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ink/ink3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8" r:id="rId3"/>
    <p:sldId id="309" r:id="rId4"/>
    <p:sldId id="264" r:id="rId5"/>
    <p:sldId id="260" r:id="rId6"/>
    <p:sldId id="288" r:id="rId7"/>
    <p:sldId id="281" r:id="rId8"/>
    <p:sldId id="282" r:id="rId9"/>
    <p:sldId id="268" r:id="rId10"/>
    <p:sldId id="319" r:id="rId11"/>
    <p:sldId id="266" r:id="rId12"/>
    <p:sldId id="274" r:id="rId13"/>
    <p:sldId id="278" r:id="rId14"/>
    <p:sldId id="310" r:id="rId15"/>
    <p:sldId id="291" r:id="rId16"/>
    <p:sldId id="279" r:id="rId17"/>
    <p:sldId id="280" r:id="rId18"/>
    <p:sldId id="285" r:id="rId19"/>
    <p:sldId id="284" r:id="rId20"/>
    <p:sldId id="290" r:id="rId21"/>
    <p:sldId id="271" r:id="rId22"/>
    <p:sldId id="286" r:id="rId23"/>
    <p:sldId id="287" r:id="rId24"/>
    <p:sldId id="311" r:id="rId25"/>
    <p:sldId id="293" r:id="rId26"/>
    <p:sldId id="299" r:id="rId27"/>
    <p:sldId id="294" r:id="rId28"/>
    <p:sldId id="295" r:id="rId29"/>
    <p:sldId id="296" r:id="rId30"/>
    <p:sldId id="297" r:id="rId31"/>
    <p:sldId id="317" r:id="rId32"/>
    <p:sldId id="318" r:id="rId33"/>
    <p:sldId id="298" r:id="rId34"/>
    <p:sldId id="301" r:id="rId35"/>
    <p:sldId id="312" r:id="rId36"/>
    <p:sldId id="313" r:id="rId37"/>
    <p:sldId id="314" r:id="rId38"/>
    <p:sldId id="304" r:id="rId39"/>
    <p:sldId id="315" r:id="rId40"/>
    <p:sldId id="30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梓航" initials="杨" lastIdx="1" clrIdx="0">
    <p:extLst>
      <p:ext uri="{19B8F6BF-5375-455C-9EA6-DF929625EA0E}">
        <p15:presenceInfo xmlns:p15="http://schemas.microsoft.com/office/powerpoint/2012/main" userId="d7ad4b8a346f25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4" autoAdjust="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L2</a:t>
            </a:r>
            <a:r>
              <a:rPr lang="en-US" altLang="zh-CN" baseline="0" dirty="0"/>
              <a:t> cache simulation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Ramulator access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compress</c:v>
                </c:pt>
                <c:pt idx="1">
                  <c:v>Dijstra</c:v>
                </c:pt>
                <c:pt idx="2">
                  <c:v>lib bubble</c:v>
                </c:pt>
                <c:pt idx="3">
                  <c:v>lib sqrt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1065</c:v>
                </c:pt>
                <c:pt idx="1">
                  <c:v>1219</c:v>
                </c:pt>
                <c:pt idx="2">
                  <c:v>1047</c:v>
                </c:pt>
                <c:pt idx="3">
                  <c:v>1033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9-4A3C-8A55-ABDD257614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Ramulator miss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compress</c:v>
                </c:pt>
                <c:pt idx="1">
                  <c:v>Dijstra</c:v>
                </c:pt>
                <c:pt idx="2">
                  <c:v>lib bubble</c:v>
                </c:pt>
                <c:pt idx="3">
                  <c:v>lib sqrt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978</c:v>
                </c:pt>
                <c:pt idx="1">
                  <c:v>1119</c:v>
                </c:pt>
                <c:pt idx="2">
                  <c:v>957</c:v>
                </c:pt>
                <c:pt idx="3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9-4A3C-8A55-ABDD257614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Dinero access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compress</c:v>
                </c:pt>
                <c:pt idx="1">
                  <c:v>Dijstra</c:v>
                </c:pt>
                <c:pt idx="2">
                  <c:v>lib bubble</c:v>
                </c:pt>
                <c:pt idx="3">
                  <c:v>lib sqrt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1068</c:v>
                </c:pt>
                <c:pt idx="1">
                  <c:v>1220</c:v>
                </c:pt>
                <c:pt idx="2">
                  <c:v>1049</c:v>
                </c:pt>
                <c:pt idx="3">
                  <c:v>1035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69-4A3C-8A55-ABDD2576146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Dinero miss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compress</c:v>
                </c:pt>
                <c:pt idx="1">
                  <c:v>Dijstra</c:v>
                </c:pt>
                <c:pt idx="2">
                  <c:v>lib bubble</c:v>
                </c:pt>
                <c:pt idx="3">
                  <c:v>lib sqrt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978</c:v>
                </c:pt>
                <c:pt idx="1">
                  <c:v>1120</c:v>
                </c:pt>
                <c:pt idx="2">
                  <c:v>958</c:v>
                </c:pt>
                <c:pt idx="3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69-4A3C-8A55-ABDD25761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479775"/>
        <c:axId val="438500159"/>
      </c:barChart>
      <c:catAx>
        <c:axId val="43847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500159"/>
        <c:crosses val="autoZero"/>
        <c:auto val="1"/>
        <c:lblAlgn val="ctr"/>
        <c:lblOffset val="100"/>
        <c:noMultiLvlLbl val="0"/>
      </c:catAx>
      <c:valAx>
        <c:axId val="43850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47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Fake bc MSHR Hit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aha-compress</c:v>
                </c:pt>
                <c:pt idx="1">
                  <c:v>binart search</c:v>
                </c:pt>
                <c:pt idx="2">
                  <c:v>cubic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7274</c:v>
                </c:pt>
                <c:pt idx="1">
                  <c:v>7174</c:v>
                </c:pt>
                <c:pt idx="2">
                  <c:v>7968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D-4A0C-90A0-5A7C1CA765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Fake bc MSHR unavai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aha-compress</c:v>
                </c:pt>
                <c:pt idx="1">
                  <c:v>binart search</c:v>
                </c:pt>
                <c:pt idx="2">
                  <c:v>cubic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726</c:v>
                </c:pt>
                <c:pt idx="1">
                  <c:v>729</c:v>
                </c:pt>
                <c:pt idx="2">
                  <c:v>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BD-4A0C-90A0-5A7C1CA765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Real bc MSHR hit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aha-compress</c:v>
                </c:pt>
                <c:pt idx="1">
                  <c:v>binart search</c:v>
                </c:pt>
                <c:pt idx="2">
                  <c:v>cubic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7211</c:v>
                </c:pt>
                <c:pt idx="1">
                  <c:v>7085</c:v>
                </c:pt>
                <c:pt idx="2">
                  <c:v>7937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BD-4A0C-90A0-5A7C1CA765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Real bc MSHR unavai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aha-compress</c:v>
                </c:pt>
                <c:pt idx="1">
                  <c:v>binart search</c:v>
                </c:pt>
                <c:pt idx="2">
                  <c:v>cubic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723</c:v>
                </c:pt>
                <c:pt idx="1">
                  <c:v>723</c:v>
                </c:pt>
                <c:pt idx="2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BD-4A0C-90A0-5A7C1CA765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0325904"/>
        <c:axId val="1440321328"/>
      </c:barChart>
      <c:catAx>
        <c:axId val="14403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0321328"/>
        <c:crosses val="autoZero"/>
        <c:auto val="1"/>
        <c:lblAlgn val="ctr"/>
        <c:lblOffset val="100"/>
        <c:noMultiLvlLbl val="0"/>
      </c:catAx>
      <c:valAx>
        <c:axId val="144032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03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31T09:27:00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22448 7342 0,'-25'0'109,"1"0"-93,-1 0-16,0 0 15,0 0-15,0 0 0,1 0 0,-1 0 16,0 0-16,0 0 0,0 0 0,1 0 16,-1 0-16,25 25 0,-25-25 15,0 0-15,0 0 0,1 0 16,24 25-16,-25-25 0,25 25 15,-25-25-15,0 24 0,0-24 16,25 25-16,-24-25 16,24 25-16,0 0 15,-25-25-15,0 25 16,25-1-16,0 1 16,0 0-16,0 0 0,-25 0 0,25-1 15,0 1-15,0 0 0,0 0 0,0 0 16,0-1-16,0 1 15,0 0-15,0 0 16,0 0 0,0-1-1,0 1-15,0 0 16,0 0-16,0 0 16,0 0-16,0-1 15,0 1-15,25-25 16,-25 25-16,0 0 0,25 0 15,-25-1-15,0 1 16,0 0-16,25-25 0,-25 25 16,0 0-16,24-25 15,-24 24-15,25-24 0,0 0 16,-25 25-16,0 0 0,25-25 16,0 0-16,-25 25 15,24-25-15,-24 25 0,25-25 16,0 0-16,-25 24 0,25 1 0,0-25 15,-25 25-15,24-25 0,1 0 0,-25 25 0,25-25 0,0 25 16,-25-1-16,25-24 0,-1 0 0,-24 25 0,25-25 0,0 0 16,-25 25-16,25-25 0,0 0 0,-25 25 0,24-25 0,-24 25 0,25-25 0,0 0 15,0 24-15,0-24 0,-1 0 0,-24 25 0,25-25 16,0 0-16,0 0 0,0 0 0,-1 0 16,1 0-16,0 25 0,0-25 15,0 0-15,0 0 0,-1 0 0,1 0 16,0 0-16,0 0 0,0 0 15,-1 0-15,1 0 16,0 0-16,0 0 16,0 0-16,-1 0 15,1 0-15,0 0 16,0 0-16,0 0 0,-1 0 16,1 0-16,0 0 0,0 0 0,0 0 0,-1 0 15,1 0-15,0 0 0,0 0 0,24 0 16,-24 0-16,-25-25 0,25 25 0,0 0 0,0 0 0,-1 0 15,1 0-15,0 0 0,0 0 0,-25-25 0,25 25 0,-1 0 16,26 0-16,-25 0 0,-25-24 0,25 24 0,-1 0 0,1-25 16,0 25-16,25 0 0,-25 0 0,-1 0 15,1 0-15,0-25 0,0 25 16,0 0-16,-1 0 16,1 0-16,0 0 15,0 0-15,0 0 16,-1 0-16,1 0 15,-25-25-15,25 25 0,0 0 16,0-25 31,-25 1-31,24 24-16,1 0 0,-25-25 0,25 0 15,0 0-15,0 0 0,-25 1 16,24 24-16,-24-25 0,25 25 0,-25-25 0,0 0 15,25 25-15,-25-25 0,25 25 0,-25-24 16,25-1-16,-25 0 0,0 0 16,24 25-16,-24-25 0,0 1 15,25-1-15,-25 0 0,0 0 16,25 25-16,-25-25 0,0 1 16,0-1-16,0 0 0,0 0 15,0 0-15,0 0 0,-25 25 16,25-24-16,0-1 0,0 0 15,0 0-15,-25 25 0,25-25 0,0 1 16,0-1-16,-24 0 0,24 0 16,0 0-16,-25 25 0,25-24 15,-25 24-15,25-25 0,-25 25 16,25-25-16,-25 25 0,25-25 0,-24 25 0,-1 0 0,25-25 16,-25 25-16,25-24 0,-25 24 0,25-25 0,-25 25 15,1 0-15,-1 0 0,25-25 0,-25 25 16,0-25-16,25 0 0,-25 25 0,1 0 0,-1-24 15,0 24-15,0 0 0,25-25 0,-25 25 0,1 0 16,-1 0-16,0-25 0,0 25 0,0-25 0,1 25 0,-26 0 16,25 0-16,0-25 0,0 25 0,-24 0 0,-1 0 0,1 0 15,-1-24-15,25 24 0,-49 0 0,49 0 0,-25 0 16,26-25-16,-100 0 0,99 25 0,-25 0 0,25 0 0,1-25 0,-1 25 16,0 0-16,0 0 0,0 0 0,-24 0 0,-1-25 0,1 25 0,24-24 15,0 24-15,-25 0 0,26 0 0,-1 0 0,0 0 0,0 0 16,25-25-16,-25 25 0,0 0 15,1 0 32,-1 0-47,0 0 16,0 0 0,25 25-1,0-1 1,-25-24-16,1 0 0,24 25 0,0 0 15,-25-25-15,25 25 0,0 0 0,0-1 16,-25-24-16,25 25 0,0 0 16,0 0-16,-25-25 15,0 0 79,25 25-94,-24-25 16,-1 0-1,25 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9-15T05:35:00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23713 12626 0,'-25'0'15,"1"0"17,-1 0-17,25 24-15,-25-24 16,0 0-16,0 0 16,1 25-1,-26-25 1,0 50-1,-24-50 1,24 25 0,1-25-1,-1 24 17,1 26-17,-1-25 1,25 0-1,0-1 1,-24 1 0,-1 25-1,25-25 1,1 24 0,-26 1-1,25-1 1,25 1-1,-25 0 1,25-25 0,0-1-1,0 51 17,0-26-17,0 1 1,0 24-1,25-24 1,-25-25-16,50 24 16,-25 26-1,24-1 1,1 1 0,24-1-1,-24-24 1,-25-50-16,24 74 15,-24-74-15,25 25 16,24 24 0,-74-24-1,74 0-15,1 0 32,-1 24-17,25-24 1,25 0-1,1 0 1,-51-25 0,25 25-1,-49-25 1,49 25 0,0-25-1,25 0 1,0 0-1,-25 0 1,-24 0 0,-1 0-1,1 0 17,-1 0-17,25 0 1,25 0-1,-49 0 1,-1 0 0,1 0-1,-26 0 1,50 0 0,25 0-1,25 0 1,-25-25-1,-24 25 1,-26-50 0,-24 25-1,24-24 17,0-1-17,-49 25 1,25-49-1,-25 24 1,24-49 0,-24 25-1,-25-26 1,0 1 0,0 0-1,0 0 1,-25 0-1,0-1 1,-24 26 0,-1-25-1,1 74 17,49 0-17,-25-25 1,0 26-1,0 24 1,0-25 0,1 25-1,-1-25 1,-25 0 0,1 0-1,-26 1 1,1-1-1,-26-25 1,26 25 0,-25 1-1,0-1 17,-1 0-17,1 0 1,25 25-1,-1 0 1,51 0-16,-51-25 16,26 25-1,-51 0 1,1 0 0,-25 0-1,0 0 1,0 0-1,25-24 1,74 24-16,-99 0 16,0-25-1,25 25 17,0 0-17,24 0 1,1 0-1,-1 0 1,1 0 0,-1 0-1,1 0 1,49 0-16,0 0 16,-49 25-1,49-25 1,-24 0-1,24 0 1,0 0-16,0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9-14T13:55:09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9550 0,'25'0'16,"-1"0"31,1 0-32,-25 25-15,25-25 32,49 0-17,-24 24 1,-25-24-16,24 0 16,26 0-1,-26 0 1,1 0-1,-25 0 1,0 0 0,-1 0-1,1 0 1,0 0 0,49-24-1,1 24 1,-25 0 15,-50-25-15,24 25-1,1 0 32,0 0-31,25 0-1,-26 0-15,51 0 16,24 0 0,0 0-1,-74 0 1,25 0 0,-26 0-1,1 0 1,25 25-1,-25-25 17,-1 49-17,26-49 1,-25 25 0,0-25-1,24 0 1,1 0-1,-25 0 1,24 0 0,1 0-1,-25 0 1,0 0 0,-1 0-1,1 0 1,0 0 78,-25-25-94,25 25 15,0-25 1,-1 25 15,-24-24 0,0-1 329,0 0-345,-24 0 1,-1 25-16,0-25 16,0 25-16,0-49 15,-24 24 1,24 0-1,0 25-15,-25-25 16,26 25 0,-26-24-1,0-1 1,26 0 0,-1 25-1,-25-25 1,25 25-1,1-25 17,-26 25-17,0-24 1,1-1 0,24 25-1,0-25 1,0 25-1,-24 0 1,-1 0 0,1 0-1,24 0 1,-25-25 0,25 25-1,1 0 1,-26 0-1,0 0 17,26 0-17,-51 0 1,50 0 0,-24 0-1,-1 0 1,0 0-1,26 0 1,-1 0 0,-25 0-1,25 0 1,-24 0 0,-1 0-1,1 0 1,24 0-1,0 0 17,0 0-1,0 0-15,1 0-1,24 25 63,-25-25-15,25 25-48,-25 0-15,0-1 32,0-24-17,1 25 1,24 0 0,-25-25-16,25 25 15,-25 0 1,25-1 15,-25-24-15,0 0 15,25 25-31,0 0 47,0 0-32,0 0 1,0-1 0,0 1 15,0 0-15,0 0 30,25-25-14,-25 25-32,25-25 47,0 0-32,-25 24 1,25-24 46,-1 0-15,1 0-31,0 0 15,0 0 0</inkml:trace>
  <inkml:trace contextRef="#ctx0" brushRef="#br0" timeOffset="12054.08">4167 15131 0,'25'0'125,"0"0"-109,-25 25-16,25-25 15,-1 0 1,26 0 0,-25 0-1,0 0 1,-25 24 0,49-24-1,-24 25 1,0-25-1,24 0 1,1 0 0,0 0 15,-26 0-31,1 0 16,0 0-1,0 0 16,0 0-15,-1 0 0,1 0-16,0 25 15,0-25 32,0 0-31,0 0-1,24 0 1,1 0 15,-1 25-15,-24-25 0,50 0-1,-51 0 1,51 0-1,-26 0 1,1 0 0,-25-25-1,24 25 1,-24-25 0,0 25-16,0-25 15,24 1 1,-24-1-1,25-25 1,-1 50 15,-49-25-15,25 25 0,-25-24-1,25 24 1,-25-25 15,25 25-15,0-25-1,-25 0 1,24 25 0,-24-25-1,0 1 16,0-1-15,-49 0 0,24 0 15,-25 0-15,1 25-1,-1-49 1,1 49-1,24 0 1,-50-25 0,26 25-1,-26 0 1,51 0 0,-26 0-1,25-25 1,0 25-1,1 0 17,-1 0-17,0 0 1,0 0 0,-24 0-1,-1-25 1,0 1-1,1 24 1,-26 0 0,26 0-1,-26-25 1,26 25 0,-1 0-1,0 0 1,26 0-1,-1 0 1,0-25 0,0 25 15,0 0-15,1 0-1,-1 0 1,0 0-1,0 0 32,0 0 47,1 0-63,24 25-15,-25-25 0,0 0 93,25 25-93,0-1 15,0 1 31,0 0-15,-25-25-31,25 25-1,0 0 79,0-1-63,0 1 1,-25-25-32,1 50 31,-1-25-15,25-1-1,0 1 1,-25-25-1,25 25 1,0 0 0,-25-25-1,25 25 1,0-1 31,0 1 0,0 0-16,0 0 16,0 0-16,25-25 47,-25 24-62,0 1-16,25-25 15,0 0 1,-1 0 78,1 0-16,0 0-62,0 0-1</inkml:trace>
  <inkml:trace contextRef="#ctx0" brushRef="#br0" timeOffset="18459.95">4118 17115 0,'24'0'16,"1"0"15,0 0-16,0 0 1,0 0 0,-1 0-1,26 0 1,-25 0 0,24 0-1,-24 0 1,0 0-1,25 0 1,-1 0 0,1 0 15,-25 0-31,24 0 16,26 0-1,-51 0 1,26 0-1,0 0 1,24 0 0,1 0-1,-26 0 1,26 0 0,-1 25-1,-24-25 1,24 0-1,-24 0 1,-26 0-16,26 0 31,24 0-15,-24 0 0,0 0-1,-26 0 1,1 0-1,25 0 1,-25 0 0,49 0-1,-24 0 1,-1 0 0,1 0-1,-25 0 1,0 0-1,24 0 1,-24 0 15,49 0-15,-24 0 0,0 0-1,-1 0 1,1 25-1,-1-25 1,1 0 0,0 0-1,24 0 1,0 0 0,1 0-1,-26 0 1,26 0-1,-25 0 1,24 0 15,-24 0-15,24 0 0,0 25-1,26-25 1,-26 0-1,-24 0 1,-1 0 0,1 0-1,49 24 1,-25-24 0,26 0-1,-1 0 1,-25 0-1,1 0 1,-1 0 0,25 0 15,1 25-15,-1-25-1,0 0 1,-25 0-1,1 0 1,-1 0 0,1 0-1,-26 0 1,26 0 0,-26 0-1,26 0 1,-26 0-1,1 0 1,0 0 15,-1 0-15,-24 0 0,25-25-1,-1 25 1,1 0-1,-1 0 1,1-24 0,0 24-1,-1 0 1,-24 0 0,25 0-1,24 0 1,0 0-1,26 0 1,-1-25 0,-25 25 15,1 0-15,-1 0-1,25 0 1,-24 0-1,-50 0-15,24 0 16,1 0 0,-25 0-1,24 0 1,-24 0 0,25 0-1,-1 0 1,-24 0-1,49 0 1,-49 0 0,0 0 15,25 0-15,-26 25-16,1-25 15,50 0 1,-26 0-1,1 0 1,-25 0 0,24 0-1,-24 0 1,0 0 15,0 0-15,0 0-1,-1 0 32</inkml:trace>
  <inkml:trace contextRef="#ctx0" brushRef="#br0" timeOffset="32548.74">4192 11137 0,'25'0'110,"0"0"-110,-1 0 15,1 0 1,25 0-1,24 0 1,-24 0 0,-25 0-1,24 0 1,-24 0 0,0 0-1,0 0 1,-1 0-1,1 0 1,0 0 15,0 0 1,0 0-17,-1 0 1,1 0-1,0 0 1,0 0 0,0 0-1,24 0 1,1 0 0,0 0-1,-26 0-15,26 0 16,-25 0-1,24 0 1,-24 0 0,50 0-1,-51 0 17,51 0-17,-26 0 1,1 0-1,0 0 1,-1 0 0,1 0-1,24 0 1,-24 0 0,-1 0-1,26 0 1,-1-25-1,-24 25 1,0-24 0,-26 24-1,1 0 1,0 0 15,0 0-15,24 0-1,-24 0 1,0 0 0,0 0-1,0 0 1,-1 0 0,26 0-1,0 0 1,-1 0-1,26 0 1,-26 0 0,-24 0-1,25 0-15,-1 0 32,1 0-17,-1 0 16,-24 0-15,0 0 0,25 0-1,-1 0 1,1 0 0,0 0-1,-1 0 1,-24 0-16,0 0 15,49 0 1,-24 24 0,-1-24-1,1 0 17,24 0-17,26 0 1,-26 25-1,-24-25 1,-1 0 0,1 0-1,-1 0 1,1 0 0,0 0-1,-1 0 1,26 0-1,-26 0 1,26 0 0,-1 25-1,1-25 1,-1 0 15,0 0-15,1 0-1,-26 0 1,-24 0-16,50 0 16,24 0-1,-25 0 1,-49 0-16,74 0 16,-24 0-1,24 0 1,-25 0-1,1 0 1,-1 0 0,1 0-1,-1 0 17,-24 0-17,-26 0 1,1 0-1,0 0 1,0 0 0,24 25-1,-24-25 1,25 0 0,-25 0-1,24 0 1,1 0-1,49 25 1,-24-25 0,-1 25-1,0-25 17,1 0-17,-1 0 1,-24 0-1,24 0 1,1 0 0,-26 0-1,1 0 1,-1 0 0,1 0-1,0 0 1,-1 0-1,-24 0 1,25 0 0,-26 0-1,26 0 17,-25 0-17,0 0 1,-1 0-1,1 0 1,0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623D3-D7C3-4C4D-BCC1-DF3F75C308C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9EEE-7AAD-4BD6-AAFE-42CED188E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1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Ramulator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</a:t>
            </a:r>
            <a:r>
              <a:rPr lang="en-US" altLang="zh-CN" dirty="0"/>
              <a:t>Safari</a:t>
            </a:r>
            <a:r>
              <a:rPr lang="zh-CN" altLang="en-US" dirty="0"/>
              <a:t>项目组与</a:t>
            </a:r>
            <a:r>
              <a:rPr lang="en-US" altLang="zh-CN" dirty="0"/>
              <a:t>2015</a:t>
            </a:r>
            <a:r>
              <a:rPr lang="zh-CN" altLang="en-US" dirty="0"/>
              <a:t>年开发的一个</a:t>
            </a:r>
            <a:r>
              <a:rPr lang="en-US" altLang="zh-CN" dirty="0"/>
              <a:t>trace-driven</a:t>
            </a:r>
            <a:r>
              <a:rPr lang="zh-CN" altLang="en-US" dirty="0"/>
              <a:t>的内存仿真器。</a:t>
            </a:r>
            <a:endParaRPr lang="en-US" altLang="zh-CN" dirty="0"/>
          </a:p>
          <a:p>
            <a:r>
              <a:rPr lang="zh-CN" altLang="en-US" dirty="0"/>
              <a:t>文献：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5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这个结果是在另一次测试中统计的，但是原理都是一样的。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3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主要原因是缓存的写策略。</a:t>
            </a:r>
            <a:endParaRPr lang="en-US" altLang="zh-CN" dirty="0"/>
          </a:p>
          <a:p>
            <a:r>
              <a:rPr lang="en-US" altLang="zh-CN" dirty="0"/>
              <a:t>Dinero</a:t>
            </a:r>
            <a:r>
              <a:rPr lang="zh-CN" altLang="en-US" dirty="0"/>
              <a:t>中不考虑写回的命中与否。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7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也就是说只会对</a:t>
            </a:r>
            <a:r>
              <a:rPr lang="en-US" altLang="zh-CN" dirty="0"/>
              <a:t>L1</a:t>
            </a:r>
            <a:r>
              <a:rPr lang="zh-CN" altLang="en-US" dirty="0"/>
              <a:t>缓存和内存进行写操作。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43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Dinero</a:t>
            </a:r>
            <a:r>
              <a:rPr lang="zh-CN" altLang="en-US" dirty="0"/>
              <a:t>的请求处理方法在</a:t>
            </a:r>
            <a:r>
              <a:rPr lang="en-US" altLang="zh-CN" dirty="0" err="1"/>
              <a:t>Ramulator</a:t>
            </a:r>
            <a:r>
              <a:rPr lang="zh-CN" altLang="en-US" dirty="0"/>
              <a:t>中实现，主要的区别是绕过</a:t>
            </a:r>
            <a:r>
              <a:rPr lang="en-US" altLang="zh-CN" dirty="0"/>
              <a:t>MSHR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91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trace</a:t>
            </a:r>
            <a:r>
              <a:rPr lang="zh-CN" altLang="en-US" dirty="0"/>
              <a:t>文件的指令总数依次约为：</a:t>
            </a:r>
            <a:r>
              <a:rPr lang="en-US" altLang="zh-CN" dirty="0"/>
              <a:t>560</a:t>
            </a:r>
            <a:r>
              <a:rPr lang="zh-CN" altLang="en-US" dirty="0"/>
              <a:t>万、</a:t>
            </a:r>
            <a:r>
              <a:rPr lang="en-US" altLang="zh-CN" dirty="0"/>
              <a:t>230</a:t>
            </a:r>
            <a:r>
              <a:rPr lang="zh-CN" altLang="en-US" dirty="0"/>
              <a:t>万、</a:t>
            </a:r>
            <a:r>
              <a:rPr lang="en-US" altLang="zh-CN" dirty="0"/>
              <a:t>150</a:t>
            </a:r>
            <a:r>
              <a:rPr lang="zh-CN" altLang="en-US" dirty="0"/>
              <a:t>万和</a:t>
            </a:r>
            <a:r>
              <a:rPr lang="en-US" altLang="zh-CN" dirty="0"/>
              <a:t>1000</a:t>
            </a:r>
            <a:r>
              <a:rPr lang="zh-CN" altLang="en-US" dirty="0"/>
              <a:t>万。</a:t>
            </a:r>
            <a:endParaRPr lang="en-US" altLang="zh-CN" dirty="0"/>
          </a:p>
          <a:p>
            <a:r>
              <a:rPr lang="zh-CN" altLang="en-US" dirty="0"/>
              <a:t>所以感觉主要原因可能还是因为时钟模拟。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0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tick() </a:t>
            </a:r>
            <a:r>
              <a:rPr lang="zh-CN" altLang="en-US" dirty="0"/>
              <a:t>函数表示该模型在一个时钟周期内应该完成的工作。</a:t>
            </a:r>
            <a:endParaRPr lang="en-US" altLang="zh-CN" dirty="0"/>
          </a:p>
          <a:p>
            <a:r>
              <a:rPr lang="zh-CN" altLang="en-US" dirty="0"/>
              <a:t>缓存调用</a:t>
            </a:r>
            <a:r>
              <a:rPr lang="en-US" altLang="zh-CN" dirty="0"/>
              <a:t>callback()</a:t>
            </a:r>
            <a:r>
              <a:rPr lang="zh-CN" altLang="en-US" dirty="0"/>
              <a:t>函数后才相当于分配了缓存行。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56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默认写策略是写回并且写分配，缓存行的替换策略是默认</a:t>
            </a:r>
            <a:r>
              <a:rPr lang="en-US" altLang="zh-CN" dirty="0"/>
              <a:t>LRU</a:t>
            </a:r>
            <a:r>
              <a:rPr lang="zh-CN" altLang="en-US" dirty="0"/>
              <a:t>。对缓存的管理主要是体现在</a:t>
            </a:r>
            <a:r>
              <a:rPr lang="en-US" altLang="zh-CN" dirty="0" err="1"/>
              <a:t>allocate_line</a:t>
            </a:r>
            <a:r>
              <a:rPr lang="en-US" altLang="zh-CN" dirty="0"/>
              <a:t>()</a:t>
            </a:r>
            <a:r>
              <a:rPr lang="zh-CN" altLang="en-US" dirty="0"/>
              <a:t>方法上。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9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这里是有意将新分配的缓存行置为无效的，为了进行与</a:t>
            </a:r>
            <a:r>
              <a:rPr lang="en-US" altLang="zh-CN" dirty="0"/>
              <a:t>MSHR</a:t>
            </a:r>
            <a:r>
              <a:rPr lang="zh-CN" altLang="en-US" dirty="0"/>
              <a:t>相关的时钟模拟。所以这里的缓存行的分配相当于是一个假动作，真正的缓存行分配时刻是在内存模型中实现的。</a:t>
            </a:r>
            <a:endParaRPr lang="en-US" altLang="zh-CN" dirty="0"/>
          </a:p>
          <a:p>
            <a:r>
              <a:rPr lang="zh-CN" altLang="en-US" dirty="0"/>
              <a:t>也就是说，虽然统计结果中只统计了内存相关的时钟，但是缓存的仿真中也考虑的时钟模拟。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也就是说更改了分配的缓存行的默认有效位会对</a:t>
            </a:r>
            <a:r>
              <a:rPr lang="en-US" altLang="zh-CN" dirty="0"/>
              <a:t>MSHR</a:t>
            </a:r>
            <a:r>
              <a:rPr lang="zh-CN" altLang="en-US" dirty="0"/>
              <a:t>产生影响。</a:t>
            </a:r>
            <a:endParaRPr lang="en-US" altLang="zh-CN" dirty="0"/>
          </a:p>
          <a:p>
            <a:r>
              <a:rPr lang="zh-CN" altLang="en-US" dirty="0"/>
              <a:t>缺失请求被阻塞后，将不会继续读取</a:t>
            </a:r>
            <a:r>
              <a:rPr lang="en-US" altLang="zh-CN" dirty="0"/>
              <a:t>trace</a:t>
            </a:r>
            <a:r>
              <a:rPr lang="zh-CN" altLang="en-US" dirty="0"/>
              <a:t>文件中的下一个请求，而是继续重复缺失的请求。所以如果将</a:t>
            </a:r>
            <a:r>
              <a:rPr lang="en-US" altLang="zh-CN" dirty="0"/>
              <a:t>MSHR</a:t>
            </a:r>
            <a:r>
              <a:rPr lang="zh-CN" altLang="en-US" dirty="0"/>
              <a:t>条目的个数设为</a:t>
            </a:r>
            <a:r>
              <a:rPr lang="en-US" altLang="zh-CN" dirty="0"/>
              <a:t>1</a:t>
            </a:r>
            <a:r>
              <a:rPr lang="zh-CN" altLang="en-US" dirty="0"/>
              <a:t>，那么请求将会被无限阻塞。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09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2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第二个问题出现的原因是因为工具对于</a:t>
            </a:r>
            <a:r>
              <a:rPr lang="en-US" altLang="zh-CN" dirty="0" err="1"/>
              <a:t>cpu</a:t>
            </a:r>
            <a:r>
              <a:rPr lang="en-US" altLang="zh-CN" dirty="0"/>
              <a:t> trace </a:t>
            </a:r>
            <a:r>
              <a:rPr lang="zh-CN" altLang="en-US" dirty="0"/>
              <a:t>没有判断是读请求还是写请求。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63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</a:t>
            </a:r>
            <a:r>
              <a:rPr lang="en-US" altLang="zh-CN" dirty="0"/>
              <a:t>total instruction</a:t>
            </a:r>
            <a:r>
              <a:rPr lang="zh-CN" altLang="en-US" dirty="0"/>
              <a:t>与</a:t>
            </a:r>
            <a:r>
              <a:rPr lang="en-US" altLang="zh-CN" dirty="0"/>
              <a:t>I cache</a:t>
            </a:r>
            <a:r>
              <a:rPr lang="zh-CN" altLang="en-US" dirty="0"/>
              <a:t>数目对不上的原因暂时还没有弄清楚。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12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93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Dynamorio</a:t>
            </a:r>
            <a:r>
              <a:rPr lang="zh-CN" altLang="en-US" dirty="0"/>
              <a:t>抓取的</a:t>
            </a:r>
            <a:r>
              <a:rPr lang="en-US" altLang="zh-CN" dirty="0"/>
              <a:t>trace</a:t>
            </a:r>
            <a:r>
              <a:rPr lang="zh-CN" altLang="en-US" dirty="0"/>
              <a:t>和</a:t>
            </a:r>
            <a:r>
              <a:rPr lang="en-US" altLang="zh-CN" dirty="0"/>
              <a:t>Gem5</a:t>
            </a:r>
            <a:r>
              <a:rPr lang="zh-CN" altLang="en-US" dirty="0"/>
              <a:t>仿真的结果相差不大的。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这里之所以使用</a:t>
            </a:r>
            <a:r>
              <a:rPr lang="en-US" altLang="zh-CN" dirty="0"/>
              <a:t>memory trace</a:t>
            </a:r>
            <a:r>
              <a:rPr lang="zh-CN" altLang="en-US" dirty="0"/>
              <a:t>一是因为</a:t>
            </a:r>
            <a:r>
              <a:rPr lang="en-US" altLang="zh-CN" dirty="0"/>
              <a:t>Instruction trace</a:t>
            </a:r>
            <a:r>
              <a:rPr lang="zh-CN" altLang="en-US" dirty="0"/>
              <a:t>没法直接用，二是因为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都是统一的，为了方便比较，将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59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Ramulator</a:t>
            </a:r>
            <a:r>
              <a:rPr lang="zh-CN" altLang="en-US" dirty="0"/>
              <a:t>的</a:t>
            </a:r>
            <a:r>
              <a:rPr lang="en-US" altLang="zh-CN" dirty="0"/>
              <a:t>cache</a:t>
            </a:r>
            <a:r>
              <a:rPr lang="zh-CN" altLang="en-US" dirty="0"/>
              <a:t>是统一的，为了与</a:t>
            </a:r>
            <a:r>
              <a:rPr lang="en-US" altLang="zh-CN" dirty="0"/>
              <a:t>Gem5</a:t>
            </a:r>
            <a:r>
              <a:rPr lang="zh-CN" altLang="en-US" dirty="0"/>
              <a:t>进行比较，这里采取这样的处理方法。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4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36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63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05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Gem5</a:t>
            </a:r>
            <a:r>
              <a:rPr lang="zh-CN" altLang="en-US" dirty="0"/>
              <a:t>也改成部分 </a:t>
            </a:r>
            <a:r>
              <a:rPr lang="en-US" altLang="zh-CN" dirty="0"/>
              <a:t>I/D </a:t>
            </a:r>
            <a:r>
              <a:rPr lang="zh-CN" altLang="en-US" dirty="0"/>
              <a:t>的结构？</a:t>
            </a:r>
            <a:endParaRPr lang="en-US" altLang="zh-CN" dirty="0"/>
          </a:p>
          <a:p>
            <a:r>
              <a:rPr lang="zh-CN" altLang="en-US" dirty="0"/>
              <a:t>之所以要考虑时钟模拟是因为对时钟的模拟会影响到缓存的缺失率。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6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Bubble</a:t>
            </a:r>
            <a:r>
              <a:rPr lang="zh-CN" altLang="en-US" dirty="0"/>
              <a:t>是指非访存的指令。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91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因为我们认为</a:t>
            </a:r>
            <a:r>
              <a:rPr lang="en-US" altLang="zh-CN" dirty="0"/>
              <a:t>bubble count</a:t>
            </a:r>
            <a:r>
              <a:rPr lang="zh-CN" altLang="en-US" dirty="0"/>
              <a:t>主要是对</a:t>
            </a:r>
            <a:r>
              <a:rPr lang="en-US" altLang="zh-CN" dirty="0"/>
              <a:t>MSHR</a:t>
            </a:r>
            <a:r>
              <a:rPr lang="zh-CN" altLang="en-US" dirty="0"/>
              <a:t>产生影响，所以这里只统计了</a:t>
            </a:r>
            <a:r>
              <a:rPr lang="en-US" altLang="zh-CN" dirty="0"/>
              <a:t>MSHR</a:t>
            </a:r>
            <a:r>
              <a:rPr lang="zh-CN" altLang="en-US" dirty="0"/>
              <a:t>相关的结果。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72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12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83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在前面的实验中，发现</a:t>
            </a:r>
            <a:r>
              <a:rPr lang="en-US" altLang="zh-CN" dirty="0"/>
              <a:t>Dinero</a:t>
            </a:r>
            <a:r>
              <a:rPr lang="zh-CN" altLang="en-US" dirty="0"/>
              <a:t>和</a:t>
            </a:r>
            <a:r>
              <a:rPr lang="en-US" altLang="zh-CN" dirty="0" err="1"/>
              <a:t>Ramulator</a:t>
            </a:r>
            <a:r>
              <a:rPr lang="zh-CN" altLang="en-US" dirty="0"/>
              <a:t>在</a:t>
            </a:r>
            <a:r>
              <a:rPr lang="en-US" altLang="zh-CN" dirty="0"/>
              <a:t>L2</a:t>
            </a:r>
            <a:r>
              <a:rPr lang="zh-CN" altLang="en-US" dirty="0"/>
              <a:t>缓存的仿真结果十分相近，所以我觉得可以使用</a:t>
            </a:r>
            <a:r>
              <a:rPr lang="en-US" altLang="zh-CN" dirty="0"/>
              <a:t>Dinero</a:t>
            </a:r>
            <a:r>
              <a:rPr lang="zh-CN" altLang="en-US" dirty="0"/>
              <a:t>中统计得到的冷缺失来作为</a:t>
            </a:r>
            <a:r>
              <a:rPr lang="en-US" altLang="zh-CN" dirty="0" err="1"/>
              <a:t>ramulator</a:t>
            </a:r>
            <a:r>
              <a:rPr lang="zh-CN" altLang="en-US" dirty="0"/>
              <a:t>的冷缺失统计结果。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1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缓存的结构是一个双向链表头数组，每个双向链表头都指向一个双向链表的头部，这些双向链表就是缓存组</a:t>
            </a:r>
            <a:r>
              <a:rPr lang="en-US" altLang="zh-CN" dirty="0"/>
              <a:t>(set)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6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Dinero</a:t>
            </a:r>
            <a:r>
              <a:rPr lang="zh-CN" altLang="en-US" dirty="0"/>
              <a:t>考虑了多种不同方案配置的情况，源码中的条件分支语句的条件语句都很长，代码也相对比较乱，后面还需要再详细整理一下。</a:t>
            </a:r>
            <a:endParaRPr lang="en-US" altLang="zh-CN" dirty="0"/>
          </a:p>
          <a:p>
            <a:r>
              <a:rPr lang="zh-CN" altLang="en-US" dirty="0"/>
              <a:t>这里做了一定的简化处理。</a:t>
            </a:r>
            <a:endParaRPr lang="en-US" altLang="zh-CN" dirty="0"/>
          </a:p>
          <a:p>
            <a:r>
              <a:rPr lang="en-US" altLang="zh-CN" dirty="0"/>
              <a:t>Dinero </a:t>
            </a:r>
            <a:r>
              <a:rPr lang="zh-CN" altLang="en-US" dirty="0"/>
              <a:t>没有考虑时钟模拟。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但是在后面的结果分析中发现，</a:t>
            </a:r>
            <a:r>
              <a:rPr lang="en-US" altLang="zh-CN" dirty="0" err="1"/>
              <a:t>ramulator</a:t>
            </a:r>
            <a:r>
              <a:rPr lang="zh-CN" altLang="en-US" dirty="0"/>
              <a:t>的时钟仿真会通过</a:t>
            </a:r>
            <a:r>
              <a:rPr lang="en-US" altLang="zh-CN" dirty="0"/>
              <a:t>MSHR</a:t>
            </a:r>
            <a:r>
              <a:rPr lang="zh-CN" altLang="en-US" dirty="0"/>
              <a:t>影响到缓存的命中率结果。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4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与</a:t>
            </a:r>
            <a:r>
              <a:rPr lang="en-US" altLang="zh-CN" dirty="0"/>
              <a:t>Cache</a:t>
            </a:r>
            <a:r>
              <a:rPr lang="zh-CN" altLang="en-US" dirty="0"/>
              <a:t>模型之间的接口也是比较相似的。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ramulator</a:t>
            </a:r>
            <a:r>
              <a:rPr lang="zh-CN" altLang="en-US" dirty="0"/>
              <a:t>的默认配置保持一致。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7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三个问题，</a:t>
            </a:r>
            <a:endParaRPr lang="en-US" altLang="zh-CN" dirty="0"/>
          </a:p>
          <a:p>
            <a:r>
              <a:rPr lang="zh-CN" altLang="en-US" dirty="0"/>
              <a:t>使用相同的</a:t>
            </a:r>
            <a:r>
              <a:rPr lang="en-US" altLang="zh-CN" dirty="0"/>
              <a:t>trace</a:t>
            </a:r>
            <a:r>
              <a:rPr lang="zh-CN" altLang="en-US" dirty="0"/>
              <a:t>，但是两个工具在</a:t>
            </a:r>
            <a:r>
              <a:rPr lang="en-US" altLang="zh-CN" dirty="0"/>
              <a:t>L1</a:t>
            </a:r>
            <a:r>
              <a:rPr lang="zh-CN" altLang="en-US" dirty="0"/>
              <a:t>的访问总数不相等；</a:t>
            </a:r>
            <a:endParaRPr lang="en-US" altLang="zh-CN" dirty="0"/>
          </a:p>
          <a:p>
            <a:r>
              <a:rPr lang="zh-CN" altLang="en-US" dirty="0"/>
              <a:t>两个工具中，</a:t>
            </a:r>
            <a:r>
              <a:rPr lang="en-US" altLang="zh-CN" dirty="0"/>
              <a:t>L1</a:t>
            </a:r>
            <a:r>
              <a:rPr lang="zh-CN" altLang="en-US" dirty="0"/>
              <a:t>的缺失数和</a:t>
            </a:r>
            <a:r>
              <a:rPr lang="en-US" altLang="zh-CN" dirty="0"/>
              <a:t>L2</a:t>
            </a:r>
            <a:r>
              <a:rPr lang="zh-CN" altLang="en-US" dirty="0"/>
              <a:t>的访问数都是不相等的；</a:t>
            </a:r>
            <a:endParaRPr lang="en-US" altLang="zh-CN" dirty="0"/>
          </a:p>
          <a:p>
            <a:r>
              <a:rPr lang="en-US" altLang="zh-CN" dirty="0" err="1"/>
              <a:t>Ramulator</a:t>
            </a:r>
            <a:r>
              <a:rPr lang="zh-CN" altLang="en-US" dirty="0"/>
              <a:t>的缺失数比</a:t>
            </a:r>
            <a:r>
              <a:rPr lang="en-US" altLang="zh-CN" dirty="0"/>
              <a:t>Dinero</a:t>
            </a:r>
            <a:r>
              <a:rPr lang="zh-CN" altLang="en-US" dirty="0"/>
              <a:t>大很多。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9EEE-7AAD-4BD6-AAFE-42CED188EB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3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2236E-5E21-464E-A4E4-2EC141ED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06437-04F7-4548-85BF-2F8A57A2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993F7-97F4-4907-BB24-48982978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9694-3AF3-41C7-A8A9-55E3FD91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1DE38-D86E-4DD7-BD28-AEFFFA01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7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2B24-35A1-4482-BEB7-436A4661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B63DA-68B3-43C2-A30C-1A153456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0CD77-09F5-453B-B339-401C59CD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C988F-AAB5-4C99-90CF-B547DDE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789B2-F38B-40F6-8CDF-0E57223D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2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6359F-E845-4AFB-B40B-A1EA569C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F0A1A-D481-4FCC-928C-1E11CD5E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6A515-6090-493C-A008-5830810D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563D3-8080-4398-9623-4C971EB1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03512-76DF-4179-AADA-B71CACA7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01A74-1EEB-4951-B855-9D4896B1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2ADAD-0738-4EE3-A05F-C24E3683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662F5-945C-4548-9A0D-AE29A2AB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4E10B-AE39-4EDA-8880-E5B8391E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A22A9-D4A8-41AD-9F32-8B2D136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8B1B-0392-450F-8272-5E0253B0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5ADC1-7D71-40D9-BBE8-1DCF4E26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59A26-5DEB-4DD6-A201-9792F49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FB458-C42B-40C1-B0CF-27F27B5E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3D1DE-1C9B-4F64-9809-BF595FA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BFDB-3D06-4BE5-B1FC-D8F5B7DD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F853D-D53C-4B18-96C8-4156CB87F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54FED-A5FD-4D89-9A4D-E019B79D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F9AE6-72CF-43B5-A2D6-ABBC1D04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60281-A093-403C-A2DD-49A35F74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615B6-B09F-4A25-BACE-F2C24288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38A2-63D6-46D8-BB85-66D60B71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A2519-0E84-43AB-AEA8-1E40A11B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BDEA2-66B3-4662-BCB6-CA52AE1A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14EA2-8C4E-49FB-9E04-446FBC488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8E34F-2466-4E4C-992C-3EE4A0C3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90BA-8422-4ADC-A23C-A00A2C4B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614E4-55DA-4A84-B25C-0AAEC393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5565A-2DF6-4BDD-91D0-3AA83536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7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C2377-3245-4191-AEF0-F32575B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CD211-C935-4DB0-979C-1330397D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B8A477-A9A2-4B74-8FD1-6C0F3E46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0716D-6F0B-40F9-951F-BEBC7384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6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D6037A-DB26-4D19-A4B8-2606E02E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CA6738-985B-4884-AFEA-FFE4FB7D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A7B927-1633-4351-84FA-43DA96FC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2FC8-5403-4784-AB6E-DA1E16C8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6FDA9-DD6B-45A2-8A2B-4DB0AF1F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19ADF-7704-4FEA-95F9-9AEC1702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BEB73-5D8E-43C6-A991-FCE00052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AD0F3-EB57-4DC5-9CB0-A1BF0D2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A91EB-5DF1-43D0-A33D-55968369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E3695-F20C-4BCA-A057-92F78687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2CA172-76C2-4D47-B4E3-1E1991F5C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BABBD-0E37-47F4-8C9A-C3E60AC0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22DAF-E7EB-43A0-878A-28645604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E9196-4B34-4269-9E3B-1026813C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31BE7-F586-406E-9CDC-C9651BBC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7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EBE5A-BA95-4F20-A4A7-B8B14B15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0F98A-FD59-4069-AAC3-94F052FB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B193F-2D8D-455D-B675-7B2CFA2C3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6DEE-F6C0-4639-9F18-716842924B1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2D5C-8690-4726-AB17-F828C67BB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16D14-5167-4745-BD60-E7F5FB507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7D49-D479-482D-810C-FE7B3E3C1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customXml" Target="../ink/ink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412BA-A0D7-4BBB-84BD-A9911DD92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近期工作总结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E1631-F97C-4223-882A-962B37843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汇报人：杨梓航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6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B767-B8E7-47C3-9DD9-9522BEB4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E11E9-81EE-4666-B702-C55A5164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Policy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使用默认的策略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写回（直接写到内存），写分配，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替换策略，没有实现预取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则可以在多种策略中灵活配置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写策略：写回，直写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写分配，不写分配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替换策略：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LRU, FIFO, RANDOM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预取策略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68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882B-8372-42E0-BB46-D94624CE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D1950-41B1-416D-817E-DB5043A1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格式不同的问题：两个工具使用的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格式不兼容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模型之间的接口：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两者大致逻辑是一致的：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只要让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 Processing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正确地生成访存请求，那么得到的结果就是工具本身模拟出来的结果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D3CCE4-8894-4F21-A8B3-7779299D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3752026"/>
            <a:ext cx="6572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A2FF6-3EDC-459A-B861-15EECECD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74980-3AB2-46C0-A3A2-9826FDF0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仿真配置：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cache: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Unify,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 = 32768 (1 &lt;&lt; 15),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 size = 64,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Assoc = 8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cache: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Unify,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 = 262144 (1 &lt;&lt; 18),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 size = 64,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Assoc = 8</a:t>
            </a:r>
          </a:p>
          <a:p>
            <a:pPr lvl="1"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write-back; write allocate; demanded prefetch; LRU.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2893-DF63-430E-9A22-087418BF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5BD59-F9DA-42D0-8F34-BC2DCE3A5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0280760-898E-4764-9364-55307407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10829"/>
              </p:ext>
            </p:extLst>
          </p:nvPr>
        </p:nvGraphicFramePr>
        <p:xfrm>
          <a:off x="2032000" y="23050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12129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4707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920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46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Ramulator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9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5670294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5027029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643265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8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831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88F35ED-75E1-40E1-891D-C490873C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19272"/>
              </p:ext>
            </p:extLst>
          </p:nvPr>
        </p:nvGraphicFramePr>
        <p:xfrm>
          <a:off x="2032000" y="432276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12129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4707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920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46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Dinero: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9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5669637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5026694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642943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8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8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99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0E618-A904-4F99-9AD7-FC1BB27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BE76F-A9FB-4053-9E03-1BBED25C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上面的仿真结果中出现了三个问题：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相同大小的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文件，但是两个工具在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的访问总数不相等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两个工具中，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的缺失数和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的访问数都是不相等的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的缺失数比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大很多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53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CCA13-9715-4C5B-AAC8-6EF7EDD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67000-91B5-4D9F-A5FD-0F1AB827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缓存的访问次数与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的指令总数不相等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文件的指令总数：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2350144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缓存访问总数：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2351075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条目已满，所以部分缺失请求被阻塞，下一个时钟将继续发送这个请求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2351075 – 2351044 = 931 (MSHR unavailable)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缓存访问总数：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2350197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部分访存请求所请求的字节不在同一个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会将这样的请求分成多个访问不同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2350197 – 2351044 = 53 (Multi-block reference)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1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923FA-1D0A-4ED5-8E55-1E516DE0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1A29A-9A9B-4CDC-944B-38422931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结果分析：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（上级缓存缺失数与下级缓存访问数不一致的原因）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写分配，向下传递一个读请求；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写回，设置了脏位的缓存行被驱逐就会向下传递一个写请求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C8EAF9-8015-42D2-9CFA-6B8D1B12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58482"/>
              </p:ext>
            </p:extLst>
          </p:nvPr>
        </p:nvGraphicFramePr>
        <p:xfrm>
          <a:off x="2032000" y="400129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12129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4707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920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46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Dinero: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9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5669637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5026694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642943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8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8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2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923FA-1D0A-4ED5-8E55-1E516DE0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1A29A-9A9B-4CDC-944B-38422931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结果分析：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（上级缓存缺失数与下级缓存访问数不一致的原因）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考虑了写分配，而写回则是直接写到内存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对缺失的请求进行合并，所以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的缺失数大于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D221DDBA-D77A-41A0-9C17-6EA862B3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67385"/>
              </p:ext>
            </p:extLst>
          </p:nvPr>
        </p:nvGraphicFramePr>
        <p:xfrm>
          <a:off x="2032000" y="400129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12129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4707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920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46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Ramulator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9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5670294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5027029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643265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8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L1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 miss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8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28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99EF-4BFD-4044-92E0-28549C3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F55E1-BD1D-4BB5-BFEA-353810DF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的缓存缺失数比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的缓存缺失数大很多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猜测两个工具仿真结果相差很大的原因：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时钟模拟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底层逻辑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但是两个工具在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缓存的仿真结果却很相近：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3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7B6B-2D0F-4CE5-9CCD-0E3A607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ABFBDEB-05AE-4B27-8E10-936622AE1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6610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222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A290C-8069-460F-A8D0-DC46D691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1D2BF-12C7-492F-AD47-F31F8F43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微架构性能量化分析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Framework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Execution time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steady ILP +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 miss rate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× cache penalty +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misprediction rate ×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misbranch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penalty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trace-driven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的缓存仿真器来统计测试程序的缓存缺失率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4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D1893-1114-446A-8077-2738741A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A5F2E-038D-4DA2-9A0C-475EEB49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workflow: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8BB407-1DB3-4FF4-95D5-43C1B779C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81" y="1454068"/>
            <a:ext cx="5164349" cy="54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8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3B83-C861-43F9-BF38-B4C0652F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230FF-A456-4FAC-91B6-383D19AA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中缓存处理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F1EAE0-51AB-47FA-87C6-6E0CA6F98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159000"/>
            <a:ext cx="8743950" cy="4333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84F61EC-2F67-4F5A-8C98-8552DA03908B}"/>
                  </a:ext>
                </a:extLst>
              </p14:cNvPr>
              <p14:cNvContentPartPr/>
              <p14:nvPr/>
            </p14:nvContentPartPr>
            <p14:xfrm>
              <a:off x="5855109" y="5184411"/>
              <a:ext cx="1009440" cy="580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84F61EC-2F67-4F5A-8C98-8552DA0390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5749" y="5175051"/>
                <a:ext cx="102816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34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ECC1D-FD3D-460F-BCF9-27ED12C9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5962E-6C8C-4C75-9676-601511E4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allocate_line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B755F2AB-0816-4FCE-87E8-C9731A26B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65" y="1600478"/>
            <a:ext cx="6908469" cy="48016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C62E734-258B-4BE1-AE69-1FFA26E8FEBB}"/>
                  </a:ext>
                </a:extLst>
              </p14:cNvPr>
              <p14:cNvContentPartPr/>
              <p14:nvPr/>
            </p14:nvContentPartPr>
            <p14:xfrm>
              <a:off x="8215200" y="4536360"/>
              <a:ext cx="1339920" cy="652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C62E734-258B-4BE1-AE69-1FFA26E8F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5840" y="4527000"/>
                <a:ext cx="1358640" cy="6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14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8BA5-37B8-49DA-B16E-35601834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2CEAC-FC5F-4753-81EB-D124C716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对新分配的缓存行设置了有效位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相当于将缓存分配的延迟置为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total miss : 9011 -&gt; 1805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hit: 6861 -&gt; 0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unavailable: 931 -&gt; 586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unavailable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代表被阻塞重发的请求数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如果不考虑阻塞的请求，那么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的缺失数为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1219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的仿真结果近似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 access = L1 misses – MSHR hit – MSHR unavailable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7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E795-1C1E-4B38-9840-B54F7572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3687E-6C41-4971-B050-0A5D0C4F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两个工具仿真结果的差异：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中考虑了时钟模拟，而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则没有考虑时钟模拟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缓存的仿真来看，两个工具的底层逻辑是相近的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后续的工作决定采用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中考虑了时钟模拟，仿真结果更加贴合现实场景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中有对内存的模拟，这部分内容可能会在以后的研究中用到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27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95266-2175-4135-A6F9-D76FCAB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Gem5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9C67F-BEBB-4E5A-8095-086A8B87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来验证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仿真结果的可靠性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虚拟机上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编译得到的二进制文件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仿真配置：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cache (16kB), D cache (64kB), L2 cache (256 kB)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结构如下：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542B13-C1D5-482E-B324-C1C46928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01" y="2334570"/>
            <a:ext cx="2415542" cy="33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4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91705-07AD-42F9-B511-47CB71A5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Gem5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7E13-261E-411B-8AD5-57FD721C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beebs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aha-compress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作为测试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仿真的统计结果如下，使用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TimingSimpleCPU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769285C-4931-4112-A6EB-F40C5F5D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27071"/>
              </p:ext>
            </p:extLst>
          </p:nvPr>
        </p:nvGraphicFramePr>
        <p:xfrm>
          <a:off x="2032000" y="342900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1648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3110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Instruction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110946319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7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D Cache access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82681688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5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D Cache misses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3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I Cache access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140666503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6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I Cache misses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8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access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 (I: 912, D: 1688)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misses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2385 (I: 802, D: 1583)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1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8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8BD1F-EB37-419E-B6CC-EED0ACA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747E4-7353-42A3-974F-720E908A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DynamoRIO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工具抓取的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可以分为两种：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 Trace: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&lt;instruction address&gt;, &lt;op code&gt;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只有指令地址，和对应的操作码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没有数据的地址，无法直接使用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 Trace: &lt;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address&gt;,&lt;r/w&gt;,&lt;data size&gt;,&lt;data address&gt;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有访存指令的地址，访存请求的类型，请求的数据大小，以及数据地址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但是只有访存指令，没有其他的非访存指令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743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21D88-818B-4ADD-8089-03EE9FB1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9EA6D-2C61-4D86-B79A-CB0A38BC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beebs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aha-compress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作为测试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DynamoRIO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抓取的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 Trace: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110974236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仿真的指令总数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		110946319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DynamoRIO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抓取的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 Trace: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82686940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访问总数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	82681688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因此可以认为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DynamoRIO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抓取到的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是可靠的</a:t>
            </a:r>
          </a:p>
        </p:txBody>
      </p:sp>
    </p:spTree>
    <p:extLst>
      <p:ext uri="{BB962C8B-B14F-4D97-AF65-F5344CB8AC3E}">
        <p14:creationId xmlns:p14="http://schemas.microsoft.com/office/powerpoint/2010/main" val="154314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D2FF-9FFC-430D-8E82-6CC28DD1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B6B39-90F1-4775-A4BA-6F07CB39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都是统一的，为了与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进行比较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DynamoRIO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 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作为输入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1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1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1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1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这里每条访存指令前没有添加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hit: 8037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unavailable: 28329(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阻塞并重试的请求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73B0B10-76EB-4D6D-A128-8AF650CF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27762"/>
              </p:ext>
            </p:extLst>
          </p:nvPr>
        </p:nvGraphicFramePr>
        <p:xfrm>
          <a:off x="2032000" y="308619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27184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910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access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82715269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4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misses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access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7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misses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4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F03D3-9BBF-4E4E-8DAE-752D4E10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BA36E-A1DD-4F7C-AC80-63B3934D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Safari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项目组于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年开发的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trace-driven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内存仿真器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相关文献：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 Y, Yang W,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Mutlu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fast and extensible DRAM simulator[J]. IEEE Computer architecture letters, 2015, 15(1): 45-49.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也在一定程度上支持缓存的仿真</a:t>
            </a:r>
          </a:p>
        </p:txBody>
      </p:sp>
    </p:spTree>
    <p:extLst>
      <p:ext uri="{BB962C8B-B14F-4D97-AF65-F5344CB8AC3E}">
        <p14:creationId xmlns:p14="http://schemas.microsoft.com/office/powerpoint/2010/main" val="360469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F2CD-E37C-44B3-800D-76BB1099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Gem5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93961-EC61-43DE-9C30-FF245872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Gem5 D cache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 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Gem5 L2 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数据访问与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 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TimingSimpleCPU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的每个访存前插入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bubble(non-memory operation)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3002AF9-B1DB-4C35-91E2-9AC35705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68607"/>
              </p:ext>
            </p:extLst>
          </p:nvPr>
        </p:nvGraphicFramePr>
        <p:xfrm>
          <a:off x="2032000" y="463867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230807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34902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44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Gem5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Ramulator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22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(D)cache access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82681688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82687385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3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(D)cache misses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8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(Data) access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3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(Data) misses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422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4644-D25F-485F-8A8D-A2CA159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Gem5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02C3E6C-91E4-47EA-AEA3-9B9D1BCDE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347044"/>
              </p:ext>
            </p:extLst>
          </p:nvPr>
        </p:nvGraphicFramePr>
        <p:xfrm>
          <a:off x="838200" y="227457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904696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382012"/>
                    </a:ext>
                  </a:extLst>
                </a:gridCol>
                <a:gridCol w="2843048">
                  <a:extLst>
                    <a:ext uri="{9D8B030D-6E8A-4147-A177-3AD203B41FA5}">
                      <a16:colId xmlns:a16="http://schemas.microsoft.com/office/drawing/2014/main" val="202880445"/>
                    </a:ext>
                  </a:extLst>
                </a:gridCol>
                <a:gridCol w="2414752">
                  <a:extLst>
                    <a:ext uri="{9D8B030D-6E8A-4147-A177-3AD203B41FA5}">
                      <a16:colId xmlns:a16="http://schemas.microsoft.com/office/drawing/2014/main" val="370522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Ramulator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</a:t>
                      </a:r>
                      <a:r>
                        <a:rPr lang="en-US" altLang="zh-CN" dirty="0" err="1"/>
                        <a:t>TimingSimpleCPU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O3CPU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82691355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82681690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57605543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7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19879972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19574942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17099956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2680214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2674547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1762263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46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B17B201-8F93-41FE-81D9-DF69230C50B4}"/>
              </a:ext>
            </a:extLst>
          </p:cNvPr>
          <p:cNvSpPr txBox="1"/>
          <p:nvPr/>
        </p:nvSpPr>
        <p:spPr>
          <a:xfrm>
            <a:off x="838200" y="1739870"/>
            <a:ext cx="31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Data Access: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93E3C-E31D-42F8-8261-B9F3CA05C278}"/>
              </a:ext>
            </a:extLst>
          </p:cNvPr>
          <p:cNvSpPr txBox="1"/>
          <p:nvPr/>
        </p:nvSpPr>
        <p:spPr>
          <a:xfrm>
            <a:off x="838199" y="4069335"/>
            <a:ext cx="7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Data misses(Misses – MSHR hit – MSHR unavailable):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8CC277-60DA-4467-8EFB-F867CE407CD6}"/>
              </a:ext>
            </a:extLst>
          </p:cNvPr>
          <p:cNvSpPr txBox="1"/>
          <p:nvPr/>
        </p:nvSpPr>
        <p:spPr>
          <a:xfrm>
            <a:off x="838200" y="626204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TimingSimpleCPU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没有统计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命中次数，只有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缺失次数。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322A167-C82F-4BF5-B4FF-96B8B0CAC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467"/>
              </p:ext>
            </p:extLst>
          </p:nvPr>
        </p:nvGraphicFramePr>
        <p:xfrm>
          <a:off x="838200" y="465484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90469651"/>
                    </a:ext>
                  </a:extLst>
                </a:gridCol>
                <a:gridCol w="2744514">
                  <a:extLst>
                    <a:ext uri="{9D8B030D-6E8A-4147-A177-3AD203B41FA5}">
                      <a16:colId xmlns:a16="http://schemas.microsoft.com/office/drawing/2014/main" val="393382012"/>
                    </a:ext>
                  </a:extLst>
                </a:gridCol>
                <a:gridCol w="2727434">
                  <a:extLst>
                    <a:ext uri="{9D8B030D-6E8A-4147-A177-3AD203B41FA5}">
                      <a16:colId xmlns:a16="http://schemas.microsoft.com/office/drawing/2014/main" val="202880445"/>
                    </a:ext>
                  </a:extLst>
                </a:gridCol>
                <a:gridCol w="2414752">
                  <a:extLst>
                    <a:ext uri="{9D8B030D-6E8A-4147-A177-3AD203B41FA5}">
                      <a16:colId xmlns:a16="http://schemas.microsoft.com/office/drawing/2014/main" val="370522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Ramulator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</a:t>
                      </a:r>
                      <a:r>
                        <a:rPr lang="en-US" altLang="zh-CN" dirty="0" err="1"/>
                        <a:t>TimingSimpleCPU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O3CPU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 (9800 – 7274 - 726)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1735(6094 - 4359)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7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2115 (10809 – 7968 – 726)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1987(6655 - 4668)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1783 (9722 – 7210 – 729)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1713(6057- 4344)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4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934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4644-D25F-485F-8A8D-A2CA159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Gem5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02C3E6C-91E4-47EA-AEA3-9B9D1BCDE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37228"/>
              </p:ext>
            </p:extLst>
          </p:nvPr>
        </p:nvGraphicFramePr>
        <p:xfrm>
          <a:off x="838200" y="227457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904696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382012"/>
                    </a:ext>
                  </a:extLst>
                </a:gridCol>
                <a:gridCol w="2843048">
                  <a:extLst>
                    <a:ext uri="{9D8B030D-6E8A-4147-A177-3AD203B41FA5}">
                      <a16:colId xmlns:a16="http://schemas.microsoft.com/office/drawing/2014/main" val="202880445"/>
                    </a:ext>
                  </a:extLst>
                </a:gridCol>
                <a:gridCol w="2414752">
                  <a:extLst>
                    <a:ext uri="{9D8B030D-6E8A-4147-A177-3AD203B41FA5}">
                      <a16:colId xmlns:a16="http://schemas.microsoft.com/office/drawing/2014/main" val="370522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Ramulator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</a:t>
                      </a:r>
                      <a:r>
                        <a:rPr lang="en-US" altLang="zh-CN" dirty="0" err="1"/>
                        <a:t>TimingSimpleCPU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O3CPU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7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46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B17B201-8F93-41FE-81D9-DF69230C50B4}"/>
              </a:ext>
            </a:extLst>
          </p:cNvPr>
          <p:cNvSpPr txBox="1"/>
          <p:nvPr/>
        </p:nvSpPr>
        <p:spPr>
          <a:xfrm>
            <a:off x="838200" y="1739870"/>
            <a:ext cx="31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Data Access: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93E3C-E31D-42F8-8261-B9F3CA05C278}"/>
              </a:ext>
            </a:extLst>
          </p:cNvPr>
          <p:cNvSpPr txBox="1"/>
          <p:nvPr/>
        </p:nvSpPr>
        <p:spPr>
          <a:xfrm>
            <a:off x="838200" y="40693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Data misses (MSHR hit = 0):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322A167-C82F-4BF5-B4FF-96B8B0CAC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807344"/>
              </p:ext>
            </p:extLst>
          </p:nvPr>
        </p:nvGraphicFramePr>
        <p:xfrm>
          <a:off x="838200" y="465484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904696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382012"/>
                    </a:ext>
                  </a:extLst>
                </a:gridCol>
                <a:gridCol w="2843048">
                  <a:extLst>
                    <a:ext uri="{9D8B030D-6E8A-4147-A177-3AD203B41FA5}">
                      <a16:colId xmlns:a16="http://schemas.microsoft.com/office/drawing/2014/main" val="202880445"/>
                    </a:ext>
                  </a:extLst>
                </a:gridCol>
                <a:gridCol w="2414752">
                  <a:extLst>
                    <a:ext uri="{9D8B030D-6E8A-4147-A177-3AD203B41FA5}">
                      <a16:colId xmlns:a16="http://schemas.microsoft.com/office/drawing/2014/main" val="370522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Ramulator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</a:t>
                      </a:r>
                      <a:r>
                        <a:rPr lang="en-US" altLang="zh-CN" dirty="0" err="1"/>
                        <a:t>TimingSimpleCPU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Gem5 O3CPU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7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4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174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9006-0BBC-49B8-B5E6-7C92F13C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Gem5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76D66-8B2F-4F48-B134-434590CC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猜测结果出现差异的原因：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的问题：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仿真使用的是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而不是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instrace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每个时钟周期都会有一个访存请求，比较密集，导致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更容易满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缓存不分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I/D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是联合的，或者说认定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cache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中的处理器模型只关心访存请求，对所有的非访存请求都采取同样的处理方式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16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5B3D-36D0-4C3A-A094-34456508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3FDAB-4B1E-4B32-A3F0-2B5028C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中将非访存指令记为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具体如何处理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暂时还不清楚，但是对所有的非访存指令都采取同样的处理方法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 size = 128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4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Ramulaotr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仿真结果是对每个访存请求之前插入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后的结果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225A57-9EF4-42B5-BDDA-FF349EFB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48" y="3429000"/>
            <a:ext cx="2502979" cy="20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11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CFC6F-5F12-4F07-BA12-0060C77D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3A478-EBC1-465E-8AE7-5330F0CD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DynamoRIO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中重写了一个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工具，抓取的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格式如下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[PC] [type] [bubble count] [data address]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这里将非访存指令计数为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 count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，从而更加贴合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的仿真模型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4C520F-3115-41F8-8D4E-993D255D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59" y="2732985"/>
            <a:ext cx="2800000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4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DAFD3-9508-49F6-99E1-DB5CC80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52DAF-8431-475E-A634-8F3E2E4B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使用真实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 count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与使用假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 count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的仿真结果对比：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508FE0B-6F17-41EC-8302-436C739CA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145198"/>
              </p:ext>
            </p:extLst>
          </p:nvPr>
        </p:nvGraphicFramePr>
        <p:xfrm>
          <a:off x="2300013" y="2758966"/>
          <a:ext cx="7648028" cy="341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5014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DE373-9F02-43F1-B330-2F9C271F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CC4BD-07C1-482C-846B-8DF2B595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使用真实的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 count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能够在一定程度上降低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阻塞次数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降低的幅度不多，对缓存命中率基本没有影响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缓存缺失数总体是降低了的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(&lt;100)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 cache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的访问总数几乎没有变化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但是相比于不插入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，总体还是有明显的改善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79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E3296-1AB9-4368-84ED-44757486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3D6FC-C3C9-44D5-BE7E-EB57EF88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4: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1: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068CB-988D-4D3F-9DB8-9C18E3B2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5" y="2711388"/>
            <a:ext cx="9900745" cy="1435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24EBA0-BDB2-4A0F-8F2E-16F8E39E5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55" y="4758062"/>
            <a:ext cx="9918275" cy="1553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49AF942-B117-479F-8537-D329D9CB81A1}"/>
                  </a:ext>
                </a:extLst>
              </p14:cNvPr>
              <p14:cNvContentPartPr/>
              <p14:nvPr/>
            </p14:nvContentPartPr>
            <p14:xfrm>
              <a:off x="1446480" y="3286080"/>
              <a:ext cx="2652480" cy="29203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49AF942-B117-479F-8537-D329D9CB81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7120" y="3276720"/>
                <a:ext cx="2671200" cy="29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996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57BA-A328-489A-B63E-664A23C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F1A5E-2BE3-4534-AB95-91F0EAC3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，使用真实的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 count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aha-compress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为测试程序：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仿真结果有下面的变化：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unavai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: 703 		-&gt; 403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MSHR hit	: 7211 		-&gt; 6977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access	: 82687382 	-&gt; 82687057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 miss		: 9734		-&gt; 9180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 access	: 1800		-&gt; 1800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其他测试程序也有相同的变化趋势</a:t>
            </a:r>
          </a:p>
        </p:txBody>
      </p:sp>
    </p:spTree>
    <p:extLst>
      <p:ext uri="{BB962C8B-B14F-4D97-AF65-F5344CB8AC3E}">
        <p14:creationId xmlns:p14="http://schemas.microsoft.com/office/powerpoint/2010/main" val="81709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35426-CE17-4106-B7EA-CAF8725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BE2F7-4A27-41C4-8D33-8D461D8D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属性：总容量，组关联度，块大小，以及一些统计数据等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方法：缓存管理策略都是采用一些默认的机制，比如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 back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整体框架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A63CE-4906-4153-A14E-41294B7F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517" y="3761630"/>
            <a:ext cx="7096359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9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4B012-2590-4B77-B3A2-9F36AE56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Gem5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D1A05-A8F4-49C0-BDE8-5C8FD0C3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是否实现了硬件预取机制？（有待确认）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前面的统计结果来看，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仿真的缓存缺失很低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(1600/8000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是否计入冷缺失，或者说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Gem5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是否有热身机制？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87AD6-8926-4328-8861-9F90FBC73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375"/>
            <a:ext cx="10429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3F6B8-18A1-4A5B-B699-0AF79B5A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88218-7EFE-4A88-BC7A-CBDF9528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存在的问题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中对缓存采用统一建模，而没有区分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D-cache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的配置比较受限，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相关参数在是在源代码中使用固定的设置，如果要对其进行修改的话需要在源码上进行修改再重新编译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352A12-E24E-413A-A067-3795CB6C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58" y="4185649"/>
            <a:ext cx="2076190" cy="7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21D50E-B10A-4C96-A23C-653126E5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408" y="4193872"/>
            <a:ext cx="3057143" cy="1685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D969BA-C93A-4FB2-A64E-2EB030A87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58" y="5222443"/>
            <a:ext cx="5019048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9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4C330-03E0-4209-AAF6-4BB83034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Dinero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F11FA-390B-4D87-948E-22AF1DD9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 D Hill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年开发的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trace-driven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缓存仿真器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没有相关文献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基本思想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模拟一个由各种缓存组成的内存层次结构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缓存以树状结构相互连接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访存请求从树的叶子节点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(processors)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向根节点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(memory)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334135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131A0-14DD-479E-8199-3842069B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Dinero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24B0F-FD79-4A98-A2B2-9CEB13A9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模型的结构：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※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(std::list)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实现，但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底层也是双向链表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9C73BE-7529-4CD2-9681-B7540AA65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1266825"/>
            <a:ext cx="5610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1D7DF-A695-42EE-97E5-F584C564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using Dinero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9D2C0A8-C3DD-4501-A00E-CC153B453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23" y="1455469"/>
            <a:ext cx="7729353" cy="5037406"/>
          </a:xfrm>
        </p:spPr>
      </p:pic>
    </p:spTree>
    <p:extLst>
      <p:ext uri="{BB962C8B-B14F-4D97-AF65-F5344CB8AC3E}">
        <p14:creationId xmlns:p14="http://schemas.microsoft.com/office/powerpoint/2010/main" val="10358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882B-8372-42E0-BB46-D94624CE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520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Dinero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D1950-41B1-416D-817E-DB5043A1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Cycle-accurate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只统计了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cycle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则完全没有对时钟周期进行仿真统计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Configuration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Ramulator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中的配置需要修改源码的方式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Dinero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则支持在命令行参数中指定配置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57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2856</Words>
  <Application>Microsoft Office PowerPoint</Application>
  <PresentationFormat>宽屏</PresentationFormat>
  <Paragraphs>493</Paragraphs>
  <Slides>40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近期工作总结</vt:lpstr>
      <vt:lpstr>Overview</vt:lpstr>
      <vt:lpstr>Simulation using Ramulator</vt:lpstr>
      <vt:lpstr>Simulation using Ramulator</vt:lpstr>
      <vt:lpstr>Simulation using Ramulator</vt:lpstr>
      <vt:lpstr>Simulation using Dinero</vt:lpstr>
      <vt:lpstr>Simulation using Dinero</vt:lpstr>
      <vt:lpstr>Simulation using Dinero</vt:lpstr>
      <vt:lpstr>Ramulator &amp; Dinero</vt:lpstr>
      <vt:lpstr>Ramulator &amp; Dinero</vt:lpstr>
      <vt:lpstr>Ramulator &amp; Dinero</vt:lpstr>
      <vt:lpstr>Simulation using Dinero</vt:lpstr>
      <vt:lpstr>Ramulator &amp; Dinero</vt:lpstr>
      <vt:lpstr>Ramulator &amp; Dinero</vt:lpstr>
      <vt:lpstr>Ramulator &amp; Dinero</vt:lpstr>
      <vt:lpstr>Ramulator &amp; Dinero</vt:lpstr>
      <vt:lpstr>Ramulator &amp; Dinero</vt:lpstr>
      <vt:lpstr>Simulation using Ramulator</vt:lpstr>
      <vt:lpstr>Ramulator &amp; Dinero</vt:lpstr>
      <vt:lpstr>Simulation using Ramulator</vt:lpstr>
      <vt:lpstr>Simulation using Ramulator</vt:lpstr>
      <vt:lpstr>Simulation using Ramulator</vt:lpstr>
      <vt:lpstr>Simulation using Ramulator</vt:lpstr>
      <vt:lpstr>Ramulator &amp; Dinero</vt:lpstr>
      <vt:lpstr>Simulation using Gem5</vt:lpstr>
      <vt:lpstr>Simulation using Gem5</vt:lpstr>
      <vt:lpstr>Simulation using Ramulator</vt:lpstr>
      <vt:lpstr>Simulation using Ramulator</vt:lpstr>
      <vt:lpstr>Simulation using Ramulator</vt:lpstr>
      <vt:lpstr>Ramulator &amp; Gem5</vt:lpstr>
      <vt:lpstr>Ramulator &amp; Gem5</vt:lpstr>
      <vt:lpstr>Ramulator &amp; Gem5</vt:lpstr>
      <vt:lpstr>Ramulator &amp; Gem5</vt:lpstr>
      <vt:lpstr>Simulation using Ramulator</vt:lpstr>
      <vt:lpstr>Simulation using Ramulator</vt:lpstr>
      <vt:lpstr>Simulation using Ramulator</vt:lpstr>
      <vt:lpstr>Simulation using Ramulator</vt:lpstr>
      <vt:lpstr>Simulation using Ramulator</vt:lpstr>
      <vt:lpstr>Simulation using Ramulator</vt:lpstr>
      <vt:lpstr>Simulation using Gem5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梓航</dc:creator>
  <cp:lastModifiedBy>杨 梓航</cp:lastModifiedBy>
  <cp:revision>265</cp:revision>
  <dcterms:created xsi:type="dcterms:W3CDTF">2022-06-23T05:50:41Z</dcterms:created>
  <dcterms:modified xsi:type="dcterms:W3CDTF">2022-09-15T05:53:38Z</dcterms:modified>
</cp:coreProperties>
</file>