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3" r:id="rId13"/>
    <p:sldId id="265" r:id="rId14"/>
    <p:sldId id="264" r:id="rId15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15.8912</c:v>
                </c:pt>
                <c:pt idx="1">
                  <c:v>15.4445</c:v>
                </c:pt>
                <c:pt idx="2">
                  <c:v>20.0436</c:v>
                </c:pt>
                <c:pt idx="3">
                  <c:v>15.3346</c:v>
                </c:pt>
                <c:pt idx="4">
                  <c:v>17.9243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25.408</c:v>
                </c:pt>
                <c:pt idx="1">
                  <c:v>24.5958</c:v>
                </c:pt>
                <c:pt idx="2">
                  <c:v>32.293</c:v>
                </c:pt>
                <c:pt idx="3">
                  <c:v>24.0725</c:v>
                </c:pt>
                <c:pt idx="4">
                  <c:v>28.8193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50.7751</c:v>
                </c:pt>
                <c:pt idx="1">
                  <c:v>48.9952</c:v>
                </c:pt>
                <c:pt idx="2">
                  <c:v>64.9461</c:v>
                </c:pt>
                <c:pt idx="3">
                  <c:v>47.3719</c:v>
                </c:pt>
                <c:pt idx="4">
                  <c:v>57.7147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486991444037"/>
          <c:y val="0.022629051620648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2.28175</c:v>
                </c:pt>
                <c:pt idx="1">
                  <c:v>2.29069</c:v>
                </c:pt>
                <c:pt idx="2">
                  <c:v>2.37125</c:v>
                </c:pt>
                <c:pt idx="3">
                  <c:v>2.04581</c:v>
                </c:pt>
                <c:pt idx="4">
                  <c:v>3.81186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00234232175502742"/>
                  <c:y val="-0.01705586080586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079981718464351"/>
                  <c:y val="-0.01705586080586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1.10315</c:v>
                </c:pt>
                <c:pt idx="1">
                  <c:v>1.13063</c:v>
                </c:pt>
                <c:pt idx="2">
                  <c:v>0.841605</c:v>
                </c:pt>
                <c:pt idx="3">
                  <c:v>1.27504</c:v>
                </c:pt>
                <c:pt idx="4">
                  <c:v>0.58544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00742687385740402"/>
                  <c:y val="-0.003090659340659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28519195612431"/>
                  <c:y val="-0.013965201465201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1.10393</c:v>
                </c:pt>
                <c:pt idx="1">
                  <c:v>1.13593</c:v>
                </c:pt>
                <c:pt idx="2">
                  <c:v>0.835786</c:v>
                </c:pt>
                <c:pt idx="3">
                  <c:v>1.29955</c:v>
                </c:pt>
                <c:pt idx="4">
                  <c:v>0.582587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0.007669413919413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1.10482</c:v>
                </c:pt>
                <c:pt idx="1">
                  <c:v>1.14049</c:v>
                </c:pt>
                <c:pt idx="2">
                  <c:v>0.831152</c:v>
                </c:pt>
                <c:pt idx="3">
                  <c:v>1.32076</c:v>
                </c:pt>
                <c:pt idx="4">
                  <c:v>0.581818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rob128/rob64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compress_test</c:v>
                </c:pt>
                <c:pt idx="1">
                  <c:v>dijkstra_small</c:v>
                </c:pt>
                <c:pt idx="2">
                  <c:v>libbubblesort</c:v>
                </c:pt>
                <c:pt idx="3">
                  <c:v>libcrc</c:v>
                </c:pt>
                <c:pt idx="4">
                  <c:v>libsqrt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1.00080621053871</c:v>
                </c:pt>
                <c:pt idx="1">
                  <c:v>1.00401433186904</c:v>
                </c:pt>
                <c:pt idx="2">
                  <c:v>0.994455518517898</c:v>
                </c:pt>
                <c:pt idx="3">
                  <c:v>1.01632103420415</c:v>
                </c:pt>
                <c:pt idx="4">
                  <c:v>0.99868002547259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0373620529185"/>
          <c:y val="0.0411446818963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00742687385740402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079981718464351"/>
                  <c:y val="0.007783882783882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1.01855</c:v>
                </c:pt>
                <c:pt idx="1">
                  <c:v>1.0625</c:v>
                </c:pt>
                <c:pt idx="2">
                  <c:v>1.60887</c:v>
                </c:pt>
                <c:pt idx="3">
                  <c:v>1.97403</c:v>
                </c:pt>
                <c:pt idx="4">
                  <c:v>2.15066</c:v>
                </c:pt>
                <c:pt idx="5">
                  <c:v>2.43024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01545329670329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0742687385740402"/>
                  <c:y val="-0.003090659340659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28519195612431"/>
                  <c:y val="-0.013965201465201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1.04098</c:v>
                </c:pt>
                <c:pt idx="1">
                  <c:v>1.09236</c:v>
                </c:pt>
                <c:pt idx="2">
                  <c:v>1.68545</c:v>
                </c:pt>
                <c:pt idx="3">
                  <c:v>2.10252</c:v>
                </c:pt>
                <c:pt idx="4">
                  <c:v>2.29785</c:v>
                </c:pt>
                <c:pt idx="5">
                  <c:v>2.62858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54250457038391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007669413919413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1.06256</c:v>
                </c:pt>
                <c:pt idx="1">
                  <c:v>1.11827</c:v>
                </c:pt>
                <c:pt idx="2">
                  <c:v>1.76796</c:v>
                </c:pt>
                <c:pt idx="3">
                  <c:v>2.24886</c:v>
                </c:pt>
                <c:pt idx="4">
                  <c:v>2.4733</c:v>
                </c:pt>
                <c:pt idx="5">
                  <c:v>2.87949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rob=256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38276965265082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1.07379</c:v>
                </c:pt>
                <c:pt idx="1">
                  <c:v>1.1315</c:v>
                </c:pt>
                <c:pt idx="2">
                  <c:v>1.81367</c:v>
                </c:pt>
                <c:pt idx="3">
                  <c:v>2.33428</c:v>
                </c:pt>
                <c:pt idx="4">
                  <c:v>2.57669</c:v>
                </c:pt>
                <c:pt idx="5">
                  <c:v>3.03352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069232960629"/>
          <c:y val="0.0034340659340659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IPC--compress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19621074487412"/>
          <c:y val="0.092789598108747"/>
          <c:w val="0.939164287568129"/>
          <c:h val="0.784917257683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ROB_SIZE=64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Sheet1!$A$2:$A$366</c:f>
              <c:numCache>
                <c:formatCode>General</c:formatCode>
                <c:ptCount val="3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</c:numCache>
            </c:numRef>
          </c:cat>
          <c:val>
            <c:numRef>
              <c:f>Sheet1!$B$2:$B$366</c:f>
              <c:numCache>
                <c:formatCode>General</c:formatCode>
                <c:ptCount val="365"/>
                <c:pt idx="0">
                  <c:v>3.03011</c:v>
                </c:pt>
                <c:pt idx="1">
                  <c:v>3.51957</c:v>
                </c:pt>
                <c:pt idx="2">
                  <c:v>2.63148</c:v>
                </c:pt>
                <c:pt idx="3">
                  <c:v>3.22338</c:v>
                </c:pt>
                <c:pt idx="4">
                  <c:v>2.09076</c:v>
                </c:pt>
                <c:pt idx="5">
                  <c:v>1.00452</c:v>
                </c:pt>
                <c:pt idx="6">
                  <c:v>1.14695</c:v>
                </c:pt>
                <c:pt idx="7">
                  <c:v>1.15667</c:v>
                </c:pt>
                <c:pt idx="8">
                  <c:v>1.05362</c:v>
                </c:pt>
                <c:pt idx="9">
                  <c:v>1.04979</c:v>
                </c:pt>
                <c:pt idx="10">
                  <c:v>1.15058</c:v>
                </c:pt>
                <c:pt idx="11">
                  <c:v>1.1511</c:v>
                </c:pt>
                <c:pt idx="12">
                  <c:v>1.00745</c:v>
                </c:pt>
                <c:pt idx="13">
                  <c:v>1.12816</c:v>
                </c:pt>
                <c:pt idx="14">
                  <c:v>1.16138</c:v>
                </c:pt>
                <c:pt idx="15">
                  <c:v>1.08636</c:v>
                </c:pt>
                <c:pt idx="16">
                  <c:v>1.02481</c:v>
                </c:pt>
                <c:pt idx="17">
                  <c:v>1.14682</c:v>
                </c:pt>
                <c:pt idx="18">
                  <c:v>1.14993</c:v>
                </c:pt>
                <c:pt idx="19">
                  <c:v>1.03066</c:v>
                </c:pt>
                <c:pt idx="20">
                  <c:v>1.08642</c:v>
                </c:pt>
                <c:pt idx="21">
                  <c:v>1.16066</c:v>
                </c:pt>
                <c:pt idx="22">
                  <c:v>1.13521</c:v>
                </c:pt>
                <c:pt idx="23">
                  <c:v>1.00113</c:v>
                </c:pt>
                <c:pt idx="24">
                  <c:v>1.14241</c:v>
                </c:pt>
                <c:pt idx="25">
                  <c:v>1.16099</c:v>
                </c:pt>
                <c:pt idx="26">
                  <c:v>1.05453</c:v>
                </c:pt>
                <c:pt idx="27">
                  <c:v>1.05386</c:v>
                </c:pt>
                <c:pt idx="28">
                  <c:v>1.14651</c:v>
                </c:pt>
                <c:pt idx="29">
                  <c:v>1.13954</c:v>
                </c:pt>
                <c:pt idx="30">
                  <c:v>1.00608</c:v>
                </c:pt>
                <c:pt idx="31">
                  <c:v>1.12403</c:v>
                </c:pt>
                <c:pt idx="32">
                  <c:v>1.16259</c:v>
                </c:pt>
                <c:pt idx="33">
                  <c:v>1.08869</c:v>
                </c:pt>
                <c:pt idx="34">
                  <c:v>1.02702</c:v>
                </c:pt>
                <c:pt idx="35">
                  <c:v>1.15026</c:v>
                </c:pt>
                <c:pt idx="36">
                  <c:v>1.15139</c:v>
                </c:pt>
                <c:pt idx="37">
                  <c:v>1.02573</c:v>
                </c:pt>
                <c:pt idx="38">
                  <c:v>1.08816</c:v>
                </c:pt>
                <c:pt idx="39">
                  <c:v>1.1527</c:v>
                </c:pt>
                <c:pt idx="40">
                  <c:v>1.1342</c:v>
                </c:pt>
                <c:pt idx="41">
                  <c:v>0.999963</c:v>
                </c:pt>
                <c:pt idx="42">
                  <c:v>1.14853</c:v>
                </c:pt>
                <c:pt idx="43">
                  <c:v>1.16097</c:v>
                </c:pt>
                <c:pt idx="44">
                  <c:v>1.05738</c:v>
                </c:pt>
                <c:pt idx="45">
                  <c:v>1.05306</c:v>
                </c:pt>
                <c:pt idx="46">
                  <c:v>1.15262</c:v>
                </c:pt>
                <c:pt idx="47">
                  <c:v>1.14588</c:v>
                </c:pt>
                <c:pt idx="48">
                  <c:v>1.00171</c:v>
                </c:pt>
                <c:pt idx="49">
                  <c:v>1.13074</c:v>
                </c:pt>
                <c:pt idx="50">
                  <c:v>1.15352</c:v>
                </c:pt>
                <c:pt idx="51">
                  <c:v>1.09649</c:v>
                </c:pt>
                <c:pt idx="52">
                  <c:v>1.01966</c:v>
                </c:pt>
                <c:pt idx="53">
                  <c:v>1.15101</c:v>
                </c:pt>
                <c:pt idx="54">
                  <c:v>1.15344</c:v>
                </c:pt>
                <c:pt idx="55">
                  <c:v>1.0271</c:v>
                </c:pt>
                <c:pt idx="56">
                  <c:v>1.08485</c:v>
                </c:pt>
                <c:pt idx="57">
                  <c:v>1.15736</c:v>
                </c:pt>
                <c:pt idx="58">
                  <c:v>1.13781</c:v>
                </c:pt>
                <c:pt idx="59">
                  <c:v>0.998922</c:v>
                </c:pt>
                <c:pt idx="60">
                  <c:v>1.14918</c:v>
                </c:pt>
                <c:pt idx="61">
                  <c:v>1.16303</c:v>
                </c:pt>
                <c:pt idx="62">
                  <c:v>1.05864</c:v>
                </c:pt>
                <c:pt idx="63">
                  <c:v>1.04679</c:v>
                </c:pt>
                <c:pt idx="64">
                  <c:v>1.15155</c:v>
                </c:pt>
                <c:pt idx="65">
                  <c:v>1.14239</c:v>
                </c:pt>
                <c:pt idx="66">
                  <c:v>1.00774</c:v>
                </c:pt>
                <c:pt idx="67">
                  <c:v>1.13266</c:v>
                </c:pt>
                <c:pt idx="68">
                  <c:v>1.15702</c:v>
                </c:pt>
                <c:pt idx="69">
                  <c:v>1.09143</c:v>
                </c:pt>
                <c:pt idx="70">
                  <c:v>1.01801</c:v>
                </c:pt>
                <c:pt idx="71">
                  <c:v>1.15163</c:v>
                </c:pt>
                <c:pt idx="72">
                  <c:v>1.15193</c:v>
                </c:pt>
                <c:pt idx="73">
                  <c:v>1.03117</c:v>
                </c:pt>
                <c:pt idx="74">
                  <c:v>1.09006</c:v>
                </c:pt>
                <c:pt idx="75">
                  <c:v>1.14838</c:v>
                </c:pt>
                <c:pt idx="76">
                  <c:v>1.13675</c:v>
                </c:pt>
                <c:pt idx="77">
                  <c:v>0.997255</c:v>
                </c:pt>
                <c:pt idx="78">
                  <c:v>1.15307</c:v>
                </c:pt>
                <c:pt idx="79">
                  <c:v>1.16397</c:v>
                </c:pt>
                <c:pt idx="80">
                  <c:v>1.05837</c:v>
                </c:pt>
                <c:pt idx="81">
                  <c:v>1.04534</c:v>
                </c:pt>
                <c:pt idx="82">
                  <c:v>1.15449</c:v>
                </c:pt>
                <c:pt idx="83">
                  <c:v>1.14675</c:v>
                </c:pt>
                <c:pt idx="84">
                  <c:v>1.00303</c:v>
                </c:pt>
                <c:pt idx="85">
                  <c:v>1.12906</c:v>
                </c:pt>
                <c:pt idx="86">
                  <c:v>1.14527</c:v>
                </c:pt>
                <c:pt idx="87">
                  <c:v>1.09403</c:v>
                </c:pt>
                <c:pt idx="88">
                  <c:v>1.01401</c:v>
                </c:pt>
                <c:pt idx="89">
                  <c:v>1.1545</c:v>
                </c:pt>
                <c:pt idx="90">
                  <c:v>1.1595</c:v>
                </c:pt>
                <c:pt idx="91">
                  <c:v>1.03077</c:v>
                </c:pt>
                <c:pt idx="92">
                  <c:v>1.08709</c:v>
                </c:pt>
                <c:pt idx="93">
                  <c:v>1.15204</c:v>
                </c:pt>
                <c:pt idx="94">
                  <c:v>1.14086</c:v>
                </c:pt>
                <c:pt idx="95">
                  <c:v>0.991317</c:v>
                </c:pt>
                <c:pt idx="96">
                  <c:v>1.15239</c:v>
                </c:pt>
                <c:pt idx="97">
                  <c:v>1.15859</c:v>
                </c:pt>
                <c:pt idx="98">
                  <c:v>1.06479</c:v>
                </c:pt>
                <c:pt idx="99">
                  <c:v>1.04409</c:v>
                </c:pt>
                <c:pt idx="100">
                  <c:v>1.1572</c:v>
                </c:pt>
                <c:pt idx="101">
                  <c:v>1.15024</c:v>
                </c:pt>
                <c:pt idx="102">
                  <c:v>1.0066</c:v>
                </c:pt>
                <c:pt idx="103">
                  <c:v>1.12239</c:v>
                </c:pt>
                <c:pt idx="104">
                  <c:v>1.15975</c:v>
                </c:pt>
                <c:pt idx="105">
                  <c:v>1.0936</c:v>
                </c:pt>
                <c:pt idx="106">
                  <c:v>1.01741</c:v>
                </c:pt>
                <c:pt idx="107">
                  <c:v>1.1504</c:v>
                </c:pt>
                <c:pt idx="108">
                  <c:v>1.15428</c:v>
                </c:pt>
                <c:pt idx="109">
                  <c:v>1.03338</c:v>
                </c:pt>
                <c:pt idx="110">
                  <c:v>1.07887</c:v>
                </c:pt>
                <c:pt idx="111">
                  <c:v>1.1558</c:v>
                </c:pt>
                <c:pt idx="112">
                  <c:v>1.14309</c:v>
                </c:pt>
                <c:pt idx="113">
                  <c:v>0.996614</c:v>
                </c:pt>
                <c:pt idx="114">
                  <c:v>1.14904</c:v>
                </c:pt>
                <c:pt idx="115">
                  <c:v>1.16365</c:v>
                </c:pt>
                <c:pt idx="116">
                  <c:v>1.06238</c:v>
                </c:pt>
                <c:pt idx="117">
                  <c:v>1.03942</c:v>
                </c:pt>
                <c:pt idx="118">
                  <c:v>1.1535</c:v>
                </c:pt>
                <c:pt idx="119">
                  <c:v>1.15261</c:v>
                </c:pt>
                <c:pt idx="120">
                  <c:v>1.00957</c:v>
                </c:pt>
                <c:pt idx="121">
                  <c:v>1.12111</c:v>
                </c:pt>
                <c:pt idx="122">
                  <c:v>1.15579</c:v>
                </c:pt>
                <c:pt idx="123">
                  <c:v>1.09539</c:v>
                </c:pt>
                <c:pt idx="124">
                  <c:v>1.01757</c:v>
                </c:pt>
                <c:pt idx="125">
                  <c:v>1.15205</c:v>
                </c:pt>
                <c:pt idx="126">
                  <c:v>1.15866</c:v>
                </c:pt>
                <c:pt idx="127">
                  <c:v>1.03238</c:v>
                </c:pt>
                <c:pt idx="128">
                  <c:v>1.08079</c:v>
                </c:pt>
                <c:pt idx="129">
                  <c:v>1.15382</c:v>
                </c:pt>
                <c:pt idx="130">
                  <c:v>1.13857</c:v>
                </c:pt>
                <c:pt idx="131">
                  <c:v>0.999276</c:v>
                </c:pt>
                <c:pt idx="132">
                  <c:v>1.14748</c:v>
                </c:pt>
                <c:pt idx="133">
                  <c:v>1.15896</c:v>
                </c:pt>
                <c:pt idx="134">
                  <c:v>1.06099</c:v>
                </c:pt>
                <c:pt idx="135">
                  <c:v>1.03867</c:v>
                </c:pt>
                <c:pt idx="136">
                  <c:v>1.15337</c:v>
                </c:pt>
                <c:pt idx="137">
                  <c:v>1.1533</c:v>
                </c:pt>
                <c:pt idx="138">
                  <c:v>1.00827</c:v>
                </c:pt>
                <c:pt idx="139">
                  <c:v>1.11345</c:v>
                </c:pt>
                <c:pt idx="140">
                  <c:v>1.16557</c:v>
                </c:pt>
                <c:pt idx="141">
                  <c:v>1.09273</c:v>
                </c:pt>
                <c:pt idx="142">
                  <c:v>1.01797</c:v>
                </c:pt>
                <c:pt idx="143">
                  <c:v>1.1486</c:v>
                </c:pt>
                <c:pt idx="144">
                  <c:v>1.1435</c:v>
                </c:pt>
                <c:pt idx="145">
                  <c:v>1.03825</c:v>
                </c:pt>
                <c:pt idx="146">
                  <c:v>1.07723</c:v>
                </c:pt>
                <c:pt idx="147">
                  <c:v>1.15925</c:v>
                </c:pt>
                <c:pt idx="148">
                  <c:v>1.14201</c:v>
                </c:pt>
                <c:pt idx="149">
                  <c:v>0.995523</c:v>
                </c:pt>
                <c:pt idx="150">
                  <c:v>1.14551</c:v>
                </c:pt>
                <c:pt idx="151">
                  <c:v>1.16178</c:v>
                </c:pt>
                <c:pt idx="152">
                  <c:v>1.06244</c:v>
                </c:pt>
                <c:pt idx="153">
                  <c:v>1.04652</c:v>
                </c:pt>
                <c:pt idx="154">
                  <c:v>1.14921</c:v>
                </c:pt>
                <c:pt idx="155">
                  <c:v>1.15029</c:v>
                </c:pt>
                <c:pt idx="156">
                  <c:v>1.00865</c:v>
                </c:pt>
                <c:pt idx="157">
                  <c:v>1.11803</c:v>
                </c:pt>
                <c:pt idx="158">
                  <c:v>1.16515</c:v>
                </c:pt>
                <c:pt idx="159">
                  <c:v>1.09801</c:v>
                </c:pt>
                <c:pt idx="160">
                  <c:v>1.02517</c:v>
                </c:pt>
                <c:pt idx="161">
                  <c:v>1.14848</c:v>
                </c:pt>
                <c:pt idx="162">
                  <c:v>1.15396</c:v>
                </c:pt>
                <c:pt idx="163">
                  <c:v>1.03387</c:v>
                </c:pt>
                <c:pt idx="164">
                  <c:v>1.07538</c:v>
                </c:pt>
                <c:pt idx="165">
                  <c:v>1.15126</c:v>
                </c:pt>
                <c:pt idx="166">
                  <c:v>1.14062</c:v>
                </c:pt>
                <c:pt idx="167">
                  <c:v>0.996315</c:v>
                </c:pt>
                <c:pt idx="168">
                  <c:v>1.14573</c:v>
                </c:pt>
                <c:pt idx="169">
                  <c:v>1.16332</c:v>
                </c:pt>
                <c:pt idx="170">
                  <c:v>1.05898</c:v>
                </c:pt>
                <c:pt idx="171">
                  <c:v>1.0448</c:v>
                </c:pt>
                <c:pt idx="172">
                  <c:v>1.15488</c:v>
                </c:pt>
                <c:pt idx="173">
                  <c:v>1.15088</c:v>
                </c:pt>
                <c:pt idx="174">
                  <c:v>1.00788</c:v>
                </c:pt>
                <c:pt idx="175">
                  <c:v>1.11498</c:v>
                </c:pt>
                <c:pt idx="176">
                  <c:v>1.16378</c:v>
                </c:pt>
                <c:pt idx="177">
                  <c:v>1.1009</c:v>
                </c:pt>
                <c:pt idx="178">
                  <c:v>1.02137</c:v>
                </c:pt>
                <c:pt idx="179">
                  <c:v>1.14853</c:v>
                </c:pt>
                <c:pt idx="180">
                  <c:v>1.14957</c:v>
                </c:pt>
                <c:pt idx="181">
                  <c:v>1.03297</c:v>
                </c:pt>
                <c:pt idx="182">
                  <c:v>1.07326</c:v>
                </c:pt>
                <c:pt idx="183">
                  <c:v>1.15638</c:v>
                </c:pt>
                <c:pt idx="184">
                  <c:v>1.14383</c:v>
                </c:pt>
                <c:pt idx="185">
                  <c:v>1.001</c:v>
                </c:pt>
                <c:pt idx="186">
                  <c:v>1.14719</c:v>
                </c:pt>
                <c:pt idx="187">
                  <c:v>1.15817</c:v>
                </c:pt>
                <c:pt idx="188">
                  <c:v>1.0613</c:v>
                </c:pt>
                <c:pt idx="189">
                  <c:v>1.04323</c:v>
                </c:pt>
                <c:pt idx="190">
                  <c:v>1.15323</c:v>
                </c:pt>
                <c:pt idx="191">
                  <c:v>1.14405</c:v>
                </c:pt>
                <c:pt idx="192">
                  <c:v>1.01168</c:v>
                </c:pt>
                <c:pt idx="193">
                  <c:v>1.11933</c:v>
                </c:pt>
                <c:pt idx="194">
                  <c:v>1.1616</c:v>
                </c:pt>
                <c:pt idx="195">
                  <c:v>1.10146</c:v>
                </c:pt>
                <c:pt idx="196">
                  <c:v>1.01485</c:v>
                </c:pt>
                <c:pt idx="197">
                  <c:v>1.14903</c:v>
                </c:pt>
                <c:pt idx="198">
                  <c:v>1.15452</c:v>
                </c:pt>
                <c:pt idx="199">
                  <c:v>1.03755</c:v>
                </c:pt>
                <c:pt idx="200">
                  <c:v>1.07705</c:v>
                </c:pt>
                <c:pt idx="201">
                  <c:v>1.14672</c:v>
                </c:pt>
                <c:pt idx="202">
                  <c:v>1.13652</c:v>
                </c:pt>
                <c:pt idx="203">
                  <c:v>0.995604</c:v>
                </c:pt>
                <c:pt idx="204">
                  <c:v>1.15048</c:v>
                </c:pt>
                <c:pt idx="205">
                  <c:v>1.16024</c:v>
                </c:pt>
                <c:pt idx="206">
                  <c:v>1.06348</c:v>
                </c:pt>
                <c:pt idx="207">
                  <c:v>1.04433</c:v>
                </c:pt>
                <c:pt idx="208">
                  <c:v>1.15637</c:v>
                </c:pt>
                <c:pt idx="209">
                  <c:v>1.1461</c:v>
                </c:pt>
                <c:pt idx="210">
                  <c:v>1.00771</c:v>
                </c:pt>
                <c:pt idx="211">
                  <c:v>1.12005</c:v>
                </c:pt>
                <c:pt idx="212">
                  <c:v>1.15181</c:v>
                </c:pt>
                <c:pt idx="213">
                  <c:v>1.10258</c:v>
                </c:pt>
                <c:pt idx="214">
                  <c:v>1.01372</c:v>
                </c:pt>
                <c:pt idx="215">
                  <c:v>1.15447</c:v>
                </c:pt>
                <c:pt idx="216">
                  <c:v>1.15876</c:v>
                </c:pt>
                <c:pt idx="217">
                  <c:v>1.03679</c:v>
                </c:pt>
                <c:pt idx="218">
                  <c:v>1.07697</c:v>
                </c:pt>
                <c:pt idx="219">
                  <c:v>1.15391</c:v>
                </c:pt>
                <c:pt idx="220">
                  <c:v>1.14189</c:v>
                </c:pt>
                <c:pt idx="221">
                  <c:v>0.990586</c:v>
                </c:pt>
                <c:pt idx="222">
                  <c:v>1.15353</c:v>
                </c:pt>
                <c:pt idx="223">
                  <c:v>1.15632</c:v>
                </c:pt>
                <c:pt idx="224">
                  <c:v>1.06594</c:v>
                </c:pt>
                <c:pt idx="225">
                  <c:v>1.04135</c:v>
                </c:pt>
                <c:pt idx="226">
                  <c:v>1.15591</c:v>
                </c:pt>
                <c:pt idx="227">
                  <c:v>1.14838</c:v>
                </c:pt>
                <c:pt idx="228">
                  <c:v>1.00974</c:v>
                </c:pt>
                <c:pt idx="229">
                  <c:v>1.11947</c:v>
                </c:pt>
                <c:pt idx="230">
                  <c:v>1.1578</c:v>
                </c:pt>
                <c:pt idx="231">
                  <c:v>1.10419</c:v>
                </c:pt>
                <c:pt idx="232">
                  <c:v>1.01302</c:v>
                </c:pt>
                <c:pt idx="233">
                  <c:v>1.15096</c:v>
                </c:pt>
                <c:pt idx="234">
                  <c:v>1.1617</c:v>
                </c:pt>
                <c:pt idx="235">
                  <c:v>1.03801</c:v>
                </c:pt>
                <c:pt idx="236">
                  <c:v>1.07546</c:v>
                </c:pt>
                <c:pt idx="237">
                  <c:v>1.14841</c:v>
                </c:pt>
                <c:pt idx="238">
                  <c:v>1.14088</c:v>
                </c:pt>
                <c:pt idx="239">
                  <c:v>0.996543</c:v>
                </c:pt>
                <c:pt idx="240">
                  <c:v>1.1515</c:v>
                </c:pt>
                <c:pt idx="241">
                  <c:v>1.1622</c:v>
                </c:pt>
                <c:pt idx="242">
                  <c:v>1.06283</c:v>
                </c:pt>
                <c:pt idx="243">
                  <c:v>1.03815</c:v>
                </c:pt>
                <c:pt idx="244">
                  <c:v>1.155</c:v>
                </c:pt>
                <c:pt idx="245">
                  <c:v>1.14603</c:v>
                </c:pt>
                <c:pt idx="246">
                  <c:v>1.01693</c:v>
                </c:pt>
                <c:pt idx="247">
                  <c:v>1.11913</c:v>
                </c:pt>
                <c:pt idx="248">
                  <c:v>1.15168</c:v>
                </c:pt>
                <c:pt idx="249">
                  <c:v>1.10362</c:v>
                </c:pt>
                <c:pt idx="250">
                  <c:v>1.01017</c:v>
                </c:pt>
                <c:pt idx="251">
                  <c:v>1.15324</c:v>
                </c:pt>
                <c:pt idx="252">
                  <c:v>1.1629</c:v>
                </c:pt>
                <c:pt idx="253">
                  <c:v>1.03617</c:v>
                </c:pt>
                <c:pt idx="254">
                  <c:v>1.07187</c:v>
                </c:pt>
                <c:pt idx="255">
                  <c:v>1.15445</c:v>
                </c:pt>
                <c:pt idx="256">
                  <c:v>1.1433</c:v>
                </c:pt>
                <c:pt idx="257">
                  <c:v>0.99366</c:v>
                </c:pt>
                <c:pt idx="258">
                  <c:v>1.14957</c:v>
                </c:pt>
                <c:pt idx="259">
                  <c:v>1.15048</c:v>
                </c:pt>
                <c:pt idx="260">
                  <c:v>1.06516</c:v>
                </c:pt>
                <c:pt idx="261">
                  <c:v>1.03844</c:v>
                </c:pt>
                <c:pt idx="262">
                  <c:v>1.15537</c:v>
                </c:pt>
                <c:pt idx="263">
                  <c:v>1.15285</c:v>
                </c:pt>
                <c:pt idx="264">
                  <c:v>1.01349</c:v>
                </c:pt>
                <c:pt idx="265">
                  <c:v>1.11279</c:v>
                </c:pt>
                <c:pt idx="266">
                  <c:v>1.15873</c:v>
                </c:pt>
                <c:pt idx="267">
                  <c:v>1.103</c:v>
                </c:pt>
                <c:pt idx="268">
                  <c:v>1.00721</c:v>
                </c:pt>
                <c:pt idx="269">
                  <c:v>1.1514</c:v>
                </c:pt>
                <c:pt idx="270">
                  <c:v>1.15455</c:v>
                </c:pt>
                <c:pt idx="271">
                  <c:v>1.04433</c:v>
                </c:pt>
                <c:pt idx="272">
                  <c:v>1.07332</c:v>
                </c:pt>
                <c:pt idx="273">
                  <c:v>1.15616</c:v>
                </c:pt>
                <c:pt idx="274">
                  <c:v>1.14482</c:v>
                </c:pt>
                <c:pt idx="275">
                  <c:v>0.994679</c:v>
                </c:pt>
                <c:pt idx="276">
                  <c:v>1.1481</c:v>
                </c:pt>
                <c:pt idx="277">
                  <c:v>1.16406</c:v>
                </c:pt>
                <c:pt idx="278">
                  <c:v>1.06751</c:v>
                </c:pt>
                <c:pt idx="279">
                  <c:v>1.04024</c:v>
                </c:pt>
                <c:pt idx="280">
                  <c:v>1.15015</c:v>
                </c:pt>
                <c:pt idx="281">
                  <c:v>1.14881</c:v>
                </c:pt>
                <c:pt idx="282">
                  <c:v>1.01674</c:v>
                </c:pt>
                <c:pt idx="283">
                  <c:v>1.10441</c:v>
                </c:pt>
                <c:pt idx="284">
                  <c:v>1.16286</c:v>
                </c:pt>
                <c:pt idx="285">
                  <c:v>1.10819</c:v>
                </c:pt>
                <c:pt idx="286">
                  <c:v>1.01503</c:v>
                </c:pt>
                <c:pt idx="287">
                  <c:v>1.14769</c:v>
                </c:pt>
                <c:pt idx="288">
                  <c:v>1.16032</c:v>
                </c:pt>
                <c:pt idx="289">
                  <c:v>1.03933</c:v>
                </c:pt>
                <c:pt idx="290">
                  <c:v>1.06319</c:v>
                </c:pt>
                <c:pt idx="291">
                  <c:v>1.15508</c:v>
                </c:pt>
                <c:pt idx="292">
                  <c:v>1.14586</c:v>
                </c:pt>
                <c:pt idx="293">
                  <c:v>0.998839</c:v>
                </c:pt>
                <c:pt idx="294">
                  <c:v>1.14592</c:v>
                </c:pt>
                <c:pt idx="295">
                  <c:v>1.15696</c:v>
                </c:pt>
                <c:pt idx="296">
                  <c:v>1.06601</c:v>
                </c:pt>
                <c:pt idx="297">
                  <c:v>1.03936</c:v>
                </c:pt>
                <c:pt idx="298">
                  <c:v>1.14972</c:v>
                </c:pt>
                <c:pt idx="299">
                  <c:v>1.15332</c:v>
                </c:pt>
                <c:pt idx="300">
                  <c:v>1.01281</c:v>
                </c:pt>
                <c:pt idx="301">
                  <c:v>1.10825</c:v>
                </c:pt>
                <c:pt idx="302">
                  <c:v>1.15873</c:v>
                </c:pt>
                <c:pt idx="303">
                  <c:v>1.10576</c:v>
                </c:pt>
                <c:pt idx="304">
                  <c:v>1.01626</c:v>
                </c:pt>
                <c:pt idx="305">
                  <c:v>1.14726</c:v>
                </c:pt>
                <c:pt idx="306">
                  <c:v>1.15305</c:v>
                </c:pt>
                <c:pt idx="307">
                  <c:v>1.03644</c:v>
                </c:pt>
                <c:pt idx="308">
                  <c:v>1.06542</c:v>
                </c:pt>
                <c:pt idx="309">
                  <c:v>1.15638</c:v>
                </c:pt>
                <c:pt idx="310">
                  <c:v>1.14765</c:v>
                </c:pt>
                <c:pt idx="311">
                  <c:v>0.997146</c:v>
                </c:pt>
                <c:pt idx="312">
                  <c:v>1.14334</c:v>
                </c:pt>
                <c:pt idx="313">
                  <c:v>1.1652</c:v>
                </c:pt>
                <c:pt idx="314">
                  <c:v>1.06728</c:v>
                </c:pt>
                <c:pt idx="315">
                  <c:v>1.0389</c:v>
                </c:pt>
                <c:pt idx="316">
                  <c:v>1.14666</c:v>
                </c:pt>
                <c:pt idx="317">
                  <c:v>1.14043</c:v>
                </c:pt>
                <c:pt idx="318">
                  <c:v>1.01597</c:v>
                </c:pt>
                <c:pt idx="319">
                  <c:v>1.10651</c:v>
                </c:pt>
                <c:pt idx="320">
                  <c:v>1.16389</c:v>
                </c:pt>
                <c:pt idx="321">
                  <c:v>1.11002</c:v>
                </c:pt>
                <c:pt idx="322">
                  <c:v>1.01257</c:v>
                </c:pt>
                <c:pt idx="323">
                  <c:v>1.1457</c:v>
                </c:pt>
                <c:pt idx="324">
                  <c:v>1.15581</c:v>
                </c:pt>
                <c:pt idx="325">
                  <c:v>1.04271</c:v>
                </c:pt>
                <c:pt idx="326">
                  <c:v>1.07149</c:v>
                </c:pt>
                <c:pt idx="327">
                  <c:v>1.15126</c:v>
                </c:pt>
                <c:pt idx="328">
                  <c:v>1.14273</c:v>
                </c:pt>
                <c:pt idx="329">
                  <c:v>0.995675</c:v>
                </c:pt>
                <c:pt idx="330">
                  <c:v>1.14716</c:v>
                </c:pt>
                <c:pt idx="331">
                  <c:v>1.16418</c:v>
                </c:pt>
                <c:pt idx="332">
                  <c:v>1.07136</c:v>
                </c:pt>
                <c:pt idx="333">
                  <c:v>1.04212</c:v>
                </c:pt>
                <c:pt idx="334">
                  <c:v>1.15209</c:v>
                </c:pt>
                <c:pt idx="335">
                  <c:v>1.14956</c:v>
                </c:pt>
                <c:pt idx="336">
                  <c:v>1.01168</c:v>
                </c:pt>
                <c:pt idx="337">
                  <c:v>1.10506</c:v>
                </c:pt>
                <c:pt idx="338">
                  <c:v>1.15314</c:v>
                </c:pt>
                <c:pt idx="339">
                  <c:v>1.11032</c:v>
                </c:pt>
                <c:pt idx="340">
                  <c:v>1.01358</c:v>
                </c:pt>
                <c:pt idx="341">
                  <c:v>1.14584</c:v>
                </c:pt>
                <c:pt idx="342">
                  <c:v>1.1594</c:v>
                </c:pt>
                <c:pt idx="343">
                  <c:v>1.04057</c:v>
                </c:pt>
                <c:pt idx="344">
                  <c:v>1.06668</c:v>
                </c:pt>
                <c:pt idx="345">
                  <c:v>1.15452</c:v>
                </c:pt>
                <c:pt idx="346">
                  <c:v>1.14424</c:v>
                </c:pt>
                <c:pt idx="347">
                  <c:v>0.994041</c:v>
                </c:pt>
                <c:pt idx="348">
                  <c:v>1.14774</c:v>
                </c:pt>
                <c:pt idx="349">
                  <c:v>1.16386</c:v>
                </c:pt>
                <c:pt idx="350">
                  <c:v>1.06982</c:v>
                </c:pt>
                <c:pt idx="351">
                  <c:v>1.03969</c:v>
                </c:pt>
                <c:pt idx="352">
                  <c:v>1.15177</c:v>
                </c:pt>
                <c:pt idx="353">
                  <c:v>1.14545</c:v>
                </c:pt>
                <c:pt idx="354">
                  <c:v>1.0125</c:v>
                </c:pt>
                <c:pt idx="355">
                  <c:v>1.10734</c:v>
                </c:pt>
                <c:pt idx="356">
                  <c:v>1.1589</c:v>
                </c:pt>
                <c:pt idx="357">
                  <c:v>1.11333</c:v>
                </c:pt>
                <c:pt idx="358">
                  <c:v>1.01447</c:v>
                </c:pt>
                <c:pt idx="359">
                  <c:v>1.14807</c:v>
                </c:pt>
                <c:pt idx="360">
                  <c:v>1.15693</c:v>
                </c:pt>
                <c:pt idx="361">
                  <c:v>1.0446</c:v>
                </c:pt>
                <c:pt idx="362">
                  <c:v>1.06607</c:v>
                </c:pt>
                <c:pt idx="363">
                  <c:v>1.15291</c:v>
                </c:pt>
                <c:pt idx="364">
                  <c:v>1.14107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153969"/>
        <c:axId val="89482146"/>
      </c:barChart>
      <c:catAx>
        <c:axId val="87215396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482146"/>
        <c:crosses val="autoZero"/>
        <c:auto val="1"/>
        <c:lblAlgn val="ctr"/>
        <c:lblOffset val="100"/>
        <c:noMultiLvlLbl val="0"/>
      </c:catAx>
      <c:valAx>
        <c:axId val="894821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215396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平均</a:t>
            </a:r>
            <a:r>
              <a:rPr lang="en-US" altLang="zh-CN"/>
              <a:t>latency</a:t>
            </a:r>
            <a:r>
              <a:t>前后对比图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2.32809</c:v>
                </c:pt>
                <c:pt idx="1">
                  <c:v>2.29099</c:v>
                </c:pt>
                <c:pt idx="2">
                  <c:v>1.99273</c:v>
                </c:pt>
                <c:pt idx="3">
                  <c:v>1.87548</c:v>
                </c:pt>
                <c:pt idx="4">
                  <c:v>1.78123</c:v>
                </c:pt>
                <c:pt idx="5">
                  <c:v>1.77993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2.15945</c:v>
                </c:pt>
                <c:pt idx="1">
                  <c:v>2.18244</c:v>
                </c:pt>
                <c:pt idx="2">
                  <c:v>1.85986</c:v>
                </c:pt>
                <c:pt idx="3">
                  <c:v>1.75509</c:v>
                </c:pt>
                <c:pt idx="4">
                  <c:v>1.65081</c:v>
                </c:pt>
                <c:pt idx="5">
                  <c:v>1.65964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36204"/>
        <c:axId val="944294093"/>
      </c:barChart>
      <c:catAx>
        <c:axId val="1708362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4294093"/>
        <c:crosses val="autoZero"/>
        <c:auto val="1"/>
        <c:lblAlgn val="ctr"/>
        <c:lblOffset val="100"/>
        <c:noMultiLvlLbl val="0"/>
      </c:catAx>
      <c:valAx>
        <c:axId val="9442940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8362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040885860307"/>
          <c:y val="0.945245235561575"/>
          <c:w val="0.092158048029895"/>
          <c:h val="0.046725355519009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00742687385740402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079981718464351"/>
                  <c:y val="0.007783882783882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1.09809</c:v>
                </c:pt>
                <c:pt idx="1">
                  <c:v>1.11535</c:v>
                </c:pt>
                <c:pt idx="2">
                  <c:v>1.72381</c:v>
                </c:pt>
                <c:pt idx="3">
                  <c:v>2.10944</c:v>
                </c:pt>
                <c:pt idx="4">
                  <c:v>2.32058</c:v>
                </c:pt>
                <c:pt idx="5">
                  <c:v>2.60637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01545329670329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0742687385740402"/>
                  <c:y val="-0.003090659340659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28519195612431"/>
                  <c:y val="-0.013965201465201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1.12227</c:v>
                </c:pt>
                <c:pt idx="1">
                  <c:v>1.1467</c:v>
                </c:pt>
                <c:pt idx="2">
                  <c:v>1.80586</c:v>
                </c:pt>
                <c:pt idx="3">
                  <c:v>2.24675</c:v>
                </c:pt>
                <c:pt idx="4">
                  <c:v>2.47939</c:v>
                </c:pt>
                <c:pt idx="5">
                  <c:v>2.81909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54250457038391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007669413919413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1.14554</c:v>
                </c:pt>
                <c:pt idx="1">
                  <c:v>1.17389</c:v>
                </c:pt>
                <c:pt idx="2">
                  <c:v>1.89427</c:v>
                </c:pt>
                <c:pt idx="3">
                  <c:v>2.40312</c:v>
                </c:pt>
                <c:pt idx="4">
                  <c:v>2.66871</c:v>
                </c:pt>
                <c:pt idx="5">
                  <c:v>3.08818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rob=256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38276965265082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1.15765</c:v>
                </c:pt>
                <c:pt idx="1">
                  <c:v>1.18778</c:v>
                </c:pt>
                <c:pt idx="2">
                  <c:v>1.94324</c:v>
                </c:pt>
                <c:pt idx="3">
                  <c:v>2.49441</c:v>
                </c:pt>
                <c:pt idx="4">
                  <c:v>2.78027</c:v>
                </c:pt>
                <c:pt idx="5">
                  <c:v>3.25337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069232960629"/>
          <c:y val="0.0034340659340659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更改</a:t>
            </a:r>
            <a:r>
              <a:rPr lang="en-US" altLang="zh-CN"/>
              <a:t>lat</a:t>
            </a:r>
            <a:r>
              <a:t>前后</a:t>
            </a:r>
            <a:r>
              <a:rPr lang="en-US" altLang="zh-CN"/>
              <a:t>IPC</a:t>
            </a:r>
            <a:r>
              <a:t>对比图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1.01855</c:v>
                </c:pt>
                <c:pt idx="1">
                  <c:v>1.0625</c:v>
                </c:pt>
                <c:pt idx="2">
                  <c:v>1.60887</c:v>
                </c:pt>
                <c:pt idx="3">
                  <c:v>1.97403</c:v>
                </c:pt>
                <c:pt idx="4">
                  <c:v>2.15066</c:v>
                </c:pt>
                <c:pt idx="5">
                  <c:v>2.43024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1.09809</c:v>
                </c:pt>
                <c:pt idx="1">
                  <c:v>1.11535</c:v>
                </c:pt>
                <c:pt idx="2">
                  <c:v>1.72381</c:v>
                </c:pt>
                <c:pt idx="3">
                  <c:v>2.10944</c:v>
                </c:pt>
                <c:pt idx="4">
                  <c:v>2.32058</c:v>
                </c:pt>
                <c:pt idx="5">
                  <c:v>2.60637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1.04098</c:v>
                </c:pt>
                <c:pt idx="1">
                  <c:v>1.09236</c:v>
                </c:pt>
                <c:pt idx="2">
                  <c:v>1.68545</c:v>
                </c:pt>
                <c:pt idx="3">
                  <c:v>2.10252</c:v>
                </c:pt>
                <c:pt idx="4">
                  <c:v>2.29785</c:v>
                </c:pt>
                <c:pt idx="5">
                  <c:v>2.62858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1.12227</c:v>
                </c:pt>
                <c:pt idx="1">
                  <c:v>1.1467</c:v>
                </c:pt>
                <c:pt idx="2">
                  <c:v>1.80586</c:v>
                </c:pt>
                <c:pt idx="3">
                  <c:v>2.24675</c:v>
                </c:pt>
                <c:pt idx="4">
                  <c:v>2.47939</c:v>
                </c:pt>
                <c:pt idx="5">
                  <c:v>2.81909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1.06256</c:v>
                </c:pt>
                <c:pt idx="1">
                  <c:v>1.11827</c:v>
                </c:pt>
                <c:pt idx="2">
                  <c:v>1.76796</c:v>
                </c:pt>
                <c:pt idx="3">
                  <c:v>2.24886</c:v>
                </c:pt>
                <c:pt idx="4">
                  <c:v>2.4733</c:v>
                </c:pt>
                <c:pt idx="5">
                  <c:v>2.87949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1.14554</c:v>
                </c:pt>
                <c:pt idx="1">
                  <c:v>1.17389</c:v>
                </c:pt>
                <c:pt idx="2">
                  <c:v>1.89427</c:v>
                </c:pt>
                <c:pt idx="3">
                  <c:v>2.40312</c:v>
                </c:pt>
                <c:pt idx="4">
                  <c:v>2.66871</c:v>
                </c:pt>
                <c:pt idx="5">
                  <c:v>3.08818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rob=256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1.07379</c:v>
                </c:pt>
                <c:pt idx="1">
                  <c:v>1.1315</c:v>
                </c:pt>
                <c:pt idx="2">
                  <c:v>1.81367</c:v>
                </c:pt>
                <c:pt idx="3">
                  <c:v>2.33428</c:v>
                </c:pt>
                <c:pt idx="4">
                  <c:v>2.57669</c:v>
                </c:pt>
                <c:pt idx="5">
                  <c:v>3.03352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rob=256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libbubblesort</c:v>
                </c:pt>
                <c:pt idx="1">
                  <c:v>dijkstra_small</c:v>
                </c:pt>
                <c:pt idx="2">
                  <c:v>aha-compress</c:v>
                </c:pt>
                <c:pt idx="3">
                  <c:v>aha-mont64</c:v>
                </c:pt>
                <c:pt idx="4">
                  <c:v>cnt</c:v>
                </c:pt>
                <c:pt idx="5">
                  <c:v>libbs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1.15765</c:v>
                </c:pt>
                <c:pt idx="1">
                  <c:v>1.18778</c:v>
                </c:pt>
                <c:pt idx="2">
                  <c:v>1.94324</c:v>
                </c:pt>
                <c:pt idx="3">
                  <c:v>2.49441</c:v>
                </c:pt>
                <c:pt idx="4">
                  <c:v>2.78027</c:v>
                </c:pt>
                <c:pt idx="5">
                  <c:v>3.25337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836204"/>
        <c:axId val="944294093"/>
      </c:barChart>
      <c:catAx>
        <c:axId val="1708362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4294093"/>
        <c:crosses val="autoZero"/>
        <c:auto val="1"/>
        <c:lblAlgn val="ctr"/>
        <c:lblOffset val="100"/>
        <c:noMultiLvlLbl val="0"/>
      </c:catAx>
      <c:valAx>
        <c:axId val="9442940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8362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6661428321984"/>
          <c:y val="0.0225690276110444"/>
          <c:w val="0.941714684826262"/>
          <c:h val="0.889963985594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rob=40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00742687385740402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079981718464351"/>
                  <c:y val="0.007783882783882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libbubblesort</c:v>
                </c:pt>
                <c:pt idx="1">
                  <c:v>dijkstra_small</c:v>
                </c:pt>
                <c:pt idx="2">
                  <c:v>aha-mont64</c:v>
                </c:pt>
                <c:pt idx="3">
                  <c:v>cnt</c:v>
                </c:pt>
                <c:pt idx="4">
                  <c:v>libbs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0.963175</c:v>
                </c:pt>
                <c:pt idx="1">
                  <c:v>1.09382</c:v>
                </c:pt>
                <c:pt idx="2">
                  <c:v>1.11434</c:v>
                </c:pt>
                <c:pt idx="3">
                  <c:v>1.30256</c:v>
                </c:pt>
                <c:pt idx="4">
                  <c:v>1.10655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rob=64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01545329670329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0742687385740402"/>
                  <c:y val="-0.003090659340659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28519195612431"/>
                  <c:y val="-0.013965201465201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libbubblesort</c:v>
                </c:pt>
                <c:pt idx="1">
                  <c:v>dijkstra_small</c:v>
                </c:pt>
                <c:pt idx="2">
                  <c:v>aha-mont64</c:v>
                </c:pt>
                <c:pt idx="3">
                  <c:v>cnt</c:v>
                </c:pt>
                <c:pt idx="4">
                  <c:v>libbs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0.979243</c:v>
                </c:pt>
                <c:pt idx="1">
                  <c:v>1.12342</c:v>
                </c:pt>
                <c:pt idx="2">
                  <c:v>1.14135</c:v>
                </c:pt>
                <c:pt idx="3">
                  <c:v>1.32909</c:v>
                </c:pt>
                <c:pt idx="4">
                  <c:v>1.12412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rob=128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54250457038391"/>
                  <c:y val="0.0092719780219780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007669413919413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libbubblesort</c:v>
                </c:pt>
                <c:pt idx="1">
                  <c:v>dijkstra_small</c:v>
                </c:pt>
                <c:pt idx="2">
                  <c:v>aha-mont64</c:v>
                </c:pt>
                <c:pt idx="3">
                  <c:v>cnt</c:v>
                </c:pt>
                <c:pt idx="4">
                  <c:v>libbs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0.992895</c:v>
                </c:pt>
                <c:pt idx="1">
                  <c:v>1.1494</c:v>
                </c:pt>
                <c:pt idx="2">
                  <c:v>1.16492</c:v>
                </c:pt>
                <c:pt idx="3">
                  <c:v>1.35202</c:v>
                </c:pt>
                <c:pt idx="4">
                  <c:v>1.1384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36106"/>
        <c:axId val="631762034"/>
      </c:barChart>
      <c:catAx>
        <c:axId val="691361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1762034"/>
        <c:crosses val="autoZero"/>
        <c:auto val="1"/>
        <c:lblAlgn val="ctr"/>
        <c:lblOffset val="100"/>
        <c:noMultiLvlLbl val="0"/>
      </c:catAx>
      <c:valAx>
        <c:axId val="6317620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361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069232960629"/>
          <c:y val="0.0034340659340659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9085" y="196850"/>
            <a:ext cx="102088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近期工作总结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目前工作：</a:t>
            </a:r>
            <a:r>
              <a:rPr lang="zh-CN" altLang="en-US"/>
              <a:t>研究稳态吞吐率（</a:t>
            </a:r>
            <a:r>
              <a:rPr lang="en-US" altLang="zh-CN"/>
              <a:t>IPC</a:t>
            </a:r>
            <a:r>
              <a:rPr lang="en-US" altLang="zh-CN" baseline="-25000"/>
              <a:t>steadystate</a:t>
            </a:r>
            <a:r>
              <a:rPr lang="zh-CN" altLang="en-US"/>
              <a:t>）的建模方法与</a:t>
            </a:r>
            <a:r>
              <a:rPr lang="zh-CN" altLang="en-US"/>
              <a:t>误差分析。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理论基础：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曲线的稳态吞吐率模型：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2770505"/>
            <a:ext cx="5467350" cy="902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7650" y="3888740"/>
            <a:ext cx="110636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第一项</a:t>
            </a:r>
            <a:r>
              <a:rPr lang="zh-CN" altLang="en-US"/>
              <a:t>：</a:t>
            </a:r>
            <a:r>
              <a:rPr lang="en-US" altLang="zh-CN"/>
              <a:t>D</a:t>
            </a:r>
            <a:r>
              <a:rPr lang="zh-CN" altLang="en-US"/>
              <a:t>表示流水线</a:t>
            </a:r>
            <a:r>
              <a:rPr lang="zh-CN" altLang="en-US"/>
              <a:t>宽度。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第二项</a:t>
            </a:r>
            <a:r>
              <a:rPr lang="zh-CN" altLang="en-US"/>
              <a:t>：</a:t>
            </a:r>
            <a:r>
              <a:rPr lang="en-US" altLang="zh-CN"/>
              <a:t>ROB</a:t>
            </a:r>
            <a:r>
              <a:rPr lang="en-US" altLang="zh-CN" baseline="-25000"/>
              <a:t>eff</a:t>
            </a:r>
            <a:r>
              <a:rPr lang="zh-CN" altLang="en-US"/>
              <a:t>：有效重排序缓冲区大小；</a:t>
            </a:r>
            <a:r>
              <a:rPr lang="en-US" altLang="zh-CN"/>
              <a:t>lat</a:t>
            </a:r>
            <a:r>
              <a:rPr lang="zh-CN" altLang="en-US"/>
              <a:t>：平均指令延迟；</a:t>
            </a:r>
            <a:r>
              <a:rPr lang="en-US" altLang="zh-CN">
                <a:sym typeface="+mn-ea"/>
              </a:rPr>
              <a:t>K(</a:t>
            </a:r>
            <a:r>
              <a:rPr lang="en-US" altLang="zh-CN">
                <a:sym typeface="+mn-ea"/>
              </a:rPr>
              <a:t>ROB</a:t>
            </a:r>
            <a:r>
              <a:rPr lang="en-US" altLang="zh-CN" baseline="-25000">
                <a:sym typeface="+mn-ea"/>
              </a:rPr>
              <a:t>eff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：平均关键路径长度。</a:t>
            </a:r>
            <a:endParaRPr lang="zh-CN" altLang="en-US">
              <a:sym typeface="+mn-ea"/>
            </a:endParaRPr>
          </a:p>
          <a:p>
            <a:r>
              <a:rPr lang="zh-CN" altLang="en-US"/>
              <a:t>该项表示基于</a:t>
            </a:r>
            <a:r>
              <a:rPr lang="en-US" altLang="zh-CN"/>
              <a:t>IW</a:t>
            </a:r>
            <a:r>
              <a:rPr lang="zh-CN" altLang="en-US"/>
              <a:t>曲线计算出来的稳态吞吐率；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第三、四项</a:t>
            </a:r>
            <a:r>
              <a:rPr lang="zh-CN" altLang="en-US"/>
              <a:t>：分别在流水线和非流水线功能</a:t>
            </a:r>
            <a:r>
              <a:rPr lang="zh-CN" altLang="en-US"/>
              <a:t>单元下，由于功能单元数目限制，计算得到的稳态</a:t>
            </a:r>
            <a:r>
              <a:rPr lang="zh-CN" altLang="en-US"/>
              <a:t>吞吐率。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9085" y="586105"/>
            <a:ext cx="9150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主要工作：</a:t>
            </a:r>
            <a:r>
              <a:rPr lang="zh-CN" altLang="en-US"/>
              <a:t>构建</a:t>
            </a:r>
            <a:r>
              <a:rPr lang="en-US" altLang="zh-CN"/>
              <a:t>CPU</a:t>
            </a:r>
            <a:r>
              <a:rPr lang="zh-CN" altLang="en-US"/>
              <a:t>解析模型。</a:t>
            </a:r>
            <a:endParaRPr lang="zh-CN" altLang="en-US"/>
          </a:p>
          <a:p>
            <a:r>
              <a:rPr lang="zh-CN" altLang="en-US" b="1"/>
              <a:t>建模方法：</a:t>
            </a:r>
            <a:r>
              <a:rPr lang="zh-CN" altLang="en-US"/>
              <a:t>在稳态运行的基础上，考虑分支预测错误、</a:t>
            </a:r>
            <a:r>
              <a:rPr lang="en-US" altLang="zh-CN"/>
              <a:t>I-Cache miss</a:t>
            </a:r>
            <a:r>
              <a:rPr lang="zh-CN" altLang="en-US"/>
              <a:t>和</a:t>
            </a:r>
            <a:r>
              <a:rPr lang="en-US" altLang="zh-CN"/>
              <a:t>D-Cache miss</a:t>
            </a:r>
            <a:r>
              <a:rPr lang="zh-CN" altLang="en-US"/>
              <a:t>的影响，即公式：</a:t>
            </a:r>
            <a:r>
              <a:rPr lang="en-US" altLang="zh-CN"/>
              <a:t>CPI=CPI</a:t>
            </a:r>
            <a:r>
              <a:rPr lang="en-US" altLang="zh-CN" baseline="-25000"/>
              <a:t>steadystate</a:t>
            </a:r>
            <a:r>
              <a:rPr lang="en-US" altLang="zh-CN"/>
              <a:t>+CPI</a:t>
            </a:r>
            <a:r>
              <a:rPr lang="en-US" altLang="zh-CN" baseline="-25000"/>
              <a:t>brmisp</a:t>
            </a:r>
            <a:r>
              <a:rPr lang="en-US" altLang="zh-CN"/>
              <a:t>+CPI</a:t>
            </a:r>
            <a:r>
              <a:rPr lang="en-US" altLang="zh-CN" baseline="-25000"/>
              <a:t>icachemiss</a:t>
            </a:r>
            <a:r>
              <a:rPr lang="en-US" altLang="zh-CN"/>
              <a:t>+CPI</a:t>
            </a:r>
            <a:r>
              <a:rPr lang="en-US" altLang="zh-CN" baseline="-25000"/>
              <a:t>dcachemiss</a:t>
            </a:r>
            <a:endParaRPr lang="en-US" altLang="zh-CN" baseline="-2500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3018790"/>
            <a:ext cx="1155065" cy="509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1940" y="225425"/>
            <a:ext cx="9970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一，对</a:t>
            </a:r>
            <a:r>
              <a:rPr lang="en-US" altLang="zh-CN">
                <a:solidFill>
                  <a:srgbClr val="FF0000"/>
                </a:solidFill>
              </a:rPr>
              <a:t>K(ROB)</a:t>
            </a:r>
            <a:r>
              <a:rPr lang="zh-CN" altLang="en-US">
                <a:solidFill>
                  <a:srgbClr val="FF0000"/>
                </a:solidFill>
              </a:rPr>
              <a:t>进行验证：</a:t>
            </a:r>
            <a:endParaRPr lang="zh-CN" altLang="en-US"/>
          </a:p>
          <a:p>
            <a:r>
              <a:rPr lang="zh-CN" altLang="en-US"/>
              <a:t>验证</a:t>
            </a:r>
            <a:r>
              <a:rPr lang="en-US" altLang="zh-CN"/>
              <a:t>1</a:t>
            </a:r>
            <a:r>
              <a:rPr lang="zh-CN" altLang="en-US"/>
              <a:t>：分别使用强关联性和弱关联性的</a:t>
            </a:r>
            <a:r>
              <a:rPr lang="en-US" altLang="zh-CN"/>
              <a:t>trace</a:t>
            </a:r>
            <a:r>
              <a:rPr lang="zh-CN" altLang="en-US"/>
              <a:t>作为输入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825" y="1650365"/>
            <a:ext cx="32461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b1000001 </a:t>
            </a:r>
            <a:r>
              <a:rPr lang="en-US" altLang="zh-CN"/>
              <a:t>    </a:t>
            </a:r>
            <a:r>
              <a:rPr lang="zh-CN" altLang="en-US"/>
              <a:t>adds   x1, x0, #0</a:t>
            </a:r>
            <a:endParaRPr lang="zh-CN" altLang="en-US"/>
          </a:p>
          <a:p>
            <a:r>
              <a:rPr lang="zh-CN" altLang="en-US"/>
              <a:t>b1000022 </a:t>
            </a:r>
            <a:r>
              <a:rPr lang="en-US" altLang="zh-CN"/>
              <a:t>    </a:t>
            </a:r>
            <a:r>
              <a:rPr lang="zh-CN" altLang="en-US"/>
              <a:t>adds   x2, x1, #0</a:t>
            </a:r>
            <a:endParaRPr lang="zh-CN" altLang="en-US"/>
          </a:p>
          <a:p>
            <a:r>
              <a:rPr lang="zh-CN" altLang="en-US"/>
              <a:t>b1000043</a:t>
            </a:r>
            <a:r>
              <a:rPr lang="en-US" altLang="zh-CN"/>
              <a:t>    </a:t>
            </a:r>
            <a:r>
              <a:rPr lang="zh-CN" altLang="en-US"/>
              <a:t> adds   x3, x2, #0</a:t>
            </a:r>
            <a:endParaRPr lang="zh-CN" altLang="en-US"/>
          </a:p>
          <a:p>
            <a:r>
              <a:rPr lang="zh-CN" altLang="en-US"/>
              <a:t>b1000064 </a:t>
            </a:r>
            <a:r>
              <a:rPr lang="en-US" altLang="zh-CN"/>
              <a:t>    </a:t>
            </a:r>
            <a:r>
              <a:rPr lang="zh-CN" altLang="en-US"/>
              <a:t>adds   x4, x3, #0</a:t>
            </a:r>
            <a:endParaRPr lang="zh-CN" altLang="en-US"/>
          </a:p>
          <a:p>
            <a:r>
              <a:rPr lang="zh-CN" altLang="en-US"/>
              <a:t>b1000085</a:t>
            </a:r>
            <a:r>
              <a:rPr lang="en-US" altLang="zh-CN"/>
              <a:t>    </a:t>
            </a:r>
            <a:r>
              <a:rPr lang="zh-CN" altLang="en-US"/>
              <a:t> adds   x5,x4,#0</a:t>
            </a:r>
            <a:endParaRPr lang="zh-CN" altLang="en-US"/>
          </a:p>
          <a:p>
            <a:r>
              <a:rPr lang="zh-CN" altLang="en-US"/>
              <a:t>b10000a6 </a:t>
            </a:r>
            <a:r>
              <a:rPr lang="en-US" altLang="zh-CN"/>
              <a:t>    </a:t>
            </a:r>
            <a:r>
              <a:rPr lang="zh-CN" altLang="en-US"/>
              <a:t>adds   x6,x5,#0</a:t>
            </a:r>
            <a:endParaRPr lang="zh-CN" altLang="en-US"/>
          </a:p>
          <a:p>
            <a:r>
              <a:rPr lang="zh-CN" altLang="en-US"/>
              <a:t>b10000c7 </a:t>
            </a:r>
            <a:r>
              <a:rPr lang="en-US" altLang="zh-CN"/>
              <a:t>    </a:t>
            </a:r>
            <a:r>
              <a:rPr lang="zh-CN" altLang="en-US"/>
              <a:t>adds   x7, x6, #0</a:t>
            </a:r>
            <a:endParaRPr lang="zh-CN" altLang="en-US"/>
          </a:p>
          <a:p>
            <a:r>
              <a:rPr lang="zh-CN" altLang="en-US"/>
              <a:t>b10000e8 </a:t>
            </a:r>
            <a:r>
              <a:rPr lang="en-US" altLang="zh-CN"/>
              <a:t>    </a:t>
            </a:r>
            <a:r>
              <a:rPr lang="zh-CN" altLang="en-US"/>
              <a:t>adds   x8, x7, #0</a:t>
            </a:r>
            <a:endParaRPr lang="zh-CN" altLang="en-US"/>
          </a:p>
          <a:p>
            <a:r>
              <a:rPr lang="zh-CN" altLang="en-US"/>
              <a:t>b1000109 </a:t>
            </a:r>
            <a:r>
              <a:rPr lang="en-US" altLang="zh-CN"/>
              <a:t>    </a:t>
            </a:r>
            <a:r>
              <a:rPr lang="zh-CN" altLang="en-US"/>
              <a:t>adds   x9, x8, #0</a:t>
            </a:r>
            <a:endParaRPr lang="zh-CN" altLang="en-US"/>
          </a:p>
          <a:p>
            <a:r>
              <a:rPr lang="zh-CN" altLang="en-US"/>
              <a:t>b100012a </a:t>
            </a:r>
            <a:r>
              <a:rPr lang="en-US" altLang="zh-CN"/>
              <a:t>  </a:t>
            </a:r>
            <a:r>
              <a:rPr lang="zh-CN" altLang="en-US"/>
              <a:t> adds   x10, x9, #0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89705" y="2445385"/>
            <a:ext cx="3844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该代码片段复制为</a:t>
            </a:r>
            <a:r>
              <a:rPr lang="en-US" altLang="zh-CN" sz="1600"/>
              <a:t>4000000</a:t>
            </a:r>
            <a:r>
              <a:rPr lang="zh-CN" altLang="en-US" sz="1600"/>
              <a:t>条指令后</a:t>
            </a:r>
            <a:r>
              <a:rPr lang="zh-CN" altLang="en-US" sz="1600"/>
              <a:t>输入</a:t>
            </a:r>
            <a:endParaRPr lang="zh-CN" altLang="en-US" sz="1600"/>
          </a:p>
        </p:txBody>
      </p:sp>
      <p:sp>
        <p:nvSpPr>
          <p:cNvPr id="7" name="右箭头 6"/>
          <p:cNvSpPr/>
          <p:nvPr/>
        </p:nvSpPr>
        <p:spPr>
          <a:xfrm>
            <a:off x="3601085" y="2852420"/>
            <a:ext cx="4677410" cy="38925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4095" y="3413125"/>
            <a:ext cx="3143250" cy="2209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95" y="2233295"/>
            <a:ext cx="2028825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34095" y="1574800"/>
            <a:ext cx="196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结果（</a:t>
            </a:r>
            <a:r>
              <a:rPr lang="en-US" altLang="zh-CN"/>
              <a:t>rob=40</a:t>
            </a:r>
            <a:r>
              <a:rPr lang="zh-CN" altLang="en-US"/>
              <a:t>）：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8335" y="1282065"/>
            <a:ext cx="237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机器码</a:t>
            </a:r>
            <a:r>
              <a:rPr lang="en-US" altLang="zh-CN"/>
              <a:t>                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34095" y="5763260"/>
            <a:ext cx="140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（其余为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770" y="254635"/>
            <a:ext cx="2790190" cy="2861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b1000001 adds   x1, x0, #0</a:t>
            </a:r>
            <a:endParaRPr lang="zh-CN" altLang="en-US"/>
          </a:p>
          <a:p>
            <a:r>
              <a:rPr lang="zh-CN" altLang="en-US"/>
              <a:t>b1000043 adds   x3, x2, #0</a:t>
            </a:r>
            <a:endParaRPr lang="zh-CN" altLang="en-US"/>
          </a:p>
          <a:p>
            <a:r>
              <a:rPr lang="zh-CN" altLang="en-US"/>
              <a:t>b1000085 adds   x5,x4,#0</a:t>
            </a:r>
            <a:endParaRPr lang="zh-CN" altLang="en-US"/>
          </a:p>
          <a:p>
            <a:r>
              <a:rPr lang="zh-CN" altLang="en-US"/>
              <a:t>b10000c7 adds   x7, x6, #0</a:t>
            </a:r>
            <a:endParaRPr lang="zh-CN" altLang="en-US"/>
          </a:p>
          <a:p>
            <a:r>
              <a:rPr lang="zh-CN" altLang="en-US"/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770" y="3592195"/>
            <a:ext cx="2790190" cy="2861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b1000001 adds   x1, x0, #0</a:t>
            </a:r>
            <a:endParaRPr lang="zh-CN" altLang="en-US"/>
          </a:p>
          <a:p>
            <a:r>
              <a:rPr lang="zh-CN" altLang="en-US">
                <a:sym typeface="+mn-ea"/>
              </a:rPr>
              <a:t>b1000022 adds   x2, x1, #0</a:t>
            </a:r>
            <a:endParaRPr lang="zh-CN" altLang="en-US"/>
          </a:p>
          <a:p>
            <a:r>
              <a:rPr lang="zh-CN" altLang="en-US"/>
              <a:t>b1000085 adds   x5,x4,#0</a:t>
            </a:r>
            <a:endParaRPr lang="zh-CN" altLang="en-US"/>
          </a:p>
          <a:p>
            <a:r>
              <a:rPr lang="zh-CN" altLang="en-US"/>
              <a:t>b10000c7 adds   x7, x6, #0</a:t>
            </a:r>
            <a:endParaRPr lang="zh-CN" altLang="en-US"/>
          </a:p>
          <a:p>
            <a:r>
              <a:rPr lang="zh-CN" altLang="en-US"/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  <a:p>
            <a:r>
              <a:rPr lang="zh-CN" altLang="en-US">
                <a:sym typeface="+mn-ea"/>
              </a:rPr>
              <a:t>b1000109  adds   x9, x8, #0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800000">
            <a:off x="3174365" y="2148205"/>
            <a:ext cx="2755265" cy="2901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9800000">
            <a:off x="3174365" y="4261485"/>
            <a:ext cx="2755265" cy="2901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89985" y="3008630"/>
            <a:ext cx="1599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各</a:t>
            </a:r>
            <a:r>
              <a:rPr lang="en-US" altLang="zh-CN" sz="1600"/>
              <a:t>50%</a:t>
            </a:r>
            <a:r>
              <a:rPr lang="zh-CN" altLang="en-US" sz="1600"/>
              <a:t>，复制为</a:t>
            </a:r>
            <a:r>
              <a:rPr lang="en-US" altLang="zh-CN" sz="1600"/>
              <a:t>4000000</a:t>
            </a:r>
            <a:r>
              <a:rPr lang="zh-CN" altLang="en-US" sz="1600"/>
              <a:t>条指令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729095" y="1577975"/>
            <a:ext cx="196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结果（</a:t>
            </a:r>
            <a:r>
              <a:rPr lang="en-US" altLang="zh-CN"/>
              <a:t>rob=40</a:t>
            </a:r>
            <a:r>
              <a:rPr lang="zh-CN" altLang="en-US"/>
              <a:t>）：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110" y="2054860"/>
            <a:ext cx="2193290" cy="739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10" y="3115945"/>
            <a:ext cx="3143250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29095" y="4396740"/>
            <a:ext cx="140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（其余为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74995" y="5220970"/>
            <a:ext cx="4448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该结果表明了一个小问题：</a:t>
            </a:r>
            <a:endParaRPr lang="zh-CN" altLang="en-US"/>
          </a:p>
          <a:p>
            <a:r>
              <a:rPr lang="zh-CN" altLang="en-US"/>
              <a:t>关键路径长度应该为存在依赖的指令数目，而不是（指令数目</a:t>
            </a:r>
            <a:r>
              <a:rPr lang="en-US" altLang="zh-CN"/>
              <a:t>-1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345440" y="879475"/>
          <a:ext cx="11115040" cy="55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81965"/>
            <a:ext cx="840740" cy="3975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9585" y="179705"/>
            <a:ext cx="577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重新获取</a:t>
            </a:r>
            <a:r>
              <a:rPr lang="en-US" altLang="zh-CN"/>
              <a:t>trace</a:t>
            </a:r>
            <a:r>
              <a:rPr lang="zh-CN" altLang="en-US"/>
              <a:t>并修正</a:t>
            </a:r>
            <a:r>
              <a:rPr lang="en-US" altLang="zh-CN"/>
              <a:t>K(ROB)</a:t>
            </a:r>
            <a:r>
              <a:rPr lang="zh-CN" altLang="en-US"/>
              <a:t>后，新跑的</a:t>
            </a:r>
            <a:r>
              <a:rPr lang="en-US" altLang="zh-CN"/>
              <a:t>6</a:t>
            </a:r>
            <a:r>
              <a:rPr lang="zh-CN" altLang="en-US"/>
              <a:t>个</a:t>
            </a:r>
            <a:r>
              <a:rPr lang="en-US" altLang="zh-CN"/>
              <a:t>bench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09550" y="652780"/>
          <a:ext cx="11122025" cy="613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1940" y="225425"/>
            <a:ext cx="997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</a:t>
            </a:r>
            <a:r>
              <a:rPr lang="en-US" altLang="zh-CN"/>
              <a:t>2</a:t>
            </a:r>
            <a:r>
              <a:rPr lang="zh-CN" altLang="en-US"/>
              <a:t>：按</a:t>
            </a:r>
            <a:r>
              <a:rPr lang="en-US" altLang="zh-CN"/>
              <a:t>interval=10000</a:t>
            </a:r>
            <a:r>
              <a:rPr lang="zh-CN" altLang="en-US"/>
              <a:t>计算每个</a:t>
            </a:r>
            <a:r>
              <a:rPr lang="en-US" altLang="zh-CN"/>
              <a:t>interval</a:t>
            </a:r>
            <a:r>
              <a:rPr lang="zh-CN" altLang="en-US"/>
              <a:t>的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340" y="206375"/>
            <a:ext cx="8026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二，对指令执行周期</a:t>
            </a:r>
            <a:r>
              <a:rPr lang="en-US" altLang="zh-CN">
                <a:solidFill>
                  <a:srgbClr val="FF0000"/>
                </a:solidFill>
              </a:rPr>
              <a:t>lat</a:t>
            </a:r>
            <a:r>
              <a:rPr lang="zh-CN" altLang="en-US">
                <a:solidFill>
                  <a:srgbClr val="FF0000"/>
                </a:solidFill>
              </a:rPr>
              <a:t>进行验证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实验的</a:t>
            </a:r>
            <a:r>
              <a:rPr lang="en-US" altLang="zh-CN">
                <a:solidFill>
                  <a:schemeClr val="tx1"/>
                </a:solidFill>
              </a:rPr>
              <a:t>lat</a:t>
            </a:r>
            <a:r>
              <a:rPr lang="zh-CN" altLang="en-US">
                <a:solidFill>
                  <a:schemeClr val="tx1"/>
                </a:solidFill>
              </a:rPr>
              <a:t>是通过</a:t>
            </a:r>
            <a:r>
              <a:rPr lang="zh-CN" altLang="en-US">
                <a:solidFill>
                  <a:schemeClr val="accent6"/>
                </a:solidFill>
              </a:rPr>
              <a:t>指令混合比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mica中定义的</a:t>
            </a:r>
            <a:r>
              <a:rPr lang="en-US" altLang="zh-CN">
                <a:solidFill>
                  <a:schemeClr val="accent6"/>
                </a:solidFill>
              </a:rPr>
              <a:t>每类指令延迟</a:t>
            </a:r>
            <a:r>
              <a:rPr lang="zh-CN" altLang="en-US">
                <a:solidFill>
                  <a:schemeClr val="tx1"/>
                </a:solidFill>
              </a:rPr>
              <a:t>计算而来的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接下来对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每类指令延迟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核实。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285365"/>
            <a:ext cx="6216015" cy="4039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1185" y="4479925"/>
            <a:ext cx="2947670" cy="532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1185" y="1917065"/>
            <a:ext cx="316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oppo</a:t>
            </a:r>
            <a:r>
              <a:rPr lang="zh-CN" altLang="en-US"/>
              <a:t>测试样机</a:t>
            </a:r>
            <a:r>
              <a:rPr lang="zh-CN" altLang="en-US"/>
              <a:t>处理器：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49110" y="2889885"/>
            <a:ext cx="4677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A75</a:t>
            </a:r>
            <a:r>
              <a:rPr lang="zh-CN" altLang="en-US"/>
              <a:t>与</a:t>
            </a:r>
            <a:r>
              <a:rPr lang="en-US" altLang="zh-CN"/>
              <a:t>A55</a:t>
            </a:r>
            <a:r>
              <a:rPr lang="zh-CN" altLang="en-US"/>
              <a:t>指令延迟的主要区别</a:t>
            </a:r>
            <a:r>
              <a:rPr lang="zh-CN" altLang="en-US"/>
              <a:t>在于：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LOAD</a:t>
            </a:r>
            <a:r>
              <a:rPr lang="zh-CN" altLang="en-US"/>
              <a:t>指令延迟方面，</a:t>
            </a:r>
            <a:r>
              <a:rPr lang="en-US" altLang="zh-CN"/>
              <a:t>A75</a:t>
            </a:r>
            <a:r>
              <a:rPr lang="zh-CN" altLang="en-US"/>
              <a:t>比</a:t>
            </a:r>
            <a:r>
              <a:rPr lang="en-US" altLang="zh-CN"/>
              <a:t>A55</a:t>
            </a:r>
            <a:r>
              <a:rPr lang="zh-CN" altLang="en-US"/>
              <a:t>的</a:t>
            </a:r>
            <a:r>
              <a:rPr lang="zh-CN" altLang="en-US"/>
              <a:t>多一周期。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A75</a:t>
            </a:r>
            <a:r>
              <a:rPr lang="zh-CN" altLang="en-US"/>
              <a:t>与</a:t>
            </a:r>
            <a:r>
              <a:rPr lang="en-US" altLang="zh-CN"/>
              <a:t>A55</a:t>
            </a:r>
            <a:r>
              <a:rPr lang="zh-CN" altLang="en-US"/>
              <a:t>的部分浮点指令</a:t>
            </a:r>
            <a:r>
              <a:rPr lang="zh-CN" altLang="en-US"/>
              <a:t>延迟存在区别。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2875" y="274955"/>
            <a:ext cx="11398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cortex_a75</a:t>
            </a:r>
            <a:r>
              <a:rPr lang="zh-CN" altLang="en-US">
                <a:sym typeface="+mn-ea"/>
              </a:rPr>
              <a:t>与</a:t>
            </a:r>
            <a:r>
              <a:rPr lang="en-US" altLang="zh-CN"/>
              <a:t>mica</a:t>
            </a:r>
            <a:r>
              <a:rPr lang="zh-CN" altLang="en-US">
                <a:sym typeface="+mn-ea"/>
              </a:rPr>
              <a:t>指令延迟</a:t>
            </a:r>
            <a:r>
              <a:rPr lang="zh-CN" altLang="en-US"/>
              <a:t>定义主要</a:t>
            </a:r>
            <a:r>
              <a:rPr lang="zh-CN" altLang="en-US"/>
              <a:t>差别：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ALU</a:t>
            </a:r>
            <a:r>
              <a:rPr lang="zh-CN" altLang="en-US"/>
              <a:t>指令延迟并不是取决于对立即数还是寄存器进行操作，而是取决于是否有移位、扩展的</a:t>
            </a:r>
            <a:r>
              <a:rPr lang="zh-CN" altLang="en-US"/>
              <a:t>操作。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a75</a:t>
            </a:r>
            <a:r>
              <a:rPr lang="zh-CN" altLang="en-US"/>
              <a:t>的浮点指令延迟大多比</a:t>
            </a:r>
            <a:r>
              <a:rPr lang="en-US" altLang="zh-CN"/>
              <a:t>mica</a:t>
            </a:r>
            <a:r>
              <a:rPr lang="zh-CN" altLang="en-US"/>
              <a:t>中定义的</a:t>
            </a:r>
            <a:r>
              <a:rPr lang="zh-CN" altLang="en-US"/>
              <a:t>小。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1374140"/>
            <a:ext cx="6386195" cy="4993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275590" y="156210"/>
          <a:ext cx="11555095" cy="6563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6385" y="24574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345440" y="879475"/>
          <a:ext cx="11115040" cy="55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81965"/>
            <a:ext cx="840740" cy="3975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9585" y="179705"/>
            <a:ext cx="294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新跑的</a:t>
            </a:r>
            <a:r>
              <a:rPr lang="en-US" altLang="zh-CN"/>
              <a:t>6</a:t>
            </a:r>
            <a:r>
              <a:rPr lang="zh-CN" altLang="en-US"/>
              <a:t>个</a:t>
            </a:r>
            <a:r>
              <a:rPr lang="en-US" altLang="zh-CN"/>
              <a:t>bench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318135" y="146685"/>
          <a:ext cx="11555095" cy="6563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" y="156210"/>
            <a:ext cx="84074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3695" y="553085"/>
            <a:ext cx="101504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进一步</a:t>
            </a:r>
            <a:r>
              <a:rPr lang="zh-CN" altLang="en-US" b="1"/>
              <a:t>分析不同</a:t>
            </a:r>
            <a:r>
              <a:rPr lang="en-US" altLang="zh-CN" b="1"/>
              <a:t>bench</a:t>
            </a:r>
            <a:r>
              <a:rPr lang="zh-CN" altLang="en-US" b="1"/>
              <a:t>结果不同的原因：</a:t>
            </a:r>
            <a:endParaRPr lang="zh-CN" altLang="en-US"/>
          </a:p>
          <a:p>
            <a:r>
              <a:rPr lang="zh-CN" altLang="en-US"/>
              <a:t>先前实验大多程序的</a:t>
            </a:r>
            <a:r>
              <a:rPr lang="en-US" altLang="zh-CN"/>
              <a:t>trace</a:t>
            </a:r>
            <a:r>
              <a:rPr lang="zh-CN" altLang="en-US"/>
              <a:t>数量很少，仅几万</a:t>
            </a:r>
            <a:r>
              <a:rPr lang="en-US" altLang="zh-CN"/>
              <a:t>-</a:t>
            </a:r>
            <a:r>
              <a:rPr lang="zh-CN" altLang="en-US"/>
              <a:t>几十万条</a:t>
            </a:r>
            <a:r>
              <a:rPr lang="zh-CN" altLang="en-US"/>
              <a:t>指令。</a:t>
            </a:r>
            <a:endParaRPr lang="zh-CN" altLang="en-US"/>
          </a:p>
          <a:p>
            <a:r>
              <a:rPr lang="zh-CN" altLang="en-US"/>
              <a:t>而交叉编译会引入约</a:t>
            </a:r>
            <a:r>
              <a:rPr lang="en-US" altLang="zh-CN"/>
              <a:t>50000</a:t>
            </a:r>
            <a:r>
              <a:rPr lang="zh-CN" altLang="en-US"/>
              <a:t>条</a:t>
            </a:r>
            <a:r>
              <a:rPr lang="en-US" altLang="zh-CN"/>
              <a:t>trace</a:t>
            </a:r>
            <a:r>
              <a:rPr lang="zh-CN" altLang="en-US"/>
              <a:t>，这对程序真正的</a:t>
            </a:r>
            <a:r>
              <a:rPr lang="en-US" altLang="zh-CN"/>
              <a:t>trace</a:t>
            </a:r>
            <a:r>
              <a:rPr lang="zh-CN" altLang="en-US"/>
              <a:t>产生了</a:t>
            </a:r>
            <a:r>
              <a:rPr lang="zh-CN" altLang="en-US"/>
              <a:t>冲击。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一个空程序交叉编译后，会产生</a:t>
            </a:r>
            <a:r>
              <a:rPr lang="en-US" altLang="zh-CN"/>
              <a:t>50148</a:t>
            </a:r>
            <a:r>
              <a:rPr lang="zh-CN" altLang="en-US"/>
              <a:t>条</a:t>
            </a:r>
            <a:r>
              <a:rPr lang="en-US" altLang="zh-CN"/>
              <a:t>trace</a:t>
            </a:r>
            <a:r>
              <a:rPr lang="zh-CN" altLang="en-US"/>
              <a:t>，</a:t>
            </a:r>
            <a:r>
              <a:rPr lang="en-US" altLang="zh-CN"/>
              <a:t>IPC</a:t>
            </a:r>
            <a:r>
              <a:rPr lang="zh-CN" altLang="en-US"/>
              <a:t>值为</a:t>
            </a:r>
            <a:r>
              <a:rPr lang="en-US" altLang="zh-CN"/>
              <a:t>2.61.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libbs</a:t>
            </a:r>
            <a:r>
              <a:rPr lang="zh-CN" altLang="en-US"/>
              <a:t>仅有</a:t>
            </a:r>
            <a:r>
              <a:rPr lang="en-US" altLang="zh-CN"/>
              <a:t>50304</a:t>
            </a:r>
            <a:r>
              <a:rPr lang="zh-CN" altLang="en-US"/>
              <a:t>条</a:t>
            </a:r>
            <a:r>
              <a:rPr lang="en-US" altLang="zh-CN"/>
              <a:t>trace</a:t>
            </a:r>
            <a:r>
              <a:rPr lang="zh-CN" altLang="en-US"/>
              <a:t>，所以计算出</a:t>
            </a:r>
            <a:r>
              <a:rPr lang="en-US" altLang="zh-CN"/>
              <a:t>IPC</a:t>
            </a:r>
            <a:r>
              <a:rPr lang="zh-CN" altLang="en-US"/>
              <a:t>值较高，接近空</a:t>
            </a:r>
            <a:r>
              <a:rPr lang="zh-CN" altLang="en-US"/>
              <a:t>程序的</a:t>
            </a:r>
            <a:r>
              <a:rPr lang="en-US" altLang="zh-CN"/>
              <a:t>IPC</a:t>
            </a:r>
            <a:r>
              <a:rPr lang="zh-CN" altLang="en-US"/>
              <a:t>值。</a:t>
            </a:r>
            <a:endParaRPr lang="zh-CN" altLang="en-US"/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bubblesort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dijkstra_small</a:t>
            </a:r>
            <a:r>
              <a:rPr lang="zh-CN" altLang="en-US">
                <a:sym typeface="+mn-ea"/>
              </a:rPr>
              <a:t>各有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万和</a:t>
            </a:r>
            <a:r>
              <a:rPr lang="en-US" altLang="zh-CN">
                <a:sym typeface="+mn-ea"/>
              </a:rPr>
              <a:t>161</a:t>
            </a:r>
            <a:r>
              <a:rPr lang="zh-CN" altLang="en-US">
                <a:sym typeface="+mn-ea"/>
              </a:rPr>
              <a:t>万条</a:t>
            </a:r>
            <a:r>
              <a:rPr lang="en-US" altLang="zh-CN">
                <a:sym typeface="+mn-ea"/>
              </a:rPr>
              <a:t>trace</a:t>
            </a:r>
            <a:r>
              <a:rPr lang="zh-CN" altLang="en-US">
                <a:sym typeface="+mn-ea"/>
              </a:rPr>
              <a:t>，从而</a:t>
            </a:r>
            <a:r>
              <a:rPr lang="en-US" altLang="zh-CN">
                <a:sym typeface="+mn-ea"/>
              </a:rPr>
              <a:t>IPC</a:t>
            </a:r>
            <a:r>
              <a:rPr lang="zh-CN" altLang="en-US">
                <a:sym typeface="+mn-ea"/>
              </a:rPr>
              <a:t>值较低。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检查</a:t>
            </a:r>
            <a:r>
              <a:rPr lang="en-US" altLang="zh-CN"/>
              <a:t>beebs</a:t>
            </a:r>
            <a:r>
              <a:rPr lang="zh-CN" altLang="en-US"/>
              <a:t>程序发现，编译时对程序的修改有误，原来的程序会大量重复程序主体内容，如此修改后每个</a:t>
            </a:r>
            <a:r>
              <a:rPr lang="en-US" altLang="zh-CN"/>
              <a:t>bench</a:t>
            </a:r>
            <a:r>
              <a:rPr lang="zh-CN" altLang="en-US"/>
              <a:t>都会有大量</a:t>
            </a:r>
            <a:r>
              <a:rPr lang="en-US" altLang="zh-CN"/>
              <a:t>trace</a:t>
            </a:r>
            <a:r>
              <a:rPr lang="zh-CN" altLang="en-US"/>
              <a:t>，</a:t>
            </a:r>
            <a:r>
              <a:rPr lang="en-US" altLang="zh-CN"/>
              <a:t>IPC</a:t>
            </a:r>
            <a:r>
              <a:rPr lang="zh-CN" altLang="en-US"/>
              <a:t>值都</a:t>
            </a:r>
            <a:r>
              <a:rPr lang="zh-CN" altLang="en-US"/>
              <a:t>很低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4315" y="1215390"/>
            <a:ext cx="11885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对上式中第二项</a:t>
            </a:r>
            <a:r>
              <a:rPr lang="en-US" altLang="zh-CN"/>
              <a:t>                    </a:t>
            </a:r>
            <a:r>
              <a:rPr lang="zh-CN" altLang="en-US"/>
              <a:t>进行计算：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先前的</a:t>
            </a:r>
            <a:r>
              <a:rPr lang="en-US" altLang="zh-CN"/>
              <a:t>mica_profile</a:t>
            </a:r>
            <a:r>
              <a:rPr lang="zh-CN" altLang="en-US"/>
              <a:t>在分析应用程序后，可以获得以下七个特征维度的</a:t>
            </a:r>
            <a:r>
              <a:rPr lang="zh-CN" altLang="en-US"/>
              <a:t>结果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CriticalPath</a:t>
            </a:r>
            <a:r>
              <a:rPr lang="zh-CN" altLang="en-US"/>
              <a:t>是将每条指令执行时间计算在内的</a:t>
            </a:r>
            <a:r>
              <a:rPr lang="en-US" altLang="zh-CN"/>
              <a:t>“</a:t>
            </a:r>
            <a:r>
              <a:rPr lang="zh-CN" altLang="en-US"/>
              <a:t>依赖链路延迟</a:t>
            </a:r>
            <a:r>
              <a:rPr lang="en-US" altLang="zh-CN"/>
              <a:t>”</a:t>
            </a:r>
            <a:r>
              <a:rPr lang="zh-CN" altLang="en-US"/>
              <a:t>，将其修改为关键路径长度，以获得</a:t>
            </a:r>
            <a:r>
              <a:rPr lang="en-US" altLang="zh-CN"/>
              <a:t>K(ROB)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InstMixRatio</a:t>
            </a:r>
            <a:r>
              <a:rPr lang="zh-CN" altLang="en-US"/>
              <a:t>为指令混合比，可以利用它计算平均指令延迟，即</a:t>
            </a:r>
            <a:r>
              <a:rPr lang="en-US" altLang="zh-CN"/>
              <a:t>                    </a:t>
            </a:r>
            <a:r>
              <a:rPr lang="zh-CN" altLang="en-US"/>
              <a:t>中的</a:t>
            </a:r>
            <a:r>
              <a:rPr lang="en-US" altLang="zh-CN"/>
              <a:t>lat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37160"/>
            <a:ext cx="5467350" cy="902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2214245"/>
            <a:ext cx="2581275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55" y="1215390"/>
            <a:ext cx="840740" cy="397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30" y="4728845"/>
            <a:ext cx="84074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345440" y="879475"/>
          <a:ext cx="11115040" cy="55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81965"/>
            <a:ext cx="840740" cy="3975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9585" y="179705"/>
            <a:ext cx="294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重新获取</a:t>
            </a:r>
            <a:r>
              <a:rPr lang="en-US" altLang="zh-CN"/>
              <a:t>trace</a:t>
            </a:r>
            <a:r>
              <a:rPr lang="zh-CN" altLang="en-US"/>
              <a:t>后的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84175" y="360680"/>
            <a:ext cx="11497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beebs benchmark</a:t>
            </a:r>
            <a:r>
              <a:rPr lang="zh-CN" altLang="en-US"/>
              <a:t>对程序主体进行大量简单重复，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对其进行按</a:t>
            </a:r>
            <a:r>
              <a:rPr lang="en-US" altLang="zh-CN"/>
              <a:t>interval</a:t>
            </a:r>
            <a:r>
              <a:rPr lang="zh-CN" altLang="en-US"/>
              <a:t>划分的分析并不显示出不同</a:t>
            </a:r>
            <a:r>
              <a:rPr lang="en-US" altLang="zh-CN"/>
              <a:t>interval</a:t>
            </a:r>
            <a:r>
              <a:rPr lang="zh-CN" altLang="en-US"/>
              <a:t>的</a:t>
            </a:r>
            <a:r>
              <a:rPr lang="en-US" altLang="zh-CN"/>
              <a:t>IPC</a:t>
            </a:r>
            <a:r>
              <a:rPr lang="zh-CN" altLang="en-US"/>
              <a:t>值波动，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而且</a:t>
            </a:r>
            <a:r>
              <a:rPr lang="zh-CN" altLang="en-US"/>
              <a:t>重复相同</a:t>
            </a:r>
            <a:r>
              <a:rPr lang="zh-CN" altLang="en-US"/>
              <a:t>程序可能导致</a:t>
            </a:r>
            <a:r>
              <a:rPr lang="en-US" altLang="zh-CN"/>
              <a:t>K(ROB)</a:t>
            </a:r>
            <a:r>
              <a:rPr lang="zh-CN" altLang="en-US"/>
              <a:t>增大，接下来打算使用其他</a:t>
            </a:r>
            <a:r>
              <a:rPr lang="en-US" altLang="zh-CN"/>
              <a:t>benchmark(Mibench,Mobybench)</a:t>
            </a:r>
            <a:r>
              <a:rPr lang="zh-CN" altLang="en-US"/>
              <a:t>进行</a:t>
            </a:r>
            <a:r>
              <a:rPr lang="zh-CN" altLang="en-US"/>
              <a:t>实验。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37160"/>
            <a:ext cx="5467350" cy="902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570" y="1758950"/>
                <a:ext cx="11949430" cy="3355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对</a:t>
                </a:r>
                <a:r>
                  <a:rPr lang="en-US" altLang="zh-CN"/>
                  <a:t>                          </a:t>
                </a:r>
                <a:r>
                  <a:rPr lang="zh-CN" altLang="en-US"/>
                  <a:t>进行计算，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其中</a:t>
                </a:r>
                <a:r>
                  <a:rPr lang="en-US" altLang="zh-CN"/>
                  <a:t>ROB</a:t>
                </a:r>
                <a:r>
                  <a:rPr lang="zh-CN" altLang="en-US"/>
                  <a:t>分别设为</a:t>
                </a:r>
                <a:r>
                  <a:rPr lang="en-US" altLang="zh-CN"/>
                  <a:t>40</a:t>
                </a:r>
                <a:r>
                  <a:rPr lang="zh-CN" altLang="en-US"/>
                  <a:t>，</a:t>
                </a:r>
                <a:r>
                  <a:rPr lang="en-US" altLang="zh-CN"/>
                  <a:t>64</a:t>
                </a:r>
                <a:r>
                  <a:rPr lang="zh-CN" altLang="en-US"/>
                  <a:t>，</a:t>
                </a:r>
                <a:r>
                  <a:rPr lang="en-US" altLang="zh-CN"/>
                  <a:t>128.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K(ROB)</a:t>
                </a:r>
                <a:r>
                  <a:rPr lang="zh-CN" altLang="en-US"/>
                  <a:t>为平均关键路径长度，通过关键路径长度分布计算：</a:t>
                </a:r>
                <a:r>
                  <a:rPr lang="en-US" altLang="zh-CN"/>
                  <a:t>K(ROB)=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criticalPathLength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criticalPathLength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/>
              </a:p>
              <a:p>
                <a:r>
                  <a:rPr lang="en-US" altLang="zh-CN"/>
                  <a:t>lat</a:t>
                </a:r>
                <a:r>
                  <a:rPr lang="zh-CN" altLang="en-US"/>
                  <a:t>为平均指令延时，通过指令混合比计算</a:t>
                </a:r>
                <a:r>
                  <a:rPr lang="en-US" altLang="zh-CN"/>
                  <a:t>,</a:t>
                </a:r>
                <a:r>
                  <a:rPr lang="zh-CN" altLang="en-US"/>
                  <a:t>与计算</a:t>
                </a:r>
                <a:r>
                  <a:rPr lang="en-US" altLang="zh-CN"/>
                  <a:t>K(ROB)</a:t>
                </a:r>
                <a:r>
                  <a:rPr lang="zh-CN" altLang="en-US"/>
                  <a:t>类似。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测试集为</a:t>
                </a:r>
                <a:r>
                  <a:rPr lang="en-US" altLang="zh-CN"/>
                  <a:t>beebs</a:t>
                </a:r>
                <a:r>
                  <a:rPr lang="zh-CN" altLang="en-US"/>
                  <a:t>的部分测试程序（包括</a:t>
                </a:r>
                <a:r>
                  <a:rPr lang="en-US" altLang="zh-CN"/>
                  <a:t>compress_test,dijkstra_small,libbubblesort,libcrc,libsqrt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0" y="1758950"/>
                <a:ext cx="11949430" cy="3355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" y="1776095"/>
            <a:ext cx="84074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3402965" y="1192530"/>
          <a:ext cx="7273290" cy="528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69285" y="66294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K(ROB)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2960" y="1297305"/>
            <a:ext cx="1229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初步结果</a:t>
            </a:r>
            <a:r>
              <a:rPr lang="zh-CN" altLang="en-US"/>
              <a:t>如图所示：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94100" y="781050"/>
            <a:ext cx="419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lat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498215" y="1149350"/>
          <a:ext cx="7273290" cy="528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7575" y="1701165"/>
            <a:ext cx="1229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初步结果</a:t>
            </a:r>
            <a:r>
              <a:rPr lang="zh-CN" altLang="en-US"/>
              <a:t>如图所示：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319405" y="801370"/>
          <a:ext cx="11115040" cy="55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81965"/>
            <a:ext cx="840740" cy="3975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68475" y="156210"/>
            <a:ext cx="1229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初步结果</a:t>
            </a:r>
            <a:r>
              <a:rPr lang="zh-CN" altLang="en-US"/>
              <a:t>如图所示：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38195" y="634873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该结果</a:t>
            </a:r>
            <a:r>
              <a:rPr lang="en-US" altLang="zh-CN">
                <a:solidFill>
                  <a:srgbClr val="FF0000"/>
                </a:solidFill>
              </a:rPr>
              <a:t>IPC</a:t>
            </a:r>
            <a:r>
              <a:rPr lang="zh-CN" altLang="en-US">
                <a:solidFill>
                  <a:srgbClr val="FF0000"/>
                </a:solidFill>
              </a:rPr>
              <a:t>值偏小，接下来先对结果进行</a:t>
            </a:r>
            <a:r>
              <a:rPr lang="zh-CN" altLang="en-US">
                <a:solidFill>
                  <a:srgbClr val="FF0000"/>
                </a:solidFill>
              </a:rPr>
              <a:t>初步验证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195" y="222885"/>
            <a:ext cx="9658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通过他人论文的稳态吞吐率值进行验证：</a:t>
            </a:r>
            <a:endParaRPr lang="zh-CN" altLang="en-US"/>
          </a:p>
          <a:p>
            <a:r>
              <a:rPr lang="zh-CN" altLang="en-US"/>
              <a:t>文献：蒋网扣《超标量乱序处理器稳定状态吞吐率建模》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测试集：</a:t>
            </a:r>
            <a:r>
              <a:rPr lang="en-US" altLang="zh-CN"/>
              <a:t>Mibench  ,ROB_SIZE=40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1633855"/>
            <a:ext cx="3869690" cy="4926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633855"/>
            <a:ext cx="3932555" cy="2469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15" y="4128770"/>
            <a:ext cx="3728720" cy="2240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370330"/>
            <a:ext cx="3701415" cy="4664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195" y="222885"/>
            <a:ext cx="9658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通过他人论文的稳态吞吐率值进行验证：</a:t>
            </a:r>
            <a:endParaRPr lang="zh-CN" altLang="en-US"/>
          </a:p>
          <a:p>
            <a:r>
              <a:rPr lang="zh-CN" altLang="en-US">
                <a:sym typeface="+mn-ea"/>
              </a:rPr>
              <a:t>文献：蒋网扣《超标量乱序处理器稳定状态吞吐率建模》</a:t>
            </a:r>
            <a:endParaRPr lang="zh-CN" altLang="en-US"/>
          </a:p>
          <a:p>
            <a:r>
              <a:rPr lang="zh-CN" altLang="en-US"/>
              <a:t>测试集：</a:t>
            </a:r>
            <a:r>
              <a:rPr lang="en-US" altLang="zh-CN"/>
              <a:t>Mobybench  ,ROB_SIZE=40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1430655"/>
            <a:ext cx="3636645" cy="2193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3813810"/>
            <a:ext cx="3650615" cy="2152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10" y="1503680"/>
            <a:ext cx="3410585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5920" y="179705"/>
            <a:ext cx="636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通过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比较前人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研究进行验证：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matlab</a:t>
            </a:r>
            <a:r>
              <a:rPr lang="zh-CN" altLang="en-US"/>
              <a:t>的</a:t>
            </a:r>
            <a:r>
              <a:rPr lang="en-US" altLang="zh-CN"/>
              <a:t>cftool</a:t>
            </a:r>
            <a:r>
              <a:rPr lang="zh-CN" altLang="en-US"/>
              <a:t>工具进行幂函数拟合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7340" y="996315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libbs</a:t>
            </a:r>
            <a:r>
              <a:rPr lang="zh-CN" altLang="en-US"/>
              <a:t>结果：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863600"/>
            <a:ext cx="2543175" cy="86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669540"/>
            <a:ext cx="2562225" cy="866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7340" y="2859405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cnt</a:t>
            </a:r>
            <a:r>
              <a:rPr lang="zh-CN" altLang="en-US"/>
              <a:t>结果：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403725"/>
            <a:ext cx="2733675" cy="885825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4"/>
            </p:custDataLst>
          </p:nvPr>
        </p:nvGraphicFramePr>
        <p:xfrm>
          <a:off x="377825" y="4779010"/>
          <a:ext cx="133032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5"/>
              </a:tblGrid>
              <a:tr h="342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aha-mont64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结果：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455" y="334645"/>
            <a:ext cx="2581275" cy="89535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/>
        </p:nvGraphicFramePr>
        <p:xfrm>
          <a:off x="6372860" y="669290"/>
          <a:ext cx="1285240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4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aha-compress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结果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：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455" y="2073910"/>
            <a:ext cx="2628900" cy="904875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6372225" y="2374265"/>
          <a:ext cx="1380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90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dijkstra_small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结果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：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455" y="4403725"/>
            <a:ext cx="2562225" cy="952500"/>
          </a:xfrm>
          <a:prstGeom prst="rect">
            <a:avLst/>
          </a:prstGeom>
        </p:spPr>
      </p:pic>
      <p:graphicFrame>
        <p:nvGraphicFramePr>
          <p:cNvPr id="20" name="表格 19"/>
          <p:cNvGraphicFramePr/>
          <p:nvPr/>
        </p:nvGraphicFramePr>
        <p:xfrm>
          <a:off x="6372860" y="4779010"/>
          <a:ext cx="1349375" cy="40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</a:tblGrid>
              <a:tr h="402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libbubblesort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结果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：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4040" y="5791835"/>
            <a:ext cx="708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结果：与前人研究的结论（</a:t>
            </a:r>
            <a:r>
              <a:rPr lang="en-US" altLang="zh-CN"/>
              <a:t>IPC</a:t>
            </a:r>
            <a:r>
              <a:rPr lang="en-US" altLang="zh-CN">
                <a:sym typeface="+mn-ea"/>
              </a:rPr>
              <a:t>=αW</a:t>
            </a:r>
            <a:r>
              <a:rPr lang="en-US" altLang="zh-CN" baseline="30000">
                <a:sym typeface="+mn-ea"/>
              </a:rPr>
              <a:t>β  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接近</a:t>
            </a:r>
            <a:r>
              <a:rPr lang="en-US" altLang="zh-CN">
                <a:sym typeface="+mn-ea"/>
              </a:rPr>
              <a:t>0.5</a:t>
            </a:r>
            <a:r>
              <a:rPr lang="zh-CN" altLang="en-US"/>
              <a:t>）</a:t>
            </a:r>
            <a:r>
              <a:rPr lang="zh-CN" altLang="en-US"/>
              <a:t>差别很大。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接下来对实验过程进行验证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06*31"/>
  <p:tag name="TABLE_ENDDRAG_RECT" val="501*376*106*31"/>
</p:tagLst>
</file>

<file path=ppt/tags/tag2.xml><?xml version="1.0" encoding="utf-8"?>
<p:tagLst xmlns:p="http://schemas.openxmlformats.org/presentationml/2006/main">
  <p:tag name="KSO_WM_UNIT_PLACING_PICTURE_USER_VIEWPORT" val="{&quot;height&quot;:7083,&quot;width&quot;:10899}"/>
</p:tagLst>
</file>

<file path=ppt/tags/tag3.xml><?xml version="1.0" encoding="utf-8"?>
<p:tagLst xmlns:p="http://schemas.openxmlformats.org/presentationml/2006/main">
  <p:tag name="COMMONDATA" val="eyJoZGlkIjoiYjI5YTY3M2I2NTI2MmFlZjAzMGU3OWZiZTZjMmMzM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演示</Application>
  <PresentationFormat>宽屏</PresentationFormat>
  <Paragraphs>199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Cambria Math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</dc:creator>
  <cp:lastModifiedBy>Peng</cp:lastModifiedBy>
  <cp:revision>13</cp:revision>
  <dcterms:created xsi:type="dcterms:W3CDTF">2022-09-15T04:56:00Z</dcterms:created>
  <dcterms:modified xsi:type="dcterms:W3CDTF">2022-09-15T05:45:31Z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99860E0927234D19B27304BD6A0CFAA8</vt:lpwstr>
  </property>
  <property fmtid="{D5CDD505-2E9C-101B-9397-08002B2CF9AE}" pid="3" name="KSOProductBuildVer">
    <vt:lpwstr>2052-11.1.0.12358</vt:lpwstr>
  </property>
</Properties>
</file>