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2" r:id="rId2"/>
    <p:sldId id="286" r:id="rId3"/>
    <p:sldId id="29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16AA-84D0-4442-A468-CE75329A26A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94C3-EC14-4248-9085-8A31D3018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"/>
          <a:stretch/>
        </p:blipFill>
        <p:spPr bwMode="auto">
          <a:xfrm>
            <a:off x="1441174" y="414059"/>
            <a:ext cx="7612534" cy="273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91" y="3516032"/>
            <a:ext cx="704453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90" y="4112185"/>
            <a:ext cx="8418031" cy="16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808" y="109884"/>
            <a:ext cx="11799276" cy="3349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(12 marks)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coding system encodes messages using strings of base 3 digits (that is, digits from the set {0, 1, 2 }). A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codeword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valid if and only if it contains an even number of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0s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and an even number of 1s. Let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equal the number of valid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codewords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of length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 Furthermore, let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and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equal the number of strings of base 3 digits of length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with an even number of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0s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and an odd number of 1s, with an odd number of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0s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and an even number of 1s, and with an odd number of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0s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and an odd number of 1s, respectively.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9705" indent="-179705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a) Show that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−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−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−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 Use this to derive the recurrence relation between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and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9705" indent="-179705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CMR10"/>
              </a:rPr>
              <a:t>b)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What are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and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?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9705" indent="-179705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c) Use parts (a) and (b) to find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and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9705" indent="-179705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d) Use the recurrence relations in part (a), together with the initial conditions in part (b), to set up three equations relating the generating functions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),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for the sequences {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}, and {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}, respectively.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9705" indent="-179705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e) Solve the system of equations from part (d) to get explicit formulae for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),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and use these to get explicit formulae for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467" y="392872"/>
            <a:ext cx="44401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Ans</a:t>
            </a:r>
            <a:r>
              <a:rPr lang="zh-CN" altLang="zh-CN" dirty="0">
                <a:latin typeface="Times New Roman" panose="02020603050405020304" pitchFamily="18" charset="0"/>
                <a:ea typeface="CMR10"/>
              </a:rPr>
              <a:t>：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CMR10"/>
              </a:rPr>
              <a:t>a)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total number of strings is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2400">
              <a:spcAft>
                <a:spcPts val="0"/>
              </a:spcAft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2400">
              <a:spcAft>
                <a:spcPts val="0"/>
              </a:spcAft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2400">
              <a:spcAft>
                <a:spcPts val="0"/>
              </a:spcAft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+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spcAft>
                <a:spcPts val="0"/>
              </a:spcAft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spcAft>
                <a:spcPts val="0"/>
              </a:spcAft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CMR10"/>
              </a:rPr>
              <a:t>b) 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a1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=1 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b1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=1 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c1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=1 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d1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=0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  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                                       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CMR10"/>
              </a:rPr>
              <a:t>c)  7 7 7 6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(4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08231" y="392872"/>
            <a:ext cx="6096000" cy="54440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CMR10"/>
              </a:rPr>
              <a:t>d)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-c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=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-c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-d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=a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-((-1)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)/2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so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- ((-1)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+(-1)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+(-1)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=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- ((-1)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+1),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+(-1)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n-1,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+(-1)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or</a:t>
            </a:r>
          </a:p>
          <a:p>
            <a:pPr indent="133350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-a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+ 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+ 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33350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+ 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CMR10"/>
              </a:rPr>
              <a:t>or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+2*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-1    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+2*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-1         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= 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+2*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77100" y="3621150"/>
            <a:ext cx="443425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CMR10"/>
              </a:rPr>
              <a:t>e)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a0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=1 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b0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=0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CMR10"/>
              </a:rPr>
              <a:t>A(x) = 0.5/(1-x) + 0.25/(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1+x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) + 0.25/(1-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3x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CMR10"/>
              </a:rPr>
              <a:t>B(x) = C(x) = -0.25/(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1+x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) + 0.25/(1-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3x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CMR10"/>
              </a:rPr>
              <a:t>so a</a:t>
            </a:r>
            <a:r>
              <a:rPr lang="en-US" altLang="zh-CN" baseline="-25000" dirty="0">
                <a:latin typeface="Times New Roman" panose="02020603050405020304" pitchFamily="18" charset="0"/>
                <a:ea typeface="CMR1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 = 0.5+0.25*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(-1)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+0.25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*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bn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cn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=0.25*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0.25*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(-1)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d</a:t>
            </a:r>
            <a:r>
              <a:rPr lang="en-US" altLang="zh-CN" baseline="-25000" dirty="0" err="1">
                <a:latin typeface="Times New Roman" panose="02020603050405020304" pitchFamily="18" charset="0"/>
                <a:ea typeface="CMR1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 = -0.5+0.25*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(-1)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CMR10"/>
              </a:rPr>
              <a:t>+0.25</a:t>
            </a:r>
            <a:r>
              <a:rPr lang="en-US" altLang="zh-CN" dirty="0">
                <a:latin typeface="Times New Roman" panose="02020603050405020304" pitchFamily="18" charset="0"/>
                <a:ea typeface="CMR10"/>
              </a:rPr>
              <a:t>*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644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Quiz1  sec 1-3</dc:title>
  <dc:creator>Discrete F</dc:creator>
  <cp:lastModifiedBy>liming</cp:lastModifiedBy>
  <cp:revision>41</cp:revision>
  <dcterms:created xsi:type="dcterms:W3CDTF">2018-04-08T11:03:00Z</dcterms:created>
  <dcterms:modified xsi:type="dcterms:W3CDTF">2020-05-24T12:40:38Z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