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12192000" cy="6858000"/>
  <p:custDataLst>
    <p:tags r:id="rId2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5012" y="154939"/>
            <a:ext cx="10721975" cy="55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14466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14466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14466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77777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012" y="3088639"/>
            <a:ext cx="10721975" cy="55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14466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462" y="2816225"/>
            <a:ext cx="9617075" cy="2052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21689" y="6322391"/>
            <a:ext cx="323215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77777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95" y="2336165"/>
            <a:ext cx="4340225" cy="547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离散时间控制系</a:t>
            </a:r>
            <a:r>
              <a:rPr lang="zh-CN" spc="30" dirty="0"/>
              <a:t>统</a:t>
            </a:r>
            <a:endParaRPr lang="zh-CN" spc="30" dirty="0"/>
          </a:p>
        </p:txBody>
      </p:sp>
      <p:sp>
        <p:nvSpPr>
          <p:cNvPr id="3" name="object 3"/>
          <p:cNvSpPr/>
          <p:nvPr/>
        </p:nvSpPr>
        <p:spPr>
          <a:xfrm>
            <a:off x="752474" y="4105274"/>
            <a:ext cx="66675" cy="419100"/>
          </a:xfrm>
          <a:custGeom>
            <a:avLst/>
            <a:gdLst/>
            <a:ahLst/>
            <a:cxnLst/>
            <a:rect l="l" t="t" r="r" b="b"/>
            <a:pathLst>
              <a:path w="66675" h="419100">
                <a:moveTo>
                  <a:pt x="66674" y="419099"/>
                </a:moveTo>
                <a:lnTo>
                  <a:pt x="0" y="419099"/>
                </a:lnTo>
                <a:lnTo>
                  <a:pt x="0" y="0"/>
                </a:lnTo>
                <a:lnTo>
                  <a:pt x="66674" y="0"/>
                </a:lnTo>
                <a:lnTo>
                  <a:pt x="66674" y="419099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34695" y="3399790"/>
            <a:ext cx="7089775" cy="1083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简析计算机图形学中光栅化的采样过程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354965">
              <a:lnSpc>
                <a:spcPct val="100000"/>
              </a:lnSpc>
              <a:spcBef>
                <a:spcPts val="2390"/>
              </a:spcBef>
            </a:pPr>
            <a:r>
              <a:rPr sz="2150" spc="25" dirty="0">
                <a:solidFill>
                  <a:srgbClr val="57606A"/>
                </a:solidFill>
                <a:latin typeface="微软雅黑" panose="020B0503020204020204" charset="-122"/>
                <a:cs typeface="微软雅黑" panose="020B0503020204020204" charset="-122"/>
              </a:rPr>
              <a:t>李瀚轩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1019174"/>
            <a:ext cx="95250" cy="952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87462" y="873125"/>
            <a:ext cx="854075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摩尔纹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4" y="1266824"/>
            <a:ext cx="7048499" cy="45815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447674"/>
            <a:ext cx="95250" cy="952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77912" y="213995"/>
            <a:ext cx="6864350" cy="14255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815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车轮错觉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  <a:p>
            <a:pPr marL="221615">
              <a:lnSpc>
                <a:spcPct val="100000"/>
              </a:lnSpc>
              <a:spcBef>
                <a:spcPts val="720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当我们顺时针旋转纸片时，有些条纹显得在逆时针选转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2150" spc="25" dirty="0">
                <a:solidFill>
                  <a:srgbClr val="57606A"/>
                </a:solidFill>
                <a:latin typeface="微软雅黑" panose="020B0503020204020204" charset="-122"/>
                <a:cs typeface="微软雅黑" panose="020B0503020204020204" charset="-122"/>
              </a:rPr>
              <a:t>人眼在时间中的采样速度跟不上运动的速度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2474" y="1257299"/>
            <a:ext cx="66675" cy="5324475"/>
          </a:xfrm>
          <a:custGeom>
            <a:avLst/>
            <a:gdLst/>
            <a:ahLst/>
            <a:cxnLst/>
            <a:rect l="l" t="t" r="r" b="b"/>
            <a:pathLst>
              <a:path w="66675" h="5324475">
                <a:moveTo>
                  <a:pt x="66674" y="5324474"/>
                </a:moveTo>
                <a:lnTo>
                  <a:pt x="0" y="5324474"/>
                </a:lnTo>
                <a:lnTo>
                  <a:pt x="0" y="0"/>
                </a:lnTo>
                <a:lnTo>
                  <a:pt x="66674" y="0"/>
                </a:lnTo>
                <a:lnTo>
                  <a:pt x="66674" y="5324474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676400"/>
            <a:ext cx="8620124" cy="48101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802764"/>
            <a:ext cx="135128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反走样</a:t>
            </a:r>
            <a:endParaRPr spc="30" dirty="0"/>
          </a:p>
        </p:txBody>
      </p:sp>
      <p:sp>
        <p:nvSpPr>
          <p:cNvPr id="3" name="object 3"/>
          <p:cNvSpPr/>
          <p:nvPr/>
        </p:nvSpPr>
        <p:spPr>
          <a:xfrm>
            <a:off x="1304924" y="3352799"/>
            <a:ext cx="66675" cy="419100"/>
          </a:xfrm>
          <a:custGeom>
            <a:avLst/>
            <a:gdLst/>
            <a:ahLst/>
            <a:cxnLst/>
            <a:rect l="l" t="t" r="r" b="b"/>
            <a:pathLst>
              <a:path w="66675" h="419100">
                <a:moveTo>
                  <a:pt x="66674" y="419099"/>
                </a:moveTo>
                <a:lnTo>
                  <a:pt x="0" y="419099"/>
                </a:lnTo>
                <a:lnTo>
                  <a:pt x="0" y="0"/>
                </a:lnTo>
                <a:lnTo>
                  <a:pt x="66674" y="0"/>
                </a:lnTo>
                <a:lnTo>
                  <a:pt x="66674" y="419099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87462" y="2816225"/>
            <a:ext cx="8655050" cy="20523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在采样之前先做模糊处理再采样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indent="342900">
              <a:lnSpc>
                <a:spcPts val="4500"/>
              </a:lnSpc>
              <a:spcBef>
                <a:spcPts val="395"/>
              </a:spcBef>
            </a:pPr>
            <a:r>
              <a:rPr sz="2150" spc="20" dirty="0">
                <a:solidFill>
                  <a:srgbClr val="57606A"/>
                </a:solidFill>
                <a:latin typeface="微软雅黑" panose="020B0503020204020204" charset="-122"/>
                <a:cs typeface="微软雅黑" panose="020B0503020204020204" charset="-122"/>
              </a:rPr>
              <a:t>模糊可以认为是低通滤波器，把三角形边界的这种高频信号给过滤掉 </a:t>
            </a: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为什么采样速度跟不上信号变化的速度就会产生走样问题？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为什么先模糊后采样就可以解决锯齿问题？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2962274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4095749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4657724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5012" y="631190"/>
            <a:ext cx="223520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30" dirty="0">
                <a:solidFill>
                  <a:srgbClr val="214466"/>
                </a:solidFill>
                <a:latin typeface="微软雅黑" panose="020B0503020204020204" charset="-122"/>
                <a:cs typeface="微软雅黑" panose="020B0503020204020204" charset="-122"/>
              </a:rPr>
              <a:t>傅里叶变换</a:t>
            </a:r>
            <a:endParaRPr sz="345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1638299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7462" y="1404619"/>
            <a:ext cx="996950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95"/>
              </a:spcBef>
            </a:pPr>
            <a:r>
              <a:rPr sz="2150" spc="20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傅里叶变换可以将信号分解为频率，并且能将满足一定条件的某个函数表示成三角 </a:t>
            </a: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函数或者它们积分的线性组合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4" y="2505074"/>
            <a:ext cx="8867774" cy="35813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585823"/>
            <a:ext cx="6095999" cy="57006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31012" y="1099819"/>
            <a:ext cx="4557395" cy="41744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350">
              <a:lnSpc>
                <a:spcPct val="126000"/>
              </a:lnSpc>
              <a:spcBef>
                <a:spcPts val="55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如图所示，左图的人像是</a:t>
            </a:r>
            <a:r>
              <a:rPr lang="zh-CN"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域，右图 是傅里叶变换后对应的频率。高通滤 波器就是只保留 高频信号（可以理解为图形内容中的 </a:t>
            </a: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细节，或者说边界</a:t>
            </a:r>
            <a:r>
              <a:rPr sz="2150" spc="10" dirty="0">
                <a:solidFill>
                  <a:srgbClr val="24292E"/>
                </a:solidFill>
                <a:latin typeface="Segoe UI" panose="020B0502040204020203"/>
                <a:cs typeface="Segoe UI" panose="020B0502040204020203"/>
              </a:rPr>
              <a:t>-</a:t>
            </a:r>
            <a:r>
              <a:rPr sz="2150" spc="20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变化大的地方）； </a:t>
            </a: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反过来如果把高频信号全部去除只保 留低频信号，我们就会得到一张相对 模糊的图。我们之前光栅化抗锯齿做 的先模糊就是采用了低通滤波器</a:t>
            </a:r>
            <a:r>
              <a:rPr sz="2150" spc="10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使其高频信号边 界去除然后图形就会变得模糊。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695" y="154940"/>
            <a:ext cx="4494530" cy="547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50" b="1" spc="30" dirty="0">
                <a:solidFill>
                  <a:srgbClr val="214466"/>
                </a:solidFill>
                <a:latin typeface="微软雅黑" panose="020B0503020204020204" charset="-122"/>
                <a:cs typeface="微软雅黑" panose="020B0503020204020204" charset="-122"/>
              </a:rPr>
              <a:t>从频率的角度看采样</a:t>
            </a:r>
            <a:endParaRPr sz="345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1152524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7462" y="1006475"/>
            <a:ext cx="3616325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采样就是在重复频域上的内容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325" y="1790700"/>
            <a:ext cx="6172199" cy="47529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485774"/>
            <a:ext cx="95250" cy="952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87462" y="261620"/>
            <a:ext cx="9979025" cy="838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密集采样是没有问题的，但是如果采样的数量很少</a:t>
            </a:r>
            <a:r>
              <a:rPr lang="zh-CN"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这就会导致频谱之间的距离减少，这就导致了原始的信号与我复制粘贴的信号产生了混叠（也就是走样）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658" y="1704975"/>
            <a:ext cx="4286824" cy="17806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5012" y="3662044"/>
            <a:ext cx="10521950" cy="84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150" spc="20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模糊就是一个低通滤波先把高频的信息拿掉，这样做的原因就是让频谱覆盖的面小一些 </a:t>
            </a: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然后我们再以原本的间隔去采样它，这个时候我们发现它就不会产生信号重叠了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4139" y="4749799"/>
            <a:ext cx="5499732" cy="156104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3088639"/>
            <a:ext cx="1793239" cy="547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谢谢大家</a:t>
            </a:r>
            <a:r>
              <a:rPr lang="zh-CN" spc="30" dirty="0"/>
              <a:t>！</a:t>
            </a:r>
            <a:endParaRPr lang="zh-CN" spc="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326639"/>
            <a:ext cx="909319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目录</a:t>
            </a:r>
            <a:endParaRPr spc="3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3324224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7462" y="3023870"/>
            <a:ext cx="2787650" cy="1482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8000"/>
              </a:lnSpc>
              <a:spcBef>
                <a:spcPts val="90"/>
              </a:spcBef>
            </a:pPr>
            <a:r>
              <a:rPr sz="2150" spc="20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光栅化基础知识与背景 </a:t>
            </a: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光栅化中的采样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采样的优化方法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3809999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4295774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326639"/>
            <a:ext cx="1793239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基本概念</a:t>
            </a:r>
            <a:endParaRPr spc="3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3324224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7462" y="3023870"/>
            <a:ext cx="5429250" cy="148272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光栅</a:t>
            </a:r>
            <a:r>
              <a:rPr sz="2150" spc="5" dirty="0">
                <a:solidFill>
                  <a:srgbClr val="24292E"/>
                </a:solidFill>
                <a:latin typeface="Segoe UI" panose="020B0502040204020203"/>
                <a:cs typeface="Segoe UI" panose="020B0502040204020203"/>
              </a:rPr>
              <a:t>(Raster):</a:t>
            </a: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德语中的屏幕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ts val="3830"/>
              </a:lnSpc>
              <a:spcBef>
                <a:spcPts val="130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光栅化</a:t>
            </a:r>
            <a:r>
              <a:rPr sz="2150" spc="10" dirty="0">
                <a:solidFill>
                  <a:srgbClr val="24292E"/>
                </a:solidFill>
                <a:latin typeface="Segoe UI" panose="020B0502040204020203"/>
                <a:cs typeface="Segoe UI" panose="020B0502040204020203"/>
              </a:rPr>
              <a:t>(Rasterize)</a:t>
            </a:r>
            <a:r>
              <a:rPr sz="2150" spc="20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：把东西画在屏幕上的过程 </a:t>
            </a: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光栅化是</a:t>
            </a:r>
            <a:r>
              <a:rPr sz="2150" b="1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三角形的离散化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3809999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4295774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983614"/>
            <a:ext cx="1793239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屏幕空间</a:t>
            </a:r>
            <a:endParaRPr spc="3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1990724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7462" y="1844675"/>
            <a:ext cx="3616325" cy="356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把单位立方体映射到屏幕空间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302" y="2403263"/>
            <a:ext cx="4445278" cy="220210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304924" y="5305424"/>
            <a:ext cx="66675" cy="419100"/>
          </a:xfrm>
          <a:custGeom>
            <a:avLst/>
            <a:gdLst/>
            <a:ahLst/>
            <a:cxnLst/>
            <a:rect l="l" t="t" r="r" b="b"/>
            <a:pathLst>
              <a:path w="66675" h="419100">
                <a:moveTo>
                  <a:pt x="66674" y="419099"/>
                </a:moveTo>
                <a:lnTo>
                  <a:pt x="0" y="419099"/>
                </a:lnTo>
                <a:lnTo>
                  <a:pt x="0" y="0"/>
                </a:lnTo>
                <a:lnTo>
                  <a:pt x="66674" y="0"/>
                </a:lnTo>
                <a:lnTo>
                  <a:pt x="66674" y="419099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5067299"/>
            <a:ext cx="95250" cy="95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87462" y="4843144"/>
            <a:ext cx="4721225" cy="8445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此时得到的是屏幕空间的一个个三角形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  <a:p>
            <a:pPr marL="354965">
              <a:lnSpc>
                <a:spcPct val="100000"/>
              </a:lnSpc>
              <a:spcBef>
                <a:spcPts val="645"/>
              </a:spcBef>
            </a:pPr>
            <a:r>
              <a:rPr sz="2150" spc="10" dirty="0">
                <a:solidFill>
                  <a:srgbClr val="57606A"/>
                </a:solidFill>
                <a:latin typeface="Segoe UI" panose="020B0502040204020203"/>
                <a:cs typeface="Segoe UI" panose="020B0502040204020203"/>
              </a:rPr>
              <a:t>Question:</a:t>
            </a:r>
            <a:r>
              <a:rPr sz="2150" spc="25" dirty="0">
                <a:solidFill>
                  <a:srgbClr val="57606A"/>
                </a:solidFill>
                <a:latin typeface="微软雅黑" panose="020B0503020204020204" charset="-122"/>
                <a:cs typeface="微软雅黑" panose="020B0503020204020204" charset="-122"/>
              </a:rPr>
              <a:t>为什么是三角形？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4090670" cy="547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三角形的优秀性</a:t>
            </a:r>
            <a:r>
              <a:rPr lang="zh-CN" spc="30" dirty="0"/>
              <a:t>质</a:t>
            </a:r>
            <a:endParaRPr lang="zh-CN" spc="3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1200149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7462" y="909319"/>
            <a:ext cx="7207250" cy="1463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95"/>
              </a:spcBef>
            </a:pPr>
            <a:r>
              <a:rPr sz="2150" spc="20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三角形是最基础的多边形：可以把其他多边形打碎成三角形 </a:t>
            </a: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三角形可以保证他在同一个平面内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可以简便判断点是否在三角形内（叉积）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1676399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2162174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4" y="2562224"/>
            <a:ext cx="4867274" cy="39242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421764"/>
            <a:ext cx="135128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光栅化</a:t>
            </a:r>
            <a:endParaRPr spc="30" dirty="0"/>
          </a:p>
        </p:txBody>
      </p:sp>
      <p:sp>
        <p:nvSpPr>
          <p:cNvPr id="3" name="object 3"/>
          <p:cNvSpPr/>
          <p:nvPr/>
        </p:nvSpPr>
        <p:spPr>
          <a:xfrm>
            <a:off x="752474" y="2257424"/>
            <a:ext cx="66675" cy="419100"/>
          </a:xfrm>
          <a:custGeom>
            <a:avLst/>
            <a:gdLst/>
            <a:ahLst/>
            <a:cxnLst/>
            <a:rect l="l" t="t" r="r" b="b"/>
            <a:pathLst>
              <a:path w="66675" h="419100">
                <a:moveTo>
                  <a:pt x="66674" y="419099"/>
                </a:moveTo>
                <a:lnTo>
                  <a:pt x="0" y="419099"/>
                </a:lnTo>
                <a:lnTo>
                  <a:pt x="0" y="0"/>
                </a:lnTo>
                <a:lnTo>
                  <a:pt x="66674" y="0"/>
                </a:lnTo>
                <a:lnTo>
                  <a:pt x="66674" y="419099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3000374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4629149"/>
            <a:ext cx="95250" cy="9524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52474" y="5019674"/>
            <a:ext cx="66675" cy="419100"/>
          </a:xfrm>
          <a:custGeom>
            <a:avLst/>
            <a:gdLst/>
            <a:ahLst/>
            <a:cxnLst/>
            <a:rect l="l" t="t" r="r" b="b"/>
            <a:pathLst>
              <a:path w="66675" h="419100">
                <a:moveTo>
                  <a:pt x="66674" y="419099"/>
                </a:moveTo>
                <a:lnTo>
                  <a:pt x="0" y="419099"/>
                </a:lnTo>
                <a:lnTo>
                  <a:pt x="0" y="0"/>
                </a:lnTo>
                <a:lnTo>
                  <a:pt x="66674" y="0"/>
                </a:lnTo>
                <a:lnTo>
                  <a:pt x="66674" y="419099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5012" y="2282825"/>
            <a:ext cx="8864600" cy="3121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25"/>
              </a:spcBef>
            </a:pPr>
            <a:r>
              <a:rPr sz="2150" spc="25" dirty="0">
                <a:solidFill>
                  <a:srgbClr val="57606A"/>
                </a:solidFill>
                <a:latin typeface="微软雅黑" panose="020B0503020204020204" charset="-122"/>
                <a:cs typeface="微软雅黑" panose="020B0503020204020204" charset="-122"/>
              </a:rPr>
              <a:t>把屏幕空间的一系列三角形打碎成一个个像素，并给每一个像素赋值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  <a:p>
            <a:pPr marL="564515">
              <a:lnSpc>
                <a:spcPct val="100000"/>
              </a:lnSpc>
              <a:spcBef>
                <a:spcPts val="1920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判断一个像素与三角形之间的关系：像素中心点与三角形的位置关系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3450" b="1" spc="30" dirty="0">
                <a:solidFill>
                  <a:srgbClr val="214466"/>
                </a:solidFill>
                <a:latin typeface="微软雅黑" panose="020B0503020204020204" charset="-122"/>
                <a:cs typeface="微软雅黑" panose="020B0503020204020204" charset="-122"/>
              </a:rPr>
              <a:t>采样</a:t>
            </a:r>
            <a:endParaRPr sz="3450">
              <a:latin typeface="微软雅黑" panose="020B0503020204020204" charset="-122"/>
              <a:cs typeface="微软雅黑" panose="020B0503020204020204" charset="-122"/>
            </a:endParaRPr>
          </a:p>
          <a:p>
            <a:pPr marL="564515">
              <a:lnSpc>
                <a:spcPct val="100000"/>
              </a:lnSpc>
              <a:spcBef>
                <a:spcPts val="2635"/>
              </a:spcBef>
            </a:pPr>
            <a:r>
              <a:rPr sz="2150" b="1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采样就是给定一个连续的函数，在不同的点求它的值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  <a:p>
            <a:pPr marL="354965">
              <a:lnSpc>
                <a:spcPct val="100000"/>
              </a:lnSpc>
              <a:spcBef>
                <a:spcPts val="1745"/>
              </a:spcBef>
            </a:pPr>
            <a:r>
              <a:rPr sz="2150" spc="25" dirty="0">
                <a:solidFill>
                  <a:srgbClr val="57606A"/>
                </a:solidFill>
                <a:latin typeface="微软雅黑" panose="020B0503020204020204" charset="-122"/>
                <a:cs typeface="微软雅黑" panose="020B0503020204020204" charset="-122"/>
              </a:rPr>
              <a:t>可以认为采样是把一个</a:t>
            </a:r>
            <a:r>
              <a:rPr sz="2250" spc="-75" dirty="0">
                <a:solidFill>
                  <a:srgbClr val="57606A"/>
                </a:solidFill>
                <a:latin typeface="微软雅黑" panose="020B0503020204020204" charset="-122"/>
                <a:cs typeface="微软雅黑" panose="020B0503020204020204" charset="-122"/>
              </a:rPr>
              <a:t>连续的函数离散化</a:t>
            </a:r>
            <a:r>
              <a:rPr sz="2150" spc="25" dirty="0">
                <a:solidFill>
                  <a:srgbClr val="57606A"/>
                </a:solidFill>
                <a:latin typeface="微软雅黑" panose="020B0503020204020204" charset="-122"/>
                <a:cs typeface="微软雅黑" panose="020B0503020204020204" charset="-122"/>
              </a:rPr>
              <a:t>的过程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90734" y="2005028"/>
            <a:ext cx="3105005" cy="28431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49" y="2981324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83462" y="2757170"/>
            <a:ext cx="3892550" cy="12636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26000"/>
              </a:lnSpc>
              <a:spcBef>
                <a:spcPts val="55"/>
              </a:spcBef>
            </a:pPr>
            <a:r>
              <a:rPr sz="2150" b="0" spc="20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如图所示，遍历整个屏幕像素， 如果像素位于三角形内部，则进 </a:t>
            </a:r>
            <a:r>
              <a:rPr sz="2150" b="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行采样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26364"/>
            <a:ext cx="2677160" cy="556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初步采样结果</a:t>
            </a:r>
            <a:endParaRPr spc="3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1200" y="966033"/>
            <a:ext cx="2835686" cy="23772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4695824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49" y="5600699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5437" y="6005512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5437" y="6491287"/>
            <a:ext cx="104775" cy="1047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5012" y="3819207"/>
            <a:ext cx="10521950" cy="2901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00" b="1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发现问题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564515" marR="5080">
              <a:lnSpc>
                <a:spcPct val="128000"/>
              </a:lnSpc>
              <a:spcBef>
                <a:spcPts val="1670"/>
              </a:spcBef>
            </a:pPr>
            <a:r>
              <a:rPr sz="2150" spc="20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我们想要得到的是一个三角形，但是实际得到的不完全是一个三角形，不过的它 </a:t>
            </a: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的形状和三角形大概类似，这就是我们所说的锯齿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  <a:p>
            <a:pPr marL="564515">
              <a:lnSpc>
                <a:spcPct val="100000"/>
              </a:lnSpc>
              <a:spcBef>
                <a:spcPts val="1245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原因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  <a:p>
            <a:pPr marL="1116965">
              <a:lnSpc>
                <a:spcPct val="100000"/>
              </a:lnSpc>
              <a:spcBef>
                <a:spcPts val="645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像素的本身有一定的大小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  <a:p>
            <a:pPr marL="1116965">
              <a:lnSpc>
                <a:spcPct val="100000"/>
              </a:lnSpc>
              <a:spcBef>
                <a:spcPts val="1245"/>
              </a:spcBef>
            </a:pPr>
            <a:r>
              <a:rPr sz="2150" b="1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采样的速度跟不上信号变化的速度</a:t>
            </a: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（高频信号采样不足）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70319" y="6340474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77777"/>
                </a:solidFill>
                <a:latin typeface="Segoe UI" panose="020B0502040204020203"/>
                <a:cs typeface="Segoe UI" panose="020B0502040204020203"/>
              </a:rPr>
              <a:t>8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695" y="897890"/>
            <a:ext cx="4873625" cy="547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0" dirty="0"/>
              <a:t>采样所产生的瑕疵</a:t>
            </a:r>
            <a:endParaRPr spc="30" dirty="0"/>
          </a:p>
        </p:txBody>
      </p:sp>
      <p:sp>
        <p:nvSpPr>
          <p:cNvPr id="3" name="object 3"/>
          <p:cNvSpPr/>
          <p:nvPr/>
        </p:nvSpPr>
        <p:spPr>
          <a:xfrm>
            <a:off x="752474" y="1733549"/>
            <a:ext cx="66675" cy="828675"/>
          </a:xfrm>
          <a:custGeom>
            <a:avLst/>
            <a:gdLst/>
            <a:ahLst/>
            <a:cxnLst/>
            <a:rect l="l" t="t" r="r" b="b"/>
            <a:pathLst>
              <a:path w="66675" h="828675">
                <a:moveTo>
                  <a:pt x="66674" y="828674"/>
                </a:moveTo>
                <a:lnTo>
                  <a:pt x="0" y="828674"/>
                </a:lnTo>
                <a:lnTo>
                  <a:pt x="0" y="0"/>
                </a:lnTo>
                <a:lnTo>
                  <a:pt x="66674" y="0"/>
                </a:lnTo>
                <a:lnTo>
                  <a:pt x="66674" y="828674"/>
                </a:lnTo>
                <a:close/>
              </a:path>
            </a:pathLst>
          </a:custGeom>
          <a:solidFill>
            <a:srgbClr val="D0D6D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47749" y="2886074"/>
            <a:ext cx="95250" cy="95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7912" y="1680845"/>
            <a:ext cx="7207250" cy="1416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150" spc="20" dirty="0">
                <a:solidFill>
                  <a:srgbClr val="57606A"/>
                </a:solidFill>
                <a:latin typeface="微软雅黑" panose="020B0503020204020204" charset="-122"/>
                <a:cs typeface="微软雅黑" panose="020B0503020204020204" charset="-122"/>
              </a:rPr>
              <a:t>采样不仅可以发生在不同的位置，也可以发生在不同的时间 </a:t>
            </a:r>
            <a:r>
              <a:rPr sz="2150" spc="25" dirty="0">
                <a:solidFill>
                  <a:srgbClr val="57606A"/>
                </a:solidFill>
                <a:latin typeface="微软雅黑" panose="020B0503020204020204" charset="-122"/>
                <a:cs typeface="微软雅黑" panose="020B0503020204020204" charset="-122"/>
              </a:rPr>
              <a:t>视频就是在时间中进行采样的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  <a:p>
            <a:pPr marL="221615">
              <a:lnSpc>
                <a:spcPct val="100000"/>
              </a:lnSpc>
              <a:spcBef>
                <a:spcPts val="1920"/>
              </a:spcBef>
            </a:pPr>
            <a:r>
              <a:rPr sz="2150" spc="25" dirty="0">
                <a:solidFill>
                  <a:srgbClr val="24292E"/>
                </a:solidFill>
                <a:latin typeface="微软雅黑" panose="020B0503020204020204" charset="-122"/>
                <a:cs typeface="微软雅黑" panose="020B0503020204020204" charset="-122"/>
              </a:rPr>
              <a:t>锯齿问题</a:t>
            </a:r>
            <a:endParaRPr sz="215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4" y="3124199"/>
            <a:ext cx="5701038" cy="27292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6a8a934-338e-4de3-9874-7a7d0bf70dac"/>
  <p:tag name="COMMONDATA" val="eyJoZGlkIjoiYWQ4NjlhZTYyN2NkZDhkMmM2MWVhZWQ0ODE3YzQwZj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WPS 演示</Application>
  <PresentationFormat>On-screen Show (4:3)</PresentationFormat>
  <Paragraphs>113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Segoe UI</vt:lpstr>
      <vt:lpstr>Calibri</vt:lpstr>
      <vt:lpstr>Arial Unicode MS</vt:lpstr>
      <vt:lpstr>Office Theme</vt:lpstr>
      <vt:lpstr>离散时间控制系统</vt:lpstr>
      <vt:lpstr>目录</vt:lpstr>
      <vt:lpstr>基本概念</vt:lpstr>
      <vt:lpstr>屏幕空间</vt:lpstr>
      <vt:lpstr>三角形的优秀性质</vt:lpstr>
      <vt:lpstr>光栅化</vt:lpstr>
      <vt:lpstr>如图所示，遍历整个屏幕像素， 如果像素位于三角形内部，则进 行采样</vt:lpstr>
      <vt:lpstr>初步采样结果</vt:lpstr>
      <vt:lpstr>采样所产生的瑕疵</vt:lpstr>
      <vt:lpstr>PowerPoint 演示文稿</vt:lpstr>
      <vt:lpstr>PowerPoint 演示文稿</vt:lpstr>
      <vt:lpstr>反走样</vt:lpstr>
      <vt:lpstr>PowerPoint 演示文稿</vt:lpstr>
      <vt:lpstr>PowerPoint 演示文稿</vt:lpstr>
      <vt:lpstr>PowerPoint 演示文稿</vt:lpstr>
      <vt:lpstr>PowerPoint 演示文稿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离散时间控制系统</dc:title>
  <dc:creator/>
  <cp:lastModifiedBy>WPS_1657776661</cp:lastModifiedBy>
  <cp:revision>12</cp:revision>
  <dcterms:created xsi:type="dcterms:W3CDTF">2023-05-07T12:55:00Z</dcterms:created>
  <dcterms:modified xsi:type="dcterms:W3CDTF">2023-05-10T11:43:15Z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2023-04-26T16:00:00Z</vt:filetime>
  </property>
  <property fmtid="{D5CDD505-2E9C-101B-9397-08002B2CF9AE}" pid="3" name="Creator">
    <vt:lpwstr>Created by Marp</vt:lpwstr>
  </property>
  <property fmtid="{D5CDD505-2E9C-101B-9397-08002B2CF9AE}" pid="4" name="LastSaved">
    <vt:filetime>2023-04-26T16:00:00Z</vt:filetime>
  </property>
  <property fmtid="{D5CDD505-2E9C-101B-9397-08002B2CF9AE}" pid="5" name="ICV">
    <vt:lpwstr>A9D53A092A1142169BE6630430B17C55_12</vt:lpwstr>
  </property>
  <property fmtid="{D5CDD505-2E9C-101B-9397-08002B2CF9AE}" pid="6" name="KSOProductBuildVer">
    <vt:lpwstr>2052-11.1.0.14036</vt:lpwstr>
  </property>
</Properties>
</file>