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0" r:id="rId15"/>
    <p:sldId id="269" r:id="rId16"/>
  </p:sldIdLst>
  <p:sldSz cx="9144000" cy="6858000" type="screen4x3"/>
  <p:notesSz cx="7010400" cy="9296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1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tong  Lin" userId="fd5e9652-7064-431c-8015-135ae3d83775" providerId="ADAL" clId="{E5F0200F-BC0A-7346-AC20-11CD8DD3C62D}"/>
    <pc:docChg chg="custSel modSld">
      <pc:chgData name="Haotong  Lin" userId="fd5e9652-7064-431c-8015-135ae3d83775" providerId="ADAL" clId="{E5F0200F-BC0A-7346-AC20-11CD8DD3C62D}" dt="2023-09-26T07:18:21.932" v="707" actId="20577"/>
      <pc:docMkLst>
        <pc:docMk/>
      </pc:docMkLst>
      <pc:sldChg chg="modSp mod">
        <pc:chgData name="Haotong  Lin" userId="fd5e9652-7064-431c-8015-135ae3d83775" providerId="ADAL" clId="{E5F0200F-BC0A-7346-AC20-11CD8DD3C62D}" dt="2023-09-26T07:06:30.995" v="138" actId="20577"/>
        <pc:sldMkLst>
          <pc:docMk/>
          <pc:sldMk cId="0" sldId="259"/>
        </pc:sldMkLst>
        <pc:spChg chg="mod">
          <ac:chgData name="Haotong  Lin" userId="fd5e9652-7064-431c-8015-135ae3d83775" providerId="ADAL" clId="{E5F0200F-BC0A-7346-AC20-11CD8DD3C62D}" dt="2023-09-26T07:06:30.995" v="138" actId="20577"/>
          <ac:spMkLst>
            <pc:docMk/>
            <pc:sldMk cId="0" sldId="259"/>
            <ac:spMk id="97" creationId="{00000000-0000-0000-0000-000000000000}"/>
          </ac:spMkLst>
        </pc:spChg>
      </pc:sldChg>
      <pc:sldChg chg="modSp mod">
        <pc:chgData name="Haotong  Lin" userId="fd5e9652-7064-431c-8015-135ae3d83775" providerId="ADAL" clId="{E5F0200F-BC0A-7346-AC20-11CD8DD3C62D}" dt="2023-09-26T07:18:21.932" v="707" actId="20577"/>
        <pc:sldMkLst>
          <pc:docMk/>
          <pc:sldMk cId="0" sldId="268"/>
        </pc:sldMkLst>
        <pc:spChg chg="mod">
          <ac:chgData name="Haotong  Lin" userId="fd5e9652-7064-431c-8015-135ae3d83775" providerId="ADAL" clId="{E5F0200F-BC0A-7346-AC20-11CD8DD3C62D}" dt="2023-09-26T07:18:21.932" v="707" actId="20577"/>
          <ac:spMkLst>
            <pc:docMk/>
            <pc:sldMk cId="0" sldId="268"/>
            <ac:spMk id="11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2F6BAD66-3269-4B3B-BD74-696F4AA6B32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6BA774FE-3AE4-4FCA-B251-776DD4493575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89113A98-6515-4CEC-A9B7-3DD055D6FDB3}" type="slidenum">
              <a:rPr lang="en-US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89113A98-6515-4CEC-A9B7-3DD055D6FDB3}" type="slidenum">
              <a:rPr lang="en-US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89113A98-6515-4CEC-A9B7-3DD055D6FDB3}" type="slidenum">
              <a:rPr lang="en-US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89113A98-6515-4CEC-A9B7-3DD055D6FDB3}" type="slidenum">
              <a:rPr lang="en-US" sz="1200" b="0" strike="noStrike" spc="-1">
                <a:latin typeface="Times New Roman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DB7251F6-CF39-4DFD-860B-46D7E9824922}" type="slidenum">
              <a:rPr lang="en-US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E6709395-9DD1-4EE2-AC42-68C5897C6922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C354F7D5-7D33-440D-AA84-A7075C12E86B}" type="slidenum">
              <a:rPr lang="en-US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BD0EBF81-E370-487E-9D34-81F7086D2B30}" type="slidenum">
              <a:rPr lang="en-US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5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5D2A6184-D3B2-475E-B918-B1EE0A09869F}" type="slidenum">
              <a:rPr lang="en-US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A5695747-398D-4F14-9E4E-428AD3CDE555}" type="slidenum">
              <a:rPr lang="en-US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58051E0F-10D6-4626-B4E7-189E45D8EF05}" type="slidenum">
              <a:rPr lang="en-US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6960"/>
            <a:ext cx="4647960" cy="348588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tIns="46440" rIns="93240" bIns="4644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tIns="46440" rIns="9324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BC7D7EAD-E791-45DE-98A4-5B44237F122E}" type="slidenum">
              <a:rPr lang="en-US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3D03FED-A739-44A9-8720-29300DA2F27B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9/26/23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E3FC33E-A9CE-4213-973D-79C7C27FFDD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796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79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79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D25E5CD-79F4-4B21-AECF-78D7B5E781C3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9/26/23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C670C83-8486-4B84-A137-910CFFAE855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rrors.tuna.tsinghua.edu.cn/anaconda/archiv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0" y="2111400"/>
            <a:ext cx="91436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Lab 01. Python, OpenCV Tutorial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0" y="5029200"/>
            <a:ext cx="915408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Introduction to Computer vision, lab 01.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Jupyter notebook</a:t>
            </a:r>
          </a:p>
        </p:txBody>
      </p:sp>
      <p:sp>
        <p:nvSpPr>
          <p:cNvPr id="113" name="TextShape 2"/>
          <p:cNvSpPr txBox="1"/>
          <p:nvPr/>
        </p:nvSpPr>
        <p:spPr>
          <a:xfrm>
            <a:off x="457200" y="13413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Jupyter notebook</a:t>
            </a:r>
            <a:r>
              <a:rPr lang="zh-CN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使用及快捷键： </a:t>
            </a:r>
            <a:r>
              <a:rPr lang="en-US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https://zhuanlan.zhihu.com/p/100020058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br/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Python &amp; Numpy tutorial.</a:t>
            </a:r>
          </a:p>
        </p:txBody>
      </p:sp>
      <p:sp>
        <p:nvSpPr>
          <p:cNvPr id="115" name="TextShape 2"/>
          <p:cNvSpPr txBox="1"/>
          <p:nvPr/>
        </p:nvSpPr>
        <p:spPr>
          <a:xfrm>
            <a:off x="457200" y="13413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Adapted from cs231n.</a:t>
            </a: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jupyter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-notebook-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tutorial.ipynb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br>
              <a:rPr dirty="0"/>
            </a:b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Lab 01. Matplotlib, Opencv and Open3d </a:t>
            </a:r>
          </a:p>
        </p:txBody>
      </p:sp>
      <p:sp>
        <p:nvSpPr>
          <p:cNvPr id="115" name="TextShape 2"/>
          <p:cNvSpPr txBox="1"/>
          <p:nvPr/>
        </p:nvSpPr>
        <p:spPr>
          <a:xfrm>
            <a:off x="457200" y="13413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 lnSpcReduction="10000"/>
          </a:bodyPr>
          <a:lstStyle/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1. 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完成</a:t>
            </a:r>
            <a:r>
              <a:rPr lang="en-US" altLang="zh-CN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8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个</a:t>
            </a:r>
            <a:r>
              <a:rPr lang="en-US" altLang="zh-CN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TAG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中的函数，得到和</a:t>
            </a:r>
            <a:r>
              <a:rPr lang="en-US" altLang="zh-CN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notebook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中一样的输出</a:t>
            </a: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2. 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替换</a:t>
            </a:r>
            <a:r>
              <a:rPr lang="en-US" altLang="zh-CN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code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目录中</a:t>
            </a:r>
            <a:r>
              <a:rPr lang="en-US" altLang="zh-CN" sz="2400" b="0" strike="noStrike" spc="-1" dirty="0" err="1">
                <a:solidFill>
                  <a:srgbClr val="000000"/>
                </a:solidFill>
                <a:latin typeface="Calibri"/>
                <a:ea typeface="SimSun" charset="0"/>
              </a:rPr>
              <a:t>lena.png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为自己的图片，重新执行一遍</a:t>
            </a: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3. 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打包代码执行后的</a:t>
            </a:r>
            <a:r>
              <a:rPr lang="en-US" altLang="zh-CN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code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目录，上传到学在浙大即可。</a:t>
            </a: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4. DDL: </a:t>
            </a:r>
            <a:r>
              <a:rPr lang="zh-CN" altLang="en-US" sz="2400" spc="-1" dirty="0">
                <a:solidFill>
                  <a:srgbClr val="000000"/>
                </a:solidFill>
                <a:latin typeface="Calibri"/>
                <a:ea typeface="SimSun" charset="0"/>
              </a:rPr>
              <a:t>和学在浙大</a:t>
            </a:r>
            <a:r>
              <a:rPr lang="en-US" altLang="zh-CN" sz="2400" spc="-1" dirty="0" err="1">
                <a:solidFill>
                  <a:srgbClr val="000000"/>
                </a:solidFill>
                <a:latin typeface="Calibri"/>
                <a:ea typeface="SimSun" charset="0"/>
              </a:rPr>
              <a:t>ddl</a:t>
            </a:r>
            <a:r>
              <a:rPr lang="zh-CN" altLang="en-US" sz="2400" spc="-1" dirty="0">
                <a:solidFill>
                  <a:srgbClr val="000000"/>
                </a:solidFill>
                <a:latin typeface="Calibri"/>
                <a:ea typeface="SimSun" charset="0"/>
              </a:rPr>
              <a:t>一致，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两周后周二的</a:t>
            </a:r>
            <a:r>
              <a:rPr lang="en-US" altLang="zh-CN" sz="2400" b="0" strike="noStrike" spc="-1" dirty="0">
                <a:solidFill>
                  <a:srgbClr val="000000"/>
                </a:solidFill>
                <a:latin typeface="Calibri"/>
                <a:ea typeface="SimSun" charset="0"/>
              </a:rPr>
              <a:t>23:59</a:t>
            </a: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  <a:ea typeface="SimSun" charset="0"/>
              </a:rPr>
              <a:t>5.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  <a:ea typeface="SimSun" charset="0"/>
              </a:rPr>
              <a:t>注意事项</a:t>
            </a:r>
            <a:r>
              <a:rPr lang="zh-CN" altLang="en-US" sz="2400" spc="-1" dirty="0">
                <a:solidFill>
                  <a:srgbClr val="000000"/>
                </a:solidFill>
                <a:latin typeface="Calibri"/>
                <a:ea typeface="SimSun" charset="0"/>
              </a:rPr>
              <a:t>：</a:t>
            </a:r>
            <a:endParaRPr lang="en-US" altLang="zh-CN" sz="2400" spc="-1" dirty="0">
              <a:solidFill>
                <a:srgbClr val="000000"/>
              </a:solidFill>
              <a:latin typeface="Calibri"/>
              <a:ea typeface="SimSun" charset="0"/>
            </a:endParaRPr>
          </a:p>
          <a:p>
            <a:pPr marL="457835" lvl="1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</a:pPr>
            <a:r>
              <a:rPr lang="en-US" altLang="zh-CN" sz="2400" spc="-1" dirty="0">
                <a:solidFill>
                  <a:srgbClr val="000000"/>
                </a:solidFill>
                <a:latin typeface="Calibri"/>
                <a:ea typeface="SimSun" charset="0"/>
              </a:rPr>
              <a:t>1.</a:t>
            </a:r>
            <a:r>
              <a:rPr lang="zh-CN" altLang="en-US" sz="2400" spc="-1" dirty="0">
                <a:solidFill>
                  <a:srgbClr val="000000"/>
                </a:solidFill>
                <a:latin typeface="Calibri"/>
                <a:ea typeface="SimSun" charset="0"/>
              </a:rPr>
              <a:t> 第</a:t>
            </a:r>
            <a:r>
              <a:rPr lang="en-US" altLang="zh-CN" sz="2400" spc="-1" dirty="0">
                <a:solidFill>
                  <a:srgbClr val="000000"/>
                </a:solidFill>
                <a:latin typeface="Calibri"/>
                <a:ea typeface="SimSun" charset="0"/>
              </a:rPr>
              <a:t>8</a:t>
            </a:r>
            <a:r>
              <a:rPr lang="zh-CN" altLang="en-US" sz="2400" spc="-1" dirty="0">
                <a:solidFill>
                  <a:srgbClr val="000000"/>
                </a:solidFill>
                <a:latin typeface="Calibri"/>
                <a:ea typeface="SimSun" charset="0"/>
              </a:rPr>
              <a:t>个</a:t>
            </a:r>
            <a:r>
              <a:rPr lang="en-US" altLang="zh-CN" sz="2400" spc="-1" dirty="0">
                <a:solidFill>
                  <a:srgbClr val="000000"/>
                </a:solidFill>
                <a:latin typeface="Calibri"/>
                <a:ea typeface="SimSun" charset="0"/>
              </a:rPr>
              <a:t>TAG</a:t>
            </a:r>
            <a:r>
              <a:rPr lang="zh-CN" altLang="en-US" sz="2400" spc="-1" dirty="0">
                <a:solidFill>
                  <a:srgbClr val="000000"/>
                </a:solidFill>
                <a:latin typeface="Calibri"/>
                <a:ea typeface="SimSun" charset="0"/>
              </a:rPr>
              <a:t>大家使用</a:t>
            </a:r>
            <a:r>
              <a:rPr lang="en-US" altLang="zh-CN" sz="2400" spc="-1" dirty="0" err="1">
                <a:solidFill>
                  <a:srgbClr val="000000"/>
                </a:solidFill>
                <a:latin typeface="Calibri"/>
                <a:ea typeface="SimSun" charset="0"/>
              </a:rPr>
              <a:t>jupyter</a:t>
            </a:r>
            <a:r>
              <a:rPr lang="zh-CN" altLang="en-US" sz="2400" spc="-1" dirty="0">
                <a:solidFill>
                  <a:srgbClr val="000000"/>
                </a:solidFill>
                <a:latin typeface="Calibri"/>
                <a:ea typeface="SimSun" charset="0"/>
              </a:rPr>
              <a:t>完成时会遇到各种各样的问题，大家不必要使用</a:t>
            </a:r>
            <a:r>
              <a:rPr lang="en-US" altLang="zh-CN" sz="2400" spc="-1" dirty="0" err="1">
                <a:solidFill>
                  <a:srgbClr val="000000"/>
                </a:solidFill>
                <a:latin typeface="Calibri"/>
                <a:ea typeface="SimSun" charset="0"/>
              </a:rPr>
              <a:t>jupter</a:t>
            </a:r>
            <a:r>
              <a:rPr lang="en-US" altLang="zh-CN" sz="2400" spc="-1" dirty="0">
                <a:solidFill>
                  <a:srgbClr val="000000"/>
                </a:solidFill>
                <a:latin typeface="Calibri"/>
                <a:ea typeface="SimSun" charset="0"/>
              </a:rPr>
              <a:t> </a:t>
            </a:r>
            <a:r>
              <a:rPr lang="zh-CN" altLang="en-US" sz="2400" spc="-1" dirty="0">
                <a:solidFill>
                  <a:srgbClr val="000000"/>
                </a:solidFill>
                <a:latin typeface="Calibri"/>
                <a:ea typeface="SimSun" charset="0"/>
              </a:rPr>
              <a:t>完成，使用命令行</a:t>
            </a:r>
            <a:r>
              <a:rPr lang="en-US" altLang="zh-CN" sz="2400" spc="-1" dirty="0">
                <a:solidFill>
                  <a:srgbClr val="000000"/>
                </a:solidFill>
                <a:latin typeface="Calibri"/>
                <a:ea typeface="SimSun" charset="0"/>
              </a:rPr>
              <a:t>/</a:t>
            </a:r>
            <a:r>
              <a:rPr lang="en-US" altLang="zh-CN" sz="2400" spc="-1" dirty="0" err="1">
                <a:solidFill>
                  <a:srgbClr val="000000"/>
                </a:solidFill>
                <a:latin typeface="Calibri"/>
                <a:ea typeface="SimSun" charset="0"/>
              </a:rPr>
              <a:t>pycharm</a:t>
            </a:r>
            <a:r>
              <a:rPr lang="en-US" altLang="zh-CN" sz="2400" spc="-1" dirty="0">
                <a:solidFill>
                  <a:srgbClr val="000000"/>
                </a:solidFill>
                <a:latin typeface="Calibri"/>
                <a:ea typeface="SimSun" charset="0"/>
              </a:rPr>
              <a:t>/</a:t>
            </a:r>
            <a:r>
              <a:rPr lang="en-US" altLang="zh-CN" sz="2400" spc="-1" dirty="0" err="1">
                <a:solidFill>
                  <a:srgbClr val="000000"/>
                </a:solidFill>
                <a:latin typeface="Calibri"/>
                <a:ea typeface="SimSun" charset="0"/>
              </a:rPr>
              <a:t>vscode</a:t>
            </a:r>
            <a:r>
              <a:rPr lang="zh-CN" altLang="en-US" sz="2400" spc="-1" dirty="0">
                <a:solidFill>
                  <a:srgbClr val="000000"/>
                </a:solidFill>
                <a:latin typeface="Calibri"/>
                <a:ea typeface="SimSun" charset="0"/>
              </a:rPr>
              <a:t>只要能完成即可。将代码补全至</a:t>
            </a:r>
            <a:r>
              <a:rPr lang="en-US" altLang="zh-CN" sz="2400" spc="-1" dirty="0" err="1">
                <a:solidFill>
                  <a:srgbClr val="000000"/>
                </a:solidFill>
                <a:latin typeface="Calibri"/>
                <a:ea typeface="SimSun" charset="0"/>
              </a:rPr>
              <a:t>jupyter</a:t>
            </a:r>
            <a:r>
              <a:rPr lang="zh-CN" altLang="en-US" sz="2400" spc="-1" dirty="0">
                <a:solidFill>
                  <a:srgbClr val="000000"/>
                </a:solidFill>
                <a:latin typeface="Calibri"/>
                <a:ea typeface="SimSun" charset="0"/>
              </a:rPr>
              <a:t>并且将结果截图放在</a:t>
            </a:r>
            <a:r>
              <a:rPr lang="en-US" altLang="zh-CN" sz="2400" spc="-1" dirty="0" err="1">
                <a:solidFill>
                  <a:srgbClr val="000000"/>
                </a:solidFill>
                <a:latin typeface="Calibri"/>
                <a:ea typeface="SimSun" charset="0"/>
              </a:rPr>
              <a:t>jupyter</a:t>
            </a:r>
            <a:r>
              <a:rPr lang="zh-CN" altLang="en-US" sz="2400" spc="-1">
                <a:solidFill>
                  <a:srgbClr val="000000"/>
                </a:solidFill>
                <a:latin typeface="Calibri"/>
                <a:ea typeface="SimSun" charset="0"/>
              </a:rPr>
              <a:t>中即可。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br>
              <a:rPr dirty="0"/>
            </a:b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Lab 01. Tasks</a:t>
            </a:r>
          </a:p>
        </p:txBody>
      </p:sp>
      <p:sp>
        <p:nvSpPr>
          <p:cNvPr id="115" name="TextShape 2"/>
          <p:cNvSpPr txBox="1"/>
          <p:nvPr/>
        </p:nvSpPr>
        <p:spPr>
          <a:xfrm>
            <a:off x="457200" y="13413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1. 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使用</a:t>
            </a: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matplotlib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显示图片</a:t>
            </a: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2. 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用</a:t>
            </a: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subplot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显示两张图片</a:t>
            </a: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3. 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用</a:t>
            </a: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matplotlib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显示拼接图片</a:t>
            </a: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4. 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使用</a:t>
            </a: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matplotlib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绘制一个函数</a:t>
            </a: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br>
              <a:rPr sz="2400"/>
            </a:b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Lab 01. Tasks</a:t>
            </a:r>
          </a:p>
        </p:txBody>
      </p:sp>
      <p:sp>
        <p:nvSpPr>
          <p:cNvPr id="115" name="TextShape 2"/>
          <p:cNvSpPr txBox="1"/>
          <p:nvPr/>
        </p:nvSpPr>
        <p:spPr>
          <a:xfrm>
            <a:off x="457200" y="13413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spc="-1">
                <a:solidFill>
                  <a:srgbClr val="000000"/>
                </a:solidFill>
                <a:latin typeface="Calibri"/>
                <a:ea typeface="SimSun" charset="0"/>
                <a:sym typeface="+mn-ea"/>
              </a:rPr>
              <a:t>5. </a:t>
            </a:r>
            <a:r>
              <a:rPr lang="zh-CN" altLang="en-US" sz="2400" spc="-1">
                <a:solidFill>
                  <a:srgbClr val="000000"/>
                </a:solidFill>
                <a:latin typeface="Calibri"/>
                <a:ea typeface="SimSun" charset="0"/>
                <a:sym typeface="+mn-ea"/>
              </a:rPr>
              <a:t>使用</a:t>
            </a:r>
            <a:r>
              <a:rPr lang="en-US" altLang="zh-CN" sz="2400" spc="-1">
                <a:solidFill>
                  <a:srgbClr val="000000"/>
                </a:solidFill>
                <a:latin typeface="Calibri"/>
                <a:ea typeface="SimSun" charset="0"/>
                <a:sym typeface="+mn-ea"/>
              </a:rPr>
              <a:t>opencv</a:t>
            </a:r>
            <a:r>
              <a:rPr lang="zh-CN" altLang="en-US" sz="2400" spc="-1">
                <a:solidFill>
                  <a:srgbClr val="000000"/>
                </a:solidFill>
                <a:latin typeface="Calibri"/>
                <a:ea typeface="SimSun" charset="0"/>
                <a:sym typeface="+mn-ea"/>
              </a:rPr>
              <a:t>转换并显示图片</a:t>
            </a:r>
            <a:endParaRPr lang="en-US" altLang="zh-CN" sz="2400" b="0" strike="noStrike" spc="-1">
              <a:solidFill>
                <a:srgbClr val="000000"/>
              </a:solidFill>
              <a:latin typeface="Calibri"/>
              <a:ea typeface="SimSun" charset="0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6. 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使用</a:t>
            </a: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opencv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读取并显示视频</a:t>
            </a: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7. 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使用</a:t>
            </a: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opencv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在图片中间写上你的学号并保存至</a:t>
            </a: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result.png</a:t>
            </a:r>
            <a:endParaRPr lang="zh-CN" altLang="en-US" sz="2400" b="0" strike="noStrike" spc="-1">
              <a:solidFill>
                <a:srgbClr val="000000"/>
              </a:solidFill>
              <a:latin typeface="Calibri"/>
              <a:ea typeface="SimSun" charset="0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8. 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使用</a:t>
            </a:r>
            <a:r>
              <a:rPr lang="en-US" altLang="zh-CN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Open3d</a:t>
            </a:r>
            <a:r>
              <a:rPr lang="zh-CN" altLang="en-US" sz="2400" b="0" strike="noStrike" spc="-1">
                <a:solidFill>
                  <a:srgbClr val="000000"/>
                </a:solidFill>
                <a:latin typeface="Calibri"/>
                <a:ea typeface="SimSun" charset="0"/>
              </a:rPr>
              <a:t>读取和显示模型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br>
              <a:rPr sz="2400"/>
            </a:b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000000"/>
                </a:solidFill>
                <a:latin typeface="Calibri"/>
              </a:rPr>
              <a:t>目录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实验作业要求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实验环境设置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Python / Numpy</a:t>
            </a:r>
            <a:r>
              <a:rPr lang="zh-CN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介绍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Lab 01: Open3d, Opencv-python and Matplotlib</a:t>
            </a:r>
            <a:r>
              <a:rPr lang="zh-CN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使用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000000"/>
                </a:solidFill>
                <a:latin typeface="Calibri"/>
              </a:rPr>
              <a:t>作业要求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3413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独立完成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无实验报告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两周时间（从实验课开始布置，截至于下次实验课当天的</a:t>
            </a:r>
            <a:r>
              <a:rPr lang="en-US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23:59</a:t>
            </a:r>
            <a:r>
              <a:rPr lang="zh-CN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）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每次作业尽可能的服务于我们的大作业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图片 16"/>
          <p:cNvPicPr/>
          <p:nvPr/>
        </p:nvPicPr>
        <p:blipFill>
          <a:blip r:embed="rId3"/>
          <a:stretch>
            <a:fillRect/>
          </a:stretch>
        </p:blipFill>
        <p:spPr>
          <a:xfrm>
            <a:off x="770040" y="3981240"/>
            <a:ext cx="3801600" cy="2788560"/>
          </a:xfrm>
          <a:prstGeom prst="rect">
            <a:avLst/>
          </a:prstGeom>
          <a:ln>
            <a:noFill/>
          </a:ln>
        </p:spPr>
      </p:pic>
      <p:pic>
        <p:nvPicPr>
          <p:cNvPr id="95" name="图片 20"/>
          <p:cNvPicPr/>
          <p:nvPr/>
        </p:nvPicPr>
        <p:blipFill>
          <a:blip r:embed="rId4"/>
          <a:srcRect l="4718" t="679" r="4718" b="-679"/>
          <a:stretch>
            <a:fillRect/>
          </a:stretch>
        </p:blipFill>
        <p:spPr>
          <a:xfrm>
            <a:off x="4873680" y="3992760"/>
            <a:ext cx="3812760" cy="278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000000"/>
                </a:solidFill>
                <a:latin typeface="Calibri"/>
              </a:rPr>
              <a:t>作业环境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3413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Anaconda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Download Link: </a:t>
            </a:r>
            <a:r>
              <a:rPr lang="en-US" sz="2400" b="0" u="sng" strike="noStrike" spc="-1" dirty="0">
                <a:solidFill>
                  <a:srgbClr val="0000FF"/>
                </a:solidFill>
                <a:uFillTx/>
                <a:latin typeface="Microsoft YaHei"/>
                <a:ea typeface="Microsoft YaHei"/>
                <a:hlinkClick r:id="rId3"/>
              </a:rPr>
              <a:t>https://mirrors.tuna.tsinghua.edu.cn/anaconda/archive/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Microsoft YaHei"/>
                <a:ea typeface="Microsoft YaHei"/>
              </a:rPr>
              <a:t>sh</a:t>
            </a:r>
            <a:r>
              <a:rPr 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 Anaconda3-2021.05-Linux-x86_64.sh 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Microsoft YaHei"/>
                <a:ea typeface="Microsoft YaHei"/>
              </a:rPr>
              <a:t>linux</a:t>
            </a:r>
            <a:r>
              <a:rPr 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)</a:t>
            </a:r>
            <a:br>
              <a:rPr 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</a:br>
            <a:r>
              <a:rPr 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(</a:t>
            </a:r>
            <a:r>
              <a:rPr lang="zh-CN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运行</a:t>
            </a:r>
            <a:r>
              <a:rPr 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Anaconda3-2021.05-Windows-x86_64.exe</a:t>
            </a:r>
            <a:r>
              <a:rPr lang="zh-CN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， </a:t>
            </a:r>
            <a:r>
              <a:rPr lang="en-US" altLang="zh-CN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Windows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。</a:t>
            </a:r>
            <a:r>
              <a:rPr lang="en-US" altLang="zh-CN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MacOS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同理</a:t>
            </a:r>
            <a:r>
              <a:rPr 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)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Microsoft YaHei"/>
              <a:ea typeface="Microsoft YaHe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Microsoft YaHei"/>
                <a:ea typeface="Microsoft YaHei"/>
              </a:rPr>
              <a:t>[</a:t>
            </a:r>
            <a:r>
              <a:rPr lang="en-US" sz="2400" spc="-1" dirty="0" err="1">
                <a:solidFill>
                  <a:srgbClr val="000000"/>
                </a:solidFill>
                <a:latin typeface="Microsoft YaHei"/>
                <a:ea typeface="Microsoft YaHei"/>
              </a:rPr>
              <a:t>推荐下载最新版</a:t>
            </a:r>
            <a:r>
              <a:rPr lang="en-US" sz="2400" spc="-1" dirty="0">
                <a:solidFill>
                  <a:srgbClr val="000000"/>
                </a:solidFill>
                <a:latin typeface="Microsoft YaHei"/>
                <a:ea typeface="Microsoft YaHei"/>
              </a:rPr>
              <a:t>(</a:t>
            </a:r>
            <a:r>
              <a:rPr lang="en-US" altLang="zh-CN" sz="2400" spc="-1" dirty="0">
                <a:solidFill>
                  <a:srgbClr val="000000"/>
                </a:solidFill>
                <a:latin typeface="Microsoft YaHei"/>
                <a:ea typeface="Microsoft YaHei"/>
              </a:rPr>
              <a:t>2023.07</a:t>
            </a:r>
            <a:r>
              <a:rPr lang="en-US" sz="2400" spc="-1" dirty="0">
                <a:solidFill>
                  <a:srgbClr val="000000"/>
                </a:solidFill>
                <a:latin typeface="Microsoft YaHei"/>
                <a:ea typeface="Microsoft YaHei"/>
              </a:rPr>
              <a:t>)]</a:t>
            </a:r>
            <a:br>
              <a:rPr lang="en-US" sz="2400" b="0" strike="noStrike" spc="-1" dirty="0">
                <a:solidFill>
                  <a:srgbClr val="000000"/>
                </a:solidFill>
                <a:latin typeface="Microsoft YaHei"/>
                <a:ea typeface="Microsoft YaHei"/>
              </a:rPr>
            </a:br>
            <a:r>
              <a:rPr lang="en-US" sz="2400" b="0" strike="noStrike" spc="-1" dirty="0">
                <a:solidFill>
                  <a:srgbClr val="000000"/>
                </a:solidFill>
                <a:latin typeface="Microsoft YaHei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000000"/>
                </a:solidFill>
                <a:latin typeface="Calibri"/>
              </a:rPr>
              <a:t>作业环境 </a:t>
            </a: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(Windows)</a:t>
            </a:r>
          </a:p>
        </p:txBody>
      </p:sp>
      <p:sp>
        <p:nvSpPr>
          <p:cNvPr id="99" name="TextShape 2"/>
          <p:cNvSpPr txBox="1"/>
          <p:nvPr/>
        </p:nvSpPr>
        <p:spPr>
          <a:xfrm>
            <a:off x="457200" y="13413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483200"/>
            <a:ext cx="9143640" cy="3891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000000"/>
                </a:solidFill>
                <a:latin typeface="Calibri"/>
              </a:rPr>
              <a:t>作业环境 </a:t>
            </a: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(Windows)</a:t>
            </a:r>
          </a:p>
        </p:txBody>
      </p:sp>
      <p:sp>
        <p:nvSpPr>
          <p:cNvPr id="102" name="TextShape 2"/>
          <p:cNvSpPr txBox="1"/>
          <p:nvPr/>
        </p:nvSpPr>
        <p:spPr>
          <a:xfrm>
            <a:off x="457200" y="13413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1219320"/>
            <a:ext cx="7921800" cy="5638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sz="4000" b="0" strike="noStrike" spc="-1">
                <a:solidFill>
                  <a:srgbClr val="000000"/>
                </a:solidFill>
                <a:latin typeface="Calibri"/>
              </a:rPr>
              <a:t>作业环境</a:t>
            </a: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(Linux) </a:t>
            </a:r>
          </a:p>
        </p:txBody>
      </p:sp>
      <p:sp>
        <p:nvSpPr>
          <p:cNvPr id="105" name="TextShape 2"/>
          <p:cNvSpPr txBox="1"/>
          <p:nvPr/>
        </p:nvSpPr>
        <p:spPr>
          <a:xfrm>
            <a:off x="457200" y="13413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3"/>
          <a:stretch>
            <a:fillRect/>
          </a:stretch>
        </p:blipFill>
        <p:spPr>
          <a:xfrm>
            <a:off x="20880" y="1265040"/>
            <a:ext cx="9143640" cy="4347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Anaconda &amp; Python</a:t>
            </a:r>
            <a:r>
              <a:rPr lang="zh-CN" sz="4000" b="0" strike="noStrike" spc="-1">
                <a:solidFill>
                  <a:srgbClr val="000000"/>
                </a:solidFill>
                <a:latin typeface="Calibri"/>
              </a:rPr>
              <a:t>包管理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13413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8500" lnSpcReduction="10000"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conda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 create --name cv python=3.7</a:t>
            </a: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conda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 activate cv</a:t>
            </a: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pip/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conda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 install open3d==0.9</a:t>
            </a: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pip install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opencv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-python</a:t>
            </a: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…  https://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docs.conda.io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/projects/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conda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en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/4.6.0/_downloads/52a95608c49671267e40c689e0bc00ca/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conda-cheatsheet.pdf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Jupyter notebook</a:t>
            </a:r>
          </a:p>
        </p:txBody>
      </p:sp>
      <p:sp>
        <p:nvSpPr>
          <p:cNvPr id="110" name="TextShape 2"/>
          <p:cNvSpPr txBox="1"/>
          <p:nvPr/>
        </p:nvSpPr>
        <p:spPr>
          <a:xfrm>
            <a:off x="457200" y="13413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4500" lnSpcReduction="10000"/>
          </a:bodyPr>
          <a:lstStyle/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Jupyter Notebook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Jupyter Notebook</a:t>
            </a:r>
            <a:r>
              <a:rPr lang="zh-CN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是以网页的形式打开，可以在网页页面中直接编写代码和运行代码，代码的运行结果也会直接在代码块下显示的程序。如在编程过程中需要编写说明文档，可在同一个页面中直接编写，便于作及时的说明和解释。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71450" indent="-170815">
              <a:lnSpc>
                <a:spcPct val="12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Microsoft YaHei"/>
                <a:ea typeface="Microsoft YaHei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700"/>
              </a:spcBef>
            </a:pPr>
            <a:br/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1" name="Picture 110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519360"/>
            <a:ext cx="9143640" cy="284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512</Words>
  <Application>Microsoft Macintosh PowerPoint</Application>
  <PresentationFormat>On-screen Show (4:3)</PresentationFormat>
  <Paragraphs>88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YaHei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Images and image filtering</dc:title>
  <dc:creator>Noah Snavely</dc:creator>
  <cp:lastModifiedBy>xls9998</cp:lastModifiedBy>
  <cp:revision>777</cp:revision>
  <dcterms:created xsi:type="dcterms:W3CDTF">2021-09-14T13:53:39Z</dcterms:created>
  <dcterms:modified xsi:type="dcterms:W3CDTF">2023-09-26T07:18:22Z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全屏显示(4:3)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  <property fmtid="{D5CDD505-2E9C-101B-9397-08002B2CF9AE}" pid="12" name="KSOProductBuildVer">
    <vt:lpwstr>1033-11.1.0.10702</vt:lpwstr>
  </property>
</Properties>
</file>