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6"/>
  </p:notesMasterIdLst>
  <p:sldIdLst>
    <p:sldId id="287" r:id="rId2"/>
    <p:sldId id="290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9EBBDB"/>
    <a:srgbClr val="5C82B5"/>
    <a:srgbClr val="B9C0C2"/>
    <a:srgbClr val="E3DBD3"/>
    <a:srgbClr val="A2CDDD"/>
    <a:srgbClr val="0D759B"/>
    <a:srgbClr val="E3EAEE"/>
    <a:srgbClr val="8E9EA9"/>
    <a:srgbClr val="B3CCD4"/>
    <a:srgbClr val="FCFC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768" autoAdjust="0"/>
    <p:restoredTop sz="94622" autoAdjust="0"/>
  </p:normalViewPr>
  <p:slideViewPr>
    <p:cSldViewPr snapToGrid="0">
      <p:cViewPr varScale="1">
        <p:scale>
          <a:sx n="62" d="100"/>
          <a:sy n="62" d="100"/>
        </p:scale>
        <p:origin x="-81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967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669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669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31" y="-22348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55216" y="2387822"/>
            <a:ext cx="8582297" cy="1169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《</a:t>
            </a:r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佛祖在一号线</a:t>
            </a:r>
            <a:r>
              <a:rPr lang="en-US" altLang="zh-CN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》</a:t>
            </a:r>
            <a:endParaRPr lang="zh-CN" altLang="en-US" sz="7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98720" y="4091395"/>
            <a:ext cx="3794527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信息工程学院电信工</a:t>
            </a:r>
            <a:r>
              <a:rPr lang="en-US" altLang="zh-CN" sz="1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2017</a:t>
            </a:r>
            <a:endParaRPr lang="zh-CN" altLang="en-US" sz="1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8429121" y="4867674"/>
            <a:ext cx="2186668" cy="531124"/>
            <a:chOff x="1483363" y="3650467"/>
            <a:chExt cx="1765300" cy="316802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</p:grpSpPr>
        <p:sp>
          <p:nvSpPr>
            <p:cNvPr id="20" name="矩形 19"/>
            <p:cNvSpPr/>
            <p:nvPr/>
          </p:nvSpPr>
          <p:spPr>
            <a:xfrm>
              <a:off x="1483363" y="3650467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30874" y="3686437"/>
              <a:ext cx="1651081" cy="238655"/>
            </a:xfrm>
            <a:prstGeom prst="rect">
              <a:avLst/>
            </a:prstGeom>
            <a:noFill/>
          </p:spPr>
          <p:txBody>
            <a:bodyPr wrap="square" rtlCol="0">
              <a:spAutoFit/>
              <a:sp3d contourW="12700"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读者：李豪现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 flipH="1">
            <a:off x="2215050" y="1851660"/>
            <a:ext cx="3522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372600" y="5660390"/>
            <a:ext cx="16338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996295" y="800100"/>
            <a:ext cx="0" cy="4850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40929" y="-5715"/>
            <a:ext cx="224790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995660" y="3750945"/>
            <a:ext cx="1185545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 descr="校标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542" y="131179"/>
            <a:ext cx="1584894" cy="1587190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01579">
            <a:off x="281482" y="2169275"/>
            <a:ext cx="2804546" cy="463341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</p:pic>
      <p:sp>
        <p:nvSpPr>
          <p:cNvPr id="28" name="TextBox 27"/>
          <p:cNvSpPr txBox="1"/>
          <p:nvPr/>
        </p:nvSpPr>
        <p:spPr>
          <a:xfrm>
            <a:off x="2640233" y="842172"/>
            <a:ext cx="6505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推荐辞：融率真、幽默、理趣于一体，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		   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悟真实、担当、自由为常识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——</a:t>
            </a: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wipe dir="r"/>
      </p:transition>
    </mc:Choice>
    <mc:Fallback>
      <p:transition spd="med"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811281" y="3654195"/>
            <a:ext cx="4342238" cy="2758131"/>
            <a:chOff x="3811281" y="3654195"/>
            <a:chExt cx="4342238" cy="2758131"/>
          </a:xfrm>
        </p:grpSpPr>
        <p:pic>
          <p:nvPicPr>
            <p:cNvPr id="65" name="图片 64" descr="矛盾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7494" y="4621626"/>
              <a:ext cx="2486025" cy="1790700"/>
            </a:xfrm>
            <a:prstGeom prst="rect">
              <a:avLst/>
            </a:prstGeom>
            <a:effectLst>
              <a:softEdge rad="127000"/>
            </a:effectLst>
          </p:spPr>
        </p:pic>
        <p:grpSp>
          <p:nvGrpSpPr>
            <p:cNvPr id="47" name="组合 46"/>
            <p:cNvGrpSpPr/>
            <p:nvPr/>
          </p:nvGrpSpPr>
          <p:grpSpPr>
            <a:xfrm>
              <a:off x="3811281" y="3654195"/>
              <a:ext cx="4043553" cy="2570944"/>
              <a:chOff x="3811281" y="3654195"/>
              <a:chExt cx="4043553" cy="2570944"/>
            </a:xfrm>
          </p:grpSpPr>
          <p:sp>
            <p:nvSpPr>
              <p:cNvPr id="48" name="isļiḍe"/>
              <p:cNvSpPr/>
              <p:nvPr/>
            </p:nvSpPr>
            <p:spPr>
              <a:xfrm>
                <a:off x="6096001" y="3654195"/>
                <a:ext cx="1758833" cy="355904"/>
              </a:xfrm>
              <a:prstGeom prst="chevron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背景</a:t>
                </a:r>
                <a:endParaRPr lang="en-US" sz="16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grpSp>
            <p:nvGrpSpPr>
              <p:cNvPr id="50" name="组合 45"/>
              <p:cNvGrpSpPr/>
              <p:nvPr/>
            </p:nvGrpSpPr>
            <p:grpSpPr>
              <a:xfrm>
                <a:off x="3811281" y="4344559"/>
                <a:ext cx="2612572" cy="1880580"/>
                <a:chOff x="1252634" y="1918821"/>
                <a:chExt cx="2612572" cy="1880580"/>
              </a:xfrm>
            </p:grpSpPr>
            <p:sp>
              <p:nvSpPr>
                <p:cNvPr id="51" name="文本框 46"/>
                <p:cNvSpPr txBox="1"/>
                <p:nvPr/>
              </p:nvSpPr>
              <p:spPr>
                <a:xfrm>
                  <a:off x="1395725" y="1918821"/>
                  <a:ext cx="24694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zh-CN" alt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经济危机与发展不平衡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2" name="文本框 47"/>
                <p:cNvSpPr txBox="1"/>
                <p:nvPr/>
              </p:nvSpPr>
              <p:spPr>
                <a:xfrm>
                  <a:off x="1252634" y="2303479"/>
                  <a:ext cx="2120793" cy="14959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>
                    <a:lnSpc>
                      <a:spcPct val="114000"/>
                    </a:lnSpc>
                  </a:pPr>
                  <a:r>
                    <a:rPr lang="zh-CN" alt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  专栏写于“</a:t>
                  </a:r>
                  <a:r>
                    <a:rPr lang="en-US" altLang="zh-CN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2007</a:t>
                  </a:r>
                  <a:r>
                    <a:rPr lang="zh-CN" alt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”年，正值世界经济危机前期，中国也出现重视物质利益、忽视精神启蒙的社会现象。</a:t>
                  </a:r>
                  <a:endPara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endParaRPr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171973" y="299356"/>
            <a:ext cx="12341466" cy="6596744"/>
            <a:chOff x="171973" y="299356"/>
            <a:chExt cx="12341466" cy="6596744"/>
          </a:xfrm>
        </p:grpSpPr>
        <p:grpSp>
          <p:nvGrpSpPr>
            <p:cNvPr id="3" name="组合 50"/>
            <p:cNvGrpSpPr/>
            <p:nvPr/>
          </p:nvGrpSpPr>
          <p:grpSpPr>
            <a:xfrm>
              <a:off x="171973" y="299356"/>
              <a:ext cx="1316501" cy="883948"/>
              <a:chOff x="229876" y="1279752"/>
              <a:chExt cx="6401933" cy="4298496"/>
            </a:xfrm>
          </p:grpSpPr>
          <p:sp>
            <p:nvSpPr>
              <p:cNvPr id="11" name="菱形 10"/>
              <p:cNvSpPr/>
              <p:nvPr/>
            </p:nvSpPr>
            <p:spPr>
              <a:xfrm>
                <a:off x="229876" y="2107067"/>
                <a:ext cx="2643867" cy="2643867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2333312" y="1279752"/>
                <a:ext cx="4298497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51"/>
            <p:cNvSpPr txBox="1"/>
            <p:nvPr/>
          </p:nvSpPr>
          <p:spPr>
            <a:xfrm>
              <a:off x="695336" y="455294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" name="组合 52"/>
            <p:cNvGrpSpPr/>
            <p:nvPr/>
          </p:nvGrpSpPr>
          <p:grpSpPr>
            <a:xfrm>
              <a:off x="1275549" y="305049"/>
              <a:ext cx="11139288" cy="920090"/>
              <a:chOff x="997528" y="247861"/>
              <a:chExt cx="11139288" cy="920090"/>
            </a:xfrm>
          </p:grpSpPr>
          <p:sp>
            <p:nvSpPr>
              <p:cNvPr id="9" name="文本框 56"/>
              <p:cNvSpPr txBox="1"/>
              <p:nvPr/>
            </p:nvSpPr>
            <p:spPr>
              <a:xfrm>
                <a:off x="1368194" y="247861"/>
                <a:ext cx="8882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粗看细想</a:t>
                </a:r>
                <a:r>
                  <a:rPr lang="en-US" altLang="zh-CN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· </a:t>
                </a: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知其大略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文本框 57"/>
              <p:cNvSpPr txBox="1"/>
              <p:nvPr/>
            </p:nvSpPr>
            <p:spPr>
              <a:xfrm>
                <a:off x="997528" y="860174"/>
                <a:ext cx="111392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+mj-ea"/>
                    <a:ea typeface="+mj-ea"/>
                  </a:rPr>
                  <a:t>怎么写的</a:t>
                </a:r>
                <a:r>
                  <a:rPr lang="zh-CN" altLang="en-US" sz="1400" b="1" dirty="0" smtClean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+mj-ea"/>
                    <a:ea typeface="+mj-ea"/>
                  </a:rPr>
                  <a:t>？             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+mj-ea"/>
                    <a:ea typeface="+mj-ea"/>
                  </a:rPr>
                  <a:t>写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+mj-ea"/>
                    <a:ea typeface="+mj-ea"/>
                  </a:rPr>
                  <a:t>的什么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+mj-ea"/>
                    <a:ea typeface="+mj-ea"/>
                  </a:rPr>
                  <a:t>？                 </a:t>
                </a:r>
                <a:r>
                  <a:rPr lang="zh-CN" altLang="en-US" sz="1400" b="1" dirty="0" smtClean="0">
                    <a:solidFill>
                      <a:srgbClr val="92D050"/>
                    </a:solidFill>
                    <a:latin typeface="+mj-ea"/>
                    <a:ea typeface="+mj-ea"/>
                  </a:rPr>
                  <a:t>何人</a:t>
                </a:r>
                <a:r>
                  <a:rPr lang="zh-CN" altLang="en-US" sz="1400" b="1" dirty="0" smtClean="0">
                    <a:solidFill>
                      <a:srgbClr val="92D050"/>
                    </a:solidFill>
                    <a:latin typeface="+mj-ea"/>
                    <a:ea typeface="+mj-ea"/>
                  </a:rPr>
                  <a:t>写的</a:t>
                </a:r>
                <a:r>
                  <a:rPr lang="zh-CN" altLang="en-US" sz="1400" b="1" dirty="0" smtClean="0">
                    <a:solidFill>
                      <a:srgbClr val="92D050"/>
                    </a:solidFill>
                    <a:latin typeface="+mj-ea"/>
                    <a:ea typeface="+mj-ea"/>
                  </a:rPr>
                  <a:t>？                </a:t>
                </a:r>
                <a:r>
                  <a:rPr lang="zh-CN" altLang="en-US" sz="1400" b="1" dirty="0" smtClean="0">
                    <a:solidFill>
                      <a:srgbClr val="00B050"/>
                    </a:solidFill>
                    <a:latin typeface="+mj-ea"/>
                    <a:ea typeface="+mj-ea"/>
                  </a:rPr>
                  <a:t>何时</a:t>
                </a:r>
                <a:r>
                  <a:rPr lang="zh-CN" altLang="en-US" sz="1400" b="1" dirty="0" smtClean="0">
                    <a:solidFill>
                      <a:srgbClr val="00B050"/>
                    </a:solidFill>
                    <a:latin typeface="+mj-ea"/>
                    <a:ea typeface="+mj-ea"/>
                  </a:rPr>
                  <a:t>写的</a:t>
                </a:r>
                <a:r>
                  <a:rPr lang="zh-CN" altLang="en-US" sz="1400" b="1" dirty="0" smtClean="0">
                    <a:solidFill>
                      <a:srgbClr val="00B050"/>
                    </a:solidFill>
                    <a:latin typeface="+mj-ea"/>
                    <a:ea typeface="+mj-ea"/>
                  </a:rPr>
                  <a:t>？                    </a:t>
                </a:r>
                <a:r>
                  <a:rPr lang="zh-CN" altLang="en-US" sz="1400" b="1" dirty="0" smtClean="0">
                    <a:solidFill>
                      <a:srgbClr val="00B0F0"/>
                    </a:solidFill>
                    <a:latin typeface="+mj-ea"/>
                    <a:ea typeface="+mj-ea"/>
                  </a:rPr>
                  <a:t>讲</a:t>
                </a:r>
                <a:r>
                  <a:rPr lang="zh-CN" altLang="en-US" sz="1400" b="1" dirty="0" smtClean="0">
                    <a:solidFill>
                      <a:srgbClr val="00B0F0"/>
                    </a:solidFill>
                    <a:latin typeface="+mj-ea"/>
                    <a:ea typeface="+mj-ea"/>
                  </a:rPr>
                  <a:t>何道理</a:t>
                </a:r>
                <a:r>
                  <a:rPr lang="zh-CN" altLang="en-US" sz="1400" b="1" dirty="0" smtClean="0">
                    <a:solidFill>
                      <a:srgbClr val="00B0F0"/>
                    </a:solidFill>
                    <a:latin typeface="+mj-ea"/>
                    <a:ea typeface="+mj-ea"/>
                  </a:rPr>
                  <a:t>？                </a:t>
                </a:r>
                <a:r>
                  <a:rPr lang="zh-CN" altLang="en-US" sz="14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肩</a:t>
                </a:r>
                <a:r>
                  <a:rPr lang="zh-CN" altLang="en-US" sz="14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何道义？</a:t>
                </a:r>
                <a:endParaRPr lang="zh-CN" altLang="en-US" sz="1400" b="1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" name="组合 53"/>
            <p:cNvGrpSpPr/>
            <p:nvPr/>
          </p:nvGrpSpPr>
          <p:grpSpPr>
            <a:xfrm>
              <a:off x="11572882" y="6254988"/>
              <a:ext cx="940557" cy="641112"/>
              <a:chOff x="11395287" y="6034159"/>
              <a:chExt cx="1208633" cy="823841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7359427" y="3654195"/>
            <a:ext cx="4671207" cy="2671881"/>
            <a:chOff x="7359427" y="3654195"/>
            <a:chExt cx="4671207" cy="2671881"/>
          </a:xfrm>
        </p:grpSpPr>
        <p:pic>
          <p:nvPicPr>
            <p:cNvPr id="64" name="图片 63" descr="孔子 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7443" y="4452781"/>
              <a:ext cx="2473191" cy="1721341"/>
            </a:xfrm>
            <a:prstGeom prst="rect">
              <a:avLst/>
            </a:prstGeom>
            <a:effectLst>
              <a:softEdge rad="127000"/>
            </a:effectLst>
          </p:spPr>
        </p:pic>
        <p:grpSp>
          <p:nvGrpSpPr>
            <p:cNvPr id="39" name="组合 38"/>
            <p:cNvGrpSpPr/>
            <p:nvPr/>
          </p:nvGrpSpPr>
          <p:grpSpPr>
            <a:xfrm>
              <a:off x="7359427" y="3654195"/>
              <a:ext cx="4013071" cy="2671881"/>
              <a:chOff x="7359427" y="3654195"/>
              <a:chExt cx="4013071" cy="2671881"/>
            </a:xfrm>
          </p:grpSpPr>
          <p:sp>
            <p:nvSpPr>
              <p:cNvPr id="40" name="îṣ1íďé"/>
              <p:cNvSpPr/>
              <p:nvPr/>
            </p:nvSpPr>
            <p:spPr>
              <a:xfrm>
                <a:off x="9613665" y="3654195"/>
                <a:ext cx="1758833" cy="355904"/>
              </a:xfrm>
              <a:prstGeom prst="chevron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精神</a:t>
                </a:r>
                <a:endParaRPr lang="en-US" sz="16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grpSp>
            <p:nvGrpSpPr>
              <p:cNvPr id="42" name="组合 42"/>
              <p:cNvGrpSpPr/>
              <p:nvPr/>
            </p:nvGrpSpPr>
            <p:grpSpPr>
              <a:xfrm>
                <a:off x="7359427" y="4444451"/>
                <a:ext cx="2399296" cy="1881625"/>
                <a:chOff x="1303515" y="2018713"/>
                <a:chExt cx="2399296" cy="1881625"/>
              </a:xfrm>
            </p:grpSpPr>
            <p:sp>
              <p:nvSpPr>
                <p:cNvPr id="43" name="文本框 43"/>
                <p:cNvSpPr txBox="1"/>
                <p:nvPr/>
              </p:nvSpPr>
              <p:spPr>
                <a:xfrm>
                  <a:off x="1303515" y="2018713"/>
                  <a:ext cx="2133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zh-CN" alt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人文主义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4" name="文本框 44"/>
                <p:cNvSpPr txBox="1"/>
                <p:nvPr/>
              </p:nvSpPr>
              <p:spPr>
                <a:xfrm>
                  <a:off x="1804855" y="2580105"/>
                  <a:ext cx="1897956" cy="13202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zh-CN" altLang="en-US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“恻隐之心，仁之端也，便是我的起点；独立之精神，自由之思想，便是我的终点。”</a:t>
                  </a:r>
                  <a:r>
                    <a:rPr lang="en-US" altLang="zh-CN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——</a:t>
                  </a:r>
                  <a:r>
                    <a:rPr lang="zh-CN" altLang="en-US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李海鹏</a:t>
                  </a:r>
                  <a:endPara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endParaRPr>
                </a:p>
              </p:txBody>
            </p:sp>
          </p:grpSp>
        </p:grpSp>
      </p:grpSp>
      <p:grpSp>
        <p:nvGrpSpPr>
          <p:cNvPr id="73" name="组合 72"/>
          <p:cNvGrpSpPr/>
          <p:nvPr/>
        </p:nvGrpSpPr>
        <p:grpSpPr>
          <a:xfrm>
            <a:off x="7437153" y="1682803"/>
            <a:ext cx="4494870" cy="2327296"/>
            <a:chOff x="7437153" y="1682803"/>
            <a:chExt cx="4494870" cy="2327296"/>
          </a:xfrm>
        </p:grpSpPr>
        <p:grpSp>
          <p:nvGrpSpPr>
            <p:cNvPr id="31" name="组合 30"/>
            <p:cNvGrpSpPr/>
            <p:nvPr/>
          </p:nvGrpSpPr>
          <p:grpSpPr>
            <a:xfrm>
              <a:off x="7854834" y="1856332"/>
              <a:ext cx="4077189" cy="2153767"/>
              <a:chOff x="7854834" y="1856332"/>
              <a:chExt cx="4077189" cy="2153767"/>
            </a:xfrm>
          </p:grpSpPr>
          <p:sp>
            <p:nvSpPr>
              <p:cNvPr id="32" name="işḷïḋê"/>
              <p:cNvSpPr/>
              <p:nvPr/>
            </p:nvSpPr>
            <p:spPr>
              <a:xfrm>
                <a:off x="7854834" y="3654195"/>
                <a:ext cx="1758833" cy="355904"/>
              </a:xfrm>
              <a:prstGeom prst="chevron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主题</a:t>
                </a:r>
                <a:endParaRPr lang="en-US" sz="16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grpSp>
            <p:nvGrpSpPr>
              <p:cNvPr id="34" name="组合 39"/>
              <p:cNvGrpSpPr/>
              <p:nvPr/>
            </p:nvGrpSpPr>
            <p:grpSpPr>
              <a:xfrm>
                <a:off x="9374532" y="1856332"/>
                <a:ext cx="2557491" cy="1658787"/>
                <a:chOff x="1541720" y="2349127"/>
                <a:chExt cx="2163044" cy="1658787"/>
              </a:xfrm>
            </p:grpSpPr>
            <p:sp>
              <p:nvSpPr>
                <p:cNvPr id="35" name="文本框 40"/>
                <p:cNvSpPr txBox="1"/>
                <p:nvPr/>
              </p:nvSpPr>
              <p:spPr>
                <a:xfrm>
                  <a:off x="1541720" y="2349127"/>
                  <a:ext cx="2133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zh-CN" alt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精神启蒙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6" name="文本框 41"/>
                <p:cNvSpPr txBox="1"/>
                <p:nvPr/>
              </p:nvSpPr>
              <p:spPr>
                <a:xfrm>
                  <a:off x="1541720" y="2687681"/>
                  <a:ext cx="2163044" cy="13202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zh-CN" altLang="en-US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佛祖</a:t>
                  </a:r>
                  <a:r>
                    <a:rPr lang="en-US" altLang="zh-CN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35</a:t>
                  </a:r>
                  <a:r>
                    <a:rPr lang="zh-CN" altLang="en-US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岁在菩提树下悟道，而作者是在一号线地铁里发觉了失真的世界</a:t>
                  </a:r>
                  <a:r>
                    <a:rPr lang="en-US" altLang="zh-CN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——</a:t>
                  </a:r>
                  <a:r>
                    <a:rPr lang="zh-CN" altLang="en-US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</a:rPr>
                    <a:t>“佛祖在一号线”是作者启蒙精神的起点，也是书的主题所在。</a:t>
                  </a:r>
                  <a:endPara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endParaRPr>
                </a:p>
              </p:txBody>
            </p:sp>
          </p:grpSp>
        </p:grpSp>
        <p:pic>
          <p:nvPicPr>
            <p:cNvPr id="63" name="图片 62" descr="3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7153" y="1682803"/>
              <a:ext cx="2381250" cy="1938383"/>
            </a:xfrm>
            <a:prstGeom prst="rect">
              <a:avLst/>
            </a:prstGeom>
            <a:effectLst>
              <a:softEdge rad="635000"/>
            </a:effectLst>
          </p:spPr>
        </p:pic>
      </p:grpSp>
      <p:grpSp>
        <p:nvGrpSpPr>
          <p:cNvPr id="71" name="组合 70"/>
          <p:cNvGrpSpPr/>
          <p:nvPr/>
        </p:nvGrpSpPr>
        <p:grpSpPr>
          <a:xfrm>
            <a:off x="4337168" y="1567544"/>
            <a:ext cx="3838644" cy="2442555"/>
            <a:chOff x="4337168" y="1567544"/>
            <a:chExt cx="3838644" cy="2442555"/>
          </a:xfrm>
        </p:grpSpPr>
        <p:grpSp>
          <p:nvGrpSpPr>
            <p:cNvPr id="23" name="组合 22"/>
            <p:cNvGrpSpPr/>
            <p:nvPr/>
          </p:nvGrpSpPr>
          <p:grpSpPr>
            <a:xfrm>
              <a:off x="4337168" y="1642460"/>
              <a:ext cx="3838644" cy="2367639"/>
              <a:chOff x="4337168" y="1642460"/>
              <a:chExt cx="3838644" cy="2367639"/>
            </a:xfrm>
          </p:grpSpPr>
          <p:sp>
            <p:nvSpPr>
              <p:cNvPr id="24" name="ïš1íďe"/>
              <p:cNvSpPr/>
              <p:nvPr/>
            </p:nvSpPr>
            <p:spPr>
              <a:xfrm>
                <a:off x="4337168" y="3654195"/>
                <a:ext cx="1758833" cy="355904"/>
              </a:xfrm>
              <a:prstGeom prst="chevron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作者</a:t>
                </a:r>
                <a:endParaRPr lang="en-US" sz="16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grpSp>
            <p:nvGrpSpPr>
              <p:cNvPr id="26" name="组合 36"/>
              <p:cNvGrpSpPr/>
              <p:nvPr/>
            </p:nvGrpSpPr>
            <p:grpSpPr>
              <a:xfrm>
                <a:off x="5821936" y="1642460"/>
                <a:ext cx="2353876" cy="1906929"/>
                <a:chOff x="1439280" y="2180078"/>
                <a:chExt cx="2353876" cy="1906929"/>
              </a:xfrm>
            </p:grpSpPr>
            <p:sp>
              <p:nvSpPr>
                <p:cNvPr id="27" name="文本框 37"/>
                <p:cNvSpPr txBox="1"/>
                <p:nvPr/>
              </p:nvSpPr>
              <p:spPr>
                <a:xfrm>
                  <a:off x="1503300" y="2180078"/>
                  <a:ext cx="2133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zh-CN" alt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李海鹏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8" name="文本框 38"/>
                <p:cNvSpPr txBox="1"/>
                <p:nvPr/>
              </p:nvSpPr>
              <p:spPr>
                <a:xfrm>
                  <a:off x="1439280" y="2521194"/>
                  <a:ext cx="2353876" cy="1565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zh-CN" altLang="en-US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“我知道找到一个睿智、幽默的专栏作家可能并不会太难，但是找到一个能如此尊重并且理解汉语，还能优雅运用的人，基本上是件不可能完成的任务”</a:t>
                  </a:r>
                  <a:r>
                    <a:rPr lang="en-US" altLang="zh-CN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——</a:t>
                  </a:r>
                  <a:r>
                    <a:rPr lang="zh-CN" altLang="en-US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伊险峰</a:t>
                  </a:r>
                  <a:endPara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endParaRPr>
                </a:p>
              </p:txBody>
            </p:sp>
          </p:grpSp>
        </p:grpSp>
        <p:pic>
          <p:nvPicPr>
            <p:cNvPr id="66" name="图片 65" descr="李海鹏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303" y="1567544"/>
              <a:ext cx="1243212" cy="195942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</p:pic>
      </p:grpSp>
      <p:grpSp>
        <p:nvGrpSpPr>
          <p:cNvPr id="69" name="组合 68"/>
          <p:cNvGrpSpPr/>
          <p:nvPr/>
        </p:nvGrpSpPr>
        <p:grpSpPr>
          <a:xfrm>
            <a:off x="387778" y="1467649"/>
            <a:ext cx="4191906" cy="2542450"/>
            <a:chOff x="387778" y="1467649"/>
            <a:chExt cx="4191906" cy="2542450"/>
          </a:xfrm>
        </p:grpSpPr>
        <p:grpSp>
          <p:nvGrpSpPr>
            <p:cNvPr id="15" name="组合 14"/>
            <p:cNvGrpSpPr/>
            <p:nvPr/>
          </p:nvGrpSpPr>
          <p:grpSpPr>
            <a:xfrm>
              <a:off x="819502" y="1805106"/>
              <a:ext cx="3760182" cy="2204993"/>
              <a:chOff x="819502" y="1805106"/>
              <a:chExt cx="3760182" cy="2204993"/>
            </a:xfrm>
          </p:grpSpPr>
          <p:sp>
            <p:nvSpPr>
              <p:cNvPr id="17" name="ísḻíďè"/>
              <p:cNvSpPr/>
              <p:nvPr/>
            </p:nvSpPr>
            <p:spPr>
              <a:xfrm>
                <a:off x="819502" y="3654195"/>
                <a:ext cx="1758833" cy="355904"/>
              </a:xfrm>
              <a:prstGeom prst="chevr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文体</a:t>
                </a:r>
                <a:endParaRPr lang="en-US" sz="16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grpSp>
            <p:nvGrpSpPr>
              <p:cNvPr id="18" name="组合 33"/>
              <p:cNvGrpSpPr/>
              <p:nvPr/>
            </p:nvGrpSpPr>
            <p:grpSpPr>
              <a:xfrm>
                <a:off x="1959429" y="1805106"/>
                <a:ext cx="2620255" cy="1575692"/>
                <a:chOff x="1149883" y="2118606"/>
                <a:chExt cx="2620255" cy="1575692"/>
              </a:xfrm>
            </p:grpSpPr>
            <p:sp>
              <p:nvSpPr>
                <p:cNvPr id="19" name="文本框 34"/>
                <p:cNvSpPr txBox="1"/>
                <p:nvPr/>
              </p:nvSpPr>
              <p:spPr>
                <a:xfrm>
                  <a:off x="1149883" y="2118606"/>
                  <a:ext cx="2587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zh-CN" alt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“涂鸦”（议论散文）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" name="文本框 35"/>
                <p:cNvSpPr txBox="1"/>
                <p:nvPr/>
              </p:nvSpPr>
              <p:spPr>
                <a:xfrm>
                  <a:off x="1288195" y="2549369"/>
                  <a:ext cx="2481943" cy="1144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US" altLang="zh-CN" sz="1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《</a:t>
                  </a:r>
                  <a:r>
                    <a:rPr lang="zh-CN" altLang="en-US" sz="1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佛祖在一号线</a:t>
                  </a:r>
                  <a:r>
                    <a:rPr lang="en-US" altLang="zh-CN" sz="1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》</a:t>
                  </a:r>
                  <a:r>
                    <a:rPr lang="zh-CN" altLang="en-US" sz="1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的大部分文章来自于</a:t>
                  </a:r>
                  <a:r>
                    <a:rPr lang="en-US" altLang="zh-CN" sz="1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《</a:t>
                  </a:r>
                  <a:r>
                    <a:rPr lang="zh-CN" altLang="en-US" sz="1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第一财经周刊</a:t>
                  </a:r>
                  <a:r>
                    <a:rPr lang="en-US" altLang="zh-CN" sz="1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》</a:t>
                  </a:r>
                  <a:r>
                    <a:rPr lang="zh-CN" altLang="en-US" sz="1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的专栏，但与财经没有半毛钱关系，它们是议论散文</a:t>
                  </a:r>
                  <a:r>
                    <a:rPr lang="zh-CN" altLang="en-US" sz="1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  <a:sym typeface="Wingdings" pitchFamily="2" charset="2"/>
                    </a:rPr>
                    <a:t></a:t>
                  </a:r>
                  <a:endPara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endParaRPr>
                </a:p>
              </p:txBody>
            </p:sp>
          </p:grpSp>
        </p:grpSp>
        <p:pic>
          <p:nvPicPr>
            <p:cNvPr id="67" name="图片 66" descr="涂鸦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78" y="1467649"/>
              <a:ext cx="1702280" cy="2105425"/>
            </a:xfrm>
            <a:prstGeom prst="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70" name="组合 69"/>
          <p:cNvGrpSpPr/>
          <p:nvPr/>
        </p:nvGrpSpPr>
        <p:grpSpPr>
          <a:xfrm>
            <a:off x="199785" y="3654195"/>
            <a:ext cx="4137383" cy="3203805"/>
            <a:chOff x="199785" y="3654195"/>
            <a:chExt cx="4137383" cy="3203805"/>
          </a:xfrm>
        </p:grpSpPr>
        <p:grpSp>
          <p:nvGrpSpPr>
            <p:cNvPr id="55" name="组合 54"/>
            <p:cNvGrpSpPr/>
            <p:nvPr/>
          </p:nvGrpSpPr>
          <p:grpSpPr>
            <a:xfrm>
              <a:off x="199785" y="3654195"/>
              <a:ext cx="4137383" cy="3000632"/>
              <a:chOff x="199785" y="3654195"/>
              <a:chExt cx="4137383" cy="3000632"/>
            </a:xfrm>
          </p:grpSpPr>
          <p:sp>
            <p:nvSpPr>
              <p:cNvPr id="56" name="íśľiḓê"/>
              <p:cNvSpPr/>
              <p:nvPr/>
            </p:nvSpPr>
            <p:spPr>
              <a:xfrm>
                <a:off x="2578335" y="3654195"/>
                <a:ext cx="1758833" cy="355904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内容</a:t>
                </a:r>
                <a:endParaRPr lang="en-US" sz="16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199785" y="4229298"/>
                <a:ext cx="3365607" cy="2425529"/>
                <a:chOff x="1122007" y="1803560"/>
                <a:chExt cx="3365607" cy="2425529"/>
              </a:xfrm>
            </p:grpSpPr>
            <p:sp>
              <p:nvSpPr>
                <p:cNvPr id="59" name="文本框 49"/>
                <p:cNvSpPr txBox="1"/>
                <p:nvPr/>
              </p:nvSpPr>
              <p:spPr>
                <a:xfrm>
                  <a:off x="1122007" y="1803560"/>
                  <a:ext cx="3365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zh-CN" alt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常识（真实、担当、自由</a:t>
                  </a:r>
                  <a:r>
                    <a:rPr lang="en-US" altLang="zh-CN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……</a:t>
                  </a:r>
                  <a:r>
                    <a:rPr lang="zh-CN" alt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）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0" name="文本框 50"/>
                <p:cNvSpPr txBox="1"/>
                <p:nvPr/>
              </p:nvSpPr>
              <p:spPr>
                <a:xfrm>
                  <a:off x="1210403" y="2242007"/>
                  <a:ext cx="2042476" cy="1987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zh-CN" alt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  <a:ea typeface="+mj-ea"/>
                    </a:rPr>
                    <a:t>“我仅存的志向就是重申常识”“重申常识这件事，做起来一百年也不够，可它没什么难度，未必专需要谁做”。</a:t>
                  </a:r>
                  <a:endPara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endParaRPr>
                </a:p>
              </p:txBody>
            </p:sp>
          </p:grpSp>
        </p:grpSp>
        <p:pic>
          <p:nvPicPr>
            <p:cNvPr id="68" name="图片 67" descr="柯南.jpg"/>
            <p:cNvPicPr>
              <a:picLocks noChangeAspect="1"/>
            </p:cNvPicPr>
            <p:nvPr/>
          </p:nvPicPr>
          <p:blipFill>
            <a:blip r:embed="rId7"/>
            <a:srcRect l="31459" r="27108"/>
            <a:stretch>
              <a:fillRect/>
            </a:stretch>
          </p:blipFill>
          <p:spPr>
            <a:xfrm>
              <a:off x="2335946" y="4636035"/>
              <a:ext cx="1635665" cy="2221965"/>
            </a:xfrm>
            <a:prstGeom prst="rect">
              <a:avLst/>
            </a:prstGeom>
            <a:effectLst>
              <a:softEdge rad="12700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71973" y="299356"/>
            <a:ext cx="12341466" cy="6596744"/>
            <a:chOff x="171973" y="299356"/>
            <a:chExt cx="12341466" cy="6596744"/>
          </a:xfrm>
        </p:grpSpPr>
        <p:grpSp>
          <p:nvGrpSpPr>
            <p:cNvPr id="33" name="组合 50"/>
            <p:cNvGrpSpPr/>
            <p:nvPr/>
          </p:nvGrpSpPr>
          <p:grpSpPr>
            <a:xfrm>
              <a:off x="171973" y="299356"/>
              <a:ext cx="1316501" cy="883948"/>
              <a:chOff x="229876" y="1279752"/>
              <a:chExt cx="6401933" cy="4298496"/>
            </a:xfrm>
          </p:grpSpPr>
          <p:sp>
            <p:nvSpPr>
              <p:cNvPr id="41" name="菱形 40"/>
              <p:cNvSpPr/>
              <p:nvPr/>
            </p:nvSpPr>
            <p:spPr>
              <a:xfrm>
                <a:off x="229876" y="2107067"/>
                <a:ext cx="2643867" cy="2643867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菱形 41"/>
              <p:cNvSpPr/>
              <p:nvPr/>
            </p:nvSpPr>
            <p:spPr>
              <a:xfrm>
                <a:off x="2333312" y="1279752"/>
                <a:ext cx="4298497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文本框 51"/>
            <p:cNvSpPr txBox="1"/>
            <p:nvPr/>
          </p:nvSpPr>
          <p:spPr>
            <a:xfrm>
              <a:off x="695336" y="455294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5" name="组合 52"/>
            <p:cNvGrpSpPr/>
            <p:nvPr/>
          </p:nvGrpSpPr>
          <p:grpSpPr>
            <a:xfrm>
              <a:off x="1498387" y="344239"/>
              <a:ext cx="10885714" cy="827112"/>
              <a:chOff x="1220366" y="287051"/>
              <a:chExt cx="10885714" cy="827112"/>
            </a:xfrm>
          </p:grpSpPr>
          <p:sp>
            <p:nvSpPr>
              <p:cNvPr id="39" name="文本框 56"/>
              <p:cNvSpPr txBox="1"/>
              <p:nvPr/>
            </p:nvSpPr>
            <p:spPr>
              <a:xfrm>
                <a:off x="1499976" y="287051"/>
                <a:ext cx="7404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奇文共赏</a:t>
                </a:r>
                <a:r>
                  <a:rPr lang="en-US" altLang="zh-CN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· </a:t>
                </a: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感触分享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文本框 57"/>
              <p:cNvSpPr txBox="1"/>
              <p:nvPr/>
            </p:nvSpPr>
            <p:spPr>
              <a:xfrm>
                <a:off x="1220366" y="806386"/>
                <a:ext cx="108857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 smtClean="0"/>
                  <a:t>“议论散文”这个酒瓶子里面装的是什么酒</a:t>
                </a:r>
                <a:r>
                  <a:rPr lang="zh-CN" altLang="en-US" sz="1400" dirty="0" smtClean="0"/>
                  <a:t>？                                                     </a:t>
                </a:r>
                <a:r>
                  <a:rPr lang="en-US" altLang="zh-CN" sz="1400" dirty="0" smtClean="0"/>
                  <a:t>《</a:t>
                </a:r>
                <a:r>
                  <a:rPr lang="zh-CN" altLang="en-US" sz="1400" dirty="0" smtClean="0"/>
                  <a:t>佛祖在一号线</a:t>
                </a:r>
                <a:r>
                  <a:rPr lang="en-US" altLang="zh-CN" sz="1400" dirty="0" smtClean="0"/>
                  <a:t>》</a:t>
                </a:r>
                <a:r>
                  <a:rPr lang="zh-CN" altLang="en-US" sz="1400" dirty="0" smtClean="0"/>
                  <a:t>这个葫芦里卖的什么药？</a:t>
                </a:r>
                <a:endParaRPr lang="zh-CN" altLang="en-US" sz="1400" dirty="0"/>
              </a:p>
            </p:txBody>
          </p:sp>
        </p:grpSp>
        <p:grpSp>
          <p:nvGrpSpPr>
            <p:cNvPr id="36" name="组合 53"/>
            <p:cNvGrpSpPr/>
            <p:nvPr/>
          </p:nvGrpSpPr>
          <p:grpSpPr>
            <a:xfrm>
              <a:off x="11572882" y="6254988"/>
              <a:ext cx="940557" cy="641112"/>
              <a:chOff x="11395287" y="6034159"/>
              <a:chExt cx="1208633" cy="823841"/>
            </a:xfrm>
          </p:grpSpPr>
          <p:sp>
            <p:nvSpPr>
              <p:cNvPr id="37" name="菱形 3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菱形 3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245888" y="1129556"/>
            <a:ext cx="5445676" cy="5539978"/>
            <a:chOff x="245888" y="1844168"/>
            <a:chExt cx="5445676" cy="5539978"/>
          </a:xfrm>
        </p:grpSpPr>
        <p:grpSp>
          <p:nvGrpSpPr>
            <p:cNvPr id="5" name="iŝlïḍê"/>
            <p:cNvGrpSpPr/>
            <p:nvPr/>
          </p:nvGrpSpPr>
          <p:grpSpPr>
            <a:xfrm>
              <a:off x="4453160" y="2156755"/>
              <a:ext cx="1238404" cy="1058213"/>
              <a:chOff x="4339007" y="1787370"/>
              <a:chExt cx="1681375" cy="1436731"/>
            </a:xfrm>
          </p:grpSpPr>
          <p:sp>
            <p:nvSpPr>
              <p:cNvPr id="26" name="îsḷíḓè"/>
              <p:cNvSpPr/>
              <p:nvPr/>
            </p:nvSpPr>
            <p:spPr bwMode="auto">
              <a:xfrm>
                <a:off x="4339007" y="1787370"/>
                <a:ext cx="1681375" cy="1436731"/>
              </a:xfrm>
              <a:custGeom>
                <a:avLst/>
                <a:gdLst>
                  <a:gd name="T0" fmla="*/ 600075 w 21600"/>
                  <a:gd name="T1" fmla="*/ 512763 h 21600"/>
                  <a:gd name="T2" fmla="*/ 600075 w 21600"/>
                  <a:gd name="T3" fmla="*/ 512763 h 21600"/>
                  <a:gd name="T4" fmla="*/ 600075 w 21600"/>
                  <a:gd name="T5" fmla="*/ 512763 h 21600"/>
                  <a:gd name="T6" fmla="*/ 600075 w 21600"/>
                  <a:gd name="T7" fmla="*/ 5127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599" y="21600"/>
                    </a:moveTo>
                    <a:cubicBezTo>
                      <a:pt x="0" y="14675"/>
                      <a:pt x="0" y="14675"/>
                      <a:pt x="0" y="14675"/>
                    </a:cubicBezTo>
                    <a:cubicBezTo>
                      <a:pt x="4518" y="6100"/>
                      <a:pt x="12282" y="576"/>
                      <a:pt x="20893" y="0"/>
                    </a:cubicBezTo>
                    <a:cubicBezTo>
                      <a:pt x="21599" y="13191"/>
                      <a:pt x="21599" y="13191"/>
                      <a:pt x="21599" y="13191"/>
                    </a:cubicBezTo>
                    <a:cubicBezTo>
                      <a:pt x="16518" y="13521"/>
                      <a:pt x="12140" y="16817"/>
                      <a:pt x="9599" y="216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ṣḷiḑé"/>
              <p:cNvSpPr/>
              <p:nvPr/>
            </p:nvSpPr>
            <p:spPr bwMode="auto">
              <a:xfrm>
                <a:off x="4989382" y="2240756"/>
                <a:ext cx="465138" cy="464344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5888" y="1844168"/>
              <a:ext cx="3880438" cy="553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活泼：</a:t>
              </a:r>
              <a:r>
                <a:rPr lang="zh-CN" altLang="en-US" dirty="0" smtClean="0"/>
                <a:t>打从上小学起，我就发现那些活得特有劲的同学写作文都跟我们不一样，我只会写一些骈词俪句，比如“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时光如水，岁月如梭，又到了小鸟妈妈给小鸟喂奶的季节</a:t>
              </a:r>
              <a:r>
                <a:rPr lang="zh-CN" altLang="en-US" dirty="0" smtClean="0"/>
                <a:t>”，他们却会特别严肃地质问老师：“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我们该如何度过这一生呢？</a:t>
              </a:r>
              <a:r>
                <a:rPr lang="zh-CN" altLang="en-US" dirty="0" smtClean="0"/>
                <a:t>”老师偏偏特吃这一套，说他们有思想云云。对我来说这简直是无事生非，我如何度过一生，跟我有什么关系，难道不是归我妈说了算吗？</a:t>
              </a:r>
              <a:r>
                <a:rPr lang="en-US" altLang="zh-CN" dirty="0" smtClean="0"/>
                <a:t>……</a:t>
              </a:r>
              <a:r>
                <a:rPr lang="zh-CN" altLang="en-US" dirty="0" smtClean="0"/>
                <a:t> 彼时我已经喜欢上了一款叫</a:t>
              </a:r>
              <a:r>
                <a:rPr lang="en-US" altLang="zh-CN" dirty="0" smtClean="0"/>
                <a:t>《</a:t>
              </a:r>
              <a:r>
                <a:rPr lang="zh-CN" altLang="en-US" dirty="0" smtClean="0"/>
                <a:t>主题医院</a:t>
              </a:r>
              <a:r>
                <a:rPr lang="en-US" altLang="zh-CN" dirty="0" smtClean="0"/>
                <a:t>》</a:t>
              </a:r>
              <a:r>
                <a:rPr lang="zh-CN" altLang="en-US" dirty="0" smtClean="0"/>
                <a:t>的电子游戏</a:t>
              </a:r>
              <a:r>
                <a:rPr lang="en-US" altLang="zh-CN" dirty="0" smtClean="0"/>
                <a:t>……</a:t>
              </a:r>
              <a:r>
                <a:rPr lang="zh-CN" altLang="en-US" dirty="0" smtClean="0"/>
                <a:t>疫病流行时医院里总是不断死人，于是我最爱的桥段就来了</a:t>
              </a:r>
              <a:r>
                <a:rPr lang="en-US" altLang="zh-CN" dirty="0" smtClean="0"/>
                <a:t>——</a:t>
              </a:r>
              <a:r>
                <a:rPr lang="zh-CN" altLang="en-US" dirty="0" smtClean="0"/>
                <a:t>整个医院里反复回荡着播音员的清脆女声：“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请病人不要随便死在走廊上！</a:t>
              </a:r>
              <a:r>
                <a:rPr lang="zh-CN" altLang="en-US" dirty="0" smtClean="0"/>
                <a:t>”敢情这个还有呼吁的。</a:t>
              </a:r>
              <a:br>
                <a:rPr lang="zh-CN" altLang="en-US" dirty="0" smtClean="0"/>
              </a:br>
              <a:r>
                <a:rPr lang="zh-CN" altLang="en-US" dirty="0" smtClean="0"/>
                <a:t> </a:t>
              </a:r>
              <a:br>
                <a:rPr lang="zh-CN" altLang="en-US" dirty="0" smtClean="0"/>
              </a:br>
              <a:endParaRPr lang="zh-CN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814661" y="2205318"/>
            <a:ext cx="361918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冷静</a:t>
            </a:r>
            <a:r>
              <a:rPr lang="zh-CN" altLang="en-US" dirty="0" smtClean="0"/>
              <a:t>：活着本来可以是快乐的，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如果不再赋予生活本不具备的意义，拿死亡之类的事情开玩笑，也不太把“如何度过一生”当回事</a:t>
            </a:r>
            <a:r>
              <a:rPr lang="zh-CN" altLang="en-US" dirty="0" smtClean="0"/>
              <a:t>，只不过我们很难做到这些而已。如果不像别人那么乌泱乌泱地在走廊上跑来跑去的话，活着本可以是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简明、安静和值得尝试的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56634" y="4579683"/>
            <a:ext cx="298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覅把肉麻，当作有趣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30521" y="1490702"/>
            <a:ext cx="4748469" cy="3231654"/>
            <a:chOff x="230521" y="1490702"/>
            <a:chExt cx="4748469" cy="3231654"/>
          </a:xfrm>
        </p:grpSpPr>
        <p:grpSp>
          <p:nvGrpSpPr>
            <p:cNvPr id="6" name="íṡḷïḍè"/>
            <p:cNvGrpSpPr/>
            <p:nvPr/>
          </p:nvGrpSpPr>
          <p:grpSpPr>
            <a:xfrm>
              <a:off x="4228740" y="2271022"/>
              <a:ext cx="750250" cy="1400577"/>
              <a:chOff x="4034313" y="2912735"/>
              <a:chExt cx="1018611" cy="1901556"/>
            </a:xfrm>
          </p:grpSpPr>
          <p:sp>
            <p:nvSpPr>
              <p:cNvPr id="21" name="ï$líḑê"/>
              <p:cNvSpPr/>
              <p:nvPr/>
            </p:nvSpPr>
            <p:spPr bwMode="auto">
              <a:xfrm>
                <a:off x="4034313" y="2912735"/>
                <a:ext cx="1018611" cy="1901556"/>
              </a:xfrm>
              <a:custGeom>
                <a:avLst/>
                <a:gdLst>
                  <a:gd name="T0" fmla="*/ 363519 w 20023"/>
                  <a:gd name="T1" fmla="*/ 678657 h 21600"/>
                  <a:gd name="T2" fmla="*/ 363519 w 20023"/>
                  <a:gd name="T3" fmla="*/ 678657 h 21600"/>
                  <a:gd name="T4" fmla="*/ 363519 w 20023"/>
                  <a:gd name="T5" fmla="*/ 678657 h 21600"/>
                  <a:gd name="T6" fmla="*/ 363519 w 20023"/>
                  <a:gd name="T7" fmla="*/ 67865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23" h="21600">
                    <a:moveTo>
                      <a:pt x="20022" y="16855"/>
                    </a:moveTo>
                    <a:cubicBezTo>
                      <a:pt x="4794" y="21599"/>
                      <a:pt x="4794" y="21599"/>
                      <a:pt x="4794" y="21599"/>
                    </a:cubicBezTo>
                    <a:cubicBezTo>
                      <a:pt x="-1469" y="14858"/>
                      <a:pt x="-1577" y="6805"/>
                      <a:pt x="4363" y="0"/>
                    </a:cubicBezTo>
                    <a:cubicBezTo>
                      <a:pt x="19806" y="4495"/>
                      <a:pt x="19806" y="4495"/>
                      <a:pt x="19806" y="4495"/>
                    </a:cubicBezTo>
                    <a:cubicBezTo>
                      <a:pt x="18186" y="6305"/>
                      <a:pt x="17322" y="8365"/>
                      <a:pt x="17322" y="10550"/>
                    </a:cubicBezTo>
                    <a:cubicBezTo>
                      <a:pt x="17322" y="12860"/>
                      <a:pt x="18294" y="14982"/>
                      <a:pt x="20022" y="1685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2" name="íSľïḑe"/>
              <p:cNvGrpSpPr/>
              <p:nvPr/>
            </p:nvGrpSpPr>
            <p:grpSpPr>
              <a:xfrm>
                <a:off x="4286914" y="3667853"/>
                <a:ext cx="465138" cy="391319"/>
                <a:chOff x="5356342" y="3093565"/>
                <a:chExt cx="465138" cy="391319"/>
              </a:xfrm>
              <a:solidFill>
                <a:schemeClr val="bg1"/>
              </a:solidFill>
            </p:grpSpPr>
            <p:sp>
              <p:nvSpPr>
                <p:cNvPr id="23" name="ïŝḻïḍe"/>
                <p:cNvSpPr/>
                <p:nvPr/>
              </p:nvSpPr>
              <p:spPr bwMode="auto">
                <a:xfrm>
                  <a:off x="5473023" y="3195165"/>
                  <a:ext cx="231775" cy="2317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ṧ1ïḍê"/>
                <p:cNvSpPr/>
                <p:nvPr/>
              </p:nvSpPr>
              <p:spPr bwMode="auto">
                <a:xfrm>
                  <a:off x="5530967" y="3253109"/>
                  <a:ext cx="65088" cy="650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ṥļidè"/>
                <p:cNvSpPr/>
                <p:nvPr/>
              </p:nvSpPr>
              <p:spPr bwMode="auto">
                <a:xfrm>
                  <a:off x="5356342" y="3093565"/>
                  <a:ext cx="465138" cy="39131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230521" y="1490702"/>
              <a:ext cx="3872753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真实</a:t>
              </a:r>
              <a:r>
                <a:rPr lang="zh-CN" altLang="en-US" dirty="0" smtClean="0"/>
                <a:t>：全中国的城市都变得</a:t>
              </a:r>
              <a:r>
                <a:rPr lang="zh-CN" altLang="en-US" sz="2000" b="1" dirty="0" smtClean="0">
                  <a:solidFill>
                    <a:srgbClr val="FFC000"/>
                  </a:solidFill>
                </a:rPr>
                <a:t>千篇一律</a:t>
              </a:r>
              <a:r>
                <a:rPr lang="zh-CN" altLang="en-US" dirty="0" smtClean="0"/>
                <a:t>了，不过我还是有机会到过的几个不错的小城市，曾经置身于几个安静的街区之间。它们的共同之处在于有大片被树阴覆盖的小房子，有简单干净的道路和懒惰的人民。我以为这才是好的生活，而我们自己居住在北京的高楼林立、阳光赤裸的楼盘里，实在是再糟糕不过的日子。关于当下的中国人的生活，学者们有个说法叫“</a:t>
              </a:r>
              <a:r>
                <a:rPr lang="zh-CN" altLang="en-US" sz="2000" b="1" dirty="0" smtClean="0">
                  <a:solidFill>
                    <a:srgbClr val="FFC000"/>
                  </a:solidFill>
                </a:rPr>
                <a:t>成功动机过剩</a:t>
              </a:r>
              <a:r>
                <a:rPr lang="zh-CN" altLang="en-US" dirty="0" smtClean="0"/>
                <a:t>”，我深以为然。</a:t>
              </a:r>
              <a:endParaRPr lang="en-US" altLang="zh-CN" dirty="0" smtClean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607195" y="2151529"/>
            <a:ext cx="40802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犀利</a:t>
            </a:r>
            <a:r>
              <a:rPr lang="zh-CN" altLang="en-US" dirty="0" smtClean="0"/>
              <a:t>：我们都像是同一列火车的乘客，这火车的司炉工拼命加煤，因为我们想开到月亮上去。老想着成功干嘛呀？就好像我们的智力不足以应付不追求成功的生活似的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 在我看来，这世界上最痛苦的生活莫过于某人娶个日本老婆，因为早上你上班的时候她会在你屁股后头鞠上一躬：“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李桑，努力工作！</a:t>
            </a:r>
            <a:r>
              <a:rPr lang="zh-CN" altLang="en-US" dirty="0" smtClean="0"/>
              <a:t>”我努力不努力干你屁事？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人生的乐趣不就在于不努力吗？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56632" y="4917782"/>
            <a:ext cx="248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</a:rPr>
              <a:t>淡泊名利，大智闲闲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45889" y="2074689"/>
            <a:ext cx="5478438" cy="2708434"/>
            <a:chOff x="245889" y="2074689"/>
            <a:chExt cx="5478438" cy="2708434"/>
          </a:xfrm>
        </p:grpSpPr>
        <p:grpSp>
          <p:nvGrpSpPr>
            <p:cNvPr id="7" name="îṥ1ide"/>
            <p:cNvGrpSpPr/>
            <p:nvPr/>
          </p:nvGrpSpPr>
          <p:grpSpPr>
            <a:xfrm>
              <a:off x="4482646" y="3432436"/>
              <a:ext cx="1241681" cy="1041833"/>
              <a:chOff x="4379040" y="4489581"/>
              <a:chExt cx="1685823" cy="1414491"/>
            </a:xfrm>
          </p:grpSpPr>
          <p:sp>
            <p:nvSpPr>
              <p:cNvPr id="17" name="íSļîḑè"/>
              <p:cNvSpPr/>
              <p:nvPr/>
            </p:nvSpPr>
            <p:spPr bwMode="auto">
              <a:xfrm>
                <a:off x="4379040" y="4489581"/>
                <a:ext cx="1685823" cy="1414491"/>
              </a:xfrm>
              <a:custGeom>
                <a:avLst/>
                <a:gdLst>
                  <a:gd name="T0" fmla="*/ 601663 w 21600"/>
                  <a:gd name="T1" fmla="*/ 504825 h 21600"/>
                  <a:gd name="T2" fmla="*/ 601663 w 21600"/>
                  <a:gd name="T3" fmla="*/ 504825 h 21600"/>
                  <a:gd name="T4" fmla="*/ 601663 w 21600"/>
                  <a:gd name="T5" fmla="*/ 504825 h 21600"/>
                  <a:gd name="T6" fmla="*/ 601663 w 21600"/>
                  <a:gd name="T7" fmla="*/ 50482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8153"/>
                    </a:moveTo>
                    <a:cubicBezTo>
                      <a:pt x="21248" y="21600"/>
                      <a:pt x="21248" y="21600"/>
                      <a:pt x="21248" y="21600"/>
                    </a:cubicBezTo>
                    <a:cubicBezTo>
                      <a:pt x="12664" y="21347"/>
                      <a:pt x="4714" y="16052"/>
                      <a:pt x="0" y="7479"/>
                    </a:cubicBezTo>
                    <a:cubicBezTo>
                      <a:pt x="9358" y="0"/>
                      <a:pt x="9358" y="0"/>
                      <a:pt x="9358" y="0"/>
                    </a:cubicBezTo>
                    <a:cubicBezTo>
                      <a:pt x="12030" y="4790"/>
                      <a:pt x="16464" y="7984"/>
                      <a:pt x="21600" y="815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8" name="ïşḻíḍè"/>
              <p:cNvGrpSpPr/>
              <p:nvPr/>
            </p:nvGrpSpPr>
            <p:grpSpPr>
              <a:xfrm>
                <a:off x="5115541" y="5049296"/>
                <a:ext cx="465138" cy="435769"/>
                <a:chOff x="5368132" y="3540125"/>
                <a:chExt cx="465138" cy="435769"/>
              </a:xfrm>
              <a:solidFill>
                <a:schemeClr val="bg1"/>
              </a:solidFill>
            </p:grpSpPr>
            <p:sp>
              <p:nvSpPr>
                <p:cNvPr id="19" name="ïṥ1îḍè"/>
                <p:cNvSpPr/>
                <p:nvPr/>
              </p:nvSpPr>
              <p:spPr bwMode="auto">
                <a:xfrm>
                  <a:off x="5426869" y="3598069"/>
                  <a:ext cx="347663" cy="2325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699" y="20255"/>
                      </a:moveTo>
                      <a:lnTo>
                        <a:pt x="899" y="20255"/>
                      </a:lnTo>
                      <a:lnTo>
                        <a:pt x="899" y="1350"/>
                      </a:lnTo>
                      <a:lnTo>
                        <a:pt x="20699" y="1350"/>
                      </a:lnTo>
                      <a:cubicBezTo>
                        <a:pt x="20699" y="1350"/>
                        <a:pt x="20699" y="20255"/>
                        <a:pt x="20699" y="20255"/>
                      </a:cubicBezTo>
                      <a:close/>
                      <a:moveTo>
                        <a:pt x="20699" y="0"/>
                      </a:moveTo>
                      <a:lnTo>
                        <a:pt x="899" y="5"/>
                      </a:lnTo>
                      <a:cubicBezTo>
                        <a:pt x="402" y="5"/>
                        <a:pt x="0" y="603"/>
                        <a:pt x="0" y="1350"/>
                      </a:cubicBezTo>
                      <a:lnTo>
                        <a:pt x="0" y="20249"/>
                      </a:lnTo>
                      <a:cubicBezTo>
                        <a:pt x="0" y="20996"/>
                        <a:pt x="402" y="21599"/>
                        <a:pt x="899" y="21599"/>
                      </a:cubicBezTo>
                      <a:lnTo>
                        <a:pt x="20699" y="21599"/>
                      </a:lnTo>
                      <a:cubicBezTo>
                        <a:pt x="21197" y="21599"/>
                        <a:pt x="21600" y="20996"/>
                        <a:pt x="21600" y="20249"/>
                      </a:cubicBezTo>
                      <a:lnTo>
                        <a:pt x="21600" y="1350"/>
                      </a:lnTo>
                      <a:cubicBezTo>
                        <a:pt x="21600" y="603"/>
                        <a:pt x="21197" y="0"/>
                        <a:pt x="206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ïŝḻíḍê"/>
                <p:cNvSpPr/>
                <p:nvPr/>
              </p:nvSpPr>
              <p:spPr bwMode="auto">
                <a:xfrm>
                  <a:off x="5368132" y="3540125"/>
                  <a:ext cx="465138" cy="4357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6562"/>
                      </a:moveTo>
                      <a:cubicBezTo>
                        <a:pt x="20249" y="16959"/>
                        <a:pt x="19946" y="17282"/>
                        <a:pt x="19575" y="17282"/>
                      </a:cubicBezTo>
                      <a:lnTo>
                        <a:pt x="13499" y="17282"/>
                      </a:lnTo>
                      <a:lnTo>
                        <a:pt x="8099" y="17282"/>
                      </a:lnTo>
                      <a:lnTo>
                        <a:pt x="2024" y="17282"/>
                      </a:lnTo>
                      <a:cubicBezTo>
                        <a:pt x="1651" y="17282"/>
                        <a:pt x="1349" y="16959"/>
                        <a:pt x="1349" y="16562"/>
                      </a:cubicBezTo>
                      <a:lnTo>
                        <a:pt x="1349" y="2160"/>
                      </a:lnTo>
                      <a:cubicBezTo>
                        <a:pt x="1349" y="1762"/>
                        <a:pt x="1651" y="1440"/>
                        <a:pt x="2024" y="1440"/>
                      </a:cubicBezTo>
                      <a:lnTo>
                        <a:pt x="19575" y="1440"/>
                      </a:lnTo>
                      <a:cubicBezTo>
                        <a:pt x="19946" y="1440"/>
                        <a:pt x="20249" y="1762"/>
                        <a:pt x="20249" y="2160"/>
                      </a:cubicBezTo>
                      <a:cubicBezTo>
                        <a:pt x="20249" y="2160"/>
                        <a:pt x="20249" y="16562"/>
                        <a:pt x="20249" y="16562"/>
                      </a:cubicBezTo>
                      <a:close/>
                      <a:moveTo>
                        <a:pt x="19575" y="0"/>
                      </a:moveTo>
                      <a:lnTo>
                        <a:pt x="2024" y="0"/>
                      </a:lnTo>
                      <a:cubicBezTo>
                        <a:pt x="905" y="0"/>
                        <a:pt x="0" y="966"/>
                        <a:pt x="0" y="2160"/>
                      </a:cubicBezTo>
                      <a:lnTo>
                        <a:pt x="0" y="16562"/>
                      </a:lnTo>
                      <a:cubicBezTo>
                        <a:pt x="0" y="17753"/>
                        <a:pt x="903" y="18718"/>
                        <a:pt x="2018" y="18721"/>
                      </a:cubicBezTo>
                      <a:lnTo>
                        <a:pt x="8774" y="18721"/>
                      </a:lnTo>
                      <a:lnTo>
                        <a:pt x="8774" y="19597"/>
                      </a:lnTo>
                      <a:lnTo>
                        <a:pt x="4561" y="20181"/>
                      </a:lnTo>
                      <a:cubicBezTo>
                        <a:pt x="4260" y="20262"/>
                        <a:pt x="4049" y="20549"/>
                        <a:pt x="4049" y="20879"/>
                      </a:cubicBezTo>
                      <a:cubicBezTo>
                        <a:pt x="4049" y="21277"/>
                        <a:pt x="4351" y="21599"/>
                        <a:pt x="4724" y="21599"/>
                      </a:cubicBezTo>
                      <a:lnTo>
                        <a:pt x="16874" y="21599"/>
                      </a:lnTo>
                      <a:cubicBezTo>
                        <a:pt x="17248" y="21599"/>
                        <a:pt x="17549" y="21277"/>
                        <a:pt x="17549" y="20879"/>
                      </a:cubicBezTo>
                      <a:cubicBezTo>
                        <a:pt x="17549" y="20549"/>
                        <a:pt x="17339" y="20262"/>
                        <a:pt x="17038" y="20181"/>
                      </a:cubicBezTo>
                      <a:lnTo>
                        <a:pt x="12824" y="19597"/>
                      </a:lnTo>
                      <a:lnTo>
                        <a:pt x="12824" y="18721"/>
                      </a:lnTo>
                      <a:lnTo>
                        <a:pt x="19581" y="18721"/>
                      </a:lnTo>
                      <a:cubicBezTo>
                        <a:pt x="20696" y="18718"/>
                        <a:pt x="21600" y="17753"/>
                        <a:pt x="21600" y="16562"/>
                      </a:cubicBezTo>
                      <a:lnTo>
                        <a:pt x="21600" y="2160"/>
                      </a:lnTo>
                      <a:cubicBezTo>
                        <a:pt x="21600" y="966"/>
                        <a:pt x="20692" y="0"/>
                        <a:pt x="19575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245889" y="2074689"/>
              <a:ext cx="3818965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白色童真</a:t>
              </a:r>
              <a:r>
                <a:rPr lang="zh-CN" altLang="en-US" dirty="0" smtClean="0"/>
                <a:t>：有一次在从北京飞往广州的路上，我看见无数的白色碎块蹲在天上，伸着舌头扮可爱，实在不知道是什么，</a:t>
              </a:r>
              <a:r>
                <a:rPr lang="zh-CN" altLang="en-US" sz="2000" b="1" dirty="0" smtClean="0">
                  <a:solidFill>
                    <a:srgbClr val="92D050"/>
                  </a:solidFill>
                </a:rPr>
                <a:t>就叫它们比熊犬云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endParaRPr lang="en-US" altLang="zh-CN" dirty="0" smtClean="0">
                <a:solidFill>
                  <a:srgbClr val="92D050"/>
                </a:solidFill>
              </a:endParaRPr>
            </a:p>
            <a:p>
              <a:r>
                <a:rPr lang="zh-CN" altLang="en-US" dirty="0" smtClean="0"/>
                <a:t>“我想给每一条河，每一座山，</a:t>
              </a:r>
              <a:r>
                <a:rPr lang="zh-CN" altLang="en-US" sz="2000" b="1" dirty="0" smtClean="0">
                  <a:solidFill>
                    <a:srgbClr val="92D050"/>
                  </a:solidFill>
                </a:rPr>
                <a:t>取一个温暖的名字</a:t>
              </a:r>
              <a:r>
                <a:rPr lang="zh-CN" altLang="en-US" dirty="0" smtClean="0"/>
                <a:t>。”</a:t>
              </a:r>
              <a:r>
                <a:rPr lang="en-US" altLang="zh-CN" dirty="0" smtClean="0"/>
                <a:t>——</a:t>
              </a:r>
              <a:r>
                <a:rPr lang="zh-CN" altLang="en-US" dirty="0" smtClean="0"/>
                <a:t>海子</a:t>
              </a:r>
              <a:r>
                <a:rPr lang="en-US" altLang="zh-CN" dirty="0" smtClean="0"/>
                <a:t>《</a:t>
              </a:r>
              <a:r>
                <a:rPr lang="zh-CN" altLang="en-US" dirty="0" smtClean="0"/>
                <a:t>面朝大海，春暖花开</a:t>
              </a:r>
              <a:r>
                <a:rPr lang="en-US" altLang="zh-CN" dirty="0" smtClean="0"/>
                <a:t>》</a:t>
              </a:r>
              <a:r>
                <a:rPr lang="zh-CN" altLang="en-US" dirty="0" smtClean="0"/>
                <a:t/>
              </a:r>
              <a:br>
                <a:rPr lang="zh-CN" altLang="en-US" dirty="0" smtClean="0"/>
              </a:br>
              <a:endParaRPr lang="en-US" altLang="zh-CN" dirty="0" smtClean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860766" y="2159213"/>
            <a:ext cx="3519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黑色幽默</a:t>
            </a:r>
            <a:r>
              <a:rPr lang="zh-CN" altLang="en-US" dirty="0" smtClean="0"/>
              <a:t>：你会在任何地方看到，人们正被划分为“左派”和“右派”，或者“</a:t>
            </a:r>
            <a:r>
              <a:rPr lang="en-US" altLang="zh-CN" dirty="0" smtClean="0"/>
              <a:t>70 </a:t>
            </a:r>
            <a:r>
              <a:rPr lang="zh-CN" altLang="en-US" dirty="0" smtClean="0"/>
              <a:t>后”和“</a:t>
            </a:r>
            <a:r>
              <a:rPr lang="en-US" altLang="zh-CN" dirty="0" smtClean="0"/>
              <a:t>80 </a:t>
            </a:r>
            <a:r>
              <a:rPr lang="zh-CN" altLang="en-US" dirty="0" smtClean="0"/>
              <a:t>后”。我想好的分类法总是建立在一套有效甄别的体系基础之上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倘若有人罔故这些规则，看着天说，</a:t>
            </a:r>
            <a:r>
              <a:rPr lang="zh-CN" altLang="en-US" sz="2000" b="1" dirty="0" smtClean="0">
                <a:solidFill>
                  <a:srgbClr val="92D050"/>
                </a:solidFill>
              </a:rPr>
              <a:t>这是左边的云，这是右边的云，左边的更爱国</a:t>
            </a:r>
            <a:r>
              <a:rPr lang="zh-CN" altLang="en-US" dirty="0" smtClean="0"/>
              <a:t>，这人大约是脑壳坏掉了。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48948" y="5301983"/>
            <a:ext cx="2627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92D050"/>
                </a:solidFill>
              </a:rPr>
              <a:t>赤子之心，幽默之言</a:t>
            </a:r>
            <a:endParaRPr lang="zh-CN" altLang="en-US" sz="2000" b="1" dirty="0">
              <a:solidFill>
                <a:srgbClr val="92D050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07363" y="1444597"/>
            <a:ext cx="6737273" cy="4339650"/>
            <a:chOff x="307363" y="1444597"/>
            <a:chExt cx="6737273" cy="4339650"/>
          </a:xfrm>
        </p:grpSpPr>
        <p:grpSp>
          <p:nvGrpSpPr>
            <p:cNvPr id="9" name="iṩlîḑé"/>
            <p:cNvGrpSpPr/>
            <p:nvPr/>
          </p:nvGrpSpPr>
          <p:grpSpPr>
            <a:xfrm>
              <a:off x="5801317" y="3407864"/>
              <a:ext cx="1243319" cy="1061490"/>
              <a:chOff x="6169393" y="4456220"/>
              <a:chExt cx="1688048" cy="1441179"/>
            </a:xfrm>
          </p:grpSpPr>
          <p:sp>
            <p:nvSpPr>
              <p:cNvPr id="10" name="ï$ľîdê"/>
              <p:cNvSpPr/>
              <p:nvPr/>
            </p:nvSpPr>
            <p:spPr bwMode="auto">
              <a:xfrm>
                <a:off x="6169393" y="4456220"/>
                <a:ext cx="1688048" cy="1441179"/>
              </a:xfrm>
              <a:custGeom>
                <a:avLst/>
                <a:gdLst>
                  <a:gd name="T0" fmla="*/ 602457 w 21600"/>
                  <a:gd name="T1" fmla="*/ 514350 h 21600"/>
                  <a:gd name="T2" fmla="*/ 602457 w 21600"/>
                  <a:gd name="T3" fmla="*/ 514350 h 21600"/>
                  <a:gd name="T4" fmla="*/ 602457 w 21600"/>
                  <a:gd name="T5" fmla="*/ 514350 h 21600"/>
                  <a:gd name="T6" fmla="*/ 602457 w 21600"/>
                  <a:gd name="T7" fmla="*/ 5143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961" y="0"/>
                    </a:moveTo>
                    <a:cubicBezTo>
                      <a:pt x="21600" y="6924"/>
                      <a:pt x="21600" y="6924"/>
                      <a:pt x="21600" y="6924"/>
                    </a:cubicBezTo>
                    <a:cubicBezTo>
                      <a:pt x="17096" y="15499"/>
                      <a:pt x="9287" y="21023"/>
                      <a:pt x="703" y="21600"/>
                    </a:cubicBezTo>
                    <a:cubicBezTo>
                      <a:pt x="0" y="8492"/>
                      <a:pt x="0" y="8492"/>
                      <a:pt x="0" y="8492"/>
                    </a:cubicBezTo>
                    <a:cubicBezTo>
                      <a:pt x="5065" y="8079"/>
                      <a:pt x="9498" y="4782"/>
                      <a:pt x="11961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S1îḑè"/>
              <p:cNvSpPr/>
              <p:nvPr/>
            </p:nvSpPr>
            <p:spPr bwMode="auto">
              <a:xfrm>
                <a:off x="6750244" y="4964219"/>
                <a:ext cx="464344" cy="465138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07363" y="1444597"/>
              <a:ext cx="375749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旧故事</a:t>
              </a:r>
              <a:r>
                <a:rPr lang="zh-CN" altLang="en-US" dirty="0" smtClean="0"/>
                <a:t>：我的英文水准很不坏，至今还记得大约 </a:t>
              </a:r>
              <a:r>
                <a:rPr lang="en-US" altLang="zh-CN" dirty="0" smtClean="0"/>
                <a:t>10 </a:t>
              </a:r>
              <a:r>
                <a:rPr lang="zh-CN" altLang="en-US" dirty="0" smtClean="0"/>
                <a:t>个单词，其中一个就是 </a:t>
              </a:r>
              <a:r>
                <a:rPr lang="en-US" altLang="zh-CN" dirty="0" smtClean="0"/>
                <a:t>Clack</a:t>
              </a:r>
              <a:r>
                <a:rPr lang="zh-CN" altLang="en-US" dirty="0" smtClean="0"/>
                <a:t>，短而尖锐的碰撞声。我也记得那篇</a:t>
              </a:r>
              <a:r>
                <a:rPr lang="zh-CN" altLang="en-US" sz="2000" b="1" dirty="0" smtClean="0">
                  <a:solidFill>
                    <a:srgbClr val="00B050"/>
                  </a:solidFill>
                </a:rPr>
                <a:t>课文</a:t>
              </a:r>
              <a:r>
                <a:rPr lang="zh-CN" altLang="en-US" dirty="0" smtClean="0"/>
                <a:t>：有个男孩坐火车，耳边听到 </a:t>
              </a:r>
              <a:r>
                <a:rPr lang="en-US" altLang="zh-CN" dirty="0" smtClean="0"/>
                <a:t>Clack</a:t>
              </a:r>
              <a:r>
                <a:rPr lang="zh-CN" altLang="en-US" dirty="0" smtClean="0"/>
                <a:t>，他就冒失地嚷嚷起来，“各位，前方有危险的说！”别人都要求他，闭上你的嘴！可是他还是听到</a:t>
              </a:r>
              <a:r>
                <a:rPr lang="zh-CN" altLang="en-US" sz="2000" b="1" dirty="0" smtClean="0">
                  <a:solidFill>
                    <a:srgbClr val="00B050"/>
                  </a:solidFill>
                </a:rPr>
                <a:t> </a:t>
              </a:r>
              <a:r>
                <a:rPr lang="en-US" altLang="zh-CN" sz="2000" b="1" dirty="0" smtClean="0">
                  <a:solidFill>
                    <a:srgbClr val="00B050"/>
                  </a:solidFill>
                </a:rPr>
                <a:t>Clack</a:t>
              </a:r>
              <a:r>
                <a:rPr lang="zh-CN" altLang="en-US" dirty="0" smtClean="0"/>
                <a:t>，继续说个不停，大家又让他收声。如是者三，终于有人说，太烦了，要不把火车停下，让他看看诸事平安好了。火车停了，铁轨果然出了问题。我想这个故事说的是关于危险的警告有多么重要，而倾听一个人微言轻的声音又是多么难。</a:t>
              </a:r>
              <a:endParaRPr lang="en-US" altLang="zh-CN" dirty="0" smtClean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292148" y="1175657"/>
            <a:ext cx="47641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新思考：</a:t>
            </a:r>
            <a:r>
              <a:rPr lang="zh-CN" altLang="en-US" dirty="0" smtClean="0"/>
              <a:t>可是饶是时代进步了，我们这里仍然甚少这类孩子，多的是满怀感慨的家伙。何谓“白发渔樵江渚上，惯看秋月春风”呢？我看就是人们度过了挫败的一生，发现平生所见皆是虚诞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典型的中国式心灵</a:t>
            </a:r>
            <a:r>
              <a:rPr lang="zh-CN" altLang="en-US" dirty="0" smtClean="0"/>
              <a:t>中，我们会把衰老与智慧、消极与优美、爱好秩序与因循麻木混为一谈。当年宋人打不过金人就自嘲“金人有狼牙棒，我有天灵盖！”如今我们积极多了，凡事跟别人比着来。迪拜有高楼，上海也有；新加坡有大机场，北京也有；华盛顿有白宫，安徽也有。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可是人家有保护社会的报警者，有修正案，我们还只有白发渔樵。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秦人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不暇自哀</a:t>
            </a:r>
            <a:r>
              <a:rPr lang="zh-CN" altLang="en-US" dirty="0" smtClean="0"/>
              <a:t>，而后人哀之；后人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哀之而不鉴之</a:t>
            </a:r>
            <a:r>
              <a:rPr lang="zh-CN" altLang="en-US" dirty="0" smtClean="0"/>
              <a:t>，亦使后人而复哀后人也。</a:t>
            </a:r>
            <a:endParaRPr lang="en-US" altLang="zh-CN" dirty="0" smtClean="0"/>
          </a:p>
          <a:p>
            <a:r>
              <a:rPr lang="en-US" altLang="zh-CN" dirty="0" smtClean="0"/>
              <a:t>					——</a:t>
            </a:r>
            <a:r>
              <a:rPr lang="zh-CN" altLang="en-US" dirty="0" smtClean="0"/>
              <a:t>杜牧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阿房宫赋</a:t>
            </a:r>
            <a:r>
              <a:rPr lang="en-US" altLang="zh-CN" dirty="0" smtClean="0"/>
              <a:t>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59703" y="5670817"/>
            <a:ext cx="262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前事不忘，后事之师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-15368" y="1144920"/>
            <a:ext cx="7281148" cy="5940088"/>
            <a:chOff x="-15368" y="1144920"/>
            <a:chExt cx="7281148" cy="5940088"/>
          </a:xfrm>
        </p:grpSpPr>
        <p:grpSp>
          <p:nvGrpSpPr>
            <p:cNvPr id="8" name="ïşľïḑê"/>
            <p:cNvGrpSpPr/>
            <p:nvPr/>
          </p:nvGrpSpPr>
          <p:grpSpPr>
            <a:xfrm>
              <a:off x="6517168" y="2256280"/>
              <a:ext cx="748612" cy="1398939"/>
              <a:chOff x="7141300" y="2892719"/>
              <a:chExt cx="1016386" cy="1899332"/>
            </a:xfrm>
          </p:grpSpPr>
          <p:sp>
            <p:nvSpPr>
              <p:cNvPr id="12" name="íŝḷîḑê"/>
              <p:cNvSpPr/>
              <p:nvPr/>
            </p:nvSpPr>
            <p:spPr bwMode="auto">
              <a:xfrm>
                <a:off x="7141300" y="2892719"/>
                <a:ext cx="1016386" cy="1899332"/>
              </a:xfrm>
              <a:custGeom>
                <a:avLst/>
                <a:gdLst>
                  <a:gd name="T0" fmla="*/ 362725 w 20053"/>
                  <a:gd name="T1" fmla="*/ 677863 h 21600"/>
                  <a:gd name="T2" fmla="*/ 362725 w 20053"/>
                  <a:gd name="T3" fmla="*/ 677863 h 21600"/>
                  <a:gd name="T4" fmla="*/ 362725 w 20053"/>
                  <a:gd name="T5" fmla="*/ 677863 h 21600"/>
                  <a:gd name="T6" fmla="*/ 362725 w 20053"/>
                  <a:gd name="T7" fmla="*/ 6778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53" h="21600">
                    <a:moveTo>
                      <a:pt x="0" y="4620"/>
                    </a:moveTo>
                    <a:cubicBezTo>
                      <a:pt x="15412" y="0"/>
                      <a:pt x="15412" y="0"/>
                      <a:pt x="15412" y="0"/>
                    </a:cubicBezTo>
                    <a:cubicBezTo>
                      <a:pt x="21599" y="6741"/>
                      <a:pt x="21599" y="14858"/>
                      <a:pt x="15412" y="21599"/>
                    </a:cubicBezTo>
                    <a:cubicBezTo>
                      <a:pt x="0" y="16979"/>
                      <a:pt x="0" y="16979"/>
                      <a:pt x="0" y="16979"/>
                    </a:cubicBezTo>
                    <a:cubicBezTo>
                      <a:pt x="1737" y="15169"/>
                      <a:pt x="2605" y="13047"/>
                      <a:pt x="2605" y="10800"/>
                    </a:cubicBezTo>
                    <a:cubicBezTo>
                      <a:pt x="2605" y="8553"/>
                      <a:pt x="1737" y="6492"/>
                      <a:pt x="0" y="462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3" name="î$lïḑe"/>
              <p:cNvGrpSpPr/>
              <p:nvPr/>
            </p:nvGrpSpPr>
            <p:grpSpPr>
              <a:xfrm>
                <a:off x="7461470" y="3682140"/>
                <a:ext cx="465138" cy="406400"/>
                <a:chOff x="6357938" y="3535363"/>
                <a:chExt cx="465138" cy="406400"/>
              </a:xfrm>
              <a:solidFill>
                <a:schemeClr val="bg1"/>
              </a:solidFill>
            </p:grpSpPr>
            <p:sp>
              <p:nvSpPr>
                <p:cNvPr id="14" name="i$1ïḓê"/>
                <p:cNvSpPr/>
                <p:nvPr/>
              </p:nvSpPr>
              <p:spPr bwMode="auto">
                <a:xfrm>
                  <a:off x="6357938" y="3535363"/>
                  <a:ext cx="465138" cy="3341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951" y="9367"/>
                      </a:moveTo>
                      <a:cubicBezTo>
                        <a:pt x="10901" y="9383"/>
                        <a:pt x="10851" y="9391"/>
                        <a:pt x="10800" y="9391"/>
                      </a:cubicBezTo>
                      <a:cubicBezTo>
                        <a:pt x="10748" y="9391"/>
                        <a:pt x="10698" y="9383"/>
                        <a:pt x="10648" y="9367"/>
                      </a:cubicBezTo>
                      <a:lnTo>
                        <a:pt x="1873" y="6550"/>
                      </a:lnTo>
                      <a:cubicBezTo>
                        <a:pt x="1566" y="6452"/>
                        <a:pt x="1349" y="6072"/>
                        <a:pt x="1349" y="5634"/>
                      </a:cubicBezTo>
                      <a:cubicBezTo>
                        <a:pt x="1349" y="5197"/>
                        <a:pt x="1566" y="4817"/>
                        <a:pt x="1873" y="4719"/>
                      </a:cubicBezTo>
                      <a:lnTo>
                        <a:pt x="10648" y="1902"/>
                      </a:lnTo>
                      <a:cubicBezTo>
                        <a:pt x="10698" y="1886"/>
                        <a:pt x="10748" y="1878"/>
                        <a:pt x="10800" y="1878"/>
                      </a:cubicBezTo>
                      <a:cubicBezTo>
                        <a:pt x="10851" y="1878"/>
                        <a:pt x="10901" y="1886"/>
                        <a:pt x="10951" y="1902"/>
                      </a:cubicBezTo>
                      <a:lnTo>
                        <a:pt x="19726" y="4719"/>
                      </a:lnTo>
                      <a:cubicBezTo>
                        <a:pt x="20033" y="4817"/>
                        <a:pt x="20249" y="5197"/>
                        <a:pt x="20249" y="5634"/>
                      </a:cubicBezTo>
                      <a:cubicBezTo>
                        <a:pt x="20249" y="6072"/>
                        <a:pt x="20033" y="6452"/>
                        <a:pt x="19726" y="6550"/>
                      </a:cubicBezTo>
                      <a:cubicBezTo>
                        <a:pt x="19726" y="6550"/>
                        <a:pt x="10951" y="9367"/>
                        <a:pt x="10951" y="9367"/>
                      </a:cubicBezTo>
                      <a:close/>
                      <a:moveTo>
                        <a:pt x="16874" y="16904"/>
                      </a:moveTo>
                      <a:cubicBezTo>
                        <a:pt x="16874" y="17942"/>
                        <a:pt x="14849" y="19721"/>
                        <a:pt x="10800" y="19721"/>
                      </a:cubicBezTo>
                      <a:cubicBezTo>
                        <a:pt x="6749" y="19721"/>
                        <a:pt x="4724" y="17942"/>
                        <a:pt x="4724" y="16904"/>
                      </a:cubicBezTo>
                      <a:lnTo>
                        <a:pt x="4724" y="9394"/>
                      </a:lnTo>
                      <a:lnTo>
                        <a:pt x="10353" y="11200"/>
                      </a:lnTo>
                      <a:cubicBezTo>
                        <a:pt x="10501" y="11246"/>
                        <a:pt x="10651" y="11269"/>
                        <a:pt x="10800" y="11269"/>
                      </a:cubicBezTo>
                      <a:cubicBezTo>
                        <a:pt x="10949" y="11269"/>
                        <a:pt x="11098" y="11246"/>
                        <a:pt x="11255" y="11198"/>
                      </a:cubicBezTo>
                      <a:lnTo>
                        <a:pt x="16874" y="9394"/>
                      </a:lnTo>
                      <a:cubicBezTo>
                        <a:pt x="16874" y="9394"/>
                        <a:pt x="16874" y="16904"/>
                        <a:pt x="16874" y="16904"/>
                      </a:cubicBezTo>
                      <a:close/>
                      <a:moveTo>
                        <a:pt x="21600" y="5634"/>
                      </a:moveTo>
                      <a:cubicBezTo>
                        <a:pt x="21600" y="4314"/>
                        <a:pt x="20954" y="3185"/>
                        <a:pt x="20030" y="2888"/>
                      </a:cubicBezTo>
                      <a:lnTo>
                        <a:pt x="11246" y="68"/>
                      </a:lnTo>
                      <a:cubicBezTo>
                        <a:pt x="11098" y="22"/>
                        <a:pt x="10949" y="0"/>
                        <a:pt x="10800" y="0"/>
                      </a:cubicBezTo>
                      <a:cubicBezTo>
                        <a:pt x="10651" y="0"/>
                        <a:pt x="10501" y="22"/>
                        <a:pt x="10344" y="71"/>
                      </a:cubicBezTo>
                      <a:lnTo>
                        <a:pt x="1570" y="2888"/>
                      </a:lnTo>
                      <a:cubicBezTo>
                        <a:pt x="645" y="3185"/>
                        <a:pt x="0" y="4314"/>
                        <a:pt x="0" y="5634"/>
                      </a:cubicBezTo>
                      <a:cubicBezTo>
                        <a:pt x="0" y="6955"/>
                        <a:pt x="645" y="8084"/>
                        <a:pt x="1569" y="8380"/>
                      </a:cubicBezTo>
                      <a:lnTo>
                        <a:pt x="3374" y="8960"/>
                      </a:lnTo>
                      <a:lnTo>
                        <a:pt x="3374" y="16904"/>
                      </a:lnTo>
                      <a:cubicBezTo>
                        <a:pt x="3374" y="19397"/>
                        <a:pt x="5425" y="21600"/>
                        <a:pt x="10800" y="21600"/>
                      </a:cubicBezTo>
                      <a:cubicBezTo>
                        <a:pt x="16174" y="21600"/>
                        <a:pt x="18224" y="19397"/>
                        <a:pt x="18224" y="16904"/>
                      </a:cubicBezTo>
                      <a:lnTo>
                        <a:pt x="18224" y="8960"/>
                      </a:lnTo>
                      <a:lnTo>
                        <a:pt x="20030" y="8380"/>
                      </a:lnTo>
                      <a:cubicBezTo>
                        <a:pt x="20954" y="8084"/>
                        <a:pt x="21600" y="6955"/>
                        <a:pt x="21600" y="563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iṧlïḋè"/>
                <p:cNvSpPr/>
                <p:nvPr/>
              </p:nvSpPr>
              <p:spPr bwMode="auto">
                <a:xfrm>
                  <a:off x="6779419" y="3680619"/>
                  <a:ext cx="28575" cy="1595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1963"/>
                      </a:moveTo>
                      <a:lnTo>
                        <a:pt x="0" y="19636"/>
                      </a:lnTo>
                      <a:cubicBezTo>
                        <a:pt x="0" y="20721"/>
                        <a:pt x="4841" y="21599"/>
                        <a:pt x="10800" y="21599"/>
                      </a:cubicBezTo>
                      <a:cubicBezTo>
                        <a:pt x="16758" y="21599"/>
                        <a:pt x="21600" y="20721"/>
                        <a:pt x="21600" y="19636"/>
                      </a:cubicBezTo>
                      <a:lnTo>
                        <a:pt x="21600" y="1963"/>
                      </a:lnTo>
                      <a:cubicBezTo>
                        <a:pt x="21600" y="878"/>
                        <a:pt x="16758" y="0"/>
                        <a:pt x="10800" y="0"/>
                      </a:cubicBezTo>
                      <a:cubicBezTo>
                        <a:pt x="4841" y="0"/>
                        <a:pt x="0" y="878"/>
                        <a:pt x="0" y="196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íślîďê"/>
                <p:cNvSpPr/>
                <p:nvPr/>
              </p:nvSpPr>
              <p:spPr bwMode="auto">
                <a:xfrm>
                  <a:off x="6764338" y="3854450"/>
                  <a:ext cx="58738" cy="873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8" y="0"/>
                        <a:pt x="0" y="10427"/>
                        <a:pt x="0" y="14400"/>
                      </a:cubicBezTo>
                      <a:cubicBezTo>
                        <a:pt x="0" y="18372"/>
                        <a:pt x="4838" y="21599"/>
                        <a:pt x="10800" y="21599"/>
                      </a:cubicBezTo>
                      <a:cubicBezTo>
                        <a:pt x="16761" y="21599"/>
                        <a:pt x="21600" y="18372"/>
                        <a:pt x="21600" y="14400"/>
                      </a:cubicBezTo>
                      <a:cubicBezTo>
                        <a:pt x="21600" y="10427"/>
                        <a:pt x="16761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-15368" y="1144920"/>
              <a:ext cx="4333795" cy="59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一号线</a:t>
              </a:r>
              <a:r>
                <a:rPr lang="zh-CN" altLang="en-US" dirty="0" smtClean="0"/>
                <a:t>：你看到车厢里灯光</a:t>
              </a:r>
              <a:r>
                <a:rPr lang="zh-CN" altLang="en-US" sz="2000" b="1" dirty="0" smtClean="0">
                  <a:solidFill>
                    <a:srgbClr val="00B0F0"/>
                  </a:solidFill>
                </a:rPr>
                <a:t>灰白</a:t>
              </a:r>
              <a:r>
                <a:rPr lang="zh-CN" altLang="en-US" dirty="0" smtClean="0"/>
                <a:t>，色彩</a:t>
              </a:r>
              <a:r>
                <a:rPr lang="zh-CN" altLang="en-US" sz="2000" b="1" dirty="0" smtClean="0">
                  <a:solidFill>
                    <a:srgbClr val="00B0F0"/>
                  </a:solidFill>
                </a:rPr>
                <a:t>单调</a:t>
              </a:r>
              <a:r>
                <a:rPr lang="zh-CN" altLang="en-US" dirty="0" smtClean="0"/>
                <a:t>，人们坐着或者吊着，总是表情</a:t>
              </a:r>
              <a:r>
                <a:rPr lang="zh-CN" altLang="en-US" sz="2000" b="1" dirty="0" smtClean="0">
                  <a:solidFill>
                    <a:srgbClr val="00B0F0"/>
                  </a:solidFill>
                </a:rPr>
                <a:t>呆滞</a:t>
              </a:r>
              <a:r>
                <a:rPr lang="zh-CN" altLang="en-US" dirty="0" smtClean="0"/>
                <a:t>。你也会看到有人沉浸在遐想之中，幻想到了什么好事而突然展露</a:t>
              </a:r>
              <a:r>
                <a:rPr lang="zh-CN" altLang="en-US" sz="2000" b="1" dirty="0" smtClean="0">
                  <a:solidFill>
                    <a:srgbClr val="00B0F0"/>
                  </a:solidFill>
                </a:rPr>
                <a:t>奇怪</a:t>
              </a:r>
              <a:r>
                <a:rPr lang="zh-CN" altLang="en-US" dirty="0" smtClean="0"/>
                <a:t>的微笑， 甚至不出声地嘟哝了几句。你看到有人</a:t>
              </a:r>
              <a:r>
                <a:rPr lang="zh-CN" altLang="en-US" sz="2000" b="1" dirty="0" smtClean="0">
                  <a:solidFill>
                    <a:srgbClr val="00B0F0"/>
                  </a:solidFill>
                </a:rPr>
                <a:t>试图</a:t>
              </a:r>
              <a:r>
                <a:rPr lang="zh-CN" altLang="en-US" dirty="0" smtClean="0"/>
                <a:t>打扮得衣冠楚楚，可是皮鞋上积满了灰尘。你听到旁边的几个小女孩</a:t>
              </a:r>
              <a:r>
                <a:rPr lang="zh-CN" altLang="en-US" sz="2000" b="1" dirty="0" smtClean="0">
                  <a:solidFill>
                    <a:srgbClr val="00B0F0"/>
                  </a:solidFill>
                </a:rPr>
                <a:t>抱怨</a:t>
              </a:r>
              <a:r>
                <a:rPr lang="zh-CN" altLang="en-US" dirty="0" smtClean="0"/>
                <a:t>这个月的奖金太少，上个月还有 </a:t>
              </a:r>
              <a:r>
                <a:rPr lang="en-US" altLang="zh-CN" dirty="0" smtClean="0"/>
                <a:t>50 </a:t>
              </a:r>
              <a:r>
                <a:rPr lang="zh-CN" altLang="en-US" dirty="0" smtClean="0"/>
                <a:t>块哩， 然后你瞥过去一眼，发现她们果然不怎么好看。 总的来说，我发现自己在这个世界上遇到的各色人等 都有一个共同的本质，而这本质在地铁中尤具显性， 那就是无论快乐还是烦恼，</a:t>
              </a:r>
              <a:r>
                <a:rPr lang="zh-CN" altLang="en-US" sz="2000" b="1" dirty="0" smtClean="0">
                  <a:solidFill>
                    <a:srgbClr val="00B0F0"/>
                  </a:solidFill>
                </a:rPr>
                <a:t>人们都沉浸在梦幻之中</a:t>
              </a:r>
              <a:r>
                <a:rPr lang="zh-CN" altLang="en-US" dirty="0" smtClean="0"/>
                <a:t>。我没有遇到过任何一个人过着完全明智的生活。你知道一个坐地铁的在幻想自己开宝马，开宝马在幻想自己住一栋有 </a:t>
              </a:r>
              <a:r>
                <a:rPr lang="en-US" altLang="zh-CN" dirty="0" smtClean="0"/>
                <a:t>15 </a:t>
              </a:r>
              <a:r>
                <a:rPr lang="zh-CN" altLang="en-US" dirty="0" smtClean="0"/>
                <a:t>亩草坪的别墅，住大别墅的呢，</a:t>
              </a:r>
              <a:r>
                <a:rPr lang="zh-CN" altLang="en-US" sz="2000" b="1" dirty="0" smtClean="0">
                  <a:solidFill>
                    <a:srgbClr val="00B0F0"/>
                  </a:solidFill>
                </a:rPr>
                <a:t>机关算尽太聪明</a:t>
              </a:r>
              <a:r>
                <a:rPr lang="zh-CN" altLang="en-US" dirty="0" smtClean="0"/>
                <a:t>，不成想还是免不了得罪人，进去了。</a:t>
              </a:r>
              <a:br>
                <a:rPr lang="zh-CN" altLang="en-US" dirty="0" smtClean="0"/>
              </a:br>
              <a:endParaRPr lang="en-US" altLang="zh-CN" dirty="0" smtClean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182010" y="1114185"/>
            <a:ext cx="501767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佛祖：</a:t>
            </a:r>
            <a:r>
              <a:rPr lang="zh-CN" altLang="en-US" dirty="0" smtClean="0"/>
              <a:t>我们每个人都挺事儿的，可是每个人都会在有些时候出神，幻想点儿什么莫可明之的事物。我不能说这激起了我对人类的怜悯之情。怨憎会，求不得，生活大抵 如此，没什么新鲜的。我只是在有一天发觉，我这么想事情，跟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释迦牟尼</a:t>
            </a:r>
            <a:r>
              <a:rPr lang="zh-CN" altLang="en-US" dirty="0" smtClean="0"/>
              <a:t>也差不多嘛！可是我觉得“觉悟者”没什么稀奇的，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悲悯与善良</a:t>
            </a:r>
            <a:r>
              <a:rPr lang="zh-CN" altLang="en-US" dirty="0" smtClean="0"/>
              <a:t>一样，只是中年觉悟的题中应有之义罢了。与此相反，我发现真正重要的是，我们在走向恶龙的洞穴之前是否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干过点儿什么真正的精彩的、有劲的、别样的事情</a:t>
            </a:r>
            <a:r>
              <a:rPr lang="zh-CN" altLang="en-US" dirty="0" smtClean="0"/>
              <a:t>。解构地说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至少我得学会倒立着睡觉，让一号线里的人们以为我是蝙蝠侠呀。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我们常常痛感生活的艰辛与沉重，无数次目睹了生命在各种重压下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扭曲与变形</a:t>
            </a:r>
            <a:r>
              <a:rPr lang="zh-CN" altLang="en-US" dirty="0" smtClean="0"/>
              <a:t>。“平凡”一时成为人们最真切的渴望。但是，我们却在不经意间遗漏了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另外一种恐惧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 没有期待、无需付出的平静，其实是在消耗生命的活力与精神。</a:t>
            </a:r>
            <a:endParaRPr lang="en-US" altLang="zh-CN" dirty="0" smtClean="0"/>
          </a:p>
          <a:p>
            <a:r>
              <a:rPr lang="en-US" altLang="zh-CN" dirty="0" smtClean="0"/>
              <a:t>	——</a:t>
            </a:r>
            <a:r>
              <a:rPr lang="zh-CN" altLang="en-US" dirty="0" smtClean="0"/>
              <a:t>米兰</a:t>
            </a:r>
            <a:r>
              <a:rPr lang="en-US" altLang="zh-CN" dirty="0" smtClean="0"/>
              <a:t>·</a:t>
            </a:r>
            <a:r>
              <a:rPr lang="zh-CN" altLang="en-US" dirty="0" smtClean="0"/>
              <a:t>昆德拉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生命不能承受之轻</a:t>
            </a:r>
            <a:r>
              <a:rPr lang="en-US" altLang="zh-CN" dirty="0" smtClean="0"/>
              <a:t>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56631" y="6016598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F0"/>
                </a:solidFill>
              </a:rPr>
              <a:t>哀其不幸，怒其不争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0" y="1125589"/>
            <a:ext cx="7034808" cy="5786199"/>
            <a:chOff x="0" y="1125589"/>
            <a:chExt cx="7034808" cy="5786199"/>
          </a:xfrm>
        </p:grpSpPr>
        <p:grpSp>
          <p:nvGrpSpPr>
            <p:cNvPr id="4" name="íṣḻïḓé"/>
            <p:cNvGrpSpPr/>
            <p:nvPr/>
          </p:nvGrpSpPr>
          <p:grpSpPr>
            <a:xfrm>
              <a:off x="5793127" y="1442143"/>
              <a:ext cx="1241681" cy="1051661"/>
              <a:chOff x="6158273" y="1787370"/>
              <a:chExt cx="1685823" cy="1427835"/>
            </a:xfrm>
          </p:grpSpPr>
          <p:sp>
            <p:nvSpPr>
              <p:cNvPr id="28" name="îṡ1îďé"/>
              <p:cNvSpPr/>
              <p:nvPr/>
            </p:nvSpPr>
            <p:spPr bwMode="auto">
              <a:xfrm>
                <a:off x="6158273" y="1787370"/>
                <a:ext cx="1685823" cy="1427835"/>
              </a:xfrm>
              <a:custGeom>
                <a:avLst/>
                <a:gdLst>
                  <a:gd name="T0" fmla="*/ 601663 w 21600"/>
                  <a:gd name="T1" fmla="*/ 509588 h 21600"/>
                  <a:gd name="T2" fmla="*/ 601663 w 21600"/>
                  <a:gd name="T3" fmla="*/ 509588 h 21600"/>
                  <a:gd name="T4" fmla="*/ 601663 w 21600"/>
                  <a:gd name="T5" fmla="*/ 509588 h 21600"/>
                  <a:gd name="T6" fmla="*/ 601663 w 21600"/>
                  <a:gd name="T7" fmla="*/ 50958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3292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9217" y="497"/>
                      <a:pt x="17027" y="5981"/>
                      <a:pt x="21600" y="14538"/>
                    </a:cubicBezTo>
                    <a:cubicBezTo>
                      <a:pt x="12030" y="21600"/>
                      <a:pt x="12030" y="21600"/>
                      <a:pt x="12030" y="21600"/>
                    </a:cubicBezTo>
                    <a:cubicBezTo>
                      <a:pt x="9498" y="16865"/>
                      <a:pt x="5065" y="13624"/>
                      <a:pt x="0" y="13292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9" name="îšḷiḋê"/>
              <p:cNvGrpSpPr/>
              <p:nvPr/>
            </p:nvGrpSpPr>
            <p:grpSpPr>
              <a:xfrm>
                <a:off x="6684760" y="2233977"/>
                <a:ext cx="464344" cy="464344"/>
                <a:chOff x="3498967" y="3049909"/>
                <a:chExt cx="464344" cy="464344"/>
              </a:xfrm>
              <a:solidFill>
                <a:schemeClr val="bg1"/>
              </a:solidFill>
            </p:grpSpPr>
            <p:sp>
              <p:nvSpPr>
                <p:cNvPr id="30" name="îŝľiḑe"/>
                <p:cNvSpPr/>
                <p:nvPr/>
              </p:nvSpPr>
              <p:spPr bwMode="auto">
                <a:xfrm>
                  <a:off x="3498967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ṡlíḓè"/>
                <p:cNvSpPr/>
                <p:nvPr/>
              </p:nvSpPr>
              <p:spPr bwMode="auto">
                <a:xfrm>
                  <a:off x="3687085" y="3122140"/>
                  <a:ext cx="109538" cy="1087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69" name="TextBox 68"/>
            <p:cNvSpPr txBox="1"/>
            <p:nvPr/>
          </p:nvSpPr>
          <p:spPr>
            <a:xfrm>
              <a:off x="0" y="1125589"/>
              <a:ext cx="4502844" cy="578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永恒的悲剧</a:t>
              </a:r>
              <a:r>
                <a:rPr lang="zh-CN" altLang="en-US" dirty="0" smtClean="0"/>
                <a:t>：破坏者</a:t>
              </a:r>
              <a:r>
                <a:rPr lang="en-US" altLang="zh-CN" dirty="0" smtClean="0"/>
                <a:t>——</a:t>
              </a:r>
              <a:r>
                <a:rPr lang="zh-CN" altLang="en-US" dirty="0" smtClean="0"/>
                <a:t>大金属球</a:t>
              </a:r>
              <a:r>
                <a:rPr lang="en-US" altLang="zh-CN" dirty="0" smtClean="0"/>
                <a:t>——</a:t>
              </a:r>
              <a:r>
                <a:rPr lang="zh-CN" altLang="en-US" dirty="0" smtClean="0"/>
                <a:t>只是懒洋洋的，就摧毁了房屋。这个球好像有意识，有性格，甚为傲慢，令人惊惧</a:t>
              </a:r>
              <a:r>
                <a:rPr lang="en-US" altLang="zh-CN" dirty="0" smtClean="0"/>
                <a:t>……</a:t>
              </a:r>
              <a:r>
                <a:rPr lang="zh-CN" altLang="en-US" dirty="0" smtClean="0"/>
                <a:t> “再结实的房子，也是</a:t>
              </a:r>
              <a:r>
                <a:rPr lang="zh-CN" altLang="en-US" sz="2000" b="1" dirty="0" smtClean="0">
                  <a:solidFill>
                    <a:srgbClr val="0070C0"/>
                  </a:solidFill>
                </a:rPr>
                <a:t>说倒就倒</a:t>
              </a:r>
              <a:r>
                <a:rPr lang="zh-CN" altLang="en-US" dirty="0" smtClean="0"/>
                <a:t>啊！” </a:t>
              </a:r>
              <a:r>
                <a:rPr lang="en-US" altLang="zh-CN" dirty="0" smtClean="0"/>
                <a:t>……</a:t>
              </a:r>
              <a:r>
                <a:rPr lang="zh-CN" altLang="en-US" dirty="0" smtClean="0"/>
                <a:t>大致上，人类生活就是这个样子。屋子会</a:t>
              </a:r>
              <a:r>
                <a:rPr lang="zh-CN" altLang="en-US" sz="2000" b="1" dirty="0" smtClean="0">
                  <a:solidFill>
                    <a:srgbClr val="0070C0"/>
                  </a:solidFill>
                </a:rPr>
                <a:t>拆掉</a:t>
              </a:r>
              <a:r>
                <a:rPr lang="zh-CN" altLang="en-US" dirty="0" smtClean="0"/>
                <a:t>，城市会</a:t>
              </a:r>
              <a:r>
                <a:rPr lang="zh-CN" altLang="en-US" sz="2000" b="1" dirty="0" smtClean="0">
                  <a:solidFill>
                    <a:srgbClr val="0070C0"/>
                  </a:solidFill>
                </a:rPr>
                <a:t>没落</a:t>
              </a:r>
              <a:r>
                <a:rPr lang="zh-CN" altLang="en-US" dirty="0" smtClean="0"/>
                <a:t>，繁华总是</a:t>
              </a:r>
              <a:r>
                <a:rPr lang="zh-CN" altLang="en-US" sz="2000" b="1" dirty="0" smtClean="0">
                  <a:solidFill>
                    <a:srgbClr val="0070C0"/>
                  </a:solidFill>
                </a:rPr>
                <a:t>如梦</a:t>
              </a:r>
              <a:r>
                <a:rPr lang="zh-CN" altLang="en-US" dirty="0" smtClean="0"/>
                <a:t>，时间矢志</a:t>
              </a:r>
              <a:r>
                <a:rPr lang="zh-CN" altLang="en-US" sz="2000" b="1" dirty="0" smtClean="0">
                  <a:solidFill>
                    <a:srgbClr val="0070C0"/>
                  </a:solidFill>
                </a:rPr>
                <a:t>流逝</a:t>
              </a:r>
              <a:r>
                <a:rPr lang="zh-CN" altLang="en-US" dirty="0" smtClean="0"/>
                <a:t>。与一般的想象不同，这类事其实</a:t>
              </a:r>
              <a:r>
                <a:rPr lang="zh-CN" altLang="en-US" sz="2000" b="1" dirty="0" smtClean="0">
                  <a:solidFill>
                    <a:srgbClr val="0070C0"/>
                  </a:solidFill>
                </a:rPr>
                <a:t>没什么悲壮感</a:t>
              </a:r>
              <a:r>
                <a:rPr lang="zh-CN" altLang="en-US" dirty="0" smtClean="0"/>
                <a:t>，就像贝娄写的这样，毁灭总是轻易和寻常的。王菲唱得好：</a:t>
              </a:r>
              <a:r>
                <a:rPr lang="zh-CN" altLang="en-US" b="1" i="1" dirty="0" smtClean="0"/>
                <a:t>相聚离开都有时候，没有什么会永垂不朽</a:t>
              </a:r>
              <a:r>
                <a:rPr lang="zh-CN" altLang="en-US" dirty="0" smtClean="0"/>
                <a:t>。中亚有过多少王国，如今只剩下莽莽黄沙，可是谁会真的为之叹息呢？我的家乡沈阳曾经机械轰鸣，高炉林立，转眼间全没了，厂房夷为平地，新建了廉价居民区。又有几个人为此说过什么？人类目睹了太多兴废，早就懂得喟叹于事无补。贺拉斯有一句诗很庄严：</a:t>
              </a:r>
              <a:r>
                <a:rPr lang="zh-CN" altLang="en-US" b="1" i="1" dirty="0" smtClean="0"/>
                <a:t>光辉的塔楼与低矮的茅屋，都迈着同样的步履匆匆</a:t>
              </a:r>
              <a:r>
                <a:rPr lang="zh-CN" altLang="en-US" dirty="0" smtClean="0"/>
                <a:t>。到了现代，</a:t>
              </a:r>
              <a:r>
                <a:rPr lang="en-US" altLang="zh-CN" dirty="0" smtClean="0"/>
                <a:t>T.S.</a:t>
              </a:r>
              <a:r>
                <a:rPr lang="zh-CN" altLang="en-US" dirty="0" smtClean="0"/>
                <a:t>艾略特就反崇高了：</a:t>
              </a:r>
              <a:r>
                <a:rPr lang="zh-CN" altLang="en-US" b="1" i="1" dirty="0" smtClean="0"/>
                <a:t>这世界倒塌了，不是轰然作响，只是唏嘘一声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174326" y="2059322"/>
            <a:ext cx="501767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无畏的乐观：</a:t>
            </a:r>
            <a:r>
              <a:rPr lang="zh-CN" altLang="en-US" dirty="0" smtClean="0"/>
              <a:t>我只能说，我们不能再重蹈历史的覆辙。这话语焉不详，那么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姑且如此</a:t>
            </a:r>
            <a:r>
              <a:rPr lang="zh-CN" altLang="en-US" dirty="0" smtClean="0"/>
              <a:t>吧。这类话说了也没用，但是并非毫无必要。我们就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国家、社会和历史发言</a:t>
            </a:r>
            <a:r>
              <a:rPr lang="zh-CN" altLang="en-US" dirty="0" smtClean="0"/>
              <a:t>，实在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无需考虑</a:t>
            </a:r>
            <a:r>
              <a:rPr lang="zh-CN" altLang="en-US" dirty="0" smtClean="0"/>
              <a:t>有用和没用，因为我们只有这么一个选择：在历史的愁容中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振奋</a:t>
            </a:r>
            <a:r>
              <a:rPr lang="zh-CN" altLang="en-US" dirty="0" smtClean="0"/>
              <a:t>，在大金属球的暴虐前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微笑</a:t>
            </a:r>
            <a:r>
              <a:rPr lang="zh-CN" altLang="en-US" dirty="0" smtClean="0"/>
              <a:t>。 </a:t>
            </a:r>
            <a:endParaRPr lang="en-US" altLang="zh-CN" dirty="0" smtClean="0"/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更喜岷山千里雪，三军过后尽开颜。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毛泽东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七律</a:t>
            </a:r>
            <a:r>
              <a:rPr lang="en-US" altLang="zh-CN" dirty="0" smtClean="0"/>
              <a:t>·</a:t>
            </a:r>
            <a:r>
              <a:rPr lang="zh-CN" altLang="en-US" dirty="0" smtClean="0"/>
              <a:t>长征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56633" y="6339325"/>
            <a:ext cx="279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兴衰无常，乐观自强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228740" y="1442143"/>
            <a:ext cx="3037040" cy="3032126"/>
            <a:chOff x="4228740" y="1442143"/>
            <a:chExt cx="3037040" cy="3032126"/>
          </a:xfrm>
        </p:grpSpPr>
        <p:pic>
          <p:nvPicPr>
            <p:cNvPr id="76" name="图片 75" descr="太极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8219" y="2190590"/>
              <a:ext cx="1524000" cy="1524000"/>
            </a:xfrm>
            <a:prstGeom prst="rect">
              <a:avLst/>
            </a:prstGeom>
          </p:spPr>
        </p:pic>
        <p:sp>
          <p:nvSpPr>
            <p:cNvPr id="77" name="ï$líḑê"/>
            <p:cNvSpPr/>
            <p:nvPr/>
          </p:nvSpPr>
          <p:spPr bwMode="auto">
            <a:xfrm>
              <a:off x="4228740" y="2271022"/>
              <a:ext cx="750250" cy="1400577"/>
            </a:xfrm>
            <a:custGeom>
              <a:avLst/>
              <a:gdLst>
                <a:gd name="T0" fmla="*/ 363519 w 20023"/>
                <a:gd name="T1" fmla="*/ 678657 h 21600"/>
                <a:gd name="T2" fmla="*/ 363519 w 20023"/>
                <a:gd name="T3" fmla="*/ 678657 h 21600"/>
                <a:gd name="T4" fmla="*/ 363519 w 20023"/>
                <a:gd name="T5" fmla="*/ 678657 h 21600"/>
                <a:gd name="T6" fmla="*/ 363519 w 20023"/>
                <a:gd name="T7" fmla="*/ 67865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23" h="21600">
                  <a:moveTo>
                    <a:pt x="20022" y="16855"/>
                  </a:moveTo>
                  <a:cubicBezTo>
                    <a:pt x="4794" y="21599"/>
                    <a:pt x="4794" y="21599"/>
                    <a:pt x="4794" y="21599"/>
                  </a:cubicBezTo>
                  <a:cubicBezTo>
                    <a:pt x="-1469" y="14858"/>
                    <a:pt x="-1577" y="6805"/>
                    <a:pt x="4363" y="0"/>
                  </a:cubicBezTo>
                  <a:cubicBezTo>
                    <a:pt x="19806" y="4495"/>
                    <a:pt x="19806" y="4495"/>
                    <a:pt x="19806" y="4495"/>
                  </a:cubicBezTo>
                  <a:cubicBezTo>
                    <a:pt x="18186" y="6305"/>
                    <a:pt x="17322" y="8365"/>
                    <a:pt x="17322" y="10550"/>
                  </a:cubicBezTo>
                  <a:cubicBezTo>
                    <a:pt x="17322" y="12860"/>
                    <a:pt x="18294" y="14982"/>
                    <a:pt x="20022" y="1685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ļîḑè"/>
            <p:cNvSpPr/>
            <p:nvPr/>
          </p:nvSpPr>
          <p:spPr bwMode="auto">
            <a:xfrm>
              <a:off x="4482646" y="3432436"/>
              <a:ext cx="1241681" cy="1041833"/>
            </a:xfrm>
            <a:custGeom>
              <a:avLst/>
              <a:gdLst>
                <a:gd name="T0" fmla="*/ 601663 w 21600"/>
                <a:gd name="T1" fmla="*/ 504825 h 21600"/>
                <a:gd name="T2" fmla="*/ 601663 w 21600"/>
                <a:gd name="T3" fmla="*/ 504825 h 21600"/>
                <a:gd name="T4" fmla="*/ 601663 w 21600"/>
                <a:gd name="T5" fmla="*/ 504825 h 21600"/>
                <a:gd name="T6" fmla="*/ 601663 w 21600"/>
                <a:gd name="T7" fmla="*/ 5048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8153"/>
                  </a:moveTo>
                  <a:cubicBezTo>
                    <a:pt x="21248" y="21600"/>
                    <a:pt x="21248" y="21600"/>
                    <a:pt x="21248" y="21600"/>
                  </a:cubicBezTo>
                  <a:cubicBezTo>
                    <a:pt x="12664" y="21347"/>
                    <a:pt x="4714" y="16052"/>
                    <a:pt x="0" y="7479"/>
                  </a:cubicBezTo>
                  <a:cubicBezTo>
                    <a:pt x="9358" y="0"/>
                    <a:pt x="9358" y="0"/>
                    <a:pt x="9358" y="0"/>
                  </a:cubicBezTo>
                  <a:cubicBezTo>
                    <a:pt x="12030" y="4790"/>
                    <a:pt x="16464" y="7984"/>
                    <a:pt x="21600" y="815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$ľîdê"/>
            <p:cNvSpPr/>
            <p:nvPr/>
          </p:nvSpPr>
          <p:spPr bwMode="auto">
            <a:xfrm>
              <a:off x="5801317" y="3407864"/>
              <a:ext cx="1243319" cy="1061490"/>
            </a:xfrm>
            <a:custGeom>
              <a:avLst/>
              <a:gdLst>
                <a:gd name="T0" fmla="*/ 602457 w 21600"/>
                <a:gd name="T1" fmla="*/ 514350 h 21600"/>
                <a:gd name="T2" fmla="*/ 602457 w 21600"/>
                <a:gd name="T3" fmla="*/ 514350 h 21600"/>
                <a:gd name="T4" fmla="*/ 602457 w 21600"/>
                <a:gd name="T5" fmla="*/ 514350 h 21600"/>
                <a:gd name="T6" fmla="*/ 602457 w 21600"/>
                <a:gd name="T7" fmla="*/ 5143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961" y="0"/>
                  </a:moveTo>
                  <a:cubicBezTo>
                    <a:pt x="21600" y="6924"/>
                    <a:pt x="21600" y="6924"/>
                    <a:pt x="21600" y="6924"/>
                  </a:cubicBezTo>
                  <a:cubicBezTo>
                    <a:pt x="17096" y="15499"/>
                    <a:pt x="9287" y="21023"/>
                    <a:pt x="703" y="21600"/>
                  </a:cubicBezTo>
                  <a:cubicBezTo>
                    <a:pt x="0" y="8492"/>
                    <a:pt x="0" y="8492"/>
                    <a:pt x="0" y="8492"/>
                  </a:cubicBezTo>
                  <a:cubicBezTo>
                    <a:pt x="5065" y="8079"/>
                    <a:pt x="9498" y="4782"/>
                    <a:pt x="1196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ŝḷîḑê"/>
            <p:cNvSpPr/>
            <p:nvPr/>
          </p:nvSpPr>
          <p:spPr bwMode="auto">
            <a:xfrm>
              <a:off x="6517168" y="2256280"/>
              <a:ext cx="748612" cy="1398939"/>
            </a:xfrm>
            <a:custGeom>
              <a:avLst/>
              <a:gdLst>
                <a:gd name="T0" fmla="*/ 362725 w 20053"/>
                <a:gd name="T1" fmla="*/ 677863 h 21600"/>
                <a:gd name="T2" fmla="*/ 362725 w 20053"/>
                <a:gd name="T3" fmla="*/ 677863 h 21600"/>
                <a:gd name="T4" fmla="*/ 362725 w 20053"/>
                <a:gd name="T5" fmla="*/ 677863 h 21600"/>
                <a:gd name="T6" fmla="*/ 362725 w 20053"/>
                <a:gd name="T7" fmla="*/ 6778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53" h="21600">
                  <a:moveTo>
                    <a:pt x="0" y="4620"/>
                  </a:moveTo>
                  <a:cubicBezTo>
                    <a:pt x="15412" y="0"/>
                    <a:pt x="15412" y="0"/>
                    <a:pt x="15412" y="0"/>
                  </a:cubicBezTo>
                  <a:cubicBezTo>
                    <a:pt x="21599" y="6741"/>
                    <a:pt x="21599" y="14858"/>
                    <a:pt x="15412" y="21599"/>
                  </a:cubicBezTo>
                  <a:cubicBezTo>
                    <a:pt x="0" y="16979"/>
                    <a:pt x="0" y="16979"/>
                    <a:pt x="0" y="16979"/>
                  </a:cubicBezTo>
                  <a:cubicBezTo>
                    <a:pt x="1737" y="15169"/>
                    <a:pt x="2605" y="13047"/>
                    <a:pt x="2605" y="10800"/>
                  </a:cubicBezTo>
                  <a:cubicBezTo>
                    <a:pt x="2605" y="8553"/>
                    <a:pt x="1737" y="6492"/>
                    <a:pt x="0" y="462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ṡ1îďé"/>
            <p:cNvSpPr/>
            <p:nvPr/>
          </p:nvSpPr>
          <p:spPr bwMode="auto">
            <a:xfrm>
              <a:off x="5793127" y="1442143"/>
              <a:ext cx="1241681" cy="1051661"/>
            </a:xfrm>
            <a:custGeom>
              <a:avLst/>
              <a:gdLst>
                <a:gd name="T0" fmla="*/ 601663 w 21600"/>
                <a:gd name="T1" fmla="*/ 509588 h 21600"/>
                <a:gd name="T2" fmla="*/ 601663 w 21600"/>
                <a:gd name="T3" fmla="*/ 509588 h 21600"/>
                <a:gd name="T4" fmla="*/ 601663 w 21600"/>
                <a:gd name="T5" fmla="*/ 509588 h 21600"/>
                <a:gd name="T6" fmla="*/ 601663 w 21600"/>
                <a:gd name="T7" fmla="*/ 5095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3292"/>
                  </a:moveTo>
                  <a:cubicBezTo>
                    <a:pt x="562" y="0"/>
                    <a:pt x="562" y="0"/>
                    <a:pt x="562" y="0"/>
                  </a:cubicBezTo>
                  <a:cubicBezTo>
                    <a:pt x="9217" y="497"/>
                    <a:pt x="17027" y="5981"/>
                    <a:pt x="21600" y="14538"/>
                  </a:cubicBezTo>
                  <a:cubicBezTo>
                    <a:pt x="12030" y="21600"/>
                    <a:pt x="12030" y="21600"/>
                    <a:pt x="12030" y="21600"/>
                  </a:cubicBezTo>
                  <a:cubicBezTo>
                    <a:pt x="9498" y="16865"/>
                    <a:pt x="5065" y="13624"/>
                    <a:pt x="0" y="1329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ḷíḓè"/>
            <p:cNvSpPr/>
            <p:nvPr/>
          </p:nvSpPr>
          <p:spPr bwMode="auto">
            <a:xfrm>
              <a:off x="4453160" y="1442143"/>
              <a:ext cx="1238404" cy="1058213"/>
            </a:xfrm>
            <a:custGeom>
              <a:avLst/>
              <a:gdLst>
                <a:gd name="T0" fmla="*/ 600075 w 21600"/>
                <a:gd name="T1" fmla="*/ 512763 h 21600"/>
                <a:gd name="T2" fmla="*/ 600075 w 21600"/>
                <a:gd name="T3" fmla="*/ 512763 h 21600"/>
                <a:gd name="T4" fmla="*/ 600075 w 21600"/>
                <a:gd name="T5" fmla="*/ 512763 h 21600"/>
                <a:gd name="T6" fmla="*/ 600075 w 21600"/>
                <a:gd name="T7" fmla="*/ 5127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599" y="21600"/>
                  </a:moveTo>
                  <a:cubicBezTo>
                    <a:pt x="0" y="14675"/>
                    <a:pt x="0" y="14675"/>
                    <a:pt x="0" y="14675"/>
                  </a:cubicBezTo>
                  <a:cubicBezTo>
                    <a:pt x="4518" y="6100"/>
                    <a:pt x="12282" y="576"/>
                    <a:pt x="20893" y="0"/>
                  </a:cubicBezTo>
                  <a:cubicBezTo>
                    <a:pt x="21599" y="13191"/>
                    <a:pt x="21599" y="13191"/>
                    <a:pt x="21599" y="13191"/>
                  </a:cubicBezTo>
                  <a:cubicBezTo>
                    <a:pt x="16518" y="13521"/>
                    <a:pt x="12140" y="16817"/>
                    <a:pt x="9599" y="2160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07469" y="1237130"/>
            <a:ext cx="4426004" cy="4573497"/>
            <a:chOff x="207469" y="1237130"/>
            <a:chExt cx="4426004" cy="4573497"/>
          </a:xfrm>
        </p:grpSpPr>
        <p:sp>
          <p:nvSpPr>
            <p:cNvPr id="88" name="TextBox 87"/>
            <p:cNvSpPr txBox="1"/>
            <p:nvPr/>
          </p:nvSpPr>
          <p:spPr>
            <a:xfrm>
              <a:off x="345781" y="1237130"/>
              <a:ext cx="40494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</a:rPr>
                <a:t>活泼</a:t>
              </a:r>
              <a:r>
                <a:rPr lang="zh-CN" altLang="en-US" sz="2000" dirty="0" smtClean="0"/>
                <a:t>、</a:t>
              </a:r>
              <a:r>
                <a:rPr lang="zh-CN" altLang="en-US" sz="2400" b="1" dirty="0" smtClean="0">
                  <a:solidFill>
                    <a:srgbClr val="FFC000"/>
                  </a:solidFill>
                </a:rPr>
                <a:t>真实</a:t>
              </a:r>
              <a:r>
                <a:rPr lang="zh-CN" altLang="en-US" sz="2000" dirty="0" smtClean="0"/>
                <a:t>、</a:t>
              </a:r>
              <a:r>
                <a:rPr lang="zh-CN" altLang="en-US" sz="2400" b="1" dirty="0" smtClean="0">
                  <a:solidFill>
                    <a:srgbClr val="92D050"/>
                  </a:solidFill>
                </a:rPr>
                <a:t>白色童真</a:t>
              </a:r>
              <a:r>
                <a:rPr lang="zh-CN" altLang="en-US" sz="2000" dirty="0" smtClean="0"/>
                <a:t>、</a:t>
              </a:r>
              <a:endParaRPr lang="en-US" altLang="zh-CN" sz="2000" dirty="0" smtClean="0"/>
            </a:p>
            <a:p>
              <a:pPr algn="ctr"/>
              <a:r>
                <a:rPr lang="zh-CN" altLang="en-US" sz="2400" b="1" dirty="0" smtClean="0">
                  <a:solidFill>
                    <a:srgbClr val="00B050"/>
                  </a:solidFill>
                </a:rPr>
                <a:t>旧故事</a:t>
              </a:r>
              <a:r>
                <a:rPr lang="zh-CN" altLang="en-US" sz="2000" dirty="0" smtClean="0"/>
                <a:t>、</a:t>
              </a:r>
              <a:r>
                <a:rPr lang="zh-CN" altLang="en-US" sz="2400" b="1" dirty="0" smtClean="0">
                  <a:solidFill>
                    <a:srgbClr val="00B0F0"/>
                  </a:solidFill>
                </a:rPr>
                <a:t>一号线</a:t>
              </a:r>
              <a:r>
                <a:rPr lang="zh-CN" altLang="en-US" sz="2000" dirty="0" smtClean="0"/>
                <a:t>、</a:t>
              </a:r>
              <a:r>
                <a:rPr lang="zh-CN" altLang="en-US" sz="2400" b="1" dirty="0" smtClean="0">
                  <a:solidFill>
                    <a:srgbClr val="0070C0"/>
                  </a:solidFill>
                </a:rPr>
                <a:t>永恒的悲剧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469" y="4702631"/>
              <a:ext cx="44260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</a:rPr>
                <a:t>冷静</a:t>
              </a:r>
              <a:r>
                <a:rPr lang="zh-CN" altLang="en-US" sz="2000" dirty="0" smtClean="0"/>
                <a:t>、</a:t>
              </a:r>
              <a:r>
                <a:rPr lang="zh-CN" altLang="en-US" sz="2400" b="1" dirty="0" smtClean="0">
                  <a:solidFill>
                    <a:srgbClr val="FFC000"/>
                  </a:solidFill>
                </a:rPr>
                <a:t>犀利</a:t>
              </a:r>
              <a:r>
                <a:rPr lang="zh-CN" altLang="en-US" sz="2000" dirty="0" smtClean="0"/>
                <a:t>、</a:t>
              </a:r>
              <a:r>
                <a:rPr lang="zh-CN" altLang="en-US" sz="2400" b="1" dirty="0" smtClean="0">
                  <a:solidFill>
                    <a:srgbClr val="92D050"/>
                  </a:solidFill>
                </a:rPr>
                <a:t>黑色幽默</a:t>
              </a:r>
              <a:r>
                <a:rPr lang="zh-CN" altLang="en-US" sz="2000" dirty="0" smtClean="0"/>
                <a:t>、</a:t>
              </a:r>
              <a:endParaRPr lang="en-US" altLang="zh-CN" sz="2000" dirty="0" smtClean="0"/>
            </a:p>
            <a:p>
              <a:pPr algn="ctr"/>
              <a:r>
                <a:rPr lang="zh-CN" altLang="en-US" sz="2400" b="1" dirty="0" smtClean="0">
                  <a:solidFill>
                    <a:srgbClr val="00B050"/>
                  </a:solidFill>
                </a:rPr>
                <a:t>新思考</a:t>
              </a:r>
              <a:r>
                <a:rPr lang="zh-CN" altLang="en-US" sz="2000" dirty="0" smtClean="0"/>
                <a:t>、</a:t>
              </a:r>
              <a:r>
                <a:rPr lang="zh-CN" altLang="en-US" sz="2400" b="1" dirty="0" smtClean="0">
                  <a:solidFill>
                    <a:srgbClr val="00B0F0"/>
                  </a:solidFill>
                </a:rPr>
                <a:t>佛祖</a:t>
              </a:r>
              <a:r>
                <a:rPr lang="zh-CN" altLang="en-US" sz="2000" dirty="0" smtClean="0"/>
                <a:t>、</a:t>
              </a:r>
              <a:r>
                <a:rPr lang="zh-CN" altLang="en-US" sz="2400" b="1" dirty="0" smtClean="0">
                  <a:solidFill>
                    <a:srgbClr val="0070C0"/>
                  </a:solidFill>
                </a:rPr>
                <a:t>无畏的乐观</a:t>
              </a:r>
              <a:endParaRPr lang="zh-CN" altLang="en-US" sz="2000" b="1" dirty="0" smtClean="0">
                <a:solidFill>
                  <a:srgbClr val="0070C0"/>
                </a:solidFill>
              </a:endParaRPr>
            </a:p>
            <a:p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7666" y="2328262"/>
              <a:ext cx="310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装的酒：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436914" y="2996773"/>
            <a:ext cx="1967114" cy="1107996"/>
          </a:xfrm>
          <a:prstGeom prst="rect">
            <a:avLst/>
          </a:prstGeom>
          <a:solidFill>
            <a:schemeClr val="tx1"/>
          </a:solidFill>
          <a:effectLst>
            <a:softEdge rad="31750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矛盾</a:t>
            </a:r>
            <a:endParaRPr lang="en-US" altLang="zh-CN" sz="6600" b="1" dirty="0" smtClean="0">
              <a:solidFill>
                <a:schemeClr val="bg1"/>
              </a:solidFill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8198864" y="1544491"/>
            <a:ext cx="3234980" cy="3658223"/>
            <a:chOff x="8198864" y="1544491"/>
            <a:chExt cx="3234980" cy="3658223"/>
          </a:xfrm>
        </p:grpSpPr>
        <p:sp>
          <p:nvSpPr>
            <p:cNvPr id="93" name="TextBox 92"/>
            <p:cNvSpPr txBox="1"/>
            <p:nvPr/>
          </p:nvSpPr>
          <p:spPr>
            <a:xfrm>
              <a:off x="8275706" y="1544491"/>
              <a:ext cx="3158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重申常识、精神启蒙</a:t>
              </a:r>
              <a:endParaRPr lang="zh-CN" altLang="en-US" sz="24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306440" y="4741049"/>
              <a:ext cx="3035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人文主义、家国情怀</a:t>
              </a:r>
              <a:endParaRPr lang="zh-CN" altLang="en-US" sz="24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198864" y="2366683"/>
              <a:ext cx="148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卖的药：</a:t>
              </a:r>
              <a:endParaRPr lang="zh-CN" altLang="en-US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598434" y="2950669"/>
            <a:ext cx="2543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/>
              <a:t>情怀</a:t>
            </a:r>
            <a:endParaRPr lang="zh-CN" altLang="en-US" sz="6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160290" y="4894734"/>
            <a:ext cx="3211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读哪本</a:t>
            </a:r>
            <a:r>
              <a:rPr lang="zh-CN" altLang="en-US" sz="3200" b="1" dirty="0" smtClean="0"/>
              <a:t>好书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8457560" y="4963887"/>
            <a:ext cx="373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读这本好书！</a:t>
            </a:r>
            <a:endParaRPr lang="zh-CN" altLang="en-US" sz="3200" b="1" dirty="0"/>
          </a:p>
        </p:txBody>
      </p:sp>
      <p:pic>
        <p:nvPicPr>
          <p:cNvPr id="97" name="图片 96" descr="封面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07" y="1252497"/>
            <a:ext cx="3303648" cy="545798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8" grpId="0"/>
      <p:bldP spid="53" grpId="0"/>
      <p:bldP spid="53" grpId="1"/>
      <p:bldP spid="54" grpId="0"/>
      <p:bldP spid="57" grpId="0"/>
      <p:bldP spid="57" grpId="1"/>
      <p:bldP spid="58" grpId="0"/>
      <p:bldP spid="61" grpId="0"/>
      <p:bldP spid="61" grpId="1"/>
      <p:bldP spid="62" grpId="0"/>
      <p:bldP spid="66" grpId="0"/>
      <p:bldP spid="66" grpId="1"/>
      <p:bldP spid="67" grpId="0"/>
      <p:bldP spid="72" grpId="0"/>
      <p:bldP spid="72" grpId="1"/>
      <p:bldP spid="73" grpId="0"/>
      <p:bldP spid="91" grpId="0" animBg="1"/>
      <p:bldP spid="96" grpId="0"/>
      <p:bldP spid="98" grpId="0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31" y="-22348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1610" y="2334034"/>
            <a:ext cx="5897113" cy="1169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谢谢大家！</a:t>
            </a:r>
            <a:endParaRPr lang="zh-CN" altLang="en-US" sz="7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98720" y="4091395"/>
            <a:ext cx="3794527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信息工程学院电信工</a:t>
            </a:r>
            <a:r>
              <a:rPr lang="en-US" altLang="zh-CN" sz="1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2017</a:t>
            </a:r>
            <a:endParaRPr lang="zh-CN" altLang="en-US" sz="1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8429121" y="4867674"/>
            <a:ext cx="2186668" cy="531124"/>
            <a:chOff x="1483363" y="3650467"/>
            <a:chExt cx="1765300" cy="316802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</p:grpSpPr>
        <p:sp>
          <p:nvSpPr>
            <p:cNvPr id="20" name="矩形 19"/>
            <p:cNvSpPr/>
            <p:nvPr/>
          </p:nvSpPr>
          <p:spPr>
            <a:xfrm>
              <a:off x="1483363" y="3650467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30874" y="3686437"/>
              <a:ext cx="1651081" cy="238655"/>
            </a:xfrm>
            <a:prstGeom prst="rect">
              <a:avLst/>
            </a:prstGeom>
            <a:noFill/>
          </p:spPr>
          <p:txBody>
            <a:bodyPr wrap="square" rtlCol="0">
              <a:spAutoFit/>
              <a:sp3d contourW="12700"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读者：李豪现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 flipH="1">
            <a:off x="2215050" y="1851660"/>
            <a:ext cx="3522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372600" y="5660390"/>
            <a:ext cx="16338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996295" y="800100"/>
            <a:ext cx="0" cy="4850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40929" y="-5715"/>
            <a:ext cx="224790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995660" y="3750945"/>
            <a:ext cx="1185545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 descr="校标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542" y="131179"/>
            <a:ext cx="1584894" cy="1587190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01579">
            <a:off x="281482" y="2169275"/>
            <a:ext cx="2804546" cy="463341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</p:pic>
      <p:sp>
        <p:nvSpPr>
          <p:cNvPr id="28" name="TextBox 27"/>
          <p:cNvSpPr txBox="1"/>
          <p:nvPr/>
        </p:nvSpPr>
        <p:spPr>
          <a:xfrm>
            <a:off x="2709389" y="258186"/>
            <a:ext cx="346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获得教养的途径是什么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？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7095" y="729983"/>
            <a:ext cx="1731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谁是佛祖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？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97096" y="1214077"/>
            <a:ext cx="2319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一号线是什么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？</a:t>
            </a:r>
            <a:endParaRPr lang="zh-CN" altLang="en-US" sz="2400" b="1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17921" y="306978"/>
            <a:ext cx="43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阅读一本又一本好书。</a:t>
            </a:r>
            <a:endParaRPr lang="zh-CN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617720" y="711926"/>
            <a:ext cx="551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一个又一个觉悟的灵魂。</a:t>
            </a:r>
            <a:endParaRPr lang="zh-CN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37760" y="1195251"/>
            <a:ext cx="466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平凡的世界。</a:t>
            </a:r>
            <a:endParaRPr lang="zh-CN" altLang="en-US" sz="2400" dirty="0"/>
          </a:p>
        </p:txBody>
      </p:sp>
      <p:pic>
        <p:nvPicPr>
          <p:cNvPr id="30" name="图片 29" descr="12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9481" y="96930"/>
            <a:ext cx="7933462" cy="17188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wipe dir="r"/>
      </p:transition>
    </mc:Choice>
    <mc:Fallback>
      <p:transition spd="med"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8" grpId="0"/>
      <p:bldP spid="19" grpId="0"/>
      <p:bldP spid="22" grpId="0"/>
      <p:bldP spid="26" grpId="0"/>
      <p:bldP spid="27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1804</TotalTime>
  <Words>1358</Words>
  <Application>Microsoft Office PowerPoint</Application>
  <PresentationFormat>自定义</PresentationFormat>
  <Paragraphs>82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包图主题2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win10</cp:lastModifiedBy>
  <cp:revision>232</cp:revision>
  <dcterms:created xsi:type="dcterms:W3CDTF">2017-08-18T03:02:00Z</dcterms:created>
  <dcterms:modified xsi:type="dcterms:W3CDTF">2021-04-05T14:26:28Z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KSORubyTemplateID">
    <vt:lpwstr>2</vt:lpwstr>
  </property>
</Properties>
</file>