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handoutMasterIdLst>
    <p:handoutMasterId r:id="rId31"/>
  </p:handoutMasterIdLst>
  <p:sldIdLst>
    <p:sldId id="257" r:id="rId2"/>
    <p:sldId id="263" r:id="rId3"/>
    <p:sldId id="278" r:id="rId4"/>
    <p:sldId id="264" r:id="rId5"/>
    <p:sldId id="265" r:id="rId6"/>
    <p:sldId id="266" r:id="rId7"/>
    <p:sldId id="267" r:id="rId8"/>
    <p:sldId id="268" r:id="rId9"/>
    <p:sldId id="269" r:id="rId10"/>
    <p:sldId id="270" r:id="rId11"/>
    <p:sldId id="273" r:id="rId12"/>
    <p:sldId id="274" r:id="rId13"/>
    <p:sldId id="275" r:id="rId14"/>
    <p:sldId id="276" r:id="rId15"/>
    <p:sldId id="277" r:id="rId16"/>
    <p:sldId id="271" r:id="rId17"/>
    <p:sldId id="279" r:id="rId18"/>
    <p:sldId id="272" r:id="rId19"/>
    <p:sldId id="280" r:id="rId20"/>
    <p:sldId id="281" r:id="rId21"/>
    <p:sldId id="282" r:id="rId22"/>
    <p:sldId id="283" r:id="rId23"/>
    <p:sldId id="285" r:id="rId24"/>
    <p:sldId id="284" r:id="rId25"/>
    <p:sldId id="286" r:id="rId26"/>
    <p:sldId id="287" r:id="rId27"/>
    <p:sldId id="288" r:id="rId28"/>
    <p:sldId id="26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9"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0000"/>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73" autoAdjust="0"/>
  </p:normalViewPr>
  <p:slideViewPr>
    <p:cSldViewPr snapToGrid="0">
      <p:cViewPr varScale="1">
        <p:scale>
          <a:sx n="75" d="100"/>
          <a:sy n="75" d="100"/>
        </p:scale>
        <p:origin x="946" y="67"/>
      </p:cViewPr>
      <p:guideLst>
        <p:guide pos="416"/>
        <p:guide pos="7256"/>
        <p:guide orient="horz" pos="648"/>
        <p:guide orient="horz" pos="712"/>
        <p:guide orient="horz" pos="3929"/>
        <p:guide orient="horz"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0CF1E5-EA61-4F41-BF97-94C29BF53463}" type="datetimeFigureOut">
              <a:rPr lang="zh-CN" altLang="en-US" smtClean="0"/>
              <a:t>2021/4/1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5CA04D-FB67-441B-85F7-8235966B814E}" type="slidenum">
              <a:rPr lang="zh-CN" altLang="en-US" smtClean="0"/>
              <a:t>‹#›</a:t>
            </a:fld>
            <a:endParaRPr lang="zh-CN" altLang="en-US"/>
          </a:p>
        </p:txBody>
      </p:sp>
    </p:spTree>
    <p:extLst>
      <p:ext uri="{BB962C8B-B14F-4D97-AF65-F5344CB8AC3E}">
        <p14:creationId xmlns:p14="http://schemas.microsoft.com/office/powerpoint/2010/main" val="2291304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C9093-7DC9-495F-8B10-2A01625F0591}" type="datetimeFigureOut">
              <a:rPr lang="zh-CN" altLang="en-US" smtClean="0"/>
              <a:t>2021/4/1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D5A7E-C3BD-4987-A93D-C81F3EBF4959}" type="slidenum">
              <a:rPr lang="zh-CN" altLang="en-US" smtClean="0"/>
              <a:t>‹#›</a:t>
            </a:fld>
            <a:endParaRPr lang="zh-CN" altLang="en-US"/>
          </a:p>
        </p:txBody>
      </p:sp>
    </p:spTree>
    <p:extLst>
      <p:ext uri="{BB962C8B-B14F-4D97-AF65-F5344CB8AC3E}">
        <p14:creationId xmlns:p14="http://schemas.microsoft.com/office/powerpoint/2010/main" val="33540126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指纹检测主要有</a:t>
            </a:r>
            <a:r>
              <a:rPr lang="zh-CN" altLang="en-US" sz="1200" dirty="0"/>
              <a:t>光学识别技术和电容式半导体技术，光学识别技术是</a:t>
            </a:r>
            <a:r>
              <a:rPr lang="zh-CN" altLang="en-US" b="0" i="0" dirty="0">
                <a:solidFill>
                  <a:srgbClr val="B4B4B4"/>
                </a:solidFill>
                <a:effectLst/>
                <a:latin typeface="-apple-system"/>
              </a:rPr>
              <a:t>将手指放在光学镜片上，手指在内置光源照射下，用棱</a:t>
            </a:r>
            <a:r>
              <a:rPr lang="en-US" altLang="zh-CN" b="0" i="0" dirty="0" err="1">
                <a:solidFill>
                  <a:srgbClr val="B4B4B4"/>
                </a:solidFill>
                <a:effectLst/>
                <a:latin typeface="-apple-system"/>
              </a:rPr>
              <a:t>len</a:t>
            </a:r>
            <a:r>
              <a:rPr lang="zh-CN" altLang="en-US" b="0" i="0" dirty="0">
                <a:solidFill>
                  <a:srgbClr val="B4B4B4"/>
                </a:solidFill>
                <a:effectLst/>
                <a:latin typeface="-apple-system"/>
              </a:rPr>
              <a:t>镜将其投射在电荷耦合器件</a:t>
            </a:r>
            <a:r>
              <a:rPr lang="en-US" altLang="zh-CN" b="0" i="0" dirty="0">
                <a:solidFill>
                  <a:srgbClr val="B4B4B4"/>
                </a:solidFill>
                <a:effectLst/>
                <a:latin typeface="-apple-system"/>
              </a:rPr>
              <a:t>(CCD) </a:t>
            </a:r>
            <a:r>
              <a:rPr lang="zh-CN" altLang="en-US" b="0" i="0" dirty="0">
                <a:solidFill>
                  <a:srgbClr val="B4B4B4"/>
                </a:solidFill>
                <a:effectLst/>
                <a:latin typeface="-apple-system"/>
              </a:rPr>
              <a:t>上，电荷耦合器件就相当于一个感光器件，然后通过指纹图像就可以识别不同的人。 </a:t>
            </a:r>
            <a:endParaRPr lang="en-US" altLang="zh-CN" b="0" i="0" dirty="0">
              <a:solidFill>
                <a:srgbClr val="B4B4B4"/>
              </a:solidFill>
              <a:effectLst/>
              <a:latin typeface="-apple-system"/>
            </a:endParaRPr>
          </a:p>
          <a:p>
            <a:r>
              <a:rPr lang="zh-CN" altLang="en-US" sz="1200" dirty="0"/>
              <a:t>电容式半导体技术</a:t>
            </a:r>
            <a:r>
              <a:rPr lang="zh-CN" altLang="en-US" b="0" i="0" dirty="0">
                <a:solidFill>
                  <a:srgbClr val="B4B4B4"/>
                </a:solidFill>
                <a:effectLst/>
                <a:latin typeface="-apple-system"/>
              </a:rPr>
              <a:t>利用手指接触到半导体电容指纹表现上时，因为嵴是凸起、峪是凹下，根据电容值与距离的关系，会在嵴和峪的地方形成不同的电容值。然后利用放电电流进行放电，根据放电速度就可以形成指纹图像</a:t>
            </a:r>
            <a:endParaRPr lang="zh-CN" altLang="en-US" dirty="0"/>
          </a:p>
        </p:txBody>
      </p:sp>
    </p:spTree>
    <p:extLst>
      <p:ext uri="{BB962C8B-B14F-4D97-AF65-F5344CB8AC3E}">
        <p14:creationId xmlns:p14="http://schemas.microsoft.com/office/powerpoint/2010/main" val="1478182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步进电机的驱动一定要使用电机驱动模块，因为要想驱动电机，电流一定要够大，而单片机的</a:t>
            </a:r>
            <a:r>
              <a:rPr lang="en-US" altLang="zh-CN" dirty="0"/>
              <a:t>IO</a:t>
            </a:r>
            <a:r>
              <a:rPr lang="zh-CN" altLang="en-US" dirty="0"/>
              <a:t>口的驱动能力比较弱，电流比较小，所以要加驱动模块。</a:t>
            </a:r>
          </a:p>
        </p:txBody>
      </p:sp>
    </p:spTree>
    <p:extLst>
      <p:ext uri="{BB962C8B-B14F-4D97-AF65-F5344CB8AC3E}">
        <p14:creationId xmlns:p14="http://schemas.microsoft.com/office/powerpoint/2010/main" val="345855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除了步进电机也可以使用舵机，舵机的扭矩更大，舵机分为模拟舵机和数字舵机。两者之间的主要区别就是模拟舵机</a:t>
            </a:r>
            <a:r>
              <a:rPr lang="zh-CN" altLang="en-US" b="0" i="0" dirty="0">
                <a:solidFill>
                  <a:srgbClr val="333333"/>
                </a:solidFill>
                <a:effectLst/>
                <a:latin typeface="PingFang SC"/>
              </a:rPr>
              <a:t>需要多次发送</a:t>
            </a:r>
            <a:r>
              <a:rPr lang="en-US" altLang="zh-CN" b="0" i="0" dirty="0">
                <a:solidFill>
                  <a:srgbClr val="333333"/>
                </a:solidFill>
                <a:effectLst/>
                <a:latin typeface="PingFang SC"/>
              </a:rPr>
              <a:t>PWM</a:t>
            </a:r>
            <a:r>
              <a:rPr lang="zh-CN" altLang="en-US" b="0" i="0" dirty="0">
                <a:solidFill>
                  <a:srgbClr val="333333"/>
                </a:solidFill>
                <a:effectLst/>
                <a:latin typeface="PingFang SC"/>
              </a:rPr>
              <a:t>信号才能够保持在规定的位置上，</a:t>
            </a:r>
            <a:r>
              <a:rPr lang="zh-CN" altLang="en-US" dirty="0"/>
              <a:t>数字舵机</a:t>
            </a:r>
            <a:r>
              <a:rPr lang="zh-CN" altLang="en-US" b="0" i="0" dirty="0">
                <a:solidFill>
                  <a:srgbClr val="333333"/>
                </a:solidFill>
                <a:effectLst/>
                <a:latin typeface="PingFang SC"/>
              </a:rPr>
              <a:t>只需要发送一次</a:t>
            </a:r>
            <a:r>
              <a:rPr lang="en-US" altLang="zh-CN" b="0" i="0" dirty="0">
                <a:solidFill>
                  <a:srgbClr val="333333"/>
                </a:solidFill>
                <a:effectLst/>
                <a:latin typeface="PingFang SC"/>
              </a:rPr>
              <a:t>PWM</a:t>
            </a:r>
            <a:r>
              <a:rPr lang="zh-CN" altLang="en-US" b="0" i="0" dirty="0">
                <a:solidFill>
                  <a:srgbClr val="333333"/>
                </a:solidFill>
                <a:effectLst/>
                <a:latin typeface="PingFang SC"/>
              </a:rPr>
              <a:t>信号就能保持在规定的某个位置。</a:t>
            </a:r>
            <a:r>
              <a:rPr lang="en-US" altLang="zh-CN" b="0" i="0" dirty="0">
                <a:solidFill>
                  <a:srgbClr val="333333"/>
                </a:solidFill>
                <a:effectLst/>
                <a:latin typeface="PingFang SC"/>
              </a:rPr>
              <a:t>PWM</a:t>
            </a:r>
            <a:r>
              <a:rPr lang="zh-CN" altLang="en-US" b="0" i="0" dirty="0">
                <a:solidFill>
                  <a:srgbClr val="333333"/>
                </a:solidFill>
                <a:effectLst/>
                <a:latin typeface="PingFang SC"/>
              </a:rPr>
              <a:t>：脉冲宽度调制（</a:t>
            </a:r>
            <a:r>
              <a:rPr lang="zh-CN" altLang="en-US" b="0" i="0" dirty="0">
                <a:solidFill>
                  <a:srgbClr val="333333"/>
                </a:solidFill>
                <a:effectLst/>
                <a:latin typeface="arial" panose="020B0604020202020204" pitchFamily="34" charset="0"/>
              </a:rPr>
              <a:t>模拟控制方式</a:t>
            </a:r>
            <a:r>
              <a:rPr lang="zh-CN" altLang="en-US" b="0" i="0" dirty="0">
                <a:solidFill>
                  <a:srgbClr val="333333"/>
                </a:solidFill>
                <a:effectLst/>
                <a:latin typeface="PingFang SC"/>
              </a:rPr>
              <a:t>）</a:t>
            </a:r>
            <a:endParaRPr lang="zh-CN" altLang="en-US" dirty="0"/>
          </a:p>
          <a:p>
            <a:endParaRPr lang="zh-CN" altLang="en-US" dirty="0"/>
          </a:p>
        </p:txBody>
      </p:sp>
    </p:spTree>
    <p:extLst>
      <p:ext uri="{BB962C8B-B14F-4D97-AF65-F5344CB8AC3E}">
        <p14:creationId xmlns:p14="http://schemas.microsoft.com/office/powerpoint/2010/main" val="214808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舵机一般只有根线，一根接</a:t>
            </a:r>
            <a:r>
              <a:rPr lang="en-US" altLang="zh-CN" dirty="0"/>
              <a:t>VCC</a:t>
            </a:r>
            <a:r>
              <a:rPr lang="zh-CN" altLang="en-US" dirty="0"/>
              <a:t>，一根接</a:t>
            </a:r>
            <a:r>
              <a:rPr lang="en-US" altLang="zh-CN" dirty="0"/>
              <a:t>GND</a:t>
            </a:r>
            <a:r>
              <a:rPr lang="zh-CN" altLang="en-US" dirty="0"/>
              <a:t>，还有一根是信号线。</a:t>
            </a:r>
          </a:p>
        </p:txBody>
      </p:sp>
    </p:spTree>
    <p:extLst>
      <p:ext uri="{BB962C8B-B14F-4D97-AF65-F5344CB8AC3E}">
        <p14:creationId xmlns:p14="http://schemas.microsoft.com/office/powerpoint/2010/main" val="11590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安防系统部分，你们可以从这几方面去考虑，但是这些只是给你们参考，你们可以找一下更好的想法。烟雾检测也是有集成模块的，跟光敏电阻差不多，用起来也不会很难，然后就是水浸检测，可以用来检测房屋里有没有浸水情况，还有就是紧急按钮，如果家里有老人的话，这个紧急按钮是很有用的。这三个都可以跟紧急报警结合起来，报警可以使用蜂鸣器或扬声器，同时可以使用物联网模块发送报警信息给用户。这就是安防系统的一些思路。</a:t>
            </a:r>
          </a:p>
        </p:txBody>
      </p:sp>
    </p:spTree>
    <p:extLst>
      <p:ext uri="{BB962C8B-B14F-4D97-AF65-F5344CB8AC3E}">
        <p14:creationId xmlns:p14="http://schemas.microsoft.com/office/powerpoint/2010/main" val="3178959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物联网模块是我们这道题必须要用到的，也是最重要的一部分</a:t>
            </a:r>
          </a:p>
        </p:txBody>
      </p:sp>
    </p:spTree>
    <p:extLst>
      <p:ext uri="{BB962C8B-B14F-4D97-AF65-F5344CB8AC3E}">
        <p14:creationId xmlns:p14="http://schemas.microsoft.com/office/powerpoint/2010/main" val="1204496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Esp8266</a:t>
            </a:r>
            <a:r>
              <a:rPr lang="zh-CN" altLang="en-US" dirty="0"/>
              <a:t>只是一个处理器，图中的是</a:t>
            </a:r>
            <a:r>
              <a:rPr lang="en-US" altLang="zh-CN" dirty="0"/>
              <a:t>Esp-12</a:t>
            </a:r>
            <a:r>
              <a:rPr lang="zh-CN" altLang="en-US" dirty="0"/>
              <a:t>，相当于一个最小系统。如果使用</a:t>
            </a:r>
            <a:r>
              <a:rPr lang="en-US" altLang="zh-CN" dirty="0"/>
              <a:t>AT</a:t>
            </a:r>
            <a:r>
              <a:rPr lang="zh-CN" altLang="en-US" dirty="0"/>
              <a:t>指令进行开发，必须要预先烧录</a:t>
            </a:r>
            <a:r>
              <a:rPr lang="en-US" altLang="zh-CN" dirty="0"/>
              <a:t>AT</a:t>
            </a:r>
            <a:r>
              <a:rPr lang="zh-CN" altLang="en-US" dirty="0"/>
              <a:t>固件，固件和烧录工具都可以到乐鑫官网或安信可官网下载</a:t>
            </a:r>
          </a:p>
        </p:txBody>
      </p:sp>
    </p:spTree>
    <p:extLst>
      <p:ext uri="{BB962C8B-B14F-4D97-AF65-F5344CB8AC3E}">
        <p14:creationId xmlns:p14="http://schemas.microsoft.com/office/powerpoint/2010/main" val="2758901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lain"/>
            </a:pPr>
            <a:r>
              <a:rPr lang="zh-CN" altLang="en-US" b="0" i="0" dirty="0">
                <a:solidFill>
                  <a:srgbClr val="333333"/>
                </a:solidFill>
                <a:effectLst/>
                <a:latin typeface="-apple-system"/>
              </a:rPr>
              <a:t>工作在</a:t>
            </a:r>
            <a:r>
              <a:rPr lang="en-US" altLang="zh-CN" b="0" i="0" dirty="0">
                <a:solidFill>
                  <a:srgbClr val="333333"/>
                </a:solidFill>
                <a:effectLst/>
                <a:latin typeface="-apple-system"/>
              </a:rPr>
              <a:t>STA</a:t>
            </a:r>
            <a:r>
              <a:rPr lang="zh-CN" altLang="en-US" b="0" i="0" dirty="0">
                <a:solidFill>
                  <a:srgbClr val="333333"/>
                </a:solidFill>
                <a:effectLst/>
                <a:latin typeface="-apple-system"/>
              </a:rPr>
              <a:t>模式下的</a:t>
            </a:r>
            <a:r>
              <a:rPr lang="en-US" altLang="zh-CN" b="0" i="0" dirty="0">
                <a:solidFill>
                  <a:srgbClr val="333333"/>
                </a:solidFill>
                <a:effectLst/>
                <a:latin typeface="-apple-system"/>
              </a:rPr>
              <a:t>8266</a:t>
            </a:r>
            <a:r>
              <a:rPr lang="zh-CN" altLang="en-US" b="0" i="0" dirty="0">
                <a:solidFill>
                  <a:srgbClr val="333333"/>
                </a:solidFill>
                <a:effectLst/>
                <a:latin typeface="-apple-system"/>
              </a:rPr>
              <a:t>就像是一个接收机一样，通过接收路由器的信号而能够连接互联网，如果把</a:t>
            </a:r>
            <a:r>
              <a:rPr lang="en-US" altLang="zh-CN" b="0" i="0" dirty="0">
                <a:solidFill>
                  <a:srgbClr val="333333"/>
                </a:solidFill>
                <a:effectLst/>
                <a:latin typeface="-apple-system"/>
              </a:rPr>
              <a:t>8266</a:t>
            </a:r>
            <a:r>
              <a:rPr lang="zh-CN" altLang="en-US" b="0" i="0" dirty="0">
                <a:solidFill>
                  <a:srgbClr val="333333"/>
                </a:solidFill>
                <a:effectLst/>
                <a:latin typeface="-apple-system"/>
              </a:rPr>
              <a:t>安装在硬件设备上，就可以实现硬件设备的远程控制。可以理解为此时</a:t>
            </a:r>
            <a:r>
              <a:rPr lang="en-US" altLang="zh-CN" b="0" i="0" dirty="0">
                <a:solidFill>
                  <a:srgbClr val="333333"/>
                </a:solidFill>
                <a:effectLst/>
                <a:latin typeface="-apple-system"/>
              </a:rPr>
              <a:t>8266</a:t>
            </a:r>
            <a:r>
              <a:rPr lang="zh-CN" altLang="en-US" b="0" i="0" dirty="0">
                <a:solidFill>
                  <a:srgbClr val="333333"/>
                </a:solidFill>
                <a:effectLst/>
                <a:latin typeface="-apple-system"/>
              </a:rPr>
              <a:t>是主动去连接别人，</a:t>
            </a:r>
            <a:endParaRPr lang="en-US" altLang="zh-CN" b="0" i="0" dirty="0">
              <a:solidFill>
                <a:srgbClr val="333333"/>
              </a:solidFill>
              <a:effectLst/>
              <a:latin typeface="-apple-system"/>
            </a:endParaRPr>
          </a:p>
          <a:p>
            <a:pPr marL="228600" indent="-228600">
              <a:buAutoNum type="arabicPlain"/>
            </a:pPr>
            <a:r>
              <a:rPr lang="zh-CN" altLang="en-US" b="0" i="0" dirty="0">
                <a:solidFill>
                  <a:srgbClr val="333333"/>
                </a:solidFill>
                <a:effectLst/>
                <a:latin typeface="-apple-system"/>
              </a:rPr>
              <a:t>工作在</a:t>
            </a:r>
            <a:r>
              <a:rPr lang="en-US" altLang="zh-CN" b="0" i="0" dirty="0">
                <a:solidFill>
                  <a:srgbClr val="333333"/>
                </a:solidFill>
                <a:effectLst/>
                <a:latin typeface="-apple-system"/>
              </a:rPr>
              <a:t>AP</a:t>
            </a:r>
            <a:r>
              <a:rPr lang="zh-CN" altLang="en-US" b="0" i="0" dirty="0">
                <a:solidFill>
                  <a:srgbClr val="333333"/>
                </a:solidFill>
                <a:effectLst/>
                <a:latin typeface="-apple-system"/>
              </a:rPr>
              <a:t>模式下的</a:t>
            </a:r>
            <a:r>
              <a:rPr lang="en-US" altLang="zh-CN" b="0" i="0" dirty="0">
                <a:solidFill>
                  <a:srgbClr val="333333"/>
                </a:solidFill>
                <a:effectLst/>
                <a:latin typeface="-apple-system"/>
              </a:rPr>
              <a:t>8266</a:t>
            </a:r>
            <a:r>
              <a:rPr lang="zh-CN" altLang="en-US" b="0" i="0" dirty="0">
                <a:solidFill>
                  <a:srgbClr val="333333"/>
                </a:solidFill>
                <a:effectLst/>
                <a:latin typeface="-apple-system"/>
              </a:rPr>
              <a:t>就像是一个热点一样，手机、电脑等都可以连接到此“热点”，从而实现了手机、电脑等设备可以和</a:t>
            </a:r>
            <a:r>
              <a:rPr lang="en-US" altLang="zh-CN" b="0" i="0" dirty="0">
                <a:solidFill>
                  <a:srgbClr val="333333"/>
                </a:solidFill>
                <a:effectLst/>
                <a:latin typeface="-apple-system"/>
              </a:rPr>
              <a:t>8266</a:t>
            </a:r>
            <a:r>
              <a:rPr lang="zh-CN" altLang="en-US" b="0" i="0" dirty="0">
                <a:solidFill>
                  <a:srgbClr val="333333"/>
                </a:solidFill>
                <a:effectLst/>
                <a:latin typeface="-apple-system"/>
              </a:rPr>
              <a:t>进行局域网的无线通信。</a:t>
            </a:r>
            <a:endParaRPr lang="en-US" altLang="zh-CN" b="0" i="0" dirty="0">
              <a:solidFill>
                <a:srgbClr val="333333"/>
              </a:solidFill>
              <a:effectLst/>
              <a:latin typeface="-apple-system"/>
            </a:endParaRPr>
          </a:p>
          <a:p>
            <a:pPr marL="228600" indent="-228600">
              <a:buAutoNum type="arabicPlain"/>
            </a:pPr>
            <a:r>
              <a:rPr lang="zh-CN" altLang="en-US" b="0" i="0" dirty="0">
                <a:solidFill>
                  <a:srgbClr val="333333"/>
                </a:solidFill>
                <a:effectLst/>
                <a:latin typeface="-apple-system"/>
              </a:rPr>
              <a:t>两种模式共存</a:t>
            </a:r>
            <a:r>
              <a:rPr lang="en-US" altLang="zh-CN" b="0" i="0" dirty="0">
                <a:solidFill>
                  <a:srgbClr val="333333"/>
                </a:solidFill>
                <a:effectLst/>
                <a:latin typeface="-apple-system"/>
              </a:rPr>
              <a:t>,</a:t>
            </a:r>
            <a:r>
              <a:rPr lang="zh-CN" altLang="en-US" b="0" i="0" dirty="0">
                <a:solidFill>
                  <a:srgbClr val="333333"/>
                </a:solidFill>
                <a:effectLst/>
                <a:latin typeface="-apple-system"/>
              </a:rPr>
              <a:t>既可以通过路由器连接到互联网</a:t>
            </a:r>
            <a:r>
              <a:rPr lang="en-US" altLang="zh-CN" b="0" i="0" dirty="0">
                <a:solidFill>
                  <a:srgbClr val="333333"/>
                </a:solidFill>
                <a:effectLst/>
                <a:latin typeface="-apple-system"/>
              </a:rPr>
              <a:t>,</a:t>
            </a:r>
            <a:r>
              <a:rPr lang="zh-CN" altLang="en-US" b="0" i="0" dirty="0">
                <a:solidFill>
                  <a:srgbClr val="333333"/>
                </a:solidFill>
                <a:effectLst/>
                <a:latin typeface="-apple-system"/>
              </a:rPr>
              <a:t>也可以作为</a:t>
            </a:r>
            <a:r>
              <a:rPr lang="en-US" altLang="zh-CN" b="0" i="0" dirty="0" err="1">
                <a:solidFill>
                  <a:srgbClr val="333333"/>
                </a:solidFill>
                <a:effectLst/>
                <a:latin typeface="-apple-system"/>
              </a:rPr>
              <a:t>WiFi</a:t>
            </a:r>
            <a:r>
              <a:rPr lang="zh-CN" altLang="en-US" b="0" i="0" dirty="0">
                <a:solidFill>
                  <a:srgbClr val="333333"/>
                </a:solidFill>
                <a:effectLst/>
                <a:latin typeface="-apple-system"/>
              </a:rPr>
              <a:t>热点</a:t>
            </a:r>
            <a:r>
              <a:rPr lang="en-US" altLang="zh-CN" b="0" i="0" dirty="0">
                <a:solidFill>
                  <a:srgbClr val="333333"/>
                </a:solidFill>
                <a:effectLst/>
                <a:latin typeface="-apple-system"/>
              </a:rPr>
              <a:t>,</a:t>
            </a:r>
            <a:r>
              <a:rPr lang="zh-CN" altLang="en-US" b="0" i="0" dirty="0">
                <a:solidFill>
                  <a:srgbClr val="333333"/>
                </a:solidFill>
                <a:effectLst/>
                <a:latin typeface="-apple-system"/>
              </a:rPr>
              <a:t>使其他设备连接到这个模块</a:t>
            </a:r>
            <a:r>
              <a:rPr lang="en-US" altLang="zh-CN" b="0" i="0" dirty="0">
                <a:solidFill>
                  <a:srgbClr val="333333"/>
                </a:solidFill>
                <a:effectLst/>
                <a:latin typeface="-apple-system"/>
              </a:rPr>
              <a:t>,</a:t>
            </a:r>
            <a:r>
              <a:rPr lang="zh-CN" altLang="en-US" b="0" i="0" dirty="0">
                <a:solidFill>
                  <a:srgbClr val="333333"/>
                </a:solidFill>
                <a:effectLst/>
                <a:latin typeface="-apple-system"/>
              </a:rPr>
              <a:t>实现广域网与局域网的无缝切换。</a:t>
            </a:r>
            <a:endParaRPr lang="zh-CN" altLang="en-US" b="0" dirty="0"/>
          </a:p>
        </p:txBody>
      </p:sp>
    </p:spTree>
    <p:extLst>
      <p:ext uri="{BB962C8B-B14F-4D97-AF65-F5344CB8AC3E}">
        <p14:creationId xmlns:p14="http://schemas.microsoft.com/office/powerpoint/2010/main" val="1698038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协调器负责启动整个网络，协调器选择一个信道和一个网络</a:t>
            </a:r>
            <a:r>
              <a:rPr lang="en-US" altLang="zh-CN" dirty="0"/>
              <a:t>ID</a:t>
            </a:r>
            <a:r>
              <a:rPr lang="zh-CN" altLang="en-US" dirty="0"/>
              <a:t>，随后启动整个网络，也就是说</a:t>
            </a:r>
            <a:r>
              <a:rPr lang="en-US" altLang="zh-CN" dirty="0"/>
              <a:t>ZigBee</a:t>
            </a:r>
            <a:r>
              <a:rPr lang="zh-CN" altLang="en-US" dirty="0"/>
              <a:t>整个内网就是通过协调器接入网络的。路由器主要功能就是允许其他设备加入网络并且协助终端设备进行通信。</a:t>
            </a:r>
          </a:p>
        </p:txBody>
      </p:sp>
    </p:spTree>
    <p:extLst>
      <p:ext uri="{BB962C8B-B14F-4D97-AF65-F5344CB8AC3E}">
        <p14:creationId xmlns:p14="http://schemas.microsoft.com/office/powerpoint/2010/main" val="3211279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星状结构：</a:t>
            </a:r>
            <a:r>
              <a:rPr lang="zh-CN" altLang="en-US" b="0" i="0" dirty="0">
                <a:solidFill>
                  <a:srgbClr val="4D4D4D"/>
                </a:solidFill>
                <a:effectLst/>
                <a:latin typeface="-apple-system"/>
              </a:rPr>
              <a:t>该结构网络中，每个附属节点只能与中心节点通信，如果需要两个附属节点之间通信，必须经过中心节点进行数据转发。</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F4F4F"/>
                </a:solidFill>
                <a:effectLst/>
                <a:latin typeface="PingFang SC"/>
              </a:rPr>
              <a:t>树状网络：</a:t>
            </a:r>
            <a:r>
              <a:rPr lang="zh-CN" altLang="en-US" b="0" i="0" dirty="0">
                <a:solidFill>
                  <a:srgbClr val="4D4D4D"/>
                </a:solidFill>
                <a:effectLst/>
                <a:latin typeface="-apple-system"/>
              </a:rPr>
              <a:t>结点之间的信息只能沿着树的路径向上传递到共同的父节点，再由共同的父节点向下转发给目的节点。</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F4F4F"/>
                </a:solidFill>
                <a:effectLst/>
                <a:latin typeface="PingFang SC"/>
              </a:rPr>
              <a:t>网状网络：</a:t>
            </a:r>
            <a:r>
              <a:rPr lang="zh-CN" altLang="en-US" b="0" i="0" dirty="0">
                <a:solidFill>
                  <a:srgbClr val="4D4D4D"/>
                </a:solidFill>
                <a:effectLst/>
                <a:latin typeface="-apple-system"/>
              </a:rPr>
              <a:t>网络中具有路由功能的设备之间都可以直接相互通信</a:t>
            </a:r>
            <a:endParaRPr lang="zh-CN" altLang="en-US" b="0" i="0" dirty="0">
              <a:solidFill>
                <a:srgbClr val="4F4F4F"/>
              </a:solidFill>
              <a:effectLst/>
              <a:latin typeface="PingFang SC"/>
            </a:endParaRPr>
          </a:p>
        </p:txBody>
      </p:sp>
    </p:spTree>
    <p:extLst>
      <p:ext uri="{BB962C8B-B14F-4D97-AF65-F5344CB8AC3E}">
        <p14:creationId xmlns:p14="http://schemas.microsoft.com/office/powerpoint/2010/main" val="2188051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三个网站物联网平台，你们可以在上面建立自己的网站，然后把家居里面的各种信息上传到网站上。基本上你们实现局域网通信就行了，也可以做一下内网穿透，穿透之后就可以通过外网进行访问，这样就可以远程进行监控或者控制了。 </a:t>
            </a:r>
            <a:r>
              <a:rPr lang="en-US" altLang="zh-CN" dirty="0"/>
              <a:t>Blinker</a:t>
            </a:r>
            <a:r>
              <a:rPr lang="zh-CN" altLang="en-US" dirty="0"/>
              <a:t>是国内的网站，有相应的中文教程，学起来比较简单。你们选择一个适合自己的就行。</a:t>
            </a:r>
          </a:p>
        </p:txBody>
      </p:sp>
    </p:spTree>
    <p:extLst>
      <p:ext uri="{BB962C8B-B14F-4D97-AF65-F5344CB8AC3E}">
        <p14:creationId xmlns:p14="http://schemas.microsoft.com/office/powerpoint/2010/main" val="50738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下面就讲一下比较常用的</a:t>
            </a:r>
            <a:r>
              <a:rPr lang="zh-CN" altLang="en-US" sz="1200" dirty="0"/>
              <a:t>光学指纹模块</a:t>
            </a:r>
            <a:r>
              <a:rPr lang="en-US" altLang="zh-CN" sz="1200" dirty="0"/>
              <a:t>AS608</a:t>
            </a:r>
            <a:r>
              <a:rPr lang="zh-CN" altLang="en-US" sz="1200" dirty="0"/>
              <a:t>，这个芯片</a:t>
            </a:r>
            <a:r>
              <a:rPr lang="zh-CN" altLang="en-US" b="0" i="0" dirty="0">
                <a:solidFill>
                  <a:srgbClr val="B4B4B4"/>
                </a:solidFill>
                <a:effectLst/>
                <a:latin typeface="-apple-system"/>
              </a:rPr>
              <a:t>集成了指纹识别算法，能高效快速采集图像并识别指纹特征。模块配备了串口、</a:t>
            </a:r>
            <a:r>
              <a:rPr lang="en-US" altLang="zh-CN" b="0" i="0" dirty="0">
                <a:solidFill>
                  <a:srgbClr val="B4B4B4"/>
                </a:solidFill>
                <a:effectLst/>
                <a:latin typeface="-apple-system"/>
              </a:rPr>
              <a:t>USB </a:t>
            </a:r>
            <a:r>
              <a:rPr lang="zh-CN" altLang="en-US" b="0" i="0" dirty="0">
                <a:solidFill>
                  <a:srgbClr val="B4B4B4"/>
                </a:solidFill>
                <a:effectLst/>
                <a:latin typeface="-apple-system"/>
              </a:rPr>
              <a:t>通讯接口，用户无需研究复杂的图像处理及指纹识别算法，只需通过简单的串口、</a:t>
            </a:r>
            <a:r>
              <a:rPr lang="en-US" altLang="zh-CN" b="0" i="0" dirty="0">
                <a:solidFill>
                  <a:srgbClr val="B4B4B4"/>
                </a:solidFill>
                <a:effectLst/>
                <a:latin typeface="-apple-system"/>
              </a:rPr>
              <a:t>USB </a:t>
            </a:r>
            <a:r>
              <a:rPr lang="zh-CN" altLang="en-US" b="0" i="0" dirty="0">
                <a:solidFill>
                  <a:srgbClr val="B4B4B4"/>
                </a:solidFill>
                <a:effectLst/>
                <a:latin typeface="-apple-system"/>
              </a:rPr>
              <a:t>按照通讯协议便可控制模块。</a:t>
            </a:r>
            <a:endParaRPr lang="zh-CN" altLang="en-US" dirty="0"/>
          </a:p>
        </p:txBody>
      </p:sp>
    </p:spTree>
    <p:extLst>
      <p:ext uri="{BB962C8B-B14F-4D97-AF65-F5344CB8AC3E}">
        <p14:creationId xmlns:p14="http://schemas.microsoft.com/office/powerpoint/2010/main" val="84273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2846894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这张图是单片机的最小系统，</a:t>
            </a:r>
            <a:endParaRPr lang="en-US" altLang="zh-CN" dirty="0"/>
          </a:p>
          <a:p>
            <a:r>
              <a:rPr lang="zh-CN" altLang="en-US" dirty="0"/>
              <a:t>电源电路为单片机提供电源</a:t>
            </a:r>
            <a:endParaRPr lang="en-US" altLang="zh-CN" dirty="0"/>
          </a:p>
          <a:p>
            <a:r>
              <a:rPr lang="zh-CN" altLang="en-US" dirty="0"/>
              <a:t>时钟电路：单片机工作的时间基准，决定了单片机工作速度</a:t>
            </a:r>
            <a:endParaRPr lang="en-US" altLang="zh-CN" dirty="0"/>
          </a:p>
          <a:p>
            <a:r>
              <a:rPr lang="zh-CN" altLang="en-US" dirty="0"/>
              <a:t>复位电路：对单片机进行复位</a:t>
            </a:r>
            <a:endParaRPr lang="en-US" altLang="zh-CN" dirty="0"/>
          </a:p>
          <a:p>
            <a:endParaRPr lang="en-US" altLang="zh-CN" dirty="0"/>
          </a:p>
          <a:p>
            <a:r>
              <a:rPr lang="zh-CN" altLang="en-US" dirty="0"/>
              <a:t>一般情况下是使用串口跟物联网模块进行通信，然后其他</a:t>
            </a:r>
            <a:r>
              <a:rPr lang="en-US" altLang="zh-CN" dirty="0"/>
              <a:t>IO</a:t>
            </a:r>
            <a:r>
              <a:rPr lang="zh-CN" altLang="en-US" dirty="0"/>
              <a:t>口连接外设，但是有些模块有要求用串口进行通信，例如之前讲的</a:t>
            </a:r>
            <a:r>
              <a:rPr lang="en-US" altLang="zh-CN" dirty="0"/>
              <a:t>AS608</a:t>
            </a:r>
            <a:r>
              <a:rPr lang="zh-CN" altLang="en-US" dirty="0"/>
              <a:t>指纹识别模块，所以如果想把这道题做好的话，建议使用</a:t>
            </a:r>
            <a:r>
              <a:rPr lang="en-US" altLang="zh-CN" dirty="0"/>
              <a:t>stm32</a:t>
            </a:r>
            <a:r>
              <a:rPr lang="zh-CN" altLang="en-US" dirty="0"/>
              <a:t>作为主控芯片。</a:t>
            </a:r>
          </a:p>
        </p:txBody>
      </p:sp>
    </p:spTree>
    <p:extLst>
      <p:ext uri="{BB962C8B-B14F-4D97-AF65-F5344CB8AC3E}">
        <p14:creationId xmlns:p14="http://schemas.microsoft.com/office/powerpoint/2010/main" val="1804277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4050625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782817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开漏输出可以很方便的调节输出的电平，因为输出电平完全由上拉电阻连接的电源电平决定。故在需要进行电平转换的地方，适合使用开漏输出，例如</a:t>
            </a:r>
            <a:r>
              <a:rPr lang="en-US" altLang="zh-CN" sz="1200" dirty="0"/>
              <a:t>I2C</a:t>
            </a:r>
            <a:r>
              <a:rPr lang="zh-CN" altLang="en-US" sz="1200" dirty="0"/>
              <a:t>，</a:t>
            </a:r>
            <a:r>
              <a:rPr lang="en-US" altLang="zh-CN" sz="1200" dirty="0"/>
              <a:t>SPI</a:t>
            </a:r>
            <a:r>
              <a:rPr lang="zh-CN" altLang="en-US" sz="1200" dirty="0"/>
              <a:t>通信，</a:t>
            </a:r>
            <a:endParaRPr lang="en-US" altLang="zh-CN" sz="1200" dirty="0"/>
          </a:p>
          <a:p>
            <a:endParaRPr lang="en-US" altLang="zh-CN" sz="1200" dirty="0"/>
          </a:p>
          <a:p>
            <a:r>
              <a:rPr lang="zh-CN" altLang="en-US" sz="1200" dirty="0"/>
              <a:t>单片机的学习在网上可以找到很多教程，在这里我只是带领大家了解一下相关的知识，给你们讲一下这道题可以用的模块，具体要怎么实现还是要靠你们去自学。</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3158249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除了指纹开锁，还可以做刷卡开锁。目前主要的刷卡方式有接触式和非接触式两种，接触式</a:t>
            </a:r>
            <a:r>
              <a:rPr lang="en-US" altLang="zh-CN" dirty="0"/>
              <a:t>IC</a:t>
            </a:r>
            <a:r>
              <a:rPr lang="zh-CN" altLang="en-US" dirty="0"/>
              <a:t>卡是通过触点来获取电能从而进行数据的收发。非接触式</a:t>
            </a:r>
            <a:r>
              <a:rPr lang="en-US" altLang="zh-CN" dirty="0"/>
              <a:t>IC</a:t>
            </a:r>
            <a:r>
              <a:rPr lang="zh-CN" altLang="en-US" dirty="0"/>
              <a:t>卡是通过</a:t>
            </a:r>
            <a:r>
              <a:rPr lang="zh-CN" altLang="en-US" sz="1200" dirty="0"/>
              <a:t>射频读写器发送一组固定频率的电磁波，为卡内的电容充电，然后电容作为电源进行数据读取和发送。</a:t>
            </a:r>
            <a:endParaRPr lang="zh-CN" altLang="en-US" dirty="0"/>
          </a:p>
        </p:txBody>
      </p:sp>
    </p:spTree>
    <p:extLst>
      <p:ext uri="{BB962C8B-B14F-4D97-AF65-F5344CB8AC3E}">
        <p14:creationId xmlns:p14="http://schemas.microsoft.com/office/powerpoint/2010/main" val="2437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下面就列出常用模块给你们参考一下，你们不一定就要用这个模块，可以去找适合自己的模块。这个</a:t>
            </a:r>
            <a:r>
              <a:rPr lang="en-US" altLang="zh-CN" dirty="0"/>
              <a:t>MFRC522</a:t>
            </a:r>
            <a:r>
              <a:rPr lang="zh-CN" altLang="en-US" dirty="0"/>
              <a:t>芯片可以使用</a:t>
            </a:r>
            <a:r>
              <a:rPr lang="en-US" altLang="zh-CN" dirty="0"/>
              <a:t>SPI</a:t>
            </a:r>
            <a:r>
              <a:rPr lang="zh-CN" altLang="en-US" dirty="0"/>
              <a:t>、串口、和</a:t>
            </a:r>
            <a:r>
              <a:rPr lang="en-US" altLang="zh-CN" dirty="0"/>
              <a:t>I2C</a:t>
            </a:r>
            <a:r>
              <a:rPr lang="zh-CN" altLang="en-US" dirty="0"/>
              <a:t>与主机进行通讯，下面这个表格就说明了</a:t>
            </a:r>
            <a:r>
              <a:rPr lang="en-US" altLang="zh-CN" dirty="0"/>
              <a:t>RC522</a:t>
            </a:r>
            <a:r>
              <a:rPr lang="zh-CN" altLang="en-US" dirty="0"/>
              <a:t>与主机通讯的引脚配置，串口通信时</a:t>
            </a:r>
            <a:r>
              <a:rPr lang="en-US" altLang="zh-CN" dirty="0"/>
              <a:t>SDA</a:t>
            </a:r>
            <a:r>
              <a:rPr lang="zh-CN" altLang="en-US" dirty="0"/>
              <a:t>引脚就是</a:t>
            </a:r>
            <a:r>
              <a:rPr lang="en-US" altLang="zh-CN" dirty="0"/>
              <a:t>RX</a:t>
            </a:r>
            <a:r>
              <a:rPr lang="zh-CN" altLang="en-US" dirty="0"/>
              <a:t>，</a:t>
            </a:r>
            <a:r>
              <a:rPr lang="en-US" altLang="zh-CN" dirty="0"/>
              <a:t>D7</a:t>
            </a:r>
            <a:r>
              <a:rPr lang="zh-CN" altLang="en-US" dirty="0"/>
              <a:t>引脚就是</a:t>
            </a:r>
            <a:r>
              <a:rPr lang="en-US" altLang="zh-CN" dirty="0"/>
              <a:t>TX</a:t>
            </a:r>
            <a:r>
              <a:rPr lang="zh-CN" altLang="en-US" dirty="0"/>
              <a:t>，使用</a:t>
            </a:r>
            <a:r>
              <a:rPr lang="en-US" altLang="zh-CN" dirty="0"/>
              <a:t>SPI</a:t>
            </a:r>
            <a:r>
              <a:rPr lang="zh-CN" altLang="en-US" dirty="0"/>
              <a:t>通信时，</a:t>
            </a:r>
            <a:r>
              <a:rPr lang="en-US" altLang="zh-CN" dirty="0"/>
              <a:t>MISO</a:t>
            </a:r>
            <a:r>
              <a:rPr lang="zh-CN" altLang="en-US" dirty="0"/>
              <a:t>，</a:t>
            </a:r>
            <a:r>
              <a:rPr lang="en-US" altLang="zh-CN" dirty="0"/>
              <a:t>MOSI</a:t>
            </a:r>
            <a:r>
              <a:rPr lang="zh-CN" altLang="en-US" dirty="0"/>
              <a:t>分别为主设备输出和主设备输入，</a:t>
            </a:r>
            <a:r>
              <a:rPr lang="en-US" altLang="zh-CN" dirty="0"/>
              <a:t>D5</a:t>
            </a:r>
            <a:r>
              <a:rPr lang="zh-CN" altLang="en-US" dirty="0"/>
              <a:t>就是</a:t>
            </a:r>
            <a:r>
              <a:rPr lang="en-US" altLang="zh-CN" dirty="0"/>
              <a:t>SCK</a:t>
            </a:r>
            <a:r>
              <a:rPr lang="zh-CN" altLang="en-US" dirty="0"/>
              <a:t>时钟线，使用</a:t>
            </a:r>
            <a:r>
              <a:rPr lang="en-US" altLang="zh-CN" dirty="0"/>
              <a:t>I2C</a:t>
            </a:r>
            <a:r>
              <a:rPr lang="zh-CN" altLang="en-US" dirty="0"/>
              <a:t>通信时</a:t>
            </a:r>
            <a:r>
              <a:rPr lang="en-US" altLang="zh-CN" dirty="0"/>
              <a:t>SDA</a:t>
            </a:r>
            <a:r>
              <a:rPr lang="zh-CN" altLang="en-US" dirty="0"/>
              <a:t>为数据线，</a:t>
            </a:r>
            <a:r>
              <a:rPr lang="en-US" altLang="zh-CN" dirty="0"/>
              <a:t>SCL</a:t>
            </a:r>
            <a:r>
              <a:rPr lang="zh-CN" altLang="en-US" dirty="0"/>
              <a:t>为时钟线（</a:t>
            </a:r>
            <a:r>
              <a:rPr lang="en-US" altLang="zh-CN" dirty="0"/>
              <a:t>I2C</a:t>
            </a:r>
            <a:r>
              <a:rPr lang="zh-CN" altLang="en-US" dirty="0"/>
              <a:t>：时钟线是高电平时读取数据。</a:t>
            </a:r>
            <a:r>
              <a:rPr lang="en-US" altLang="zh-CN" dirty="0"/>
              <a:t>SPI</a:t>
            </a:r>
            <a:r>
              <a:rPr lang="zh-CN" altLang="en-US" dirty="0"/>
              <a:t>：有四线总线，时钟线为上升沿时发送）</a:t>
            </a:r>
          </a:p>
        </p:txBody>
      </p:sp>
    </p:spTree>
    <p:extLst>
      <p:ext uri="{BB962C8B-B14F-4D97-AF65-F5344CB8AC3E}">
        <p14:creationId xmlns:p14="http://schemas.microsoft.com/office/powerpoint/2010/main" val="228912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我们这道题思路是很开放的，有很多方式来实现我们的功能，可以有密码开锁，使用按键作为输入，输入的密码正确就可以开门，然后还可以用手机</a:t>
            </a:r>
            <a:r>
              <a:rPr lang="en-US" altLang="zh-CN" dirty="0"/>
              <a:t>APP</a:t>
            </a:r>
            <a:r>
              <a:rPr lang="zh-CN" altLang="en-US" dirty="0"/>
              <a:t>开门，你们可以开发一个</a:t>
            </a:r>
            <a:r>
              <a:rPr lang="en-US" altLang="zh-CN" dirty="0"/>
              <a:t>APP</a:t>
            </a:r>
            <a:r>
              <a:rPr lang="zh-CN" altLang="en-US" dirty="0"/>
              <a:t>，用户登录之后就可以用这个</a:t>
            </a:r>
            <a:r>
              <a:rPr lang="en-US" altLang="zh-CN" dirty="0"/>
              <a:t>APP</a:t>
            </a:r>
            <a:r>
              <a:rPr lang="zh-CN" altLang="en-US" dirty="0"/>
              <a:t>开门，也可以安装一个摄像头，通过人脸识别算法来控制门禁。</a:t>
            </a:r>
          </a:p>
        </p:txBody>
      </p:sp>
    </p:spTree>
    <p:extLst>
      <p:ext uri="{BB962C8B-B14F-4D97-AF65-F5344CB8AC3E}">
        <p14:creationId xmlns:p14="http://schemas.microsoft.com/office/powerpoint/2010/main" val="1772413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就讲一下自动窗帘的设计，自动窗帘可以使用光敏电阻实现，通过识别房屋光线的强弱来控制窗帘，也可以通过物联网模块或者蓝牙模块使用手机对窗帘进行远程控制，当然也可以使用语言识别来控制窗帘。你们可以选择多种方式结合在一起，比如可以用光敏电阻和物联网结合起来，也可以用光敏电阻和蓝牙结合起来。反正有很多方式，我在这里只是简单地介绍一下，你们做的时候可以自己想一下有没有其他好的方法。下面就重点介绍一下光敏电阻，物联网模块后面会重点讲。</a:t>
            </a:r>
          </a:p>
        </p:txBody>
      </p:sp>
    </p:spTree>
    <p:extLst>
      <p:ext uri="{BB962C8B-B14F-4D97-AF65-F5344CB8AC3E}">
        <p14:creationId xmlns:p14="http://schemas.microsoft.com/office/powerpoint/2010/main" val="2976798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这个就是光敏电阻，光敏电阻的阻值是随光线的强弱而变化的。而如果我们要用的话一般是直接用下面这种集成模块，这种模块用起来是比较简单的，它有两种输出方式，一种是数字量输出，一种是模拟量输出。模拟量输出的话数据精确一点，但是要用到</a:t>
            </a:r>
            <a:r>
              <a:rPr lang="en-US" altLang="zh-CN" dirty="0"/>
              <a:t>ADC</a:t>
            </a:r>
            <a:r>
              <a:rPr lang="zh-CN" altLang="en-US" dirty="0"/>
              <a:t>，</a:t>
            </a:r>
            <a:r>
              <a:rPr lang="en-US" altLang="zh-CN" dirty="0"/>
              <a:t>ADC</a:t>
            </a:r>
            <a:r>
              <a:rPr lang="zh-CN" altLang="en-US" dirty="0"/>
              <a:t>就是模数转换，将模拟量转化为数字量。</a:t>
            </a:r>
          </a:p>
        </p:txBody>
      </p:sp>
    </p:spTree>
    <p:extLst>
      <p:ext uri="{BB962C8B-B14F-4D97-AF65-F5344CB8AC3E}">
        <p14:creationId xmlns:p14="http://schemas.microsoft.com/office/powerpoint/2010/main" val="2907889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要实现自动窗帘那就需要电机，你们可以选择用步进电机，由于它电机旋转角度正比于脉冲数，所有可以通过脉冲数计算出旋转的角度，并且只要改变脉冲的频率就可以改变它的转速。然后缺点就是转速低，扭矩小，所以你们做的时候一定要注意一下，因为窗帘跟杆之间存在一定的摩擦力，如果扭矩太小可能就拉不动窗帘。</a:t>
            </a:r>
          </a:p>
        </p:txBody>
      </p:sp>
    </p:spTree>
    <p:extLst>
      <p:ext uri="{BB962C8B-B14F-4D97-AF65-F5344CB8AC3E}">
        <p14:creationId xmlns:p14="http://schemas.microsoft.com/office/powerpoint/2010/main" val="4021605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我们这里以五线四相步进电机作为例子进行讲解，这种小型步进电机的驱动电压一般是</a:t>
            </a:r>
            <a:r>
              <a:rPr lang="en-US" altLang="zh-CN" dirty="0"/>
              <a:t>5V</a:t>
            </a:r>
            <a:r>
              <a:rPr lang="zh-CN" altLang="en-US" dirty="0"/>
              <a:t>，五线四相步进电机内部结构。。步进电机有多种驱动方式，有四拍和八拍驱动方式，这种就是四拍驱动方式，（讲解原理）八拍驱动的原理其实一样的（讲解原理），在</a:t>
            </a:r>
            <a:r>
              <a:rPr lang="zh-CN" altLang="en-US" b="0" i="0" dirty="0">
                <a:solidFill>
                  <a:srgbClr val="4D4D4D"/>
                </a:solidFill>
                <a:effectLst/>
                <a:latin typeface="-apple-system"/>
              </a:rPr>
              <a:t>八相驱动方式中，实现了更精细的角度控制，适用于高精度场合。脉冲发送完一个周期，电机并不是旋转一圈，因为电机内部是有减速齿轮的，所以一个周期并不是一圈，不同的电机有不同的转换关系，要根据旋转关系才能得出旋转一圈所需要的脉冲周期。</a:t>
            </a:r>
            <a:endParaRPr lang="zh-CN" altLang="en-US" dirty="0"/>
          </a:p>
        </p:txBody>
      </p:sp>
    </p:spTree>
    <p:extLst>
      <p:ext uri="{BB962C8B-B14F-4D97-AF65-F5344CB8AC3E}">
        <p14:creationId xmlns:p14="http://schemas.microsoft.com/office/powerpoint/2010/main" val="648072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9707690-90AE-440B-B75F-263457C50B08}" type="slidenum">
              <a:rPr lang="zh-CN" altLang="en-US" smtClean="0"/>
              <a:t>‹#›</a:t>
            </a:fld>
            <a:endParaRPr lang="zh-CN" altLang="en-US"/>
          </a:p>
        </p:txBody>
      </p:sp>
      <p:sp>
        <p:nvSpPr>
          <p:cNvPr id="7" name="矩形 6"/>
          <p:cNvSpPr/>
          <p:nvPr userDrawn="1"/>
        </p:nvSpPr>
        <p:spPr>
          <a:xfrm>
            <a:off x="0" y="0"/>
            <a:ext cx="12192000" cy="349624"/>
          </a:xfrm>
          <a:prstGeom prst="rect">
            <a:avLst/>
          </a:prstGeom>
          <a:solidFill>
            <a:srgbClr val="A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zh-CN" altLang="en-US" sz="1600" b="1" dirty="0">
                <a:latin typeface="华光大标宋_CNKI" panose="02000500000000000000" pitchFamily="2" charset="-122"/>
                <a:ea typeface="华光大标宋_CNKI" panose="02000500000000000000" pitchFamily="2" charset="-122"/>
              </a:rPr>
              <a:t>电子科技协会</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0429239" y="50350"/>
            <a:ext cx="388621" cy="259081"/>
          </a:xfrm>
          <a:prstGeom prst="rect">
            <a:avLst/>
          </a:prstGeom>
        </p:spPr>
      </p:pic>
    </p:spTree>
    <p:extLst>
      <p:ext uri="{BB962C8B-B14F-4D97-AF65-F5344CB8AC3E}">
        <p14:creationId xmlns:p14="http://schemas.microsoft.com/office/powerpoint/2010/main" val="115962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9707690-90AE-440B-B75F-263457C50B08}" type="slidenum">
              <a:rPr lang="zh-CN" altLang="en-US" smtClean="0"/>
              <a:t>‹#›</a:t>
            </a:fld>
            <a:endParaRPr lang="zh-CN" altLang="en-US"/>
          </a:p>
        </p:txBody>
      </p:sp>
      <p:sp>
        <p:nvSpPr>
          <p:cNvPr id="7" name="矩形 6"/>
          <p:cNvSpPr/>
          <p:nvPr userDrawn="1"/>
        </p:nvSpPr>
        <p:spPr>
          <a:xfrm>
            <a:off x="0" y="0"/>
            <a:ext cx="12192000" cy="349624"/>
          </a:xfrm>
          <a:prstGeom prst="rect">
            <a:avLst/>
          </a:prstGeom>
          <a:solidFill>
            <a:srgbClr val="A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zh-CN" altLang="en-US" sz="1600" b="1" dirty="0">
                <a:latin typeface="华光大标宋_CNKI" panose="02000500000000000000" pitchFamily="2" charset="-122"/>
                <a:ea typeface="华光大标宋_CNKI" panose="02000500000000000000" pitchFamily="2" charset="-122"/>
              </a:rPr>
              <a:t>电子科技协会</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0429239" y="50350"/>
            <a:ext cx="388621" cy="259081"/>
          </a:xfrm>
          <a:prstGeom prst="rect">
            <a:avLst/>
          </a:prstGeom>
        </p:spPr>
      </p:pic>
    </p:spTree>
    <p:extLst>
      <p:ext uri="{BB962C8B-B14F-4D97-AF65-F5344CB8AC3E}">
        <p14:creationId xmlns:p14="http://schemas.microsoft.com/office/powerpoint/2010/main" val="269058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9707690-90AE-440B-B75F-263457C50B08}" type="slidenum">
              <a:rPr lang="zh-CN" altLang="en-US" smtClean="0"/>
              <a:t>‹#›</a:t>
            </a:fld>
            <a:endParaRPr lang="zh-CN" altLang="en-US"/>
          </a:p>
        </p:txBody>
      </p:sp>
      <p:sp>
        <p:nvSpPr>
          <p:cNvPr id="7" name="矩形 6"/>
          <p:cNvSpPr/>
          <p:nvPr userDrawn="1"/>
        </p:nvSpPr>
        <p:spPr>
          <a:xfrm>
            <a:off x="0" y="0"/>
            <a:ext cx="12192000" cy="349624"/>
          </a:xfrm>
          <a:prstGeom prst="rect">
            <a:avLst/>
          </a:prstGeom>
          <a:solidFill>
            <a:srgbClr val="A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zh-CN" altLang="en-US" sz="1600" b="1" dirty="0">
                <a:latin typeface="华光大标宋_CNKI" panose="02000500000000000000" pitchFamily="2" charset="-122"/>
                <a:ea typeface="华光大标宋_CNKI" panose="02000500000000000000" pitchFamily="2" charset="-122"/>
              </a:rPr>
              <a:t>电子科技协会</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0429239" y="50350"/>
            <a:ext cx="388621" cy="259081"/>
          </a:xfrm>
          <a:prstGeom prst="rect">
            <a:avLst/>
          </a:prstGeom>
        </p:spPr>
      </p:pic>
    </p:spTree>
    <p:extLst>
      <p:ext uri="{BB962C8B-B14F-4D97-AF65-F5344CB8AC3E}">
        <p14:creationId xmlns:p14="http://schemas.microsoft.com/office/powerpoint/2010/main" val="49140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9707690-90AE-440B-B75F-263457C50B08}" type="slidenum">
              <a:rPr lang="zh-CN" altLang="en-US" smtClean="0"/>
              <a:t>‹#›</a:t>
            </a:fld>
            <a:endParaRPr lang="zh-CN" altLang="en-US"/>
          </a:p>
        </p:txBody>
      </p:sp>
      <p:sp>
        <p:nvSpPr>
          <p:cNvPr id="8" name="矩形 7"/>
          <p:cNvSpPr/>
          <p:nvPr userDrawn="1"/>
        </p:nvSpPr>
        <p:spPr>
          <a:xfrm>
            <a:off x="0" y="0"/>
            <a:ext cx="12192000" cy="349624"/>
          </a:xfrm>
          <a:prstGeom prst="rect">
            <a:avLst/>
          </a:prstGeom>
          <a:solidFill>
            <a:srgbClr val="A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zh-CN" altLang="en-US" sz="1600" b="1" dirty="0">
                <a:latin typeface="华光大标宋_CNKI" panose="02000500000000000000" pitchFamily="2" charset="-122"/>
                <a:ea typeface="华光大标宋_CNKI" panose="02000500000000000000" pitchFamily="2" charset="-122"/>
              </a:rPr>
              <a:t>电子科技协会</a:t>
            </a: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0429239" y="50350"/>
            <a:ext cx="388621" cy="259081"/>
          </a:xfrm>
          <a:prstGeom prst="rect">
            <a:avLst/>
          </a:prstGeom>
        </p:spPr>
      </p:pic>
    </p:spTree>
    <p:extLst>
      <p:ext uri="{BB962C8B-B14F-4D97-AF65-F5344CB8AC3E}">
        <p14:creationId xmlns:p14="http://schemas.microsoft.com/office/powerpoint/2010/main" val="227386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49707690-90AE-440B-B75F-263457C50B08}" type="slidenum">
              <a:rPr lang="zh-CN" altLang="en-US" smtClean="0"/>
              <a:t>‹#›</a:t>
            </a:fld>
            <a:endParaRPr lang="zh-CN" altLang="en-US"/>
          </a:p>
        </p:txBody>
      </p:sp>
      <p:sp>
        <p:nvSpPr>
          <p:cNvPr id="10" name="矩形 9"/>
          <p:cNvSpPr/>
          <p:nvPr userDrawn="1"/>
        </p:nvSpPr>
        <p:spPr>
          <a:xfrm>
            <a:off x="0" y="0"/>
            <a:ext cx="12192000" cy="349624"/>
          </a:xfrm>
          <a:prstGeom prst="rect">
            <a:avLst/>
          </a:prstGeom>
          <a:solidFill>
            <a:srgbClr val="A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zh-CN" altLang="en-US" sz="1600" b="1" dirty="0">
                <a:latin typeface="华光大标宋_CNKI" panose="02000500000000000000" pitchFamily="2" charset="-122"/>
                <a:ea typeface="华光大标宋_CNKI" panose="02000500000000000000" pitchFamily="2" charset="-122"/>
              </a:rPr>
              <a:t>电子科技协会</a:t>
            </a:r>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0429239" y="50350"/>
            <a:ext cx="388621" cy="259081"/>
          </a:xfrm>
          <a:prstGeom prst="rect">
            <a:avLst/>
          </a:prstGeom>
        </p:spPr>
      </p:pic>
    </p:spTree>
    <p:extLst>
      <p:ext uri="{BB962C8B-B14F-4D97-AF65-F5344CB8AC3E}">
        <p14:creationId xmlns:p14="http://schemas.microsoft.com/office/powerpoint/2010/main" val="117768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9707690-90AE-440B-B75F-263457C50B08}" type="slidenum">
              <a:rPr lang="zh-CN" altLang="en-US" smtClean="0"/>
              <a:t>‹#›</a:t>
            </a:fld>
            <a:endParaRPr lang="zh-CN" altLang="en-US"/>
          </a:p>
        </p:txBody>
      </p:sp>
      <p:sp>
        <p:nvSpPr>
          <p:cNvPr id="7" name="矩形 6"/>
          <p:cNvSpPr/>
          <p:nvPr userDrawn="1"/>
        </p:nvSpPr>
        <p:spPr>
          <a:xfrm>
            <a:off x="0" y="0"/>
            <a:ext cx="12192000" cy="349624"/>
          </a:xfrm>
          <a:prstGeom prst="rect">
            <a:avLst/>
          </a:prstGeom>
          <a:solidFill>
            <a:srgbClr val="A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zh-CN" altLang="en-US" sz="1600" b="1" dirty="0">
                <a:latin typeface="华光大标宋_CNKI" panose="02000500000000000000" pitchFamily="2" charset="-122"/>
                <a:ea typeface="华光大标宋_CNKI" panose="02000500000000000000" pitchFamily="2" charset="-122"/>
              </a:rPr>
              <a:t>电子科技协会</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0429239" y="50350"/>
            <a:ext cx="388621" cy="259081"/>
          </a:xfrm>
          <a:prstGeom prst="rect">
            <a:avLst/>
          </a:prstGeom>
        </p:spPr>
      </p:pic>
    </p:spTree>
    <p:extLst>
      <p:ext uri="{BB962C8B-B14F-4D97-AF65-F5344CB8AC3E}">
        <p14:creationId xmlns:p14="http://schemas.microsoft.com/office/powerpoint/2010/main" val="175347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49551" y="1030941"/>
            <a:ext cx="3932237" cy="1127965"/>
          </a:xfrm>
          <a:prstGeom prst="rect">
            <a:avLst/>
          </a:prstGeom>
        </p:spPr>
        <p:txBody>
          <a:bodyPr anchor="b"/>
          <a:lstStyle>
            <a:lvl1pPr algn="ctr">
              <a:defRPr sz="3200"/>
            </a:lvl1pPr>
          </a:lstStyle>
          <a:p>
            <a:r>
              <a:rPr lang="zh-CN" altLang="en-US" dirty="0"/>
              <a:t>单击此处编辑母版小标题样式</a:t>
            </a:r>
            <a:endParaRPr lang="en-US" dirty="0"/>
          </a:p>
        </p:txBody>
      </p:sp>
      <p:sp>
        <p:nvSpPr>
          <p:cNvPr id="3" name="Picture Placeholder 2"/>
          <p:cNvSpPr>
            <a:spLocks noGrp="1" noChangeAspect="1"/>
          </p:cNvSpPr>
          <p:nvPr>
            <p:ph type="pic" idx="1"/>
          </p:nvPr>
        </p:nvSpPr>
        <p:spPr>
          <a:xfrm>
            <a:off x="1452282" y="1888428"/>
            <a:ext cx="4766330" cy="3763537"/>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49552" y="2644588"/>
            <a:ext cx="3932237" cy="345271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p>
        </p:txBody>
      </p:sp>
      <p:sp>
        <p:nvSpPr>
          <p:cNvPr id="8" name="矩形 7"/>
          <p:cNvSpPr/>
          <p:nvPr userDrawn="1"/>
        </p:nvSpPr>
        <p:spPr>
          <a:xfrm>
            <a:off x="0" y="0"/>
            <a:ext cx="12192000" cy="349624"/>
          </a:xfrm>
          <a:prstGeom prst="rect">
            <a:avLst/>
          </a:prstGeom>
          <a:solidFill>
            <a:srgbClr val="A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zh-CN" altLang="en-US" sz="1600" b="1" dirty="0">
                <a:latin typeface="华光大标宋_CNKI" panose="02000500000000000000" pitchFamily="2" charset="-122"/>
                <a:ea typeface="华光大标宋_CNKI" panose="02000500000000000000" pitchFamily="2" charset="-122"/>
              </a:rPr>
              <a:t>电子科技协会</a:t>
            </a:r>
          </a:p>
        </p:txBody>
      </p:sp>
      <p:sp>
        <p:nvSpPr>
          <p:cNvPr id="9" name="文本框 8"/>
          <p:cNvSpPr txBox="1"/>
          <p:nvPr userDrawn="1"/>
        </p:nvSpPr>
        <p:spPr>
          <a:xfrm>
            <a:off x="11367247" y="6221506"/>
            <a:ext cx="824753" cy="528918"/>
          </a:xfrm>
          <a:prstGeom prst="rect">
            <a:avLst/>
          </a:prstGeom>
        </p:spPr>
        <p:txBody>
          <a:bodyPr vert="horz" wrap="square" lIns="91440" tIns="45720" rIns="91440" bIns="45720" rtlCol="0" anchor="ctr">
            <a:noAutofit/>
          </a:bodyPr>
          <a:lstStyle/>
          <a:p>
            <a:pPr algn="ctr"/>
            <a:fld id="{963182D2-9B5C-48C9-A061-8DB4A88D236B}" type="slidenum">
              <a:rPr lang="zh-CN" altLang="en-US" sz="2000" smtClean="0">
                <a:solidFill>
                  <a:schemeClr val="tx1"/>
                </a:solidFill>
                <a:latin typeface="方正姚体" panose="02010601030101010101" pitchFamily="2" charset="-122"/>
                <a:ea typeface="方正姚体" panose="02010601030101010101" pitchFamily="2" charset="-122"/>
              </a:rPr>
              <a:t>‹#›</a:t>
            </a:fld>
            <a:endParaRPr lang="zh-CN" altLang="en-US" sz="2000" dirty="0">
              <a:solidFill>
                <a:schemeClr val="tx1"/>
              </a:solidFill>
              <a:latin typeface="方正姚体" panose="02010601030101010101" pitchFamily="2" charset="-122"/>
              <a:ea typeface="方正姚体" panose="02010601030101010101" pitchFamily="2" charset="-122"/>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0429239" y="50350"/>
            <a:ext cx="388621" cy="259081"/>
          </a:xfrm>
          <a:prstGeom prst="rect">
            <a:avLst/>
          </a:prstGeom>
        </p:spPr>
      </p:pic>
      <p:sp>
        <p:nvSpPr>
          <p:cNvPr id="17" name="Text Placeholder 3"/>
          <p:cNvSpPr>
            <a:spLocks noGrp="1"/>
          </p:cNvSpPr>
          <p:nvPr>
            <p:ph type="body" sz="half" idx="10" hasCustomPrompt="1"/>
          </p:nvPr>
        </p:nvSpPr>
        <p:spPr>
          <a:xfrm>
            <a:off x="0" y="0"/>
            <a:ext cx="7249551" cy="341632"/>
          </a:xfrm>
          <a:prstGeom prst="rect">
            <a:avLst/>
          </a:prstGeom>
        </p:spPr>
        <p:txBody>
          <a:bodyPr>
            <a:spAutoFit/>
          </a:bodyPr>
          <a:lstStyle>
            <a:lvl1pPr marL="0" indent="0">
              <a:buNone/>
              <a:defRPr sz="1800">
                <a:solidFill>
                  <a:schemeClr val="bg1"/>
                </a:solidFill>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z="1800" dirty="0"/>
              <a:t>编辑小标题</a:t>
            </a:r>
            <a:endParaRPr lang="zh-CN" altLang="en-US" dirty="0"/>
          </a:p>
        </p:txBody>
      </p:sp>
    </p:spTree>
    <p:extLst>
      <p:ext uri="{BB962C8B-B14F-4D97-AF65-F5344CB8AC3E}">
        <p14:creationId xmlns:p14="http://schemas.microsoft.com/office/powerpoint/2010/main" val="171021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8" name="文本框 27"/>
          <p:cNvSpPr txBox="1"/>
          <p:nvPr userDrawn="1"/>
        </p:nvSpPr>
        <p:spPr>
          <a:xfrm>
            <a:off x="11367247" y="6221506"/>
            <a:ext cx="824753" cy="528918"/>
          </a:xfrm>
          <a:prstGeom prst="rect">
            <a:avLst/>
          </a:prstGeom>
        </p:spPr>
        <p:txBody>
          <a:bodyPr vert="horz" wrap="square" lIns="91440" tIns="45720" rIns="91440" bIns="45720" rtlCol="0" anchor="ctr">
            <a:noAutofit/>
          </a:bodyPr>
          <a:lstStyle/>
          <a:p>
            <a:pPr algn="ctr"/>
            <a:fld id="{963182D2-9B5C-48C9-A061-8DB4A88D236B}" type="slidenum">
              <a:rPr lang="zh-CN" altLang="en-US" sz="2000" smtClean="0">
                <a:solidFill>
                  <a:schemeClr val="tx1"/>
                </a:solidFill>
                <a:latin typeface="方正姚体" panose="02010601030101010101" pitchFamily="2" charset="-122"/>
                <a:ea typeface="方正姚体" panose="02010601030101010101" pitchFamily="2" charset="-122"/>
              </a:rPr>
              <a:t>‹#›</a:t>
            </a:fld>
            <a:endParaRPr lang="zh-CN" altLang="en-US" sz="2000" dirty="0">
              <a:solidFill>
                <a:schemeClr val="tx1"/>
              </a:solidFill>
              <a:latin typeface="方正姚体" panose="02010601030101010101" pitchFamily="2" charset="-122"/>
              <a:ea typeface="方正姚体" panose="02010601030101010101" pitchFamily="2" charset="-122"/>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0429239" y="50350"/>
            <a:ext cx="388621" cy="259081"/>
          </a:xfrm>
          <a:prstGeom prst="rect">
            <a:avLst/>
          </a:prstGeom>
        </p:spPr>
      </p:pic>
      <p:sp>
        <p:nvSpPr>
          <p:cNvPr id="4" name="Title 1"/>
          <p:cNvSpPr>
            <a:spLocks noGrp="1"/>
          </p:cNvSpPr>
          <p:nvPr>
            <p:ph type="title"/>
          </p:nvPr>
        </p:nvSpPr>
        <p:spPr>
          <a:xfrm>
            <a:off x="0" y="9074"/>
            <a:ext cx="7505700" cy="341632"/>
          </a:xfrm>
          <a:prstGeom prst="rect">
            <a:avLst/>
          </a:prstGeom>
        </p:spPr>
        <p:txBody>
          <a:bodyPr>
            <a:spAutoFit/>
          </a:bodyPr>
          <a:lstStyle>
            <a:lvl1pPr marL="0" algn="l" defTabSz="914400" rtl="0" eaLnBrk="1" latinLnBrk="0" hangingPunct="1">
              <a:defRPr lang="en-US" sz="1800"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60890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349624"/>
          </a:xfrm>
          <a:prstGeom prst="rect">
            <a:avLst/>
          </a:prstGeom>
          <a:solidFill>
            <a:srgbClr val="A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zh-CN" altLang="en-US" sz="1600" b="1" dirty="0">
                <a:latin typeface="华光大标宋_CNKI" panose="02000500000000000000" pitchFamily="2" charset="-122"/>
                <a:ea typeface="华光大标宋_CNKI" panose="02000500000000000000" pitchFamily="2" charset="-122"/>
              </a:rPr>
              <a:t>电子科技协会</a:t>
            </a:r>
          </a:p>
        </p:txBody>
      </p:sp>
      <p:sp>
        <p:nvSpPr>
          <p:cNvPr id="3" name="Title 1"/>
          <p:cNvSpPr>
            <a:spLocks noGrp="1"/>
          </p:cNvSpPr>
          <p:nvPr>
            <p:ph type="title"/>
          </p:nvPr>
        </p:nvSpPr>
        <p:spPr>
          <a:xfrm>
            <a:off x="1592729" y="2839477"/>
            <a:ext cx="8993842" cy="1140946"/>
          </a:xfrm>
          <a:prstGeom prst="rect">
            <a:avLst/>
          </a:prstGeom>
        </p:spPr>
        <p:txBody>
          <a:bodyPr>
            <a:noAutofit/>
          </a:bodyPr>
          <a:lstStyle>
            <a:lvl1pPr algn="ctr">
              <a:defRPr sz="5400" b="1">
                <a:solidFill>
                  <a:srgbClr val="C00000"/>
                </a:solidFill>
                <a:latin typeface="华光大标宋_CNKI" panose="02000500000000000000" pitchFamily="2" charset="-122"/>
                <a:ea typeface="华光大标宋_CNKI" panose="02000500000000000000" pitchFamily="2" charset="-122"/>
              </a:defRPr>
            </a:lvl1pPr>
          </a:lstStyle>
          <a:p>
            <a:r>
              <a:rPr lang="zh-CN" altLang="en-US" dirty="0"/>
              <a:t>单击此处编辑母版标题样式</a:t>
            </a:r>
            <a:endParaRPr lang="en-US" dirty="0"/>
          </a:p>
        </p:txBody>
      </p:sp>
      <p:sp>
        <p:nvSpPr>
          <p:cNvPr id="13" name="Subtitle 2"/>
          <p:cNvSpPr>
            <a:spLocks noGrp="1"/>
          </p:cNvSpPr>
          <p:nvPr>
            <p:ph type="subTitle" idx="1" hasCustomPrompt="1"/>
          </p:nvPr>
        </p:nvSpPr>
        <p:spPr>
          <a:xfrm>
            <a:off x="1800224" y="4449763"/>
            <a:ext cx="8591550" cy="39743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zh-CN" altLang="en-US" sz="2400" dirty="0">
                <a:solidFill>
                  <a:srgbClr val="C00000"/>
                </a:solidFill>
                <a:latin typeface="方正姚体" panose="02010601030101010101" pitchFamily="2" charset="-122"/>
                <a:ea typeface="方正姚体" panose="02010601030101010101" pitchFamily="2" charset="-122"/>
              </a:rPr>
              <a:t>日期：</a:t>
            </a:r>
            <a:r>
              <a:rPr lang="en-US" altLang="zh-CN" sz="2400" dirty="0">
                <a:solidFill>
                  <a:srgbClr val="C00000"/>
                </a:solidFill>
                <a:latin typeface="方正姚体" panose="02010601030101010101" pitchFamily="2" charset="-122"/>
                <a:ea typeface="方正姚体" panose="02010601030101010101" pitchFamily="2" charset="-122"/>
              </a:rPr>
              <a:t>xx</a:t>
            </a:r>
            <a:r>
              <a:rPr lang="zh-CN" altLang="en-US" sz="2400" dirty="0">
                <a:solidFill>
                  <a:srgbClr val="C00000"/>
                </a:solidFill>
                <a:latin typeface="方正姚体" panose="02010601030101010101" pitchFamily="2" charset="-122"/>
                <a:ea typeface="方正姚体" panose="02010601030101010101" pitchFamily="2" charset="-122"/>
              </a:rPr>
              <a:t>月</a:t>
            </a:r>
            <a:r>
              <a:rPr lang="en-US" altLang="zh-CN" sz="2400" dirty="0">
                <a:solidFill>
                  <a:srgbClr val="C00000"/>
                </a:solidFill>
                <a:latin typeface="方正姚体" panose="02010601030101010101" pitchFamily="2" charset="-122"/>
                <a:ea typeface="方正姚体" panose="02010601030101010101" pitchFamily="2" charset="-122"/>
              </a:rPr>
              <a:t>xx</a:t>
            </a:r>
            <a:r>
              <a:rPr lang="zh-CN" altLang="en-US" sz="2400" dirty="0">
                <a:solidFill>
                  <a:srgbClr val="C00000"/>
                </a:solidFill>
                <a:latin typeface="方正姚体" panose="02010601030101010101" pitchFamily="2" charset="-122"/>
                <a:ea typeface="方正姚体" panose="02010601030101010101" pitchFamily="2" charset="-122"/>
              </a:rPr>
              <a:t>日        主讲人：</a:t>
            </a:r>
            <a:r>
              <a:rPr lang="en-US" altLang="zh-CN" sz="2400" dirty="0">
                <a:solidFill>
                  <a:srgbClr val="C00000"/>
                </a:solidFill>
                <a:latin typeface="方正姚体" panose="02010601030101010101" pitchFamily="2" charset="-122"/>
                <a:ea typeface="方正姚体" panose="02010601030101010101" pitchFamily="2" charset="-122"/>
              </a:rPr>
              <a:t>xxx</a:t>
            </a:r>
          </a:p>
        </p:txBody>
      </p:sp>
      <p:sp>
        <p:nvSpPr>
          <p:cNvPr id="14" name="文本框 13"/>
          <p:cNvSpPr txBox="1"/>
          <p:nvPr userDrawn="1"/>
        </p:nvSpPr>
        <p:spPr>
          <a:xfrm>
            <a:off x="11367247" y="6221506"/>
            <a:ext cx="824753" cy="528918"/>
          </a:xfrm>
          <a:prstGeom prst="rect">
            <a:avLst/>
          </a:prstGeom>
        </p:spPr>
        <p:txBody>
          <a:bodyPr vert="horz" wrap="square" lIns="91440" tIns="45720" rIns="91440" bIns="45720" rtlCol="0" anchor="ctr">
            <a:noAutofit/>
          </a:bodyPr>
          <a:lstStyle/>
          <a:p>
            <a:pPr algn="ctr"/>
            <a:fld id="{963182D2-9B5C-48C9-A061-8DB4A88D236B}" type="slidenum">
              <a:rPr lang="zh-CN" altLang="en-US" sz="2000" smtClean="0">
                <a:solidFill>
                  <a:schemeClr val="tx1"/>
                </a:solidFill>
                <a:latin typeface="方正姚体" panose="02010601030101010101" pitchFamily="2" charset="-122"/>
                <a:ea typeface="方正姚体" panose="02010601030101010101" pitchFamily="2" charset="-122"/>
              </a:rPr>
              <a:t>‹#›</a:t>
            </a:fld>
            <a:endParaRPr lang="zh-CN" altLang="en-US" sz="2000" dirty="0">
              <a:solidFill>
                <a:schemeClr val="tx1"/>
              </a:solidFill>
              <a:latin typeface="方正姚体" panose="02010601030101010101" pitchFamily="2" charset="-122"/>
              <a:ea typeface="方正姚体" panose="02010601030101010101" pitchFamily="2" charset="-122"/>
            </a:endParaRPr>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0429239" y="50350"/>
            <a:ext cx="388621" cy="259081"/>
          </a:xfrm>
          <a:prstGeom prst="rect">
            <a:avLst/>
          </a:prstGeom>
        </p:spPr>
      </p:pic>
    </p:spTree>
    <p:extLst>
      <p:ext uri="{BB962C8B-B14F-4D97-AF65-F5344CB8AC3E}">
        <p14:creationId xmlns:p14="http://schemas.microsoft.com/office/powerpoint/2010/main" val="332617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192000" cy="349624"/>
          </a:xfrm>
          <a:prstGeom prst="rect">
            <a:avLst/>
          </a:prstGeom>
          <a:solidFill>
            <a:srgbClr val="A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zh-CN" altLang="en-US" sz="1600" b="1" dirty="0">
                <a:latin typeface="华光大标宋_CNKI" panose="02000500000000000000" pitchFamily="2" charset="-122"/>
                <a:ea typeface="华光大标宋_CNKI" panose="02000500000000000000" pitchFamily="2" charset="-122"/>
              </a:rPr>
              <a:t>电子科技协会</a:t>
            </a:r>
          </a:p>
        </p:txBody>
      </p:sp>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flipV="1">
            <a:off x="10429239" y="50350"/>
            <a:ext cx="388621" cy="259081"/>
          </a:xfrm>
          <a:prstGeom prst="rect">
            <a:avLst/>
          </a:prstGeom>
        </p:spPr>
      </p:pic>
      <p:sp>
        <p:nvSpPr>
          <p:cNvPr id="10" name="文本框 9"/>
          <p:cNvSpPr txBox="1"/>
          <p:nvPr userDrawn="1"/>
        </p:nvSpPr>
        <p:spPr>
          <a:xfrm>
            <a:off x="11367247" y="6221506"/>
            <a:ext cx="824753" cy="528918"/>
          </a:xfrm>
          <a:prstGeom prst="rect">
            <a:avLst/>
          </a:prstGeom>
        </p:spPr>
        <p:txBody>
          <a:bodyPr vert="horz" wrap="square" lIns="91440" tIns="45720" rIns="91440" bIns="45720" rtlCol="0" anchor="ctr">
            <a:noAutofit/>
          </a:bodyPr>
          <a:lstStyle/>
          <a:p>
            <a:pPr algn="ctr"/>
            <a:fld id="{963182D2-9B5C-48C9-A061-8DB4A88D236B}" type="slidenum">
              <a:rPr lang="zh-CN" altLang="en-US" sz="2000" smtClean="0">
                <a:solidFill>
                  <a:schemeClr val="tx1"/>
                </a:solidFill>
                <a:latin typeface="方正姚体" panose="02010601030101010101" pitchFamily="2" charset="-122"/>
                <a:ea typeface="方正姚体" panose="02010601030101010101" pitchFamily="2" charset="-122"/>
              </a:rPr>
              <a:t>‹#›</a:t>
            </a:fld>
            <a:endParaRPr lang="zh-CN" altLang="en-US" sz="2000" dirty="0">
              <a:solidFill>
                <a:schemeClr val="tx1"/>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07093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2" r:id="rId6"/>
    <p:sldLayoutId id="2147483681" r:id="rId7"/>
    <p:sldLayoutId id="2147483683" r:id="rId8"/>
    <p:sldLayoutId id="2147483684"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a:spLocks noGrp="1"/>
          </p:cNvSpPr>
          <p:nvPr>
            <p:ph type="title"/>
          </p:nvPr>
        </p:nvSpPr>
        <p:spPr/>
        <p:txBody>
          <a:bodyPr/>
          <a:lstStyle/>
          <a:p>
            <a:r>
              <a:rPr lang="zh-CN" altLang="en-US" dirty="0"/>
              <a:t>人人卓越智能家居系统培训</a:t>
            </a:r>
          </a:p>
        </p:txBody>
      </p:sp>
      <p:sp>
        <p:nvSpPr>
          <p:cNvPr id="4" name="文本框 3">
            <a:extLst>
              <a:ext uri="{FF2B5EF4-FFF2-40B4-BE49-F238E27FC236}">
                <a16:creationId xmlns:a16="http://schemas.microsoft.com/office/drawing/2014/main" id="{B939256D-AF12-41F1-B717-6269A1C4EA5D}"/>
              </a:ext>
            </a:extLst>
          </p:cNvPr>
          <p:cNvSpPr txBox="1"/>
          <p:nvPr/>
        </p:nvSpPr>
        <p:spPr>
          <a:xfrm>
            <a:off x="2763520" y="4524048"/>
            <a:ext cx="7244080" cy="461665"/>
          </a:xfrm>
          <a:prstGeom prst="rect">
            <a:avLst/>
          </a:prstGeom>
        </p:spPr>
        <p:txBody>
          <a:bodyPr vert="horz" wrap="square" lIns="91440" tIns="45720" rIns="91440" bIns="45720" rtlCol="0" anchor="ctr">
            <a:spAutoFit/>
          </a:bodyPr>
          <a:lstStyle/>
          <a:p>
            <a:r>
              <a:rPr lang="zh-CN" altLang="en-US" sz="2400" dirty="0"/>
              <a:t>日期：    </a:t>
            </a:r>
            <a:r>
              <a:rPr lang="en-US" altLang="zh-CN" sz="2400" dirty="0"/>
              <a:t>4</a:t>
            </a:r>
            <a:r>
              <a:rPr lang="zh-CN" altLang="en-US" sz="2400" dirty="0"/>
              <a:t>月       </a:t>
            </a:r>
            <a:r>
              <a:rPr lang="en-US" altLang="zh-CN" sz="2400" dirty="0"/>
              <a:t>6</a:t>
            </a:r>
            <a:r>
              <a:rPr lang="zh-CN" altLang="en-US" sz="2400" dirty="0"/>
              <a:t>日                        主讲人：骆汉钊</a:t>
            </a:r>
          </a:p>
        </p:txBody>
      </p:sp>
    </p:spTree>
    <p:extLst>
      <p:ext uri="{BB962C8B-B14F-4D97-AF65-F5344CB8AC3E}">
        <p14:creationId xmlns:p14="http://schemas.microsoft.com/office/powerpoint/2010/main" val="79300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65458-8599-4B7D-B40F-1F563AB164B8}"/>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lang="zh-CN" altLang="en-US" kern="0" dirty="0">
                <a:latin typeface="思源黑体 CN Bold" panose="020B0800000000000000" pitchFamily="34" charset="-122"/>
                <a:ea typeface="思源黑体 CN Bold" panose="020B0800000000000000" pitchFamily="34" charset="-122"/>
              </a:rPr>
              <a:t>自动窗帘</a:t>
            </a:r>
            <a:endParaRPr lang="zh-CN" altLang="en-US" dirty="0"/>
          </a:p>
        </p:txBody>
      </p:sp>
      <p:grpSp>
        <p:nvGrpSpPr>
          <p:cNvPr id="3" name="组合 2">
            <a:extLst>
              <a:ext uri="{FF2B5EF4-FFF2-40B4-BE49-F238E27FC236}">
                <a16:creationId xmlns:a16="http://schemas.microsoft.com/office/drawing/2014/main" id="{C619F7AD-9C4B-48B9-9431-0BE3886F0165}"/>
              </a:ext>
            </a:extLst>
          </p:cNvPr>
          <p:cNvGrpSpPr/>
          <p:nvPr/>
        </p:nvGrpSpPr>
        <p:grpSpPr>
          <a:xfrm>
            <a:off x="235975" y="600005"/>
            <a:ext cx="5619135" cy="752110"/>
            <a:chOff x="3607077" y="2170141"/>
            <a:chExt cx="5187731" cy="807839"/>
          </a:xfrm>
        </p:grpSpPr>
        <p:sp>
          <p:nvSpPr>
            <p:cNvPr id="4" name="菱形 3">
              <a:extLst>
                <a:ext uri="{FF2B5EF4-FFF2-40B4-BE49-F238E27FC236}">
                  <a16:creationId xmlns:a16="http://schemas.microsoft.com/office/drawing/2014/main" id="{6AC04EB9-38C3-40F0-A075-2B275DDDE3BE}"/>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389D4A45-0076-4785-8878-9BED51ACBA4D}"/>
                </a:ext>
              </a:extLst>
            </p:cNvPr>
            <p:cNvSpPr txBox="1"/>
            <p:nvPr/>
          </p:nvSpPr>
          <p:spPr>
            <a:xfrm>
              <a:off x="4621160" y="2281672"/>
              <a:ext cx="4173648" cy="628105"/>
            </a:xfrm>
            <a:prstGeom prst="rect">
              <a:avLst/>
            </a:prstGeom>
            <a:noFill/>
          </p:spPr>
          <p:txBody>
            <a:bodyPr wrap="square" rtlCol="0">
              <a:spAutoFit/>
            </a:bodyPr>
            <a:lstStyle/>
            <a:p>
              <a:r>
                <a:rPr lang="zh-CN" altLang="en-US" sz="3200" dirty="0"/>
                <a:t>光敏电阻</a:t>
              </a:r>
            </a:p>
          </p:txBody>
        </p:sp>
      </p:grpSp>
      <p:pic>
        <p:nvPicPr>
          <p:cNvPr id="9" name="图片 8">
            <a:extLst>
              <a:ext uri="{FF2B5EF4-FFF2-40B4-BE49-F238E27FC236}">
                <a16:creationId xmlns:a16="http://schemas.microsoft.com/office/drawing/2014/main" id="{FEA2109A-D104-46A8-AB96-D2195AE079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5700" y="696191"/>
            <a:ext cx="2727960" cy="2727960"/>
          </a:xfrm>
          <a:prstGeom prst="rect">
            <a:avLst/>
          </a:prstGeom>
        </p:spPr>
      </p:pic>
      <p:pic>
        <p:nvPicPr>
          <p:cNvPr id="11" name="图片 10">
            <a:extLst>
              <a:ext uri="{FF2B5EF4-FFF2-40B4-BE49-F238E27FC236}">
                <a16:creationId xmlns:a16="http://schemas.microsoft.com/office/drawing/2014/main" id="{F1F47A53-6B69-4AB0-BA44-71FC30885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1080" y="3102803"/>
            <a:ext cx="3652520" cy="3652520"/>
          </a:xfrm>
          <a:prstGeom prst="rect">
            <a:avLst/>
          </a:prstGeom>
        </p:spPr>
      </p:pic>
      <p:sp>
        <p:nvSpPr>
          <p:cNvPr id="12" name="文本框 11">
            <a:extLst>
              <a:ext uri="{FF2B5EF4-FFF2-40B4-BE49-F238E27FC236}">
                <a16:creationId xmlns:a16="http://schemas.microsoft.com/office/drawing/2014/main" id="{69CF9064-9410-4090-B542-EC50A4314188}"/>
              </a:ext>
            </a:extLst>
          </p:cNvPr>
          <p:cNvSpPr txBox="1"/>
          <p:nvPr/>
        </p:nvSpPr>
        <p:spPr>
          <a:xfrm>
            <a:off x="1543050" y="2185510"/>
            <a:ext cx="4419600" cy="369332"/>
          </a:xfrm>
          <a:prstGeom prst="rect">
            <a:avLst/>
          </a:prstGeom>
        </p:spPr>
        <p:txBody>
          <a:bodyPr vert="horz" wrap="square" lIns="91440" tIns="45720" rIns="91440" bIns="45720" rtlCol="0" anchor="ctr">
            <a:spAutoFit/>
          </a:bodyPr>
          <a:lstStyle/>
          <a:p>
            <a:r>
              <a:rPr lang="zh-CN" altLang="en-US" dirty="0"/>
              <a:t>有光照时阻值变小，无光照时阻值变大</a:t>
            </a:r>
          </a:p>
        </p:txBody>
      </p:sp>
      <p:sp>
        <p:nvSpPr>
          <p:cNvPr id="13" name="文本框 12">
            <a:extLst>
              <a:ext uri="{FF2B5EF4-FFF2-40B4-BE49-F238E27FC236}">
                <a16:creationId xmlns:a16="http://schemas.microsoft.com/office/drawing/2014/main" id="{98C66034-DA9F-4278-B2B2-1E192BF7A9C0}"/>
              </a:ext>
            </a:extLst>
          </p:cNvPr>
          <p:cNvSpPr txBox="1"/>
          <p:nvPr/>
        </p:nvSpPr>
        <p:spPr>
          <a:xfrm>
            <a:off x="1543050" y="3451735"/>
            <a:ext cx="4561840" cy="1477328"/>
          </a:xfrm>
          <a:prstGeom prst="rect">
            <a:avLst/>
          </a:prstGeom>
        </p:spPr>
        <p:txBody>
          <a:bodyPr vert="horz" wrap="square" lIns="91440" tIns="45720" rIns="91440" bIns="45720" rtlCol="0" anchor="ctr">
            <a:spAutoFit/>
          </a:bodyPr>
          <a:lstStyle/>
          <a:p>
            <a:r>
              <a:rPr lang="zh-CN" altLang="en-US" dirty="0"/>
              <a:t>输出方式：</a:t>
            </a:r>
            <a:endParaRPr lang="en-US" altLang="zh-CN" dirty="0"/>
          </a:p>
          <a:p>
            <a:endParaRPr lang="en-US" altLang="zh-CN" dirty="0"/>
          </a:p>
          <a:p>
            <a:r>
              <a:rPr lang="en-US" altLang="zh-CN" dirty="0"/>
              <a:t>DO</a:t>
            </a:r>
            <a:r>
              <a:rPr lang="zh-CN" altLang="en-US" dirty="0"/>
              <a:t>数字量输出（</a:t>
            </a:r>
            <a:r>
              <a:rPr lang="en-US" altLang="zh-CN" dirty="0"/>
              <a:t>0</a:t>
            </a:r>
            <a:r>
              <a:rPr lang="zh-CN" altLang="en-US" dirty="0"/>
              <a:t>和</a:t>
            </a:r>
            <a:r>
              <a:rPr lang="en-US" altLang="zh-CN" dirty="0"/>
              <a:t>1</a:t>
            </a:r>
            <a:r>
              <a:rPr lang="zh-CN" altLang="en-US" dirty="0"/>
              <a:t>）</a:t>
            </a:r>
            <a:endParaRPr lang="en-US" altLang="zh-CN" dirty="0"/>
          </a:p>
          <a:p>
            <a:endParaRPr lang="en-US" altLang="zh-CN" dirty="0"/>
          </a:p>
          <a:p>
            <a:r>
              <a:rPr lang="en-US" altLang="zh-CN" dirty="0"/>
              <a:t>AO</a:t>
            </a:r>
            <a:r>
              <a:rPr lang="zh-CN" altLang="en-US" dirty="0"/>
              <a:t>模拟电压输出</a:t>
            </a:r>
          </a:p>
        </p:txBody>
      </p:sp>
    </p:spTree>
    <p:extLst>
      <p:ext uri="{BB962C8B-B14F-4D97-AF65-F5344CB8AC3E}">
        <p14:creationId xmlns:p14="http://schemas.microsoft.com/office/powerpoint/2010/main" val="84501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72A7F-294A-4776-B9F7-65D737450F9D}"/>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lang="zh-CN" altLang="en-US" kern="0" dirty="0">
                <a:latin typeface="思源黑体 CN Bold" panose="020B0800000000000000" pitchFamily="34" charset="-122"/>
                <a:ea typeface="思源黑体 CN Bold" panose="020B0800000000000000" pitchFamily="34" charset="-122"/>
              </a:rPr>
              <a:t>自动窗帘</a:t>
            </a:r>
            <a:endParaRPr lang="zh-CN" altLang="en-US" dirty="0"/>
          </a:p>
        </p:txBody>
      </p:sp>
      <p:grpSp>
        <p:nvGrpSpPr>
          <p:cNvPr id="3" name="组合 2">
            <a:extLst>
              <a:ext uri="{FF2B5EF4-FFF2-40B4-BE49-F238E27FC236}">
                <a16:creationId xmlns:a16="http://schemas.microsoft.com/office/drawing/2014/main" id="{40B0810D-78C8-4D29-B9D3-9F9533BC722B}"/>
              </a:ext>
            </a:extLst>
          </p:cNvPr>
          <p:cNvGrpSpPr/>
          <p:nvPr/>
        </p:nvGrpSpPr>
        <p:grpSpPr>
          <a:xfrm>
            <a:off x="235975" y="600005"/>
            <a:ext cx="5619135" cy="752110"/>
            <a:chOff x="3607077" y="2170141"/>
            <a:chExt cx="5187731" cy="807839"/>
          </a:xfrm>
        </p:grpSpPr>
        <p:sp>
          <p:nvSpPr>
            <p:cNvPr id="4" name="菱形 3">
              <a:extLst>
                <a:ext uri="{FF2B5EF4-FFF2-40B4-BE49-F238E27FC236}">
                  <a16:creationId xmlns:a16="http://schemas.microsoft.com/office/drawing/2014/main" id="{B3C921D3-B7D0-4086-AF72-04960ADB2855}"/>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6F11C02E-FAB7-471E-B1D9-914CEF524130}"/>
                </a:ext>
              </a:extLst>
            </p:cNvPr>
            <p:cNvSpPr txBox="1"/>
            <p:nvPr/>
          </p:nvSpPr>
          <p:spPr>
            <a:xfrm>
              <a:off x="4621160" y="2281672"/>
              <a:ext cx="4173648" cy="628105"/>
            </a:xfrm>
            <a:prstGeom prst="rect">
              <a:avLst/>
            </a:prstGeom>
            <a:noFill/>
          </p:spPr>
          <p:txBody>
            <a:bodyPr wrap="square" rtlCol="0">
              <a:spAutoFit/>
            </a:bodyPr>
            <a:lstStyle/>
            <a:p>
              <a:r>
                <a:rPr lang="zh-CN" altLang="en-US" sz="3200" dirty="0"/>
                <a:t>步进电机</a:t>
              </a:r>
            </a:p>
          </p:txBody>
        </p:sp>
      </p:grpSp>
      <p:pic>
        <p:nvPicPr>
          <p:cNvPr id="6" name="图片 5">
            <a:extLst>
              <a:ext uri="{FF2B5EF4-FFF2-40B4-BE49-F238E27FC236}">
                <a16:creationId xmlns:a16="http://schemas.microsoft.com/office/drawing/2014/main" id="{E8705973-599E-4B54-A437-04F7B02EBBD0}"/>
              </a:ext>
            </a:extLst>
          </p:cNvPr>
          <p:cNvPicPr>
            <a:picLocks noChangeAspect="1"/>
          </p:cNvPicPr>
          <p:nvPr/>
        </p:nvPicPr>
        <p:blipFill>
          <a:blip r:embed="rId3"/>
          <a:stretch>
            <a:fillRect/>
          </a:stretch>
        </p:blipFill>
        <p:spPr>
          <a:xfrm>
            <a:off x="7933300" y="1013467"/>
            <a:ext cx="3294200" cy="3089297"/>
          </a:xfrm>
          <a:prstGeom prst="rect">
            <a:avLst/>
          </a:prstGeom>
        </p:spPr>
      </p:pic>
      <p:sp>
        <p:nvSpPr>
          <p:cNvPr id="7" name="文本框 6">
            <a:extLst>
              <a:ext uri="{FF2B5EF4-FFF2-40B4-BE49-F238E27FC236}">
                <a16:creationId xmlns:a16="http://schemas.microsoft.com/office/drawing/2014/main" id="{10B0ED88-9783-479F-A75F-60E598278F53}"/>
              </a:ext>
            </a:extLst>
          </p:cNvPr>
          <p:cNvSpPr txBox="1"/>
          <p:nvPr/>
        </p:nvSpPr>
        <p:spPr>
          <a:xfrm>
            <a:off x="1334388" y="2033138"/>
            <a:ext cx="5963920" cy="1477328"/>
          </a:xfrm>
          <a:prstGeom prst="rect">
            <a:avLst/>
          </a:prstGeom>
        </p:spPr>
        <p:txBody>
          <a:bodyPr vert="horz" wrap="square" lIns="91440" tIns="45720" rIns="91440" bIns="45720" rtlCol="0" anchor="ctr">
            <a:spAutoFit/>
          </a:bodyPr>
          <a:lstStyle/>
          <a:p>
            <a:r>
              <a:rPr lang="zh-CN" altLang="en-US" dirty="0"/>
              <a:t>优点：</a:t>
            </a:r>
            <a:endParaRPr lang="en-US" altLang="zh-CN" dirty="0"/>
          </a:p>
          <a:p>
            <a:endParaRPr lang="en-US" altLang="zh-CN" dirty="0"/>
          </a:p>
          <a:p>
            <a:r>
              <a:rPr lang="en-US" altLang="zh-CN" dirty="0"/>
              <a:t>1.</a:t>
            </a:r>
            <a:r>
              <a:rPr lang="zh-CN" altLang="en-US" dirty="0"/>
              <a:t>电机旋转角度正比于脉冲数</a:t>
            </a:r>
            <a:endParaRPr lang="en-US" altLang="zh-CN" dirty="0"/>
          </a:p>
          <a:p>
            <a:endParaRPr lang="en-US" altLang="zh-CN" dirty="0"/>
          </a:p>
          <a:p>
            <a:r>
              <a:rPr lang="en-US" altLang="zh-CN" dirty="0"/>
              <a:t>2.</a:t>
            </a:r>
            <a:r>
              <a:rPr lang="zh-CN" altLang="en-US" b="0" i="0" dirty="0">
                <a:solidFill>
                  <a:srgbClr val="333333"/>
                </a:solidFill>
                <a:effectLst/>
                <a:latin typeface="PingFang SC"/>
              </a:rPr>
              <a:t>由于速度正比于脉冲频率，因而有比较宽的转速范围</a:t>
            </a:r>
            <a:endParaRPr lang="zh-CN" altLang="en-US" dirty="0"/>
          </a:p>
        </p:txBody>
      </p:sp>
      <p:sp>
        <p:nvSpPr>
          <p:cNvPr id="8" name="文本框 7">
            <a:extLst>
              <a:ext uri="{FF2B5EF4-FFF2-40B4-BE49-F238E27FC236}">
                <a16:creationId xmlns:a16="http://schemas.microsoft.com/office/drawing/2014/main" id="{2FA74129-F6E9-40BB-83F1-B3B19B32C245}"/>
              </a:ext>
            </a:extLst>
          </p:cNvPr>
          <p:cNvSpPr txBox="1"/>
          <p:nvPr/>
        </p:nvSpPr>
        <p:spPr>
          <a:xfrm>
            <a:off x="1334388" y="4127978"/>
            <a:ext cx="5567680" cy="1477328"/>
          </a:xfrm>
          <a:prstGeom prst="rect">
            <a:avLst/>
          </a:prstGeom>
        </p:spPr>
        <p:txBody>
          <a:bodyPr vert="horz" wrap="square" lIns="91440" tIns="45720" rIns="91440" bIns="45720" rtlCol="0" anchor="ctr">
            <a:spAutoFit/>
          </a:bodyPr>
          <a:lstStyle/>
          <a:p>
            <a:r>
              <a:rPr lang="zh-CN" altLang="en-US" dirty="0"/>
              <a:t>缺点：</a:t>
            </a:r>
            <a:endParaRPr lang="en-US" altLang="zh-CN" dirty="0"/>
          </a:p>
          <a:p>
            <a:endParaRPr lang="en-US" altLang="zh-CN" dirty="0"/>
          </a:p>
          <a:p>
            <a:r>
              <a:rPr lang="en-US" altLang="zh-CN" dirty="0"/>
              <a:t>1.</a:t>
            </a:r>
            <a:r>
              <a:rPr lang="zh-CN" altLang="en-US" dirty="0"/>
              <a:t>转速较低</a:t>
            </a:r>
            <a:endParaRPr lang="en-US" altLang="zh-CN" dirty="0"/>
          </a:p>
          <a:p>
            <a:endParaRPr lang="en-US" altLang="zh-CN" dirty="0"/>
          </a:p>
          <a:p>
            <a:r>
              <a:rPr lang="en-US" altLang="zh-CN" dirty="0"/>
              <a:t>2.</a:t>
            </a:r>
            <a:r>
              <a:rPr lang="zh-CN" altLang="en-US" dirty="0"/>
              <a:t>扭矩较小</a:t>
            </a:r>
          </a:p>
        </p:txBody>
      </p:sp>
    </p:spTree>
    <p:extLst>
      <p:ext uri="{BB962C8B-B14F-4D97-AF65-F5344CB8AC3E}">
        <p14:creationId xmlns:p14="http://schemas.microsoft.com/office/powerpoint/2010/main" val="151680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E2679-1E62-43C7-82AD-025E9BC00EBB}"/>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lang="zh-CN" altLang="en-US" kern="0" dirty="0">
                <a:latin typeface="思源黑体 CN Bold" panose="020B0800000000000000" pitchFamily="34" charset="-122"/>
                <a:ea typeface="思源黑体 CN Bold" panose="020B0800000000000000" pitchFamily="34" charset="-122"/>
              </a:rPr>
              <a:t>自动窗帘</a:t>
            </a:r>
            <a:endParaRPr lang="zh-CN" altLang="en-US" dirty="0"/>
          </a:p>
        </p:txBody>
      </p:sp>
      <p:pic>
        <p:nvPicPr>
          <p:cNvPr id="6" name="图片 5">
            <a:extLst>
              <a:ext uri="{FF2B5EF4-FFF2-40B4-BE49-F238E27FC236}">
                <a16:creationId xmlns:a16="http://schemas.microsoft.com/office/drawing/2014/main" id="{08F8C4AA-956E-4D84-AF92-191A73D256B5}"/>
              </a:ext>
            </a:extLst>
          </p:cNvPr>
          <p:cNvPicPr>
            <a:picLocks noChangeAspect="1"/>
          </p:cNvPicPr>
          <p:nvPr/>
        </p:nvPicPr>
        <p:blipFill>
          <a:blip r:embed="rId3"/>
          <a:stretch>
            <a:fillRect/>
          </a:stretch>
        </p:blipFill>
        <p:spPr>
          <a:xfrm>
            <a:off x="6336976" y="2083365"/>
            <a:ext cx="5679440" cy="3080486"/>
          </a:xfrm>
          <a:prstGeom prst="rect">
            <a:avLst/>
          </a:prstGeom>
        </p:spPr>
      </p:pic>
      <p:pic>
        <p:nvPicPr>
          <p:cNvPr id="8" name="图片 7">
            <a:extLst>
              <a:ext uri="{FF2B5EF4-FFF2-40B4-BE49-F238E27FC236}">
                <a16:creationId xmlns:a16="http://schemas.microsoft.com/office/drawing/2014/main" id="{D3467A05-93B9-40C1-83F6-9B6713985055}"/>
              </a:ext>
            </a:extLst>
          </p:cNvPr>
          <p:cNvPicPr>
            <a:picLocks noChangeAspect="1"/>
          </p:cNvPicPr>
          <p:nvPr/>
        </p:nvPicPr>
        <p:blipFill rotWithShape="1">
          <a:blip r:embed="rId4"/>
          <a:srcRect r="3688" b="-1045"/>
          <a:stretch/>
        </p:blipFill>
        <p:spPr>
          <a:xfrm>
            <a:off x="175584" y="462280"/>
            <a:ext cx="6666851" cy="2477225"/>
          </a:xfrm>
          <a:prstGeom prst="rect">
            <a:avLst/>
          </a:prstGeom>
        </p:spPr>
      </p:pic>
      <p:pic>
        <p:nvPicPr>
          <p:cNvPr id="11" name="图片 10">
            <a:extLst>
              <a:ext uri="{FF2B5EF4-FFF2-40B4-BE49-F238E27FC236}">
                <a16:creationId xmlns:a16="http://schemas.microsoft.com/office/drawing/2014/main" id="{A5B13F42-F4FF-4D10-ADFC-4D77C7288EEC}"/>
              </a:ext>
            </a:extLst>
          </p:cNvPr>
          <p:cNvPicPr>
            <a:picLocks noChangeAspect="1"/>
          </p:cNvPicPr>
          <p:nvPr/>
        </p:nvPicPr>
        <p:blipFill>
          <a:blip r:embed="rId5"/>
          <a:stretch>
            <a:fillRect/>
          </a:stretch>
        </p:blipFill>
        <p:spPr>
          <a:xfrm>
            <a:off x="235798" y="2939505"/>
            <a:ext cx="6040965" cy="3616395"/>
          </a:xfrm>
          <a:prstGeom prst="rect">
            <a:avLst/>
          </a:prstGeom>
        </p:spPr>
      </p:pic>
    </p:spTree>
    <p:extLst>
      <p:ext uri="{BB962C8B-B14F-4D97-AF65-F5344CB8AC3E}">
        <p14:creationId xmlns:p14="http://schemas.microsoft.com/office/powerpoint/2010/main" val="258110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CDD10-B1B8-43CF-B9F2-C89800C7ABE9}"/>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lang="zh-CN" altLang="en-US" kern="0" dirty="0">
                <a:latin typeface="思源黑体 CN Bold" panose="020B0800000000000000" pitchFamily="34" charset="-122"/>
                <a:ea typeface="思源黑体 CN Bold" panose="020B0800000000000000" pitchFamily="34" charset="-122"/>
              </a:rPr>
              <a:t>自动窗帘</a:t>
            </a:r>
            <a:endParaRPr lang="zh-CN" altLang="en-US" dirty="0"/>
          </a:p>
        </p:txBody>
      </p:sp>
      <p:pic>
        <p:nvPicPr>
          <p:cNvPr id="3" name="图片 2">
            <a:extLst>
              <a:ext uri="{FF2B5EF4-FFF2-40B4-BE49-F238E27FC236}">
                <a16:creationId xmlns:a16="http://schemas.microsoft.com/office/drawing/2014/main" id="{A160E8AE-CA1B-47BC-9440-B798660074AD}"/>
              </a:ext>
            </a:extLst>
          </p:cNvPr>
          <p:cNvPicPr>
            <a:picLocks noChangeAspect="1"/>
          </p:cNvPicPr>
          <p:nvPr/>
        </p:nvPicPr>
        <p:blipFill>
          <a:blip r:embed="rId3"/>
          <a:stretch>
            <a:fillRect/>
          </a:stretch>
        </p:blipFill>
        <p:spPr>
          <a:xfrm>
            <a:off x="937961" y="1554480"/>
            <a:ext cx="4487480" cy="4566207"/>
          </a:xfrm>
          <a:prstGeom prst="rect">
            <a:avLst/>
          </a:prstGeom>
        </p:spPr>
      </p:pic>
      <p:sp>
        <p:nvSpPr>
          <p:cNvPr id="4" name="文本框 3">
            <a:extLst>
              <a:ext uri="{FF2B5EF4-FFF2-40B4-BE49-F238E27FC236}">
                <a16:creationId xmlns:a16="http://schemas.microsoft.com/office/drawing/2014/main" id="{FDC7FEFC-1931-4F72-A538-5A90F5198D23}"/>
              </a:ext>
            </a:extLst>
          </p:cNvPr>
          <p:cNvSpPr txBox="1"/>
          <p:nvPr/>
        </p:nvSpPr>
        <p:spPr>
          <a:xfrm>
            <a:off x="1056640" y="1067803"/>
            <a:ext cx="1544320" cy="461665"/>
          </a:xfrm>
          <a:prstGeom prst="rect">
            <a:avLst/>
          </a:prstGeom>
        </p:spPr>
        <p:txBody>
          <a:bodyPr vert="horz" wrap="square" lIns="91440" tIns="45720" rIns="91440" bIns="45720" rtlCol="0" anchor="ctr">
            <a:spAutoFit/>
          </a:bodyPr>
          <a:lstStyle/>
          <a:p>
            <a:r>
              <a:rPr lang="en-US" altLang="zh-CN" sz="2400" dirty="0"/>
              <a:t>ULN2003</a:t>
            </a:r>
            <a:endParaRPr lang="zh-CN" altLang="en-US" sz="2400" dirty="0"/>
          </a:p>
        </p:txBody>
      </p:sp>
      <p:pic>
        <p:nvPicPr>
          <p:cNvPr id="6" name="图片 5">
            <a:extLst>
              <a:ext uri="{FF2B5EF4-FFF2-40B4-BE49-F238E27FC236}">
                <a16:creationId xmlns:a16="http://schemas.microsoft.com/office/drawing/2014/main" id="{95DAAC78-4570-4A76-918F-6D3AD4FED720}"/>
              </a:ext>
            </a:extLst>
          </p:cNvPr>
          <p:cNvPicPr>
            <a:picLocks noChangeAspect="1"/>
          </p:cNvPicPr>
          <p:nvPr/>
        </p:nvPicPr>
        <p:blipFill rotWithShape="1">
          <a:blip r:embed="rId4">
            <a:extLst>
              <a:ext uri="{28A0092B-C50C-407E-A947-70E740481C1C}">
                <a14:useLocalDpi xmlns:a14="http://schemas.microsoft.com/office/drawing/2010/main" val="0"/>
              </a:ext>
            </a:extLst>
          </a:blip>
          <a:srcRect l="28848" t="18667" r="30492" b="61333"/>
          <a:stretch/>
        </p:blipFill>
        <p:spPr>
          <a:xfrm>
            <a:off x="6096000" y="1971040"/>
            <a:ext cx="5722115" cy="3901440"/>
          </a:xfrm>
          <a:prstGeom prst="rect">
            <a:avLst/>
          </a:prstGeom>
        </p:spPr>
      </p:pic>
      <p:sp>
        <p:nvSpPr>
          <p:cNvPr id="7" name="文本框 6">
            <a:extLst>
              <a:ext uri="{FF2B5EF4-FFF2-40B4-BE49-F238E27FC236}">
                <a16:creationId xmlns:a16="http://schemas.microsoft.com/office/drawing/2014/main" id="{AC1313C5-3CA0-4E54-9761-7A9B761A3389}"/>
              </a:ext>
            </a:extLst>
          </p:cNvPr>
          <p:cNvSpPr txBox="1"/>
          <p:nvPr/>
        </p:nvSpPr>
        <p:spPr>
          <a:xfrm>
            <a:off x="6096000" y="1067803"/>
            <a:ext cx="1544320" cy="461665"/>
          </a:xfrm>
          <a:prstGeom prst="rect">
            <a:avLst/>
          </a:prstGeom>
        </p:spPr>
        <p:txBody>
          <a:bodyPr vert="horz" wrap="square" lIns="91440" tIns="45720" rIns="91440" bIns="45720" rtlCol="0" anchor="ctr">
            <a:spAutoFit/>
          </a:bodyPr>
          <a:lstStyle/>
          <a:p>
            <a:r>
              <a:rPr lang="en-US" altLang="zh-CN" sz="2400" dirty="0"/>
              <a:t>L398N</a:t>
            </a:r>
            <a:endParaRPr lang="zh-CN" altLang="en-US" sz="2400" dirty="0"/>
          </a:p>
        </p:txBody>
      </p:sp>
    </p:spTree>
    <p:extLst>
      <p:ext uri="{BB962C8B-B14F-4D97-AF65-F5344CB8AC3E}">
        <p14:creationId xmlns:p14="http://schemas.microsoft.com/office/powerpoint/2010/main" val="284277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2E428-634F-4B05-991D-1B73CB9585C3}"/>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lang="zh-CN" altLang="en-US" kern="0" dirty="0">
                <a:latin typeface="思源黑体 CN Bold" panose="020B0800000000000000" pitchFamily="34" charset="-122"/>
                <a:ea typeface="思源黑体 CN Bold" panose="020B0800000000000000" pitchFamily="34" charset="-122"/>
              </a:rPr>
              <a:t>自动窗帘</a:t>
            </a:r>
            <a:endParaRPr lang="zh-CN" altLang="en-US" dirty="0"/>
          </a:p>
        </p:txBody>
      </p:sp>
      <p:grpSp>
        <p:nvGrpSpPr>
          <p:cNvPr id="3" name="组合 2">
            <a:extLst>
              <a:ext uri="{FF2B5EF4-FFF2-40B4-BE49-F238E27FC236}">
                <a16:creationId xmlns:a16="http://schemas.microsoft.com/office/drawing/2014/main" id="{91D565D5-0241-40D8-8E52-4C2F7123976E}"/>
              </a:ext>
            </a:extLst>
          </p:cNvPr>
          <p:cNvGrpSpPr/>
          <p:nvPr/>
        </p:nvGrpSpPr>
        <p:grpSpPr>
          <a:xfrm>
            <a:off x="235975" y="600005"/>
            <a:ext cx="5619135" cy="752110"/>
            <a:chOff x="3607077" y="2170141"/>
            <a:chExt cx="5187731" cy="807839"/>
          </a:xfrm>
        </p:grpSpPr>
        <p:sp>
          <p:nvSpPr>
            <p:cNvPr id="4" name="菱形 3">
              <a:extLst>
                <a:ext uri="{FF2B5EF4-FFF2-40B4-BE49-F238E27FC236}">
                  <a16:creationId xmlns:a16="http://schemas.microsoft.com/office/drawing/2014/main" id="{E5D4A026-ED82-4677-BA7C-5EC99F00B5E1}"/>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1BFB761D-F60B-4FBE-B35F-2201BEDD3C86}"/>
                </a:ext>
              </a:extLst>
            </p:cNvPr>
            <p:cNvSpPr txBox="1"/>
            <p:nvPr/>
          </p:nvSpPr>
          <p:spPr>
            <a:xfrm>
              <a:off x="4621160" y="2281672"/>
              <a:ext cx="4173648" cy="628105"/>
            </a:xfrm>
            <a:prstGeom prst="rect">
              <a:avLst/>
            </a:prstGeom>
            <a:noFill/>
          </p:spPr>
          <p:txBody>
            <a:bodyPr wrap="square" rtlCol="0">
              <a:spAutoFit/>
            </a:bodyPr>
            <a:lstStyle/>
            <a:p>
              <a:r>
                <a:rPr lang="zh-CN" altLang="en-US" sz="3200" dirty="0"/>
                <a:t>舵机</a:t>
              </a:r>
            </a:p>
          </p:txBody>
        </p:sp>
      </p:grpSp>
      <p:sp>
        <p:nvSpPr>
          <p:cNvPr id="6" name="文本框 5">
            <a:extLst>
              <a:ext uri="{FF2B5EF4-FFF2-40B4-BE49-F238E27FC236}">
                <a16:creationId xmlns:a16="http://schemas.microsoft.com/office/drawing/2014/main" id="{04FA3648-0E32-4080-A74E-9B338608BCAD}"/>
              </a:ext>
            </a:extLst>
          </p:cNvPr>
          <p:cNvSpPr txBox="1"/>
          <p:nvPr/>
        </p:nvSpPr>
        <p:spPr>
          <a:xfrm>
            <a:off x="1463040" y="2087548"/>
            <a:ext cx="3352800" cy="1200329"/>
          </a:xfrm>
          <a:prstGeom prst="rect">
            <a:avLst/>
          </a:prstGeom>
        </p:spPr>
        <p:txBody>
          <a:bodyPr vert="horz" wrap="square" lIns="91440" tIns="45720" rIns="91440" bIns="45720" rtlCol="0" anchor="ctr">
            <a:spAutoFit/>
          </a:bodyPr>
          <a:lstStyle/>
          <a:p>
            <a:r>
              <a:rPr lang="zh-CN" altLang="en-US" b="1" dirty="0"/>
              <a:t>模拟舵机：</a:t>
            </a:r>
            <a:endParaRPr lang="en-US" altLang="zh-CN" b="1" dirty="0"/>
          </a:p>
          <a:p>
            <a:endParaRPr lang="en-US" altLang="zh-CN" dirty="0"/>
          </a:p>
          <a:p>
            <a:r>
              <a:rPr lang="en-US" altLang="zh-CN" dirty="0"/>
              <a:t>	</a:t>
            </a:r>
            <a:r>
              <a:rPr lang="zh-CN" altLang="en-US" b="0" i="0" dirty="0">
                <a:solidFill>
                  <a:srgbClr val="333333"/>
                </a:solidFill>
                <a:effectLst/>
                <a:latin typeface="PingFang SC"/>
              </a:rPr>
              <a:t>需要多次发送</a:t>
            </a:r>
            <a:r>
              <a:rPr lang="en-US" altLang="zh-CN" b="0" i="0" dirty="0">
                <a:solidFill>
                  <a:srgbClr val="333333"/>
                </a:solidFill>
                <a:effectLst/>
                <a:latin typeface="PingFang SC"/>
              </a:rPr>
              <a:t>PWM</a:t>
            </a:r>
            <a:r>
              <a:rPr lang="zh-CN" altLang="en-US" b="0" i="0" dirty="0">
                <a:solidFill>
                  <a:srgbClr val="333333"/>
                </a:solidFill>
                <a:effectLst/>
                <a:latin typeface="PingFang SC"/>
              </a:rPr>
              <a:t>信号才能够保持在规定的位置上</a:t>
            </a:r>
            <a:endParaRPr lang="zh-CN" altLang="en-US" dirty="0"/>
          </a:p>
        </p:txBody>
      </p:sp>
      <p:sp>
        <p:nvSpPr>
          <p:cNvPr id="7" name="文本框 6">
            <a:extLst>
              <a:ext uri="{FF2B5EF4-FFF2-40B4-BE49-F238E27FC236}">
                <a16:creationId xmlns:a16="http://schemas.microsoft.com/office/drawing/2014/main" id="{D097458B-C8C0-4AEB-BB68-037603EA018D}"/>
              </a:ext>
            </a:extLst>
          </p:cNvPr>
          <p:cNvSpPr txBox="1"/>
          <p:nvPr/>
        </p:nvSpPr>
        <p:spPr>
          <a:xfrm>
            <a:off x="1463040" y="4086808"/>
            <a:ext cx="3484880" cy="1200329"/>
          </a:xfrm>
          <a:prstGeom prst="rect">
            <a:avLst/>
          </a:prstGeom>
        </p:spPr>
        <p:txBody>
          <a:bodyPr vert="horz" wrap="square" lIns="91440" tIns="45720" rIns="91440" bIns="45720" rtlCol="0" anchor="ctr">
            <a:spAutoFit/>
          </a:bodyPr>
          <a:lstStyle/>
          <a:p>
            <a:r>
              <a:rPr lang="zh-CN" altLang="en-US" b="1" dirty="0"/>
              <a:t>数字舵机</a:t>
            </a:r>
            <a:r>
              <a:rPr lang="zh-CN" altLang="en-US" dirty="0"/>
              <a:t>：</a:t>
            </a:r>
            <a:endParaRPr lang="en-US" altLang="zh-CN" dirty="0"/>
          </a:p>
          <a:p>
            <a:endParaRPr lang="en-US" altLang="zh-CN" dirty="0"/>
          </a:p>
          <a:p>
            <a:r>
              <a:rPr lang="en-US" altLang="zh-CN" dirty="0"/>
              <a:t>	</a:t>
            </a:r>
            <a:r>
              <a:rPr lang="zh-CN" altLang="en-US" b="0" i="0" dirty="0">
                <a:solidFill>
                  <a:srgbClr val="333333"/>
                </a:solidFill>
                <a:effectLst/>
                <a:latin typeface="PingFang SC"/>
              </a:rPr>
              <a:t>只需要发送一次</a:t>
            </a:r>
            <a:r>
              <a:rPr lang="en-US" altLang="zh-CN" b="0" i="0" dirty="0">
                <a:solidFill>
                  <a:srgbClr val="333333"/>
                </a:solidFill>
                <a:effectLst/>
                <a:latin typeface="PingFang SC"/>
              </a:rPr>
              <a:t>PWM</a:t>
            </a:r>
            <a:r>
              <a:rPr lang="zh-CN" altLang="en-US" b="0" i="0" dirty="0">
                <a:solidFill>
                  <a:srgbClr val="333333"/>
                </a:solidFill>
                <a:effectLst/>
                <a:latin typeface="PingFang SC"/>
              </a:rPr>
              <a:t>信号就能保持在规定的某个位置。</a:t>
            </a:r>
            <a:endParaRPr lang="zh-CN" altLang="en-US" dirty="0"/>
          </a:p>
        </p:txBody>
      </p:sp>
      <p:pic>
        <p:nvPicPr>
          <p:cNvPr id="9" name="图片 8">
            <a:extLst>
              <a:ext uri="{FF2B5EF4-FFF2-40B4-BE49-F238E27FC236}">
                <a16:creationId xmlns:a16="http://schemas.microsoft.com/office/drawing/2014/main" id="{40150920-B9D1-4F06-B064-B74663779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565" y="1641753"/>
            <a:ext cx="6091555" cy="3849863"/>
          </a:xfrm>
          <a:prstGeom prst="rect">
            <a:avLst/>
          </a:prstGeom>
        </p:spPr>
      </p:pic>
    </p:spTree>
    <p:extLst>
      <p:ext uri="{BB962C8B-B14F-4D97-AF65-F5344CB8AC3E}">
        <p14:creationId xmlns:p14="http://schemas.microsoft.com/office/powerpoint/2010/main" val="404074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EF5C2-342C-40B4-AC94-1123219CAEC4}"/>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lang="zh-CN" altLang="en-US" kern="0" dirty="0">
                <a:latin typeface="思源黑体 CN Bold" panose="020B0800000000000000" pitchFamily="34" charset="-122"/>
                <a:ea typeface="思源黑体 CN Bold" panose="020B0800000000000000" pitchFamily="34" charset="-122"/>
              </a:rPr>
              <a:t>自动窗帘</a:t>
            </a:r>
            <a:endParaRPr lang="zh-CN" altLang="en-US" dirty="0"/>
          </a:p>
        </p:txBody>
      </p:sp>
      <p:pic>
        <p:nvPicPr>
          <p:cNvPr id="4" name="图片 3">
            <a:extLst>
              <a:ext uri="{FF2B5EF4-FFF2-40B4-BE49-F238E27FC236}">
                <a16:creationId xmlns:a16="http://schemas.microsoft.com/office/drawing/2014/main" id="{6E5E114C-E391-4C4F-B085-A612D0D624FC}"/>
              </a:ext>
            </a:extLst>
          </p:cNvPr>
          <p:cNvPicPr>
            <a:picLocks noChangeAspect="1"/>
          </p:cNvPicPr>
          <p:nvPr/>
        </p:nvPicPr>
        <p:blipFill>
          <a:blip r:embed="rId3"/>
          <a:stretch>
            <a:fillRect/>
          </a:stretch>
        </p:blipFill>
        <p:spPr>
          <a:xfrm>
            <a:off x="3313681" y="1352115"/>
            <a:ext cx="5322320" cy="5141903"/>
          </a:xfrm>
          <a:prstGeom prst="rect">
            <a:avLst/>
          </a:prstGeom>
        </p:spPr>
      </p:pic>
      <p:grpSp>
        <p:nvGrpSpPr>
          <p:cNvPr id="5" name="组合 4">
            <a:extLst>
              <a:ext uri="{FF2B5EF4-FFF2-40B4-BE49-F238E27FC236}">
                <a16:creationId xmlns:a16="http://schemas.microsoft.com/office/drawing/2014/main" id="{B9823740-CA5B-4C36-97C9-6E7496A6800D}"/>
              </a:ext>
            </a:extLst>
          </p:cNvPr>
          <p:cNvGrpSpPr/>
          <p:nvPr/>
        </p:nvGrpSpPr>
        <p:grpSpPr>
          <a:xfrm>
            <a:off x="235975" y="600005"/>
            <a:ext cx="5619135" cy="752110"/>
            <a:chOff x="3607077" y="2170141"/>
            <a:chExt cx="5187731" cy="807839"/>
          </a:xfrm>
        </p:grpSpPr>
        <p:sp>
          <p:nvSpPr>
            <p:cNvPr id="6" name="菱形 5">
              <a:extLst>
                <a:ext uri="{FF2B5EF4-FFF2-40B4-BE49-F238E27FC236}">
                  <a16:creationId xmlns:a16="http://schemas.microsoft.com/office/drawing/2014/main" id="{D22829C1-B3A8-414B-8B7E-836A982F5CB9}"/>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2CFA30F5-1A32-4A19-B6BE-32F56D8F56C4}"/>
                </a:ext>
              </a:extLst>
            </p:cNvPr>
            <p:cNvSpPr txBox="1"/>
            <p:nvPr/>
          </p:nvSpPr>
          <p:spPr>
            <a:xfrm>
              <a:off x="4621160" y="2281672"/>
              <a:ext cx="4173648" cy="628105"/>
            </a:xfrm>
            <a:prstGeom prst="rect">
              <a:avLst/>
            </a:prstGeom>
            <a:noFill/>
          </p:spPr>
          <p:txBody>
            <a:bodyPr wrap="square" rtlCol="0">
              <a:spAutoFit/>
            </a:bodyPr>
            <a:lstStyle/>
            <a:p>
              <a:r>
                <a:rPr lang="zh-CN" altLang="en-US" sz="3200" dirty="0"/>
                <a:t>舵机驱动方式</a:t>
              </a:r>
            </a:p>
          </p:txBody>
        </p:sp>
      </p:grpSp>
    </p:spTree>
    <p:extLst>
      <p:ext uri="{BB962C8B-B14F-4D97-AF65-F5344CB8AC3E}">
        <p14:creationId xmlns:p14="http://schemas.microsoft.com/office/powerpoint/2010/main" val="144972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EF97C-F03F-404A-8217-D210C391350B}"/>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安防系统</a:t>
            </a:r>
            <a:endParaRPr lang="zh-CN" altLang="en-US" dirty="0"/>
          </a:p>
        </p:txBody>
      </p:sp>
      <p:sp>
        <p:nvSpPr>
          <p:cNvPr id="3" name="六边形 2">
            <a:extLst>
              <a:ext uri="{FF2B5EF4-FFF2-40B4-BE49-F238E27FC236}">
                <a16:creationId xmlns:a16="http://schemas.microsoft.com/office/drawing/2014/main" id="{463F1C5B-0B27-4BBC-888B-E957CEAF536B}"/>
              </a:ext>
            </a:extLst>
          </p:cNvPr>
          <p:cNvSpPr/>
          <p:nvPr/>
        </p:nvSpPr>
        <p:spPr>
          <a:xfrm>
            <a:off x="3799895" y="1909230"/>
            <a:ext cx="4592210" cy="469237"/>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烟雾检测</a:t>
            </a:r>
          </a:p>
        </p:txBody>
      </p:sp>
      <p:sp>
        <p:nvSpPr>
          <p:cNvPr id="4" name="六边形 3">
            <a:extLst>
              <a:ext uri="{FF2B5EF4-FFF2-40B4-BE49-F238E27FC236}">
                <a16:creationId xmlns:a16="http://schemas.microsoft.com/office/drawing/2014/main" id="{C4ECADE8-9101-4EE3-8A81-D28D0535E760}"/>
              </a:ext>
            </a:extLst>
          </p:cNvPr>
          <p:cNvSpPr/>
          <p:nvPr/>
        </p:nvSpPr>
        <p:spPr>
          <a:xfrm>
            <a:off x="3799895" y="2797530"/>
            <a:ext cx="4592210" cy="469237"/>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水浸检测</a:t>
            </a:r>
          </a:p>
        </p:txBody>
      </p:sp>
      <p:sp>
        <p:nvSpPr>
          <p:cNvPr id="5" name="六边形 4">
            <a:extLst>
              <a:ext uri="{FF2B5EF4-FFF2-40B4-BE49-F238E27FC236}">
                <a16:creationId xmlns:a16="http://schemas.microsoft.com/office/drawing/2014/main" id="{6CAE22D2-54C9-4984-9790-8514AC80F73B}"/>
              </a:ext>
            </a:extLst>
          </p:cNvPr>
          <p:cNvSpPr/>
          <p:nvPr/>
        </p:nvSpPr>
        <p:spPr>
          <a:xfrm>
            <a:off x="3799895" y="3685830"/>
            <a:ext cx="4592210" cy="469237"/>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紧急按钮</a:t>
            </a:r>
          </a:p>
        </p:txBody>
      </p:sp>
      <p:sp>
        <p:nvSpPr>
          <p:cNvPr id="6" name="六边形 5">
            <a:extLst>
              <a:ext uri="{FF2B5EF4-FFF2-40B4-BE49-F238E27FC236}">
                <a16:creationId xmlns:a16="http://schemas.microsoft.com/office/drawing/2014/main" id="{E12F8BD6-1780-4D0D-8E93-83565A3CA578}"/>
              </a:ext>
            </a:extLst>
          </p:cNvPr>
          <p:cNvSpPr/>
          <p:nvPr/>
        </p:nvSpPr>
        <p:spPr>
          <a:xfrm>
            <a:off x="3799895" y="4574130"/>
            <a:ext cx="4592210" cy="469237"/>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紧急报警</a:t>
            </a:r>
          </a:p>
        </p:txBody>
      </p:sp>
    </p:spTree>
    <p:extLst>
      <p:ext uri="{BB962C8B-B14F-4D97-AF65-F5344CB8AC3E}">
        <p14:creationId xmlns:p14="http://schemas.microsoft.com/office/powerpoint/2010/main" val="532309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93A56-25DB-4A0C-85C4-E076B234DB23}"/>
              </a:ext>
            </a:extLst>
          </p:cNvPr>
          <p:cNvSpPr>
            <a:spLocks noGrp="1"/>
          </p:cNvSpPr>
          <p:nvPr>
            <p:ph type="title"/>
          </p:nvPr>
        </p:nvSpPr>
        <p:spPr/>
        <p:txBody>
          <a:bodyPr/>
          <a:lstStyle/>
          <a:p>
            <a:r>
              <a:rPr lang="zh-CN" altLang="en-US" dirty="0"/>
              <a:t>物联网</a:t>
            </a:r>
          </a:p>
        </p:txBody>
      </p:sp>
      <p:sp>
        <p:nvSpPr>
          <p:cNvPr id="3" name="六边形 2">
            <a:extLst>
              <a:ext uri="{FF2B5EF4-FFF2-40B4-BE49-F238E27FC236}">
                <a16:creationId xmlns:a16="http://schemas.microsoft.com/office/drawing/2014/main" id="{AA41D9F3-2793-4C9F-BB58-F4DE48FE1012}"/>
              </a:ext>
            </a:extLst>
          </p:cNvPr>
          <p:cNvSpPr/>
          <p:nvPr/>
        </p:nvSpPr>
        <p:spPr>
          <a:xfrm>
            <a:off x="3444350" y="3092324"/>
            <a:ext cx="5303299" cy="673351"/>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2 </a:t>
            </a: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物联网模块</a:t>
            </a:r>
          </a:p>
        </p:txBody>
      </p:sp>
    </p:spTree>
    <p:extLst>
      <p:ext uri="{BB962C8B-B14F-4D97-AF65-F5344CB8AC3E}">
        <p14:creationId xmlns:p14="http://schemas.microsoft.com/office/powerpoint/2010/main" val="399609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13EE9-989A-43A4-8859-CB8D5637124C}"/>
              </a:ext>
            </a:extLst>
          </p:cNvPr>
          <p:cNvSpPr>
            <a:spLocks noGrp="1"/>
          </p:cNvSpPr>
          <p:nvPr>
            <p:ph type="title"/>
          </p:nvPr>
        </p:nvSpPr>
        <p:spPr/>
        <p:txBody>
          <a:bodyPr/>
          <a:lstStyle/>
          <a:p>
            <a:r>
              <a:rPr lang="zh-CN" altLang="en-US" dirty="0"/>
              <a:t>物联网模块</a:t>
            </a:r>
          </a:p>
        </p:txBody>
      </p:sp>
      <p:grpSp>
        <p:nvGrpSpPr>
          <p:cNvPr id="3" name="组合 2">
            <a:extLst>
              <a:ext uri="{FF2B5EF4-FFF2-40B4-BE49-F238E27FC236}">
                <a16:creationId xmlns:a16="http://schemas.microsoft.com/office/drawing/2014/main" id="{1E90ED78-3096-455F-B6B1-252DE18D9C1C}"/>
              </a:ext>
            </a:extLst>
          </p:cNvPr>
          <p:cNvGrpSpPr/>
          <p:nvPr/>
        </p:nvGrpSpPr>
        <p:grpSpPr>
          <a:xfrm>
            <a:off x="235975" y="600005"/>
            <a:ext cx="5619135" cy="752110"/>
            <a:chOff x="3607077" y="2170141"/>
            <a:chExt cx="5187731" cy="807839"/>
          </a:xfrm>
        </p:grpSpPr>
        <p:sp>
          <p:nvSpPr>
            <p:cNvPr id="4" name="菱形 3">
              <a:extLst>
                <a:ext uri="{FF2B5EF4-FFF2-40B4-BE49-F238E27FC236}">
                  <a16:creationId xmlns:a16="http://schemas.microsoft.com/office/drawing/2014/main" id="{8122C3A2-0C74-4982-AF52-210216B3FD6C}"/>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2C2D2E8C-E747-40F3-86E8-DA07C819B13C}"/>
                </a:ext>
              </a:extLst>
            </p:cNvPr>
            <p:cNvSpPr txBox="1"/>
            <p:nvPr/>
          </p:nvSpPr>
          <p:spPr>
            <a:xfrm>
              <a:off x="4621160" y="2281672"/>
              <a:ext cx="4173648" cy="628105"/>
            </a:xfrm>
            <a:prstGeom prst="rect">
              <a:avLst/>
            </a:prstGeom>
            <a:noFill/>
          </p:spPr>
          <p:txBody>
            <a:bodyPr wrap="square" rtlCol="0">
              <a:spAutoFit/>
            </a:bodyPr>
            <a:lstStyle/>
            <a:p>
              <a:r>
                <a:rPr lang="en-US" altLang="zh-CN" sz="3200" dirty="0"/>
                <a:t>ESP8266</a:t>
              </a:r>
              <a:endParaRPr lang="zh-CN" altLang="en-US" sz="3200" dirty="0"/>
            </a:p>
          </p:txBody>
        </p:sp>
      </p:grpSp>
      <p:sp>
        <p:nvSpPr>
          <p:cNvPr id="7" name="文本框 6">
            <a:extLst>
              <a:ext uri="{FF2B5EF4-FFF2-40B4-BE49-F238E27FC236}">
                <a16:creationId xmlns:a16="http://schemas.microsoft.com/office/drawing/2014/main" id="{031981CD-9711-4549-8362-DA48EE448831}"/>
              </a:ext>
            </a:extLst>
          </p:cNvPr>
          <p:cNvSpPr txBox="1"/>
          <p:nvPr/>
        </p:nvSpPr>
        <p:spPr>
          <a:xfrm>
            <a:off x="1307718" y="1619683"/>
            <a:ext cx="6052820" cy="4524315"/>
          </a:xfrm>
          <a:prstGeom prst="rect">
            <a:avLst/>
          </a:prstGeom>
        </p:spPr>
        <p:txBody>
          <a:bodyPr vert="horz" wrap="square" lIns="91440" tIns="45720" rIns="91440" bIns="45720" rtlCol="0" anchor="ctr">
            <a:spAutoFit/>
          </a:bodyPr>
          <a:lstStyle/>
          <a:p>
            <a:r>
              <a:rPr lang="en-US" altLang="zh-CN" sz="2400" dirty="0"/>
              <a:t>ESP8266</a:t>
            </a:r>
            <a:r>
              <a:rPr lang="zh-CN" altLang="en-US" sz="2400" dirty="0"/>
              <a:t>开发方式分为两种，一种是</a:t>
            </a:r>
            <a:r>
              <a:rPr lang="en-US" altLang="zh-CN" sz="2400" dirty="0"/>
              <a:t>AT</a:t>
            </a:r>
            <a:r>
              <a:rPr lang="zh-CN" altLang="en-US" sz="2400" dirty="0"/>
              <a:t>指令开发，另外一种是</a:t>
            </a:r>
            <a:r>
              <a:rPr lang="en-US" altLang="zh-CN" sz="2400" dirty="0"/>
              <a:t>SDK</a:t>
            </a:r>
            <a:r>
              <a:rPr lang="zh-CN" altLang="en-US" sz="2400" dirty="0"/>
              <a:t>开发。</a:t>
            </a:r>
            <a:endParaRPr lang="en-US" altLang="zh-CN" sz="2400" dirty="0"/>
          </a:p>
          <a:p>
            <a:endParaRPr lang="en-US" altLang="zh-CN" sz="2400" dirty="0"/>
          </a:p>
          <a:p>
            <a:endParaRPr lang="en-US" altLang="zh-CN" sz="2400" dirty="0"/>
          </a:p>
          <a:p>
            <a:r>
              <a:rPr lang="en-US" altLang="zh-CN" sz="2400" dirty="0"/>
              <a:t>AT</a:t>
            </a:r>
            <a:r>
              <a:rPr lang="zh-CN" altLang="en-US" sz="2400" dirty="0"/>
              <a:t>指令开发相当于串口通信，主机通过串口向</a:t>
            </a:r>
            <a:r>
              <a:rPr lang="en-US" altLang="zh-CN" sz="2400" dirty="0"/>
              <a:t>8266</a:t>
            </a:r>
            <a:r>
              <a:rPr lang="zh-CN" altLang="en-US" sz="2400" dirty="0"/>
              <a:t>发送指令，</a:t>
            </a:r>
            <a:r>
              <a:rPr lang="en-US" altLang="zh-CN" sz="2400" dirty="0"/>
              <a:t>8266</a:t>
            </a:r>
            <a:r>
              <a:rPr lang="zh-CN" altLang="en-US" sz="2400" dirty="0"/>
              <a:t>接收后即可执行相应指令。</a:t>
            </a:r>
            <a:endParaRPr lang="en-US" altLang="zh-CN" sz="2400" dirty="0"/>
          </a:p>
          <a:p>
            <a:endParaRPr lang="en-US" altLang="zh-CN" sz="2400" dirty="0"/>
          </a:p>
          <a:p>
            <a:endParaRPr lang="en-US" altLang="zh-CN" sz="2400" dirty="0"/>
          </a:p>
          <a:p>
            <a:r>
              <a:rPr lang="en-US" altLang="zh-CN" sz="2400" dirty="0"/>
              <a:t>SDK</a:t>
            </a:r>
            <a:r>
              <a:rPr lang="zh-CN" altLang="en-US" sz="2400" dirty="0"/>
              <a:t>开发可以使用</a:t>
            </a:r>
            <a:r>
              <a:rPr lang="en-US" altLang="zh-CN" sz="2400" dirty="0"/>
              <a:t>Arduino ide </a:t>
            </a:r>
            <a:r>
              <a:rPr lang="zh-CN" altLang="en-US" sz="2400" dirty="0"/>
              <a:t>也可以使用安信可提供了</a:t>
            </a:r>
            <a:r>
              <a:rPr lang="en-US" altLang="zh-CN" sz="2400" dirty="0"/>
              <a:t>Windows</a:t>
            </a:r>
            <a:r>
              <a:rPr lang="zh-CN" altLang="en-US" sz="2400" dirty="0"/>
              <a:t>下的集成开发环境</a:t>
            </a:r>
            <a:r>
              <a:rPr lang="en-US" altLang="zh-CN" sz="2400" dirty="0"/>
              <a:t>Ai-thinker Eclipse </a:t>
            </a:r>
            <a:endParaRPr lang="zh-CN" altLang="en-US" sz="2400" dirty="0"/>
          </a:p>
        </p:txBody>
      </p:sp>
      <p:pic>
        <p:nvPicPr>
          <p:cNvPr id="8" name="图片 7">
            <a:extLst>
              <a:ext uri="{FF2B5EF4-FFF2-40B4-BE49-F238E27FC236}">
                <a16:creationId xmlns:a16="http://schemas.microsoft.com/office/drawing/2014/main" id="{3D0DEB85-E274-456A-996F-F7D53394A045}"/>
              </a:ext>
            </a:extLst>
          </p:cNvPr>
          <p:cNvPicPr>
            <a:picLocks noChangeAspect="1"/>
          </p:cNvPicPr>
          <p:nvPr/>
        </p:nvPicPr>
        <p:blipFill>
          <a:blip r:embed="rId3"/>
          <a:stretch>
            <a:fillRect/>
          </a:stretch>
        </p:blipFill>
        <p:spPr>
          <a:xfrm>
            <a:off x="7505700" y="1503680"/>
            <a:ext cx="4331970" cy="3465576"/>
          </a:xfrm>
          <a:prstGeom prst="rect">
            <a:avLst/>
          </a:prstGeom>
        </p:spPr>
      </p:pic>
    </p:spTree>
    <p:extLst>
      <p:ext uri="{BB962C8B-B14F-4D97-AF65-F5344CB8AC3E}">
        <p14:creationId xmlns:p14="http://schemas.microsoft.com/office/powerpoint/2010/main" val="295416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1FC51-03B2-4B36-AEFB-F96DDB2BD505}"/>
              </a:ext>
            </a:extLst>
          </p:cNvPr>
          <p:cNvSpPr>
            <a:spLocks noGrp="1"/>
          </p:cNvSpPr>
          <p:nvPr>
            <p:ph type="title"/>
          </p:nvPr>
        </p:nvSpPr>
        <p:spPr/>
        <p:txBody>
          <a:bodyPr/>
          <a:lstStyle/>
          <a:p>
            <a:r>
              <a:rPr lang="zh-CN" altLang="en-US" dirty="0"/>
              <a:t>物联网模块</a:t>
            </a:r>
          </a:p>
        </p:txBody>
      </p:sp>
      <p:grpSp>
        <p:nvGrpSpPr>
          <p:cNvPr id="3" name="组合 2">
            <a:extLst>
              <a:ext uri="{FF2B5EF4-FFF2-40B4-BE49-F238E27FC236}">
                <a16:creationId xmlns:a16="http://schemas.microsoft.com/office/drawing/2014/main" id="{4E6F045B-42F9-419A-89E7-241AFEF6DE73}"/>
              </a:ext>
            </a:extLst>
          </p:cNvPr>
          <p:cNvGrpSpPr/>
          <p:nvPr/>
        </p:nvGrpSpPr>
        <p:grpSpPr>
          <a:xfrm>
            <a:off x="235975" y="600005"/>
            <a:ext cx="5619135" cy="752110"/>
            <a:chOff x="3607077" y="2170141"/>
            <a:chExt cx="5187731" cy="807839"/>
          </a:xfrm>
        </p:grpSpPr>
        <p:sp>
          <p:nvSpPr>
            <p:cNvPr id="4" name="菱形 3">
              <a:extLst>
                <a:ext uri="{FF2B5EF4-FFF2-40B4-BE49-F238E27FC236}">
                  <a16:creationId xmlns:a16="http://schemas.microsoft.com/office/drawing/2014/main" id="{E9F7D152-1C06-4E12-9033-3801842112C9}"/>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6038B8D4-BC72-47DE-957C-C08EB8FE127C}"/>
                </a:ext>
              </a:extLst>
            </p:cNvPr>
            <p:cNvSpPr txBox="1"/>
            <p:nvPr/>
          </p:nvSpPr>
          <p:spPr>
            <a:xfrm>
              <a:off x="4621160" y="2281672"/>
              <a:ext cx="4173648" cy="628105"/>
            </a:xfrm>
            <a:prstGeom prst="rect">
              <a:avLst/>
            </a:prstGeom>
            <a:noFill/>
          </p:spPr>
          <p:txBody>
            <a:bodyPr wrap="square" rtlCol="0">
              <a:spAutoFit/>
            </a:bodyPr>
            <a:lstStyle/>
            <a:p>
              <a:r>
                <a:rPr lang="en-US" altLang="zh-CN" sz="3200" dirty="0"/>
                <a:t>8266</a:t>
              </a:r>
              <a:r>
                <a:rPr lang="zh-CN" altLang="en-US" sz="3200" dirty="0"/>
                <a:t>三种工作模式</a:t>
              </a:r>
            </a:p>
          </p:txBody>
        </p:sp>
      </p:grpSp>
      <p:sp>
        <p:nvSpPr>
          <p:cNvPr id="7" name="文本框 6">
            <a:extLst>
              <a:ext uri="{FF2B5EF4-FFF2-40B4-BE49-F238E27FC236}">
                <a16:creationId xmlns:a16="http://schemas.microsoft.com/office/drawing/2014/main" id="{D17314F6-F669-453B-888C-71406B42DEB1}"/>
              </a:ext>
            </a:extLst>
          </p:cNvPr>
          <p:cNvSpPr txBox="1"/>
          <p:nvPr/>
        </p:nvSpPr>
        <p:spPr>
          <a:xfrm>
            <a:off x="3050458" y="2417078"/>
            <a:ext cx="6091084" cy="2308324"/>
          </a:xfrm>
          <a:prstGeom prst="rect">
            <a:avLst/>
          </a:prstGeom>
        </p:spPr>
        <p:txBody>
          <a:bodyPr vert="horz" wrap="square" lIns="91440" tIns="45720" rIns="91440" bIns="45720" rtlCol="0" anchor="ctr">
            <a:spAutoFit/>
          </a:bodyPr>
          <a:lstStyle/>
          <a:p>
            <a:pPr marL="342900" indent="-342900">
              <a:buFont typeface="Arial" panose="020B0604020202020204" pitchFamily="34" charset="0"/>
              <a:buChar char="•"/>
            </a:pPr>
            <a:r>
              <a:rPr lang="en-US" altLang="zh-CN" sz="2400" dirty="0"/>
              <a:t>STA</a:t>
            </a:r>
            <a:r>
              <a:rPr lang="zh-CN" altLang="en-US" sz="2400" dirty="0"/>
              <a:t>模式：</a:t>
            </a:r>
            <a:r>
              <a:rPr lang="en-US" altLang="zh-CN" sz="2400" dirty="0"/>
              <a:t>8266</a:t>
            </a:r>
            <a:r>
              <a:rPr lang="zh-CN" altLang="en-US" sz="2400" dirty="0"/>
              <a:t>作为客户端连接</a:t>
            </a:r>
            <a:r>
              <a:rPr lang="en-US" altLang="zh-CN" sz="2400" dirty="0" err="1"/>
              <a:t>WiFi</a:t>
            </a:r>
            <a:r>
              <a:rPr lang="zh-CN" altLang="en-US" sz="2400" dirty="0"/>
              <a:t>网络</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AP</a:t>
            </a:r>
            <a:r>
              <a:rPr lang="zh-CN" altLang="en-US" sz="2400" dirty="0"/>
              <a:t>模式：</a:t>
            </a:r>
            <a:r>
              <a:rPr lang="en-US" altLang="zh-CN" sz="2400" dirty="0"/>
              <a:t>8266</a:t>
            </a:r>
            <a:r>
              <a:rPr lang="zh-CN" altLang="en-US" sz="2400" dirty="0"/>
              <a:t>作为接入点，作为服务器，被客户端连接</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STA+AP</a:t>
            </a:r>
            <a:r>
              <a:rPr lang="zh-CN" altLang="en-US" sz="2400" dirty="0"/>
              <a:t>模式：以上两种模式的结合</a:t>
            </a:r>
          </a:p>
        </p:txBody>
      </p:sp>
    </p:spTree>
    <p:extLst>
      <p:ext uri="{BB962C8B-B14F-4D97-AF65-F5344CB8AC3E}">
        <p14:creationId xmlns:p14="http://schemas.microsoft.com/office/powerpoint/2010/main" val="214934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AA234A-6E0E-4412-ABCB-5639374100E6}"/>
              </a:ext>
            </a:extLst>
          </p:cNvPr>
          <p:cNvSpPr txBox="1"/>
          <p:nvPr/>
        </p:nvSpPr>
        <p:spPr>
          <a:xfrm>
            <a:off x="4558144" y="902027"/>
            <a:ext cx="3075711" cy="1015663"/>
          </a:xfrm>
          <a:prstGeom prst="rect">
            <a:avLst/>
          </a:prstGeom>
          <a:noFill/>
        </p:spPr>
        <p:txBody>
          <a:bodyPr wrap="square" rtlCol="0">
            <a:spAutoFit/>
          </a:bodyPr>
          <a:lstStyle/>
          <a:p>
            <a:pPr algn="ctr"/>
            <a:r>
              <a:rPr lang="zh-CN" altLang="en-US" sz="6000" b="1" dirty="0">
                <a:solidFill>
                  <a:srgbClr val="D7201A"/>
                </a:solidFill>
                <a:latin typeface="Arial" panose="020B0604020202020204" pitchFamily="34" charset="0"/>
                <a:cs typeface="Arial" panose="020B0604020202020204" pitchFamily="34" charset="0"/>
              </a:rPr>
              <a:t>目录</a:t>
            </a:r>
            <a:endParaRPr lang="zh-CN" altLang="en-US" b="1" dirty="0">
              <a:solidFill>
                <a:srgbClr val="D7201A"/>
              </a:solidFill>
              <a:latin typeface="Arial" panose="020B0604020202020204" pitchFamily="34" charset="0"/>
              <a:cs typeface="Arial" panose="020B0604020202020204" pitchFamily="34" charset="0"/>
            </a:endParaRPr>
          </a:p>
        </p:txBody>
      </p:sp>
      <p:grpSp>
        <p:nvGrpSpPr>
          <p:cNvPr id="3" name="组合 2">
            <a:extLst>
              <a:ext uri="{FF2B5EF4-FFF2-40B4-BE49-F238E27FC236}">
                <a16:creationId xmlns:a16="http://schemas.microsoft.com/office/drawing/2014/main" id="{6AE83B57-B491-4309-994B-1377F8681558}"/>
              </a:ext>
            </a:extLst>
          </p:cNvPr>
          <p:cNvGrpSpPr/>
          <p:nvPr/>
        </p:nvGrpSpPr>
        <p:grpSpPr>
          <a:xfrm>
            <a:off x="3629632" y="2621161"/>
            <a:ext cx="5187731" cy="807839"/>
            <a:chOff x="3607077" y="2170141"/>
            <a:chExt cx="5187731" cy="807839"/>
          </a:xfrm>
        </p:grpSpPr>
        <p:sp>
          <p:nvSpPr>
            <p:cNvPr id="4" name="菱形 3">
              <a:extLst>
                <a:ext uri="{FF2B5EF4-FFF2-40B4-BE49-F238E27FC236}">
                  <a16:creationId xmlns:a16="http://schemas.microsoft.com/office/drawing/2014/main" id="{735394F9-7913-4FD7-9A10-461046E69307}"/>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0D57025D-2932-499C-A024-FF118FAEEE55}"/>
                </a:ext>
              </a:extLst>
            </p:cNvPr>
            <p:cNvSpPr txBox="1"/>
            <p:nvPr/>
          </p:nvSpPr>
          <p:spPr>
            <a:xfrm>
              <a:off x="4621160" y="2281672"/>
              <a:ext cx="4173648"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000000">
                      <a:lumMod val="85000"/>
                      <a:lumOff val="15000"/>
                    </a:srgbClr>
                  </a:solidFill>
                  <a:effectLst/>
                  <a:uLnTx/>
                  <a:uFillTx/>
                  <a:latin typeface="思源黑体 CN Bold" panose="020B0800000000000000" pitchFamily="34" charset="-122"/>
                  <a:ea typeface="思源黑体 CN Bold" panose="020B0800000000000000" pitchFamily="34" charset="-122"/>
                </a:rPr>
                <a:t>系统组成</a:t>
              </a:r>
            </a:p>
          </p:txBody>
        </p:sp>
      </p:grpSp>
      <p:grpSp>
        <p:nvGrpSpPr>
          <p:cNvPr id="6" name="组合 5">
            <a:extLst>
              <a:ext uri="{FF2B5EF4-FFF2-40B4-BE49-F238E27FC236}">
                <a16:creationId xmlns:a16="http://schemas.microsoft.com/office/drawing/2014/main" id="{45BC8ED0-4F8A-4F81-B657-E92EA9D0D534}"/>
              </a:ext>
            </a:extLst>
          </p:cNvPr>
          <p:cNvGrpSpPr/>
          <p:nvPr/>
        </p:nvGrpSpPr>
        <p:grpSpPr>
          <a:xfrm>
            <a:off x="3629632" y="4573271"/>
            <a:ext cx="5187731" cy="807839"/>
            <a:chOff x="3607077" y="2170141"/>
            <a:chExt cx="5187731" cy="807839"/>
          </a:xfrm>
        </p:grpSpPr>
        <p:sp>
          <p:nvSpPr>
            <p:cNvPr id="7" name="菱形 6">
              <a:extLst>
                <a:ext uri="{FF2B5EF4-FFF2-40B4-BE49-F238E27FC236}">
                  <a16:creationId xmlns:a16="http://schemas.microsoft.com/office/drawing/2014/main" id="{2A1B9BBE-B66E-47BD-8E63-6E8182AD1D73}"/>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a:t>
              </a: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449F6094-29B4-4D51-84BD-0C6EBA952DD2}"/>
                </a:ext>
              </a:extLst>
            </p:cNvPr>
            <p:cNvSpPr txBox="1"/>
            <p:nvPr/>
          </p:nvSpPr>
          <p:spPr>
            <a:xfrm>
              <a:off x="4621160" y="2281672"/>
              <a:ext cx="4173648"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000000">
                      <a:lumMod val="85000"/>
                      <a:lumOff val="15000"/>
                    </a:srgbClr>
                  </a:solidFill>
                  <a:effectLst/>
                  <a:uLnTx/>
                  <a:uFillTx/>
                  <a:latin typeface="思源黑体 CN Bold" panose="020B0800000000000000" pitchFamily="34" charset="-122"/>
                  <a:ea typeface="思源黑体 CN Bold" panose="020B0800000000000000" pitchFamily="34" charset="-122"/>
                </a:rPr>
                <a:t>主控芯片</a:t>
              </a:r>
            </a:p>
          </p:txBody>
        </p:sp>
      </p:grpSp>
      <p:grpSp>
        <p:nvGrpSpPr>
          <p:cNvPr id="9" name="组合 8">
            <a:extLst>
              <a:ext uri="{FF2B5EF4-FFF2-40B4-BE49-F238E27FC236}">
                <a16:creationId xmlns:a16="http://schemas.microsoft.com/office/drawing/2014/main" id="{6D36EA90-BAD6-41F8-8970-6A7E42102C88}"/>
              </a:ext>
            </a:extLst>
          </p:cNvPr>
          <p:cNvGrpSpPr/>
          <p:nvPr/>
        </p:nvGrpSpPr>
        <p:grpSpPr>
          <a:xfrm>
            <a:off x="3629632" y="3597216"/>
            <a:ext cx="5187731" cy="807839"/>
            <a:chOff x="3607077" y="2170141"/>
            <a:chExt cx="5187731" cy="807839"/>
          </a:xfrm>
        </p:grpSpPr>
        <p:sp>
          <p:nvSpPr>
            <p:cNvPr id="10" name="菱形 9">
              <a:extLst>
                <a:ext uri="{FF2B5EF4-FFF2-40B4-BE49-F238E27FC236}">
                  <a16:creationId xmlns:a16="http://schemas.microsoft.com/office/drawing/2014/main" id="{46DDD09F-134D-4CCC-B7A6-E22373C545EB}"/>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F6362734-5F08-467A-882F-41A9D4F9344F}"/>
                </a:ext>
              </a:extLst>
            </p:cNvPr>
            <p:cNvSpPr txBox="1"/>
            <p:nvPr/>
          </p:nvSpPr>
          <p:spPr>
            <a:xfrm>
              <a:off x="4621160" y="2281672"/>
              <a:ext cx="4173648"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000000">
                      <a:lumMod val="85000"/>
                      <a:lumOff val="15000"/>
                    </a:srgbClr>
                  </a:solidFill>
                  <a:effectLst/>
                  <a:uLnTx/>
                  <a:uFillTx/>
                  <a:latin typeface="思源黑体 CN Bold" panose="020B0800000000000000" pitchFamily="34" charset="-122"/>
                  <a:ea typeface="思源黑体 CN Bold" panose="020B0800000000000000" pitchFamily="34" charset="-122"/>
                </a:rPr>
                <a:t>物联网模块</a:t>
              </a:r>
            </a:p>
          </p:txBody>
        </p:sp>
      </p:grpSp>
    </p:spTree>
    <p:extLst>
      <p:ext uri="{BB962C8B-B14F-4D97-AF65-F5344CB8AC3E}">
        <p14:creationId xmlns:p14="http://schemas.microsoft.com/office/powerpoint/2010/main" val="1636897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FE77C-8AA6-4E0E-8837-B87501145AEA}"/>
              </a:ext>
            </a:extLst>
          </p:cNvPr>
          <p:cNvSpPr>
            <a:spLocks noGrp="1"/>
          </p:cNvSpPr>
          <p:nvPr>
            <p:ph type="title"/>
          </p:nvPr>
        </p:nvSpPr>
        <p:spPr/>
        <p:txBody>
          <a:bodyPr/>
          <a:lstStyle/>
          <a:p>
            <a:r>
              <a:rPr lang="zh-CN" altLang="en-US" dirty="0"/>
              <a:t>物联网模块</a:t>
            </a:r>
          </a:p>
        </p:txBody>
      </p:sp>
      <p:grpSp>
        <p:nvGrpSpPr>
          <p:cNvPr id="3" name="组合 2">
            <a:extLst>
              <a:ext uri="{FF2B5EF4-FFF2-40B4-BE49-F238E27FC236}">
                <a16:creationId xmlns:a16="http://schemas.microsoft.com/office/drawing/2014/main" id="{D5B957B2-62D0-4911-A8CC-049D57B67602}"/>
              </a:ext>
            </a:extLst>
          </p:cNvPr>
          <p:cNvGrpSpPr/>
          <p:nvPr/>
        </p:nvGrpSpPr>
        <p:grpSpPr>
          <a:xfrm>
            <a:off x="235975" y="600005"/>
            <a:ext cx="5619135" cy="752110"/>
            <a:chOff x="3607077" y="2170141"/>
            <a:chExt cx="5187731" cy="807839"/>
          </a:xfrm>
        </p:grpSpPr>
        <p:sp>
          <p:nvSpPr>
            <p:cNvPr id="4" name="菱形 3">
              <a:extLst>
                <a:ext uri="{FF2B5EF4-FFF2-40B4-BE49-F238E27FC236}">
                  <a16:creationId xmlns:a16="http://schemas.microsoft.com/office/drawing/2014/main" id="{E71F0615-6CC7-4088-9FC5-90837EC859ED}"/>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D9A27D05-7484-40D1-9B2C-49957B145A73}"/>
                </a:ext>
              </a:extLst>
            </p:cNvPr>
            <p:cNvSpPr txBox="1"/>
            <p:nvPr/>
          </p:nvSpPr>
          <p:spPr>
            <a:xfrm>
              <a:off x="4621160" y="2281672"/>
              <a:ext cx="4173648" cy="628105"/>
            </a:xfrm>
            <a:prstGeom prst="rect">
              <a:avLst/>
            </a:prstGeom>
            <a:noFill/>
          </p:spPr>
          <p:txBody>
            <a:bodyPr wrap="square" rtlCol="0">
              <a:spAutoFit/>
            </a:bodyPr>
            <a:lstStyle/>
            <a:p>
              <a:r>
                <a:rPr lang="en-US" altLang="zh-CN" sz="3200" dirty="0"/>
                <a:t>ZigBee</a:t>
              </a:r>
              <a:endParaRPr lang="zh-CN" altLang="en-US" sz="3200" dirty="0"/>
            </a:p>
          </p:txBody>
        </p:sp>
      </p:grpSp>
      <p:sp>
        <p:nvSpPr>
          <p:cNvPr id="6" name="文本框 5">
            <a:extLst>
              <a:ext uri="{FF2B5EF4-FFF2-40B4-BE49-F238E27FC236}">
                <a16:creationId xmlns:a16="http://schemas.microsoft.com/office/drawing/2014/main" id="{A14BE8AC-A529-456D-8B75-7C8909E3919F}"/>
              </a:ext>
            </a:extLst>
          </p:cNvPr>
          <p:cNvSpPr txBox="1"/>
          <p:nvPr/>
        </p:nvSpPr>
        <p:spPr>
          <a:xfrm>
            <a:off x="1387248" y="1949956"/>
            <a:ext cx="4210912" cy="707886"/>
          </a:xfrm>
          <a:prstGeom prst="rect">
            <a:avLst/>
          </a:prstGeom>
        </p:spPr>
        <p:txBody>
          <a:bodyPr vert="horz" wrap="square" lIns="91440" tIns="45720" rIns="91440" bIns="45720" rtlCol="0" anchor="ctr">
            <a:spAutoFit/>
          </a:bodyPr>
          <a:lstStyle/>
          <a:p>
            <a:r>
              <a:rPr lang="en-US" altLang="zh-CN" sz="2000" dirty="0"/>
              <a:t>ZigBee</a:t>
            </a:r>
            <a:r>
              <a:rPr lang="zh-CN" altLang="en-US" sz="2000" dirty="0"/>
              <a:t>是一种近距离、低成本、低功耗、低速率的无线通讯技术。</a:t>
            </a:r>
          </a:p>
        </p:txBody>
      </p:sp>
      <p:pic>
        <p:nvPicPr>
          <p:cNvPr id="8" name="图片 7">
            <a:extLst>
              <a:ext uri="{FF2B5EF4-FFF2-40B4-BE49-F238E27FC236}">
                <a16:creationId xmlns:a16="http://schemas.microsoft.com/office/drawing/2014/main" id="{7A4C5E0A-9256-433D-AB6A-699717C70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392" y="1127760"/>
            <a:ext cx="4602480" cy="4602480"/>
          </a:xfrm>
          <a:prstGeom prst="rect">
            <a:avLst/>
          </a:prstGeom>
        </p:spPr>
      </p:pic>
      <p:sp>
        <p:nvSpPr>
          <p:cNvPr id="9" name="文本框 8">
            <a:extLst>
              <a:ext uri="{FF2B5EF4-FFF2-40B4-BE49-F238E27FC236}">
                <a16:creationId xmlns:a16="http://schemas.microsoft.com/office/drawing/2014/main" id="{064D760B-8034-44F4-BEE4-9A70E51FA99B}"/>
              </a:ext>
            </a:extLst>
          </p:cNvPr>
          <p:cNvSpPr txBox="1"/>
          <p:nvPr/>
        </p:nvSpPr>
        <p:spPr>
          <a:xfrm>
            <a:off x="1387248" y="3219833"/>
            <a:ext cx="5309420" cy="1200329"/>
          </a:xfrm>
          <a:prstGeom prst="rect">
            <a:avLst/>
          </a:prstGeom>
        </p:spPr>
        <p:txBody>
          <a:bodyPr vert="horz" wrap="square" lIns="91440" tIns="45720" rIns="91440" bIns="45720" rtlCol="0" anchor="ctr">
            <a:spAutoFit/>
          </a:bodyPr>
          <a:lstStyle/>
          <a:p>
            <a:r>
              <a:rPr lang="zh-CN" altLang="en-US" dirty="0"/>
              <a:t>在</a:t>
            </a:r>
            <a:r>
              <a:rPr lang="en-US" altLang="zh-CN" dirty="0"/>
              <a:t>ZigBee</a:t>
            </a:r>
            <a:r>
              <a:rPr lang="zh-CN" altLang="en-US" dirty="0"/>
              <a:t>网络中存在三种逻辑设备类型：</a:t>
            </a:r>
            <a:endParaRPr lang="en-US" altLang="zh-CN" dirty="0"/>
          </a:p>
          <a:p>
            <a:r>
              <a:rPr lang="en-US" altLang="zh-CN" dirty="0"/>
              <a:t>Coordinator(</a:t>
            </a:r>
            <a:r>
              <a:rPr lang="zh-CN" altLang="en-US" dirty="0"/>
              <a:t>协调器</a:t>
            </a:r>
            <a:r>
              <a:rPr lang="en-US" altLang="zh-CN" dirty="0"/>
              <a:t>)</a:t>
            </a:r>
          </a:p>
          <a:p>
            <a:r>
              <a:rPr lang="en-US" altLang="zh-CN" dirty="0"/>
              <a:t>Router(</a:t>
            </a:r>
            <a:r>
              <a:rPr lang="zh-CN" altLang="en-US" dirty="0"/>
              <a:t>路由器</a:t>
            </a:r>
            <a:r>
              <a:rPr lang="en-US" altLang="zh-CN" dirty="0"/>
              <a:t>)</a:t>
            </a:r>
          </a:p>
          <a:p>
            <a:r>
              <a:rPr lang="en-US" altLang="zh-CN" dirty="0"/>
              <a:t>End-Device(</a:t>
            </a:r>
            <a:r>
              <a:rPr lang="zh-CN" altLang="en-US" dirty="0"/>
              <a:t>终端设备</a:t>
            </a:r>
            <a:r>
              <a:rPr lang="en-US" altLang="zh-CN" dirty="0"/>
              <a:t>)</a:t>
            </a:r>
          </a:p>
        </p:txBody>
      </p:sp>
      <p:sp>
        <p:nvSpPr>
          <p:cNvPr id="10" name="文本框 9">
            <a:extLst>
              <a:ext uri="{FF2B5EF4-FFF2-40B4-BE49-F238E27FC236}">
                <a16:creationId xmlns:a16="http://schemas.microsoft.com/office/drawing/2014/main" id="{2859245F-F25D-46A9-9AAA-F76AD1A2D47B}"/>
              </a:ext>
            </a:extLst>
          </p:cNvPr>
          <p:cNvSpPr txBox="1"/>
          <p:nvPr/>
        </p:nvSpPr>
        <p:spPr>
          <a:xfrm>
            <a:off x="1387248" y="4982153"/>
            <a:ext cx="4076209" cy="646331"/>
          </a:xfrm>
          <a:prstGeom prst="rect">
            <a:avLst/>
          </a:prstGeom>
        </p:spPr>
        <p:txBody>
          <a:bodyPr vert="horz" wrap="square" lIns="91440" tIns="45720" rIns="91440" bIns="45720" rtlCol="0" anchor="ctr">
            <a:spAutoFit/>
          </a:bodyPr>
          <a:lstStyle/>
          <a:p>
            <a:r>
              <a:rPr lang="en-US" altLang="zh-CN" dirty="0"/>
              <a:t>ZigBee</a:t>
            </a:r>
            <a:r>
              <a:rPr lang="zh-CN" altLang="en-US" dirty="0"/>
              <a:t>网络由一个协调器，多个路由器和多个终端设备组成。</a:t>
            </a:r>
          </a:p>
        </p:txBody>
      </p:sp>
    </p:spTree>
    <p:extLst>
      <p:ext uri="{BB962C8B-B14F-4D97-AF65-F5344CB8AC3E}">
        <p14:creationId xmlns:p14="http://schemas.microsoft.com/office/powerpoint/2010/main" val="1767904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78F8A-2428-4678-B3FB-ACC7AED3D26B}"/>
              </a:ext>
            </a:extLst>
          </p:cNvPr>
          <p:cNvSpPr>
            <a:spLocks noGrp="1"/>
          </p:cNvSpPr>
          <p:nvPr>
            <p:ph type="title"/>
          </p:nvPr>
        </p:nvSpPr>
        <p:spPr/>
        <p:txBody>
          <a:bodyPr/>
          <a:lstStyle/>
          <a:p>
            <a:r>
              <a:rPr lang="zh-CN" altLang="en-US" dirty="0"/>
              <a:t>物联网模块</a:t>
            </a:r>
          </a:p>
        </p:txBody>
      </p:sp>
      <p:grpSp>
        <p:nvGrpSpPr>
          <p:cNvPr id="3" name="组合 2">
            <a:extLst>
              <a:ext uri="{FF2B5EF4-FFF2-40B4-BE49-F238E27FC236}">
                <a16:creationId xmlns:a16="http://schemas.microsoft.com/office/drawing/2014/main" id="{232AD6A5-FC9B-49A1-BCAE-1D894F296416}"/>
              </a:ext>
            </a:extLst>
          </p:cNvPr>
          <p:cNvGrpSpPr/>
          <p:nvPr/>
        </p:nvGrpSpPr>
        <p:grpSpPr>
          <a:xfrm>
            <a:off x="235975" y="600005"/>
            <a:ext cx="5619135" cy="752110"/>
            <a:chOff x="3607077" y="2170141"/>
            <a:chExt cx="5187731" cy="807839"/>
          </a:xfrm>
        </p:grpSpPr>
        <p:sp>
          <p:nvSpPr>
            <p:cNvPr id="4" name="菱形 3">
              <a:extLst>
                <a:ext uri="{FF2B5EF4-FFF2-40B4-BE49-F238E27FC236}">
                  <a16:creationId xmlns:a16="http://schemas.microsoft.com/office/drawing/2014/main" id="{B953CF17-45DE-441F-922D-E702D6D7B6E9}"/>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5C813150-30FF-4BF5-81BB-E8A3E15CBDC6}"/>
                </a:ext>
              </a:extLst>
            </p:cNvPr>
            <p:cNvSpPr txBox="1"/>
            <p:nvPr/>
          </p:nvSpPr>
          <p:spPr>
            <a:xfrm>
              <a:off x="4621160" y="2281672"/>
              <a:ext cx="4173648" cy="628105"/>
            </a:xfrm>
            <a:prstGeom prst="rect">
              <a:avLst/>
            </a:prstGeom>
            <a:noFill/>
          </p:spPr>
          <p:txBody>
            <a:bodyPr wrap="square" rtlCol="0">
              <a:spAutoFit/>
            </a:bodyPr>
            <a:lstStyle/>
            <a:p>
              <a:r>
                <a:rPr lang="zh-CN" altLang="en-US" sz="3200" dirty="0"/>
                <a:t>网络拓扑结构</a:t>
              </a:r>
            </a:p>
          </p:txBody>
        </p:sp>
      </p:grpSp>
      <p:pic>
        <p:nvPicPr>
          <p:cNvPr id="6" name="图片 5">
            <a:extLst>
              <a:ext uri="{FF2B5EF4-FFF2-40B4-BE49-F238E27FC236}">
                <a16:creationId xmlns:a16="http://schemas.microsoft.com/office/drawing/2014/main" id="{D10ED01E-A197-4311-8E72-5C5C5FB608BB}"/>
              </a:ext>
            </a:extLst>
          </p:cNvPr>
          <p:cNvPicPr>
            <a:picLocks noChangeAspect="1"/>
          </p:cNvPicPr>
          <p:nvPr/>
        </p:nvPicPr>
        <p:blipFill>
          <a:blip r:embed="rId3"/>
          <a:stretch>
            <a:fillRect/>
          </a:stretch>
        </p:blipFill>
        <p:spPr>
          <a:xfrm>
            <a:off x="795337" y="3271530"/>
            <a:ext cx="3371850" cy="1714500"/>
          </a:xfrm>
          <a:prstGeom prst="rect">
            <a:avLst/>
          </a:prstGeom>
        </p:spPr>
      </p:pic>
      <p:pic>
        <p:nvPicPr>
          <p:cNvPr id="7" name="图片 6">
            <a:extLst>
              <a:ext uri="{FF2B5EF4-FFF2-40B4-BE49-F238E27FC236}">
                <a16:creationId xmlns:a16="http://schemas.microsoft.com/office/drawing/2014/main" id="{3033C71F-A70A-4101-A148-0B58D0777939}"/>
              </a:ext>
            </a:extLst>
          </p:cNvPr>
          <p:cNvPicPr>
            <a:picLocks noChangeAspect="1"/>
          </p:cNvPicPr>
          <p:nvPr/>
        </p:nvPicPr>
        <p:blipFill>
          <a:blip r:embed="rId4"/>
          <a:stretch>
            <a:fillRect/>
          </a:stretch>
        </p:blipFill>
        <p:spPr>
          <a:xfrm>
            <a:off x="4366290" y="3271530"/>
            <a:ext cx="3857625" cy="1819275"/>
          </a:xfrm>
          <a:prstGeom prst="rect">
            <a:avLst/>
          </a:prstGeom>
        </p:spPr>
      </p:pic>
      <p:pic>
        <p:nvPicPr>
          <p:cNvPr id="8" name="图片 7">
            <a:extLst>
              <a:ext uri="{FF2B5EF4-FFF2-40B4-BE49-F238E27FC236}">
                <a16:creationId xmlns:a16="http://schemas.microsoft.com/office/drawing/2014/main" id="{4B5A6B6A-FEBA-4594-91FB-9C9DB1EB7CA8}"/>
              </a:ext>
            </a:extLst>
          </p:cNvPr>
          <p:cNvPicPr>
            <a:picLocks noChangeAspect="1"/>
          </p:cNvPicPr>
          <p:nvPr/>
        </p:nvPicPr>
        <p:blipFill>
          <a:blip r:embed="rId5"/>
          <a:stretch>
            <a:fillRect/>
          </a:stretch>
        </p:blipFill>
        <p:spPr>
          <a:xfrm>
            <a:off x="8423018" y="3271530"/>
            <a:ext cx="3581400" cy="1714500"/>
          </a:xfrm>
          <a:prstGeom prst="rect">
            <a:avLst/>
          </a:prstGeom>
        </p:spPr>
      </p:pic>
      <p:sp>
        <p:nvSpPr>
          <p:cNvPr id="9" name="文本框 8">
            <a:extLst>
              <a:ext uri="{FF2B5EF4-FFF2-40B4-BE49-F238E27FC236}">
                <a16:creationId xmlns:a16="http://schemas.microsoft.com/office/drawing/2014/main" id="{19F84ED2-1C6E-47AC-AF22-7C7303A022CA}"/>
              </a:ext>
            </a:extLst>
          </p:cNvPr>
          <p:cNvSpPr txBox="1"/>
          <p:nvPr/>
        </p:nvSpPr>
        <p:spPr>
          <a:xfrm>
            <a:off x="1212901" y="2518158"/>
            <a:ext cx="1268361" cy="400110"/>
          </a:xfrm>
          <a:prstGeom prst="rect">
            <a:avLst/>
          </a:prstGeom>
        </p:spPr>
        <p:txBody>
          <a:bodyPr vert="horz" wrap="square" lIns="91440" tIns="45720" rIns="91440" bIns="45720" rtlCol="0" anchor="ctr">
            <a:spAutoFit/>
          </a:bodyPr>
          <a:lstStyle/>
          <a:p>
            <a:r>
              <a:rPr lang="zh-CN" altLang="en-US" sz="2000" dirty="0"/>
              <a:t>星状网络</a:t>
            </a:r>
          </a:p>
        </p:txBody>
      </p:sp>
      <p:sp>
        <p:nvSpPr>
          <p:cNvPr id="10" name="文本框 9">
            <a:extLst>
              <a:ext uri="{FF2B5EF4-FFF2-40B4-BE49-F238E27FC236}">
                <a16:creationId xmlns:a16="http://schemas.microsoft.com/office/drawing/2014/main" id="{FCB12AC5-AD2F-4673-A95F-57E83C6630E4}"/>
              </a:ext>
            </a:extLst>
          </p:cNvPr>
          <p:cNvSpPr txBox="1"/>
          <p:nvPr/>
        </p:nvSpPr>
        <p:spPr>
          <a:xfrm>
            <a:off x="5461819" y="2484845"/>
            <a:ext cx="1268361" cy="400110"/>
          </a:xfrm>
          <a:prstGeom prst="rect">
            <a:avLst/>
          </a:prstGeom>
        </p:spPr>
        <p:txBody>
          <a:bodyPr vert="horz" wrap="square" lIns="91440" tIns="45720" rIns="91440" bIns="45720" rtlCol="0" anchor="ctr">
            <a:spAutoFit/>
          </a:bodyPr>
          <a:lstStyle/>
          <a:p>
            <a:r>
              <a:rPr lang="zh-CN" altLang="en-US" sz="2000" dirty="0"/>
              <a:t>树状网络</a:t>
            </a:r>
          </a:p>
        </p:txBody>
      </p:sp>
      <p:sp>
        <p:nvSpPr>
          <p:cNvPr id="11" name="文本框 10">
            <a:extLst>
              <a:ext uri="{FF2B5EF4-FFF2-40B4-BE49-F238E27FC236}">
                <a16:creationId xmlns:a16="http://schemas.microsoft.com/office/drawing/2014/main" id="{F375ADB5-3CA8-42EA-9778-E499D6CB9F56}"/>
              </a:ext>
            </a:extLst>
          </p:cNvPr>
          <p:cNvSpPr txBox="1"/>
          <p:nvPr/>
        </p:nvSpPr>
        <p:spPr>
          <a:xfrm>
            <a:off x="9710737" y="2518158"/>
            <a:ext cx="1268361" cy="400110"/>
          </a:xfrm>
          <a:prstGeom prst="rect">
            <a:avLst/>
          </a:prstGeom>
        </p:spPr>
        <p:txBody>
          <a:bodyPr vert="horz" wrap="square" lIns="91440" tIns="45720" rIns="91440" bIns="45720" rtlCol="0" anchor="ctr">
            <a:spAutoFit/>
          </a:bodyPr>
          <a:lstStyle/>
          <a:p>
            <a:r>
              <a:rPr lang="zh-CN" altLang="en-US" sz="2000" dirty="0"/>
              <a:t>网状网络</a:t>
            </a:r>
          </a:p>
        </p:txBody>
      </p:sp>
    </p:spTree>
    <p:extLst>
      <p:ext uri="{BB962C8B-B14F-4D97-AF65-F5344CB8AC3E}">
        <p14:creationId xmlns:p14="http://schemas.microsoft.com/office/powerpoint/2010/main" val="1539951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336C5-3783-449C-9791-5CEAA77B9CD4}"/>
              </a:ext>
            </a:extLst>
          </p:cNvPr>
          <p:cNvSpPr>
            <a:spLocks noGrp="1"/>
          </p:cNvSpPr>
          <p:nvPr>
            <p:ph type="title"/>
          </p:nvPr>
        </p:nvSpPr>
        <p:spPr/>
        <p:txBody>
          <a:bodyPr/>
          <a:lstStyle/>
          <a:p>
            <a:r>
              <a:rPr lang="zh-CN" altLang="en-US" dirty="0"/>
              <a:t>物联网模块</a:t>
            </a:r>
          </a:p>
        </p:txBody>
      </p:sp>
      <p:grpSp>
        <p:nvGrpSpPr>
          <p:cNvPr id="3" name="组合 2">
            <a:extLst>
              <a:ext uri="{FF2B5EF4-FFF2-40B4-BE49-F238E27FC236}">
                <a16:creationId xmlns:a16="http://schemas.microsoft.com/office/drawing/2014/main" id="{1ADBF594-CF40-44F3-846D-55B9AFB0B051}"/>
              </a:ext>
            </a:extLst>
          </p:cNvPr>
          <p:cNvGrpSpPr/>
          <p:nvPr/>
        </p:nvGrpSpPr>
        <p:grpSpPr>
          <a:xfrm>
            <a:off x="235975" y="600005"/>
            <a:ext cx="5619135" cy="752110"/>
            <a:chOff x="3607077" y="2170141"/>
            <a:chExt cx="5187731" cy="807839"/>
          </a:xfrm>
        </p:grpSpPr>
        <p:sp>
          <p:nvSpPr>
            <p:cNvPr id="4" name="菱形 3">
              <a:extLst>
                <a:ext uri="{FF2B5EF4-FFF2-40B4-BE49-F238E27FC236}">
                  <a16:creationId xmlns:a16="http://schemas.microsoft.com/office/drawing/2014/main" id="{7D57DAFD-90F6-4111-B7FE-8CA1328C7E0E}"/>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F6980D97-4D3A-4406-BC97-AC9A10DC5FCC}"/>
                </a:ext>
              </a:extLst>
            </p:cNvPr>
            <p:cNvSpPr txBox="1"/>
            <p:nvPr/>
          </p:nvSpPr>
          <p:spPr>
            <a:xfrm>
              <a:off x="4621160" y="2281672"/>
              <a:ext cx="4173648" cy="628105"/>
            </a:xfrm>
            <a:prstGeom prst="rect">
              <a:avLst/>
            </a:prstGeom>
            <a:noFill/>
          </p:spPr>
          <p:txBody>
            <a:bodyPr wrap="square" rtlCol="0">
              <a:spAutoFit/>
            </a:bodyPr>
            <a:lstStyle/>
            <a:p>
              <a:r>
                <a:rPr lang="zh-CN" altLang="en-US" sz="3200" dirty="0"/>
                <a:t>物联网平台</a:t>
              </a:r>
            </a:p>
          </p:txBody>
        </p:sp>
      </p:grpSp>
      <p:sp>
        <p:nvSpPr>
          <p:cNvPr id="6" name="文本框 5">
            <a:extLst>
              <a:ext uri="{FF2B5EF4-FFF2-40B4-BE49-F238E27FC236}">
                <a16:creationId xmlns:a16="http://schemas.microsoft.com/office/drawing/2014/main" id="{1A91F404-0AD3-4C13-9C6A-A718F1A97390}"/>
              </a:ext>
            </a:extLst>
          </p:cNvPr>
          <p:cNvSpPr txBox="1"/>
          <p:nvPr/>
        </p:nvSpPr>
        <p:spPr>
          <a:xfrm>
            <a:off x="1709002" y="1749049"/>
            <a:ext cx="4915318" cy="923330"/>
          </a:xfrm>
          <a:prstGeom prst="rect">
            <a:avLst/>
          </a:prstGeom>
        </p:spPr>
        <p:txBody>
          <a:bodyPr vert="horz" wrap="square" lIns="91440" tIns="45720" rIns="91440" bIns="45720" rtlCol="0" anchor="ctr">
            <a:spAutoFit/>
          </a:bodyPr>
          <a:lstStyle/>
          <a:p>
            <a:r>
              <a:rPr lang="en-US" altLang="zh-CN" dirty="0"/>
              <a:t>Blinker</a:t>
            </a:r>
            <a:r>
              <a:rPr lang="zh-CN" altLang="en-US" dirty="0"/>
              <a:t>：</a:t>
            </a:r>
            <a:endParaRPr lang="en-US" altLang="zh-CN" dirty="0"/>
          </a:p>
          <a:p>
            <a:endParaRPr lang="en-US" altLang="zh-CN" dirty="0"/>
          </a:p>
          <a:p>
            <a:r>
              <a:rPr lang="en-US" altLang="zh-CN" dirty="0"/>
              <a:t>https://www.diandeng.tech/doc/home</a:t>
            </a:r>
            <a:endParaRPr lang="zh-CN" altLang="en-US" dirty="0"/>
          </a:p>
        </p:txBody>
      </p:sp>
      <p:sp>
        <p:nvSpPr>
          <p:cNvPr id="7" name="文本框 6">
            <a:extLst>
              <a:ext uri="{FF2B5EF4-FFF2-40B4-BE49-F238E27FC236}">
                <a16:creationId xmlns:a16="http://schemas.microsoft.com/office/drawing/2014/main" id="{125A607F-8AB1-404E-B09E-F35C996E2C1D}"/>
              </a:ext>
            </a:extLst>
          </p:cNvPr>
          <p:cNvSpPr txBox="1"/>
          <p:nvPr/>
        </p:nvSpPr>
        <p:spPr>
          <a:xfrm>
            <a:off x="1709002" y="3147392"/>
            <a:ext cx="5476240" cy="923330"/>
          </a:xfrm>
          <a:prstGeom prst="rect">
            <a:avLst/>
          </a:prstGeom>
        </p:spPr>
        <p:txBody>
          <a:bodyPr vert="horz" wrap="square" lIns="91440" tIns="45720" rIns="91440" bIns="45720" rtlCol="0" anchor="ctr">
            <a:spAutoFit/>
          </a:bodyPr>
          <a:lstStyle/>
          <a:p>
            <a:r>
              <a:rPr lang="en-US" altLang="zh-CN" dirty="0"/>
              <a:t>Freeboard:</a:t>
            </a:r>
          </a:p>
          <a:p>
            <a:endParaRPr lang="en-US" altLang="zh-CN" dirty="0"/>
          </a:p>
          <a:p>
            <a:r>
              <a:rPr lang="en-US" altLang="zh-CN" dirty="0"/>
              <a:t>https://freeboard.io/</a:t>
            </a:r>
            <a:endParaRPr lang="zh-CN" altLang="en-US" dirty="0"/>
          </a:p>
        </p:txBody>
      </p:sp>
      <p:sp>
        <p:nvSpPr>
          <p:cNvPr id="8" name="文本框 7">
            <a:extLst>
              <a:ext uri="{FF2B5EF4-FFF2-40B4-BE49-F238E27FC236}">
                <a16:creationId xmlns:a16="http://schemas.microsoft.com/office/drawing/2014/main" id="{B8A7D553-AC34-4968-ADDE-05B48CF308BA}"/>
              </a:ext>
            </a:extLst>
          </p:cNvPr>
          <p:cNvSpPr txBox="1"/>
          <p:nvPr/>
        </p:nvSpPr>
        <p:spPr>
          <a:xfrm>
            <a:off x="1709002" y="4535716"/>
            <a:ext cx="4640998" cy="1200329"/>
          </a:xfrm>
          <a:prstGeom prst="rect">
            <a:avLst/>
          </a:prstGeom>
        </p:spPr>
        <p:txBody>
          <a:bodyPr vert="horz" wrap="square" lIns="91440" tIns="45720" rIns="91440" bIns="45720" rtlCol="0" anchor="ctr">
            <a:spAutoFit/>
          </a:bodyPr>
          <a:lstStyle/>
          <a:p>
            <a:r>
              <a:rPr lang="zh-CN" altLang="en-US" dirty="0"/>
              <a:t>阿里云：</a:t>
            </a:r>
            <a:endParaRPr lang="en-US" altLang="zh-CN" dirty="0"/>
          </a:p>
          <a:p>
            <a:endParaRPr lang="en-US" altLang="zh-CN" dirty="0"/>
          </a:p>
          <a:p>
            <a:r>
              <a:rPr lang="en-US" altLang="zh-CN" dirty="0"/>
              <a:t>https://help.aliyun.com/product/96281.html?spm=a2c4g.11186623.6.540.38f06840AW9qSQ</a:t>
            </a:r>
            <a:endParaRPr lang="zh-CN" altLang="en-US" dirty="0"/>
          </a:p>
        </p:txBody>
      </p:sp>
    </p:spTree>
    <p:extLst>
      <p:ext uri="{BB962C8B-B14F-4D97-AF65-F5344CB8AC3E}">
        <p14:creationId xmlns:p14="http://schemas.microsoft.com/office/powerpoint/2010/main" val="1697946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93A56-25DB-4A0C-85C4-E076B234DB23}"/>
              </a:ext>
            </a:extLst>
          </p:cNvPr>
          <p:cNvSpPr>
            <a:spLocks noGrp="1"/>
          </p:cNvSpPr>
          <p:nvPr>
            <p:ph type="title"/>
          </p:nvPr>
        </p:nvSpPr>
        <p:spPr/>
        <p:txBody>
          <a:bodyPr/>
          <a:lstStyle/>
          <a:p>
            <a:r>
              <a:rPr lang="zh-CN" altLang="en-US" dirty="0"/>
              <a:t>主控芯片</a:t>
            </a:r>
          </a:p>
        </p:txBody>
      </p:sp>
      <p:sp>
        <p:nvSpPr>
          <p:cNvPr id="3" name="六边形 2">
            <a:extLst>
              <a:ext uri="{FF2B5EF4-FFF2-40B4-BE49-F238E27FC236}">
                <a16:creationId xmlns:a16="http://schemas.microsoft.com/office/drawing/2014/main" id="{AA41D9F3-2793-4C9F-BB58-F4DE48FE1012}"/>
              </a:ext>
            </a:extLst>
          </p:cNvPr>
          <p:cNvSpPr/>
          <p:nvPr/>
        </p:nvSpPr>
        <p:spPr>
          <a:xfrm>
            <a:off x="3444350" y="3092324"/>
            <a:ext cx="5303299" cy="673351"/>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3 </a:t>
            </a: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主控芯片</a:t>
            </a:r>
          </a:p>
        </p:txBody>
      </p:sp>
    </p:spTree>
    <p:extLst>
      <p:ext uri="{BB962C8B-B14F-4D97-AF65-F5344CB8AC3E}">
        <p14:creationId xmlns:p14="http://schemas.microsoft.com/office/powerpoint/2010/main" val="2864042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44D3A-86DA-48BD-AACF-2930FA6C0268}"/>
              </a:ext>
            </a:extLst>
          </p:cNvPr>
          <p:cNvSpPr>
            <a:spLocks noGrp="1"/>
          </p:cNvSpPr>
          <p:nvPr>
            <p:ph type="title"/>
          </p:nvPr>
        </p:nvSpPr>
        <p:spPr/>
        <p:txBody>
          <a:bodyPr/>
          <a:lstStyle/>
          <a:p>
            <a:r>
              <a:rPr lang="zh-CN" altLang="en-US" dirty="0"/>
              <a:t>主控芯片</a:t>
            </a:r>
          </a:p>
        </p:txBody>
      </p:sp>
      <p:grpSp>
        <p:nvGrpSpPr>
          <p:cNvPr id="3" name="组合 2">
            <a:extLst>
              <a:ext uri="{FF2B5EF4-FFF2-40B4-BE49-F238E27FC236}">
                <a16:creationId xmlns:a16="http://schemas.microsoft.com/office/drawing/2014/main" id="{50D1ED16-095A-46B0-91F3-410B65E2B827}"/>
              </a:ext>
            </a:extLst>
          </p:cNvPr>
          <p:cNvGrpSpPr/>
          <p:nvPr/>
        </p:nvGrpSpPr>
        <p:grpSpPr>
          <a:xfrm>
            <a:off x="235975" y="600005"/>
            <a:ext cx="5619135" cy="752110"/>
            <a:chOff x="3607077" y="2170141"/>
            <a:chExt cx="5187731" cy="807839"/>
          </a:xfrm>
        </p:grpSpPr>
        <p:sp>
          <p:nvSpPr>
            <p:cNvPr id="4" name="菱形 3">
              <a:extLst>
                <a:ext uri="{FF2B5EF4-FFF2-40B4-BE49-F238E27FC236}">
                  <a16:creationId xmlns:a16="http://schemas.microsoft.com/office/drawing/2014/main" id="{2FD8D9A7-20F9-4D52-804C-EC190445A4D0}"/>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290B219B-3F2A-40A1-9524-025AD2E4B004}"/>
                </a:ext>
              </a:extLst>
            </p:cNvPr>
            <p:cNvSpPr txBox="1"/>
            <p:nvPr/>
          </p:nvSpPr>
          <p:spPr>
            <a:xfrm>
              <a:off x="4621160" y="2281672"/>
              <a:ext cx="4173648" cy="628105"/>
            </a:xfrm>
            <a:prstGeom prst="rect">
              <a:avLst/>
            </a:prstGeom>
            <a:noFill/>
          </p:spPr>
          <p:txBody>
            <a:bodyPr wrap="square" rtlCol="0">
              <a:spAutoFit/>
            </a:bodyPr>
            <a:lstStyle/>
            <a:p>
              <a:r>
                <a:rPr lang="en-US" altLang="zh-CN" sz="3200" dirty="0"/>
                <a:t>51</a:t>
              </a:r>
              <a:r>
                <a:rPr lang="zh-CN" altLang="en-US" sz="3200" dirty="0"/>
                <a:t>单片机</a:t>
              </a:r>
            </a:p>
          </p:txBody>
        </p:sp>
      </p:grpSp>
      <p:pic>
        <p:nvPicPr>
          <p:cNvPr id="8" name="图片 7">
            <a:extLst>
              <a:ext uri="{FF2B5EF4-FFF2-40B4-BE49-F238E27FC236}">
                <a16:creationId xmlns:a16="http://schemas.microsoft.com/office/drawing/2014/main" id="{3BF868FA-791F-4B52-9901-1833974E33CD}"/>
              </a:ext>
            </a:extLst>
          </p:cNvPr>
          <p:cNvPicPr>
            <a:picLocks noChangeAspect="1"/>
          </p:cNvPicPr>
          <p:nvPr/>
        </p:nvPicPr>
        <p:blipFill rotWithShape="1">
          <a:blip r:embed="rId3"/>
          <a:srcRect t="1" r="1476" b="1034"/>
          <a:stretch/>
        </p:blipFill>
        <p:spPr>
          <a:xfrm>
            <a:off x="6600028" y="1549817"/>
            <a:ext cx="5055520" cy="4185085"/>
          </a:xfrm>
          <a:prstGeom prst="rect">
            <a:avLst/>
          </a:prstGeom>
        </p:spPr>
      </p:pic>
      <p:sp>
        <p:nvSpPr>
          <p:cNvPr id="9" name="文本框 8">
            <a:extLst>
              <a:ext uri="{FF2B5EF4-FFF2-40B4-BE49-F238E27FC236}">
                <a16:creationId xmlns:a16="http://schemas.microsoft.com/office/drawing/2014/main" id="{3D948ED8-0B81-4E0C-B64A-A49DE28BAA76}"/>
              </a:ext>
            </a:extLst>
          </p:cNvPr>
          <p:cNvSpPr txBox="1"/>
          <p:nvPr/>
        </p:nvSpPr>
        <p:spPr>
          <a:xfrm>
            <a:off x="1272122" y="2211199"/>
            <a:ext cx="4520722" cy="2862322"/>
          </a:xfrm>
          <a:prstGeom prst="rect">
            <a:avLst/>
          </a:prstGeom>
        </p:spPr>
        <p:txBody>
          <a:bodyPr vert="horz" wrap="square" lIns="91440" tIns="45720" rIns="91440" bIns="45720" rtlCol="0" anchor="ctr">
            <a:spAutoFit/>
          </a:bodyPr>
          <a:lstStyle/>
          <a:p>
            <a:r>
              <a:rPr lang="en-US" altLang="zh-CN" sz="2000" dirty="0"/>
              <a:t>C51</a:t>
            </a:r>
            <a:r>
              <a:rPr lang="zh-CN" altLang="en-US" sz="2000" dirty="0"/>
              <a:t>单片机主要资源：</a:t>
            </a:r>
            <a:endParaRPr lang="en-US" altLang="zh-CN" sz="2000" dirty="0"/>
          </a:p>
          <a:p>
            <a:endParaRPr lang="en-US" altLang="zh-CN" sz="2000" dirty="0"/>
          </a:p>
          <a:p>
            <a:r>
              <a:rPr lang="zh-CN" altLang="en-US" sz="2000" dirty="0"/>
              <a:t>（</a:t>
            </a:r>
            <a:r>
              <a:rPr lang="en-US" altLang="zh-CN" sz="2000" dirty="0"/>
              <a:t>1</a:t>
            </a:r>
            <a:r>
              <a:rPr lang="zh-CN" altLang="en-US" sz="2000" dirty="0"/>
              <a:t>）</a:t>
            </a:r>
            <a:r>
              <a:rPr lang="en-US" altLang="zh-CN" sz="2000" dirty="0"/>
              <a:t>4</a:t>
            </a:r>
            <a:r>
              <a:rPr lang="zh-CN" altLang="en-US" sz="2000" dirty="0"/>
              <a:t>个</a:t>
            </a:r>
            <a:r>
              <a:rPr lang="en-US" altLang="zh-CN" sz="2000" dirty="0"/>
              <a:t>8</a:t>
            </a:r>
            <a:r>
              <a:rPr lang="zh-CN" altLang="en-US" sz="2000" dirty="0"/>
              <a:t>位并行双向</a:t>
            </a:r>
            <a:r>
              <a:rPr lang="en-US" altLang="zh-CN" sz="2000" dirty="0"/>
              <a:t>I/O</a:t>
            </a:r>
            <a:r>
              <a:rPr lang="zh-CN" altLang="en-US" sz="2000" dirty="0"/>
              <a:t>接口</a:t>
            </a:r>
            <a:endParaRPr lang="en-US" altLang="zh-CN" sz="2000" dirty="0"/>
          </a:p>
          <a:p>
            <a:endParaRPr lang="en-US" altLang="zh-CN" sz="2000" dirty="0"/>
          </a:p>
          <a:p>
            <a:r>
              <a:rPr lang="zh-CN" altLang="en-US" sz="2000" dirty="0"/>
              <a:t>（</a:t>
            </a:r>
            <a:r>
              <a:rPr lang="en-US" altLang="zh-CN" sz="2000" dirty="0"/>
              <a:t>2</a:t>
            </a:r>
            <a:r>
              <a:rPr lang="zh-CN" altLang="en-US" sz="2000" dirty="0"/>
              <a:t>）</a:t>
            </a:r>
            <a:r>
              <a:rPr lang="en-US" altLang="zh-CN" sz="2000" dirty="0"/>
              <a:t>1</a:t>
            </a:r>
            <a:r>
              <a:rPr lang="zh-CN" altLang="en-US" sz="2000" dirty="0"/>
              <a:t>个全双工串行接口</a:t>
            </a:r>
            <a:r>
              <a:rPr lang="en-US" altLang="zh-CN" sz="2000" dirty="0"/>
              <a:t>(UART)</a:t>
            </a:r>
          </a:p>
          <a:p>
            <a:endParaRPr lang="en-US" altLang="zh-CN" sz="2000" dirty="0"/>
          </a:p>
          <a:p>
            <a:r>
              <a:rPr lang="zh-CN" altLang="en-US" sz="2000" dirty="0"/>
              <a:t>（</a:t>
            </a:r>
            <a:r>
              <a:rPr lang="en-US" altLang="zh-CN" sz="2000" dirty="0"/>
              <a:t>3</a:t>
            </a:r>
            <a:r>
              <a:rPr lang="zh-CN" altLang="en-US" sz="2000" dirty="0"/>
              <a:t>）</a:t>
            </a:r>
            <a:r>
              <a:rPr lang="en-US" altLang="zh-CN" sz="2000" dirty="0"/>
              <a:t>5</a:t>
            </a:r>
            <a:r>
              <a:rPr lang="zh-CN" altLang="en-US" sz="2000" dirty="0"/>
              <a:t>个中断源，即外部中断源</a:t>
            </a:r>
            <a:r>
              <a:rPr lang="en-US" altLang="zh-CN" sz="2000" dirty="0"/>
              <a:t>2</a:t>
            </a:r>
            <a:r>
              <a:rPr lang="zh-CN" altLang="en-US" sz="2000" dirty="0"/>
              <a:t>个，内部中断源</a:t>
            </a:r>
            <a:r>
              <a:rPr lang="en-US" altLang="zh-CN" sz="2000" dirty="0"/>
              <a:t>2</a:t>
            </a:r>
            <a:r>
              <a:rPr lang="zh-CN" altLang="en-US" sz="2000" dirty="0"/>
              <a:t>个</a:t>
            </a:r>
            <a:r>
              <a:rPr lang="en-US" altLang="zh-CN" sz="2000" dirty="0"/>
              <a:t>,</a:t>
            </a:r>
            <a:r>
              <a:rPr lang="zh-CN" altLang="en-US" sz="2000" dirty="0"/>
              <a:t>串行中断一个。</a:t>
            </a:r>
            <a:endParaRPr lang="en-US" altLang="zh-CN" sz="2000" dirty="0"/>
          </a:p>
          <a:p>
            <a:r>
              <a:rPr lang="zh-CN" altLang="en-US" sz="2000" dirty="0"/>
              <a:t>（</a:t>
            </a:r>
            <a:r>
              <a:rPr lang="en-US" altLang="zh-CN" sz="2000" dirty="0"/>
              <a:t>C52</a:t>
            </a:r>
            <a:r>
              <a:rPr lang="zh-CN" altLang="en-US" sz="2000" dirty="0"/>
              <a:t>还包含一个定时器中断</a:t>
            </a:r>
            <a:r>
              <a:rPr lang="en-US" altLang="zh-CN" sz="2000" dirty="0"/>
              <a:t>T2</a:t>
            </a:r>
            <a:r>
              <a:rPr lang="zh-CN" altLang="en-US" sz="2000" dirty="0"/>
              <a:t>）</a:t>
            </a:r>
          </a:p>
        </p:txBody>
      </p:sp>
    </p:spTree>
    <p:extLst>
      <p:ext uri="{BB962C8B-B14F-4D97-AF65-F5344CB8AC3E}">
        <p14:creationId xmlns:p14="http://schemas.microsoft.com/office/powerpoint/2010/main" val="3454714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93A56-25DB-4A0C-85C4-E076B234DB23}"/>
              </a:ext>
            </a:extLst>
          </p:cNvPr>
          <p:cNvSpPr>
            <a:spLocks noGrp="1"/>
          </p:cNvSpPr>
          <p:nvPr>
            <p:ph type="title"/>
          </p:nvPr>
        </p:nvSpPr>
        <p:spPr/>
        <p:txBody>
          <a:bodyPr/>
          <a:lstStyle/>
          <a:p>
            <a:r>
              <a:rPr lang="zh-CN" altLang="en-US" dirty="0"/>
              <a:t>主控芯片</a:t>
            </a:r>
          </a:p>
        </p:txBody>
      </p:sp>
      <p:grpSp>
        <p:nvGrpSpPr>
          <p:cNvPr id="5" name="组合 4">
            <a:extLst>
              <a:ext uri="{FF2B5EF4-FFF2-40B4-BE49-F238E27FC236}">
                <a16:creationId xmlns:a16="http://schemas.microsoft.com/office/drawing/2014/main" id="{741733DE-CFB2-4101-846B-E94361A2F46D}"/>
              </a:ext>
            </a:extLst>
          </p:cNvPr>
          <p:cNvGrpSpPr/>
          <p:nvPr/>
        </p:nvGrpSpPr>
        <p:grpSpPr>
          <a:xfrm>
            <a:off x="235975" y="600005"/>
            <a:ext cx="5619135" cy="752110"/>
            <a:chOff x="3607077" y="2170141"/>
            <a:chExt cx="5187731" cy="807839"/>
          </a:xfrm>
        </p:grpSpPr>
        <p:sp>
          <p:nvSpPr>
            <p:cNvPr id="6" name="菱形 5">
              <a:extLst>
                <a:ext uri="{FF2B5EF4-FFF2-40B4-BE49-F238E27FC236}">
                  <a16:creationId xmlns:a16="http://schemas.microsoft.com/office/drawing/2014/main" id="{C0D25A1B-4690-4A43-806F-A4D9BDF82B14}"/>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DD8DF6B7-D0BF-483A-A8D3-D9B368B25DFC}"/>
                </a:ext>
              </a:extLst>
            </p:cNvPr>
            <p:cNvSpPr txBox="1"/>
            <p:nvPr/>
          </p:nvSpPr>
          <p:spPr>
            <a:xfrm>
              <a:off x="4621160" y="2281672"/>
              <a:ext cx="4173648" cy="628105"/>
            </a:xfrm>
            <a:prstGeom prst="rect">
              <a:avLst/>
            </a:prstGeom>
            <a:noFill/>
          </p:spPr>
          <p:txBody>
            <a:bodyPr wrap="square" rtlCol="0">
              <a:spAutoFit/>
            </a:bodyPr>
            <a:lstStyle/>
            <a:p>
              <a:r>
                <a:rPr lang="en-US" altLang="zh-CN" sz="3200" dirty="0"/>
                <a:t>STM32</a:t>
              </a:r>
            </a:p>
          </p:txBody>
        </p:sp>
      </p:grpSp>
      <p:pic>
        <p:nvPicPr>
          <p:cNvPr id="9" name="图片 8">
            <a:extLst>
              <a:ext uri="{FF2B5EF4-FFF2-40B4-BE49-F238E27FC236}">
                <a16:creationId xmlns:a16="http://schemas.microsoft.com/office/drawing/2014/main" id="{DD456615-F5B5-4409-8DFF-A62455E39C03}"/>
              </a:ext>
            </a:extLst>
          </p:cNvPr>
          <p:cNvPicPr>
            <a:picLocks noChangeAspect="1"/>
          </p:cNvPicPr>
          <p:nvPr/>
        </p:nvPicPr>
        <p:blipFill>
          <a:blip r:embed="rId3"/>
          <a:stretch>
            <a:fillRect/>
          </a:stretch>
        </p:blipFill>
        <p:spPr>
          <a:xfrm>
            <a:off x="6909279" y="1442891"/>
            <a:ext cx="4876010" cy="3972218"/>
          </a:xfrm>
          <a:prstGeom prst="rect">
            <a:avLst/>
          </a:prstGeom>
        </p:spPr>
      </p:pic>
      <p:sp>
        <p:nvSpPr>
          <p:cNvPr id="12" name="文本框 11">
            <a:extLst>
              <a:ext uri="{FF2B5EF4-FFF2-40B4-BE49-F238E27FC236}">
                <a16:creationId xmlns:a16="http://schemas.microsoft.com/office/drawing/2014/main" id="{409D1A3E-7D09-413D-AF0C-C00FEEAC223A}"/>
              </a:ext>
            </a:extLst>
          </p:cNvPr>
          <p:cNvSpPr txBox="1"/>
          <p:nvPr/>
        </p:nvSpPr>
        <p:spPr>
          <a:xfrm>
            <a:off x="1334388" y="2140409"/>
            <a:ext cx="4700975" cy="2862322"/>
          </a:xfrm>
          <a:prstGeom prst="rect">
            <a:avLst/>
          </a:prstGeom>
        </p:spPr>
        <p:txBody>
          <a:bodyPr vert="horz" wrap="square" lIns="91440" tIns="45720" rIns="91440" bIns="45720" rtlCol="0" anchor="ctr">
            <a:spAutoFit/>
          </a:bodyPr>
          <a:lstStyle/>
          <a:p>
            <a:r>
              <a:rPr lang="en-US" altLang="zh-CN" sz="2000" dirty="0"/>
              <a:t>ARM</a:t>
            </a:r>
            <a:r>
              <a:rPr lang="zh-CN" altLang="en-US" sz="2000" dirty="0"/>
              <a:t>的</a:t>
            </a:r>
            <a:r>
              <a:rPr lang="en-US" altLang="zh-CN" sz="2000" dirty="0"/>
              <a:t>Cortex™-M3</a:t>
            </a:r>
            <a:r>
              <a:rPr lang="zh-CN" altLang="en-US" sz="2000" dirty="0"/>
              <a:t>是</a:t>
            </a:r>
            <a:r>
              <a:rPr lang="en-US" altLang="zh-CN" sz="2000" dirty="0"/>
              <a:t>32</a:t>
            </a:r>
            <a:r>
              <a:rPr lang="zh-CN" altLang="en-US" sz="2000" dirty="0"/>
              <a:t>位的</a:t>
            </a:r>
            <a:r>
              <a:rPr lang="en-US" altLang="zh-CN" sz="2000" dirty="0"/>
              <a:t>RISC</a:t>
            </a:r>
            <a:r>
              <a:rPr lang="zh-CN" altLang="en-US" sz="2000" dirty="0"/>
              <a:t>处理器</a:t>
            </a:r>
            <a:endParaRPr lang="en-US" altLang="zh-CN" sz="2000" dirty="0"/>
          </a:p>
          <a:p>
            <a:endParaRPr lang="en-US" altLang="zh-CN" sz="2000" dirty="0"/>
          </a:p>
          <a:p>
            <a:endParaRPr lang="en-US" altLang="zh-CN" sz="2000" dirty="0"/>
          </a:p>
          <a:p>
            <a:r>
              <a:rPr lang="zh-CN" altLang="en-US" sz="2000" dirty="0"/>
              <a:t>具有</a:t>
            </a:r>
            <a:r>
              <a:rPr lang="en-US" altLang="zh-CN" sz="2000" dirty="0"/>
              <a:t>64K</a:t>
            </a:r>
            <a:r>
              <a:rPr lang="zh-CN" altLang="en-US" sz="2000" dirty="0"/>
              <a:t>或</a:t>
            </a:r>
            <a:r>
              <a:rPr lang="en-US" altLang="zh-CN" sz="2000" dirty="0"/>
              <a:t>128K</a:t>
            </a:r>
            <a:r>
              <a:rPr lang="zh-CN" altLang="en-US" sz="2000" dirty="0"/>
              <a:t>字节的内置闪存存储器，用于存放程序和数据。</a:t>
            </a:r>
            <a:endParaRPr lang="en-US" altLang="zh-CN" sz="2000" dirty="0"/>
          </a:p>
          <a:p>
            <a:endParaRPr lang="en-US" altLang="zh-CN" sz="2000" dirty="0"/>
          </a:p>
          <a:p>
            <a:endParaRPr lang="en-US" altLang="zh-CN" sz="2000" dirty="0"/>
          </a:p>
          <a:p>
            <a:r>
              <a:rPr lang="zh-CN" altLang="en-US" sz="2000" dirty="0"/>
              <a:t>中等容量产品，共有</a:t>
            </a:r>
            <a:r>
              <a:rPr lang="en-US" altLang="zh-CN" sz="2000" dirty="0"/>
              <a:t>4</a:t>
            </a:r>
            <a:r>
              <a:rPr lang="zh-CN" altLang="en-US" sz="2000" dirty="0"/>
              <a:t>个定时器（</a:t>
            </a:r>
            <a:r>
              <a:rPr lang="en-US" altLang="zh-CN" sz="2000" dirty="0"/>
              <a:t>3</a:t>
            </a:r>
            <a:r>
              <a:rPr lang="zh-CN" altLang="en-US" sz="2000" dirty="0"/>
              <a:t>个 通用定时器，</a:t>
            </a:r>
            <a:r>
              <a:rPr lang="en-US" altLang="zh-CN" sz="2000" dirty="0"/>
              <a:t>1</a:t>
            </a:r>
            <a:r>
              <a:rPr lang="zh-CN" altLang="en-US" sz="2000" dirty="0"/>
              <a:t>个高级定时器）</a:t>
            </a:r>
          </a:p>
        </p:txBody>
      </p:sp>
    </p:spTree>
    <p:extLst>
      <p:ext uri="{BB962C8B-B14F-4D97-AF65-F5344CB8AC3E}">
        <p14:creationId xmlns:p14="http://schemas.microsoft.com/office/powerpoint/2010/main" val="3473428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93A56-25DB-4A0C-85C4-E076B234DB23}"/>
              </a:ext>
            </a:extLst>
          </p:cNvPr>
          <p:cNvSpPr>
            <a:spLocks noGrp="1"/>
          </p:cNvSpPr>
          <p:nvPr>
            <p:ph type="title"/>
          </p:nvPr>
        </p:nvSpPr>
        <p:spPr/>
        <p:txBody>
          <a:bodyPr/>
          <a:lstStyle/>
          <a:p>
            <a:r>
              <a:rPr lang="zh-CN" altLang="en-US" dirty="0"/>
              <a:t>主控芯片</a:t>
            </a:r>
          </a:p>
        </p:txBody>
      </p:sp>
      <p:grpSp>
        <p:nvGrpSpPr>
          <p:cNvPr id="5" name="组合 4">
            <a:extLst>
              <a:ext uri="{FF2B5EF4-FFF2-40B4-BE49-F238E27FC236}">
                <a16:creationId xmlns:a16="http://schemas.microsoft.com/office/drawing/2014/main" id="{741733DE-CFB2-4101-846B-E94361A2F46D}"/>
              </a:ext>
            </a:extLst>
          </p:cNvPr>
          <p:cNvGrpSpPr/>
          <p:nvPr/>
        </p:nvGrpSpPr>
        <p:grpSpPr>
          <a:xfrm>
            <a:off x="235975" y="600005"/>
            <a:ext cx="5619135" cy="752110"/>
            <a:chOff x="3607077" y="2170141"/>
            <a:chExt cx="5187731" cy="807839"/>
          </a:xfrm>
        </p:grpSpPr>
        <p:sp>
          <p:nvSpPr>
            <p:cNvPr id="6" name="菱形 5">
              <a:extLst>
                <a:ext uri="{FF2B5EF4-FFF2-40B4-BE49-F238E27FC236}">
                  <a16:creationId xmlns:a16="http://schemas.microsoft.com/office/drawing/2014/main" id="{C0D25A1B-4690-4A43-806F-A4D9BDF82B14}"/>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DD8DF6B7-D0BF-483A-A8D3-D9B368B25DFC}"/>
                </a:ext>
              </a:extLst>
            </p:cNvPr>
            <p:cNvSpPr txBox="1"/>
            <p:nvPr/>
          </p:nvSpPr>
          <p:spPr>
            <a:xfrm>
              <a:off x="4621160" y="2281672"/>
              <a:ext cx="4173648" cy="628105"/>
            </a:xfrm>
            <a:prstGeom prst="rect">
              <a:avLst/>
            </a:prstGeom>
            <a:noFill/>
          </p:spPr>
          <p:txBody>
            <a:bodyPr wrap="square" rtlCol="0">
              <a:spAutoFit/>
            </a:bodyPr>
            <a:lstStyle/>
            <a:p>
              <a:r>
                <a:rPr lang="en-US" altLang="zh-CN" sz="3200" dirty="0"/>
                <a:t>STM32</a:t>
              </a:r>
            </a:p>
          </p:txBody>
        </p:sp>
      </p:grpSp>
      <p:pic>
        <p:nvPicPr>
          <p:cNvPr id="9" name="图片 8">
            <a:extLst>
              <a:ext uri="{FF2B5EF4-FFF2-40B4-BE49-F238E27FC236}">
                <a16:creationId xmlns:a16="http://schemas.microsoft.com/office/drawing/2014/main" id="{DD456615-F5B5-4409-8DFF-A62455E39C03}"/>
              </a:ext>
            </a:extLst>
          </p:cNvPr>
          <p:cNvPicPr>
            <a:picLocks noChangeAspect="1"/>
          </p:cNvPicPr>
          <p:nvPr/>
        </p:nvPicPr>
        <p:blipFill>
          <a:blip r:embed="rId3"/>
          <a:stretch>
            <a:fillRect/>
          </a:stretch>
        </p:blipFill>
        <p:spPr>
          <a:xfrm>
            <a:off x="6909279" y="1442891"/>
            <a:ext cx="4876010" cy="3972218"/>
          </a:xfrm>
          <a:prstGeom prst="rect">
            <a:avLst/>
          </a:prstGeom>
        </p:spPr>
      </p:pic>
      <p:pic>
        <p:nvPicPr>
          <p:cNvPr id="11" name="图片 10">
            <a:extLst>
              <a:ext uri="{FF2B5EF4-FFF2-40B4-BE49-F238E27FC236}">
                <a16:creationId xmlns:a16="http://schemas.microsoft.com/office/drawing/2014/main" id="{FC55471B-D6A0-4111-AD81-5153C7AF0F97}"/>
              </a:ext>
            </a:extLst>
          </p:cNvPr>
          <p:cNvPicPr>
            <a:picLocks noChangeAspect="1"/>
          </p:cNvPicPr>
          <p:nvPr/>
        </p:nvPicPr>
        <p:blipFill>
          <a:blip r:embed="rId4"/>
          <a:stretch>
            <a:fillRect/>
          </a:stretch>
        </p:blipFill>
        <p:spPr>
          <a:xfrm>
            <a:off x="3402051" y="2040025"/>
            <a:ext cx="3761342" cy="3092414"/>
          </a:xfrm>
          <a:prstGeom prst="rect">
            <a:avLst/>
          </a:prstGeom>
        </p:spPr>
      </p:pic>
      <p:sp>
        <p:nvSpPr>
          <p:cNvPr id="3" name="文本框 2">
            <a:extLst>
              <a:ext uri="{FF2B5EF4-FFF2-40B4-BE49-F238E27FC236}">
                <a16:creationId xmlns:a16="http://schemas.microsoft.com/office/drawing/2014/main" id="{74BF89C8-7955-4C56-9E82-827D2E45A189}"/>
              </a:ext>
            </a:extLst>
          </p:cNvPr>
          <p:cNvSpPr txBox="1"/>
          <p:nvPr/>
        </p:nvSpPr>
        <p:spPr>
          <a:xfrm>
            <a:off x="754048" y="2040025"/>
            <a:ext cx="2648003" cy="2862322"/>
          </a:xfrm>
          <a:prstGeom prst="rect">
            <a:avLst/>
          </a:prstGeom>
        </p:spPr>
        <p:txBody>
          <a:bodyPr vert="horz" wrap="square" lIns="91440" tIns="45720" rIns="91440" bIns="45720" rtlCol="0" anchor="ctr">
            <a:spAutoFit/>
          </a:bodyPr>
          <a:lstStyle/>
          <a:p>
            <a:r>
              <a:rPr lang="zh-CN" altLang="en-US" sz="2000" dirty="0"/>
              <a:t>输出模式：</a:t>
            </a:r>
            <a:endParaRPr lang="en-US" altLang="zh-CN" sz="2000" dirty="0"/>
          </a:p>
          <a:p>
            <a:endParaRPr lang="en-US" altLang="zh-CN" sz="2000" dirty="0"/>
          </a:p>
          <a:p>
            <a:r>
              <a:rPr lang="en-US" altLang="zh-CN" sz="2000" dirty="0"/>
              <a:t>	</a:t>
            </a:r>
            <a:r>
              <a:rPr lang="zh-CN" altLang="en-US" sz="2000" dirty="0"/>
              <a:t>开漏输出</a:t>
            </a:r>
            <a:endParaRPr lang="en-US" altLang="zh-CN" sz="2000" dirty="0"/>
          </a:p>
          <a:p>
            <a:endParaRPr lang="en-US" altLang="zh-CN" sz="2000" dirty="0"/>
          </a:p>
          <a:p>
            <a:r>
              <a:rPr lang="en-US" altLang="zh-CN" sz="2000" dirty="0"/>
              <a:t>	</a:t>
            </a:r>
            <a:r>
              <a:rPr lang="zh-CN" altLang="en-US" sz="2000" dirty="0"/>
              <a:t>开漏复用功能</a:t>
            </a:r>
            <a:endParaRPr lang="en-US" altLang="zh-CN" sz="2000" dirty="0"/>
          </a:p>
          <a:p>
            <a:endParaRPr lang="en-US" altLang="zh-CN" sz="2000" dirty="0"/>
          </a:p>
          <a:p>
            <a:r>
              <a:rPr lang="en-US" altLang="zh-CN" sz="2000" dirty="0"/>
              <a:t>	</a:t>
            </a:r>
            <a:r>
              <a:rPr lang="zh-CN" altLang="en-US" sz="2000" dirty="0"/>
              <a:t>推挽输出</a:t>
            </a:r>
            <a:endParaRPr lang="en-US" altLang="zh-CN" sz="2000" dirty="0"/>
          </a:p>
          <a:p>
            <a:endParaRPr lang="en-US" altLang="zh-CN" sz="2000" dirty="0"/>
          </a:p>
          <a:p>
            <a:r>
              <a:rPr lang="en-US" altLang="zh-CN" sz="2000" dirty="0"/>
              <a:t>	</a:t>
            </a:r>
            <a:r>
              <a:rPr lang="zh-CN" altLang="en-US" sz="2000" dirty="0"/>
              <a:t>推挽复用功能</a:t>
            </a:r>
          </a:p>
        </p:txBody>
      </p:sp>
    </p:spTree>
    <p:extLst>
      <p:ext uri="{BB962C8B-B14F-4D97-AF65-F5344CB8AC3E}">
        <p14:creationId xmlns:p14="http://schemas.microsoft.com/office/powerpoint/2010/main" val="3733055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93A56-25DB-4A0C-85C4-E076B234DB23}"/>
              </a:ext>
            </a:extLst>
          </p:cNvPr>
          <p:cNvSpPr>
            <a:spLocks noGrp="1"/>
          </p:cNvSpPr>
          <p:nvPr>
            <p:ph type="title"/>
          </p:nvPr>
        </p:nvSpPr>
        <p:spPr/>
        <p:txBody>
          <a:bodyPr/>
          <a:lstStyle/>
          <a:p>
            <a:r>
              <a:rPr lang="zh-CN" altLang="en-US" dirty="0"/>
              <a:t>主控芯片</a:t>
            </a:r>
          </a:p>
        </p:txBody>
      </p:sp>
      <p:grpSp>
        <p:nvGrpSpPr>
          <p:cNvPr id="5" name="组合 4">
            <a:extLst>
              <a:ext uri="{FF2B5EF4-FFF2-40B4-BE49-F238E27FC236}">
                <a16:creationId xmlns:a16="http://schemas.microsoft.com/office/drawing/2014/main" id="{741733DE-CFB2-4101-846B-E94361A2F46D}"/>
              </a:ext>
            </a:extLst>
          </p:cNvPr>
          <p:cNvGrpSpPr/>
          <p:nvPr/>
        </p:nvGrpSpPr>
        <p:grpSpPr>
          <a:xfrm>
            <a:off x="235975" y="600005"/>
            <a:ext cx="5619135" cy="752110"/>
            <a:chOff x="3607077" y="2170141"/>
            <a:chExt cx="5187731" cy="807839"/>
          </a:xfrm>
        </p:grpSpPr>
        <p:sp>
          <p:nvSpPr>
            <p:cNvPr id="6" name="菱形 5">
              <a:extLst>
                <a:ext uri="{FF2B5EF4-FFF2-40B4-BE49-F238E27FC236}">
                  <a16:creationId xmlns:a16="http://schemas.microsoft.com/office/drawing/2014/main" id="{C0D25A1B-4690-4A43-806F-A4D9BDF82B14}"/>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DD8DF6B7-D0BF-483A-A8D3-D9B368B25DFC}"/>
                </a:ext>
              </a:extLst>
            </p:cNvPr>
            <p:cNvSpPr txBox="1"/>
            <p:nvPr/>
          </p:nvSpPr>
          <p:spPr>
            <a:xfrm>
              <a:off x="4621160" y="2281672"/>
              <a:ext cx="4173648" cy="628105"/>
            </a:xfrm>
            <a:prstGeom prst="rect">
              <a:avLst/>
            </a:prstGeom>
            <a:noFill/>
          </p:spPr>
          <p:txBody>
            <a:bodyPr wrap="square" rtlCol="0">
              <a:spAutoFit/>
            </a:bodyPr>
            <a:lstStyle/>
            <a:p>
              <a:r>
                <a:rPr lang="en-US" altLang="zh-CN" sz="3200" dirty="0"/>
                <a:t>STM32</a:t>
              </a:r>
            </a:p>
          </p:txBody>
        </p:sp>
      </p:grpSp>
      <p:sp>
        <p:nvSpPr>
          <p:cNvPr id="4" name="文本框 3">
            <a:extLst>
              <a:ext uri="{FF2B5EF4-FFF2-40B4-BE49-F238E27FC236}">
                <a16:creationId xmlns:a16="http://schemas.microsoft.com/office/drawing/2014/main" id="{8BDE9B10-1C92-4F3D-AFE1-B34A43456911}"/>
              </a:ext>
            </a:extLst>
          </p:cNvPr>
          <p:cNvSpPr txBox="1"/>
          <p:nvPr/>
        </p:nvSpPr>
        <p:spPr>
          <a:xfrm>
            <a:off x="2440857" y="1859340"/>
            <a:ext cx="7189839" cy="1569660"/>
          </a:xfrm>
          <a:prstGeom prst="rect">
            <a:avLst/>
          </a:prstGeom>
        </p:spPr>
        <p:txBody>
          <a:bodyPr vert="horz" wrap="square" lIns="91440" tIns="45720" rIns="91440" bIns="45720" rtlCol="0" anchor="ctr">
            <a:spAutoFit/>
          </a:bodyPr>
          <a:lstStyle/>
          <a:p>
            <a:r>
              <a:rPr lang="zh-CN" altLang="en-US" sz="2400" dirty="0"/>
              <a:t>推挽输出：</a:t>
            </a:r>
            <a:endParaRPr lang="en-US" altLang="zh-CN" sz="2400" dirty="0"/>
          </a:p>
          <a:p>
            <a:r>
              <a:rPr lang="en-US" altLang="zh-CN" sz="2400" dirty="0"/>
              <a:t>	</a:t>
            </a:r>
            <a:r>
              <a:rPr lang="zh-CN" altLang="en-US" sz="2400" dirty="0"/>
              <a:t>推挽输出结构是由两个</a:t>
            </a:r>
            <a:r>
              <a:rPr lang="en-US" altLang="zh-CN" sz="2400" dirty="0"/>
              <a:t>MOS</a:t>
            </a:r>
            <a:r>
              <a:rPr lang="zh-CN" altLang="en-US" sz="2400" dirty="0"/>
              <a:t>或者三极管收到互补控制的信号控制，两个管子时钟一个导通一个截止，在两种电平下都具有驱动能力。</a:t>
            </a:r>
          </a:p>
        </p:txBody>
      </p:sp>
      <p:sp>
        <p:nvSpPr>
          <p:cNvPr id="8" name="文本框 7">
            <a:extLst>
              <a:ext uri="{FF2B5EF4-FFF2-40B4-BE49-F238E27FC236}">
                <a16:creationId xmlns:a16="http://schemas.microsoft.com/office/drawing/2014/main" id="{45A89BCB-0FFE-4E53-BC10-4B8D7D4431DD}"/>
              </a:ext>
            </a:extLst>
          </p:cNvPr>
          <p:cNvSpPr txBox="1"/>
          <p:nvPr/>
        </p:nvSpPr>
        <p:spPr>
          <a:xfrm>
            <a:off x="2245441" y="4183288"/>
            <a:ext cx="7701117" cy="1200329"/>
          </a:xfrm>
          <a:prstGeom prst="rect">
            <a:avLst/>
          </a:prstGeom>
        </p:spPr>
        <p:txBody>
          <a:bodyPr vert="horz" wrap="square" lIns="91440" tIns="45720" rIns="91440" bIns="45720" rtlCol="0" anchor="ctr">
            <a:spAutoFit/>
          </a:bodyPr>
          <a:lstStyle/>
          <a:p>
            <a:r>
              <a:rPr lang="zh-CN" altLang="en-US" sz="2400" dirty="0"/>
              <a:t>开漏输出：</a:t>
            </a:r>
            <a:endParaRPr lang="en-US" altLang="zh-CN" sz="2400" dirty="0"/>
          </a:p>
          <a:p>
            <a:r>
              <a:rPr lang="en-US" altLang="zh-CN" sz="2400" dirty="0"/>
              <a:t>	</a:t>
            </a:r>
            <a:r>
              <a:rPr lang="zh-CN" altLang="en-US" sz="2400" dirty="0"/>
              <a:t>开漏输出最主要的特性就是高电平没有驱动能力，需要借助外部上拉电阻才能真正输出高电平。</a:t>
            </a:r>
          </a:p>
        </p:txBody>
      </p:sp>
    </p:spTree>
    <p:extLst>
      <p:ext uri="{BB962C8B-B14F-4D97-AF65-F5344CB8AC3E}">
        <p14:creationId xmlns:p14="http://schemas.microsoft.com/office/powerpoint/2010/main" val="3509265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5400" dirty="0"/>
              <a:t>今天的课程结束啦！</a:t>
            </a:r>
          </a:p>
        </p:txBody>
      </p:sp>
      <p:sp>
        <p:nvSpPr>
          <p:cNvPr id="2" name="文本框 1">
            <a:extLst>
              <a:ext uri="{FF2B5EF4-FFF2-40B4-BE49-F238E27FC236}">
                <a16:creationId xmlns:a16="http://schemas.microsoft.com/office/drawing/2014/main" id="{7B95461F-128E-41E2-98B6-4C446C3203ED}"/>
              </a:ext>
            </a:extLst>
          </p:cNvPr>
          <p:cNvSpPr txBox="1"/>
          <p:nvPr/>
        </p:nvSpPr>
        <p:spPr>
          <a:xfrm>
            <a:off x="2885440" y="4524048"/>
            <a:ext cx="7244080" cy="461665"/>
          </a:xfrm>
          <a:prstGeom prst="rect">
            <a:avLst/>
          </a:prstGeom>
        </p:spPr>
        <p:txBody>
          <a:bodyPr vert="horz" wrap="square" lIns="91440" tIns="45720" rIns="91440" bIns="45720" rtlCol="0" anchor="ctr">
            <a:spAutoFit/>
          </a:bodyPr>
          <a:lstStyle/>
          <a:p>
            <a:r>
              <a:rPr lang="zh-CN" altLang="en-US" sz="2400" dirty="0"/>
              <a:t>日期：    </a:t>
            </a:r>
            <a:r>
              <a:rPr lang="en-US" altLang="zh-CN" sz="2400" dirty="0"/>
              <a:t>4</a:t>
            </a:r>
            <a:r>
              <a:rPr lang="zh-CN" altLang="en-US" sz="2400" dirty="0"/>
              <a:t>月       </a:t>
            </a:r>
            <a:r>
              <a:rPr lang="en-US" altLang="zh-CN" sz="2400" dirty="0"/>
              <a:t>6</a:t>
            </a:r>
            <a:r>
              <a:rPr lang="zh-CN" altLang="en-US" sz="2400" dirty="0"/>
              <a:t>日                        主讲人：骆汉钊</a:t>
            </a:r>
          </a:p>
        </p:txBody>
      </p:sp>
    </p:spTree>
    <p:extLst>
      <p:ext uri="{BB962C8B-B14F-4D97-AF65-F5344CB8AC3E}">
        <p14:creationId xmlns:p14="http://schemas.microsoft.com/office/powerpoint/2010/main" val="16299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93A56-25DB-4A0C-85C4-E076B234DB23}"/>
              </a:ext>
            </a:extLst>
          </p:cNvPr>
          <p:cNvSpPr>
            <a:spLocks noGrp="1"/>
          </p:cNvSpPr>
          <p:nvPr>
            <p:ph type="title"/>
          </p:nvPr>
        </p:nvSpPr>
        <p:spPr/>
        <p:txBody>
          <a:bodyPr/>
          <a:lstStyle/>
          <a:p>
            <a:r>
              <a:rPr lang="zh-CN" altLang="en-US" dirty="0"/>
              <a:t>系统组成</a:t>
            </a:r>
          </a:p>
        </p:txBody>
      </p:sp>
      <p:sp>
        <p:nvSpPr>
          <p:cNvPr id="3" name="六边形 2">
            <a:extLst>
              <a:ext uri="{FF2B5EF4-FFF2-40B4-BE49-F238E27FC236}">
                <a16:creationId xmlns:a16="http://schemas.microsoft.com/office/drawing/2014/main" id="{AA41D9F3-2793-4C9F-BB58-F4DE48FE1012}"/>
              </a:ext>
            </a:extLst>
          </p:cNvPr>
          <p:cNvSpPr/>
          <p:nvPr/>
        </p:nvSpPr>
        <p:spPr>
          <a:xfrm>
            <a:off x="3444350" y="3092324"/>
            <a:ext cx="5303299" cy="673351"/>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1 </a:t>
            </a: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系统组成</a:t>
            </a:r>
          </a:p>
        </p:txBody>
      </p:sp>
    </p:spTree>
    <p:extLst>
      <p:ext uri="{BB962C8B-B14F-4D97-AF65-F5344CB8AC3E}">
        <p14:creationId xmlns:p14="http://schemas.microsoft.com/office/powerpoint/2010/main" val="3584336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2AE7D-327D-4D01-81FF-4E74C2655833}"/>
              </a:ext>
            </a:extLst>
          </p:cNvPr>
          <p:cNvSpPr>
            <a:spLocks noGrp="1"/>
          </p:cNvSpPr>
          <p:nvPr>
            <p:ph type="title"/>
          </p:nvPr>
        </p:nvSpPr>
        <p:spPr>
          <a:xfrm>
            <a:off x="0" y="9074"/>
            <a:ext cx="7505700" cy="590931"/>
          </a:xfrm>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智能门禁系统</a:t>
            </a:r>
            <a:br>
              <a:rPr kumimoji="0" lang="zh-CN" altLang="en-US" sz="1800" b="0" i="0" u="none" strike="noStrike" kern="0" cap="none" spc="0" normalizeH="0" baseline="0" noProof="0" dirty="0">
                <a:ln>
                  <a:noFill/>
                </a:ln>
                <a:solidFill>
                  <a:srgbClr val="000000">
                    <a:lumMod val="85000"/>
                    <a:lumOff val="15000"/>
                  </a:srgbClr>
                </a:solidFill>
                <a:effectLst/>
                <a:uLnTx/>
                <a:uFillTx/>
                <a:latin typeface="思源黑体 CN Bold" panose="020B0800000000000000" pitchFamily="34" charset="-122"/>
                <a:ea typeface="思源黑体 CN Bold" panose="020B0800000000000000" pitchFamily="34" charset="-122"/>
              </a:rPr>
            </a:br>
            <a:endParaRPr lang="zh-CN" altLang="en-US" dirty="0"/>
          </a:p>
        </p:txBody>
      </p:sp>
      <p:pic>
        <p:nvPicPr>
          <p:cNvPr id="10" name="图片 9">
            <a:extLst>
              <a:ext uri="{FF2B5EF4-FFF2-40B4-BE49-F238E27FC236}">
                <a16:creationId xmlns:a16="http://schemas.microsoft.com/office/drawing/2014/main" id="{49051568-DC1B-44B0-83BE-CD5BD5209FD5}"/>
              </a:ext>
            </a:extLst>
          </p:cNvPr>
          <p:cNvPicPr>
            <a:picLocks noChangeAspect="1"/>
          </p:cNvPicPr>
          <p:nvPr/>
        </p:nvPicPr>
        <p:blipFill rotWithShape="1">
          <a:blip r:embed="rId3"/>
          <a:srcRect r="-64" b="6490"/>
          <a:stretch/>
        </p:blipFill>
        <p:spPr>
          <a:xfrm>
            <a:off x="9004504" y="2041153"/>
            <a:ext cx="2627057" cy="2454968"/>
          </a:xfrm>
          <a:prstGeom prst="rect">
            <a:avLst/>
          </a:prstGeom>
        </p:spPr>
      </p:pic>
      <p:sp>
        <p:nvSpPr>
          <p:cNvPr id="11" name="文本框 10">
            <a:extLst>
              <a:ext uri="{FF2B5EF4-FFF2-40B4-BE49-F238E27FC236}">
                <a16:creationId xmlns:a16="http://schemas.microsoft.com/office/drawing/2014/main" id="{E942A25A-2A44-4F59-AA17-578853A2AA32}"/>
              </a:ext>
            </a:extLst>
          </p:cNvPr>
          <p:cNvSpPr txBox="1"/>
          <p:nvPr/>
        </p:nvSpPr>
        <p:spPr>
          <a:xfrm>
            <a:off x="1079949" y="2563452"/>
            <a:ext cx="6074124" cy="523220"/>
          </a:xfrm>
          <a:prstGeom prst="rect">
            <a:avLst/>
          </a:prstGeom>
        </p:spPr>
        <p:txBody>
          <a:bodyPr vert="horz" wrap="square" lIns="91440" tIns="45720" rIns="91440" bIns="45720" rtlCol="0" anchor="ctr">
            <a:spAutoFit/>
          </a:bodyPr>
          <a:lstStyle/>
          <a:p>
            <a:r>
              <a:rPr lang="zh-CN" altLang="en-US" sz="2800" dirty="0"/>
              <a:t>光学识别技术：</a:t>
            </a:r>
            <a:r>
              <a:rPr lang="en-US" altLang="zh-CN" sz="2800" dirty="0"/>
              <a:t>AS608</a:t>
            </a:r>
            <a:r>
              <a:rPr lang="zh-CN" altLang="en-US" sz="2800" dirty="0"/>
              <a:t>、</a:t>
            </a:r>
            <a:r>
              <a:rPr lang="en-US" altLang="zh-CN" sz="2800" dirty="0"/>
              <a:t>TFS-M715</a:t>
            </a:r>
            <a:r>
              <a:rPr lang="zh-CN" altLang="en-US" sz="2800" dirty="0"/>
              <a:t>等 </a:t>
            </a:r>
            <a:endParaRPr lang="en-US" altLang="zh-CN" sz="2800" dirty="0"/>
          </a:p>
        </p:txBody>
      </p:sp>
      <p:sp>
        <p:nvSpPr>
          <p:cNvPr id="12" name="文本框 11">
            <a:extLst>
              <a:ext uri="{FF2B5EF4-FFF2-40B4-BE49-F238E27FC236}">
                <a16:creationId xmlns:a16="http://schemas.microsoft.com/office/drawing/2014/main" id="{49440115-21DA-4F94-9357-54AB8BC80D73}"/>
              </a:ext>
            </a:extLst>
          </p:cNvPr>
          <p:cNvSpPr txBox="1"/>
          <p:nvPr/>
        </p:nvSpPr>
        <p:spPr>
          <a:xfrm>
            <a:off x="1079949" y="4234511"/>
            <a:ext cx="7165505" cy="523220"/>
          </a:xfrm>
          <a:prstGeom prst="rect">
            <a:avLst/>
          </a:prstGeom>
        </p:spPr>
        <p:txBody>
          <a:bodyPr vert="horz" wrap="square" lIns="91440" tIns="45720" rIns="91440" bIns="45720" rtlCol="0" anchor="ctr">
            <a:spAutoFit/>
          </a:bodyPr>
          <a:lstStyle/>
          <a:p>
            <a:r>
              <a:rPr lang="zh-CN" altLang="en-US" sz="2800" dirty="0"/>
              <a:t>电容式半导体技术：</a:t>
            </a:r>
            <a:r>
              <a:rPr lang="en-US" altLang="zh-CN" sz="2800" dirty="0"/>
              <a:t>ATK-301</a:t>
            </a:r>
            <a:r>
              <a:rPr lang="zh-CN" altLang="en-US" sz="2800" dirty="0"/>
              <a:t>、</a:t>
            </a:r>
            <a:r>
              <a:rPr lang="en-US" altLang="zh-CN" sz="2800" dirty="0"/>
              <a:t>FPC1020A</a:t>
            </a:r>
            <a:r>
              <a:rPr lang="zh-CN" altLang="en-US" sz="2800" dirty="0"/>
              <a:t>等 </a:t>
            </a:r>
            <a:endParaRPr lang="en-US" altLang="zh-CN" sz="2800" dirty="0"/>
          </a:p>
        </p:txBody>
      </p:sp>
      <p:grpSp>
        <p:nvGrpSpPr>
          <p:cNvPr id="16" name="组合 15">
            <a:extLst>
              <a:ext uri="{FF2B5EF4-FFF2-40B4-BE49-F238E27FC236}">
                <a16:creationId xmlns:a16="http://schemas.microsoft.com/office/drawing/2014/main" id="{AA8BB3EE-B9D2-411C-A709-241703B39285}"/>
              </a:ext>
            </a:extLst>
          </p:cNvPr>
          <p:cNvGrpSpPr/>
          <p:nvPr/>
        </p:nvGrpSpPr>
        <p:grpSpPr>
          <a:xfrm>
            <a:off x="235975" y="600005"/>
            <a:ext cx="5619135" cy="752110"/>
            <a:chOff x="3607077" y="2170141"/>
            <a:chExt cx="5187731" cy="807839"/>
          </a:xfrm>
        </p:grpSpPr>
        <p:sp>
          <p:nvSpPr>
            <p:cNvPr id="17" name="菱形 16">
              <a:extLst>
                <a:ext uri="{FF2B5EF4-FFF2-40B4-BE49-F238E27FC236}">
                  <a16:creationId xmlns:a16="http://schemas.microsoft.com/office/drawing/2014/main" id="{2A531E45-9D04-40F7-AD49-F47A0953491A}"/>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a:extLst>
                <a:ext uri="{FF2B5EF4-FFF2-40B4-BE49-F238E27FC236}">
                  <a16:creationId xmlns:a16="http://schemas.microsoft.com/office/drawing/2014/main" id="{FF94E921-6AAE-415C-925D-C25664524DA3}"/>
                </a:ext>
              </a:extLst>
            </p:cNvPr>
            <p:cNvSpPr txBox="1"/>
            <p:nvPr/>
          </p:nvSpPr>
          <p:spPr>
            <a:xfrm>
              <a:off x="4621160" y="2281672"/>
              <a:ext cx="4173648" cy="628105"/>
            </a:xfrm>
            <a:prstGeom prst="rect">
              <a:avLst/>
            </a:prstGeom>
            <a:noFill/>
          </p:spPr>
          <p:txBody>
            <a:bodyPr wrap="square" rtlCol="0">
              <a:spAutoFit/>
            </a:bodyPr>
            <a:lstStyle/>
            <a:p>
              <a:r>
                <a:rPr lang="zh-CN" altLang="en-US" sz="3200" dirty="0"/>
                <a:t>指纹开锁</a:t>
              </a:r>
            </a:p>
          </p:txBody>
        </p:sp>
      </p:grpSp>
    </p:spTree>
    <p:extLst>
      <p:ext uri="{BB962C8B-B14F-4D97-AF65-F5344CB8AC3E}">
        <p14:creationId xmlns:p14="http://schemas.microsoft.com/office/powerpoint/2010/main" val="2051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C6BE2-DF12-4249-838E-E75188A62439}"/>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智能门禁系统</a:t>
            </a:r>
            <a:endParaRPr lang="zh-CN" altLang="en-US" dirty="0"/>
          </a:p>
        </p:txBody>
      </p:sp>
      <p:grpSp>
        <p:nvGrpSpPr>
          <p:cNvPr id="3" name="组合 2">
            <a:extLst>
              <a:ext uri="{FF2B5EF4-FFF2-40B4-BE49-F238E27FC236}">
                <a16:creationId xmlns:a16="http://schemas.microsoft.com/office/drawing/2014/main" id="{5D1F2690-02C5-4C01-AB73-46C2DC5C18C6}"/>
              </a:ext>
            </a:extLst>
          </p:cNvPr>
          <p:cNvGrpSpPr/>
          <p:nvPr/>
        </p:nvGrpSpPr>
        <p:grpSpPr>
          <a:xfrm>
            <a:off x="235975" y="600006"/>
            <a:ext cx="5619135" cy="1181055"/>
            <a:chOff x="3607077" y="2170141"/>
            <a:chExt cx="5187731" cy="1268567"/>
          </a:xfrm>
        </p:grpSpPr>
        <p:sp>
          <p:nvSpPr>
            <p:cNvPr id="4" name="菱形 3">
              <a:extLst>
                <a:ext uri="{FF2B5EF4-FFF2-40B4-BE49-F238E27FC236}">
                  <a16:creationId xmlns:a16="http://schemas.microsoft.com/office/drawing/2014/main" id="{CB09273F-98D9-4810-B21C-4EC701D04624}"/>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6C908C4B-DAE1-45E0-8666-B615F4F80168}"/>
                </a:ext>
              </a:extLst>
            </p:cNvPr>
            <p:cNvSpPr txBox="1"/>
            <p:nvPr/>
          </p:nvSpPr>
          <p:spPr>
            <a:xfrm>
              <a:off x="4621160" y="2281672"/>
              <a:ext cx="4173648" cy="1157036"/>
            </a:xfrm>
            <a:prstGeom prst="rect">
              <a:avLst/>
            </a:prstGeom>
            <a:noFill/>
          </p:spPr>
          <p:txBody>
            <a:bodyPr wrap="square" rtlCol="0">
              <a:spAutoFit/>
            </a:bodyPr>
            <a:lstStyle/>
            <a:p>
              <a:r>
                <a:rPr lang="en-US" altLang="zh-CN" sz="3200" dirty="0"/>
                <a:t>ATK-AS608</a:t>
              </a:r>
              <a:r>
                <a:rPr lang="zh-CN" altLang="en-US" sz="3200" dirty="0"/>
                <a:t>光学指纹模块</a:t>
              </a:r>
            </a:p>
          </p:txBody>
        </p:sp>
      </p:grpSp>
      <p:pic>
        <p:nvPicPr>
          <p:cNvPr id="6" name="图片 5">
            <a:extLst>
              <a:ext uri="{FF2B5EF4-FFF2-40B4-BE49-F238E27FC236}">
                <a16:creationId xmlns:a16="http://schemas.microsoft.com/office/drawing/2014/main" id="{A3951F5C-EB37-47B9-9132-CF130EF3A74C}"/>
              </a:ext>
            </a:extLst>
          </p:cNvPr>
          <p:cNvPicPr>
            <a:picLocks noChangeAspect="1"/>
          </p:cNvPicPr>
          <p:nvPr/>
        </p:nvPicPr>
        <p:blipFill>
          <a:blip r:embed="rId3"/>
          <a:stretch>
            <a:fillRect/>
          </a:stretch>
        </p:blipFill>
        <p:spPr>
          <a:xfrm>
            <a:off x="8967020" y="2457325"/>
            <a:ext cx="2944760" cy="2944760"/>
          </a:xfrm>
          <a:prstGeom prst="rect">
            <a:avLst/>
          </a:prstGeom>
        </p:spPr>
      </p:pic>
      <p:pic>
        <p:nvPicPr>
          <p:cNvPr id="8" name="图片 7">
            <a:extLst>
              <a:ext uri="{FF2B5EF4-FFF2-40B4-BE49-F238E27FC236}">
                <a16:creationId xmlns:a16="http://schemas.microsoft.com/office/drawing/2014/main" id="{133DF6F9-126A-4F36-9A0E-A121FE8A5426}"/>
              </a:ext>
            </a:extLst>
          </p:cNvPr>
          <p:cNvPicPr>
            <a:picLocks noChangeAspect="1"/>
          </p:cNvPicPr>
          <p:nvPr/>
        </p:nvPicPr>
        <p:blipFill>
          <a:blip r:embed="rId4"/>
          <a:stretch>
            <a:fillRect/>
          </a:stretch>
        </p:blipFill>
        <p:spPr>
          <a:xfrm>
            <a:off x="650810" y="1601416"/>
            <a:ext cx="8164784" cy="4656578"/>
          </a:xfrm>
          <a:prstGeom prst="rect">
            <a:avLst/>
          </a:prstGeom>
        </p:spPr>
      </p:pic>
    </p:spTree>
    <p:extLst>
      <p:ext uri="{BB962C8B-B14F-4D97-AF65-F5344CB8AC3E}">
        <p14:creationId xmlns:p14="http://schemas.microsoft.com/office/powerpoint/2010/main" val="82783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D3B23-E98A-4BCC-A12E-3E73F8A90C4B}"/>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智能门禁系统</a:t>
            </a:r>
            <a:endParaRPr lang="zh-CN" altLang="en-US" dirty="0"/>
          </a:p>
        </p:txBody>
      </p:sp>
      <p:grpSp>
        <p:nvGrpSpPr>
          <p:cNvPr id="3" name="组合 2">
            <a:extLst>
              <a:ext uri="{FF2B5EF4-FFF2-40B4-BE49-F238E27FC236}">
                <a16:creationId xmlns:a16="http://schemas.microsoft.com/office/drawing/2014/main" id="{3C4206BD-6DC0-47AB-86A8-57B7EBEF0F0D}"/>
              </a:ext>
            </a:extLst>
          </p:cNvPr>
          <p:cNvGrpSpPr/>
          <p:nvPr/>
        </p:nvGrpSpPr>
        <p:grpSpPr>
          <a:xfrm>
            <a:off x="235975" y="600005"/>
            <a:ext cx="5619135" cy="752110"/>
            <a:chOff x="3607077" y="2170141"/>
            <a:chExt cx="5187731" cy="807839"/>
          </a:xfrm>
        </p:grpSpPr>
        <p:sp>
          <p:nvSpPr>
            <p:cNvPr id="4" name="菱形 3">
              <a:extLst>
                <a:ext uri="{FF2B5EF4-FFF2-40B4-BE49-F238E27FC236}">
                  <a16:creationId xmlns:a16="http://schemas.microsoft.com/office/drawing/2014/main" id="{DC1C7AF1-9EB6-41EB-B377-BC9042923125}"/>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564ACCE5-8B27-409A-B905-F91AE8F8E055}"/>
                </a:ext>
              </a:extLst>
            </p:cNvPr>
            <p:cNvSpPr txBox="1"/>
            <p:nvPr/>
          </p:nvSpPr>
          <p:spPr>
            <a:xfrm>
              <a:off x="4621160" y="2281672"/>
              <a:ext cx="4173648" cy="628105"/>
            </a:xfrm>
            <a:prstGeom prst="rect">
              <a:avLst/>
            </a:prstGeom>
            <a:noFill/>
          </p:spPr>
          <p:txBody>
            <a:bodyPr wrap="square" rtlCol="0">
              <a:spAutoFit/>
            </a:bodyPr>
            <a:lstStyle/>
            <a:p>
              <a:r>
                <a:rPr lang="zh-CN" altLang="en-US" sz="3200" dirty="0"/>
                <a:t>刷卡开门</a:t>
              </a:r>
            </a:p>
          </p:txBody>
        </p:sp>
      </p:grpSp>
      <p:sp>
        <p:nvSpPr>
          <p:cNvPr id="7" name="文本框 6">
            <a:extLst>
              <a:ext uri="{FF2B5EF4-FFF2-40B4-BE49-F238E27FC236}">
                <a16:creationId xmlns:a16="http://schemas.microsoft.com/office/drawing/2014/main" id="{0B8F245A-6ED5-420B-ADF9-8D72A02FFE42}"/>
              </a:ext>
            </a:extLst>
          </p:cNvPr>
          <p:cNvSpPr txBox="1"/>
          <p:nvPr/>
        </p:nvSpPr>
        <p:spPr>
          <a:xfrm>
            <a:off x="1272122" y="2168848"/>
            <a:ext cx="5801360" cy="1015663"/>
          </a:xfrm>
          <a:prstGeom prst="rect">
            <a:avLst/>
          </a:prstGeom>
        </p:spPr>
        <p:txBody>
          <a:bodyPr vert="horz" wrap="square" lIns="91440" tIns="45720" rIns="91440" bIns="45720" rtlCol="0" anchor="ctr">
            <a:spAutoFit/>
          </a:bodyPr>
          <a:lstStyle/>
          <a:p>
            <a:r>
              <a:rPr lang="zh-CN" altLang="en-US" sz="2000" dirty="0"/>
              <a:t>接触式</a:t>
            </a:r>
            <a:r>
              <a:rPr lang="en-US" altLang="zh-CN" sz="2000" dirty="0"/>
              <a:t>IC</a:t>
            </a:r>
            <a:r>
              <a:rPr lang="zh-CN" altLang="en-US" sz="2000" dirty="0"/>
              <a:t>卡：</a:t>
            </a:r>
            <a:endParaRPr lang="en-US" altLang="zh-CN" sz="2000" dirty="0"/>
          </a:p>
          <a:p>
            <a:r>
              <a:rPr lang="en-US" altLang="zh-CN" sz="2000" dirty="0"/>
              <a:t>	</a:t>
            </a:r>
            <a:r>
              <a:rPr lang="zh-CN" altLang="en-US" sz="2000" dirty="0"/>
              <a:t>通过</a:t>
            </a:r>
            <a:r>
              <a:rPr lang="en-US" altLang="zh-CN" sz="2000" dirty="0"/>
              <a:t>IC</a:t>
            </a:r>
            <a:r>
              <a:rPr lang="zh-CN" altLang="en-US" sz="2000" dirty="0"/>
              <a:t>卡读写设备的触点与</a:t>
            </a:r>
            <a:r>
              <a:rPr lang="en-US" altLang="zh-CN" sz="2000" dirty="0"/>
              <a:t>IC</a:t>
            </a:r>
            <a:r>
              <a:rPr lang="zh-CN" altLang="en-US" sz="2000" dirty="0"/>
              <a:t>卡的触点接触后进行数据的读写</a:t>
            </a:r>
          </a:p>
        </p:txBody>
      </p:sp>
      <p:sp>
        <p:nvSpPr>
          <p:cNvPr id="8" name="文本框 7">
            <a:extLst>
              <a:ext uri="{FF2B5EF4-FFF2-40B4-BE49-F238E27FC236}">
                <a16:creationId xmlns:a16="http://schemas.microsoft.com/office/drawing/2014/main" id="{1DC8BFE4-F820-497A-9E92-041318E66357}"/>
              </a:ext>
            </a:extLst>
          </p:cNvPr>
          <p:cNvSpPr txBox="1"/>
          <p:nvPr/>
        </p:nvSpPr>
        <p:spPr>
          <a:xfrm>
            <a:off x="1272122" y="3848258"/>
            <a:ext cx="5801360" cy="1323439"/>
          </a:xfrm>
          <a:prstGeom prst="rect">
            <a:avLst/>
          </a:prstGeom>
        </p:spPr>
        <p:txBody>
          <a:bodyPr vert="horz" wrap="square" lIns="91440" tIns="45720" rIns="91440" bIns="45720" rtlCol="0" anchor="ctr">
            <a:spAutoFit/>
          </a:bodyPr>
          <a:lstStyle/>
          <a:p>
            <a:r>
              <a:rPr lang="zh-CN" altLang="en-US" sz="2000" dirty="0"/>
              <a:t>非接触式</a:t>
            </a:r>
            <a:r>
              <a:rPr lang="en-US" altLang="zh-CN" sz="2000" dirty="0"/>
              <a:t>IC</a:t>
            </a:r>
            <a:r>
              <a:rPr lang="zh-CN" altLang="en-US" sz="2000" dirty="0"/>
              <a:t>卡：</a:t>
            </a:r>
            <a:endParaRPr lang="en-US" altLang="zh-CN" sz="2000" dirty="0"/>
          </a:p>
          <a:p>
            <a:r>
              <a:rPr lang="en-US" altLang="zh-CN" sz="2000" dirty="0"/>
              <a:t>	</a:t>
            </a:r>
            <a:r>
              <a:rPr lang="zh-CN" altLang="en-US" sz="2000" dirty="0"/>
              <a:t>射频读写器向</a:t>
            </a:r>
            <a:r>
              <a:rPr lang="en-US" altLang="zh-CN" sz="2000" dirty="0"/>
              <a:t>IC</a:t>
            </a:r>
            <a:r>
              <a:rPr lang="zh-CN" altLang="en-US" sz="2000" dirty="0"/>
              <a:t>卡发一组固定频率的电磁波，为卡内的电容充电，然后电容作为电源进行数据读取和发送</a:t>
            </a:r>
          </a:p>
        </p:txBody>
      </p:sp>
      <p:pic>
        <p:nvPicPr>
          <p:cNvPr id="1026" name="Picture 2" descr="非接触式IC卡读卡器间交互">
            <a:extLst>
              <a:ext uri="{FF2B5EF4-FFF2-40B4-BE49-F238E27FC236}">
                <a16:creationId xmlns:a16="http://schemas.microsoft.com/office/drawing/2014/main" id="{5DC11086-D21B-47DB-89DD-38690004CD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1" b="116"/>
          <a:stretch/>
        </p:blipFill>
        <p:spPr bwMode="auto">
          <a:xfrm>
            <a:off x="7254240" y="2552189"/>
            <a:ext cx="4124960" cy="195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64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A74C8-EB33-4383-A32B-7CE92B929891}"/>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智能门禁系统</a:t>
            </a:r>
            <a:endParaRPr lang="zh-CN" altLang="en-US" dirty="0"/>
          </a:p>
        </p:txBody>
      </p:sp>
      <p:pic>
        <p:nvPicPr>
          <p:cNvPr id="8" name="图片 7">
            <a:extLst>
              <a:ext uri="{FF2B5EF4-FFF2-40B4-BE49-F238E27FC236}">
                <a16:creationId xmlns:a16="http://schemas.microsoft.com/office/drawing/2014/main" id="{70F71141-CAB9-4D5C-B5B7-DA45ABFCD21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630" r="2298" b="50000"/>
          <a:stretch/>
        </p:blipFill>
        <p:spPr>
          <a:xfrm>
            <a:off x="8310643" y="2105574"/>
            <a:ext cx="3607037" cy="2535793"/>
          </a:xfrm>
          <a:prstGeom prst="rect">
            <a:avLst/>
          </a:prstGeom>
        </p:spPr>
      </p:pic>
      <p:grpSp>
        <p:nvGrpSpPr>
          <p:cNvPr id="9" name="组合 8">
            <a:extLst>
              <a:ext uri="{FF2B5EF4-FFF2-40B4-BE49-F238E27FC236}">
                <a16:creationId xmlns:a16="http://schemas.microsoft.com/office/drawing/2014/main" id="{3392893C-05A0-4C9D-9AF7-9A136CE7618D}"/>
              </a:ext>
            </a:extLst>
          </p:cNvPr>
          <p:cNvGrpSpPr/>
          <p:nvPr/>
        </p:nvGrpSpPr>
        <p:grpSpPr>
          <a:xfrm>
            <a:off x="235975" y="600005"/>
            <a:ext cx="5619135" cy="752110"/>
            <a:chOff x="3607077" y="2170141"/>
            <a:chExt cx="5187731" cy="807839"/>
          </a:xfrm>
        </p:grpSpPr>
        <p:sp>
          <p:nvSpPr>
            <p:cNvPr id="10" name="菱形 9">
              <a:extLst>
                <a:ext uri="{FF2B5EF4-FFF2-40B4-BE49-F238E27FC236}">
                  <a16:creationId xmlns:a16="http://schemas.microsoft.com/office/drawing/2014/main" id="{D9FF8FFA-ED5D-4261-BB27-C7DB1981DDC5}"/>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4C372274-095D-43E8-93F5-82A6F5A419FE}"/>
                </a:ext>
              </a:extLst>
            </p:cNvPr>
            <p:cNvSpPr txBox="1"/>
            <p:nvPr/>
          </p:nvSpPr>
          <p:spPr>
            <a:xfrm>
              <a:off x="4621160" y="2281672"/>
              <a:ext cx="4173648" cy="628105"/>
            </a:xfrm>
            <a:prstGeom prst="rect">
              <a:avLst/>
            </a:prstGeom>
            <a:noFill/>
          </p:spPr>
          <p:txBody>
            <a:bodyPr wrap="square" rtlCol="0">
              <a:spAutoFit/>
            </a:bodyPr>
            <a:lstStyle/>
            <a:p>
              <a:r>
                <a:rPr lang="en-US" altLang="zh-CN" sz="3200" dirty="0"/>
                <a:t>MFRC522</a:t>
              </a:r>
              <a:endParaRPr lang="zh-CN" altLang="en-US" sz="3200" dirty="0"/>
            </a:p>
          </p:txBody>
        </p:sp>
      </p:grpSp>
      <p:pic>
        <p:nvPicPr>
          <p:cNvPr id="13" name="图片 12">
            <a:extLst>
              <a:ext uri="{FF2B5EF4-FFF2-40B4-BE49-F238E27FC236}">
                <a16:creationId xmlns:a16="http://schemas.microsoft.com/office/drawing/2014/main" id="{E6D9C1BB-8453-421E-9724-315CF26092C4}"/>
              </a:ext>
            </a:extLst>
          </p:cNvPr>
          <p:cNvPicPr>
            <a:picLocks noChangeAspect="1"/>
          </p:cNvPicPr>
          <p:nvPr/>
        </p:nvPicPr>
        <p:blipFill>
          <a:blip r:embed="rId4"/>
          <a:stretch>
            <a:fillRect/>
          </a:stretch>
        </p:blipFill>
        <p:spPr>
          <a:xfrm>
            <a:off x="1199982" y="2793903"/>
            <a:ext cx="6998901" cy="3535777"/>
          </a:xfrm>
          <a:prstGeom prst="rect">
            <a:avLst/>
          </a:prstGeom>
        </p:spPr>
      </p:pic>
      <p:pic>
        <p:nvPicPr>
          <p:cNvPr id="15" name="图片 14">
            <a:extLst>
              <a:ext uri="{FF2B5EF4-FFF2-40B4-BE49-F238E27FC236}">
                <a16:creationId xmlns:a16="http://schemas.microsoft.com/office/drawing/2014/main" id="{7BD39972-BFE3-4C13-B5D7-55DBC06E3D7E}"/>
              </a:ext>
            </a:extLst>
          </p:cNvPr>
          <p:cNvPicPr>
            <a:picLocks noChangeAspect="1"/>
          </p:cNvPicPr>
          <p:nvPr/>
        </p:nvPicPr>
        <p:blipFill>
          <a:blip r:embed="rId5"/>
          <a:stretch>
            <a:fillRect/>
          </a:stretch>
        </p:blipFill>
        <p:spPr>
          <a:xfrm>
            <a:off x="1108542" y="1487781"/>
            <a:ext cx="6846738" cy="1235587"/>
          </a:xfrm>
          <a:prstGeom prst="rect">
            <a:avLst/>
          </a:prstGeom>
        </p:spPr>
      </p:pic>
    </p:spTree>
    <p:extLst>
      <p:ext uri="{BB962C8B-B14F-4D97-AF65-F5344CB8AC3E}">
        <p14:creationId xmlns:p14="http://schemas.microsoft.com/office/powerpoint/2010/main" val="213759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2D682-1D49-418D-9BF2-574C9438E6D9}"/>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智能门禁系统</a:t>
            </a:r>
            <a:endParaRPr lang="zh-CN" altLang="en-US" dirty="0"/>
          </a:p>
        </p:txBody>
      </p:sp>
      <p:sp>
        <p:nvSpPr>
          <p:cNvPr id="10" name="六边形 9">
            <a:extLst>
              <a:ext uri="{FF2B5EF4-FFF2-40B4-BE49-F238E27FC236}">
                <a16:creationId xmlns:a16="http://schemas.microsoft.com/office/drawing/2014/main" id="{F5D8A5A2-DEE1-46BF-8A59-0C14AC03AB2B}"/>
              </a:ext>
            </a:extLst>
          </p:cNvPr>
          <p:cNvSpPr/>
          <p:nvPr/>
        </p:nvSpPr>
        <p:spPr>
          <a:xfrm>
            <a:off x="3444350" y="1532283"/>
            <a:ext cx="5303299" cy="673351"/>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密码开门</a:t>
            </a:r>
          </a:p>
        </p:txBody>
      </p:sp>
      <p:sp>
        <p:nvSpPr>
          <p:cNvPr id="12" name="六边形 11">
            <a:extLst>
              <a:ext uri="{FF2B5EF4-FFF2-40B4-BE49-F238E27FC236}">
                <a16:creationId xmlns:a16="http://schemas.microsoft.com/office/drawing/2014/main" id="{9C13D8B9-6AE9-4546-91B0-CA6003F90B6B}"/>
              </a:ext>
            </a:extLst>
          </p:cNvPr>
          <p:cNvSpPr/>
          <p:nvPr/>
        </p:nvSpPr>
        <p:spPr>
          <a:xfrm>
            <a:off x="3444352" y="3087488"/>
            <a:ext cx="5303298" cy="673351"/>
          </a:xfrm>
          <a:prstGeom prst="hexagon">
            <a:avLst/>
          </a:prstGeom>
          <a:solidFill>
            <a:srgbClr val="941E30"/>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手机</a:t>
            </a:r>
            <a:r>
              <a:rPr kumimoji="0" lang="en-US" altLang="zh-CN" sz="20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APP</a:t>
            </a:r>
            <a:r>
              <a:rPr kumimoji="0" lang="zh-CN" altLang="en-US" sz="20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开门</a:t>
            </a:r>
          </a:p>
        </p:txBody>
      </p:sp>
      <p:sp>
        <p:nvSpPr>
          <p:cNvPr id="15" name="六边形 14">
            <a:extLst>
              <a:ext uri="{FF2B5EF4-FFF2-40B4-BE49-F238E27FC236}">
                <a16:creationId xmlns:a16="http://schemas.microsoft.com/office/drawing/2014/main" id="{97849AEB-0601-472A-92D4-4993BB7C02DC}"/>
              </a:ext>
            </a:extLst>
          </p:cNvPr>
          <p:cNvSpPr/>
          <p:nvPr/>
        </p:nvSpPr>
        <p:spPr>
          <a:xfrm>
            <a:off x="3444352" y="4642693"/>
            <a:ext cx="5303298" cy="673351"/>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人脸识别</a:t>
            </a:r>
          </a:p>
        </p:txBody>
      </p:sp>
    </p:spTree>
    <p:extLst>
      <p:ext uri="{BB962C8B-B14F-4D97-AF65-F5344CB8AC3E}">
        <p14:creationId xmlns:p14="http://schemas.microsoft.com/office/powerpoint/2010/main" val="87451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59A0E-8820-464C-8D77-49BC90EBC77B}"/>
              </a:ext>
            </a:extLst>
          </p:cNvPr>
          <p:cNvSpPr>
            <a:spLocks noGrp="1"/>
          </p:cNvSpPr>
          <p:nvPr>
            <p:ph type="title"/>
          </p:nvPr>
        </p:nvSpPr>
        <p:spPr/>
        <p:txBody>
          <a:bodyPr/>
          <a:lstStyle/>
          <a:p>
            <a:r>
              <a:rPr kumimoji="0" lang="zh-CN" altLang="en-US"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系统组成</a:t>
            </a:r>
            <a:r>
              <a:rPr kumimoji="0" lang="en-US" altLang="zh-CN" sz="1800" b="0" i="0" u="none" strike="noStrike" kern="0" cap="none" spc="0" normalizeH="0" baseline="0" noProof="0" dirty="0">
                <a:ln>
                  <a:noFill/>
                </a:ln>
                <a:effectLst/>
                <a:uLnTx/>
                <a:uFillTx/>
                <a:latin typeface="思源黑体 CN Bold" panose="020B0800000000000000" pitchFamily="34" charset="-122"/>
                <a:ea typeface="思源黑体 CN Bold" panose="020B0800000000000000" pitchFamily="34" charset="-122"/>
              </a:rPr>
              <a:t>-</a:t>
            </a:r>
            <a:r>
              <a:rPr lang="zh-CN" altLang="en-US" kern="0" dirty="0">
                <a:latin typeface="思源黑体 CN Bold" panose="020B0800000000000000" pitchFamily="34" charset="-122"/>
                <a:ea typeface="思源黑体 CN Bold" panose="020B0800000000000000" pitchFamily="34" charset="-122"/>
              </a:rPr>
              <a:t>自动窗帘</a:t>
            </a:r>
            <a:endParaRPr lang="zh-CN" altLang="en-US" dirty="0"/>
          </a:p>
        </p:txBody>
      </p:sp>
      <p:grpSp>
        <p:nvGrpSpPr>
          <p:cNvPr id="3" name="组合 2">
            <a:extLst>
              <a:ext uri="{FF2B5EF4-FFF2-40B4-BE49-F238E27FC236}">
                <a16:creationId xmlns:a16="http://schemas.microsoft.com/office/drawing/2014/main" id="{0405FF88-7189-42FD-B106-0896B1C64263}"/>
              </a:ext>
            </a:extLst>
          </p:cNvPr>
          <p:cNvGrpSpPr/>
          <p:nvPr/>
        </p:nvGrpSpPr>
        <p:grpSpPr>
          <a:xfrm>
            <a:off x="235975" y="600005"/>
            <a:ext cx="5619135" cy="752110"/>
            <a:chOff x="3607077" y="2170141"/>
            <a:chExt cx="5187731" cy="807839"/>
          </a:xfrm>
        </p:grpSpPr>
        <p:sp>
          <p:nvSpPr>
            <p:cNvPr id="4" name="菱形 3">
              <a:extLst>
                <a:ext uri="{FF2B5EF4-FFF2-40B4-BE49-F238E27FC236}">
                  <a16:creationId xmlns:a16="http://schemas.microsoft.com/office/drawing/2014/main" id="{829648EF-1DAA-4E69-B8E7-82D7CEF52986}"/>
                </a:ext>
              </a:extLst>
            </p:cNvPr>
            <p:cNvSpPr/>
            <p:nvPr/>
          </p:nvSpPr>
          <p:spPr>
            <a:xfrm>
              <a:off x="3607077" y="2170141"/>
              <a:ext cx="956598" cy="807839"/>
            </a:xfrm>
            <a:prstGeom prst="diamond">
              <a:avLst/>
            </a:prstGeom>
            <a:solidFill>
              <a:srgbClr val="D7201A"/>
            </a:solidFill>
            <a:ln w="12700" cap="flat" cmpd="sng" algn="ctr">
              <a:noFill/>
              <a:prstDash val="solid"/>
              <a:miter lim="800000"/>
            </a:ln>
            <a:effectLst>
              <a:outerShdw blurRad="63500" algn="ctr" rotWithShape="0">
                <a:srgbClr val="3D94E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6AAB6CCD-1E68-4823-9D30-BF0003C0CB3A}"/>
                </a:ext>
              </a:extLst>
            </p:cNvPr>
            <p:cNvSpPr txBox="1"/>
            <p:nvPr/>
          </p:nvSpPr>
          <p:spPr>
            <a:xfrm>
              <a:off x="4621160" y="2281672"/>
              <a:ext cx="4173648" cy="628105"/>
            </a:xfrm>
            <a:prstGeom prst="rect">
              <a:avLst/>
            </a:prstGeom>
            <a:noFill/>
          </p:spPr>
          <p:txBody>
            <a:bodyPr wrap="square" rtlCol="0">
              <a:spAutoFit/>
            </a:bodyPr>
            <a:lstStyle/>
            <a:p>
              <a:r>
                <a:rPr lang="zh-CN" altLang="en-US" sz="3200" dirty="0"/>
                <a:t>自动窗帘</a:t>
              </a:r>
            </a:p>
          </p:txBody>
        </p:sp>
      </p:grpSp>
      <p:sp>
        <p:nvSpPr>
          <p:cNvPr id="6" name="六边形 5">
            <a:extLst>
              <a:ext uri="{FF2B5EF4-FFF2-40B4-BE49-F238E27FC236}">
                <a16:creationId xmlns:a16="http://schemas.microsoft.com/office/drawing/2014/main" id="{FD2FCB2B-80BF-4E95-89C4-55AF10C0D124}"/>
              </a:ext>
            </a:extLst>
          </p:cNvPr>
          <p:cNvSpPr/>
          <p:nvPr/>
        </p:nvSpPr>
        <p:spPr>
          <a:xfrm>
            <a:off x="3799895" y="2071463"/>
            <a:ext cx="4592210" cy="469237"/>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光敏电阻</a:t>
            </a:r>
          </a:p>
        </p:txBody>
      </p:sp>
      <p:sp>
        <p:nvSpPr>
          <p:cNvPr id="7" name="六边形 6">
            <a:extLst>
              <a:ext uri="{FF2B5EF4-FFF2-40B4-BE49-F238E27FC236}">
                <a16:creationId xmlns:a16="http://schemas.microsoft.com/office/drawing/2014/main" id="{3CC15E23-6C3B-43E8-B899-5BED586C24A0}"/>
              </a:ext>
            </a:extLst>
          </p:cNvPr>
          <p:cNvSpPr/>
          <p:nvPr/>
        </p:nvSpPr>
        <p:spPr>
          <a:xfrm>
            <a:off x="3799895" y="2959763"/>
            <a:ext cx="4592210" cy="469237"/>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物联网</a:t>
            </a:r>
          </a:p>
        </p:txBody>
      </p:sp>
      <p:sp>
        <p:nvSpPr>
          <p:cNvPr id="8" name="六边形 7">
            <a:extLst>
              <a:ext uri="{FF2B5EF4-FFF2-40B4-BE49-F238E27FC236}">
                <a16:creationId xmlns:a16="http://schemas.microsoft.com/office/drawing/2014/main" id="{7F09DA3F-CD30-4EA5-9858-CEF89B23F811}"/>
              </a:ext>
            </a:extLst>
          </p:cNvPr>
          <p:cNvSpPr/>
          <p:nvPr/>
        </p:nvSpPr>
        <p:spPr>
          <a:xfrm>
            <a:off x="3799895" y="3848063"/>
            <a:ext cx="4592210" cy="469237"/>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蓝牙</a:t>
            </a:r>
          </a:p>
        </p:txBody>
      </p:sp>
      <p:sp>
        <p:nvSpPr>
          <p:cNvPr id="9" name="六边形 8">
            <a:extLst>
              <a:ext uri="{FF2B5EF4-FFF2-40B4-BE49-F238E27FC236}">
                <a16:creationId xmlns:a16="http://schemas.microsoft.com/office/drawing/2014/main" id="{78777606-C2E4-45C4-A155-D024C7378D09}"/>
              </a:ext>
            </a:extLst>
          </p:cNvPr>
          <p:cNvSpPr/>
          <p:nvPr/>
        </p:nvSpPr>
        <p:spPr>
          <a:xfrm>
            <a:off x="3799895" y="4736363"/>
            <a:ext cx="4592210" cy="469237"/>
          </a:xfrm>
          <a:prstGeom prst="hexagon">
            <a:avLst/>
          </a:prstGeom>
          <a:solidFill>
            <a:srgbClr val="D7201A"/>
          </a:solidFill>
          <a:ln w="12700" cap="flat" cmpd="sng" algn="ctr">
            <a:no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latin typeface="思源黑体 CN Bold" panose="020B0800000000000000" pitchFamily="34" charset="-122"/>
                <a:ea typeface="思源黑体 CN Bold" panose="020B0800000000000000" pitchFamily="34" charset="-122"/>
                <a:cs typeface="+mn-ea"/>
                <a:sym typeface="+mn-lt"/>
              </a:rPr>
              <a:t>语音识别</a:t>
            </a:r>
          </a:p>
        </p:txBody>
      </p:sp>
    </p:spTree>
    <p:extLst>
      <p:ext uri="{BB962C8B-B14F-4D97-AF65-F5344CB8AC3E}">
        <p14:creationId xmlns:p14="http://schemas.microsoft.com/office/powerpoint/2010/main" val="361294579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mbria"/>
        <a:ea typeface="黑体"/>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5033</TotalTime>
  <Words>2586</Words>
  <Application>Microsoft Office PowerPoint</Application>
  <PresentationFormat>宽屏</PresentationFormat>
  <Paragraphs>189</Paragraphs>
  <Slides>28</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-apple-system</vt:lpstr>
      <vt:lpstr>PingFang SC</vt:lpstr>
      <vt:lpstr>等线</vt:lpstr>
      <vt:lpstr>方正姚体</vt:lpstr>
      <vt:lpstr>华光大标宋_CNKI</vt:lpstr>
      <vt:lpstr>思源黑体 CN Bold</vt:lpstr>
      <vt:lpstr>微软雅黑</vt:lpstr>
      <vt:lpstr>Arial</vt:lpstr>
      <vt:lpstr>Arial</vt:lpstr>
      <vt:lpstr>Calibri</vt:lpstr>
      <vt:lpstr>Cambria</vt:lpstr>
      <vt:lpstr>Office 主题​​</vt:lpstr>
      <vt:lpstr>人人卓越智能家居系统培训</vt:lpstr>
      <vt:lpstr>PowerPoint 演示文稿</vt:lpstr>
      <vt:lpstr>系统组成</vt:lpstr>
      <vt:lpstr>系统组成-智能门禁系统 </vt:lpstr>
      <vt:lpstr>系统组成-智能门禁系统</vt:lpstr>
      <vt:lpstr>系统组成-智能门禁系统</vt:lpstr>
      <vt:lpstr>系统组成-智能门禁系统</vt:lpstr>
      <vt:lpstr>系统组成-智能门禁系统</vt:lpstr>
      <vt:lpstr>系统组成-自动窗帘</vt:lpstr>
      <vt:lpstr>系统组成-自动窗帘</vt:lpstr>
      <vt:lpstr>系统组成-自动窗帘</vt:lpstr>
      <vt:lpstr>系统组成-自动窗帘</vt:lpstr>
      <vt:lpstr>系统组成-自动窗帘</vt:lpstr>
      <vt:lpstr>系统组成-自动窗帘</vt:lpstr>
      <vt:lpstr>系统组成-自动窗帘</vt:lpstr>
      <vt:lpstr>系统组成-安防系统</vt:lpstr>
      <vt:lpstr>物联网</vt:lpstr>
      <vt:lpstr>物联网模块</vt:lpstr>
      <vt:lpstr>物联网模块</vt:lpstr>
      <vt:lpstr>物联网模块</vt:lpstr>
      <vt:lpstr>物联网模块</vt:lpstr>
      <vt:lpstr>物联网模块</vt:lpstr>
      <vt:lpstr>主控芯片</vt:lpstr>
      <vt:lpstr>主控芯片</vt:lpstr>
      <vt:lpstr>主控芯片</vt:lpstr>
      <vt:lpstr>主控芯片</vt:lpstr>
      <vt:lpstr>主控芯片</vt:lpstr>
      <vt:lpstr>今天的课程结束啦！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Red</dc:creator>
  <cp:lastModifiedBy>L HZ</cp:lastModifiedBy>
  <cp:revision>76</cp:revision>
  <dcterms:created xsi:type="dcterms:W3CDTF">2020-08-07T03:12:40Z</dcterms:created>
  <dcterms:modified xsi:type="dcterms:W3CDTF">2021-04-04T16:25:25Z</dcterms:modified>
</cp:coreProperties>
</file>