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7"/>
  </p:notesMasterIdLst>
  <p:sldIdLst>
    <p:sldId id="287" r:id="rId2"/>
    <p:sldId id="289" r:id="rId3"/>
    <p:sldId id="271" r:id="rId4"/>
    <p:sldId id="277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EEB500"/>
    <a:srgbClr val="FEC200"/>
    <a:srgbClr val="D2A000"/>
    <a:srgbClr val="9EBBDB"/>
    <a:srgbClr val="5C82B5"/>
    <a:srgbClr val="B9C0C2"/>
    <a:srgbClr val="E3DBD3"/>
    <a:srgbClr val="A2CDDD"/>
    <a:srgbClr val="0D759B"/>
    <a:srgbClr val="E3EA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768" autoAdjust="0"/>
    <p:restoredTop sz="94622" autoAdjust="0"/>
  </p:normalViewPr>
  <p:slideViewPr>
    <p:cSldViewPr snapToGrid="0">
      <p:cViewPr>
        <p:scale>
          <a:sx n="40" d="100"/>
          <a:sy n="40" d="100"/>
        </p:scale>
        <p:origin x="-129" y="-2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967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69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781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157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6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18463" y="226097"/>
            <a:ext cx="2439184" cy="1880609"/>
          </a:xfrm>
          <a:prstGeom prst="rect">
            <a:avLst/>
          </a:prstGeom>
          <a:solidFill>
            <a:srgbClr val="B9C0C2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5624" y="1863702"/>
            <a:ext cx="1396030" cy="5085041"/>
          </a:xfrm>
          <a:prstGeom prst="rect">
            <a:avLst/>
          </a:prstGeom>
          <a:solidFill>
            <a:srgbClr val="B3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61536" y="2531098"/>
            <a:ext cx="8372725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及</a:t>
            </a:r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人之</a:t>
            </a:r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老，助老爱老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9779" y="4567313"/>
            <a:ext cx="449101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480428" y="5043672"/>
            <a:ext cx="2186668" cy="531124"/>
            <a:chOff x="1483363" y="3650467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7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介绍者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215050" y="1851660"/>
            <a:ext cx="352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10970" y="1851660"/>
            <a:ext cx="0" cy="4186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05825" y="5638800"/>
            <a:ext cx="2500630" cy="21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996295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4385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95660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-305db112c7315e6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922" y="-188462"/>
            <a:ext cx="2240628" cy="22406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6804" y="385458"/>
            <a:ext cx="2142565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目录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、策划背景</a:t>
            </a:r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、策划理念</a:t>
            </a:r>
            <a:endParaRPr lang="en-US" altLang="zh-CN" sz="2000" b="1" dirty="0" smtClean="0"/>
          </a:p>
          <a:p>
            <a:pPr>
              <a:lnSpc>
                <a:spcPts val="23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、活动开展</a:t>
            </a:r>
            <a:endParaRPr lang="en-US" altLang="zh-CN" sz="2000" b="1" dirty="0" smtClean="0"/>
          </a:p>
        </p:txBody>
      </p:sp>
      <p:sp>
        <p:nvSpPr>
          <p:cNvPr id="25" name="文本框 9"/>
          <p:cNvSpPr txBox="1"/>
          <p:nvPr/>
        </p:nvSpPr>
        <p:spPr>
          <a:xfrm>
            <a:off x="4562061" y="3901828"/>
            <a:ext cx="600522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“展奉献精神，建互助风气”</a:t>
            </a:r>
            <a:r>
              <a:rPr lang="zh-CN" alt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信青杯系列活动策划</a:t>
            </a:r>
            <a:endParaRPr lang="zh-CN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图片 28" descr="院徽.jpg"/>
          <p:cNvPicPr/>
          <p:nvPr/>
        </p:nvPicPr>
        <p:blipFill>
          <a:blip r:embed="rId6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8C862B58-BD00-4236-8807-C66B8C8AE0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044"/>
          <a:stretch/>
        </p:blipFill>
        <p:spPr>
          <a:xfrm>
            <a:off x="0" y="-1"/>
            <a:ext cx="12858750" cy="7233047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C39BD635-FA1D-4BC7-9960-0E6D82E172D1}"/>
              </a:ext>
            </a:extLst>
          </p:cNvPr>
          <p:cNvSpPr/>
          <p:nvPr/>
        </p:nvSpPr>
        <p:spPr>
          <a:xfrm>
            <a:off x="-9525" y="-9525"/>
            <a:ext cx="12858749" cy="72326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     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" name="组合 50"/>
            <p:cNvGrpSpPr/>
            <p:nvPr/>
          </p:nvGrpSpPr>
          <p:grpSpPr>
            <a:xfrm>
              <a:off x="387125" y="299356"/>
              <a:ext cx="1316501" cy="883948"/>
              <a:chOff x="1276124" y="1279752"/>
              <a:chExt cx="6401933" cy="4298496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1"/>
            <p:cNvSpPr txBox="1"/>
            <p:nvPr/>
          </p:nvSpPr>
          <p:spPr>
            <a:xfrm>
              <a:off x="918172" y="45529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组合 52"/>
            <p:cNvGrpSpPr/>
            <p:nvPr/>
          </p:nvGrpSpPr>
          <p:grpSpPr>
            <a:xfrm>
              <a:off x="1869914" y="359607"/>
              <a:ext cx="5532873" cy="742504"/>
              <a:chOff x="1591893" y="302419"/>
              <a:chExt cx="5532873" cy="742504"/>
            </a:xfrm>
          </p:grpSpPr>
          <p:sp>
            <p:nvSpPr>
              <p:cNvPr id="9" name="文本框 56"/>
              <p:cNvSpPr txBox="1"/>
              <p:nvPr/>
            </p:nvSpPr>
            <p:spPr>
              <a:xfrm>
                <a:off x="2122383" y="30241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策划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背景</a:t>
                </a:r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· 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立主题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" name="组合 53"/>
            <p:cNvGrpSpPr/>
            <p:nvPr/>
          </p:nvGrpSpPr>
          <p:grpSpPr>
            <a:xfrm>
              <a:off x="11572882" y="6254988"/>
              <a:ext cx="940557" cy="641112"/>
              <a:chOff x="11395287" y="6034159"/>
              <a:chExt cx="1208633" cy="823841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427" y="336588"/>
            <a:ext cx="542385" cy="54133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8397" y="1671514"/>
            <a:ext cx="6814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两千多年前，儒学亚圣孟子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一句 </a:t>
            </a:r>
            <a:r>
              <a:rPr lang="zh-CN" altLang="en-US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   </a:t>
            </a:r>
            <a:r>
              <a:rPr lang="zh-CN" altLang="en-US" sz="24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老吾老以及人之老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，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以浩然之胸怀，开</a:t>
            </a:r>
            <a:r>
              <a:rPr lang="zh-CN" altLang="en-US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爱老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之先河。</a:t>
            </a:r>
            <a:endParaRPr lang="en-US" altLang="zh-CN" sz="2000" dirty="0" smtClean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图片 17" descr="孟子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775" y="511175"/>
            <a:ext cx="2576336" cy="27463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9" name="TextBox 18"/>
          <p:cNvSpPr txBox="1"/>
          <p:nvPr/>
        </p:nvSpPr>
        <p:spPr>
          <a:xfrm>
            <a:off x="990599" y="4162425"/>
            <a:ext cx="4819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今日，面对</a:t>
            </a:r>
            <a:r>
              <a:rPr lang="zh-CN" altLang="en-US" sz="24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老龄化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趋势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与</a:t>
            </a:r>
            <a:r>
              <a:rPr lang="zh-CN" altLang="en-US" sz="24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信息化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时代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相汇集的社会格局，又该如何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让</a:t>
            </a:r>
            <a:r>
              <a:rPr lang="zh-CN" altLang="en-US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助</a:t>
            </a:r>
            <a:r>
              <a:rPr lang="zh-CN" altLang="en-US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老爱老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的传统美德像清澈的活水一样</a:t>
            </a:r>
            <a:r>
              <a:rPr lang="zh-CN" altLang="en-US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再次流动</a:t>
            </a:r>
            <a:r>
              <a:rPr lang="zh-CN" altLang="en-US" sz="2000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起来？</a:t>
            </a:r>
          </a:p>
          <a:p>
            <a:endParaRPr lang="zh-CN" altLang="en-US" dirty="0"/>
          </a:p>
        </p:txBody>
      </p:sp>
      <p:sp>
        <p:nvSpPr>
          <p:cNvPr id="21" name="云形 20"/>
          <p:cNvSpPr/>
          <p:nvPr/>
        </p:nvSpPr>
        <p:spPr>
          <a:xfrm>
            <a:off x="4214191" y="1431235"/>
            <a:ext cx="3411110" cy="99391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28098" y="6043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？</a:t>
            </a:r>
            <a:endParaRPr lang="zh-CN" altLang="en-US" sz="54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934075" y="3819525"/>
            <a:ext cx="5800725" cy="2671285"/>
            <a:chOff x="5934075" y="3819525"/>
            <a:chExt cx="5800725" cy="2671285"/>
          </a:xfrm>
        </p:grpSpPr>
        <p:grpSp>
          <p:nvGrpSpPr>
            <p:cNvPr id="25" name="组合 24"/>
            <p:cNvGrpSpPr/>
            <p:nvPr/>
          </p:nvGrpSpPr>
          <p:grpSpPr>
            <a:xfrm>
              <a:off x="5934075" y="3819525"/>
              <a:ext cx="5800725" cy="2671285"/>
              <a:chOff x="5934075" y="3819525"/>
              <a:chExt cx="5800725" cy="267128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934075" y="3819525"/>
                <a:ext cx="5800725" cy="2219325"/>
                <a:chOff x="5934075" y="3819525"/>
                <a:chExt cx="5800725" cy="2219325"/>
              </a:xfrm>
            </p:grpSpPr>
            <p:pic>
              <p:nvPicPr>
                <p:cNvPr id="17" name="图片 16" descr="老龄化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4075" y="3819525"/>
                  <a:ext cx="2571750" cy="2219325"/>
                </a:xfrm>
                <a:prstGeom prst="rect">
                  <a:avLst/>
                </a:prstGeom>
                <a:effectLst>
                  <a:softEdge rad="127000"/>
                </a:effectLst>
              </p:spPr>
            </p:pic>
            <p:pic>
              <p:nvPicPr>
                <p:cNvPr id="20" name="图片 19" descr="信息化.jp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1625" y="3829050"/>
                  <a:ext cx="2543175" cy="2209799"/>
                </a:xfrm>
                <a:prstGeom prst="rect">
                  <a:avLst/>
                </a:prstGeom>
                <a:effectLst>
                  <a:softEdge rad="127000"/>
                </a:effectLst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6543923" y="6050943"/>
                <a:ext cx="1741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老龄化困境</a:t>
                </a:r>
                <a:endParaRPr lang="zh-CN" altLang="en-US" sz="20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796006" y="6090700"/>
                <a:ext cx="15266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信息化时代</a:t>
                </a:r>
                <a:endParaRPr lang="zh-CN" altLang="en-US" sz="2000" b="1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452236" y="4611757"/>
              <a:ext cx="826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VS</a:t>
              </a:r>
              <a:endParaRPr lang="zh-CN" altLang="en-US" sz="3200" b="1" dirty="0"/>
            </a:p>
          </p:txBody>
        </p:sp>
      </p:grpSp>
      <p:sp>
        <p:nvSpPr>
          <p:cNvPr id="29" name="文本框 66"/>
          <p:cNvSpPr txBox="1"/>
          <p:nvPr/>
        </p:nvSpPr>
        <p:spPr>
          <a:xfrm>
            <a:off x="2097217" y="903754"/>
            <a:ext cx="553287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主题：老吾老及人之老，小奉献展大担当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1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45"/>
          <p:cNvCxnSpPr/>
          <p:nvPr/>
        </p:nvCxnSpPr>
        <p:spPr>
          <a:xfrm flipV="1">
            <a:off x="1551246" y="2749701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6"/>
          <p:cNvCxnSpPr/>
          <p:nvPr/>
        </p:nvCxnSpPr>
        <p:spPr>
          <a:xfrm flipV="1">
            <a:off x="3621473" y="3804193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9"/>
          <p:cNvCxnSpPr/>
          <p:nvPr/>
        </p:nvCxnSpPr>
        <p:spPr>
          <a:xfrm flipV="1">
            <a:off x="5271858" y="2749701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1"/>
          <p:cNvCxnSpPr/>
          <p:nvPr/>
        </p:nvCxnSpPr>
        <p:spPr>
          <a:xfrm flipV="1">
            <a:off x="6977214" y="3823243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/>
          <p:cNvCxnSpPr/>
          <p:nvPr/>
        </p:nvCxnSpPr>
        <p:spPr>
          <a:xfrm flipV="1">
            <a:off x="8789523" y="2749701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5"/>
          <p:cNvCxnSpPr/>
          <p:nvPr/>
        </p:nvCxnSpPr>
        <p:spPr>
          <a:xfrm flipV="1">
            <a:off x="10497880" y="3823243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905227" y="1414159"/>
            <a:ext cx="3727018" cy="2281615"/>
            <a:chOff x="819502" y="1728484"/>
            <a:chExt cx="3727018" cy="2281615"/>
          </a:xfrm>
        </p:grpSpPr>
        <p:grpSp>
          <p:nvGrpSpPr>
            <p:cNvPr id="53" name="组合 52"/>
            <p:cNvGrpSpPr/>
            <p:nvPr/>
          </p:nvGrpSpPr>
          <p:grpSpPr>
            <a:xfrm>
              <a:off x="885425" y="1728484"/>
              <a:ext cx="1114091" cy="1133662"/>
              <a:chOff x="885425" y="1728484"/>
              <a:chExt cx="1114091" cy="1133662"/>
            </a:xfrm>
          </p:grpSpPr>
          <p:sp>
            <p:nvSpPr>
              <p:cNvPr id="10" name="ïs1iḍè"/>
              <p:cNvSpPr/>
              <p:nvPr/>
            </p:nvSpPr>
            <p:spPr>
              <a:xfrm>
                <a:off x="885425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ļïḓê"/>
              <p:cNvSpPr/>
              <p:nvPr/>
            </p:nvSpPr>
            <p:spPr bwMode="auto">
              <a:xfrm>
                <a:off x="1268853" y="2092575"/>
                <a:ext cx="331864" cy="405478"/>
              </a:xfrm>
              <a:custGeom>
                <a:avLst/>
                <a:gdLst>
                  <a:gd name="T0" fmla="*/ 50 w 151"/>
                  <a:gd name="T1" fmla="*/ 105 h 185"/>
                  <a:gd name="T2" fmla="*/ 59 w 151"/>
                  <a:gd name="T3" fmla="*/ 105 h 185"/>
                  <a:gd name="T4" fmla="*/ 75 w 151"/>
                  <a:gd name="T5" fmla="*/ 118 h 185"/>
                  <a:gd name="T6" fmla="*/ 75 w 151"/>
                  <a:gd name="T7" fmla="*/ 135 h 185"/>
                  <a:gd name="T8" fmla="*/ 75 w 151"/>
                  <a:gd name="T9" fmla="*/ 118 h 185"/>
                  <a:gd name="T10" fmla="*/ 33 w 151"/>
                  <a:gd name="T11" fmla="*/ 143 h 185"/>
                  <a:gd name="T12" fmla="*/ 50 w 151"/>
                  <a:gd name="T13" fmla="*/ 143 h 185"/>
                  <a:gd name="T14" fmla="*/ 118 w 151"/>
                  <a:gd name="T15" fmla="*/ 67 h 185"/>
                  <a:gd name="T16" fmla="*/ 126 w 151"/>
                  <a:gd name="T17" fmla="*/ 25 h 185"/>
                  <a:gd name="T18" fmla="*/ 135 w 151"/>
                  <a:gd name="T19" fmla="*/ 8 h 185"/>
                  <a:gd name="T20" fmla="*/ 25 w 151"/>
                  <a:gd name="T21" fmla="*/ 0 h 185"/>
                  <a:gd name="T22" fmla="*/ 16 w 151"/>
                  <a:gd name="T23" fmla="*/ 17 h 185"/>
                  <a:gd name="T24" fmla="*/ 33 w 151"/>
                  <a:gd name="T25" fmla="*/ 25 h 185"/>
                  <a:gd name="T26" fmla="*/ 0 w 151"/>
                  <a:gd name="T27" fmla="*/ 131 h 185"/>
                  <a:gd name="T28" fmla="*/ 128 w 151"/>
                  <a:gd name="T29" fmla="*/ 185 h 185"/>
                  <a:gd name="T30" fmla="*/ 118 w 151"/>
                  <a:gd name="T31" fmla="*/ 67 h 185"/>
                  <a:gd name="T32" fmla="*/ 25 w 151"/>
                  <a:gd name="T33" fmla="*/ 8 h 185"/>
                  <a:gd name="T34" fmla="*/ 126 w 151"/>
                  <a:gd name="T35" fmla="*/ 17 h 185"/>
                  <a:gd name="T36" fmla="*/ 109 w 151"/>
                  <a:gd name="T37" fmla="*/ 25 h 185"/>
                  <a:gd name="T38" fmla="*/ 78 w 151"/>
                  <a:gd name="T39" fmla="*/ 46 h 185"/>
                  <a:gd name="T40" fmla="*/ 42 w 151"/>
                  <a:gd name="T41" fmla="*/ 25 h 185"/>
                  <a:gd name="T42" fmla="*/ 124 w 151"/>
                  <a:gd name="T43" fmla="*/ 177 h 185"/>
                  <a:gd name="T44" fmla="*/ 8 w 151"/>
                  <a:gd name="T45" fmla="*/ 131 h 185"/>
                  <a:gd name="T46" fmla="*/ 42 w 151"/>
                  <a:gd name="T47" fmla="*/ 67 h 185"/>
                  <a:gd name="T48" fmla="*/ 59 w 151"/>
                  <a:gd name="T49" fmla="*/ 59 h 185"/>
                  <a:gd name="T50" fmla="*/ 109 w 151"/>
                  <a:gd name="T51" fmla="*/ 46 h 185"/>
                  <a:gd name="T52" fmla="*/ 113 w 151"/>
                  <a:gd name="T53" fmla="*/ 74 h 185"/>
                  <a:gd name="T54" fmla="*/ 124 w 151"/>
                  <a:gd name="T55" fmla="*/ 177 h 185"/>
                  <a:gd name="T56" fmla="*/ 109 w 151"/>
                  <a:gd name="T57" fmla="*/ 139 h 185"/>
                  <a:gd name="T58" fmla="*/ 118 w 151"/>
                  <a:gd name="T59" fmla="*/ 139 h 185"/>
                  <a:gd name="T60" fmla="*/ 88 w 151"/>
                  <a:gd name="T61" fmla="*/ 76 h 185"/>
                  <a:gd name="T62" fmla="*/ 88 w 151"/>
                  <a:gd name="T63" fmla="*/ 101 h 185"/>
                  <a:gd name="T64" fmla="*/ 88 w 151"/>
                  <a:gd name="T65" fmla="*/ 76 h 185"/>
                  <a:gd name="T66" fmla="*/ 84 w 151"/>
                  <a:gd name="T67" fmla="*/ 88 h 185"/>
                  <a:gd name="T68" fmla="*/ 92 w 151"/>
                  <a:gd name="T69" fmla="*/ 88 h 185"/>
                  <a:gd name="T70" fmla="*/ 88 w 151"/>
                  <a:gd name="T71" fmla="*/ 152 h 185"/>
                  <a:gd name="T72" fmla="*/ 88 w 151"/>
                  <a:gd name="T73" fmla="*/ 160 h 185"/>
                  <a:gd name="T74" fmla="*/ 88 w 151"/>
                  <a:gd name="T75" fmla="*/ 15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185">
                    <a:moveTo>
                      <a:pt x="54" y="101"/>
                    </a:moveTo>
                    <a:cubicBezTo>
                      <a:pt x="52" y="101"/>
                      <a:pt x="50" y="103"/>
                      <a:pt x="50" y="105"/>
                    </a:cubicBezTo>
                    <a:cubicBezTo>
                      <a:pt x="50" y="108"/>
                      <a:pt x="52" y="109"/>
                      <a:pt x="54" y="109"/>
                    </a:cubicBezTo>
                    <a:cubicBezTo>
                      <a:pt x="57" y="109"/>
                      <a:pt x="59" y="108"/>
                      <a:pt x="59" y="105"/>
                    </a:cubicBezTo>
                    <a:cubicBezTo>
                      <a:pt x="59" y="103"/>
                      <a:pt x="57" y="101"/>
                      <a:pt x="54" y="101"/>
                    </a:cubicBezTo>
                    <a:close/>
                    <a:moveTo>
                      <a:pt x="75" y="118"/>
                    </a:moveTo>
                    <a:cubicBezTo>
                      <a:pt x="71" y="118"/>
                      <a:pt x="67" y="122"/>
                      <a:pt x="67" y="126"/>
                    </a:cubicBezTo>
                    <a:cubicBezTo>
                      <a:pt x="67" y="131"/>
                      <a:pt x="71" y="135"/>
                      <a:pt x="75" y="135"/>
                    </a:cubicBezTo>
                    <a:cubicBezTo>
                      <a:pt x="80" y="135"/>
                      <a:pt x="84" y="131"/>
                      <a:pt x="84" y="126"/>
                    </a:cubicBezTo>
                    <a:cubicBezTo>
                      <a:pt x="84" y="122"/>
                      <a:pt x="80" y="118"/>
                      <a:pt x="75" y="118"/>
                    </a:cubicBezTo>
                    <a:close/>
                    <a:moveTo>
                      <a:pt x="42" y="135"/>
                    </a:moveTo>
                    <a:cubicBezTo>
                      <a:pt x="37" y="135"/>
                      <a:pt x="33" y="139"/>
                      <a:pt x="33" y="143"/>
                    </a:cubicBezTo>
                    <a:cubicBezTo>
                      <a:pt x="33" y="148"/>
                      <a:pt x="37" y="152"/>
                      <a:pt x="42" y="152"/>
                    </a:cubicBezTo>
                    <a:cubicBezTo>
                      <a:pt x="46" y="152"/>
                      <a:pt x="50" y="148"/>
                      <a:pt x="50" y="143"/>
                    </a:cubicBezTo>
                    <a:cubicBezTo>
                      <a:pt x="50" y="139"/>
                      <a:pt x="46" y="135"/>
                      <a:pt x="42" y="135"/>
                    </a:cubicBezTo>
                    <a:close/>
                    <a:moveTo>
                      <a:pt x="118" y="67"/>
                    </a:moveTo>
                    <a:cubicBezTo>
                      <a:pt x="118" y="25"/>
                      <a:pt x="118" y="25"/>
                      <a:pt x="118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31" y="25"/>
                      <a:pt x="135" y="21"/>
                      <a:pt x="135" y="17"/>
                    </a:cubicBezTo>
                    <a:cubicBezTo>
                      <a:pt x="135" y="8"/>
                      <a:pt x="135" y="8"/>
                      <a:pt x="135" y="8"/>
                    </a:cubicBezTo>
                    <a:cubicBezTo>
                      <a:pt x="135" y="4"/>
                      <a:pt x="131" y="0"/>
                      <a:pt x="1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0" y="0"/>
                      <a:pt x="16" y="4"/>
                      <a:pt x="16" y="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1"/>
                      <a:pt x="20" y="25"/>
                      <a:pt x="25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13" y="81"/>
                      <a:pt x="0" y="104"/>
                      <a:pt x="0" y="131"/>
                    </a:cubicBezTo>
                    <a:cubicBezTo>
                      <a:pt x="0" y="152"/>
                      <a:pt x="9" y="172"/>
                      <a:pt x="23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42" y="172"/>
                      <a:pt x="151" y="152"/>
                      <a:pt x="151" y="131"/>
                    </a:cubicBezTo>
                    <a:cubicBezTo>
                      <a:pt x="151" y="104"/>
                      <a:pt x="138" y="81"/>
                      <a:pt x="118" y="67"/>
                    </a:cubicBezTo>
                    <a:close/>
                    <a:moveTo>
                      <a:pt x="25" y="17"/>
                    </a:moveTo>
                    <a:cubicBezTo>
                      <a:pt x="25" y="8"/>
                      <a:pt x="25" y="8"/>
                      <a:pt x="25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17"/>
                      <a:pt x="126" y="17"/>
                      <a:pt x="126" y="17"/>
                    </a:cubicBezTo>
                    <a:lnTo>
                      <a:pt x="25" y="17"/>
                    </a:lnTo>
                    <a:close/>
                    <a:moveTo>
                      <a:pt x="109" y="25"/>
                    </a:moveTo>
                    <a:cubicBezTo>
                      <a:pt x="109" y="37"/>
                      <a:pt x="109" y="37"/>
                      <a:pt x="109" y="37"/>
                    </a:cubicBezTo>
                    <a:cubicBezTo>
                      <a:pt x="101" y="37"/>
                      <a:pt x="90" y="39"/>
                      <a:pt x="78" y="46"/>
                    </a:cubicBezTo>
                    <a:cubicBezTo>
                      <a:pt x="64" y="54"/>
                      <a:pt x="51" y="51"/>
                      <a:pt x="42" y="47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109" y="25"/>
                    </a:lnTo>
                    <a:close/>
                    <a:moveTo>
                      <a:pt x="124" y="177"/>
                    </a:moveTo>
                    <a:cubicBezTo>
                      <a:pt x="27" y="177"/>
                      <a:pt x="27" y="177"/>
                      <a:pt x="27" y="177"/>
                    </a:cubicBezTo>
                    <a:cubicBezTo>
                      <a:pt x="15" y="164"/>
                      <a:pt x="8" y="148"/>
                      <a:pt x="8" y="131"/>
                    </a:cubicBezTo>
                    <a:cubicBezTo>
                      <a:pt x="8" y="108"/>
                      <a:pt x="19" y="87"/>
                      <a:pt x="38" y="74"/>
                    </a:cubicBezTo>
                    <a:cubicBezTo>
                      <a:pt x="40" y="73"/>
                      <a:pt x="42" y="70"/>
                      <a:pt x="42" y="67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7" y="58"/>
                      <a:pt x="53" y="59"/>
                      <a:pt x="59" y="59"/>
                    </a:cubicBezTo>
                    <a:cubicBezTo>
                      <a:pt x="66" y="59"/>
                      <a:pt x="74" y="58"/>
                      <a:pt x="82" y="53"/>
                    </a:cubicBezTo>
                    <a:cubicBezTo>
                      <a:pt x="93" y="47"/>
                      <a:pt x="102" y="45"/>
                      <a:pt x="109" y="46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9" y="70"/>
                      <a:pt x="111" y="73"/>
                      <a:pt x="113" y="74"/>
                    </a:cubicBezTo>
                    <a:cubicBezTo>
                      <a:pt x="132" y="87"/>
                      <a:pt x="143" y="108"/>
                      <a:pt x="143" y="131"/>
                    </a:cubicBezTo>
                    <a:cubicBezTo>
                      <a:pt x="143" y="148"/>
                      <a:pt x="136" y="164"/>
                      <a:pt x="124" y="177"/>
                    </a:cubicBezTo>
                    <a:close/>
                    <a:moveTo>
                      <a:pt x="113" y="135"/>
                    </a:moveTo>
                    <a:cubicBezTo>
                      <a:pt x="111" y="135"/>
                      <a:pt x="109" y="137"/>
                      <a:pt x="109" y="139"/>
                    </a:cubicBezTo>
                    <a:cubicBezTo>
                      <a:pt x="109" y="141"/>
                      <a:pt x="111" y="143"/>
                      <a:pt x="113" y="143"/>
                    </a:cubicBezTo>
                    <a:cubicBezTo>
                      <a:pt x="116" y="143"/>
                      <a:pt x="118" y="141"/>
                      <a:pt x="118" y="139"/>
                    </a:cubicBezTo>
                    <a:cubicBezTo>
                      <a:pt x="118" y="137"/>
                      <a:pt x="116" y="135"/>
                      <a:pt x="113" y="135"/>
                    </a:cubicBezTo>
                    <a:close/>
                    <a:moveTo>
                      <a:pt x="88" y="76"/>
                    </a:moveTo>
                    <a:cubicBezTo>
                      <a:pt x="81" y="76"/>
                      <a:pt x="75" y="81"/>
                      <a:pt x="75" y="88"/>
                    </a:cubicBezTo>
                    <a:cubicBezTo>
                      <a:pt x="75" y="95"/>
                      <a:pt x="81" y="101"/>
                      <a:pt x="88" y="101"/>
                    </a:cubicBezTo>
                    <a:cubicBezTo>
                      <a:pt x="95" y="101"/>
                      <a:pt x="101" y="95"/>
                      <a:pt x="101" y="88"/>
                    </a:cubicBezTo>
                    <a:cubicBezTo>
                      <a:pt x="101" y="81"/>
                      <a:pt x="95" y="76"/>
                      <a:pt x="88" y="76"/>
                    </a:cubicBezTo>
                    <a:close/>
                    <a:moveTo>
                      <a:pt x="88" y="93"/>
                    </a:moveTo>
                    <a:cubicBezTo>
                      <a:pt x="86" y="93"/>
                      <a:pt x="84" y="91"/>
                      <a:pt x="84" y="88"/>
                    </a:cubicBezTo>
                    <a:cubicBezTo>
                      <a:pt x="84" y="86"/>
                      <a:pt x="86" y="84"/>
                      <a:pt x="88" y="84"/>
                    </a:cubicBezTo>
                    <a:cubicBezTo>
                      <a:pt x="90" y="84"/>
                      <a:pt x="92" y="86"/>
                      <a:pt x="92" y="88"/>
                    </a:cubicBezTo>
                    <a:cubicBezTo>
                      <a:pt x="92" y="91"/>
                      <a:pt x="90" y="93"/>
                      <a:pt x="88" y="93"/>
                    </a:cubicBezTo>
                    <a:close/>
                    <a:moveTo>
                      <a:pt x="88" y="152"/>
                    </a:moveTo>
                    <a:cubicBezTo>
                      <a:pt x="86" y="152"/>
                      <a:pt x="84" y="154"/>
                      <a:pt x="84" y="156"/>
                    </a:cubicBezTo>
                    <a:cubicBezTo>
                      <a:pt x="84" y="158"/>
                      <a:pt x="86" y="160"/>
                      <a:pt x="88" y="160"/>
                    </a:cubicBezTo>
                    <a:cubicBezTo>
                      <a:pt x="90" y="160"/>
                      <a:pt x="92" y="158"/>
                      <a:pt x="92" y="156"/>
                    </a:cubicBezTo>
                    <a:cubicBezTo>
                      <a:pt x="92" y="154"/>
                      <a:pt x="90" y="152"/>
                      <a:pt x="88" y="1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sḻíďè"/>
            <p:cNvSpPr/>
            <p:nvPr/>
          </p:nvSpPr>
          <p:spPr>
            <a:xfrm>
              <a:off x="819502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组织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212041" y="1805106"/>
              <a:ext cx="2334479" cy="1579292"/>
              <a:chOff x="1402495" y="2118606"/>
              <a:chExt cx="2334479" cy="157929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603193" y="2118606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组织分工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02495" y="2482694"/>
                <a:ext cx="1959909" cy="12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1600" dirty="0" smtClean="0"/>
                  <a:t>确定活动负责人，由活动负责人做好每个部门活动的分工。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422893" y="1414159"/>
            <a:ext cx="3720989" cy="2281615"/>
            <a:chOff x="4337168" y="1728484"/>
            <a:chExt cx="3720989" cy="2281615"/>
          </a:xfrm>
        </p:grpSpPr>
        <p:sp>
          <p:nvSpPr>
            <p:cNvPr id="5" name="ïš1íďe"/>
            <p:cNvSpPr/>
            <p:nvPr/>
          </p:nvSpPr>
          <p:spPr>
            <a:xfrm>
              <a:off x="4337168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开展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629088" y="1728484"/>
              <a:ext cx="1114091" cy="1133662"/>
              <a:chOff x="4629088" y="1728484"/>
              <a:chExt cx="1114091" cy="1133662"/>
            </a:xfrm>
          </p:grpSpPr>
          <p:sp>
            <p:nvSpPr>
              <p:cNvPr id="17" name="íṣlíḋè"/>
              <p:cNvSpPr/>
              <p:nvPr/>
            </p:nvSpPr>
            <p:spPr>
              <a:xfrm>
                <a:off x="4629088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íŝ1ïḑe"/>
              <p:cNvSpPr/>
              <p:nvPr/>
            </p:nvSpPr>
            <p:spPr bwMode="auto">
              <a:xfrm>
                <a:off x="4984110" y="2106117"/>
                <a:ext cx="406549" cy="369151"/>
              </a:xfrm>
              <a:custGeom>
                <a:avLst/>
                <a:gdLst>
                  <a:gd name="T0" fmla="*/ 93 w 185"/>
                  <a:gd name="T1" fmla="*/ 0 h 168"/>
                  <a:gd name="T2" fmla="*/ 0 w 185"/>
                  <a:gd name="T3" fmla="*/ 76 h 168"/>
                  <a:gd name="T4" fmla="*/ 26 w 185"/>
                  <a:gd name="T5" fmla="*/ 128 h 168"/>
                  <a:gd name="T6" fmla="*/ 17 w 185"/>
                  <a:gd name="T7" fmla="*/ 168 h 168"/>
                  <a:gd name="T8" fmla="*/ 67 w 185"/>
                  <a:gd name="T9" fmla="*/ 148 h 168"/>
                  <a:gd name="T10" fmla="*/ 93 w 185"/>
                  <a:gd name="T11" fmla="*/ 152 h 168"/>
                  <a:gd name="T12" fmla="*/ 185 w 185"/>
                  <a:gd name="T13" fmla="*/ 76 h 168"/>
                  <a:gd name="T14" fmla="*/ 93 w 185"/>
                  <a:gd name="T15" fmla="*/ 0 h 168"/>
                  <a:gd name="T16" fmla="*/ 93 w 185"/>
                  <a:gd name="T17" fmla="*/ 143 h 168"/>
                  <a:gd name="T18" fmla="*/ 69 w 185"/>
                  <a:gd name="T19" fmla="*/ 140 h 168"/>
                  <a:gd name="T20" fmla="*/ 67 w 185"/>
                  <a:gd name="T21" fmla="*/ 140 h 168"/>
                  <a:gd name="T22" fmla="*/ 63 w 185"/>
                  <a:gd name="T23" fmla="*/ 141 h 168"/>
                  <a:gd name="T24" fmla="*/ 29 w 185"/>
                  <a:gd name="T25" fmla="*/ 155 h 168"/>
                  <a:gd name="T26" fmla="*/ 34 w 185"/>
                  <a:gd name="T27" fmla="*/ 130 h 168"/>
                  <a:gd name="T28" fmla="*/ 31 w 185"/>
                  <a:gd name="T29" fmla="*/ 122 h 168"/>
                  <a:gd name="T30" fmla="*/ 8 w 185"/>
                  <a:gd name="T31" fmla="*/ 76 h 168"/>
                  <a:gd name="T32" fmla="*/ 93 w 185"/>
                  <a:gd name="T33" fmla="*/ 8 h 168"/>
                  <a:gd name="T34" fmla="*/ 177 w 185"/>
                  <a:gd name="T35" fmla="*/ 76 h 168"/>
                  <a:gd name="T36" fmla="*/ 93 w 185"/>
                  <a:gd name="T37" fmla="*/ 1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8">
                    <a:moveTo>
                      <a:pt x="93" y="0"/>
                    </a:moveTo>
                    <a:cubicBezTo>
                      <a:pt x="41" y="0"/>
                      <a:pt x="0" y="34"/>
                      <a:pt x="0" y="76"/>
                    </a:cubicBezTo>
                    <a:cubicBezTo>
                      <a:pt x="0" y="96"/>
                      <a:pt x="10" y="115"/>
                      <a:pt x="26" y="128"/>
                    </a:cubicBezTo>
                    <a:cubicBezTo>
                      <a:pt x="17" y="168"/>
                      <a:pt x="17" y="168"/>
                      <a:pt x="17" y="168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5" y="150"/>
                      <a:pt x="84" y="152"/>
                      <a:pt x="93" y="152"/>
                    </a:cubicBezTo>
                    <a:cubicBezTo>
                      <a:pt x="144" y="152"/>
                      <a:pt x="185" y="118"/>
                      <a:pt x="185" y="76"/>
                    </a:cubicBezTo>
                    <a:cubicBezTo>
                      <a:pt x="185" y="34"/>
                      <a:pt x="144" y="0"/>
                      <a:pt x="93" y="0"/>
                    </a:cubicBezTo>
                    <a:close/>
                    <a:moveTo>
                      <a:pt x="93" y="143"/>
                    </a:moveTo>
                    <a:cubicBezTo>
                      <a:pt x="85" y="143"/>
                      <a:pt x="76" y="142"/>
                      <a:pt x="69" y="140"/>
                    </a:cubicBezTo>
                    <a:cubicBezTo>
                      <a:pt x="68" y="140"/>
                      <a:pt x="67" y="140"/>
                      <a:pt x="67" y="140"/>
                    </a:cubicBezTo>
                    <a:cubicBezTo>
                      <a:pt x="65" y="140"/>
                      <a:pt x="64" y="140"/>
                      <a:pt x="63" y="141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5" y="127"/>
                      <a:pt x="34" y="124"/>
                      <a:pt x="31" y="122"/>
                    </a:cubicBezTo>
                    <a:cubicBezTo>
                      <a:pt x="16" y="109"/>
                      <a:pt x="8" y="93"/>
                      <a:pt x="8" y="76"/>
                    </a:cubicBezTo>
                    <a:cubicBezTo>
                      <a:pt x="8" y="38"/>
                      <a:pt x="46" y="8"/>
                      <a:pt x="93" y="8"/>
                    </a:cubicBezTo>
                    <a:cubicBezTo>
                      <a:pt x="139" y="8"/>
                      <a:pt x="177" y="38"/>
                      <a:pt x="177" y="76"/>
                    </a:cubicBezTo>
                    <a:cubicBezTo>
                      <a:pt x="177" y="113"/>
                      <a:pt x="139" y="143"/>
                      <a:pt x="93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924376" y="1811509"/>
              <a:ext cx="2133781" cy="1276047"/>
              <a:chOff x="1541720" y="2349127"/>
              <a:chExt cx="2133781" cy="1276047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541720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活动开展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653163" y="3015712"/>
                <a:ext cx="931263" cy="60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？</a:t>
                </a:r>
                <a:endParaRPr lang="en-US" altLang="zh-CN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7940559" y="1414159"/>
            <a:ext cx="4251441" cy="2281615"/>
            <a:chOff x="7854834" y="1728484"/>
            <a:chExt cx="4251441" cy="2281615"/>
          </a:xfrm>
        </p:grpSpPr>
        <p:sp>
          <p:nvSpPr>
            <p:cNvPr id="7" name="işḷïḋê"/>
            <p:cNvSpPr/>
            <p:nvPr/>
          </p:nvSpPr>
          <p:spPr>
            <a:xfrm>
              <a:off x="7854834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整理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146754" y="1728484"/>
              <a:ext cx="1114091" cy="1133662"/>
              <a:chOff x="8146754" y="1728484"/>
              <a:chExt cx="1114091" cy="1133662"/>
            </a:xfrm>
          </p:grpSpPr>
          <p:sp>
            <p:nvSpPr>
              <p:cNvPr id="21" name="iṧḻidè"/>
              <p:cNvSpPr/>
              <p:nvPr/>
            </p:nvSpPr>
            <p:spPr>
              <a:xfrm>
                <a:off x="8146754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ṣľîde"/>
              <p:cNvSpPr/>
              <p:nvPr/>
            </p:nvSpPr>
            <p:spPr bwMode="auto">
              <a:xfrm>
                <a:off x="8499919" y="2106117"/>
                <a:ext cx="407756" cy="408961"/>
              </a:xfrm>
              <a:custGeom>
                <a:avLst/>
                <a:gdLst>
                  <a:gd name="T0" fmla="*/ 186 w 186"/>
                  <a:gd name="T1" fmla="*/ 55 h 186"/>
                  <a:gd name="T2" fmla="*/ 185 w 186"/>
                  <a:gd name="T3" fmla="*/ 53 h 186"/>
                  <a:gd name="T4" fmla="*/ 185 w 186"/>
                  <a:gd name="T5" fmla="*/ 53 h 186"/>
                  <a:gd name="T6" fmla="*/ 185 w 186"/>
                  <a:gd name="T7" fmla="*/ 52 h 186"/>
                  <a:gd name="T8" fmla="*/ 184 w 186"/>
                  <a:gd name="T9" fmla="*/ 52 h 186"/>
                  <a:gd name="T10" fmla="*/ 134 w 186"/>
                  <a:gd name="T11" fmla="*/ 2 h 186"/>
                  <a:gd name="T12" fmla="*/ 134 w 186"/>
                  <a:gd name="T13" fmla="*/ 2 h 186"/>
                  <a:gd name="T14" fmla="*/ 131 w 186"/>
                  <a:gd name="T15" fmla="*/ 0 h 186"/>
                  <a:gd name="T16" fmla="*/ 55 w 186"/>
                  <a:gd name="T17" fmla="*/ 0 h 186"/>
                  <a:gd name="T18" fmla="*/ 52 w 186"/>
                  <a:gd name="T19" fmla="*/ 2 h 186"/>
                  <a:gd name="T20" fmla="*/ 52 w 186"/>
                  <a:gd name="T21" fmla="*/ 2 h 186"/>
                  <a:gd name="T22" fmla="*/ 2 w 186"/>
                  <a:gd name="T23" fmla="*/ 52 h 186"/>
                  <a:gd name="T24" fmla="*/ 1 w 186"/>
                  <a:gd name="T25" fmla="*/ 52 h 186"/>
                  <a:gd name="T26" fmla="*/ 1 w 186"/>
                  <a:gd name="T27" fmla="*/ 53 h 186"/>
                  <a:gd name="T28" fmla="*/ 1 w 186"/>
                  <a:gd name="T29" fmla="*/ 53 h 186"/>
                  <a:gd name="T30" fmla="*/ 0 w 186"/>
                  <a:gd name="T31" fmla="*/ 55 h 186"/>
                  <a:gd name="T32" fmla="*/ 1 w 186"/>
                  <a:gd name="T33" fmla="*/ 58 h 186"/>
                  <a:gd name="T34" fmla="*/ 1 w 186"/>
                  <a:gd name="T35" fmla="*/ 58 h 186"/>
                  <a:gd name="T36" fmla="*/ 90 w 186"/>
                  <a:gd name="T37" fmla="*/ 184 h 186"/>
                  <a:gd name="T38" fmla="*/ 90 w 186"/>
                  <a:gd name="T39" fmla="*/ 184 h 186"/>
                  <a:gd name="T40" fmla="*/ 93 w 186"/>
                  <a:gd name="T41" fmla="*/ 186 h 186"/>
                  <a:gd name="T42" fmla="*/ 96 w 186"/>
                  <a:gd name="T43" fmla="*/ 184 h 186"/>
                  <a:gd name="T44" fmla="*/ 96 w 186"/>
                  <a:gd name="T45" fmla="*/ 184 h 186"/>
                  <a:gd name="T46" fmla="*/ 185 w 186"/>
                  <a:gd name="T47" fmla="*/ 58 h 186"/>
                  <a:gd name="T48" fmla="*/ 185 w 186"/>
                  <a:gd name="T49" fmla="*/ 58 h 186"/>
                  <a:gd name="T50" fmla="*/ 186 w 186"/>
                  <a:gd name="T51" fmla="*/ 55 h 186"/>
                  <a:gd name="T52" fmla="*/ 129 w 186"/>
                  <a:gd name="T53" fmla="*/ 9 h 186"/>
                  <a:gd name="T54" fmla="*/ 171 w 186"/>
                  <a:gd name="T55" fmla="*/ 51 h 186"/>
                  <a:gd name="T56" fmla="*/ 134 w 186"/>
                  <a:gd name="T57" fmla="*/ 51 h 186"/>
                  <a:gd name="T58" fmla="*/ 112 w 186"/>
                  <a:gd name="T59" fmla="*/ 9 h 186"/>
                  <a:gd name="T60" fmla="*/ 129 w 186"/>
                  <a:gd name="T61" fmla="*/ 9 h 186"/>
                  <a:gd name="T62" fmla="*/ 103 w 186"/>
                  <a:gd name="T63" fmla="*/ 9 h 186"/>
                  <a:gd name="T64" fmla="*/ 124 w 186"/>
                  <a:gd name="T65" fmla="*/ 51 h 186"/>
                  <a:gd name="T66" fmla="*/ 62 w 186"/>
                  <a:gd name="T67" fmla="*/ 51 h 186"/>
                  <a:gd name="T68" fmla="*/ 83 w 186"/>
                  <a:gd name="T69" fmla="*/ 9 h 186"/>
                  <a:gd name="T70" fmla="*/ 103 w 186"/>
                  <a:gd name="T71" fmla="*/ 9 h 186"/>
                  <a:gd name="T72" fmla="*/ 57 w 186"/>
                  <a:gd name="T73" fmla="*/ 9 h 186"/>
                  <a:gd name="T74" fmla="*/ 74 w 186"/>
                  <a:gd name="T75" fmla="*/ 9 h 186"/>
                  <a:gd name="T76" fmla="*/ 52 w 186"/>
                  <a:gd name="T77" fmla="*/ 51 h 186"/>
                  <a:gd name="T78" fmla="*/ 14 w 186"/>
                  <a:gd name="T79" fmla="*/ 51 h 186"/>
                  <a:gd name="T80" fmla="*/ 57 w 186"/>
                  <a:gd name="T81" fmla="*/ 9 h 186"/>
                  <a:gd name="T82" fmla="*/ 12 w 186"/>
                  <a:gd name="T83" fmla="*/ 59 h 186"/>
                  <a:gd name="T84" fmla="*/ 52 w 186"/>
                  <a:gd name="T85" fmla="*/ 59 h 186"/>
                  <a:gd name="T86" fmla="*/ 81 w 186"/>
                  <a:gd name="T87" fmla="*/ 158 h 186"/>
                  <a:gd name="T88" fmla="*/ 12 w 186"/>
                  <a:gd name="T89" fmla="*/ 59 h 186"/>
                  <a:gd name="T90" fmla="*/ 93 w 186"/>
                  <a:gd name="T91" fmla="*/ 167 h 186"/>
                  <a:gd name="T92" fmla="*/ 61 w 186"/>
                  <a:gd name="T93" fmla="*/ 59 h 186"/>
                  <a:gd name="T94" fmla="*/ 125 w 186"/>
                  <a:gd name="T95" fmla="*/ 59 h 186"/>
                  <a:gd name="T96" fmla="*/ 93 w 186"/>
                  <a:gd name="T97" fmla="*/ 167 h 186"/>
                  <a:gd name="T98" fmla="*/ 105 w 186"/>
                  <a:gd name="T99" fmla="*/ 158 h 186"/>
                  <a:gd name="T100" fmla="*/ 134 w 186"/>
                  <a:gd name="T101" fmla="*/ 59 h 186"/>
                  <a:gd name="T102" fmla="*/ 173 w 186"/>
                  <a:gd name="T103" fmla="*/ 59 h 186"/>
                  <a:gd name="T104" fmla="*/ 105 w 186"/>
                  <a:gd name="T105" fmla="*/ 15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6" h="186">
                    <a:moveTo>
                      <a:pt x="186" y="55"/>
                    </a:moveTo>
                    <a:cubicBezTo>
                      <a:pt x="186" y="54"/>
                      <a:pt x="185" y="53"/>
                      <a:pt x="185" y="53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5" y="52"/>
                      <a:pt x="185" y="52"/>
                      <a:pt x="185" y="52"/>
                    </a:cubicBezTo>
                    <a:cubicBezTo>
                      <a:pt x="185" y="52"/>
                      <a:pt x="184" y="52"/>
                      <a:pt x="184" y="5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3" y="1"/>
                      <a:pt x="132" y="0"/>
                      <a:pt x="131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2" y="1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0" y="54"/>
                      <a:pt x="0" y="55"/>
                    </a:cubicBezTo>
                    <a:cubicBezTo>
                      <a:pt x="0" y="56"/>
                      <a:pt x="1" y="57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90" y="185"/>
                      <a:pt x="92" y="186"/>
                      <a:pt x="93" y="186"/>
                    </a:cubicBezTo>
                    <a:cubicBezTo>
                      <a:pt x="94" y="186"/>
                      <a:pt x="95" y="185"/>
                      <a:pt x="96" y="184"/>
                    </a:cubicBezTo>
                    <a:cubicBezTo>
                      <a:pt x="96" y="184"/>
                      <a:pt x="96" y="184"/>
                      <a:pt x="96" y="184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7"/>
                      <a:pt x="186" y="56"/>
                      <a:pt x="186" y="55"/>
                    </a:cubicBezTo>
                    <a:close/>
                    <a:moveTo>
                      <a:pt x="129" y="9"/>
                    </a:moveTo>
                    <a:cubicBezTo>
                      <a:pt x="171" y="51"/>
                      <a:pt x="171" y="51"/>
                      <a:pt x="171" y="51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12" y="9"/>
                      <a:pt x="112" y="9"/>
                      <a:pt x="112" y="9"/>
                    </a:cubicBezTo>
                    <a:lnTo>
                      <a:pt x="129" y="9"/>
                    </a:lnTo>
                    <a:close/>
                    <a:moveTo>
                      <a:pt x="103" y="9"/>
                    </a:moveTo>
                    <a:cubicBezTo>
                      <a:pt x="124" y="51"/>
                      <a:pt x="124" y="51"/>
                      <a:pt x="124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3" y="9"/>
                      <a:pt x="83" y="9"/>
                      <a:pt x="83" y="9"/>
                    </a:cubicBezTo>
                    <a:lnTo>
                      <a:pt x="103" y="9"/>
                    </a:lnTo>
                    <a:close/>
                    <a:moveTo>
                      <a:pt x="57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14" y="51"/>
                      <a:pt x="14" y="51"/>
                      <a:pt x="14" y="51"/>
                    </a:cubicBezTo>
                    <a:lnTo>
                      <a:pt x="57" y="9"/>
                    </a:lnTo>
                    <a:close/>
                    <a:moveTo>
                      <a:pt x="12" y="59"/>
                    </a:moveTo>
                    <a:cubicBezTo>
                      <a:pt x="52" y="59"/>
                      <a:pt x="52" y="59"/>
                      <a:pt x="52" y="59"/>
                    </a:cubicBezTo>
                    <a:cubicBezTo>
                      <a:pt x="81" y="158"/>
                      <a:pt x="81" y="158"/>
                      <a:pt x="81" y="158"/>
                    </a:cubicBezTo>
                    <a:lnTo>
                      <a:pt x="12" y="59"/>
                    </a:lnTo>
                    <a:close/>
                    <a:moveTo>
                      <a:pt x="93" y="167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125" y="59"/>
                      <a:pt x="125" y="59"/>
                      <a:pt x="125" y="59"/>
                    </a:cubicBezTo>
                    <a:lnTo>
                      <a:pt x="93" y="167"/>
                    </a:lnTo>
                    <a:close/>
                    <a:moveTo>
                      <a:pt x="105" y="158"/>
                    </a:moveTo>
                    <a:cubicBezTo>
                      <a:pt x="134" y="59"/>
                      <a:pt x="134" y="59"/>
                      <a:pt x="134" y="59"/>
                    </a:cubicBezTo>
                    <a:cubicBezTo>
                      <a:pt x="173" y="59"/>
                      <a:pt x="173" y="59"/>
                      <a:pt x="173" y="59"/>
                    </a:cubicBezTo>
                    <a:lnTo>
                      <a:pt x="105" y="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390434" y="1800673"/>
              <a:ext cx="2715841" cy="1509533"/>
              <a:chOff x="1555170" y="2293468"/>
              <a:chExt cx="2296972" cy="1509533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1718360" y="2293468"/>
                <a:ext cx="2133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整理宣传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555170" y="2973928"/>
                <a:ext cx="1608784" cy="82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整理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活动照片和记录，撰写新闻并投稿，提高活动的影响力。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728668" y="3339870"/>
            <a:ext cx="3729555" cy="2968499"/>
            <a:chOff x="7642943" y="3654195"/>
            <a:chExt cx="3729555" cy="2968499"/>
          </a:xfrm>
        </p:grpSpPr>
        <p:sp>
          <p:nvSpPr>
            <p:cNvPr id="8" name="îṣ1íďé"/>
            <p:cNvSpPr/>
            <p:nvPr/>
          </p:nvSpPr>
          <p:spPr>
            <a:xfrm>
              <a:off x="961366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总结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855110" y="4716580"/>
              <a:ext cx="1114091" cy="1133662"/>
              <a:chOff x="9855110" y="4716580"/>
              <a:chExt cx="1114091" cy="1133662"/>
            </a:xfrm>
          </p:grpSpPr>
          <p:sp>
            <p:nvSpPr>
              <p:cNvPr id="23" name="iṧlîďé"/>
              <p:cNvSpPr/>
              <p:nvPr/>
            </p:nvSpPr>
            <p:spPr>
              <a:xfrm>
                <a:off x="9855110" y="4716580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îsľiḍe"/>
              <p:cNvSpPr/>
              <p:nvPr/>
            </p:nvSpPr>
            <p:spPr bwMode="auto">
              <a:xfrm>
                <a:off x="10293832" y="5082861"/>
                <a:ext cx="221973" cy="408961"/>
              </a:xfrm>
              <a:custGeom>
                <a:avLst/>
                <a:gdLst>
                  <a:gd name="T0" fmla="*/ 101 w 101"/>
                  <a:gd name="T1" fmla="*/ 72 h 186"/>
                  <a:gd name="T2" fmla="*/ 97 w 101"/>
                  <a:gd name="T3" fmla="*/ 68 h 186"/>
                  <a:gd name="T4" fmla="*/ 64 w 101"/>
                  <a:gd name="T5" fmla="*/ 68 h 186"/>
                  <a:gd name="T6" fmla="*/ 84 w 101"/>
                  <a:gd name="T7" fmla="*/ 6 h 186"/>
                  <a:gd name="T8" fmla="*/ 84 w 101"/>
                  <a:gd name="T9" fmla="*/ 6 h 186"/>
                  <a:gd name="T10" fmla="*/ 85 w 101"/>
                  <a:gd name="T11" fmla="*/ 4 h 186"/>
                  <a:gd name="T12" fmla="*/ 80 w 101"/>
                  <a:gd name="T13" fmla="*/ 0 h 186"/>
                  <a:gd name="T14" fmla="*/ 38 w 101"/>
                  <a:gd name="T15" fmla="*/ 0 h 186"/>
                  <a:gd name="T16" fmla="*/ 34 w 101"/>
                  <a:gd name="T17" fmla="*/ 3 h 186"/>
                  <a:gd name="T18" fmla="*/ 34 w 101"/>
                  <a:gd name="T19" fmla="*/ 3 h 186"/>
                  <a:gd name="T20" fmla="*/ 0 w 101"/>
                  <a:gd name="T21" fmla="*/ 104 h 186"/>
                  <a:gd name="T22" fmla="*/ 0 w 101"/>
                  <a:gd name="T23" fmla="*/ 104 h 186"/>
                  <a:gd name="T24" fmla="*/ 0 w 101"/>
                  <a:gd name="T25" fmla="*/ 106 h 186"/>
                  <a:gd name="T26" fmla="*/ 4 w 101"/>
                  <a:gd name="T27" fmla="*/ 110 h 186"/>
                  <a:gd name="T28" fmla="*/ 42 w 101"/>
                  <a:gd name="T29" fmla="*/ 110 h 186"/>
                  <a:gd name="T30" fmla="*/ 34 w 101"/>
                  <a:gd name="T31" fmla="*/ 181 h 186"/>
                  <a:gd name="T32" fmla="*/ 34 w 101"/>
                  <a:gd name="T33" fmla="*/ 181 h 186"/>
                  <a:gd name="T34" fmla="*/ 34 w 101"/>
                  <a:gd name="T35" fmla="*/ 182 h 186"/>
                  <a:gd name="T36" fmla="*/ 38 w 101"/>
                  <a:gd name="T37" fmla="*/ 186 h 186"/>
                  <a:gd name="T38" fmla="*/ 42 w 101"/>
                  <a:gd name="T39" fmla="*/ 183 h 186"/>
                  <a:gd name="T40" fmla="*/ 42 w 101"/>
                  <a:gd name="T41" fmla="*/ 183 h 186"/>
                  <a:gd name="T42" fmla="*/ 101 w 101"/>
                  <a:gd name="T43" fmla="*/ 74 h 186"/>
                  <a:gd name="T44" fmla="*/ 101 w 101"/>
                  <a:gd name="T45" fmla="*/ 74 h 186"/>
                  <a:gd name="T46" fmla="*/ 101 w 101"/>
                  <a:gd name="T47" fmla="*/ 72 h 186"/>
                  <a:gd name="T48" fmla="*/ 45 w 101"/>
                  <a:gd name="T49" fmla="*/ 160 h 186"/>
                  <a:gd name="T50" fmla="*/ 51 w 101"/>
                  <a:gd name="T51" fmla="*/ 106 h 186"/>
                  <a:gd name="T52" fmla="*/ 51 w 101"/>
                  <a:gd name="T53" fmla="*/ 106 h 186"/>
                  <a:gd name="T54" fmla="*/ 51 w 101"/>
                  <a:gd name="T55" fmla="*/ 106 h 186"/>
                  <a:gd name="T56" fmla="*/ 47 w 101"/>
                  <a:gd name="T57" fmla="*/ 101 h 186"/>
                  <a:gd name="T58" fmla="*/ 10 w 101"/>
                  <a:gd name="T59" fmla="*/ 101 h 186"/>
                  <a:gd name="T60" fmla="*/ 41 w 101"/>
                  <a:gd name="T61" fmla="*/ 9 h 186"/>
                  <a:gd name="T62" fmla="*/ 75 w 101"/>
                  <a:gd name="T63" fmla="*/ 9 h 186"/>
                  <a:gd name="T64" fmla="*/ 54 w 101"/>
                  <a:gd name="T65" fmla="*/ 71 h 186"/>
                  <a:gd name="T66" fmla="*/ 54 w 101"/>
                  <a:gd name="T67" fmla="*/ 71 h 186"/>
                  <a:gd name="T68" fmla="*/ 54 w 101"/>
                  <a:gd name="T69" fmla="*/ 72 h 186"/>
                  <a:gd name="T70" fmla="*/ 58 w 101"/>
                  <a:gd name="T71" fmla="*/ 76 h 186"/>
                  <a:gd name="T72" fmla="*/ 90 w 101"/>
                  <a:gd name="T73" fmla="*/ 76 h 186"/>
                  <a:gd name="T74" fmla="*/ 45 w 101"/>
                  <a:gd name="T75" fmla="*/ 16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86">
                    <a:moveTo>
                      <a:pt x="101" y="72"/>
                    </a:moveTo>
                    <a:cubicBezTo>
                      <a:pt x="101" y="70"/>
                      <a:pt x="100" y="68"/>
                      <a:pt x="97" y="6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5"/>
                      <a:pt x="85" y="5"/>
                      <a:pt x="85" y="4"/>
                    </a:cubicBezTo>
                    <a:cubicBezTo>
                      <a:pt x="85" y="2"/>
                      <a:pt x="83" y="0"/>
                      <a:pt x="8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0"/>
                      <a:pt x="35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0" y="105"/>
                      <a:pt x="0" y="106"/>
                    </a:cubicBezTo>
                    <a:cubicBezTo>
                      <a:pt x="0" y="108"/>
                      <a:pt x="2" y="110"/>
                      <a:pt x="4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34" y="181"/>
                      <a:pt x="34" y="181"/>
                      <a:pt x="34" y="182"/>
                    </a:cubicBezTo>
                    <a:cubicBezTo>
                      <a:pt x="34" y="184"/>
                      <a:pt x="36" y="186"/>
                      <a:pt x="38" y="186"/>
                    </a:cubicBezTo>
                    <a:cubicBezTo>
                      <a:pt x="40" y="186"/>
                      <a:pt x="41" y="185"/>
                      <a:pt x="42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3"/>
                      <a:pt x="101" y="73"/>
                      <a:pt x="101" y="72"/>
                    </a:cubicBezTo>
                    <a:close/>
                    <a:moveTo>
                      <a:pt x="45" y="160"/>
                    </a:move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3"/>
                      <a:pt x="49" y="101"/>
                      <a:pt x="47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54" y="71"/>
                      <a:pt x="54" y="72"/>
                    </a:cubicBezTo>
                    <a:cubicBezTo>
                      <a:pt x="54" y="74"/>
                      <a:pt x="56" y="76"/>
                      <a:pt x="58" y="76"/>
                    </a:cubicBezTo>
                    <a:cubicBezTo>
                      <a:pt x="90" y="76"/>
                      <a:pt x="90" y="76"/>
                      <a:pt x="90" y="76"/>
                    </a:cubicBezTo>
                    <a:lnTo>
                      <a:pt x="45" y="1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642943" y="4264712"/>
              <a:ext cx="2162755" cy="2357982"/>
              <a:chOff x="1587031" y="1838974"/>
              <a:chExt cx="2162755" cy="2357982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881229" y="1838974"/>
                <a:ext cx="1490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总结交流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87031" y="2381074"/>
                <a:ext cx="21627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dirty="0" smtClean="0"/>
                  <a:t>活动结束后的几天内，开展总结交流会，活动总负责人对活动中的不足与优点进行总结，各志愿者分享自己的感想</a:t>
                </a:r>
                <a:r>
                  <a:rPr lang="en-US" altLang="zh-CN" sz="1600" dirty="0" smtClean="0"/>
                  <a:t>——</a:t>
                </a:r>
                <a:r>
                  <a:rPr lang="zh-CN" altLang="en-US" sz="1600" dirty="0" smtClean="0"/>
                  <a:t>为日后活动做好经验积累。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4204702" y="3339870"/>
            <a:ext cx="3735857" cy="2656104"/>
            <a:chOff x="4118977" y="3654195"/>
            <a:chExt cx="3735857" cy="2656104"/>
          </a:xfrm>
        </p:grpSpPr>
        <p:sp>
          <p:nvSpPr>
            <p:cNvPr id="6" name="isļiḍe"/>
            <p:cNvSpPr/>
            <p:nvPr/>
          </p:nvSpPr>
          <p:spPr>
            <a:xfrm>
              <a:off x="6096001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记录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334444" y="4716580"/>
              <a:ext cx="1114091" cy="1133662"/>
              <a:chOff x="6334444" y="4716580"/>
              <a:chExt cx="1114091" cy="1133662"/>
            </a:xfrm>
          </p:grpSpPr>
          <p:sp>
            <p:nvSpPr>
              <p:cNvPr id="19" name="işľíďe"/>
              <p:cNvSpPr/>
              <p:nvPr/>
            </p:nvSpPr>
            <p:spPr>
              <a:xfrm>
                <a:off x="6334444" y="4716580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ïSľïḍé"/>
              <p:cNvSpPr/>
              <p:nvPr/>
            </p:nvSpPr>
            <p:spPr bwMode="auto">
              <a:xfrm>
                <a:off x="6717068" y="5066867"/>
                <a:ext cx="334166" cy="408961"/>
              </a:xfrm>
              <a:custGeom>
                <a:avLst/>
                <a:gdLst>
                  <a:gd name="T0" fmla="*/ 152 w 152"/>
                  <a:gd name="T1" fmla="*/ 131 h 186"/>
                  <a:gd name="T2" fmla="*/ 118 w 152"/>
                  <a:gd name="T3" fmla="*/ 59 h 186"/>
                  <a:gd name="T4" fmla="*/ 92 w 152"/>
                  <a:gd name="T5" fmla="*/ 20 h 186"/>
                  <a:gd name="T6" fmla="*/ 92 w 152"/>
                  <a:gd name="T7" fmla="*/ 17 h 186"/>
                  <a:gd name="T8" fmla="*/ 76 w 152"/>
                  <a:gd name="T9" fmla="*/ 0 h 186"/>
                  <a:gd name="T10" fmla="*/ 59 w 152"/>
                  <a:gd name="T11" fmla="*/ 17 h 186"/>
                  <a:gd name="T12" fmla="*/ 59 w 152"/>
                  <a:gd name="T13" fmla="*/ 20 h 186"/>
                  <a:gd name="T14" fmla="*/ 33 w 152"/>
                  <a:gd name="T15" fmla="*/ 59 h 186"/>
                  <a:gd name="T16" fmla="*/ 0 w 152"/>
                  <a:gd name="T17" fmla="*/ 131 h 186"/>
                  <a:gd name="T18" fmla="*/ 50 w 152"/>
                  <a:gd name="T19" fmla="*/ 159 h 186"/>
                  <a:gd name="T20" fmla="*/ 50 w 152"/>
                  <a:gd name="T21" fmla="*/ 161 h 186"/>
                  <a:gd name="T22" fmla="*/ 76 w 152"/>
                  <a:gd name="T23" fmla="*/ 186 h 186"/>
                  <a:gd name="T24" fmla="*/ 101 w 152"/>
                  <a:gd name="T25" fmla="*/ 161 h 186"/>
                  <a:gd name="T26" fmla="*/ 101 w 152"/>
                  <a:gd name="T27" fmla="*/ 159 h 186"/>
                  <a:gd name="T28" fmla="*/ 152 w 152"/>
                  <a:gd name="T29" fmla="*/ 131 h 186"/>
                  <a:gd name="T30" fmla="*/ 76 w 152"/>
                  <a:gd name="T31" fmla="*/ 9 h 186"/>
                  <a:gd name="T32" fmla="*/ 84 w 152"/>
                  <a:gd name="T33" fmla="*/ 17 h 186"/>
                  <a:gd name="T34" fmla="*/ 76 w 152"/>
                  <a:gd name="T35" fmla="*/ 26 h 186"/>
                  <a:gd name="T36" fmla="*/ 67 w 152"/>
                  <a:gd name="T37" fmla="*/ 17 h 186"/>
                  <a:gd name="T38" fmla="*/ 76 w 152"/>
                  <a:gd name="T39" fmla="*/ 9 h 186"/>
                  <a:gd name="T40" fmla="*/ 20 w 152"/>
                  <a:gd name="T41" fmla="*/ 108 h 186"/>
                  <a:gd name="T42" fmla="*/ 42 w 152"/>
                  <a:gd name="T43" fmla="*/ 59 h 186"/>
                  <a:gd name="T44" fmla="*/ 63 w 152"/>
                  <a:gd name="T45" fmla="*/ 28 h 186"/>
                  <a:gd name="T46" fmla="*/ 76 w 152"/>
                  <a:gd name="T47" fmla="*/ 34 h 186"/>
                  <a:gd name="T48" fmla="*/ 88 w 152"/>
                  <a:gd name="T49" fmla="*/ 28 h 186"/>
                  <a:gd name="T50" fmla="*/ 109 w 152"/>
                  <a:gd name="T51" fmla="*/ 59 h 186"/>
                  <a:gd name="T52" fmla="*/ 131 w 152"/>
                  <a:gd name="T53" fmla="*/ 108 h 186"/>
                  <a:gd name="T54" fmla="*/ 136 w 152"/>
                  <a:gd name="T55" fmla="*/ 113 h 186"/>
                  <a:gd name="T56" fmla="*/ 76 w 152"/>
                  <a:gd name="T57" fmla="*/ 127 h 186"/>
                  <a:gd name="T58" fmla="*/ 15 w 152"/>
                  <a:gd name="T59" fmla="*/ 114 h 186"/>
                  <a:gd name="T60" fmla="*/ 20 w 152"/>
                  <a:gd name="T61" fmla="*/ 108 h 186"/>
                  <a:gd name="T62" fmla="*/ 76 w 152"/>
                  <a:gd name="T63" fmla="*/ 177 h 186"/>
                  <a:gd name="T64" fmla="*/ 59 w 152"/>
                  <a:gd name="T65" fmla="*/ 161 h 186"/>
                  <a:gd name="T66" fmla="*/ 59 w 152"/>
                  <a:gd name="T67" fmla="*/ 160 h 186"/>
                  <a:gd name="T68" fmla="*/ 76 w 152"/>
                  <a:gd name="T69" fmla="*/ 161 h 186"/>
                  <a:gd name="T70" fmla="*/ 92 w 152"/>
                  <a:gd name="T71" fmla="*/ 160 h 186"/>
                  <a:gd name="T72" fmla="*/ 92 w 152"/>
                  <a:gd name="T73" fmla="*/ 161 h 186"/>
                  <a:gd name="T74" fmla="*/ 76 w 152"/>
                  <a:gd name="T75" fmla="*/ 177 h 186"/>
                  <a:gd name="T76" fmla="*/ 76 w 152"/>
                  <a:gd name="T77" fmla="*/ 152 h 186"/>
                  <a:gd name="T78" fmla="*/ 8 w 152"/>
                  <a:gd name="T79" fmla="*/ 131 h 186"/>
                  <a:gd name="T80" fmla="*/ 11 w 152"/>
                  <a:gd name="T81" fmla="*/ 120 h 186"/>
                  <a:gd name="T82" fmla="*/ 76 w 152"/>
                  <a:gd name="T83" fmla="*/ 135 h 186"/>
                  <a:gd name="T84" fmla="*/ 140 w 152"/>
                  <a:gd name="T85" fmla="*/ 120 h 186"/>
                  <a:gd name="T86" fmla="*/ 143 w 152"/>
                  <a:gd name="T87" fmla="*/ 131 h 186"/>
                  <a:gd name="T88" fmla="*/ 76 w 152"/>
                  <a:gd name="T89" fmla="*/ 15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186">
                    <a:moveTo>
                      <a:pt x="152" y="131"/>
                    </a:moveTo>
                    <a:cubicBezTo>
                      <a:pt x="152" y="101"/>
                      <a:pt x="118" y="101"/>
                      <a:pt x="118" y="59"/>
                    </a:cubicBezTo>
                    <a:cubicBezTo>
                      <a:pt x="118" y="42"/>
                      <a:pt x="107" y="27"/>
                      <a:pt x="92" y="20"/>
                    </a:cubicBezTo>
                    <a:cubicBezTo>
                      <a:pt x="92" y="19"/>
                      <a:pt x="92" y="18"/>
                      <a:pt x="92" y="17"/>
                    </a:cubicBezTo>
                    <a:cubicBezTo>
                      <a:pt x="92" y="8"/>
                      <a:pt x="85" y="0"/>
                      <a:pt x="76" y="0"/>
                    </a:cubicBezTo>
                    <a:cubicBezTo>
                      <a:pt x="66" y="0"/>
                      <a:pt x="59" y="8"/>
                      <a:pt x="59" y="17"/>
                    </a:cubicBezTo>
                    <a:cubicBezTo>
                      <a:pt x="59" y="18"/>
                      <a:pt x="59" y="19"/>
                      <a:pt x="59" y="20"/>
                    </a:cubicBezTo>
                    <a:cubicBezTo>
                      <a:pt x="44" y="27"/>
                      <a:pt x="33" y="42"/>
                      <a:pt x="33" y="59"/>
                    </a:cubicBezTo>
                    <a:cubicBezTo>
                      <a:pt x="33" y="101"/>
                      <a:pt x="0" y="101"/>
                      <a:pt x="0" y="131"/>
                    </a:cubicBezTo>
                    <a:cubicBezTo>
                      <a:pt x="0" y="144"/>
                      <a:pt x="21" y="155"/>
                      <a:pt x="50" y="159"/>
                    </a:cubicBezTo>
                    <a:cubicBezTo>
                      <a:pt x="50" y="159"/>
                      <a:pt x="50" y="160"/>
                      <a:pt x="50" y="161"/>
                    </a:cubicBezTo>
                    <a:cubicBezTo>
                      <a:pt x="50" y="174"/>
                      <a:pt x="62" y="186"/>
                      <a:pt x="76" y="186"/>
                    </a:cubicBezTo>
                    <a:cubicBezTo>
                      <a:pt x="90" y="186"/>
                      <a:pt x="101" y="174"/>
                      <a:pt x="101" y="161"/>
                    </a:cubicBezTo>
                    <a:cubicBezTo>
                      <a:pt x="101" y="160"/>
                      <a:pt x="101" y="159"/>
                      <a:pt x="101" y="159"/>
                    </a:cubicBezTo>
                    <a:cubicBezTo>
                      <a:pt x="130" y="155"/>
                      <a:pt x="152" y="144"/>
                      <a:pt x="152" y="131"/>
                    </a:cubicBezTo>
                    <a:close/>
                    <a:moveTo>
                      <a:pt x="76" y="9"/>
                    </a:moveTo>
                    <a:cubicBezTo>
                      <a:pt x="80" y="9"/>
                      <a:pt x="84" y="12"/>
                      <a:pt x="84" y="17"/>
                    </a:cubicBezTo>
                    <a:cubicBezTo>
                      <a:pt x="84" y="22"/>
                      <a:pt x="80" y="26"/>
                      <a:pt x="76" y="26"/>
                    </a:cubicBezTo>
                    <a:cubicBezTo>
                      <a:pt x="71" y="26"/>
                      <a:pt x="67" y="22"/>
                      <a:pt x="67" y="17"/>
                    </a:cubicBezTo>
                    <a:cubicBezTo>
                      <a:pt x="67" y="12"/>
                      <a:pt x="71" y="9"/>
                      <a:pt x="76" y="9"/>
                    </a:cubicBezTo>
                    <a:close/>
                    <a:moveTo>
                      <a:pt x="20" y="108"/>
                    </a:moveTo>
                    <a:cubicBezTo>
                      <a:pt x="30" y="98"/>
                      <a:pt x="42" y="86"/>
                      <a:pt x="42" y="59"/>
                    </a:cubicBezTo>
                    <a:cubicBezTo>
                      <a:pt x="42" y="45"/>
                      <a:pt x="51" y="33"/>
                      <a:pt x="63" y="28"/>
                    </a:cubicBezTo>
                    <a:cubicBezTo>
                      <a:pt x="66" y="32"/>
                      <a:pt x="70" y="34"/>
                      <a:pt x="76" y="34"/>
                    </a:cubicBezTo>
                    <a:cubicBezTo>
                      <a:pt x="81" y="34"/>
                      <a:pt x="85" y="32"/>
                      <a:pt x="88" y="28"/>
                    </a:cubicBezTo>
                    <a:cubicBezTo>
                      <a:pt x="101" y="33"/>
                      <a:pt x="109" y="45"/>
                      <a:pt x="109" y="59"/>
                    </a:cubicBezTo>
                    <a:cubicBezTo>
                      <a:pt x="109" y="86"/>
                      <a:pt x="121" y="98"/>
                      <a:pt x="131" y="108"/>
                    </a:cubicBezTo>
                    <a:cubicBezTo>
                      <a:pt x="133" y="110"/>
                      <a:pt x="134" y="112"/>
                      <a:pt x="136" y="113"/>
                    </a:cubicBezTo>
                    <a:cubicBezTo>
                      <a:pt x="128" y="121"/>
                      <a:pt x="104" y="127"/>
                      <a:pt x="76" y="127"/>
                    </a:cubicBezTo>
                    <a:cubicBezTo>
                      <a:pt x="47" y="127"/>
                      <a:pt x="23" y="121"/>
                      <a:pt x="15" y="114"/>
                    </a:cubicBezTo>
                    <a:cubicBezTo>
                      <a:pt x="17" y="112"/>
                      <a:pt x="19" y="110"/>
                      <a:pt x="20" y="108"/>
                    </a:cubicBezTo>
                    <a:close/>
                    <a:moveTo>
                      <a:pt x="76" y="177"/>
                    </a:moveTo>
                    <a:cubicBezTo>
                      <a:pt x="66" y="177"/>
                      <a:pt x="59" y="170"/>
                      <a:pt x="59" y="161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64" y="160"/>
                      <a:pt x="70" y="161"/>
                      <a:pt x="76" y="161"/>
                    </a:cubicBezTo>
                    <a:cubicBezTo>
                      <a:pt x="81" y="161"/>
                      <a:pt x="87" y="160"/>
                      <a:pt x="92" y="160"/>
                    </a:cubicBezTo>
                    <a:cubicBezTo>
                      <a:pt x="92" y="160"/>
                      <a:pt x="92" y="160"/>
                      <a:pt x="92" y="161"/>
                    </a:cubicBezTo>
                    <a:cubicBezTo>
                      <a:pt x="92" y="170"/>
                      <a:pt x="85" y="177"/>
                      <a:pt x="76" y="177"/>
                    </a:cubicBezTo>
                    <a:close/>
                    <a:moveTo>
                      <a:pt x="76" y="152"/>
                    </a:moveTo>
                    <a:cubicBezTo>
                      <a:pt x="32" y="152"/>
                      <a:pt x="8" y="138"/>
                      <a:pt x="8" y="131"/>
                    </a:cubicBezTo>
                    <a:cubicBezTo>
                      <a:pt x="8" y="126"/>
                      <a:pt x="9" y="123"/>
                      <a:pt x="11" y="120"/>
                    </a:cubicBezTo>
                    <a:cubicBezTo>
                      <a:pt x="23" y="129"/>
                      <a:pt x="47" y="135"/>
                      <a:pt x="76" y="135"/>
                    </a:cubicBezTo>
                    <a:cubicBezTo>
                      <a:pt x="104" y="135"/>
                      <a:pt x="129" y="129"/>
                      <a:pt x="140" y="120"/>
                    </a:cubicBezTo>
                    <a:cubicBezTo>
                      <a:pt x="142" y="123"/>
                      <a:pt x="143" y="126"/>
                      <a:pt x="143" y="131"/>
                    </a:cubicBezTo>
                    <a:cubicBezTo>
                      <a:pt x="143" y="138"/>
                      <a:pt x="119" y="152"/>
                      <a:pt x="76" y="1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118977" y="4582764"/>
              <a:ext cx="3333135" cy="1727535"/>
              <a:chOff x="1560330" y="2157026"/>
              <a:chExt cx="3333135" cy="1727535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618561" y="2157026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做好记录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560330" y="2950074"/>
                <a:ext cx="3333135" cy="93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①记录人员物资状况。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②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记录</a:t>
                </a:r>
                <a:r>
                  <a:rPr lang="zh-CN" altLang="en-US" sz="1600" dirty="0" smtClean="0"/>
                  <a:t>签到与</a:t>
                </a:r>
                <a:r>
                  <a:rPr lang="zh-CN" altLang="en-US" sz="1600" dirty="0" smtClean="0"/>
                  <a:t>签</a:t>
                </a:r>
                <a:r>
                  <a:rPr lang="zh-CN" altLang="en-US" sz="1600" dirty="0" smtClean="0"/>
                  <a:t>退情况。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③以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拍照摄影的方式记录活动过程。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247650" y="3339870"/>
            <a:ext cx="4175243" cy="3070455"/>
            <a:chOff x="161925" y="3654195"/>
            <a:chExt cx="4175243" cy="3070455"/>
          </a:xfrm>
        </p:grpSpPr>
        <p:sp>
          <p:nvSpPr>
            <p:cNvPr id="4" name="íśľiḓê"/>
            <p:cNvSpPr/>
            <p:nvPr/>
          </p:nvSpPr>
          <p:spPr>
            <a:xfrm>
              <a:off x="257833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准备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921554" y="4630855"/>
              <a:ext cx="1114091" cy="1133662"/>
              <a:chOff x="2921554" y="4630855"/>
              <a:chExt cx="1114091" cy="1133662"/>
            </a:xfrm>
          </p:grpSpPr>
          <p:sp>
            <p:nvSpPr>
              <p:cNvPr id="12" name="íṣľíďè"/>
              <p:cNvSpPr/>
              <p:nvPr/>
            </p:nvSpPr>
            <p:spPr>
              <a:xfrm>
                <a:off x="2921554" y="4630855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$ḷiḍê"/>
              <p:cNvSpPr/>
              <p:nvPr/>
            </p:nvSpPr>
            <p:spPr bwMode="auto">
              <a:xfrm>
                <a:off x="3295958" y="5069405"/>
                <a:ext cx="407756" cy="408961"/>
              </a:xfrm>
              <a:custGeom>
                <a:avLst/>
                <a:gdLst>
                  <a:gd name="T0" fmla="*/ 46 w 186"/>
                  <a:gd name="T1" fmla="*/ 139 h 186"/>
                  <a:gd name="T2" fmla="*/ 82 w 186"/>
                  <a:gd name="T3" fmla="*/ 133 h 186"/>
                  <a:gd name="T4" fmla="*/ 179 w 186"/>
                  <a:gd name="T5" fmla="*/ 36 h 186"/>
                  <a:gd name="T6" fmla="*/ 186 w 186"/>
                  <a:gd name="T7" fmla="*/ 21 h 186"/>
                  <a:gd name="T8" fmla="*/ 165 w 186"/>
                  <a:gd name="T9" fmla="*/ 0 h 186"/>
                  <a:gd name="T10" fmla="*/ 150 w 186"/>
                  <a:gd name="T11" fmla="*/ 6 h 186"/>
                  <a:gd name="T12" fmla="*/ 53 w 186"/>
                  <a:gd name="T13" fmla="*/ 103 h 186"/>
                  <a:gd name="T14" fmla="*/ 46 w 186"/>
                  <a:gd name="T15" fmla="*/ 139 h 186"/>
                  <a:gd name="T16" fmla="*/ 156 w 186"/>
                  <a:gd name="T17" fmla="*/ 12 h 186"/>
                  <a:gd name="T18" fmla="*/ 165 w 186"/>
                  <a:gd name="T19" fmla="*/ 9 h 186"/>
                  <a:gd name="T20" fmla="*/ 177 w 186"/>
                  <a:gd name="T21" fmla="*/ 21 h 186"/>
                  <a:gd name="T22" fmla="*/ 174 w 186"/>
                  <a:gd name="T23" fmla="*/ 30 h 186"/>
                  <a:gd name="T24" fmla="*/ 168 w 186"/>
                  <a:gd name="T25" fmla="*/ 36 h 186"/>
                  <a:gd name="T26" fmla="*/ 150 w 186"/>
                  <a:gd name="T27" fmla="*/ 18 h 186"/>
                  <a:gd name="T28" fmla="*/ 156 w 186"/>
                  <a:gd name="T29" fmla="*/ 12 h 186"/>
                  <a:gd name="T30" fmla="*/ 144 w 186"/>
                  <a:gd name="T31" fmla="*/ 24 h 186"/>
                  <a:gd name="T32" fmla="*/ 162 w 186"/>
                  <a:gd name="T33" fmla="*/ 42 h 186"/>
                  <a:gd name="T34" fmla="*/ 84 w 186"/>
                  <a:gd name="T35" fmla="*/ 119 h 186"/>
                  <a:gd name="T36" fmla="*/ 84 w 186"/>
                  <a:gd name="T37" fmla="*/ 102 h 186"/>
                  <a:gd name="T38" fmla="*/ 67 w 186"/>
                  <a:gd name="T39" fmla="*/ 102 h 186"/>
                  <a:gd name="T40" fmla="*/ 144 w 186"/>
                  <a:gd name="T41" fmla="*/ 24 h 186"/>
                  <a:gd name="T42" fmla="*/ 60 w 186"/>
                  <a:gd name="T43" fmla="*/ 110 h 186"/>
                  <a:gd name="T44" fmla="*/ 76 w 186"/>
                  <a:gd name="T45" fmla="*/ 110 h 186"/>
                  <a:gd name="T46" fmla="*/ 76 w 186"/>
                  <a:gd name="T47" fmla="*/ 126 h 186"/>
                  <a:gd name="T48" fmla="*/ 57 w 186"/>
                  <a:gd name="T49" fmla="*/ 129 h 186"/>
                  <a:gd name="T50" fmla="*/ 60 w 186"/>
                  <a:gd name="T51" fmla="*/ 110 h 186"/>
                  <a:gd name="T52" fmla="*/ 181 w 186"/>
                  <a:gd name="T53" fmla="*/ 64 h 186"/>
                  <a:gd name="T54" fmla="*/ 177 w 186"/>
                  <a:gd name="T55" fmla="*/ 68 h 186"/>
                  <a:gd name="T56" fmla="*/ 177 w 186"/>
                  <a:gd name="T57" fmla="*/ 161 h 186"/>
                  <a:gd name="T58" fmla="*/ 160 w 186"/>
                  <a:gd name="T59" fmla="*/ 177 h 186"/>
                  <a:gd name="T60" fmla="*/ 25 w 186"/>
                  <a:gd name="T61" fmla="*/ 177 h 186"/>
                  <a:gd name="T62" fmla="*/ 8 w 186"/>
                  <a:gd name="T63" fmla="*/ 161 h 186"/>
                  <a:gd name="T64" fmla="*/ 8 w 186"/>
                  <a:gd name="T65" fmla="*/ 26 h 186"/>
                  <a:gd name="T66" fmla="*/ 25 w 186"/>
                  <a:gd name="T67" fmla="*/ 9 h 186"/>
                  <a:gd name="T68" fmla="*/ 118 w 186"/>
                  <a:gd name="T69" fmla="*/ 9 h 186"/>
                  <a:gd name="T70" fmla="*/ 122 w 186"/>
                  <a:gd name="T71" fmla="*/ 4 h 186"/>
                  <a:gd name="T72" fmla="*/ 118 w 186"/>
                  <a:gd name="T73" fmla="*/ 0 h 186"/>
                  <a:gd name="T74" fmla="*/ 25 w 186"/>
                  <a:gd name="T75" fmla="*/ 0 h 186"/>
                  <a:gd name="T76" fmla="*/ 0 w 186"/>
                  <a:gd name="T77" fmla="*/ 26 h 186"/>
                  <a:gd name="T78" fmla="*/ 0 w 186"/>
                  <a:gd name="T79" fmla="*/ 161 h 186"/>
                  <a:gd name="T80" fmla="*/ 25 w 186"/>
                  <a:gd name="T81" fmla="*/ 186 h 186"/>
                  <a:gd name="T82" fmla="*/ 160 w 186"/>
                  <a:gd name="T83" fmla="*/ 186 h 186"/>
                  <a:gd name="T84" fmla="*/ 186 w 186"/>
                  <a:gd name="T85" fmla="*/ 161 h 186"/>
                  <a:gd name="T86" fmla="*/ 186 w 186"/>
                  <a:gd name="T87" fmla="*/ 68 h 186"/>
                  <a:gd name="T88" fmla="*/ 181 w 186"/>
                  <a:gd name="T89" fmla="*/ 6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6" h="186">
                    <a:moveTo>
                      <a:pt x="46" y="139"/>
                    </a:moveTo>
                    <a:cubicBezTo>
                      <a:pt x="82" y="133"/>
                      <a:pt x="82" y="133"/>
                      <a:pt x="82" y="133"/>
                    </a:cubicBezTo>
                    <a:cubicBezTo>
                      <a:pt x="179" y="36"/>
                      <a:pt x="179" y="36"/>
                      <a:pt x="179" y="36"/>
                    </a:cubicBezTo>
                    <a:cubicBezTo>
                      <a:pt x="183" y="32"/>
                      <a:pt x="186" y="27"/>
                      <a:pt x="186" y="21"/>
                    </a:cubicBezTo>
                    <a:cubicBezTo>
                      <a:pt x="186" y="10"/>
                      <a:pt x="176" y="0"/>
                      <a:pt x="165" y="0"/>
                    </a:cubicBezTo>
                    <a:cubicBezTo>
                      <a:pt x="159" y="0"/>
                      <a:pt x="153" y="3"/>
                      <a:pt x="150" y="6"/>
                    </a:cubicBezTo>
                    <a:cubicBezTo>
                      <a:pt x="53" y="103"/>
                      <a:pt x="53" y="103"/>
                      <a:pt x="53" y="103"/>
                    </a:cubicBezTo>
                    <a:lnTo>
                      <a:pt x="46" y="139"/>
                    </a:lnTo>
                    <a:close/>
                    <a:moveTo>
                      <a:pt x="156" y="12"/>
                    </a:moveTo>
                    <a:cubicBezTo>
                      <a:pt x="158" y="10"/>
                      <a:pt x="161" y="9"/>
                      <a:pt x="165" y="9"/>
                    </a:cubicBezTo>
                    <a:cubicBezTo>
                      <a:pt x="172" y="9"/>
                      <a:pt x="177" y="14"/>
                      <a:pt x="177" y="21"/>
                    </a:cubicBezTo>
                    <a:cubicBezTo>
                      <a:pt x="177" y="25"/>
                      <a:pt x="176" y="28"/>
                      <a:pt x="174" y="30"/>
                    </a:cubicBezTo>
                    <a:cubicBezTo>
                      <a:pt x="168" y="36"/>
                      <a:pt x="168" y="36"/>
                      <a:pt x="168" y="36"/>
                    </a:cubicBezTo>
                    <a:cubicBezTo>
                      <a:pt x="150" y="18"/>
                      <a:pt x="150" y="18"/>
                      <a:pt x="150" y="18"/>
                    </a:cubicBezTo>
                    <a:lnTo>
                      <a:pt x="156" y="12"/>
                    </a:lnTo>
                    <a:close/>
                    <a:moveTo>
                      <a:pt x="144" y="24"/>
                    </a:moveTo>
                    <a:cubicBezTo>
                      <a:pt x="162" y="42"/>
                      <a:pt x="162" y="42"/>
                      <a:pt x="162" y="42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67" y="102"/>
                      <a:pt x="67" y="102"/>
                      <a:pt x="67" y="102"/>
                    </a:cubicBezTo>
                    <a:lnTo>
                      <a:pt x="144" y="24"/>
                    </a:lnTo>
                    <a:close/>
                    <a:moveTo>
                      <a:pt x="60" y="110"/>
                    </a:moveTo>
                    <a:cubicBezTo>
                      <a:pt x="76" y="110"/>
                      <a:pt x="76" y="110"/>
                      <a:pt x="76" y="110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57" y="129"/>
                      <a:pt x="57" y="129"/>
                      <a:pt x="57" y="129"/>
                    </a:cubicBezTo>
                    <a:lnTo>
                      <a:pt x="60" y="110"/>
                    </a:lnTo>
                    <a:close/>
                    <a:moveTo>
                      <a:pt x="181" y="64"/>
                    </a:moveTo>
                    <a:cubicBezTo>
                      <a:pt x="179" y="64"/>
                      <a:pt x="177" y="65"/>
                      <a:pt x="177" y="68"/>
                    </a:cubicBezTo>
                    <a:cubicBezTo>
                      <a:pt x="177" y="161"/>
                      <a:pt x="177" y="161"/>
                      <a:pt x="177" y="161"/>
                    </a:cubicBezTo>
                    <a:cubicBezTo>
                      <a:pt x="177" y="170"/>
                      <a:pt x="170" y="177"/>
                      <a:pt x="160" y="177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16" y="177"/>
                      <a:pt x="8" y="170"/>
                      <a:pt x="8" y="161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6"/>
                      <a:pt x="16" y="9"/>
                      <a:pt x="25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20" y="9"/>
                      <a:pt x="122" y="7"/>
                      <a:pt x="122" y="4"/>
                    </a:cubicBezTo>
                    <a:cubicBezTo>
                      <a:pt x="122" y="2"/>
                      <a:pt x="120" y="0"/>
                      <a:pt x="1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75"/>
                      <a:pt x="11" y="186"/>
                      <a:pt x="25" y="186"/>
                    </a:cubicBezTo>
                    <a:cubicBezTo>
                      <a:pt x="160" y="186"/>
                      <a:pt x="160" y="186"/>
                      <a:pt x="160" y="186"/>
                    </a:cubicBezTo>
                    <a:cubicBezTo>
                      <a:pt x="174" y="186"/>
                      <a:pt x="186" y="175"/>
                      <a:pt x="186" y="161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86" y="65"/>
                      <a:pt x="184" y="64"/>
                      <a:pt x="181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61925" y="4088104"/>
              <a:ext cx="2733675" cy="2636546"/>
              <a:chOff x="1084147" y="1662366"/>
              <a:chExt cx="2733675" cy="2636546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155990" y="1662366"/>
                <a:ext cx="1508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做好准备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084147" y="1990588"/>
                <a:ext cx="27336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 smtClean="0"/>
                  <a:t>①申请场地，获得活动开展许可。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②走访询问服务对象（老人）的相关情况并知会服务对象。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③培训志愿者，使其掌握相关知识技能和服务要领。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④准备所需材料</a:t>
                </a:r>
                <a:endParaRPr lang="zh-CN" altLang="en-US" dirty="0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38342" y="4664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383464" y="380547"/>
              <a:ext cx="5532873" cy="854838"/>
              <a:chOff x="2105443" y="323359"/>
              <a:chExt cx="5532873" cy="854838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2215357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策划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理念</a:t>
                </a:r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· 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析共性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105443" y="870420"/>
                <a:ext cx="55328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共性</a:t>
                </a:r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：有组织、做准备、做记录、善整理、须总结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8167" y="371488"/>
            <a:ext cx="542385" cy="541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73" y="1465079"/>
            <a:ext cx="4375584" cy="4307567"/>
          </a:xfrm>
          <a:prstGeom prst="rect">
            <a:avLst/>
          </a:prstGeom>
        </p:spPr>
      </p:pic>
      <p:pic>
        <p:nvPicPr>
          <p:cNvPr id="89" name="图片 8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305" y="2570646"/>
            <a:ext cx="4628850" cy="2184235"/>
          </a:xfrm>
          <a:prstGeom prst="rect">
            <a:avLst/>
          </a:prstGeom>
        </p:spPr>
      </p:pic>
      <p:pic>
        <p:nvPicPr>
          <p:cNvPr id="88" name="图片 87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832" y="1915344"/>
            <a:ext cx="4601271" cy="3666471"/>
          </a:xfrm>
          <a:prstGeom prst="rect">
            <a:avLst/>
          </a:prstGeom>
        </p:spPr>
      </p:pic>
      <p:grpSp>
        <p:nvGrpSpPr>
          <p:cNvPr id="12" name="iŝḷïḍe"/>
          <p:cNvGrpSpPr/>
          <p:nvPr/>
        </p:nvGrpSpPr>
        <p:grpSpPr>
          <a:xfrm>
            <a:off x="4228740" y="2156755"/>
            <a:ext cx="3037040" cy="3032126"/>
            <a:chOff x="4034313" y="1787370"/>
            <a:chExt cx="4123373" cy="4116702"/>
          </a:xfrm>
        </p:grpSpPr>
        <p:grpSp>
          <p:nvGrpSpPr>
            <p:cNvPr id="14" name="íṣḻïḓé"/>
            <p:cNvGrpSpPr/>
            <p:nvPr/>
          </p:nvGrpSpPr>
          <p:grpSpPr>
            <a:xfrm>
              <a:off x="6158273" y="1787370"/>
              <a:ext cx="1685823" cy="1427835"/>
              <a:chOff x="6158273" y="1787370"/>
              <a:chExt cx="1685823" cy="1427835"/>
            </a:xfrm>
          </p:grpSpPr>
          <p:sp>
            <p:nvSpPr>
              <p:cNvPr id="38" name="îṡ1îďé"/>
              <p:cNvSpPr/>
              <p:nvPr/>
            </p:nvSpPr>
            <p:spPr bwMode="auto">
              <a:xfrm>
                <a:off x="6158273" y="1787370"/>
                <a:ext cx="1685823" cy="1427835"/>
              </a:xfrm>
              <a:custGeom>
                <a:avLst/>
                <a:gdLst>
                  <a:gd name="T0" fmla="*/ 601663 w 21600"/>
                  <a:gd name="T1" fmla="*/ 509588 h 21600"/>
                  <a:gd name="T2" fmla="*/ 601663 w 21600"/>
                  <a:gd name="T3" fmla="*/ 509588 h 21600"/>
                  <a:gd name="T4" fmla="*/ 601663 w 21600"/>
                  <a:gd name="T5" fmla="*/ 509588 h 21600"/>
                  <a:gd name="T6" fmla="*/ 601663 w 21600"/>
                  <a:gd name="T7" fmla="*/ 50958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3292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9217" y="497"/>
                      <a:pt x="17027" y="5981"/>
                      <a:pt x="21600" y="14538"/>
                    </a:cubicBezTo>
                    <a:cubicBezTo>
                      <a:pt x="12030" y="21600"/>
                      <a:pt x="12030" y="21600"/>
                      <a:pt x="12030" y="21600"/>
                    </a:cubicBezTo>
                    <a:cubicBezTo>
                      <a:pt x="9498" y="16865"/>
                      <a:pt x="5065" y="13624"/>
                      <a:pt x="0" y="1329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îšḷiḋê"/>
              <p:cNvGrpSpPr/>
              <p:nvPr/>
            </p:nvGrpSpPr>
            <p:grpSpPr>
              <a:xfrm>
                <a:off x="6684760" y="2233977"/>
                <a:ext cx="464344" cy="464344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40" name="îŝľiḑe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ṡlíḓè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5" name="iŝlïḍê"/>
            <p:cNvGrpSpPr/>
            <p:nvPr/>
          </p:nvGrpSpPr>
          <p:grpSpPr>
            <a:xfrm>
              <a:off x="4339007" y="1787370"/>
              <a:ext cx="1681375" cy="1436731"/>
              <a:chOff x="4339007" y="1787370"/>
              <a:chExt cx="1681375" cy="1436731"/>
            </a:xfrm>
          </p:grpSpPr>
          <p:sp>
            <p:nvSpPr>
              <p:cNvPr id="36" name="îsḷíḓè"/>
              <p:cNvSpPr/>
              <p:nvPr/>
            </p:nvSpPr>
            <p:spPr bwMode="auto">
              <a:xfrm>
                <a:off x="4339007" y="1787370"/>
                <a:ext cx="1681375" cy="1436731"/>
              </a:xfrm>
              <a:custGeom>
                <a:avLst/>
                <a:gdLst>
                  <a:gd name="T0" fmla="*/ 600075 w 21600"/>
                  <a:gd name="T1" fmla="*/ 512763 h 21600"/>
                  <a:gd name="T2" fmla="*/ 600075 w 21600"/>
                  <a:gd name="T3" fmla="*/ 512763 h 21600"/>
                  <a:gd name="T4" fmla="*/ 600075 w 21600"/>
                  <a:gd name="T5" fmla="*/ 512763 h 21600"/>
                  <a:gd name="T6" fmla="*/ 600075 w 21600"/>
                  <a:gd name="T7" fmla="*/ 5127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21600"/>
                    </a:moveTo>
                    <a:cubicBezTo>
                      <a:pt x="0" y="14675"/>
                      <a:pt x="0" y="14675"/>
                      <a:pt x="0" y="14675"/>
                    </a:cubicBezTo>
                    <a:cubicBezTo>
                      <a:pt x="4518" y="6100"/>
                      <a:pt x="12282" y="576"/>
                      <a:pt x="20893" y="0"/>
                    </a:cubicBezTo>
                    <a:cubicBezTo>
                      <a:pt x="21599" y="13191"/>
                      <a:pt x="21599" y="13191"/>
                      <a:pt x="21599" y="13191"/>
                    </a:cubicBezTo>
                    <a:cubicBezTo>
                      <a:pt x="16518" y="13521"/>
                      <a:pt x="12140" y="16817"/>
                      <a:pt x="9599" y="2160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ṣḷiḑé"/>
              <p:cNvSpPr/>
              <p:nvPr/>
            </p:nvSpPr>
            <p:spPr bwMode="auto">
              <a:xfrm>
                <a:off x="4989382" y="2240756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íṡḷïḍè"/>
            <p:cNvGrpSpPr/>
            <p:nvPr/>
          </p:nvGrpSpPr>
          <p:grpSpPr>
            <a:xfrm>
              <a:off x="4034313" y="2912735"/>
              <a:ext cx="1018611" cy="1901556"/>
              <a:chOff x="4034313" y="2912735"/>
              <a:chExt cx="1018611" cy="1901556"/>
            </a:xfrm>
          </p:grpSpPr>
          <p:sp>
            <p:nvSpPr>
              <p:cNvPr id="31" name="ï$líḑê"/>
              <p:cNvSpPr/>
              <p:nvPr/>
            </p:nvSpPr>
            <p:spPr bwMode="auto">
              <a:xfrm>
                <a:off x="4034313" y="2912735"/>
                <a:ext cx="1018611" cy="1901556"/>
              </a:xfrm>
              <a:custGeom>
                <a:avLst/>
                <a:gdLst>
                  <a:gd name="T0" fmla="*/ 363519 w 20023"/>
                  <a:gd name="T1" fmla="*/ 678657 h 21600"/>
                  <a:gd name="T2" fmla="*/ 363519 w 20023"/>
                  <a:gd name="T3" fmla="*/ 678657 h 21600"/>
                  <a:gd name="T4" fmla="*/ 363519 w 20023"/>
                  <a:gd name="T5" fmla="*/ 678657 h 21600"/>
                  <a:gd name="T6" fmla="*/ 363519 w 20023"/>
                  <a:gd name="T7" fmla="*/ 67865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23" h="21600">
                    <a:moveTo>
                      <a:pt x="20022" y="16855"/>
                    </a:moveTo>
                    <a:cubicBezTo>
                      <a:pt x="4794" y="21599"/>
                      <a:pt x="4794" y="21599"/>
                      <a:pt x="4794" y="21599"/>
                    </a:cubicBezTo>
                    <a:cubicBezTo>
                      <a:pt x="-1469" y="14858"/>
                      <a:pt x="-1577" y="6805"/>
                      <a:pt x="4363" y="0"/>
                    </a:cubicBezTo>
                    <a:cubicBezTo>
                      <a:pt x="19806" y="4495"/>
                      <a:pt x="19806" y="4495"/>
                      <a:pt x="19806" y="4495"/>
                    </a:cubicBezTo>
                    <a:cubicBezTo>
                      <a:pt x="18186" y="6305"/>
                      <a:pt x="17322" y="8365"/>
                      <a:pt x="17322" y="10550"/>
                    </a:cubicBezTo>
                    <a:cubicBezTo>
                      <a:pt x="17322" y="12860"/>
                      <a:pt x="18294" y="14982"/>
                      <a:pt x="20022" y="1685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Sľïḑe"/>
              <p:cNvGrpSpPr/>
              <p:nvPr/>
            </p:nvGrpSpPr>
            <p:grpSpPr>
              <a:xfrm>
                <a:off x="4286914" y="3667853"/>
                <a:ext cx="465138" cy="391319"/>
                <a:chOff x="5356342" y="3093565"/>
                <a:chExt cx="465138" cy="391319"/>
              </a:xfrm>
              <a:solidFill>
                <a:schemeClr val="bg1"/>
              </a:solidFill>
            </p:grpSpPr>
            <p:sp>
              <p:nvSpPr>
                <p:cNvPr id="33" name="ïŝḻïḍe"/>
                <p:cNvSpPr/>
                <p:nvPr/>
              </p:nvSpPr>
              <p:spPr bwMode="auto">
                <a:xfrm>
                  <a:off x="5473023" y="319516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ṧ1ïḍê"/>
                <p:cNvSpPr/>
                <p:nvPr/>
              </p:nvSpPr>
              <p:spPr bwMode="auto">
                <a:xfrm>
                  <a:off x="5530967" y="325310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ṥļidè"/>
                <p:cNvSpPr/>
                <p:nvPr/>
              </p:nvSpPr>
              <p:spPr bwMode="auto">
                <a:xfrm>
                  <a:off x="5356342" y="309356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7" name="îṥ1ide"/>
            <p:cNvGrpSpPr/>
            <p:nvPr/>
          </p:nvGrpSpPr>
          <p:grpSpPr>
            <a:xfrm>
              <a:off x="4379040" y="4489581"/>
              <a:ext cx="1685823" cy="1414491"/>
              <a:chOff x="4379040" y="4489581"/>
              <a:chExt cx="1685823" cy="1414491"/>
            </a:xfrm>
          </p:grpSpPr>
          <p:sp>
            <p:nvSpPr>
              <p:cNvPr id="27" name="íSļîḑè"/>
              <p:cNvSpPr/>
              <p:nvPr/>
            </p:nvSpPr>
            <p:spPr bwMode="auto">
              <a:xfrm>
                <a:off x="4379040" y="4489581"/>
                <a:ext cx="1685823" cy="1414491"/>
              </a:xfrm>
              <a:custGeom>
                <a:avLst/>
                <a:gdLst>
                  <a:gd name="T0" fmla="*/ 601663 w 21600"/>
                  <a:gd name="T1" fmla="*/ 504825 h 21600"/>
                  <a:gd name="T2" fmla="*/ 601663 w 21600"/>
                  <a:gd name="T3" fmla="*/ 504825 h 21600"/>
                  <a:gd name="T4" fmla="*/ 601663 w 21600"/>
                  <a:gd name="T5" fmla="*/ 504825 h 21600"/>
                  <a:gd name="T6" fmla="*/ 601663 w 21600"/>
                  <a:gd name="T7" fmla="*/ 5048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153"/>
                    </a:moveTo>
                    <a:cubicBezTo>
                      <a:pt x="21248" y="21600"/>
                      <a:pt x="21248" y="21600"/>
                      <a:pt x="21248" y="21600"/>
                    </a:cubicBezTo>
                    <a:cubicBezTo>
                      <a:pt x="12664" y="21347"/>
                      <a:pt x="4714" y="16052"/>
                      <a:pt x="0" y="7479"/>
                    </a:cubicBezTo>
                    <a:cubicBezTo>
                      <a:pt x="9358" y="0"/>
                      <a:pt x="9358" y="0"/>
                      <a:pt x="9358" y="0"/>
                    </a:cubicBezTo>
                    <a:cubicBezTo>
                      <a:pt x="12030" y="4790"/>
                      <a:pt x="16464" y="7984"/>
                      <a:pt x="21600" y="815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8" name="ïşḻíḍè"/>
              <p:cNvGrpSpPr/>
              <p:nvPr/>
            </p:nvGrpSpPr>
            <p:grpSpPr>
              <a:xfrm>
                <a:off x="5115541" y="5049296"/>
                <a:ext cx="465138" cy="435769"/>
                <a:chOff x="5368132" y="3540125"/>
                <a:chExt cx="465138" cy="435769"/>
              </a:xfrm>
              <a:solidFill>
                <a:schemeClr val="bg1"/>
              </a:solidFill>
            </p:grpSpPr>
            <p:sp>
              <p:nvSpPr>
                <p:cNvPr id="29" name="ïṥ1îḍè"/>
                <p:cNvSpPr/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ŝḻíḍê"/>
                <p:cNvSpPr/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şľïḑê"/>
            <p:cNvGrpSpPr/>
            <p:nvPr/>
          </p:nvGrpSpPr>
          <p:grpSpPr>
            <a:xfrm>
              <a:off x="7141300" y="2892719"/>
              <a:ext cx="1016386" cy="1899332"/>
              <a:chOff x="7141300" y="2892719"/>
              <a:chExt cx="1016386" cy="1899332"/>
            </a:xfrm>
          </p:grpSpPr>
          <p:sp>
            <p:nvSpPr>
              <p:cNvPr id="22" name="íŝḷîḑê"/>
              <p:cNvSpPr/>
              <p:nvPr/>
            </p:nvSpPr>
            <p:spPr bwMode="auto">
              <a:xfrm>
                <a:off x="7141300" y="2892719"/>
                <a:ext cx="1016386" cy="1899332"/>
              </a:xfrm>
              <a:custGeom>
                <a:avLst/>
                <a:gdLst>
                  <a:gd name="T0" fmla="*/ 362725 w 20053"/>
                  <a:gd name="T1" fmla="*/ 677863 h 21600"/>
                  <a:gd name="T2" fmla="*/ 362725 w 20053"/>
                  <a:gd name="T3" fmla="*/ 677863 h 21600"/>
                  <a:gd name="T4" fmla="*/ 362725 w 20053"/>
                  <a:gd name="T5" fmla="*/ 677863 h 21600"/>
                  <a:gd name="T6" fmla="*/ 362725 w 20053"/>
                  <a:gd name="T7" fmla="*/ 6778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53" h="21600">
                    <a:moveTo>
                      <a:pt x="0" y="4620"/>
                    </a:moveTo>
                    <a:cubicBezTo>
                      <a:pt x="15412" y="0"/>
                      <a:pt x="15412" y="0"/>
                      <a:pt x="15412" y="0"/>
                    </a:cubicBezTo>
                    <a:cubicBezTo>
                      <a:pt x="21599" y="6741"/>
                      <a:pt x="21599" y="14858"/>
                      <a:pt x="15412" y="21599"/>
                    </a:cubicBezTo>
                    <a:cubicBezTo>
                      <a:pt x="0" y="16979"/>
                      <a:pt x="0" y="16979"/>
                      <a:pt x="0" y="16979"/>
                    </a:cubicBezTo>
                    <a:cubicBezTo>
                      <a:pt x="1737" y="15169"/>
                      <a:pt x="2605" y="13047"/>
                      <a:pt x="2605" y="10800"/>
                    </a:cubicBezTo>
                    <a:cubicBezTo>
                      <a:pt x="2605" y="8553"/>
                      <a:pt x="1737" y="6492"/>
                      <a:pt x="0" y="462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3" name="î$lïḑe"/>
              <p:cNvGrpSpPr/>
              <p:nvPr/>
            </p:nvGrpSpPr>
            <p:grpSpPr>
              <a:xfrm>
                <a:off x="7461470" y="3682140"/>
                <a:ext cx="465138" cy="406400"/>
                <a:chOff x="6357938" y="3535363"/>
                <a:chExt cx="465138" cy="406400"/>
              </a:xfrm>
              <a:solidFill>
                <a:schemeClr val="bg1"/>
              </a:solidFill>
            </p:grpSpPr>
            <p:sp>
              <p:nvSpPr>
                <p:cNvPr id="24" name="i$1ïḓê"/>
                <p:cNvSpPr/>
                <p:nvPr/>
              </p:nvSpPr>
              <p:spPr bwMode="auto">
                <a:xfrm>
                  <a:off x="6357938" y="3535363"/>
                  <a:ext cx="465138" cy="3341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951" y="9367"/>
                      </a:moveTo>
                      <a:cubicBezTo>
                        <a:pt x="10901" y="9383"/>
                        <a:pt x="10851" y="9391"/>
                        <a:pt x="10800" y="9391"/>
                      </a:cubicBezTo>
                      <a:cubicBezTo>
                        <a:pt x="10748" y="9391"/>
                        <a:pt x="10698" y="9383"/>
                        <a:pt x="10648" y="9367"/>
                      </a:cubicBezTo>
                      <a:lnTo>
                        <a:pt x="1873" y="6550"/>
                      </a:lnTo>
                      <a:cubicBezTo>
                        <a:pt x="1566" y="6452"/>
                        <a:pt x="1349" y="6072"/>
                        <a:pt x="1349" y="5634"/>
                      </a:cubicBezTo>
                      <a:cubicBezTo>
                        <a:pt x="1349" y="5197"/>
                        <a:pt x="1566" y="4817"/>
                        <a:pt x="1873" y="4719"/>
                      </a:cubicBezTo>
                      <a:lnTo>
                        <a:pt x="10648" y="1902"/>
                      </a:lnTo>
                      <a:cubicBezTo>
                        <a:pt x="10698" y="1886"/>
                        <a:pt x="10748" y="1878"/>
                        <a:pt x="10800" y="1878"/>
                      </a:cubicBezTo>
                      <a:cubicBezTo>
                        <a:pt x="10851" y="1878"/>
                        <a:pt x="10901" y="1886"/>
                        <a:pt x="10951" y="1902"/>
                      </a:cubicBezTo>
                      <a:lnTo>
                        <a:pt x="19726" y="4719"/>
                      </a:lnTo>
                      <a:cubicBezTo>
                        <a:pt x="20033" y="4817"/>
                        <a:pt x="20249" y="5197"/>
                        <a:pt x="20249" y="5634"/>
                      </a:cubicBezTo>
                      <a:cubicBezTo>
                        <a:pt x="20249" y="6072"/>
                        <a:pt x="20033" y="6452"/>
                        <a:pt x="19726" y="6550"/>
                      </a:cubicBezTo>
                      <a:cubicBezTo>
                        <a:pt x="19726" y="6550"/>
                        <a:pt x="10951" y="9367"/>
                        <a:pt x="10951" y="9367"/>
                      </a:cubicBezTo>
                      <a:close/>
                      <a:moveTo>
                        <a:pt x="16874" y="16904"/>
                      </a:moveTo>
                      <a:cubicBezTo>
                        <a:pt x="16874" y="17942"/>
                        <a:pt x="14849" y="19721"/>
                        <a:pt x="10800" y="19721"/>
                      </a:cubicBezTo>
                      <a:cubicBezTo>
                        <a:pt x="6749" y="19721"/>
                        <a:pt x="4724" y="17942"/>
                        <a:pt x="4724" y="16904"/>
                      </a:cubicBezTo>
                      <a:lnTo>
                        <a:pt x="4724" y="9394"/>
                      </a:lnTo>
                      <a:lnTo>
                        <a:pt x="10353" y="11200"/>
                      </a:lnTo>
                      <a:cubicBezTo>
                        <a:pt x="10501" y="11246"/>
                        <a:pt x="10651" y="11269"/>
                        <a:pt x="10800" y="11269"/>
                      </a:cubicBezTo>
                      <a:cubicBezTo>
                        <a:pt x="10949" y="11269"/>
                        <a:pt x="11098" y="11246"/>
                        <a:pt x="11255" y="11198"/>
                      </a:cubicBezTo>
                      <a:lnTo>
                        <a:pt x="16874" y="9394"/>
                      </a:lnTo>
                      <a:cubicBezTo>
                        <a:pt x="16874" y="9394"/>
                        <a:pt x="16874" y="16904"/>
                        <a:pt x="16874" y="16904"/>
                      </a:cubicBezTo>
                      <a:close/>
                      <a:moveTo>
                        <a:pt x="21600" y="5634"/>
                      </a:moveTo>
                      <a:cubicBezTo>
                        <a:pt x="21600" y="4314"/>
                        <a:pt x="20954" y="3185"/>
                        <a:pt x="20030" y="2888"/>
                      </a:cubicBezTo>
                      <a:lnTo>
                        <a:pt x="11246" y="68"/>
                      </a:lnTo>
                      <a:cubicBezTo>
                        <a:pt x="11098" y="22"/>
                        <a:pt x="10949" y="0"/>
                        <a:pt x="10800" y="0"/>
                      </a:cubicBezTo>
                      <a:cubicBezTo>
                        <a:pt x="10651" y="0"/>
                        <a:pt x="10501" y="22"/>
                        <a:pt x="10344" y="71"/>
                      </a:cubicBezTo>
                      <a:lnTo>
                        <a:pt x="1570" y="2888"/>
                      </a:lnTo>
                      <a:cubicBezTo>
                        <a:pt x="645" y="3185"/>
                        <a:pt x="0" y="4314"/>
                        <a:pt x="0" y="5634"/>
                      </a:cubicBezTo>
                      <a:cubicBezTo>
                        <a:pt x="0" y="6955"/>
                        <a:pt x="645" y="8084"/>
                        <a:pt x="1569" y="8380"/>
                      </a:cubicBezTo>
                      <a:lnTo>
                        <a:pt x="3374" y="8960"/>
                      </a:lnTo>
                      <a:lnTo>
                        <a:pt x="3374" y="16904"/>
                      </a:lnTo>
                      <a:cubicBezTo>
                        <a:pt x="3374" y="19397"/>
                        <a:pt x="5425" y="21600"/>
                        <a:pt x="10800" y="21600"/>
                      </a:cubicBezTo>
                      <a:cubicBezTo>
                        <a:pt x="16174" y="21600"/>
                        <a:pt x="18224" y="19397"/>
                        <a:pt x="18224" y="16904"/>
                      </a:cubicBezTo>
                      <a:lnTo>
                        <a:pt x="18224" y="8960"/>
                      </a:lnTo>
                      <a:lnTo>
                        <a:pt x="20030" y="8380"/>
                      </a:lnTo>
                      <a:cubicBezTo>
                        <a:pt x="20954" y="8084"/>
                        <a:pt x="21600" y="6955"/>
                        <a:pt x="21600" y="56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ṧlïḋè"/>
                <p:cNvSpPr/>
                <p:nvPr/>
              </p:nvSpPr>
              <p:spPr bwMode="auto">
                <a:xfrm>
                  <a:off x="6779419" y="3680619"/>
                  <a:ext cx="28575" cy="1595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963"/>
                      </a:moveTo>
                      <a:lnTo>
                        <a:pt x="0" y="19636"/>
                      </a:lnTo>
                      <a:cubicBezTo>
                        <a:pt x="0" y="20721"/>
                        <a:pt x="4841" y="21599"/>
                        <a:pt x="10800" y="21599"/>
                      </a:cubicBezTo>
                      <a:cubicBezTo>
                        <a:pt x="16758" y="21599"/>
                        <a:pt x="21600" y="20721"/>
                        <a:pt x="21600" y="19636"/>
                      </a:cubicBezTo>
                      <a:lnTo>
                        <a:pt x="21600" y="1963"/>
                      </a:lnTo>
                      <a:cubicBezTo>
                        <a:pt x="21600" y="878"/>
                        <a:pt x="16758" y="0"/>
                        <a:pt x="10800" y="0"/>
                      </a:cubicBezTo>
                      <a:cubicBezTo>
                        <a:pt x="4841" y="0"/>
                        <a:pt x="0" y="878"/>
                        <a:pt x="0" y="1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ślîďê"/>
                <p:cNvSpPr/>
                <p:nvPr/>
              </p:nvSpPr>
              <p:spPr bwMode="auto">
                <a:xfrm>
                  <a:off x="6764338" y="3854450"/>
                  <a:ext cx="58738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10427"/>
                        <a:pt x="0" y="14400"/>
                      </a:cubicBezTo>
                      <a:cubicBezTo>
                        <a:pt x="0" y="18372"/>
                        <a:pt x="4838" y="21599"/>
                        <a:pt x="10800" y="21599"/>
                      </a:cubicBezTo>
                      <a:cubicBezTo>
                        <a:pt x="16761" y="21599"/>
                        <a:pt x="21600" y="18372"/>
                        <a:pt x="21600" y="14400"/>
                      </a:cubicBezTo>
                      <a:cubicBezTo>
                        <a:pt x="21600" y="10427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iṩlîḑé"/>
            <p:cNvGrpSpPr/>
            <p:nvPr/>
          </p:nvGrpSpPr>
          <p:grpSpPr>
            <a:xfrm>
              <a:off x="6169393" y="4456220"/>
              <a:ext cx="1688048" cy="1441179"/>
              <a:chOff x="6169393" y="4456220"/>
              <a:chExt cx="1688048" cy="1441179"/>
            </a:xfrm>
          </p:grpSpPr>
          <p:sp>
            <p:nvSpPr>
              <p:cNvPr id="20" name="ï$ľîdê"/>
              <p:cNvSpPr/>
              <p:nvPr/>
            </p:nvSpPr>
            <p:spPr bwMode="auto">
              <a:xfrm>
                <a:off x="6169393" y="4456220"/>
                <a:ext cx="1688048" cy="1441179"/>
              </a:xfrm>
              <a:custGeom>
                <a:avLst/>
                <a:gdLst>
                  <a:gd name="T0" fmla="*/ 602457 w 21600"/>
                  <a:gd name="T1" fmla="*/ 514350 h 21600"/>
                  <a:gd name="T2" fmla="*/ 602457 w 21600"/>
                  <a:gd name="T3" fmla="*/ 514350 h 21600"/>
                  <a:gd name="T4" fmla="*/ 602457 w 21600"/>
                  <a:gd name="T5" fmla="*/ 514350 h 21600"/>
                  <a:gd name="T6" fmla="*/ 602457 w 21600"/>
                  <a:gd name="T7" fmla="*/ 5143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61" y="0"/>
                    </a:moveTo>
                    <a:cubicBezTo>
                      <a:pt x="21600" y="6924"/>
                      <a:pt x="21600" y="6924"/>
                      <a:pt x="21600" y="6924"/>
                    </a:cubicBezTo>
                    <a:cubicBezTo>
                      <a:pt x="17096" y="15499"/>
                      <a:pt x="9287" y="21023"/>
                      <a:pt x="703" y="21600"/>
                    </a:cubicBezTo>
                    <a:cubicBezTo>
                      <a:pt x="0" y="8492"/>
                      <a:pt x="0" y="8492"/>
                      <a:pt x="0" y="8492"/>
                    </a:cubicBezTo>
                    <a:cubicBezTo>
                      <a:pt x="5065" y="8079"/>
                      <a:pt x="9498" y="4782"/>
                      <a:pt x="11961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S1îḑè"/>
              <p:cNvSpPr/>
              <p:nvPr/>
            </p:nvSpPr>
            <p:spPr bwMode="auto">
              <a:xfrm>
                <a:off x="6750244" y="4964219"/>
                <a:ext cx="464344" cy="465138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629301" y="1677179"/>
            <a:ext cx="3720421" cy="551019"/>
            <a:chOff x="1133283" y="2363087"/>
            <a:chExt cx="3720421" cy="551019"/>
          </a:xfrm>
        </p:grpSpPr>
        <p:sp>
          <p:nvSpPr>
            <p:cNvPr id="58" name="文本框 57"/>
            <p:cNvSpPr txBox="1"/>
            <p:nvPr/>
          </p:nvSpPr>
          <p:spPr>
            <a:xfrm>
              <a:off x="1133283" y="2363087"/>
              <a:ext cx="372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“宣传防诈知识，警惕非法集资” 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755899" y="2652496"/>
              <a:ext cx="2501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100" dirty="0" smtClean="0"/>
                <a:t>如何让老人防范“诈骗集资”</a:t>
              </a:r>
              <a:r>
                <a:rPr lang="zh-CN" altLang="en-US" sz="1100" dirty="0" smtClean="0"/>
                <a:t>圈套？</a:t>
              </a:r>
              <a:endParaRPr lang="zh-CN" altLang="en-US" sz="1100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5069" y="3350149"/>
            <a:ext cx="3470399" cy="578347"/>
            <a:chOff x="1388018" y="2349127"/>
            <a:chExt cx="2533795" cy="578347"/>
          </a:xfrm>
        </p:grpSpPr>
        <p:sp>
          <p:nvSpPr>
            <p:cNvPr id="61" name="文本框 60"/>
            <p:cNvSpPr txBox="1"/>
            <p:nvPr/>
          </p:nvSpPr>
          <p:spPr>
            <a:xfrm>
              <a:off x="1388018" y="2349127"/>
              <a:ext cx="2533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“养宠自有良方在，花草有爱情谊长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”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05865" y="2650923"/>
              <a:ext cx="1790625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 smtClean="0"/>
                <a:t>如何让志愿</a:t>
              </a:r>
              <a:r>
                <a:rPr lang="zh-CN" altLang="en-US" sz="1050" dirty="0" smtClean="0"/>
                <a:t>服务更持久地影响老人？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0" y="5133300"/>
            <a:ext cx="5605061" cy="579318"/>
            <a:chOff x="630714" y="2349127"/>
            <a:chExt cx="4537098" cy="579318"/>
          </a:xfrm>
        </p:grpSpPr>
        <p:sp>
          <p:nvSpPr>
            <p:cNvPr id="64" name="文本框 63"/>
            <p:cNvSpPr txBox="1"/>
            <p:nvPr/>
          </p:nvSpPr>
          <p:spPr>
            <a:xfrm>
              <a:off x="630714" y="2349127"/>
              <a:ext cx="453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/>
                <a:t>“智能走近老人，老人走进时代”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469299" y="2651894"/>
              <a:ext cx="2952395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 smtClean="0"/>
                <a:t>如何让老人融入“信息化”</a:t>
              </a:r>
              <a:r>
                <a:rPr lang="zh-CN" altLang="en-US" sz="1050" dirty="0" smtClean="0"/>
                <a:t>时代？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81269" y="4289473"/>
            <a:ext cx="3818143" cy="626419"/>
            <a:chOff x="796680" y="345823"/>
            <a:chExt cx="3818143" cy="626419"/>
          </a:xfrm>
        </p:grpSpPr>
        <p:sp>
          <p:nvSpPr>
            <p:cNvPr id="70" name="文本框 69"/>
            <p:cNvSpPr txBox="1"/>
            <p:nvPr/>
          </p:nvSpPr>
          <p:spPr>
            <a:xfrm>
              <a:off x="796680" y="345823"/>
              <a:ext cx="3818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b="1" dirty="0" smtClean="0"/>
                <a:t>“听老人讲旧事，交知己共赏诗”</a:t>
              </a:r>
              <a:endParaRPr lang="zh-CN" altLang="en-US" sz="14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3900" y="695691"/>
              <a:ext cx="3087677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 smtClean="0"/>
                <a:t>如何让志愿</a:t>
              </a:r>
              <a:r>
                <a:rPr lang="zh-CN" altLang="en-US" sz="1050" dirty="0" smtClean="0"/>
                <a:t>服务更</a:t>
              </a:r>
              <a:r>
                <a:rPr lang="zh-CN" altLang="en-US" sz="1050" dirty="0" smtClean="0"/>
                <a:t>巧妙</a:t>
              </a:r>
              <a:r>
                <a:rPr lang="zh-CN" altLang="en-US" sz="1050" dirty="0" smtClean="0"/>
                <a:t>地深入老人内心世界？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960650" y="2289801"/>
            <a:ext cx="4990162" cy="548016"/>
            <a:chOff x="354037" y="2333224"/>
            <a:chExt cx="4990162" cy="548016"/>
          </a:xfrm>
        </p:grpSpPr>
        <p:sp>
          <p:nvSpPr>
            <p:cNvPr id="73" name="文本框 72"/>
            <p:cNvSpPr txBox="1"/>
            <p:nvPr/>
          </p:nvSpPr>
          <p:spPr>
            <a:xfrm>
              <a:off x="1556666" y="2333224"/>
              <a:ext cx="266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b="1" dirty="0" smtClean="0"/>
                <a:t>“专业学致用，助老不辞辛”</a:t>
              </a:r>
              <a:endParaRPr lang="zh-CN" altLang="en-US" sz="14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54037" y="2619117"/>
              <a:ext cx="4990162" cy="2621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 smtClean="0"/>
                <a:t>如何让信院学子结合</a:t>
              </a:r>
              <a:r>
                <a:rPr lang="zh-CN" altLang="en-US" sz="1050" dirty="0" smtClean="0"/>
                <a:t>所</a:t>
              </a:r>
              <a:r>
                <a:rPr lang="zh-CN" altLang="en-US" sz="1050" dirty="0" smtClean="0"/>
                <a:t>学、力所能及地帮助老人？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9207" y="43736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044842" y="380547"/>
              <a:ext cx="4674336" cy="858735"/>
              <a:chOff x="1766821" y="323359"/>
              <a:chExt cx="4674336" cy="858735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2243052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活动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开展</a:t>
                </a:r>
                <a:r>
                  <a:rPr lang="en-US" altLang="zh-CN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· 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展个性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766821" y="874317"/>
                <a:ext cx="1461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个性</a:t>
                </a:r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：</a:t>
                </a:r>
                <a:r>
                  <a:rPr lang="en-US" altLang="zh-CN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n</a:t>
                </a:r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！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8167" y="371488"/>
            <a:ext cx="542385" cy="5413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4475726" y="5507682"/>
            <a:ext cx="315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+mj-ea"/>
                <a:ea typeface="+mj-ea"/>
              </a:rPr>
              <a:t>5</a:t>
            </a:r>
            <a:r>
              <a:rPr lang="zh-CN" altLang="en-US" sz="3000" b="1" dirty="0" smtClean="0">
                <a:latin typeface="+mj-ea"/>
                <a:ea typeface="+mj-ea"/>
              </a:rPr>
              <a:t>？</a:t>
            </a:r>
            <a:r>
              <a:rPr lang="en-US" altLang="zh-CN" sz="3000" b="1" dirty="0" smtClean="0">
                <a:latin typeface="+mj-ea"/>
                <a:ea typeface="+mj-ea"/>
                <a:sym typeface="Wingdings" pitchFamily="2" charset="2"/>
              </a:rPr>
              <a:t> 5</a:t>
            </a:r>
            <a:r>
              <a:rPr lang="en-US" altLang="zh-CN" sz="3000" b="1" dirty="0" smtClean="0">
                <a:latin typeface="+mj-ea"/>
                <a:ea typeface="+mj-ea"/>
                <a:sym typeface="Wingdings" pitchFamily="2" charset="2"/>
              </a:rPr>
              <a:t>!</a:t>
            </a:r>
            <a:r>
              <a:rPr lang="zh-CN" altLang="en-US" sz="3000" b="1" dirty="0" smtClean="0">
                <a:latin typeface="+mj-ea"/>
                <a:ea typeface="+mj-ea"/>
                <a:sym typeface="Wingdings" pitchFamily="2" charset="2"/>
              </a:rPr>
              <a:t>（</a:t>
            </a:r>
            <a:r>
              <a:rPr lang="en-US" altLang="zh-CN" sz="3000" b="1" dirty="0" smtClean="0">
                <a:latin typeface="+mj-ea"/>
                <a:ea typeface="+mj-ea"/>
                <a:sym typeface="Wingdings" pitchFamily="2" charset="2"/>
              </a:rPr>
              <a:t>120</a:t>
            </a:r>
            <a:r>
              <a:rPr lang="zh-CN" altLang="en-US" sz="3000" b="1" dirty="0" smtClean="0">
                <a:latin typeface="+mj-ea"/>
                <a:ea typeface="+mj-ea"/>
                <a:sym typeface="Wingdings" pitchFamily="2" charset="2"/>
              </a:rPr>
              <a:t>）</a:t>
            </a:r>
            <a:endParaRPr lang="zh-CN" altLang="en-US" sz="3000" b="1" dirty="0">
              <a:latin typeface="+mj-ea"/>
              <a:ea typeface="+mj-ea"/>
            </a:endParaRPr>
          </a:p>
        </p:txBody>
      </p:sp>
      <p:pic>
        <p:nvPicPr>
          <p:cNvPr id="86" name="图片 85" descr="老龄化.jpg"/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5003767" y="2926084"/>
            <a:ext cx="1493718" cy="1490705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1" name="图片 90" descr="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058453"/>
            <a:ext cx="4225315" cy="1505596"/>
          </a:xfrm>
          <a:prstGeom prst="rect">
            <a:avLst/>
          </a:prstGeom>
        </p:spPr>
      </p:pic>
      <p:pic>
        <p:nvPicPr>
          <p:cNvPr id="92" name="图片 91" descr="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97" y="1891367"/>
            <a:ext cx="4057435" cy="3436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45443" y="2563756"/>
            <a:ext cx="5014601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谢谢大家！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2929" y="4252348"/>
            <a:ext cx="379452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676136" y="4957947"/>
            <a:ext cx="2186668" cy="531124"/>
            <a:chOff x="1483363" y="3650467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7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介绍者：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>
            <a:stCxn id="18" idx="2"/>
          </p:cNvCxnSpPr>
          <p:nvPr/>
        </p:nvCxnSpPr>
        <p:spPr>
          <a:xfrm rot="5400000">
            <a:off x="3465915" y="600795"/>
            <a:ext cx="1588" cy="2501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10970" y="1851660"/>
            <a:ext cx="0" cy="4186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43058" y="5660390"/>
            <a:ext cx="2625780" cy="9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258678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4385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58043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-305db112c7315e6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922" y="-188462"/>
            <a:ext cx="2240628" cy="224062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15624" y="1863702"/>
            <a:ext cx="1396030" cy="5085041"/>
          </a:xfrm>
          <a:prstGeom prst="rect">
            <a:avLst/>
          </a:prstGeom>
          <a:solidFill>
            <a:srgbClr val="B3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72215" y="0"/>
            <a:ext cx="5921071" cy="186855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如何让老人防范“诈骗集资”圈套、如何让老人融入“信息化”时代、如何让志愿服务更广泛更持久更巧妙地帮助各老年人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群体？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这一切，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我们以系列</a:t>
            </a:r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活动策划书的形式呈现给大家，相信这一点一滴的“小奉献”能够汇聚成助老爱老的清澈活水。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7" name="图片 26" descr="院徽.jpg"/>
          <p:cNvPicPr/>
          <p:nvPr/>
        </p:nvPicPr>
        <p:blipFill>
          <a:blip r:embed="rId6"/>
          <a:srcRect l="7482" t="6829" r="10923" b="7197"/>
          <a:stretch>
            <a:fillRect/>
          </a:stretch>
        </p:blipFill>
        <p:spPr>
          <a:xfrm>
            <a:off x="2295525" y="85393"/>
            <a:ext cx="1628775" cy="167274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3167271" y="2743201"/>
            <a:ext cx="897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“清澈的爱”，吾谁与归？</a:t>
            </a:r>
            <a:endParaRPr lang="zh-CN" altLang="en-US" sz="6600" b="1" dirty="0" smtClean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836751"/>
            <a:ext cx="3514798" cy="518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 animBg="1"/>
      <p:bldP spid="19" grpId="1" animBg="1"/>
      <p:bldP spid="26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1584</TotalTime>
  <Words>518</Words>
  <Application>Microsoft Office PowerPoint</Application>
  <PresentationFormat>自定义</PresentationFormat>
  <Paragraphs>70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包图主题2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win10</cp:lastModifiedBy>
  <cp:revision>203</cp:revision>
  <dcterms:created xsi:type="dcterms:W3CDTF">2017-08-18T03:02:00Z</dcterms:created>
  <dcterms:modified xsi:type="dcterms:W3CDTF">2021-04-03T05:58:27Z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2</vt:lpwstr>
  </property>
</Properties>
</file>