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7"/>
  </p:notesMasterIdLst>
  <p:sldIdLst>
    <p:sldId id="287" r:id="rId2"/>
    <p:sldId id="289" r:id="rId3"/>
    <p:sldId id="271" r:id="rId4"/>
    <p:sldId id="277" r:id="rId5"/>
    <p:sldId id="2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EEB500"/>
    <a:srgbClr val="FEC200"/>
    <a:srgbClr val="D2A000"/>
    <a:srgbClr val="9EBBDB"/>
    <a:srgbClr val="5C82B5"/>
    <a:srgbClr val="B9C0C2"/>
    <a:srgbClr val="E3DBD3"/>
    <a:srgbClr val="A2CDDD"/>
    <a:srgbClr val="0D759B"/>
    <a:srgbClr val="E3EAE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768" autoAdjust="0"/>
    <p:restoredTop sz="94622" autoAdjust="0"/>
  </p:normalViewPr>
  <p:slideViewPr>
    <p:cSldViewPr snapToGrid="0">
      <p:cViewPr varScale="1">
        <p:scale>
          <a:sx n="40" d="100"/>
          <a:sy n="40" d="100"/>
        </p:scale>
        <p:origin x="-45" y="-3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pPr/>
              <a:t>2021/5/3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967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8669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781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157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8669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png"/><Relationship Id="rId7" Type="http://schemas.openxmlformats.org/officeDocument/2006/relationships/hyperlink" Target="https://image.baidu.com/search/detail?ct=503316480&amp;z=0&amp;tn=baiduimagedetail&amp;ipn=d&amp;word=%E6%B0%94%E8%B1%A1&amp;step_word=&amp;ie=utf-8&amp;in=&amp;cl=2&amp;lm=-1&amp;st=-1&amp;hd=0&amp;latest=0&amp;copyright=0&amp;cs=1935472123,1689280330&amp;os=1963822203,4271160874&amp;simid=3427849958,371584534&amp;pn=0&amp;rn=1&amp;di=5940&amp;ln=1945&amp;fr=&amp;fmq=1620047337738_R&amp;fm=result&amp;ic=0&amp;s=undefined&amp;se=&amp;sme=&amp;tab=0&amp;width=&amp;height=&amp;face=undefined&amp;is=0,0&amp;istype=2&amp;ist=&amp;jit=&amp;bdtype=0&amp;spn=0&amp;pi=0&amp;gsm=0&amp;objurl=https%3A%2F%2Fgimg2.baidu.com%2Fimage_search%2Fsrc%3Dhttp%253A%252F%252Fold.cpweb.gov.cn%252Fuploads%252Fallimg%252F130814%252F518-130Q411193QO.jpg%26refer%3Dhttp%253A%252F%252Fold.cpweb.gov.cn%26app%3D2002%26size%3Df9999%2C10000%26q%3Da80%26n%3D0%26g%3D0n%26fmt%3Djpeg%3Fsec%3D1622639337%26t%3D8be5231033250463c790bf1d4a0f32a3&amp;rpstart=0&amp;rpnum=0&amp;adpicid=0&amp;force=undefined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s://image.baidu.com/search/detail?ct=503316480&amp;z=0&amp;tn=baiduimagedetail&amp;ipn=d&amp;word=%E7%81%AB%E7%81%BE&amp;step_word=&amp;ie=utf-8&amp;in=&amp;cl=2&amp;lm=-1&amp;st=-1&amp;hd=0&amp;latest=0&amp;copyright=0&amp;cs=2409429813,2443310182&amp;os=2699966588,1266087215&amp;simid=3587110621,582008990&amp;pn=6&amp;rn=1&amp;di=205810&amp;ln=1932&amp;fr=&amp;fmq=1620047254113_R&amp;fm=result&amp;ic=0&amp;s=undefined&amp;se=&amp;sme=&amp;tab=0&amp;width=&amp;height=&amp;face=undefined&amp;is=0,0&amp;istype=2&amp;ist=&amp;jit=&amp;bdtype=0&amp;spn=0&amp;pi=0&amp;gsm=0&amp;objurl=https%3A%2F%2Fgimg2.baidu.com%2Fimage_search%2Fsrc%3Dhttp%253A%252F%252Fp1.ssl.cdn.btime.com%252Ft01bf5009dfaffcc24e.jpg%26refer%3Dhttp%253A%252F%252Fp1.ssl.cdn.btime.com%26app%3D2002%26size%3Df9999%2C10000%26q%3Da80%26n%3D0%26g%3D0n%26fmt%3Djpeg%3Fsec%3D1622639254%26t%3Dd95483d32b9dfe987dda93d1ead7dfa3&amp;rpstart=0&amp;rpnum=0&amp;adpicid=0&amp;force=undefined" TargetMode="External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hyperlink" Target="https://image.baidu.com/search/detail?ct=503316480&amp;z=0&amp;tn=baiduimagedetail&amp;ipn=d&amp;word=%E6%99%BA%E8%83%BD%E5%AE%B6%E5%B1%85&amp;step_word=&amp;ie=utf-8&amp;in=&amp;cl=2&amp;lm=-1&amp;st=-1&amp;hd=0&amp;latest=0&amp;copyright=0&amp;cs=2367236544,4084542631&amp;os=3246754505,434850319&amp;simid=4127810480,601046933&amp;pn=18&amp;rn=1&amp;di=114180&amp;ln=1366&amp;fr=&amp;fmq=1620047497435_R&amp;fm=result&amp;ic=0&amp;s=undefined&amp;se=&amp;sme=&amp;tab=0&amp;width=&amp;height=&amp;face=undefined&amp;is=0,0&amp;istype=2&amp;ist=&amp;jit=&amp;bdtype=0&amp;spn=0&amp;pi=0&amp;gsm=0&amp;objurl=https%3A%2F%2Fgimg2.baidu.com%2Fimage_search%2Fsrc%3Dhttp%253A%252F%252Fwww.itdlc.com%252FUpfile%252Fimage%252F20181204%252F15439150408377836.jpg%26refer%3Dhttp%253A%252F%252Fwww.itdlc.com%26app%3D2002%26size%3Df9999%2C10000%26q%3Da80%26n%3D0%26g%3D0n%26fmt%3Djpeg%3Fsec%3D1622639497%26t%3D0692295363b4c57c5ffc77bf247d90aa&amp;rpstart=0&amp;rpnum=0&amp;adpicid=0&amp;force=undefin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806" b="5467"/>
          <a:stretch/>
        </p:blipFill>
        <p:spPr>
          <a:xfrm>
            <a:off x="0" y="0"/>
            <a:ext cx="12450890" cy="68703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3" y="-6980"/>
            <a:ext cx="12462697" cy="701701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18463" y="226097"/>
            <a:ext cx="2439184" cy="1880609"/>
          </a:xfrm>
          <a:prstGeom prst="rect">
            <a:avLst/>
          </a:prstGeom>
          <a:solidFill>
            <a:srgbClr val="B9C0C2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15624" y="1863702"/>
            <a:ext cx="1396030" cy="5085041"/>
          </a:xfrm>
          <a:prstGeom prst="rect">
            <a:avLst/>
          </a:prstGeom>
          <a:solidFill>
            <a:srgbClr val="B3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77438" y="2061971"/>
            <a:ext cx="8817998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基于</a:t>
            </a:r>
            <a:r>
              <a:rPr lang="en-US" altLang="zh-CN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STM32</a:t>
            </a:r>
            <a:r>
              <a:rPr lang="zh-CN" altLang="en-US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的便携式</a:t>
            </a:r>
            <a:endParaRPr lang="en-US" altLang="zh-CN" sz="7000" b="1" dirty="0" smtClean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  <a:p>
            <a:pPr algn="dist"/>
            <a:r>
              <a:rPr lang="zh-CN" altLang="en-US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烟光灵敏探测器设计</a:t>
            </a:r>
            <a:endParaRPr lang="zh-CN" altLang="en-US" sz="70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09346" y="5092076"/>
            <a:ext cx="449101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信息工程学院电信工</a:t>
            </a:r>
            <a:r>
              <a:rPr lang="en-US" altLang="zh-CN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2017</a:t>
            </a:r>
            <a:endParaRPr lang="zh-CN" alt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8761557" y="5616143"/>
            <a:ext cx="2186668" cy="531124"/>
            <a:chOff x="1483363" y="3650467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483363" y="3650467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30874" y="3686437"/>
              <a:ext cx="1651081" cy="2386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答辩者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：李豪现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 flipH="1">
            <a:off x="2215050" y="1851660"/>
            <a:ext cx="3522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10970" y="1851660"/>
            <a:ext cx="0" cy="41865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786954" y="6211271"/>
            <a:ext cx="2500630" cy="21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1277424" y="1372571"/>
            <a:ext cx="0" cy="4850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04385" y="-5715"/>
            <a:ext cx="224790" cy="185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76789" y="4323416"/>
            <a:ext cx="1185545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-305db112c7315e6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31" y="18268"/>
            <a:ext cx="1752335" cy="17548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46804" y="385458"/>
            <a:ext cx="214256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目录</a:t>
            </a:r>
            <a:endParaRPr lang="en-US" altLang="zh-CN" sz="2000" b="1" dirty="0" smtClean="0"/>
          </a:p>
          <a:p>
            <a:pPr>
              <a:lnSpc>
                <a:spcPts val="2300"/>
              </a:lnSpc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、背景与意义</a:t>
            </a:r>
            <a:endParaRPr lang="en-US" altLang="zh-CN" sz="2000" b="1" dirty="0" smtClean="0"/>
          </a:p>
          <a:p>
            <a:pPr>
              <a:lnSpc>
                <a:spcPts val="2300"/>
              </a:lnSpc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、问题与方案</a:t>
            </a:r>
            <a:endParaRPr lang="en-US" altLang="zh-CN" sz="2000" b="1" dirty="0" smtClean="0"/>
          </a:p>
          <a:p>
            <a:pPr>
              <a:lnSpc>
                <a:spcPts val="2300"/>
              </a:lnSpc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、可行性分析</a:t>
            </a:r>
            <a:endParaRPr lang="en-US" altLang="zh-CN" sz="2000" b="1" dirty="0" smtClean="0"/>
          </a:p>
          <a:p>
            <a:pPr>
              <a:lnSpc>
                <a:spcPts val="2300"/>
              </a:lnSpc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、创新与预期</a:t>
            </a:r>
            <a:endParaRPr lang="en-US" altLang="zh-CN" sz="2000" b="1" dirty="0" smtClean="0"/>
          </a:p>
        </p:txBody>
      </p:sp>
      <p:sp>
        <p:nvSpPr>
          <p:cNvPr id="25" name="文本框 9"/>
          <p:cNvSpPr txBox="1"/>
          <p:nvPr/>
        </p:nvSpPr>
        <p:spPr>
          <a:xfrm>
            <a:off x="4903954" y="4474300"/>
            <a:ext cx="600522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——2020</a:t>
            </a:r>
            <a:r>
              <a:rPr lang="zh-CN" altLang="en-US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级“科创杯”自创项目申报</a:t>
            </a:r>
            <a:endParaRPr lang="zh-CN" alt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图片 28" descr="院徽.jpg"/>
          <p:cNvPicPr/>
          <p:nvPr/>
        </p:nvPicPr>
        <p:blipFill>
          <a:blip r:embed="rId6"/>
          <a:srcRect l="7482" t="6829" r="10923" b="7197"/>
          <a:stretch>
            <a:fillRect/>
          </a:stretch>
        </p:blipFill>
        <p:spPr>
          <a:xfrm>
            <a:off x="2295525" y="85393"/>
            <a:ext cx="1628775" cy="1672743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wipe dir="r"/>
      </p:transition>
    </mc:Choice>
    <mc:Fallback>
      <p:transition spd="med" advTm="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9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="" xmlns:a16="http://schemas.microsoft.com/office/drawing/2014/main" id="{8C862B58-BD00-4236-8807-C66B8C8AE0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6044"/>
          <a:stretch/>
        </p:blipFill>
        <p:spPr>
          <a:xfrm>
            <a:off x="0" y="-1"/>
            <a:ext cx="12858750" cy="7233047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C39BD635-FA1D-4BC7-9960-0E6D82E172D1}"/>
              </a:ext>
            </a:extLst>
          </p:cNvPr>
          <p:cNvSpPr/>
          <p:nvPr/>
        </p:nvSpPr>
        <p:spPr>
          <a:xfrm>
            <a:off x="-9525" y="-9525"/>
            <a:ext cx="12858749" cy="72326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     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0" name="图片 29" descr="STM32图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18" y="3742982"/>
            <a:ext cx="3029791" cy="302001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pSp>
        <p:nvGrpSpPr>
          <p:cNvPr id="2" name="组合 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" name="组合 50"/>
            <p:cNvGrpSpPr/>
            <p:nvPr/>
          </p:nvGrpSpPr>
          <p:grpSpPr>
            <a:xfrm>
              <a:off x="387125" y="299356"/>
              <a:ext cx="1316501" cy="883948"/>
              <a:chOff x="1276124" y="1279752"/>
              <a:chExt cx="6401933" cy="4298496"/>
            </a:xfrm>
          </p:grpSpPr>
          <p:sp>
            <p:nvSpPr>
              <p:cNvPr id="11" name="菱形 1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51"/>
            <p:cNvSpPr txBox="1"/>
            <p:nvPr/>
          </p:nvSpPr>
          <p:spPr>
            <a:xfrm>
              <a:off x="918172" y="455294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" name="组合 52"/>
            <p:cNvGrpSpPr/>
            <p:nvPr/>
          </p:nvGrpSpPr>
          <p:grpSpPr>
            <a:xfrm>
              <a:off x="1869914" y="359607"/>
              <a:ext cx="5532873" cy="742504"/>
              <a:chOff x="1591893" y="302419"/>
              <a:chExt cx="5532873" cy="742504"/>
            </a:xfrm>
          </p:grpSpPr>
          <p:sp>
            <p:nvSpPr>
              <p:cNvPr id="9" name="文本框 56"/>
              <p:cNvSpPr txBox="1"/>
              <p:nvPr/>
            </p:nvSpPr>
            <p:spPr>
              <a:xfrm>
                <a:off x="2122383" y="30241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背景与意义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文本框 57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" name="组合 53"/>
            <p:cNvGrpSpPr/>
            <p:nvPr/>
          </p:nvGrpSpPr>
          <p:grpSpPr>
            <a:xfrm>
              <a:off x="11572882" y="6254988"/>
              <a:ext cx="940557" cy="641112"/>
              <a:chOff x="11395287" y="6034159"/>
              <a:chExt cx="1208633" cy="823841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27" y="336588"/>
            <a:ext cx="542385" cy="54133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19457" y="1608761"/>
            <a:ext cx="54269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当今时代，技术设计向</a:t>
            </a:r>
            <a:r>
              <a:rPr lang="zh-CN" altLang="en-US" sz="2800" b="1" dirty="0" smtClean="0"/>
              <a:t>便携化、可视化、精准化</a:t>
            </a:r>
            <a:r>
              <a:rPr lang="zh-CN" altLang="en-US" sz="2400" dirty="0" smtClean="0"/>
              <a:t>不断发展；在传感器应用方面，烟雾探测器和光敏探测器在</a:t>
            </a:r>
            <a:r>
              <a:rPr lang="zh-CN" altLang="en-US" sz="2400" b="1" dirty="0" smtClean="0"/>
              <a:t>火灾预警、气象探测、智能家居</a:t>
            </a:r>
            <a:r>
              <a:rPr lang="zh-CN" altLang="en-US" sz="2400" dirty="0" smtClean="0"/>
              <a:t>等领域有广泛的使用。</a:t>
            </a:r>
            <a:endParaRPr lang="zh-CN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4105" y="4171390"/>
            <a:ext cx="55054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我们团队计划设计一款</a:t>
            </a:r>
            <a:r>
              <a:rPr lang="zh-CN" altLang="en-US" sz="2800" b="1" i="1" dirty="0" smtClean="0"/>
              <a:t>基于 </a:t>
            </a:r>
            <a:r>
              <a:rPr lang="en-US" sz="3200" b="1" i="1" dirty="0" smtClean="0"/>
              <a:t>STM32</a:t>
            </a:r>
            <a:r>
              <a:rPr lang="zh-CN" altLang="en-US" sz="2800" b="1" i="1" dirty="0" smtClean="0"/>
              <a:t>的便携式烟光灵敏探测器</a:t>
            </a:r>
            <a:r>
              <a:rPr lang="zh-CN" altLang="en-US" sz="2400" dirty="0" smtClean="0"/>
              <a:t>，可以实现传感器多功用一体化，具有</a:t>
            </a:r>
            <a:r>
              <a:rPr lang="zh-CN" altLang="en-US" sz="2400" b="1" dirty="0" smtClean="0"/>
              <a:t>降低出产成本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减小体积、稳定性好、可靠性强</a:t>
            </a:r>
            <a:r>
              <a:rPr lang="zh-CN" altLang="en-US" sz="2400" dirty="0" smtClean="0"/>
              <a:t>等功用。</a:t>
            </a:r>
            <a:endParaRPr lang="zh-CN" altLang="en-US" sz="2000" dirty="0"/>
          </a:p>
        </p:txBody>
      </p:sp>
      <p:sp>
        <p:nvSpPr>
          <p:cNvPr id="29" name="文本框 66"/>
          <p:cNvSpPr txBox="1"/>
          <p:nvPr/>
        </p:nvSpPr>
        <p:spPr>
          <a:xfrm>
            <a:off x="2097217" y="903754"/>
            <a:ext cx="553287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（一）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项目背景及研究意义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196" name="Picture 4" descr="https://ss3.bdstatic.com/70cFv8Sh_Q1YnxGkpoWK1HF6hhy/it/u=2409429813,2443310182&amp;fm=26&amp;gp=0.jp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 l="40522"/>
          <a:stretch>
            <a:fillRect/>
          </a:stretch>
        </p:blipFill>
        <p:spPr bwMode="auto">
          <a:xfrm>
            <a:off x="5779092" y="515534"/>
            <a:ext cx="3013915" cy="2857500"/>
          </a:xfrm>
          <a:prstGeom prst="rect">
            <a:avLst/>
          </a:prstGeom>
          <a:noFill/>
        </p:spPr>
      </p:pic>
      <p:sp>
        <p:nvSpPr>
          <p:cNvPr id="8198" name="AutoShape 6" descr="data:image/jpeg;base64,/9j/4AAQSkZJRgABAQEAYABgAAD/2wBDAAgGBgcGBQgHBwcJCQgKDBQNDAsLDBkSEw8UHRofHh0aHBwgJC4nICIsIxwcKDcpLDAxNDQ0Hyc5PTgyPC4zNDL/2wBDAQkJCQwLDBgNDRgyIRwhMjIyMjIyMjIyMjIyMjIyMjIyMjIyMjIyMjIyMjIyMjIyMjIyMjIyMjIyMjIyMjIyMjL/wAARCAE1AfQDASIAAhEBAxEB/8QAHAAAAQUBAQEAAAAAAAAAAAAABAABAgMFBgcI/8QAPRAAAgIBAwIEBAUDAgUFAAMBAQIAAxEEEiExQQUTUWEicYGRBhQyQqEjUrEVwTNDYnLRFiTh8PFTY3OS/8QAGQEBAQEBAQEAAAAAAAAAAAAAAAECAwQF/8QAJhEBAQACAQUBAAEFAQEAAAAAAAECERIDITFBURMEIlJhcYEUMv/aAAwDAQACEQMRAD8A8AiiigKKKKUKKKKA0UeKQNFHigNFHigKKKKAooooDR40eAooooDR4ooCijxShou8eNAWIoooCiiigKKKKAooo8Boo+I0BRRRQFFFFAUUUUBRRRSBRoo8Boo8UBoo8UBooooCiiigKInMUUBRRRQFFFFAUUUUBRRRQHijxShoo8UKaKPFAaKPiLEIaKPiPtjQjFJbTH2y6EIpZsPpEKzGqK4pb5TekfyW9I40UxS/yG9Ivy7ehl402oiEJ/LN6GP+Vf0MvDI2Fj4hX5R/QyX5Kz+0x+eSbgTEWIYNFZ/aY/5Gz+0y/nl8NwFiLEN/I2f2mL8jZ/aY/LL4coCxGIh35Gz+2L8jZ/bH5ZfDlAOIsQ06Gz+0xfkrP7TH55G4CxHxC/ydn9pi/KP/AGmPzyNwJiLEK/Kv/aYx0zehk4VdhsRoSdO3pImhh2k40UYixLjSfSN5R9I40VYilnltG2H0k0IRSewxtvMaEY0ntjERoRij4ixJoNFFFAUUWIoDRR4oDRRRSBRRRQFFFFAUUUUBRRRQFFFFAniPgzWTwm0/sMvTwO5v+W32npn8fO+mP0xnth7T6R/LPpOmr/Dl7f8AKP2hdX4Vvb/l4m5/Fy9s3rYuPFTekkKGPad3V+EbT1AEMq/CAH6mAmp/Gnup+3yPOxpHPYya6Gw/tM9Oq/CemGNxJhdf4a0KdV+81+GE81P1y9R5Wvhth/bLl8JtP7TPVh4P4fXx5SyxdHo06Ur9pZ0umzepk8rTwW5v2H7QhPw9ex/4TfaenivTr0qX7SYesfsX7TX54fEvUy+vNa/wxqG/5TfaEJ+E9Qf+XPRPOHZR9ojefSa44/2s3O/XBp+D9Qf2AS5Pwbceqidr5jnpmPlz6y9vkTlfrkF/Bj9ysvX8F+rKJ1I3HvJjHdj9peX+IOZX8GV97BLR+DaB1cTplVMZJY/KP/TbpkfzJzq8XOD8Iab+8SQ/CWkH7hNwleTlsDviR3pz6D+4xzyTUZA/Cujx1kx+FdF7TXW2o8DaT6cmMzZcAJn6YEc8l4xlf+l9CPSL/wBMaD2+80mYBjlR8gZHzC3AHSXll9TWPwB/6Y0PtI/+l9EfSaQJI5OJarMACCMfKOWX01PjI/8ASmjI4jH8JaSbfncYYMYt7MOJOeTXHFhH8I6U95A/g/Tes3WZlPOIvNPrHPJOMc8fwdQejStvwXX2adMGOfibEtIITcpLD1jnV4uOf8Fjsw+0pf8ABb9iPtOyLn1jByf3YjlfiacO/wCDLR0Ag7/g68fsBnoG5h3j7nx0jc+L3+vNn/CWoH/Lg7/hfUL/AMpp6gX9QJHKn9qzOsP7V3l9eUP+Hr161t9pS3glq/sP2nrhSs9UH2kTp6G61L9o4dO+jnn9ePN4TaOqn7SlvDLB+0z2NvD9G/WkSpvA9DYM+WPtM3pdJeebx1tBYP2mVNo3H7Z69Z+GtE/QYgz/AIR07fpaZ/Dp3xV/XL48nOmYdpA0t6T1G38Fqf0uDALvwZaP0gGZ/wDNPVa/b7HnZrMbYZ29v4R1C/8AKJgNv4a1C5/pN9pm/wAXL0v7YuV2mNib9ngdy9UP2gr+F2r+0znf4+c9NTqY32ycRQ99BYP2mUtpXH7Zi9PKNbgaNLjSw7GQKEdpjjVQikipjYk0FGjxSBoo8aAooooH0C3gempXPljHbiDnTadDhUUmDPqrLP1MT8zIea2e0+rJn7rw3PH1BoFQBwqiMzhR1AgXmMR+r+ZHdLwTmMNo/uzIb+c9YOGPYSa7z0B+0vGJyq4O3YSWbD2P2jIlw54X5y0C7n+sPfElXSAWwnoZMUtgZzzLNpTA80HPcngSov8AGc28L0KqTmTe/C8ZEjQF/UQufUyQrqUEtYMj0kVG6k2mxQvQF+M/SVb2sYYNjjvsTEd11F4Ws8gOQPaS/pDjAz8oMLDSwzSAT3sJ4kn1BZhvuV89kEap2WElm2qRj5xn+DgkA+mYzVOqebssFZOM7h1g3mEZGMe2eYndL2FgKRkuPvI+ao5XB+Zgqk5wFOfeSVCz5bn17S6TYoavZznr2EkupJblcA9yMj+JGtNMrfHW33li2Uq2ecfczN18bm/qFru4+DD+4BAEr8mwnBXDdscw8a3TIDtVuevEmuvRk2lfh7ZXMzys9Lxl9qKqtiYYgHHYE/eUmokkuwBPY9YW2rsCla3Uf9oxArGKcqRnuZcbauUiwKEyCA+ehPEbgDBZceiwU2ewJ9TIs7EdfoBNaY3BDOi9E+5iXUYguYt0ujYrz8mLzT2Jg26LdGjYgv6xbwfaUb8YiLAngYjRsQXXscy/T6o1ZG7gwDJj7pLjvysy00XY2Z8sLjvjpKQrE4Ckn2GYLvOMZOJZXqHrPwsR9Y1YblaFVBxm1QB6HgmWeRSw4LYg1GuVCTYgf3bnEc+It0StOeuROdmW3SXGQ7acEkKGP8SB0+P1Nt+cb85cMlWAzKXeyw7mOcSyZM3QivSm1sVsWI9I4rKttFin+ZVUbcYVwvflgJFht5Lcj0MdzsIaqwjgj/EoLEHGYluq25clm+cY3oSMIo9pZKXRFmPriMGMk1u5RxxIhh3E0ynl/eIu0c7cYB+0bYx6Z59ZOy9ziyOWRuqL9pWUcHG2Ng9COfnKm6dqNM/66VP0lD+E+HXdasS3cRHFmDyAZd2eKn/GfZ+F/D7QSrbT8pnaj8G0t/w7FM6PzQe32MRfI9veOWXs1HE6j8F3LnaoMy7/AMJ6lP8AlH6Celbvc/Qxy2fQ/MReN8xZb6ryO7wC+vrWR9IFZ4VYv7TPZmrRx8Van+YLb4borR8VK/SYvT6d9NTPOPGn0Ni/tMobTuOxnrl/4a0Vudp2kzM1H4OB/wCGQZi/xsL4rU619x5ma2HaR2mdzqPwlemcV5+Uy7/w9fX1rYfSc8v4mXpudbGuaxFNhvCLAcbT9opz/wDPn8a/TH69NLIOmTG3D0kQPcCWHyQwCtu453f/ABPo7eDRKxbhVEdVOcHEICAqACnyxzJqoPw15J9cTPJriapB+4Agc4hJ+EfqVcDJHSMxUptLF26Y3Y4+UEFrgGtiy6ct0GAZj/6dPAu10AyTvU9WyBj5Z6wW3UquChVq+uwnv74g72VJYTQpKnjNnOJWbWO48Zbg8TUxZuS+7VWamzcxC/LgS2oquPLIZz1yOn1gIB/tOfYS1LkByS59gJbO3ZmX6KYMG/quTnpsxHKajYDixV9TIjV5AOSD79RFve5sLZkAcAA5Mz3b7FU7IxL1GxuoJYjH2kLlNqiyut8ZwT1EL0mkNmGudSncMJfZTpagLKwHRTztOJOcl7LwtncFUqpQVdQWJ4yDn6RDR6gAEI4U9OIWmv091irbVtVehrbn6+s2U1q06YH+h5fYmzDfaZy6mU9NTDG+2Lo/CLb7MMrqPUCHf6E1LZsfC/8Ad0hba/SkB21GQP2of4gT+JaU2FhUrAdN5JJmOeeTXHCLk8OVidrgr3JzmWDwMOQVYgew4mcda7OTphtB/aOgkW8R11ZwlgyeoAjWf03j8aTeD0Vj47gp9xKToq3bFdyP8ukz7NbrbRtufI9NsoDsCCrEGamOXupyx+NRPC7CWYuoA9IrPDUQE+YjN6ZgJ1tyrs2KG/uK8ylnNgOcA9eOJZjl7pbj8ao8HtNXmEVhfZswR9KtakvYnsMwJjYV2+a23+3PEQReNzdJZjfdZtnxa9BXqy4+cgRWOdwPsDzGcV7V2sxOOeJAICepE1GasxSRwxBjPWqgYbJk00pZvhP3EJXw65tv9RWHtk4jcntZLfQAAy2utjzjM018IYctaMf9phtVGzYg+FVJIZThsn3mcurPSzp32zadA1yi5kxV6J1/mPX4W9hOMAZx1nRaehGY4yRj4uOv1lGotcPs064wMcD/AHM4/rlvs6/nNMLV6OrT1AFgLAeQDmZ4GWwCPrNpvC7rXYuu5j0Abp8413h1lYYM1NTEDrwfpO2OcnmuWWFviMzy84UsqDHVgRmRYL2bcfYGX+SmSTcScduYy6S1rBVUjm3qVK4wPX2m9oF2sRkK2PWIBs9P5mimgU/C9rq2cf8ADyCfQGXvodtRxpySuPiZsfxJc4cKyAOcE/zEQfQfSG2msYU0BSvUgg5jW31tzXRsGBgYjd+GgPTrnHtJFwv6R9+ZNrcA5UDjpKTYD1E35Z8JG5zjn5Rec2esgVB/TmP5Z7nHzjUTuuTVWICoY4PURC853Bjn5ynaoOM5kvKXpvIb0Ik1F3V35gk5bmN5ik5wflKCCDwQfkYwzHGHITu7DiOWI4xx7SpCdpPb7yXmKpAZWU98f+JLF2nnPpH3gdAMyospOQT9Y28Qi3eSekRIHcyAO8jBx8zFhh3H05hUw/HUgyW456gyssP7v4j7G4JIGemZBLd6gRwy/wD5GCMFPw7x0yG6SBzjn+RGjdXBu3P1jNWr/qrU/SVK2O8luJHXj5ya0b+qW0OlLZNK5ihARjyBmKa5X6mp8ZDMrfprCj3locKvxKnHHbMpsuQgEOzHvKCDY+VUgfea0xboX+ZOAiIrE98ZJkluuxhUK/LiTo1T1oBsqUqOq1jJ+Zj2a1GRs1DcT+rAmf8AjX/VL+fYA3VexZxKslRk2IDjoOTF5qMCRUq89VGZFF05RjbY6t2ULn+czTNIap1HwkD5CPW9ljYAyT3wTIFatxYFynvjMLXX11VsumpNW4BWIY5OIv8AiE/zTjS6kVFnGxf+o4/iVKMlh5iKR6n/ABKmua0gMSfTMnXQbPhUEN0GcASf7Xz4XDT5586tuneMNNZncgUg+nMoei9bApQ7uOkbZapIDfF3AMH/AAerXIortC7T0LN0kGVKm31kMe5xxA1dg3PPzmnU2h1OnCn+hqC3DE/BjH+Zm9mpd9gzWhuNqj5CPXbtBUE7T1EjZp9rYVtwJ4IHBmtR4HZTUuqvbT7OMVNZkv8ALElsiyW0NptJZqBurrbGf1bTiG3eC3VIHe2oZ7HImy2o/K6U/l/y+jyOAzEkn5QTT0+J667OqJQf3KBz8szjzyvfw68JOzH2W1HZgHnj3MKrq1q7XNddeeeSAZuv4Vpgqu72My8E7uZm+IXeG1IU8hy68csY/Tl4XhryB22XFwF4Xrn/ADBhp7Gdgg4HO5jtir1GDhVC5OepiWrcwLMuDyTmdZ2c/K9dKtlfN5az04wIvyYU/Fag9gcmOaEIGLVz2WEafTfGARnEzy/y1JFNekDNgAn3l6+GOxwBOn8N0AtAzWMes2k8MpUcoJxvWrpOnHC1+DluCMH1xLh4HjHwFvXid0uiQftEmNIo7TN61a4Rx1Pg5H6ace5EPp8Mdei4+k6ZaFHST8tQOSJi52tTGRz6+GM3WJvCSeizogF7SXwiTlV05seC6gqRvIB9DIf+nbVO4XHPrmdPlfUSX9PHYxzpqOaXwrVIMFg3GMsozBbPBLfO3s+TjHxLnj0nX4rPtIFQD0yImdhxjm08N0y1AGj4sdVUQa3wiu4li96kjB5HInW4r7gD6SQSth+kfaWdSxOMcPV+H6qAc3298AYwD6wDU+DK9h/rWs2e6z0ZtPWw5VT8xB7dHS2cBR9JqdbLe0/OPOf9EUEBic/MCEJ4FpSpBudW7Zw3+J1Op8PXJ2EA/OZV+matiSAT6idP1yvtn88Z6YT+BKHwuorIP9x2mVf6E+5skcdNpzmaN/JO7Tkr6hiDC9LdpztVhZXnoWPH3m/0zkY4Y1zzeFWVMQBaBnGdhEtGjcWGttRtRRkM2WBPtOsFbgAg5Ung8H/Er1OkDJltuD6GZ/a3yv5SOZu8J1Oo5rGncA4LKuzA46yv/QNclyrmoMSf+Z0//Zuv4Za1ZCHIPbOIMPCtUMYN9ZHfdn/ebnVv1m9OfGDfpbtM7pqKbEJ65GR95X/TPwmtAQe4IM6d9J4ltzZrnKZx8acH5y2rSC6xn1VNNpYcso5P0l/WJ+blG0qld3w56BQ2TI2UP+5w2wAtnnE3fEvC9KmWoSyk8cAErMqzTuNu2+pmHRR8X3M3jltm46CltPYfjTyjjrXyCflKGwD8JJHyh4GuCg7RYNp6rkDtBEtStgzVDOecjg+01KxYqyR3zJK2Tjj6y8rpbK+FZHLdVOQB8o/+n2ucUulg9/hz945T2avpRk4zjj1li3nbtJyPcZjNTqaAS1NijucZEpZyW+Lg/aNbTehKtWQeQO/IMewIcFbM8dMQTdHBjivIXTWtoK87gM8f/MqdSh7/AGkFsXoy595aLgFwtjAeh5xJ3h2Q3DuDn5mKMXyeo+8UDI8wKnw4H+TKzYDk4OfnmVm1j1MYuxx7To57Whip6ZHcGWjU7bUdKkXb26gn1OYOqW2nCqxPyjMpRirY49DmOxtpfnq207pYihjnlFAz8+0GbUvYuM4wMZlCrnHw5z/Mmq4faW29jEki7tMFYnofniHLpqVx/WZj6YAElVp0df6eqdRjOCp5+klWzac7q7NwA+LcoP8ABmbl8amOvK6nT1EAOy7R2BEKOjqUbqWJI5wT0lOmK6vIbYrYzuChf8cS1tI2nYb7uvQr0M5W3fl1kmmfrNQXswFPA2g5/wBpTXTYSG28fKbt/hhu0wtpAfA+IAc/SDUU27CFXJA4EszmuzNwu+7ONFjAnGFHUxqqXdsVgnHoJ0/hnhFWprcO+V+fQwXxHQaTQuPILs396t0knUm9Len7AHRW6YVmzAD9zziaGl09y2rf52/+0FCcj1xNnw3RV66ms23K1vBypwV+frOiXTChVDFGx0yJyz6vp1x6ftm6Xw/TBBbclRdhndjBlj6ymgtt322HjiFajUquQNi8cZGZj6nUXkEeYgB9FInHvfLp4A+I+NsWNAoNZHBPBmMKW1z4UA2dyOp95bqdLebjh8k5PpI6XSuLlfOCD8U9OMmM7OOW7e4GwFcqyEHp/wDstppt1A2VqWPYCE6/T2taWx1PJ9T6zY/C2lKWszAjPeauesdszHeWgei/Duttfd5YA9X4m3pfw69QU2Xrv/6TmdHZmtPhXecdMR9Cgt3F6wjD0nmy6uVd505C0WmNCBdxM0ERu8S1hOkuU5XnE47bRIwODn6StmI7S4gGRNW6AO1pHBP2lRy/rCho03ZOZYKUHAgAitx+5vvJhX6ZMMKDtEEEbAwT1Jk1Jl4QR9oHaFQDHGCBFvI7SciRmBE3Hoekbz1HTAjlMyJqHcQiQs3dCJMYU52gmU7MDgAfKMd46GAQxVwAUH2gtujpcHFWD8+I5Z5FnfHAgB2aGtOtakfKOtFJQhUTH/bJ2Nbj9G76wR2KnPlMPlNboa7Stg+WwA9AJlW+H6oNurutxnpmaJvYd2+soa1if1Gam4lVac2ac5sU9OpOTC9PrnYneFUexzn6QVgWPL/xmVrp7FOUsU+hwRGpU2211NWxjY6j0BEALpbYRUig+mMQcUarYf6qkn5j7SyujVKm6ytLsdlODJJo2V1N/lE+WxI7YzOf1VOma7FyBHbhsZBAnZ6FLziw6dkX0LciFanS6a9QLdKj9RlhyJrHPjUyx28+FQRSNJqvhZs7T6QB6NRVZ8VVV+7O7ngfUzq9Z+HaCT5SYJOAwJXb/tMbX+DXaVm/9xa+OrbCy/cTvjnL7cssbHP3pXY+VpNZPOFyQJSldwJ2EjH7s4H3ms1ZqwWGB/bvxj5A8yH5XzCxqKtu6ruxg+uJ25ajlx2z6vEdXUxUWEjPQ85+kI/1Ku7I1NC5JzuHH8SdvhD5Y1IzFeSQeB/vBrA9atXfWMnpuGP5j+m+D+qeV1tOlvBbTEIey7v/ADKrNFdWN23IAzkjEd10ZpTFF1bj9TB9wPyEoTWXUsRXa2PQ8RN+i69k7sFCsoPvjmQLL1HHtCfze/a1lPP9wGOPpIW1BhuWtgTz0l2mvin54ilZ3Z7xTWmQdR0dS/1ENz+u8hftK21LYIQIoPHAAgvmNjHH2j5bAJMumeSbWE/qYsY2RK5MKMdZU3td5iBQNgHPWWi5C2cY9IKq7jL0ofdjYwPuMSVqbXLdg5PHuvWI2tYfUfKMmmyu6yxawGxtKkn59JeKNMuf69jHqpChR/JmdxrVKu5lUDan+DD6nLHlOPTPSDV0VPYAuoRQf/5AePtDqqwCAGrs90M55WN4ytXw26qolScgj3Eu8orezKFIf14jaHSUFGZlbPqe0T0utXmVndk8AGee+XeeO4hqxpdGcEH69ZnXUsMIUU1PhwwJ6TRqB1GlwR7EHmZ/mv4fY2VLoxweeQJcSt3w2uvSULYCAvqesJt14tGEJPymdprl1QBd1YNjoJsDT1JXsqXr3nPLz3ajL1AFiErWN3qSZj6jdzvZun7ML/M61dGu0lztHtBLR4fScJpFscd2+IxjloscxoKAx3N5rOT1zxibA0y0UMWXcCPTmUanX6l/hqrWivtgYJlmhXUZJvJdfeby3e7M1OwKqj81qQEJKHjDcETrvB9C2nQBkEhodJpg28Iqk8zYQhRgNxOeee+zeOOu69aQ3JBPtHFAXoIyWtjgyYck8mc2klAPWOax2jD/ALpFvnAmqgd5P4fWUjmS25gWZUd4/B6SsVkyQRh0aFSIURsiNtY9TFtPrAWY8QEkFgRxHA9pPAixIIbRH2iPiLBPaURKe8iUluzmMVx2kFJSRNcvIx2Eb6SgVqv/ALiUvT9YfjnpGKg9oGU1HX4ZQ9K/2CbDVZHSUPTntLtGT5K544kjp8jgmGPp+4EZRt4MuwH5N7cBgce0Ip09gGWAB9oWiI0IWpccH+ZNoqopCocDP1kLRcgJTB9iTCPL29CPoZIo4XPBHvzIrMa49GVs/ON5b4JSssO+1xDjpEtOWBUeo5ldujFQJRyfTGMyoydRo9PqXA1dZJHTd1H1nP8AiH4ap8/OivNWR0fkfedUadRepzZsx+0rmQCV7Sli1k9wROmPUuPhnLGXy4saLxSmwVshc9mDjHzk7vDdYjAPR5yEYBHQe2ROjGjs0mqY0WFUY807sBvlmNu1Atd6BZUOrUuMqT/0ntN/p8Y4OOfRVVk+dXbQc4yvSCanw5lQPU9dynoR8LY+U7DUWaPV7qr6mqtOCQwwczD1vh9OmO4Wvx/0/wC8649TdYywc4fO09mBvrZex4hmn8RZn2WUhierV/C38dYY2baSmUtXP6XP+8BapKbB+qi3sT8SzpuZeYxqzwlY4V+baz//AKJgxSq25gwDJS2BgEqVJH0MUSHZhHTOufiqBH/9glh0m1ctfQcHGA/b1ziCFi/6mjhW6ZM6d3HsvVvL3Ba6Tk8Erux8swgC/UhQK1GegWsLM/aQeHH+JeluoVQASAe47xYsrWr1mt0oCgVgDnARR/gSxdY9oyEStj12jGfnMhU1VmWCsfeF6fUNSMW2hSOwGczncXSZCvMaxgSiFieqqAf4iehLrecqflxLa7KbsMGJHp0hSADBXaOZm3TetgG8Psor8wnI/wCnpHpZ63BVB8jOh0iK4IfaQfeVanwwoC1SZz6TH6eqvDXhLSa0XI1b/Dx2l2l3I+1x0PGOkD0V1NNhrsXk95q00of09D6TGXZ0iQVqrd6klW6wPxisMu5N2CO01LEVF44A9TKlUOSpPBmJe+1s7aYXh7PTaAHOD1xO40G41gPMJvDwrb6uD1mjp9WagFIjqXl4MZprtVu6jI9zM7X6QXUsq2bD6CFVeIo36hiTurp1CZ7/ADnOdq35crXobEzyeDwYUEtd9rucCbB0KFeBj5mDeRYr42nA6Gb5bZ1oGi2Vv8NpA9CZo0aiwdX4lZ05Yg9ZMaYg5xxJVjRp1GcDOYfU+7HEy9Kq5xsJ+c1K1C4I/iYrQpUHpH2KTzGDZAEsx/1fxIIbR6SYx8o+0+qmSA9hmRSC5iK+0cKc44iXIOICxxG2yzqOPrGxkwIYi6SeMdYiIER844i28RsQF9RF8osRc+sB9xPU5jYPtFFn3gNiNHz7RoDY9o0fMWf/ALmBH6yJXMkT85EmBU9fpKGrhLHMrK5lQMAyHjkS5LxjkYjlJAiAUtykcc+0RdSPSBEkHiOCz9TAJG8fpaUX2WAEGRy9Y65Epe7JO4cSoDv8WSjItqLe47QL/U9K1n9NbULc+0Ou01V4PBzMfW6eytT5dgVl7kAzckqW0WviQzgstgx+8SvWa+6xU2u1QXqVr3KfmJiLp9SG/WzJnIKryPeaun1PxrQ7slg/dtxu9Jq4yd2d7Du/iddm99PRraVJIdFwR9DzmVtZoddnfdUlnTY4Ix7ZzOn0Gk1QrzbYWBORtUAY9/8AzKNd4Hpj5tp0aWGxtzP+7P8At9ImcONc6vhKFMVkF+ynlfo3UTF1ddunY1uoIBwRjpNXWUV6XcPDdSyWA5ZbHztHpiB79TrSo1FdVmOBZXYA/wAxOuNvliz0wGFZJ+HP/cOYpqXaGzzTtRGHYuoz9cRTrzjlxrihjHQkyxHOcYyPaJW2kbBlvcZha+KapcjftHsoH+062uMhqKxYQQjMflzDvy5RA7+fV2zxiEeFV2eKLZmyyy2ldy15J4nQHxddSgofw8WWLjhaz/icM87LqO2OM05YeHW6oE16k2hf7s8SLeCa1CMVhvYEZ+02LNBda/mjS2Vhjn0ER0lumOdyK3P7uZP0q3pxmVeFaytiCEBChtvmDPPb5y01aqi3Y64I/wCrIP1hXmaknB+IfeWbQ3wvSoPyxLyt8rMZPCmrU2beG595paLxoLiu3jsDA1orLH+nj5/+Y/5PTPu3KQR3zxM3Vam42HTS65d1YAsH3EICNQgU2fF69plaeuvTEN5jZ6Aw9b67htdhn59Zzsbgy4LdRgnB9DMxq7Kn+Bjge8MVBtwhBHuYxuNaFPKQ+/OZmXS3uK8P1O5QtrDMOt0osTch+0xC6v8ApVQ3qDyIZp9TqKiByfcSWe1lWtRYBx1jVPqaycsSJcuu3frA+0mLa39JN/V0Verc8HdmG1Wl1GcQAhS3MvQ18cSUFbsdh85dWhYZyPlBAy44BkkusBwFIEitPTivOD1hflqf0jBmZWS4yMhhL69RapwRmZVoLweBky1Sc88D2gaasgD4MH1lv5tSc7QPnIDBjryfkI2T/wDsoTU188fbiTFgI+E/cQqxi/qD9I2cjJEhveSNpPbmA+feLfEGXHKgxjtJ4AECQsEfeJWFJOFEc1tnkQJbxGLSPlGSFeIDE59I3MmFOOY3PQQG5j4jgjuIsiBHEYiTJ4lbGA2DG5jbsR85hETxI5BlmJErAgZA8SZyJWxlC3DvIsVMY4PEjg+kBmEqLFTL9jkdDIeU2eRiEJW3CResHtmS2FYt2OsoHNag8DEE11IZdwXJ+U0Hf5SpiD0iUYHltRZk7kzyAZNhXeNrrz0ypl3itCjay55756TEF39Tknjp7zrO/di9mzV4y3gwWtzZbUeF4Jx9e0JP4hTVOAtZHsTgzIq8jU2q9rurKeec5+ncQyzSsFzVXWV7FBgzNkWWsf8AFNltlSOKzWd3JAxn6zkvzQNhLBq26/Cep9cGdxq9TTqNOdNfb5TKc5ZQxBnLeI+FuELh0tqxlXAwRPR0sprVcupL5gEeLaurKi6wD5xQdQqqAdQ1ZH7SDFO2p8cN5L7UCWIy3U0+WMb0rCnOO2P8wc06Algt5a1uFBGRn1JOMf5gVrNa2TvY98mSrTY3/C5wc/F1mZL9W2LE1FmnvL6c+X5R4AbPf+ZsVa7xbVgG11et+QWYDp2GDMhdOrIzCpRs5I8wA/T1hFFjV1sU/pA8cpyfkesZaq47jpE1GjXSYt1HlsFwduSc56doPWa33uWRNmTsubGfeYmm8K/N2n/3KoezHkZ9+4iOn12nexWAYVHDMCOPrOfCeq6cr7jY/wBQZSa1qFffDAEYlldobmw5GP0iZAV0wi+S3OSAQTn5zVGgvorW26qxFbneCGGPpFkhLakL1TlVJXP1EvrtS7h9vPSVfl2sIK2o2fpBqNHZdqHSk5deSAeZns13bNeiQgEksPeWtoKfM3L1x0Ey31N+iIRg6nGfilum8Rd3G5Tk+0zZfK7jTrQDgAAyflPjjp8pKtw4B28wlQ23GcTG22f5W3JK4kd4A4zmH/lzaMdPrBbNAc7hZLLE0q8457y6tmzkSsaewdiVHfEuRWHVYBFdzKRnJhtarZjBgSlB6y1WReh5ma1B36BwOJKu1R14gg1PocyYsD9QBM6VopeAMjEsF4PUCAKu4ZBkwGHRuZNA/wAz3liWA9cQNVLD9UtWvj9RkBqsvYCWqxzw0DQYHWWh8Qovdx3zHBgotli2Z7yC8Yz1kpWrAyeYExn5SYJ7ysHHeS3e8Kl9c+0WR3H8RsmLPygPnPb+Y2APaOMHrECPT7wI9x7xwvHSSJHTEbaD3gQIAMbaCeZYVA6/aR4J6Qhtg9I2wSZ46xuhgQxiNtkjzHHzgVFRK2QYhBGZUVgUbATLFqiwAZYpEBKoHUSRRW7R8iIk98fSANdWB0GIK2PSHtyPWCWrg57SxAduQOII14TrxDbMYmbqtp6cGahVWuaxqwydpkb7HGLApQdsQm3VMAVyePQzPfUEoRZbtUjk7czpIxUbPEdELWSxhW68A7ThvtDdH4/VWAjEeVjGR1B95yHiKWLfu3FlxkNjEpS1NSCGsFVi9B6idb0pY587K6zxZtNrKm1OnVTYPfrMirxSvyDRaAh91yuYBR4hfQHeplJH6snI+cB1Ni6hzYp2WYyQTw3ylx6fbVTLP3G1d4NRfa1rJqVDnKihAVx9Ypn6XxvUpTjcxOeT5m2Kb1n9Z3gxfP4ADvnHTEkt1YHxlswVNW6qVyQD128Zk01KoP0zenPbRo1IQEIm4kYzt5l1ddzkElsAY5mcmvweIfpvEBnJxn3OJiytyytDT6dlOWG4+81l0y2BSdOMAYAJyIHpNetmNxUj06zoNHZTZgI2G9JxytdcZGcmj0y17To63yQc/u47A9otV4tqrSFOlrrVRtUY6KOwmvd4el/IJRvUcQO/w/Vqu3cH9Ce8zMpfLWqzq7t7khFXcMH2ly6fVUNv0zbX/uBwcS1tLqfLz5IbH9vWCtea7NrrZWfUZBl/0h2q1VjZ1W1z6s3MJo0eGyNuPYgzPs11eAwsfcO54MK0/jq0qu+skDqV5/iLLrsTTWp0pV8sp+hxDEQeXuIMo0vjWi1SDaNrd9wxCfzlKnlgR6ZnO7bmiFdrH4UJBli6awt8Sx/9VoqXdlABBm/FFQb+jULPU9JO9XsONL7CNogpoBOCM+8sT8QLYB8C/bpLB4rXnlAT/wBsndewO2vBCopGesouDlcBcEd8TUHiVbP8VWM+0s86px+kZ+Uu00wVruJ64hlS2qOT/E0S4HUKAPaUHWJ0Zekb2aJLWAAPWWq5zk5gx1abvhwfaP8AnFYYxgxpdjhcq9TJi8noJjPqiDkDiWV6z2I+ccU22RcZMWZmYmp3AdZejlu8zpWghEuUiBVnEJQk95FFIZcDiDKcCPv95AVvEfeBBQ8kG94BAaPulG+PugXhuZPI4zKA2JLd7wLcj0jZ9JXuj5gWcERh1kcxYGIEtwjZkCce8cHAgOYtuYwf2k9yntAgVMYrJnHvESMdYFDLIgkS/CnqZVbhehyPaAg8W4wc2gHrG84djAIOZRa3GMcxebx1gupazaSp+ksA91hQnImddeCf0n6xtRqLcFScTJuvXJ+JvfM3IxajrNq389Dz85Q+xad3kC1O/rj2ltmdRUNmT7Si5H0teWypxxgzpGax9YNJctpq1j1YHw02rnPsCJhthiAWGfX0M0dSvmMxKE4/txzAhp0YMdx3DoMdZ6se0cMu5tHqDpyyNyjc/IwttGl9gVEIbAJKkEHjMpp0v5shRZTWTwfMO0QzUeBDR6cGy4oduTZs3Vn2yOR69JLZv/JJdM9vDMOwa+upgcFbDgxSeAoG66uwkZLKwb+cxS8r9OM+MJEDHGTJCle9iiRWklN2Rg9CeJd5R2/BWTgf2nia256R2VJyXLfIS6q2oHiot85FTaOi4J44XrLhp9TkbsoewPB+0VdDKLbCP6dYQZ6mdJoNdTRSrMxNnpOWGn1WCAGKdc9pJBYj7XcLjuDOWWMrrjlY7vT+Ki9sN8P1mjXcjE4YETg9PYMDYxc+3aEf6hqaONyjvweZxvT+Okzdq9qg5LfTMffTcoDhfTkTjE8VvY7iCx9YZV4nqDycBfnM8KvKNfVaHTO5DVoxPoJn3eH1UvvVePSSGsZiSpLZ7yLV6rVEBa32j1GJZuF0osxjCooPbEgjWs3wu+fQZhq+B6s8+Zt+Zl6+E2oP6moUD5y7iaoVK7LANyE/93EvWl8/DUvPpHavSU8Pqdx9jG/P6ar9Ic/M4k/0ouusgcqM+0tG4ckY7dJmHxZ2OEr49ZVbrdSw6kCTjV3Gt5u1v+IB85YNVXjBu6ek5h7bCDgnI9TK1NrH9RHsJrgnJ1FurBX4XOPeBPfvP6/tM+lSnJYkeh7wpCDgqPvJrRvYmrJyc4PTMtQMOM5kKi2OcYhCuuRmZaEV1lhzL10ue0qrux0hAudhjMl2qdenC9TCET0lKFurGEISZlVyVgdTL0OJQLAvWLzh2mQVvwOsjvlCsXlnSFXBpPd7wdW4iLwCN3vJK0GDyxXAHWASG46xw2O8HFnvF5kgJ3Rw2JSHBi3+hgEBvePug4eSDwLs5jM0hvzGJgSJ944aUNkHIjLZ6wCt3Egxx7SIbIkSwPWAxf3kLHOOskcGU2HCyoFts4PMBt1BU8NLr7AMzJ1OoCnqBmakSjqfEm37WE0PzSvX1E5CzUmuwEcg9xGs8UZVwp595rhtNtfXXYLcCYNzLc+1esrbxCywEO3EEa3DZB/mbxx0zchdNr0kDewQnkoOv1mjXTVqtOyu53MPhYzIoIfgnHoDC/PTT1/1KwFzjOccxl/gjI8R012htO9QCO/UETHNhVt/BIM6XV3VeIaBK/PAuRjjee3znN30202bTj2PY/UTvhdzu5ZT4nSrW6qs0LlyR+peM/8AibV2g8VGbBYjWlQfLq5I+YHGPnAfD3qqS2xgiuRtXIzg+2OZHX2+J6R/KTU3qj8gb8HHuMnHyMl3bqE7TbHt0mrNrE6V855ArOBFNn/U/wARVfAuouIHrtP8xTfK/wCGeMcq111pDNkkdDLf67HDLZ9cykahxyGOZcNZYTksZpkbT+lMVWA4+IluPpCK672xwDz1PrM0aqzBO7gn1li66042546kmYsrUsa50+oc7lZR36YiXQ3jG1A2eueczMbW6ivnzVP/AGnMsTxW1ejnOJNVrcadPg2r3Elgq+meDNBPCbX5t1CAE8gEAH6Cc83i97fu4+cS+KX5/V/MzZlVlxdTX4XpKx/UvBA9JfWnh1PQM5HrOPPidrH4nPMg2tudcAtJwyvlecjuv9R0GnHwVoDKbPxHWg+EgfKcVX59pGNxyesnfWaFwzfGf8R+cP0dLf8AiVySFfEzn8ZvufHLA+8xUIZwB1PcnAh+lUnHHw+w4muEicrV41NgY7sZl1eoZhnCmWrpltUknPy9Y/kU0JgkAkdM9ZOy9069Rg4I+0ur1a5I2ZB4gKod4KLgDsTzL61x8QJwTjElkBRvVTyokg1TdQPpBWr+LIUmJRuPIxJpdjd9CjoM+8Q1AJwkG2L35xL6a3P6Rj6SaXYhFdyCzYHzhC5DY4IkKdIxwXYw+mhKxkATFrUiVNbMo4htSYlaMCJIWBTyZhoSGAjm0jviD7mf9IOPWT2BF3WOAJFSa044MlSCxyekDfV1g4QZkkvZvaXSba6uqr1jGzMBVzjmJr8TOlGG0CMLMmBhy0tHAjQK34HWQa/B6wOy/aesg14C7jGhpLdhcyQtyZkLqS/fiEJfxmNG2iLveP52JmC87s54jteccRo21Ftyest8ziZVd+RLxdmTRsetuO8sFmZno5Jl65BzALPIlLZBzELIzH1hVitGY+kZOsjbkDIhD74PdZwZE3+sHusysADVWkEkGY2oszkZ59Joal85wZjanIJadcYxQVlh3f79JTbYV4Jzn3zG1FmTnHPtAGdw3t6TvI52iWsYHg5EQv5wRzKP1jPSOiDPJwYQYNVs9vcSmzxHUMxrZQ6k42kRigCEnkj0gLMwuHHOekSQtPqWsq+F1ABGQTKF1asrVspCn9HOdpmlrj+ZoTfapdV/SMYExGABzg8TeOrGcuwtbnRlYBTjDBvb/wC/4mrTc2tq0un8kW3WbrXtd8En69ROd3sVwTxjE0dIblqFenUvawG8Km7jspjLExvdun8KLYFZqNSzY+Io9ajPsCYoGPBvE9V/VsXT6UnpU12zAx6ZMU5d/wC5rt8cWliqDlMn1zgiSFhBOP5aD7gBwOfWMTznJnpcdi9zWcZXA7SS1MWCk49jAweJINBteylTyRxxHGB+o8e0o3cyasc7sgHsYFq5J4GfaWJt3AWNtX2GTBw4B9f4iz7wNSmqp1dySVXtwCYY+j8pEZtOors5U7uf/iZFOsNAG2tSe+R1mjZ4/ZeK6k06Iq/tHOf/AInO723jY3NPo00Gks1LnIC/pAzOZvtbU3u/TJ7zU1Xj1uopSl0rQKMHDdZnNcjhdq49gOkmG5d1ctXwgKrAN4AI9QIVp7Stnxktx29ZCrTvaeRx6TQo01deMgGatJEk1ViDAJ495FS7tnue5hQqDjhQB8pdXo2POJz3GtU1aEYw/PpL3DeaCSDjsOki+lsZxjIHtC6NF03E8TNsakRzY67QNo9AOsS6ZzgdJpLXWigcSQYE4AmOTWglWgGctzDa9OFHTEmobHAyZYlLnlmCj3mbdrIZUVTyY5sH7eYmaisfEdxlba5E/SoWRRdS2v8At4ljiqoZusVR6DkzFu8XswQpxM23WWOcs5MsxtS5Rvanxqur4KBz6mZdniVl1nck+8z1LWnAzmH6TRcgma4yJu0bpVZsEk5mpUuAIPTWFEuNwUcCYrUXswEhjcYP5oJyTJHUKo4kXYsbUHMqv1BReRgQSy5sEnpKfzB27TysaNpPqCzdRiNbf8GAYLYADlTIZz1mtM7E1W84J4hSXgcZmcAcy5K3ZhiLBpocgSeSJTSrYAIhldJbtM1pUG9JcjZETUENwcGPXWScHrIL6yc8QyskiU017BzyYQnWZU5XIiztHMTMFHWUm4H5QCktGO0i7BhgHrAzZ3BxJLYcZzAEv4cwK24qOIZq8ZLg895k32rzkzURRdfuY5WC3GtkOeJK+1RyIFZZunSRm0FqU5yOR6iBkAnGM/KF3sQD/dA63K2hiBgHmdY51NVVlwCQfQ8RyroOm4H6S3UupdSqYA95YCFxu5HBU4jYlS+mRA9lm1hxs2559/aZjtm3cMbt2QQIbdQrqXVviJ69jBErYMRt5PcDOJYlCXgqc5yTz7wSzc3eaD0qHO/ManQ+dbhM7B+ogZxNzKRixm4bOF7Tuvw94VqTpKWN3lFlLhVbBfP9xA+0w/DdZ4P4e+/VU32XjOQyDavHoepP8TrNF+JtDqAt72NS2Bnd0Hz7CcurlbNSN9PGb3aydRo2e9/zN9fmKcc3v0+qmKaWu8R8H/Mln1VoZhu/pNlf4EUxyvx11Hj/ANIsxDdzj+JJUJIzkCex5DD5EyQBJ6SwKc/DkRgjA8GNmjEFev8AmMDmWKpK8gkestFRZuAB/tIaQWvIzmXrSGGAOcdG7yymuusbrOcdBIgtbblFI+km2tIVqAxDKMiWKU6jhvaWjTM2WJ79YRRpa8dz6ScoaD11F8Dr85o1ada1DED5mTGmCYx0loQP0GPpMXLbciagMowQPpCKa6yDuJJlAStQN9gBH0lyX6escc/KZrUaFIrUdAYSuoQcbRj2mWNZVjjGfnHXXjOFUTGq1tsI+/8ASsnhVHx2Y9hMpdXY5Crk+wkLNQVPxH+ZOK7a/wCYpB4GfcyQ1iKOFEwDqmJ6y5LSxxuHPpLxTk2vzx4+LrK21RI6nmAp8IyWX6yLXBRgGTS7E2XDu0FtvA7yizUDn1g+82NyOJqRm1Oy4s2AZOtGY8ydOmQnLECWE+TnP3Eu00JoowM4hguFYExhqXb9Jz8jLK3dxnd0/u4mbi1K1xrcDAzK31bH1ECWw7eQJXZeV6iTiux66gk5JMt84MMA8zLrvOYTWxd8jAMWGxS22V5yARLdlVq5T4G9CeJWrAg7xuGOfaVKHqDMgD1H07TKmfch44x1Bjq6lujD5yYursJ3MAfTvHKZ6ciUOoPUGH6flekDRQveH6YiZqxoVYwARL8AdIKjYkzdg7esxpVl1oVc95TVcSxJiFZsbJ5B7SS0FWA7Z7yg6rLDG7tE9nljGY6Ba0zM/VapVdiG4mZ3UU1vwkmCvacErAG8QyAFPf1liXixcZxNaTa59R/SO6Ku0pnniAX3gBsj5YlaXg14zu7HnvLpNtSxwyNmc9rGKvkEgQ86iwgEoSmMMBxMfxK9kdqiCT2M1jO6WqbLwe8qNoweYC1h3gHoe8TEhSPTr7zrxc9p2ksc55kVrBwOB3OZUjnJzxiE013XttprdyeyjMqKV4OM8Z7zY0OlSysNvUlTlVPUe8z3VdMxFiq1o42MDgfOW0+KaikEU+WoPogJH1Mzd2dljR13h7ja9K2WORlskE4laV0nTswT485P/iXeDjWXahdSVL18gnIGfeFLRbqtcz4NZBwFC4z95jeuzfnu5vxDUGprESspjgFxzMT/AFTVrcLPPY4/aen2nqGt/D6eI6Ly/wDh2j9x5LcTzHxLw5vD9S9FwG8H9pnbpZY5dnPOWA9Tf5x8xv8AiMctzmT02q1Cq1dVjAYOV9R3g7rgSqvdQ29W5HIyJ205e2lX4tqKkCKK2A6ZReP4ilQtosG5HFOeqNzz9opnU+Nbv1kqAORJg4+UPbQNUwVvgYjoZW+kReeM/eORqhwTj9XXsJYtQIyWBEuq0hYfowIdptGNmWOwLknA/wAyXJZA2loLNg1kjtxDLdJVQAXfIPQRajXpWDVRX8Y746TOK2WKLHtGP7QckzPerqRLUX0AAIuSOkp/NWMRtOwY7cSLhN+SAoz947tpvKXb5hszzxgTcZX16pckWOSD3K/7Sy7xTnGnrNY9WbcT/tMwsf2jEcIw5YEcce8ahujF8Qu3DJ3fOEt4kTUAC+/GDnpn2maqjHLY+kmoyfb3jUN1eNVY7ZJJMJqssbqDKaTXnhQx6ADpNCmtkqN164z/AMOvOM+574maslJVIGW+Ee5helepmKu5Ze4HSCilrX3Nl1zxtXiObK6QQoQc4O5x/iZaH26lC22gnaOAVXBIlDMd3J5+5kdI6akkNqa0wejNjPyl1dJBOMDBx0zx65mfCnqpLctwPeGIoUYHMpACkbiScd+JYLCAcDHEilaz49BByHbgHcZK2xUG65iPlKPzT4LVoyqDgkjPMsQt7KxypyO0mdVsUZrXB9OsZfEkFeLqmufPAY4UfbmQe+x2ayulK1PZBwPvKiZLHLVsGHt2i3FWA3/F7HpB21Dk53HMcakYI2KCep/8ekaBiWc4yrH06GWNqCdq/p+Zma1+E5XIjKzYBHeXRtr+YERs2A7cZCkdDKbLGYg9VPQwOogsMjOeBiF0fDZ5dvFbcZmVTqJBOTwP5hiPyPbtM4q1JNZU7s/qzxNChd9eWPTnJkqwX5+RlDyOsQsrfLZap++OkBfWbGOMH3I7Sp9WcggYEnFdji2H3ixLAPUcyyrVbmxwDMxLDnoPpCaviYN9osNtRWOeeIdQQACJm1kYGTz3EMq1VQIExWo0VJJ4GRGCtvG6VJrK0QkEGPVqN+WyMTLQytyhGOBCFuU5xgkTLt1AA4PMVduBuyQenMmjbRe3zM/F8I6zL1xWv4cfAeSfSWm0opPUNMjVa8GxkCFxnHPSWQtD5L2sa8lV9JLbYcOWK+8D3At8L4Q9RmG+ej0YYAADgGbrELUMVqJZj7YPWCfmGSvoNjNwc95Tc7WkLkD/AKcyddL6hBgAFe3++JdandNjtLqDbYVubp0z3kfEKRcQwGcDtI2UGjaQ3GNwOOntHOprRAWtV+5C95Pe4v8Ati2acgtuGOYmQnYOFGMnJ/kwh9arWgvSm3PPXmFanUV63T504qruY4IDYYj0JM3us6ZCaoaaxjUiMezOoOPoZOnxK2sON7KGOcIdoEGsQhyhBDA4IkAnPSb1Gd0TbYLrMgsfQt1hWg0N2puVa0Y553Y4lNFFZC5bczftUczs9F4cBRWEstRsdCOQfeYyy01jNs2pqtHuRtR5e34duOhzzxCKdXqbtcuLq7KFBKqOpHygHjvgxo22HUIHwckv1A9feYej1T6bxCooPRfibGfrMzHc3GrddnpCapxpWsepiBz8PJAnBeKjQ+I+JWUVqTdY6sl6/wBp7Ffb/wAzcbxu0+ZQhRTjJJIHPpKRpdHorG1I1IrRxyUXCg/MdJnH+lb37OV8d/D1/hQSwHzKH6NxkH3ExXNi6coWrdANwAPK8z1DV6SjxbwZtKbfzB7W7huB7Ged+LeG36XWPp76iL1/QV6WKO+fWejp58pq+XLPDXeMeKORg8xTs46dFZphqLTZlVz2UYllXh6rWWIPXoeSY9Wsot+E3LWV6AjOfXn1lNus/qEK7bAcdOTPN3enUTuvFKEV1Bm9+0zLdU9m7ecegWTZ21O5kSxgoy3p88warT2NYFNTbicfEpmpGaoODk5x6x2Uk7askY9IVZompJF4NQGdpYYyZEny6sDdhh2HUTW2NAxRYzEZXOM8mX6bQC9XsfU001p1ZzyT6AdTKrX2tgcgyv4mBPAUdTKjSTULRpsaakIp4svJ+Nh3HoBAbAhtbyyxXtnkyaapEQIVFuP0lhjb9use3W23nLsMewA/xJ4WoKi78Hk+/GJYRQDm20kjsqyCpv6HHqYmpXjaZUErrq9PzpVfeRgs2OPlj/MofWXOSWc89RnrKyvZR/MQoOMtmOxupLqL85V2GPQmWIrO3xmQWv3+kJprGAc5OYBOnrRSD3E3PDFa21sOi7VJOf8AaY1fHJ4/3lj6kkFFG1c5AnPLu6Ts0bnRd3xqWx03d+8Du1fLKtWeOMQeiwedhuhktYPKsqsB+D19Ik0lqrUXaggf1XCsAGCjgiFU6ZfyrWjIwc4JyYOdXXjFozkcDtiX6G4PU9TnCEYDZ79pb4PYdbqy2GBGT1l5v8sBCxA+fEBvr8m5huIKsRkxyTZVyfiEutptbZYoJAxn5ynefWD468yyutmOAeO59JrTO1teS/T5w4kV1YHeD1/o20rkjqfWVV+c2qCjJYnGJm91G0q5XzyQKwcHPUn2EO016lUVgCp4yTAdRqKxUiqRtX//AKY95UL95XHHElm2t6bthqQFm/qcfAM9PnB/zzqw5A9u3ygy3g1sTnIHHvALbssWAJI7TMxXY27UBmJwAfQRUMS3tAaSbcksF46Z5MNQ7QFGZqzSD1I6dvaXpZjHPtAUJB+M7f8AJkzqATgHkfYe0w1GujrxkAZ6CM26xtuec9BM1btrZZCRHtvdWBD4Y8BR2k4rtoeQNoYkgA8knrDvztahVD5HfEzFZ2Qbn4xjkyynyVTqPaZsWNGy3cRz7yyuwkHO4jHEADb+VHPrnvLV1DeWUdekzpRV2rrFBIPT4SZhXs6uzAsTncMnI+0u11q16XapzkiCb9+myX+IdPlN4xLVNeoBAXBYnOSZKu3a+XcjjoOYEwYM20c9pOpmqfZuBJ6kczemNtGlFe3fYcL794SFxa20lRjI57RtBoL77QxHwqOGJ7+knrDtW1Uq5Xhm95i+dNQ51ouqZQ20D9Gf3TNv+G1sYORniVozbs56/wCY9rNcwU4BOZqTSW7Nt83TtZ8PwnB9YGxbpChnyygYYB595JUrbllJA7Z4liH0+ms15VKq0FmMADjdj/eaui/Dj6nTG+52owcKpQktxLPBdZptO3lGuwFj8eDx/wDE6ajVV6auusM7VuPhZjmc8s7O0bxxl8udP5Twuo+XQRaOupfnBPoIVT49ZVYjbrb6iOXWv/xxF+MnZPD6XpsVUb4doA5+Uo/CXimmHhppbFbqTkk8Eya3jyXxdN3UvovF9H5LpuDclgOVMy9b+DdFZpSdLZYtgGQSd2TjpD7tVp0srYOrlj0XpCG8RAeskbQec9iewmJbPDWpfLzbRUl9YTbVba1X6toyVxxNrUajQHStptO9KrYnKEk4Pv6Q3Va1/FvFTpzo6zSFP9TdtIzxnjrMfxjwm8eI1aLwyoMNvL7cBfXJnbe73Y1qdgXhFw0Fr2WahqccrWyk59Dx2MP8cuo/ET6Q0X16fVAZR3OA/qMjkETltT/qFN1yXPYr6djlN36Dnt6D5QDzWDllJBPedeHfk589TTcbwK5XYamnUNYD+vTpvRx65EUDq13iSVKK9VqAh5G0nEUv9R/SFOqFAXywC56ng4P/AN7yk32lixdsnrKiAv6SB7xCwY4BJ9TEibFDU6ltw81lDkFgDgGROotQAeY2AcjDdIMbW6ZlVhYH9QPyMaTbR0viFdN3mXo14H/JJ+Bv+7/4l1/i1dxGzRU07Vz8AyWOepJ6f7TEzzLEVnBK9uvPaXjCZUXqtfqdQu1mCp12KABn1xA2d+54lyso/SufcxmYf2k5lRTk+skCQRmXV1Cw8qRL/wAku3JOT6RuGgwsyepMuVySBmQbSWKAQDK23JnIMgLN9dY5PMiLg5zzBXUDHvJIQMQbFh88esKpIBHHAgCMd0LRwuSOeMcyVYvLOWJ9JU1uD1jJfktg4zwZW9TcsB8IGcngSLRNd/IzyQYRqrM6cEjPqDzmZVb4aWG85APTMWG1qItqBS2Cp4J7RwTU4Kknb9oO16+ZuVcd5YpstZecJ1lQVrrhbtuUDJGD7mBeawxg4k9feruldXCIMYlNYzyfpE8JfKxV53McD0hG7fWFXgenSVpX5rgFtuSOT2hjpSRUxf4F4VMYZ/f2Huf5i1ZFVSM2740rVF3Hc2PoPWGef/7UHTFaFZSHfPxOfT/4me1+8ucHcOi4BwPfMs02oAGLviVzzkZJPt6SVYspHnVGsAbkBYbu475kRYFt3kZXHOe5+UYuNNqG2gkL/d3Erucv/UByG65gELf5meML295TZaPN3qCMjqIMbTk8ls+vWWKN/DlicYVT1zLpN7G1MygFypzwCOcfKXmzByvH9sAV9rfEeRxj1+ssDmzgfLiSxYMNhPU4bnJ9ZOmtjYFJCnpknpB/K2WitmDWdOCCCfTPSEVq+pwSTz15marV8qquttlm7GckmBParXAocDpwJW70aceWq7m9S2QJS15L4RQDjjaP8ySLRq6r4RuVmhWnuaxdu0KD3I6iZpdiPjf4TztPaX02FsM7cA4HMlixs02KuNx2gQbxHWof6aHkcnECfWGwY7QW0bjuzx3kmPdbVhua+z07DngS2nT2NUM4wDyxMEViFO0DaDyczV0yNqF8xVLAjlF/b6An+Zb2SBRRwcY3E8E9euOJp+D+Cu+qN70HYgNipjJPoP4hem0NWnre/U/C4z8O4ZJPQY+U6Pwq2mzQtWrKu4cc8n5kTGWfbs1MWHVeb1YtZWgXqF7TP1o8pldXIUnJH93znXW+CU2KCmnXOQcr3/2mB+ICtNT0DSoWVsb8HOMdRM42WrY57UWWowbyBVk5G1cDH1g5Hm2EnLjHUft+cga9Q2GTe6fXia/g62BnLjAIweOs626jHmsl0arUBCfi6e0odyjkb2AznpOr1elp8l3qA3r8RGOo9JxmsfZqm2noc4lwvIymhen1Lpdy9m1uDsOCZ1/ghfUuj+c711sVNdg5zOe8J1Wq1mr04qoUCtgWIHAHqZ6D4adJYzMgQ2MxyBxn3nPqXTWEA/iumtvw9YLQeACGRc7T2+k8qppubVqtbtWx4LA4xPYfHLjVoH20WW56Ii5J9p5jq/FtPZY+zTGs+57/AE6S9G3WjqTvsX4VptX4fqk+JbKg2XWzgMO+D2M6PVW6tLCzJv0xHCovxL7zI8E8cpesGxq1ZThhYeZ06W6bxGsujfGBg47iZztl7xcfDzh/E7tFrbLKLn8zlTuypXn/ABNAeMa3VeH+WNQzszElQuM47Zmr474Jp9Rp3vqceYOcgck+hnIJpk1GuWnQLdW6qThzySP8TtOOU2zeWNE3+FvrHY1mxm27mD4DA/7j+Zn6Lw2/U2vWte8p1XODNIam629ms058+odS5TGPUd5HR67VfnLbqGCk8ulnO7t1mt2RmyWjtJqLdFQKGcUlT+h68mKay/iPThQuo0zLYOD8KnMU57y+N6n15mGLcyRYgZEUU7OKBc5iJPrFFNaZpwMnrLFwvbPziikqwtxXpG8xiesUUgKS0q2APaXLa20mKKZrUD26p2z2xBvNdm5JMUU1EpOTwfURlJ9YopfTPsRV1zCSf6eO/rFFM1qJ6KoXajaTgAE/aQvb+oa8foJGYopPa+lJPAMiWxFFNMnDc89AJehYgAntmKKQQHLk/SaOrop0wWulCHSpLXsdsliwHAHAA59zFFJWpOwXznwtucYfCqOg7/WWeIZp1D18FgeX7mKKX2npTXaUAwBhhzxLXULcu3C544/++8UUC/VnKU+gyv1Hcyqxs0FsDg5iiknhaorbDE4B4PHaWg7WBGcn4j/4iilRo06ap/CdVqyDvrZEAzxz1Mo1FqoqilWT4cPls7v44iimJe7V8E7GjT7cKyls424ycd/WRouNVZcZLE4HPEUU16T2ihLWAk8BuB6TaelK6PN6sVPX5RRTOS4gHtIqVjz7RLczVkn5ARRQpVWN0k95DbexiikDuNvTvNHwvXXad1VWPl5DMgJAb54iiizsTy9A1mjp1OkrIQVsrZVgMkdcjPoYH4T4ca79Tpl1DCqtxtwoyMjPWKKeaXs610Vjmujy16Doe4mXr0R03OoY+8UUkaYOoqTSOfLUYcYwegjFFFQIUAkdhFFNxkCLLWa3ZYF21lxkZB+c5/xGtF8Pp1CqB5nLqO5+faKKdcfLN8N92r8H8O0B01Q3XuVcsc/sB4+86nwi1a6kZKkVtucxRTln4axa9tCavRbrBye46iecfiTwKqqnVajznNiYZSR2PY+vziijpWyrnNxxDZRVweM7sY7zuPBtTaPDq7t2WIGYop6Or4cen5W+ImxyNrhPMBDDHB+HiY9WtfQae2/aLLkoCFm/cpGCDFFMY/HS+WNZqLtQoL2MSgIU9wPT3ll9baXytZS5RiVBUemOkUU63s5i9XbYL8BugHVRFFFMtv/Z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174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00" name="AutoShape 8" descr="data:image/jpeg;base64,/9j/4AAQSkZJRgABAQEAYABgAAD/2wBDAAgGBgcGBQgHBwcJCQgKDBQNDAsLDBkSEw8UHRofHh0aHBwgJC4nICIsIxwcKDcpLDAxNDQ0Hyc5PTgyPC4zNDL/2wBDAQkJCQwLDBgNDRgyIRwhMjIyMjIyMjIyMjIyMjIyMjIyMjIyMjIyMjIyMjIyMjIyMjIyMjIyMjIyMjIyMjIyMjL/wAARCAE1AfQDASIAAhEBAxEB/8QAHAAAAQUBAQEAAAAAAAAAAAAABAABAgMFBgcI/8QAPRAAAgIBAwIEBAUDAgUFAAMBAQIAAxEEEiExQQUTUWEicYGRBhQyQqEjUrEVwTNDYnLRFiTh8PFTY3OS/8QAGQEBAQEBAQEAAAAAAAAAAAAAAAECAwQF/8QAJhEBAQACAQUBAAEFAQEAAAAAAAECERIDITFBURMEIlJhcYEUMv/aAAwDAQACEQMRAD8A8AiiigKKKKUKKKKA0UeKQNFHigNFHigKKKKAooooDR40eAooooDR4ooCijxShou8eNAWIoooCiiigKKKKAooo8Boo+I0BRRRQFFFFAUUUUBRRRSBRoo8Boo8UBoo8UBooooCiiigKInMUUBRRRQFFFFAUUUUBRRRQHijxShoo8UKaKPFAaKPiLEIaKPiPtjQjFJbTH2y6EIpZsPpEKzGqK4pb5TekfyW9I40UxS/yG9Ivy7ehl402oiEJ/LN6GP+Vf0MvDI2Fj4hX5R/QyX5Kz+0x+eSbgTEWIYNFZ/aY/5Gz+0y/nl8NwFiLEN/I2f2mL8jZ/aY/LL4coCxGIh35Gz+2L8jZ/bH5ZfDlAOIsQ06Gz+0xfkrP7TH55G4CxHxC/ydn9pi/KP/AGmPzyNwJiLEK/Kv/aYx0zehk4VdhsRoSdO3pImhh2k40UYixLjSfSN5R9I40VYilnltG2H0k0IRSewxtvMaEY0ntjERoRij4ixJoNFFFAUUWIoDRR4oDRRRSBRRRQFFFFAUUUUBRRRQFFFFAniPgzWTwm0/sMvTwO5v+W32npn8fO+mP0xnth7T6R/LPpOmr/Dl7f8AKP2hdX4Vvb/l4m5/Fy9s3rYuPFTekkKGPad3V+EbT1AEMq/CAH6mAmp/Gnup+3yPOxpHPYya6Gw/tM9Oq/CemGNxJhdf4a0KdV+81+GE81P1y9R5Wvhth/bLl8JtP7TPVh4P4fXx5SyxdHo06Ur9pZ0umzepk8rTwW5v2H7QhPw9ex/4TfaenivTr0qX7SYesfsX7TX54fEvUy+vNa/wxqG/5TfaEJ+E9Qf+XPRPOHZR9ojefSa44/2s3O/XBp+D9Qf2AS5Pwbceqidr5jnpmPlz6y9vkTlfrkF/Bj9ysvX8F+rKJ1I3HvJjHdj9peX+IOZX8GV97BLR+DaB1cTplVMZJY/KP/TbpkfzJzq8XOD8Iab+8SQ/CWkH7hNwleTlsDviR3pz6D+4xzyTUZA/Cujx1kx+FdF7TXW2o8DaT6cmMzZcAJn6YEc8l4xlf+l9CPSL/wBMaD2+80mYBjlR8gZHzC3AHSXll9TWPwB/6Y0PtI/+l9EfSaQJI5OJarMACCMfKOWX01PjI/8ASmjI4jH8JaSbfncYYMYt7MOJOeTXHFhH8I6U95A/g/Tes3WZlPOIvNPrHPJOMc8fwdQejStvwXX2adMGOfibEtIITcpLD1jnV4uOf8Fjsw+0pf8ABb9iPtOyLn1jByf3YjlfiacO/wCDLR0Ag7/g68fsBnoG5h3j7nx0jc+L3+vNn/CWoH/Lg7/hfUL/AMpp6gX9QJHKn9qzOsP7V3l9eUP+Hr161t9pS3glq/sP2nrhSs9UH2kTp6G61L9o4dO+jnn9ePN4TaOqn7SlvDLB+0z2NvD9G/WkSpvA9DYM+WPtM3pdJeebx1tBYP2mVNo3H7Z69Z+GtE/QYgz/AIR07fpaZ/Dp3xV/XL48nOmYdpA0t6T1G38Fqf0uDALvwZaP0gGZ/wDNPVa/b7HnZrMbYZ29v4R1C/8AKJgNv4a1C5/pN9pm/wAXL0v7YuV2mNib9ngdy9UP2gr+F2r+0znf4+c9NTqY32ycRQ99BYP2mUtpXH7Zi9PKNbgaNLjSw7GQKEdpjjVQikipjYk0FGjxSBoo8aAooooH0C3gempXPljHbiDnTadDhUUmDPqrLP1MT8zIea2e0+rJn7rw3PH1BoFQBwqiMzhR1AgXmMR+r+ZHdLwTmMNo/uzIb+c9YOGPYSa7z0B+0vGJyq4O3YSWbD2P2jIlw54X5y0C7n+sPfElXSAWwnoZMUtgZzzLNpTA80HPcngSov8AGc28L0KqTmTe/C8ZEjQF/UQufUyQrqUEtYMj0kVG6k2mxQvQF+M/SVb2sYYNjjvsTEd11F4Ws8gOQPaS/pDjAz8oMLDSwzSAT3sJ4kn1BZhvuV89kEap2WElm2qRj5xn+DgkA+mYzVOqebssFZOM7h1g3mEZGMe2eYndL2FgKRkuPvI+ao5XB+Zgqk5wFOfeSVCz5bn17S6TYoavZznr2EkupJblcA9yMj+JGtNMrfHW33li2Uq2ecfczN18bm/qFru4+DD+4BAEr8mwnBXDdscw8a3TIDtVuevEmuvRk2lfh7ZXMzys9Lxl9qKqtiYYgHHYE/eUmokkuwBPY9YW2rsCla3Uf9oxArGKcqRnuZcbauUiwKEyCA+ehPEbgDBZceiwU2ewJ9TIs7EdfoBNaY3BDOi9E+5iXUYguYt0ujYrz8mLzT2Jg26LdGjYgv6xbwfaUb8YiLAngYjRsQXXscy/T6o1ZG7gwDJj7pLjvysy00XY2Z8sLjvjpKQrE4Ckn2GYLvOMZOJZXqHrPwsR9Y1YblaFVBxm1QB6HgmWeRSw4LYg1GuVCTYgf3bnEc+It0StOeuROdmW3SXGQ7acEkKGP8SB0+P1Nt+cb85cMlWAzKXeyw7mOcSyZM3QivSm1sVsWI9I4rKttFin+ZVUbcYVwvflgJFht5Lcj0MdzsIaqwjgj/EoLEHGYluq25clm+cY3oSMIo9pZKXRFmPriMGMk1u5RxxIhh3E0ynl/eIu0c7cYB+0bYx6Z59ZOy9ziyOWRuqL9pWUcHG2Ng9COfnKm6dqNM/66VP0lD+E+HXdasS3cRHFmDyAZd2eKn/GfZ+F/D7QSrbT8pnaj8G0t/w7FM6PzQe32MRfI9veOWXs1HE6j8F3LnaoMy7/AMJ6lP8AlH6Celbvc/Qxy2fQ/MReN8xZb6ryO7wC+vrWR9IFZ4VYv7TPZmrRx8Van+YLb4borR8VK/SYvT6d9NTPOPGn0Ni/tMobTuOxnrl/4a0Vudp2kzM1H4OB/wCGQZi/xsL4rU619x5ma2HaR2mdzqPwlemcV5+Uy7/w9fX1rYfSc8v4mXpudbGuaxFNhvCLAcbT9opz/wDPn8a/TH69NLIOmTG3D0kQPcCWHyQwCtu453f/ABPo7eDRKxbhVEdVOcHEICAqACnyxzJqoPw15J9cTPJriapB+4Agc4hJ+EfqVcDJHSMxUptLF26Y3Y4+UEFrgGtiy6ct0GAZj/6dPAu10AyTvU9WyBj5Z6wW3UquChVq+uwnv74g72VJYTQpKnjNnOJWbWO48Zbg8TUxZuS+7VWamzcxC/LgS2oquPLIZz1yOn1gIB/tOfYS1LkByS59gJbO3ZmX6KYMG/quTnpsxHKajYDixV9TIjV5AOSD79RFve5sLZkAcAA5Mz3b7FU7IxL1GxuoJYjH2kLlNqiyut8ZwT1EL0mkNmGudSncMJfZTpagLKwHRTztOJOcl7LwtncFUqpQVdQWJ4yDn6RDR6gAEI4U9OIWmv091irbVtVehrbn6+s2U1q06YH+h5fYmzDfaZy6mU9NTDG+2Lo/CLb7MMrqPUCHf6E1LZsfC/8Ad0hba/SkB21GQP2of4gT+JaU2FhUrAdN5JJmOeeTXHCLk8OVidrgr3JzmWDwMOQVYgew4mcda7OTphtB/aOgkW8R11ZwlgyeoAjWf03j8aTeD0Vj47gp9xKToq3bFdyP8ukz7NbrbRtufI9NsoDsCCrEGamOXupyx+NRPC7CWYuoA9IrPDUQE+YjN6ZgJ1tyrs2KG/uK8ylnNgOcA9eOJZjl7pbj8ao8HtNXmEVhfZswR9KtakvYnsMwJjYV2+a23+3PEQReNzdJZjfdZtnxa9BXqy4+cgRWOdwPsDzGcV7V2sxOOeJAICepE1GasxSRwxBjPWqgYbJk00pZvhP3EJXw65tv9RWHtk4jcntZLfQAAy2utjzjM018IYctaMf9phtVGzYg+FVJIZThsn3mcurPSzp32zadA1yi5kxV6J1/mPX4W9hOMAZx1nRaehGY4yRj4uOv1lGotcPs064wMcD/AHM4/rlvs6/nNMLV6OrT1AFgLAeQDmZ4GWwCPrNpvC7rXYuu5j0Abp8413h1lYYM1NTEDrwfpO2OcnmuWWFviMzy84UsqDHVgRmRYL2bcfYGX+SmSTcScduYy6S1rBVUjm3qVK4wPX2m9oF2sRkK2PWIBs9P5mimgU/C9rq2cf8ADyCfQGXvodtRxpySuPiZsfxJc4cKyAOcE/zEQfQfSG2msYU0BSvUgg5jW31tzXRsGBgYjd+GgPTrnHtJFwv6R9+ZNrcA5UDjpKTYD1E35Z8JG5zjn5Rec2esgVB/TmP5Z7nHzjUTuuTVWICoY4PURC853Bjn5ynaoOM5kvKXpvIb0Ik1F3V35gk5bmN5ik5wflKCCDwQfkYwzHGHITu7DiOWI4xx7SpCdpPb7yXmKpAZWU98f+JLF2nnPpH3gdAMyospOQT9Y28Qi3eSekRIHcyAO8jBx8zFhh3H05hUw/HUgyW456gyssP7v4j7G4JIGemZBLd6gRwy/wD5GCMFPw7x0yG6SBzjn+RGjdXBu3P1jNWr/qrU/SVK2O8luJHXj5ya0b+qW0OlLZNK5ihARjyBmKa5X6mp8ZDMrfprCj3locKvxKnHHbMpsuQgEOzHvKCDY+VUgfea0xboX+ZOAiIrE98ZJkluuxhUK/LiTo1T1oBsqUqOq1jJ+Zj2a1GRs1DcT+rAmf8AjX/VL+fYA3VexZxKslRk2IDjoOTF5qMCRUq89VGZFF05RjbY6t2ULn+czTNIap1HwkD5CPW9ljYAyT3wTIFatxYFynvjMLXX11VsumpNW4BWIY5OIv8AiE/zTjS6kVFnGxf+o4/iVKMlh5iKR6n/ABKmua0gMSfTMnXQbPhUEN0GcASf7Xz4XDT5586tuneMNNZncgUg+nMoei9bApQ7uOkbZapIDfF3AMH/AAerXIortC7T0LN0kGVKm31kMe5xxA1dg3PPzmnU2h1OnCn+hqC3DE/BjH+Zm9mpd9gzWhuNqj5CPXbtBUE7T1EjZp9rYVtwJ4IHBmtR4HZTUuqvbT7OMVNZkv8ALElsiyW0NptJZqBurrbGf1bTiG3eC3VIHe2oZ7HImy2o/K6U/l/y+jyOAzEkn5QTT0+J667OqJQf3KBz8szjzyvfw68JOzH2W1HZgHnj3MKrq1q7XNddeeeSAZuv4Vpgqu72My8E7uZm+IXeG1IU8hy68csY/Tl4XhryB22XFwF4Xrn/ADBhp7Gdgg4HO5jtir1GDhVC5OepiWrcwLMuDyTmdZ2c/K9dKtlfN5az04wIvyYU/Fag9gcmOaEIGLVz2WEafTfGARnEzy/y1JFNekDNgAn3l6+GOxwBOn8N0AtAzWMes2k8MpUcoJxvWrpOnHC1+DluCMH1xLh4HjHwFvXid0uiQftEmNIo7TN61a4Rx1Pg5H6ace5EPp8Mdei4+k6ZaFHST8tQOSJi52tTGRz6+GM3WJvCSeizogF7SXwiTlV05seC6gqRvIB9DIf+nbVO4XHPrmdPlfUSX9PHYxzpqOaXwrVIMFg3GMsozBbPBLfO3s+TjHxLnj0nX4rPtIFQD0yImdhxjm08N0y1AGj4sdVUQa3wiu4li96kjB5HInW4r7gD6SQSth+kfaWdSxOMcPV+H6qAc3298AYwD6wDU+DK9h/rWs2e6z0ZtPWw5VT8xB7dHS2cBR9JqdbLe0/OPOf9EUEBic/MCEJ4FpSpBudW7Zw3+J1Op8PXJ2EA/OZV+matiSAT6idP1yvtn88Z6YT+BKHwuorIP9x2mVf6E+5skcdNpzmaN/JO7Tkr6hiDC9LdpztVhZXnoWPH3m/0zkY4Y1zzeFWVMQBaBnGdhEtGjcWGttRtRRkM2WBPtOsFbgAg5Ung8H/Er1OkDJltuD6GZ/a3yv5SOZu8J1Oo5rGncA4LKuzA46yv/QNclyrmoMSf+Z0//Zuv4Za1ZCHIPbOIMPCtUMYN9ZHfdn/ebnVv1m9OfGDfpbtM7pqKbEJ65GR95X/TPwmtAQe4IM6d9J4ltzZrnKZx8acH5y2rSC6xn1VNNpYcso5P0l/WJ+blG0qld3w56BQ2TI2UP+5w2wAtnnE3fEvC9KmWoSyk8cAErMqzTuNu2+pmHRR8X3M3jltm46CltPYfjTyjjrXyCflKGwD8JJHyh4GuCg7RYNp6rkDtBEtStgzVDOecjg+01KxYqyR3zJK2Tjj6y8rpbK+FZHLdVOQB8o/+n2ucUulg9/hz945T2avpRk4zjj1li3nbtJyPcZjNTqaAS1NijucZEpZyW+Lg/aNbTehKtWQeQO/IMewIcFbM8dMQTdHBjivIXTWtoK87gM8f/MqdSh7/AGkFsXoy595aLgFwtjAeh5xJ3h2Q3DuDn5mKMXyeo+8UDI8wKnw4H+TKzYDk4OfnmVm1j1MYuxx7To57Whip6ZHcGWjU7bUdKkXb26gn1OYOqW2nCqxPyjMpRirY49DmOxtpfnq207pYihjnlFAz8+0GbUvYuM4wMZlCrnHw5z/Mmq4faW29jEki7tMFYnofniHLpqVx/WZj6YAElVp0df6eqdRjOCp5+klWzac7q7NwA+LcoP8ABmbl8amOvK6nT1EAOy7R2BEKOjqUbqWJI5wT0lOmK6vIbYrYzuChf8cS1tI2nYb7uvQr0M5W3fl1kmmfrNQXswFPA2g5/wBpTXTYSG28fKbt/hhu0wtpAfA+IAc/SDUU27CFXJA4EszmuzNwu+7ONFjAnGFHUxqqXdsVgnHoJ0/hnhFWprcO+V+fQwXxHQaTQuPILs396t0knUm9Len7AHRW6YVmzAD9zziaGl09y2rf52/+0FCcj1xNnw3RV66ms23K1vBypwV+frOiXTChVDFGx0yJyz6vp1x6ftm6Xw/TBBbclRdhndjBlj6ymgtt322HjiFajUquQNi8cZGZj6nUXkEeYgB9FInHvfLp4A+I+NsWNAoNZHBPBmMKW1z4UA2dyOp95bqdLebjh8k5PpI6XSuLlfOCD8U9OMmM7OOW7e4GwFcqyEHp/wDstppt1A2VqWPYCE6/T2taWx1PJ9T6zY/C2lKWszAjPeauesdszHeWgei/Duttfd5YA9X4m3pfw69QU2Xrv/6TmdHZmtPhXecdMR9Cgt3F6wjD0nmy6uVd505C0WmNCBdxM0ERu8S1hOkuU5XnE47bRIwODn6StmI7S4gGRNW6AO1pHBP2lRy/rCho03ZOZYKUHAgAitx+5vvJhX6ZMMKDtEEEbAwT1Jk1Jl4QR9oHaFQDHGCBFvI7SciRmBE3Hoekbz1HTAjlMyJqHcQiQs3dCJMYU52gmU7MDgAfKMd46GAQxVwAUH2gtujpcHFWD8+I5Z5FnfHAgB2aGtOtakfKOtFJQhUTH/bJ2Nbj9G76wR2KnPlMPlNboa7Stg+WwA9AJlW+H6oNurutxnpmaJvYd2+soa1if1Gam4lVac2ac5sU9OpOTC9PrnYneFUexzn6QVgWPL/xmVrp7FOUsU+hwRGpU2211NWxjY6j0BEALpbYRUig+mMQcUarYf6qkn5j7SyujVKm6ytLsdlODJJo2V1N/lE+WxI7YzOf1VOma7FyBHbhsZBAnZ6FLziw6dkX0LciFanS6a9QLdKj9RlhyJrHPjUyx28+FQRSNJqvhZs7T6QB6NRVZ8VVV+7O7ngfUzq9Z+HaCT5SYJOAwJXb/tMbX+DXaVm/9xa+OrbCy/cTvjnL7cssbHP3pXY+VpNZPOFyQJSldwJ2EjH7s4H3ms1ZqwWGB/bvxj5A8yH5XzCxqKtu6ruxg+uJ25ajlx2z6vEdXUxUWEjPQ85+kI/1Ku7I1NC5JzuHH8SdvhD5Y1IzFeSQeB/vBrA9atXfWMnpuGP5j+m+D+qeV1tOlvBbTEIey7v/ADKrNFdWN23IAzkjEd10ZpTFF1bj9TB9wPyEoTWXUsRXa2PQ8RN+i69k7sFCsoPvjmQLL1HHtCfze/a1lPP9wGOPpIW1BhuWtgTz0l2mvin54ilZ3Z7xTWmQdR0dS/1ENz+u8hftK21LYIQIoPHAAgvmNjHH2j5bAJMumeSbWE/qYsY2RK5MKMdZU3td5iBQNgHPWWi5C2cY9IKq7jL0ofdjYwPuMSVqbXLdg5PHuvWI2tYfUfKMmmyu6yxawGxtKkn59JeKNMuf69jHqpChR/JmdxrVKu5lUDan+DD6nLHlOPTPSDV0VPYAuoRQf/5AePtDqqwCAGrs90M55WN4ytXw26qolScgj3Eu8orezKFIf14jaHSUFGZlbPqe0T0utXmVndk8AGee+XeeO4hqxpdGcEH69ZnXUsMIUU1PhwwJ6TRqB1GlwR7EHmZ/mv4fY2VLoxweeQJcSt3w2uvSULYCAvqesJt14tGEJPymdprl1QBd1YNjoJsDT1JXsqXr3nPLz3ajL1AFiErWN3qSZj6jdzvZun7ML/M61dGu0lztHtBLR4fScJpFscd2+IxjloscxoKAx3N5rOT1zxibA0y0UMWXcCPTmUanX6l/hqrWivtgYJlmhXUZJvJdfeby3e7M1OwKqj81qQEJKHjDcETrvB9C2nQBkEhodJpg28Iqk8zYQhRgNxOeee+zeOOu69aQ3JBPtHFAXoIyWtjgyYck8mc2klAPWOax2jD/ALpFvnAmqgd5P4fWUjmS25gWZUd4/B6SsVkyQRh0aFSIURsiNtY9TFtPrAWY8QEkFgRxHA9pPAixIIbRH2iPiLBPaURKe8iUluzmMVx2kFJSRNcvIx2Eb6SgVqv/ALiUvT9YfjnpGKg9oGU1HX4ZQ9K/2CbDVZHSUPTntLtGT5K544kjp8jgmGPp+4EZRt4MuwH5N7cBgce0Ip09gGWAB9oWiI0IWpccH+ZNoqopCocDP1kLRcgJTB9iTCPL29CPoZIo4XPBHvzIrMa49GVs/ON5b4JSssO+1xDjpEtOWBUeo5ldujFQJRyfTGMyoydRo9PqXA1dZJHTd1H1nP8AiH4ap8/OivNWR0fkfedUadRepzZsx+0rmQCV7Sli1k9wROmPUuPhnLGXy4saLxSmwVshc9mDjHzk7vDdYjAPR5yEYBHQe2ROjGjs0mqY0WFUY807sBvlmNu1Atd6BZUOrUuMqT/0ntN/p8Y4OOfRVVk+dXbQc4yvSCanw5lQPU9dynoR8LY+U7DUWaPV7qr6mqtOCQwwczD1vh9OmO4Wvx/0/wC8649TdYywc4fO09mBvrZex4hmn8RZn2WUhierV/C38dYY2baSmUtXP6XP+8BapKbB+qi3sT8SzpuZeYxqzwlY4V+baz//AKJgxSq25gwDJS2BgEqVJH0MUSHZhHTOufiqBH/9glh0m1ctfQcHGA/b1ziCFi/6mjhW6ZM6d3HsvVvL3Ba6Tk8Erux8swgC/UhQK1GegWsLM/aQeHH+JeluoVQASAe47xYsrWr1mt0oCgVgDnARR/gSxdY9oyEStj12jGfnMhU1VmWCsfeF6fUNSMW2hSOwGczncXSZCvMaxgSiFieqqAf4iehLrecqflxLa7KbsMGJHp0hSADBXaOZm3TetgG8Psor8wnI/wCnpHpZ63BVB8jOh0iK4IfaQfeVanwwoC1SZz6TH6eqvDXhLSa0XI1b/Dx2l2l3I+1x0PGOkD0V1NNhrsXk95q00of09D6TGXZ0iQVqrd6klW6wPxisMu5N2CO01LEVF44A9TKlUOSpPBmJe+1s7aYXh7PTaAHOD1xO40G41gPMJvDwrb6uD1mjp9WagFIjqXl4MZprtVu6jI9zM7X6QXUsq2bD6CFVeIo36hiTurp1CZ7/ADnOdq35crXobEzyeDwYUEtd9rucCbB0KFeBj5mDeRYr42nA6Gb5bZ1oGi2Vv8NpA9CZo0aiwdX4lZ05Yg9ZMaYg5xxJVjRp1GcDOYfU+7HEy9Kq5xsJ+c1K1C4I/iYrQpUHpH2KTzGDZAEsx/1fxIIbR6SYx8o+0+qmSA9hmRSC5iK+0cKc44iXIOICxxG2yzqOPrGxkwIYi6SeMdYiIER844i28RsQF9RF8osRc+sB9xPU5jYPtFFn3gNiNHz7RoDY9o0fMWf/ALmBH6yJXMkT85EmBU9fpKGrhLHMrK5lQMAyHjkS5LxjkYjlJAiAUtykcc+0RdSPSBEkHiOCz9TAJG8fpaUX2WAEGRy9Y65Epe7JO4cSoDv8WSjItqLe47QL/U9K1n9NbULc+0Ou01V4PBzMfW6eytT5dgVl7kAzckqW0WviQzgstgx+8SvWa+6xU2u1QXqVr3KfmJiLp9SG/WzJnIKryPeaun1PxrQ7slg/dtxu9Jq4yd2d7Du/iddm99PRraVJIdFwR9DzmVtZoddnfdUlnTY4Ix7ZzOn0Gk1QrzbYWBORtUAY9/8AzKNd4Hpj5tp0aWGxtzP+7P8At9ImcONc6vhKFMVkF+ynlfo3UTF1ddunY1uoIBwRjpNXWUV6XcPDdSyWA5ZbHztHpiB79TrSo1FdVmOBZXYA/wAxOuNvliz0wGFZJ+HP/cOYpqXaGzzTtRGHYuoz9cRTrzjlxrihjHQkyxHOcYyPaJW2kbBlvcZha+KapcjftHsoH+062uMhqKxYQQjMflzDvy5RA7+fV2zxiEeFV2eKLZmyyy2ldy15J4nQHxddSgofw8WWLjhaz/icM87LqO2OM05YeHW6oE16k2hf7s8SLeCa1CMVhvYEZ+02LNBda/mjS2Vhjn0ER0lumOdyK3P7uZP0q3pxmVeFaytiCEBChtvmDPPb5y01aqi3Y64I/wCrIP1hXmaknB+IfeWbQ3wvSoPyxLyt8rMZPCmrU2beG595paLxoLiu3jsDA1orLH+nj5/+Y/5PTPu3KQR3zxM3Vam42HTS65d1YAsH3EICNQgU2fF69plaeuvTEN5jZ6Aw9b67htdhn59Zzsbgy4LdRgnB9DMxq7Kn+Bjge8MVBtwhBHuYxuNaFPKQ+/OZmXS3uK8P1O5QtrDMOt0osTch+0xC6v8ApVQ3qDyIZp9TqKiByfcSWe1lWtRYBx1jVPqaycsSJcuu3frA+0mLa39JN/V0Verc8HdmG1Wl1GcQAhS3MvQ18cSUFbsdh85dWhYZyPlBAy44BkkusBwFIEitPTivOD1hflqf0jBmZWS4yMhhL69RapwRmZVoLweBky1Sc88D2gaasgD4MH1lv5tSc7QPnIDBjryfkI2T/wDsoTU188fbiTFgI+E/cQqxi/qD9I2cjJEhveSNpPbmA+feLfEGXHKgxjtJ4AECQsEfeJWFJOFEc1tnkQJbxGLSPlGSFeIDE59I3MmFOOY3PQQG5j4jgjuIsiBHEYiTJ4lbGA2DG5jbsR85hETxI5BlmJErAgZA8SZyJWxlC3DvIsVMY4PEjg+kBmEqLFTL9jkdDIeU2eRiEJW3CResHtmS2FYt2OsoHNag8DEE11IZdwXJ+U0Hf5SpiD0iUYHltRZk7kzyAZNhXeNrrz0ypl3itCjay55756TEF39Tknjp7zrO/di9mzV4y3gwWtzZbUeF4Jx9e0JP4hTVOAtZHsTgzIq8jU2q9rurKeec5+ncQyzSsFzVXWV7FBgzNkWWsf8AFNltlSOKzWd3JAxn6zkvzQNhLBq26/Cep9cGdxq9TTqNOdNfb5TKc5ZQxBnLeI+FuELh0tqxlXAwRPR0sprVcupL5gEeLaurKi6wD5xQdQqqAdQ1ZH7SDFO2p8cN5L7UCWIy3U0+WMb0rCnOO2P8wc06Algt5a1uFBGRn1JOMf5gVrNa2TvY98mSrTY3/C5wc/F1mZL9W2LE1FmnvL6c+X5R4AbPf+ZsVa7xbVgG11et+QWYDp2GDMhdOrIzCpRs5I8wA/T1hFFjV1sU/pA8cpyfkesZaq47jpE1GjXSYt1HlsFwduSc56doPWa33uWRNmTsubGfeYmm8K/N2n/3KoezHkZ9+4iOn12nexWAYVHDMCOPrOfCeq6cr7jY/wBQZSa1qFffDAEYlldobmw5GP0iZAV0wi+S3OSAQTn5zVGgvorW26qxFbneCGGPpFkhLakL1TlVJXP1EvrtS7h9vPSVfl2sIK2o2fpBqNHZdqHSk5deSAeZns13bNeiQgEksPeWtoKfM3L1x0Ey31N+iIRg6nGfilum8Rd3G5Tk+0zZfK7jTrQDgAAyflPjjp8pKtw4B28wlQ23GcTG22f5W3JK4kd4A4zmH/lzaMdPrBbNAc7hZLLE0q8457y6tmzkSsaewdiVHfEuRWHVYBFdzKRnJhtarZjBgSlB6y1WReh5ma1B36BwOJKu1R14gg1PocyYsD9QBM6VopeAMjEsF4PUCAKu4ZBkwGHRuZNA/wAz3liWA9cQNVLD9UtWvj9RkBqsvYCWqxzw0DQYHWWh8Qovdx3zHBgotli2Z7yC8Yz1kpWrAyeYExn5SYJ7ysHHeS3e8Kl9c+0WR3H8RsmLPygPnPb+Y2APaOMHrECPT7wI9x7xwvHSSJHTEbaD3gQIAMbaCeZYVA6/aR4J6Qhtg9I2wSZ46xuhgQxiNtkjzHHzgVFRK2QYhBGZUVgUbATLFqiwAZYpEBKoHUSRRW7R8iIk98fSANdWB0GIK2PSHtyPWCWrg57SxAduQOII14TrxDbMYmbqtp6cGahVWuaxqwydpkb7HGLApQdsQm3VMAVyePQzPfUEoRZbtUjk7czpIxUbPEdELWSxhW68A7ThvtDdH4/VWAjEeVjGR1B95yHiKWLfu3FlxkNjEpS1NSCGsFVi9B6idb0pY587K6zxZtNrKm1OnVTYPfrMirxSvyDRaAh91yuYBR4hfQHeplJH6snI+cB1Ni6hzYp2WYyQTw3ylx6fbVTLP3G1d4NRfa1rJqVDnKihAVx9Ypn6XxvUpTjcxOeT5m2Kb1n9Z3gxfP4ADvnHTEkt1YHxlswVNW6qVyQD128Zk01KoP0zenPbRo1IQEIm4kYzt5l1ddzkElsAY5mcmvweIfpvEBnJxn3OJiytyytDT6dlOWG4+81l0y2BSdOMAYAJyIHpNetmNxUj06zoNHZTZgI2G9JxytdcZGcmj0y17To63yQc/u47A9otV4tqrSFOlrrVRtUY6KOwmvd4el/IJRvUcQO/w/Vqu3cH9Ce8zMpfLWqzq7t7khFXcMH2ly6fVUNv0zbX/uBwcS1tLqfLz5IbH9vWCtea7NrrZWfUZBl/0h2q1VjZ1W1z6s3MJo0eGyNuPYgzPs11eAwsfcO54MK0/jq0qu+skDqV5/iLLrsTTWp0pV8sp+hxDEQeXuIMo0vjWi1SDaNrd9wxCfzlKnlgR6ZnO7bmiFdrH4UJBli6awt8Sx/9VoqXdlABBm/FFQb+jULPU9JO9XsONL7CNogpoBOCM+8sT8QLYB8C/bpLB4rXnlAT/wBsndewO2vBCopGesouDlcBcEd8TUHiVbP8VWM+0s86px+kZ+Uu00wVruJ64hlS2qOT/E0S4HUKAPaUHWJ0Zekb2aJLWAAPWWq5zk5gx1abvhwfaP8AnFYYxgxpdjhcq9TJi8noJjPqiDkDiWV6z2I+ccU22RcZMWZmYmp3AdZejlu8zpWghEuUiBVnEJQk95FFIZcDiDKcCPv95AVvEfeBBQ8kG94BAaPulG+PugXhuZPI4zKA2JLd7wLcj0jZ9JXuj5gWcERh1kcxYGIEtwjZkCce8cHAgOYtuYwf2k9yntAgVMYrJnHvESMdYFDLIgkS/CnqZVbhehyPaAg8W4wc2gHrG84djAIOZRa3GMcxebx1gupazaSp+ksA91hQnImddeCf0n6xtRqLcFScTJuvXJ+JvfM3IxajrNq389Dz85Q+xad3kC1O/rj2ltmdRUNmT7Si5H0teWypxxgzpGax9YNJctpq1j1YHw02rnPsCJhthiAWGfX0M0dSvmMxKE4/txzAhp0YMdx3DoMdZ6se0cMu5tHqDpyyNyjc/IwttGl9gVEIbAJKkEHjMpp0v5shRZTWTwfMO0QzUeBDR6cGy4oduTZs3Vn2yOR69JLZv/JJdM9vDMOwa+upgcFbDgxSeAoG66uwkZLKwb+cxS8r9OM+MJEDHGTJCle9iiRWklN2Rg9CeJd5R2/BWTgf2nia256R2VJyXLfIS6q2oHiot85FTaOi4J44XrLhp9TkbsoewPB+0VdDKLbCP6dYQZ6mdJoNdTRSrMxNnpOWGn1WCAGKdc9pJBYj7XcLjuDOWWMrrjlY7vT+Ki9sN8P1mjXcjE4YETg9PYMDYxc+3aEf6hqaONyjvweZxvT+Okzdq9qg5LfTMffTcoDhfTkTjE8VvY7iCx9YZV4nqDycBfnM8KvKNfVaHTO5DVoxPoJn3eH1UvvVePSSGsZiSpLZ7yLV6rVEBa32j1GJZuF0osxjCooPbEgjWs3wu+fQZhq+B6s8+Zt+Zl6+E2oP6moUD5y7iaoVK7LANyE/93EvWl8/DUvPpHavSU8Pqdx9jG/P6ar9Ic/M4k/0ouusgcqM+0tG4ckY7dJmHxZ2OEr49ZVbrdSw6kCTjV3Gt5u1v+IB85YNVXjBu6ek5h7bCDgnI9TK1NrH9RHsJrgnJ1FurBX4XOPeBPfvP6/tM+lSnJYkeh7wpCDgqPvJrRvYmrJyc4PTMtQMOM5kKi2OcYhCuuRmZaEV1lhzL10ue0qrux0hAudhjMl2qdenC9TCET0lKFurGEISZlVyVgdTL0OJQLAvWLzh2mQVvwOsjvlCsXlnSFXBpPd7wdW4iLwCN3vJK0GDyxXAHWASG46xw2O8HFnvF5kgJ3Rw2JSHBi3+hgEBvePug4eSDwLs5jM0hvzGJgSJ944aUNkHIjLZ6wCt3Egxx7SIbIkSwPWAxf3kLHOOskcGU2HCyoFts4PMBt1BU8NLr7AMzJ1OoCnqBmakSjqfEm37WE0PzSvX1E5CzUmuwEcg9xGs8UZVwp595rhtNtfXXYLcCYNzLc+1esrbxCywEO3EEa3DZB/mbxx0zchdNr0kDewQnkoOv1mjXTVqtOyu53MPhYzIoIfgnHoDC/PTT1/1KwFzjOccxl/gjI8R012htO9QCO/UETHNhVt/BIM6XV3VeIaBK/PAuRjjee3znN30202bTj2PY/UTvhdzu5ZT4nSrW6qs0LlyR+peM/8AibV2g8VGbBYjWlQfLq5I+YHGPnAfD3qqS2xgiuRtXIzg+2OZHX2+J6R/KTU3qj8gb8HHuMnHyMl3bqE7TbHt0mrNrE6V855ArOBFNn/U/wARVfAuouIHrtP8xTfK/wCGeMcq111pDNkkdDLf67HDLZ9cykahxyGOZcNZYTksZpkbT+lMVWA4+IluPpCK672xwDz1PrM0aqzBO7gn1li66042546kmYsrUsa50+oc7lZR36YiXQ3jG1A2eueczMbW6ivnzVP/AGnMsTxW1ejnOJNVrcadPg2r3Elgq+meDNBPCbX5t1CAE8gEAH6Cc83i97fu4+cS+KX5/V/MzZlVlxdTX4XpKx/UvBA9JfWnh1PQM5HrOPPidrH4nPMg2tudcAtJwyvlecjuv9R0GnHwVoDKbPxHWg+EgfKcVX59pGNxyesnfWaFwzfGf8R+cP0dLf8AiVySFfEzn8ZvufHLA+8xUIZwB1PcnAh+lUnHHw+w4muEicrV41NgY7sZl1eoZhnCmWrpltUknPy9Y/kU0JgkAkdM9ZOy9069Rg4I+0ur1a5I2ZB4gKod4KLgDsTzL61x8QJwTjElkBRvVTyokg1TdQPpBWr+LIUmJRuPIxJpdjd9CjoM+8Q1AJwkG2L35xL6a3P6Rj6SaXYhFdyCzYHzhC5DY4IkKdIxwXYw+mhKxkATFrUiVNbMo4htSYlaMCJIWBTyZhoSGAjm0jviD7mf9IOPWT2BF3WOAJFSa044MlSCxyekDfV1g4QZkkvZvaXSba6uqr1jGzMBVzjmJr8TOlGG0CMLMmBhy0tHAjQK34HWQa/B6wOy/aesg14C7jGhpLdhcyQtyZkLqS/fiEJfxmNG2iLveP52JmC87s54jteccRo21Ftyest8ziZVd+RLxdmTRsetuO8sFmZno5Jl65BzALPIlLZBzELIzH1hVitGY+kZOsjbkDIhD74PdZwZE3+sHusysADVWkEkGY2oszkZ59Joal85wZjanIJadcYxQVlh3f79JTbYV4Jzn3zG1FmTnHPtAGdw3t6TvI52iWsYHg5EQv5wRzKP1jPSOiDPJwYQYNVs9vcSmzxHUMxrZQ6k42kRigCEnkj0gLMwuHHOekSQtPqWsq+F1ABGQTKF1asrVspCn9HOdpmlrj+ZoTfapdV/SMYExGABzg8TeOrGcuwtbnRlYBTjDBvb/wC/4mrTc2tq0un8kW3WbrXtd8En69ROd3sVwTxjE0dIblqFenUvawG8Km7jspjLExvdun8KLYFZqNSzY+Io9ajPsCYoGPBvE9V/VsXT6UnpU12zAx6ZMU5d/wC5rt8cWliqDlMn1zgiSFhBOP5aD7gBwOfWMTznJnpcdi9zWcZXA7SS1MWCk49jAweJINBteylTyRxxHGB+o8e0o3cyasc7sgHsYFq5J4GfaWJt3AWNtX2GTBw4B9f4iz7wNSmqp1dySVXtwCYY+j8pEZtOors5U7uf/iZFOsNAG2tSe+R1mjZ4/ZeK6k06Iq/tHOf/AInO723jY3NPo00Gks1LnIC/pAzOZvtbU3u/TJ7zU1Xj1uopSl0rQKMHDdZnNcjhdq49gOkmG5d1ctXwgKrAN4AI9QIVp7Stnxktx29ZCrTvaeRx6TQo01deMgGatJEk1ViDAJ495FS7tnue5hQqDjhQB8pdXo2POJz3GtU1aEYw/PpL3DeaCSDjsOki+lsZxjIHtC6NF03E8TNsakRzY67QNo9AOsS6ZzgdJpLXWigcSQYE4AmOTWglWgGctzDa9OFHTEmobHAyZYlLnlmCj3mbdrIZUVTyY5sH7eYmaisfEdxlba5E/SoWRRdS2v8At4ljiqoZusVR6DkzFu8XswQpxM23WWOcs5MsxtS5Rvanxqur4KBz6mZdniVl1nck+8z1LWnAzmH6TRcgma4yJu0bpVZsEk5mpUuAIPTWFEuNwUcCYrUXswEhjcYP5oJyTJHUKo4kXYsbUHMqv1BReRgQSy5sEnpKfzB27TysaNpPqCzdRiNbf8GAYLYADlTIZz1mtM7E1W84J4hSXgcZmcAcy5K3ZhiLBpocgSeSJTSrYAIhldJbtM1pUG9JcjZETUENwcGPXWScHrIL6yc8QyskiU017BzyYQnWZU5XIiztHMTMFHWUm4H5QCktGO0i7BhgHrAzZ3BxJLYcZzAEv4cwK24qOIZq8ZLg895k32rzkzURRdfuY5WC3GtkOeJK+1RyIFZZunSRm0FqU5yOR6iBkAnGM/KF3sQD/dA63K2hiBgHmdY51NVVlwCQfQ8RyroOm4H6S3UupdSqYA95YCFxu5HBU4jYlS+mRA9lm1hxs2559/aZjtm3cMbt2QQIbdQrqXVviJ69jBErYMRt5PcDOJYlCXgqc5yTz7wSzc3eaD0qHO/ManQ+dbhM7B+ogZxNzKRixm4bOF7Tuvw94VqTpKWN3lFlLhVbBfP9xA+0w/DdZ4P4e+/VU32XjOQyDavHoepP8TrNF+JtDqAt72NS2Bnd0Hz7CcurlbNSN9PGb3aydRo2e9/zN9fmKcc3v0+qmKaWu8R8H/Mln1VoZhu/pNlf4EUxyvx11Hj/ANIsxDdzj+JJUJIzkCex5DD5EyQBJ6SwKc/DkRgjA8GNmjEFev8AmMDmWKpK8gkestFRZuAB/tIaQWvIzmXrSGGAOcdG7yymuusbrOcdBIgtbblFI+km2tIVqAxDKMiWKU6jhvaWjTM2WJ79YRRpa8dz6ScoaD11F8Dr85o1ada1DED5mTGmCYx0loQP0GPpMXLbciagMowQPpCKa6yDuJJlAStQN9gBH0lyX6escc/KZrUaFIrUdAYSuoQcbRj2mWNZVjjGfnHXXjOFUTGq1tsI+/8ASsnhVHx2Y9hMpdXY5Crk+wkLNQVPxH+ZOK7a/wCYpB4GfcyQ1iKOFEwDqmJ6y5LSxxuHPpLxTk2vzx4+LrK21RI6nmAp8IyWX6yLXBRgGTS7E2XDu0FtvA7yizUDn1g+82NyOJqRm1Oy4s2AZOtGY8ydOmQnLECWE+TnP3Eu00JoowM4hguFYExhqXb9Jz8jLK3dxnd0/u4mbi1K1xrcDAzK31bH1ECWw7eQJXZeV6iTiux66gk5JMt84MMA8zLrvOYTWxd8jAMWGxS22V5yARLdlVq5T4G9CeJWrAg7xuGOfaVKHqDMgD1H07TKmfch44x1Bjq6lujD5yYursJ3MAfTvHKZ6ciUOoPUGH6flekDRQveH6YiZqxoVYwARL8AdIKjYkzdg7esxpVl1oVc95TVcSxJiFZsbJ5B7SS0FWA7Z7yg6rLDG7tE9nljGY6Ba0zM/VapVdiG4mZ3UU1vwkmCvacErAG8QyAFPf1liXixcZxNaTa59R/SO6Ku0pnniAX3gBsj5YlaXg14zu7HnvLpNtSxwyNmc9rGKvkEgQ86iwgEoSmMMBxMfxK9kdqiCT2M1jO6WqbLwe8qNoweYC1h3gHoe8TEhSPTr7zrxc9p2ksc55kVrBwOB3OZUjnJzxiE013XttprdyeyjMqKV4OM8Z7zY0OlSysNvUlTlVPUe8z3VdMxFiq1o42MDgfOW0+KaikEU+WoPogJH1Mzd2dljR13h7ja9K2WORlskE4laV0nTswT485P/iXeDjWXahdSVL18gnIGfeFLRbqtcz4NZBwFC4z95jeuzfnu5vxDUGprESspjgFxzMT/AFTVrcLPPY4/aen2nqGt/D6eI6Ly/wDh2j9x5LcTzHxLw5vD9S9FwG8H9pnbpZY5dnPOWA9Tf5x8xv8AiMctzmT02q1Cq1dVjAYOV9R3g7rgSqvdQ29W5HIyJ205e2lX4tqKkCKK2A6ZReP4ilQtosG5HFOeqNzz9opnU+Nbv1kqAORJg4+UPbQNUwVvgYjoZW+kReeM/eORqhwTj9XXsJYtQIyWBEuq0hYfowIdptGNmWOwLknA/wAyXJZA2loLNg1kjtxDLdJVQAXfIPQRajXpWDVRX8Y746TOK2WKLHtGP7QckzPerqRLUX0AAIuSOkp/NWMRtOwY7cSLhN+SAoz947tpvKXb5hszzxgTcZX16pckWOSD3K/7Sy7xTnGnrNY9WbcT/tMwsf2jEcIw5YEcce8ahujF8Qu3DJ3fOEt4kTUAC+/GDnpn2maqjHLY+kmoyfb3jUN1eNVY7ZJJMJqssbqDKaTXnhQx6ADpNCmtkqN164z/AMOvOM+574maslJVIGW+Ee5helepmKu5Ze4HSCilrX3Nl1zxtXiObK6QQoQc4O5x/iZaH26lC22gnaOAVXBIlDMd3J5+5kdI6akkNqa0wejNjPyl1dJBOMDBx0zx65mfCnqpLctwPeGIoUYHMpACkbiScd+JYLCAcDHEilaz49BByHbgHcZK2xUG65iPlKPzT4LVoyqDgkjPMsQt7KxypyO0mdVsUZrXB9OsZfEkFeLqmufPAY4UfbmQe+x2ayulK1PZBwPvKiZLHLVsGHt2i3FWA3/F7HpB21Dk53HMcakYI2KCep/8ekaBiWc4yrH06GWNqCdq/p+Zma1+E5XIjKzYBHeXRtr+YERs2A7cZCkdDKbLGYg9VPQwOogsMjOeBiF0fDZ5dvFbcZmVTqJBOTwP5hiPyPbtM4q1JNZU7s/qzxNChd9eWPTnJkqwX5+RlDyOsQsrfLZap++OkBfWbGOMH3I7Sp9WcggYEnFdji2H3ixLAPUcyyrVbmxwDMxLDnoPpCaviYN9osNtRWOeeIdQQACJm1kYGTz3EMq1VQIExWo0VJJ4GRGCtvG6VJrK0QkEGPVqN+WyMTLQytyhGOBCFuU5xgkTLt1AA4PMVduBuyQenMmjbRe3zM/F8I6zL1xWv4cfAeSfSWm0opPUNMjVa8GxkCFxnHPSWQtD5L2sa8lV9JLbYcOWK+8D3At8L4Q9RmG+ej0YYAADgGbrELUMVqJZj7YPWCfmGSvoNjNwc95Tc7WkLkD/AKcyddL6hBgAFe3++JdandNjtLqDbYVubp0z3kfEKRcQwGcDtI2UGjaQ3GNwOOntHOprRAWtV+5C95Pe4v8Ati2acgtuGOYmQnYOFGMnJ/kwh9arWgvSm3PPXmFanUV63T504qruY4IDYYj0JM3us6ZCaoaaxjUiMezOoOPoZOnxK2sON7KGOcIdoEGsQhyhBDA4IkAnPSb1Gd0TbYLrMgsfQt1hWg0N2puVa0Y553Y4lNFFZC5bczftUczs9F4cBRWEstRsdCOQfeYyy01jNs2pqtHuRtR5e34duOhzzxCKdXqbtcuLq7KFBKqOpHygHjvgxo22HUIHwckv1A9feYej1T6bxCooPRfibGfrMzHc3GrddnpCapxpWsepiBz8PJAnBeKjQ+I+JWUVqTdY6sl6/wBp7Ffb/wAzcbxu0+ZQhRTjJJIHPpKRpdHorG1I1IrRxyUXCg/MdJnH+lb37OV8d/D1/hQSwHzKH6NxkH3ExXNi6coWrdANwAPK8z1DV6SjxbwZtKbfzB7W7huB7Ged+LeG36XWPp76iL1/QV6WKO+fWejp58pq+XLPDXeMeKORg8xTs46dFZphqLTZlVz2UYllXh6rWWIPXoeSY9Wsot+E3LWV6AjOfXn1lNus/qEK7bAcdOTPN3enUTuvFKEV1Bm9+0zLdU9m7ecegWTZ21O5kSxgoy3p88warT2NYFNTbicfEpmpGaoODk5x6x2Uk7askY9IVZompJF4NQGdpYYyZEny6sDdhh2HUTW2NAxRYzEZXOM8mX6bQC9XsfU001p1ZzyT6AdTKrX2tgcgyv4mBPAUdTKjSTULRpsaakIp4svJ+Nh3HoBAbAhtbyyxXtnkyaapEQIVFuP0lhjb9use3W23nLsMewA/xJ4WoKi78Hk+/GJYRQDm20kjsqyCpv6HHqYmpXjaZUErrq9PzpVfeRgs2OPlj/MofWXOSWc89RnrKyvZR/MQoOMtmOxupLqL85V2GPQmWIrO3xmQWv3+kJprGAc5OYBOnrRSD3E3PDFa21sOi7VJOf8AaY1fHJ4/3lj6kkFFG1c5AnPLu6Ts0bnRd3xqWx03d+8Du1fLKtWeOMQeiwedhuhktYPKsqsB+D19Ik0lqrUXaggf1XCsAGCjgiFU6ZfyrWjIwc4JyYOdXXjFozkcDtiX6G4PU9TnCEYDZ79pb4PYdbqy2GBGT1l5v8sBCxA+fEBvr8m5huIKsRkxyTZVyfiEutptbZYoJAxn5ynefWD468yyutmOAeO59JrTO1teS/T5w4kV1YHeD1/o20rkjqfWVV+c2qCjJYnGJm91G0q5XzyQKwcHPUn2EO016lUVgCp4yTAdRqKxUiqRtX//AKY95UL95XHHElm2t6bthqQFm/qcfAM9PnB/zzqw5A9u3ygy3g1sTnIHHvALbssWAJI7TMxXY27UBmJwAfQRUMS3tAaSbcksF46Z5MNQ7QFGZqzSD1I6dvaXpZjHPtAUJB+M7f8AJkzqATgHkfYe0w1GujrxkAZ6CM26xtuec9BM1btrZZCRHtvdWBD4Y8BR2k4rtoeQNoYkgA8knrDvztahVD5HfEzFZ2Qbn4xjkyynyVTqPaZsWNGy3cRz7yyuwkHO4jHEADb+VHPrnvLV1DeWUdekzpRV2rrFBIPT4SZhXs6uzAsTncMnI+0u11q16XapzkiCb9+myX+IdPlN4xLVNeoBAXBYnOSZKu3a+XcjjoOYEwYM20c9pOpmqfZuBJ6kczemNtGlFe3fYcL794SFxa20lRjI57RtBoL77QxHwqOGJ7+knrDtW1Uq5Xhm95i+dNQ51ouqZQ20D9Gf3TNv+G1sYORniVozbs56/wCY9rNcwU4BOZqTSW7Nt83TtZ8PwnB9YGxbpChnyygYYB595JUrbllJA7Z4liH0+ms15VKq0FmMADjdj/eaui/Dj6nTG+52owcKpQktxLPBdZptO3lGuwFj8eDx/wDE6ajVV6auusM7VuPhZjmc8s7O0bxxl8udP5Twuo+XQRaOupfnBPoIVT49ZVYjbrb6iOXWv/xxF+MnZPD6XpsVUb4doA5+Uo/CXimmHhppbFbqTkk8Eya3jyXxdN3UvovF9H5LpuDclgOVMy9b+DdFZpSdLZYtgGQSd2TjpD7tVp0srYOrlj0XpCG8RAeskbQec9iewmJbPDWpfLzbRUl9YTbVba1X6toyVxxNrUajQHStptO9KrYnKEk4Pv6Q3Va1/FvFTpzo6zSFP9TdtIzxnjrMfxjwm8eI1aLwyoMNvL7cBfXJnbe73Y1qdgXhFw0Fr2WahqccrWyk59Dx2MP8cuo/ET6Q0X16fVAZR3OA/qMjkETltT/qFN1yXPYr6djlN36Dnt6D5QDzWDllJBPedeHfk589TTcbwK5XYamnUNYD+vTpvRx65EUDq13iSVKK9VqAh5G0nEUv9R/SFOqFAXywC56ng4P/AN7yk32lixdsnrKiAv6SB7xCwY4BJ9TEibFDU6ltw81lDkFgDgGROotQAeY2AcjDdIMbW6ZlVhYH9QPyMaTbR0viFdN3mXo14H/JJ+Bv+7/4l1/i1dxGzRU07Vz8AyWOepJ6f7TEzzLEVnBK9uvPaXjCZUXqtfqdQu1mCp12KABn1xA2d+54lyso/SufcxmYf2k5lRTk+skCQRmXV1Cw8qRL/wAku3JOT6RuGgwsyepMuVySBmQbSWKAQDK23JnIMgLN9dY5PMiLg5zzBXUDHvJIQMQbFh88esKpIBHHAgCMd0LRwuSOeMcyVYvLOWJ9JU1uD1jJfktg4zwZW9TcsB8IGcngSLRNd/IzyQYRqrM6cEjPqDzmZVb4aWG85APTMWG1qItqBS2Cp4J7RwTU4Kknb9oO16+ZuVcd5YpstZecJ1lQVrrhbtuUDJGD7mBeawxg4k9feruldXCIMYlNYzyfpE8JfKxV53McD0hG7fWFXgenSVpX5rgFtuSOT2hjpSRUxf4F4VMYZ/f2Huf5i1ZFVSM2740rVF3Hc2PoPWGef/7UHTFaFZSHfPxOfT/4me1+8ucHcOi4BwPfMs02oAGLviVzzkZJPt6SVYspHnVGsAbkBYbu475kRYFt3kZXHOe5+UYuNNqG2gkL/d3Erucv/UByG65gELf5meML295TZaPN3qCMjqIMbTk8ls+vWWKN/DlicYVT1zLpN7G1MygFypzwCOcfKXmzByvH9sAV9rfEeRxj1+ssDmzgfLiSxYMNhPU4bnJ9ZOmtjYFJCnpknpB/K2WitmDWdOCCCfTPSEVq+pwSTz15marV8qquttlm7GckmBParXAocDpwJW70aceWq7m9S2QJS15L4RQDjjaP8ySLRq6r4RuVmhWnuaxdu0KD3I6iZpdiPjf4TztPaX02FsM7cA4HMlixs02KuNx2gQbxHWof6aHkcnECfWGwY7QW0bjuzx3kmPdbVhua+z07DngS2nT2NUM4wDyxMEViFO0DaDyczV0yNqF8xVLAjlF/b6An+Zb2SBRRwcY3E8E9euOJp+D+Cu+qN70HYgNipjJPoP4hem0NWnre/U/C4z8O4ZJPQY+U6Pwq2mzQtWrKu4cc8n5kTGWfbs1MWHVeb1YtZWgXqF7TP1o8pldXIUnJH93znXW+CU2KCmnXOQcr3/2mB+ICtNT0DSoWVsb8HOMdRM42WrY57UWWowbyBVk5G1cDH1g5Hm2EnLjHUft+cga9Q2GTe6fXia/g62BnLjAIweOs626jHmsl0arUBCfi6e0odyjkb2AznpOr1elp8l3qA3r8RGOo9JxmsfZqm2noc4lwvIymhen1Lpdy9m1uDsOCZ1/ghfUuj+c711sVNdg5zOe8J1Wq1mr04qoUCtgWIHAHqZ6D4adJYzMgQ2MxyBxn3nPqXTWEA/iumtvw9YLQeACGRc7T2+k8qppubVqtbtWx4LA4xPYfHLjVoH20WW56Ii5J9p5jq/FtPZY+zTGs+57/AE6S9G3WjqTvsX4VptX4fqk+JbKg2XWzgMO+D2M6PVW6tLCzJv0xHCovxL7zI8E8cpesGxq1ZThhYeZ06W6bxGsujfGBg47iZztl7xcfDzh/E7tFrbLKLn8zlTuypXn/ABNAeMa3VeH+WNQzszElQuM47Zmr474Jp9Rp3vqceYOcgck+hnIJpk1GuWnQLdW6qThzySP8TtOOU2zeWNE3+FvrHY1mxm27mD4DA/7j+Zn6Lw2/U2vWte8p1XODNIam629ms058+odS5TGPUd5HR67VfnLbqGCk8ulnO7t1mt2RmyWjtJqLdFQKGcUlT+h68mKay/iPThQuo0zLYOD8KnMU57y+N6n15mGLcyRYgZEUU7OKBc5iJPrFFNaZpwMnrLFwvbPziikqwtxXpG8xiesUUgKS0q2APaXLa20mKKZrUD26p2z2xBvNdm5JMUU1EpOTwfURlJ9YopfTPsRV1zCSf6eO/rFFM1qJ6KoXajaTgAE/aQvb+oa8foJGYopPa+lJPAMiWxFFNMnDc89AJehYgAntmKKQQHLk/SaOrop0wWulCHSpLXsdsliwHAHAA59zFFJWpOwXznwtucYfCqOg7/WWeIZp1D18FgeX7mKKX2npTXaUAwBhhzxLXULcu3C544/++8UUC/VnKU+gyv1Hcyqxs0FsDg5iiknhaorbDE4B4PHaWg7WBGcn4j/4iilRo06ap/CdVqyDvrZEAzxz1Mo1FqoqilWT4cPls7v44iimJe7V8E7GjT7cKyls424ycd/WRouNVZcZLE4HPEUU16T2ihLWAk8BuB6TaelK6PN6sVPX5RRTOS4gHtIqVjz7RLczVkn5ARRQpVWN0k95DbexiikDuNvTvNHwvXXad1VWPl5DMgJAb54iiizsTy9A1mjp1OkrIQVsrZVgMkdcjPoYH4T4ca79Tpl1DCqtxtwoyMjPWKKeaXs610Vjmujy16Doe4mXr0R03OoY+8UUkaYOoqTSOfLUYcYwegjFFFQIUAkdhFFNxkCLLWa3ZYF21lxkZB+c5/xGtF8Pp1CqB5nLqO5+faKKdcfLN8N92r8H8O0B01Q3XuVcsc/sB4+86nwi1a6kZKkVtucxRTln4axa9tCavRbrBye46iecfiTwKqqnVajznNiYZSR2PY+vziijpWyrnNxxDZRVweM7sY7zuPBtTaPDq7t2WIGYop6Or4cen5W+ImxyNrhPMBDDHB+HiY9WtfQae2/aLLkoCFm/cpGCDFFMY/HS+WNZqLtQoL2MSgIU9wPT3ll9baXytZS5RiVBUemOkUU63s5i9XbYL8BugHVRFFFMtv/Z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174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02" name="AutoShape 10" descr="data:image/jpeg;base64,/9j/4AAQSkZJRgABAQEAYABgAAD/2wBDAAgGBgcGBQgHBwcJCQgKDBQNDAsLDBkSEw8UHRofHh0aHBwgJC4nICIsIxwcKDcpLDAxNDQ0Hyc5PTgyPC4zNDL/2wBDAQkJCQwLDBgNDRgyIRwhMjIyMjIyMjIyMjIyMjIyMjIyMjIyMjIyMjIyMjIyMjIyMjIyMjIyMjIyMjIyMjIyMjL/wAARCAE1AfQDASIAAhEBAxEB/8QAHAAAAQUBAQEAAAAAAAAAAAAABAABAgMFBgcI/8QAPRAAAgIBAwIEBAUDAgUFAAMBAQIAAxEEEiExQQUTUWEicYGRBhQyQqEjUrEVwTNDYnLRFiTh8PFTY3OS/8QAGQEBAQEBAQEAAAAAAAAAAAAAAAECAwQF/8QAJhEBAQACAQUBAAEFAQEAAAAAAAECERIDITFBURMEIlJhcYEUMv/aAAwDAQACEQMRAD8A8AiiigKKKKUKKKKA0UeKQNFHigNFHigKKKKAooooDR40eAooooDR4ooCijxShou8eNAWIoooCiiigKKKKAooo8Boo+I0BRRRQFFFFAUUUUBRRRSBRoo8Boo8UBoo8UBooooCiiigKInMUUBRRRQFFFFAUUUUBRRRQHijxShoo8UKaKPFAaKPiLEIaKPiPtjQjFJbTH2y6EIpZsPpEKzGqK4pb5TekfyW9I40UxS/yG9Ivy7ehl402oiEJ/LN6GP+Vf0MvDI2Fj4hX5R/QyX5Kz+0x+eSbgTEWIYNFZ/aY/5Gz+0y/nl8NwFiLEN/I2f2mL8jZ/aY/LL4coCxGIh35Gz+2L8jZ/bH5ZfDlAOIsQ06Gz+0xfkrP7TH55G4CxHxC/ydn9pi/KP/AGmPzyNwJiLEK/Kv/aYx0zehk4VdhsRoSdO3pImhh2k40UYixLjSfSN5R9I40VYilnltG2H0k0IRSewxtvMaEY0ntjERoRij4ixJoNFFFAUUWIoDRR4oDRRRSBRRRQFFFFAUUUUBRRRQFFFFAniPgzWTwm0/sMvTwO5v+W32npn8fO+mP0xnth7T6R/LPpOmr/Dl7f8AKP2hdX4Vvb/l4m5/Fy9s3rYuPFTekkKGPad3V+EbT1AEMq/CAH6mAmp/Gnup+3yPOxpHPYya6Gw/tM9Oq/CemGNxJhdf4a0KdV+81+GE81P1y9R5Wvhth/bLl8JtP7TPVh4P4fXx5SyxdHo06Ur9pZ0umzepk8rTwW5v2H7QhPw9ex/4TfaenivTr0qX7SYesfsX7TX54fEvUy+vNa/wxqG/5TfaEJ+E9Qf+XPRPOHZR9ojefSa44/2s3O/XBp+D9Qf2AS5Pwbceqidr5jnpmPlz6y9vkTlfrkF/Bj9ysvX8F+rKJ1I3HvJjHdj9peX+IOZX8GV97BLR+DaB1cTplVMZJY/KP/TbpkfzJzq8XOD8Iab+8SQ/CWkH7hNwleTlsDviR3pz6D+4xzyTUZA/Cujx1kx+FdF7TXW2o8DaT6cmMzZcAJn6YEc8l4xlf+l9CPSL/wBMaD2+80mYBjlR8gZHzC3AHSXll9TWPwB/6Y0PtI/+l9EfSaQJI5OJarMACCMfKOWX01PjI/8ASmjI4jH8JaSbfncYYMYt7MOJOeTXHFhH8I6U95A/g/Tes3WZlPOIvNPrHPJOMc8fwdQejStvwXX2adMGOfibEtIITcpLD1jnV4uOf8Fjsw+0pf8ABb9iPtOyLn1jByf3YjlfiacO/wCDLR0Ag7/g68fsBnoG5h3j7nx0jc+L3+vNn/CWoH/Lg7/hfUL/AMpp6gX9QJHKn9qzOsP7V3l9eUP+Hr161t9pS3glq/sP2nrhSs9UH2kTp6G61L9o4dO+jnn9ePN4TaOqn7SlvDLB+0z2NvD9G/WkSpvA9DYM+WPtM3pdJeebx1tBYP2mVNo3H7Z69Z+GtE/QYgz/AIR07fpaZ/Dp3xV/XL48nOmYdpA0t6T1G38Fqf0uDALvwZaP0gGZ/wDNPVa/b7HnZrMbYZ29v4R1C/8AKJgNv4a1C5/pN9pm/wAXL0v7YuV2mNib9ngdy9UP2gr+F2r+0znf4+c9NTqY32ycRQ99BYP2mUtpXH7Zi9PKNbgaNLjSw7GQKEdpjjVQikipjYk0FGjxSBoo8aAooooH0C3gempXPljHbiDnTadDhUUmDPqrLP1MT8zIea2e0+rJn7rw3PH1BoFQBwqiMzhR1AgXmMR+r+ZHdLwTmMNo/uzIb+c9YOGPYSa7z0B+0vGJyq4O3YSWbD2P2jIlw54X5y0C7n+sPfElXSAWwnoZMUtgZzzLNpTA80HPcngSov8AGc28L0KqTmTe/C8ZEjQF/UQufUyQrqUEtYMj0kVG6k2mxQvQF+M/SVb2sYYNjjvsTEd11F4Ws8gOQPaS/pDjAz8oMLDSwzSAT3sJ4kn1BZhvuV89kEap2WElm2qRj5xn+DgkA+mYzVOqebssFZOM7h1g3mEZGMe2eYndL2FgKRkuPvI+ao5XB+Zgqk5wFOfeSVCz5bn17S6TYoavZznr2EkupJblcA9yMj+JGtNMrfHW33li2Uq2ecfczN18bm/qFru4+DD+4BAEr8mwnBXDdscw8a3TIDtVuevEmuvRk2lfh7ZXMzys9Lxl9qKqtiYYgHHYE/eUmokkuwBPY9YW2rsCla3Uf9oxArGKcqRnuZcbauUiwKEyCA+ehPEbgDBZceiwU2ewJ9TIs7EdfoBNaY3BDOi9E+5iXUYguYt0ujYrz8mLzT2Jg26LdGjYgv6xbwfaUb8YiLAngYjRsQXXscy/T6o1ZG7gwDJj7pLjvysy00XY2Z8sLjvjpKQrE4Ckn2GYLvOMZOJZXqHrPwsR9Y1YblaFVBxm1QB6HgmWeRSw4LYg1GuVCTYgf3bnEc+It0StOeuROdmW3SXGQ7acEkKGP8SB0+P1Nt+cb85cMlWAzKXeyw7mOcSyZM3QivSm1sVsWI9I4rKttFin+ZVUbcYVwvflgJFht5Lcj0MdzsIaqwjgj/EoLEHGYluq25clm+cY3oSMIo9pZKXRFmPriMGMk1u5RxxIhh3E0ynl/eIu0c7cYB+0bYx6Z59ZOy9ziyOWRuqL9pWUcHG2Ng9COfnKm6dqNM/66VP0lD+E+HXdasS3cRHFmDyAZd2eKn/GfZ+F/D7QSrbT8pnaj8G0t/w7FM6PzQe32MRfI9veOWXs1HE6j8F3LnaoMy7/AMJ6lP8AlH6Celbvc/Qxy2fQ/MReN8xZb6ryO7wC+vrWR9IFZ4VYv7TPZmrRx8Van+YLb4borR8VK/SYvT6d9NTPOPGn0Ni/tMobTuOxnrl/4a0Vudp2kzM1H4OB/wCGQZi/xsL4rU619x5ma2HaR2mdzqPwlemcV5+Uy7/w9fX1rYfSc8v4mXpudbGuaxFNhvCLAcbT9opz/wDPn8a/TH69NLIOmTG3D0kQPcCWHyQwCtu453f/ABPo7eDRKxbhVEdVOcHEICAqACnyxzJqoPw15J9cTPJriapB+4Agc4hJ+EfqVcDJHSMxUptLF26Y3Y4+UEFrgGtiy6ct0GAZj/6dPAu10AyTvU9WyBj5Z6wW3UquChVq+uwnv74g72VJYTQpKnjNnOJWbWO48Zbg8TUxZuS+7VWamzcxC/LgS2oquPLIZz1yOn1gIB/tOfYS1LkByS59gJbO3ZmX6KYMG/quTnpsxHKajYDixV9TIjV5AOSD79RFve5sLZkAcAA5Mz3b7FU7IxL1GxuoJYjH2kLlNqiyut8ZwT1EL0mkNmGudSncMJfZTpagLKwHRTztOJOcl7LwtncFUqpQVdQWJ4yDn6RDR6gAEI4U9OIWmv091irbVtVehrbn6+s2U1q06YH+h5fYmzDfaZy6mU9NTDG+2Lo/CLb7MMrqPUCHf6E1LZsfC/8Ad0hba/SkB21GQP2of4gT+JaU2FhUrAdN5JJmOeeTXHCLk8OVidrgr3JzmWDwMOQVYgew4mcda7OTphtB/aOgkW8R11ZwlgyeoAjWf03j8aTeD0Vj47gp9xKToq3bFdyP8ukz7NbrbRtufI9NsoDsCCrEGamOXupyx+NRPC7CWYuoA9IrPDUQE+YjN6ZgJ1tyrs2KG/uK8ylnNgOcA9eOJZjl7pbj8ao8HtNXmEVhfZswR9KtakvYnsMwJjYV2+a23+3PEQReNzdJZjfdZtnxa9BXqy4+cgRWOdwPsDzGcV7V2sxOOeJAICepE1GasxSRwxBjPWqgYbJk00pZvhP3EJXw65tv9RWHtk4jcntZLfQAAy2utjzjM018IYctaMf9phtVGzYg+FVJIZThsn3mcurPSzp32zadA1yi5kxV6J1/mPX4W9hOMAZx1nRaehGY4yRj4uOv1lGotcPs064wMcD/AHM4/rlvs6/nNMLV6OrT1AFgLAeQDmZ4GWwCPrNpvC7rXYuu5j0Abp8413h1lYYM1NTEDrwfpO2OcnmuWWFviMzy84UsqDHVgRmRYL2bcfYGX+SmSTcScduYy6S1rBVUjm3qVK4wPX2m9oF2sRkK2PWIBs9P5mimgU/C9rq2cf8ADyCfQGXvodtRxpySuPiZsfxJc4cKyAOcE/zEQfQfSG2msYU0BSvUgg5jW31tzXRsGBgYjd+GgPTrnHtJFwv6R9+ZNrcA5UDjpKTYD1E35Z8JG5zjn5Rec2esgVB/TmP5Z7nHzjUTuuTVWICoY4PURC853Bjn5ynaoOM5kvKXpvIb0Ik1F3V35gk5bmN5ik5wflKCCDwQfkYwzHGHITu7DiOWI4xx7SpCdpPb7yXmKpAZWU98f+JLF2nnPpH3gdAMyospOQT9Y28Qi3eSekRIHcyAO8jBx8zFhh3H05hUw/HUgyW456gyssP7v4j7G4JIGemZBLd6gRwy/wD5GCMFPw7x0yG6SBzjn+RGjdXBu3P1jNWr/qrU/SVK2O8luJHXj5ya0b+qW0OlLZNK5ihARjyBmKa5X6mp8ZDMrfprCj3locKvxKnHHbMpsuQgEOzHvKCDY+VUgfea0xboX+ZOAiIrE98ZJkluuxhUK/LiTo1T1oBsqUqOq1jJ+Zj2a1GRs1DcT+rAmf8AjX/VL+fYA3VexZxKslRk2IDjoOTF5qMCRUq89VGZFF05RjbY6t2ULn+czTNIap1HwkD5CPW9ljYAyT3wTIFatxYFynvjMLXX11VsumpNW4BWIY5OIv8AiE/zTjS6kVFnGxf+o4/iVKMlh5iKR6n/ABKmua0gMSfTMnXQbPhUEN0GcASf7Xz4XDT5586tuneMNNZncgUg+nMoei9bApQ7uOkbZapIDfF3AMH/AAerXIortC7T0LN0kGVKm31kMe5xxA1dg3PPzmnU2h1OnCn+hqC3DE/BjH+Zm9mpd9gzWhuNqj5CPXbtBUE7T1EjZp9rYVtwJ4IHBmtR4HZTUuqvbT7OMVNZkv8ALElsiyW0NptJZqBurrbGf1bTiG3eC3VIHe2oZ7HImy2o/K6U/l/y+jyOAzEkn5QTT0+J667OqJQf3KBz8szjzyvfw68JOzH2W1HZgHnj3MKrq1q7XNddeeeSAZuv4Vpgqu72My8E7uZm+IXeG1IU8hy68csY/Tl4XhryB22XFwF4Xrn/ADBhp7Gdgg4HO5jtir1GDhVC5OepiWrcwLMuDyTmdZ2c/K9dKtlfN5az04wIvyYU/Fag9gcmOaEIGLVz2WEafTfGARnEzy/y1JFNekDNgAn3l6+GOxwBOn8N0AtAzWMes2k8MpUcoJxvWrpOnHC1+DluCMH1xLh4HjHwFvXid0uiQftEmNIo7TN61a4Rx1Pg5H6ace5EPp8Mdei4+k6ZaFHST8tQOSJi52tTGRz6+GM3WJvCSeizogF7SXwiTlV05seC6gqRvIB9DIf+nbVO4XHPrmdPlfUSX9PHYxzpqOaXwrVIMFg3GMsozBbPBLfO3s+TjHxLnj0nX4rPtIFQD0yImdhxjm08N0y1AGj4sdVUQa3wiu4li96kjB5HInW4r7gD6SQSth+kfaWdSxOMcPV+H6qAc3298AYwD6wDU+DK9h/rWs2e6z0ZtPWw5VT8xB7dHS2cBR9JqdbLe0/OPOf9EUEBic/MCEJ4FpSpBudW7Zw3+J1Op8PXJ2EA/OZV+matiSAT6idP1yvtn88Z6YT+BKHwuorIP9x2mVf6E+5skcdNpzmaN/JO7Tkr6hiDC9LdpztVhZXnoWPH3m/0zkY4Y1zzeFWVMQBaBnGdhEtGjcWGttRtRRkM2WBPtOsFbgAg5Ung8H/Er1OkDJltuD6GZ/a3yv5SOZu8J1Oo5rGncA4LKuzA46yv/QNclyrmoMSf+Z0//Zuv4Za1ZCHIPbOIMPCtUMYN9ZHfdn/ebnVv1m9OfGDfpbtM7pqKbEJ65GR95X/TPwmtAQe4IM6d9J4ltzZrnKZx8acH5y2rSC6xn1VNNpYcso5P0l/WJ+blG0qld3w56BQ2TI2UP+5w2wAtnnE3fEvC9KmWoSyk8cAErMqzTuNu2+pmHRR8X3M3jltm46CltPYfjTyjjrXyCflKGwD8JJHyh4GuCg7RYNp6rkDtBEtStgzVDOecjg+01KxYqyR3zJK2Tjj6y8rpbK+FZHLdVOQB8o/+n2ucUulg9/hz945T2avpRk4zjj1li3nbtJyPcZjNTqaAS1NijucZEpZyW+Lg/aNbTehKtWQeQO/IMewIcFbM8dMQTdHBjivIXTWtoK87gM8f/MqdSh7/AGkFsXoy595aLgFwtjAeh5xJ3h2Q3DuDn5mKMXyeo+8UDI8wKnw4H+TKzYDk4OfnmVm1j1MYuxx7To57Whip6ZHcGWjU7bUdKkXb26gn1OYOqW2nCqxPyjMpRirY49DmOxtpfnq207pYihjnlFAz8+0GbUvYuM4wMZlCrnHw5z/Mmq4faW29jEki7tMFYnofniHLpqVx/WZj6YAElVp0df6eqdRjOCp5+klWzac7q7NwA+LcoP8ABmbl8amOvK6nT1EAOy7R2BEKOjqUbqWJI5wT0lOmK6vIbYrYzuChf8cS1tI2nYb7uvQr0M5W3fl1kmmfrNQXswFPA2g5/wBpTXTYSG28fKbt/hhu0wtpAfA+IAc/SDUU27CFXJA4EszmuzNwu+7ONFjAnGFHUxqqXdsVgnHoJ0/hnhFWprcO+V+fQwXxHQaTQuPILs396t0knUm9Len7AHRW6YVmzAD9zziaGl09y2rf52/+0FCcj1xNnw3RV66ms23K1vBypwV+frOiXTChVDFGx0yJyz6vp1x6ftm6Xw/TBBbclRdhndjBlj6ymgtt322HjiFajUquQNi8cZGZj6nUXkEeYgB9FInHvfLp4A+I+NsWNAoNZHBPBmMKW1z4UA2dyOp95bqdLebjh8k5PpI6XSuLlfOCD8U9OMmM7OOW7e4GwFcqyEHp/wDstppt1A2VqWPYCE6/T2taWx1PJ9T6zY/C2lKWszAjPeauesdszHeWgei/Duttfd5YA9X4m3pfw69QU2Xrv/6TmdHZmtPhXecdMR9Cgt3F6wjD0nmy6uVd505C0WmNCBdxM0ERu8S1hOkuU5XnE47bRIwODn6StmI7S4gGRNW6AO1pHBP2lRy/rCho03ZOZYKUHAgAitx+5vvJhX6ZMMKDtEEEbAwT1Jk1Jl4QR9oHaFQDHGCBFvI7SciRmBE3Hoekbz1HTAjlMyJqHcQiQs3dCJMYU52gmU7MDgAfKMd46GAQxVwAUH2gtujpcHFWD8+I5Z5FnfHAgB2aGtOtakfKOtFJQhUTH/bJ2Nbj9G76wR2KnPlMPlNboa7Stg+WwA9AJlW+H6oNurutxnpmaJvYd2+soa1if1Gam4lVac2ac5sU9OpOTC9PrnYneFUexzn6QVgWPL/xmVrp7FOUsU+hwRGpU2211NWxjY6j0BEALpbYRUig+mMQcUarYf6qkn5j7SyujVKm6ytLsdlODJJo2V1N/lE+WxI7YzOf1VOma7FyBHbhsZBAnZ6FLziw6dkX0LciFanS6a9QLdKj9RlhyJrHPjUyx28+FQRSNJqvhZs7T6QB6NRVZ8VVV+7O7ngfUzq9Z+HaCT5SYJOAwJXb/tMbX+DXaVm/9xa+OrbCy/cTvjnL7cssbHP3pXY+VpNZPOFyQJSldwJ2EjH7s4H3ms1ZqwWGB/bvxj5A8yH5XzCxqKtu6ruxg+uJ25ajlx2z6vEdXUxUWEjPQ85+kI/1Ku7I1NC5JzuHH8SdvhD5Y1IzFeSQeB/vBrA9atXfWMnpuGP5j+m+D+qeV1tOlvBbTEIey7v/ADKrNFdWN23IAzkjEd10ZpTFF1bj9TB9wPyEoTWXUsRXa2PQ8RN+i69k7sFCsoPvjmQLL1HHtCfze/a1lPP9wGOPpIW1BhuWtgTz0l2mvin54ilZ3Z7xTWmQdR0dS/1ENz+u8hftK21LYIQIoPHAAgvmNjHH2j5bAJMumeSbWE/qYsY2RK5MKMdZU3td5iBQNgHPWWi5C2cY9IKq7jL0ofdjYwPuMSVqbXLdg5PHuvWI2tYfUfKMmmyu6yxawGxtKkn59JeKNMuf69jHqpChR/JmdxrVKu5lUDan+DD6nLHlOPTPSDV0VPYAuoRQf/5AePtDqqwCAGrs90M55WN4ytXw26qolScgj3Eu8orezKFIf14jaHSUFGZlbPqe0T0utXmVndk8AGee+XeeO4hqxpdGcEH69ZnXUsMIUU1PhwwJ6TRqB1GlwR7EHmZ/mv4fY2VLoxweeQJcSt3w2uvSULYCAvqesJt14tGEJPymdprl1QBd1YNjoJsDT1JXsqXr3nPLz3ajL1AFiErWN3qSZj6jdzvZun7ML/M61dGu0lztHtBLR4fScJpFscd2+IxjloscxoKAx3N5rOT1zxibA0y0UMWXcCPTmUanX6l/hqrWivtgYJlmhXUZJvJdfeby3e7M1OwKqj81qQEJKHjDcETrvB9C2nQBkEhodJpg28Iqk8zYQhRgNxOeee+zeOOu69aQ3JBPtHFAXoIyWtjgyYck8mc2klAPWOax2jD/ALpFvnAmqgd5P4fWUjmS25gWZUd4/B6SsVkyQRh0aFSIURsiNtY9TFtPrAWY8QEkFgRxHA9pPAixIIbRH2iPiLBPaURKe8iUluzmMVx2kFJSRNcvIx2Eb6SgVqv/ALiUvT9YfjnpGKg9oGU1HX4ZQ9K/2CbDVZHSUPTntLtGT5K544kjp8jgmGPp+4EZRt4MuwH5N7cBgce0Ip09gGWAB9oWiI0IWpccH+ZNoqopCocDP1kLRcgJTB9iTCPL29CPoZIo4XPBHvzIrMa49GVs/ON5b4JSssO+1xDjpEtOWBUeo5ldujFQJRyfTGMyoydRo9PqXA1dZJHTd1H1nP8AiH4ap8/OivNWR0fkfedUadRepzZsx+0rmQCV7Sli1k9wROmPUuPhnLGXy4saLxSmwVshc9mDjHzk7vDdYjAPR5yEYBHQe2ROjGjs0mqY0WFUY807sBvlmNu1Atd6BZUOrUuMqT/0ntN/p8Y4OOfRVVk+dXbQc4yvSCanw5lQPU9dynoR8LY+U7DUWaPV7qr6mqtOCQwwczD1vh9OmO4Wvx/0/wC8649TdYywc4fO09mBvrZex4hmn8RZn2WUhierV/C38dYY2baSmUtXP6XP+8BapKbB+qi3sT8SzpuZeYxqzwlY4V+baz//AKJgxSq25gwDJS2BgEqVJH0MUSHZhHTOufiqBH/9glh0m1ctfQcHGA/b1ziCFi/6mjhW6ZM6d3HsvVvL3Ba6Tk8Erux8swgC/UhQK1GegWsLM/aQeHH+JeluoVQASAe47xYsrWr1mt0oCgVgDnARR/gSxdY9oyEStj12jGfnMhU1VmWCsfeF6fUNSMW2hSOwGczncXSZCvMaxgSiFieqqAf4iehLrecqflxLa7KbsMGJHp0hSADBXaOZm3TetgG8Psor8wnI/wCnpHpZ63BVB8jOh0iK4IfaQfeVanwwoC1SZz6TH6eqvDXhLSa0XI1b/Dx2l2l3I+1x0PGOkD0V1NNhrsXk95q00of09D6TGXZ0iQVqrd6klW6wPxisMu5N2CO01LEVF44A9TKlUOSpPBmJe+1s7aYXh7PTaAHOD1xO40G41gPMJvDwrb6uD1mjp9WagFIjqXl4MZprtVu6jI9zM7X6QXUsq2bD6CFVeIo36hiTurp1CZ7/ADnOdq35crXobEzyeDwYUEtd9rucCbB0KFeBj5mDeRYr42nA6Gb5bZ1oGi2Vv8NpA9CZo0aiwdX4lZ05Yg9ZMaYg5xxJVjRp1GcDOYfU+7HEy9Kq5xsJ+c1K1C4I/iYrQpUHpH2KTzGDZAEsx/1fxIIbR6SYx8o+0+qmSA9hmRSC5iK+0cKc44iXIOICxxG2yzqOPrGxkwIYi6SeMdYiIER844i28RsQF9RF8osRc+sB9xPU5jYPtFFn3gNiNHz7RoDY9o0fMWf/ALmBH6yJXMkT85EmBU9fpKGrhLHMrK5lQMAyHjkS5LxjkYjlJAiAUtykcc+0RdSPSBEkHiOCz9TAJG8fpaUX2WAEGRy9Y65Epe7JO4cSoDv8WSjItqLe47QL/U9K1n9NbULc+0Ou01V4PBzMfW6eytT5dgVl7kAzckqW0WviQzgstgx+8SvWa+6xU2u1QXqVr3KfmJiLp9SG/WzJnIKryPeaun1PxrQ7slg/dtxu9Jq4yd2d7Du/iddm99PRraVJIdFwR9DzmVtZoddnfdUlnTY4Ix7ZzOn0Gk1QrzbYWBORtUAY9/8AzKNd4Hpj5tp0aWGxtzP+7P8At9ImcONc6vhKFMVkF+ynlfo3UTF1ddunY1uoIBwRjpNXWUV6XcPDdSyWA5ZbHztHpiB79TrSo1FdVmOBZXYA/wAxOuNvliz0wGFZJ+HP/cOYpqXaGzzTtRGHYuoz9cRTrzjlxrihjHQkyxHOcYyPaJW2kbBlvcZha+KapcjftHsoH+062uMhqKxYQQjMflzDvy5RA7+fV2zxiEeFV2eKLZmyyy2ldy15J4nQHxddSgofw8WWLjhaz/icM87LqO2OM05YeHW6oE16k2hf7s8SLeCa1CMVhvYEZ+02LNBda/mjS2Vhjn0ER0lumOdyK3P7uZP0q3pxmVeFaytiCEBChtvmDPPb5y01aqi3Y64I/wCrIP1hXmaknB+IfeWbQ3wvSoPyxLyt8rMZPCmrU2beG595paLxoLiu3jsDA1orLH+nj5/+Y/5PTPu3KQR3zxM3Vam42HTS65d1YAsH3EICNQgU2fF69plaeuvTEN5jZ6Aw9b67htdhn59Zzsbgy4LdRgnB9DMxq7Kn+Bjge8MVBtwhBHuYxuNaFPKQ+/OZmXS3uK8P1O5QtrDMOt0osTch+0xC6v8ApVQ3qDyIZp9TqKiByfcSWe1lWtRYBx1jVPqaycsSJcuu3frA+0mLa39JN/V0Verc8HdmG1Wl1GcQAhS3MvQ18cSUFbsdh85dWhYZyPlBAy44BkkusBwFIEitPTivOD1hflqf0jBmZWS4yMhhL69RapwRmZVoLweBky1Sc88D2gaasgD4MH1lv5tSc7QPnIDBjryfkI2T/wDsoTU188fbiTFgI+E/cQqxi/qD9I2cjJEhveSNpPbmA+feLfEGXHKgxjtJ4AECQsEfeJWFJOFEc1tnkQJbxGLSPlGSFeIDE59I3MmFOOY3PQQG5j4jgjuIsiBHEYiTJ4lbGA2DG5jbsR85hETxI5BlmJErAgZA8SZyJWxlC3DvIsVMY4PEjg+kBmEqLFTL9jkdDIeU2eRiEJW3CResHtmS2FYt2OsoHNag8DEE11IZdwXJ+U0Hf5SpiD0iUYHltRZk7kzyAZNhXeNrrz0ypl3itCjay55756TEF39Tknjp7zrO/di9mzV4y3gwWtzZbUeF4Jx9e0JP4hTVOAtZHsTgzIq8jU2q9rurKeec5+ncQyzSsFzVXWV7FBgzNkWWsf8AFNltlSOKzWd3JAxn6zkvzQNhLBq26/Cep9cGdxq9TTqNOdNfb5TKc5ZQxBnLeI+FuELh0tqxlXAwRPR0sprVcupL5gEeLaurKi6wD5xQdQqqAdQ1ZH7SDFO2p8cN5L7UCWIy3U0+WMb0rCnOO2P8wc06Algt5a1uFBGRn1JOMf5gVrNa2TvY98mSrTY3/C5wc/F1mZL9W2LE1FmnvL6c+X5R4AbPf+ZsVa7xbVgG11et+QWYDp2GDMhdOrIzCpRs5I8wA/T1hFFjV1sU/pA8cpyfkesZaq47jpE1GjXSYt1HlsFwduSc56doPWa33uWRNmTsubGfeYmm8K/N2n/3KoezHkZ9+4iOn12nexWAYVHDMCOPrOfCeq6cr7jY/wBQZSa1qFffDAEYlldobmw5GP0iZAV0wi+S3OSAQTn5zVGgvorW26qxFbneCGGPpFkhLakL1TlVJXP1EvrtS7h9vPSVfl2sIK2o2fpBqNHZdqHSk5deSAeZns13bNeiQgEksPeWtoKfM3L1x0Ey31N+iIRg6nGfilum8Rd3G5Tk+0zZfK7jTrQDgAAyflPjjp8pKtw4B28wlQ23GcTG22f5W3JK4kd4A4zmH/lzaMdPrBbNAc7hZLLE0q8457y6tmzkSsaewdiVHfEuRWHVYBFdzKRnJhtarZjBgSlB6y1WReh5ma1B36BwOJKu1R14gg1PocyYsD9QBM6VopeAMjEsF4PUCAKu4ZBkwGHRuZNA/wAz3liWA9cQNVLD9UtWvj9RkBqsvYCWqxzw0DQYHWWh8Qovdx3zHBgotli2Z7yC8Yz1kpWrAyeYExn5SYJ7ysHHeS3e8Kl9c+0WR3H8RsmLPygPnPb+Y2APaOMHrECPT7wI9x7xwvHSSJHTEbaD3gQIAMbaCeZYVA6/aR4J6Qhtg9I2wSZ46xuhgQxiNtkjzHHzgVFRK2QYhBGZUVgUbATLFqiwAZYpEBKoHUSRRW7R8iIk98fSANdWB0GIK2PSHtyPWCWrg57SxAduQOII14TrxDbMYmbqtp6cGahVWuaxqwydpkb7HGLApQdsQm3VMAVyePQzPfUEoRZbtUjk7czpIxUbPEdELWSxhW68A7ThvtDdH4/VWAjEeVjGR1B95yHiKWLfu3FlxkNjEpS1NSCGsFVi9B6idb0pY587K6zxZtNrKm1OnVTYPfrMirxSvyDRaAh91yuYBR4hfQHeplJH6snI+cB1Ni6hzYp2WYyQTw3ylx6fbVTLP3G1d4NRfa1rJqVDnKihAVx9Ypn6XxvUpTjcxOeT5m2Kb1n9Z3gxfP4ADvnHTEkt1YHxlswVNW6qVyQD128Zk01KoP0zenPbRo1IQEIm4kYzt5l1ddzkElsAY5mcmvweIfpvEBnJxn3OJiytyytDT6dlOWG4+81l0y2BSdOMAYAJyIHpNetmNxUj06zoNHZTZgI2G9JxytdcZGcmj0y17To63yQc/u47A9otV4tqrSFOlrrVRtUY6KOwmvd4el/IJRvUcQO/w/Vqu3cH9Ce8zMpfLWqzq7t7khFXcMH2ly6fVUNv0zbX/uBwcS1tLqfLz5IbH9vWCtea7NrrZWfUZBl/0h2q1VjZ1W1z6s3MJo0eGyNuPYgzPs11eAwsfcO54MK0/jq0qu+skDqV5/iLLrsTTWp0pV8sp+hxDEQeXuIMo0vjWi1SDaNrd9wxCfzlKnlgR6ZnO7bmiFdrH4UJBli6awt8Sx/9VoqXdlABBm/FFQb+jULPU9JO9XsONL7CNogpoBOCM+8sT8QLYB8C/bpLB4rXnlAT/wBsndewO2vBCopGesouDlcBcEd8TUHiVbP8VWM+0s86px+kZ+Uu00wVruJ64hlS2qOT/E0S4HUKAPaUHWJ0Zekb2aJLWAAPWWq5zk5gx1abvhwfaP8AnFYYxgxpdjhcq9TJi8noJjPqiDkDiWV6z2I+ccU22RcZMWZmYmp3AdZejlu8zpWghEuUiBVnEJQk95FFIZcDiDKcCPv95AVvEfeBBQ8kG94BAaPulG+PugXhuZPI4zKA2JLd7wLcj0jZ9JXuj5gWcERh1kcxYGIEtwjZkCce8cHAgOYtuYwf2k9yntAgVMYrJnHvESMdYFDLIgkS/CnqZVbhehyPaAg8W4wc2gHrG84djAIOZRa3GMcxebx1gupazaSp+ksA91hQnImddeCf0n6xtRqLcFScTJuvXJ+JvfM3IxajrNq389Dz85Q+xad3kC1O/rj2ltmdRUNmT7Si5H0teWypxxgzpGax9YNJctpq1j1YHw02rnPsCJhthiAWGfX0M0dSvmMxKE4/txzAhp0YMdx3DoMdZ6se0cMu5tHqDpyyNyjc/IwttGl9gVEIbAJKkEHjMpp0v5shRZTWTwfMO0QzUeBDR6cGy4oduTZs3Vn2yOR69JLZv/JJdM9vDMOwa+upgcFbDgxSeAoG66uwkZLKwb+cxS8r9OM+MJEDHGTJCle9iiRWklN2Rg9CeJd5R2/BWTgf2nia256R2VJyXLfIS6q2oHiot85FTaOi4J44XrLhp9TkbsoewPB+0VdDKLbCP6dYQZ6mdJoNdTRSrMxNnpOWGn1WCAGKdc9pJBYj7XcLjuDOWWMrrjlY7vT+Ki9sN8P1mjXcjE4YETg9PYMDYxc+3aEf6hqaONyjvweZxvT+Okzdq9qg5LfTMffTcoDhfTkTjE8VvY7iCx9YZV4nqDycBfnM8KvKNfVaHTO5DVoxPoJn3eH1UvvVePSSGsZiSpLZ7yLV6rVEBa32j1GJZuF0osxjCooPbEgjWs3wu+fQZhq+B6s8+Zt+Zl6+E2oP6moUD5y7iaoVK7LANyE/93EvWl8/DUvPpHavSU8Pqdx9jG/P6ar9Ic/M4k/0ouusgcqM+0tG4ckY7dJmHxZ2OEr49ZVbrdSw6kCTjV3Gt5u1v+IB85YNVXjBu6ek5h7bCDgnI9TK1NrH9RHsJrgnJ1FurBX4XOPeBPfvP6/tM+lSnJYkeh7wpCDgqPvJrRvYmrJyc4PTMtQMOM5kKi2OcYhCuuRmZaEV1lhzL10ue0qrux0hAudhjMl2qdenC9TCET0lKFurGEISZlVyVgdTL0OJQLAvWLzh2mQVvwOsjvlCsXlnSFXBpPd7wdW4iLwCN3vJK0GDyxXAHWASG46xw2O8HFnvF5kgJ3Rw2JSHBi3+hgEBvePug4eSDwLs5jM0hvzGJgSJ944aUNkHIjLZ6wCt3Egxx7SIbIkSwPWAxf3kLHOOskcGU2HCyoFts4PMBt1BU8NLr7AMzJ1OoCnqBmakSjqfEm37WE0PzSvX1E5CzUmuwEcg9xGs8UZVwp595rhtNtfXXYLcCYNzLc+1esrbxCywEO3EEa3DZB/mbxx0zchdNr0kDewQnkoOv1mjXTVqtOyu53MPhYzIoIfgnHoDC/PTT1/1KwFzjOccxl/gjI8R012htO9QCO/UETHNhVt/BIM6XV3VeIaBK/PAuRjjee3znN30202bTj2PY/UTvhdzu5ZT4nSrW6qs0LlyR+peM/8AibV2g8VGbBYjWlQfLq5I+YHGPnAfD3qqS2xgiuRtXIzg+2OZHX2+J6R/KTU3qj8gb8HHuMnHyMl3bqE7TbHt0mrNrE6V855ArOBFNn/U/wARVfAuouIHrtP8xTfK/wCGeMcq111pDNkkdDLf67HDLZ9cykahxyGOZcNZYTksZpkbT+lMVWA4+IluPpCK672xwDz1PrM0aqzBO7gn1li66042546kmYsrUsa50+oc7lZR36YiXQ3jG1A2eueczMbW6ivnzVP/AGnMsTxW1ejnOJNVrcadPg2r3Elgq+meDNBPCbX5t1CAE8gEAH6Cc83i97fu4+cS+KX5/V/MzZlVlxdTX4XpKx/UvBA9JfWnh1PQM5HrOPPidrH4nPMg2tudcAtJwyvlecjuv9R0GnHwVoDKbPxHWg+EgfKcVX59pGNxyesnfWaFwzfGf8R+cP0dLf8AiVySFfEzn8ZvufHLA+8xUIZwB1PcnAh+lUnHHw+w4muEicrV41NgY7sZl1eoZhnCmWrpltUknPy9Y/kU0JgkAkdM9ZOy9069Rg4I+0ur1a5I2ZB4gKod4KLgDsTzL61x8QJwTjElkBRvVTyokg1TdQPpBWr+LIUmJRuPIxJpdjd9CjoM+8Q1AJwkG2L35xL6a3P6Rj6SaXYhFdyCzYHzhC5DY4IkKdIxwXYw+mhKxkATFrUiVNbMo4htSYlaMCJIWBTyZhoSGAjm0jviD7mf9IOPWT2BF3WOAJFSa044MlSCxyekDfV1g4QZkkvZvaXSba6uqr1jGzMBVzjmJr8TOlGG0CMLMmBhy0tHAjQK34HWQa/B6wOy/aesg14C7jGhpLdhcyQtyZkLqS/fiEJfxmNG2iLveP52JmC87s54jteccRo21Ftyest8ziZVd+RLxdmTRsetuO8sFmZno5Jl65BzALPIlLZBzELIzH1hVitGY+kZOsjbkDIhD74PdZwZE3+sHusysADVWkEkGY2oszkZ59Joal85wZjanIJadcYxQVlh3f79JTbYV4Jzn3zG1FmTnHPtAGdw3t6TvI52iWsYHg5EQv5wRzKP1jPSOiDPJwYQYNVs9vcSmzxHUMxrZQ6k42kRigCEnkj0gLMwuHHOekSQtPqWsq+F1ABGQTKF1asrVspCn9HOdpmlrj+ZoTfapdV/SMYExGABzg8TeOrGcuwtbnRlYBTjDBvb/wC/4mrTc2tq0un8kW3WbrXtd8En69ROd3sVwTxjE0dIblqFenUvawG8Km7jspjLExvdun8KLYFZqNSzY+Io9ajPsCYoGPBvE9V/VsXT6UnpU12zAx6ZMU5d/wC5rt8cWliqDlMn1zgiSFhBOP5aD7gBwOfWMTznJnpcdi9zWcZXA7SS1MWCk49jAweJINBteylTyRxxHGB+o8e0o3cyasc7sgHsYFq5J4GfaWJt3AWNtX2GTBw4B9f4iz7wNSmqp1dySVXtwCYY+j8pEZtOors5U7uf/iZFOsNAG2tSe+R1mjZ4/ZeK6k06Iq/tHOf/AInO723jY3NPo00Gks1LnIC/pAzOZvtbU3u/TJ7zU1Xj1uopSl0rQKMHDdZnNcjhdq49gOkmG5d1ctXwgKrAN4AI9QIVp7Stnxktx29ZCrTvaeRx6TQo01deMgGatJEk1ViDAJ495FS7tnue5hQqDjhQB8pdXo2POJz3GtU1aEYw/PpL3DeaCSDjsOki+lsZxjIHtC6NF03E8TNsakRzY67QNo9AOsS6ZzgdJpLXWigcSQYE4AmOTWglWgGctzDa9OFHTEmobHAyZYlLnlmCj3mbdrIZUVTyY5sH7eYmaisfEdxlba5E/SoWRRdS2v8At4ljiqoZusVR6DkzFu8XswQpxM23WWOcs5MsxtS5Rvanxqur4KBz6mZdniVl1nck+8z1LWnAzmH6TRcgma4yJu0bpVZsEk5mpUuAIPTWFEuNwUcCYrUXswEhjcYP5oJyTJHUKo4kXYsbUHMqv1BReRgQSy5sEnpKfzB27TysaNpPqCzdRiNbf8GAYLYADlTIZz1mtM7E1W84J4hSXgcZmcAcy5K3ZhiLBpocgSeSJTSrYAIhldJbtM1pUG9JcjZETUENwcGPXWScHrIL6yc8QyskiU017BzyYQnWZU5XIiztHMTMFHWUm4H5QCktGO0i7BhgHrAzZ3BxJLYcZzAEv4cwK24qOIZq8ZLg895k32rzkzURRdfuY5WC3GtkOeJK+1RyIFZZunSRm0FqU5yOR6iBkAnGM/KF3sQD/dA63K2hiBgHmdY51NVVlwCQfQ8RyroOm4H6S3UupdSqYA95YCFxu5HBU4jYlS+mRA9lm1hxs2559/aZjtm3cMbt2QQIbdQrqXVviJ69jBErYMRt5PcDOJYlCXgqc5yTz7wSzc3eaD0qHO/ManQ+dbhM7B+ogZxNzKRixm4bOF7Tuvw94VqTpKWN3lFlLhVbBfP9xA+0w/DdZ4P4e+/VU32XjOQyDavHoepP8TrNF+JtDqAt72NS2Bnd0Hz7CcurlbNSN9PGb3aydRo2e9/zN9fmKcc3v0+qmKaWu8R8H/Mln1VoZhu/pNlf4EUxyvx11Hj/ANIsxDdzj+JJUJIzkCex5DD5EyQBJ6SwKc/DkRgjA8GNmjEFev8AmMDmWKpK8gkestFRZuAB/tIaQWvIzmXrSGGAOcdG7yymuusbrOcdBIgtbblFI+km2tIVqAxDKMiWKU6jhvaWjTM2WJ79YRRpa8dz6ScoaD11F8Dr85o1ada1DED5mTGmCYx0loQP0GPpMXLbciagMowQPpCKa6yDuJJlAStQN9gBH0lyX6escc/KZrUaFIrUdAYSuoQcbRj2mWNZVjjGfnHXXjOFUTGq1tsI+/8ASsnhVHx2Y9hMpdXY5Crk+wkLNQVPxH+ZOK7a/wCYpB4GfcyQ1iKOFEwDqmJ6y5LSxxuHPpLxTk2vzx4+LrK21RI6nmAp8IyWX6yLXBRgGTS7E2XDu0FtvA7yizUDn1g+82NyOJqRm1Oy4s2AZOtGY8ydOmQnLECWE+TnP3Eu00JoowM4hguFYExhqXb9Jz8jLK3dxnd0/u4mbi1K1xrcDAzK31bH1ECWw7eQJXZeV6iTiux66gk5JMt84MMA8zLrvOYTWxd8jAMWGxS22V5yARLdlVq5T4G9CeJWrAg7xuGOfaVKHqDMgD1H07TKmfch44x1Bjq6lujD5yYursJ3MAfTvHKZ6ciUOoPUGH6flekDRQveH6YiZqxoVYwARL8AdIKjYkzdg7esxpVl1oVc95TVcSxJiFZsbJ5B7SS0FWA7Z7yg6rLDG7tE9nljGY6Ba0zM/VapVdiG4mZ3UU1vwkmCvacErAG8QyAFPf1liXixcZxNaTa59R/SO6Ku0pnniAX3gBsj5YlaXg14zu7HnvLpNtSxwyNmc9rGKvkEgQ86iwgEoSmMMBxMfxK9kdqiCT2M1jO6WqbLwe8qNoweYC1h3gHoe8TEhSPTr7zrxc9p2ksc55kVrBwOB3OZUjnJzxiE013XttprdyeyjMqKV4OM8Z7zY0OlSysNvUlTlVPUe8z3VdMxFiq1o42MDgfOW0+KaikEU+WoPogJH1Mzd2dljR13h7ja9K2WORlskE4laV0nTswT485P/iXeDjWXahdSVL18gnIGfeFLRbqtcz4NZBwFC4z95jeuzfnu5vxDUGprESspjgFxzMT/AFTVrcLPPY4/aen2nqGt/D6eI6Ly/wDh2j9x5LcTzHxLw5vD9S9FwG8H9pnbpZY5dnPOWA9Tf5x8xv8AiMctzmT02q1Cq1dVjAYOV9R3g7rgSqvdQ29W5HIyJ205e2lX4tqKkCKK2A6ZReP4ilQtosG5HFOeqNzz9opnU+Nbv1kqAORJg4+UPbQNUwVvgYjoZW+kReeM/eORqhwTj9XXsJYtQIyWBEuq0hYfowIdptGNmWOwLknA/wAyXJZA2loLNg1kjtxDLdJVQAXfIPQRajXpWDVRX8Y746TOK2WKLHtGP7QckzPerqRLUX0AAIuSOkp/NWMRtOwY7cSLhN+SAoz947tpvKXb5hszzxgTcZX16pckWOSD3K/7Sy7xTnGnrNY9WbcT/tMwsf2jEcIw5YEcce8ahujF8Qu3DJ3fOEt4kTUAC+/GDnpn2maqjHLY+kmoyfb3jUN1eNVY7ZJJMJqssbqDKaTXnhQx6ADpNCmtkqN164z/AMOvOM+574maslJVIGW+Ee5helepmKu5Ze4HSCilrX3Nl1zxtXiObK6QQoQc4O5x/iZaH26lC22gnaOAVXBIlDMd3J5+5kdI6akkNqa0wejNjPyl1dJBOMDBx0zx65mfCnqpLctwPeGIoUYHMpACkbiScd+JYLCAcDHEilaz49BByHbgHcZK2xUG65iPlKPzT4LVoyqDgkjPMsQt7KxypyO0mdVsUZrXB9OsZfEkFeLqmufPAY4UfbmQe+x2ayulK1PZBwPvKiZLHLVsGHt2i3FWA3/F7HpB21Dk53HMcakYI2KCep/8ekaBiWc4yrH06GWNqCdq/p+Zma1+E5XIjKzYBHeXRtr+YERs2A7cZCkdDKbLGYg9VPQwOogsMjOeBiF0fDZ5dvFbcZmVTqJBOTwP5hiPyPbtM4q1JNZU7s/qzxNChd9eWPTnJkqwX5+RlDyOsQsrfLZap++OkBfWbGOMH3I7Sp9WcggYEnFdji2H3ixLAPUcyyrVbmxwDMxLDnoPpCaviYN9osNtRWOeeIdQQACJm1kYGTz3EMq1VQIExWo0VJJ4GRGCtvG6VJrK0QkEGPVqN+WyMTLQytyhGOBCFuU5xgkTLt1AA4PMVduBuyQenMmjbRe3zM/F8I6zL1xWv4cfAeSfSWm0opPUNMjVa8GxkCFxnHPSWQtD5L2sa8lV9JLbYcOWK+8D3At8L4Q9RmG+ej0YYAADgGbrELUMVqJZj7YPWCfmGSvoNjNwc95Tc7WkLkD/AKcyddL6hBgAFe3++JdandNjtLqDbYVubp0z3kfEKRcQwGcDtI2UGjaQ3GNwOOntHOprRAWtV+5C95Pe4v8Ati2acgtuGOYmQnYOFGMnJ/kwh9arWgvSm3PPXmFanUV63T504qruY4IDYYj0JM3us6ZCaoaaxjUiMezOoOPoZOnxK2sON7KGOcIdoEGsQhyhBDA4IkAnPSb1Gd0TbYLrMgsfQt1hWg0N2puVa0Y553Y4lNFFZC5bczftUczs9F4cBRWEstRsdCOQfeYyy01jNs2pqtHuRtR5e34duOhzzxCKdXqbtcuLq7KFBKqOpHygHjvgxo22HUIHwckv1A9feYej1T6bxCooPRfibGfrMzHc3GrddnpCapxpWsepiBz8PJAnBeKjQ+I+JWUVqTdY6sl6/wBp7Ffb/wAzcbxu0+ZQhRTjJJIHPpKRpdHorG1I1IrRxyUXCg/MdJnH+lb37OV8d/D1/hQSwHzKH6NxkH3ExXNi6coWrdANwAPK8z1DV6SjxbwZtKbfzB7W7huB7Ged+LeG36XWPp76iL1/QV6WKO+fWejp58pq+XLPDXeMeKORg8xTs46dFZphqLTZlVz2UYllXh6rWWIPXoeSY9Wsot+E3LWV6AjOfXn1lNus/qEK7bAcdOTPN3enUTuvFKEV1Bm9+0zLdU9m7ecegWTZ21O5kSxgoy3p88warT2NYFNTbicfEpmpGaoODk5x6x2Uk7askY9IVZompJF4NQGdpYYyZEny6sDdhh2HUTW2NAxRYzEZXOM8mX6bQC9XsfU001p1ZzyT6AdTKrX2tgcgyv4mBPAUdTKjSTULRpsaakIp4svJ+Nh3HoBAbAhtbyyxXtnkyaapEQIVFuP0lhjb9use3W23nLsMewA/xJ4WoKi78Hk+/GJYRQDm20kjsqyCpv6HHqYmpXjaZUErrq9PzpVfeRgs2OPlj/MofWXOSWc89RnrKyvZR/MQoOMtmOxupLqL85V2GPQmWIrO3xmQWv3+kJprGAc5OYBOnrRSD3E3PDFa21sOi7VJOf8AaY1fHJ4/3lj6kkFFG1c5AnPLu6Ts0bnRd3xqWx03d+8Du1fLKtWeOMQeiwedhuhktYPKsqsB+D19Ik0lqrUXaggf1XCsAGCjgiFU6ZfyrWjIwc4JyYOdXXjFozkcDtiX6G4PU9TnCEYDZ79pb4PYdbqy2GBGT1l5v8sBCxA+fEBvr8m5huIKsRkxyTZVyfiEutptbZYoJAxn5ynefWD468yyutmOAeO59JrTO1teS/T5w4kV1YHeD1/o20rkjqfWVV+c2qCjJYnGJm91G0q5XzyQKwcHPUn2EO016lUVgCp4yTAdRqKxUiqRtX//AKY95UL95XHHElm2t6bthqQFm/qcfAM9PnB/zzqw5A9u3ygy3g1sTnIHHvALbssWAJI7TMxXY27UBmJwAfQRUMS3tAaSbcksF46Z5MNQ7QFGZqzSD1I6dvaXpZjHPtAUJB+M7f8AJkzqATgHkfYe0w1GujrxkAZ6CM26xtuec9BM1btrZZCRHtvdWBD4Y8BR2k4rtoeQNoYkgA8knrDvztahVD5HfEzFZ2Qbn4xjkyynyVTqPaZsWNGy3cRz7yyuwkHO4jHEADb+VHPrnvLV1DeWUdekzpRV2rrFBIPT4SZhXs6uzAsTncMnI+0u11q16XapzkiCb9+myX+IdPlN4xLVNeoBAXBYnOSZKu3a+XcjjoOYEwYM20c9pOpmqfZuBJ6kczemNtGlFe3fYcL794SFxa20lRjI57RtBoL77QxHwqOGJ7+knrDtW1Uq5Xhm95i+dNQ51ouqZQ20D9Gf3TNv+G1sYORniVozbs56/wCY9rNcwU4BOZqTSW7Nt83TtZ8PwnB9YGxbpChnyygYYB595JUrbllJA7Z4liH0+ms15VKq0FmMADjdj/eaui/Dj6nTG+52owcKpQktxLPBdZptO3lGuwFj8eDx/wDE6ajVV6auusM7VuPhZjmc8s7O0bxxl8udP5Twuo+XQRaOupfnBPoIVT49ZVYjbrb6iOXWv/xxF+MnZPD6XpsVUb4doA5+Uo/CXimmHhppbFbqTkk8Eya3jyXxdN3UvovF9H5LpuDclgOVMy9b+DdFZpSdLZYtgGQSd2TjpD7tVp0srYOrlj0XpCG8RAeskbQec9iewmJbPDWpfLzbRUl9YTbVba1X6toyVxxNrUajQHStptO9KrYnKEk4Pv6Q3Va1/FvFTpzo6zSFP9TdtIzxnjrMfxjwm8eI1aLwyoMNvL7cBfXJnbe73Y1qdgXhFw0Fr2WahqccrWyk59Dx2MP8cuo/ET6Q0X16fVAZR3OA/qMjkETltT/qFN1yXPYr6djlN36Dnt6D5QDzWDllJBPedeHfk589TTcbwK5XYamnUNYD+vTpvRx65EUDq13iSVKK9VqAh5G0nEUv9R/SFOqFAXywC56ng4P/AN7yk32lixdsnrKiAv6SB7xCwY4BJ9TEibFDU6ltw81lDkFgDgGROotQAeY2AcjDdIMbW6ZlVhYH9QPyMaTbR0viFdN3mXo14H/JJ+Bv+7/4l1/i1dxGzRU07Vz8AyWOepJ6f7TEzzLEVnBK9uvPaXjCZUXqtfqdQu1mCp12KABn1xA2d+54lyso/SufcxmYf2k5lRTk+skCQRmXV1Cw8qRL/wAku3JOT6RuGgwsyepMuVySBmQbSWKAQDK23JnIMgLN9dY5PMiLg5zzBXUDHvJIQMQbFh88esKpIBHHAgCMd0LRwuSOeMcyVYvLOWJ9JU1uD1jJfktg4zwZW9TcsB8IGcngSLRNd/IzyQYRqrM6cEjPqDzmZVb4aWG85APTMWG1qItqBS2Cp4J7RwTU4Kknb9oO16+ZuVcd5YpstZecJ1lQVrrhbtuUDJGD7mBeawxg4k9feruldXCIMYlNYzyfpE8JfKxV53McD0hG7fWFXgenSVpX5rgFtuSOT2hjpSRUxf4F4VMYZ/f2Huf5i1ZFVSM2740rVF3Hc2PoPWGef/7UHTFaFZSHfPxOfT/4me1+8ucHcOi4BwPfMs02oAGLviVzzkZJPt6SVYspHnVGsAbkBYbu475kRYFt3kZXHOe5+UYuNNqG2gkL/d3Erucv/UByG65gELf5meML295TZaPN3qCMjqIMbTk8ls+vWWKN/DlicYVT1zLpN7G1MygFypzwCOcfKXmzByvH9sAV9rfEeRxj1+ssDmzgfLiSxYMNhPU4bnJ9ZOmtjYFJCnpknpB/K2WitmDWdOCCCfTPSEVq+pwSTz15marV8qquttlm7GckmBParXAocDpwJW70aceWq7m9S2QJS15L4RQDjjaP8ySLRq6r4RuVmhWnuaxdu0KD3I6iZpdiPjf4TztPaX02FsM7cA4HMlixs02KuNx2gQbxHWof6aHkcnECfWGwY7QW0bjuzx3kmPdbVhua+z07DngS2nT2NUM4wDyxMEViFO0DaDyczV0yNqF8xVLAjlF/b6An+Zb2SBRRwcY3E8E9euOJp+D+Cu+qN70HYgNipjJPoP4hem0NWnre/U/C4z8O4ZJPQY+U6Pwq2mzQtWrKu4cc8n5kTGWfbs1MWHVeb1YtZWgXqF7TP1o8pldXIUnJH93znXW+CU2KCmnXOQcr3/2mB+ICtNT0DSoWVsb8HOMdRM42WrY57UWWowbyBVk5G1cDH1g5Hm2EnLjHUft+cga9Q2GTe6fXia/g62BnLjAIweOs626jHmsl0arUBCfi6e0odyjkb2AznpOr1elp8l3qA3r8RGOo9JxmsfZqm2noc4lwvIymhen1Lpdy9m1uDsOCZ1/ghfUuj+c711sVNdg5zOe8J1Wq1mr04qoUCtgWIHAHqZ6D4adJYzMgQ2MxyBxn3nPqXTWEA/iumtvw9YLQeACGRc7T2+k8qppubVqtbtWx4LA4xPYfHLjVoH20WW56Ii5J9p5jq/FtPZY+zTGs+57/AE6S9G3WjqTvsX4VptX4fqk+JbKg2XWzgMO+D2M6PVW6tLCzJv0xHCovxL7zI8E8cpesGxq1ZThhYeZ06W6bxGsujfGBg47iZztl7xcfDzh/E7tFrbLKLn8zlTuypXn/ABNAeMa3VeH+WNQzszElQuM47Zmr474Jp9Rp3vqceYOcgck+hnIJpk1GuWnQLdW6qThzySP8TtOOU2zeWNE3+FvrHY1mxm27mD4DA/7j+Zn6Lw2/U2vWte8p1XODNIam629ms058+odS5TGPUd5HR67VfnLbqGCk8ulnO7t1mt2RmyWjtJqLdFQKGcUlT+h68mKay/iPThQuo0zLYOD8KnMU57y+N6n15mGLcyRYgZEUU7OKBc5iJPrFFNaZpwMnrLFwvbPziikqwtxXpG8xiesUUgKS0q2APaXLa20mKKZrUD26p2z2xBvNdm5JMUU1EpOTwfURlJ9YopfTPsRV1zCSf6eO/rFFM1qJ6KoXajaTgAE/aQvb+oa8foJGYopPa+lJPAMiWxFFNMnDc89AJehYgAntmKKQQHLk/SaOrop0wWulCHSpLXsdsliwHAHAA59zFFJWpOwXznwtucYfCqOg7/WWeIZp1D18FgeX7mKKX2npTXaUAwBhhzxLXULcu3C544/++8UUC/VnKU+gyv1Hcyqxs0FsDg5iiknhaorbDE4B4PHaWg7WBGcn4j/4iilRo06ap/CdVqyDvrZEAzxz1Mo1FqoqilWT4cPls7v44iimJe7V8E7GjT7cKyls424ycd/WRouNVZcZLE4HPEUU16T2ihLWAk8BuB6TaelK6PN6sVPX5RRTOS4gHtIqVjz7RLczVkn5ARRQpVWN0k95DbexiikDuNvTvNHwvXXad1VWPl5DMgJAb54iiizsTy9A1mjp1OkrIQVsrZVgMkdcjPoYH4T4ca79Tpl1DCqtxtwoyMjPWKKeaXs610Vjmujy16Doe4mXr0R03OoY+8UUkaYOoqTSOfLUYcYwegjFFFQIUAkdhFFNxkCLLWa3ZYF21lxkZB+c5/xGtF8Pp1CqB5nLqO5+faKKdcfLN8N92r8H8O0B01Q3XuVcsc/sB4+86nwi1a6kZKkVtucxRTln4axa9tCavRbrBye46iecfiTwKqqnVajznNiYZSR2PY+vziijpWyrnNxxDZRVweM7sY7zuPBtTaPDq7t2WIGYop6Or4cen5W+ImxyNrhPMBDDHB+HiY9WtfQae2/aLLkoCFm/cpGCDFFMY/HS+WNZqLtQoL2MSgIU9wPT3ll9baXytZS5RiVBUemOkUU63s5i9XbYL8BugHVRFFFMtv/Z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174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204" name="Picture 12" descr="https://ns-strategy.cdn.bcebos.com/ns-strategy/upload/fc_big_pic/part-00725-1966.jpg"/>
          <p:cNvPicPr>
            <a:picLocks noChangeAspect="1" noChangeArrowheads="1"/>
          </p:cNvPicPr>
          <p:nvPr/>
        </p:nvPicPr>
        <p:blipFill>
          <a:blip r:embed="rId8"/>
          <a:srcRect l="41281"/>
          <a:stretch>
            <a:fillRect/>
          </a:stretch>
        </p:blipFill>
        <p:spPr bwMode="auto">
          <a:xfrm>
            <a:off x="9090208" y="510335"/>
            <a:ext cx="3021107" cy="2900267"/>
          </a:xfrm>
          <a:prstGeom prst="rect">
            <a:avLst/>
          </a:prstGeom>
          <a:noFill/>
        </p:spPr>
      </p:pic>
      <p:pic>
        <p:nvPicPr>
          <p:cNvPr id="8206" name="Picture 14" descr="https://ss3.bdstatic.com/70cFv8Sh_Q1YnxGkpoWK1HF6hhy/it/u=2367236544,4084542631&amp;fm=26&amp;gp=0.jpg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 l="9271" t="9264" r="18259"/>
          <a:stretch>
            <a:fillRect/>
          </a:stretch>
        </p:blipFill>
        <p:spPr bwMode="auto">
          <a:xfrm>
            <a:off x="9102086" y="3721055"/>
            <a:ext cx="3021104" cy="3012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45"/>
          <p:cNvCxnSpPr/>
          <p:nvPr/>
        </p:nvCxnSpPr>
        <p:spPr>
          <a:xfrm flipV="1">
            <a:off x="1551246" y="3224709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46"/>
          <p:cNvCxnSpPr/>
          <p:nvPr/>
        </p:nvCxnSpPr>
        <p:spPr>
          <a:xfrm flipV="1">
            <a:off x="3621473" y="4279201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9"/>
          <p:cNvCxnSpPr/>
          <p:nvPr/>
        </p:nvCxnSpPr>
        <p:spPr>
          <a:xfrm rot="16200000" flipV="1">
            <a:off x="4096992" y="3253834"/>
            <a:ext cx="1175656" cy="11875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1"/>
          <p:cNvCxnSpPr/>
          <p:nvPr/>
        </p:nvCxnSpPr>
        <p:spPr>
          <a:xfrm flipV="1">
            <a:off x="6977214" y="4298251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3"/>
          <p:cNvCxnSpPr/>
          <p:nvPr/>
        </p:nvCxnSpPr>
        <p:spPr>
          <a:xfrm rot="16200000" flipV="1">
            <a:off x="7970350" y="2618859"/>
            <a:ext cx="2137099" cy="2374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5"/>
          <p:cNvCxnSpPr/>
          <p:nvPr/>
        </p:nvCxnSpPr>
        <p:spPr>
          <a:xfrm flipV="1">
            <a:off x="11210388" y="4333877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905227" y="1889167"/>
            <a:ext cx="3727018" cy="2281615"/>
            <a:chOff x="819502" y="1728484"/>
            <a:chExt cx="3727018" cy="2281615"/>
          </a:xfrm>
        </p:grpSpPr>
        <p:grpSp>
          <p:nvGrpSpPr>
            <p:cNvPr id="53" name="组合 52"/>
            <p:cNvGrpSpPr/>
            <p:nvPr/>
          </p:nvGrpSpPr>
          <p:grpSpPr>
            <a:xfrm>
              <a:off x="885425" y="1728484"/>
              <a:ext cx="1114091" cy="1133662"/>
              <a:chOff x="885425" y="1728484"/>
              <a:chExt cx="1114091" cy="1133662"/>
            </a:xfrm>
          </p:grpSpPr>
          <p:sp>
            <p:nvSpPr>
              <p:cNvPr id="10" name="ïs1iḍè"/>
              <p:cNvSpPr/>
              <p:nvPr/>
            </p:nvSpPr>
            <p:spPr>
              <a:xfrm>
                <a:off x="885425" y="1728484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ļïḓê"/>
              <p:cNvSpPr/>
              <p:nvPr/>
            </p:nvSpPr>
            <p:spPr bwMode="auto">
              <a:xfrm>
                <a:off x="1268853" y="2092575"/>
                <a:ext cx="331864" cy="405478"/>
              </a:xfrm>
              <a:custGeom>
                <a:avLst/>
                <a:gdLst>
                  <a:gd name="T0" fmla="*/ 50 w 151"/>
                  <a:gd name="T1" fmla="*/ 105 h 185"/>
                  <a:gd name="T2" fmla="*/ 59 w 151"/>
                  <a:gd name="T3" fmla="*/ 105 h 185"/>
                  <a:gd name="T4" fmla="*/ 75 w 151"/>
                  <a:gd name="T5" fmla="*/ 118 h 185"/>
                  <a:gd name="T6" fmla="*/ 75 w 151"/>
                  <a:gd name="T7" fmla="*/ 135 h 185"/>
                  <a:gd name="T8" fmla="*/ 75 w 151"/>
                  <a:gd name="T9" fmla="*/ 118 h 185"/>
                  <a:gd name="T10" fmla="*/ 33 w 151"/>
                  <a:gd name="T11" fmla="*/ 143 h 185"/>
                  <a:gd name="T12" fmla="*/ 50 w 151"/>
                  <a:gd name="T13" fmla="*/ 143 h 185"/>
                  <a:gd name="T14" fmla="*/ 118 w 151"/>
                  <a:gd name="T15" fmla="*/ 67 h 185"/>
                  <a:gd name="T16" fmla="*/ 126 w 151"/>
                  <a:gd name="T17" fmla="*/ 25 h 185"/>
                  <a:gd name="T18" fmla="*/ 135 w 151"/>
                  <a:gd name="T19" fmla="*/ 8 h 185"/>
                  <a:gd name="T20" fmla="*/ 25 w 151"/>
                  <a:gd name="T21" fmla="*/ 0 h 185"/>
                  <a:gd name="T22" fmla="*/ 16 w 151"/>
                  <a:gd name="T23" fmla="*/ 17 h 185"/>
                  <a:gd name="T24" fmla="*/ 33 w 151"/>
                  <a:gd name="T25" fmla="*/ 25 h 185"/>
                  <a:gd name="T26" fmla="*/ 0 w 151"/>
                  <a:gd name="T27" fmla="*/ 131 h 185"/>
                  <a:gd name="T28" fmla="*/ 128 w 151"/>
                  <a:gd name="T29" fmla="*/ 185 h 185"/>
                  <a:gd name="T30" fmla="*/ 118 w 151"/>
                  <a:gd name="T31" fmla="*/ 67 h 185"/>
                  <a:gd name="T32" fmla="*/ 25 w 151"/>
                  <a:gd name="T33" fmla="*/ 8 h 185"/>
                  <a:gd name="T34" fmla="*/ 126 w 151"/>
                  <a:gd name="T35" fmla="*/ 17 h 185"/>
                  <a:gd name="T36" fmla="*/ 109 w 151"/>
                  <a:gd name="T37" fmla="*/ 25 h 185"/>
                  <a:gd name="T38" fmla="*/ 78 w 151"/>
                  <a:gd name="T39" fmla="*/ 46 h 185"/>
                  <a:gd name="T40" fmla="*/ 42 w 151"/>
                  <a:gd name="T41" fmla="*/ 25 h 185"/>
                  <a:gd name="T42" fmla="*/ 124 w 151"/>
                  <a:gd name="T43" fmla="*/ 177 h 185"/>
                  <a:gd name="T44" fmla="*/ 8 w 151"/>
                  <a:gd name="T45" fmla="*/ 131 h 185"/>
                  <a:gd name="T46" fmla="*/ 42 w 151"/>
                  <a:gd name="T47" fmla="*/ 67 h 185"/>
                  <a:gd name="T48" fmla="*/ 59 w 151"/>
                  <a:gd name="T49" fmla="*/ 59 h 185"/>
                  <a:gd name="T50" fmla="*/ 109 w 151"/>
                  <a:gd name="T51" fmla="*/ 46 h 185"/>
                  <a:gd name="T52" fmla="*/ 113 w 151"/>
                  <a:gd name="T53" fmla="*/ 74 h 185"/>
                  <a:gd name="T54" fmla="*/ 124 w 151"/>
                  <a:gd name="T55" fmla="*/ 177 h 185"/>
                  <a:gd name="T56" fmla="*/ 109 w 151"/>
                  <a:gd name="T57" fmla="*/ 139 h 185"/>
                  <a:gd name="T58" fmla="*/ 118 w 151"/>
                  <a:gd name="T59" fmla="*/ 139 h 185"/>
                  <a:gd name="T60" fmla="*/ 88 w 151"/>
                  <a:gd name="T61" fmla="*/ 76 h 185"/>
                  <a:gd name="T62" fmla="*/ 88 w 151"/>
                  <a:gd name="T63" fmla="*/ 101 h 185"/>
                  <a:gd name="T64" fmla="*/ 88 w 151"/>
                  <a:gd name="T65" fmla="*/ 76 h 185"/>
                  <a:gd name="T66" fmla="*/ 84 w 151"/>
                  <a:gd name="T67" fmla="*/ 88 h 185"/>
                  <a:gd name="T68" fmla="*/ 92 w 151"/>
                  <a:gd name="T69" fmla="*/ 88 h 185"/>
                  <a:gd name="T70" fmla="*/ 88 w 151"/>
                  <a:gd name="T71" fmla="*/ 152 h 185"/>
                  <a:gd name="T72" fmla="*/ 88 w 151"/>
                  <a:gd name="T73" fmla="*/ 160 h 185"/>
                  <a:gd name="T74" fmla="*/ 88 w 151"/>
                  <a:gd name="T75" fmla="*/ 15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1" h="185">
                    <a:moveTo>
                      <a:pt x="54" y="101"/>
                    </a:moveTo>
                    <a:cubicBezTo>
                      <a:pt x="52" y="101"/>
                      <a:pt x="50" y="103"/>
                      <a:pt x="50" y="105"/>
                    </a:cubicBezTo>
                    <a:cubicBezTo>
                      <a:pt x="50" y="108"/>
                      <a:pt x="52" y="109"/>
                      <a:pt x="54" y="109"/>
                    </a:cubicBezTo>
                    <a:cubicBezTo>
                      <a:pt x="57" y="109"/>
                      <a:pt x="59" y="108"/>
                      <a:pt x="59" y="105"/>
                    </a:cubicBezTo>
                    <a:cubicBezTo>
                      <a:pt x="59" y="103"/>
                      <a:pt x="57" y="101"/>
                      <a:pt x="54" y="101"/>
                    </a:cubicBezTo>
                    <a:close/>
                    <a:moveTo>
                      <a:pt x="75" y="118"/>
                    </a:moveTo>
                    <a:cubicBezTo>
                      <a:pt x="71" y="118"/>
                      <a:pt x="67" y="122"/>
                      <a:pt x="67" y="126"/>
                    </a:cubicBezTo>
                    <a:cubicBezTo>
                      <a:pt x="67" y="131"/>
                      <a:pt x="71" y="135"/>
                      <a:pt x="75" y="135"/>
                    </a:cubicBezTo>
                    <a:cubicBezTo>
                      <a:pt x="80" y="135"/>
                      <a:pt x="84" y="131"/>
                      <a:pt x="84" y="126"/>
                    </a:cubicBezTo>
                    <a:cubicBezTo>
                      <a:pt x="84" y="122"/>
                      <a:pt x="80" y="118"/>
                      <a:pt x="75" y="118"/>
                    </a:cubicBezTo>
                    <a:close/>
                    <a:moveTo>
                      <a:pt x="42" y="135"/>
                    </a:moveTo>
                    <a:cubicBezTo>
                      <a:pt x="37" y="135"/>
                      <a:pt x="33" y="139"/>
                      <a:pt x="33" y="143"/>
                    </a:cubicBezTo>
                    <a:cubicBezTo>
                      <a:pt x="33" y="148"/>
                      <a:pt x="37" y="152"/>
                      <a:pt x="42" y="152"/>
                    </a:cubicBezTo>
                    <a:cubicBezTo>
                      <a:pt x="46" y="152"/>
                      <a:pt x="50" y="148"/>
                      <a:pt x="50" y="143"/>
                    </a:cubicBezTo>
                    <a:cubicBezTo>
                      <a:pt x="50" y="139"/>
                      <a:pt x="46" y="135"/>
                      <a:pt x="42" y="135"/>
                    </a:cubicBezTo>
                    <a:close/>
                    <a:moveTo>
                      <a:pt x="118" y="67"/>
                    </a:moveTo>
                    <a:cubicBezTo>
                      <a:pt x="118" y="25"/>
                      <a:pt x="118" y="25"/>
                      <a:pt x="118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31" y="25"/>
                      <a:pt x="135" y="21"/>
                      <a:pt x="135" y="17"/>
                    </a:cubicBezTo>
                    <a:cubicBezTo>
                      <a:pt x="135" y="8"/>
                      <a:pt x="135" y="8"/>
                      <a:pt x="135" y="8"/>
                    </a:cubicBezTo>
                    <a:cubicBezTo>
                      <a:pt x="135" y="4"/>
                      <a:pt x="131" y="0"/>
                      <a:pt x="1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0" y="0"/>
                      <a:pt x="16" y="4"/>
                      <a:pt x="16" y="8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1"/>
                      <a:pt x="20" y="25"/>
                      <a:pt x="25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13" y="81"/>
                      <a:pt x="0" y="104"/>
                      <a:pt x="0" y="131"/>
                    </a:cubicBezTo>
                    <a:cubicBezTo>
                      <a:pt x="0" y="152"/>
                      <a:pt x="9" y="172"/>
                      <a:pt x="23" y="185"/>
                    </a:cubicBezTo>
                    <a:cubicBezTo>
                      <a:pt x="128" y="185"/>
                      <a:pt x="128" y="185"/>
                      <a:pt x="128" y="185"/>
                    </a:cubicBezTo>
                    <a:cubicBezTo>
                      <a:pt x="142" y="172"/>
                      <a:pt x="151" y="152"/>
                      <a:pt x="151" y="131"/>
                    </a:cubicBezTo>
                    <a:cubicBezTo>
                      <a:pt x="151" y="104"/>
                      <a:pt x="138" y="81"/>
                      <a:pt x="118" y="67"/>
                    </a:cubicBezTo>
                    <a:close/>
                    <a:moveTo>
                      <a:pt x="25" y="17"/>
                    </a:moveTo>
                    <a:cubicBezTo>
                      <a:pt x="25" y="8"/>
                      <a:pt x="25" y="8"/>
                      <a:pt x="25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17"/>
                      <a:pt x="126" y="17"/>
                      <a:pt x="126" y="17"/>
                    </a:cubicBezTo>
                    <a:lnTo>
                      <a:pt x="25" y="17"/>
                    </a:lnTo>
                    <a:close/>
                    <a:moveTo>
                      <a:pt x="109" y="25"/>
                    </a:moveTo>
                    <a:cubicBezTo>
                      <a:pt x="109" y="37"/>
                      <a:pt x="109" y="37"/>
                      <a:pt x="109" y="37"/>
                    </a:cubicBezTo>
                    <a:cubicBezTo>
                      <a:pt x="101" y="37"/>
                      <a:pt x="90" y="39"/>
                      <a:pt x="78" y="46"/>
                    </a:cubicBezTo>
                    <a:cubicBezTo>
                      <a:pt x="64" y="54"/>
                      <a:pt x="51" y="51"/>
                      <a:pt x="42" y="47"/>
                    </a:cubicBezTo>
                    <a:cubicBezTo>
                      <a:pt x="42" y="25"/>
                      <a:pt x="42" y="25"/>
                      <a:pt x="42" y="25"/>
                    </a:cubicBezTo>
                    <a:lnTo>
                      <a:pt x="109" y="25"/>
                    </a:lnTo>
                    <a:close/>
                    <a:moveTo>
                      <a:pt x="124" y="177"/>
                    </a:moveTo>
                    <a:cubicBezTo>
                      <a:pt x="27" y="177"/>
                      <a:pt x="27" y="177"/>
                      <a:pt x="27" y="177"/>
                    </a:cubicBezTo>
                    <a:cubicBezTo>
                      <a:pt x="15" y="164"/>
                      <a:pt x="8" y="148"/>
                      <a:pt x="8" y="131"/>
                    </a:cubicBezTo>
                    <a:cubicBezTo>
                      <a:pt x="8" y="108"/>
                      <a:pt x="19" y="87"/>
                      <a:pt x="38" y="74"/>
                    </a:cubicBezTo>
                    <a:cubicBezTo>
                      <a:pt x="40" y="73"/>
                      <a:pt x="42" y="70"/>
                      <a:pt x="42" y="67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7" y="58"/>
                      <a:pt x="53" y="59"/>
                      <a:pt x="59" y="59"/>
                    </a:cubicBezTo>
                    <a:cubicBezTo>
                      <a:pt x="66" y="59"/>
                      <a:pt x="74" y="58"/>
                      <a:pt x="82" y="53"/>
                    </a:cubicBezTo>
                    <a:cubicBezTo>
                      <a:pt x="93" y="47"/>
                      <a:pt x="102" y="45"/>
                      <a:pt x="109" y="46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9" y="70"/>
                      <a:pt x="111" y="73"/>
                      <a:pt x="113" y="74"/>
                    </a:cubicBezTo>
                    <a:cubicBezTo>
                      <a:pt x="132" y="87"/>
                      <a:pt x="143" y="108"/>
                      <a:pt x="143" y="131"/>
                    </a:cubicBezTo>
                    <a:cubicBezTo>
                      <a:pt x="143" y="148"/>
                      <a:pt x="136" y="164"/>
                      <a:pt x="124" y="177"/>
                    </a:cubicBezTo>
                    <a:close/>
                    <a:moveTo>
                      <a:pt x="113" y="135"/>
                    </a:moveTo>
                    <a:cubicBezTo>
                      <a:pt x="111" y="135"/>
                      <a:pt x="109" y="137"/>
                      <a:pt x="109" y="139"/>
                    </a:cubicBezTo>
                    <a:cubicBezTo>
                      <a:pt x="109" y="141"/>
                      <a:pt x="111" y="143"/>
                      <a:pt x="113" y="143"/>
                    </a:cubicBezTo>
                    <a:cubicBezTo>
                      <a:pt x="116" y="143"/>
                      <a:pt x="118" y="141"/>
                      <a:pt x="118" y="139"/>
                    </a:cubicBezTo>
                    <a:cubicBezTo>
                      <a:pt x="118" y="137"/>
                      <a:pt x="116" y="135"/>
                      <a:pt x="113" y="135"/>
                    </a:cubicBezTo>
                    <a:close/>
                    <a:moveTo>
                      <a:pt x="88" y="76"/>
                    </a:moveTo>
                    <a:cubicBezTo>
                      <a:pt x="81" y="76"/>
                      <a:pt x="75" y="81"/>
                      <a:pt x="75" y="88"/>
                    </a:cubicBezTo>
                    <a:cubicBezTo>
                      <a:pt x="75" y="95"/>
                      <a:pt x="81" y="101"/>
                      <a:pt x="88" y="101"/>
                    </a:cubicBezTo>
                    <a:cubicBezTo>
                      <a:pt x="95" y="101"/>
                      <a:pt x="101" y="95"/>
                      <a:pt x="101" y="88"/>
                    </a:cubicBezTo>
                    <a:cubicBezTo>
                      <a:pt x="101" y="81"/>
                      <a:pt x="95" y="76"/>
                      <a:pt x="88" y="76"/>
                    </a:cubicBezTo>
                    <a:close/>
                    <a:moveTo>
                      <a:pt x="88" y="93"/>
                    </a:moveTo>
                    <a:cubicBezTo>
                      <a:pt x="86" y="93"/>
                      <a:pt x="84" y="91"/>
                      <a:pt x="84" y="88"/>
                    </a:cubicBezTo>
                    <a:cubicBezTo>
                      <a:pt x="84" y="86"/>
                      <a:pt x="86" y="84"/>
                      <a:pt x="88" y="84"/>
                    </a:cubicBezTo>
                    <a:cubicBezTo>
                      <a:pt x="90" y="84"/>
                      <a:pt x="92" y="86"/>
                      <a:pt x="92" y="88"/>
                    </a:cubicBezTo>
                    <a:cubicBezTo>
                      <a:pt x="92" y="91"/>
                      <a:pt x="90" y="93"/>
                      <a:pt x="88" y="93"/>
                    </a:cubicBezTo>
                    <a:close/>
                    <a:moveTo>
                      <a:pt x="88" y="152"/>
                    </a:moveTo>
                    <a:cubicBezTo>
                      <a:pt x="86" y="152"/>
                      <a:pt x="84" y="154"/>
                      <a:pt x="84" y="156"/>
                    </a:cubicBezTo>
                    <a:cubicBezTo>
                      <a:pt x="84" y="158"/>
                      <a:pt x="86" y="160"/>
                      <a:pt x="88" y="160"/>
                    </a:cubicBezTo>
                    <a:cubicBezTo>
                      <a:pt x="90" y="160"/>
                      <a:pt x="92" y="158"/>
                      <a:pt x="92" y="156"/>
                    </a:cubicBezTo>
                    <a:cubicBezTo>
                      <a:pt x="92" y="154"/>
                      <a:pt x="90" y="152"/>
                      <a:pt x="88" y="1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ísḻíďè"/>
            <p:cNvSpPr/>
            <p:nvPr/>
          </p:nvSpPr>
          <p:spPr>
            <a:xfrm>
              <a:off x="819502" y="3654195"/>
              <a:ext cx="1758833" cy="355904"/>
            </a:xfrm>
            <a:prstGeom prst="chevron">
              <a:avLst/>
            </a:prstGeom>
            <a:solidFill>
              <a:srgbClr val="8E9E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目标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235791" y="1805106"/>
              <a:ext cx="2310729" cy="1441080"/>
              <a:chOff x="1426245" y="2118606"/>
              <a:chExt cx="2310729" cy="1441080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603193" y="2118606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研究目标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426245" y="2625199"/>
                <a:ext cx="1959909" cy="934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1600" dirty="0" smtClean="0"/>
                  <a:t>设计一款基于</a:t>
                </a:r>
                <a:r>
                  <a:rPr lang="en-US" sz="1600" dirty="0" smtClean="0"/>
                  <a:t>STM32</a:t>
                </a:r>
                <a:r>
                  <a:rPr lang="zh-CN" altLang="en-US" sz="1600" dirty="0" smtClean="0"/>
                  <a:t>的便携式烟光灵敏</a:t>
                </a:r>
                <a:r>
                  <a:rPr lang="zh-CN" altLang="en-US" sz="1600" dirty="0" smtClean="0"/>
                  <a:t>探测</a:t>
                </a:r>
                <a:r>
                  <a:rPr lang="zh-CN" altLang="en-US" sz="1600" dirty="0" smtClean="0"/>
                  <a:t>器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061684" y="1461553"/>
            <a:ext cx="5177315" cy="2709229"/>
            <a:chOff x="3975959" y="1300870"/>
            <a:chExt cx="4865095" cy="2709229"/>
          </a:xfrm>
        </p:grpSpPr>
        <p:sp>
          <p:nvSpPr>
            <p:cNvPr id="5" name="ïš1íďe"/>
            <p:cNvSpPr/>
            <p:nvPr/>
          </p:nvSpPr>
          <p:spPr>
            <a:xfrm>
              <a:off x="4337168" y="3654195"/>
              <a:ext cx="1758833" cy="355904"/>
            </a:xfrm>
            <a:prstGeom prst="chevron">
              <a:avLst/>
            </a:prstGeom>
            <a:solidFill>
              <a:srgbClr val="8E9E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问题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975959" y="1348473"/>
              <a:ext cx="1114091" cy="1133662"/>
              <a:chOff x="3975959" y="1348473"/>
              <a:chExt cx="1114091" cy="1133662"/>
            </a:xfrm>
          </p:grpSpPr>
          <p:sp>
            <p:nvSpPr>
              <p:cNvPr id="17" name="íṣlíḋè"/>
              <p:cNvSpPr/>
              <p:nvPr/>
            </p:nvSpPr>
            <p:spPr>
              <a:xfrm>
                <a:off x="3975959" y="1348473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íŝ1ïḑe"/>
              <p:cNvSpPr/>
              <p:nvPr/>
            </p:nvSpPr>
            <p:spPr bwMode="auto">
              <a:xfrm>
                <a:off x="4378480" y="1773617"/>
                <a:ext cx="406549" cy="369151"/>
              </a:xfrm>
              <a:custGeom>
                <a:avLst/>
                <a:gdLst>
                  <a:gd name="T0" fmla="*/ 93 w 185"/>
                  <a:gd name="T1" fmla="*/ 0 h 168"/>
                  <a:gd name="T2" fmla="*/ 0 w 185"/>
                  <a:gd name="T3" fmla="*/ 76 h 168"/>
                  <a:gd name="T4" fmla="*/ 26 w 185"/>
                  <a:gd name="T5" fmla="*/ 128 h 168"/>
                  <a:gd name="T6" fmla="*/ 17 w 185"/>
                  <a:gd name="T7" fmla="*/ 168 h 168"/>
                  <a:gd name="T8" fmla="*/ 67 w 185"/>
                  <a:gd name="T9" fmla="*/ 148 h 168"/>
                  <a:gd name="T10" fmla="*/ 93 w 185"/>
                  <a:gd name="T11" fmla="*/ 152 h 168"/>
                  <a:gd name="T12" fmla="*/ 185 w 185"/>
                  <a:gd name="T13" fmla="*/ 76 h 168"/>
                  <a:gd name="T14" fmla="*/ 93 w 185"/>
                  <a:gd name="T15" fmla="*/ 0 h 168"/>
                  <a:gd name="T16" fmla="*/ 93 w 185"/>
                  <a:gd name="T17" fmla="*/ 143 h 168"/>
                  <a:gd name="T18" fmla="*/ 69 w 185"/>
                  <a:gd name="T19" fmla="*/ 140 h 168"/>
                  <a:gd name="T20" fmla="*/ 67 w 185"/>
                  <a:gd name="T21" fmla="*/ 140 h 168"/>
                  <a:gd name="T22" fmla="*/ 63 w 185"/>
                  <a:gd name="T23" fmla="*/ 141 h 168"/>
                  <a:gd name="T24" fmla="*/ 29 w 185"/>
                  <a:gd name="T25" fmla="*/ 155 h 168"/>
                  <a:gd name="T26" fmla="*/ 34 w 185"/>
                  <a:gd name="T27" fmla="*/ 130 h 168"/>
                  <a:gd name="T28" fmla="*/ 31 w 185"/>
                  <a:gd name="T29" fmla="*/ 122 h 168"/>
                  <a:gd name="T30" fmla="*/ 8 w 185"/>
                  <a:gd name="T31" fmla="*/ 76 h 168"/>
                  <a:gd name="T32" fmla="*/ 93 w 185"/>
                  <a:gd name="T33" fmla="*/ 8 h 168"/>
                  <a:gd name="T34" fmla="*/ 177 w 185"/>
                  <a:gd name="T35" fmla="*/ 76 h 168"/>
                  <a:gd name="T36" fmla="*/ 93 w 185"/>
                  <a:gd name="T37" fmla="*/ 14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8">
                    <a:moveTo>
                      <a:pt x="93" y="0"/>
                    </a:moveTo>
                    <a:cubicBezTo>
                      <a:pt x="41" y="0"/>
                      <a:pt x="0" y="34"/>
                      <a:pt x="0" y="76"/>
                    </a:cubicBezTo>
                    <a:cubicBezTo>
                      <a:pt x="0" y="96"/>
                      <a:pt x="10" y="115"/>
                      <a:pt x="26" y="128"/>
                    </a:cubicBezTo>
                    <a:cubicBezTo>
                      <a:pt x="17" y="168"/>
                      <a:pt x="17" y="168"/>
                      <a:pt x="17" y="168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75" y="150"/>
                      <a:pt x="84" y="152"/>
                      <a:pt x="93" y="152"/>
                    </a:cubicBezTo>
                    <a:cubicBezTo>
                      <a:pt x="144" y="152"/>
                      <a:pt x="185" y="118"/>
                      <a:pt x="185" y="76"/>
                    </a:cubicBezTo>
                    <a:cubicBezTo>
                      <a:pt x="185" y="34"/>
                      <a:pt x="144" y="0"/>
                      <a:pt x="93" y="0"/>
                    </a:cubicBezTo>
                    <a:close/>
                    <a:moveTo>
                      <a:pt x="93" y="143"/>
                    </a:moveTo>
                    <a:cubicBezTo>
                      <a:pt x="85" y="143"/>
                      <a:pt x="76" y="142"/>
                      <a:pt x="69" y="140"/>
                    </a:cubicBezTo>
                    <a:cubicBezTo>
                      <a:pt x="68" y="140"/>
                      <a:pt x="67" y="140"/>
                      <a:pt x="67" y="140"/>
                    </a:cubicBezTo>
                    <a:cubicBezTo>
                      <a:pt x="65" y="140"/>
                      <a:pt x="64" y="140"/>
                      <a:pt x="63" y="141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5" y="127"/>
                      <a:pt x="34" y="124"/>
                      <a:pt x="31" y="122"/>
                    </a:cubicBezTo>
                    <a:cubicBezTo>
                      <a:pt x="16" y="109"/>
                      <a:pt x="8" y="93"/>
                      <a:pt x="8" y="76"/>
                    </a:cubicBezTo>
                    <a:cubicBezTo>
                      <a:pt x="8" y="38"/>
                      <a:pt x="46" y="8"/>
                      <a:pt x="93" y="8"/>
                    </a:cubicBezTo>
                    <a:cubicBezTo>
                      <a:pt x="139" y="8"/>
                      <a:pt x="177" y="38"/>
                      <a:pt x="177" y="76"/>
                    </a:cubicBezTo>
                    <a:cubicBezTo>
                      <a:pt x="177" y="113"/>
                      <a:pt x="139" y="143"/>
                      <a:pt x="93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081470" y="1300870"/>
              <a:ext cx="3759584" cy="2254661"/>
              <a:chOff x="698814" y="1838488"/>
              <a:chExt cx="3759584" cy="2254661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161710" y="1838488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拟解决的关键问题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98814" y="2338823"/>
                <a:ext cx="37595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dirty="0" smtClean="0"/>
                  <a:t>1</a:t>
                </a:r>
                <a:r>
                  <a:rPr lang="zh-CN" altLang="en-US" dirty="0" smtClean="0"/>
                  <a:t>）光敏传感器与烟雾传感器的</a:t>
                </a:r>
                <a:r>
                  <a:rPr lang="zh-CN" altLang="en-US" dirty="0" smtClean="0"/>
                  <a:t>电    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路</a:t>
                </a:r>
                <a:r>
                  <a:rPr lang="zh-CN" altLang="en-US" dirty="0" smtClean="0"/>
                  <a:t>集成</a:t>
                </a:r>
              </a:p>
              <a:p>
                <a:r>
                  <a:rPr lang="zh-CN" altLang="en-US" dirty="0" smtClean="0"/>
                  <a:t>（</a:t>
                </a:r>
                <a:r>
                  <a:rPr lang="en-US" dirty="0" smtClean="0"/>
                  <a:t>2</a:t>
                </a:r>
                <a:r>
                  <a:rPr lang="zh-CN" altLang="en-US" dirty="0" smtClean="0"/>
                  <a:t>）</a:t>
                </a:r>
                <a:r>
                  <a:rPr lang="en-US" dirty="0" smtClean="0"/>
                  <a:t>STM32</a:t>
                </a:r>
                <a:r>
                  <a:rPr lang="zh-CN" altLang="en-US" dirty="0" smtClean="0"/>
                  <a:t>单片机的算法设计和指令编写</a:t>
                </a:r>
              </a:p>
              <a:p>
                <a:r>
                  <a:rPr lang="zh-CN" altLang="en-US" dirty="0" smtClean="0"/>
                  <a:t>（</a:t>
                </a:r>
                <a:r>
                  <a:rPr lang="en-US" dirty="0" smtClean="0"/>
                  <a:t>3</a:t>
                </a:r>
                <a:r>
                  <a:rPr lang="zh-CN" altLang="en-US" dirty="0" smtClean="0"/>
                  <a:t>）</a:t>
                </a:r>
                <a:r>
                  <a:rPr lang="en-US" dirty="0" smtClean="0"/>
                  <a:t>UART</a:t>
                </a:r>
                <a:r>
                  <a:rPr lang="zh-CN" altLang="en-US" dirty="0" smtClean="0"/>
                  <a:t>的串口串行异步通信设计</a:t>
                </a:r>
              </a:p>
              <a:p>
                <a:r>
                  <a:rPr lang="zh-CN" altLang="en-US" dirty="0" smtClean="0"/>
                  <a:t>（</a:t>
                </a:r>
                <a:r>
                  <a:rPr lang="en-US" dirty="0" smtClean="0"/>
                  <a:t>4</a:t>
                </a:r>
                <a:r>
                  <a:rPr lang="zh-CN" altLang="en-US" dirty="0" smtClean="0"/>
                  <a:t>）</a:t>
                </a:r>
                <a:r>
                  <a:rPr lang="en-US" dirty="0" smtClean="0"/>
                  <a:t>ESP8266-WiFi</a:t>
                </a:r>
                <a:r>
                  <a:rPr lang="zh-CN" altLang="en-US" dirty="0" smtClean="0"/>
                  <a:t>物联网模块搭建</a:t>
                </a:r>
                <a:endParaRPr lang="zh-CN" altLang="en-US" dirty="0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7940559" y="416646"/>
            <a:ext cx="4251441" cy="3754136"/>
            <a:chOff x="7854834" y="255963"/>
            <a:chExt cx="4251441" cy="3754136"/>
          </a:xfrm>
        </p:grpSpPr>
        <p:sp>
          <p:nvSpPr>
            <p:cNvPr id="7" name="işḷïḋê"/>
            <p:cNvSpPr/>
            <p:nvPr/>
          </p:nvSpPr>
          <p:spPr>
            <a:xfrm>
              <a:off x="7854834" y="3654195"/>
              <a:ext cx="1758833" cy="355904"/>
            </a:xfrm>
            <a:prstGeom prst="chevron">
              <a:avLst/>
            </a:prstGeom>
            <a:solidFill>
              <a:srgbClr val="8E9E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方法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360504" y="255963"/>
              <a:ext cx="1114091" cy="1133662"/>
              <a:chOff x="8360504" y="255963"/>
              <a:chExt cx="1114091" cy="1133662"/>
            </a:xfrm>
          </p:grpSpPr>
          <p:sp>
            <p:nvSpPr>
              <p:cNvPr id="21" name="iṧḻidè"/>
              <p:cNvSpPr/>
              <p:nvPr/>
            </p:nvSpPr>
            <p:spPr>
              <a:xfrm>
                <a:off x="8360504" y="255963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íṣľîde"/>
              <p:cNvSpPr/>
              <p:nvPr/>
            </p:nvSpPr>
            <p:spPr bwMode="auto">
              <a:xfrm>
                <a:off x="8737419" y="633596"/>
                <a:ext cx="407756" cy="408961"/>
              </a:xfrm>
              <a:custGeom>
                <a:avLst/>
                <a:gdLst>
                  <a:gd name="T0" fmla="*/ 186 w 186"/>
                  <a:gd name="T1" fmla="*/ 55 h 186"/>
                  <a:gd name="T2" fmla="*/ 185 w 186"/>
                  <a:gd name="T3" fmla="*/ 53 h 186"/>
                  <a:gd name="T4" fmla="*/ 185 w 186"/>
                  <a:gd name="T5" fmla="*/ 53 h 186"/>
                  <a:gd name="T6" fmla="*/ 185 w 186"/>
                  <a:gd name="T7" fmla="*/ 52 h 186"/>
                  <a:gd name="T8" fmla="*/ 184 w 186"/>
                  <a:gd name="T9" fmla="*/ 52 h 186"/>
                  <a:gd name="T10" fmla="*/ 134 w 186"/>
                  <a:gd name="T11" fmla="*/ 2 h 186"/>
                  <a:gd name="T12" fmla="*/ 134 w 186"/>
                  <a:gd name="T13" fmla="*/ 2 h 186"/>
                  <a:gd name="T14" fmla="*/ 131 w 186"/>
                  <a:gd name="T15" fmla="*/ 0 h 186"/>
                  <a:gd name="T16" fmla="*/ 55 w 186"/>
                  <a:gd name="T17" fmla="*/ 0 h 186"/>
                  <a:gd name="T18" fmla="*/ 52 w 186"/>
                  <a:gd name="T19" fmla="*/ 2 h 186"/>
                  <a:gd name="T20" fmla="*/ 52 w 186"/>
                  <a:gd name="T21" fmla="*/ 2 h 186"/>
                  <a:gd name="T22" fmla="*/ 2 w 186"/>
                  <a:gd name="T23" fmla="*/ 52 h 186"/>
                  <a:gd name="T24" fmla="*/ 1 w 186"/>
                  <a:gd name="T25" fmla="*/ 52 h 186"/>
                  <a:gd name="T26" fmla="*/ 1 w 186"/>
                  <a:gd name="T27" fmla="*/ 53 h 186"/>
                  <a:gd name="T28" fmla="*/ 1 w 186"/>
                  <a:gd name="T29" fmla="*/ 53 h 186"/>
                  <a:gd name="T30" fmla="*/ 0 w 186"/>
                  <a:gd name="T31" fmla="*/ 55 h 186"/>
                  <a:gd name="T32" fmla="*/ 1 w 186"/>
                  <a:gd name="T33" fmla="*/ 58 h 186"/>
                  <a:gd name="T34" fmla="*/ 1 w 186"/>
                  <a:gd name="T35" fmla="*/ 58 h 186"/>
                  <a:gd name="T36" fmla="*/ 90 w 186"/>
                  <a:gd name="T37" fmla="*/ 184 h 186"/>
                  <a:gd name="T38" fmla="*/ 90 w 186"/>
                  <a:gd name="T39" fmla="*/ 184 h 186"/>
                  <a:gd name="T40" fmla="*/ 93 w 186"/>
                  <a:gd name="T41" fmla="*/ 186 h 186"/>
                  <a:gd name="T42" fmla="*/ 96 w 186"/>
                  <a:gd name="T43" fmla="*/ 184 h 186"/>
                  <a:gd name="T44" fmla="*/ 96 w 186"/>
                  <a:gd name="T45" fmla="*/ 184 h 186"/>
                  <a:gd name="T46" fmla="*/ 185 w 186"/>
                  <a:gd name="T47" fmla="*/ 58 h 186"/>
                  <a:gd name="T48" fmla="*/ 185 w 186"/>
                  <a:gd name="T49" fmla="*/ 58 h 186"/>
                  <a:gd name="T50" fmla="*/ 186 w 186"/>
                  <a:gd name="T51" fmla="*/ 55 h 186"/>
                  <a:gd name="T52" fmla="*/ 129 w 186"/>
                  <a:gd name="T53" fmla="*/ 9 h 186"/>
                  <a:gd name="T54" fmla="*/ 171 w 186"/>
                  <a:gd name="T55" fmla="*/ 51 h 186"/>
                  <a:gd name="T56" fmla="*/ 134 w 186"/>
                  <a:gd name="T57" fmla="*/ 51 h 186"/>
                  <a:gd name="T58" fmla="*/ 112 w 186"/>
                  <a:gd name="T59" fmla="*/ 9 h 186"/>
                  <a:gd name="T60" fmla="*/ 129 w 186"/>
                  <a:gd name="T61" fmla="*/ 9 h 186"/>
                  <a:gd name="T62" fmla="*/ 103 w 186"/>
                  <a:gd name="T63" fmla="*/ 9 h 186"/>
                  <a:gd name="T64" fmla="*/ 124 w 186"/>
                  <a:gd name="T65" fmla="*/ 51 h 186"/>
                  <a:gd name="T66" fmla="*/ 62 w 186"/>
                  <a:gd name="T67" fmla="*/ 51 h 186"/>
                  <a:gd name="T68" fmla="*/ 83 w 186"/>
                  <a:gd name="T69" fmla="*/ 9 h 186"/>
                  <a:gd name="T70" fmla="*/ 103 w 186"/>
                  <a:gd name="T71" fmla="*/ 9 h 186"/>
                  <a:gd name="T72" fmla="*/ 57 w 186"/>
                  <a:gd name="T73" fmla="*/ 9 h 186"/>
                  <a:gd name="T74" fmla="*/ 74 w 186"/>
                  <a:gd name="T75" fmla="*/ 9 h 186"/>
                  <a:gd name="T76" fmla="*/ 52 w 186"/>
                  <a:gd name="T77" fmla="*/ 51 h 186"/>
                  <a:gd name="T78" fmla="*/ 14 w 186"/>
                  <a:gd name="T79" fmla="*/ 51 h 186"/>
                  <a:gd name="T80" fmla="*/ 57 w 186"/>
                  <a:gd name="T81" fmla="*/ 9 h 186"/>
                  <a:gd name="T82" fmla="*/ 12 w 186"/>
                  <a:gd name="T83" fmla="*/ 59 h 186"/>
                  <a:gd name="T84" fmla="*/ 52 w 186"/>
                  <a:gd name="T85" fmla="*/ 59 h 186"/>
                  <a:gd name="T86" fmla="*/ 81 w 186"/>
                  <a:gd name="T87" fmla="*/ 158 h 186"/>
                  <a:gd name="T88" fmla="*/ 12 w 186"/>
                  <a:gd name="T89" fmla="*/ 59 h 186"/>
                  <a:gd name="T90" fmla="*/ 93 w 186"/>
                  <a:gd name="T91" fmla="*/ 167 h 186"/>
                  <a:gd name="T92" fmla="*/ 61 w 186"/>
                  <a:gd name="T93" fmla="*/ 59 h 186"/>
                  <a:gd name="T94" fmla="*/ 125 w 186"/>
                  <a:gd name="T95" fmla="*/ 59 h 186"/>
                  <a:gd name="T96" fmla="*/ 93 w 186"/>
                  <a:gd name="T97" fmla="*/ 167 h 186"/>
                  <a:gd name="T98" fmla="*/ 105 w 186"/>
                  <a:gd name="T99" fmla="*/ 158 h 186"/>
                  <a:gd name="T100" fmla="*/ 134 w 186"/>
                  <a:gd name="T101" fmla="*/ 59 h 186"/>
                  <a:gd name="T102" fmla="*/ 173 w 186"/>
                  <a:gd name="T103" fmla="*/ 59 h 186"/>
                  <a:gd name="T104" fmla="*/ 105 w 186"/>
                  <a:gd name="T105" fmla="*/ 15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6" h="186">
                    <a:moveTo>
                      <a:pt x="186" y="55"/>
                    </a:moveTo>
                    <a:cubicBezTo>
                      <a:pt x="186" y="54"/>
                      <a:pt x="185" y="53"/>
                      <a:pt x="185" y="53"/>
                    </a:cubicBezTo>
                    <a:cubicBezTo>
                      <a:pt x="185" y="53"/>
                      <a:pt x="185" y="53"/>
                      <a:pt x="185" y="53"/>
                    </a:cubicBezTo>
                    <a:cubicBezTo>
                      <a:pt x="185" y="52"/>
                      <a:pt x="185" y="52"/>
                      <a:pt x="185" y="52"/>
                    </a:cubicBezTo>
                    <a:cubicBezTo>
                      <a:pt x="185" y="52"/>
                      <a:pt x="184" y="52"/>
                      <a:pt x="184" y="52"/>
                    </a:cubicBezTo>
                    <a:cubicBezTo>
                      <a:pt x="134" y="2"/>
                      <a:pt x="134" y="2"/>
                      <a:pt x="134" y="2"/>
                    </a:cubicBezTo>
                    <a:cubicBezTo>
                      <a:pt x="134" y="2"/>
                      <a:pt x="134" y="2"/>
                      <a:pt x="134" y="2"/>
                    </a:cubicBezTo>
                    <a:cubicBezTo>
                      <a:pt x="133" y="1"/>
                      <a:pt x="132" y="0"/>
                      <a:pt x="131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0"/>
                      <a:pt x="52" y="1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0" y="54"/>
                      <a:pt x="0" y="55"/>
                    </a:cubicBezTo>
                    <a:cubicBezTo>
                      <a:pt x="0" y="56"/>
                      <a:pt x="1" y="57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90" y="184"/>
                      <a:pt x="90" y="184"/>
                      <a:pt x="90" y="184"/>
                    </a:cubicBezTo>
                    <a:cubicBezTo>
                      <a:pt x="90" y="184"/>
                      <a:pt x="90" y="184"/>
                      <a:pt x="90" y="184"/>
                    </a:cubicBezTo>
                    <a:cubicBezTo>
                      <a:pt x="90" y="185"/>
                      <a:pt x="92" y="186"/>
                      <a:pt x="93" y="186"/>
                    </a:cubicBezTo>
                    <a:cubicBezTo>
                      <a:pt x="94" y="186"/>
                      <a:pt x="95" y="185"/>
                      <a:pt x="96" y="184"/>
                    </a:cubicBezTo>
                    <a:cubicBezTo>
                      <a:pt x="96" y="184"/>
                      <a:pt x="96" y="184"/>
                      <a:pt x="96" y="184"/>
                    </a:cubicBezTo>
                    <a:cubicBezTo>
                      <a:pt x="185" y="58"/>
                      <a:pt x="185" y="58"/>
                      <a:pt x="185" y="58"/>
                    </a:cubicBezTo>
                    <a:cubicBezTo>
                      <a:pt x="185" y="58"/>
                      <a:pt x="185" y="58"/>
                      <a:pt x="185" y="58"/>
                    </a:cubicBezTo>
                    <a:cubicBezTo>
                      <a:pt x="185" y="57"/>
                      <a:pt x="186" y="56"/>
                      <a:pt x="186" y="55"/>
                    </a:cubicBezTo>
                    <a:close/>
                    <a:moveTo>
                      <a:pt x="129" y="9"/>
                    </a:moveTo>
                    <a:cubicBezTo>
                      <a:pt x="171" y="51"/>
                      <a:pt x="171" y="51"/>
                      <a:pt x="171" y="51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12" y="9"/>
                      <a:pt x="112" y="9"/>
                      <a:pt x="112" y="9"/>
                    </a:cubicBezTo>
                    <a:lnTo>
                      <a:pt x="129" y="9"/>
                    </a:lnTo>
                    <a:close/>
                    <a:moveTo>
                      <a:pt x="103" y="9"/>
                    </a:moveTo>
                    <a:cubicBezTo>
                      <a:pt x="124" y="51"/>
                      <a:pt x="124" y="51"/>
                      <a:pt x="124" y="5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83" y="9"/>
                      <a:pt x="83" y="9"/>
                      <a:pt x="83" y="9"/>
                    </a:cubicBezTo>
                    <a:lnTo>
                      <a:pt x="103" y="9"/>
                    </a:lnTo>
                    <a:close/>
                    <a:moveTo>
                      <a:pt x="57" y="9"/>
                    </a:moveTo>
                    <a:cubicBezTo>
                      <a:pt x="74" y="9"/>
                      <a:pt x="74" y="9"/>
                      <a:pt x="74" y="9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14" y="51"/>
                      <a:pt x="14" y="51"/>
                      <a:pt x="14" y="51"/>
                    </a:cubicBezTo>
                    <a:lnTo>
                      <a:pt x="57" y="9"/>
                    </a:lnTo>
                    <a:close/>
                    <a:moveTo>
                      <a:pt x="12" y="59"/>
                    </a:moveTo>
                    <a:cubicBezTo>
                      <a:pt x="52" y="59"/>
                      <a:pt x="52" y="59"/>
                      <a:pt x="52" y="59"/>
                    </a:cubicBezTo>
                    <a:cubicBezTo>
                      <a:pt x="81" y="158"/>
                      <a:pt x="81" y="158"/>
                      <a:pt x="81" y="158"/>
                    </a:cubicBezTo>
                    <a:lnTo>
                      <a:pt x="12" y="59"/>
                    </a:lnTo>
                    <a:close/>
                    <a:moveTo>
                      <a:pt x="93" y="167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125" y="59"/>
                      <a:pt x="125" y="59"/>
                      <a:pt x="125" y="59"/>
                    </a:cubicBezTo>
                    <a:lnTo>
                      <a:pt x="93" y="167"/>
                    </a:lnTo>
                    <a:close/>
                    <a:moveTo>
                      <a:pt x="105" y="158"/>
                    </a:moveTo>
                    <a:cubicBezTo>
                      <a:pt x="134" y="59"/>
                      <a:pt x="134" y="59"/>
                      <a:pt x="134" y="59"/>
                    </a:cubicBezTo>
                    <a:cubicBezTo>
                      <a:pt x="173" y="59"/>
                      <a:pt x="173" y="59"/>
                      <a:pt x="173" y="59"/>
                    </a:cubicBezTo>
                    <a:lnTo>
                      <a:pt x="105" y="1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9583383" y="482512"/>
              <a:ext cx="2522892" cy="3052027"/>
              <a:chOff x="1718360" y="975307"/>
              <a:chExt cx="2133782" cy="3052027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1718360" y="975307"/>
                <a:ext cx="2133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拟采取的研究方法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746001" y="1442011"/>
                <a:ext cx="193874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dirty="0" smtClean="0"/>
                  <a:t>1</a:t>
                </a:r>
                <a:r>
                  <a:rPr lang="zh-CN" altLang="en-US" dirty="0" smtClean="0"/>
                  <a:t>）模块化</a:t>
                </a:r>
                <a:r>
                  <a:rPr lang="zh-CN" altLang="en-US" dirty="0" smtClean="0"/>
                  <a:t>思路：项目成员按照</a:t>
                </a:r>
                <a:r>
                  <a:rPr lang="zh-CN" altLang="en-US" dirty="0" smtClean="0"/>
                  <a:t>项目分工开展研究开发工作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dirty="0" smtClean="0"/>
                  <a:t>2</a:t>
                </a:r>
                <a:r>
                  <a:rPr lang="zh-CN" altLang="en-US" dirty="0" smtClean="0"/>
                  <a:t>）控制变量</a:t>
                </a:r>
                <a:r>
                  <a:rPr lang="zh-CN" altLang="en-US" dirty="0" smtClean="0"/>
                  <a:t>法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组装</a:t>
                </a:r>
                <a:r>
                  <a:rPr lang="zh-CN" altLang="en-US" dirty="0" smtClean="0"/>
                  <a:t>集成</a:t>
                </a:r>
                <a:r>
                  <a:rPr lang="zh-CN" altLang="en-US" dirty="0" smtClean="0"/>
                  <a:t>前</a:t>
                </a:r>
                <a:r>
                  <a:rPr lang="zh-CN" altLang="en-US" dirty="0" smtClean="0"/>
                  <a:t>后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对各</a:t>
                </a:r>
                <a:r>
                  <a:rPr lang="zh-CN" altLang="en-US" dirty="0" smtClean="0"/>
                  <a:t>模块控制变量法</a:t>
                </a:r>
                <a:r>
                  <a:rPr lang="zh-CN" altLang="en-US" dirty="0" smtClean="0"/>
                  <a:t>对发现</a:t>
                </a:r>
                <a:r>
                  <a:rPr lang="zh-CN" altLang="en-US" dirty="0" smtClean="0"/>
                  <a:t>误差进行微调，实现</a:t>
                </a:r>
                <a:r>
                  <a:rPr lang="zh-CN" altLang="en-US" dirty="0" smtClean="0"/>
                  <a:t>各模块之间数据可交互。</a:t>
                </a:r>
                <a:endParaRPr lang="zh-CN" altLang="en-US" dirty="0"/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7704917" y="3814878"/>
            <a:ext cx="4169406" cy="3377813"/>
            <a:chOff x="7619192" y="3654195"/>
            <a:chExt cx="4169406" cy="3377813"/>
          </a:xfrm>
        </p:grpSpPr>
        <p:sp>
          <p:nvSpPr>
            <p:cNvPr id="8" name="îṣ1íďé"/>
            <p:cNvSpPr/>
            <p:nvPr/>
          </p:nvSpPr>
          <p:spPr>
            <a:xfrm>
              <a:off x="9613665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路线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0674507" y="4894710"/>
              <a:ext cx="1114091" cy="1133662"/>
              <a:chOff x="10674507" y="4894710"/>
              <a:chExt cx="1114091" cy="1133662"/>
            </a:xfrm>
          </p:grpSpPr>
          <p:sp>
            <p:nvSpPr>
              <p:cNvPr id="23" name="iṧlîďé"/>
              <p:cNvSpPr/>
              <p:nvPr/>
            </p:nvSpPr>
            <p:spPr>
              <a:xfrm>
                <a:off x="10674507" y="4894710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îsľiḍe"/>
              <p:cNvSpPr/>
              <p:nvPr/>
            </p:nvSpPr>
            <p:spPr bwMode="auto">
              <a:xfrm>
                <a:off x="11113229" y="5260991"/>
                <a:ext cx="221973" cy="408961"/>
              </a:xfrm>
              <a:custGeom>
                <a:avLst/>
                <a:gdLst>
                  <a:gd name="T0" fmla="*/ 101 w 101"/>
                  <a:gd name="T1" fmla="*/ 72 h 186"/>
                  <a:gd name="T2" fmla="*/ 97 w 101"/>
                  <a:gd name="T3" fmla="*/ 68 h 186"/>
                  <a:gd name="T4" fmla="*/ 64 w 101"/>
                  <a:gd name="T5" fmla="*/ 68 h 186"/>
                  <a:gd name="T6" fmla="*/ 84 w 101"/>
                  <a:gd name="T7" fmla="*/ 6 h 186"/>
                  <a:gd name="T8" fmla="*/ 84 w 101"/>
                  <a:gd name="T9" fmla="*/ 6 h 186"/>
                  <a:gd name="T10" fmla="*/ 85 w 101"/>
                  <a:gd name="T11" fmla="*/ 4 h 186"/>
                  <a:gd name="T12" fmla="*/ 80 w 101"/>
                  <a:gd name="T13" fmla="*/ 0 h 186"/>
                  <a:gd name="T14" fmla="*/ 38 w 101"/>
                  <a:gd name="T15" fmla="*/ 0 h 186"/>
                  <a:gd name="T16" fmla="*/ 34 w 101"/>
                  <a:gd name="T17" fmla="*/ 3 h 186"/>
                  <a:gd name="T18" fmla="*/ 34 w 101"/>
                  <a:gd name="T19" fmla="*/ 3 h 186"/>
                  <a:gd name="T20" fmla="*/ 0 w 101"/>
                  <a:gd name="T21" fmla="*/ 104 h 186"/>
                  <a:gd name="T22" fmla="*/ 0 w 101"/>
                  <a:gd name="T23" fmla="*/ 104 h 186"/>
                  <a:gd name="T24" fmla="*/ 0 w 101"/>
                  <a:gd name="T25" fmla="*/ 106 h 186"/>
                  <a:gd name="T26" fmla="*/ 4 w 101"/>
                  <a:gd name="T27" fmla="*/ 110 h 186"/>
                  <a:gd name="T28" fmla="*/ 42 w 101"/>
                  <a:gd name="T29" fmla="*/ 110 h 186"/>
                  <a:gd name="T30" fmla="*/ 34 w 101"/>
                  <a:gd name="T31" fmla="*/ 181 h 186"/>
                  <a:gd name="T32" fmla="*/ 34 w 101"/>
                  <a:gd name="T33" fmla="*/ 181 h 186"/>
                  <a:gd name="T34" fmla="*/ 34 w 101"/>
                  <a:gd name="T35" fmla="*/ 182 h 186"/>
                  <a:gd name="T36" fmla="*/ 38 w 101"/>
                  <a:gd name="T37" fmla="*/ 186 h 186"/>
                  <a:gd name="T38" fmla="*/ 42 w 101"/>
                  <a:gd name="T39" fmla="*/ 183 h 186"/>
                  <a:gd name="T40" fmla="*/ 42 w 101"/>
                  <a:gd name="T41" fmla="*/ 183 h 186"/>
                  <a:gd name="T42" fmla="*/ 101 w 101"/>
                  <a:gd name="T43" fmla="*/ 74 h 186"/>
                  <a:gd name="T44" fmla="*/ 101 w 101"/>
                  <a:gd name="T45" fmla="*/ 74 h 186"/>
                  <a:gd name="T46" fmla="*/ 101 w 101"/>
                  <a:gd name="T47" fmla="*/ 72 h 186"/>
                  <a:gd name="T48" fmla="*/ 45 w 101"/>
                  <a:gd name="T49" fmla="*/ 160 h 186"/>
                  <a:gd name="T50" fmla="*/ 51 w 101"/>
                  <a:gd name="T51" fmla="*/ 106 h 186"/>
                  <a:gd name="T52" fmla="*/ 51 w 101"/>
                  <a:gd name="T53" fmla="*/ 106 h 186"/>
                  <a:gd name="T54" fmla="*/ 51 w 101"/>
                  <a:gd name="T55" fmla="*/ 106 h 186"/>
                  <a:gd name="T56" fmla="*/ 47 w 101"/>
                  <a:gd name="T57" fmla="*/ 101 h 186"/>
                  <a:gd name="T58" fmla="*/ 10 w 101"/>
                  <a:gd name="T59" fmla="*/ 101 h 186"/>
                  <a:gd name="T60" fmla="*/ 41 w 101"/>
                  <a:gd name="T61" fmla="*/ 9 h 186"/>
                  <a:gd name="T62" fmla="*/ 75 w 101"/>
                  <a:gd name="T63" fmla="*/ 9 h 186"/>
                  <a:gd name="T64" fmla="*/ 54 w 101"/>
                  <a:gd name="T65" fmla="*/ 71 h 186"/>
                  <a:gd name="T66" fmla="*/ 54 w 101"/>
                  <a:gd name="T67" fmla="*/ 71 h 186"/>
                  <a:gd name="T68" fmla="*/ 54 w 101"/>
                  <a:gd name="T69" fmla="*/ 72 h 186"/>
                  <a:gd name="T70" fmla="*/ 58 w 101"/>
                  <a:gd name="T71" fmla="*/ 76 h 186"/>
                  <a:gd name="T72" fmla="*/ 90 w 101"/>
                  <a:gd name="T73" fmla="*/ 76 h 186"/>
                  <a:gd name="T74" fmla="*/ 45 w 101"/>
                  <a:gd name="T75" fmla="*/ 16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86">
                    <a:moveTo>
                      <a:pt x="101" y="72"/>
                    </a:moveTo>
                    <a:cubicBezTo>
                      <a:pt x="101" y="70"/>
                      <a:pt x="100" y="68"/>
                      <a:pt x="97" y="68"/>
                    </a:cubicBezTo>
                    <a:cubicBezTo>
                      <a:pt x="64" y="68"/>
                      <a:pt x="64" y="68"/>
                      <a:pt x="64" y="68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5"/>
                      <a:pt x="85" y="5"/>
                      <a:pt x="85" y="4"/>
                    </a:cubicBezTo>
                    <a:cubicBezTo>
                      <a:pt x="85" y="2"/>
                      <a:pt x="83" y="0"/>
                      <a:pt x="8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6" y="0"/>
                      <a:pt x="35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5"/>
                      <a:pt x="0" y="105"/>
                      <a:pt x="0" y="106"/>
                    </a:cubicBezTo>
                    <a:cubicBezTo>
                      <a:pt x="0" y="108"/>
                      <a:pt x="2" y="110"/>
                      <a:pt x="4" y="110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34" y="181"/>
                      <a:pt x="34" y="181"/>
                      <a:pt x="34" y="181"/>
                    </a:cubicBezTo>
                    <a:cubicBezTo>
                      <a:pt x="34" y="181"/>
                      <a:pt x="34" y="181"/>
                      <a:pt x="34" y="181"/>
                    </a:cubicBezTo>
                    <a:cubicBezTo>
                      <a:pt x="34" y="181"/>
                      <a:pt x="34" y="181"/>
                      <a:pt x="34" y="182"/>
                    </a:cubicBezTo>
                    <a:cubicBezTo>
                      <a:pt x="34" y="184"/>
                      <a:pt x="36" y="186"/>
                      <a:pt x="38" y="186"/>
                    </a:cubicBezTo>
                    <a:cubicBezTo>
                      <a:pt x="40" y="186"/>
                      <a:pt x="41" y="185"/>
                      <a:pt x="42" y="183"/>
                    </a:cubicBezTo>
                    <a:cubicBezTo>
                      <a:pt x="42" y="183"/>
                      <a:pt x="42" y="183"/>
                      <a:pt x="42" y="183"/>
                    </a:cubicBezTo>
                    <a:cubicBezTo>
                      <a:pt x="101" y="74"/>
                      <a:pt x="101" y="74"/>
                      <a:pt x="101" y="74"/>
                    </a:cubicBezTo>
                    <a:cubicBezTo>
                      <a:pt x="101" y="74"/>
                      <a:pt x="101" y="74"/>
                      <a:pt x="101" y="74"/>
                    </a:cubicBezTo>
                    <a:cubicBezTo>
                      <a:pt x="101" y="73"/>
                      <a:pt x="101" y="73"/>
                      <a:pt x="101" y="72"/>
                    </a:cubicBezTo>
                    <a:close/>
                    <a:moveTo>
                      <a:pt x="45" y="160"/>
                    </a:move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3"/>
                      <a:pt x="49" y="101"/>
                      <a:pt x="47" y="101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1"/>
                      <a:pt x="54" y="71"/>
                      <a:pt x="54" y="72"/>
                    </a:cubicBezTo>
                    <a:cubicBezTo>
                      <a:pt x="54" y="74"/>
                      <a:pt x="56" y="76"/>
                      <a:pt x="58" y="76"/>
                    </a:cubicBezTo>
                    <a:cubicBezTo>
                      <a:pt x="90" y="76"/>
                      <a:pt x="90" y="76"/>
                      <a:pt x="90" y="76"/>
                    </a:cubicBezTo>
                    <a:lnTo>
                      <a:pt x="45" y="1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7619192" y="4264712"/>
              <a:ext cx="3161006" cy="2767296"/>
              <a:chOff x="1563280" y="1838974"/>
              <a:chExt cx="3161006" cy="2767296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1881229" y="1838974"/>
                <a:ext cx="1490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技术路线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563280" y="2297946"/>
                <a:ext cx="316100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 smtClean="0"/>
                  <a:t>  (1)</a:t>
                </a:r>
                <a:r>
                  <a:rPr lang="zh-CN" altLang="en-US" sz="1600" dirty="0" smtClean="0"/>
                  <a:t>光敏传感器和烟雾传感器模块</a:t>
                </a:r>
                <a:r>
                  <a:rPr lang="zh-CN" altLang="en-US" sz="1600" dirty="0" smtClean="0"/>
                  <a:t>开发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（</a:t>
                </a:r>
                <a:r>
                  <a:rPr lang="en-US" sz="1600" dirty="0" smtClean="0"/>
                  <a:t>2</a:t>
                </a:r>
                <a:r>
                  <a:rPr lang="zh-CN" altLang="en-US" sz="1600" dirty="0" smtClean="0"/>
                  <a:t>）</a:t>
                </a:r>
                <a:r>
                  <a:rPr lang="en-US" sz="1600" dirty="0" smtClean="0"/>
                  <a:t>STM32</a:t>
                </a:r>
                <a:r>
                  <a:rPr lang="zh-CN" altLang="en-US" sz="1600" dirty="0" smtClean="0"/>
                  <a:t>算法指令和串口通信模块</a:t>
                </a:r>
                <a:r>
                  <a:rPr lang="zh-CN" altLang="en-US" sz="1600" dirty="0" smtClean="0"/>
                  <a:t>开发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（</a:t>
                </a:r>
                <a:r>
                  <a:rPr lang="en-US" sz="1600" dirty="0" smtClean="0"/>
                  <a:t>3</a:t>
                </a:r>
                <a:r>
                  <a:rPr lang="zh-CN" altLang="en-US" sz="1600" dirty="0" smtClean="0"/>
                  <a:t>）</a:t>
                </a:r>
                <a:r>
                  <a:rPr lang="en-US" sz="1600" dirty="0" smtClean="0"/>
                  <a:t>OLED</a:t>
                </a:r>
                <a:r>
                  <a:rPr lang="zh-CN" altLang="en-US" sz="1600" dirty="0" smtClean="0"/>
                  <a:t>液晶显示屏模块开发</a:t>
                </a:r>
              </a:p>
              <a:p>
                <a:r>
                  <a:rPr lang="zh-CN" altLang="en-US" sz="1600" dirty="0" smtClean="0"/>
                  <a:t>（</a:t>
                </a:r>
                <a:r>
                  <a:rPr lang="en-US" sz="1600" dirty="0" smtClean="0"/>
                  <a:t>4</a:t>
                </a:r>
                <a:r>
                  <a:rPr lang="zh-CN" altLang="en-US" sz="1600" dirty="0" smtClean="0"/>
                  <a:t>）</a:t>
                </a:r>
                <a:r>
                  <a:rPr lang="en-US" sz="1600" dirty="0" smtClean="0"/>
                  <a:t>ESP8266-WiFi</a:t>
                </a:r>
                <a:r>
                  <a:rPr lang="zh-CN" altLang="en-US" sz="1600" dirty="0" smtClean="0"/>
                  <a:t>模块开发</a:t>
                </a:r>
              </a:p>
              <a:p>
                <a:endParaRPr lang="zh-CN" altLang="en-US" sz="1600" dirty="0" smtClean="0"/>
              </a:p>
              <a:p>
                <a:endParaRPr lang="zh-CN" altLang="en-US" sz="1600" dirty="0" smtClean="0"/>
              </a:p>
              <a:p>
                <a:endParaRPr lang="zh-CN" altLang="en-US" sz="1600" dirty="0" smtClean="0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247650" y="3814878"/>
            <a:ext cx="4175243" cy="2516457"/>
            <a:chOff x="161925" y="3654195"/>
            <a:chExt cx="4175243" cy="2516457"/>
          </a:xfrm>
        </p:grpSpPr>
        <p:sp>
          <p:nvSpPr>
            <p:cNvPr id="4" name="íśľiḓê"/>
            <p:cNvSpPr/>
            <p:nvPr/>
          </p:nvSpPr>
          <p:spPr>
            <a:xfrm>
              <a:off x="2578335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内容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2707799" y="4630855"/>
              <a:ext cx="1114091" cy="1133662"/>
              <a:chOff x="2707799" y="4630855"/>
              <a:chExt cx="1114091" cy="1133662"/>
            </a:xfrm>
          </p:grpSpPr>
          <p:sp>
            <p:nvSpPr>
              <p:cNvPr id="12" name="íṣľíďè"/>
              <p:cNvSpPr/>
              <p:nvPr/>
            </p:nvSpPr>
            <p:spPr>
              <a:xfrm>
                <a:off x="2707799" y="4630855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í$ḷiḍê"/>
              <p:cNvSpPr/>
              <p:nvPr/>
            </p:nvSpPr>
            <p:spPr bwMode="auto">
              <a:xfrm>
                <a:off x="3058458" y="5069405"/>
                <a:ext cx="407756" cy="408961"/>
              </a:xfrm>
              <a:custGeom>
                <a:avLst/>
                <a:gdLst>
                  <a:gd name="T0" fmla="*/ 46 w 186"/>
                  <a:gd name="T1" fmla="*/ 139 h 186"/>
                  <a:gd name="T2" fmla="*/ 82 w 186"/>
                  <a:gd name="T3" fmla="*/ 133 h 186"/>
                  <a:gd name="T4" fmla="*/ 179 w 186"/>
                  <a:gd name="T5" fmla="*/ 36 h 186"/>
                  <a:gd name="T6" fmla="*/ 186 w 186"/>
                  <a:gd name="T7" fmla="*/ 21 h 186"/>
                  <a:gd name="T8" fmla="*/ 165 w 186"/>
                  <a:gd name="T9" fmla="*/ 0 h 186"/>
                  <a:gd name="T10" fmla="*/ 150 w 186"/>
                  <a:gd name="T11" fmla="*/ 6 h 186"/>
                  <a:gd name="T12" fmla="*/ 53 w 186"/>
                  <a:gd name="T13" fmla="*/ 103 h 186"/>
                  <a:gd name="T14" fmla="*/ 46 w 186"/>
                  <a:gd name="T15" fmla="*/ 139 h 186"/>
                  <a:gd name="T16" fmla="*/ 156 w 186"/>
                  <a:gd name="T17" fmla="*/ 12 h 186"/>
                  <a:gd name="T18" fmla="*/ 165 w 186"/>
                  <a:gd name="T19" fmla="*/ 9 h 186"/>
                  <a:gd name="T20" fmla="*/ 177 w 186"/>
                  <a:gd name="T21" fmla="*/ 21 h 186"/>
                  <a:gd name="T22" fmla="*/ 174 w 186"/>
                  <a:gd name="T23" fmla="*/ 30 h 186"/>
                  <a:gd name="T24" fmla="*/ 168 w 186"/>
                  <a:gd name="T25" fmla="*/ 36 h 186"/>
                  <a:gd name="T26" fmla="*/ 150 w 186"/>
                  <a:gd name="T27" fmla="*/ 18 h 186"/>
                  <a:gd name="T28" fmla="*/ 156 w 186"/>
                  <a:gd name="T29" fmla="*/ 12 h 186"/>
                  <a:gd name="T30" fmla="*/ 144 w 186"/>
                  <a:gd name="T31" fmla="*/ 24 h 186"/>
                  <a:gd name="T32" fmla="*/ 162 w 186"/>
                  <a:gd name="T33" fmla="*/ 42 h 186"/>
                  <a:gd name="T34" fmla="*/ 84 w 186"/>
                  <a:gd name="T35" fmla="*/ 119 h 186"/>
                  <a:gd name="T36" fmla="*/ 84 w 186"/>
                  <a:gd name="T37" fmla="*/ 102 h 186"/>
                  <a:gd name="T38" fmla="*/ 67 w 186"/>
                  <a:gd name="T39" fmla="*/ 102 h 186"/>
                  <a:gd name="T40" fmla="*/ 144 w 186"/>
                  <a:gd name="T41" fmla="*/ 24 h 186"/>
                  <a:gd name="T42" fmla="*/ 60 w 186"/>
                  <a:gd name="T43" fmla="*/ 110 h 186"/>
                  <a:gd name="T44" fmla="*/ 76 w 186"/>
                  <a:gd name="T45" fmla="*/ 110 h 186"/>
                  <a:gd name="T46" fmla="*/ 76 w 186"/>
                  <a:gd name="T47" fmla="*/ 126 h 186"/>
                  <a:gd name="T48" fmla="*/ 57 w 186"/>
                  <a:gd name="T49" fmla="*/ 129 h 186"/>
                  <a:gd name="T50" fmla="*/ 60 w 186"/>
                  <a:gd name="T51" fmla="*/ 110 h 186"/>
                  <a:gd name="T52" fmla="*/ 181 w 186"/>
                  <a:gd name="T53" fmla="*/ 64 h 186"/>
                  <a:gd name="T54" fmla="*/ 177 w 186"/>
                  <a:gd name="T55" fmla="*/ 68 h 186"/>
                  <a:gd name="T56" fmla="*/ 177 w 186"/>
                  <a:gd name="T57" fmla="*/ 161 h 186"/>
                  <a:gd name="T58" fmla="*/ 160 w 186"/>
                  <a:gd name="T59" fmla="*/ 177 h 186"/>
                  <a:gd name="T60" fmla="*/ 25 w 186"/>
                  <a:gd name="T61" fmla="*/ 177 h 186"/>
                  <a:gd name="T62" fmla="*/ 8 w 186"/>
                  <a:gd name="T63" fmla="*/ 161 h 186"/>
                  <a:gd name="T64" fmla="*/ 8 w 186"/>
                  <a:gd name="T65" fmla="*/ 26 h 186"/>
                  <a:gd name="T66" fmla="*/ 25 w 186"/>
                  <a:gd name="T67" fmla="*/ 9 h 186"/>
                  <a:gd name="T68" fmla="*/ 118 w 186"/>
                  <a:gd name="T69" fmla="*/ 9 h 186"/>
                  <a:gd name="T70" fmla="*/ 122 w 186"/>
                  <a:gd name="T71" fmla="*/ 4 h 186"/>
                  <a:gd name="T72" fmla="*/ 118 w 186"/>
                  <a:gd name="T73" fmla="*/ 0 h 186"/>
                  <a:gd name="T74" fmla="*/ 25 w 186"/>
                  <a:gd name="T75" fmla="*/ 0 h 186"/>
                  <a:gd name="T76" fmla="*/ 0 w 186"/>
                  <a:gd name="T77" fmla="*/ 26 h 186"/>
                  <a:gd name="T78" fmla="*/ 0 w 186"/>
                  <a:gd name="T79" fmla="*/ 161 h 186"/>
                  <a:gd name="T80" fmla="*/ 25 w 186"/>
                  <a:gd name="T81" fmla="*/ 186 h 186"/>
                  <a:gd name="T82" fmla="*/ 160 w 186"/>
                  <a:gd name="T83" fmla="*/ 186 h 186"/>
                  <a:gd name="T84" fmla="*/ 186 w 186"/>
                  <a:gd name="T85" fmla="*/ 161 h 186"/>
                  <a:gd name="T86" fmla="*/ 186 w 186"/>
                  <a:gd name="T87" fmla="*/ 68 h 186"/>
                  <a:gd name="T88" fmla="*/ 181 w 186"/>
                  <a:gd name="T89" fmla="*/ 6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6" h="186">
                    <a:moveTo>
                      <a:pt x="46" y="139"/>
                    </a:moveTo>
                    <a:cubicBezTo>
                      <a:pt x="82" y="133"/>
                      <a:pt x="82" y="133"/>
                      <a:pt x="82" y="133"/>
                    </a:cubicBezTo>
                    <a:cubicBezTo>
                      <a:pt x="179" y="36"/>
                      <a:pt x="179" y="36"/>
                      <a:pt x="179" y="36"/>
                    </a:cubicBezTo>
                    <a:cubicBezTo>
                      <a:pt x="183" y="32"/>
                      <a:pt x="186" y="27"/>
                      <a:pt x="186" y="21"/>
                    </a:cubicBezTo>
                    <a:cubicBezTo>
                      <a:pt x="186" y="10"/>
                      <a:pt x="176" y="0"/>
                      <a:pt x="165" y="0"/>
                    </a:cubicBezTo>
                    <a:cubicBezTo>
                      <a:pt x="159" y="0"/>
                      <a:pt x="153" y="3"/>
                      <a:pt x="150" y="6"/>
                    </a:cubicBezTo>
                    <a:cubicBezTo>
                      <a:pt x="53" y="103"/>
                      <a:pt x="53" y="103"/>
                      <a:pt x="53" y="103"/>
                    </a:cubicBezTo>
                    <a:lnTo>
                      <a:pt x="46" y="139"/>
                    </a:lnTo>
                    <a:close/>
                    <a:moveTo>
                      <a:pt x="156" y="12"/>
                    </a:moveTo>
                    <a:cubicBezTo>
                      <a:pt x="158" y="10"/>
                      <a:pt x="161" y="9"/>
                      <a:pt x="165" y="9"/>
                    </a:cubicBezTo>
                    <a:cubicBezTo>
                      <a:pt x="172" y="9"/>
                      <a:pt x="177" y="14"/>
                      <a:pt x="177" y="21"/>
                    </a:cubicBezTo>
                    <a:cubicBezTo>
                      <a:pt x="177" y="25"/>
                      <a:pt x="176" y="28"/>
                      <a:pt x="174" y="30"/>
                    </a:cubicBezTo>
                    <a:cubicBezTo>
                      <a:pt x="168" y="36"/>
                      <a:pt x="168" y="36"/>
                      <a:pt x="168" y="36"/>
                    </a:cubicBezTo>
                    <a:cubicBezTo>
                      <a:pt x="150" y="18"/>
                      <a:pt x="150" y="18"/>
                      <a:pt x="150" y="18"/>
                    </a:cubicBezTo>
                    <a:lnTo>
                      <a:pt x="156" y="12"/>
                    </a:lnTo>
                    <a:close/>
                    <a:moveTo>
                      <a:pt x="144" y="24"/>
                    </a:moveTo>
                    <a:cubicBezTo>
                      <a:pt x="162" y="42"/>
                      <a:pt x="162" y="42"/>
                      <a:pt x="162" y="42"/>
                    </a:cubicBezTo>
                    <a:cubicBezTo>
                      <a:pt x="84" y="119"/>
                      <a:pt x="84" y="119"/>
                      <a:pt x="84" y="119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67" y="102"/>
                      <a:pt x="67" y="102"/>
                      <a:pt x="67" y="102"/>
                    </a:cubicBezTo>
                    <a:lnTo>
                      <a:pt x="144" y="24"/>
                    </a:lnTo>
                    <a:close/>
                    <a:moveTo>
                      <a:pt x="60" y="110"/>
                    </a:moveTo>
                    <a:cubicBezTo>
                      <a:pt x="76" y="110"/>
                      <a:pt x="76" y="110"/>
                      <a:pt x="76" y="110"/>
                    </a:cubicBezTo>
                    <a:cubicBezTo>
                      <a:pt x="76" y="126"/>
                      <a:pt x="76" y="126"/>
                      <a:pt x="76" y="126"/>
                    </a:cubicBezTo>
                    <a:cubicBezTo>
                      <a:pt x="57" y="129"/>
                      <a:pt x="57" y="129"/>
                      <a:pt x="57" y="129"/>
                    </a:cubicBezTo>
                    <a:lnTo>
                      <a:pt x="60" y="110"/>
                    </a:lnTo>
                    <a:close/>
                    <a:moveTo>
                      <a:pt x="181" y="64"/>
                    </a:moveTo>
                    <a:cubicBezTo>
                      <a:pt x="179" y="64"/>
                      <a:pt x="177" y="65"/>
                      <a:pt x="177" y="68"/>
                    </a:cubicBezTo>
                    <a:cubicBezTo>
                      <a:pt x="177" y="161"/>
                      <a:pt x="177" y="161"/>
                      <a:pt x="177" y="161"/>
                    </a:cubicBezTo>
                    <a:cubicBezTo>
                      <a:pt x="177" y="170"/>
                      <a:pt x="170" y="177"/>
                      <a:pt x="160" y="177"/>
                    </a:cubicBezTo>
                    <a:cubicBezTo>
                      <a:pt x="25" y="177"/>
                      <a:pt x="25" y="177"/>
                      <a:pt x="25" y="177"/>
                    </a:cubicBezTo>
                    <a:cubicBezTo>
                      <a:pt x="16" y="177"/>
                      <a:pt x="8" y="170"/>
                      <a:pt x="8" y="161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16"/>
                      <a:pt x="16" y="9"/>
                      <a:pt x="25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20" y="9"/>
                      <a:pt x="122" y="7"/>
                      <a:pt x="122" y="4"/>
                    </a:cubicBezTo>
                    <a:cubicBezTo>
                      <a:pt x="122" y="2"/>
                      <a:pt x="120" y="0"/>
                      <a:pt x="11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75"/>
                      <a:pt x="11" y="186"/>
                      <a:pt x="25" y="186"/>
                    </a:cubicBezTo>
                    <a:cubicBezTo>
                      <a:pt x="160" y="186"/>
                      <a:pt x="160" y="186"/>
                      <a:pt x="160" y="186"/>
                    </a:cubicBezTo>
                    <a:cubicBezTo>
                      <a:pt x="174" y="186"/>
                      <a:pt x="186" y="175"/>
                      <a:pt x="186" y="161"/>
                    </a:cubicBezTo>
                    <a:cubicBezTo>
                      <a:pt x="186" y="68"/>
                      <a:pt x="186" y="68"/>
                      <a:pt x="186" y="68"/>
                    </a:cubicBezTo>
                    <a:cubicBezTo>
                      <a:pt x="186" y="65"/>
                      <a:pt x="184" y="64"/>
                      <a:pt x="181" y="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61925" y="4052480"/>
              <a:ext cx="2733675" cy="2118172"/>
              <a:chOff x="1084147" y="1626742"/>
              <a:chExt cx="2733675" cy="2118172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1502849" y="1626742"/>
                <a:ext cx="1508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研究内容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084147" y="1990588"/>
                <a:ext cx="27336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dirty="0" smtClean="0"/>
                  <a:t>包括光敏传感器模块开发、烟雾传感器模块开发、</a:t>
                </a:r>
                <a:r>
                  <a:rPr lang="en-US" dirty="0" smtClean="0"/>
                  <a:t>STM32</a:t>
                </a:r>
                <a:r>
                  <a:rPr lang="zh-CN" altLang="en-US" dirty="0" smtClean="0"/>
                  <a:t>算法指令和串口通信模块开发、</a:t>
                </a:r>
                <a:r>
                  <a:rPr lang="en-US" dirty="0" smtClean="0"/>
                  <a:t>OLED</a:t>
                </a:r>
                <a:r>
                  <a:rPr lang="zh-CN" altLang="en-US" dirty="0" smtClean="0"/>
                  <a:t>液晶显示屏模块开发和</a:t>
                </a:r>
                <a:r>
                  <a:rPr lang="en-US" dirty="0" smtClean="0"/>
                  <a:t>ESP8266</a:t>
                </a:r>
                <a:r>
                  <a:rPr lang="zh-CN" altLang="en-US" dirty="0" smtClean="0"/>
                  <a:t>模块开发。</a:t>
                </a:r>
                <a:endParaRPr lang="zh-CN" altLang="en-US" dirty="0"/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387125" y="216239"/>
            <a:ext cx="12126303" cy="7154869"/>
            <a:chOff x="387125" y="-258769"/>
            <a:chExt cx="12126303" cy="7154869"/>
          </a:xfrm>
        </p:grpSpPr>
        <p:grpSp>
          <p:nvGrpSpPr>
            <p:cNvPr id="60" name="组合 59"/>
            <p:cNvGrpSpPr/>
            <p:nvPr/>
          </p:nvGrpSpPr>
          <p:grpSpPr>
            <a:xfrm>
              <a:off x="387125" y="-258769"/>
              <a:ext cx="1316500" cy="883947"/>
              <a:chOff x="1276124" y="-1434310"/>
              <a:chExt cx="6401933" cy="4298496"/>
            </a:xfrm>
          </p:grpSpPr>
          <p:sp>
            <p:nvSpPr>
              <p:cNvPr id="68" name="菱形 67"/>
              <p:cNvSpPr/>
              <p:nvPr/>
            </p:nvSpPr>
            <p:spPr>
              <a:xfrm>
                <a:off x="1276124" y="-606994"/>
                <a:ext cx="2643869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菱形 68"/>
              <p:cNvSpPr/>
              <p:nvPr/>
            </p:nvSpPr>
            <p:spPr>
              <a:xfrm>
                <a:off x="3379561" y="-1434310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938342" y="-91626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3200" b="1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686902" y="-177578"/>
              <a:ext cx="5532873" cy="1273843"/>
              <a:chOff x="1408881" y="-234766"/>
              <a:chExt cx="5532873" cy="1273843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2215357" y="-234766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问题与方案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408881" y="300413"/>
                <a:ext cx="55328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（二）</a:t>
                </a:r>
                <a:r>
                  <a:rPr lang="en-US" altLang="zh-CN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项目研究目标、研究内容和拟解决的关键问题</a:t>
                </a:r>
                <a:endPara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（三）项目</a:t>
                </a:r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研究的实施方案及拟采取的研究方法和技术路线</a:t>
                </a:r>
                <a:endPara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7" y="288371"/>
            <a:ext cx="542385" cy="541336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3931710" y="3814878"/>
            <a:ext cx="4008849" cy="3541886"/>
            <a:chOff x="3931710" y="3814878"/>
            <a:chExt cx="4008849" cy="3541886"/>
          </a:xfrm>
        </p:grpSpPr>
        <p:grpSp>
          <p:nvGrpSpPr>
            <p:cNvPr id="74" name="组合 73"/>
            <p:cNvGrpSpPr/>
            <p:nvPr/>
          </p:nvGrpSpPr>
          <p:grpSpPr>
            <a:xfrm>
              <a:off x="3942608" y="3814878"/>
              <a:ext cx="3997951" cy="1507278"/>
              <a:chOff x="3856883" y="3654195"/>
              <a:chExt cx="3997951" cy="1507278"/>
            </a:xfrm>
          </p:grpSpPr>
          <p:sp>
            <p:nvSpPr>
              <p:cNvPr id="6" name="isļiḍe"/>
              <p:cNvSpPr/>
              <p:nvPr/>
            </p:nvSpPr>
            <p:spPr>
              <a:xfrm>
                <a:off x="6096001" y="3654195"/>
                <a:ext cx="1758833" cy="355904"/>
              </a:xfrm>
              <a:prstGeom prst="chevr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方案</a:t>
                </a:r>
                <a:endParaRPr lang="en-US" sz="16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6286943" y="4027811"/>
                <a:ext cx="1114091" cy="1133662"/>
                <a:chOff x="6286943" y="4027811"/>
                <a:chExt cx="1114091" cy="1133662"/>
              </a:xfrm>
            </p:grpSpPr>
            <p:sp>
              <p:nvSpPr>
                <p:cNvPr id="19" name="işľíďe"/>
                <p:cNvSpPr/>
                <p:nvPr/>
              </p:nvSpPr>
              <p:spPr>
                <a:xfrm>
                  <a:off x="6286943" y="4027811"/>
                  <a:ext cx="1114091" cy="1133662"/>
                </a:xfrm>
                <a:prstGeom prst="ellipse">
                  <a:avLst/>
                </a:prstGeom>
                <a:solidFill>
                  <a:srgbClr val="E3EAEE"/>
                </a:solidFill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2628000" anchor="t" anchorCtr="1">
                  <a:normAutofit fontScale="25000" lnSpcReduction="20000"/>
                </a:bodyPr>
                <a:lstStyle/>
                <a:p>
                  <a:pPr algn="ctr" defTabSz="913765">
                    <a:lnSpc>
                      <a:spcPct val="120000"/>
                    </a:lnSpc>
                  </a:pPr>
                  <a:endParaRPr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ïSľïḍé"/>
                <p:cNvSpPr/>
                <p:nvPr/>
              </p:nvSpPr>
              <p:spPr bwMode="auto">
                <a:xfrm>
                  <a:off x="6693318" y="4413742"/>
                  <a:ext cx="334166" cy="408961"/>
                </a:xfrm>
                <a:custGeom>
                  <a:avLst/>
                  <a:gdLst>
                    <a:gd name="T0" fmla="*/ 152 w 152"/>
                    <a:gd name="T1" fmla="*/ 131 h 186"/>
                    <a:gd name="T2" fmla="*/ 118 w 152"/>
                    <a:gd name="T3" fmla="*/ 59 h 186"/>
                    <a:gd name="T4" fmla="*/ 92 w 152"/>
                    <a:gd name="T5" fmla="*/ 20 h 186"/>
                    <a:gd name="T6" fmla="*/ 92 w 152"/>
                    <a:gd name="T7" fmla="*/ 17 h 186"/>
                    <a:gd name="T8" fmla="*/ 76 w 152"/>
                    <a:gd name="T9" fmla="*/ 0 h 186"/>
                    <a:gd name="T10" fmla="*/ 59 w 152"/>
                    <a:gd name="T11" fmla="*/ 17 h 186"/>
                    <a:gd name="T12" fmla="*/ 59 w 152"/>
                    <a:gd name="T13" fmla="*/ 20 h 186"/>
                    <a:gd name="T14" fmla="*/ 33 w 152"/>
                    <a:gd name="T15" fmla="*/ 59 h 186"/>
                    <a:gd name="T16" fmla="*/ 0 w 152"/>
                    <a:gd name="T17" fmla="*/ 131 h 186"/>
                    <a:gd name="T18" fmla="*/ 50 w 152"/>
                    <a:gd name="T19" fmla="*/ 159 h 186"/>
                    <a:gd name="T20" fmla="*/ 50 w 152"/>
                    <a:gd name="T21" fmla="*/ 161 h 186"/>
                    <a:gd name="T22" fmla="*/ 76 w 152"/>
                    <a:gd name="T23" fmla="*/ 186 h 186"/>
                    <a:gd name="T24" fmla="*/ 101 w 152"/>
                    <a:gd name="T25" fmla="*/ 161 h 186"/>
                    <a:gd name="T26" fmla="*/ 101 w 152"/>
                    <a:gd name="T27" fmla="*/ 159 h 186"/>
                    <a:gd name="T28" fmla="*/ 152 w 152"/>
                    <a:gd name="T29" fmla="*/ 131 h 186"/>
                    <a:gd name="T30" fmla="*/ 76 w 152"/>
                    <a:gd name="T31" fmla="*/ 9 h 186"/>
                    <a:gd name="T32" fmla="*/ 84 w 152"/>
                    <a:gd name="T33" fmla="*/ 17 h 186"/>
                    <a:gd name="T34" fmla="*/ 76 w 152"/>
                    <a:gd name="T35" fmla="*/ 26 h 186"/>
                    <a:gd name="T36" fmla="*/ 67 w 152"/>
                    <a:gd name="T37" fmla="*/ 17 h 186"/>
                    <a:gd name="T38" fmla="*/ 76 w 152"/>
                    <a:gd name="T39" fmla="*/ 9 h 186"/>
                    <a:gd name="T40" fmla="*/ 20 w 152"/>
                    <a:gd name="T41" fmla="*/ 108 h 186"/>
                    <a:gd name="T42" fmla="*/ 42 w 152"/>
                    <a:gd name="T43" fmla="*/ 59 h 186"/>
                    <a:gd name="T44" fmla="*/ 63 w 152"/>
                    <a:gd name="T45" fmla="*/ 28 h 186"/>
                    <a:gd name="T46" fmla="*/ 76 w 152"/>
                    <a:gd name="T47" fmla="*/ 34 h 186"/>
                    <a:gd name="T48" fmla="*/ 88 w 152"/>
                    <a:gd name="T49" fmla="*/ 28 h 186"/>
                    <a:gd name="T50" fmla="*/ 109 w 152"/>
                    <a:gd name="T51" fmla="*/ 59 h 186"/>
                    <a:gd name="T52" fmla="*/ 131 w 152"/>
                    <a:gd name="T53" fmla="*/ 108 h 186"/>
                    <a:gd name="T54" fmla="*/ 136 w 152"/>
                    <a:gd name="T55" fmla="*/ 113 h 186"/>
                    <a:gd name="T56" fmla="*/ 76 w 152"/>
                    <a:gd name="T57" fmla="*/ 127 h 186"/>
                    <a:gd name="T58" fmla="*/ 15 w 152"/>
                    <a:gd name="T59" fmla="*/ 114 h 186"/>
                    <a:gd name="T60" fmla="*/ 20 w 152"/>
                    <a:gd name="T61" fmla="*/ 108 h 186"/>
                    <a:gd name="T62" fmla="*/ 76 w 152"/>
                    <a:gd name="T63" fmla="*/ 177 h 186"/>
                    <a:gd name="T64" fmla="*/ 59 w 152"/>
                    <a:gd name="T65" fmla="*/ 161 h 186"/>
                    <a:gd name="T66" fmla="*/ 59 w 152"/>
                    <a:gd name="T67" fmla="*/ 160 h 186"/>
                    <a:gd name="T68" fmla="*/ 76 w 152"/>
                    <a:gd name="T69" fmla="*/ 161 h 186"/>
                    <a:gd name="T70" fmla="*/ 92 w 152"/>
                    <a:gd name="T71" fmla="*/ 160 h 186"/>
                    <a:gd name="T72" fmla="*/ 92 w 152"/>
                    <a:gd name="T73" fmla="*/ 161 h 186"/>
                    <a:gd name="T74" fmla="*/ 76 w 152"/>
                    <a:gd name="T75" fmla="*/ 177 h 186"/>
                    <a:gd name="T76" fmla="*/ 76 w 152"/>
                    <a:gd name="T77" fmla="*/ 152 h 186"/>
                    <a:gd name="T78" fmla="*/ 8 w 152"/>
                    <a:gd name="T79" fmla="*/ 131 h 186"/>
                    <a:gd name="T80" fmla="*/ 11 w 152"/>
                    <a:gd name="T81" fmla="*/ 120 h 186"/>
                    <a:gd name="T82" fmla="*/ 76 w 152"/>
                    <a:gd name="T83" fmla="*/ 135 h 186"/>
                    <a:gd name="T84" fmla="*/ 140 w 152"/>
                    <a:gd name="T85" fmla="*/ 120 h 186"/>
                    <a:gd name="T86" fmla="*/ 143 w 152"/>
                    <a:gd name="T87" fmla="*/ 131 h 186"/>
                    <a:gd name="T88" fmla="*/ 76 w 152"/>
                    <a:gd name="T89" fmla="*/ 15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52" h="186">
                      <a:moveTo>
                        <a:pt x="152" y="131"/>
                      </a:moveTo>
                      <a:cubicBezTo>
                        <a:pt x="152" y="101"/>
                        <a:pt x="118" y="101"/>
                        <a:pt x="118" y="59"/>
                      </a:cubicBezTo>
                      <a:cubicBezTo>
                        <a:pt x="118" y="42"/>
                        <a:pt x="107" y="27"/>
                        <a:pt x="92" y="20"/>
                      </a:cubicBezTo>
                      <a:cubicBezTo>
                        <a:pt x="92" y="19"/>
                        <a:pt x="92" y="18"/>
                        <a:pt x="92" y="17"/>
                      </a:cubicBezTo>
                      <a:cubicBezTo>
                        <a:pt x="92" y="8"/>
                        <a:pt x="85" y="0"/>
                        <a:pt x="76" y="0"/>
                      </a:cubicBezTo>
                      <a:cubicBezTo>
                        <a:pt x="66" y="0"/>
                        <a:pt x="59" y="8"/>
                        <a:pt x="59" y="17"/>
                      </a:cubicBezTo>
                      <a:cubicBezTo>
                        <a:pt x="59" y="18"/>
                        <a:pt x="59" y="19"/>
                        <a:pt x="59" y="20"/>
                      </a:cubicBezTo>
                      <a:cubicBezTo>
                        <a:pt x="44" y="27"/>
                        <a:pt x="33" y="42"/>
                        <a:pt x="33" y="59"/>
                      </a:cubicBezTo>
                      <a:cubicBezTo>
                        <a:pt x="33" y="101"/>
                        <a:pt x="0" y="101"/>
                        <a:pt x="0" y="131"/>
                      </a:cubicBezTo>
                      <a:cubicBezTo>
                        <a:pt x="0" y="144"/>
                        <a:pt x="21" y="155"/>
                        <a:pt x="50" y="159"/>
                      </a:cubicBezTo>
                      <a:cubicBezTo>
                        <a:pt x="50" y="159"/>
                        <a:pt x="50" y="160"/>
                        <a:pt x="50" y="161"/>
                      </a:cubicBezTo>
                      <a:cubicBezTo>
                        <a:pt x="50" y="174"/>
                        <a:pt x="62" y="186"/>
                        <a:pt x="76" y="186"/>
                      </a:cubicBezTo>
                      <a:cubicBezTo>
                        <a:pt x="90" y="186"/>
                        <a:pt x="101" y="174"/>
                        <a:pt x="101" y="161"/>
                      </a:cubicBezTo>
                      <a:cubicBezTo>
                        <a:pt x="101" y="160"/>
                        <a:pt x="101" y="159"/>
                        <a:pt x="101" y="159"/>
                      </a:cubicBezTo>
                      <a:cubicBezTo>
                        <a:pt x="130" y="155"/>
                        <a:pt x="152" y="144"/>
                        <a:pt x="152" y="131"/>
                      </a:cubicBezTo>
                      <a:close/>
                      <a:moveTo>
                        <a:pt x="76" y="9"/>
                      </a:moveTo>
                      <a:cubicBezTo>
                        <a:pt x="80" y="9"/>
                        <a:pt x="84" y="12"/>
                        <a:pt x="84" y="17"/>
                      </a:cubicBezTo>
                      <a:cubicBezTo>
                        <a:pt x="84" y="22"/>
                        <a:pt x="80" y="26"/>
                        <a:pt x="76" y="26"/>
                      </a:cubicBezTo>
                      <a:cubicBezTo>
                        <a:pt x="71" y="26"/>
                        <a:pt x="67" y="22"/>
                        <a:pt x="67" y="17"/>
                      </a:cubicBezTo>
                      <a:cubicBezTo>
                        <a:pt x="67" y="12"/>
                        <a:pt x="71" y="9"/>
                        <a:pt x="76" y="9"/>
                      </a:cubicBezTo>
                      <a:close/>
                      <a:moveTo>
                        <a:pt x="20" y="108"/>
                      </a:moveTo>
                      <a:cubicBezTo>
                        <a:pt x="30" y="98"/>
                        <a:pt x="42" y="86"/>
                        <a:pt x="42" y="59"/>
                      </a:cubicBezTo>
                      <a:cubicBezTo>
                        <a:pt x="42" y="45"/>
                        <a:pt x="51" y="33"/>
                        <a:pt x="63" y="28"/>
                      </a:cubicBezTo>
                      <a:cubicBezTo>
                        <a:pt x="66" y="32"/>
                        <a:pt x="70" y="34"/>
                        <a:pt x="76" y="34"/>
                      </a:cubicBezTo>
                      <a:cubicBezTo>
                        <a:pt x="81" y="34"/>
                        <a:pt x="85" y="32"/>
                        <a:pt x="88" y="28"/>
                      </a:cubicBezTo>
                      <a:cubicBezTo>
                        <a:pt x="101" y="33"/>
                        <a:pt x="109" y="45"/>
                        <a:pt x="109" y="59"/>
                      </a:cubicBezTo>
                      <a:cubicBezTo>
                        <a:pt x="109" y="86"/>
                        <a:pt x="121" y="98"/>
                        <a:pt x="131" y="108"/>
                      </a:cubicBezTo>
                      <a:cubicBezTo>
                        <a:pt x="133" y="110"/>
                        <a:pt x="134" y="112"/>
                        <a:pt x="136" y="113"/>
                      </a:cubicBezTo>
                      <a:cubicBezTo>
                        <a:pt x="128" y="121"/>
                        <a:pt x="104" y="127"/>
                        <a:pt x="76" y="127"/>
                      </a:cubicBezTo>
                      <a:cubicBezTo>
                        <a:pt x="47" y="127"/>
                        <a:pt x="23" y="121"/>
                        <a:pt x="15" y="114"/>
                      </a:cubicBezTo>
                      <a:cubicBezTo>
                        <a:pt x="17" y="112"/>
                        <a:pt x="19" y="110"/>
                        <a:pt x="20" y="108"/>
                      </a:cubicBezTo>
                      <a:close/>
                      <a:moveTo>
                        <a:pt x="76" y="177"/>
                      </a:moveTo>
                      <a:cubicBezTo>
                        <a:pt x="66" y="177"/>
                        <a:pt x="59" y="170"/>
                        <a:pt x="59" y="161"/>
                      </a:cubicBezTo>
                      <a:cubicBezTo>
                        <a:pt x="59" y="160"/>
                        <a:pt x="59" y="160"/>
                        <a:pt x="59" y="160"/>
                      </a:cubicBezTo>
                      <a:cubicBezTo>
                        <a:pt x="64" y="160"/>
                        <a:pt x="70" y="161"/>
                        <a:pt x="76" y="161"/>
                      </a:cubicBezTo>
                      <a:cubicBezTo>
                        <a:pt x="81" y="161"/>
                        <a:pt x="87" y="160"/>
                        <a:pt x="92" y="160"/>
                      </a:cubicBezTo>
                      <a:cubicBezTo>
                        <a:pt x="92" y="160"/>
                        <a:pt x="92" y="160"/>
                        <a:pt x="92" y="161"/>
                      </a:cubicBezTo>
                      <a:cubicBezTo>
                        <a:pt x="92" y="170"/>
                        <a:pt x="85" y="177"/>
                        <a:pt x="76" y="177"/>
                      </a:cubicBezTo>
                      <a:close/>
                      <a:moveTo>
                        <a:pt x="76" y="152"/>
                      </a:moveTo>
                      <a:cubicBezTo>
                        <a:pt x="32" y="152"/>
                        <a:pt x="8" y="138"/>
                        <a:pt x="8" y="131"/>
                      </a:cubicBezTo>
                      <a:cubicBezTo>
                        <a:pt x="8" y="126"/>
                        <a:pt x="9" y="123"/>
                        <a:pt x="11" y="120"/>
                      </a:cubicBezTo>
                      <a:cubicBezTo>
                        <a:pt x="23" y="129"/>
                        <a:pt x="47" y="135"/>
                        <a:pt x="76" y="135"/>
                      </a:cubicBezTo>
                      <a:cubicBezTo>
                        <a:pt x="104" y="135"/>
                        <a:pt x="129" y="129"/>
                        <a:pt x="140" y="120"/>
                      </a:cubicBezTo>
                      <a:cubicBezTo>
                        <a:pt x="142" y="123"/>
                        <a:pt x="143" y="126"/>
                        <a:pt x="143" y="131"/>
                      </a:cubicBezTo>
                      <a:cubicBezTo>
                        <a:pt x="143" y="138"/>
                        <a:pt x="119" y="152"/>
                        <a:pt x="76" y="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7" name="文本框 46"/>
              <p:cNvSpPr txBox="1"/>
              <p:nvPr/>
            </p:nvSpPr>
            <p:spPr>
              <a:xfrm>
                <a:off x="3856883" y="4582763"/>
                <a:ext cx="2335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项目研究的实施方案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79" name="图片 78" descr="A"/>
            <p:cNvPicPr/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31710" y="5421941"/>
              <a:ext cx="3834752" cy="1934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7" name="组合 86"/>
          <p:cNvGrpSpPr/>
          <p:nvPr/>
        </p:nvGrpSpPr>
        <p:grpSpPr>
          <a:xfrm>
            <a:off x="216746" y="320633"/>
            <a:ext cx="11738857" cy="6549242"/>
            <a:chOff x="243346" y="308758"/>
            <a:chExt cx="11738857" cy="6549242"/>
          </a:xfrm>
        </p:grpSpPr>
        <p:grpSp>
          <p:nvGrpSpPr>
            <p:cNvPr id="85" name="组合 84"/>
            <p:cNvGrpSpPr/>
            <p:nvPr/>
          </p:nvGrpSpPr>
          <p:grpSpPr>
            <a:xfrm>
              <a:off x="243346" y="308758"/>
              <a:ext cx="11738857" cy="6549242"/>
              <a:chOff x="243346" y="308758"/>
              <a:chExt cx="11738857" cy="6549242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43346" y="308758"/>
                <a:ext cx="11738857" cy="6549242"/>
                <a:chOff x="243346" y="308758"/>
                <a:chExt cx="11738857" cy="6549242"/>
              </a:xfrm>
            </p:grpSpPr>
            <p:pic>
              <p:nvPicPr>
                <p:cNvPr id="7169" name="Picture 1" descr="C:\Users\win10\Desktop\捕获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 bwMode="auto">
                <a:xfrm>
                  <a:off x="243346" y="1419231"/>
                  <a:ext cx="8683901" cy="5438769"/>
                </a:xfrm>
                <a:prstGeom prst="rect">
                  <a:avLst/>
                </a:prstGeom>
                <a:noFill/>
              </p:spPr>
            </p:pic>
            <p:sp>
              <p:nvSpPr>
                <p:cNvPr id="82" name="矩形 81"/>
                <p:cNvSpPr/>
                <p:nvPr/>
              </p:nvSpPr>
              <p:spPr>
                <a:xfrm>
                  <a:off x="8348353" y="308758"/>
                  <a:ext cx="3633850" cy="1306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4" name="矩形 83"/>
              <p:cNvSpPr/>
              <p:nvPr/>
            </p:nvSpPr>
            <p:spPr>
              <a:xfrm>
                <a:off x="8811491" y="1520042"/>
                <a:ext cx="3123210" cy="53379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9784396" y="1852550"/>
              <a:ext cx="1200329" cy="34675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6600" dirty="0" smtClean="0"/>
                <a:t>技术路线</a:t>
              </a:r>
              <a:endParaRPr lang="zh-CN" altLang="en-US" sz="66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iŝḷïḍe"/>
          <p:cNvGrpSpPr/>
          <p:nvPr/>
        </p:nvGrpSpPr>
        <p:grpSpPr>
          <a:xfrm>
            <a:off x="4228740" y="2156755"/>
            <a:ext cx="3037040" cy="3032126"/>
            <a:chOff x="4034313" y="1787370"/>
            <a:chExt cx="4123373" cy="4116702"/>
          </a:xfrm>
        </p:grpSpPr>
        <p:grpSp>
          <p:nvGrpSpPr>
            <p:cNvPr id="14" name="íṣḻïḓé"/>
            <p:cNvGrpSpPr/>
            <p:nvPr/>
          </p:nvGrpSpPr>
          <p:grpSpPr>
            <a:xfrm>
              <a:off x="6158273" y="1787370"/>
              <a:ext cx="1685823" cy="1427835"/>
              <a:chOff x="6158273" y="1787370"/>
              <a:chExt cx="1685823" cy="1427835"/>
            </a:xfrm>
          </p:grpSpPr>
          <p:sp>
            <p:nvSpPr>
              <p:cNvPr id="38" name="îṡ1îďé"/>
              <p:cNvSpPr/>
              <p:nvPr/>
            </p:nvSpPr>
            <p:spPr bwMode="auto">
              <a:xfrm>
                <a:off x="6158273" y="1787370"/>
                <a:ext cx="1685823" cy="1427835"/>
              </a:xfrm>
              <a:custGeom>
                <a:avLst/>
                <a:gdLst>
                  <a:gd name="T0" fmla="*/ 601663 w 21600"/>
                  <a:gd name="T1" fmla="*/ 509588 h 21600"/>
                  <a:gd name="T2" fmla="*/ 601663 w 21600"/>
                  <a:gd name="T3" fmla="*/ 509588 h 21600"/>
                  <a:gd name="T4" fmla="*/ 601663 w 21600"/>
                  <a:gd name="T5" fmla="*/ 509588 h 21600"/>
                  <a:gd name="T6" fmla="*/ 601663 w 21600"/>
                  <a:gd name="T7" fmla="*/ 50958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3292"/>
                    </a:moveTo>
                    <a:cubicBezTo>
                      <a:pt x="562" y="0"/>
                      <a:pt x="562" y="0"/>
                      <a:pt x="562" y="0"/>
                    </a:cubicBezTo>
                    <a:cubicBezTo>
                      <a:pt x="9217" y="497"/>
                      <a:pt x="17027" y="5981"/>
                      <a:pt x="21600" y="14538"/>
                    </a:cubicBezTo>
                    <a:cubicBezTo>
                      <a:pt x="12030" y="21600"/>
                      <a:pt x="12030" y="21600"/>
                      <a:pt x="12030" y="21600"/>
                    </a:cubicBezTo>
                    <a:cubicBezTo>
                      <a:pt x="9498" y="16865"/>
                      <a:pt x="5065" y="13624"/>
                      <a:pt x="0" y="13292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îšḷiḋê"/>
              <p:cNvGrpSpPr/>
              <p:nvPr/>
            </p:nvGrpSpPr>
            <p:grpSpPr>
              <a:xfrm>
                <a:off x="6684760" y="2233977"/>
                <a:ext cx="464344" cy="464344"/>
                <a:chOff x="3498967" y="3049909"/>
                <a:chExt cx="464344" cy="464344"/>
              </a:xfrm>
              <a:solidFill>
                <a:schemeClr val="bg1"/>
              </a:solidFill>
            </p:grpSpPr>
            <p:sp>
              <p:nvSpPr>
                <p:cNvPr id="40" name="îŝľiḑe"/>
                <p:cNvSpPr/>
                <p:nvPr/>
              </p:nvSpPr>
              <p:spPr bwMode="auto">
                <a:xfrm>
                  <a:off x="3498967" y="3049909"/>
                  <a:ext cx="464344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ṡlíḓè"/>
                <p:cNvSpPr/>
                <p:nvPr/>
              </p:nvSpPr>
              <p:spPr bwMode="auto">
                <a:xfrm>
                  <a:off x="3687085" y="3122140"/>
                  <a:ext cx="109538" cy="1087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5" name="iŝlïḍê"/>
            <p:cNvGrpSpPr/>
            <p:nvPr/>
          </p:nvGrpSpPr>
          <p:grpSpPr>
            <a:xfrm>
              <a:off x="4339007" y="1787370"/>
              <a:ext cx="1681375" cy="1436731"/>
              <a:chOff x="4339007" y="1787370"/>
              <a:chExt cx="1681375" cy="1436731"/>
            </a:xfrm>
          </p:grpSpPr>
          <p:sp>
            <p:nvSpPr>
              <p:cNvPr id="36" name="îsḷíḓè"/>
              <p:cNvSpPr/>
              <p:nvPr/>
            </p:nvSpPr>
            <p:spPr bwMode="auto">
              <a:xfrm>
                <a:off x="4339007" y="1787370"/>
                <a:ext cx="1681375" cy="1436731"/>
              </a:xfrm>
              <a:custGeom>
                <a:avLst/>
                <a:gdLst>
                  <a:gd name="T0" fmla="*/ 600075 w 21600"/>
                  <a:gd name="T1" fmla="*/ 512763 h 21600"/>
                  <a:gd name="T2" fmla="*/ 600075 w 21600"/>
                  <a:gd name="T3" fmla="*/ 512763 h 21600"/>
                  <a:gd name="T4" fmla="*/ 600075 w 21600"/>
                  <a:gd name="T5" fmla="*/ 512763 h 21600"/>
                  <a:gd name="T6" fmla="*/ 600075 w 21600"/>
                  <a:gd name="T7" fmla="*/ 51276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599" y="21600"/>
                    </a:moveTo>
                    <a:cubicBezTo>
                      <a:pt x="0" y="14675"/>
                      <a:pt x="0" y="14675"/>
                      <a:pt x="0" y="14675"/>
                    </a:cubicBezTo>
                    <a:cubicBezTo>
                      <a:pt x="4518" y="6100"/>
                      <a:pt x="12282" y="576"/>
                      <a:pt x="20893" y="0"/>
                    </a:cubicBezTo>
                    <a:cubicBezTo>
                      <a:pt x="21599" y="13191"/>
                      <a:pt x="21599" y="13191"/>
                      <a:pt x="21599" y="13191"/>
                    </a:cubicBezTo>
                    <a:cubicBezTo>
                      <a:pt x="16518" y="13521"/>
                      <a:pt x="12140" y="16817"/>
                      <a:pt x="9599" y="2160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ṣḷiḑé"/>
              <p:cNvSpPr/>
              <p:nvPr/>
            </p:nvSpPr>
            <p:spPr bwMode="auto">
              <a:xfrm>
                <a:off x="4989382" y="2240756"/>
                <a:ext cx="465138" cy="464344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íṡḷïḍè"/>
            <p:cNvGrpSpPr/>
            <p:nvPr/>
          </p:nvGrpSpPr>
          <p:grpSpPr>
            <a:xfrm>
              <a:off x="4034313" y="2912735"/>
              <a:ext cx="1018611" cy="1901556"/>
              <a:chOff x="4034313" y="2912735"/>
              <a:chExt cx="1018611" cy="1901556"/>
            </a:xfrm>
          </p:grpSpPr>
          <p:sp>
            <p:nvSpPr>
              <p:cNvPr id="31" name="ï$líḑê"/>
              <p:cNvSpPr/>
              <p:nvPr/>
            </p:nvSpPr>
            <p:spPr bwMode="auto">
              <a:xfrm>
                <a:off x="4034313" y="2912735"/>
                <a:ext cx="1018611" cy="1901556"/>
              </a:xfrm>
              <a:custGeom>
                <a:avLst/>
                <a:gdLst>
                  <a:gd name="T0" fmla="*/ 363519 w 20023"/>
                  <a:gd name="T1" fmla="*/ 678657 h 21600"/>
                  <a:gd name="T2" fmla="*/ 363519 w 20023"/>
                  <a:gd name="T3" fmla="*/ 678657 h 21600"/>
                  <a:gd name="T4" fmla="*/ 363519 w 20023"/>
                  <a:gd name="T5" fmla="*/ 678657 h 21600"/>
                  <a:gd name="T6" fmla="*/ 363519 w 20023"/>
                  <a:gd name="T7" fmla="*/ 67865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23" h="21600">
                    <a:moveTo>
                      <a:pt x="20022" y="16855"/>
                    </a:moveTo>
                    <a:cubicBezTo>
                      <a:pt x="4794" y="21599"/>
                      <a:pt x="4794" y="21599"/>
                      <a:pt x="4794" y="21599"/>
                    </a:cubicBezTo>
                    <a:cubicBezTo>
                      <a:pt x="-1469" y="14858"/>
                      <a:pt x="-1577" y="6805"/>
                      <a:pt x="4363" y="0"/>
                    </a:cubicBezTo>
                    <a:cubicBezTo>
                      <a:pt x="19806" y="4495"/>
                      <a:pt x="19806" y="4495"/>
                      <a:pt x="19806" y="4495"/>
                    </a:cubicBezTo>
                    <a:cubicBezTo>
                      <a:pt x="18186" y="6305"/>
                      <a:pt x="17322" y="8365"/>
                      <a:pt x="17322" y="10550"/>
                    </a:cubicBezTo>
                    <a:cubicBezTo>
                      <a:pt x="17322" y="12860"/>
                      <a:pt x="18294" y="14982"/>
                      <a:pt x="20022" y="16855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íSľïḑe"/>
              <p:cNvGrpSpPr/>
              <p:nvPr/>
            </p:nvGrpSpPr>
            <p:grpSpPr>
              <a:xfrm>
                <a:off x="4286914" y="3667853"/>
                <a:ext cx="465138" cy="391319"/>
                <a:chOff x="5356342" y="3093565"/>
                <a:chExt cx="465138" cy="391319"/>
              </a:xfrm>
              <a:solidFill>
                <a:schemeClr val="bg1"/>
              </a:solidFill>
            </p:grpSpPr>
            <p:sp>
              <p:nvSpPr>
                <p:cNvPr id="33" name="ïŝḻïḍe"/>
                <p:cNvSpPr/>
                <p:nvPr/>
              </p:nvSpPr>
              <p:spPr bwMode="auto">
                <a:xfrm>
                  <a:off x="5473023" y="3195165"/>
                  <a:ext cx="231775" cy="2317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ṧ1ïḍê"/>
                <p:cNvSpPr/>
                <p:nvPr/>
              </p:nvSpPr>
              <p:spPr bwMode="auto">
                <a:xfrm>
                  <a:off x="5530967" y="3253109"/>
                  <a:ext cx="65088" cy="650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ṥļidè"/>
                <p:cNvSpPr/>
                <p:nvPr/>
              </p:nvSpPr>
              <p:spPr bwMode="auto">
                <a:xfrm>
                  <a:off x="5356342" y="3093565"/>
                  <a:ext cx="465138" cy="39131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7" name="îṥ1ide"/>
            <p:cNvGrpSpPr/>
            <p:nvPr/>
          </p:nvGrpSpPr>
          <p:grpSpPr>
            <a:xfrm>
              <a:off x="4379040" y="4489581"/>
              <a:ext cx="1685823" cy="1414491"/>
              <a:chOff x="4379040" y="4489581"/>
              <a:chExt cx="1685823" cy="1414491"/>
            </a:xfrm>
          </p:grpSpPr>
          <p:sp>
            <p:nvSpPr>
              <p:cNvPr id="27" name="íSļîḑè"/>
              <p:cNvSpPr/>
              <p:nvPr/>
            </p:nvSpPr>
            <p:spPr bwMode="auto">
              <a:xfrm>
                <a:off x="4379040" y="4489581"/>
                <a:ext cx="1685823" cy="1414491"/>
              </a:xfrm>
              <a:custGeom>
                <a:avLst/>
                <a:gdLst>
                  <a:gd name="T0" fmla="*/ 601663 w 21600"/>
                  <a:gd name="T1" fmla="*/ 504825 h 21600"/>
                  <a:gd name="T2" fmla="*/ 601663 w 21600"/>
                  <a:gd name="T3" fmla="*/ 504825 h 21600"/>
                  <a:gd name="T4" fmla="*/ 601663 w 21600"/>
                  <a:gd name="T5" fmla="*/ 504825 h 21600"/>
                  <a:gd name="T6" fmla="*/ 601663 w 21600"/>
                  <a:gd name="T7" fmla="*/ 50482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8153"/>
                    </a:moveTo>
                    <a:cubicBezTo>
                      <a:pt x="21248" y="21600"/>
                      <a:pt x="21248" y="21600"/>
                      <a:pt x="21248" y="21600"/>
                    </a:cubicBezTo>
                    <a:cubicBezTo>
                      <a:pt x="12664" y="21347"/>
                      <a:pt x="4714" y="16052"/>
                      <a:pt x="0" y="7479"/>
                    </a:cubicBezTo>
                    <a:cubicBezTo>
                      <a:pt x="9358" y="0"/>
                      <a:pt x="9358" y="0"/>
                      <a:pt x="9358" y="0"/>
                    </a:cubicBezTo>
                    <a:cubicBezTo>
                      <a:pt x="12030" y="4790"/>
                      <a:pt x="16464" y="7984"/>
                      <a:pt x="21600" y="8153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8" name="ïşḻíḍè"/>
              <p:cNvGrpSpPr/>
              <p:nvPr/>
            </p:nvGrpSpPr>
            <p:grpSpPr>
              <a:xfrm>
                <a:off x="5115541" y="5049296"/>
                <a:ext cx="465138" cy="435769"/>
                <a:chOff x="5368132" y="3540125"/>
                <a:chExt cx="465138" cy="435769"/>
              </a:xfrm>
              <a:solidFill>
                <a:schemeClr val="bg1"/>
              </a:solidFill>
            </p:grpSpPr>
            <p:sp>
              <p:nvSpPr>
                <p:cNvPr id="29" name="ïṥ1îḍè"/>
                <p:cNvSpPr/>
                <p:nvPr/>
              </p:nvSpPr>
              <p:spPr bwMode="auto">
                <a:xfrm>
                  <a:off x="5426869" y="3598069"/>
                  <a:ext cx="347663" cy="2325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699" y="20255"/>
                      </a:moveTo>
                      <a:lnTo>
                        <a:pt x="899" y="20255"/>
                      </a:lnTo>
                      <a:lnTo>
                        <a:pt x="899" y="1350"/>
                      </a:lnTo>
                      <a:lnTo>
                        <a:pt x="20699" y="1350"/>
                      </a:lnTo>
                      <a:cubicBezTo>
                        <a:pt x="20699" y="1350"/>
                        <a:pt x="20699" y="20255"/>
                        <a:pt x="20699" y="20255"/>
                      </a:cubicBezTo>
                      <a:close/>
                      <a:moveTo>
                        <a:pt x="20699" y="0"/>
                      </a:moveTo>
                      <a:lnTo>
                        <a:pt x="899" y="5"/>
                      </a:lnTo>
                      <a:cubicBezTo>
                        <a:pt x="402" y="5"/>
                        <a:pt x="0" y="603"/>
                        <a:pt x="0" y="1350"/>
                      </a:cubicBezTo>
                      <a:lnTo>
                        <a:pt x="0" y="20249"/>
                      </a:lnTo>
                      <a:cubicBezTo>
                        <a:pt x="0" y="20996"/>
                        <a:pt x="402" y="21599"/>
                        <a:pt x="899" y="21599"/>
                      </a:cubicBezTo>
                      <a:lnTo>
                        <a:pt x="20699" y="21599"/>
                      </a:lnTo>
                      <a:cubicBezTo>
                        <a:pt x="21197" y="21599"/>
                        <a:pt x="21600" y="20996"/>
                        <a:pt x="21600" y="20249"/>
                      </a:cubicBezTo>
                      <a:lnTo>
                        <a:pt x="21600" y="1350"/>
                      </a:lnTo>
                      <a:cubicBezTo>
                        <a:pt x="21600" y="603"/>
                        <a:pt x="21197" y="0"/>
                        <a:pt x="206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ŝḻíḍê"/>
                <p:cNvSpPr/>
                <p:nvPr/>
              </p:nvSpPr>
              <p:spPr bwMode="auto">
                <a:xfrm>
                  <a:off x="5368132" y="3540125"/>
                  <a:ext cx="465138" cy="4357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6562"/>
                      </a:moveTo>
                      <a:cubicBezTo>
                        <a:pt x="20249" y="16959"/>
                        <a:pt x="19946" y="17282"/>
                        <a:pt x="19575" y="17282"/>
                      </a:cubicBezTo>
                      <a:lnTo>
                        <a:pt x="13499" y="17282"/>
                      </a:lnTo>
                      <a:lnTo>
                        <a:pt x="8099" y="17282"/>
                      </a:lnTo>
                      <a:lnTo>
                        <a:pt x="2024" y="17282"/>
                      </a:lnTo>
                      <a:cubicBezTo>
                        <a:pt x="1651" y="17282"/>
                        <a:pt x="1349" y="16959"/>
                        <a:pt x="1349" y="16562"/>
                      </a:cubicBezTo>
                      <a:lnTo>
                        <a:pt x="1349" y="2160"/>
                      </a:lnTo>
                      <a:cubicBezTo>
                        <a:pt x="1349" y="1762"/>
                        <a:pt x="1651" y="1440"/>
                        <a:pt x="2024" y="1440"/>
                      </a:cubicBezTo>
                      <a:lnTo>
                        <a:pt x="19575" y="1440"/>
                      </a:lnTo>
                      <a:cubicBezTo>
                        <a:pt x="19946" y="1440"/>
                        <a:pt x="20249" y="1762"/>
                        <a:pt x="20249" y="2160"/>
                      </a:cubicBezTo>
                      <a:cubicBezTo>
                        <a:pt x="20249" y="2160"/>
                        <a:pt x="20249" y="16562"/>
                        <a:pt x="20249" y="16562"/>
                      </a:cubicBezTo>
                      <a:close/>
                      <a:moveTo>
                        <a:pt x="19575" y="0"/>
                      </a:moveTo>
                      <a:lnTo>
                        <a:pt x="2024" y="0"/>
                      </a:lnTo>
                      <a:cubicBezTo>
                        <a:pt x="905" y="0"/>
                        <a:pt x="0" y="966"/>
                        <a:pt x="0" y="2160"/>
                      </a:cubicBezTo>
                      <a:lnTo>
                        <a:pt x="0" y="16562"/>
                      </a:lnTo>
                      <a:cubicBezTo>
                        <a:pt x="0" y="17753"/>
                        <a:pt x="903" y="18718"/>
                        <a:pt x="2018" y="18721"/>
                      </a:cubicBezTo>
                      <a:lnTo>
                        <a:pt x="8774" y="18721"/>
                      </a:lnTo>
                      <a:lnTo>
                        <a:pt x="8774" y="19597"/>
                      </a:lnTo>
                      <a:lnTo>
                        <a:pt x="4561" y="20181"/>
                      </a:lnTo>
                      <a:cubicBezTo>
                        <a:pt x="4260" y="20262"/>
                        <a:pt x="4049" y="20549"/>
                        <a:pt x="4049" y="20879"/>
                      </a:cubicBezTo>
                      <a:cubicBezTo>
                        <a:pt x="4049" y="21277"/>
                        <a:pt x="4351" y="21599"/>
                        <a:pt x="4724" y="21599"/>
                      </a:cubicBezTo>
                      <a:lnTo>
                        <a:pt x="16874" y="21599"/>
                      </a:lnTo>
                      <a:cubicBezTo>
                        <a:pt x="17248" y="21599"/>
                        <a:pt x="17549" y="21277"/>
                        <a:pt x="17549" y="20879"/>
                      </a:cubicBezTo>
                      <a:cubicBezTo>
                        <a:pt x="17549" y="20549"/>
                        <a:pt x="17339" y="20262"/>
                        <a:pt x="17038" y="20181"/>
                      </a:cubicBezTo>
                      <a:lnTo>
                        <a:pt x="12824" y="19597"/>
                      </a:lnTo>
                      <a:lnTo>
                        <a:pt x="12824" y="18721"/>
                      </a:lnTo>
                      <a:lnTo>
                        <a:pt x="19581" y="18721"/>
                      </a:lnTo>
                      <a:cubicBezTo>
                        <a:pt x="20696" y="18718"/>
                        <a:pt x="21600" y="17753"/>
                        <a:pt x="21600" y="16562"/>
                      </a:cubicBezTo>
                      <a:lnTo>
                        <a:pt x="21600" y="2160"/>
                      </a:lnTo>
                      <a:cubicBezTo>
                        <a:pt x="21600" y="966"/>
                        <a:pt x="20692" y="0"/>
                        <a:pt x="19575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8" name="ïşľïḑê"/>
            <p:cNvGrpSpPr/>
            <p:nvPr/>
          </p:nvGrpSpPr>
          <p:grpSpPr>
            <a:xfrm>
              <a:off x="7141300" y="2892719"/>
              <a:ext cx="1016386" cy="1899332"/>
              <a:chOff x="7141300" y="2892719"/>
              <a:chExt cx="1016386" cy="1899332"/>
            </a:xfrm>
          </p:grpSpPr>
          <p:sp>
            <p:nvSpPr>
              <p:cNvPr id="22" name="íŝḷîḑê"/>
              <p:cNvSpPr/>
              <p:nvPr/>
            </p:nvSpPr>
            <p:spPr bwMode="auto">
              <a:xfrm>
                <a:off x="7141300" y="2892719"/>
                <a:ext cx="1016386" cy="1899332"/>
              </a:xfrm>
              <a:custGeom>
                <a:avLst/>
                <a:gdLst>
                  <a:gd name="T0" fmla="*/ 362725 w 20053"/>
                  <a:gd name="T1" fmla="*/ 677863 h 21600"/>
                  <a:gd name="T2" fmla="*/ 362725 w 20053"/>
                  <a:gd name="T3" fmla="*/ 677863 h 21600"/>
                  <a:gd name="T4" fmla="*/ 362725 w 20053"/>
                  <a:gd name="T5" fmla="*/ 677863 h 21600"/>
                  <a:gd name="T6" fmla="*/ 362725 w 20053"/>
                  <a:gd name="T7" fmla="*/ 67786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53" h="21600">
                    <a:moveTo>
                      <a:pt x="0" y="4620"/>
                    </a:moveTo>
                    <a:cubicBezTo>
                      <a:pt x="15412" y="0"/>
                      <a:pt x="15412" y="0"/>
                      <a:pt x="15412" y="0"/>
                    </a:cubicBezTo>
                    <a:cubicBezTo>
                      <a:pt x="21599" y="6741"/>
                      <a:pt x="21599" y="14858"/>
                      <a:pt x="15412" y="21599"/>
                    </a:cubicBezTo>
                    <a:cubicBezTo>
                      <a:pt x="0" y="16979"/>
                      <a:pt x="0" y="16979"/>
                      <a:pt x="0" y="16979"/>
                    </a:cubicBezTo>
                    <a:cubicBezTo>
                      <a:pt x="1737" y="15169"/>
                      <a:pt x="2605" y="13047"/>
                      <a:pt x="2605" y="10800"/>
                    </a:cubicBezTo>
                    <a:cubicBezTo>
                      <a:pt x="2605" y="8553"/>
                      <a:pt x="1737" y="6492"/>
                      <a:pt x="0" y="462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3" name="î$lïḑe"/>
              <p:cNvGrpSpPr/>
              <p:nvPr/>
            </p:nvGrpSpPr>
            <p:grpSpPr>
              <a:xfrm>
                <a:off x="7461470" y="3682140"/>
                <a:ext cx="465138" cy="406400"/>
                <a:chOff x="6357938" y="3535363"/>
                <a:chExt cx="465138" cy="406400"/>
              </a:xfrm>
              <a:solidFill>
                <a:schemeClr val="bg1"/>
              </a:solidFill>
            </p:grpSpPr>
            <p:sp>
              <p:nvSpPr>
                <p:cNvPr id="24" name="i$1ïḓê"/>
                <p:cNvSpPr/>
                <p:nvPr/>
              </p:nvSpPr>
              <p:spPr bwMode="auto">
                <a:xfrm>
                  <a:off x="6357938" y="3535363"/>
                  <a:ext cx="465138" cy="3341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951" y="9367"/>
                      </a:moveTo>
                      <a:cubicBezTo>
                        <a:pt x="10901" y="9383"/>
                        <a:pt x="10851" y="9391"/>
                        <a:pt x="10800" y="9391"/>
                      </a:cubicBezTo>
                      <a:cubicBezTo>
                        <a:pt x="10748" y="9391"/>
                        <a:pt x="10698" y="9383"/>
                        <a:pt x="10648" y="9367"/>
                      </a:cubicBezTo>
                      <a:lnTo>
                        <a:pt x="1873" y="6550"/>
                      </a:lnTo>
                      <a:cubicBezTo>
                        <a:pt x="1566" y="6452"/>
                        <a:pt x="1349" y="6072"/>
                        <a:pt x="1349" y="5634"/>
                      </a:cubicBezTo>
                      <a:cubicBezTo>
                        <a:pt x="1349" y="5197"/>
                        <a:pt x="1566" y="4817"/>
                        <a:pt x="1873" y="4719"/>
                      </a:cubicBezTo>
                      <a:lnTo>
                        <a:pt x="10648" y="1902"/>
                      </a:lnTo>
                      <a:cubicBezTo>
                        <a:pt x="10698" y="1886"/>
                        <a:pt x="10748" y="1878"/>
                        <a:pt x="10800" y="1878"/>
                      </a:cubicBezTo>
                      <a:cubicBezTo>
                        <a:pt x="10851" y="1878"/>
                        <a:pt x="10901" y="1886"/>
                        <a:pt x="10951" y="1902"/>
                      </a:cubicBezTo>
                      <a:lnTo>
                        <a:pt x="19726" y="4719"/>
                      </a:lnTo>
                      <a:cubicBezTo>
                        <a:pt x="20033" y="4817"/>
                        <a:pt x="20249" y="5197"/>
                        <a:pt x="20249" y="5634"/>
                      </a:cubicBezTo>
                      <a:cubicBezTo>
                        <a:pt x="20249" y="6072"/>
                        <a:pt x="20033" y="6452"/>
                        <a:pt x="19726" y="6550"/>
                      </a:cubicBezTo>
                      <a:cubicBezTo>
                        <a:pt x="19726" y="6550"/>
                        <a:pt x="10951" y="9367"/>
                        <a:pt x="10951" y="9367"/>
                      </a:cubicBezTo>
                      <a:close/>
                      <a:moveTo>
                        <a:pt x="16874" y="16904"/>
                      </a:moveTo>
                      <a:cubicBezTo>
                        <a:pt x="16874" y="17942"/>
                        <a:pt x="14849" y="19721"/>
                        <a:pt x="10800" y="19721"/>
                      </a:cubicBezTo>
                      <a:cubicBezTo>
                        <a:pt x="6749" y="19721"/>
                        <a:pt x="4724" y="17942"/>
                        <a:pt x="4724" y="16904"/>
                      </a:cubicBezTo>
                      <a:lnTo>
                        <a:pt x="4724" y="9394"/>
                      </a:lnTo>
                      <a:lnTo>
                        <a:pt x="10353" y="11200"/>
                      </a:lnTo>
                      <a:cubicBezTo>
                        <a:pt x="10501" y="11246"/>
                        <a:pt x="10651" y="11269"/>
                        <a:pt x="10800" y="11269"/>
                      </a:cubicBezTo>
                      <a:cubicBezTo>
                        <a:pt x="10949" y="11269"/>
                        <a:pt x="11098" y="11246"/>
                        <a:pt x="11255" y="11198"/>
                      </a:cubicBezTo>
                      <a:lnTo>
                        <a:pt x="16874" y="9394"/>
                      </a:lnTo>
                      <a:cubicBezTo>
                        <a:pt x="16874" y="9394"/>
                        <a:pt x="16874" y="16904"/>
                        <a:pt x="16874" y="16904"/>
                      </a:cubicBezTo>
                      <a:close/>
                      <a:moveTo>
                        <a:pt x="21600" y="5634"/>
                      </a:moveTo>
                      <a:cubicBezTo>
                        <a:pt x="21600" y="4314"/>
                        <a:pt x="20954" y="3185"/>
                        <a:pt x="20030" y="2888"/>
                      </a:cubicBezTo>
                      <a:lnTo>
                        <a:pt x="11246" y="68"/>
                      </a:lnTo>
                      <a:cubicBezTo>
                        <a:pt x="11098" y="22"/>
                        <a:pt x="10949" y="0"/>
                        <a:pt x="10800" y="0"/>
                      </a:cubicBezTo>
                      <a:cubicBezTo>
                        <a:pt x="10651" y="0"/>
                        <a:pt x="10501" y="22"/>
                        <a:pt x="10344" y="71"/>
                      </a:cubicBezTo>
                      <a:lnTo>
                        <a:pt x="1570" y="2888"/>
                      </a:lnTo>
                      <a:cubicBezTo>
                        <a:pt x="645" y="3185"/>
                        <a:pt x="0" y="4314"/>
                        <a:pt x="0" y="5634"/>
                      </a:cubicBezTo>
                      <a:cubicBezTo>
                        <a:pt x="0" y="6955"/>
                        <a:pt x="645" y="8084"/>
                        <a:pt x="1569" y="8380"/>
                      </a:cubicBezTo>
                      <a:lnTo>
                        <a:pt x="3374" y="8960"/>
                      </a:lnTo>
                      <a:lnTo>
                        <a:pt x="3374" y="16904"/>
                      </a:lnTo>
                      <a:cubicBezTo>
                        <a:pt x="3374" y="19397"/>
                        <a:pt x="5425" y="21600"/>
                        <a:pt x="10800" y="21600"/>
                      </a:cubicBezTo>
                      <a:cubicBezTo>
                        <a:pt x="16174" y="21600"/>
                        <a:pt x="18224" y="19397"/>
                        <a:pt x="18224" y="16904"/>
                      </a:cubicBezTo>
                      <a:lnTo>
                        <a:pt x="18224" y="8960"/>
                      </a:lnTo>
                      <a:lnTo>
                        <a:pt x="20030" y="8380"/>
                      </a:lnTo>
                      <a:cubicBezTo>
                        <a:pt x="20954" y="8084"/>
                        <a:pt x="21600" y="6955"/>
                        <a:pt x="21600" y="563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iṧlïḋè"/>
                <p:cNvSpPr/>
                <p:nvPr/>
              </p:nvSpPr>
              <p:spPr bwMode="auto">
                <a:xfrm>
                  <a:off x="6779419" y="3680619"/>
                  <a:ext cx="28575" cy="1595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1963"/>
                      </a:moveTo>
                      <a:lnTo>
                        <a:pt x="0" y="19636"/>
                      </a:lnTo>
                      <a:cubicBezTo>
                        <a:pt x="0" y="20721"/>
                        <a:pt x="4841" y="21599"/>
                        <a:pt x="10800" y="21599"/>
                      </a:cubicBezTo>
                      <a:cubicBezTo>
                        <a:pt x="16758" y="21599"/>
                        <a:pt x="21600" y="20721"/>
                        <a:pt x="21600" y="19636"/>
                      </a:cubicBezTo>
                      <a:lnTo>
                        <a:pt x="21600" y="1963"/>
                      </a:lnTo>
                      <a:cubicBezTo>
                        <a:pt x="21600" y="878"/>
                        <a:pt x="16758" y="0"/>
                        <a:pt x="10800" y="0"/>
                      </a:cubicBezTo>
                      <a:cubicBezTo>
                        <a:pt x="4841" y="0"/>
                        <a:pt x="0" y="878"/>
                        <a:pt x="0" y="196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ślîďê"/>
                <p:cNvSpPr/>
                <p:nvPr/>
              </p:nvSpPr>
              <p:spPr bwMode="auto">
                <a:xfrm>
                  <a:off x="6764338" y="3854450"/>
                  <a:ext cx="58738" cy="873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8" y="0"/>
                        <a:pt x="0" y="10427"/>
                        <a:pt x="0" y="14400"/>
                      </a:cubicBezTo>
                      <a:cubicBezTo>
                        <a:pt x="0" y="18372"/>
                        <a:pt x="4838" y="21599"/>
                        <a:pt x="10800" y="21599"/>
                      </a:cubicBezTo>
                      <a:cubicBezTo>
                        <a:pt x="16761" y="21599"/>
                        <a:pt x="21600" y="18372"/>
                        <a:pt x="21600" y="14400"/>
                      </a:cubicBezTo>
                      <a:cubicBezTo>
                        <a:pt x="21600" y="10427"/>
                        <a:pt x="16761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9" name="iṩlîḑé"/>
            <p:cNvGrpSpPr/>
            <p:nvPr/>
          </p:nvGrpSpPr>
          <p:grpSpPr>
            <a:xfrm>
              <a:off x="6169393" y="4456220"/>
              <a:ext cx="1688048" cy="1441179"/>
              <a:chOff x="6169393" y="4456220"/>
              <a:chExt cx="1688048" cy="1441179"/>
            </a:xfrm>
          </p:grpSpPr>
          <p:sp>
            <p:nvSpPr>
              <p:cNvPr id="20" name="ï$ľîdê"/>
              <p:cNvSpPr/>
              <p:nvPr/>
            </p:nvSpPr>
            <p:spPr bwMode="auto">
              <a:xfrm>
                <a:off x="6169393" y="4456220"/>
                <a:ext cx="1688048" cy="1441179"/>
              </a:xfrm>
              <a:custGeom>
                <a:avLst/>
                <a:gdLst>
                  <a:gd name="T0" fmla="*/ 602457 w 21600"/>
                  <a:gd name="T1" fmla="*/ 514350 h 21600"/>
                  <a:gd name="T2" fmla="*/ 602457 w 21600"/>
                  <a:gd name="T3" fmla="*/ 514350 h 21600"/>
                  <a:gd name="T4" fmla="*/ 602457 w 21600"/>
                  <a:gd name="T5" fmla="*/ 514350 h 21600"/>
                  <a:gd name="T6" fmla="*/ 602457 w 21600"/>
                  <a:gd name="T7" fmla="*/ 5143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961" y="0"/>
                    </a:moveTo>
                    <a:cubicBezTo>
                      <a:pt x="21600" y="6924"/>
                      <a:pt x="21600" y="6924"/>
                      <a:pt x="21600" y="6924"/>
                    </a:cubicBezTo>
                    <a:cubicBezTo>
                      <a:pt x="17096" y="15499"/>
                      <a:pt x="9287" y="21023"/>
                      <a:pt x="703" y="21600"/>
                    </a:cubicBezTo>
                    <a:cubicBezTo>
                      <a:pt x="0" y="8492"/>
                      <a:pt x="0" y="8492"/>
                      <a:pt x="0" y="8492"/>
                    </a:cubicBezTo>
                    <a:cubicBezTo>
                      <a:pt x="5065" y="8079"/>
                      <a:pt x="9498" y="4782"/>
                      <a:pt x="11961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S1îḑè"/>
              <p:cNvSpPr/>
              <p:nvPr/>
            </p:nvSpPr>
            <p:spPr bwMode="auto">
              <a:xfrm>
                <a:off x="6750244" y="4964219"/>
                <a:ext cx="464344" cy="465138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59" name="文本框 58"/>
          <p:cNvSpPr txBox="1"/>
          <p:nvPr/>
        </p:nvSpPr>
        <p:spPr>
          <a:xfrm>
            <a:off x="570014" y="1313445"/>
            <a:ext cx="3538848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）我们全体成员有</a:t>
            </a:r>
            <a:r>
              <a:rPr lang="en-US" dirty="0" smtClean="0"/>
              <a:t>51</a:t>
            </a:r>
            <a:r>
              <a:rPr lang="zh-CN" altLang="en-US" dirty="0" smtClean="0"/>
              <a:t>单片机的开发经历，并将在大一下学期和大二上学期学习电路分析、模拟电路等专业课，对使用</a:t>
            </a:r>
            <a:r>
              <a:rPr lang="en-US" dirty="0" smtClean="0"/>
              <a:t>STM32</a:t>
            </a:r>
            <a:r>
              <a:rPr lang="zh-CN" altLang="en-US" dirty="0" smtClean="0"/>
              <a:t>单片机有良好的经验</a:t>
            </a:r>
            <a:r>
              <a:rPr lang="zh-CN" altLang="en-US" dirty="0" smtClean="0"/>
              <a:t>基础</a:t>
            </a:r>
            <a:endParaRPr lang="zh-CN" altLang="en-US" dirty="0" smtClean="0"/>
          </a:p>
        </p:txBody>
      </p:sp>
      <p:sp>
        <p:nvSpPr>
          <p:cNvPr id="62" name="文本框 61"/>
          <p:cNvSpPr txBox="1"/>
          <p:nvPr/>
        </p:nvSpPr>
        <p:spPr>
          <a:xfrm>
            <a:off x="587356" y="2963175"/>
            <a:ext cx="2998992" cy="16468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）我们全体成员有人人卓越的培训和实践经验，且负责人李豪现为武汉理工大学电子科技协会会员，技术水平</a:t>
            </a:r>
            <a:r>
              <a:rPr lang="zh-CN" altLang="en-US" dirty="0" smtClean="0"/>
              <a:t>优秀</a:t>
            </a:r>
            <a:endParaRPr lang="zh-CN" altLang="en-US" dirty="0" smtClean="0"/>
          </a:p>
        </p:txBody>
      </p:sp>
      <p:sp>
        <p:nvSpPr>
          <p:cNvPr id="74" name="文本框 73"/>
          <p:cNvSpPr txBox="1"/>
          <p:nvPr/>
        </p:nvSpPr>
        <p:spPr>
          <a:xfrm>
            <a:off x="607351" y="4857008"/>
            <a:ext cx="3869646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）项目选用的传感器和芯片等元器件成本较低，调试方便；</a:t>
            </a:r>
            <a:r>
              <a:rPr lang="en-US" dirty="0" err="1" smtClean="0"/>
              <a:t>Altium</a:t>
            </a:r>
            <a:r>
              <a:rPr lang="en-US" dirty="0" smtClean="0"/>
              <a:t> Designer</a:t>
            </a:r>
            <a:r>
              <a:rPr lang="zh-CN" altLang="en-US" dirty="0" smtClean="0"/>
              <a:t>系列软件有成熟的技术支撑，模拟可靠</a:t>
            </a:r>
            <a:endParaRPr lang="zh-CN" altLang="en-US" dirty="0"/>
          </a:p>
        </p:txBody>
      </p:sp>
      <p:grpSp>
        <p:nvGrpSpPr>
          <p:cNvPr id="75" name="组合 7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6" name="组合 7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4" name="菱形 8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菱形 8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909207" y="437364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3200" b="1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044842" y="380547"/>
              <a:ext cx="7661133" cy="858735"/>
              <a:chOff x="1766821" y="323359"/>
              <a:chExt cx="7661133" cy="858735"/>
            </a:xfrm>
          </p:grpSpPr>
          <p:sp>
            <p:nvSpPr>
              <p:cNvPr id="82" name="文本框 81"/>
              <p:cNvSpPr txBox="1"/>
              <p:nvPr/>
            </p:nvSpPr>
            <p:spPr>
              <a:xfrm>
                <a:off x="2243052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可行性分析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766821" y="874317"/>
                <a:ext cx="76611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（四）项目可行性分析</a:t>
                </a:r>
                <a:r>
                  <a:rPr lang="en-US" altLang="zh-CN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 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80" name="菱形 7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菱形 8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7" y="371488"/>
            <a:ext cx="542385" cy="541336"/>
          </a:xfrm>
          <a:prstGeom prst="rect">
            <a:avLst/>
          </a:prstGeom>
        </p:spPr>
      </p:pic>
      <p:pic>
        <p:nvPicPr>
          <p:cNvPr id="66" name="图片 65" descr="院徽.jpg"/>
          <p:cNvPicPr/>
          <p:nvPr/>
        </p:nvPicPr>
        <p:blipFill>
          <a:blip r:embed="rId4"/>
          <a:srcRect l="7482" t="6829" r="10923" b="7197"/>
          <a:stretch>
            <a:fillRect/>
          </a:stretch>
        </p:blipFill>
        <p:spPr>
          <a:xfrm>
            <a:off x="4931846" y="2852344"/>
            <a:ext cx="1628775" cy="1672743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67" name="组合 66"/>
          <p:cNvGrpSpPr/>
          <p:nvPr/>
        </p:nvGrpSpPr>
        <p:grpSpPr>
          <a:xfrm>
            <a:off x="6322584" y="308750"/>
            <a:ext cx="11710689" cy="6596744"/>
            <a:chOff x="802750" y="299356"/>
            <a:chExt cx="11710689" cy="6596744"/>
          </a:xfrm>
        </p:grpSpPr>
        <p:grpSp>
          <p:nvGrpSpPr>
            <p:cNvPr id="68" name="组合 75"/>
            <p:cNvGrpSpPr/>
            <p:nvPr/>
          </p:nvGrpSpPr>
          <p:grpSpPr>
            <a:xfrm>
              <a:off x="802750" y="299356"/>
              <a:ext cx="1316501" cy="883948"/>
              <a:chOff x="3297234" y="1279752"/>
              <a:chExt cx="6401933" cy="4298496"/>
            </a:xfrm>
          </p:grpSpPr>
          <p:sp>
            <p:nvSpPr>
              <p:cNvPr id="99" name="菱形 98"/>
              <p:cNvSpPr/>
              <p:nvPr/>
            </p:nvSpPr>
            <p:spPr>
              <a:xfrm>
                <a:off x="3297234" y="2107067"/>
                <a:ext cx="2643867" cy="2643867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菱形 99"/>
              <p:cNvSpPr/>
              <p:nvPr/>
            </p:nvSpPr>
            <p:spPr>
              <a:xfrm>
                <a:off x="5400670" y="1279752"/>
                <a:ext cx="4298497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文本框 76"/>
            <p:cNvSpPr txBox="1"/>
            <p:nvPr/>
          </p:nvSpPr>
          <p:spPr>
            <a:xfrm>
              <a:off x="1324832" y="437364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3200" b="1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93" name="组合 77"/>
            <p:cNvGrpSpPr/>
            <p:nvPr/>
          </p:nvGrpSpPr>
          <p:grpSpPr>
            <a:xfrm>
              <a:off x="2460467" y="380547"/>
              <a:ext cx="4674336" cy="1074178"/>
              <a:chOff x="2182446" y="323359"/>
              <a:chExt cx="4674336" cy="1074178"/>
            </a:xfrm>
          </p:grpSpPr>
          <p:sp>
            <p:nvSpPr>
              <p:cNvPr id="97" name="文本框 81"/>
              <p:cNvSpPr txBox="1"/>
              <p:nvPr/>
            </p:nvSpPr>
            <p:spPr>
              <a:xfrm>
                <a:off x="2658677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创新与预期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8" name="文本框 82"/>
              <p:cNvSpPr txBox="1"/>
              <p:nvPr/>
            </p:nvSpPr>
            <p:spPr>
              <a:xfrm>
                <a:off x="2182446" y="874317"/>
                <a:ext cx="3308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（五）项目的创新之处</a:t>
                </a:r>
                <a:endPara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（六）项目预期成果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94" name="组合 78"/>
            <p:cNvGrpSpPr/>
            <p:nvPr/>
          </p:nvGrpSpPr>
          <p:grpSpPr>
            <a:xfrm>
              <a:off x="11572882" y="6254988"/>
              <a:ext cx="940557" cy="641112"/>
              <a:chOff x="11395287" y="6034159"/>
              <a:chExt cx="1208633" cy="823841"/>
            </a:xfrm>
          </p:grpSpPr>
          <p:sp>
            <p:nvSpPr>
              <p:cNvPr id="95" name="菱形 9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菱形 9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01" name="图片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76" y="357132"/>
            <a:ext cx="542385" cy="541336"/>
          </a:xfrm>
          <a:prstGeom prst="rect">
            <a:avLst/>
          </a:prstGeom>
        </p:spPr>
      </p:pic>
      <p:sp>
        <p:nvSpPr>
          <p:cNvPr id="102" name="文本框 73"/>
          <p:cNvSpPr txBox="1"/>
          <p:nvPr/>
        </p:nvSpPr>
        <p:spPr>
          <a:xfrm>
            <a:off x="7849320" y="1945574"/>
            <a:ext cx="3869646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/>
              <a:t>项目的创新之处：</a:t>
            </a:r>
            <a:endParaRPr lang="en-US" altLang="zh-CN" dirty="0" smtClean="0"/>
          </a:p>
          <a:p>
            <a:r>
              <a:rPr lang="zh-CN" altLang="en-US" dirty="0" smtClean="0"/>
              <a:t>集成烟光传感器与</a:t>
            </a:r>
            <a:r>
              <a:rPr lang="en-US" dirty="0" smtClean="0"/>
              <a:t>STM32</a:t>
            </a:r>
            <a:r>
              <a:rPr lang="zh-CN" altLang="en-US" dirty="0" smtClean="0"/>
              <a:t>单片机，通过</a:t>
            </a:r>
            <a:r>
              <a:rPr lang="en-US" dirty="0" smtClean="0"/>
              <a:t>OLED</a:t>
            </a:r>
            <a:r>
              <a:rPr lang="zh-CN" altLang="en-US" dirty="0" smtClean="0"/>
              <a:t>实现数据可视化，通过</a:t>
            </a:r>
            <a:r>
              <a:rPr lang="en-US" dirty="0" smtClean="0"/>
              <a:t>ESP8266-WiFi</a:t>
            </a:r>
            <a:r>
              <a:rPr lang="zh-CN" altLang="en-US" dirty="0" smtClean="0"/>
              <a:t>物联网模块对探测器进行外部访问和控制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103" name="文本框 73"/>
          <p:cNvSpPr txBox="1"/>
          <p:nvPr/>
        </p:nvSpPr>
        <p:spPr>
          <a:xfrm>
            <a:off x="7813693" y="3750623"/>
            <a:ext cx="3869646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/>
              <a:t>项目预期成果：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）制作完成一款基于</a:t>
            </a:r>
            <a:r>
              <a:rPr lang="en-US" dirty="0" smtClean="0"/>
              <a:t>STM32</a:t>
            </a:r>
            <a:r>
              <a:rPr lang="zh-CN" altLang="en-US" dirty="0" smtClean="0"/>
              <a:t>的便携式烟光灵敏探测器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）申请一项专利</a:t>
            </a:r>
          </a:p>
          <a:p>
            <a:endParaRPr lang="zh-CN" altLang="en-US" dirty="0"/>
          </a:p>
        </p:txBody>
      </p:sp>
      <p:sp>
        <p:nvSpPr>
          <p:cNvPr id="104" name="文本框 73"/>
          <p:cNvSpPr txBox="1"/>
          <p:nvPr/>
        </p:nvSpPr>
        <p:spPr>
          <a:xfrm>
            <a:off x="7873071" y="5365669"/>
            <a:ext cx="386964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/>
              <a:t>项目成员（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人）：李豪现、张王炎、祝光、赵家功、李禹佳、宋文爽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74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806" b="5467"/>
          <a:stretch/>
        </p:blipFill>
        <p:spPr>
          <a:xfrm>
            <a:off x="0" y="0"/>
            <a:ext cx="12450890" cy="68703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3" y="-6980"/>
            <a:ext cx="12462697" cy="701701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45443" y="2563756"/>
            <a:ext cx="5014601" cy="11695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谢谢大家！</a:t>
            </a:r>
            <a:endParaRPr lang="zh-CN" altLang="en-US" sz="70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02929" y="4252348"/>
            <a:ext cx="379452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信息工程学院电信工</a:t>
            </a:r>
            <a:r>
              <a:rPr lang="en-US" altLang="zh-CN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2017</a:t>
            </a:r>
            <a:endParaRPr lang="zh-CN" altLang="en-US" sz="1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8676136" y="4957947"/>
            <a:ext cx="2186668" cy="531124"/>
            <a:chOff x="1483363" y="3650467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483363" y="3650467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30874" y="3686437"/>
              <a:ext cx="1651081" cy="2386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答辩者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：李豪现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2" name="直接连接符 1"/>
          <p:cNvCxnSpPr>
            <a:stCxn id="18" idx="2"/>
          </p:cNvCxnSpPr>
          <p:nvPr/>
        </p:nvCxnSpPr>
        <p:spPr>
          <a:xfrm rot="5400000">
            <a:off x="3465915" y="600795"/>
            <a:ext cx="1588" cy="2501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10970" y="1851660"/>
            <a:ext cx="0" cy="41865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643058" y="5660390"/>
            <a:ext cx="2625780" cy="9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1258678" y="800100"/>
            <a:ext cx="0" cy="4850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04385" y="-5715"/>
            <a:ext cx="224790" cy="185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58043" y="3750945"/>
            <a:ext cx="1185545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15624" y="1863702"/>
            <a:ext cx="1396030" cy="5085041"/>
          </a:xfrm>
          <a:prstGeom prst="rect">
            <a:avLst/>
          </a:prstGeom>
          <a:solidFill>
            <a:srgbClr val="B3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 descr="院徽.jpg"/>
          <p:cNvPicPr/>
          <p:nvPr/>
        </p:nvPicPr>
        <p:blipFill>
          <a:blip r:embed="rId5"/>
          <a:srcRect l="7482" t="6829" r="10923" b="7197"/>
          <a:stretch>
            <a:fillRect/>
          </a:stretch>
        </p:blipFill>
        <p:spPr>
          <a:xfrm>
            <a:off x="2295525" y="85393"/>
            <a:ext cx="1628775" cy="1672743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图片 23" descr="-305db112c7315e6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31" y="18268"/>
            <a:ext cx="1752335" cy="1754874"/>
          </a:xfrm>
          <a:prstGeom prst="rect">
            <a:avLst/>
          </a:prstGeom>
        </p:spPr>
      </p:pic>
      <p:sp>
        <p:nvSpPr>
          <p:cNvPr id="25" name="文本框 7"/>
          <p:cNvSpPr txBox="1"/>
          <p:nvPr/>
        </p:nvSpPr>
        <p:spPr>
          <a:xfrm>
            <a:off x="2377438" y="2014469"/>
            <a:ext cx="881799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以上为“基于</a:t>
            </a:r>
            <a:r>
              <a:rPr lang="en-US" altLang="zh-CN" sz="2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STM32</a:t>
            </a:r>
            <a:r>
              <a:rPr lang="zh-CN" altLang="en-US" sz="2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的便携式烟光灵敏探测器设计”项目介绍</a:t>
            </a:r>
            <a:r>
              <a:rPr lang="en-US" altLang="zh-CN" sz="2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——</a:t>
            </a:r>
            <a:endParaRPr lang="zh-CN" altLang="en-US" sz="20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wipe dir="r"/>
      </p:transition>
    </mc:Choice>
    <mc:Fallback>
      <p:transition spd="med" advTm="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1716</TotalTime>
  <Words>600</Words>
  <Application>Microsoft Office PowerPoint</Application>
  <PresentationFormat>自定义</PresentationFormat>
  <Paragraphs>72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包图主题2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win10</cp:lastModifiedBy>
  <cp:revision>217</cp:revision>
  <dcterms:created xsi:type="dcterms:W3CDTF">2017-08-18T03:02:00Z</dcterms:created>
  <dcterms:modified xsi:type="dcterms:W3CDTF">2021-05-03T14:27:03Z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  <property fmtid="{D5CDD505-2E9C-101B-9397-08002B2CF9AE}" pid="3" name="KSORubyTemplateID">
    <vt:lpwstr>2</vt:lpwstr>
  </property>
</Properties>
</file>