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4" r:id="rId2"/>
    <p:sldId id="260" r:id="rId3"/>
    <p:sldId id="290" r:id="rId4"/>
    <p:sldId id="297" r:id="rId5"/>
    <p:sldId id="305" r:id="rId6"/>
    <p:sldId id="292" r:id="rId7"/>
    <p:sldId id="293" r:id="rId8"/>
    <p:sldId id="30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-72" y="-18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2545-EBE7-4F20-90EA-C6EE58542D23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EC190-8EEB-46BA-BBA4-3BAB7F38A5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61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BC10CF-6146-4218-B288-44D49BE2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B313826-8CE1-48BD-991B-9A01119D1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A908213-39F7-4837-A3D8-CDBCC0C3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AF79AC7-4FB8-4792-8017-96A687E1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1D297A-1C65-43D9-9714-81F8526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75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ED34B7-EF7D-481F-90EB-7AA0E1E6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A692D64-A75C-4DF3-AFBC-FF940BA94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F7B3AD-DF6D-483B-B5B2-F5751E9B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6B5906-0C1A-4449-B9E7-60B9A708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ADFF45-A6DC-4D43-8DEF-B9E12941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47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8C6194A-88AE-425C-9001-DAEE5CA92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C3BCA16-B052-4CFD-BF65-2D20E0EFF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CAA3D58-0B72-4A33-8F29-5930293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3A888C7-4C5E-45FE-A756-5B109623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FB23A06-6082-41AE-87D7-69736C54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169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87777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25" y="728663"/>
            <a:ext cx="5400675" cy="5400638"/>
          </a:xfrm>
          <a:prstGeom prst="rect">
            <a:avLst/>
          </a:prstGeom>
          <a:solidFill>
            <a:schemeClr val="accent5"/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5035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96000" y="-8950"/>
            <a:ext cx="6096000" cy="686695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096000" y="4905"/>
            <a:ext cx="6096000" cy="2379980"/>
          </a:xfrm>
          <a:prstGeom prst="rect">
            <a:avLst/>
          </a:prstGeom>
          <a:solidFill>
            <a:schemeClr val="accent5"/>
          </a:solidFill>
          <a:ln w="152400" cap="sq">
            <a:solidFill>
              <a:schemeClr val="bg1"/>
            </a:solidFill>
            <a:miter lim="800000"/>
          </a:ln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04981" y="2384884"/>
            <a:ext cx="3051359" cy="2379980"/>
          </a:xfrm>
          <a:prstGeom prst="rect">
            <a:avLst/>
          </a:prstGeom>
          <a:solidFill>
            <a:schemeClr val="accent5"/>
          </a:solidFill>
          <a:ln w="152400" cap="sq">
            <a:solidFill>
              <a:schemeClr val="bg1"/>
            </a:solidFill>
            <a:miter lim="800000"/>
          </a:ln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60784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1147C6-5A74-447D-8D15-471A8EB3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079F0A-D218-4F98-99DB-4B7736FB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11A081-7E3D-42E7-A367-CE493E0F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BE8642-ACB6-4571-A92F-A4EFE832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D9DDD8-E538-4DFD-9474-F1B0E126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69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63CDAE-A1FB-48CF-B893-AE589455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C5CCD2F-CF9A-4075-B557-1ED818C3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1446D02-421C-4AE9-90CA-02631BF3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0C45BA6-B47F-46FA-A681-65019A51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6609373-F66F-42BB-8623-7F048253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63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36678A-B4C0-4B7D-809D-9F83020C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F1ECD86-A95D-4858-9376-9F71856B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F0A3C1E-15BD-4DB1-9B28-42C9CBD3B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50E6427-83B5-4A56-A50B-9FA6422F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EF62417-091A-4020-A1B8-DC78F26E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3364288-4D1A-47DD-BCEF-9A1B6915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19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07160D-8E16-46E2-B2EE-E89C4D5E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5E25F21-2B48-448C-80C3-CB80BF87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BDCE5DA-8D48-4F33-96C9-7A067FEB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7B51B10-D157-4E9E-9867-C65902BC4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24AE61F-122B-4F1D-9390-95308702B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CAF655E-0C71-47DB-B7D5-3C85F38E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39CA4AA-71D2-462D-92FA-4B8204DE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F59343A-A915-422D-B471-2799DC06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901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6E124B-AFA2-4446-9F39-EB807558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DD4B3BA-21E0-4AA8-B925-FF5E5057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3914394-DC21-4C62-BB7F-BACB1C8A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E77E0AE-FAF3-4E7A-A945-8CF9274A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467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8C03B20-CB3E-4519-8845-2C6F8996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2FA52BE-4DBA-4FF4-ACF6-5670A48F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424024C-1F9F-4346-8EC4-FF655C15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06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22A926-E7D5-4737-A3E2-AD89F026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E4303C-398C-44CC-AEFE-803BD44F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5859ADF-CA37-4469-9B46-BED9BD4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25AFC31-DD7C-4D6D-B88B-DBD7E1A9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55360EF-6A26-41FD-9971-7C00C7FA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6FD9FD6-7D13-445C-A2F7-EB982F02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025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7A723A-BA06-4321-A0F6-FAC7EEEE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3EB245D-8D44-4EAC-85B6-116E7E7E2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09DA991-4BEB-448D-AE73-4F157518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94A3258-7042-4BC6-A354-2D335D4B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DEEBEC5-D427-4BE3-8849-08D3AD84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B1DBD4F-0E85-42C6-89BE-A9724BF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782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F120283-738A-4D5F-8A31-059F4A6C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A0E5B2B-3B37-4DFC-804F-46B28971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7AB03FF-4179-488B-A7AB-8AF943927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2451-E714-4896-9953-E133EBD50104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0EEDA3-3DBE-4ED7-A1D3-09B4F6760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30EB6EB-4408-42A4-862D-B2C30220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76DC-BC94-42F1-A619-8AAC755884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6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153" y="-6980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3" name="Freeform: Shape 14"/>
          <p:cNvSpPr/>
          <p:nvPr/>
        </p:nvSpPr>
        <p:spPr bwMode="auto">
          <a:xfrm flipH="1">
            <a:off x="380857" y="670026"/>
            <a:ext cx="4537026" cy="4537026"/>
          </a:xfrm>
          <a:custGeom>
            <a:avLst/>
            <a:gdLst>
              <a:gd name="connsiteX0" fmla="*/ 0 w 9074052"/>
              <a:gd name="connsiteY0" fmla="*/ 0 h 9074052"/>
              <a:gd name="connsiteX1" fmla="*/ 9074052 w 9074052"/>
              <a:gd name="connsiteY1" fmla="*/ 0 h 9074052"/>
              <a:gd name="connsiteX2" fmla="*/ 9074052 w 9074052"/>
              <a:gd name="connsiteY2" fmla="*/ 6552727 h 9074052"/>
              <a:gd name="connsiteX3" fmla="*/ 6552727 w 9074052"/>
              <a:gd name="connsiteY3" fmla="*/ 9074052 h 9074052"/>
              <a:gd name="connsiteX4" fmla="*/ 0 w 9074052"/>
              <a:gd name="connsiteY4" fmla="*/ 9074052 h 9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52" h="9074052">
                <a:moveTo>
                  <a:pt x="0" y="0"/>
                </a:moveTo>
                <a:lnTo>
                  <a:pt x="9074052" y="0"/>
                </a:lnTo>
                <a:lnTo>
                  <a:pt x="9074052" y="6552727"/>
                </a:lnTo>
                <a:lnTo>
                  <a:pt x="6552727" y="9074052"/>
                </a:lnTo>
                <a:lnTo>
                  <a:pt x="0" y="9074052"/>
                </a:lnTo>
                <a:close/>
              </a:path>
            </a:pathLst>
          </a:custGeom>
          <a:noFill/>
          <a:ln w="152400">
            <a:solidFill>
              <a:schemeClr val="bg1"/>
            </a:solidFill>
            <a:miter lim="800000"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4" name="Freeform: Shape 14"/>
          <p:cNvSpPr/>
          <p:nvPr/>
        </p:nvSpPr>
        <p:spPr bwMode="auto">
          <a:xfrm flipH="1">
            <a:off x="-4621063" y="0"/>
            <a:ext cx="17251974" cy="7199085"/>
          </a:xfrm>
          <a:custGeom>
            <a:avLst/>
            <a:gdLst>
              <a:gd name="connsiteX0" fmla="*/ 0 w 9074052"/>
              <a:gd name="connsiteY0" fmla="*/ 0 h 9074052"/>
              <a:gd name="connsiteX1" fmla="*/ 9074052 w 9074052"/>
              <a:gd name="connsiteY1" fmla="*/ 0 h 9074052"/>
              <a:gd name="connsiteX2" fmla="*/ 9074052 w 9074052"/>
              <a:gd name="connsiteY2" fmla="*/ 6552727 h 9074052"/>
              <a:gd name="connsiteX3" fmla="*/ 6552727 w 9074052"/>
              <a:gd name="connsiteY3" fmla="*/ 9074052 h 9074052"/>
              <a:gd name="connsiteX4" fmla="*/ 0 w 9074052"/>
              <a:gd name="connsiteY4" fmla="*/ 9074052 h 9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52" h="9074052">
                <a:moveTo>
                  <a:pt x="0" y="0"/>
                </a:moveTo>
                <a:lnTo>
                  <a:pt x="9074052" y="0"/>
                </a:lnTo>
                <a:lnTo>
                  <a:pt x="9074052" y="6552727"/>
                </a:lnTo>
                <a:lnTo>
                  <a:pt x="6552727" y="9074052"/>
                </a:lnTo>
                <a:lnTo>
                  <a:pt x="0" y="9074052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" y="2522173"/>
            <a:ext cx="5911547" cy="4256314"/>
          </a:xfrm>
          <a:prstGeom prst="rect">
            <a:avLst/>
          </a:prstGeom>
          <a:effectLst>
            <a:softEdge rad="635000"/>
          </a:effectLst>
        </p:spPr>
      </p:pic>
      <p:grpSp>
        <p:nvGrpSpPr>
          <p:cNvPr id="7" name="组合 18"/>
          <p:cNvGrpSpPr/>
          <p:nvPr/>
        </p:nvGrpSpPr>
        <p:grpSpPr>
          <a:xfrm>
            <a:off x="6406870" y="4949706"/>
            <a:ext cx="4903233" cy="853170"/>
            <a:chOff x="1483363" y="3650465"/>
            <a:chExt cx="2722491" cy="508894"/>
          </a:xfrm>
          <a:noFill/>
        </p:grpSpPr>
        <p:sp>
          <p:nvSpPr>
            <p:cNvPr id="8" name="矩形 7"/>
            <p:cNvSpPr/>
            <p:nvPr/>
          </p:nvSpPr>
          <p:spPr>
            <a:xfrm>
              <a:off x="1483363" y="3650465"/>
              <a:ext cx="1765300" cy="3168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9" name="文本框 20"/>
            <p:cNvSpPr txBox="1"/>
            <p:nvPr/>
          </p:nvSpPr>
          <p:spPr>
            <a:xfrm>
              <a:off x="1545868" y="3883988"/>
              <a:ext cx="2659986" cy="275371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 smtClean="0"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做者：电信</a:t>
              </a:r>
              <a:r>
                <a:rPr lang="en-US" altLang="zh-CN" sz="2400" dirty="0" smtClean="0"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2004  </a:t>
              </a:r>
              <a:r>
                <a:rPr lang="zh-CN" altLang="en-US" sz="2400" dirty="0" smtClean="0"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李</a:t>
              </a:r>
              <a:r>
                <a:rPr lang="zh-CN" altLang="en-US" sz="2400" dirty="0" smtClean="0"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豪现</a:t>
              </a:r>
              <a:endParaRPr lang="zh-CN" altLang="en-US" sz="24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文本框 9"/>
          <p:cNvSpPr txBox="1"/>
          <p:nvPr/>
        </p:nvSpPr>
        <p:spPr>
          <a:xfrm>
            <a:off x="6385672" y="5154291"/>
            <a:ext cx="481101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453" y="280828"/>
            <a:ext cx="112510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 smtClean="0"/>
              <a:t>润之诗</a:t>
            </a:r>
            <a:endParaRPr lang="zh-CN" altLang="en-US" sz="16600" b="1" dirty="0"/>
          </a:p>
        </p:txBody>
      </p:sp>
      <p:pic>
        <p:nvPicPr>
          <p:cNvPr id="18" name="图片 17" descr="青年时期.jpg"/>
          <p:cNvPicPr>
            <a:picLocks noChangeAspect="1"/>
          </p:cNvPicPr>
          <p:nvPr/>
        </p:nvPicPr>
        <p:blipFill>
          <a:blip r:embed="rId4"/>
          <a:srcRect b="26666"/>
          <a:stretch>
            <a:fillRect/>
          </a:stretch>
        </p:blipFill>
        <p:spPr>
          <a:xfrm>
            <a:off x="8371650" y="864000"/>
            <a:ext cx="3289459" cy="39384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1544669"/>
            <a:ext cx="6081712" cy="3211904"/>
          </a:xfrm>
          <a:effectLst>
            <a:softEdge rad="127000"/>
          </a:effectLst>
        </p:spPr>
      </p:pic>
      <p:sp>
        <p:nvSpPr>
          <p:cNvPr id="13" name="Rectangle 15"/>
          <p:cNvSpPr/>
          <p:nvPr/>
        </p:nvSpPr>
        <p:spPr>
          <a:xfrm>
            <a:off x="1336624" y="2364462"/>
            <a:ext cx="488417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2800" b="1" dirty="0" smtClean="0"/>
              <a:t>1934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月</a:t>
            </a:r>
            <a:r>
              <a:rPr lang="zh-CN" altLang="en-US" sz="2400" dirty="0" smtClean="0"/>
              <a:t>，第五次反围剿失败后，中央主力红军为摆脱国民党军队的包围追击，被迫实行战略性转移，标志着万里长征的开始。</a:t>
            </a:r>
            <a:br>
              <a:rPr lang="zh-CN" altLang="en-US" sz="2400" dirty="0" smtClean="0"/>
            </a:br>
            <a:r>
              <a:rPr lang="zh-CN" altLang="en-US" sz="2400" b="1" dirty="0" smtClean="0"/>
              <a:t>瑞金</a:t>
            </a:r>
            <a:r>
              <a:rPr lang="zh-CN" altLang="en-US" sz="2400" dirty="0" smtClean="0"/>
              <a:t>→突破敌四道防线→强渡</a:t>
            </a:r>
            <a:r>
              <a:rPr lang="zh-CN" altLang="en-US" sz="2400" b="1" dirty="0" smtClean="0"/>
              <a:t>乌江</a:t>
            </a:r>
            <a:r>
              <a:rPr lang="zh-CN" altLang="en-US" sz="2400" dirty="0" smtClean="0"/>
              <a:t>→占领</a:t>
            </a:r>
            <a:r>
              <a:rPr lang="zh-CN" altLang="en-US" sz="2400" b="1" dirty="0" smtClean="0"/>
              <a:t>遵义</a:t>
            </a:r>
            <a:r>
              <a:rPr lang="zh-CN" altLang="en-US" sz="2400" dirty="0" smtClean="0"/>
              <a:t>→四渡</a:t>
            </a:r>
            <a:r>
              <a:rPr lang="zh-CN" altLang="en-US" sz="2400" b="1" dirty="0" smtClean="0"/>
              <a:t>赤水</a:t>
            </a:r>
            <a:r>
              <a:rPr lang="zh-CN" altLang="en-US" sz="2400" dirty="0" smtClean="0"/>
              <a:t>→巧渡</a:t>
            </a:r>
            <a:r>
              <a:rPr lang="zh-CN" altLang="en-US" sz="2400" b="1" dirty="0" smtClean="0"/>
              <a:t>金沙江</a:t>
            </a:r>
            <a:r>
              <a:rPr lang="zh-CN" altLang="en-US" sz="2400" dirty="0" smtClean="0"/>
              <a:t>→强渡</a:t>
            </a:r>
            <a:r>
              <a:rPr lang="zh-CN" altLang="en-US" sz="2400" b="1" dirty="0" smtClean="0"/>
              <a:t>大渡河</a:t>
            </a:r>
            <a:r>
              <a:rPr lang="zh-CN" altLang="en-US" sz="2400" dirty="0" smtClean="0"/>
              <a:t>→飞夺</a:t>
            </a:r>
            <a:r>
              <a:rPr lang="zh-CN" altLang="en-US" sz="2400" b="1" dirty="0" smtClean="0"/>
              <a:t>泸定桥</a:t>
            </a:r>
            <a:r>
              <a:rPr lang="zh-CN" altLang="en-US" sz="2400" dirty="0" smtClean="0"/>
              <a:t>→翻</a:t>
            </a:r>
            <a:r>
              <a:rPr lang="zh-CN" altLang="en-US" sz="2400" b="1" dirty="0" smtClean="0"/>
              <a:t>雪山</a:t>
            </a:r>
            <a:r>
              <a:rPr lang="zh-CN" altLang="en-US" sz="2400" dirty="0" smtClean="0"/>
              <a:t>→过</a:t>
            </a:r>
            <a:r>
              <a:rPr lang="zh-CN" altLang="en-US" sz="2400" b="1" dirty="0" smtClean="0"/>
              <a:t>草地</a:t>
            </a:r>
            <a:r>
              <a:rPr lang="zh-CN" altLang="en-US" sz="2400" dirty="0" smtClean="0"/>
              <a:t>→</a:t>
            </a:r>
            <a:r>
              <a:rPr lang="zh-CN" altLang="en-US" sz="2400" b="1" dirty="0" smtClean="0"/>
              <a:t>陕北吴起</a:t>
            </a:r>
            <a:r>
              <a:rPr lang="zh-CN" altLang="en-US" sz="2400" dirty="0" smtClean="0"/>
              <a:t>会师</a:t>
            </a:r>
            <a:r>
              <a:rPr lang="en-US" altLang="zh-CN" sz="2400" dirty="0" smtClean="0"/>
              <a:t>(1935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)→</a:t>
            </a:r>
            <a:r>
              <a:rPr lang="zh-CN" altLang="en-US" sz="2400" b="1" dirty="0" smtClean="0"/>
              <a:t>甘肃会宁</a:t>
            </a:r>
            <a:r>
              <a:rPr lang="zh-CN" altLang="en-US" sz="2400" dirty="0" smtClean="0"/>
              <a:t>会师</a:t>
            </a:r>
            <a:r>
              <a:rPr lang="en-US" altLang="zh-CN" sz="2400" dirty="0" smtClean="0"/>
              <a:t>(1936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，宣告长征的胜利结束。</a:t>
            </a:r>
            <a:br>
              <a:rPr lang="zh-CN" altLang="en-US" sz="2400" dirty="0" smtClean="0"/>
            </a:br>
            <a:endParaRPr lang="zh-CN" altLang="zh-CN" dirty="0"/>
          </a:p>
        </p:txBody>
      </p:sp>
      <p:sp>
        <p:nvSpPr>
          <p:cNvPr id="1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32103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25000</a:t>
            </a:r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里长征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4170" y="4906743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/>
              <a:t>25000</a:t>
            </a:r>
            <a:r>
              <a:rPr lang="zh-CN" altLang="en-US" sz="3200" b="1" i="1" dirty="0" smtClean="0"/>
              <a:t>里长征</a:t>
            </a:r>
            <a:endParaRPr lang="zh-CN" altLang="en-US" sz="3200" b="1" i="1" dirty="0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xmlns="" id="{8D54D740-1199-41CE-8200-B67B73A4C875}"/>
              </a:ext>
            </a:extLst>
          </p:cNvPr>
          <p:cNvSpPr txBox="1"/>
          <p:nvPr/>
        </p:nvSpPr>
        <p:spPr>
          <a:xfrm>
            <a:off x="1720229" y="2443018"/>
            <a:ext cx="4053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 algn="just"/>
            <a:r>
              <a:rPr lang="en-US" altLang="zh-CN" sz="4000" b="1" dirty="0" smtClean="0"/>
              <a:t>1936</a:t>
            </a:r>
            <a:r>
              <a:rPr lang="zh-CN" altLang="en-US" sz="4000" b="1" dirty="0" smtClean="0"/>
              <a:t>年</a:t>
            </a:r>
            <a:r>
              <a:rPr lang="en-US" altLang="zh-CN" sz="4000" b="1" dirty="0" smtClean="0"/>
              <a:t>10</a:t>
            </a:r>
            <a:r>
              <a:rPr lang="zh-CN" altLang="en-US" sz="4000" b="1" dirty="0" smtClean="0"/>
              <a:t>月</a:t>
            </a:r>
            <a:r>
              <a:rPr lang="zh-CN" altLang="en-US" sz="3200" dirty="0" smtClean="0"/>
              <a:t>，红二、四方面军到达甘肃会宁地区，同红一方面军会师的开始。红军</a:t>
            </a:r>
            <a:r>
              <a:rPr lang="zh-CN" altLang="en-US" sz="4000" b="1" dirty="0" smtClean="0"/>
              <a:t>三大主力会师</a:t>
            </a:r>
            <a:r>
              <a:rPr lang="zh-CN" altLang="en-US" sz="3200" dirty="0" smtClean="0"/>
              <a:t>，标志着万里长征的胜利结束。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10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379533" y="241317"/>
            <a:ext cx="5593463" cy="30719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extBox 10"/>
          <p:cNvSpPr txBox="1"/>
          <p:nvPr/>
        </p:nvSpPr>
        <p:spPr>
          <a:xfrm>
            <a:off x="5940000" y="3644266"/>
            <a:ext cx="625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七律</a:t>
            </a:r>
            <a:r>
              <a:rPr lang="en-US" altLang="zh-CN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长征</a:t>
            </a:r>
          </a:p>
          <a:p>
            <a:pPr algn="ctr"/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endParaRPr lang="en-US" altLang="zh-CN" sz="28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红军不怕远征难，万水千山只等闲。</a:t>
            </a:r>
          </a:p>
          <a:p>
            <a:pPr algn="ctr"/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五岭逶迤腾细浪，乌蒙磅礴走泥丸。</a:t>
            </a:r>
          </a:p>
          <a:p>
            <a:pPr algn="ctr"/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金沙水拍云崖暖，大渡桥横铁索寒。</a:t>
            </a:r>
          </a:p>
          <a:p>
            <a:pPr algn="ctr"/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更喜岷山千里雪，三军过后尽开颜。</a:t>
            </a:r>
            <a:endParaRPr lang="en-US" altLang="zh-CN" sz="28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5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6" name="TextBox 15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诗与路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400" y="3796666"/>
            <a:ext cx="625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清平</a:t>
            </a:r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</a:t>
            </a:r>
            <a:r>
              <a:rPr lang="en-US" altLang="zh-CN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六盘山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天高云淡，望断南飞雁。不到长城非好汉，屈指行程二万。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六盘山上高峰，红旗漫卷西风。今日长缨在手，何时缚住苍龙？</a:t>
            </a:r>
            <a:endParaRPr lang="en-US" altLang="zh-CN" sz="28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7600" y="3869866"/>
            <a:ext cx="625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忆秦娥</a:t>
            </a:r>
            <a:r>
              <a:rPr lang="en-US" altLang="zh-CN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娄山关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西风烈，长空雁叫霜晨月。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霜晨月，马蹄声碎，喇叭声咽。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雄关漫道真如铁，而今迈步从头越。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从头越，苍山如海，残阳如血</a:t>
            </a:r>
            <a:endParaRPr lang="en-US" altLang="zh-CN" sz="28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67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8" grpId="0"/>
      <p:bldP spid="2" grpId="0"/>
      <p:bldP spid="8" grpId="0"/>
      <p:bldP spid="8" grpId="1"/>
      <p:bldP spid="9" grpId="0"/>
      <p:bldP spid="11" grpId="0"/>
      <p:bldP spid="11" grpId="1"/>
      <p:bldP spid="19" grpId="0"/>
      <p:bldP spid="19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047344" y="1204686"/>
            <a:ext cx="5926941" cy="3333904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1451824" y="2307117"/>
            <a:ext cx="479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3600" b="1" dirty="0" smtClean="0"/>
              <a:t>1936</a:t>
            </a:r>
            <a:r>
              <a:rPr lang="zh-CN" altLang="en-US" sz="3600" b="1" dirty="0" smtClean="0"/>
              <a:t>年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月</a:t>
            </a:r>
            <a:r>
              <a:rPr lang="zh-CN" altLang="en-US" sz="3200" dirty="0" smtClean="0"/>
              <a:t>，毛泽东同志创作了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沁园春</a:t>
            </a:r>
            <a:r>
              <a:rPr lang="en-US" altLang="zh-CN" sz="3200" b="1" dirty="0" smtClean="0"/>
              <a:t>·</a:t>
            </a:r>
            <a:r>
              <a:rPr lang="zh-CN" altLang="en-US" sz="3200" b="1" dirty="0" smtClean="0"/>
              <a:t>雪</a:t>
            </a:r>
            <a:r>
              <a:rPr lang="en-US" altLang="zh-CN" sz="3200" b="1" dirty="0" smtClean="0"/>
              <a:t>》</a:t>
            </a:r>
            <a:r>
              <a:rPr lang="zh-CN" altLang="en-US" sz="3200" dirty="0" smtClean="0"/>
              <a:t>，全诗评论历史人物，</a:t>
            </a:r>
            <a:r>
              <a:rPr lang="zh-CN" altLang="en-US" sz="3200" b="1" dirty="0" smtClean="0"/>
              <a:t>歌颂当代英雄，抒发了无产阶级要做世界的真正主人的豪情壮志</a:t>
            </a:r>
            <a:r>
              <a:rPr lang="zh-CN" altLang="en-US" sz="3200" dirty="0" smtClean="0"/>
              <a:t>。</a:t>
            </a:r>
            <a:endParaRPr lang="zh-CN" altLang="zh-CN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xmlns="" id="{4BB69C9D-D7D8-4838-B432-189B5092BB96}"/>
              </a:ext>
            </a:extLst>
          </p:cNvPr>
          <p:cNvSpPr txBox="1"/>
          <p:nvPr/>
        </p:nvSpPr>
        <p:spPr>
          <a:xfrm>
            <a:off x="2217999" y="0"/>
            <a:ext cx="5184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沁园春</a:t>
            </a:r>
            <a:r>
              <a:rPr lang="en-US" altLang="zh-CN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雪</a:t>
            </a:r>
            <a:r>
              <a:rPr lang="en-US" altLang="zh-CN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2800" y="4703541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 smtClean="0"/>
              <a:t>沁园春</a:t>
            </a:r>
            <a:r>
              <a:rPr lang="en-US" altLang="zh-CN" sz="3200" b="1" i="1" dirty="0" smtClean="0"/>
              <a:t>·</a:t>
            </a:r>
            <a:r>
              <a:rPr lang="zh-CN" altLang="en-US" sz="3200" b="1" i="1" dirty="0" smtClean="0"/>
              <a:t>雪</a:t>
            </a:r>
            <a:endParaRPr lang="zh-CN" altLang="en-US" sz="32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23769" y="4759354"/>
            <a:ext cx="7895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1936</a:t>
            </a:r>
          </a:p>
          <a:p>
            <a:pPr algn="ctr"/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展现了无产阶级的理想</a:t>
            </a:r>
            <a:endParaRPr lang="en-US" altLang="zh-CN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5" name="TextBox 14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古与今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312229" y="1030514"/>
            <a:ext cx="6656014" cy="4101768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1416050" y="1596262"/>
            <a:ext cx="422326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4800" b="1" dirty="0" smtClean="0"/>
              <a:t>1946</a:t>
            </a:r>
            <a:r>
              <a:rPr lang="zh-CN" altLang="en-US" sz="4800" b="1" dirty="0" smtClean="0"/>
              <a:t>年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月</a:t>
            </a:r>
            <a:r>
              <a:rPr lang="zh-CN" altLang="en-US" sz="4400" dirty="0" smtClean="0"/>
              <a:t>，国共全面内战</a:t>
            </a:r>
            <a:endParaRPr lang="en-US" altLang="zh-CN" sz="4400" dirty="0" smtClean="0"/>
          </a:p>
          <a:p>
            <a:pPr indent="180000" algn="just"/>
            <a:r>
              <a:rPr lang="zh-CN" altLang="en-US" sz="4400" dirty="0" smtClean="0"/>
              <a:t>爆发</a:t>
            </a:r>
            <a:endParaRPr lang="zh-CN" altLang="zh-CN" sz="2000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437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xmlns="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5068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内战爆发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6055" y="52986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中原突围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4" name="TextBox 13"/>
          <p:cNvSpPr txBox="1"/>
          <p:nvPr/>
        </p:nvSpPr>
        <p:spPr>
          <a:xfrm>
            <a:off x="217716" y="17562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擒与纵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6171" y="4487008"/>
            <a:ext cx="7597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七律</a:t>
            </a:r>
            <a:r>
              <a:rPr lang="en-US" altLang="zh-CN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将革命进行到底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古今多少苍茫事，前车历历未能忘。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鸿门宴上宽纵敌，乌江边头何仓惶！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秀全空坐失良机，天京终于烟灰场。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急世英雄行大劫，莫顾尘界百创伤。</a:t>
            </a:r>
            <a:endParaRPr lang="en-US" altLang="zh-CN" sz="2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909728" y="1037714"/>
            <a:ext cx="4843415" cy="4101768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1848050" y="1517062"/>
            <a:ext cx="45887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3600" dirty="0" smtClean="0"/>
              <a:t>1949</a:t>
            </a:r>
            <a:r>
              <a:rPr lang="zh-CN" altLang="en-US" sz="3600" dirty="0" smtClean="0"/>
              <a:t>年，全面内战已经进入尾声，国民党军队全面溃败。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月</a:t>
            </a:r>
            <a:r>
              <a:rPr lang="en-US" altLang="zh-CN" sz="3600" dirty="0" smtClean="0"/>
              <a:t>23</a:t>
            </a:r>
            <a:r>
              <a:rPr lang="zh-CN" altLang="en-US" sz="3600" dirty="0" smtClean="0"/>
              <a:t>日，占领南京，毛泽东作下此诗。</a:t>
            </a:r>
            <a:endParaRPr lang="zh-CN" altLang="zh-CN" sz="1400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437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xmlns="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5068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解放中国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4" name="TextBox 13"/>
          <p:cNvSpPr txBox="1"/>
          <p:nvPr/>
        </p:nvSpPr>
        <p:spPr>
          <a:xfrm>
            <a:off x="217716" y="1425029"/>
            <a:ext cx="7837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正道的光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6171" y="4487008"/>
            <a:ext cx="7597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七律</a:t>
            </a:r>
            <a:r>
              <a:rPr lang="en-US" altLang="zh-CN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人民解放军占领南京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钟山风雨起苍黄，百万雄师过大江。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虎踞龙盘今胜昔，天翻地覆慨而慷。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宜将剩勇追穷寇，不可沽名学霸王。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天若有情天亦老，人间正道是沧桑。</a:t>
            </a:r>
            <a:endParaRPr lang="en-US" altLang="zh-CN" sz="2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/>
          <p:nvPr/>
        </p:nvSpPr>
        <p:spPr>
          <a:xfrm>
            <a:off x="1603251" y="2017289"/>
            <a:ext cx="579114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zh-CN" altLang="en-US" sz="3200" dirty="0" smtClean="0"/>
              <a:t>新中国成立以后，提前完成第一个</a:t>
            </a:r>
            <a:r>
              <a:rPr lang="zh-CN" altLang="en-US" sz="3200" b="1" dirty="0" smtClean="0"/>
              <a:t>五年计划</a:t>
            </a:r>
            <a:r>
              <a:rPr lang="zh-CN" altLang="en-US" sz="3200" dirty="0" smtClean="0"/>
              <a:t>，国家实力增强，农村的合作化运动已有较大的进展，对</a:t>
            </a:r>
            <a:r>
              <a:rPr lang="zh-CN" altLang="en-US" sz="3200" b="1" dirty="0" smtClean="0"/>
              <a:t>工商业的改造</a:t>
            </a:r>
            <a:r>
              <a:rPr lang="zh-CN" altLang="en-US" sz="3200" dirty="0" smtClean="0"/>
              <a:t>也开始着手，建设一个工业化的强国的伟大目标也开始提出。 </a:t>
            </a:r>
            <a:r>
              <a:rPr lang="en-US" altLang="zh-CN" sz="3200" dirty="0" smtClean="0"/>
              <a:t>1954</a:t>
            </a:r>
            <a:r>
              <a:rPr lang="zh-CN" altLang="en-US" sz="3200" dirty="0" smtClean="0"/>
              <a:t>年夏毛泽东到北戴河住过一些日子，在此填了这首词。</a:t>
            </a:r>
            <a:endParaRPr lang="zh-CN" altLang="zh-CN" sz="1400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xmlns="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5068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五年计划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6971" y="1016608"/>
            <a:ext cx="37242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浪淘沙</a:t>
            </a:r>
            <a:r>
              <a:rPr lang="en-US" altLang="zh-CN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北戴河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大雨落幽燕，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白浪滔天，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秦皇岛外打鱼船。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一片汪洋都不见，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知向谁边？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往事越千年，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魏武挥鞭，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东临碣石有遗篇。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萧瑟秋风今又是，</a:t>
            </a:r>
          </a:p>
          <a:p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换了人间。</a:t>
            </a:r>
            <a:endParaRPr lang="en-US" altLang="zh-CN" sz="28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4" name="TextBox 13"/>
          <p:cNvSpPr txBox="1"/>
          <p:nvPr/>
        </p:nvSpPr>
        <p:spPr>
          <a:xfrm>
            <a:off x="217716" y="1756229"/>
            <a:ext cx="7837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换了人间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8319886" y="376401"/>
            <a:ext cx="3425371" cy="4567161"/>
          </a:xfrm>
          <a:effectLst>
            <a:softEdge rad="127000"/>
          </a:effectLst>
        </p:spPr>
      </p:pic>
      <p:sp>
        <p:nvSpPr>
          <p:cNvPr id="6" name="Rectangle 15"/>
          <p:cNvSpPr/>
          <p:nvPr/>
        </p:nvSpPr>
        <p:spPr>
          <a:xfrm>
            <a:off x="2048279" y="1402203"/>
            <a:ext cx="43453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/>
            <a:r>
              <a:rPr lang="en-US" altLang="zh-CN" sz="2400" dirty="0" smtClean="0"/>
              <a:t>1956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月，</a:t>
            </a:r>
            <a:r>
              <a:rPr lang="zh-CN" altLang="en-US" sz="2400" b="1" dirty="0" smtClean="0"/>
              <a:t>社会主义革命和社会主义建设</a:t>
            </a:r>
            <a:r>
              <a:rPr lang="zh-CN" altLang="en-US" sz="2400" dirty="0" smtClean="0"/>
              <a:t>都取得了伟大的胜利，毛主席在武汉期间，三次畅游长江，抒发豪情，写下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水调歌头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游泳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一诗。</a:t>
            </a:r>
            <a:endParaRPr lang="zh-CN" altLang="zh-CN" sz="1050" dirty="0"/>
          </a:p>
        </p:txBody>
      </p:sp>
      <p:sp>
        <p:nvSpPr>
          <p:cNvPr id="7" name="Rectangle 13"/>
          <p:cNvSpPr/>
          <p:nvPr/>
        </p:nvSpPr>
        <p:spPr bwMode="auto">
          <a:xfrm>
            <a:off x="1541614" y="1239200"/>
            <a:ext cx="1080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8" name="Rectangle 15"/>
          <p:cNvSpPr/>
          <p:nvPr/>
        </p:nvSpPr>
        <p:spPr>
          <a:xfrm>
            <a:off x="1689080" y="0"/>
            <a:ext cx="1415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0" b="1" spc="-15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7000" b="1" spc="-15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xmlns="" id="{4BB69C9D-D7D8-4838-B432-189B5092BB96}"/>
              </a:ext>
            </a:extLst>
          </p:cNvPr>
          <p:cNvSpPr txBox="1"/>
          <p:nvPr/>
        </p:nvSpPr>
        <p:spPr>
          <a:xfrm>
            <a:off x="2696961" y="0"/>
            <a:ext cx="5068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三大改造</a:t>
            </a:r>
            <a:endParaRPr lang="zh-CN" altLang="en-US" sz="7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8171" y="3299008"/>
            <a:ext cx="75978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水调歌头</a:t>
            </a:r>
            <a:r>
              <a:rPr lang="en-US" altLang="zh-CN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游泳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才饮长沙水，又食武昌鱼。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万里长江横渡，极目楚天舒。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不管风吹浪打，胜似闲庭信步，今日得宽馀。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子在川上曰： 逝者如斯夫！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风樯动，龟蛇静，起宏图。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桥飞架南北，天堑变通途。 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更立西江石壁，截断巫山云雨，高峡出平湖</a:t>
            </a:r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神女</a:t>
            </a:r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应无恙，当惊世界殊。</a:t>
            </a:r>
            <a:endParaRPr lang="en-US" altLang="zh-CN" sz="2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58" y="1857829"/>
            <a:ext cx="78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延</a:t>
            </a:r>
            <a:endParaRPr lang="en-US" altLang="zh-CN" sz="6600" b="1" dirty="0" smtClean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/>
          <p:nvPr/>
        </p:nvSpPr>
        <p:spPr bwMode="auto">
          <a:xfrm>
            <a:off x="0" y="0"/>
            <a:ext cx="14154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14" name="TextBox 13"/>
          <p:cNvSpPr txBox="1"/>
          <p:nvPr/>
        </p:nvSpPr>
        <p:spPr>
          <a:xfrm>
            <a:off x="217716" y="1756229"/>
            <a:ext cx="7837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壮心不已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53" y="-6980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5" name="Freeform: Shape 14"/>
          <p:cNvSpPr/>
          <p:nvPr/>
        </p:nvSpPr>
        <p:spPr bwMode="auto">
          <a:xfrm flipH="1">
            <a:off x="380857" y="670026"/>
            <a:ext cx="4537026" cy="4537026"/>
          </a:xfrm>
          <a:custGeom>
            <a:avLst/>
            <a:gdLst>
              <a:gd name="connsiteX0" fmla="*/ 0 w 9074052"/>
              <a:gd name="connsiteY0" fmla="*/ 0 h 9074052"/>
              <a:gd name="connsiteX1" fmla="*/ 9074052 w 9074052"/>
              <a:gd name="connsiteY1" fmla="*/ 0 h 9074052"/>
              <a:gd name="connsiteX2" fmla="*/ 9074052 w 9074052"/>
              <a:gd name="connsiteY2" fmla="*/ 6552727 h 9074052"/>
              <a:gd name="connsiteX3" fmla="*/ 6552727 w 9074052"/>
              <a:gd name="connsiteY3" fmla="*/ 9074052 h 9074052"/>
              <a:gd name="connsiteX4" fmla="*/ 0 w 9074052"/>
              <a:gd name="connsiteY4" fmla="*/ 9074052 h 9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52" h="9074052">
                <a:moveTo>
                  <a:pt x="0" y="0"/>
                </a:moveTo>
                <a:lnTo>
                  <a:pt x="9074052" y="0"/>
                </a:lnTo>
                <a:lnTo>
                  <a:pt x="9074052" y="6552727"/>
                </a:lnTo>
                <a:lnTo>
                  <a:pt x="6552727" y="9074052"/>
                </a:lnTo>
                <a:lnTo>
                  <a:pt x="0" y="9074052"/>
                </a:lnTo>
                <a:close/>
              </a:path>
            </a:pathLst>
          </a:custGeom>
          <a:noFill/>
          <a:ln w="152400">
            <a:solidFill>
              <a:schemeClr val="bg1"/>
            </a:solidFill>
            <a:miter lim="800000"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6" name="Freeform: Shape 14"/>
          <p:cNvSpPr/>
          <p:nvPr/>
        </p:nvSpPr>
        <p:spPr bwMode="auto">
          <a:xfrm flipH="1">
            <a:off x="-4621063" y="0"/>
            <a:ext cx="17251974" cy="7199085"/>
          </a:xfrm>
          <a:custGeom>
            <a:avLst/>
            <a:gdLst>
              <a:gd name="connsiteX0" fmla="*/ 0 w 9074052"/>
              <a:gd name="connsiteY0" fmla="*/ 0 h 9074052"/>
              <a:gd name="connsiteX1" fmla="*/ 9074052 w 9074052"/>
              <a:gd name="connsiteY1" fmla="*/ 0 h 9074052"/>
              <a:gd name="connsiteX2" fmla="*/ 9074052 w 9074052"/>
              <a:gd name="connsiteY2" fmla="*/ 6552727 h 9074052"/>
              <a:gd name="connsiteX3" fmla="*/ 6552727 w 9074052"/>
              <a:gd name="connsiteY3" fmla="*/ 9074052 h 9074052"/>
              <a:gd name="connsiteX4" fmla="*/ 0 w 9074052"/>
              <a:gd name="connsiteY4" fmla="*/ 9074052 h 9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52" h="9074052">
                <a:moveTo>
                  <a:pt x="0" y="0"/>
                </a:moveTo>
                <a:lnTo>
                  <a:pt x="9074052" y="0"/>
                </a:lnTo>
                <a:lnTo>
                  <a:pt x="9074052" y="6552727"/>
                </a:lnTo>
                <a:lnTo>
                  <a:pt x="6552727" y="9074052"/>
                </a:lnTo>
                <a:lnTo>
                  <a:pt x="0" y="9074052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900"/>
          </a:p>
        </p:txBody>
      </p:sp>
      <p:sp>
        <p:nvSpPr>
          <p:cNvPr id="7" name="TextBox 10"/>
          <p:cNvSpPr txBox="1"/>
          <p:nvPr/>
        </p:nvSpPr>
        <p:spPr>
          <a:xfrm>
            <a:off x="866825" y="2988747"/>
            <a:ext cx="453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sz="20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封面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23" y="1150416"/>
            <a:ext cx="5911547" cy="4256314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  <p:transition spd="med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670</Words>
  <PresentationFormat>自定义</PresentationFormat>
  <Paragraphs>98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win10</dc:creator>
  <cp:lastModifiedBy>win10</cp:lastModifiedBy>
  <cp:revision>47</cp:revision>
  <dcterms:created xsi:type="dcterms:W3CDTF">2018-04-03T13:25:34Z</dcterms:created>
  <dcterms:modified xsi:type="dcterms:W3CDTF">2021-09-09T06:00:06Z</dcterms:modified>
</cp:coreProperties>
</file>