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9"/>
  </p:notesMasterIdLst>
  <p:sldIdLst>
    <p:sldId id="287" r:id="rId2"/>
    <p:sldId id="278" r:id="rId3"/>
    <p:sldId id="277" r:id="rId4"/>
    <p:sldId id="270" r:id="rId5"/>
    <p:sldId id="271" r:id="rId6"/>
    <p:sldId id="273" r:id="rId7"/>
    <p:sldId id="28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9EBBDB"/>
    <a:srgbClr val="5C82B5"/>
    <a:srgbClr val="B9C0C2"/>
    <a:srgbClr val="E3DBD3"/>
    <a:srgbClr val="A2CDDD"/>
    <a:srgbClr val="0D759B"/>
    <a:srgbClr val="E3EAEE"/>
    <a:srgbClr val="8E9EA9"/>
    <a:srgbClr val="B3CCD4"/>
    <a:srgbClr val="FCFCF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768" autoAdjust="0"/>
    <p:restoredTop sz="94622" autoAdjust="0"/>
  </p:normalViewPr>
  <p:slideViewPr>
    <p:cSldViewPr snapToGrid="0">
      <p:cViewPr varScale="1">
        <p:scale>
          <a:sx n="73" d="100"/>
          <a:sy n="73" d="100"/>
        </p:scale>
        <p:origin x="-183" y="-63"/>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pPr/>
              <a:t>2021/1/15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pPr/>
              <a:t>‹#›</a:t>
            </a:fld>
            <a:endParaRPr lang="zh-CN" altLang="en-US"/>
          </a:p>
        </p:txBody>
      </p:sp>
    </p:spTree>
    <p:extLst>
      <p:ext uri="{BB962C8B-B14F-4D97-AF65-F5344CB8AC3E}">
        <p14:creationId xmlns:p14="http://schemas.microsoft.com/office/powerpoint/2010/main" xmlns="" val="3259674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1</a:t>
            </a:fld>
            <a:endParaRPr lang="zh-CN" altLang="en-US"/>
          </a:p>
        </p:txBody>
      </p:sp>
    </p:spTree>
    <p:extLst>
      <p:ext uri="{BB962C8B-B14F-4D97-AF65-F5344CB8AC3E}">
        <p14:creationId xmlns:p14="http://schemas.microsoft.com/office/powerpoint/2010/main" xmlns="" val="238669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2</a:t>
            </a:fld>
            <a:endParaRPr lang="zh-CN" altLang="en-US"/>
          </a:p>
        </p:txBody>
      </p:sp>
    </p:spTree>
    <p:extLst>
      <p:ext uri="{BB962C8B-B14F-4D97-AF65-F5344CB8AC3E}">
        <p14:creationId xmlns:p14="http://schemas.microsoft.com/office/powerpoint/2010/main" xmlns="" val="178928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3</a:t>
            </a:fld>
            <a:endParaRPr lang="zh-CN" altLang="en-US"/>
          </a:p>
        </p:txBody>
      </p:sp>
    </p:spTree>
    <p:extLst>
      <p:ext uri="{BB962C8B-B14F-4D97-AF65-F5344CB8AC3E}">
        <p14:creationId xmlns:p14="http://schemas.microsoft.com/office/powerpoint/2010/main" xmlns="" val="1451577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4</a:t>
            </a:fld>
            <a:endParaRPr lang="zh-CN" altLang="en-US"/>
          </a:p>
        </p:txBody>
      </p:sp>
    </p:spTree>
    <p:extLst>
      <p:ext uri="{BB962C8B-B14F-4D97-AF65-F5344CB8AC3E}">
        <p14:creationId xmlns:p14="http://schemas.microsoft.com/office/powerpoint/2010/main" xmlns="" val="2356348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5</a:t>
            </a:fld>
            <a:endParaRPr lang="zh-CN" altLang="en-US"/>
          </a:p>
        </p:txBody>
      </p:sp>
    </p:spTree>
    <p:extLst>
      <p:ext uri="{BB962C8B-B14F-4D97-AF65-F5344CB8AC3E}">
        <p14:creationId xmlns:p14="http://schemas.microsoft.com/office/powerpoint/2010/main" xmlns="" val="2767814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6</a:t>
            </a:fld>
            <a:endParaRPr lang="zh-CN" altLang="en-US"/>
          </a:p>
        </p:txBody>
      </p:sp>
    </p:spTree>
    <p:extLst>
      <p:ext uri="{BB962C8B-B14F-4D97-AF65-F5344CB8AC3E}">
        <p14:creationId xmlns:p14="http://schemas.microsoft.com/office/powerpoint/2010/main" xmlns="" val="263310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pPr/>
              <a:t>7</a:t>
            </a:fld>
            <a:endParaRPr lang="zh-CN" altLang="en-US"/>
          </a:p>
        </p:txBody>
      </p:sp>
    </p:spTree>
    <p:extLst>
      <p:ext uri="{BB962C8B-B14F-4D97-AF65-F5344CB8AC3E}">
        <p14:creationId xmlns:p14="http://schemas.microsoft.com/office/powerpoint/2010/main" xmlns="" val="238669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2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7.pn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hyperlink" Target="https://image.baidu.com/search/detail?ct=503316480&amp;z=undefined&amp;tn=baiduimagedetail&amp;ipn=d&amp;word=%E8%AE%A1%E5%88%92%E8%B5%B6%E4%B8%8D%E4%B8%8A%E5%8F%98%E5%8C%96&amp;step_word=&amp;ie=utf-8&amp;in=&amp;cl=2&amp;lm=-1&amp;st=undefined&amp;hd=undefined&amp;latest=undefined&amp;copyright=undefined&amp;cs=3057642641,1252023169&amp;os=853511535,1920232712&amp;simid=3546002653,484349845&amp;pn=1&amp;rn=1&amp;di=83710&amp;ln=1825&amp;fr=&amp;fmq=1610625412523_R&amp;fm=&amp;ic=undefined&amp;s=undefined&amp;se=&amp;sme=&amp;tab=0&amp;width=undefined&amp;height=undefined&amp;face=undefined&amp;is=0,0&amp;istype=0&amp;ist=&amp;jit=&amp;bdtype=0&amp;spn=0&amp;pi=0&amp;gsm=0&amp;objurl=https://gimg2.baidu.com/image_search/src=http%3A%2F%2Fwww.chinaacc.com%2Fupload%2Fhtml%2F2018%2F01%2F19%2Fwadda45359357b43dfa39e3b8566513a65.png&amp;refer=http%3A%2F%2Fwww.chinaacc.com&amp;app=2002&amp;size=f9999,10000&amp;q=a80&amp;n=0&amp;g=0n&amp;fmt=jpeg?sec=1613217412&amp;t=5a4ce938cad1e0e7e12ec2fdaa27b05f&amp;rpstart=0&amp;rpnum=0&amp;adpicid=0&amp;force=undefined" TargetMode="Externa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xmlns="" val="0"/>
              </a:ext>
            </a:extLst>
          </a:blip>
          <a:srcRect t="11806" b="5467"/>
          <a:stretch/>
        </p:blipFill>
        <p:spPr>
          <a:xfrm>
            <a:off x="0" y="0"/>
            <a:ext cx="12450890" cy="6870309"/>
          </a:xfrm>
          <a:prstGeom prst="rect">
            <a:avLst/>
          </a:prstGeom>
        </p:spPr>
      </p:pic>
      <p:sp>
        <p:nvSpPr>
          <p:cNvPr id="5" name="矩形 4"/>
          <p:cNvSpPr/>
          <p:nvPr/>
        </p:nvSpPr>
        <p:spPr>
          <a:xfrm>
            <a:off x="2153" y="-6980"/>
            <a:ext cx="12462697" cy="7017011"/>
          </a:xfrm>
          <a:prstGeom prst="rect">
            <a:avLst/>
          </a:prstGeom>
          <a:solidFill>
            <a:schemeClr val="bg1">
              <a:alpha val="8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4" name="矩形 13"/>
          <p:cNvSpPr/>
          <p:nvPr/>
        </p:nvSpPr>
        <p:spPr>
          <a:xfrm>
            <a:off x="8318463" y="226097"/>
            <a:ext cx="2439184" cy="1880609"/>
          </a:xfrm>
          <a:prstGeom prst="rect">
            <a:avLst/>
          </a:prstGeom>
          <a:solidFill>
            <a:srgbClr val="B9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15624" y="1863702"/>
            <a:ext cx="1396030" cy="5085041"/>
          </a:xfrm>
          <a:prstGeom prst="rect">
            <a:avLst/>
          </a:prstGeom>
          <a:solidFill>
            <a:srgbClr val="B3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578893" y="2563756"/>
            <a:ext cx="6085060" cy="1169551"/>
          </a:xfrm>
          <a:prstGeom prst="rect">
            <a:avLst/>
          </a:prstGeom>
          <a:noFill/>
        </p:spPr>
        <p:txBody>
          <a:bodyPr wrap="square" rtlCol="0">
            <a:spAutoFit/>
            <a:scene3d>
              <a:camera prst="orthographicFront"/>
              <a:lightRig rig="threePt" dir="t"/>
            </a:scene3d>
            <a:sp3d contourW="12700"/>
          </a:bodyPr>
          <a:lstStyle/>
          <a:p>
            <a:pPr algn="dist"/>
            <a:r>
              <a:rPr lang="zh-CN" altLang="en-US" sz="7000" b="1" dirty="0" smtClean="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学期工作述职</a:t>
            </a:r>
            <a:endParaRPr lang="zh-CN" altLang="en-US" sz="70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0" name="文本框 9"/>
          <p:cNvSpPr txBox="1"/>
          <p:nvPr/>
        </p:nvSpPr>
        <p:spPr>
          <a:xfrm>
            <a:off x="4802929" y="4252348"/>
            <a:ext cx="3794527"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smtClean="0">
                <a:solidFill>
                  <a:schemeClr val="accent1"/>
                </a:solidFill>
                <a:latin typeface="Century Gothic" panose="020B0502020202020204" pitchFamily="34" charset="0"/>
              </a:rPr>
              <a:t>信息工程学院电信工</a:t>
            </a:r>
            <a:r>
              <a:rPr lang="en-US" altLang="zh-CN" sz="1400" dirty="0" smtClean="0">
                <a:solidFill>
                  <a:schemeClr val="accent1"/>
                </a:solidFill>
                <a:latin typeface="Century Gothic" panose="020B0502020202020204" pitchFamily="34" charset="0"/>
              </a:rPr>
              <a:t>2017</a:t>
            </a:r>
            <a:endParaRPr lang="zh-CN" altLang="en-US" sz="1400" dirty="0">
              <a:solidFill>
                <a:schemeClr val="accent1"/>
              </a:solidFill>
              <a:latin typeface="Century Gothic" panose="020B0502020202020204" pitchFamily="34" charset="0"/>
            </a:endParaRPr>
          </a:p>
        </p:txBody>
      </p:sp>
      <p:grpSp>
        <p:nvGrpSpPr>
          <p:cNvPr id="3" name="组合 18"/>
          <p:cNvGrpSpPr/>
          <p:nvPr/>
        </p:nvGrpSpPr>
        <p:grpSpPr>
          <a:xfrm>
            <a:off x="8413753" y="4957947"/>
            <a:ext cx="2186668" cy="531124"/>
            <a:chOff x="1483363" y="3650467"/>
            <a:chExt cx="1765300" cy="316802"/>
          </a:xfrm>
        </p:grpSpPr>
        <p:sp>
          <p:nvSpPr>
            <p:cNvPr id="20" name="矩形 19"/>
            <p:cNvSpPr/>
            <p:nvPr/>
          </p:nvSpPr>
          <p:spPr>
            <a:xfrm>
              <a:off x="1483363" y="3650467"/>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530874" y="3686438"/>
              <a:ext cx="1651081" cy="238655"/>
            </a:xfrm>
            <a:prstGeom prst="rect">
              <a:avLst/>
            </a:prstGeom>
            <a:noFill/>
          </p:spPr>
          <p:txBody>
            <a:bodyPr wrap="square" rtlCol="0">
              <a:spAutoFit/>
              <a:scene3d>
                <a:camera prst="orthographicFront"/>
                <a:lightRig rig="threePt" dir="t"/>
              </a:scene3d>
              <a:sp3d contourW="12700"/>
            </a:bodyPr>
            <a:lstStyle/>
            <a:p>
              <a:pPr algn="ctr"/>
              <a:r>
                <a:rPr lang="zh-CN" altLang="en-US" sz="2000" b="1" dirty="0" smtClean="0">
                  <a:solidFill>
                    <a:schemeClr val="bg1"/>
                  </a:solidFill>
                  <a:latin typeface="Century Gothic" panose="020B0502020202020204" pitchFamily="34" charset="0"/>
                </a:rPr>
                <a:t>团支书：李豪现</a:t>
              </a:r>
              <a:endParaRPr lang="zh-CN" altLang="en-US" sz="2000" b="1" dirty="0">
                <a:solidFill>
                  <a:schemeClr val="bg1"/>
                </a:solidFill>
                <a:latin typeface="Century Gothic" panose="020B0502020202020204" pitchFamily="34" charset="0"/>
              </a:endParaRPr>
            </a:p>
          </p:txBody>
        </p:sp>
      </p:grpSp>
      <p:cxnSp>
        <p:nvCxnSpPr>
          <p:cNvPr id="2" name="直接连接符 1"/>
          <p:cNvCxnSpPr/>
          <p:nvPr/>
        </p:nvCxnSpPr>
        <p:spPr>
          <a:xfrm flipH="1">
            <a:off x="2215050" y="1851660"/>
            <a:ext cx="35229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210970" y="1851660"/>
            <a:ext cx="0" cy="41865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372600" y="5660390"/>
            <a:ext cx="1633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0996295" y="800100"/>
            <a:ext cx="0" cy="48501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04385" y="-5715"/>
            <a:ext cx="224790"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995660" y="3750945"/>
            <a:ext cx="1185545" cy="21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305db112c7315e6a.png"/>
          <p:cNvPicPr>
            <a:picLocks noChangeAspect="1"/>
          </p:cNvPicPr>
          <p:nvPr/>
        </p:nvPicPr>
        <p:blipFill>
          <a:blip r:embed="rId5" cstate="print"/>
          <a:stretch>
            <a:fillRect/>
          </a:stretch>
        </p:blipFill>
        <p:spPr>
          <a:xfrm>
            <a:off x="-27922" y="-188462"/>
            <a:ext cx="2240628" cy="2240628"/>
          </a:xfrm>
          <a:prstGeom prst="rect">
            <a:avLst/>
          </a:prstGeom>
        </p:spPr>
      </p:pic>
      <p:pic>
        <p:nvPicPr>
          <p:cNvPr id="24" name="图片 23" descr="校标.png"/>
          <p:cNvPicPr>
            <a:picLocks noChangeAspect="1"/>
          </p:cNvPicPr>
          <p:nvPr/>
        </p:nvPicPr>
        <p:blipFill>
          <a:blip r:embed="rId6" cstate="print"/>
          <a:stretch>
            <a:fillRect/>
          </a:stretch>
        </p:blipFill>
        <p:spPr>
          <a:xfrm>
            <a:off x="2254188" y="137711"/>
            <a:ext cx="1584894" cy="1587190"/>
          </a:xfrm>
          <a:prstGeom prst="rect">
            <a:avLst/>
          </a:prstGeom>
        </p:spPr>
      </p:pic>
      <p:sp>
        <p:nvSpPr>
          <p:cNvPr id="19" name="TextBox 18"/>
          <p:cNvSpPr txBox="1"/>
          <p:nvPr/>
        </p:nvSpPr>
        <p:spPr>
          <a:xfrm>
            <a:off x="8462682" y="412377"/>
            <a:ext cx="2142565" cy="1531188"/>
          </a:xfrm>
          <a:prstGeom prst="rect">
            <a:avLst/>
          </a:prstGeom>
          <a:noFill/>
        </p:spPr>
        <p:txBody>
          <a:bodyPr wrap="square" rtlCol="0">
            <a:spAutoFit/>
          </a:bodyPr>
          <a:lstStyle/>
          <a:p>
            <a:r>
              <a:rPr lang="zh-CN" altLang="en-US" b="1" dirty="0" smtClean="0"/>
              <a:t>目录</a:t>
            </a:r>
            <a:endParaRPr lang="en-US" altLang="zh-CN" b="1" dirty="0" smtClean="0"/>
          </a:p>
          <a:p>
            <a:endParaRPr lang="en-US" altLang="zh-CN" b="1" dirty="0" smtClean="0"/>
          </a:p>
          <a:p>
            <a:pPr>
              <a:lnSpc>
                <a:spcPts val="2300"/>
              </a:lnSpc>
            </a:pPr>
            <a:r>
              <a:rPr lang="en-US" altLang="zh-CN" b="1" dirty="0" smtClean="0"/>
              <a:t>1</a:t>
            </a:r>
            <a:r>
              <a:rPr lang="zh-CN" altLang="en-US" b="1" dirty="0" smtClean="0"/>
              <a:t>、工作开展成效</a:t>
            </a:r>
            <a:endParaRPr lang="en-US" altLang="zh-CN" b="1" dirty="0" smtClean="0"/>
          </a:p>
          <a:p>
            <a:pPr>
              <a:lnSpc>
                <a:spcPts val="2300"/>
              </a:lnSpc>
            </a:pPr>
            <a:r>
              <a:rPr lang="en-US" altLang="zh-CN" b="1" dirty="0" smtClean="0"/>
              <a:t>2</a:t>
            </a:r>
            <a:r>
              <a:rPr lang="zh-CN" altLang="en-US" b="1" dirty="0" smtClean="0"/>
              <a:t>、未来工作展望</a:t>
            </a:r>
            <a:endParaRPr lang="en-US" altLang="zh-CN" b="1" dirty="0" smtClean="0"/>
          </a:p>
          <a:p>
            <a:pPr>
              <a:lnSpc>
                <a:spcPts val="2300"/>
              </a:lnSpc>
            </a:pPr>
            <a:r>
              <a:rPr lang="en-US" altLang="zh-CN" b="1" dirty="0" smtClean="0"/>
              <a:t>3</a:t>
            </a:r>
            <a:r>
              <a:rPr lang="zh-CN" altLang="en-US" b="1" dirty="0" smtClean="0"/>
              <a:t>、问题改进提高</a:t>
            </a:r>
            <a:endParaRPr lang="zh-CN" altLang="en-US" b="1" dirty="0"/>
          </a:p>
        </p:txBody>
      </p:sp>
      <p:sp>
        <p:nvSpPr>
          <p:cNvPr id="25" name="TextBox 24"/>
          <p:cNvSpPr txBox="1"/>
          <p:nvPr/>
        </p:nvSpPr>
        <p:spPr>
          <a:xfrm>
            <a:off x="756299" y="2373596"/>
            <a:ext cx="1292662" cy="4088674"/>
          </a:xfrm>
          <a:prstGeom prst="rect">
            <a:avLst/>
          </a:prstGeom>
          <a:noFill/>
        </p:spPr>
        <p:txBody>
          <a:bodyPr vert="eaVert" wrap="square" rtlCol="0">
            <a:spAutoFit/>
          </a:bodyPr>
          <a:lstStyle/>
          <a:p>
            <a:r>
              <a:rPr lang="zh-CN" altLang="en-US" b="1" dirty="0" smtClean="0"/>
              <a:t>关键词：一人一图一时、</a:t>
            </a:r>
            <a:r>
              <a:rPr lang="en-US" altLang="zh-CN" b="1" dirty="0" smtClean="0"/>
              <a:t>ABC</a:t>
            </a:r>
            <a:r>
              <a:rPr lang="zh-CN" altLang="en-US" b="1" dirty="0" smtClean="0"/>
              <a:t>评价制</a:t>
            </a:r>
            <a:endParaRPr lang="en-US" altLang="zh-CN" b="1" dirty="0" smtClean="0"/>
          </a:p>
          <a:p>
            <a:endParaRPr lang="en-US" altLang="zh-CN" b="1" dirty="0" smtClean="0"/>
          </a:p>
          <a:p>
            <a:r>
              <a:rPr lang="zh-CN" altLang="en-US" b="1" dirty="0" smtClean="0"/>
              <a:t>合作沟通  、角色缓冲、  抬头的氛围</a:t>
            </a:r>
            <a:endParaRPr lang="en-US" altLang="zh-CN" b="1" dirty="0" smtClean="0"/>
          </a:p>
          <a:p>
            <a:endParaRPr lang="zh-CN" altLang="en-US" b="1" dirty="0"/>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Tm="0">
        <p:wipe dir="r"/>
      </p:transition>
    </mc:Choice>
    <mc:Fallback>
      <p:transition spd="med"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up)">
                                      <p:cBhvr>
                                        <p:cTn id="12" dur="500"/>
                                        <p:tgtEl>
                                          <p:spTgt spid="10"/>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linds(horizontal)">
                                      <p:cBhvr>
                                        <p:cTn id="22" dur="500"/>
                                        <p:tgtEl>
                                          <p:spTgt spid="19"/>
                                        </p:tgtEl>
                                      </p:cBhvr>
                                    </p:animEffect>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ppt_x"/>
                                          </p:val>
                                        </p:tav>
                                        <p:tav tm="100000">
                                          <p:val>
                                            <p:strVal val="#ppt_x"/>
                                          </p:val>
                                        </p:tav>
                                      </p:tavLst>
                                    </p:anim>
                                    <p:anim calcmode="lin" valueType="num">
                                      <p:cBhvr additive="base">
                                        <p:cTn id="2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9"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descr="QQ图片20210114091116.jpg"/>
          <p:cNvPicPr>
            <a:picLocks noChangeAspect="1"/>
          </p:cNvPicPr>
          <p:nvPr/>
        </p:nvPicPr>
        <p:blipFill>
          <a:blip r:embed="rId3"/>
          <a:stretch>
            <a:fillRect/>
          </a:stretch>
        </p:blipFill>
        <p:spPr>
          <a:xfrm>
            <a:off x="6490791" y="2462308"/>
            <a:ext cx="4125997" cy="4141279"/>
          </a:xfrm>
          <a:prstGeom prst="rect">
            <a:avLst/>
          </a:prstGeom>
        </p:spPr>
      </p:pic>
      <p:grpSp>
        <p:nvGrpSpPr>
          <p:cNvPr id="32" name="组合 31"/>
          <p:cNvGrpSpPr/>
          <p:nvPr/>
        </p:nvGrpSpPr>
        <p:grpSpPr>
          <a:xfrm>
            <a:off x="616417" y="1447995"/>
            <a:ext cx="4810970" cy="904152"/>
            <a:chOff x="1528657" y="2296875"/>
            <a:chExt cx="4810970" cy="904152"/>
          </a:xfrm>
        </p:grpSpPr>
        <p:sp>
          <p:nvSpPr>
            <p:cNvPr id="33" name="文本框 32"/>
            <p:cNvSpPr txBox="1"/>
            <p:nvPr/>
          </p:nvSpPr>
          <p:spPr>
            <a:xfrm>
              <a:off x="1528657" y="2296875"/>
              <a:ext cx="3001994" cy="400110"/>
            </a:xfrm>
            <a:prstGeom prst="rect">
              <a:avLst/>
            </a:prstGeom>
            <a:noFill/>
          </p:spPr>
          <p:txBody>
            <a:bodyPr wrap="square" rtlCol="0">
              <a:spAutoFit/>
              <a:scene3d>
                <a:camera prst="orthographicFront"/>
                <a:lightRig rig="threePt" dir="t"/>
              </a:scene3d>
              <a:sp3d contourW="12700"/>
            </a:bodyPr>
            <a:lstStyle/>
            <a:p>
              <a:r>
                <a:rPr lang="zh-CN" altLang="en-US" sz="2000" b="1" dirty="0" smtClean="0">
                  <a:solidFill>
                    <a:schemeClr val="tx1">
                      <a:lumMod val="75000"/>
                      <a:lumOff val="25000"/>
                    </a:schemeClr>
                  </a:solidFill>
                  <a:latin typeface="Century Gothic" panose="020B0502020202020204" pitchFamily="34" charset="0"/>
                </a:rPr>
                <a:t>“一人一图一时”模式</a:t>
              </a:r>
              <a:endParaRPr lang="zh-CN" altLang="en-US" sz="2000" b="1" dirty="0">
                <a:solidFill>
                  <a:schemeClr val="tx1">
                    <a:lumMod val="75000"/>
                    <a:lumOff val="25000"/>
                  </a:schemeClr>
                </a:solidFill>
                <a:latin typeface="Century Gothic" panose="020B0502020202020204" pitchFamily="34" charset="0"/>
              </a:endParaRPr>
            </a:p>
          </p:txBody>
        </p:sp>
        <p:sp>
          <p:nvSpPr>
            <p:cNvPr id="34" name="文本框 33"/>
            <p:cNvSpPr txBox="1"/>
            <p:nvPr/>
          </p:nvSpPr>
          <p:spPr>
            <a:xfrm>
              <a:off x="1541719" y="2687681"/>
              <a:ext cx="4797908" cy="51334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smtClean="0">
                  <a:solidFill>
                    <a:schemeClr val="tx1">
                      <a:lumMod val="50000"/>
                      <a:lumOff val="50000"/>
                    </a:schemeClr>
                  </a:solidFill>
                  <a:latin typeface="Century Gothic" panose="020B0502020202020204" pitchFamily="34" charset="0"/>
                  <a:ea typeface="+mj-ea"/>
                </a:rPr>
                <a:t>  </a:t>
              </a:r>
              <a:r>
                <a:rPr lang="zh-CN" altLang="en-US" sz="1200" dirty="0" smtClean="0">
                  <a:solidFill>
                    <a:schemeClr val="tx1">
                      <a:lumMod val="50000"/>
                      <a:lumOff val="50000"/>
                    </a:schemeClr>
                  </a:solidFill>
                  <a:latin typeface="Century Gothic" panose="020B0502020202020204" pitchFamily="34" charset="0"/>
                  <a:ea typeface="+mj-ea"/>
                </a:rPr>
                <a:t>与全体成员约定：每一个人完成微信青年大学习后，把截图发给团支书，由团支书记录完成时间。</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35" name="组合 34"/>
          <p:cNvGrpSpPr/>
          <p:nvPr/>
        </p:nvGrpSpPr>
        <p:grpSpPr>
          <a:xfrm>
            <a:off x="5860082" y="1444404"/>
            <a:ext cx="4797908" cy="872361"/>
            <a:chOff x="1541719" y="2349127"/>
            <a:chExt cx="4797908" cy="598600"/>
          </a:xfrm>
        </p:grpSpPr>
        <p:sp>
          <p:nvSpPr>
            <p:cNvPr id="36" name="文本框 35"/>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效果：</a:t>
              </a:r>
              <a:endParaRPr lang="zh-CN" altLang="en-US" b="1" dirty="0">
                <a:solidFill>
                  <a:schemeClr val="tx1">
                    <a:lumMod val="75000"/>
                    <a:lumOff val="25000"/>
                  </a:schemeClr>
                </a:solidFill>
                <a:latin typeface="Century Gothic" panose="020B0502020202020204" pitchFamily="34" charset="0"/>
              </a:endParaRPr>
            </a:p>
          </p:txBody>
        </p:sp>
        <p:sp>
          <p:nvSpPr>
            <p:cNvPr id="37" name="文本框 36"/>
            <p:cNvSpPr txBox="1"/>
            <p:nvPr/>
          </p:nvSpPr>
          <p:spPr>
            <a:xfrm>
              <a:off x="1541719" y="2608104"/>
              <a:ext cx="4797908" cy="339623"/>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200" dirty="0" smtClean="0">
                  <a:solidFill>
                    <a:schemeClr val="tx1">
                      <a:lumMod val="50000"/>
                      <a:lumOff val="50000"/>
                    </a:schemeClr>
                  </a:solidFill>
                  <a:latin typeface="Century Gothic" panose="020B0502020202020204" pitchFamily="34" charset="0"/>
                  <a:ea typeface="+mj-ea"/>
                </a:rPr>
                <a:t>1</a:t>
              </a:r>
              <a:r>
                <a:rPr lang="zh-CN" altLang="en-US" sz="1200" dirty="0" smtClean="0">
                  <a:solidFill>
                    <a:schemeClr val="tx1">
                      <a:lumMod val="50000"/>
                      <a:lumOff val="50000"/>
                    </a:schemeClr>
                  </a:solidFill>
                  <a:latin typeface="Century Gothic" panose="020B0502020202020204" pitchFamily="34" charset="0"/>
                  <a:ea typeface="+mj-ea"/>
                </a:rPr>
                <a:t>、使多数支部成员能够较为自觉地及时完成青年大学习。</a:t>
              </a:r>
              <a:endParaRPr lang="en-US" altLang="zh-CN" sz="1200" dirty="0" smtClean="0">
                <a:solidFill>
                  <a:schemeClr val="tx1">
                    <a:lumMod val="50000"/>
                    <a:lumOff val="50000"/>
                  </a:schemeClr>
                </a:solidFill>
                <a:latin typeface="Century Gothic" panose="020B0502020202020204" pitchFamily="34" charset="0"/>
                <a:ea typeface="+mj-ea"/>
              </a:endParaRPr>
            </a:p>
            <a:p>
              <a:pPr>
                <a:lnSpc>
                  <a:spcPct val="114000"/>
                </a:lnSpc>
              </a:pPr>
              <a:r>
                <a:rPr lang="en-US" altLang="zh-CN" sz="1200" dirty="0" smtClean="0">
                  <a:solidFill>
                    <a:schemeClr val="tx1">
                      <a:lumMod val="50000"/>
                      <a:lumOff val="50000"/>
                    </a:schemeClr>
                  </a:solidFill>
                  <a:latin typeface="Century Gothic" panose="020B0502020202020204" pitchFamily="34" charset="0"/>
                  <a:ea typeface="+mj-ea"/>
                </a:rPr>
                <a:t>2</a:t>
              </a:r>
              <a:r>
                <a:rPr lang="zh-CN" altLang="en-US" sz="1200" dirty="0" smtClean="0">
                  <a:solidFill>
                    <a:schemeClr val="tx1">
                      <a:lumMod val="50000"/>
                      <a:lumOff val="50000"/>
                    </a:schemeClr>
                  </a:solidFill>
                  <a:latin typeface="Century Gothic" panose="020B0502020202020204" pitchFamily="34" charset="0"/>
                  <a:ea typeface="+mj-ea"/>
                </a:rPr>
                <a:t>、通过长期记录完成时间，我可以大致了解同学们的参学积极性。</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18172" y="455294"/>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smtClean="0">
                  <a:solidFill>
                    <a:schemeClr val="accent1"/>
                  </a:solidFill>
                  <a:latin typeface="Agency FB" panose="020B0503020202020204" pitchFamily="34" charset="0"/>
                </a:rPr>
                <a:t>1</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359607"/>
              <a:ext cx="5532873" cy="742504"/>
              <a:chOff x="1591893" y="302419"/>
              <a:chExt cx="5532873" cy="742504"/>
            </a:xfrm>
          </p:grpSpPr>
          <p:sp>
            <p:nvSpPr>
              <p:cNvPr id="57" name="文本框 56"/>
              <p:cNvSpPr txBox="1"/>
              <p:nvPr/>
            </p:nvSpPr>
            <p:spPr>
              <a:xfrm>
                <a:off x="2122383" y="30241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tx1">
                        <a:lumMod val="75000"/>
                        <a:lumOff val="25000"/>
                      </a:schemeClr>
                    </a:solidFill>
                    <a:latin typeface="Century Gothic" panose="020B0502020202020204" pitchFamily="34" charset="0"/>
                  </a:rPr>
                  <a:t>工作开展成效</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bg1">
                        <a:lumMod val="50000"/>
                      </a:schemeClr>
                    </a:solidFill>
                    <a:latin typeface="Century Gothic" panose="020B0502020202020204" pitchFamily="34" charset="0"/>
                  </a:rPr>
                  <a:t>1.1 </a:t>
                </a:r>
                <a:r>
                  <a:rPr lang="zh-CN" altLang="en-US" sz="1000" dirty="0" smtClean="0">
                    <a:solidFill>
                      <a:schemeClr val="bg1">
                        <a:lumMod val="50000"/>
                      </a:schemeClr>
                    </a:solidFill>
                    <a:latin typeface="Century Gothic" panose="020B0502020202020204" pitchFamily="34" charset="0"/>
                  </a:rPr>
                  <a:t>每周线上团课</a:t>
                </a:r>
                <a:r>
                  <a:rPr lang="en-US" altLang="zh-CN" sz="1000" dirty="0" smtClean="0">
                    <a:solidFill>
                      <a:schemeClr val="bg1">
                        <a:lumMod val="50000"/>
                      </a:schemeClr>
                    </a:solidFill>
                    <a:latin typeface="Century Gothic" panose="020B0502020202020204" pitchFamily="34" charset="0"/>
                  </a:rPr>
                  <a:t>——</a:t>
                </a:r>
                <a:r>
                  <a:rPr lang="zh-CN" altLang="en-US" sz="1000" dirty="0" smtClean="0">
                    <a:solidFill>
                      <a:schemeClr val="bg1">
                        <a:lumMod val="50000"/>
                      </a:schemeClr>
                    </a:solidFill>
                    <a:latin typeface="Century Gothic" panose="020B0502020202020204" pitchFamily="34" charset="0"/>
                  </a:rPr>
                  <a:t>青年大学习</a:t>
                </a:r>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4" name="图片 23" descr="QQ图片20210114090636.jpg"/>
          <p:cNvPicPr>
            <a:picLocks noChangeAspect="1"/>
          </p:cNvPicPr>
          <p:nvPr/>
        </p:nvPicPr>
        <p:blipFill>
          <a:blip r:embed="rId4">
            <a:lum bright="-4000" contrast="5000"/>
          </a:blip>
          <a:stretch>
            <a:fillRect/>
          </a:stretch>
        </p:blipFill>
        <p:spPr>
          <a:xfrm>
            <a:off x="830638" y="2466123"/>
            <a:ext cx="4104330" cy="4146133"/>
          </a:xfrm>
          <a:prstGeom prst="rect">
            <a:avLst/>
          </a:prstGeom>
        </p:spPr>
      </p:pic>
      <p:pic>
        <p:nvPicPr>
          <p:cNvPr id="25" name="图片 24" descr="青年大学习.PNG"/>
          <p:cNvPicPr>
            <a:picLocks noChangeAspect="1"/>
          </p:cNvPicPr>
          <p:nvPr/>
        </p:nvPicPr>
        <p:blipFill>
          <a:blip r:embed="rId5"/>
          <a:stretch>
            <a:fillRect/>
          </a:stretch>
        </p:blipFill>
        <p:spPr>
          <a:xfrm>
            <a:off x="735974" y="2440918"/>
            <a:ext cx="10196587" cy="4177636"/>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1867427" y="336588"/>
            <a:ext cx="542385" cy="5413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additive="base">
                                        <p:cTn id="16" dur="500" fill="hold"/>
                                        <p:tgtEl>
                                          <p:spTgt spid="26"/>
                                        </p:tgtEl>
                                        <p:attrNameLst>
                                          <p:attrName>ppt_x</p:attrName>
                                        </p:attrNameLst>
                                      </p:cBhvr>
                                      <p:tavLst>
                                        <p:tav tm="0">
                                          <p:val>
                                            <p:strVal val="#ppt_x"/>
                                          </p:val>
                                        </p:tav>
                                        <p:tav tm="100000">
                                          <p:val>
                                            <p:strVal val="#ppt_x"/>
                                          </p:val>
                                        </p:tav>
                                      </p:tavLst>
                                    </p:anim>
                                    <p:anim calcmode="lin" valueType="num">
                                      <p:cBhvr additive="base">
                                        <p:cTn id="1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1+#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图片 104" descr="IMG20201107190728.jpg"/>
          <p:cNvPicPr>
            <a:picLocks noChangeAspect="1"/>
          </p:cNvPicPr>
          <p:nvPr/>
        </p:nvPicPr>
        <p:blipFill>
          <a:blip r:embed="rId3" cstate="print"/>
          <a:stretch>
            <a:fillRect/>
          </a:stretch>
        </p:blipFill>
        <p:spPr>
          <a:xfrm>
            <a:off x="216269" y="1452283"/>
            <a:ext cx="3765175" cy="5020234"/>
          </a:xfrm>
          <a:prstGeom prst="rect">
            <a:avLst/>
          </a:prstGeom>
        </p:spPr>
      </p:pic>
      <p:pic>
        <p:nvPicPr>
          <p:cNvPr id="103" name="图片 102" descr="晒一晒“我的光盘照”.jpg"/>
          <p:cNvPicPr>
            <a:picLocks noChangeAspect="1"/>
          </p:cNvPicPr>
          <p:nvPr/>
        </p:nvPicPr>
        <p:blipFill>
          <a:blip r:embed="rId4"/>
          <a:stretch>
            <a:fillRect/>
          </a:stretch>
        </p:blipFill>
        <p:spPr>
          <a:xfrm>
            <a:off x="220756" y="1340223"/>
            <a:ext cx="3959972" cy="5221941"/>
          </a:xfrm>
          <a:prstGeom prst="rect">
            <a:avLst/>
          </a:prstGeom>
        </p:spPr>
      </p:pic>
      <p:grpSp>
        <p:nvGrpSpPr>
          <p:cNvPr id="102" name="组合 101"/>
          <p:cNvGrpSpPr/>
          <p:nvPr/>
        </p:nvGrpSpPr>
        <p:grpSpPr>
          <a:xfrm>
            <a:off x="7354438" y="2487001"/>
            <a:ext cx="4837562" cy="4370999"/>
            <a:chOff x="7354438" y="2487001"/>
            <a:chExt cx="4837562" cy="4370999"/>
          </a:xfrm>
        </p:grpSpPr>
        <p:pic>
          <p:nvPicPr>
            <p:cNvPr id="100" name="图片 99" descr="同学发言.png"/>
            <p:cNvPicPr>
              <a:picLocks noChangeAspect="1"/>
            </p:cNvPicPr>
            <p:nvPr/>
          </p:nvPicPr>
          <p:blipFill>
            <a:blip r:embed="rId5"/>
            <a:stretch>
              <a:fillRect/>
            </a:stretch>
          </p:blipFill>
          <p:spPr>
            <a:xfrm>
              <a:off x="7360023" y="2487001"/>
              <a:ext cx="4761016" cy="1547117"/>
            </a:xfrm>
            <a:prstGeom prst="rect">
              <a:avLst/>
            </a:prstGeom>
          </p:spPr>
        </p:pic>
        <p:pic>
          <p:nvPicPr>
            <p:cNvPr id="101" name="图片 100" descr="总结会.png"/>
            <p:cNvPicPr>
              <a:picLocks noChangeAspect="1"/>
            </p:cNvPicPr>
            <p:nvPr/>
          </p:nvPicPr>
          <p:blipFill>
            <a:blip r:embed="rId6"/>
            <a:stretch>
              <a:fillRect/>
            </a:stretch>
          </p:blipFill>
          <p:spPr>
            <a:xfrm>
              <a:off x="7354438" y="4122217"/>
              <a:ext cx="4837562" cy="2735783"/>
            </a:xfrm>
            <a:prstGeom prst="rect">
              <a:avLst/>
            </a:prstGeom>
          </p:spPr>
        </p:pic>
      </p:grpSp>
      <p:grpSp>
        <p:nvGrpSpPr>
          <p:cNvPr id="99" name="组合 98"/>
          <p:cNvGrpSpPr/>
          <p:nvPr/>
        </p:nvGrpSpPr>
        <p:grpSpPr>
          <a:xfrm>
            <a:off x="7234518" y="122144"/>
            <a:ext cx="4898712" cy="6592420"/>
            <a:chOff x="7234518" y="122144"/>
            <a:chExt cx="4898712" cy="6592420"/>
          </a:xfrm>
        </p:grpSpPr>
        <p:pic>
          <p:nvPicPr>
            <p:cNvPr id="97" name="图片 96" descr="2f05770c2aa230bf.jpg"/>
            <p:cNvPicPr>
              <a:picLocks noChangeAspect="1"/>
            </p:cNvPicPr>
            <p:nvPr/>
          </p:nvPicPr>
          <p:blipFill>
            <a:blip r:embed="rId7" cstate="print"/>
            <a:stretch>
              <a:fillRect/>
            </a:stretch>
          </p:blipFill>
          <p:spPr>
            <a:xfrm>
              <a:off x="7234518" y="122144"/>
              <a:ext cx="4898712" cy="2755525"/>
            </a:xfrm>
            <a:prstGeom prst="rect">
              <a:avLst/>
            </a:prstGeom>
          </p:spPr>
        </p:pic>
        <p:pic>
          <p:nvPicPr>
            <p:cNvPr id="98" name="图片 97" descr="23a96099b468bfe4.jpg"/>
            <p:cNvPicPr>
              <a:picLocks noChangeAspect="1"/>
            </p:cNvPicPr>
            <p:nvPr/>
          </p:nvPicPr>
          <p:blipFill>
            <a:blip r:embed="rId8" cstate="print"/>
            <a:stretch>
              <a:fillRect/>
            </a:stretch>
          </p:blipFill>
          <p:spPr>
            <a:xfrm>
              <a:off x="7294285" y="3994896"/>
              <a:ext cx="4834965" cy="2719668"/>
            </a:xfrm>
            <a:prstGeom prst="rect">
              <a:avLst/>
            </a:prstGeom>
          </p:spPr>
        </p:pic>
      </p:grpSp>
      <p:grpSp>
        <p:nvGrpSpPr>
          <p:cNvPr id="96" name="组合 95"/>
          <p:cNvGrpSpPr/>
          <p:nvPr/>
        </p:nvGrpSpPr>
        <p:grpSpPr>
          <a:xfrm>
            <a:off x="7476565" y="362647"/>
            <a:ext cx="4625788" cy="6190552"/>
            <a:chOff x="7476565" y="362647"/>
            <a:chExt cx="4625788" cy="6190552"/>
          </a:xfrm>
        </p:grpSpPr>
        <p:pic>
          <p:nvPicPr>
            <p:cNvPr id="94" name="图片 93" descr="理论学习.png"/>
            <p:cNvPicPr>
              <a:picLocks noChangeAspect="1"/>
            </p:cNvPicPr>
            <p:nvPr/>
          </p:nvPicPr>
          <p:blipFill>
            <a:blip r:embed="rId9"/>
            <a:stretch>
              <a:fillRect/>
            </a:stretch>
          </p:blipFill>
          <p:spPr>
            <a:xfrm>
              <a:off x="7476565" y="362647"/>
              <a:ext cx="4625788" cy="2443307"/>
            </a:xfrm>
            <a:prstGeom prst="rect">
              <a:avLst/>
            </a:prstGeom>
          </p:spPr>
        </p:pic>
        <p:pic>
          <p:nvPicPr>
            <p:cNvPr id="95" name="图片 94" descr="台下.png"/>
            <p:cNvPicPr>
              <a:picLocks noChangeAspect="1"/>
            </p:cNvPicPr>
            <p:nvPr/>
          </p:nvPicPr>
          <p:blipFill>
            <a:blip r:embed="rId10"/>
            <a:stretch>
              <a:fillRect/>
            </a:stretch>
          </p:blipFill>
          <p:spPr>
            <a:xfrm>
              <a:off x="7512422" y="3964243"/>
              <a:ext cx="4563035" cy="2588956"/>
            </a:xfrm>
            <a:prstGeom prst="rect">
              <a:avLst/>
            </a:prstGeom>
          </p:spPr>
        </p:pic>
      </p:grpSp>
      <p:grpSp>
        <p:nvGrpSpPr>
          <p:cNvPr id="93" name="组合 92"/>
          <p:cNvGrpSpPr/>
          <p:nvPr/>
        </p:nvGrpSpPr>
        <p:grpSpPr>
          <a:xfrm>
            <a:off x="7486456" y="818864"/>
            <a:ext cx="4660723" cy="5097842"/>
            <a:chOff x="7238431" y="424417"/>
            <a:chExt cx="4660723" cy="5097842"/>
          </a:xfrm>
        </p:grpSpPr>
        <p:pic>
          <p:nvPicPr>
            <p:cNvPr id="91" name="图片 90" descr="照片1.png"/>
            <p:cNvPicPr>
              <a:picLocks noChangeAspect="1"/>
            </p:cNvPicPr>
            <p:nvPr/>
          </p:nvPicPr>
          <p:blipFill>
            <a:blip r:embed="rId11"/>
            <a:stretch>
              <a:fillRect/>
            </a:stretch>
          </p:blipFill>
          <p:spPr>
            <a:xfrm>
              <a:off x="7238431" y="424417"/>
              <a:ext cx="4660723" cy="2596688"/>
            </a:xfrm>
            <a:prstGeom prst="rect">
              <a:avLst/>
            </a:prstGeom>
          </p:spPr>
        </p:pic>
        <p:pic>
          <p:nvPicPr>
            <p:cNvPr id="92" name="图片 91" descr="照片2.png"/>
            <p:cNvPicPr>
              <a:picLocks noChangeAspect="1"/>
            </p:cNvPicPr>
            <p:nvPr/>
          </p:nvPicPr>
          <p:blipFill>
            <a:blip r:embed="rId12"/>
            <a:stretch>
              <a:fillRect/>
            </a:stretch>
          </p:blipFill>
          <p:spPr>
            <a:xfrm>
              <a:off x="7357214" y="3114250"/>
              <a:ext cx="4524817" cy="2408009"/>
            </a:xfrm>
            <a:prstGeom prst="rect">
              <a:avLst/>
            </a:prstGeom>
          </p:spPr>
        </p:pic>
      </p:grpSp>
      <p:grpSp>
        <p:nvGrpSpPr>
          <p:cNvPr id="12" name="iŝḷïḍe"/>
          <p:cNvGrpSpPr/>
          <p:nvPr/>
        </p:nvGrpSpPr>
        <p:grpSpPr>
          <a:xfrm>
            <a:off x="4228740" y="2156755"/>
            <a:ext cx="3037040" cy="3032126"/>
            <a:chOff x="4034313" y="1787370"/>
            <a:chExt cx="4123373" cy="4116702"/>
          </a:xfrm>
        </p:grpSpPr>
        <p:grpSp>
          <p:nvGrpSpPr>
            <p:cNvPr id="14" name="íṣḻïḓé"/>
            <p:cNvGrpSpPr/>
            <p:nvPr/>
          </p:nvGrpSpPr>
          <p:grpSpPr>
            <a:xfrm>
              <a:off x="6158273" y="1787370"/>
              <a:ext cx="1685823" cy="1427835"/>
              <a:chOff x="6158273" y="1787370"/>
              <a:chExt cx="1685823" cy="1427835"/>
            </a:xfrm>
          </p:grpSpPr>
          <p:sp>
            <p:nvSpPr>
              <p:cNvPr id="38" name="îṡ1îďé"/>
              <p:cNvSpPr/>
              <p:nvPr/>
            </p:nvSpPr>
            <p:spPr bwMode="auto">
              <a:xfrm>
                <a:off x="6158273" y="1787370"/>
                <a:ext cx="1685823" cy="1427835"/>
              </a:xfrm>
              <a:custGeom>
                <a:avLst/>
                <a:gdLst>
                  <a:gd name="T0" fmla="*/ 601663 w 21600"/>
                  <a:gd name="T1" fmla="*/ 509588 h 21600"/>
                  <a:gd name="T2" fmla="*/ 601663 w 21600"/>
                  <a:gd name="T3" fmla="*/ 509588 h 21600"/>
                  <a:gd name="T4" fmla="*/ 601663 w 21600"/>
                  <a:gd name="T5" fmla="*/ 509588 h 21600"/>
                  <a:gd name="T6" fmla="*/ 601663 w 21600"/>
                  <a:gd name="T7" fmla="*/ 509588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3292"/>
                    </a:moveTo>
                    <a:cubicBezTo>
                      <a:pt x="562" y="0"/>
                      <a:pt x="562" y="0"/>
                      <a:pt x="562" y="0"/>
                    </a:cubicBezTo>
                    <a:cubicBezTo>
                      <a:pt x="9217" y="497"/>
                      <a:pt x="17027" y="5981"/>
                      <a:pt x="21600" y="14538"/>
                    </a:cubicBezTo>
                    <a:cubicBezTo>
                      <a:pt x="12030" y="21600"/>
                      <a:pt x="12030" y="21600"/>
                      <a:pt x="12030" y="21600"/>
                    </a:cubicBezTo>
                    <a:cubicBezTo>
                      <a:pt x="9498" y="16865"/>
                      <a:pt x="5065" y="13624"/>
                      <a:pt x="0" y="13292"/>
                    </a:cubicBezTo>
                    <a:close/>
                  </a:path>
                </a:pathLst>
              </a:custGeom>
              <a:solidFill>
                <a:srgbClr val="FF0000"/>
              </a:solidFill>
              <a:ln>
                <a:noFill/>
              </a:ln>
              <a:effectLst/>
            </p:spPr>
            <p:txBody>
              <a:bodyPr anchor="ctr"/>
              <a:lstStyle/>
              <a:p>
                <a:pPr algn="ctr"/>
                <a:endParaRPr/>
              </a:p>
            </p:txBody>
          </p:sp>
          <p:grpSp>
            <p:nvGrpSpPr>
              <p:cNvPr id="39" name="îšḷiḋê"/>
              <p:cNvGrpSpPr/>
              <p:nvPr/>
            </p:nvGrpSpPr>
            <p:grpSpPr>
              <a:xfrm>
                <a:off x="6684760" y="2233977"/>
                <a:ext cx="464344" cy="464344"/>
                <a:chOff x="3498967" y="3049909"/>
                <a:chExt cx="464344" cy="464344"/>
              </a:xfrm>
              <a:solidFill>
                <a:schemeClr val="bg1"/>
              </a:solidFill>
            </p:grpSpPr>
            <p:sp>
              <p:nvSpPr>
                <p:cNvPr id="40" name="îŝľiḑe"/>
                <p:cNvSpPr/>
                <p:nvPr/>
              </p:nvSpPr>
              <p:spPr bwMode="auto">
                <a:xfrm>
                  <a:off x="3498967"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anchor="ctr"/>
                <a:lstStyle/>
                <a:p>
                  <a:pPr algn="ctr"/>
                  <a:endParaRPr/>
                </a:p>
              </p:txBody>
            </p:sp>
            <p:sp>
              <p:nvSpPr>
                <p:cNvPr id="41" name="iṡlíḓè"/>
                <p:cNvSpPr/>
                <p:nvPr/>
              </p:nvSpPr>
              <p:spPr bwMode="auto">
                <a:xfrm>
                  <a:off x="3687085" y="312214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anchor="ctr"/>
                <a:lstStyle/>
                <a:p>
                  <a:pPr algn="ctr"/>
                  <a:endParaRPr/>
                </a:p>
              </p:txBody>
            </p:sp>
          </p:grpSp>
        </p:grpSp>
        <p:grpSp>
          <p:nvGrpSpPr>
            <p:cNvPr id="15" name="iŝlïḍê"/>
            <p:cNvGrpSpPr/>
            <p:nvPr/>
          </p:nvGrpSpPr>
          <p:grpSpPr>
            <a:xfrm>
              <a:off x="4339007" y="1787370"/>
              <a:ext cx="1681375" cy="1436731"/>
              <a:chOff x="4339007" y="1787370"/>
              <a:chExt cx="1681375" cy="1436731"/>
            </a:xfrm>
          </p:grpSpPr>
          <p:sp>
            <p:nvSpPr>
              <p:cNvPr id="36" name="îsḷíḓè"/>
              <p:cNvSpPr/>
              <p:nvPr/>
            </p:nvSpPr>
            <p:spPr bwMode="auto">
              <a:xfrm>
                <a:off x="4339007" y="1787370"/>
                <a:ext cx="1681375" cy="1436731"/>
              </a:xfrm>
              <a:custGeom>
                <a:avLst/>
                <a:gdLst>
                  <a:gd name="T0" fmla="*/ 600075 w 21600"/>
                  <a:gd name="T1" fmla="*/ 512763 h 21600"/>
                  <a:gd name="T2" fmla="*/ 600075 w 21600"/>
                  <a:gd name="T3" fmla="*/ 512763 h 21600"/>
                  <a:gd name="T4" fmla="*/ 600075 w 21600"/>
                  <a:gd name="T5" fmla="*/ 512763 h 21600"/>
                  <a:gd name="T6" fmla="*/ 600075 w 21600"/>
                  <a:gd name="T7" fmla="*/ 5127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9599" y="21600"/>
                    </a:moveTo>
                    <a:cubicBezTo>
                      <a:pt x="0" y="14675"/>
                      <a:pt x="0" y="14675"/>
                      <a:pt x="0" y="14675"/>
                    </a:cubicBezTo>
                    <a:cubicBezTo>
                      <a:pt x="4518" y="6100"/>
                      <a:pt x="12282" y="576"/>
                      <a:pt x="20893" y="0"/>
                    </a:cubicBezTo>
                    <a:cubicBezTo>
                      <a:pt x="21599" y="13191"/>
                      <a:pt x="21599" y="13191"/>
                      <a:pt x="21599" y="13191"/>
                    </a:cubicBezTo>
                    <a:cubicBezTo>
                      <a:pt x="16518" y="13521"/>
                      <a:pt x="12140" y="16817"/>
                      <a:pt x="9599" y="21600"/>
                    </a:cubicBezTo>
                    <a:close/>
                  </a:path>
                </a:pathLst>
              </a:custGeom>
              <a:solidFill>
                <a:srgbClr val="FF0000"/>
              </a:solidFill>
              <a:ln>
                <a:noFill/>
              </a:ln>
              <a:effectLst/>
            </p:spPr>
            <p:txBody>
              <a:bodyPr anchor="ctr"/>
              <a:lstStyle/>
              <a:p>
                <a:pPr algn="ctr"/>
                <a:endParaRPr/>
              </a:p>
            </p:txBody>
          </p:sp>
          <p:sp>
            <p:nvSpPr>
              <p:cNvPr id="37" name="iṣḷiḑé"/>
              <p:cNvSpPr/>
              <p:nvPr/>
            </p:nvSpPr>
            <p:spPr bwMode="auto">
              <a:xfrm>
                <a:off x="4989382" y="2240756"/>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anchor="ctr"/>
              <a:lstStyle/>
              <a:p>
                <a:pPr algn="ctr"/>
                <a:endParaRPr/>
              </a:p>
            </p:txBody>
          </p:sp>
        </p:grpSp>
        <p:grpSp>
          <p:nvGrpSpPr>
            <p:cNvPr id="16" name="íṡḷïḍè"/>
            <p:cNvGrpSpPr/>
            <p:nvPr/>
          </p:nvGrpSpPr>
          <p:grpSpPr>
            <a:xfrm>
              <a:off x="4034313" y="2912735"/>
              <a:ext cx="1018611" cy="1901556"/>
              <a:chOff x="4034313" y="2912735"/>
              <a:chExt cx="1018611" cy="1901556"/>
            </a:xfrm>
          </p:grpSpPr>
          <p:sp>
            <p:nvSpPr>
              <p:cNvPr id="31" name="ï$líḑê"/>
              <p:cNvSpPr/>
              <p:nvPr/>
            </p:nvSpPr>
            <p:spPr bwMode="auto">
              <a:xfrm>
                <a:off x="4034313" y="2912735"/>
                <a:ext cx="1018611" cy="1901556"/>
              </a:xfrm>
              <a:custGeom>
                <a:avLst/>
                <a:gdLst>
                  <a:gd name="T0" fmla="*/ 363519 w 20023"/>
                  <a:gd name="T1" fmla="*/ 678657 h 21600"/>
                  <a:gd name="T2" fmla="*/ 363519 w 20023"/>
                  <a:gd name="T3" fmla="*/ 678657 h 21600"/>
                  <a:gd name="T4" fmla="*/ 363519 w 20023"/>
                  <a:gd name="T5" fmla="*/ 678657 h 21600"/>
                  <a:gd name="T6" fmla="*/ 363519 w 20023"/>
                  <a:gd name="T7" fmla="*/ 6786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23" h="21600">
                    <a:moveTo>
                      <a:pt x="20022" y="16855"/>
                    </a:moveTo>
                    <a:cubicBezTo>
                      <a:pt x="4794" y="21599"/>
                      <a:pt x="4794" y="21599"/>
                      <a:pt x="4794" y="21599"/>
                    </a:cubicBezTo>
                    <a:cubicBezTo>
                      <a:pt x="-1469" y="14858"/>
                      <a:pt x="-1577" y="6805"/>
                      <a:pt x="4363" y="0"/>
                    </a:cubicBezTo>
                    <a:cubicBezTo>
                      <a:pt x="19806" y="4495"/>
                      <a:pt x="19806" y="4495"/>
                      <a:pt x="19806" y="4495"/>
                    </a:cubicBezTo>
                    <a:cubicBezTo>
                      <a:pt x="18186" y="6305"/>
                      <a:pt x="17322" y="8365"/>
                      <a:pt x="17322" y="10550"/>
                    </a:cubicBezTo>
                    <a:cubicBezTo>
                      <a:pt x="17322" y="12860"/>
                      <a:pt x="18294" y="14982"/>
                      <a:pt x="20022" y="16855"/>
                    </a:cubicBezTo>
                    <a:close/>
                  </a:path>
                </a:pathLst>
              </a:custGeom>
              <a:solidFill>
                <a:srgbClr val="FF0000"/>
              </a:solidFill>
              <a:ln>
                <a:noFill/>
              </a:ln>
              <a:effectLst/>
            </p:spPr>
            <p:txBody>
              <a:bodyPr anchor="ctr"/>
              <a:lstStyle/>
              <a:p>
                <a:pPr algn="ctr"/>
                <a:endParaRPr/>
              </a:p>
            </p:txBody>
          </p:sp>
          <p:grpSp>
            <p:nvGrpSpPr>
              <p:cNvPr id="32" name="íSľïḑe"/>
              <p:cNvGrpSpPr/>
              <p:nvPr/>
            </p:nvGrpSpPr>
            <p:grpSpPr>
              <a:xfrm>
                <a:off x="4286914" y="3667853"/>
                <a:ext cx="465138" cy="391319"/>
                <a:chOff x="5356342" y="3093565"/>
                <a:chExt cx="465138" cy="391319"/>
              </a:xfrm>
              <a:solidFill>
                <a:schemeClr val="bg1"/>
              </a:solidFill>
            </p:grpSpPr>
            <p:sp>
              <p:nvSpPr>
                <p:cNvPr id="33" name="ïŝḻïḍe"/>
                <p:cNvSpPr/>
                <p:nvPr/>
              </p:nvSpPr>
              <p:spPr bwMode="auto">
                <a:xfrm>
                  <a:off x="5473023" y="319516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p:spPr>
              <p:txBody>
                <a:bodyPr anchor="ctr"/>
                <a:lstStyle/>
                <a:p>
                  <a:pPr algn="ctr"/>
                  <a:endParaRPr/>
                </a:p>
              </p:txBody>
            </p:sp>
            <p:sp>
              <p:nvSpPr>
                <p:cNvPr id="34" name="ïṧ1ïḍê"/>
                <p:cNvSpPr/>
                <p:nvPr/>
              </p:nvSpPr>
              <p:spPr bwMode="auto">
                <a:xfrm>
                  <a:off x="5530967" y="325310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p:spPr>
              <p:txBody>
                <a:bodyPr anchor="ctr"/>
                <a:lstStyle/>
                <a:p>
                  <a:pPr algn="ctr"/>
                  <a:endParaRPr/>
                </a:p>
              </p:txBody>
            </p:sp>
            <p:sp>
              <p:nvSpPr>
                <p:cNvPr id="35" name="íṥļidè"/>
                <p:cNvSpPr/>
                <p:nvPr/>
              </p:nvSpPr>
              <p:spPr bwMode="auto">
                <a:xfrm>
                  <a:off x="5356342" y="309356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p:spPr>
              <p:txBody>
                <a:bodyPr anchor="ctr"/>
                <a:lstStyle/>
                <a:p>
                  <a:pPr algn="ctr"/>
                  <a:endParaRPr/>
                </a:p>
              </p:txBody>
            </p:sp>
          </p:grpSp>
        </p:grpSp>
        <p:grpSp>
          <p:nvGrpSpPr>
            <p:cNvPr id="17" name="îṥ1ide"/>
            <p:cNvGrpSpPr/>
            <p:nvPr/>
          </p:nvGrpSpPr>
          <p:grpSpPr>
            <a:xfrm>
              <a:off x="4379040" y="4489581"/>
              <a:ext cx="1685823" cy="1414491"/>
              <a:chOff x="4379040" y="4489581"/>
              <a:chExt cx="1685823" cy="1414491"/>
            </a:xfrm>
          </p:grpSpPr>
          <p:sp>
            <p:nvSpPr>
              <p:cNvPr id="27" name="íSļîḑè"/>
              <p:cNvSpPr/>
              <p:nvPr/>
            </p:nvSpPr>
            <p:spPr bwMode="auto">
              <a:xfrm>
                <a:off x="4379040" y="4489581"/>
                <a:ext cx="1685823" cy="1414491"/>
              </a:xfrm>
              <a:custGeom>
                <a:avLst/>
                <a:gdLst>
                  <a:gd name="T0" fmla="*/ 601663 w 21600"/>
                  <a:gd name="T1" fmla="*/ 504825 h 21600"/>
                  <a:gd name="T2" fmla="*/ 601663 w 21600"/>
                  <a:gd name="T3" fmla="*/ 504825 h 21600"/>
                  <a:gd name="T4" fmla="*/ 601663 w 21600"/>
                  <a:gd name="T5" fmla="*/ 504825 h 21600"/>
                  <a:gd name="T6" fmla="*/ 601663 w 21600"/>
                  <a:gd name="T7" fmla="*/ 50482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8153"/>
                    </a:moveTo>
                    <a:cubicBezTo>
                      <a:pt x="21248" y="21600"/>
                      <a:pt x="21248" y="21600"/>
                      <a:pt x="21248" y="21600"/>
                    </a:cubicBezTo>
                    <a:cubicBezTo>
                      <a:pt x="12664" y="21347"/>
                      <a:pt x="4714" y="16052"/>
                      <a:pt x="0" y="7479"/>
                    </a:cubicBezTo>
                    <a:cubicBezTo>
                      <a:pt x="9358" y="0"/>
                      <a:pt x="9358" y="0"/>
                      <a:pt x="9358" y="0"/>
                    </a:cubicBezTo>
                    <a:cubicBezTo>
                      <a:pt x="12030" y="4790"/>
                      <a:pt x="16464" y="7984"/>
                      <a:pt x="21600" y="8153"/>
                    </a:cubicBezTo>
                    <a:close/>
                  </a:path>
                </a:pathLst>
              </a:custGeom>
              <a:solidFill>
                <a:srgbClr val="FF0000"/>
              </a:solidFill>
              <a:ln>
                <a:noFill/>
              </a:ln>
              <a:effectLst/>
            </p:spPr>
            <p:txBody>
              <a:bodyPr anchor="ctr"/>
              <a:lstStyle/>
              <a:p>
                <a:pPr algn="ctr"/>
                <a:endParaRPr/>
              </a:p>
            </p:txBody>
          </p:sp>
          <p:grpSp>
            <p:nvGrpSpPr>
              <p:cNvPr id="28" name="ïşḻíḍè"/>
              <p:cNvGrpSpPr/>
              <p:nvPr/>
            </p:nvGrpSpPr>
            <p:grpSpPr>
              <a:xfrm>
                <a:off x="5115541" y="5049296"/>
                <a:ext cx="465138" cy="435769"/>
                <a:chOff x="5368132" y="3540125"/>
                <a:chExt cx="465138" cy="435769"/>
              </a:xfrm>
              <a:solidFill>
                <a:schemeClr val="bg1"/>
              </a:solidFill>
            </p:grpSpPr>
            <p:sp>
              <p:nvSpPr>
                <p:cNvPr id="29" name="ïṥ1îḍè"/>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a:p>
              </p:txBody>
            </p:sp>
            <p:sp>
              <p:nvSpPr>
                <p:cNvPr id="30" name="ïŝḻíḍê"/>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a:p>
              </p:txBody>
            </p:sp>
          </p:grpSp>
        </p:grpSp>
        <p:grpSp>
          <p:nvGrpSpPr>
            <p:cNvPr id="18" name="ïşľïḑê"/>
            <p:cNvGrpSpPr/>
            <p:nvPr/>
          </p:nvGrpSpPr>
          <p:grpSpPr>
            <a:xfrm>
              <a:off x="7141300" y="2892719"/>
              <a:ext cx="1016386" cy="1899332"/>
              <a:chOff x="7141300" y="2892719"/>
              <a:chExt cx="1016386" cy="1899332"/>
            </a:xfrm>
          </p:grpSpPr>
          <p:sp>
            <p:nvSpPr>
              <p:cNvPr id="22" name="íŝḷîḑê"/>
              <p:cNvSpPr/>
              <p:nvPr/>
            </p:nvSpPr>
            <p:spPr bwMode="auto">
              <a:xfrm>
                <a:off x="7141300" y="2892719"/>
                <a:ext cx="1016386" cy="1899332"/>
              </a:xfrm>
              <a:custGeom>
                <a:avLst/>
                <a:gdLst>
                  <a:gd name="T0" fmla="*/ 362725 w 20053"/>
                  <a:gd name="T1" fmla="*/ 677863 h 21600"/>
                  <a:gd name="T2" fmla="*/ 362725 w 20053"/>
                  <a:gd name="T3" fmla="*/ 677863 h 21600"/>
                  <a:gd name="T4" fmla="*/ 362725 w 20053"/>
                  <a:gd name="T5" fmla="*/ 677863 h 21600"/>
                  <a:gd name="T6" fmla="*/ 362725 w 20053"/>
                  <a:gd name="T7" fmla="*/ 67786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53" h="21600">
                    <a:moveTo>
                      <a:pt x="0" y="4620"/>
                    </a:moveTo>
                    <a:cubicBezTo>
                      <a:pt x="15412" y="0"/>
                      <a:pt x="15412" y="0"/>
                      <a:pt x="15412" y="0"/>
                    </a:cubicBezTo>
                    <a:cubicBezTo>
                      <a:pt x="21599" y="6741"/>
                      <a:pt x="21599" y="14858"/>
                      <a:pt x="15412" y="21599"/>
                    </a:cubicBezTo>
                    <a:cubicBezTo>
                      <a:pt x="0" y="16979"/>
                      <a:pt x="0" y="16979"/>
                      <a:pt x="0" y="16979"/>
                    </a:cubicBezTo>
                    <a:cubicBezTo>
                      <a:pt x="1737" y="15169"/>
                      <a:pt x="2605" y="13047"/>
                      <a:pt x="2605" y="10800"/>
                    </a:cubicBezTo>
                    <a:cubicBezTo>
                      <a:pt x="2605" y="8553"/>
                      <a:pt x="1737" y="6492"/>
                      <a:pt x="0" y="4620"/>
                    </a:cubicBezTo>
                    <a:close/>
                  </a:path>
                </a:pathLst>
              </a:custGeom>
              <a:solidFill>
                <a:srgbClr val="FF0000"/>
              </a:solidFill>
              <a:ln>
                <a:noFill/>
              </a:ln>
              <a:effectLst/>
            </p:spPr>
            <p:txBody>
              <a:bodyPr anchor="ctr"/>
              <a:lstStyle/>
              <a:p>
                <a:pPr algn="ctr"/>
                <a:endParaRPr/>
              </a:p>
            </p:txBody>
          </p:sp>
          <p:grpSp>
            <p:nvGrpSpPr>
              <p:cNvPr id="23" name="î$lïḑe"/>
              <p:cNvGrpSpPr/>
              <p:nvPr/>
            </p:nvGrpSpPr>
            <p:grpSpPr>
              <a:xfrm>
                <a:off x="7461470" y="3682140"/>
                <a:ext cx="465138" cy="406400"/>
                <a:chOff x="6357938" y="3535363"/>
                <a:chExt cx="465138" cy="406400"/>
              </a:xfrm>
              <a:solidFill>
                <a:schemeClr val="bg1"/>
              </a:solidFill>
            </p:grpSpPr>
            <p:sp>
              <p:nvSpPr>
                <p:cNvPr id="24" name="i$1ïḓê"/>
                <p:cNvSpPr/>
                <p:nvPr/>
              </p:nvSpPr>
              <p:spPr bwMode="auto">
                <a:xfrm>
                  <a:off x="6357938" y="3535363"/>
                  <a:ext cx="465138" cy="3341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anchor="ctr"/>
                <a:lstStyle/>
                <a:p>
                  <a:pPr algn="ctr"/>
                  <a:endParaRPr/>
                </a:p>
              </p:txBody>
            </p:sp>
            <p:sp>
              <p:nvSpPr>
                <p:cNvPr id="25" name="iṧlïḋè"/>
                <p:cNvSpPr/>
                <p:nvPr/>
              </p:nvSpPr>
              <p:spPr bwMode="auto">
                <a:xfrm>
                  <a:off x="6779419" y="3680619"/>
                  <a:ext cx="28575" cy="1595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anchor="ctr"/>
                <a:lstStyle/>
                <a:p>
                  <a:pPr algn="ctr"/>
                  <a:endParaRPr/>
                </a:p>
              </p:txBody>
            </p:sp>
            <p:sp>
              <p:nvSpPr>
                <p:cNvPr id="26" name="íślîďê"/>
                <p:cNvSpPr/>
                <p:nvPr/>
              </p:nvSpPr>
              <p:spPr bwMode="auto">
                <a:xfrm>
                  <a:off x="6764338" y="3854450"/>
                  <a:ext cx="58738"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anchor="ctr"/>
                <a:lstStyle/>
                <a:p>
                  <a:pPr algn="ctr"/>
                  <a:endParaRPr/>
                </a:p>
              </p:txBody>
            </p:sp>
          </p:grpSp>
        </p:grpSp>
        <p:grpSp>
          <p:nvGrpSpPr>
            <p:cNvPr id="19" name="iṩlîḑé"/>
            <p:cNvGrpSpPr/>
            <p:nvPr/>
          </p:nvGrpSpPr>
          <p:grpSpPr>
            <a:xfrm>
              <a:off x="6169393" y="4456220"/>
              <a:ext cx="1688048" cy="1441179"/>
              <a:chOff x="6169393" y="4456220"/>
              <a:chExt cx="1688048" cy="1441179"/>
            </a:xfrm>
          </p:grpSpPr>
          <p:sp>
            <p:nvSpPr>
              <p:cNvPr id="20" name="ï$ľîdê"/>
              <p:cNvSpPr/>
              <p:nvPr/>
            </p:nvSpPr>
            <p:spPr bwMode="auto">
              <a:xfrm>
                <a:off x="6169393" y="4456220"/>
                <a:ext cx="1688048" cy="1441179"/>
              </a:xfrm>
              <a:custGeom>
                <a:avLst/>
                <a:gdLst>
                  <a:gd name="T0" fmla="*/ 602457 w 21600"/>
                  <a:gd name="T1" fmla="*/ 514350 h 21600"/>
                  <a:gd name="T2" fmla="*/ 602457 w 21600"/>
                  <a:gd name="T3" fmla="*/ 514350 h 21600"/>
                  <a:gd name="T4" fmla="*/ 602457 w 21600"/>
                  <a:gd name="T5" fmla="*/ 514350 h 21600"/>
                  <a:gd name="T6" fmla="*/ 602457 w 21600"/>
                  <a:gd name="T7" fmla="*/ 514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1961" y="0"/>
                    </a:moveTo>
                    <a:cubicBezTo>
                      <a:pt x="21600" y="6924"/>
                      <a:pt x="21600" y="6924"/>
                      <a:pt x="21600" y="6924"/>
                    </a:cubicBezTo>
                    <a:cubicBezTo>
                      <a:pt x="17096" y="15499"/>
                      <a:pt x="9287" y="21023"/>
                      <a:pt x="703" y="21600"/>
                    </a:cubicBezTo>
                    <a:cubicBezTo>
                      <a:pt x="0" y="8492"/>
                      <a:pt x="0" y="8492"/>
                      <a:pt x="0" y="8492"/>
                    </a:cubicBezTo>
                    <a:cubicBezTo>
                      <a:pt x="5065" y="8079"/>
                      <a:pt x="9498" y="4782"/>
                      <a:pt x="11961" y="0"/>
                    </a:cubicBezTo>
                    <a:close/>
                  </a:path>
                </a:pathLst>
              </a:custGeom>
              <a:solidFill>
                <a:srgbClr val="FF0000"/>
              </a:solidFill>
              <a:ln>
                <a:noFill/>
              </a:ln>
              <a:effectLst/>
            </p:spPr>
            <p:txBody>
              <a:bodyPr anchor="ctr"/>
              <a:lstStyle/>
              <a:p>
                <a:pPr algn="ctr"/>
                <a:endParaRPr/>
              </a:p>
            </p:txBody>
          </p:sp>
          <p:sp>
            <p:nvSpPr>
              <p:cNvPr id="21" name="iS1îḑè"/>
              <p:cNvSpPr/>
              <p:nvPr/>
            </p:nvSpPr>
            <p:spPr bwMode="auto">
              <a:xfrm>
                <a:off x="6750244" y="4964219"/>
                <a:ext cx="464344" cy="46513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anchor="ctr"/>
              <a:lstStyle/>
              <a:p>
                <a:pPr algn="ctr"/>
                <a:endParaRPr/>
              </a:p>
            </p:txBody>
          </p:sp>
        </p:grpSp>
      </p:grpSp>
      <p:grpSp>
        <p:nvGrpSpPr>
          <p:cNvPr id="57" name="组合 56"/>
          <p:cNvGrpSpPr/>
          <p:nvPr/>
        </p:nvGrpSpPr>
        <p:grpSpPr>
          <a:xfrm>
            <a:off x="152607" y="1724804"/>
            <a:ext cx="5360756" cy="548484"/>
            <a:chOff x="463190" y="2363087"/>
            <a:chExt cx="5360756" cy="548484"/>
          </a:xfrm>
        </p:grpSpPr>
        <p:sp>
          <p:nvSpPr>
            <p:cNvPr id="58" name="文本框 57"/>
            <p:cNvSpPr txBox="1"/>
            <p:nvPr/>
          </p:nvSpPr>
          <p:spPr>
            <a:xfrm>
              <a:off x="1133283" y="2363087"/>
              <a:ext cx="3720421"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3"/>
                  </a:solidFill>
                  <a:latin typeface="Century Gothic" panose="020B0502020202020204" pitchFamily="34" charset="0"/>
                </a:rPr>
                <a:t>“党的十九届五中全会精神”理论云学会</a:t>
              </a:r>
              <a:endParaRPr lang="zh-CN" altLang="en-US" sz="1400" b="1" dirty="0">
                <a:solidFill>
                  <a:schemeClr val="accent3"/>
                </a:solidFill>
                <a:latin typeface="Century Gothic" panose="020B0502020202020204" pitchFamily="34" charset="0"/>
              </a:endParaRPr>
            </a:p>
          </p:txBody>
        </p:sp>
        <p:sp>
          <p:nvSpPr>
            <p:cNvPr id="59" name="文本框 58"/>
            <p:cNvSpPr txBox="1"/>
            <p:nvPr/>
          </p:nvSpPr>
          <p:spPr>
            <a:xfrm>
              <a:off x="463190" y="2635020"/>
              <a:ext cx="5360756"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团支部成员在线上观看了有关“党的十九届五中全会精神”的视频，并提交观后感</a:t>
              </a:r>
              <a:endParaRPr lang="en-US" altLang="zh-CN" sz="1050" dirty="0">
                <a:solidFill>
                  <a:schemeClr val="tx1">
                    <a:lumMod val="50000"/>
                    <a:lumOff val="50000"/>
                  </a:schemeClr>
                </a:solidFill>
                <a:latin typeface="Century Gothic" panose="020B0502020202020204" pitchFamily="34" charset="0"/>
                <a:ea typeface="+mj-ea"/>
              </a:endParaRPr>
            </a:p>
          </p:txBody>
        </p:sp>
      </p:grpSp>
      <p:grpSp>
        <p:nvGrpSpPr>
          <p:cNvPr id="60" name="组合 59"/>
          <p:cNvGrpSpPr/>
          <p:nvPr/>
        </p:nvGrpSpPr>
        <p:grpSpPr>
          <a:xfrm>
            <a:off x="139605" y="3350149"/>
            <a:ext cx="4236864" cy="562444"/>
            <a:chOff x="1062777" y="2349127"/>
            <a:chExt cx="3093403" cy="562444"/>
          </a:xfrm>
        </p:grpSpPr>
        <p:sp>
          <p:nvSpPr>
            <p:cNvPr id="61" name="文本框 60"/>
            <p:cNvSpPr txBox="1"/>
            <p:nvPr/>
          </p:nvSpPr>
          <p:spPr>
            <a:xfrm>
              <a:off x="1388018" y="2349127"/>
              <a:ext cx="2533795"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3"/>
                  </a:solidFill>
                  <a:latin typeface="Century Gothic" panose="020B0502020202020204" pitchFamily="34" charset="0"/>
                </a:rPr>
                <a:t>“美丽中国建设”理论学习</a:t>
              </a:r>
              <a:endParaRPr lang="zh-CN" altLang="en-US" sz="1400" b="1" dirty="0">
                <a:solidFill>
                  <a:schemeClr val="accent3"/>
                </a:solidFill>
                <a:latin typeface="Century Gothic" panose="020B0502020202020204" pitchFamily="34" charset="0"/>
              </a:endParaRPr>
            </a:p>
          </p:txBody>
        </p:sp>
        <p:sp>
          <p:nvSpPr>
            <p:cNvPr id="62" name="文本框 61"/>
            <p:cNvSpPr txBox="1"/>
            <p:nvPr/>
          </p:nvSpPr>
          <p:spPr>
            <a:xfrm>
              <a:off x="1062777" y="2635020"/>
              <a:ext cx="3093403"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团支部组织全体支部成员们观看了“建设美丽中国”的课题视频</a:t>
              </a:r>
              <a:endParaRPr lang="en-US" altLang="zh-CN" sz="1050" dirty="0">
                <a:solidFill>
                  <a:schemeClr val="tx1">
                    <a:lumMod val="50000"/>
                    <a:lumOff val="50000"/>
                  </a:schemeClr>
                </a:solidFill>
                <a:latin typeface="Century Gothic" panose="020B0502020202020204" pitchFamily="34" charset="0"/>
                <a:ea typeface="+mj-ea"/>
              </a:endParaRPr>
            </a:p>
          </p:txBody>
        </p:sp>
      </p:grpSp>
      <p:grpSp>
        <p:nvGrpSpPr>
          <p:cNvPr id="63" name="组合 62"/>
          <p:cNvGrpSpPr/>
          <p:nvPr/>
        </p:nvGrpSpPr>
        <p:grpSpPr>
          <a:xfrm>
            <a:off x="0" y="5133300"/>
            <a:ext cx="5605061" cy="555464"/>
            <a:chOff x="630714" y="2349127"/>
            <a:chExt cx="4537098" cy="555464"/>
          </a:xfrm>
        </p:grpSpPr>
        <p:sp>
          <p:nvSpPr>
            <p:cNvPr id="64" name="文本框 63"/>
            <p:cNvSpPr txBox="1"/>
            <p:nvPr/>
          </p:nvSpPr>
          <p:spPr>
            <a:xfrm>
              <a:off x="630714" y="2349127"/>
              <a:ext cx="4537098" cy="523220"/>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3"/>
                  </a:solidFill>
                  <a:latin typeface="Century Gothic" panose="020B0502020202020204" pitchFamily="34" charset="0"/>
                </a:rPr>
                <a:t>“彰显热血青春，共建美丽校园”</a:t>
              </a:r>
              <a:r>
                <a:rPr lang="en-US" altLang="zh-CN" sz="1400" b="1" dirty="0" smtClean="0">
                  <a:solidFill>
                    <a:schemeClr val="accent3"/>
                  </a:solidFill>
                  <a:latin typeface="Century Gothic" panose="020B0502020202020204" pitchFamily="34" charset="0"/>
                </a:rPr>
                <a:t>——</a:t>
              </a:r>
              <a:r>
                <a:rPr lang="zh-CN" altLang="en-US" sz="1400" b="1" dirty="0" smtClean="0">
                  <a:solidFill>
                    <a:schemeClr val="accent3"/>
                  </a:solidFill>
                  <a:latin typeface="Century Gothic" panose="020B0502020202020204" pitchFamily="34" charset="0"/>
                </a:rPr>
                <a:t>清洁运动场实践活动</a:t>
              </a:r>
              <a:endParaRPr lang="zh-CN" altLang="en-US" sz="1400" b="1" dirty="0">
                <a:solidFill>
                  <a:schemeClr val="accent3"/>
                </a:solidFill>
                <a:latin typeface="Century Gothic" panose="020B0502020202020204" pitchFamily="34" charset="0"/>
              </a:endParaRPr>
            </a:p>
          </p:txBody>
        </p:sp>
        <p:sp>
          <p:nvSpPr>
            <p:cNvPr id="65" name="文本框 64"/>
            <p:cNvSpPr txBox="1"/>
            <p:nvPr/>
          </p:nvSpPr>
          <p:spPr>
            <a:xfrm>
              <a:off x="709816" y="2628040"/>
              <a:ext cx="3779974" cy="27655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团支部半数成员在南湖篮球场、足球场按照既定工作安排开展了清扫活动</a:t>
              </a:r>
              <a:endParaRPr lang="en-US" altLang="zh-CN" sz="1050" dirty="0">
                <a:solidFill>
                  <a:schemeClr val="tx1">
                    <a:lumMod val="50000"/>
                    <a:lumOff val="50000"/>
                  </a:schemeClr>
                </a:solidFill>
                <a:latin typeface="Century Gothic" panose="020B0502020202020204" pitchFamily="34" charset="0"/>
                <a:ea typeface="+mj-ea"/>
              </a:endParaRPr>
            </a:p>
          </p:txBody>
        </p:sp>
      </p:grpSp>
      <p:grpSp>
        <p:nvGrpSpPr>
          <p:cNvPr id="66" name="组合 65"/>
          <p:cNvGrpSpPr/>
          <p:nvPr/>
        </p:nvGrpSpPr>
        <p:grpSpPr>
          <a:xfrm>
            <a:off x="3963700" y="5594751"/>
            <a:ext cx="8017869" cy="562444"/>
            <a:chOff x="-1031560" y="2349127"/>
            <a:chExt cx="6850060" cy="562444"/>
          </a:xfrm>
        </p:grpSpPr>
        <p:sp>
          <p:nvSpPr>
            <p:cNvPr id="67" name="文本框 66"/>
            <p:cNvSpPr txBox="1"/>
            <p:nvPr/>
          </p:nvSpPr>
          <p:spPr>
            <a:xfrm>
              <a:off x="-201482" y="2349127"/>
              <a:ext cx="5847041"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3"/>
                  </a:solidFill>
                  <a:latin typeface="Century Gothic" panose="020B0502020202020204" pitchFamily="34" charset="0"/>
                </a:rPr>
                <a:t>“整齐摆放自行车，文明校园你我他”</a:t>
              </a:r>
              <a:r>
                <a:rPr lang="en-US" altLang="zh-CN" sz="1400" b="1" dirty="0" smtClean="0">
                  <a:solidFill>
                    <a:schemeClr val="accent3"/>
                  </a:solidFill>
                  <a:latin typeface="Century Gothic" panose="020B0502020202020204" pitchFamily="34" charset="0"/>
                </a:rPr>
                <a:t>——</a:t>
              </a:r>
              <a:r>
                <a:rPr lang="zh-CN" altLang="en-US" sz="1400" b="1" dirty="0" smtClean="0">
                  <a:solidFill>
                    <a:schemeClr val="accent3"/>
                  </a:solidFill>
                  <a:latin typeface="Century Gothic" panose="020B0502020202020204" pitchFamily="34" charset="0"/>
                </a:rPr>
                <a:t>清理共享单车实践活动</a:t>
              </a:r>
              <a:endParaRPr lang="zh-CN" altLang="en-US" sz="1400" b="1" dirty="0">
                <a:solidFill>
                  <a:schemeClr val="accent3"/>
                </a:solidFill>
                <a:latin typeface="Century Gothic" panose="020B0502020202020204" pitchFamily="34" charset="0"/>
              </a:endParaRPr>
            </a:p>
          </p:txBody>
        </p:sp>
        <p:sp>
          <p:nvSpPr>
            <p:cNvPr id="68" name="文本框 67"/>
            <p:cNvSpPr txBox="1"/>
            <p:nvPr/>
          </p:nvSpPr>
          <p:spPr>
            <a:xfrm>
              <a:off x="-1031560" y="2635020"/>
              <a:ext cx="6850060" cy="27655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团支部成员们有组织地将共享单车整齐摆放到各个停放点，并</a:t>
              </a:r>
              <a:r>
                <a:rPr lang="zh-CN" altLang="en-US" sz="1050" dirty="0" smtClean="0">
                  <a:solidFill>
                    <a:schemeClr val="tx1">
                      <a:lumMod val="50000"/>
                      <a:lumOff val="50000"/>
                    </a:schemeClr>
                  </a:solidFill>
                  <a:latin typeface="Century Gothic" panose="020B0502020202020204" pitchFamily="34" charset="0"/>
                </a:rPr>
                <a:t>规劝</a:t>
              </a:r>
              <a:r>
                <a:rPr lang="zh-CN" altLang="en-US" sz="1050" dirty="0" smtClean="0">
                  <a:solidFill>
                    <a:schemeClr val="tx1">
                      <a:lumMod val="50000"/>
                      <a:lumOff val="50000"/>
                    </a:schemeClr>
                  </a:solidFill>
                  <a:latin typeface="Century Gothic" panose="020B0502020202020204" pitchFamily="34" charset="0"/>
                  <a:ea typeface="+mj-ea"/>
                </a:rPr>
                <a:t>不规范停车的同学，让更多的同学意识到“美丽校园，从我做起”</a:t>
              </a:r>
            </a:p>
          </p:txBody>
        </p:sp>
      </p:grpSp>
      <p:grpSp>
        <p:nvGrpSpPr>
          <p:cNvPr id="69" name="组合 68"/>
          <p:cNvGrpSpPr/>
          <p:nvPr/>
        </p:nvGrpSpPr>
        <p:grpSpPr>
          <a:xfrm>
            <a:off x="7543217" y="3166133"/>
            <a:ext cx="4648783" cy="858343"/>
            <a:chOff x="573313" y="345823"/>
            <a:chExt cx="4648783" cy="858343"/>
          </a:xfrm>
        </p:grpSpPr>
        <p:sp>
          <p:nvSpPr>
            <p:cNvPr id="70" name="文本框 69"/>
            <p:cNvSpPr txBox="1"/>
            <p:nvPr/>
          </p:nvSpPr>
          <p:spPr>
            <a:xfrm>
              <a:off x="796680" y="345823"/>
              <a:ext cx="3818143"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3"/>
                  </a:solidFill>
                  <a:latin typeface="Century Gothic" panose="020B0502020202020204" pitchFamily="34" charset="0"/>
                </a:rPr>
                <a:t>“美好‘食’光，拒绝浪费”主题团日活动</a:t>
              </a:r>
              <a:endParaRPr lang="zh-CN" altLang="en-US" sz="1400" b="1" dirty="0">
                <a:solidFill>
                  <a:schemeClr val="accent3"/>
                </a:solidFill>
                <a:latin typeface="Century Gothic" panose="020B0502020202020204" pitchFamily="34" charset="0"/>
              </a:endParaRPr>
            </a:p>
          </p:txBody>
        </p:sp>
        <p:sp>
          <p:nvSpPr>
            <p:cNvPr id="71" name="文本框 70"/>
            <p:cNvSpPr txBox="1"/>
            <p:nvPr/>
          </p:nvSpPr>
          <p:spPr>
            <a:xfrm>
              <a:off x="573313" y="743399"/>
              <a:ext cx="4648783" cy="460767"/>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分为“学习光盘思想，争做光盘青年”、晒一晒“我的光盘照”、 </a:t>
              </a:r>
              <a:endParaRPr lang="en-US" altLang="zh-CN" sz="1050" dirty="0" smtClean="0">
                <a:solidFill>
                  <a:schemeClr val="tx1">
                    <a:lumMod val="50000"/>
                    <a:lumOff val="50000"/>
                  </a:schemeClr>
                </a:solidFill>
                <a:latin typeface="Century Gothic" panose="020B0502020202020204" pitchFamily="34" charset="0"/>
                <a:ea typeface="+mj-ea"/>
              </a:endParaRPr>
            </a:p>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“光盘行动知多少”活动进行开展</a:t>
              </a:r>
              <a:endParaRPr lang="en-US" altLang="zh-CN" sz="1050" dirty="0">
                <a:solidFill>
                  <a:schemeClr val="tx1">
                    <a:lumMod val="50000"/>
                    <a:lumOff val="50000"/>
                  </a:schemeClr>
                </a:solidFill>
                <a:latin typeface="Century Gothic" panose="020B0502020202020204" pitchFamily="34" charset="0"/>
                <a:ea typeface="+mj-ea"/>
              </a:endParaRPr>
            </a:p>
          </p:txBody>
        </p:sp>
      </p:grpSp>
      <p:grpSp>
        <p:nvGrpSpPr>
          <p:cNvPr id="72" name="组合 71"/>
          <p:cNvGrpSpPr/>
          <p:nvPr/>
        </p:nvGrpSpPr>
        <p:grpSpPr>
          <a:xfrm>
            <a:off x="5486399" y="1489659"/>
            <a:ext cx="6519463" cy="562444"/>
            <a:chOff x="-631926" y="2349127"/>
            <a:chExt cx="6519463" cy="562444"/>
          </a:xfrm>
        </p:grpSpPr>
        <p:sp>
          <p:nvSpPr>
            <p:cNvPr id="73" name="文本框 72"/>
            <p:cNvSpPr txBox="1"/>
            <p:nvPr/>
          </p:nvSpPr>
          <p:spPr>
            <a:xfrm>
              <a:off x="77724" y="2349127"/>
              <a:ext cx="4823285" cy="307777"/>
            </a:xfrm>
            <a:prstGeom prst="rect">
              <a:avLst/>
            </a:prstGeom>
            <a:noFill/>
          </p:spPr>
          <p:txBody>
            <a:bodyPr wrap="square" rtlCol="0">
              <a:spAutoFit/>
              <a:scene3d>
                <a:camera prst="orthographicFront"/>
                <a:lightRig rig="threePt" dir="t"/>
              </a:scene3d>
              <a:sp3d contourW="12700"/>
            </a:bodyPr>
            <a:lstStyle/>
            <a:p>
              <a:pPr algn="ctr"/>
              <a:r>
                <a:rPr lang="zh-CN" altLang="en-US" sz="1400" b="1" dirty="0" smtClean="0">
                  <a:solidFill>
                    <a:schemeClr val="accent3"/>
                  </a:solidFill>
                  <a:latin typeface="Century Gothic" panose="020B0502020202020204" pitchFamily="34" charset="0"/>
                </a:rPr>
                <a:t>“分析习总书记贺信，践行武理青年责任”</a:t>
              </a:r>
              <a:r>
                <a:rPr lang="en-US" altLang="zh-CN" sz="1400" b="1" dirty="0" smtClean="0">
                  <a:solidFill>
                    <a:schemeClr val="accent3"/>
                  </a:solidFill>
                  <a:latin typeface="Century Gothic" panose="020B0502020202020204" pitchFamily="34" charset="0"/>
                </a:rPr>
                <a:t>——</a:t>
              </a:r>
              <a:r>
                <a:rPr lang="zh-CN" altLang="en-US" sz="1400" b="1" dirty="0" smtClean="0">
                  <a:solidFill>
                    <a:schemeClr val="accent3"/>
                  </a:solidFill>
                  <a:latin typeface="Century Gothic" panose="020B0502020202020204" pitchFamily="34" charset="0"/>
                </a:rPr>
                <a:t>交流总结会</a:t>
              </a:r>
              <a:endParaRPr lang="zh-CN" altLang="en-US" sz="1400" b="1" dirty="0">
                <a:solidFill>
                  <a:schemeClr val="accent3"/>
                </a:solidFill>
                <a:latin typeface="Century Gothic" panose="020B0502020202020204" pitchFamily="34" charset="0"/>
              </a:endParaRPr>
            </a:p>
          </p:txBody>
        </p:sp>
        <p:sp>
          <p:nvSpPr>
            <p:cNvPr id="74" name="文本框 73"/>
            <p:cNvSpPr txBox="1"/>
            <p:nvPr/>
          </p:nvSpPr>
          <p:spPr>
            <a:xfrm>
              <a:off x="-631926" y="2635020"/>
              <a:ext cx="6519463" cy="276551"/>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团支书分析习近平总书记致全国青联十三届全委会和全国学联二十七大的贺信，对本次青创进行了总结</a:t>
              </a:r>
              <a:endParaRPr lang="en-US" altLang="zh-CN" sz="1050" dirty="0">
                <a:solidFill>
                  <a:schemeClr val="tx1">
                    <a:lumMod val="50000"/>
                    <a:lumOff val="50000"/>
                  </a:schemeClr>
                </a:solidFill>
                <a:latin typeface="Century Gothic" panose="020B0502020202020204" pitchFamily="34" charset="0"/>
                <a:ea typeface="+mj-ea"/>
              </a:endParaRPr>
            </a:p>
          </p:txBody>
        </p:sp>
      </p:grpSp>
      <p:grpSp>
        <p:nvGrpSpPr>
          <p:cNvPr id="75" name="组合 74"/>
          <p:cNvGrpSpPr/>
          <p:nvPr/>
        </p:nvGrpSpPr>
        <p:grpSpPr>
          <a:xfrm>
            <a:off x="387125" y="299356"/>
            <a:ext cx="12126303" cy="6596744"/>
            <a:chOff x="387125" y="299356"/>
            <a:chExt cx="12126303" cy="6596744"/>
          </a:xfrm>
        </p:grpSpPr>
        <p:grpSp>
          <p:nvGrpSpPr>
            <p:cNvPr id="76" name="组合 75"/>
            <p:cNvGrpSpPr/>
            <p:nvPr/>
          </p:nvGrpSpPr>
          <p:grpSpPr>
            <a:xfrm>
              <a:off x="387125" y="299356"/>
              <a:ext cx="1316500" cy="883947"/>
              <a:chOff x="1276124" y="1279752"/>
              <a:chExt cx="6401933" cy="4298496"/>
            </a:xfrm>
          </p:grpSpPr>
          <p:sp>
            <p:nvSpPr>
              <p:cNvPr id="84" name="菱形 83"/>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菱形 84"/>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7" name="文本框 76"/>
            <p:cNvSpPr txBox="1"/>
            <p:nvPr/>
          </p:nvSpPr>
          <p:spPr>
            <a:xfrm>
              <a:off x="909207" y="437364"/>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smtClean="0">
                  <a:solidFill>
                    <a:schemeClr val="accent1"/>
                  </a:solidFill>
                  <a:latin typeface="Agency FB" panose="020B0503020202020204" pitchFamily="34" charset="0"/>
                </a:rPr>
                <a:t>1</a:t>
              </a:r>
              <a:endParaRPr lang="zh-CN" altLang="en-US" sz="3200" dirty="0">
                <a:solidFill>
                  <a:schemeClr val="accent1"/>
                </a:solidFill>
                <a:latin typeface="Agency FB" panose="020B0503020202020204" pitchFamily="34" charset="0"/>
              </a:endParaRPr>
            </a:p>
          </p:txBody>
        </p:sp>
        <p:grpSp>
          <p:nvGrpSpPr>
            <p:cNvPr id="78" name="组合 77"/>
            <p:cNvGrpSpPr/>
            <p:nvPr/>
          </p:nvGrpSpPr>
          <p:grpSpPr>
            <a:xfrm>
              <a:off x="1869914" y="380547"/>
              <a:ext cx="5532873" cy="757423"/>
              <a:chOff x="1591893" y="323359"/>
              <a:chExt cx="5532873" cy="757423"/>
            </a:xfrm>
          </p:grpSpPr>
          <p:sp>
            <p:nvSpPr>
              <p:cNvPr id="82" name="文本框 81"/>
              <p:cNvSpPr txBox="1"/>
              <p:nvPr/>
            </p:nvSpPr>
            <p:spPr>
              <a:xfrm>
                <a:off x="2243052"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tx1">
                        <a:lumMod val="75000"/>
                        <a:lumOff val="25000"/>
                      </a:schemeClr>
                    </a:solidFill>
                    <a:latin typeface="Century Gothic" panose="020B0502020202020204" pitchFamily="34" charset="0"/>
                  </a:rPr>
                  <a:t>工作开展成效</a:t>
                </a:r>
                <a:endParaRPr lang="zh-CN" altLang="en-US" sz="2800" b="1" dirty="0">
                  <a:solidFill>
                    <a:schemeClr val="tx1">
                      <a:lumMod val="75000"/>
                      <a:lumOff val="25000"/>
                    </a:schemeClr>
                  </a:solidFill>
                  <a:latin typeface="Century Gothic" panose="020B0502020202020204" pitchFamily="34" charset="0"/>
                </a:endParaRPr>
              </a:p>
            </p:txBody>
          </p:sp>
          <p:sp>
            <p:nvSpPr>
              <p:cNvPr id="83" name="文本框 82"/>
              <p:cNvSpPr txBox="1"/>
              <p:nvPr/>
            </p:nvSpPr>
            <p:spPr>
              <a:xfrm>
                <a:off x="1591893" y="834561"/>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bg1">
                        <a:lumMod val="50000"/>
                      </a:schemeClr>
                    </a:solidFill>
                    <a:latin typeface="Century Gothic" panose="020B0502020202020204" pitchFamily="34" charset="0"/>
                  </a:rPr>
                  <a:t>1.2 </a:t>
                </a:r>
                <a:r>
                  <a:rPr lang="zh-CN" altLang="en-US" sz="1000" dirty="0" smtClean="0">
                    <a:solidFill>
                      <a:schemeClr val="bg1">
                        <a:lumMod val="50000"/>
                      </a:schemeClr>
                    </a:solidFill>
                    <a:latin typeface="Century Gothic" panose="020B0502020202020204" pitchFamily="34" charset="0"/>
                  </a:rPr>
                  <a:t>特色团日团课活动</a:t>
                </a:r>
                <a:r>
                  <a:rPr lang="en-US" altLang="zh-CN" sz="1000" dirty="0" smtClean="0">
                    <a:solidFill>
                      <a:schemeClr val="bg1">
                        <a:lumMod val="50000"/>
                      </a:schemeClr>
                    </a:solidFill>
                    <a:latin typeface="Century Gothic" panose="020B0502020202020204" pitchFamily="34" charset="0"/>
                  </a:rPr>
                  <a:t>——</a:t>
                </a:r>
                <a:r>
                  <a:rPr lang="zh-CN" altLang="en-US" sz="1000" dirty="0" smtClean="0">
                    <a:solidFill>
                      <a:schemeClr val="bg1">
                        <a:lumMod val="50000"/>
                      </a:schemeClr>
                    </a:solidFill>
                    <a:latin typeface="Century Gothic" panose="020B0502020202020204" pitchFamily="34" charset="0"/>
                  </a:rPr>
                  <a:t>云团课、青创、十四五团日活动、光盘行动</a:t>
                </a:r>
                <a:r>
                  <a:rPr lang="en-US" altLang="zh-CN" sz="1000" dirty="0" smtClean="0">
                    <a:solidFill>
                      <a:schemeClr val="bg1">
                        <a:lumMod val="50000"/>
                      </a:schemeClr>
                    </a:solidFill>
                    <a:latin typeface="Century Gothic" panose="020B0502020202020204" pitchFamily="34" charset="0"/>
                  </a:rPr>
                  <a:t>……</a:t>
                </a:r>
                <a:endParaRPr lang="en-US" altLang="zh-CN" sz="1000" dirty="0">
                  <a:solidFill>
                    <a:schemeClr val="bg1">
                      <a:lumMod val="50000"/>
                    </a:schemeClr>
                  </a:solidFill>
                  <a:latin typeface="Century Gothic" panose="020B0502020202020204" pitchFamily="34" charset="0"/>
                </a:endParaRPr>
              </a:p>
            </p:txBody>
          </p:sp>
        </p:grpSp>
        <p:grpSp>
          <p:nvGrpSpPr>
            <p:cNvPr id="79" name="组合 78"/>
            <p:cNvGrpSpPr/>
            <p:nvPr/>
          </p:nvGrpSpPr>
          <p:grpSpPr>
            <a:xfrm>
              <a:off x="11572872" y="6254988"/>
              <a:ext cx="940556" cy="641112"/>
              <a:chOff x="11395287" y="6034159"/>
              <a:chExt cx="1208633" cy="823841"/>
            </a:xfrm>
          </p:grpSpPr>
          <p:sp>
            <p:nvSpPr>
              <p:cNvPr id="80" name="菱形 79"/>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菱形 80"/>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 name="图片 1"/>
          <p:cNvPicPr>
            <a:picLocks noChangeAspect="1"/>
          </p:cNvPicPr>
          <p:nvPr/>
        </p:nvPicPr>
        <p:blipFill>
          <a:blip r:embed="rId13" cstate="print">
            <a:extLst>
              <a:ext uri="{28A0092B-C50C-407E-A947-70E740481C1C}">
                <a14:useLocalDpi xmlns:a14="http://schemas.microsoft.com/office/drawing/2010/main" xmlns="" val="0"/>
              </a:ext>
            </a:extLst>
          </a:blip>
          <a:stretch>
            <a:fillRect/>
          </a:stretch>
        </p:blipFill>
        <p:spPr>
          <a:xfrm>
            <a:off x="1958167" y="371488"/>
            <a:ext cx="542385" cy="541336"/>
          </a:xfrm>
          <a:prstGeom prst="rect">
            <a:avLst/>
          </a:prstGeom>
        </p:spPr>
      </p:pic>
      <p:pic>
        <p:nvPicPr>
          <p:cNvPr id="90" name="图片 89" descr="-305db112c7315e6a.png"/>
          <p:cNvPicPr>
            <a:picLocks noChangeAspect="1"/>
          </p:cNvPicPr>
          <p:nvPr/>
        </p:nvPicPr>
        <p:blipFill>
          <a:blip r:embed="rId14" cstate="print"/>
          <a:stretch>
            <a:fillRect/>
          </a:stretch>
        </p:blipFill>
        <p:spPr>
          <a:xfrm>
            <a:off x="4849448" y="2724478"/>
            <a:ext cx="1881669" cy="1881669"/>
          </a:xfrm>
          <a:prstGeom prst="rect">
            <a:avLst/>
          </a:prstGeom>
        </p:spPr>
      </p:pic>
      <p:sp>
        <p:nvSpPr>
          <p:cNvPr id="110" name="TextBox 109"/>
          <p:cNvSpPr txBox="1"/>
          <p:nvPr/>
        </p:nvSpPr>
        <p:spPr>
          <a:xfrm>
            <a:off x="8292353" y="4760259"/>
            <a:ext cx="2079812" cy="553998"/>
          </a:xfrm>
          <a:prstGeom prst="rect">
            <a:avLst/>
          </a:prstGeom>
          <a:noFill/>
        </p:spPr>
        <p:txBody>
          <a:bodyPr wrap="square" rtlCol="0">
            <a:spAutoFit/>
          </a:bodyPr>
          <a:lstStyle/>
          <a:p>
            <a:r>
              <a:rPr lang="en-US" altLang="zh-CN" sz="3000" b="1" dirty="0" smtClean="0">
                <a:latin typeface="+mj-ea"/>
                <a:ea typeface="+mj-ea"/>
              </a:rPr>
              <a:t>……</a:t>
            </a:r>
            <a:endParaRPr lang="zh-CN" altLang="en-US" sz="3000" b="1" dirty="0">
              <a:latin typeface="+mj-ea"/>
              <a:ea typeface="+mj-ea"/>
            </a:endParaRPr>
          </a:p>
        </p:txBody>
      </p:sp>
    </p:spTree>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amond(in)">
                                      <p:cBhvr>
                                        <p:cTn id="7" dur="1000"/>
                                        <p:tgtEl>
                                          <p:spTgt spid="12"/>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checkerboard(across)">
                                      <p:cBhvr>
                                        <p:cTn id="11" dur="500"/>
                                        <p:tgtEl>
                                          <p:spTgt spid="90"/>
                                        </p:tgtEl>
                                      </p:cBhvr>
                                    </p:animEffect>
                                  </p:childTnLst>
                                </p:cTn>
                              </p:par>
                            </p:childTnLst>
                          </p:cTn>
                        </p:par>
                        <p:par>
                          <p:cTn id="12" fill="hold">
                            <p:stCondLst>
                              <p:cond delay="1500"/>
                            </p:stCondLst>
                            <p:childTnLst>
                              <p:par>
                                <p:cTn id="13" presetID="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 calcmode="lin" valueType="num">
                                      <p:cBhvr additive="base">
                                        <p:cTn id="15" dur="500" fill="hold"/>
                                        <p:tgtEl>
                                          <p:spTgt spid="57"/>
                                        </p:tgtEl>
                                        <p:attrNameLst>
                                          <p:attrName>ppt_x</p:attrName>
                                        </p:attrNameLst>
                                      </p:cBhvr>
                                      <p:tavLst>
                                        <p:tav tm="0">
                                          <p:val>
                                            <p:strVal val="0-#ppt_w/2"/>
                                          </p:val>
                                        </p:tav>
                                        <p:tav tm="100000">
                                          <p:val>
                                            <p:strVal val="#ppt_x"/>
                                          </p:val>
                                        </p:tav>
                                      </p:tavLst>
                                    </p:anim>
                                    <p:anim calcmode="lin" valueType="num">
                                      <p:cBhvr additive="base">
                                        <p:cTn id="16" dur="500" fill="hold"/>
                                        <p:tgtEl>
                                          <p:spTgt spid="57"/>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2" presetClass="entr" presetSubtype="2" fill="hold" nodeType="afterEffect">
                                  <p:stCondLst>
                                    <p:cond delay="0"/>
                                  </p:stCondLst>
                                  <p:childTnLst>
                                    <p:set>
                                      <p:cBhvr>
                                        <p:cTn id="19" dur="1" fill="hold">
                                          <p:stCondLst>
                                            <p:cond delay="0"/>
                                          </p:stCondLst>
                                        </p:cTn>
                                        <p:tgtEl>
                                          <p:spTgt spid="93"/>
                                        </p:tgtEl>
                                        <p:attrNameLst>
                                          <p:attrName>style.visibility</p:attrName>
                                        </p:attrNameLst>
                                      </p:cBhvr>
                                      <p:to>
                                        <p:strVal val="visible"/>
                                      </p:to>
                                    </p:set>
                                    <p:anim calcmode="lin" valueType="num">
                                      <p:cBhvr additive="base">
                                        <p:cTn id="20" dur="500" fill="hold"/>
                                        <p:tgtEl>
                                          <p:spTgt spid="93"/>
                                        </p:tgtEl>
                                        <p:attrNameLst>
                                          <p:attrName>ppt_x</p:attrName>
                                        </p:attrNameLst>
                                      </p:cBhvr>
                                      <p:tavLst>
                                        <p:tav tm="0">
                                          <p:val>
                                            <p:strVal val="1+#ppt_w/2"/>
                                          </p:val>
                                        </p:tav>
                                        <p:tav tm="100000">
                                          <p:val>
                                            <p:strVal val="#ppt_x"/>
                                          </p:val>
                                        </p:tav>
                                      </p:tavLst>
                                    </p:anim>
                                    <p:anim calcmode="lin" valueType="num">
                                      <p:cBhvr additive="base">
                                        <p:cTn id="21"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93"/>
                                        </p:tgtEl>
                                      </p:cBhvr>
                                    </p:animEffect>
                                    <p:set>
                                      <p:cBhvr>
                                        <p:cTn id="26" dur="1" fill="hold">
                                          <p:stCondLst>
                                            <p:cond delay="499"/>
                                          </p:stCondLst>
                                        </p:cTn>
                                        <p:tgtEl>
                                          <p:spTgt spid="93"/>
                                        </p:tgtEl>
                                        <p:attrNameLst>
                                          <p:attrName>style.visibility</p:attrName>
                                        </p:attrNameLst>
                                      </p:cBhvr>
                                      <p:to>
                                        <p:strVal val="hidden"/>
                                      </p:to>
                                    </p:set>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 calcmode="lin" valueType="num">
                                      <p:cBhvr additive="base">
                                        <p:cTn id="30" dur="500" fill="hold"/>
                                        <p:tgtEl>
                                          <p:spTgt spid="60"/>
                                        </p:tgtEl>
                                        <p:attrNameLst>
                                          <p:attrName>ppt_x</p:attrName>
                                        </p:attrNameLst>
                                      </p:cBhvr>
                                      <p:tavLst>
                                        <p:tav tm="0">
                                          <p:val>
                                            <p:strVal val="0-#ppt_w/2"/>
                                          </p:val>
                                        </p:tav>
                                        <p:tav tm="100000">
                                          <p:val>
                                            <p:strVal val="#ppt_x"/>
                                          </p:val>
                                        </p:tav>
                                      </p:tavLst>
                                    </p:anim>
                                    <p:anim calcmode="lin" valueType="num">
                                      <p:cBhvr additive="base">
                                        <p:cTn id="31" dur="500" fill="hold"/>
                                        <p:tgtEl>
                                          <p:spTgt spid="60"/>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2" fill="hold" nodeType="afterEffect">
                                  <p:stCondLst>
                                    <p:cond delay="0"/>
                                  </p:stCondLst>
                                  <p:childTnLst>
                                    <p:set>
                                      <p:cBhvr>
                                        <p:cTn id="34" dur="1" fill="hold">
                                          <p:stCondLst>
                                            <p:cond delay="0"/>
                                          </p:stCondLst>
                                        </p:cTn>
                                        <p:tgtEl>
                                          <p:spTgt spid="96"/>
                                        </p:tgtEl>
                                        <p:attrNameLst>
                                          <p:attrName>style.visibility</p:attrName>
                                        </p:attrNameLst>
                                      </p:cBhvr>
                                      <p:to>
                                        <p:strVal val="visible"/>
                                      </p:to>
                                    </p:set>
                                    <p:anim calcmode="lin" valueType="num">
                                      <p:cBhvr additive="base">
                                        <p:cTn id="35" dur="500" fill="hold"/>
                                        <p:tgtEl>
                                          <p:spTgt spid="96"/>
                                        </p:tgtEl>
                                        <p:attrNameLst>
                                          <p:attrName>ppt_x</p:attrName>
                                        </p:attrNameLst>
                                      </p:cBhvr>
                                      <p:tavLst>
                                        <p:tav tm="0">
                                          <p:val>
                                            <p:strVal val="1+#ppt_w/2"/>
                                          </p:val>
                                        </p:tav>
                                        <p:tav tm="100000">
                                          <p:val>
                                            <p:strVal val="#ppt_x"/>
                                          </p:val>
                                        </p:tav>
                                      </p:tavLst>
                                    </p:anim>
                                    <p:anim calcmode="lin" valueType="num">
                                      <p:cBhvr additive="base">
                                        <p:cTn id="36" dur="5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nodeType="clickEffect">
                                  <p:stCondLst>
                                    <p:cond delay="0"/>
                                  </p:stCondLst>
                                  <p:childTnLst>
                                    <p:animEffect transition="out" filter="blinds(horizontal)">
                                      <p:cBhvr>
                                        <p:cTn id="40" dur="500"/>
                                        <p:tgtEl>
                                          <p:spTgt spid="96"/>
                                        </p:tgtEl>
                                      </p:cBhvr>
                                    </p:animEffect>
                                    <p:set>
                                      <p:cBhvr>
                                        <p:cTn id="41" dur="1" fill="hold">
                                          <p:stCondLst>
                                            <p:cond delay="499"/>
                                          </p:stCondLst>
                                        </p:cTn>
                                        <p:tgtEl>
                                          <p:spTgt spid="96"/>
                                        </p:tgtEl>
                                        <p:attrNameLst>
                                          <p:attrName>style.visibility</p:attrName>
                                        </p:attrNameLst>
                                      </p:cBhvr>
                                      <p:to>
                                        <p:strVal val="hidden"/>
                                      </p:to>
                                    </p:set>
                                  </p:childTnLst>
                                </p:cTn>
                              </p:par>
                            </p:childTnLst>
                          </p:cTn>
                        </p:par>
                        <p:par>
                          <p:cTn id="42" fill="hold">
                            <p:stCondLst>
                              <p:cond delay="500"/>
                            </p:stCondLst>
                            <p:childTnLst>
                              <p:par>
                                <p:cTn id="43" presetID="2" presetClass="entr" presetSubtype="4" fill="hold" nodeType="afterEffect">
                                  <p:stCondLst>
                                    <p:cond delay="0"/>
                                  </p:stCondLst>
                                  <p:childTnLst>
                                    <p:set>
                                      <p:cBhvr>
                                        <p:cTn id="44" dur="1" fill="hold">
                                          <p:stCondLst>
                                            <p:cond delay="0"/>
                                          </p:stCondLst>
                                        </p:cTn>
                                        <p:tgtEl>
                                          <p:spTgt spid="63"/>
                                        </p:tgtEl>
                                        <p:attrNameLst>
                                          <p:attrName>style.visibility</p:attrName>
                                        </p:attrNameLst>
                                      </p:cBhvr>
                                      <p:to>
                                        <p:strVal val="visible"/>
                                      </p:to>
                                    </p:set>
                                    <p:anim calcmode="lin" valueType="num">
                                      <p:cBhvr additive="base">
                                        <p:cTn id="45" dur="500" fill="hold"/>
                                        <p:tgtEl>
                                          <p:spTgt spid="63"/>
                                        </p:tgtEl>
                                        <p:attrNameLst>
                                          <p:attrName>ppt_x</p:attrName>
                                        </p:attrNameLst>
                                      </p:cBhvr>
                                      <p:tavLst>
                                        <p:tav tm="0">
                                          <p:val>
                                            <p:strVal val="#ppt_x"/>
                                          </p:val>
                                        </p:tav>
                                        <p:tav tm="100000">
                                          <p:val>
                                            <p:strVal val="#ppt_x"/>
                                          </p:val>
                                        </p:tav>
                                      </p:tavLst>
                                    </p:anim>
                                    <p:anim calcmode="lin" valueType="num">
                                      <p:cBhvr additive="base">
                                        <p:cTn id="46" dur="500" fill="hold"/>
                                        <p:tgtEl>
                                          <p:spTgt spid="63"/>
                                        </p:tgtEl>
                                        <p:attrNameLst>
                                          <p:attrName>ppt_y</p:attrName>
                                        </p:attrNameLst>
                                      </p:cBhvr>
                                      <p:tavLst>
                                        <p:tav tm="0">
                                          <p:val>
                                            <p:strVal val="1+#ppt_h/2"/>
                                          </p:val>
                                        </p:tav>
                                        <p:tav tm="100000">
                                          <p:val>
                                            <p:strVal val="#ppt_y"/>
                                          </p:val>
                                        </p:tav>
                                      </p:tavLst>
                                    </p:anim>
                                  </p:childTnLst>
                                </p:cTn>
                              </p:par>
                            </p:childTnLst>
                          </p:cTn>
                        </p:par>
                        <p:par>
                          <p:cTn id="47" fill="hold">
                            <p:stCondLst>
                              <p:cond delay="1000"/>
                            </p:stCondLst>
                            <p:childTnLst>
                              <p:par>
                                <p:cTn id="48" presetID="2" presetClass="entr" presetSubtype="4" fill="hold" nodeType="afterEffect">
                                  <p:stCondLst>
                                    <p:cond delay="0"/>
                                  </p:stCondLst>
                                  <p:childTnLst>
                                    <p:set>
                                      <p:cBhvr>
                                        <p:cTn id="49" dur="1" fill="hold">
                                          <p:stCondLst>
                                            <p:cond delay="0"/>
                                          </p:stCondLst>
                                        </p:cTn>
                                        <p:tgtEl>
                                          <p:spTgt spid="99"/>
                                        </p:tgtEl>
                                        <p:attrNameLst>
                                          <p:attrName>style.visibility</p:attrName>
                                        </p:attrNameLst>
                                      </p:cBhvr>
                                      <p:to>
                                        <p:strVal val="visible"/>
                                      </p:to>
                                    </p:set>
                                    <p:anim calcmode="lin" valueType="num">
                                      <p:cBhvr additive="base">
                                        <p:cTn id="50" dur="500" fill="hold"/>
                                        <p:tgtEl>
                                          <p:spTgt spid="99"/>
                                        </p:tgtEl>
                                        <p:attrNameLst>
                                          <p:attrName>ppt_x</p:attrName>
                                        </p:attrNameLst>
                                      </p:cBhvr>
                                      <p:tavLst>
                                        <p:tav tm="0">
                                          <p:val>
                                            <p:strVal val="#ppt_x"/>
                                          </p:val>
                                        </p:tav>
                                        <p:tav tm="100000">
                                          <p:val>
                                            <p:strVal val="#ppt_x"/>
                                          </p:val>
                                        </p:tav>
                                      </p:tavLst>
                                    </p:anim>
                                    <p:anim calcmode="lin" valueType="num">
                                      <p:cBhvr additive="base">
                                        <p:cTn id="51"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nodeType="clickEffect">
                                  <p:stCondLst>
                                    <p:cond delay="0"/>
                                  </p:stCondLst>
                                  <p:childTnLst>
                                    <p:animEffect transition="out" filter="blinds(horizontal)">
                                      <p:cBhvr>
                                        <p:cTn id="55" dur="500"/>
                                        <p:tgtEl>
                                          <p:spTgt spid="99"/>
                                        </p:tgtEl>
                                      </p:cBhvr>
                                    </p:animEffect>
                                    <p:set>
                                      <p:cBhvr>
                                        <p:cTn id="56" dur="1" fill="hold">
                                          <p:stCondLst>
                                            <p:cond delay="499"/>
                                          </p:stCondLst>
                                        </p:cTn>
                                        <p:tgtEl>
                                          <p:spTgt spid="99"/>
                                        </p:tgtEl>
                                        <p:attrNameLst>
                                          <p:attrName>style.visibility</p:attrName>
                                        </p:attrNameLst>
                                      </p:cBhvr>
                                      <p:to>
                                        <p:strVal val="hidden"/>
                                      </p:to>
                                    </p:set>
                                  </p:childTnLst>
                                </p:cTn>
                              </p:par>
                            </p:childTnLst>
                          </p:cTn>
                        </p:par>
                        <p:par>
                          <p:cTn id="57" fill="hold">
                            <p:stCondLst>
                              <p:cond delay="500"/>
                            </p:stCondLst>
                            <p:childTnLst>
                              <p:par>
                                <p:cTn id="58" presetID="3" presetClass="exit" presetSubtype="10" fill="hold" nodeType="afterEffect">
                                  <p:stCondLst>
                                    <p:cond delay="0"/>
                                  </p:stCondLst>
                                  <p:childTnLst>
                                    <p:animEffect transition="out" filter="blinds(horizontal)">
                                      <p:cBhvr>
                                        <p:cTn id="59" dur="500"/>
                                        <p:tgtEl>
                                          <p:spTgt spid="57"/>
                                        </p:tgtEl>
                                      </p:cBhvr>
                                    </p:animEffect>
                                    <p:set>
                                      <p:cBhvr>
                                        <p:cTn id="60" dur="1" fill="hold">
                                          <p:stCondLst>
                                            <p:cond delay="499"/>
                                          </p:stCondLst>
                                        </p:cTn>
                                        <p:tgtEl>
                                          <p:spTgt spid="57"/>
                                        </p:tgtEl>
                                        <p:attrNameLst>
                                          <p:attrName>style.visibility</p:attrName>
                                        </p:attrNameLst>
                                      </p:cBhvr>
                                      <p:to>
                                        <p:strVal val="hidden"/>
                                      </p:to>
                                    </p:set>
                                  </p:childTnLst>
                                </p:cTn>
                              </p:par>
                            </p:childTnLst>
                          </p:cTn>
                        </p:par>
                        <p:par>
                          <p:cTn id="61" fill="hold">
                            <p:stCondLst>
                              <p:cond delay="1000"/>
                            </p:stCondLst>
                            <p:childTnLst>
                              <p:par>
                                <p:cTn id="62" presetID="3" presetClass="exit" presetSubtype="10" fill="hold" nodeType="afterEffect">
                                  <p:stCondLst>
                                    <p:cond delay="0"/>
                                  </p:stCondLst>
                                  <p:childTnLst>
                                    <p:animEffect transition="out" filter="blinds(horizontal)">
                                      <p:cBhvr>
                                        <p:cTn id="63" dur="500"/>
                                        <p:tgtEl>
                                          <p:spTgt spid="60"/>
                                        </p:tgtEl>
                                      </p:cBhvr>
                                    </p:animEffect>
                                    <p:set>
                                      <p:cBhvr>
                                        <p:cTn id="64" dur="1" fill="hold">
                                          <p:stCondLst>
                                            <p:cond delay="499"/>
                                          </p:stCondLst>
                                        </p:cTn>
                                        <p:tgtEl>
                                          <p:spTgt spid="60"/>
                                        </p:tgtEl>
                                        <p:attrNameLst>
                                          <p:attrName>style.visibility</p:attrName>
                                        </p:attrNameLst>
                                      </p:cBhvr>
                                      <p:to>
                                        <p:strVal val="hidden"/>
                                      </p:to>
                                    </p:set>
                                  </p:childTnLst>
                                </p:cTn>
                              </p:par>
                            </p:childTnLst>
                          </p:cTn>
                        </p:par>
                        <p:par>
                          <p:cTn id="65" fill="hold">
                            <p:stCondLst>
                              <p:cond delay="1500"/>
                            </p:stCondLst>
                            <p:childTnLst>
                              <p:par>
                                <p:cTn id="66" presetID="3" presetClass="exit" presetSubtype="10" fill="hold" nodeType="afterEffect">
                                  <p:stCondLst>
                                    <p:cond delay="0"/>
                                  </p:stCondLst>
                                  <p:childTnLst>
                                    <p:animEffect transition="out" filter="blinds(horizontal)">
                                      <p:cBhvr>
                                        <p:cTn id="67" dur="500"/>
                                        <p:tgtEl>
                                          <p:spTgt spid="63"/>
                                        </p:tgtEl>
                                      </p:cBhvr>
                                    </p:animEffect>
                                    <p:set>
                                      <p:cBhvr>
                                        <p:cTn id="68" dur="1" fill="hold">
                                          <p:stCondLst>
                                            <p:cond delay="499"/>
                                          </p:stCondLst>
                                        </p:cTn>
                                        <p:tgtEl>
                                          <p:spTgt spid="63"/>
                                        </p:tgtEl>
                                        <p:attrNameLst>
                                          <p:attrName>style.visibility</p:attrName>
                                        </p:attrNameLst>
                                      </p:cBhvr>
                                      <p:to>
                                        <p:strVal val="hidden"/>
                                      </p:to>
                                    </p:set>
                                  </p:childTnLst>
                                </p:cTn>
                              </p:par>
                            </p:childTnLst>
                          </p:cTn>
                        </p:par>
                        <p:par>
                          <p:cTn id="69" fill="hold">
                            <p:stCondLst>
                              <p:cond delay="2000"/>
                            </p:stCondLst>
                            <p:childTnLst>
                              <p:par>
                                <p:cTn id="70" presetID="2" presetClass="entr" presetSubtype="2"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 calcmode="lin" valueType="num">
                                      <p:cBhvr additive="base">
                                        <p:cTn id="72" dur="500" fill="hold"/>
                                        <p:tgtEl>
                                          <p:spTgt spid="72"/>
                                        </p:tgtEl>
                                        <p:attrNameLst>
                                          <p:attrName>ppt_x</p:attrName>
                                        </p:attrNameLst>
                                      </p:cBhvr>
                                      <p:tavLst>
                                        <p:tav tm="0">
                                          <p:val>
                                            <p:strVal val="1+#ppt_w/2"/>
                                          </p:val>
                                        </p:tav>
                                        <p:tav tm="100000">
                                          <p:val>
                                            <p:strVal val="#ppt_x"/>
                                          </p:val>
                                        </p:tav>
                                      </p:tavLst>
                                    </p:anim>
                                    <p:anim calcmode="lin" valueType="num">
                                      <p:cBhvr additive="base">
                                        <p:cTn id="73" dur="500" fill="hold"/>
                                        <p:tgtEl>
                                          <p:spTgt spid="72"/>
                                        </p:tgtEl>
                                        <p:attrNameLst>
                                          <p:attrName>ppt_y</p:attrName>
                                        </p:attrNameLst>
                                      </p:cBhvr>
                                      <p:tavLst>
                                        <p:tav tm="0">
                                          <p:val>
                                            <p:strVal val="#ppt_y"/>
                                          </p:val>
                                        </p:tav>
                                        <p:tav tm="100000">
                                          <p:val>
                                            <p:strVal val="#ppt_y"/>
                                          </p:val>
                                        </p:tav>
                                      </p:tavLst>
                                    </p:anim>
                                  </p:childTnLst>
                                </p:cTn>
                              </p:par>
                            </p:childTnLst>
                          </p:cTn>
                        </p:par>
                        <p:par>
                          <p:cTn id="74" fill="hold">
                            <p:stCondLst>
                              <p:cond delay="2500"/>
                            </p:stCondLst>
                            <p:childTnLst>
                              <p:par>
                                <p:cTn id="75" presetID="2" presetClass="entr" presetSubtype="2" fill="hold" nodeType="afterEffect">
                                  <p:stCondLst>
                                    <p:cond delay="0"/>
                                  </p:stCondLst>
                                  <p:childTnLst>
                                    <p:set>
                                      <p:cBhvr>
                                        <p:cTn id="76" dur="1" fill="hold">
                                          <p:stCondLst>
                                            <p:cond delay="0"/>
                                          </p:stCondLst>
                                        </p:cTn>
                                        <p:tgtEl>
                                          <p:spTgt spid="102"/>
                                        </p:tgtEl>
                                        <p:attrNameLst>
                                          <p:attrName>style.visibility</p:attrName>
                                        </p:attrNameLst>
                                      </p:cBhvr>
                                      <p:to>
                                        <p:strVal val="visible"/>
                                      </p:to>
                                    </p:set>
                                    <p:anim calcmode="lin" valueType="num">
                                      <p:cBhvr additive="base">
                                        <p:cTn id="77" dur="500" fill="hold"/>
                                        <p:tgtEl>
                                          <p:spTgt spid="102"/>
                                        </p:tgtEl>
                                        <p:attrNameLst>
                                          <p:attrName>ppt_x</p:attrName>
                                        </p:attrNameLst>
                                      </p:cBhvr>
                                      <p:tavLst>
                                        <p:tav tm="0">
                                          <p:val>
                                            <p:strVal val="1+#ppt_w/2"/>
                                          </p:val>
                                        </p:tav>
                                        <p:tav tm="100000">
                                          <p:val>
                                            <p:strVal val="#ppt_x"/>
                                          </p:val>
                                        </p:tav>
                                      </p:tavLst>
                                    </p:anim>
                                    <p:anim calcmode="lin" valueType="num">
                                      <p:cBhvr additive="base">
                                        <p:cTn id="78"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3" presetClass="exit" presetSubtype="10" fill="hold" nodeType="clickEffect">
                                  <p:stCondLst>
                                    <p:cond delay="0"/>
                                  </p:stCondLst>
                                  <p:childTnLst>
                                    <p:animEffect transition="out" filter="blinds(horizontal)">
                                      <p:cBhvr>
                                        <p:cTn id="82" dur="500"/>
                                        <p:tgtEl>
                                          <p:spTgt spid="102"/>
                                        </p:tgtEl>
                                      </p:cBhvr>
                                    </p:animEffect>
                                    <p:set>
                                      <p:cBhvr>
                                        <p:cTn id="83" dur="1" fill="hold">
                                          <p:stCondLst>
                                            <p:cond delay="499"/>
                                          </p:stCondLst>
                                        </p:cTn>
                                        <p:tgtEl>
                                          <p:spTgt spid="102"/>
                                        </p:tgtEl>
                                        <p:attrNameLst>
                                          <p:attrName>style.visibility</p:attrName>
                                        </p:attrNameLst>
                                      </p:cBhvr>
                                      <p:to>
                                        <p:strVal val="hidden"/>
                                      </p:to>
                                    </p:set>
                                  </p:childTnLst>
                                </p:cTn>
                              </p:par>
                            </p:childTnLst>
                          </p:cTn>
                        </p:par>
                        <p:par>
                          <p:cTn id="84" fill="hold">
                            <p:stCondLst>
                              <p:cond delay="500"/>
                            </p:stCondLst>
                            <p:childTnLst>
                              <p:par>
                                <p:cTn id="85" presetID="2" presetClass="entr" presetSubtype="2" fill="hold" nodeType="afterEffect">
                                  <p:stCondLst>
                                    <p:cond delay="0"/>
                                  </p:stCondLst>
                                  <p:childTnLst>
                                    <p:set>
                                      <p:cBhvr>
                                        <p:cTn id="86" dur="1" fill="hold">
                                          <p:stCondLst>
                                            <p:cond delay="0"/>
                                          </p:stCondLst>
                                        </p:cTn>
                                        <p:tgtEl>
                                          <p:spTgt spid="69"/>
                                        </p:tgtEl>
                                        <p:attrNameLst>
                                          <p:attrName>style.visibility</p:attrName>
                                        </p:attrNameLst>
                                      </p:cBhvr>
                                      <p:to>
                                        <p:strVal val="visible"/>
                                      </p:to>
                                    </p:set>
                                    <p:anim calcmode="lin" valueType="num">
                                      <p:cBhvr additive="base">
                                        <p:cTn id="87" dur="500" fill="hold"/>
                                        <p:tgtEl>
                                          <p:spTgt spid="69"/>
                                        </p:tgtEl>
                                        <p:attrNameLst>
                                          <p:attrName>ppt_x</p:attrName>
                                        </p:attrNameLst>
                                      </p:cBhvr>
                                      <p:tavLst>
                                        <p:tav tm="0">
                                          <p:val>
                                            <p:strVal val="1+#ppt_w/2"/>
                                          </p:val>
                                        </p:tav>
                                        <p:tav tm="100000">
                                          <p:val>
                                            <p:strVal val="#ppt_x"/>
                                          </p:val>
                                        </p:tav>
                                      </p:tavLst>
                                    </p:anim>
                                    <p:anim calcmode="lin" valueType="num">
                                      <p:cBhvr additive="base">
                                        <p:cTn id="88" dur="500" fill="hold"/>
                                        <p:tgtEl>
                                          <p:spTgt spid="69"/>
                                        </p:tgtEl>
                                        <p:attrNameLst>
                                          <p:attrName>ppt_y</p:attrName>
                                        </p:attrNameLst>
                                      </p:cBhvr>
                                      <p:tavLst>
                                        <p:tav tm="0">
                                          <p:val>
                                            <p:strVal val="#ppt_y"/>
                                          </p:val>
                                        </p:tav>
                                        <p:tav tm="100000">
                                          <p:val>
                                            <p:strVal val="#ppt_y"/>
                                          </p:val>
                                        </p:tav>
                                      </p:tavLst>
                                    </p:anim>
                                  </p:childTnLst>
                                </p:cTn>
                              </p:par>
                            </p:childTnLst>
                          </p:cTn>
                        </p:par>
                        <p:par>
                          <p:cTn id="89" fill="hold">
                            <p:stCondLst>
                              <p:cond delay="1000"/>
                            </p:stCondLst>
                            <p:childTnLst>
                              <p:par>
                                <p:cTn id="90" presetID="2" presetClass="entr" presetSubtype="8" fill="hold" nodeType="afterEffect">
                                  <p:stCondLst>
                                    <p:cond delay="0"/>
                                  </p:stCondLst>
                                  <p:childTnLst>
                                    <p:set>
                                      <p:cBhvr>
                                        <p:cTn id="91" dur="1" fill="hold">
                                          <p:stCondLst>
                                            <p:cond delay="0"/>
                                          </p:stCondLst>
                                        </p:cTn>
                                        <p:tgtEl>
                                          <p:spTgt spid="103"/>
                                        </p:tgtEl>
                                        <p:attrNameLst>
                                          <p:attrName>style.visibility</p:attrName>
                                        </p:attrNameLst>
                                      </p:cBhvr>
                                      <p:to>
                                        <p:strVal val="visible"/>
                                      </p:to>
                                    </p:set>
                                    <p:anim calcmode="lin" valueType="num">
                                      <p:cBhvr additive="base">
                                        <p:cTn id="92" dur="500" fill="hold"/>
                                        <p:tgtEl>
                                          <p:spTgt spid="103"/>
                                        </p:tgtEl>
                                        <p:attrNameLst>
                                          <p:attrName>ppt_x</p:attrName>
                                        </p:attrNameLst>
                                      </p:cBhvr>
                                      <p:tavLst>
                                        <p:tav tm="0">
                                          <p:val>
                                            <p:strVal val="0-#ppt_w/2"/>
                                          </p:val>
                                        </p:tav>
                                        <p:tav tm="100000">
                                          <p:val>
                                            <p:strVal val="#ppt_x"/>
                                          </p:val>
                                        </p:tav>
                                      </p:tavLst>
                                    </p:anim>
                                    <p:anim calcmode="lin" valueType="num">
                                      <p:cBhvr additive="base">
                                        <p:cTn id="93" dur="500" fill="hold"/>
                                        <p:tgtEl>
                                          <p:spTgt spid="103"/>
                                        </p:tgtEl>
                                        <p:attrNameLst>
                                          <p:attrName>ppt_y</p:attrName>
                                        </p:attrNameLst>
                                      </p:cBhvr>
                                      <p:tavLst>
                                        <p:tav tm="0">
                                          <p:val>
                                            <p:strVal val="#ppt_y"/>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3" presetClass="exit" presetSubtype="10" fill="hold" nodeType="clickEffect">
                                  <p:stCondLst>
                                    <p:cond delay="0"/>
                                  </p:stCondLst>
                                  <p:childTnLst>
                                    <p:animEffect transition="out" filter="blinds(horizontal)">
                                      <p:cBhvr>
                                        <p:cTn id="97" dur="500"/>
                                        <p:tgtEl>
                                          <p:spTgt spid="103"/>
                                        </p:tgtEl>
                                      </p:cBhvr>
                                    </p:animEffect>
                                    <p:set>
                                      <p:cBhvr>
                                        <p:cTn id="98" dur="1" fill="hold">
                                          <p:stCondLst>
                                            <p:cond delay="499"/>
                                          </p:stCondLst>
                                        </p:cTn>
                                        <p:tgtEl>
                                          <p:spTgt spid="103"/>
                                        </p:tgtEl>
                                        <p:attrNameLst>
                                          <p:attrName>style.visibility</p:attrName>
                                        </p:attrNameLst>
                                      </p:cBhvr>
                                      <p:to>
                                        <p:strVal val="hidden"/>
                                      </p:to>
                                    </p:set>
                                  </p:childTnLst>
                                </p:cTn>
                              </p:par>
                            </p:childTnLst>
                          </p:cTn>
                        </p:par>
                        <p:par>
                          <p:cTn id="99" fill="hold">
                            <p:stCondLst>
                              <p:cond delay="500"/>
                            </p:stCondLst>
                            <p:childTnLst>
                              <p:par>
                                <p:cTn id="100" presetID="2" presetClass="entr" presetSubtype="4" fill="hold" nodeType="afterEffect">
                                  <p:stCondLst>
                                    <p:cond delay="0"/>
                                  </p:stCondLst>
                                  <p:childTnLst>
                                    <p:set>
                                      <p:cBhvr>
                                        <p:cTn id="101" dur="1" fill="hold">
                                          <p:stCondLst>
                                            <p:cond delay="0"/>
                                          </p:stCondLst>
                                        </p:cTn>
                                        <p:tgtEl>
                                          <p:spTgt spid="66"/>
                                        </p:tgtEl>
                                        <p:attrNameLst>
                                          <p:attrName>style.visibility</p:attrName>
                                        </p:attrNameLst>
                                      </p:cBhvr>
                                      <p:to>
                                        <p:strVal val="visible"/>
                                      </p:to>
                                    </p:set>
                                    <p:anim calcmode="lin" valueType="num">
                                      <p:cBhvr additive="base">
                                        <p:cTn id="102" dur="500" fill="hold"/>
                                        <p:tgtEl>
                                          <p:spTgt spid="66"/>
                                        </p:tgtEl>
                                        <p:attrNameLst>
                                          <p:attrName>ppt_x</p:attrName>
                                        </p:attrNameLst>
                                      </p:cBhvr>
                                      <p:tavLst>
                                        <p:tav tm="0">
                                          <p:val>
                                            <p:strVal val="#ppt_x"/>
                                          </p:val>
                                        </p:tav>
                                        <p:tav tm="100000">
                                          <p:val>
                                            <p:strVal val="#ppt_x"/>
                                          </p:val>
                                        </p:tav>
                                      </p:tavLst>
                                    </p:anim>
                                    <p:anim calcmode="lin" valueType="num">
                                      <p:cBhvr additive="base">
                                        <p:cTn id="103" dur="500" fill="hold"/>
                                        <p:tgtEl>
                                          <p:spTgt spid="66"/>
                                        </p:tgtEl>
                                        <p:attrNameLst>
                                          <p:attrName>ppt_y</p:attrName>
                                        </p:attrNameLst>
                                      </p:cBhvr>
                                      <p:tavLst>
                                        <p:tav tm="0">
                                          <p:val>
                                            <p:strVal val="1+#ppt_h/2"/>
                                          </p:val>
                                        </p:tav>
                                        <p:tav tm="100000">
                                          <p:val>
                                            <p:strVal val="#ppt_y"/>
                                          </p:val>
                                        </p:tav>
                                      </p:tavLst>
                                    </p:anim>
                                  </p:childTnLst>
                                </p:cTn>
                              </p:par>
                            </p:childTnLst>
                          </p:cTn>
                        </p:par>
                        <p:par>
                          <p:cTn id="104" fill="hold">
                            <p:stCondLst>
                              <p:cond delay="1000"/>
                            </p:stCondLst>
                            <p:childTnLst>
                              <p:par>
                                <p:cTn id="105" presetID="2" presetClass="entr" presetSubtype="4" fill="hold" nodeType="afterEffect">
                                  <p:stCondLst>
                                    <p:cond delay="0"/>
                                  </p:stCondLst>
                                  <p:childTnLst>
                                    <p:set>
                                      <p:cBhvr>
                                        <p:cTn id="106" dur="1" fill="hold">
                                          <p:stCondLst>
                                            <p:cond delay="0"/>
                                          </p:stCondLst>
                                        </p:cTn>
                                        <p:tgtEl>
                                          <p:spTgt spid="105"/>
                                        </p:tgtEl>
                                        <p:attrNameLst>
                                          <p:attrName>style.visibility</p:attrName>
                                        </p:attrNameLst>
                                      </p:cBhvr>
                                      <p:to>
                                        <p:strVal val="visible"/>
                                      </p:to>
                                    </p:set>
                                    <p:anim calcmode="lin" valueType="num">
                                      <p:cBhvr additive="base">
                                        <p:cTn id="107" dur="500" fill="hold"/>
                                        <p:tgtEl>
                                          <p:spTgt spid="105"/>
                                        </p:tgtEl>
                                        <p:attrNameLst>
                                          <p:attrName>ppt_x</p:attrName>
                                        </p:attrNameLst>
                                      </p:cBhvr>
                                      <p:tavLst>
                                        <p:tav tm="0">
                                          <p:val>
                                            <p:strVal val="#ppt_x"/>
                                          </p:val>
                                        </p:tav>
                                        <p:tav tm="100000">
                                          <p:val>
                                            <p:strVal val="#ppt_x"/>
                                          </p:val>
                                        </p:tav>
                                      </p:tavLst>
                                    </p:anim>
                                    <p:anim calcmode="lin" valueType="num">
                                      <p:cBhvr additive="base">
                                        <p:cTn id="10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nodeType="clickEffect">
                                  <p:stCondLst>
                                    <p:cond delay="0"/>
                                  </p:stCondLst>
                                  <p:childTnLst>
                                    <p:animEffect transition="out" filter="blinds(horizontal)">
                                      <p:cBhvr>
                                        <p:cTn id="112" dur="500"/>
                                        <p:tgtEl>
                                          <p:spTgt spid="105"/>
                                        </p:tgtEl>
                                      </p:cBhvr>
                                    </p:animEffect>
                                    <p:set>
                                      <p:cBhvr>
                                        <p:cTn id="113" dur="1" fill="hold">
                                          <p:stCondLst>
                                            <p:cond delay="499"/>
                                          </p:stCondLst>
                                        </p:cTn>
                                        <p:tgtEl>
                                          <p:spTgt spid="105"/>
                                        </p:tgtEl>
                                        <p:attrNameLst>
                                          <p:attrName>style.visibility</p:attrName>
                                        </p:attrNameLst>
                                      </p:cBhvr>
                                      <p:to>
                                        <p:strVal val="hidden"/>
                                      </p:to>
                                    </p:set>
                                  </p:childTnLst>
                                </p:cTn>
                              </p:par>
                            </p:childTnLst>
                          </p:cTn>
                        </p:par>
                        <p:par>
                          <p:cTn id="114" fill="hold">
                            <p:stCondLst>
                              <p:cond delay="500"/>
                            </p:stCondLst>
                            <p:childTnLst>
                              <p:par>
                                <p:cTn id="115" presetID="2" presetClass="entr" presetSubtype="8" fill="hold" nodeType="after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0-#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childTnLst>
                          </p:cTn>
                        </p:par>
                        <p:par>
                          <p:cTn id="119" fill="hold">
                            <p:stCondLst>
                              <p:cond delay="1000"/>
                            </p:stCondLst>
                            <p:childTnLst>
                              <p:par>
                                <p:cTn id="120" presetID="2" presetClass="entr" presetSubtype="8" fill="hold" nodeType="afterEffect">
                                  <p:stCondLst>
                                    <p:cond delay="0"/>
                                  </p:stCondLst>
                                  <p:childTnLst>
                                    <p:set>
                                      <p:cBhvr>
                                        <p:cTn id="121" dur="1" fill="hold">
                                          <p:stCondLst>
                                            <p:cond delay="0"/>
                                          </p:stCondLst>
                                        </p:cTn>
                                        <p:tgtEl>
                                          <p:spTgt spid="60"/>
                                        </p:tgtEl>
                                        <p:attrNameLst>
                                          <p:attrName>style.visibility</p:attrName>
                                        </p:attrNameLst>
                                      </p:cBhvr>
                                      <p:to>
                                        <p:strVal val="visible"/>
                                      </p:to>
                                    </p:set>
                                    <p:anim calcmode="lin" valueType="num">
                                      <p:cBhvr additive="base">
                                        <p:cTn id="122" dur="500" fill="hold"/>
                                        <p:tgtEl>
                                          <p:spTgt spid="60"/>
                                        </p:tgtEl>
                                        <p:attrNameLst>
                                          <p:attrName>ppt_x</p:attrName>
                                        </p:attrNameLst>
                                      </p:cBhvr>
                                      <p:tavLst>
                                        <p:tav tm="0">
                                          <p:val>
                                            <p:strVal val="0-#ppt_w/2"/>
                                          </p:val>
                                        </p:tav>
                                        <p:tav tm="100000">
                                          <p:val>
                                            <p:strVal val="#ppt_x"/>
                                          </p:val>
                                        </p:tav>
                                      </p:tavLst>
                                    </p:anim>
                                    <p:anim calcmode="lin" valueType="num">
                                      <p:cBhvr additive="base">
                                        <p:cTn id="123" dur="500" fill="hold"/>
                                        <p:tgtEl>
                                          <p:spTgt spid="60"/>
                                        </p:tgtEl>
                                        <p:attrNameLst>
                                          <p:attrName>ppt_y</p:attrName>
                                        </p:attrNameLst>
                                      </p:cBhvr>
                                      <p:tavLst>
                                        <p:tav tm="0">
                                          <p:val>
                                            <p:strVal val="#ppt_y"/>
                                          </p:val>
                                        </p:tav>
                                        <p:tav tm="100000">
                                          <p:val>
                                            <p:strVal val="#ppt_y"/>
                                          </p:val>
                                        </p:tav>
                                      </p:tavLst>
                                    </p:anim>
                                  </p:childTnLst>
                                </p:cTn>
                              </p:par>
                            </p:childTnLst>
                          </p:cTn>
                        </p:par>
                        <p:par>
                          <p:cTn id="124" fill="hold">
                            <p:stCondLst>
                              <p:cond delay="1500"/>
                            </p:stCondLst>
                            <p:childTnLst>
                              <p:par>
                                <p:cTn id="125" presetID="2" presetClass="entr" presetSubtype="8" fill="hold" nodeType="afterEffect">
                                  <p:stCondLst>
                                    <p:cond delay="0"/>
                                  </p:stCondLst>
                                  <p:childTnLst>
                                    <p:set>
                                      <p:cBhvr>
                                        <p:cTn id="126" dur="1" fill="hold">
                                          <p:stCondLst>
                                            <p:cond delay="0"/>
                                          </p:stCondLst>
                                        </p:cTn>
                                        <p:tgtEl>
                                          <p:spTgt spid="63"/>
                                        </p:tgtEl>
                                        <p:attrNameLst>
                                          <p:attrName>style.visibility</p:attrName>
                                        </p:attrNameLst>
                                      </p:cBhvr>
                                      <p:to>
                                        <p:strVal val="visible"/>
                                      </p:to>
                                    </p:set>
                                    <p:anim calcmode="lin" valueType="num">
                                      <p:cBhvr additive="base">
                                        <p:cTn id="127" dur="500" fill="hold"/>
                                        <p:tgtEl>
                                          <p:spTgt spid="63"/>
                                        </p:tgtEl>
                                        <p:attrNameLst>
                                          <p:attrName>ppt_x</p:attrName>
                                        </p:attrNameLst>
                                      </p:cBhvr>
                                      <p:tavLst>
                                        <p:tav tm="0">
                                          <p:val>
                                            <p:strVal val="0-#ppt_w/2"/>
                                          </p:val>
                                        </p:tav>
                                        <p:tav tm="100000">
                                          <p:val>
                                            <p:strVal val="#ppt_x"/>
                                          </p:val>
                                        </p:tav>
                                      </p:tavLst>
                                    </p:anim>
                                    <p:anim calcmode="lin" valueType="num">
                                      <p:cBhvr additive="base">
                                        <p:cTn id="128" dur="500" fill="hold"/>
                                        <p:tgtEl>
                                          <p:spTgt spid="63"/>
                                        </p:tgtEl>
                                        <p:attrNameLst>
                                          <p:attrName>ppt_y</p:attrName>
                                        </p:attrNameLst>
                                      </p:cBhvr>
                                      <p:tavLst>
                                        <p:tav tm="0">
                                          <p:val>
                                            <p:strVal val="#ppt_y"/>
                                          </p:val>
                                        </p:tav>
                                        <p:tav tm="100000">
                                          <p:val>
                                            <p:strVal val="#ppt_y"/>
                                          </p:val>
                                        </p:tav>
                                      </p:tavLst>
                                    </p:anim>
                                  </p:childTnLst>
                                </p:cTn>
                              </p:par>
                            </p:childTnLst>
                          </p:cTn>
                        </p:par>
                        <p:par>
                          <p:cTn id="129" fill="hold">
                            <p:stCondLst>
                              <p:cond delay="2000"/>
                            </p:stCondLst>
                            <p:childTnLst>
                              <p:par>
                                <p:cTn id="130" presetID="4" presetClass="entr" presetSubtype="16" fill="hold" grpId="0" nodeType="afterEffect">
                                  <p:stCondLst>
                                    <p:cond delay="0"/>
                                  </p:stCondLst>
                                  <p:childTnLst>
                                    <p:set>
                                      <p:cBhvr>
                                        <p:cTn id="131" dur="1" fill="hold">
                                          <p:stCondLst>
                                            <p:cond delay="0"/>
                                          </p:stCondLst>
                                        </p:cTn>
                                        <p:tgtEl>
                                          <p:spTgt spid="110"/>
                                        </p:tgtEl>
                                        <p:attrNameLst>
                                          <p:attrName>style.visibility</p:attrName>
                                        </p:attrNameLst>
                                      </p:cBhvr>
                                      <p:to>
                                        <p:strVal val="visible"/>
                                      </p:to>
                                    </p:set>
                                    <p:animEffect transition="in" filter="box(in)">
                                      <p:cBhvr>
                                        <p:cTn id="132"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descr="1.PNG"/>
          <p:cNvPicPr>
            <a:picLocks noChangeAspect="1"/>
          </p:cNvPicPr>
          <p:nvPr/>
        </p:nvPicPr>
        <p:blipFill>
          <a:blip r:embed="rId3"/>
          <a:stretch>
            <a:fillRect/>
          </a:stretch>
        </p:blipFill>
        <p:spPr>
          <a:xfrm>
            <a:off x="179392" y="1934258"/>
            <a:ext cx="9449190" cy="4260354"/>
          </a:xfrm>
          <a:prstGeom prst="rect">
            <a:avLst/>
          </a:prstGeom>
        </p:spPr>
      </p:pic>
      <p:grpSp>
        <p:nvGrpSpPr>
          <p:cNvPr id="27" name="组合 26"/>
          <p:cNvGrpSpPr/>
          <p:nvPr/>
        </p:nvGrpSpPr>
        <p:grpSpPr>
          <a:xfrm>
            <a:off x="9603440" y="1967278"/>
            <a:ext cx="2552700" cy="4067175"/>
            <a:chOff x="1543050" y="1832809"/>
            <a:chExt cx="2552700" cy="4067175"/>
          </a:xfrm>
        </p:grpSpPr>
        <p:sp>
          <p:nvSpPr>
            <p:cNvPr id="8" name="iṥḻiďè"/>
            <p:cNvSpPr/>
            <p:nvPr/>
          </p:nvSpPr>
          <p:spPr>
            <a:xfrm>
              <a:off x="1543050"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9" name="íṣliḍê"/>
            <p:cNvSpPr/>
            <p:nvPr/>
          </p:nvSpPr>
          <p:spPr>
            <a:xfrm>
              <a:off x="1952625" y="2199521"/>
              <a:ext cx="1733550" cy="1733550"/>
            </a:xfrm>
            <a:prstGeom prst="ellipse">
              <a:avLst/>
            </a:prstGeom>
            <a:solidFill>
              <a:srgbClr val="92D050"/>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000" b="1" dirty="0" smtClean="0"/>
                <a:t>况</a:t>
              </a:r>
              <a:endParaRPr sz="3000" b="1" dirty="0"/>
            </a:p>
          </p:txBody>
        </p:sp>
        <p:sp>
          <p:nvSpPr>
            <p:cNvPr id="10" name="íś1îďe"/>
            <p:cNvSpPr/>
            <p:nvPr/>
          </p:nvSpPr>
          <p:spPr>
            <a:xfrm>
              <a:off x="31924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smtClean="0">
                  <a:latin typeface="Agency FB" panose="020B0503020202020204" pitchFamily="34" charset="0"/>
                </a:rPr>
                <a:t>1</a:t>
              </a:r>
              <a:endParaRPr sz="2000" b="1" dirty="0">
                <a:latin typeface="Agency FB" panose="020B0503020202020204" pitchFamily="34" charset="0"/>
              </a:endParaRPr>
            </a:p>
          </p:txBody>
        </p:sp>
        <p:grpSp>
          <p:nvGrpSpPr>
            <p:cNvPr id="17" name="组合 16"/>
            <p:cNvGrpSpPr/>
            <p:nvPr/>
          </p:nvGrpSpPr>
          <p:grpSpPr>
            <a:xfrm>
              <a:off x="1645937" y="4157842"/>
              <a:ext cx="2341864" cy="1389453"/>
              <a:chOff x="1750587" y="1527960"/>
              <a:chExt cx="2341864" cy="1389453"/>
            </a:xfrm>
          </p:grpSpPr>
          <p:sp>
            <p:nvSpPr>
              <p:cNvPr id="18" name="文本框 17"/>
              <p:cNvSpPr txBox="1"/>
              <p:nvPr/>
            </p:nvSpPr>
            <p:spPr>
              <a:xfrm>
                <a:off x="1854628" y="1527960"/>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工作开展情况</a:t>
                </a:r>
                <a:endParaRPr lang="zh-CN" altLang="en-US" b="1" dirty="0">
                  <a:solidFill>
                    <a:schemeClr val="tx1">
                      <a:lumMod val="75000"/>
                      <a:lumOff val="25000"/>
                    </a:schemeClr>
                  </a:solidFill>
                  <a:latin typeface="Century Gothic" panose="020B0502020202020204" pitchFamily="34" charset="0"/>
                </a:endParaRPr>
              </a:p>
            </p:txBody>
          </p:sp>
          <p:sp>
            <p:nvSpPr>
              <p:cNvPr id="19" name="文本框 18"/>
              <p:cNvSpPr txBox="1"/>
              <p:nvPr/>
            </p:nvSpPr>
            <p:spPr>
              <a:xfrm>
                <a:off x="1750587" y="1983055"/>
                <a:ext cx="2341864" cy="934358"/>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smtClean="0">
                    <a:solidFill>
                      <a:schemeClr val="tx1">
                        <a:lumMod val="50000"/>
                        <a:lumOff val="50000"/>
                      </a:schemeClr>
                    </a:solidFill>
                    <a:latin typeface="Century Gothic" panose="020B0502020202020204" pitchFamily="34" charset="0"/>
                    <a:ea typeface="+mj-ea"/>
                  </a:rPr>
                  <a:t>我和各委员们制定了详细的计划，能够按时有序、保质保量开展每次活动；但有时候，计划赶不上变化，真的没有办法。</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28" name="组合 27"/>
          <p:cNvGrpSpPr/>
          <p:nvPr/>
        </p:nvGrpSpPr>
        <p:grpSpPr>
          <a:xfrm>
            <a:off x="9654669" y="1998274"/>
            <a:ext cx="2552700" cy="4067175"/>
            <a:chOff x="4871898" y="1832809"/>
            <a:chExt cx="2552700" cy="4067175"/>
          </a:xfrm>
        </p:grpSpPr>
        <p:sp>
          <p:nvSpPr>
            <p:cNvPr id="6" name="îṥļíḍé"/>
            <p:cNvSpPr/>
            <p:nvPr/>
          </p:nvSpPr>
          <p:spPr>
            <a:xfrm>
              <a:off x="4871898" y="1832809"/>
              <a:ext cx="2552700" cy="4067175"/>
            </a:xfrm>
            <a:prstGeom prst="roundRect">
              <a:avLst>
                <a:gd name="adj" fmla="val 680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a:bodyPr>
            <a:lstStyle/>
            <a:p>
              <a:pPr algn="ctr" defTabSz="913765">
                <a:lnSpc>
                  <a:spcPct val="120000"/>
                </a:lnSpc>
                <a:defRPr/>
              </a:pPr>
              <a:endParaRPr lang="zh-CN" altLang="en-US" sz="1100" dirty="0">
                <a:solidFill>
                  <a:schemeClr val="tx1"/>
                </a:solidFill>
              </a:endParaRPr>
            </a:p>
          </p:txBody>
        </p:sp>
        <p:sp>
          <p:nvSpPr>
            <p:cNvPr id="7" name="íṣlîḍè"/>
            <p:cNvSpPr/>
            <p:nvPr/>
          </p:nvSpPr>
          <p:spPr>
            <a:xfrm>
              <a:off x="5229225" y="2199521"/>
              <a:ext cx="1733550" cy="1733550"/>
            </a:xfrm>
            <a:prstGeom prst="ellipse">
              <a:avLst/>
            </a:prstGeom>
            <a:solidFill>
              <a:srgbClr val="00B0F0"/>
            </a:solidFill>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3000" b="1" dirty="0" smtClean="0"/>
                <a:t>效</a:t>
              </a:r>
              <a:endParaRPr sz="3000" b="1" dirty="0"/>
            </a:p>
          </p:txBody>
        </p:sp>
        <p:sp>
          <p:nvSpPr>
            <p:cNvPr id="11" name="íS1îḋê"/>
            <p:cNvSpPr/>
            <p:nvPr/>
          </p:nvSpPr>
          <p:spPr>
            <a:xfrm>
              <a:off x="6469063" y="2101097"/>
              <a:ext cx="493712" cy="4937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dirty="0" smtClean="0">
                  <a:latin typeface="Agency FB" panose="020B0503020202020204" pitchFamily="34" charset="0"/>
                </a:rPr>
                <a:t>2</a:t>
              </a:r>
              <a:endParaRPr sz="2000" b="1" dirty="0">
                <a:latin typeface="Agency FB" panose="020B0503020202020204" pitchFamily="34" charset="0"/>
              </a:endParaRPr>
            </a:p>
          </p:txBody>
        </p:sp>
        <p:grpSp>
          <p:nvGrpSpPr>
            <p:cNvPr id="20" name="组合 19"/>
            <p:cNvGrpSpPr/>
            <p:nvPr/>
          </p:nvGrpSpPr>
          <p:grpSpPr>
            <a:xfrm>
              <a:off x="4925068" y="4130943"/>
              <a:ext cx="2341864" cy="1767218"/>
              <a:chOff x="1750587" y="1501061"/>
              <a:chExt cx="2341864" cy="1767218"/>
            </a:xfrm>
          </p:grpSpPr>
          <p:sp>
            <p:nvSpPr>
              <p:cNvPr id="21" name="文本框 20"/>
              <p:cNvSpPr txBox="1"/>
              <p:nvPr/>
            </p:nvSpPr>
            <p:spPr>
              <a:xfrm>
                <a:off x="1854628" y="1501061"/>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工作开展成效</a:t>
                </a:r>
                <a:endParaRPr lang="zh-CN" altLang="en-US" b="1" dirty="0">
                  <a:solidFill>
                    <a:schemeClr val="tx1">
                      <a:lumMod val="75000"/>
                      <a:lumOff val="25000"/>
                    </a:schemeClr>
                  </a:solidFill>
                  <a:latin typeface="Century Gothic" panose="020B0502020202020204" pitchFamily="34" charset="0"/>
                </a:endParaRPr>
              </a:p>
            </p:txBody>
          </p:sp>
          <p:sp>
            <p:nvSpPr>
              <p:cNvPr id="22" name="文本框 21"/>
              <p:cNvSpPr txBox="1"/>
              <p:nvPr/>
            </p:nvSpPr>
            <p:spPr>
              <a:xfrm>
                <a:off x="1750587" y="1983055"/>
                <a:ext cx="2341864" cy="1285224"/>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smtClean="0">
                    <a:solidFill>
                      <a:schemeClr val="tx1">
                        <a:lumMod val="50000"/>
                        <a:lumOff val="50000"/>
                      </a:schemeClr>
                    </a:solidFill>
                    <a:latin typeface="Century Gothic" panose="020B0502020202020204" pitchFamily="34" charset="0"/>
                    <a:ea typeface="+mj-ea"/>
                  </a:rPr>
                  <a:t>在团课开展方面，通过观（读）后感“</a:t>
                </a:r>
                <a:r>
                  <a:rPr lang="en-US" altLang="zh-CN" sz="2000" b="1" dirty="0" smtClean="0">
                    <a:solidFill>
                      <a:schemeClr val="tx1">
                        <a:lumMod val="50000"/>
                        <a:lumOff val="50000"/>
                      </a:schemeClr>
                    </a:solidFill>
                    <a:latin typeface="Century Gothic" panose="020B0502020202020204" pitchFamily="34" charset="0"/>
                    <a:ea typeface="+mj-ea"/>
                  </a:rPr>
                  <a:t>ABC</a:t>
                </a:r>
                <a:r>
                  <a:rPr lang="zh-CN" altLang="en-US" sz="2000" b="1" dirty="0" smtClean="0">
                    <a:solidFill>
                      <a:schemeClr val="tx1">
                        <a:lumMod val="50000"/>
                        <a:lumOff val="50000"/>
                      </a:schemeClr>
                    </a:solidFill>
                    <a:latin typeface="Century Gothic" panose="020B0502020202020204" pitchFamily="34" charset="0"/>
                    <a:ea typeface="+mj-ea"/>
                  </a:rPr>
                  <a:t>评价制</a:t>
                </a:r>
                <a:r>
                  <a:rPr lang="zh-CN" altLang="en-US" sz="1200" dirty="0" smtClean="0">
                    <a:solidFill>
                      <a:schemeClr val="tx1">
                        <a:lumMod val="50000"/>
                        <a:lumOff val="50000"/>
                      </a:schemeClr>
                    </a:solidFill>
                    <a:latin typeface="Century Gothic" panose="020B0502020202020204" pitchFamily="34" charset="0"/>
                    <a:ea typeface="+mj-ea"/>
                  </a:rPr>
                  <a:t>”，调动了同学们的参与积极性，使团课开展有效有料有感，得到了多数同学的理解支持。</a:t>
                </a:r>
                <a:endParaRPr lang="en-US" altLang="zh-CN" sz="1200" dirty="0">
                  <a:solidFill>
                    <a:schemeClr val="tx1">
                      <a:lumMod val="50000"/>
                      <a:lumOff val="50000"/>
                    </a:schemeClr>
                  </a:solidFill>
                  <a:latin typeface="Century Gothic" panose="020B0502020202020204" pitchFamily="34" charset="0"/>
                  <a:ea typeface="+mj-ea"/>
                </a:endParaRPr>
              </a:p>
            </p:txBody>
          </p:sp>
        </p:grpSp>
      </p:grpSp>
      <p:grpSp>
        <p:nvGrpSpPr>
          <p:cNvPr id="30" name="组合 29"/>
          <p:cNvGrpSpPr/>
          <p:nvPr/>
        </p:nvGrpSpPr>
        <p:grpSpPr>
          <a:xfrm>
            <a:off x="387125" y="299356"/>
            <a:ext cx="12126303" cy="6596744"/>
            <a:chOff x="387125" y="299356"/>
            <a:chExt cx="12126303" cy="6596744"/>
          </a:xfrm>
        </p:grpSpPr>
        <p:grpSp>
          <p:nvGrpSpPr>
            <p:cNvPr id="31" name="组合 30"/>
            <p:cNvGrpSpPr/>
            <p:nvPr/>
          </p:nvGrpSpPr>
          <p:grpSpPr>
            <a:xfrm>
              <a:off x="387125" y="299356"/>
              <a:ext cx="1316500" cy="883947"/>
              <a:chOff x="1276124" y="1279752"/>
              <a:chExt cx="6401933" cy="4298496"/>
            </a:xfrm>
          </p:grpSpPr>
          <p:sp>
            <p:nvSpPr>
              <p:cNvPr id="39" name="菱形 3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菱形 3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p:cNvSpPr txBox="1"/>
            <p:nvPr/>
          </p:nvSpPr>
          <p:spPr>
            <a:xfrm>
              <a:off x="900242" y="45631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smtClean="0">
                  <a:solidFill>
                    <a:schemeClr val="accent1"/>
                  </a:solidFill>
                  <a:latin typeface="Agency FB" panose="020B0503020202020204" pitchFamily="34" charset="0"/>
                </a:rPr>
                <a:t>1</a:t>
              </a:r>
              <a:endParaRPr lang="zh-CN" altLang="en-US" sz="3200" dirty="0">
                <a:solidFill>
                  <a:schemeClr val="accent1"/>
                </a:solidFill>
                <a:latin typeface="Agency FB" panose="020B0503020202020204" pitchFamily="34" charset="0"/>
              </a:endParaRPr>
            </a:p>
          </p:txBody>
        </p:sp>
        <p:grpSp>
          <p:nvGrpSpPr>
            <p:cNvPr id="33" name="组合 32"/>
            <p:cNvGrpSpPr/>
            <p:nvPr/>
          </p:nvGrpSpPr>
          <p:grpSpPr>
            <a:xfrm>
              <a:off x="1869914" y="380547"/>
              <a:ext cx="5532873" cy="766388"/>
              <a:chOff x="1591893" y="323359"/>
              <a:chExt cx="5532873" cy="766388"/>
            </a:xfrm>
          </p:grpSpPr>
          <p:sp>
            <p:nvSpPr>
              <p:cNvPr id="37" name="文本框 36"/>
              <p:cNvSpPr txBox="1"/>
              <p:nvPr/>
            </p:nvSpPr>
            <p:spPr>
              <a:xfrm>
                <a:off x="2229208"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tx1">
                        <a:lumMod val="75000"/>
                        <a:lumOff val="25000"/>
                      </a:schemeClr>
                    </a:solidFill>
                    <a:latin typeface="Century Gothic" panose="020B0502020202020204" pitchFamily="34" charset="0"/>
                  </a:rPr>
                  <a:t>工作开展成效</a:t>
                </a:r>
                <a:endParaRPr lang="zh-CN" altLang="en-US" sz="2800" b="1" dirty="0">
                  <a:solidFill>
                    <a:schemeClr val="tx1">
                      <a:lumMod val="75000"/>
                      <a:lumOff val="25000"/>
                    </a:schemeClr>
                  </a:solidFill>
                  <a:latin typeface="Century Gothic" panose="020B0502020202020204" pitchFamily="34" charset="0"/>
                </a:endParaRPr>
              </a:p>
            </p:txBody>
          </p:sp>
          <p:sp>
            <p:nvSpPr>
              <p:cNvPr id="38" name="文本框 37"/>
              <p:cNvSpPr txBox="1"/>
              <p:nvPr/>
            </p:nvSpPr>
            <p:spPr>
              <a:xfrm>
                <a:off x="1591893" y="843526"/>
                <a:ext cx="5532873" cy="246221"/>
              </a:xfrm>
              <a:prstGeom prst="rect">
                <a:avLst/>
              </a:prstGeom>
              <a:noFill/>
            </p:spPr>
            <p:txBody>
              <a:bodyPr wrap="square" rtlCol="0">
                <a:spAutoFit/>
                <a:scene3d>
                  <a:camera prst="orthographicFront"/>
                  <a:lightRig rig="threePt" dir="t"/>
                </a:scene3d>
                <a:sp3d contourW="12700"/>
              </a:bodyPr>
              <a:lstStyle/>
              <a:p>
                <a:r>
                  <a:rPr lang="en-US" altLang="zh-CN" sz="1000" dirty="0" smtClean="0">
                    <a:solidFill>
                      <a:schemeClr val="bg1">
                        <a:lumMod val="50000"/>
                      </a:schemeClr>
                    </a:solidFill>
                    <a:latin typeface="Century Gothic" panose="020B0502020202020204" pitchFamily="34" charset="0"/>
                  </a:rPr>
                  <a:t>1.3 </a:t>
                </a:r>
                <a:r>
                  <a:rPr lang="zh-CN" altLang="en-US" sz="1000" dirty="0" smtClean="0">
                    <a:solidFill>
                      <a:schemeClr val="bg1">
                        <a:lumMod val="50000"/>
                      </a:schemeClr>
                    </a:solidFill>
                    <a:latin typeface="Century Gothic" panose="020B0502020202020204" pitchFamily="34" charset="0"/>
                  </a:rPr>
                  <a:t>从开展到成效</a:t>
                </a:r>
                <a:r>
                  <a:rPr lang="en-US" altLang="zh-CN" sz="1000" dirty="0" smtClean="0">
                    <a:solidFill>
                      <a:schemeClr val="bg1">
                        <a:lumMod val="50000"/>
                      </a:schemeClr>
                    </a:solidFill>
                    <a:latin typeface="Century Gothic" panose="020B0502020202020204" pitchFamily="34" charset="0"/>
                  </a:rPr>
                  <a:t>——</a:t>
                </a:r>
                <a:r>
                  <a:rPr lang="zh-CN" altLang="en-US" sz="1000" dirty="0" smtClean="0">
                    <a:solidFill>
                      <a:schemeClr val="bg1">
                        <a:lumMod val="50000"/>
                      </a:schemeClr>
                    </a:solidFill>
                    <a:latin typeface="Century Gothic" panose="020B0502020202020204" pitchFamily="34" charset="0"/>
                  </a:rPr>
                  <a:t>计划与变化相克、有感与有效相生</a:t>
                </a:r>
                <a:endParaRPr lang="en-US" altLang="zh-CN" sz="1000" dirty="0">
                  <a:solidFill>
                    <a:schemeClr val="bg1">
                      <a:lumMod val="50000"/>
                    </a:schemeClr>
                  </a:solidFill>
                  <a:latin typeface="Century Gothic" panose="020B0502020202020204" pitchFamily="34" charset="0"/>
                </a:endParaRPr>
              </a:p>
            </p:txBody>
          </p:sp>
        </p:grpSp>
        <p:grpSp>
          <p:nvGrpSpPr>
            <p:cNvPr id="34" name="组合 33"/>
            <p:cNvGrpSpPr/>
            <p:nvPr/>
          </p:nvGrpSpPr>
          <p:grpSpPr>
            <a:xfrm>
              <a:off x="11572872" y="6254988"/>
              <a:ext cx="940556" cy="641112"/>
              <a:chOff x="11395287" y="6034159"/>
              <a:chExt cx="1208633" cy="823841"/>
            </a:xfrm>
          </p:grpSpPr>
          <p:sp>
            <p:nvSpPr>
              <p:cNvPr id="35" name="菱形 3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41" name="图片 4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58167" y="371488"/>
            <a:ext cx="542385" cy="541336"/>
          </a:xfrm>
          <a:prstGeom prst="rect">
            <a:avLst/>
          </a:prstGeom>
        </p:spPr>
      </p:pic>
      <p:sp>
        <p:nvSpPr>
          <p:cNvPr id="43" name="矩形 42"/>
          <p:cNvSpPr/>
          <p:nvPr/>
        </p:nvSpPr>
        <p:spPr>
          <a:xfrm>
            <a:off x="3612776" y="1792941"/>
            <a:ext cx="1918448" cy="4446494"/>
          </a:xfrm>
          <a:prstGeom prst="rect">
            <a:avLst/>
          </a:prstGeom>
          <a:noFill/>
          <a:ln>
            <a:solidFill>
              <a:srgbClr val="FF000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528918" y="1810873"/>
            <a:ext cx="1631576" cy="4329951"/>
          </a:xfrm>
          <a:prstGeom prst="rect">
            <a:avLst/>
          </a:prstGeom>
          <a:noFill/>
          <a:ln>
            <a:solidFill>
              <a:srgbClr val="00B05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glow rad="228600">
                  <a:schemeClr val="accent1">
                    <a:satMod val="175000"/>
                    <a:alpha val="40000"/>
                  </a:schemeClr>
                </a:glow>
              </a:effectLst>
            </a:endParaRPr>
          </a:p>
        </p:txBody>
      </p:sp>
      <p:sp>
        <p:nvSpPr>
          <p:cNvPr id="45" name="矩形 44"/>
          <p:cNvSpPr/>
          <p:nvPr/>
        </p:nvSpPr>
        <p:spPr>
          <a:xfrm>
            <a:off x="5486400" y="1819838"/>
            <a:ext cx="1308847" cy="4338915"/>
          </a:xfrm>
          <a:prstGeom prst="rect">
            <a:avLst/>
          </a:prstGeom>
          <a:noFill/>
          <a:ln>
            <a:solidFill>
              <a:srgbClr val="00B05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glow rad="228600">
                  <a:schemeClr val="accent1">
                    <a:satMod val="175000"/>
                    <a:alpha val="40000"/>
                  </a:schemeClr>
                </a:glow>
              </a:effectLst>
            </a:endParaRPr>
          </a:p>
        </p:txBody>
      </p:sp>
      <p:sp>
        <p:nvSpPr>
          <p:cNvPr id="46" name="TextBox 45"/>
          <p:cNvSpPr txBox="1"/>
          <p:nvPr/>
        </p:nvSpPr>
        <p:spPr>
          <a:xfrm>
            <a:off x="1479177" y="1246094"/>
            <a:ext cx="3621741" cy="369332"/>
          </a:xfrm>
          <a:prstGeom prst="rect">
            <a:avLst/>
          </a:prstGeom>
          <a:noFill/>
        </p:spPr>
        <p:txBody>
          <a:bodyPr wrap="square" rtlCol="0">
            <a:spAutoFit/>
          </a:bodyPr>
          <a:lstStyle/>
          <a:p>
            <a:r>
              <a:rPr lang="zh-CN" altLang="en-US" b="1" dirty="0" smtClean="0"/>
              <a:t>这是工作记录的一部分</a:t>
            </a:r>
            <a:r>
              <a:rPr lang="en-US" altLang="zh-CN" b="1" dirty="0" smtClean="0"/>
              <a:t>——</a:t>
            </a:r>
            <a:endParaRPr lang="zh-CN" altLang="en-US" b="1" dirty="0"/>
          </a:p>
        </p:txBody>
      </p:sp>
      <p:sp>
        <p:nvSpPr>
          <p:cNvPr id="47" name="右箭头 46"/>
          <p:cNvSpPr/>
          <p:nvPr/>
        </p:nvSpPr>
        <p:spPr>
          <a:xfrm>
            <a:off x="2572870" y="3299012"/>
            <a:ext cx="2608730" cy="1192306"/>
          </a:xfrm>
          <a:prstGeom prst="rightArrow">
            <a:avLst/>
          </a:prstGeom>
          <a:solidFill>
            <a:srgbClr val="00B050"/>
          </a:solidFill>
          <a:effectLst>
            <a:glow rad="63500">
              <a:schemeClr val="accent1">
                <a:satMod val="175000"/>
                <a:alpha val="40000"/>
              </a:scheme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box(in)">
                                      <p:cBhvr>
                                        <p:cTn id="7" dur="500"/>
                                        <p:tgtEl>
                                          <p:spTgt spid="46">
                                            <p:txEl>
                                              <p:pRg st="0" end="0"/>
                                            </p:txEl>
                                          </p:spTgt>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checkerboard(across)">
                                      <p:cBhvr>
                                        <p:cTn id="11" dur="500"/>
                                        <p:tgtEl>
                                          <p:spTgt spid="4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500" fill="hold"/>
                                        <p:tgtEl>
                                          <p:spTgt spid="43"/>
                                        </p:tgtEl>
                                        <p:attrNameLst>
                                          <p:attrName>ppt_x</p:attrName>
                                        </p:attrNameLst>
                                      </p:cBhvr>
                                      <p:tavLst>
                                        <p:tav tm="0">
                                          <p:val>
                                            <p:strVal val="#ppt_x"/>
                                          </p:val>
                                        </p:tav>
                                        <p:tav tm="100000">
                                          <p:val>
                                            <p:strVal val="#ppt_x"/>
                                          </p:val>
                                        </p:tav>
                                      </p:tavLst>
                                    </p:anim>
                                    <p:anim calcmode="lin" valueType="num">
                                      <p:cBhvr additive="base">
                                        <p:cTn id="16" dur="500" fill="hold"/>
                                        <p:tgtEl>
                                          <p:spTgt spid="4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 presetClass="entr" presetSubtype="4"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nodeType="clickEffect">
                                  <p:stCondLst>
                                    <p:cond delay="0"/>
                                  </p:stCondLst>
                                  <p:childTnLst>
                                    <p:animEffect transition="out" filter="blinds(horizontal)">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childTnLst>
                          </p:cTn>
                        </p:par>
                        <p:par>
                          <p:cTn id="27" fill="hold">
                            <p:stCondLst>
                              <p:cond delay="500"/>
                            </p:stCondLst>
                            <p:childTnLst>
                              <p:par>
                                <p:cTn id="28" presetID="3" presetClass="exit" presetSubtype="10" fill="hold" grpId="1" nodeType="afterEffect">
                                  <p:stCondLst>
                                    <p:cond delay="0"/>
                                  </p:stCondLst>
                                  <p:childTnLst>
                                    <p:animEffect transition="out" filter="blinds(horizontal)">
                                      <p:cBhvr>
                                        <p:cTn id="29" dur="500"/>
                                        <p:tgtEl>
                                          <p:spTgt spid="43"/>
                                        </p:tgtEl>
                                      </p:cBhvr>
                                    </p:animEffect>
                                    <p:set>
                                      <p:cBhvr>
                                        <p:cTn id="30" dur="1" fill="hold">
                                          <p:stCondLst>
                                            <p:cond delay="499"/>
                                          </p:stCondLst>
                                        </p:cTn>
                                        <p:tgtEl>
                                          <p:spTgt spid="43"/>
                                        </p:tgtEl>
                                        <p:attrNameLst>
                                          <p:attrName>style.visibility</p:attrName>
                                        </p:attrNameLst>
                                      </p:cBhvr>
                                      <p:to>
                                        <p:strVal val="hidden"/>
                                      </p:to>
                                    </p:set>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ppt_x"/>
                                          </p:val>
                                        </p:tav>
                                        <p:tav tm="100000">
                                          <p:val>
                                            <p:strVal val="#ppt_x"/>
                                          </p:val>
                                        </p:tav>
                                      </p:tavLst>
                                    </p:anim>
                                    <p:anim calcmode="lin" valueType="num">
                                      <p:cBhvr additive="base">
                                        <p:cTn id="35" dur="500" fill="hold"/>
                                        <p:tgtEl>
                                          <p:spTgt spid="44"/>
                                        </p:tgtEl>
                                        <p:attrNameLst>
                                          <p:attrName>ppt_y</p:attrName>
                                        </p:attrNameLst>
                                      </p:cBhvr>
                                      <p:tavLst>
                                        <p:tav tm="0">
                                          <p:val>
                                            <p:strVal val="1+#ppt_h/2"/>
                                          </p:val>
                                        </p:tav>
                                        <p:tav tm="100000">
                                          <p:val>
                                            <p:strVal val="#ppt_y"/>
                                          </p:val>
                                        </p:tav>
                                      </p:tavLst>
                                    </p:anim>
                                  </p:childTnLst>
                                </p:cTn>
                              </p:par>
                            </p:childTnLst>
                          </p:cTn>
                        </p:par>
                        <p:par>
                          <p:cTn id="36" fill="hold">
                            <p:stCondLst>
                              <p:cond delay="1500"/>
                            </p:stCondLst>
                            <p:childTnLst>
                              <p:par>
                                <p:cTn id="37" presetID="2" presetClass="entr" presetSubtype="8"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0-#ppt_w/2"/>
                                          </p:val>
                                        </p:tav>
                                        <p:tav tm="100000">
                                          <p:val>
                                            <p:strVal val="#ppt_x"/>
                                          </p:val>
                                        </p:tav>
                                      </p:tavLst>
                                    </p:anim>
                                    <p:anim calcmode="lin" valueType="num">
                                      <p:cBhvr additive="base">
                                        <p:cTn id="40" dur="500" fill="hold"/>
                                        <p:tgtEl>
                                          <p:spTgt spid="47"/>
                                        </p:tgtEl>
                                        <p:attrNameLst>
                                          <p:attrName>ppt_y</p:attrName>
                                        </p:attrNameLst>
                                      </p:cBhvr>
                                      <p:tavLst>
                                        <p:tav tm="0">
                                          <p:val>
                                            <p:strVal val="#ppt_y"/>
                                          </p:val>
                                        </p:tav>
                                        <p:tav tm="100000">
                                          <p:val>
                                            <p:strVal val="#ppt_y"/>
                                          </p:val>
                                        </p:tav>
                                      </p:tavLst>
                                    </p:anim>
                                  </p:childTnLst>
                                </p:cTn>
                              </p:par>
                            </p:childTnLst>
                          </p:cTn>
                        </p:par>
                        <p:par>
                          <p:cTn id="41" fill="hold">
                            <p:stCondLst>
                              <p:cond delay="2000"/>
                            </p:stCondLst>
                            <p:childTnLst>
                              <p:par>
                                <p:cTn id="42" presetID="2" presetClass="entr" presetSubtype="4"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additive="base">
                                        <p:cTn id="44" dur="500" fill="hold"/>
                                        <p:tgtEl>
                                          <p:spTgt spid="45"/>
                                        </p:tgtEl>
                                        <p:attrNameLst>
                                          <p:attrName>ppt_x</p:attrName>
                                        </p:attrNameLst>
                                      </p:cBhvr>
                                      <p:tavLst>
                                        <p:tav tm="0">
                                          <p:val>
                                            <p:strVal val="#ppt_x"/>
                                          </p:val>
                                        </p:tav>
                                        <p:tav tm="100000">
                                          <p:val>
                                            <p:strVal val="#ppt_x"/>
                                          </p:val>
                                        </p:tav>
                                      </p:tavLst>
                                    </p:anim>
                                    <p:anim calcmode="lin" valueType="num">
                                      <p:cBhvr additive="base">
                                        <p:cTn id="45" dur="500" fill="hold"/>
                                        <p:tgtEl>
                                          <p:spTgt spid="45"/>
                                        </p:tgtEl>
                                        <p:attrNameLst>
                                          <p:attrName>ppt_y</p:attrName>
                                        </p:attrNameLst>
                                      </p:cBhvr>
                                      <p:tavLst>
                                        <p:tav tm="0">
                                          <p:val>
                                            <p:strVal val="1+#ppt_h/2"/>
                                          </p:val>
                                        </p:tav>
                                        <p:tav tm="100000">
                                          <p:val>
                                            <p:strVal val="#ppt_y"/>
                                          </p:val>
                                        </p:tav>
                                      </p:tavLst>
                                    </p:anim>
                                  </p:childTnLst>
                                </p:cTn>
                              </p:par>
                            </p:childTnLst>
                          </p:cTn>
                        </p:par>
                        <p:par>
                          <p:cTn id="46" fill="hold">
                            <p:stCondLst>
                              <p:cond delay="2500"/>
                            </p:stCondLst>
                            <p:childTnLst>
                              <p:par>
                                <p:cTn id="47" presetID="2" presetClass="entr" presetSubtype="4"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5" grpId="0" animBg="1"/>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45"/>
          <p:cNvCxnSpPr/>
          <p:nvPr/>
        </p:nvCxnSpPr>
        <p:spPr>
          <a:xfrm flipV="1">
            <a:off x="168067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46"/>
          <p:cNvCxnSpPr/>
          <p:nvPr/>
        </p:nvCxnSpPr>
        <p:spPr>
          <a:xfrm flipV="1">
            <a:off x="3373823"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49"/>
          <p:cNvCxnSpPr/>
          <p:nvPr/>
        </p:nvCxnSpPr>
        <p:spPr>
          <a:xfrm flipV="1">
            <a:off x="5186133"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0" name="Straight Connector 51"/>
          <p:cNvCxnSpPr/>
          <p:nvPr/>
        </p:nvCxnSpPr>
        <p:spPr>
          <a:xfrm flipV="1">
            <a:off x="6891489"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53"/>
          <p:cNvCxnSpPr/>
          <p:nvPr/>
        </p:nvCxnSpPr>
        <p:spPr>
          <a:xfrm flipV="1">
            <a:off x="8703798" y="3064026"/>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4" name="Straight Connector 55"/>
          <p:cNvCxnSpPr/>
          <p:nvPr/>
        </p:nvCxnSpPr>
        <p:spPr>
          <a:xfrm flipV="1">
            <a:off x="10412155" y="4137568"/>
            <a:ext cx="0" cy="462698"/>
          </a:xfrm>
          <a:prstGeom prst="line">
            <a:avLst/>
          </a:prstGeom>
          <a:ln w="9525">
            <a:solidFill>
              <a:schemeClr val="bg2">
                <a:lumMod val="90000"/>
              </a:schemeClr>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71" name="组合 70"/>
          <p:cNvGrpSpPr/>
          <p:nvPr/>
        </p:nvGrpSpPr>
        <p:grpSpPr>
          <a:xfrm>
            <a:off x="819502" y="1728484"/>
            <a:ext cx="3665545" cy="2281615"/>
            <a:chOff x="819502" y="1728484"/>
            <a:chExt cx="3665545" cy="2281615"/>
          </a:xfrm>
        </p:grpSpPr>
        <p:grpSp>
          <p:nvGrpSpPr>
            <p:cNvPr id="53" name="组合 52"/>
            <p:cNvGrpSpPr/>
            <p:nvPr/>
          </p:nvGrpSpPr>
          <p:grpSpPr>
            <a:xfrm>
              <a:off x="1123629" y="1728484"/>
              <a:ext cx="1114091" cy="1133662"/>
              <a:chOff x="1123629" y="1728484"/>
              <a:chExt cx="1114091" cy="1133662"/>
            </a:xfrm>
          </p:grpSpPr>
          <p:sp>
            <p:nvSpPr>
              <p:cNvPr id="10" name="ïs1iḍè"/>
              <p:cNvSpPr/>
              <p:nvPr/>
            </p:nvSpPr>
            <p:spPr>
              <a:xfrm>
                <a:off x="1123629" y="1728484"/>
                <a:ext cx="1114091" cy="1133662"/>
              </a:xfrm>
              <a:prstGeom prst="ellipse">
                <a:avLst/>
              </a:prstGeom>
              <a:solidFill>
                <a:srgbClr val="E3EAEE"/>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11" name="isļïḓê"/>
              <p:cNvSpPr/>
              <p:nvPr/>
            </p:nvSpPr>
            <p:spPr bwMode="auto">
              <a:xfrm>
                <a:off x="1514741" y="2092575"/>
                <a:ext cx="331864" cy="405478"/>
              </a:xfrm>
              <a:custGeom>
                <a:avLst/>
                <a:gdLst>
                  <a:gd name="T0" fmla="*/ 50 w 151"/>
                  <a:gd name="T1" fmla="*/ 105 h 185"/>
                  <a:gd name="T2" fmla="*/ 59 w 151"/>
                  <a:gd name="T3" fmla="*/ 105 h 185"/>
                  <a:gd name="T4" fmla="*/ 75 w 151"/>
                  <a:gd name="T5" fmla="*/ 118 h 185"/>
                  <a:gd name="T6" fmla="*/ 75 w 151"/>
                  <a:gd name="T7" fmla="*/ 135 h 185"/>
                  <a:gd name="T8" fmla="*/ 75 w 151"/>
                  <a:gd name="T9" fmla="*/ 118 h 185"/>
                  <a:gd name="T10" fmla="*/ 33 w 151"/>
                  <a:gd name="T11" fmla="*/ 143 h 185"/>
                  <a:gd name="T12" fmla="*/ 50 w 151"/>
                  <a:gd name="T13" fmla="*/ 143 h 185"/>
                  <a:gd name="T14" fmla="*/ 118 w 151"/>
                  <a:gd name="T15" fmla="*/ 67 h 185"/>
                  <a:gd name="T16" fmla="*/ 126 w 151"/>
                  <a:gd name="T17" fmla="*/ 25 h 185"/>
                  <a:gd name="T18" fmla="*/ 135 w 151"/>
                  <a:gd name="T19" fmla="*/ 8 h 185"/>
                  <a:gd name="T20" fmla="*/ 25 w 151"/>
                  <a:gd name="T21" fmla="*/ 0 h 185"/>
                  <a:gd name="T22" fmla="*/ 16 w 151"/>
                  <a:gd name="T23" fmla="*/ 17 h 185"/>
                  <a:gd name="T24" fmla="*/ 33 w 151"/>
                  <a:gd name="T25" fmla="*/ 25 h 185"/>
                  <a:gd name="T26" fmla="*/ 0 w 151"/>
                  <a:gd name="T27" fmla="*/ 131 h 185"/>
                  <a:gd name="T28" fmla="*/ 128 w 151"/>
                  <a:gd name="T29" fmla="*/ 185 h 185"/>
                  <a:gd name="T30" fmla="*/ 118 w 151"/>
                  <a:gd name="T31" fmla="*/ 67 h 185"/>
                  <a:gd name="T32" fmla="*/ 25 w 151"/>
                  <a:gd name="T33" fmla="*/ 8 h 185"/>
                  <a:gd name="T34" fmla="*/ 126 w 151"/>
                  <a:gd name="T35" fmla="*/ 17 h 185"/>
                  <a:gd name="T36" fmla="*/ 109 w 151"/>
                  <a:gd name="T37" fmla="*/ 25 h 185"/>
                  <a:gd name="T38" fmla="*/ 78 w 151"/>
                  <a:gd name="T39" fmla="*/ 46 h 185"/>
                  <a:gd name="T40" fmla="*/ 42 w 151"/>
                  <a:gd name="T41" fmla="*/ 25 h 185"/>
                  <a:gd name="T42" fmla="*/ 124 w 151"/>
                  <a:gd name="T43" fmla="*/ 177 h 185"/>
                  <a:gd name="T44" fmla="*/ 8 w 151"/>
                  <a:gd name="T45" fmla="*/ 131 h 185"/>
                  <a:gd name="T46" fmla="*/ 42 w 151"/>
                  <a:gd name="T47" fmla="*/ 67 h 185"/>
                  <a:gd name="T48" fmla="*/ 59 w 151"/>
                  <a:gd name="T49" fmla="*/ 59 h 185"/>
                  <a:gd name="T50" fmla="*/ 109 w 151"/>
                  <a:gd name="T51" fmla="*/ 46 h 185"/>
                  <a:gd name="T52" fmla="*/ 113 w 151"/>
                  <a:gd name="T53" fmla="*/ 74 h 185"/>
                  <a:gd name="T54" fmla="*/ 124 w 151"/>
                  <a:gd name="T55" fmla="*/ 177 h 185"/>
                  <a:gd name="T56" fmla="*/ 109 w 151"/>
                  <a:gd name="T57" fmla="*/ 139 h 185"/>
                  <a:gd name="T58" fmla="*/ 118 w 151"/>
                  <a:gd name="T59" fmla="*/ 139 h 185"/>
                  <a:gd name="T60" fmla="*/ 88 w 151"/>
                  <a:gd name="T61" fmla="*/ 76 h 185"/>
                  <a:gd name="T62" fmla="*/ 88 w 151"/>
                  <a:gd name="T63" fmla="*/ 101 h 185"/>
                  <a:gd name="T64" fmla="*/ 88 w 151"/>
                  <a:gd name="T65" fmla="*/ 76 h 185"/>
                  <a:gd name="T66" fmla="*/ 84 w 151"/>
                  <a:gd name="T67" fmla="*/ 88 h 185"/>
                  <a:gd name="T68" fmla="*/ 92 w 151"/>
                  <a:gd name="T69" fmla="*/ 88 h 185"/>
                  <a:gd name="T70" fmla="*/ 88 w 151"/>
                  <a:gd name="T71" fmla="*/ 152 h 185"/>
                  <a:gd name="T72" fmla="*/ 88 w 151"/>
                  <a:gd name="T73" fmla="*/ 160 h 185"/>
                  <a:gd name="T74" fmla="*/ 88 w 151"/>
                  <a:gd name="T75" fmla="*/ 152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1" h="185">
                    <a:moveTo>
                      <a:pt x="54" y="101"/>
                    </a:moveTo>
                    <a:cubicBezTo>
                      <a:pt x="52" y="101"/>
                      <a:pt x="50" y="103"/>
                      <a:pt x="50" y="105"/>
                    </a:cubicBezTo>
                    <a:cubicBezTo>
                      <a:pt x="50" y="108"/>
                      <a:pt x="52" y="109"/>
                      <a:pt x="54" y="109"/>
                    </a:cubicBezTo>
                    <a:cubicBezTo>
                      <a:pt x="57" y="109"/>
                      <a:pt x="59" y="108"/>
                      <a:pt x="59" y="105"/>
                    </a:cubicBezTo>
                    <a:cubicBezTo>
                      <a:pt x="59" y="103"/>
                      <a:pt x="57" y="101"/>
                      <a:pt x="54" y="101"/>
                    </a:cubicBezTo>
                    <a:close/>
                    <a:moveTo>
                      <a:pt x="75" y="118"/>
                    </a:moveTo>
                    <a:cubicBezTo>
                      <a:pt x="71" y="118"/>
                      <a:pt x="67" y="122"/>
                      <a:pt x="67" y="126"/>
                    </a:cubicBezTo>
                    <a:cubicBezTo>
                      <a:pt x="67" y="131"/>
                      <a:pt x="71" y="135"/>
                      <a:pt x="75" y="135"/>
                    </a:cubicBezTo>
                    <a:cubicBezTo>
                      <a:pt x="80" y="135"/>
                      <a:pt x="84" y="131"/>
                      <a:pt x="84" y="126"/>
                    </a:cubicBezTo>
                    <a:cubicBezTo>
                      <a:pt x="84" y="122"/>
                      <a:pt x="80" y="118"/>
                      <a:pt x="75" y="118"/>
                    </a:cubicBezTo>
                    <a:close/>
                    <a:moveTo>
                      <a:pt x="42" y="135"/>
                    </a:moveTo>
                    <a:cubicBezTo>
                      <a:pt x="37" y="135"/>
                      <a:pt x="33" y="139"/>
                      <a:pt x="33" y="143"/>
                    </a:cubicBezTo>
                    <a:cubicBezTo>
                      <a:pt x="33" y="148"/>
                      <a:pt x="37" y="152"/>
                      <a:pt x="42" y="152"/>
                    </a:cubicBezTo>
                    <a:cubicBezTo>
                      <a:pt x="46" y="152"/>
                      <a:pt x="50" y="148"/>
                      <a:pt x="50" y="143"/>
                    </a:cubicBezTo>
                    <a:cubicBezTo>
                      <a:pt x="50" y="139"/>
                      <a:pt x="46" y="135"/>
                      <a:pt x="42" y="135"/>
                    </a:cubicBezTo>
                    <a:close/>
                    <a:moveTo>
                      <a:pt x="118" y="67"/>
                    </a:moveTo>
                    <a:cubicBezTo>
                      <a:pt x="118" y="25"/>
                      <a:pt x="118" y="25"/>
                      <a:pt x="118" y="25"/>
                    </a:cubicBezTo>
                    <a:cubicBezTo>
                      <a:pt x="126" y="25"/>
                      <a:pt x="126" y="25"/>
                      <a:pt x="126" y="25"/>
                    </a:cubicBezTo>
                    <a:cubicBezTo>
                      <a:pt x="131" y="25"/>
                      <a:pt x="135" y="21"/>
                      <a:pt x="135" y="17"/>
                    </a:cubicBezTo>
                    <a:cubicBezTo>
                      <a:pt x="135" y="8"/>
                      <a:pt x="135" y="8"/>
                      <a:pt x="135" y="8"/>
                    </a:cubicBezTo>
                    <a:cubicBezTo>
                      <a:pt x="135" y="4"/>
                      <a:pt x="131" y="0"/>
                      <a:pt x="126" y="0"/>
                    </a:cubicBezTo>
                    <a:cubicBezTo>
                      <a:pt x="25" y="0"/>
                      <a:pt x="25" y="0"/>
                      <a:pt x="25" y="0"/>
                    </a:cubicBezTo>
                    <a:cubicBezTo>
                      <a:pt x="20" y="0"/>
                      <a:pt x="16" y="4"/>
                      <a:pt x="16" y="8"/>
                    </a:cubicBezTo>
                    <a:cubicBezTo>
                      <a:pt x="16" y="17"/>
                      <a:pt x="16" y="17"/>
                      <a:pt x="16" y="17"/>
                    </a:cubicBezTo>
                    <a:cubicBezTo>
                      <a:pt x="16" y="21"/>
                      <a:pt x="20" y="25"/>
                      <a:pt x="25" y="25"/>
                    </a:cubicBezTo>
                    <a:cubicBezTo>
                      <a:pt x="33" y="25"/>
                      <a:pt x="33" y="25"/>
                      <a:pt x="33" y="25"/>
                    </a:cubicBezTo>
                    <a:cubicBezTo>
                      <a:pt x="33" y="67"/>
                      <a:pt x="33" y="67"/>
                      <a:pt x="33" y="67"/>
                    </a:cubicBezTo>
                    <a:cubicBezTo>
                      <a:pt x="13" y="81"/>
                      <a:pt x="0" y="104"/>
                      <a:pt x="0" y="131"/>
                    </a:cubicBezTo>
                    <a:cubicBezTo>
                      <a:pt x="0" y="152"/>
                      <a:pt x="9" y="172"/>
                      <a:pt x="23" y="185"/>
                    </a:cubicBezTo>
                    <a:cubicBezTo>
                      <a:pt x="128" y="185"/>
                      <a:pt x="128" y="185"/>
                      <a:pt x="128" y="185"/>
                    </a:cubicBezTo>
                    <a:cubicBezTo>
                      <a:pt x="142" y="172"/>
                      <a:pt x="151" y="152"/>
                      <a:pt x="151" y="131"/>
                    </a:cubicBezTo>
                    <a:cubicBezTo>
                      <a:pt x="151" y="104"/>
                      <a:pt x="138" y="81"/>
                      <a:pt x="118" y="67"/>
                    </a:cubicBezTo>
                    <a:close/>
                    <a:moveTo>
                      <a:pt x="25" y="17"/>
                    </a:moveTo>
                    <a:cubicBezTo>
                      <a:pt x="25" y="8"/>
                      <a:pt x="25" y="8"/>
                      <a:pt x="25" y="8"/>
                    </a:cubicBezTo>
                    <a:cubicBezTo>
                      <a:pt x="126" y="8"/>
                      <a:pt x="126" y="8"/>
                      <a:pt x="126" y="8"/>
                    </a:cubicBezTo>
                    <a:cubicBezTo>
                      <a:pt x="126" y="17"/>
                      <a:pt x="126" y="17"/>
                      <a:pt x="126" y="17"/>
                    </a:cubicBezTo>
                    <a:lnTo>
                      <a:pt x="25" y="17"/>
                    </a:lnTo>
                    <a:close/>
                    <a:moveTo>
                      <a:pt x="109" y="25"/>
                    </a:moveTo>
                    <a:cubicBezTo>
                      <a:pt x="109" y="37"/>
                      <a:pt x="109" y="37"/>
                      <a:pt x="109" y="37"/>
                    </a:cubicBezTo>
                    <a:cubicBezTo>
                      <a:pt x="101" y="37"/>
                      <a:pt x="90" y="39"/>
                      <a:pt x="78" y="46"/>
                    </a:cubicBezTo>
                    <a:cubicBezTo>
                      <a:pt x="64" y="54"/>
                      <a:pt x="51" y="51"/>
                      <a:pt x="42" y="47"/>
                    </a:cubicBezTo>
                    <a:cubicBezTo>
                      <a:pt x="42" y="25"/>
                      <a:pt x="42" y="25"/>
                      <a:pt x="42" y="25"/>
                    </a:cubicBezTo>
                    <a:lnTo>
                      <a:pt x="109" y="25"/>
                    </a:lnTo>
                    <a:close/>
                    <a:moveTo>
                      <a:pt x="124" y="177"/>
                    </a:moveTo>
                    <a:cubicBezTo>
                      <a:pt x="27" y="177"/>
                      <a:pt x="27" y="177"/>
                      <a:pt x="27" y="177"/>
                    </a:cubicBezTo>
                    <a:cubicBezTo>
                      <a:pt x="15" y="164"/>
                      <a:pt x="8" y="148"/>
                      <a:pt x="8" y="131"/>
                    </a:cubicBezTo>
                    <a:cubicBezTo>
                      <a:pt x="8" y="108"/>
                      <a:pt x="19" y="87"/>
                      <a:pt x="38" y="74"/>
                    </a:cubicBezTo>
                    <a:cubicBezTo>
                      <a:pt x="40" y="73"/>
                      <a:pt x="42" y="70"/>
                      <a:pt x="42" y="67"/>
                    </a:cubicBezTo>
                    <a:cubicBezTo>
                      <a:pt x="42" y="56"/>
                      <a:pt x="42" y="56"/>
                      <a:pt x="42" y="56"/>
                    </a:cubicBezTo>
                    <a:cubicBezTo>
                      <a:pt x="47" y="58"/>
                      <a:pt x="53" y="59"/>
                      <a:pt x="59" y="59"/>
                    </a:cubicBezTo>
                    <a:cubicBezTo>
                      <a:pt x="66" y="59"/>
                      <a:pt x="74" y="58"/>
                      <a:pt x="82" y="53"/>
                    </a:cubicBezTo>
                    <a:cubicBezTo>
                      <a:pt x="93" y="47"/>
                      <a:pt x="102" y="45"/>
                      <a:pt x="109" y="46"/>
                    </a:cubicBezTo>
                    <a:cubicBezTo>
                      <a:pt x="109" y="67"/>
                      <a:pt x="109" y="67"/>
                      <a:pt x="109" y="67"/>
                    </a:cubicBezTo>
                    <a:cubicBezTo>
                      <a:pt x="109" y="70"/>
                      <a:pt x="111" y="73"/>
                      <a:pt x="113" y="74"/>
                    </a:cubicBezTo>
                    <a:cubicBezTo>
                      <a:pt x="132" y="87"/>
                      <a:pt x="143" y="108"/>
                      <a:pt x="143" y="131"/>
                    </a:cubicBezTo>
                    <a:cubicBezTo>
                      <a:pt x="143" y="148"/>
                      <a:pt x="136" y="164"/>
                      <a:pt x="124" y="177"/>
                    </a:cubicBezTo>
                    <a:close/>
                    <a:moveTo>
                      <a:pt x="113" y="135"/>
                    </a:moveTo>
                    <a:cubicBezTo>
                      <a:pt x="111" y="135"/>
                      <a:pt x="109" y="137"/>
                      <a:pt x="109" y="139"/>
                    </a:cubicBezTo>
                    <a:cubicBezTo>
                      <a:pt x="109" y="141"/>
                      <a:pt x="111" y="143"/>
                      <a:pt x="113" y="143"/>
                    </a:cubicBezTo>
                    <a:cubicBezTo>
                      <a:pt x="116" y="143"/>
                      <a:pt x="118" y="141"/>
                      <a:pt x="118" y="139"/>
                    </a:cubicBezTo>
                    <a:cubicBezTo>
                      <a:pt x="118" y="137"/>
                      <a:pt x="116" y="135"/>
                      <a:pt x="113" y="135"/>
                    </a:cubicBezTo>
                    <a:close/>
                    <a:moveTo>
                      <a:pt x="88" y="76"/>
                    </a:moveTo>
                    <a:cubicBezTo>
                      <a:pt x="81" y="76"/>
                      <a:pt x="75" y="81"/>
                      <a:pt x="75" y="88"/>
                    </a:cubicBezTo>
                    <a:cubicBezTo>
                      <a:pt x="75" y="95"/>
                      <a:pt x="81" y="101"/>
                      <a:pt x="88" y="101"/>
                    </a:cubicBezTo>
                    <a:cubicBezTo>
                      <a:pt x="95" y="101"/>
                      <a:pt x="101" y="95"/>
                      <a:pt x="101" y="88"/>
                    </a:cubicBezTo>
                    <a:cubicBezTo>
                      <a:pt x="101" y="81"/>
                      <a:pt x="95" y="76"/>
                      <a:pt x="88" y="76"/>
                    </a:cubicBezTo>
                    <a:close/>
                    <a:moveTo>
                      <a:pt x="88" y="93"/>
                    </a:moveTo>
                    <a:cubicBezTo>
                      <a:pt x="86" y="93"/>
                      <a:pt x="84" y="91"/>
                      <a:pt x="84" y="88"/>
                    </a:cubicBezTo>
                    <a:cubicBezTo>
                      <a:pt x="84" y="86"/>
                      <a:pt x="86" y="84"/>
                      <a:pt x="88" y="84"/>
                    </a:cubicBezTo>
                    <a:cubicBezTo>
                      <a:pt x="90" y="84"/>
                      <a:pt x="92" y="86"/>
                      <a:pt x="92" y="88"/>
                    </a:cubicBezTo>
                    <a:cubicBezTo>
                      <a:pt x="92" y="91"/>
                      <a:pt x="90" y="93"/>
                      <a:pt x="88" y="93"/>
                    </a:cubicBezTo>
                    <a:close/>
                    <a:moveTo>
                      <a:pt x="88" y="152"/>
                    </a:moveTo>
                    <a:cubicBezTo>
                      <a:pt x="86" y="152"/>
                      <a:pt x="84" y="154"/>
                      <a:pt x="84" y="156"/>
                    </a:cubicBezTo>
                    <a:cubicBezTo>
                      <a:pt x="84" y="158"/>
                      <a:pt x="86" y="160"/>
                      <a:pt x="88" y="160"/>
                    </a:cubicBezTo>
                    <a:cubicBezTo>
                      <a:pt x="90" y="160"/>
                      <a:pt x="92" y="158"/>
                      <a:pt x="92" y="156"/>
                    </a:cubicBezTo>
                    <a:cubicBezTo>
                      <a:pt x="92" y="154"/>
                      <a:pt x="90" y="152"/>
                      <a:pt x="88" y="152"/>
                    </a:cubicBezTo>
                    <a:close/>
                  </a:path>
                </a:pathLst>
              </a:custGeom>
              <a:solidFill>
                <a:schemeClr val="accent1"/>
              </a:solidFill>
              <a:ln>
                <a:noFill/>
              </a:ln>
            </p:spPr>
            <p:txBody>
              <a:bodyPr anchor="ctr"/>
              <a:lstStyle/>
              <a:p>
                <a:pPr algn="ctr"/>
                <a:endParaRPr/>
              </a:p>
            </p:txBody>
          </p:sp>
        </p:grpSp>
        <p:sp>
          <p:nvSpPr>
            <p:cNvPr id="9" name="ísḻíďè"/>
            <p:cNvSpPr/>
            <p:nvPr/>
          </p:nvSpPr>
          <p:spPr>
            <a:xfrm>
              <a:off x="819502" y="3654195"/>
              <a:ext cx="1758833" cy="355904"/>
            </a:xfrm>
            <a:prstGeom prst="chevron">
              <a:avLst/>
            </a:prstGeom>
            <a:solidFill>
              <a:srgbClr val="8E9EA9"/>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zh-CN" altLang="en-US" sz="1600" b="1" dirty="0" smtClean="0">
                  <a:solidFill>
                    <a:schemeClr val="bg1"/>
                  </a:solidFill>
                  <a:latin typeface="Agency FB" panose="020B0503020202020204" pitchFamily="34" charset="0"/>
                </a:rPr>
                <a:t>初心</a:t>
              </a:r>
              <a:endParaRPr lang="en-US" sz="1600" b="1" dirty="0">
                <a:solidFill>
                  <a:schemeClr val="bg1"/>
                </a:solidFill>
                <a:latin typeface="Agency FB" panose="020B0503020202020204" pitchFamily="34" charset="0"/>
              </a:endParaRPr>
            </a:p>
          </p:txBody>
        </p:sp>
        <p:grpSp>
          <p:nvGrpSpPr>
            <p:cNvPr id="34" name="组合 33"/>
            <p:cNvGrpSpPr/>
            <p:nvPr/>
          </p:nvGrpSpPr>
          <p:grpSpPr>
            <a:xfrm>
              <a:off x="2351266" y="2035627"/>
              <a:ext cx="2133781" cy="673454"/>
              <a:chOff x="1541720" y="2349127"/>
              <a:chExt cx="2133781" cy="673454"/>
            </a:xfrm>
          </p:grpSpPr>
          <p:sp>
            <p:nvSpPr>
              <p:cNvPr id="35" name="文本框 34"/>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坚守我的初心</a:t>
                </a:r>
                <a:endParaRPr lang="zh-CN" altLang="en-US" b="1" dirty="0">
                  <a:solidFill>
                    <a:schemeClr val="tx1">
                      <a:lumMod val="75000"/>
                      <a:lumOff val="25000"/>
                    </a:schemeClr>
                  </a:solidFill>
                  <a:latin typeface="Century Gothic" panose="020B0502020202020204" pitchFamily="34" charset="0"/>
                </a:endParaRPr>
              </a:p>
            </p:txBody>
          </p:sp>
          <p:sp>
            <p:nvSpPr>
              <p:cNvPr id="36" name="文本框 35"/>
              <p:cNvSpPr txBox="1"/>
              <p:nvPr/>
            </p:nvSpPr>
            <p:spPr>
              <a:xfrm>
                <a:off x="1541720" y="2687681"/>
                <a:ext cx="2042476" cy="33490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500" dirty="0" smtClean="0">
                    <a:solidFill>
                      <a:schemeClr val="tx1">
                        <a:lumMod val="50000"/>
                        <a:lumOff val="50000"/>
                      </a:schemeClr>
                    </a:solidFill>
                    <a:latin typeface="Century Gothic" panose="020B0502020202020204" pitchFamily="34" charset="0"/>
                    <a:ea typeface="+mj-ea"/>
                  </a:rPr>
                  <a:t>服务同学，锻炼能力</a:t>
                </a:r>
                <a:endParaRPr lang="en-US" altLang="zh-CN" sz="1500" dirty="0">
                  <a:solidFill>
                    <a:schemeClr val="tx1">
                      <a:lumMod val="50000"/>
                      <a:lumOff val="50000"/>
                    </a:schemeClr>
                  </a:solidFill>
                  <a:latin typeface="Century Gothic" panose="020B0502020202020204" pitchFamily="34" charset="0"/>
                  <a:ea typeface="+mj-ea"/>
                </a:endParaRPr>
              </a:p>
            </p:txBody>
          </p:sp>
        </p:grpSp>
      </p:grpSp>
      <p:grpSp>
        <p:nvGrpSpPr>
          <p:cNvPr id="73" name="组合 72"/>
          <p:cNvGrpSpPr/>
          <p:nvPr/>
        </p:nvGrpSpPr>
        <p:grpSpPr>
          <a:xfrm>
            <a:off x="4337168" y="1728484"/>
            <a:ext cx="3720989" cy="2281615"/>
            <a:chOff x="4337168" y="1728484"/>
            <a:chExt cx="3720989" cy="2281615"/>
          </a:xfrm>
        </p:grpSpPr>
        <p:sp>
          <p:nvSpPr>
            <p:cNvPr id="5" name="ïš1íďe"/>
            <p:cNvSpPr/>
            <p:nvPr/>
          </p:nvSpPr>
          <p:spPr>
            <a:xfrm>
              <a:off x="4337168" y="3654195"/>
              <a:ext cx="1758833" cy="355904"/>
            </a:xfrm>
            <a:prstGeom prst="chevron">
              <a:avLst/>
            </a:prstGeom>
            <a:solidFill>
              <a:srgbClr val="8E9EA9"/>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zh-CN" altLang="en-US" sz="1600" b="1" dirty="0" smtClean="0">
                  <a:solidFill>
                    <a:schemeClr val="bg1"/>
                  </a:solidFill>
                  <a:latin typeface="Agency FB" panose="020B0503020202020204" pitchFamily="34" charset="0"/>
                </a:rPr>
                <a:t>面对</a:t>
              </a:r>
              <a:endParaRPr lang="en-US" sz="1600" b="1" dirty="0">
                <a:solidFill>
                  <a:schemeClr val="bg1"/>
                </a:solidFill>
                <a:latin typeface="Agency FB" panose="020B0503020202020204" pitchFamily="34" charset="0"/>
              </a:endParaRPr>
            </a:p>
          </p:txBody>
        </p:sp>
        <p:grpSp>
          <p:nvGrpSpPr>
            <p:cNvPr id="54" name="组合 53"/>
            <p:cNvGrpSpPr/>
            <p:nvPr/>
          </p:nvGrpSpPr>
          <p:grpSpPr>
            <a:xfrm>
              <a:off x="4629088" y="1728484"/>
              <a:ext cx="1114091" cy="1133662"/>
              <a:chOff x="4629088" y="1728484"/>
              <a:chExt cx="1114091" cy="1133662"/>
            </a:xfrm>
          </p:grpSpPr>
          <p:sp>
            <p:nvSpPr>
              <p:cNvPr id="17" name="íṣlíḋè"/>
              <p:cNvSpPr/>
              <p:nvPr/>
            </p:nvSpPr>
            <p:spPr>
              <a:xfrm>
                <a:off x="4629088" y="1728484"/>
                <a:ext cx="1114091" cy="1133662"/>
              </a:xfrm>
              <a:prstGeom prst="ellipse">
                <a:avLst/>
              </a:prstGeom>
              <a:solidFill>
                <a:srgbClr val="E3EAEE"/>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6" name="íŝ1ïḑe"/>
              <p:cNvSpPr/>
              <p:nvPr/>
            </p:nvSpPr>
            <p:spPr bwMode="auto">
              <a:xfrm>
                <a:off x="4984110" y="2106117"/>
                <a:ext cx="406549" cy="369151"/>
              </a:xfrm>
              <a:custGeom>
                <a:avLst/>
                <a:gdLst>
                  <a:gd name="T0" fmla="*/ 93 w 185"/>
                  <a:gd name="T1" fmla="*/ 0 h 168"/>
                  <a:gd name="T2" fmla="*/ 0 w 185"/>
                  <a:gd name="T3" fmla="*/ 76 h 168"/>
                  <a:gd name="T4" fmla="*/ 26 w 185"/>
                  <a:gd name="T5" fmla="*/ 128 h 168"/>
                  <a:gd name="T6" fmla="*/ 17 w 185"/>
                  <a:gd name="T7" fmla="*/ 168 h 168"/>
                  <a:gd name="T8" fmla="*/ 67 w 185"/>
                  <a:gd name="T9" fmla="*/ 148 h 168"/>
                  <a:gd name="T10" fmla="*/ 93 w 185"/>
                  <a:gd name="T11" fmla="*/ 152 h 168"/>
                  <a:gd name="T12" fmla="*/ 185 w 185"/>
                  <a:gd name="T13" fmla="*/ 76 h 168"/>
                  <a:gd name="T14" fmla="*/ 93 w 185"/>
                  <a:gd name="T15" fmla="*/ 0 h 168"/>
                  <a:gd name="T16" fmla="*/ 93 w 185"/>
                  <a:gd name="T17" fmla="*/ 143 h 168"/>
                  <a:gd name="T18" fmla="*/ 69 w 185"/>
                  <a:gd name="T19" fmla="*/ 140 h 168"/>
                  <a:gd name="T20" fmla="*/ 67 w 185"/>
                  <a:gd name="T21" fmla="*/ 140 h 168"/>
                  <a:gd name="T22" fmla="*/ 63 w 185"/>
                  <a:gd name="T23" fmla="*/ 141 h 168"/>
                  <a:gd name="T24" fmla="*/ 29 w 185"/>
                  <a:gd name="T25" fmla="*/ 155 h 168"/>
                  <a:gd name="T26" fmla="*/ 34 w 185"/>
                  <a:gd name="T27" fmla="*/ 130 h 168"/>
                  <a:gd name="T28" fmla="*/ 31 w 185"/>
                  <a:gd name="T29" fmla="*/ 122 h 168"/>
                  <a:gd name="T30" fmla="*/ 8 w 185"/>
                  <a:gd name="T31" fmla="*/ 76 h 168"/>
                  <a:gd name="T32" fmla="*/ 93 w 185"/>
                  <a:gd name="T33" fmla="*/ 8 h 168"/>
                  <a:gd name="T34" fmla="*/ 177 w 185"/>
                  <a:gd name="T35" fmla="*/ 76 h 168"/>
                  <a:gd name="T36" fmla="*/ 93 w 185"/>
                  <a:gd name="T37" fmla="*/ 14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168">
                    <a:moveTo>
                      <a:pt x="93" y="0"/>
                    </a:moveTo>
                    <a:cubicBezTo>
                      <a:pt x="41" y="0"/>
                      <a:pt x="0" y="34"/>
                      <a:pt x="0" y="76"/>
                    </a:cubicBezTo>
                    <a:cubicBezTo>
                      <a:pt x="0" y="96"/>
                      <a:pt x="10" y="115"/>
                      <a:pt x="26" y="128"/>
                    </a:cubicBezTo>
                    <a:cubicBezTo>
                      <a:pt x="17" y="168"/>
                      <a:pt x="17" y="168"/>
                      <a:pt x="17" y="168"/>
                    </a:cubicBezTo>
                    <a:cubicBezTo>
                      <a:pt x="67" y="148"/>
                      <a:pt x="67" y="148"/>
                      <a:pt x="67" y="148"/>
                    </a:cubicBezTo>
                    <a:cubicBezTo>
                      <a:pt x="75" y="150"/>
                      <a:pt x="84" y="152"/>
                      <a:pt x="93" y="152"/>
                    </a:cubicBezTo>
                    <a:cubicBezTo>
                      <a:pt x="144" y="152"/>
                      <a:pt x="185" y="118"/>
                      <a:pt x="185" y="76"/>
                    </a:cubicBezTo>
                    <a:cubicBezTo>
                      <a:pt x="185" y="34"/>
                      <a:pt x="144" y="0"/>
                      <a:pt x="93" y="0"/>
                    </a:cubicBezTo>
                    <a:close/>
                    <a:moveTo>
                      <a:pt x="93" y="143"/>
                    </a:moveTo>
                    <a:cubicBezTo>
                      <a:pt x="85" y="143"/>
                      <a:pt x="76" y="142"/>
                      <a:pt x="69" y="140"/>
                    </a:cubicBezTo>
                    <a:cubicBezTo>
                      <a:pt x="68" y="140"/>
                      <a:pt x="67" y="140"/>
                      <a:pt x="67" y="140"/>
                    </a:cubicBezTo>
                    <a:cubicBezTo>
                      <a:pt x="65" y="140"/>
                      <a:pt x="64" y="140"/>
                      <a:pt x="63" y="141"/>
                    </a:cubicBezTo>
                    <a:cubicBezTo>
                      <a:pt x="29" y="155"/>
                      <a:pt x="29" y="155"/>
                      <a:pt x="29" y="155"/>
                    </a:cubicBezTo>
                    <a:cubicBezTo>
                      <a:pt x="34" y="130"/>
                      <a:pt x="34" y="130"/>
                      <a:pt x="34" y="130"/>
                    </a:cubicBezTo>
                    <a:cubicBezTo>
                      <a:pt x="35" y="127"/>
                      <a:pt x="34" y="124"/>
                      <a:pt x="31" y="122"/>
                    </a:cubicBezTo>
                    <a:cubicBezTo>
                      <a:pt x="16" y="109"/>
                      <a:pt x="8" y="93"/>
                      <a:pt x="8" y="76"/>
                    </a:cubicBezTo>
                    <a:cubicBezTo>
                      <a:pt x="8" y="38"/>
                      <a:pt x="46" y="8"/>
                      <a:pt x="93" y="8"/>
                    </a:cubicBezTo>
                    <a:cubicBezTo>
                      <a:pt x="139" y="8"/>
                      <a:pt x="177" y="38"/>
                      <a:pt x="177" y="76"/>
                    </a:cubicBezTo>
                    <a:cubicBezTo>
                      <a:pt x="177" y="113"/>
                      <a:pt x="139" y="143"/>
                      <a:pt x="93" y="143"/>
                    </a:cubicBezTo>
                    <a:close/>
                  </a:path>
                </a:pathLst>
              </a:custGeom>
              <a:solidFill>
                <a:schemeClr val="accent1"/>
              </a:solidFill>
              <a:ln>
                <a:noFill/>
              </a:ln>
            </p:spPr>
            <p:txBody>
              <a:bodyPr anchor="ctr"/>
              <a:lstStyle/>
              <a:p>
                <a:pPr algn="ctr"/>
                <a:endParaRPr/>
              </a:p>
            </p:txBody>
          </p:sp>
        </p:grpSp>
        <p:grpSp>
          <p:nvGrpSpPr>
            <p:cNvPr id="37" name="组合 36"/>
            <p:cNvGrpSpPr/>
            <p:nvPr/>
          </p:nvGrpSpPr>
          <p:grpSpPr>
            <a:xfrm>
              <a:off x="5844988" y="1811509"/>
              <a:ext cx="2213169" cy="1001469"/>
              <a:chOff x="1462332" y="2349127"/>
              <a:chExt cx="2213169" cy="1001469"/>
            </a:xfrm>
          </p:grpSpPr>
          <p:sp>
            <p:nvSpPr>
              <p:cNvPr id="38" name="文本框 37"/>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将要面对的事情</a:t>
                </a:r>
                <a:endParaRPr lang="zh-CN" altLang="en-US" b="1" dirty="0">
                  <a:solidFill>
                    <a:schemeClr val="tx1">
                      <a:lumMod val="75000"/>
                      <a:lumOff val="25000"/>
                    </a:schemeClr>
                  </a:solidFill>
                  <a:latin typeface="Century Gothic" panose="020B0502020202020204" pitchFamily="34" charset="0"/>
                </a:endParaRPr>
              </a:p>
            </p:txBody>
          </p:sp>
          <p:sp>
            <p:nvSpPr>
              <p:cNvPr id="39" name="文本框 38"/>
              <p:cNvSpPr txBox="1"/>
              <p:nvPr/>
            </p:nvSpPr>
            <p:spPr>
              <a:xfrm>
                <a:off x="1462332" y="2705611"/>
                <a:ext cx="2034988" cy="644985"/>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tx1">
                        <a:lumMod val="50000"/>
                        <a:lumOff val="50000"/>
                      </a:schemeClr>
                    </a:solidFill>
                    <a:latin typeface="Century Gothic" panose="020B0502020202020204" pitchFamily="34" charset="0"/>
                    <a:ea typeface="+mj-ea"/>
                  </a:rPr>
                  <a:t>2021</a:t>
                </a:r>
                <a:r>
                  <a:rPr lang="zh-CN" altLang="en-US" sz="1050" dirty="0" smtClean="0">
                    <a:solidFill>
                      <a:schemeClr val="tx1">
                        <a:lumMod val="50000"/>
                        <a:lumOff val="50000"/>
                      </a:schemeClr>
                    </a:solidFill>
                    <a:latin typeface="Century Gothic" panose="020B0502020202020204" pitchFamily="34" charset="0"/>
                    <a:ea typeface="+mj-ea"/>
                  </a:rPr>
                  <a:t>是中国共产党成立</a:t>
                </a:r>
                <a:r>
                  <a:rPr lang="en-US" altLang="zh-CN" sz="1050" dirty="0" smtClean="0">
                    <a:solidFill>
                      <a:schemeClr val="tx1">
                        <a:lumMod val="50000"/>
                        <a:lumOff val="50000"/>
                      </a:schemeClr>
                    </a:solidFill>
                    <a:latin typeface="Century Gothic" panose="020B0502020202020204" pitchFamily="34" charset="0"/>
                    <a:ea typeface="+mj-ea"/>
                  </a:rPr>
                  <a:t>100</a:t>
                </a:r>
                <a:r>
                  <a:rPr lang="zh-CN" altLang="en-US" sz="1050" dirty="0" smtClean="0">
                    <a:solidFill>
                      <a:schemeClr val="tx1">
                        <a:lumMod val="50000"/>
                        <a:lumOff val="50000"/>
                      </a:schemeClr>
                    </a:solidFill>
                    <a:latin typeface="Century Gothic" panose="020B0502020202020204" pitchFamily="34" charset="0"/>
                    <a:ea typeface="+mj-ea"/>
                  </a:rPr>
                  <a:t>周年，将会有很多的活动要开展；五四评优；</a:t>
                </a:r>
                <a:r>
                  <a:rPr lang="en-US" altLang="zh-CN" sz="1050" dirty="0" smtClean="0">
                    <a:solidFill>
                      <a:schemeClr val="tx1">
                        <a:lumMod val="50000"/>
                        <a:lumOff val="50000"/>
                      </a:schemeClr>
                    </a:solidFill>
                    <a:latin typeface="Century Gothic" panose="020B0502020202020204" pitchFamily="34" charset="0"/>
                    <a:ea typeface="+mj-ea"/>
                  </a:rPr>
                  <a:t>……</a:t>
                </a:r>
                <a:endParaRPr lang="en-US" altLang="zh-CN" sz="1050" dirty="0">
                  <a:solidFill>
                    <a:schemeClr val="tx1">
                      <a:lumMod val="50000"/>
                      <a:lumOff val="50000"/>
                    </a:schemeClr>
                  </a:solidFill>
                  <a:latin typeface="Century Gothic" panose="020B0502020202020204" pitchFamily="34" charset="0"/>
                  <a:ea typeface="+mj-ea"/>
                </a:endParaRPr>
              </a:p>
            </p:txBody>
          </p:sp>
        </p:grpSp>
      </p:grpSp>
      <p:grpSp>
        <p:nvGrpSpPr>
          <p:cNvPr id="76" name="组合 75"/>
          <p:cNvGrpSpPr/>
          <p:nvPr/>
        </p:nvGrpSpPr>
        <p:grpSpPr>
          <a:xfrm>
            <a:off x="7854834" y="1728484"/>
            <a:ext cx="4077189" cy="2281615"/>
            <a:chOff x="7854834" y="1728484"/>
            <a:chExt cx="4077189" cy="2281615"/>
          </a:xfrm>
        </p:grpSpPr>
        <p:sp>
          <p:nvSpPr>
            <p:cNvPr id="7" name="işḷïḋê"/>
            <p:cNvSpPr/>
            <p:nvPr/>
          </p:nvSpPr>
          <p:spPr>
            <a:xfrm>
              <a:off x="7854834" y="3654195"/>
              <a:ext cx="1758833" cy="355904"/>
            </a:xfrm>
            <a:prstGeom prst="chevron">
              <a:avLst/>
            </a:prstGeom>
            <a:solidFill>
              <a:srgbClr val="8E9EA9"/>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zh-CN" altLang="en-US" sz="1600" b="1" dirty="0" smtClean="0">
                  <a:solidFill>
                    <a:schemeClr val="bg1"/>
                  </a:solidFill>
                  <a:latin typeface="Agency FB" panose="020B0503020202020204" pitchFamily="34" charset="0"/>
                </a:rPr>
                <a:t>收获</a:t>
              </a:r>
              <a:endParaRPr lang="en-US" sz="1600" b="1" dirty="0">
                <a:solidFill>
                  <a:schemeClr val="bg1"/>
                </a:solidFill>
                <a:latin typeface="Agency FB" panose="020B0503020202020204" pitchFamily="34" charset="0"/>
              </a:endParaRPr>
            </a:p>
          </p:txBody>
        </p:sp>
        <p:grpSp>
          <p:nvGrpSpPr>
            <p:cNvPr id="55" name="组合 54"/>
            <p:cNvGrpSpPr/>
            <p:nvPr/>
          </p:nvGrpSpPr>
          <p:grpSpPr>
            <a:xfrm>
              <a:off x="8146754" y="1728484"/>
              <a:ext cx="1114091" cy="1133662"/>
              <a:chOff x="8146754" y="1728484"/>
              <a:chExt cx="1114091" cy="1133662"/>
            </a:xfrm>
          </p:grpSpPr>
          <p:sp>
            <p:nvSpPr>
              <p:cNvPr id="21" name="iṧḻidè"/>
              <p:cNvSpPr/>
              <p:nvPr/>
            </p:nvSpPr>
            <p:spPr>
              <a:xfrm>
                <a:off x="8146754" y="1728484"/>
                <a:ext cx="1114091" cy="1133662"/>
              </a:xfrm>
              <a:prstGeom prst="ellipse">
                <a:avLst/>
              </a:prstGeom>
              <a:solidFill>
                <a:srgbClr val="E3EAEE"/>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9" name="íṣľîde"/>
              <p:cNvSpPr/>
              <p:nvPr/>
            </p:nvSpPr>
            <p:spPr bwMode="auto">
              <a:xfrm>
                <a:off x="8499919" y="2106117"/>
                <a:ext cx="407756" cy="408961"/>
              </a:xfrm>
              <a:custGeom>
                <a:avLst/>
                <a:gdLst>
                  <a:gd name="T0" fmla="*/ 186 w 186"/>
                  <a:gd name="T1" fmla="*/ 55 h 186"/>
                  <a:gd name="T2" fmla="*/ 185 w 186"/>
                  <a:gd name="T3" fmla="*/ 53 h 186"/>
                  <a:gd name="T4" fmla="*/ 185 w 186"/>
                  <a:gd name="T5" fmla="*/ 53 h 186"/>
                  <a:gd name="T6" fmla="*/ 185 w 186"/>
                  <a:gd name="T7" fmla="*/ 52 h 186"/>
                  <a:gd name="T8" fmla="*/ 184 w 186"/>
                  <a:gd name="T9" fmla="*/ 52 h 186"/>
                  <a:gd name="T10" fmla="*/ 134 w 186"/>
                  <a:gd name="T11" fmla="*/ 2 h 186"/>
                  <a:gd name="T12" fmla="*/ 134 w 186"/>
                  <a:gd name="T13" fmla="*/ 2 h 186"/>
                  <a:gd name="T14" fmla="*/ 131 w 186"/>
                  <a:gd name="T15" fmla="*/ 0 h 186"/>
                  <a:gd name="T16" fmla="*/ 55 w 186"/>
                  <a:gd name="T17" fmla="*/ 0 h 186"/>
                  <a:gd name="T18" fmla="*/ 52 w 186"/>
                  <a:gd name="T19" fmla="*/ 2 h 186"/>
                  <a:gd name="T20" fmla="*/ 52 w 186"/>
                  <a:gd name="T21" fmla="*/ 2 h 186"/>
                  <a:gd name="T22" fmla="*/ 2 w 186"/>
                  <a:gd name="T23" fmla="*/ 52 h 186"/>
                  <a:gd name="T24" fmla="*/ 1 w 186"/>
                  <a:gd name="T25" fmla="*/ 52 h 186"/>
                  <a:gd name="T26" fmla="*/ 1 w 186"/>
                  <a:gd name="T27" fmla="*/ 53 h 186"/>
                  <a:gd name="T28" fmla="*/ 1 w 186"/>
                  <a:gd name="T29" fmla="*/ 53 h 186"/>
                  <a:gd name="T30" fmla="*/ 0 w 186"/>
                  <a:gd name="T31" fmla="*/ 55 h 186"/>
                  <a:gd name="T32" fmla="*/ 1 w 186"/>
                  <a:gd name="T33" fmla="*/ 58 h 186"/>
                  <a:gd name="T34" fmla="*/ 1 w 186"/>
                  <a:gd name="T35" fmla="*/ 58 h 186"/>
                  <a:gd name="T36" fmla="*/ 90 w 186"/>
                  <a:gd name="T37" fmla="*/ 184 h 186"/>
                  <a:gd name="T38" fmla="*/ 90 w 186"/>
                  <a:gd name="T39" fmla="*/ 184 h 186"/>
                  <a:gd name="T40" fmla="*/ 93 w 186"/>
                  <a:gd name="T41" fmla="*/ 186 h 186"/>
                  <a:gd name="T42" fmla="*/ 96 w 186"/>
                  <a:gd name="T43" fmla="*/ 184 h 186"/>
                  <a:gd name="T44" fmla="*/ 96 w 186"/>
                  <a:gd name="T45" fmla="*/ 184 h 186"/>
                  <a:gd name="T46" fmla="*/ 185 w 186"/>
                  <a:gd name="T47" fmla="*/ 58 h 186"/>
                  <a:gd name="T48" fmla="*/ 185 w 186"/>
                  <a:gd name="T49" fmla="*/ 58 h 186"/>
                  <a:gd name="T50" fmla="*/ 186 w 186"/>
                  <a:gd name="T51" fmla="*/ 55 h 186"/>
                  <a:gd name="T52" fmla="*/ 129 w 186"/>
                  <a:gd name="T53" fmla="*/ 9 h 186"/>
                  <a:gd name="T54" fmla="*/ 171 w 186"/>
                  <a:gd name="T55" fmla="*/ 51 h 186"/>
                  <a:gd name="T56" fmla="*/ 134 w 186"/>
                  <a:gd name="T57" fmla="*/ 51 h 186"/>
                  <a:gd name="T58" fmla="*/ 112 w 186"/>
                  <a:gd name="T59" fmla="*/ 9 h 186"/>
                  <a:gd name="T60" fmla="*/ 129 w 186"/>
                  <a:gd name="T61" fmla="*/ 9 h 186"/>
                  <a:gd name="T62" fmla="*/ 103 w 186"/>
                  <a:gd name="T63" fmla="*/ 9 h 186"/>
                  <a:gd name="T64" fmla="*/ 124 w 186"/>
                  <a:gd name="T65" fmla="*/ 51 h 186"/>
                  <a:gd name="T66" fmla="*/ 62 w 186"/>
                  <a:gd name="T67" fmla="*/ 51 h 186"/>
                  <a:gd name="T68" fmla="*/ 83 w 186"/>
                  <a:gd name="T69" fmla="*/ 9 h 186"/>
                  <a:gd name="T70" fmla="*/ 103 w 186"/>
                  <a:gd name="T71" fmla="*/ 9 h 186"/>
                  <a:gd name="T72" fmla="*/ 57 w 186"/>
                  <a:gd name="T73" fmla="*/ 9 h 186"/>
                  <a:gd name="T74" fmla="*/ 74 w 186"/>
                  <a:gd name="T75" fmla="*/ 9 h 186"/>
                  <a:gd name="T76" fmla="*/ 52 w 186"/>
                  <a:gd name="T77" fmla="*/ 51 h 186"/>
                  <a:gd name="T78" fmla="*/ 14 w 186"/>
                  <a:gd name="T79" fmla="*/ 51 h 186"/>
                  <a:gd name="T80" fmla="*/ 57 w 186"/>
                  <a:gd name="T81" fmla="*/ 9 h 186"/>
                  <a:gd name="T82" fmla="*/ 12 w 186"/>
                  <a:gd name="T83" fmla="*/ 59 h 186"/>
                  <a:gd name="T84" fmla="*/ 52 w 186"/>
                  <a:gd name="T85" fmla="*/ 59 h 186"/>
                  <a:gd name="T86" fmla="*/ 81 w 186"/>
                  <a:gd name="T87" fmla="*/ 158 h 186"/>
                  <a:gd name="T88" fmla="*/ 12 w 186"/>
                  <a:gd name="T89" fmla="*/ 59 h 186"/>
                  <a:gd name="T90" fmla="*/ 93 w 186"/>
                  <a:gd name="T91" fmla="*/ 167 h 186"/>
                  <a:gd name="T92" fmla="*/ 61 w 186"/>
                  <a:gd name="T93" fmla="*/ 59 h 186"/>
                  <a:gd name="T94" fmla="*/ 125 w 186"/>
                  <a:gd name="T95" fmla="*/ 59 h 186"/>
                  <a:gd name="T96" fmla="*/ 93 w 186"/>
                  <a:gd name="T97" fmla="*/ 167 h 186"/>
                  <a:gd name="T98" fmla="*/ 105 w 186"/>
                  <a:gd name="T99" fmla="*/ 158 h 186"/>
                  <a:gd name="T100" fmla="*/ 134 w 186"/>
                  <a:gd name="T101" fmla="*/ 59 h 186"/>
                  <a:gd name="T102" fmla="*/ 173 w 186"/>
                  <a:gd name="T103" fmla="*/ 59 h 186"/>
                  <a:gd name="T104" fmla="*/ 105 w 186"/>
                  <a:gd name="T105" fmla="*/ 15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6" h="186">
                    <a:moveTo>
                      <a:pt x="186" y="55"/>
                    </a:moveTo>
                    <a:cubicBezTo>
                      <a:pt x="186" y="54"/>
                      <a:pt x="185" y="53"/>
                      <a:pt x="185" y="53"/>
                    </a:cubicBezTo>
                    <a:cubicBezTo>
                      <a:pt x="185" y="53"/>
                      <a:pt x="185" y="53"/>
                      <a:pt x="185" y="53"/>
                    </a:cubicBezTo>
                    <a:cubicBezTo>
                      <a:pt x="185" y="52"/>
                      <a:pt x="185" y="52"/>
                      <a:pt x="185" y="52"/>
                    </a:cubicBezTo>
                    <a:cubicBezTo>
                      <a:pt x="185" y="52"/>
                      <a:pt x="184" y="52"/>
                      <a:pt x="184" y="52"/>
                    </a:cubicBezTo>
                    <a:cubicBezTo>
                      <a:pt x="134" y="2"/>
                      <a:pt x="134" y="2"/>
                      <a:pt x="134" y="2"/>
                    </a:cubicBezTo>
                    <a:cubicBezTo>
                      <a:pt x="134" y="2"/>
                      <a:pt x="134" y="2"/>
                      <a:pt x="134" y="2"/>
                    </a:cubicBezTo>
                    <a:cubicBezTo>
                      <a:pt x="133" y="1"/>
                      <a:pt x="132" y="0"/>
                      <a:pt x="131" y="0"/>
                    </a:cubicBezTo>
                    <a:cubicBezTo>
                      <a:pt x="55" y="0"/>
                      <a:pt x="55" y="0"/>
                      <a:pt x="55" y="0"/>
                    </a:cubicBezTo>
                    <a:cubicBezTo>
                      <a:pt x="54" y="0"/>
                      <a:pt x="52" y="1"/>
                      <a:pt x="52" y="2"/>
                    </a:cubicBezTo>
                    <a:cubicBezTo>
                      <a:pt x="52" y="2"/>
                      <a:pt x="52" y="2"/>
                      <a:pt x="52" y="2"/>
                    </a:cubicBezTo>
                    <a:cubicBezTo>
                      <a:pt x="2" y="52"/>
                      <a:pt x="2" y="52"/>
                      <a:pt x="2" y="52"/>
                    </a:cubicBezTo>
                    <a:cubicBezTo>
                      <a:pt x="1" y="52"/>
                      <a:pt x="1" y="52"/>
                      <a:pt x="1" y="52"/>
                    </a:cubicBezTo>
                    <a:cubicBezTo>
                      <a:pt x="1" y="53"/>
                      <a:pt x="1" y="53"/>
                      <a:pt x="1" y="53"/>
                    </a:cubicBezTo>
                    <a:cubicBezTo>
                      <a:pt x="1" y="53"/>
                      <a:pt x="1" y="53"/>
                      <a:pt x="1" y="53"/>
                    </a:cubicBezTo>
                    <a:cubicBezTo>
                      <a:pt x="1" y="53"/>
                      <a:pt x="0" y="54"/>
                      <a:pt x="0" y="55"/>
                    </a:cubicBezTo>
                    <a:cubicBezTo>
                      <a:pt x="0" y="56"/>
                      <a:pt x="1" y="57"/>
                      <a:pt x="1" y="58"/>
                    </a:cubicBezTo>
                    <a:cubicBezTo>
                      <a:pt x="1" y="58"/>
                      <a:pt x="1" y="58"/>
                      <a:pt x="1" y="58"/>
                    </a:cubicBezTo>
                    <a:cubicBezTo>
                      <a:pt x="90" y="184"/>
                      <a:pt x="90" y="184"/>
                      <a:pt x="90" y="184"/>
                    </a:cubicBezTo>
                    <a:cubicBezTo>
                      <a:pt x="90" y="184"/>
                      <a:pt x="90" y="184"/>
                      <a:pt x="90" y="184"/>
                    </a:cubicBezTo>
                    <a:cubicBezTo>
                      <a:pt x="90" y="185"/>
                      <a:pt x="92" y="186"/>
                      <a:pt x="93" y="186"/>
                    </a:cubicBezTo>
                    <a:cubicBezTo>
                      <a:pt x="94" y="186"/>
                      <a:pt x="95" y="185"/>
                      <a:pt x="96" y="184"/>
                    </a:cubicBezTo>
                    <a:cubicBezTo>
                      <a:pt x="96" y="184"/>
                      <a:pt x="96" y="184"/>
                      <a:pt x="96" y="184"/>
                    </a:cubicBezTo>
                    <a:cubicBezTo>
                      <a:pt x="185" y="58"/>
                      <a:pt x="185" y="58"/>
                      <a:pt x="185" y="58"/>
                    </a:cubicBezTo>
                    <a:cubicBezTo>
                      <a:pt x="185" y="58"/>
                      <a:pt x="185" y="58"/>
                      <a:pt x="185" y="58"/>
                    </a:cubicBezTo>
                    <a:cubicBezTo>
                      <a:pt x="185" y="57"/>
                      <a:pt x="186" y="56"/>
                      <a:pt x="186" y="55"/>
                    </a:cubicBezTo>
                    <a:close/>
                    <a:moveTo>
                      <a:pt x="129" y="9"/>
                    </a:moveTo>
                    <a:cubicBezTo>
                      <a:pt x="171" y="51"/>
                      <a:pt x="171" y="51"/>
                      <a:pt x="171" y="51"/>
                    </a:cubicBezTo>
                    <a:cubicBezTo>
                      <a:pt x="134" y="51"/>
                      <a:pt x="134" y="51"/>
                      <a:pt x="134" y="51"/>
                    </a:cubicBezTo>
                    <a:cubicBezTo>
                      <a:pt x="112" y="9"/>
                      <a:pt x="112" y="9"/>
                      <a:pt x="112" y="9"/>
                    </a:cubicBezTo>
                    <a:lnTo>
                      <a:pt x="129" y="9"/>
                    </a:lnTo>
                    <a:close/>
                    <a:moveTo>
                      <a:pt x="103" y="9"/>
                    </a:moveTo>
                    <a:cubicBezTo>
                      <a:pt x="124" y="51"/>
                      <a:pt x="124" y="51"/>
                      <a:pt x="124" y="51"/>
                    </a:cubicBezTo>
                    <a:cubicBezTo>
                      <a:pt x="62" y="51"/>
                      <a:pt x="62" y="51"/>
                      <a:pt x="62" y="51"/>
                    </a:cubicBezTo>
                    <a:cubicBezTo>
                      <a:pt x="83" y="9"/>
                      <a:pt x="83" y="9"/>
                      <a:pt x="83" y="9"/>
                    </a:cubicBezTo>
                    <a:lnTo>
                      <a:pt x="103" y="9"/>
                    </a:lnTo>
                    <a:close/>
                    <a:moveTo>
                      <a:pt x="57" y="9"/>
                    </a:moveTo>
                    <a:cubicBezTo>
                      <a:pt x="74" y="9"/>
                      <a:pt x="74" y="9"/>
                      <a:pt x="74" y="9"/>
                    </a:cubicBezTo>
                    <a:cubicBezTo>
                      <a:pt x="52" y="51"/>
                      <a:pt x="52" y="51"/>
                      <a:pt x="52" y="51"/>
                    </a:cubicBezTo>
                    <a:cubicBezTo>
                      <a:pt x="14" y="51"/>
                      <a:pt x="14" y="51"/>
                      <a:pt x="14" y="51"/>
                    </a:cubicBezTo>
                    <a:lnTo>
                      <a:pt x="57" y="9"/>
                    </a:lnTo>
                    <a:close/>
                    <a:moveTo>
                      <a:pt x="12" y="59"/>
                    </a:moveTo>
                    <a:cubicBezTo>
                      <a:pt x="52" y="59"/>
                      <a:pt x="52" y="59"/>
                      <a:pt x="52" y="59"/>
                    </a:cubicBezTo>
                    <a:cubicBezTo>
                      <a:pt x="81" y="158"/>
                      <a:pt x="81" y="158"/>
                      <a:pt x="81" y="158"/>
                    </a:cubicBezTo>
                    <a:lnTo>
                      <a:pt x="12" y="59"/>
                    </a:lnTo>
                    <a:close/>
                    <a:moveTo>
                      <a:pt x="93" y="167"/>
                    </a:moveTo>
                    <a:cubicBezTo>
                      <a:pt x="61" y="59"/>
                      <a:pt x="61" y="59"/>
                      <a:pt x="61" y="59"/>
                    </a:cubicBezTo>
                    <a:cubicBezTo>
                      <a:pt x="125" y="59"/>
                      <a:pt x="125" y="59"/>
                      <a:pt x="125" y="59"/>
                    </a:cubicBezTo>
                    <a:lnTo>
                      <a:pt x="93" y="167"/>
                    </a:lnTo>
                    <a:close/>
                    <a:moveTo>
                      <a:pt x="105" y="158"/>
                    </a:moveTo>
                    <a:cubicBezTo>
                      <a:pt x="134" y="59"/>
                      <a:pt x="134" y="59"/>
                      <a:pt x="134" y="59"/>
                    </a:cubicBezTo>
                    <a:cubicBezTo>
                      <a:pt x="173" y="59"/>
                      <a:pt x="173" y="59"/>
                      <a:pt x="173" y="59"/>
                    </a:cubicBezTo>
                    <a:lnTo>
                      <a:pt x="105" y="158"/>
                    </a:lnTo>
                    <a:close/>
                  </a:path>
                </a:pathLst>
              </a:custGeom>
              <a:solidFill>
                <a:schemeClr val="accent1"/>
              </a:solidFill>
              <a:ln>
                <a:noFill/>
              </a:ln>
            </p:spPr>
            <p:txBody>
              <a:bodyPr anchor="ctr"/>
              <a:lstStyle/>
              <a:p>
                <a:pPr algn="ctr"/>
                <a:endParaRPr/>
              </a:p>
            </p:txBody>
          </p:sp>
        </p:grpSp>
        <p:grpSp>
          <p:nvGrpSpPr>
            <p:cNvPr id="40" name="组合 39"/>
            <p:cNvGrpSpPr/>
            <p:nvPr/>
          </p:nvGrpSpPr>
          <p:grpSpPr>
            <a:xfrm>
              <a:off x="9374532" y="1856332"/>
              <a:ext cx="2557491" cy="983539"/>
              <a:chOff x="1541720" y="2349127"/>
              <a:chExt cx="2163044" cy="983539"/>
            </a:xfrm>
          </p:grpSpPr>
          <p:sp>
            <p:nvSpPr>
              <p:cNvPr id="41" name="文本框 40"/>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smtClean="0">
                    <a:solidFill>
                      <a:schemeClr val="tx1">
                        <a:lumMod val="75000"/>
                        <a:lumOff val="25000"/>
                      </a:schemeClr>
                    </a:solidFill>
                    <a:latin typeface="Century Gothic" panose="020B0502020202020204" pitchFamily="34" charset="0"/>
                  </a:rPr>
                  <a:t>可能取得的收获</a:t>
                </a:r>
                <a:endParaRPr lang="zh-CN" altLang="en-US" b="1" dirty="0">
                  <a:solidFill>
                    <a:schemeClr val="tx1">
                      <a:lumMod val="75000"/>
                      <a:lumOff val="25000"/>
                    </a:schemeClr>
                  </a:solidFill>
                  <a:latin typeface="Century Gothic" panose="020B0502020202020204" pitchFamily="34" charset="0"/>
                </a:endParaRPr>
              </a:p>
            </p:txBody>
          </p:sp>
          <p:sp>
            <p:nvSpPr>
              <p:cNvPr id="42" name="文本框 41"/>
              <p:cNvSpPr txBox="1"/>
              <p:nvPr/>
            </p:nvSpPr>
            <p:spPr>
              <a:xfrm>
                <a:off x="1541720" y="2687681"/>
                <a:ext cx="2163044" cy="644985"/>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离“校五四红旗团支部”更近了</a:t>
                </a:r>
                <a:r>
                  <a:rPr lang="en-US" altLang="zh-CN" sz="1050" dirty="0" smtClean="0">
                    <a:solidFill>
                      <a:schemeClr val="tx1">
                        <a:lumMod val="50000"/>
                        <a:lumOff val="50000"/>
                      </a:schemeClr>
                    </a:solidFill>
                    <a:latin typeface="Century Gothic" panose="020B0502020202020204" pitchFamily="34" charset="0"/>
                    <a:ea typeface="+mj-ea"/>
                  </a:rPr>
                  <a:t>||</a:t>
                </a:r>
                <a:r>
                  <a:rPr lang="zh-CN" altLang="en-US" sz="1050" dirty="0" smtClean="0">
                    <a:solidFill>
                      <a:schemeClr val="tx1">
                        <a:lumMod val="50000"/>
                        <a:lumOff val="50000"/>
                      </a:schemeClr>
                    </a:solidFill>
                    <a:latin typeface="Century Gothic" panose="020B0502020202020204" pitchFamily="34" charset="0"/>
                    <a:ea typeface="+mj-ea"/>
                  </a:rPr>
                  <a:t>快乐</a:t>
                </a:r>
                <a:r>
                  <a:rPr lang="en-US" altLang="zh-CN" sz="1050" dirty="0" smtClean="0">
                    <a:solidFill>
                      <a:schemeClr val="tx1">
                        <a:lumMod val="50000"/>
                        <a:lumOff val="50000"/>
                      </a:schemeClr>
                    </a:solidFill>
                    <a:latin typeface="Century Gothic" panose="020B0502020202020204" pitchFamily="34" charset="0"/>
                    <a:ea typeface="+mj-ea"/>
                  </a:rPr>
                  <a:t>||</a:t>
                </a:r>
                <a:r>
                  <a:rPr lang="zh-CN" altLang="en-US" sz="1050" dirty="0" smtClean="0">
                    <a:solidFill>
                      <a:schemeClr val="tx1">
                        <a:lumMod val="50000"/>
                        <a:lumOff val="50000"/>
                      </a:schemeClr>
                    </a:solidFill>
                    <a:latin typeface="Century Gothic" panose="020B0502020202020204" pitchFamily="34" charset="0"/>
                    <a:ea typeface="+mj-ea"/>
                  </a:rPr>
                  <a:t>能力</a:t>
                </a:r>
                <a:r>
                  <a:rPr lang="en-US" altLang="zh-CN" sz="1050" dirty="0" smtClean="0">
                    <a:solidFill>
                      <a:schemeClr val="tx1">
                        <a:lumMod val="50000"/>
                        <a:lumOff val="50000"/>
                      </a:schemeClr>
                    </a:solidFill>
                    <a:latin typeface="Century Gothic" panose="020B0502020202020204" pitchFamily="34" charset="0"/>
                    <a:ea typeface="+mj-ea"/>
                  </a:rPr>
                  <a:t>||</a:t>
                </a:r>
                <a:r>
                  <a:rPr lang="zh-CN" altLang="en-US" sz="1050" dirty="0" smtClean="0">
                    <a:solidFill>
                      <a:schemeClr val="tx1">
                        <a:lumMod val="50000"/>
                        <a:lumOff val="50000"/>
                      </a:schemeClr>
                    </a:solidFill>
                    <a:latin typeface="Century Gothic" panose="020B0502020202020204" pitchFamily="34" charset="0"/>
                    <a:ea typeface="+mj-ea"/>
                  </a:rPr>
                  <a:t>知识</a:t>
                </a:r>
                <a:r>
                  <a:rPr lang="en-US" altLang="zh-CN" sz="1050" dirty="0" smtClean="0">
                    <a:solidFill>
                      <a:schemeClr val="tx1">
                        <a:lumMod val="50000"/>
                        <a:lumOff val="50000"/>
                      </a:schemeClr>
                    </a:solidFill>
                    <a:latin typeface="Century Gothic" panose="020B0502020202020204" pitchFamily="34" charset="0"/>
                    <a:ea typeface="+mj-ea"/>
                  </a:rPr>
                  <a:t>||……||NOTHING</a:t>
                </a:r>
                <a:endParaRPr lang="en-US" altLang="zh-CN" sz="1050" dirty="0">
                  <a:solidFill>
                    <a:schemeClr val="tx1">
                      <a:lumMod val="50000"/>
                      <a:lumOff val="50000"/>
                    </a:schemeClr>
                  </a:solidFill>
                  <a:latin typeface="Century Gothic" panose="020B0502020202020204" pitchFamily="34" charset="0"/>
                  <a:ea typeface="+mj-ea"/>
                </a:endParaRPr>
              </a:p>
            </p:txBody>
          </p:sp>
        </p:grpSp>
      </p:grpSp>
      <p:grpSp>
        <p:nvGrpSpPr>
          <p:cNvPr id="77" name="组合 76"/>
          <p:cNvGrpSpPr/>
          <p:nvPr/>
        </p:nvGrpSpPr>
        <p:grpSpPr>
          <a:xfrm>
            <a:off x="7597632" y="3654195"/>
            <a:ext cx="3774866" cy="2196047"/>
            <a:chOff x="7597632" y="3654195"/>
            <a:chExt cx="3774866" cy="2196047"/>
          </a:xfrm>
        </p:grpSpPr>
        <p:sp>
          <p:nvSpPr>
            <p:cNvPr id="8" name="îṣ1íďé"/>
            <p:cNvSpPr/>
            <p:nvPr/>
          </p:nvSpPr>
          <p:spPr>
            <a:xfrm>
              <a:off x="9613665"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zh-CN" altLang="en-US" sz="1600" b="1" dirty="0" smtClean="0">
                  <a:solidFill>
                    <a:schemeClr val="bg1"/>
                  </a:solidFill>
                  <a:latin typeface="Agency FB" panose="020B0503020202020204" pitchFamily="34" charset="0"/>
                </a:rPr>
                <a:t>共识</a:t>
              </a:r>
              <a:endParaRPr lang="en-US" sz="1600" b="1" dirty="0">
                <a:solidFill>
                  <a:schemeClr val="bg1"/>
                </a:solidFill>
                <a:latin typeface="Agency FB" panose="020B0503020202020204" pitchFamily="34" charset="0"/>
              </a:endParaRPr>
            </a:p>
          </p:txBody>
        </p:sp>
        <p:grpSp>
          <p:nvGrpSpPr>
            <p:cNvPr id="56" name="组合 55"/>
            <p:cNvGrpSpPr/>
            <p:nvPr/>
          </p:nvGrpSpPr>
          <p:grpSpPr>
            <a:xfrm>
              <a:off x="9855110" y="4716580"/>
              <a:ext cx="1114091" cy="1133662"/>
              <a:chOff x="9855110" y="4716580"/>
              <a:chExt cx="1114091" cy="1133662"/>
            </a:xfrm>
          </p:grpSpPr>
          <p:sp>
            <p:nvSpPr>
              <p:cNvPr id="23" name="iṧlîďé"/>
              <p:cNvSpPr/>
              <p:nvPr/>
            </p:nvSpPr>
            <p:spPr>
              <a:xfrm>
                <a:off x="9855110" y="4716580"/>
                <a:ext cx="1114091" cy="1133662"/>
              </a:xfrm>
              <a:prstGeom prst="ellipse">
                <a:avLst/>
              </a:prstGeom>
              <a:solidFill>
                <a:srgbClr val="E3EAEE"/>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7" name="îsľiḍe"/>
              <p:cNvSpPr/>
              <p:nvPr/>
            </p:nvSpPr>
            <p:spPr bwMode="auto">
              <a:xfrm>
                <a:off x="10293832" y="5082861"/>
                <a:ext cx="221973" cy="408961"/>
              </a:xfrm>
              <a:custGeom>
                <a:avLst/>
                <a:gdLst>
                  <a:gd name="T0" fmla="*/ 101 w 101"/>
                  <a:gd name="T1" fmla="*/ 72 h 186"/>
                  <a:gd name="T2" fmla="*/ 97 w 101"/>
                  <a:gd name="T3" fmla="*/ 68 h 186"/>
                  <a:gd name="T4" fmla="*/ 64 w 101"/>
                  <a:gd name="T5" fmla="*/ 68 h 186"/>
                  <a:gd name="T6" fmla="*/ 84 w 101"/>
                  <a:gd name="T7" fmla="*/ 6 h 186"/>
                  <a:gd name="T8" fmla="*/ 84 w 101"/>
                  <a:gd name="T9" fmla="*/ 6 h 186"/>
                  <a:gd name="T10" fmla="*/ 85 w 101"/>
                  <a:gd name="T11" fmla="*/ 4 h 186"/>
                  <a:gd name="T12" fmla="*/ 80 w 101"/>
                  <a:gd name="T13" fmla="*/ 0 h 186"/>
                  <a:gd name="T14" fmla="*/ 38 w 101"/>
                  <a:gd name="T15" fmla="*/ 0 h 186"/>
                  <a:gd name="T16" fmla="*/ 34 w 101"/>
                  <a:gd name="T17" fmla="*/ 3 h 186"/>
                  <a:gd name="T18" fmla="*/ 34 w 101"/>
                  <a:gd name="T19" fmla="*/ 3 h 186"/>
                  <a:gd name="T20" fmla="*/ 0 w 101"/>
                  <a:gd name="T21" fmla="*/ 104 h 186"/>
                  <a:gd name="T22" fmla="*/ 0 w 101"/>
                  <a:gd name="T23" fmla="*/ 104 h 186"/>
                  <a:gd name="T24" fmla="*/ 0 w 101"/>
                  <a:gd name="T25" fmla="*/ 106 h 186"/>
                  <a:gd name="T26" fmla="*/ 4 w 101"/>
                  <a:gd name="T27" fmla="*/ 110 h 186"/>
                  <a:gd name="T28" fmla="*/ 42 w 101"/>
                  <a:gd name="T29" fmla="*/ 110 h 186"/>
                  <a:gd name="T30" fmla="*/ 34 w 101"/>
                  <a:gd name="T31" fmla="*/ 181 h 186"/>
                  <a:gd name="T32" fmla="*/ 34 w 101"/>
                  <a:gd name="T33" fmla="*/ 181 h 186"/>
                  <a:gd name="T34" fmla="*/ 34 w 101"/>
                  <a:gd name="T35" fmla="*/ 182 h 186"/>
                  <a:gd name="T36" fmla="*/ 38 w 101"/>
                  <a:gd name="T37" fmla="*/ 186 h 186"/>
                  <a:gd name="T38" fmla="*/ 42 w 101"/>
                  <a:gd name="T39" fmla="*/ 183 h 186"/>
                  <a:gd name="T40" fmla="*/ 42 w 101"/>
                  <a:gd name="T41" fmla="*/ 183 h 186"/>
                  <a:gd name="T42" fmla="*/ 101 w 101"/>
                  <a:gd name="T43" fmla="*/ 74 h 186"/>
                  <a:gd name="T44" fmla="*/ 101 w 101"/>
                  <a:gd name="T45" fmla="*/ 74 h 186"/>
                  <a:gd name="T46" fmla="*/ 101 w 101"/>
                  <a:gd name="T47" fmla="*/ 72 h 186"/>
                  <a:gd name="T48" fmla="*/ 45 w 101"/>
                  <a:gd name="T49" fmla="*/ 160 h 186"/>
                  <a:gd name="T50" fmla="*/ 51 w 101"/>
                  <a:gd name="T51" fmla="*/ 106 h 186"/>
                  <a:gd name="T52" fmla="*/ 51 w 101"/>
                  <a:gd name="T53" fmla="*/ 106 h 186"/>
                  <a:gd name="T54" fmla="*/ 51 w 101"/>
                  <a:gd name="T55" fmla="*/ 106 h 186"/>
                  <a:gd name="T56" fmla="*/ 47 w 101"/>
                  <a:gd name="T57" fmla="*/ 101 h 186"/>
                  <a:gd name="T58" fmla="*/ 10 w 101"/>
                  <a:gd name="T59" fmla="*/ 101 h 186"/>
                  <a:gd name="T60" fmla="*/ 41 w 101"/>
                  <a:gd name="T61" fmla="*/ 9 h 186"/>
                  <a:gd name="T62" fmla="*/ 75 w 101"/>
                  <a:gd name="T63" fmla="*/ 9 h 186"/>
                  <a:gd name="T64" fmla="*/ 54 w 101"/>
                  <a:gd name="T65" fmla="*/ 71 h 186"/>
                  <a:gd name="T66" fmla="*/ 54 w 101"/>
                  <a:gd name="T67" fmla="*/ 71 h 186"/>
                  <a:gd name="T68" fmla="*/ 54 w 101"/>
                  <a:gd name="T69" fmla="*/ 72 h 186"/>
                  <a:gd name="T70" fmla="*/ 58 w 101"/>
                  <a:gd name="T71" fmla="*/ 76 h 186"/>
                  <a:gd name="T72" fmla="*/ 90 w 101"/>
                  <a:gd name="T73" fmla="*/ 76 h 186"/>
                  <a:gd name="T74" fmla="*/ 45 w 101"/>
                  <a:gd name="T75" fmla="*/ 16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86">
                    <a:moveTo>
                      <a:pt x="101" y="72"/>
                    </a:moveTo>
                    <a:cubicBezTo>
                      <a:pt x="101" y="70"/>
                      <a:pt x="100" y="68"/>
                      <a:pt x="97" y="68"/>
                    </a:cubicBezTo>
                    <a:cubicBezTo>
                      <a:pt x="64" y="68"/>
                      <a:pt x="64" y="68"/>
                      <a:pt x="64" y="68"/>
                    </a:cubicBezTo>
                    <a:cubicBezTo>
                      <a:pt x="84" y="6"/>
                      <a:pt x="84" y="6"/>
                      <a:pt x="84" y="6"/>
                    </a:cubicBezTo>
                    <a:cubicBezTo>
                      <a:pt x="84" y="6"/>
                      <a:pt x="84" y="6"/>
                      <a:pt x="84" y="6"/>
                    </a:cubicBezTo>
                    <a:cubicBezTo>
                      <a:pt x="84" y="5"/>
                      <a:pt x="85" y="5"/>
                      <a:pt x="85" y="4"/>
                    </a:cubicBezTo>
                    <a:cubicBezTo>
                      <a:pt x="85" y="2"/>
                      <a:pt x="83" y="0"/>
                      <a:pt x="80" y="0"/>
                    </a:cubicBezTo>
                    <a:cubicBezTo>
                      <a:pt x="38" y="0"/>
                      <a:pt x="38" y="0"/>
                      <a:pt x="38" y="0"/>
                    </a:cubicBezTo>
                    <a:cubicBezTo>
                      <a:pt x="36" y="0"/>
                      <a:pt x="35" y="1"/>
                      <a:pt x="34" y="3"/>
                    </a:cubicBezTo>
                    <a:cubicBezTo>
                      <a:pt x="34" y="3"/>
                      <a:pt x="34" y="3"/>
                      <a:pt x="34" y="3"/>
                    </a:cubicBezTo>
                    <a:cubicBezTo>
                      <a:pt x="0" y="104"/>
                      <a:pt x="0" y="104"/>
                      <a:pt x="0" y="104"/>
                    </a:cubicBezTo>
                    <a:cubicBezTo>
                      <a:pt x="0" y="104"/>
                      <a:pt x="0" y="104"/>
                      <a:pt x="0" y="104"/>
                    </a:cubicBezTo>
                    <a:cubicBezTo>
                      <a:pt x="0" y="105"/>
                      <a:pt x="0" y="105"/>
                      <a:pt x="0" y="106"/>
                    </a:cubicBezTo>
                    <a:cubicBezTo>
                      <a:pt x="0" y="108"/>
                      <a:pt x="2" y="110"/>
                      <a:pt x="4" y="110"/>
                    </a:cubicBezTo>
                    <a:cubicBezTo>
                      <a:pt x="42" y="110"/>
                      <a:pt x="42" y="110"/>
                      <a:pt x="42" y="110"/>
                    </a:cubicBezTo>
                    <a:cubicBezTo>
                      <a:pt x="34" y="181"/>
                      <a:pt x="34" y="181"/>
                      <a:pt x="34" y="181"/>
                    </a:cubicBezTo>
                    <a:cubicBezTo>
                      <a:pt x="34" y="181"/>
                      <a:pt x="34" y="181"/>
                      <a:pt x="34" y="181"/>
                    </a:cubicBezTo>
                    <a:cubicBezTo>
                      <a:pt x="34" y="181"/>
                      <a:pt x="34" y="181"/>
                      <a:pt x="34" y="182"/>
                    </a:cubicBezTo>
                    <a:cubicBezTo>
                      <a:pt x="34" y="184"/>
                      <a:pt x="36" y="186"/>
                      <a:pt x="38" y="186"/>
                    </a:cubicBezTo>
                    <a:cubicBezTo>
                      <a:pt x="40" y="186"/>
                      <a:pt x="41" y="185"/>
                      <a:pt x="42" y="183"/>
                    </a:cubicBezTo>
                    <a:cubicBezTo>
                      <a:pt x="42" y="183"/>
                      <a:pt x="42" y="183"/>
                      <a:pt x="42" y="183"/>
                    </a:cubicBezTo>
                    <a:cubicBezTo>
                      <a:pt x="101" y="74"/>
                      <a:pt x="101" y="74"/>
                      <a:pt x="101" y="74"/>
                    </a:cubicBezTo>
                    <a:cubicBezTo>
                      <a:pt x="101" y="74"/>
                      <a:pt x="101" y="74"/>
                      <a:pt x="101" y="74"/>
                    </a:cubicBezTo>
                    <a:cubicBezTo>
                      <a:pt x="101" y="73"/>
                      <a:pt x="101" y="73"/>
                      <a:pt x="101" y="72"/>
                    </a:cubicBezTo>
                    <a:close/>
                    <a:moveTo>
                      <a:pt x="45" y="160"/>
                    </a:moveTo>
                    <a:cubicBezTo>
                      <a:pt x="51" y="106"/>
                      <a:pt x="51" y="106"/>
                      <a:pt x="51" y="106"/>
                    </a:cubicBezTo>
                    <a:cubicBezTo>
                      <a:pt x="51" y="106"/>
                      <a:pt x="51" y="106"/>
                      <a:pt x="51" y="106"/>
                    </a:cubicBezTo>
                    <a:cubicBezTo>
                      <a:pt x="51" y="106"/>
                      <a:pt x="51" y="106"/>
                      <a:pt x="51" y="106"/>
                    </a:cubicBezTo>
                    <a:cubicBezTo>
                      <a:pt x="51" y="103"/>
                      <a:pt x="49" y="101"/>
                      <a:pt x="47" y="101"/>
                    </a:cubicBezTo>
                    <a:cubicBezTo>
                      <a:pt x="10" y="101"/>
                      <a:pt x="10" y="101"/>
                      <a:pt x="10" y="101"/>
                    </a:cubicBezTo>
                    <a:cubicBezTo>
                      <a:pt x="41" y="9"/>
                      <a:pt x="41" y="9"/>
                      <a:pt x="41" y="9"/>
                    </a:cubicBezTo>
                    <a:cubicBezTo>
                      <a:pt x="75" y="9"/>
                      <a:pt x="75" y="9"/>
                      <a:pt x="75" y="9"/>
                    </a:cubicBezTo>
                    <a:cubicBezTo>
                      <a:pt x="54" y="71"/>
                      <a:pt x="54" y="71"/>
                      <a:pt x="54" y="71"/>
                    </a:cubicBezTo>
                    <a:cubicBezTo>
                      <a:pt x="54" y="71"/>
                      <a:pt x="54" y="71"/>
                      <a:pt x="54" y="71"/>
                    </a:cubicBezTo>
                    <a:cubicBezTo>
                      <a:pt x="54" y="71"/>
                      <a:pt x="54" y="71"/>
                      <a:pt x="54" y="72"/>
                    </a:cubicBezTo>
                    <a:cubicBezTo>
                      <a:pt x="54" y="74"/>
                      <a:pt x="56" y="76"/>
                      <a:pt x="58" y="76"/>
                    </a:cubicBezTo>
                    <a:cubicBezTo>
                      <a:pt x="90" y="76"/>
                      <a:pt x="90" y="76"/>
                      <a:pt x="90" y="76"/>
                    </a:cubicBezTo>
                    <a:lnTo>
                      <a:pt x="45" y="160"/>
                    </a:lnTo>
                    <a:close/>
                  </a:path>
                </a:pathLst>
              </a:custGeom>
              <a:solidFill>
                <a:schemeClr val="accent1"/>
              </a:solidFill>
              <a:ln>
                <a:noFill/>
              </a:ln>
            </p:spPr>
            <p:txBody>
              <a:bodyPr anchor="ctr"/>
              <a:lstStyle/>
              <a:p>
                <a:pPr algn="ctr"/>
                <a:endParaRPr/>
              </a:p>
            </p:txBody>
          </p:sp>
        </p:grpSp>
        <p:grpSp>
          <p:nvGrpSpPr>
            <p:cNvPr id="43" name="组合 42"/>
            <p:cNvGrpSpPr/>
            <p:nvPr/>
          </p:nvGrpSpPr>
          <p:grpSpPr>
            <a:xfrm>
              <a:off x="7597632" y="4774865"/>
              <a:ext cx="2133781" cy="965970"/>
              <a:chOff x="1541720" y="2349127"/>
              <a:chExt cx="2133781" cy="965970"/>
            </a:xfrm>
          </p:grpSpPr>
          <p:sp>
            <p:nvSpPr>
              <p:cNvPr id="44" name="文本框 43"/>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希望凝聚的共识</a:t>
                </a:r>
                <a:endParaRPr lang="zh-CN" altLang="en-US" b="1" dirty="0">
                  <a:solidFill>
                    <a:schemeClr val="tx1">
                      <a:lumMod val="75000"/>
                      <a:lumOff val="25000"/>
                    </a:schemeClr>
                  </a:solidFill>
                  <a:latin typeface="Century Gothic" panose="020B0502020202020204" pitchFamily="34" charset="0"/>
                </a:endParaRPr>
              </a:p>
            </p:txBody>
          </p:sp>
          <p:sp>
            <p:nvSpPr>
              <p:cNvPr id="45" name="文本框 44"/>
              <p:cNvSpPr txBox="1"/>
              <p:nvPr/>
            </p:nvSpPr>
            <p:spPr>
              <a:xfrm>
                <a:off x="1633025" y="2687681"/>
                <a:ext cx="2042476" cy="627416"/>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这是“</a:t>
                </a:r>
                <a:r>
                  <a:rPr lang="zh-CN" altLang="en-US" sz="2000" b="1" u="sng" dirty="0" smtClean="0">
                    <a:solidFill>
                      <a:schemeClr val="tx1">
                        <a:lumMod val="50000"/>
                        <a:lumOff val="50000"/>
                      </a:schemeClr>
                    </a:solidFill>
                    <a:latin typeface="Century Gothic" panose="020B0502020202020204" pitchFamily="34" charset="0"/>
                    <a:ea typeface="+mj-ea"/>
                  </a:rPr>
                  <a:t>我们</a:t>
                </a:r>
                <a:r>
                  <a:rPr lang="zh-CN" altLang="en-US" sz="1050" dirty="0" smtClean="0">
                    <a:solidFill>
                      <a:schemeClr val="tx1">
                        <a:lumMod val="50000"/>
                        <a:lumOff val="50000"/>
                      </a:schemeClr>
                    </a:solidFill>
                    <a:latin typeface="Century Gothic" panose="020B0502020202020204" pitchFamily="34" charset="0"/>
                    <a:ea typeface="+mj-ea"/>
                  </a:rPr>
                  <a:t>”的团支部，让我们一起建设好它！</a:t>
                </a:r>
                <a:endParaRPr lang="en-US" altLang="zh-CN" sz="1050" dirty="0">
                  <a:solidFill>
                    <a:schemeClr val="tx1">
                      <a:lumMod val="50000"/>
                      <a:lumOff val="50000"/>
                    </a:schemeClr>
                  </a:solidFill>
                  <a:latin typeface="Century Gothic" panose="020B0502020202020204" pitchFamily="34" charset="0"/>
                  <a:ea typeface="+mj-ea"/>
                </a:endParaRPr>
              </a:p>
            </p:txBody>
          </p:sp>
        </p:grpSp>
      </p:grpSp>
      <p:grpSp>
        <p:nvGrpSpPr>
          <p:cNvPr id="74" name="组合 73"/>
          <p:cNvGrpSpPr/>
          <p:nvPr/>
        </p:nvGrpSpPr>
        <p:grpSpPr>
          <a:xfrm>
            <a:off x="4100367" y="3654195"/>
            <a:ext cx="3754467" cy="2196047"/>
            <a:chOff x="4100367" y="3654195"/>
            <a:chExt cx="3754467" cy="2196047"/>
          </a:xfrm>
        </p:grpSpPr>
        <p:sp>
          <p:nvSpPr>
            <p:cNvPr id="6" name="isļiḍe"/>
            <p:cNvSpPr/>
            <p:nvPr/>
          </p:nvSpPr>
          <p:spPr>
            <a:xfrm>
              <a:off x="6096001"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zh-CN" altLang="en-US" sz="1600" b="1" dirty="0" smtClean="0">
                  <a:solidFill>
                    <a:schemeClr val="bg1"/>
                  </a:solidFill>
                  <a:latin typeface="Agency FB" panose="020B0503020202020204" pitchFamily="34" charset="0"/>
                </a:rPr>
                <a:t>付出</a:t>
              </a:r>
              <a:endParaRPr lang="en-US" sz="1600" b="1" dirty="0">
                <a:solidFill>
                  <a:schemeClr val="bg1"/>
                </a:solidFill>
                <a:latin typeface="Agency FB" panose="020B0503020202020204" pitchFamily="34" charset="0"/>
              </a:endParaRPr>
            </a:p>
          </p:txBody>
        </p:sp>
        <p:grpSp>
          <p:nvGrpSpPr>
            <p:cNvPr id="57" name="组合 56"/>
            <p:cNvGrpSpPr/>
            <p:nvPr/>
          </p:nvGrpSpPr>
          <p:grpSpPr>
            <a:xfrm>
              <a:off x="6334444" y="4716580"/>
              <a:ext cx="1114091" cy="1133662"/>
              <a:chOff x="6334444" y="4716580"/>
              <a:chExt cx="1114091" cy="1133662"/>
            </a:xfrm>
          </p:grpSpPr>
          <p:sp>
            <p:nvSpPr>
              <p:cNvPr id="19" name="işľíďe"/>
              <p:cNvSpPr/>
              <p:nvPr/>
            </p:nvSpPr>
            <p:spPr>
              <a:xfrm>
                <a:off x="6334444" y="4716580"/>
                <a:ext cx="1114091" cy="1133662"/>
              </a:xfrm>
              <a:prstGeom prst="ellipse">
                <a:avLst/>
              </a:prstGeom>
              <a:solidFill>
                <a:srgbClr val="E3EAEE"/>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8" name="ïSľïḍé"/>
              <p:cNvSpPr/>
              <p:nvPr/>
            </p:nvSpPr>
            <p:spPr bwMode="auto">
              <a:xfrm>
                <a:off x="6717068" y="5066867"/>
                <a:ext cx="334166" cy="408961"/>
              </a:xfrm>
              <a:custGeom>
                <a:avLst/>
                <a:gdLst>
                  <a:gd name="T0" fmla="*/ 152 w 152"/>
                  <a:gd name="T1" fmla="*/ 131 h 186"/>
                  <a:gd name="T2" fmla="*/ 118 w 152"/>
                  <a:gd name="T3" fmla="*/ 59 h 186"/>
                  <a:gd name="T4" fmla="*/ 92 w 152"/>
                  <a:gd name="T5" fmla="*/ 20 h 186"/>
                  <a:gd name="T6" fmla="*/ 92 w 152"/>
                  <a:gd name="T7" fmla="*/ 17 h 186"/>
                  <a:gd name="T8" fmla="*/ 76 w 152"/>
                  <a:gd name="T9" fmla="*/ 0 h 186"/>
                  <a:gd name="T10" fmla="*/ 59 w 152"/>
                  <a:gd name="T11" fmla="*/ 17 h 186"/>
                  <a:gd name="T12" fmla="*/ 59 w 152"/>
                  <a:gd name="T13" fmla="*/ 20 h 186"/>
                  <a:gd name="T14" fmla="*/ 33 w 152"/>
                  <a:gd name="T15" fmla="*/ 59 h 186"/>
                  <a:gd name="T16" fmla="*/ 0 w 152"/>
                  <a:gd name="T17" fmla="*/ 131 h 186"/>
                  <a:gd name="T18" fmla="*/ 50 w 152"/>
                  <a:gd name="T19" fmla="*/ 159 h 186"/>
                  <a:gd name="T20" fmla="*/ 50 w 152"/>
                  <a:gd name="T21" fmla="*/ 161 h 186"/>
                  <a:gd name="T22" fmla="*/ 76 w 152"/>
                  <a:gd name="T23" fmla="*/ 186 h 186"/>
                  <a:gd name="T24" fmla="*/ 101 w 152"/>
                  <a:gd name="T25" fmla="*/ 161 h 186"/>
                  <a:gd name="T26" fmla="*/ 101 w 152"/>
                  <a:gd name="T27" fmla="*/ 159 h 186"/>
                  <a:gd name="T28" fmla="*/ 152 w 152"/>
                  <a:gd name="T29" fmla="*/ 131 h 186"/>
                  <a:gd name="T30" fmla="*/ 76 w 152"/>
                  <a:gd name="T31" fmla="*/ 9 h 186"/>
                  <a:gd name="T32" fmla="*/ 84 w 152"/>
                  <a:gd name="T33" fmla="*/ 17 h 186"/>
                  <a:gd name="T34" fmla="*/ 76 w 152"/>
                  <a:gd name="T35" fmla="*/ 26 h 186"/>
                  <a:gd name="T36" fmla="*/ 67 w 152"/>
                  <a:gd name="T37" fmla="*/ 17 h 186"/>
                  <a:gd name="T38" fmla="*/ 76 w 152"/>
                  <a:gd name="T39" fmla="*/ 9 h 186"/>
                  <a:gd name="T40" fmla="*/ 20 w 152"/>
                  <a:gd name="T41" fmla="*/ 108 h 186"/>
                  <a:gd name="T42" fmla="*/ 42 w 152"/>
                  <a:gd name="T43" fmla="*/ 59 h 186"/>
                  <a:gd name="T44" fmla="*/ 63 w 152"/>
                  <a:gd name="T45" fmla="*/ 28 h 186"/>
                  <a:gd name="T46" fmla="*/ 76 w 152"/>
                  <a:gd name="T47" fmla="*/ 34 h 186"/>
                  <a:gd name="T48" fmla="*/ 88 w 152"/>
                  <a:gd name="T49" fmla="*/ 28 h 186"/>
                  <a:gd name="T50" fmla="*/ 109 w 152"/>
                  <a:gd name="T51" fmla="*/ 59 h 186"/>
                  <a:gd name="T52" fmla="*/ 131 w 152"/>
                  <a:gd name="T53" fmla="*/ 108 h 186"/>
                  <a:gd name="T54" fmla="*/ 136 w 152"/>
                  <a:gd name="T55" fmla="*/ 113 h 186"/>
                  <a:gd name="T56" fmla="*/ 76 w 152"/>
                  <a:gd name="T57" fmla="*/ 127 h 186"/>
                  <a:gd name="T58" fmla="*/ 15 w 152"/>
                  <a:gd name="T59" fmla="*/ 114 h 186"/>
                  <a:gd name="T60" fmla="*/ 20 w 152"/>
                  <a:gd name="T61" fmla="*/ 108 h 186"/>
                  <a:gd name="T62" fmla="*/ 76 w 152"/>
                  <a:gd name="T63" fmla="*/ 177 h 186"/>
                  <a:gd name="T64" fmla="*/ 59 w 152"/>
                  <a:gd name="T65" fmla="*/ 161 h 186"/>
                  <a:gd name="T66" fmla="*/ 59 w 152"/>
                  <a:gd name="T67" fmla="*/ 160 h 186"/>
                  <a:gd name="T68" fmla="*/ 76 w 152"/>
                  <a:gd name="T69" fmla="*/ 161 h 186"/>
                  <a:gd name="T70" fmla="*/ 92 w 152"/>
                  <a:gd name="T71" fmla="*/ 160 h 186"/>
                  <a:gd name="T72" fmla="*/ 92 w 152"/>
                  <a:gd name="T73" fmla="*/ 161 h 186"/>
                  <a:gd name="T74" fmla="*/ 76 w 152"/>
                  <a:gd name="T75" fmla="*/ 177 h 186"/>
                  <a:gd name="T76" fmla="*/ 76 w 152"/>
                  <a:gd name="T77" fmla="*/ 152 h 186"/>
                  <a:gd name="T78" fmla="*/ 8 w 152"/>
                  <a:gd name="T79" fmla="*/ 131 h 186"/>
                  <a:gd name="T80" fmla="*/ 11 w 152"/>
                  <a:gd name="T81" fmla="*/ 120 h 186"/>
                  <a:gd name="T82" fmla="*/ 76 w 152"/>
                  <a:gd name="T83" fmla="*/ 135 h 186"/>
                  <a:gd name="T84" fmla="*/ 140 w 152"/>
                  <a:gd name="T85" fmla="*/ 120 h 186"/>
                  <a:gd name="T86" fmla="*/ 143 w 152"/>
                  <a:gd name="T87" fmla="*/ 131 h 186"/>
                  <a:gd name="T88" fmla="*/ 76 w 152"/>
                  <a:gd name="T89" fmla="*/ 152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 h="186">
                    <a:moveTo>
                      <a:pt x="152" y="131"/>
                    </a:moveTo>
                    <a:cubicBezTo>
                      <a:pt x="152" y="101"/>
                      <a:pt x="118" y="101"/>
                      <a:pt x="118" y="59"/>
                    </a:cubicBezTo>
                    <a:cubicBezTo>
                      <a:pt x="118" y="42"/>
                      <a:pt x="107" y="27"/>
                      <a:pt x="92" y="20"/>
                    </a:cubicBezTo>
                    <a:cubicBezTo>
                      <a:pt x="92" y="19"/>
                      <a:pt x="92" y="18"/>
                      <a:pt x="92" y="17"/>
                    </a:cubicBezTo>
                    <a:cubicBezTo>
                      <a:pt x="92" y="8"/>
                      <a:pt x="85" y="0"/>
                      <a:pt x="76" y="0"/>
                    </a:cubicBezTo>
                    <a:cubicBezTo>
                      <a:pt x="66" y="0"/>
                      <a:pt x="59" y="8"/>
                      <a:pt x="59" y="17"/>
                    </a:cubicBezTo>
                    <a:cubicBezTo>
                      <a:pt x="59" y="18"/>
                      <a:pt x="59" y="19"/>
                      <a:pt x="59" y="20"/>
                    </a:cubicBezTo>
                    <a:cubicBezTo>
                      <a:pt x="44" y="27"/>
                      <a:pt x="33" y="42"/>
                      <a:pt x="33" y="59"/>
                    </a:cubicBezTo>
                    <a:cubicBezTo>
                      <a:pt x="33" y="101"/>
                      <a:pt x="0" y="101"/>
                      <a:pt x="0" y="131"/>
                    </a:cubicBezTo>
                    <a:cubicBezTo>
                      <a:pt x="0" y="144"/>
                      <a:pt x="21" y="155"/>
                      <a:pt x="50" y="159"/>
                    </a:cubicBezTo>
                    <a:cubicBezTo>
                      <a:pt x="50" y="159"/>
                      <a:pt x="50" y="160"/>
                      <a:pt x="50" y="161"/>
                    </a:cubicBezTo>
                    <a:cubicBezTo>
                      <a:pt x="50" y="174"/>
                      <a:pt x="62" y="186"/>
                      <a:pt x="76" y="186"/>
                    </a:cubicBezTo>
                    <a:cubicBezTo>
                      <a:pt x="90" y="186"/>
                      <a:pt x="101" y="174"/>
                      <a:pt x="101" y="161"/>
                    </a:cubicBezTo>
                    <a:cubicBezTo>
                      <a:pt x="101" y="160"/>
                      <a:pt x="101" y="159"/>
                      <a:pt x="101" y="159"/>
                    </a:cubicBezTo>
                    <a:cubicBezTo>
                      <a:pt x="130" y="155"/>
                      <a:pt x="152" y="144"/>
                      <a:pt x="152" y="131"/>
                    </a:cubicBezTo>
                    <a:close/>
                    <a:moveTo>
                      <a:pt x="76" y="9"/>
                    </a:moveTo>
                    <a:cubicBezTo>
                      <a:pt x="80" y="9"/>
                      <a:pt x="84" y="12"/>
                      <a:pt x="84" y="17"/>
                    </a:cubicBezTo>
                    <a:cubicBezTo>
                      <a:pt x="84" y="22"/>
                      <a:pt x="80" y="26"/>
                      <a:pt x="76" y="26"/>
                    </a:cubicBezTo>
                    <a:cubicBezTo>
                      <a:pt x="71" y="26"/>
                      <a:pt x="67" y="22"/>
                      <a:pt x="67" y="17"/>
                    </a:cubicBezTo>
                    <a:cubicBezTo>
                      <a:pt x="67" y="12"/>
                      <a:pt x="71" y="9"/>
                      <a:pt x="76" y="9"/>
                    </a:cubicBezTo>
                    <a:close/>
                    <a:moveTo>
                      <a:pt x="20" y="108"/>
                    </a:moveTo>
                    <a:cubicBezTo>
                      <a:pt x="30" y="98"/>
                      <a:pt x="42" y="86"/>
                      <a:pt x="42" y="59"/>
                    </a:cubicBezTo>
                    <a:cubicBezTo>
                      <a:pt x="42" y="45"/>
                      <a:pt x="51" y="33"/>
                      <a:pt x="63" y="28"/>
                    </a:cubicBezTo>
                    <a:cubicBezTo>
                      <a:pt x="66" y="32"/>
                      <a:pt x="70" y="34"/>
                      <a:pt x="76" y="34"/>
                    </a:cubicBezTo>
                    <a:cubicBezTo>
                      <a:pt x="81" y="34"/>
                      <a:pt x="85" y="32"/>
                      <a:pt x="88" y="28"/>
                    </a:cubicBezTo>
                    <a:cubicBezTo>
                      <a:pt x="101" y="33"/>
                      <a:pt x="109" y="45"/>
                      <a:pt x="109" y="59"/>
                    </a:cubicBezTo>
                    <a:cubicBezTo>
                      <a:pt x="109" y="86"/>
                      <a:pt x="121" y="98"/>
                      <a:pt x="131" y="108"/>
                    </a:cubicBezTo>
                    <a:cubicBezTo>
                      <a:pt x="133" y="110"/>
                      <a:pt x="134" y="112"/>
                      <a:pt x="136" y="113"/>
                    </a:cubicBezTo>
                    <a:cubicBezTo>
                      <a:pt x="128" y="121"/>
                      <a:pt x="104" y="127"/>
                      <a:pt x="76" y="127"/>
                    </a:cubicBezTo>
                    <a:cubicBezTo>
                      <a:pt x="47" y="127"/>
                      <a:pt x="23" y="121"/>
                      <a:pt x="15" y="114"/>
                    </a:cubicBezTo>
                    <a:cubicBezTo>
                      <a:pt x="17" y="112"/>
                      <a:pt x="19" y="110"/>
                      <a:pt x="20" y="108"/>
                    </a:cubicBezTo>
                    <a:close/>
                    <a:moveTo>
                      <a:pt x="76" y="177"/>
                    </a:moveTo>
                    <a:cubicBezTo>
                      <a:pt x="66" y="177"/>
                      <a:pt x="59" y="170"/>
                      <a:pt x="59" y="161"/>
                    </a:cubicBezTo>
                    <a:cubicBezTo>
                      <a:pt x="59" y="160"/>
                      <a:pt x="59" y="160"/>
                      <a:pt x="59" y="160"/>
                    </a:cubicBezTo>
                    <a:cubicBezTo>
                      <a:pt x="64" y="160"/>
                      <a:pt x="70" y="161"/>
                      <a:pt x="76" y="161"/>
                    </a:cubicBezTo>
                    <a:cubicBezTo>
                      <a:pt x="81" y="161"/>
                      <a:pt x="87" y="160"/>
                      <a:pt x="92" y="160"/>
                    </a:cubicBezTo>
                    <a:cubicBezTo>
                      <a:pt x="92" y="160"/>
                      <a:pt x="92" y="160"/>
                      <a:pt x="92" y="161"/>
                    </a:cubicBezTo>
                    <a:cubicBezTo>
                      <a:pt x="92" y="170"/>
                      <a:pt x="85" y="177"/>
                      <a:pt x="76" y="177"/>
                    </a:cubicBezTo>
                    <a:close/>
                    <a:moveTo>
                      <a:pt x="76" y="152"/>
                    </a:moveTo>
                    <a:cubicBezTo>
                      <a:pt x="32" y="152"/>
                      <a:pt x="8" y="138"/>
                      <a:pt x="8" y="131"/>
                    </a:cubicBezTo>
                    <a:cubicBezTo>
                      <a:pt x="8" y="126"/>
                      <a:pt x="9" y="123"/>
                      <a:pt x="11" y="120"/>
                    </a:cubicBezTo>
                    <a:cubicBezTo>
                      <a:pt x="23" y="129"/>
                      <a:pt x="47" y="135"/>
                      <a:pt x="76" y="135"/>
                    </a:cubicBezTo>
                    <a:cubicBezTo>
                      <a:pt x="104" y="135"/>
                      <a:pt x="129" y="129"/>
                      <a:pt x="140" y="120"/>
                    </a:cubicBezTo>
                    <a:cubicBezTo>
                      <a:pt x="142" y="123"/>
                      <a:pt x="143" y="126"/>
                      <a:pt x="143" y="131"/>
                    </a:cubicBezTo>
                    <a:cubicBezTo>
                      <a:pt x="143" y="138"/>
                      <a:pt x="119" y="152"/>
                      <a:pt x="76" y="152"/>
                    </a:cubicBezTo>
                    <a:close/>
                  </a:path>
                </a:pathLst>
              </a:custGeom>
              <a:solidFill>
                <a:schemeClr val="accent1"/>
              </a:solidFill>
              <a:ln>
                <a:noFill/>
              </a:ln>
            </p:spPr>
            <p:txBody>
              <a:bodyPr anchor="ctr"/>
              <a:lstStyle/>
              <a:p>
                <a:pPr algn="ctr"/>
                <a:endParaRPr/>
              </a:p>
            </p:txBody>
          </p:sp>
        </p:grpSp>
        <p:grpSp>
          <p:nvGrpSpPr>
            <p:cNvPr id="46" name="组合 45"/>
            <p:cNvGrpSpPr/>
            <p:nvPr/>
          </p:nvGrpSpPr>
          <p:grpSpPr>
            <a:xfrm>
              <a:off x="4100367" y="4774865"/>
              <a:ext cx="2133781" cy="965970"/>
              <a:chOff x="1541720" y="2349127"/>
              <a:chExt cx="2133781" cy="965970"/>
            </a:xfrm>
          </p:grpSpPr>
          <p:sp>
            <p:nvSpPr>
              <p:cNvPr id="47" name="文本框 46"/>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将付出的代价</a:t>
                </a:r>
                <a:endParaRPr lang="zh-CN" altLang="en-US" b="1" dirty="0">
                  <a:solidFill>
                    <a:schemeClr val="tx1">
                      <a:lumMod val="75000"/>
                      <a:lumOff val="25000"/>
                    </a:schemeClr>
                  </a:solidFill>
                  <a:latin typeface="Century Gothic" panose="020B0502020202020204" pitchFamily="34" charset="0"/>
                </a:endParaRPr>
              </a:p>
            </p:txBody>
          </p:sp>
          <p:sp>
            <p:nvSpPr>
              <p:cNvPr id="48" name="文本框 47"/>
              <p:cNvSpPr txBox="1"/>
              <p:nvPr/>
            </p:nvSpPr>
            <p:spPr>
              <a:xfrm>
                <a:off x="1633025" y="2687681"/>
                <a:ext cx="2042476" cy="627416"/>
              </a:xfrm>
              <a:prstGeom prst="rect">
                <a:avLst/>
              </a:prstGeom>
              <a:noFill/>
            </p:spPr>
            <p:txBody>
              <a:bodyPr wrap="square" rtlCol="0">
                <a:spAutoFit/>
                <a:scene3d>
                  <a:camera prst="orthographicFront"/>
                  <a:lightRig rig="threePt" dir="t"/>
                </a:scene3d>
                <a:sp3d contourW="12700"/>
              </a:bodyPr>
              <a:lstStyle/>
              <a:p>
                <a:pPr algn="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时间与精力，我的</a:t>
                </a:r>
                <a:r>
                  <a:rPr lang="en-US" altLang="zh-CN" sz="1050" dirty="0" smtClean="0">
                    <a:solidFill>
                      <a:schemeClr val="tx1">
                        <a:lumMod val="50000"/>
                        <a:lumOff val="50000"/>
                      </a:schemeClr>
                    </a:solidFill>
                    <a:latin typeface="Century Gothic" panose="020B0502020202020204" pitchFamily="34" charset="0"/>
                    <a:ea typeface="+mj-ea"/>
                  </a:rPr>
                  <a:t>&amp;&amp;</a:t>
                </a:r>
                <a:r>
                  <a:rPr lang="zh-CN" altLang="en-US" sz="1050" dirty="0" smtClean="0">
                    <a:solidFill>
                      <a:schemeClr val="tx1">
                        <a:lumMod val="50000"/>
                        <a:lumOff val="50000"/>
                      </a:schemeClr>
                    </a:solidFill>
                    <a:latin typeface="Century Gothic" panose="020B0502020202020204" pitchFamily="34" charset="0"/>
                    <a:ea typeface="+mj-ea"/>
                  </a:rPr>
                  <a:t>我们</a:t>
                </a:r>
                <a:r>
                  <a:rPr lang="zh-CN" altLang="en-US" sz="1050" dirty="0" smtClean="0">
                    <a:solidFill>
                      <a:schemeClr val="tx1">
                        <a:lumMod val="50000"/>
                        <a:lumOff val="50000"/>
                      </a:schemeClr>
                    </a:solidFill>
                    <a:latin typeface="Century Gothic" panose="020B0502020202020204" pitchFamily="34" charset="0"/>
                    <a:ea typeface="+mj-ea"/>
                  </a:rPr>
                  <a:t>的（</a:t>
                </a:r>
                <a:r>
                  <a:rPr lang="zh-CN" altLang="en-US" sz="2000" b="1" dirty="0" smtClean="0">
                    <a:solidFill>
                      <a:schemeClr val="tx1">
                        <a:lumMod val="50000"/>
                        <a:lumOff val="50000"/>
                      </a:schemeClr>
                    </a:solidFill>
                    <a:latin typeface="Century Gothic" panose="020B0502020202020204" pitchFamily="34" charset="0"/>
                    <a:ea typeface="+mj-ea"/>
                  </a:rPr>
                  <a:t>角色缓冲</a:t>
                </a:r>
                <a:r>
                  <a:rPr lang="zh-CN" altLang="en-US" sz="1050" dirty="0" smtClean="0">
                    <a:solidFill>
                      <a:schemeClr val="tx1">
                        <a:lumMod val="50000"/>
                        <a:lumOff val="50000"/>
                      </a:schemeClr>
                    </a:solidFill>
                    <a:latin typeface="Century Gothic" panose="020B0502020202020204" pitchFamily="34" charset="0"/>
                    <a:ea typeface="+mj-ea"/>
                  </a:rPr>
                  <a:t>）</a:t>
                </a:r>
                <a:endParaRPr lang="en-US" altLang="zh-CN" sz="1050" dirty="0">
                  <a:solidFill>
                    <a:schemeClr val="tx1">
                      <a:lumMod val="50000"/>
                      <a:lumOff val="50000"/>
                    </a:schemeClr>
                  </a:solidFill>
                  <a:latin typeface="Century Gothic" panose="020B0502020202020204" pitchFamily="34" charset="0"/>
                  <a:ea typeface="+mj-ea"/>
                </a:endParaRPr>
              </a:p>
            </p:txBody>
          </p:sp>
        </p:grpSp>
      </p:grpSp>
      <p:grpSp>
        <p:nvGrpSpPr>
          <p:cNvPr id="72" name="组合 71"/>
          <p:cNvGrpSpPr/>
          <p:nvPr/>
        </p:nvGrpSpPr>
        <p:grpSpPr>
          <a:xfrm>
            <a:off x="619498" y="3654195"/>
            <a:ext cx="3717670" cy="2437505"/>
            <a:chOff x="619498" y="3654195"/>
            <a:chExt cx="3717670" cy="2437505"/>
          </a:xfrm>
        </p:grpSpPr>
        <p:sp>
          <p:nvSpPr>
            <p:cNvPr id="4" name="íśľiḓê"/>
            <p:cNvSpPr/>
            <p:nvPr/>
          </p:nvSpPr>
          <p:spPr>
            <a:xfrm>
              <a:off x="2578335" y="3654195"/>
              <a:ext cx="1758833" cy="355904"/>
            </a:xfrm>
            <a:prstGeom prst="chevron">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anchor="ctr">
              <a:normAutofit/>
            </a:bodyPr>
            <a:lstStyle/>
            <a:p>
              <a:pPr algn="ctr"/>
              <a:r>
                <a:rPr lang="zh-CN" altLang="en-US" sz="1600" b="1" dirty="0" smtClean="0">
                  <a:solidFill>
                    <a:schemeClr val="bg1"/>
                  </a:solidFill>
                  <a:latin typeface="Agency FB" panose="020B0503020202020204" pitchFamily="34" charset="0"/>
                </a:rPr>
                <a:t>要求</a:t>
              </a:r>
              <a:endParaRPr lang="en-US" sz="1600" b="1" dirty="0">
                <a:solidFill>
                  <a:schemeClr val="bg1"/>
                </a:solidFill>
                <a:latin typeface="Agency FB" panose="020B0503020202020204" pitchFamily="34" charset="0"/>
              </a:endParaRPr>
            </a:p>
          </p:txBody>
        </p:sp>
        <p:grpSp>
          <p:nvGrpSpPr>
            <p:cNvPr id="58" name="组合 57"/>
            <p:cNvGrpSpPr/>
            <p:nvPr/>
          </p:nvGrpSpPr>
          <p:grpSpPr>
            <a:xfrm>
              <a:off x="2816779" y="4716580"/>
              <a:ext cx="1114091" cy="1133662"/>
              <a:chOff x="2816779" y="4716580"/>
              <a:chExt cx="1114091" cy="1133662"/>
            </a:xfrm>
          </p:grpSpPr>
          <p:sp>
            <p:nvSpPr>
              <p:cNvPr id="12" name="íṣľíďè"/>
              <p:cNvSpPr/>
              <p:nvPr/>
            </p:nvSpPr>
            <p:spPr>
              <a:xfrm>
                <a:off x="2816779" y="4716580"/>
                <a:ext cx="1114091" cy="1133662"/>
              </a:xfrm>
              <a:prstGeom prst="ellipse">
                <a:avLst/>
              </a:prstGeom>
              <a:solidFill>
                <a:srgbClr val="E3EAEE"/>
              </a:solidFill>
              <a:ln>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tIns="2628000" anchor="t" anchorCtr="1">
                <a:normAutofit fontScale="25000" lnSpcReduction="20000"/>
              </a:bodyPr>
              <a:lstStyle/>
              <a:p>
                <a:pPr algn="ctr" defTabSz="913765">
                  <a:lnSpc>
                    <a:spcPct val="120000"/>
                  </a:lnSpc>
                </a:pPr>
                <a:endParaRPr sz="1100">
                  <a:solidFill>
                    <a:schemeClr val="tx1"/>
                  </a:solidFill>
                </a:endParaRPr>
              </a:p>
            </p:txBody>
          </p:sp>
          <p:sp>
            <p:nvSpPr>
              <p:cNvPr id="25" name="í$ḷiḍê"/>
              <p:cNvSpPr/>
              <p:nvPr/>
            </p:nvSpPr>
            <p:spPr bwMode="auto">
              <a:xfrm>
                <a:off x="3162608" y="5078930"/>
                <a:ext cx="407756" cy="408961"/>
              </a:xfrm>
              <a:custGeom>
                <a:avLst/>
                <a:gdLst>
                  <a:gd name="T0" fmla="*/ 46 w 186"/>
                  <a:gd name="T1" fmla="*/ 139 h 186"/>
                  <a:gd name="T2" fmla="*/ 82 w 186"/>
                  <a:gd name="T3" fmla="*/ 133 h 186"/>
                  <a:gd name="T4" fmla="*/ 179 w 186"/>
                  <a:gd name="T5" fmla="*/ 36 h 186"/>
                  <a:gd name="T6" fmla="*/ 186 w 186"/>
                  <a:gd name="T7" fmla="*/ 21 h 186"/>
                  <a:gd name="T8" fmla="*/ 165 w 186"/>
                  <a:gd name="T9" fmla="*/ 0 h 186"/>
                  <a:gd name="T10" fmla="*/ 150 w 186"/>
                  <a:gd name="T11" fmla="*/ 6 h 186"/>
                  <a:gd name="T12" fmla="*/ 53 w 186"/>
                  <a:gd name="T13" fmla="*/ 103 h 186"/>
                  <a:gd name="T14" fmla="*/ 46 w 186"/>
                  <a:gd name="T15" fmla="*/ 139 h 186"/>
                  <a:gd name="T16" fmla="*/ 156 w 186"/>
                  <a:gd name="T17" fmla="*/ 12 h 186"/>
                  <a:gd name="T18" fmla="*/ 165 w 186"/>
                  <a:gd name="T19" fmla="*/ 9 h 186"/>
                  <a:gd name="T20" fmla="*/ 177 w 186"/>
                  <a:gd name="T21" fmla="*/ 21 h 186"/>
                  <a:gd name="T22" fmla="*/ 174 w 186"/>
                  <a:gd name="T23" fmla="*/ 30 h 186"/>
                  <a:gd name="T24" fmla="*/ 168 w 186"/>
                  <a:gd name="T25" fmla="*/ 36 h 186"/>
                  <a:gd name="T26" fmla="*/ 150 w 186"/>
                  <a:gd name="T27" fmla="*/ 18 h 186"/>
                  <a:gd name="T28" fmla="*/ 156 w 186"/>
                  <a:gd name="T29" fmla="*/ 12 h 186"/>
                  <a:gd name="T30" fmla="*/ 144 w 186"/>
                  <a:gd name="T31" fmla="*/ 24 h 186"/>
                  <a:gd name="T32" fmla="*/ 162 w 186"/>
                  <a:gd name="T33" fmla="*/ 42 h 186"/>
                  <a:gd name="T34" fmla="*/ 84 w 186"/>
                  <a:gd name="T35" fmla="*/ 119 h 186"/>
                  <a:gd name="T36" fmla="*/ 84 w 186"/>
                  <a:gd name="T37" fmla="*/ 102 h 186"/>
                  <a:gd name="T38" fmla="*/ 67 w 186"/>
                  <a:gd name="T39" fmla="*/ 102 h 186"/>
                  <a:gd name="T40" fmla="*/ 144 w 186"/>
                  <a:gd name="T41" fmla="*/ 24 h 186"/>
                  <a:gd name="T42" fmla="*/ 60 w 186"/>
                  <a:gd name="T43" fmla="*/ 110 h 186"/>
                  <a:gd name="T44" fmla="*/ 76 w 186"/>
                  <a:gd name="T45" fmla="*/ 110 h 186"/>
                  <a:gd name="T46" fmla="*/ 76 w 186"/>
                  <a:gd name="T47" fmla="*/ 126 h 186"/>
                  <a:gd name="T48" fmla="*/ 57 w 186"/>
                  <a:gd name="T49" fmla="*/ 129 h 186"/>
                  <a:gd name="T50" fmla="*/ 60 w 186"/>
                  <a:gd name="T51" fmla="*/ 110 h 186"/>
                  <a:gd name="T52" fmla="*/ 181 w 186"/>
                  <a:gd name="T53" fmla="*/ 64 h 186"/>
                  <a:gd name="T54" fmla="*/ 177 w 186"/>
                  <a:gd name="T55" fmla="*/ 68 h 186"/>
                  <a:gd name="T56" fmla="*/ 177 w 186"/>
                  <a:gd name="T57" fmla="*/ 161 h 186"/>
                  <a:gd name="T58" fmla="*/ 160 w 186"/>
                  <a:gd name="T59" fmla="*/ 177 h 186"/>
                  <a:gd name="T60" fmla="*/ 25 w 186"/>
                  <a:gd name="T61" fmla="*/ 177 h 186"/>
                  <a:gd name="T62" fmla="*/ 8 w 186"/>
                  <a:gd name="T63" fmla="*/ 161 h 186"/>
                  <a:gd name="T64" fmla="*/ 8 w 186"/>
                  <a:gd name="T65" fmla="*/ 26 h 186"/>
                  <a:gd name="T66" fmla="*/ 25 w 186"/>
                  <a:gd name="T67" fmla="*/ 9 h 186"/>
                  <a:gd name="T68" fmla="*/ 118 w 186"/>
                  <a:gd name="T69" fmla="*/ 9 h 186"/>
                  <a:gd name="T70" fmla="*/ 122 w 186"/>
                  <a:gd name="T71" fmla="*/ 4 h 186"/>
                  <a:gd name="T72" fmla="*/ 118 w 186"/>
                  <a:gd name="T73" fmla="*/ 0 h 186"/>
                  <a:gd name="T74" fmla="*/ 25 w 186"/>
                  <a:gd name="T75" fmla="*/ 0 h 186"/>
                  <a:gd name="T76" fmla="*/ 0 w 186"/>
                  <a:gd name="T77" fmla="*/ 26 h 186"/>
                  <a:gd name="T78" fmla="*/ 0 w 186"/>
                  <a:gd name="T79" fmla="*/ 161 h 186"/>
                  <a:gd name="T80" fmla="*/ 25 w 186"/>
                  <a:gd name="T81" fmla="*/ 186 h 186"/>
                  <a:gd name="T82" fmla="*/ 160 w 186"/>
                  <a:gd name="T83" fmla="*/ 186 h 186"/>
                  <a:gd name="T84" fmla="*/ 186 w 186"/>
                  <a:gd name="T85" fmla="*/ 161 h 186"/>
                  <a:gd name="T86" fmla="*/ 186 w 186"/>
                  <a:gd name="T87" fmla="*/ 68 h 186"/>
                  <a:gd name="T88" fmla="*/ 181 w 186"/>
                  <a:gd name="T89" fmla="*/ 64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6" h="186">
                    <a:moveTo>
                      <a:pt x="46" y="139"/>
                    </a:moveTo>
                    <a:cubicBezTo>
                      <a:pt x="82" y="133"/>
                      <a:pt x="82" y="133"/>
                      <a:pt x="82" y="133"/>
                    </a:cubicBezTo>
                    <a:cubicBezTo>
                      <a:pt x="179" y="36"/>
                      <a:pt x="179" y="36"/>
                      <a:pt x="179" y="36"/>
                    </a:cubicBezTo>
                    <a:cubicBezTo>
                      <a:pt x="183" y="32"/>
                      <a:pt x="186" y="27"/>
                      <a:pt x="186" y="21"/>
                    </a:cubicBezTo>
                    <a:cubicBezTo>
                      <a:pt x="186" y="10"/>
                      <a:pt x="176" y="0"/>
                      <a:pt x="165" y="0"/>
                    </a:cubicBezTo>
                    <a:cubicBezTo>
                      <a:pt x="159" y="0"/>
                      <a:pt x="153" y="3"/>
                      <a:pt x="150" y="6"/>
                    </a:cubicBezTo>
                    <a:cubicBezTo>
                      <a:pt x="53" y="103"/>
                      <a:pt x="53" y="103"/>
                      <a:pt x="53" y="103"/>
                    </a:cubicBezTo>
                    <a:lnTo>
                      <a:pt x="46" y="139"/>
                    </a:lnTo>
                    <a:close/>
                    <a:moveTo>
                      <a:pt x="156" y="12"/>
                    </a:moveTo>
                    <a:cubicBezTo>
                      <a:pt x="158" y="10"/>
                      <a:pt x="161" y="9"/>
                      <a:pt x="165" y="9"/>
                    </a:cubicBezTo>
                    <a:cubicBezTo>
                      <a:pt x="172" y="9"/>
                      <a:pt x="177" y="14"/>
                      <a:pt x="177" y="21"/>
                    </a:cubicBezTo>
                    <a:cubicBezTo>
                      <a:pt x="177" y="25"/>
                      <a:pt x="176" y="28"/>
                      <a:pt x="174" y="30"/>
                    </a:cubicBezTo>
                    <a:cubicBezTo>
                      <a:pt x="168" y="36"/>
                      <a:pt x="168" y="36"/>
                      <a:pt x="168" y="36"/>
                    </a:cubicBezTo>
                    <a:cubicBezTo>
                      <a:pt x="150" y="18"/>
                      <a:pt x="150" y="18"/>
                      <a:pt x="150" y="18"/>
                    </a:cubicBezTo>
                    <a:lnTo>
                      <a:pt x="156" y="12"/>
                    </a:lnTo>
                    <a:close/>
                    <a:moveTo>
                      <a:pt x="144" y="24"/>
                    </a:moveTo>
                    <a:cubicBezTo>
                      <a:pt x="162" y="42"/>
                      <a:pt x="162" y="42"/>
                      <a:pt x="162" y="42"/>
                    </a:cubicBezTo>
                    <a:cubicBezTo>
                      <a:pt x="84" y="119"/>
                      <a:pt x="84" y="119"/>
                      <a:pt x="84" y="119"/>
                    </a:cubicBezTo>
                    <a:cubicBezTo>
                      <a:pt x="84" y="102"/>
                      <a:pt x="84" y="102"/>
                      <a:pt x="84" y="102"/>
                    </a:cubicBezTo>
                    <a:cubicBezTo>
                      <a:pt x="67" y="102"/>
                      <a:pt x="67" y="102"/>
                      <a:pt x="67" y="102"/>
                    </a:cubicBezTo>
                    <a:lnTo>
                      <a:pt x="144" y="24"/>
                    </a:lnTo>
                    <a:close/>
                    <a:moveTo>
                      <a:pt x="60" y="110"/>
                    </a:moveTo>
                    <a:cubicBezTo>
                      <a:pt x="76" y="110"/>
                      <a:pt x="76" y="110"/>
                      <a:pt x="76" y="110"/>
                    </a:cubicBezTo>
                    <a:cubicBezTo>
                      <a:pt x="76" y="126"/>
                      <a:pt x="76" y="126"/>
                      <a:pt x="76" y="126"/>
                    </a:cubicBezTo>
                    <a:cubicBezTo>
                      <a:pt x="57" y="129"/>
                      <a:pt x="57" y="129"/>
                      <a:pt x="57" y="129"/>
                    </a:cubicBezTo>
                    <a:lnTo>
                      <a:pt x="60" y="110"/>
                    </a:lnTo>
                    <a:close/>
                    <a:moveTo>
                      <a:pt x="181" y="64"/>
                    </a:moveTo>
                    <a:cubicBezTo>
                      <a:pt x="179" y="64"/>
                      <a:pt x="177" y="65"/>
                      <a:pt x="177" y="68"/>
                    </a:cubicBezTo>
                    <a:cubicBezTo>
                      <a:pt x="177" y="161"/>
                      <a:pt x="177" y="161"/>
                      <a:pt x="177" y="161"/>
                    </a:cubicBezTo>
                    <a:cubicBezTo>
                      <a:pt x="177" y="170"/>
                      <a:pt x="170" y="177"/>
                      <a:pt x="160" y="177"/>
                    </a:cubicBezTo>
                    <a:cubicBezTo>
                      <a:pt x="25" y="177"/>
                      <a:pt x="25" y="177"/>
                      <a:pt x="25" y="177"/>
                    </a:cubicBezTo>
                    <a:cubicBezTo>
                      <a:pt x="16" y="177"/>
                      <a:pt x="8" y="170"/>
                      <a:pt x="8" y="161"/>
                    </a:cubicBezTo>
                    <a:cubicBezTo>
                      <a:pt x="8" y="26"/>
                      <a:pt x="8" y="26"/>
                      <a:pt x="8" y="26"/>
                    </a:cubicBezTo>
                    <a:cubicBezTo>
                      <a:pt x="8" y="16"/>
                      <a:pt x="16" y="9"/>
                      <a:pt x="25" y="9"/>
                    </a:cubicBezTo>
                    <a:cubicBezTo>
                      <a:pt x="118" y="9"/>
                      <a:pt x="118" y="9"/>
                      <a:pt x="118" y="9"/>
                    </a:cubicBezTo>
                    <a:cubicBezTo>
                      <a:pt x="120" y="9"/>
                      <a:pt x="122" y="7"/>
                      <a:pt x="122" y="4"/>
                    </a:cubicBezTo>
                    <a:cubicBezTo>
                      <a:pt x="122" y="2"/>
                      <a:pt x="120" y="0"/>
                      <a:pt x="118" y="0"/>
                    </a:cubicBezTo>
                    <a:cubicBezTo>
                      <a:pt x="25" y="0"/>
                      <a:pt x="25" y="0"/>
                      <a:pt x="25" y="0"/>
                    </a:cubicBezTo>
                    <a:cubicBezTo>
                      <a:pt x="11" y="0"/>
                      <a:pt x="0" y="12"/>
                      <a:pt x="0" y="26"/>
                    </a:cubicBezTo>
                    <a:cubicBezTo>
                      <a:pt x="0" y="161"/>
                      <a:pt x="0" y="161"/>
                      <a:pt x="0" y="161"/>
                    </a:cubicBezTo>
                    <a:cubicBezTo>
                      <a:pt x="0" y="175"/>
                      <a:pt x="11" y="186"/>
                      <a:pt x="25" y="186"/>
                    </a:cubicBezTo>
                    <a:cubicBezTo>
                      <a:pt x="160" y="186"/>
                      <a:pt x="160" y="186"/>
                      <a:pt x="160" y="186"/>
                    </a:cubicBezTo>
                    <a:cubicBezTo>
                      <a:pt x="174" y="186"/>
                      <a:pt x="186" y="175"/>
                      <a:pt x="186" y="161"/>
                    </a:cubicBezTo>
                    <a:cubicBezTo>
                      <a:pt x="186" y="68"/>
                      <a:pt x="186" y="68"/>
                      <a:pt x="186" y="68"/>
                    </a:cubicBezTo>
                    <a:cubicBezTo>
                      <a:pt x="186" y="65"/>
                      <a:pt x="184" y="64"/>
                      <a:pt x="181" y="64"/>
                    </a:cubicBezTo>
                    <a:close/>
                  </a:path>
                </a:pathLst>
              </a:custGeom>
              <a:solidFill>
                <a:schemeClr val="accent1"/>
              </a:solidFill>
              <a:ln>
                <a:noFill/>
              </a:ln>
            </p:spPr>
            <p:txBody>
              <a:bodyPr anchor="ctr"/>
              <a:lstStyle/>
              <a:p>
                <a:pPr algn="ctr"/>
                <a:endParaRPr/>
              </a:p>
            </p:txBody>
          </p:sp>
        </p:grpSp>
        <p:grpSp>
          <p:nvGrpSpPr>
            <p:cNvPr id="49" name="组合 48"/>
            <p:cNvGrpSpPr/>
            <p:nvPr/>
          </p:nvGrpSpPr>
          <p:grpSpPr>
            <a:xfrm>
              <a:off x="619498" y="4774865"/>
              <a:ext cx="2133781" cy="1316835"/>
              <a:chOff x="1541720" y="2349127"/>
              <a:chExt cx="2133781" cy="1316835"/>
            </a:xfrm>
          </p:grpSpPr>
          <p:sp>
            <p:nvSpPr>
              <p:cNvPr id="50" name="文本框 49"/>
              <p:cNvSpPr txBox="1"/>
              <p:nvPr/>
            </p:nvSpPr>
            <p:spPr>
              <a:xfrm>
                <a:off x="1541720"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我对我要求</a:t>
                </a:r>
                <a:endParaRPr lang="zh-CN" altLang="en-US" b="1" dirty="0">
                  <a:solidFill>
                    <a:schemeClr val="tx1">
                      <a:lumMod val="75000"/>
                      <a:lumOff val="25000"/>
                    </a:schemeClr>
                  </a:solidFill>
                  <a:latin typeface="Century Gothic" panose="020B0502020202020204" pitchFamily="34" charset="0"/>
                </a:endParaRPr>
              </a:p>
            </p:txBody>
          </p:sp>
          <p:sp>
            <p:nvSpPr>
              <p:cNvPr id="51" name="文本框 50"/>
              <p:cNvSpPr txBox="1"/>
              <p:nvPr/>
            </p:nvSpPr>
            <p:spPr>
              <a:xfrm>
                <a:off x="1633025" y="2687681"/>
                <a:ext cx="2042476" cy="978281"/>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能与各委员积极</a:t>
                </a:r>
                <a:r>
                  <a:rPr lang="zh-CN" altLang="en-US" sz="2000" b="1" dirty="0" smtClean="0">
                    <a:solidFill>
                      <a:schemeClr val="tx1">
                        <a:lumMod val="50000"/>
                        <a:lumOff val="50000"/>
                      </a:schemeClr>
                    </a:solidFill>
                    <a:latin typeface="Century Gothic" panose="020B0502020202020204" pitchFamily="34" charset="0"/>
                    <a:ea typeface="+mj-ea"/>
                  </a:rPr>
                  <a:t>合作</a:t>
                </a:r>
                <a:r>
                  <a:rPr lang="zh-CN" altLang="en-US" sz="1050" dirty="0" smtClean="0">
                    <a:solidFill>
                      <a:schemeClr val="tx1">
                        <a:lumMod val="50000"/>
                        <a:lumOff val="50000"/>
                      </a:schemeClr>
                    </a:solidFill>
                    <a:latin typeface="Century Gothic" panose="020B0502020202020204" pitchFamily="34" charset="0"/>
                    <a:ea typeface="+mj-ea"/>
                  </a:rPr>
                  <a:t>开展活动，与人为善，遇事</a:t>
                </a:r>
                <a:r>
                  <a:rPr lang="zh-CN" altLang="en-US" sz="2000" b="1" dirty="0" smtClean="0">
                    <a:solidFill>
                      <a:schemeClr val="tx1">
                        <a:lumMod val="50000"/>
                        <a:lumOff val="50000"/>
                      </a:schemeClr>
                    </a:solidFill>
                    <a:latin typeface="Century Gothic" panose="020B0502020202020204" pitchFamily="34" charset="0"/>
                    <a:ea typeface="+mj-ea"/>
                  </a:rPr>
                  <a:t>沟通</a:t>
                </a:r>
                <a:r>
                  <a:rPr lang="zh-CN" altLang="en-US" sz="1050" dirty="0" smtClean="0">
                    <a:solidFill>
                      <a:schemeClr val="tx1">
                        <a:lumMod val="50000"/>
                        <a:lumOff val="50000"/>
                      </a:schemeClr>
                    </a:solidFill>
                    <a:latin typeface="Century Gothic" panose="020B0502020202020204" pitchFamily="34" charset="0"/>
                    <a:ea typeface="+mj-ea"/>
                  </a:rPr>
                  <a:t>，兼顾学习和团支部工作</a:t>
                </a:r>
                <a:endParaRPr lang="en-US" altLang="zh-CN" sz="1050" dirty="0">
                  <a:solidFill>
                    <a:schemeClr val="tx1">
                      <a:lumMod val="50000"/>
                      <a:lumOff val="50000"/>
                    </a:schemeClr>
                  </a:solidFill>
                  <a:latin typeface="Century Gothic" panose="020B0502020202020204" pitchFamily="34" charset="0"/>
                  <a:ea typeface="+mj-ea"/>
                </a:endParaRPr>
              </a:p>
            </p:txBody>
          </p:sp>
        </p:grpSp>
      </p:grpSp>
      <p:grpSp>
        <p:nvGrpSpPr>
          <p:cNvPr id="59" name="组合 58"/>
          <p:cNvGrpSpPr/>
          <p:nvPr/>
        </p:nvGrpSpPr>
        <p:grpSpPr>
          <a:xfrm>
            <a:off x="387125" y="299356"/>
            <a:ext cx="12126303" cy="6596744"/>
            <a:chOff x="387125" y="299356"/>
            <a:chExt cx="12126303" cy="6596744"/>
          </a:xfrm>
        </p:grpSpPr>
        <p:grpSp>
          <p:nvGrpSpPr>
            <p:cNvPr id="60" name="组合 59"/>
            <p:cNvGrpSpPr/>
            <p:nvPr/>
          </p:nvGrpSpPr>
          <p:grpSpPr>
            <a:xfrm>
              <a:off x="387125" y="299356"/>
              <a:ext cx="1316500" cy="883947"/>
              <a:chOff x="1276124" y="1279752"/>
              <a:chExt cx="6401933" cy="4298496"/>
            </a:xfrm>
          </p:grpSpPr>
          <p:sp>
            <p:nvSpPr>
              <p:cNvPr id="68" name="菱形 67"/>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菱形 68"/>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文本框 60"/>
            <p:cNvSpPr txBox="1"/>
            <p:nvPr/>
          </p:nvSpPr>
          <p:spPr>
            <a:xfrm>
              <a:off x="900242" y="428399"/>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smtClean="0">
                  <a:solidFill>
                    <a:schemeClr val="accent1"/>
                  </a:solidFill>
                  <a:latin typeface="Agency FB" panose="020B0503020202020204" pitchFamily="34" charset="0"/>
                </a:rPr>
                <a:t>2</a:t>
              </a:r>
              <a:endParaRPr lang="zh-CN" altLang="en-US" sz="3200" dirty="0">
                <a:solidFill>
                  <a:schemeClr val="accent1"/>
                </a:solidFill>
                <a:latin typeface="Agency FB" panose="020B0503020202020204" pitchFamily="34" charset="0"/>
              </a:endParaRPr>
            </a:p>
          </p:txBody>
        </p:sp>
        <p:grpSp>
          <p:nvGrpSpPr>
            <p:cNvPr id="62" name="组合 61"/>
            <p:cNvGrpSpPr/>
            <p:nvPr/>
          </p:nvGrpSpPr>
          <p:grpSpPr>
            <a:xfrm>
              <a:off x="2183679" y="380547"/>
              <a:ext cx="5532873" cy="847070"/>
              <a:chOff x="1905658" y="323359"/>
              <a:chExt cx="5532873" cy="847070"/>
            </a:xfrm>
          </p:grpSpPr>
          <p:sp>
            <p:nvSpPr>
              <p:cNvPr id="66" name="文本框 65"/>
              <p:cNvSpPr txBox="1"/>
              <p:nvPr/>
            </p:nvSpPr>
            <p:spPr>
              <a:xfrm>
                <a:off x="2215357" y="32335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tx1">
                        <a:lumMod val="75000"/>
                        <a:lumOff val="25000"/>
                      </a:schemeClr>
                    </a:solidFill>
                    <a:latin typeface="Century Gothic" panose="020B0502020202020204" pitchFamily="34" charset="0"/>
                  </a:rPr>
                  <a:t>未来工作展望</a:t>
                </a:r>
                <a:endParaRPr lang="zh-CN" altLang="en-US" sz="2800" b="1" dirty="0">
                  <a:solidFill>
                    <a:schemeClr val="tx1">
                      <a:lumMod val="75000"/>
                      <a:lumOff val="25000"/>
                    </a:schemeClr>
                  </a:solidFill>
                  <a:latin typeface="Century Gothic" panose="020B0502020202020204" pitchFamily="34" charset="0"/>
                </a:endParaRPr>
              </a:p>
            </p:txBody>
          </p:sp>
          <p:sp>
            <p:nvSpPr>
              <p:cNvPr id="67" name="文本框 66"/>
              <p:cNvSpPr txBox="1"/>
              <p:nvPr/>
            </p:nvSpPr>
            <p:spPr>
              <a:xfrm>
                <a:off x="1905658" y="924208"/>
                <a:ext cx="5532873" cy="246221"/>
              </a:xfrm>
              <a:prstGeom prst="rect">
                <a:avLst/>
              </a:prstGeom>
              <a:noFill/>
            </p:spPr>
            <p:txBody>
              <a:bodyPr wrap="square" rtlCol="0">
                <a:spAutoFit/>
                <a:scene3d>
                  <a:camera prst="orthographicFront"/>
                  <a:lightRig rig="threePt" dir="t"/>
                </a:scene3d>
                <a:sp3d contourW="12700"/>
              </a:bodyPr>
              <a:lstStyle/>
              <a:p>
                <a:r>
                  <a:rPr lang="zh-CN" altLang="en-US" sz="1000" dirty="0" smtClean="0">
                    <a:solidFill>
                      <a:schemeClr val="bg1">
                        <a:lumMod val="50000"/>
                      </a:schemeClr>
                    </a:solidFill>
                    <a:latin typeface="Century Gothic" panose="020B0502020202020204" pitchFamily="34" charset="0"/>
                  </a:rPr>
                  <a:t>凝聚共识，不忘初心</a:t>
                </a:r>
                <a:endParaRPr lang="en-US" altLang="zh-CN" sz="1000" dirty="0">
                  <a:solidFill>
                    <a:schemeClr val="bg1">
                      <a:lumMod val="50000"/>
                    </a:schemeClr>
                  </a:solidFill>
                  <a:latin typeface="Century Gothic" panose="020B0502020202020204" pitchFamily="34" charset="0"/>
                </a:endParaRPr>
              </a:p>
            </p:txBody>
          </p:sp>
        </p:grpSp>
        <p:grpSp>
          <p:nvGrpSpPr>
            <p:cNvPr id="63" name="组合 62"/>
            <p:cNvGrpSpPr/>
            <p:nvPr/>
          </p:nvGrpSpPr>
          <p:grpSpPr>
            <a:xfrm>
              <a:off x="11572872" y="6254988"/>
              <a:ext cx="940556" cy="641112"/>
              <a:chOff x="11395287" y="6034159"/>
              <a:chExt cx="1208633" cy="823841"/>
            </a:xfrm>
          </p:grpSpPr>
          <p:sp>
            <p:nvSpPr>
              <p:cNvPr id="64" name="菱形 63"/>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菱形 64"/>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0" name="图片 6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58167" y="371488"/>
            <a:ext cx="542385" cy="54133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ppt_x"/>
                                          </p:val>
                                        </p:tav>
                                        <p:tav tm="100000">
                                          <p:val>
                                            <p:strVal val="#ppt_x"/>
                                          </p:val>
                                        </p:tav>
                                      </p:tavLst>
                                    </p:anim>
                                    <p:anim calcmode="lin" valueType="num">
                                      <p:cBhvr additive="base">
                                        <p:cTn id="2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anim calcmode="lin" valueType="num">
                                      <p:cBhvr additive="base">
                                        <p:cTn id="31" dur="500" fill="hold"/>
                                        <p:tgtEl>
                                          <p:spTgt spid="76"/>
                                        </p:tgtEl>
                                        <p:attrNameLst>
                                          <p:attrName>ppt_x</p:attrName>
                                        </p:attrNameLst>
                                      </p:cBhvr>
                                      <p:tavLst>
                                        <p:tav tm="0">
                                          <p:val>
                                            <p:strVal val="#ppt_x"/>
                                          </p:val>
                                        </p:tav>
                                        <p:tav tm="100000">
                                          <p:val>
                                            <p:strVal val="#ppt_x"/>
                                          </p:val>
                                        </p:tav>
                                      </p:tavLst>
                                    </p:anim>
                                    <p:anim calcmode="lin" valueType="num">
                                      <p:cBhvr additive="base">
                                        <p:cTn id="32"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ppt_x"/>
                                          </p:val>
                                        </p:tav>
                                        <p:tav tm="100000">
                                          <p:val>
                                            <p:strVal val="#ppt_x"/>
                                          </p:val>
                                        </p:tav>
                                      </p:tavLst>
                                    </p:anim>
                                    <p:anim calcmode="lin" valueType="num">
                                      <p:cBhvr additive="base">
                                        <p:cTn id="38"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3138292" y="1975938"/>
            <a:ext cx="5915416" cy="3608134"/>
            <a:chOff x="4962185" y="1963238"/>
            <a:chExt cx="5915416" cy="3608134"/>
          </a:xfrm>
        </p:grpSpPr>
        <p:cxnSp>
          <p:nvCxnSpPr>
            <p:cNvPr id="32" name="直接连接符 31"/>
            <p:cNvCxnSpPr/>
            <p:nvPr/>
          </p:nvCxnSpPr>
          <p:spPr>
            <a:xfrm>
              <a:off x="7932270" y="2290110"/>
              <a:ext cx="0" cy="3076575"/>
            </a:xfrm>
            <a:prstGeom prst="line">
              <a:avLst/>
            </a:prstGeom>
            <a:ln>
              <a:solidFill>
                <a:schemeClr val="bg2">
                  <a:lumMod val="9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îsḷîḋé"/>
            <p:cNvSpPr/>
            <p:nvPr/>
          </p:nvSpPr>
          <p:spPr bwMode="auto">
            <a:xfrm>
              <a:off x="4962185" y="393433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endParaRPr/>
            </a:p>
          </p:txBody>
        </p:sp>
        <p:sp>
          <p:nvSpPr>
            <p:cNvPr id="25" name="iṡḻiḋe"/>
            <p:cNvSpPr/>
            <p:nvPr/>
          </p:nvSpPr>
          <p:spPr bwMode="auto">
            <a:xfrm>
              <a:off x="4962185" y="198521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endParaRPr/>
            </a:p>
          </p:txBody>
        </p:sp>
        <p:sp>
          <p:nvSpPr>
            <p:cNvPr id="23" name="íŝļîďé"/>
            <p:cNvSpPr/>
            <p:nvPr/>
          </p:nvSpPr>
          <p:spPr bwMode="auto">
            <a:xfrm rot="10800000">
              <a:off x="7575419" y="4908891"/>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endParaRPr/>
            </a:p>
          </p:txBody>
        </p:sp>
        <p:sp>
          <p:nvSpPr>
            <p:cNvPr id="21" name="íšļïḓè"/>
            <p:cNvSpPr/>
            <p:nvPr/>
          </p:nvSpPr>
          <p:spPr bwMode="auto">
            <a:xfrm rot="10800000">
              <a:off x="7575419" y="2959770"/>
              <a:ext cx="3302182" cy="654908"/>
            </a:xfrm>
            <a:custGeom>
              <a:avLst/>
              <a:gdLst>
                <a:gd name="T0" fmla="*/ 381 w 425"/>
                <a:gd name="T1" fmla="*/ 0 h 89"/>
                <a:gd name="T2" fmla="*/ 337 w 425"/>
                <a:gd name="T3" fmla="*/ 39 h 89"/>
                <a:gd name="T4" fmla="*/ 337 w 425"/>
                <a:gd name="T5" fmla="*/ 39 h 89"/>
                <a:gd name="T6" fmla="*/ 23 w 425"/>
                <a:gd name="T7" fmla="*/ 40 h 89"/>
                <a:gd name="T8" fmla="*/ 12 w 425"/>
                <a:gd name="T9" fmla="*/ 32 h 89"/>
                <a:gd name="T10" fmla="*/ 0 w 425"/>
                <a:gd name="T11" fmla="*/ 45 h 89"/>
                <a:gd name="T12" fmla="*/ 12 w 425"/>
                <a:gd name="T13" fmla="*/ 57 h 89"/>
                <a:gd name="T14" fmla="*/ 23 w 425"/>
                <a:gd name="T15" fmla="*/ 49 h 89"/>
                <a:gd name="T16" fmla="*/ 337 w 425"/>
                <a:gd name="T17" fmla="*/ 50 h 89"/>
                <a:gd name="T18" fmla="*/ 337 w 425"/>
                <a:gd name="T19" fmla="*/ 50 h 89"/>
                <a:gd name="T20" fmla="*/ 381 w 425"/>
                <a:gd name="T21" fmla="*/ 89 h 89"/>
                <a:gd name="T22" fmla="*/ 425 w 425"/>
                <a:gd name="T23" fmla="*/ 45 h 89"/>
                <a:gd name="T24" fmla="*/ 381 w 425"/>
                <a:gd name="T25"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5" h="89">
                  <a:moveTo>
                    <a:pt x="381" y="0"/>
                  </a:moveTo>
                  <a:cubicBezTo>
                    <a:pt x="358" y="0"/>
                    <a:pt x="340" y="17"/>
                    <a:pt x="337" y="39"/>
                  </a:cubicBezTo>
                  <a:cubicBezTo>
                    <a:pt x="337" y="39"/>
                    <a:pt x="337" y="39"/>
                    <a:pt x="337" y="39"/>
                  </a:cubicBezTo>
                  <a:cubicBezTo>
                    <a:pt x="276" y="44"/>
                    <a:pt x="95" y="45"/>
                    <a:pt x="23" y="40"/>
                  </a:cubicBezTo>
                  <a:cubicBezTo>
                    <a:pt x="21" y="35"/>
                    <a:pt x="17" y="32"/>
                    <a:pt x="12" y="32"/>
                  </a:cubicBezTo>
                  <a:cubicBezTo>
                    <a:pt x="5" y="32"/>
                    <a:pt x="0" y="38"/>
                    <a:pt x="0" y="45"/>
                  </a:cubicBezTo>
                  <a:cubicBezTo>
                    <a:pt x="0" y="51"/>
                    <a:pt x="5" y="57"/>
                    <a:pt x="12" y="57"/>
                  </a:cubicBezTo>
                  <a:cubicBezTo>
                    <a:pt x="17" y="57"/>
                    <a:pt x="21" y="54"/>
                    <a:pt x="23" y="49"/>
                  </a:cubicBezTo>
                  <a:cubicBezTo>
                    <a:pt x="104" y="45"/>
                    <a:pt x="267" y="45"/>
                    <a:pt x="337" y="50"/>
                  </a:cubicBezTo>
                  <a:cubicBezTo>
                    <a:pt x="337" y="50"/>
                    <a:pt x="337" y="50"/>
                    <a:pt x="337" y="50"/>
                  </a:cubicBezTo>
                  <a:cubicBezTo>
                    <a:pt x="340" y="72"/>
                    <a:pt x="358" y="89"/>
                    <a:pt x="381" y="89"/>
                  </a:cubicBezTo>
                  <a:cubicBezTo>
                    <a:pt x="406" y="89"/>
                    <a:pt x="425" y="69"/>
                    <a:pt x="425" y="45"/>
                  </a:cubicBezTo>
                  <a:cubicBezTo>
                    <a:pt x="425" y="20"/>
                    <a:pt x="406" y="0"/>
                    <a:pt x="381" y="0"/>
                  </a:cubicBezTo>
                  <a:close/>
                </a:path>
              </a:pathLst>
            </a:custGeom>
            <a:solidFill>
              <a:schemeClr val="bg2">
                <a:lumMod val="90000"/>
              </a:schemeClr>
            </a:solidFill>
            <a:ln>
              <a:noFill/>
            </a:ln>
          </p:spPr>
          <p:txBody>
            <a:bodyPr anchor="ctr"/>
            <a:lstStyle/>
            <a:p>
              <a:pPr algn="ctr"/>
              <a:endParaRPr/>
            </a:p>
          </p:txBody>
        </p:sp>
        <p:sp>
          <p:nvSpPr>
            <p:cNvPr id="33" name="椭圆 32"/>
            <p:cNvSpPr/>
            <p:nvPr/>
          </p:nvSpPr>
          <p:spPr>
            <a:xfrm>
              <a:off x="7588665" y="1963238"/>
              <a:ext cx="675701" cy="675701"/>
            </a:xfrm>
            <a:prstGeom prst="ellipse">
              <a:avLst/>
            </a:prstGeom>
            <a:solidFill>
              <a:srgbClr val="8E9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588665" y="2956008"/>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7588665" y="3916121"/>
              <a:ext cx="675701" cy="675701"/>
            </a:xfrm>
            <a:prstGeom prst="ellipse">
              <a:avLst/>
            </a:prstGeom>
            <a:solidFill>
              <a:srgbClr val="8E9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588665" y="4895671"/>
              <a:ext cx="675701" cy="675701"/>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ïŝlídè"/>
            <p:cNvSpPr/>
            <p:nvPr/>
          </p:nvSpPr>
          <p:spPr bwMode="auto">
            <a:xfrm>
              <a:off x="7792516" y="4087810"/>
              <a:ext cx="285322" cy="327018"/>
            </a:xfrm>
            <a:custGeom>
              <a:avLst/>
              <a:gdLst>
                <a:gd name="T0" fmla="*/ 381 w 400"/>
                <a:gd name="T1" fmla="*/ 124 h 498"/>
                <a:gd name="T2" fmla="*/ 381 w 400"/>
                <a:gd name="T3" fmla="*/ 124 h 498"/>
                <a:gd name="T4" fmla="*/ 231 w 400"/>
                <a:gd name="T5" fmla="*/ 9 h 498"/>
                <a:gd name="T6" fmla="*/ 115 w 400"/>
                <a:gd name="T7" fmla="*/ 151 h 498"/>
                <a:gd name="T8" fmla="*/ 133 w 400"/>
                <a:gd name="T9" fmla="*/ 213 h 498"/>
                <a:gd name="T10" fmla="*/ 9 w 400"/>
                <a:gd name="T11" fmla="*/ 407 h 498"/>
                <a:gd name="T12" fmla="*/ 0 w 400"/>
                <a:gd name="T13" fmla="*/ 434 h 498"/>
                <a:gd name="T14" fmla="*/ 9 w 400"/>
                <a:gd name="T15" fmla="*/ 478 h 498"/>
                <a:gd name="T16" fmla="*/ 27 w 400"/>
                <a:gd name="T17" fmla="*/ 497 h 498"/>
                <a:gd name="T18" fmla="*/ 62 w 400"/>
                <a:gd name="T19" fmla="*/ 487 h 498"/>
                <a:gd name="T20" fmla="*/ 89 w 400"/>
                <a:gd name="T21" fmla="*/ 470 h 498"/>
                <a:gd name="T22" fmla="*/ 142 w 400"/>
                <a:gd name="T23" fmla="*/ 390 h 498"/>
                <a:gd name="T24" fmla="*/ 142 w 400"/>
                <a:gd name="T25" fmla="*/ 390 h 498"/>
                <a:gd name="T26" fmla="*/ 177 w 400"/>
                <a:gd name="T27" fmla="*/ 381 h 498"/>
                <a:gd name="T28" fmla="*/ 231 w 400"/>
                <a:gd name="T29" fmla="*/ 284 h 498"/>
                <a:gd name="T30" fmla="*/ 293 w 400"/>
                <a:gd name="T31" fmla="*/ 284 h 498"/>
                <a:gd name="T32" fmla="*/ 381 w 400"/>
                <a:gd name="T33" fmla="*/ 124 h 498"/>
                <a:gd name="T34" fmla="*/ 319 w 400"/>
                <a:gd name="T35" fmla="*/ 159 h 498"/>
                <a:gd name="T36" fmla="*/ 319 w 400"/>
                <a:gd name="T37" fmla="*/ 159 h 498"/>
                <a:gd name="T38" fmla="*/ 256 w 400"/>
                <a:gd name="T39" fmla="*/ 142 h 498"/>
                <a:gd name="T40" fmla="*/ 221 w 400"/>
                <a:gd name="T41" fmla="*/ 80 h 498"/>
                <a:gd name="T42" fmla="*/ 310 w 400"/>
                <a:gd name="T43" fmla="*/ 71 h 498"/>
                <a:gd name="T44" fmla="*/ 319 w 400"/>
                <a:gd name="T45" fmla="*/ 15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0" h="498">
                  <a:moveTo>
                    <a:pt x="381" y="124"/>
                  </a:moveTo>
                  <a:lnTo>
                    <a:pt x="381" y="124"/>
                  </a:lnTo>
                  <a:cubicBezTo>
                    <a:pt x="372" y="44"/>
                    <a:pt x="301" y="0"/>
                    <a:pt x="231" y="9"/>
                  </a:cubicBezTo>
                  <a:cubicBezTo>
                    <a:pt x="159" y="27"/>
                    <a:pt x="106" y="80"/>
                    <a:pt x="115" y="151"/>
                  </a:cubicBezTo>
                  <a:cubicBezTo>
                    <a:pt x="115" y="168"/>
                    <a:pt x="124" y="195"/>
                    <a:pt x="133" y="213"/>
                  </a:cubicBezTo>
                  <a:cubicBezTo>
                    <a:pt x="9" y="407"/>
                    <a:pt x="9" y="407"/>
                    <a:pt x="9" y="407"/>
                  </a:cubicBezTo>
                  <a:cubicBezTo>
                    <a:pt x="0" y="407"/>
                    <a:pt x="0" y="425"/>
                    <a:pt x="0" y="434"/>
                  </a:cubicBezTo>
                  <a:cubicBezTo>
                    <a:pt x="9" y="478"/>
                    <a:pt x="9" y="478"/>
                    <a:pt x="9" y="478"/>
                  </a:cubicBezTo>
                  <a:cubicBezTo>
                    <a:pt x="9" y="487"/>
                    <a:pt x="18" y="497"/>
                    <a:pt x="27" y="497"/>
                  </a:cubicBezTo>
                  <a:cubicBezTo>
                    <a:pt x="62" y="487"/>
                    <a:pt x="62" y="487"/>
                    <a:pt x="62" y="487"/>
                  </a:cubicBezTo>
                  <a:cubicBezTo>
                    <a:pt x="71" y="487"/>
                    <a:pt x="80" y="478"/>
                    <a:pt x="89" y="470"/>
                  </a:cubicBezTo>
                  <a:cubicBezTo>
                    <a:pt x="142" y="390"/>
                    <a:pt x="142" y="390"/>
                    <a:pt x="142" y="390"/>
                  </a:cubicBezTo>
                  <a:lnTo>
                    <a:pt x="142" y="390"/>
                  </a:lnTo>
                  <a:cubicBezTo>
                    <a:pt x="177" y="381"/>
                    <a:pt x="177" y="381"/>
                    <a:pt x="177" y="381"/>
                  </a:cubicBezTo>
                  <a:cubicBezTo>
                    <a:pt x="231" y="284"/>
                    <a:pt x="231" y="284"/>
                    <a:pt x="231" y="284"/>
                  </a:cubicBezTo>
                  <a:cubicBezTo>
                    <a:pt x="248" y="293"/>
                    <a:pt x="284" y="284"/>
                    <a:pt x="293" y="284"/>
                  </a:cubicBezTo>
                  <a:cubicBezTo>
                    <a:pt x="363" y="275"/>
                    <a:pt x="399" y="195"/>
                    <a:pt x="381" y="124"/>
                  </a:cubicBezTo>
                  <a:close/>
                  <a:moveTo>
                    <a:pt x="319" y="159"/>
                  </a:moveTo>
                  <a:lnTo>
                    <a:pt x="319" y="159"/>
                  </a:lnTo>
                  <a:cubicBezTo>
                    <a:pt x="301" y="187"/>
                    <a:pt x="284" y="168"/>
                    <a:pt x="256" y="142"/>
                  </a:cubicBezTo>
                  <a:cubicBezTo>
                    <a:pt x="231" y="124"/>
                    <a:pt x="203" y="115"/>
                    <a:pt x="221" y="80"/>
                  </a:cubicBezTo>
                  <a:cubicBezTo>
                    <a:pt x="240" y="53"/>
                    <a:pt x="284" y="44"/>
                    <a:pt x="310" y="71"/>
                  </a:cubicBezTo>
                  <a:cubicBezTo>
                    <a:pt x="337" y="89"/>
                    <a:pt x="346" y="133"/>
                    <a:pt x="319" y="159"/>
                  </a:cubicBezTo>
                  <a:close/>
                </a:path>
              </a:pathLst>
            </a:custGeom>
            <a:solidFill>
              <a:schemeClr val="bg1"/>
            </a:solidFill>
            <a:ln>
              <a:noFill/>
            </a:ln>
            <a:effectLst/>
          </p:spPr>
          <p:txBody>
            <a:bodyPr anchor="ctr"/>
            <a:lstStyle/>
            <a:p>
              <a:pPr algn="ctr"/>
              <a:endParaRPr/>
            </a:p>
          </p:txBody>
        </p:sp>
        <p:sp>
          <p:nvSpPr>
            <p:cNvPr id="26" name="îṧ1ide"/>
            <p:cNvSpPr/>
            <p:nvPr/>
          </p:nvSpPr>
          <p:spPr bwMode="auto">
            <a:xfrm>
              <a:off x="7750311" y="2154398"/>
              <a:ext cx="320914" cy="254261"/>
            </a:xfrm>
            <a:custGeom>
              <a:avLst/>
              <a:gdLst>
                <a:gd name="T0" fmla="*/ 230 w 497"/>
                <a:gd name="T1" fmla="*/ 231 h 426"/>
                <a:gd name="T2" fmla="*/ 230 w 497"/>
                <a:gd name="T3" fmla="*/ 231 h 426"/>
                <a:gd name="T4" fmla="*/ 274 w 497"/>
                <a:gd name="T5" fmla="*/ 231 h 426"/>
                <a:gd name="T6" fmla="*/ 274 w 497"/>
                <a:gd name="T7" fmla="*/ 275 h 426"/>
                <a:gd name="T8" fmla="*/ 496 w 497"/>
                <a:gd name="T9" fmla="*/ 275 h 426"/>
                <a:gd name="T10" fmla="*/ 487 w 497"/>
                <a:gd name="T11" fmla="*/ 133 h 426"/>
                <a:gd name="T12" fmla="*/ 443 w 497"/>
                <a:gd name="T13" fmla="*/ 80 h 426"/>
                <a:gd name="T14" fmla="*/ 363 w 497"/>
                <a:gd name="T15" fmla="*/ 80 h 426"/>
                <a:gd name="T16" fmla="*/ 337 w 497"/>
                <a:gd name="T17" fmla="*/ 27 h 426"/>
                <a:gd name="T18" fmla="*/ 300 w 497"/>
                <a:gd name="T19" fmla="*/ 0 h 426"/>
                <a:gd name="T20" fmla="*/ 194 w 497"/>
                <a:gd name="T21" fmla="*/ 0 h 426"/>
                <a:gd name="T22" fmla="*/ 168 w 497"/>
                <a:gd name="T23" fmla="*/ 27 h 426"/>
                <a:gd name="T24" fmla="*/ 133 w 497"/>
                <a:gd name="T25" fmla="*/ 80 h 426"/>
                <a:gd name="T26" fmla="*/ 53 w 497"/>
                <a:gd name="T27" fmla="*/ 80 h 426"/>
                <a:gd name="T28" fmla="*/ 9 w 497"/>
                <a:gd name="T29" fmla="*/ 133 h 426"/>
                <a:gd name="T30" fmla="*/ 0 w 497"/>
                <a:gd name="T31" fmla="*/ 275 h 426"/>
                <a:gd name="T32" fmla="*/ 230 w 497"/>
                <a:gd name="T33" fmla="*/ 275 h 426"/>
                <a:gd name="T34" fmla="*/ 230 w 497"/>
                <a:gd name="T35" fmla="*/ 231 h 426"/>
                <a:gd name="T36" fmla="*/ 186 w 497"/>
                <a:gd name="T37" fmla="*/ 53 h 426"/>
                <a:gd name="T38" fmla="*/ 186 w 497"/>
                <a:gd name="T39" fmla="*/ 53 h 426"/>
                <a:gd name="T40" fmla="*/ 212 w 497"/>
                <a:gd name="T41" fmla="*/ 36 h 426"/>
                <a:gd name="T42" fmla="*/ 284 w 497"/>
                <a:gd name="T43" fmla="*/ 36 h 426"/>
                <a:gd name="T44" fmla="*/ 309 w 497"/>
                <a:gd name="T45" fmla="*/ 53 h 426"/>
                <a:gd name="T46" fmla="*/ 319 w 497"/>
                <a:gd name="T47" fmla="*/ 80 h 426"/>
                <a:gd name="T48" fmla="*/ 177 w 497"/>
                <a:gd name="T49" fmla="*/ 80 h 426"/>
                <a:gd name="T50" fmla="*/ 186 w 497"/>
                <a:gd name="T51" fmla="*/ 53 h 426"/>
                <a:gd name="T52" fmla="*/ 274 w 497"/>
                <a:gd name="T53" fmla="*/ 355 h 426"/>
                <a:gd name="T54" fmla="*/ 274 w 497"/>
                <a:gd name="T55" fmla="*/ 355 h 426"/>
                <a:gd name="T56" fmla="*/ 230 w 497"/>
                <a:gd name="T57" fmla="*/ 355 h 426"/>
                <a:gd name="T58" fmla="*/ 230 w 497"/>
                <a:gd name="T59" fmla="*/ 302 h 426"/>
                <a:gd name="T60" fmla="*/ 9 w 497"/>
                <a:gd name="T61" fmla="*/ 302 h 426"/>
                <a:gd name="T62" fmla="*/ 17 w 497"/>
                <a:gd name="T63" fmla="*/ 381 h 426"/>
                <a:gd name="T64" fmla="*/ 62 w 497"/>
                <a:gd name="T65" fmla="*/ 425 h 426"/>
                <a:gd name="T66" fmla="*/ 434 w 497"/>
                <a:gd name="T67" fmla="*/ 425 h 426"/>
                <a:gd name="T68" fmla="*/ 478 w 497"/>
                <a:gd name="T69" fmla="*/ 381 h 426"/>
                <a:gd name="T70" fmla="*/ 487 w 497"/>
                <a:gd name="T71" fmla="*/ 302 h 426"/>
                <a:gd name="T72" fmla="*/ 274 w 497"/>
                <a:gd name="T73" fmla="*/ 302 h 426"/>
                <a:gd name="T74" fmla="*/ 274 w 497"/>
                <a:gd name="T75" fmla="*/ 35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7" h="426">
                  <a:moveTo>
                    <a:pt x="230" y="231"/>
                  </a:moveTo>
                  <a:lnTo>
                    <a:pt x="230" y="231"/>
                  </a:lnTo>
                  <a:cubicBezTo>
                    <a:pt x="274" y="231"/>
                    <a:pt x="274" y="231"/>
                    <a:pt x="274" y="231"/>
                  </a:cubicBezTo>
                  <a:cubicBezTo>
                    <a:pt x="274" y="275"/>
                    <a:pt x="274" y="275"/>
                    <a:pt x="274" y="275"/>
                  </a:cubicBezTo>
                  <a:cubicBezTo>
                    <a:pt x="496" y="275"/>
                    <a:pt x="496" y="275"/>
                    <a:pt x="496" y="275"/>
                  </a:cubicBezTo>
                  <a:cubicBezTo>
                    <a:pt x="496" y="275"/>
                    <a:pt x="496" y="168"/>
                    <a:pt x="487" y="133"/>
                  </a:cubicBezTo>
                  <a:cubicBezTo>
                    <a:pt x="487" y="97"/>
                    <a:pt x="478" y="80"/>
                    <a:pt x="443" y="80"/>
                  </a:cubicBezTo>
                  <a:cubicBezTo>
                    <a:pt x="363" y="80"/>
                    <a:pt x="363" y="80"/>
                    <a:pt x="363" y="80"/>
                  </a:cubicBezTo>
                  <a:cubicBezTo>
                    <a:pt x="345" y="53"/>
                    <a:pt x="337" y="27"/>
                    <a:pt x="337" y="27"/>
                  </a:cubicBezTo>
                  <a:cubicBezTo>
                    <a:pt x="328" y="9"/>
                    <a:pt x="319" y="0"/>
                    <a:pt x="300" y="0"/>
                  </a:cubicBezTo>
                  <a:cubicBezTo>
                    <a:pt x="194" y="0"/>
                    <a:pt x="194" y="0"/>
                    <a:pt x="194" y="0"/>
                  </a:cubicBezTo>
                  <a:cubicBezTo>
                    <a:pt x="177" y="0"/>
                    <a:pt x="168" y="9"/>
                    <a:pt x="168" y="27"/>
                  </a:cubicBezTo>
                  <a:cubicBezTo>
                    <a:pt x="159" y="27"/>
                    <a:pt x="150" y="53"/>
                    <a:pt x="133" y="80"/>
                  </a:cubicBezTo>
                  <a:cubicBezTo>
                    <a:pt x="53" y="80"/>
                    <a:pt x="53" y="80"/>
                    <a:pt x="53" y="80"/>
                  </a:cubicBezTo>
                  <a:cubicBezTo>
                    <a:pt x="17" y="80"/>
                    <a:pt x="9" y="97"/>
                    <a:pt x="9" y="133"/>
                  </a:cubicBezTo>
                  <a:cubicBezTo>
                    <a:pt x="0" y="168"/>
                    <a:pt x="0" y="275"/>
                    <a:pt x="0" y="275"/>
                  </a:cubicBezTo>
                  <a:cubicBezTo>
                    <a:pt x="230" y="275"/>
                    <a:pt x="230" y="275"/>
                    <a:pt x="230" y="275"/>
                  </a:cubicBezTo>
                  <a:lnTo>
                    <a:pt x="230" y="231"/>
                  </a:lnTo>
                  <a:close/>
                  <a:moveTo>
                    <a:pt x="186" y="53"/>
                  </a:moveTo>
                  <a:lnTo>
                    <a:pt x="186" y="53"/>
                  </a:lnTo>
                  <a:cubicBezTo>
                    <a:pt x="194" y="44"/>
                    <a:pt x="194" y="36"/>
                    <a:pt x="212" y="36"/>
                  </a:cubicBezTo>
                  <a:cubicBezTo>
                    <a:pt x="284" y="36"/>
                    <a:pt x="284" y="36"/>
                    <a:pt x="284" y="36"/>
                  </a:cubicBezTo>
                  <a:cubicBezTo>
                    <a:pt x="300" y="36"/>
                    <a:pt x="300" y="44"/>
                    <a:pt x="309" y="53"/>
                  </a:cubicBezTo>
                  <a:cubicBezTo>
                    <a:pt x="309" y="53"/>
                    <a:pt x="319" y="71"/>
                    <a:pt x="319" y="80"/>
                  </a:cubicBezTo>
                  <a:cubicBezTo>
                    <a:pt x="177" y="80"/>
                    <a:pt x="177" y="80"/>
                    <a:pt x="177" y="80"/>
                  </a:cubicBezTo>
                  <a:cubicBezTo>
                    <a:pt x="186" y="71"/>
                    <a:pt x="186" y="53"/>
                    <a:pt x="186" y="53"/>
                  </a:cubicBezTo>
                  <a:close/>
                  <a:moveTo>
                    <a:pt x="274" y="355"/>
                  </a:moveTo>
                  <a:lnTo>
                    <a:pt x="274" y="355"/>
                  </a:lnTo>
                  <a:cubicBezTo>
                    <a:pt x="230" y="355"/>
                    <a:pt x="230" y="355"/>
                    <a:pt x="230" y="355"/>
                  </a:cubicBezTo>
                  <a:cubicBezTo>
                    <a:pt x="230" y="302"/>
                    <a:pt x="230" y="302"/>
                    <a:pt x="230" y="302"/>
                  </a:cubicBezTo>
                  <a:cubicBezTo>
                    <a:pt x="9" y="302"/>
                    <a:pt x="9" y="302"/>
                    <a:pt x="9" y="302"/>
                  </a:cubicBezTo>
                  <a:cubicBezTo>
                    <a:pt x="9" y="302"/>
                    <a:pt x="17" y="346"/>
                    <a:pt x="17" y="381"/>
                  </a:cubicBezTo>
                  <a:cubicBezTo>
                    <a:pt x="17" y="399"/>
                    <a:pt x="26" y="425"/>
                    <a:pt x="62" y="425"/>
                  </a:cubicBezTo>
                  <a:cubicBezTo>
                    <a:pt x="434" y="425"/>
                    <a:pt x="434" y="425"/>
                    <a:pt x="434" y="425"/>
                  </a:cubicBezTo>
                  <a:cubicBezTo>
                    <a:pt x="469" y="425"/>
                    <a:pt x="478" y="399"/>
                    <a:pt x="478" y="381"/>
                  </a:cubicBezTo>
                  <a:cubicBezTo>
                    <a:pt x="478" y="346"/>
                    <a:pt x="487" y="302"/>
                    <a:pt x="487" y="302"/>
                  </a:cubicBezTo>
                  <a:cubicBezTo>
                    <a:pt x="274" y="302"/>
                    <a:pt x="274" y="302"/>
                    <a:pt x="274" y="302"/>
                  </a:cubicBezTo>
                  <a:lnTo>
                    <a:pt x="274" y="355"/>
                  </a:lnTo>
                  <a:close/>
                </a:path>
              </a:pathLst>
            </a:custGeom>
            <a:solidFill>
              <a:schemeClr val="bg1"/>
            </a:solidFill>
            <a:ln>
              <a:noFill/>
            </a:ln>
            <a:effectLst/>
          </p:spPr>
          <p:txBody>
            <a:bodyPr anchor="ctr"/>
            <a:lstStyle/>
            <a:p>
              <a:pPr algn="ctr"/>
              <a:endParaRPr/>
            </a:p>
          </p:txBody>
        </p:sp>
        <p:sp>
          <p:nvSpPr>
            <p:cNvPr id="24" name="iṩļîḑè"/>
            <p:cNvSpPr/>
            <p:nvPr/>
          </p:nvSpPr>
          <p:spPr bwMode="auto">
            <a:xfrm>
              <a:off x="7755163" y="5090237"/>
              <a:ext cx="354216" cy="292218"/>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chemeClr val="bg1"/>
            </a:solidFill>
            <a:ln>
              <a:noFill/>
            </a:ln>
            <a:effectLst/>
          </p:spPr>
          <p:txBody>
            <a:bodyPr anchor="ctr"/>
            <a:lstStyle/>
            <a:p>
              <a:pPr algn="ctr"/>
              <a:endParaRPr/>
            </a:p>
          </p:txBody>
        </p:sp>
        <p:sp>
          <p:nvSpPr>
            <p:cNvPr id="22" name="íṣḻide"/>
            <p:cNvSpPr/>
            <p:nvPr/>
          </p:nvSpPr>
          <p:spPr bwMode="auto">
            <a:xfrm>
              <a:off x="7732308" y="3151763"/>
              <a:ext cx="399924" cy="284193"/>
            </a:xfrm>
            <a:custGeom>
              <a:avLst/>
              <a:gdLst>
                <a:gd name="T0" fmla="*/ 80 w 497"/>
                <a:gd name="T1" fmla="*/ 248 h 382"/>
                <a:gd name="T2" fmla="*/ 80 w 497"/>
                <a:gd name="T3" fmla="*/ 248 h 382"/>
                <a:gd name="T4" fmla="*/ 159 w 497"/>
                <a:gd name="T5" fmla="*/ 328 h 382"/>
                <a:gd name="T6" fmla="*/ 248 w 497"/>
                <a:gd name="T7" fmla="*/ 381 h 382"/>
                <a:gd name="T8" fmla="*/ 337 w 497"/>
                <a:gd name="T9" fmla="*/ 337 h 382"/>
                <a:gd name="T10" fmla="*/ 390 w 497"/>
                <a:gd name="T11" fmla="*/ 258 h 382"/>
                <a:gd name="T12" fmla="*/ 248 w 497"/>
                <a:gd name="T13" fmla="*/ 328 h 382"/>
                <a:gd name="T14" fmla="*/ 80 w 497"/>
                <a:gd name="T15" fmla="*/ 248 h 382"/>
                <a:gd name="T16" fmla="*/ 487 w 497"/>
                <a:gd name="T17" fmla="*/ 124 h 382"/>
                <a:gd name="T18" fmla="*/ 487 w 497"/>
                <a:gd name="T19" fmla="*/ 124 h 382"/>
                <a:gd name="T20" fmla="*/ 274 w 497"/>
                <a:gd name="T21" fmla="*/ 9 h 382"/>
                <a:gd name="T22" fmla="*/ 221 w 497"/>
                <a:gd name="T23" fmla="*/ 9 h 382"/>
                <a:gd name="T24" fmla="*/ 9 w 497"/>
                <a:gd name="T25" fmla="*/ 124 h 382"/>
                <a:gd name="T26" fmla="*/ 9 w 497"/>
                <a:gd name="T27" fmla="*/ 160 h 382"/>
                <a:gd name="T28" fmla="*/ 221 w 497"/>
                <a:gd name="T29" fmla="*/ 275 h 382"/>
                <a:gd name="T30" fmla="*/ 274 w 497"/>
                <a:gd name="T31" fmla="*/ 275 h 382"/>
                <a:gd name="T32" fmla="*/ 408 w 497"/>
                <a:gd name="T33" fmla="*/ 195 h 382"/>
                <a:gd name="T34" fmla="*/ 266 w 497"/>
                <a:gd name="T35" fmla="*/ 160 h 382"/>
                <a:gd name="T36" fmla="*/ 248 w 497"/>
                <a:gd name="T37" fmla="*/ 168 h 382"/>
                <a:gd name="T38" fmla="*/ 203 w 497"/>
                <a:gd name="T39" fmla="*/ 133 h 382"/>
                <a:gd name="T40" fmla="*/ 248 w 497"/>
                <a:gd name="T41" fmla="*/ 107 h 382"/>
                <a:gd name="T42" fmla="*/ 293 w 497"/>
                <a:gd name="T43" fmla="*/ 124 h 382"/>
                <a:gd name="T44" fmla="*/ 443 w 497"/>
                <a:gd name="T45" fmla="*/ 177 h 382"/>
                <a:gd name="T46" fmla="*/ 487 w 497"/>
                <a:gd name="T47" fmla="*/ 160 h 382"/>
                <a:gd name="T48" fmla="*/ 487 w 497"/>
                <a:gd name="T49" fmla="*/ 124 h 382"/>
                <a:gd name="T50" fmla="*/ 425 w 497"/>
                <a:gd name="T51" fmla="*/ 346 h 382"/>
                <a:gd name="T52" fmla="*/ 425 w 497"/>
                <a:gd name="T53" fmla="*/ 346 h 382"/>
                <a:gd name="T54" fmla="*/ 461 w 497"/>
                <a:gd name="T55" fmla="*/ 337 h 382"/>
                <a:gd name="T56" fmla="*/ 443 w 497"/>
                <a:gd name="T57" fmla="*/ 177 h 382"/>
                <a:gd name="T58" fmla="*/ 408 w 497"/>
                <a:gd name="T59" fmla="*/ 195 h 382"/>
                <a:gd name="T60" fmla="*/ 425 w 497"/>
                <a:gd name="T61" fmla="*/ 34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7" h="382">
                  <a:moveTo>
                    <a:pt x="80" y="248"/>
                  </a:moveTo>
                  <a:lnTo>
                    <a:pt x="80" y="248"/>
                  </a:lnTo>
                  <a:cubicBezTo>
                    <a:pt x="97" y="293"/>
                    <a:pt x="106" y="311"/>
                    <a:pt x="159" y="328"/>
                  </a:cubicBezTo>
                  <a:cubicBezTo>
                    <a:pt x="203" y="355"/>
                    <a:pt x="230" y="381"/>
                    <a:pt x="248" y="381"/>
                  </a:cubicBezTo>
                  <a:cubicBezTo>
                    <a:pt x="266" y="381"/>
                    <a:pt x="293" y="355"/>
                    <a:pt x="337" y="337"/>
                  </a:cubicBezTo>
                  <a:cubicBezTo>
                    <a:pt x="390" y="311"/>
                    <a:pt x="372" y="311"/>
                    <a:pt x="390" y="258"/>
                  </a:cubicBezTo>
                  <a:cubicBezTo>
                    <a:pt x="248" y="328"/>
                    <a:pt x="248" y="328"/>
                    <a:pt x="248" y="328"/>
                  </a:cubicBezTo>
                  <a:lnTo>
                    <a:pt x="80" y="248"/>
                  </a:lnTo>
                  <a:close/>
                  <a:moveTo>
                    <a:pt x="487" y="124"/>
                  </a:moveTo>
                  <a:lnTo>
                    <a:pt x="487" y="124"/>
                  </a:lnTo>
                  <a:cubicBezTo>
                    <a:pt x="274" y="9"/>
                    <a:pt x="274" y="9"/>
                    <a:pt x="274" y="9"/>
                  </a:cubicBezTo>
                  <a:cubicBezTo>
                    <a:pt x="266" y="0"/>
                    <a:pt x="239" y="0"/>
                    <a:pt x="221" y="9"/>
                  </a:cubicBezTo>
                  <a:cubicBezTo>
                    <a:pt x="9" y="124"/>
                    <a:pt x="9" y="124"/>
                    <a:pt x="9" y="124"/>
                  </a:cubicBezTo>
                  <a:cubicBezTo>
                    <a:pt x="0" y="133"/>
                    <a:pt x="0" y="142"/>
                    <a:pt x="9" y="160"/>
                  </a:cubicBezTo>
                  <a:cubicBezTo>
                    <a:pt x="221" y="275"/>
                    <a:pt x="221" y="275"/>
                    <a:pt x="221" y="275"/>
                  </a:cubicBezTo>
                  <a:cubicBezTo>
                    <a:pt x="239" y="284"/>
                    <a:pt x="266" y="284"/>
                    <a:pt x="274" y="275"/>
                  </a:cubicBezTo>
                  <a:cubicBezTo>
                    <a:pt x="408" y="195"/>
                    <a:pt x="408" y="195"/>
                    <a:pt x="408" y="195"/>
                  </a:cubicBezTo>
                  <a:cubicBezTo>
                    <a:pt x="266" y="160"/>
                    <a:pt x="266" y="160"/>
                    <a:pt x="266" y="160"/>
                  </a:cubicBezTo>
                  <a:cubicBezTo>
                    <a:pt x="257" y="160"/>
                    <a:pt x="257" y="168"/>
                    <a:pt x="248" y="168"/>
                  </a:cubicBezTo>
                  <a:cubicBezTo>
                    <a:pt x="221" y="168"/>
                    <a:pt x="203" y="151"/>
                    <a:pt x="203" y="133"/>
                  </a:cubicBezTo>
                  <a:cubicBezTo>
                    <a:pt x="203" y="124"/>
                    <a:pt x="221" y="107"/>
                    <a:pt x="248" y="107"/>
                  </a:cubicBezTo>
                  <a:cubicBezTo>
                    <a:pt x="266" y="107"/>
                    <a:pt x="284" y="115"/>
                    <a:pt x="293" y="124"/>
                  </a:cubicBezTo>
                  <a:cubicBezTo>
                    <a:pt x="443" y="177"/>
                    <a:pt x="443" y="177"/>
                    <a:pt x="443" y="177"/>
                  </a:cubicBezTo>
                  <a:cubicBezTo>
                    <a:pt x="487" y="160"/>
                    <a:pt x="487" y="160"/>
                    <a:pt x="487" y="160"/>
                  </a:cubicBezTo>
                  <a:cubicBezTo>
                    <a:pt x="496" y="142"/>
                    <a:pt x="496" y="133"/>
                    <a:pt x="487" y="124"/>
                  </a:cubicBezTo>
                  <a:close/>
                  <a:moveTo>
                    <a:pt x="425" y="346"/>
                  </a:moveTo>
                  <a:lnTo>
                    <a:pt x="425" y="346"/>
                  </a:lnTo>
                  <a:cubicBezTo>
                    <a:pt x="416" y="355"/>
                    <a:pt x="452" y="364"/>
                    <a:pt x="461" y="337"/>
                  </a:cubicBezTo>
                  <a:cubicBezTo>
                    <a:pt x="469" y="213"/>
                    <a:pt x="443" y="177"/>
                    <a:pt x="443" y="177"/>
                  </a:cubicBezTo>
                  <a:cubicBezTo>
                    <a:pt x="408" y="195"/>
                    <a:pt x="408" y="195"/>
                    <a:pt x="408" y="195"/>
                  </a:cubicBezTo>
                  <a:cubicBezTo>
                    <a:pt x="408" y="195"/>
                    <a:pt x="443" y="222"/>
                    <a:pt x="425" y="346"/>
                  </a:cubicBezTo>
                  <a:close/>
                </a:path>
              </a:pathLst>
            </a:custGeom>
            <a:solidFill>
              <a:schemeClr val="bg1"/>
            </a:solidFill>
            <a:ln>
              <a:noFill/>
            </a:ln>
            <a:effectLst/>
          </p:spPr>
          <p:txBody>
            <a:bodyPr anchor="ctr"/>
            <a:lstStyle/>
            <a:p>
              <a:pPr algn="ctr"/>
              <a:endParaRPr/>
            </a:p>
          </p:txBody>
        </p:sp>
      </p:grpSp>
      <p:grpSp>
        <p:nvGrpSpPr>
          <p:cNvPr id="44" name="组合 43"/>
          <p:cNvGrpSpPr/>
          <p:nvPr/>
        </p:nvGrpSpPr>
        <p:grpSpPr>
          <a:xfrm>
            <a:off x="2335064" y="3837679"/>
            <a:ext cx="3350294" cy="1185672"/>
            <a:chOff x="1541720" y="2340162"/>
            <a:chExt cx="3350294" cy="1185672"/>
          </a:xfrm>
        </p:grpSpPr>
        <p:sp>
          <p:nvSpPr>
            <p:cNvPr id="45" name="文本框 44"/>
            <p:cNvSpPr txBox="1"/>
            <p:nvPr/>
          </p:nvSpPr>
          <p:spPr>
            <a:xfrm>
              <a:off x="2632727" y="2340162"/>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活动灵活性欠缺</a:t>
              </a:r>
              <a:endParaRPr lang="zh-CN" altLang="en-US" b="1" dirty="0">
                <a:solidFill>
                  <a:schemeClr val="tx1">
                    <a:lumMod val="75000"/>
                    <a:lumOff val="25000"/>
                  </a:schemeClr>
                </a:solidFill>
                <a:latin typeface="Century Gothic" panose="020B0502020202020204" pitchFamily="34" charset="0"/>
              </a:endParaRPr>
            </a:p>
          </p:txBody>
        </p:sp>
        <p:sp>
          <p:nvSpPr>
            <p:cNvPr id="46" name="文本框 45"/>
            <p:cNvSpPr txBox="1"/>
            <p:nvPr/>
          </p:nvSpPr>
          <p:spPr>
            <a:xfrm>
              <a:off x="1541720" y="2801981"/>
              <a:ext cx="3350294" cy="72385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smtClean="0">
                  <a:solidFill>
                    <a:schemeClr val="tx1">
                      <a:lumMod val="50000"/>
                      <a:lumOff val="50000"/>
                    </a:schemeClr>
                  </a:solidFill>
                  <a:latin typeface="Century Gothic" panose="020B0502020202020204" pitchFamily="34" charset="0"/>
                  <a:ea typeface="+mj-ea"/>
                </a:rPr>
                <a:t>线上活动拘泥于看视频、线下活动常常是开各种会议，导致后期开会时抬头率居低不上，写的观（读）后感质量出现下滑</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47" name="组合 46"/>
          <p:cNvGrpSpPr/>
          <p:nvPr/>
        </p:nvGrpSpPr>
        <p:grpSpPr>
          <a:xfrm>
            <a:off x="2290241" y="1904933"/>
            <a:ext cx="3350294" cy="1230495"/>
            <a:chOff x="1613437" y="2349127"/>
            <a:chExt cx="3350294" cy="1230495"/>
          </a:xfrm>
        </p:grpSpPr>
        <p:sp>
          <p:nvSpPr>
            <p:cNvPr id="48" name="文本框 47"/>
            <p:cNvSpPr txBox="1"/>
            <p:nvPr/>
          </p:nvSpPr>
          <p:spPr>
            <a:xfrm>
              <a:off x="2758233" y="2349127"/>
              <a:ext cx="2133781" cy="369332"/>
            </a:xfrm>
            <a:prstGeom prst="rect">
              <a:avLst/>
            </a:prstGeom>
            <a:noFill/>
          </p:spPr>
          <p:txBody>
            <a:bodyPr wrap="square" rtlCol="0">
              <a:spAutoFit/>
              <a:scene3d>
                <a:camera prst="orthographicFront"/>
                <a:lightRig rig="threePt" dir="t"/>
              </a:scene3d>
              <a:sp3d contourW="12700"/>
            </a:bodyPr>
            <a:lstStyle/>
            <a:p>
              <a:pPr algn="r"/>
              <a:r>
                <a:rPr lang="zh-CN" altLang="en-US" b="1" dirty="0" smtClean="0">
                  <a:solidFill>
                    <a:schemeClr val="tx1">
                      <a:lumMod val="75000"/>
                      <a:lumOff val="25000"/>
                    </a:schemeClr>
                  </a:solidFill>
                  <a:latin typeface="Century Gothic" panose="020B0502020202020204" pitchFamily="34" charset="0"/>
                </a:rPr>
                <a:t>计划周密性欠缺</a:t>
              </a:r>
              <a:endParaRPr lang="zh-CN" altLang="en-US" b="1" dirty="0">
                <a:solidFill>
                  <a:schemeClr val="tx1">
                    <a:lumMod val="75000"/>
                    <a:lumOff val="25000"/>
                  </a:schemeClr>
                </a:solidFill>
                <a:latin typeface="Century Gothic" panose="020B0502020202020204" pitchFamily="34" charset="0"/>
              </a:endParaRPr>
            </a:p>
          </p:txBody>
        </p:sp>
        <p:sp>
          <p:nvSpPr>
            <p:cNvPr id="49" name="文本框 48"/>
            <p:cNvSpPr txBox="1"/>
            <p:nvPr/>
          </p:nvSpPr>
          <p:spPr>
            <a:xfrm>
              <a:off x="1613437" y="2855769"/>
              <a:ext cx="3350294" cy="72385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smtClean="0">
                  <a:solidFill>
                    <a:schemeClr val="tx1">
                      <a:lumMod val="50000"/>
                      <a:lumOff val="50000"/>
                    </a:schemeClr>
                  </a:solidFill>
                  <a:latin typeface="Century Gothic" panose="020B0502020202020204" pitchFamily="34" charset="0"/>
                  <a:ea typeface="+mj-ea"/>
                </a:rPr>
                <a:t>存在支部计划日程与学校活动时间冲突、支部开会教室与教学开展地点冲突的情况</a:t>
              </a:r>
              <a:r>
                <a:rPr lang="en-US" altLang="zh-CN" sz="1200" dirty="0" smtClean="0">
                  <a:solidFill>
                    <a:schemeClr val="tx1">
                      <a:lumMod val="50000"/>
                      <a:lumOff val="50000"/>
                    </a:schemeClr>
                  </a:solidFill>
                  <a:latin typeface="Century Gothic" panose="020B0502020202020204" pitchFamily="34" charset="0"/>
                  <a:ea typeface="+mj-ea"/>
                </a:rPr>
                <a:t>——</a:t>
              </a:r>
              <a:r>
                <a:rPr lang="zh-CN" altLang="en-US" sz="1200" dirty="0" smtClean="0">
                  <a:solidFill>
                    <a:schemeClr val="tx1">
                      <a:lumMod val="50000"/>
                      <a:lumOff val="50000"/>
                    </a:schemeClr>
                  </a:solidFill>
                  <a:latin typeface="Century Gothic" panose="020B0502020202020204" pitchFamily="34" charset="0"/>
                  <a:ea typeface="+mj-ea"/>
                </a:rPr>
                <a:t>我做为主要负责人，没有作好周密的计划</a:t>
              </a:r>
              <a:endParaRPr lang="en-US" altLang="zh-CN" sz="1200" dirty="0">
                <a:solidFill>
                  <a:schemeClr val="tx1">
                    <a:lumMod val="50000"/>
                    <a:lumOff val="50000"/>
                  </a:schemeClr>
                </a:solidFill>
                <a:latin typeface="Century Gothic" panose="020B0502020202020204" pitchFamily="34" charset="0"/>
                <a:ea typeface="+mj-ea"/>
              </a:endParaRPr>
            </a:p>
          </p:txBody>
        </p:sp>
      </p:grpSp>
      <p:grpSp>
        <p:nvGrpSpPr>
          <p:cNvPr id="50" name="组合 49"/>
          <p:cNvGrpSpPr/>
          <p:nvPr/>
        </p:nvGrpSpPr>
        <p:grpSpPr>
          <a:xfrm>
            <a:off x="387125" y="299356"/>
            <a:ext cx="12126303" cy="6596744"/>
            <a:chOff x="387125" y="299356"/>
            <a:chExt cx="12126303" cy="6596744"/>
          </a:xfrm>
        </p:grpSpPr>
        <p:grpSp>
          <p:nvGrpSpPr>
            <p:cNvPr id="51" name="组合 50"/>
            <p:cNvGrpSpPr/>
            <p:nvPr/>
          </p:nvGrpSpPr>
          <p:grpSpPr>
            <a:xfrm>
              <a:off x="387125" y="299356"/>
              <a:ext cx="1316500" cy="883947"/>
              <a:chOff x="1276124" y="1279752"/>
              <a:chExt cx="6401933" cy="4298496"/>
            </a:xfrm>
          </p:grpSpPr>
          <p:sp>
            <p:nvSpPr>
              <p:cNvPr id="59" name="菱形 58"/>
              <p:cNvSpPr/>
              <p:nvPr/>
            </p:nvSpPr>
            <p:spPr>
              <a:xfrm>
                <a:off x="1276124" y="2107066"/>
                <a:ext cx="2643868" cy="2643868"/>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菱形 59"/>
              <p:cNvSpPr/>
              <p:nvPr/>
            </p:nvSpPr>
            <p:spPr>
              <a:xfrm>
                <a:off x="3379561" y="1279752"/>
                <a:ext cx="4298496" cy="429849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p:cNvSpPr txBox="1"/>
            <p:nvPr/>
          </p:nvSpPr>
          <p:spPr>
            <a:xfrm>
              <a:off x="900242" y="464258"/>
              <a:ext cx="722818" cy="584775"/>
            </a:xfrm>
            <a:prstGeom prst="rect">
              <a:avLst/>
            </a:prstGeom>
            <a:noFill/>
          </p:spPr>
          <p:txBody>
            <a:bodyPr wrap="square" rtlCol="0">
              <a:spAutoFit/>
              <a:scene3d>
                <a:camera prst="orthographicFront"/>
                <a:lightRig rig="threePt" dir="t"/>
              </a:scene3d>
              <a:sp3d contourW="12700"/>
            </a:bodyPr>
            <a:lstStyle/>
            <a:p>
              <a:pPr algn="ctr"/>
              <a:r>
                <a:rPr lang="en-US" altLang="zh-CN" sz="3200" dirty="0" smtClean="0">
                  <a:solidFill>
                    <a:schemeClr val="accent1"/>
                  </a:solidFill>
                  <a:latin typeface="Agency FB" panose="020B0503020202020204" pitchFamily="34" charset="0"/>
                </a:rPr>
                <a:t>3</a:t>
              </a:r>
              <a:endParaRPr lang="zh-CN" altLang="en-US" sz="3200" dirty="0">
                <a:solidFill>
                  <a:schemeClr val="accent1"/>
                </a:solidFill>
                <a:latin typeface="Agency FB" panose="020B0503020202020204" pitchFamily="34" charset="0"/>
              </a:endParaRPr>
            </a:p>
          </p:txBody>
        </p:sp>
        <p:grpSp>
          <p:nvGrpSpPr>
            <p:cNvPr id="53" name="组合 52"/>
            <p:cNvGrpSpPr/>
            <p:nvPr/>
          </p:nvGrpSpPr>
          <p:grpSpPr>
            <a:xfrm>
              <a:off x="1869914" y="326757"/>
              <a:ext cx="5532873" cy="775354"/>
              <a:chOff x="1591893" y="269569"/>
              <a:chExt cx="5532873" cy="775354"/>
            </a:xfrm>
          </p:grpSpPr>
          <p:sp>
            <p:nvSpPr>
              <p:cNvPr id="57" name="文本框 56"/>
              <p:cNvSpPr txBox="1"/>
              <p:nvPr/>
            </p:nvSpPr>
            <p:spPr>
              <a:xfrm>
                <a:off x="2111848" y="269569"/>
                <a:ext cx="4198105" cy="523219"/>
              </a:xfrm>
              <a:prstGeom prst="rect">
                <a:avLst/>
              </a:prstGeom>
              <a:noFill/>
            </p:spPr>
            <p:txBody>
              <a:bodyPr wrap="square" rtlCol="0">
                <a:spAutoFit/>
                <a:scene3d>
                  <a:camera prst="orthographicFront"/>
                  <a:lightRig rig="threePt" dir="t"/>
                </a:scene3d>
                <a:sp3d contourW="12700"/>
              </a:bodyPr>
              <a:lstStyle/>
              <a:p>
                <a:r>
                  <a:rPr lang="zh-CN" altLang="en-US" sz="2800" b="1" dirty="0" smtClean="0">
                    <a:solidFill>
                      <a:schemeClr val="tx1">
                        <a:lumMod val="75000"/>
                        <a:lumOff val="25000"/>
                      </a:schemeClr>
                    </a:solidFill>
                    <a:latin typeface="Century Gothic" panose="020B0502020202020204" pitchFamily="34" charset="0"/>
                  </a:rPr>
                  <a:t>问题改进提高</a:t>
                </a:r>
                <a:endParaRPr lang="zh-CN" altLang="en-US" sz="2800" b="1" dirty="0">
                  <a:solidFill>
                    <a:schemeClr val="tx1">
                      <a:lumMod val="75000"/>
                      <a:lumOff val="25000"/>
                    </a:schemeClr>
                  </a:solidFill>
                  <a:latin typeface="Century Gothic" panose="020B0502020202020204" pitchFamily="34" charset="0"/>
                </a:endParaRPr>
              </a:p>
            </p:txBody>
          </p:sp>
          <p:sp>
            <p:nvSpPr>
              <p:cNvPr id="58" name="文本框 57"/>
              <p:cNvSpPr txBox="1"/>
              <p:nvPr/>
            </p:nvSpPr>
            <p:spPr>
              <a:xfrm>
                <a:off x="1591893" y="798702"/>
                <a:ext cx="5532873" cy="246221"/>
              </a:xfrm>
              <a:prstGeom prst="rect">
                <a:avLst/>
              </a:prstGeom>
              <a:noFill/>
            </p:spPr>
            <p:txBody>
              <a:bodyPr wrap="square" rtlCol="0">
                <a:spAutoFit/>
                <a:scene3d>
                  <a:camera prst="orthographicFront"/>
                  <a:lightRig rig="threePt" dir="t"/>
                </a:scene3d>
                <a:sp3d contourW="12700"/>
              </a:bodyPr>
              <a:lstStyle/>
              <a:p>
                <a:r>
                  <a:rPr lang="zh-CN" altLang="en-US" sz="1000" dirty="0" smtClean="0">
                    <a:solidFill>
                      <a:schemeClr val="bg1">
                        <a:lumMod val="50000"/>
                      </a:schemeClr>
                    </a:solidFill>
                    <a:latin typeface="Century Gothic" panose="020B0502020202020204" pitchFamily="34" charset="0"/>
                  </a:rPr>
                  <a:t>我的问题我发现，我的问题我解决</a:t>
                </a:r>
                <a:endParaRPr lang="en-US" altLang="zh-CN" sz="1000" dirty="0">
                  <a:solidFill>
                    <a:schemeClr val="bg1">
                      <a:lumMod val="50000"/>
                    </a:schemeClr>
                  </a:solidFill>
                  <a:latin typeface="Century Gothic" panose="020B0502020202020204" pitchFamily="34" charset="0"/>
                </a:endParaRPr>
              </a:p>
            </p:txBody>
          </p:sp>
        </p:grpSp>
        <p:grpSp>
          <p:nvGrpSpPr>
            <p:cNvPr id="54" name="组合 53"/>
            <p:cNvGrpSpPr/>
            <p:nvPr/>
          </p:nvGrpSpPr>
          <p:grpSpPr>
            <a:xfrm>
              <a:off x="11572872" y="6254988"/>
              <a:ext cx="940556" cy="641112"/>
              <a:chOff x="11395287" y="6034159"/>
              <a:chExt cx="1208633" cy="823841"/>
            </a:xfrm>
          </p:grpSpPr>
          <p:sp>
            <p:nvSpPr>
              <p:cNvPr id="55" name="菱形 54"/>
              <p:cNvSpPr/>
              <p:nvPr/>
            </p:nvSpPr>
            <p:spPr>
              <a:xfrm>
                <a:off x="11780079" y="6034159"/>
                <a:ext cx="823841" cy="823841"/>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菱形 55"/>
              <p:cNvSpPr/>
              <p:nvPr/>
            </p:nvSpPr>
            <p:spPr>
              <a:xfrm>
                <a:off x="11395287" y="6157367"/>
                <a:ext cx="577426" cy="577426"/>
              </a:xfrm>
              <a:prstGeom prst="diamond">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64" name="组合 63"/>
          <p:cNvGrpSpPr/>
          <p:nvPr/>
        </p:nvGrpSpPr>
        <p:grpSpPr>
          <a:xfrm>
            <a:off x="6780814" y="1924088"/>
            <a:ext cx="2133781" cy="1387939"/>
            <a:chOff x="1541720" y="2250515"/>
            <a:chExt cx="2133781" cy="1387939"/>
          </a:xfrm>
        </p:grpSpPr>
        <p:sp>
          <p:nvSpPr>
            <p:cNvPr id="65" name="文本框 46"/>
            <p:cNvSpPr txBox="1"/>
            <p:nvPr/>
          </p:nvSpPr>
          <p:spPr>
            <a:xfrm>
              <a:off x="1541720" y="2250515"/>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对策</a:t>
              </a:r>
              <a:endParaRPr lang="zh-CN" altLang="en-US" b="1" dirty="0">
                <a:solidFill>
                  <a:schemeClr val="tx1">
                    <a:lumMod val="75000"/>
                    <a:lumOff val="25000"/>
                  </a:schemeClr>
                </a:solidFill>
                <a:latin typeface="Century Gothic" panose="020B0502020202020204" pitchFamily="34" charset="0"/>
              </a:endParaRPr>
            </a:p>
          </p:txBody>
        </p:sp>
        <p:sp>
          <p:nvSpPr>
            <p:cNvPr id="66" name="文本框 47"/>
            <p:cNvSpPr txBox="1"/>
            <p:nvPr/>
          </p:nvSpPr>
          <p:spPr>
            <a:xfrm>
              <a:off x="1633025" y="2687681"/>
              <a:ext cx="2042476" cy="9507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额外制定一套</a:t>
              </a:r>
              <a:r>
                <a:rPr lang="zh-CN" altLang="en-US" sz="2000" b="1" dirty="0" smtClean="0">
                  <a:solidFill>
                    <a:schemeClr val="tx1">
                      <a:lumMod val="50000"/>
                      <a:lumOff val="50000"/>
                    </a:schemeClr>
                  </a:solidFill>
                  <a:latin typeface="Century Gothic" panose="020B0502020202020204" pitchFamily="34" charset="0"/>
                  <a:ea typeface="+mj-ea"/>
                </a:rPr>
                <a:t>备用</a:t>
              </a:r>
              <a:r>
                <a:rPr lang="zh-CN" altLang="en-US" sz="1050" dirty="0" smtClean="0">
                  <a:solidFill>
                    <a:schemeClr val="tx1">
                      <a:lumMod val="50000"/>
                      <a:lumOff val="50000"/>
                    </a:schemeClr>
                  </a:solidFill>
                  <a:latin typeface="Century Gothic" panose="020B0502020202020204" pitchFamily="34" charset="0"/>
                  <a:ea typeface="+mj-ea"/>
                </a:rPr>
                <a:t>计划，包括备用的时间和备用的地点，并在活动开展前亲自去</a:t>
              </a:r>
              <a:r>
                <a:rPr lang="zh-CN" altLang="en-US" sz="2000" b="1" dirty="0" smtClean="0">
                  <a:solidFill>
                    <a:schemeClr val="tx1">
                      <a:lumMod val="50000"/>
                      <a:lumOff val="50000"/>
                    </a:schemeClr>
                  </a:solidFill>
                  <a:latin typeface="Century Gothic" panose="020B0502020202020204" pitchFamily="34" charset="0"/>
                  <a:ea typeface="+mj-ea"/>
                </a:rPr>
                <a:t>踩点</a:t>
              </a:r>
              <a:endParaRPr lang="en-US" altLang="zh-CN" sz="2000" b="1" dirty="0">
                <a:solidFill>
                  <a:schemeClr val="tx1">
                    <a:lumMod val="50000"/>
                    <a:lumOff val="50000"/>
                  </a:schemeClr>
                </a:solidFill>
                <a:latin typeface="Century Gothic" panose="020B0502020202020204" pitchFamily="34" charset="0"/>
                <a:ea typeface="+mj-ea"/>
              </a:endParaRPr>
            </a:p>
          </p:txBody>
        </p:sp>
      </p:grpSp>
      <p:grpSp>
        <p:nvGrpSpPr>
          <p:cNvPr id="70" name="组合 69"/>
          <p:cNvGrpSpPr/>
          <p:nvPr/>
        </p:nvGrpSpPr>
        <p:grpSpPr>
          <a:xfrm>
            <a:off x="6879423" y="3932240"/>
            <a:ext cx="2316829" cy="1339143"/>
            <a:chOff x="1505861" y="2259479"/>
            <a:chExt cx="2316829" cy="1339143"/>
          </a:xfrm>
        </p:grpSpPr>
        <p:sp>
          <p:nvSpPr>
            <p:cNvPr id="71" name="文本框 46"/>
            <p:cNvSpPr txBox="1"/>
            <p:nvPr/>
          </p:nvSpPr>
          <p:spPr>
            <a:xfrm>
              <a:off x="1505861" y="2259479"/>
              <a:ext cx="2133781" cy="369332"/>
            </a:xfrm>
            <a:prstGeom prst="rect">
              <a:avLst/>
            </a:prstGeom>
            <a:noFill/>
          </p:spPr>
          <p:txBody>
            <a:bodyPr wrap="square" rtlCol="0">
              <a:spAutoFit/>
              <a:scene3d>
                <a:camera prst="orthographicFront"/>
                <a:lightRig rig="threePt" dir="t"/>
              </a:scene3d>
              <a:sp3d contourW="12700"/>
            </a:bodyPr>
            <a:lstStyle/>
            <a:p>
              <a:pPr algn="ctr"/>
              <a:r>
                <a:rPr lang="zh-CN" altLang="en-US" b="1" dirty="0" smtClean="0">
                  <a:solidFill>
                    <a:schemeClr val="tx1">
                      <a:lumMod val="75000"/>
                      <a:lumOff val="25000"/>
                    </a:schemeClr>
                  </a:solidFill>
                  <a:latin typeface="Century Gothic" panose="020B0502020202020204" pitchFamily="34" charset="0"/>
                </a:rPr>
                <a:t>对策</a:t>
              </a:r>
              <a:endParaRPr lang="zh-CN" altLang="en-US" b="1" dirty="0">
                <a:solidFill>
                  <a:schemeClr val="tx1">
                    <a:lumMod val="75000"/>
                    <a:lumOff val="25000"/>
                  </a:schemeClr>
                </a:solidFill>
                <a:latin typeface="Century Gothic" panose="020B0502020202020204" pitchFamily="34" charset="0"/>
              </a:endParaRPr>
            </a:p>
          </p:txBody>
        </p:sp>
        <p:sp>
          <p:nvSpPr>
            <p:cNvPr id="72" name="文本框 47"/>
            <p:cNvSpPr txBox="1"/>
            <p:nvPr/>
          </p:nvSpPr>
          <p:spPr>
            <a:xfrm>
              <a:off x="1600368" y="2602772"/>
              <a:ext cx="2222322" cy="995850"/>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050" dirty="0" smtClean="0">
                  <a:solidFill>
                    <a:schemeClr val="tx1">
                      <a:lumMod val="50000"/>
                      <a:lumOff val="50000"/>
                    </a:schemeClr>
                  </a:solidFill>
                  <a:latin typeface="Century Gothic" panose="020B0502020202020204" pitchFamily="34" charset="0"/>
                  <a:ea typeface="+mj-ea"/>
                </a:rPr>
                <a:t>发挥同学们的智慧，用众人的灵感调动支部的活力；尝试与其他团支部合作开展趣味活动，努力营造“</a:t>
              </a:r>
              <a:r>
                <a:rPr lang="zh-CN" altLang="en-US" sz="2000" b="1" dirty="0" smtClean="0">
                  <a:solidFill>
                    <a:schemeClr val="tx1">
                      <a:lumMod val="50000"/>
                      <a:lumOff val="50000"/>
                    </a:schemeClr>
                  </a:solidFill>
                  <a:latin typeface="Century Gothic" panose="020B0502020202020204" pitchFamily="34" charset="0"/>
                  <a:ea typeface="+mj-ea"/>
                </a:rPr>
                <a:t>抬头的氛围</a:t>
              </a:r>
              <a:r>
                <a:rPr lang="zh-CN" altLang="en-US" sz="1050" dirty="0" smtClean="0">
                  <a:solidFill>
                    <a:schemeClr val="tx1">
                      <a:lumMod val="50000"/>
                      <a:lumOff val="50000"/>
                    </a:schemeClr>
                  </a:solidFill>
                  <a:latin typeface="Century Gothic" panose="020B0502020202020204" pitchFamily="34" charset="0"/>
                  <a:ea typeface="+mj-ea"/>
                </a:rPr>
                <a:t>”</a:t>
              </a:r>
              <a:endParaRPr lang="en-US" altLang="zh-CN" sz="1050" dirty="0">
                <a:solidFill>
                  <a:schemeClr val="tx1">
                    <a:lumMod val="50000"/>
                    <a:lumOff val="50000"/>
                  </a:schemeClr>
                </a:solidFill>
                <a:latin typeface="Century Gothic" panose="020B0502020202020204" pitchFamily="34" charset="0"/>
                <a:ea typeface="+mj-ea"/>
              </a:endParaRPr>
            </a:p>
          </p:txBody>
        </p:sp>
      </p:grpSp>
      <p:sp>
        <p:nvSpPr>
          <p:cNvPr id="73" name="上弧形箭头 72"/>
          <p:cNvSpPr/>
          <p:nvPr/>
        </p:nvSpPr>
        <p:spPr>
          <a:xfrm>
            <a:off x="4365812" y="1030941"/>
            <a:ext cx="3720354" cy="708211"/>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下弧形箭头 73"/>
          <p:cNvSpPr/>
          <p:nvPr/>
        </p:nvSpPr>
        <p:spPr>
          <a:xfrm>
            <a:off x="4374776" y="5307107"/>
            <a:ext cx="3720353" cy="77992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75" name="图片 7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68517" y="326663"/>
            <a:ext cx="542385" cy="541336"/>
          </a:xfrm>
          <a:prstGeom prst="rect">
            <a:avLst/>
          </a:prstGeom>
        </p:spPr>
      </p:pic>
      <p:grpSp>
        <p:nvGrpSpPr>
          <p:cNvPr id="79" name="组合 78"/>
          <p:cNvGrpSpPr/>
          <p:nvPr/>
        </p:nvGrpSpPr>
        <p:grpSpPr>
          <a:xfrm>
            <a:off x="71716" y="1389529"/>
            <a:ext cx="2214283" cy="4686457"/>
            <a:chOff x="116541" y="1389529"/>
            <a:chExt cx="2214283" cy="4686457"/>
          </a:xfrm>
        </p:grpSpPr>
        <p:pic>
          <p:nvPicPr>
            <p:cNvPr id="76" name="图片 75" descr="2.PNG"/>
            <p:cNvPicPr>
              <a:picLocks noChangeAspect="1"/>
            </p:cNvPicPr>
            <p:nvPr/>
          </p:nvPicPr>
          <p:blipFill>
            <a:blip r:embed="rId4"/>
            <a:srcRect l="16737" r="49600"/>
            <a:stretch>
              <a:fillRect/>
            </a:stretch>
          </p:blipFill>
          <p:spPr>
            <a:xfrm>
              <a:off x="134470" y="1499190"/>
              <a:ext cx="2196353" cy="4576796"/>
            </a:xfrm>
            <a:prstGeom prst="rect">
              <a:avLst/>
            </a:prstGeom>
          </p:spPr>
        </p:pic>
        <p:sp>
          <p:nvSpPr>
            <p:cNvPr id="77" name="矩形 76"/>
            <p:cNvSpPr/>
            <p:nvPr/>
          </p:nvSpPr>
          <p:spPr>
            <a:xfrm>
              <a:off x="116541" y="1389529"/>
              <a:ext cx="2214283" cy="4625789"/>
            </a:xfrm>
            <a:prstGeom prst="rect">
              <a:avLst/>
            </a:prstGeom>
            <a:noFill/>
            <a:ln>
              <a:solidFill>
                <a:srgbClr val="FF0000"/>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98" name="AutoShape 2" descr="data:image/jpeg;base64,/9j/4AAQSkZJRgABAQAAAQABAAD/2wBDAAgGBgcGBQgHBwcJCQgKDBQNDAsLDBkSEw8UHRofHh0aHBwgJC4nICIsIxwcKDcpLDAxNDQ0Hyc5PTgyPC4zNDL/2wBDAQkJCQwLDBgNDRgyIRwhMjIyMjIyMjIyMjIyMjIyMjIyMjIyMjIyMjIyMjIyMjIyMjIyMjIyMjIyMjIyMjIyMjL/wAARCAEsAS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jnmS3t5J5N3lxqXbapY4AycAcn6CuE8M694f0a01ee31u/uNLW8AS1nsbjzLN3XeUGU3lTncMjAz15oA70OhcoGUuBkrnkUpIGMkDJwM15XpvjnQI/ibrt81zci3msLSNGFjOSWVpM5XZkdRyRzVnx34oiurTQZNP0vVLuNdVs7lJltjHG373aE3SbcMTxg+ozgUAemUgIJIBGR1HpXll7qmvaD4X1eBIJtP8pop4Rc6olzcwLJOihAqqcRkeZgs7HsPbf0eZrfxj4+mTG6NrVxnpkWymgDtAQSQCMjr7UAg5wQccGvM/C+meLtUhi8W22r6Laz6zZwyTQjT5Sn3cqSPOwWAO3d6AVP4XtNb8I+KrPw9fX1jfxapHd381ylq0czzKyZZiXIOd+OAMBQKAPRqK8i+IjRt8RbaK4MDRf2SGCTxXUi7vNbkCDkHHc8VyHiE2kOg3UlsLCOZQCrw2upI4O4dGkOwfjxQB9FkhQSSABySaFYMoZSCpGQR3riviPq0djo723/AAkA0uWa3lxGbTzjcDbjbnHy8nr71zXhbUNA1PwXp1vrPjUEQW8PlIlydOMJEeCm5WUyY/Hp70Aet0V5h8N00jVPCdnt8T3kut31gBcqNYaWaMnBLLGzNsYeu3iqXxAhi8F6A048YeJZNSnylnA9+MM3d2wmdijkn8O9AHrlFcJpfguSexjWXx14hubqNVW4e3v1CiTaCeNpK9cgHnBFdzGnlxqm5m2gDcxyT7mgB1FeU+B/GNno2n6rZz2GszuusXjb7XTppkwZW/iVSK6XxD4gjl8Jw6xBq2paKrSFY4xYp9puHyVWJYpkJ3EjjA9+lAHYEgEAkAnp70teK6tbeI7mfW7668Tagl34Z0yPVLMSWlqJElkhmLI5RMEfJgjkH3wK6fw5fao/iO3sNU8Van9oMKXMVtc2dqkV7GUBby2RAflJwRkMMA9DQB6HRXnnhTVrXxj8Sdd1eCTzLbRoU06zI+6xYlpZB9SgUH0HvWJovie6tRr/AIf8Potz4ju9fvzGrDMdpH5uDNKeyjsO54oA9eoqO3WVLaJZ5FkmVAHdV2hmxyQOcZPapKACiiigAooooAKKKKACiiigAooooAKKKKACiiigArzjSfEun6X8SfFOmuZp7691G1WK3t4zI4X7PEGkbH3UXuT6HqeK9HqnaaTp9jd3d3aWUENxdvvuJUQBpWxjLHvQBzGlf8lc8R/9gyy/9Clqn8TtZt20WXQrBZb3xAzRXVtZ2yb3UxSLIHf+6vy4yeueM12cWlWUGrXGqRwbb25jSKWXcfmRMlRjOBjceg71ZEUazNMI0ErAKzhRkgZwCfbJ/OgDyiG0t9b8OR2Ntepf694riGozX5GIlWGSI+WepVVB2KMHkHOMmrt5rI0TWPiDcrCLi4knsra3t8486aSBEROPc/lmurXwJ4YW41CdNGt1k1FDHdFcjzFJDEYBwMkAnGMkVe0bw3o/h+1e20rT4baGSTzXCgks/HJJySeBQB5iPBWnzPrGk6Loll9s0Ka1VI5p5D9rjaJXdGYt8pOSAwHUD3rRhj8P+HfGsV7pOhSrBZS/2Zf3MLu/kyTLG6ELk7lyQrHggkV2ureDfDeu3n2zU9Fs7q52hTLJGNxA6AnvV/StI07Q7IWel2UFnbBi3lwoFGT1J9T70AeZ6q2jw/ENdLl13XILMo32u7OsXKxx3LkNHAGDhUJUO2D/ALIGKz9F0nXdSfWBb/2zqVrb6pc20MzeKriD5EfCjbhs4HfPNerW3h3R7TS5tNi023NlO7STQyJvWVmOWLbs7iT6+g9Kxm+GXghmLHwxpuT6QgUAc7ruqN4Rl8J29xNqYi8ye71FWvZLto4xFsJdzy0avKh5GOM44qz8MtKlvPAWjy6pdWGpWf2JBbW5sl3W/HILljuPQdB0rrdL8K6Dojh9M0q1tWEbRAxJj5GILD6EgflVC5+HPgy7maabwzphdjklbdVyfwxQBl+CdLuNM+GGlz2Gj2o1xLBQqXKeSxfHR2xuH+enWsXxR4Sk03wB4o1vW7sal4gudPdZLnbiOBP+eUKn7qD8z1NdtpPgnwzoV8L3S9Es7S6ClRLFHhgD1Ga1NU0y01nS7nTb+LzbS5Qxyx7iu5T1GQQR+FAHLah4L+0CHWvDt4dG13ykLzxrmK64+7PH0cf7XUfhXQtrul2p8i81fT0uUAEqmdUw3f5S2R9DWjGixxrGgwqgAD2FZVz4V8O3tzJc3Wg6XPPIdzyy2cbMx9SSMmgDkfhtrukW2haks+q2MTNrF64D3CKSplJB5PQ111zDpPia0Kw3cMzQtmO5tJVaS3cgjcjDO1sEjPoTUX/CGeFv+ha0b/wAi/8Aiaju/A/hi9sxZyaJaR2wkEpit08lXYAj5gmNwwehyKAPJdX1Gw8Nazq+n6t4j1rUjKoNtJZajGdyE7RDc5GIyCx+ZvlKk9DwfR/Bvh/zPC0Q1rUYtauJHeVJvNEy2wddvlxSdcBeMjGcmulsNF0vSrI2Wn6daWtqww0MMKorfUAc/jWZbeBfC9lrMer2miWttexksskCmMZIIyVUhT17j3oA5DSdBuk8VeLNH8PagujW0LWEbPHAJHWEW5G1MnCt0+Yg9z1q18MYdO0PSvE26Zd8GtXiTXM7gyuqNwZGPJOOcn1J713Vtpdlaaje38EAS6vShuJNxO/Yu1eCcDA44rMv/A/hbVL2S9vvD2m3FzIcvLJbqWc+pOOaALHhbW38SeF9O1l7U2pvIRL5O/ftB6c4GeOenetemRRRwQpDDGscUahURBhVA4AAHQU+gAooooAKKKKACiiigAooooAKKKKACiiigAooooAKKKKACiiigAooooAKKKKACiiigAooooAKKKKACiiigAqK6uYrO0mup22wwo0jtjOFAyTj6CpazPEn/Ir6v/15Tf8AoBoAxIviFo+paNrF5o7yzzadYNemOe2khDLtYqRvUZB2nkVD4g+INroPhfS9Qlaz/tHURbmK0muREMSFdzEnkIoJJbGOOa831ddAbSLn+3pYEx4QsGsxLKULXHlz7AoBG489Oaf4c1TwdpWuaJPcWckGnNoboftNlLIJJ/MiLOqlWODg/NjHBxQB63eeNPD1npA1T+04bqzM62wkss3OZTyExHuOenHuKoz+OLSew0W+0lTcW+o6qunMZUeJk++GO1gDkFMYIrgtMurG9sprnTQospPHcDQ7YzGNuyL+EgEflXP6wvhHyrB9UCTal/wk1ys8ETu0zWv2ifOI1OfvHqBmgD1nU/iFpGneM7TQHv8ATUQwSy3lxNeJGLcqQFTngsST8pIIAzVzxb4sg8PeDrzXbR7a7MUCzwp5w2zKxGCCOoIOcivNNM13wfp+neLrTUIFiuZLyY2sc9hJI6Rm3jCKW2naQQeCcg1B4xtvCY+Cul3V+NO/4SA6FZpaGRx55GxD8oznHLfnQB6rq3i6HSmhWPStW1MSruL6Za+eqezEHg1ixfFKxnv5rGPw34na7gVWlhGmktGG+6WG7IBwau+AX0VtOuRoPh660iy3qwae1MAuSR99QTkjgckCqmhf8lh8Xf8AXlY/yegA1r4jNo99rEa+Hr26tNJkijuruOeJVUyKrD5WYMfvjoDWh4x8XSeHY7e00zT21XW7sk29hG+GZFGXcnsABj3JAry/xsJDefELbr/2RPtdlnTtsR+0/u4ecsN/H+ye1dDDbax4a1jUNRs9Y0DU7m6vY7Ge/wBR84ziZtu2DEYKxqCwwBgcgn2APSNE1my8QaPbapp8wltp03A91PdSOxB4I7EVoV554T0i5tfHGpS3OpWdrqG1Z77TNLEhtpd4ISR/MHyyZBPynnAz7+h0AFFFFABRRRQAUUUUAFFFFABRRRQAUUUUAFFFFABRRXG+MfiTovg2aO2vDJNdONwhhGWA9TQB2VFY3hnxRpnivSU1DTJxJG33l/iQ+hHY1s0AFFFFABRRRQAUUUUAFUdat5bzQdRtoF3TTWskaLkDLFSAMn3q9RQB43eaNL4Y8H6lqHjC/wBKS5m0FNNs4Vj2lHjikwuSzbn+cjK9ccVfi1VtC8YeG5X0zUb1j4WERhsoPMkU+ZEckZGBxj6kV6hPa290qrcQRTBTuUSIGwfUZ70/Yu/ftG/GN2OcelAHkGn2ureJdM1i40a1a3u08YrdeXfptMKrHESXTcCcegOT2qS7sLXQrvwxol1e2Nz4hl8RC+mW3j2uY3aZycElggLHqa9bVFTdtULuOTgYyfWmG1tzci5MERnA2iXYNwHpnrigDym28R/2XF48sv7G1i783U7pvPtLXzIkzDGMM2RgjGT7EVk+KZvDNv8ABrTop1sh4jvPD9lHbZjBnkXCABTjOM7ule3iNAGARQGOWwOp96YbaAsjGGPMYwh2j5fp6UAUtW1vTfDmk/b9XultbVCqNKykgE8DoD3rivBGrWXiL4keLNY0qb7TpzW9nCtwqkKzqr5AyBnGRXoroki7XVWU9mGRQiJGu1FVV9FGBQB4R4kk0G90Txbqdylk2qapq4i0oyRq00qQtDETEcZxlW6Vsa7e+HbzUvE0P9sXdrFqZtnG3R7uRoLqBv8AWDEYBBCp0POK9c+zwZU+THlSWU7RwSckj6mpAQehBoA84+G2vWGpalrFzN9qTWdWu3uGils5k8uCP5IkLsoXhBnr/Ea9IoooAKKKKACiiigAooooAKKKKACiiigAorjPiB4/g8EWtr/okl3d3T7IoUOM0vgf4hWHjJJoRC9pf25/e20p+Ye4oA7KiiigArxPTLa28RfHDW3voFkSCMQKrcjAH/169sPQ14n4MmCfGnxGj/feTj8qAM5BN8JvieiRh/7C1R9u0nhST1/CvfFZXQMpBUjIIrgvip4W/wCEm8JTiPAurYeYj9wBzTvhH4i/t/wPahyxnsx9nkLHJJXjNAHeUUUUAFFFFABRRRQAUUUUAFFFMmmjt4XmlcJGgLMxOABQA+ivJIPjzokvic6bJaTR2ZlMQvSRsz0z9K9ZjkSWNZI2DIwyCOhFADqKKKACiio7iZLa3kmkOEjUsx9hQB5t8U/iHN4c+z6Lo22XWLs429TGp6GvPbXX/Gnw11myuPEFxLdafesDKHOdgPUj86t+ALdvHXxT1TxFdnzY7WUiIMP4Rwv6V3/xg0dNU8BXJ2BpYfmQ46UAd9ZXkGoWcN3bSCSGVQyMO4NT1538F9eGteAbaIrtksj9nb8OleiUAFFFFABRRRQAUUUUAFFFFABRRRQB498RE+2fFfwxbSYMcYMgB9c1B8SNAuPCet2/jbQU2PEwN1EvSRe+am+KgFp4+8KXo+UtKYmavUtRsINU02ayuQGinj2kH6UAR+HdbtvEWhWmqWrAxzoGwP4T3FaleMfDHUZPCfi/UfBV8THA7mWxL/xeoFez0AFeHW8K6f8AtH3EcZIWeESEH1I/+tXuNeEeMbj+xfj/AKdfv8sc1uiZPc80Ae4SxpPFJC4yrgqw9jXifgqaPwb8YtU0OR2hsr/P2dD90vnNe3BgwUr/ABDOa8X+NFhJpes6L4shHFnOu8L3wQaAPbaKqaXfJqel2t9Hwk8ayAfUZq3QAUUUUAFFFFABRRRQAVxHxa1IaZ8OdUfJDSp5S4Pc129eQ/tCyOngiBVJAa5XOPxoA53wr8P7LxB8GWmEI/tBwzpJ3GK7L4K+JZ9W8LPpd9IDeaa/kEH720dCavfCEq3w004EgjBB/OuHvD/wgHxtguVxHY6u3lsnQDJ6/nQB7xRQDkZHSigArhvi1r39hfD+/kViss6+TGR2Jrua8I+PmsG51LR/DUS5Lus7/QnA/kaAOp+CWkRWPgSC78vbcXLFnY9TzXaeJ4ln8L6iuAf3DH9Kl0GyjsNCsreFAqLCvA9cU/WxnQb8AdYH4/CgDyL9ne9Q6dq9jg70n8z8Dx/Svb6+ev2eWK6/rcf+yOPxNfQtABRRRQAUUUUAFFFFABRRRQAUUUUAeT/G6yZLLRtaB+Wxu1L/AENekaZeRajpdrdxHcskYYEfSsvx7of/AAkXgvUtOGN7xFkJH8Q5FY/wn1eHUfA1pBGx820HlSg9QRQBzvxc02bStR0nxlZIWuLKZRIAONnfNeqabex6lpltexMCk8auCPcVn+JNLXXNAvNNfA86MgE1w/wb18tYXnhe8kP23S5Sq7jy0eeMfSgD1KvFvj1YiM6Fq6KQ8NyEZh2BOa9nZ1QEswAHXJrzH4ta74d1HwLqdiNVs3vEAKRLIGYMD0xQB6Bptyl1pdpNGdyvCvzD6CsD4i6JBrPgjUIJRnyo2lX6gVS+Et4138O9PMpbci7Tu612U0CXVtJbuN0cilWHqDQBwfwU1ubWPAEK3DZktJGg684HSvRq+ddC8Sr8KfiBq9jqcEyaXdtuiKjIXng17voviDS/EFoLnTL2G5jPXy2BI9j6UAadFFFABRRRQAUUUUAFeZfHWxe8+Hc8iJu8iRXPsK9Nrl/iLZvffD/WYI0Lu1uxUAdxQBznwUnS4+G9pECN0bHI/Gs/456JHdeF49ZjBF3ZuCjL1HNY37O99JJp+p2bn/UsMCvXte02PVfD95ZyIH8yJgAfXFAFDwDrkev+DNOvVmEsnlKspzzvAwc10teHfBDVl0W+1fwpe/u5YZTMrMcAjoRXe+I/il4W8OIwm1GKedTtMMDb2B9wOlAHaV8+/EyIz/HPR42TI+zR4B/3mqzf/HrUr+9EHhvQ2mB/57A5P5Vk6dpPjLxd8SLHXNa0x7VYwFyFIVVHP9aAPoiIBII0HGFAxUGqAf2TeZPBhbP5VOg4CHnaMZqpqyNJot8kQJdoWC+5xQB4Z8BBjxjr2wjywv8A7Ma+ha+dPgldWegeKNYi1i6isrqQhEjnbaWOT0zX0UrK4yrAg9waAFooooAKKKKACiiigAooooAKKKKAEIBBB6GvKPCt3F4b+KWtaAUEMF4ftEOeASeuK9G17XLHw7pM+pahKI4IlyeeT7CvIvCsFz8RfHK+MLqB7Oyt1C28Z6sB60Aeo+JvEtj4Z08Xd5uYsdscarks3pXht5pPjTXPG6eItA0mXS1cbQ/TIPcivoCaC1u3BuIElRTld65wanJ2BQmAvQAUAeVxfDTxVqUm7XPFdxJE4+eKJto+nFbenfCDwrYc/Zmnk6s0hySa7l3ZegzShsLuIoC5FYafbadaLbWsKxxL0UDFWcDr0qIzYpY5d3aiwXMLxJ4T0nxXYva6haqXP3ZcfMPxrwjV/Cfir4Tax/auhzST2IO5gvKkejCvpbbknnn1qKW0juoXguI1khcYKsM5oA4z4d/E7TfG1oIXZbfVIx+8t2PX3X1Fd9Xzl8Rfh3e+DNVj8T+GXaONH3uqdU7/AJV618OPHVt438PJcZCX0OEuYvRvUexoA7OmyOsUbSOcKoLE+gFOrlPiLql1pvgzUTYFTevCyxqTzg8Ej6CgDorC+t9Sso7u0kEkEgyrDuKs1g+Ck8vwZpKelsmfyreoAKiuYVubaWBxlZFKkfUVLTZJEhjaSRgqKMkk4AoA+fPhXOfDHxO1jw9MhUyzOEz6AnH6V9Ac849a8OsIv+Eo+PM+s6OvmadbBUmnHQsBg4/GvcN4YkelAHlHjT4Otr+uNq2kagbGeT/W8kZ/KmeGvgVpWmyfaNXmN7MDuz2zXrf8PzHjrmgEYyDnNAGZZaDo9gqm1063QjgMEGa1QPQDFMBXzCoIJHOKeG4oAMU0jNKTSbgOvSgDh/GHwv0TxU5uWTyL/HyypxzXnFyPiH8MbzzUml1bSlwW3/MAPT1r38j2zUckUc8TRzIrxtwUYZFAHK+B/iPpHjW1IgfyL2P/AFltJww9x6iuzrwn4j/DqfQLj/hKfCTPbzwtvmiiz0616B8N/Hlt410MMx2ajbgLcQnqD6/Q0AdtRRRQAUUUUAFFFFABTJZEhieWRgqICWJ7Cn15d8bfE11pHhqLTNPYC61F/KyD8wXvigDidVvtQ+MHjr+zbRmXw/ZS4bHG/HUmvZz/AGV4W0a3tg8cFtEAq1ifDTwjF4X8KQK0YjvLhQ857k1Y8Zf2L9kRdVgeUE/Iidc0AdFaajY3iK0F1E4I6AirXynJBzXjlha+HpdZEem6lc21wq58nP8AOvTdJkkNsVlkLFB19aANV2RVyzKo9zWfeavpttCWkvoVA4+9WFrsP2yN3lvWgto/vYPWuAjXwXLqJtJLm8nuM5MeTzSbsFj1+3lS6iEsMySRnkMp61aQbZAM8Y5rm9J1HQ7LTlTTSSAPuZyRWra6rDe3SRQjchGS3oannCxrkAikJwtCHIpasCnd2sOpW09ndRhoZFw2e9fOsPn/AAj+LC8OdLumCEdirf4V7tfeI7bTtdh027Ij+0cQsejH0rnPir4KPi3QImt1C3kDgo/oO9AHoP2iL7MLguBFt37s8Yrzi4MniaLWtfIP2O3tpIrEYxuGOWqWO5bXbC28KaXcSSQwRJHfXi9sAZUHvmuzXS4E0Z9KgURw+UYxge2KAKngpg/g7SyDn9wv8q3687+HmrR6VZ3+h6pdpFNZXDCISkKTGehH61H4h+IpuZY9J8MoZry5l8hbllIjQ9yD3xQB6QTgZNeHfEHxVqPjPxN/whHh1mWBWAu7mM9fVfpXb/EPxQ/g3wEZXlMl9Mgt4m6EyEdf61i/Bzwm2leHjq92pbUb4l3L9QKAOu8H+FrPwjocen2ygnGXk7ue9X9W1S30nTpbmVgpRTtXuxrQYEjnA964H4hXJsZLS4Sze6cfdiA+XPvQBjJ4p8TeJLeUfYnsLVGysgHLiuu8K67JdL9huSfNVcKxFcTb6j411NXeZLWyt1T93CnUntXX+FrC6PlXWpxiO7x0HQ0Acp4m1zXvDvjJTbSecrDLQHoVruNO8Y2t1apLPG0bEfMAM4NcP8QdMv8AVtRlezIjvAu1PpXndppfjF2+yi6uEKHpt6mgD6XivobhcxuvPbPIq2vSvN/h5PrUVxJaa9p/lzqBsuBn5x716QM96AFxQVzSik6GgBjxRvE0bqGRxhge9fPOswT/AAt+K8OpW+4aXeuBIB0OT0/Cvok8ivN/jLosWqeBprhk/e2h3oR1FAHo8Ey3EEcyHKuoYfjUlcB8G9Wm1b4c2D3M/mzxFo3JPIAJxn8MV39ABRRRQAUUUUAFeA+I7c+Iv2g4bCWUywW8aEITkKQMmvfT0NeB+EUE3x71mV+XSRgKAPeAi7VX+FRis/UNOt7plndFZo+VyOlaGMbvSmKwbK4yKAPPbXwTp9n4gn1iIu9xOfmB6Cu6s7Rbe1OBgsOaiumSBhtQsxOABViNyLcsx4/iB7UAY8mkQ3rPHcHKg52djXM6n4Z0jQ76fXI4wbiVNmzH3R7V2LiWGUSgZiJ4Nc54qWU30eCGaQZiSspyaiXTjrqcvpmnmzBktpcPKS6ZPX2ro9C1Rre78tYeZGxIvdT7VlzxoIYhJG0Jc46fcaui8PaFcW9/9suv9YBj2PvXJRUpSudU+XlOvHCinDtTeq0HOABXecR5Z8SLFtU8YaBYF2QSSH94n3krRu/DniKQNps+sPHpKjm4DfvCPSq2osusfEK+WF/m0233hh2Jrk7aTWI9F1W6j1K4uneQgRyNkLTA9c0bTtK8M6VFDbNHHb95SeXb3NbDNlgB1IyGHSvD5ZPFWuaDFZQS2qR2aee+88sRzXqPgnWbnXfB9lqN2oWaRcOF6ZHFAE2qeEtD1ydbnUdPjlmAxu6HFZS22my+MrPQoLZIU02E3SKgxzwv9axPEtxqqfFjRora9eOyaMmSIHhq3vDNpFe+KNW8Rb9zkfZFHoFOT+oFAHnXxQnbxL8U9E8NeZvtIcPKg7MT3/Cvb7a2S0tYraMAJGgUfhXiHw8jGs/GXxLfzDzPJlOxj2wcCvc1IZiwoAcQCMGoJYIpf9ZGr/7wzVg9KhchFaQ9AOnrQBS/snTfMFw0CgjoTUke6S5zsIjUfLWdE02q6gG37IIj/q/WsvXU8XW969xpZie2A4jPWgC5rulyvci8tgpKcspPJq/pF3a38SsLdEmXhgVrgLfQPFeu6wl/q9/9gsk/5Zq2CxrsNX8rTLCK4tZQWHy7getAHS7F3ZAGR7U7Oaz9JuzfaekrcMRz71fHTpQA4UGgUGgBD0rD8XxRS+FNRS4x5ZiOc1uHpXA/F3Vo9M8CXURfE11+7jA6kmgDI+AsZj8JXuARGbttnuK9Yri/hVotxoPw9020uhidlMjD03Ekfoa7SgAooooAKKKKACvAdblHg/4+JfyQtHZ3iLhv4WYjBr36vPviz4Nk8UeHPPsuNRsj5sOOrY6igDuPMV494OVZdwIqNN25ShyD1Nec/Czx3Br2jppN45j1W1GxkkOC+K9HjxGSo4H930oAo6pBeS2Nz9idVutuIiegPrXN3Gt6toHh8DV7c3V338kferotW1yx0O1ae8LgY/hGa5aHxxZ6wjTW6gJH0Ei9aAIPCWo+KLuWd9bi22c3NugHKjtmust9NR7oXEo3Tr90N/CKxbTx7o9xcRWc7+VdOdsYC8Zrq7dSY8v1659amdpaE3aZFPp8E/LxKSDk8d6tpyoPpxQRgZ9aeAAuBRFKBcmxCQOCeDWB4r8Qp4d0tin7y8m+S3hHLOxrebcVYjGMcfWvOJPDHiOPxHLrl9Ml+8f/AB7QAcIP8aYjS8N+HpdG8NX19doX1G9VpZc9QCPu15npjXOraDqaiGayt45iGmfjdz2r0eDx/dwSvH4g0WexthwZvvA1vS6ZonifQhDEq/YZSHBi4yaYHjLaNolvbPDe6tdWyJblkYMfnOO9eqfC0j/hXWm85XaQD6jNWpvAmhXA2y2pfEfl5bnitfRtItdC0uLTbKNkt4OEBoA57xDLpVp4pt7q8yJ4oSY8DiovASSy+ENRmAIe4uJ3T8ScVseLYLceGNSupIUaVIGwxHIp/gmEReDdMGAN8Cscd880AeSfAs+T4p8Q2sqkXCOS+7r1Ne7J06V4JfNJ8MPjDJeSsf7L1dt5k28Lk8j8K92t50uIEnhcNDIAyEdxQBY7VR1CUx25GOG4zV1elQXMaSxMjdD0PvQBwniDV7vwuILi1haXz3EZbqEz3NST3WqmJJbjxDYxIeflYV0kNgtzazWd7DvRhgZ9K8z1L4UabDr5Nxf3X2KQZCbz8poAm1qGHU5EN/4xhjKn5VjkwCKyrHTZJvF1nZaTrTalY9bhQ2QtbEvwl8FCA+bczl8ZDb+ldT4F8K6X4asn/s1c72OZG5JoA6W0sRZr5UZ/c9var46VErEnOMAevepFzigB1MY5705qq3V3DaQNPPIsUMYyzscUAT+ZySWGB19q8Y8QM/xK+Jtvolswk0jTCJbiROgYdqTxf8TLnxFdt4b8GQSXFzMdj3K9FH9K9A+HvgyPwd4fW3kKyX0x8y5m7sx96AOsjjWKJI1+6oAFOoooAKKKKACiiigAoIyMGiigDxzx78KrtdSk8T+EZWg1INvkgBwH9SPeofCXxgEU66P4utnsr2MbDK6kbjXtNcp4w+H2h+M7Qx30Hl3A+5cxYDrQBpf6NqkO+IRXVu65BPOKyDpNjDmJdLVdx5K15jN4V+IHw5uWn0O5fU9Jjbd5ROXI9CK2tJ+Odg0z23iHT5NOmHGNpzmgDubXwdo8N0t21sGnHKkjpXQpjZgnBHSqek6rba3Ypd2e7yWGQSOorQKq2DjigCIkf3qerjpu5p/lIf4aPKQHOKAA+g6CkBypIPNISPmOcIBk1g6B4ptPEF9eQ2gO21Yoz9iaAL2qzWMWnzSamIvs4U/NIOK828F3viG0W6g0TR/tGlvMzQzTSbQMnt7Vu/FTwzfeI/C0xs7mRHgUuIk/jqD4K+I/7X8Grp0+Beaa3kSjHbtQBr3PhzxTfMJh4naz3DJhjgDBT6ZzUMfhLxUkgb/hMZSo7G2HP613NFAHmfi+78X6f4e1CyOlrqdu8JU3ERw3TrtrrvBbM3gzSd8bxuLZFKuMEEDuK3qAABgDFAHMeOvBtn418PyWFx8ky/PBKOqP2ryXwv471f4c6l/wjXi6FzaI2IrnBxjsQe4r6BrG8R+FtI8U6e1nqtqsqEfK38SH1BoAm03WdP1e0jnsLuOVHGVw3NW1LNkNHjHevEb/AOD3iPwzOtz4M1qV1x80Vw2CPp2qGD4ieP8AwlDJba5oM14Yz80+04x9RQB7t7gZPrUUltHOCJgHX6V5Jpnx/wBJl+XUrOS1buACa9A8LeMtJ8XwvPpcjMqHa2RjmgC6fD+nkl9h57E1ftrWG1jEcK4QdqmzwQaaGBXIII9RQApOG6U4c80mAaUCgBC3zYr538c6vr/iz4jQeEJ520+wll2KR/EPWvogjmvG/jn4dn+y2nibTt63VmwyycED1oA9B8H+BdG8GWAg0+AGZgPMnflnNdPXK/DzxQnizwhZ3+T5wURzA9dw4NdVQAUUUUAFFFFABRRRQAUUUUAFFFFADXZUQs5AUDJJrwjVbK1+KfxOSKzs0GmaWSs9xjiY59a6T4u+MZraGHwro7btT1H5GKnmND1/Gup8BeFIfCXhq3s1H75gHlY9SxoA0tMu9Ot7p9DtFVGtIx8g7CtYAH6eleYWV01p8btRjOcT26gV6eCAfc96AHUE4GaKKAON+JGvx+HPBV7ceYY5px5cRHXcap/CTRTpXgqKSY75rs+c7Hqc1xnxg1D+2PF+ieF2+aCSVXk217JZWsOnabDaxEJDBGF57ACgCwyq0UiscBgV5rwvwfv8GfG+90RpitpfqXA7FuoqXx1441DxR4jt/DXhOVw8cmJpk6dfWq3xe02fRH8Oa2CxvLcxi4mXvg+tAHv9FVdNvE1DS7W7jOUmiVwfqM1aoAKKKKACiiigApjxRyqVkRWB4IIzT6KAMK68GeGbt2luNDsJHPJZoRk1xvwus7ODU/En9nxpFaLdlI0ToK9IvH8qynkPRY2P5CvLfghKbnRtZmHWS9c/qaAPUWUsjLnAYEZ9K8q0LxHf+F/iFceF9Ynaa2uSZLaZ+2e1ekTavYRXyWU13Gl433Yi2C30rzz40aHJLodtrtquy6sJA7MvUigD1IEHgdB0NPHSuc8Fa/F4l8J2V/HxuQKw9x1rowcigAqjrGmw6xpF1p9wP3c6FT7VeNNft6ZoA+e/hnqdx4H+Jd54XuS/2K7crEGOArA8H8a+ia8F+PGgyWd1YeJLMMksbgMycEY5zXrng3XIvEXhTT9SiJPmRDdnruHBoA3qKKKACiiigAooooAKKKKACs3xBrEGgaFd6ncMqpBGW+Y4yew/OtKsTxZ4bt/Fnh650m4kaNJlwHXqp7GgDx74cRQaprt9488TTwQeYxESSNwvpiuk8S/GSygZ9P8ADsL6lqL/ACxeUpZc1R0j4CQ2+2PVNdubu2B5gT5FIr0Tw74H8P8AheMrpmnxRsTkyEbm/M0AeNeBl8Q/8LY8/wAT28lveTx71R/7vtX0ERyf0Ary3WT/AMX007LE/wChjA/4Ea9T/iOaAHUdqKD0oA8B0UW+sfHLVLq/kVYNORn3OeFxV7xn8Rr3xVf/APCMeDlaUynZLcp0A+tM8Q/BbWtS8V3moWOqrb2922ZMEg49DXo/g7wJpfgyxWKzhD3DD95MwyxNAGd8PPh5aeD7IzSfvdSmGZZG5INJ8XbH7X8O74KgeRQGBxyK7zBzgj8apatZRX+kXNtKNytG3H4UAcb8FdXTU/hzYxBy0tpmGTPYg5H6GvQ6+W/BPxA1DwNNqug2ml/a7ia5ZolyRg9K9L8M/GIzavBovibTJdNvp2CxufuEnoKAPWaKOtFABRRRQAUUUUAZXieb7P4W1SYNtK2shB9DtNecfAOEx+DbqU5zLcFq6f4sXL2vw11eRHKEoq5HoWAqp8IbP7H4BtDtx5g3fWgDkfjbpFxYXmm+LLFpPtFu+HC9lHeu60+9tfH3w8Zlbcs0BVz/ALQHNbPiDSI9e0K80+YL+9QhSR0ryH4R67L4a1+98GaqwjUOTbhuN2aALvwP1OeN9U8O3Hyx2kp8rPXrXtI614VYyf2L+0BcWUC7IrkAkDoeK91/ioAU9ail5jYDrg1KaYWXkH6UAeYSXc3jzwp4i0y5RTc2cjJGB3A6GsX4AaxNFFqnhq5ZQbSTfGCeeev8q6DSIY9D+Kl/psXy297D5p3d2NefBE+Hvx1RpHItLw4Zu3zf/XoA+j6KRWDKGByCMiloAKKKKACiiigAooooAKKKKACiiigDyfVcS/HaxX+5Zg/+PGvVTycV5ZZlNW+Od+6dLG2SMn36/wBa9SPzZx60AOopM4ozQAtFHakzQAuaYw5pwNNOW6HFAHLW3gHw7ZeJpNfWAC9kOcseAfpXD/HmxsYtBttSQImowyjy3U4PXrU/xvn1ew0yyvNMuGhRHAYqcc54rO0b4Ua74mvLPVfGWrGWJAri2jOQw6gGgD1jwrcy3nhXTLidi0slsjMT3OBWxTIYY7eFIYlCxooVVHQAU+gAooooAKKKKAPPfjY+34Xal7tGP/HxWv8AD9PK8A6SAOsC5rB+Ob7fhldr/emiH/j4rpvBY8vwZpIHaBf5UAbu35gV/EV5d8S/hpLrlwmvaExh1iEg4Bxvx0r1ItxnoTSjJxzzQB4L4H8LeLdS+IcWv+IodjWy7S3TOBiveh1NRSoxIKnjuvrUyrjp0oAU9ajYANu/DFPZgMUh+9kc0AePfGlrjw9LpviXTn23iSbD6EV5p4z8cp4vfR7qXTJba7t5EM0235WAI5zXs3xp0/7f4FeQKWFu+/iuX0S70bUvgjPc6lBBFtVow2BuJHTmgD2bSp47nSrWaJw6NEpDA9eKuV578F/tI+HFmLgSbd7+V5nXZuOK9CoAKKKKACiiigAooooAKKKKACkJwCaWmucRsfagDxn4XySXvxN8X3UrFmExQZ9AcCvY0yyg9PYV4/8ACDa3izxacdbx8n8TVb4g+M9d1PxdD4R8JOyXII8yRO3rk+lAHtf1YU0ui8mVQB714m3w6+J0wHmeLIxnry1PT4T+OpP9f4x4PUANQB7KLq2dtouIyfQMKlwGHUEe1eLD4MeJY8yReLpBL2yDimr8OvibASsXi2MoOmd1AHtJViMdPpSA8lSenf1rxdvAfxUGQviuNsj1NWfAfjXWdL8Tt4P8WqTejmKXOd2e+aAOk+MFg978O7xUXMkZDrj2rY+HGqf2v4B0i5aXzJRbqkhzzuAwc1q69bLeaFfQOoYNC2Pyrz74D3OfCt9Ysx8y0vHUqewPNAHq1FFFABRRRQAUUUUAeWfHqZl8CRW4xia7jU/gc12vhVBD4U0xD0EC/wAq4T48ZPh3S17G9XNeg+H8f8I9Ygc/uV4/CgCxfXkGn2bXF1OkcQ5LMccVmDxt4cCg/wBqW/T++K8y+LOry+J9f07wVo7hppJMzMrcAdwa2G+APhWWKLdLeJIqgOUl4Y+vNAHa/wDCb+HCedUt/wDvsUqeM/DjnA1W3/77FcOf2fPCpH/H1qH/AH8H+FRt+zz4YPS+1Af8DH+FAHokfiXQ5BldWtSp7eYKvxMJB5kcishHy7TkGvJ5v2edCEUht9Tvll2/ISwwDVP4X+IbvQ/EV94J1q68yeFyIZGPb0FAHofxCw3gDV+B/qDXknwm+HieKvDNvfatfzSadFcNssVOEYju3rXtHi21Fx4U1GE/MHhIP5VxPwHnT/hELqxVsm3u3H4GgD1C3t4bS3SCCNY4oxtVVGABUtFFABRRRQAUUUUAFFFFABRRRQAUyX/VP9DT6QgEEHoaAPnzwb4qsPDcnjW4uZUSdbiQxpnljk9K3vgfoE8w1DxZfxHzb2Qi3d+uzvV/V/gXoupeIv7RjuZYbeWQyXEA53nOeD2FenWFjb6ZYw2VpEsUEKhURRgAUAWaKKKACiiigAryb41+GJ7jTbfxPpgK32mkGRk+80ef6V6zTJYknieKRQyOMMpHBFAHLeCfE9p4v8KQXMcqmTy9k6Z5U4xzXn3wwlez+LHibTYZP9FIMm0dM7utR6t8P/FXgnxFPq3ghvtFpcli9mzAbCfrwRXUfCrwXqGhR32s64iDVdQfcyjkxr6ZoA9JooooAKKKKACiiigDy347ROPBlteKMrbXkbt9Ccf1qv4l+IMeg+BtPgsCsurXsKpFFHywyOteheKPDtp4q8P3OkXu4RTgfMvVSDkH8647wf8ACCw8N6kuo395Jqd1ENtuZhxEPYetAEfwr8AS6FBJrutDzNavRuffyYgecfWvTaKKACiiigAryL4weEroSWfi7Q7bdf2DhpljXl09T64r12muiyIUdQykYIPegDzew+IGneIfh1d37yqtxBARPETg7selUvgPbE+F73URxHdXTFVx0xVTxF8DhqOvS3ek6sdPsbls3NsqnB9cYr1DQdEs/DujW+l2CbLeBcD39TQBpUUUUAFFFFABRRRQAUUUUAFFIRnuRTGj4+8350ASUVQs5pXvJo3csqgYBxxV+gAooooAKKKKACiiigAooooAKKKKACiiigAooooAKKKKACiiigAooooAKKKKACiiigAooooAKKKKACiiigD/2Q==">
            <a:hlinkClick r:id="rId5"/>
          </p:cNvPr>
          <p:cNvSpPr>
            <a:spLocks noChangeAspect="1" noChangeArrowheads="1"/>
          </p:cNvSpPr>
          <p:nvPr/>
        </p:nvSpPr>
        <p:spPr bwMode="auto">
          <a:xfrm>
            <a:off x="206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100" name="AutoShape 4" descr="data:image/jpeg;base64,/9j/4AAQSkZJRgABAQAAAQABAAD/2wBDAAgGBgcGBQgHBwcJCQgKDBQNDAsLDBkSEw8UHRofHh0aHBwgJC4nICIsIxwcKDcpLDAxNDQ0Hyc5PTgyPC4zNDL/2wBDAQkJCQwLDBgNDRgyIRwhMjIyMjIyMjIyMjIyMjIyMjIyMjIyMjIyMjIyMjIyMjIyMjIyMjIyMjIyMjIyMjIyMjL/wAARCAEsASw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CiiigAooooAKKKKACiiigAooooAKKKKACiiigAooooAKKKKACiiigAooooAKKKKACiiigAooooAKKjnmS3t5J5N3lxqXbapY4AycAcn6CuE8M694f0a01ee31u/uNLW8AS1nsbjzLN3XeUGU3lTncMjAz15oA70OhcoGUuBkrnkUpIGMkDJwM15XpvjnQI/ibrt81zci3msLSNGFjOSWVpM5XZkdRyRzVnx34oiurTQZNP0vVLuNdVs7lJltjHG373aE3SbcMTxg+ozgUAemUgIJIBGR1HpXll7qmvaD4X1eBIJtP8pop4Rc6olzcwLJOihAqqcRkeZgs7HsPbf0eZrfxj4+mTG6NrVxnpkWymgDtAQSQCMjr7UAg5wQccGvM/C+meLtUhi8W22r6Laz6zZwyTQjT5Sn3cqSPOwWAO3d6AVP4XtNb8I+KrPw9fX1jfxapHd381ylq0czzKyZZiXIOd+OAMBQKAPRqK8i+IjRt8RbaK4MDRf2SGCTxXUi7vNbkCDkHHc8VyHiE2kOg3UlsLCOZQCrw2upI4O4dGkOwfjxQB9FkhQSSABySaFYMoZSCpGQR3riviPq0djo723/AAkA0uWa3lxGbTzjcDbjbnHy8nr71zXhbUNA1PwXp1vrPjUEQW8PlIlydOMJEeCm5WUyY/Hp70Aet0V5h8N00jVPCdnt8T3kut31gBcqNYaWaMnBLLGzNsYeu3iqXxAhi8F6A048YeJZNSnylnA9+MM3d2wmdijkn8O9AHrlFcJpfguSexjWXx14hubqNVW4e3v1CiTaCeNpK9cgHnBFdzGnlxqm5m2gDcxyT7mgB1FeU+B/GNno2n6rZz2GszuusXjb7XTppkwZW/iVSK6XxD4gjl8Jw6xBq2paKrSFY4xYp9puHyVWJYpkJ3EjjA9+lAHYEgEAkAnp70teK6tbeI7mfW7668Tagl34Z0yPVLMSWlqJElkhmLI5RMEfJgjkH3wK6fw5fao/iO3sNU8Van9oMKXMVtc2dqkV7GUBby2RAflJwRkMMA9DQB6HRXnnhTVrXxj8Sdd1eCTzLbRoU06zI+6xYlpZB9SgUH0HvWJovie6tRr/AIf8Potz4ju9fvzGrDMdpH5uDNKeyjsO54oA9eoqO3WVLaJZ5FkmVAHdV2hmxyQOcZPapKACiiigAooooAKKKKACiiigAooooAKKKKACiiigArzjSfEun6X8SfFOmuZp7691G1WK3t4zI4X7PEGkbH3UXuT6HqeK9HqnaaTp9jd3d3aWUENxdvvuJUQBpWxjLHvQBzGlf8lc8R/9gyy/9Clqn8TtZt20WXQrBZb3xAzRXVtZ2yb3UxSLIHf+6vy4yeueM12cWlWUGrXGqRwbb25jSKWXcfmRMlRjOBjceg71ZEUazNMI0ErAKzhRkgZwCfbJ/OgDyiG0t9b8OR2Ntepf694riGozX5GIlWGSI+WepVVB2KMHkHOMmrt5rI0TWPiDcrCLi4knsra3t8486aSBEROPc/lmurXwJ4YW41CdNGt1k1FDHdFcjzFJDEYBwMkAnGMkVe0bw3o/h+1e20rT4baGSTzXCgks/HJJySeBQB5iPBWnzPrGk6Loll9s0Ka1VI5p5D9rjaJXdGYt8pOSAwHUD3rRhj8P+HfGsV7pOhSrBZS/2Zf3MLu/kyTLG6ELk7lyQrHggkV2ureDfDeu3n2zU9Fs7q52hTLJGNxA6AnvV/StI07Q7IWel2UFnbBi3lwoFGT1J9T70AeZ6q2jw/ENdLl13XILMo32u7OsXKxx3LkNHAGDhUJUO2D/ALIGKz9F0nXdSfWBb/2zqVrb6pc20MzeKriD5EfCjbhs4HfPNerW3h3R7TS5tNi023NlO7STQyJvWVmOWLbs7iT6+g9Kxm+GXghmLHwxpuT6QgUAc7ruqN4Rl8J29xNqYi8ye71FWvZLto4xFsJdzy0avKh5GOM44qz8MtKlvPAWjy6pdWGpWf2JBbW5sl3W/HILljuPQdB0rrdL8K6Dojh9M0q1tWEbRAxJj5GILD6EgflVC5+HPgy7maabwzphdjklbdVyfwxQBl+CdLuNM+GGlz2Gj2o1xLBQqXKeSxfHR2xuH+enWsXxR4Sk03wB4o1vW7sal4gudPdZLnbiOBP+eUKn7qD8z1NdtpPgnwzoV8L3S9Es7S6ClRLFHhgD1Ga1NU0y01nS7nTb+LzbS5Qxyx7iu5T1GQQR+FAHLah4L+0CHWvDt4dG13ykLzxrmK64+7PH0cf7XUfhXQtrul2p8i81fT0uUAEqmdUw3f5S2R9DWjGixxrGgwqgAD2FZVz4V8O3tzJc3Wg6XPPIdzyy2cbMx9SSMmgDkfhtrukW2haks+q2MTNrF64D3CKSplJB5PQ111zDpPia0Kw3cMzQtmO5tJVaS3cgjcjDO1sEjPoTUX/CGeFv+ha0b/wAi/8Aiaju/A/hi9sxZyaJaR2wkEpit08lXYAj5gmNwwehyKAPJdX1Gw8Nazq+n6t4j1rUjKoNtJZajGdyE7RDc5GIyCx+ZvlKk9DwfR/Bvh/zPC0Q1rUYtauJHeVJvNEy2wddvlxSdcBeMjGcmulsNF0vSrI2Wn6daWtqww0MMKorfUAc/jWZbeBfC9lrMer2miWttexksskCmMZIIyVUhT17j3oA5DSdBuk8VeLNH8PagujW0LWEbPHAJHWEW5G1MnCt0+Yg9z1q18MYdO0PSvE26Zd8GtXiTXM7gyuqNwZGPJOOcn1J713Vtpdlaaje38EAS6vShuJNxO/Yu1eCcDA44rMv/A/hbVL2S9vvD2m3FzIcvLJbqWc+pOOaALHhbW38SeF9O1l7U2pvIRL5O/ftB6c4GeOenetemRRRwQpDDGscUahURBhVA4AAHQU+gAooooAKKKKACiiigAooooAKKKKACiiigAooooAKKKKACiiigAooooAKKKKACiiigAooooAKKKKACiiigAqK6uYrO0mup22wwo0jtjOFAyTj6CpazPEn/Ir6v/15Tf8AoBoAxIviFo+paNrF5o7yzzadYNemOe2khDLtYqRvUZB2nkVD4g+INroPhfS9Qlaz/tHURbmK0muREMSFdzEnkIoJJbGOOa831ddAbSLn+3pYEx4QsGsxLKULXHlz7AoBG489Oaf4c1TwdpWuaJPcWckGnNoboftNlLIJJ/MiLOqlWODg/NjHBxQB63eeNPD1npA1T+04bqzM62wkss3OZTyExHuOenHuKoz+OLSew0W+0lTcW+o6qunMZUeJk++GO1gDkFMYIrgtMurG9sprnTQospPHcDQ7YzGNuyL+EgEflXP6wvhHyrB9UCTal/wk1ys8ETu0zWv2ifOI1OfvHqBmgD1nU/iFpGneM7TQHv8ATUQwSy3lxNeJGLcqQFTngsST8pIIAzVzxb4sg8PeDrzXbR7a7MUCzwp5w2zKxGCCOoIOcivNNM13wfp+neLrTUIFiuZLyY2sc9hJI6Rm3jCKW2naQQeCcg1B4xtvCY+Cul3V+NO/4SA6FZpaGRx55GxD8oznHLfnQB6rq3i6HSmhWPStW1MSruL6Za+eqezEHg1ixfFKxnv5rGPw34na7gVWlhGmktGG+6WG7IBwau+AX0VtOuRoPh660iy3qwae1MAuSR99QTkjgckCqmhf8lh8Xf8AXlY/yegA1r4jNo99rEa+Hr26tNJkijuruOeJVUyKrD5WYMfvjoDWh4x8XSeHY7e00zT21XW7sk29hG+GZFGXcnsABj3JAry/xsJDefELbr/2RPtdlnTtsR+0/u4ecsN/H+ye1dDDbax4a1jUNRs9Y0DU7m6vY7Ge/wBR84ziZtu2DEYKxqCwwBgcgn2APSNE1my8QaPbapp8wltp03A91PdSOxB4I7EVoV554T0i5tfHGpS3OpWdrqG1Z77TNLEhtpd4ISR/MHyyZBPynnAz7+h0AFFFFABRRRQAUUUUAFFFFABRRRQAUUUUAFFFFABRRXG+MfiTovg2aO2vDJNdONwhhGWA9TQB2VFY3hnxRpnivSU1DTJxJG33l/iQ+hHY1s0AFFFFABRRRQAUUUUAFUdat5bzQdRtoF3TTWskaLkDLFSAMn3q9RQB43eaNL4Y8H6lqHjC/wBKS5m0FNNs4Vj2lHjikwuSzbn+cjK9ccVfi1VtC8YeG5X0zUb1j4WERhsoPMkU+ZEckZGBxj6kV6hPa290qrcQRTBTuUSIGwfUZ70/Yu/ftG/GN2OcelAHkGn2ureJdM1i40a1a3u08YrdeXfptMKrHESXTcCcegOT2qS7sLXQrvwxol1e2Nz4hl8RC+mW3j2uY3aZycElggLHqa9bVFTdtULuOTgYyfWmG1tzci5MERnA2iXYNwHpnrigDym28R/2XF48sv7G1i783U7pvPtLXzIkzDGMM2RgjGT7EVk+KZvDNv8ABrTop1sh4jvPD9lHbZjBnkXCABTjOM7ule3iNAGARQGOWwOp96YbaAsjGGPMYwh2j5fp6UAUtW1vTfDmk/b9XultbVCqNKykgE8DoD3rivBGrWXiL4keLNY0qb7TpzW9nCtwqkKzqr5AyBnGRXoroki7XVWU9mGRQiJGu1FVV9FGBQB4R4kk0G90Txbqdylk2qapq4i0oyRq00qQtDETEcZxlW6Vsa7e+HbzUvE0P9sXdrFqZtnG3R7uRoLqBv8AWDEYBBCp0POK9c+zwZU+THlSWU7RwSckj6mpAQehBoA84+G2vWGpalrFzN9qTWdWu3uGils5k8uCP5IkLsoXhBnr/Ea9IoooAKKKKACiiigAooooAKKKKACiiigAorjPiB4/g8EWtr/okl3d3T7IoUOM0vgf4hWHjJJoRC9pf25/e20p+Ye4oA7KiiigArxPTLa28RfHDW3voFkSCMQKrcjAH/169sPQ14n4MmCfGnxGj/feTj8qAM5BN8JvieiRh/7C1R9u0nhST1/CvfFZXQMpBUjIIrgvip4W/wCEm8JTiPAurYeYj9wBzTvhH4i/t/wPahyxnsx9nkLHJJXjNAHeUUUUAFFFFABRRRQAUUUUAFFFMmmjt4XmlcJGgLMxOABQA+ivJIPjzokvic6bJaTR2ZlMQvSRsz0z9K9ZjkSWNZI2DIwyCOhFADqKKKACiio7iZLa3kmkOEjUsx9hQB5t8U/iHN4c+z6Lo22XWLs429TGp6GvPbXX/Gnw11myuPEFxLdafesDKHOdgPUj86t+ALdvHXxT1TxFdnzY7WUiIMP4Rwv6V3/xg0dNU8BXJ2BpYfmQ46UAd9ZXkGoWcN3bSCSGVQyMO4NT1538F9eGteAbaIrtksj9nb8OleiUAFFFFABRRRQAUUUUAFFFFABRRRQB498RE+2fFfwxbSYMcYMgB9c1B8SNAuPCet2/jbQU2PEwN1EvSRe+am+KgFp4+8KXo+UtKYmavUtRsINU02ayuQGinj2kH6UAR+HdbtvEWhWmqWrAxzoGwP4T3FaleMfDHUZPCfi/UfBV8THA7mWxL/xeoFez0AFeHW8K6f8AtH3EcZIWeESEH1I/+tXuNeEeMbj+xfj/AKdfv8sc1uiZPc80Ae4SxpPFJC4yrgqw9jXifgqaPwb8YtU0OR2hsr/P2dD90vnNe3BgwUr/ABDOa8X+NFhJpes6L4shHFnOu8L3wQaAPbaKqaXfJqel2t9Hwk8ayAfUZq3QAUUUUAFFFFABRRRQAVxHxa1IaZ8OdUfJDSp5S4Pc129eQ/tCyOngiBVJAa5XOPxoA53wr8P7LxB8GWmEI/tBwzpJ3GK7L4K+JZ9W8LPpd9IDeaa/kEH720dCavfCEq3w004EgjBB/OuHvD/wgHxtguVxHY6u3lsnQDJ6/nQB7xRQDkZHSigArhvi1r39hfD+/kViss6+TGR2Jrua8I+PmsG51LR/DUS5Lus7/QnA/kaAOp+CWkRWPgSC78vbcXLFnY9TzXaeJ4ln8L6iuAf3DH9Kl0GyjsNCsreFAqLCvA9cU/WxnQb8AdYH4/CgDyL9ne9Q6dq9jg70n8z8Dx/Svb6+ev2eWK6/rcf+yOPxNfQtABRRRQAUUUUAFFFFABRRRQAUUUUAeT/G6yZLLRtaB+Wxu1L/AENekaZeRajpdrdxHcskYYEfSsvx7of/AAkXgvUtOGN7xFkJH8Q5FY/wn1eHUfA1pBGx820HlSg9QRQBzvxc02bStR0nxlZIWuLKZRIAONnfNeqabex6lpltexMCk8auCPcVn+JNLXXNAvNNfA86MgE1w/wb18tYXnhe8kP23S5Sq7jy0eeMfSgD1KvFvj1YiM6Fq6KQ8NyEZh2BOa9nZ1QEswAHXJrzH4ta74d1HwLqdiNVs3vEAKRLIGYMD0xQB6Bptyl1pdpNGdyvCvzD6CsD4i6JBrPgjUIJRnyo2lX6gVS+Et4138O9PMpbci7Tu612U0CXVtJbuN0cilWHqDQBwfwU1ubWPAEK3DZktJGg684HSvRq+ddC8Sr8KfiBq9jqcEyaXdtuiKjIXng17voviDS/EFoLnTL2G5jPXy2BI9j6UAadFFFABRRRQAUUUUAFeZfHWxe8+Hc8iJu8iRXPsK9Nrl/iLZvffD/WYI0Lu1uxUAdxQBznwUnS4+G9pECN0bHI/Gs/456JHdeF49ZjBF3ZuCjL1HNY37O99JJp+p2bn/UsMCvXte02PVfD95ZyIH8yJgAfXFAFDwDrkev+DNOvVmEsnlKspzzvAwc10teHfBDVl0W+1fwpe/u5YZTMrMcAjoRXe+I/il4W8OIwm1GKedTtMMDb2B9wOlAHaV8+/EyIz/HPR42TI+zR4B/3mqzf/HrUr+9EHhvQ2mB/57A5P5Vk6dpPjLxd8SLHXNa0x7VYwFyFIVVHP9aAPoiIBII0HGFAxUGqAf2TeZPBhbP5VOg4CHnaMZqpqyNJot8kQJdoWC+5xQB4Z8BBjxjr2wjywv8A7Ma+ha+dPgldWegeKNYi1i6isrqQhEjnbaWOT0zX0UrK4yrAg9waAFooooAKKKKACiiigAooooAKKKKAEIBBB6GvKPCt3F4b+KWtaAUEMF4ftEOeASeuK9G17XLHw7pM+pahKI4IlyeeT7CvIvCsFz8RfHK+MLqB7Oyt1C28Z6sB60Aeo+JvEtj4Z08Xd5uYsdscarks3pXht5pPjTXPG6eItA0mXS1cbQ/TIPcivoCaC1u3BuIElRTld65wanJ2BQmAvQAUAeVxfDTxVqUm7XPFdxJE4+eKJto+nFbenfCDwrYc/Zmnk6s0hySa7l3ZegzShsLuIoC5FYafbadaLbWsKxxL0UDFWcDr0qIzYpY5d3aiwXMLxJ4T0nxXYva6haqXP3ZcfMPxrwjV/Cfir4Tax/auhzST2IO5gvKkejCvpbbknnn1qKW0juoXguI1khcYKsM5oA4z4d/E7TfG1oIXZbfVIx+8t2PX3X1Fd9Xzl8Rfh3e+DNVj8T+GXaONH3uqdU7/AJV618OPHVt438PJcZCX0OEuYvRvUexoA7OmyOsUbSOcKoLE+gFOrlPiLql1pvgzUTYFTevCyxqTzg8Ej6CgDorC+t9Sso7u0kEkEgyrDuKs1g+Ck8vwZpKelsmfyreoAKiuYVubaWBxlZFKkfUVLTZJEhjaSRgqKMkk4AoA+fPhXOfDHxO1jw9MhUyzOEz6AnH6V9Ac849a8OsIv+Eo+PM+s6OvmadbBUmnHQsBg4/GvcN4YkelAHlHjT4Otr+uNq2kagbGeT/W8kZ/KmeGvgVpWmyfaNXmN7MDuz2zXrf8PzHjrmgEYyDnNAGZZaDo9gqm1063QjgMEGa1QPQDFMBXzCoIJHOKeG4oAMU0jNKTSbgOvSgDh/GHwv0TxU5uWTyL/HyypxzXnFyPiH8MbzzUml1bSlwW3/MAPT1r38j2zUckUc8TRzIrxtwUYZFAHK+B/iPpHjW1IgfyL2P/AFltJww9x6iuzrwn4j/DqfQLj/hKfCTPbzwtvmiiz0616B8N/Hlt410MMx2ajbgLcQnqD6/Q0AdtRRRQAUUUUAFFFFABTJZEhieWRgqICWJ7Cn15d8bfE11pHhqLTNPYC61F/KyD8wXvigDidVvtQ+MHjr+zbRmXw/ZS4bHG/HUmvZz/AGV4W0a3tg8cFtEAq1ifDTwjF4X8KQK0YjvLhQ857k1Y8Zf2L9kRdVgeUE/Iidc0AdFaajY3iK0F1E4I6AirXynJBzXjlha+HpdZEem6lc21wq58nP8AOvTdJkkNsVlkLFB19aANV2RVyzKo9zWfeavpttCWkvoVA4+9WFrsP2yN3lvWgto/vYPWuAjXwXLqJtJLm8nuM5MeTzSbsFj1+3lS6iEsMySRnkMp61aQbZAM8Y5rm9J1HQ7LTlTTSSAPuZyRWra6rDe3SRQjchGS3oannCxrkAikJwtCHIpasCnd2sOpW09ndRhoZFw2e9fOsPn/AAj+LC8OdLumCEdirf4V7tfeI7bTtdh027Ij+0cQsejH0rnPir4KPi3QImt1C3kDgo/oO9AHoP2iL7MLguBFt37s8Yrzi4MniaLWtfIP2O3tpIrEYxuGOWqWO5bXbC28KaXcSSQwRJHfXi9sAZUHvmuzXS4E0Z9KgURw+UYxge2KAKngpg/g7SyDn9wv8q3687+HmrR6VZ3+h6pdpFNZXDCISkKTGehH61H4h+IpuZY9J8MoZry5l8hbllIjQ9yD3xQB6QTgZNeHfEHxVqPjPxN/whHh1mWBWAu7mM9fVfpXb/EPxQ/g3wEZXlMl9Mgt4m6EyEdf61i/Bzwm2leHjq92pbUb4l3L9QKAOu8H+FrPwjocen2ygnGXk7ue9X9W1S30nTpbmVgpRTtXuxrQYEjnA964H4hXJsZLS4Sze6cfdiA+XPvQBjJ4p8TeJLeUfYnsLVGysgHLiuu8K67JdL9huSfNVcKxFcTb6j411NXeZLWyt1T93CnUntXX+FrC6PlXWpxiO7x0HQ0Acp4m1zXvDvjJTbSecrDLQHoVruNO8Y2t1apLPG0bEfMAM4NcP8QdMv8AVtRlezIjvAu1PpXndppfjF2+yi6uEKHpt6mgD6XivobhcxuvPbPIq2vSvN/h5PrUVxJaa9p/lzqBsuBn5x716QM96AFxQVzSik6GgBjxRvE0bqGRxhge9fPOswT/AAt+K8OpW+4aXeuBIB0OT0/Cvok8ivN/jLosWqeBprhk/e2h3oR1FAHo8Ey3EEcyHKuoYfjUlcB8G9Wm1b4c2D3M/mzxFo3JPIAJxn8MV39ABRRRQAUUUUAFeA+I7c+Iv2g4bCWUywW8aEITkKQMmvfT0NeB+EUE3x71mV+XSRgKAPeAi7VX+FRis/UNOt7plndFZo+VyOlaGMbvSmKwbK4yKAPPbXwTp9n4gn1iIu9xOfmB6Cu6s7Rbe1OBgsOaiumSBhtQsxOABViNyLcsx4/iB7UAY8mkQ3rPHcHKg52djXM6n4Z0jQ76fXI4wbiVNmzH3R7V2LiWGUSgZiJ4Nc54qWU30eCGaQZiSspyaiXTjrqcvpmnmzBktpcPKS6ZPX2ro9C1Rre78tYeZGxIvdT7VlzxoIYhJG0Jc46fcaui8PaFcW9/9suv9YBj2PvXJRUpSudU+XlOvHCinDtTeq0HOABXecR5Z8SLFtU8YaBYF2QSSH94n3krRu/DniKQNps+sPHpKjm4DfvCPSq2osusfEK+WF/m0233hh2Jrk7aTWI9F1W6j1K4uneQgRyNkLTA9c0bTtK8M6VFDbNHHb95SeXb3NbDNlgB1IyGHSvD5ZPFWuaDFZQS2qR2aee+88sRzXqPgnWbnXfB9lqN2oWaRcOF6ZHFAE2qeEtD1ydbnUdPjlmAxu6HFZS22my+MrPQoLZIU02E3SKgxzwv9axPEtxqqfFjRora9eOyaMmSIHhq3vDNpFe+KNW8Rb9zkfZFHoFOT+oFAHnXxQnbxL8U9E8NeZvtIcPKg7MT3/Cvb7a2S0tYraMAJGgUfhXiHw8jGs/GXxLfzDzPJlOxj2wcCvc1IZiwoAcQCMGoJYIpf9ZGr/7wzVg9KhchFaQ9AOnrQBS/snTfMFw0CgjoTUke6S5zsIjUfLWdE02q6gG37IIj/q/WsvXU8XW969xpZie2A4jPWgC5rulyvci8tgpKcspPJq/pF3a38SsLdEmXhgVrgLfQPFeu6wl/q9/9gsk/5Zq2CxrsNX8rTLCK4tZQWHy7getAHS7F3ZAGR7U7Oaz9JuzfaekrcMRz71fHTpQA4UGgUGgBD0rD8XxRS+FNRS4x5ZiOc1uHpXA/F3Vo9M8CXURfE11+7jA6kmgDI+AsZj8JXuARGbttnuK9Yri/hVotxoPw9020uhidlMjD03Ekfoa7SgAooooAKKKKACvAdblHg/4+JfyQtHZ3iLhv4WYjBr36vPviz4Nk8UeHPPsuNRsj5sOOrY6igDuPMV494OVZdwIqNN25ShyD1Nec/Czx3Br2jppN45j1W1GxkkOC+K9HjxGSo4H930oAo6pBeS2Nz9idVutuIiegPrXN3Gt6toHh8DV7c3V338kferotW1yx0O1ae8LgY/hGa5aHxxZ6wjTW6gJH0Ei9aAIPCWo+KLuWd9bi22c3NugHKjtmust9NR7oXEo3Tr90N/CKxbTx7o9xcRWc7+VdOdsYC8Zrq7dSY8v1659amdpaE3aZFPp8E/LxKSDk8d6tpyoPpxQRgZ9aeAAuBRFKBcmxCQOCeDWB4r8Qp4d0tin7y8m+S3hHLOxrebcVYjGMcfWvOJPDHiOPxHLrl9Ml+8f/AB7QAcIP8aYjS8N+HpdG8NX19doX1G9VpZc9QCPu15npjXOraDqaiGayt45iGmfjdz2r0eDx/dwSvH4g0WexthwZvvA1vS6ZonifQhDEq/YZSHBi4yaYHjLaNolvbPDe6tdWyJblkYMfnOO9eqfC0j/hXWm85XaQD6jNWpvAmhXA2y2pfEfl5bnitfRtItdC0uLTbKNkt4OEBoA57xDLpVp4pt7q8yJ4oSY8DiovASSy+ENRmAIe4uJ3T8ScVseLYLceGNSupIUaVIGwxHIp/gmEReDdMGAN8Cscd880AeSfAs+T4p8Q2sqkXCOS+7r1Ne7J06V4JfNJ8MPjDJeSsf7L1dt5k28Lk8j8K92t50uIEnhcNDIAyEdxQBY7VR1CUx25GOG4zV1elQXMaSxMjdD0PvQBwniDV7vwuILi1haXz3EZbqEz3NST3WqmJJbjxDYxIeflYV0kNgtzazWd7DvRhgZ9K8z1L4UabDr5Nxf3X2KQZCbz8poAm1qGHU5EN/4xhjKn5VjkwCKyrHTZJvF1nZaTrTalY9bhQ2QtbEvwl8FCA+bczl8ZDb+ldT4F8K6X4asn/s1c72OZG5JoA6W0sRZr5UZ/c9var46VErEnOMAevepFzigB1MY5705qq3V3DaQNPPIsUMYyzscUAT+ZySWGB19q8Y8QM/xK+Jtvolswk0jTCJbiROgYdqTxf8TLnxFdt4b8GQSXFzMdj3K9FH9K9A+HvgyPwd4fW3kKyX0x8y5m7sx96AOsjjWKJI1+6oAFOoooAKKKKACiiigAoIyMGiigDxzx78KrtdSk8T+EZWg1INvkgBwH9SPeofCXxgEU66P4utnsr2MbDK6kbjXtNcp4w+H2h+M7Qx30Hl3A+5cxYDrQBpf6NqkO+IRXVu65BPOKyDpNjDmJdLVdx5K15jN4V+IHw5uWn0O5fU9Jjbd5ROXI9CK2tJ+Odg0z23iHT5NOmHGNpzmgDubXwdo8N0t21sGnHKkjpXQpjZgnBHSqek6rba3Ypd2e7yWGQSOorQKq2DjigCIkf3qerjpu5p/lIf4aPKQHOKAA+g6CkBypIPNISPmOcIBk1g6B4ptPEF9eQ2gO21Yoz9iaAL2qzWMWnzSamIvs4U/NIOK828F3viG0W6g0TR/tGlvMzQzTSbQMnt7Vu/FTwzfeI/C0xs7mRHgUuIk/jqD4K+I/7X8Grp0+Beaa3kSjHbtQBr3PhzxTfMJh4naz3DJhjgDBT6ZzUMfhLxUkgb/hMZSo7G2HP613NFAHmfi+78X6f4e1CyOlrqdu8JU3ERw3TrtrrvBbM3gzSd8bxuLZFKuMEEDuK3qAABgDFAHMeOvBtn418PyWFx8ky/PBKOqP2ryXwv471f4c6l/wjXi6FzaI2IrnBxjsQe4r6BrG8R+FtI8U6e1nqtqsqEfK38SH1BoAm03WdP1e0jnsLuOVHGVw3NW1LNkNHjHevEb/AOD3iPwzOtz4M1qV1x80Vw2CPp2qGD4ieP8AwlDJba5oM14Yz80+04x9RQB7t7gZPrUUltHOCJgHX6V5Jpnx/wBJl+XUrOS1buACa9A8LeMtJ8XwvPpcjMqHa2RjmgC6fD+nkl9h57E1ftrWG1jEcK4QdqmzwQaaGBXIII9RQApOG6U4c80mAaUCgBC3zYr538c6vr/iz4jQeEJ520+wll2KR/EPWvogjmvG/jn4dn+y2nibTt63VmwyycED1oA9B8H+BdG8GWAg0+AGZgPMnflnNdPXK/DzxQnizwhZ3+T5wURzA9dw4NdVQAUUUUAFFFFABRRRQAUUUUAFFFFADXZUQs5AUDJJrwjVbK1+KfxOSKzs0GmaWSs9xjiY59a6T4u+MZraGHwro7btT1H5GKnmND1/Gup8BeFIfCXhq3s1H75gHlY9SxoA0tMu9Ot7p9DtFVGtIx8g7CtYAH6eleYWV01p8btRjOcT26gV6eCAfc96AHUE4GaKKAON+JGvx+HPBV7ceYY5px5cRHXcap/CTRTpXgqKSY75rs+c7Hqc1xnxg1D+2PF+ieF2+aCSVXk217JZWsOnabDaxEJDBGF57ACgCwyq0UiscBgV5rwvwfv8GfG+90RpitpfqXA7FuoqXx1441DxR4jt/DXhOVw8cmJpk6dfWq3xe02fRH8Oa2CxvLcxi4mXvg+tAHv9FVdNvE1DS7W7jOUmiVwfqM1aoAKKKKACiiigApjxRyqVkRWB4IIzT6KAMK68GeGbt2luNDsJHPJZoRk1xvwus7ODU/En9nxpFaLdlI0ToK9IvH8qynkPRY2P5CvLfghKbnRtZmHWS9c/qaAPUWUsjLnAYEZ9K8q0LxHf+F/iFceF9Ynaa2uSZLaZ+2e1ekTavYRXyWU13Gl433Yi2C30rzz40aHJLodtrtquy6sJA7MvUigD1IEHgdB0NPHSuc8Fa/F4l8J2V/HxuQKw9x1rowcigAqjrGmw6xpF1p9wP3c6FT7VeNNft6ZoA+e/hnqdx4H+Jd54XuS/2K7crEGOArA8H8a+ia8F+PGgyWd1YeJLMMksbgMycEY5zXrng3XIvEXhTT9SiJPmRDdnruHBoA3qKKKACiiigAooooAKKKKACs3xBrEGgaFd6ncMqpBGW+Y4yew/OtKsTxZ4bt/Fnh650m4kaNJlwHXqp7GgDx74cRQaprt9488TTwQeYxESSNwvpiuk8S/GSygZ9P8ADsL6lqL/ACxeUpZc1R0j4CQ2+2PVNdubu2B5gT5FIr0Tw74H8P8AheMrpmnxRsTkyEbm/M0AeNeBl8Q/8LY8/wAT28lveTx71R/7vtX0ERyf0Ary3WT/AMX007LE/wChjA/4Ea9T/iOaAHUdqKD0oA8B0UW+sfHLVLq/kVYNORn3OeFxV7xn8Rr3xVf/APCMeDlaUynZLcp0A+tM8Q/BbWtS8V3moWOqrb2922ZMEg49DXo/g7wJpfgyxWKzhD3DD95MwyxNAGd8PPh5aeD7IzSfvdSmGZZG5INJ8XbH7X8O74KgeRQGBxyK7zBzgj8apatZRX+kXNtKNytG3H4UAcb8FdXTU/hzYxBy0tpmGTPYg5H6GvQ6+W/BPxA1DwNNqug2ml/a7ia5ZolyRg9K9L8M/GIzavBovibTJdNvp2CxufuEnoKAPWaKOtFABRRRQAUUUUAZXieb7P4W1SYNtK2shB9DtNecfAOEx+DbqU5zLcFq6f4sXL2vw11eRHKEoq5HoWAqp8IbP7H4BtDtx5g3fWgDkfjbpFxYXmm+LLFpPtFu+HC9lHeu60+9tfH3w8Zlbcs0BVz/ALQHNbPiDSI9e0K80+YL+9QhSR0ryH4R67L4a1+98GaqwjUOTbhuN2aALvwP1OeN9U8O3Hyx2kp8rPXrXtI614VYyf2L+0BcWUC7IrkAkDoeK91/ioAU9ail5jYDrg1KaYWXkH6UAeYSXc3jzwp4i0y5RTc2cjJGB3A6GsX4AaxNFFqnhq5ZQbSTfGCeeev8q6DSIY9D+Kl/psXy297D5p3d2NefBE+Hvx1RpHItLw4Zu3zf/XoA+j6KRWDKGByCMiloAKKKKACiiigAooooAKKKKACiiigDyfVcS/HaxX+5Zg/+PGvVTycV5ZZlNW+Od+6dLG2SMn36/wBa9SPzZx60AOopM4ozQAtFHakzQAuaYw5pwNNOW6HFAHLW3gHw7ZeJpNfWAC9kOcseAfpXD/HmxsYtBttSQImowyjy3U4PXrU/xvn1ew0yyvNMuGhRHAYqcc54rO0b4Ua74mvLPVfGWrGWJAri2jOQw6gGgD1jwrcy3nhXTLidi0slsjMT3OBWxTIYY7eFIYlCxooVVHQAU+gAooooAKKKKAPPfjY+34Xal7tGP/HxWv8AD9PK8A6SAOsC5rB+Ob7fhldr/emiH/j4rpvBY8vwZpIHaBf5UAbu35gV/EV5d8S/hpLrlwmvaExh1iEg4Bxvx0r1ItxnoTSjJxzzQB4L4H8LeLdS+IcWv+IodjWy7S3TOBiveh1NRSoxIKnjuvrUyrjp0oAU9ajYANu/DFPZgMUh+9kc0AePfGlrjw9LpviXTn23iSbD6EV5p4z8cp4vfR7qXTJba7t5EM0235WAI5zXs3xp0/7f4FeQKWFu+/iuX0S70bUvgjPc6lBBFtVow2BuJHTmgD2bSp47nSrWaJw6NEpDA9eKuV578F/tI+HFmLgSbd7+V5nXZuOK9CoAKKKKACiiigAooooAKKKKACkJwCaWmucRsfagDxn4XySXvxN8X3UrFmExQZ9AcCvY0yyg9PYV4/8ACDa3izxacdbx8n8TVb4g+M9d1PxdD4R8JOyXII8yRO3rk+lAHtf1YU0ui8mVQB714m3w6+J0wHmeLIxnry1PT4T+OpP9f4x4PUANQB7KLq2dtouIyfQMKlwGHUEe1eLD4MeJY8yReLpBL2yDimr8OvibASsXi2MoOmd1AHtJViMdPpSA8lSenf1rxdvAfxUGQviuNsj1NWfAfjXWdL8Tt4P8WqTejmKXOd2e+aAOk+MFg978O7xUXMkZDrj2rY+HGqf2v4B0i5aXzJRbqkhzzuAwc1q69bLeaFfQOoYNC2Pyrz74D3OfCt9Ysx8y0vHUqewPNAHq1FFFABRRRQAUUUUAeWfHqZl8CRW4xia7jU/gc12vhVBD4U0xD0EC/wAq4T48ZPh3S17G9XNeg+H8f8I9Ygc/uV4/CgCxfXkGn2bXF1OkcQ5LMccVmDxt4cCg/wBqW/T++K8y+LOry+J9f07wVo7hppJMzMrcAdwa2G+APhWWKLdLeJIqgOUl4Y+vNAHa/wDCb+HCedUt/wDvsUqeM/DjnA1W3/77FcOf2fPCpH/H1qH/AH8H+FRt+zz4YPS+1Af8DH+FAHokfiXQ5BldWtSp7eYKvxMJB5kcishHy7TkGvJ5v2edCEUht9Tvll2/ISwwDVP4X+IbvQ/EV94J1q68yeFyIZGPb0FAHofxCw3gDV+B/qDXknwm+HieKvDNvfatfzSadFcNssVOEYju3rXtHi21Fx4U1GE/MHhIP5VxPwHnT/hELqxVsm3u3H4GgD1C3t4bS3SCCNY4oxtVVGABUtFFABRRRQAUUUUAFFFFABRRRQAUyX/VP9DT6QgEEHoaAPnzwb4qsPDcnjW4uZUSdbiQxpnljk9K3vgfoE8w1DxZfxHzb2Qi3d+uzvV/V/gXoupeIv7RjuZYbeWQyXEA53nOeD2FenWFjb6ZYw2VpEsUEKhURRgAUAWaKKKACiiigAryb41+GJ7jTbfxPpgK32mkGRk+80ef6V6zTJYknieKRQyOMMpHBFAHLeCfE9p4v8KQXMcqmTy9k6Z5U4xzXn3wwlez+LHibTYZP9FIMm0dM7utR6t8P/FXgnxFPq3ghvtFpcli9mzAbCfrwRXUfCrwXqGhR32s64iDVdQfcyjkxr6ZoA9JooooAKKKKACiiigDy347ROPBlteKMrbXkbt9Ccf1qv4l+IMeg+BtPgsCsurXsKpFFHywyOteheKPDtp4q8P3OkXu4RTgfMvVSDkH8647wf8ACCw8N6kuo395Jqd1ENtuZhxEPYetAEfwr8AS6FBJrutDzNavRuffyYgecfWvTaKKACiiigAryL4weEroSWfi7Q7bdf2DhpljXl09T64r12muiyIUdQykYIPegDzew+IGneIfh1d37yqtxBARPETg7selUvgPbE+F73URxHdXTFVx0xVTxF8DhqOvS3ek6sdPsbls3NsqnB9cYr1DQdEs/DujW+l2CbLeBcD39TQBpUUUUAFFFFABRRRQAUUUUAFFIRnuRTGj4+8350ASUVQs5pXvJo3csqgYBxxV+gAooooAKKKKACiiigAooooAKKKKACiiigAooooAKKKKACiiigAooooAKKKKACiiigAooooAKKKKACiiigD/2Q==">
            <a:hlinkClick r:id="rId5"/>
          </p:cNvPr>
          <p:cNvSpPr>
            <a:spLocks noChangeAspect="1" noChangeArrowheads="1"/>
          </p:cNvSpPr>
          <p:nvPr/>
        </p:nvSpPr>
        <p:spPr bwMode="auto">
          <a:xfrm>
            <a:off x="20638"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8" name="图片 77" descr="看看.jpg"/>
          <p:cNvPicPr>
            <a:picLocks noChangeAspect="1"/>
          </p:cNvPicPr>
          <p:nvPr/>
        </p:nvPicPr>
        <p:blipFill>
          <a:blip r:embed="rId6"/>
          <a:stretch>
            <a:fillRect/>
          </a:stretch>
        </p:blipFill>
        <p:spPr>
          <a:xfrm>
            <a:off x="9129645" y="2247446"/>
            <a:ext cx="2918919" cy="2918919"/>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advTm="0">
        <p:random/>
      </p:transition>
    </mc:Choice>
    <mc:Fallback>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additive="base">
                                        <p:cTn id="12" dur="500" fill="hold"/>
                                        <p:tgtEl>
                                          <p:spTgt spid="47"/>
                                        </p:tgtEl>
                                        <p:attrNameLst>
                                          <p:attrName>ppt_x</p:attrName>
                                        </p:attrNameLst>
                                      </p:cBhvr>
                                      <p:tavLst>
                                        <p:tav tm="0">
                                          <p:val>
                                            <p:strVal val="0-#ppt_w/2"/>
                                          </p:val>
                                        </p:tav>
                                        <p:tav tm="100000">
                                          <p:val>
                                            <p:strVal val="#ppt_x"/>
                                          </p:val>
                                        </p:tav>
                                      </p:tavLst>
                                    </p:anim>
                                    <p:anim calcmode="lin" valueType="num">
                                      <p:cBhvr additive="base">
                                        <p:cTn id="13" dur="500" fill="hold"/>
                                        <p:tgtEl>
                                          <p:spTgt spid="4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 calcmode="lin" valueType="num">
                                      <p:cBhvr additive="base">
                                        <p:cTn id="17" dur="500" fill="hold"/>
                                        <p:tgtEl>
                                          <p:spTgt spid="78"/>
                                        </p:tgtEl>
                                        <p:attrNameLst>
                                          <p:attrName>ppt_x</p:attrName>
                                        </p:attrNameLst>
                                      </p:cBhvr>
                                      <p:tavLst>
                                        <p:tav tm="0">
                                          <p:val>
                                            <p:strVal val="1+#ppt_w/2"/>
                                          </p:val>
                                        </p:tav>
                                        <p:tav tm="100000">
                                          <p:val>
                                            <p:strVal val="#ppt_x"/>
                                          </p:val>
                                        </p:tav>
                                      </p:tavLst>
                                    </p:anim>
                                    <p:anim calcmode="lin" valueType="num">
                                      <p:cBhvr additive="base">
                                        <p:cTn id="18" dur="5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blinds(horizontal)">
                                      <p:cBhvr>
                                        <p:cTn id="23" dur="500"/>
                                        <p:tgtEl>
                                          <p:spTgt spid="73"/>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blinds(horizontal)">
                                      <p:cBhvr>
                                        <p:cTn id="27" dur="500"/>
                                        <p:tgtEl>
                                          <p:spTgt spid="6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additive="base">
                                        <p:cTn id="32" dur="500" fill="hold"/>
                                        <p:tgtEl>
                                          <p:spTgt spid="44"/>
                                        </p:tgtEl>
                                        <p:attrNameLst>
                                          <p:attrName>ppt_x</p:attrName>
                                        </p:attrNameLst>
                                      </p:cBhvr>
                                      <p:tavLst>
                                        <p:tav tm="0">
                                          <p:val>
                                            <p:strVal val="0-#ppt_w/2"/>
                                          </p:val>
                                        </p:tav>
                                        <p:tav tm="100000">
                                          <p:val>
                                            <p:strVal val="#ppt_x"/>
                                          </p:val>
                                        </p:tav>
                                      </p:tavLst>
                                    </p:anim>
                                    <p:anim calcmode="lin" valueType="num">
                                      <p:cBhvr additive="base">
                                        <p:cTn id="33" dur="500" fill="hold"/>
                                        <p:tgtEl>
                                          <p:spTgt spid="44"/>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 calcmode="lin" valueType="num">
                                      <p:cBhvr additive="base">
                                        <p:cTn id="37" dur="500" fill="hold"/>
                                        <p:tgtEl>
                                          <p:spTgt spid="79"/>
                                        </p:tgtEl>
                                        <p:attrNameLst>
                                          <p:attrName>ppt_x</p:attrName>
                                        </p:attrNameLst>
                                      </p:cBhvr>
                                      <p:tavLst>
                                        <p:tav tm="0">
                                          <p:val>
                                            <p:strVal val="#ppt_x"/>
                                          </p:val>
                                        </p:tav>
                                        <p:tav tm="100000">
                                          <p:val>
                                            <p:strVal val="#ppt_x"/>
                                          </p:val>
                                        </p:tav>
                                      </p:tavLst>
                                    </p:anim>
                                    <p:anim calcmode="lin" valueType="num">
                                      <p:cBhvr additive="base">
                                        <p:cTn id="3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checkerboard(across)">
                                      <p:cBhvr>
                                        <p:cTn id="43" dur="500"/>
                                        <p:tgtEl>
                                          <p:spTgt spid="74"/>
                                        </p:tgtEl>
                                      </p:cBhvr>
                                    </p:animEffect>
                                  </p:childTnLst>
                                </p:cTn>
                              </p:par>
                            </p:childTnLst>
                          </p:cTn>
                        </p:par>
                        <p:par>
                          <p:cTn id="44" fill="hold">
                            <p:stCondLst>
                              <p:cond delay="500"/>
                            </p:stCondLst>
                            <p:childTnLst>
                              <p:par>
                                <p:cTn id="45" presetID="3" presetClass="entr" presetSubtype="10"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blinds(horizontal)">
                                      <p:cBhvr>
                                        <p:cTn id="4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4" cstate="print">
            <a:extLst>
              <a:ext uri="{28A0092B-C50C-407E-A947-70E740481C1C}">
                <a14:useLocalDpi xmlns:a14="http://schemas.microsoft.com/office/drawing/2010/main" xmlns="" val="0"/>
              </a:ext>
            </a:extLst>
          </a:blip>
          <a:srcRect t="11806" b="5467"/>
          <a:stretch/>
        </p:blipFill>
        <p:spPr>
          <a:xfrm>
            <a:off x="0" y="0"/>
            <a:ext cx="12450890" cy="6870309"/>
          </a:xfrm>
          <a:prstGeom prst="rect">
            <a:avLst/>
          </a:prstGeom>
        </p:spPr>
      </p:pic>
      <p:sp>
        <p:nvSpPr>
          <p:cNvPr id="5" name="矩形 4"/>
          <p:cNvSpPr/>
          <p:nvPr/>
        </p:nvSpPr>
        <p:spPr>
          <a:xfrm>
            <a:off x="2153" y="-6980"/>
            <a:ext cx="12462697" cy="7017011"/>
          </a:xfrm>
          <a:prstGeom prst="rect">
            <a:avLst/>
          </a:prstGeom>
          <a:solidFill>
            <a:schemeClr val="bg1">
              <a:alpha val="83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4" name="矩形 13"/>
          <p:cNvSpPr/>
          <p:nvPr/>
        </p:nvSpPr>
        <p:spPr>
          <a:xfrm>
            <a:off x="8210886" y="206188"/>
            <a:ext cx="2519868" cy="2008093"/>
          </a:xfrm>
          <a:prstGeom prst="rect">
            <a:avLst/>
          </a:prstGeom>
          <a:solidFill>
            <a:srgbClr val="B9C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578893" y="2563756"/>
            <a:ext cx="6085060" cy="1169551"/>
          </a:xfrm>
          <a:prstGeom prst="rect">
            <a:avLst/>
          </a:prstGeom>
          <a:noFill/>
        </p:spPr>
        <p:txBody>
          <a:bodyPr wrap="square" rtlCol="0">
            <a:spAutoFit/>
            <a:scene3d>
              <a:camera prst="orthographicFront"/>
              <a:lightRig rig="threePt" dir="t"/>
            </a:scene3d>
            <a:sp3d contourW="12700"/>
          </a:bodyPr>
          <a:lstStyle/>
          <a:p>
            <a:pPr algn="dist"/>
            <a:r>
              <a:rPr lang="zh-CN" altLang="en-US" sz="7000" b="1" dirty="0" smtClean="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rPr>
              <a:t>感谢您的观看</a:t>
            </a:r>
            <a:endParaRPr lang="zh-CN" altLang="en-US" sz="7000" b="1" dirty="0">
              <a:solidFill>
                <a:schemeClr val="accent1"/>
              </a:solidFill>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10" name="文本框 9"/>
          <p:cNvSpPr txBox="1"/>
          <p:nvPr/>
        </p:nvSpPr>
        <p:spPr>
          <a:xfrm>
            <a:off x="4802929" y="4252348"/>
            <a:ext cx="3794527" cy="307777"/>
          </a:xfrm>
          <a:prstGeom prst="rect">
            <a:avLst/>
          </a:prstGeom>
          <a:noFill/>
        </p:spPr>
        <p:txBody>
          <a:bodyPr wrap="square" rtlCol="0">
            <a:spAutoFit/>
            <a:scene3d>
              <a:camera prst="orthographicFront"/>
              <a:lightRig rig="threePt" dir="t"/>
            </a:scene3d>
            <a:sp3d contourW="12700"/>
          </a:bodyPr>
          <a:lstStyle/>
          <a:p>
            <a:pPr algn="dist"/>
            <a:r>
              <a:rPr lang="zh-CN" altLang="en-US" sz="1400" dirty="0" smtClean="0">
                <a:solidFill>
                  <a:schemeClr val="accent1"/>
                </a:solidFill>
                <a:latin typeface="Century Gothic" panose="020B0502020202020204" pitchFamily="34" charset="0"/>
              </a:rPr>
              <a:t>信息工程学院电信工</a:t>
            </a:r>
            <a:r>
              <a:rPr lang="en-US" altLang="zh-CN" sz="1400" dirty="0" smtClean="0">
                <a:solidFill>
                  <a:schemeClr val="accent1"/>
                </a:solidFill>
                <a:latin typeface="Century Gothic" panose="020B0502020202020204" pitchFamily="34" charset="0"/>
              </a:rPr>
              <a:t>2017</a:t>
            </a:r>
            <a:endParaRPr lang="zh-CN" altLang="en-US" sz="1400" dirty="0">
              <a:solidFill>
                <a:schemeClr val="accent1"/>
              </a:solidFill>
              <a:latin typeface="Century Gothic" panose="020B0502020202020204" pitchFamily="34" charset="0"/>
            </a:endParaRPr>
          </a:p>
        </p:txBody>
      </p:sp>
      <p:grpSp>
        <p:nvGrpSpPr>
          <p:cNvPr id="3" name="组合 18"/>
          <p:cNvGrpSpPr/>
          <p:nvPr/>
        </p:nvGrpSpPr>
        <p:grpSpPr>
          <a:xfrm>
            <a:off x="8413753" y="4957947"/>
            <a:ext cx="2186668" cy="531124"/>
            <a:chOff x="1483363" y="3650467"/>
            <a:chExt cx="1765300" cy="316802"/>
          </a:xfrm>
        </p:grpSpPr>
        <p:sp>
          <p:nvSpPr>
            <p:cNvPr id="20" name="矩形 19"/>
            <p:cNvSpPr/>
            <p:nvPr/>
          </p:nvSpPr>
          <p:spPr>
            <a:xfrm>
              <a:off x="1483363" y="3650467"/>
              <a:ext cx="1765300" cy="3168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1530874" y="3686438"/>
              <a:ext cx="1651081" cy="238655"/>
            </a:xfrm>
            <a:prstGeom prst="rect">
              <a:avLst/>
            </a:prstGeom>
            <a:noFill/>
          </p:spPr>
          <p:txBody>
            <a:bodyPr wrap="square" rtlCol="0">
              <a:spAutoFit/>
              <a:scene3d>
                <a:camera prst="orthographicFront"/>
                <a:lightRig rig="threePt" dir="t"/>
              </a:scene3d>
              <a:sp3d contourW="12700"/>
            </a:bodyPr>
            <a:lstStyle/>
            <a:p>
              <a:pPr algn="ctr"/>
              <a:r>
                <a:rPr lang="zh-CN" altLang="en-US" sz="2000" b="1" dirty="0" smtClean="0">
                  <a:solidFill>
                    <a:schemeClr val="bg1"/>
                  </a:solidFill>
                  <a:latin typeface="Century Gothic" panose="020B0502020202020204" pitchFamily="34" charset="0"/>
                </a:rPr>
                <a:t>团支书：李豪现</a:t>
              </a:r>
              <a:endParaRPr lang="zh-CN" altLang="en-US" sz="2000" b="1" dirty="0">
                <a:solidFill>
                  <a:schemeClr val="bg1"/>
                </a:solidFill>
                <a:latin typeface="Century Gothic" panose="020B0502020202020204" pitchFamily="34" charset="0"/>
              </a:endParaRPr>
            </a:p>
          </p:txBody>
        </p:sp>
      </p:grpSp>
      <p:cxnSp>
        <p:nvCxnSpPr>
          <p:cNvPr id="2" name="直接连接符 1"/>
          <p:cNvCxnSpPr/>
          <p:nvPr/>
        </p:nvCxnSpPr>
        <p:spPr>
          <a:xfrm flipH="1">
            <a:off x="2215050" y="1851660"/>
            <a:ext cx="35229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210970" y="1851660"/>
            <a:ext cx="0" cy="41865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9372600" y="5660390"/>
            <a:ext cx="163385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0996295" y="800100"/>
            <a:ext cx="0" cy="48501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4604385" y="-5715"/>
            <a:ext cx="224790"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0995660" y="3750945"/>
            <a:ext cx="1185545" cy="214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descr="-305db112c7315e6a.png"/>
          <p:cNvPicPr>
            <a:picLocks noChangeAspect="1"/>
          </p:cNvPicPr>
          <p:nvPr/>
        </p:nvPicPr>
        <p:blipFill>
          <a:blip r:embed="rId5" cstate="print"/>
          <a:stretch>
            <a:fillRect/>
          </a:stretch>
        </p:blipFill>
        <p:spPr>
          <a:xfrm>
            <a:off x="-27922" y="-188462"/>
            <a:ext cx="2240628" cy="2240628"/>
          </a:xfrm>
          <a:prstGeom prst="rect">
            <a:avLst/>
          </a:prstGeom>
        </p:spPr>
      </p:pic>
      <p:pic>
        <p:nvPicPr>
          <p:cNvPr id="24" name="图片 23" descr="校标.png"/>
          <p:cNvPicPr>
            <a:picLocks noChangeAspect="1"/>
          </p:cNvPicPr>
          <p:nvPr/>
        </p:nvPicPr>
        <p:blipFill>
          <a:blip r:embed="rId6" cstate="print"/>
          <a:stretch>
            <a:fillRect/>
          </a:stretch>
        </p:blipFill>
        <p:spPr>
          <a:xfrm>
            <a:off x="2254188" y="137711"/>
            <a:ext cx="1584894" cy="1587190"/>
          </a:xfrm>
          <a:prstGeom prst="rect">
            <a:avLst/>
          </a:prstGeom>
        </p:spPr>
      </p:pic>
      <p:sp>
        <p:nvSpPr>
          <p:cNvPr id="25" name="TextBox 24"/>
          <p:cNvSpPr txBox="1"/>
          <p:nvPr/>
        </p:nvSpPr>
        <p:spPr>
          <a:xfrm>
            <a:off x="8453718" y="304801"/>
            <a:ext cx="2303929" cy="1754326"/>
          </a:xfrm>
          <a:prstGeom prst="rect">
            <a:avLst/>
          </a:prstGeom>
          <a:noFill/>
        </p:spPr>
        <p:txBody>
          <a:bodyPr wrap="square" rtlCol="0">
            <a:spAutoFit/>
          </a:bodyPr>
          <a:lstStyle/>
          <a:p>
            <a:r>
              <a:rPr lang="zh-CN" altLang="en-US" dirty="0" smtClean="0"/>
              <a:t>       述职有感</a:t>
            </a:r>
            <a:endParaRPr lang="en-US" altLang="zh-CN" dirty="0" smtClean="0"/>
          </a:p>
          <a:p>
            <a:endParaRPr lang="en-US" altLang="zh-CN" dirty="0" smtClean="0"/>
          </a:p>
          <a:p>
            <a:r>
              <a:rPr lang="zh-CN" altLang="en-US" dirty="0" smtClean="0"/>
              <a:t>工作开展有成效，</a:t>
            </a:r>
            <a:endParaRPr lang="en-US" altLang="zh-CN" dirty="0" smtClean="0"/>
          </a:p>
          <a:p>
            <a:r>
              <a:rPr lang="zh-CN" altLang="en-US" dirty="0" smtClean="0"/>
              <a:t>未来工作须展望。</a:t>
            </a:r>
            <a:endParaRPr lang="en-US" altLang="zh-CN" dirty="0" smtClean="0"/>
          </a:p>
          <a:p>
            <a:r>
              <a:rPr lang="zh-CN" altLang="en-US" dirty="0" smtClean="0"/>
              <a:t>问题改进能提高，</a:t>
            </a:r>
            <a:endParaRPr lang="en-US" altLang="zh-CN" dirty="0" smtClean="0"/>
          </a:p>
          <a:p>
            <a:r>
              <a:rPr lang="zh-CN" altLang="en-US" dirty="0" smtClean="0"/>
              <a:t>照片记录心得妙。</a:t>
            </a:r>
            <a:endParaRPr lang="zh-CN" altLang="en-US" dirty="0"/>
          </a:p>
        </p:txBody>
      </p:sp>
      <p:grpSp>
        <p:nvGrpSpPr>
          <p:cNvPr id="27" name="组合 26"/>
          <p:cNvGrpSpPr/>
          <p:nvPr/>
        </p:nvGrpSpPr>
        <p:grpSpPr>
          <a:xfrm>
            <a:off x="756295" y="1928177"/>
            <a:ext cx="1330877" cy="4288205"/>
            <a:chOff x="748611" y="1851337"/>
            <a:chExt cx="1330877" cy="4288205"/>
          </a:xfrm>
        </p:grpSpPr>
        <p:sp>
          <p:nvSpPr>
            <p:cNvPr id="15" name="矩形 14"/>
            <p:cNvSpPr/>
            <p:nvPr/>
          </p:nvSpPr>
          <p:spPr>
            <a:xfrm>
              <a:off x="947057" y="1851337"/>
              <a:ext cx="1132431" cy="4235953"/>
            </a:xfrm>
            <a:prstGeom prst="rect">
              <a:avLst/>
            </a:prstGeom>
            <a:solidFill>
              <a:srgbClr val="B3CC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748611" y="2050868"/>
              <a:ext cx="1292662" cy="4088674"/>
            </a:xfrm>
            <a:prstGeom prst="rect">
              <a:avLst/>
            </a:prstGeom>
            <a:noFill/>
          </p:spPr>
          <p:txBody>
            <a:bodyPr vert="eaVert" wrap="square" rtlCol="0">
              <a:spAutoFit/>
            </a:bodyPr>
            <a:lstStyle/>
            <a:p>
              <a:r>
                <a:rPr lang="zh-CN" altLang="en-US" b="1" dirty="0" smtClean="0"/>
                <a:t>关键词：一人一图一时、</a:t>
              </a:r>
              <a:r>
                <a:rPr lang="en-US" altLang="zh-CN" b="1" dirty="0" smtClean="0"/>
                <a:t>ABC</a:t>
              </a:r>
              <a:r>
                <a:rPr lang="zh-CN" altLang="en-US" b="1" dirty="0" smtClean="0"/>
                <a:t>评价制</a:t>
              </a:r>
              <a:endParaRPr lang="en-US" altLang="zh-CN" b="1" dirty="0" smtClean="0"/>
            </a:p>
            <a:p>
              <a:endParaRPr lang="en-US" altLang="zh-CN" b="1" dirty="0" smtClean="0"/>
            </a:p>
            <a:p>
              <a:r>
                <a:rPr lang="zh-CN" altLang="en-US" b="1" dirty="0" smtClean="0"/>
                <a:t>合作沟通  、角色缓冲 、 抬头的氛围</a:t>
              </a:r>
              <a:endParaRPr lang="en-US" altLang="zh-CN" b="1" dirty="0" smtClean="0"/>
            </a:p>
            <a:p>
              <a:endParaRPr lang="zh-CN" altLang="en-US" b="1" dirty="0"/>
            </a:p>
          </p:txBody>
        </p:sp>
      </p:grpSp>
    </p:spTree>
    <p:custDataLst>
      <p:tags r:id="rId1"/>
    </p:custDataLst>
  </p:cSld>
  <p:clrMapOvr>
    <a:masterClrMapping/>
  </p:clrMapOvr>
  <mc:AlternateContent xmlns:mc="http://schemas.openxmlformats.org/markup-compatibility/2006">
    <mc:Choice xmlns:p14="http://schemas.microsoft.com/office/powerpoint/2010/main" xmlns="" Requires="p14">
      <p:transition spd="med" p14:dur="700" advTm="0">
        <p:wipe dir="r"/>
      </p:transition>
    </mc:Choice>
    <mc:Fallback>
      <p:transition spd="med" advTm="0">
        <p:wipe dir="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p:tgtEl>
                                          <p:spTgt spid="10"/>
                                        </p:tgtEl>
                                        <p:attrNameLst>
                                          <p:attrName>ppt_y</p:attrName>
                                        </p:attrNameLst>
                                      </p:cBhvr>
                                      <p:tavLst>
                                        <p:tav tm="0">
                                          <p:val>
                                            <p:strVal val="#ppt_y+#ppt_h*1.125000"/>
                                          </p:val>
                                        </p:tav>
                                        <p:tav tm="100000">
                                          <p:val>
                                            <p:strVal val="#ppt_y"/>
                                          </p:val>
                                        </p:tav>
                                      </p:tavLst>
                                    </p:anim>
                                    <p:animEffect transition="in" filter="wipe(up)">
                                      <p:cBhvr>
                                        <p:cTn id="16" dur="500"/>
                                        <p:tgtEl>
                                          <p:spTgt spid="10"/>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additive="base">
                                        <p:cTn id="26" dur="500" fill="hold"/>
                                        <p:tgtEl>
                                          <p:spTgt spid="27"/>
                                        </p:tgtEl>
                                        <p:attrNameLst>
                                          <p:attrName>ppt_x</p:attrName>
                                        </p:attrNameLst>
                                      </p:cBhvr>
                                      <p:tavLst>
                                        <p:tav tm="0">
                                          <p:val>
                                            <p:strVal val="#ppt_x"/>
                                          </p:val>
                                        </p:tav>
                                        <p:tav tm="100000">
                                          <p:val>
                                            <p:strVal val="#ppt_x"/>
                                          </p:val>
                                        </p:tav>
                                      </p:tavLst>
                                    </p:anim>
                                    <p:anim calcmode="lin" valueType="num">
                                      <p:cBhvr additive="base">
                                        <p:cTn id="27"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25"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包图主题2">
  <a:themeElements>
    <a:clrScheme name="自定义 282">
      <a:dk1>
        <a:srgbClr val="000000"/>
      </a:dk1>
      <a:lt1>
        <a:srgbClr val="FFFFFF"/>
      </a:lt1>
      <a:dk2>
        <a:srgbClr val="778495"/>
      </a:dk2>
      <a:lt2>
        <a:srgbClr val="F0F0F0"/>
      </a:lt2>
      <a:accent1>
        <a:srgbClr val="424242"/>
      </a:accent1>
      <a:accent2>
        <a:srgbClr val="424242"/>
      </a:accent2>
      <a:accent3>
        <a:srgbClr val="424242"/>
      </a:accent3>
      <a:accent4>
        <a:srgbClr val="424242"/>
      </a:accent4>
      <a:accent5>
        <a:srgbClr val="424242"/>
      </a:accent5>
      <a:accent6>
        <a:srgbClr val="424242"/>
      </a:accent6>
      <a:hlink>
        <a:srgbClr val="FFFFFF"/>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1102</TotalTime>
  <Words>832</Words>
  <Application>Microsoft Office PowerPoint</Application>
  <PresentationFormat>自定义</PresentationFormat>
  <Paragraphs>101</Paragraphs>
  <Slides>7</Slides>
  <Notes>7</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包图主题2</vt:lpstr>
      <vt:lpstr>幻灯片 1</vt:lpstr>
      <vt:lpstr>幻灯片 2</vt:lpstr>
      <vt:lpstr>幻灯片 3</vt:lpstr>
      <vt:lpstr>幻灯片 4</vt:lpstr>
      <vt:lpstr>幻灯片 5</vt:lpstr>
      <vt:lpstr>幻灯片 6</vt:lpstr>
      <vt:lpstr>幻灯片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win10</cp:lastModifiedBy>
  <cp:revision>157</cp:revision>
  <dcterms:created xsi:type="dcterms:W3CDTF">2017-08-18T03:02:00Z</dcterms:created>
  <dcterms:modified xsi:type="dcterms:W3CDTF">2021-01-15T05:03:15Z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y fmtid="{D5CDD505-2E9C-101B-9397-08002B2CF9AE}" pid="3" name="KSORubyTemplateID">
    <vt:lpwstr>2</vt:lpwstr>
  </property>
</Properties>
</file>