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84" r:id="rId2"/>
    <p:sldId id="258" r:id="rId3"/>
    <p:sldId id="286" r:id="rId4"/>
    <p:sldId id="260" r:id="rId5"/>
    <p:sldId id="289" r:id="rId6"/>
    <p:sldId id="287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297" r:id="rId15"/>
    <p:sldId id="298" r:id="rId16"/>
    <p:sldId id="288" r:id="rId17"/>
    <p:sldId id="299" r:id="rId18"/>
    <p:sldId id="285" r:id="rId19"/>
    <p:sldId id="301" r:id="rId20"/>
    <p:sldId id="303" r:id="rId21"/>
    <p:sldId id="300" r:id="rId22"/>
    <p:sldId id="302" r:id="rId23"/>
    <p:sldId id="282" r:id="rId24"/>
    <p:sldId id="304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987" autoAdjust="0"/>
    <p:restoredTop sz="94660" autoAdjust="0"/>
  </p:normalViewPr>
  <p:slideViewPr>
    <p:cSldViewPr snapToGrid="0">
      <p:cViewPr varScale="1">
        <p:scale>
          <a:sx n="66" d="100"/>
          <a:sy n="66" d="100"/>
        </p:scale>
        <p:origin x="-72" y="-30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372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502545-EBE7-4F20-90EA-C6EE58542D23}" type="datetimeFigureOut">
              <a:rPr lang="zh-CN" altLang="en-US" smtClean="0"/>
              <a:pPr/>
              <a:t>2021/6/3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EEC190-8EEB-46BA-BBA4-3BAB7F38A5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6261676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13A6D8-FB85-4A58-8BD4-8660BCD7BDCB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3776796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13A6D8-FB85-4A58-8BD4-8660BCD7BDCB}" type="slidenum">
              <a:rPr lang="en-GB" smtClean="0"/>
              <a:pPr/>
              <a:t>23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227100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2FBC10CF-6146-4218-B288-44D49BE210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4B313826-8CE1-48BD-991B-9A01119D10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EA908213-39F7-4837-A3D8-CDBCC0C37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C2451-E714-4896-9953-E133EBD50104}" type="datetimeFigureOut">
              <a:rPr lang="zh-CN" altLang="en-US" smtClean="0"/>
              <a:pPr/>
              <a:t>2021/6/3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5AF79AC7-4FB8-4792-8017-96A687E1B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401D297A-1C65-43D9-9714-81F852652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F76DC-BC94-42F1-A619-8AAC7558848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797511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A5ED34B7-EF7D-481F-90EB-7AA0E1E6A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DA692D64-A75C-4DF3-AFBC-FF940BA945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30F7B3AD-DF6D-483B-B5B2-F5751E9B3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C2451-E714-4896-9953-E133EBD50104}" type="datetimeFigureOut">
              <a:rPr lang="zh-CN" altLang="en-US" smtClean="0"/>
              <a:pPr/>
              <a:t>2021/6/3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156B5906-0C1A-4449-B9E7-60B9A7081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2DADFF45-A6DC-4D43-8DEF-B9E129415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F76DC-BC94-42F1-A619-8AAC7558848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774720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="" xmlns:a16="http://schemas.microsoft.com/office/drawing/2014/main" id="{B8C6194A-88AE-425C-9001-DAEE5CA924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AC3BCA16-B052-4CFD-BF65-2D20E0EFFE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2CAA3D58-0B72-4A33-8F29-5930293B8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C2451-E714-4896-9953-E133EBD50104}" type="datetimeFigureOut">
              <a:rPr lang="zh-CN" altLang="en-US" smtClean="0"/>
              <a:pPr/>
              <a:t>2021/6/3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03A888C7-4C5E-45FE-A756-5B109623E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DFB23A06-6082-41AE-87D7-69736C547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F76DC-BC94-42F1-A619-8AAC7558848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9916941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>
              <a:defRPr sz="2700"/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="" xmlns:p14="http://schemas.microsoft.com/office/powerpoint/2010/main" val="87777942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0" y="548680"/>
            <a:ext cx="11676620" cy="5760640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>
              <a:defRPr sz="2700"/>
            </a:lvl1pPr>
          </a:lstStyle>
          <a:p>
            <a:endParaRPr lang="id-ID" dirty="0"/>
          </a:p>
        </p:txBody>
      </p:sp>
      <p:sp>
        <p:nvSpPr>
          <p:cNvPr id="3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2423592" y="1880828"/>
            <a:ext cx="2340260" cy="309634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/>
          <a:lstStyle>
            <a:lvl1pPr>
              <a:defRPr sz="2700"/>
            </a:lvl1pPr>
          </a:lstStyle>
          <a:p>
            <a:endParaRPr lang="id-ID" dirty="0"/>
          </a:p>
        </p:txBody>
      </p:sp>
      <p:sp>
        <p:nvSpPr>
          <p:cNvPr id="4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392144" y="1880828"/>
            <a:ext cx="2340260" cy="309634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/>
          <a:lstStyle>
            <a:lvl1pPr>
              <a:defRPr sz="2700"/>
            </a:lvl1pPr>
          </a:lstStyle>
          <a:p>
            <a:endParaRPr lang="id-ID" dirty="0"/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4907868" y="1880828"/>
            <a:ext cx="2340260" cy="309634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/>
          <a:lstStyle>
            <a:lvl1pPr>
              <a:defRPr sz="2700"/>
            </a:lvl1pPr>
          </a:lstStyle>
          <a:p>
            <a:endParaRPr lang="id-ID" dirty="0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9876420" y="1880828"/>
            <a:ext cx="2340260" cy="309634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/>
          <a:lstStyle>
            <a:lvl1pPr>
              <a:defRPr sz="2700"/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="" xmlns:p14="http://schemas.microsoft.com/office/powerpoint/2010/main" val="123482772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6095925" y="728663"/>
            <a:ext cx="5400675" cy="5400638"/>
          </a:xfrm>
          <a:prstGeom prst="rect">
            <a:avLst/>
          </a:prstGeom>
          <a:solidFill>
            <a:schemeClr val="accent5"/>
          </a:solid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="" xmlns:p14="http://schemas.microsoft.com/office/powerpoint/2010/main" val="65035133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6096000" y="-8950"/>
            <a:ext cx="6096000" cy="6866950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>
              <a:defRPr sz="2700"/>
            </a:lvl1pPr>
          </a:lstStyle>
          <a:p>
            <a:endParaRPr lang="id-ID" dirty="0"/>
          </a:p>
        </p:txBody>
      </p:sp>
      <p:sp>
        <p:nvSpPr>
          <p:cNvPr id="3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6096000" y="4905"/>
            <a:ext cx="6096000" cy="2379980"/>
          </a:xfrm>
          <a:prstGeom prst="rect">
            <a:avLst/>
          </a:prstGeom>
          <a:solidFill>
            <a:schemeClr val="accent5"/>
          </a:solidFill>
          <a:ln w="152400" cap="sq">
            <a:solidFill>
              <a:schemeClr val="bg1"/>
            </a:solidFill>
            <a:miter lim="800000"/>
          </a:ln>
        </p:spPr>
        <p:txBody>
          <a:bodyPr/>
          <a:lstStyle>
            <a:lvl1pPr>
              <a:defRPr sz="2700"/>
            </a:lvl1pPr>
          </a:lstStyle>
          <a:p>
            <a:endParaRPr lang="id-ID" dirty="0"/>
          </a:p>
        </p:txBody>
      </p:sp>
      <p:sp>
        <p:nvSpPr>
          <p:cNvPr id="4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6104981" y="2384884"/>
            <a:ext cx="3051359" cy="2379980"/>
          </a:xfrm>
          <a:prstGeom prst="rect">
            <a:avLst/>
          </a:prstGeom>
          <a:solidFill>
            <a:schemeClr val="accent5"/>
          </a:solidFill>
          <a:ln w="152400" cap="sq">
            <a:solidFill>
              <a:schemeClr val="bg1"/>
            </a:solidFill>
            <a:miter lim="800000"/>
          </a:ln>
        </p:spPr>
        <p:txBody>
          <a:bodyPr/>
          <a:lstStyle>
            <a:lvl1pPr>
              <a:defRPr sz="2700"/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="" xmlns:p14="http://schemas.microsoft.com/office/powerpoint/2010/main" val="360784179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E1147C6-5A74-447D-8D15-471A8EB38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78079F0A-D218-4F98-99DB-4B7736FB5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F111A081-7E3D-42E7-A367-CE493E0F8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C2451-E714-4896-9953-E133EBD50104}" type="datetimeFigureOut">
              <a:rPr lang="zh-CN" altLang="en-US" smtClean="0"/>
              <a:pPr/>
              <a:t>2021/6/3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3BBE8642-ACB6-4571-A92F-A4EFE8322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71D9DDD8-E538-4DFD-9474-F1B0E1267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F76DC-BC94-42F1-A619-8AAC7558848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11696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1A63CDAE-A1FB-48CF-B893-AE5894554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CC5CCD2F-CF9A-4075-B557-1ED818C3B5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A1446D02-421C-4AE9-90CA-02631BF36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C2451-E714-4896-9953-E133EBD50104}" type="datetimeFigureOut">
              <a:rPr lang="zh-CN" altLang="en-US" smtClean="0"/>
              <a:pPr/>
              <a:t>2021/6/3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50C45BA6-B47F-46FA-A681-65019A515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B6609373-F66F-42BB-8623-7F048253F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F76DC-BC94-42F1-A619-8AAC7558848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616325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3436678A-B4C0-4B7D-809D-9F83020CB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2F1ECD86-A95D-4858-9376-9F71856BE9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7F0A3C1E-15BD-4DB1-9B28-42C9CBD3B7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650E6427-83B5-4A56-A50B-9FA6422F7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C2451-E714-4896-9953-E133EBD50104}" type="datetimeFigureOut">
              <a:rPr lang="zh-CN" altLang="en-US" smtClean="0"/>
              <a:pPr/>
              <a:t>2021/6/3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2EF62417-091A-4020-A1B8-DC78F26E1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73364288-4D1A-47DD-BCEF-9A1B69157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F76DC-BC94-42F1-A619-8AAC7558848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271928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B307160D-8E16-46E2-B2EE-E89C4D5EB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15E25F21-2B48-448C-80C3-CB80BF8760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5BDCE5DA-8D48-4F33-96C9-7A067FEB05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="" xmlns:a16="http://schemas.microsoft.com/office/drawing/2014/main" id="{27B51B10-D157-4E9E-9867-C65902BC4C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="" xmlns:a16="http://schemas.microsoft.com/office/drawing/2014/main" id="{C24AE61F-122B-4F1D-9390-95308702B8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="" xmlns:a16="http://schemas.microsoft.com/office/drawing/2014/main" id="{ACAF655E-0C71-47DB-B7D5-3C85F38EB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C2451-E714-4896-9953-E133EBD50104}" type="datetimeFigureOut">
              <a:rPr lang="zh-CN" altLang="en-US" smtClean="0"/>
              <a:pPr/>
              <a:t>2021/6/3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="" xmlns:a16="http://schemas.microsoft.com/office/drawing/2014/main" id="{E39CA4AA-71D2-462D-92FA-4B8204DEC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="" xmlns:a16="http://schemas.microsoft.com/office/drawing/2014/main" id="{BF59343A-A915-422D-B471-2799DC06F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F76DC-BC94-42F1-A619-8AAC7558848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409010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766E124B-AFA2-4446-9F39-EB8075581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EDD4B3BA-21E0-4AA8-B925-FF5E50578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C2451-E714-4896-9953-E133EBD50104}" type="datetimeFigureOut">
              <a:rPr lang="zh-CN" altLang="en-US" smtClean="0"/>
              <a:pPr/>
              <a:t>2021/6/3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53914394-DC21-4C62-BB7F-BACB1C8A2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AE77E0AE-FAF3-4E7A-A945-8CF9274AB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F76DC-BC94-42F1-A619-8AAC7558848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584674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="" xmlns:a16="http://schemas.microsoft.com/office/drawing/2014/main" id="{68C03B20-CB3E-4519-8845-2C6F89966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C2451-E714-4896-9953-E133EBD50104}" type="datetimeFigureOut">
              <a:rPr lang="zh-CN" altLang="en-US" smtClean="0"/>
              <a:pPr/>
              <a:t>2021/6/3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="" xmlns:a16="http://schemas.microsoft.com/office/drawing/2014/main" id="{A2FA52BE-4DBA-4FF4-ACF6-5670A48FD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C424024C-1F9F-4346-8EC4-FF655C15E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F76DC-BC94-42F1-A619-8AAC7558848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590634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D22A926-E7D5-4737-A3E2-AD89F0260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D2E4303C-398C-44CC-AEFE-803BD44F1B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65859ADF-CA37-4469-9B46-BED9BD4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025AFC31-DD7C-4D6D-B88B-DBD7E1A93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C2451-E714-4896-9953-E133EBD50104}" type="datetimeFigureOut">
              <a:rPr lang="zh-CN" altLang="en-US" smtClean="0"/>
              <a:pPr/>
              <a:t>2021/6/3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855360EF-6A26-41FD-9971-7C00C7FA5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46FD9FD6-7D13-445C-A2F7-EB982F02D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F76DC-BC94-42F1-A619-8AAC7558848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870251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A27A723A-BA06-4321-A0F6-FAC7EEEE5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="" xmlns:a16="http://schemas.microsoft.com/office/drawing/2014/main" id="{F3EB245D-8D44-4EAC-85B6-116E7E7E23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E09DA991-4BEB-448D-AE73-4F157518B8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D94A3258-7042-4BC6-A354-2D335D4B6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C2451-E714-4896-9953-E133EBD50104}" type="datetimeFigureOut">
              <a:rPr lang="zh-CN" altLang="en-US" smtClean="0"/>
              <a:pPr/>
              <a:t>2021/6/3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4DEEBEC5-D427-4BE3-8849-08D3AD84E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2B1DBD4F-0E85-42C6-89BE-A9724BFB3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F76DC-BC94-42F1-A619-8AAC7558848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467820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="" xmlns:a16="http://schemas.microsoft.com/office/drawing/2014/main" id="{1F120283-738A-4D5F-8A31-059F4A6CB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6A0E5B2B-3B37-4DFC-804F-46B2897113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97AB03FF-4179-488B-A7AB-8AF943927C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BC2451-E714-4896-9953-E133EBD50104}" type="datetimeFigureOut">
              <a:rPr lang="zh-CN" altLang="en-US" smtClean="0"/>
              <a:pPr/>
              <a:t>2021/6/3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E20EEDA3-3DBE-4ED7-A1D3-09B4F67600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230EB6EB-4408-42A4-862D-B2C30220D6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4F76DC-BC94-42F1-A619-8AAC7558848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992611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Relationship Id="rId9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1806" b="5467"/>
          <a:stretch/>
        </p:blipFill>
        <p:spPr>
          <a:xfrm>
            <a:off x="0" y="0"/>
            <a:ext cx="12450890" cy="6870309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2153" y="-6980"/>
            <a:ext cx="12462697" cy="7017011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   </a:t>
            </a:r>
            <a:endParaRPr lang="zh-CN" altLang="en-US" dirty="0"/>
          </a:p>
        </p:txBody>
      </p:sp>
      <p:sp>
        <p:nvSpPr>
          <p:cNvPr id="3" name="Freeform: Shape 14"/>
          <p:cNvSpPr/>
          <p:nvPr/>
        </p:nvSpPr>
        <p:spPr bwMode="auto">
          <a:xfrm flipH="1">
            <a:off x="380857" y="670026"/>
            <a:ext cx="4537026" cy="4537026"/>
          </a:xfrm>
          <a:custGeom>
            <a:avLst/>
            <a:gdLst>
              <a:gd name="connsiteX0" fmla="*/ 0 w 9074052"/>
              <a:gd name="connsiteY0" fmla="*/ 0 h 9074052"/>
              <a:gd name="connsiteX1" fmla="*/ 9074052 w 9074052"/>
              <a:gd name="connsiteY1" fmla="*/ 0 h 9074052"/>
              <a:gd name="connsiteX2" fmla="*/ 9074052 w 9074052"/>
              <a:gd name="connsiteY2" fmla="*/ 6552727 h 9074052"/>
              <a:gd name="connsiteX3" fmla="*/ 6552727 w 9074052"/>
              <a:gd name="connsiteY3" fmla="*/ 9074052 h 9074052"/>
              <a:gd name="connsiteX4" fmla="*/ 0 w 9074052"/>
              <a:gd name="connsiteY4" fmla="*/ 9074052 h 9074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74052" h="9074052">
                <a:moveTo>
                  <a:pt x="0" y="0"/>
                </a:moveTo>
                <a:lnTo>
                  <a:pt x="9074052" y="0"/>
                </a:lnTo>
                <a:lnTo>
                  <a:pt x="9074052" y="6552727"/>
                </a:lnTo>
                <a:lnTo>
                  <a:pt x="6552727" y="9074052"/>
                </a:lnTo>
                <a:lnTo>
                  <a:pt x="0" y="9074052"/>
                </a:lnTo>
                <a:close/>
              </a:path>
            </a:pathLst>
          </a:custGeom>
          <a:noFill/>
          <a:ln w="152400">
            <a:solidFill>
              <a:schemeClr val="bg1"/>
            </a:solidFill>
            <a:miter lim="800000"/>
          </a:ln>
        </p:spPr>
        <p:txBody>
          <a:bodyPr vert="horz" wrap="square" lIns="45720" tIns="22860" rIns="45720" bIns="2286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id-ID" sz="900"/>
          </a:p>
        </p:txBody>
      </p:sp>
      <p:sp>
        <p:nvSpPr>
          <p:cNvPr id="4" name="Freeform: Shape 14"/>
          <p:cNvSpPr/>
          <p:nvPr/>
        </p:nvSpPr>
        <p:spPr bwMode="auto">
          <a:xfrm flipH="1">
            <a:off x="-4621063" y="0"/>
            <a:ext cx="17251974" cy="7199085"/>
          </a:xfrm>
          <a:custGeom>
            <a:avLst/>
            <a:gdLst>
              <a:gd name="connsiteX0" fmla="*/ 0 w 9074052"/>
              <a:gd name="connsiteY0" fmla="*/ 0 h 9074052"/>
              <a:gd name="connsiteX1" fmla="*/ 9074052 w 9074052"/>
              <a:gd name="connsiteY1" fmla="*/ 0 h 9074052"/>
              <a:gd name="connsiteX2" fmla="*/ 9074052 w 9074052"/>
              <a:gd name="connsiteY2" fmla="*/ 6552727 h 9074052"/>
              <a:gd name="connsiteX3" fmla="*/ 6552727 w 9074052"/>
              <a:gd name="connsiteY3" fmla="*/ 9074052 h 9074052"/>
              <a:gd name="connsiteX4" fmla="*/ 0 w 9074052"/>
              <a:gd name="connsiteY4" fmla="*/ 9074052 h 9074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74052" h="9074052">
                <a:moveTo>
                  <a:pt x="0" y="0"/>
                </a:moveTo>
                <a:lnTo>
                  <a:pt x="9074052" y="0"/>
                </a:lnTo>
                <a:lnTo>
                  <a:pt x="9074052" y="6552727"/>
                </a:lnTo>
                <a:lnTo>
                  <a:pt x="6552727" y="9074052"/>
                </a:lnTo>
                <a:lnTo>
                  <a:pt x="0" y="9074052"/>
                </a:lnTo>
                <a:close/>
              </a:path>
            </a:pathLst>
          </a:custGeom>
          <a:solidFill>
            <a:schemeClr val="accent6">
              <a:alpha val="80000"/>
            </a:schemeClr>
          </a:solidFill>
          <a:ln>
            <a:noFill/>
          </a:ln>
        </p:spPr>
        <p:txBody>
          <a:bodyPr vert="horz" wrap="square" lIns="45720" tIns="22860" rIns="45720" bIns="2286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id-ID" sz="900"/>
          </a:p>
        </p:txBody>
      </p:sp>
      <p:sp>
        <p:nvSpPr>
          <p:cNvPr id="5" name="TextBox 10"/>
          <p:cNvSpPr txBox="1"/>
          <p:nvPr/>
        </p:nvSpPr>
        <p:spPr>
          <a:xfrm>
            <a:off x="5901400" y="200427"/>
            <a:ext cx="579859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延安</a:t>
            </a:r>
            <a:r>
              <a:rPr lang="zh-CN" altLang="en-US" sz="4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十三年</a:t>
            </a:r>
            <a:endParaRPr lang="en-US" altLang="zh-CN" sz="4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4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          </a:t>
            </a:r>
            <a:r>
              <a:rPr lang="zh-CN" altLang="en-US" sz="4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转</a:t>
            </a:r>
            <a:endParaRPr lang="en-US" altLang="zh-CN" sz="4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4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弱          </a:t>
            </a:r>
            <a:r>
              <a:rPr lang="zh-CN" altLang="en-US" sz="4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守</a:t>
            </a:r>
            <a:endParaRPr lang="en-US" altLang="zh-CN" sz="4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4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          </a:t>
            </a:r>
            <a:r>
              <a:rPr lang="zh-CN" altLang="en-US" sz="4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为</a:t>
            </a:r>
            <a:endParaRPr lang="en-US" altLang="zh-CN" sz="4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4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强          </a:t>
            </a:r>
            <a:r>
              <a:rPr lang="zh-CN" altLang="en-US" sz="4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攻</a:t>
            </a:r>
            <a:endParaRPr lang="en-US" altLang="zh-CN" sz="4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4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中国共产党</a:t>
            </a:r>
            <a:endParaRPr 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 descr="封面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51200"/>
            <a:ext cx="5911547" cy="4256314"/>
          </a:xfrm>
          <a:prstGeom prst="rect">
            <a:avLst/>
          </a:prstGeom>
          <a:effectLst>
            <a:softEdge rad="635000"/>
          </a:effectLst>
        </p:spPr>
      </p:pic>
      <p:grpSp>
        <p:nvGrpSpPr>
          <p:cNvPr id="7" name="组合 18"/>
          <p:cNvGrpSpPr/>
          <p:nvPr/>
        </p:nvGrpSpPr>
        <p:grpSpPr>
          <a:xfrm>
            <a:off x="7083670" y="5931609"/>
            <a:ext cx="4047598" cy="1025219"/>
            <a:chOff x="1483363" y="3355750"/>
            <a:chExt cx="2766467" cy="611517"/>
          </a:xfrm>
          <a:noFill/>
        </p:grpSpPr>
        <p:sp>
          <p:nvSpPr>
            <p:cNvPr id="8" name="矩形 7"/>
            <p:cNvSpPr/>
            <p:nvPr/>
          </p:nvSpPr>
          <p:spPr>
            <a:xfrm>
              <a:off x="1483363" y="3650465"/>
              <a:ext cx="1765300" cy="31680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9" name="文本框 20"/>
            <p:cNvSpPr txBox="1"/>
            <p:nvPr/>
          </p:nvSpPr>
          <p:spPr>
            <a:xfrm>
              <a:off x="2598749" y="3355750"/>
              <a:ext cx="1651081" cy="275371"/>
            </a:xfrm>
            <a:prstGeom prst="rect">
              <a:avLst/>
            </a:prstGeom>
            <a:grp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2400" dirty="0" smtClean="0">
                  <a:effectLst>
                    <a:glow rad="63500">
                      <a:schemeClr val="accent4">
                        <a:satMod val="175000"/>
                        <a:alpha val="40000"/>
                      </a:schemeClr>
                    </a:glow>
                  </a:effectLst>
                  <a:latin typeface="微软雅黑" pitchFamily="34" charset="-122"/>
                  <a:ea typeface="微软雅黑" pitchFamily="34" charset="-122"/>
                </a:rPr>
                <a:t>团支书：李豪现</a:t>
              </a:r>
              <a:endParaRPr lang="zh-CN" altLang="en-US" sz="2400" dirty="0"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9" name="文本框 9"/>
          <p:cNvSpPr txBox="1"/>
          <p:nvPr/>
        </p:nvSpPr>
        <p:spPr>
          <a:xfrm>
            <a:off x="6385672" y="5154291"/>
            <a:ext cx="4811014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/>
            <a:r>
              <a:rPr lang="zh-CN" altLang="en-US" sz="2400" b="1" dirty="0" smtClean="0">
                <a:latin typeface="Century Gothic" panose="020B0502020202020204" pitchFamily="34" charset="0"/>
              </a:rPr>
              <a:t>“信火相传”第六团支部</a:t>
            </a:r>
            <a:endParaRPr lang="zh-CN" altLang="en-US" sz="2400" b="1" dirty="0">
              <a:latin typeface="Century Gothic" panose="020B0502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070971" y="1274741"/>
            <a:ext cx="1578429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600" b="1" dirty="0" smtClean="0"/>
              <a:t>？</a:t>
            </a:r>
            <a:endParaRPr lang="zh-CN" altLang="en-US" sz="16600" b="1" dirty="0"/>
          </a:p>
        </p:txBody>
      </p:sp>
      <p:pic>
        <p:nvPicPr>
          <p:cNvPr id="13" name="图片 12" descr="-305db112c7315e6a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-224462"/>
            <a:ext cx="2240628" cy="2240628"/>
          </a:xfrm>
          <a:prstGeom prst="rect">
            <a:avLst/>
          </a:prstGeom>
        </p:spPr>
      </p:pic>
      <p:pic>
        <p:nvPicPr>
          <p:cNvPr id="17" name="图片 16" descr="院徽.jpg"/>
          <p:cNvPicPr/>
          <p:nvPr/>
        </p:nvPicPr>
        <p:blipFill>
          <a:blip r:embed="rId5"/>
          <a:srcRect l="7482" t="6829" r="10923" b="7197"/>
          <a:stretch>
            <a:fillRect/>
          </a:stretch>
        </p:blipFill>
        <p:spPr>
          <a:xfrm>
            <a:off x="2295525" y="85393"/>
            <a:ext cx="1628775" cy="1672743"/>
          </a:xfrm>
          <a:prstGeom prst="ellipse">
            <a:avLst/>
          </a:prstGeom>
          <a:ln w="63500" cap="rnd">
            <a:solidFill>
              <a:srgbClr val="0070C0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9" grpId="0"/>
      <p:bldP spid="1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占位符 13"/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 l="7853" t="5377" r="11831"/>
          <a:stretch>
            <a:fillRect/>
          </a:stretch>
        </p:blipFill>
        <p:spPr>
          <a:xfrm>
            <a:off x="7808686" y="500959"/>
            <a:ext cx="3425371" cy="4822046"/>
          </a:xfrm>
          <a:effectLst>
            <a:softEdge rad="127000"/>
          </a:effectLst>
        </p:spPr>
      </p:pic>
      <p:sp>
        <p:nvSpPr>
          <p:cNvPr id="6" name="Rectangle 15"/>
          <p:cNvSpPr/>
          <p:nvPr/>
        </p:nvSpPr>
        <p:spPr>
          <a:xfrm>
            <a:off x="2221079" y="1683002"/>
            <a:ext cx="3831377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0000" algn="just"/>
            <a:r>
              <a:rPr lang="en-US" altLang="zh-CN" sz="4400" b="1" dirty="0" smtClean="0"/>
              <a:t>1938</a:t>
            </a:r>
            <a:r>
              <a:rPr lang="zh-CN" altLang="en-US" sz="4400" b="1" dirty="0" smtClean="0"/>
              <a:t>年</a:t>
            </a:r>
            <a:r>
              <a:rPr lang="en-US" altLang="zh-CN" sz="4400" b="1" dirty="0" smtClean="0"/>
              <a:t>7</a:t>
            </a:r>
            <a:r>
              <a:rPr lang="zh-CN" altLang="en-US" sz="4400" b="1" dirty="0" smtClean="0"/>
              <a:t>月</a:t>
            </a:r>
            <a:r>
              <a:rPr lang="zh-CN" altLang="en-US" sz="4000" dirty="0" smtClean="0"/>
              <a:t>，</a:t>
            </a:r>
            <a:r>
              <a:rPr lang="en-US" altLang="zh-CN" sz="4000" dirty="0" smtClean="0"/>
              <a:t>《</a:t>
            </a:r>
            <a:r>
              <a:rPr lang="zh-CN" altLang="en-US" sz="4000" dirty="0" smtClean="0"/>
              <a:t>论持久战</a:t>
            </a:r>
            <a:r>
              <a:rPr lang="en-US" altLang="zh-CN" sz="4000" dirty="0" smtClean="0"/>
              <a:t>》</a:t>
            </a:r>
            <a:r>
              <a:rPr lang="zh-CN" altLang="en-US" sz="4000" dirty="0" smtClean="0"/>
              <a:t>发表，中国共产党</a:t>
            </a:r>
            <a:r>
              <a:rPr lang="zh-CN" altLang="en-US" sz="4000" b="1" dirty="0" smtClean="0"/>
              <a:t>开始独立自主打山地游击战</a:t>
            </a:r>
            <a:endParaRPr lang="zh-CN" altLang="zh-CN" b="1" dirty="0"/>
          </a:p>
        </p:txBody>
      </p:sp>
      <p:sp>
        <p:nvSpPr>
          <p:cNvPr id="7" name="Rectangle 13"/>
          <p:cNvSpPr/>
          <p:nvPr/>
        </p:nvSpPr>
        <p:spPr bwMode="auto">
          <a:xfrm>
            <a:off x="1541614" y="1239200"/>
            <a:ext cx="1080000" cy="10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45720" tIns="22860" rIns="45720" bIns="2286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id-ID" sz="900"/>
          </a:p>
        </p:txBody>
      </p:sp>
      <p:sp>
        <p:nvSpPr>
          <p:cNvPr id="8" name="Rectangle 15"/>
          <p:cNvSpPr/>
          <p:nvPr/>
        </p:nvSpPr>
        <p:spPr>
          <a:xfrm>
            <a:off x="1689080" y="0"/>
            <a:ext cx="141548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7000" b="1" spc="-15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en-US" altLang="zh-CN" sz="7000" b="1" spc="-15" dirty="0">
              <a:solidFill>
                <a:schemeClr val="tx1">
                  <a:lumMod val="90000"/>
                  <a:lumOff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1">
            <a:extLst>
              <a:ext uri="{FF2B5EF4-FFF2-40B4-BE49-F238E27FC236}">
                <a16:creationId xmlns="" xmlns:a16="http://schemas.microsoft.com/office/drawing/2014/main" id="{4BB69C9D-D7D8-4838-B432-189B5092BB96}"/>
              </a:ext>
            </a:extLst>
          </p:cNvPr>
          <p:cNvSpPr txBox="1"/>
          <p:nvPr/>
        </p:nvSpPr>
        <p:spPr>
          <a:xfrm>
            <a:off x="2696961" y="0"/>
            <a:ext cx="506818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7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论持久战</a:t>
            </a:r>
            <a:r>
              <a:rPr lang="en-US" altLang="zh-CN" sz="7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endParaRPr lang="zh-CN" altLang="en-US" sz="7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210627" y="5298632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3200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论持久战</a:t>
            </a:r>
            <a:r>
              <a:rPr lang="en-US" altLang="zh-CN" sz="3200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endParaRPr lang="zh-CN" altLang="en-US" sz="3200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96571" y="4919008"/>
            <a:ext cx="93762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1938</a:t>
            </a:r>
          </a:p>
          <a:p>
            <a:r>
              <a:rPr lang="zh-CN" altLang="en-US" sz="6000" b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毛泽东军事思想开始形成</a:t>
            </a:r>
            <a:endParaRPr lang="en-US" altLang="zh-CN" sz="6000" b="1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1258" y="1857829"/>
            <a:ext cx="78377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b="1" dirty="0" smtClean="0">
                <a:solidFill>
                  <a:schemeClr val="bg1"/>
                </a:solidFill>
              </a:rPr>
              <a:t>到</a:t>
            </a:r>
            <a:endParaRPr lang="en-US" altLang="zh-CN" sz="6600" b="1" dirty="0" smtClean="0">
              <a:solidFill>
                <a:schemeClr val="bg1"/>
              </a:solidFill>
            </a:endParaRPr>
          </a:p>
          <a:p>
            <a:r>
              <a:rPr lang="zh-CN" altLang="en-US" sz="6600" b="1" dirty="0" smtClean="0">
                <a:solidFill>
                  <a:schemeClr val="bg1"/>
                </a:solidFill>
              </a:rPr>
              <a:t>延</a:t>
            </a:r>
            <a:endParaRPr lang="en-US" altLang="zh-CN" sz="6600" b="1" dirty="0" smtClean="0">
              <a:solidFill>
                <a:schemeClr val="bg1"/>
              </a:solidFill>
            </a:endParaRPr>
          </a:p>
          <a:p>
            <a:r>
              <a:rPr lang="zh-CN" altLang="en-US" sz="6600" b="1" dirty="0" smtClean="0">
                <a:solidFill>
                  <a:schemeClr val="bg1"/>
                </a:solidFill>
              </a:rPr>
              <a:t>安</a:t>
            </a:r>
            <a:endParaRPr lang="zh-CN" altLang="en-US" sz="6600" b="1" dirty="0">
              <a:solidFill>
                <a:schemeClr val="bg1"/>
              </a:solidFill>
            </a:endParaRPr>
          </a:p>
        </p:txBody>
      </p:sp>
      <p:sp>
        <p:nvSpPr>
          <p:cNvPr id="13" name="Rectangle 2"/>
          <p:cNvSpPr/>
          <p:nvPr/>
        </p:nvSpPr>
        <p:spPr bwMode="auto">
          <a:xfrm>
            <a:off x="0" y="0"/>
            <a:ext cx="141548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vert="horz" wrap="square" lIns="45720" tIns="22860" rIns="45720" bIns="2286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id-ID" sz="900"/>
          </a:p>
        </p:txBody>
      </p:sp>
      <p:sp>
        <p:nvSpPr>
          <p:cNvPr id="14" name="TextBox 13"/>
          <p:cNvSpPr txBox="1"/>
          <p:nvPr/>
        </p:nvSpPr>
        <p:spPr>
          <a:xfrm>
            <a:off x="217716" y="1756229"/>
            <a:ext cx="78377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b="1" dirty="0" smtClean="0">
                <a:solidFill>
                  <a:schemeClr val="bg1"/>
                </a:solidFill>
              </a:rPr>
              <a:t>在</a:t>
            </a:r>
            <a:endParaRPr lang="en-US" altLang="zh-CN" sz="6600" b="1" dirty="0" smtClean="0">
              <a:solidFill>
                <a:schemeClr val="bg1"/>
              </a:solidFill>
            </a:endParaRPr>
          </a:p>
          <a:p>
            <a:r>
              <a:rPr lang="zh-CN" altLang="en-US" sz="6600" b="1" dirty="0" smtClean="0">
                <a:solidFill>
                  <a:schemeClr val="bg1"/>
                </a:solidFill>
              </a:rPr>
              <a:t>延</a:t>
            </a:r>
            <a:endParaRPr lang="en-US" altLang="zh-CN" sz="6600" b="1" dirty="0" smtClean="0">
              <a:solidFill>
                <a:schemeClr val="bg1"/>
              </a:solidFill>
            </a:endParaRPr>
          </a:p>
          <a:p>
            <a:r>
              <a:rPr lang="zh-CN" altLang="en-US" sz="6600" b="1" dirty="0" smtClean="0">
                <a:solidFill>
                  <a:schemeClr val="bg1"/>
                </a:solidFill>
              </a:rPr>
              <a:t>安</a:t>
            </a:r>
            <a:endParaRPr lang="zh-CN" altLang="en-US" sz="6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0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占位符 13"/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tretch>
            <a:fillRect/>
          </a:stretch>
        </p:blipFill>
        <p:spPr>
          <a:xfrm>
            <a:off x="6226628" y="1244556"/>
            <a:ext cx="5965372" cy="3698530"/>
          </a:xfrm>
          <a:effectLst>
            <a:softEdge rad="127000"/>
          </a:effectLst>
        </p:spPr>
      </p:pic>
      <p:sp>
        <p:nvSpPr>
          <p:cNvPr id="6" name="Rectangle 15"/>
          <p:cNvSpPr/>
          <p:nvPr/>
        </p:nvSpPr>
        <p:spPr>
          <a:xfrm>
            <a:off x="1480850" y="1334662"/>
            <a:ext cx="4702235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0000" algn="just"/>
            <a:r>
              <a:rPr lang="zh-CN" altLang="en-US" sz="3200" dirty="0" smtClean="0"/>
              <a:t>在全面抗日时期，中国共产党取得了</a:t>
            </a:r>
            <a:r>
              <a:rPr lang="zh-CN" altLang="en-US" sz="3200" b="1" dirty="0" smtClean="0"/>
              <a:t>平型关战役、娘子关战役</a:t>
            </a:r>
            <a:r>
              <a:rPr lang="zh-CN" altLang="en-US" sz="3200" dirty="0" smtClean="0"/>
              <a:t>等胜利，打破了日军不可战胜的神话。并在</a:t>
            </a:r>
            <a:r>
              <a:rPr lang="en-US" altLang="zh-CN" sz="3200" dirty="0" smtClean="0"/>
              <a:t>1940</a:t>
            </a:r>
            <a:r>
              <a:rPr lang="zh-CN" altLang="en-US" sz="3200" dirty="0" smtClean="0"/>
              <a:t>年前后发动</a:t>
            </a:r>
            <a:r>
              <a:rPr lang="zh-CN" altLang="en-US" sz="3600" b="1" dirty="0" smtClean="0"/>
              <a:t>百团大战</a:t>
            </a:r>
            <a:r>
              <a:rPr lang="zh-CN" altLang="en-US" sz="3200" dirty="0" smtClean="0"/>
              <a:t>，给日军华北方面军以有力打击，并</a:t>
            </a:r>
            <a:r>
              <a:rPr lang="zh-CN" altLang="en-US" sz="3200" b="1" dirty="0" smtClean="0"/>
              <a:t>广泛发动群众</a:t>
            </a:r>
            <a:r>
              <a:rPr lang="zh-CN" altLang="en-US" sz="3200" dirty="0" smtClean="0"/>
              <a:t>展开了著名的地道战、地雷战、麻雀战、破袭战等。中国共产党的队伍逐渐发展壮大。</a:t>
            </a:r>
            <a:endParaRPr lang="zh-CN" altLang="zh-CN" sz="1400" dirty="0"/>
          </a:p>
        </p:txBody>
      </p:sp>
      <p:sp>
        <p:nvSpPr>
          <p:cNvPr id="7" name="Rectangle 13"/>
          <p:cNvSpPr/>
          <p:nvPr/>
        </p:nvSpPr>
        <p:spPr bwMode="auto">
          <a:xfrm>
            <a:off x="1541614" y="1239200"/>
            <a:ext cx="1080000" cy="10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45720" tIns="22860" rIns="45720" bIns="2286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id-ID" sz="900"/>
          </a:p>
        </p:txBody>
      </p:sp>
      <p:sp>
        <p:nvSpPr>
          <p:cNvPr id="8" name="Rectangle 15"/>
          <p:cNvSpPr/>
          <p:nvPr/>
        </p:nvSpPr>
        <p:spPr>
          <a:xfrm>
            <a:off x="1689080" y="0"/>
            <a:ext cx="141548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7000" b="1" spc="-15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endParaRPr lang="en-US" altLang="zh-CN" sz="7000" b="1" spc="-15" dirty="0">
              <a:solidFill>
                <a:schemeClr val="tx1">
                  <a:lumMod val="90000"/>
                  <a:lumOff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1">
            <a:extLst>
              <a:ext uri="{FF2B5EF4-FFF2-40B4-BE49-F238E27FC236}">
                <a16:creationId xmlns="" xmlns:a16="http://schemas.microsoft.com/office/drawing/2014/main" id="{4BB69C9D-D7D8-4838-B432-189B5092BB96}"/>
              </a:ext>
            </a:extLst>
          </p:cNvPr>
          <p:cNvSpPr txBox="1"/>
          <p:nvPr/>
        </p:nvSpPr>
        <p:spPr>
          <a:xfrm>
            <a:off x="2696961" y="0"/>
            <a:ext cx="506818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全面抗日</a:t>
            </a:r>
            <a:endParaRPr lang="zh-CN" altLang="en-US" sz="7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210627" y="5037375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广泛发动群众</a:t>
            </a:r>
            <a:endParaRPr lang="zh-CN" altLang="en-US" sz="3200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71885" y="5842337"/>
            <a:ext cx="71410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6000" b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抗日的中流砥柱</a:t>
            </a:r>
            <a:endParaRPr lang="en-US" altLang="zh-CN" sz="6000" b="1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1258" y="1857829"/>
            <a:ext cx="78377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b="1" dirty="0" smtClean="0">
                <a:solidFill>
                  <a:schemeClr val="bg1"/>
                </a:solidFill>
              </a:rPr>
              <a:t>到</a:t>
            </a:r>
            <a:endParaRPr lang="en-US" altLang="zh-CN" sz="6600" b="1" dirty="0" smtClean="0">
              <a:solidFill>
                <a:schemeClr val="bg1"/>
              </a:solidFill>
            </a:endParaRPr>
          </a:p>
          <a:p>
            <a:r>
              <a:rPr lang="zh-CN" altLang="en-US" sz="6600" b="1" dirty="0" smtClean="0">
                <a:solidFill>
                  <a:schemeClr val="bg1"/>
                </a:solidFill>
              </a:rPr>
              <a:t>延</a:t>
            </a:r>
            <a:endParaRPr lang="en-US" altLang="zh-CN" sz="6600" b="1" dirty="0" smtClean="0">
              <a:solidFill>
                <a:schemeClr val="bg1"/>
              </a:solidFill>
            </a:endParaRPr>
          </a:p>
          <a:p>
            <a:r>
              <a:rPr lang="zh-CN" altLang="en-US" sz="6600" b="1" dirty="0" smtClean="0">
                <a:solidFill>
                  <a:schemeClr val="bg1"/>
                </a:solidFill>
              </a:rPr>
              <a:t>安</a:t>
            </a:r>
            <a:endParaRPr lang="zh-CN" altLang="en-US" sz="6600" b="1" dirty="0">
              <a:solidFill>
                <a:schemeClr val="bg1"/>
              </a:solidFill>
            </a:endParaRPr>
          </a:p>
        </p:txBody>
      </p:sp>
      <p:sp>
        <p:nvSpPr>
          <p:cNvPr id="13" name="Rectangle 2"/>
          <p:cNvSpPr/>
          <p:nvPr/>
        </p:nvSpPr>
        <p:spPr bwMode="auto">
          <a:xfrm>
            <a:off x="0" y="0"/>
            <a:ext cx="141548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vert="horz" wrap="square" lIns="45720" tIns="22860" rIns="45720" bIns="2286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id-ID" sz="900"/>
          </a:p>
        </p:txBody>
      </p:sp>
      <p:sp>
        <p:nvSpPr>
          <p:cNvPr id="14" name="TextBox 13"/>
          <p:cNvSpPr txBox="1"/>
          <p:nvPr/>
        </p:nvSpPr>
        <p:spPr>
          <a:xfrm>
            <a:off x="217716" y="1756229"/>
            <a:ext cx="78377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b="1" dirty="0" smtClean="0">
                <a:solidFill>
                  <a:schemeClr val="bg1"/>
                </a:solidFill>
              </a:rPr>
              <a:t>在</a:t>
            </a:r>
            <a:endParaRPr lang="en-US" altLang="zh-CN" sz="6600" b="1" dirty="0" smtClean="0">
              <a:solidFill>
                <a:schemeClr val="bg1"/>
              </a:solidFill>
            </a:endParaRPr>
          </a:p>
          <a:p>
            <a:r>
              <a:rPr lang="zh-CN" altLang="en-US" sz="6600" b="1" dirty="0" smtClean="0">
                <a:solidFill>
                  <a:schemeClr val="bg1"/>
                </a:solidFill>
              </a:rPr>
              <a:t>延</a:t>
            </a:r>
            <a:endParaRPr lang="en-US" altLang="zh-CN" sz="6600" b="1" dirty="0" smtClean="0">
              <a:solidFill>
                <a:schemeClr val="bg1"/>
              </a:solidFill>
            </a:endParaRPr>
          </a:p>
          <a:p>
            <a:r>
              <a:rPr lang="zh-CN" altLang="en-US" sz="6600" b="1" dirty="0" smtClean="0">
                <a:solidFill>
                  <a:schemeClr val="bg1"/>
                </a:solidFill>
              </a:rPr>
              <a:t>安</a:t>
            </a:r>
            <a:endParaRPr lang="zh-CN" altLang="en-US" sz="6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0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占位符 13"/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tretch>
            <a:fillRect/>
          </a:stretch>
        </p:blipFill>
        <p:spPr>
          <a:xfrm>
            <a:off x="5471886" y="1091109"/>
            <a:ext cx="6125028" cy="4278770"/>
          </a:xfrm>
          <a:effectLst>
            <a:softEdge rad="127000"/>
          </a:effectLst>
        </p:spPr>
      </p:pic>
      <p:sp>
        <p:nvSpPr>
          <p:cNvPr id="6" name="Rectangle 15"/>
          <p:cNvSpPr/>
          <p:nvPr/>
        </p:nvSpPr>
        <p:spPr>
          <a:xfrm>
            <a:off x="1480851" y="1334662"/>
            <a:ext cx="4020064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0000" algn="just"/>
            <a:r>
              <a:rPr lang="en-US" altLang="zh-CN" sz="4400" b="1" dirty="0" smtClean="0"/>
              <a:t>1945</a:t>
            </a:r>
            <a:r>
              <a:rPr lang="zh-CN" altLang="en-US" sz="4400" b="1" dirty="0" smtClean="0"/>
              <a:t>年</a:t>
            </a:r>
            <a:r>
              <a:rPr lang="en-US" altLang="zh-CN" sz="4400" b="1" dirty="0" smtClean="0"/>
              <a:t>4</a:t>
            </a:r>
            <a:r>
              <a:rPr lang="zh-CN" altLang="en-US" sz="4400" b="1" dirty="0" smtClean="0"/>
              <a:t>月</a:t>
            </a:r>
            <a:r>
              <a:rPr lang="zh-CN" altLang="en-US" sz="4400" dirty="0" smtClean="0"/>
              <a:t>，中共七大召开，</a:t>
            </a:r>
            <a:r>
              <a:rPr lang="zh-CN" altLang="en-US" sz="4800" b="1" dirty="0" smtClean="0"/>
              <a:t>确立了毛泽东思想</a:t>
            </a:r>
            <a:r>
              <a:rPr lang="zh-CN" altLang="en-US" sz="4400" dirty="0" smtClean="0"/>
              <a:t>，并写入党章。</a:t>
            </a:r>
            <a:endParaRPr lang="zh-CN" altLang="zh-CN" sz="2000" dirty="0"/>
          </a:p>
        </p:txBody>
      </p:sp>
      <p:sp>
        <p:nvSpPr>
          <p:cNvPr id="7" name="Rectangle 13"/>
          <p:cNvSpPr/>
          <p:nvPr/>
        </p:nvSpPr>
        <p:spPr bwMode="auto">
          <a:xfrm>
            <a:off x="1541614" y="1239200"/>
            <a:ext cx="1080000" cy="10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45720" tIns="22860" rIns="45720" bIns="2286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id-ID" sz="900"/>
          </a:p>
        </p:txBody>
      </p:sp>
      <p:sp>
        <p:nvSpPr>
          <p:cNvPr id="8" name="Rectangle 15"/>
          <p:cNvSpPr/>
          <p:nvPr/>
        </p:nvSpPr>
        <p:spPr>
          <a:xfrm>
            <a:off x="1689080" y="0"/>
            <a:ext cx="141548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7000" b="1" spc="-15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endParaRPr lang="en-US" altLang="zh-CN" sz="7000" b="1" spc="-15" dirty="0">
              <a:solidFill>
                <a:schemeClr val="tx1">
                  <a:lumMod val="90000"/>
                  <a:lumOff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1">
            <a:extLst>
              <a:ext uri="{FF2B5EF4-FFF2-40B4-BE49-F238E27FC236}">
                <a16:creationId xmlns="" xmlns:a16="http://schemas.microsoft.com/office/drawing/2014/main" id="{4BB69C9D-D7D8-4838-B432-189B5092BB96}"/>
              </a:ext>
            </a:extLst>
          </p:cNvPr>
          <p:cNvSpPr txBox="1"/>
          <p:nvPr/>
        </p:nvSpPr>
        <p:spPr>
          <a:xfrm>
            <a:off x="2696961" y="0"/>
            <a:ext cx="506818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中共七大</a:t>
            </a:r>
            <a:endParaRPr lang="zh-CN" altLang="en-US" sz="7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267199" y="5400231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中共七大会场</a:t>
            </a:r>
            <a:endParaRPr lang="zh-CN" altLang="en-US" sz="3200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96572" y="4919008"/>
            <a:ext cx="71410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1945</a:t>
            </a:r>
          </a:p>
          <a:p>
            <a:r>
              <a:rPr lang="zh-CN" altLang="en-US" sz="6000" b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毛泽东思想确立</a:t>
            </a:r>
            <a:endParaRPr lang="en-US" altLang="zh-CN" sz="6000" b="1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1258" y="1857829"/>
            <a:ext cx="78377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b="1" dirty="0" smtClean="0">
                <a:solidFill>
                  <a:schemeClr val="bg1"/>
                </a:solidFill>
              </a:rPr>
              <a:t>到</a:t>
            </a:r>
            <a:endParaRPr lang="en-US" altLang="zh-CN" sz="6600" b="1" dirty="0" smtClean="0">
              <a:solidFill>
                <a:schemeClr val="bg1"/>
              </a:solidFill>
            </a:endParaRPr>
          </a:p>
          <a:p>
            <a:r>
              <a:rPr lang="zh-CN" altLang="en-US" sz="6600" b="1" dirty="0" smtClean="0">
                <a:solidFill>
                  <a:schemeClr val="bg1"/>
                </a:solidFill>
              </a:rPr>
              <a:t>延</a:t>
            </a:r>
            <a:endParaRPr lang="en-US" altLang="zh-CN" sz="6600" b="1" dirty="0" smtClean="0">
              <a:solidFill>
                <a:schemeClr val="bg1"/>
              </a:solidFill>
            </a:endParaRPr>
          </a:p>
          <a:p>
            <a:r>
              <a:rPr lang="zh-CN" altLang="en-US" sz="6600" b="1" dirty="0" smtClean="0">
                <a:solidFill>
                  <a:schemeClr val="bg1"/>
                </a:solidFill>
              </a:rPr>
              <a:t>安</a:t>
            </a:r>
            <a:endParaRPr lang="zh-CN" altLang="en-US" sz="6600" b="1" dirty="0">
              <a:solidFill>
                <a:schemeClr val="bg1"/>
              </a:solidFill>
            </a:endParaRPr>
          </a:p>
        </p:txBody>
      </p:sp>
      <p:sp>
        <p:nvSpPr>
          <p:cNvPr id="13" name="Rectangle 2"/>
          <p:cNvSpPr/>
          <p:nvPr/>
        </p:nvSpPr>
        <p:spPr bwMode="auto">
          <a:xfrm>
            <a:off x="0" y="0"/>
            <a:ext cx="141548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vert="horz" wrap="square" lIns="45720" tIns="22860" rIns="45720" bIns="2286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id-ID" sz="900"/>
          </a:p>
        </p:txBody>
      </p:sp>
      <p:sp>
        <p:nvSpPr>
          <p:cNvPr id="14" name="TextBox 13"/>
          <p:cNvSpPr txBox="1"/>
          <p:nvPr/>
        </p:nvSpPr>
        <p:spPr>
          <a:xfrm>
            <a:off x="217716" y="1756229"/>
            <a:ext cx="78377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b="1" dirty="0" smtClean="0">
                <a:solidFill>
                  <a:schemeClr val="bg1"/>
                </a:solidFill>
              </a:rPr>
              <a:t>在</a:t>
            </a:r>
            <a:endParaRPr lang="en-US" altLang="zh-CN" sz="6600" b="1" dirty="0" smtClean="0">
              <a:solidFill>
                <a:schemeClr val="bg1"/>
              </a:solidFill>
            </a:endParaRPr>
          </a:p>
          <a:p>
            <a:r>
              <a:rPr lang="zh-CN" altLang="en-US" sz="6600" b="1" dirty="0" smtClean="0">
                <a:solidFill>
                  <a:schemeClr val="bg1"/>
                </a:solidFill>
              </a:rPr>
              <a:t>延</a:t>
            </a:r>
            <a:endParaRPr lang="en-US" altLang="zh-CN" sz="6600" b="1" dirty="0" smtClean="0">
              <a:solidFill>
                <a:schemeClr val="bg1"/>
              </a:solidFill>
            </a:endParaRPr>
          </a:p>
          <a:p>
            <a:r>
              <a:rPr lang="zh-CN" altLang="en-US" sz="6600" b="1" dirty="0" smtClean="0">
                <a:solidFill>
                  <a:schemeClr val="bg1"/>
                </a:solidFill>
              </a:rPr>
              <a:t>安</a:t>
            </a:r>
            <a:endParaRPr lang="zh-CN" altLang="en-US" sz="6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0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占位符 13"/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tretch>
            <a:fillRect/>
          </a:stretch>
        </p:blipFill>
        <p:spPr>
          <a:xfrm>
            <a:off x="6419623" y="789925"/>
            <a:ext cx="5332482" cy="3753045"/>
          </a:xfrm>
          <a:effectLst>
            <a:softEdge rad="127000"/>
          </a:effectLst>
        </p:spPr>
      </p:pic>
      <p:sp>
        <p:nvSpPr>
          <p:cNvPr id="29" name="Rectangle 15"/>
          <p:cNvSpPr/>
          <p:nvPr/>
        </p:nvSpPr>
        <p:spPr>
          <a:xfrm>
            <a:off x="1451824" y="2132946"/>
            <a:ext cx="4790920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0000" algn="just"/>
            <a:r>
              <a:rPr lang="en-US" altLang="zh-CN" sz="4400" b="1" dirty="0" smtClean="0"/>
              <a:t>1945</a:t>
            </a:r>
            <a:r>
              <a:rPr lang="zh-CN" altLang="en-US" sz="4400" b="1" dirty="0" smtClean="0"/>
              <a:t>年</a:t>
            </a:r>
            <a:r>
              <a:rPr lang="en-US" altLang="zh-CN" sz="4400" b="1" dirty="0" smtClean="0"/>
              <a:t>9</a:t>
            </a:r>
            <a:r>
              <a:rPr lang="zh-CN" altLang="en-US" sz="4400" b="1" dirty="0" smtClean="0"/>
              <a:t>月</a:t>
            </a:r>
            <a:r>
              <a:rPr lang="zh-CN" altLang="en-US" sz="4000" dirty="0" smtClean="0"/>
              <a:t>抗战结束，国民党邀请中国共产党前往</a:t>
            </a:r>
            <a:r>
              <a:rPr lang="zh-CN" altLang="en-US" sz="4000" b="1" dirty="0" smtClean="0"/>
              <a:t>重庆</a:t>
            </a:r>
            <a:r>
              <a:rPr lang="zh-CN" altLang="en-US" sz="4000" dirty="0" smtClean="0"/>
              <a:t>进行谈判，实则是缓兵之计</a:t>
            </a:r>
            <a:r>
              <a:rPr lang="en-US" altLang="zh-CN" sz="4000" dirty="0" smtClean="0"/>
              <a:t>——</a:t>
            </a:r>
            <a:r>
              <a:rPr lang="zh-CN" altLang="en-US" sz="4000" dirty="0" smtClean="0"/>
              <a:t>蒋介石设的“</a:t>
            </a:r>
            <a:r>
              <a:rPr lang="zh-CN" altLang="en-US" sz="4400" b="1" dirty="0" smtClean="0"/>
              <a:t>鸿门宴</a:t>
            </a:r>
            <a:r>
              <a:rPr lang="zh-CN" altLang="en-US" sz="4000" dirty="0" smtClean="0"/>
              <a:t>”。</a:t>
            </a:r>
            <a:endParaRPr lang="zh-CN" altLang="zh-CN" sz="2800" dirty="0"/>
          </a:p>
        </p:txBody>
      </p:sp>
      <p:sp>
        <p:nvSpPr>
          <p:cNvPr id="30" name="Rectangle 13"/>
          <p:cNvSpPr/>
          <p:nvPr/>
        </p:nvSpPr>
        <p:spPr bwMode="auto">
          <a:xfrm>
            <a:off x="1541614" y="1239200"/>
            <a:ext cx="1080000" cy="10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45720" tIns="22860" rIns="45720" bIns="2286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id-ID" sz="900"/>
          </a:p>
        </p:txBody>
      </p:sp>
      <p:sp>
        <p:nvSpPr>
          <p:cNvPr id="31" name="Rectangle 15"/>
          <p:cNvSpPr/>
          <p:nvPr/>
        </p:nvSpPr>
        <p:spPr>
          <a:xfrm>
            <a:off x="1689080" y="0"/>
            <a:ext cx="141548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7000" b="1" spc="-15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endParaRPr lang="en-US" altLang="zh-CN" sz="7000" b="1" spc="-15" dirty="0">
              <a:solidFill>
                <a:schemeClr val="tx1">
                  <a:lumMod val="90000"/>
                  <a:lumOff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1">
            <a:extLst>
              <a:ext uri="{FF2B5EF4-FFF2-40B4-BE49-F238E27FC236}">
                <a16:creationId xmlns="" xmlns:a16="http://schemas.microsoft.com/office/drawing/2014/main" id="{4BB69C9D-D7D8-4838-B432-189B5092BB96}"/>
              </a:ext>
            </a:extLst>
          </p:cNvPr>
          <p:cNvSpPr txBox="1"/>
          <p:nvPr/>
        </p:nvSpPr>
        <p:spPr>
          <a:xfrm>
            <a:off x="2696961" y="0"/>
            <a:ext cx="383446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重庆谈判</a:t>
            </a:r>
            <a:endParaRPr lang="zh-CN" altLang="en-US" sz="7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457370" y="4543885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i="1" dirty="0" smtClean="0"/>
              <a:t>重庆谈判</a:t>
            </a:r>
            <a:endParaRPr lang="zh-CN" altLang="en-US" sz="3200" b="1" i="1" dirty="0"/>
          </a:p>
        </p:txBody>
      </p:sp>
      <p:sp>
        <p:nvSpPr>
          <p:cNvPr id="34" name="文本框 3">
            <a:extLst>
              <a:ext uri="{FF2B5EF4-FFF2-40B4-BE49-F238E27FC236}">
                <a16:creationId xmlns="" xmlns:a16="http://schemas.microsoft.com/office/drawing/2014/main" id="{8D54D740-1199-41CE-8200-B67B73A4C875}"/>
              </a:ext>
            </a:extLst>
          </p:cNvPr>
          <p:cNvSpPr txBox="1"/>
          <p:nvPr/>
        </p:nvSpPr>
        <p:spPr>
          <a:xfrm>
            <a:off x="1364456" y="1360667"/>
            <a:ext cx="516708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80000" algn="just"/>
            <a:r>
              <a:rPr lang="zh-CN" altLang="en-US" sz="3600" dirty="0" smtClean="0"/>
              <a:t>毛泽东说：“我准备坐班房</a:t>
            </a:r>
            <a:r>
              <a:rPr lang="en-US" altLang="zh-CN" sz="3600" dirty="0" smtClean="0"/>
              <a:t>……</a:t>
            </a:r>
            <a:r>
              <a:rPr lang="zh-CN" altLang="en-US" sz="3600" dirty="0" smtClean="0"/>
              <a:t>如果是软禁，那也</a:t>
            </a:r>
            <a:r>
              <a:rPr lang="zh-CN" altLang="en-US" sz="4000" b="1" dirty="0" smtClean="0"/>
              <a:t>不用怕</a:t>
            </a:r>
            <a:r>
              <a:rPr lang="zh-CN" altLang="en-US" sz="3600" dirty="0" smtClean="0"/>
              <a:t>，我正是要在那里办点事。”毛泽东率领中国共产党代表团从延安飞抵重庆。这一消息震撼重庆全城，柳亚子写诗称赞毛泽东是“</a:t>
            </a:r>
            <a:r>
              <a:rPr lang="zh-CN" altLang="en-US" sz="4000" b="1" dirty="0" smtClean="0"/>
              <a:t>弥天大勇</a:t>
            </a:r>
            <a:r>
              <a:rPr lang="zh-CN" altLang="en-US" sz="3600" dirty="0" smtClean="0"/>
              <a:t>”。</a:t>
            </a:r>
            <a:endParaRPr lang="zh-CN" altLang="en-US" sz="2400" dirty="0">
              <a:latin typeface="+mn-ea"/>
            </a:endParaRPr>
          </a:p>
        </p:txBody>
      </p:sp>
      <p:pic>
        <p:nvPicPr>
          <p:cNvPr id="35" name="图片占位符 2"/>
          <p:cNvPicPr>
            <a:picLocks noGrp="1" noChangeAspect="1"/>
          </p:cNvPicPr>
          <p:nvPr>
            <p:ph type="pic" sz="quarter" idx="4294967295"/>
          </p:nvPr>
        </p:nvPicPr>
        <p:blipFill>
          <a:blip r:embed="rId3"/>
          <a:stretch>
            <a:fillRect/>
          </a:stretch>
        </p:blipFill>
        <p:spPr>
          <a:xfrm>
            <a:off x="6855645" y="510432"/>
            <a:ext cx="4115797" cy="4349568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36" name="TextBox 35"/>
          <p:cNvSpPr txBox="1"/>
          <p:nvPr/>
        </p:nvSpPr>
        <p:spPr>
          <a:xfrm>
            <a:off x="5080000" y="4962550"/>
            <a:ext cx="711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1945</a:t>
            </a:r>
          </a:p>
          <a:p>
            <a:pPr algn="ctr"/>
            <a:r>
              <a:rPr lang="zh-CN" altLang="en-US" sz="6000" b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共产党人智慧与勇气</a:t>
            </a:r>
            <a:endParaRPr lang="en-US" altLang="zh-CN" sz="6000" b="1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61258" y="1857829"/>
            <a:ext cx="78377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b="1" dirty="0" smtClean="0">
                <a:solidFill>
                  <a:schemeClr val="bg1"/>
                </a:solidFill>
              </a:rPr>
              <a:t>到</a:t>
            </a:r>
            <a:endParaRPr lang="en-US" altLang="zh-CN" sz="6600" b="1" dirty="0" smtClean="0">
              <a:solidFill>
                <a:schemeClr val="bg1"/>
              </a:solidFill>
            </a:endParaRPr>
          </a:p>
          <a:p>
            <a:r>
              <a:rPr lang="zh-CN" altLang="en-US" sz="6600" b="1" dirty="0" smtClean="0">
                <a:solidFill>
                  <a:schemeClr val="bg1"/>
                </a:solidFill>
              </a:rPr>
              <a:t>延</a:t>
            </a:r>
            <a:endParaRPr lang="en-US" altLang="zh-CN" sz="6600" b="1" dirty="0" smtClean="0">
              <a:solidFill>
                <a:schemeClr val="bg1"/>
              </a:solidFill>
            </a:endParaRPr>
          </a:p>
          <a:p>
            <a:r>
              <a:rPr lang="zh-CN" altLang="en-US" sz="6600" b="1" dirty="0" smtClean="0">
                <a:solidFill>
                  <a:schemeClr val="bg1"/>
                </a:solidFill>
              </a:rPr>
              <a:t>安</a:t>
            </a:r>
            <a:endParaRPr lang="zh-CN" altLang="en-US" sz="6600" b="1" dirty="0">
              <a:solidFill>
                <a:schemeClr val="bg1"/>
              </a:solidFill>
            </a:endParaRPr>
          </a:p>
        </p:txBody>
      </p:sp>
      <p:sp>
        <p:nvSpPr>
          <p:cNvPr id="38" name="Rectangle 2"/>
          <p:cNvSpPr/>
          <p:nvPr/>
        </p:nvSpPr>
        <p:spPr bwMode="auto">
          <a:xfrm>
            <a:off x="0" y="0"/>
            <a:ext cx="141548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vert="horz" wrap="square" lIns="45720" tIns="22860" rIns="45720" bIns="2286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id-ID" sz="900"/>
          </a:p>
        </p:txBody>
      </p:sp>
      <p:sp>
        <p:nvSpPr>
          <p:cNvPr id="39" name="TextBox 38"/>
          <p:cNvSpPr txBox="1"/>
          <p:nvPr/>
        </p:nvSpPr>
        <p:spPr>
          <a:xfrm>
            <a:off x="217716" y="1756229"/>
            <a:ext cx="78377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b="1" dirty="0" smtClean="0">
                <a:solidFill>
                  <a:schemeClr val="bg1"/>
                </a:solidFill>
              </a:rPr>
              <a:t>在</a:t>
            </a:r>
            <a:endParaRPr lang="en-US" altLang="zh-CN" sz="6600" b="1" dirty="0" smtClean="0">
              <a:solidFill>
                <a:schemeClr val="bg1"/>
              </a:solidFill>
            </a:endParaRPr>
          </a:p>
          <a:p>
            <a:r>
              <a:rPr lang="zh-CN" altLang="en-US" sz="6600" b="1" dirty="0" smtClean="0">
                <a:solidFill>
                  <a:schemeClr val="bg1"/>
                </a:solidFill>
              </a:rPr>
              <a:t>延</a:t>
            </a:r>
            <a:endParaRPr lang="en-US" altLang="zh-CN" sz="6600" b="1" dirty="0" smtClean="0">
              <a:solidFill>
                <a:schemeClr val="bg1"/>
              </a:solidFill>
            </a:endParaRPr>
          </a:p>
          <a:p>
            <a:r>
              <a:rPr lang="zh-CN" altLang="en-US" sz="6600" b="1" dirty="0" smtClean="0">
                <a:solidFill>
                  <a:schemeClr val="bg1"/>
                </a:solidFill>
              </a:rPr>
              <a:t>安</a:t>
            </a:r>
            <a:endParaRPr lang="zh-CN" altLang="en-US" sz="6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29" grpId="1"/>
      <p:bldP spid="31" grpId="0"/>
      <p:bldP spid="32" grpId="0"/>
      <p:bldP spid="33" grpId="0"/>
      <p:bldP spid="33" grpId="1"/>
      <p:bldP spid="34" grpId="0"/>
      <p:bldP spid="3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占位符 13"/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tretch>
            <a:fillRect/>
          </a:stretch>
        </p:blipFill>
        <p:spPr>
          <a:xfrm>
            <a:off x="5312229" y="1030514"/>
            <a:ext cx="6656014" cy="4101768"/>
          </a:xfrm>
          <a:effectLst>
            <a:softEdge rad="127000"/>
          </a:effectLst>
        </p:spPr>
      </p:pic>
      <p:sp>
        <p:nvSpPr>
          <p:cNvPr id="6" name="Rectangle 15"/>
          <p:cNvSpPr/>
          <p:nvPr/>
        </p:nvSpPr>
        <p:spPr>
          <a:xfrm>
            <a:off x="1416050" y="1596262"/>
            <a:ext cx="4223263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0000" algn="just"/>
            <a:r>
              <a:rPr lang="en-US" altLang="zh-CN" sz="4800" b="1" dirty="0" smtClean="0"/>
              <a:t>1946</a:t>
            </a:r>
            <a:r>
              <a:rPr lang="zh-CN" altLang="en-US" sz="4800" b="1" dirty="0" smtClean="0"/>
              <a:t>年</a:t>
            </a:r>
            <a:r>
              <a:rPr lang="en-US" altLang="zh-CN" sz="4800" b="1" dirty="0" smtClean="0"/>
              <a:t>6</a:t>
            </a:r>
            <a:r>
              <a:rPr lang="zh-CN" altLang="en-US" sz="4800" b="1" dirty="0" smtClean="0"/>
              <a:t>月</a:t>
            </a:r>
            <a:r>
              <a:rPr lang="zh-CN" altLang="en-US" sz="4400" dirty="0" smtClean="0"/>
              <a:t>，国共全面</a:t>
            </a:r>
            <a:r>
              <a:rPr lang="zh-CN" altLang="en-US" sz="4400" dirty="0" smtClean="0"/>
              <a:t>内战</a:t>
            </a:r>
            <a:endParaRPr lang="en-US" altLang="zh-CN" sz="4400" dirty="0" smtClean="0"/>
          </a:p>
          <a:p>
            <a:pPr indent="180000" algn="just"/>
            <a:r>
              <a:rPr lang="zh-CN" altLang="en-US" sz="4400" dirty="0" smtClean="0"/>
              <a:t>爆发</a:t>
            </a:r>
            <a:endParaRPr lang="zh-CN" altLang="zh-CN" sz="2000" dirty="0"/>
          </a:p>
        </p:txBody>
      </p:sp>
      <p:sp>
        <p:nvSpPr>
          <p:cNvPr id="7" name="Rectangle 13"/>
          <p:cNvSpPr/>
          <p:nvPr/>
        </p:nvSpPr>
        <p:spPr bwMode="auto">
          <a:xfrm>
            <a:off x="1541614" y="1239200"/>
            <a:ext cx="1080000" cy="10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45720" tIns="22860" rIns="45720" bIns="2286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id-ID" sz="900"/>
          </a:p>
        </p:txBody>
      </p:sp>
      <p:sp>
        <p:nvSpPr>
          <p:cNvPr id="8" name="Rectangle 15"/>
          <p:cNvSpPr/>
          <p:nvPr/>
        </p:nvSpPr>
        <p:spPr>
          <a:xfrm>
            <a:off x="1437080" y="0"/>
            <a:ext cx="141548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7000" b="1" spc="-15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endParaRPr lang="en-US" altLang="zh-CN" sz="7000" b="1" spc="-15" dirty="0">
              <a:solidFill>
                <a:schemeClr val="tx1">
                  <a:lumMod val="90000"/>
                  <a:lumOff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1">
            <a:extLst>
              <a:ext uri="{FF2B5EF4-FFF2-40B4-BE49-F238E27FC236}">
                <a16:creationId xmlns="" xmlns:a16="http://schemas.microsoft.com/office/drawing/2014/main" id="{4BB69C9D-D7D8-4838-B432-189B5092BB96}"/>
              </a:ext>
            </a:extLst>
          </p:cNvPr>
          <p:cNvSpPr txBox="1"/>
          <p:nvPr/>
        </p:nvSpPr>
        <p:spPr>
          <a:xfrm>
            <a:off x="2696961" y="0"/>
            <a:ext cx="506818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内战爆发</a:t>
            </a:r>
            <a:endParaRPr lang="zh-CN" altLang="en-US" sz="7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646055" y="529863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中原突围</a:t>
            </a:r>
            <a:endParaRPr lang="zh-CN" altLang="en-US" sz="3200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36913" y="4118648"/>
            <a:ext cx="714102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1946</a:t>
            </a:r>
          </a:p>
          <a:p>
            <a:r>
              <a:rPr lang="zh-CN" altLang="en-US" sz="6000" b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蒋介石：我有人。</a:t>
            </a:r>
            <a:endParaRPr lang="en-US" altLang="zh-CN" sz="6000" b="1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6000" b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毛泽东：我们有人民。</a:t>
            </a:r>
            <a:endParaRPr lang="en-US" altLang="zh-CN" sz="6000" b="1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1258" y="1857829"/>
            <a:ext cx="78377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b="1" dirty="0" smtClean="0">
                <a:solidFill>
                  <a:schemeClr val="bg1"/>
                </a:solidFill>
              </a:rPr>
              <a:t>到</a:t>
            </a:r>
            <a:endParaRPr lang="en-US" altLang="zh-CN" sz="6600" b="1" dirty="0" smtClean="0">
              <a:solidFill>
                <a:schemeClr val="bg1"/>
              </a:solidFill>
            </a:endParaRPr>
          </a:p>
          <a:p>
            <a:r>
              <a:rPr lang="zh-CN" altLang="en-US" sz="6600" b="1" dirty="0" smtClean="0">
                <a:solidFill>
                  <a:schemeClr val="bg1"/>
                </a:solidFill>
              </a:rPr>
              <a:t>延</a:t>
            </a:r>
            <a:endParaRPr lang="en-US" altLang="zh-CN" sz="6600" b="1" dirty="0" smtClean="0">
              <a:solidFill>
                <a:schemeClr val="bg1"/>
              </a:solidFill>
            </a:endParaRPr>
          </a:p>
          <a:p>
            <a:r>
              <a:rPr lang="zh-CN" altLang="en-US" sz="6600" b="1" dirty="0" smtClean="0">
                <a:solidFill>
                  <a:schemeClr val="bg1"/>
                </a:solidFill>
              </a:rPr>
              <a:t>安</a:t>
            </a:r>
            <a:endParaRPr lang="zh-CN" altLang="en-US" sz="6600" b="1" dirty="0">
              <a:solidFill>
                <a:schemeClr val="bg1"/>
              </a:solidFill>
            </a:endParaRPr>
          </a:p>
        </p:txBody>
      </p:sp>
      <p:sp>
        <p:nvSpPr>
          <p:cNvPr id="13" name="Rectangle 2"/>
          <p:cNvSpPr/>
          <p:nvPr/>
        </p:nvSpPr>
        <p:spPr bwMode="auto">
          <a:xfrm>
            <a:off x="0" y="0"/>
            <a:ext cx="141548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vert="horz" wrap="square" lIns="45720" tIns="22860" rIns="45720" bIns="2286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id-ID" sz="900"/>
          </a:p>
        </p:txBody>
      </p:sp>
      <p:sp>
        <p:nvSpPr>
          <p:cNvPr id="14" name="TextBox 13"/>
          <p:cNvSpPr txBox="1"/>
          <p:nvPr/>
        </p:nvSpPr>
        <p:spPr>
          <a:xfrm>
            <a:off x="217716" y="1756229"/>
            <a:ext cx="78377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b="1" dirty="0" smtClean="0">
                <a:solidFill>
                  <a:schemeClr val="bg1"/>
                </a:solidFill>
              </a:rPr>
              <a:t>在</a:t>
            </a:r>
            <a:endParaRPr lang="en-US" altLang="zh-CN" sz="6600" b="1" dirty="0" smtClean="0">
              <a:solidFill>
                <a:schemeClr val="bg1"/>
              </a:solidFill>
            </a:endParaRPr>
          </a:p>
          <a:p>
            <a:r>
              <a:rPr lang="zh-CN" altLang="en-US" sz="6600" b="1" dirty="0" smtClean="0">
                <a:solidFill>
                  <a:schemeClr val="bg1"/>
                </a:solidFill>
              </a:rPr>
              <a:t>延</a:t>
            </a:r>
            <a:endParaRPr lang="en-US" altLang="zh-CN" sz="6600" b="1" dirty="0" smtClean="0">
              <a:solidFill>
                <a:schemeClr val="bg1"/>
              </a:solidFill>
            </a:endParaRPr>
          </a:p>
          <a:p>
            <a:r>
              <a:rPr lang="zh-CN" altLang="en-US" sz="6600" b="1" dirty="0" smtClean="0">
                <a:solidFill>
                  <a:schemeClr val="bg1"/>
                </a:solidFill>
              </a:rPr>
              <a:t>安</a:t>
            </a:r>
            <a:endParaRPr lang="zh-CN" altLang="en-US" sz="6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0" grpId="0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占位符 13"/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 l="1152" t="4787" b="22207"/>
          <a:stretch>
            <a:fillRect/>
          </a:stretch>
        </p:blipFill>
        <p:spPr>
          <a:xfrm>
            <a:off x="5791200" y="1088571"/>
            <a:ext cx="6125029" cy="3541485"/>
          </a:xfrm>
          <a:effectLst>
            <a:softEdge rad="12700"/>
          </a:effectLst>
        </p:spPr>
      </p:pic>
      <p:sp>
        <p:nvSpPr>
          <p:cNvPr id="6" name="Rectangle 15"/>
          <p:cNvSpPr/>
          <p:nvPr/>
        </p:nvSpPr>
        <p:spPr>
          <a:xfrm>
            <a:off x="1488050" y="1314548"/>
            <a:ext cx="4223263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0000" algn="just"/>
            <a:r>
              <a:rPr lang="en-US" altLang="zh-CN" sz="4400" b="1" dirty="0" smtClean="0"/>
              <a:t>1947</a:t>
            </a:r>
            <a:r>
              <a:rPr lang="zh-CN" altLang="en-US" sz="4400" b="1" dirty="0" smtClean="0"/>
              <a:t>年</a:t>
            </a:r>
            <a:r>
              <a:rPr lang="en-US" altLang="zh-CN" sz="4400" b="1" dirty="0" smtClean="0"/>
              <a:t>2</a:t>
            </a:r>
            <a:r>
              <a:rPr lang="zh-CN" altLang="en-US" sz="4400" b="1" dirty="0" smtClean="0"/>
              <a:t>月</a:t>
            </a:r>
            <a:r>
              <a:rPr lang="zh-CN" altLang="en-US" sz="4400" dirty="0" smtClean="0"/>
              <a:t>，中国共产党粉碎了国民党军队的全面进攻。</a:t>
            </a:r>
            <a:endParaRPr lang="zh-CN" altLang="zh-CN" dirty="0"/>
          </a:p>
        </p:txBody>
      </p:sp>
      <p:sp>
        <p:nvSpPr>
          <p:cNvPr id="7" name="Rectangle 13"/>
          <p:cNvSpPr/>
          <p:nvPr/>
        </p:nvSpPr>
        <p:spPr bwMode="auto">
          <a:xfrm>
            <a:off x="1541614" y="1239200"/>
            <a:ext cx="1080000" cy="10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45720" tIns="22860" rIns="45720" bIns="2286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id-ID" sz="900"/>
          </a:p>
        </p:txBody>
      </p:sp>
      <p:sp>
        <p:nvSpPr>
          <p:cNvPr id="8" name="Rectangle 15"/>
          <p:cNvSpPr/>
          <p:nvPr/>
        </p:nvSpPr>
        <p:spPr>
          <a:xfrm>
            <a:off x="1487480" y="0"/>
            <a:ext cx="141548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7000" b="1" spc="-15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endParaRPr lang="en-US" altLang="zh-CN" sz="7000" b="1" spc="-15" dirty="0">
              <a:solidFill>
                <a:schemeClr val="tx1">
                  <a:lumMod val="90000"/>
                  <a:lumOff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1">
            <a:extLst>
              <a:ext uri="{FF2B5EF4-FFF2-40B4-BE49-F238E27FC236}">
                <a16:creationId xmlns="" xmlns:a16="http://schemas.microsoft.com/office/drawing/2014/main" id="{4BB69C9D-D7D8-4838-B432-189B5092BB96}"/>
              </a:ext>
            </a:extLst>
          </p:cNvPr>
          <p:cNvSpPr txBox="1"/>
          <p:nvPr/>
        </p:nvSpPr>
        <p:spPr>
          <a:xfrm>
            <a:off x="2696961" y="0"/>
            <a:ext cx="566326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粉碎全面进攻</a:t>
            </a:r>
            <a:endParaRPr lang="zh-CN" altLang="en-US" sz="7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863770" y="4805143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粉碎全面进攻</a:t>
            </a:r>
            <a:endParaRPr lang="zh-CN" altLang="en-US" sz="3200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67541" y="4097276"/>
            <a:ext cx="714102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1947</a:t>
            </a:r>
          </a:p>
          <a:p>
            <a:r>
              <a:rPr lang="zh-CN" altLang="en-US" sz="6000" b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有一种成功叫做撤退</a:t>
            </a:r>
            <a:endParaRPr lang="en-US" altLang="zh-CN" sz="6000" b="1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6000" b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有一种失败叫做占领</a:t>
            </a:r>
            <a:endParaRPr lang="en-US" altLang="zh-CN" sz="6000" b="1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1258" y="1857829"/>
            <a:ext cx="78377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b="1" dirty="0" smtClean="0">
                <a:solidFill>
                  <a:schemeClr val="bg1"/>
                </a:solidFill>
              </a:rPr>
              <a:t>到</a:t>
            </a:r>
            <a:endParaRPr lang="en-US" altLang="zh-CN" sz="6600" b="1" dirty="0" smtClean="0">
              <a:solidFill>
                <a:schemeClr val="bg1"/>
              </a:solidFill>
            </a:endParaRPr>
          </a:p>
          <a:p>
            <a:r>
              <a:rPr lang="zh-CN" altLang="en-US" sz="6600" b="1" dirty="0" smtClean="0">
                <a:solidFill>
                  <a:schemeClr val="bg1"/>
                </a:solidFill>
              </a:rPr>
              <a:t>延</a:t>
            </a:r>
            <a:endParaRPr lang="en-US" altLang="zh-CN" sz="6600" b="1" dirty="0" smtClean="0">
              <a:solidFill>
                <a:schemeClr val="bg1"/>
              </a:solidFill>
            </a:endParaRPr>
          </a:p>
          <a:p>
            <a:r>
              <a:rPr lang="zh-CN" altLang="en-US" sz="6600" b="1" dirty="0" smtClean="0">
                <a:solidFill>
                  <a:schemeClr val="bg1"/>
                </a:solidFill>
              </a:rPr>
              <a:t>安</a:t>
            </a:r>
            <a:endParaRPr lang="zh-CN" altLang="en-US" sz="6600" b="1" dirty="0">
              <a:solidFill>
                <a:schemeClr val="bg1"/>
              </a:solidFill>
            </a:endParaRPr>
          </a:p>
        </p:txBody>
      </p:sp>
      <p:sp>
        <p:nvSpPr>
          <p:cNvPr id="13" name="Rectangle 2"/>
          <p:cNvSpPr/>
          <p:nvPr/>
        </p:nvSpPr>
        <p:spPr bwMode="auto">
          <a:xfrm>
            <a:off x="0" y="0"/>
            <a:ext cx="141548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vert="horz" wrap="square" lIns="45720" tIns="22860" rIns="45720" bIns="2286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id-ID" sz="900"/>
          </a:p>
        </p:txBody>
      </p:sp>
      <p:sp>
        <p:nvSpPr>
          <p:cNvPr id="14" name="TextBox 13"/>
          <p:cNvSpPr txBox="1"/>
          <p:nvPr/>
        </p:nvSpPr>
        <p:spPr>
          <a:xfrm>
            <a:off x="217716" y="1756229"/>
            <a:ext cx="78377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b="1" dirty="0" smtClean="0">
                <a:solidFill>
                  <a:schemeClr val="bg1"/>
                </a:solidFill>
              </a:rPr>
              <a:t>在</a:t>
            </a:r>
            <a:endParaRPr lang="en-US" altLang="zh-CN" sz="6600" b="1" dirty="0" smtClean="0">
              <a:solidFill>
                <a:schemeClr val="bg1"/>
              </a:solidFill>
            </a:endParaRPr>
          </a:p>
          <a:p>
            <a:r>
              <a:rPr lang="zh-CN" altLang="en-US" sz="6600" b="1" dirty="0" smtClean="0">
                <a:solidFill>
                  <a:schemeClr val="bg1"/>
                </a:solidFill>
              </a:rPr>
              <a:t>延</a:t>
            </a:r>
            <a:endParaRPr lang="en-US" altLang="zh-CN" sz="6600" b="1" dirty="0" smtClean="0">
              <a:solidFill>
                <a:schemeClr val="bg1"/>
              </a:solidFill>
            </a:endParaRPr>
          </a:p>
          <a:p>
            <a:r>
              <a:rPr lang="zh-CN" altLang="en-US" sz="6600" b="1" dirty="0" smtClean="0">
                <a:solidFill>
                  <a:schemeClr val="bg1"/>
                </a:solidFill>
              </a:rPr>
              <a:t>安</a:t>
            </a:r>
            <a:endParaRPr lang="zh-CN" altLang="en-US" sz="6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0" grpId="0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5033935" y="986403"/>
            <a:ext cx="3979436" cy="4397246"/>
            <a:chOff x="5033935" y="986403"/>
            <a:chExt cx="3979436" cy="4397246"/>
          </a:xfrm>
        </p:grpSpPr>
        <p:sp>
          <p:nvSpPr>
            <p:cNvPr id="6" name="文本框 2">
              <a:extLst>
                <a:ext uri="{FF2B5EF4-FFF2-40B4-BE49-F238E27FC236}">
                  <a16:creationId xmlns="" xmlns:a16="http://schemas.microsoft.com/office/drawing/2014/main" id="{145DB44C-6D3A-4EDF-A5FA-18071F4295B8}"/>
                </a:ext>
              </a:extLst>
            </p:cNvPr>
            <p:cNvSpPr txBox="1"/>
            <p:nvPr/>
          </p:nvSpPr>
          <p:spPr>
            <a:xfrm>
              <a:off x="5091991" y="1043999"/>
              <a:ext cx="3921380" cy="433965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  <p:txBody>
            <a:bodyPr wrap="square" rtlCol="0">
              <a:spAutoFit/>
            </a:bodyPr>
            <a:lstStyle/>
            <a:p>
              <a:r>
                <a:rPr lang="en-US" altLang="zh-CN" sz="13800" dirty="0" smtClean="0">
                  <a:solidFill>
                    <a:srgbClr val="FF0000"/>
                  </a:solidFill>
                  <a:latin typeface="华文行楷" pitchFamily="2" charset="-122"/>
                  <a:ea typeface="华文行楷" pitchFamily="2" charset="-122"/>
                </a:rPr>
                <a:t> 3.</a:t>
              </a:r>
              <a:r>
                <a:rPr lang="zh-CN" altLang="en-US" sz="13800" dirty="0" smtClean="0">
                  <a:solidFill>
                    <a:srgbClr val="FF0000"/>
                  </a:solidFill>
                  <a:latin typeface="华文行楷" pitchFamily="2" charset="-122"/>
                  <a:ea typeface="华文行楷" pitchFamily="2" charset="-122"/>
                </a:rPr>
                <a:t>离延安</a:t>
              </a:r>
              <a:endParaRPr lang="zh-CN" altLang="en-US" sz="13800" dirty="0">
                <a:solidFill>
                  <a:srgbClr val="FF0000"/>
                </a:solidFill>
                <a:latin typeface="华文行楷" pitchFamily="2" charset="-122"/>
                <a:ea typeface="华文行楷" pitchFamily="2" charset="-122"/>
              </a:endParaRPr>
            </a:p>
          </p:txBody>
        </p:sp>
        <p:cxnSp>
          <p:nvCxnSpPr>
            <p:cNvPr id="7" name="直接连接符 6"/>
            <p:cNvCxnSpPr>
              <a:endCxn id="6" idx="3"/>
            </p:cNvCxnSpPr>
            <p:nvPr/>
          </p:nvCxnSpPr>
          <p:spPr>
            <a:xfrm>
              <a:off x="5033935" y="3179412"/>
              <a:ext cx="3979436" cy="34412"/>
            </a:xfrm>
            <a:prstGeom prst="line">
              <a:avLst/>
            </a:prstGeom>
            <a:ln>
              <a:solidFill>
                <a:srgbClr val="FF0000"/>
              </a:solidFill>
            </a:ln>
            <a:effectLst>
              <a:glow rad="1397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 rot="16200000" flipH="1">
              <a:off x="4793203" y="3170342"/>
              <a:ext cx="4397246" cy="29368"/>
            </a:xfrm>
            <a:prstGeom prst="line">
              <a:avLst/>
            </a:prstGeom>
            <a:ln>
              <a:solidFill>
                <a:srgbClr val="FF0000"/>
              </a:solidFill>
            </a:ln>
            <a:effectLst>
              <a:glow rad="1397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217715" y="1814286"/>
            <a:ext cx="78377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b="1" dirty="0" smtClean="0">
                <a:solidFill>
                  <a:schemeClr val="bg1"/>
                </a:solidFill>
              </a:rPr>
              <a:t>离</a:t>
            </a:r>
            <a:endParaRPr lang="en-US" altLang="zh-CN" sz="6600" b="1" dirty="0" smtClean="0">
              <a:solidFill>
                <a:schemeClr val="bg1"/>
              </a:solidFill>
            </a:endParaRPr>
          </a:p>
          <a:p>
            <a:r>
              <a:rPr lang="zh-CN" altLang="en-US" sz="6600" b="1" dirty="0" smtClean="0">
                <a:solidFill>
                  <a:schemeClr val="bg1"/>
                </a:solidFill>
              </a:rPr>
              <a:t>延</a:t>
            </a:r>
            <a:endParaRPr lang="en-US" altLang="zh-CN" sz="6600" b="1" dirty="0" smtClean="0">
              <a:solidFill>
                <a:schemeClr val="bg1"/>
              </a:solidFill>
            </a:endParaRPr>
          </a:p>
          <a:p>
            <a:r>
              <a:rPr lang="zh-CN" altLang="en-US" sz="6600" b="1" dirty="0" smtClean="0">
                <a:solidFill>
                  <a:schemeClr val="bg1"/>
                </a:solidFill>
              </a:rPr>
              <a:t>安</a:t>
            </a:r>
            <a:endParaRPr lang="zh-CN" altLang="en-US" sz="6600" b="1" dirty="0">
              <a:solidFill>
                <a:schemeClr val="bg1"/>
              </a:solidFill>
            </a:endParaRPr>
          </a:p>
        </p:txBody>
      </p:sp>
      <p:sp>
        <p:nvSpPr>
          <p:cNvPr id="15" name="Rectangle 2"/>
          <p:cNvSpPr/>
          <p:nvPr/>
        </p:nvSpPr>
        <p:spPr bwMode="auto">
          <a:xfrm>
            <a:off x="0" y="0"/>
            <a:ext cx="141548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vert="horz" wrap="square" lIns="45720" tIns="22860" rIns="45720" bIns="2286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id-ID" sz="900"/>
          </a:p>
        </p:txBody>
      </p:sp>
      <p:sp>
        <p:nvSpPr>
          <p:cNvPr id="16" name="TextBox 15"/>
          <p:cNvSpPr txBox="1"/>
          <p:nvPr/>
        </p:nvSpPr>
        <p:spPr>
          <a:xfrm>
            <a:off x="217716" y="1756229"/>
            <a:ext cx="78377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b="1" dirty="0" smtClean="0">
                <a:solidFill>
                  <a:schemeClr val="bg1"/>
                </a:solidFill>
              </a:rPr>
              <a:t>离</a:t>
            </a:r>
            <a:endParaRPr lang="en-US" altLang="zh-CN" sz="6600" b="1" dirty="0" smtClean="0">
              <a:solidFill>
                <a:schemeClr val="bg1"/>
              </a:solidFill>
            </a:endParaRPr>
          </a:p>
          <a:p>
            <a:r>
              <a:rPr lang="zh-CN" altLang="en-US" sz="6600" b="1" dirty="0" smtClean="0">
                <a:solidFill>
                  <a:schemeClr val="bg1"/>
                </a:solidFill>
              </a:rPr>
              <a:t>延</a:t>
            </a:r>
            <a:endParaRPr lang="en-US" altLang="zh-CN" sz="6600" b="1" dirty="0" smtClean="0">
              <a:solidFill>
                <a:schemeClr val="bg1"/>
              </a:solidFill>
            </a:endParaRPr>
          </a:p>
          <a:p>
            <a:r>
              <a:rPr lang="zh-CN" altLang="en-US" sz="6600" b="1" dirty="0" smtClean="0">
                <a:solidFill>
                  <a:schemeClr val="bg1"/>
                </a:solidFill>
              </a:rPr>
              <a:t>安</a:t>
            </a:r>
            <a:endParaRPr lang="zh-CN" altLang="en-US" sz="6600" b="1" dirty="0">
              <a:solidFill>
                <a:schemeClr val="bg1"/>
              </a:solidFill>
            </a:endParaRPr>
          </a:p>
        </p:txBody>
      </p:sp>
      <p:sp>
        <p:nvSpPr>
          <p:cNvPr id="11" name="Rectangle 13"/>
          <p:cNvSpPr/>
          <p:nvPr/>
        </p:nvSpPr>
        <p:spPr bwMode="auto">
          <a:xfrm>
            <a:off x="2382857" y="3508509"/>
            <a:ext cx="1915885" cy="910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vert="horz" wrap="square" lIns="45720" tIns="22860" rIns="45720" bIns="2286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id-ID" sz="900"/>
          </a:p>
        </p:txBody>
      </p:sp>
      <p:pic>
        <p:nvPicPr>
          <p:cNvPr id="12" name="图片 11" descr="党徽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6362" y="1022399"/>
            <a:ext cx="2522234" cy="2392301"/>
          </a:xfrm>
          <a:prstGeom prst="rect">
            <a:avLst/>
          </a:prstGeom>
        </p:spPr>
      </p:pic>
    </p:spTree>
  </p:cSld>
  <p:clrMapOvr>
    <a:masterClrMapping/>
  </p:clrMapOvr>
  <p:transition spd="med" advTm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占位符 13"/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tretch>
            <a:fillRect/>
          </a:stretch>
        </p:blipFill>
        <p:spPr>
          <a:xfrm>
            <a:off x="5820672" y="1059542"/>
            <a:ext cx="6168128" cy="4094207"/>
          </a:xfrm>
          <a:effectLst>
            <a:softEdge rad="12700"/>
          </a:effectLst>
        </p:spPr>
      </p:pic>
      <p:sp>
        <p:nvSpPr>
          <p:cNvPr id="6" name="Rectangle 15"/>
          <p:cNvSpPr/>
          <p:nvPr/>
        </p:nvSpPr>
        <p:spPr>
          <a:xfrm>
            <a:off x="1480850" y="1436262"/>
            <a:ext cx="435389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0000" algn="just"/>
            <a:r>
              <a:rPr lang="en-US" altLang="zh-CN" sz="4800" b="1" dirty="0" smtClean="0"/>
              <a:t>1947</a:t>
            </a:r>
            <a:r>
              <a:rPr lang="zh-CN" altLang="en-US" sz="4800" b="1" dirty="0" smtClean="0"/>
              <a:t>年</a:t>
            </a:r>
            <a:r>
              <a:rPr lang="en-US" altLang="zh-CN" sz="4800" b="1" dirty="0" smtClean="0"/>
              <a:t>3</a:t>
            </a:r>
            <a:r>
              <a:rPr lang="zh-CN" altLang="en-US" sz="4800" b="1" dirty="0" smtClean="0"/>
              <a:t>月</a:t>
            </a:r>
            <a:r>
              <a:rPr lang="zh-CN" altLang="en-US" sz="4400" dirty="0" smtClean="0"/>
              <a:t>，党中央离开延安，东渡黄河到达</a:t>
            </a:r>
            <a:endParaRPr lang="en-US" altLang="zh-CN" sz="4400" dirty="0" smtClean="0"/>
          </a:p>
          <a:p>
            <a:pPr indent="180000" algn="just"/>
            <a:r>
              <a:rPr lang="zh-CN" altLang="en-US" sz="4400" b="1" dirty="0" smtClean="0"/>
              <a:t>西柏坡</a:t>
            </a:r>
            <a:r>
              <a:rPr lang="zh-CN" altLang="en-US" sz="4400" dirty="0" smtClean="0"/>
              <a:t>。</a:t>
            </a:r>
            <a:endParaRPr lang="zh-CN" altLang="zh-CN" dirty="0"/>
          </a:p>
        </p:txBody>
      </p:sp>
      <p:sp>
        <p:nvSpPr>
          <p:cNvPr id="7" name="Rectangle 13"/>
          <p:cNvSpPr/>
          <p:nvPr/>
        </p:nvSpPr>
        <p:spPr bwMode="auto">
          <a:xfrm>
            <a:off x="1541614" y="1239200"/>
            <a:ext cx="1080000" cy="10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45720" tIns="22860" rIns="45720" bIns="2286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id-ID" sz="900"/>
          </a:p>
        </p:txBody>
      </p:sp>
      <p:sp>
        <p:nvSpPr>
          <p:cNvPr id="8" name="Rectangle 15"/>
          <p:cNvSpPr/>
          <p:nvPr/>
        </p:nvSpPr>
        <p:spPr>
          <a:xfrm>
            <a:off x="1458680" y="0"/>
            <a:ext cx="141548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7000" b="1" spc="-15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endParaRPr lang="en-US" altLang="zh-CN" sz="7000" b="1" spc="-15" dirty="0">
              <a:solidFill>
                <a:schemeClr val="tx1">
                  <a:lumMod val="90000"/>
                  <a:lumOff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1">
            <a:extLst>
              <a:ext uri="{FF2B5EF4-FFF2-40B4-BE49-F238E27FC236}">
                <a16:creationId xmlns="" xmlns:a16="http://schemas.microsoft.com/office/drawing/2014/main" id="{4BB69C9D-D7D8-4838-B432-189B5092BB96}"/>
              </a:ext>
            </a:extLst>
          </p:cNvPr>
          <p:cNvSpPr txBox="1"/>
          <p:nvPr/>
        </p:nvSpPr>
        <p:spPr>
          <a:xfrm>
            <a:off x="2696961" y="0"/>
            <a:ext cx="566326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离开延安</a:t>
            </a:r>
            <a:endParaRPr lang="zh-CN" altLang="en-US" sz="7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704112" y="5342173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合照</a:t>
            </a:r>
            <a:endParaRPr lang="zh-CN" altLang="en-US" sz="3200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51427" y="4489162"/>
            <a:ext cx="71410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1947</a:t>
            </a:r>
          </a:p>
          <a:p>
            <a:r>
              <a:rPr lang="zh-CN" altLang="en-US" sz="6000" b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转守为攻，解放中国</a:t>
            </a:r>
            <a:endParaRPr lang="en-US" altLang="zh-CN" sz="6000" b="1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1258" y="1857829"/>
            <a:ext cx="78377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b="1" dirty="0" smtClean="0">
                <a:solidFill>
                  <a:schemeClr val="bg1"/>
                </a:solidFill>
              </a:rPr>
              <a:t>到</a:t>
            </a:r>
            <a:endParaRPr lang="en-US" altLang="zh-CN" sz="6600" b="1" dirty="0" smtClean="0">
              <a:solidFill>
                <a:schemeClr val="bg1"/>
              </a:solidFill>
            </a:endParaRPr>
          </a:p>
          <a:p>
            <a:r>
              <a:rPr lang="zh-CN" altLang="en-US" sz="6600" b="1" dirty="0" smtClean="0">
                <a:solidFill>
                  <a:schemeClr val="bg1"/>
                </a:solidFill>
              </a:rPr>
              <a:t>延</a:t>
            </a:r>
            <a:endParaRPr lang="en-US" altLang="zh-CN" sz="6600" b="1" dirty="0" smtClean="0">
              <a:solidFill>
                <a:schemeClr val="bg1"/>
              </a:solidFill>
            </a:endParaRPr>
          </a:p>
          <a:p>
            <a:r>
              <a:rPr lang="zh-CN" altLang="en-US" sz="6600" b="1" dirty="0" smtClean="0">
                <a:solidFill>
                  <a:schemeClr val="bg1"/>
                </a:solidFill>
              </a:rPr>
              <a:t>安</a:t>
            </a:r>
            <a:endParaRPr lang="zh-CN" altLang="en-US" sz="6600" b="1" dirty="0">
              <a:solidFill>
                <a:schemeClr val="bg1"/>
              </a:solidFill>
            </a:endParaRPr>
          </a:p>
        </p:txBody>
      </p:sp>
      <p:sp>
        <p:nvSpPr>
          <p:cNvPr id="13" name="Rectangle 2"/>
          <p:cNvSpPr/>
          <p:nvPr/>
        </p:nvSpPr>
        <p:spPr bwMode="auto">
          <a:xfrm>
            <a:off x="0" y="0"/>
            <a:ext cx="141548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vert="horz" wrap="square" lIns="45720" tIns="22860" rIns="45720" bIns="2286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id-ID" sz="900"/>
          </a:p>
        </p:txBody>
      </p:sp>
      <p:sp>
        <p:nvSpPr>
          <p:cNvPr id="14" name="TextBox 13"/>
          <p:cNvSpPr txBox="1"/>
          <p:nvPr/>
        </p:nvSpPr>
        <p:spPr>
          <a:xfrm>
            <a:off x="217716" y="1756229"/>
            <a:ext cx="78377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b="1" dirty="0" smtClean="0">
                <a:solidFill>
                  <a:schemeClr val="bg1"/>
                </a:solidFill>
              </a:rPr>
              <a:t>离延</a:t>
            </a:r>
            <a:endParaRPr lang="en-US" altLang="zh-CN" sz="6600" b="1" dirty="0" smtClean="0">
              <a:solidFill>
                <a:schemeClr val="bg1"/>
              </a:solidFill>
            </a:endParaRPr>
          </a:p>
          <a:p>
            <a:r>
              <a:rPr lang="zh-CN" altLang="en-US" sz="6600" b="1" dirty="0" smtClean="0">
                <a:solidFill>
                  <a:schemeClr val="bg1"/>
                </a:solidFill>
              </a:rPr>
              <a:t>安</a:t>
            </a:r>
            <a:endParaRPr lang="zh-CN" altLang="en-US" sz="6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0" grpId="0"/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5033935" y="986403"/>
            <a:ext cx="3757266" cy="4397246"/>
            <a:chOff x="5033935" y="986403"/>
            <a:chExt cx="3757266" cy="4397246"/>
          </a:xfrm>
        </p:grpSpPr>
        <p:grpSp>
          <p:nvGrpSpPr>
            <p:cNvPr id="11" name="组合 10"/>
            <p:cNvGrpSpPr/>
            <p:nvPr/>
          </p:nvGrpSpPr>
          <p:grpSpPr>
            <a:xfrm>
              <a:off x="5033935" y="1043999"/>
              <a:ext cx="3757266" cy="4339650"/>
              <a:chOff x="5033935" y="1043999"/>
              <a:chExt cx="3757266" cy="4339650"/>
            </a:xfrm>
          </p:grpSpPr>
          <p:sp>
            <p:nvSpPr>
              <p:cNvPr id="6" name="文本框 2">
                <a:extLst>
                  <a:ext uri="{FF2B5EF4-FFF2-40B4-BE49-F238E27FC236}">
                    <a16:creationId xmlns="" xmlns:a16="http://schemas.microsoft.com/office/drawing/2014/main" id="{145DB44C-6D3A-4EDF-A5FA-18071F4295B8}"/>
                  </a:ext>
                </a:extLst>
              </p:cNvPr>
              <p:cNvSpPr txBox="1"/>
              <p:nvPr/>
            </p:nvSpPr>
            <p:spPr>
              <a:xfrm>
                <a:off x="5033935" y="1043999"/>
                <a:ext cx="3757266" cy="433965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3800" dirty="0" smtClean="0">
                    <a:solidFill>
                      <a:srgbClr val="FF0000"/>
                    </a:solidFill>
                    <a:latin typeface="华文行楷" pitchFamily="2" charset="-122"/>
                    <a:ea typeface="华文行楷" pitchFamily="2" charset="-122"/>
                  </a:rPr>
                  <a:t> 4.</a:t>
                </a:r>
                <a:r>
                  <a:rPr lang="zh-CN" altLang="en-US" sz="13800" dirty="0" smtClean="0">
                    <a:solidFill>
                      <a:srgbClr val="FF0000"/>
                    </a:solidFill>
                    <a:latin typeface="华文行楷" pitchFamily="2" charset="-122"/>
                    <a:ea typeface="华文行楷" pitchFamily="2" charset="-122"/>
                  </a:rPr>
                  <a:t>想延安</a:t>
                </a:r>
                <a:endParaRPr lang="zh-CN" altLang="en-US" sz="13800" dirty="0">
                  <a:solidFill>
                    <a:srgbClr val="FF0000"/>
                  </a:solidFill>
                  <a:latin typeface="华文行楷" pitchFamily="2" charset="-122"/>
                  <a:ea typeface="华文行楷" pitchFamily="2" charset="-122"/>
                </a:endParaRPr>
              </a:p>
            </p:txBody>
          </p:sp>
          <p:cxnSp>
            <p:nvCxnSpPr>
              <p:cNvPr id="8" name="直接连接符 7"/>
              <p:cNvCxnSpPr/>
              <p:nvPr/>
            </p:nvCxnSpPr>
            <p:spPr>
              <a:xfrm rot="10800000" flipH="1">
                <a:off x="5033935" y="3177824"/>
                <a:ext cx="3757266" cy="1588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" name="直接连接符 12"/>
            <p:cNvCxnSpPr/>
            <p:nvPr/>
          </p:nvCxnSpPr>
          <p:spPr>
            <a:xfrm rot="16200000" flipH="1">
              <a:off x="4749661" y="3170342"/>
              <a:ext cx="4397246" cy="29368"/>
            </a:xfrm>
            <a:prstGeom prst="line">
              <a:avLst/>
            </a:prstGeom>
            <a:ln>
              <a:solidFill>
                <a:srgbClr val="FF0000"/>
              </a:solidFill>
            </a:ln>
            <a:effectLst>
              <a:glow rad="1397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Rectangle 2"/>
          <p:cNvSpPr/>
          <p:nvPr/>
        </p:nvSpPr>
        <p:spPr bwMode="auto">
          <a:xfrm>
            <a:off x="0" y="0"/>
            <a:ext cx="141548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vert="horz" wrap="square" lIns="45720" tIns="22860" rIns="45720" bIns="2286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id-ID" sz="900"/>
          </a:p>
        </p:txBody>
      </p:sp>
      <p:sp>
        <p:nvSpPr>
          <p:cNvPr id="10" name="TextBox 9"/>
          <p:cNvSpPr txBox="1"/>
          <p:nvPr/>
        </p:nvSpPr>
        <p:spPr>
          <a:xfrm>
            <a:off x="217716" y="1756229"/>
            <a:ext cx="78377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b="1" dirty="0" smtClean="0">
                <a:solidFill>
                  <a:schemeClr val="bg1"/>
                </a:solidFill>
              </a:rPr>
              <a:t>想</a:t>
            </a:r>
            <a:endParaRPr lang="en-US" altLang="zh-CN" sz="6600" b="1" dirty="0" smtClean="0">
              <a:solidFill>
                <a:schemeClr val="bg1"/>
              </a:solidFill>
            </a:endParaRPr>
          </a:p>
          <a:p>
            <a:r>
              <a:rPr lang="zh-CN" altLang="en-US" sz="6600" b="1" dirty="0" smtClean="0">
                <a:solidFill>
                  <a:schemeClr val="bg1"/>
                </a:solidFill>
              </a:rPr>
              <a:t>延</a:t>
            </a:r>
            <a:endParaRPr lang="en-US" altLang="zh-CN" sz="6600" b="1" dirty="0" smtClean="0">
              <a:solidFill>
                <a:schemeClr val="bg1"/>
              </a:solidFill>
            </a:endParaRPr>
          </a:p>
          <a:p>
            <a:r>
              <a:rPr lang="zh-CN" altLang="en-US" sz="6600" b="1" dirty="0" smtClean="0">
                <a:solidFill>
                  <a:schemeClr val="bg1"/>
                </a:solidFill>
              </a:rPr>
              <a:t>安</a:t>
            </a:r>
            <a:endParaRPr lang="zh-CN" altLang="en-US" sz="6600" b="1" dirty="0">
              <a:solidFill>
                <a:schemeClr val="bg1"/>
              </a:solidFill>
            </a:endParaRPr>
          </a:p>
        </p:txBody>
      </p:sp>
      <p:sp>
        <p:nvSpPr>
          <p:cNvPr id="15" name="Rectangle 13"/>
          <p:cNvSpPr/>
          <p:nvPr/>
        </p:nvSpPr>
        <p:spPr bwMode="auto">
          <a:xfrm>
            <a:off x="2382857" y="3508509"/>
            <a:ext cx="1915885" cy="910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vert="horz" wrap="square" lIns="45720" tIns="22860" rIns="45720" bIns="2286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id-ID" sz="900"/>
          </a:p>
        </p:txBody>
      </p:sp>
      <p:pic>
        <p:nvPicPr>
          <p:cNvPr id="16" name="图片 15" descr="党徽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6362" y="1022399"/>
            <a:ext cx="2522234" cy="2392301"/>
          </a:xfrm>
          <a:prstGeom prst="rect">
            <a:avLst/>
          </a:prstGeom>
        </p:spPr>
      </p:pic>
    </p:spTree>
  </p:cSld>
  <p:clrMapOvr>
    <a:masterClrMapping/>
  </p:clrMapOvr>
  <p:transition spd="med" advTm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5"/>
          <p:cNvSpPr/>
          <p:nvPr/>
        </p:nvSpPr>
        <p:spPr>
          <a:xfrm>
            <a:off x="1567935" y="1320148"/>
            <a:ext cx="4470007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0000" algn="just"/>
            <a:r>
              <a:rPr lang="zh-CN" altLang="en-US" sz="4000" dirty="0" smtClean="0"/>
              <a:t>延安时期，中国共产党在中国局部地区</a:t>
            </a:r>
            <a:r>
              <a:rPr lang="zh-CN" altLang="en-US" sz="4000" b="1" dirty="0" smtClean="0"/>
              <a:t>建立人民政权</a:t>
            </a:r>
            <a:r>
              <a:rPr lang="zh-CN" altLang="en-US" sz="4000" dirty="0" smtClean="0"/>
              <a:t>并不断扩大执政区域，响亮地提出了“</a:t>
            </a:r>
            <a:r>
              <a:rPr lang="zh-CN" altLang="en-US" sz="4000" b="1" dirty="0" smtClean="0"/>
              <a:t>为人民服务</a:t>
            </a:r>
            <a:r>
              <a:rPr lang="zh-CN" altLang="en-US" sz="4000" dirty="0" smtClean="0"/>
              <a:t>”的口号，并在全党认真实践。</a:t>
            </a:r>
            <a:endParaRPr lang="zh-CN" altLang="zh-CN" sz="1400" dirty="0"/>
          </a:p>
        </p:txBody>
      </p:sp>
      <p:sp>
        <p:nvSpPr>
          <p:cNvPr id="4" name="Rectangle 13"/>
          <p:cNvSpPr/>
          <p:nvPr/>
        </p:nvSpPr>
        <p:spPr bwMode="auto">
          <a:xfrm>
            <a:off x="1541614" y="1239200"/>
            <a:ext cx="1080000" cy="10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45720" tIns="22860" rIns="45720" bIns="2286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id-ID" sz="900"/>
          </a:p>
        </p:txBody>
      </p:sp>
      <p:sp>
        <p:nvSpPr>
          <p:cNvPr id="5" name="Rectangle 15"/>
          <p:cNvSpPr/>
          <p:nvPr/>
        </p:nvSpPr>
        <p:spPr>
          <a:xfrm>
            <a:off x="1429880" y="0"/>
            <a:ext cx="141548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7000" b="1" spc="-15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endParaRPr lang="en-US" altLang="zh-CN" sz="7000" b="1" spc="-15" dirty="0">
              <a:solidFill>
                <a:schemeClr val="tx1">
                  <a:lumMod val="90000"/>
                  <a:lumOff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1">
            <a:extLst>
              <a:ext uri="{FF2B5EF4-FFF2-40B4-BE49-F238E27FC236}">
                <a16:creationId xmlns="" xmlns:a16="http://schemas.microsoft.com/office/drawing/2014/main" id="{4BB69C9D-D7D8-4838-B432-189B5092BB96}"/>
              </a:ext>
            </a:extLst>
          </p:cNvPr>
          <p:cNvSpPr txBox="1"/>
          <p:nvPr/>
        </p:nvSpPr>
        <p:spPr>
          <a:xfrm>
            <a:off x="2696960" y="0"/>
            <a:ext cx="910315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全心全意为人民服务</a:t>
            </a:r>
            <a:endParaRPr lang="zh-CN" altLang="en-US" sz="7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80458" y="5780782"/>
            <a:ext cx="105083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共产党就是为人民服务的，就是为老百姓办事的。</a:t>
            </a:r>
            <a:endParaRPr lang="en-US" altLang="zh-CN" sz="3200" b="1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r>
              <a:rPr lang="en-US" altLang="zh-CN" sz="3200" b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3200" b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习近平</a:t>
            </a:r>
            <a:endParaRPr lang="en-US" altLang="zh-CN" sz="3200" b="1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1258" y="1857829"/>
            <a:ext cx="78377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b="1" dirty="0" smtClean="0">
                <a:solidFill>
                  <a:schemeClr val="bg1"/>
                </a:solidFill>
              </a:rPr>
              <a:t>到</a:t>
            </a:r>
            <a:endParaRPr lang="en-US" altLang="zh-CN" sz="6600" b="1" dirty="0" smtClean="0">
              <a:solidFill>
                <a:schemeClr val="bg1"/>
              </a:solidFill>
            </a:endParaRPr>
          </a:p>
          <a:p>
            <a:r>
              <a:rPr lang="zh-CN" altLang="en-US" sz="6600" b="1" dirty="0" smtClean="0">
                <a:solidFill>
                  <a:schemeClr val="bg1"/>
                </a:solidFill>
              </a:rPr>
              <a:t>延</a:t>
            </a:r>
            <a:endParaRPr lang="en-US" altLang="zh-CN" sz="6600" b="1" dirty="0" smtClean="0">
              <a:solidFill>
                <a:schemeClr val="bg1"/>
              </a:solidFill>
            </a:endParaRPr>
          </a:p>
          <a:p>
            <a:r>
              <a:rPr lang="zh-CN" altLang="en-US" sz="6600" b="1" dirty="0" smtClean="0">
                <a:solidFill>
                  <a:schemeClr val="bg1"/>
                </a:solidFill>
              </a:rPr>
              <a:t>安</a:t>
            </a:r>
            <a:endParaRPr lang="zh-CN" altLang="en-US" sz="6600" b="1" dirty="0">
              <a:solidFill>
                <a:schemeClr val="bg1"/>
              </a:solidFill>
            </a:endParaRPr>
          </a:p>
        </p:txBody>
      </p:sp>
      <p:sp>
        <p:nvSpPr>
          <p:cNvPr id="10" name="Rectangle 2"/>
          <p:cNvSpPr/>
          <p:nvPr/>
        </p:nvSpPr>
        <p:spPr bwMode="auto">
          <a:xfrm>
            <a:off x="0" y="0"/>
            <a:ext cx="141548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vert="horz" wrap="square" lIns="45720" tIns="22860" rIns="45720" bIns="2286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id-ID" sz="900"/>
          </a:p>
        </p:txBody>
      </p:sp>
      <p:sp>
        <p:nvSpPr>
          <p:cNvPr id="11" name="TextBox 10"/>
          <p:cNvSpPr txBox="1"/>
          <p:nvPr/>
        </p:nvSpPr>
        <p:spPr>
          <a:xfrm>
            <a:off x="217716" y="1756229"/>
            <a:ext cx="78377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b="1" dirty="0" smtClean="0">
                <a:solidFill>
                  <a:schemeClr val="bg1"/>
                </a:solidFill>
              </a:rPr>
              <a:t>想延</a:t>
            </a:r>
            <a:endParaRPr lang="en-US" altLang="zh-CN" sz="6600" b="1" dirty="0" smtClean="0">
              <a:solidFill>
                <a:schemeClr val="bg1"/>
              </a:solidFill>
            </a:endParaRPr>
          </a:p>
          <a:p>
            <a:r>
              <a:rPr lang="zh-CN" altLang="en-US" sz="6600" b="1" dirty="0" smtClean="0">
                <a:solidFill>
                  <a:schemeClr val="bg1"/>
                </a:solidFill>
              </a:rPr>
              <a:t>安</a:t>
            </a:r>
            <a:endParaRPr lang="zh-CN" altLang="en-US" sz="6600" b="1" dirty="0">
              <a:solidFill>
                <a:schemeClr val="bg1"/>
              </a:solidFill>
            </a:endParaRPr>
          </a:p>
        </p:txBody>
      </p:sp>
      <p:pic>
        <p:nvPicPr>
          <p:cNvPr id="2050" name="Picture 2" descr="查看源图像"/>
          <p:cNvPicPr>
            <a:picLocks noChangeAspect="1" noChangeArrowheads="1"/>
          </p:cNvPicPr>
          <p:nvPr/>
        </p:nvPicPr>
        <p:blipFill>
          <a:blip r:embed="rId2" cstate="print"/>
          <a:srcRect b="2704"/>
          <a:stretch>
            <a:fillRect/>
          </a:stretch>
        </p:blipFill>
        <p:spPr bwMode="auto">
          <a:xfrm>
            <a:off x="6875689" y="1657010"/>
            <a:ext cx="4222811" cy="3655218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Placeholder 20"/>
          <p:cNvPicPr>
            <a:picLocks noGrp="1" noChangeAspect="1"/>
          </p:cNvPicPr>
          <p:nvPr>
            <p:ph type="pic" sz="quarter" idx="11"/>
          </p:nvPr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17" name="矩形 16"/>
          <p:cNvSpPr/>
          <p:nvPr/>
        </p:nvSpPr>
        <p:spPr>
          <a:xfrm>
            <a:off x="0" y="-159011"/>
            <a:ext cx="12462697" cy="7017011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   </a:t>
            </a:r>
            <a:endParaRPr lang="zh-CN" altLang="en-US" dirty="0"/>
          </a:p>
        </p:txBody>
      </p:sp>
      <p:pic>
        <p:nvPicPr>
          <p:cNvPr id="6" name="图片占位符 5"/>
          <p:cNvPicPr>
            <a:picLocks noGrp="1" noChangeAspect="1"/>
          </p:cNvPicPr>
          <p:nvPr>
            <p:ph type="pic" sz="quarter" idx="12"/>
          </p:nvPr>
        </p:nvPicPr>
        <p:blipFill>
          <a:blip r:embed="rId4" cstate="print"/>
          <a:stretch>
            <a:fillRect/>
          </a:stretch>
        </p:blipFill>
        <p:spPr>
          <a:xfrm>
            <a:off x="244990" y="2641029"/>
            <a:ext cx="2628398" cy="1388122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7" name="图片占位符 6"/>
          <p:cNvPicPr>
            <a:picLocks noGrp="1" noChangeAspect="1"/>
          </p:cNvPicPr>
          <p:nvPr>
            <p:ph type="pic" sz="quarter" idx="14"/>
          </p:nvPr>
        </p:nvPicPr>
        <p:blipFill>
          <a:blip r:embed="rId5" cstate="print"/>
          <a:stretch>
            <a:fillRect/>
          </a:stretch>
        </p:blipFill>
        <p:spPr>
          <a:xfrm>
            <a:off x="3398400" y="2630030"/>
            <a:ext cx="2509495" cy="141159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8" name="图片占位符 7"/>
          <p:cNvPicPr>
            <a:picLocks noGrp="1" noChangeAspect="1"/>
          </p:cNvPicPr>
          <p:nvPr>
            <p:ph type="pic" sz="quarter" idx="13"/>
          </p:nvPr>
        </p:nvPicPr>
        <p:blipFill>
          <a:blip r:embed="rId6"/>
          <a:stretch>
            <a:fillRect/>
          </a:stretch>
        </p:blipFill>
        <p:spPr>
          <a:xfrm>
            <a:off x="6436800" y="2637257"/>
            <a:ext cx="2258987" cy="1435241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0" name="图片占位符 9"/>
          <p:cNvPicPr>
            <a:picLocks noGrp="1" noChangeAspect="1"/>
          </p:cNvPicPr>
          <p:nvPr>
            <p:ph type="pic" sz="quarter" idx="15"/>
          </p:nvPr>
        </p:nvPicPr>
        <p:blipFill>
          <a:blip r:embed="rId7"/>
          <a:stretch>
            <a:fillRect/>
          </a:stretch>
        </p:blipFill>
        <p:spPr>
          <a:xfrm>
            <a:off x="9217944" y="2634098"/>
            <a:ext cx="2657256" cy="1483618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14" name="Rectangle 15"/>
          <p:cNvSpPr/>
          <p:nvPr/>
        </p:nvSpPr>
        <p:spPr>
          <a:xfrm>
            <a:off x="628398" y="5540323"/>
            <a:ext cx="210028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800" b="1" spc="-15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到延安</a:t>
            </a:r>
            <a:endParaRPr lang="en-US" altLang="zh-CN" sz="4800" b="1" spc="-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Rectangle 15"/>
          <p:cNvSpPr/>
          <p:nvPr/>
        </p:nvSpPr>
        <p:spPr>
          <a:xfrm>
            <a:off x="1135670" y="4808183"/>
            <a:ext cx="97032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000" b="1" spc="-15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717636" y="5583067"/>
            <a:ext cx="205904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800" b="1" spc="-15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在延安</a:t>
            </a:r>
            <a:endParaRPr lang="en-US" altLang="zh-CN" sz="4800" b="1" spc="-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Rectangle 15"/>
          <p:cNvSpPr/>
          <p:nvPr/>
        </p:nvSpPr>
        <p:spPr>
          <a:xfrm>
            <a:off x="4065468" y="4815041"/>
            <a:ext cx="114292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400" b="1" spc="-15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</p:txBody>
      </p:sp>
      <p:sp>
        <p:nvSpPr>
          <p:cNvPr id="19" name="Rectangle 15"/>
          <p:cNvSpPr/>
          <p:nvPr/>
        </p:nvSpPr>
        <p:spPr>
          <a:xfrm>
            <a:off x="6812675" y="5575523"/>
            <a:ext cx="212812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800" b="1" spc="-15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离延安</a:t>
            </a:r>
            <a:endParaRPr lang="en-US" altLang="zh-CN" sz="4800" b="1" spc="-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Rectangle 15"/>
          <p:cNvSpPr/>
          <p:nvPr/>
        </p:nvSpPr>
        <p:spPr>
          <a:xfrm>
            <a:off x="7013918" y="4923497"/>
            <a:ext cx="129613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000" b="1" spc="-15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</p:txBody>
      </p:sp>
      <p:sp>
        <p:nvSpPr>
          <p:cNvPr id="22" name="Rectangle 15"/>
          <p:cNvSpPr/>
          <p:nvPr/>
        </p:nvSpPr>
        <p:spPr>
          <a:xfrm>
            <a:off x="9675205" y="5582381"/>
            <a:ext cx="21898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800" b="1" spc="-15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想延安</a:t>
            </a:r>
            <a:endParaRPr lang="en-US" altLang="zh-CN" sz="4800" b="1" spc="-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Rectangle 15"/>
          <p:cNvSpPr/>
          <p:nvPr/>
        </p:nvSpPr>
        <p:spPr>
          <a:xfrm>
            <a:off x="10216381" y="4901897"/>
            <a:ext cx="67980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000" b="1" spc="-15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</a:p>
        </p:txBody>
      </p:sp>
      <p:sp>
        <p:nvSpPr>
          <p:cNvPr id="24" name="Rectangle 15"/>
          <p:cNvSpPr/>
          <p:nvPr/>
        </p:nvSpPr>
        <p:spPr>
          <a:xfrm>
            <a:off x="5063522" y="586766"/>
            <a:ext cx="24848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7200" b="1" spc="-15" dirty="0" smtClean="0">
                <a:latin typeface="华文隶书" pitchFamily="2" charset="-122"/>
                <a:ea typeface="华文隶书" pitchFamily="2" charset="-122"/>
              </a:rPr>
              <a:t>目录</a:t>
            </a:r>
            <a:endParaRPr lang="en-US" altLang="zh-CN" sz="7200" b="1" spc="-15" dirty="0">
              <a:latin typeface="华文隶书" pitchFamily="2" charset="-122"/>
              <a:ea typeface="华文隶书" pitchFamily="2" charset="-122"/>
            </a:endParaRPr>
          </a:p>
        </p:txBody>
      </p:sp>
      <p:pic>
        <p:nvPicPr>
          <p:cNvPr id="25" name="图片 24" descr="院徽.jpg"/>
          <p:cNvPicPr/>
          <p:nvPr/>
        </p:nvPicPr>
        <p:blipFill>
          <a:blip r:embed="rId8"/>
          <a:srcRect l="7482" t="6829" r="10923" b="7197"/>
          <a:stretch>
            <a:fillRect/>
          </a:stretch>
        </p:blipFill>
        <p:spPr>
          <a:xfrm>
            <a:off x="2295525" y="85393"/>
            <a:ext cx="1628775" cy="1672743"/>
          </a:xfrm>
          <a:prstGeom prst="ellipse">
            <a:avLst/>
          </a:prstGeom>
          <a:ln w="63500" cap="rnd">
            <a:solidFill>
              <a:srgbClr val="0070C0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6" name="图片 25" descr="-305db112c7315e6a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0" y="-224462"/>
            <a:ext cx="2240628" cy="224062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070184720"/>
      </p:ext>
    </p:extLst>
  </p:cSld>
  <p:clrMapOvr>
    <a:masterClrMapping/>
  </p:clrMapOvr>
  <p:transition spd="med" advTm="0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8" grpId="0"/>
      <p:bldP spid="19" grpId="0"/>
      <p:bldP spid="20" grpId="0"/>
      <p:bldP spid="22" grpId="0"/>
      <p:bldP spid="23" grpId="0"/>
      <p:bldP spid="2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5"/>
          <p:cNvSpPr/>
          <p:nvPr/>
        </p:nvSpPr>
        <p:spPr>
          <a:xfrm>
            <a:off x="1861847" y="1624949"/>
            <a:ext cx="4898953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0000" algn="just"/>
            <a:r>
              <a:rPr lang="zh-CN" altLang="en-US" sz="2800" dirty="0" smtClean="0"/>
              <a:t>延安时期，中国共产党</a:t>
            </a:r>
            <a:r>
              <a:rPr lang="zh-CN" altLang="en-US" sz="3200" b="1" dirty="0" smtClean="0"/>
              <a:t>根据中国国情</a:t>
            </a:r>
            <a:r>
              <a:rPr lang="zh-CN" altLang="en-US" sz="2800" dirty="0" smtClean="0"/>
              <a:t>建立工农武装割据，开展农村土地革命，以实事求是的思想和行动得到广大工农群众的支持；</a:t>
            </a:r>
            <a:r>
              <a:rPr lang="zh-CN" altLang="en-US" sz="3200" b="1" dirty="0" smtClean="0"/>
              <a:t>根据国家态势</a:t>
            </a:r>
            <a:r>
              <a:rPr lang="zh-CN" altLang="en-US" sz="2800" dirty="0" smtClean="0"/>
              <a:t>，中国共产党从反蒋围剿到联蒋抗日，挽救了民族危亡。</a:t>
            </a:r>
            <a:endParaRPr lang="zh-CN" altLang="zh-CN" sz="1050" dirty="0"/>
          </a:p>
        </p:txBody>
      </p:sp>
      <p:sp>
        <p:nvSpPr>
          <p:cNvPr id="4" name="Rectangle 13"/>
          <p:cNvSpPr/>
          <p:nvPr/>
        </p:nvSpPr>
        <p:spPr bwMode="auto">
          <a:xfrm>
            <a:off x="1541614" y="1239200"/>
            <a:ext cx="1080000" cy="10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45720" tIns="22860" rIns="45720" bIns="2286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id-ID" sz="900"/>
          </a:p>
        </p:txBody>
      </p:sp>
      <p:sp>
        <p:nvSpPr>
          <p:cNvPr id="5" name="Rectangle 15"/>
          <p:cNvSpPr/>
          <p:nvPr/>
        </p:nvSpPr>
        <p:spPr>
          <a:xfrm>
            <a:off x="1437080" y="0"/>
            <a:ext cx="141548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7000" b="1" spc="-15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endParaRPr lang="en-US" altLang="zh-CN" sz="7000" b="1" spc="-15" dirty="0">
              <a:solidFill>
                <a:schemeClr val="tx1">
                  <a:lumMod val="90000"/>
                  <a:lumOff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1">
            <a:extLst>
              <a:ext uri="{FF2B5EF4-FFF2-40B4-BE49-F238E27FC236}">
                <a16:creationId xmlns="" xmlns:a16="http://schemas.microsoft.com/office/drawing/2014/main" id="{4BB69C9D-D7D8-4838-B432-189B5092BB96}"/>
              </a:ext>
            </a:extLst>
          </p:cNvPr>
          <p:cNvSpPr txBox="1"/>
          <p:nvPr/>
        </p:nvSpPr>
        <p:spPr>
          <a:xfrm>
            <a:off x="2609872" y="0"/>
            <a:ext cx="910315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实事求是</a:t>
            </a:r>
            <a:endParaRPr lang="zh-CN" altLang="en-US" sz="7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17998" y="4570260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实事求是，知易行难</a:t>
            </a:r>
            <a:endParaRPr lang="zh-CN" altLang="en-US" sz="3200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20372" y="5224224"/>
            <a:ext cx="1039948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“实事”就是客观存在着的一切事物，“是”就是客观事物的内部联系，即规律性，“求”就是我们去研究。</a:t>
            </a:r>
            <a:endParaRPr lang="en-US" altLang="zh-CN" sz="3200" b="1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r>
              <a:rPr lang="en-US" altLang="zh-CN" sz="3200" b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3200" b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毛泽东</a:t>
            </a:r>
            <a:endParaRPr lang="en-US" altLang="zh-CN" sz="3200" b="1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1258" y="1857829"/>
            <a:ext cx="78377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b="1" dirty="0" smtClean="0">
                <a:solidFill>
                  <a:schemeClr val="bg1"/>
                </a:solidFill>
              </a:rPr>
              <a:t>到</a:t>
            </a:r>
            <a:endParaRPr lang="en-US" altLang="zh-CN" sz="6600" b="1" dirty="0" smtClean="0">
              <a:solidFill>
                <a:schemeClr val="bg1"/>
              </a:solidFill>
            </a:endParaRPr>
          </a:p>
          <a:p>
            <a:r>
              <a:rPr lang="zh-CN" altLang="en-US" sz="6600" b="1" dirty="0" smtClean="0">
                <a:solidFill>
                  <a:schemeClr val="bg1"/>
                </a:solidFill>
              </a:rPr>
              <a:t>延</a:t>
            </a:r>
            <a:endParaRPr lang="en-US" altLang="zh-CN" sz="6600" b="1" dirty="0" smtClean="0">
              <a:solidFill>
                <a:schemeClr val="bg1"/>
              </a:solidFill>
            </a:endParaRPr>
          </a:p>
          <a:p>
            <a:r>
              <a:rPr lang="zh-CN" altLang="en-US" sz="6600" b="1" dirty="0" smtClean="0">
                <a:solidFill>
                  <a:schemeClr val="bg1"/>
                </a:solidFill>
              </a:rPr>
              <a:t>安</a:t>
            </a:r>
            <a:endParaRPr lang="zh-CN" altLang="en-US" sz="6600" b="1" dirty="0">
              <a:solidFill>
                <a:schemeClr val="bg1"/>
              </a:solidFill>
            </a:endParaRPr>
          </a:p>
        </p:txBody>
      </p:sp>
      <p:sp>
        <p:nvSpPr>
          <p:cNvPr id="10" name="Rectangle 2"/>
          <p:cNvSpPr/>
          <p:nvPr/>
        </p:nvSpPr>
        <p:spPr bwMode="auto">
          <a:xfrm>
            <a:off x="0" y="0"/>
            <a:ext cx="141548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vert="horz" wrap="square" lIns="45720" tIns="22860" rIns="45720" bIns="2286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id-ID" sz="900"/>
          </a:p>
        </p:txBody>
      </p:sp>
      <p:sp>
        <p:nvSpPr>
          <p:cNvPr id="11" name="TextBox 10"/>
          <p:cNvSpPr txBox="1"/>
          <p:nvPr/>
        </p:nvSpPr>
        <p:spPr>
          <a:xfrm>
            <a:off x="217716" y="1756229"/>
            <a:ext cx="78377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b="1" dirty="0" smtClean="0">
                <a:solidFill>
                  <a:schemeClr val="bg1"/>
                </a:solidFill>
              </a:rPr>
              <a:t>想延</a:t>
            </a:r>
            <a:endParaRPr lang="en-US" altLang="zh-CN" sz="6600" b="1" dirty="0" smtClean="0">
              <a:solidFill>
                <a:schemeClr val="bg1"/>
              </a:solidFill>
            </a:endParaRPr>
          </a:p>
          <a:p>
            <a:r>
              <a:rPr lang="zh-CN" altLang="en-US" sz="6600" b="1" dirty="0" smtClean="0">
                <a:solidFill>
                  <a:schemeClr val="bg1"/>
                </a:solidFill>
              </a:rPr>
              <a:t>安</a:t>
            </a:r>
            <a:endParaRPr lang="zh-CN" altLang="en-US" sz="6600" b="1" dirty="0">
              <a:solidFill>
                <a:schemeClr val="bg1"/>
              </a:solidFill>
            </a:endParaRPr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2"/>
          <a:srcRect l="2096" t="6379"/>
          <a:stretch>
            <a:fillRect/>
          </a:stretch>
        </p:blipFill>
        <p:spPr bwMode="auto">
          <a:xfrm>
            <a:off x="6865258" y="0"/>
            <a:ext cx="4689412" cy="451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softEdge rad="63500"/>
          </a:effectLst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5"/>
          <p:cNvSpPr/>
          <p:nvPr/>
        </p:nvSpPr>
        <p:spPr>
          <a:xfrm>
            <a:off x="1480850" y="1262091"/>
            <a:ext cx="435389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0000" algn="just"/>
            <a:r>
              <a:rPr lang="zh-CN" altLang="en-US" sz="4000" dirty="0" smtClean="0"/>
              <a:t>党中央在延安的十三年，是</a:t>
            </a:r>
            <a:r>
              <a:rPr lang="zh-CN" altLang="en-US" sz="4000" b="1" dirty="0" smtClean="0"/>
              <a:t>靠艰苦奋斗起家</a:t>
            </a:r>
            <a:r>
              <a:rPr lang="zh-CN" altLang="en-US" sz="4000" dirty="0" smtClean="0"/>
              <a:t>的，中国共产党和人民的事业是</a:t>
            </a:r>
            <a:r>
              <a:rPr lang="zh-CN" altLang="en-US" sz="4000" b="1" dirty="0" smtClean="0"/>
              <a:t>靠艰苦奋斗不断发展壮大</a:t>
            </a:r>
            <a:r>
              <a:rPr lang="zh-CN" altLang="en-US" sz="4000" dirty="0" smtClean="0"/>
              <a:t>的。</a:t>
            </a:r>
            <a:endParaRPr lang="zh-CN" altLang="zh-CN" sz="1400" dirty="0"/>
          </a:p>
        </p:txBody>
      </p:sp>
      <p:sp>
        <p:nvSpPr>
          <p:cNvPr id="5" name="Rectangle 13"/>
          <p:cNvSpPr/>
          <p:nvPr/>
        </p:nvSpPr>
        <p:spPr bwMode="auto">
          <a:xfrm>
            <a:off x="1541614" y="1239200"/>
            <a:ext cx="1080000" cy="10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45720" tIns="22860" rIns="45720" bIns="2286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id-ID" sz="900"/>
          </a:p>
        </p:txBody>
      </p:sp>
      <p:sp>
        <p:nvSpPr>
          <p:cNvPr id="6" name="Rectangle 15"/>
          <p:cNvSpPr/>
          <p:nvPr/>
        </p:nvSpPr>
        <p:spPr>
          <a:xfrm>
            <a:off x="1429880" y="0"/>
            <a:ext cx="141548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7000" b="1" spc="-15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endParaRPr lang="en-US" altLang="zh-CN" sz="7000" b="1" spc="-15" dirty="0">
              <a:solidFill>
                <a:schemeClr val="tx1">
                  <a:lumMod val="90000"/>
                  <a:lumOff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1">
            <a:extLst>
              <a:ext uri="{FF2B5EF4-FFF2-40B4-BE49-F238E27FC236}">
                <a16:creationId xmlns="" xmlns:a16="http://schemas.microsoft.com/office/drawing/2014/main" id="{4BB69C9D-D7D8-4838-B432-189B5092BB96}"/>
              </a:ext>
            </a:extLst>
          </p:cNvPr>
          <p:cNvSpPr txBox="1"/>
          <p:nvPr/>
        </p:nvSpPr>
        <p:spPr>
          <a:xfrm>
            <a:off x="2696960" y="0"/>
            <a:ext cx="910315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自力更生、艰苦奋斗</a:t>
            </a:r>
            <a:endParaRPr lang="zh-CN" altLang="en-US" sz="7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746169" y="4485831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国共实力对比</a:t>
            </a:r>
            <a:endParaRPr lang="zh-CN" altLang="en-US" sz="3200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80458" y="5064151"/>
            <a:ext cx="105083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在实现中华民族伟大复兴的新征程上，必然会有艰巨繁重的任务，必然会有艰难险阻甚至惊涛骇浪，特别需要我们发扬艰苦奋斗精神。              </a:t>
            </a:r>
            <a:r>
              <a:rPr lang="en-US" altLang="zh-CN" sz="3200" b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3200" b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习近平</a:t>
            </a:r>
            <a:endParaRPr lang="en-US" altLang="zh-CN" sz="3200" b="1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1258" y="1857829"/>
            <a:ext cx="78377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b="1" dirty="0" smtClean="0">
                <a:solidFill>
                  <a:schemeClr val="bg1"/>
                </a:solidFill>
              </a:rPr>
              <a:t>到</a:t>
            </a:r>
            <a:endParaRPr lang="en-US" altLang="zh-CN" sz="6600" b="1" dirty="0" smtClean="0">
              <a:solidFill>
                <a:schemeClr val="bg1"/>
              </a:solidFill>
            </a:endParaRPr>
          </a:p>
          <a:p>
            <a:r>
              <a:rPr lang="zh-CN" altLang="en-US" sz="6600" b="1" dirty="0" smtClean="0">
                <a:solidFill>
                  <a:schemeClr val="bg1"/>
                </a:solidFill>
              </a:rPr>
              <a:t>延</a:t>
            </a:r>
            <a:endParaRPr lang="en-US" altLang="zh-CN" sz="6600" b="1" dirty="0" smtClean="0">
              <a:solidFill>
                <a:schemeClr val="bg1"/>
              </a:solidFill>
            </a:endParaRPr>
          </a:p>
          <a:p>
            <a:r>
              <a:rPr lang="zh-CN" altLang="en-US" sz="6600" b="1" dirty="0" smtClean="0">
                <a:solidFill>
                  <a:schemeClr val="bg1"/>
                </a:solidFill>
              </a:rPr>
              <a:t>安</a:t>
            </a:r>
            <a:endParaRPr lang="zh-CN" altLang="en-US" sz="6600" b="1" dirty="0">
              <a:solidFill>
                <a:schemeClr val="bg1"/>
              </a:solidFill>
            </a:endParaRPr>
          </a:p>
        </p:txBody>
      </p:sp>
      <p:sp>
        <p:nvSpPr>
          <p:cNvPr id="11" name="Rectangle 2"/>
          <p:cNvSpPr/>
          <p:nvPr/>
        </p:nvSpPr>
        <p:spPr bwMode="auto">
          <a:xfrm>
            <a:off x="0" y="0"/>
            <a:ext cx="141548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vert="horz" wrap="square" lIns="45720" tIns="22860" rIns="45720" bIns="2286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id-ID" sz="900"/>
          </a:p>
        </p:txBody>
      </p:sp>
      <p:sp>
        <p:nvSpPr>
          <p:cNvPr id="12" name="TextBox 11"/>
          <p:cNvSpPr txBox="1"/>
          <p:nvPr/>
        </p:nvSpPr>
        <p:spPr>
          <a:xfrm>
            <a:off x="217716" y="1756229"/>
            <a:ext cx="78377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b="1" dirty="0" smtClean="0">
                <a:solidFill>
                  <a:schemeClr val="bg1"/>
                </a:solidFill>
              </a:rPr>
              <a:t>想延</a:t>
            </a:r>
            <a:endParaRPr lang="en-US" altLang="zh-CN" sz="6600" b="1" dirty="0" smtClean="0">
              <a:solidFill>
                <a:schemeClr val="bg1"/>
              </a:solidFill>
            </a:endParaRPr>
          </a:p>
          <a:p>
            <a:r>
              <a:rPr lang="zh-CN" altLang="en-US" sz="6600" b="1" dirty="0" smtClean="0">
                <a:solidFill>
                  <a:schemeClr val="bg1"/>
                </a:solidFill>
              </a:rPr>
              <a:t>安</a:t>
            </a:r>
            <a:endParaRPr lang="zh-CN" altLang="en-US" sz="6600" b="1" dirty="0">
              <a:solidFill>
                <a:schemeClr val="bg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55573" y="1687738"/>
            <a:ext cx="6336427" cy="259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5"/>
          <p:cNvSpPr/>
          <p:nvPr/>
        </p:nvSpPr>
        <p:spPr>
          <a:xfrm>
            <a:off x="1451821" y="2220035"/>
            <a:ext cx="4121666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0000" algn="just"/>
            <a:r>
              <a:rPr lang="zh-CN" altLang="en-US" sz="2800" dirty="0" smtClean="0"/>
              <a:t>延安时期，中国共产党成功地推进了</a:t>
            </a:r>
            <a:r>
              <a:rPr lang="zh-CN" altLang="en-US" sz="3200" b="1" dirty="0" smtClean="0"/>
              <a:t>马克思主义中国化</a:t>
            </a:r>
            <a:r>
              <a:rPr lang="zh-CN" altLang="en-US" sz="2800" dirty="0" smtClean="0"/>
              <a:t>，毛泽东同志撰写了</a:t>
            </a:r>
            <a:r>
              <a:rPr lang="en-US" altLang="zh-CN" sz="2800" dirty="0" smtClean="0"/>
              <a:t>《</a:t>
            </a:r>
            <a:r>
              <a:rPr lang="zh-CN" altLang="en-US" sz="2800" b="1" dirty="0" smtClean="0"/>
              <a:t>中国革命战争的战略问题</a:t>
            </a:r>
            <a:r>
              <a:rPr lang="en-US" altLang="zh-CN" sz="2800" dirty="0" smtClean="0"/>
              <a:t>》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《</a:t>
            </a:r>
            <a:r>
              <a:rPr lang="zh-CN" altLang="en-US" sz="2800" b="1" dirty="0" smtClean="0"/>
              <a:t>实践论</a:t>
            </a:r>
            <a:r>
              <a:rPr lang="en-US" altLang="zh-CN" sz="2800" dirty="0" smtClean="0"/>
              <a:t>》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《</a:t>
            </a:r>
            <a:r>
              <a:rPr lang="zh-CN" altLang="en-US" sz="2800" b="1" dirty="0" smtClean="0"/>
              <a:t>矛盾论</a:t>
            </a:r>
            <a:r>
              <a:rPr lang="en-US" altLang="zh-CN" sz="2800" dirty="0" smtClean="0"/>
              <a:t>》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《</a:t>
            </a:r>
            <a:r>
              <a:rPr lang="zh-CN" altLang="en-US" sz="2800" b="1" dirty="0" smtClean="0"/>
              <a:t>论持久战</a:t>
            </a:r>
            <a:r>
              <a:rPr lang="en-US" altLang="zh-CN" sz="2800" dirty="0" smtClean="0"/>
              <a:t>》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《</a:t>
            </a:r>
            <a:r>
              <a:rPr lang="zh-CN" altLang="en-US" sz="2800" b="1" dirty="0" smtClean="0"/>
              <a:t>新民主主义论</a:t>
            </a:r>
            <a:r>
              <a:rPr lang="en-US" altLang="zh-CN" sz="2800" dirty="0" smtClean="0"/>
              <a:t>》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《</a:t>
            </a:r>
            <a:r>
              <a:rPr lang="zh-CN" altLang="en-US" sz="2800" b="1" dirty="0" smtClean="0"/>
              <a:t>论联合政府</a:t>
            </a:r>
            <a:r>
              <a:rPr lang="en-US" altLang="zh-CN" sz="2800" dirty="0" smtClean="0"/>
              <a:t>》</a:t>
            </a:r>
            <a:r>
              <a:rPr lang="zh-CN" altLang="en-US" sz="2800" dirty="0" smtClean="0"/>
              <a:t>等著作。</a:t>
            </a:r>
            <a:endParaRPr lang="zh-CN" altLang="zh-CN" sz="1050" dirty="0"/>
          </a:p>
        </p:txBody>
      </p:sp>
      <p:sp>
        <p:nvSpPr>
          <p:cNvPr id="4" name="Rectangle 13"/>
          <p:cNvSpPr/>
          <p:nvPr/>
        </p:nvSpPr>
        <p:spPr bwMode="auto">
          <a:xfrm>
            <a:off x="1541614" y="1239200"/>
            <a:ext cx="1080000" cy="10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45720" tIns="22860" rIns="45720" bIns="2286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id-ID" sz="900"/>
          </a:p>
        </p:txBody>
      </p:sp>
      <p:sp>
        <p:nvSpPr>
          <p:cNvPr id="5" name="Rectangle 15"/>
          <p:cNvSpPr/>
          <p:nvPr/>
        </p:nvSpPr>
        <p:spPr>
          <a:xfrm>
            <a:off x="1473080" y="0"/>
            <a:ext cx="141548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7000" b="1" spc="-15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endParaRPr lang="en-US" altLang="zh-CN" sz="7000" b="1" spc="-15" dirty="0">
              <a:solidFill>
                <a:schemeClr val="tx1">
                  <a:lumMod val="90000"/>
                  <a:lumOff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1">
            <a:extLst>
              <a:ext uri="{FF2B5EF4-FFF2-40B4-BE49-F238E27FC236}">
                <a16:creationId xmlns="" xmlns:a16="http://schemas.microsoft.com/office/drawing/2014/main" id="{4BB69C9D-D7D8-4838-B432-189B5092BB96}"/>
              </a:ext>
            </a:extLst>
          </p:cNvPr>
          <p:cNvSpPr txBox="1"/>
          <p:nvPr/>
        </p:nvSpPr>
        <p:spPr>
          <a:xfrm>
            <a:off x="2696960" y="0"/>
            <a:ext cx="910315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理论联系实际、</a:t>
            </a:r>
            <a:endParaRPr lang="en-US" altLang="zh-CN" sz="7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7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不断开拓创新</a:t>
            </a:r>
            <a:endParaRPr lang="zh-CN" altLang="en-US" sz="7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21626" y="4972052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马克思主义中国化</a:t>
            </a:r>
            <a:endParaRPr lang="zh-CN" altLang="en-US" sz="3200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83658" y="5780782"/>
            <a:ext cx="105083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中国共产党之所以能够历经考验磨难无往而不胜，关键就在于不断进行实践创新和理论创新。      </a:t>
            </a:r>
            <a:r>
              <a:rPr lang="en-US" altLang="zh-CN" sz="3200" b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3200" b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习近平</a:t>
            </a:r>
            <a:endParaRPr lang="en-US" altLang="zh-CN" sz="3200" b="1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1258" y="1857829"/>
            <a:ext cx="78377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b="1" dirty="0" smtClean="0">
                <a:solidFill>
                  <a:schemeClr val="bg1"/>
                </a:solidFill>
              </a:rPr>
              <a:t>到</a:t>
            </a:r>
            <a:endParaRPr lang="en-US" altLang="zh-CN" sz="6600" b="1" dirty="0" smtClean="0">
              <a:solidFill>
                <a:schemeClr val="bg1"/>
              </a:solidFill>
            </a:endParaRPr>
          </a:p>
          <a:p>
            <a:r>
              <a:rPr lang="zh-CN" altLang="en-US" sz="6600" b="1" dirty="0" smtClean="0">
                <a:solidFill>
                  <a:schemeClr val="bg1"/>
                </a:solidFill>
              </a:rPr>
              <a:t>延</a:t>
            </a:r>
            <a:endParaRPr lang="en-US" altLang="zh-CN" sz="6600" b="1" dirty="0" smtClean="0">
              <a:solidFill>
                <a:schemeClr val="bg1"/>
              </a:solidFill>
            </a:endParaRPr>
          </a:p>
          <a:p>
            <a:r>
              <a:rPr lang="zh-CN" altLang="en-US" sz="6600" b="1" dirty="0" smtClean="0">
                <a:solidFill>
                  <a:schemeClr val="bg1"/>
                </a:solidFill>
              </a:rPr>
              <a:t>安</a:t>
            </a:r>
            <a:endParaRPr lang="zh-CN" altLang="en-US" sz="6600" b="1" dirty="0">
              <a:solidFill>
                <a:schemeClr val="bg1"/>
              </a:solidFill>
            </a:endParaRPr>
          </a:p>
        </p:txBody>
      </p:sp>
      <p:sp>
        <p:nvSpPr>
          <p:cNvPr id="10" name="Rectangle 2"/>
          <p:cNvSpPr/>
          <p:nvPr/>
        </p:nvSpPr>
        <p:spPr bwMode="auto">
          <a:xfrm>
            <a:off x="0" y="0"/>
            <a:ext cx="141548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vert="horz" wrap="square" lIns="45720" tIns="22860" rIns="45720" bIns="2286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id-ID" sz="900"/>
          </a:p>
        </p:txBody>
      </p:sp>
      <p:sp>
        <p:nvSpPr>
          <p:cNvPr id="11" name="TextBox 10"/>
          <p:cNvSpPr txBox="1"/>
          <p:nvPr/>
        </p:nvSpPr>
        <p:spPr>
          <a:xfrm>
            <a:off x="217716" y="1756229"/>
            <a:ext cx="78377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b="1" dirty="0" smtClean="0">
                <a:solidFill>
                  <a:schemeClr val="bg1"/>
                </a:solidFill>
              </a:rPr>
              <a:t>想延</a:t>
            </a:r>
            <a:endParaRPr lang="en-US" altLang="zh-CN" sz="6600" b="1" dirty="0" smtClean="0">
              <a:solidFill>
                <a:schemeClr val="bg1"/>
              </a:solidFill>
            </a:endParaRPr>
          </a:p>
          <a:p>
            <a:r>
              <a:rPr lang="zh-CN" altLang="en-US" sz="6600" b="1" dirty="0" smtClean="0">
                <a:solidFill>
                  <a:schemeClr val="bg1"/>
                </a:solidFill>
              </a:rPr>
              <a:t>安</a:t>
            </a:r>
            <a:endParaRPr lang="zh-CN" altLang="en-US" sz="6600" b="1" dirty="0">
              <a:solidFill>
                <a:schemeClr val="bg1"/>
              </a:solidFill>
            </a:endParaRPr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2"/>
          <a:srcRect t="20371" b="25744"/>
          <a:stretch>
            <a:fillRect/>
          </a:stretch>
        </p:blipFill>
        <p:spPr bwMode="auto">
          <a:xfrm>
            <a:off x="5687022" y="2583533"/>
            <a:ext cx="6359834" cy="2249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8" name="Picture 2" descr="马克思主义中国化 的图像结果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01290" y="217714"/>
            <a:ext cx="3487510" cy="2252699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/>
          <p:cNvSpPr/>
          <p:nvPr/>
        </p:nvSpPr>
        <p:spPr bwMode="auto">
          <a:xfrm flipH="1">
            <a:off x="7478460" y="1211116"/>
            <a:ext cx="4537026" cy="4537026"/>
          </a:xfrm>
          <a:custGeom>
            <a:avLst/>
            <a:gdLst>
              <a:gd name="connsiteX0" fmla="*/ 0 w 9074052"/>
              <a:gd name="connsiteY0" fmla="*/ 0 h 9074052"/>
              <a:gd name="connsiteX1" fmla="*/ 9074052 w 9074052"/>
              <a:gd name="connsiteY1" fmla="*/ 0 h 9074052"/>
              <a:gd name="connsiteX2" fmla="*/ 9074052 w 9074052"/>
              <a:gd name="connsiteY2" fmla="*/ 6552727 h 9074052"/>
              <a:gd name="connsiteX3" fmla="*/ 6552727 w 9074052"/>
              <a:gd name="connsiteY3" fmla="*/ 9074052 h 9074052"/>
              <a:gd name="connsiteX4" fmla="*/ 0 w 9074052"/>
              <a:gd name="connsiteY4" fmla="*/ 9074052 h 9074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74052" h="9074052">
                <a:moveTo>
                  <a:pt x="0" y="0"/>
                </a:moveTo>
                <a:lnTo>
                  <a:pt x="9074052" y="0"/>
                </a:lnTo>
                <a:lnTo>
                  <a:pt x="9074052" y="6552727"/>
                </a:lnTo>
                <a:lnTo>
                  <a:pt x="6552727" y="9074052"/>
                </a:lnTo>
                <a:lnTo>
                  <a:pt x="0" y="9074052"/>
                </a:lnTo>
                <a:close/>
              </a:path>
            </a:pathLst>
          </a:custGeom>
          <a:noFill/>
          <a:ln w="152400">
            <a:solidFill>
              <a:schemeClr val="bg1"/>
            </a:solidFill>
            <a:miter lim="800000"/>
          </a:ln>
        </p:spPr>
        <p:txBody>
          <a:bodyPr vert="horz" wrap="square" lIns="45720" tIns="22860" rIns="45720" bIns="2286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id-ID" sz="900"/>
          </a:p>
        </p:txBody>
      </p:sp>
      <p:sp>
        <p:nvSpPr>
          <p:cNvPr id="11" name="Freeform: Shape 14"/>
          <p:cNvSpPr/>
          <p:nvPr/>
        </p:nvSpPr>
        <p:spPr bwMode="auto">
          <a:xfrm flipH="1">
            <a:off x="-4532120" y="-86400"/>
            <a:ext cx="16724119" cy="7199085"/>
          </a:xfrm>
          <a:custGeom>
            <a:avLst/>
            <a:gdLst>
              <a:gd name="connsiteX0" fmla="*/ 0 w 9074052"/>
              <a:gd name="connsiteY0" fmla="*/ 0 h 9074052"/>
              <a:gd name="connsiteX1" fmla="*/ 9074052 w 9074052"/>
              <a:gd name="connsiteY1" fmla="*/ 0 h 9074052"/>
              <a:gd name="connsiteX2" fmla="*/ 9074052 w 9074052"/>
              <a:gd name="connsiteY2" fmla="*/ 6552727 h 9074052"/>
              <a:gd name="connsiteX3" fmla="*/ 6552727 w 9074052"/>
              <a:gd name="connsiteY3" fmla="*/ 9074052 h 9074052"/>
              <a:gd name="connsiteX4" fmla="*/ 0 w 9074052"/>
              <a:gd name="connsiteY4" fmla="*/ 9074052 h 9074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74052" h="9074052">
                <a:moveTo>
                  <a:pt x="0" y="0"/>
                </a:moveTo>
                <a:lnTo>
                  <a:pt x="9074052" y="0"/>
                </a:lnTo>
                <a:lnTo>
                  <a:pt x="9074052" y="6552727"/>
                </a:lnTo>
                <a:lnTo>
                  <a:pt x="6552727" y="9074052"/>
                </a:lnTo>
                <a:lnTo>
                  <a:pt x="0" y="9074052"/>
                </a:lnTo>
                <a:close/>
              </a:path>
            </a:pathLst>
          </a:custGeom>
          <a:solidFill>
            <a:schemeClr val="accent6">
              <a:alpha val="80000"/>
            </a:schemeClr>
          </a:solidFill>
          <a:ln>
            <a:noFill/>
          </a:ln>
        </p:spPr>
        <p:txBody>
          <a:bodyPr vert="horz" wrap="square" lIns="45720" tIns="22860" rIns="45720" bIns="2286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id-ID" sz="900"/>
          </a:p>
        </p:txBody>
      </p:sp>
      <p:sp>
        <p:nvSpPr>
          <p:cNvPr id="12" name="TextBox 10"/>
          <p:cNvSpPr txBox="1"/>
          <p:nvPr/>
        </p:nvSpPr>
        <p:spPr>
          <a:xfrm>
            <a:off x="446200" y="733227"/>
            <a:ext cx="5753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延安十三年</a:t>
            </a:r>
            <a:endParaRPr lang="en-US" altLang="zh-CN" sz="6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6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由          </a:t>
            </a:r>
            <a:r>
              <a:rPr lang="zh-CN" altLang="en-US" sz="6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转</a:t>
            </a:r>
            <a:endParaRPr lang="en-US" altLang="zh-CN" sz="6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6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弱    </a:t>
            </a:r>
            <a:r>
              <a:rPr lang="zh-CN" altLang="en-US" sz="6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6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6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守</a:t>
            </a:r>
            <a:endParaRPr lang="en-US" altLang="zh-CN" sz="6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6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变    </a:t>
            </a:r>
            <a:r>
              <a:rPr lang="zh-CN" altLang="en-US" sz="6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6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6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为</a:t>
            </a:r>
            <a:endParaRPr lang="en-US" altLang="zh-CN" sz="6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6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强          </a:t>
            </a:r>
            <a:r>
              <a:rPr lang="zh-CN" altLang="en-US" sz="6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攻</a:t>
            </a:r>
            <a:endParaRPr lang="en-US" altLang="zh-CN" sz="6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6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中国共产党</a:t>
            </a:r>
            <a:endParaRPr lang="en-US" sz="6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375771" y="1836341"/>
            <a:ext cx="1578429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3900" b="1" dirty="0" smtClean="0">
                <a:solidFill>
                  <a:schemeClr val="bg1"/>
                </a:solidFill>
              </a:rPr>
              <a:t>？</a:t>
            </a:r>
            <a:endParaRPr lang="zh-CN" altLang="en-US" sz="23900" b="1" dirty="0">
              <a:solidFill>
                <a:schemeClr val="bg1"/>
              </a:solidFill>
            </a:endParaRPr>
          </a:p>
        </p:txBody>
      </p:sp>
      <p:pic>
        <p:nvPicPr>
          <p:cNvPr id="18" name="图片 17" descr="党徽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762" y="453599"/>
            <a:ext cx="2522234" cy="239230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77599761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C3222"/>
                                      </p:to>
                                    </p:animClr>
                                    <p:set>
                                      <p:cBhvr>
                                        <p:cTn id="3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2" grpId="1"/>
      <p:bldP spid="13" grpId="0"/>
      <p:bldP spid="13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1806" b="5467"/>
          <a:stretch/>
        </p:blipFill>
        <p:spPr>
          <a:xfrm>
            <a:off x="0" y="0"/>
            <a:ext cx="12450890" cy="6870309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153" y="-6980"/>
            <a:ext cx="12462697" cy="7017011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   </a:t>
            </a:r>
            <a:endParaRPr lang="zh-CN" altLang="en-US" dirty="0"/>
          </a:p>
        </p:txBody>
      </p:sp>
      <p:sp>
        <p:nvSpPr>
          <p:cNvPr id="5" name="Freeform: Shape 14"/>
          <p:cNvSpPr/>
          <p:nvPr/>
        </p:nvSpPr>
        <p:spPr bwMode="auto">
          <a:xfrm flipH="1">
            <a:off x="380857" y="670026"/>
            <a:ext cx="4537026" cy="4537026"/>
          </a:xfrm>
          <a:custGeom>
            <a:avLst/>
            <a:gdLst>
              <a:gd name="connsiteX0" fmla="*/ 0 w 9074052"/>
              <a:gd name="connsiteY0" fmla="*/ 0 h 9074052"/>
              <a:gd name="connsiteX1" fmla="*/ 9074052 w 9074052"/>
              <a:gd name="connsiteY1" fmla="*/ 0 h 9074052"/>
              <a:gd name="connsiteX2" fmla="*/ 9074052 w 9074052"/>
              <a:gd name="connsiteY2" fmla="*/ 6552727 h 9074052"/>
              <a:gd name="connsiteX3" fmla="*/ 6552727 w 9074052"/>
              <a:gd name="connsiteY3" fmla="*/ 9074052 h 9074052"/>
              <a:gd name="connsiteX4" fmla="*/ 0 w 9074052"/>
              <a:gd name="connsiteY4" fmla="*/ 9074052 h 9074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74052" h="9074052">
                <a:moveTo>
                  <a:pt x="0" y="0"/>
                </a:moveTo>
                <a:lnTo>
                  <a:pt x="9074052" y="0"/>
                </a:lnTo>
                <a:lnTo>
                  <a:pt x="9074052" y="6552727"/>
                </a:lnTo>
                <a:lnTo>
                  <a:pt x="6552727" y="9074052"/>
                </a:lnTo>
                <a:lnTo>
                  <a:pt x="0" y="9074052"/>
                </a:lnTo>
                <a:close/>
              </a:path>
            </a:pathLst>
          </a:custGeom>
          <a:noFill/>
          <a:ln w="152400">
            <a:solidFill>
              <a:schemeClr val="bg1"/>
            </a:solidFill>
            <a:miter lim="800000"/>
          </a:ln>
        </p:spPr>
        <p:txBody>
          <a:bodyPr vert="horz" wrap="square" lIns="45720" tIns="22860" rIns="45720" bIns="2286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id-ID" sz="900"/>
          </a:p>
        </p:txBody>
      </p:sp>
      <p:sp>
        <p:nvSpPr>
          <p:cNvPr id="6" name="Freeform: Shape 14"/>
          <p:cNvSpPr/>
          <p:nvPr/>
        </p:nvSpPr>
        <p:spPr bwMode="auto">
          <a:xfrm flipH="1">
            <a:off x="-4621063" y="0"/>
            <a:ext cx="17251974" cy="7199085"/>
          </a:xfrm>
          <a:custGeom>
            <a:avLst/>
            <a:gdLst>
              <a:gd name="connsiteX0" fmla="*/ 0 w 9074052"/>
              <a:gd name="connsiteY0" fmla="*/ 0 h 9074052"/>
              <a:gd name="connsiteX1" fmla="*/ 9074052 w 9074052"/>
              <a:gd name="connsiteY1" fmla="*/ 0 h 9074052"/>
              <a:gd name="connsiteX2" fmla="*/ 9074052 w 9074052"/>
              <a:gd name="connsiteY2" fmla="*/ 6552727 h 9074052"/>
              <a:gd name="connsiteX3" fmla="*/ 6552727 w 9074052"/>
              <a:gd name="connsiteY3" fmla="*/ 9074052 h 9074052"/>
              <a:gd name="connsiteX4" fmla="*/ 0 w 9074052"/>
              <a:gd name="connsiteY4" fmla="*/ 9074052 h 9074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74052" h="9074052">
                <a:moveTo>
                  <a:pt x="0" y="0"/>
                </a:moveTo>
                <a:lnTo>
                  <a:pt x="9074052" y="0"/>
                </a:lnTo>
                <a:lnTo>
                  <a:pt x="9074052" y="6552727"/>
                </a:lnTo>
                <a:lnTo>
                  <a:pt x="6552727" y="9074052"/>
                </a:lnTo>
                <a:lnTo>
                  <a:pt x="0" y="9074052"/>
                </a:lnTo>
                <a:close/>
              </a:path>
            </a:pathLst>
          </a:custGeom>
          <a:solidFill>
            <a:schemeClr val="accent6">
              <a:alpha val="80000"/>
            </a:schemeClr>
          </a:solidFill>
          <a:ln>
            <a:noFill/>
          </a:ln>
        </p:spPr>
        <p:txBody>
          <a:bodyPr vert="horz" wrap="square" lIns="45720" tIns="22860" rIns="45720" bIns="2286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id-ID" sz="900"/>
          </a:p>
        </p:txBody>
      </p:sp>
      <p:sp>
        <p:nvSpPr>
          <p:cNvPr id="7" name="TextBox 10"/>
          <p:cNvSpPr txBox="1"/>
          <p:nvPr/>
        </p:nvSpPr>
        <p:spPr>
          <a:xfrm>
            <a:off x="866825" y="2988747"/>
            <a:ext cx="45370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6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谢谢大家</a:t>
            </a:r>
            <a:r>
              <a:rPr lang="zh-CN" altLang="en-US" sz="6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  <a:endParaRPr lang="en-US" sz="2000" b="1" i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 descr="封面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8423" y="128016"/>
            <a:ext cx="5911547" cy="4256314"/>
          </a:xfrm>
          <a:prstGeom prst="rect">
            <a:avLst/>
          </a:prstGeom>
          <a:effectLst>
            <a:softEdge rad="635000"/>
          </a:effectLst>
        </p:spPr>
      </p:pic>
      <p:grpSp>
        <p:nvGrpSpPr>
          <p:cNvPr id="9" name="组合 18"/>
          <p:cNvGrpSpPr/>
          <p:nvPr/>
        </p:nvGrpSpPr>
        <p:grpSpPr>
          <a:xfrm>
            <a:off x="8336470" y="5598327"/>
            <a:ext cx="2582798" cy="531124"/>
            <a:chOff x="1483363" y="3650465"/>
            <a:chExt cx="1765300" cy="316802"/>
          </a:xfrm>
          <a:noFill/>
        </p:grpSpPr>
        <p:sp>
          <p:nvSpPr>
            <p:cNvPr id="10" name="矩形 9"/>
            <p:cNvSpPr/>
            <p:nvPr/>
          </p:nvSpPr>
          <p:spPr>
            <a:xfrm>
              <a:off x="1483363" y="3650465"/>
              <a:ext cx="1765300" cy="31680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11" name="文本框 20"/>
            <p:cNvSpPr txBox="1"/>
            <p:nvPr/>
          </p:nvSpPr>
          <p:spPr>
            <a:xfrm>
              <a:off x="1535795" y="3669258"/>
              <a:ext cx="1651081" cy="275371"/>
            </a:xfrm>
            <a:prstGeom prst="rect">
              <a:avLst/>
            </a:prstGeom>
            <a:grp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2400" dirty="0" smtClean="0">
                  <a:effectLst>
                    <a:glow rad="63500">
                      <a:schemeClr val="accent4">
                        <a:satMod val="175000"/>
                        <a:alpha val="40000"/>
                      </a:schemeClr>
                    </a:glow>
                  </a:effectLst>
                  <a:latin typeface="微软雅黑" pitchFamily="34" charset="-122"/>
                  <a:ea typeface="微软雅黑" pitchFamily="34" charset="-122"/>
                </a:rPr>
                <a:t>团支书：李豪现</a:t>
              </a:r>
              <a:endParaRPr lang="zh-CN" altLang="en-US" sz="2400" dirty="0"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2" name="文本框 9"/>
          <p:cNvSpPr txBox="1"/>
          <p:nvPr/>
        </p:nvSpPr>
        <p:spPr>
          <a:xfrm>
            <a:off x="6248872" y="4660899"/>
            <a:ext cx="4811014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/>
            <a:r>
              <a:rPr lang="zh-CN" altLang="en-US" sz="2400" b="1" dirty="0" smtClean="0">
                <a:latin typeface="Century Gothic" panose="020B0502020202020204" pitchFamily="34" charset="0"/>
              </a:rPr>
              <a:t>“信火相传”第六团支部</a:t>
            </a:r>
            <a:endParaRPr lang="zh-CN" altLang="en-US" sz="2400" b="1" dirty="0">
              <a:latin typeface="Century Gothic" panose="020B0502020202020204" pitchFamily="34" charset="0"/>
            </a:endParaRPr>
          </a:p>
        </p:txBody>
      </p:sp>
      <p:pic>
        <p:nvPicPr>
          <p:cNvPr id="13" name="图片 12" descr="-305db112c7315e6a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-224462"/>
            <a:ext cx="2240628" cy="2240628"/>
          </a:xfrm>
          <a:prstGeom prst="rect">
            <a:avLst/>
          </a:prstGeom>
        </p:spPr>
      </p:pic>
      <p:pic>
        <p:nvPicPr>
          <p:cNvPr id="14" name="图片 13" descr="院徽.jpg"/>
          <p:cNvPicPr/>
          <p:nvPr/>
        </p:nvPicPr>
        <p:blipFill>
          <a:blip r:embed="rId5"/>
          <a:srcRect l="7482" t="6829" r="10923" b="7197"/>
          <a:stretch>
            <a:fillRect/>
          </a:stretch>
        </p:blipFill>
        <p:spPr>
          <a:xfrm>
            <a:off x="2295525" y="85393"/>
            <a:ext cx="1628775" cy="1672743"/>
          </a:xfrm>
          <a:prstGeom prst="ellipse">
            <a:avLst/>
          </a:prstGeom>
          <a:ln w="63500" cap="rnd">
            <a:solidFill>
              <a:srgbClr val="0070C0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  <p:transition spd="med" advTm="0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0" y="0"/>
            <a:ext cx="141548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vert="horz" wrap="square" lIns="45720" tIns="22860" rIns="45720" bIns="2286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id-ID" sz="900"/>
          </a:p>
        </p:txBody>
      </p:sp>
      <p:grpSp>
        <p:nvGrpSpPr>
          <p:cNvPr id="10" name="组合 9"/>
          <p:cNvGrpSpPr/>
          <p:nvPr/>
        </p:nvGrpSpPr>
        <p:grpSpPr>
          <a:xfrm>
            <a:off x="5222617" y="986403"/>
            <a:ext cx="3906868" cy="4397246"/>
            <a:chOff x="5222617" y="986403"/>
            <a:chExt cx="3906868" cy="4397246"/>
          </a:xfrm>
        </p:grpSpPr>
        <p:sp>
          <p:nvSpPr>
            <p:cNvPr id="6" name="文本框 2">
              <a:extLst>
                <a:ext uri="{FF2B5EF4-FFF2-40B4-BE49-F238E27FC236}">
                  <a16:creationId xmlns="" xmlns:a16="http://schemas.microsoft.com/office/drawing/2014/main" id="{145DB44C-6D3A-4EDF-A5FA-18071F4295B8}"/>
                </a:ext>
              </a:extLst>
            </p:cNvPr>
            <p:cNvSpPr txBox="1"/>
            <p:nvPr/>
          </p:nvSpPr>
          <p:spPr>
            <a:xfrm>
              <a:off x="5266158" y="1043999"/>
              <a:ext cx="3863327" cy="433965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  <p:txBody>
            <a:bodyPr wrap="square" rtlCol="0">
              <a:spAutoFit/>
            </a:bodyPr>
            <a:lstStyle/>
            <a:p>
              <a:r>
                <a:rPr lang="en-US" altLang="zh-CN" sz="13800" dirty="0" smtClean="0">
                  <a:solidFill>
                    <a:srgbClr val="FF0000"/>
                  </a:solidFill>
                  <a:latin typeface="华文行楷" pitchFamily="2" charset="-122"/>
                  <a:ea typeface="华文行楷" pitchFamily="2" charset="-122"/>
                </a:rPr>
                <a:t> 1. </a:t>
              </a:r>
              <a:r>
                <a:rPr lang="zh-CN" altLang="en-US" sz="13800" dirty="0" smtClean="0">
                  <a:solidFill>
                    <a:srgbClr val="FF0000"/>
                  </a:solidFill>
                  <a:latin typeface="华文行楷" pitchFamily="2" charset="-122"/>
                  <a:ea typeface="华文行楷" pitchFamily="2" charset="-122"/>
                </a:rPr>
                <a:t>到延安</a:t>
              </a:r>
              <a:endParaRPr lang="zh-CN" altLang="en-US" sz="13800" dirty="0">
                <a:solidFill>
                  <a:srgbClr val="FF0000"/>
                </a:solidFill>
                <a:latin typeface="华文行楷" pitchFamily="2" charset="-122"/>
                <a:ea typeface="华文行楷" pitchFamily="2" charset="-122"/>
              </a:endParaRPr>
            </a:p>
          </p:txBody>
        </p:sp>
        <p:cxnSp>
          <p:nvCxnSpPr>
            <p:cNvPr id="7" name="直接连接符 6"/>
            <p:cNvCxnSpPr/>
            <p:nvPr/>
          </p:nvCxnSpPr>
          <p:spPr>
            <a:xfrm rot="10800000" flipH="1">
              <a:off x="5222617" y="3177824"/>
              <a:ext cx="3757266" cy="1588"/>
            </a:xfrm>
            <a:prstGeom prst="line">
              <a:avLst/>
            </a:prstGeom>
            <a:ln>
              <a:solidFill>
                <a:srgbClr val="FF0000"/>
              </a:solidFill>
            </a:ln>
            <a:effectLst>
              <a:glow rad="1397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 rot="16200000" flipH="1">
              <a:off x="4923829" y="3170342"/>
              <a:ext cx="4397246" cy="29368"/>
            </a:xfrm>
            <a:prstGeom prst="line">
              <a:avLst/>
            </a:prstGeom>
            <a:ln>
              <a:solidFill>
                <a:srgbClr val="FF0000"/>
              </a:solidFill>
            </a:ln>
            <a:effectLst>
              <a:glow rad="1397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217716" y="1756229"/>
            <a:ext cx="78377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b="1" dirty="0" smtClean="0">
                <a:solidFill>
                  <a:schemeClr val="bg1"/>
                </a:solidFill>
              </a:rPr>
              <a:t>到</a:t>
            </a:r>
            <a:endParaRPr lang="en-US" altLang="zh-CN" sz="6600" b="1" dirty="0" smtClean="0">
              <a:solidFill>
                <a:schemeClr val="bg1"/>
              </a:solidFill>
            </a:endParaRPr>
          </a:p>
          <a:p>
            <a:r>
              <a:rPr lang="zh-CN" altLang="en-US" sz="6600" b="1" dirty="0" smtClean="0">
                <a:solidFill>
                  <a:schemeClr val="bg1"/>
                </a:solidFill>
              </a:rPr>
              <a:t>延</a:t>
            </a:r>
            <a:endParaRPr lang="en-US" altLang="zh-CN" sz="6600" b="1" dirty="0" smtClean="0">
              <a:solidFill>
                <a:schemeClr val="bg1"/>
              </a:solidFill>
            </a:endParaRPr>
          </a:p>
          <a:p>
            <a:r>
              <a:rPr lang="zh-CN" altLang="en-US" sz="6600" b="1" dirty="0" smtClean="0">
                <a:solidFill>
                  <a:schemeClr val="bg1"/>
                </a:solidFill>
              </a:rPr>
              <a:t>安</a:t>
            </a:r>
            <a:endParaRPr lang="zh-CN" altLang="en-US" sz="6600" b="1" dirty="0">
              <a:solidFill>
                <a:schemeClr val="bg1"/>
              </a:solidFill>
            </a:endParaRPr>
          </a:p>
        </p:txBody>
      </p:sp>
      <p:sp>
        <p:nvSpPr>
          <p:cNvPr id="12" name="Rectangle 13"/>
          <p:cNvSpPr/>
          <p:nvPr/>
        </p:nvSpPr>
        <p:spPr bwMode="auto">
          <a:xfrm>
            <a:off x="2382857" y="3508509"/>
            <a:ext cx="1915885" cy="910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vert="horz" wrap="square" lIns="45720" tIns="22860" rIns="45720" bIns="2286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id-ID" sz="900"/>
          </a:p>
        </p:txBody>
      </p:sp>
      <p:pic>
        <p:nvPicPr>
          <p:cNvPr id="13" name="图片 12" descr="党徽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6362" y="1022399"/>
            <a:ext cx="2522234" cy="2392301"/>
          </a:xfrm>
          <a:prstGeom prst="rect">
            <a:avLst/>
          </a:prstGeom>
        </p:spPr>
      </p:pic>
    </p:spTree>
  </p:cSld>
  <p:clrMapOvr>
    <a:masterClrMapping/>
  </p:clrMapOvr>
  <p:transition spd="med" advTm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占位符 13"/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tretch>
            <a:fillRect/>
          </a:stretch>
        </p:blipFill>
        <p:spPr>
          <a:xfrm>
            <a:off x="6096000" y="1544669"/>
            <a:ext cx="6081712" cy="3211904"/>
          </a:xfrm>
          <a:effectLst>
            <a:softEdge rad="127000"/>
          </a:effectLst>
        </p:spPr>
      </p:pic>
      <p:sp>
        <p:nvSpPr>
          <p:cNvPr id="13" name="Rectangle 15"/>
          <p:cNvSpPr/>
          <p:nvPr/>
        </p:nvSpPr>
        <p:spPr>
          <a:xfrm>
            <a:off x="1336624" y="2364462"/>
            <a:ext cx="4884176" cy="4124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0000" algn="just"/>
            <a:r>
              <a:rPr lang="en-US" altLang="zh-CN" sz="2800" b="1" dirty="0" smtClean="0"/>
              <a:t>1934</a:t>
            </a:r>
            <a:r>
              <a:rPr lang="zh-CN" altLang="en-US" sz="2800" b="1" dirty="0" smtClean="0"/>
              <a:t>年</a:t>
            </a:r>
            <a:r>
              <a:rPr lang="en-US" altLang="zh-CN" sz="2800" b="1" dirty="0" smtClean="0"/>
              <a:t>10</a:t>
            </a:r>
            <a:r>
              <a:rPr lang="zh-CN" altLang="en-US" sz="2800" b="1" dirty="0" smtClean="0"/>
              <a:t>月</a:t>
            </a:r>
            <a:r>
              <a:rPr lang="zh-CN" altLang="en-US" sz="2400" dirty="0" smtClean="0"/>
              <a:t>，第五次反围剿失败后，中央主力红军为摆脱国民党军队的包围追击，被迫实行战略性转移</a:t>
            </a:r>
            <a:r>
              <a:rPr lang="zh-CN" altLang="en-US" sz="2400" dirty="0" smtClean="0"/>
              <a:t>，标志着万里长征的</a:t>
            </a:r>
            <a:r>
              <a:rPr lang="zh-CN" altLang="en-US" sz="2400" dirty="0" smtClean="0"/>
              <a:t>开始</a:t>
            </a:r>
            <a:r>
              <a:rPr lang="zh-CN" altLang="en-US" sz="2400" dirty="0" smtClean="0"/>
              <a:t>。</a:t>
            </a:r>
            <a:r>
              <a:rPr lang="zh-CN" altLang="en-US" sz="2400" dirty="0" smtClean="0"/>
              <a:t/>
            </a:r>
            <a:br>
              <a:rPr lang="zh-CN" altLang="en-US" sz="2400" dirty="0" smtClean="0"/>
            </a:br>
            <a:r>
              <a:rPr lang="zh-CN" altLang="en-US" sz="2400" b="1" dirty="0" smtClean="0"/>
              <a:t>瑞金</a:t>
            </a:r>
            <a:r>
              <a:rPr lang="zh-CN" altLang="en-US" sz="2400" dirty="0" smtClean="0"/>
              <a:t>→突破敌四道防线→强渡</a:t>
            </a:r>
            <a:r>
              <a:rPr lang="zh-CN" altLang="en-US" sz="2400" b="1" dirty="0" smtClean="0"/>
              <a:t>乌江</a:t>
            </a:r>
            <a:r>
              <a:rPr lang="zh-CN" altLang="en-US" sz="2400" dirty="0" smtClean="0"/>
              <a:t>→占领</a:t>
            </a:r>
            <a:r>
              <a:rPr lang="zh-CN" altLang="en-US" sz="2400" b="1" dirty="0" smtClean="0"/>
              <a:t>遵义</a:t>
            </a:r>
            <a:r>
              <a:rPr lang="zh-CN" altLang="en-US" sz="2400" dirty="0" smtClean="0"/>
              <a:t>→四渡</a:t>
            </a:r>
            <a:r>
              <a:rPr lang="zh-CN" altLang="en-US" sz="2400" b="1" dirty="0" smtClean="0"/>
              <a:t>赤水</a:t>
            </a:r>
            <a:r>
              <a:rPr lang="zh-CN" altLang="en-US" sz="2400" dirty="0" smtClean="0"/>
              <a:t>→巧渡</a:t>
            </a:r>
            <a:r>
              <a:rPr lang="zh-CN" altLang="en-US" sz="2400" b="1" dirty="0" smtClean="0"/>
              <a:t>金沙江</a:t>
            </a:r>
            <a:r>
              <a:rPr lang="zh-CN" altLang="en-US" sz="2400" dirty="0" smtClean="0"/>
              <a:t>→强渡</a:t>
            </a:r>
            <a:r>
              <a:rPr lang="zh-CN" altLang="en-US" sz="2400" b="1" dirty="0" smtClean="0"/>
              <a:t>大渡河</a:t>
            </a:r>
            <a:r>
              <a:rPr lang="zh-CN" altLang="en-US" sz="2400" dirty="0" smtClean="0"/>
              <a:t>→飞夺</a:t>
            </a:r>
            <a:r>
              <a:rPr lang="zh-CN" altLang="en-US" sz="2400" b="1" dirty="0" smtClean="0"/>
              <a:t>泸定桥</a:t>
            </a:r>
            <a:r>
              <a:rPr lang="zh-CN" altLang="en-US" sz="2400" dirty="0" smtClean="0"/>
              <a:t>→翻</a:t>
            </a:r>
            <a:r>
              <a:rPr lang="zh-CN" altLang="en-US" sz="2400" b="1" dirty="0" smtClean="0"/>
              <a:t>雪山</a:t>
            </a:r>
            <a:r>
              <a:rPr lang="zh-CN" altLang="en-US" sz="2400" dirty="0" smtClean="0"/>
              <a:t>→过</a:t>
            </a:r>
            <a:r>
              <a:rPr lang="zh-CN" altLang="en-US" sz="2400" b="1" dirty="0" smtClean="0"/>
              <a:t>草地</a:t>
            </a:r>
            <a:r>
              <a:rPr lang="zh-CN" altLang="en-US" sz="2400" dirty="0" smtClean="0"/>
              <a:t>→</a:t>
            </a:r>
            <a:r>
              <a:rPr lang="zh-CN" altLang="en-US" sz="2400" b="1" dirty="0" smtClean="0"/>
              <a:t>陕北吴起</a:t>
            </a:r>
            <a:r>
              <a:rPr lang="zh-CN" altLang="en-US" sz="2400" dirty="0" smtClean="0"/>
              <a:t>会师</a:t>
            </a:r>
            <a:r>
              <a:rPr lang="en-US" altLang="zh-CN" sz="2400" dirty="0" smtClean="0"/>
              <a:t>(1935</a:t>
            </a:r>
            <a:r>
              <a:rPr lang="zh-CN" altLang="en-US" sz="2400" dirty="0" smtClean="0"/>
              <a:t>年</a:t>
            </a:r>
            <a:r>
              <a:rPr lang="en-US" altLang="zh-CN" sz="2400" dirty="0" smtClean="0"/>
              <a:t>10</a:t>
            </a:r>
            <a:r>
              <a:rPr lang="zh-CN" altLang="en-US" sz="2400" dirty="0" smtClean="0"/>
              <a:t>月</a:t>
            </a:r>
            <a:r>
              <a:rPr lang="en-US" altLang="zh-CN" sz="2400" dirty="0" smtClean="0"/>
              <a:t>)→</a:t>
            </a:r>
            <a:r>
              <a:rPr lang="zh-CN" altLang="en-US" sz="2400" b="1" dirty="0" smtClean="0"/>
              <a:t>甘肃会宁</a:t>
            </a:r>
            <a:r>
              <a:rPr lang="zh-CN" altLang="en-US" sz="2400" dirty="0" smtClean="0"/>
              <a:t>会师</a:t>
            </a:r>
            <a:r>
              <a:rPr lang="en-US" altLang="zh-CN" sz="2400" dirty="0" smtClean="0"/>
              <a:t>(1936</a:t>
            </a:r>
            <a:r>
              <a:rPr lang="zh-CN" altLang="en-US" sz="2400" dirty="0" smtClean="0"/>
              <a:t>年</a:t>
            </a:r>
            <a:r>
              <a:rPr lang="en-US" altLang="zh-CN" sz="2400" dirty="0" smtClean="0"/>
              <a:t>10</a:t>
            </a:r>
            <a:r>
              <a:rPr lang="zh-CN" altLang="en-US" sz="2400" dirty="0" smtClean="0"/>
              <a:t>月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，宣告长征的胜利结束。</a:t>
            </a:r>
            <a:br>
              <a:rPr lang="zh-CN" altLang="en-US" sz="2400" dirty="0" smtClean="0"/>
            </a:br>
            <a:endParaRPr lang="zh-CN" altLang="zh-CN" dirty="0"/>
          </a:p>
        </p:txBody>
      </p:sp>
      <p:sp>
        <p:nvSpPr>
          <p:cNvPr id="17" name="Rectangle 13"/>
          <p:cNvSpPr/>
          <p:nvPr/>
        </p:nvSpPr>
        <p:spPr bwMode="auto">
          <a:xfrm>
            <a:off x="1541614" y="1239200"/>
            <a:ext cx="1080000" cy="10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45720" tIns="22860" rIns="45720" bIns="2286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id-ID" sz="900"/>
          </a:p>
        </p:txBody>
      </p:sp>
      <p:sp>
        <p:nvSpPr>
          <p:cNvPr id="18" name="Rectangle 15"/>
          <p:cNvSpPr/>
          <p:nvPr/>
        </p:nvSpPr>
        <p:spPr>
          <a:xfrm>
            <a:off x="1689080" y="0"/>
            <a:ext cx="141548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7000" b="1" spc="-15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altLang="zh-CN" sz="7000" b="1" spc="-15" dirty="0">
              <a:solidFill>
                <a:schemeClr val="tx1">
                  <a:lumMod val="90000"/>
                  <a:lumOff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4BB69C9D-D7D8-4838-B432-189B5092BB96}"/>
              </a:ext>
            </a:extLst>
          </p:cNvPr>
          <p:cNvSpPr txBox="1"/>
          <p:nvPr/>
        </p:nvSpPr>
        <p:spPr>
          <a:xfrm>
            <a:off x="2696961" y="0"/>
            <a:ext cx="321035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25000</a:t>
            </a:r>
            <a:r>
              <a:rPr lang="zh-CN" altLang="en-US" sz="7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里长征</a:t>
            </a:r>
            <a:endParaRPr lang="zh-CN" altLang="en-US" sz="7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254170" y="4906743"/>
            <a:ext cx="25539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i="1" dirty="0" smtClean="0"/>
              <a:t>25000</a:t>
            </a:r>
            <a:r>
              <a:rPr lang="zh-CN" altLang="en-US" sz="3200" b="1" i="1" dirty="0" smtClean="0"/>
              <a:t>里长征</a:t>
            </a:r>
            <a:endParaRPr lang="zh-CN" altLang="en-US" sz="3200" b="1" i="1" dirty="0"/>
          </a:p>
        </p:txBody>
      </p:sp>
      <p:sp>
        <p:nvSpPr>
          <p:cNvPr id="9" name="文本框 3">
            <a:extLst>
              <a:ext uri="{FF2B5EF4-FFF2-40B4-BE49-F238E27FC236}">
                <a16:creationId xmlns="" xmlns:a16="http://schemas.microsoft.com/office/drawing/2014/main" id="{8D54D740-1199-41CE-8200-B67B73A4C875}"/>
              </a:ext>
            </a:extLst>
          </p:cNvPr>
          <p:cNvSpPr txBox="1"/>
          <p:nvPr/>
        </p:nvSpPr>
        <p:spPr>
          <a:xfrm>
            <a:off x="1720229" y="2443018"/>
            <a:ext cx="4053600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80000" algn="just"/>
            <a:r>
              <a:rPr lang="en-US" altLang="zh-CN" sz="4000" b="1" dirty="0" smtClean="0"/>
              <a:t>1936</a:t>
            </a:r>
            <a:r>
              <a:rPr lang="zh-CN" altLang="en-US" sz="4000" b="1" dirty="0" smtClean="0"/>
              <a:t>年</a:t>
            </a:r>
            <a:r>
              <a:rPr lang="en-US" altLang="zh-CN" sz="4000" b="1" dirty="0" smtClean="0"/>
              <a:t>10</a:t>
            </a:r>
            <a:r>
              <a:rPr lang="zh-CN" altLang="en-US" sz="4000" b="1" dirty="0" smtClean="0"/>
              <a:t>月</a:t>
            </a:r>
            <a:r>
              <a:rPr lang="zh-CN" altLang="en-US" sz="3200" dirty="0" smtClean="0"/>
              <a:t>，红二、四方面军到达</a:t>
            </a:r>
            <a:r>
              <a:rPr lang="zh-CN" altLang="en-US" sz="3200" dirty="0" smtClean="0"/>
              <a:t>甘肃会</a:t>
            </a:r>
            <a:r>
              <a:rPr lang="zh-CN" altLang="en-US" sz="3200" dirty="0" smtClean="0"/>
              <a:t>宁地区，同红</a:t>
            </a:r>
            <a:r>
              <a:rPr lang="zh-CN" altLang="en-US" sz="3200" dirty="0" smtClean="0"/>
              <a:t>一方面</a:t>
            </a:r>
            <a:r>
              <a:rPr lang="zh-CN" altLang="en-US" sz="3200" dirty="0" smtClean="0"/>
              <a:t>军</a:t>
            </a:r>
            <a:r>
              <a:rPr lang="zh-CN" altLang="en-US" sz="3200" dirty="0" smtClean="0"/>
              <a:t>会师的开始。</a:t>
            </a:r>
            <a:r>
              <a:rPr lang="zh-CN" altLang="en-US" sz="3200" dirty="0" smtClean="0"/>
              <a:t>红军</a:t>
            </a:r>
            <a:r>
              <a:rPr lang="zh-CN" altLang="en-US" sz="4000" b="1" dirty="0" smtClean="0"/>
              <a:t>三大主力会师</a:t>
            </a:r>
            <a:r>
              <a:rPr lang="zh-CN" altLang="en-US" sz="3200" dirty="0" smtClean="0"/>
              <a:t>，标志着万里长征的胜利结束。</a:t>
            </a:r>
            <a:endParaRPr lang="zh-CN" altLang="en-US" sz="2800" dirty="0">
              <a:latin typeface="+mn-ea"/>
            </a:endParaRPr>
          </a:p>
        </p:txBody>
      </p:sp>
      <p:pic>
        <p:nvPicPr>
          <p:cNvPr id="10" name="图片占位符 2"/>
          <p:cNvPicPr>
            <a:picLocks noGrp="1" noChangeAspect="1"/>
          </p:cNvPicPr>
          <p:nvPr>
            <p:ph type="pic" sz="quarter" idx="4294967295"/>
          </p:nvPr>
        </p:nvPicPr>
        <p:blipFill>
          <a:blip r:embed="rId3"/>
          <a:stretch>
            <a:fillRect/>
          </a:stretch>
        </p:blipFill>
        <p:spPr>
          <a:xfrm>
            <a:off x="6206733" y="1659717"/>
            <a:ext cx="5593463" cy="3071940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11" name="TextBox 10"/>
          <p:cNvSpPr txBox="1"/>
          <p:nvPr/>
        </p:nvSpPr>
        <p:spPr>
          <a:xfrm>
            <a:off x="6524771" y="4875466"/>
            <a:ext cx="56672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1934-&gt;1936</a:t>
            </a:r>
          </a:p>
          <a:p>
            <a:pPr algn="ctr"/>
            <a:r>
              <a:rPr lang="zh-CN" altLang="en-US" sz="6000" b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红军不怕远征难</a:t>
            </a:r>
            <a:endParaRPr lang="en-US" altLang="zh-CN" sz="6000" b="1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1258" y="1857829"/>
            <a:ext cx="78377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b="1" dirty="0" smtClean="0">
                <a:solidFill>
                  <a:schemeClr val="bg1"/>
                </a:solidFill>
              </a:rPr>
              <a:t>到</a:t>
            </a:r>
            <a:endParaRPr lang="en-US" altLang="zh-CN" sz="6600" b="1" dirty="0" smtClean="0">
              <a:solidFill>
                <a:schemeClr val="bg1"/>
              </a:solidFill>
            </a:endParaRPr>
          </a:p>
          <a:p>
            <a:r>
              <a:rPr lang="zh-CN" altLang="en-US" sz="6600" b="1" dirty="0" smtClean="0">
                <a:solidFill>
                  <a:schemeClr val="bg1"/>
                </a:solidFill>
              </a:rPr>
              <a:t>延</a:t>
            </a:r>
            <a:endParaRPr lang="en-US" altLang="zh-CN" sz="6600" b="1" dirty="0" smtClean="0">
              <a:solidFill>
                <a:schemeClr val="bg1"/>
              </a:solidFill>
            </a:endParaRPr>
          </a:p>
          <a:p>
            <a:r>
              <a:rPr lang="zh-CN" altLang="en-US" sz="6600" b="1" dirty="0" smtClean="0">
                <a:solidFill>
                  <a:schemeClr val="bg1"/>
                </a:solidFill>
              </a:rPr>
              <a:t>安</a:t>
            </a:r>
            <a:endParaRPr lang="zh-CN" altLang="en-US" sz="6600" b="1" dirty="0">
              <a:solidFill>
                <a:schemeClr val="bg1"/>
              </a:solidFill>
            </a:endParaRPr>
          </a:p>
        </p:txBody>
      </p:sp>
      <p:sp>
        <p:nvSpPr>
          <p:cNvPr id="15" name="Rectangle 2"/>
          <p:cNvSpPr/>
          <p:nvPr/>
        </p:nvSpPr>
        <p:spPr bwMode="auto">
          <a:xfrm>
            <a:off x="0" y="0"/>
            <a:ext cx="141548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vert="horz" wrap="square" lIns="45720" tIns="22860" rIns="45720" bIns="2286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id-ID" sz="900"/>
          </a:p>
        </p:txBody>
      </p:sp>
      <p:sp>
        <p:nvSpPr>
          <p:cNvPr id="16" name="TextBox 15"/>
          <p:cNvSpPr txBox="1"/>
          <p:nvPr/>
        </p:nvSpPr>
        <p:spPr>
          <a:xfrm>
            <a:off x="217716" y="1756229"/>
            <a:ext cx="78377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b="1" dirty="0" smtClean="0">
                <a:solidFill>
                  <a:schemeClr val="bg1"/>
                </a:solidFill>
              </a:rPr>
              <a:t>到</a:t>
            </a:r>
            <a:endParaRPr lang="en-US" altLang="zh-CN" sz="6600" b="1" dirty="0" smtClean="0">
              <a:solidFill>
                <a:schemeClr val="bg1"/>
              </a:solidFill>
            </a:endParaRPr>
          </a:p>
          <a:p>
            <a:r>
              <a:rPr lang="zh-CN" altLang="en-US" sz="6600" b="1" dirty="0" smtClean="0">
                <a:solidFill>
                  <a:schemeClr val="bg1"/>
                </a:solidFill>
              </a:rPr>
              <a:t>延</a:t>
            </a:r>
            <a:endParaRPr lang="en-US" altLang="zh-CN" sz="6600" b="1" dirty="0" smtClean="0">
              <a:solidFill>
                <a:schemeClr val="bg1"/>
              </a:solidFill>
            </a:endParaRPr>
          </a:p>
          <a:p>
            <a:r>
              <a:rPr lang="zh-CN" altLang="en-US" sz="6600" b="1" dirty="0" smtClean="0">
                <a:solidFill>
                  <a:schemeClr val="bg1"/>
                </a:solidFill>
              </a:rPr>
              <a:t>安</a:t>
            </a:r>
            <a:endParaRPr lang="zh-CN" altLang="en-US" sz="6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867992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18" grpId="0"/>
      <p:bldP spid="2" grpId="0"/>
      <p:bldP spid="8" grpId="0"/>
      <p:bldP spid="8" grpId="1"/>
      <p:bldP spid="9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占位符 13"/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tretch>
            <a:fillRect/>
          </a:stretch>
        </p:blipFill>
        <p:spPr>
          <a:xfrm>
            <a:off x="7150431" y="1544669"/>
            <a:ext cx="3972850" cy="3211904"/>
          </a:xfrm>
          <a:effectLst>
            <a:softEdge rad="127000"/>
          </a:effectLst>
        </p:spPr>
      </p:pic>
      <p:sp>
        <p:nvSpPr>
          <p:cNvPr id="6" name="Rectangle 15"/>
          <p:cNvSpPr/>
          <p:nvPr/>
        </p:nvSpPr>
        <p:spPr>
          <a:xfrm>
            <a:off x="1451824" y="2307117"/>
            <a:ext cx="4790920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0000"/>
            <a:r>
              <a:rPr lang="en-US" altLang="zh-CN" sz="3200" b="1" dirty="0" smtClean="0"/>
              <a:t>1935</a:t>
            </a:r>
            <a:r>
              <a:rPr lang="zh-CN" altLang="en-US" sz="3200" b="1" dirty="0" smtClean="0"/>
              <a:t>年</a:t>
            </a:r>
            <a:r>
              <a:rPr lang="en-US" altLang="zh-CN" sz="3200" b="1" dirty="0" smtClean="0"/>
              <a:t>12</a:t>
            </a:r>
            <a:r>
              <a:rPr lang="zh-CN" altLang="en-US" sz="3200" b="1" dirty="0" smtClean="0"/>
              <a:t>月</a:t>
            </a:r>
            <a:r>
              <a:rPr lang="zh-CN" altLang="en-US" sz="2800" dirty="0" smtClean="0"/>
              <a:t>，中国共产党在陕北召开了第一个重要会议</a:t>
            </a:r>
            <a:r>
              <a:rPr lang="en-US" altLang="zh-CN" sz="2800" dirty="0" smtClean="0"/>
              <a:t>——</a:t>
            </a:r>
            <a:r>
              <a:rPr lang="zh-CN" altLang="en-US" sz="3200" b="1" dirty="0" smtClean="0"/>
              <a:t>瓦窑堡</a:t>
            </a:r>
            <a:r>
              <a:rPr lang="en-US" altLang="zh-CN" sz="3200" b="1" dirty="0" smtClean="0"/>
              <a:t>(</a:t>
            </a:r>
            <a:r>
              <a:rPr lang="en-US" altLang="zh-CN" sz="3200" b="1" dirty="0" err="1" smtClean="0"/>
              <a:t>bu</a:t>
            </a:r>
            <a:r>
              <a:rPr lang="en-US" altLang="zh-CN" sz="3200" b="1" dirty="0" smtClean="0"/>
              <a:t>)</a:t>
            </a:r>
            <a:r>
              <a:rPr lang="zh-CN" altLang="en-US" sz="3200" b="1" dirty="0" smtClean="0"/>
              <a:t>会议</a:t>
            </a:r>
            <a:r>
              <a:rPr lang="zh-CN" altLang="en-US" sz="2800" dirty="0" smtClean="0"/>
              <a:t>，回应北平学生“</a:t>
            </a:r>
            <a:r>
              <a:rPr lang="zh-CN" altLang="en-US" sz="3200" b="1" dirty="0" smtClean="0"/>
              <a:t>一二</a:t>
            </a:r>
            <a:r>
              <a:rPr lang="en-US" altLang="zh-CN" sz="3200" b="1" dirty="0" smtClean="0"/>
              <a:t>·</a:t>
            </a:r>
            <a:r>
              <a:rPr lang="zh-CN" altLang="en-US" sz="3200" b="1" dirty="0" smtClean="0"/>
              <a:t>九</a:t>
            </a:r>
            <a:r>
              <a:rPr lang="zh-CN" altLang="en-US" sz="2800" dirty="0" smtClean="0"/>
              <a:t>”抗日游行运动，并从政治上</a:t>
            </a:r>
            <a:r>
              <a:rPr lang="zh-CN" altLang="en-US" sz="2800" b="1" i="1" dirty="0" smtClean="0"/>
              <a:t>克服了左倾“冒险”主义和关门主义，确立了抗日民族统一战线政策</a:t>
            </a:r>
            <a:r>
              <a:rPr lang="zh-CN" altLang="en-US" sz="2800" dirty="0" smtClean="0"/>
              <a:t>。</a:t>
            </a:r>
            <a:endParaRPr lang="zh-CN" altLang="zh-CN" dirty="0"/>
          </a:p>
        </p:txBody>
      </p:sp>
      <p:sp>
        <p:nvSpPr>
          <p:cNvPr id="7" name="Rectangle 13"/>
          <p:cNvSpPr/>
          <p:nvPr/>
        </p:nvSpPr>
        <p:spPr bwMode="auto">
          <a:xfrm>
            <a:off x="1541614" y="1239200"/>
            <a:ext cx="1080000" cy="10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45720" tIns="22860" rIns="45720" bIns="2286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id-ID" sz="900"/>
          </a:p>
        </p:txBody>
      </p:sp>
      <p:sp>
        <p:nvSpPr>
          <p:cNvPr id="8" name="Rectangle 15"/>
          <p:cNvSpPr/>
          <p:nvPr/>
        </p:nvSpPr>
        <p:spPr>
          <a:xfrm>
            <a:off x="1689080" y="0"/>
            <a:ext cx="141548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7000" b="1" spc="-15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altLang="zh-CN" sz="7000" b="1" spc="-15" dirty="0">
              <a:solidFill>
                <a:schemeClr val="tx1">
                  <a:lumMod val="90000"/>
                  <a:lumOff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1">
            <a:extLst>
              <a:ext uri="{FF2B5EF4-FFF2-40B4-BE49-F238E27FC236}">
                <a16:creationId xmlns="" xmlns:a16="http://schemas.microsoft.com/office/drawing/2014/main" id="{4BB69C9D-D7D8-4838-B432-189B5092BB96}"/>
              </a:ext>
            </a:extLst>
          </p:cNvPr>
          <p:cNvSpPr txBox="1"/>
          <p:nvPr/>
        </p:nvSpPr>
        <p:spPr>
          <a:xfrm>
            <a:off x="2696961" y="0"/>
            <a:ext cx="321035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瓦窑堡会议</a:t>
            </a:r>
            <a:endParaRPr lang="zh-CN" altLang="en-US" sz="7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254170" y="4906743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i="1" dirty="0" smtClean="0"/>
              <a:t>瓦窑堡会议</a:t>
            </a:r>
            <a:endParaRPr lang="zh-CN" altLang="en-US" sz="3200" b="1" i="1" dirty="0"/>
          </a:p>
        </p:txBody>
      </p:sp>
      <p:pic>
        <p:nvPicPr>
          <p:cNvPr id="12" name="图片占位符 2"/>
          <p:cNvPicPr>
            <a:picLocks noGrp="1" noChangeAspect="1"/>
          </p:cNvPicPr>
          <p:nvPr>
            <p:ph type="pic" sz="quarter" idx="4294967295"/>
          </p:nvPr>
        </p:nvPicPr>
        <p:blipFill>
          <a:blip r:embed="rId3"/>
          <a:stretch>
            <a:fillRect/>
          </a:stretch>
        </p:blipFill>
        <p:spPr>
          <a:xfrm>
            <a:off x="7075235" y="255459"/>
            <a:ext cx="4387422" cy="4685122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13" name="TextBox 12"/>
          <p:cNvSpPr txBox="1"/>
          <p:nvPr/>
        </p:nvSpPr>
        <p:spPr>
          <a:xfrm>
            <a:off x="5123543" y="4919008"/>
            <a:ext cx="706845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1935</a:t>
            </a:r>
          </a:p>
          <a:p>
            <a:pPr algn="ctr"/>
            <a:r>
              <a:rPr lang="zh-CN" altLang="en-US" sz="6000" b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解决了党的政治路线</a:t>
            </a:r>
            <a:endParaRPr lang="en-US" altLang="zh-CN" sz="6000" b="1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61258" y="1857829"/>
            <a:ext cx="78377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b="1" dirty="0" smtClean="0">
                <a:solidFill>
                  <a:schemeClr val="bg1"/>
                </a:solidFill>
              </a:rPr>
              <a:t>到</a:t>
            </a:r>
            <a:endParaRPr lang="en-US" altLang="zh-CN" sz="6600" b="1" dirty="0" smtClean="0">
              <a:solidFill>
                <a:schemeClr val="bg1"/>
              </a:solidFill>
            </a:endParaRPr>
          </a:p>
          <a:p>
            <a:r>
              <a:rPr lang="zh-CN" altLang="en-US" sz="6600" b="1" dirty="0" smtClean="0">
                <a:solidFill>
                  <a:schemeClr val="bg1"/>
                </a:solidFill>
              </a:rPr>
              <a:t>延</a:t>
            </a:r>
            <a:endParaRPr lang="en-US" altLang="zh-CN" sz="6600" b="1" dirty="0" smtClean="0">
              <a:solidFill>
                <a:schemeClr val="bg1"/>
              </a:solidFill>
            </a:endParaRPr>
          </a:p>
          <a:p>
            <a:r>
              <a:rPr lang="zh-CN" altLang="en-US" sz="6600" b="1" dirty="0" smtClean="0">
                <a:solidFill>
                  <a:schemeClr val="bg1"/>
                </a:solidFill>
              </a:rPr>
              <a:t>安</a:t>
            </a:r>
            <a:endParaRPr lang="zh-CN" altLang="en-US" sz="6600" b="1" dirty="0">
              <a:solidFill>
                <a:schemeClr val="bg1"/>
              </a:solidFill>
            </a:endParaRPr>
          </a:p>
        </p:txBody>
      </p:sp>
      <p:sp>
        <p:nvSpPr>
          <p:cNvPr id="15" name="Rectangle 2"/>
          <p:cNvSpPr/>
          <p:nvPr/>
        </p:nvSpPr>
        <p:spPr bwMode="auto">
          <a:xfrm>
            <a:off x="0" y="0"/>
            <a:ext cx="141548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vert="horz" wrap="square" lIns="45720" tIns="22860" rIns="45720" bIns="2286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id-ID" sz="900"/>
          </a:p>
        </p:txBody>
      </p:sp>
      <p:sp>
        <p:nvSpPr>
          <p:cNvPr id="16" name="TextBox 15"/>
          <p:cNvSpPr txBox="1"/>
          <p:nvPr/>
        </p:nvSpPr>
        <p:spPr>
          <a:xfrm>
            <a:off x="217716" y="1756229"/>
            <a:ext cx="78377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b="1" dirty="0" smtClean="0">
                <a:solidFill>
                  <a:schemeClr val="bg1"/>
                </a:solidFill>
              </a:rPr>
              <a:t>到</a:t>
            </a:r>
            <a:endParaRPr lang="en-US" altLang="zh-CN" sz="6600" b="1" dirty="0" smtClean="0">
              <a:solidFill>
                <a:schemeClr val="bg1"/>
              </a:solidFill>
            </a:endParaRPr>
          </a:p>
          <a:p>
            <a:r>
              <a:rPr lang="zh-CN" altLang="en-US" sz="6600" b="1" dirty="0" smtClean="0">
                <a:solidFill>
                  <a:schemeClr val="bg1"/>
                </a:solidFill>
              </a:rPr>
              <a:t>延</a:t>
            </a:r>
            <a:endParaRPr lang="en-US" altLang="zh-CN" sz="6600" b="1" dirty="0" smtClean="0">
              <a:solidFill>
                <a:schemeClr val="bg1"/>
              </a:solidFill>
            </a:endParaRPr>
          </a:p>
          <a:p>
            <a:r>
              <a:rPr lang="zh-CN" altLang="en-US" sz="6600" b="1" dirty="0" smtClean="0">
                <a:solidFill>
                  <a:schemeClr val="bg1"/>
                </a:solidFill>
              </a:rPr>
              <a:t>安</a:t>
            </a:r>
            <a:endParaRPr lang="zh-CN" altLang="en-US" sz="6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0" grpId="0"/>
      <p:bldP spid="10" grpId="1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5033935" y="986403"/>
            <a:ext cx="3815322" cy="4397246"/>
            <a:chOff x="5033935" y="986403"/>
            <a:chExt cx="3815322" cy="4397246"/>
          </a:xfrm>
        </p:grpSpPr>
        <p:sp>
          <p:nvSpPr>
            <p:cNvPr id="6" name="文本框 2">
              <a:extLst>
                <a:ext uri="{FF2B5EF4-FFF2-40B4-BE49-F238E27FC236}">
                  <a16:creationId xmlns="" xmlns:a16="http://schemas.microsoft.com/office/drawing/2014/main" id="{145DB44C-6D3A-4EDF-A5FA-18071F4295B8}"/>
                </a:ext>
              </a:extLst>
            </p:cNvPr>
            <p:cNvSpPr txBox="1"/>
            <p:nvPr/>
          </p:nvSpPr>
          <p:spPr>
            <a:xfrm>
              <a:off x="5091991" y="1043999"/>
              <a:ext cx="3757266" cy="433965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  <p:txBody>
            <a:bodyPr wrap="square" rtlCol="0">
              <a:spAutoFit/>
            </a:bodyPr>
            <a:lstStyle/>
            <a:p>
              <a:r>
                <a:rPr lang="en-US" altLang="zh-CN" sz="13800" dirty="0" smtClean="0">
                  <a:solidFill>
                    <a:srgbClr val="FF0000"/>
                  </a:solidFill>
                  <a:latin typeface="华文行楷" pitchFamily="2" charset="-122"/>
                  <a:ea typeface="华文行楷" pitchFamily="2" charset="-122"/>
                </a:rPr>
                <a:t> 2.</a:t>
              </a:r>
              <a:r>
                <a:rPr lang="zh-CN" altLang="en-US" sz="13800" dirty="0" smtClean="0">
                  <a:solidFill>
                    <a:srgbClr val="FF0000"/>
                  </a:solidFill>
                  <a:latin typeface="华文行楷" pitchFamily="2" charset="-122"/>
                  <a:ea typeface="华文行楷" pitchFamily="2" charset="-122"/>
                </a:rPr>
                <a:t>在延安</a:t>
              </a:r>
              <a:endParaRPr lang="zh-CN" altLang="en-US" sz="13800" dirty="0">
                <a:solidFill>
                  <a:srgbClr val="FF0000"/>
                </a:solidFill>
                <a:latin typeface="华文行楷" pitchFamily="2" charset="-122"/>
                <a:ea typeface="华文行楷" pitchFamily="2" charset="-122"/>
              </a:endParaRPr>
            </a:p>
          </p:txBody>
        </p:sp>
        <p:cxnSp>
          <p:nvCxnSpPr>
            <p:cNvPr id="7" name="直接连接符 6"/>
            <p:cNvCxnSpPr/>
            <p:nvPr/>
          </p:nvCxnSpPr>
          <p:spPr>
            <a:xfrm rot="10800000" flipH="1">
              <a:off x="5033935" y="3177824"/>
              <a:ext cx="3757266" cy="1588"/>
            </a:xfrm>
            <a:prstGeom prst="line">
              <a:avLst/>
            </a:prstGeom>
            <a:ln>
              <a:solidFill>
                <a:srgbClr val="FF0000"/>
              </a:solidFill>
            </a:ln>
            <a:effectLst>
              <a:glow rad="1397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 rot="16200000" flipH="1">
              <a:off x="4749661" y="3170342"/>
              <a:ext cx="4397246" cy="29368"/>
            </a:xfrm>
            <a:prstGeom prst="line">
              <a:avLst/>
            </a:prstGeom>
            <a:ln>
              <a:solidFill>
                <a:srgbClr val="FF0000"/>
              </a:solidFill>
            </a:ln>
            <a:effectLst>
              <a:glow rad="1397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275772" y="1770743"/>
            <a:ext cx="78377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b="1" dirty="0" smtClean="0">
                <a:solidFill>
                  <a:schemeClr val="bg1"/>
                </a:solidFill>
              </a:rPr>
              <a:t>在</a:t>
            </a:r>
            <a:endParaRPr lang="en-US" altLang="zh-CN" sz="6600" b="1" dirty="0" smtClean="0">
              <a:solidFill>
                <a:schemeClr val="bg1"/>
              </a:solidFill>
            </a:endParaRPr>
          </a:p>
          <a:p>
            <a:r>
              <a:rPr lang="zh-CN" altLang="en-US" sz="6600" b="1" dirty="0" smtClean="0">
                <a:solidFill>
                  <a:schemeClr val="bg1"/>
                </a:solidFill>
              </a:rPr>
              <a:t>延</a:t>
            </a:r>
            <a:endParaRPr lang="en-US" altLang="zh-CN" sz="6600" b="1" dirty="0" smtClean="0">
              <a:solidFill>
                <a:schemeClr val="bg1"/>
              </a:solidFill>
            </a:endParaRPr>
          </a:p>
          <a:p>
            <a:r>
              <a:rPr lang="zh-CN" altLang="en-US" sz="6600" b="1" dirty="0" smtClean="0">
                <a:solidFill>
                  <a:schemeClr val="bg1"/>
                </a:solidFill>
              </a:rPr>
              <a:t>安</a:t>
            </a:r>
            <a:endParaRPr lang="zh-CN" altLang="en-US" sz="6600" b="1" dirty="0">
              <a:solidFill>
                <a:schemeClr val="bg1"/>
              </a:solidFill>
            </a:endParaRPr>
          </a:p>
        </p:txBody>
      </p:sp>
      <p:sp>
        <p:nvSpPr>
          <p:cNvPr id="10" name="Rectangle 2"/>
          <p:cNvSpPr/>
          <p:nvPr/>
        </p:nvSpPr>
        <p:spPr bwMode="auto">
          <a:xfrm>
            <a:off x="0" y="0"/>
            <a:ext cx="141548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vert="horz" wrap="square" lIns="45720" tIns="22860" rIns="45720" bIns="2286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id-ID" sz="900"/>
          </a:p>
        </p:txBody>
      </p:sp>
      <p:sp>
        <p:nvSpPr>
          <p:cNvPr id="11" name="TextBox 10"/>
          <p:cNvSpPr txBox="1"/>
          <p:nvPr/>
        </p:nvSpPr>
        <p:spPr>
          <a:xfrm>
            <a:off x="217716" y="1756229"/>
            <a:ext cx="78377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b="1" dirty="0" smtClean="0">
                <a:solidFill>
                  <a:schemeClr val="bg1"/>
                </a:solidFill>
              </a:rPr>
              <a:t>在</a:t>
            </a:r>
            <a:endParaRPr lang="en-US" altLang="zh-CN" sz="6600" b="1" dirty="0" smtClean="0">
              <a:solidFill>
                <a:schemeClr val="bg1"/>
              </a:solidFill>
            </a:endParaRPr>
          </a:p>
          <a:p>
            <a:r>
              <a:rPr lang="zh-CN" altLang="en-US" sz="6600" b="1" dirty="0" smtClean="0">
                <a:solidFill>
                  <a:schemeClr val="bg1"/>
                </a:solidFill>
              </a:rPr>
              <a:t>延</a:t>
            </a:r>
            <a:endParaRPr lang="en-US" altLang="zh-CN" sz="6600" b="1" dirty="0" smtClean="0">
              <a:solidFill>
                <a:schemeClr val="bg1"/>
              </a:solidFill>
            </a:endParaRPr>
          </a:p>
          <a:p>
            <a:r>
              <a:rPr lang="zh-CN" altLang="en-US" sz="6600" b="1" dirty="0" smtClean="0">
                <a:solidFill>
                  <a:schemeClr val="bg1"/>
                </a:solidFill>
              </a:rPr>
              <a:t>安</a:t>
            </a:r>
            <a:endParaRPr lang="zh-CN" altLang="en-US" sz="6600" b="1" dirty="0">
              <a:solidFill>
                <a:schemeClr val="bg1"/>
              </a:solidFill>
            </a:endParaRPr>
          </a:p>
        </p:txBody>
      </p:sp>
      <p:sp>
        <p:nvSpPr>
          <p:cNvPr id="15" name="Rectangle 13"/>
          <p:cNvSpPr/>
          <p:nvPr/>
        </p:nvSpPr>
        <p:spPr bwMode="auto">
          <a:xfrm>
            <a:off x="2382857" y="3508509"/>
            <a:ext cx="1915885" cy="910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vert="horz" wrap="square" lIns="45720" tIns="22860" rIns="45720" bIns="2286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id-ID" sz="900"/>
          </a:p>
        </p:txBody>
      </p:sp>
      <p:pic>
        <p:nvPicPr>
          <p:cNvPr id="16" name="图片 15" descr="党徽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6362" y="1022399"/>
            <a:ext cx="2522234" cy="2392301"/>
          </a:xfrm>
          <a:prstGeom prst="rect">
            <a:avLst/>
          </a:prstGeom>
        </p:spPr>
      </p:pic>
    </p:spTree>
  </p:cSld>
  <p:clrMapOvr>
    <a:masterClrMapping/>
  </p:clrMapOvr>
  <p:transition spd="med" advTm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占位符 13"/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tretch>
            <a:fillRect/>
          </a:stretch>
        </p:blipFill>
        <p:spPr>
          <a:xfrm>
            <a:off x="6047344" y="1204686"/>
            <a:ext cx="5926941" cy="3333904"/>
          </a:xfrm>
          <a:effectLst>
            <a:softEdge rad="127000"/>
          </a:effectLst>
        </p:spPr>
      </p:pic>
      <p:sp>
        <p:nvSpPr>
          <p:cNvPr id="6" name="Rectangle 15"/>
          <p:cNvSpPr/>
          <p:nvPr/>
        </p:nvSpPr>
        <p:spPr>
          <a:xfrm>
            <a:off x="1451824" y="2307117"/>
            <a:ext cx="479092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0000" algn="just"/>
            <a:r>
              <a:rPr lang="en-US" altLang="zh-CN" sz="3600" b="1" dirty="0" smtClean="0"/>
              <a:t>1936</a:t>
            </a:r>
            <a:r>
              <a:rPr lang="zh-CN" altLang="en-US" sz="3600" b="1" dirty="0" smtClean="0"/>
              <a:t>年</a:t>
            </a:r>
            <a:r>
              <a:rPr lang="en-US" altLang="zh-CN" sz="3600" b="1" dirty="0" smtClean="0"/>
              <a:t>2</a:t>
            </a:r>
            <a:r>
              <a:rPr lang="zh-CN" altLang="en-US" sz="3600" b="1" dirty="0" smtClean="0"/>
              <a:t>月</a:t>
            </a:r>
            <a:r>
              <a:rPr lang="zh-CN" altLang="en-US" sz="3200" dirty="0" smtClean="0"/>
              <a:t>，毛泽东同志创作了</a:t>
            </a:r>
            <a:r>
              <a:rPr lang="en-US" altLang="zh-CN" sz="3200" b="1" dirty="0" smtClean="0"/>
              <a:t>《</a:t>
            </a:r>
            <a:r>
              <a:rPr lang="zh-CN" altLang="en-US" sz="3200" b="1" dirty="0" smtClean="0"/>
              <a:t>沁园春</a:t>
            </a:r>
            <a:r>
              <a:rPr lang="en-US" altLang="zh-CN" sz="3200" b="1" dirty="0" smtClean="0"/>
              <a:t>·</a:t>
            </a:r>
            <a:r>
              <a:rPr lang="zh-CN" altLang="en-US" sz="3200" b="1" dirty="0" smtClean="0"/>
              <a:t>雪</a:t>
            </a:r>
            <a:r>
              <a:rPr lang="en-US" altLang="zh-CN" sz="3200" b="1" dirty="0" smtClean="0"/>
              <a:t>》</a:t>
            </a:r>
            <a:r>
              <a:rPr lang="zh-CN" altLang="en-US" sz="3200" dirty="0" smtClean="0"/>
              <a:t>，全诗评论历史人物，</a:t>
            </a:r>
            <a:r>
              <a:rPr lang="zh-CN" altLang="en-US" sz="3200" b="1" dirty="0" smtClean="0"/>
              <a:t>歌颂当代英雄，抒发了无产阶级要做世界的真正主人的豪情壮志</a:t>
            </a:r>
            <a:r>
              <a:rPr lang="zh-CN" altLang="en-US" sz="3200" dirty="0" smtClean="0"/>
              <a:t>。</a:t>
            </a:r>
            <a:endParaRPr lang="zh-CN" altLang="zh-CN" dirty="0"/>
          </a:p>
        </p:txBody>
      </p:sp>
      <p:sp>
        <p:nvSpPr>
          <p:cNvPr id="7" name="Rectangle 13"/>
          <p:cNvSpPr/>
          <p:nvPr/>
        </p:nvSpPr>
        <p:spPr bwMode="auto">
          <a:xfrm>
            <a:off x="1541614" y="1239200"/>
            <a:ext cx="1080000" cy="10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45720" tIns="22860" rIns="45720" bIns="2286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id-ID" sz="900"/>
          </a:p>
        </p:txBody>
      </p:sp>
      <p:sp>
        <p:nvSpPr>
          <p:cNvPr id="8" name="Rectangle 15"/>
          <p:cNvSpPr/>
          <p:nvPr/>
        </p:nvSpPr>
        <p:spPr>
          <a:xfrm>
            <a:off x="1689080" y="0"/>
            <a:ext cx="141548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7000" b="1" spc="-15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en-US" altLang="zh-CN" sz="7000" b="1" spc="-15" dirty="0">
              <a:solidFill>
                <a:schemeClr val="tx1">
                  <a:lumMod val="90000"/>
                  <a:lumOff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1">
            <a:extLst>
              <a:ext uri="{FF2B5EF4-FFF2-40B4-BE49-F238E27FC236}">
                <a16:creationId xmlns="" xmlns:a16="http://schemas.microsoft.com/office/drawing/2014/main" id="{4BB69C9D-D7D8-4838-B432-189B5092BB96}"/>
              </a:ext>
            </a:extLst>
          </p:cNvPr>
          <p:cNvSpPr txBox="1"/>
          <p:nvPr/>
        </p:nvSpPr>
        <p:spPr>
          <a:xfrm>
            <a:off x="2217999" y="0"/>
            <a:ext cx="518429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7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沁园春</a:t>
            </a:r>
            <a:r>
              <a:rPr lang="en-US" altLang="zh-CN" sz="7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7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雪</a:t>
            </a:r>
            <a:r>
              <a:rPr lang="en-US" altLang="zh-CN" sz="7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endParaRPr lang="zh-CN" altLang="en-US" sz="7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892800" y="4703541"/>
            <a:ext cx="19255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i="1" dirty="0" smtClean="0"/>
              <a:t>沁园春</a:t>
            </a:r>
            <a:r>
              <a:rPr lang="en-US" altLang="zh-CN" sz="3200" b="1" i="1" dirty="0" smtClean="0"/>
              <a:t>·</a:t>
            </a:r>
            <a:r>
              <a:rPr lang="zh-CN" altLang="en-US" sz="3200" b="1" i="1" dirty="0" smtClean="0"/>
              <a:t>雪</a:t>
            </a:r>
            <a:endParaRPr lang="zh-CN" altLang="en-US" sz="3200" b="1" i="1" dirty="0"/>
          </a:p>
        </p:txBody>
      </p:sp>
      <p:sp>
        <p:nvSpPr>
          <p:cNvPr id="12" name="TextBox 11"/>
          <p:cNvSpPr txBox="1"/>
          <p:nvPr/>
        </p:nvSpPr>
        <p:spPr>
          <a:xfrm>
            <a:off x="3323769" y="4759354"/>
            <a:ext cx="78957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1936</a:t>
            </a:r>
          </a:p>
          <a:p>
            <a:pPr algn="ctr"/>
            <a:r>
              <a:rPr lang="zh-CN" altLang="en-US" sz="6000" b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展现了无产阶级的理想</a:t>
            </a:r>
            <a:endParaRPr lang="en-US" altLang="zh-CN" sz="6000" b="1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61258" y="1857829"/>
            <a:ext cx="78377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b="1" dirty="0" smtClean="0">
                <a:solidFill>
                  <a:schemeClr val="bg1"/>
                </a:solidFill>
              </a:rPr>
              <a:t>到</a:t>
            </a:r>
            <a:endParaRPr lang="en-US" altLang="zh-CN" sz="6600" b="1" dirty="0" smtClean="0">
              <a:solidFill>
                <a:schemeClr val="bg1"/>
              </a:solidFill>
            </a:endParaRPr>
          </a:p>
          <a:p>
            <a:r>
              <a:rPr lang="zh-CN" altLang="en-US" sz="6600" b="1" dirty="0" smtClean="0">
                <a:solidFill>
                  <a:schemeClr val="bg1"/>
                </a:solidFill>
              </a:rPr>
              <a:t>延</a:t>
            </a:r>
            <a:endParaRPr lang="en-US" altLang="zh-CN" sz="6600" b="1" dirty="0" smtClean="0">
              <a:solidFill>
                <a:schemeClr val="bg1"/>
              </a:solidFill>
            </a:endParaRPr>
          </a:p>
          <a:p>
            <a:r>
              <a:rPr lang="zh-CN" altLang="en-US" sz="6600" b="1" dirty="0" smtClean="0">
                <a:solidFill>
                  <a:schemeClr val="bg1"/>
                </a:solidFill>
              </a:rPr>
              <a:t>安</a:t>
            </a:r>
            <a:endParaRPr lang="zh-CN" altLang="en-US" sz="6600" b="1" dirty="0">
              <a:solidFill>
                <a:schemeClr val="bg1"/>
              </a:solidFill>
            </a:endParaRPr>
          </a:p>
        </p:txBody>
      </p:sp>
      <p:sp>
        <p:nvSpPr>
          <p:cNvPr id="14" name="Rectangle 2"/>
          <p:cNvSpPr/>
          <p:nvPr/>
        </p:nvSpPr>
        <p:spPr bwMode="auto">
          <a:xfrm>
            <a:off x="0" y="0"/>
            <a:ext cx="141548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vert="horz" wrap="square" lIns="45720" tIns="22860" rIns="45720" bIns="2286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id-ID" sz="900"/>
          </a:p>
        </p:txBody>
      </p:sp>
      <p:sp>
        <p:nvSpPr>
          <p:cNvPr id="15" name="TextBox 14"/>
          <p:cNvSpPr txBox="1"/>
          <p:nvPr/>
        </p:nvSpPr>
        <p:spPr>
          <a:xfrm>
            <a:off x="217716" y="1756229"/>
            <a:ext cx="78377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b="1" dirty="0" smtClean="0">
                <a:solidFill>
                  <a:schemeClr val="bg1"/>
                </a:solidFill>
              </a:rPr>
              <a:t>在</a:t>
            </a:r>
            <a:endParaRPr lang="en-US" altLang="zh-CN" sz="6600" b="1" dirty="0" smtClean="0">
              <a:solidFill>
                <a:schemeClr val="bg1"/>
              </a:solidFill>
            </a:endParaRPr>
          </a:p>
          <a:p>
            <a:r>
              <a:rPr lang="zh-CN" altLang="en-US" sz="6600" b="1" dirty="0" smtClean="0">
                <a:solidFill>
                  <a:schemeClr val="bg1"/>
                </a:solidFill>
              </a:rPr>
              <a:t>延</a:t>
            </a:r>
            <a:endParaRPr lang="en-US" altLang="zh-CN" sz="6600" b="1" dirty="0" smtClean="0">
              <a:solidFill>
                <a:schemeClr val="bg1"/>
              </a:solidFill>
            </a:endParaRPr>
          </a:p>
          <a:p>
            <a:r>
              <a:rPr lang="zh-CN" altLang="en-US" sz="6600" b="1" dirty="0" smtClean="0">
                <a:solidFill>
                  <a:schemeClr val="bg1"/>
                </a:solidFill>
              </a:rPr>
              <a:t>安</a:t>
            </a:r>
            <a:endParaRPr lang="zh-CN" altLang="en-US" sz="6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0" grpId="1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占位符 13"/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tretch>
            <a:fillRect/>
          </a:stretch>
        </p:blipFill>
        <p:spPr>
          <a:xfrm>
            <a:off x="6729517" y="862516"/>
            <a:ext cx="5114140" cy="3835604"/>
          </a:xfrm>
          <a:effectLst>
            <a:softEdge rad="127000"/>
          </a:effectLst>
        </p:spPr>
      </p:pic>
      <p:sp>
        <p:nvSpPr>
          <p:cNvPr id="6" name="Rectangle 15"/>
          <p:cNvSpPr/>
          <p:nvPr/>
        </p:nvSpPr>
        <p:spPr>
          <a:xfrm>
            <a:off x="1713081" y="1842660"/>
            <a:ext cx="479092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0000" algn="just"/>
            <a:r>
              <a:rPr lang="en-US" altLang="zh-CN" sz="3600" b="1" dirty="0" smtClean="0"/>
              <a:t>1936</a:t>
            </a:r>
            <a:r>
              <a:rPr lang="zh-CN" altLang="en-US" sz="3600" b="1" dirty="0" smtClean="0"/>
              <a:t>年</a:t>
            </a:r>
            <a:r>
              <a:rPr lang="en-US" altLang="zh-CN" sz="3600" b="1" dirty="0" smtClean="0"/>
              <a:t>12</a:t>
            </a:r>
            <a:r>
              <a:rPr lang="zh-CN" altLang="en-US" sz="3600" b="1" dirty="0" smtClean="0"/>
              <a:t>月</a:t>
            </a:r>
            <a:r>
              <a:rPr lang="zh-CN" altLang="en-US" sz="3200" dirty="0" smtClean="0"/>
              <a:t>，张学良、杨虎城将军对督促剿共的蒋介石发动“</a:t>
            </a:r>
            <a:r>
              <a:rPr lang="zh-CN" altLang="en-US" sz="3600" b="1" dirty="0" smtClean="0"/>
              <a:t>兵谏</a:t>
            </a:r>
            <a:r>
              <a:rPr lang="zh-CN" altLang="en-US" sz="3200" dirty="0" smtClean="0"/>
              <a:t>”，史称“西安事变”。在</a:t>
            </a:r>
            <a:r>
              <a:rPr lang="zh-CN" altLang="en-US" sz="3200" b="1" dirty="0" smtClean="0"/>
              <a:t>中共中央和周恩来</a:t>
            </a:r>
            <a:r>
              <a:rPr lang="zh-CN" altLang="en-US" sz="3200" dirty="0" smtClean="0"/>
              <a:t>等人的努力下，蒋介石接受“</a:t>
            </a:r>
            <a:r>
              <a:rPr lang="zh-CN" altLang="en-US" sz="3600" b="1" dirty="0" smtClean="0"/>
              <a:t>停止内战、联共抗日</a:t>
            </a:r>
            <a:r>
              <a:rPr lang="zh-CN" altLang="en-US" sz="3200" dirty="0" smtClean="0"/>
              <a:t>”等六项主张。</a:t>
            </a:r>
            <a:endParaRPr lang="zh-CN" altLang="zh-CN" dirty="0"/>
          </a:p>
        </p:txBody>
      </p:sp>
      <p:sp>
        <p:nvSpPr>
          <p:cNvPr id="7" name="Rectangle 13"/>
          <p:cNvSpPr/>
          <p:nvPr/>
        </p:nvSpPr>
        <p:spPr bwMode="auto">
          <a:xfrm>
            <a:off x="1541614" y="1239200"/>
            <a:ext cx="1080000" cy="10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45720" tIns="22860" rIns="45720" bIns="2286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id-ID" sz="900"/>
          </a:p>
        </p:txBody>
      </p:sp>
      <p:sp>
        <p:nvSpPr>
          <p:cNvPr id="8" name="Rectangle 15"/>
          <p:cNvSpPr/>
          <p:nvPr/>
        </p:nvSpPr>
        <p:spPr>
          <a:xfrm>
            <a:off x="1689080" y="0"/>
            <a:ext cx="141548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7000" b="1" spc="-15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en-US" altLang="zh-CN" sz="7000" b="1" spc="-15" dirty="0">
              <a:solidFill>
                <a:schemeClr val="tx1">
                  <a:lumMod val="90000"/>
                  <a:lumOff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1">
            <a:extLst>
              <a:ext uri="{FF2B5EF4-FFF2-40B4-BE49-F238E27FC236}">
                <a16:creationId xmlns="" xmlns:a16="http://schemas.microsoft.com/office/drawing/2014/main" id="{4BB69C9D-D7D8-4838-B432-189B5092BB96}"/>
              </a:ext>
            </a:extLst>
          </p:cNvPr>
          <p:cNvSpPr txBox="1"/>
          <p:nvPr/>
        </p:nvSpPr>
        <p:spPr>
          <a:xfrm>
            <a:off x="2696961" y="0"/>
            <a:ext cx="392155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西安事变</a:t>
            </a:r>
            <a:endParaRPr lang="zh-CN" altLang="en-US" sz="7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270170" y="4848685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i="1" dirty="0" smtClean="0"/>
              <a:t>西安事变</a:t>
            </a:r>
            <a:endParaRPr lang="zh-CN" altLang="en-US" sz="3200" b="1" i="1" dirty="0"/>
          </a:p>
        </p:txBody>
      </p:sp>
      <p:sp>
        <p:nvSpPr>
          <p:cNvPr id="12" name="TextBox 11"/>
          <p:cNvSpPr txBox="1"/>
          <p:nvPr/>
        </p:nvSpPr>
        <p:spPr>
          <a:xfrm>
            <a:off x="2815772" y="4919008"/>
            <a:ext cx="93762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1936</a:t>
            </a:r>
          </a:p>
          <a:p>
            <a:pPr algn="ctr"/>
            <a:r>
              <a:rPr lang="zh-CN" altLang="en-US" sz="6000" b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初步建立抗日民族统一战线</a:t>
            </a:r>
            <a:endParaRPr lang="en-US" altLang="zh-CN" sz="6000" b="1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61258" y="1857829"/>
            <a:ext cx="78377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b="1" dirty="0" smtClean="0">
                <a:solidFill>
                  <a:schemeClr val="bg1"/>
                </a:solidFill>
              </a:rPr>
              <a:t>到</a:t>
            </a:r>
            <a:endParaRPr lang="en-US" altLang="zh-CN" sz="6600" b="1" dirty="0" smtClean="0">
              <a:solidFill>
                <a:schemeClr val="bg1"/>
              </a:solidFill>
            </a:endParaRPr>
          </a:p>
          <a:p>
            <a:r>
              <a:rPr lang="zh-CN" altLang="en-US" sz="6600" b="1" dirty="0" smtClean="0">
                <a:solidFill>
                  <a:schemeClr val="bg1"/>
                </a:solidFill>
              </a:rPr>
              <a:t>延</a:t>
            </a:r>
            <a:endParaRPr lang="en-US" altLang="zh-CN" sz="6600" b="1" dirty="0" smtClean="0">
              <a:solidFill>
                <a:schemeClr val="bg1"/>
              </a:solidFill>
            </a:endParaRPr>
          </a:p>
          <a:p>
            <a:r>
              <a:rPr lang="zh-CN" altLang="en-US" sz="6600" b="1" dirty="0" smtClean="0">
                <a:solidFill>
                  <a:schemeClr val="bg1"/>
                </a:solidFill>
              </a:rPr>
              <a:t>安</a:t>
            </a:r>
            <a:endParaRPr lang="zh-CN" altLang="en-US" sz="6600" b="1" dirty="0">
              <a:solidFill>
                <a:schemeClr val="bg1"/>
              </a:solidFill>
            </a:endParaRPr>
          </a:p>
        </p:txBody>
      </p:sp>
      <p:sp>
        <p:nvSpPr>
          <p:cNvPr id="14" name="Rectangle 2"/>
          <p:cNvSpPr/>
          <p:nvPr/>
        </p:nvSpPr>
        <p:spPr bwMode="auto">
          <a:xfrm>
            <a:off x="0" y="0"/>
            <a:ext cx="141548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vert="horz" wrap="square" lIns="45720" tIns="22860" rIns="45720" bIns="2286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id-ID" sz="900"/>
          </a:p>
        </p:txBody>
      </p:sp>
      <p:sp>
        <p:nvSpPr>
          <p:cNvPr id="15" name="TextBox 14"/>
          <p:cNvSpPr txBox="1"/>
          <p:nvPr/>
        </p:nvSpPr>
        <p:spPr>
          <a:xfrm>
            <a:off x="217716" y="1756229"/>
            <a:ext cx="78377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b="1" dirty="0" smtClean="0">
                <a:solidFill>
                  <a:schemeClr val="bg1"/>
                </a:solidFill>
              </a:rPr>
              <a:t>在</a:t>
            </a:r>
            <a:endParaRPr lang="en-US" altLang="zh-CN" sz="6600" b="1" dirty="0" smtClean="0">
              <a:solidFill>
                <a:schemeClr val="bg1"/>
              </a:solidFill>
            </a:endParaRPr>
          </a:p>
          <a:p>
            <a:r>
              <a:rPr lang="zh-CN" altLang="en-US" sz="6600" b="1" dirty="0" smtClean="0">
                <a:solidFill>
                  <a:schemeClr val="bg1"/>
                </a:solidFill>
              </a:rPr>
              <a:t>延</a:t>
            </a:r>
            <a:endParaRPr lang="en-US" altLang="zh-CN" sz="6600" b="1" dirty="0" smtClean="0">
              <a:solidFill>
                <a:schemeClr val="bg1"/>
              </a:solidFill>
            </a:endParaRPr>
          </a:p>
          <a:p>
            <a:r>
              <a:rPr lang="zh-CN" altLang="en-US" sz="6600" b="1" dirty="0" smtClean="0">
                <a:solidFill>
                  <a:schemeClr val="bg1"/>
                </a:solidFill>
              </a:rPr>
              <a:t>安</a:t>
            </a:r>
            <a:endParaRPr lang="zh-CN" altLang="en-US" sz="6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0" grpId="1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占位符 13"/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 l="3529" t="3268" r="1882" b="4575"/>
          <a:stretch>
            <a:fillRect/>
          </a:stretch>
        </p:blipFill>
        <p:spPr>
          <a:xfrm>
            <a:off x="5892801" y="1059546"/>
            <a:ext cx="5965372" cy="4184664"/>
          </a:xfrm>
          <a:effectLst>
            <a:softEdge rad="127000"/>
          </a:effectLst>
        </p:spPr>
      </p:pic>
      <p:sp>
        <p:nvSpPr>
          <p:cNvPr id="6" name="Rectangle 15"/>
          <p:cNvSpPr/>
          <p:nvPr/>
        </p:nvSpPr>
        <p:spPr>
          <a:xfrm>
            <a:off x="1480851" y="2074889"/>
            <a:ext cx="3831377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0000" algn="just"/>
            <a:r>
              <a:rPr lang="en-US" altLang="zh-CN" sz="4000" b="1" dirty="0" smtClean="0"/>
              <a:t>1937</a:t>
            </a:r>
            <a:r>
              <a:rPr lang="zh-CN" altLang="en-US" sz="4000" b="1" dirty="0" smtClean="0"/>
              <a:t>年</a:t>
            </a:r>
            <a:r>
              <a:rPr lang="en-US" altLang="zh-CN" sz="4000" b="1" dirty="0" smtClean="0"/>
              <a:t>1</a:t>
            </a:r>
            <a:r>
              <a:rPr lang="zh-CN" altLang="en-US" sz="4000" b="1" dirty="0" smtClean="0"/>
              <a:t>月</a:t>
            </a:r>
            <a:r>
              <a:rPr lang="zh-CN" altLang="en-US" sz="3600" dirty="0" smtClean="0"/>
              <a:t>，中共中央进驻延安城，</a:t>
            </a:r>
            <a:r>
              <a:rPr lang="zh-CN" altLang="en-US" sz="3600" b="1" dirty="0" smtClean="0"/>
              <a:t>和平接管延安</a:t>
            </a:r>
            <a:endParaRPr lang="zh-CN" altLang="zh-CN" b="1" dirty="0"/>
          </a:p>
        </p:txBody>
      </p:sp>
      <p:sp>
        <p:nvSpPr>
          <p:cNvPr id="7" name="Rectangle 13"/>
          <p:cNvSpPr/>
          <p:nvPr/>
        </p:nvSpPr>
        <p:spPr bwMode="auto">
          <a:xfrm>
            <a:off x="1541614" y="1239200"/>
            <a:ext cx="1080000" cy="10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45720" tIns="22860" rIns="45720" bIns="2286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id-ID" sz="900"/>
          </a:p>
        </p:txBody>
      </p:sp>
      <p:sp>
        <p:nvSpPr>
          <p:cNvPr id="8" name="Rectangle 15"/>
          <p:cNvSpPr/>
          <p:nvPr/>
        </p:nvSpPr>
        <p:spPr>
          <a:xfrm>
            <a:off x="1689080" y="0"/>
            <a:ext cx="141548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7000" b="1" spc="-15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en-US" altLang="zh-CN" sz="7000" b="1" spc="-15" dirty="0">
              <a:solidFill>
                <a:schemeClr val="tx1">
                  <a:lumMod val="90000"/>
                  <a:lumOff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1">
            <a:extLst>
              <a:ext uri="{FF2B5EF4-FFF2-40B4-BE49-F238E27FC236}">
                <a16:creationId xmlns="" xmlns:a16="http://schemas.microsoft.com/office/drawing/2014/main" id="{4BB69C9D-D7D8-4838-B432-189B5092BB96}"/>
              </a:ext>
            </a:extLst>
          </p:cNvPr>
          <p:cNvSpPr txBox="1"/>
          <p:nvPr/>
        </p:nvSpPr>
        <p:spPr>
          <a:xfrm>
            <a:off x="2696961" y="0"/>
            <a:ext cx="506818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进驻延安城</a:t>
            </a:r>
            <a:endParaRPr lang="zh-CN" altLang="en-US" sz="7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210627" y="5298632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进驻延安城</a:t>
            </a:r>
            <a:endParaRPr lang="zh-CN" altLang="en-US" sz="3200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96571" y="4919008"/>
            <a:ext cx="93762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1937</a:t>
            </a:r>
          </a:p>
          <a:p>
            <a:pPr algn="ctr"/>
            <a:r>
              <a:rPr lang="zh-CN" altLang="en-US" sz="6000" b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高原古城成为革命圣地</a:t>
            </a:r>
            <a:endParaRPr lang="en-US" altLang="zh-CN" sz="6000" b="1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1258" y="1857829"/>
            <a:ext cx="78377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b="1" dirty="0" smtClean="0">
                <a:solidFill>
                  <a:schemeClr val="bg1"/>
                </a:solidFill>
              </a:rPr>
              <a:t>到</a:t>
            </a:r>
            <a:endParaRPr lang="en-US" altLang="zh-CN" sz="6600" b="1" dirty="0" smtClean="0">
              <a:solidFill>
                <a:schemeClr val="bg1"/>
              </a:solidFill>
            </a:endParaRPr>
          </a:p>
          <a:p>
            <a:r>
              <a:rPr lang="zh-CN" altLang="en-US" sz="6600" b="1" dirty="0" smtClean="0">
                <a:solidFill>
                  <a:schemeClr val="bg1"/>
                </a:solidFill>
              </a:rPr>
              <a:t>延</a:t>
            </a:r>
            <a:endParaRPr lang="en-US" altLang="zh-CN" sz="6600" b="1" dirty="0" smtClean="0">
              <a:solidFill>
                <a:schemeClr val="bg1"/>
              </a:solidFill>
            </a:endParaRPr>
          </a:p>
          <a:p>
            <a:r>
              <a:rPr lang="zh-CN" altLang="en-US" sz="6600" b="1" dirty="0" smtClean="0">
                <a:solidFill>
                  <a:schemeClr val="bg1"/>
                </a:solidFill>
              </a:rPr>
              <a:t>安</a:t>
            </a:r>
            <a:endParaRPr lang="zh-CN" altLang="en-US" sz="6600" b="1" dirty="0">
              <a:solidFill>
                <a:schemeClr val="bg1"/>
              </a:solidFill>
            </a:endParaRPr>
          </a:p>
        </p:txBody>
      </p:sp>
      <p:sp>
        <p:nvSpPr>
          <p:cNvPr id="13" name="Rectangle 2"/>
          <p:cNvSpPr/>
          <p:nvPr/>
        </p:nvSpPr>
        <p:spPr bwMode="auto">
          <a:xfrm>
            <a:off x="0" y="0"/>
            <a:ext cx="141548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vert="horz" wrap="square" lIns="45720" tIns="22860" rIns="45720" bIns="2286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id-ID" sz="900"/>
          </a:p>
        </p:txBody>
      </p:sp>
      <p:sp>
        <p:nvSpPr>
          <p:cNvPr id="14" name="TextBox 13"/>
          <p:cNvSpPr txBox="1"/>
          <p:nvPr/>
        </p:nvSpPr>
        <p:spPr>
          <a:xfrm>
            <a:off x="217716" y="1756229"/>
            <a:ext cx="78377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b="1" dirty="0" smtClean="0">
                <a:solidFill>
                  <a:schemeClr val="bg1"/>
                </a:solidFill>
              </a:rPr>
              <a:t>在</a:t>
            </a:r>
            <a:endParaRPr lang="en-US" altLang="zh-CN" sz="6600" b="1" dirty="0" smtClean="0">
              <a:solidFill>
                <a:schemeClr val="bg1"/>
              </a:solidFill>
            </a:endParaRPr>
          </a:p>
          <a:p>
            <a:r>
              <a:rPr lang="zh-CN" altLang="en-US" sz="6600" b="1" dirty="0" smtClean="0">
                <a:solidFill>
                  <a:schemeClr val="bg1"/>
                </a:solidFill>
              </a:rPr>
              <a:t>延</a:t>
            </a:r>
            <a:endParaRPr lang="en-US" altLang="zh-CN" sz="6600" b="1" dirty="0" smtClean="0">
              <a:solidFill>
                <a:schemeClr val="bg1"/>
              </a:solidFill>
            </a:endParaRPr>
          </a:p>
          <a:p>
            <a:r>
              <a:rPr lang="zh-CN" altLang="en-US" sz="6600" b="1" dirty="0" smtClean="0">
                <a:solidFill>
                  <a:schemeClr val="bg1"/>
                </a:solidFill>
              </a:rPr>
              <a:t>安</a:t>
            </a:r>
            <a:endParaRPr lang="zh-CN" altLang="en-US" sz="6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0" grpId="0"/>
      <p:bldP spid="11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710</TotalTime>
  <Words>1063</Words>
  <PresentationFormat>自定义</PresentationFormat>
  <Paragraphs>245</Paragraphs>
  <Slides>24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5" baseType="lpstr">
      <vt:lpstr>Office 主题​​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win10</dc:creator>
  <cp:lastModifiedBy>win10</cp:lastModifiedBy>
  <cp:revision>36</cp:revision>
  <dcterms:created xsi:type="dcterms:W3CDTF">2018-04-03T13:25:34Z</dcterms:created>
  <dcterms:modified xsi:type="dcterms:W3CDTF">2021-06-03T15:38:34Z</dcterms:modified>
</cp:coreProperties>
</file>