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69" r:id="rId7"/>
    <p:sldId id="270" r:id="rId8"/>
    <p:sldId id="258" r:id="rId9"/>
    <p:sldId id="266" r:id="rId10"/>
    <p:sldId id="268" r:id="rId11"/>
    <p:sldId id="271" r:id="rId12"/>
    <p:sldId id="263" r:id="rId13"/>
    <p:sldId id="259" r:id="rId14"/>
    <p:sldId id="265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131"/>
    <a:srgbClr val="ECC486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2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132" y="-4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1E3364D9-1C68-4A16-A234-93A1711339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02AFFE-B0CA-49D0-91A3-BE19EBF28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9504" y="2422525"/>
            <a:ext cx="5623034" cy="1006475"/>
          </a:xfrm>
        </p:spPr>
        <p:txBody>
          <a:bodyPr anchor="b"/>
          <a:lstStyle>
            <a:lvl1pPr algn="l">
              <a:defRPr sz="6000">
                <a:solidFill>
                  <a:srgbClr val="ECC486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defRPr>
            </a:lvl1pPr>
          </a:lstStyle>
          <a:p>
            <a:r>
              <a:rPr lang="zh-CN" altLang="en-US" dirty="0"/>
              <a:t>党政风</a:t>
            </a:r>
            <a:r>
              <a:rPr lang="en-US" altLang="zh-CN" dirty="0"/>
              <a:t>PPT</a:t>
            </a:r>
            <a:r>
              <a:rPr lang="zh-CN" altLang="en-US" dirty="0"/>
              <a:t>母版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6F9B8C1-B92E-4AAE-9F59-0A6531B4090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9504" y="3521076"/>
            <a:ext cx="5623034" cy="365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B18DECB-A4BC-4D40-B558-A1C3A237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A3FE-1779-4931-ABB6-275D40FC1457}" type="datetimeFigureOut">
              <a:rPr lang="zh-CN" altLang="en-US" smtClean="0"/>
              <a:pPr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F5AE30A-66F4-453C-88CB-EE8E894A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334D1E-DA4A-460B-8ECE-48E66C99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8E26-A4E4-42A6-AA59-D5E3DE2431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767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7C8528-FFC3-4492-B105-5F22B1E8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A9E6471-C5E4-4A0C-823F-2C84B201F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F8239A8-143B-42D2-B4CB-B7534090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A3FE-1779-4931-ABB6-275D40FC1457}" type="datetimeFigureOut">
              <a:rPr lang="zh-CN" altLang="en-US" smtClean="0"/>
              <a:pPr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C6F48BA-C652-473A-8162-F11C88A7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2658BC3-ABC8-4E70-B5CD-165AAE77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8E26-A4E4-42A6-AA59-D5E3DE2431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3386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C94BAA9-C385-4A5E-AE7A-A0CFFB18A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AC90A0E7-C5BB-4B25-95AB-E48F46109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39BB03A-45B6-4467-9E9F-50C6311B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A3FE-1779-4931-ABB6-275D40FC1457}" type="datetimeFigureOut">
              <a:rPr lang="zh-CN" altLang="en-US" smtClean="0"/>
              <a:pPr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F5275BF-7FDB-4A88-8872-43FA4EDA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492BF98-6403-43F0-93DC-F5029F79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8E26-A4E4-42A6-AA59-D5E3DE2431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4596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844DFE-9479-4A00-A199-95362ECA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C45F35B-2EB7-4744-9845-B6376FB3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A3FE-1779-4931-ABB6-275D40FC1457}" type="datetimeFigureOut">
              <a:rPr lang="zh-CN" altLang="en-US" smtClean="0"/>
              <a:pPr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3C3D3DB-CE28-43E6-A2E9-553F32F8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BE1E643-F7A6-4591-8CD0-A581ACCD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8E26-A4E4-42A6-AA59-D5E3DE2431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6D96D5D-BB43-445F-9B2D-C2605C305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6725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CE6B52C-C9A0-4D14-9FF4-1A8AF8CE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A3FE-1779-4931-ABB6-275D40FC1457}" type="datetimeFigureOut">
              <a:rPr lang="zh-CN" altLang="en-US" smtClean="0"/>
              <a:pPr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CA944D5-5A35-4465-AD36-49B98A9A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5463D19-C6B0-4EEE-8057-AAD9B311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8E26-A4E4-42A6-AA59-D5E3DE2431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56EDEC4-0BF0-45BE-8EEC-52171D4AC8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2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2B4BFD-D503-422E-9AE5-4DA185C9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4" y="523081"/>
            <a:ext cx="10361596" cy="7794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321E7D-96E0-4C49-BF7A-6E96FCB2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204" y="1450239"/>
            <a:ext cx="10361596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1AF7C34-BF72-44AD-BD94-5E67E634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A3FE-1779-4931-ABB6-275D40FC1457}" type="datetimeFigureOut">
              <a:rPr lang="zh-CN" altLang="en-US" smtClean="0"/>
              <a:pPr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730ADA3-5C97-4CC0-BEA0-6E26F988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4CCC1D6-F2A6-42E2-9CBE-4892E0FF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8E26-A4E4-42A6-AA59-D5E3DE2431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6B26815C-BE4E-40F6-8C9D-86D2A6E418A8}"/>
              </a:ext>
            </a:extLst>
          </p:cNvPr>
          <p:cNvSpPr/>
          <p:nvPr userDrawn="1"/>
        </p:nvSpPr>
        <p:spPr>
          <a:xfrm>
            <a:off x="3454400" y="495700"/>
            <a:ext cx="127000" cy="834223"/>
          </a:xfrm>
          <a:prstGeom prst="roundRect">
            <a:avLst>
              <a:gd name="adj" fmla="val 50000"/>
            </a:avLst>
          </a:prstGeom>
          <a:solidFill>
            <a:srgbClr val="D9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928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21588 -1.85185E-6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738FB9-26E9-438B-B246-AB9BB562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511965E-5627-47A5-ADEE-CC52BF33B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0746FF3-BA4E-46CF-9175-A62E96BF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A3FE-1779-4931-ABB6-275D40FC1457}" type="datetimeFigureOut">
              <a:rPr lang="zh-CN" altLang="en-US" smtClean="0"/>
              <a:pPr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8CC48DC-CAB5-42E6-AD6A-61DAF7C9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DCCF055-44BB-4A78-9F19-404DFD45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8E26-A4E4-42A6-AA59-D5E3DE2431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42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C83C7F-A516-4049-BF3F-BEC1B009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7C5B530-AC3D-4D21-9A05-BCC9E4D9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C2A5647-8E33-4AF3-8917-6E639132A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D73D5F4-3DDD-4913-9713-099713F3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A3FE-1779-4931-ABB6-275D40FC1457}" type="datetimeFigureOut">
              <a:rPr lang="zh-CN" altLang="en-US" smtClean="0"/>
              <a:pPr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29EF242-6EBB-4A8F-9643-A25DAEEA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08A0E36-CDCC-4F13-9DEC-BA0B878A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8E26-A4E4-42A6-AA59-D5E3DE2431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780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B296DF-251F-4611-9616-21455582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6FCA28A-7ADF-455B-839C-8AD377BF7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2DBF795-66CB-4F23-B70E-9E02958B3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2866A6D-EE97-4747-9FBA-3E3605589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3D7EE10-0599-435B-80EF-D304A3487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7321E28-B047-4645-BB4F-E4852811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A3FE-1779-4931-ABB6-275D40FC1457}" type="datetimeFigureOut">
              <a:rPr lang="zh-CN" altLang="en-US" smtClean="0"/>
              <a:pPr/>
              <a:t>2021/10/26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2113FDAF-7EA9-4D47-A37D-0A17D926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4B65FE9-430A-478A-8035-7648F5E6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8E26-A4E4-42A6-AA59-D5E3DE2431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809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1946E4-2D4B-49CE-B7FF-260FFAFC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7C3B0B6-3E48-425C-A771-0355E886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A3FE-1779-4931-ABB6-275D40FC1457}" type="datetimeFigureOut">
              <a:rPr lang="zh-CN" altLang="en-US" smtClean="0"/>
              <a:pPr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CEFB597-8F25-41C5-AD82-46F14C35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F1A927D-35FC-40BB-BA17-3E5B9A4D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8E26-A4E4-42A6-AA59-D5E3DE2431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17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4FE575C-94C0-4474-A5E7-4E7280F9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A3FE-1779-4931-ABB6-275D40FC1457}" type="datetimeFigureOut">
              <a:rPr lang="zh-CN" altLang="en-US" smtClean="0"/>
              <a:pPr/>
              <a:t>2021/10/26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9BFDF41-B359-488B-A4AF-87DBF20F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8A2AE40-D42A-4B34-B9C7-B1A07C9D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8E26-A4E4-42A6-AA59-D5E3DE2431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394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27EAD9-0C6D-470F-A429-DC9F5D2B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123C424-A825-4664-B284-3F188D97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92DB7BA-3796-4F9A-950F-55344F3F2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B6272F8-B1E6-42E9-95C4-736C2152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A3FE-1779-4931-ABB6-275D40FC1457}" type="datetimeFigureOut">
              <a:rPr lang="zh-CN" altLang="en-US" smtClean="0"/>
              <a:pPr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B3F3D0F-960E-44EE-84CB-7F1D584C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174B1C7-29AC-4D0E-ABB9-FCEB252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8E26-A4E4-42A6-AA59-D5E3DE2431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748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E247EE-3FD9-4B55-BD01-485D803A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5E4F469-AB5C-4ED5-9B58-01AD47C31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3AEA071-6D89-4671-B629-AD70BB8BE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210952C-4EBD-4050-855A-8CB8BB2B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A3FE-1779-4931-ABB6-275D40FC1457}" type="datetimeFigureOut">
              <a:rPr lang="zh-CN" altLang="en-US" smtClean="0"/>
              <a:pPr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10B68E5-3B3E-4D93-928D-10594D91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9544FE4-C4EB-4FF3-9FFB-176E1D20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8E26-A4E4-42A6-AA59-D5E3DE2431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068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24A1EC60-E44C-493C-B229-80C17D6C59E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5FCD2289-0C13-47B5-8242-BE10AC6F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1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12373C0-2F25-4094-8658-69ED44726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02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48CD9A5-B51B-4512-AB6C-549815403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7A3FE-1779-4931-ABB6-275D40FC1457}" type="datetimeFigureOut">
              <a:rPr lang="zh-CN" altLang="en-US" smtClean="0"/>
              <a:pPr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B194FBB-F3BA-422B-A73C-590DE168E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20F62A-400A-44D6-8DC2-BA269479C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8E26-A4E4-42A6-AA59-D5E3DE2431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6741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方正小标宋简体" panose="03000509000000000000" pitchFamily="65" charset="-122"/>
          <a:ea typeface="方正小标宋简体" panose="03000509000000000000" pitchFamily="65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AA769A-A2AC-4D33-BB88-FACF08F66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534" y="1498599"/>
            <a:ext cx="6148550" cy="1477747"/>
          </a:xfrm>
        </p:spPr>
        <p:txBody>
          <a:bodyPr>
            <a:normAutofit fontScale="90000"/>
          </a:bodyPr>
          <a:lstStyle/>
          <a:p>
            <a:r>
              <a:rPr lang="zh-CN" altLang="en-US" sz="8000" dirty="0" smtClean="0"/>
              <a:t>评说 </a:t>
            </a:r>
            <a:r>
              <a:rPr lang="zh-CN" altLang="en-US" sz="4900" b="1" u="sng" dirty="0" smtClean="0"/>
              <a:t>两个“凡是”</a:t>
            </a:r>
            <a:endParaRPr lang="zh-CN" altLang="en-US" b="1" u="sng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774C9F3-B572-4AD4-BA24-DBF485DDB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554" y="3240676"/>
            <a:ext cx="8486446" cy="17821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马克思</a:t>
            </a:r>
            <a:r>
              <a:rPr lang="zh-CN" altLang="en-US" sz="2800" dirty="0" smtClean="0"/>
              <a:t>、恩格斯没有说</a:t>
            </a:r>
            <a:r>
              <a:rPr lang="zh-CN" altLang="en-US" sz="2800" dirty="0" smtClean="0"/>
              <a:t>过“凡是”，</a:t>
            </a:r>
            <a:endParaRPr lang="en-US" altLang="zh-CN" sz="2800" dirty="0" smtClean="0"/>
          </a:p>
          <a:p>
            <a:r>
              <a:rPr lang="zh-CN" altLang="en-US" sz="2800" dirty="0" smtClean="0"/>
              <a:t>列宁</a:t>
            </a:r>
            <a:r>
              <a:rPr lang="zh-CN" altLang="en-US" sz="2800" dirty="0" smtClean="0"/>
              <a:t>、斯大林没有说</a:t>
            </a:r>
            <a:r>
              <a:rPr lang="zh-CN" altLang="en-US" sz="2800" dirty="0" smtClean="0"/>
              <a:t>过“凡是”，</a:t>
            </a:r>
            <a:endParaRPr lang="en-US" altLang="zh-CN" sz="2800" dirty="0" smtClean="0"/>
          </a:p>
          <a:p>
            <a:r>
              <a:rPr lang="zh-CN" altLang="en-US" sz="2800" dirty="0" smtClean="0"/>
              <a:t>毛泽东</a:t>
            </a:r>
            <a:r>
              <a:rPr lang="zh-CN" altLang="en-US" sz="2800" dirty="0" smtClean="0"/>
              <a:t>同志自己也没有说</a:t>
            </a:r>
            <a:r>
              <a:rPr lang="zh-CN" altLang="en-US" sz="2800" dirty="0" smtClean="0"/>
              <a:t>过“凡是”。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邓小平</a:t>
            </a:r>
            <a:endParaRPr lang="zh-CN" altLang="en-US" sz="28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A3307AB7-0272-4662-8D3C-8C890609D6CE}"/>
              </a:ext>
            </a:extLst>
          </p:cNvPr>
          <p:cNvSpPr/>
          <p:nvPr/>
        </p:nvSpPr>
        <p:spPr>
          <a:xfrm>
            <a:off x="1076484" y="5079001"/>
            <a:ext cx="2743199" cy="4623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EA6728F-DE92-46C6-8B10-7FE6E9396B6B}"/>
              </a:ext>
            </a:extLst>
          </p:cNvPr>
          <p:cNvSpPr txBox="1"/>
          <p:nvPr/>
        </p:nvSpPr>
        <p:spPr>
          <a:xfrm>
            <a:off x="1581809" y="51318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主持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李豪现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0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E0C17B-904F-4B71-9136-D640BA76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404" y="548481"/>
            <a:ext cx="10361596" cy="7794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凡是有</a:t>
            </a:r>
            <a:r>
              <a:rPr lang="en-US" altLang="zh-CN" dirty="0" smtClean="0"/>
              <a:t>	</a:t>
            </a:r>
            <a:r>
              <a:rPr lang="zh-CN" altLang="en-US" sz="6000" dirty="0" smtClean="0"/>
              <a:t>难言之隐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90600" y="1450238"/>
            <a:ext cx="10515600" cy="4728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		</a:t>
            </a:r>
            <a:r>
              <a:rPr lang="zh-CN" altLang="en-US" sz="2400" dirty="0" smtClean="0"/>
              <a:t>在</a:t>
            </a:r>
            <a:r>
              <a:rPr lang="zh-CN" altLang="en-US" sz="2400" dirty="0" smtClean="0"/>
              <a:t>起草过程中，最难处理的就是，在当时的情况下，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要稳定局势</a:t>
            </a:r>
            <a:r>
              <a:rPr lang="zh-CN" altLang="en-US" sz="2400" dirty="0" smtClean="0"/>
              <a:t>，就要高举毛主席的旗帜，</a:t>
            </a:r>
            <a:r>
              <a:rPr lang="zh-CN" altLang="en-US" sz="2400" b="1" dirty="0" smtClean="0"/>
              <a:t>不能讲毛主席有错误</a:t>
            </a:r>
            <a:r>
              <a:rPr lang="zh-CN" altLang="en-US" sz="2400" dirty="0" smtClean="0"/>
              <a:t>，不能提‘批邓、反击右倾翻案风’是错误的；同时，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又要讲请小平同志出来工作是正确的，必需的</a:t>
            </a:r>
            <a:r>
              <a:rPr lang="zh-CN" altLang="en-US" sz="2400" dirty="0" smtClean="0"/>
              <a:t>。这样，起草工作就十分为难，</a:t>
            </a:r>
            <a:r>
              <a:rPr lang="zh-CN" altLang="en-US" sz="2400" b="1" dirty="0" smtClean="0"/>
              <a:t>怎么说也说不圆满</a:t>
            </a:r>
            <a:r>
              <a:rPr lang="zh-CN" altLang="en-US" sz="2400" dirty="0" smtClean="0"/>
              <a:t>。由于我强调了高举毛主席的旗帜，稳定局势，在讲话提纲第二稿中出现了‘两个凡是’的提法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r">
              <a:buNone/>
            </a:pP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李鑫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	</a:t>
            </a:r>
            <a:r>
              <a:rPr lang="zh-CN" altLang="en-US" sz="2400" dirty="0" smtClean="0"/>
              <a:t>按照</a:t>
            </a:r>
            <a:r>
              <a:rPr lang="zh-CN" altLang="en-US" sz="2400" dirty="0" smtClean="0"/>
              <a:t>“两个凡是”，</a:t>
            </a:r>
            <a:r>
              <a:rPr lang="zh-CN" altLang="en-US" sz="2400" b="1" dirty="0" smtClean="0"/>
              <a:t>就说不通为我平反的问题</a:t>
            </a:r>
            <a:r>
              <a:rPr lang="zh-CN" altLang="en-US" sz="2400" dirty="0" smtClean="0"/>
              <a:t>，也说不通肯定一九七六年广大群众在</a:t>
            </a:r>
            <a:r>
              <a:rPr lang="zh-CN" altLang="en-US" sz="2400" b="1" dirty="0" smtClean="0"/>
              <a:t>天安门广场</a:t>
            </a:r>
            <a:r>
              <a:rPr lang="zh-CN" altLang="en-US" sz="2400" dirty="0" smtClean="0"/>
              <a:t>的活动“合乎情理”的问题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r">
              <a:buNone/>
            </a:pPr>
            <a:r>
              <a:rPr lang="en-US" altLang="zh-CN" sz="2400" dirty="0" smtClean="0"/>
              <a:t>——</a:t>
            </a:r>
            <a:r>
              <a:rPr lang="zh-CN" altLang="en-US" sz="2400" dirty="0" smtClean="0"/>
              <a:t>邓小平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458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E0C17B-904F-4B71-9136-D640BA76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404" y="548481"/>
            <a:ext cx="10361596" cy="7794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凡是有</a:t>
            </a:r>
            <a:r>
              <a:rPr lang="en-US" altLang="zh-CN" dirty="0" smtClean="0"/>
              <a:t>	</a:t>
            </a:r>
            <a:r>
              <a:rPr lang="zh-CN" altLang="en-US" sz="6000" dirty="0" smtClean="0"/>
              <a:t>果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90600" y="1450238"/>
            <a:ext cx="10515600" cy="4728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		1977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日，邓小平在写给中央的信中，针对“两个凡是”，阐述了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对待毛泽东思想的科学态度</a:t>
            </a:r>
            <a:r>
              <a:rPr lang="zh-CN" altLang="en-US" sz="2400" dirty="0" smtClean="0"/>
              <a:t>：“我们必须世世代代地用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准确的完整的</a:t>
            </a:r>
            <a:r>
              <a:rPr lang="zh-CN" altLang="en-US" sz="2400" dirty="0" smtClean="0"/>
              <a:t>毛泽东思想来指导我们全党、全军和全国人民，把党和社会主义的事业，把国际共产主义运动的事业，胜利地推向前进。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24</a:t>
            </a:r>
            <a:r>
              <a:rPr lang="zh-CN" altLang="en-US" sz="2400" dirty="0" smtClean="0"/>
              <a:t>日，在同王震、邓力群谈话时，邓小平进一步指出：“把毛泽东同志在这个问题上讲的移到另外的问题上，在这个地点讲的移到另外的地点，在这个时间讲的移到另外的时间，在这个条件下讲的移到另外的条件下，这样做，不行嘛！”“毛泽东同志自己多次说过，他有些话讲错了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他自己也犯过错误。</a:t>
            </a:r>
            <a:r>
              <a:rPr lang="zh-CN" altLang="en-US" sz="2400" b="1" dirty="0" smtClean="0"/>
              <a:t>一个人讲的每句话都对，一个人绝对正确，没有这回事情</a:t>
            </a:r>
            <a:r>
              <a:rPr lang="zh-CN" altLang="en-US" sz="2400" dirty="0" smtClean="0"/>
              <a:t>。”“</a:t>
            </a:r>
            <a:r>
              <a:rPr lang="zh-CN" altLang="en-US" sz="2400" b="1" dirty="0" smtClean="0"/>
              <a:t>马克思、恩格斯没有说过‘凡是’，列宁、斯大林没有说过‘凡是’，毛泽东同志自己也没有说过‘凡是’。</a:t>
            </a:r>
            <a:r>
              <a:rPr lang="zh-CN" altLang="en-US" sz="2400" dirty="0" smtClean="0"/>
              <a:t>如何对待毛泽东同志说过的话，“是个重要的理论问题，是个是否坚持历史唯物主义的问题。彻底的唯物主义者，应该像毛泽东同志说的那样对待这个问题。”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4589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9BF8AAC8-3B28-49A9-BF1F-D496F84E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145" y="2160981"/>
            <a:ext cx="5749636" cy="769145"/>
          </a:xfrm>
        </p:spPr>
        <p:txBody>
          <a:bodyPr>
            <a:normAutofit fontScale="90000"/>
          </a:bodyPr>
          <a:lstStyle/>
          <a:p>
            <a:r>
              <a:rPr lang="zh-CN" altLang="en-US" sz="6700" dirty="0" smtClean="0">
                <a:solidFill>
                  <a:srgbClr val="ECC486"/>
                </a:solidFill>
              </a:rPr>
              <a:t>评</a:t>
            </a:r>
            <a:r>
              <a:rPr lang="zh-CN" altLang="en-US" sz="4800" dirty="0" smtClean="0">
                <a:solidFill>
                  <a:srgbClr val="ECC486"/>
                </a:solidFill>
              </a:rPr>
              <a:t>那些</a:t>
            </a:r>
            <a:r>
              <a:rPr lang="zh-CN" altLang="en-US" sz="4800" b="1" u="sng" dirty="0" smtClean="0">
                <a:solidFill>
                  <a:srgbClr val="ECC486"/>
                </a:solidFill>
              </a:rPr>
              <a:t>“凡是”</a:t>
            </a:r>
            <a:endParaRPr lang="zh-CN" altLang="en-US" sz="4800" b="1" u="sng" dirty="0">
              <a:solidFill>
                <a:srgbClr val="ECC486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617B913-D259-4AB7-8F45-BB9A7DF3EC90}"/>
              </a:ext>
            </a:extLst>
          </p:cNvPr>
          <p:cNvSpPr txBox="1"/>
          <p:nvPr/>
        </p:nvSpPr>
        <p:spPr>
          <a:xfrm>
            <a:off x="3075710" y="2188691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D9313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03</a:t>
            </a:r>
            <a:endParaRPr lang="zh-CN" altLang="en-US" sz="8000" dirty="0">
              <a:solidFill>
                <a:srgbClr val="D93131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18A831F-D049-488D-B069-6195C2040518}"/>
              </a:ext>
            </a:extLst>
          </p:cNvPr>
          <p:cNvSpPr txBox="1"/>
          <p:nvPr/>
        </p:nvSpPr>
        <p:spPr>
          <a:xfrm>
            <a:off x="6121400" y="285041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空谈</a:t>
            </a:r>
            <a:r>
              <a:rPr lang="zh-CN" altLang="en-US" sz="2400" b="1" dirty="0" smtClean="0"/>
              <a:t>凡是</a:t>
            </a:r>
            <a:r>
              <a:rPr lang="zh-CN" altLang="en-US" sz="2400" dirty="0" smtClean="0"/>
              <a:t>不如</a:t>
            </a:r>
            <a:r>
              <a:rPr lang="zh-CN" altLang="en-US" sz="2400" b="1" dirty="0" smtClean="0"/>
              <a:t>实事求是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416694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E0C17B-904F-4B71-9136-D640BA76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49" y="556658"/>
            <a:ext cx="10515600" cy="904775"/>
          </a:xfrm>
        </p:spPr>
        <p:txBody>
          <a:bodyPr>
            <a:normAutofit fontScale="90000"/>
          </a:bodyPr>
          <a:lstStyle/>
          <a:p>
            <a:r>
              <a:rPr lang="zh-CN" altLang="en-US" sz="8000" dirty="0" smtClean="0"/>
              <a:t>评</a:t>
            </a:r>
            <a:r>
              <a:rPr lang="en-US" altLang="zh-CN" sz="8000" dirty="0" smtClean="0"/>
              <a:t>	</a:t>
            </a:r>
            <a:r>
              <a:rPr lang="zh-CN" altLang="en-US" dirty="0" smtClean="0"/>
              <a:t>那些“凡是”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559A7A6-A34B-42F4-B2DA-0379075DF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0730" y="2235201"/>
            <a:ext cx="2683046" cy="2744024"/>
          </a:xfrm>
          <a:prstGeom prst="rect">
            <a:avLst/>
          </a:prstGeom>
        </p:spPr>
      </p:pic>
      <p:sp>
        <p:nvSpPr>
          <p:cNvPr id="3" name="圆: 空心 2">
            <a:extLst>
              <a:ext uri="{FF2B5EF4-FFF2-40B4-BE49-F238E27FC236}">
                <a16:creationId xmlns:a16="http://schemas.microsoft.com/office/drawing/2014/main" xmlns="" id="{AB65676E-5CD9-425D-997E-3BBD5A4AB88F}"/>
              </a:ext>
            </a:extLst>
          </p:cNvPr>
          <p:cNvSpPr/>
          <p:nvPr/>
        </p:nvSpPr>
        <p:spPr>
          <a:xfrm>
            <a:off x="4408527" y="3060753"/>
            <a:ext cx="267367" cy="267367"/>
          </a:xfrm>
          <a:prstGeom prst="donut">
            <a:avLst>
              <a:gd name="adj" fmla="val 24966"/>
            </a:avLst>
          </a:prstGeom>
          <a:solidFill>
            <a:srgbClr val="D9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xmlns="" id="{4E979A09-9A00-48DF-A445-11D974929150}"/>
              </a:ext>
            </a:extLst>
          </p:cNvPr>
          <p:cNvSpPr/>
          <p:nvPr/>
        </p:nvSpPr>
        <p:spPr>
          <a:xfrm>
            <a:off x="4408526" y="2235201"/>
            <a:ext cx="267367" cy="267367"/>
          </a:xfrm>
          <a:prstGeom prst="donut">
            <a:avLst>
              <a:gd name="adj" fmla="val 24966"/>
            </a:avLst>
          </a:prstGeom>
          <a:solidFill>
            <a:srgbClr val="D9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: 空心 7">
            <a:extLst>
              <a:ext uri="{FF2B5EF4-FFF2-40B4-BE49-F238E27FC236}">
                <a16:creationId xmlns:a16="http://schemas.microsoft.com/office/drawing/2014/main" xmlns="" id="{1079E9F2-AA20-4A76-86FA-A4A2CA4F00FF}"/>
              </a:ext>
            </a:extLst>
          </p:cNvPr>
          <p:cNvSpPr/>
          <p:nvPr/>
        </p:nvSpPr>
        <p:spPr>
          <a:xfrm>
            <a:off x="4408526" y="4711858"/>
            <a:ext cx="267367" cy="267367"/>
          </a:xfrm>
          <a:prstGeom prst="donut">
            <a:avLst>
              <a:gd name="adj" fmla="val 24966"/>
            </a:avLst>
          </a:prstGeom>
          <a:solidFill>
            <a:srgbClr val="D9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xmlns="" id="{0A14CC08-EF51-4CE3-90EA-1C3264934F50}"/>
              </a:ext>
            </a:extLst>
          </p:cNvPr>
          <p:cNvSpPr/>
          <p:nvPr/>
        </p:nvSpPr>
        <p:spPr>
          <a:xfrm>
            <a:off x="4408525" y="3886305"/>
            <a:ext cx="267367" cy="267367"/>
          </a:xfrm>
          <a:prstGeom prst="donut">
            <a:avLst>
              <a:gd name="adj" fmla="val 24966"/>
            </a:avLst>
          </a:prstGeom>
          <a:solidFill>
            <a:srgbClr val="D9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ED0F452-E006-47EC-BA73-5387352C32F0}"/>
              </a:ext>
            </a:extLst>
          </p:cNvPr>
          <p:cNvSpPr txBox="1"/>
          <p:nvPr/>
        </p:nvSpPr>
        <p:spPr>
          <a:xfrm>
            <a:off x="4772560" y="2138051"/>
            <a:ext cx="720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毛泽东同志的“两个凡是”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：凡是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敌人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反对的我们就坚决拥护，凡是敌人拥护的我们就坚决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EB551EB-B380-45A6-AD91-E63A41642991}"/>
              </a:ext>
            </a:extLst>
          </p:cNvPr>
          <p:cNvSpPr txBox="1"/>
          <p:nvPr/>
        </p:nvSpPr>
        <p:spPr>
          <a:xfrm>
            <a:off x="4772560" y="2963603"/>
            <a:ext cx="707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华国锋同志的“两个凡是”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：凡是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毛主席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作出的决策，我们都坚决维护，凡是毛主席的指示，我们都始终不渝地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遵循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C36B5A6-7B3C-4816-B417-52D03D956FB9}"/>
              </a:ext>
            </a:extLst>
          </p:cNvPr>
          <p:cNvSpPr txBox="1"/>
          <p:nvPr/>
        </p:nvSpPr>
        <p:spPr>
          <a:xfrm>
            <a:off x="4772560" y="3789155"/>
            <a:ext cx="69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胡锦涛同志的“两个凡是” ：凡是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切身利益的决策都要充分听取群众意见，凡是损害群众利益的做法都要坚决防止和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纠正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3267C0C-E2B3-4252-95CF-75F0CC7C8FC7}"/>
              </a:ext>
            </a:extLst>
          </p:cNvPr>
          <p:cNvSpPr txBox="1"/>
          <p:nvPr/>
        </p:nvSpPr>
        <p:spPr>
          <a:xfrm>
            <a:off x="4772560" y="4614708"/>
            <a:ext cx="714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社会经济学的“两个凡是”：凡是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能自决的，政府都要退出；凡市场能调节的，政府都要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535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F921544-8826-4E13-815A-269D2F56A6D4}"/>
              </a:ext>
            </a:extLst>
          </p:cNvPr>
          <p:cNvSpPr/>
          <p:nvPr/>
        </p:nvSpPr>
        <p:spPr>
          <a:xfrm>
            <a:off x="1055272" y="1729409"/>
            <a:ext cx="3298068" cy="4492487"/>
          </a:xfrm>
          <a:prstGeom prst="rect">
            <a:avLst/>
          </a:prstGeom>
          <a:solidFill>
            <a:srgbClr val="D9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75C974C-DC48-47FE-B4E7-9725E06B4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053" y="2001085"/>
            <a:ext cx="6019800" cy="382502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“凡是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都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”是一种带有强烈判断和命令的句式。</a:t>
            </a:r>
            <a:r>
              <a:rPr lang="zh-CN" altLang="en-US" dirty="0" smtClean="0"/>
              <a:t>凡是判断，都有一定的前提条件。离开了社会历史，离开了国际国情，离开了人民群众，</a:t>
            </a:r>
            <a:r>
              <a:rPr lang="zh-CN" altLang="en-US" b="1" dirty="0" smtClean="0"/>
              <a:t>空谈“凡是”而不实事求是，就失去了判断的价值、命令的力量和“凡是”的意义。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52BE634-9B38-4488-8D37-8AF5A67AC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34" y="1908034"/>
            <a:ext cx="2833919" cy="41327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58E0C17B-904F-4B71-9136-D640BA76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49" y="556658"/>
            <a:ext cx="10515600" cy="904775"/>
          </a:xfrm>
        </p:spPr>
        <p:txBody>
          <a:bodyPr>
            <a:normAutofit fontScale="90000"/>
          </a:bodyPr>
          <a:lstStyle/>
          <a:p>
            <a:r>
              <a:rPr lang="zh-CN" altLang="en-US" sz="8000" dirty="0" smtClean="0"/>
              <a:t>评</a:t>
            </a:r>
            <a:r>
              <a:rPr lang="en-US" altLang="zh-CN" sz="8000" dirty="0" smtClean="0"/>
              <a:t>	</a:t>
            </a:r>
            <a:r>
              <a:rPr lang="zh-CN" altLang="en-US" dirty="0" smtClean="0"/>
              <a:t>那些“凡是”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7548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A534D41-7685-4098-A7BB-556503FD39E4}"/>
              </a:ext>
            </a:extLst>
          </p:cNvPr>
          <p:cNvSpPr txBox="1"/>
          <p:nvPr/>
        </p:nvSpPr>
        <p:spPr>
          <a:xfrm>
            <a:off x="4157006" y="1799967"/>
            <a:ext cx="3877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D9313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谢谢观看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983AA14-DBE2-49E8-AF82-D322A1B3F324}"/>
              </a:ext>
            </a:extLst>
          </p:cNvPr>
          <p:cNvSpPr txBox="1"/>
          <p:nvPr/>
        </p:nvSpPr>
        <p:spPr>
          <a:xfrm>
            <a:off x="4972968" y="3000296"/>
            <a:ext cx="224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93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E0C17B-904F-4B71-9136-D640BA76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29" y="463617"/>
            <a:ext cx="10515600" cy="90477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7A2EC5EB-1003-44F5-A706-E6D93967B032}"/>
              </a:ext>
            </a:extLst>
          </p:cNvPr>
          <p:cNvSpPr txBox="1"/>
          <p:nvPr/>
        </p:nvSpPr>
        <p:spPr>
          <a:xfrm>
            <a:off x="5090110" y="2897490"/>
            <a:ext cx="615553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50BC4528-BD68-4043-8830-998258FC3F59}"/>
              </a:ext>
            </a:extLst>
          </p:cNvPr>
          <p:cNvGrpSpPr/>
          <p:nvPr/>
        </p:nvGrpSpPr>
        <p:grpSpPr>
          <a:xfrm>
            <a:off x="2446129" y="1673191"/>
            <a:ext cx="1153804" cy="3804448"/>
            <a:chOff x="1150729" y="1723991"/>
            <a:chExt cx="1153804" cy="380444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7F7D3FEC-DBCC-4F41-A492-3054978FE16F}"/>
                </a:ext>
              </a:extLst>
            </p:cNvPr>
            <p:cNvGrpSpPr/>
            <p:nvPr/>
          </p:nvGrpSpPr>
          <p:grpSpPr>
            <a:xfrm>
              <a:off x="1150729" y="1723991"/>
              <a:ext cx="1153804" cy="3804448"/>
              <a:chOff x="2318113" y="1797564"/>
              <a:chExt cx="1153804" cy="380444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xmlns="" id="{E7BA0E8B-B9CC-4FD9-856A-AE1F4A8ED35D}"/>
                  </a:ext>
                </a:extLst>
              </p:cNvPr>
              <p:cNvSpPr/>
              <p:nvPr/>
            </p:nvSpPr>
            <p:spPr>
              <a:xfrm>
                <a:off x="2385263" y="2646442"/>
                <a:ext cx="1019504" cy="2955570"/>
              </a:xfrm>
              <a:custGeom>
                <a:avLst/>
                <a:gdLst>
                  <a:gd name="connsiteX0" fmla="*/ 3926 w 1019504"/>
                  <a:gd name="connsiteY0" fmla="*/ 0 h 2955570"/>
                  <a:gd name="connsiteX1" fmla="*/ 31377 w 1019504"/>
                  <a:gd name="connsiteY1" fmla="*/ 50574 h 2955570"/>
                  <a:gd name="connsiteX2" fmla="*/ 509753 w 1019504"/>
                  <a:gd name="connsiteY2" fmla="*/ 304925 h 2955570"/>
                  <a:gd name="connsiteX3" fmla="*/ 988129 w 1019504"/>
                  <a:gd name="connsiteY3" fmla="*/ 50574 h 2955570"/>
                  <a:gd name="connsiteX4" fmla="*/ 1015578 w 1019504"/>
                  <a:gd name="connsiteY4" fmla="*/ 3 h 2955570"/>
                  <a:gd name="connsiteX5" fmla="*/ 1019504 w 1019504"/>
                  <a:gd name="connsiteY5" fmla="*/ 38950 h 2955570"/>
                  <a:gd name="connsiteX6" fmla="*/ 1019504 w 1019504"/>
                  <a:gd name="connsiteY6" fmla="*/ 2445818 h 2955570"/>
                  <a:gd name="connsiteX7" fmla="*/ 509752 w 1019504"/>
                  <a:gd name="connsiteY7" fmla="*/ 2955570 h 2955570"/>
                  <a:gd name="connsiteX8" fmla="*/ 0 w 1019504"/>
                  <a:gd name="connsiteY8" fmla="*/ 2445818 h 2955570"/>
                  <a:gd name="connsiteX9" fmla="*/ 0 w 1019504"/>
                  <a:gd name="connsiteY9" fmla="*/ 38950 h 2955570"/>
                  <a:gd name="connsiteX10" fmla="*/ 3926 w 1019504"/>
                  <a:gd name="connsiteY10" fmla="*/ 0 h 295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19504" h="2955570">
                    <a:moveTo>
                      <a:pt x="3926" y="0"/>
                    </a:moveTo>
                    <a:lnTo>
                      <a:pt x="31377" y="50574"/>
                    </a:lnTo>
                    <a:cubicBezTo>
                      <a:pt x="135050" y="204031"/>
                      <a:pt x="310619" y="304925"/>
                      <a:pt x="509753" y="304925"/>
                    </a:cubicBezTo>
                    <a:cubicBezTo>
                      <a:pt x="708887" y="304925"/>
                      <a:pt x="884456" y="204031"/>
                      <a:pt x="988129" y="50574"/>
                    </a:cubicBezTo>
                    <a:lnTo>
                      <a:pt x="1015578" y="3"/>
                    </a:lnTo>
                    <a:lnTo>
                      <a:pt x="1019504" y="38950"/>
                    </a:lnTo>
                    <a:lnTo>
                      <a:pt x="1019504" y="2445818"/>
                    </a:lnTo>
                    <a:cubicBezTo>
                      <a:pt x="1019504" y="2727346"/>
                      <a:pt x="791280" y="2955570"/>
                      <a:pt x="509752" y="2955570"/>
                    </a:cubicBezTo>
                    <a:cubicBezTo>
                      <a:pt x="228224" y="2955570"/>
                      <a:pt x="0" y="2727346"/>
                      <a:pt x="0" y="2445818"/>
                    </a:cubicBezTo>
                    <a:lnTo>
                      <a:pt x="0" y="38950"/>
                    </a:lnTo>
                    <a:lnTo>
                      <a:pt x="3926" y="0"/>
                    </a:lnTo>
                    <a:close/>
                  </a:path>
                </a:pathLst>
              </a:custGeom>
              <a:solidFill>
                <a:srgbClr val="D9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xmlns="" id="{D272D37B-6DF8-4A35-9679-51B6674E36E4}"/>
                  </a:ext>
                </a:extLst>
              </p:cNvPr>
              <p:cNvSpPr/>
              <p:nvPr/>
            </p:nvSpPr>
            <p:spPr>
              <a:xfrm>
                <a:off x="2318113" y="1797564"/>
                <a:ext cx="1153804" cy="1153804"/>
              </a:xfrm>
              <a:custGeom>
                <a:avLst/>
                <a:gdLst>
                  <a:gd name="connsiteX0" fmla="*/ 576902 w 1153804"/>
                  <a:gd name="connsiteY0" fmla="*/ 0 h 1153804"/>
                  <a:gd name="connsiteX1" fmla="*/ 1153804 w 1153804"/>
                  <a:gd name="connsiteY1" fmla="*/ 576902 h 1153804"/>
                  <a:gd name="connsiteX2" fmla="*/ 1108468 w 1153804"/>
                  <a:gd name="connsiteY2" fmla="*/ 801458 h 1153804"/>
                  <a:gd name="connsiteX3" fmla="*/ 1082728 w 1153804"/>
                  <a:gd name="connsiteY3" fmla="*/ 848881 h 1153804"/>
                  <a:gd name="connsiteX4" fmla="*/ 1082728 w 1153804"/>
                  <a:gd name="connsiteY4" fmla="*/ 848882 h 1153804"/>
                  <a:gd name="connsiteX5" fmla="*/ 1055279 w 1153804"/>
                  <a:gd name="connsiteY5" fmla="*/ 899453 h 1153804"/>
                  <a:gd name="connsiteX6" fmla="*/ 576903 w 1153804"/>
                  <a:gd name="connsiteY6" fmla="*/ 1153804 h 1153804"/>
                  <a:gd name="connsiteX7" fmla="*/ 98527 w 1153804"/>
                  <a:gd name="connsiteY7" fmla="*/ 899453 h 1153804"/>
                  <a:gd name="connsiteX8" fmla="*/ 71076 w 1153804"/>
                  <a:gd name="connsiteY8" fmla="*/ 848879 h 1153804"/>
                  <a:gd name="connsiteX9" fmla="*/ 77506 w 1153804"/>
                  <a:gd name="connsiteY9" fmla="*/ 785096 h 1153804"/>
                  <a:gd name="connsiteX10" fmla="*/ 154208 w 1153804"/>
                  <a:gd name="connsiteY10" fmla="*/ 602822 h 1153804"/>
                  <a:gd name="connsiteX11" fmla="*/ 154243 w 1153804"/>
                  <a:gd name="connsiteY11" fmla="*/ 602780 h 1153804"/>
                  <a:gd name="connsiteX12" fmla="*/ 160274 w 1153804"/>
                  <a:gd name="connsiteY12" fmla="*/ 662609 h 1153804"/>
                  <a:gd name="connsiteX13" fmla="*/ 576903 w 1153804"/>
                  <a:gd name="connsiteY13" fmla="*/ 1002171 h 1153804"/>
                  <a:gd name="connsiteX14" fmla="*/ 993532 w 1153804"/>
                  <a:gd name="connsiteY14" fmla="*/ 662609 h 1153804"/>
                  <a:gd name="connsiteX15" fmla="*/ 999563 w 1153804"/>
                  <a:gd name="connsiteY15" fmla="*/ 602783 h 1153804"/>
                  <a:gd name="connsiteX16" fmla="*/ 999562 w 1153804"/>
                  <a:gd name="connsiteY16" fmla="*/ 602782 h 1153804"/>
                  <a:gd name="connsiteX17" fmla="*/ 1002171 w 1153804"/>
                  <a:gd name="connsiteY17" fmla="*/ 576902 h 1153804"/>
                  <a:gd name="connsiteX18" fmla="*/ 576902 w 1153804"/>
                  <a:gd name="connsiteY18" fmla="*/ 151633 h 1153804"/>
                  <a:gd name="connsiteX19" fmla="*/ 151633 w 1153804"/>
                  <a:gd name="connsiteY19" fmla="*/ 576902 h 1153804"/>
                  <a:gd name="connsiteX20" fmla="*/ 154242 w 1153804"/>
                  <a:gd name="connsiteY20" fmla="*/ 602780 h 1153804"/>
                  <a:gd name="connsiteX21" fmla="*/ 154207 w 1153804"/>
                  <a:gd name="connsiteY21" fmla="*/ 602822 h 1153804"/>
                  <a:gd name="connsiteX22" fmla="*/ 77505 w 1153804"/>
                  <a:gd name="connsiteY22" fmla="*/ 785096 h 1153804"/>
                  <a:gd name="connsiteX23" fmla="*/ 71075 w 1153804"/>
                  <a:gd name="connsiteY23" fmla="*/ 848879 h 1153804"/>
                  <a:gd name="connsiteX24" fmla="*/ 45336 w 1153804"/>
                  <a:gd name="connsiteY24" fmla="*/ 801458 h 1153804"/>
                  <a:gd name="connsiteX25" fmla="*/ 0 w 1153804"/>
                  <a:gd name="connsiteY25" fmla="*/ 576902 h 1153804"/>
                  <a:gd name="connsiteX26" fmla="*/ 576902 w 1153804"/>
                  <a:gd name="connsiteY26" fmla="*/ 0 h 115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53804" h="1153804">
                    <a:moveTo>
                      <a:pt x="576902" y="0"/>
                    </a:moveTo>
                    <a:cubicBezTo>
                      <a:pt x="895516" y="0"/>
                      <a:pt x="1153804" y="258288"/>
                      <a:pt x="1153804" y="576902"/>
                    </a:cubicBezTo>
                    <a:cubicBezTo>
                      <a:pt x="1153804" y="656556"/>
                      <a:pt x="1137661" y="732439"/>
                      <a:pt x="1108468" y="801458"/>
                    </a:cubicBezTo>
                    <a:lnTo>
                      <a:pt x="1082728" y="848881"/>
                    </a:lnTo>
                    <a:lnTo>
                      <a:pt x="1082728" y="848882"/>
                    </a:lnTo>
                    <a:lnTo>
                      <a:pt x="1055279" y="899453"/>
                    </a:lnTo>
                    <a:cubicBezTo>
                      <a:pt x="951606" y="1052910"/>
                      <a:pt x="776037" y="1153804"/>
                      <a:pt x="576903" y="1153804"/>
                    </a:cubicBezTo>
                    <a:cubicBezTo>
                      <a:pt x="377769" y="1153804"/>
                      <a:pt x="202200" y="1052910"/>
                      <a:pt x="98527" y="899453"/>
                    </a:cubicBezTo>
                    <a:lnTo>
                      <a:pt x="71076" y="848879"/>
                    </a:lnTo>
                    <a:lnTo>
                      <a:pt x="77506" y="785096"/>
                    </a:lnTo>
                    <a:cubicBezTo>
                      <a:pt x="91087" y="718729"/>
                      <a:pt x="117565" y="657060"/>
                      <a:pt x="154208" y="602822"/>
                    </a:cubicBezTo>
                    <a:lnTo>
                      <a:pt x="154243" y="602780"/>
                    </a:lnTo>
                    <a:lnTo>
                      <a:pt x="160274" y="662609"/>
                    </a:lnTo>
                    <a:cubicBezTo>
                      <a:pt x="199929" y="856397"/>
                      <a:pt x="371392" y="1002171"/>
                      <a:pt x="576903" y="1002171"/>
                    </a:cubicBezTo>
                    <a:cubicBezTo>
                      <a:pt x="782414" y="1002171"/>
                      <a:pt x="953878" y="856397"/>
                      <a:pt x="993532" y="662609"/>
                    </a:cubicBezTo>
                    <a:lnTo>
                      <a:pt x="999563" y="602783"/>
                    </a:lnTo>
                    <a:lnTo>
                      <a:pt x="999562" y="602782"/>
                    </a:lnTo>
                    <a:lnTo>
                      <a:pt x="1002171" y="576902"/>
                    </a:lnTo>
                    <a:cubicBezTo>
                      <a:pt x="1002171" y="342032"/>
                      <a:pt x="811772" y="151633"/>
                      <a:pt x="576902" y="151633"/>
                    </a:cubicBezTo>
                    <a:cubicBezTo>
                      <a:pt x="342032" y="151633"/>
                      <a:pt x="151633" y="342032"/>
                      <a:pt x="151633" y="576902"/>
                    </a:cubicBezTo>
                    <a:lnTo>
                      <a:pt x="154242" y="602780"/>
                    </a:lnTo>
                    <a:lnTo>
                      <a:pt x="154207" y="602822"/>
                    </a:lnTo>
                    <a:cubicBezTo>
                      <a:pt x="117564" y="657060"/>
                      <a:pt x="91086" y="718729"/>
                      <a:pt x="77505" y="785096"/>
                    </a:cubicBezTo>
                    <a:lnTo>
                      <a:pt x="71075" y="848879"/>
                    </a:lnTo>
                    <a:lnTo>
                      <a:pt x="45336" y="801458"/>
                    </a:lnTo>
                    <a:cubicBezTo>
                      <a:pt x="16143" y="732439"/>
                      <a:pt x="0" y="656556"/>
                      <a:pt x="0" y="576902"/>
                    </a:cubicBezTo>
                    <a:cubicBezTo>
                      <a:pt x="0" y="258288"/>
                      <a:pt x="258288" y="0"/>
                      <a:pt x="576902" y="0"/>
                    </a:cubicBezTo>
                    <a:close/>
                  </a:path>
                </a:pathLst>
              </a:custGeom>
              <a:solidFill>
                <a:srgbClr val="D9313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3B30221B-1D91-4F22-A5D8-FE1FC7F65431}"/>
                </a:ext>
              </a:extLst>
            </p:cNvPr>
            <p:cNvSpPr txBox="1"/>
            <p:nvPr/>
          </p:nvSpPr>
          <p:spPr>
            <a:xfrm>
              <a:off x="1451604" y="2897490"/>
              <a:ext cx="615553" cy="209288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哪两个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“凡是”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xmlns="" id="{96DC96F6-48AF-4D2E-8C89-6FB12717CD28}"/>
                </a:ext>
              </a:extLst>
            </p:cNvPr>
            <p:cNvSpPr txBox="1"/>
            <p:nvPr/>
          </p:nvSpPr>
          <p:spPr>
            <a:xfrm>
              <a:off x="1430754" y="2084714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D931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rgbClr val="D9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68844E5A-98CF-4882-BD2A-2E6F65AD1BF6}"/>
              </a:ext>
            </a:extLst>
          </p:cNvPr>
          <p:cNvGrpSpPr/>
          <p:nvPr/>
        </p:nvGrpSpPr>
        <p:grpSpPr>
          <a:xfrm>
            <a:off x="4085221" y="1694212"/>
            <a:ext cx="1153804" cy="3804448"/>
            <a:chOff x="2789821" y="1745012"/>
            <a:chExt cx="1153804" cy="380444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E3FBF7E1-5574-4078-96DD-2583219A45DC}"/>
                </a:ext>
              </a:extLst>
            </p:cNvPr>
            <p:cNvGrpSpPr/>
            <p:nvPr/>
          </p:nvGrpSpPr>
          <p:grpSpPr>
            <a:xfrm>
              <a:off x="2789821" y="1745012"/>
              <a:ext cx="1153804" cy="3804448"/>
              <a:chOff x="2318113" y="1797564"/>
              <a:chExt cx="1153804" cy="3804448"/>
            </a:xfrm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xmlns="" id="{2D805AEF-C659-43F0-AED3-8900D1744876}"/>
                  </a:ext>
                </a:extLst>
              </p:cNvPr>
              <p:cNvSpPr/>
              <p:nvPr/>
            </p:nvSpPr>
            <p:spPr>
              <a:xfrm>
                <a:off x="2385263" y="2646442"/>
                <a:ext cx="1019504" cy="2955570"/>
              </a:xfrm>
              <a:custGeom>
                <a:avLst/>
                <a:gdLst>
                  <a:gd name="connsiteX0" fmla="*/ 3926 w 1019504"/>
                  <a:gd name="connsiteY0" fmla="*/ 0 h 2955570"/>
                  <a:gd name="connsiteX1" fmla="*/ 31377 w 1019504"/>
                  <a:gd name="connsiteY1" fmla="*/ 50574 h 2955570"/>
                  <a:gd name="connsiteX2" fmla="*/ 509753 w 1019504"/>
                  <a:gd name="connsiteY2" fmla="*/ 304925 h 2955570"/>
                  <a:gd name="connsiteX3" fmla="*/ 988129 w 1019504"/>
                  <a:gd name="connsiteY3" fmla="*/ 50574 h 2955570"/>
                  <a:gd name="connsiteX4" fmla="*/ 1015578 w 1019504"/>
                  <a:gd name="connsiteY4" fmla="*/ 3 h 2955570"/>
                  <a:gd name="connsiteX5" fmla="*/ 1019504 w 1019504"/>
                  <a:gd name="connsiteY5" fmla="*/ 38950 h 2955570"/>
                  <a:gd name="connsiteX6" fmla="*/ 1019504 w 1019504"/>
                  <a:gd name="connsiteY6" fmla="*/ 2445818 h 2955570"/>
                  <a:gd name="connsiteX7" fmla="*/ 509752 w 1019504"/>
                  <a:gd name="connsiteY7" fmla="*/ 2955570 h 2955570"/>
                  <a:gd name="connsiteX8" fmla="*/ 0 w 1019504"/>
                  <a:gd name="connsiteY8" fmla="*/ 2445818 h 2955570"/>
                  <a:gd name="connsiteX9" fmla="*/ 0 w 1019504"/>
                  <a:gd name="connsiteY9" fmla="*/ 38950 h 2955570"/>
                  <a:gd name="connsiteX10" fmla="*/ 3926 w 1019504"/>
                  <a:gd name="connsiteY10" fmla="*/ 0 h 295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19504" h="2955570">
                    <a:moveTo>
                      <a:pt x="3926" y="0"/>
                    </a:moveTo>
                    <a:lnTo>
                      <a:pt x="31377" y="50574"/>
                    </a:lnTo>
                    <a:cubicBezTo>
                      <a:pt x="135050" y="204031"/>
                      <a:pt x="310619" y="304925"/>
                      <a:pt x="509753" y="304925"/>
                    </a:cubicBezTo>
                    <a:cubicBezTo>
                      <a:pt x="708887" y="304925"/>
                      <a:pt x="884456" y="204031"/>
                      <a:pt x="988129" y="50574"/>
                    </a:cubicBezTo>
                    <a:lnTo>
                      <a:pt x="1015578" y="3"/>
                    </a:lnTo>
                    <a:lnTo>
                      <a:pt x="1019504" y="38950"/>
                    </a:lnTo>
                    <a:lnTo>
                      <a:pt x="1019504" y="2445818"/>
                    </a:lnTo>
                    <a:cubicBezTo>
                      <a:pt x="1019504" y="2727346"/>
                      <a:pt x="791280" y="2955570"/>
                      <a:pt x="509752" y="2955570"/>
                    </a:cubicBezTo>
                    <a:cubicBezTo>
                      <a:pt x="228224" y="2955570"/>
                      <a:pt x="0" y="2727346"/>
                      <a:pt x="0" y="2445818"/>
                    </a:cubicBezTo>
                    <a:lnTo>
                      <a:pt x="0" y="38950"/>
                    </a:lnTo>
                    <a:lnTo>
                      <a:pt x="3926" y="0"/>
                    </a:lnTo>
                    <a:close/>
                  </a:path>
                </a:pathLst>
              </a:custGeom>
              <a:solidFill>
                <a:srgbClr val="D9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xmlns="" id="{170454FD-F38F-45E0-B566-D42DD5378403}"/>
                  </a:ext>
                </a:extLst>
              </p:cNvPr>
              <p:cNvSpPr/>
              <p:nvPr/>
            </p:nvSpPr>
            <p:spPr>
              <a:xfrm>
                <a:off x="2318113" y="1797564"/>
                <a:ext cx="1153804" cy="1153804"/>
              </a:xfrm>
              <a:custGeom>
                <a:avLst/>
                <a:gdLst>
                  <a:gd name="connsiteX0" fmla="*/ 576902 w 1153804"/>
                  <a:gd name="connsiteY0" fmla="*/ 0 h 1153804"/>
                  <a:gd name="connsiteX1" fmla="*/ 1153804 w 1153804"/>
                  <a:gd name="connsiteY1" fmla="*/ 576902 h 1153804"/>
                  <a:gd name="connsiteX2" fmla="*/ 1108468 w 1153804"/>
                  <a:gd name="connsiteY2" fmla="*/ 801458 h 1153804"/>
                  <a:gd name="connsiteX3" fmla="*/ 1082728 w 1153804"/>
                  <a:gd name="connsiteY3" fmla="*/ 848881 h 1153804"/>
                  <a:gd name="connsiteX4" fmla="*/ 1082728 w 1153804"/>
                  <a:gd name="connsiteY4" fmla="*/ 848882 h 1153804"/>
                  <a:gd name="connsiteX5" fmla="*/ 1055279 w 1153804"/>
                  <a:gd name="connsiteY5" fmla="*/ 899453 h 1153804"/>
                  <a:gd name="connsiteX6" fmla="*/ 576903 w 1153804"/>
                  <a:gd name="connsiteY6" fmla="*/ 1153804 h 1153804"/>
                  <a:gd name="connsiteX7" fmla="*/ 98527 w 1153804"/>
                  <a:gd name="connsiteY7" fmla="*/ 899453 h 1153804"/>
                  <a:gd name="connsiteX8" fmla="*/ 71076 w 1153804"/>
                  <a:gd name="connsiteY8" fmla="*/ 848879 h 1153804"/>
                  <a:gd name="connsiteX9" fmla="*/ 77506 w 1153804"/>
                  <a:gd name="connsiteY9" fmla="*/ 785096 h 1153804"/>
                  <a:gd name="connsiteX10" fmla="*/ 154208 w 1153804"/>
                  <a:gd name="connsiteY10" fmla="*/ 602822 h 1153804"/>
                  <a:gd name="connsiteX11" fmla="*/ 154243 w 1153804"/>
                  <a:gd name="connsiteY11" fmla="*/ 602780 h 1153804"/>
                  <a:gd name="connsiteX12" fmla="*/ 160274 w 1153804"/>
                  <a:gd name="connsiteY12" fmla="*/ 662609 h 1153804"/>
                  <a:gd name="connsiteX13" fmla="*/ 576903 w 1153804"/>
                  <a:gd name="connsiteY13" fmla="*/ 1002171 h 1153804"/>
                  <a:gd name="connsiteX14" fmla="*/ 993532 w 1153804"/>
                  <a:gd name="connsiteY14" fmla="*/ 662609 h 1153804"/>
                  <a:gd name="connsiteX15" fmla="*/ 999563 w 1153804"/>
                  <a:gd name="connsiteY15" fmla="*/ 602783 h 1153804"/>
                  <a:gd name="connsiteX16" fmla="*/ 999562 w 1153804"/>
                  <a:gd name="connsiteY16" fmla="*/ 602782 h 1153804"/>
                  <a:gd name="connsiteX17" fmla="*/ 1002171 w 1153804"/>
                  <a:gd name="connsiteY17" fmla="*/ 576902 h 1153804"/>
                  <a:gd name="connsiteX18" fmla="*/ 576902 w 1153804"/>
                  <a:gd name="connsiteY18" fmla="*/ 151633 h 1153804"/>
                  <a:gd name="connsiteX19" fmla="*/ 151633 w 1153804"/>
                  <a:gd name="connsiteY19" fmla="*/ 576902 h 1153804"/>
                  <a:gd name="connsiteX20" fmla="*/ 154242 w 1153804"/>
                  <a:gd name="connsiteY20" fmla="*/ 602780 h 1153804"/>
                  <a:gd name="connsiteX21" fmla="*/ 154207 w 1153804"/>
                  <a:gd name="connsiteY21" fmla="*/ 602822 h 1153804"/>
                  <a:gd name="connsiteX22" fmla="*/ 77505 w 1153804"/>
                  <a:gd name="connsiteY22" fmla="*/ 785096 h 1153804"/>
                  <a:gd name="connsiteX23" fmla="*/ 71075 w 1153804"/>
                  <a:gd name="connsiteY23" fmla="*/ 848879 h 1153804"/>
                  <a:gd name="connsiteX24" fmla="*/ 45336 w 1153804"/>
                  <a:gd name="connsiteY24" fmla="*/ 801458 h 1153804"/>
                  <a:gd name="connsiteX25" fmla="*/ 0 w 1153804"/>
                  <a:gd name="connsiteY25" fmla="*/ 576902 h 1153804"/>
                  <a:gd name="connsiteX26" fmla="*/ 576902 w 1153804"/>
                  <a:gd name="connsiteY26" fmla="*/ 0 h 115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53804" h="1153804">
                    <a:moveTo>
                      <a:pt x="576902" y="0"/>
                    </a:moveTo>
                    <a:cubicBezTo>
                      <a:pt x="895516" y="0"/>
                      <a:pt x="1153804" y="258288"/>
                      <a:pt x="1153804" y="576902"/>
                    </a:cubicBezTo>
                    <a:cubicBezTo>
                      <a:pt x="1153804" y="656556"/>
                      <a:pt x="1137661" y="732439"/>
                      <a:pt x="1108468" y="801458"/>
                    </a:cubicBezTo>
                    <a:lnTo>
                      <a:pt x="1082728" y="848881"/>
                    </a:lnTo>
                    <a:lnTo>
                      <a:pt x="1082728" y="848882"/>
                    </a:lnTo>
                    <a:lnTo>
                      <a:pt x="1055279" y="899453"/>
                    </a:lnTo>
                    <a:cubicBezTo>
                      <a:pt x="951606" y="1052910"/>
                      <a:pt x="776037" y="1153804"/>
                      <a:pt x="576903" y="1153804"/>
                    </a:cubicBezTo>
                    <a:cubicBezTo>
                      <a:pt x="377769" y="1153804"/>
                      <a:pt x="202200" y="1052910"/>
                      <a:pt x="98527" y="899453"/>
                    </a:cubicBezTo>
                    <a:lnTo>
                      <a:pt x="71076" y="848879"/>
                    </a:lnTo>
                    <a:lnTo>
                      <a:pt x="77506" y="785096"/>
                    </a:lnTo>
                    <a:cubicBezTo>
                      <a:pt x="91087" y="718729"/>
                      <a:pt x="117565" y="657060"/>
                      <a:pt x="154208" y="602822"/>
                    </a:cubicBezTo>
                    <a:lnTo>
                      <a:pt x="154243" y="602780"/>
                    </a:lnTo>
                    <a:lnTo>
                      <a:pt x="160274" y="662609"/>
                    </a:lnTo>
                    <a:cubicBezTo>
                      <a:pt x="199929" y="856397"/>
                      <a:pt x="371392" y="1002171"/>
                      <a:pt x="576903" y="1002171"/>
                    </a:cubicBezTo>
                    <a:cubicBezTo>
                      <a:pt x="782414" y="1002171"/>
                      <a:pt x="953878" y="856397"/>
                      <a:pt x="993532" y="662609"/>
                    </a:cubicBezTo>
                    <a:lnTo>
                      <a:pt x="999563" y="602783"/>
                    </a:lnTo>
                    <a:lnTo>
                      <a:pt x="999562" y="602782"/>
                    </a:lnTo>
                    <a:lnTo>
                      <a:pt x="1002171" y="576902"/>
                    </a:lnTo>
                    <a:cubicBezTo>
                      <a:pt x="1002171" y="342032"/>
                      <a:pt x="811772" y="151633"/>
                      <a:pt x="576902" y="151633"/>
                    </a:cubicBezTo>
                    <a:cubicBezTo>
                      <a:pt x="342032" y="151633"/>
                      <a:pt x="151633" y="342032"/>
                      <a:pt x="151633" y="576902"/>
                    </a:cubicBezTo>
                    <a:lnTo>
                      <a:pt x="154242" y="602780"/>
                    </a:lnTo>
                    <a:lnTo>
                      <a:pt x="154207" y="602822"/>
                    </a:lnTo>
                    <a:cubicBezTo>
                      <a:pt x="117564" y="657060"/>
                      <a:pt x="91086" y="718729"/>
                      <a:pt x="77505" y="785096"/>
                    </a:cubicBezTo>
                    <a:lnTo>
                      <a:pt x="71075" y="848879"/>
                    </a:lnTo>
                    <a:lnTo>
                      <a:pt x="45336" y="801458"/>
                    </a:lnTo>
                    <a:cubicBezTo>
                      <a:pt x="16143" y="732439"/>
                      <a:pt x="0" y="656556"/>
                      <a:pt x="0" y="576902"/>
                    </a:cubicBezTo>
                    <a:cubicBezTo>
                      <a:pt x="0" y="258288"/>
                      <a:pt x="258288" y="0"/>
                      <a:pt x="576902" y="0"/>
                    </a:cubicBezTo>
                    <a:close/>
                  </a:path>
                </a:pathLst>
              </a:custGeom>
              <a:solidFill>
                <a:srgbClr val="D9313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xmlns="" id="{0AED008A-EC07-457E-948C-6CACCEB9179D}"/>
                </a:ext>
              </a:extLst>
            </p:cNvPr>
            <p:cNvSpPr txBox="1"/>
            <p:nvPr/>
          </p:nvSpPr>
          <p:spPr>
            <a:xfrm>
              <a:off x="3109702" y="2872090"/>
              <a:ext cx="615553" cy="209288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“凡是”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的因果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xmlns="" id="{9FBFD99E-605F-4B20-8644-FDB35480D767}"/>
                </a:ext>
              </a:extLst>
            </p:cNvPr>
            <p:cNvSpPr txBox="1"/>
            <p:nvPr/>
          </p:nvSpPr>
          <p:spPr>
            <a:xfrm>
              <a:off x="3069921" y="2084714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D931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rgbClr val="D9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xmlns="" id="{4AEAED5C-0B40-47B4-B8DE-7E8D1CC508F5}"/>
              </a:ext>
            </a:extLst>
          </p:cNvPr>
          <p:cNvGrpSpPr/>
          <p:nvPr/>
        </p:nvGrpSpPr>
        <p:grpSpPr>
          <a:xfrm>
            <a:off x="5724313" y="1673191"/>
            <a:ext cx="1153804" cy="3804448"/>
            <a:chOff x="4428913" y="1723991"/>
            <a:chExt cx="1153804" cy="3804448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33C3436C-3E29-4EB0-8FEC-B600BAEA28DD}"/>
                </a:ext>
              </a:extLst>
            </p:cNvPr>
            <p:cNvGrpSpPr/>
            <p:nvPr/>
          </p:nvGrpSpPr>
          <p:grpSpPr>
            <a:xfrm>
              <a:off x="4428913" y="1723991"/>
              <a:ext cx="1153804" cy="3804448"/>
              <a:chOff x="5617626" y="2081343"/>
              <a:chExt cx="1153804" cy="3804448"/>
            </a:xfrm>
          </p:grpSpPr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xmlns="" id="{107EEA44-3DBA-4C0D-B2DB-58E26E94B69A}"/>
                  </a:ext>
                </a:extLst>
              </p:cNvPr>
              <p:cNvSpPr/>
              <p:nvPr/>
            </p:nvSpPr>
            <p:spPr>
              <a:xfrm>
                <a:off x="5684776" y="2930221"/>
                <a:ext cx="1019504" cy="2955570"/>
              </a:xfrm>
              <a:custGeom>
                <a:avLst/>
                <a:gdLst>
                  <a:gd name="connsiteX0" fmla="*/ 3926 w 1019504"/>
                  <a:gd name="connsiteY0" fmla="*/ 0 h 2955570"/>
                  <a:gd name="connsiteX1" fmla="*/ 31377 w 1019504"/>
                  <a:gd name="connsiteY1" fmla="*/ 50574 h 2955570"/>
                  <a:gd name="connsiteX2" fmla="*/ 509753 w 1019504"/>
                  <a:gd name="connsiteY2" fmla="*/ 304925 h 2955570"/>
                  <a:gd name="connsiteX3" fmla="*/ 988129 w 1019504"/>
                  <a:gd name="connsiteY3" fmla="*/ 50574 h 2955570"/>
                  <a:gd name="connsiteX4" fmla="*/ 1015578 w 1019504"/>
                  <a:gd name="connsiteY4" fmla="*/ 3 h 2955570"/>
                  <a:gd name="connsiteX5" fmla="*/ 1019504 w 1019504"/>
                  <a:gd name="connsiteY5" fmla="*/ 38950 h 2955570"/>
                  <a:gd name="connsiteX6" fmla="*/ 1019504 w 1019504"/>
                  <a:gd name="connsiteY6" fmla="*/ 2445818 h 2955570"/>
                  <a:gd name="connsiteX7" fmla="*/ 509752 w 1019504"/>
                  <a:gd name="connsiteY7" fmla="*/ 2955570 h 2955570"/>
                  <a:gd name="connsiteX8" fmla="*/ 0 w 1019504"/>
                  <a:gd name="connsiteY8" fmla="*/ 2445818 h 2955570"/>
                  <a:gd name="connsiteX9" fmla="*/ 0 w 1019504"/>
                  <a:gd name="connsiteY9" fmla="*/ 38950 h 2955570"/>
                  <a:gd name="connsiteX10" fmla="*/ 3926 w 1019504"/>
                  <a:gd name="connsiteY10" fmla="*/ 0 h 295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19504" h="2955570">
                    <a:moveTo>
                      <a:pt x="3926" y="0"/>
                    </a:moveTo>
                    <a:lnTo>
                      <a:pt x="31377" y="50574"/>
                    </a:lnTo>
                    <a:cubicBezTo>
                      <a:pt x="135050" y="204031"/>
                      <a:pt x="310619" y="304925"/>
                      <a:pt x="509753" y="304925"/>
                    </a:cubicBezTo>
                    <a:cubicBezTo>
                      <a:pt x="708887" y="304925"/>
                      <a:pt x="884456" y="204031"/>
                      <a:pt x="988129" y="50574"/>
                    </a:cubicBezTo>
                    <a:lnTo>
                      <a:pt x="1015578" y="3"/>
                    </a:lnTo>
                    <a:lnTo>
                      <a:pt x="1019504" y="38950"/>
                    </a:lnTo>
                    <a:lnTo>
                      <a:pt x="1019504" y="2445818"/>
                    </a:lnTo>
                    <a:cubicBezTo>
                      <a:pt x="1019504" y="2727346"/>
                      <a:pt x="791280" y="2955570"/>
                      <a:pt x="509752" y="2955570"/>
                    </a:cubicBezTo>
                    <a:cubicBezTo>
                      <a:pt x="228224" y="2955570"/>
                      <a:pt x="0" y="2727346"/>
                      <a:pt x="0" y="2445818"/>
                    </a:cubicBezTo>
                    <a:lnTo>
                      <a:pt x="0" y="38950"/>
                    </a:lnTo>
                    <a:lnTo>
                      <a:pt x="3926" y="0"/>
                    </a:lnTo>
                    <a:close/>
                  </a:path>
                </a:pathLst>
              </a:custGeom>
              <a:solidFill>
                <a:srgbClr val="D9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xmlns="" id="{22893EA4-15EE-4481-8CF0-2093A68BD893}"/>
                  </a:ext>
                </a:extLst>
              </p:cNvPr>
              <p:cNvSpPr/>
              <p:nvPr/>
            </p:nvSpPr>
            <p:spPr>
              <a:xfrm>
                <a:off x="5617626" y="2081343"/>
                <a:ext cx="1153804" cy="1153804"/>
              </a:xfrm>
              <a:custGeom>
                <a:avLst/>
                <a:gdLst>
                  <a:gd name="connsiteX0" fmla="*/ 576902 w 1153804"/>
                  <a:gd name="connsiteY0" fmla="*/ 0 h 1153804"/>
                  <a:gd name="connsiteX1" fmla="*/ 1153804 w 1153804"/>
                  <a:gd name="connsiteY1" fmla="*/ 576902 h 1153804"/>
                  <a:gd name="connsiteX2" fmla="*/ 1108468 w 1153804"/>
                  <a:gd name="connsiteY2" fmla="*/ 801458 h 1153804"/>
                  <a:gd name="connsiteX3" fmla="*/ 1082728 w 1153804"/>
                  <a:gd name="connsiteY3" fmla="*/ 848881 h 1153804"/>
                  <a:gd name="connsiteX4" fmla="*/ 1082728 w 1153804"/>
                  <a:gd name="connsiteY4" fmla="*/ 848882 h 1153804"/>
                  <a:gd name="connsiteX5" fmla="*/ 1055279 w 1153804"/>
                  <a:gd name="connsiteY5" fmla="*/ 899453 h 1153804"/>
                  <a:gd name="connsiteX6" fmla="*/ 576903 w 1153804"/>
                  <a:gd name="connsiteY6" fmla="*/ 1153804 h 1153804"/>
                  <a:gd name="connsiteX7" fmla="*/ 98527 w 1153804"/>
                  <a:gd name="connsiteY7" fmla="*/ 899453 h 1153804"/>
                  <a:gd name="connsiteX8" fmla="*/ 71076 w 1153804"/>
                  <a:gd name="connsiteY8" fmla="*/ 848879 h 1153804"/>
                  <a:gd name="connsiteX9" fmla="*/ 77506 w 1153804"/>
                  <a:gd name="connsiteY9" fmla="*/ 785096 h 1153804"/>
                  <a:gd name="connsiteX10" fmla="*/ 154208 w 1153804"/>
                  <a:gd name="connsiteY10" fmla="*/ 602822 h 1153804"/>
                  <a:gd name="connsiteX11" fmla="*/ 154243 w 1153804"/>
                  <a:gd name="connsiteY11" fmla="*/ 602780 h 1153804"/>
                  <a:gd name="connsiteX12" fmla="*/ 160274 w 1153804"/>
                  <a:gd name="connsiteY12" fmla="*/ 662609 h 1153804"/>
                  <a:gd name="connsiteX13" fmla="*/ 576903 w 1153804"/>
                  <a:gd name="connsiteY13" fmla="*/ 1002171 h 1153804"/>
                  <a:gd name="connsiteX14" fmla="*/ 993532 w 1153804"/>
                  <a:gd name="connsiteY14" fmla="*/ 662609 h 1153804"/>
                  <a:gd name="connsiteX15" fmla="*/ 999563 w 1153804"/>
                  <a:gd name="connsiteY15" fmla="*/ 602783 h 1153804"/>
                  <a:gd name="connsiteX16" fmla="*/ 999562 w 1153804"/>
                  <a:gd name="connsiteY16" fmla="*/ 602782 h 1153804"/>
                  <a:gd name="connsiteX17" fmla="*/ 1002171 w 1153804"/>
                  <a:gd name="connsiteY17" fmla="*/ 576902 h 1153804"/>
                  <a:gd name="connsiteX18" fmla="*/ 576902 w 1153804"/>
                  <a:gd name="connsiteY18" fmla="*/ 151633 h 1153804"/>
                  <a:gd name="connsiteX19" fmla="*/ 151633 w 1153804"/>
                  <a:gd name="connsiteY19" fmla="*/ 576902 h 1153804"/>
                  <a:gd name="connsiteX20" fmla="*/ 154242 w 1153804"/>
                  <a:gd name="connsiteY20" fmla="*/ 602780 h 1153804"/>
                  <a:gd name="connsiteX21" fmla="*/ 154207 w 1153804"/>
                  <a:gd name="connsiteY21" fmla="*/ 602822 h 1153804"/>
                  <a:gd name="connsiteX22" fmla="*/ 77505 w 1153804"/>
                  <a:gd name="connsiteY22" fmla="*/ 785096 h 1153804"/>
                  <a:gd name="connsiteX23" fmla="*/ 71075 w 1153804"/>
                  <a:gd name="connsiteY23" fmla="*/ 848879 h 1153804"/>
                  <a:gd name="connsiteX24" fmla="*/ 45336 w 1153804"/>
                  <a:gd name="connsiteY24" fmla="*/ 801458 h 1153804"/>
                  <a:gd name="connsiteX25" fmla="*/ 0 w 1153804"/>
                  <a:gd name="connsiteY25" fmla="*/ 576902 h 1153804"/>
                  <a:gd name="connsiteX26" fmla="*/ 576902 w 1153804"/>
                  <a:gd name="connsiteY26" fmla="*/ 0 h 115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53804" h="1153804">
                    <a:moveTo>
                      <a:pt x="576902" y="0"/>
                    </a:moveTo>
                    <a:cubicBezTo>
                      <a:pt x="895516" y="0"/>
                      <a:pt x="1153804" y="258288"/>
                      <a:pt x="1153804" y="576902"/>
                    </a:cubicBezTo>
                    <a:cubicBezTo>
                      <a:pt x="1153804" y="656556"/>
                      <a:pt x="1137661" y="732439"/>
                      <a:pt x="1108468" y="801458"/>
                    </a:cubicBezTo>
                    <a:lnTo>
                      <a:pt x="1082728" y="848881"/>
                    </a:lnTo>
                    <a:lnTo>
                      <a:pt x="1082728" y="848882"/>
                    </a:lnTo>
                    <a:lnTo>
                      <a:pt x="1055279" y="899453"/>
                    </a:lnTo>
                    <a:cubicBezTo>
                      <a:pt x="951606" y="1052910"/>
                      <a:pt x="776037" y="1153804"/>
                      <a:pt x="576903" y="1153804"/>
                    </a:cubicBezTo>
                    <a:cubicBezTo>
                      <a:pt x="377769" y="1153804"/>
                      <a:pt x="202200" y="1052910"/>
                      <a:pt x="98527" y="899453"/>
                    </a:cubicBezTo>
                    <a:lnTo>
                      <a:pt x="71076" y="848879"/>
                    </a:lnTo>
                    <a:lnTo>
                      <a:pt x="77506" y="785096"/>
                    </a:lnTo>
                    <a:cubicBezTo>
                      <a:pt x="91087" y="718729"/>
                      <a:pt x="117565" y="657060"/>
                      <a:pt x="154208" y="602822"/>
                    </a:cubicBezTo>
                    <a:lnTo>
                      <a:pt x="154243" y="602780"/>
                    </a:lnTo>
                    <a:lnTo>
                      <a:pt x="160274" y="662609"/>
                    </a:lnTo>
                    <a:cubicBezTo>
                      <a:pt x="199929" y="856397"/>
                      <a:pt x="371392" y="1002171"/>
                      <a:pt x="576903" y="1002171"/>
                    </a:cubicBezTo>
                    <a:cubicBezTo>
                      <a:pt x="782414" y="1002171"/>
                      <a:pt x="953878" y="856397"/>
                      <a:pt x="993532" y="662609"/>
                    </a:cubicBezTo>
                    <a:lnTo>
                      <a:pt x="999563" y="602783"/>
                    </a:lnTo>
                    <a:lnTo>
                      <a:pt x="999562" y="602782"/>
                    </a:lnTo>
                    <a:lnTo>
                      <a:pt x="1002171" y="576902"/>
                    </a:lnTo>
                    <a:cubicBezTo>
                      <a:pt x="1002171" y="342032"/>
                      <a:pt x="811772" y="151633"/>
                      <a:pt x="576902" y="151633"/>
                    </a:cubicBezTo>
                    <a:cubicBezTo>
                      <a:pt x="342032" y="151633"/>
                      <a:pt x="151633" y="342032"/>
                      <a:pt x="151633" y="576902"/>
                    </a:cubicBezTo>
                    <a:lnTo>
                      <a:pt x="154242" y="602780"/>
                    </a:lnTo>
                    <a:lnTo>
                      <a:pt x="154207" y="602822"/>
                    </a:lnTo>
                    <a:cubicBezTo>
                      <a:pt x="117564" y="657060"/>
                      <a:pt x="91086" y="718729"/>
                      <a:pt x="77505" y="785096"/>
                    </a:cubicBezTo>
                    <a:lnTo>
                      <a:pt x="71075" y="848879"/>
                    </a:lnTo>
                    <a:lnTo>
                      <a:pt x="45336" y="801458"/>
                    </a:lnTo>
                    <a:cubicBezTo>
                      <a:pt x="16143" y="732439"/>
                      <a:pt x="0" y="656556"/>
                      <a:pt x="0" y="576902"/>
                    </a:cubicBezTo>
                    <a:cubicBezTo>
                      <a:pt x="0" y="258288"/>
                      <a:pt x="258288" y="0"/>
                      <a:pt x="576902" y="0"/>
                    </a:cubicBezTo>
                    <a:close/>
                  </a:path>
                </a:pathLst>
              </a:custGeom>
              <a:solidFill>
                <a:srgbClr val="D9313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xmlns="" id="{22F34B13-1739-4565-B465-BD48A074FE2F}"/>
                </a:ext>
              </a:extLst>
            </p:cNvPr>
            <p:cNvSpPr txBox="1"/>
            <p:nvPr/>
          </p:nvSpPr>
          <p:spPr>
            <a:xfrm>
              <a:off x="4710744" y="2948290"/>
              <a:ext cx="615553" cy="209288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那些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“凡是”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B87BF3C4-9BE0-4EA5-9DF1-8D38FEC67772}"/>
                </a:ext>
              </a:extLst>
            </p:cNvPr>
            <p:cNvSpPr txBox="1"/>
            <p:nvPr/>
          </p:nvSpPr>
          <p:spPr>
            <a:xfrm>
              <a:off x="4709088" y="2084714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D931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rgbClr val="D9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4653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9BF8AAC8-3B28-49A9-BF1F-D496F84E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145" y="2160981"/>
            <a:ext cx="5749636" cy="769145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rgbClr val="ECC486"/>
                </a:solidFill>
              </a:rPr>
              <a:t>哪</a:t>
            </a:r>
            <a:r>
              <a:rPr lang="zh-CN" altLang="en-US" sz="4800" dirty="0" smtClean="0">
                <a:solidFill>
                  <a:srgbClr val="ECC486"/>
                </a:solidFill>
              </a:rPr>
              <a:t>两个“凡是”？</a:t>
            </a:r>
            <a:endParaRPr lang="zh-CN" altLang="en-US" sz="4800" dirty="0">
              <a:solidFill>
                <a:srgbClr val="ECC486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617B913-D259-4AB7-8F45-BB9A7DF3EC90}"/>
              </a:ext>
            </a:extLst>
          </p:cNvPr>
          <p:cNvSpPr txBox="1"/>
          <p:nvPr/>
        </p:nvSpPr>
        <p:spPr>
          <a:xfrm>
            <a:off x="3075710" y="2188691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D9313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01</a:t>
            </a:r>
            <a:endParaRPr lang="zh-CN" altLang="en-US" sz="8000" dirty="0">
              <a:solidFill>
                <a:srgbClr val="D93131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18A831F-D049-488D-B069-6195C2040518}"/>
              </a:ext>
            </a:extLst>
          </p:cNvPr>
          <p:cNvSpPr txBox="1"/>
          <p:nvPr/>
        </p:nvSpPr>
        <p:spPr>
          <a:xfrm>
            <a:off x="6121400" y="285041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这是一种有力的句式：</a:t>
            </a:r>
            <a:endParaRPr lang="en-US" altLang="zh-CN" sz="2400" dirty="0" smtClean="0"/>
          </a:p>
          <a:p>
            <a:r>
              <a:rPr lang="en-US" altLang="zh-CN" sz="2400" dirty="0" smtClean="0"/>
              <a:t>			</a:t>
            </a:r>
            <a:r>
              <a:rPr lang="zh-CN" altLang="en-US" sz="2400" dirty="0" smtClean="0"/>
              <a:t>凡是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我们都</a:t>
            </a:r>
            <a:r>
              <a:rPr lang="en-US" altLang="zh-CN" sz="2400" dirty="0" smtClean="0"/>
              <a:t>……</a:t>
            </a:r>
          </a:p>
          <a:p>
            <a:r>
              <a:rPr lang="en-US" altLang="zh-CN" sz="2400" dirty="0" smtClean="0"/>
              <a:t>			</a:t>
            </a:r>
            <a:r>
              <a:rPr lang="zh-CN" altLang="en-US" sz="2400" dirty="0" smtClean="0"/>
              <a:t>凡是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我们都</a:t>
            </a:r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9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E0C17B-904F-4B71-9136-D640BA76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404" y="563113"/>
            <a:ext cx="10361596" cy="779463"/>
          </a:xfrm>
        </p:spPr>
        <p:txBody>
          <a:bodyPr/>
          <a:lstStyle/>
          <a:p>
            <a:r>
              <a:rPr lang="zh-CN" altLang="en-US" sz="4800" dirty="0" smtClean="0"/>
              <a:t>两个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“凡是”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C830868-0B24-4DBD-8E0C-76749815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	1976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，党中央一举粉碎“四人帮”，结束了十年动乱。举国上下，无不欢欣鼓舞。人们在欢庆之后，很自然地要寻找今后的历史取向，中国向何处去，人们迫切希望找个答案。实际上，粉碎“四人帮”只是解决组织上、政治上的问题，而中国向何处去，人们仍然处在追索和徬徨之中。</a:t>
            </a:r>
            <a:r>
              <a:rPr lang="en-US" altLang="zh-CN" dirty="0" smtClean="0"/>
              <a:t>1977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日，当时代表政治气候的“两报一刊”发表了一篇社论，题为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学好文件抓住纲</a:t>
            </a:r>
            <a:r>
              <a:rPr lang="en-US" altLang="zh-CN" b="1" dirty="0" smtClean="0"/>
              <a:t>》</a:t>
            </a:r>
            <a:r>
              <a:rPr lang="zh-CN" altLang="en-US" dirty="0" smtClean="0"/>
              <a:t>，正式提出</a:t>
            </a:r>
            <a:r>
              <a:rPr lang="zh-CN" altLang="en-US" b="1" dirty="0" smtClean="0"/>
              <a:t>“两个凡是”</a:t>
            </a:r>
            <a:r>
              <a:rPr lang="zh-CN" altLang="en-US" dirty="0" smtClean="0"/>
              <a:t>，即“</a:t>
            </a:r>
            <a:r>
              <a:rPr lang="zh-CN" altLang="en-US" b="1" dirty="0" smtClean="0">
                <a:solidFill>
                  <a:srgbClr val="C00000"/>
                </a:solidFill>
              </a:rPr>
              <a:t>凡是毛主席作出的决策，我们都坚决维护，凡是毛主席的指示，我们都始终不渝地遵循</a:t>
            </a:r>
            <a:r>
              <a:rPr lang="zh-CN" altLang="en-US" dirty="0" smtClean="0"/>
              <a:t>”。这是回答中国向何处去的一剂药方，但它不是良药，而是一副禁锢剂，把人们的思路禁锢在个人迷信、盲从，以及愚昧和落后之中。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0844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9BF8AAC8-3B28-49A9-BF1F-D496F84E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145" y="1606551"/>
            <a:ext cx="5749636" cy="1323576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>
                <a:solidFill>
                  <a:srgbClr val="ECC486"/>
                </a:solidFill>
              </a:rPr>
              <a:t>“</a:t>
            </a:r>
            <a:r>
              <a:rPr lang="zh-CN" altLang="en-US" sz="3600" dirty="0" smtClean="0">
                <a:solidFill>
                  <a:srgbClr val="ECC486"/>
                </a:solidFill>
              </a:rPr>
              <a:t>凡是”的</a:t>
            </a:r>
            <a:r>
              <a:rPr lang="en-US" altLang="zh-CN" sz="4800" dirty="0" smtClean="0">
                <a:solidFill>
                  <a:srgbClr val="ECC486"/>
                </a:solidFill>
              </a:rPr>
              <a:t/>
            </a:r>
            <a:br>
              <a:rPr lang="en-US" altLang="zh-CN" sz="4800" dirty="0" smtClean="0">
                <a:solidFill>
                  <a:srgbClr val="ECC486"/>
                </a:solidFill>
              </a:rPr>
            </a:br>
            <a:r>
              <a:rPr lang="en-US" altLang="zh-CN" sz="4800" dirty="0" smtClean="0">
                <a:solidFill>
                  <a:srgbClr val="ECC486"/>
                </a:solidFill>
              </a:rPr>
              <a:t>      </a:t>
            </a:r>
            <a:r>
              <a:rPr lang="zh-CN" altLang="en-US" sz="6000" dirty="0" smtClean="0">
                <a:solidFill>
                  <a:srgbClr val="ECC486"/>
                </a:solidFill>
              </a:rPr>
              <a:t>因</a:t>
            </a:r>
            <a:r>
              <a:rPr lang="zh-CN" altLang="en-US" sz="4800" dirty="0" smtClean="0">
                <a:solidFill>
                  <a:srgbClr val="ECC486"/>
                </a:solidFill>
              </a:rPr>
              <a:t>              </a:t>
            </a:r>
            <a:r>
              <a:rPr lang="zh-CN" altLang="en-US" sz="6000" dirty="0" smtClean="0">
                <a:solidFill>
                  <a:srgbClr val="ECC486"/>
                </a:solidFill>
              </a:rPr>
              <a:t>果</a:t>
            </a:r>
            <a:endParaRPr lang="zh-CN" altLang="en-US" sz="4800" dirty="0">
              <a:solidFill>
                <a:srgbClr val="ECC486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617B913-D259-4AB7-8F45-BB9A7DF3EC90}"/>
              </a:ext>
            </a:extLst>
          </p:cNvPr>
          <p:cNvSpPr txBox="1"/>
          <p:nvPr/>
        </p:nvSpPr>
        <p:spPr>
          <a:xfrm>
            <a:off x="3075710" y="2188691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D9313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02</a:t>
            </a:r>
            <a:endParaRPr lang="zh-CN" altLang="en-US" sz="8000" dirty="0">
              <a:solidFill>
                <a:srgbClr val="D93131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18A831F-D049-488D-B069-6195C2040518}"/>
              </a:ext>
            </a:extLst>
          </p:cNvPr>
          <p:cNvSpPr txBox="1"/>
          <p:nvPr/>
        </p:nvSpPr>
        <p:spPr>
          <a:xfrm>
            <a:off x="6299200" y="288216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为了</a:t>
            </a:r>
            <a:r>
              <a:rPr lang="zh-CN" altLang="en-US" sz="2400" b="1" dirty="0" smtClean="0"/>
              <a:t>稳定局势</a:t>
            </a: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却改变了局势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08471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E0C17B-904F-4B71-9136-D640BA76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54" y="542131"/>
            <a:ext cx="10361596" cy="7794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凡是</a:t>
            </a:r>
            <a:r>
              <a:rPr lang="en-US" altLang="zh-CN" dirty="0" smtClean="0"/>
              <a:t>	</a:t>
            </a:r>
            <a:r>
              <a:rPr lang="zh-CN" altLang="en-US" sz="6000" dirty="0" smtClean="0"/>
              <a:t>源于局势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5950" y="1422400"/>
            <a:ext cx="10979150" cy="52705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		1976</a:t>
            </a:r>
            <a:r>
              <a:rPr lang="zh-CN" altLang="en-US" sz="2400" dirty="0" smtClean="0"/>
              <a:t>年清明节前后，北京市上百万人民群众，自发地聚集于天安门广场，在人民英雄纪念碑前献花篮、送花圈、贴传单、作诗词，</a:t>
            </a:r>
            <a:r>
              <a:rPr lang="zh-CN" altLang="en-US" sz="2400" b="1" dirty="0" smtClean="0"/>
              <a:t>悼念周恩来，拥护邓小平，声讨“四人帮”</a:t>
            </a:r>
            <a:r>
              <a:rPr lang="zh-CN" altLang="en-US" sz="2400" dirty="0" smtClean="0"/>
              <a:t>。对于人民群众的革命行动，“四人帮”极端仇视，并歪曲和捏造事实欺骗中央政治局和毛泽东。</a:t>
            </a:r>
          </a:p>
          <a:p>
            <a:pPr>
              <a:buNone/>
            </a:pPr>
            <a:r>
              <a:rPr lang="en-US" altLang="zh-CN" sz="2400" dirty="0" smtClean="0"/>
              <a:t>		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日，华国锋召集在京的中央政治局委员会议，错误地认为群众的革命行动属于反革命性质，并在当晚开始清理天安门广场的花圈和标语，抓走许多坚持在广场进行悼念活动的群众。当时，作为毛泽东同中央政治局之间的“联络员”毛远新把中央政治局委员会议会议情况向毛泽东作了书面报告，毛泽东圈阅批准了这个报告。</a:t>
            </a:r>
          </a:p>
          <a:p>
            <a:pPr>
              <a:buNone/>
            </a:pPr>
            <a:r>
              <a:rPr lang="en-US" altLang="zh-CN" sz="2400" dirty="0" smtClean="0"/>
              <a:t>		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日，北京广大人民群众提出抗议，在“还我花圈，还我战友”的口号下形成了</a:t>
            </a:r>
            <a:r>
              <a:rPr lang="zh-CN" altLang="en-US" sz="2400" b="1" dirty="0" smtClean="0"/>
              <a:t>天安门广场大规模的群众抗议运动</a:t>
            </a:r>
            <a:r>
              <a:rPr lang="zh-CN" altLang="en-US" sz="2400" dirty="0" smtClean="0"/>
              <a:t>，并同工人、民兵、警察和战士发生严重的冲突，导致车辆和治安岗亭被烧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时半，出动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万名民兵，</a:t>
            </a:r>
            <a:r>
              <a:rPr lang="en-US" altLang="zh-CN" sz="2400" dirty="0" smtClean="0"/>
              <a:t>3000</a:t>
            </a:r>
            <a:r>
              <a:rPr lang="zh-CN" altLang="en-US" sz="2400" dirty="0" smtClean="0"/>
              <a:t>名警察和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个营的卫戍部队，带着木棍和枪械，包围天安门广场，对留在广场的群众进行镇压。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4589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E0C17B-904F-4B71-9136-D640BA76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54" y="542131"/>
            <a:ext cx="10361596" cy="7794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凡是</a:t>
            </a:r>
            <a:r>
              <a:rPr lang="en-US" altLang="zh-CN" dirty="0" smtClean="0"/>
              <a:t>	</a:t>
            </a:r>
            <a:r>
              <a:rPr lang="zh-CN" altLang="en-US" sz="6000" dirty="0" smtClean="0"/>
              <a:t>源于局势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0400" y="2336800"/>
            <a:ext cx="10979150" cy="52705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		</a:t>
            </a:r>
            <a:r>
              <a:rPr lang="zh-CN" altLang="en-US" sz="2400" dirty="0" smtClean="0"/>
              <a:t>姚文元</a:t>
            </a:r>
            <a:r>
              <a:rPr lang="zh-CN" altLang="en-US" sz="2400" dirty="0" smtClean="0"/>
              <a:t>组织攥写的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人民日报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报道文章，颠倒是非，把群众的革命行动说成是“反革命”活动，是“反革命”政治事件，并</a:t>
            </a:r>
            <a:r>
              <a:rPr lang="zh-CN" altLang="en-US" sz="2400" b="1" dirty="0" smtClean="0"/>
              <a:t>诬陷邓小平为天安门事件的“总后台”</a:t>
            </a:r>
            <a:r>
              <a:rPr lang="zh-CN" altLang="en-US" sz="2400" dirty="0" smtClean="0"/>
              <a:t>。中央政治局根据毛泽东的提议，于</a:t>
            </a:r>
            <a:r>
              <a:rPr lang="en-US" altLang="zh-CN" sz="2400" dirty="0" smtClean="0"/>
              <a:t>1976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日任命华国锋为中共中央第一副主席、中华人民共和国国务院总理。同时，认定邓小平问题的性质已经变为对抗性的矛盾，并作出</a:t>
            </a:r>
            <a:r>
              <a:rPr lang="zh-CN" altLang="en-US" sz="2400" b="1" dirty="0" smtClean="0"/>
              <a:t>撤销邓小平党内外一切职务</a:t>
            </a:r>
            <a:r>
              <a:rPr lang="zh-CN" altLang="en-US" sz="2400" dirty="0" smtClean="0"/>
              <a:t>，保留党籍，以观后效的错误决议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24589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E0C17B-904F-4B71-9136-D640BA76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854" y="516731"/>
            <a:ext cx="10361596" cy="7794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凡是</a:t>
            </a:r>
            <a:r>
              <a:rPr lang="en-US" altLang="zh-CN" dirty="0" smtClean="0"/>
              <a:t>	</a:t>
            </a:r>
            <a:r>
              <a:rPr lang="zh-CN" altLang="en-US" sz="6000" dirty="0" smtClean="0"/>
              <a:t>来了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76300" y="1450238"/>
            <a:ext cx="10477500" cy="45695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		1977</a:t>
            </a:r>
            <a:r>
              <a:rPr lang="zh-CN" altLang="en-US" sz="2400" dirty="0" smtClean="0"/>
              <a:t>年的年初，在纪念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周恩来逝世</a:t>
            </a:r>
            <a:r>
              <a:rPr lang="zh-CN" altLang="en-US" sz="2400" dirty="0" smtClean="0"/>
              <a:t>一周年时，</a:t>
            </a:r>
            <a:r>
              <a:rPr lang="zh-CN" altLang="en-US" sz="2400" dirty="0" smtClean="0">
                <a:solidFill>
                  <a:srgbClr val="C00000"/>
                </a:solidFill>
              </a:rPr>
              <a:t>“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天安门事件</a:t>
            </a:r>
            <a:r>
              <a:rPr lang="zh-CN" altLang="en-US" sz="2400" dirty="0" smtClean="0">
                <a:solidFill>
                  <a:srgbClr val="C00000"/>
                </a:solidFill>
              </a:rPr>
              <a:t>”</a:t>
            </a:r>
            <a:r>
              <a:rPr lang="zh-CN" altLang="en-US" sz="2400" dirty="0" smtClean="0"/>
              <a:t>和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邓小平的复出问题</a:t>
            </a:r>
            <a:r>
              <a:rPr lang="zh-CN" altLang="en-US" sz="2400" dirty="0" smtClean="0"/>
              <a:t>成为大家关心的焦点。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日，中共中央政治局召开会议。</a:t>
            </a:r>
            <a:r>
              <a:rPr lang="zh-CN" altLang="en-US" sz="2400" b="1" dirty="0" smtClean="0"/>
              <a:t>华国锋</a:t>
            </a:r>
            <a:r>
              <a:rPr lang="zh-CN" altLang="en-US" sz="2400" dirty="0" smtClean="0"/>
              <a:t>肯定“小平同志的问题，要解决，但不要急”。关于天安门事件，华承认“此事确实受到‘四人帮’压制”，甚至说“天安门事件是压出来的”，但也说“确有少数反革命”。他强调“此事毛主席有指示，一定要说毛主席指示错了，会在群众中引起很大争论”。对天安门广场的情况，他表示“悼念周总理，贴大字报，送花圈，让他送”，还说“有些不同的看法不要紧，要引导，领导这一层要讲清楚”。总的精神，</a:t>
            </a:r>
            <a:r>
              <a:rPr lang="zh-CN" altLang="en-US" sz="2400" b="1" dirty="0" smtClean="0"/>
              <a:t>华是要求“服从同‘四人帮’斗争这个大局”，“毛主席、毛泽东思想这把刀子不能丢” 。</a:t>
            </a:r>
            <a:r>
              <a:rPr lang="zh-CN" altLang="en-US" sz="2400" dirty="0" smtClean="0"/>
              <a:t>华不是不愿解决两件大事，但希望事情按照他设想的步骤解决，</a:t>
            </a:r>
            <a:r>
              <a:rPr lang="zh-CN" altLang="en-US" sz="2400" b="1" dirty="0" smtClean="0"/>
              <a:t>以免干扰他预设的“大局”</a:t>
            </a:r>
            <a:r>
              <a:rPr lang="zh-CN" altLang="en-US" sz="2400" dirty="0" smtClean="0"/>
              <a:t>，其关键就是不能“损害毛主席”。这是华的底线。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4589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E0C17B-904F-4B71-9136-D640BA76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404" y="548481"/>
            <a:ext cx="10361596" cy="7794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凡是</a:t>
            </a:r>
            <a:r>
              <a:rPr lang="en-US" altLang="zh-CN" dirty="0" smtClean="0"/>
              <a:t>	</a:t>
            </a:r>
            <a:r>
              <a:rPr lang="zh-CN" altLang="en-US" sz="6000" dirty="0" smtClean="0"/>
              <a:t>变了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90600" y="1450238"/>
            <a:ext cx="10515600" cy="472831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sz="2400" dirty="0" smtClean="0"/>
              <a:t>		</a:t>
            </a:r>
            <a:r>
              <a:rPr lang="zh-CN" altLang="en-US" sz="2400" dirty="0" smtClean="0"/>
              <a:t>为此</a:t>
            </a:r>
            <a:r>
              <a:rPr lang="zh-CN" altLang="en-US" sz="2400" dirty="0" smtClean="0"/>
              <a:t>，汪东兴指示中共中央办公厅副主任李鑫组织写一篇社论，李鑫主持讨论讲话提纲的起草问题，提出“</a:t>
            </a:r>
            <a:r>
              <a:rPr lang="zh-CN" altLang="en-US" sz="2400" b="1" dirty="0" smtClean="0"/>
              <a:t>要讲高举毛主席的旗帜，处理这两个问题要肯定毛主席正确，不能损害毛主席的形象。</a:t>
            </a:r>
            <a:r>
              <a:rPr lang="zh-CN" altLang="en-US" sz="2400" dirty="0" smtClean="0"/>
              <a:t>” 这是中央理论学习组讨论“两个凡是”问题的雏形，理论组也按照李鑫讲话的核心意思拟出了讲话提纲的第一稿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	</a:t>
            </a:r>
            <a:r>
              <a:rPr lang="zh-CN" altLang="en-US" sz="2400" dirty="0" smtClean="0"/>
              <a:t>理论</a:t>
            </a:r>
            <a:r>
              <a:rPr lang="zh-CN" altLang="en-US" sz="2400" dirty="0" smtClean="0"/>
              <a:t>组讨论修改第一稿。在李鑫主持下，第一次在稿子里写了这样两句话：“</a:t>
            </a:r>
            <a:r>
              <a:rPr lang="zh-CN" altLang="en-US" sz="2400" b="1" dirty="0" smtClean="0"/>
              <a:t>凡是毛主席作出的决策，都必须维护，不能违反；凡是有损毛主席形象的言行，都必须制止，不能容忍。</a:t>
            </a:r>
            <a:r>
              <a:rPr lang="zh-CN" altLang="en-US" sz="2400" dirty="0" smtClean="0"/>
              <a:t>”这是第一次提出“两个凡是”，即“两个凡是”的第一个版本。“两个凡是”有特定的指向，但针对的不是邓小平复出，而是当时有关邓小平复出和天安门事件平反的社会舆论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	</a:t>
            </a:r>
            <a:r>
              <a:rPr lang="zh-CN" altLang="en-US" sz="2400" dirty="0" smtClean="0"/>
              <a:t>讲话</a:t>
            </a:r>
            <a:r>
              <a:rPr lang="zh-CN" altLang="en-US" sz="2400" dirty="0" smtClean="0"/>
              <a:t>提纲稿修改到第四</a:t>
            </a:r>
            <a:r>
              <a:rPr lang="zh-CN" altLang="en-US" sz="2400" dirty="0" smtClean="0"/>
              <a:t>稿，李鑫</a:t>
            </a:r>
            <a:r>
              <a:rPr lang="zh-CN" altLang="en-US" sz="2400" dirty="0" smtClean="0"/>
              <a:t>再次召集起草者开会</a:t>
            </a:r>
            <a:r>
              <a:rPr lang="zh-CN" altLang="en-US" sz="2400" dirty="0" smtClean="0"/>
              <a:t>，把</a:t>
            </a:r>
            <a:r>
              <a:rPr lang="zh-CN" altLang="en-US" sz="2400" dirty="0" smtClean="0"/>
              <a:t>讲话稿中关于“高举”的那些话加到社论里去</a:t>
            </a:r>
            <a:r>
              <a:rPr lang="zh-CN" altLang="en-US" sz="2400" dirty="0" smtClean="0"/>
              <a:t>。 “两个凡是”</a:t>
            </a:r>
            <a:r>
              <a:rPr lang="zh-CN" altLang="en-US" sz="2400" dirty="0" smtClean="0"/>
              <a:t>的提法就这样移植到了社论稿里。同时还作了些修改，又经过理论组讨论，后半句话改成“凡是毛主席的指示，我们都始终不渝地遵循”。这是社论第五稿。 这也是“两个凡是”口号的最终成型。“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凡是毛主席作出的决策，我们都坚决维护，凡是毛主席的指示，我们都始终不渝地遵循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4589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205</Words>
  <Application>Microsoft Office PowerPoint</Application>
  <PresentationFormat>自定义</PresentationFormat>
  <Paragraphs>59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评说 两个“凡是”</vt:lpstr>
      <vt:lpstr>目录</vt:lpstr>
      <vt:lpstr>哪两个“凡是”？</vt:lpstr>
      <vt:lpstr>两个 “凡是”</vt:lpstr>
      <vt:lpstr>“凡是”的       因              果</vt:lpstr>
      <vt:lpstr>凡是 源于局势</vt:lpstr>
      <vt:lpstr>凡是 源于局势</vt:lpstr>
      <vt:lpstr>凡是 来了</vt:lpstr>
      <vt:lpstr>凡是 变了</vt:lpstr>
      <vt:lpstr>凡是有 难言之隐</vt:lpstr>
      <vt:lpstr>凡是有 果</vt:lpstr>
      <vt:lpstr>评那些“凡是”</vt:lpstr>
      <vt:lpstr>评 那些“凡是”</vt:lpstr>
      <vt:lpstr>评 那些“凡是”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单击此处编辑标题</dc:title>
  <dc:creator>陈振鹏</dc:creator>
  <cp:lastModifiedBy>win10</cp:lastModifiedBy>
  <cp:revision>47</cp:revision>
  <dcterms:created xsi:type="dcterms:W3CDTF">2020-10-16T12:41:44Z</dcterms:created>
  <dcterms:modified xsi:type="dcterms:W3CDTF">2021-10-26T09:56:15Z</dcterms:modified>
</cp:coreProperties>
</file>