
<file path=[Content_Types].xml><?xml version="1.0" encoding="utf-8"?>
<Types xmlns="http://schemas.openxmlformats.org/package/2006/content-types">
  <Default Extension="vml" ContentType="application/vnd.openxmlformats-officedocument.vmlDrawing"/>
  <Default Extension="docx" ContentType="application/vnd.openxmlformats-officedocument.wordprocessingml.document"/>
  <Default Extension="bin" ContentType="application/vnd.openxmlformats-officedocument.oleObject"/>
  <Default Extension="png" ContentType="image/png"/>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4" r:id="rId7"/>
    <p:sldId id="267" r:id="rId8"/>
    <p:sldId id="265" r:id="rId9"/>
    <p:sldId id="270" r:id="rId10"/>
    <p:sldId id="268" r:id="rId11"/>
    <p:sldId id="269" r:id="rId12"/>
    <p:sldId id="276" r:id="rId13"/>
    <p:sldId id="275" r:id="rId14"/>
    <p:sldId id="278" r:id="rId15"/>
    <p:sldId id="279" r:id="rId16"/>
    <p:sldId id="307" r:id="rId17"/>
    <p:sldId id="349" r:id="rId18"/>
    <p:sldId id="350" r:id="rId19"/>
    <p:sldId id="351" r:id="rId20"/>
    <p:sldId id="352" r:id="rId21"/>
    <p:sldId id="353" r:id="rId22"/>
    <p:sldId id="308" r:id="rId23"/>
    <p:sldId id="283" r:id="rId24"/>
    <p:sldId id="310" r:id="rId25"/>
    <p:sldId id="285" r:id="rId26"/>
    <p:sldId id="286" r:id="rId27"/>
    <p:sldId id="287" r:id="rId28"/>
    <p:sldId id="288" r:id="rId29"/>
    <p:sldId id="311" r:id="rId30"/>
    <p:sldId id="312" r:id="rId31"/>
    <p:sldId id="313" r:id="rId32"/>
    <p:sldId id="320" r:id="rId33"/>
    <p:sldId id="314" r:id="rId34"/>
    <p:sldId id="315" r:id="rId35"/>
    <p:sldId id="316" r:id="rId36"/>
    <p:sldId id="317" r:id="rId37"/>
    <p:sldId id="319" r:id="rId38"/>
    <p:sldId id="321" r:id="rId39"/>
    <p:sldId id="381" r:id="rId40"/>
    <p:sldId id="330" r:id="rId41"/>
    <p:sldId id="331" r:id="rId42"/>
    <p:sldId id="332" r:id="rId43"/>
    <p:sldId id="333" r:id="rId44"/>
    <p:sldId id="383" r:id="rId45"/>
    <p:sldId id="340" r:id="rId46"/>
    <p:sldId id="334" r:id="rId47"/>
    <p:sldId id="335" r:id="rId48"/>
    <p:sldId id="336" r:id="rId49"/>
    <p:sldId id="384" r:id="rId50"/>
    <p:sldId id="261" r:id="rId51"/>
  </p:sldIdLst>
  <p:sldSz cx="12192000" cy="6858000"/>
  <p:notesSz cx="6858000" cy="9144000"/>
  <p:custDataLst>
    <p:tags r:id="rId5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C"/>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gs" Target="tags/tag224.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73A90FA-0BB9-4762-B9C7-8A3848974C9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62.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61.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7.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4.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73.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81.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2.png"/><Relationship Id="rId3" Type="http://schemas.openxmlformats.org/officeDocument/2006/relationships/tags" Target="../tags/tag80.xml"/><Relationship Id="rId2" Type="http://schemas.openxmlformats.org/officeDocument/2006/relationships/tags" Target="../tags/tag79.xml"/><Relationship Id="rId13" Type="http://schemas.openxmlformats.org/officeDocument/2006/relationships/tags" Target="../tags/tag86.xml"/><Relationship Id="rId12" Type="http://schemas.openxmlformats.org/officeDocument/2006/relationships/tags" Target="../tags/tag85.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2.png"/><Relationship Id="rId3" Type="http://schemas.openxmlformats.org/officeDocument/2006/relationships/tags" Target="../tags/tag88.xml"/><Relationship Id="rId2" Type="http://schemas.openxmlformats.org/officeDocument/2006/relationships/tags" Target="../tags/tag87.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97.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2.png"/><Relationship Id="rId3" Type="http://schemas.openxmlformats.org/officeDocument/2006/relationships/tags" Target="../tags/tag96.xml"/><Relationship Id="rId2" Type="http://schemas.openxmlformats.org/officeDocument/2006/relationships/tags" Target="../tags/tag95.xml"/><Relationship Id="rId14" Type="http://schemas.openxmlformats.org/officeDocument/2006/relationships/tags" Target="../tags/tag103.xml"/><Relationship Id="rId13" Type="http://schemas.openxmlformats.org/officeDocument/2006/relationships/tags" Target="../tags/tag102.xml"/><Relationship Id="rId12" Type="http://schemas.openxmlformats.org/officeDocument/2006/relationships/tags" Target="../tags/tag101.xml"/><Relationship Id="rId11" Type="http://schemas.openxmlformats.org/officeDocument/2006/relationships/tags" Target="../tags/tag100.xml"/><Relationship Id="rId10" Type="http://schemas.openxmlformats.org/officeDocument/2006/relationships/tags" Target="../tags/tag99.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06.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2.png"/><Relationship Id="rId3" Type="http://schemas.openxmlformats.org/officeDocument/2006/relationships/tags" Target="../tags/tag105.xml"/><Relationship Id="rId2" Type="http://schemas.openxmlformats.org/officeDocument/2006/relationships/tags" Target="../tags/tag104.xml"/><Relationship Id="rId14" Type="http://schemas.openxmlformats.org/officeDocument/2006/relationships/tags" Target="../tags/tag112.xml"/><Relationship Id="rId13" Type="http://schemas.openxmlformats.org/officeDocument/2006/relationships/tags" Target="../tags/tag111.xml"/><Relationship Id="rId12" Type="http://schemas.openxmlformats.org/officeDocument/2006/relationships/tags" Target="../tags/tag110.xml"/><Relationship Id="rId11" Type="http://schemas.openxmlformats.org/officeDocument/2006/relationships/tags" Target="../tags/tag109.xml"/><Relationship Id="rId10" Type="http://schemas.openxmlformats.org/officeDocument/2006/relationships/tags" Target="../tags/tag108.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15.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2.png"/><Relationship Id="rId3" Type="http://schemas.openxmlformats.org/officeDocument/2006/relationships/tags" Target="../tags/tag114.xml"/><Relationship Id="rId2" Type="http://schemas.openxmlformats.org/officeDocument/2006/relationships/tags" Target="../tags/tag113.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tags" Target="../tags/tag118.xml"/><Relationship Id="rId10" Type="http://schemas.openxmlformats.org/officeDocument/2006/relationships/tags" Target="../tags/tag117.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7.png"/><Relationship Id="rId6" Type="http://schemas.openxmlformats.org/officeDocument/2006/relationships/tags" Target="../tags/tag12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6.png"/><Relationship Id="rId3" Type="http://schemas.openxmlformats.org/officeDocument/2006/relationships/tags" Target="../tags/tag125.xml"/><Relationship Id="rId2" Type="http://schemas.openxmlformats.org/officeDocument/2006/relationships/tags" Target="../tags/tag124.xml"/><Relationship Id="rId13" Type="http://schemas.openxmlformats.org/officeDocument/2006/relationships/tags" Target="../tags/tag131.xml"/><Relationship Id="rId12" Type="http://schemas.openxmlformats.org/officeDocument/2006/relationships/tags" Target="../tags/tag130.xml"/><Relationship Id="rId11" Type="http://schemas.openxmlformats.org/officeDocument/2006/relationships/tags" Target="../tags/tag129.xml"/><Relationship Id="rId10" Type="http://schemas.openxmlformats.org/officeDocument/2006/relationships/tags" Target="../tags/tag128.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7.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file:///C:\Users\1V994W2\PycharmProjects\PPT_Background_Generation/pic_temp/pic_half_down.png" TargetMode="External"/><Relationship Id="rId3" Type="http://schemas.openxmlformats.org/officeDocument/2006/relationships/image" Target="../media/image4.png"/><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0.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19.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8.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27.xml"/><Relationship Id="rId15" Type="http://schemas.openxmlformats.org/officeDocument/2006/relationships/tags" Target="../tags/tag36.xml"/><Relationship Id="rId14" Type="http://schemas.openxmlformats.org/officeDocument/2006/relationships/tags" Target="../tags/tag35.xml"/><Relationship Id="rId13" Type="http://schemas.openxmlformats.org/officeDocument/2006/relationships/tags" Target="../tags/tag34.xml"/><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38.xml"/><Relationship Id="rId4" Type="http://schemas.openxmlformats.org/officeDocument/2006/relationships/image" Target="file:///C:\Users\1V994W2\Documents\Tencent%20Files\574576071\FileRecv\&#25340;&#35013;&#32032;&#26448;\&#31616;&#32422;&#28385;&#29256;-28\\21\subject_holdleft_165,150,134_0_staid_full_0.png" TargetMode="External"/><Relationship Id="rId3" Type="http://schemas.openxmlformats.org/officeDocument/2006/relationships/image" Target="../media/image5.png"/><Relationship Id="rId2" Type="http://schemas.openxmlformats.org/officeDocument/2006/relationships/tags" Target="../tags/tag37.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47.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46.xml"/><Relationship Id="rId13" Type="http://schemas.openxmlformats.org/officeDocument/2006/relationships/tags" Target="../tags/tag53.xml"/><Relationship Id="rId12" Type="http://schemas.openxmlformats.org/officeDocument/2006/relationships/tags" Target="../tags/tag52.xml"/><Relationship Id="rId11" Type="http://schemas.openxmlformats.org/officeDocument/2006/relationships/tags" Target="../tags/tag51.xml"/><Relationship Id="rId10" Type="http://schemas.openxmlformats.org/officeDocument/2006/relationships/tags" Target="../tags/tag5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5.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54.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2" name="标题 1"/>
          <p:cNvSpPr>
            <a:spLocks noGrp="1"/>
          </p:cNvSpPr>
          <p:nvPr>
            <p:ph type="ctrTitle" idx="13" hasCustomPrompt="1"/>
            <p:custDataLst>
              <p:tags r:id="rId8"/>
            </p:custDataLst>
          </p:nvPr>
        </p:nvSpPr>
        <p:spPr>
          <a:xfrm>
            <a:off x="2921000" y="2393316"/>
            <a:ext cx="6350000" cy="1398905"/>
          </a:xfrm>
        </p:spPr>
        <p:txBody>
          <a:bodyPr vert="horz" wrap="square" lIns="90170" tIns="46990" rIns="90170" bIns="46990" rtlCol="0" anchor="b" anchorCtr="0">
            <a:normAutofit/>
          </a:bodyPr>
          <a:lstStyle>
            <a:lvl1pPr>
              <a:defRPr lang="zh-CN" altLang="en-US" sz="7200" b="0" spc="7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r>
              <a:rPr lang="zh-CN" altLang="en-US"/>
              <a:t>编辑标题</a:t>
            </a:r>
            <a:endParaRPr lang="zh-CN" altLang="en-US"/>
          </a:p>
        </p:txBody>
      </p:sp>
      <p:sp>
        <p:nvSpPr>
          <p:cNvPr id="3" name="副标题 2"/>
          <p:cNvSpPr>
            <a:spLocks noGrp="1"/>
          </p:cNvSpPr>
          <p:nvPr>
            <p:ph type="subTitle" idx="14" hasCustomPrompt="1"/>
            <p:custDataLst>
              <p:tags r:id="rId9"/>
            </p:custDataLst>
          </p:nvPr>
        </p:nvSpPr>
        <p:spPr>
          <a:xfrm>
            <a:off x="2921000" y="3879215"/>
            <a:ext cx="6350000" cy="513715"/>
          </a:xfrm>
        </p:spPr>
        <p:txBody>
          <a:bodyPr vert="horz" wrap="square" lIns="90170" tIns="46990" rIns="90170" bIns="46990" rtlCol="0" anchor="t" anchorCtr="0">
            <a:normAutofit/>
          </a:bodyPr>
          <a:lstStyle>
            <a:lvl1pPr>
              <a:defRPr lang="zh-CN" altLang="en-US" sz="2000" spc="200">
                <a:ln>
                  <a:noFill/>
                </a:ln>
                <a:solidFill>
                  <a:schemeClr val="tx1">
                    <a:lumMod val="65000"/>
                    <a:lumOff val="35000"/>
                  </a:schemeClr>
                </a:solidFill>
                <a:effectLst/>
                <a:uLnTx/>
                <a:latin typeface="Arial" panose="020B0604020202020204" pitchFamily="34" charset="0"/>
                <a:ea typeface="微软雅黑" panose="020B0503020204020204" pitchFamily="34" charset="-122"/>
                <a:cs typeface="微软雅黑" panose="020B0503020204020204" pitchFamily="34" charset="-122"/>
              </a:defRPr>
            </a:lvl1pPr>
          </a:lstStyle>
          <a:p>
            <a:pPr marL="0" lvl="0" indent="0" algn="ctr">
              <a:lnSpc>
                <a:spcPct val="100000"/>
              </a:lnSpc>
              <a:spcAft>
                <a:spcPts val="0"/>
              </a:spcAft>
              <a:buClrTx/>
              <a:buSzTx/>
              <a:buNone/>
            </a:pPr>
            <a:r>
              <a:rPr lang="zh-CN" altLang="en-US"/>
              <a:t>单击此处编辑副标题</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73454"/>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71641"/>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2" name="标题 1"/>
          <p:cNvSpPr>
            <a:spLocks noGrp="1"/>
          </p:cNvSpPr>
          <p:nvPr>
            <p:ph type="title" idx="13" hasCustomPrompt="1"/>
            <p:custDataLst>
              <p:tags r:id="rId8"/>
            </p:custDataLst>
          </p:nvPr>
        </p:nvSpPr>
        <p:spPr>
          <a:xfrm>
            <a:off x="3412490" y="3055302"/>
            <a:ext cx="5365750" cy="1398905"/>
          </a:xfrm>
        </p:spPr>
        <p:txBody>
          <a:bodyPr vert="horz" wrap="square" lIns="90170" tIns="0" rIns="90170" bIns="46990" rtlCol="0" anchor="t" anchorCtr="0">
            <a:normAutofit/>
          </a:bodyPr>
          <a:lstStyle>
            <a:lvl1pPr>
              <a:defRPr lang="zh-CN" altLang="en-US" sz="8000" b="0" spc="10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r>
              <a:rPr lang="zh-CN" altLang="en-US"/>
              <a:t>编辑标题</a:t>
            </a:r>
            <a:endParaRPr lang="zh-CN" altLang="en-US"/>
          </a:p>
        </p:txBody>
      </p:sp>
      <p:sp>
        <p:nvSpPr>
          <p:cNvPr id="7" name="文本占位符 6"/>
          <p:cNvSpPr>
            <a:spLocks noGrp="1"/>
          </p:cNvSpPr>
          <p:nvPr>
            <p:ph type="body" idx="14" hasCustomPrompt="1"/>
            <p:custDataLst>
              <p:tags r:id="rId9"/>
            </p:custDataLst>
          </p:nvPr>
        </p:nvSpPr>
        <p:spPr>
          <a:xfrm>
            <a:off x="3413760" y="2421255"/>
            <a:ext cx="5364480" cy="547370"/>
          </a:xfrm>
        </p:spPr>
        <p:txBody>
          <a:bodyPr vert="horz" wrap="square" lIns="90170" tIns="46990" rIns="90170" bIns="46990" rtlCol="0" anchor="b" anchorCtr="0">
            <a:normAutofit/>
          </a:bodyPr>
          <a:lstStyle>
            <a:lvl1pPr>
              <a:defRPr lang="zh-CN" altLang="en-US" sz="2000" spc="200">
                <a:ln>
                  <a:noFill/>
                </a:ln>
                <a:solidFill>
                  <a:schemeClr val="tx1">
                    <a:lumMod val="65000"/>
                    <a:lumOff val="35000"/>
                  </a:schemeClr>
                </a:solidFill>
                <a:effectLst/>
                <a:uLnTx/>
                <a:latin typeface="Arial" panose="020B0604020202020204" pitchFamily="34" charset="0"/>
                <a:ea typeface="微软雅黑" panose="020B0503020204020204" pitchFamily="34" charset="-122"/>
                <a:cs typeface="微软雅黑" panose="020B0503020204020204" pitchFamily="34" charset="-122"/>
              </a:defRPr>
            </a:lvl1pPr>
          </a:lstStyle>
          <a:p>
            <a:pPr marL="0" lvl="0" indent="0" algn="dist">
              <a:lnSpc>
                <a:spcPct val="100000"/>
              </a:lnSpc>
              <a:spcAft>
                <a:spcPts val="0"/>
              </a:spcAft>
              <a:buClrTx/>
              <a:buSzTx/>
              <a:buNone/>
            </a:pPr>
            <a:r>
              <a:rPr lang="zh-CN" altLang="en-US"/>
              <a:t>单击此处编辑文本</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73454"/>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71641"/>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7345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71641"/>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573454"/>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7345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71641"/>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7345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71641"/>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84547"/>
            <a:ext cx="720090" cy="573454"/>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86359"/>
            <a:ext cx="720090" cy="571641"/>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567730"/>
            <a:ext cx="1620202" cy="1290270"/>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571808"/>
            <a:ext cx="1620202" cy="1286192"/>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7345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71641"/>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0"/>
            <a:ext cx="4064000" cy="1617366"/>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2" name="标题 1"/>
          <p:cNvSpPr>
            <a:spLocks noGrp="1"/>
          </p:cNvSpPr>
          <p:nvPr>
            <p:ph type="ctrTitle" idx="13" hasCustomPrompt="1"/>
            <p:custDataLst>
              <p:tags r:id="rId8"/>
            </p:custDataLst>
          </p:nvPr>
        </p:nvSpPr>
        <p:spPr>
          <a:xfrm>
            <a:off x="4815205" y="2888298"/>
            <a:ext cx="4880610" cy="1081405"/>
          </a:xfrm>
        </p:spPr>
        <p:txBody>
          <a:bodyPr vert="horz" wrap="square" lIns="90170" tIns="46990" rIns="90170" bIns="46990" rtlCol="0" anchor="ctr" anchorCtr="0">
            <a:normAutofit/>
          </a:bodyPr>
          <a:lstStyle>
            <a:lvl1pPr>
              <a:defRPr lang="zh-CN" altLang="en-US" sz="4800" b="0" spc="500" baseline="0">
                <a:ln>
                  <a:noFill/>
                </a:ln>
                <a:solidFill>
                  <a:schemeClr val="tx1">
                    <a:lumMod val="85000"/>
                    <a:lumOff val="15000"/>
                  </a:schemeClr>
                </a:solidFill>
                <a:effectLst/>
                <a:uLnTx/>
                <a:latin typeface="Arial" panose="020B0604020202020204" pitchFamily="34" charset="0"/>
                <a:ea typeface="汉仪旗黑-85S" panose="00020600040101010101" pitchFamily="18" charset="-122"/>
              </a:defRPr>
            </a:lvl1pPr>
          </a:lstStyle>
          <a:p>
            <a:pPr marL="0" lvl="0">
              <a:spcAft>
                <a:spcPts val="0"/>
              </a:spcAft>
              <a:buClrTx/>
              <a:buSzTx/>
              <a:buFontTx/>
            </a:pPr>
            <a:r>
              <a:rPr lang="zh-CN" altLang="en-US"/>
              <a:t>编辑标题</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73454"/>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71641"/>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73454"/>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71641"/>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1683832"/>
            <a:ext cx="4389120" cy="3490335"/>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286359"/>
            <a:ext cx="720090" cy="571641"/>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73454"/>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71641"/>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7345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71641"/>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37.xml"/><Relationship Id="rId23" Type="http://schemas.openxmlformats.org/officeDocument/2006/relationships/tags" Target="../tags/tag136.xml"/><Relationship Id="rId22" Type="http://schemas.openxmlformats.org/officeDocument/2006/relationships/tags" Target="../tags/tag135.xml"/><Relationship Id="rId21" Type="http://schemas.openxmlformats.org/officeDocument/2006/relationships/tags" Target="../tags/tag134.xml"/><Relationship Id="rId20" Type="http://schemas.openxmlformats.org/officeDocument/2006/relationships/tags" Target="../tags/tag133.xml"/><Relationship Id="rId2" Type="http://schemas.openxmlformats.org/officeDocument/2006/relationships/slideLayout" Target="../slideLayouts/slideLayout2.xml"/><Relationship Id="rId19" Type="http://schemas.openxmlformats.org/officeDocument/2006/relationships/tags" Target="../tags/tag132.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39.xml"/><Relationship Id="rId1" Type="http://schemas.openxmlformats.org/officeDocument/2006/relationships/tags" Target="../tags/tag138.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71.xml"/><Relationship Id="rId2" Type="http://schemas.openxmlformats.org/officeDocument/2006/relationships/image" Target="../media/image17.jpeg"/><Relationship Id="rId1" Type="http://schemas.openxmlformats.org/officeDocument/2006/relationships/image" Target="../media/image16.jpe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73.xml"/><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tags" Target="../tags/tag172.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75.xml"/><Relationship Id="rId3" Type="http://schemas.openxmlformats.org/officeDocument/2006/relationships/image" Target="../media/image20.jpeg"/><Relationship Id="rId2" Type="http://schemas.openxmlformats.org/officeDocument/2006/relationships/tags" Target="../tags/tag174.xml"/><Relationship Id="rId1" Type="http://schemas.openxmlformats.org/officeDocument/2006/relationships/image" Target="../media/image18.jpe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80.xml"/><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81.xml"/><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82.xml"/><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83.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tags" Target="../tags/tag184.xml"/><Relationship Id="rId7" Type="http://schemas.openxmlformats.org/officeDocument/2006/relationships/image" Target="../media/image32.wmf"/><Relationship Id="rId6" Type="http://schemas.openxmlformats.org/officeDocument/2006/relationships/oleObject" Target="../embeddings/oleObject1.bin"/><Relationship Id="rId5" Type="http://schemas.openxmlformats.org/officeDocument/2006/relationships/image" Target="../media/image31.wmf"/><Relationship Id="rId4" Type="http://schemas.openxmlformats.org/officeDocument/2006/relationships/package" Target="../embeddings/Document1.docx"/><Relationship Id="rId3" Type="http://schemas.openxmlformats.org/officeDocument/2006/relationships/image" Target="../media/image30.jpeg"/><Relationship Id="rId2" Type="http://schemas.openxmlformats.org/officeDocument/2006/relationships/image" Target="../media/image29.png"/><Relationship Id="rId10" Type="http://schemas.openxmlformats.org/officeDocument/2006/relationships/vmlDrawing" Target="../drawings/vmlDrawing1.vml"/><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tags" Target="../tags/tag147.xml"/><Relationship Id="rId7" Type="http://schemas.openxmlformats.org/officeDocument/2006/relationships/tags" Target="../tags/tag146.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9" Type="http://schemas.openxmlformats.org/officeDocument/2006/relationships/notesSlide" Target="../notesSlides/notesSlide2.xml"/><Relationship Id="rId18" Type="http://schemas.openxmlformats.org/officeDocument/2006/relationships/slideLayout" Target="../slideLayouts/slideLayout6.xml"/><Relationship Id="rId17" Type="http://schemas.openxmlformats.org/officeDocument/2006/relationships/tags" Target="../tags/tag156.xml"/><Relationship Id="rId16" Type="http://schemas.openxmlformats.org/officeDocument/2006/relationships/tags" Target="../tags/tag155.xml"/><Relationship Id="rId15" Type="http://schemas.openxmlformats.org/officeDocument/2006/relationships/tags" Target="../tags/tag154.xml"/><Relationship Id="rId14" Type="http://schemas.openxmlformats.org/officeDocument/2006/relationships/tags" Target="../tags/tag153.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tags" Target="../tags/tag140.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89.xml"/><Relationship Id="rId2" Type="http://schemas.openxmlformats.org/officeDocument/2006/relationships/image" Target="../media/image34.jpeg"/><Relationship Id="rId1" Type="http://schemas.openxmlformats.org/officeDocument/2006/relationships/image" Target="../media/image33.jpe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90.xml"/><Relationship Id="rId2" Type="http://schemas.openxmlformats.org/officeDocument/2006/relationships/image" Target="../media/image36.jpeg"/><Relationship Id="rId1" Type="http://schemas.openxmlformats.org/officeDocument/2006/relationships/image" Target="../media/image35.jpe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191.xml"/><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92.xml"/><Relationship Id="rId1" Type="http://schemas.openxmlformats.org/officeDocument/2006/relationships/image" Target="../media/image41.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93.xml"/><Relationship Id="rId2" Type="http://schemas.openxmlformats.org/officeDocument/2006/relationships/image" Target="../media/image43.png"/><Relationship Id="rId1" Type="http://schemas.openxmlformats.org/officeDocument/2006/relationships/image" Target="../media/image42.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94.xml"/><Relationship Id="rId2" Type="http://schemas.openxmlformats.org/officeDocument/2006/relationships/image" Target="../media/image45.png"/><Relationship Id="rId1"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95.xml"/><Relationship Id="rId1" Type="http://schemas.openxmlformats.org/officeDocument/2006/relationships/image" Target="../media/image46.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96.xml"/><Relationship Id="rId1"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97.xml"/><Relationship Id="rId1" Type="http://schemas.openxmlformats.org/officeDocument/2006/relationships/image" Target="../media/image48.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tags" Target="../tags/tag160.xml"/><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98.xml"/><Relationship Id="rId1" Type="http://schemas.openxmlformats.org/officeDocument/2006/relationships/image" Target="../media/image49.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3.xml"/><Relationship Id="rId3" Type="http://schemas.openxmlformats.org/officeDocument/2006/relationships/tags" Target="../tags/tag199.xml"/><Relationship Id="rId2" Type="http://schemas.openxmlformats.org/officeDocument/2006/relationships/image" Target="../media/image51.jpeg"/><Relationship Id="rId1" Type="http://schemas.openxmlformats.org/officeDocument/2006/relationships/image" Target="../media/image50.jpe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00.xml"/><Relationship Id="rId1" Type="http://schemas.openxmlformats.org/officeDocument/2006/relationships/image" Target="../media/image52.jpe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01.xml"/><Relationship Id="rId1" Type="http://schemas.openxmlformats.org/officeDocument/2006/relationships/image" Target="../media/image53.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02.xml"/><Relationship Id="rId1" Type="http://schemas.openxmlformats.org/officeDocument/2006/relationships/image" Target="../media/image54.jpe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03.xml"/><Relationship Id="rId1" Type="http://schemas.openxmlformats.org/officeDocument/2006/relationships/image" Target="../media/image55.jpe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205.xml"/><Relationship Id="rId2" Type="http://schemas.openxmlformats.org/officeDocument/2006/relationships/image" Target="../media/image56.png"/><Relationship Id="rId1" Type="http://schemas.openxmlformats.org/officeDocument/2006/relationships/tags" Target="../tags/tag204.xml"/></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207.xml"/><Relationship Id="rId2" Type="http://schemas.openxmlformats.org/officeDocument/2006/relationships/image" Target="../media/image57.png"/><Relationship Id="rId1" Type="http://schemas.openxmlformats.org/officeDocument/2006/relationships/tags" Target="../tags/tag20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08.xml"/></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209.xml"/><Relationship Id="rId2" Type="http://schemas.openxmlformats.org/officeDocument/2006/relationships/image" Target="../media/image59.jpeg"/><Relationship Id="rId1" Type="http://schemas.openxmlformats.org/officeDocument/2006/relationships/image" Target="../media/image5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61.xml"/><Relationship Id="rId1" Type="http://schemas.openxmlformats.org/officeDocument/2006/relationships/image" Target="../media/image8.jpe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10.xml"/><Relationship Id="rId1" Type="http://schemas.openxmlformats.org/officeDocument/2006/relationships/image" Target="../media/image60.jpe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11.xml"/><Relationship Id="rId1" Type="http://schemas.openxmlformats.org/officeDocument/2006/relationships/image" Target="../media/image61.jpe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12.xml"/><Relationship Id="rId1" Type="http://schemas.openxmlformats.org/officeDocument/2006/relationships/image" Target="../media/image62.jpeg"/></Relationships>
</file>

<file path=ppt/slides/_rels/slide43.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17.xml"/><Relationship Id="rId1" Type="http://schemas.openxmlformats.org/officeDocument/2006/relationships/image" Target="../media/image63.png"/></Relationships>
</file>

<file path=ppt/slides/_rels/slide45.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218.xml"/><Relationship Id="rId4" Type="http://schemas.openxmlformats.org/officeDocument/2006/relationships/image" Target="../media/image67.png"/><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image" Target="../media/image64.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19.xml"/><Relationship Id="rId1" Type="http://schemas.openxmlformats.org/officeDocument/2006/relationships/image" Target="../media/image68.jpe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20.xml"/><Relationship Id="rId1" Type="http://schemas.openxmlformats.org/officeDocument/2006/relationships/image" Target="../media/image69.jpeg"/></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tags" Target="../tags/tag221.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62.xml"/><Relationship Id="rId2" Type="http://schemas.openxmlformats.org/officeDocument/2006/relationships/image" Target="../media/image10.jpe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tags" Target="../tags/tag163.xml"/><Relationship Id="rId1" Type="http://schemas.openxmlformats.org/officeDocument/2006/relationships/image" Target="../media/image11.jpe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164.xml"/><Relationship Id="rId4" Type="http://schemas.openxmlformats.org/officeDocument/2006/relationships/image" Target="../media/image15.jpeg"/><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6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13"/>
            <p:custDataLst>
              <p:tags r:id="rId1"/>
            </p:custDataLst>
          </p:nvPr>
        </p:nvSpPr>
        <p:spPr>
          <a:xfrm>
            <a:off x="2921000" y="2393315"/>
            <a:ext cx="7089775" cy="1398905"/>
          </a:xfrm>
        </p:spPr>
        <p:txBody>
          <a:bodyPr vert="horz" wrap="square" lIns="0" tIns="0" rIns="0" bIns="0" rtlCol="0" anchor="b" anchorCtr="0">
            <a:normAutofit/>
          </a:bodyPr>
          <a:lstStyle/>
          <a:p>
            <a:pPr algn="dist"/>
            <a:r>
              <a:rPr altLang="zh-CN" b="1">
                <a:latin typeface="宋体" panose="02010600030101010101" pitchFamily="2" charset="-122"/>
                <a:ea typeface="宋体" panose="02010600030101010101" pitchFamily="2" charset="-122"/>
              </a:rPr>
              <a:t>论文的写作指导</a:t>
            </a:r>
            <a:endParaRPr altLang="zh-CN" b="1">
              <a:latin typeface="宋体" panose="02010600030101010101" pitchFamily="2" charset="-122"/>
              <a:ea typeface="宋体" panose="02010600030101010101" pitchFamily="2" charset="-122"/>
            </a:endParaRPr>
          </a:p>
        </p:txBody>
      </p:sp>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4" nodeType="clickEffect">
                                  <p:stCondLst>
                                    <p:cond delay="0"/>
                                  </p:stCondLst>
                                  <p:childTnLst>
                                    <p:set>
                                      <p:cBhvr>
                                        <p:cTn id="6" dur="1000"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custDataLst>
              <p:tags r:id="rId1"/>
            </p:custDataLst>
          </p:nvPr>
        </p:nvCxnSpPr>
        <p:spPr>
          <a:xfrm>
            <a:off x="4450080" y="2887980"/>
            <a:ext cx="0" cy="1082040"/>
          </a:xfrm>
          <a:prstGeom prst="line">
            <a:avLst/>
          </a:prstGeom>
          <a:ln>
            <a:solidFill>
              <a:schemeClr val="accent1"/>
            </a:solidFill>
          </a:ln>
        </p:spPr>
        <p:style>
          <a:lnRef idx="1">
            <a:srgbClr val="4472C4"/>
          </a:lnRef>
          <a:fillRef idx="0">
            <a:srgbClr val="4472C4"/>
          </a:fillRef>
          <a:effectRef idx="0">
            <a:srgbClr val="4472C4"/>
          </a:effectRef>
          <a:fontRef idx="minor">
            <a:sysClr val="windowText" lastClr="000000"/>
          </a:fontRef>
        </p:style>
      </p:cxnSp>
      <p:sp>
        <p:nvSpPr>
          <p:cNvPr id="7" name="TextBox 2"/>
          <p:cNvSpPr txBox="1"/>
          <p:nvPr>
            <p:custDataLst>
              <p:tags r:id="rId2"/>
            </p:custDataLst>
          </p:nvPr>
        </p:nvSpPr>
        <p:spPr>
          <a:xfrm>
            <a:off x="2570480" y="2748915"/>
            <a:ext cx="1684655" cy="1360170"/>
          </a:xfrm>
          <a:prstGeom prst="rect">
            <a:avLst/>
          </a:prstGeom>
          <a:noFill/>
        </p:spPr>
        <p:txBody>
          <a:bodyPr wrap="square" lIns="90170" tIns="46990" rIns="90170" bIns="4699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pPr>
            <a:r>
              <a:rPr lang="en-US" altLang="zh-CN" sz="8000" b="1" spc="20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rPr>
              <a:t>02</a:t>
            </a:r>
            <a:endParaRPr lang="en-US" altLang="zh-CN" sz="8000" b="1" spc="20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2" name="标题 1"/>
          <p:cNvSpPr>
            <a:spLocks noGrp="1"/>
          </p:cNvSpPr>
          <p:nvPr>
            <p:ph type="ctrTitle" idx="13"/>
            <p:custDataLst>
              <p:tags r:id="rId3"/>
            </p:custDataLst>
          </p:nvPr>
        </p:nvSpPr>
        <p:spPr/>
        <p:txBody>
          <a:bodyPr vert="horz" wrap="square" lIns="0" tIns="0" rIns="0" bIns="0" rtlCol="0" anchor="ctr" anchorCtr="0">
            <a:normAutofit/>
          </a:bodyPr>
          <a:lstStyle/>
          <a:p>
            <a:r>
              <a:rPr lang="zh-CN" altLang="en-US"/>
              <a:t>毕业论文选题</a:t>
            </a:r>
            <a:endParaRPr lang="zh-CN" altLang="en-US"/>
          </a:p>
        </p:txBody>
      </p:sp>
    </p:spTree>
    <p:custDataLst>
      <p:tags r:id="rId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5" name="image38.jpeg"/>
          <p:cNvPicPr>
            <a:picLocks noChangeAspect="1"/>
          </p:cNvPicPr>
          <p:nvPr/>
        </p:nvPicPr>
        <p:blipFill>
          <a:blip r:embed="rId1" cstate="print">
            <a:clrChange>
              <a:clrFrom>
                <a:srgbClr val="FFFFFF">
                  <a:alpha val="100000"/>
                </a:srgbClr>
              </a:clrFrom>
              <a:clrTo>
                <a:srgbClr val="FFFFFF">
                  <a:alpha val="100000"/>
                  <a:alpha val="0"/>
                </a:srgbClr>
              </a:clrTo>
            </a:clrChange>
          </a:blip>
          <a:stretch>
            <a:fillRect/>
          </a:stretch>
        </p:blipFill>
        <p:spPr>
          <a:xfrm>
            <a:off x="7992745" y="3681095"/>
            <a:ext cx="3808730" cy="2604770"/>
          </a:xfrm>
          <a:prstGeom prst="rect">
            <a:avLst/>
          </a:prstGeom>
        </p:spPr>
      </p:pic>
      <p:sp>
        <p:nvSpPr>
          <p:cNvPr id="4" name="文本框 3"/>
          <p:cNvSpPr txBox="1"/>
          <p:nvPr/>
        </p:nvSpPr>
        <p:spPr>
          <a:xfrm>
            <a:off x="610870" y="1322070"/>
            <a:ext cx="7815580" cy="5262245"/>
          </a:xfrm>
          <a:prstGeom prst="rect">
            <a:avLst/>
          </a:prstGeom>
          <a:noFill/>
        </p:spPr>
        <p:txBody>
          <a:bodyPr wrap="square" rtlCol="0">
            <a:spAutoFit/>
          </a:bodyPr>
          <a:p>
            <a:r>
              <a:rPr lang="zh-CN" altLang="en-US" sz="2800">
                <a:latin typeface="楷体" panose="02010609060101010101" charset="-122"/>
                <a:ea typeface="楷体" panose="02010609060101010101" charset="-122"/>
                <a:cs typeface="楷体" panose="02010609060101010101" charset="-122"/>
                <a:sym typeface="+mn-ea"/>
              </a:rPr>
              <a:t>1．选题必须符合</a:t>
            </a:r>
            <a:r>
              <a:rPr lang="zh-CN" altLang="en-US" sz="2800" b="1">
                <a:solidFill>
                  <a:srgbClr val="FF0000"/>
                </a:solidFill>
                <a:latin typeface="楷体" panose="02010609060101010101" charset="-122"/>
                <a:ea typeface="楷体" panose="02010609060101010101" charset="-122"/>
                <a:cs typeface="楷体" panose="02010609060101010101" charset="-122"/>
                <a:sym typeface="+mn-ea"/>
              </a:rPr>
              <a:t>计算机专业</a:t>
            </a:r>
            <a:r>
              <a:rPr lang="zh-CN" altLang="en-US" sz="2800">
                <a:latin typeface="楷体" panose="02010609060101010101" charset="-122"/>
                <a:ea typeface="楷体" panose="02010609060101010101" charset="-122"/>
                <a:cs typeface="楷体" panose="02010609060101010101" charset="-122"/>
                <a:sym typeface="+mn-ea"/>
              </a:rPr>
              <a:t>的综合培养要求；</a:t>
            </a:r>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楷体" panose="02010609060101010101" charset="-122"/>
                <a:ea typeface="楷体" panose="02010609060101010101" charset="-122"/>
                <a:cs typeface="楷体" panose="02010609060101010101" charset="-122"/>
                <a:sym typeface="+mn-ea"/>
              </a:rPr>
              <a:t>2．应尽可能</a:t>
            </a:r>
            <a:r>
              <a:rPr lang="zh-CN" altLang="en-US" sz="2800" b="1">
                <a:solidFill>
                  <a:srgbClr val="FF0000"/>
                </a:solidFill>
                <a:latin typeface="楷体" panose="02010609060101010101" charset="-122"/>
                <a:ea typeface="楷体" panose="02010609060101010101" charset="-122"/>
                <a:cs typeface="楷体" panose="02010609060101010101" charset="-122"/>
                <a:sym typeface="+mn-ea"/>
              </a:rPr>
              <a:t>选择工程性较强的课题</a:t>
            </a:r>
            <a:r>
              <a:rPr lang="zh-CN" altLang="en-US" sz="2800">
                <a:latin typeface="楷体" panose="02010609060101010101" charset="-122"/>
                <a:ea typeface="楷体" panose="02010609060101010101" charset="-122"/>
                <a:cs typeface="楷体" panose="02010609060101010101" charset="-122"/>
                <a:sym typeface="+mn-ea"/>
              </a:rPr>
              <a:t>，以保证有足够的工程训练；</a:t>
            </a:r>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楷体" panose="02010609060101010101" charset="-122"/>
                <a:ea typeface="楷体" panose="02010609060101010101" charset="-122"/>
                <a:cs typeface="楷体" panose="02010609060101010101" charset="-122"/>
                <a:sym typeface="+mn-ea"/>
              </a:rPr>
              <a:t>3．论文工作要有一定的工作量要求，以</a:t>
            </a:r>
            <a:r>
              <a:rPr lang="zh-CN" altLang="en-US" sz="2800" b="1">
                <a:solidFill>
                  <a:srgbClr val="FF0000"/>
                </a:solidFill>
                <a:latin typeface="楷体" panose="02010609060101010101" charset="-122"/>
                <a:ea typeface="楷体" panose="02010609060101010101" charset="-122"/>
                <a:cs typeface="楷体" panose="02010609060101010101" charset="-122"/>
                <a:sym typeface="+mn-ea"/>
              </a:rPr>
              <a:t>保证有明确的工作成果；</a:t>
            </a:r>
            <a:endParaRPr lang="zh-CN" altLang="en-US" sz="2800" b="1">
              <a:solidFill>
                <a:srgbClr val="FF0000"/>
              </a:solidFill>
              <a:latin typeface="楷体" panose="02010609060101010101" charset="-122"/>
              <a:ea typeface="楷体" panose="02010609060101010101" charset="-122"/>
              <a:cs typeface="楷体" panose="02010609060101010101" charset="-122"/>
              <a:sym typeface="+mn-ea"/>
            </a:endParaRPr>
          </a:p>
          <a:p>
            <a:r>
              <a:rPr lang="zh-CN" altLang="en-US" sz="2800">
                <a:latin typeface="楷体" panose="02010609060101010101" charset="-122"/>
                <a:ea typeface="楷体" panose="02010609060101010101" charset="-122"/>
                <a:cs typeface="楷体" panose="02010609060101010101" charset="-122"/>
                <a:sym typeface="+mn-ea"/>
              </a:rPr>
              <a:t>4．选题原则上</a:t>
            </a:r>
            <a:r>
              <a:rPr lang="zh-CN" altLang="en-US" sz="2800" b="1">
                <a:solidFill>
                  <a:srgbClr val="FF0000"/>
                </a:solidFill>
                <a:latin typeface="楷体" panose="02010609060101010101" charset="-122"/>
                <a:ea typeface="楷体" panose="02010609060101010101" charset="-122"/>
                <a:cs typeface="楷体" panose="02010609060101010101" charset="-122"/>
                <a:sym typeface="+mn-ea"/>
              </a:rPr>
              <a:t>一人一题</a:t>
            </a:r>
            <a:r>
              <a:rPr lang="zh-CN" altLang="en-US" sz="2800">
                <a:latin typeface="楷体" panose="02010609060101010101" charset="-122"/>
                <a:ea typeface="楷体" panose="02010609060101010101" charset="-122"/>
                <a:cs typeface="楷体" panose="02010609060101010101" charset="-122"/>
                <a:sym typeface="+mn-ea"/>
              </a:rPr>
              <a:t>，对于较大型任务的课题，每个学生必须有独立子课题，毕业设计题目也应区分；</a:t>
            </a:r>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楷体" panose="02010609060101010101" charset="-122"/>
                <a:ea typeface="楷体" panose="02010609060101010101" charset="-122"/>
                <a:cs typeface="楷体" panose="02010609060101010101" charset="-122"/>
                <a:sym typeface="+mn-ea"/>
              </a:rPr>
              <a:t>5．选题应</a:t>
            </a:r>
            <a:r>
              <a:rPr lang="zh-CN" altLang="en-US" sz="2800" b="1">
                <a:solidFill>
                  <a:srgbClr val="FF0000"/>
                </a:solidFill>
                <a:latin typeface="楷体" panose="02010609060101010101" charset="-122"/>
                <a:ea typeface="楷体" panose="02010609060101010101" charset="-122"/>
                <a:cs typeface="楷体" panose="02010609060101010101" charset="-122"/>
                <a:sym typeface="+mn-ea"/>
              </a:rPr>
              <a:t>注重应用性</a:t>
            </a:r>
            <a:r>
              <a:rPr lang="zh-CN" altLang="en-US" sz="2800">
                <a:latin typeface="楷体" panose="02010609060101010101" charset="-122"/>
                <a:ea typeface="楷体" panose="02010609060101010101" charset="-122"/>
                <a:cs typeface="楷体" panose="02010609060101010101" charset="-122"/>
                <a:sym typeface="+mn-ea"/>
              </a:rPr>
              <a:t>，尽量结合本地区、本单位教学、科研、生产等实际的技术开发项目，或是有实用前景的理论研究课题。</a:t>
            </a:r>
            <a:endParaRPr lang="zh-CN" altLang="en-US" sz="2800">
              <a:latin typeface="楷体" panose="02010609060101010101" charset="-122"/>
              <a:ea typeface="楷体" panose="02010609060101010101" charset="-122"/>
              <a:cs typeface="楷体" panose="02010609060101010101" charset="-122"/>
            </a:endParaRPr>
          </a:p>
          <a:p>
            <a:endParaRPr lang="zh-CN" altLang="en-US" sz="2800" b="1">
              <a:solidFill>
                <a:srgbClr val="FF0000"/>
              </a:solidFill>
              <a:latin typeface="楷体" panose="02010609060101010101" charset="-122"/>
              <a:ea typeface="楷体" panose="02010609060101010101" charset="-122"/>
              <a:cs typeface="楷体" panose="02010609060101010101" charset="-122"/>
            </a:endParaRPr>
          </a:p>
        </p:txBody>
      </p:sp>
      <p:sp>
        <p:nvSpPr>
          <p:cNvPr id="5" name="文本框 4"/>
          <p:cNvSpPr txBox="1"/>
          <p:nvPr/>
        </p:nvSpPr>
        <p:spPr>
          <a:xfrm>
            <a:off x="542290" y="565785"/>
            <a:ext cx="4386580" cy="645160"/>
          </a:xfrm>
          <a:prstGeom prst="rect">
            <a:avLst/>
          </a:prstGeom>
          <a:noFill/>
        </p:spPr>
        <p:txBody>
          <a:bodyPr wrap="square" rtlCol="0">
            <a:spAutoFit/>
          </a:bodyPr>
          <a:p>
            <a:r>
              <a:rPr lang="zh-CN" altLang="en-US" sz="3600" b="1">
                <a:latin typeface="+mj-ea"/>
                <a:ea typeface="+mj-ea"/>
              </a:rPr>
              <a:t>选题原则</a:t>
            </a:r>
            <a:endParaRPr lang="zh-CN" altLang="en-US" sz="3600" b="1">
              <a:latin typeface="+mj-ea"/>
              <a:ea typeface="+mj-ea"/>
            </a:endParaRPr>
          </a:p>
        </p:txBody>
      </p:sp>
      <p:pic>
        <p:nvPicPr>
          <p:cNvPr id="59" name="image30.jpeg"/>
          <p:cNvPicPr>
            <a:picLocks noChangeAspect="1"/>
          </p:cNvPicPr>
          <p:nvPr/>
        </p:nvPicPr>
        <p:blipFill>
          <a:blip r:embed="rId2" cstate="print">
            <a:clrChange>
              <a:clrFrom>
                <a:srgbClr val="FFFDFE">
                  <a:alpha val="100000"/>
                </a:srgbClr>
              </a:clrFrom>
              <a:clrTo>
                <a:srgbClr val="FFFDFE">
                  <a:alpha val="100000"/>
                  <a:alpha val="0"/>
                </a:srgbClr>
              </a:clrTo>
            </a:clrChange>
          </a:blip>
          <a:stretch>
            <a:fillRect/>
          </a:stretch>
        </p:blipFill>
        <p:spPr>
          <a:xfrm>
            <a:off x="8122920" y="520700"/>
            <a:ext cx="3879215" cy="2782570"/>
          </a:xfrm>
          <a:prstGeom prst="rect">
            <a:avLst/>
          </a:prstGeom>
        </p:spPr>
      </p:pic>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文本框 22"/>
          <p:cNvSpPr txBox="1"/>
          <p:nvPr>
            <p:custDataLst>
              <p:tags r:id="rId1"/>
            </p:custDataLst>
          </p:nvPr>
        </p:nvSpPr>
        <p:spPr>
          <a:xfrm>
            <a:off x="839761" y="632211"/>
            <a:ext cx="3632200" cy="629920"/>
          </a:xfrm>
          <a:prstGeom prst="rect">
            <a:avLst/>
          </a:prstGeom>
          <a:noFill/>
        </p:spPr>
        <p:txBody>
          <a:bodyPr wrap="square" lIns="90000" tIns="46800" rIns="90000" bIns="46800" rtlCol="0"/>
          <a:p>
            <a:r>
              <a:rPr lang="zh-CN" altLang="en-US" sz="3600" b="1">
                <a:latin typeface="+mj-ea"/>
                <a:ea typeface="+mj-ea"/>
                <a:sym typeface="+mn-ea"/>
              </a:rPr>
              <a:t>拟定论文题目</a:t>
            </a:r>
            <a:endParaRPr lang="zh-CN" altLang="en-US" sz="3600" b="1" spc="300" dirty="0">
              <a:solidFill>
                <a:srgbClr val="000000">
                  <a:lumMod val="75000"/>
                  <a:lumOff val="25000"/>
                </a:srgbClr>
              </a:solidFill>
              <a:uFillTx/>
              <a:latin typeface="+mj-ea"/>
              <a:ea typeface="+mj-ea"/>
              <a:sym typeface="+mn-ea"/>
            </a:endParaRPr>
          </a:p>
        </p:txBody>
      </p:sp>
      <p:sp>
        <p:nvSpPr>
          <p:cNvPr id="2" name="文本框 1"/>
          <p:cNvSpPr txBox="1"/>
          <p:nvPr/>
        </p:nvSpPr>
        <p:spPr>
          <a:xfrm>
            <a:off x="661035" y="1443990"/>
            <a:ext cx="5080635" cy="3969385"/>
          </a:xfrm>
          <a:prstGeom prst="rect">
            <a:avLst/>
          </a:prstGeom>
          <a:noFill/>
        </p:spPr>
        <p:txBody>
          <a:bodyPr wrap="square" rtlCol="0" anchor="t">
            <a:spAutoFit/>
          </a:bodyPr>
          <a:p>
            <a:r>
              <a:rPr lang="zh-CN" altLang="en-US" sz="2800">
                <a:latin typeface="楷体" panose="02010609060101010101" charset="-122"/>
                <a:ea typeface="楷体" panose="02010609060101010101" charset="-122"/>
                <a:cs typeface="楷体" panose="02010609060101010101" charset="-122"/>
                <a:sym typeface="+mn-ea"/>
              </a:rPr>
              <a:t> 1、题目选择准确反映论文主要内容。</a:t>
            </a:r>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楷体" panose="02010609060101010101" charset="-122"/>
                <a:ea typeface="楷体" panose="02010609060101010101" charset="-122"/>
                <a:cs typeface="楷体" panose="02010609060101010101" charset="-122"/>
                <a:sym typeface="+mn-ea"/>
              </a:rPr>
              <a:t>2、正文论述的内容要与论文题目相符。</a:t>
            </a:r>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楷体" panose="02010609060101010101" charset="-122"/>
                <a:ea typeface="楷体" panose="02010609060101010101" charset="-122"/>
                <a:cs typeface="楷体" panose="02010609060101010101" charset="-122"/>
                <a:sym typeface="+mn-ea"/>
              </a:rPr>
              <a:t>3、题目要符合规范。</a:t>
            </a:r>
            <a:endParaRPr lang="zh-CN" altLang="en-US" sz="2800">
              <a:latin typeface="楷体" panose="02010609060101010101" charset="-122"/>
              <a:ea typeface="楷体" panose="02010609060101010101" charset="-122"/>
              <a:cs typeface="楷体" panose="02010609060101010101" charset="-122"/>
              <a:sym typeface="+mn-ea"/>
            </a:endParaRPr>
          </a:p>
          <a:p>
            <a:r>
              <a:rPr lang="zh-CN" altLang="en-US" sz="2800">
                <a:latin typeface="楷体" panose="02010609060101010101" charset="-122"/>
                <a:ea typeface="楷体" panose="02010609060101010101" charset="-122"/>
                <a:cs typeface="楷体" panose="02010609060101010101" charset="-122"/>
              </a:rPr>
              <a:t>例：《</a:t>
            </a:r>
            <a:r>
              <a:rPr lang="en-US" altLang="zh-CN" sz="2800">
                <a:latin typeface="楷体" panose="02010609060101010101" charset="-122"/>
                <a:ea typeface="楷体" panose="02010609060101010101" charset="-122"/>
                <a:cs typeface="楷体" panose="02010609060101010101" charset="-122"/>
              </a:rPr>
              <a:t>XXX</a:t>
            </a:r>
            <a:r>
              <a:rPr lang="zh-CN" altLang="en-US" sz="2800">
                <a:latin typeface="楷体" panose="02010609060101010101" charset="-122"/>
                <a:ea typeface="楷体" panose="02010609060101010101" charset="-122"/>
                <a:cs typeface="楷体" panose="02010609060101010101" charset="-122"/>
              </a:rPr>
              <a:t>》的设计与开发、</a:t>
            </a:r>
            <a:r>
              <a:rPr lang="zh-CN" altLang="en-US" sz="2800">
                <a:latin typeface="楷体" panose="02010609060101010101" charset="-122"/>
                <a:ea typeface="楷体" panose="02010609060101010101" charset="-122"/>
                <a:cs typeface="楷体" panose="02010609060101010101" charset="-122"/>
                <a:sym typeface="+mn-ea"/>
              </a:rPr>
              <a:t>《</a:t>
            </a:r>
            <a:r>
              <a:rPr lang="en-US" altLang="zh-CN" sz="2800">
                <a:latin typeface="楷体" panose="02010609060101010101" charset="-122"/>
                <a:ea typeface="楷体" panose="02010609060101010101" charset="-122"/>
                <a:cs typeface="楷体" panose="02010609060101010101" charset="-122"/>
                <a:sym typeface="+mn-ea"/>
              </a:rPr>
              <a:t>XXX</a:t>
            </a:r>
            <a:r>
              <a:rPr lang="zh-CN" altLang="en-US" sz="2800">
                <a:latin typeface="楷体" panose="02010609060101010101" charset="-122"/>
                <a:ea typeface="楷体" panose="02010609060101010101" charset="-122"/>
                <a:cs typeface="楷体" panose="02010609060101010101" charset="-122"/>
                <a:sym typeface="+mn-ea"/>
              </a:rPr>
              <a:t>》的设计与制作、《</a:t>
            </a:r>
            <a:r>
              <a:rPr lang="en-US" altLang="zh-CN" sz="2800">
                <a:latin typeface="楷体" panose="02010609060101010101" charset="-122"/>
                <a:ea typeface="楷体" panose="02010609060101010101" charset="-122"/>
                <a:cs typeface="楷体" panose="02010609060101010101" charset="-122"/>
                <a:sym typeface="+mn-ea"/>
              </a:rPr>
              <a:t>XXX</a:t>
            </a:r>
            <a:r>
              <a:rPr lang="zh-CN" altLang="en-US" sz="2800">
                <a:latin typeface="楷体" panose="02010609060101010101" charset="-122"/>
                <a:ea typeface="楷体" panose="02010609060101010101" charset="-122"/>
                <a:cs typeface="楷体" panose="02010609060101010101" charset="-122"/>
                <a:sym typeface="+mn-ea"/>
              </a:rPr>
              <a:t>》的设计与实现。</a:t>
            </a:r>
            <a:endParaRPr lang="zh-CN" altLang="en-US" sz="2800">
              <a:latin typeface="楷体" panose="02010609060101010101" charset="-122"/>
              <a:ea typeface="楷体" panose="02010609060101010101" charset="-122"/>
              <a:cs typeface="楷体" panose="02010609060101010101" charset="-122"/>
              <a:sym typeface="+mn-ea"/>
            </a:endParaRPr>
          </a:p>
          <a:p>
            <a:endParaRPr lang="zh-CN" altLang="en-US" sz="2800">
              <a:latin typeface="楷体" panose="02010609060101010101" charset="-122"/>
              <a:ea typeface="楷体" panose="02010609060101010101" charset="-122"/>
              <a:cs typeface="楷体" panose="02010609060101010101" charset="-122"/>
              <a:sym typeface="+mn-ea"/>
            </a:endParaRPr>
          </a:p>
        </p:txBody>
      </p:sp>
      <p:pic>
        <p:nvPicPr>
          <p:cNvPr id="41" name="image21.jpeg"/>
          <p:cNvPicPr>
            <a:picLocks noChangeAspect="1"/>
          </p:cNvPicPr>
          <p:nvPr/>
        </p:nvPicPr>
        <p:blipFill>
          <a:blip r:embed="rId2" cstate="print">
            <a:clrChange>
              <a:clrFrom>
                <a:srgbClr val="FFFFFF">
                  <a:alpha val="100000"/>
                </a:srgbClr>
              </a:clrFrom>
              <a:clrTo>
                <a:srgbClr val="FFFFFF">
                  <a:alpha val="100000"/>
                  <a:alpha val="0"/>
                </a:srgbClr>
              </a:clrTo>
            </a:clrChange>
          </a:blip>
          <a:stretch>
            <a:fillRect/>
          </a:stretch>
        </p:blipFill>
        <p:spPr>
          <a:xfrm>
            <a:off x="6679565" y="632460"/>
            <a:ext cx="3756025" cy="2200910"/>
          </a:xfrm>
          <a:prstGeom prst="rect">
            <a:avLst/>
          </a:prstGeom>
        </p:spPr>
      </p:pic>
      <p:pic>
        <p:nvPicPr>
          <p:cNvPr id="3" name="图片 2" descr="f1d2e7f619"/>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8582025" y="2978150"/>
            <a:ext cx="3466465" cy="3494405"/>
          </a:xfrm>
          <a:prstGeom prst="rect">
            <a:avLst/>
          </a:prstGeom>
        </p:spPr>
      </p:pic>
      <p:sp>
        <p:nvSpPr>
          <p:cNvPr id="4" name="文本框 3"/>
          <p:cNvSpPr txBox="1"/>
          <p:nvPr/>
        </p:nvSpPr>
        <p:spPr>
          <a:xfrm>
            <a:off x="732790" y="5180965"/>
            <a:ext cx="5597525" cy="1014730"/>
          </a:xfrm>
          <a:prstGeom prst="rect">
            <a:avLst/>
          </a:prstGeom>
          <a:noFill/>
        </p:spPr>
        <p:txBody>
          <a:bodyPr wrap="square" rtlCol="0">
            <a:spAutoFit/>
          </a:bodyPr>
          <a:p>
            <a:r>
              <a:rPr lang="zh-CN" altLang="en-US" sz="2000">
                <a:latin typeface="楷体" panose="02010609060101010101" charset="-122"/>
                <a:ea typeface="楷体" panose="02010609060101010101" charset="-122"/>
                <a:sym typeface="+mn-ea"/>
              </a:rPr>
              <a:t>数媒专业的选题方向，比如：游戏设计、微视频制作、网页前端设计、动画制作</a:t>
            </a:r>
            <a:endParaRPr lang="zh-CN" altLang="en-US" sz="2000">
              <a:latin typeface="楷体" panose="02010609060101010101" charset="-122"/>
              <a:ea typeface="楷体" panose="02010609060101010101" charset="-122"/>
            </a:endParaRPr>
          </a:p>
          <a:p>
            <a:endParaRPr lang="zh-CN" altLang="en-US" sz="2000">
              <a:latin typeface="楷体" panose="02010609060101010101" charset="-122"/>
              <a:ea typeface="楷体" panose="02010609060101010101" charset="-122"/>
            </a:endParaRPr>
          </a:p>
        </p:txBody>
      </p:sp>
    </p:spTree>
    <p:custDataLst>
      <p:tags r:id="rId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23"/>
                                        </p:tgtEl>
                                        <p:attrNameLst>
                                          <p:attrName>style.visibility</p:attrName>
                                        </p:attrNameLst>
                                      </p:cBhvr>
                                      <p:to>
                                        <p:strVal val="visible"/>
                                      </p:to>
                                    </p:set>
                                    <p:anim calcmode="lin" valueType="num">
                                      <p:cBhvr additive="base">
                                        <p:cTn id="7" dur="1000" fill="hold"/>
                                        <p:tgtEl>
                                          <p:spTgt spid="23"/>
                                        </p:tgtEl>
                                        <p:attrNameLst>
                                          <p:attrName>ppt_x</p:attrName>
                                        </p:attrNameLst>
                                      </p:cBhvr>
                                      <p:tavLst>
                                        <p:tav tm="0">
                                          <p:val>
                                            <p:strVal val="0-#ppt_w/2"/>
                                          </p:val>
                                        </p:tav>
                                        <p:tav tm="100000">
                                          <p:val>
                                            <p:strVal val="#ppt_x"/>
                                          </p:val>
                                        </p:tav>
                                      </p:tavLst>
                                    </p:anim>
                                    <p:anim calcmode="lin" valueType="num">
                                      <p:cBhvr additive="base">
                                        <p:cTn id="8" dur="10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mph" presetSubtype="0" nodeType="clickEffect">
                                  <p:stCondLst>
                                    <p:cond delay="0"/>
                                  </p:stCondLst>
                                  <p:childTnLst>
                                    <p:set>
                                      <p:cBhvr override="childStyle">
                                        <p:cTn id="36" dur="indefinite"/>
                                        <p:tgtEl>
                                          <p:spTgt spid="4">
                                            <p:txEl>
                                              <p:pRg st="0" end="0"/>
                                            </p:txEl>
                                          </p:spTgt>
                                        </p:tgtEl>
                                        <p:attrNameLst>
                                          <p:attrName>style.fontFamily</p:attrName>
                                        </p:attrNameLst>
                                      </p:cBhvr>
                                      <p:to>
                                        <p:strVal val="黑体"/>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1" name="image21.jpeg"/>
          <p:cNvPicPr>
            <a:picLocks noChangeAspect="1"/>
          </p:cNvPicPr>
          <p:nvPr/>
        </p:nvPicPr>
        <p:blipFill>
          <a:blip r:embed="rId1" cstate="print">
            <a:clrChange>
              <a:clrFrom>
                <a:srgbClr val="FFFFFF">
                  <a:alpha val="100000"/>
                </a:srgbClr>
              </a:clrFrom>
              <a:clrTo>
                <a:srgbClr val="FFFFFF">
                  <a:alpha val="100000"/>
                  <a:alpha val="0"/>
                </a:srgbClr>
              </a:clrTo>
            </a:clrChange>
          </a:blip>
          <a:stretch>
            <a:fillRect/>
          </a:stretch>
        </p:blipFill>
        <p:spPr>
          <a:xfrm>
            <a:off x="6931660" y="4232275"/>
            <a:ext cx="3756025" cy="2200910"/>
          </a:xfrm>
          <a:prstGeom prst="rect">
            <a:avLst/>
          </a:prstGeom>
        </p:spPr>
      </p:pic>
      <p:sp>
        <p:nvSpPr>
          <p:cNvPr id="23" name="文本框 22"/>
          <p:cNvSpPr txBox="1"/>
          <p:nvPr>
            <p:custDataLst>
              <p:tags r:id="rId2"/>
            </p:custDataLst>
          </p:nvPr>
        </p:nvSpPr>
        <p:spPr>
          <a:xfrm>
            <a:off x="839761" y="632211"/>
            <a:ext cx="3632200" cy="629920"/>
          </a:xfrm>
          <a:prstGeom prst="rect">
            <a:avLst/>
          </a:prstGeom>
          <a:noFill/>
        </p:spPr>
        <p:txBody>
          <a:bodyPr wrap="square" lIns="90000" tIns="46800" rIns="90000" bIns="46800" rtlCol="0"/>
          <a:p>
            <a:r>
              <a:rPr lang="zh-CN" altLang="en-US" sz="3600" b="1">
                <a:latin typeface="+mj-ea"/>
                <a:ea typeface="+mj-ea"/>
                <a:sym typeface="+mn-ea"/>
              </a:rPr>
              <a:t>选题禁忌</a:t>
            </a:r>
            <a:endParaRPr lang="zh-CN" altLang="en-US" sz="3600" b="1">
              <a:latin typeface="+mj-ea"/>
              <a:ea typeface="+mj-ea"/>
            </a:endParaRPr>
          </a:p>
          <a:p>
            <a:endParaRPr lang="zh-CN" altLang="en-US" sz="3600" b="1" spc="300" dirty="0">
              <a:solidFill>
                <a:srgbClr val="000000">
                  <a:lumMod val="75000"/>
                  <a:lumOff val="25000"/>
                </a:srgbClr>
              </a:solidFill>
              <a:uFillTx/>
              <a:latin typeface="+mj-ea"/>
              <a:ea typeface="+mj-ea"/>
              <a:sym typeface="Arial" panose="020B0604020202020204" pitchFamily="34" charset="0"/>
            </a:endParaRPr>
          </a:p>
        </p:txBody>
      </p:sp>
      <p:sp>
        <p:nvSpPr>
          <p:cNvPr id="2" name="文本框 1"/>
          <p:cNvSpPr txBox="1"/>
          <p:nvPr/>
        </p:nvSpPr>
        <p:spPr>
          <a:xfrm>
            <a:off x="553085" y="1740535"/>
            <a:ext cx="6142990" cy="4154170"/>
          </a:xfrm>
          <a:prstGeom prst="rect">
            <a:avLst/>
          </a:prstGeom>
          <a:noFill/>
        </p:spPr>
        <p:txBody>
          <a:bodyPr wrap="square" rtlCol="0">
            <a:spAutoFit/>
          </a:bodyPr>
          <a:p>
            <a:pPr marL="457200" indent="-457200" fontAlgn="auto">
              <a:lnSpc>
                <a:spcPct val="150000"/>
              </a:lnSpc>
              <a:buFont typeface="Wingdings" panose="05000000000000000000" charset="0"/>
              <a:buChar char="Ø"/>
            </a:pPr>
            <a:r>
              <a:rPr lang="zh-CN" altLang="en-US" sz="3200" b="1">
                <a:solidFill>
                  <a:srgbClr val="FF0000"/>
                </a:solidFill>
                <a:latin typeface="楷体" panose="02010609060101010101" charset="-122"/>
                <a:ea typeface="楷体" panose="02010609060101010101" charset="-122"/>
                <a:cs typeface="楷体" panose="02010609060101010101" charset="-122"/>
                <a:sym typeface="+mn-ea"/>
              </a:rPr>
              <a:t>选题陈旧</a:t>
            </a:r>
            <a:r>
              <a:rPr lang="zh-CN" altLang="en-US" sz="2800">
                <a:latin typeface="楷体" panose="02010609060101010101" charset="-122"/>
                <a:ea typeface="楷体" panose="02010609060101010101" charset="-122"/>
                <a:cs typeface="楷体" panose="02010609060101010101" charset="-122"/>
                <a:sym typeface="+mn-ea"/>
              </a:rPr>
              <a:t> 例：《校园跳蚤市场》的设计与开发</a:t>
            </a:r>
            <a:endParaRPr lang="zh-CN" altLang="en-US" sz="2800">
              <a:latin typeface="楷体" panose="02010609060101010101" charset="-122"/>
              <a:ea typeface="楷体" panose="02010609060101010101" charset="-122"/>
              <a:cs typeface="楷体" panose="02010609060101010101" charset="-122"/>
              <a:sym typeface="+mn-ea"/>
            </a:endParaRPr>
          </a:p>
          <a:p>
            <a:pPr marL="457200" indent="-457200" fontAlgn="auto">
              <a:lnSpc>
                <a:spcPct val="150000"/>
              </a:lnSpc>
              <a:buFont typeface="Wingdings" panose="05000000000000000000" charset="0"/>
              <a:buChar char="Ø"/>
            </a:pPr>
            <a:r>
              <a:rPr lang="zh-CN" altLang="en-US" sz="3200" b="1">
                <a:solidFill>
                  <a:srgbClr val="FF0000"/>
                </a:solidFill>
                <a:latin typeface="楷体" panose="02010609060101010101" charset="-122"/>
                <a:ea typeface="楷体" panose="02010609060101010101" charset="-122"/>
                <a:cs typeface="楷体" panose="02010609060101010101" charset="-122"/>
                <a:sym typeface="+mn-ea"/>
              </a:rPr>
              <a:t>选题重复</a:t>
            </a:r>
            <a:r>
              <a:rPr lang="en-US" altLang="zh-CN" sz="2800">
                <a:latin typeface="楷体" panose="02010609060101010101" charset="-122"/>
                <a:ea typeface="楷体" panose="02010609060101010101" charset="-122"/>
                <a:cs typeface="楷体" panose="02010609060101010101" charset="-122"/>
                <a:sym typeface="+mn-ea"/>
              </a:rPr>
              <a:t> </a:t>
            </a:r>
            <a:r>
              <a:rPr lang="zh-CN" altLang="en-US" sz="2800">
                <a:latin typeface="楷体" panose="02010609060101010101" charset="-122"/>
                <a:ea typeface="楷体" panose="02010609060101010101" charset="-122"/>
                <a:cs typeface="楷体" panose="02010609060101010101" charset="-122"/>
                <a:sym typeface="+mn-ea"/>
              </a:rPr>
              <a:t>（多了解同专业同学写作方向，避免出现重复选题）</a:t>
            </a:r>
            <a:endParaRPr lang="zh-CN" altLang="en-US" sz="2800">
              <a:latin typeface="楷体" panose="02010609060101010101" charset="-122"/>
              <a:ea typeface="楷体" panose="02010609060101010101" charset="-122"/>
              <a:cs typeface="楷体" panose="02010609060101010101" charset="-122"/>
              <a:sym typeface="+mn-ea"/>
            </a:endParaRPr>
          </a:p>
          <a:p>
            <a:pPr marL="457200" indent="-457200" fontAlgn="auto">
              <a:lnSpc>
                <a:spcPct val="150000"/>
              </a:lnSpc>
              <a:buFont typeface="Wingdings" panose="05000000000000000000" charset="0"/>
              <a:buChar char="Ø"/>
            </a:pPr>
            <a:r>
              <a:rPr lang="zh-CN" altLang="en-US" sz="2800">
                <a:latin typeface="楷体" panose="02010609060101010101" charset="-122"/>
                <a:ea typeface="楷体" panose="02010609060101010101" charset="-122"/>
                <a:cs typeface="楷体" panose="02010609060101010101" charset="-122"/>
                <a:sym typeface="+mn-ea"/>
              </a:rPr>
              <a:t>选题中不能出现</a:t>
            </a:r>
            <a:r>
              <a:rPr lang="zh-CN" altLang="en-US" sz="2800" b="1">
                <a:solidFill>
                  <a:srgbClr val="FF0000"/>
                </a:solidFill>
                <a:latin typeface="楷体" panose="02010609060101010101" charset="-122"/>
                <a:ea typeface="楷体" panose="02010609060101010101" charset="-122"/>
                <a:cs typeface="楷体" panose="02010609060101010101" charset="-122"/>
                <a:sym typeface="+mn-ea"/>
              </a:rPr>
              <a:t>真实的地名和公司名称</a:t>
            </a:r>
            <a:r>
              <a:rPr lang="zh-CN" altLang="en-US" sz="2800">
                <a:latin typeface="楷体" panose="02010609060101010101" charset="-122"/>
                <a:ea typeface="楷体" panose="02010609060101010101" charset="-122"/>
                <a:cs typeface="楷体" panose="02010609060101010101" charset="-122"/>
                <a:sym typeface="+mn-ea"/>
              </a:rPr>
              <a:t>。</a:t>
            </a:r>
            <a:endParaRPr lang="zh-CN" altLang="en-US" sz="2800">
              <a:latin typeface="楷体" panose="02010609060101010101" charset="-122"/>
              <a:ea typeface="楷体" panose="02010609060101010101" charset="-122"/>
              <a:cs typeface="楷体" panose="02010609060101010101" charset="-122"/>
              <a:sym typeface="+mn-ea"/>
            </a:endParaRPr>
          </a:p>
        </p:txBody>
      </p:sp>
      <p:pic>
        <p:nvPicPr>
          <p:cNvPr id="31" name="image16.jpeg"/>
          <p:cNvPicPr>
            <a:picLocks noChangeAspect="1"/>
          </p:cNvPicPr>
          <p:nvPr/>
        </p:nvPicPr>
        <p:blipFill>
          <a:blip r:embed="rId3" cstate="print">
            <a:clrChange>
              <a:clrFrom>
                <a:srgbClr val="FFFFFF">
                  <a:alpha val="100000"/>
                </a:srgbClr>
              </a:clrFrom>
              <a:clrTo>
                <a:srgbClr val="FFFFFF">
                  <a:alpha val="100000"/>
                  <a:alpha val="0"/>
                </a:srgbClr>
              </a:clrTo>
            </a:clrChange>
          </a:blip>
          <a:stretch>
            <a:fillRect/>
          </a:stretch>
        </p:blipFill>
        <p:spPr>
          <a:xfrm>
            <a:off x="7031355" y="381635"/>
            <a:ext cx="4786630" cy="3235960"/>
          </a:xfrm>
          <a:prstGeom prst="rect">
            <a:avLst/>
          </a:prstGeom>
        </p:spPr>
      </p:pic>
    </p:spTree>
    <p:custDataLst>
      <p:tags r:id="rId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23"/>
                                        </p:tgtEl>
                                        <p:attrNameLst>
                                          <p:attrName>style.visibility</p:attrName>
                                        </p:attrNameLst>
                                      </p:cBhvr>
                                      <p:to>
                                        <p:strVal val="visible"/>
                                      </p:to>
                                    </p:set>
                                    <p:anim calcmode="lin" valueType="num">
                                      <p:cBhvr additive="base">
                                        <p:cTn id="7" dur="1000" fill="hold"/>
                                        <p:tgtEl>
                                          <p:spTgt spid="23"/>
                                        </p:tgtEl>
                                        <p:attrNameLst>
                                          <p:attrName>ppt_x</p:attrName>
                                        </p:attrNameLst>
                                      </p:cBhvr>
                                      <p:tavLst>
                                        <p:tav tm="0">
                                          <p:val>
                                            <p:strVal val="0-#ppt_w/2"/>
                                          </p:val>
                                        </p:tav>
                                        <p:tav tm="100000">
                                          <p:val>
                                            <p:strVal val="#ppt_x"/>
                                          </p:val>
                                        </p:tav>
                                      </p:tavLst>
                                    </p:anim>
                                    <p:anim calcmode="lin" valueType="num">
                                      <p:cBhvr additive="base">
                                        <p:cTn id="8" dur="10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custDataLst>
              <p:tags r:id="rId1"/>
            </p:custDataLst>
          </p:nvPr>
        </p:nvCxnSpPr>
        <p:spPr>
          <a:xfrm>
            <a:off x="4450080" y="2887980"/>
            <a:ext cx="0" cy="1082040"/>
          </a:xfrm>
          <a:prstGeom prst="line">
            <a:avLst/>
          </a:prstGeom>
          <a:ln>
            <a:solidFill>
              <a:schemeClr val="accent1"/>
            </a:solidFill>
          </a:ln>
        </p:spPr>
        <p:style>
          <a:lnRef idx="1">
            <a:srgbClr val="4472C4"/>
          </a:lnRef>
          <a:fillRef idx="0">
            <a:srgbClr val="4472C4"/>
          </a:fillRef>
          <a:effectRef idx="0">
            <a:srgbClr val="4472C4"/>
          </a:effectRef>
          <a:fontRef idx="minor">
            <a:sysClr val="windowText" lastClr="000000"/>
          </a:fontRef>
        </p:style>
      </p:cxnSp>
      <p:sp>
        <p:nvSpPr>
          <p:cNvPr id="7" name="TextBox 2"/>
          <p:cNvSpPr txBox="1"/>
          <p:nvPr>
            <p:custDataLst>
              <p:tags r:id="rId2"/>
            </p:custDataLst>
          </p:nvPr>
        </p:nvSpPr>
        <p:spPr>
          <a:xfrm>
            <a:off x="2570480" y="2748915"/>
            <a:ext cx="1684655" cy="1360170"/>
          </a:xfrm>
          <a:prstGeom prst="rect">
            <a:avLst/>
          </a:prstGeom>
          <a:noFill/>
        </p:spPr>
        <p:txBody>
          <a:bodyPr wrap="square" lIns="90170" tIns="46990" rIns="90170" bIns="4699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pPr>
            <a:r>
              <a:rPr lang="en-US" altLang="zh-CN" sz="8000" b="1" spc="20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rPr>
              <a:t>03</a:t>
            </a:r>
            <a:endParaRPr lang="en-US" altLang="zh-CN" sz="8000" b="1" spc="20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2" name="标题 1"/>
          <p:cNvSpPr>
            <a:spLocks noGrp="1"/>
          </p:cNvSpPr>
          <p:nvPr>
            <p:ph type="ctrTitle" idx="13"/>
            <p:custDataLst>
              <p:tags r:id="rId3"/>
            </p:custDataLst>
          </p:nvPr>
        </p:nvSpPr>
        <p:spPr/>
        <p:txBody>
          <a:bodyPr vert="horz" wrap="square" lIns="0" tIns="0" rIns="0" bIns="0" rtlCol="0" anchor="ctr" anchorCtr="0">
            <a:normAutofit fontScale="90000"/>
          </a:bodyPr>
          <a:lstStyle/>
          <a:p>
            <a:r>
              <a:rPr lang="zh-CN" altLang="en-US"/>
              <a:t>毕业论文开题报告</a:t>
            </a:r>
            <a:endParaRPr lang="zh-CN" altLang="en-US"/>
          </a:p>
        </p:txBody>
      </p:sp>
    </p:spTree>
    <p:custDataLst>
      <p:tags r:id="rId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rcRect b="2439"/>
          <a:stretch>
            <a:fillRect/>
          </a:stretch>
        </p:blipFill>
        <p:spPr>
          <a:xfrm>
            <a:off x="810260" y="946785"/>
            <a:ext cx="10365105" cy="5911215"/>
          </a:xfrm>
          <a:prstGeom prst="rect">
            <a:avLst/>
          </a:prstGeom>
        </p:spPr>
      </p:pic>
      <p:sp>
        <p:nvSpPr>
          <p:cNvPr id="4" name="文本框 3"/>
          <p:cNvSpPr txBox="1"/>
          <p:nvPr/>
        </p:nvSpPr>
        <p:spPr>
          <a:xfrm>
            <a:off x="702945" y="377825"/>
            <a:ext cx="4897755" cy="645160"/>
          </a:xfrm>
          <a:prstGeom prst="rect">
            <a:avLst/>
          </a:prstGeom>
          <a:noFill/>
        </p:spPr>
        <p:txBody>
          <a:bodyPr wrap="square" rtlCol="0">
            <a:spAutoFit/>
          </a:bodyPr>
          <a:p>
            <a:r>
              <a:rPr lang="zh-CN" altLang="en-US" sz="3600" b="1">
                <a:latin typeface="+mj-ea"/>
                <a:ea typeface="+mj-ea"/>
              </a:rPr>
              <a:t>毕业论文开题报告</a:t>
            </a:r>
            <a:endParaRPr lang="zh-CN" altLang="en-US" sz="3600" b="1">
              <a:latin typeface="+mj-ea"/>
              <a:ea typeface="+mj-ea"/>
            </a:endParaRPr>
          </a:p>
        </p:txBody>
      </p:sp>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544830" y="1292225"/>
            <a:ext cx="8162925" cy="3568700"/>
          </a:xfrm>
          <a:prstGeom prst="rect">
            <a:avLst/>
          </a:prstGeom>
        </p:spPr>
      </p:pic>
      <p:cxnSp>
        <p:nvCxnSpPr>
          <p:cNvPr id="7" name="直接箭头连接符 6"/>
          <p:cNvCxnSpPr/>
          <p:nvPr/>
        </p:nvCxnSpPr>
        <p:spPr>
          <a:xfrm flipV="1">
            <a:off x="7447915" y="3045460"/>
            <a:ext cx="1835150" cy="62230"/>
          </a:xfrm>
          <a:prstGeom prst="straightConnector1">
            <a:avLst/>
          </a:prstGeom>
          <a:ln w="92075" cmpd="sng">
            <a:gradFill>
              <a:gsLst>
                <a:gs pos="0">
                  <a:srgbClr val="FE4444"/>
                </a:gs>
                <a:gs pos="100000">
                  <a:srgbClr val="832B2B"/>
                </a:gs>
              </a:gsLst>
              <a:lin ang="0" scaled="1"/>
            </a:gradFill>
            <a:prstDash val="solid"/>
            <a:tailEnd type="arrow" w="med" len="med"/>
          </a:ln>
          <a:effectLst>
            <a:outerShdw blurRad="50800" dist="50800" dir="5400000" sx="2000" sy="2000" algn="ctr" rotWithShape="0">
              <a:srgbClr val="000000">
                <a:alpha val="43000"/>
              </a:srgbClr>
            </a:outerShdw>
          </a:effectLst>
        </p:spPr>
        <p:style>
          <a:lnRef idx="3">
            <a:schemeClr val="dk1"/>
          </a:lnRef>
          <a:fillRef idx="0">
            <a:schemeClr val="dk1"/>
          </a:fillRef>
          <a:effectRef idx="2">
            <a:schemeClr val="dk1"/>
          </a:effectRef>
          <a:fontRef idx="minor">
            <a:schemeClr val="tx1"/>
          </a:fontRef>
        </p:style>
      </p:cxnSp>
      <p:sp>
        <p:nvSpPr>
          <p:cNvPr id="3" name="文本框 2"/>
          <p:cNvSpPr txBox="1"/>
          <p:nvPr/>
        </p:nvSpPr>
        <p:spPr>
          <a:xfrm>
            <a:off x="9171305" y="2299335"/>
            <a:ext cx="2550795" cy="1814830"/>
          </a:xfrm>
          <a:prstGeom prst="rect">
            <a:avLst/>
          </a:prstGeom>
          <a:noFill/>
        </p:spPr>
        <p:txBody>
          <a:bodyPr wrap="square" rtlCol="0">
            <a:spAutoFit/>
          </a:bodyPr>
          <a:p>
            <a:r>
              <a:rPr lang="zh-CN" altLang="zh-CN" sz="2800">
                <a:latin typeface="楷体" panose="02010609060101010101" charset="-122"/>
                <a:ea typeface="楷体" panose="02010609060101010101" charset="-122"/>
              </a:rPr>
              <a:t>学生的基本信息：姓名、学号、联系电话、邮箱等</a:t>
            </a:r>
            <a:endParaRPr lang="zh-CN" altLang="zh-CN" sz="2800">
              <a:latin typeface="楷体" panose="02010609060101010101" charset="-122"/>
              <a:ea typeface="楷体" panose="02010609060101010101" charset="-122"/>
            </a:endParaRPr>
          </a:p>
        </p:txBody>
      </p:sp>
      <p:sp>
        <p:nvSpPr>
          <p:cNvPr id="5" name="文本框 4"/>
          <p:cNvSpPr txBox="1"/>
          <p:nvPr/>
        </p:nvSpPr>
        <p:spPr>
          <a:xfrm>
            <a:off x="3081020" y="4949190"/>
            <a:ext cx="3489960" cy="583565"/>
          </a:xfrm>
          <a:prstGeom prst="rect">
            <a:avLst/>
          </a:prstGeom>
          <a:noFill/>
        </p:spPr>
        <p:txBody>
          <a:bodyPr wrap="square" rtlCol="0">
            <a:spAutoFit/>
          </a:bodyPr>
          <a:p>
            <a:r>
              <a:rPr lang="zh-CN" altLang="en-US" sz="3200">
                <a:latin typeface="楷体" panose="02010609060101010101" charset="-122"/>
                <a:ea typeface="楷体" panose="02010609060101010101" charset="-122"/>
              </a:rPr>
              <a:t>论文题目的确定</a:t>
            </a:r>
            <a:endParaRPr lang="zh-CN" altLang="en-US" sz="3200">
              <a:latin typeface="楷体" panose="02010609060101010101" charset="-122"/>
              <a:ea typeface="楷体" panose="02010609060101010101" charset="-122"/>
            </a:endParaRPr>
          </a:p>
        </p:txBody>
      </p:sp>
      <p:cxnSp>
        <p:nvCxnSpPr>
          <p:cNvPr id="6" name="直接箭头连接符 5"/>
          <p:cNvCxnSpPr/>
          <p:nvPr/>
        </p:nvCxnSpPr>
        <p:spPr>
          <a:xfrm>
            <a:off x="1590040" y="4739005"/>
            <a:ext cx="1592580" cy="439420"/>
          </a:xfrm>
          <a:prstGeom prst="straightConnector1">
            <a:avLst/>
          </a:prstGeom>
          <a:ln w="92075" cmpd="sng">
            <a:gradFill>
              <a:gsLst>
                <a:gs pos="0">
                  <a:srgbClr val="FE4444"/>
                </a:gs>
                <a:gs pos="100000">
                  <a:srgbClr val="832B2B"/>
                </a:gs>
              </a:gsLst>
              <a:lin ang="0" scaled="1"/>
            </a:gradFill>
            <a:prstDash val="solid"/>
            <a:tailEnd type="arrow" w="med" len="med"/>
          </a:ln>
          <a:effectLst>
            <a:outerShdw blurRad="50800" dist="50800" dir="5400000" sx="2000" sy="2000" algn="ctr" rotWithShape="0">
              <a:srgbClr val="000000">
                <a:alpha val="43000"/>
              </a:srgbClr>
            </a:outerShdw>
          </a:effectLst>
        </p:spPr>
        <p:style>
          <a:lnRef idx="3">
            <a:schemeClr val="dk1"/>
          </a:lnRef>
          <a:fillRef idx="0">
            <a:schemeClr val="dk1"/>
          </a:fillRef>
          <a:effectRef idx="2">
            <a:schemeClr val="dk1"/>
          </a:effectRef>
          <a:fontRef idx="minor">
            <a:schemeClr val="tx1"/>
          </a:fontRef>
        </p:style>
      </p:cxnSp>
      <p:sp>
        <p:nvSpPr>
          <p:cNvPr id="8" name="文本框 7"/>
          <p:cNvSpPr txBox="1"/>
          <p:nvPr/>
        </p:nvSpPr>
        <p:spPr>
          <a:xfrm>
            <a:off x="544830" y="647065"/>
            <a:ext cx="4897755" cy="645160"/>
          </a:xfrm>
          <a:prstGeom prst="rect">
            <a:avLst/>
          </a:prstGeom>
          <a:noFill/>
        </p:spPr>
        <p:txBody>
          <a:bodyPr wrap="square" rtlCol="0">
            <a:spAutoFit/>
          </a:bodyPr>
          <a:p>
            <a:r>
              <a:rPr lang="zh-CN" altLang="en-US" sz="3600" b="1">
                <a:latin typeface="+mj-ea"/>
                <a:ea typeface="+mj-ea"/>
              </a:rPr>
              <a:t>毕业论文开题报告</a:t>
            </a:r>
            <a:endParaRPr lang="zh-CN" altLang="en-US" sz="3600" b="1">
              <a:latin typeface="+mj-ea"/>
              <a:ea typeface="+mj-ea"/>
            </a:endParaRPr>
          </a:p>
        </p:txBody>
      </p:sp>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0-#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421640" y="1007110"/>
            <a:ext cx="6734175" cy="2073910"/>
          </a:xfrm>
          <a:prstGeom prst="rect">
            <a:avLst/>
          </a:prstGeom>
        </p:spPr>
      </p:pic>
      <p:pic>
        <p:nvPicPr>
          <p:cNvPr id="5" name="图片 4"/>
          <p:cNvPicPr>
            <a:picLocks noChangeAspect="1"/>
          </p:cNvPicPr>
          <p:nvPr/>
        </p:nvPicPr>
        <p:blipFill>
          <a:blip r:embed="rId2"/>
          <a:srcRect r="12784" b="28465"/>
          <a:stretch>
            <a:fillRect/>
          </a:stretch>
        </p:blipFill>
        <p:spPr>
          <a:xfrm>
            <a:off x="553720" y="3771265"/>
            <a:ext cx="6684645" cy="2127250"/>
          </a:xfrm>
          <a:prstGeom prst="rect">
            <a:avLst/>
          </a:prstGeom>
        </p:spPr>
      </p:pic>
      <p:cxnSp>
        <p:nvCxnSpPr>
          <p:cNvPr id="7" name="直接箭头连接符 6"/>
          <p:cNvCxnSpPr/>
          <p:nvPr/>
        </p:nvCxnSpPr>
        <p:spPr>
          <a:xfrm flipV="1">
            <a:off x="5754370" y="4678045"/>
            <a:ext cx="1835150" cy="62230"/>
          </a:xfrm>
          <a:prstGeom prst="straightConnector1">
            <a:avLst/>
          </a:prstGeom>
          <a:ln w="92075" cmpd="sng">
            <a:gradFill>
              <a:gsLst>
                <a:gs pos="0">
                  <a:srgbClr val="FE4444"/>
                </a:gs>
                <a:gs pos="100000">
                  <a:srgbClr val="832B2B"/>
                </a:gs>
              </a:gsLst>
              <a:lin ang="0" scaled="1"/>
            </a:gradFill>
            <a:prstDash val="solid"/>
            <a:tailEnd type="arrow" w="med" len="med"/>
          </a:ln>
          <a:effectLst>
            <a:outerShdw blurRad="50800" dist="50800" dir="5400000" sx="2000" sy="2000" algn="ctr" rotWithShape="0">
              <a:srgbClr val="000000">
                <a:alpha val="43000"/>
              </a:srgbClr>
            </a:outerShdw>
          </a:effectLst>
        </p:spPr>
        <p:style>
          <a:lnRef idx="3">
            <a:schemeClr val="dk1"/>
          </a:lnRef>
          <a:fillRef idx="0">
            <a:schemeClr val="dk1"/>
          </a:fillRef>
          <a:effectRef idx="2">
            <a:schemeClr val="dk1"/>
          </a:effectRef>
          <a:fontRef idx="minor">
            <a:schemeClr val="tx1"/>
          </a:fontRef>
        </p:style>
      </p:cxnSp>
      <p:sp>
        <p:nvSpPr>
          <p:cNvPr id="4" name="文本框 3"/>
          <p:cNvSpPr txBox="1"/>
          <p:nvPr/>
        </p:nvSpPr>
        <p:spPr>
          <a:xfrm>
            <a:off x="7589520" y="889000"/>
            <a:ext cx="3815080" cy="2245360"/>
          </a:xfrm>
          <a:prstGeom prst="rect">
            <a:avLst/>
          </a:prstGeom>
          <a:noFill/>
        </p:spPr>
        <p:txBody>
          <a:bodyPr wrap="square" rtlCol="0" anchor="t">
            <a:spAutoFit/>
          </a:bodyPr>
          <a:p>
            <a:r>
              <a:rPr lang="zh-CN" altLang="en-US" sz="2800">
                <a:latin typeface="楷体" panose="02010609060101010101" charset="-122"/>
                <a:ea typeface="楷体" panose="02010609060101010101" charset="-122"/>
                <a:cs typeface="楷体" panose="02010609060101010101" charset="-122"/>
                <a:sym typeface="+mn-ea"/>
              </a:rPr>
              <a:t>简明扼要地说明该选题的背景、</a:t>
            </a:r>
            <a:r>
              <a:rPr lang="zh-CN" altLang="en-US" sz="2800">
                <a:latin typeface="楷体" panose="02010609060101010101" charset="-122"/>
                <a:ea typeface="楷体" panose="02010609060101010101" charset="-122"/>
                <a:cs typeface="楷体" panose="02010609060101010101" charset="-122"/>
                <a:sym typeface="+mn-ea"/>
              </a:rPr>
              <a:t>目的、</a:t>
            </a:r>
            <a:r>
              <a:rPr lang="zh-CN" altLang="en-US" sz="2800">
                <a:latin typeface="楷体" panose="02010609060101010101" charset="-122"/>
                <a:ea typeface="楷体" panose="02010609060101010101" charset="-122"/>
                <a:cs typeface="楷体" panose="02010609060101010101" charset="-122"/>
                <a:sym typeface="+mn-ea"/>
              </a:rPr>
              <a:t>选题意义。</a:t>
            </a:r>
            <a:r>
              <a:rPr lang="zh-CN" altLang="en-US" sz="2800">
                <a:latin typeface="楷体" panose="02010609060101010101" charset="-122"/>
                <a:ea typeface="楷体" panose="02010609060101010101" charset="-122"/>
                <a:cs typeface="楷体" panose="02010609060101010101" charset="-122"/>
                <a:sym typeface="+mn-ea"/>
              </a:rPr>
              <a:t>用文字体现论文总构想，篇幅不必过大，</a:t>
            </a:r>
            <a:r>
              <a:rPr lang="en-US" altLang="zh-CN" sz="2800">
                <a:latin typeface="楷体" panose="02010609060101010101" charset="-122"/>
                <a:ea typeface="楷体" panose="02010609060101010101" charset="-122"/>
                <a:cs typeface="楷体" panose="02010609060101010101" charset="-122"/>
                <a:sym typeface="+mn-ea"/>
              </a:rPr>
              <a:t>100</a:t>
            </a:r>
            <a:r>
              <a:rPr lang="zh-CN" altLang="en-US" sz="2800">
                <a:latin typeface="楷体" panose="02010609060101010101" charset="-122"/>
                <a:ea typeface="楷体" panose="02010609060101010101" charset="-122"/>
                <a:cs typeface="楷体" panose="02010609060101010101" charset="-122"/>
                <a:sym typeface="+mn-ea"/>
              </a:rPr>
              <a:t>字左右即可。</a:t>
            </a:r>
            <a:endParaRPr lang="zh-CN" altLang="en-US" sz="2800">
              <a:latin typeface="楷体" panose="02010609060101010101" charset="-122"/>
              <a:ea typeface="楷体" panose="02010609060101010101" charset="-122"/>
              <a:cs typeface="楷体" panose="02010609060101010101" charset="-122"/>
              <a:sym typeface="+mn-ea"/>
            </a:endParaRPr>
          </a:p>
        </p:txBody>
      </p:sp>
      <p:sp>
        <p:nvSpPr>
          <p:cNvPr id="6" name="文本框 5"/>
          <p:cNvSpPr txBox="1"/>
          <p:nvPr/>
        </p:nvSpPr>
        <p:spPr>
          <a:xfrm>
            <a:off x="7589520" y="4142740"/>
            <a:ext cx="4450080" cy="1383665"/>
          </a:xfrm>
          <a:prstGeom prst="rect">
            <a:avLst/>
          </a:prstGeom>
          <a:noFill/>
        </p:spPr>
        <p:txBody>
          <a:bodyPr wrap="none" rtlCol="0" anchor="t">
            <a:spAutoFit/>
          </a:bodyPr>
          <a:p>
            <a:r>
              <a:rPr lang="zh-CN" altLang="en-US" sz="2800">
                <a:latin typeface="楷体" panose="02010609060101010101" charset="-122"/>
                <a:ea typeface="楷体" panose="02010609060101010101" charset="-122"/>
                <a:cs typeface="楷体" panose="02010609060101010101" charset="-122"/>
                <a:sym typeface="+mn-ea"/>
              </a:rPr>
              <a:t>参考文献:</a:t>
            </a:r>
            <a:endParaRPr lang="zh-CN" altLang="en-US" sz="2800">
              <a:latin typeface="楷体" panose="02010609060101010101" charset="-122"/>
              <a:ea typeface="楷体" panose="02010609060101010101" charset="-122"/>
              <a:cs typeface="楷体" panose="02010609060101010101" charset="-122"/>
              <a:sym typeface="+mn-ea"/>
            </a:endParaRPr>
          </a:p>
          <a:p>
            <a:r>
              <a:rPr lang="zh-CN" altLang="en-US" sz="2800">
                <a:latin typeface="楷体" panose="02010609060101010101" charset="-122"/>
                <a:ea typeface="楷体" panose="02010609060101010101" charset="-122"/>
                <a:cs typeface="楷体" panose="02010609060101010101" charset="-122"/>
                <a:sym typeface="+mn-ea"/>
              </a:rPr>
              <a:t>预计参考的相关文献。</a:t>
            </a:r>
            <a:endParaRPr lang="zh-CN" altLang="en-US" sz="2800">
              <a:latin typeface="楷体" panose="02010609060101010101" charset="-122"/>
              <a:ea typeface="楷体" panose="02010609060101010101" charset="-122"/>
              <a:cs typeface="楷体" panose="02010609060101010101" charset="-122"/>
              <a:sym typeface="+mn-ea"/>
            </a:endParaRPr>
          </a:p>
          <a:p>
            <a:r>
              <a:rPr lang="zh-CN" altLang="en-US" sz="2800">
                <a:latin typeface="楷体" panose="02010609060101010101" charset="-122"/>
                <a:ea typeface="楷体" panose="02010609060101010101" charset="-122"/>
                <a:cs typeface="楷体" panose="02010609060101010101" charset="-122"/>
                <a:sym typeface="+mn-ea"/>
              </a:rPr>
              <a:t>注意列出的格式规范问题。</a:t>
            </a:r>
            <a:endParaRPr lang="zh-CN" altLang="en-US" sz="2800">
              <a:latin typeface="楷体" panose="02010609060101010101" charset="-122"/>
              <a:ea typeface="楷体" panose="02010609060101010101" charset="-122"/>
              <a:cs typeface="楷体" panose="02010609060101010101" charset="-122"/>
              <a:sym typeface="+mn-ea"/>
            </a:endParaRPr>
          </a:p>
        </p:txBody>
      </p:sp>
      <p:cxnSp>
        <p:nvCxnSpPr>
          <p:cNvPr id="8" name="直接箭头连接符 7"/>
          <p:cNvCxnSpPr/>
          <p:nvPr/>
        </p:nvCxnSpPr>
        <p:spPr>
          <a:xfrm flipV="1">
            <a:off x="5932170" y="2012950"/>
            <a:ext cx="1835150" cy="62230"/>
          </a:xfrm>
          <a:prstGeom prst="straightConnector1">
            <a:avLst/>
          </a:prstGeom>
          <a:ln w="92075" cmpd="sng">
            <a:gradFill>
              <a:gsLst>
                <a:gs pos="0">
                  <a:srgbClr val="FE4444"/>
                </a:gs>
                <a:gs pos="100000">
                  <a:srgbClr val="832B2B"/>
                </a:gs>
              </a:gsLst>
              <a:lin ang="0" scaled="1"/>
            </a:gradFill>
            <a:prstDash val="solid"/>
            <a:tailEnd type="arrow" w="med" len="med"/>
          </a:ln>
          <a:effectLst>
            <a:outerShdw blurRad="50800" dist="50800" dir="5400000" sx="2000" sy="2000" algn="ctr" rotWithShape="0">
              <a:srgbClr val="000000">
                <a:alpha val="43000"/>
              </a:srgbClr>
            </a:outerShdw>
          </a:effectLst>
        </p:spPr>
        <p:style>
          <a:lnRef idx="3">
            <a:schemeClr val="dk1"/>
          </a:lnRef>
          <a:fillRef idx="0">
            <a:schemeClr val="dk1"/>
          </a:fillRef>
          <a:effectRef idx="2">
            <a:schemeClr val="dk1"/>
          </a:effectRef>
          <a:fontRef idx="minor">
            <a:schemeClr val="tx1"/>
          </a:fontRef>
        </p:style>
      </p:cxnSp>
      <p:sp>
        <p:nvSpPr>
          <p:cNvPr id="9" name="文本框 8"/>
          <p:cNvSpPr txBox="1"/>
          <p:nvPr/>
        </p:nvSpPr>
        <p:spPr>
          <a:xfrm>
            <a:off x="702945" y="377825"/>
            <a:ext cx="4897755" cy="645160"/>
          </a:xfrm>
          <a:prstGeom prst="rect">
            <a:avLst/>
          </a:prstGeom>
          <a:noFill/>
        </p:spPr>
        <p:txBody>
          <a:bodyPr wrap="square" rtlCol="0">
            <a:spAutoFit/>
          </a:bodyPr>
          <a:p>
            <a:r>
              <a:rPr lang="zh-CN" altLang="en-US" sz="3600" b="1">
                <a:latin typeface="+mj-ea"/>
                <a:ea typeface="+mj-ea"/>
              </a:rPr>
              <a:t>毕业论文开题报告</a:t>
            </a:r>
            <a:endParaRPr lang="zh-CN" altLang="en-US" sz="3600" b="1">
              <a:latin typeface="+mj-ea"/>
              <a:ea typeface="+mj-ea"/>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rcRect l="3299" t="8349" r="4349" b="5887"/>
          <a:stretch>
            <a:fillRect/>
          </a:stretch>
        </p:blipFill>
        <p:spPr>
          <a:xfrm>
            <a:off x="395605" y="1237615"/>
            <a:ext cx="7146925" cy="2830830"/>
          </a:xfrm>
          <a:prstGeom prst="rect">
            <a:avLst/>
          </a:prstGeom>
        </p:spPr>
      </p:pic>
      <p:cxnSp>
        <p:nvCxnSpPr>
          <p:cNvPr id="8" name="直接箭头连接符 7"/>
          <p:cNvCxnSpPr/>
          <p:nvPr/>
        </p:nvCxnSpPr>
        <p:spPr>
          <a:xfrm flipV="1">
            <a:off x="6452870" y="2621915"/>
            <a:ext cx="1835150" cy="62230"/>
          </a:xfrm>
          <a:prstGeom prst="straightConnector1">
            <a:avLst/>
          </a:prstGeom>
          <a:ln w="92075" cmpd="sng">
            <a:gradFill>
              <a:gsLst>
                <a:gs pos="0">
                  <a:srgbClr val="FE4444"/>
                </a:gs>
                <a:gs pos="100000">
                  <a:srgbClr val="832B2B"/>
                </a:gs>
              </a:gsLst>
              <a:lin ang="0" scaled="1"/>
            </a:gradFill>
            <a:prstDash val="solid"/>
            <a:tailEnd type="arrow" w="med" len="med"/>
          </a:ln>
          <a:effectLst>
            <a:outerShdw blurRad="50800" dist="50800" dir="5400000" sx="2000" sy="2000" algn="ctr" rotWithShape="0">
              <a:srgbClr val="000000">
                <a:alpha val="43000"/>
              </a:srgbClr>
            </a:outerShdw>
          </a:effectLst>
        </p:spPr>
        <p:style>
          <a:lnRef idx="3">
            <a:schemeClr val="dk1"/>
          </a:lnRef>
          <a:fillRef idx="0">
            <a:schemeClr val="dk1"/>
          </a:fillRef>
          <a:effectRef idx="2">
            <a:schemeClr val="dk1"/>
          </a:effectRef>
          <a:fontRef idx="minor">
            <a:schemeClr val="tx1"/>
          </a:fontRef>
        </p:style>
      </p:cxnSp>
      <p:sp>
        <p:nvSpPr>
          <p:cNvPr id="3" name="文本框 2"/>
          <p:cNvSpPr txBox="1"/>
          <p:nvPr/>
        </p:nvSpPr>
        <p:spPr>
          <a:xfrm>
            <a:off x="8366760" y="1162685"/>
            <a:ext cx="3549015" cy="3107690"/>
          </a:xfrm>
          <a:prstGeom prst="rect">
            <a:avLst/>
          </a:prstGeom>
          <a:noFill/>
        </p:spPr>
        <p:txBody>
          <a:bodyPr wrap="square" rtlCol="0" anchor="t">
            <a:spAutoFit/>
          </a:bodyPr>
          <a:p>
            <a:r>
              <a:rPr lang="zh-CN" altLang="en-US" sz="2800">
                <a:latin typeface="楷体" panose="02010609060101010101" charset="-122"/>
                <a:ea typeface="楷体" panose="02010609060101010101" charset="-122"/>
                <a:cs typeface="楷体" panose="02010609060101010101" charset="-122"/>
                <a:sym typeface="+mn-ea"/>
              </a:rPr>
              <a:t>简要的说明目前相关课题研究情况、理论适用、研究方法</a:t>
            </a:r>
            <a:r>
              <a:rPr lang="en-US" altLang="zh-CN" sz="2800">
                <a:latin typeface="楷体" panose="02010609060101010101" charset="-122"/>
                <a:ea typeface="楷体" panose="02010609060101010101" charset="-122"/>
                <a:cs typeface="楷体" panose="02010609060101010101" charset="-122"/>
                <a:sym typeface="+mn-ea"/>
              </a:rPr>
              <a:t> </a:t>
            </a:r>
            <a:r>
              <a:rPr lang="zh-CN" altLang="en-US" sz="2800">
                <a:latin typeface="楷体" panose="02010609060101010101" charset="-122"/>
                <a:ea typeface="楷体" panose="02010609060101010101" charset="-122"/>
                <a:cs typeface="楷体" panose="02010609060101010101" charset="-122"/>
                <a:sym typeface="+mn-ea"/>
              </a:rPr>
              <a:t>、必要的数据等等。同时要简要的说明预期研究结果。字数在</a:t>
            </a:r>
            <a:r>
              <a:rPr lang="en-US" altLang="zh-CN" sz="2800">
                <a:latin typeface="楷体" panose="02010609060101010101" charset="-122"/>
                <a:ea typeface="楷体" panose="02010609060101010101" charset="-122"/>
                <a:cs typeface="楷体" panose="02010609060101010101" charset="-122"/>
                <a:sym typeface="+mn-ea"/>
              </a:rPr>
              <a:t>200-400</a:t>
            </a:r>
            <a:r>
              <a:rPr lang="zh-CN" altLang="en-US" sz="2800">
                <a:latin typeface="楷体" panose="02010609060101010101" charset="-122"/>
                <a:ea typeface="楷体" panose="02010609060101010101" charset="-122"/>
                <a:cs typeface="楷体" panose="02010609060101010101" charset="-122"/>
                <a:sym typeface="+mn-ea"/>
              </a:rPr>
              <a:t>字即可。</a:t>
            </a:r>
            <a:endParaRPr lang="zh-CN" altLang="en-US" sz="2800">
              <a:latin typeface="楷体" panose="02010609060101010101" charset="-122"/>
              <a:ea typeface="楷体" panose="02010609060101010101" charset="-122"/>
              <a:cs typeface="楷体" panose="02010609060101010101" charset="-122"/>
              <a:sym typeface="+mn-ea"/>
            </a:endParaRPr>
          </a:p>
        </p:txBody>
      </p:sp>
      <p:pic>
        <p:nvPicPr>
          <p:cNvPr id="5" name="图片 4"/>
          <p:cNvPicPr>
            <a:picLocks noChangeAspect="1"/>
          </p:cNvPicPr>
          <p:nvPr/>
        </p:nvPicPr>
        <p:blipFill>
          <a:blip r:embed="rId2"/>
          <a:stretch>
            <a:fillRect/>
          </a:stretch>
        </p:blipFill>
        <p:spPr>
          <a:xfrm>
            <a:off x="395605" y="4270375"/>
            <a:ext cx="3493770" cy="1590675"/>
          </a:xfrm>
          <a:prstGeom prst="rect">
            <a:avLst/>
          </a:prstGeom>
        </p:spPr>
      </p:pic>
      <p:pic>
        <p:nvPicPr>
          <p:cNvPr id="6" name="图片 5"/>
          <p:cNvPicPr>
            <a:picLocks noChangeAspect="1"/>
          </p:cNvPicPr>
          <p:nvPr/>
        </p:nvPicPr>
        <p:blipFill>
          <a:blip r:embed="rId3"/>
          <a:srcRect l="5354" t="23178" r="5021"/>
          <a:stretch>
            <a:fillRect/>
          </a:stretch>
        </p:blipFill>
        <p:spPr>
          <a:xfrm>
            <a:off x="4649470" y="4360545"/>
            <a:ext cx="7116445" cy="1174115"/>
          </a:xfrm>
          <a:prstGeom prst="rect">
            <a:avLst/>
          </a:prstGeom>
        </p:spPr>
      </p:pic>
      <p:sp>
        <p:nvSpPr>
          <p:cNvPr id="9" name="文本框 8"/>
          <p:cNvSpPr txBox="1"/>
          <p:nvPr/>
        </p:nvSpPr>
        <p:spPr>
          <a:xfrm>
            <a:off x="4957445" y="5534660"/>
            <a:ext cx="6416675" cy="1383665"/>
          </a:xfrm>
          <a:prstGeom prst="rect">
            <a:avLst/>
          </a:prstGeom>
          <a:noFill/>
        </p:spPr>
        <p:txBody>
          <a:bodyPr wrap="square" rtlCol="0">
            <a:spAutoFit/>
          </a:bodyPr>
          <a:p>
            <a:r>
              <a:rPr lang="zh-CN" altLang="en-US" sz="2800">
                <a:latin typeface="楷体" panose="02010609060101010101" charset="-122"/>
                <a:ea typeface="楷体" panose="02010609060101010101" charset="-122"/>
              </a:rPr>
              <a:t>开题报告有明确的字体要求，按照规定的格式去调整自己所写的内容，保存打印。</a:t>
            </a:r>
            <a:endParaRPr lang="zh-CN" altLang="en-US" sz="2800">
              <a:latin typeface="楷体" panose="02010609060101010101" charset="-122"/>
              <a:ea typeface="楷体" panose="02010609060101010101" charset="-122"/>
            </a:endParaRPr>
          </a:p>
        </p:txBody>
      </p:sp>
      <p:sp>
        <p:nvSpPr>
          <p:cNvPr id="10" name="文本框 9"/>
          <p:cNvSpPr txBox="1"/>
          <p:nvPr/>
        </p:nvSpPr>
        <p:spPr>
          <a:xfrm>
            <a:off x="702945" y="377825"/>
            <a:ext cx="4897755" cy="645160"/>
          </a:xfrm>
          <a:prstGeom prst="rect">
            <a:avLst/>
          </a:prstGeom>
          <a:noFill/>
        </p:spPr>
        <p:txBody>
          <a:bodyPr wrap="square" rtlCol="0">
            <a:spAutoFit/>
          </a:bodyPr>
          <a:p>
            <a:r>
              <a:rPr lang="zh-CN" altLang="en-US" sz="3600" b="1">
                <a:latin typeface="+mj-ea"/>
                <a:ea typeface="+mj-ea"/>
              </a:rPr>
              <a:t>毕业论文开题报告</a:t>
            </a:r>
            <a:endParaRPr lang="zh-CN" altLang="en-US" sz="3600" b="1">
              <a:latin typeface="+mj-ea"/>
              <a:ea typeface="+mj-ea"/>
            </a:endParaRPr>
          </a:p>
        </p:txBody>
      </p:sp>
      <p:sp>
        <p:nvSpPr>
          <p:cNvPr id="4" name="文本框 3"/>
          <p:cNvSpPr txBox="1"/>
          <p:nvPr/>
        </p:nvSpPr>
        <p:spPr>
          <a:xfrm>
            <a:off x="497840" y="5474335"/>
            <a:ext cx="3948430" cy="1383665"/>
          </a:xfrm>
          <a:prstGeom prst="rect">
            <a:avLst/>
          </a:prstGeom>
          <a:noFill/>
        </p:spPr>
        <p:txBody>
          <a:bodyPr wrap="square" rtlCol="0">
            <a:spAutoFit/>
          </a:bodyPr>
          <a:p>
            <a:r>
              <a:rPr lang="zh-CN" altLang="en-US" sz="2800">
                <a:latin typeface="楷体" panose="02010609060101010101" charset="-122"/>
                <a:ea typeface="楷体" panose="02010609060101010101" charset="-122"/>
              </a:rPr>
              <a:t>指导老师给出指导意见，同意开题后就可以开始撰写。</a:t>
            </a:r>
            <a:endParaRPr lang="zh-CN" altLang="en-US" sz="2800">
              <a:latin typeface="楷体" panose="02010609060101010101" charset="-122"/>
              <a:ea typeface="楷体" panose="02010609060101010101" charset="-122"/>
            </a:endParaRPr>
          </a:p>
        </p:txBody>
      </p:sp>
    </p:spTree>
    <p:custDataLst>
      <p:tags r:id="rId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 calcmode="lin" valueType="num">
                                      <p:cBhvr additive="base">
                                        <p:cTn id="3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0" end="0"/>
                                            </p:txEl>
                                          </p:spTgt>
                                        </p:tgtEl>
                                        <p:attrNameLst>
                                          <p:attrName>style.visibility</p:attrName>
                                        </p:attrNameLst>
                                      </p:cBhvr>
                                      <p:to>
                                        <p:strVal val="visible"/>
                                      </p:to>
                                    </p:set>
                                    <p:anim calcmode="lin" valueType="num">
                                      <p:cBhvr additive="base">
                                        <p:cTn id="4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702945" y="1329055"/>
            <a:ext cx="4704080" cy="5046980"/>
            <a:chOff x="1354" y="885"/>
            <a:chExt cx="6550" cy="10141"/>
          </a:xfrm>
        </p:grpSpPr>
        <p:pic>
          <p:nvPicPr>
            <p:cNvPr id="2" name="图片 1"/>
            <p:cNvPicPr>
              <a:picLocks noChangeAspect="1"/>
            </p:cNvPicPr>
            <p:nvPr/>
          </p:nvPicPr>
          <p:blipFill>
            <a:blip r:embed="rId1"/>
            <a:srcRect l="9981" r="10139"/>
            <a:stretch>
              <a:fillRect/>
            </a:stretch>
          </p:blipFill>
          <p:spPr>
            <a:xfrm>
              <a:off x="1387" y="885"/>
              <a:ext cx="6483" cy="4743"/>
            </a:xfrm>
            <a:prstGeom prst="rect">
              <a:avLst/>
            </a:prstGeom>
          </p:spPr>
        </p:pic>
        <p:pic>
          <p:nvPicPr>
            <p:cNvPr id="3" name="图片 2"/>
            <p:cNvPicPr>
              <a:picLocks noChangeAspect="1"/>
            </p:cNvPicPr>
            <p:nvPr/>
          </p:nvPicPr>
          <p:blipFill>
            <a:blip r:embed="rId2"/>
            <a:srcRect l="9970" t="4956" r="9331"/>
            <a:stretch>
              <a:fillRect/>
            </a:stretch>
          </p:blipFill>
          <p:spPr>
            <a:xfrm>
              <a:off x="1354" y="5627"/>
              <a:ext cx="6550" cy="5399"/>
            </a:xfrm>
            <a:prstGeom prst="rect">
              <a:avLst/>
            </a:prstGeom>
          </p:spPr>
        </p:pic>
      </p:grpSp>
      <p:sp>
        <p:nvSpPr>
          <p:cNvPr id="5" name="文本框 4"/>
          <p:cNvSpPr txBox="1"/>
          <p:nvPr/>
        </p:nvSpPr>
        <p:spPr>
          <a:xfrm>
            <a:off x="5600700" y="1877060"/>
            <a:ext cx="5885815" cy="2245360"/>
          </a:xfrm>
          <a:prstGeom prst="rect">
            <a:avLst/>
          </a:prstGeom>
          <a:noFill/>
        </p:spPr>
        <p:txBody>
          <a:bodyPr wrap="square" rtlCol="0" anchor="t">
            <a:spAutoFit/>
          </a:bodyPr>
          <a:p>
            <a:r>
              <a:rPr lang="zh-CN" altLang="en-US" sz="2800">
                <a:latin typeface="楷体" panose="02010609060101010101" charset="-122"/>
                <a:ea typeface="楷体" panose="02010609060101010101" charset="-122"/>
                <a:cs typeface="楷体" panose="02010609060101010101" charset="-122"/>
                <a:sym typeface="+mn-ea"/>
              </a:rPr>
              <a:t>提纲可以是粗线条的，是研究构想的基本框架。目的是让人清楚论文的基本框架。</a:t>
            </a:r>
            <a:endParaRPr lang="zh-CN" altLang="en-US" sz="2800">
              <a:latin typeface="楷体" panose="02010609060101010101" charset="-122"/>
              <a:ea typeface="楷体" panose="02010609060101010101" charset="-122"/>
              <a:cs typeface="楷体" panose="02010609060101010101" charset="-122"/>
              <a:sym typeface="+mn-ea"/>
            </a:endParaRPr>
          </a:p>
          <a:p>
            <a:r>
              <a:rPr lang="zh-CN" altLang="en-US" sz="2800">
                <a:solidFill>
                  <a:srgbClr val="FF0000"/>
                </a:solidFill>
                <a:latin typeface="楷体" panose="02010609060101010101" charset="-122"/>
                <a:ea typeface="楷体" panose="02010609060101010101" charset="-122"/>
              </a:rPr>
              <a:t>单独放在一页，后期要上交，答辩时要审核。（可以放到最后去完善）</a:t>
            </a:r>
            <a:endParaRPr lang="zh-CN" altLang="en-US" sz="2800">
              <a:solidFill>
                <a:srgbClr val="FF0000"/>
              </a:solidFill>
              <a:latin typeface="楷体" panose="02010609060101010101" charset="-122"/>
              <a:ea typeface="楷体" panose="02010609060101010101" charset="-122"/>
            </a:endParaRPr>
          </a:p>
        </p:txBody>
      </p:sp>
      <p:pic>
        <p:nvPicPr>
          <p:cNvPr id="65" name="image33.jpeg"/>
          <p:cNvPicPr>
            <a:picLocks noChangeAspect="1"/>
          </p:cNvPicPr>
          <p:nvPr/>
        </p:nvPicPr>
        <p:blipFill>
          <a:blip r:embed="rId3" cstate="print">
            <a:clrChange>
              <a:clrFrom>
                <a:srgbClr val="FEFEFE">
                  <a:alpha val="100000"/>
                </a:srgbClr>
              </a:clrFrom>
              <a:clrTo>
                <a:srgbClr val="FEFEFE">
                  <a:alpha val="100000"/>
                  <a:alpha val="0"/>
                </a:srgbClr>
              </a:clrTo>
            </a:clrChange>
          </a:blip>
          <a:stretch>
            <a:fillRect/>
          </a:stretch>
        </p:blipFill>
        <p:spPr>
          <a:xfrm>
            <a:off x="7983855" y="4122420"/>
            <a:ext cx="3993515" cy="2607310"/>
          </a:xfrm>
          <a:prstGeom prst="rect">
            <a:avLst/>
          </a:prstGeom>
        </p:spPr>
      </p:pic>
      <p:sp>
        <p:nvSpPr>
          <p:cNvPr id="6" name="文本框 5"/>
          <p:cNvSpPr txBox="1"/>
          <p:nvPr/>
        </p:nvSpPr>
        <p:spPr>
          <a:xfrm>
            <a:off x="702945" y="582295"/>
            <a:ext cx="4897755" cy="645160"/>
          </a:xfrm>
          <a:prstGeom prst="rect">
            <a:avLst/>
          </a:prstGeom>
          <a:noFill/>
        </p:spPr>
        <p:txBody>
          <a:bodyPr wrap="square" rtlCol="0">
            <a:spAutoFit/>
          </a:bodyPr>
          <a:p>
            <a:r>
              <a:rPr lang="zh-CN" altLang="en-US" sz="3600" b="1">
                <a:latin typeface="+mj-ea"/>
                <a:ea typeface="+mj-ea"/>
              </a:rPr>
              <a:t>毕业论文提纲</a:t>
            </a:r>
            <a:endParaRPr lang="zh-CN" altLang="en-US" sz="3600" b="1">
              <a:latin typeface="+mj-ea"/>
              <a:ea typeface="+mj-ea"/>
            </a:endParaRPr>
          </a:p>
        </p:txBody>
      </p:sp>
      <p:graphicFrame>
        <p:nvGraphicFramePr>
          <p:cNvPr id="7" name="对象 6">
            <a:hlinkClick r:id="" action="ppaction://ole?verb="/>
          </p:cNvPr>
          <p:cNvGraphicFramePr>
            <a:graphicFrameLocks noChangeAspect="1"/>
          </p:cNvGraphicFramePr>
          <p:nvPr/>
        </p:nvGraphicFramePr>
        <p:xfrm>
          <a:off x="5600700" y="5414010"/>
          <a:ext cx="971550" cy="809625"/>
        </p:xfrm>
        <a:graphic>
          <a:graphicData uri="http://schemas.openxmlformats.org/presentationml/2006/ole">
            <mc:AlternateContent xmlns:mc="http://schemas.openxmlformats.org/markup-compatibility/2006">
              <mc:Choice xmlns:v="urn:schemas-microsoft-com:vml" Requires="v">
                <p:oleObj spid="_x0000_s1025" name="" showAsIcon="1" r:id="rId4" imgW="971550" imgH="809625" progId="Word.Document.12">
                  <p:embed/>
                </p:oleObj>
              </mc:Choice>
              <mc:Fallback>
                <p:oleObj name="" showAsIcon="1" r:id="rId4" imgW="971550" imgH="809625" progId="Word.Document.12">
                  <p:embed/>
                  <p:pic>
                    <p:nvPicPr>
                      <p:cNvPr id="0" name="图片 1024"/>
                      <p:cNvPicPr/>
                      <p:nvPr/>
                    </p:nvPicPr>
                    <p:blipFill>
                      <a:blip r:embed="rId5"/>
                      <a:stretch>
                        <a:fillRect/>
                      </a:stretch>
                    </p:blipFill>
                    <p:spPr>
                      <a:xfrm>
                        <a:off x="5600700" y="5414010"/>
                        <a:ext cx="971550" cy="80962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5610225" y="4318635"/>
          <a:ext cx="971550" cy="809625"/>
        </p:xfrm>
        <a:graphic>
          <a:graphicData uri="http://schemas.openxmlformats.org/presentationml/2006/ole">
            <mc:AlternateContent xmlns:mc="http://schemas.openxmlformats.org/markup-compatibility/2006">
              <mc:Choice xmlns:v="urn:schemas-microsoft-com:vml" Requires="v">
                <p:oleObj spid="_x0000_s1026" name="" showAsIcon="1" r:id="rId6" imgW="971550" imgH="809625" progId="Package">
                  <p:embed/>
                </p:oleObj>
              </mc:Choice>
              <mc:Fallback>
                <p:oleObj name="" showAsIcon="1" r:id="rId6" imgW="971550" imgH="809625" progId="Package">
                  <p:embed/>
                  <p:pic>
                    <p:nvPicPr>
                      <p:cNvPr id="0" name="图片 1025"/>
                      <p:cNvPicPr/>
                      <p:nvPr/>
                    </p:nvPicPr>
                    <p:blipFill>
                      <a:blip r:embed="rId7"/>
                      <a:stretch>
                        <a:fillRect/>
                      </a:stretch>
                    </p:blipFill>
                    <p:spPr>
                      <a:xfrm>
                        <a:off x="5610225" y="4318635"/>
                        <a:ext cx="971550" cy="809625"/>
                      </a:xfrm>
                      <a:prstGeom prst="rect">
                        <a:avLst/>
                      </a:prstGeom>
                    </p:spPr>
                  </p:pic>
                </p:oleObj>
              </mc:Fallback>
            </mc:AlternateContent>
          </a:graphicData>
        </a:graphic>
      </p:graphicFrame>
    </p:spTree>
    <p:custDataLst>
      <p:tags r:id="rId8"/>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trips(downLef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 calcmode="lin" valueType="num">
                                      <p:cBhvr additive="base">
                                        <p:cTn id="2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mph" presetSubtype="0" fill="hold" nodeType="clickEffect">
                                  <p:stCondLst>
                                    <p:cond delay="0"/>
                                  </p:stCondLst>
                                  <p:childTnLst>
                                    <p:animScale>
                                      <p:cBhvr>
                                        <p:cTn id="29" dur="2000" fill="hold"/>
                                        <p:tgtEl>
                                          <p:spTgt spid="5">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621225" y="794067"/>
            <a:ext cx="1659890" cy="706755"/>
          </a:xfrm>
          <a:prstGeom prst="rect">
            <a:avLst/>
          </a:prstGeom>
          <a:noFill/>
        </p:spPr>
        <p:txBody>
          <a:bodyPr wrap="square" lIns="0" rtlCol="0" anchor="b" anchorCtr="0">
            <a:normAutofit fontScale="90000"/>
          </a:bodyPr>
          <a:lstStyle>
            <a:defPPr>
              <a:defRPr lang="zh-CN"/>
            </a:defPPr>
            <a:lvl1pPr>
              <a:defRPr sz="4000" b="1" spc="60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latin typeface="+mj-ea"/>
                <a:ea typeface="+mj-ea"/>
                <a:sym typeface="Arial" panose="020B0604020202020204" pitchFamily="34" charset="0"/>
              </a:rPr>
              <a:t>目录</a:t>
            </a:r>
            <a:endParaRPr lang="zh-CN" altLang="en-US" dirty="0">
              <a:latin typeface="+mj-ea"/>
              <a:ea typeface="+mj-ea"/>
              <a:sym typeface="Arial" panose="020B0604020202020204" pitchFamily="34" charset="0"/>
            </a:endParaRPr>
          </a:p>
        </p:txBody>
      </p:sp>
      <p:sp>
        <p:nvSpPr>
          <p:cNvPr id="7" name="文本框 6"/>
          <p:cNvSpPr txBox="1"/>
          <p:nvPr>
            <p:custDataLst>
              <p:tags r:id="rId2"/>
            </p:custDataLst>
          </p:nvPr>
        </p:nvSpPr>
        <p:spPr>
          <a:xfrm>
            <a:off x="2619151" y="2147887"/>
            <a:ext cx="4016809" cy="386831"/>
          </a:xfrm>
          <a:prstGeom prst="rect">
            <a:avLst/>
          </a:prstGeom>
          <a:noFill/>
        </p:spPr>
        <p:txBody>
          <a:bodyPr wrap="square" lIns="91440" tIns="45720" rIns="91440" bIns="0" anchor="b">
            <a:noAutofit/>
          </a:bodyPr>
          <a:lstStyle/>
          <a:p>
            <a:pPr lvl="0" algn="l">
              <a:lnSpc>
                <a:spcPct val="120000"/>
              </a:lnSpc>
              <a:buClrTx/>
              <a:buSzTx/>
              <a:buFontTx/>
            </a:pPr>
            <a:r>
              <a:rPr lang="zh-CN" altLang="zh-CN" sz="2800" b="1" spc="20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rPr>
              <a:t>毕业论文基础知识</a:t>
            </a:r>
            <a:endParaRPr lang="zh-CN" altLang="zh-CN" sz="2800" b="1" spc="20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custDataLst>
              <p:tags r:id="rId3"/>
            </p:custDataLst>
          </p:nvPr>
        </p:nvSpPr>
        <p:spPr>
          <a:xfrm>
            <a:off x="1494824" y="1984714"/>
            <a:ext cx="831575" cy="610317"/>
          </a:xfrm>
          <a:prstGeom prst="rect">
            <a:avLst/>
          </a:prstGeom>
          <a:noFill/>
        </p:spPr>
        <p:txBody>
          <a:bodyPr wrap="square" rtlCol="0">
            <a:normAutofit/>
            <a:scene3d>
              <a:camera prst="orthographicFront"/>
              <a:lightRig rig="threePt" dir="t"/>
            </a:scene3d>
            <a:sp3d contourW="12700"/>
          </a:bodyPr>
          <a:lstStyle/>
          <a:p>
            <a:pPr algn="ctr"/>
            <a:r>
              <a:rPr lang="en-US" altLang="zh-CN" sz="2800" b="1" spc="300" dirty="0">
                <a:solidFill>
                  <a:schemeClr val="accent1"/>
                </a:solidFill>
                <a:latin typeface="Arial" panose="020B0604020202020204" pitchFamily="34" charset="0"/>
                <a:ea typeface="微软雅黑" panose="020B0503020204020204" pitchFamily="34" charset="-122"/>
                <a:cs typeface="+mj-lt"/>
                <a:sym typeface="Arial" panose="020B0604020202020204" pitchFamily="34" charset="0"/>
              </a:rPr>
              <a:t>01</a:t>
            </a:r>
            <a:endParaRPr lang="en-US" altLang="zh-CN" sz="2800" b="1" spc="300" dirty="0">
              <a:solidFill>
                <a:schemeClr val="accent1"/>
              </a:solidFill>
              <a:latin typeface="Arial" panose="020B0604020202020204" pitchFamily="34" charset="0"/>
              <a:ea typeface="微软雅黑" panose="020B0503020204020204" pitchFamily="34" charset="-122"/>
              <a:cs typeface="+mj-lt"/>
              <a:sym typeface="Arial" panose="020B0604020202020204" pitchFamily="34" charset="0"/>
            </a:endParaRPr>
          </a:p>
        </p:txBody>
      </p:sp>
      <p:cxnSp>
        <p:nvCxnSpPr>
          <p:cNvPr id="10" name="直接连接符 9"/>
          <p:cNvCxnSpPr/>
          <p:nvPr>
            <p:custDataLst>
              <p:tags r:id="rId4"/>
            </p:custDataLst>
          </p:nvPr>
        </p:nvCxnSpPr>
        <p:spPr>
          <a:xfrm>
            <a:off x="2373919" y="1985261"/>
            <a:ext cx="0" cy="593983"/>
          </a:xfrm>
          <a:prstGeom prst="line">
            <a:avLst/>
          </a:prstGeom>
          <a:ln w="69850"/>
        </p:spPr>
        <p:style>
          <a:lnRef idx="1">
            <a:schemeClr val="accent1"/>
          </a:lnRef>
          <a:fillRef idx="0">
            <a:schemeClr val="accent1"/>
          </a:fillRef>
          <a:effectRef idx="0">
            <a:schemeClr val="accent1"/>
          </a:effectRef>
          <a:fontRef idx="minor">
            <a:schemeClr val="tx1"/>
          </a:fontRef>
        </p:style>
      </p:cxnSp>
      <p:sp>
        <p:nvSpPr>
          <p:cNvPr id="11" name="文本框 10"/>
          <p:cNvSpPr txBox="1"/>
          <p:nvPr>
            <p:custDataLst>
              <p:tags r:id="rId5"/>
            </p:custDataLst>
          </p:nvPr>
        </p:nvSpPr>
        <p:spPr>
          <a:xfrm>
            <a:off x="1494824" y="2865540"/>
            <a:ext cx="831575" cy="610317"/>
          </a:xfrm>
          <a:prstGeom prst="rect">
            <a:avLst/>
          </a:prstGeom>
          <a:noFill/>
        </p:spPr>
        <p:txBody>
          <a:bodyPr wrap="square" rtlCol="0">
            <a:normAutofit/>
            <a:scene3d>
              <a:camera prst="orthographicFront"/>
              <a:lightRig rig="threePt" dir="t"/>
            </a:scene3d>
            <a:sp3d contourW="12700"/>
          </a:bodyPr>
          <a:lstStyle/>
          <a:p>
            <a:pPr algn="ctr"/>
            <a:r>
              <a:rPr lang="en-US" altLang="zh-CN" sz="2800" b="1" spc="300" dirty="0">
                <a:solidFill>
                  <a:schemeClr val="accent1"/>
                </a:solidFill>
                <a:latin typeface="Arial" panose="020B0604020202020204" pitchFamily="34" charset="0"/>
                <a:ea typeface="微软雅黑" panose="020B0503020204020204" pitchFamily="34" charset="-122"/>
                <a:cs typeface="+mj-lt"/>
                <a:sym typeface="Arial" panose="020B0604020202020204" pitchFamily="34" charset="0"/>
              </a:rPr>
              <a:t>02</a:t>
            </a:r>
            <a:endParaRPr lang="en-US" altLang="zh-CN" sz="2800" b="1" spc="300" dirty="0">
              <a:solidFill>
                <a:schemeClr val="accent1"/>
              </a:solidFill>
              <a:latin typeface="Arial" panose="020B0604020202020204" pitchFamily="34" charset="0"/>
              <a:ea typeface="微软雅黑" panose="020B0503020204020204" pitchFamily="34" charset="-122"/>
              <a:cs typeface="+mj-lt"/>
              <a:sym typeface="Arial" panose="020B0604020202020204" pitchFamily="34" charset="0"/>
            </a:endParaRPr>
          </a:p>
        </p:txBody>
      </p:sp>
      <p:cxnSp>
        <p:nvCxnSpPr>
          <p:cNvPr id="12" name="直接连接符 11"/>
          <p:cNvCxnSpPr/>
          <p:nvPr>
            <p:custDataLst>
              <p:tags r:id="rId6"/>
            </p:custDataLst>
          </p:nvPr>
        </p:nvCxnSpPr>
        <p:spPr>
          <a:xfrm>
            <a:off x="2373919" y="2873708"/>
            <a:ext cx="0" cy="593983"/>
          </a:xfrm>
          <a:prstGeom prst="line">
            <a:avLst/>
          </a:prstGeom>
          <a:ln w="69850"/>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7"/>
            </p:custDataLst>
          </p:nvPr>
        </p:nvSpPr>
        <p:spPr>
          <a:xfrm>
            <a:off x="2620421" y="2977914"/>
            <a:ext cx="4016809" cy="386831"/>
          </a:xfrm>
          <a:prstGeom prst="rect">
            <a:avLst/>
          </a:prstGeom>
          <a:noFill/>
        </p:spPr>
        <p:txBody>
          <a:bodyPr wrap="square" lIns="91440" tIns="45720" rIns="91440" bIns="0" anchor="b">
            <a:noAutofit/>
          </a:bodyPr>
          <a:lstStyle/>
          <a:p>
            <a:pPr lvl="0" algn="l">
              <a:lnSpc>
                <a:spcPct val="120000"/>
              </a:lnSpc>
              <a:buClrTx/>
              <a:buSzTx/>
              <a:buFontTx/>
            </a:pPr>
            <a:r>
              <a:rPr lang="zh-CN" altLang="en-US" sz="2800" b="1" spc="20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rPr>
              <a:t>毕业论文选题</a:t>
            </a:r>
            <a:endParaRPr lang="zh-CN" altLang="en-US" sz="2800" b="1" spc="20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p:cNvSpPr txBox="1"/>
          <p:nvPr>
            <p:custDataLst>
              <p:tags r:id="rId8"/>
            </p:custDataLst>
          </p:nvPr>
        </p:nvSpPr>
        <p:spPr>
          <a:xfrm>
            <a:off x="1541814" y="3746474"/>
            <a:ext cx="831575" cy="610317"/>
          </a:xfrm>
          <a:prstGeom prst="rect">
            <a:avLst/>
          </a:prstGeom>
          <a:noFill/>
        </p:spPr>
        <p:txBody>
          <a:bodyPr wrap="square" rtlCol="0">
            <a:normAutofit/>
            <a:scene3d>
              <a:camera prst="orthographicFront"/>
              <a:lightRig rig="threePt" dir="t"/>
            </a:scene3d>
            <a:sp3d contourW="12700"/>
          </a:bodyPr>
          <a:lstStyle/>
          <a:p>
            <a:pPr algn="ctr"/>
            <a:r>
              <a:rPr lang="en-US" altLang="zh-CN" sz="2800" b="1" spc="300" dirty="0">
                <a:solidFill>
                  <a:schemeClr val="accent1"/>
                </a:solidFill>
                <a:latin typeface="Arial" panose="020B0604020202020204" pitchFamily="34" charset="0"/>
                <a:ea typeface="微软雅黑" panose="020B0503020204020204" pitchFamily="34" charset="-122"/>
                <a:cs typeface="+mj-lt"/>
                <a:sym typeface="Arial" panose="020B0604020202020204" pitchFamily="34" charset="0"/>
              </a:rPr>
              <a:t>03</a:t>
            </a:r>
            <a:endParaRPr lang="en-US" altLang="zh-CN" sz="2800" b="1" spc="300" dirty="0">
              <a:solidFill>
                <a:schemeClr val="accent1"/>
              </a:solidFill>
              <a:latin typeface="Arial" panose="020B0604020202020204" pitchFamily="34" charset="0"/>
              <a:ea typeface="微软雅黑" panose="020B0503020204020204" pitchFamily="34" charset="-122"/>
              <a:cs typeface="+mj-lt"/>
              <a:sym typeface="Arial" panose="020B0604020202020204" pitchFamily="34" charset="0"/>
            </a:endParaRPr>
          </a:p>
        </p:txBody>
      </p:sp>
      <p:cxnSp>
        <p:nvCxnSpPr>
          <p:cNvPr id="16" name="直接连接符 15"/>
          <p:cNvCxnSpPr/>
          <p:nvPr>
            <p:custDataLst>
              <p:tags r:id="rId9"/>
            </p:custDataLst>
          </p:nvPr>
        </p:nvCxnSpPr>
        <p:spPr>
          <a:xfrm>
            <a:off x="2373919" y="3762261"/>
            <a:ext cx="0" cy="593983"/>
          </a:xfrm>
          <a:prstGeom prst="line">
            <a:avLst/>
          </a:prstGeom>
          <a:ln w="69850"/>
        </p:spPr>
        <p:style>
          <a:lnRef idx="1">
            <a:schemeClr val="accent1"/>
          </a:lnRef>
          <a:fillRef idx="0">
            <a:schemeClr val="accent1"/>
          </a:fillRef>
          <a:effectRef idx="0">
            <a:schemeClr val="accent1"/>
          </a:effectRef>
          <a:fontRef idx="minor">
            <a:schemeClr val="tx1"/>
          </a:fontRef>
        </p:style>
      </p:cxnSp>
      <p:sp>
        <p:nvSpPr>
          <p:cNvPr id="17" name="文本框 16"/>
          <p:cNvSpPr txBox="1"/>
          <p:nvPr>
            <p:custDataLst>
              <p:tags r:id="rId10"/>
            </p:custDataLst>
          </p:nvPr>
        </p:nvSpPr>
        <p:spPr>
          <a:xfrm>
            <a:off x="2621163" y="3858212"/>
            <a:ext cx="4016809" cy="386831"/>
          </a:xfrm>
          <a:prstGeom prst="rect">
            <a:avLst/>
          </a:prstGeom>
          <a:noFill/>
        </p:spPr>
        <p:txBody>
          <a:bodyPr wrap="square" lIns="91440" tIns="45720" rIns="91440" bIns="0" anchor="b">
            <a:noAutofit/>
          </a:bodyPr>
          <a:lstStyle/>
          <a:p>
            <a:pPr lvl="0" algn="l">
              <a:lnSpc>
                <a:spcPct val="120000"/>
              </a:lnSpc>
              <a:buClrTx/>
              <a:buSzTx/>
              <a:buFontTx/>
            </a:pPr>
            <a:r>
              <a:rPr lang="zh-CN" altLang="en-US" sz="2800" b="1" spc="20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rPr>
              <a:t>毕业论文开题报告</a:t>
            </a:r>
            <a:endParaRPr lang="zh-CN" altLang="en-US" sz="2800" b="1" spc="20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custDataLst>
              <p:tags r:id="rId11"/>
            </p:custDataLst>
          </p:nvPr>
        </p:nvSpPr>
        <p:spPr>
          <a:xfrm>
            <a:off x="1494824" y="4635555"/>
            <a:ext cx="831575" cy="610317"/>
          </a:xfrm>
          <a:prstGeom prst="rect">
            <a:avLst/>
          </a:prstGeom>
          <a:noFill/>
        </p:spPr>
        <p:txBody>
          <a:bodyPr wrap="square" rtlCol="0">
            <a:normAutofit/>
            <a:scene3d>
              <a:camera prst="orthographicFront"/>
              <a:lightRig rig="threePt" dir="t"/>
            </a:scene3d>
            <a:sp3d contourW="12700"/>
          </a:bodyPr>
          <a:lstStyle/>
          <a:p>
            <a:pPr algn="ctr"/>
            <a:r>
              <a:rPr lang="en-US" altLang="zh-CN" sz="2800" b="1" spc="300" dirty="0">
                <a:solidFill>
                  <a:schemeClr val="accent1"/>
                </a:solidFill>
                <a:latin typeface="Arial" panose="020B0604020202020204" pitchFamily="34" charset="0"/>
                <a:ea typeface="微软雅黑" panose="020B0503020204020204" pitchFamily="34" charset="-122"/>
                <a:cs typeface="+mj-lt"/>
                <a:sym typeface="Arial" panose="020B0604020202020204" pitchFamily="34" charset="0"/>
              </a:rPr>
              <a:t>04</a:t>
            </a:r>
            <a:endParaRPr lang="en-US" altLang="zh-CN" sz="2800" b="1" spc="300" dirty="0">
              <a:solidFill>
                <a:schemeClr val="accent1"/>
              </a:solidFill>
              <a:latin typeface="Arial" panose="020B0604020202020204" pitchFamily="34" charset="0"/>
              <a:ea typeface="微软雅黑" panose="020B0503020204020204" pitchFamily="34" charset="-122"/>
              <a:cs typeface="+mj-lt"/>
              <a:sym typeface="Arial" panose="020B0604020202020204" pitchFamily="34" charset="0"/>
            </a:endParaRPr>
          </a:p>
        </p:txBody>
      </p:sp>
      <p:cxnSp>
        <p:nvCxnSpPr>
          <p:cNvPr id="20" name="直接连接符 19"/>
          <p:cNvCxnSpPr/>
          <p:nvPr>
            <p:custDataLst>
              <p:tags r:id="rId12"/>
            </p:custDataLst>
          </p:nvPr>
        </p:nvCxnSpPr>
        <p:spPr>
          <a:xfrm>
            <a:off x="2373919" y="4650707"/>
            <a:ext cx="0" cy="593983"/>
          </a:xfrm>
          <a:prstGeom prst="line">
            <a:avLst/>
          </a:prstGeom>
          <a:ln w="69850"/>
        </p:spPr>
        <p:style>
          <a:lnRef idx="1">
            <a:schemeClr val="accent1"/>
          </a:lnRef>
          <a:fillRef idx="0">
            <a:schemeClr val="accent1"/>
          </a:fillRef>
          <a:effectRef idx="0">
            <a:schemeClr val="accent1"/>
          </a:effectRef>
          <a:fontRef idx="minor">
            <a:schemeClr val="tx1"/>
          </a:fontRef>
        </p:style>
      </p:cxnSp>
      <p:sp>
        <p:nvSpPr>
          <p:cNvPr id="21" name="文本框 20"/>
          <p:cNvSpPr txBox="1"/>
          <p:nvPr>
            <p:custDataLst>
              <p:tags r:id="rId13"/>
            </p:custDataLst>
          </p:nvPr>
        </p:nvSpPr>
        <p:spPr>
          <a:xfrm>
            <a:off x="2621163" y="4713638"/>
            <a:ext cx="4016809" cy="386831"/>
          </a:xfrm>
          <a:prstGeom prst="rect">
            <a:avLst/>
          </a:prstGeom>
          <a:noFill/>
        </p:spPr>
        <p:txBody>
          <a:bodyPr wrap="square" lIns="91440" tIns="45720" rIns="91440" bIns="0" anchor="b">
            <a:noAutofit/>
          </a:bodyPr>
          <a:lstStyle/>
          <a:p>
            <a:pPr lvl="0" algn="l">
              <a:lnSpc>
                <a:spcPct val="120000"/>
              </a:lnSpc>
              <a:buClrTx/>
              <a:buSzTx/>
              <a:buFontTx/>
            </a:pPr>
            <a:r>
              <a:rPr lang="zh-CN" altLang="en-US" sz="2800" b="1" spc="20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rPr>
              <a:t>毕业论文的写作部分</a:t>
            </a:r>
            <a:endParaRPr lang="zh-CN" altLang="en-US" sz="2800" b="1" spc="20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custDataLst>
              <p:tags r:id="rId14"/>
            </p:custDataLst>
          </p:nvPr>
        </p:nvSpPr>
        <p:spPr>
          <a:xfrm>
            <a:off x="1494824" y="5508045"/>
            <a:ext cx="831575" cy="610317"/>
          </a:xfrm>
          <a:prstGeom prst="rect">
            <a:avLst/>
          </a:prstGeom>
          <a:noFill/>
        </p:spPr>
        <p:txBody>
          <a:bodyPr wrap="square" rtlCol="0">
            <a:normAutofit/>
            <a:scene3d>
              <a:camera prst="orthographicFront"/>
              <a:lightRig rig="threePt" dir="t"/>
            </a:scene3d>
            <a:sp3d contourW="12700"/>
          </a:bodyPr>
          <a:p>
            <a:pPr algn="ctr"/>
            <a:r>
              <a:rPr lang="en-US" altLang="zh-CN" sz="2800" b="1" spc="300" dirty="0">
                <a:solidFill>
                  <a:schemeClr val="accent1"/>
                </a:solidFill>
                <a:latin typeface="Arial" panose="020B0604020202020204" pitchFamily="34" charset="0"/>
                <a:ea typeface="微软雅黑" panose="020B0503020204020204" pitchFamily="34" charset="-122"/>
                <a:cs typeface="+mj-lt"/>
                <a:sym typeface="Arial" panose="020B0604020202020204" pitchFamily="34" charset="0"/>
              </a:rPr>
              <a:t>05</a:t>
            </a:r>
            <a:endParaRPr lang="en-US" altLang="zh-CN" sz="2800" b="1" spc="300" dirty="0">
              <a:solidFill>
                <a:schemeClr val="accent1"/>
              </a:solidFill>
              <a:latin typeface="Arial" panose="020B0604020202020204" pitchFamily="34" charset="0"/>
              <a:ea typeface="微软雅黑" panose="020B0503020204020204" pitchFamily="34" charset="-122"/>
              <a:cs typeface="+mj-lt"/>
              <a:sym typeface="Arial" panose="020B0604020202020204" pitchFamily="34" charset="0"/>
            </a:endParaRPr>
          </a:p>
        </p:txBody>
      </p:sp>
      <p:cxnSp>
        <p:nvCxnSpPr>
          <p:cNvPr id="3" name="直接连接符 2"/>
          <p:cNvCxnSpPr/>
          <p:nvPr>
            <p:custDataLst>
              <p:tags r:id="rId15"/>
            </p:custDataLst>
          </p:nvPr>
        </p:nvCxnSpPr>
        <p:spPr>
          <a:xfrm>
            <a:off x="2373919" y="5465412"/>
            <a:ext cx="0" cy="593983"/>
          </a:xfrm>
          <a:prstGeom prst="line">
            <a:avLst/>
          </a:prstGeom>
          <a:ln w="69850"/>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16"/>
            </p:custDataLst>
          </p:nvPr>
        </p:nvSpPr>
        <p:spPr>
          <a:xfrm>
            <a:off x="2619893" y="5568983"/>
            <a:ext cx="4016809" cy="386831"/>
          </a:xfrm>
          <a:prstGeom prst="rect">
            <a:avLst/>
          </a:prstGeom>
          <a:noFill/>
        </p:spPr>
        <p:txBody>
          <a:bodyPr wrap="square" lIns="91440" tIns="45720" rIns="91440" bIns="0" anchor="b">
            <a:noAutofit/>
          </a:bodyPr>
          <a:p>
            <a:pPr lvl="0" algn="l">
              <a:lnSpc>
                <a:spcPct val="120000"/>
              </a:lnSpc>
              <a:buClrTx/>
              <a:buSzTx/>
              <a:buFontTx/>
            </a:pPr>
            <a:r>
              <a:rPr lang="zh-CN" altLang="en-US" sz="2800" b="1" spc="20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rPr>
              <a:t>毕业论文答辩</a:t>
            </a:r>
            <a:endParaRPr lang="zh-CN" altLang="en-US" sz="2800" b="1" spc="20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Tree>
    <p:custDataLst>
      <p:tags r:id="rId17"/>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custDataLst>
              <p:tags r:id="rId1"/>
            </p:custDataLst>
          </p:nvPr>
        </p:nvCxnSpPr>
        <p:spPr>
          <a:xfrm>
            <a:off x="4450080" y="2887980"/>
            <a:ext cx="0" cy="1082040"/>
          </a:xfrm>
          <a:prstGeom prst="line">
            <a:avLst/>
          </a:prstGeom>
          <a:ln>
            <a:solidFill>
              <a:schemeClr val="accent1"/>
            </a:solidFill>
          </a:ln>
        </p:spPr>
        <p:style>
          <a:lnRef idx="1">
            <a:srgbClr val="4472C4"/>
          </a:lnRef>
          <a:fillRef idx="0">
            <a:srgbClr val="4472C4"/>
          </a:fillRef>
          <a:effectRef idx="0">
            <a:srgbClr val="4472C4"/>
          </a:effectRef>
          <a:fontRef idx="minor">
            <a:sysClr val="windowText" lastClr="000000"/>
          </a:fontRef>
        </p:style>
      </p:cxnSp>
      <p:sp>
        <p:nvSpPr>
          <p:cNvPr id="7" name="TextBox 2"/>
          <p:cNvSpPr txBox="1"/>
          <p:nvPr>
            <p:custDataLst>
              <p:tags r:id="rId2"/>
            </p:custDataLst>
          </p:nvPr>
        </p:nvSpPr>
        <p:spPr>
          <a:xfrm>
            <a:off x="2570480" y="2748915"/>
            <a:ext cx="1684655" cy="1360170"/>
          </a:xfrm>
          <a:prstGeom prst="rect">
            <a:avLst/>
          </a:prstGeom>
          <a:noFill/>
        </p:spPr>
        <p:txBody>
          <a:bodyPr wrap="square" lIns="90170" tIns="46990" rIns="90170" bIns="4699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pPr>
            <a:r>
              <a:rPr lang="en-US" altLang="zh-CN" sz="8000" b="1" spc="20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rPr>
              <a:t>04</a:t>
            </a:r>
            <a:endParaRPr lang="en-US" altLang="zh-CN" sz="8000" b="1" spc="20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2" name="标题 1"/>
          <p:cNvSpPr>
            <a:spLocks noGrp="1"/>
          </p:cNvSpPr>
          <p:nvPr>
            <p:ph type="ctrTitle" idx="13"/>
            <p:custDataLst>
              <p:tags r:id="rId3"/>
            </p:custDataLst>
          </p:nvPr>
        </p:nvSpPr>
        <p:spPr/>
        <p:txBody>
          <a:bodyPr vert="horz" wrap="square" lIns="0" tIns="0" rIns="0" bIns="0" rtlCol="0" anchor="ctr" anchorCtr="0">
            <a:normAutofit fontScale="90000"/>
          </a:bodyPr>
          <a:lstStyle/>
          <a:p>
            <a:r>
              <a:rPr lang="zh-CN" altLang="en-US"/>
              <a:t>毕业论文写作部分</a:t>
            </a:r>
            <a:endParaRPr lang="zh-CN" altLang="en-US"/>
          </a:p>
        </p:txBody>
      </p:sp>
    </p:spTree>
    <p:custDataLst>
      <p:tags r:id="rId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71500" y="1348740"/>
            <a:ext cx="7452995" cy="4523105"/>
          </a:xfrm>
          <a:prstGeom prst="rect">
            <a:avLst/>
          </a:prstGeom>
          <a:noFill/>
        </p:spPr>
        <p:txBody>
          <a:bodyPr wrap="square" rtlCol="0">
            <a:spAutoFit/>
          </a:bodyPr>
          <a:p>
            <a:r>
              <a:rPr lang="zh-CN" altLang="en-US" sz="3200">
                <a:latin typeface="楷体" panose="02010609060101010101" charset="-122"/>
                <a:ea typeface="楷体" panose="02010609060101010101" charset="-122"/>
                <a:cs typeface="楷体" panose="02010609060101010101" charset="-122"/>
              </a:rPr>
              <a:t>毕业论文包括：封面、声明、中文摘要及关键词、英文摘要及关键词、目录、前言、正文、结论、参考文献。附录、主要符号表、后记(致谢)、封底等部分组成。</a:t>
            </a:r>
            <a:endParaRPr lang="zh-CN" altLang="en-US" sz="3200">
              <a:latin typeface="楷体" panose="02010609060101010101" charset="-122"/>
              <a:ea typeface="楷体" panose="02010609060101010101" charset="-122"/>
              <a:cs typeface="楷体" panose="02010609060101010101" charset="-122"/>
            </a:endParaRPr>
          </a:p>
          <a:p>
            <a:r>
              <a:rPr lang="zh-CN" altLang="en-US" sz="3200">
                <a:latin typeface="楷体" panose="02010609060101010101" charset="-122"/>
                <a:ea typeface="楷体" panose="02010609060101010101" charset="-122"/>
                <a:cs typeface="楷体" panose="02010609060101010101" charset="-122"/>
              </a:rPr>
              <a:t>本科生的毕业论文字数要求</a:t>
            </a:r>
            <a:r>
              <a:rPr lang="en-US" altLang="zh-CN" sz="3200">
                <a:latin typeface="楷体" panose="02010609060101010101" charset="-122"/>
                <a:ea typeface="楷体" panose="02010609060101010101" charset="-122"/>
                <a:cs typeface="楷体" panose="02010609060101010101" charset="-122"/>
              </a:rPr>
              <a:t>8000</a:t>
            </a:r>
            <a:r>
              <a:rPr lang="zh-CN" altLang="en-US" sz="3200">
                <a:latin typeface="楷体" panose="02010609060101010101" charset="-122"/>
                <a:ea typeface="楷体" panose="02010609060101010101" charset="-122"/>
                <a:cs typeface="楷体" panose="02010609060101010101" charset="-122"/>
              </a:rPr>
              <a:t>字以上；</a:t>
            </a:r>
            <a:r>
              <a:rPr lang="zh-CN" altLang="en-US" sz="3200">
                <a:solidFill>
                  <a:srgbClr val="FF0000"/>
                </a:solidFill>
                <a:latin typeface="楷体" panose="02010609060101010101" charset="-122"/>
                <a:ea typeface="楷体" panose="02010609060101010101" charset="-122"/>
                <a:cs typeface="楷体" panose="02010609060101010101" charset="-122"/>
              </a:rPr>
              <a:t>学位论文要求</a:t>
            </a:r>
            <a:r>
              <a:rPr lang="en-US" altLang="zh-CN" sz="3200">
                <a:solidFill>
                  <a:srgbClr val="FF0000"/>
                </a:solidFill>
                <a:latin typeface="楷体" panose="02010609060101010101" charset="-122"/>
                <a:ea typeface="楷体" panose="02010609060101010101" charset="-122"/>
                <a:cs typeface="楷体" panose="02010609060101010101" charset="-122"/>
              </a:rPr>
              <a:t>10000</a:t>
            </a:r>
            <a:r>
              <a:rPr lang="zh-CN" altLang="en-US" sz="3200">
                <a:solidFill>
                  <a:srgbClr val="FF0000"/>
                </a:solidFill>
                <a:latin typeface="楷体" panose="02010609060101010101" charset="-122"/>
                <a:ea typeface="楷体" panose="02010609060101010101" charset="-122"/>
                <a:cs typeface="楷体" panose="02010609060101010101" charset="-122"/>
              </a:rPr>
              <a:t>字以上</a:t>
            </a:r>
            <a:r>
              <a:rPr lang="zh-CN" altLang="en-US" sz="3200">
                <a:latin typeface="楷体" panose="02010609060101010101" charset="-122"/>
                <a:ea typeface="楷体" panose="02010609060101010101" charset="-122"/>
                <a:cs typeface="楷体" panose="02010609060101010101" charset="-122"/>
              </a:rPr>
              <a:t>。</a:t>
            </a:r>
            <a:endParaRPr lang="zh-CN" altLang="en-US" sz="3200">
              <a:latin typeface="楷体" panose="02010609060101010101" charset="-122"/>
              <a:ea typeface="楷体" panose="02010609060101010101" charset="-122"/>
              <a:cs typeface="楷体" panose="02010609060101010101" charset="-122"/>
            </a:endParaRPr>
          </a:p>
          <a:p>
            <a:r>
              <a:rPr lang="zh-CN" altLang="en-US" sz="3200">
                <a:latin typeface="楷体" panose="02010609060101010101" charset="-122"/>
                <a:ea typeface="楷体" panose="02010609060101010101" charset="-122"/>
                <a:cs typeface="楷体" panose="02010609060101010101" charset="-122"/>
              </a:rPr>
              <a:t>论文查重要求：低于</a:t>
            </a:r>
            <a:r>
              <a:rPr lang="en-US" altLang="zh-CN" sz="3200">
                <a:latin typeface="楷体" panose="02010609060101010101" charset="-122"/>
                <a:ea typeface="楷体" panose="02010609060101010101" charset="-122"/>
                <a:cs typeface="楷体" panose="02010609060101010101" charset="-122"/>
              </a:rPr>
              <a:t>30%</a:t>
            </a:r>
            <a:endParaRPr lang="en-US" altLang="zh-CN" sz="3200">
              <a:latin typeface="楷体" panose="02010609060101010101" charset="-122"/>
              <a:ea typeface="楷体" panose="02010609060101010101" charset="-122"/>
              <a:cs typeface="楷体" panose="02010609060101010101" charset="-122"/>
            </a:endParaRPr>
          </a:p>
          <a:p>
            <a:r>
              <a:rPr lang="zh-CN" altLang="en-US" sz="3200">
                <a:solidFill>
                  <a:srgbClr val="FF0000"/>
                </a:solidFill>
                <a:latin typeface="楷体" panose="02010609060101010101" charset="-122"/>
                <a:ea typeface="楷体" panose="02010609060101010101" charset="-122"/>
                <a:cs typeface="楷体" panose="02010609060101010101" charset="-122"/>
              </a:rPr>
              <a:t>学位论文查重要求：低于</a:t>
            </a:r>
            <a:r>
              <a:rPr lang="en-US" altLang="zh-CN" sz="3200">
                <a:solidFill>
                  <a:srgbClr val="FF0000"/>
                </a:solidFill>
                <a:latin typeface="楷体" panose="02010609060101010101" charset="-122"/>
                <a:ea typeface="楷体" panose="02010609060101010101" charset="-122"/>
                <a:cs typeface="楷体" panose="02010609060101010101" charset="-122"/>
              </a:rPr>
              <a:t>20%</a:t>
            </a:r>
            <a:endParaRPr lang="en-US" altLang="zh-CN" sz="3200">
              <a:solidFill>
                <a:srgbClr val="FF0000"/>
              </a:solidFill>
              <a:latin typeface="楷体" panose="02010609060101010101" charset="-122"/>
              <a:ea typeface="楷体" panose="02010609060101010101" charset="-122"/>
              <a:cs typeface="楷体" panose="02010609060101010101" charset="-122"/>
            </a:endParaRPr>
          </a:p>
        </p:txBody>
      </p:sp>
      <p:pic>
        <p:nvPicPr>
          <p:cNvPr id="47" name="image24.jpeg"/>
          <p:cNvPicPr>
            <a:picLocks noChangeAspect="1"/>
          </p:cNvPicPr>
          <p:nvPr/>
        </p:nvPicPr>
        <p:blipFill>
          <a:blip r:embed="rId1" cstate="print">
            <a:clrChange>
              <a:clrFrom>
                <a:srgbClr val="FFFCF5">
                  <a:alpha val="100000"/>
                </a:srgbClr>
              </a:clrFrom>
              <a:clrTo>
                <a:srgbClr val="FFFCF5">
                  <a:alpha val="100000"/>
                  <a:alpha val="0"/>
                </a:srgbClr>
              </a:clrTo>
            </a:clrChange>
          </a:blip>
          <a:stretch>
            <a:fillRect/>
          </a:stretch>
        </p:blipFill>
        <p:spPr>
          <a:xfrm>
            <a:off x="8150543" y="369253"/>
            <a:ext cx="3607435" cy="3425825"/>
          </a:xfrm>
          <a:prstGeom prst="rect">
            <a:avLst/>
          </a:prstGeom>
        </p:spPr>
      </p:pic>
      <p:pic>
        <p:nvPicPr>
          <p:cNvPr id="41" name="image21.jpeg"/>
          <p:cNvPicPr>
            <a:picLocks noChangeAspect="1"/>
          </p:cNvPicPr>
          <p:nvPr/>
        </p:nvPicPr>
        <p:blipFill>
          <a:blip r:embed="rId2" cstate="print">
            <a:clrChange>
              <a:clrFrom>
                <a:srgbClr val="FFFFFF">
                  <a:alpha val="100000"/>
                </a:srgbClr>
              </a:clrFrom>
              <a:clrTo>
                <a:srgbClr val="FFFFFF">
                  <a:alpha val="100000"/>
                  <a:alpha val="0"/>
                </a:srgbClr>
              </a:clrTo>
            </a:clrChange>
          </a:blip>
          <a:stretch>
            <a:fillRect/>
          </a:stretch>
        </p:blipFill>
        <p:spPr>
          <a:xfrm>
            <a:off x="6638290" y="4285615"/>
            <a:ext cx="2608580" cy="2449195"/>
          </a:xfrm>
          <a:prstGeom prst="rect">
            <a:avLst/>
          </a:prstGeom>
        </p:spPr>
      </p:pic>
      <p:sp>
        <p:nvSpPr>
          <p:cNvPr id="3" name="文本框 2"/>
          <p:cNvSpPr txBox="1"/>
          <p:nvPr/>
        </p:nvSpPr>
        <p:spPr>
          <a:xfrm>
            <a:off x="723265" y="586740"/>
            <a:ext cx="4316095" cy="645160"/>
          </a:xfrm>
          <a:prstGeom prst="rect">
            <a:avLst/>
          </a:prstGeom>
          <a:noFill/>
        </p:spPr>
        <p:txBody>
          <a:bodyPr wrap="square" rtlCol="0">
            <a:spAutoFit/>
          </a:bodyPr>
          <a:p>
            <a:r>
              <a:rPr lang="zh-CN" altLang="en-US" sz="3600" b="1">
                <a:latin typeface="+mj-ea"/>
                <a:ea typeface="+mj-ea"/>
              </a:rPr>
              <a:t>论文的主要内容</a:t>
            </a:r>
            <a:endParaRPr lang="zh-CN" altLang="en-US" sz="3600" b="1">
              <a:latin typeface="+mj-ea"/>
              <a:ea typeface="+mj-ea"/>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 calcmode="lin" valueType="num">
                                      <p:cBhvr additive="base">
                                        <p:cTn id="2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42"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barn(outHorizontal)">
                                      <p:cBhvr>
                                        <p:cTn id="3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mp38410158_1446047714819_2_th"/>
          <p:cNvPicPr>
            <a:picLocks noChangeAspect="1"/>
          </p:cNvPicPr>
          <p:nvPr/>
        </p:nvPicPr>
        <p:blipFill>
          <a:blip r:embed="rId1"/>
          <a:stretch>
            <a:fillRect/>
          </a:stretch>
        </p:blipFill>
        <p:spPr>
          <a:xfrm>
            <a:off x="7562215" y="2161540"/>
            <a:ext cx="3555365" cy="3555365"/>
          </a:xfrm>
          <a:prstGeom prst="rect">
            <a:avLst/>
          </a:prstGeom>
        </p:spPr>
      </p:pic>
      <p:pic>
        <p:nvPicPr>
          <p:cNvPr id="4" name="图片 3" descr="v2-609bdae6af08fb58c50dad8481bdd6d6_1440w"/>
          <p:cNvPicPr>
            <a:picLocks noChangeAspect="1"/>
          </p:cNvPicPr>
          <p:nvPr/>
        </p:nvPicPr>
        <p:blipFill>
          <a:blip r:embed="rId2"/>
          <a:stretch>
            <a:fillRect/>
          </a:stretch>
        </p:blipFill>
        <p:spPr>
          <a:xfrm>
            <a:off x="772160" y="2161540"/>
            <a:ext cx="6170295" cy="2534920"/>
          </a:xfrm>
          <a:prstGeom prst="rect">
            <a:avLst/>
          </a:prstGeom>
        </p:spPr>
      </p:pic>
      <p:sp>
        <p:nvSpPr>
          <p:cNvPr id="5" name="文本框 4"/>
          <p:cNvSpPr txBox="1"/>
          <p:nvPr/>
        </p:nvSpPr>
        <p:spPr>
          <a:xfrm>
            <a:off x="856615" y="714375"/>
            <a:ext cx="5008880" cy="645160"/>
          </a:xfrm>
          <a:prstGeom prst="rect">
            <a:avLst/>
          </a:prstGeom>
          <a:noFill/>
        </p:spPr>
        <p:txBody>
          <a:bodyPr wrap="square" rtlCol="0">
            <a:spAutoFit/>
          </a:bodyPr>
          <a:p>
            <a:r>
              <a:rPr lang="zh-CN" altLang="en-US" sz="3600" b="1">
                <a:latin typeface="+mj-ea"/>
                <a:ea typeface="+mj-ea"/>
              </a:rPr>
              <a:t>论文整体的写作规范</a:t>
            </a:r>
            <a:endParaRPr lang="zh-CN" altLang="en-US" sz="3600" b="1">
              <a:latin typeface="+mj-ea"/>
              <a:ea typeface="+mj-ea"/>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p:nvPicPr>
        <p:blipFill>
          <a:blip r:embed="rId1"/>
          <a:stretch>
            <a:fillRect/>
          </a:stretch>
        </p:blipFill>
        <p:spPr>
          <a:xfrm>
            <a:off x="5402580" y="5476240"/>
            <a:ext cx="4029075" cy="802640"/>
          </a:xfrm>
          <a:prstGeom prst="rect">
            <a:avLst/>
          </a:prstGeom>
        </p:spPr>
      </p:pic>
      <p:pic>
        <p:nvPicPr>
          <p:cNvPr id="5" name="图片 4"/>
          <p:cNvPicPr>
            <a:picLocks noChangeAspect="1"/>
          </p:cNvPicPr>
          <p:nvPr/>
        </p:nvPicPr>
        <p:blipFill>
          <a:blip r:embed="rId2"/>
          <a:stretch>
            <a:fillRect/>
          </a:stretch>
        </p:blipFill>
        <p:spPr>
          <a:xfrm>
            <a:off x="5342890" y="3383915"/>
            <a:ext cx="4148455" cy="1814195"/>
          </a:xfrm>
          <a:prstGeom prst="rect">
            <a:avLst/>
          </a:prstGeom>
        </p:spPr>
      </p:pic>
      <p:pic>
        <p:nvPicPr>
          <p:cNvPr id="3" name="图片 2"/>
          <p:cNvPicPr>
            <a:picLocks noChangeAspect="1"/>
          </p:cNvPicPr>
          <p:nvPr/>
        </p:nvPicPr>
        <p:blipFill>
          <a:blip r:embed="rId3"/>
          <a:stretch>
            <a:fillRect/>
          </a:stretch>
        </p:blipFill>
        <p:spPr>
          <a:xfrm>
            <a:off x="513080" y="1106170"/>
            <a:ext cx="4378325" cy="5269230"/>
          </a:xfrm>
          <a:prstGeom prst="rect">
            <a:avLst/>
          </a:prstGeom>
        </p:spPr>
      </p:pic>
      <p:sp>
        <p:nvSpPr>
          <p:cNvPr id="7" name="文本框 6"/>
          <p:cNvSpPr txBox="1"/>
          <p:nvPr/>
        </p:nvSpPr>
        <p:spPr>
          <a:xfrm>
            <a:off x="9962515" y="2163445"/>
            <a:ext cx="1908175" cy="583565"/>
          </a:xfrm>
          <a:prstGeom prst="rect">
            <a:avLst/>
          </a:prstGeom>
          <a:noFill/>
        </p:spPr>
        <p:txBody>
          <a:bodyPr wrap="square" rtlCol="0">
            <a:spAutoFit/>
          </a:bodyPr>
          <a:p>
            <a:r>
              <a:rPr lang="zh-CN" altLang="en-US" sz="3200">
                <a:latin typeface="楷体" panose="02010609060101010101" charset="-122"/>
                <a:ea typeface="楷体" panose="02010609060101010101" charset="-122"/>
              </a:rPr>
              <a:t>论文题目</a:t>
            </a:r>
            <a:endParaRPr lang="zh-CN" altLang="en-US" sz="3200">
              <a:latin typeface="楷体" panose="02010609060101010101" charset="-122"/>
              <a:ea typeface="楷体" panose="02010609060101010101" charset="-122"/>
            </a:endParaRPr>
          </a:p>
        </p:txBody>
      </p:sp>
      <p:sp>
        <p:nvSpPr>
          <p:cNvPr id="10" name="文本框 9"/>
          <p:cNvSpPr txBox="1"/>
          <p:nvPr/>
        </p:nvSpPr>
        <p:spPr>
          <a:xfrm>
            <a:off x="9747250" y="3660140"/>
            <a:ext cx="2592705" cy="1814830"/>
          </a:xfrm>
          <a:prstGeom prst="rect">
            <a:avLst/>
          </a:prstGeom>
          <a:noFill/>
        </p:spPr>
        <p:txBody>
          <a:bodyPr wrap="square" rtlCol="0">
            <a:spAutoFit/>
          </a:bodyPr>
          <a:p>
            <a:r>
              <a:rPr lang="zh-CN" altLang="en-US" sz="2800">
                <a:latin typeface="楷体" panose="02010609060101010101" charset="-122"/>
                <a:ea typeface="楷体" panose="02010609060101010101" charset="-122"/>
              </a:rPr>
              <a:t>个人信息：</a:t>
            </a:r>
            <a:endParaRPr lang="zh-CN" altLang="en-US" sz="2800">
              <a:latin typeface="楷体" panose="02010609060101010101" charset="-122"/>
              <a:ea typeface="楷体" panose="02010609060101010101" charset="-122"/>
            </a:endParaRPr>
          </a:p>
          <a:p>
            <a:r>
              <a:rPr lang="zh-CN" altLang="en-US" sz="2800">
                <a:latin typeface="楷体" panose="02010609060101010101" charset="-122"/>
                <a:ea typeface="楷体" panose="02010609060101010101" charset="-122"/>
              </a:rPr>
              <a:t>年级、专业、学生姓名、学号等</a:t>
            </a:r>
            <a:endParaRPr lang="zh-CN" altLang="en-US" sz="2800">
              <a:latin typeface="楷体" panose="02010609060101010101" charset="-122"/>
              <a:ea typeface="楷体" panose="02010609060101010101" charset="-122"/>
            </a:endParaRPr>
          </a:p>
        </p:txBody>
      </p:sp>
      <p:sp>
        <p:nvSpPr>
          <p:cNvPr id="12" name="文本框 11"/>
          <p:cNvSpPr txBox="1"/>
          <p:nvPr/>
        </p:nvSpPr>
        <p:spPr>
          <a:xfrm>
            <a:off x="9773920" y="5571490"/>
            <a:ext cx="2285365" cy="953135"/>
          </a:xfrm>
          <a:prstGeom prst="rect">
            <a:avLst/>
          </a:prstGeom>
          <a:noFill/>
        </p:spPr>
        <p:txBody>
          <a:bodyPr wrap="square" rtlCol="0">
            <a:spAutoFit/>
          </a:bodyPr>
          <a:p>
            <a:r>
              <a:rPr lang="zh-CN" altLang="en-US" sz="2800">
                <a:latin typeface="楷体" panose="02010609060101010101" charset="-122"/>
                <a:ea typeface="楷体" panose="02010609060101010101" charset="-122"/>
              </a:rPr>
              <a:t>指导老师、</a:t>
            </a:r>
            <a:endParaRPr lang="zh-CN" altLang="en-US" sz="2800">
              <a:latin typeface="楷体" panose="02010609060101010101" charset="-122"/>
              <a:ea typeface="楷体" panose="02010609060101010101" charset="-122"/>
            </a:endParaRPr>
          </a:p>
          <a:p>
            <a:r>
              <a:rPr lang="zh-CN" altLang="en-US" sz="2800">
                <a:latin typeface="楷体" panose="02010609060101010101" charset="-122"/>
                <a:ea typeface="楷体" panose="02010609060101010101" charset="-122"/>
              </a:rPr>
              <a:t>完成日期</a:t>
            </a:r>
            <a:endParaRPr lang="zh-CN" altLang="en-US" sz="2800">
              <a:latin typeface="楷体" panose="02010609060101010101" charset="-122"/>
              <a:ea typeface="楷体" panose="02010609060101010101" charset="-122"/>
            </a:endParaRPr>
          </a:p>
        </p:txBody>
      </p:sp>
      <p:pic>
        <p:nvPicPr>
          <p:cNvPr id="4" name="图片 3"/>
          <p:cNvPicPr>
            <a:picLocks noChangeAspect="1"/>
          </p:cNvPicPr>
          <p:nvPr/>
        </p:nvPicPr>
        <p:blipFill>
          <a:blip r:embed="rId4"/>
          <a:srcRect l="8129" r="11153"/>
          <a:stretch>
            <a:fillRect/>
          </a:stretch>
        </p:blipFill>
        <p:spPr>
          <a:xfrm>
            <a:off x="5342890" y="1663700"/>
            <a:ext cx="4356735" cy="1427480"/>
          </a:xfrm>
          <a:prstGeom prst="rect">
            <a:avLst/>
          </a:prstGeom>
        </p:spPr>
      </p:pic>
      <p:sp>
        <p:nvSpPr>
          <p:cNvPr id="19" name="文本框 18"/>
          <p:cNvSpPr txBox="1"/>
          <p:nvPr/>
        </p:nvSpPr>
        <p:spPr>
          <a:xfrm>
            <a:off x="734060" y="565150"/>
            <a:ext cx="4121785" cy="645160"/>
          </a:xfrm>
          <a:prstGeom prst="rect">
            <a:avLst/>
          </a:prstGeom>
          <a:noFill/>
        </p:spPr>
        <p:txBody>
          <a:bodyPr wrap="square" rtlCol="0">
            <a:spAutoFit/>
          </a:bodyPr>
          <a:p>
            <a:r>
              <a:rPr lang="zh-CN" altLang="zh-CN" sz="3600" b="1">
                <a:latin typeface="+mj-ea"/>
                <a:ea typeface="+mj-ea"/>
              </a:rPr>
              <a:t>毕业论文封面</a:t>
            </a:r>
            <a:endParaRPr lang="zh-CN" altLang="zh-CN" sz="3600" b="1">
              <a:latin typeface="+mj-ea"/>
              <a:ea typeface="+mj-ea"/>
            </a:endParaRPr>
          </a:p>
        </p:txBody>
      </p:sp>
      <p:cxnSp>
        <p:nvCxnSpPr>
          <p:cNvPr id="2" name="直接箭头连接符 1"/>
          <p:cNvCxnSpPr/>
          <p:nvPr/>
        </p:nvCxnSpPr>
        <p:spPr>
          <a:xfrm flipV="1">
            <a:off x="3692525" y="2749550"/>
            <a:ext cx="2265045" cy="805815"/>
          </a:xfrm>
          <a:prstGeom prst="straightConnector1">
            <a:avLst/>
          </a:prstGeom>
          <a:ln w="92075" cmpd="sng">
            <a:gradFill>
              <a:gsLst>
                <a:gs pos="0">
                  <a:srgbClr val="FE4444"/>
                </a:gs>
                <a:gs pos="100000">
                  <a:srgbClr val="832B2B"/>
                </a:gs>
              </a:gsLst>
              <a:lin ang="0" scaled="1"/>
            </a:gradFill>
            <a:prstDash val="solid"/>
            <a:tailEnd type="arrow" w="med" len="med"/>
          </a:ln>
          <a:effectLst>
            <a:outerShdw blurRad="50800" dist="50800" dir="5400000" sx="2000" sy="2000" algn="ctr" rotWithShape="0">
              <a:srgbClr val="000000">
                <a:alpha val="43000"/>
              </a:srgbClr>
            </a:outerShdw>
          </a:effectLst>
        </p:spPr>
        <p:style>
          <a:lnRef idx="3">
            <a:schemeClr val="dk1"/>
          </a:lnRef>
          <a:fillRef idx="0">
            <a:schemeClr val="dk1"/>
          </a:fillRef>
          <a:effectRef idx="2">
            <a:schemeClr val="dk1"/>
          </a:effectRef>
          <a:fontRef idx="minor">
            <a:schemeClr val="tx1"/>
          </a:fontRef>
        </p:style>
      </p:cxnSp>
      <p:cxnSp>
        <p:nvCxnSpPr>
          <p:cNvPr id="13" name="直接箭头连接符 12"/>
          <p:cNvCxnSpPr/>
          <p:nvPr/>
        </p:nvCxnSpPr>
        <p:spPr>
          <a:xfrm flipV="1">
            <a:off x="3822700" y="4463415"/>
            <a:ext cx="1685925" cy="146050"/>
          </a:xfrm>
          <a:prstGeom prst="straightConnector1">
            <a:avLst/>
          </a:prstGeom>
          <a:ln w="92075" cmpd="sng">
            <a:gradFill>
              <a:gsLst>
                <a:gs pos="0">
                  <a:srgbClr val="FE4444"/>
                </a:gs>
                <a:gs pos="100000">
                  <a:srgbClr val="832B2B"/>
                </a:gs>
              </a:gsLst>
              <a:lin ang="0" scaled="1"/>
            </a:gradFill>
            <a:prstDash val="solid"/>
            <a:tailEnd type="arrow" w="med" len="med"/>
          </a:ln>
          <a:effectLst>
            <a:outerShdw blurRad="50800" dist="50800" dir="5400000" sx="2000" sy="2000" algn="ctr" rotWithShape="0">
              <a:srgbClr val="000000">
                <a:alpha val="43000"/>
              </a:srgbClr>
            </a:outerShdw>
          </a:effectLst>
        </p:spPr>
        <p:style>
          <a:lnRef idx="3">
            <a:schemeClr val="dk1"/>
          </a:lnRef>
          <a:fillRef idx="0">
            <a:schemeClr val="dk1"/>
          </a:fillRef>
          <a:effectRef idx="2">
            <a:schemeClr val="dk1"/>
          </a:effectRef>
          <a:fontRef idx="minor">
            <a:schemeClr val="tx1"/>
          </a:fontRef>
        </p:style>
      </p:cxnSp>
      <p:cxnSp>
        <p:nvCxnSpPr>
          <p:cNvPr id="15" name="直接箭头连接符 14"/>
          <p:cNvCxnSpPr/>
          <p:nvPr/>
        </p:nvCxnSpPr>
        <p:spPr>
          <a:xfrm flipV="1">
            <a:off x="3552190" y="5783580"/>
            <a:ext cx="2209165" cy="187325"/>
          </a:xfrm>
          <a:prstGeom prst="straightConnector1">
            <a:avLst/>
          </a:prstGeom>
          <a:ln w="92075" cmpd="sng">
            <a:gradFill>
              <a:gsLst>
                <a:gs pos="0">
                  <a:srgbClr val="FE4444"/>
                </a:gs>
                <a:gs pos="100000">
                  <a:srgbClr val="832B2B"/>
                </a:gs>
              </a:gsLst>
              <a:lin ang="0" scaled="1"/>
            </a:gradFill>
            <a:prstDash val="solid"/>
            <a:tailEnd type="arrow" w="med" len="med"/>
          </a:ln>
          <a:effectLst>
            <a:outerShdw blurRad="50800" dist="50800" dir="5400000" sx="2000" sy="2000" algn="ctr" rotWithShape="0">
              <a:srgbClr val="000000">
                <a:alpha val="43000"/>
              </a:srgbClr>
            </a:outerShdw>
          </a:effectLst>
        </p:spPr>
        <p:style>
          <a:lnRef idx="3">
            <a:schemeClr val="dk1"/>
          </a:lnRef>
          <a:fillRef idx="0">
            <a:schemeClr val="dk1"/>
          </a:fillRef>
          <a:effectRef idx="2">
            <a:schemeClr val="dk1"/>
          </a:effectRef>
          <a:fontRef idx="minor">
            <a:schemeClr val="tx1"/>
          </a:fontRef>
        </p:style>
      </p:cxnSp>
      <p:cxnSp>
        <p:nvCxnSpPr>
          <p:cNvPr id="17" name="直接箭头连接符 16"/>
          <p:cNvCxnSpPr/>
          <p:nvPr/>
        </p:nvCxnSpPr>
        <p:spPr>
          <a:xfrm flipV="1">
            <a:off x="8897620" y="2463800"/>
            <a:ext cx="1212215" cy="181610"/>
          </a:xfrm>
          <a:prstGeom prst="straightConnector1">
            <a:avLst/>
          </a:prstGeom>
          <a:ln w="92075" cmpd="sng">
            <a:gradFill>
              <a:gsLst>
                <a:gs pos="0">
                  <a:srgbClr val="FE4444"/>
                </a:gs>
                <a:gs pos="100000">
                  <a:srgbClr val="832B2B"/>
                </a:gs>
              </a:gsLst>
              <a:lin ang="0" scaled="1"/>
            </a:gradFill>
            <a:prstDash val="solid"/>
            <a:tailEnd type="arrow" w="med" len="med"/>
          </a:ln>
          <a:effectLst>
            <a:outerShdw blurRad="50800" dist="50800" dir="5400000" sx="2000" sy="2000" algn="ctr" rotWithShape="0">
              <a:srgbClr val="000000">
                <a:alpha val="43000"/>
              </a:srgbClr>
            </a:outerShdw>
          </a:effectLst>
        </p:spPr>
        <p:style>
          <a:lnRef idx="3">
            <a:schemeClr val="dk1"/>
          </a:lnRef>
          <a:fillRef idx="0">
            <a:schemeClr val="dk1"/>
          </a:fillRef>
          <a:effectRef idx="2">
            <a:schemeClr val="dk1"/>
          </a:effectRef>
          <a:fontRef idx="minor">
            <a:schemeClr val="tx1"/>
          </a:fontRef>
        </p:style>
      </p:cxnSp>
      <p:cxnSp>
        <p:nvCxnSpPr>
          <p:cNvPr id="20" name="直接箭头连接符 19"/>
          <p:cNvCxnSpPr/>
          <p:nvPr/>
        </p:nvCxnSpPr>
        <p:spPr>
          <a:xfrm flipV="1">
            <a:off x="8688070" y="4356100"/>
            <a:ext cx="1212215" cy="181610"/>
          </a:xfrm>
          <a:prstGeom prst="straightConnector1">
            <a:avLst/>
          </a:prstGeom>
          <a:ln w="92075" cmpd="sng">
            <a:gradFill>
              <a:gsLst>
                <a:gs pos="0">
                  <a:srgbClr val="FE4444"/>
                </a:gs>
                <a:gs pos="100000">
                  <a:srgbClr val="832B2B"/>
                </a:gs>
              </a:gsLst>
              <a:lin ang="0" scaled="1"/>
            </a:gradFill>
            <a:prstDash val="solid"/>
            <a:tailEnd type="arrow" w="med" len="med"/>
          </a:ln>
          <a:effectLst>
            <a:outerShdw blurRad="50800" dist="50800" dir="5400000" sx="2000" sy="2000" algn="ctr" rotWithShape="0">
              <a:srgbClr val="000000">
                <a:alpha val="43000"/>
              </a:srgbClr>
            </a:outerShdw>
          </a:effectLst>
        </p:spPr>
        <p:style>
          <a:lnRef idx="3">
            <a:schemeClr val="dk1"/>
          </a:lnRef>
          <a:fillRef idx="0">
            <a:schemeClr val="dk1"/>
          </a:fillRef>
          <a:effectRef idx="2">
            <a:schemeClr val="dk1"/>
          </a:effectRef>
          <a:fontRef idx="minor">
            <a:schemeClr val="tx1"/>
          </a:fontRef>
        </p:style>
      </p:cxnSp>
      <p:cxnSp>
        <p:nvCxnSpPr>
          <p:cNvPr id="21" name="直接箭头连接符 20"/>
          <p:cNvCxnSpPr/>
          <p:nvPr/>
        </p:nvCxnSpPr>
        <p:spPr>
          <a:xfrm flipV="1">
            <a:off x="8688070" y="5768975"/>
            <a:ext cx="1212215" cy="181610"/>
          </a:xfrm>
          <a:prstGeom prst="straightConnector1">
            <a:avLst/>
          </a:prstGeom>
          <a:ln w="92075" cmpd="sng">
            <a:gradFill>
              <a:gsLst>
                <a:gs pos="0">
                  <a:srgbClr val="FE4444"/>
                </a:gs>
                <a:gs pos="100000">
                  <a:srgbClr val="832B2B"/>
                </a:gs>
              </a:gsLst>
              <a:lin ang="0" scaled="1"/>
            </a:gradFill>
            <a:prstDash val="solid"/>
            <a:tailEnd type="arrow" w="med" len="med"/>
          </a:ln>
          <a:effectLst>
            <a:outerShdw blurRad="50800" dist="50800" dir="5400000" sx="2000" sy="2000" algn="ctr" rotWithShape="0">
              <a:srgbClr val="000000">
                <a:alpha val="43000"/>
              </a:srgbClr>
            </a:outerShdw>
          </a:effectLst>
        </p:spPr>
        <p:style>
          <a:lnRef idx="3">
            <a:schemeClr val="dk1"/>
          </a:lnRef>
          <a:fillRef idx="0">
            <a:schemeClr val="dk1"/>
          </a:fillRef>
          <a:effectRef idx="2">
            <a:schemeClr val="dk1"/>
          </a:effectRef>
          <a:fontRef idx="minor">
            <a:schemeClr val="tx1"/>
          </a:fontRef>
        </p:style>
      </p:cxnSp>
    </p:spTree>
    <p:custDataLst>
      <p:tags r:id="rId5"/>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19"/>
                                        </p:tgtEl>
                                        <p:attrNameLst>
                                          <p:attrName>style.visibility</p:attrName>
                                        </p:attrNameLst>
                                      </p:cBhvr>
                                      <p:to>
                                        <p:strVal val="visible"/>
                                      </p:to>
                                    </p:set>
                                    <p:anim calcmode="lin" valueType="num">
                                      <p:cBhvr additive="base">
                                        <p:cTn id="7" dur="1000" fill="hold"/>
                                        <p:tgtEl>
                                          <p:spTgt spid="19"/>
                                        </p:tgtEl>
                                        <p:attrNameLst>
                                          <p:attrName>ppt_x</p:attrName>
                                        </p:attrNameLst>
                                      </p:cBhvr>
                                      <p:tavLst>
                                        <p:tav tm="0">
                                          <p:val>
                                            <p:strVal val="0-#ppt_w/2"/>
                                          </p:val>
                                        </p:tav>
                                        <p:tav tm="100000">
                                          <p:val>
                                            <p:strVal val="#ppt_x"/>
                                          </p:val>
                                        </p:tav>
                                      </p:tavLst>
                                    </p:anim>
                                    <p:anim calcmode="lin" valueType="num">
                                      <p:cBhvr additive="base">
                                        <p:cTn id="8" dur="10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
                                            <p:txEl>
                                              <p:pRg st="0" end="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anim calcmode="lin" valueType="num">
                                      <p:cBhvr additive="base">
                                        <p:cTn id="65" dur="500" fill="hold"/>
                                        <p:tgtEl>
                                          <p:spTgt spid="15"/>
                                        </p:tgtEl>
                                        <p:attrNameLst>
                                          <p:attrName>ppt_x</p:attrName>
                                        </p:attrNameLst>
                                      </p:cBhvr>
                                      <p:tavLst>
                                        <p:tav tm="0">
                                          <p:val>
                                            <p:strVal val="#ppt_x"/>
                                          </p:val>
                                        </p:tav>
                                        <p:tav tm="100000">
                                          <p:val>
                                            <p:strVal val="#ppt_x"/>
                                          </p:val>
                                        </p:tav>
                                      </p:tavLst>
                                    </p:anim>
                                    <p:anim calcmode="lin" valueType="num">
                                      <p:cBhvr additive="base">
                                        <p:cTn id="6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500" fill="hold"/>
                                        <p:tgtEl>
                                          <p:spTgt spid="8"/>
                                        </p:tgtEl>
                                        <p:attrNameLst>
                                          <p:attrName>ppt_x</p:attrName>
                                        </p:attrNameLst>
                                      </p:cBhvr>
                                      <p:tavLst>
                                        <p:tav tm="0">
                                          <p:val>
                                            <p:strVal val="#ppt_x"/>
                                          </p:val>
                                        </p:tav>
                                        <p:tav tm="100000">
                                          <p:val>
                                            <p:strVal val="#ppt_x"/>
                                          </p:val>
                                        </p:tav>
                                      </p:tavLst>
                                    </p:anim>
                                    <p:anim calcmode="lin" valueType="num">
                                      <p:cBhvr additive="base">
                                        <p:cTn id="7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ppt_x"/>
                                          </p:val>
                                        </p:tav>
                                        <p:tav tm="100000">
                                          <p:val>
                                            <p:strVal val="#ppt_x"/>
                                          </p:val>
                                        </p:tav>
                                      </p:tavLst>
                                    </p:anim>
                                    <p:anim calcmode="lin" valueType="num">
                                      <p:cBhvr additive="base">
                                        <p:cTn id="7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2">
                                            <p:txEl>
                                              <p:pRg st="0" end="0"/>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551180" y="1663700"/>
            <a:ext cx="5396230" cy="4862195"/>
          </a:xfrm>
          <a:prstGeom prst="rect">
            <a:avLst/>
          </a:prstGeom>
        </p:spPr>
      </p:pic>
      <p:sp>
        <p:nvSpPr>
          <p:cNvPr id="3" name="文本框 2"/>
          <p:cNvSpPr txBox="1"/>
          <p:nvPr/>
        </p:nvSpPr>
        <p:spPr>
          <a:xfrm>
            <a:off x="6436995" y="2174240"/>
            <a:ext cx="5009515" cy="3969385"/>
          </a:xfrm>
          <a:prstGeom prst="rect">
            <a:avLst/>
          </a:prstGeom>
          <a:noFill/>
        </p:spPr>
        <p:txBody>
          <a:bodyPr wrap="square" rtlCol="0" anchor="t">
            <a:spAutoFit/>
          </a:bodyPr>
          <a:p>
            <a:r>
              <a:rPr lang="zh-CN" altLang="en-US" sz="2800">
                <a:latin typeface="楷体" panose="02010609060101010101" charset="-122"/>
                <a:ea typeface="楷体" panose="02010609060101010101" charset="-122"/>
                <a:cs typeface="楷体" panose="02010609060101010101" charset="-122"/>
              </a:rPr>
              <a:t>本科生论文能否达到学术上的独创性要求是水平问题，但论文作者能否坚持独立思考、独立完成论文则是个学术规范与诚信问题。</a:t>
            </a:r>
            <a:r>
              <a:rPr lang="zh-CN" altLang="en-US" sz="2800">
                <a:latin typeface="楷体" panose="02010609060101010101" charset="-122"/>
                <a:ea typeface="楷体" panose="02010609060101010101" charset="-122"/>
                <a:cs typeface="楷体" panose="02010609060101010101" charset="-122"/>
                <a:sym typeface="+mn-ea"/>
              </a:rPr>
              <a:t>在学生提交论文时，会被要求签署一份“独创性声明”，以保证自己的论文确属原创，这也成为能够顺利毕业的必须条件。</a:t>
            </a:r>
            <a:endParaRPr lang="zh-CN" altLang="en-US" sz="2800">
              <a:latin typeface="楷体" panose="02010609060101010101" charset="-122"/>
              <a:ea typeface="楷体" panose="02010609060101010101" charset="-122"/>
              <a:cs typeface="楷体" panose="02010609060101010101" charset="-122"/>
              <a:sym typeface="+mn-ea"/>
            </a:endParaRPr>
          </a:p>
        </p:txBody>
      </p:sp>
      <p:sp>
        <p:nvSpPr>
          <p:cNvPr id="4" name="文本框 3"/>
          <p:cNvSpPr txBox="1"/>
          <p:nvPr/>
        </p:nvSpPr>
        <p:spPr>
          <a:xfrm>
            <a:off x="702945" y="744855"/>
            <a:ext cx="4396740" cy="645160"/>
          </a:xfrm>
          <a:prstGeom prst="rect">
            <a:avLst/>
          </a:prstGeom>
          <a:noFill/>
        </p:spPr>
        <p:txBody>
          <a:bodyPr wrap="square" rtlCol="0">
            <a:spAutoFit/>
          </a:bodyPr>
          <a:p>
            <a:r>
              <a:rPr lang="zh-CN" altLang="en-US" sz="3600" b="1">
                <a:latin typeface="+mj-ea"/>
                <a:ea typeface="+mj-ea"/>
              </a:rPr>
              <a:t>毕业论文独创性声明</a:t>
            </a:r>
            <a:endParaRPr lang="zh-CN" altLang="en-US" sz="3600" b="1">
              <a:latin typeface="+mj-ea"/>
              <a:ea typeface="+mj-ea"/>
            </a:endParaRPr>
          </a:p>
        </p:txBody>
      </p:sp>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518160" y="1478915"/>
            <a:ext cx="3308985" cy="4361180"/>
          </a:xfrm>
          <a:prstGeom prst="rect">
            <a:avLst/>
          </a:prstGeom>
        </p:spPr>
      </p:pic>
      <p:sp>
        <p:nvSpPr>
          <p:cNvPr id="3" name="文本框 2"/>
          <p:cNvSpPr txBox="1"/>
          <p:nvPr/>
        </p:nvSpPr>
        <p:spPr>
          <a:xfrm>
            <a:off x="7661910" y="1357630"/>
            <a:ext cx="3898265" cy="5262245"/>
          </a:xfrm>
          <a:prstGeom prst="rect">
            <a:avLst/>
          </a:prstGeom>
          <a:noFill/>
        </p:spPr>
        <p:txBody>
          <a:bodyPr wrap="square" rtlCol="0" anchor="t">
            <a:spAutoFit/>
          </a:bodyPr>
          <a:p>
            <a:r>
              <a:rPr lang="en-US" altLang="zh-CN" sz="2400">
                <a:latin typeface="楷体" panose="02010609060101010101" charset="-122"/>
                <a:ea typeface="楷体" panose="02010609060101010101" charset="-122"/>
                <a:cs typeface="楷体" panose="02010609060101010101" charset="-122"/>
                <a:sym typeface="+mn-ea"/>
              </a:rPr>
              <a:t>1.</a:t>
            </a:r>
            <a:r>
              <a:rPr lang="zh-CN" altLang="en-US" sz="2400">
                <a:latin typeface="楷体" panose="02010609060101010101" charset="-122"/>
                <a:ea typeface="楷体" panose="02010609060101010101" charset="-122"/>
                <a:cs typeface="楷体" panose="02010609060101010101" charset="-122"/>
                <a:sym typeface="+mn-ea"/>
              </a:rPr>
              <a:t>中英文摘要</a:t>
            </a:r>
            <a:endParaRPr lang="zh-CN" altLang="en-US" sz="2400">
              <a:latin typeface="楷体" panose="02010609060101010101" charset="-122"/>
              <a:ea typeface="楷体" panose="02010609060101010101" charset="-122"/>
              <a:cs typeface="楷体" panose="02010609060101010101" charset="-122"/>
            </a:endParaRPr>
          </a:p>
          <a:p>
            <a:r>
              <a:rPr lang="zh-CN" altLang="en-US" sz="2400">
                <a:latin typeface="楷体" panose="02010609060101010101" charset="-122"/>
                <a:ea typeface="楷体" panose="02010609060101010101" charset="-122"/>
                <a:cs typeface="楷体" panose="02010609060101010101" charset="-122"/>
                <a:sym typeface="+mn-ea"/>
              </a:rPr>
              <a:t>在内容摘要中应把论文的主要论点、结论提出来，力求简洁、明确。字数一般200--400字左右为宜。</a:t>
            </a:r>
            <a:endParaRPr lang="zh-CN" altLang="en-US" sz="2400">
              <a:latin typeface="楷体" panose="02010609060101010101" charset="-122"/>
              <a:ea typeface="楷体" panose="02010609060101010101" charset="-122"/>
              <a:cs typeface="楷体" panose="02010609060101010101" charset="-122"/>
            </a:endParaRPr>
          </a:p>
          <a:p>
            <a:endParaRPr lang="zh-CN" altLang="en-US" sz="2400">
              <a:latin typeface="楷体" panose="02010609060101010101" charset="-122"/>
              <a:ea typeface="楷体" panose="02010609060101010101" charset="-122"/>
              <a:cs typeface="楷体" panose="02010609060101010101" charset="-122"/>
            </a:endParaRPr>
          </a:p>
          <a:p>
            <a:r>
              <a:rPr lang="en-US" altLang="zh-CN" sz="2400">
                <a:latin typeface="楷体" panose="02010609060101010101" charset="-122"/>
                <a:ea typeface="楷体" panose="02010609060101010101" charset="-122"/>
                <a:cs typeface="楷体" panose="02010609060101010101" charset="-122"/>
                <a:sym typeface="+mn-ea"/>
              </a:rPr>
              <a:t>2.</a:t>
            </a:r>
            <a:r>
              <a:rPr lang="zh-CN" altLang="en-US" sz="2400">
                <a:latin typeface="楷体" panose="02010609060101010101" charset="-122"/>
                <a:ea typeface="楷体" panose="02010609060101010101" charset="-122"/>
                <a:cs typeface="楷体" panose="02010609060101010101" charset="-122"/>
                <a:sym typeface="+mn-ea"/>
              </a:rPr>
              <a:t>关键词</a:t>
            </a:r>
            <a:endParaRPr lang="zh-CN" altLang="en-US" sz="2400">
              <a:latin typeface="楷体" panose="02010609060101010101" charset="-122"/>
              <a:ea typeface="楷体" panose="02010609060101010101" charset="-122"/>
              <a:cs typeface="楷体" panose="02010609060101010101" charset="-122"/>
            </a:endParaRPr>
          </a:p>
          <a:p>
            <a:r>
              <a:rPr lang="zh-CN" altLang="en-US" sz="2400">
                <a:latin typeface="楷体" panose="02010609060101010101" charset="-122"/>
                <a:ea typeface="楷体" panose="02010609060101010101" charset="-122"/>
                <a:cs typeface="楷体" panose="02010609060101010101" charset="-122"/>
                <a:sym typeface="+mn-ea"/>
              </a:rPr>
              <a:t>关键词是供检索用的主题词条，应采用能覆盖论文主要内容的通用词条。一般列3</a:t>
            </a:r>
            <a:r>
              <a:rPr lang="en-US" altLang="zh-CN" sz="2400">
                <a:latin typeface="楷体" panose="02010609060101010101" charset="-122"/>
                <a:ea typeface="楷体" panose="02010609060101010101" charset="-122"/>
                <a:cs typeface="楷体" panose="02010609060101010101" charset="-122"/>
                <a:sym typeface="+mn-ea"/>
              </a:rPr>
              <a:t>-5</a:t>
            </a:r>
            <a:r>
              <a:rPr lang="zh-CN" altLang="en-US" sz="2400">
                <a:latin typeface="楷体" panose="02010609060101010101" charset="-122"/>
                <a:ea typeface="楷体" panose="02010609060101010101" charset="-122"/>
                <a:cs typeface="楷体" panose="02010609060101010101" charset="-122"/>
                <a:sym typeface="+mn-ea"/>
              </a:rPr>
              <a:t>个。</a:t>
            </a:r>
            <a:endParaRPr lang="zh-CN" altLang="en-US" sz="2400">
              <a:latin typeface="楷体" panose="02010609060101010101" charset="-122"/>
              <a:ea typeface="楷体" panose="02010609060101010101" charset="-122"/>
              <a:cs typeface="楷体" panose="02010609060101010101" charset="-122"/>
              <a:sym typeface="+mn-ea"/>
            </a:endParaRPr>
          </a:p>
          <a:p>
            <a:endParaRPr lang="zh-CN" altLang="en-US" sz="2400">
              <a:latin typeface="楷体" panose="02010609060101010101" charset="-122"/>
              <a:ea typeface="楷体" panose="02010609060101010101" charset="-122"/>
              <a:cs typeface="楷体" panose="02010609060101010101" charset="-122"/>
              <a:sym typeface="+mn-ea"/>
            </a:endParaRPr>
          </a:p>
          <a:p>
            <a:r>
              <a:rPr lang="zh-CN" altLang="en-US" sz="2400" b="1">
                <a:solidFill>
                  <a:srgbClr val="FF0000"/>
                </a:solidFill>
                <a:latin typeface="楷体" panose="02010609060101010101" charset="-122"/>
                <a:ea typeface="楷体" panose="02010609060101010101" charset="-122"/>
                <a:cs typeface="楷体" panose="02010609060101010101" charset="-122"/>
                <a:sym typeface="+mn-ea"/>
              </a:rPr>
              <a:t>注：摘要虽然是论文的开篇，但是可以放到最后去写。</a:t>
            </a:r>
            <a:endParaRPr lang="zh-CN" altLang="en-US" sz="2400" b="1">
              <a:solidFill>
                <a:srgbClr val="FF0000"/>
              </a:solidFill>
              <a:latin typeface="楷体" panose="02010609060101010101" charset="-122"/>
              <a:ea typeface="楷体" panose="02010609060101010101" charset="-122"/>
              <a:cs typeface="楷体" panose="02010609060101010101" charset="-122"/>
              <a:sym typeface="+mn-ea"/>
            </a:endParaRPr>
          </a:p>
        </p:txBody>
      </p:sp>
      <p:pic>
        <p:nvPicPr>
          <p:cNvPr id="4" name="图片 3"/>
          <p:cNvPicPr>
            <a:picLocks noChangeAspect="1"/>
          </p:cNvPicPr>
          <p:nvPr/>
        </p:nvPicPr>
        <p:blipFill>
          <a:blip r:embed="rId2"/>
          <a:stretch>
            <a:fillRect/>
          </a:stretch>
        </p:blipFill>
        <p:spPr>
          <a:xfrm>
            <a:off x="4077970" y="1478915"/>
            <a:ext cx="3143885" cy="4318635"/>
          </a:xfrm>
          <a:prstGeom prst="rect">
            <a:avLst/>
          </a:prstGeom>
        </p:spPr>
      </p:pic>
      <p:sp>
        <p:nvSpPr>
          <p:cNvPr id="5" name="文本框 4"/>
          <p:cNvSpPr txBox="1"/>
          <p:nvPr/>
        </p:nvSpPr>
        <p:spPr>
          <a:xfrm>
            <a:off x="693420" y="596900"/>
            <a:ext cx="5968365" cy="645160"/>
          </a:xfrm>
          <a:prstGeom prst="rect">
            <a:avLst/>
          </a:prstGeom>
          <a:noFill/>
        </p:spPr>
        <p:txBody>
          <a:bodyPr wrap="square" rtlCol="0">
            <a:spAutoFit/>
          </a:bodyPr>
          <a:p>
            <a:r>
              <a:rPr lang="zh-CN" altLang="en-US" sz="3600" b="1">
                <a:latin typeface="+mj-ea"/>
                <a:ea typeface="+mj-ea"/>
                <a:sym typeface="+mn-ea"/>
              </a:rPr>
              <a:t>论</a:t>
            </a:r>
            <a:r>
              <a:rPr lang="zh-CN" altLang="en-US" sz="3600" b="1">
                <a:latin typeface="+mj-ea"/>
                <a:ea typeface="+mj-ea"/>
              </a:rPr>
              <a:t>文的中英文摘要与关键词</a:t>
            </a:r>
            <a:endParaRPr lang="en-US" altLang="zh-CN" sz="3600" b="1">
              <a:latin typeface="+mj-ea"/>
              <a:ea typeface="+mj-ea"/>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000" fill="hold">
                                          <p:stCondLst>
                                            <p:cond delay="0"/>
                                          </p:stCondLst>
                                        </p:cTn>
                                        <p:tgtEl>
                                          <p:spTgt spid="3">
                                            <p:txEl>
                                              <p:pRg st="0" end="0"/>
                                            </p:txEl>
                                          </p:spTgt>
                                        </p:tgtEl>
                                        <p:attrNameLst>
                                          <p:attrName>style.visibility</p:attrName>
                                        </p:attrNameLst>
                                      </p:cBhvr>
                                      <p:to>
                                        <p:strVal val="visible"/>
                                      </p:to>
                                    </p:set>
                                    <p:anim calcmode="lin" valueType="num">
                                      <p:cBhvr additive="base">
                                        <p:cTn id="2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000" fill="hold">
                                          <p:stCondLst>
                                            <p:cond delay="0"/>
                                          </p:stCondLst>
                                        </p:cTn>
                                        <p:tgtEl>
                                          <p:spTgt spid="3">
                                            <p:txEl>
                                              <p:pRg st="1" end="1"/>
                                            </p:txEl>
                                          </p:spTgt>
                                        </p:tgtEl>
                                        <p:attrNameLst>
                                          <p:attrName>style.visibility</p:attrName>
                                        </p:attrNameLst>
                                      </p:cBhvr>
                                      <p:to>
                                        <p:strVal val="visible"/>
                                      </p:to>
                                    </p:set>
                                    <p:anim calcmode="lin" valueType="num">
                                      <p:cBhvr additive="base">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000" fill="hold">
                                          <p:stCondLst>
                                            <p:cond delay="0"/>
                                          </p:stCondLst>
                                        </p:cTn>
                                        <p:tgtEl>
                                          <p:spTgt spid="3">
                                            <p:txEl>
                                              <p:pRg st="3" end="3"/>
                                            </p:txEl>
                                          </p:spTgt>
                                        </p:tgtEl>
                                        <p:attrNameLst>
                                          <p:attrName>style.visibility</p:attrName>
                                        </p:attrNameLst>
                                      </p:cBhvr>
                                      <p:to>
                                        <p:strVal val="visible"/>
                                      </p:to>
                                    </p:set>
                                    <p:anim calcmode="lin" valueType="num">
                                      <p:cBhvr additive="base">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3">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000" fill="hold">
                                          <p:stCondLst>
                                            <p:cond delay="0"/>
                                          </p:stCondLst>
                                        </p:cTn>
                                        <p:tgtEl>
                                          <p:spTgt spid="3">
                                            <p:txEl>
                                              <p:pRg st="4" end="4"/>
                                            </p:txEl>
                                          </p:spTgt>
                                        </p:tgtEl>
                                        <p:attrNameLst>
                                          <p:attrName>style.visibility</p:attrName>
                                        </p:attrNameLst>
                                      </p:cBhvr>
                                      <p:to>
                                        <p:strVal val="visible"/>
                                      </p:to>
                                    </p:set>
                                    <p:anim calcmode="lin" valueType="num">
                                      <p:cBhvr additive="base">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0"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000" fill="hold">
                                          <p:stCondLst>
                                            <p:cond delay="0"/>
                                          </p:stCondLst>
                                        </p:cTn>
                                        <p:tgtEl>
                                          <p:spTgt spid="3">
                                            <p:txEl>
                                              <p:pRg st="6" end="6"/>
                                            </p:txEl>
                                          </p:spTgt>
                                        </p:tgtEl>
                                        <p:attrNameLst>
                                          <p:attrName>style.visibility</p:attrName>
                                        </p:attrNameLst>
                                      </p:cBhvr>
                                      <p:to>
                                        <p:strVal val="visible"/>
                                      </p:to>
                                    </p:set>
                                    <p:anim calcmode="lin" valueType="num">
                                      <p:cBhvr additive="base">
                                        <p:cTn id="4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6" dur="1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718185" y="1291590"/>
            <a:ext cx="3506470" cy="5135880"/>
            <a:chOff x="1292" y="1824"/>
            <a:chExt cx="5522" cy="8088"/>
          </a:xfrm>
        </p:grpSpPr>
        <p:pic>
          <p:nvPicPr>
            <p:cNvPr id="9" name="图片 8"/>
            <p:cNvPicPr>
              <a:picLocks noChangeAspect="1"/>
            </p:cNvPicPr>
            <p:nvPr/>
          </p:nvPicPr>
          <p:blipFill>
            <a:blip r:embed="rId1"/>
            <a:srcRect b="1866"/>
            <a:stretch>
              <a:fillRect/>
            </a:stretch>
          </p:blipFill>
          <p:spPr>
            <a:xfrm>
              <a:off x="1292" y="1824"/>
              <a:ext cx="5522" cy="6731"/>
            </a:xfrm>
            <a:prstGeom prst="rect">
              <a:avLst/>
            </a:prstGeom>
          </p:spPr>
        </p:pic>
        <p:pic>
          <p:nvPicPr>
            <p:cNvPr id="11" name="图片 10"/>
            <p:cNvPicPr>
              <a:picLocks noChangeAspect="1"/>
            </p:cNvPicPr>
            <p:nvPr/>
          </p:nvPicPr>
          <p:blipFill>
            <a:blip r:embed="rId2"/>
            <a:srcRect l="7649" t="9854" r="4390" b="20862"/>
            <a:stretch>
              <a:fillRect/>
            </a:stretch>
          </p:blipFill>
          <p:spPr>
            <a:xfrm>
              <a:off x="1293" y="8555"/>
              <a:ext cx="5521" cy="1357"/>
            </a:xfrm>
            <a:prstGeom prst="rect">
              <a:avLst/>
            </a:prstGeom>
          </p:spPr>
        </p:pic>
      </p:grpSp>
      <p:sp>
        <p:nvSpPr>
          <p:cNvPr id="12" name="文本框 11"/>
          <p:cNvSpPr txBox="1"/>
          <p:nvPr/>
        </p:nvSpPr>
        <p:spPr>
          <a:xfrm>
            <a:off x="4702810" y="1898015"/>
            <a:ext cx="4620895" cy="4030980"/>
          </a:xfrm>
          <a:prstGeom prst="rect">
            <a:avLst/>
          </a:prstGeom>
          <a:noFill/>
        </p:spPr>
        <p:txBody>
          <a:bodyPr wrap="square" rtlCol="0">
            <a:spAutoFit/>
          </a:bodyPr>
          <a:p>
            <a:r>
              <a:rPr lang="zh-CN" altLang="en-US" sz="3200">
                <a:latin typeface="楷体" panose="02010609060101010101" charset="-122"/>
                <a:ea typeface="楷体" panose="02010609060101010101" charset="-122"/>
                <a:cs typeface="楷体" panose="02010609060101010101" charset="-122"/>
              </a:rPr>
              <a:t>目录正常采用一级和二级标题编写（如有需要</a:t>
            </a:r>
            <a:r>
              <a:rPr lang="en-US" altLang="zh-CN" sz="3200">
                <a:latin typeface="楷体" panose="02010609060101010101" charset="-122"/>
                <a:ea typeface="楷体" panose="02010609060101010101" charset="-122"/>
                <a:cs typeface="楷体" panose="02010609060101010101" charset="-122"/>
              </a:rPr>
              <a:t>3</a:t>
            </a:r>
            <a:r>
              <a:rPr lang="zh-CN" altLang="en-US" sz="3200">
                <a:latin typeface="楷体" panose="02010609060101010101" charset="-122"/>
                <a:ea typeface="楷体" panose="02010609060101010101" charset="-122"/>
                <a:cs typeface="楷体" panose="02010609060101010101" charset="-122"/>
              </a:rPr>
              <a:t>级小标题也可以写在里面），在每一级标题的后面都应该标注上相应的页码，方便读者能够根据标题和页码来快速查阅。</a:t>
            </a:r>
            <a:endParaRPr lang="zh-CN" altLang="en-US" sz="3200">
              <a:latin typeface="楷体" panose="02010609060101010101" charset="-122"/>
              <a:ea typeface="楷体" panose="02010609060101010101" charset="-122"/>
              <a:cs typeface="楷体" panose="02010609060101010101" charset="-122"/>
            </a:endParaRPr>
          </a:p>
        </p:txBody>
      </p:sp>
      <p:sp>
        <p:nvSpPr>
          <p:cNvPr id="13" name="文本框 12"/>
          <p:cNvSpPr txBox="1"/>
          <p:nvPr/>
        </p:nvSpPr>
        <p:spPr>
          <a:xfrm>
            <a:off x="820420" y="449580"/>
            <a:ext cx="5458460" cy="645160"/>
          </a:xfrm>
          <a:prstGeom prst="rect">
            <a:avLst/>
          </a:prstGeom>
          <a:noFill/>
        </p:spPr>
        <p:txBody>
          <a:bodyPr wrap="square" rtlCol="0">
            <a:spAutoFit/>
          </a:bodyPr>
          <a:p>
            <a:r>
              <a:rPr lang="zh-CN" altLang="en-US" sz="3600" b="1">
                <a:latin typeface="+mj-ea"/>
                <a:ea typeface="+mj-ea"/>
              </a:rPr>
              <a:t>毕业论文的目录</a:t>
            </a:r>
            <a:endParaRPr lang="zh-CN" altLang="en-US" sz="3600" b="1">
              <a:latin typeface="+mj-ea"/>
              <a:ea typeface="+mj-ea"/>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additive="base">
                                        <p:cTn id="19"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598805" y="1095375"/>
            <a:ext cx="4058920" cy="5373370"/>
          </a:xfrm>
          <a:prstGeom prst="rect">
            <a:avLst/>
          </a:prstGeom>
        </p:spPr>
      </p:pic>
      <p:sp>
        <p:nvSpPr>
          <p:cNvPr id="3" name="文本框 2"/>
          <p:cNvSpPr txBox="1"/>
          <p:nvPr/>
        </p:nvSpPr>
        <p:spPr>
          <a:xfrm>
            <a:off x="4888865" y="1595120"/>
            <a:ext cx="4977130" cy="4030980"/>
          </a:xfrm>
          <a:prstGeom prst="rect">
            <a:avLst/>
          </a:prstGeom>
          <a:noFill/>
        </p:spPr>
        <p:txBody>
          <a:bodyPr wrap="square" rtlCol="0" anchor="t">
            <a:spAutoFit/>
          </a:bodyPr>
          <a:p>
            <a:r>
              <a:rPr lang="zh-CN" altLang="en-US" sz="3200">
                <a:latin typeface="楷体" panose="02010609060101010101" charset="-122"/>
                <a:ea typeface="楷体" panose="02010609060101010101" charset="-122"/>
                <a:sym typeface="+mn-ea"/>
              </a:rPr>
              <a:t>正文是论文的核心部分，是提出和解决问题的过程。作者理论水平和创造能力的集中体现，决定着论文水平的高低和质量。</a:t>
            </a:r>
            <a:endParaRPr lang="zh-CN" altLang="en-US" sz="3200">
              <a:latin typeface="楷体" panose="02010609060101010101" charset="-122"/>
              <a:ea typeface="楷体" panose="02010609060101010101" charset="-122"/>
            </a:endParaRPr>
          </a:p>
          <a:p>
            <a:endParaRPr lang="zh-CN" altLang="en-US" sz="3200">
              <a:latin typeface="楷体" panose="02010609060101010101" charset="-122"/>
              <a:ea typeface="楷体" panose="02010609060101010101" charset="-122"/>
            </a:endParaRPr>
          </a:p>
          <a:p>
            <a:r>
              <a:rPr lang="zh-CN" altLang="en-US" sz="3200">
                <a:latin typeface="楷体" panose="02010609060101010101" charset="-122"/>
                <a:ea typeface="楷体" panose="02010609060101010101" charset="-122"/>
                <a:sym typeface="+mn-ea"/>
              </a:rPr>
              <a:t>正文包括：绪论（前言）、本论、结论</a:t>
            </a:r>
            <a:endParaRPr lang="zh-CN" altLang="en-US" sz="3200">
              <a:latin typeface="楷体" panose="02010609060101010101" charset="-122"/>
              <a:ea typeface="楷体" panose="02010609060101010101" charset="-122"/>
              <a:sym typeface="+mn-ea"/>
            </a:endParaRPr>
          </a:p>
        </p:txBody>
      </p:sp>
      <p:sp>
        <p:nvSpPr>
          <p:cNvPr id="4" name="文本框 3"/>
          <p:cNvSpPr txBox="1"/>
          <p:nvPr/>
        </p:nvSpPr>
        <p:spPr>
          <a:xfrm>
            <a:off x="723900" y="450215"/>
            <a:ext cx="5152390" cy="645160"/>
          </a:xfrm>
          <a:prstGeom prst="rect">
            <a:avLst/>
          </a:prstGeom>
          <a:noFill/>
        </p:spPr>
        <p:txBody>
          <a:bodyPr wrap="square" rtlCol="0">
            <a:spAutoFit/>
          </a:bodyPr>
          <a:p>
            <a:r>
              <a:rPr lang="zh-CN" altLang="en-US" sz="3600" b="1">
                <a:latin typeface="+mj-ea"/>
                <a:ea typeface="+mj-ea"/>
              </a:rPr>
              <a:t>论文的正文部分</a:t>
            </a:r>
            <a:endParaRPr lang="zh-CN" altLang="en-US" sz="3600" b="1">
              <a:latin typeface="+mj-ea"/>
              <a:ea typeface="+mj-ea"/>
            </a:endParaRPr>
          </a:p>
        </p:txBody>
      </p:sp>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98060" y="2006600"/>
            <a:ext cx="5899785" cy="3107690"/>
          </a:xfrm>
          <a:prstGeom prst="rect">
            <a:avLst/>
          </a:prstGeom>
          <a:noFill/>
        </p:spPr>
        <p:txBody>
          <a:bodyPr wrap="square" rtlCol="0">
            <a:spAutoFit/>
          </a:bodyPr>
          <a:p>
            <a:r>
              <a:rPr lang="zh-CN" altLang="en-US" sz="2800">
                <a:latin typeface="楷体" panose="02010609060101010101" charset="-122"/>
                <a:ea typeface="楷体" panose="02010609060101010101" charset="-122"/>
              </a:rPr>
              <a:t>绪论（前言、引言）</a:t>
            </a:r>
            <a:endParaRPr lang="zh-CN" altLang="en-US" sz="2800">
              <a:latin typeface="楷体" panose="02010609060101010101" charset="-122"/>
              <a:ea typeface="楷体" panose="02010609060101010101" charset="-122"/>
            </a:endParaRPr>
          </a:p>
          <a:p>
            <a:r>
              <a:rPr lang="zh-CN" altLang="en-US" sz="2800">
                <a:latin typeface="楷体" panose="02010609060101010101" charset="-122"/>
                <a:ea typeface="楷体" panose="02010609060101010101" charset="-122"/>
              </a:rPr>
              <a:t>讲清研究的动机、选题的理由、目的和意义；对本课题已有的研究情况的评述；说明所需要解决的问题和采用的手段、方法。语言简洁扼要开门见山，引人注目。简要交代确定选题的过程和有关背景材料。</a:t>
            </a:r>
            <a:endParaRPr lang="zh-CN" altLang="en-US" sz="2800">
              <a:latin typeface="楷体" panose="02010609060101010101" charset="-122"/>
              <a:ea typeface="楷体" panose="02010609060101010101" charset="-122"/>
            </a:endParaRPr>
          </a:p>
        </p:txBody>
      </p:sp>
      <p:pic>
        <p:nvPicPr>
          <p:cNvPr id="3" name="图片 2"/>
          <p:cNvPicPr>
            <a:picLocks noChangeAspect="1"/>
          </p:cNvPicPr>
          <p:nvPr/>
        </p:nvPicPr>
        <p:blipFill>
          <a:blip r:embed="rId1"/>
          <a:stretch>
            <a:fillRect/>
          </a:stretch>
        </p:blipFill>
        <p:spPr>
          <a:xfrm>
            <a:off x="485775" y="2143760"/>
            <a:ext cx="4058920" cy="3160395"/>
          </a:xfrm>
          <a:prstGeom prst="rect">
            <a:avLst/>
          </a:prstGeom>
        </p:spPr>
      </p:pic>
      <p:grpSp>
        <p:nvGrpSpPr>
          <p:cNvPr id="6" name="组合 5"/>
          <p:cNvGrpSpPr/>
          <p:nvPr/>
        </p:nvGrpSpPr>
        <p:grpSpPr>
          <a:xfrm>
            <a:off x="723900" y="450215"/>
            <a:ext cx="5152390" cy="1228090"/>
            <a:chOff x="1140" y="709"/>
            <a:chExt cx="8114" cy="1934"/>
          </a:xfrm>
        </p:grpSpPr>
        <p:sp>
          <p:nvSpPr>
            <p:cNvPr id="4" name="文本框 3"/>
            <p:cNvSpPr txBox="1"/>
            <p:nvPr/>
          </p:nvSpPr>
          <p:spPr>
            <a:xfrm>
              <a:off x="1140" y="709"/>
              <a:ext cx="8114" cy="1016"/>
            </a:xfrm>
            <a:prstGeom prst="rect">
              <a:avLst/>
            </a:prstGeom>
            <a:noFill/>
          </p:spPr>
          <p:txBody>
            <a:bodyPr wrap="square" rtlCol="0">
              <a:spAutoFit/>
            </a:bodyPr>
            <a:p>
              <a:r>
                <a:rPr lang="zh-CN" altLang="en-US" sz="3600" b="1">
                  <a:latin typeface="+mj-ea"/>
                  <a:ea typeface="+mj-ea"/>
                </a:rPr>
                <a:t>论文的正文部分</a:t>
              </a:r>
              <a:endParaRPr lang="zh-CN" altLang="en-US" sz="3600" b="1">
                <a:latin typeface="+mj-ea"/>
                <a:ea typeface="+mj-ea"/>
              </a:endParaRPr>
            </a:p>
          </p:txBody>
        </p:sp>
        <p:sp>
          <p:nvSpPr>
            <p:cNvPr id="5" name="文本框 4"/>
            <p:cNvSpPr txBox="1"/>
            <p:nvPr/>
          </p:nvSpPr>
          <p:spPr>
            <a:xfrm>
              <a:off x="4256" y="1725"/>
              <a:ext cx="4451" cy="919"/>
            </a:xfrm>
            <a:prstGeom prst="rect">
              <a:avLst/>
            </a:prstGeom>
            <a:noFill/>
          </p:spPr>
          <p:txBody>
            <a:bodyPr wrap="square" rtlCol="0">
              <a:spAutoFit/>
            </a:bodyPr>
            <a:p>
              <a:r>
                <a:rPr lang="en-US" altLang="zh-CN" sz="3200" b="1"/>
                <a:t>-------</a:t>
              </a:r>
              <a:r>
                <a:rPr lang="zh-CN" altLang="en-US" sz="3200" b="1"/>
                <a:t>绪论</a:t>
              </a:r>
              <a:endParaRPr lang="zh-CN" altLang="en-US" sz="3200" b="1"/>
            </a:p>
          </p:txBody>
        </p:sp>
      </p:grpSp>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000"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 calcmode="lin" valueType="num">
                                      <p:cBhvr additive="base">
                                        <p:cTn id="19"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 calcmode="lin" valueType="num">
                                      <p:cBhvr additive="base">
                                        <p:cTn id="2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rcRect r="-6945"/>
          <a:stretch>
            <a:fillRect/>
          </a:stretch>
        </p:blipFill>
        <p:spPr>
          <a:xfrm>
            <a:off x="523240" y="1428750"/>
            <a:ext cx="4234180" cy="5055235"/>
          </a:xfrm>
          <a:prstGeom prst="rect">
            <a:avLst/>
          </a:prstGeom>
        </p:spPr>
      </p:pic>
      <p:sp>
        <p:nvSpPr>
          <p:cNvPr id="3" name="文本框 2"/>
          <p:cNvSpPr txBox="1"/>
          <p:nvPr/>
        </p:nvSpPr>
        <p:spPr>
          <a:xfrm>
            <a:off x="4846320" y="1428750"/>
            <a:ext cx="4897755" cy="1814830"/>
          </a:xfrm>
          <a:prstGeom prst="rect">
            <a:avLst/>
          </a:prstGeom>
          <a:noFill/>
        </p:spPr>
        <p:txBody>
          <a:bodyPr wrap="square" rtlCol="0">
            <a:spAutoFit/>
          </a:bodyPr>
          <a:p>
            <a:r>
              <a:rPr lang="zh-CN" altLang="en-US" sz="2800">
                <a:latin typeface="楷体" panose="02010609060101010101" charset="-122"/>
                <a:ea typeface="楷体" panose="02010609060101010101" charset="-122"/>
                <a:sym typeface="+mn-ea"/>
              </a:rPr>
              <a:t>本论是论文的主体，要求以充分有力的材料阐述观点，条理要清晰，逻辑要严密，要求内容扎实、丰厚。</a:t>
            </a:r>
            <a:endParaRPr lang="zh-CN" altLang="en-US" sz="2800">
              <a:latin typeface="楷体" panose="02010609060101010101" charset="-122"/>
              <a:ea typeface="楷体" panose="02010609060101010101" charset="-122"/>
              <a:sym typeface="+mn-ea"/>
            </a:endParaRPr>
          </a:p>
        </p:txBody>
      </p:sp>
      <p:sp>
        <p:nvSpPr>
          <p:cNvPr id="4" name="文本框 3"/>
          <p:cNvSpPr txBox="1"/>
          <p:nvPr/>
        </p:nvSpPr>
        <p:spPr>
          <a:xfrm>
            <a:off x="4937125" y="3500120"/>
            <a:ext cx="5364480" cy="3107690"/>
          </a:xfrm>
          <a:prstGeom prst="rect">
            <a:avLst/>
          </a:prstGeom>
          <a:noFill/>
        </p:spPr>
        <p:txBody>
          <a:bodyPr wrap="square" rtlCol="0">
            <a:spAutoFit/>
          </a:bodyPr>
          <a:p>
            <a:r>
              <a:rPr lang="zh-CN" altLang="en-US" sz="2800">
                <a:latin typeface="楷体" panose="02010609060101010101" charset="-122"/>
                <a:ea typeface="楷体" panose="02010609060101010101" charset="-122"/>
                <a:cs typeface="楷体" panose="02010609060101010101" charset="-122"/>
              </a:rPr>
              <a:t>论文写作过程中，要注意层次和段落的关系：</a:t>
            </a:r>
            <a:r>
              <a:rPr lang="en-US" altLang="zh-CN" sz="2800">
                <a:latin typeface="楷体" panose="02010609060101010101" charset="-122"/>
                <a:ea typeface="楷体" panose="02010609060101010101" charset="-122"/>
                <a:cs typeface="楷体" panose="02010609060101010101" charset="-122"/>
              </a:rPr>
              <a:t>1.</a:t>
            </a:r>
            <a:r>
              <a:rPr lang="zh-CN" altLang="en-US" sz="2800">
                <a:latin typeface="楷体" panose="02010609060101010101" charset="-122"/>
                <a:ea typeface="楷体" panose="02010609060101010101" charset="-122"/>
                <a:cs typeface="楷体" panose="02010609060101010101" charset="-122"/>
              </a:rPr>
              <a:t>写几个部分；</a:t>
            </a:r>
            <a:r>
              <a:rPr lang="en-US" altLang="zh-CN" sz="2800">
                <a:latin typeface="楷体" panose="02010609060101010101" charset="-122"/>
                <a:ea typeface="楷体" panose="02010609060101010101" charset="-122"/>
                <a:cs typeface="楷体" panose="02010609060101010101" charset="-122"/>
              </a:rPr>
              <a:t>2.</a:t>
            </a:r>
            <a:r>
              <a:rPr lang="zh-CN" altLang="en-US" sz="2800">
                <a:latin typeface="楷体" panose="02010609060101010101" charset="-122"/>
                <a:ea typeface="楷体" panose="02010609060101010101" charset="-122"/>
                <a:cs typeface="楷体" panose="02010609060101010101" charset="-122"/>
              </a:rPr>
              <a:t>从哪几个方面写；</a:t>
            </a:r>
            <a:r>
              <a:rPr lang="en-US" altLang="zh-CN" sz="2800">
                <a:latin typeface="楷体" panose="02010609060101010101" charset="-122"/>
                <a:ea typeface="楷体" panose="02010609060101010101" charset="-122"/>
                <a:cs typeface="楷体" panose="02010609060101010101" charset="-122"/>
              </a:rPr>
              <a:t>3.</a:t>
            </a:r>
            <a:r>
              <a:rPr lang="zh-CN" altLang="en-US" sz="2800">
                <a:latin typeface="楷体" panose="02010609060101010101" charset="-122"/>
                <a:ea typeface="楷体" panose="02010609060101010101" charset="-122"/>
                <a:cs typeface="楷体" panose="02010609060101010101" charset="-122"/>
              </a:rPr>
              <a:t>涉及哪几个问题。层次体现了作者基本思路走向和论文内容开展的逻辑顺序，层次只能通过一定的段落形式才能表现出来。</a:t>
            </a:r>
            <a:endParaRPr lang="zh-CN" altLang="en-US" sz="2800">
              <a:latin typeface="楷体" panose="02010609060101010101" charset="-122"/>
              <a:ea typeface="楷体" panose="02010609060101010101" charset="-122"/>
              <a:cs typeface="楷体" panose="02010609060101010101" charset="-122"/>
            </a:endParaRPr>
          </a:p>
        </p:txBody>
      </p:sp>
      <p:sp>
        <p:nvSpPr>
          <p:cNvPr id="5" name="文本框 4"/>
          <p:cNvSpPr txBox="1"/>
          <p:nvPr/>
        </p:nvSpPr>
        <p:spPr>
          <a:xfrm>
            <a:off x="682625" y="419100"/>
            <a:ext cx="5152390" cy="1753235"/>
          </a:xfrm>
          <a:prstGeom prst="rect">
            <a:avLst/>
          </a:prstGeom>
          <a:noFill/>
        </p:spPr>
        <p:txBody>
          <a:bodyPr wrap="square" rtlCol="0">
            <a:spAutoFit/>
          </a:bodyPr>
          <a:p>
            <a:r>
              <a:rPr lang="zh-CN" altLang="en-US" sz="3600" b="1">
                <a:latin typeface="+mj-ea"/>
                <a:ea typeface="+mj-ea"/>
              </a:rPr>
              <a:t>论文的正文部分</a:t>
            </a:r>
            <a:endParaRPr lang="zh-CN" altLang="en-US" sz="3600" b="1">
              <a:latin typeface="+mj-ea"/>
              <a:ea typeface="+mj-ea"/>
            </a:endParaRPr>
          </a:p>
          <a:p>
            <a:r>
              <a:rPr lang="en-US" altLang="zh-CN" sz="3600" b="1">
                <a:latin typeface="+mj-ea"/>
                <a:ea typeface="+mj-ea"/>
              </a:rPr>
              <a:t>                 </a:t>
            </a:r>
            <a:r>
              <a:rPr lang="en-US" altLang="zh-CN" sz="3200" b="1">
                <a:sym typeface="+mn-ea"/>
              </a:rPr>
              <a:t>-------</a:t>
            </a:r>
            <a:r>
              <a:rPr lang="zh-CN" altLang="en-US" sz="3200" b="1">
                <a:sym typeface="+mn-ea"/>
              </a:rPr>
              <a:t>本论</a:t>
            </a:r>
            <a:endParaRPr lang="zh-CN" altLang="en-US" sz="3600" b="1"/>
          </a:p>
          <a:p>
            <a:endParaRPr lang="en-US" altLang="zh-CN" sz="3600" b="1">
              <a:latin typeface="+mj-ea"/>
              <a:ea typeface="+mj-ea"/>
            </a:endParaRPr>
          </a:p>
        </p:txBody>
      </p:sp>
      <p:sp>
        <p:nvSpPr>
          <p:cNvPr id="6" name="矩形 5"/>
          <p:cNvSpPr/>
          <p:nvPr/>
        </p:nvSpPr>
        <p:spPr>
          <a:xfrm>
            <a:off x="764540" y="3155315"/>
            <a:ext cx="292100" cy="346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000" fill="hold">
                                          <p:stCondLst>
                                            <p:cond delay="0"/>
                                          </p:stCondLst>
                                        </p:cTn>
                                        <p:tgtEl>
                                          <p:spTgt spid="2"/>
                                        </p:tgtEl>
                                        <p:attrNameLst>
                                          <p:attrName>style.visibility</p:attrName>
                                        </p:attrNameLst>
                                      </p:cBhvr>
                                      <p:to>
                                        <p:strVal val="visible"/>
                                      </p:to>
                                    </p:set>
                                    <p:animEffect transition="in" filter="wedge">
                                      <p:cBhvr>
                                        <p:cTn id="13" dur="1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 calcmode="lin" valueType="num">
                                      <p:cBhvr additive="base">
                                        <p:cTn id="2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custDataLst>
              <p:tags r:id="rId1"/>
            </p:custDataLst>
          </p:nvPr>
        </p:nvCxnSpPr>
        <p:spPr>
          <a:xfrm>
            <a:off x="4450080" y="2887980"/>
            <a:ext cx="0" cy="1082040"/>
          </a:xfrm>
          <a:prstGeom prst="line">
            <a:avLst/>
          </a:prstGeom>
          <a:ln>
            <a:solidFill>
              <a:schemeClr val="accent1"/>
            </a:solidFill>
          </a:ln>
        </p:spPr>
        <p:style>
          <a:lnRef idx="1">
            <a:srgbClr val="4472C4"/>
          </a:lnRef>
          <a:fillRef idx="0">
            <a:srgbClr val="4472C4"/>
          </a:fillRef>
          <a:effectRef idx="0">
            <a:srgbClr val="4472C4"/>
          </a:effectRef>
          <a:fontRef idx="minor">
            <a:sysClr val="windowText" lastClr="000000"/>
          </a:fontRef>
        </p:style>
      </p:cxnSp>
      <p:sp>
        <p:nvSpPr>
          <p:cNvPr id="7" name="TextBox 2"/>
          <p:cNvSpPr txBox="1"/>
          <p:nvPr>
            <p:custDataLst>
              <p:tags r:id="rId2"/>
            </p:custDataLst>
          </p:nvPr>
        </p:nvSpPr>
        <p:spPr>
          <a:xfrm>
            <a:off x="2570480" y="2748915"/>
            <a:ext cx="1684655" cy="1360170"/>
          </a:xfrm>
          <a:prstGeom prst="rect">
            <a:avLst/>
          </a:prstGeom>
          <a:noFill/>
        </p:spPr>
        <p:txBody>
          <a:bodyPr wrap="square" lIns="90170" tIns="46990" rIns="90170" bIns="4699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pPr>
            <a:r>
              <a:rPr lang="en-US" altLang="zh-CN" sz="8000" b="1" spc="20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rPr>
              <a:t>01</a:t>
            </a:r>
            <a:endParaRPr lang="en-US" altLang="zh-CN" sz="8000" b="1" spc="20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2" name="标题 1"/>
          <p:cNvSpPr>
            <a:spLocks noGrp="1"/>
          </p:cNvSpPr>
          <p:nvPr>
            <p:ph type="ctrTitle" idx="13"/>
            <p:custDataLst>
              <p:tags r:id="rId3"/>
            </p:custDataLst>
          </p:nvPr>
        </p:nvSpPr>
        <p:spPr/>
        <p:txBody>
          <a:bodyPr vert="horz" wrap="square" lIns="0" tIns="0" rIns="0" bIns="0" rtlCol="0" anchor="ctr" anchorCtr="0">
            <a:normAutofit fontScale="90000"/>
          </a:bodyPr>
          <a:lstStyle/>
          <a:p>
            <a:r>
              <a:rPr altLang="zh-CN"/>
              <a:t>毕业论文基础知识</a:t>
            </a:r>
            <a:endParaRPr altLang="zh-CN"/>
          </a:p>
        </p:txBody>
      </p:sp>
    </p:spTree>
    <p:custDataLst>
      <p:tags r:id="rId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2"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2"/>
      <p:bldP spid="7"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91820" y="2979420"/>
            <a:ext cx="8904605" cy="3538220"/>
          </a:xfrm>
          <a:prstGeom prst="rect">
            <a:avLst/>
          </a:prstGeom>
          <a:noFill/>
        </p:spPr>
        <p:txBody>
          <a:bodyPr wrap="square" rtlCol="0" anchor="t">
            <a:spAutoFit/>
          </a:bodyPr>
          <a:p>
            <a:r>
              <a:rPr lang="zh-CN" altLang="en-US" sz="2800">
                <a:latin typeface="楷体" panose="02010609060101010101" charset="-122"/>
                <a:ea typeface="楷体" panose="02010609060101010101" charset="-122"/>
                <a:cs typeface="楷体" panose="02010609060101010101" charset="-122"/>
                <a:sym typeface="+mn-ea"/>
              </a:rPr>
              <a:t>结论是论文的总结，总体的结论，论文中分析、论证的问题综合性概括，论文的精华所在。</a:t>
            </a:r>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楷体" panose="02010609060101010101" charset="-122"/>
                <a:ea typeface="楷体" panose="02010609060101010101" charset="-122"/>
                <a:cs typeface="楷体" panose="02010609060101010101" charset="-122"/>
                <a:sym typeface="+mn-ea"/>
              </a:rPr>
              <a:t>主要讲研究结果说明了什么问题、得出了什么规律有何创新，解决了什么理论和实际问题，还存在哪些不足及质疑。对自己和他人在这一领域的研究进一步提出展望</a:t>
            </a:r>
            <a:endParaRPr lang="zh-CN" altLang="en-US" sz="2800">
              <a:latin typeface="楷体" panose="02010609060101010101" charset="-122"/>
              <a:ea typeface="楷体" panose="02010609060101010101" charset="-122"/>
              <a:cs typeface="楷体" panose="02010609060101010101" charset="-122"/>
            </a:endParaRPr>
          </a:p>
          <a:p>
            <a:r>
              <a:rPr lang="zh-CN" altLang="en-US" sz="2800">
                <a:solidFill>
                  <a:srgbClr val="FF0000"/>
                </a:solidFill>
                <a:latin typeface="楷体" panose="02010609060101010101" charset="-122"/>
                <a:ea typeface="楷体" panose="02010609060101010101" charset="-122"/>
                <a:cs typeface="楷体" panose="02010609060101010101" charset="-122"/>
                <a:sym typeface="+mn-ea"/>
              </a:rPr>
              <a:t>结论要完整、明确，不能含糊其词、模棱两可</a:t>
            </a:r>
            <a:r>
              <a:rPr lang="zh-CN" altLang="en-US" sz="2800">
                <a:latin typeface="楷体" panose="02010609060101010101" charset="-122"/>
                <a:ea typeface="楷体" panose="02010609060101010101" charset="-122"/>
                <a:cs typeface="楷体" panose="02010609060101010101" charset="-122"/>
                <a:sym typeface="+mn-ea"/>
              </a:rPr>
              <a:t>;不能与本论相矛盾，应与绪论呼应;对成果的评价要恰如其分不能自夸或贬低他人;语言应简洁、干净利落。</a:t>
            </a:r>
            <a:endParaRPr lang="zh-CN" altLang="en-US" sz="2800">
              <a:latin typeface="楷体" panose="02010609060101010101" charset="-122"/>
              <a:ea typeface="楷体" panose="02010609060101010101" charset="-122"/>
              <a:cs typeface="楷体" panose="02010609060101010101" charset="-122"/>
              <a:sym typeface="+mn-ea"/>
            </a:endParaRPr>
          </a:p>
        </p:txBody>
      </p:sp>
      <p:pic>
        <p:nvPicPr>
          <p:cNvPr id="3" name="图片 2"/>
          <p:cNvPicPr>
            <a:picLocks noChangeAspect="1"/>
          </p:cNvPicPr>
          <p:nvPr/>
        </p:nvPicPr>
        <p:blipFill>
          <a:blip r:embed="rId1"/>
          <a:stretch>
            <a:fillRect/>
          </a:stretch>
        </p:blipFill>
        <p:spPr>
          <a:xfrm>
            <a:off x="824865" y="1715135"/>
            <a:ext cx="5709285" cy="1353185"/>
          </a:xfrm>
          <a:prstGeom prst="rect">
            <a:avLst/>
          </a:prstGeom>
        </p:spPr>
      </p:pic>
      <p:sp>
        <p:nvSpPr>
          <p:cNvPr id="4" name="文本框 3"/>
          <p:cNvSpPr txBox="1"/>
          <p:nvPr/>
        </p:nvSpPr>
        <p:spPr>
          <a:xfrm>
            <a:off x="723900" y="450215"/>
            <a:ext cx="5152390" cy="1753235"/>
          </a:xfrm>
          <a:prstGeom prst="rect">
            <a:avLst/>
          </a:prstGeom>
          <a:noFill/>
        </p:spPr>
        <p:txBody>
          <a:bodyPr wrap="square" rtlCol="0">
            <a:spAutoFit/>
          </a:bodyPr>
          <a:p>
            <a:r>
              <a:rPr lang="zh-CN" altLang="en-US" sz="3600" b="1">
                <a:latin typeface="+mj-ea"/>
                <a:ea typeface="+mj-ea"/>
              </a:rPr>
              <a:t>论文的正文部分</a:t>
            </a:r>
            <a:endParaRPr lang="zh-CN" altLang="en-US" sz="3600" b="1">
              <a:latin typeface="+mj-ea"/>
              <a:ea typeface="+mj-ea"/>
            </a:endParaRPr>
          </a:p>
          <a:p>
            <a:r>
              <a:rPr lang="en-US" altLang="zh-CN" sz="3600" b="1">
                <a:latin typeface="+mj-ea"/>
                <a:ea typeface="+mj-ea"/>
              </a:rPr>
              <a:t>                 </a:t>
            </a:r>
            <a:r>
              <a:rPr lang="en-US" altLang="zh-CN" sz="3200" b="1">
                <a:sym typeface="+mn-ea"/>
              </a:rPr>
              <a:t>-------</a:t>
            </a:r>
            <a:r>
              <a:rPr lang="zh-CN" altLang="en-US" sz="3200" b="1">
                <a:sym typeface="+mn-ea"/>
              </a:rPr>
              <a:t>结论</a:t>
            </a:r>
            <a:endParaRPr lang="zh-CN" altLang="en-US" sz="3600" b="1"/>
          </a:p>
          <a:p>
            <a:endParaRPr lang="en-US" altLang="zh-CN" sz="3600" b="1">
              <a:latin typeface="+mj-ea"/>
              <a:ea typeface="+mj-ea"/>
            </a:endParaRPr>
          </a:p>
        </p:txBody>
      </p:sp>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 calcmode="lin" valueType="num">
                                      <p:cBhvr additive="base">
                                        <p:cTn id="19"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 calcmode="lin" valueType="num">
                                      <p:cBhvr additive="base">
                                        <p:cTn id="2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additive="base">
                                        <p:cTn id="2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243965" y="1887220"/>
            <a:ext cx="5965190" cy="1383665"/>
          </a:xfrm>
          <a:prstGeom prst="rect">
            <a:avLst/>
          </a:prstGeom>
          <a:noFill/>
        </p:spPr>
        <p:txBody>
          <a:bodyPr wrap="square" rtlCol="0" anchor="t">
            <a:spAutoFit/>
          </a:bodyPr>
          <a:p>
            <a:r>
              <a:rPr lang="zh-CN" altLang="en-US" sz="2800">
                <a:latin typeface="楷体" panose="02010609060101010101" charset="-122"/>
                <a:ea typeface="楷体" panose="02010609060101010101" charset="-122"/>
              </a:rPr>
              <a:t>以科研的态度，与大家分享如何将任意一个辣鸡的问题写成一篇优秀的学术论文。</a:t>
            </a:r>
            <a:endParaRPr lang="zh-CN" altLang="en-US" sz="2800">
              <a:latin typeface="楷体" panose="02010609060101010101" charset="-122"/>
              <a:ea typeface="楷体" panose="02010609060101010101" charset="-122"/>
            </a:endParaRPr>
          </a:p>
        </p:txBody>
      </p:sp>
      <p:pic>
        <p:nvPicPr>
          <p:cNvPr id="5" name="图片 4" descr="v2-6923e2339ea8a2c01eebacfe2181122c_1440w"/>
          <p:cNvPicPr>
            <a:picLocks noChangeAspect="1"/>
          </p:cNvPicPr>
          <p:nvPr/>
        </p:nvPicPr>
        <p:blipFill>
          <a:blip r:embed="rId1"/>
          <a:stretch>
            <a:fillRect/>
          </a:stretch>
        </p:blipFill>
        <p:spPr>
          <a:xfrm>
            <a:off x="1601470" y="3567430"/>
            <a:ext cx="5486400" cy="2334895"/>
          </a:xfrm>
          <a:prstGeom prst="rect">
            <a:avLst/>
          </a:prstGeom>
        </p:spPr>
      </p:pic>
      <p:sp>
        <p:nvSpPr>
          <p:cNvPr id="6" name="文本框 5"/>
          <p:cNvSpPr txBox="1"/>
          <p:nvPr/>
        </p:nvSpPr>
        <p:spPr>
          <a:xfrm>
            <a:off x="682625" y="663575"/>
            <a:ext cx="5223510" cy="645160"/>
          </a:xfrm>
          <a:prstGeom prst="rect">
            <a:avLst/>
          </a:prstGeom>
          <a:noFill/>
        </p:spPr>
        <p:txBody>
          <a:bodyPr wrap="square" rtlCol="0">
            <a:spAutoFit/>
          </a:bodyPr>
          <a:p>
            <a:r>
              <a:rPr lang="zh-CN" altLang="en-US" sz="3600" b="1">
                <a:latin typeface="微软雅黑" panose="020B0503020204020204" pitchFamily="34" charset="-122"/>
                <a:ea typeface="微软雅黑" panose="020B0503020204020204" pitchFamily="34" charset="-122"/>
              </a:rPr>
              <a:t>如何写一篇高大上的论文</a:t>
            </a:r>
            <a:endParaRPr lang="zh-CN" altLang="en-US" sz="3600" b="1">
              <a:latin typeface="微软雅黑" panose="020B0503020204020204" pitchFamily="34" charset="-122"/>
              <a:ea typeface="微软雅黑" panose="020B0503020204020204" pitchFamily="34" charset="-122"/>
            </a:endParaRPr>
          </a:p>
        </p:txBody>
      </p:sp>
      <p:pic>
        <p:nvPicPr>
          <p:cNvPr id="75" name="image38.jpeg"/>
          <p:cNvPicPr>
            <a:picLocks noChangeAspect="1"/>
          </p:cNvPicPr>
          <p:nvPr/>
        </p:nvPicPr>
        <p:blipFill>
          <a:blip r:embed="rId2" cstate="print">
            <a:clrChange>
              <a:clrFrom>
                <a:srgbClr val="FFFFFF">
                  <a:alpha val="100000"/>
                </a:srgbClr>
              </a:clrFrom>
              <a:clrTo>
                <a:srgbClr val="FFFFFF">
                  <a:alpha val="100000"/>
                  <a:alpha val="0"/>
                </a:srgbClr>
              </a:clrTo>
            </a:clrChange>
          </a:blip>
          <a:stretch>
            <a:fillRect/>
          </a:stretch>
        </p:blipFill>
        <p:spPr>
          <a:xfrm>
            <a:off x="8371205" y="3407410"/>
            <a:ext cx="3206750" cy="3168650"/>
          </a:xfrm>
          <a:prstGeom prst="rect">
            <a:avLst/>
          </a:prstGeom>
        </p:spPr>
      </p:pic>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5"/>
                                        </p:tgtEl>
                                        <p:attrNameLst>
                                          <p:attrName>style.visibility</p:attrName>
                                        </p:attrNameLst>
                                      </p:cBhvr>
                                      <p:to>
                                        <p:strVal val="visible"/>
                                      </p:to>
                                    </p:set>
                                    <p:anim calcmode="lin" valueType="num">
                                      <p:cBhvr additive="base">
                                        <p:cTn id="19" dur="500" fill="hold"/>
                                        <p:tgtEl>
                                          <p:spTgt spid="75"/>
                                        </p:tgtEl>
                                        <p:attrNameLst>
                                          <p:attrName>ppt_x</p:attrName>
                                        </p:attrNameLst>
                                      </p:cBhvr>
                                      <p:tavLst>
                                        <p:tav tm="0">
                                          <p:val>
                                            <p:strVal val="#ppt_x"/>
                                          </p:val>
                                        </p:tav>
                                        <p:tav tm="100000">
                                          <p:val>
                                            <p:strVal val="#ppt_x"/>
                                          </p:val>
                                        </p:tav>
                                      </p:tavLst>
                                    </p:anim>
                                    <p:anim calcmode="lin" valueType="num">
                                      <p:cBhvr additive="base">
                                        <p:cTn id="2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82625" y="1449070"/>
            <a:ext cx="6949440" cy="953135"/>
          </a:xfrm>
          <a:prstGeom prst="rect">
            <a:avLst/>
          </a:prstGeom>
          <a:noFill/>
        </p:spPr>
        <p:txBody>
          <a:bodyPr wrap="square" rtlCol="0" anchor="t">
            <a:spAutoFit/>
          </a:bodyPr>
          <a:p>
            <a:r>
              <a:rPr lang="zh-CN" altLang="en-US" sz="2800">
                <a:latin typeface="楷体" panose="02010609060101010101" charset="-122"/>
                <a:ea typeface="楷体" panose="02010609060101010101" charset="-122"/>
                <a:sym typeface="+mn-ea"/>
              </a:rPr>
              <a:t>如何让论文看上去规模宏大、高深玄妙？</a:t>
            </a:r>
            <a:endParaRPr lang="zh-CN" altLang="en-US" sz="2800">
              <a:latin typeface="楷体" panose="02010609060101010101" charset="-122"/>
              <a:ea typeface="楷体" panose="02010609060101010101" charset="-122"/>
              <a:sym typeface="+mn-ea"/>
            </a:endParaRPr>
          </a:p>
          <a:p>
            <a:endParaRPr lang="zh-CN" altLang="en-US" sz="2800">
              <a:latin typeface="楷体" panose="02010609060101010101" charset="-122"/>
              <a:ea typeface="楷体" panose="02010609060101010101" charset="-122"/>
              <a:sym typeface="+mn-ea"/>
            </a:endParaRPr>
          </a:p>
        </p:txBody>
      </p:sp>
      <p:sp>
        <p:nvSpPr>
          <p:cNvPr id="3" name="文本框 2"/>
          <p:cNvSpPr txBox="1"/>
          <p:nvPr/>
        </p:nvSpPr>
        <p:spPr>
          <a:xfrm>
            <a:off x="3642360" y="2041525"/>
            <a:ext cx="7773670" cy="3661410"/>
          </a:xfrm>
          <a:prstGeom prst="rect">
            <a:avLst/>
          </a:prstGeom>
          <a:noFill/>
        </p:spPr>
        <p:txBody>
          <a:bodyPr wrap="square" rtlCol="0">
            <a:spAutoFit/>
          </a:bodyPr>
          <a:p>
            <a:r>
              <a:rPr lang="zh-CN" altLang="en-US" sz="2800">
                <a:latin typeface="楷体" panose="02010609060101010101" charset="-122"/>
                <a:ea typeface="楷体" panose="02010609060101010101" charset="-122"/>
                <a:cs typeface="楷体" panose="02010609060101010101" charset="-122"/>
              </a:rPr>
              <a:t>例：王总叫我去谈个紧急项目，他现在负责招标，分4个标段同时施工，由于赶工期，我可以直接进场。目前还有1个标段，我得马上过去。这个项目，就是从144个模块中，挑选出14个最优质的，然后把它们排列组合展示给三位开发商看。如果应收成功，我的人生即将达到巅峰。这项目好收款，还现场结算呢。</a:t>
            </a:r>
            <a:endParaRPr lang="zh-CN" altLang="en-US" sz="2800">
              <a:latin typeface="楷体" panose="02010609060101010101" charset="-122"/>
              <a:ea typeface="楷体" panose="02010609060101010101" charset="-122"/>
              <a:cs typeface="楷体" panose="02010609060101010101" charset="-122"/>
            </a:endParaRPr>
          </a:p>
          <a:p>
            <a:endParaRPr lang="zh-CN" altLang="en-US"/>
          </a:p>
          <a:p>
            <a:endParaRPr lang="zh-CN" altLang="en-US"/>
          </a:p>
        </p:txBody>
      </p:sp>
      <p:sp>
        <p:nvSpPr>
          <p:cNvPr id="4" name="文本框 3"/>
          <p:cNvSpPr txBox="1"/>
          <p:nvPr/>
        </p:nvSpPr>
        <p:spPr>
          <a:xfrm>
            <a:off x="3642360" y="5595620"/>
            <a:ext cx="6416040" cy="521970"/>
          </a:xfrm>
          <a:prstGeom prst="rect">
            <a:avLst/>
          </a:prstGeom>
          <a:noFill/>
        </p:spPr>
        <p:txBody>
          <a:bodyPr wrap="square" rtlCol="0">
            <a:spAutoFit/>
          </a:bodyPr>
          <a:p>
            <a:r>
              <a:rPr lang="zh-CN" altLang="en-US" sz="2800" b="1">
                <a:solidFill>
                  <a:srgbClr val="FF0000"/>
                </a:solidFill>
                <a:latin typeface="楷体" panose="02010609060101010101" charset="-122"/>
                <a:ea typeface="楷体" panose="02010609060101010101" charset="-122"/>
              </a:rPr>
              <a:t>实际含义：老王让我去打麻将</a:t>
            </a:r>
            <a:r>
              <a:rPr lang="zh-CN" altLang="en-US"/>
              <a:t>。</a:t>
            </a:r>
            <a:endParaRPr lang="zh-CN" altLang="en-US"/>
          </a:p>
        </p:txBody>
      </p:sp>
      <p:sp>
        <p:nvSpPr>
          <p:cNvPr id="6" name="文本框 5"/>
          <p:cNvSpPr txBox="1"/>
          <p:nvPr/>
        </p:nvSpPr>
        <p:spPr>
          <a:xfrm>
            <a:off x="682625" y="663575"/>
            <a:ext cx="5223510" cy="645160"/>
          </a:xfrm>
          <a:prstGeom prst="rect">
            <a:avLst/>
          </a:prstGeom>
          <a:noFill/>
        </p:spPr>
        <p:txBody>
          <a:bodyPr wrap="square" rtlCol="0">
            <a:spAutoFit/>
          </a:bodyPr>
          <a:p>
            <a:r>
              <a:rPr lang="zh-CN" altLang="en-US" sz="3600" b="1">
                <a:latin typeface="微软雅黑" panose="020B0503020204020204" pitchFamily="34" charset="-122"/>
                <a:ea typeface="微软雅黑" panose="020B0503020204020204" pitchFamily="34" charset="-122"/>
              </a:rPr>
              <a:t>如何写一篇高大上的论文</a:t>
            </a:r>
            <a:endParaRPr lang="zh-CN" altLang="en-US" sz="3600" b="1">
              <a:latin typeface="微软雅黑" panose="020B0503020204020204" pitchFamily="34" charset="-122"/>
              <a:ea typeface="微软雅黑" panose="020B0503020204020204" pitchFamily="34" charset="-122"/>
            </a:endParaRPr>
          </a:p>
        </p:txBody>
      </p:sp>
      <p:pic>
        <p:nvPicPr>
          <p:cNvPr id="35" name="image18.jpeg"/>
          <p:cNvPicPr>
            <a:picLocks noChangeAspect="1"/>
          </p:cNvPicPr>
          <p:nvPr/>
        </p:nvPicPr>
        <p:blipFill>
          <a:blip r:embed="rId1" cstate="print">
            <a:clrChange>
              <a:clrFrom>
                <a:srgbClr val="FFFFFF">
                  <a:alpha val="100000"/>
                </a:srgbClr>
              </a:clrFrom>
              <a:clrTo>
                <a:srgbClr val="FFFFFF">
                  <a:alpha val="100000"/>
                  <a:alpha val="0"/>
                </a:srgbClr>
              </a:clrTo>
            </a:clrChange>
          </a:blip>
          <a:stretch>
            <a:fillRect/>
          </a:stretch>
        </p:blipFill>
        <p:spPr>
          <a:xfrm>
            <a:off x="385445" y="2542540"/>
            <a:ext cx="3136265" cy="4091940"/>
          </a:xfrm>
          <a:prstGeom prst="rect">
            <a:avLst/>
          </a:prstGeom>
        </p:spPr>
      </p:pic>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 calcmode="lin" valueType="num">
                                      <p:cBhvr additive="base">
                                        <p:cTn id="3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1340" y="2213610"/>
            <a:ext cx="8100060" cy="1198880"/>
          </a:xfrm>
          <a:prstGeom prst="rect">
            <a:avLst/>
          </a:prstGeom>
          <a:noFill/>
        </p:spPr>
        <p:txBody>
          <a:bodyPr wrap="square" rtlCol="0" anchor="t">
            <a:spAutoFit/>
          </a:bodyPr>
          <a:p>
            <a:r>
              <a:rPr lang="zh-CN" altLang="en-US" sz="3600">
                <a:latin typeface="楷体" panose="02010609060101010101" charset="-122"/>
                <a:ea typeface="楷体" panose="02010609060101010101" charset="-122"/>
                <a:cs typeface="楷体" panose="02010609060101010101" charset="-122"/>
              </a:rPr>
              <a:t>普通语言：九宫格火锅超好吃。</a:t>
            </a:r>
            <a:endParaRPr lang="zh-CN" altLang="en-US" sz="3600">
              <a:latin typeface="楷体" panose="02010609060101010101" charset="-122"/>
              <a:ea typeface="楷体" panose="02010609060101010101" charset="-122"/>
              <a:cs typeface="楷体" panose="02010609060101010101" charset="-122"/>
            </a:endParaRPr>
          </a:p>
          <a:p>
            <a:endParaRPr lang="zh-CN" altLang="en-US" sz="3600">
              <a:latin typeface="楷体" panose="02010609060101010101" charset="-122"/>
              <a:ea typeface="楷体" panose="02010609060101010101" charset="-122"/>
              <a:cs typeface="楷体" panose="02010609060101010101" charset="-122"/>
            </a:endParaRPr>
          </a:p>
        </p:txBody>
      </p:sp>
      <p:sp>
        <p:nvSpPr>
          <p:cNvPr id="4" name="文本框 3"/>
          <p:cNvSpPr txBox="1"/>
          <p:nvPr/>
        </p:nvSpPr>
        <p:spPr>
          <a:xfrm>
            <a:off x="642620" y="1528445"/>
            <a:ext cx="4246880" cy="583565"/>
          </a:xfrm>
          <a:prstGeom prst="rect">
            <a:avLst/>
          </a:prstGeom>
          <a:noFill/>
        </p:spPr>
        <p:txBody>
          <a:bodyPr wrap="none" rtlCol="0" anchor="t">
            <a:spAutoFit/>
          </a:bodyPr>
          <a:p>
            <a:r>
              <a:rPr lang="zh-CN" altLang="en-US" sz="3200">
                <a:latin typeface="楷体" panose="02010609060101010101" charset="-122"/>
                <a:ea typeface="楷体" panose="02010609060101010101" charset="-122"/>
                <a:sym typeface="+mn-ea"/>
              </a:rPr>
              <a:t>如何运用语言的艺术？</a:t>
            </a:r>
            <a:endParaRPr lang="zh-CN" altLang="en-US" sz="3200">
              <a:latin typeface="楷体" panose="02010609060101010101" charset="-122"/>
              <a:ea typeface="楷体" panose="02010609060101010101" charset="-122"/>
              <a:sym typeface="+mn-ea"/>
            </a:endParaRPr>
          </a:p>
        </p:txBody>
      </p:sp>
      <p:sp>
        <p:nvSpPr>
          <p:cNvPr id="5" name="文本框 4"/>
          <p:cNvSpPr txBox="1"/>
          <p:nvPr/>
        </p:nvSpPr>
        <p:spPr>
          <a:xfrm>
            <a:off x="499745" y="3020060"/>
            <a:ext cx="8600440" cy="2861310"/>
          </a:xfrm>
          <a:prstGeom prst="rect">
            <a:avLst/>
          </a:prstGeom>
          <a:noFill/>
        </p:spPr>
        <p:txBody>
          <a:bodyPr wrap="square" rtlCol="0">
            <a:spAutoFit/>
          </a:bodyPr>
          <a:p>
            <a:r>
              <a:rPr lang="zh-CN" altLang="en-US" sz="3600">
                <a:latin typeface="楷体" panose="02010609060101010101" charset="-122"/>
                <a:ea typeface="楷体" panose="02010609060101010101" charset="-122"/>
                <a:cs typeface="楷体" panose="02010609060101010101" charset="-122"/>
                <a:sym typeface="+mn-ea"/>
              </a:rPr>
              <a:t>论文扩展：牛油和纯净水的二元混合物在以底部中心提供高温源的3x3网格加热装置中持续加热后会达到沸腾，它可以兼容几乎一切丰富的食材，并在与人体味觉的交互当中提供令人惊叹的体验。</a:t>
            </a:r>
            <a:endParaRPr lang="zh-CN" altLang="en-US" sz="3600">
              <a:latin typeface="楷体" panose="02010609060101010101" charset="-122"/>
              <a:ea typeface="楷体" panose="02010609060101010101" charset="-122"/>
              <a:cs typeface="楷体" panose="02010609060101010101" charset="-122"/>
              <a:sym typeface="+mn-ea"/>
            </a:endParaRPr>
          </a:p>
        </p:txBody>
      </p:sp>
      <p:sp>
        <p:nvSpPr>
          <p:cNvPr id="6" name="文本框 5"/>
          <p:cNvSpPr txBox="1"/>
          <p:nvPr/>
        </p:nvSpPr>
        <p:spPr>
          <a:xfrm>
            <a:off x="682625" y="663575"/>
            <a:ext cx="5223510" cy="645160"/>
          </a:xfrm>
          <a:prstGeom prst="rect">
            <a:avLst/>
          </a:prstGeom>
          <a:noFill/>
        </p:spPr>
        <p:txBody>
          <a:bodyPr wrap="square" rtlCol="0">
            <a:spAutoFit/>
          </a:bodyPr>
          <a:p>
            <a:r>
              <a:rPr lang="zh-CN" altLang="en-US" sz="3600" b="1">
                <a:latin typeface="微软雅黑" panose="020B0503020204020204" pitchFamily="34" charset="-122"/>
                <a:ea typeface="微软雅黑" panose="020B0503020204020204" pitchFamily="34" charset="-122"/>
              </a:rPr>
              <a:t>如何写一篇高大上的论文</a:t>
            </a:r>
            <a:endParaRPr lang="zh-CN" altLang="en-US" sz="3600" b="1">
              <a:latin typeface="微软雅黑" panose="020B0503020204020204" pitchFamily="34" charset="-122"/>
              <a:ea typeface="微软雅黑" panose="020B0503020204020204" pitchFamily="34" charset="-122"/>
            </a:endParaRPr>
          </a:p>
        </p:txBody>
      </p:sp>
      <p:pic>
        <p:nvPicPr>
          <p:cNvPr id="7" name="图片 6" descr="45ca0f991e0a45e19918af8a10377149"/>
          <p:cNvPicPr>
            <a:picLocks noChangeAspect="1"/>
          </p:cNvPicPr>
          <p:nvPr/>
        </p:nvPicPr>
        <p:blipFill>
          <a:blip r:embed="rId1">
            <a:clrChange>
              <a:clrFrom>
                <a:srgbClr val="FEFEFE">
                  <a:alpha val="100000"/>
                </a:srgbClr>
              </a:clrFrom>
              <a:clrTo>
                <a:srgbClr val="FEFEFE">
                  <a:alpha val="100000"/>
                  <a:alpha val="0"/>
                </a:srgbClr>
              </a:clrTo>
            </a:clrChange>
          </a:blip>
          <a:stretch>
            <a:fillRect/>
          </a:stretch>
        </p:blipFill>
        <p:spPr>
          <a:xfrm>
            <a:off x="8542020" y="3703320"/>
            <a:ext cx="3556000" cy="2921000"/>
          </a:xfrm>
          <a:prstGeom prst="rect">
            <a:avLst/>
          </a:prstGeom>
        </p:spPr>
      </p:pic>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82625" y="2070735"/>
            <a:ext cx="7782560" cy="4523105"/>
          </a:xfrm>
          <a:prstGeom prst="rect">
            <a:avLst/>
          </a:prstGeom>
          <a:noFill/>
        </p:spPr>
        <p:txBody>
          <a:bodyPr wrap="square" rtlCol="0" anchor="t">
            <a:spAutoFit/>
          </a:bodyPr>
          <a:p>
            <a:r>
              <a:rPr lang="zh-CN" altLang="en-US" sz="2400">
                <a:latin typeface="楷体" panose="02010609060101010101" charset="-122"/>
                <a:ea typeface="楷体" panose="02010609060101010101" charset="-122"/>
                <a:cs typeface="楷体" panose="02010609060101010101" charset="-122"/>
              </a:rPr>
              <a:t>例句：</a:t>
            </a:r>
            <a:r>
              <a:rPr lang="zh-CN" altLang="en-US" sz="2400">
                <a:solidFill>
                  <a:schemeClr val="tx1"/>
                </a:solidFill>
                <a:latin typeface="楷体" panose="02010609060101010101" charset="-122"/>
                <a:ea typeface="楷体" panose="02010609060101010101" charset="-122"/>
                <a:cs typeface="楷体" panose="02010609060101010101" charset="-122"/>
              </a:rPr>
              <a:t>众所周知，袜子连续穿一周不换的话就会变臭。经过三周的重复平行实验，我们发现袜子甚至可以有效地促进人的防御性体液分泌。此后我们以粉末状表面活性剂的水溶液浸泡袜子20分钟并辅以基于生物质能的机械运动进行了大量实验。实验结果显示出了高度的重复性，数据精准良好。从下面这组数据中我们可以清晰地看出袜子在处理之后臭味显著地降低。但若想要了解清楚这一特殊现象背后的原理，我们仍需在未来投入大量的工作开展更为深入的研究。最后，我要致谢我的室友在艰苦的环境下对我的实验开展给予的巨大帮助。</a:t>
            </a:r>
            <a:endParaRPr lang="zh-CN" altLang="en-US" sz="2400">
              <a:latin typeface="楷体" panose="02010609060101010101" charset="-122"/>
              <a:ea typeface="楷体" panose="02010609060101010101" charset="-122"/>
              <a:cs typeface="楷体" panose="02010609060101010101" charset="-122"/>
            </a:endParaRPr>
          </a:p>
          <a:p>
            <a:r>
              <a:rPr lang="zh-CN" altLang="en-US" sz="2400" b="1">
                <a:solidFill>
                  <a:srgbClr val="FF0000"/>
                </a:solidFill>
                <a:latin typeface="楷体" panose="02010609060101010101" charset="-122"/>
                <a:ea typeface="楷体" panose="02010609060101010101" charset="-122"/>
                <a:cs typeface="楷体" panose="02010609060101010101" charset="-122"/>
              </a:rPr>
              <a:t>实际含义：我三周没洗袜子，把室友熏哭了。今天把它们都泡水里，臭疯，他实在忍不了就帮我洗了。</a:t>
            </a:r>
            <a:endParaRPr lang="zh-CN" altLang="en-US" sz="2400" b="1">
              <a:solidFill>
                <a:srgbClr val="FF0000"/>
              </a:solidFill>
              <a:latin typeface="楷体" panose="02010609060101010101" charset="-122"/>
              <a:ea typeface="楷体" panose="02010609060101010101" charset="-122"/>
              <a:cs typeface="楷体" panose="02010609060101010101" charset="-122"/>
            </a:endParaRPr>
          </a:p>
        </p:txBody>
      </p:sp>
      <p:pic>
        <p:nvPicPr>
          <p:cNvPr id="25" name="image13.jpeg"/>
          <p:cNvPicPr>
            <a:picLocks noChangeAspect="1"/>
          </p:cNvPicPr>
          <p:nvPr/>
        </p:nvPicPr>
        <p:blipFill>
          <a:blip r:embed="rId1" cstate="print">
            <a:clrChange>
              <a:clrFrom>
                <a:srgbClr val="FFFFFF">
                  <a:alpha val="100000"/>
                </a:srgbClr>
              </a:clrFrom>
              <a:clrTo>
                <a:srgbClr val="FFFFFF">
                  <a:alpha val="100000"/>
                  <a:alpha val="0"/>
                </a:srgbClr>
              </a:clrTo>
            </a:clrChange>
          </a:blip>
          <a:stretch>
            <a:fillRect/>
          </a:stretch>
        </p:blipFill>
        <p:spPr>
          <a:xfrm>
            <a:off x="8714740" y="2456815"/>
            <a:ext cx="2971800" cy="4137025"/>
          </a:xfrm>
          <a:prstGeom prst="rect">
            <a:avLst/>
          </a:prstGeom>
        </p:spPr>
      </p:pic>
      <p:sp>
        <p:nvSpPr>
          <p:cNvPr id="6" name="文本框 5"/>
          <p:cNvSpPr txBox="1"/>
          <p:nvPr/>
        </p:nvSpPr>
        <p:spPr>
          <a:xfrm>
            <a:off x="682625" y="663575"/>
            <a:ext cx="5223510" cy="645160"/>
          </a:xfrm>
          <a:prstGeom prst="rect">
            <a:avLst/>
          </a:prstGeom>
          <a:noFill/>
        </p:spPr>
        <p:txBody>
          <a:bodyPr wrap="square" rtlCol="0">
            <a:spAutoFit/>
          </a:bodyPr>
          <a:p>
            <a:r>
              <a:rPr lang="zh-CN" altLang="en-US" sz="3600" b="1">
                <a:latin typeface="微软雅黑" panose="020B0503020204020204" pitchFamily="34" charset="-122"/>
                <a:ea typeface="微软雅黑" panose="020B0503020204020204" pitchFamily="34" charset="-122"/>
              </a:rPr>
              <a:t>如何写一篇高大上的论文</a:t>
            </a:r>
            <a:endParaRPr lang="zh-CN" altLang="en-US" sz="3600" b="1">
              <a:latin typeface="微软雅黑" panose="020B0503020204020204" pitchFamily="34" charset="-122"/>
              <a:ea typeface="微软雅黑" panose="020B0503020204020204" pitchFamily="34" charset="-122"/>
            </a:endParaRPr>
          </a:p>
        </p:txBody>
      </p:sp>
      <p:sp>
        <p:nvSpPr>
          <p:cNvPr id="2" name="文本框 1"/>
          <p:cNvSpPr txBox="1"/>
          <p:nvPr/>
        </p:nvSpPr>
        <p:spPr>
          <a:xfrm>
            <a:off x="682625" y="1428750"/>
            <a:ext cx="7294880" cy="521970"/>
          </a:xfrm>
          <a:prstGeom prst="rect">
            <a:avLst/>
          </a:prstGeom>
          <a:noFill/>
        </p:spPr>
        <p:txBody>
          <a:bodyPr wrap="none" rtlCol="0" anchor="t">
            <a:spAutoFit/>
          </a:bodyPr>
          <a:p>
            <a:r>
              <a:rPr lang="zh-CN" altLang="en-US" sz="2800">
                <a:latin typeface="楷体" panose="02010609060101010101" charset="-122"/>
                <a:ea typeface="楷体" panose="02010609060101010101" charset="-122"/>
                <a:sym typeface="+mn-ea"/>
              </a:rPr>
              <a:t>利用学术领域的术语包装自己成果尤为重要。</a:t>
            </a:r>
            <a:endParaRPr lang="zh-CN" altLang="en-US" sz="2800">
              <a:latin typeface="楷体" panose="02010609060101010101" charset="-122"/>
              <a:ea typeface="楷体" panose="02010609060101010101" charset="-122"/>
              <a:sym typeface="+mn-ea"/>
            </a:endParaRPr>
          </a:p>
        </p:txBody>
      </p:sp>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blinds(horizontal)">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ppt_x"/>
                                          </p:val>
                                        </p:tav>
                                        <p:tav tm="100000">
                                          <p:val>
                                            <p:strVal val="#ppt_x"/>
                                          </p:val>
                                        </p:tav>
                                      </p:tavLst>
                                    </p:anim>
                                    <p:anim calcmode="lin" valueType="num">
                                      <p:cBhvr additive="base">
                                        <p:cTn id="25"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723900" y="1757045"/>
            <a:ext cx="6875780" cy="2799715"/>
          </a:xfrm>
          <a:prstGeom prst="rect">
            <a:avLst/>
          </a:prstGeom>
          <a:noFill/>
          <a:ln w="9525">
            <a:noFill/>
          </a:ln>
        </p:spPr>
        <p:txBody>
          <a:bodyPr wrap="square">
            <a:spAutoFit/>
          </a:bodyPr>
          <a:p>
            <a:pPr indent="0"/>
            <a:r>
              <a:rPr lang="zh-CN" sz="2800" b="0">
                <a:latin typeface="楷体" panose="02010609060101010101" charset="-122"/>
                <a:ea typeface="楷体" panose="02010609060101010101" charset="-122"/>
              </a:rPr>
              <a:t>要想写出一篇优秀的论文，我们必须利用逆向思维，将一个普通的观点说出花来，让别人读出一种仿佛能看懂、却又猜不透的朦胧。</a:t>
            </a:r>
            <a:endParaRPr lang="zh-CN" sz="2800" b="0">
              <a:latin typeface="楷体" panose="02010609060101010101" charset="-122"/>
              <a:ea typeface="楷体" panose="02010609060101010101" charset="-122"/>
            </a:endParaRPr>
          </a:p>
          <a:p>
            <a:pPr indent="0"/>
            <a:endParaRPr lang="zh-CN" altLang="en-US">
              <a:latin typeface="楷体" panose="02010609060101010101" charset="-122"/>
              <a:ea typeface="楷体" panose="02010609060101010101" charset="-122"/>
            </a:endParaRPr>
          </a:p>
          <a:p>
            <a:pPr indent="0"/>
            <a:endParaRPr lang="zh-CN" altLang="en-US">
              <a:latin typeface="楷体" panose="02010609060101010101" charset="-122"/>
              <a:ea typeface="楷体" panose="02010609060101010101" charset="-122"/>
            </a:endParaRPr>
          </a:p>
          <a:p>
            <a:pPr indent="0"/>
            <a:endParaRPr lang="zh-CN" altLang="zh-CN" sz="2800">
              <a:latin typeface="楷体" panose="02010609060101010101" charset="-122"/>
              <a:ea typeface="楷体" panose="02010609060101010101" charset="-122"/>
            </a:endParaRPr>
          </a:p>
        </p:txBody>
      </p:sp>
      <p:sp>
        <p:nvSpPr>
          <p:cNvPr id="6" name="文本框 5"/>
          <p:cNvSpPr txBox="1"/>
          <p:nvPr/>
        </p:nvSpPr>
        <p:spPr>
          <a:xfrm>
            <a:off x="682625" y="663575"/>
            <a:ext cx="5223510" cy="645160"/>
          </a:xfrm>
          <a:prstGeom prst="rect">
            <a:avLst/>
          </a:prstGeom>
          <a:noFill/>
        </p:spPr>
        <p:txBody>
          <a:bodyPr wrap="square" rtlCol="0">
            <a:spAutoFit/>
          </a:bodyPr>
          <a:p>
            <a:r>
              <a:rPr lang="zh-CN" altLang="en-US" sz="3600" b="1">
                <a:latin typeface="微软雅黑" panose="020B0503020204020204" pitchFamily="34" charset="-122"/>
                <a:ea typeface="微软雅黑" panose="020B0503020204020204" pitchFamily="34" charset="-122"/>
              </a:rPr>
              <a:t>如何写一篇高大上的论文</a:t>
            </a:r>
            <a:endParaRPr lang="zh-CN" altLang="en-US" sz="3600" b="1">
              <a:latin typeface="微软雅黑" panose="020B0503020204020204" pitchFamily="34" charset="-122"/>
              <a:ea typeface="微软雅黑" panose="020B0503020204020204" pitchFamily="34" charset="-122"/>
            </a:endParaRPr>
          </a:p>
        </p:txBody>
      </p:sp>
      <p:sp>
        <p:nvSpPr>
          <p:cNvPr id="3" name="文本框 2"/>
          <p:cNvSpPr txBox="1"/>
          <p:nvPr/>
        </p:nvSpPr>
        <p:spPr>
          <a:xfrm>
            <a:off x="682625" y="3602355"/>
            <a:ext cx="6407150" cy="1814830"/>
          </a:xfrm>
          <a:prstGeom prst="rect">
            <a:avLst/>
          </a:prstGeom>
          <a:noFill/>
        </p:spPr>
        <p:txBody>
          <a:bodyPr wrap="square" rtlCol="0">
            <a:spAutoFit/>
          </a:bodyPr>
          <a:p>
            <a:pPr indent="0"/>
            <a:r>
              <a:rPr lang="zh-CN" altLang="zh-CN" sz="2800">
                <a:solidFill>
                  <a:srgbClr val="FF0000"/>
                </a:solidFill>
                <a:latin typeface="楷体" panose="02010609060101010101" charset="-122"/>
                <a:ea typeface="楷体" panose="02010609060101010101" charset="-122"/>
                <a:sym typeface="+mn-ea"/>
              </a:rPr>
              <a:t>注意：</a:t>
            </a:r>
            <a:endParaRPr lang="zh-CN" altLang="zh-CN" sz="2800">
              <a:solidFill>
                <a:srgbClr val="FF0000"/>
              </a:solidFill>
              <a:latin typeface="楷体" panose="02010609060101010101" charset="-122"/>
              <a:ea typeface="楷体" panose="02010609060101010101" charset="-122"/>
            </a:endParaRPr>
          </a:p>
          <a:p>
            <a:pPr indent="0"/>
            <a:r>
              <a:rPr lang="zh-CN" altLang="zh-CN" sz="2800">
                <a:solidFill>
                  <a:srgbClr val="FF0000"/>
                </a:solidFill>
                <a:latin typeface="楷体" panose="02010609060101010101" charset="-122"/>
                <a:ea typeface="楷体" panose="02010609060101010101" charset="-122"/>
                <a:sym typeface="+mn-ea"/>
              </a:rPr>
              <a:t>学术成果是能力问题，但是论文字数是态度问题，能力再差，态度都要端正！</a:t>
            </a:r>
            <a:endParaRPr lang="zh-CN" altLang="zh-CN" sz="2800">
              <a:solidFill>
                <a:srgbClr val="FF0000"/>
              </a:solidFill>
              <a:latin typeface="楷体" panose="02010609060101010101" charset="-122"/>
              <a:ea typeface="楷体" panose="02010609060101010101" charset="-122"/>
            </a:endParaRPr>
          </a:p>
          <a:p>
            <a:endParaRPr lang="zh-CN" altLang="zh-CN" sz="2800">
              <a:solidFill>
                <a:srgbClr val="FF0000"/>
              </a:solidFill>
              <a:latin typeface="楷体" panose="02010609060101010101" charset="-122"/>
              <a:ea typeface="楷体" panose="02010609060101010101" charset="-122"/>
            </a:endParaRPr>
          </a:p>
        </p:txBody>
      </p:sp>
      <p:pic>
        <p:nvPicPr>
          <p:cNvPr id="35" name="image18.jpeg"/>
          <p:cNvPicPr>
            <a:picLocks noChangeAspect="1"/>
          </p:cNvPicPr>
          <p:nvPr/>
        </p:nvPicPr>
        <p:blipFill>
          <a:blip r:embed="rId1" cstate="print">
            <a:clrChange>
              <a:clrFrom>
                <a:srgbClr val="FFFFFF">
                  <a:alpha val="100000"/>
                </a:srgbClr>
              </a:clrFrom>
              <a:clrTo>
                <a:srgbClr val="FFFFFF">
                  <a:alpha val="100000"/>
                  <a:alpha val="0"/>
                </a:srgbClr>
              </a:clrTo>
            </a:clrChange>
          </a:blip>
          <a:srcRect b="12485"/>
          <a:stretch>
            <a:fillRect/>
          </a:stretch>
        </p:blipFill>
        <p:spPr>
          <a:xfrm>
            <a:off x="8028305" y="3786505"/>
            <a:ext cx="3336290" cy="2676525"/>
          </a:xfrm>
          <a:prstGeom prst="rect">
            <a:avLst/>
          </a:prstGeom>
        </p:spPr>
      </p:pic>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00">
                                            <p:txEl>
                                              <p:pRg st="0" end="0"/>
                                            </p:txEl>
                                          </p:spTgt>
                                        </p:tgtEl>
                                        <p:attrNameLst>
                                          <p:attrName>style.visibility</p:attrName>
                                        </p:attrNameLst>
                                      </p:cBhvr>
                                      <p:to>
                                        <p:strVal val="visible"/>
                                      </p:to>
                                    </p:set>
                                    <p:animEffect transition="in" filter="box(in)">
                                      <p:cBhvr>
                                        <p:cTn id="13" dur="2000"/>
                                        <p:tgtEl>
                                          <p:spTgt spid="10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nodeType="clickEffect">
                                  <p:stCondLst>
                                    <p:cond delay="0"/>
                                  </p:stCondLst>
                                  <p:childTnLst>
                                    <p:animScale>
                                      <p:cBhvr>
                                        <p:cTn id="27" dur="2000" fill="hold"/>
                                        <p:tgtEl>
                                          <p:spTgt spid="3">
                                            <p:txEl>
                                              <p:pRg st="0" end="0"/>
                                            </p:txEl>
                                          </p:spTgt>
                                        </p:tgtEl>
                                      </p:cBhvr>
                                      <p:by x="50000" y="50000"/>
                                    </p:animScale>
                                  </p:childTnLst>
                                </p:cTn>
                              </p:par>
                              <p:par>
                                <p:cTn id="28" presetID="6" presetClass="emph" presetSubtype="0" fill="hold" nodeType="withEffect">
                                  <p:stCondLst>
                                    <p:cond delay="0"/>
                                  </p:stCondLst>
                                  <p:childTnLst>
                                    <p:animScale>
                                      <p:cBhvr>
                                        <p:cTn id="29" dur="2000" fill="hold"/>
                                        <p:tgtEl>
                                          <p:spTgt spid="3">
                                            <p:txEl>
                                              <p:pRg st="1" end="1"/>
                                            </p:txEl>
                                          </p:spTgt>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351155" y="1395730"/>
            <a:ext cx="6283325" cy="5014595"/>
          </a:xfrm>
          <a:prstGeom prst="rect">
            <a:avLst/>
          </a:prstGeom>
        </p:spPr>
      </p:pic>
      <p:sp>
        <p:nvSpPr>
          <p:cNvPr id="5" name="文本框 4"/>
          <p:cNvSpPr txBox="1"/>
          <p:nvPr/>
        </p:nvSpPr>
        <p:spPr>
          <a:xfrm>
            <a:off x="6886575" y="2336800"/>
            <a:ext cx="3662680" cy="1568450"/>
          </a:xfrm>
          <a:prstGeom prst="rect">
            <a:avLst/>
          </a:prstGeom>
          <a:noFill/>
        </p:spPr>
        <p:txBody>
          <a:bodyPr wrap="square" rtlCol="0">
            <a:spAutoFit/>
          </a:bodyPr>
          <a:p>
            <a:r>
              <a:rPr lang="zh-CN" altLang="en-US" sz="2400">
                <a:latin typeface="楷体" panose="02010609060101010101" charset="-122"/>
                <a:ea typeface="楷体" panose="02010609060101010101" charset="-122"/>
              </a:rPr>
              <a:t>论文中插入图片，需要备注好图序、图题，让读者分清楚在文中提到的图是指哪个。</a:t>
            </a:r>
            <a:endParaRPr lang="zh-CN" altLang="en-US" sz="2400">
              <a:latin typeface="楷体" panose="02010609060101010101" charset="-122"/>
              <a:ea typeface="楷体" panose="02010609060101010101" charset="-122"/>
            </a:endParaRPr>
          </a:p>
        </p:txBody>
      </p:sp>
      <p:sp>
        <p:nvSpPr>
          <p:cNvPr id="6" name="文本框 5"/>
          <p:cNvSpPr txBox="1"/>
          <p:nvPr/>
        </p:nvSpPr>
        <p:spPr>
          <a:xfrm>
            <a:off x="6886575" y="4958080"/>
            <a:ext cx="3499485" cy="460375"/>
          </a:xfrm>
          <a:prstGeom prst="rect">
            <a:avLst/>
          </a:prstGeom>
          <a:noFill/>
        </p:spPr>
        <p:txBody>
          <a:bodyPr wrap="square" rtlCol="0">
            <a:spAutoFit/>
          </a:bodyPr>
          <a:p>
            <a:r>
              <a:rPr lang="zh-CN" altLang="en-US" sz="2400">
                <a:latin typeface="楷体" panose="02010609060101010101" charset="-122"/>
                <a:ea typeface="楷体" panose="02010609060101010101" charset="-122"/>
                <a:cs typeface="楷体" panose="02010609060101010101" charset="-122"/>
              </a:rPr>
              <a:t>第</a:t>
            </a:r>
            <a:r>
              <a:rPr lang="en-US" altLang="zh-CN" sz="2400">
                <a:latin typeface="楷体" panose="02010609060101010101" charset="-122"/>
                <a:ea typeface="楷体" panose="02010609060101010101" charset="-122"/>
                <a:cs typeface="楷体" panose="02010609060101010101" charset="-122"/>
              </a:rPr>
              <a:t>X</a:t>
            </a:r>
            <a:r>
              <a:rPr lang="zh-CN" altLang="en-US" sz="2400">
                <a:latin typeface="楷体" panose="02010609060101010101" charset="-122"/>
                <a:ea typeface="楷体" panose="02010609060101010101" charset="-122"/>
                <a:cs typeface="楷体" panose="02010609060101010101" charset="-122"/>
              </a:rPr>
              <a:t>页图（表）</a:t>
            </a:r>
            <a:r>
              <a:rPr lang="en-US" altLang="zh-CN" sz="2400">
                <a:latin typeface="楷体" panose="02010609060101010101" charset="-122"/>
                <a:ea typeface="楷体" panose="02010609060101010101" charset="-122"/>
                <a:cs typeface="楷体" panose="02010609060101010101" charset="-122"/>
              </a:rPr>
              <a:t>X+</a:t>
            </a:r>
            <a:r>
              <a:rPr lang="zh-CN" altLang="en-US" sz="2400">
                <a:latin typeface="楷体" panose="02010609060101010101" charset="-122"/>
                <a:ea typeface="楷体" panose="02010609060101010101" charset="-122"/>
                <a:cs typeface="楷体" panose="02010609060101010101" charset="-122"/>
              </a:rPr>
              <a:t>说明</a:t>
            </a:r>
            <a:endParaRPr lang="zh-CN" altLang="en-US" sz="2400">
              <a:latin typeface="楷体" panose="02010609060101010101" charset="-122"/>
              <a:ea typeface="楷体" panose="02010609060101010101" charset="-122"/>
              <a:cs typeface="楷体" panose="02010609060101010101" charset="-122"/>
            </a:endParaRPr>
          </a:p>
        </p:txBody>
      </p:sp>
      <p:cxnSp>
        <p:nvCxnSpPr>
          <p:cNvPr id="7" name="直接箭头连接符 6"/>
          <p:cNvCxnSpPr/>
          <p:nvPr/>
        </p:nvCxnSpPr>
        <p:spPr>
          <a:xfrm flipV="1">
            <a:off x="4641850" y="5162550"/>
            <a:ext cx="2315845" cy="50800"/>
          </a:xfrm>
          <a:prstGeom prst="straightConnector1">
            <a:avLst/>
          </a:prstGeom>
          <a:ln w="66675">
            <a:gradFill>
              <a:gsLst>
                <a:gs pos="0">
                  <a:srgbClr val="FE4444"/>
                </a:gs>
                <a:gs pos="100000">
                  <a:srgbClr val="832B2B"/>
                </a:gs>
              </a:gsLst>
            </a:gradFill>
            <a:tailEnd type="arrow" w="med" len="med"/>
          </a:ln>
          <a:effectLst>
            <a:outerShdw blurRad="50800" dist="50800" dir="5400000" sx="2000" sy="2000" algn="ctr" rotWithShape="0">
              <a:srgbClr val="000000">
                <a:alpha val="43000"/>
              </a:srgbClr>
            </a:outerShdw>
          </a:effectLst>
        </p:spPr>
        <p:style>
          <a:lnRef idx="3">
            <a:schemeClr val="dk1"/>
          </a:lnRef>
          <a:fillRef idx="0">
            <a:schemeClr val="dk1"/>
          </a:fillRef>
          <a:effectRef idx="2">
            <a:schemeClr val="dk1"/>
          </a:effectRef>
          <a:fontRef idx="minor">
            <a:schemeClr val="tx1"/>
          </a:fontRef>
        </p:style>
      </p:cxnSp>
      <p:sp>
        <p:nvSpPr>
          <p:cNvPr id="8" name="文本框 7"/>
          <p:cNvSpPr txBox="1"/>
          <p:nvPr/>
        </p:nvSpPr>
        <p:spPr>
          <a:xfrm>
            <a:off x="749300" y="572770"/>
            <a:ext cx="5152390" cy="645160"/>
          </a:xfrm>
          <a:prstGeom prst="rect">
            <a:avLst/>
          </a:prstGeom>
          <a:noFill/>
        </p:spPr>
        <p:txBody>
          <a:bodyPr wrap="square" rtlCol="0">
            <a:spAutoFit/>
          </a:bodyPr>
          <a:p>
            <a:r>
              <a:rPr lang="zh-CN" altLang="en-US" sz="3600" b="1">
                <a:latin typeface="+mj-ea"/>
                <a:ea typeface="+mj-ea"/>
              </a:rPr>
              <a:t>论文中插入图表格式</a:t>
            </a:r>
            <a:endParaRPr lang="zh-CN" altLang="en-US" sz="3600" b="1">
              <a:latin typeface="+mj-ea"/>
              <a:ea typeface="+mj-ea"/>
            </a:endParaRPr>
          </a:p>
        </p:txBody>
      </p:sp>
      <p:cxnSp>
        <p:nvCxnSpPr>
          <p:cNvPr id="9" name="直接箭头连接符 8"/>
          <p:cNvCxnSpPr/>
          <p:nvPr/>
        </p:nvCxnSpPr>
        <p:spPr>
          <a:xfrm>
            <a:off x="3141980" y="3041015"/>
            <a:ext cx="91821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0-#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custDataLst>
              <p:tags r:id="rId1"/>
            </p:custDataLst>
          </p:nvPr>
        </p:nvPicPr>
        <p:blipFill>
          <a:blip r:embed="rId2"/>
          <a:stretch>
            <a:fillRect/>
          </a:stretch>
        </p:blipFill>
        <p:spPr>
          <a:xfrm>
            <a:off x="413569" y="1436658"/>
            <a:ext cx="7101175" cy="4307822"/>
          </a:xfrm>
          <a:prstGeom prst="rect">
            <a:avLst/>
          </a:prstGeom>
        </p:spPr>
      </p:pic>
      <p:sp>
        <p:nvSpPr>
          <p:cNvPr id="5" name="文本框 4"/>
          <p:cNvSpPr txBox="1"/>
          <p:nvPr/>
        </p:nvSpPr>
        <p:spPr>
          <a:xfrm>
            <a:off x="7898765" y="2501265"/>
            <a:ext cx="3662680" cy="1568450"/>
          </a:xfrm>
          <a:prstGeom prst="rect">
            <a:avLst/>
          </a:prstGeom>
          <a:noFill/>
        </p:spPr>
        <p:txBody>
          <a:bodyPr wrap="square" rtlCol="0">
            <a:spAutoFit/>
          </a:bodyPr>
          <a:p>
            <a:r>
              <a:rPr lang="zh-CN" altLang="en-US" sz="2400">
                <a:latin typeface="楷体" panose="02010609060101010101" charset="-122"/>
                <a:ea typeface="楷体" panose="02010609060101010101" charset="-122"/>
              </a:rPr>
              <a:t>整篇论文要求</a:t>
            </a:r>
            <a:endParaRPr lang="zh-CN" altLang="en-US" sz="2400">
              <a:latin typeface="楷体" panose="02010609060101010101" charset="-122"/>
              <a:ea typeface="楷体" panose="02010609060101010101" charset="-122"/>
            </a:endParaRPr>
          </a:p>
          <a:p>
            <a:r>
              <a:rPr lang="zh-CN" altLang="en-US" sz="2400">
                <a:latin typeface="楷体" panose="02010609060101010101" charset="-122"/>
                <a:ea typeface="楷体" panose="02010609060101010101" charset="-122"/>
                <a:sym typeface="+mn-ea"/>
              </a:rPr>
              <a:t>数据库表不少于7张，表之间要有关联，应设计主键与外键</a:t>
            </a:r>
            <a:endParaRPr lang="zh-CN" altLang="en-US" sz="2400">
              <a:latin typeface="楷体" panose="02010609060101010101" charset="-122"/>
              <a:ea typeface="楷体" panose="02010609060101010101" charset="-122"/>
            </a:endParaRPr>
          </a:p>
        </p:txBody>
      </p:sp>
      <p:sp>
        <p:nvSpPr>
          <p:cNvPr id="6" name="文本框 5"/>
          <p:cNvSpPr txBox="1"/>
          <p:nvPr/>
        </p:nvSpPr>
        <p:spPr>
          <a:xfrm>
            <a:off x="7514590" y="1282700"/>
            <a:ext cx="3499485" cy="460375"/>
          </a:xfrm>
          <a:prstGeom prst="rect">
            <a:avLst/>
          </a:prstGeom>
          <a:noFill/>
        </p:spPr>
        <p:txBody>
          <a:bodyPr wrap="square" rtlCol="0">
            <a:spAutoFit/>
          </a:bodyPr>
          <a:p>
            <a:r>
              <a:rPr lang="zh-CN" altLang="en-US" sz="2400">
                <a:latin typeface="楷体" panose="02010609060101010101" charset="-122"/>
                <a:ea typeface="楷体" panose="02010609060101010101" charset="-122"/>
                <a:cs typeface="楷体" panose="02010609060101010101" charset="-122"/>
              </a:rPr>
              <a:t>第</a:t>
            </a:r>
            <a:r>
              <a:rPr lang="en-US" altLang="zh-CN" sz="2400">
                <a:latin typeface="楷体" panose="02010609060101010101" charset="-122"/>
                <a:ea typeface="楷体" panose="02010609060101010101" charset="-122"/>
                <a:cs typeface="楷体" panose="02010609060101010101" charset="-122"/>
              </a:rPr>
              <a:t>X</a:t>
            </a:r>
            <a:r>
              <a:rPr lang="zh-CN" altLang="en-US" sz="2400">
                <a:latin typeface="楷体" panose="02010609060101010101" charset="-122"/>
                <a:ea typeface="楷体" panose="02010609060101010101" charset="-122"/>
                <a:cs typeface="楷体" panose="02010609060101010101" charset="-122"/>
              </a:rPr>
              <a:t>页表</a:t>
            </a:r>
            <a:r>
              <a:rPr lang="en-US" altLang="zh-CN" sz="2400">
                <a:latin typeface="楷体" panose="02010609060101010101" charset="-122"/>
                <a:ea typeface="楷体" panose="02010609060101010101" charset="-122"/>
                <a:cs typeface="楷体" panose="02010609060101010101" charset="-122"/>
              </a:rPr>
              <a:t>X+</a:t>
            </a:r>
            <a:r>
              <a:rPr lang="zh-CN" altLang="en-US" sz="2400">
                <a:latin typeface="楷体" panose="02010609060101010101" charset="-122"/>
                <a:ea typeface="楷体" panose="02010609060101010101" charset="-122"/>
                <a:cs typeface="楷体" panose="02010609060101010101" charset="-122"/>
              </a:rPr>
              <a:t>说明</a:t>
            </a:r>
            <a:endParaRPr lang="zh-CN" altLang="en-US" sz="2400">
              <a:latin typeface="楷体" panose="02010609060101010101" charset="-122"/>
              <a:ea typeface="楷体" panose="02010609060101010101" charset="-122"/>
              <a:cs typeface="楷体" panose="02010609060101010101" charset="-122"/>
            </a:endParaRPr>
          </a:p>
        </p:txBody>
      </p:sp>
      <p:cxnSp>
        <p:nvCxnSpPr>
          <p:cNvPr id="7" name="直接箭头连接符 6"/>
          <p:cNvCxnSpPr/>
          <p:nvPr/>
        </p:nvCxnSpPr>
        <p:spPr>
          <a:xfrm flipV="1">
            <a:off x="5060950" y="1551305"/>
            <a:ext cx="2315845" cy="50800"/>
          </a:xfrm>
          <a:prstGeom prst="straightConnector1">
            <a:avLst/>
          </a:prstGeom>
          <a:ln w="66675">
            <a:gradFill>
              <a:gsLst>
                <a:gs pos="0">
                  <a:srgbClr val="FE4444"/>
                </a:gs>
                <a:gs pos="100000">
                  <a:srgbClr val="832B2B"/>
                </a:gs>
              </a:gsLst>
            </a:gradFill>
            <a:tailEnd type="arrow" w="med" len="med"/>
          </a:ln>
          <a:effectLst>
            <a:outerShdw blurRad="50800" dist="50800" dir="5400000" sx="2000" sy="2000" algn="ctr" rotWithShape="0">
              <a:srgbClr val="000000">
                <a:alpha val="43000"/>
              </a:srgbClr>
            </a:outerShdw>
          </a:effectLst>
        </p:spPr>
        <p:style>
          <a:lnRef idx="3">
            <a:schemeClr val="dk1"/>
          </a:lnRef>
          <a:fillRef idx="0">
            <a:schemeClr val="dk1"/>
          </a:fillRef>
          <a:effectRef idx="2">
            <a:schemeClr val="dk1"/>
          </a:effectRef>
          <a:fontRef idx="minor">
            <a:schemeClr val="tx1"/>
          </a:fontRef>
        </p:style>
      </p:cxnSp>
      <p:sp>
        <p:nvSpPr>
          <p:cNvPr id="8" name="文本框 7"/>
          <p:cNvSpPr txBox="1"/>
          <p:nvPr/>
        </p:nvSpPr>
        <p:spPr>
          <a:xfrm>
            <a:off x="749300" y="572770"/>
            <a:ext cx="5152390" cy="645160"/>
          </a:xfrm>
          <a:prstGeom prst="rect">
            <a:avLst/>
          </a:prstGeom>
          <a:noFill/>
        </p:spPr>
        <p:txBody>
          <a:bodyPr wrap="square" rtlCol="0">
            <a:spAutoFit/>
          </a:bodyPr>
          <a:p>
            <a:r>
              <a:rPr lang="zh-CN" altLang="en-US" sz="3600" b="1">
                <a:latin typeface="+mj-ea"/>
                <a:ea typeface="+mj-ea"/>
              </a:rPr>
              <a:t>论文中插入图表格式</a:t>
            </a:r>
            <a:endParaRPr lang="zh-CN" altLang="en-US" sz="3600" b="1">
              <a:latin typeface="+mj-ea"/>
              <a:ea typeface="+mj-ea"/>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0-#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81660" y="1438910"/>
            <a:ext cx="8717280" cy="1383665"/>
          </a:xfrm>
          <a:prstGeom prst="rect">
            <a:avLst/>
          </a:prstGeom>
          <a:noFill/>
        </p:spPr>
        <p:txBody>
          <a:bodyPr wrap="none" rtlCol="0" anchor="t">
            <a:spAutoFit/>
          </a:bodyPr>
          <a:p>
            <a:r>
              <a:rPr lang="zh-CN" altLang="en-US" sz="2800">
                <a:latin typeface="楷体" panose="02010609060101010101" charset="-122"/>
                <a:ea typeface="楷体" panose="02010609060101010101" charset="-122"/>
                <a:cs typeface="楷体" panose="02010609060101010101" charset="-122"/>
                <a:sym typeface="+mn-ea"/>
              </a:rPr>
              <a:t>参考文献:凡对引文出处的说明一律归在参考文献中。</a:t>
            </a:r>
            <a:endParaRPr lang="zh-CN" altLang="en-US" sz="2800">
              <a:latin typeface="楷体" panose="02010609060101010101" charset="-122"/>
              <a:ea typeface="楷体" panose="02010609060101010101" charset="-122"/>
              <a:cs typeface="楷体" panose="02010609060101010101" charset="-122"/>
              <a:sym typeface="+mn-ea"/>
            </a:endParaRPr>
          </a:p>
          <a:p>
            <a:r>
              <a:rPr lang="zh-CN" altLang="en-US" sz="2800">
                <a:latin typeface="楷体" panose="02010609060101010101" charset="-122"/>
                <a:ea typeface="楷体" panose="02010609060101010101" charset="-122"/>
                <a:cs typeface="楷体" panose="02010609060101010101" charset="-122"/>
                <a:sym typeface="+mn-ea"/>
              </a:rPr>
              <a:t>序号置方括号内，按文中出现的先后顺序编码，顺序是</a:t>
            </a:r>
            <a:endParaRPr lang="zh-CN" altLang="en-US" sz="2800">
              <a:latin typeface="楷体" panose="02010609060101010101" charset="-122"/>
              <a:ea typeface="楷体" panose="02010609060101010101" charset="-122"/>
              <a:cs typeface="楷体" panose="02010609060101010101" charset="-122"/>
              <a:sym typeface="+mn-ea"/>
            </a:endParaRPr>
          </a:p>
          <a:p>
            <a:r>
              <a:rPr lang="zh-CN" altLang="en-US" sz="2800">
                <a:latin typeface="楷体" panose="02010609060101010101" charset="-122"/>
                <a:ea typeface="楷体" panose="02010609060101010101" charset="-122"/>
                <a:cs typeface="楷体" panose="02010609060101010101" charset="-122"/>
                <a:sym typeface="+mn-ea"/>
              </a:rPr>
              <a:t>作者、文献名称、刊名、年、期、页码</a:t>
            </a:r>
            <a:r>
              <a:rPr lang="zh-CN" altLang="en-US">
                <a:latin typeface="楷体" panose="02010609060101010101" charset="-122"/>
                <a:ea typeface="楷体" panose="02010609060101010101" charset="-122"/>
                <a:cs typeface="楷体" panose="02010609060101010101" charset="-122"/>
                <a:sym typeface="+mn-ea"/>
              </a:rPr>
              <a:t>。</a:t>
            </a:r>
            <a:endParaRPr lang="zh-CN" altLang="en-US"/>
          </a:p>
        </p:txBody>
      </p:sp>
      <p:sp>
        <p:nvSpPr>
          <p:cNvPr id="3" name="文本框 2"/>
          <p:cNvSpPr txBox="1"/>
          <p:nvPr/>
        </p:nvSpPr>
        <p:spPr>
          <a:xfrm>
            <a:off x="581660" y="2891790"/>
            <a:ext cx="9170670" cy="3538220"/>
          </a:xfrm>
          <a:prstGeom prst="rect">
            <a:avLst/>
          </a:prstGeom>
          <a:noFill/>
        </p:spPr>
        <p:txBody>
          <a:bodyPr wrap="square" rtlCol="0" anchor="t">
            <a:spAutoFit/>
          </a:bodyPr>
          <a:p>
            <a:r>
              <a:rPr lang="zh-CN" altLang="en-US" sz="2800">
                <a:latin typeface="楷体" panose="02010609060101010101" charset="-122"/>
                <a:ea typeface="楷体" panose="02010609060101010101" charset="-122"/>
                <a:cs typeface="楷体" panose="02010609060101010101" charset="-122"/>
                <a:sym typeface="+mn-ea"/>
              </a:rPr>
              <a:t>参考文献格式如下:</a:t>
            </a:r>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楷体" panose="02010609060101010101" charset="-122"/>
                <a:ea typeface="楷体" panose="02010609060101010101" charset="-122"/>
                <a:cs typeface="楷体" panose="02010609060101010101" charset="-122"/>
                <a:sym typeface="+mn-ea"/>
              </a:rPr>
              <a:t>引自期刊: 作者 :《题名》 ，《刊名》, xxxx年第x期，第x页</a:t>
            </a:r>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楷体" panose="02010609060101010101" charset="-122"/>
                <a:ea typeface="楷体" panose="02010609060101010101" charset="-122"/>
                <a:cs typeface="楷体" panose="02010609060101010101" charset="-122"/>
                <a:sym typeface="+mn-ea"/>
              </a:rPr>
              <a:t>引自专著:作者:《书名》，出版者及xxxx年版，第x页</a:t>
            </a:r>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楷体" panose="02010609060101010101" charset="-122"/>
                <a:ea typeface="楷体" panose="02010609060101010101" charset="-122"/>
                <a:cs typeface="楷体" panose="02010609060101010101" charset="-122"/>
                <a:sym typeface="+mn-ea"/>
              </a:rPr>
              <a:t>引自报纸:作者:《题名》，《报纸名》年一月-日(版次)</a:t>
            </a:r>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楷体" panose="02010609060101010101" charset="-122"/>
                <a:ea typeface="楷体" panose="02010609060101010101" charset="-122"/>
                <a:cs typeface="楷体" panose="02010609060101010101" charset="-122"/>
                <a:sym typeface="+mn-ea"/>
              </a:rPr>
              <a:t>引自会议论文:作者:题名()，会议名称，会址，会议年份</a:t>
            </a:r>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楷体" panose="02010609060101010101" charset="-122"/>
                <a:ea typeface="楷体" panose="02010609060101010101" charset="-122"/>
                <a:cs typeface="楷体" panose="02010609060101010101" charset="-122"/>
                <a:sym typeface="+mn-ea"/>
              </a:rPr>
              <a:t>引自学位论文: 作者: 题名</a:t>
            </a:r>
            <a:r>
              <a:rPr lang="zh-CN" altLang="en-US" sz="2800">
                <a:latin typeface="楷体" panose="02010609060101010101" charset="-122"/>
                <a:ea typeface="楷体" panose="02010609060101010101" charset="-122"/>
                <a:cs typeface="楷体" panose="02010609060101010101" charset="-122"/>
                <a:sym typeface="+mn-ea"/>
              </a:rPr>
              <a:t>()</a:t>
            </a:r>
            <a:r>
              <a:rPr lang="zh-CN" altLang="en-US" sz="2800">
                <a:latin typeface="楷体" panose="02010609060101010101" charset="-122"/>
                <a:ea typeface="楷体" panose="02010609060101010101" charset="-122"/>
                <a:cs typeface="楷体" panose="02010609060101010101" charset="-122"/>
                <a:sym typeface="+mn-ea"/>
              </a:rPr>
              <a:t>，(学位论文)保存地:保存者，年份</a:t>
            </a:r>
            <a:r>
              <a:rPr lang="zh-CN" altLang="en-US" sz="2800">
                <a:sym typeface="+mn-ea"/>
              </a:rPr>
              <a:t>.</a:t>
            </a:r>
            <a:endParaRPr lang="zh-CN" altLang="en-US" sz="2800">
              <a:sym typeface="+mn-ea"/>
            </a:endParaRPr>
          </a:p>
        </p:txBody>
      </p:sp>
      <p:sp>
        <p:nvSpPr>
          <p:cNvPr id="4" name="文本框 3"/>
          <p:cNvSpPr txBox="1"/>
          <p:nvPr/>
        </p:nvSpPr>
        <p:spPr>
          <a:xfrm>
            <a:off x="703580" y="694055"/>
            <a:ext cx="3968750" cy="645160"/>
          </a:xfrm>
          <a:prstGeom prst="rect">
            <a:avLst/>
          </a:prstGeom>
          <a:noFill/>
        </p:spPr>
        <p:txBody>
          <a:bodyPr wrap="square" rtlCol="0">
            <a:spAutoFit/>
          </a:bodyPr>
          <a:p>
            <a:r>
              <a:rPr lang="zh-CN" altLang="en-US" sz="3600" b="1">
                <a:latin typeface="+mj-ea"/>
                <a:ea typeface="+mj-ea"/>
              </a:rPr>
              <a:t>论文中参考文献</a:t>
            </a:r>
            <a:endParaRPr lang="zh-CN" altLang="en-US" sz="3600" b="1">
              <a:latin typeface="+mj-ea"/>
              <a:ea typeface="+mj-ea"/>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 calcmode="lin" valueType="num">
                                      <p:cBhvr additive="base">
                                        <p:cTn id="1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additive="base">
                                        <p:cTn id="2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 calcmode="lin" valueType="num">
                                      <p:cBhvr additive="base">
                                        <p:cTn id="2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additive="base">
                                        <p:cTn id="3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 calcmode="lin" valueType="num">
                                      <p:cBhvr additive="base">
                                        <p:cTn id="3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additive="base">
                                        <p:cTn id="4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77570" y="1588135"/>
            <a:ext cx="6223000" cy="1814830"/>
          </a:xfrm>
          <a:prstGeom prst="rect">
            <a:avLst/>
          </a:prstGeom>
          <a:noFill/>
        </p:spPr>
        <p:txBody>
          <a:bodyPr wrap="square" rtlCol="0" anchor="t">
            <a:spAutoFit/>
          </a:bodyPr>
          <a:p>
            <a:r>
              <a:rPr lang="zh-CN" altLang="en-US" sz="2800">
                <a:latin typeface="楷体" panose="02010609060101010101" charset="-122"/>
                <a:ea typeface="楷体" panose="02010609060101010101" charset="-122"/>
                <a:sym typeface="+mn-ea"/>
              </a:rPr>
              <a:t>在致谢中，主要表达对导师和其他有关教师和同学的感谢之意。这个部分，仍要实事求是，过分的颂扬反而会带来消极影响。</a:t>
            </a:r>
            <a:endParaRPr lang="zh-CN" altLang="en-US" sz="2800">
              <a:latin typeface="楷体" panose="02010609060101010101" charset="-122"/>
              <a:ea typeface="楷体" panose="02010609060101010101" charset="-122"/>
              <a:sym typeface="+mn-ea"/>
            </a:endParaRPr>
          </a:p>
        </p:txBody>
      </p:sp>
      <p:sp>
        <p:nvSpPr>
          <p:cNvPr id="3" name="文本框 2"/>
          <p:cNvSpPr txBox="1"/>
          <p:nvPr/>
        </p:nvSpPr>
        <p:spPr>
          <a:xfrm>
            <a:off x="815340" y="622935"/>
            <a:ext cx="5019675" cy="1198880"/>
          </a:xfrm>
          <a:prstGeom prst="rect">
            <a:avLst/>
          </a:prstGeom>
          <a:noFill/>
        </p:spPr>
        <p:txBody>
          <a:bodyPr wrap="square" rtlCol="0">
            <a:spAutoFit/>
          </a:bodyPr>
          <a:p>
            <a:r>
              <a:rPr lang="zh-CN" altLang="en-US" sz="3600" b="1">
                <a:latin typeface="+mj-ea"/>
                <a:ea typeface="+mj-ea"/>
                <a:sym typeface="+mn-ea"/>
              </a:rPr>
              <a:t>致谢（感谢语）</a:t>
            </a:r>
            <a:endParaRPr lang="zh-CN" altLang="en-US" sz="3600" b="1">
              <a:latin typeface="+mj-ea"/>
              <a:ea typeface="+mj-ea"/>
            </a:endParaRPr>
          </a:p>
          <a:p>
            <a:endParaRPr lang="zh-CN" altLang="en-US" sz="3600" b="1">
              <a:latin typeface="+mj-ea"/>
              <a:ea typeface="+mj-ea"/>
            </a:endParaRPr>
          </a:p>
        </p:txBody>
      </p:sp>
      <p:pic>
        <p:nvPicPr>
          <p:cNvPr id="4" name="图片 3"/>
          <p:cNvPicPr>
            <a:picLocks noChangeAspect="1"/>
          </p:cNvPicPr>
          <p:nvPr/>
        </p:nvPicPr>
        <p:blipFill>
          <a:blip r:embed="rId1"/>
          <a:srcRect t="17764" b="10503"/>
          <a:stretch>
            <a:fillRect/>
          </a:stretch>
        </p:blipFill>
        <p:spPr>
          <a:xfrm>
            <a:off x="479425" y="3576955"/>
            <a:ext cx="7714615" cy="2258695"/>
          </a:xfrm>
          <a:prstGeom prst="rect">
            <a:avLst/>
          </a:prstGeom>
        </p:spPr>
      </p:pic>
      <p:pic>
        <p:nvPicPr>
          <p:cNvPr id="57" name="image29.jpeg"/>
          <p:cNvPicPr>
            <a:picLocks noChangeAspect="1"/>
          </p:cNvPicPr>
          <p:nvPr/>
        </p:nvPicPr>
        <p:blipFill>
          <a:blip r:embed="rId2" cstate="print">
            <a:clrChange>
              <a:clrFrom>
                <a:srgbClr val="FFFFFF">
                  <a:alpha val="100000"/>
                </a:srgbClr>
              </a:clrFrom>
              <a:clrTo>
                <a:srgbClr val="FFFFFF">
                  <a:alpha val="100000"/>
                  <a:alpha val="0"/>
                </a:srgbClr>
              </a:clrTo>
            </a:clrChange>
          </a:blip>
          <a:stretch>
            <a:fillRect/>
          </a:stretch>
        </p:blipFill>
        <p:spPr>
          <a:xfrm>
            <a:off x="7830185" y="3030855"/>
            <a:ext cx="3912235" cy="3550285"/>
          </a:xfrm>
          <a:prstGeom prst="rect">
            <a:avLst/>
          </a:prstGeom>
        </p:spPr>
      </p:pic>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85495" y="653415"/>
            <a:ext cx="3602990" cy="723900"/>
          </a:xfrm>
        </p:spPr>
        <p:txBody>
          <a:bodyPr>
            <a:noAutofit/>
          </a:bodyPr>
          <a:p>
            <a:r>
              <a:rPr lang="zh-CN" altLang="en-US" sz="3600">
                <a:latin typeface="+mj-ea"/>
                <a:ea typeface="+mj-ea"/>
              </a:rPr>
              <a:t>毕业论文</a:t>
            </a:r>
            <a:r>
              <a:rPr lang="zh-CN" altLang="en-US" sz="3600">
                <a:latin typeface="+mj-ea"/>
                <a:ea typeface="+mj-ea"/>
              </a:rPr>
              <a:t>的定义</a:t>
            </a:r>
            <a:endParaRPr lang="zh-CN" altLang="en-US" sz="3600">
              <a:latin typeface="+mj-ea"/>
              <a:ea typeface="+mj-ea"/>
            </a:endParaRPr>
          </a:p>
        </p:txBody>
      </p:sp>
      <p:sp>
        <p:nvSpPr>
          <p:cNvPr id="3" name="内容占位符 2"/>
          <p:cNvSpPr>
            <a:spLocks noGrp="1"/>
          </p:cNvSpPr>
          <p:nvPr>
            <p:ph sz="quarter" idx="13"/>
          </p:nvPr>
        </p:nvSpPr>
        <p:spPr>
          <a:xfrm>
            <a:off x="1063625" y="1706245"/>
            <a:ext cx="3572510" cy="984885"/>
          </a:xfrm>
        </p:spPr>
        <p:txBody>
          <a:bodyPr>
            <a:normAutofit/>
          </a:bodyPr>
          <a:p>
            <a:pPr marL="0" indent="0">
              <a:buNone/>
            </a:pPr>
            <a:r>
              <a:rPr lang="zh-CN" altLang="en-US" sz="3200" b="1">
                <a:latin typeface="楷体" panose="02010609060101010101" charset="-122"/>
                <a:ea typeface="楷体" panose="02010609060101010101" charset="-122"/>
                <a:cs typeface="楷体" panose="02010609060101010101" charset="-122"/>
              </a:rPr>
              <a:t>什么是毕业论文</a:t>
            </a:r>
            <a:r>
              <a:rPr lang="en-US" altLang="zh-CN" sz="3200" b="1">
                <a:latin typeface="楷体" panose="02010609060101010101" charset="-122"/>
                <a:ea typeface="楷体" panose="02010609060101010101" charset="-122"/>
                <a:cs typeface="楷体" panose="02010609060101010101" charset="-122"/>
              </a:rPr>
              <a:t>?</a:t>
            </a:r>
            <a:endParaRPr lang="en-US" altLang="zh-CN" sz="3200" b="1">
              <a:latin typeface="楷体" panose="02010609060101010101" charset="-122"/>
              <a:ea typeface="楷体" panose="02010609060101010101" charset="-122"/>
              <a:cs typeface="楷体" panose="02010609060101010101" charset="-122"/>
            </a:endParaRPr>
          </a:p>
          <a:p>
            <a:pPr marL="0" indent="0">
              <a:buNone/>
            </a:pPr>
            <a:endParaRPr lang="en-US" altLang="zh-CN" sz="3200" b="1">
              <a:latin typeface="楷体" panose="02010609060101010101" charset="-122"/>
              <a:ea typeface="楷体" panose="02010609060101010101" charset="-122"/>
              <a:cs typeface="楷体" panose="02010609060101010101" charset="-122"/>
            </a:endParaRPr>
          </a:p>
        </p:txBody>
      </p:sp>
      <p:sp>
        <p:nvSpPr>
          <p:cNvPr id="4" name="文本框 3"/>
          <p:cNvSpPr txBox="1"/>
          <p:nvPr/>
        </p:nvSpPr>
        <p:spPr>
          <a:xfrm>
            <a:off x="4850130" y="1270000"/>
            <a:ext cx="6470650" cy="3969385"/>
          </a:xfrm>
          <a:prstGeom prst="rect">
            <a:avLst/>
          </a:prstGeom>
          <a:noFill/>
        </p:spPr>
        <p:txBody>
          <a:bodyPr wrap="square" rtlCol="0">
            <a:spAutoFit/>
          </a:bodyPr>
          <a:p>
            <a:pPr indent="711200" fontAlgn="auto">
              <a:extLst>
                <a:ext uri="{35155182-B16C-46BC-9424-99874614C6A1}">
                  <wpsdc:indentchars xmlns:wpsdc="http://www.wps.cn/officeDocument/2017/drawingmlCustomData" val="200" checksum="3773799597"/>
                </a:ext>
              </a:extLst>
            </a:pPr>
            <a:r>
              <a:rPr lang="en-US" altLang="zh-CN" sz="2800">
                <a:solidFill>
                  <a:schemeClr val="tx1"/>
                </a:solidFill>
                <a:uFillTx/>
                <a:ea typeface="楷体" panose="02010609060101010101" charset="-122"/>
                <a:sym typeface="+mn-ea"/>
              </a:rPr>
              <a:t>毕业论文是毕业生</a:t>
            </a:r>
            <a:r>
              <a:rPr lang="en-US" altLang="zh-CN" sz="2800" b="1">
                <a:solidFill>
                  <a:srgbClr val="FF0000"/>
                </a:solidFill>
                <a:uFillTx/>
                <a:ea typeface="楷体" panose="02010609060101010101" charset="-122"/>
                <a:sym typeface="+mn-ea"/>
              </a:rPr>
              <a:t>总结性</a:t>
            </a:r>
            <a:r>
              <a:rPr lang="en-US" altLang="zh-CN" sz="2800">
                <a:solidFill>
                  <a:schemeClr val="tx1"/>
                </a:solidFill>
                <a:uFillTx/>
                <a:ea typeface="楷体" panose="02010609060101010101" charset="-122"/>
                <a:sym typeface="+mn-ea"/>
              </a:rPr>
              <a:t>的</a:t>
            </a:r>
            <a:r>
              <a:rPr lang="en-US" altLang="zh-CN" sz="2800" b="1">
                <a:solidFill>
                  <a:srgbClr val="FF0000"/>
                </a:solidFill>
                <a:uFillTx/>
                <a:ea typeface="楷体" panose="02010609060101010101" charset="-122"/>
                <a:sym typeface="+mn-ea"/>
              </a:rPr>
              <a:t>独立作业</a:t>
            </a:r>
            <a:r>
              <a:rPr lang="en-US" altLang="zh-CN" sz="2800">
                <a:solidFill>
                  <a:schemeClr val="tx1"/>
                </a:solidFill>
                <a:uFillTx/>
                <a:ea typeface="楷体" panose="02010609060101010101" charset="-122"/>
                <a:sym typeface="+mn-ea"/>
              </a:rPr>
              <a:t>，是学生运用在校</a:t>
            </a:r>
            <a:r>
              <a:rPr lang="en-US" altLang="zh-CN" sz="2800" b="1">
                <a:solidFill>
                  <a:srgbClr val="FF0000"/>
                </a:solidFill>
                <a:uFillTx/>
                <a:ea typeface="楷体" panose="02010609060101010101" charset="-122"/>
                <a:sym typeface="+mn-ea"/>
              </a:rPr>
              <a:t>学习的基本知识和基础理论</a:t>
            </a:r>
            <a:r>
              <a:rPr lang="en-US" altLang="zh-CN" sz="2800">
                <a:solidFill>
                  <a:schemeClr val="tx1"/>
                </a:solidFill>
                <a:uFillTx/>
                <a:ea typeface="楷体" panose="02010609060101010101" charset="-122"/>
                <a:sym typeface="+mn-ea"/>
              </a:rPr>
              <a:t>，去分析、解决一两个实际问题的实践锻炼过程，也是学生在校学习期间</a:t>
            </a:r>
            <a:r>
              <a:rPr lang="en-US" altLang="zh-CN" sz="2800" b="1">
                <a:solidFill>
                  <a:srgbClr val="FF0000"/>
                </a:solidFill>
                <a:uFillTx/>
                <a:ea typeface="楷体" panose="02010609060101010101" charset="-122"/>
                <a:sym typeface="+mn-ea"/>
              </a:rPr>
              <a:t>学习成果的综合性总结</a:t>
            </a:r>
            <a:r>
              <a:rPr lang="en-US" altLang="zh-CN" sz="2800">
                <a:solidFill>
                  <a:schemeClr val="tx1"/>
                </a:solidFill>
                <a:uFillTx/>
                <a:ea typeface="楷体" panose="02010609060101010101" charset="-122"/>
                <a:sym typeface="+mn-ea"/>
              </a:rPr>
              <a:t>，是整个教学活动中不可缺少的重要环节。撰写毕业论文对于培养学生初步的科学研究能力，提高其综合运用所学知识分析问题、解决问题能力有着重要意义。</a:t>
            </a:r>
            <a:endParaRPr lang="en-US" altLang="zh-CN" sz="2800">
              <a:solidFill>
                <a:schemeClr val="tx1"/>
              </a:solidFill>
              <a:uFillTx/>
              <a:ea typeface="楷体" panose="02010609060101010101" charset="-122"/>
              <a:sym typeface="+mn-ea"/>
            </a:endParaRPr>
          </a:p>
        </p:txBody>
      </p:sp>
      <p:pic>
        <p:nvPicPr>
          <p:cNvPr id="7" name="图片 6" descr="3eed9de00db34df5b28ce94984baaf77"/>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063625" y="2848610"/>
            <a:ext cx="3195955" cy="3195955"/>
          </a:xfrm>
          <a:prstGeom prst="rect">
            <a:avLst/>
          </a:prstGeom>
        </p:spPr>
      </p:pic>
      <p:sp>
        <p:nvSpPr>
          <p:cNvPr id="8" name="文本框 7"/>
          <p:cNvSpPr txBox="1"/>
          <p:nvPr/>
        </p:nvSpPr>
        <p:spPr>
          <a:xfrm>
            <a:off x="4850130" y="5478145"/>
            <a:ext cx="6976745" cy="829945"/>
          </a:xfrm>
          <a:prstGeom prst="rect">
            <a:avLst/>
          </a:prstGeom>
          <a:noFill/>
        </p:spPr>
        <p:txBody>
          <a:bodyPr wrap="square" rtlCol="0">
            <a:spAutoFit/>
          </a:bodyPr>
          <a:p>
            <a:r>
              <a:rPr lang="zh-CN" altLang="zh-CN" sz="2400" b="1">
                <a:latin typeface="楷体" panose="02010609060101010101" charset="-122"/>
                <a:ea typeface="楷体" panose="02010609060101010101" charset="-122"/>
              </a:rPr>
              <a:t>翻译成白话文：</a:t>
            </a:r>
            <a:endParaRPr lang="zh-CN" altLang="zh-CN" sz="2400" b="1">
              <a:latin typeface="楷体" panose="02010609060101010101" charset="-122"/>
              <a:ea typeface="楷体" panose="02010609060101010101" charset="-122"/>
            </a:endParaRPr>
          </a:p>
          <a:p>
            <a:r>
              <a:rPr lang="zh-CN" altLang="zh-CN" sz="2400" b="1">
                <a:solidFill>
                  <a:srgbClr val="FF0000"/>
                </a:solidFill>
                <a:latin typeface="楷体" panose="02010609060101010101" charset="-122"/>
                <a:ea typeface="楷体" panose="02010609060101010101" charset="-122"/>
              </a:rPr>
              <a:t>论文就是利用自己所学专业知识写的一篇文章。</a:t>
            </a:r>
            <a:endParaRPr lang="zh-CN" altLang="zh-CN" sz="2400" b="1">
              <a:solidFill>
                <a:srgbClr val="FF0000"/>
              </a:solidFill>
              <a:latin typeface="楷体" panose="02010609060101010101" charset="-122"/>
              <a:ea typeface="楷体" panose="02010609060101010101" charset="-122"/>
            </a:endParaRPr>
          </a:p>
        </p:txBody>
      </p:sp>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8" fill="hold" grpId="4" nodeType="clickEffect">
                                  <p:stCondLst>
                                    <p:cond delay="0"/>
                                  </p:stCondLst>
                                  <p:childTnLst>
                                    <p:set>
                                      <p:cBhvr>
                                        <p:cTn id="6" dur="1000"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fmla="">
                                          <p:val>
                                            <p:strVal val="0-#ppt_w/2"/>
                                          </p:val>
                                        </p:tav>
                                        <p:tav tm="100000" fmla="">
                                          <p:val>
                                            <p:strVal val="#ppt_x"/>
                                          </p:val>
                                        </p:tav>
                                      </p:tavLst>
                                    </p:anim>
                                    <p:anim calcmode="lin" valueType="num">
                                      <p:cBhvr additive="base">
                                        <p:cTn id="8" dur="1000" fill="hold"/>
                                        <p:tgtEl>
                                          <p:spTgt spid="2"/>
                                        </p:tgtEl>
                                        <p:attrNameLst>
                                          <p:attrName>ppt_y</p:attrName>
                                        </p:attrNameLst>
                                      </p:cBhvr>
                                      <p:tavLst>
                                        <p:tav tm="0" fmla="">
                                          <p:val>
                                            <p:strVal val="#ppt_y"/>
                                          </p:val>
                                        </p:tav>
                                        <p:tav tm="100000" fmla="">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000" fill="hold">
                                          <p:stCondLst>
                                            <p:cond delay="0"/>
                                          </p:stCondLst>
                                        </p:cTn>
                                        <p:tgtEl>
                                          <p:spTgt spid="3">
                                            <p:txEl>
                                              <p:pRg st="0" end="0"/>
                                            </p:txEl>
                                          </p:spTgt>
                                        </p:tgtEl>
                                        <p:attrNameLst>
                                          <p:attrName>style.visibility</p:attrName>
                                        </p:attrNameLst>
                                      </p:cBhvr>
                                      <p:to>
                                        <p:strVal val="visible"/>
                                      </p:to>
                                    </p:set>
                                    <p:animEffect transition="in" filter="wipe(down)">
                                      <p:cBhvr>
                                        <p:cTn id="13" dur="1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500" fill="hold">
                                          <p:stCondLst>
                                            <p:cond delay="0"/>
                                          </p:stCondLst>
                                        </p:cTn>
                                        <p:tgtEl>
                                          <p:spTgt spid="7"/>
                                        </p:tgtEl>
                                        <p:attrNameLst>
                                          <p:attrName>style.visibility</p:attrName>
                                        </p:attrNameLst>
                                      </p:cBhvr>
                                      <p:to>
                                        <p:strVal val="visible"/>
                                      </p:to>
                                    </p:set>
                                    <p:animEffect transition="in" filter="wheel(1)">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000" fill="hold">
                                          <p:stCondLst>
                                            <p:cond delay="0"/>
                                          </p:stCondLst>
                                        </p:cTn>
                                        <p:tgtEl>
                                          <p:spTgt spid="4">
                                            <p:txEl>
                                              <p:pRg st="0" end="0"/>
                                            </p:txEl>
                                          </p:spTgt>
                                        </p:tgtEl>
                                        <p:attrNameLst>
                                          <p:attrName>style.visibility</p:attrName>
                                        </p:attrNameLst>
                                      </p:cBhvr>
                                      <p:to>
                                        <p:strVal val="visible"/>
                                      </p:to>
                                    </p:set>
                                    <p:animEffect transition="in" filter="diamond(in)">
                                      <p:cBhvr>
                                        <p:cTn id="23" dur="1000"/>
                                        <p:tgtEl>
                                          <p:spTgt spid="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nodeType="clickEffect">
                                  <p:stCondLst>
                                    <p:cond delay="0"/>
                                  </p:stCondLst>
                                  <p:childTnLst>
                                    <p:set>
                                      <p:cBhvr>
                                        <p:cTn id="27" dur="2000" fill="hold">
                                          <p:stCondLst>
                                            <p:cond delay="0"/>
                                          </p:stCondLst>
                                        </p:cTn>
                                        <p:tgtEl>
                                          <p:spTgt spid="8">
                                            <p:txEl>
                                              <p:pRg st="0" end="0"/>
                                            </p:txEl>
                                          </p:spTgt>
                                        </p:tgtEl>
                                        <p:attrNameLst>
                                          <p:attrName>style.visibility</p:attrName>
                                        </p:attrNameLst>
                                      </p:cBhvr>
                                      <p:to>
                                        <p:strVal val="visible"/>
                                      </p:to>
                                    </p:set>
                                    <p:animEffect transition="in" filter="strips(downLeft)">
                                      <p:cBhvr>
                                        <p:cTn id="28" dur="2000"/>
                                        <p:tgtEl>
                                          <p:spTgt spid="8">
                                            <p:txEl>
                                              <p:pRg st="0" end="0"/>
                                            </p:txEl>
                                          </p:spTgt>
                                        </p:tgtEl>
                                      </p:cBhvr>
                                    </p:animEffect>
                                  </p:childTnLst>
                                </p:cTn>
                              </p:par>
                              <p:par>
                                <p:cTn id="29" presetID="18" presetClass="entr" presetSubtype="12" fill="hold" nodeType="withEffect">
                                  <p:stCondLst>
                                    <p:cond delay="0"/>
                                  </p:stCondLst>
                                  <p:childTnLst>
                                    <p:set>
                                      <p:cBhvr>
                                        <p:cTn id="30" dur="2000" fill="hold">
                                          <p:stCondLst>
                                            <p:cond delay="0"/>
                                          </p:stCondLst>
                                        </p:cTn>
                                        <p:tgtEl>
                                          <p:spTgt spid="8">
                                            <p:txEl>
                                              <p:pRg st="1" end="1"/>
                                            </p:txEl>
                                          </p:spTgt>
                                        </p:tgtEl>
                                        <p:attrNameLst>
                                          <p:attrName>style.visibility</p:attrName>
                                        </p:attrNameLst>
                                      </p:cBhvr>
                                      <p:to>
                                        <p:strVal val="visible"/>
                                      </p:to>
                                    </p:set>
                                    <p:animEffect transition="in" filter="strips(downLeft)">
                                      <p:cBhvr>
                                        <p:cTn id="31" dur="20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51535" y="2078355"/>
            <a:ext cx="5800090" cy="1383665"/>
          </a:xfrm>
          <a:prstGeom prst="rect">
            <a:avLst/>
          </a:prstGeom>
          <a:noFill/>
          <a:ln w="9525">
            <a:noFill/>
          </a:ln>
        </p:spPr>
        <p:txBody>
          <a:bodyPr wrap="square">
            <a:spAutoFit/>
          </a:bodyPr>
          <a:p>
            <a:pPr indent="0"/>
            <a:r>
              <a:rPr lang="zh-CN" sz="2800" b="0">
                <a:latin typeface="楷体" panose="02010609060101010101" charset="-122"/>
                <a:ea typeface="楷体" panose="02010609060101010101" charset="-122"/>
                <a:cs typeface="楷体" panose="02010609060101010101" charset="-122"/>
              </a:rPr>
              <a:t>知网的标准是以</a:t>
            </a:r>
            <a:r>
              <a:rPr lang="en-US" sz="2800" b="0">
                <a:latin typeface="楷体" panose="02010609060101010101" charset="-122"/>
                <a:ea typeface="楷体" panose="02010609060101010101" charset="-122"/>
                <a:cs typeface="楷体" panose="02010609060101010101" charset="-122"/>
              </a:rPr>
              <a:t>“</a:t>
            </a:r>
            <a:r>
              <a:rPr lang="zh-CN" sz="2800" b="1">
                <a:solidFill>
                  <a:srgbClr val="FF0000"/>
                </a:solidFill>
                <a:latin typeface="楷体" panose="02010609060101010101" charset="-122"/>
                <a:ea typeface="楷体" panose="02010609060101010101" charset="-122"/>
                <a:cs typeface="楷体" panose="02010609060101010101" charset="-122"/>
              </a:rPr>
              <a:t>连续</a:t>
            </a:r>
            <a:r>
              <a:rPr lang="en-US" sz="2800" b="1">
                <a:solidFill>
                  <a:srgbClr val="FF0000"/>
                </a:solidFill>
                <a:latin typeface="楷体" panose="02010609060101010101" charset="-122"/>
                <a:ea typeface="楷体" panose="02010609060101010101" charset="-122"/>
                <a:cs typeface="楷体" panose="02010609060101010101" charset="-122"/>
              </a:rPr>
              <a:t>13</a:t>
            </a:r>
            <a:r>
              <a:rPr lang="zh-CN" sz="2800" b="1">
                <a:solidFill>
                  <a:srgbClr val="FF0000"/>
                </a:solidFill>
                <a:latin typeface="楷体" panose="02010609060101010101" charset="-122"/>
                <a:ea typeface="楷体" panose="02010609060101010101" charset="-122"/>
                <a:cs typeface="楷体" panose="02010609060101010101" charset="-122"/>
              </a:rPr>
              <a:t>个字符相同为重复</a:t>
            </a:r>
            <a:r>
              <a:rPr lang="en-US" sz="2800" b="0">
                <a:latin typeface="楷体" panose="02010609060101010101" charset="-122"/>
                <a:ea typeface="楷体" panose="02010609060101010101" charset="-122"/>
                <a:cs typeface="楷体" panose="02010609060101010101" charset="-122"/>
              </a:rPr>
              <a:t>”</a:t>
            </a:r>
            <a:r>
              <a:rPr lang="zh-CN" sz="2800" b="0">
                <a:latin typeface="楷体" panose="02010609060101010101" charset="-122"/>
                <a:ea typeface="楷体" panose="02010609060101010101" charset="-122"/>
                <a:cs typeface="楷体" panose="02010609060101010101" charset="-122"/>
              </a:rPr>
              <a:t>，而且</a:t>
            </a:r>
            <a:r>
              <a:rPr lang="en-US" sz="2800" b="0">
                <a:latin typeface="楷体" panose="02010609060101010101" charset="-122"/>
                <a:ea typeface="楷体" panose="02010609060101010101" charset="-122"/>
                <a:cs typeface="楷体" panose="02010609060101010101" charset="-122"/>
              </a:rPr>
              <a:t>“</a:t>
            </a:r>
            <a:r>
              <a:rPr lang="zh-CN" sz="2800" b="0">
                <a:latin typeface="楷体" panose="02010609060101010101" charset="-122"/>
                <a:ea typeface="楷体" panose="02010609060101010101" charset="-122"/>
                <a:cs typeface="楷体" panose="02010609060101010101" charset="-122"/>
              </a:rPr>
              <a:t>的</a:t>
            </a:r>
            <a:r>
              <a:rPr lang="en-US" sz="2800" b="0">
                <a:latin typeface="楷体" panose="02010609060101010101" charset="-122"/>
                <a:ea typeface="楷体" panose="02010609060101010101" charset="-122"/>
                <a:cs typeface="楷体" panose="02010609060101010101" charset="-122"/>
              </a:rPr>
              <a:t>”</a:t>
            </a:r>
            <a:r>
              <a:rPr lang="zh-CN" sz="2800" b="0">
                <a:latin typeface="楷体" panose="02010609060101010101" charset="-122"/>
                <a:ea typeface="楷体" panose="02010609060101010101" charset="-122"/>
                <a:cs typeface="楷体" panose="02010609060101010101" charset="-122"/>
              </a:rPr>
              <a:t>、</a:t>
            </a:r>
            <a:r>
              <a:rPr lang="en-US" sz="2800" b="0">
                <a:latin typeface="楷体" panose="02010609060101010101" charset="-122"/>
                <a:ea typeface="楷体" panose="02010609060101010101" charset="-122"/>
                <a:cs typeface="楷体" panose="02010609060101010101" charset="-122"/>
              </a:rPr>
              <a:t>“</a:t>
            </a:r>
            <a:r>
              <a:rPr lang="zh-CN" sz="2800" b="0">
                <a:latin typeface="楷体" panose="02010609060101010101" charset="-122"/>
                <a:ea typeface="楷体" panose="02010609060101010101" charset="-122"/>
                <a:cs typeface="楷体" panose="02010609060101010101" charset="-122"/>
              </a:rPr>
              <a:t>了</a:t>
            </a:r>
            <a:r>
              <a:rPr lang="en-US" sz="2800" b="0">
                <a:latin typeface="楷体" panose="02010609060101010101" charset="-122"/>
                <a:ea typeface="楷体" panose="02010609060101010101" charset="-122"/>
                <a:cs typeface="楷体" panose="02010609060101010101" charset="-122"/>
              </a:rPr>
              <a:t>”</a:t>
            </a:r>
            <a:r>
              <a:rPr lang="zh-CN" sz="2800" b="0">
                <a:latin typeface="楷体" panose="02010609060101010101" charset="-122"/>
                <a:ea typeface="楷体" panose="02010609060101010101" charset="-122"/>
                <a:cs typeface="楷体" panose="02010609060101010101" charset="-122"/>
              </a:rPr>
              <a:t>之类的虚词不算。</a:t>
            </a:r>
            <a:endParaRPr lang="zh-CN" altLang="en-US" sz="2800" b="0">
              <a:latin typeface="楷体" panose="02010609060101010101" charset="-122"/>
              <a:ea typeface="楷体" panose="02010609060101010101" charset="-122"/>
              <a:cs typeface="楷体" panose="02010609060101010101" charset="-122"/>
            </a:endParaRPr>
          </a:p>
        </p:txBody>
      </p:sp>
      <p:sp>
        <p:nvSpPr>
          <p:cNvPr id="3" name="文本框 2"/>
          <p:cNvSpPr txBox="1"/>
          <p:nvPr/>
        </p:nvSpPr>
        <p:spPr>
          <a:xfrm>
            <a:off x="851535" y="3732530"/>
            <a:ext cx="5375275" cy="1814830"/>
          </a:xfrm>
          <a:prstGeom prst="rect">
            <a:avLst/>
          </a:prstGeom>
          <a:noFill/>
          <a:ln w="9525">
            <a:noFill/>
          </a:ln>
        </p:spPr>
        <p:txBody>
          <a:bodyPr wrap="square">
            <a:spAutoFit/>
          </a:bodyPr>
          <a:p>
            <a:pPr indent="0"/>
            <a:r>
              <a:rPr lang="zh-CN" sz="2800" b="0">
                <a:latin typeface="楷体" panose="02010609060101010101" charset="-122"/>
                <a:ea typeface="楷体" panose="02010609060101010101" charset="-122"/>
                <a:cs typeface="楷体" panose="02010609060101010101" charset="-122"/>
              </a:rPr>
              <a:t>知网查重时，单篇文献低于</a:t>
            </a:r>
            <a:r>
              <a:rPr lang="en-US" sz="2800" b="1">
                <a:latin typeface="楷体" panose="02010609060101010101" charset="-122"/>
                <a:ea typeface="楷体" panose="02010609060101010101" charset="-122"/>
                <a:cs typeface="楷体" panose="02010609060101010101" charset="-122"/>
              </a:rPr>
              <a:t>3%</a:t>
            </a:r>
            <a:r>
              <a:rPr lang="zh-CN" sz="2800" b="0">
                <a:latin typeface="楷体" panose="02010609060101010101" charset="-122"/>
                <a:ea typeface="楷体" panose="02010609060101010101" charset="-122"/>
                <a:cs typeface="楷体" panose="02010609060101010101" charset="-122"/>
              </a:rPr>
              <a:t>的引用是无法检测出的，换言之，一篇</a:t>
            </a:r>
            <a:r>
              <a:rPr lang="zh-CN" sz="2800" b="1">
                <a:latin typeface="楷体" panose="02010609060101010101" charset="-122"/>
                <a:ea typeface="楷体" panose="02010609060101010101" charset="-122"/>
                <a:cs typeface="楷体" panose="02010609060101010101" charset="-122"/>
              </a:rPr>
              <a:t>一万字</a:t>
            </a:r>
            <a:r>
              <a:rPr lang="zh-CN" sz="2800" b="0">
                <a:latin typeface="楷体" panose="02010609060101010101" charset="-122"/>
                <a:ea typeface="楷体" panose="02010609060101010101" charset="-122"/>
                <a:cs typeface="楷体" panose="02010609060101010101" charset="-122"/>
              </a:rPr>
              <a:t>的论文，如果你引用</a:t>
            </a:r>
            <a:r>
              <a:rPr lang="zh-CN" sz="2800" b="1">
                <a:latin typeface="楷体" panose="02010609060101010101" charset="-122"/>
                <a:ea typeface="楷体" panose="02010609060101010101" charset="-122"/>
                <a:cs typeface="楷体" panose="02010609060101010101" charset="-122"/>
              </a:rPr>
              <a:t>低于</a:t>
            </a:r>
            <a:r>
              <a:rPr lang="en-US" sz="2800" b="1">
                <a:latin typeface="楷体" panose="02010609060101010101" charset="-122"/>
                <a:ea typeface="楷体" panose="02010609060101010101" charset="-122"/>
                <a:cs typeface="楷体" panose="02010609060101010101" charset="-122"/>
              </a:rPr>
              <a:t>300</a:t>
            </a:r>
            <a:r>
              <a:rPr lang="zh-CN" sz="2800" b="1">
                <a:latin typeface="楷体" panose="02010609060101010101" charset="-122"/>
                <a:ea typeface="楷体" panose="02010609060101010101" charset="-122"/>
                <a:cs typeface="楷体" panose="02010609060101010101" charset="-122"/>
              </a:rPr>
              <a:t>字</a:t>
            </a:r>
            <a:r>
              <a:rPr lang="zh-CN" sz="2800" b="0">
                <a:latin typeface="楷体" panose="02010609060101010101" charset="-122"/>
                <a:ea typeface="楷体" panose="02010609060101010101" charset="-122"/>
                <a:cs typeface="楷体" panose="02010609060101010101" charset="-122"/>
              </a:rPr>
              <a:t>那就是没问题的。</a:t>
            </a:r>
            <a:endParaRPr lang="zh-CN" altLang="en-US" sz="2800" b="0">
              <a:latin typeface="楷体" panose="02010609060101010101" charset="-122"/>
              <a:ea typeface="楷体" panose="02010609060101010101" charset="-122"/>
              <a:cs typeface="楷体" panose="02010609060101010101" charset="-122"/>
            </a:endParaRPr>
          </a:p>
        </p:txBody>
      </p:sp>
      <p:pic>
        <p:nvPicPr>
          <p:cNvPr id="59" name="image30.jpeg"/>
          <p:cNvPicPr>
            <a:picLocks noChangeAspect="1"/>
          </p:cNvPicPr>
          <p:nvPr/>
        </p:nvPicPr>
        <p:blipFill>
          <a:blip r:embed="rId1" cstate="print">
            <a:clrChange>
              <a:clrFrom>
                <a:srgbClr val="FFFFFF">
                  <a:alpha val="100000"/>
                </a:srgbClr>
              </a:clrFrom>
              <a:clrTo>
                <a:srgbClr val="FFFFFF">
                  <a:alpha val="100000"/>
                  <a:alpha val="0"/>
                </a:srgbClr>
              </a:clrTo>
            </a:clrChange>
          </a:blip>
          <a:stretch>
            <a:fillRect/>
          </a:stretch>
        </p:blipFill>
        <p:spPr>
          <a:xfrm>
            <a:off x="6877050" y="1908810"/>
            <a:ext cx="4984115" cy="3638550"/>
          </a:xfrm>
          <a:prstGeom prst="rect">
            <a:avLst/>
          </a:prstGeom>
        </p:spPr>
      </p:pic>
      <p:sp>
        <p:nvSpPr>
          <p:cNvPr id="4" name="文本框 3"/>
          <p:cNvSpPr txBox="1"/>
          <p:nvPr/>
        </p:nvSpPr>
        <p:spPr>
          <a:xfrm>
            <a:off x="938530" y="607060"/>
            <a:ext cx="4050665" cy="645160"/>
          </a:xfrm>
          <a:prstGeom prst="rect">
            <a:avLst/>
          </a:prstGeom>
          <a:noFill/>
        </p:spPr>
        <p:txBody>
          <a:bodyPr wrap="square" rtlCol="0">
            <a:spAutoFit/>
          </a:bodyPr>
          <a:p>
            <a:r>
              <a:rPr lang="zh-CN" altLang="en-US" sz="3600" b="1"/>
              <a:t>毕业论文查重问题</a:t>
            </a:r>
            <a:endParaRPr lang="zh-CN" altLang="en-US" sz="3600" b="1"/>
          </a:p>
        </p:txBody>
      </p:sp>
      <p:sp>
        <p:nvSpPr>
          <p:cNvPr id="5" name="文本框 4"/>
          <p:cNvSpPr txBox="1"/>
          <p:nvPr/>
        </p:nvSpPr>
        <p:spPr>
          <a:xfrm>
            <a:off x="851535" y="1486535"/>
            <a:ext cx="2327910" cy="521970"/>
          </a:xfrm>
          <a:prstGeom prst="rect">
            <a:avLst/>
          </a:prstGeom>
          <a:noFill/>
        </p:spPr>
        <p:txBody>
          <a:bodyPr wrap="none" rtlCol="0" anchor="t">
            <a:spAutoFit/>
          </a:bodyPr>
          <a:p>
            <a:pPr indent="0" algn="ctr"/>
            <a:r>
              <a:rPr lang="zh-CN" sz="2800" b="1">
                <a:ea typeface="宋体" panose="02010600030101010101" pitchFamily="2" charset="-122"/>
                <a:sym typeface="+mn-ea"/>
              </a:rPr>
              <a:t>如何应对查重</a:t>
            </a:r>
            <a:endParaRPr lang="zh-CN" altLang="en-US" sz="2800" b="1">
              <a:ea typeface="宋体" panose="02010600030101010101" pitchFamily="2" charset="-122"/>
              <a:sym typeface="+mn-ea"/>
            </a:endParaRPr>
          </a:p>
        </p:txBody>
      </p:sp>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 calcmode="lin" valueType="num">
                                      <p:cBhvr additive="base">
                                        <p:cTn id="19"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938530" y="1931670"/>
            <a:ext cx="6691630" cy="2676525"/>
          </a:xfrm>
          <a:prstGeom prst="rect">
            <a:avLst/>
          </a:prstGeom>
          <a:noFill/>
          <a:ln w="9525">
            <a:noFill/>
          </a:ln>
        </p:spPr>
        <p:txBody>
          <a:bodyPr wrap="square">
            <a:spAutoFit/>
          </a:bodyPr>
          <a:p>
            <a:pPr indent="0"/>
            <a:r>
              <a:rPr lang="zh-CN" sz="2800" b="0">
                <a:latin typeface="楷体" panose="02010609060101010101" charset="-122"/>
                <a:ea typeface="楷体" panose="02010609060101010101" charset="-122"/>
                <a:cs typeface="楷体" panose="02010609060101010101" charset="-122"/>
              </a:rPr>
              <a:t>查重修改方法</a:t>
            </a:r>
            <a:endParaRPr lang="zh-CN" sz="2800" b="0">
              <a:latin typeface="楷体" panose="02010609060101010101" charset="-122"/>
              <a:ea typeface="楷体" panose="02010609060101010101" charset="-122"/>
              <a:cs typeface="楷体" panose="02010609060101010101" charset="-122"/>
            </a:endParaRPr>
          </a:p>
          <a:p>
            <a:pPr indent="0"/>
            <a:r>
              <a:rPr lang="zh-CN" sz="2800" b="0">
                <a:latin typeface="楷体" panose="02010609060101010101" charset="-122"/>
                <a:ea typeface="楷体" panose="02010609060101010101" charset="-122"/>
                <a:cs typeface="楷体" panose="02010609060101010101" charset="-122"/>
              </a:rPr>
              <a:t>方法一：改写</a:t>
            </a:r>
            <a:r>
              <a:rPr lang="en-US" sz="2800" b="0">
                <a:latin typeface="楷体" panose="02010609060101010101" charset="-122"/>
                <a:ea typeface="楷体" panose="02010609060101010101" charset="-122"/>
                <a:cs typeface="楷体" panose="02010609060101010101" charset="-122"/>
              </a:rPr>
              <a:t>• </a:t>
            </a:r>
            <a:r>
              <a:rPr lang="zh-CN" sz="2800" b="0">
                <a:latin typeface="楷体" panose="02010609060101010101" charset="-122"/>
                <a:ea typeface="楷体" panose="02010609060101010101" charset="-122"/>
                <a:cs typeface="楷体" panose="02010609060101010101" charset="-122"/>
              </a:rPr>
              <a:t>改写是进行红字修改，降低文章抄袭率的最好用的办法。</a:t>
            </a:r>
            <a:endParaRPr lang="zh-CN" sz="2800" b="0">
              <a:latin typeface="楷体" panose="02010609060101010101" charset="-122"/>
              <a:ea typeface="楷体" panose="02010609060101010101" charset="-122"/>
              <a:cs typeface="楷体" panose="02010609060101010101" charset="-122"/>
            </a:endParaRPr>
          </a:p>
          <a:p>
            <a:pPr indent="0"/>
            <a:r>
              <a:rPr lang="zh-CN" altLang="en-US" sz="2800">
                <a:latin typeface="楷体" panose="02010609060101010101" charset="-122"/>
                <a:ea typeface="楷体" panose="02010609060101010101" charset="-122"/>
                <a:cs typeface="楷体" panose="02010609060101010101" charset="-122"/>
              </a:rPr>
              <a:t>方法二：整合</a:t>
            </a:r>
            <a:endParaRPr lang="zh-CN" altLang="en-US" sz="2800">
              <a:latin typeface="楷体" panose="02010609060101010101" charset="-122"/>
              <a:ea typeface="楷体" panose="02010609060101010101" charset="-122"/>
              <a:cs typeface="楷体" panose="02010609060101010101" charset="-122"/>
            </a:endParaRPr>
          </a:p>
          <a:p>
            <a:pPr indent="0"/>
            <a:r>
              <a:rPr lang="zh-CN" altLang="en-US" sz="2800">
                <a:latin typeface="楷体" panose="02010609060101010101" charset="-122"/>
                <a:ea typeface="楷体" panose="02010609060101010101" charset="-122"/>
                <a:cs typeface="楷体" panose="02010609060101010101" charset="-122"/>
              </a:rPr>
              <a:t>方法三：改写加整合加稀释</a:t>
            </a:r>
            <a:endParaRPr lang="zh-CN" altLang="en-US" sz="2800">
              <a:latin typeface="楷体" panose="02010609060101010101" charset="-122"/>
              <a:ea typeface="楷体" panose="02010609060101010101" charset="-122"/>
              <a:cs typeface="楷体" panose="02010609060101010101" charset="-122"/>
            </a:endParaRPr>
          </a:p>
        </p:txBody>
      </p:sp>
      <p:pic>
        <p:nvPicPr>
          <p:cNvPr id="71" name="image36.jpeg"/>
          <p:cNvPicPr>
            <a:picLocks noChangeAspect="1"/>
          </p:cNvPicPr>
          <p:nvPr/>
        </p:nvPicPr>
        <p:blipFill>
          <a:blip r:embed="rId1" cstate="print">
            <a:clrChange>
              <a:clrFrom>
                <a:srgbClr val="B6C8D2">
                  <a:alpha val="100000"/>
                </a:srgbClr>
              </a:clrFrom>
              <a:clrTo>
                <a:srgbClr val="B6C8D2">
                  <a:alpha val="100000"/>
                  <a:alpha val="0"/>
                </a:srgbClr>
              </a:clrTo>
            </a:clrChange>
          </a:blip>
          <a:stretch>
            <a:fillRect/>
          </a:stretch>
        </p:blipFill>
        <p:spPr>
          <a:xfrm>
            <a:off x="7283768" y="3703320"/>
            <a:ext cx="5133975" cy="2857500"/>
          </a:xfrm>
          <a:prstGeom prst="rect">
            <a:avLst/>
          </a:prstGeom>
        </p:spPr>
      </p:pic>
      <p:sp>
        <p:nvSpPr>
          <p:cNvPr id="4" name="文本框 3"/>
          <p:cNvSpPr txBox="1"/>
          <p:nvPr/>
        </p:nvSpPr>
        <p:spPr>
          <a:xfrm>
            <a:off x="938530" y="607060"/>
            <a:ext cx="4050665" cy="645160"/>
          </a:xfrm>
          <a:prstGeom prst="rect">
            <a:avLst/>
          </a:prstGeom>
          <a:noFill/>
        </p:spPr>
        <p:txBody>
          <a:bodyPr wrap="square" rtlCol="0">
            <a:spAutoFit/>
          </a:bodyPr>
          <a:p>
            <a:r>
              <a:rPr lang="zh-CN" altLang="en-US" sz="3600" b="1"/>
              <a:t>毕业论文查重问题</a:t>
            </a:r>
            <a:endParaRPr lang="zh-CN" altLang="en-US" sz="3600" b="1"/>
          </a:p>
        </p:txBody>
      </p:sp>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0">
                                            <p:txEl>
                                              <p:pRg st="0" end="0"/>
                                            </p:txEl>
                                          </p:spTgt>
                                        </p:tgtEl>
                                        <p:attrNameLst>
                                          <p:attrName>style.visibility</p:attrName>
                                        </p:attrNameLst>
                                      </p:cBhvr>
                                      <p:to>
                                        <p:strVal val="visible"/>
                                      </p:to>
                                    </p:set>
                                    <p:anim calcmode="lin" valueType="num">
                                      <p:cBhvr additive="base">
                                        <p:cTn id="13" dur="500" fill="hold"/>
                                        <p:tgtEl>
                                          <p:spTgt spid="10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0">
                                            <p:txEl>
                                              <p:pRg st="1" end="1"/>
                                            </p:txEl>
                                          </p:spTgt>
                                        </p:tgtEl>
                                        <p:attrNameLst>
                                          <p:attrName>style.visibility</p:attrName>
                                        </p:attrNameLst>
                                      </p:cBhvr>
                                      <p:to>
                                        <p:strVal val="visible"/>
                                      </p:to>
                                    </p:set>
                                    <p:anim calcmode="lin" valueType="num">
                                      <p:cBhvr additive="base">
                                        <p:cTn id="19" dur="500" fill="hold"/>
                                        <p:tgtEl>
                                          <p:spTgt spid="100">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0">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0">
                                            <p:txEl>
                                              <p:pRg st="2" end="2"/>
                                            </p:txEl>
                                          </p:spTgt>
                                        </p:tgtEl>
                                        <p:attrNameLst>
                                          <p:attrName>style.visibility</p:attrName>
                                        </p:attrNameLst>
                                      </p:cBhvr>
                                      <p:to>
                                        <p:strVal val="visible"/>
                                      </p:to>
                                    </p:set>
                                    <p:anim calcmode="lin" valueType="num">
                                      <p:cBhvr additive="base">
                                        <p:cTn id="23" dur="500" fill="hold"/>
                                        <p:tgtEl>
                                          <p:spTgt spid="100">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0">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0">
                                            <p:txEl>
                                              <p:pRg st="3" end="3"/>
                                            </p:txEl>
                                          </p:spTgt>
                                        </p:tgtEl>
                                        <p:attrNameLst>
                                          <p:attrName>style.visibility</p:attrName>
                                        </p:attrNameLst>
                                      </p:cBhvr>
                                      <p:to>
                                        <p:strVal val="visible"/>
                                      </p:to>
                                    </p:set>
                                    <p:anim calcmode="lin" valueType="num">
                                      <p:cBhvr additive="base">
                                        <p:cTn id="27" dur="500" fill="hold"/>
                                        <p:tgtEl>
                                          <p:spTgt spid="100">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88340" y="1367790"/>
            <a:ext cx="7508875" cy="5262245"/>
          </a:xfrm>
          <a:prstGeom prst="rect">
            <a:avLst/>
          </a:prstGeom>
          <a:noFill/>
        </p:spPr>
        <p:txBody>
          <a:bodyPr wrap="square" rtlCol="0">
            <a:spAutoFit/>
          </a:bodyPr>
          <a:p>
            <a:r>
              <a:rPr lang="zh-CN" altLang="en-US" sz="2800">
                <a:latin typeface="楷体" panose="02010609060101010101" charset="-122"/>
                <a:ea typeface="楷体" panose="02010609060101010101" charset="-122"/>
              </a:rPr>
              <a:t>例：</a:t>
            </a:r>
            <a:r>
              <a:rPr lang="zh-CN" altLang="en-US" sz="2800">
                <a:solidFill>
                  <a:srgbClr val="FF0000"/>
                </a:solidFill>
                <a:latin typeface="楷体" panose="02010609060101010101" charset="-122"/>
                <a:ea typeface="楷体" panose="02010609060101010101" charset="-122"/>
              </a:rPr>
              <a:t>智能手机与我们的生活联系密切。</a:t>
            </a:r>
            <a:endParaRPr lang="zh-CN" altLang="en-US" sz="2800">
              <a:latin typeface="楷体" panose="02010609060101010101" charset="-122"/>
              <a:ea typeface="楷体" panose="02010609060101010101" charset="-122"/>
            </a:endParaRPr>
          </a:p>
          <a:p>
            <a:r>
              <a:rPr lang="zh-CN" altLang="en-US" sz="2800">
                <a:latin typeface="楷体" panose="02010609060101010101" charset="-122"/>
                <a:ea typeface="楷体" panose="02010609060101010101" charset="-122"/>
              </a:rPr>
              <a:t>改：智能手机在人们的生活中越来越成为不可或缺的一部分。</a:t>
            </a:r>
            <a:endParaRPr lang="zh-CN" altLang="en-US" sz="2800">
              <a:latin typeface="楷体" panose="02010609060101010101" charset="-122"/>
              <a:ea typeface="楷体" panose="02010609060101010101" charset="-122"/>
            </a:endParaRPr>
          </a:p>
          <a:p>
            <a:endParaRPr lang="zh-CN" altLang="en-US" sz="2800">
              <a:latin typeface="楷体" panose="02010609060101010101" charset="-122"/>
              <a:ea typeface="楷体" panose="02010609060101010101" charset="-122"/>
            </a:endParaRPr>
          </a:p>
          <a:p>
            <a:r>
              <a:rPr lang="zh-CN" altLang="zh-CN" sz="2800">
                <a:latin typeface="楷体" panose="02010609060101010101" charset="-122"/>
                <a:ea typeface="楷体" panose="02010609060101010101" charset="-122"/>
              </a:rPr>
              <a:t>例：</a:t>
            </a:r>
            <a:r>
              <a:rPr lang="zh-CN" altLang="zh-CN" sz="2800">
                <a:solidFill>
                  <a:srgbClr val="FF0000"/>
                </a:solidFill>
                <a:latin typeface="楷体" panose="02010609060101010101" charset="-122"/>
                <a:ea typeface="楷体" panose="02010609060101010101" charset="-122"/>
              </a:rPr>
              <a:t>如来佛祖</a:t>
            </a:r>
            <a:endParaRPr lang="zh-CN" altLang="zh-CN" sz="2800">
              <a:latin typeface="楷体" panose="02010609060101010101" charset="-122"/>
              <a:ea typeface="楷体" panose="02010609060101010101" charset="-122"/>
            </a:endParaRPr>
          </a:p>
          <a:p>
            <a:r>
              <a:rPr lang="zh-CN" altLang="zh-CN" sz="2800">
                <a:latin typeface="楷体" panose="02010609060101010101" charset="-122"/>
                <a:ea typeface="楷体" panose="02010609060101010101" charset="-122"/>
              </a:rPr>
              <a:t>改：释迦牟尼佛，乔达摩</a:t>
            </a:r>
            <a:r>
              <a:rPr lang="en-US" altLang="zh-CN" sz="2800">
                <a:latin typeface="楷体" panose="02010609060101010101" charset="-122"/>
                <a:ea typeface="楷体" panose="02010609060101010101" charset="-122"/>
              </a:rPr>
              <a:t>-</a:t>
            </a:r>
            <a:r>
              <a:rPr lang="zh-CN" altLang="zh-CN" sz="2800">
                <a:latin typeface="楷体" panose="02010609060101010101" charset="-122"/>
                <a:ea typeface="楷体" panose="02010609060101010101" charset="-122"/>
              </a:rPr>
              <a:t>悉达多</a:t>
            </a:r>
            <a:endParaRPr lang="zh-CN" altLang="zh-CN" sz="2800">
              <a:latin typeface="楷体" panose="02010609060101010101" charset="-122"/>
              <a:ea typeface="楷体" panose="02010609060101010101" charset="-122"/>
            </a:endParaRPr>
          </a:p>
          <a:p>
            <a:endParaRPr lang="zh-CN" altLang="zh-CN" sz="2800">
              <a:latin typeface="楷体" panose="02010609060101010101" charset="-122"/>
              <a:ea typeface="楷体" panose="02010609060101010101" charset="-122"/>
            </a:endParaRPr>
          </a:p>
          <a:p>
            <a:r>
              <a:rPr lang="zh-CN" altLang="zh-CN" sz="2800">
                <a:latin typeface="楷体" panose="02010609060101010101" charset="-122"/>
                <a:ea typeface="楷体" panose="02010609060101010101" charset="-122"/>
              </a:rPr>
              <a:t>例：</a:t>
            </a:r>
            <a:r>
              <a:rPr lang="zh-CN" altLang="zh-CN" sz="2800">
                <a:solidFill>
                  <a:srgbClr val="FF0000"/>
                </a:solidFill>
                <a:latin typeface="楷体" panose="02010609060101010101" charset="-122"/>
                <a:ea typeface="楷体" panose="02010609060101010101" charset="-122"/>
              </a:rPr>
              <a:t>英国</a:t>
            </a:r>
            <a:endParaRPr lang="zh-CN" altLang="zh-CN" sz="2800">
              <a:latin typeface="楷体" panose="02010609060101010101" charset="-122"/>
              <a:ea typeface="楷体" panose="02010609060101010101" charset="-122"/>
            </a:endParaRPr>
          </a:p>
          <a:p>
            <a:r>
              <a:rPr lang="zh-CN" altLang="zh-CN" sz="2800">
                <a:latin typeface="楷体" panose="02010609060101010101" charset="-122"/>
                <a:ea typeface="楷体" panose="02010609060101010101" charset="-122"/>
              </a:rPr>
              <a:t>改：大不列颠及北爱尔兰联合王国</a:t>
            </a:r>
            <a:endParaRPr lang="zh-CN" altLang="zh-CN" sz="2800">
              <a:latin typeface="楷体" panose="02010609060101010101" charset="-122"/>
              <a:ea typeface="楷体" panose="02010609060101010101" charset="-122"/>
            </a:endParaRPr>
          </a:p>
          <a:p>
            <a:endParaRPr lang="zh-CN" altLang="zh-CN" sz="2800">
              <a:latin typeface="楷体" panose="02010609060101010101" charset="-122"/>
              <a:ea typeface="楷体" panose="02010609060101010101" charset="-122"/>
            </a:endParaRPr>
          </a:p>
          <a:p>
            <a:r>
              <a:rPr lang="zh-CN" altLang="zh-CN" sz="2800">
                <a:latin typeface="楷体" panose="02010609060101010101" charset="-122"/>
                <a:ea typeface="楷体" panose="02010609060101010101" charset="-122"/>
              </a:rPr>
              <a:t>例：</a:t>
            </a:r>
            <a:r>
              <a:rPr lang="en-US" altLang="zh-CN" sz="2800">
                <a:solidFill>
                  <a:srgbClr val="FF0000"/>
                </a:solidFill>
                <a:latin typeface="楷体" panose="02010609060101010101" charset="-122"/>
                <a:ea typeface="楷体" panose="02010609060101010101" charset="-122"/>
              </a:rPr>
              <a:t>1991</a:t>
            </a:r>
            <a:r>
              <a:rPr lang="zh-CN" altLang="en-US" sz="2800">
                <a:solidFill>
                  <a:srgbClr val="FF0000"/>
                </a:solidFill>
                <a:latin typeface="楷体" panose="02010609060101010101" charset="-122"/>
                <a:ea typeface="楷体" panose="02010609060101010101" charset="-122"/>
              </a:rPr>
              <a:t>年</a:t>
            </a:r>
            <a:endParaRPr lang="zh-CN" altLang="en-US" sz="2800">
              <a:latin typeface="楷体" panose="02010609060101010101" charset="-122"/>
              <a:ea typeface="楷体" panose="02010609060101010101" charset="-122"/>
            </a:endParaRPr>
          </a:p>
          <a:p>
            <a:r>
              <a:rPr lang="zh-CN" altLang="en-US" sz="2800">
                <a:latin typeface="楷体" panose="02010609060101010101" charset="-122"/>
                <a:ea typeface="楷体" panose="02010609060101010101" charset="-122"/>
              </a:rPr>
              <a:t>改：二十世纪九十年代初期</a:t>
            </a:r>
            <a:endParaRPr lang="zh-CN" altLang="en-US" sz="2800">
              <a:latin typeface="楷体" panose="02010609060101010101" charset="-122"/>
              <a:ea typeface="楷体" panose="02010609060101010101" charset="-122"/>
            </a:endParaRPr>
          </a:p>
        </p:txBody>
      </p:sp>
      <p:sp>
        <p:nvSpPr>
          <p:cNvPr id="4" name="文本框 3"/>
          <p:cNvSpPr txBox="1"/>
          <p:nvPr/>
        </p:nvSpPr>
        <p:spPr>
          <a:xfrm>
            <a:off x="938530" y="607060"/>
            <a:ext cx="4050665" cy="645160"/>
          </a:xfrm>
          <a:prstGeom prst="rect">
            <a:avLst/>
          </a:prstGeom>
          <a:noFill/>
        </p:spPr>
        <p:txBody>
          <a:bodyPr wrap="square" rtlCol="0">
            <a:spAutoFit/>
          </a:bodyPr>
          <a:p>
            <a:r>
              <a:rPr lang="zh-CN" altLang="en-US" sz="3600" b="1"/>
              <a:t>毕业论文查重问题</a:t>
            </a:r>
            <a:endParaRPr lang="zh-CN" altLang="en-US" sz="3600" b="1"/>
          </a:p>
        </p:txBody>
      </p:sp>
      <p:pic>
        <p:nvPicPr>
          <p:cNvPr id="11" name="image6.jpeg"/>
          <p:cNvPicPr>
            <a:picLocks noChangeAspect="1"/>
          </p:cNvPicPr>
          <p:nvPr/>
        </p:nvPicPr>
        <p:blipFill>
          <a:blip r:embed="rId1" cstate="print"/>
          <a:srcRect l="518" t="2317" r="65415" b="6202"/>
          <a:stretch>
            <a:fillRect/>
          </a:stretch>
        </p:blipFill>
        <p:spPr>
          <a:xfrm>
            <a:off x="8931275" y="607060"/>
            <a:ext cx="2045335" cy="2407285"/>
          </a:xfrm>
          <a:prstGeom prst="rect">
            <a:avLst/>
          </a:prstGeom>
        </p:spPr>
      </p:pic>
      <p:pic>
        <p:nvPicPr>
          <p:cNvPr id="3" name="image6.jpeg"/>
          <p:cNvPicPr>
            <a:picLocks noChangeAspect="1"/>
          </p:cNvPicPr>
          <p:nvPr/>
        </p:nvPicPr>
        <p:blipFill>
          <a:blip r:embed="rId1" cstate="print"/>
          <a:srcRect l="33644" r="32618"/>
          <a:stretch>
            <a:fillRect/>
          </a:stretch>
        </p:blipFill>
        <p:spPr>
          <a:xfrm>
            <a:off x="6905625" y="2361565"/>
            <a:ext cx="2025650" cy="2631440"/>
          </a:xfrm>
          <a:prstGeom prst="rect">
            <a:avLst/>
          </a:prstGeom>
        </p:spPr>
      </p:pic>
      <p:pic>
        <p:nvPicPr>
          <p:cNvPr id="5" name="image6.jpeg"/>
          <p:cNvPicPr>
            <a:picLocks noChangeAspect="1"/>
          </p:cNvPicPr>
          <p:nvPr/>
        </p:nvPicPr>
        <p:blipFill>
          <a:blip r:embed="rId1" cstate="print"/>
          <a:srcRect l="67467"/>
          <a:stretch>
            <a:fillRect/>
          </a:stretch>
        </p:blipFill>
        <p:spPr>
          <a:xfrm>
            <a:off x="9185275" y="3848100"/>
            <a:ext cx="1953260" cy="2631440"/>
          </a:xfrm>
          <a:prstGeom prst="rect">
            <a:avLst/>
          </a:prstGeom>
        </p:spPr>
      </p:pic>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anim calcmode="lin" valueType="num">
                                      <p:cBhvr additive="base">
                                        <p:cTn id="4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 calcmode="lin" valueType="num">
                                      <p:cBhvr additive="base">
                                        <p:cTn id="49"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anim calcmode="lin" valueType="num">
                                      <p:cBhvr additive="base">
                                        <p:cTn id="55"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custDataLst>
              <p:tags r:id="rId1"/>
            </p:custDataLst>
          </p:nvPr>
        </p:nvCxnSpPr>
        <p:spPr>
          <a:xfrm>
            <a:off x="4450080" y="2887980"/>
            <a:ext cx="0" cy="1082040"/>
          </a:xfrm>
          <a:prstGeom prst="line">
            <a:avLst/>
          </a:prstGeom>
          <a:ln>
            <a:solidFill>
              <a:schemeClr val="accent1"/>
            </a:solidFill>
          </a:ln>
        </p:spPr>
        <p:style>
          <a:lnRef idx="1">
            <a:srgbClr val="4472C4"/>
          </a:lnRef>
          <a:fillRef idx="0">
            <a:srgbClr val="4472C4"/>
          </a:fillRef>
          <a:effectRef idx="0">
            <a:srgbClr val="4472C4"/>
          </a:effectRef>
          <a:fontRef idx="minor">
            <a:sysClr val="windowText" lastClr="000000"/>
          </a:fontRef>
        </p:style>
      </p:cxnSp>
      <p:sp>
        <p:nvSpPr>
          <p:cNvPr id="7" name="TextBox 2"/>
          <p:cNvSpPr txBox="1"/>
          <p:nvPr>
            <p:custDataLst>
              <p:tags r:id="rId2"/>
            </p:custDataLst>
          </p:nvPr>
        </p:nvSpPr>
        <p:spPr>
          <a:xfrm>
            <a:off x="2570480" y="2748915"/>
            <a:ext cx="1684655" cy="1360170"/>
          </a:xfrm>
          <a:prstGeom prst="rect">
            <a:avLst/>
          </a:prstGeom>
          <a:noFill/>
        </p:spPr>
        <p:txBody>
          <a:bodyPr wrap="square" lIns="90170" tIns="46990" rIns="90170" bIns="4699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pPr>
            <a:r>
              <a:rPr lang="en-US" altLang="zh-CN" sz="8000" b="1" spc="20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rPr>
              <a:t>05</a:t>
            </a:r>
            <a:endParaRPr lang="en-US" altLang="zh-CN" sz="8000" b="1" spc="20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2" name="标题 1"/>
          <p:cNvSpPr>
            <a:spLocks noGrp="1"/>
          </p:cNvSpPr>
          <p:nvPr>
            <p:ph type="ctrTitle" idx="13"/>
            <p:custDataLst>
              <p:tags r:id="rId3"/>
            </p:custDataLst>
          </p:nvPr>
        </p:nvSpPr>
        <p:spPr/>
        <p:txBody>
          <a:bodyPr vert="horz" wrap="square" lIns="0" tIns="0" rIns="0" bIns="0" rtlCol="0" anchor="ctr" anchorCtr="0">
            <a:normAutofit/>
          </a:bodyPr>
          <a:lstStyle/>
          <a:p>
            <a:r>
              <a:rPr lang="zh-CN" altLang="en-US"/>
              <a:t>毕业论文答辩</a:t>
            </a:r>
            <a:endParaRPr lang="zh-CN" altLang="en-US"/>
          </a:p>
        </p:txBody>
      </p:sp>
    </p:spTree>
    <p:custDataLst>
      <p:tags r:id="rId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03580" y="1497330"/>
            <a:ext cx="7039610" cy="4831080"/>
          </a:xfrm>
          <a:prstGeom prst="rect">
            <a:avLst/>
          </a:prstGeom>
          <a:noFill/>
        </p:spPr>
        <p:txBody>
          <a:bodyPr wrap="square" rtlCol="0">
            <a:spAutoFit/>
          </a:bodyPr>
          <a:p>
            <a:pPr marL="285750" indent="-285750">
              <a:buFont typeface="Wingdings" panose="05000000000000000000" charset="0"/>
              <a:buChar char="Ø"/>
            </a:pPr>
            <a:r>
              <a:rPr lang="zh-CN" altLang="en-US" sz="3600">
                <a:latin typeface="楷体" panose="02010609060101010101" charset="-122"/>
                <a:ea typeface="楷体" panose="02010609060101010101" charset="-122"/>
              </a:rPr>
              <a:t>答辩资格审查</a:t>
            </a:r>
            <a:endParaRPr lang="zh-CN" altLang="en-US" sz="3600">
              <a:latin typeface="楷体" panose="02010609060101010101" charset="-122"/>
              <a:ea typeface="楷体" panose="02010609060101010101" charset="-122"/>
            </a:endParaRPr>
          </a:p>
          <a:p>
            <a:pPr indent="0">
              <a:buFont typeface="Wingdings" panose="05000000000000000000" charset="0"/>
              <a:buNone/>
            </a:pPr>
            <a:r>
              <a:rPr lang="en-US" altLang="zh-CN" sz="3600">
                <a:latin typeface="楷体" panose="02010609060101010101" charset="-122"/>
                <a:ea typeface="楷体" panose="02010609060101010101" charset="-122"/>
              </a:rPr>
              <a:t>  </a:t>
            </a:r>
            <a:r>
              <a:rPr lang="zh-CN" altLang="en-US" sz="2800">
                <a:latin typeface="楷体" panose="02010609060101010101" charset="-122"/>
                <a:ea typeface="楷体" panose="02010609060101010101" charset="-122"/>
              </a:rPr>
              <a:t>审核毕业生的开题报告、论文内容及字数、提纲等。</a:t>
            </a:r>
            <a:endParaRPr lang="zh-CN" altLang="en-US" sz="3600">
              <a:latin typeface="楷体" panose="02010609060101010101" charset="-122"/>
              <a:ea typeface="楷体" panose="02010609060101010101" charset="-122"/>
            </a:endParaRPr>
          </a:p>
          <a:p>
            <a:pPr marL="285750" indent="-285750">
              <a:buFont typeface="Wingdings" panose="05000000000000000000" charset="0"/>
              <a:buChar char="Ø"/>
            </a:pPr>
            <a:r>
              <a:rPr lang="zh-CN" altLang="en-US" sz="3600">
                <a:latin typeface="楷体" panose="02010609060101010101" charset="-122"/>
                <a:ea typeface="楷体" panose="02010609060101010101" charset="-122"/>
              </a:rPr>
              <a:t>答辩人陈述阶段</a:t>
            </a:r>
            <a:endParaRPr lang="zh-CN" altLang="en-US" sz="3600">
              <a:latin typeface="楷体" panose="02010609060101010101" charset="-122"/>
              <a:ea typeface="楷体" panose="02010609060101010101" charset="-122"/>
            </a:endParaRPr>
          </a:p>
          <a:p>
            <a:pPr indent="0">
              <a:buFont typeface="Wingdings" panose="05000000000000000000" charset="0"/>
              <a:buNone/>
            </a:pPr>
            <a:r>
              <a:rPr lang="en-US" altLang="zh-CN" sz="3600">
                <a:latin typeface="楷体" panose="02010609060101010101" charset="-122"/>
                <a:ea typeface="楷体" panose="02010609060101010101" charset="-122"/>
              </a:rPr>
              <a:t>  </a:t>
            </a:r>
            <a:r>
              <a:rPr lang="zh-CN" altLang="en-US" sz="2800">
                <a:latin typeface="楷体" panose="02010609060101010101" charset="-122"/>
                <a:ea typeface="楷体" panose="02010609060101010101" charset="-122"/>
              </a:rPr>
              <a:t>陈述时间控制在</a:t>
            </a:r>
            <a:r>
              <a:rPr lang="en-US" altLang="zh-CN" sz="2800">
                <a:latin typeface="楷体" panose="02010609060101010101" charset="-122"/>
                <a:ea typeface="楷体" panose="02010609060101010101" charset="-122"/>
              </a:rPr>
              <a:t>15</a:t>
            </a:r>
            <a:r>
              <a:rPr lang="zh-CN" altLang="en-US" sz="2800">
                <a:latin typeface="楷体" panose="02010609060101010101" charset="-122"/>
                <a:ea typeface="楷体" panose="02010609060101010101" charset="-122"/>
              </a:rPr>
              <a:t>分钟以内，以</a:t>
            </a:r>
            <a:r>
              <a:rPr lang="en-US" altLang="zh-CN" sz="2800">
                <a:latin typeface="楷体" panose="02010609060101010101" charset="-122"/>
                <a:ea typeface="楷体" panose="02010609060101010101" charset="-122"/>
              </a:rPr>
              <a:t>PPT</a:t>
            </a:r>
            <a:r>
              <a:rPr lang="zh-CN" altLang="en-US" sz="2800">
                <a:latin typeface="楷体" panose="02010609060101010101" charset="-122"/>
                <a:ea typeface="楷体" panose="02010609060101010101" charset="-122"/>
              </a:rPr>
              <a:t>格式进行陈述。</a:t>
            </a:r>
            <a:endParaRPr lang="zh-CN" altLang="en-US" sz="3600">
              <a:latin typeface="楷体" panose="02010609060101010101" charset="-122"/>
              <a:ea typeface="楷体" panose="02010609060101010101" charset="-122"/>
            </a:endParaRPr>
          </a:p>
          <a:p>
            <a:pPr marL="285750" indent="-285750">
              <a:buFont typeface="Wingdings" panose="05000000000000000000" charset="0"/>
              <a:buChar char="Ø"/>
            </a:pPr>
            <a:r>
              <a:rPr lang="zh-CN" altLang="en-US" sz="3600">
                <a:latin typeface="楷体" panose="02010609060101010101" charset="-122"/>
                <a:ea typeface="楷体" panose="02010609060101010101" charset="-122"/>
              </a:rPr>
              <a:t>答辩老师提问环节</a:t>
            </a:r>
            <a:endParaRPr lang="zh-CN" altLang="en-US" sz="3600">
              <a:latin typeface="楷体" panose="02010609060101010101" charset="-122"/>
              <a:ea typeface="楷体" panose="02010609060101010101" charset="-122"/>
            </a:endParaRPr>
          </a:p>
          <a:p>
            <a:pPr marL="285750" indent="-285750">
              <a:buFont typeface="Wingdings" panose="05000000000000000000" charset="0"/>
              <a:buChar char="Ø"/>
            </a:pPr>
            <a:r>
              <a:rPr lang="zh-CN" altLang="en-US" sz="3600">
                <a:latin typeface="楷体" panose="02010609060101010101" charset="-122"/>
                <a:ea typeface="楷体" panose="02010609060101010101" charset="-122"/>
              </a:rPr>
              <a:t>答辩人退场等待</a:t>
            </a:r>
            <a:endParaRPr lang="zh-CN" altLang="en-US" sz="3600">
              <a:latin typeface="楷体" panose="02010609060101010101" charset="-122"/>
              <a:ea typeface="楷体" panose="02010609060101010101" charset="-122"/>
            </a:endParaRPr>
          </a:p>
          <a:p>
            <a:pPr marL="285750" indent="-285750">
              <a:buFont typeface="Wingdings" panose="05000000000000000000" charset="0"/>
              <a:buChar char="Ø"/>
            </a:pPr>
            <a:r>
              <a:rPr lang="zh-CN" altLang="en-US" sz="3600">
                <a:latin typeface="楷体" panose="02010609060101010101" charset="-122"/>
                <a:ea typeface="楷体" panose="02010609060101010101" charset="-122"/>
              </a:rPr>
              <a:t>告知答辩结果</a:t>
            </a:r>
            <a:endParaRPr lang="zh-CN" altLang="en-US" sz="3600">
              <a:latin typeface="楷体" panose="02010609060101010101" charset="-122"/>
              <a:ea typeface="楷体" panose="02010609060101010101" charset="-122"/>
            </a:endParaRPr>
          </a:p>
        </p:txBody>
      </p:sp>
      <p:pic>
        <p:nvPicPr>
          <p:cNvPr id="3" name="图片 2"/>
          <p:cNvPicPr>
            <a:picLocks noChangeAspect="1"/>
          </p:cNvPicPr>
          <p:nvPr/>
        </p:nvPicPr>
        <p:blipFill>
          <a:blip r:embed="rId1">
            <a:clrChange>
              <a:clrFrom>
                <a:srgbClr val="FEFEFE">
                  <a:alpha val="100000"/>
                </a:srgbClr>
              </a:clrFrom>
              <a:clrTo>
                <a:srgbClr val="FEFEFE">
                  <a:alpha val="100000"/>
                  <a:alpha val="0"/>
                </a:srgbClr>
              </a:clrTo>
            </a:clrChange>
          </a:blip>
          <a:stretch>
            <a:fillRect/>
          </a:stretch>
        </p:blipFill>
        <p:spPr>
          <a:xfrm>
            <a:off x="8068945" y="1757045"/>
            <a:ext cx="3808095" cy="4765040"/>
          </a:xfrm>
          <a:prstGeom prst="rect">
            <a:avLst/>
          </a:prstGeom>
        </p:spPr>
      </p:pic>
      <p:sp>
        <p:nvSpPr>
          <p:cNvPr id="4" name="文本框 3"/>
          <p:cNvSpPr txBox="1"/>
          <p:nvPr/>
        </p:nvSpPr>
        <p:spPr>
          <a:xfrm>
            <a:off x="703580" y="551180"/>
            <a:ext cx="2468880" cy="645160"/>
          </a:xfrm>
          <a:prstGeom prst="rect">
            <a:avLst/>
          </a:prstGeom>
          <a:noFill/>
        </p:spPr>
        <p:txBody>
          <a:bodyPr wrap="none" rtlCol="0" anchor="t">
            <a:spAutoFit/>
          </a:bodyPr>
          <a:p>
            <a:r>
              <a:rPr lang="zh-CN" altLang="zh-CN" sz="3600" b="1">
                <a:latin typeface="+mj-ea"/>
                <a:ea typeface="+mj-ea"/>
                <a:sym typeface="+mn-ea"/>
              </a:rPr>
              <a:t>答辩的流程</a:t>
            </a:r>
            <a:endParaRPr lang="zh-CN" altLang="zh-CN" sz="3600" b="1">
              <a:latin typeface="+mj-ea"/>
              <a:ea typeface="+mj-ea"/>
              <a:sym typeface="+mn-ea"/>
            </a:endParaRPr>
          </a:p>
        </p:txBody>
      </p:sp>
      <p:sp>
        <p:nvSpPr>
          <p:cNvPr id="12" name="文本框 11"/>
          <p:cNvSpPr txBox="1"/>
          <p:nvPr/>
        </p:nvSpPr>
        <p:spPr>
          <a:xfrm>
            <a:off x="5567680" y="4733925"/>
            <a:ext cx="2409190" cy="1383665"/>
          </a:xfrm>
          <a:prstGeom prst="rect">
            <a:avLst/>
          </a:prstGeom>
          <a:noFill/>
        </p:spPr>
        <p:txBody>
          <a:bodyPr wrap="square" rtlCol="0">
            <a:spAutoFit/>
          </a:bodyPr>
          <a:p>
            <a:r>
              <a:rPr lang="zh-CN" altLang="en-US" sz="2800" b="1">
                <a:solidFill>
                  <a:srgbClr val="FF0000"/>
                </a:solidFill>
                <a:latin typeface="楷体" panose="02010609060101010101" charset="-122"/>
                <a:ea typeface="楷体" panose="02010609060101010101" charset="-122"/>
              </a:rPr>
              <a:t>注：答辩的时候要守时、衣着得体</a:t>
            </a:r>
            <a:endParaRPr lang="zh-CN" altLang="en-US" sz="2800" b="1">
              <a:solidFill>
                <a:srgbClr val="FF0000"/>
              </a:solidFill>
              <a:latin typeface="楷体" panose="02010609060101010101" charset="-122"/>
              <a:ea typeface="楷体" panose="02010609060101010101" charset="-122"/>
            </a:endParaRPr>
          </a:p>
        </p:txBody>
      </p:sp>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 calcmode="lin" valueType="num">
                                      <p:cBhvr additive="base">
                                        <p:cTn id="1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 calcmode="lin" valueType="num">
                                      <p:cBhvr additive="base">
                                        <p:cTn id="2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 calcmode="lin" valueType="num">
                                      <p:cBhvr additive="base">
                                        <p:cTn id="2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 calcmode="lin" valueType="num">
                                      <p:cBhvr additive="base">
                                        <p:cTn id="3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
                                            <p:txEl>
                                              <p:pRg st="6" end="6"/>
                                            </p:txEl>
                                          </p:spTgt>
                                        </p:tgtEl>
                                        <p:attrNameLst>
                                          <p:attrName>style.visibility</p:attrName>
                                        </p:attrNameLst>
                                      </p:cBhvr>
                                      <p:to>
                                        <p:strVal val="visible"/>
                                      </p:to>
                                    </p:set>
                                    <p:anim calcmode="lin" valueType="num">
                                      <p:cBhvr additive="base">
                                        <p:cTn id="4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2">
                                            <p:txEl>
                                              <p:pRg st="0" end="0"/>
                                            </p:txEl>
                                          </p:spTgt>
                                        </p:tgtEl>
                                        <p:attrNameLst>
                                          <p:attrName>style.visibility</p:attrName>
                                        </p:attrNameLst>
                                      </p:cBhvr>
                                      <p:to>
                                        <p:strVal val="visible"/>
                                      </p:to>
                                    </p:set>
                                    <p:anim calcmode="lin" valueType="num">
                                      <p:cBhvr additive="base">
                                        <p:cTn id="4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6" presetClass="emph" presetSubtype="0" fill="hold" nodeType="clickEffect">
                                  <p:stCondLst>
                                    <p:cond delay="0"/>
                                  </p:stCondLst>
                                  <p:childTnLst>
                                    <p:animScale>
                                      <p:cBhvr>
                                        <p:cTn id="52" dur="2000" fill="hold"/>
                                        <p:tgtEl>
                                          <p:spTgt spid="12">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41985" y="621665"/>
            <a:ext cx="6784340" cy="645160"/>
          </a:xfrm>
          <a:prstGeom prst="rect">
            <a:avLst/>
          </a:prstGeom>
          <a:noFill/>
        </p:spPr>
        <p:txBody>
          <a:bodyPr wrap="square" rtlCol="0">
            <a:spAutoFit/>
          </a:bodyPr>
          <a:p>
            <a:r>
              <a:rPr lang="zh-CN" altLang="en-US" sz="3600" b="1">
                <a:latin typeface="+mj-ea"/>
                <a:ea typeface="+mj-ea"/>
              </a:rPr>
              <a:t>答辩的准备</a:t>
            </a:r>
            <a:endParaRPr lang="zh-CN" altLang="en-US" sz="3600" b="1">
              <a:latin typeface="+mj-ea"/>
              <a:ea typeface="+mj-ea"/>
            </a:endParaRPr>
          </a:p>
        </p:txBody>
      </p:sp>
      <p:sp>
        <p:nvSpPr>
          <p:cNvPr id="3" name="文本框 2"/>
          <p:cNvSpPr txBox="1"/>
          <p:nvPr/>
        </p:nvSpPr>
        <p:spPr>
          <a:xfrm>
            <a:off x="3490595" y="1373505"/>
            <a:ext cx="6335395" cy="2245360"/>
          </a:xfrm>
          <a:prstGeom prst="rect">
            <a:avLst/>
          </a:prstGeom>
          <a:noFill/>
        </p:spPr>
        <p:txBody>
          <a:bodyPr wrap="square" rtlCol="0">
            <a:spAutoFit/>
          </a:bodyPr>
          <a:p>
            <a:r>
              <a:rPr lang="zh-CN" altLang="en-US" sz="2800" b="1">
                <a:latin typeface="楷体" panose="02010609060101010101" charset="-122"/>
                <a:ea typeface="楷体" panose="02010609060101010101" charset="-122"/>
                <a:cs typeface="楷体" panose="02010609060101010101" charset="-122"/>
              </a:rPr>
              <a:t>物品上的准备</a:t>
            </a:r>
            <a:endParaRPr lang="zh-CN" altLang="en-US" sz="2800" b="1">
              <a:latin typeface="楷体" panose="02010609060101010101" charset="-122"/>
              <a:ea typeface="楷体" panose="02010609060101010101" charset="-122"/>
              <a:cs typeface="楷体" panose="02010609060101010101" charset="-122"/>
            </a:endParaRPr>
          </a:p>
          <a:p>
            <a:pPr marL="457200" indent="-457200">
              <a:buFont typeface="Arial" panose="020B0604020202020204" pitchFamily="34" charset="0"/>
              <a:buChar char="•"/>
            </a:pPr>
            <a:r>
              <a:rPr lang="zh-CN" altLang="en-US" sz="2800">
                <a:latin typeface="楷体" panose="02010609060101010101" charset="-122"/>
                <a:ea typeface="楷体" panose="02010609060101010101" charset="-122"/>
                <a:cs typeface="楷体" panose="02010609060101010101" charset="-122"/>
              </a:rPr>
              <a:t>纸和笔</a:t>
            </a:r>
            <a:endParaRPr lang="zh-CN" altLang="en-US" sz="2800">
              <a:latin typeface="楷体" panose="02010609060101010101" charset="-122"/>
              <a:ea typeface="楷体" panose="02010609060101010101" charset="-122"/>
              <a:cs typeface="楷体" panose="02010609060101010101" charset="-122"/>
            </a:endParaRPr>
          </a:p>
          <a:p>
            <a:pPr marL="457200" indent="-457200">
              <a:buFont typeface="Arial" panose="020B0604020202020204" pitchFamily="34" charset="0"/>
              <a:buChar char="•"/>
            </a:pPr>
            <a:r>
              <a:rPr lang="zh-CN" altLang="en-US" sz="2800">
                <a:latin typeface="楷体" panose="02010609060101010101" charset="-122"/>
                <a:ea typeface="楷体" panose="02010609060101010101" charset="-122"/>
                <a:cs typeface="楷体" panose="02010609060101010101" charset="-122"/>
              </a:rPr>
              <a:t>论文的底稿和相关资料</a:t>
            </a:r>
            <a:endParaRPr lang="zh-CN" altLang="en-US" sz="2800">
              <a:latin typeface="楷体" panose="02010609060101010101" charset="-122"/>
              <a:ea typeface="楷体" panose="02010609060101010101" charset="-122"/>
              <a:cs typeface="楷体" panose="02010609060101010101" charset="-122"/>
            </a:endParaRPr>
          </a:p>
          <a:p>
            <a:pPr marL="457200" indent="-457200">
              <a:buFont typeface="Arial" panose="020B0604020202020204" pitchFamily="34" charset="0"/>
              <a:buChar char="•"/>
            </a:pPr>
            <a:r>
              <a:rPr lang="zh-CN" altLang="en-US" sz="2800">
                <a:latin typeface="楷体" panose="02010609060101010101" charset="-122"/>
                <a:ea typeface="楷体" panose="02010609060101010101" charset="-122"/>
                <a:cs typeface="楷体" panose="02010609060101010101" charset="-122"/>
              </a:rPr>
              <a:t>演讲稿、存放</a:t>
            </a:r>
            <a:r>
              <a:rPr lang="en-US" altLang="zh-CN" sz="2800">
                <a:latin typeface="楷体" panose="02010609060101010101" charset="-122"/>
                <a:ea typeface="楷体" panose="02010609060101010101" charset="-122"/>
                <a:cs typeface="楷体" panose="02010609060101010101" charset="-122"/>
              </a:rPr>
              <a:t>PPT</a:t>
            </a:r>
            <a:r>
              <a:rPr lang="zh-CN" altLang="en-US" sz="2800">
                <a:latin typeface="楷体" panose="02010609060101010101" charset="-122"/>
                <a:ea typeface="楷体" panose="02010609060101010101" charset="-122"/>
                <a:cs typeface="楷体" panose="02010609060101010101" charset="-122"/>
              </a:rPr>
              <a:t>的</a:t>
            </a:r>
            <a:r>
              <a:rPr lang="en-US" altLang="zh-CN" sz="2800">
                <a:latin typeface="楷体" panose="02010609060101010101" charset="-122"/>
                <a:ea typeface="楷体" panose="02010609060101010101" charset="-122"/>
                <a:cs typeface="楷体" panose="02010609060101010101" charset="-122"/>
              </a:rPr>
              <a:t>U</a:t>
            </a:r>
            <a:r>
              <a:rPr lang="zh-CN" altLang="en-US" sz="2800">
                <a:latin typeface="楷体" panose="02010609060101010101" charset="-122"/>
                <a:ea typeface="楷体" panose="02010609060101010101" charset="-122"/>
                <a:cs typeface="楷体" panose="02010609060101010101" charset="-122"/>
              </a:rPr>
              <a:t>盘</a:t>
            </a:r>
            <a:endParaRPr lang="zh-CN" altLang="en-US" sz="2800">
              <a:latin typeface="楷体" panose="02010609060101010101" charset="-122"/>
              <a:ea typeface="楷体" panose="02010609060101010101" charset="-122"/>
              <a:cs typeface="楷体" panose="02010609060101010101" charset="-122"/>
            </a:endParaRPr>
          </a:p>
          <a:p>
            <a:endParaRPr lang="zh-CN" altLang="en-US" sz="2800">
              <a:latin typeface="楷体" panose="02010609060101010101" charset="-122"/>
              <a:ea typeface="楷体" panose="02010609060101010101" charset="-122"/>
              <a:cs typeface="楷体" panose="02010609060101010101" charset="-122"/>
            </a:endParaRPr>
          </a:p>
        </p:txBody>
      </p:sp>
      <p:sp>
        <p:nvSpPr>
          <p:cNvPr id="4" name="文本框 3"/>
          <p:cNvSpPr txBox="1"/>
          <p:nvPr/>
        </p:nvSpPr>
        <p:spPr>
          <a:xfrm>
            <a:off x="3490595" y="3725545"/>
            <a:ext cx="4794250" cy="1814830"/>
          </a:xfrm>
          <a:prstGeom prst="rect">
            <a:avLst/>
          </a:prstGeom>
          <a:noFill/>
        </p:spPr>
        <p:txBody>
          <a:bodyPr wrap="square" rtlCol="0">
            <a:spAutoFit/>
          </a:bodyPr>
          <a:p>
            <a:r>
              <a:rPr lang="zh-CN" altLang="en-US" sz="2800" b="1">
                <a:latin typeface="楷体" panose="02010609060101010101" charset="-122"/>
                <a:ea typeface="楷体" panose="02010609060101010101" charset="-122"/>
                <a:cs typeface="楷体" panose="02010609060101010101" charset="-122"/>
              </a:rPr>
              <a:t>内容上的准备</a:t>
            </a:r>
            <a:endParaRPr lang="zh-CN" altLang="en-US" sz="2800" b="1">
              <a:latin typeface="楷体" panose="02010609060101010101" charset="-122"/>
              <a:ea typeface="楷体" panose="02010609060101010101" charset="-122"/>
              <a:cs typeface="楷体" panose="02010609060101010101" charset="-122"/>
            </a:endParaRPr>
          </a:p>
          <a:p>
            <a:pPr marL="457200" indent="-457200">
              <a:buFont typeface="Arial" panose="020B0604020202020204" pitchFamily="34" charset="0"/>
              <a:buChar char="•"/>
            </a:pPr>
            <a:r>
              <a:rPr lang="en-US" altLang="zh-CN" sz="2800">
                <a:latin typeface="楷体" panose="02010609060101010101" charset="-122"/>
                <a:ea typeface="楷体" panose="02010609060101010101" charset="-122"/>
                <a:cs typeface="楷体" panose="02010609060101010101" charset="-122"/>
              </a:rPr>
              <a:t>PPT</a:t>
            </a:r>
            <a:r>
              <a:rPr lang="zh-CN" altLang="en-US" sz="2800">
                <a:latin typeface="楷体" panose="02010609060101010101" charset="-122"/>
                <a:ea typeface="楷体" panose="02010609060101010101" charset="-122"/>
                <a:cs typeface="楷体" panose="02010609060101010101" charset="-122"/>
              </a:rPr>
              <a:t>演讲稿的设计</a:t>
            </a:r>
            <a:endParaRPr lang="zh-CN" altLang="en-US" sz="2800">
              <a:latin typeface="楷体" panose="02010609060101010101" charset="-122"/>
              <a:ea typeface="楷体" panose="02010609060101010101" charset="-122"/>
              <a:cs typeface="楷体" panose="02010609060101010101" charset="-122"/>
            </a:endParaRPr>
          </a:p>
          <a:p>
            <a:pPr marL="457200" indent="-457200">
              <a:buFont typeface="Arial" panose="020B0604020202020204" pitchFamily="34" charset="0"/>
              <a:buChar char="•"/>
            </a:pPr>
            <a:r>
              <a:rPr lang="zh-CN" altLang="en-US" sz="2800">
                <a:latin typeface="楷体" panose="02010609060101010101" charset="-122"/>
                <a:ea typeface="楷体" panose="02010609060101010101" charset="-122"/>
                <a:cs typeface="楷体" panose="02010609060101010101" charset="-122"/>
              </a:rPr>
              <a:t>自我陈述的讲稿</a:t>
            </a:r>
            <a:endParaRPr lang="zh-CN" altLang="en-US" sz="2800">
              <a:latin typeface="楷体" panose="02010609060101010101" charset="-122"/>
              <a:ea typeface="楷体" panose="02010609060101010101" charset="-122"/>
              <a:cs typeface="楷体" panose="02010609060101010101" charset="-122"/>
            </a:endParaRPr>
          </a:p>
          <a:p>
            <a:pPr marL="457200" indent="-457200">
              <a:buFont typeface="Arial" panose="020B0604020202020204" pitchFamily="34" charset="0"/>
              <a:buChar char="•"/>
            </a:pPr>
            <a:r>
              <a:rPr lang="zh-CN" altLang="en-US" sz="2800">
                <a:latin typeface="楷体" panose="02010609060101010101" charset="-122"/>
                <a:ea typeface="楷体" panose="02010609060101010101" charset="-122"/>
                <a:cs typeface="楷体" panose="02010609060101010101" charset="-122"/>
              </a:rPr>
              <a:t>问题的预判和准备</a:t>
            </a:r>
            <a:endParaRPr lang="zh-CN" altLang="en-US" sz="2800">
              <a:latin typeface="楷体" panose="02010609060101010101" charset="-122"/>
              <a:ea typeface="楷体" panose="02010609060101010101" charset="-122"/>
              <a:cs typeface="楷体" panose="02010609060101010101" charset="-122"/>
            </a:endParaRPr>
          </a:p>
        </p:txBody>
      </p:sp>
      <p:grpSp>
        <p:nvGrpSpPr>
          <p:cNvPr id="10" name="组合 9"/>
          <p:cNvGrpSpPr/>
          <p:nvPr/>
        </p:nvGrpSpPr>
        <p:grpSpPr>
          <a:xfrm>
            <a:off x="8147685" y="2123440"/>
            <a:ext cx="3990340" cy="4714240"/>
            <a:chOff x="8393" y="1673"/>
            <a:chExt cx="7550" cy="8356"/>
          </a:xfrm>
        </p:grpSpPr>
        <p:pic>
          <p:nvPicPr>
            <p:cNvPr id="7" name="图片 6"/>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2081" y="5979"/>
              <a:ext cx="3863" cy="4051"/>
            </a:xfrm>
            <a:prstGeom prst="rect">
              <a:avLst/>
            </a:prstGeom>
          </p:spPr>
        </p:pic>
        <p:pic>
          <p:nvPicPr>
            <p:cNvPr id="8" name="图片 7"/>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8393" y="1673"/>
              <a:ext cx="3817" cy="3500"/>
            </a:xfrm>
            <a:prstGeom prst="rect">
              <a:avLst/>
            </a:prstGeom>
          </p:spPr>
        </p:pic>
        <p:pic>
          <p:nvPicPr>
            <p:cNvPr id="9" name="图片 8"/>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10156" y="3679"/>
              <a:ext cx="3746" cy="4051"/>
            </a:xfrm>
            <a:prstGeom prst="rect">
              <a:avLst/>
            </a:prstGeom>
          </p:spPr>
        </p:pic>
      </p:grpSp>
      <p:pic>
        <p:nvPicPr>
          <p:cNvPr id="11" name="图片 10"/>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256540" y="3618865"/>
            <a:ext cx="3234055" cy="2947670"/>
          </a:xfrm>
          <a:prstGeom prst="rect">
            <a:avLst/>
          </a:prstGeom>
        </p:spPr>
      </p:pic>
    </p:spTree>
    <p:custDataLst>
      <p:tags r:id="rId5"/>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 calcmode="lin" valueType="num">
                                      <p:cBhvr additive="base">
                                        <p:cTn id="3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anim calcmode="lin" valueType="num">
                                      <p:cBhvr additive="base">
                                        <p:cTn id="3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1" end="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anim calcmode="lin" valueType="num">
                                      <p:cBhvr additive="base">
                                        <p:cTn id="4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2" end="2"/>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 calcmode="lin" valueType="num">
                                      <p:cBhvr additive="base">
                                        <p:cTn id="4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ppt_x"/>
                                          </p:val>
                                        </p:tav>
                                        <p:tav tm="100000">
                                          <p:val>
                                            <p:strVal val="#ppt_x"/>
                                          </p:val>
                                        </p:tav>
                                      </p:tavLst>
                                    </p:anim>
                                    <p:anim calcmode="lin" valueType="num">
                                      <p:cBhvr additive="base">
                                        <p:cTn id="5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21665" y="520700"/>
            <a:ext cx="6509385" cy="645160"/>
          </a:xfrm>
          <a:prstGeom prst="rect">
            <a:avLst/>
          </a:prstGeom>
          <a:noFill/>
        </p:spPr>
        <p:txBody>
          <a:bodyPr wrap="square" rtlCol="0">
            <a:spAutoFit/>
          </a:bodyPr>
          <a:p>
            <a:r>
              <a:rPr lang="zh-CN" altLang="en-US" sz="3600" b="1">
                <a:latin typeface="+mj-ea"/>
                <a:ea typeface="+mj-ea"/>
                <a:cs typeface="+mj-ea"/>
              </a:rPr>
              <a:t>答辩</a:t>
            </a:r>
            <a:r>
              <a:rPr lang="en-US" altLang="zh-CN" sz="3600" b="1">
                <a:latin typeface="+mj-ea"/>
                <a:ea typeface="+mj-ea"/>
                <a:cs typeface="+mj-ea"/>
              </a:rPr>
              <a:t>PPT</a:t>
            </a:r>
            <a:r>
              <a:rPr lang="zh-CN" altLang="en-US" sz="3600" b="1">
                <a:latin typeface="+mj-ea"/>
                <a:ea typeface="+mj-ea"/>
                <a:cs typeface="+mj-ea"/>
              </a:rPr>
              <a:t>如何制作</a:t>
            </a:r>
            <a:endParaRPr lang="zh-CN" altLang="en-US" sz="3600" b="1">
              <a:latin typeface="+mj-ea"/>
              <a:ea typeface="+mj-ea"/>
              <a:cs typeface="+mj-ea"/>
            </a:endParaRPr>
          </a:p>
        </p:txBody>
      </p:sp>
      <p:sp>
        <p:nvSpPr>
          <p:cNvPr id="3" name="文本框 2"/>
          <p:cNvSpPr txBox="1"/>
          <p:nvPr/>
        </p:nvSpPr>
        <p:spPr>
          <a:xfrm>
            <a:off x="682625" y="1418590"/>
            <a:ext cx="7080885" cy="1260475"/>
          </a:xfrm>
          <a:prstGeom prst="rect">
            <a:avLst/>
          </a:prstGeom>
          <a:noFill/>
        </p:spPr>
        <p:txBody>
          <a:bodyPr wrap="square" rtlCol="0">
            <a:spAutoFit/>
          </a:bodyPr>
          <a:p>
            <a:r>
              <a:rPr lang="zh-CN" altLang="en-US" sz="2800">
                <a:latin typeface="楷体" panose="02010609060101010101" charset="-122"/>
                <a:ea typeface="楷体" panose="02010609060101010101" charset="-122"/>
                <a:cs typeface="楷体" panose="02010609060101010101" charset="-122"/>
              </a:rPr>
              <a:t>答辩</a:t>
            </a:r>
            <a:r>
              <a:rPr lang="en-US" altLang="zh-CN" sz="2800">
                <a:latin typeface="楷体" panose="02010609060101010101" charset="-122"/>
                <a:ea typeface="楷体" panose="02010609060101010101" charset="-122"/>
                <a:cs typeface="楷体" panose="02010609060101010101" charset="-122"/>
              </a:rPr>
              <a:t>PPT</a:t>
            </a:r>
            <a:r>
              <a:rPr lang="zh-CN" altLang="en-US" sz="2800">
                <a:latin typeface="楷体" panose="02010609060101010101" charset="-122"/>
                <a:ea typeface="楷体" panose="02010609060101010101" charset="-122"/>
                <a:cs typeface="楷体" panose="02010609060101010101" charset="-122"/>
              </a:rPr>
              <a:t>中大致要写哪些内容？如何去写，写哪几个方面？</a:t>
            </a:r>
            <a:endParaRPr lang="zh-CN" altLang="en-US" sz="2000"/>
          </a:p>
          <a:p>
            <a:endParaRPr lang="zh-CN" altLang="en-US" sz="2000"/>
          </a:p>
        </p:txBody>
      </p:sp>
      <p:sp>
        <p:nvSpPr>
          <p:cNvPr id="4" name="文本框 3"/>
          <p:cNvSpPr txBox="1"/>
          <p:nvPr/>
        </p:nvSpPr>
        <p:spPr>
          <a:xfrm>
            <a:off x="621665" y="2492375"/>
            <a:ext cx="7703185" cy="3107690"/>
          </a:xfrm>
          <a:prstGeom prst="rect">
            <a:avLst/>
          </a:prstGeom>
          <a:noFill/>
        </p:spPr>
        <p:txBody>
          <a:bodyPr wrap="square" rtlCol="0">
            <a:spAutoFit/>
          </a:bodyPr>
          <a:p>
            <a:r>
              <a:rPr lang="en-US" altLang="zh-CN" sz="2800">
                <a:latin typeface="楷体" panose="02010609060101010101" charset="-122"/>
                <a:ea typeface="楷体" panose="02010609060101010101" charset="-122"/>
                <a:cs typeface="楷体" panose="02010609060101010101" charset="-122"/>
              </a:rPr>
              <a:t>1.</a:t>
            </a:r>
            <a:r>
              <a:rPr lang="zh-CN" altLang="en-US" sz="2800">
                <a:latin typeface="楷体" panose="02010609060101010101" charset="-122"/>
                <a:ea typeface="楷体" panose="02010609060101010101" charset="-122"/>
                <a:cs typeface="楷体" panose="02010609060101010101" charset="-122"/>
              </a:rPr>
              <a:t>开场白（</a:t>
            </a:r>
            <a:r>
              <a:rPr lang="zh-CN" altLang="en-US" sz="2400">
                <a:latin typeface="楷体" panose="02010609060101010101" charset="-122"/>
                <a:ea typeface="楷体" panose="02010609060101010101" charset="-122"/>
                <a:cs typeface="楷体" panose="02010609060101010101" charset="-122"/>
              </a:rPr>
              <a:t>自我介绍</a:t>
            </a:r>
            <a:r>
              <a:rPr lang="en-US" altLang="zh-CN" sz="2400">
                <a:latin typeface="楷体" panose="02010609060101010101" charset="-122"/>
                <a:ea typeface="楷体" panose="02010609060101010101" charset="-122"/>
                <a:cs typeface="楷体" panose="02010609060101010101" charset="-122"/>
              </a:rPr>
              <a:t>+</a:t>
            </a:r>
            <a:r>
              <a:rPr lang="zh-CN" altLang="en-US" sz="2400">
                <a:latin typeface="楷体" panose="02010609060101010101" charset="-122"/>
                <a:ea typeface="楷体" panose="02010609060101010101" charset="-122"/>
                <a:cs typeface="楷体" panose="02010609060101010101" charset="-122"/>
              </a:rPr>
              <a:t>论文题目</a:t>
            </a:r>
            <a:r>
              <a:rPr lang="en-US" altLang="zh-CN" sz="2400">
                <a:latin typeface="楷体" panose="02010609060101010101" charset="-122"/>
                <a:ea typeface="楷体" panose="02010609060101010101" charset="-122"/>
                <a:cs typeface="楷体" panose="02010609060101010101" charset="-122"/>
              </a:rPr>
              <a:t>+</a:t>
            </a:r>
            <a:r>
              <a:rPr lang="zh-CN" altLang="en-US" sz="2400">
                <a:latin typeface="楷体" panose="02010609060101010101" charset="-122"/>
                <a:ea typeface="楷体" panose="02010609060101010101" charset="-122"/>
                <a:cs typeface="楷体" panose="02010609060101010101" charset="-122"/>
              </a:rPr>
              <a:t>指导老师</a:t>
            </a:r>
            <a:r>
              <a:rPr lang="zh-CN" altLang="en-US" sz="2800">
                <a:latin typeface="楷体" panose="02010609060101010101" charset="-122"/>
                <a:ea typeface="楷体" panose="02010609060101010101" charset="-122"/>
                <a:cs typeface="楷体" panose="02010609060101010101" charset="-122"/>
              </a:rPr>
              <a:t>）</a:t>
            </a:r>
            <a:endParaRPr lang="zh-CN" altLang="en-US" sz="2800">
              <a:latin typeface="楷体" panose="02010609060101010101" charset="-122"/>
              <a:ea typeface="楷体" panose="02010609060101010101" charset="-122"/>
              <a:cs typeface="楷体" panose="02010609060101010101" charset="-122"/>
            </a:endParaRPr>
          </a:p>
          <a:p>
            <a:r>
              <a:rPr lang="en-US" altLang="zh-CN" sz="2800">
                <a:latin typeface="楷体" panose="02010609060101010101" charset="-122"/>
                <a:ea typeface="楷体" panose="02010609060101010101" charset="-122"/>
                <a:cs typeface="楷体" panose="02010609060101010101" charset="-122"/>
              </a:rPr>
              <a:t>2.</a:t>
            </a:r>
            <a:r>
              <a:rPr lang="zh-CN" altLang="en-US" sz="2800">
                <a:latin typeface="楷体" panose="02010609060101010101" charset="-122"/>
                <a:ea typeface="楷体" panose="02010609060101010101" charset="-122"/>
                <a:cs typeface="楷体" panose="02010609060101010101" charset="-122"/>
              </a:rPr>
              <a:t>选题的背景，研究该选题的目的与意义。</a:t>
            </a:r>
            <a:endParaRPr lang="zh-CN" altLang="en-US" sz="2800">
              <a:latin typeface="楷体" panose="02010609060101010101" charset="-122"/>
              <a:ea typeface="楷体" panose="02010609060101010101" charset="-122"/>
              <a:cs typeface="楷体" panose="02010609060101010101" charset="-122"/>
            </a:endParaRPr>
          </a:p>
          <a:p>
            <a:r>
              <a:rPr lang="en-US" altLang="zh-CN" sz="2800">
                <a:latin typeface="楷体" panose="02010609060101010101" charset="-122"/>
                <a:ea typeface="楷体" panose="02010609060101010101" charset="-122"/>
                <a:cs typeface="楷体" panose="02010609060101010101" charset="-122"/>
              </a:rPr>
              <a:t>3.</a:t>
            </a:r>
            <a:r>
              <a:rPr lang="zh-CN" altLang="en-US" sz="2800">
                <a:latin typeface="楷体" panose="02010609060101010101" charset="-122"/>
                <a:ea typeface="楷体" panose="02010609060101010101" charset="-122"/>
                <a:cs typeface="楷体" panose="02010609060101010101" charset="-122"/>
              </a:rPr>
              <a:t>整体思路与框架</a:t>
            </a:r>
            <a:endParaRPr lang="zh-CN" altLang="en-US" sz="2800">
              <a:latin typeface="楷体" panose="02010609060101010101" charset="-122"/>
              <a:ea typeface="楷体" panose="02010609060101010101" charset="-122"/>
              <a:cs typeface="楷体" panose="02010609060101010101" charset="-122"/>
            </a:endParaRPr>
          </a:p>
          <a:p>
            <a:r>
              <a:rPr lang="en-US" altLang="zh-CN" sz="2800">
                <a:latin typeface="楷体" panose="02010609060101010101" charset="-122"/>
                <a:ea typeface="楷体" panose="02010609060101010101" charset="-122"/>
                <a:cs typeface="楷体" panose="02010609060101010101" charset="-122"/>
              </a:rPr>
              <a:t>4.</a:t>
            </a:r>
            <a:r>
              <a:rPr lang="zh-CN" altLang="en-US" sz="2800">
                <a:latin typeface="楷体" panose="02010609060101010101" charset="-122"/>
                <a:ea typeface="楷体" panose="02010609060101010101" charset="-122"/>
                <a:cs typeface="楷体" panose="02010609060101010101" charset="-122"/>
              </a:rPr>
              <a:t>研究的内容与结论。</a:t>
            </a:r>
            <a:r>
              <a:rPr lang="en-US" altLang="zh-CN" sz="2800">
                <a:latin typeface="楷体" panose="02010609060101010101" charset="-122"/>
                <a:ea typeface="楷体" panose="02010609060101010101" charset="-122"/>
                <a:cs typeface="楷体" panose="02010609060101010101" charset="-122"/>
              </a:rPr>
              <a:t>(</a:t>
            </a:r>
            <a:r>
              <a:rPr lang="zh-CN" altLang="zh-CN" sz="2400">
                <a:latin typeface="楷体" panose="02010609060101010101" charset="-122"/>
                <a:ea typeface="楷体" panose="02010609060101010101" charset="-122"/>
                <a:cs typeface="楷体" panose="02010609060101010101" charset="-122"/>
              </a:rPr>
              <a:t>内容不要长篇大论，挑重点说；结论重点去讲述</a:t>
            </a:r>
            <a:r>
              <a:rPr lang="zh-CN" altLang="zh-CN" sz="2800">
                <a:latin typeface="楷体" panose="02010609060101010101" charset="-122"/>
                <a:ea typeface="楷体" panose="02010609060101010101" charset="-122"/>
                <a:cs typeface="楷体" panose="02010609060101010101" charset="-122"/>
              </a:rPr>
              <a:t>）</a:t>
            </a:r>
            <a:endParaRPr lang="zh-CN" altLang="zh-CN" sz="2800">
              <a:latin typeface="楷体" panose="02010609060101010101" charset="-122"/>
              <a:ea typeface="楷体" panose="02010609060101010101" charset="-122"/>
              <a:cs typeface="楷体" panose="02010609060101010101" charset="-122"/>
            </a:endParaRPr>
          </a:p>
          <a:p>
            <a:r>
              <a:rPr lang="en-US" altLang="zh-CN" sz="2800">
                <a:latin typeface="楷体" panose="02010609060101010101" charset="-122"/>
                <a:ea typeface="楷体" panose="02010609060101010101" charset="-122"/>
                <a:cs typeface="楷体" panose="02010609060101010101" charset="-122"/>
              </a:rPr>
              <a:t>5.</a:t>
            </a:r>
            <a:r>
              <a:rPr lang="zh-CN" altLang="en-US" sz="2800">
                <a:latin typeface="楷体" panose="02010609060101010101" charset="-122"/>
                <a:ea typeface="楷体" panose="02010609060101010101" charset="-122"/>
                <a:cs typeface="楷体" panose="02010609060101010101" charset="-122"/>
              </a:rPr>
              <a:t>对该选题研究的不足之处和后期展望</a:t>
            </a:r>
            <a:endParaRPr lang="zh-CN" altLang="en-US" sz="2800">
              <a:latin typeface="楷体" panose="02010609060101010101" charset="-122"/>
              <a:ea typeface="楷体" panose="02010609060101010101" charset="-122"/>
              <a:cs typeface="楷体" panose="02010609060101010101" charset="-122"/>
            </a:endParaRPr>
          </a:p>
          <a:p>
            <a:r>
              <a:rPr lang="en-US" altLang="zh-CN" sz="2800">
                <a:latin typeface="楷体" panose="02010609060101010101" charset="-122"/>
                <a:ea typeface="楷体" panose="02010609060101010101" charset="-122"/>
                <a:cs typeface="楷体" panose="02010609060101010101" charset="-122"/>
              </a:rPr>
              <a:t>6.</a:t>
            </a:r>
            <a:r>
              <a:rPr lang="zh-CN" altLang="en-US" sz="2800">
                <a:latin typeface="楷体" panose="02010609060101010101" charset="-122"/>
                <a:ea typeface="楷体" panose="02010609060101010101" charset="-122"/>
                <a:cs typeface="楷体" panose="02010609060101010101" charset="-122"/>
              </a:rPr>
              <a:t>致谢</a:t>
            </a:r>
            <a:endParaRPr lang="zh-CN" altLang="en-US" sz="2800">
              <a:latin typeface="楷体" panose="02010609060101010101" charset="-122"/>
              <a:ea typeface="楷体" panose="02010609060101010101" charset="-122"/>
              <a:cs typeface="楷体" panose="02010609060101010101" charset="-122"/>
            </a:endParaRPr>
          </a:p>
        </p:txBody>
      </p:sp>
      <p:pic>
        <p:nvPicPr>
          <p:cNvPr id="45" name="image23.jpeg"/>
          <p:cNvPicPr>
            <a:picLocks noChangeAspect="1"/>
          </p:cNvPicPr>
          <p:nvPr/>
        </p:nvPicPr>
        <p:blipFill>
          <a:blip r:embed="rId1" cstate="print">
            <a:clrChange>
              <a:clrFrom>
                <a:srgbClr val="FFFDFF">
                  <a:alpha val="100000"/>
                </a:srgbClr>
              </a:clrFrom>
              <a:clrTo>
                <a:srgbClr val="FFFDFF">
                  <a:alpha val="100000"/>
                  <a:alpha val="0"/>
                </a:srgbClr>
              </a:clrTo>
            </a:clrChange>
          </a:blip>
          <a:stretch>
            <a:fillRect/>
          </a:stretch>
        </p:blipFill>
        <p:spPr>
          <a:xfrm>
            <a:off x="8134985" y="2960370"/>
            <a:ext cx="4057015" cy="3512185"/>
          </a:xfrm>
          <a:prstGeom prst="rect">
            <a:avLst/>
          </a:prstGeom>
        </p:spPr>
      </p:pic>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 calcmode="lin" valueType="num">
                                      <p:cBhvr additive="base">
                                        <p:cTn id="2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 calcmode="lin" valueType="num">
                                      <p:cBhvr additive="base">
                                        <p:cTn id="2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 calcmode="lin" valueType="num">
                                      <p:cBhvr additive="base">
                                        <p:cTn id="3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 calcmode="lin" valueType="num">
                                      <p:cBhvr additive="base">
                                        <p:cTn id="3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652145" y="1167130"/>
            <a:ext cx="7708265" cy="4523105"/>
          </a:xfrm>
          <a:prstGeom prst="rect">
            <a:avLst/>
          </a:prstGeom>
          <a:noFill/>
        </p:spPr>
        <p:txBody>
          <a:bodyPr wrap="square" rtlCol="0">
            <a:spAutoFit/>
          </a:bodyPr>
          <a:p>
            <a:pPr algn="l"/>
            <a:r>
              <a:rPr lang="zh-CN" altLang="en-US" sz="3600">
                <a:latin typeface="楷体" panose="02010609060101010101" charset="-122"/>
                <a:ea typeface="楷体" panose="02010609060101010101" charset="-122"/>
                <a:cs typeface="楷体" panose="02010609060101010101" charset="-122"/>
                <a:sym typeface="+mn-ea"/>
              </a:rPr>
              <a:t>离校之前要上交的东西</a:t>
            </a:r>
            <a:endParaRPr lang="zh-CN" altLang="en-US" sz="3600">
              <a:latin typeface="楷体" panose="02010609060101010101" charset="-122"/>
              <a:ea typeface="楷体" panose="02010609060101010101" charset="-122"/>
              <a:cs typeface="楷体" panose="02010609060101010101" charset="-122"/>
              <a:sym typeface="+mn-ea"/>
            </a:endParaRPr>
          </a:p>
          <a:p>
            <a:pPr algn="l"/>
            <a:endParaRPr lang="zh-CN" altLang="en-US" sz="3600">
              <a:latin typeface="楷体" panose="02010609060101010101" charset="-122"/>
              <a:ea typeface="楷体" panose="02010609060101010101" charset="-122"/>
              <a:cs typeface="楷体" panose="02010609060101010101" charset="-122"/>
            </a:endParaRPr>
          </a:p>
          <a:p>
            <a:pPr algn="l"/>
            <a:r>
              <a:rPr lang="en-US" altLang="zh-CN" sz="3600">
                <a:latin typeface="楷体" panose="02010609060101010101" charset="-122"/>
                <a:ea typeface="楷体" panose="02010609060101010101" charset="-122"/>
                <a:cs typeface="楷体" panose="02010609060101010101" charset="-122"/>
              </a:rPr>
              <a:t>1.</a:t>
            </a:r>
            <a:r>
              <a:rPr lang="zh-CN" altLang="en-US" sz="3600">
                <a:latin typeface="楷体" panose="02010609060101010101" charset="-122"/>
                <a:ea typeface="楷体" panose="02010609060101010101" charset="-122"/>
                <a:cs typeface="楷体" panose="02010609060101010101" charset="-122"/>
              </a:rPr>
              <a:t>毕业论文的初稿、修改稿、终稿</a:t>
            </a:r>
            <a:endParaRPr lang="zh-CN" altLang="en-US" sz="3600">
              <a:latin typeface="楷体" panose="02010609060101010101" charset="-122"/>
              <a:ea typeface="楷体" panose="02010609060101010101" charset="-122"/>
              <a:cs typeface="楷体" panose="02010609060101010101" charset="-122"/>
            </a:endParaRPr>
          </a:p>
          <a:p>
            <a:pPr algn="l"/>
            <a:r>
              <a:rPr lang="en-US" altLang="zh-CN" sz="3600">
                <a:latin typeface="楷体" panose="02010609060101010101" charset="-122"/>
                <a:ea typeface="楷体" panose="02010609060101010101" charset="-122"/>
                <a:cs typeface="楷体" panose="02010609060101010101" charset="-122"/>
              </a:rPr>
              <a:t>2.</a:t>
            </a:r>
            <a:r>
              <a:rPr lang="zh-CN" altLang="en-US" sz="3600">
                <a:latin typeface="楷体" panose="02010609060101010101" charset="-122"/>
                <a:ea typeface="楷体" panose="02010609060101010101" charset="-122"/>
                <a:cs typeface="楷体" panose="02010609060101010101" charset="-122"/>
              </a:rPr>
              <a:t>毕业设计</a:t>
            </a:r>
            <a:endParaRPr lang="zh-CN" altLang="en-US" sz="3600">
              <a:latin typeface="楷体" panose="02010609060101010101" charset="-122"/>
              <a:ea typeface="楷体" panose="02010609060101010101" charset="-122"/>
              <a:cs typeface="楷体" panose="02010609060101010101" charset="-122"/>
            </a:endParaRPr>
          </a:p>
          <a:p>
            <a:pPr algn="l"/>
            <a:r>
              <a:rPr lang="zh-CN" altLang="en-US" sz="3600">
                <a:latin typeface="楷体" panose="02010609060101010101" charset="-122"/>
                <a:ea typeface="楷体" panose="02010609060101010101" charset="-122"/>
                <a:cs typeface="楷体" panose="02010609060101010101" charset="-122"/>
              </a:rPr>
              <a:t>录制项目运行视频 上交所有资料（数据库 源代码）</a:t>
            </a:r>
            <a:endParaRPr lang="zh-CN" altLang="en-US" sz="3600">
              <a:latin typeface="楷体" panose="02010609060101010101" charset="-122"/>
              <a:ea typeface="楷体" panose="02010609060101010101" charset="-122"/>
              <a:cs typeface="楷体" panose="02010609060101010101" charset="-122"/>
            </a:endParaRPr>
          </a:p>
          <a:p>
            <a:pPr algn="l"/>
            <a:r>
              <a:rPr lang="en-US" altLang="zh-CN" sz="3600">
                <a:latin typeface="楷体" panose="02010609060101010101" charset="-122"/>
                <a:ea typeface="楷体" panose="02010609060101010101" charset="-122"/>
                <a:cs typeface="楷体" panose="02010609060101010101" charset="-122"/>
              </a:rPr>
              <a:t>3.</a:t>
            </a:r>
            <a:r>
              <a:rPr lang="zh-CN" altLang="en-US" sz="3600">
                <a:latin typeface="楷体" panose="02010609060101010101" charset="-122"/>
                <a:ea typeface="楷体" panose="02010609060101010101" charset="-122"/>
                <a:cs typeface="楷体" panose="02010609060101010101" charset="-122"/>
              </a:rPr>
              <a:t>开题报告</a:t>
            </a:r>
            <a:endParaRPr lang="zh-CN" altLang="en-US" sz="3600">
              <a:latin typeface="楷体" panose="02010609060101010101" charset="-122"/>
              <a:ea typeface="楷体" panose="02010609060101010101" charset="-122"/>
              <a:cs typeface="楷体" panose="02010609060101010101" charset="-122"/>
            </a:endParaRPr>
          </a:p>
          <a:p>
            <a:pPr algn="l"/>
            <a:r>
              <a:rPr lang="en-US" altLang="zh-CN" sz="3600">
                <a:latin typeface="楷体" panose="02010609060101010101" charset="-122"/>
                <a:ea typeface="楷体" panose="02010609060101010101" charset="-122"/>
                <a:cs typeface="楷体" panose="02010609060101010101" charset="-122"/>
              </a:rPr>
              <a:t>4.</a:t>
            </a:r>
            <a:r>
              <a:rPr lang="zh-CN" altLang="en-US" sz="3600">
                <a:latin typeface="楷体" panose="02010609060101010101" charset="-122"/>
                <a:ea typeface="楷体" panose="02010609060101010101" charset="-122"/>
                <a:cs typeface="楷体" panose="02010609060101010101" charset="-122"/>
              </a:rPr>
              <a:t>题纲</a:t>
            </a:r>
            <a:endParaRPr lang="zh-CN" altLang="en-US" sz="3600">
              <a:latin typeface="楷体" panose="02010609060101010101" charset="-122"/>
              <a:ea typeface="楷体" panose="02010609060101010101" charset="-122"/>
              <a:cs typeface="楷体" panose="02010609060101010101" charset="-122"/>
            </a:endParaRPr>
          </a:p>
        </p:txBody>
      </p:sp>
      <p:pic>
        <p:nvPicPr>
          <p:cNvPr id="23" name="image12.jpeg"/>
          <p:cNvPicPr>
            <a:picLocks noChangeAspect="1"/>
          </p:cNvPicPr>
          <p:nvPr/>
        </p:nvPicPr>
        <p:blipFill>
          <a:blip r:embed="rId1" cstate="print">
            <a:clrChange>
              <a:clrFrom>
                <a:srgbClr val="F9F9F9">
                  <a:alpha val="100000"/>
                </a:srgbClr>
              </a:clrFrom>
              <a:clrTo>
                <a:srgbClr val="F9F9F9">
                  <a:alpha val="100000"/>
                  <a:alpha val="0"/>
                </a:srgbClr>
              </a:clrTo>
            </a:clrChange>
          </a:blip>
          <a:stretch>
            <a:fillRect/>
          </a:stretch>
        </p:blipFill>
        <p:spPr>
          <a:xfrm>
            <a:off x="7124065" y="3377565"/>
            <a:ext cx="4774565" cy="3175635"/>
          </a:xfrm>
          <a:prstGeom prst="rect">
            <a:avLst/>
          </a:prstGeom>
        </p:spPr>
      </p:pic>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13"/>
            <p:custDataLst>
              <p:tags r:id="rId1"/>
            </p:custDataLst>
          </p:nvPr>
        </p:nvSpPr>
        <p:spPr/>
        <p:txBody>
          <a:bodyPr vert="horz" wrap="square" lIns="0" tIns="0" rIns="0" bIns="0" rtlCol="0" anchor="t" anchorCtr="0">
            <a:normAutofit/>
          </a:bodyPr>
          <a:lstStyle/>
          <a:p>
            <a:pPr algn="dist"/>
            <a:r>
              <a:rPr lang="zh-CN" altLang="en-US"/>
              <a:t>谢谢聆听</a:t>
            </a:r>
            <a:endParaRPr lang="zh-CN" altLang="en-US"/>
          </a:p>
        </p:txBody>
      </p:sp>
      <p:sp>
        <p:nvSpPr>
          <p:cNvPr id="5" name="文本占位符 4"/>
          <p:cNvSpPr>
            <a:spLocks noGrp="1"/>
          </p:cNvSpPr>
          <p:nvPr>
            <p:ph type="body" idx="14"/>
            <p:custDataLst>
              <p:tags r:id="rId2"/>
            </p:custDataLst>
          </p:nvPr>
        </p:nvSpPr>
        <p:spPr/>
        <p:txBody>
          <a:bodyPr vert="horz" wrap="square" lIns="0" tIns="0" rIns="0" bIns="0" rtlCol="0" anchor="b" anchorCtr="0">
            <a:normAutofit/>
          </a:bodyPr>
          <a:lstStyle/>
          <a:p>
            <a:pPr marL="0" indent="0" algn="dist">
              <a:lnSpc>
                <a:spcPct val="100000"/>
              </a:lnSpc>
              <a:spcAft>
                <a:spcPts val="0"/>
              </a:spcAft>
              <a:buNone/>
            </a:pPr>
            <a:r>
              <a:rPr lang="zh-CN" altLang="en-US"/>
              <a:t>预祝各位顺利完成毕业</a:t>
            </a: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clrChange>
              <a:clrFrom>
                <a:srgbClr val="FFF8D3">
                  <a:alpha val="100000"/>
                </a:srgbClr>
              </a:clrFrom>
              <a:clrTo>
                <a:srgbClr val="FFF8D3">
                  <a:alpha val="100000"/>
                  <a:alpha val="0"/>
                </a:srgbClr>
              </a:clrTo>
            </a:clrChange>
          </a:blip>
          <a:srcRect t="4520"/>
          <a:stretch>
            <a:fillRect/>
          </a:stretch>
        </p:blipFill>
        <p:spPr>
          <a:xfrm>
            <a:off x="5005070" y="1214755"/>
            <a:ext cx="6880860" cy="5755005"/>
          </a:xfrm>
          <a:prstGeom prst="rect">
            <a:avLst/>
          </a:prstGeom>
        </p:spPr>
      </p:pic>
      <p:pic>
        <p:nvPicPr>
          <p:cNvPr id="57" name="image29.jpeg"/>
          <p:cNvPicPr>
            <a:picLocks noChangeAspect="1"/>
          </p:cNvPicPr>
          <p:nvPr/>
        </p:nvPicPr>
        <p:blipFill>
          <a:blip r:embed="rId2" cstate="print">
            <a:clrChange>
              <a:clrFrom>
                <a:srgbClr val="FFFAF4">
                  <a:alpha val="100000"/>
                </a:srgbClr>
              </a:clrFrom>
              <a:clrTo>
                <a:srgbClr val="FFFAF4">
                  <a:alpha val="100000"/>
                  <a:alpha val="0"/>
                </a:srgbClr>
              </a:clrTo>
            </a:clrChange>
          </a:blip>
          <a:stretch>
            <a:fillRect/>
          </a:stretch>
        </p:blipFill>
        <p:spPr>
          <a:xfrm>
            <a:off x="982980" y="4099560"/>
            <a:ext cx="3584575" cy="2394585"/>
          </a:xfrm>
          <a:prstGeom prst="rect">
            <a:avLst/>
          </a:prstGeom>
        </p:spPr>
      </p:pic>
      <p:grpSp>
        <p:nvGrpSpPr>
          <p:cNvPr id="5" name="组合 4"/>
          <p:cNvGrpSpPr/>
          <p:nvPr/>
        </p:nvGrpSpPr>
        <p:grpSpPr>
          <a:xfrm>
            <a:off x="627380" y="1639570"/>
            <a:ext cx="4485640" cy="2459355"/>
            <a:chOff x="988" y="2582"/>
            <a:chExt cx="7064" cy="3873"/>
          </a:xfrm>
        </p:grpSpPr>
        <p:sp>
          <p:nvSpPr>
            <p:cNvPr id="2" name="文本框 1"/>
            <p:cNvSpPr txBox="1"/>
            <p:nvPr/>
          </p:nvSpPr>
          <p:spPr>
            <a:xfrm>
              <a:off x="988" y="2582"/>
              <a:ext cx="7064" cy="1695"/>
            </a:xfrm>
            <a:prstGeom prst="rect">
              <a:avLst/>
            </a:prstGeom>
            <a:noFill/>
          </p:spPr>
          <p:txBody>
            <a:bodyPr wrap="square" rtlCol="0" anchor="t">
              <a:spAutoFit/>
            </a:bodyPr>
            <a:p>
              <a:pPr indent="0">
                <a:buFont typeface="Wingdings" panose="05000000000000000000" charset="0"/>
                <a:buNone/>
              </a:pPr>
              <a:r>
                <a:rPr lang="zh-CN" altLang="en-US" sz="3200">
                  <a:latin typeface="楷体" panose="02010609060101010101" charset="-122"/>
                  <a:ea typeface="楷体" panose="02010609060101010101" charset="-122"/>
                  <a:sym typeface="+mn-ea"/>
                </a:rPr>
                <a:t>毕业论文要经过的几个主要环节：</a:t>
              </a:r>
              <a:endParaRPr lang="zh-CN" altLang="en-US" sz="3200">
                <a:latin typeface="楷体" panose="02010609060101010101" charset="-122"/>
                <a:ea typeface="楷体" panose="02010609060101010101" charset="-122"/>
                <a:sym typeface="+mn-ea"/>
              </a:endParaRPr>
            </a:p>
          </p:txBody>
        </p:sp>
        <p:sp>
          <p:nvSpPr>
            <p:cNvPr id="3" name="文本框 2"/>
            <p:cNvSpPr txBox="1"/>
            <p:nvPr/>
          </p:nvSpPr>
          <p:spPr>
            <a:xfrm>
              <a:off x="988" y="4277"/>
              <a:ext cx="6049" cy="2179"/>
            </a:xfrm>
            <a:prstGeom prst="rect">
              <a:avLst/>
            </a:prstGeom>
            <a:noFill/>
          </p:spPr>
          <p:txBody>
            <a:bodyPr wrap="square" rtlCol="0">
              <a:spAutoFit/>
            </a:bodyPr>
            <a:p>
              <a:pPr indent="0">
                <a:buFont typeface="Wingdings" panose="05000000000000000000" charset="0"/>
                <a:buNone/>
              </a:pPr>
              <a:r>
                <a:rPr lang="zh-CN" altLang="en-US" sz="2800">
                  <a:latin typeface="楷体" panose="02010609060101010101" charset="-122"/>
                  <a:ea typeface="楷体" panose="02010609060101010101" charset="-122"/>
                  <a:sym typeface="+mn-ea"/>
                </a:rPr>
                <a:t>选题、开题、研究、撰写毕业论文、答辩等</a:t>
              </a:r>
              <a:endParaRPr lang="zh-CN" altLang="en-US" sz="2800">
                <a:latin typeface="楷体" panose="02010609060101010101" charset="-122"/>
                <a:ea typeface="楷体" panose="02010609060101010101" charset="-122"/>
                <a:sym typeface="+mn-ea"/>
              </a:endParaRPr>
            </a:p>
            <a:p>
              <a:endParaRPr lang="zh-CN" altLang="en-US" sz="2800">
                <a:latin typeface="楷体" panose="02010609060101010101" charset="-122"/>
                <a:ea typeface="楷体" panose="02010609060101010101" charset="-122"/>
                <a:sym typeface="+mn-ea"/>
              </a:endParaRPr>
            </a:p>
          </p:txBody>
        </p:sp>
      </p:grpSp>
      <p:sp>
        <p:nvSpPr>
          <p:cNvPr id="6" name="文本框 5"/>
          <p:cNvSpPr txBox="1"/>
          <p:nvPr/>
        </p:nvSpPr>
        <p:spPr>
          <a:xfrm>
            <a:off x="627380" y="569595"/>
            <a:ext cx="5071110" cy="645160"/>
          </a:xfrm>
          <a:prstGeom prst="rect">
            <a:avLst/>
          </a:prstGeom>
          <a:noFill/>
        </p:spPr>
        <p:txBody>
          <a:bodyPr wrap="square" rtlCol="0">
            <a:spAutoFit/>
          </a:bodyPr>
          <a:p>
            <a:r>
              <a:rPr lang="en-US" altLang="zh-CN" sz="3600" b="1" spc="300" dirty="0">
                <a:solidFill>
                  <a:srgbClr val="000000">
                    <a:lumMod val="75000"/>
                    <a:lumOff val="25000"/>
                  </a:srgbClr>
                </a:solidFill>
                <a:uFillTx/>
                <a:latin typeface="+mj-ea"/>
                <a:ea typeface="+mj-ea"/>
                <a:sym typeface="Arial" panose="020B0604020202020204" pitchFamily="34" charset="0"/>
              </a:rPr>
              <a:t>论文的工作流程</a:t>
            </a:r>
            <a:endParaRPr lang="en-US" altLang="zh-CN" sz="3600" b="1" spc="300" dirty="0">
              <a:solidFill>
                <a:srgbClr val="000000">
                  <a:lumMod val="75000"/>
                  <a:lumOff val="25000"/>
                </a:srgbClr>
              </a:solidFill>
              <a:uFillTx/>
              <a:latin typeface="+mj-ea"/>
              <a:ea typeface="+mj-ea"/>
              <a:sym typeface="Arial" panose="020B0604020202020204" pitchFamily="34" charset="0"/>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000" fill="hold">
                                          <p:stCondLst>
                                            <p:cond delay="0"/>
                                          </p:stCondLst>
                                        </p:cTn>
                                        <p:tgtEl>
                                          <p:spTgt spid="6">
                                            <p:txEl>
                                              <p:pRg st="0" end="0"/>
                                            </p:txEl>
                                          </p:spTgt>
                                        </p:tgtEl>
                                        <p:attrNameLst>
                                          <p:attrName>style.visibility</p:attrName>
                                        </p:attrNameLst>
                                      </p:cBhvr>
                                      <p:to>
                                        <p:strVal val="visible"/>
                                      </p:to>
                                    </p:set>
                                    <p:anim calcmode="lin" valueType="num">
                                      <p:cBhvr additive="base">
                                        <p:cTn id="7" dur="10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000" fill="hold">
                                          <p:stCondLst>
                                            <p:cond delay="0"/>
                                          </p:stCondLst>
                                        </p:cTn>
                                        <p:tgtEl>
                                          <p:spTgt spid="57"/>
                                        </p:tgtEl>
                                        <p:attrNameLst>
                                          <p:attrName>style.visibility</p:attrName>
                                        </p:attrNameLst>
                                      </p:cBhvr>
                                      <p:to>
                                        <p:strVal val="visible"/>
                                      </p:to>
                                    </p:set>
                                    <p:animEffect transition="in" filter="wheel(1)">
                                      <p:cBhvr>
                                        <p:cTn id="17" dur="10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000" fill="hold">
                                          <p:stCondLst>
                                            <p:cond delay="0"/>
                                          </p:stCondLst>
                                        </p:cTn>
                                        <p:tgtEl>
                                          <p:spTgt spid="4"/>
                                        </p:tgtEl>
                                        <p:attrNameLst>
                                          <p:attrName>style.visibility</p:attrName>
                                        </p:attrNameLst>
                                      </p:cBhvr>
                                      <p:to>
                                        <p:strVal val="visible"/>
                                      </p:to>
                                    </p:set>
                                    <p:animEffect transition="in" filter="barn(inVertical)">
                                      <p:cBhvr>
                                        <p:cTn id="2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017270" y="1656715"/>
            <a:ext cx="6420485" cy="4831080"/>
          </a:xfrm>
          <a:prstGeom prst="rect">
            <a:avLst/>
          </a:prstGeom>
          <a:noFill/>
        </p:spPr>
        <p:txBody>
          <a:bodyPr wrap="square" rtlCol="0">
            <a:spAutoFit/>
          </a:bodyPr>
          <a:p>
            <a:pPr indent="711200" fontAlgn="auto">
              <a:extLst>
                <a:ext uri="{35155182-B16C-46BC-9424-99874614C6A1}">
                  <wpsdc:indentchars xmlns:wpsdc="http://www.wps.cn/officeDocument/2017/drawingmlCustomData" val="200" checksum="3773799597"/>
                </a:ext>
              </a:extLst>
            </a:pPr>
            <a:r>
              <a:rPr lang="zh-CN" altLang="en-US" sz="2800">
                <a:latin typeface="楷体" panose="02010609060101010101" charset="-122"/>
                <a:ea typeface="楷体" panose="02010609060101010101" charset="-122"/>
                <a:cs typeface="楷体" panose="02010609060101010101" charset="-122"/>
                <a:sym typeface="+mn-ea"/>
              </a:rPr>
              <a:t>根据《中华人民共和国学位条例》和《中华人民共和国学位条例暂行实施办法》:高等学校本科毕业生完成教学计划的各项要求，经审核准予毕业，其课程学习和毕业论文，包括毕业设计和其他毕业实践环节的成绩表明确实已经比较好地掌握了本门课程的基础理论或专门知识和基本技能，并且有从事科学研究工作和负担专门技术工作的初步能力的，授予学士学位。</a:t>
            </a:r>
            <a:endParaRPr lang="zh-CN" altLang="en-US" sz="2800">
              <a:latin typeface="楷体" panose="02010609060101010101" charset="-122"/>
              <a:ea typeface="楷体" panose="02010609060101010101" charset="-122"/>
              <a:cs typeface="楷体" panose="02010609060101010101" charset="-122"/>
            </a:endParaRPr>
          </a:p>
          <a:p>
            <a:endParaRPr lang="zh-CN" altLang="en-US" sz="2800">
              <a:latin typeface="楷体" panose="02010609060101010101" charset="-122"/>
              <a:ea typeface="楷体" panose="02010609060101010101" charset="-122"/>
              <a:cs typeface="楷体" panose="02010609060101010101" charset="-122"/>
            </a:endParaRPr>
          </a:p>
        </p:txBody>
      </p:sp>
      <p:pic>
        <p:nvPicPr>
          <p:cNvPr id="6" name="图片 5" descr="800"/>
          <p:cNvPicPr>
            <a:picLocks noChangeAspect="1"/>
          </p:cNvPicPr>
          <p:nvPr/>
        </p:nvPicPr>
        <p:blipFill>
          <a:blip r:embed="rId1"/>
          <a:stretch>
            <a:fillRect/>
          </a:stretch>
        </p:blipFill>
        <p:spPr>
          <a:xfrm>
            <a:off x="8053070" y="1128395"/>
            <a:ext cx="3481705" cy="5081905"/>
          </a:xfrm>
          <a:prstGeom prst="rect">
            <a:avLst/>
          </a:prstGeom>
        </p:spPr>
      </p:pic>
      <p:sp>
        <p:nvSpPr>
          <p:cNvPr id="7" name="文本框 6"/>
          <p:cNvSpPr txBox="1"/>
          <p:nvPr/>
        </p:nvSpPr>
        <p:spPr>
          <a:xfrm>
            <a:off x="929005" y="635635"/>
            <a:ext cx="3474085" cy="645160"/>
          </a:xfrm>
          <a:prstGeom prst="rect">
            <a:avLst/>
          </a:prstGeom>
          <a:noFill/>
        </p:spPr>
        <p:txBody>
          <a:bodyPr wrap="square" rtlCol="0">
            <a:spAutoFit/>
          </a:bodyPr>
          <a:p>
            <a:r>
              <a:rPr lang="zh-CN" altLang="en-US" sz="3600" b="1">
                <a:latin typeface="+mj-ea"/>
                <a:ea typeface="+mj-ea"/>
              </a:rPr>
              <a:t>毕业论文的地位</a:t>
            </a:r>
            <a:endParaRPr lang="zh-CN" altLang="en-US" sz="3600" b="1">
              <a:latin typeface="+mj-ea"/>
              <a:ea typeface="+mj-ea"/>
            </a:endParaRPr>
          </a:p>
        </p:txBody>
      </p:sp>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000"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ppt_x"/>
                                          </p:val>
                                        </p:tav>
                                        <p:tav tm="100000">
                                          <p:val>
                                            <p:strVal val="#ppt_x"/>
                                          </p:val>
                                        </p:tav>
                                      </p:tavLst>
                                    </p:anim>
                                    <p:anim calcmode="lin" valueType="num">
                                      <p:cBhvr additive="base">
                                        <p:cTn id="14"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000" fill="hold">
                                          <p:stCondLst>
                                            <p:cond delay="0"/>
                                          </p:stCondLst>
                                        </p:cTn>
                                        <p:tgtEl>
                                          <p:spTgt spid="5">
                                            <p:txEl>
                                              <p:pRg st="0" end="0"/>
                                            </p:txEl>
                                          </p:spTgt>
                                        </p:tgtEl>
                                        <p:attrNameLst>
                                          <p:attrName>style.visibility</p:attrName>
                                        </p:attrNameLst>
                                      </p:cBhvr>
                                      <p:to>
                                        <p:strVal val="visible"/>
                                      </p:to>
                                    </p:set>
                                    <p:animEffect transition="in" filter="barn(inVertical)">
                                      <p:cBhvr>
                                        <p:cTn id="19"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75c8cd325982429ab45439311e12e8ca"/>
          <p:cNvPicPr>
            <a:picLocks noChangeAspect="1"/>
          </p:cNvPicPr>
          <p:nvPr/>
        </p:nvPicPr>
        <p:blipFill>
          <a:blip r:embed="rId1">
            <a:clrChange>
              <a:clrFrom>
                <a:srgbClr val="F7F7F7">
                  <a:alpha val="100000"/>
                </a:srgbClr>
              </a:clrFrom>
              <a:clrTo>
                <a:srgbClr val="F7F7F7">
                  <a:alpha val="100000"/>
                  <a:alpha val="0"/>
                </a:srgbClr>
              </a:clrTo>
            </a:clrChange>
          </a:blip>
          <a:stretch>
            <a:fillRect/>
          </a:stretch>
        </p:blipFill>
        <p:spPr>
          <a:xfrm>
            <a:off x="329565" y="2061845"/>
            <a:ext cx="5501005" cy="4460240"/>
          </a:xfrm>
          <a:prstGeom prst="rect">
            <a:avLst/>
          </a:prstGeom>
        </p:spPr>
      </p:pic>
      <p:pic>
        <p:nvPicPr>
          <p:cNvPr id="3" name="图片 2" descr="P200902180821063043169553"/>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5411470" y="2537460"/>
            <a:ext cx="3530600" cy="3685540"/>
          </a:xfrm>
          <a:prstGeom prst="rect">
            <a:avLst/>
          </a:prstGeom>
        </p:spPr>
      </p:pic>
      <p:pic>
        <p:nvPicPr>
          <p:cNvPr id="5" name="图片 4" descr="5856306a9f384ffb96301f1d445e5911"/>
          <p:cNvPicPr>
            <a:picLocks noChangeAspect="1"/>
          </p:cNvPicPr>
          <p:nvPr/>
        </p:nvPicPr>
        <p:blipFill>
          <a:blip r:embed="rId3"/>
          <a:srcRect l="15787" r="25840"/>
          <a:stretch>
            <a:fillRect/>
          </a:stretch>
        </p:blipFill>
        <p:spPr>
          <a:xfrm>
            <a:off x="8773795" y="472440"/>
            <a:ext cx="2824480" cy="3209925"/>
          </a:xfrm>
          <a:prstGeom prst="rect">
            <a:avLst/>
          </a:prstGeom>
        </p:spPr>
      </p:pic>
      <p:pic>
        <p:nvPicPr>
          <p:cNvPr id="65" name="image33.jpeg"/>
          <p:cNvPicPr>
            <a:picLocks noChangeAspect="1"/>
          </p:cNvPicPr>
          <p:nvPr/>
        </p:nvPicPr>
        <p:blipFill>
          <a:blip r:embed="rId4" cstate="print">
            <a:clrChange>
              <a:clrFrom>
                <a:srgbClr val="FFFFFF">
                  <a:alpha val="100000"/>
                </a:srgbClr>
              </a:clrFrom>
              <a:clrTo>
                <a:srgbClr val="FFFFFF">
                  <a:alpha val="100000"/>
                  <a:alpha val="0"/>
                </a:srgbClr>
              </a:clrTo>
            </a:clrChange>
          </a:blip>
          <a:stretch>
            <a:fillRect/>
          </a:stretch>
        </p:blipFill>
        <p:spPr>
          <a:xfrm>
            <a:off x="8254365" y="3456940"/>
            <a:ext cx="2533015" cy="2549525"/>
          </a:xfrm>
          <a:prstGeom prst="rect">
            <a:avLst/>
          </a:prstGeom>
        </p:spPr>
      </p:pic>
      <p:sp>
        <p:nvSpPr>
          <p:cNvPr id="7" name="文本框 6"/>
          <p:cNvSpPr txBox="1"/>
          <p:nvPr/>
        </p:nvSpPr>
        <p:spPr>
          <a:xfrm>
            <a:off x="643890" y="714375"/>
            <a:ext cx="4614545" cy="645160"/>
          </a:xfrm>
          <a:prstGeom prst="rect">
            <a:avLst/>
          </a:prstGeom>
          <a:noFill/>
        </p:spPr>
        <p:txBody>
          <a:bodyPr wrap="square" rtlCol="0">
            <a:spAutoFit/>
          </a:bodyPr>
          <a:p>
            <a:r>
              <a:rPr lang="zh-CN" altLang="en-US" sz="3600" b="1">
                <a:latin typeface="+mj-ea"/>
                <a:ea typeface="+mj-ea"/>
                <a:cs typeface="+mj-ea"/>
              </a:rPr>
              <a:t>与学术不端行为说</a:t>
            </a:r>
            <a:r>
              <a:rPr lang="en-US" altLang="zh-CN" sz="3600" b="1">
                <a:latin typeface="+mj-ea"/>
                <a:ea typeface="+mj-ea"/>
                <a:cs typeface="+mj-ea"/>
              </a:rPr>
              <a:t>NO!</a:t>
            </a:r>
            <a:endParaRPr lang="en-US" altLang="zh-CN" sz="3600" b="1">
              <a:latin typeface="+mj-ea"/>
              <a:ea typeface="+mj-ea"/>
              <a:cs typeface="+mj-ea"/>
            </a:endParaRPr>
          </a:p>
        </p:txBody>
      </p:sp>
    </p:spTree>
    <p:custDataLst>
      <p:tags r:id="rId5"/>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500" fill="hold">
                                          <p:stCondLst>
                                            <p:cond delay="0"/>
                                          </p:stCondLst>
                                        </p:cTn>
                                        <p:tgtEl>
                                          <p:spTgt spid="65"/>
                                        </p:tgtEl>
                                        <p:attrNameLst>
                                          <p:attrName>style.visibility</p:attrName>
                                        </p:attrNameLst>
                                      </p:cBhvr>
                                      <p:to>
                                        <p:strVal val="visible"/>
                                      </p:to>
                                    </p:set>
                                    <p:animEffect transition="in" filter="box(in)">
                                      <p:cBhvr>
                                        <p:cTn id="28"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34135" y="1383665"/>
            <a:ext cx="9182735" cy="4831080"/>
          </a:xfrm>
          <a:prstGeom prst="rect">
            <a:avLst/>
          </a:prstGeom>
          <a:noFill/>
        </p:spPr>
        <p:txBody>
          <a:bodyPr wrap="square" rtlCol="0" anchor="t">
            <a:spAutoFit/>
          </a:bodyPr>
          <a:p>
            <a:pPr indent="711200" fontAlgn="auto">
              <a:lnSpc>
                <a:spcPct val="100000"/>
              </a:lnSpc>
            </a:pPr>
            <a:r>
              <a:rPr lang="zh-CN" altLang="en-US" sz="2800">
                <a:latin typeface="楷体" panose="02010609060101010101" charset="-122"/>
                <a:ea typeface="楷体" panose="02010609060101010101" charset="-122"/>
                <a:cs typeface="楷体" panose="02010609060101010101" charset="-122"/>
                <a:sym typeface="+mn-ea"/>
              </a:rPr>
              <a:t>为有效预防和严肃查处高等学校发生的学术不端行为，维护学术诚信，促进学术创新和发展，规范学位论文管理，推进建立良好学风，提高人才培养质量，严肃处理学位论文作假行为，教育部先后于2012年出台《学位论文作假行为处理办法》、2016年出台《高等学校预防与处理学术不端行为办法》、2018年发布《关于严厉查处高等学校学位论文买卖、代写行为的通知》等文件和通知。对于学生有学术不端行为的，按照学生管理的相关规定，给予相应的学籍处分；学术不端行为与获得学位有直接关联的，由学位授予单位作暂缓授予学位、不授予学位或者依法撤销学位等处理。</a:t>
            </a:r>
            <a:endParaRPr lang="zh-CN" altLang="en-US" sz="2800">
              <a:latin typeface="楷体" panose="02010609060101010101" charset="-122"/>
              <a:ea typeface="楷体" panose="02010609060101010101" charset="-122"/>
              <a:cs typeface="楷体" panose="02010609060101010101" charset="-122"/>
              <a:sym typeface="+mn-ea"/>
            </a:endParaRPr>
          </a:p>
        </p:txBody>
      </p:sp>
      <p:sp>
        <p:nvSpPr>
          <p:cNvPr id="3" name="文本框 2"/>
          <p:cNvSpPr txBox="1"/>
          <p:nvPr/>
        </p:nvSpPr>
        <p:spPr>
          <a:xfrm>
            <a:off x="1012190" y="552450"/>
            <a:ext cx="5532120" cy="583565"/>
          </a:xfrm>
          <a:prstGeom prst="rect">
            <a:avLst/>
          </a:prstGeom>
          <a:noFill/>
        </p:spPr>
        <p:txBody>
          <a:bodyPr wrap="square" rtlCol="0">
            <a:spAutoFit/>
          </a:bodyPr>
          <a:p>
            <a:r>
              <a:rPr lang="zh-CN" altLang="en-US" sz="3200" b="1" spc="300" dirty="0">
                <a:solidFill>
                  <a:srgbClr val="000000">
                    <a:lumMod val="75000"/>
                    <a:lumOff val="25000"/>
                  </a:srgbClr>
                </a:solidFill>
                <a:uFillTx/>
                <a:latin typeface="+mj-ea"/>
                <a:ea typeface="+mj-ea"/>
                <a:sym typeface="Arial" panose="020B0604020202020204" pitchFamily="34" charset="0"/>
              </a:rPr>
              <a:t>学位论文的学术不端行为</a:t>
            </a:r>
            <a:endParaRPr lang="zh-CN" altLang="en-US" sz="3200" b="1" spc="300" dirty="0">
              <a:solidFill>
                <a:srgbClr val="000000">
                  <a:lumMod val="75000"/>
                  <a:lumOff val="25000"/>
                </a:srgbClr>
              </a:solidFill>
              <a:uFillTx/>
              <a:latin typeface="+mj-ea"/>
              <a:ea typeface="+mj-ea"/>
              <a:sym typeface="Arial" panose="020B0604020202020204" pitchFamily="34" charset="0"/>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12190" y="552450"/>
            <a:ext cx="5532120" cy="583565"/>
          </a:xfrm>
          <a:prstGeom prst="rect">
            <a:avLst/>
          </a:prstGeom>
          <a:noFill/>
        </p:spPr>
        <p:txBody>
          <a:bodyPr wrap="square" rtlCol="0">
            <a:spAutoFit/>
          </a:bodyPr>
          <a:p>
            <a:r>
              <a:rPr lang="zh-CN" altLang="en-US" sz="3200" b="1" spc="300" dirty="0">
                <a:solidFill>
                  <a:srgbClr val="000000">
                    <a:lumMod val="75000"/>
                    <a:lumOff val="25000"/>
                  </a:srgbClr>
                </a:solidFill>
                <a:uFillTx/>
                <a:latin typeface="+mj-ea"/>
                <a:ea typeface="+mj-ea"/>
                <a:sym typeface="Arial" panose="020B0604020202020204" pitchFamily="34" charset="0"/>
              </a:rPr>
              <a:t>学位论文的学术不端行为</a:t>
            </a:r>
            <a:endParaRPr lang="zh-CN" altLang="en-US" sz="3200" b="1" spc="300" dirty="0">
              <a:solidFill>
                <a:srgbClr val="000000">
                  <a:lumMod val="75000"/>
                  <a:lumOff val="25000"/>
                </a:srgbClr>
              </a:solidFill>
              <a:uFillTx/>
              <a:latin typeface="+mj-ea"/>
              <a:ea typeface="+mj-ea"/>
              <a:sym typeface="Arial" panose="020B0604020202020204" pitchFamily="34" charset="0"/>
            </a:endParaRPr>
          </a:p>
        </p:txBody>
      </p:sp>
      <p:sp>
        <p:nvSpPr>
          <p:cNvPr id="2" name="文本框 1"/>
          <p:cNvSpPr txBox="1"/>
          <p:nvPr/>
        </p:nvSpPr>
        <p:spPr>
          <a:xfrm>
            <a:off x="1253490" y="1277620"/>
            <a:ext cx="9279255" cy="5262245"/>
          </a:xfrm>
          <a:prstGeom prst="rect">
            <a:avLst/>
          </a:prstGeom>
          <a:noFill/>
        </p:spPr>
        <p:txBody>
          <a:bodyPr wrap="square" rtlCol="0" anchor="t">
            <a:spAutoFit/>
          </a:bodyPr>
          <a:p>
            <a:r>
              <a:rPr lang="zh-CN" altLang="en-US" sz="2400">
                <a:latin typeface="楷体" panose="02010609060101010101" charset="-122"/>
                <a:ea typeface="楷体" panose="02010609060101010101" charset="-122"/>
                <a:cs typeface="楷体" panose="02010609060101010101" charset="-122"/>
                <a:sym typeface="+mn-ea"/>
              </a:rPr>
              <a:t>学术不端行为是指</a:t>
            </a:r>
            <a:r>
              <a:rPr lang="en-US" altLang="zh-CN" sz="2400">
                <a:latin typeface="楷体" panose="02010609060101010101" charset="-122"/>
                <a:ea typeface="楷体" panose="02010609060101010101" charset="-122"/>
                <a:cs typeface="楷体" panose="02010609060101010101" charset="-122"/>
                <a:sym typeface="+mn-ea"/>
              </a:rPr>
              <a:t>:</a:t>
            </a:r>
            <a:r>
              <a:rPr lang="zh-CN" altLang="en-US" sz="2400">
                <a:latin typeface="楷体" panose="02010609060101010101" charset="-122"/>
                <a:ea typeface="楷体" panose="02010609060101010101" charset="-122"/>
                <a:cs typeface="楷体" panose="02010609060101010101" charset="-122"/>
                <a:sym typeface="+mn-ea"/>
              </a:rPr>
              <a:t>在科学研究和学术活动中的各种造假、抄袭、剽窃和其他违背学术活动公序良俗的行为。</a:t>
            </a:r>
            <a:endParaRPr lang="zh-CN" altLang="en-US" sz="2400">
              <a:latin typeface="楷体" panose="02010609060101010101" charset="-122"/>
              <a:ea typeface="楷体" panose="02010609060101010101" charset="-122"/>
              <a:cs typeface="楷体" panose="02010609060101010101" charset="-122"/>
            </a:endParaRPr>
          </a:p>
          <a:p>
            <a:r>
              <a:rPr lang="zh-CN" altLang="en-US" sz="2400">
                <a:latin typeface="楷体" panose="02010609060101010101" charset="-122"/>
                <a:ea typeface="楷体" panose="02010609060101010101" charset="-122"/>
                <a:cs typeface="楷体" panose="02010609060101010101" charset="-122"/>
                <a:sym typeface="+mn-ea"/>
              </a:rPr>
              <a:t>如下述均为学术道德不端行为：</a:t>
            </a:r>
            <a:endParaRPr lang="zh-CN" altLang="en-US" sz="2400">
              <a:latin typeface="楷体" panose="02010609060101010101" charset="-122"/>
              <a:ea typeface="楷体" panose="02010609060101010101" charset="-122"/>
              <a:cs typeface="楷体" panose="02010609060101010101" charset="-122"/>
            </a:endParaRPr>
          </a:p>
          <a:p>
            <a:r>
              <a:rPr lang="zh-CN" altLang="en-US" sz="2400">
                <a:latin typeface="楷体" panose="02010609060101010101" charset="-122"/>
                <a:ea typeface="楷体" panose="02010609060101010101" charset="-122"/>
                <a:cs typeface="楷体" panose="02010609060101010101" charset="-122"/>
                <a:sym typeface="+mn-ea"/>
              </a:rPr>
              <a:t>（1）</a:t>
            </a:r>
            <a:r>
              <a:rPr lang="zh-CN" altLang="en-US" sz="2400">
                <a:solidFill>
                  <a:srgbClr val="FF0000"/>
                </a:solidFill>
                <a:latin typeface="楷体" panose="02010609060101010101" charset="-122"/>
                <a:ea typeface="楷体" panose="02010609060101010101" charset="-122"/>
                <a:cs typeface="楷体" panose="02010609060101010101" charset="-122"/>
                <a:sym typeface="+mn-ea"/>
              </a:rPr>
              <a:t>抄袭、剽窃、侵占他人学术成果或者观点；</a:t>
            </a:r>
            <a:endParaRPr lang="zh-CN" altLang="en-US" sz="2400">
              <a:solidFill>
                <a:srgbClr val="FF0000"/>
              </a:solidFill>
              <a:latin typeface="楷体" panose="02010609060101010101" charset="-122"/>
              <a:ea typeface="楷体" panose="02010609060101010101" charset="-122"/>
              <a:cs typeface="楷体" panose="02010609060101010101" charset="-122"/>
            </a:endParaRPr>
          </a:p>
          <a:p>
            <a:r>
              <a:rPr lang="zh-CN" altLang="en-US" sz="2400">
                <a:latin typeface="楷体" panose="02010609060101010101" charset="-122"/>
                <a:ea typeface="楷体" panose="02010609060101010101" charset="-122"/>
                <a:cs typeface="楷体" panose="02010609060101010101" charset="-122"/>
                <a:sym typeface="+mn-ea"/>
              </a:rPr>
              <a:t>（2）篡改他人研究成果；</a:t>
            </a:r>
            <a:endParaRPr lang="zh-CN" altLang="en-US" sz="2400">
              <a:latin typeface="楷体" panose="02010609060101010101" charset="-122"/>
              <a:ea typeface="楷体" panose="02010609060101010101" charset="-122"/>
              <a:cs typeface="楷体" panose="02010609060101010101" charset="-122"/>
            </a:endParaRPr>
          </a:p>
          <a:p>
            <a:r>
              <a:rPr lang="zh-CN" altLang="en-US" sz="2400">
                <a:latin typeface="楷体" panose="02010609060101010101" charset="-122"/>
                <a:ea typeface="楷体" panose="02010609060101010101" charset="-122"/>
                <a:cs typeface="楷体" panose="02010609060101010101" charset="-122"/>
                <a:sym typeface="+mn-ea"/>
              </a:rPr>
              <a:t>（3）伪造科研数据、资料、文献、注释，或者捏造事实、编造虚假研究成果；</a:t>
            </a:r>
            <a:endParaRPr lang="zh-CN" altLang="en-US" sz="2400">
              <a:latin typeface="楷体" panose="02010609060101010101" charset="-122"/>
              <a:ea typeface="楷体" panose="02010609060101010101" charset="-122"/>
              <a:cs typeface="楷体" panose="02010609060101010101" charset="-122"/>
            </a:endParaRPr>
          </a:p>
          <a:p>
            <a:r>
              <a:rPr lang="zh-CN" altLang="en-US" sz="2400">
                <a:latin typeface="楷体" panose="02010609060101010101" charset="-122"/>
                <a:ea typeface="楷体" panose="02010609060101010101" charset="-122"/>
                <a:cs typeface="楷体" panose="02010609060101010101" charset="-122"/>
                <a:sym typeface="+mn-ea"/>
              </a:rPr>
              <a:t>（4）不当或滥用署名，未参加研究或创作而在研究成果、学术论文上署名，未经他人许可而不当使用他人署名，虚构合作者共同署名，或者多人共同完成研究而在成果中未注明他人工作、贡献；</a:t>
            </a:r>
            <a:endParaRPr lang="zh-CN" altLang="en-US" sz="2400">
              <a:latin typeface="楷体" panose="02010609060101010101" charset="-122"/>
              <a:ea typeface="楷体" panose="02010609060101010101" charset="-122"/>
              <a:cs typeface="楷体" panose="02010609060101010101" charset="-122"/>
            </a:endParaRPr>
          </a:p>
          <a:p>
            <a:r>
              <a:rPr lang="zh-CN" altLang="en-US" sz="2400">
                <a:latin typeface="楷体" panose="02010609060101010101" charset="-122"/>
                <a:ea typeface="楷体" panose="02010609060101010101" charset="-122"/>
                <a:cs typeface="楷体" panose="02010609060101010101" charset="-122"/>
                <a:sym typeface="+mn-ea"/>
              </a:rPr>
              <a:t>（5）在申报课题、成果、奖励和职务评审评定、申请学位等过程中提供虚假学术信息；</a:t>
            </a:r>
            <a:endParaRPr lang="zh-CN" altLang="en-US" sz="2400">
              <a:latin typeface="楷体" panose="02010609060101010101" charset="-122"/>
              <a:ea typeface="楷体" panose="02010609060101010101" charset="-122"/>
              <a:cs typeface="楷体" panose="02010609060101010101" charset="-122"/>
            </a:endParaRPr>
          </a:p>
          <a:p>
            <a:r>
              <a:rPr lang="zh-CN" altLang="en-US" sz="2400">
                <a:latin typeface="楷体" panose="02010609060101010101" charset="-122"/>
                <a:ea typeface="楷体" panose="02010609060101010101" charset="-122"/>
                <a:cs typeface="楷体" panose="02010609060101010101" charset="-122"/>
                <a:sym typeface="+mn-ea"/>
              </a:rPr>
              <a:t>（6）</a:t>
            </a:r>
            <a:r>
              <a:rPr lang="zh-CN" altLang="en-US" sz="2400">
                <a:solidFill>
                  <a:srgbClr val="FF0000"/>
                </a:solidFill>
                <a:latin typeface="楷体" panose="02010609060101010101" charset="-122"/>
                <a:ea typeface="楷体" panose="02010609060101010101" charset="-122"/>
                <a:cs typeface="楷体" panose="02010609060101010101" charset="-122"/>
                <a:sym typeface="+mn-ea"/>
              </a:rPr>
              <a:t>买卖论文、由他人代写或者为他人代写论文</a:t>
            </a:r>
            <a:r>
              <a:rPr lang="zh-CN" altLang="en-US" sz="2400">
                <a:latin typeface="楷体" panose="02010609060101010101" charset="-122"/>
                <a:ea typeface="楷体" panose="02010609060101010101" charset="-122"/>
                <a:cs typeface="楷体" panose="02010609060101010101" charset="-122"/>
                <a:sym typeface="+mn-ea"/>
              </a:rPr>
              <a:t>；</a:t>
            </a:r>
            <a:endParaRPr lang="zh-CN" altLang="en-US" sz="2400">
              <a:latin typeface="楷体" panose="02010609060101010101" charset="-122"/>
              <a:ea typeface="楷体" panose="02010609060101010101" charset="-122"/>
              <a:cs typeface="楷体" panose="02010609060101010101" charset="-122"/>
            </a:endParaRPr>
          </a:p>
          <a:p>
            <a:r>
              <a:rPr lang="zh-CN" altLang="en-US" sz="2400">
                <a:latin typeface="楷体" panose="02010609060101010101" charset="-122"/>
                <a:ea typeface="楷体" panose="02010609060101010101" charset="-122"/>
                <a:cs typeface="楷体" panose="02010609060101010101" charset="-122"/>
                <a:sym typeface="+mn-ea"/>
              </a:rPr>
              <a:t>（7）在出版成果时未如实注明著、编著、编、译著、编译等行为</a:t>
            </a:r>
            <a:endParaRPr lang="zh-CN" altLang="en-US" sz="2400">
              <a:latin typeface="楷体" panose="02010609060101010101" charset="-122"/>
              <a:ea typeface="楷体" panose="02010609060101010101" charset="-122"/>
              <a:cs typeface="楷体" panose="02010609060101010101" charset="-122"/>
              <a:sym typeface="+mn-ea"/>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3" presetClass="entr" presetSubtype="16" fill="hold" nodeType="clickEffect">
                                  <p:stCondLst>
                                    <p:cond delay="0"/>
                                  </p:stCondLst>
                                  <p:childTnLst>
                                    <p:set>
                                      <p:cBhvr>
                                        <p:cTn id="12" dur="1000" fill="hold">
                                          <p:stCondLst>
                                            <p:cond delay="0"/>
                                          </p:stCondLst>
                                        </p:cTn>
                                        <p:tgtEl>
                                          <p:spTgt spid="2">
                                            <p:txEl>
                                              <p:pRg st="0" end="0"/>
                                            </p:txEl>
                                          </p:spTgt>
                                        </p:tgtEl>
                                        <p:attrNameLst>
                                          <p:attrName>style.visibility</p:attrName>
                                        </p:attrNameLst>
                                      </p:cBhvr>
                                      <p:to>
                                        <p:strVal val="visible"/>
                                      </p:to>
                                    </p:set>
                                    <p:animEffect transition="in" filter="plus(in)">
                                      <p:cBhvr>
                                        <p:cTn id="13" dur="1000"/>
                                        <p:tgtEl>
                                          <p:spTgt spid="2">
                                            <p:txEl>
                                              <p:pRg st="0" end="0"/>
                                            </p:txEl>
                                          </p:spTgt>
                                        </p:tgtEl>
                                      </p:cBhvr>
                                    </p:animEffect>
                                  </p:childTnLst>
                                </p:cTn>
                              </p:par>
                              <p:par>
                                <p:cTn id="14" presetID="13" presetClass="entr" presetSubtype="16" fill="hold" nodeType="withEffect">
                                  <p:stCondLst>
                                    <p:cond delay="0"/>
                                  </p:stCondLst>
                                  <p:childTnLst>
                                    <p:set>
                                      <p:cBhvr>
                                        <p:cTn id="15" dur="1000" fill="hold">
                                          <p:stCondLst>
                                            <p:cond delay="0"/>
                                          </p:stCondLst>
                                        </p:cTn>
                                        <p:tgtEl>
                                          <p:spTgt spid="2">
                                            <p:txEl>
                                              <p:pRg st="1" end="1"/>
                                            </p:txEl>
                                          </p:spTgt>
                                        </p:tgtEl>
                                        <p:attrNameLst>
                                          <p:attrName>style.visibility</p:attrName>
                                        </p:attrNameLst>
                                      </p:cBhvr>
                                      <p:to>
                                        <p:strVal val="visible"/>
                                      </p:to>
                                    </p:set>
                                    <p:animEffect transition="in" filter="plus(in)">
                                      <p:cBhvr>
                                        <p:cTn id="16" dur="1000"/>
                                        <p:tgtEl>
                                          <p:spTgt spid="2">
                                            <p:txEl>
                                              <p:pRg st="1" end="1"/>
                                            </p:txEl>
                                          </p:spTgt>
                                        </p:tgtEl>
                                      </p:cBhvr>
                                    </p:animEffect>
                                  </p:childTnLst>
                                </p:cTn>
                              </p:par>
                              <p:par>
                                <p:cTn id="17" presetID="13" presetClass="entr" presetSubtype="16" fill="hold" nodeType="withEffect">
                                  <p:stCondLst>
                                    <p:cond delay="0"/>
                                  </p:stCondLst>
                                  <p:childTnLst>
                                    <p:set>
                                      <p:cBhvr>
                                        <p:cTn id="18" dur="1000" fill="hold">
                                          <p:stCondLst>
                                            <p:cond delay="0"/>
                                          </p:stCondLst>
                                        </p:cTn>
                                        <p:tgtEl>
                                          <p:spTgt spid="2">
                                            <p:txEl>
                                              <p:pRg st="2" end="2"/>
                                            </p:txEl>
                                          </p:spTgt>
                                        </p:tgtEl>
                                        <p:attrNameLst>
                                          <p:attrName>style.visibility</p:attrName>
                                        </p:attrNameLst>
                                      </p:cBhvr>
                                      <p:to>
                                        <p:strVal val="visible"/>
                                      </p:to>
                                    </p:set>
                                    <p:animEffect transition="in" filter="plus(in)">
                                      <p:cBhvr>
                                        <p:cTn id="19" dur="1000"/>
                                        <p:tgtEl>
                                          <p:spTgt spid="2">
                                            <p:txEl>
                                              <p:pRg st="2" end="2"/>
                                            </p:txEl>
                                          </p:spTgt>
                                        </p:tgtEl>
                                      </p:cBhvr>
                                    </p:animEffect>
                                  </p:childTnLst>
                                </p:cTn>
                              </p:par>
                              <p:par>
                                <p:cTn id="20" presetID="13" presetClass="entr" presetSubtype="16" fill="hold" nodeType="withEffect">
                                  <p:stCondLst>
                                    <p:cond delay="0"/>
                                  </p:stCondLst>
                                  <p:childTnLst>
                                    <p:set>
                                      <p:cBhvr>
                                        <p:cTn id="21" dur="1000" fill="hold">
                                          <p:stCondLst>
                                            <p:cond delay="0"/>
                                          </p:stCondLst>
                                        </p:cTn>
                                        <p:tgtEl>
                                          <p:spTgt spid="2">
                                            <p:txEl>
                                              <p:pRg st="3" end="3"/>
                                            </p:txEl>
                                          </p:spTgt>
                                        </p:tgtEl>
                                        <p:attrNameLst>
                                          <p:attrName>style.visibility</p:attrName>
                                        </p:attrNameLst>
                                      </p:cBhvr>
                                      <p:to>
                                        <p:strVal val="visible"/>
                                      </p:to>
                                    </p:set>
                                    <p:animEffect transition="in" filter="plus(in)">
                                      <p:cBhvr>
                                        <p:cTn id="22" dur="1000"/>
                                        <p:tgtEl>
                                          <p:spTgt spid="2">
                                            <p:txEl>
                                              <p:pRg st="3" end="3"/>
                                            </p:txEl>
                                          </p:spTgt>
                                        </p:tgtEl>
                                      </p:cBhvr>
                                    </p:animEffect>
                                  </p:childTnLst>
                                </p:cTn>
                              </p:par>
                              <p:par>
                                <p:cTn id="23" presetID="13" presetClass="entr" presetSubtype="16" fill="hold" nodeType="withEffect">
                                  <p:stCondLst>
                                    <p:cond delay="0"/>
                                  </p:stCondLst>
                                  <p:childTnLst>
                                    <p:set>
                                      <p:cBhvr>
                                        <p:cTn id="24" dur="1000" fill="hold">
                                          <p:stCondLst>
                                            <p:cond delay="0"/>
                                          </p:stCondLst>
                                        </p:cTn>
                                        <p:tgtEl>
                                          <p:spTgt spid="2">
                                            <p:txEl>
                                              <p:pRg st="4" end="4"/>
                                            </p:txEl>
                                          </p:spTgt>
                                        </p:tgtEl>
                                        <p:attrNameLst>
                                          <p:attrName>style.visibility</p:attrName>
                                        </p:attrNameLst>
                                      </p:cBhvr>
                                      <p:to>
                                        <p:strVal val="visible"/>
                                      </p:to>
                                    </p:set>
                                    <p:animEffect transition="in" filter="plus(in)">
                                      <p:cBhvr>
                                        <p:cTn id="25" dur="1000"/>
                                        <p:tgtEl>
                                          <p:spTgt spid="2">
                                            <p:txEl>
                                              <p:pRg st="4" end="4"/>
                                            </p:txEl>
                                          </p:spTgt>
                                        </p:tgtEl>
                                      </p:cBhvr>
                                    </p:animEffect>
                                  </p:childTnLst>
                                </p:cTn>
                              </p:par>
                              <p:par>
                                <p:cTn id="26" presetID="13" presetClass="entr" presetSubtype="16" fill="hold" nodeType="withEffect">
                                  <p:stCondLst>
                                    <p:cond delay="0"/>
                                  </p:stCondLst>
                                  <p:childTnLst>
                                    <p:set>
                                      <p:cBhvr>
                                        <p:cTn id="27" dur="1000" fill="hold">
                                          <p:stCondLst>
                                            <p:cond delay="0"/>
                                          </p:stCondLst>
                                        </p:cTn>
                                        <p:tgtEl>
                                          <p:spTgt spid="2">
                                            <p:txEl>
                                              <p:pRg st="5" end="5"/>
                                            </p:txEl>
                                          </p:spTgt>
                                        </p:tgtEl>
                                        <p:attrNameLst>
                                          <p:attrName>style.visibility</p:attrName>
                                        </p:attrNameLst>
                                      </p:cBhvr>
                                      <p:to>
                                        <p:strVal val="visible"/>
                                      </p:to>
                                    </p:set>
                                    <p:animEffect transition="in" filter="plus(in)">
                                      <p:cBhvr>
                                        <p:cTn id="28" dur="1000"/>
                                        <p:tgtEl>
                                          <p:spTgt spid="2">
                                            <p:txEl>
                                              <p:pRg st="5" end="5"/>
                                            </p:txEl>
                                          </p:spTgt>
                                        </p:tgtEl>
                                      </p:cBhvr>
                                    </p:animEffect>
                                  </p:childTnLst>
                                </p:cTn>
                              </p:par>
                              <p:par>
                                <p:cTn id="29" presetID="13" presetClass="entr" presetSubtype="16" fill="hold" nodeType="withEffect">
                                  <p:stCondLst>
                                    <p:cond delay="0"/>
                                  </p:stCondLst>
                                  <p:childTnLst>
                                    <p:set>
                                      <p:cBhvr>
                                        <p:cTn id="30" dur="1000" fill="hold">
                                          <p:stCondLst>
                                            <p:cond delay="0"/>
                                          </p:stCondLst>
                                        </p:cTn>
                                        <p:tgtEl>
                                          <p:spTgt spid="2">
                                            <p:txEl>
                                              <p:pRg st="6" end="6"/>
                                            </p:txEl>
                                          </p:spTgt>
                                        </p:tgtEl>
                                        <p:attrNameLst>
                                          <p:attrName>style.visibility</p:attrName>
                                        </p:attrNameLst>
                                      </p:cBhvr>
                                      <p:to>
                                        <p:strVal val="visible"/>
                                      </p:to>
                                    </p:set>
                                    <p:animEffect transition="in" filter="plus(in)">
                                      <p:cBhvr>
                                        <p:cTn id="31" dur="1000"/>
                                        <p:tgtEl>
                                          <p:spTgt spid="2">
                                            <p:txEl>
                                              <p:pRg st="6" end="6"/>
                                            </p:txEl>
                                          </p:spTgt>
                                        </p:tgtEl>
                                      </p:cBhvr>
                                    </p:animEffect>
                                  </p:childTnLst>
                                </p:cTn>
                              </p:par>
                              <p:par>
                                <p:cTn id="32" presetID="13" presetClass="entr" presetSubtype="16" fill="hold" nodeType="withEffect">
                                  <p:stCondLst>
                                    <p:cond delay="0"/>
                                  </p:stCondLst>
                                  <p:childTnLst>
                                    <p:set>
                                      <p:cBhvr>
                                        <p:cTn id="33" dur="1000" fill="hold">
                                          <p:stCondLst>
                                            <p:cond delay="0"/>
                                          </p:stCondLst>
                                        </p:cTn>
                                        <p:tgtEl>
                                          <p:spTgt spid="2">
                                            <p:txEl>
                                              <p:pRg st="7" end="7"/>
                                            </p:txEl>
                                          </p:spTgt>
                                        </p:tgtEl>
                                        <p:attrNameLst>
                                          <p:attrName>style.visibility</p:attrName>
                                        </p:attrNameLst>
                                      </p:cBhvr>
                                      <p:to>
                                        <p:strVal val="visible"/>
                                      </p:to>
                                    </p:set>
                                    <p:animEffect transition="in" filter="plus(in)">
                                      <p:cBhvr>
                                        <p:cTn id="34" dur="1000"/>
                                        <p:tgtEl>
                                          <p:spTgt spid="2">
                                            <p:txEl>
                                              <p:pRg st="7" end="7"/>
                                            </p:txEl>
                                          </p:spTgt>
                                        </p:tgtEl>
                                      </p:cBhvr>
                                    </p:animEffect>
                                  </p:childTnLst>
                                </p:cTn>
                              </p:par>
                              <p:par>
                                <p:cTn id="35" presetID="13" presetClass="entr" presetSubtype="16" fill="hold" nodeType="withEffect">
                                  <p:stCondLst>
                                    <p:cond delay="0"/>
                                  </p:stCondLst>
                                  <p:childTnLst>
                                    <p:set>
                                      <p:cBhvr>
                                        <p:cTn id="36" dur="1000" fill="hold">
                                          <p:stCondLst>
                                            <p:cond delay="0"/>
                                          </p:stCondLst>
                                        </p:cTn>
                                        <p:tgtEl>
                                          <p:spTgt spid="2">
                                            <p:txEl>
                                              <p:pRg st="8" end="8"/>
                                            </p:txEl>
                                          </p:spTgt>
                                        </p:tgtEl>
                                        <p:attrNameLst>
                                          <p:attrName>style.visibility</p:attrName>
                                        </p:attrNameLst>
                                      </p:cBhvr>
                                      <p:to>
                                        <p:strVal val="visible"/>
                                      </p:to>
                                    </p:set>
                                    <p:animEffect transition="in" filter="plus(in)">
                                      <p:cBhvr>
                                        <p:cTn id="37" dur="1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1"/>
  <p:tag name="KSO_WM_UNIT_ID" val="_16*i*1"/>
  <p:tag name="KSO_WM_UNIT_BK_DARK_LIGHT" val="2"/>
  <p:tag name="KSO_WM_UNIT_LAYERLEVEL" val="1"/>
  <p:tag name="KSO_WM_TAG_VERSION" val="1.0"/>
  <p:tag name="KSO_WM_BEAUTIFY_FLAG" val="#wm#"/>
</p:tagLst>
</file>

<file path=ppt/tags/tag10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1"/>
  <p:tag name="KSO_WM_UNIT_ID" val="_17*i*1"/>
  <p:tag name="KSO_WM_UNIT_BK_DARK_LIGHT" val="2"/>
  <p:tag name="KSO_WM_UNIT_LAYERLEVEL" val="1"/>
  <p:tag name="KSO_WM_TAG_VERSION" val="1.0"/>
  <p:tag name="KSO_WM_BEAUTIFY_FLAG" val="#wm#"/>
</p:tagLst>
</file>

<file path=ppt/tags/tag11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1"/>
  <p:tag name="KSO_WM_UNIT_ID" val="_18*i*1"/>
  <p:tag name="KSO_WM_UNIT_BK_DARK_LIGHT" val="2"/>
  <p:tag name="KSO_WM_UNIT_LAYERLEVEL" val="1"/>
  <p:tag name="KSO_WM_TAG_VERSION" val="1.0"/>
  <p:tag name="KSO_WM_BEAUTIFY_FLAG" val="#wm#"/>
</p:tagLst>
</file>

<file path=ppt/tags/tag12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63"/>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63"/>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7.xml><?xml version="1.0" encoding="utf-8"?>
<p:tagLst xmlns:p="http://schemas.openxmlformats.org/presentationml/2006/main">
  <p:tag name="KSO_WM_TAG_VERSION" val="1.0"/>
  <p:tag name="KSO_WM_BEAUTIFY_FLAG" val="#wm#"/>
  <p:tag name="KSO_WM_TEMPLATE_CATEGORY" val="custom"/>
  <p:tag name="KSO_WM_TEMPLATE_INDEX" val="20204363"/>
  <p:tag name="KSO_WM_TEMPLATE_SUBCATEGORY" val="0"/>
  <p:tag name="KSO_WM_TEMPLATE_MASTER_TYPE" val="1"/>
  <p:tag name="KSO_WM_TEMPLATE_COLOR_TYPE" val="1"/>
  <p:tag name="KSO_WM_TEMPLATE_MASTER_THUMB_INDEX" val="12"/>
  <p:tag name="KSO_WM_TEMPLATE_THUMBS_INDEX" val="1、4、7、9、12、13、17、20、21、22、23、26、31、34、36"/>
</p:tagLst>
</file>

<file path=ppt/tags/tag138.xml><?xml version="1.0" encoding="utf-8"?>
<p:tagLst xmlns:p="http://schemas.openxmlformats.org/presentationml/2006/main">
  <p:tag name="KSO_WM_UNIT_ISCONTENTSTITLE" val="0"/>
  <p:tag name="KSO_WM_UNIT_NOCLEAR" val="0"/>
  <p:tag name="KSO_WM_UNIT_VALUE" val="7"/>
  <p:tag name="KSO_WM_UNIT_HIGHLIGHT" val="0"/>
  <p:tag name="KSO_WM_UNIT_COMPATIBLE" val="0"/>
  <p:tag name="KSO_WM_UNIT_DIAGRAM_ISNUMVISUAL" val="0"/>
  <p:tag name="KSO_WM_UNIT_DIAGRAM_ISREFERUNIT" val="0"/>
  <p:tag name="KSO_WM_UNIT_LAYERLEVEL" val="1"/>
  <p:tag name="KSO_WM_TAG_VERSION" val="1.0"/>
  <p:tag name="KSO_WM_UNIT_PRESET_TEXT" val="工作汇报总结"/>
  <p:tag name="KSO_WM_TEMPLATE_CATEGORY" val="custom"/>
  <p:tag name="KSO_WM_TEMPLATE_INDEX" val="20204363"/>
  <p:tag name="KSO_WM_UNIT_ID" val="custom20204363_1*a*1"/>
  <p:tag name="KSO_WM_UNIT_ISNUMDGMTITLE" val="0"/>
</p:tagLst>
</file>

<file path=ppt/tags/tag139.xml><?xml version="1.0" encoding="utf-8"?>
<p:tagLst xmlns:p="http://schemas.openxmlformats.org/presentationml/2006/main">
  <p:tag name="KSO_WM_BEAUTIFY_FLAG" val="#wm#"/>
  <p:tag name="KSO_WM_TEMPLATE_SUBCATEGORY" val="0"/>
  <p:tag name="KSO_WM_SLIDE_TYPE" val="title"/>
  <p:tag name="KSO_WM_SLIDE_SUBTYPE" val="pureTxt"/>
  <p:tag name="KSO_WM_SLIDE_ITEM_CNT" val="0"/>
  <p:tag name="KSO_WM_SLIDE_INDEX" val="1"/>
  <p:tag name="KSO_WM_TAG_VERSION" val="1.0"/>
  <p:tag name="KSO_WM_SLIDE_LAYOUT" val="a_b"/>
  <p:tag name="KSO_WM_SLIDE_LAYOUT_CNT" val="1_1"/>
  <p:tag name="KSO_WM_TEMPLATE_MASTER_TYPE" val="1"/>
  <p:tag name="KSO_WM_TEMPLATE_COLOR_TYPE" val="1"/>
  <p:tag name="KSO_WM_TEMPLATE_CATEGORY" val="custom"/>
  <p:tag name="KSO_WM_TEMPLATE_INDEX" val="20204363"/>
  <p:tag name="KSO_WM_SLIDE_ID" val="custom20204363_1"/>
  <p:tag name="KSO_WM_TEMPLATE_MASTER_THUMB_INDEX" val="12"/>
  <p:tag name="KSO_WM_TEMPLATE_THUMBS_INDEX" val="1、4、7、9、12、13、17、20、21、22、23、26、31、34、36"/>
  <p:tag name="KSO_WM_SPECIAL_SOURCE" val="bdnul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ISCONTENTSTITLE" val="1"/>
  <p:tag name="KSO_WM_UNIT_PRESET_TEXT" val="目录"/>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LAYERLEVEL" val="1"/>
  <p:tag name="KSO_WM_TAG_VERSION" val="1.0"/>
  <p:tag name="KSO_WM_BEAUTIFY_FLAG" val="#wm#"/>
  <p:tag name="KSO_WM_TEMPLATE_CATEGORY" val="custom"/>
  <p:tag name="KSO_WM_TEMPLATE_INDEX" val="20204363"/>
  <p:tag name="KSO_WM_UNIT_ID" val="custom20204363_4*a*1"/>
  <p:tag name="KSO_WM_UNIT_ISNUMDGMTITLE" val="0"/>
  <p:tag name="KSO_WM_UNIT_TEXT_FILL_FORE_SCHEMECOLOR_INDEX" val="13"/>
  <p:tag name="KSO_WM_UNIT_TEXT_FILL_TYPE" val="1"/>
  <p:tag name="KSO_WM_UNIT_USESOURCEFORMAT_APPLY" val="1"/>
</p:tagLst>
</file>

<file path=ppt/tags/tag141.xml><?xml version="1.0" encoding="utf-8"?>
<p:tagLst xmlns:p="http://schemas.openxmlformats.org/presentationml/2006/main">
  <p:tag name="KSO_WM_UNIT_COLOR_SCHEME_SHAPE_ID" val="131"/>
  <p:tag name="KSO_WM_UNIT_COLOR_SCHEME_PARENT_PAGE" val="0_4"/>
  <p:tag name="KSO_WM_UNIT_ISCONTENTSTITLE" val="0"/>
  <p:tag name="KSO_WM_UNIT_PRESET_TEXT" val="添加标题"/>
  <p:tag name="KSO_WM_UNIT_NOCLEAR" val="0"/>
  <p:tag name="KSO_WM_UNIT_VALUE" val="18"/>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LAYERLEVEL" val="1_1_1"/>
  <p:tag name="KSO_WM_TAG_VERSION" val="1.0"/>
  <p:tag name="KSO_WM_BEAUTIFY_FLAG" val="#wm#"/>
  <p:tag name="KSO_WM_TEMPLATE_CATEGORY" val="custom"/>
  <p:tag name="KSO_WM_TEMPLATE_INDEX" val="20204363"/>
  <p:tag name="KSO_WM_UNIT_ID" val="custom20204363_4*l_h_a*1_1_1"/>
  <p:tag name="KSO_WM_UNIT_ISNUMDGMTITLE" val="0"/>
  <p:tag name="KSO_WM_UNIT_TEXT_FILL_FORE_SCHEMECOLOR_INDEX" val="13"/>
  <p:tag name="KSO_WM_UNIT_TEXT_FILL_TYPE" val="1"/>
  <p:tag name="KSO_WM_UNIT_USESOURCEFORMAT_APPLY" val="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LAYERLEVEL" val="1_1_1"/>
  <p:tag name="KSO_WM_TAG_VERSION" val="1.0"/>
  <p:tag name="KSO_WM_BEAUTIFY_FLAG" val="#wm#"/>
  <p:tag name="KSO_WM_TEMPLATE_CATEGORY" val="custom"/>
  <p:tag name="KSO_WM_TEMPLATE_INDEX" val="20204363"/>
  <p:tag name="KSO_WM_UNIT_ID" val="custom20204363_4*l_h_i*1_1_1"/>
  <p:tag name="KSO_WM_UNIT_TEXT_FILL_FORE_SCHEMECOLOR_INDEX" val="5"/>
  <p:tag name="KSO_WM_UNIT_TEXT_FILL_TYPE" val="1"/>
  <p:tag name="KSO_WM_UNIT_USESOURCEFORMAT_APPLY"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LAYERLEVEL" val="1_1_1"/>
  <p:tag name="KSO_WM_TAG_VERSION" val="1.0"/>
  <p:tag name="KSO_WM_BEAUTIFY_FLAG" val="#wm#"/>
  <p:tag name="KSO_WM_TEMPLATE_CATEGORY" val="custom"/>
  <p:tag name="KSO_WM_TEMPLATE_INDEX" val="20204363"/>
  <p:tag name="KSO_WM_UNIT_ID" val="custom20204363_4*l_h_i*1_1_2"/>
  <p:tag name="KSO_WM_UNIT_LINE_FORE_SCHEMECOLOR_INDEX" val="5"/>
  <p:tag name="KSO_WM_UNIT_LINE_FILL_TYPE" val="2"/>
  <p:tag name="KSO_WM_UNIT_USESOURCEFORMAT_APPLY" val="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LAYERLEVEL" val="1_1_1"/>
  <p:tag name="KSO_WM_TAG_VERSION" val="1.0"/>
  <p:tag name="KSO_WM_BEAUTIFY_FLAG" val="#wm#"/>
  <p:tag name="KSO_WM_TEMPLATE_CATEGORY" val="custom"/>
  <p:tag name="KSO_WM_TEMPLATE_INDEX" val="20204363"/>
  <p:tag name="KSO_WM_UNIT_ID" val="custom20204363_4*l_h_i*1_2_1"/>
  <p:tag name="KSO_WM_UNIT_TEXT_FILL_FORE_SCHEMECOLOR_INDEX" val="5"/>
  <p:tag name="KSO_WM_UNIT_TEXT_FILL_TYPE" val="1"/>
  <p:tag name="KSO_WM_UNIT_USESOURCEFORMAT_APPLY"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LAYERLEVEL" val="1_1_1"/>
  <p:tag name="KSO_WM_TAG_VERSION" val="1.0"/>
  <p:tag name="KSO_WM_BEAUTIFY_FLAG" val="#wm#"/>
  <p:tag name="KSO_WM_TEMPLATE_CATEGORY" val="custom"/>
  <p:tag name="KSO_WM_TEMPLATE_INDEX" val="20204363"/>
  <p:tag name="KSO_WM_UNIT_ID" val="custom20204363_4*l_h_i*1_2_2"/>
  <p:tag name="KSO_WM_UNIT_LINE_FORE_SCHEMECOLOR_INDEX" val="5"/>
  <p:tag name="KSO_WM_UNIT_LINE_FILL_TYPE" val="2"/>
  <p:tag name="KSO_WM_UNIT_USESOURCEFORMAT_APPLY" val="1"/>
</p:tagLst>
</file>

<file path=ppt/tags/tag146.xml><?xml version="1.0" encoding="utf-8"?>
<p:tagLst xmlns:p="http://schemas.openxmlformats.org/presentationml/2006/main">
  <p:tag name="KSO_WM_UNIT_COLOR_SCHEME_SHAPE_ID" val="131"/>
  <p:tag name="KSO_WM_UNIT_COLOR_SCHEME_PARENT_PAGE" val="0_4"/>
  <p:tag name="KSO_WM_UNIT_ISCONTENTSTITLE" val="0"/>
  <p:tag name="KSO_WM_UNIT_PRESET_TEXT" val="添加标题"/>
  <p:tag name="KSO_WM_UNIT_NOCLEAR" val="0"/>
  <p:tag name="KSO_WM_UNIT_VALUE" val="18"/>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LAYERLEVEL" val="1_1_1"/>
  <p:tag name="KSO_WM_TAG_VERSION" val="1.0"/>
  <p:tag name="KSO_WM_BEAUTIFY_FLAG" val="#wm#"/>
  <p:tag name="KSO_WM_TEMPLATE_CATEGORY" val="custom"/>
  <p:tag name="KSO_WM_TEMPLATE_INDEX" val="20204363"/>
  <p:tag name="KSO_WM_UNIT_ID" val="custom20204363_4*l_h_a*1_2_1"/>
  <p:tag name="KSO_WM_UNIT_ISNUMDGMTITLE" val="0"/>
  <p:tag name="KSO_WM_UNIT_TEXT_FILL_FORE_SCHEMECOLOR_INDEX" val="13"/>
  <p:tag name="KSO_WM_UNIT_TEXT_FILL_TYPE" val="1"/>
  <p:tag name="KSO_WM_UNIT_USESOURCEFORMAT_APPLY" val="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LAYERLEVEL" val="1_1_1"/>
  <p:tag name="KSO_WM_TAG_VERSION" val="1.0"/>
  <p:tag name="KSO_WM_BEAUTIFY_FLAG" val="#wm#"/>
  <p:tag name="KSO_WM_TEMPLATE_CATEGORY" val="custom"/>
  <p:tag name="KSO_WM_TEMPLATE_INDEX" val="20204363"/>
  <p:tag name="KSO_WM_UNIT_ID" val="custom20204363_4*l_h_i*1_3_1"/>
  <p:tag name="KSO_WM_UNIT_TEXT_FILL_FORE_SCHEMECOLOR_INDEX" val="5"/>
  <p:tag name="KSO_WM_UNIT_TEXT_FILL_TYPE" val="1"/>
  <p:tag name="KSO_WM_UNIT_USESOURCEFORMAT_APPLY"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LAYERLEVEL" val="1_1_1"/>
  <p:tag name="KSO_WM_TAG_VERSION" val="1.0"/>
  <p:tag name="KSO_WM_BEAUTIFY_FLAG" val="#wm#"/>
  <p:tag name="KSO_WM_TEMPLATE_CATEGORY" val="custom"/>
  <p:tag name="KSO_WM_TEMPLATE_INDEX" val="20204363"/>
  <p:tag name="KSO_WM_UNIT_ID" val="custom20204363_4*l_h_i*1_3_2"/>
  <p:tag name="KSO_WM_UNIT_LINE_FORE_SCHEMECOLOR_INDEX" val="5"/>
  <p:tag name="KSO_WM_UNIT_LINE_FILL_TYPE" val="2"/>
  <p:tag name="KSO_WM_UNIT_USESOURCEFORMAT_APPLY" val="1"/>
</p:tagLst>
</file>

<file path=ppt/tags/tag149.xml><?xml version="1.0" encoding="utf-8"?>
<p:tagLst xmlns:p="http://schemas.openxmlformats.org/presentationml/2006/main">
  <p:tag name="KSO_WM_UNIT_COLOR_SCHEME_SHAPE_ID" val="131"/>
  <p:tag name="KSO_WM_UNIT_COLOR_SCHEME_PARENT_PAGE" val="0_4"/>
  <p:tag name="KSO_WM_UNIT_ISCONTENTSTITLE" val="0"/>
  <p:tag name="KSO_WM_UNIT_PRESET_TEXT" val="添加标题"/>
  <p:tag name="KSO_WM_UNIT_NOCLEAR" val="0"/>
  <p:tag name="KSO_WM_UNIT_VALUE" val="18"/>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LAYERLEVEL" val="1_1_1"/>
  <p:tag name="KSO_WM_TAG_VERSION" val="1.0"/>
  <p:tag name="KSO_WM_BEAUTIFY_FLAG" val="#wm#"/>
  <p:tag name="KSO_WM_TEMPLATE_CATEGORY" val="custom"/>
  <p:tag name="KSO_WM_TEMPLATE_INDEX" val="20204363"/>
  <p:tag name="KSO_WM_UNIT_ID" val="custom20204363_4*l_h_a*1_3_1"/>
  <p:tag name="KSO_WM_UNIT_ISNUMDGMTITLE" val="0"/>
  <p:tag name="KSO_WM_UNIT_TEXT_FILL_FORE_SCHEMECOLOR_INDEX" val="13"/>
  <p:tag name="KSO_WM_UNIT_TEXT_FILL_TYPE" val="1"/>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LAYERLEVEL" val="1_1_1"/>
  <p:tag name="KSO_WM_TAG_VERSION" val="1.0"/>
  <p:tag name="KSO_WM_BEAUTIFY_FLAG" val="#wm#"/>
  <p:tag name="KSO_WM_TEMPLATE_CATEGORY" val="custom"/>
  <p:tag name="KSO_WM_TEMPLATE_INDEX" val="20204363"/>
  <p:tag name="KSO_WM_UNIT_ID" val="custom20204363_4*l_h_i*1_4_1"/>
  <p:tag name="KSO_WM_UNIT_TEXT_FILL_FORE_SCHEMECOLOR_INDEX" val="5"/>
  <p:tag name="KSO_WM_UNIT_TEXT_FILL_TYPE" val="1"/>
  <p:tag name="KSO_WM_UNIT_USESOURCEFORMAT_APPLY"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LAYERLEVEL" val="1_1_1"/>
  <p:tag name="KSO_WM_TAG_VERSION" val="1.0"/>
  <p:tag name="KSO_WM_BEAUTIFY_FLAG" val="#wm#"/>
  <p:tag name="KSO_WM_TEMPLATE_CATEGORY" val="custom"/>
  <p:tag name="KSO_WM_TEMPLATE_INDEX" val="20204363"/>
  <p:tag name="KSO_WM_UNIT_ID" val="custom20204363_4*l_h_i*1_4_2"/>
  <p:tag name="KSO_WM_UNIT_LINE_FORE_SCHEMECOLOR_INDEX" val="5"/>
  <p:tag name="KSO_WM_UNIT_LINE_FILL_TYPE" val="2"/>
  <p:tag name="KSO_WM_UNIT_USESOURCEFORMAT_APPLY" val="1"/>
</p:tagLst>
</file>

<file path=ppt/tags/tag152.xml><?xml version="1.0" encoding="utf-8"?>
<p:tagLst xmlns:p="http://schemas.openxmlformats.org/presentationml/2006/main">
  <p:tag name="KSO_WM_UNIT_COLOR_SCHEME_SHAPE_ID" val="131"/>
  <p:tag name="KSO_WM_UNIT_COLOR_SCHEME_PARENT_PAGE" val="0_4"/>
  <p:tag name="KSO_WM_UNIT_ISCONTENTSTITLE" val="0"/>
  <p:tag name="KSO_WM_UNIT_PRESET_TEXT" val="添加标题"/>
  <p:tag name="KSO_WM_UNIT_NOCLEAR" val="0"/>
  <p:tag name="KSO_WM_UNIT_VALUE" val="18"/>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LAYERLEVEL" val="1_1_1"/>
  <p:tag name="KSO_WM_TAG_VERSION" val="1.0"/>
  <p:tag name="KSO_WM_BEAUTIFY_FLAG" val="#wm#"/>
  <p:tag name="KSO_WM_TEMPLATE_CATEGORY" val="custom"/>
  <p:tag name="KSO_WM_TEMPLATE_INDEX" val="20204363"/>
  <p:tag name="KSO_WM_UNIT_ID" val="custom20204363_4*l_h_a*1_4_1"/>
  <p:tag name="KSO_WM_UNIT_ISNUMDGMTITLE" val="0"/>
  <p:tag name="KSO_WM_UNIT_TEXT_FILL_FORE_SCHEMECOLOR_INDEX" val="13"/>
  <p:tag name="KSO_WM_UNIT_TEXT_FILL_TYPE" val="1"/>
  <p:tag name="KSO_WM_UNIT_USESOURCEFORMAT_APPLY"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LAYERLEVEL" val="1_1_1"/>
  <p:tag name="KSO_WM_TAG_VERSION" val="1.0"/>
  <p:tag name="KSO_WM_BEAUTIFY_FLAG" val="#wm#"/>
  <p:tag name="KSO_WM_TEMPLATE_CATEGORY" val="custom"/>
  <p:tag name="KSO_WM_TEMPLATE_INDEX" val="20204363"/>
  <p:tag name="KSO_WM_UNIT_ID" val="custom20204363_4*l_h_i*1_4_1"/>
  <p:tag name="KSO_WM_UNIT_TEXT_FILL_FORE_SCHEMECOLOR_INDEX" val="5"/>
  <p:tag name="KSO_WM_UNIT_TEXT_FILL_TYPE" val="1"/>
  <p:tag name="KSO_WM_UNIT_USESOURCEFORMAT_APPLY"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LAYERLEVEL" val="1_1_1"/>
  <p:tag name="KSO_WM_TAG_VERSION" val="1.0"/>
  <p:tag name="KSO_WM_BEAUTIFY_FLAG" val="#wm#"/>
  <p:tag name="KSO_WM_TEMPLATE_CATEGORY" val="custom"/>
  <p:tag name="KSO_WM_TEMPLATE_INDEX" val="20204363"/>
  <p:tag name="KSO_WM_UNIT_ID" val="custom20204363_4*l_h_i*1_4_2"/>
  <p:tag name="KSO_WM_UNIT_LINE_FORE_SCHEMECOLOR_INDEX" val="5"/>
  <p:tag name="KSO_WM_UNIT_LINE_FILL_TYPE" val="2"/>
  <p:tag name="KSO_WM_UNIT_USESOURCEFORMAT_APPLY" val="1"/>
</p:tagLst>
</file>

<file path=ppt/tags/tag155.xml><?xml version="1.0" encoding="utf-8"?>
<p:tagLst xmlns:p="http://schemas.openxmlformats.org/presentationml/2006/main">
  <p:tag name="KSO_WM_UNIT_COLOR_SCHEME_SHAPE_ID" val="131"/>
  <p:tag name="KSO_WM_UNIT_COLOR_SCHEME_PARENT_PAGE" val="0_4"/>
  <p:tag name="KSO_WM_UNIT_ISCONTENTSTITLE" val="0"/>
  <p:tag name="KSO_WM_UNIT_PRESET_TEXT" val="添加标题"/>
  <p:tag name="KSO_WM_UNIT_NOCLEAR" val="0"/>
  <p:tag name="KSO_WM_UNIT_VALUE" val="18"/>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LAYERLEVEL" val="1_1_1"/>
  <p:tag name="KSO_WM_TAG_VERSION" val="1.0"/>
  <p:tag name="KSO_WM_BEAUTIFY_FLAG" val="#wm#"/>
  <p:tag name="KSO_WM_TEMPLATE_CATEGORY" val="custom"/>
  <p:tag name="KSO_WM_TEMPLATE_INDEX" val="20204363"/>
  <p:tag name="KSO_WM_UNIT_ID" val="custom20204363_4*l_h_a*1_4_1"/>
  <p:tag name="KSO_WM_UNIT_ISNUMDGMTITLE" val="0"/>
  <p:tag name="KSO_WM_UNIT_TEXT_FILL_FORE_SCHEMECOLOR_INDEX" val="13"/>
  <p:tag name="KSO_WM_UNIT_TEXT_FILL_TYPE" val="1"/>
  <p:tag name="KSO_WM_UNIT_USESOURCEFORMAT_APPLY" val="1"/>
</p:tagLst>
</file>

<file path=ppt/tags/tag156.xml><?xml version="1.0" encoding="utf-8"?>
<p:tagLst xmlns:p="http://schemas.openxmlformats.org/presentationml/2006/main">
  <p:tag name="KSO_WM_TEMPLATE_SUBCATEGORY" val="0"/>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363"/>
  <p:tag name="KSO_WM_SLIDE_ID" val="custom20204363_4"/>
  <p:tag name="KSO_WM_SPECIAL_SOURCE" val="bdnull"/>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i"/>
  <p:tag name="KSO_WM_UNIT_INDEX" val="1"/>
  <p:tag name="KSO_WM_TEMPLATE_CATEGORY" val="custom"/>
  <p:tag name="KSO_WM_TEMPLATE_INDEX" val="20204363"/>
  <p:tag name="KSO_WM_UNIT_ID" val="custom20204363_7*i*1"/>
</p:tagLst>
</file>

<file path=ppt/tags/tag158.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UNIT_NOCLEAR" val="0"/>
  <p:tag name="KSO_WM_UNIT_VALUE" val="1"/>
  <p:tag name="KSO_WM_UNIT_PRESET_TEXT" val="01"/>
  <p:tag name="KSO_WM_TEMPLATE_CATEGORY" val="custom"/>
  <p:tag name="KSO_WM_TEMPLATE_INDEX" val="20204363"/>
  <p:tag name="KSO_WM_UNIT_ID" val="custom20204363_7*e*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UNIT_ISCONTENTSTITLE" val="0"/>
  <p:tag name="KSO_WM_UNIT_NOCLEAR" val="0"/>
  <p:tag name="KSO_WM_UNIT_VALUE" val="8"/>
  <p:tag name="KSO_WM_UNIT_PRESET_TEXT" val="单击添加大标题"/>
  <p:tag name="KSO_WM_TEMPLATE_CATEGORY" val="custom"/>
  <p:tag name="KSO_WM_TEMPLATE_INDEX" val="20204363"/>
  <p:tag name="KSO_WM_UNIT_ID" val="custom20204363_7*a*1"/>
  <p:tag name="KSO_WM_UNIT_ISNUMDGMTITLE" val="0"/>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TEMPLATE_SUBCATEGORY" val="0"/>
  <p:tag name="KSO_WM_SLIDE_ITEM_CNT" val="0"/>
  <p:tag name="KSO_WM_SLIDE_INDEX" val="7"/>
  <p:tag name="KSO_WM_TAG_VERSION" val="1.0"/>
  <p:tag name="KSO_WM_BEAUTIFY_FLAG" val="#wm#"/>
  <p:tag name="KSO_WM_SLIDE_TYPE" val="sectionTitle"/>
  <p:tag name="KSO_WM_SLIDE_SUBTYPE" val="pureTxt"/>
  <p:tag name="KSO_WM_SLIDE_LAYOUT" val="a_e"/>
  <p:tag name="KSO_WM_SLIDE_LAYOUT_CNT" val="1_1"/>
  <p:tag name="KSO_WM_TEMPLATE_MASTER_TYPE" val="1"/>
  <p:tag name="KSO_WM_TEMPLATE_COLOR_TYPE" val="1"/>
  <p:tag name="KSO_WM_TEMPLATE_CATEGORY" val="custom"/>
  <p:tag name="KSO_WM_TEMPLATE_INDEX" val="20204363"/>
  <p:tag name="KSO_WM_SLIDE_ID" val="custom20204363_7"/>
  <p:tag name="KSO_WM_SPECIAL_SOURCE" val="bdnull"/>
</p:tagLst>
</file>

<file path=ppt/tags/tag161.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162.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163.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164.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165.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166.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i"/>
  <p:tag name="KSO_WM_UNIT_INDEX" val="1"/>
  <p:tag name="KSO_WM_TEMPLATE_CATEGORY" val="custom"/>
  <p:tag name="KSO_WM_TEMPLATE_INDEX" val="20204363"/>
  <p:tag name="KSO_WM_UNIT_ID" val="custom20204363_7*i*1"/>
</p:tagLst>
</file>

<file path=ppt/tags/tag168.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 name="KSO_WM_TEMPLATE_CATEGORY" val="custom"/>
  <p:tag name="KSO_WM_TEMPLATE_INDEX" val="20204363"/>
  <p:tag name="KSO_WM_UNIT_ID" val="custom20204363_7*e*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8"/>
  <p:tag name="KSO_WM_UNIT_TYPE" val="a"/>
  <p:tag name="KSO_WM_UNIT_INDEX" val="1"/>
  <p:tag name="KSO_WM_UNIT_PRESET_TEXT" val="单击添加大标题"/>
  <p:tag name="KSO_WM_TEMPLATE_CATEGORY" val="custom"/>
  <p:tag name="KSO_WM_TEMPLATE_INDEX" val="20204363"/>
  <p:tag name="KSO_WM_UNIT_ID" val="custom20204363_7*a*1"/>
  <p:tag name="KSO_WM_UNIT_ISNUMDGMTITLE" val="0"/>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TEMPLATE_SUBCATEGORY" val="0"/>
  <p:tag name="KSO_WM_SLIDE_ITEM_CNT" val="0"/>
  <p:tag name="KSO_WM_SLIDE_INDEX" val="7"/>
  <p:tag name="KSO_WM_TAG_VERSION" val="1.0"/>
  <p:tag name="KSO_WM_BEAUTIFY_FLAG" val="#wm#"/>
  <p:tag name="KSO_WM_SLIDE_TYPE" val="sectionTitle"/>
  <p:tag name="KSO_WM_SLIDE_SUBTYPE" val="pureTxt"/>
  <p:tag name="KSO_WM_SLIDE_LAYOUT" val="a_e"/>
  <p:tag name="KSO_WM_SLIDE_LAYOUT_CNT" val="1_1"/>
  <p:tag name="KSO_WM_TEMPLATE_MASTER_TYPE" val="1"/>
  <p:tag name="KSO_WM_TEMPLATE_COLOR_TYPE" val="1"/>
  <p:tag name="KSO_WM_TEMPLATE_CATEGORY" val="custom"/>
  <p:tag name="KSO_WM_TEMPLATE_INDEX" val="20204363"/>
  <p:tag name="KSO_WM_SLIDE_ID" val="custom20204363_7"/>
  <p:tag name="KSO_WM_SPECIAL_SOURCE" val="bdnull"/>
</p:tagLst>
</file>

<file path=ppt/tags/tag171.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172.xml><?xml version="1.0" encoding="utf-8"?>
<p:tagLst xmlns:p="http://schemas.openxmlformats.org/presentationml/2006/main">
  <p:tag name="KSO_WM_UNIT_TEXT_PART_ID_V2" val="a-1-1"/>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4972_14*a*1"/>
  <p:tag name="KSO_WM_TEMPLATE_CATEGORY" val="custom"/>
  <p:tag name="KSO_WM_TEMPLATE_INDEX" val="20204972"/>
  <p:tag name="KSO_WM_UNIT_LAYERLEVEL" val="1"/>
  <p:tag name="KSO_WM_TAG_VERSION" val="1.0"/>
  <p:tag name="KSO_WM_BEAUTIFY_FLAG" val="#wm#"/>
  <p:tag name="KSO_WM_UNIT_ISNUMDGMTITLE" val="0"/>
  <p:tag name="KSO_WM_UNIT_PRESET_TEXT" val="单击添加大标题"/>
</p:tagLst>
</file>

<file path=ppt/tags/tag173.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174.xml><?xml version="1.0" encoding="utf-8"?>
<p:tagLst xmlns:p="http://schemas.openxmlformats.org/presentationml/2006/main">
  <p:tag name="KSO_WM_UNIT_TEXT_PART_ID_V2" val="a-1-1"/>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4972_14*a*1"/>
  <p:tag name="KSO_WM_TEMPLATE_CATEGORY" val="custom"/>
  <p:tag name="KSO_WM_TEMPLATE_INDEX" val="20204972"/>
  <p:tag name="KSO_WM_UNIT_LAYERLEVEL" val="1"/>
  <p:tag name="KSO_WM_TAG_VERSION" val="1.0"/>
  <p:tag name="KSO_WM_BEAUTIFY_FLAG" val="#wm#"/>
  <p:tag name="KSO_WM_UNIT_ISNUMDGMTITLE" val="0"/>
  <p:tag name="KSO_WM_UNIT_PRESET_TEXT" val="单击添加大标题"/>
</p:tagLst>
</file>

<file path=ppt/tags/tag175.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i"/>
  <p:tag name="KSO_WM_UNIT_INDEX" val="1"/>
  <p:tag name="KSO_WM_TEMPLATE_CATEGORY" val="custom"/>
  <p:tag name="KSO_WM_TEMPLATE_INDEX" val="20204363"/>
  <p:tag name="KSO_WM_UNIT_ID" val="custom20204363_7*i*1"/>
</p:tagLst>
</file>

<file path=ppt/tags/tag177.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 name="KSO_WM_TEMPLATE_CATEGORY" val="custom"/>
  <p:tag name="KSO_WM_TEMPLATE_INDEX" val="20204363"/>
  <p:tag name="KSO_WM_UNIT_ID" val="custom20204363_7*e*1"/>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8"/>
  <p:tag name="KSO_WM_UNIT_TYPE" val="a"/>
  <p:tag name="KSO_WM_UNIT_INDEX" val="1"/>
  <p:tag name="KSO_WM_UNIT_PRESET_TEXT" val="单击添加大标题"/>
  <p:tag name="KSO_WM_TEMPLATE_CATEGORY" val="custom"/>
  <p:tag name="KSO_WM_TEMPLATE_INDEX" val="20204363"/>
  <p:tag name="KSO_WM_UNIT_ID" val="custom20204363_7*a*1"/>
  <p:tag name="KSO_WM_UNIT_ISNUMDGMTITLE" val="0"/>
</p:tagLst>
</file>

<file path=ppt/tags/tag179.xml><?xml version="1.0" encoding="utf-8"?>
<p:tagLst xmlns:p="http://schemas.openxmlformats.org/presentationml/2006/main">
  <p:tag name="KSO_WM_TEMPLATE_SUBCATEGORY" val="0"/>
  <p:tag name="KSO_WM_SLIDE_ITEM_CNT" val="0"/>
  <p:tag name="KSO_WM_SLIDE_INDEX" val="7"/>
  <p:tag name="KSO_WM_TAG_VERSION" val="1.0"/>
  <p:tag name="KSO_WM_BEAUTIFY_FLAG" val="#wm#"/>
  <p:tag name="KSO_WM_SLIDE_TYPE" val="sectionTitle"/>
  <p:tag name="KSO_WM_SLIDE_SUBTYPE" val="pureTxt"/>
  <p:tag name="KSO_WM_SLIDE_LAYOUT" val="a_e"/>
  <p:tag name="KSO_WM_SLIDE_LAYOUT_CNT" val="1_1"/>
  <p:tag name="KSO_WM_TEMPLATE_MASTER_TYPE" val="1"/>
  <p:tag name="KSO_WM_TEMPLATE_COLOR_TYPE" val="1"/>
  <p:tag name="KSO_WM_TEMPLATE_CATEGORY" val="custom"/>
  <p:tag name="KSO_WM_TEMPLATE_INDEX" val="20204363"/>
  <p:tag name="KSO_WM_SLIDE_ID" val="custom20204363_7"/>
  <p:tag name="KSO_WM_SPECIAL_SOURCE" val="bdnull"/>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181.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182.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183.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184.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i"/>
  <p:tag name="KSO_WM_UNIT_INDEX" val="1"/>
  <p:tag name="KSO_WM_TEMPLATE_CATEGORY" val="custom"/>
  <p:tag name="KSO_WM_TEMPLATE_INDEX" val="20204363"/>
  <p:tag name="KSO_WM_UNIT_ID" val="custom20204363_7*i*1"/>
</p:tagLst>
</file>

<file path=ppt/tags/tag186.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 name="KSO_WM_TEMPLATE_CATEGORY" val="custom"/>
  <p:tag name="KSO_WM_TEMPLATE_INDEX" val="20204363"/>
  <p:tag name="KSO_WM_UNIT_ID" val="custom20204363_7*e*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8"/>
  <p:tag name="KSO_WM_UNIT_TYPE" val="a"/>
  <p:tag name="KSO_WM_UNIT_INDEX" val="1"/>
  <p:tag name="KSO_WM_UNIT_PRESET_TEXT" val="单击添加大标题"/>
  <p:tag name="KSO_WM_TEMPLATE_CATEGORY" val="custom"/>
  <p:tag name="KSO_WM_TEMPLATE_INDEX" val="20204363"/>
  <p:tag name="KSO_WM_UNIT_ID" val="custom20204363_7*a*1"/>
  <p:tag name="KSO_WM_UNIT_ISNUMDGMTITLE" val="0"/>
</p:tagLst>
</file>

<file path=ppt/tags/tag188.xml><?xml version="1.0" encoding="utf-8"?>
<p:tagLst xmlns:p="http://schemas.openxmlformats.org/presentationml/2006/main">
  <p:tag name="KSO_WM_TEMPLATE_SUBCATEGORY" val="0"/>
  <p:tag name="KSO_WM_SLIDE_ITEM_CNT" val="0"/>
  <p:tag name="KSO_WM_SLIDE_INDEX" val="7"/>
  <p:tag name="KSO_WM_TAG_VERSION" val="1.0"/>
  <p:tag name="KSO_WM_BEAUTIFY_FLAG" val="#wm#"/>
  <p:tag name="KSO_WM_SLIDE_TYPE" val="sectionTitle"/>
  <p:tag name="KSO_WM_SLIDE_SUBTYPE" val="pureTxt"/>
  <p:tag name="KSO_WM_SLIDE_LAYOUT" val="a_e"/>
  <p:tag name="KSO_WM_SLIDE_LAYOUT_CNT" val="1_1"/>
  <p:tag name="KSO_WM_TEMPLATE_MASTER_TYPE" val="1"/>
  <p:tag name="KSO_WM_TEMPLATE_COLOR_TYPE" val="1"/>
  <p:tag name="KSO_WM_TEMPLATE_CATEGORY" val="custom"/>
  <p:tag name="KSO_WM_TEMPLATE_INDEX" val="20204363"/>
  <p:tag name="KSO_WM_SLIDE_ID" val="custom20204363_7"/>
  <p:tag name="KSO_WM_SPECIAL_SOURCE" val="bdnull"/>
</p:tagLst>
</file>

<file path=ppt/tags/tag189.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191.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192.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193.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194.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195.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196.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197.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198.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199.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201.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202.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203.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204.xml><?xml version="1.0" encoding="utf-8"?>
<p:tagLst xmlns:p="http://schemas.openxmlformats.org/presentationml/2006/main">
  <p:tag name="KSO_WM_UNIT_PLACING_PICTURE_USER_VIEWPORT" val="{&quot;height&quot;:7961,&quot;width&quot;:9975}"/>
</p:tagLst>
</file>

<file path=ppt/tags/tag205.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206.xml><?xml version="1.0" encoding="utf-8"?>
<p:tagLst xmlns:p="http://schemas.openxmlformats.org/presentationml/2006/main">
  <p:tag name="KSO_WM_UNIT_PLACING_PICTURE_USER_VIEWPORT" val="{&quot;height&quot;:6783.971653543307,&quot;width&quot;:11182.952755905511}"/>
</p:tagLst>
</file>

<file path=ppt/tags/tag207.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208.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209.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211.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212.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i"/>
  <p:tag name="KSO_WM_UNIT_INDEX" val="1"/>
  <p:tag name="KSO_WM_TEMPLATE_CATEGORY" val="custom"/>
  <p:tag name="KSO_WM_TEMPLATE_INDEX" val="20204363"/>
  <p:tag name="KSO_WM_UNIT_ID" val="custom20204363_7*i*1"/>
</p:tagLst>
</file>

<file path=ppt/tags/tag214.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 name="KSO_WM_TEMPLATE_CATEGORY" val="custom"/>
  <p:tag name="KSO_WM_TEMPLATE_INDEX" val="20204363"/>
  <p:tag name="KSO_WM_UNIT_ID" val="custom20204363_7*e*1"/>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8"/>
  <p:tag name="KSO_WM_UNIT_TYPE" val="a"/>
  <p:tag name="KSO_WM_UNIT_INDEX" val="1"/>
  <p:tag name="KSO_WM_UNIT_PRESET_TEXT" val="单击添加大标题"/>
  <p:tag name="KSO_WM_TEMPLATE_CATEGORY" val="custom"/>
  <p:tag name="KSO_WM_TEMPLATE_INDEX" val="20204363"/>
  <p:tag name="KSO_WM_UNIT_ID" val="custom20204363_7*a*1"/>
  <p:tag name="KSO_WM_UNIT_ISNUMDGMTITLE" val="0"/>
</p:tagLst>
</file>

<file path=ppt/tags/tag216.xml><?xml version="1.0" encoding="utf-8"?>
<p:tagLst xmlns:p="http://schemas.openxmlformats.org/presentationml/2006/main">
  <p:tag name="KSO_WM_TEMPLATE_SUBCATEGORY" val="0"/>
  <p:tag name="KSO_WM_SLIDE_ITEM_CNT" val="0"/>
  <p:tag name="KSO_WM_SLIDE_INDEX" val="7"/>
  <p:tag name="KSO_WM_TAG_VERSION" val="1.0"/>
  <p:tag name="KSO_WM_BEAUTIFY_FLAG" val="#wm#"/>
  <p:tag name="KSO_WM_SLIDE_TYPE" val="sectionTitle"/>
  <p:tag name="KSO_WM_SLIDE_SUBTYPE" val="pureTxt"/>
  <p:tag name="KSO_WM_SLIDE_LAYOUT" val="a_e"/>
  <p:tag name="KSO_WM_SLIDE_LAYOUT_CNT" val="1_1"/>
  <p:tag name="KSO_WM_TEMPLATE_MASTER_TYPE" val="1"/>
  <p:tag name="KSO_WM_TEMPLATE_COLOR_TYPE" val="1"/>
  <p:tag name="KSO_WM_TEMPLATE_CATEGORY" val="custom"/>
  <p:tag name="KSO_WM_TEMPLATE_INDEX" val="20204363"/>
  <p:tag name="KSO_WM_SLIDE_ID" val="custom20204363_7"/>
  <p:tag name="KSO_WM_SPECIAL_SOURCE" val="bdnull"/>
</p:tagLst>
</file>

<file path=ppt/tags/tag217.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218.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219.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BEAUTIFY_FLAG" val="#wm#"/>
  <p:tag name="KSO_WM_TEMPLATE_CATEGORY" val="diagram"/>
  <p:tag name="KSO_WM_TEMPLATE_INDEX" val="20202570"/>
  <p:tag name="KSO_WM_SPECIAL_SOURCE" val="bdnull"/>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1"/>
  <p:tag name="KSO_WM_UNIT_TYPE" val="a"/>
  <p:tag name="KSO_WM_UNIT_INDEX" val="1"/>
  <p:tag name="KSO_WM_UNIT_PRESET_TEXT" val="谢谢聆听"/>
  <p:tag name="KSO_WM_TEMPLATE_CATEGORY" val="custom"/>
  <p:tag name="KSO_WM_TEMPLATE_INDEX" val="20204363"/>
  <p:tag name="KSO_WM_UNIT_ID" val="custom20204363_36*a*1"/>
  <p:tag name="KSO_WM_UNIT_ISNUMDGMTITLE" val="0"/>
</p:tagLst>
</file>

<file path=ppt/tags/tag222.xml><?xml version="1.0" encoding="utf-8"?>
<p:tagLst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LAYERLEVEL" val="1"/>
  <p:tag name="KSO_WM_TAG_VERSION" val="1.0"/>
  <p:tag name="KSO_WM_BEAUTIFY_FLAG" val="#wm#"/>
  <p:tag name="KSO_WM_UNIT_PRESET_TEXT" val="单/击/此/处/添/加/副/标/题"/>
  <p:tag name="KSO_WM_TEMPLATE_CATEGORY" val="custom"/>
  <p:tag name="KSO_WM_TEMPLATE_INDEX" val="20204363"/>
  <p:tag name="KSO_WM_UNIT_ID" val="custom20204363_36*b*1"/>
  <p:tag name="KSO_WM_UNIT_ISNUMDGMTITLE" val="0"/>
</p:tagLst>
</file>

<file path=ppt/tags/tag223.xml><?xml version="1.0" encoding="utf-8"?>
<p:tagLst xmlns:p="http://schemas.openxmlformats.org/presentationml/2006/main">
  <p:tag name="KSO_WM_BEAUTIFY_FLAG" val="#wm#"/>
  <p:tag name="KSO_WM_TEMPLATE_SUBCATEGORY" val="0"/>
  <p:tag name="KSO_WM_SLIDE_ITEM_CNT" val="0"/>
  <p:tag name="KSO_WM_SLIDE_INDEX" val="36"/>
  <p:tag name="KSO_WM_TAG_VERSION" val="1.0"/>
  <p:tag name="KSO_WM_SLIDE_LAYOUT" val="a_b"/>
  <p:tag name="KSO_WM_SLIDE_LAYOUT_CNT" val="1_1"/>
  <p:tag name="KSO_WM_SLIDE_TYPE" val="endPage"/>
  <p:tag name="KSO_WM_SLIDE_SUBTYPE" val="pureTxt"/>
  <p:tag name="KSO_WM_TEMPLATE_MASTER_TYPE" val="1"/>
  <p:tag name="KSO_WM_TEMPLATE_COLOR_TYPE" val="1"/>
  <p:tag name="KSO_WM_TEMPLATE_CATEGORY" val="custom"/>
  <p:tag name="KSO_WM_TEMPLATE_INDEX" val="20204363"/>
  <p:tag name="KSO_WM_SLIDE_ID" val="custom20204363_36"/>
  <p:tag name="KSO_WM_SPECIAL_SOURCE" val="bdnull"/>
</p:tagLst>
</file>

<file path=ppt/tags/tag224.xml><?xml version="1.0" encoding="utf-8"?>
<p:tagLst xmlns:p="http://schemas.openxmlformats.org/presentationml/2006/main">
  <p:tag name="KSO_DOCER_TEMPLATE_OPEN_ONCE_MARK"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9.xml><?xml version="1.0" encoding="utf-8"?>
<p:tagLst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1"/>
  <p:tag name="KSO_WM_UNIT_ID" val="_13*i*1"/>
  <p:tag name="KSO_WM_UNIT_BK_DARK_LIGHT" val="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1"/>
  <p:tag name="KSO_WM_UNIT_ID" val="_14*i*1"/>
  <p:tag name="KSO_WM_UNIT_BK_DARK_LIGHT" val="2"/>
  <p:tag name="KSO_WM_UNIT_LAYERLEVEL" val="1"/>
  <p:tag name="KSO_WM_TAG_VERSION" val="1.0"/>
  <p:tag name="KSO_WM_BEAUTIFY_FLAG" val="#wm#"/>
</p:tagLst>
</file>

<file path=ppt/tags/tag8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1"/>
  <p:tag name="KSO_WM_UNIT_ID" val="_15*i*1"/>
  <p:tag name="KSO_WM_UNIT_BK_DARK_LIGHT" val="2"/>
  <p:tag name="KSO_WM_UNIT_LAYERLEVEL" val="1"/>
  <p:tag name="KSO_WM_TAG_VERSION" val="1.0"/>
  <p:tag name="KSO_WM_BEAUTIFY_FLAG" val="#wm#"/>
</p:tagLst>
</file>

<file path=ppt/tags/tag9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1_Office 主题​​">
  <a:themeElements>
    <a:clrScheme name="WPS主题色">
      <a:dk1>
        <a:srgbClr val="000000"/>
      </a:dk1>
      <a:lt1>
        <a:srgbClr val="FFFFFF"/>
      </a:lt1>
      <a:dk2>
        <a:srgbClr val="EFEDEC"/>
      </a:dk2>
      <a:lt2>
        <a:srgbClr val="FDFCFC"/>
      </a:lt2>
      <a:accent1>
        <a:srgbClr val="A59685"/>
      </a:accent1>
      <a:accent2>
        <a:srgbClr val="9D9986"/>
      </a:accent2>
      <a:accent3>
        <a:srgbClr val="959D8A"/>
      </a:accent3>
      <a:accent4>
        <a:srgbClr val="8DA091"/>
      </a:accent4>
      <a:accent5>
        <a:srgbClr val="87A29A"/>
      </a:accent5>
      <a:accent6>
        <a:srgbClr val="85A4A3"/>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4776</Words>
  <Application>WPS 演示</Application>
  <PresentationFormat>宽屏</PresentationFormat>
  <Paragraphs>358</Paragraphs>
  <Slides>48</Slides>
  <Notes>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48</vt:i4>
      </vt:variant>
    </vt:vector>
  </HeadingPairs>
  <TitlesOfParts>
    <vt:vector size="61" baseType="lpstr">
      <vt:lpstr>Arial</vt:lpstr>
      <vt:lpstr>宋体</vt:lpstr>
      <vt:lpstr>Wingdings</vt:lpstr>
      <vt:lpstr>微软雅黑</vt:lpstr>
      <vt:lpstr>汉仪旗黑-85S</vt:lpstr>
      <vt:lpstr>黑体</vt:lpstr>
      <vt:lpstr>楷体</vt:lpstr>
      <vt:lpstr>Wingdings</vt:lpstr>
      <vt:lpstr>Arial Unicode MS</vt:lpstr>
      <vt:lpstr>Calibri</vt:lpstr>
      <vt:lpstr>1_Office 主题​​</vt:lpstr>
      <vt:lpstr>Word.Document.12</vt:lpstr>
      <vt:lpstr>Package</vt:lpstr>
      <vt:lpstr>论文的写作指导</vt:lpstr>
      <vt:lpstr>PowerPoint 演示文稿</vt:lpstr>
      <vt:lpstr>毕业论文基础知识</vt:lpstr>
      <vt:lpstr>毕业论文的定义</vt:lpstr>
      <vt:lpstr>PowerPoint 演示文稿</vt:lpstr>
      <vt:lpstr>PowerPoint 演示文稿</vt:lpstr>
      <vt:lpstr>PowerPoint 演示文稿</vt:lpstr>
      <vt:lpstr>PowerPoint 演示文稿</vt:lpstr>
      <vt:lpstr>PowerPoint 演示文稿</vt:lpstr>
      <vt:lpstr>毕业论文选题</vt:lpstr>
      <vt:lpstr>PowerPoint 演示文稿</vt:lpstr>
      <vt:lpstr>PowerPoint 演示文稿</vt:lpstr>
      <vt:lpstr>PowerPoint 演示文稿</vt:lpstr>
      <vt:lpstr>毕业论文开题报告</vt:lpstr>
      <vt:lpstr>PowerPoint 演示文稿</vt:lpstr>
      <vt:lpstr>PowerPoint 演示文稿</vt:lpstr>
      <vt:lpstr>PowerPoint 演示文稿</vt:lpstr>
      <vt:lpstr>PowerPoint 演示文稿</vt:lpstr>
      <vt:lpstr>PowerPoint 演示文稿</vt:lpstr>
      <vt:lpstr>毕业论文写作部分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毕业论文答辩</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test</cp:lastModifiedBy>
  <cp:revision>199</cp:revision>
  <dcterms:created xsi:type="dcterms:W3CDTF">2019-06-19T02:08:00Z</dcterms:created>
  <dcterms:modified xsi:type="dcterms:W3CDTF">2022-01-12T00:43:10Z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D27B8677EBAF4FE7AF24E14F8E9DE2F2</vt:lpwstr>
  </property>
</Properties>
</file>