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0" r:id="rId2"/>
    <p:sldId id="261" r:id="rId3"/>
    <p:sldId id="262" r:id="rId4"/>
    <p:sldId id="264" r:id="rId5"/>
    <p:sldId id="271" r:id="rId6"/>
    <p:sldId id="272" r:id="rId7"/>
    <p:sldId id="273" r:id="rId8"/>
    <p:sldId id="274" r:id="rId9"/>
    <p:sldId id="275" r:id="rId10"/>
    <p:sldId id="265" r:id="rId11"/>
    <p:sldId id="266" r:id="rId12"/>
    <p:sldId id="267" r:id="rId13"/>
    <p:sldId id="268" r:id="rId14"/>
    <p:sldId id="269" r:id="rId15"/>
    <p:sldId id="295" r:id="rId16"/>
    <p:sldId id="277" r:id="rId17"/>
    <p:sldId id="278" r:id="rId18"/>
    <p:sldId id="279" r:id="rId19"/>
    <p:sldId id="280" r:id="rId20"/>
    <p:sldId id="2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9328DA9-88A2-447A-9177-A90FFE601E19}">
          <p14:sldIdLst>
            <p14:sldId id="260"/>
            <p14:sldId id="261"/>
            <p14:sldId id="262"/>
            <p14:sldId id="264"/>
            <p14:sldId id="271"/>
            <p14:sldId id="272"/>
            <p14:sldId id="273"/>
            <p14:sldId id="274"/>
            <p14:sldId id="275"/>
            <p14:sldId id="265"/>
            <p14:sldId id="266"/>
            <p14:sldId id="267"/>
            <p14:sldId id="268"/>
            <p14:sldId id="269"/>
            <p14:sldId id="295"/>
            <p14:sldId id="277"/>
            <p14:sldId id="278"/>
            <p14:sldId id="279"/>
            <p14:sldId id="28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F302D-D318-45DD-B0C7-A4D2462BD815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72E0D-C268-41F0-AFA1-EB8B2164E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28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72E0D-C268-41F0-AFA1-EB8B2164EE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EB73-3BC4-4835-8E1D-83C9BE691C1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2560-D2A4-40BA-8722-AB41C5DA3F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EB73-3BC4-4835-8E1D-83C9BE691C1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2560-D2A4-40BA-8722-AB41C5DA3F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EB73-3BC4-4835-8E1D-83C9BE691C1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2560-D2A4-40BA-8722-AB41C5DA3F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275771" y="253093"/>
            <a:ext cx="11640458" cy="3006155"/>
          </a:xfrm>
          <a:prstGeom prst="rect">
            <a:avLst/>
          </a:prstGeom>
          <a:blipFill dpi="0" rotWithShape="0">
            <a:blip r:embed="rId2"/>
            <a:srcRect/>
            <a:stretch>
              <a:fillRect t="-79930" b="-799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3259248"/>
            <a:ext cx="10850562" cy="1070362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9925" y="4379896"/>
            <a:ext cx="1085216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5" y="4695530"/>
            <a:ext cx="1085216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EB73-3BC4-4835-8E1D-83C9BE691C1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2560-D2A4-40BA-8722-AB41C5DA3F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EB73-3BC4-4835-8E1D-83C9BE691C1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2560-D2A4-40BA-8722-AB41C5DA3F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EB73-3BC4-4835-8E1D-83C9BE691C1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2560-D2A4-40BA-8722-AB41C5DA3F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EB73-3BC4-4835-8E1D-83C9BE691C1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2560-D2A4-40BA-8722-AB41C5DA3F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EB73-3BC4-4835-8E1D-83C9BE691C1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2560-D2A4-40BA-8722-AB41C5DA3F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EB73-3BC4-4835-8E1D-83C9BE691C1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2560-D2A4-40BA-8722-AB41C5DA3F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EB73-3BC4-4835-8E1D-83C9BE691C1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2560-D2A4-40BA-8722-AB41C5DA3F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EB73-3BC4-4835-8E1D-83C9BE691C1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2560-D2A4-40BA-8722-AB41C5DA3F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EB73-3BC4-4835-8E1D-83C9BE691C1B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02560-D2A4-40BA-8722-AB41C5DA3F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Vue.js" TargetMode="External"/><Relationship Id="rId7" Type="http://schemas.openxmlformats.org/officeDocument/2006/relationships/hyperlink" Target="https://baike.baidu.com/item/Wee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aike.baidu.com/item/JavaScript" TargetMode="External"/><Relationship Id="rId5" Type="http://schemas.openxmlformats.org/officeDocument/2006/relationships/hyperlink" Target="https://baike.baidu.com/item/%E6%89%8B%E5%8A%BF%E6%93%8D%E4%BD%9C" TargetMode="External"/><Relationship Id="rId4" Type="http://schemas.openxmlformats.org/officeDocument/2006/relationships/hyperlink" Target="https://baike.baidu.com/item/%E4%BB%BB%E5%8A%A1%E7%AE%A1%E7%90%86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382" cy="6857786"/>
          </a:xfrm>
          <a:prstGeom prst="rect">
            <a:avLst/>
          </a:prstGeom>
          <a:ln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4459662" y="-266004"/>
            <a:ext cx="7817710" cy="2877710"/>
            <a:chOff x="2155388" y="2198646"/>
            <a:chExt cx="7817710" cy="2877710"/>
          </a:xfrm>
        </p:grpSpPr>
        <p:sp>
          <p:nvSpPr>
            <p:cNvPr id="4" name="PA_文本框 11"/>
            <p:cNvSpPr txBox="1"/>
            <p:nvPr>
              <p:custDataLst>
                <p:tags r:id="rId1"/>
              </p:custDataLst>
            </p:nvPr>
          </p:nvSpPr>
          <p:spPr>
            <a:xfrm>
              <a:off x="3689138" y="3518108"/>
              <a:ext cx="628396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6000" b="1" dirty="0"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学而思个性化学习</a:t>
              </a:r>
            </a:p>
          </p:txBody>
        </p:sp>
        <p:sp>
          <p:nvSpPr>
            <p:cNvPr id="5" name="PA_文本框 28"/>
            <p:cNvSpPr txBox="1"/>
            <p:nvPr>
              <p:custDataLst>
                <p:tags r:id="rId2"/>
              </p:custDataLst>
            </p:nvPr>
          </p:nvSpPr>
          <p:spPr>
            <a:xfrm>
              <a:off x="2155388" y="4553136"/>
              <a:ext cx="7722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Without ideal, life is a desert, not angry; Without ideal, life is like night, without light; Without ideal, life is like a maze, without direction.</a:t>
              </a:r>
            </a:p>
          </p:txBody>
        </p:sp>
        <p:sp>
          <p:nvSpPr>
            <p:cNvPr id="7" name="PA_文本框 11"/>
            <p:cNvSpPr txBox="1"/>
            <p:nvPr>
              <p:custDataLst>
                <p:tags r:id="rId3"/>
              </p:custDataLst>
            </p:nvPr>
          </p:nvSpPr>
          <p:spPr>
            <a:xfrm>
              <a:off x="7102282" y="2198646"/>
              <a:ext cx="27238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9600" dirty="0" smtClean="0"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2018</a:t>
              </a:r>
              <a:endParaRPr lang="zh-CN" altLang="en-US" sz="9600" dirty="0"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4735" y="216241"/>
            <a:ext cx="7171690" cy="754849"/>
            <a:chOff x="8386921" y="2088545"/>
            <a:chExt cx="7171690" cy="754849"/>
          </a:xfrm>
        </p:grpSpPr>
        <p:sp>
          <p:nvSpPr>
            <p:cNvPr id="23" name="矩形 22"/>
            <p:cNvSpPr/>
            <p:nvPr/>
          </p:nvSpPr>
          <p:spPr>
            <a:xfrm>
              <a:off x="8386921" y="2088545"/>
              <a:ext cx="7171690" cy="63318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vuex 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386921" y="2577329"/>
              <a:ext cx="4743170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0" y="77339"/>
            <a:ext cx="228600" cy="960695"/>
          </a:xfrm>
          <a:prstGeom prst="rect">
            <a:avLst/>
          </a:prstGeom>
          <a:solidFill>
            <a:srgbClr val="C1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20750" y="103441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概念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562100" y="1445260"/>
            <a:ext cx="10287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272727"/>
                </a:solidFill>
                <a:latin typeface="+mn-ea"/>
                <a:sym typeface="+mn-ea"/>
              </a:rPr>
              <a:t>Vuex 是一个专为 Vue.js 应用程序开发的状态管理模式；集中存储和管理应用的所有组件状态，主要用于管理数据，做数据的处理以及相关的数据操作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 flipH="1">
            <a:off x="920750" y="2261235"/>
            <a:ext cx="114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关键字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621790" y="2629535"/>
            <a:ext cx="9947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、状态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用通俗的叫法叫做数据，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zh-CN" altLang="en-US" dirty="0">
                <a:solidFill>
                  <a:schemeClr val="bg1"/>
                </a:solidFill>
              </a:rPr>
              <a:t>只关心视图层，用驱动数据来确定数据的改变可称为状态管理管理数据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21155" y="3413125"/>
            <a:ext cx="9825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、集中存储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en-US" altLang="zh-CN" dirty="0" err="1">
                <a:solidFill>
                  <a:schemeClr val="bg1"/>
                </a:solidFill>
              </a:rPr>
              <a:t>Vue只关心视图，那么我们需要一个仓库（Store）来存储数据，而且是所有的数据集中存储</a:t>
            </a:r>
            <a:r>
              <a:rPr lang="zh-CN" altLang="en-US" dirty="0">
                <a:solidFill>
                  <a:schemeClr val="bg1"/>
                </a:solidFill>
              </a:rPr>
              <a:t>起来</a:t>
            </a:r>
            <a:r>
              <a:rPr lang="en-US" altLang="zh-CN" dirty="0">
                <a:solidFill>
                  <a:schemeClr val="bg1"/>
                </a:solidFill>
              </a:rPr>
              <a:t>，</a:t>
            </a:r>
            <a:r>
              <a:rPr lang="en-US" altLang="zh-CN" dirty="0" err="1">
                <a:solidFill>
                  <a:schemeClr val="bg1"/>
                </a:solidFill>
              </a:rPr>
              <a:t>视图和数据就可以分析</a:t>
            </a:r>
            <a:r>
              <a:rPr lang="zh-CN" altLang="en-US" dirty="0">
                <a:solidFill>
                  <a:schemeClr val="bg1"/>
                </a:solidFill>
              </a:rPr>
              <a:t>渲染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622425" y="4295140"/>
            <a:ext cx="9713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、管理：除了存储之外，还可以管理数据、处理数据、操作数据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708785" y="4885690"/>
            <a:ext cx="9737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、所有组件状态：所用的组件共用一个仓库（Store），也就是一个项目只有一个数据源（区分模块modules）。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5135"/>
          </a:xfrm>
        </p:spPr>
        <p:txBody>
          <a:bodyPr/>
          <a:lstStyle/>
          <a:p>
            <a:r>
              <a:rPr lang="zh-CN" altLang="en-US" sz="1800" dirty="0">
                <a:solidFill>
                  <a:schemeClr val="bg1"/>
                </a:solidFill>
              </a:rPr>
              <a:t>为了更深入的了解到</a:t>
            </a:r>
            <a:r>
              <a:rPr lang="en-US" altLang="zh-CN" sz="1800" dirty="0" err="1">
                <a:solidFill>
                  <a:schemeClr val="bg1"/>
                </a:solidFill>
              </a:rPr>
              <a:t>vuex</a:t>
            </a:r>
            <a:r>
              <a:rPr lang="zh-CN" altLang="en-US" sz="1800" dirty="0">
                <a:solidFill>
                  <a:schemeClr val="bg1"/>
                </a:solidFill>
              </a:rPr>
              <a:t>的精髓在实际操作中可分为以下 四步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8060" y="915035"/>
            <a:ext cx="3429635" cy="5232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列子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 第一步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创建</a:t>
            </a:r>
            <a:r>
              <a:rPr lang="en-US" altLang="zh-CN" sz="2000" dirty="0">
                <a:solidFill>
                  <a:schemeClr val="bg1"/>
                </a:solidFill>
              </a:rPr>
              <a:t>store</a:t>
            </a:r>
            <a:r>
              <a:rPr lang="zh-CN" altLang="en-US" sz="2000" dirty="0">
                <a:solidFill>
                  <a:schemeClr val="bg1"/>
                </a:solidFill>
              </a:rPr>
              <a:t>仓库完成后，需要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一个</a:t>
            </a:r>
            <a:r>
              <a:rPr lang="en-US" altLang="zh-CN" sz="2000" dirty="0" err="1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文件方便管理所有组件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中的数据，在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zh-CN" altLang="en-US" sz="2000" dirty="0">
                <a:solidFill>
                  <a:schemeClr val="bg1"/>
                </a:solidFill>
              </a:rPr>
              <a:t>下的</a:t>
            </a:r>
            <a:r>
              <a:rPr lang="en-US" altLang="zh-CN" sz="2000" dirty="0">
                <a:solidFill>
                  <a:schemeClr val="bg1"/>
                </a:solidFill>
              </a:rPr>
              <a:t>main.js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引入这个</a:t>
            </a:r>
            <a:r>
              <a:rPr lang="en-US" altLang="zh-CN" sz="2000" dirty="0" err="1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文件是为了挂载到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全局上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zh-CN" altLang="en-US" sz="2000" dirty="0">
                <a:solidFill>
                  <a:schemeClr val="bg1"/>
                </a:solidFill>
              </a:rPr>
              <a:t>方便理解暂取</a:t>
            </a:r>
            <a:r>
              <a:rPr lang="en-US" altLang="zh-CN" sz="2000" dirty="0">
                <a:solidFill>
                  <a:schemeClr val="bg1"/>
                </a:solidFill>
              </a:rPr>
              <a:t>index.js</a:t>
            </a:r>
            <a:r>
              <a:rPr lang="zh-CN" altLang="en-US" sz="2000" dirty="0">
                <a:solidFill>
                  <a:schemeClr val="bg1"/>
                </a:solidFill>
              </a:rPr>
              <a:t>文件</a:t>
            </a:r>
            <a:r>
              <a:rPr lang="en-US" altLang="zh-CN" sz="2000" dirty="0">
                <a:solidFill>
                  <a:schemeClr val="bg1"/>
                </a:solidFill>
              </a:rPr>
              <a:t>),</a:t>
            </a:r>
            <a:r>
              <a:rPr lang="zh-CN" altLang="en-US" sz="2000" dirty="0">
                <a:solidFill>
                  <a:schemeClr val="bg1"/>
                </a:solidFill>
              </a:rPr>
              <a:t>接下来在工程目录中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找到请求数据的</a:t>
            </a:r>
            <a:r>
              <a:rPr lang="en-US" altLang="zh-CN" sz="2000" dirty="0" err="1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文件写一个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方法进行请求数据</a:t>
            </a: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65" y="974725"/>
            <a:ext cx="3689350" cy="1881505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765" y="3184525"/>
            <a:ext cx="5092700" cy="225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340" y="513715"/>
            <a:ext cx="4676140" cy="59740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第二步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</a:rPr>
              <a:t>store</a:t>
            </a:r>
            <a:r>
              <a:rPr lang="zh-CN" altLang="en-US" sz="2400" dirty="0">
                <a:solidFill>
                  <a:schemeClr val="bg1"/>
                </a:solidFill>
              </a:rPr>
              <a:t>仓库的</a:t>
            </a:r>
            <a:r>
              <a:rPr lang="en-US" altLang="zh-CN" sz="2400" dirty="0">
                <a:solidFill>
                  <a:schemeClr val="bg1"/>
                </a:solidFill>
              </a:rPr>
              <a:t>index.js</a:t>
            </a:r>
            <a:r>
              <a:rPr lang="zh-CN" altLang="en-US" sz="2400" dirty="0">
                <a:solidFill>
                  <a:schemeClr val="bg1"/>
                </a:solidFill>
              </a:rPr>
              <a:t>文件引入所有组件中的数据</a:t>
            </a:r>
            <a:r>
              <a:rPr lang="en-US" altLang="zh-CN" sz="2400" dirty="0">
                <a:solidFill>
                  <a:schemeClr val="bg1"/>
                </a:solidFill>
              </a:rPr>
              <a:t>,</a:t>
            </a:r>
            <a:r>
              <a:rPr lang="zh-CN" altLang="en-US" sz="2400" dirty="0">
                <a:solidFill>
                  <a:schemeClr val="bg1"/>
                </a:solidFill>
              </a:rPr>
              <a:t>并引入</a:t>
            </a:r>
            <a:r>
              <a:rPr lang="en-US" altLang="zh-CN" sz="2400" dirty="0" err="1">
                <a:solidFill>
                  <a:schemeClr val="bg1"/>
                </a:solidFill>
              </a:rPr>
              <a:t>vuex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、实例化 、</a:t>
            </a:r>
            <a:r>
              <a:rPr lang="en-US" altLang="zh-CN" sz="2400" dirty="0">
                <a:solidFill>
                  <a:schemeClr val="bg1"/>
                </a:solidFill>
              </a:rPr>
              <a:t>logger</a:t>
            </a:r>
            <a:r>
              <a:rPr lang="zh-CN" altLang="en-US" sz="2400" dirty="0">
                <a:solidFill>
                  <a:schemeClr val="bg1"/>
                </a:solidFill>
              </a:rPr>
              <a:t>查看</a:t>
            </a:r>
            <a:r>
              <a:rPr lang="en-US" altLang="zh-CN" sz="2400" dirty="0" err="1">
                <a:solidFill>
                  <a:schemeClr val="bg1"/>
                </a:solidFill>
              </a:rPr>
              <a:t>vuex</a:t>
            </a:r>
            <a:r>
              <a:rPr lang="zh-CN" altLang="en-US" sz="2400" dirty="0">
                <a:solidFill>
                  <a:schemeClr val="bg1"/>
                </a:solidFill>
              </a:rPr>
              <a:t>的信息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可选择性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80" y="822325"/>
            <a:ext cx="6030595" cy="5274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415" y="226695"/>
            <a:ext cx="4377055" cy="5840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第三步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   </a:t>
            </a:r>
            <a:r>
              <a:rPr lang="zh-CN" altLang="en-US" sz="1800" dirty="0">
                <a:solidFill>
                  <a:schemeClr val="bg1"/>
                </a:solidFill>
              </a:rPr>
              <a:t>在</a:t>
            </a:r>
            <a:r>
              <a:rPr lang="en-US" altLang="zh-CN" sz="1800" dirty="0">
                <a:solidFill>
                  <a:schemeClr val="bg1"/>
                </a:solidFill>
              </a:rPr>
              <a:t>store</a:t>
            </a:r>
            <a:r>
              <a:rPr lang="zh-CN" altLang="en-US" sz="1800" dirty="0">
                <a:solidFill>
                  <a:schemeClr val="bg1"/>
                </a:solidFill>
              </a:rPr>
              <a:t>仓库创建一个</a:t>
            </a:r>
            <a:r>
              <a:rPr lang="en-US" altLang="zh-CN" sz="1800" dirty="0">
                <a:solidFill>
                  <a:schemeClr val="bg1"/>
                </a:solidFill>
              </a:rPr>
              <a:t>module</a:t>
            </a:r>
            <a:r>
              <a:rPr lang="zh-CN" altLang="en-US" sz="1800" dirty="0">
                <a:solidFill>
                  <a:schemeClr val="bg1"/>
                </a:solidFill>
              </a:rPr>
              <a:t>文件夹这个文件夹里是所有组件请求的数据一个组件对应一个</a:t>
            </a:r>
            <a:r>
              <a:rPr lang="en-US" altLang="zh-CN" sz="1800" dirty="0" err="1">
                <a:solidFill>
                  <a:schemeClr val="bg1"/>
                </a:solidFill>
              </a:rPr>
              <a:t>js</a:t>
            </a:r>
            <a:r>
              <a:rPr lang="zh-CN" altLang="en-US" sz="1800" dirty="0">
                <a:solidFill>
                  <a:schemeClr val="bg1"/>
                </a:solidFill>
              </a:rPr>
              <a:t>文件需要那个用那个，这样也可复用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大大的减少了</a:t>
            </a:r>
            <a:r>
              <a:rPr lang="en-US" altLang="zh-CN" sz="1800" dirty="0">
                <a:solidFill>
                  <a:schemeClr val="bg1"/>
                </a:solidFill>
              </a:rPr>
              <a:t>http</a:t>
            </a:r>
            <a:r>
              <a:rPr lang="zh-CN" altLang="en-US" sz="1800" dirty="0">
                <a:solidFill>
                  <a:schemeClr val="bg1"/>
                </a:solidFill>
              </a:rPr>
              <a:t>的请求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同样也做了一个性能优化的问题。在这个文件最好是处理数据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在模板上取得时候就仅仅是渲染而已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其中在这个文件里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state</a:t>
            </a:r>
            <a:r>
              <a:rPr lang="zh-CN" altLang="en-US" sz="1800" dirty="0">
                <a:solidFill>
                  <a:schemeClr val="bg1"/>
                </a:solidFill>
              </a:rPr>
              <a:t>是初始值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mutations</a:t>
            </a:r>
            <a:r>
              <a:rPr lang="zh-CN" altLang="en-US" sz="1800" dirty="0">
                <a:solidFill>
                  <a:schemeClr val="bg1"/>
                </a:solidFill>
              </a:rPr>
              <a:t>是做同步操作的同样需要一个方法在这步操作中可处理数据、操作数据然后存在</a:t>
            </a:r>
            <a:r>
              <a:rPr lang="en-US" altLang="zh-CN" sz="1800" dirty="0">
                <a:solidFill>
                  <a:schemeClr val="bg1"/>
                </a:solidFill>
              </a:rPr>
              <a:t>state</a:t>
            </a:r>
            <a:r>
              <a:rPr lang="zh-CN" altLang="en-US" sz="1800" dirty="0">
                <a:solidFill>
                  <a:schemeClr val="bg1"/>
                </a:solidFill>
              </a:rPr>
              <a:t>定义的变量里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actions</a:t>
            </a:r>
            <a:r>
              <a:rPr lang="zh-CN" altLang="en-US" sz="1800" dirty="0">
                <a:solidFill>
                  <a:schemeClr val="bg1"/>
                </a:solidFill>
              </a:rPr>
              <a:t>是做异步请求数据的同样需要一个方法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分清楚这三步骤后进行抛出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在这里提出一个命名空间的问题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命名空间是为了解决不同模块命名冲突的问题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70" y="6985"/>
            <a:ext cx="4998720" cy="6656705"/>
          </a:xfrm>
          <a:prstGeom prst="rect">
            <a:avLst/>
          </a:prstGeom>
        </p:spPr>
      </p:pic>
      <p:pic>
        <p:nvPicPr>
          <p:cNvPr id="5" name="图片 4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825" y="142240"/>
            <a:ext cx="2516505" cy="119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345" y="431800"/>
            <a:ext cx="5560060" cy="62420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第四步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在模板上引入</a:t>
            </a:r>
            <a:r>
              <a:rPr lang="en-US" altLang="zh-CN" sz="1800" dirty="0" err="1">
                <a:solidFill>
                  <a:schemeClr val="bg1"/>
                </a:solidFill>
              </a:rPr>
              <a:t>vuex</a:t>
            </a:r>
            <a:r>
              <a:rPr lang="zh-CN" altLang="en-US" sz="1800" dirty="0">
                <a:solidFill>
                  <a:schemeClr val="bg1"/>
                </a:solidFill>
              </a:rPr>
              <a:t>四个辅助函数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    mapState</a:t>
            </a:r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:</a:t>
            </a:r>
            <a:r>
              <a:rPr lang="en-US" altLang="zh-CN" sz="1800" dirty="0" err="1">
                <a:solidFill>
                  <a:schemeClr val="bg1"/>
                </a:solidFill>
                <a:sym typeface="+mn-ea"/>
              </a:rPr>
              <a:t>调用vuex中state的数据</a:t>
            </a:r>
            <a:endParaRPr lang="en-US" altLang="zh-CN" sz="18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zh-CN" sz="1800" dirty="0" err="1">
                <a:solidFill>
                  <a:schemeClr val="bg1"/>
                </a:solidFill>
                <a:sym typeface="+mn-ea"/>
              </a:rPr>
              <a:t>mapMutations:调用vuex中mutations的方法</a:t>
            </a:r>
            <a:endParaRPr lang="en-US" altLang="zh-CN" sz="18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    mapGetters</a:t>
            </a:r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派生</a:t>
            </a:r>
            <a:endParaRPr lang="en-US" altLang="zh-CN" sz="18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    mapActions</a:t>
            </a:r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异步处理数据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其中四个辅助函数中mapState、mapActions用的频率最高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mapState 获取vuex中的数据  在计算属性中定义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mapActions来调用vuex中的请求方法  在methods中定义 在</a:t>
            </a:r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mounted()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中调用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小总结: 1、Vuex就是在一个项目中，提供唯一的管理</a:t>
            </a:r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数据源的仓库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                2、Vuex本身就支持异步请求数据的 而redux</a:t>
            </a:r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就是同步更新数据的 其他点基本一样</a:t>
            </a:r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85" y="431800"/>
            <a:ext cx="4476750" cy="485140"/>
          </a:xfrm>
          <a:prstGeom prst="rect">
            <a:avLst/>
          </a:prstGeom>
        </p:spPr>
      </p:pic>
      <p:pic>
        <p:nvPicPr>
          <p:cNvPr id="5" name="图片 4" descr="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85" y="1064260"/>
            <a:ext cx="4250055" cy="1332865"/>
          </a:xfrm>
          <a:prstGeom prst="rect">
            <a:avLst/>
          </a:prstGeom>
        </p:spPr>
      </p:pic>
      <p:pic>
        <p:nvPicPr>
          <p:cNvPr id="6" name="图片 5" descr="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985" y="2507615"/>
            <a:ext cx="3821430" cy="957580"/>
          </a:xfrm>
          <a:prstGeom prst="rect">
            <a:avLst/>
          </a:prstGeom>
        </p:spPr>
      </p:pic>
      <p:pic>
        <p:nvPicPr>
          <p:cNvPr id="7" name="图片 6" descr="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985" y="3617595"/>
            <a:ext cx="2827655" cy="87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8021" y="1290748"/>
            <a:ext cx="10850562" cy="1070362"/>
          </a:xfrm>
        </p:spPr>
        <p:txBody>
          <a:bodyPr>
            <a:normAutofit fontScale="90000"/>
          </a:bodyPr>
          <a:lstStyle/>
          <a:p>
            <a:r>
              <a:rPr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NodeJs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/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简介</a:t>
            </a:r>
            <a:r>
              <a:rPr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Node.js </a:t>
            </a:r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是一个基于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Chrome V8 </a:t>
            </a:r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引擎的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JavaScript </a:t>
            </a:r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运行环境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 </a:t>
            </a:r>
            <a:b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Node.js </a:t>
            </a:r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使用了一个事件驱动、非阻塞式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I/O </a:t>
            </a:r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的模型，使其轻量又高效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233839" y="3336925"/>
            <a:ext cx="11718925" cy="3521075"/>
          </a:xfrm>
        </p:spPr>
        <p:txBody>
          <a:bodyPr>
            <a:normAutofit fontScale="90000"/>
          </a:bodyPr>
          <a:lstStyle/>
          <a:p>
            <a:pPr defTabSz="914400">
              <a:buSzPct val="100000"/>
            </a:pPr>
            <a:r>
              <a:rPr altLang="zh-CN" sz="2400" dirty="0">
                <a:solidFill>
                  <a:srgbClr val="FF0000"/>
                </a:solidFill>
                <a:latin typeface="Arial" panose="020B0604020202020204" pitchFamily="34" charset="0"/>
                <a:sym typeface="幼圆" charset="0"/>
              </a:rPr>
              <a:t>Node.js特点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sym typeface="幼圆" charset="0"/>
              </a:rPr>
              <a:t>—1</a:t>
            </a:r>
            <a:r>
              <a:rPr altLang="zh-CN" sz="2400" dirty="0">
                <a:solidFill>
                  <a:srgbClr val="FF0000"/>
                </a:solidFill>
                <a:latin typeface="Arial" panose="020B0604020202020204" pitchFamily="34" charset="0"/>
                <a:sym typeface="幼圆" charset="0"/>
              </a:rPr>
              <a:t>.模块</a:t>
            </a:r>
            <a:endParaRPr lang="zh-CN" altLang="zh-CN" sz="2400" u="sng" kern="1200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defTabSz="914400">
              <a:buSzPct val="100000"/>
            </a:pPr>
            <a:r>
              <a:rPr altLang="zh-CN" u="sng" dirty="0">
                <a:latin typeface="Arial" panose="020B0604020202020204" pitchFamily="34" charset="0"/>
                <a:sym typeface="幼圆" charset="0"/>
              </a:rPr>
              <a:t>  </a:t>
            </a:r>
            <a:r>
              <a:rPr altLang="zh-CN" dirty="0">
                <a:latin typeface="Arial" panose="020B0604020202020204" pitchFamily="34" charset="0"/>
                <a:sym typeface="幼圆" charset="0"/>
              </a:rPr>
              <a:t>      </a:t>
            </a:r>
            <a:r>
              <a:rPr altLang="zh-CN" sz="1800" dirty="0">
                <a:latin typeface="Arial" panose="020B0604020202020204" pitchFamily="34" charset="0"/>
                <a:sym typeface="幼圆" charset="0"/>
              </a:rPr>
              <a:t> Node.js官方提供了很多模块，这些模块分别实现了一种功能，如操作文件模块fs,构建http服务模块的http等，每个</a:t>
            </a:r>
          </a:p>
          <a:p>
            <a:pPr defTabSz="914400">
              <a:buSzPct val="100000"/>
            </a:pPr>
            <a:r>
              <a:rPr altLang="zh-CN" sz="1800" dirty="0">
                <a:latin typeface="Arial" panose="020B0604020202020204" pitchFamily="34" charset="0"/>
                <a:sym typeface="幼圆" charset="0"/>
              </a:rPr>
              <a:t>模块都是一个JS文件。</a:t>
            </a:r>
            <a:endParaRPr lang="zh-CN" altLang="zh-CN" u="sng" kern="1200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defTabSz="914400">
              <a:buSzPct val="100000"/>
            </a:pPr>
            <a:r>
              <a:rPr altLang="zh-CN" dirty="0">
                <a:latin typeface="Arial" panose="020B0604020202020204" pitchFamily="34" charset="0"/>
                <a:sym typeface="幼圆" charset="0"/>
              </a:rPr>
              <a:t>  </a:t>
            </a:r>
            <a:r>
              <a:rPr altLang="zh-CN" sz="2400" dirty="0">
                <a:latin typeface="Arial" panose="020B0604020202020204" pitchFamily="34" charset="0"/>
                <a:sym typeface="幼圆" charset="0"/>
              </a:rPr>
              <a:t>  </a:t>
            </a:r>
            <a:r>
              <a:rPr altLang="zh-CN" sz="2400" dirty="0">
                <a:solidFill>
                  <a:schemeClr val="accent1"/>
                </a:solidFill>
                <a:latin typeface="Arial" panose="020B0604020202020204" pitchFamily="34" charset="0"/>
                <a:sym typeface="幼圆" charset="0"/>
              </a:rPr>
              <a:t> Node.js特点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sym typeface="幼圆" charset="0"/>
              </a:rPr>
              <a:t>—</a:t>
            </a:r>
            <a:r>
              <a:rPr altLang="zh-CN" sz="2400" dirty="0">
                <a:solidFill>
                  <a:schemeClr val="accent1"/>
                </a:solidFill>
                <a:latin typeface="Arial" panose="020B0604020202020204" pitchFamily="34" charset="0"/>
                <a:sym typeface="幼圆" charset="0"/>
              </a:rPr>
              <a:t> 2.包</a:t>
            </a:r>
            <a:endParaRPr lang="zh-CN" altLang="zh-CN" u="sng" kern="1200" baseline="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defTabSz="914400">
              <a:buSzPct val="100000"/>
            </a:pPr>
            <a:r>
              <a:rPr altLang="zh-CN" dirty="0">
                <a:latin typeface="Arial" panose="020B0604020202020204" pitchFamily="34" charset="0"/>
                <a:sym typeface="幼圆" charset="0"/>
              </a:rPr>
              <a:t>          </a:t>
            </a:r>
            <a:r>
              <a:rPr altLang="zh-CN" sz="1800" dirty="0">
                <a:latin typeface="Arial" panose="020B0604020202020204" pitchFamily="34" charset="0"/>
                <a:sym typeface="幼圆" charset="0"/>
              </a:rPr>
              <a:t>包可以将多个具有依赖关系的模块组织在一起，封装多个模块，以方便管理。Node.js采用了CommonJS规范，根据</a:t>
            </a:r>
          </a:p>
          <a:p>
            <a:pPr defTabSz="914400">
              <a:buSzPct val="100000"/>
            </a:pPr>
            <a:r>
              <a:rPr altLang="zh-CN" sz="1800" dirty="0">
                <a:latin typeface="Arial" panose="020B0604020202020204" pitchFamily="34" charset="0"/>
                <a:sym typeface="幼圆" charset="0"/>
              </a:rPr>
              <a:t>CommonJS规范规定，一个JS文件就是 一个模块，而包是一个文件夹，包内必须包含一个JSON文件，命名package.json。一般</a:t>
            </a:r>
          </a:p>
          <a:p>
            <a:pPr defTabSz="914400">
              <a:buSzPct val="100000"/>
            </a:pPr>
            <a:r>
              <a:rPr altLang="zh-CN" sz="1800" dirty="0">
                <a:latin typeface="Arial" panose="020B0604020202020204" pitchFamily="34" charset="0"/>
                <a:sym typeface="幼圆" charset="0"/>
              </a:rPr>
              <a:t>情况下，包内bin文件夹存放二进制文件，包内的lib文件夹存放JS文件，包内的doc文件夹存放文档，包内的test文件夹存放单元测</a:t>
            </a:r>
          </a:p>
          <a:p>
            <a:pPr defTabSz="914400">
              <a:buSzPct val="100000"/>
            </a:pPr>
            <a:r>
              <a:rPr altLang="zh-CN" sz="1800" dirty="0">
                <a:latin typeface="Arial" panose="020B0604020202020204" pitchFamily="34" charset="0"/>
                <a:sym typeface="幼圆" charset="0"/>
              </a:rPr>
              <a:t>试。package.json文件中需要包含的字段及包的使用。</a:t>
            </a:r>
            <a:endParaRPr lang="zh-CN" altLang="zh-CN" sz="1800" kern="1200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defTabSz="914400">
              <a:buSzPct val="100000"/>
            </a:pPr>
            <a:r>
              <a:rPr altLang="zh-CN" sz="1800" dirty="0">
                <a:latin typeface="Arial" panose="020B0604020202020204" pitchFamily="34" charset="0"/>
                <a:sym typeface="幼圆" charset="0"/>
              </a:rPr>
              <a:t>npm是node.js的包管理工具，npm定义了包依赖关系标准，我们使用npm主要用来下载第三方包和管理本地下载的第三方包 。</a:t>
            </a:r>
            <a:endParaRPr lang="zh-CN" altLang="en-US" u="sng" kern="1200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+mn-cs"/>
              <a:sym typeface="幼圆" charset="0"/>
            </a:endParaRPr>
          </a:p>
          <a:p>
            <a:pPr defTabSz="914400">
              <a:buSzPct val="80000"/>
            </a:pPr>
            <a:endParaRPr lang="zh-CN" altLang="en-US" u="sng" kern="1200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+mn-cs"/>
              <a:sym typeface="幼圆" charset="0"/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547370" y="7191375"/>
            <a:ext cx="10852150" cy="365760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1" y="136525"/>
            <a:ext cx="5908675" cy="577850"/>
          </a:xfrm>
        </p:spPr>
        <p:txBody>
          <a:bodyPr>
            <a:normAutofit fontScale="90000"/>
          </a:bodyPr>
          <a:lstStyle/>
          <a:p>
            <a:pPr fontAlgn="auto"/>
            <a:r>
              <a:rPr lang="zh-CN" altLang="en-US" sz="3200" noProof="1">
                <a:solidFill>
                  <a:schemeClr val="bg1"/>
                </a:solidFill>
              </a:rPr>
              <a:t>为什么</a:t>
            </a:r>
            <a:r>
              <a:rPr lang="zh-CN" altLang="en-US" sz="3200" noProof="1" smtClean="0">
                <a:solidFill>
                  <a:schemeClr val="bg1"/>
                </a:solidFill>
              </a:rPr>
              <a:t>要使用</a:t>
            </a:r>
            <a:r>
              <a:rPr lang="zh-CN" altLang="en-US" sz="3200" noProof="1">
                <a:solidFill>
                  <a:schemeClr val="bg1"/>
                </a:solidFill>
              </a:rPr>
              <a:t>：</a:t>
            </a:r>
            <a:r>
              <a:rPr lang="en-US" altLang="zh-CN" noProof="1">
                <a:solidFill>
                  <a:schemeClr val="accent2"/>
                </a:solidFill>
              </a:rPr>
              <a:t>NodeJs</a:t>
            </a:r>
          </a:p>
        </p:txBody>
      </p:sp>
      <p:sp>
        <p:nvSpPr>
          <p:cNvPr id="14338" name="内容占位符 2"/>
          <p:cNvSpPr>
            <a:spLocks noGrp="1" noChangeArrowheads="1"/>
          </p:cNvSpPr>
          <p:nvPr>
            <p:ph idx="1"/>
          </p:nvPr>
        </p:nvSpPr>
        <p:spPr>
          <a:xfrm>
            <a:off x="1831976" y="971550"/>
            <a:ext cx="8526463" cy="5384800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为什么用Nodejs,它有哪些优点？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事件驱动，通过闭包很容易实现客户端的生命活期。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不用担心多线程，锁，并行计算的问题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V8引擎速度非常快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对于游戏来说，写一遍游戏逻辑代码，前端后端通用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当然Nodejs也有一些缺点：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nodejs更新很快，可能会出现版本兼容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nodejs还不算成熟，还没有大制作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nodejs不像其他的服务器，对于不同的链接，不支持进程和线程操作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50" y="34925"/>
            <a:ext cx="9648825" cy="3272155"/>
          </a:xfrm>
        </p:spPr>
        <p:txBody>
          <a:bodyPr/>
          <a:lstStyle/>
          <a:p>
            <a:pPr fontAlgn="auto"/>
            <a:r>
              <a:rPr lang="zh-CN" altLang="en-US" sz="2400" noProof="1">
                <a:solidFill>
                  <a:schemeClr val="bg1"/>
                </a:solidFill>
                <a:sym typeface="+mn-ea"/>
              </a:rPr>
              <a:t>阻塞</a:t>
            </a:r>
            <a:r>
              <a:rPr lang="zh-CN" altLang="en-US" sz="1600" noProof="1">
                <a:solidFill>
                  <a:schemeClr val="bg1"/>
                </a:solidFill>
                <a:sym typeface="+mn-ea"/>
              </a:rPr>
              <a:t>：</a:t>
            </a:r>
          </a:p>
          <a:p>
            <a:pPr fontAlgn="auto"/>
            <a:r>
              <a:rPr lang="zh-CN" altLang="en-US" sz="1800" noProof="1">
                <a:solidFill>
                  <a:schemeClr val="bg1"/>
                </a:solidFill>
              </a:rPr>
              <a:t>当进程调用一个进行IO操作的API时（比如read函数），在数据没有到达前，read 会挂起，进程会卡住。在数据读取完毕返回给进程时，read 返回（返回值为读取到的字节数，数据从内核拷贝到用户空间），然后进程继续执行。那么这次 read 调用，是阻塞的。</a:t>
            </a:r>
          </a:p>
          <a:p>
            <a:pPr fontAlgn="auto"/>
            <a:r>
              <a:rPr lang="zh-CN" altLang="en-US" sz="1600" noProof="1">
                <a:solidFill>
                  <a:schemeClr val="bg1"/>
                </a:solidFill>
              </a:rPr>
              <a:t> </a:t>
            </a:r>
            <a:r>
              <a:rPr lang="zh-CN" altLang="en-US" sz="2400" noProof="1">
                <a:solidFill>
                  <a:schemeClr val="bg1"/>
                </a:solidFill>
              </a:rPr>
              <a:t>非阻塞</a:t>
            </a:r>
            <a:r>
              <a:rPr lang="zh-CN" altLang="en-US" sz="1600" noProof="1">
                <a:solidFill>
                  <a:schemeClr val="bg1"/>
                </a:solidFill>
              </a:rPr>
              <a:t>：</a:t>
            </a:r>
          </a:p>
          <a:p>
            <a:pPr fontAlgn="auto"/>
            <a:r>
              <a:rPr lang="zh-CN" altLang="en-US" sz="2000" noProof="1">
                <a:solidFill>
                  <a:schemeClr val="bg1"/>
                </a:solidFill>
              </a:rPr>
              <a:t>就是 read 在数据没有读取完毕前，就返回了（返回值为-1，errno 设置为 EAGAIN）。此时进程没有拿到需要的数据</a:t>
            </a:r>
            <a:endParaRPr lang="zh-CN" altLang="en-US" sz="1600" noProof="1">
              <a:solidFill>
                <a:schemeClr val="bg1"/>
              </a:solidFill>
            </a:endParaRPr>
          </a:p>
          <a:p>
            <a:pPr fontAlgn="auto"/>
            <a:endParaRPr lang="zh-CN" altLang="en-US" noProof="1">
              <a:solidFill>
                <a:schemeClr val="bg1"/>
              </a:solidFill>
            </a:endParaRPr>
          </a:p>
          <a:p>
            <a:pPr fontAlgn="auto"/>
            <a:endParaRPr lang="zh-CN" altLang="en-US" noProof="1">
              <a:solidFill>
                <a:schemeClr val="bg1"/>
              </a:solidFill>
            </a:endParaRPr>
          </a:p>
          <a:p>
            <a:pPr fontAlgn="auto"/>
            <a:endParaRPr lang="zh-CN" altLang="en-US" noProof="1">
              <a:solidFill>
                <a:schemeClr val="bg1"/>
              </a:solidFill>
            </a:endParaRPr>
          </a:p>
          <a:p>
            <a:pPr fontAlgn="auto"/>
            <a:endParaRPr lang="zh-CN" altLang="en-US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noProof="1">
              <a:solidFill>
                <a:schemeClr val="bg1"/>
              </a:solidFill>
            </a:endParaRPr>
          </a:p>
        </p:txBody>
      </p:sp>
      <p:pic>
        <p:nvPicPr>
          <p:cNvPr id="15363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30" y="2190750"/>
            <a:ext cx="7732395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title"/>
          </p:nvPr>
        </p:nvSpPr>
        <p:spPr>
          <a:xfrm>
            <a:off x="2089151" y="44451"/>
            <a:ext cx="5910263" cy="530225"/>
          </a:xfrm>
        </p:spPr>
        <p:txBody>
          <a:bodyPr/>
          <a:lstStyle/>
          <a:p>
            <a:r>
              <a:rPr lang="zh-CN" altLang="en-US" sz="1800" dirty="0">
                <a:solidFill>
                  <a:schemeClr val="bg1"/>
                </a:solidFill>
              </a:rPr>
              <a:t>回顾 </a:t>
            </a:r>
            <a:r>
              <a:rPr lang="en-US" altLang="zh-CN" sz="1800" dirty="0" err="1">
                <a:solidFill>
                  <a:schemeClr val="bg1"/>
                </a:solidFill>
              </a:rPr>
              <a:t>Nodejs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16386" name="内容占位符 2"/>
          <p:cNvSpPr>
            <a:spLocks noGrp="1" noChangeArrowheads="1"/>
          </p:cNvSpPr>
          <p:nvPr>
            <p:ph idx="1"/>
          </p:nvPr>
        </p:nvSpPr>
        <p:spPr>
          <a:xfrm>
            <a:off x="902336" y="409576"/>
            <a:ext cx="8010525" cy="57816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压缩流：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16387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947739"/>
            <a:ext cx="4649788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文本框 6"/>
          <p:cNvSpPr txBox="1">
            <a:spLocks noChangeArrowheads="1"/>
          </p:cNvSpPr>
          <p:nvPr/>
        </p:nvSpPr>
        <p:spPr bwMode="auto">
          <a:xfrm>
            <a:off x="985520" y="2994025"/>
            <a:ext cx="2164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</a:rPr>
              <a:t>服务器</a:t>
            </a:r>
            <a:r>
              <a:rPr lang="en-US" altLang="zh-CN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16389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785" y="3142615"/>
            <a:ext cx="6777355" cy="349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0851" y="90488"/>
            <a:ext cx="3859213" cy="290512"/>
          </a:xfrm>
        </p:spPr>
        <p:txBody>
          <a:bodyPr>
            <a:normAutofit fontScale="90000"/>
          </a:bodyPr>
          <a:lstStyle/>
          <a:p>
            <a:pPr fontAlgn="auto"/>
            <a:r>
              <a:rPr lang="en-US" altLang="zh-CN" sz="2000" noProof="1">
                <a:solidFill>
                  <a:schemeClr val="bg1"/>
                </a:solidFill>
              </a:rPr>
              <a:t>nodejs</a:t>
            </a:r>
            <a:endParaRPr lang="zh-CN" altLang="en-US" sz="2000" noProof="1">
              <a:solidFill>
                <a:schemeClr val="bg1"/>
              </a:solidFill>
            </a:endParaRPr>
          </a:p>
        </p:txBody>
      </p:sp>
      <p:sp>
        <p:nvSpPr>
          <p:cNvPr id="17410" name="内容占位符 2"/>
          <p:cNvSpPr>
            <a:spLocks noGrp="1" noChangeArrowheads="1"/>
          </p:cNvSpPr>
          <p:nvPr>
            <p:ph idx="1"/>
          </p:nvPr>
        </p:nvSpPr>
        <p:spPr>
          <a:xfrm>
            <a:off x="1544639" y="463550"/>
            <a:ext cx="8010525" cy="4572000"/>
          </a:xfrm>
        </p:spPr>
        <p:txBody>
          <a:bodyPr/>
          <a:lstStyle/>
          <a:p>
            <a:r>
              <a:rPr lang="zh-CN" altLang="en-US" sz="1400" dirty="0">
                <a:solidFill>
                  <a:schemeClr val="bg1"/>
                </a:solidFill>
              </a:rPr>
              <a:t>写入文件：</a:t>
            </a:r>
          </a:p>
        </p:txBody>
      </p:sp>
      <p:pic>
        <p:nvPicPr>
          <p:cNvPr id="17411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6" y="831850"/>
            <a:ext cx="4816475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文本框 5"/>
          <p:cNvSpPr txBox="1">
            <a:spLocks noChangeArrowheads="1"/>
          </p:cNvSpPr>
          <p:nvPr/>
        </p:nvSpPr>
        <p:spPr bwMode="auto">
          <a:xfrm>
            <a:off x="2060576" y="2730500"/>
            <a:ext cx="13893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/>
              <a:t>读</a:t>
            </a:r>
            <a:r>
              <a:rPr lang="zh-CN" altLang="en-US">
                <a:solidFill>
                  <a:schemeClr val="bg1"/>
                </a:solidFill>
              </a:rPr>
              <a:t>读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文件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/>
              <a:t>件</a:t>
            </a:r>
          </a:p>
        </p:txBody>
      </p:sp>
      <p:pic>
        <p:nvPicPr>
          <p:cNvPr id="17413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6" y="3100070"/>
            <a:ext cx="4632325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文本框 8"/>
          <p:cNvSpPr txBox="1">
            <a:spLocks noChangeArrowheads="1"/>
          </p:cNvSpPr>
          <p:nvPr/>
        </p:nvSpPr>
        <p:spPr bwMode="auto">
          <a:xfrm>
            <a:off x="2060575" y="5035550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</a:rPr>
              <a:t>操作服务器的增删改查</a:t>
            </a:r>
          </a:p>
        </p:txBody>
      </p:sp>
      <p:pic>
        <p:nvPicPr>
          <p:cNvPr id="17415" name="图片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5616576"/>
            <a:ext cx="57531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图片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9" y="6076951"/>
            <a:ext cx="90185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图片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5187950"/>
            <a:ext cx="5099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图片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6373813"/>
            <a:ext cx="53911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afbfbedab64034f29596c8ba6c379310b551da2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" y="211500"/>
            <a:ext cx="2398955" cy="2398955"/>
          </a:xfrm>
          <a:prstGeom prst="rect">
            <a:avLst/>
          </a:prstGeom>
          <a:noFill/>
          <a:ln>
            <a:noFill/>
          </a:ln>
          <a:effectLst>
            <a:glow rad="165100">
              <a:schemeClr val="bg1">
                <a:lumMod val="95000"/>
                <a:lumOff val="5000"/>
                <a:alpha val="32000"/>
              </a:schemeClr>
            </a:glow>
            <a:reflection blurRad="63500" endPos="8100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3" name="文本框 2"/>
          <p:cNvSpPr txBox="1"/>
          <p:nvPr/>
        </p:nvSpPr>
        <p:spPr>
          <a:xfrm>
            <a:off x="2701724" y="758190"/>
            <a:ext cx="9159433" cy="5909310"/>
          </a:xfrm>
          <a:prstGeom prst="rect">
            <a:avLst/>
          </a:prstGeom>
          <a:noFill/>
          <a:effectLst>
            <a:outerShdw blurRad="50800" dist="50800" dir="5400000" sx="2000" sy="2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尤雨溪是</a:t>
            </a:r>
            <a:r>
              <a:rPr lang="en-US" altLang="zh-CN" dirty="0">
                <a:solidFill>
                  <a:schemeClr val="bg1"/>
                </a:solidFill>
                <a:hlinkClick r:id="rId3"/>
              </a:rPr>
              <a:t>Vue.js</a:t>
            </a:r>
            <a:r>
              <a:rPr lang="zh-CN" altLang="en-US" dirty="0">
                <a:solidFill>
                  <a:schemeClr val="bg1"/>
                </a:solidFill>
              </a:rPr>
              <a:t>框架的作者，</a:t>
            </a:r>
            <a:r>
              <a:rPr lang="en-US" altLang="zh-CN" dirty="0">
                <a:solidFill>
                  <a:schemeClr val="bg1"/>
                </a:solidFill>
              </a:rPr>
              <a:t>HTML5</a:t>
            </a:r>
            <a:r>
              <a:rPr lang="zh-CN" altLang="en-US" dirty="0">
                <a:solidFill>
                  <a:schemeClr val="bg1"/>
                </a:solidFill>
              </a:rPr>
              <a:t>版</a:t>
            </a:r>
            <a:r>
              <a:rPr lang="en-US" altLang="zh-CN" dirty="0">
                <a:solidFill>
                  <a:schemeClr val="bg1"/>
                </a:solidFill>
              </a:rPr>
              <a:t>Clear</a:t>
            </a:r>
            <a:r>
              <a:rPr lang="zh-CN" altLang="en-US" dirty="0">
                <a:solidFill>
                  <a:schemeClr val="bg1"/>
                </a:solidFill>
              </a:rPr>
              <a:t>的打造人。他认为，未来</a:t>
            </a:r>
            <a:r>
              <a:rPr lang="en-US" altLang="zh-CN" dirty="0">
                <a:solidFill>
                  <a:schemeClr val="bg1"/>
                </a:solidFill>
              </a:rPr>
              <a:t>App</a:t>
            </a:r>
            <a:r>
              <a:rPr lang="zh-CN" altLang="en-US" dirty="0">
                <a:solidFill>
                  <a:schemeClr val="bg1"/>
                </a:solidFill>
              </a:rPr>
              <a:t>的趋势是轻量化和细化，能解决问题的应用就是好应用。而在移动互联网时代大的背景下，个人开发者的机遇在门槛低，成本低，跨设备和多平台四个方面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在美中国学生尤雨溪</a:t>
            </a:r>
            <a:r>
              <a:rPr lang="en-US" altLang="zh-CN" dirty="0">
                <a:solidFill>
                  <a:schemeClr val="bg1"/>
                </a:solidFill>
              </a:rPr>
              <a:t>(Evan You)</a:t>
            </a:r>
            <a:r>
              <a:rPr lang="zh-CN" altLang="en-US" dirty="0">
                <a:solidFill>
                  <a:schemeClr val="bg1"/>
                </a:solidFill>
              </a:rPr>
              <a:t>两天打造</a:t>
            </a:r>
            <a:r>
              <a:rPr lang="en-US" altLang="zh-CN" dirty="0">
                <a:solidFill>
                  <a:schemeClr val="bg1"/>
                </a:solidFill>
              </a:rPr>
              <a:t>HTML5</a:t>
            </a:r>
            <a:r>
              <a:rPr lang="zh-CN" altLang="en-US" dirty="0">
                <a:solidFill>
                  <a:schemeClr val="bg1"/>
                </a:solidFill>
              </a:rPr>
              <a:t>版的</a:t>
            </a:r>
            <a:r>
              <a:rPr lang="en-US" altLang="zh-CN" dirty="0">
                <a:solidFill>
                  <a:schemeClr val="bg1"/>
                </a:solidFill>
              </a:rPr>
              <a:t>Clear</a:t>
            </a:r>
            <a:r>
              <a:rPr lang="zh-CN" altLang="en-US" dirty="0">
                <a:solidFill>
                  <a:schemeClr val="bg1"/>
                </a:solidFill>
              </a:rPr>
              <a:t>　</a:t>
            </a:r>
            <a:r>
              <a:rPr lang="en-US" altLang="zh-CN" dirty="0">
                <a:solidFill>
                  <a:schemeClr val="bg1"/>
                </a:solidFill>
              </a:rPr>
              <a:t>Clear</a:t>
            </a:r>
            <a:r>
              <a:rPr lang="zh-CN" altLang="en-US" dirty="0">
                <a:solidFill>
                  <a:schemeClr val="bg1"/>
                </a:solidFill>
              </a:rPr>
              <a:t>是一款极具创意的、摆脱了任何形式的按钮的束缚的</a:t>
            </a:r>
            <a:r>
              <a:rPr lang="zh-CN" altLang="en-US" dirty="0">
                <a:solidFill>
                  <a:schemeClr val="bg1"/>
                </a:solidFill>
                <a:hlinkClick r:id="rId4"/>
              </a:rPr>
              <a:t>任务管理</a:t>
            </a:r>
            <a:r>
              <a:rPr lang="zh-CN" altLang="en-US" dirty="0">
                <a:solidFill>
                  <a:schemeClr val="bg1"/>
                </a:solidFill>
              </a:rPr>
              <a:t>应用。和</a:t>
            </a:r>
            <a:r>
              <a:rPr lang="en-US" altLang="zh-CN" dirty="0">
                <a:solidFill>
                  <a:schemeClr val="bg1"/>
                </a:solidFill>
              </a:rPr>
              <a:t>Any</a:t>
            </a:r>
            <a:r>
              <a:rPr lang="zh-CN" altLang="en-US" dirty="0">
                <a:solidFill>
                  <a:schemeClr val="bg1"/>
                </a:solidFill>
              </a:rPr>
              <a:t>点</a:t>
            </a:r>
            <a:r>
              <a:rPr lang="en-US" altLang="zh-CN" dirty="0">
                <a:solidFill>
                  <a:schemeClr val="bg1"/>
                </a:solidFill>
              </a:rPr>
              <a:t>do</a:t>
            </a:r>
            <a:r>
              <a:rPr lang="zh-CN" altLang="en-US" dirty="0">
                <a:solidFill>
                  <a:schemeClr val="bg1"/>
                </a:solidFill>
              </a:rPr>
              <a:t>相比，</a:t>
            </a:r>
            <a:r>
              <a:rPr lang="en-US" altLang="zh-CN" dirty="0">
                <a:solidFill>
                  <a:schemeClr val="bg1"/>
                </a:solidFill>
              </a:rPr>
              <a:t>Clear</a:t>
            </a:r>
            <a:r>
              <a:rPr lang="zh-CN" altLang="en-US" dirty="0">
                <a:solidFill>
                  <a:schemeClr val="bg1"/>
                </a:solidFill>
              </a:rPr>
              <a:t>不仅有着更优秀的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设计，而且还有比</a:t>
            </a:r>
            <a:r>
              <a:rPr lang="en-US" altLang="zh-CN" dirty="0">
                <a:solidFill>
                  <a:schemeClr val="bg1"/>
                </a:solidFill>
              </a:rPr>
              <a:t>Any</a:t>
            </a:r>
            <a:r>
              <a:rPr lang="zh-CN" altLang="en-US" dirty="0">
                <a:solidFill>
                  <a:schemeClr val="bg1"/>
                </a:solidFill>
              </a:rPr>
              <a:t>点</a:t>
            </a:r>
            <a:r>
              <a:rPr lang="en-US" altLang="zh-CN" dirty="0">
                <a:solidFill>
                  <a:schemeClr val="bg1"/>
                </a:solidFill>
              </a:rPr>
              <a:t>do</a:t>
            </a:r>
            <a:r>
              <a:rPr lang="zh-CN" altLang="en-US" dirty="0">
                <a:solidFill>
                  <a:schemeClr val="bg1"/>
                </a:solidFill>
              </a:rPr>
              <a:t>多得多的</a:t>
            </a:r>
            <a:r>
              <a:rPr lang="zh-CN" altLang="en-US" dirty="0">
                <a:solidFill>
                  <a:schemeClr val="bg1"/>
                </a:solidFill>
                <a:hlinkClick r:id="rId5"/>
              </a:rPr>
              <a:t>手势操作</a:t>
            </a:r>
            <a:r>
              <a:rPr lang="zh-CN" altLang="en-US" dirty="0">
                <a:solidFill>
                  <a:schemeClr val="bg1"/>
                </a:solidFill>
              </a:rPr>
              <a:t>方式。</a:t>
            </a:r>
            <a:r>
              <a:rPr lang="en-US" altLang="zh-CN" dirty="0">
                <a:solidFill>
                  <a:schemeClr val="bg1"/>
                </a:solidFill>
              </a:rPr>
              <a:t>Clear</a:t>
            </a:r>
            <a:r>
              <a:rPr lang="zh-CN" altLang="en-US" dirty="0">
                <a:solidFill>
                  <a:schemeClr val="bg1"/>
                </a:solidFill>
              </a:rPr>
              <a:t>不但可以拖拽任务、滑动完成任务，同时还可以通过两个手指操作上下级界面、向左滑动删除任务、中间添加任务等。几乎所有的操作都可以通过滑动完成，让用户无需一个一个的点击，减少了点击数，也让用户做事更有效率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Clear</a:t>
            </a:r>
            <a:r>
              <a:rPr lang="zh-CN" altLang="en-US" dirty="0" smtClean="0">
                <a:solidFill>
                  <a:schemeClr val="bg1"/>
                </a:solidFill>
              </a:rPr>
              <a:t>正式推出的第一天就在</a:t>
            </a:r>
            <a:r>
              <a:rPr lang="en-US" altLang="zh-CN" dirty="0" smtClean="0">
                <a:solidFill>
                  <a:schemeClr val="bg1"/>
                </a:solidFill>
              </a:rPr>
              <a:t>Apple Store</a:t>
            </a:r>
            <a:r>
              <a:rPr lang="zh-CN" altLang="en-US" dirty="0" smtClean="0">
                <a:solidFill>
                  <a:schemeClr val="bg1"/>
                </a:solidFill>
              </a:rPr>
              <a:t>排行榜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付费榜和总榜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窜升至第二，现在成为了苹果</a:t>
            </a:r>
            <a:r>
              <a:rPr lang="en-US" altLang="zh-CN" dirty="0" smtClean="0">
                <a:solidFill>
                  <a:schemeClr val="bg1"/>
                </a:solidFill>
              </a:rPr>
              <a:t>App Store</a:t>
            </a:r>
            <a:r>
              <a:rPr lang="zh-CN" altLang="en-US" dirty="0" smtClean="0">
                <a:solidFill>
                  <a:schemeClr val="bg1"/>
                </a:solidFill>
              </a:rPr>
              <a:t>本周最佳应用软件。而在美中国学生尤雨溪</a:t>
            </a:r>
            <a:r>
              <a:rPr lang="en-US" altLang="zh-CN" dirty="0" smtClean="0">
                <a:solidFill>
                  <a:schemeClr val="bg1"/>
                </a:solidFill>
              </a:rPr>
              <a:t>(Evan You)</a:t>
            </a:r>
            <a:r>
              <a:rPr lang="zh-CN" altLang="en-US" dirty="0" smtClean="0">
                <a:solidFill>
                  <a:schemeClr val="bg1"/>
                </a:solidFill>
              </a:rPr>
              <a:t>则花了两天时间，打造了一个</a:t>
            </a:r>
            <a:r>
              <a:rPr lang="en-US" altLang="zh-CN" dirty="0" smtClean="0">
                <a:solidFill>
                  <a:schemeClr val="bg1"/>
                </a:solidFill>
              </a:rPr>
              <a:t>HTML5</a:t>
            </a:r>
            <a:r>
              <a:rPr lang="zh-CN" altLang="en-US" dirty="0" smtClean="0">
                <a:solidFill>
                  <a:schemeClr val="bg1"/>
                </a:solidFill>
              </a:rPr>
              <a:t>版的</a:t>
            </a:r>
            <a:r>
              <a:rPr lang="en-US" altLang="zh-CN" dirty="0" smtClean="0">
                <a:solidFill>
                  <a:schemeClr val="bg1"/>
                </a:solidFill>
              </a:rPr>
              <a:t>Clear</a:t>
            </a:r>
            <a:r>
              <a:rPr lang="zh-CN" altLang="en-US" dirty="0" smtClean="0">
                <a:solidFill>
                  <a:schemeClr val="bg1"/>
                </a:solidFill>
              </a:rPr>
              <a:t>，几乎完整实现了</a:t>
            </a:r>
            <a:r>
              <a:rPr lang="en-US" altLang="zh-CN" dirty="0" smtClean="0">
                <a:solidFill>
                  <a:schemeClr val="bg1"/>
                </a:solidFill>
              </a:rPr>
              <a:t>Clear</a:t>
            </a:r>
            <a:r>
              <a:rPr lang="zh-CN" altLang="en-US" dirty="0" smtClean="0">
                <a:solidFill>
                  <a:schemeClr val="bg1"/>
                </a:solidFill>
              </a:rPr>
              <a:t>的所有功能，并放出了源代码。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尤雨溪毕业于上海复旦附中，在美国完成大学学业，本科毕业于</a:t>
            </a:r>
            <a:r>
              <a:rPr lang="en-US" altLang="zh-CN" dirty="0" smtClean="0">
                <a:solidFill>
                  <a:schemeClr val="bg1"/>
                </a:solidFill>
              </a:rPr>
              <a:t>Colgate University</a:t>
            </a:r>
            <a:r>
              <a:rPr lang="zh-CN" altLang="en-US" dirty="0" smtClean="0">
                <a:solidFill>
                  <a:schemeClr val="bg1"/>
                </a:solidFill>
              </a:rPr>
              <a:t>，后在</a:t>
            </a:r>
            <a:r>
              <a:rPr lang="en-US" altLang="zh-CN" dirty="0" smtClean="0">
                <a:solidFill>
                  <a:schemeClr val="bg1"/>
                </a:solidFill>
              </a:rPr>
              <a:t>Parsons</a:t>
            </a:r>
            <a:r>
              <a:rPr lang="zh-CN" altLang="en-US" dirty="0" smtClean="0">
                <a:solidFill>
                  <a:schemeClr val="bg1"/>
                </a:solidFill>
              </a:rPr>
              <a:t>设计学院获得</a:t>
            </a:r>
            <a:r>
              <a:rPr lang="en-US" altLang="zh-CN" dirty="0" smtClean="0">
                <a:solidFill>
                  <a:schemeClr val="bg1"/>
                </a:solidFill>
              </a:rPr>
              <a:t>Design &amp; Technology</a:t>
            </a:r>
            <a:r>
              <a:rPr lang="zh-CN" altLang="en-US" dirty="0" smtClean="0">
                <a:solidFill>
                  <a:schemeClr val="bg1"/>
                </a:solidFill>
              </a:rPr>
              <a:t>艺术硕士学位，现任职于纽约</a:t>
            </a:r>
            <a:r>
              <a:rPr lang="en-US" altLang="zh-CN" dirty="0" smtClean="0">
                <a:solidFill>
                  <a:schemeClr val="bg1"/>
                </a:solidFill>
              </a:rPr>
              <a:t>Google Creative Lab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r>
              <a:rPr lang="zh-CN" altLang="en-US" baseline="30000" dirty="0" smtClean="0">
                <a:solidFill>
                  <a:schemeClr val="bg1"/>
                </a:solidFill>
              </a:rPr>
              <a:t> 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[1]</a:t>
            </a:r>
            <a:r>
              <a:rPr lang="zh-CN" altLang="en-US" dirty="0" smtClean="0">
                <a:solidFill>
                  <a:schemeClr val="bg1"/>
                </a:solidFill>
              </a:rPr>
              <a:t> 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2014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月，开源了一个前端开发库</a:t>
            </a:r>
            <a:r>
              <a:rPr lang="en-US" altLang="zh-CN" dirty="0">
                <a:solidFill>
                  <a:schemeClr val="bg1"/>
                </a:solidFill>
              </a:rPr>
              <a:t>Vue.js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r>
              <a:rPr lang="en-US" altLang="zh-CN" dirty="0">
                <a:solidFill>
                  <a:schemeClr val="bg1"/>
                </a:solidFill>
              </a:rPr>
              <a:t>Vue.js </a:t>
            </a:r>
            <a:r>
              <a:rPr lang="zh-CN" altLang="en-US" dirty="0">
                <a:solidFill>
                  <a:schemeClr val="bg1"/>
                </a:solidFill>
              </a:rPr>
              <a:t>是构建 </a:t>
            </a:r>
            <a:r>
              <a:rPr lang="en-US" altLang="zh-CN" dirty="0">
                <a:solidFill>
                  <a:schemeClr val="bg1"/>
                </a:solidFill>
              </a:rPr>
              <a:t>Web </a:t>
            </a:r>
            <a:r>
              <a:rPr lang="zh-CN" altLang="en-US" dirty="0">
                <a:solidFill>
                  <a:schemeClr val="bg1"/>
                </a:solidFill>
              </a:rPr>
              <a:t>界面的 </a:t>
            </a:r>
            <a:r>
              <a:rPr lang="en-US" altLang="zh-CN" dirty="0">
                <a:solidFill>
                  <a:schemeClr val="bg1"/>
                </a:solidFill>
                <a:hlinkClick r:id="rId6"/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 库，是一个通过简洁的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r>
              <a:rPr lang="zh-CN" altLang="en-US" dirty="0">
                <a:solidFill>
                  <a:schemeClr val="bg1"/>
                </a:solidFill>
              </a:rPr>
              <a:t>提供高效的数据绑定和灵活的组件系统。</a:t>
            </a:r>
            <a:r>
              <a:rPr lang="zh-CN" altLang="en-US" baseline="30000" dirty="0">
                <a:solidFill>
                  <a:schemeClr val="bg1"/>
                </a:solidFill>
              </a:rPr>
              <a:t> </a:t>
            </a:r>
            <a:r>
              <a:rPr lang="en-US" altLang="zh-CN" baseline="30000" dirty="0">
                <a:solidFill>
                  <a:schemeClr val="bg1"/>
                </a:solidFill>
              </a:rPr>
              <a:t>[2-3]</a:t>
            </a:r>
            <a:r>
              <a:rPr lang="zh-CN" alt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2016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9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日，在南京的</a:t>
            </a:r>
            <a:r>
              <a:rPr lang="en-US" altLang="zh-CN" dirty="0" err="1">
                <a:solidFill>
                  <a:schemeClr val="bg1"/>
                </a:solidFill>
              </a:rPr>
              <a:t>JSConf</a:t>
            </a:r>
            <a:r>
              <a:rPr lang="zh-CN" altLang="en-US" dirty="0">
                <a:solidFill>
                  <a:schemeClr val="bg1"/>
                </a:solidFill>
              </a:rPr>
              <a:t>上，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zh-CN" altLang="en-US" dirty="0">
                <a:solidFill>
                  <a:schemeClr val="bg1"/>
                </a:solidFill>
              </a:rPr>
              <a:t>作者尤雨溪正式宣布加盟阿里巴巴</a:t>
            </a:r>
            <a:r>
              <a:rPr lang="en-US" altLang="zh-CN" dirty="0" err="1">
                <a:solidFill>
                  <a:schemeClr val="bg1"/>
                </a:solidFill>
                <a:hlinkClick r:id="rId7"/>
              </a:rPr>
              <a:t>Weex</a:t>
            </a:r>
            <a:r>
              <a:rPr lang="zh-CN" altLang="en-US" dirty="0">
                <a:solidFill>
                  <a:schemeClr val="bg1"/>
                </a:solidFill>
              </a:rPr>
              <a:t>团队，尤雨溪称他将以技术顾问的身份加入 </a:t>
            </a:r>
            <a:r>
              <a:rPr lang="en-US" altLang="zh-CN" dirty="0" err="1">
                <a:solidFill>
                  <a:schemeClr val="bg1"/>
                </a:solidFill>
              </a:rPr>
              <a:t>Weex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团队来做 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 err="1">
                <a:solidFill>
                  <a:schemeClr val="bg1"/>
                </a:solidFill>
              </a:rPr>
              <a:t>Weex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的 </a:t>
            </a:r>
            <a:r>
              <a:rPr lang="en-US" altLang="zh-CN" dirty="0">
                <a:solidFill>
                  <a:schemeClr val="bg1"/>
                </a:solidFill>
              </a:rPr>
              <a:t>JavaScript runtime </a:t>
            </a:r>
            <a:r>
              <a:rPr lang="zh-CN" altLang="en-US" dirty="0">
                <a:solidFill>
                  <a:schemeClr val="bg1"/>
                </a:solidFill>
              </a:rPr>
              <a:t>整合，目标是让大家能用 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的语法跨三端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Never give </a:t>
            </a:r>
            <a:r>
              <a:rPr lang="en-US" altLang="zh-CN" dirty="0" err="1" smtClean="0"/>
              <a:t>up,Never</a:t>
            </a:r>
            <a:r>
              <a:rPr lang="en-US" altLang="zh-CN" dirty="0" smtClean="0"/>
              <a:t> say die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669925" y="4384659"/>
            <a:ext cx="10852164" cy="31087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汇报：四组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汇报时间：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endParaRPr lang="en-US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433592" y="1915123"/>
            <a:ext cx="3323230" cy="1444006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e8992b5-5db5-46cc-947c-ea2e40ebc0c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17914" y="1556703"/>
            <a:ext cx="9258729" cy="3245272"/>
            <a:chOff x="669925" y="1395504"/>
            <a:chExt cx="9258729" cy="299227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669925" y="2388826"/>
              <a:ext cx="757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69925" y="2848657"/>
              <a:ext cx="25910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íṥḷíḑé"/>
            <p:cNvSpPr txBox="1"/>
            <p:nvPr/>
          </p:nvSpPr>
          <p:spPr>
            <a:xfrm>
              <a:off x="5610256" y="142427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08722" y="1395504"/>
              <a:ext cx="0" cy="5192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šḻidé"/>
            <p:cNvSpPr/>
            <p:nvPr/>
          </p:nvSpPr>
          <p:spPr bwMode="auto">
            <a:xfrm>
              <a:off x="6295143" y="1672545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bg1"/>
                  </a:solidFill>
                </a:rPr>
                <a:t>什么是</a:t>
              </a:r>
              <a:r>
                <a:rPr lang="en-US" altLang="zh-CN" sz="1100" dirty="0" err="1" smtClean="0">
                  <a:solidFill>
                    <a:schemeClr val="bg1"/>
                  </a:solidFill>
                </a:rPr>
                <a:t>Vue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,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为什么用</a:t>
              </a:r>
              <a:r>
                <a:rPr lang="en-US" altLang="zh-CN" sz="1100" dirty="0" err="1" smtClean="0">
                  <a:solidFill>
                    <a:schemeClr val="bg1"/>
                  </a:solidFill>
                </a:rPr>
                <a:t>Vue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,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它的优点体现在哪里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9" name="îṧ1ïḋê"/>
            <p:cNvSpPr txBox="1"/>
            <p:nvPr/>
          </p:nvSpPr>
          <p:spPr>
            <a:xfrm>
              <a:off x="5610256" y="222400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227156" y="2195230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îSľiḓe"/>
            <p:cNvSpPr/>
            <p:nvPr/>
          </p:nvSpPr>
          <p:spPr bwMode="auto">
            <a:xfrm>
              <a:off x="6313577" y="2472271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 err="1" smtClean="0">
                  <a:solidFill>
                    <a:schemeClr val="bg1"/>
                  </a:solidFill>
                </a:rPr>
                <a:t>Vue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项目目录与</a:t>
              </a:r>
              <a:r>
                <a:rPr lang="en-US" altLang="zh-CN" sz="1100" dirty="0" err="1" smtClean="0">
                  <a:solidFill>
                    <a:schemeClr val="bg1"/>
                  </a:solidFill>
                </a:rPr>
                <a:t>Webpack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合并、打包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12" name="íŝḻiḓê"/>
            <p:cNvSpPr txBox="1"/>
            <p:nvPr/>
          </p:nvSpPr>
          <p:spPr bwMode="auto">
            <a:xfrm>
              <a:off x="6313577" y="2121343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 err="1" smtClean="0">
                  <a:solidFill>
                    <a:schemeClr val="bg1"/>
                  </a:solidFill>
                </a:rPr>
                <a:t>Vue</a:t>
              </a:r>
              <a:r>
                <a:rPr lang="en-US" altLang="zh-CN" b="1" dirty="0" err="1">
                  <a:solidFill>
                    <a:schemeClr val="bg1"/>
                  </a:solidFill>
                </a:rPr>
                <a:t>-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webpack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项目工程结构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isľîḋé"/>
            <p:cNvSpPr txBox="1"/>
            <p:nvPr/>
          </p:nvSpPr>
          <p:spPr>
            <a:xfrm>
              <a:off x="5610256" y="302373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231966" y="2994956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íśḻíḍé"/>
            <p:cNvSpPr/>
            <p:nvPr/>
          </p:nvSpPr>
          <p:spPr bwMode="auto">
            <a:xfrm>
              <a:off x="6318387" y="3271997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bg1"/>
                  </a:solidFill>
                </a:rPr>
                <a:t>为什么使用</a:t>
              </a:r>
              <a:r>
                <a:rPr lang="en-US" altLang="zh-CN" sz="1100" dirty="0" err="1" smtClean="0">
                  <a:solidFill>
                    <a:schemeClr val="bg1"/>
                  </a:solidFill>
                </a:rPr>
                <a:t>vuex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,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如何使用</a:t>
              </a:r>
              <a:r>
                <a:rPr lang="en-US" altLang="zh-CN" sz="1100" dirty="0" err="1" smtClean="0">
                  <a:solidFill>
                    <a:schemeClr val="bg1"/>
                  </a:solidFill>
                </a:rPr>
                <a:t>vuex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管理数据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16" name="ísḻiḍe"/>
            <p:cNvSpPr txBox="1"/>
            <p:nvPr/>
          </p:nvSpPr>
          <p:spPr bwMode="auto">
            <a:xfrm>
              <a:off x="6318387" y="2921069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 err="1" smtClean="0">
                  <a:solidFill>
                    <a:schemeClr val="bg1"/>
                  </a:solidFill>
                </a:rPr>
                <a:t>Vuex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数据管理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îṡlïḓé"/>
            <p:cNvSpPr txBox="1"/>
            <p:nvPr/>
          </p:nvSpPr>
          <p:spPr>
            <a:xfrm>
              <a:off x="5610256" y="3823457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227156" y="3794682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s1ïḑè"/>
            <p:cNvSpPr/>
            <p:nvPr/>
          </p:nvSpPr>
          <p:spPr bwMode="auto">
            <a:xfrm>
              <a:off x="6313577" y="4071723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bg1"/>
                  </a:solidFill>
                </a:rPr>
                <a:t>什么是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Node,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为什么要学习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Node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20" name="îṩľîḓè"/>
            <p:cNvSpPr txBox="1"/>
            <p:nvPr/>
          </p:nvSpPr>
          <p:spPr bwMode="auto">
            <a:xfrm>
              <a:off x="6295141" y="3671861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 err="1" smtClean="0">
                  <a:solidFill>
                    <a:schemeClr val="bg1"/>
                  </a:solidFill>
                </a:rPr>
                <a:t>Nodejs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îśḻídè"/>
            <p:cNvSpPr txBox="1"/>
            <p:nvPr/>
          </p:nvSpPr>
          <p:spPr bwMode="auto">
            <a:xfrm>
              <a:off x="1349230" y="2224005"/>
              <a:ext cx="1139207" cy="65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4000" b="1" dirty="0" smtClean="0">
                  <a:solidFill>
                    <a:schemeClr val="bg1"/>
                  </a:solidFill>
                </a:rPr>
                <a:t>Outline</a:t>
              </a:r>
              <a:endParaRPr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îsľïḑê"/>
          <p:cNvSpPr txBox="1"/>
          <p:nvPr/>
        </p:nvSpPr>
        <p:spPr bwMode="auto">
          <a:xfrm>
            <a:off x="6943129" y="1499918"/>
            <a:ext cx="3610267" cy="3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bg1"/>
                </a:solidFill>
              </a:rPr>
              <a:t>认识</a:t>
            </a:r>
            <a:r>
              <a:rPr lang="en-US" altLang="zh-CN" b="1" dirty="0" err="1" smtClean="0">
                <a:solidFill>
                  <a:schemeClr val="bg1"/>
                </a:solidFill>
              </a:rPr>
              <a:t>Vue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3719" y="168850"/>
            <a:ext cx="7038281" cy="6494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一、什么是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Vue</a:t>
            </a:r>
            <a:r>
              <a:rPr lang="zh-CN" altLang="en-US" sz="1600" dirty="0" smtClean="0">
                <a:solidFill>
                  <a:schemeClr val="bg1"/>
                </a:solidFill>
              </a:rPr>
              <a:t>？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Vue.js</a:t>
            </a:r>
            <a:r>
              <a:rPr lang="zh-CN" altLang="en-US" sz="1600" dirty="0">
                <a:solidFill>
                  <a:schemeClr val="bg1"/>
                </a:solidFill>
              </a:rPr>
              <a:t>是一个轻巧、高性能、可组件化的</a:t>
            </a:r>
            <a:r>
              <a:rPr lang="en-US" altLang="zh-CN" sz="1600" dirty="0">
                <a:solidFill>
                  <a:schemeClr val="bg1"/>
                </a:solidFill>
              </a:rPr>
              <a:t>MVVM</a:t>
            </a:r>
            <a:r>
              <a:rPr lang="zh-CN" altLang="en-US" sz="1600" dirty="0">
                <a:solidFill>
                  <a:schemeClr val="bg1"/>
                </a:solidFill>
              </a:rPr>
              <a:t>库，同时拥有非常容易上手的</a:t>
            </a:r>
            <a:r>
              <a:rPr lang="en-US" altLang="zh-CN" sz="1600" dirty="0">
                <a:solidFill>
                  <a:schemeClr val="bg1"/>
                </a:solidFill>
              </a:rPr>
              <a:t>API</a:t>
            </a:r>
            <a:r>
              <a:rPr lang="zh-CN" altLang="en-US" sz="1600" dirty="0">
                <a:solidFill>
                  <a:schemeClr val="bg1"/>
                </a:solidFill>
              </a:rPr>
              <a:t>；   </a:t>
            </a:r>
            <a:r>
              <a:rPr lang="en-US" altLang="zh-CN" sz="1600" dirty="0">
                <a:solidFill>
                  <a:schemeClr val="bg1"/>
                </a:solidFill>
              </a:rPr>
              <a:t>Vue.js</a:t>
            </a:r>
            <a:r>
              <a:rPr lang="zh-CN" altLang="en-US" sz="1600" dirty="0">
                <a:solidFill>
                  <a:schemeClr val="bg1"/>
                </a:solidFill>
              </a:rPr>
              <a:t>是一个构建数据驱动的</a:t>
            </a:r>
            <a:r>
              <a:rPr lang="en-US" altLang="zh-CN" sz="1600" dirty="0">
                <a:solidFill>
                  <a:schemeClr val="bg1"/>
                </a:solidFill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</a:rPr>
              <a:t>界面的库。   </a:t>
            </a:r>
            <a:r>
              <a:rPr lang="en-US" altLang="zh-CN" sz="1600" dirty="0">
                <a:solidFill>
                  <a:schemeClr val="bg1"/>
                </a:solidFill>
              </a:rPr>
              <a:t>Vue.js</a:t>
            </a:r>
            <a:r>
              <a:rPr lang="zh-CN" altLang="en-US" sz="1600" dirty="0">
                <a:solidFill>
                  <a:schemeClr val="bg1"/>
                </a:solidFill>
              </a:rPr>
              <a:t>是一套构建用户界面的 渐进式框架。与其他重量级框架不同的是，</a:t>
            </a:r>
            <a:r>
              <a:rPr lang="en-US" altLang="zh-CN" sz="1600" dirty="0" err="1">
                <a:solidFill>
                  <a:schemeClr val="bg1"/>
                </a:solidFill>
              </a:rPr>
              <a:t>Vue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采用自底向上增量开发的设计。</a:t>
            </a:r>
            <a:r>
              <a:rPr lang="en-US" altLang="zh-CN" sz="1600" dirty="0" err="1">
                <a:solidFill>
                  <a:schemeClr val="bg1"/>
                </a:solidFill>
              </a:rPr>
              <a:t>Vue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的核心库只关注视图层，并且非常容易学习，非常容易与其它库或已有项目整合。另一方面，</a:t>
            </a:r>
            <a:r>
              <a:rPr lang="en-US" altLang="zh-CN" sz="1600" dirty="0" err="1">
                <a:solidFill>
                  <a:schemeClr val="bg1"/>
                </a:solidFill>
              </a:rPr>
              <a:t>Vue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完全有能力驱动采用单文件组件和 </a:t>
            </a:r>
            <a:r>
              <a:rPr lang="en-US" altLang="zh-CN" sz="1600" dirty="0" err="1">
                <a:solidFill>
                  <a:schemeClr val="bg1"/>
                </a:solidFill>
              </a:rPr>
              <a:t>Vue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生态系统支持的库开发的复杂单页应用。数据驱动</a:t>
            </a:r>
            <a:r>
              <a:rPr lang="en-US" altLang="zh-CN" sz="1600" dirty="0">
                <a:solidFill>
                  <a:schemeClr val="bg1"/>
                </a:solidFill>
              </a:rPr>
              <a:t>+</a:t>
            </a:r>
            <a:r>
              <a:rPr lang="zh-CN" altLang="en-US" sz="1600" dirty="0">
                <a:solidFill>
                  <a:schemeClr val="bg1"/>
                </a:solidFill>
              </a:rPr>
              <a:t>组件化的前端开发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Vue.js</a:t>
            </a:r>
            <a:r>
              <a:rPr lang="zh-CN" altLang="en-US" sz="1600" dirty="0">
                <a:solidFill>
                  <a:schemeClr val="bg1"/>
                </a:solidFill>
              </a:rPr>
              <a:t>的特性如下：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1.</a:t>
            </a:r>
            <a:r>
              <a:rPr lang="zh-CN" altLang="en-US" sz="1600" dirty="0">
                <a:solidFill>
                  <a:schemeClr val="bg1"/>
                </a:solidFill>
              </a:rPr>
              <a:t>轻量级</a:t>
            </a:r>
            <a:r>
              <a:rPr lang="zh-CN" altLang="en-US" sz="1600" dirty="0" smtClean="0">
                <a:solidFill>
                  <a:schemeClr val="bg1"/>
                </a:solidFill>
              </a:rPr>
              <a:t>的框架</a:t>
            </a:r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2.</a:t>
            </a:r>
            <a:r>
              <a:rPr lang="zh-CN" altLang="en-US" sz="1600" dirty="0">
                <a:solidFill>
                  <a:schemeClr val="bg1"/>
                </a:solidFill>
              </a:rPr>
              <a:t>双向</a:t>
            </a:r>
            <a:r>
              <a:rPr lang="zh-CN" altLang="en-US" sz="1600" dirty="0" smtClean="0">
                <a:solidFill>
                  <a:schemeClr val="bg1"/>
                </a:solidFill>
              </a:rPr>
              <a:t>数据绑定</a:t>
            </a:r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3.</a:t>
            </a:r>
            <a:r>
              <a:rPr lang="zh-CN" altLang="en-US" sz="1600" dirty="0">
                <a:solidFill>
                  <a:schemeClr val="bg1"/>
                </a:solidFill>
              </a:rPr>
              <a:t>指令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4.</a:t>
            </a:r>
            <a:r>
              <a:rPr lang="zh-CN" altLang="en-US" sz="1600" dirty="0">
                <a:solidFill>
                  <a:schemeClr val="bg1"/>
                </a:solidFill>
              </a:rPr>
              <a:t>插件</a:t>
            </a:r>
            <a:r>
              <a:rPr lang="zh-CN" altLang="en-US" sz="1600" dirty="0" smtClean="0">
                <a:solidFill>
                  <a:schemeClr val="bg1"/>
                </a:solidFill>
              </a:rPr>
              <a:t>化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二、单页面应用程序</a:t>
            </a:r>
            <a:r>
              <a:rPr lang="en-US" altLang="zh-CN" sz="1600" dirty="0" smtClean="0">
                <a:solidFill>
                  <a:schemeClr val="bg1"/>
                </a:solidFill>
              </a:rPr>
              <a:t>(SPA)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单</a:t>
            </a:r>
            <a:r>
              <a:rPr lang="zh-CN" altLang="en-US" sz="1600" dirty="0">
                <a:solidFill>
                  <a:schemeClr val="bg1"/>
                </a:solidFill>
              </a:rPr>
              <a:t>页应用一般指的就是一个页面就是应用，当然也可以是一个子应用，比如说知乎的一个页面就可以视为一个子应用。单页应用程序中一般交互处理非常多，而且页面中的内容需要根据用户的操作动态变化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三、</a:t>
            </a:r>
            <a:r>
              <a:rPr lang="en-US" altLang="zh-CN" sz="1600" dirty="0">
                <a:solidFill>
                  <a:schemeClr val="bg1"/>
                </a:solidFill>
              </a:rPr>
              <a:t> MVVM</a:t>
            </a:r>
            <a:r>
              <a:rPr lang="zh-CN" altLang="en-US" sz="1600" dirty="0">
                <a:solidFill>
                  <a:schemeClr val="bg1"/>
                </a:solidFill>
              </a:rPr>
              <a:t>模式的</a:t>
            </a:r>
            <a:r>
              <a:rPr lang="zh-CN" altLang="en-US" sz="1600" dirty="0" smtClean="0">
                <a:solidFill>
                  <a:schemeClr val="bg1"/>
                </a:solidFill>
              </a:rPr>
              <a:t>框架：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Vue</a:t>
            </a:r>
            <a:r>
              <a:rPr lang="zh-CN" altLang="en-US" sz="1600" dirty="0">
                <a:solidFill>
                  <a:schemeClr val="bg1"/>
                </a:solidFill>
              </a:rPr>
              <a:t>的变化会自动更新到</a:t>
            </a:r>
            <a:r>
              <a:rPr lang="en-US" altLang="zh-CN" sz="1600" dirty="0" err="1">
                <a:solidFill>
                  <a:schemeClr val="bg1"/>
                </a:solidFill>
              </a:rPr>
              <a:t>ViewModel,ViewModel</a:t>
            </a:r>
            <a:r>
              <a:rPr lang="zh-CN" altLang="en-US" sz="1600" dirty="0">
                <a:solidFill>
                  <a:schemeClr val="bg1"/>
                </a:solidFill>
              </a:rPr>
              <a:t>的变化也会自动同步到</a:t>
            </a:r>
            <a:r>
              <a:rPr lang="en-US" altLang="zh-CN" sz="1600" dirty="0">
                <a:solidFill>
                  <a:schemeClr val="bg1"/>
                </a:solidFill>
              </a:rPr>
              <a:t>View</a:t>
            </a:r>
            <a:r>
              <a:rPr lang="zh-CN" altLang="en-US" sz="1600" dirty="0">
                <a:solidFill>
                  <a:schemeClr val="bg1"/>
                </a:solidFill>
              </a:rPr>
              <a:t>上显示。这种自动同步是因为</a:t>
            </a:r>
            <a:r>
              <a:rPr lang="en-US" altLang="zh-CN" sz="1600" dirty="0" err="1">
                <a:solidFill>
                  <a:schemeClr val="bg1"/>
                </a:solidFill>
              </a:rPr>
              <a:t>ViewModel</a:t>
            </a:r>
            <a:r>
              <a:rPr lang="zh-CN" altLang="en-US" sz="1600" dirty="0">
                <a:solidFill>
                  <a:schemeClr val="bg1"/>
                </a:solidFill>
              </a:rPr>
              <a:t>中的属性实现了</a:t>
            </a:r>
            <a:r>
              <a:rPr lang="en-US" altLang="zh-CN" sz="1600" dirty="0">
                <a:solidFill>
                  <a:schemeClr val="bg1"/>
                </a:solidFill>
              </a:rPr>
              <a:t>Observer,</a:t>
            </a:r>
            <a:r>
              <a:rPr lang="zh-CN" altLang="en-US" sz="1600" dirty="0">
                <a:solidFill>
                  <a:schemeClr val="bg1"/>
                </a:solidFill>
              </a:rPr>
              <a:t>当属性变更时都能触发对应的操作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四、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Vue</a:t>
            </a:r>
            <a:r>
              <a:rPr lang="zh-CN" altLang="en-US" sz="1600" dirty="0" smtClean="0">
                <a:solidFill>
                  <a:schemeClr val="bg1"/>
                </a:solidFill>
              </a:rPr>
              <a:t>的优点？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当前端和数据做一些操作的时候，可以通过</a:t>
            </a:r>
            <a:r>
              <a:rPr lang="en-US" altLang="zh-CN" sz="1600" dirty="0">
                <a:solidFill>
                  <a:schemeClr val="bg1"/>
                </a:solidFill>
              </a:rPr>
              <a:t>AJAX</a:t>
            </a:r>
            <a:r>
              <a:rPr lang="zh-CN" altLang="en-US" sz="1600" dirty="0">
                <a:solidFill>
                  <a:schemeClr val="bg1"/>
                </a:solidFill>
              </a:rPr>
              <a:t>请求对后端做数据持久化，不需要刷新整个页面，只需要改动</a:t>
            </a:r>
            <a:r>
              <a:rPr lang="en-US" altLang="zh-CN" sz="1600" dirty="0">
                <a:solidFill>
                  <a:schemeClr val="bg1"/>
                </a:solidFill>
              </a:rPr>
              <a:t>DOM</a:t>
            </a:r>
            <a:r>
              <a:rPr lang="zh-CN" altLang="en-US" sz="1600" dirty="0">
                <a:solidFill>
                  <a:schemeClr val="bg1"/>
                </a:solidFill>
              </a:rPr>
              <a:t>里需要改动的那部分数据。特别是移动端应用场景，刷新页面太昂贵，会重新加载很多资源，虽然有些会被缓存，但是页面的</a:t>
            </a:r>
            <a:r>
              <a:rPr lang="en-US" altLang="zh-CN" sz="1600" dirty="0">
                <a:solidFill>
                  <a:schemeClr val="bg1"/>
                </a:solidFill>
              </a:rPr>
              <a:t>DOM,JS,CSS</a:t>
            </a:r>
            <a:r>
              <a:rPr lang="zh-CN" altLang="en-US" sz="1600" dirty="0">
                <a:solidFill>
                  <a:schemeClr val="bg1"/>
                </a:solidFill>
              </a:rPr>
              <a:t>都会被页面重新解析一遍，因此移动端页面通常会做出</a:t>
            </a:r>
            <a:r>
              <a:rPr lang="en-US" altLang="zh-CN" sz="1600" dirty="0">
                <a:solidFill>
                  <a:schemeClr val="bg1"/>
                </a:solidFill>
              </a:rPr>
              <a:t>SPA</a:t>
            </a:r>
            <a:r>
              <a:rPr lang="zh-CN" altLang="en-US" sz="1600" dirty="0">
                <a:solidFill>
                  <a:schemeClr val="bg1"/>
                </a:solidFill>
              </a:rPr>
              <a:t>单页</a:t>
            </a:r>
            <a:r>
              <a:rPr lang="zh-CN" altLang="en-US" sz="1600" dirty="0" smtClean="0">
                <a:solidFill>
                  <a:schemeClr val="bg1"/>
                </a:solidFill>
              </a:rPr>
              <a:t>应用。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1972" y="1021974"/>
            <a:ext cx="4754880" cy="4442910"/>
            <a:chOff x="1385458" y="991717"/>
            <a:chExt cx="4603751" cy="4389967"/>
          </a:xfrm>
        </p:grpSpPr>
        <p:grpSp>
          <p:nvGrpSpPr>
            <p:cNvPr id="6" name="组合 5"/>
            <p:cNvGrpSpPr/>
            <p:nvPr/>
          </p:nvGrpSpPr>
          <p:grpSpPr>
            <a:xfrm>
              <a:off x="1385458" y="991717"/>
              <a:ext cx="4603751" cy="4389967"/>
              <a:chOff x="1039093" y="743787"/>
              <a:chExt cx="3452813" cy="3292475"/>
            </a:xfrm>
          </p:grpSpPr>
          <p:sp>
            <p:nvSpPr>
              <p:cNvPr id="8" name="Freeform 52"/>
              <p:cNvSpPr/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54"/>
              <p:cNvSpPr/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58"/>
              <p:cNvSpPr/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reeform 73"/>
              <p:cNvSpPr/>
              <p:nvPr/>
            </p:nvSpPr>
            <p:spPr bwMode="auto">
              <a:xfrm>
                <a:off x="1477923" y="1183146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Freeform 74"/>
              <p:cNvSpPr/>
              <p:nvPr/>
            </p:nvSpPr>
            <p:spPr bwMode="auto">
              <a:xfrm>
                <a:off x="3461618" y="2472574"/>
                <a:ext cx="1030288" cy="1028700"/>
              </a:xfrm>
              <a:custGeom>
                <a:avLst/>
                <a:gdLst>
                  <a:gd name="T0" fmla="*/ 649 w 649"/>
                  <a:gd name="T1" fmla="*/ 324 h 648"/>
                  <a:gd name="T2" fmla="*/ 325 w 649"/>
                  <a:gd name="T3" fmla="*/ 648 h 648"/>
                  <a:gd name="T4" fmla="*/ 0 w 649"/>
                  <a:gd name="T5" fmla="*/ 324 h 648"/>
                  <a:gd name="T6" fmla="*/ 325 w 649"/>
                  <a:gd name="T7" fmla="*/ 0 h 648"/>
                  <a:gd name="T8" fmla="*/ 649 w 649"/>
                  <a:gd name="T9" fmla="*/ 324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48">
                    <a:moveTo>
                      <a:pt x="649" y="324"/>
                    </a:moveTo>
                    <a:lnTo>
                      <a:pt x="325" y="648"/>
                    </a:lnTo>
                    <a:lnTo>
                      <a:pt x="0" y="324"/>
                    </a:lnTo>
                    <a:lnTo>
                      <a:pt x="325" y="0"/>
                    </a:lnTo>
                    <a:lnTo>
                      <a:pt x="649" y="324"/>
                    </a:lnTo>
                    <a:close/>
                  </a:path>
                </a:pathLst>
              </a:custGeom>
              <a:solidFill>
                <a:srgbClr val="49BA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Freeform 73"/>
              <p:cNvSpPr/>
              <p:nvPr/>
            </p:nvSpPr>
            <p:spPr bwMode="auto">
              <a:xfrm>
                <a:off x="1478301" y="1200906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Freeform 73"/>
              <p:cNvSpPr/>
              <p:nvPr/>
            </p:nvSpPr>
            <p:spPr bwMode="auto">
              <a:xfrm>
                <a:off x="1477545" y="1200906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" name="Rectangle 9"/>
            <p:cNvSpPr/>
            <p:nvPr/>
          </p:nvSpPr>
          <p:spPr>
            <a:xfrm>
              <a:off x="2678490" y="2725267"/>
              <a:ext cx="1800200" cy="92333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 defTabSz="1218565"/>
              <a:endParaRPr lang="zh-CN" altLang="en-US" sz="5335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833443" y="2601252"/>
            <a:ext cx="1800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err="1">
                <a:solidFill>
                  <a:schemeClr val="bg1"/>
                </a:solidFill>
              </a:rPr>
              <a:t>Vue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如何搭建</a:t>
            </a:r>
            <a:r>
              <a:rPr lang="en-US" altLang="zh-CN" dirty="0" err="1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vue-webpack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9924" y="1639381"/>
            <a:ext cx="106010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Vue.js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来说，如果你想要快速开始，那么只需要在你的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html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中引入一个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&lt;script&gt;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标签，加上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CDN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的地址即可。但是，这并不算是一个完整的</a:t>
            </a:r>
            <a:r>
              <a:rPr lang="en-US" altLang="zh-CN" sz="20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vue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应用。在实际应用中，我们必须要一系列的工具，包括：模块化，转译，预处理，热加载，静态检测和自动化测试等。对于一个需要长期维护和大型的项目而言，这些工具是必不可少的，但是尝试配置初始化这些很痛苦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就是</a:t>
            </a:r>
            <a:r>
              <a:rPr lang="en-US" altLang="zh-CN" sz="2000" dirty="0" err="1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vue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官方提供的脚手架工具的原因，一个简单的构建工具，通过几个默认的步骤帮助你快速的构建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Vue.js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4189054"/>
            <a:ext cx="10601050" cy="13371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9924" y="5526157"/>
            <a:ext cx="10601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vue</a:t>
            </a:r>
            <a:r>
              <a:rPr lang="en-US" altLang="zh-CN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-cli </a:t>
            </a:r>
            <a:r>
              <a:rPr lang="zh-CN" altLang="en-US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vue.js</a:t>
            </a:r>
            <a:r>
              <a:rPr lang="zh-CN" altLang="en-US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脚手架，用于自动生成</a:t>
            </a:r>
            <a:r>
              <a:rPr lang="en-US" altLang="zh-CN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vue.js + </a:t>
            </a:r>
            <a:r>
              <a:rPr lang="en-US" altLang="zh-CN" dirty="0" err="1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webpack</a:t>
            </a:r>
            <a:r>
              <a:rPr lang="zh-CN" altLang="en-US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的项目模板，</a:t>
            </a:r>
            <a:r>
              <a:rPr lang="zh-CN" altLang="en-US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分为</a:t>
            </a:r>
            <a:r>
              <a:rPr lang="en-US" altLang="zh-CN" dirty="0" err="1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webpack</a:t>
            </a:r>
            <a:r>
              <a:rPr lang="en-US" altLang="zh-CN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-simple </a:t>
            </a:r>
            <a:r>
              <a:rPr lang="zh-CN" altLang="en-US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dirty="0" err="1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webpack</a:t>
            </a:r>
            <a:r>
              <a:rPr lang="en-US" altLang="zh-CN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</a:t>
            </a:r>
            <a:r>
              <a:rPr lang="zh-CN" altLang="en-US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vue-webpack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的基本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924" y="16189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webpack</a:t>
            </a:r>
            <a:r>
              <a:rPr lang="zh-CN" altLang="en-US" dirty="0">
                <a:solidFill>
                  <a:schemeClr val="bg1"/>
                </a:solidFill>
              </a:rPr>
              <a:t>是开发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zh-CN" altLang="en-US" dirty="0">
                <a:solidFill>
                  <a:schemeClr val="bg1"/>
                </a:solidFill>
              </a:rPr>
              <a:t>单页应用必不可少的工具，它能管理复杂的构建步骤，并且优化你的应用大小和性能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使你的开发工作流更加简单。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71" y="2542312"/>
            <a:ext cx="5095068" cy="3141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快速上手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334" y="1363993"/>
            <a:ext cx="5685714" cy="42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791" y="1363993"/>
            <a:ext cx="5685714" cy="49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791" y="2287803"/>
            <a:ext cx="5333333" cy="32857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791" y="3671527"/>
            <a:ext cx="5590476" cy="8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334" y="1444945"/>
            <a:ext cx="5685714" cy="49714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69686"/>
            <a:ext cx="12192000" cy="6658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128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vue-webpack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</a:p>
        </p:txBody>
      </p:sp>
      <p:sp>
        <p:nvSpPr>
          <p:cNvPr id="44" name="矩形 43"/>
          <p:cNvSpPr/>
          <p:nvPr/>
        </p:nvSpPr>
        <p:spPr>
          <a:xfrm>
            <a:off x="623037" y="1198253"/>
            <a:ext cx="4083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主要来说一</a:t>
            </a:r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</a:t>
            </a:r>
            <a:r>
              <a:rPr lang="en-US" altLang="zh-CN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16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开始写实际业务代码之前</a:t>
            </a:r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的一些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准备工作</a:t>
            </a:r>
          </a:p>
        </p:txBody>
      </p:sp>
      <p:sp>
        <p:nvSpPr>
          <p:cNvPr id="47" name="矩形 46"/>
          <p:cNvSpPr/>
          <p:nvPr/>
        </p:nvSpPr>
        <p:spPr>
          <a:xfrm>
            <a:off x="390808" y="2557789"/>
            <a:ext cx="6135013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：一类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同学认为，这种个人风格问题</a:t>
            </a:r>
            <a:r>
              <a:rPr lang="en-US" altLang="zh-CN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无关紧要</a:t>
            </a:r>
            <a:r>
              <a:rPr lang="en-US" altLang="zh-CN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认为</a:t>
            </a:r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让程序</a:t>
            </a:r>
            <a:r>
              <a:rPr lang="en-US" altLang="zh-CN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work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就好，风格问题根本不是</a:t>
            </a:r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问题。</a:t>
            </a:r>
            <a:endParaRPr lang="en-US" altLang="zh-CN" sz="16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</a:t>
            </a:r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：另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一类同学认为，规范化能更好的控制程序结构</a:t>
            </a:r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16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让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程序具有更高的可读性</a:t>
            </a:r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03</a:t>
            </a:r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：可读性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r>
              <a:rPr lang="en-US" altLang="zh-CN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不熟悉这个项目的代码的人</a:t>
            </a:r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16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一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眼就能看懂目录结构，知道程序启动脚本是哪个</a:t>
            </a:r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16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测试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目录在哪儿，配置文件在哪儿等等</a:t>
            </a:r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从而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非常快速的了解这个</a:t>
            </a:r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项目。</a:t>
            </a:r>
            <a:endParaRPr lang="en-US" altLang="zh-CN" sz="16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04</a:t>
            </a:r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：可维护性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r>
              <a:rPr lang="en-US" altLang="zh-CN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定义好组织规则后，维护者就能很明确地知道</a:t>
            </a:r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16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新增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的哪个文件和代码应该放在什么目录</a:t>
            </a:r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之下。</a:t>
            </a:r>
            <a:endParaRPr lang="en-US" altLang="zh-CN" sz="16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这个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好处是，随着时间的推移，代码</a:t>
            </a:r>
            <a:r>
              <a:rPr lang="en-US" altLang="zh-CN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配置的规模增加</a:t>
            </a:r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16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项目</a:t>
            </a:r>
            <a:r>
              <a:rPr lang="zh-CN" altLang="en-US" sz="1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结构不会混乱，仍然能够组织良好。</a:t>
            </a:r>
          </a:p>
        </p:txBody>
      </p:sp>
      <p:sp>
        <p:nvSpPr>
          <p:cNvPr id="49" name="iŝľîde"/>
          <p:cNvSpPr/>
          <p:nvPr/>
        </p:nvSpPr>
        <p:spPr bwMode="auto">
          <a:xfrm>
            <a:off x="442858" y="1952581"/>
            <a:ext cx="2123225" cy="43565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</a:rPr>
              <a:t>目录结构的意义：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287" y="781690"/>
            <a:ext cx="3438525" cy="528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46" y="6267068"/>
            <a:ext cx="295275" cy="276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264" y="131409"/>
            <a:ext cx="10515600" cy="893467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vue-webpack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190fe317-6869-4d80-943b-93850d5f719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032831"/>
            <a:ext cx="10850797" cy="4974310"/>
            <a:chOff x="669924" y="1123950"/>
            <a:chExt cx="10850797" cy="4974310"/>
          </a:xfrm>
        </p:grpSpPr>
        <p:sp>
          <p:nvSpPr>
            <p:cNvPr id="6" name="iŝľîde"/>
            <p:cNvSpPr/>
            <p:nvPr/>
          </p:nvSpPr>
          <p:spPr bwMode="auto">
            <a:xfrm>
              <a:off x="2502872" y="1123950"/>
              <a:ext cx="2123225" cy="435655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>
                  <a:solidFill>
                    <a:schemeClr val="tx1"/>
                  </a:solidFill>
                </a:rPr>
                <a:t>重要性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íš1iḑe"/>
            <p:cNvSpPr/>
            <p:nvPr/>
          </p:nvSpPr>
          <p:spPr bwMode="gray">
            <a:xfrm>
              <a:off x="3417946" y="2283238"/>
              <a:ext cx="293077" cy="2808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algn="ctr">
              <a:noFill/>
              <a:round/>
            </a:ln>
            <a:effectLst/>
          </p:spPr>
          <p:txBody>
            <a:bodyPr wrap="square" lIns="91440" tIns="45720" rIns="91440" bIns="45720" anchor="ctr">
              <a:noAutofit/>
            </a:bodyPr>
            <a:lstStyle/>
            <a:p>
              <a:endParaRPr lang="en-US" sz="1275" b="1" dirty="0">
                <a:solidFill>
                  <a:srgbClr val="000000"/>
                </a:solidFill>
              </a:endParaRPr>
            </a:p>
          </p:txBody>
        </p:sp>
        <p:sp>
          <p:nvSpPr>
            <p:cNvPr id="8" name="îśļîḑè"/>
            <p:cNvSpPr/>
            <p:nvPr/>
          </p:nvSpPr>
          <p:spPr>
            <a:xfrm>
              <a:off x="3417946" y="2282684"/>
              <a:ext cx="291612" cy="281354"/>
            </a:xfrm>
            <a:prstGeom prst="pie">
              <a:avLst>
                <a:gd name="adj1" fmla="val 16200000"/>
                <a:gd name="adj2" fmla="val 135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9" name="ïṡḷiḋê"/>
            <p:cNvSpPr/>
            <p:nvPr/>
          </p:nvSpPr>
          <p:spPr bwMode="gray">
            <a:xfrm>
              <a:off x="3417946" y="2785144"/>
              <a:ext cx="293077" cy="2808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algn="ctr">
              <a:noFill/>
              <a:round/>
            </a:ln>
            <a:effectLst/>
          </p:spPr>
          <p:txBody>
            <a:bodyPr wrap="square" lIns="91440" tIns="45720" rIns="91440" bIns="45720" anchor="ctr">
              <a:noAutofit/>
            </a:bodyPr>
            <a:lstStyle/>
            <a:p>
              <a:endParaRPr lang="en-US" sz="1275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iṩľíďê"/>
            <p:cNvSpPr/>
            <p:nvPr/>
          </p:nvSpPr>
          <p:spPr>
            <a:xfrm>
              <a:off x="3417946" y="2784590"/>
              <a:ext cx="291612" cy="281354"/>
            </a:xfrm>
            <a:prstGeom prst="pie">
              <a:avLst>
                <a:gd name="adj1" fmla="val 16200000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1" name="îṡliḍê"/>
            <p:cNvSpPr/>
            <p:nvPr/>
          </p:nvSpPr>
          <p:spPr bwMode="gray">
            <a:xfrm>
              <a:off x="3417946" y="3284632"/>
              <a:ext cx="293077" cy="2808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algn="ctr">
              <a:noFill/>
              <a:round/>
            </a:ln>
            <a:effectLst/>
          </p:spPr>
          <p:txBody>
            <a:bodyPr wrap="square" lIns="91440" tIns="45720" rIns="91440" bIns="45720" anchor="ctr">
              <a:noAutofit/>
            </a:bodyPr>
            <a:lstStyle/>
            <a:p>
              <a:endParaRPr lang="en-US" sz="1275" b="1" dirty="0">
                <a:solidFill>
                  <a:srgbClr val="000000"/>
                </a:solidFill>
              </a:endParaRPr>
            </a:p>
          </p:txBody>
        </p:sp>
        <p:sp>
          <p:nvSpPr>
            <p:cNvPr id="12" name="îŝľîḋê"/>
            <p:cNvSpPr/>
            <p:nvPr/>
          </p:nvSpPr>
          <p:spPr>
            <a:xfrm>
              <a:off x="3417946" y="3284078"/>
              <a:ext cx="291612" cy="281354"/>
            </a:xfrm>
            <a:prstGeom prst="pie">
              <a:avLst>
                <a:gd name="adj1" fmla="val 16200000"/>
                <a:gd name="adj2" fmla="val 54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3" name="iṥļîḍe"/>
            <p:cNvSpPr/>
            <p:nvPr/>
          </p:nvSpPr>
          <p:spPr bwMode="gray">
            <a:xfrm>
              <a:off x="3417946" y="3785329"/>
              <a:ext cx="293077" cy="2808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algn="ctr">
              <a:noFill/>
              <a:round/>
            </a:ln>
            <a:effectLst/>
          </p:spPr>
          <p:txBody>
            <a:bodyPr wrap="square" lIns="91440" tIns="45720" rIns="91440" bIns="45720" anchor="ctr">
              <a:noAutofit/>
            </a:bodyPr>
            <a:lstStyle/>
            <a:p>
              <a:endParaRPr lang="en-US" sz="1275" b="1" dirty="0">
                <a:solidFill>
                  <a:srgbClr val="000000"/>
                </a:solidFill>
              </a:endParaRPr>
            </a:p>
          </p:txBody>
        </p:sp>
        <p:sp>
          <p:nvSpPr>
            <p:cNvPr id="14" name="ïśļîḑe"/>
            <p:cNvSpPr/>
            <p:nvPr/>
          </p:nvSpPr>
          <p:spPr>
            <a:xfrm>
              <a:off x="3417946" y="3784775"/>
              <a:ext cx="291612" cy="281354"/>
            </a:xfrm>
            <a:prstGeom prst="pie">
              <a:avLst>
                <a:gd name="adj1" fmla="val 16200000"/>
                <a:gd name="adj2" fmla="val 108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5" name="isľîḑé"/>
            <p:cNvSpPr/>
            <p:nvPr/>
          </p:nvSpPr>
          <p:spPr bwMode="gray">
            <a:xfrm>
              <a:off x="3417946" y="4286026"/>
              <a:ext cx="293077" cy="2808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algn="ctr">
              <a:noFill/>
              <a:round/>
            </a:ln>
            <a:effectLst/>
          </p:spPr>
          <p:txBody>
            <a:bodyPr wrap="square" lIns="91440" tIns="45720" rIns="91440" bIns="45720" anchor="ctr">
              <a:noAutofit/>
            </a:bodyPr>
            <a:lstStyle/>
            <a:p>
              <a:endParaRPr lang="en-US" sz="1275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îšḻiḍe"/>
            <p:cNvSpPr/>
            <p:nvPr/>
          </p:nvSpPr>
          <p:spPr>
            <a:xfrm>
              <a:off x="3417946" y="4285472"/>
              <a:ext cx="291612" cy="281354"/>
            </a:xfrm>
            <a:prstGeom prst="pie">
              <a:avLst>
                <a:gd name="adj1" fmla="val 16200000"/>
                <a:gd name="adj2" fmla="val 189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7" name="ïṩḷïḋê"/>
            <p:cNvSpPr/>
            <p:nvPr/>
          </p:nvSpPr>
          <p:spPr bwMode="gray">
            <a:xfrm>
              <a:off x="3417946" y="4786723"/>
              <a:ext cx="293077" cy="2808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algn="ctr">
              <a:noFill/>
              <a:round/>
            </a:ln>
            <a:effectLst/>
          </p:spPr>
          <p:txBody>
            <a:bodyPr wrap="square" lIns="91440" tIns="45720" rIns="91440" bIns="45720" anchor="ctr">
              <a:noAutofit/>
            </a:bodyPr>
            <a:lstStyle/>
            <a:p>
              <a:endParaRPr lang="en-US" sz="1275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i$1ïdê"/>
            <p:cNvSpPr/>
            <p:nvPr/>
          </p:nvSpPr>
          <p:spPr>
            <a:xfrm>
              <a:off x="3417946" y="4786169"/>
              <a:ext cx="291612" cy="281354"/>
            </a:xfrm>
            <a:prstGeom prst="pie">
              <a:avLst>
                <a:gd name="adj1" fmla="val 16200000"/>
                <a:gd name="adj2" fmla="val 81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9" name="íṡ1íḍé"/>
            <p:cNvSpPr/>
            <p:nvPr/>
          </p:nvSpPr>
          <p:spPr bwMode="gray">
            <a:xfrm>
              <a:off x="3417946" y="5287420"/>
              <a:ext cx="293077" cy="2808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algn="ctr">
              <a:noFill/>
              <a:round/>
            </a:ln>
            <a:effectLst/>
          </p:spPr>
          <p:txBody>
            <a:bodyPr wrap="square" lIns="91440" tIns="45720" rIns="91440" bIns="45720" anchor="ctr">
              <a:noAutofit/>
            </a:bodyPr>
            <a:lstStyle/>
            <a:p>
              <a:endParaRPr lang="en-US" sz="1275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íşḷidè"/>
            <p:cNvSpPr/>
            <p:nvPr/>
          </p:nvSpPr>
          <p:spPr>
            <a:xfrm>
              <a:off x="3417946" y="5286866"/>
              <a:ext cx="291612" cy="281354"/>
            </a:xfrm>
            <a:prstGeom prst="pie">
              <a:avLst>
                <a:gd name="adj1" fmla="val 16200000"/>
                <a:gd name="adj2" fmla="val 27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21" name="íS1îďè"/>
            <p:cNvSpPr/>
            <p:nvPr/>
          </p:nvSpPr>
          <p:spPr bwMode="gray">
            <a:xfrm>
              <a:off x="3417946" y="5788121"/>
              <a:ext cx="293077" cy="2808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 algn="ctr">
              <a:noFill/>
              <a:round/>
            </a:ln>
            <a:effectLst/>
          </p:spPr>
          <p:txBody>
            <a:bodyPr wrap="square" lIns="91440" tIns="45720" rIns="91440" bIns="45720" anchor="ctr">
              <a:noAutofit/>
            </a:bodyPr>
            <a:lstStyle/>
            <a:p>
              <a:endParaRPr lang="en-US" sz="1275" b="1" dirty="0">
                <a:solidFill>
                  <a:srgbClr val="000000"/>
                </a:solidFill>
              </a:endParaRPr>
            </a:p>
          </p:txBody>
        </p:sp>
        <p:sp>
          <p:nvSpPr>
            <p:cNvPr id="22" name="iş1íďê"/>
            <p:cNvSpPr/>
            <p:nvPr/>
          </p:nvSpPr>
          <p:spPr>
            <a:xfrm>
              <a:off x="3417946" y="5787567"/>
              <a:ext cx="291612" cy="281354"/>
            </a:xfrm>
            <a:prstGeom prst="pi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23" name="í$1îḑè"/>
            <p:cNvSpPr/>
            <p:nvPr/>
          </p:nvSpPr>
          <p:spPr>
            <a:xfrm>
              <a:off x="3417946" y="1781987"/>
              <a:ext cx="291612" cy="281354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24" name="ïś1îde"/>
            <p:cNvSpPr/>
            <p:nvPr/>
          </p:nvSpPr>
          <p:spPr bwMode="auto">
            <a:xfrm>
              <a:off x="680117" y="1123950"/>
              <a:ext cx="1410883" cy="435655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solidFill>
                    <a:schemeClr val="tx1"/>
                  </a:solidFill>
                </a:rPr>
                <a:t>文件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îṡľíďé"/>
            <p:cNvSpPr txBox="1"/>
            <p:nvPr/>
          </p:nvSpPr>
          <p:spPr>
            <a:xfrm>
              <a:off x="669924" y="1772819"/>
              <a:ext cx="141063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r>
                <a:rPr lang="en-US" altLang="zh-CN" sz="1100" dirty="0" err="1" smtClean="0">
                  <a:solidFill>
                    <a:schemeClr val="bg1"/>
                  </a:solidFill>
                </a:rPr>
                <a:t>src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26" name="íṣľíḍe"/>
            <p:cNvSpPr txBox="1"/>
            <p:nvPr/>
          </p:nvSpPr>
          <p:spPr>
            <a:xfrm>
              <a:off x="669924" y="2277955"/>
              <a:ext cx="141063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components</a:t>
              </a:r>
            </a:p>
          </p:txBody>
        </p:sp>
        <p:sp>
          <p:nvSpPr>
            <p:cNvPr id="27" name="ïṡlîḓe"/>
            <p:cNvSpPr txBox="1"/>
            <p:nvPr/>
          </p:nvSpPr>
          <p:spPr>
            <a:xfrm>
              <a:off x="669924" y="2783091"/>
              <a:ext cx="141063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r>
                <a:rPr lang="en-US" altLang="zh-CN" sz="1100" b="1" dirty="0" err="1" smtClean="0">
                  <a:solidFill>
                    <a:schemeClr val="bg1"/>
                  </a:solidFill>
                </a:rPr>
                <a:t>cofig</a:t>
              </a:r>
              <a:endParaRPr lang="en-US" altLang="zh-CN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ïSļiďe"/>
            <p:cNvSpPr txBox="1"/>
            <p:nvPr/>
          </p:nvSpPr>
          <p:spPr>
            <a:xfrm>
              <a:off x="680362" y="4292197"/>
              <a:ext cx="141063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r>
                <a:rPr lang="en-US" altLang="zh-CN" sz="1100" dirty="0" smtClean="0">
                  <a:solidFill>
                    <a:schemeClr val="bg1"/>
                  </a:solidFill>
                </a:rPr>
                <a:t>assets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29" name="îṥľíḋê"/>
            <p:cNvSpPr txBox="1"/>
            <p:nvPr/>
          </p:nvSpPr>
          <p:spPr>
            <a:xfrm>
              <a:off x="669924" y="3793363"/>
              <a:ext cx="141063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router</a:t>
              </a:r>
            </a:p>
          </p:txBody>
        </p:sp>
        <p:sp>
          <p:nvSpPr>
            <p:cNvPr id="30" name="íṧḻïdé"/>
            <p:cNvSpPr txBox="1"/>
            <p:nvPr/>
          </p:nvSpPr>
          <p:spPr>
            <a:xfrm>
              <a:off x="680362" y="4829118"/>
              <a:ext cx="141063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r>
                <a:rPr lang="en-US" altLang="zh-CN" sz="1100" dirty="0" err="1" smtClean="0">
                  <a:solidFill>
                    <a:schemeClr val="bg1"/>
                  </a:solidFill>
                </a:rPr>
                <a:t>utils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31" name="ïṧ1íḓè"/>
            <p:cNvSpPr txBox="1"/>
            <p:nvPr/>
          </p:nvSpPr>
          <p:spPr>
            <a:xfrm>
              <a:off x="669924" y="5336577"/>
              <a:ext cx="141063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r>
                <a:rPr lang="en-US" altLang="zh-CN" sz="1100" dirty="0" smtClean="0">
                  <a:solidFill>
                    <a:schemeClr val="bg1"/>
                  </a:solidFill>
                </a:rPr>
                <a:t>views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32" name="íşḷïďe"/>
            <p:cNvSpPr txBox="1"/>
            <p:nvPr/>
          </p:nvSpPr>
          <p:spPr>
            <a:xfrm>
              <a:off x="669924" y="3256442"/>
              <a:ext cx="141063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r>
                <a:rPr lang="en-US" altLang="zh-CN" sz="1100" dirty="0" err="1">
                  <a:solidFill>
                    <a:schemeClr val="bg1"/>
                  </a:solidFill>
                </a:rPr>
                <a:t>dist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33" name="iśļïďe"/>
            <p:cNvSpPr txBox="1"/>
            <p:nvPr/>
          </p:nvSpPr>
          <p:spPr>
            <a:xfrm>
              <a:off x="669924" y="5784568"/>
              <a:ext cx="141063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r>
                <a:rPr lang="en-US" altLang="zh-CN" sz="1100" dirty="0" err="1">
                  <a:solidFill>
                    <a:schemeClr val="bg1"/>
                  </a:solidFill>
                </a:rPr>
                <a:t>App.vue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34" name="îṩļíḓè"/>
            <p:cNvSpPr/>
            <p:nvPr/>
          </p:nvSpPr>
          <p:spPr bwMode="auto">
            <a:xfrm>
              <a:off x="5039687" y="1123950"/>
              <a:ext cx="2624441" cy="435655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solidFill>
                    <a:schemeClr val="tx1"/>
                  </a:solidFill>
                </a:rPr>
                <a:t>用途</a:t>
              </a:r>
            </a:p>
          </p:txBody>
        </p:sp>
        <p:sp>
          <p:nvSpPr>
            <p:cNvPr id="35" name="isľîdé"/>
            <p:cNvSpPr txBox="1"/>
            <p:nvPr/>
          </p:nvSpPr>
          <p:spPr>
            <a:xfrm>
              <a:off x="5037969" y="1772819"/>
              <a:ext cx="262426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zh-CN" altLang="en-US" sz="1100" dirty="0" smtClean="0">
                  <a:solidFill>
                    <a:schemeClr val="bg1"/>
                  </a:solidFill>
                </a:rPr>
                <a:t>源码文件目录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36" name="iṧlîḓê"/>
            <p:cNvSpPr txBox="1"/>
            <p:nvPr/>
          </p:nvSpPr>
          <p:spPr>
            <a:xfrm>
              <a:off x="5037969" y="2277955"/>
              <a:ext cx="262426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>
                <a:defRPr/>
              </a:pPr>
              <a:r>
                <a:rPr lang="zh-CN" altLang="en-US" sz="1100" kern="0" dirty="0">
                  <a:solidFill>
                    <a:schemeClr val="bg1"/>
                  </a:solidFill>
                </a:rPr>
                <a:t>全局公用组件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37" name="iślíḓê"/>
            <p:cNvSpPr txBox="1"/>
            <p:nvPr/>
          </p:nvSpPr>
          <p:spPr>
            <a:xfrm>
              <a:off x="5037969" y="2783091"/>
              <a:ext cx="262426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>
                <a:defRPr/>
              </a:pPr>
              <a:r>
                <a:rPr lang="zh-CN" altLang="en-US" sz="1100" dirty="0">
                  <a:solidFill>
                    <a:schemeClr val="bg1"/>
                  </a:solidFill>
                </a:rPr>
                <a:t>配置文件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38" name="íṣļíḍê"/>
            <p:cNvSpPr txBox="1"/>
            <p:nvPr/>
          </p:nvSpPr>
          <p:spPr>
            <a:xfrm>
              <a:off x="5037969" y="3288227"/>
              <a:ext cx="262426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>
                <a:defRPr/>
              </a:pPr>
              <a:r>
                <a:rPr lang="en-US" altLang="zh-CN" sz="1100" dirty="0" err="1">
                  <a:solidFill>
                    <a:schemeClr val="bg1"/>
                  </a:solidFill>
                </a:rPr>
                <a:t>webpack</a:t>
              </a:r>
              <a:r>
                <a:rPr lang="zh-CN" altLang="en-US" sz="1100" dirty="0">
                  <a:solidFill>
                    <a:schemeClr val="bg1"/>
                  </a:solidFill>
                </a:rPr>
                <a:t>打包后的文件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íṩḻïḋé"/>
            <p:cNvSpPr txBox="1"/>
            <p:nvPr/>
          </p:nvSpPr>
          <p:spPr>
            <a:xfrm>
              <a:off x="5037969" y="3793363"/>
              <a:ext cx="262426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zh-CN" altLang="en-US" sz="1100" dirty="0" smtClean="0">
                  <a:solidFill>
                    <a:schemeClr val="bg1"/>
                  </a:solidFill>
                </a:rPr>
                <a:t>路由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40" name="iṣ1ïḍé"/>
            <p:cNvSpPr txBox="1"/>
            <p:nvPr/>
          </p:nvSpPr>
          <p:spPr>
            <a:xfrm>
              <a:off x="5037969" y="4298499"/>
              <a:ext cx="262426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zh-CN" altLang="en-US" sz="1100" dirty="0" smtClean="0">
                  <a:solidFill>
                    <a:schemeClr val="bg1"/>
                  </a:solidFill>
                </a:rPr>
                <a:t>静态文件夹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41" name="ïşḷiḓe"/>
            <p:cNvSpPr txBox="1"/>
            <p:nvPr/>
          </p:nvSpPr>
          <p:spPr>
            <a:xfrm>
              <a:off x="5037969" y="4803635"/>
              <a:ext cx="262426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>
                <a:defRPr/>
              </a:pPr>
              <a:r>
                <a:rPr lang="zh-CN" altLang="en-US" sz="1100" dirty="0" smtClean="0">
                  <a:solidFill>
                    <a:schemeClr val="bg1"/>
                  </a:solidFill>
                </a:rPr>
                <a:t>公共</a:t>
              </a:r>
              <a:r>
                <a:rPr lang="en-US" altLang="zh-CN" sz="1100" dirty="0" err="1" smtClean="0">
                  <a:solidFill>
                    <a:schemeClr val="bg1"/>
                  </a:solidFill>
                </a:rPr>
                <a:t>js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42" name="ïśľîḓé"/>
            <p:cNvSpPr txBox="1"/>
            <p:nvPr/>
          </p:nvSpPr>
          <p:spPr>
            <a:xfrm>
              <a:off x="5037969" y="5308771"/>
              <a:ext cx="262426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>
                <a:defRPr/>
              </a:pPr>
              <a:r>
                <a:rPr lang="en-US" altLang="zh-CN" sz="1100" dirty="0" smtClean="0">
                  <a:solidFill>
                    <a:schemeClr val="bg1"/>
                  </a:solidFill>
                </a:rPr>
                <a:t>view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43" name="ïṡḷîďe"/>
            <p:cNvSpPr txBox="1"/>
            <p:nvPr/>
          </p:nvSpPr>
          <p:spPr>
            <a:xfrm>
              <a:off x="5037969" y="5813907"/>
              <a:ext cx="2624268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zh-CN" altLang="en-US" sz="1100" dirty="0" smtClean="0">
                  <a:solidFill>
                    <a:schemeClr val="bg1"/>
                  </a:solidFill>
                </a:rPr>
                <a:t>入口文件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44" name="îšḷîḋé"/>
            <p:cNvSpPr/>
            <p:nvPr/>
          </p:nvSpPr>
          <p:spPr bwMode="auto">
            <a:xfrm>
              <a:off x="8076000" y="1123950"/>
              <a:ext cx="3444721" cy="435655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solidFill>
                    <a:schemeClr val="tx1"/>
                  </a:solidFill>
                </a:rPr>
                <a:t>用途简介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îṩļîḑe"/>
            <p:cNvSpPr txBox="1"/>
            <p:nvPr/>
          </p:nvSpPr>
          <p:spPr>
            <a:xfrm>
              <a:off x="8076056" y="1772819"/>
              <a:ext cx="3444441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>
                <a:defRPr/>
              </a:pPr>
              <a:r>
                <a:rPr lang="zh-CN" altLang="en-US" sz="1100" dirty="0" smtClean="0">
                  <a:solidFill>
                    <a:schemeClr val="bg1"/>
                  </a:solidFill>
                </a:rPr>
                <a:t>存放源码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46" name="ïśḻîḍê"/>
            <p:cNvSpPr txBox="1"/>
            <p:nvPr/>
          </p:nvSpPr>
          <p:spPr>
            <a:xfrm>
              <a:off x="8076056" y="2277955"/>
              <a:ext cx="3444441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>
                <a:defRPr/>
              </a:pPr>
              <a:r>
                <a:rPr lang="zh-CN" altLang="en-US" sz="1100" dirty="0">
                  <a:solidFill>
                    <a:schemeClr val="bg1"/>
                  </a:solidFill>
                </a:rPr>
                <a:t>放置的都是全局公用的一些组件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47" name="i$ḻíḍe"/>
            <p:cNvSpPr txBox="1"/>
            <p:nvPr/>
          </p:nvSpPr>
          <p:spPr>
            <a:xfrm>
              <a:off x="8076056" y="2783091"/>
              <a:ext cx="3444441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>
                <a:defRPr/>
              </a:pPr>
              <a:r>
                <a:rPr lang="zh-CN" altLang="en-US" sz="1100" dirty="0">
                  <a:solidFill>
                    <a:schemeClr val="bg1"/>
                  </a:solidFill>
                </a:rPr>
                <a:t>显示配置信息命令。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48" name="íṧļídê"/>
            <p:cNvSpPr txBox="1"/>
            <p:nvPr/>
          </p:nvSpPr>
          <p:spPr>
            <a:xfrm>
              <a:off x="8076056" y="3288227"/>
              <a:ext cx="3444441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>
                <a:defRPr/>
              </a:pPr>
              <a:r>
                <a:rPr lang="zh-CN" altLang="en-US" sz="1100" dirty="0">
                  <a:solidFill>
                    <a:schemeClr val="bg1"/>
                  </a:solidFill>
                </a:rPr>
                <a:t>存放最终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发布的</a:t>
              </a:r>
              <a:r>
                <a:rPr lang="zh-CN" altLang="en-US" sz="1100" dirty="0">
                  <a:solidFill>
                    <a:schemeClr val="bg1"/>
                  </a:solidFill>
                </a:rPr>
                <a:t>代码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49" name="ïṩḷidé"/>
            <p:cNvSpPr txBox="1"/>
            <p:nvPr/>
          </p:nvSpPr>
          <p:spPr>
            <a:xfrm>
              <a:off x="8076056" y="3793363"/>
              <a:ext cx="3444441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>
                <a:defRPr/>
              </a:pPr>
              <a:r>
                <a:rPr lang="zh-CN" altLang="en-US" sz="1100" dirty="0">
                  <a:solidFill>
                    <a:schemeClr val="bg1"/>
                  </a:solidFill>
                </a:rPr>
                <a:t>路由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管理器，</a:t>
              </a:r>
              <a:r>
                <a:rPr lang="zh-CN" altLang="en-US" sz="1100" dirty="0">
                  <a:solidFill>
                    <a:schemeClr val="bg1"/>
                  </a:solidFill>
                </a:rPr>
                <a:t>模块化的、基于组件的路由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配置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0" name="iśḷiḑè"/>
            <p:cNvSpPr txBox="1"/>
            <p:nvPr/>
          </p:nvSpPr>
          <p:spPr>
            <a:xfrm>
              <a:off x="8076056" y="4298499"/>
              <a:ext cx="3444441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>
                <a:defRPr/>
              </a:pPr>
              <a:r>
                <a:rPr lang="zh-CN" altLang="en-US" sz="1100" dirty="0">
                  <a:solidFill>
                    <a:schemeClr val="bg1"/>
                  </a:solidFill>
                </a:rPr>
                <a:t>存放开发过程中自己写的静态资源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51" name="î$ļíḓé"/>
            <p:cNvSpPr txBox="1"/>
            <p:nvPr/>
          </p:nvSpPr>
          <p:spPr>
            <a:xfrm>
              <a:off x="8076056" y="4803635"/>
              <a:ext cx="3444441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>
                <a:defRPr/>
              </a:pPr>
              <a:r>
                <a:rPr lang="zh-CN" altLang="en-US" sz="1100" dirty="0">
                  <a:solidFill>
                    <a:schemeClr val="bg1"/>
                  </a:solidFill>
                </a:rPr>
                <a:t>放公共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的</a:t>
              </a:r>
              <a:r>
                <a:rPr lang="en-US" altLang="zh-CN" sz="1100" dirty="0" err="1" smtClean="0">
                  <a:solidFill>
                    <a:schemeClr val="bg1"/>
                  </a:solidFill>
                </a:rPr>
                <a:t>js</a:t>
              </a:r>
              <a:r>
                <a:rPr lang="zh-CN" altLang="en-US" sz="1100" dirty="0">
                  <a:solidFill>
                    <a:schemeClr val="bg1"/>
                  </a:solidFill>
                </a:rPr>
                <a:t>等，这样就不用在每个页面做重复的工作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52" name="îśḻïḑé"/>
            <p:cNvSpPr txBox="1"/>
            <p:nvPr/>
          </p:nvSpPr>
          <p:spPr>
            <a:xfrm>
              <a:off x="8076056" y="5308771"/>
              <a:ext cx="3444441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zh-CN" altLang="en-US" sz="1100" dirty="0" smtClean="0">
                  <a:solidFill>
                    <a:schemeClr val="bg1"/>
                  </a:solidFill>
                </a:rPr>
                <a:t>组件，界面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  <p:sp>
          <p:nvSpPr>
            <p:cNvPr id="53" name="iśľîdè"/>
            <p:cNvSpPr txBox="1"/>
            <p:nvPr/>
          </p:nvSpPr>
          <p:spPr>
            <a:xfrm>
              <a:off x="8076056" y="5813907"/>
              <a:ext cx="3444441" cy="28435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zh-CN" altLang="en-US" sz="1100" dirty="0" smtClean="0">
                  <a:solidFill>
                    <a:schemeClr val="bg1"/>
                  </a:solidFill>
                </a:rPr>
                <a:t>网站首页</a:t>
              </a:r>
              <a:endParaRPr lang="en-US" altLang="zh-CN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iśļïďe"/>
          <p:cNvSpPr txBox="1"/>
          <p:nvPr/>
        </p:nvSpPr>
        <p:spPr>
          <a:xfrm>
            <a:off x="669924" y="6215320"/>
            <a:ext cx="1410638" cy="284353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main.js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037969" y="6207021"/>
            <a:ext cx="16722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入口 加载组件 初始化等</a:t>
            </a:r>
          </a:p>
        </p:txBody>
      </p:sp>
      <p:sp>
        <p:nvSpPr>
          <p:cNvPr id="57" name="ïśļîḑe"/>
          <p:cNvSpPr/>
          <p:nvPr/>
        </p:nvSpPr>
        <p:spPr>
          <a:xfrm>
            <a:off x="3417946" y="6207021"/>
            <a:ext cx="291612" cy="281354"/>
          </a:xfrm>
          <a:prstGeom prst="pie">
            <a:avLst>
              <a:gd name="adj1" fmla="val 16200000"/>
              <a:gd name="adj2" fmla="val 108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zh-CN" altLang="en-US" sz="2200">
              <a:solidFill>
                <a:schemeClr val="tx1"/>
              </a:solidFill>
            </a:endParaRPr>
          </a:p>
        </p:txBody>
      </p:sp>
      <p:sp>
        <p:nvSpPr>
          <p:cNvPr id="59" name="iśľîdè"/>
          <p:cNvSpPr txBox="1"/>
          <p:nvPr/>
        </p:nvSpPr>
        <p:spPr>
          <a:xfrm>
            <a:off x="8076056" y="6209604"/>
            <a:ext cx="3444441" cy="284353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Autofit/>
          </a:bodyPr>
          <a:lstStyle/>
          <a:p>
            <a:pPr lvl="0">
              <a:defRPr/>
            </a:pPr>
            <a:r>
              <a:rPr lang="en-US" altLang="zh-CN" sz="1100" dirty="0" err="1" smtClean="0">
                <a:solidFill>
                  <a:schemeClr val="bg1"/>
                </a:solidFill>
              </a:rPr>
              <a:t>app.vue</a:t>
            </a:r>
            <a:r>
              <a:rPr lang="en-US" altLang="zh-CN" sz="1100" dirty="0" smtClean="0">
                <a:solidFill>
                  <a:schemeClr val="bg1"/>
                </a:solidFill>
              </a:rPr>
              <a:t> </a:t>
            </a:r>
            <a:r>
              <a:rPr lang="zh-CN" altLang="en-US" sz="1100" dirty="0">
                <a:solidFill>
                  <a:schemeClr val="bg1"/>
                </a:solidFill>
              </a:rPr>
              <a:t>相关联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38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e8992b5-5db5-46cc-947c-ea2e40ebc0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90fe317-6869-4d80-943b-93850d5f71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38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38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38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basetag"/>
  <p:tag name="KSO_WM_TEMPLATE_INDEX" val="2016381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1515</Words>
  <Application>Microsoft Office PowerPoint</Application>
  <PresentationFormat>宽屏</PresentationFormat>
  <Paragraphs>173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iekie-Weilaiti</vt:lpstr>
      <vt:lpstr>等线 Light</vt:lpstr>
      <vt:lpstr>楷体</vt:lpstr>
      <vt:lpstr>宋体</vt:lpstr>
      <vt:lpstr>微软雅黑</vt:lpstr>
      <vt:lpstr>幼圆</vt:lpstr>
      <vt:lpstr>Arial</vt:lpstr>
      <vt:lpstr>Calibri</vt:lpstr>
      <vt:lpstr>Calibri Light</vt:lpstr>
      <vt:lpstr>Century Gothic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如何搭建vue-webpack</vt:lpstr>
      <vt:lpstr>vue-webpack的基本使用</vt:lpstr>
      <vt:lpstr>快速上手</vt:lpstr>
      <vt:lpstr>vue-webpack目录结构</vt:lpstr>
      <vt:lpstr>vue-webpack目录</vt:lpstr>
      <vt:lpstr>PowerPoint 演示文稿</vt:lpstr>
      <vt:lpstr>为了更深入的了解到vuex的精髓在实际操作中可分为以下 四步</vt:lpstr>
      <vt:lpstr>PowerPoint 演示文稿</vt:lpstr>
      <vt:lpstr>PowerPoint 演示文稿</vt:lpstr>
      <vt:lpstr>PowerPoint 演示文稿</vt:lpstr>
      <vt:lpstr>NodeJs 简介:Node.js 是一个基于 Chrome V8 引擎的 JavaScript 运行环境。  Node.js 使用了一个事件驱动、非阻塞式 I/O 的模型，使其轻量又高效</vt:lpstr>
      <vt:lpstr>为什么要使用：NodeJs</vt:lpstr>
      <vt:lpstr>PowerPoint 演示文稿</vt:lpstr>
      <vt:lpstr>回顾 Nodejs</vt:lpstr>
      <vt:lpstr>nodejs</vt:lpstr>
      <vt:lpstr>Never give up,Never say die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刘承明</dc:creator>
  <cp:lastModifiedBy>刘承明</cp:lastModifiedBy>
  <cp:revision>40</cp:revision>
  <dcterms:created xsi:type="dcterms:W3CDTF">2018-10-24T08:18:00Z</dcterms:created>
  <dcterms:modified xsi:type="dcterms:W3CDTF">2018-10-26T02:22:56Z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