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295" r:id="rId5"/>
    <p:sldId id="303" r:id="rId6"/>
    <p:sldId id="390" r:id="rId7"/>
    <p:sldId id="391" r:id="rId8"/>
    <p:sldId id="392" r:id="rId9"/>
    <p:sldId id="394" r:id="rId10"/>
    <p:sldId id="368" r:id="rId11"/>
    <p:sldId id="369" r:id="rId12"/>
    <p:sldId id="370" r:id="rId13"/>
    <p:sldId id="371" r:id="rId14"/>
    <p:sldId id="416" r:id="rId15"/>
    <p:sldId id="372" r:id="rId16"/>
    <p:sldId id="400" r:id="rId17"/>
    <p:sldId id="396" r:id="rId18"/>
    <p:sldId id="397" r:id="rId19"/>
    <p:sldId id="398" r:id="rId20"/>
    <p:sldId id="399" r:id="rId21"/>
    <p:sldId id="315" r:id="rId22"/>
    <p:sldId id="349" r:id="rId23"/>
    <p:sldId id="346" r:id="rId24"/>
    <p:sldId id="334" r:id="rId25"/>
    <p:sldId id="338" r:id="rId26"/>
    <p:sldId id="316" r:id="rId27"/>
    <p:sldId id="348" r:id="rId28"/>
    <p:sldId id="350" r:id="rId29"/>
    <p:sldId id="351" r:id="rId30"/>
    <p:sldId id="289" r:id="rId31"/>
    <p:sldId id="35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9" autoAdjust="0"/>
    <p:restoredTop sz="94660"/>
  </p:normalViewPr>
  <p:slideViewPr>
    <p:cSldViewPr snapToGrid="0">
      <p:cViewPr varScale="1">
        <p:scale>
          <a:sx n="56" d="100"/>
          <a:sy n="56" d="100"/>
        </p:scale>
        <p:origin x="-108" y="-1578"/>
      </p:cViewPr>
      <p:guideLst>
        <p:guide orient="horz" pos="2230"/>
        <p:guide pos="3816"/>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41290878778697"/>
          <c:y val="0.0346685288272652"/>
          <c:w val="0.98587091212213"/>
          <c:h val="0.963680588847627"/>
        </c:manualLayout>
      </c:layout>
      <c:lineChart>
        <c:grouping val="standard"/>
        <c:varyColors val="0"/>
        <c:ser>
          <c:idx val="0"/>
          <c:order val="0"/>
          <c:tx>
            <c:strRef>
              <c:f>Sheet1!$B$1</c:f>
              <c:strCache>
                <c:ptCount val="1"/>
                <c:pt idx="0">
                  <c:v>Series 1</c:v>
                </c:pt>
              </c:strCache>
            </c:strRef>
          </c:tx>
          <c:spPr>
            <a:ln w="28575" cap="rnd">
              <a:solidFill>
                <a:srgbClr val="BFBFBF"/>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sym typeface="Arial" panose="020B0604020202020204" pitchFamily="34"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tx1">
                  <a:lumMod val="85000"/>
                  <a:lumOff val="15000"/>
                </a:schemeClr>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rgbClr val="D1C1AC"/>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sym typeface="Arial" panose="020B0604020202020204" pitchFamily="34"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1"/>
          <c:showCatName val="0"/>
          <c:showSerName val="0"/>
          <c:showPercent val="0"/>
          <c:showBubbleSize val="0"/>
        </c:dLbls>
        <c:marker val="0"/>
        <c:smooth val="0"/>
        <c:axId val="40751872"/>
        <c:axId val="40753408"/>
      </c:lineChart>
      <c:catAx>
        <c:axId val="40751872"/>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sym typeface="Arial" panose="020B0604020202020204" pitchFamily="34" charset="0"/>
              </a:defRPr>
            </a:pPr>
          </a:p>
        </c:txPr>
        <c:crossAx val="40753408"/>
        <c:crosses val="autoZero"/>
        <c:auto val="1"/>
        <c:lblAlgn val="ctr"/>
        <c:lblOffset val="100"/>
        <c:noMultiLvlLbl val="0"/>
      </c:catAx>
      <c:valAx>
        <c:axId val="40753408"/>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sym typeface="Arial" panose="020B0604020202020204" pitchFamily="34" charset="0"/>
              </a:defRPr>
            </a:pPr>
          </a:p>
        </c:txPr>
        <c:crossAx val="40751872"/>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Arial" panose="020B0604020202020204" pitchFamily="34" charset="0"/>
          <a:ea typeface="微软雅黑" panose="020B0503020204020204" pitchFamily="34" charset="-122"/>
          <a:sym typeface="Arial" panose="020B0604020202020204" pitchFamily="3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5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500"/>
                                </p:stCondLst>
                                <p:childTnLst>
                                  <p:par>
                                    <p:cTn id="15" presetID="2" presetClass="entr" presetSubtype="8" fill="hold" grpId="0" nodeType="afterEffect" p14:presetBounceEnd="26000">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000">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000">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000">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000">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000">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5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18" dur="1000" spd="-100000" fill="hold"/>
                                        <p:tgtEl>
                                          <p:spTgt spid="11"/>
                                        </p:tgtEl>
                                        <p:attrNameLst>
                                          <p:attrName>ppt_x</p:attrName>
                                          <p:attrName>ppt_y</p:attrName>
                                        </p:attrNameLst>
                                      </p:cBhvr>
                                      <p:rCtr x="10938" y="-7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7.jpe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2.xml"/><Relationship Id="rId2" Type="http://schemas.openxmlformats.org/officeDocument/2006/relationships/image" Target="../media/image19.jpe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20.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23.jpe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2.xml"/><Relationship Id="rId4" Type="http://schemas.openxmlformats.org/officeDocument/2006/relationships/image" Target="../media/image26.jpe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jpeg"/><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18.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7.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image" Target="../media/image35.png"/><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4.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image" Target="../media/image21.png"/><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1.jpeg"/><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5.xml"/><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image" Target="../media/image8.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5" name="文本框 4"/>
          <p:cNvSpPr txBox="1"/>
          <p:nvPr/>
        </p:nvSpPr>
        <p:spPr>
          <a:xfrm>
            <a:off x="3164121" y="3863258"/>
            <a:ext cx="7529670" cy="1106805"/>
          </a:xfrm>
          <a:prstGeom prst="rect">
            <a:avLst/>
          </a:prstGeom>
          <a:noFill/>
        </p:spPr>
        <p:txBody>
          <a:bodyPr vert="horz" wrap="square" rtlCol="0">
            <a:spAutoFit/>
          </a:bodyPr>
          <a:lstStyle/>
          <a:p>
            <a:pPr algn="ctr"/>
            <a:r>
              <a:rPr lang="zh-CN" altLang="en-US" sz="6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二组答辩</a:t>
            </a:r>
            <a:endParaRPr lang="zh-CN" altLang="en-US" sz="6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61762" y="5130832"/>
            <a:ext cx="2109599" cy="368300"/>
          </a:xfrm>
          <a:prstGeom prst="rect">
            <a:avLst/>
          </a:prstGeom>
          <a:noFill/>
        </p:spPr>
        <p:txBody>
          <a:bodyPr wrap="square" rtlCol="0">
            <a:spAutoFit/>
          </a:bodyPr>
          <a:lstStyle/>
          <a:p>
            <a:r>
              <a:rPr lang="zh-CN" altLang="en-US" dirty="0">
                <a:latin typeface="Arial" panose="020B0604020202020204" pitchFamily="34" charset="0"/>
                <a:ea typeface="微软雅黑" panose="020B0503020204020204" pitchFamily="34" charset="-122"/>
                <a:sym typeface="Arial" panose="020B0604020202020204" pitchFamily="34" charset="0"/>
              </a:rPr>
              <a:t>汇报人</a:t>
            </a:r>
            <a:r>
              <a:rPr lang="zh-CN" altLang="en-US" dirty="0" smtClean="0">
                <a:latin typeface="Arial" panose="020B0604020202020204" pitchFamily="34" charset="0"/>
                <a:ea typeface="微软雅黑" panose="020B0503020204020204" pitchFamily="34" charset="-122"/>
                <a:sym typeface="Arial" panose="020B0604020202020204" pitchFamily="34" charset="0"/>
              </a:rPr>
              <a:t>：第</a:t>
            </a:r>
            <a:r>
              <a:rPr lang="zh-CN" dirty="0" smtClean="0">
                <a:latin typeface="Arial" panose="020B0604020202020204" pitchFamily="34" charset="0"/>
                <a:ea typeface="微软雅黑" panose="020B0503020204020204" pitchFamily="34" charset="-122"/>
                <a:sym typeface="Arial" panose="020B0604020202020204" pitchFamily="34" charset="0"/>
              </a:rPr>
              <a:t>二小组</a:t>
            </a:r>
            <a:endParaRPr lang="zh-CN"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066236" y="3218048"/>
            <a:ext cx="6135924" cy="645160"/>
          </a:xfrm>
          <a:prstGeom prst="rect">
            <a:avLst/>
          </a:prstGeom>
        </p:spPr>
        <p:txBody>
          <a:bodyPr wrap="square">
            <a:spAutoFit/>
          </a:bodyPr>
          <a:lstStyle/>
          <a:p>
            <a:pPr algn="ctr">
              <a:lnSpc>
                <a:spcPct val="150000"/>
              </a:lnSpc>
              <a:buClr>
                <a:srgbClr val="E24848"/>
              </a:buClr>
            </a:pPr>
            <a:r>
              <a:rPr lang="en-US" altLang="zh-CN" sz="240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Let's talk about learning together</a:t>
            </a:r>
            <a:endParaRPr lang="en-US" altLang="zh-CN" sz="240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nvGrpSpPr>
          <p:cNvPr id="2" name="组合 1"/>
          <p:cNvGrpSpPr/>
          <p:nvPr/>
        </p:nvGrpSpPr>
        <p:grpSpPr>
          <a:xfrm>
            <a:off x="4849792" y="2500272"/>
            <a:ext cx="5429318" cy="585357"/>
            <a:chOff x="1666701" y="1868156"/>
            <a:chExt cx="8878627"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U</a:t>
              </a:r>
              <a:endPar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M</a:t>
              </a:r>
              <a:endPar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M</a:t>
              </a:r>
              <a:endPar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A</a:t>
              </a:r>
              <a:endPar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R</a:t>
              </a:r>
              <a:endPar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 name="圆角矩形 20"/>
            <p:cNvSpPr/>
            <p:nvPr/>
          </p:nvSpPr>
          <p:spPr>
            <a:xfrm>
              <a:off x="844678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Y</a:t>
              </a:r>
              <a:endPar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圆角矩形 22"/>
            <p:cNvSpPr/>
            <p:nvPr/>
          </p:nvSpPr>
          <p:spPr>
            <a:xfrm>
              <a:off x="95768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  </a:t>
              </a:r>
              <a:r>
                <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42" presetClass="entr" presetSubtype="0" fill="hold" grpId="0" nodeType="withEffect">
                                  <p:stCondLst>
                                    <p:cond delay="8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anim calcmode="lin" valueType="num">
                                      <p:cBhvr>
                                        <p:cTn id="17" dur="500" fill="hold"/>
                                        <p:tgtEl>
                                          <p:spTgt spid="10"/>
                                        </p:tgtEl>
                                        <p:attrNameLst>
                                          <p:attrName>ppt_x</p:attrName>
                                        </p:attrNameLst>
                                      </p:cBhvr>
                                      <p:tavLst>
                                        <p:tav tm="0">
                                          <p:val>
                                            <p:strVal val="#ppt_x"/>
                                          </p:val>
                                        </p:tav>
                                        <p:tav tm="100000">
                                          <p:val>
                                            <p:strVal val="#ppt_x"/>
                                          </p:val>
                                        </p:tav>
                                      </p:tavLst>
                                    </p:anim>
                                    <p:anim calcmode="lin" valueType="num">
                                      <p:cBhvr>
                                        <p:cTn id="18" dur="5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1350"/>
                            </p:stCondLst>
                            <p:childTnLst>
                              <p:par>
                                <p:cTn id="20" presetID="17"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ppt_x</p:attrName>
                                        </p:attrNameLst>
                                      </p:cBhvr>
                                      <p:tavLst>
                                        <p:tav tm="0">
                                          <p:val>
                                            <p:strVal val="#ppt_x"/>
                                          </p:val>
                                        </p:tav>
                                        <p:tav tm="100000">
                                          <p:val>
                                            <p:strVal val="#ppt_x"/>
                                          </p:val>
                                        </p:tav>
                                      </p:tavLst>
                                    </p:anim>
                                    <p:anim calcmode="lin" valueType="num">
                                      <p:cBhvr>
                                        <p:cTn id="23" dur="500" fill="hold"/>
                                        <p:tgtEl>
                                          <p:spTgt spid="24"/>
                                        </p:tgtEl>
                                        <p:attrNameLst>
                                          <p:attrName>ppt_y</p:attrName>
                                        </p:attrNameLst>
                                      </p:cBhvr>
                                      <p:tavLst>
                                        <p:tav tm="0">
                                          <p:val>
                                            <p:strVal val="#ppt_y-#ppt_h/2"/>
                                          </p:val>
                                        </p:tav>
                                        <p:tav tm="100000">
                                          <p:val>
                                            <p:strVal val="#ppt_y"/>
                                          </p:val>
                                        </p:tav>
                                      </p:tavLst>
                                    </p:anim>
                                    <p:anim calcmode="lin" valueType="num">
                                      <p:cBhvr>
                                        <p:cTn id="24" dur="500" fill="hold"/>
                                        <p:tgtEl>
                                          <p:spTgt spid="24"/>
                                        </p:tgtEl>
                                        <p:attrNameLst>
                                          <p:attrName>ppt_w</p:attrName>
                                        </p:attrNameLst>
                                      </p:cBhvr>
                                      <p:tavLst>
                                        <p:tav tm="0">
                                          <p:val>
                                            <p:strVal val="#ppt_w"/>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childTnLst>
                                </p:cTn>
                              </p:par>
                              <p:par>
                                <p:cTn id="26" presetID="22" presetClass="entr" presetSubtype="8" fill="hold" grpId="0" nodeType="withEffect">
                                  <p:stCondLst>
                                    <p:cond delay="140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750"/>
                                        <p:tgtEl>
                                          <p:spTgt spid="26"/>
                                        </p:tgtEl>
                                      </p:cBhvr>
                                    </p:animEffect>
                                  </p:childTnLst>
                                </p:cTn>
                              </p:par>
                            </p:childTnLst>
                          </p:cTn>
                        </p:par>
                        <p:par>
                          <p:cTn id="29" fill="hold">
                            <p:stCondLst>
                              <p:cond delay="1850"/>
                            </p:stCondLst>
                            <p:childTnLst>
                              <p:par>
                                <p:cTn id="30" presetID="37"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900" decel="100000" fill="hold"/>
                                        <p:tgtEl>
                                          <p:spTgt spid="2"/>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97246" y="246333"/>
            <a:ext cx="1480322" cy="368300"/>
          </a:xfrm>
          <a:prstGeom prst="rect">
            <a:avLst/>
          </a:prstGeom>
          <a:noFill/>
        </p:spPr>
        <p:txBody>
          <a:bodyPr wrap="square" rtlCol="0">
            <a:spAutoFit/>
          </a:bodyPr>
          <a:lstStyle/>
          <a:p>
            <a:r>
              <a:rPr lang="en-US" altLang="zh-CN" spc="300" dirty="0">
                <a:solidFill>
                  <a:schemeClr val="bg1"/>
                </a:solidFill>
                <a:latin typeface="Arial" panose="020B0604020202020204" pitchFamily="34" charset="0"/>
                <a:ea typeface="微软雅黑" panose="020B0503020204020204" pitchFamily="34" charset="-122"/>
                <a:sym typeface="Arial" panose="020B0604020202020204" pitchFamily="34" charset="0"/>
              </a:rPr>
              <a:t>express</a:t>
            </a:r>
            <a:endPar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4" name="组合 23"/>
          <p:cNvGrpSpPr/>
          <p:nvPr/>
        </p:nvGrpSpPr>
        <p:grpSpPr>
          <a:xfrm>
            <a:off x="4254923" y="2705474"/>
            <a:ext cx="7146406" cy="3390194"/>
            <a:chOff x="2301421" y="3525988"/>
            <a:chExt cx="19774808" cy="9507262"/>
          </a:xfrm>
        </p:grpSpPr>
        <p:graphicFrame>
          <p:nvGraphicFramePr>
            <p:cNvPr id="25" name="Chart 1"/>
            <p:cNvGraphicFramePr/>
            <p:nvPr/>
          </p:nvGraphicFramePr>
          <p:xfrm>
            <a:off x="2301421" y="3525988"/>
            <a:ext cx="19774808" cy="7692857"/>
          </p:xfrm>
          <a:graphic>
            <a:graphicData uri="http://schemas.openxmlformats.org/drawingml/2006/chart">
              <c:chart xmlns:c="http://schemas.openxmlformats.org/drawingml/2006/chart" xmlns:r="http://schemas.openxmlformats.org/officeDocument/2006/relationships" r:id="rId1"/>
            </a:graphicData>
          </a:graphic>
        </p:graphicFrame>
        <p:sp>
          <p:nvSpPr>
            <p:cNvPr id="26" name="TextBox 22"/>
            <p:cNvSpPr txBox="1"/>
            <p:nvPr/>
          </p:nvSpPr>
          <p:spPr>
            <a:xfrm>
              <a:off x="6011214" y="10839319"/>
              <a:ext cx="4365928" cy="1551039"/>
            </a:xfrm>
            <a:prstGeom prst="rect">
              <a:avLst/>
            </a:prstGeom>
            <a:noFill/>
          </p:spPr>
          <p:txBody>
            <a:bodyPr wrap="square" rtlCol="0">
              <a:spAutoFit/>
            </a:bodyPr>
            <a:lstStyle/>
            <a:p>
              <a:pPr>
                <a:lnSpc>
                  <a:spcPct val="150000"/>
                </a:lnSpc>
              </a:pPr>
              <a:r>
                <a:rPr lang="en-US" sz="1000" spc="300">
                  <a:solidFill>
                    <a:schemeClr val="tx2"/>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可以设置中间件来响应 HTTP 请求。</a:t>
              </a:r>
              <a:endParaRPr lang="en-US" sz="1000" spc="300">
                <a:solidFill>
                  <a:schemeClr val="tx2"/>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7" name="TextBox 26"/>
            <p:cNvSpPr txBox="1"/>
            <p:nvPr/>
          </p:nvSpPr>
          <p:spPr>
            <a:xfrm>
              <a:off x="11228451" y="10784493"/>
              <a:ext cx="4365928" cy="2197454"/>
            </a:xfrm>
            <a:prstGeom prst="rect">
              <a:avLst/>
            </a:prstGeom>
            <a:noFill/>
          </p:spPr>
          <p:txBody>
            <a:bodyPr wrap="square" rtlCol="0">
              <a:spAutoFit/>
            </a:bodyPr>
            <a:lstStyle/>
            <a:p>
              <a:pPr>
                <a:lnSpc>
                  <a:spcPct val="150000"/>
                </a:lnSpc>
              </a:pPr>
              <a:r>
                <a:rPr lang="en-US" sz="1000" spc="300" dirty="0">
                  <a:solidFill>
                    <a:schemeClr val="tx2"/>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定义了路由表用于执行不同的 HTTP 请求动作。</a:t>
              </a:r>
              <a:endParaRPr lang="en-US" sz="1000" spc="300" dirty="0">
                <a:solidFill>
                  <a:schemeClr val="tx2"/>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TextBox 30"/>
            <p:cNvSpPr txBox="1"/>
            <p:nvPr/>
          </p:nvSpPr>
          <p:spPr>
            <a:xfrm>
              <a:off x="16443081" y="10835796"/>
              <a:ext cx="4365928" cy="2197454"/>
            </a:xfrm>
            <a:prstGeom prst="rect">
              <a:avLst/>
            </a:prstGeom>
            <a:noFill/>
          </p:spPr>
          <p:txBody>
            <a:bodyPr wrap="square" rtlCol="0">
              <a:spAutoFit/>
            </a:bodyPr>
            <a:lstStyle/>
            <a:p>
              <a:pPr>
                <a:lnSpc>
                  <a:spcPct val="150000"/>
                </a:lnSpc>
              </a:pPr>
              <a:r>
                <a:rPr lang="en-US" sz="1000" spc="300" dirty="0">
                  <a:solidFill>
                    <a:schemeClr val="tx2"/>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可以通过向模板传递参数来动态渲染 HTML 页面。</a:t>
              </a:r>
              <a:endParaRPr lang="en-US" sz="1000" spc="300" dirty="0">
                <a:solidFill>
                  <a:schemeClr val="tx2"/>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Rectangle 2"/>
            <p:cNvSpPr/>
            <p:nvPr/>
          </p:nvSpPr>
          <p:spPr>
            <a:xfrm>
              <a:off x="5684042" y="11078316"/>
              <a:ext cx="260669" cy="26066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Rectangle 31"/>
            <p:cNvSpPr/>
            <p:nvPr/>
          </p:nvSpPr>
          <p:spPr>
            <a:xfrm>
              <a:off x="10760148" y="11069927"/>
              <a:ext cx="260669" cy="260669"/>
            </a:xfrm>
            <a:prstGeom prst="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Rectangle 32"/>
            <p:cNvSpPr/>
            <p:nvPr/>
          </p:nvSpPr>
          <p:spPr>
            <a:xfrm>
              <a:off x="16096350" y="11069927"/>
              <a:ext cx="260669" cy="260669"/>
            </a:xfrm>
            <a:prstGeom prst="rect">
              <a:avLst/>
            </a:prstGeom>
            <a:solidFill>
              <a:srgbClr val="D1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2" name="矩形 31"/>
          <p:cNvSpPr/>
          <p:nvPr/>
        </p:nvSpPr>
        <p:spPr>
          <a:xfrm>
            <a:off x="5411929" y="1730110"/>
            <a:ext cx="4494691" cy="460375"/>
          </a:xfrm>
          <a:prstGeom prst="rect">
            <a:avLst/>
          </a:prstGeom>
        </p:spPr>
        <p:txBody>
          <a:bodyPr wrap="square">
            <a:spAutoFit/>
          </a:bodyPr>
          <a:lstStyle/>
          <a:p>
            <a:r>
              <a:rPr lang="en-US" altLang="zh-CN" sz="2400" dirty="0">
                <a:latin typeface="Arial" panose="020B0604020202020204" pitchFamily="34" charset="0"/>
                <a:ea typeface="微软雅黑" panose="020B0503020204020204" pitchFamily="34" charset="-122"/>
                <a:sym typeface="Arial" panose="020B0604020202020204" pitchFamily="34" charset="0"/>
              </a:rPr>
              <a:t>node</a:t>
            </a:r>
            <a:r>
              <a:rPr lang="zh-CN" altLang="en-US" sz="2400" dirty="0">
                <a:latin typeface="Arial" panose="020B0604020202020204" pitchFamily="34" charset="0"/>
                <a:ea typeface="微软雅黑" panose="020B0503020204020204" pitchFamily="34" charset="-122"/>
                <a:sym typeface="Arial" panose="020B0604020202020204" pitchFamily="34" charset="0"/>
              </a:rPr>
              <a:t>框架</a:t>
            </a:r>
            <a:r>
              <a:rPr lang="en-US" altLang="zh-CN" sz="1600" dirty="0">
                <a:latin typeface="Arial" panose="020B0604020202020204" pitchFamily="34" charset="0"/>
                <a:ea typeface="微软雅黑" panose="020B0503020204020204" pitchFamily="34" charset="-122"/>
                <a:sym typeface="Arial" panose="020B0604020202020204" pitchFamily="34" charset="0"/>
              </a:rPr>
              <a:t>express</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5477334" y="2367650"/>
            <a:ext cx="4494691" cy="737235"/>
          </a:xfrm>
          <a:prstGeom prst="rect">
            <a:avLst/>
          </a:prstGeom>
        </p:spPr>
        <p:txBody>
          <a:bodyPr wrap="square">
            <a:spAutoFit/>
          </a:bodyPr>
          <a:p>
            <a:r>
              <a:rPr lang="en-US" altLang="zh-CN" sz="1400" dirty="0">
                <a:latin typeface="Arial" panose="020B0604020202020204" pitchFamily="34" charset="0"/>
                <a:ea typeface="微软雅黑" panose="020B0503020204020204" pitchFamily="34" charset="-122"/>
                <a:sym typeface="Arial" panose="020B0604020202020204" pitchFamily="34" charset="0"/>
              </a:rPr>
              <a:t>是一个自身功能极简，完全由路由和中间件构成的一个基于nodejs的web开发框架（非侵入式）（中间件其实就是那个函数）</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descr="屏幕截图"/>
          <p:cNvPicPr>
            <a:picLocks noChangeAspect="1"/>
          </p:cNvPicPr>
          <p:nvPr/>
        </p:nvPicPr>
        <p:blipFill>
          <a:blip r:embed="rId2"/>
          <a:stretch>
            <a:fillRect/>
          </a:stretch>
        </p:blipFill>
        <p:spPr>
          <a:xfrm>
            <a:off x="233045" y="1430020"/>
            <a:ext cx="4785995" cy="2613660"/>
          </a:xfrm>
          <a:prstGeom prst="rect">
            <a:avLst/>
          </a:prstGeom>
        </p:spPr>
      </p:pic>
      <p:sp>
        <p:nvSpPr>
          <p:cNvPr id="11" name="文本框 10"/>
          <p:cNvSpPr txBox="1"/>
          <p:nvPr/>
        </p:nvSpPr>
        <p:spPr>
          <a:xfrm>
            <a:off x="5412105" y="4783455"/>
            <a:ext cx="3131185" cy="368300"/>
          </a:xfrm>
          <a:prstGeom prst="rect">
            <a:avLst/>
          </a:prstGeom>
          <a:noFill/>
        </p:spPr>
        <p:txBody>
          <a:bodyPr wrap="square" rtlCol="0" anchor="t">
            <a:spAutoFit/>
          </a:bodyPr>
          <a:p>
            <a:r>
              <a:rPr lang="en-US" altLang="zh-CN"/>
              <a:t>express</a:t>
            </a:r>
            <a:r>
              <a:rPr lang="zh-CN" altLang="en-US"/>
              <a:t>核心特性</a:t>
            </a:r>
            <a:endParaRPr lang="zh-CN" altLang="en-US"/>
          </a:p>
        </p:txBody>
      </p:sp>
      <p:sp>
        <p:nvSpPr>
          <p:cNvPr id="12" name="文本框 11"/>
          <p:cNvSpPr txBox="1"/>
          <p:nvPr/>
        </p:nvSpPr>
        <p:spPr>
          <a:xfrm>
            <a:off x="1031240" y="5168900"/>
            <a:ext cx="1929765" cy="229870"/>
          </a:xfrm>
          <a:prstGeom prst="rect">
            <a:avLst/>
          </a:prstGeom>
          <a:noFill/>
        </p:spPr>
        <p:txBody>
          <a:bodyPr wrap="square" rtlCol="0">
            <a:spAutoFit/>
          </a:bodyPr>
          <a:p>
            <a:r>
              <a:rPr lang="zh-CN" altLang="en-US" sz="900">
                <a:solidFill>
                  <a:schemeClr val="bg1"/>
                </a:solidFill>
              </a:rPr>
              <a:t>cnpm install express --save</a:t>
            </a:r>
            <a:endParaRPr lang="zh-CN" altLang="en-US" sz="900">
              <a:solidFill>
                <a:schemeClr val="bg1"/>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32"/>
                                        </p:tgtEl>
                                        <p:attrNameLst>
                                          <p:attrName>style.visibility</p:attrName>
                                        </p:attrNameLst>
                                      </p:cBhvr>
                                      <p:to>
                                        <p:strVal val="visible"/>
                                      </p:to>
                                    </p:set>
                                    <p:anim calcmode="lin" valueType="num">
                                      <p:cBhvr>
                                        <p:cTn id="13" dur="250" fill="hold"/>
                                        <p:tgtEl>
                                          <p:spTgt spid="32"/>
                                        </p:tgtEl>
                                        <p:attrNameLst>
                                          <p:attrName>ppt_w</p:attrName>
                                        </p:attrNameLst>
                                      </p:cBhvr>
                                      <p:tavLst>
                                        <p:tav tm="0">
                                          <p:val>
                                            <p:fltVal val="0"/>
                                          </p:val>
                                        </p:tav>
                                        <p:tav tm="100000">
                                          <p:val>
                                            <p:strVal val="#ppt_w"/>
                                          </p:val>
                                        </p:tav>
                                      </p:tavLst>
                                    </p:anim>
                                    <p:anim calcmode="lin" valueType="num">
                                      <p:cBhvr>
                                        <p:cTn id="14" dur="250" fill="hold"/>
                                        <p:tgtEl>
                                          <p:spTgt spid="32"/>
                                        </p:tgtEl>
                                        <p:attrNameLst>
                                          <p:attrName>ppt_h</p:attrName>
                                        </p:attrNameLst>
                                      </p:cBhvr>
                                      <p:tavLst>
                                        <p:tav tm="0">
                                          <p:val>
                                            <p:fltVal val="0"/>
                                          </p:val>
                                        </p:tav>
                                        <p:tav tm="100000">
                                          <p:val>
                                            <p:strVal val="#ppt_h"/>
                                          </p:val>
                                        </p:tav>
                                      </p:tavLst>
                                    </p:anim>
                                    <p:animEffect transition="in" filter="fade">
                                      <p:cBhvr>
                                        <p:cTn id="15" dur="250"/>
                                        <p:tgtEl>
                                          <p:spTgt spid="32"/>
                                        </p:tgtEl>
                                      </p:cBhvr>
                                    </p:animEffect>
                                  </p:childTnLst>
                                </p:cTn>
                              </p:par>
                            </p:childTnLst>
                          </p:cTn>
                        </p:par>
                        <p:par>
                          <p:cTn id="16" fill="hold">
                            <p:stCondLst>
                              <p:cond delay="550"/>
                            </p:stCondLst>
                            <p:childTnLst>
                              <p:par>
                                <p:cTn id="17" presetID="2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10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2"/>
                                        </p:tgtEl>
                                        <p:attrNameLst>
                                          <p:attrName>style.visibility</p:attrName>
                                        </p:attrNameLst>
                                      </p:cBhvr>
                                      <p:to>
                                        <p:strVal val="visible"/>
                                      </p:to>
                                    </p:set>
                                    <p:anim calcmode="lin" valueType="num">
                                      <p:cBhvr>
                                        <p:cTn id="23" dur="250" fill="hold"/>
                                        <p:tgtEl>
                                          <p:spTgt spid="2"/>
                                        </p:tgtEl>
                                        <p:attrNameLst>
                                          <p:attrName>ppt_w</p:attrName>
                                        </p:attrNameLst>
                                      </p:cBhvr>
                                      <p:tavLst>
                                        <p:tav tm="0">
                                          <p:val>
                                            <p:fltVal val="0"/>
                                          </p:val>
                                        </p:tav>
                                        <p:tav tm="100000">
                                          <p:val>
                                            <p:strVal val="#ppt_w"/>
                                          </p:val>
                                        </p:tav>
                                      </p:tavLst>
                                    </p:anim>
                                    <p:anim calcmode="lin" valueType="num">
                                      <p:cBhvr>
                                        <p:cTn id="24" dur="250" fill="hold"/>
                                        <p:tgtEl>
                                          <p:spTgt spid="2"/>
                                        </p:tgtEl>
                                        <p:attrNameLst>
                                          <p:attrName>ppt_h</p:attrName>
                                        </p:attrNameLst>
                                      </p:cBhvr>
                                      <p:tavLst>
                                        <p:tav tm="0">
                                          <p:val>
                                            <p:fltVal val="0"/>
                                          </p:val>
                                        </p:tav>
                                        <p:tav tm="100000">
                                          <p:val>
                                            <p:strVal val="#ppt_h"/>
                                          </p:val>
                                        </p:tav>
                                      </p:tavLst>
                                    </p:anim>
                                    <p:animEffect transition="in" filter="fade">
                                      <p:cBhvr>
                                        <p:cTn id="25"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rot="16200000" flipV="1">
            <a:off x="-11828" y="1130785"/>
            <a:ext cx="5717309" cy="5716800"/>
          </a:xfrm>
          <a:prstGeom prst="rtTriangle">
            <a:avLst/>
          </a:prstGeom>
          <a:solidFill>
            <a:schemeClr val="tx1">
              <a:lumMod val="95000"/>
              <a:lumOff val="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 name="Picture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2477" y="1688022"/>
            <a:ext cx="4513233" cy="3511859"/>
          </a:xfrm>
          <a:prstGeom prst="rect">
            <a:avLst/>
          </a:prstGeom>
          <a:effectLst>
            <a:reflection blurRad="6350" stA="44000" endPos="21000" dir="5400000" sy="-100000" algn="bl" rotWithShape="0"/>
          </a:effectLst>
        </p:spPr>
      </p:pic>
      <p:grpSp>
        <p:nvGrpSpPr>
          <p:cNvPr id="26" name="组合 25"/>
          <p:cNvGrpSpPr/>
          <p:nvPr/>
        </p:nvGrpSpPr>
        <p:grpSpPr>
          <a:xfrm>
            <a:off x="7213662" y="5318812"/>
            <a:ext cx="3821115" cy="398780"/>
            <a:chOff x="1391598" y="4813561"/>
            <a:chExt cx="3821115" cy="398780"/>
          </a:xfrm>
        </p:grpSpPr>
        <p:sp>
          <p:nvSpPr>
            <p:cNvPr id="10" name="Shape 2687"/>
            <p:cNvSpPr/>
            <p:nvPr/>
          </p:nvSpPr>
          <p:spPr>
            <a:xfrm>
              <a:off x="1391598" y="4813561"/>
              <a:ext cx="351987" cy="351987"/>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lumMod val="85000"/>
                <a:lumOff val="15000"/>
              </a:schemeClr>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23"/>
            <p:cNvSpPr/>
            <p:nvPr/>
          </p:nvSpPr>
          <p:spPr>
            <a:xfrm>
              <a:off x="1850678" y="4813561"/>
              <a:ext cx="3362035" cy="398780"/>
            </a:xfrm>
            <a:prstGeom prst="rect">
              <a:avLst/>
            </a:prstGeom>
          </p:spPr>
          <p:txBody>
            <a:bodyPr wrap="square">
              <a:spAutoFit/>
            </a:bodyPr>
            <a:lstStyle/>
            <a:p>
              <a:pPr algn="just" eaLnBrk="1" fontAlgn="auto" hangingPunct="1">
                <a:spcBef>
                  <a:spcPts val="0"/>
                </a:spcBef>
                <a:spcAft>
                  <a:spcPts val="0"/>
                </a:spcAft>
                <a:defRPr/>
              </a:pPr>
              <a:r>
                <a:rPr lang="en-US" sz="100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执行sql语句</a:t>
              </a:r>
              <a:endPar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just"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endPar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24" name="TextBox 39"/>
          <p:cNvSpPr txBox="1"/>
          <p:nvPr/>
        </p:nvSpPr>
        <p:spPr>
          <a:xfrm>
            <a:off x="7070416" y="1459062"/>
            <a:ext cx="4316041" cy="521970"/>
          </a:xfrm>
          <a:prstGeom prst="rect">
            <a:avLst/>
          </a:prstGeom>
          <a:noFill/>
        </p:spPr>
        <p:txBody>
          <a:bodyPr wrap="square" rtlCol="0">
            <a:spAutoFit/>
          </a:bodyPr>
          <a:lstStyle/>
          <a:p>
            <a:r>
              <a:rPr lang="en-US" sz="28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Node.js 连接 MySQL</a:t>
            </a:r>
            <a:endParaRPr lang="en-US" sz="28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矩形 24"/>
          <p:cNvSpPr/>
          <p:nvPr/>
        </p:nvSpPr>
        <p:spPr>
          <a:xfrm>
            <a:off x="7088890" y="2392750"/>
            <a:ext cx="3945888" cy="1545590"/>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ode有以下几个特点，简单强大，轻量可扩展，简单体现在node使用的是javascript，json进行编码，人人都会，强大体现在非阻塞IO，可以适应分块传输数据，较慢的网络环境，尤其擅长高并发访问;轻量体现在node本身既是代码又是服务器，前后端使用统一语言，可扩展体现在可以轻松应对多实例，多服务器架构，同时有海量的第三方组件 </a:t>
            </a:r>
            <a:endPar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文本框 18"/>
          <p:cNvSpPr txBox="1"/>
          <p:nvPr/>
        </p:nvSpPr>
        <p:spPr>
          <a:xfrm>
            <a:off x="10435323" y="261573"/>
            <a:ext cx="1548394" cy="275590"/>
          </a:xfrm>
          <a:prstGeom prst="rect">
            <a:avLst/>
          </a:prstGeom>
          <a:noFill/>
        </p:spPr>
        <p:txBody>
          <a:bodyPr wrap="square" rtlCol="0">
            <a:spAutoFit/>
          </a:bodyPr>
          <a:lstStyle/>
          <a:p>
            <a:pPr algn="ct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mysql</a:t>
            </a:r>
            <a:endPar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descr="屏幕截图2"/>
          <p:cNvPicPr>
            <a:picLocks noChangeAspect="1"/>
          </p:cNvPicPr>
          <p:nvPr/>
        </p:nvPicPr>
        <p:blipFill>
          <a:blip r:embed="rId2"/>
          <a:stretch>
            <a:fillRect/>
          </a:stretch>
        </p:blipFill>
        <p:spPr>
          <a:xfrm>
            <a:off x="1412875" y="1838325"/>
            <a:ext cx="3931920" cy="2366645"/>
          </a:xfrm>
          <a:prstGeom prst="rect">
            <a:avLst/>
          </a:prstGeom>
        </p:spPr>
      </p:pic>
      <p:grpSp>
        <p:nvGrpSpPr>
          <p:cNvPr id="7" name="组合 6"/>
          <p:cNvGrpSpPr/>
          <p:nvPr/>
        </p:nvGrpSpPr>
        <p:grpSpPr>
          <a:xfrm>
            <a:off x="7213662" y="5866448"/>
            <a:ext cx="3821115" cy="553085"/>
            <a:chOff x="1391598" y="5427872"/>
            <a:chExt cx="3821115" cy="553085"/>
          </a:xfrm>
        </p:grpSpPr>
        <p:sp>
          <p:nvSpPr>
            <p:cNvPr id="9" name="Shape 2562"/>
            <p:cNvSpPr>
              <a:spLocks noChangeAspect="1"/>
            </p:cNvSpPr>
            <p:nvPr/>
          </p:nvSpPr>
          <p:spPr>
            <a:xfrm>
              <a:off x="1391598" y="5555216"/>
              <a:ext cx="298540" cy="29854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85000"/>
                <a:lumOff val="15000"/>
              </a:schemeClr>
            </a:solidFill>
            <a:ln w="12700">
              <a:miter lim="400000"/>
            </a:ln>
          </p:spPr>
          <p:txBody>
            <a:bodyPr lIns="38090" tIns="38090" rIns="38090" bIns="38090" anchor="ctr"/>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Arial" panose="020B0604020202020204" pitchFamily="34" charset="0"/>
                <a:ea typeface="微软雅黑" panose="020B0503020204020204" pitchFamily="34" charset="-122"/>
                <a:sym typeface="Arial" panose="020B0604020202020204" pitchFamily="34" charset="0"/>
              </a:endParaRPr>
            </a:p>
          </p:txBody>
        </p:sp>
        <p:sp>
          <p:nvSpPr>
            <p:cNvPr id="11" name="Rectangle 23"/>
            <p:cNvSpPr/>
            <p:nvPr/>
          </p:nvSpPr>
          <p:spPr>
            <a:xfrm>
              <a:off x="1850678" y="5427872"/>
              <a:ext cx="3362035" cy="553085"/>
            </a:xfrm>
            <a:prstGeom prst="rect">
              <a:avLst/>
            </a:prstGeom>
          </p:spPr>
          <p:txBody>
            <a:bodyPr wrap="square">
              <a:spAutoFit/>
            </a:bodyPr>
            <a:p>
              <a:pPr algn="just" eaLnBrk="1" fontAlgn="auto" hangingPunct="1">
                <a:spcBef>
                  <a:spcPts val="0"/>
                </a:spcBef>
                <a:spcAft>
                  <a:spcPts val="0"/>
                </a:spcAft>
                <a:defRPr/>
              </a:pPr>
              <a:endPar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just"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sql执行后的回调方法 err是错误 如果是查询 value就是查询结果</a:t>
              </a:r>
              <a:endPar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13" name="组合 12"/>
          <p:cNvGrpSpPr/>
          <p:nvPr/>
        </p:nvGrpSpPr>
        <p:grpSpPr>
          <a:xfrm>
            <a:off x="7240332" y="4710748"/>
            <a:ext cx="3821115" cy="340159"/>
            <a:chOff x="1391598" y="5513597"/>
            <a:chExt cx="3821115" cy="340159"/>
          </a:xfrm>
        </p:grpSpPr>
        <p:sp>
          <p:nvSpPr>
            <p:cNvPr id="17" name="Shape 2562"/>
            <p:cNvSpPr>
              <a:spLocks noChangeAspect="1"/>
            </p:cNvSpPr>
            <p:nvPr/>
          </p:nvSpPr>
          <p:spPr>
            <a:xfrm>
              <a:off x="1391598" y="5555216"/>
              <a:ext cx="298540" cy="29854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85000"/>
                <a:lumOff val="15000"/>
              </a:schemeClr>
            </a:solidFill>
            <a:ln w="12700">
              <a:miter lim="400000"/>
            </a:ln>
          </p:spPr>
          <p:txBody>
            <a:bodyPr lIns="38090" tIns="38090" rIns="38090" bIns="38090" anchor="ctr"/>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23"/>
            <p:cNvSpPr/>
            <p:nvPr/>
          </p:nvSpPr>
          <p:spPr>
            <a:xfrm>
              <a:off x="1850678" y="5513597"/>
              <a:ext cx="3362035" cy="245110"/>
            </a:xfrm>
            <a:prstGeom prst="rect">
              <a:avLst/>
            </a:prstGeom>
          </p:spPr>
          <p:txBody>
            <a:bodyPr wrap="square">
              <a:spAutoFit/>
            </a:bodyPr>
            <a:p>
              <a:pPr algn="just"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配置和引入mysql</a:t>
              </a:r>
              <a:endPar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21" name="组合 20"/>
          <p:cNvGrpSpPr/>
          <p:nvPr/>
        </p:nvGrpSpPr>
        <p:grpSpPr>
          <a:xfrm>
            <a:off x="7213662" y="4131997"/>
            <a:ext cx="3821115" cy="351987"/>
            <a:chOff x="1391598" y="4813561"/>
            <a:chExt cx="3821115" cy="351987"/>
          </a:xfrm>
        </p:grpSpPr>
        <p:sp>
          <p:nvSpPr>
            <p:cNvPr id="22" name="Shape 2687"/>
            <p:cNvSpPr/>
            <p:nvPr/>
          </p:nvSpPr>
          <p:spPr>
            <a:xfrm>
              <a:off x="1391598" y="4813561"/>
              <a:ext cx="351987" cy="351987"/>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lumMod val="85000"/>
                <a:lumOff val="15000"/>
              </a:schemeClr>
            </a:solidFill>
            <a:ln w="12700">
              <a:miter lim="400000"/>
            </a:ln>
          </p:spPr>
          <p:txBody>
            <a:bodyPr lIns="38090" tIns="38090" rIns="38090" bIns="38090" anchor="ctr"/>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23"/>
            <p:cNvSpPr/>
            <p:nvPr/>
          </p:nvSpPr>
          <p:spPr>
            <a:xfrm>
              <a:off x="1850678" y="4813561"/>
              <a:ext cx="3362035" cy="245110"/>
            </a:xfrm>
            <a:prstGeom prst="rect">
              <a:avLst/>
            </a:prstGeom>
          </p:spPr>
          <p:txBody>
            <a:bodyPr wrap="square">
              <a:spAutoFit/>
            </a:bodyPr>
            <a:p>
              <a:pPr algn="just"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安装mysql命令 npm i mysql </a:t>
              </a:r>
              <a:endPar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0"/>
                            </p:stCondLst>
                            <p:childTnLst>
                              <p:par>
                                <p:cTn id="11" presetID="21"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53" presetClass="entr" presetSubtype="16" fill="hold" grpId="0" nodeType="withEffect">
                                  <p:stCondLst>
                                    <p:cond delay="750"/>
                                  </p:stCondLst>
                                  <p:iterate type="lt">
                                    <p:tmPct val="10000"/>
                                  </p:iterate>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50" presetClass="entr" presetSubtype="0" decel="10000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strVal val="#ppt_w+.3"/>
                                          </p:val>
                                        </p:tav>
                                        <p:tav tm="100000">
                                          <p:val>
                                            <p:strVal val="#ppt_w"/>
                                          </p:val>
                                        </p:tav>
                                      </p:tavLst>
                                    </p:anim>
                                    <p:anim calcmode="lin" valueType="num">
                                      <p:cBhvr>
                                        <p:cTn id="28" dur="1000" fill="hold"/>
                                        <p:tgtEl>
                                          <p:spTgt spid="6"/>
                                        </p:tgtEl>
                                        <p:attrNameLst>
                                          <p:attrName>ppt_h</p:attrName>
                                        </p:attrNameLst>
                                      </p:cBhvr>
                                      <p:tavLst>
                                        <p:tav tm="0">
                                          <p:val>
                                            <p:strVal val="#ppt_h"/>
                                          </p:val>
                                        </p:tav>
                                        <p:tav tm="100000">
                                          <p:val>
                                            <p:strVal val="#ppt_h"/>
                                          </p:val>
                                        </p:tav>
                                      </p:tavLst>
                                    </p:anim>
                                    <p:animEffect transition="in" filter="fade">
                                      <p:cBhvr>
                                        <p:cTn id="29" dur="1000"/>
                                        <p:tgtEl>
                                          <p:spTgt spid="6"/>
                                        </p:tgtEl>
                                      </p:cBhvr>
                                    </p:animEffect>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anim calcmode="lin" valueType="num">
                                      <p:cBhvr>
                                        <p:cTn id="34" dur="500" fill="hold"/>
                                        <p:tgtEl>
                                          <p:spTgt spid="8"/>
                                        </p:tgtEl>
                                        <p:attrNameLst>
                                          <p:attrName>ppt_x</p:attrName>
                                        </p:attrNameLst>
                                      </p:cBhvr>
                                      <p:tavLst>
                                        <p:tav tm="0">
                                          <p:val>
                                            <p:strVal val="#ppt_x"/>
                                          </p:val>
                                        </p:tav>
                                        <p:tav tm="100000">
                                          <p:val>
                                            <p:strVal val="#ppt_x"/>
                                          </p:val>
                                        </p:tav>
                                      </p:tavLst>
                                    </p:anim>
                                    <p:anim calcmode="lin" valueType="num">
                                      <p:cBhvr>
                                        <p:cTn id="35" dur="500" fill="hold"/>
                                        <p:tgtEl>
                                          <p:spTgt spid="8"/>
                                        </p:tgtEl>
                                        <p:attrNameLst>
                                          <p:attrName>ppt_y</p:attrName>
                                        </p:attrNameLst>
                                      </p:cBhvr>
                                      <p:tavLst>
                                        <p:tav tm="0">
                                          <p:val>
                                            <p:strVal val="#ppt_y+.1"/>
                                          </p:val>
                                        </p:tav>
                                        <p:tav tm="100000">
                                          <p:val>
                                            <p:strVal val="#ppt_y"/>
                                          </p:val>
                                        </p:tav>
                                      </p:tavLst>
                                    </p:anim>
                                  </p:childTnLst>
                                </p:cTn>
                              </p:par>
                              <p:par>
                                <p:cTn id="36" presetID="5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par>
                                <p:cTn id="41" presetID="53" presetClass="entr" presetSubtype="16"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par>
                                <p:cTn id="46" presetID="53"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par>
                                <p:cTn id="51" presetID="53" presetClass="entr" presetSubtype="16"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4" grpId="0"/>
      <p:bldP spid="25"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5" name="文本框 14"/>
          <p:cNvSpPr txBox="1"/>
          <p:nvPr/>
        </p:nvSpPr>
        <p:spPr>
          <a:xfrm>
            <a:off x="7085314" y="324061"/>
            <a:ext cx="2810347" cy="275590"/>
          </a:xfrm>
          <a:prstGeom prst="rect">
            <a:avLst/>
          </a:prstGeom>
          <a:noFill/>
        </p:spPr>
        <p:txBody>
          <a:bodyPr wrap="square" rtlCol="0">
            <a:spAutoFit/>
          </a:bodyPr>
          <a:lstStyle/>
          <a:p>
            <a:pPr algn="r"/>
            <a:r>
              <a:rPr lang="en-US" altLang="zh-CN" sz="1200" b="1" dirty="0">
                <a:latin typeface="Arial" panose="020B0604020202020204" pitchFamily="34" charset="0"/>
                <a:ea typeface="微软雅黑" panose="020B0503020204020204" pitchFamily="34" charset="-122"/>
                <a:sym typeface="Arial" panose="020B0604020202020204" pitchFamily="34" charset="0"/>
              </a:rPr>
              <a:t>PROJECT</a:t>
            </a:r>
            <a:endParaRPr lang="en-US" altLang="zh-CN"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nvSpPr>
        <p:spPr>
          <a:xfrm>
            <a:off x="10435323" y="261573"/>
            <a:ext cx="1548394" cy="368300"/>
          </a:xfrm>
          <a:prstGeom prst="rect">
            <a:avLst/>
          </a:prstGeom>
          <a:noFill/>
        </p:spPr>
        <p:txBody>
          <a:bodyPr wrap="square" rtlCol="0">
            <a:spAutoFit/>
          </a:bodyPr>
          <a:lstStyle/>
          <a:p>
            <a:pPr algn="ctr"/>
            <a:r>
              <a:rPr lang="en-US" altLang="zh-CN" spc="300" dirty="0">
                <a:solidFill>
                  <a:schemeClr val="bg1"/>
                </a:solidFill>
                <a:latin typeface="Arial" panose="020B0604020202020204" pitchFamily="34" charset="0"/>
                <a:ea typeface="微软雅黑" panose="020B0503020204020204" pitchFamily="34" charset="-122"/>
                <a:sym typeface="Arial" panose="020B0604020202020204" pitchFamily="34" charset="0"/>
              </a:rPr>
              <a:t>login</a:t>
            </a:r>
            <a:endPar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descr="timg"/>
          <p:cNvPicPr>
            <a:picLocks noChangeAspect="1"/>
          </p:cNvPicPr>
          <p:nvPr/>
        </p:nvPicPr>
        <p:blipFill>
          <a:blip r:embed="rId2"/>
          <a:stretch>
            <a:fillRect/>
          </a:stretch>
        </p:blipFill>
        <p:spPr>
          <a:xfrm>
            <a:off x="2590800" y="732155"/>
            <a:ext cx="6012180" cy="602043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p:cNvSpPr/>
          <p:nvPr/>
        </p:nvSpPr>
        <p:spPr>
          <a:xfrm>
            <a:off x="0" y="2493407"/>
            <a:ext cx="12192000" cy="2696901"/>
          </a:xfrm>
          <a:custGeom>
            <a:avLst/>
            <a:gdLst>
              <a:gd name="connsiteX0" fmla="*/ 0 w 9157063"/>
              <a:gd name="connsiteY0" fmla="*/ 130629 h 3095898"/>
              <a:gd name="connsiteX1" fmla="*/ 2286000 w 9157063"/>
              <a:gd name="connsiteY1" fmla="*/ 0 h 3095898"/>
              <a:gd name="connsiteX2" fmla="*/ 5329646 w 9157063"/>
              <a:gd name="connsiteY2" fmla="*/ 2155372 h 3095898"/>
              <a:gd name="connsiteX3" fmla="*/ 9157063 w 9157063"/>
              <a:gd name="connsiteY3" fmla="*/ 3095898 h 3095898"/>
              <a:gd name="connsiteX0-1" fmla="*/ 0 w 9157063"/>
              <a:gd name="connsiteY0-2" fmla="*/ 130629 h 3095898"/>
              <a:gd name="connsiteX1-3" fmla="*/ 2286000 w 9157063"/>
              <a:gd name="connsiteY1-4" fmla="*/ 0 h 3095898"/>
              <a:gd name="connsiteX2-5" fmla="*/ 5329646 w 9157063"/>
              <a:gd name="connsiteY2-6" fmla="*/ 2155372 h 3095898"/>
              <a:gd name="connsiteX3-7" fmla="*/ 9157063 w 9157063"/>
              <a:gd name="connsiteY3-8" fmla="*/ 3095898 h 3095898"/>
              <a:gd name="connsiteX0-9" fmla="*/ 0 w 9157063"/>
              <a:gd name="connsiteY0-10" fmla="*/ 259961 h 3225230"/>
              <a:gd name="connsiteX1-11" fmla="*/ 2286000 w 9157063"/>
              <a:gd name="connsiteY1-12" fmla="*/ 129332 h 3225230"/>
              <a:gd name="connsiteX2-13" fmla="*/ 5329646 w 9157063"/>
              <a:gd name="connsiteY2-14" fmla="*/ 2284704 h 3225230"/>
              <a:gd name="connsiteX3-15" fmla="*/ 9157063 w 9157063"/>
              <a:gd name="connsiteY3-16" fmla="*/ 3225230 h 3225230"/>
              <a:gd name="connsiteX0-17" fmla="*/ 0 w 9157063"/>
              <a:gd name="connsiteY0-18" fmla="*/ 259961 h 3225230"/>
              <a:gd name="connsiteX1-19" fmla="*/ 2286000 w 9157063"/>
              <a:gd name="connsiteY1-20" fmla="*/ 129332 h 3225230"/>
              <a:gd name="connsiteX2-21" fmla="*/ 5329646 w 9157063"/>
              <a:gd name="connsiteY2-22" fmla="*/ 2284704 h 3225230"/>
              <a:gd name="connsiteX3-23" fmla="*/ 9157063 w 9157063"/>
              <a:gd name="connsiteY3-24" fmla="*/ 3225230 h 3225230"/>
              <a:gd name="connsiteX0-25" fmla="*/ 0 w 9157063"/>
              <a:gd name="connsiteY0-26" fmla="*/ 259961 h 3227547"/>
              <a:gd name="connsiteX1-27" fmla="*/ 2286000 w 9157063"/>
              <a:gd name="connsiteY1-28" fmla="*/ 129332 h 3227547"/>
              <a:gd name="connsiteX2-29" fmla="*/ 5329646 w 9157063"/>
              <a:gd name="connsiteY2-30" fmla="*/ 2284704 h 3227547"/>
              <a:gd name="connsiteX3-31" fmla="*/ 9157063 w 9157063"/>
              <a:gd name="connsiteY3-32" fmla="*/ 3225230 h 3227547"/>
              <a:gd name="connsiteX0-33" fmla="*/ 0 w 9157063"/>
              <a:gd name="connsiteY0-34" fmla="*/ 141919 h 3109392"/>
              <a:gd name="connsiteX1-35" fmla="*/ 2756263 w 9157063"/>
              <a:gd name="connsiteY1-36" fmla="*/ 168045 h 3109392"/>
              <a:gd name="connsiteX2-37" fmla="*/ 5329646 w 9157063"/>
              <a:gd name="connsiteY2-38" fmla="*/ 2166662 h 3109392"/>
              <a:gd name="connsiteX3-39" fmla="*/ 9157063 w 9157063"/>
              <a:gd name="connsiteY3-40" fmla="*/ 3107188 h 3109392"/>
              <a:gd name="connsiteX0-41" fmla="*/ 0 w 9157063"/>
              <a:gd name="connsiteY0-42" fmla="*/ 189830 h 3157303"/>
              <a:gd name="connsiteX1-43" fmla="*/ 2756263 w 9157063"/>
              <a:gd name="connsiteY1-44" fmla="*/ 215956 h 3157303"/>
              <a:gd name="connsiteX2-45" fmla="*/ 5329646 w 9157063"/>
              <a:gd name="connsiteY2-46" fmla="*/ 2214573 h 3157303"/>
              <a:gd name="connsiteX3-47" fmla="*/ 9157063 w 9157063"/>
              <a:gd name="connsiteY3-48" fmla="*/ 3155099 h 3157303"/>
              <a:gd name="connsiteX0-49" fmla="*/ 0 w 9104811"/>
              <a:gd name="connsiteY0-50" fmla="*/ 391083 h 3045048"/>
              <a:gd name="connsiteX1-51" fmla="*/ 2704011 w 9104811"/>
              <a:gd name="connsiteY1-52" fmla="*/ 103701 h 3045048"/>
              <a:gd name="connsiteX2-53" fmla="*/ 5277394 w 9104811"/>
              <a:gd name="connsiteY2-54" fmla="*/ 2102318 h 3045048"/>
              <a:gd name="connsiteX3-55" fmla="*/ 9104811 w 9104811"/>
              <a:gd name="connsiteY3-56" fmla="*/ 3042844 h 3045048"/>
              <a:gd name="connsiteX0-57" fmla="*/ 0 w 9170125"/>
              <a:gd name="connsiteY0-58" fmla="*/ 401085 h 3041987"/>
              <a:gd name="connsiteX1-59" fmla="*/ 2769325 w 9170125"/>
              <a:gd name="connsiteY1-60" fmla="*/ 100640 h 3041987"/>
              <a:gd name="connsiteX2-61" fmla="*/ 5342708 w 9170125"/>
              <a:gd name="connsiteY2-62" fmla="*/ 2099257 h 3041987"/>
              <a:gd name="connsiteX3-63" fmla="*/ 9170125 w 9170125"/>
              <a:gd name="connsiteY3-64" fmla="*/ 3039783 h 3041987"/>
              <a:gd name="connsiteX0-65" fmla="*/ 0 w 9170125"/>
              <a:gd name="connsiteY0-66" fmla="*/ 401085 h 3041987"/>
              <a:gd name="connsiteX1-67" fmla="*/ 2677885 w 9170125"/>
              <a:gd name="connsiteY1-68" fmla="*/ 100640 h 3041987"/>
              <a:gd name="connsiteX2-69" fmla="*/ 5342708 w 9170125"/>
              <a:gd name="connsiteY2-70" fmla="*/ 2099257 h 3041987"/>
              <a:gd name="connsiteX3-71" fmla="*/ 9170125 w 9170125"/>
              <a:gd name="connsiteY3-72" fmla="*/ 3039783 h 3041987"/>
              <a:gd name="connsiteX0-73" fmla="*/ 0 w 9170125"/>
              <a:gd name="connsiteY0-74" fmla="*/ 468432 h 3109334"/>
              <a:gd name="connsiteX1-75" fmla="*/ 2677885 w 9170125"/>
              <a:gd name="connsiteY1-76" fmla="*/ 167987 h 3109334"/>
              <a:gd name="connsiteX2-77" fmla="*/ 5342708 w 9170125"/>
              <a:gd name="connsiteY2-78" fmla="*/ 2166604 h 3109334"/>
              <a:gd name="connsiteX3-79" fmla="*/ 9170125 w 9170125"/>
              <a:gd name="connsiteY3-80" fmla="*/ 3107130 h 3109334"/>
              <a:gd name="connsiteX0-81" fmla="*/ 0 w 9170125"/>
              <a:gd name="connsiteY0-82" fmla="*/ 406629 h 3047531"/>
              <a:gd name="connsiteX1-83" fmla="*/ 2677885 w 9170125"/>
              <a:gd name="connsiteY1-84" fmla="*/ 106184 h 3047531"/>
              <a:gd name="connsiteX2-85" fmla="*/ 5342708 w 9170125"/>
              <a:gd name="connsiteY2-86" fmla="*/ 2104801 h 3047531"/>
              <a:gd name="connsiteX3-87" fmla="*/ 9170125 w 9170125"/>
              <a:gd name="connsiteY3-88" fmla="*/ 3045327 h 3047531"/>
              <a:gd name="connsiteX0-89" fmla="*/ 0 w 9170125"/>
              <a:gd name="connsiteY0-90" fmla="*/ 414045 h 3056100"/>
              <a:gd name="connsiteX1-91" fmla="*/ 2677885 w 9170125"/>
              <a:gd name="connsiteY1-92" fmla="*/ 113600 h 3056100"/>
              <a:gd name="connsiteX2-93" fmla="*/ 5564777 w 9170125"/>
              <a:gd name="connsiteY2-94" fmla="*/ 2295097 h 3056100"/>
              <a:gd name="connsiteX3-95" fmla="*/ 9170125 w 9170125"/>
              <a:gd name="connsiteY3-96" fmla="*/ 3052743 h 3056100"/>
              <a:gd name="connsiteX0-97" fmla="*/ 0 w 9170125"/>
              <a:gd name="connsiteY0-98" fmla="*/ 414045 h 3061846"/>
              <a:gd name="connsiteX1-99" fmla="*/ 2677885 w 9170125"/>
              <a:gd name="connsiteY1-100" fmla="*/ 113600 h 3061846"/>
              <a:gd name="connsiteX2-101" fmla="*/ 5564777 w 9170125"/>
              <a:gd name="connsiteY2-102" fmla="*/ 2295097 h 3061846"/>
              <a:gd name="connsiteX3-103" fmla="*/ 9170125 w 9170125"/>
              <a:gd name="connsiteY3-104" fmla="*/ 3052743 h 3061846"/>
              <a:gd name="connsiteX0-105" fmla="*/ 0 w 9170125"/>
              <a:gd name="connsiteY0-106" fmla="*/ 410334 h 3055876"/>
              <a:gd name="connsiteX1-107" fmla="*/ 2677885 w 9170125"/>
              <a:gd name="connsiteY1-108" fmla="*/ 109889 h 3055876"/>
              <a:gd name="connsiteX2-109" fmla="*/ 5747657 w 9170125"/>
              <a:gd name="connsiteY2-110" fmla="*/ 2239135 h 3055876"/>
              <a:gd name="connsiteX3-111" fmla="*/ 9170125 w 9170125"/>
              <a:gd name="connsiteY3-112" fmla="*/ 3049032 h 3055876"/>
            </a:gdLst>
            <a:ahLst/>
            <a:cxnLst>
              <a:cxn ang="0">
                <a:pos x="connsiteX0-1" y="connsiteY0-2"/>
              </a:cxn>
              <a:cxn ang="0">
                <a:pos x="connsiteX1-3" y="connsiteY1-4"/>
              </a:cxn>
              <a:cxn ang="0">
                <a:pos x="connsiteX2-5" y="connsiteY2-6"/>
              </a:cxn>
              <a:cxn ang="0">
                <a:pos x="connsiteX3-7" y="connsiteY3-8"/>
              </a:cxn>
            </a:cxnLst>
            <a:rect l="l" t="t" r="r" b="b"/>
            <a:pathLst>
              <a:path w="9170125" h="3055876">
                <a:moveTo>
                  <a:pt x="0" y="410334"/>
                </a:moveTo>
                <a:cubicBezTo>
                  <a:pt x="500742" y="210037"/>
                  <a:pt x="1719942" y="-194911"/>
                  <a:pt x="2677885" y="109889"/>
                </a:cubicBezTo>
                <a:cubicBezTo>
                  <a:pt x="3635828" y="414689"/>
                  <a:pt x="4116977" y="1501084"/>
                  <a:pt x="5747657" y="2239135"/>
                </a:cubicBezTo>
                <a:cubicBezTo>
                  <a:pt x="7378337" y="2977186"/>
                  <a:pt x="8181701" y="3088220"/>
                  <a:pt x="9170125" y="3049032"/>
                </a:cubicBezTo>
              </a:path>
            </a:pathLst>
          </a:cu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6"/>
          <p:cNvSpPr/>
          <p:nvPr/>
        </p:nvSpPr>
        <p:spPr>
          <a:xfrm>
            <a:off x="0" y="2658201"/>
            <a:ext cx="12192000" cy="2154395"/>
          </a:xfrm>
          <a:custGeom>
            <a:avLst/>
            <a:gdLst>
              <a:gd name="connsiteX0" fmla="*/ 0 w 9170126"/>
              <a:gd name="connsiteY0" fmla="*/ 2011680 h 2011680"/>
              <a:gd name="connsiteX1" fmla="*/ 3187337 w 9170126"/>
              <a:gd name="connsiteY1" fmla="*/ 78377 h 2011680"/>
              <a:gd name="connsiteX2" fmla="*/ 6544492 w 9170126"/>
              <a:gd name="connsiteY2" fmla="*/ 0 h 2011680"/>
              <a:gd name="connsiteX3" fmla="*/ 9170126 w 9170126"/>
              <a:gd name="connsiteY3" fmla="*/ 757645 h 2011680"/>
              <a:gd name="connsiteX0-1" fmla="*/ 0 w 9170126"/>
              <a:gd name="connsiteY0-2" fmla="*/ 2141544 h 2141544"/>
              <a:gd name="connsiteX1-3" fmla="*/ 3187337 w 9170126"/>
              <a:gd name="connsiteY1-4" fmla="*/ 208241 h 2141544"/>
              <a:gd name="connsiteX2-5" fmla="*/ 6544492 w 9170126"/>
              <a:gd name="connsiteY2-6" fmla="*/ 129864 h 2141544"/>
              <a:gd name="connsiteX3-7" fmla="*/ 9170126 w 9170126"/>
              <a:gd name="connsiteY3-8" fmla="*/ 887509 h 2141544"/>
              <a:gd name="connsiteX0-9" fmla="*/ 0 w 9170126"/>
              <a:gd name="connsiteY0-10" fmla="*/ 2141544 h 2141544"/>
              <a:gd name="connsiteX1-11" fmla="*/ 3187337 w 9170126"/>
              <a:gd name="connsiteY1-12" fmla="*/ 208241 h 2141544"/>
              <a:gd name="connsiteX2-13" fmla="*/ 6544492 w 9170126"/>
              <a:gd name="connsiteY2-14" fmla="*/ 129864 h 2141544"/>
              <a:gd name="connsiteX3-15" fmla="*/ 9170126 w 9170126"/>
              <a:gd name="connsiteY3-16" fmla="*/ 887509 h 2141544"/>
              <a:gd name="connsiteX0-17" fmla="*/ 0 w 9170126"/>
              <a:gd name="connsiteY0-18" fmla="*/ 2141544 h 2141544"/>
              <a:gd name="connsiteX1-19" fmla="*/ 3187337 w 9170126"/>
              <a:gd name="connsiteY1-20" fmla="*/ 208241 h 2141544"/>
              <a:gd name="connsiteX2-21" fmla="*/ 6544492 w 9170126"/>
              <a:gd name="connsiteY2-22" fmla="*/ 129864 h 2141544"/>
              <a:gd name="connsiteX3-23" fmla="*/ 9170126 w 9170126"/>
              <a:gd name="connsiteY3-24" fmla="*/ 887509 h 2141544"/>
              <a:gd name="connsiteX0-25" fmla="*/ 0 w 9170126"/>
              <a:gd name="connsiteY0-26" fmla="*/ 2141544 h 2141544"/>
              <a:gd name="connsiteX1-27" fmla="*/ 3187337 w 9170126"/>
              <a:gd name="connsiteY1-28" fmla="*/ 208241 h 2141544"/>
              <a:gd name="connsiteX2-29" fmla="*/ 6544492 w 9170126"/>
              <a:gd name="connsiteY2-30" fmla="*/ 129864 h 2141544"/>
              <a:gd name="connsiteX3-31" fmla="*/ 9170126 w 9170126"/>
              <a:gd name="connsiteY3-32" fmla="*/ 887509 h 2141544"/>
              <a:gd name="connsiteX0-33" fmla="*/ 0 w 9170126"/>
              <a:gd name="connsiteY0-34" fmla="*/ 2141544 h 2141544"/>
              <a:gd name="connsiteX1-35" fmla="*/ 3187337 w 9170126"/>
              <a:gd name="connsiteY1-36" fmla="*/ 208241 h 2141544"/>
              <a:gd name="connsiteX2-37" fmla="*/ 6544492 w 9170126"/>
              <a:gd name="connsiteY2-38" fmla="*/ 129864 h 2141544"/>
              <a:gd name="connsiteX3-39" fmla="*/ 9170126 w 9170126"/>
              <a:gd name="connsiteY3-40" fmla="*/ 887509 h 2141544"/>
              <a:gd name="connsiteX0-41" fmla="*/ 0 w 9170126"/>
              <a:gd name="connsiteY0-42" fmla="*/ 2141544 h 2141544"/>
              <a:gd name="connsiteX1-43" fmla="*/ 3187337 w 9170126"/>
              <a:gd name="connsiteY1-44" fmla="*/ 208241 h 2141544"/>
              <a:gd name="connsiteX2-45" fmla="*/ 6544492 w 9170126"/>
              <a:gd name="connsiteY2-46" fmla="*/ 129864 h 2141544"/>
              <a:gd name="connsiteX3-47" fmla="*/ 9170126 w 9170126"/>
              <a:gd name="connsiteY3-48" fmla="*/ 887509 h 2141544"/>
              <a:gd name="connsiteX0-49" fmla="*/ 0 w 9170126"/>
              <a:gd name="connsiteY0-50" fmla="*/ 2141544 h 2141544"/>
              <a:gd name="connsiteX1-51" fmla="*/ 3187337 w 9170126"/>
              <a:gd name="connsiteY1-52" fmla="*/ 208241 h 2141544"/>
              <a:gd name="connsiteX2-53" fmla="*/ 6544492 w 9170126"/>
              <a:gd name="connsiteY2-54" fmla="*/ 129864 h 2141544"/>
              <a:gd name="connsiteX3-55" fmla="*/ 9170126 w 9170126"/>
              <a:gd name="connsiteY3-56" fmla="*/ 887509 h 2141544"/>
              <a:gd name="connsiteX0-57" fmla="*/ 0 w 9170126"/>
              <a:gd name="connsiteY0-58" fmla="*/ 2170260 h 2170260"/>
              <a:gd name="connsiteX1-59" fmla="*/ 3187337 w 9170126"/>
              <a:gd name="connsiteY1-60" fmla="*/ 236957 h 2170260"/>
              <a:gd name="connsiteX2-61" fmla="*/ 6531429 w 9170126"/>
              <a:gd name="connsiteY2-62" fmla="*/ 106328 h 2170260"/>
              <a:gd name="connsiteX3-63" fmla="*/ 9170126 w 9170126"/>
              <a:gd name="connsiteY3-64" fmla="*/ 916225 h 2170260"/>
              <a:gd name="connsiteX0-65" fmla="*/ 0 w 9170126"/>
              <a:gd name="connsiteY0-66" fmla="*/ 2155389 h 2155389"/>
              <a:gd name="connsiteX1-67" fmla="*/ 3187337 w 9170126"/>
              <a:gd name="connsiteY1-68" fmla="*/ 222086 h 2155389"/>
              <a:gd name="connsiteX2-69" fmla="*/ 6531429 w 9170126"/>
              <a:gd name="connsiteY2-70" fmla="*/ 91457 h 2155389"/>
              <a:gd name="connsiteX3-71" fmla="*/ 9170126 w 9170126"/>
              <a:gd name="connsiteY3-72" fmla="*/ 901354 h 2155389"/>
              <a:gd name="connsiteX0-73" fmla="*/ 0 w 9170126"/>
              <a:gd name="connsiteY0-74" fmla="*/ 2127427 h 2127427"/>
              <a:gd name="connsiteX1-75" fmla="*/ 2834640 w 9170126"/>
              <a:gd name="connsiteY1-76" fmla="*/ 285564 h 2127427"/>
              <a:gd name="connsiteX2-77" fmla="*/ 6531429 w 9170126"/>
              <a:gd name="connsiteY2-78" fmla="*/ 63495 h 2127427"/>
              <a:gd name="connsiteX3-79" fmla="*/ 9170126 w 9170126"/>
              <a:gd name="connsiteY3-80" fmla="*/ 873392 h 2127427"/>
              <a:gd name="connsiteX0-81" fmla="*/ 0 w 9170126"/>
              <a:gd name="connsiteY0-82" fmla="*/ 2127427 h 2127427"/>
              <a:gd name="connsiteX1-83" fmla="*/ 2834640 w 9170126"/>
              <a:gd name="connsiteY1-84" fmla="*/ 285564 h 2127427"/>
              <a:gd name="connsiteX2-85" fmla="*/ 6531429 w 9170126"/>
              <a:gd name="connsiteY2-86" fmla="*/ 63495 h 2127427"/>
              <a:gd name="connsiteX3-87" fmla="*/ 9170126 w 9170126"/>
              <a:gd name="connsiteY3-88" fmla="*/ 873392 h 2127427"/>
              <a:gd name="connsiteX0-89" fmla="*/ 0 w 9170126"/>
              <a:gd name="connsiteY0-90" fmla="*/ 2127427 h 2127427"/>
              <a:gd name="connsiteX1-91" fmla="*/ 2834640 w 9170126"/>
              <a:gd name="connsiteY1-92" fmla="*/ 285564 h 2127427"/>
              <a:gd name="connsiteX2-93" fmla="*/ 6531429 w 9170126"/>
              <a:gd name="connsiteY2-94" fmla="*/ 63495 h 2127427"/>
              <a:gd name="connsiteX3-95" fmla="*/ 9170126 w 9170126"/>
              <a:gd name="connsiteY3-96" fmla="*/ 873392 h 2127427"/>
            </a:gdLst>
            <a:ahLst/>
            <a:cxnLst>
              <a:cxn ang="0">
                <a:pos x="connsiteX0-1" y="connsiteY0-2"/>
              </a:cxn>
              <a:cxn ang="0">
                <a:pos x="connsiteX1-3" y="connsiteY1-4"/>
              </a:cxn>
              <a:cxn ang="0">
                <a:pos x="connsiteX2-5" y="connsiteY2-6"/>
              </a:cxn>
              <a:cxn ang="0">
                <a:pos x="connsiteX3-7" y="connsiteY3-8"/>
              </a:cxn>
            </a:cxnLst>
            <a:rect l="l" t="t" r="r" b="b"/>
            <a:pathLst>
              <a:path w="9170126" h="2127427">
                <a:moveTo>
                  <a:pt x="0" y="2127427"/>
                </a:moveTo>
                <a:cubicBezTo>
                  <a:pt x="291737" y="1757313"/>
                  <a:pt x="1746069" y="629553"/>
                  <a:pt x="2834640" y="285564"/>
                </a:cubicBezTo>
                <a:cubicBezTo>
                  <a:pt x="3923211" y="-58425"/>
                  <a:pt x="5475515" y="-34476"/>
                  <a:pt x="6531429" y="63495"/>
                </a:cubicBezTo>
                <a:cubicBezTo>
                  <a:pt x="7587343" y="161466"/>
                  <a:pt x="8477795" y="516341"/>
                  <a:pt x="9170126" y="873392"/>
                </a:cubicBezTo>
              </a:path>
            </a:pathLst>
          </a:cu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4"/>
          <p:cNvSpPr/>
          <p:nvPr/>
        </p:nvSpPr>
        <p:spPr>
          <a:xfrm>
            <a:off x="0" y="2360023"/>
            <a:ext cx="12192000" cy="3272972"/>
          </a:xfrm>
          <a:custGeom>
            <a:avLst/>
            <a:gdLst>
              <a:gd name="connsiteX0" fmla="*/ 0 w 9170126"/>
              <a:gd name="connsiteY0" fmla="*/ 26126 h 1711235"/>
              <a:gd name="connsiteX1" fmla="*/ 3213463 w 9170126"/>
              <a:gd name="connsiteY1" fmla="*/ 1711235 h 1711235"/>
              <a:gd name="connsiteX2" fmla="*/ 7994469 w 9170126"/>
              <a:gd name="connsiteY2" fmla="*/ 326572 h 1711235"/>
              <a:gd name="connsiteX3" fmla="*/ 9170126 w 9170126"/>
              <a:gd name="connsiteY3" fmla="*/ 0 h 1711235"/>
              <a:gd name="connsiteX0-1" fmla="*/ 0 w 9170126"/>
              <a:gd name="connsiteY0-2" fmla="*/ 26126 h 1712821"/>
              <a:gd name="connsiteX1-3" fmla="*/ 3213463 w 9170126"/>
              <a:gd name="connsiteY1-4" fmla="*/ 1711235 h 1712821"/>
              <a:gd name="connsiteX2-5" fmla="*/ 7994469 w 9170126"/>
              <a:gd name="connsiteY2-6" fmla="*/ 326572 h 1712821"/>
              <a:gd name="connsiteX3-7" fmla="*/ 9170126 w 9170126"/>
              <a:gd name="connsiteY3-8" fmla="*/ 0 h 1712821"/>
              <a:gd name="connsiteX0-9" fmla="*/ 0 w 9170126"/>
              <a:gd name="connsiteY0-10" fmla="*/ 26126 h 1712821"/>
              <a:gd name="connsiteX1-11" fmla="*/ 3213463 w 9170126"/>
              <a:gd name="connsiteY1-12" fmla="*/ 1711235 h 1712821"/>
              <a:gd name="connsiteX2-13" fmla="*/ 7994469 w 9170126"/>
              <a:gd name="connsiteY2-14" fmla="*/ 326572 h 1712821"/>
              <a:gd name="connsiteX3-15" fmla="*/ 9170126 w 9170126"/>
              <a:gd name="connsiteY3-16" fmla="*/ 0 h 1712821"/>
              <a:gd name="connsiteX0-17" fmla="*/ 0 w 9170126"/>
              <a:gd name="connsiteY0-18" fmla="*/ 26126 h 1711869"/>
              <a:gd name="connsiteX1-19" fmla="*/ 3213463 w 9170126"/>
              <a:gd name="connsiteY1-20" fmla="*/ 1711235 h 1711869"/>
              <a:gd name="connsiteX2-21" fmla="*/ 7067006 w 9170126"/>
              <a:gd name="connsiteY2-22" fmla="*/ 222069 h 1711869"/>
              <a:gd name="connsiteX3-23" fmla="*/ 9170126 w 9170126"/>
              <a:gd name="connsiteY3-24" fmla="*/ 0 h 1711869"/>
              <a:gd name="connsiteX0-25" fmla="*/ 0 w 9170126"/>
              <a:gd name="connsiteY0-26" fmla="*/ 26126 h 1711779"/>
              <a:gd name="connsiteX1-27" fmla="*/ 3213463 w 9170126"/>
              <a:gd name="connsiteY1-28" fmla="*/ 1711235 h 1711779"/>
              <a:gd name="connsiteX2-29" fmla="*/ 7067006 w 9170126"/>
              <a:gd name="connsiteY2-30" fmla="*/ 222069 h 1711779"/>
              <a:gd name="connsiteX3-31" fmla="*/ 9170126 w 9170126"/>
              <a:gd name="connsiteY3-32" fmla="*/ 0 h 1711779"/>
              <a:gd name="connsiteX0-33" fmla="*/ 0 w 9170126"/>
              <a:gd name="connsiteY0-34" fmla="*/ 26126 h 1711882"/>
              <a:gd name="connsiteX1-35" fmla="*/ 3213463 w 9170126"/>
              <a:gd name="connsiteY1-36" fmla="*/ 1711235 h 1711882"/>
              <a:gd name="connsiteX2-37" fmla="*/ 7067006 w 9170126"/>
              <a:gd name="connsiteY2-38" fmla="*/ 222069 h 1711882"/>
              <a:gd name="connsiteX3-39" fmla="*/ 9170126 w 9170126"/>
              <a:gd name="connsiteY3-40" fmla="*/ 0 h 1711882"/>
              <a:gd name="connsiteX0-41" fmla="*/ 0 w 9170126"/>
              <a:gd name="connsiteY0-42" fmla="*/ 26126 h 1711882"/>
              <a:gd name="connsiteX1-43" fmla="*/ 3213463 w 9170126"/>
              <a:gd name="connsiteY1-44" fmla="*/ 1711235 h 1711882"/>
              <a:gd name="connsiteX2-45" fmla="*/ 7223760 w 9170126"/>
              <a:gd name="connsiteY2-46" fmla="*/ 222069 h 1711882"/>
              <a:gd name="connsiteX3-47" fmla="*/ 9170126 w 9170126"/>
              <a:gd name="connsiteY3-48" fmla="*/ 0 h 1711882"/>
              <a:gd name="connsiteX0-49" fmla="*/ 0 w 9170126"/>
              <a:gd name="connsiteY0-50" fmla="*/ 26126 h 1711882"/>
              <a:gd name="connsiteX1-51" fmla="*/ 3213463 w 9170126"/>
              <a:gd name="connsiteY1-52" fmla="*/ 1711235 h 1711882"/>
              <a:gd name="connsiteX2-53" fmla="*/ 7223760 w 9170126"/>
              <a:gd name="connsiteY2-54" fmla="*/ 222069 h 1711882"/>
              <a:gd name="connsiteX3-55" fmla="*/ 9170126 w 9170126"/>
              <a:gd name="connsiteY3-56" fmla="*/ 0 h 1711882"/>
              <a:gd name="connsiteX0-57" fmla="*/ 0 w 9170126"/>
              <a:gd name="connsiteY0-58" fmla="*/ 26126 h 1607414"/>
              <a:gd name="connsiteX1-59" fmla="*/ 3396343 w 9170126"/>
              <a:gd name="connsiteY1-60" fmla="*/ 1606732 h 1607414"/>
              <a:gd name="connsiteX2-61" fmla="*/ 7223760 w 9170126"/>
              <a:gd name="connsiteY2-62" fmla="*/ 222069 h 1607414"/>
              <a:gd name="connsiteX3-63" fmla="*/ 9170126 w 9170126"/>
              <a:gd name="connsiteY3-64" fmla="*/ 0 h 1607414"/>
              <a:gd name="connsiteX0-65" fmla="*/ 0 w 9170126"/>
              <a:gd name="connsiteY0-66" fmla="*/ 82588 h 1663876"/>
              <a:gd name="connsiteX1-67" fmla="*/ 3396343 w 9170126"/>
              <a:gd name="connsiteY1-68" fmla="*/ 1663194 h 1663876"/>
              <a:gd name="connsiteX2-69" fmla="*/ 7223760 w 9170126"/>
              <a:gd name="connsiteY2-70" fmla="*/ 278531 h 1663876"/>
              <a:gd name="connsiteX3-71" fmla="*/ 9170126 w 9170126"/>
              <a:gd name="connsiteY3-72" fmla="*/ 56462 h 1663876"/>
              <a:gd name="connsiteX0-73" fmla="*/ 0 w 9170126"/>
              <a:gd name="connsiteY0-74" fmla="*/ 45999 h 1634659"/>
              <a:gd name="connsiteX1-75" fmla="*/ 3396343 w 9170126"/>
              <a:gd name="connsiteY1-76" fmla="*/ 1626605 h 1634659"/>
              <a:gd name="connsiteX2-77" fmla="*/ 6505303 w 9170126"/>
              <a:gd name="connsiteY2-78" fmla="*/ 633828 h 1634659"/>
              <a:gd name="connsiteX3-79" fmla="*/ 9170126 w 9170126"/>
              <a:gd name="connsiteY3-80" fmla="*/ 19873 h 1634659"/>
              <a:gd name="connsiteX0-81" fmla="*/ 0 w 9170126"/>
              <a:gd name="connsiteY0-82" fmla="*/ 55214 h 1646042"/>
              <a:gd name="connsiteX1-83" fmla="*/ 3396343 w 9170126"/>
              <a:gd name="connsiteY1-84" fmla="*/ 1635820 h 1646042"/>
              <a:gd name="connsiteX2-85" fmla="*/ 6505303 w 9170126"/>
              <a:gd name="connsiteY2-86" fmla="*/ 643043 h 1646042"/>
              <a:gd name="connsiteX3-87" fmla="*/ 9170126 w 9170126"/>
              <a:gd name="connsiteY3-88" fmla="*/ 29088 h 1646042"/>
            </a:gdLst>
            <a:ahLst/>
            <a:cxnLst>
              <a:cxn ang="0">
                <a:pos x="connsiteX0-1" y="connsiteY0-2"/>
              </a:cxn>
              <a:cxn ang="0">
                <a:pos x="connsiteX1-3" y="connsiteY1-4"/>
              </a:cxn>
              <a:cxn ang="0">
                <a:pos x="connsiteX2-5" y="connsiteY2-6"/>
              </a:cxn>
              <a:cxn ang="0">
                <a:pos x="connsiteX3-7" y="connsiteY3-8"/>
              </a:cxn>
            </a:cxnLst>
            <a:rect l="l" t="t" r="r" b="b"/>
            <a:pathLst>
              <a:path w="9170126" h="1646042">
                <a:moveTo>
                  <a:pt x="0" y="55214"/>
                </a:moveTo>
                <a:cubicBezTo>
                  <a:pt x="875211" y="969614"/>
                  <a:pt x="2312126" y="1537849"/>
                  <a:pt x="3396343" y="1635820"/>
                </a:cubicBezTo>
                <a:cubicBezTo>
                  <a:pt x="4480560" y="1733792"/>
                  <a:pt x="5634446" y="1106775"/>
                  <a:pt x="6505303" y="643043"/>
                </a:cubicBezTo>
                <a:cubicBezTo>
                  <a:pt x="7376160" y="179311"/>
                  <a:pt x="8508275" y="-92832"/>
                  <a:pt x="9170126" y="29088"/>
                </a:cubicBezTo>
              </a:path>
            </a:pathLst>
          </a:cu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5"/>
          <p:cNvSpPr/>
          <p:nvPr/>
        </p:nvSpPr>
        <p:spPr>
          <a:xfrm rot="10800000" flipV="1">
            <a:off x="0" y="2866646"/>
            <a:ext cx="12192000" cy="2219856"/>
          </a:xfrm>
          <a:custGeom>
            <a:avLst/>
            <a:gdLst>
              <a:gd name="connsiteX0" fmla="*/ 0 w 9157063"/>
              <a:gd name="connsiteY0" fmla="*/ 130629 h 3095898"/>
              <a:gd name="connsiteX1" fmla="*/ 2286000 w 9157063"/>
              <a:gd name="connsiteY1" fmla="*/ 0 h 3095898"/>
              <a:gd name="connsiteX2" fmla="*/ 5329646 w 9157063"/>
              <a:gd name="connsiteY2" fmla="*/ 2155372 h 3095898"/>
              <a:gd name="connsiteX3" fmla="*/ 9157063 w 9157063"/>
              <a:gd name="connsiteY3" fmla="*/ 3095898 h 3095898"/>
              <a:gd name="connsiteX0-1" fmla="*/ 0 w 9157063"/>
              <a:gd name="connsiteY0-2" fmla="*/ 130629 h 3095898"/>
              <a:gd name="connsiteX1-3" fmla="*/ 2286000 w 9157063"/>
              <a:gd name="connsiteY1-4" fmla="*/ 0 h 3095898"/>
              <a:gd name="connsiteX2-5" fmla="*/ 5329646 w 9157063"/>
              <a:gd name="connsiteY2-6" fmla="*/ 2155372 h 3095898"/>
              <a:gd name="connsiteX3-7" fmla="*/ 9157063 w 9157063"/>
              <a:gd name="connsiteY3-8" fmla="*/ 3095898 h 3095898"/>
              <a:gd name="connsiteX0-9" fmla="*/ 0 w 9157063"/>
              <a:gd name="connsiteY0-10" fmla="*/ 259961 h 3225230"/>
              <a:gd name="connsiteX1-11" fmla="*/ 2286000 w 9157063"/>
              <a:gd name="connsiteY1-12" fmla="*/ 129332 h 3225230"/>
              <a:gd name="connsiteX2-13" fmla="*/ 5329646 w 9157063"/>
              <a:gd name="connsiteY2-14" fmla="*/ 2284704 h 3225230"/>
              <a:gd name="connsiteX3-15" fmla="*/ 9157063 w 9157063"/>
              <a:gd name="connsiteY3-16" fmla="*/ 3225230 h 3225230"/>
              <a:gd name="connsiteX0-17" fmla="*/ 0 w 9157063"/>
              <a:gd name="connsiteY0-18" fmla="*/ 259961 h 3225230"/>
              <a:gd name="connsiteX1-19" fmla="*/ 2286000 w 9157063"/>
              <a:gd name="connsiteY1-20" fmla="*/ 129332 h 3225230"/>
              <a:gd name="connsiteX2-21" fmla="*/ 5329646 w 9157063"/>
              <a:gd name="connsiteY2-22" fmla="*/ 2284704 h 3225230"/>
              <a:gd name="connsiteX3-23" fmla="*/ 9157063 w 9157063"/>
              <a:gd name="connsiteY3-24" fmla="*/ 3225230 h 3225230"/>
              <a:gd name="connsiteX0-25" fmla="*/ 0 w 9157063"/>
              <a:gd name="connsiteY0-26" fmla="*/ 259961 h 3227547"/>
              <a:gd name="connsiteX1-27" fmla="*/ 2286000 w 9157063"/>
              <a:gd name="connsiteY1-28" fmla="*/ 129332 h 3227547"/>
              <a:gd name="connsiteX2-29" fmla="*/ 5329646 w 9157063"/>
              <a:gd name="connsiteY2-30" fmla="*/ 2284704 h 3227547"/>
              <a:gd name="connsiteX3-31" fmla="*/ 9157063 w 9157063"/>
              <a:gd name="connsiteY3-32" fmla="*/ 3225230 h 3227547"/>
              <a:gd name="connsiteX0-33" fmla="*/ 0 w 9157063"/>
              <a:gd name="connsiteY0-34" fmla="*/ 141919 h 3109392"/>
              <a:gd name="connsiteX1-35" fmla="*/ 2756263 w 9157063"/>
              <a:gd name="connsiteY1-36" fmla="*/ 168045 h 3109392"/>
              <a:gd name="connsiteX2-37" fmla="*/ 5329646 w 9157063"/>
              <a:gd name="connsiteY2-38" fmla="*/ 2166662 h 3109392"/>
              <a:gd name="connsiteX3-39" fmla="*/ 9157063 w 9157063"/>
              <a:gd name="connsiteY3-40" fmla="*/ 3107188 h 3109392"/>
              <a:gd name="connsiteX0-41" fmla="*/ 0 w 9157063"/>
              <a:gd name="connsiteY0-42" fmla="*/ 189830 h 3157303"/>
              <a:gd name="connsiteX1-43" fmla="*/ 2756263 w 9157063"/>
              <a:gd name="connsiteY1-44" fmla="*/ 215956 h 3157303"/>
              <a:gd name="connsiteX2-45" fmla="*/ 5329646 w 9157063"/>
              <a:gd name="connsiteY2-46" fmla="*/ 2214573 h 3157303"/>
              <a:gd name="connsiteX3-47" fmla="*/ 9157063 w 9157063"/>
              <a:gd name="connsiteY3-48" fmla="*/ 3155099 h 3157303"/>
              <a:gd name="connsiteX0-49" fmla="*/ 0 w 9104811"/>
              <a:gd name="connsiteY0-50" fmla="*/ 391083 h 3045048"/>
              <a:gd name="connsiteX1-51" fmla="*/ 2704011 w 9104811"/>
              <a:gd name="connsiteY1-52" fmla="*/ 103701 h 3045048"/>
              <a:gd name="connsiteX2-53" fmla="*/ 5277394 w 9104811"/>
              <a:gd name="connsiteY2-54" fmla="*/ 2102318 h 3045048"/>
              <a:gd name="connsiteX3-55" fmla="*/ 9104811 w 9104811"/>
              <a:gd name="connsiteY3-56" fmla="*/ 3042844 h 3045048"/>
              <a:gd name="connsiteX0-57" fmla="*/ 0 w 9170125"/>
              <a:gd name="connsiteY0-58" fmla="*/ 401085 h 3041987"/>
              <a:gd name="connsiteX1-59" fmla="*/ 2769325 w 9170125"/>
              <a:gd name="connsiteY1-60" fmla="*/ 100640 h 3041987"/>
              <a:gd name="connsiteX2-61" fmla="*/ 5342708 w 9170125"/>
              <a:gd name="connsiteY2-62" fmla="*/ 2099257 h 3041987"/>
              <a:gd name="connsiteX3-63" fmla="*/ 9170125 w 9170125"/>
              <a:gd name="connsiteY3-64" fmla="*/ 3039783 h 3041987"/>
              <a:gd name="connsiteX0-65" fmla="*/ 0 w 9170125"/>
              <a:gd name="connsiteY0-66" fmla="*/ 401085 h 3041987"/>
              <a:gd name="connsiteX1-67" fmla="*/ 2677885 w 9170125"/>
              <a:gd name="connsiteY1-68" fmla="*/ 100640 h 3041987"/>
              <a:gd name="connsiteX2-69" fmla="*/ 5342708 w 9170125"/>
              <a:gd name="connsiteY2-70" fmla="*/ 2099257 h 3041987"/>
              <a:gd name="connsiteX3-71" fmla="*/ 9170125 w 9170125"/>
              <a:gd name="connsiteY3-72" fmla="*/ 3039783 h 3041987"/>
              <a:gd name="connsiteX0-73" fmla="*/ 0 w 9170125"/>
              <a:gd name="connsiteY0-74" fmla="*/ 468432 h 3109334"/>
              <a:gd name="connsiteX1-75" fmla="*/ 2677885 w 9170125"/>
              <a:gd name="connsiteY1-76" fmla="*/ 167987 h 3109334"/>
              <a:gd name="connsiteX2-77" fmla="*/ 5342708 w 9170125"/>
              <a:gd name="connsiteY2-78" fmla="*/ 2166604 h 3109334"/>
              <a:gd name="connsiteX3-79" fmla="*/ 9170125 w 9170125"/>
              <a:gd name="connsiteY3-80" fmla="*/ 3107130 h 3109334"/>
              <a:gd name="connsiteX0-81" fmla="*/ 0 w 9170125"/>
              <a:gd name="connsiteY0-82" fmla="*/ 406629 h 3047531"/>
              <a:gd name="connsiteX1-83" fmla="*/ 2677885 w 9170125"/>
              <a:gd name="connsiteY1-84" fmla="*/ 106184 h 3047531"/>
              <a:gd name="connsiteX2-85" fmla="*/ 5342708 w 9170125"/>
              <a:gd name="connsiteY2-86" fmla="*/ 2104801 h 3047531"/>
              <a:gd name="connsiteX3-87" fmla="*/ 9170125 w 9170125"/>
              <a:gd name="connsiteY3-88" fmla="*/ 3045327 h 3047531"/>
              <a:gd name="connsiteX0-89" fmla="*/ 0 w 9170125"/>
              <a:gd name="connsiteY0-90" fmla="*/ 414045 h 3056100"/>
              <a:gd name="connsiteX1-91" fmla="*/ 2677885 w 9170125"/>
              <a:gd name="connsiteY1-92" fmla="*/ 113600 h 3056100"/>
              <a:gd name="connsiteX2-93" fmla="*/ 5564777 w 9170125"/>
              <a:gd name="connsiteY2-94" fmla="*/ 2295097 h 3056100"/>
              <a:gd name="connsiteX3-95" fmla="*/ 9170125 w 9170125"/>
              <a:gd name="connsiteY3-96" fmla="*/ 3052743 h 3056100"/>
              <a:gd name="connsiteX0-97" fmla="*/ 0 w 9170125"/>
              <a:gd name="connsiteY0-98" fmla="*/ 414045 h 3061846"/>
              <a:gd name="connsiteX1-99" fmla="*/ 2677885 w 9170125"/>
              <a:gd name="connsiteY1-100" fmla="*/ 113600 h 3061846"/>
              <a:gd name="connsiteX2-101" fmla="*/ 5564777 w 9170125"/>
              <a:gd name="connsiteY2-102" fmla="*/ 2295097 h 3061846"/>
              <a:gd name="connsiteX3-103" fmla="*/ 9170125 w 9170125"/>
              <a:gd name="connsiteY3-104" fmla="*/ 3052743 h 3061846"/>
              <a:gd name="connsiteX0-105" fmla="*/ 0 w 9170125"/>
              <a:gd name="connsiteY0-106" fmla="*/ 410334 h 3055876"/>
              <a:gd name="connsiteX1-107" fmla="*/ 2677885 w 9170125"/>
              <a:gd name="connsiteY1-108" fmla="*/ 109889 h 3055876"/>
              <a:gd name="connsiteX2-109" fmla="*/ 5747657 w 9170125"/>
              <a:gd name="connsiteY2-110" fmla="*/ 2239135 h 3055876"/>
              <a:gd name="connsiteX3-111" fmla="*/ 9170125 w 9170125"/>
              <a:gd name="connsiteY3-112" fmla="*/ 3049032 h 3055876"/>
            </a:gdLst>
            <a:ahLst/>
            <a:cxnLst>
              <a:cxn ang="0">
                <a:pos x="connsiteX0-1" y="connsiteY0-2"/>
              </a:cxn>
              <a:cxn ang="0">
                <a:pos x="connsiteX1-3" y="connsiteY1-4"/>
              </a:cxn>
              <a:cxn ang="0">
                <a:pos x="connsiteX2-5" y="connsiteY2-6"/>
              </a:cxn>
              <a:cxn ang="0">
                <a:pos x="connsiteX3-7" y="connsiteY3-8"/>
              </a:cxn>
            </a:cxnLst>
            <a:rect l="l" t="t" r="r" b="b"/>
            <a:pathLst>
              <a:path w="9170125" h="3055876">
                <a:moveTo>
                  <a:pt x="0" y="410334"/>
                </a:moveTo>
                <a:cubicBezTo>
                  <a:pt x="500742" y="210037"/>
                  <a:pt x="1719942" y="-194911"/>
                  <a:pt x="2677885" y="109889"/>
                </a:cubicBezTo>
                <a:cubicBezTo>
                  <a:pt x="3635828" y="414689"/>
                  <a:pt x="4116977" y="1501084"/>
                  <a:pt x="5747657" y="2239135"/>
                </a:cubicBezTo>
                <a:cubicBezTo>
                  <a:pt x="7378337" y="2977186"/>
                  <a:pt x="8181701" y="3088220"/>
                  <a:pt x="9170125" y="3049032"/>
                </a:cubicBezTo>
              </a:path>
            </a:pathLst>
          </a:cu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a:spLocks noChangeAspect="1"/>
          </p:cNvSpPr>
          <p:nvPr/>
        </p:nvSpPr>
        <p:spPr>
          <a:xfrm>
            <a:off x="1085119" y="4065322"/>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38"/>
          <p:cNvSpPr txBox="1"/>
          <p:nvPr/>
        </p:nvSpPr>
        <p:spPr>
          <a:xfrm>
            <a:off x="1146611" y="4028169"/>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2" name="椭圆 51"/>
          <p:cNvSpPr>
            <a:spLocks noChangeAspect="1"/>
          </p:cNvSpPr>
          <p:nvPr/>
        </p:nvSpPr>
        <p:spPr>
          <a:xfrm>
            <a:off x="4047582" y="2941660"/>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p:cNvSpPr txBox="1"/>
          <p:nvPr/>
        </p:nvSpPr>
        <p:spPr>
          <a:xfrm>
            <a:off x="4109074" y="2904507"/>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6" name="椭圆 55"/>
          <p:cNvSpPr>
            <a:spLocks noChangeAspect="1"/>
          </p:cNvSpPr>
          <p:nvPr/>
        </p:nvSpPr>
        <p:spPr>
          <a:xfrm>
            <a:off x="5838327" y="4112508"/>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文本框 56"/>
          <p:cNvSpPr txBox="1"/>
          <p:nvPr/>
        </p:nvSpPr>
        <p:spPr>
          <a:xfrm>
            <a:off x="5899819" y="4075355"/>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8" name="椭圆 57"/>
          <p:cNvSpPr>
            <a:spLocks noChangeAspect="1"/>
          </p:cNvSpPr>
          <p:nvPr/>
        </p:nvSpPr>
        <p:spPr>
          <a:xfrm>
            <a:off x="9688050" y="3004029"/>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58"/>
          <p:cNvSpPr txBox="1"/>
          <p:nvPr/>
        </p:nvSpPr>
        <p:spPr>
          <a:xfrm>
            <a:off x="9749542" y="2966876"/>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0" name="Rectangle 23"/>
          <p:cNvSpPr/>
          <p:nvPr/>
        </p:nvSpPr>
        <p:spPr>
          <a:xfrm>
            <a:off x="756257" y="5038850"/>
            <a:ext cx="2332383" cy="645160"/>
          </a:xfrm>
          <a:prstGeom prst="rect">
            <a:avLst/>
          </a:prstGeom>
          <a:solidFill>
            <a:schemeClr val="bg1">
              <a:alpha val="80000"/>
            </a:schemeClr>
          </a:solidFill>
        </p:spPr>
        <p:txBody>
          <a:bodyPr wrap="square">
            <a:spAutoFit/>
          </a:bodyPr>
          <a:lstStyle/>
          <a:p>
            <a:pPr>
              <a:defRPr/>
            </a:pP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客户端点击登录按钮在前端发起一个登录请求。将输入的信息带到服务端，此时将</a:t>
            </a:r>
            <a:r>
              <a:rPr lang="zh-CN" altLang="en-US" sz="90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登录态</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token存入数据库，等待下次点击登录</a:t>
            </a:r>
            <a:endPar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61" name="文本框 60"/>
          <p:cNvSpPr txBox="1"/>
          <p:nvPr/>
        </p:nvSpPr>
        <p:spPr>
          <a:xfrm>
            <a:off x="878120" y="4663316"/>
            <a:ext cx="2486025" cy="338554"/>
          </a:xfrm>
          <a:prstGeom prst="rect">
            <a:avLst/>
          </a:prstGeom>
          <a:solidFill>
            <a:schemeClr val="bg1">
              <a:alpha val="80000"/>
            </a:schemeClr>
          </a:solidFill>
        </p:spPr>
        <p:txBody>
          <a:bodyPr wrap="square" rtlCol="0">
            <a:spAutoFit/>
          </a:bodyPr>
          <a:lstStyle/>
          <a:p>
            <a:r>
              <a:rPr lang="en-US" altLang="zh-CN" sz="1600" b="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sz="16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Rectangle 23"/>
          <p:cNvSpPr/>
          <p:nvPr/>
        </p:nvSpPr>
        <p:spPr>
          <a:xfrm>
            <a:off x="5435481" y="5095166"/>
            <a:ext cx="2718463" cy="368300"/>
          </a:xfrm>
          <a:prstGeom prst="rect">
            <a:avLst/>
          </a:prstGeom>
          <a:solidFill>
            <a:schemeClr val="bg1">
              <a:alpha val="80000"/>
            </a:schemeClr>
          </a:solidFill>
        </p:spPr>
        <p:txBody>
          <a:bodyPr wrap="square">
            <a:spAutoFit/>
          </a:bodyPr>
          <a:lstStyle/>
          <a:p>
            <a:pPr>
              <a:defRPr/>
            </a:pP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前端将接收到的结果成功的话进行路由跳转，失败的话提示用户进行重新验证</a:t>
            </a:r>
            <a:endPar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63" name="文本框 62"/>
          <p:cNvSpPr txBox="1"/>
          <p:nvPr/>
        </p:nvSpPr>
        <p:spPr>
          <a:xfrm>
            <a:off x="5667834" y="4757097"/>
            <a:ext cx="2486025" cy="338554"/>
          </a:xfrm>
          <a:prstGeom prst="rect">
            <a:avLst/>
          </a:prstGeom>
          <a:solidFill>
            <a:schemeClr val="bg1">
              <a:alpha val="80000"/>
            </a:schemeClr>
          </a:solidFill>
        </p:spPr>
        <p:txBody>
          <a:bodyPr wrap="square" rtlCol="0">
            <a:spAutoFit/>
          </a:bodyPr>
          <a:lstStyle/>
          <a:p>
            <a:r>
              <a:rPr lang="en-US" altLang="zh-CN" sz="1600" b="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sz="16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Rectangle 23"/>
          <p:cNvSpPr/>
          <p:nvPr/>
        </p:nvSpPr>
        <p:spPr>
          <a:xfrm>
            <a:off x="3880745" y="2043858"/>
            <a:ext cx="2297204" cy="506730"/>
          </a:xfrm>
          <a:prstGeom prst="rect">
            <a:avLst/>
          </a:prstGeom>
        </p:spPr>
        <p:txBody>
          <a:bodyPr wrap="square">
            <a:spAutoFit/>
          </a:bodyPr>
          <a:lstStyle/>
          <a:p>
            <a:pPr>
              <a:defRPr/>
            </a:pP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用</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express</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搭建一个本地服务，然后从</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mysql</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数据库中进行查找相关用户，将从数据库中找到的结果响应到前端请求</a:t>
            </a:r>
            <a:endPar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65" name="文本框 64"/>
          <p:cNvSpPr txBox="1"/>
          <p:nvPr/>
        </p:nvSpPr>
        <p:spPr>
          <a:xfrm>
            <a:off x="3880745" y="1331763"/>
            <a:ext cx="2486025" cy="337185"/>
          </a:xfrm>
          <a:prstGeom prst="rect">
            <a:avLst/>
          </a:prstGeom>
          <a:noFill/>
        </p:spPr>
        <p:txBody>
          <a:bodyPr wrap="square" rtlCol="0">
            <a:spAutoFit/>
          </a:bodyPr>
          <a:lstStyle/>
          <a:p>
            <a:r>
              <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简单的登录流程</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Rectangle 23"/>
          <p:cNvSpPr/>
          <p:nvPr/>
        </p:nvSpPr>
        <p:spPr>
          <a:xfrm>
            <a:off x="9436369" y="4075355"/>
            <a:ext cx="2369551" cy="368300"/>
          </a:xfrm>
          <a:prstGeom prst="rect">
            <a:avLst/>
          </a:prstGeom>
        </p:spPr>
        <p:txBody>
          <a:bodyPr wrap="square">
            <a:spAutoFit/>
          </a:bodyPr>
          <a:lstStyle/>
          <a:p>
            <a:pPr>
              <a:defRPr/>
            </a:pPr>
            <a:r>
              <a:rPr lang="zh-CN" altLang="en-US"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如果进行下次登录时获取登录态在登录态范围内的话可以免登陆</a:t>
            </a:r>
            <a:endPar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67" name="文本框 66"/>
          <p:cNvSpPr txBox="1"/>
          <p:nvPr/>
        </p:nvSpPr>
        <p:spPr>
          <a:xfrm>
            <a:off x="9436369" y="3698540"/>
            <a:ext cx="2486025" cy="338554"/>
          </a:xfrm>
          <a:prstGeom prst="rect">
            <a:avLst/>
          </a:prstGeom>
          <a:noFill/>
        </p:spPr>
        <p:txBody>
          <a:bodyPr wrap="square" rtlCol="0">
            <a:spAutoFit/>
          </a:bodyPr>
          <a:lstStyle/>
          <a:p>
            <a:r>
              <a:rPr lang="en-US" altLang="zh-CN" sz="1600" b="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sz="16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10435323" y="261573"/>
            <a:ext cx="1548394" cy="368300"/>
          </a:xfrm>
          <a:prstGeom prst="rect">
            <a:avLst/>
          </a:prstGeom>
          <a:noFill/>
        </p:spPr>
        <p:txBody>
          <a:bodyPr wrap="square" rtlCol="0">
            <a:spAutoFit/>
          </a:bodyPr>
          <a:lstStyle/>
          <a:p>
            <a:pPr algn="ctr"/>
            <a:r>
              <a:rPr lang="en-US" altLang="zh-CN" spc="300" dirty="0">
                <a:solidFill>
                  <a:schemeClr val="bg1"/>
                </a:solidFill>
                <a:latin typeface="Arial" panose="020B0604020202020204" pitchFamily="34" charset="0"/>
                <a:ea typeface="微软雅黑" panose="020B0503020204020204" pitchFamily="34" charset="-122"/>
                <a:sym typeface="Arial" panose="020B0604020202020204" pitchFamily="34" charset="0"/>
              </a:rPr>
              <a:t>login</a:t>
            </a:r>
            <a:endPar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75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1000"/>
                                        <p:tgtEl>
                                          <p:spTgt spid="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1250"/>
                                        <p:tgtEl>
                                          <p:spTgt spid="35"/>
                                        </p:tgtEl>
                                      </p:cBhvr>
                                    </p:animEffect>
                                  </p:childTnLst>
                                </p:cTn>
                              </p:par>
                              <p:par>
                                <p:cTn id="18" presetID="37"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1000"/>
                                        <p:tgtEl>
                                          <p:spTgt spid="38"/>
                                        </p:tgtEl>
                                      </p:cBhvr>
                                    </p:animEffect>
                                    <p:anim calcmode="lin" valueType="num">
                                      <p:cBhvr>
                                        <p:cTn id="21" dur="1000" fill="hold"/>
                                        <p:tgtEl>
                                          <p:spTgt spid="38"/>
                                        </p:tgtEl>
                                        <p:attrNameLst>
                                          <p:attrName>ppt_x</p:attrName>
                                        </p:attrNameLst>
                                      </p:cBhvr>
                                      <p:tavLst>
                                        <p:tav tm="0">
                                          <p:val>
                                            <p:strVal val="#ppt_x"/>
                                          </p:val>
                                        </p:tav>
                                        <p:tav tm="100000">
                                          <p:val>
                                            <p:strVal val="#ppt_x"/>
                                          </p:val>
                                        </p:tav>
                                      </p:tavLst>
                                    </p:anim>
                                    <p:anim calcmode="lin" valueType="num">
                                      <p:cBhvr>
                                        <p:cTn id="22" dur="900" decel="100000" fill="hold"/>
                                        <p:tgtEl>
                                          <p:spTgt spid="38"/>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10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000"/>
                                        <p:tgtEl>
                                          <p:spTgt spid="39"/>
                                        </p:tgtEl>
                                      </p:cBhvr>
                                    </p:animEffect>
                                    <p:anim calcmode="lin" valueType="num">
                                      <p:cBhvr>
                                        <p:cTn id="27" dur="1000" fill="hold"/>
                                        <p:tgtEl>
                                          <p:spTgt spid="39"/>
                                        </p:tgtEl>
                                        <p:attrNameLst>
                                          <p:attrName>ppt_x</p:attrName>
                                        </p:attrNameLst>
                                      </p:cBhvr>
                                      <p:tavLst>
                                        <p:tav tm="0">
                                          <p:val>
                                            <p:strVal val="#ppt_x"/>
                                          </p:val>
                                        </p:tav>
                                        <p:tav tm="100000">
                                          <p:val>
                                            <p:strVal val="#ppt_x"/>
                                          </p:val>
                                        </p:tav>
                                      </p:tavLst>
                                    </p:anim>
                                    <p:anim calcmode="lin" valueType="num">
                                      <p:cBhvr>
                                        <p:cTn id="28" dur="900" decel="100000" fill="hold"/>
                                        <p:tgtEl>
                                          <p:spTgt spid="39"/>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1000"/>
                                        <p:tgtEl>
                                          <p:spTgt spid="52"/>
                                        </p:tgtEl>
                                      </p:cBhvr>
                                    </p:animEffect>
                                    <p:anim calcmode="lin" valueType="num">
                                      <p:cBhvr>
                                        <p:cTn id="33" dur="1000" fill="hold"/>
                                        <p:tgtEl>
                                          <p:spTgt spid="52"/>
                                        </p:tgtEl>
                                        <p:attrNameLst>
                                          <p:attrName>ppt_x</p:attrName>
                                        </p:attrNameLst>
                                      </p:cBhvr>
                                      <p:tavLst>
                                        <p:tav tm="0">
                                          <p:val>
                                            <p:strVal val="#ppt_x"/>
                                          </p:val>
                                        </p:tav>
                                        <p:tav tm="100000">
                                          <p:val>
                                            <p:strVal val="#ppt_x"/>
                                          </p:val>
                                        </p:tav>
                                      </p:tavLst>
                                    </p:anim>
                                    <p:anim calcmode="lin" valueType="num">
                                      <p:cBhvr>
                                        <p:cTn id="34" dur="900" decel="100000" fill="hold"/>
                                        <p:tgtEl>
                                          <p:spTgt spid="52"/>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10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1000"/>
                                        <p:tgtEl>
                                          <p:spTgt spid="53"/>
                                        </p:tgtEl>
                                      </p:cBhvr>
                                    </p:animEffect>
                                    <p:anim calcmode="lin" valueType="num">
                                      <p:cBhvr>
                                        <p:cTn id="39" dur="1000" fill="hold"/>
                                        <p:tgtEl>
                                          <p:spTgt spid="53"/>
                                        </p:tgtEl>
                                        <p:attrNameLst>
                                          <p:attrName>ppt_x</p:attrName>
                                        </p:attrNameLst>
                                      </p:cBhvr>
                                      <p:tavLst>
                                        <p:tav tm="0">
                                          <p:val>
                                            <p:strVal val="#ppt_x"/>
                                          </p:val>
                                        </p:tav>
                                        <p:tav tm="100000">
                                          <p:val>
                                            <p:strVal val="#ppt_x"/>
                                          </p:val>
                                        </p:tav>
                                      </p:tavLst>
                                    </p:anim>
                                    <p:anim calcmode="lin" valueType="num">
                                      <p:cBhvr>
                                        <p:cTn id="40" dur="900" decel="100000" fill="hold"/>
                                        <p:tgtEl>
                                          <p:spTgt spid="53"/>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par>
                                <p:cTn id="42" presetID="37"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1000"/>
                                        <p:tgtEl>
                                          <p:spTgt spid="56"/>
                                        </p:tgtEl>
                                      </p:cBhvr>
                                    </p:animEffect>
                                    <p:anim calcmode="lin" valueType="num">
                                      <p:cBhvr>
                                        <p:cTn id="45" dur="1000" fill="hold"/>
                                        <p:tgtEl>
                                          <p:spTgt spid="56"/>
                                        </p:tgtEl>
                                        <p:attrNameLst>
                                          <p:attrName>ppt_x</p:attrName>
                                        </p:attrNameLst>
                                      </p:cBhvr>
                                      <p:tavLst>
                                        <p:tav tm="0">
                                          <p:val>
                                            <p:strVal val="#ppt_x"/>
                                          </p:val>
                                        </p:tav>
                                        <p:tav tm="100000">
                                          <p:val>
                                            <p:strVal val="#ppt_x"/>
                                          </p:val>
                                        </p:tav>
                                      </p:tavLst>
                                    </p:anim>
                                    <p:anim calcmode="lin" valueType="num">
                                      <p:cBhvr>
                                        <p:cTn id="46" dur="900" decel="100000" fill="hold"/>
                                        <p:tgtEl>
                                          <p:spTgt spid="56"/>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10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1000"/>
                                        <p:tgtEl>
                                          <p:spTgt spid="57"/>
                                        </p:tgtEl>
                                      </p:cBhvr>
                                    </p:animEffect>
                                    <p:anim calcmode="lin" valueType="num">
                                      <p:cBhvr>
                                        <p:cTn id="51" dur="1000" fill="hold"/>
                                        <p:tgtEl>
                                          <p:spTgt spid="57"/>
                                        </p:tgtEl>
                                        <p:attrNameLst>
                                          <p:attrName>ppt_x</p:attrName>
                                        </p:attrNameLst>
                                      </p:cBhvr>
                                      <p:tavLst>
                                        <p:tav tm="0">
                                          <p:val>
                                            <p:strVal val="#ppt_x"/>
                                          </p:val>
                                        </p:tav>
                                        <p:tav tm="100000">
                                          <p:val>
                                            <p:strVal val="#ppt_x"/>
                                          </p:val>
                                        </p:tav>
                                      </p:tavLst>
                                    </p:anim>
                                    <p:anim calcmode="lin" valueType="num">
                                      <p:cBhvr>
                                        <p:cTn id="52" dur="900" decel="100000" fill="hold"/>
                                        <p:tgtEl>
                                          <p:spTgt spid="57"/>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1000"/>
                                        <p:tgtEl>
                                          <p:spTgt spid="58"/>
                                        </p:tgtEl>
                                      </p:cBhvr>
                                    </p:animEffect>
                                    <p:anim calcmode="lin" valueType="num">
                                      <p:cBhvr>
                                        <p:cTn id="57" dur="1000" fill="hold"/>
                                        <p:tgtEl>
                                          <p:spTgt spid="58"/>
                                        </p:tgtEl>
                                        <p:attrNameLst>
                                          <p:attrName>ppt_x</p:attrName>
                                        </p:attrNameLst>
                                      </p:cBhvr>
                                      <p:tavLst>
                                        <p:tav tm="0">
                                          <p:val>
                                            <p:strVal val="#ppt_x"/>
                                          </p:val>
                                        </p:tav>
                                        <p:tav tm="100000">
                                          <p:val>
                                            <p:strVal val="#ppt_x"/>
                                          </p:val>
                                        </p:tav>
                                      </p:tavLst>
                                    </p:anim>
                                    <p:anim calcmode="lin" valueType="num">
                                      <p:cBhvr>
                                        <p:cTn id="58" dur="900" decel="100000" fill="hold"/>
                                        <p:tgtEl>
                                          <p:spTgt spid="58"/>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58"/>
                                        </p:tgtEl>
                                        <p:attrNameLst>
                                          <p:attrName>ppt_y</p:attrName>
                                        </p:attrNameLst>
                                      </p:cBhvr>
                                      <p:tavLst>
                                        <p:tav tm="0">
                                          <p:val>
                                            <p:strVal val="#ppt_y-.03"/>
                                          </p:val>
                                        </p:tav>
                                        <p:tav tm="100000">
                                          <p:val>
                                            <p:strVal val="#ppt_y"/>
                                          </p:val>
                                        </p:tav>
                                      </p:tavLst>
                                    </p:anim>
                                  </p:childTnLst>
                                </p:cTn>
                              </p:par>
                              <p:par>
                                <p:cTn id="60" presetID="37" presetClass="entr" presetSubtype="0" fill="hold" grpId="0" nodeType="withEffect">
                                  <p:stCondLst>
                                    <p:cond delay="10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anim calcmode="lin" valueType="num">
                                      <p:cBhvr>
                                        <p:cTn id="63" dur="1000" fill="hold"/>
                                        <p:tgtEl>
                                          <p:spTgt spid="59"/>
                                        </p:tgtEl>
                                        <p:attrNameLst>
                                          <p:attrName>ppt_x</p:attrName>
                                        </p:attrNameLst>
                                      </p:cBhvr>
                                      <p:tavLst>
                                        <p:tav tm="0">
                                          <p:val>
                                            <p:strVal val="#ppt_x"/>
                                          </p:val>
                                        </p:tav>
                                        <p:tav tm="100000">
                                          <p:val>
                                            <p:strVal val="#ppt_x"/>
                                          </p:val>
                                        </p:tav>
                                      </p:tavLst>
                                    </p:anim>
                                    <p:anim calcmode="lin" valueType="num">
                                      <p:cBhvr>
                                        <p:cTn id="64" dur="900" decel="100000" fill="hold"/>
                                        <p:tgtEl>
                                          <p:spTgt spid="59"/>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par>
                                <p:cTn id="66" presetID="42" presetClass="entr" presetSubtype="0" fill="hold" grpId="0" nodeType="withEffect">
                                  <p:stCondLst>
                                    <p:cond delay="50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1000"/>
                                        <p:tgtEl>
                                          <p:spTgt spid="60"/>
                                        </p:tgtEl>
                                      </p:cBhvr>
                                    </p:animEffect>
                                    <p:anim calcmode="lin" valueType="num">
                                      <p:cBhvr>
                                        <p:cTn id="69" dur="1000" fill="hold"/>
                                        <p:tgtEl>
                                          <p:spTgt spid="60"/>
                                        </p:tgtEl>
                                        <p:attrNameLst>
                                          <p:attrName>ppt_x</p:attrName>
                                        </p:attrNameLst>
                                      </p:cBhvr>
                                      <p:tavLst>
                                        <p:tav tm="0">
                                          <p:val>
                                            <p:strVal val="#ppt_x"/>
                                          </p:val>
                                        </p:tav>
                                        <p:tav tm="100000">
                                          <p:val>
                                            <p:strVal val="#ppt_x"/>
                                          </p:val>
                                        </p:tav>
                                      </p:tavLst>
                                    </p:anim>
                                    <p:anim calcmode="lin" valueType="num">
                                      <p:cBhvr>
                                        <p:cTn id="70" dur="1000" fill="hold"/>
                                        <p:tgtEl>
                                          <p:spTgt spid="6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50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1000"/>
                                        <p:tgtEl>
                                          <p:spTgt spid="61"/>
                                        </p:tgtEl>
                                      </p:cBhvr>
                                    </p:animEffect>
                                    <p:anim calcmode="lin" valueType="num">
                                      <p:cBhvr>
                                        <p:cTn id="74" dur="1000" fill="hold"/>
                                        <p:tgtEl>
                                          <p:spTgt spid="61"/>
                                        </p:tgtEl>
                                        <p:attrNameLst>
                                          <p:attrName>ppt_x</p:attrName>
                                        </p:attrNameLst>
                                      </p:cBhvr>
                                      <p:tavLst>
                                        <p:tav tm="0">
                                          <p:val>
                                            <p:strVal val="#ppt_x"/>
                                          </p:val>
                                        </p:tav>
                                        <p:tav tm="100000">
                                          <p:val>
                                            <p:strVal val="#ppt_x"/>
                                          </p:val>
                                        </p:tav>
                                      </p:tavLst>
                                    </p:anim>
                                    <p:anim calcmode="lin" valueType="num">
                                      <p:cBhvr>
                                        <p:cTn id="75" dur="1000" fill="hold"/>
                                        <p:tgtEl>
                                          <p:spTgt spid="6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50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1000"/>
                                        <p:tgtEl>
                                          <p:spTgt spid="62"/>
                                        </p:tgtEl>
                                      </p:cBhvr>
                                    </p:animEffect>
                                    <p:anim calcmode="lin" valueType="num">
                                      <p:cBhvr>
                                        <p:cTn id="79" dur="1000" fill="hold"/>
                                        <p:tgtEl>
                                          <p:spTgt spid="62"/>
                                        </p:tgtEl>
                                        <p:attrNameLst>
                                          <p:attrName>ppt_x</p:attrName>
                                        </p:attrNameLst>
                                      </p:cBhvr>
                                      <p:tavLst>
                                        <p:tav tm="0">
                                          <p:val>
                                            <p:strVal val="#ppt_x"/>
                                          </p:val>
                                        </p:tav>
                                        <p:tav tm="100000">
                                          <p:val>
                                            <p:strVal val="#ppt_x"/>
                                          </p:val>
                                        </p:tav>
                                      </p:tavLst>
                                    </p:anim>
                                    <p:anim calcmode="lin" valueType="num">
                                      <p:cBhvr>
                                        <p:cTn id="80" dur="1000" fill="hold"/>
                                        <p:tgtEl>
                                          <p:spTgt spid="62"/>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50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1000"/>
                                        <p:tgtEl>
                                          <p:spTgt spid="63"/>
                                        </p:tgtEl>
                                      </p:cBhvr>
                                    </p:animEffect>
                                    <p:anim calcmode="lin" valueType="num">
                                      <p:cBhvr>
                                        <p:cTn id="84" dur="1000" fill="hold"/>
                                        <p:tgtEl>
                                          <p:spTgt spid="63"/>
                                        </p:tgtEl>
                                        <p:attrNameLst>
                                          <p:attrName>ppt_x</p:attrName>
                                        </p:attrNameLst>
                                      </p:cBhvr>
                                      <p:tavLst>
                                        <p:tav tm="0">
                                          <p:val>
                                            <p:strVal val="#ppt_x"/>
                                          </p:val>
                                        </p:tav>
                                        <p:tav tm="100000">
                                          <p:val>
                                            <p:strVal val="#ppt_x"/>
                                          </p:val>
                                        </p:tav>
                                      </p:tavLst>
                                    </p:anim>
                                    <p:anim calcmode="lin" valueType="num">
                                      <p:cBhvr>
                                        <p:cTn id="85" dur="1000" fill="hold"/>
                                        <p:tgtEl>
                                          <p:spTgt spid="6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50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1000"/>
                                        <p:tgtEl>
                                          <p:spTgt spid="64"/>
                                        </p:tgtEl>
                                      </p:cBhvr>
                                    </p:animEffect>
                                    <p:anim calcmode="lin" valueType="num">
                                      <p:cBhvr>
                                        <p:cTn id="89" dur="1000" fill="hold"/>
                                        <p:tgtEl>
                                          <p:spTgt spid="64"/>
                                        </p:tgtEl>
                                        <p:attrNameLst>
                                          <p:attrName>ppt_x</p:attrName>
                                        </p:attrNameLst>
                                      </p:cBhvr>
                                      <p:tavLst>
                                        <p:tav tm="0">
                                          <p:val>
                                            <p:strVal val="#ppt_x"/>
                                          </p:val>
                                        </p:tav>
                                        <p:tav tm="100000">
                                          <p:val>
                                            <p:strVal val="#ppt_x"/>
                                          </p:val>
                                        </p:tav>
                                      </p:tavLst>
                                    </p:anim>
                                    <p:anim calcmode="lin" valueType="num">
                                      <p:cBhvr>
                                        <p:cTn id="90" dur="1000" fill="hold"/>
                                        <p:tgtEl>
                                          <p:spTgt spid="64"/>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500"/>
                                  </p:stCondLst>
                                  <p:childTnLst>
                                    <p:set>
                                      <p:cBhvr>
                                        <p:cTn id="92" dur="1" fill="hold">
                                          <p:stCondLst>
                                            <p:cond delay="0"/>
                                          </p:stCondLst>
                                        </p:cTn>
                                        <p:tgtEl>
                                          <p:spTgt spid="65"/>
                                        </p:tgtEl>
                                        <p:attrNameLst>
                                          <p:attrName>style.visibility</p:attrName>
                                        </p:attrNameLst>
                                      </p:cBhvr>
                                      <p:to>
                                        <p:strVal val="visible"/>
                                      </p:to>
                                    </p:set>
                                    <p:animEffect transition="in" filter="fade">
                                      <p:cBhvr>
                                        <p:cTn id="93" dur="1000"/>
                                        <p:tgtEl>
                                          <p:spTgt spid="65"/>
                                        </p:tgtEl>
                                      </p:cBhvr>
                                    </p:animEffect>
                                    <p:anim calcmode="lin" valueType="num">
                                      <p:cBhvr>
                                        <p:cTn id="94" dur="1000" fill="hold"/>
                                        <p:tgtEl>
                                          <p:spTgt spid="65"/>
                                        </p:tgtEl>
                                        <p:attrNameLst>
                                          <p:attrName>ppt_x</p:attrName>
                                        </p:attrNameLst>
                                      </p:cBhvr>
                                      <p:tavLst>
                                        <p:tav tm="0">
                                          <p:val>
                                            <p:strVal val="#ppt_x"/>
                                          </p:val>
                                        </p:tav>
                                        <p:tav tm="100000">
                                          <p:val>
                                            <p:strVal val="#ppt_x"/>
                                          </p:val>
                                        </p:tav>
                                      </p:tavLst>
                                    </p:anim>
                                    <p:anim calcmode="lin" valueType="num">
                                      <p:cBhvr>
                                        <p:cTn id="95" dur="1000" fill="hold"/>
                                        <p:tgtEl>
                                          <p:spTgt spid="65"/>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500"/>
                                  </p:stCondLst>
                                  <p:childTnLst>
                                    <p:set>
                                      <p:cBhvr>
                                        <p:cTn id="97" dur="1" fill="hold">
                                          <p:stCondLst>
                                            <p:cond delay="0"/>
                                          </p:stCondLst>
                                        </p:cTn>
                                        <p:tgtEl>
                                          <p:spTgt spid="66"/>
                                        </p:tgtEl>
                                        <p:attrNameLst>
                                          <p:attrName>style.visibility</p:attrName>
                                        </p:attrNameLst>
                                      </p:cBhvr>
                                      <p:to>
                                        <p:strVal val="visible"/>
                                      </p:to>
                                    </p:set>
                                    <p:animEffect transition="in" filter="fade">
                                      <p:cBhvr>
                                        <p:cTn id="98" dur="1000"/>
                                        <p:tgtEl>
                                          <p:spTgt spid="66"/>
                                        </p:tgtEl>
                                      </p:cBhvr>
                                    </p:animEffect>
                                    <p:anim calcmode="lin" valueType="num">
                                      <p:cBhvr>
                                        <p:cTn id="99" dur="1000" fill="hold"/>
                                        <p:tgtEl>
                                          <p:spTgt spid="66"/>
                                        </p:tgtEl>
                                        <p:attrNameLst>
                                          <p:attrName>ppt_x</p:attrName>
                                        </p:attrNameLst>
                                      </p:cBhvr>
                                      <p:tavLst>
                                        <p:tav tm="0">
                                          <p:val>
                                            <p:strVal val="#ppt_x"/>
                                          </p:val>
                                        </p:tav>
                                        <p:tav tm="100000">
                                          <p:val>
                                            <p:strVal val="#ppt_x"/>
                                          </p:val>
                                        </p:tav>
                                      </p:tavLst>
                                    </p:anim>
                                    <p:anim calcmode="lin" valueType="num">
                                      <p:cBhvr>
                                        <p:cTn id="100" dur="1000" fill="hold"/>
                                        <p:tgtEl>
                                          <p:spTgt spid="66"/>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50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1000"/>
                                        <p:tgtEl>
                                          <p:spTgt spid="67"/>
                                        </p:tgtEl>
                                      </p:cBhvr>
                                    </p:animEffect>
                                    <p:anim calcmode="lin" valueType="num">
                                      <p:cBhvr>
                                        <p:cTn id="104" dur="1000" fill="hold"/>
                                        <p:tgtEl>
                                          <p:spTgt spid="67"/>
                                        </p:tgtEl>
                                        <p:attrNameLst>
                                          <p:attrName>ppt_x</p:attrName>
                                        </p:attrNameLst>
                                      </p:cBhvr>
                                      <p:tavLst>
                                        <p:tav tm="0">
                                          <p:val>
                                            <p:strVal val="#ppt_x"/>
                                          </p:val>
                                        </p:tav>
                                        <p:tav tm="100000">
                                          <p:val>
                                            <p:strVal val="#ppt_x"/>
                                          </p:val>
                                        </p:tav>
                                      </p:tavLst>
                                    </p:anim>
                                    <p:anim calcmode="lin" valueType="num">
                                      <p:cBhvr>
                                        <p:cTn id="105" dur="1000" fill="hold"/>
                                        <p:tgtEl>
                                          <p:spTgt spid="67"/>
                                        </p:tgtEl>
                                        <p:attrNameLst>
                                          <p:attrName>ppt_y</p:attrName>
                                        </p:attrNameLst>
                                      </p:cBhvr>
                                      <p:tavLst>
                                        <p:tav tm="0">
                                          <p:val>
                                            <p:strVal val="#ppt_y+.1"/>
                                          </p:val>
                                        </p:tav>
                                        <p:tav tm="100000">
                                          <p:val>
                                            <p:strVal val="#ppt_y"/>
                                          </p:val>
                                        </p:tav>
                                      </p:tavLst>
                                    </p:anim>
                                  </p:childTnLst>
                                </p:cTn>
                              </p:par>
                              <p:par>
                                <p:cTn id="106" presetID="53" presetClass="entr" presetSubtype="16" fill="hold" grpId="0" nodeType="withEffect">
                                  <p:stCondLst>
                                    <p:cond delay="0"/>
                                  </p:stCondLst>
                                  <p:iterate type="lt">
                                    <p:tmPct val="10000"/>
                                  </p:iterate>
                                  <p:childTnLst>
                                    <p:set>
                                      <p:cBhvr>
                                        <p:cTn id="107" dur="1" fill="hold">
                                          <p:stCondLst>
                                            <p:cond delay="0"/>
                                          </p:stCondLst>
                                        </p:cTn>
                                        <p:tgtEl>
                                          <p:spTgt spid="25"/>
                                        </p:tgtEl>
                                        <p:attrNameLst>
                                          <p:attrName>style.visibility</p:attrName>
                                        </p:attrNameLst>
                                      </p:cBhvr>
                                      <p:to>
                                        <p:strVal val="visible"/>
                                      </p:to>
                                    </p:set>
                                    <p:anim calcmode="lin" valueType="num">
                                      <p:cBhvr>
                                        <p:cTn id="108" dur="500" fill="hold"/>
                                        <p:tgtEl>
                                          <p:spTgt spid="25"/>
                                        </p:tgtEl>
                                        <p:attrNameLst>
                                          <p:attrName>ppt_w</p:attrName>
                                        </p:attrNameLst>
                                      </p:cBhvr>
                                      <p:tavLst>
                                        <p:tav tm="0">
                                          <p:val>
                                            <p:fltVal val="0"/>
                                          </p:val>
                                        </p:tav>
                                        <p:tav tm="100000">
                                          <p:val>
                                            <p:strVal val="#ppt_w"/>
                                          </p:val>
                                        </p:tav>
                                      </p:tavLst>
                                    </p:anim>
                                    <p:anim calcmode="lin" valueType="num">
                                      <p:cBhvr>
                                        <p:cTn id="109" dur="500" fill="hold"/>
                                        <p:tgtEl>
                                          <p:spTgt spid="25"/>
                                        </p:tgtEl>
                                        <p:attrNameLst>
                                          <p:attrName>ppt_h</p:attrName>
                                        </p:attrNameLst>
                                      </p:cBhvr>
                                      <p:tavLst>
                                        <p:tav tm="0">
                                          <p:val>
                                            <p:fltVal val="0"/>
                                          </p:val>
                                        </p:tav>
                                        <p:tav tm="100000">
                                          <p:val>
                                            <p:strVal val="#ppt_h"/>
                                          </p:val>
                                        </p:tav>
                                      </p:tavLst>
                                    </p:anim>
                                    <p:animEffect transition="in" filter="fade">
                                      <p:cBhvr>
                                        <p:cTn id="1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35" grpId="0" bldLvl="0" animBg="1"/>
      <p:bldP spid="38" grpId="0" bldLvl="0" animBg="1"/>
      <p:bldP spid="39" grpId="0"/>
      <p:bldP spid="52" grpId="0" bldLvl="0" animBg="1"/>
      <p:bldP spid="53" grpId="0"/>
      <p:bldP spid="56" grpId="0" bldLvl="0" animBg="1"/>
      <p:bldP spid="57" grpId="0"/>
      <p:bldP spid="58" grpId="0" bldLvl="0" animBg="1"/>
      <p:bldP spid="59" grpId="0"/>
      <p:bldP spid="60" grpId="0" bldLvl="0" animBg="1"/>
      <p:bldP spid="61" grpId="0" bldLvl="0" animBg="1"/>
      <p:bldP spid="62" grpId="0" bldLvl="0" animBg="1"/>
      <p:bldP spid="63" grpId="0" bldLvl="0" animBg="1"/>
      <p:bldP spid="64" grpId="0"/>
      <p:bldP spid="65" grpId="0"/>
      <p:bldP spid="66" grpId="0"/>
      <p:bldP spid="67"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7164" y="2718240"/>
            <a:ext cx="13181642" cy="2520744"/>
          </a:xfrm>
          <a:prstGeom prst="rect">
            <a:avLst/>
          </a:prstGeom>
        </p:spPr>
      </p:pic>
      <p:grpSp>
        <p:nvGrpSpPr>
          <p:cNvPr id="6" name="组合 5"/>
          <p:cNvGrpSpPr/>
          <p:nvPr/>
        </p:nvGrpSpPr>
        <p:grpSpPr>
          <a:xfrm>
            <a:off x="2143760" y="1950076"/>
            <a:ext cx="4434840" cy="2216794"/>
            <a:chOff x="3376" y="3071"/>
            <a:chExt cx="6984" cy="3491"/>
          </a:xfrm>
        </p:grpSpPr>
        <p:sp>
          <p:nvSpPr>
            <p:cNvPr id="10" name="矩形 9"/>
            <p:cNvSpPr/>
            <p:nvPr/>
          </p:nvSpPr>
          <p:spPr>
            <a:xfrm>
              <a:off x="4150" y="3071"/>
              <a:ext cx="4950" cy="1210"/>
            </a:xfrm>
            <a:prstGeom prst="rect">
              <a:avLst/>
            </a:prstGeom>
            <a:noFill/>
          </p:spPr>
          <p:txBody>
            <a:bodyPr vert="horz" wrap="square" rtlCol="0">
              <a:spAutoFit/>
            </a:bodyPr>
            <a:lstStyle/>
            <a:p>
              <a:pPr algn="ctr"/>
              <a:r>
                <a:rPr lang="en-US" altLang="zh-CN"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GIT</a:t>
              </a:r>
              <a:endPar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 name="文本框 2"/>
            <p:cNvSpPr txBox="1"/>
            <p:nvPr/>
          </p:nvSpPr>
          <p:spPr>
            <a:xfrm>
              <a:off x="3376" y="4762"/>
              <a:ext cx="2961" cy="1276"/>
            </a:xfrm>
            <a:prstGeom prst="rect">
              <a:avLst/>
            </a:prstGeom>
            <a:noFill/>
          </p:spPr>
          <p:txBody>
            <a:bodyPr wrap="square" rtlCol="0">
              <a:spAutoFit/>
            </a:bodyPr>
            <a:p>
              <a:pPr>
                <a:lnSpc>
                  <a:spcPct val="130000"/>
                </a:lnSpc>
              </a:pPr>
              <a:r>
                <a:rPr lang="en-US" altLang="zh-CN"/>
                <a:t>3-1..git</a:t>
              </a:r>
              <a:r>
                <a:rPr lang="zh-CN" altLang="en-US"/>
                <a:t>简介</a:t>
              </a:r>
              <a:endParaRPr lang="zh-CN" altLang="en-US"/>
            </a:p>
            <a:p>
              <a:pPr>
                <a:lnSpc>
                  <a:spcPct val="130000"/>
                </a:lnSpc>
              </a:pPr>
              <a:r>
                <a:rPr lang="en-US" altLang="zh-CN"/>
                <a:t>3-3.git</a:t>
              </a:r>
              <a:r>
                <a:rPr lang="zh-CN" altLang="en-US"/>
                <a:t>命令行</a:t>
              </a:r>
              <a:endParaRPr lang="zh-CN" altLang="en-US"/>
            </a:p>
          </p:txBody>
        </p:sp>
        <p:sp>
          <p:nvSpPr>
            <p:cNvPr id="7" name="文本框 6"/>
            <p:cNvSpPr txBox="1"/>
            <p:nvPr/>
          </p:nvSpPr>
          <p:spPr>
            <a:xfrm>
              <a:off x="6584" y="4674"/>
              <a:ext cx="3776" cy="1888"/>
            </a:xfrm>
            <a:prstGeom prst="rect">
              <a:avLst/>
            </a:prstGeom>
            <a:noFill/>
          </p:spPr>
          <p:txBody>
            <a:bodyPr wrap="square" rtlCol="0">
              <a:spAutoFit/>
            </a:bodyPr>
            <a:p>
              <a:pPr>
                <a:lnSpc>
                  <a:spcPct val="150000"/>
                </a:lnSpc>
              </a:pPr>
              <a:r>
                <a:rPr lang="en-US" altLang="zh-CN"/>
                <a:t>3-2.git</a:t>
              </a:r>
              <a:r>
                <a:rPr lang="zh-CN" altLang="en-US"/>
                <a:t>与</a:t>
              </a:r>
              <a:r>
                <a:rPr lang="en-US" altLang="zh-CN"/>
                <a:t>svn</a:t>
              </a:r>
              <a:endParaRPr lang="en-US" altLang="zh-CN"/>
            </a:p>
            <a:p>
              <a:pPr>
                <a:lnSpc>
                  <a:spcPct val="150000"/>
                </a:lnSpc>
              </a:pPr>
              <a:r>
                <a:rPr lang="en-US" altLang="zh-CN"/>
                <a:t>3-4.</a:t>
              </a:r>
              <a:r>
                <a:rPr lang="zh-CN" altLang="en-US"/>
                <a:t>上线流程</a:t>
              </a:r>
              <a:endParaRPr lang="zh-CN" altLang="en-US"/>
            </a:p>
            <a:p>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750"/>
                                        <p:tgtEl>
                                          <p:spTgt spid="2"/>
                                        </p:tgtEl>
                                      </p:cBhvr>
                                    </p:animEffect>
                                  </p:childTnLst>
                                </p:cTn>
                              </p:par>
                              <p:par>
                                <p:cTn id="11" presetID="37" presetClass="entr" presetSubtype="0"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900" decel="100000" fill="hold"/>
                                        <p:tgtEl>
                                          <p:spTgt spid="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1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900" decel="100000" fill="hold"/>
                                        <p:tgtEl>
                                          <p:spTgt spid="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721571" y="3917257"/>
            <a:ext cx="11519324"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 name="矩形 6"/>
          <p:cNvSpPr/>
          <p:nvPr/>
        </p:nvSpPr>
        <p:spPr>
          <a:xfrm rot="5400000">
            <a:off x="1021984" y="3571390"/>
            <a:ext cx="45719" cy="6465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672465" y="4462780"/>
            <a:ext cx="4086860" cy="1476375"/>
          </a:xfrm>
          <a:prstGeom prst="rect">
            <a:avLst/>
          </a:prstGeom>
        </p:spPr>
        <p:txBody>
          <a:bodyPr wrap="square">
            <a:spAutoFit/>
          </a:bodyPr>
          <a:lstStyle/>
          <a:p>
            <a:pPr>
              <a:lnSpc>
                <a:spcPct val="150000"/>
              </a:lnSpc>
            </a:pPr>
            <a:r>
              <a:rPr lang="zh-CN" altLang="en-US" noProof="1">
                <a:solidFill>
                  <a:srgbClr val="FF0000"/>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优势</a:t>
            </a:r>
            <a:r>
              <a:rPr lang="zh-CN" altLang="en-US"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r>
              <a:rPr lang="en-US" altLang="zh-CN"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作为一个分布式的版本控制系统，在Git中并不存在主库这样的概念，每一份复制出的库都可以独立使用，任何两个库之间的不一致之处都可以进行合并。</a:t>
            </a:r>
            <a:endParaRPr lang="en-US" altLang="zh-CN"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nvGrpSpPr>
          <p:cNvPr id="22" name="组合 21"/>
          <p:cNvGrpSpPr/>
          <p:nvPr/>
        </p:nvGrpSpPr>
        <p:grpSpPr>
          <a:xfrm>
            <a:off x="6305204" y="4052159"/>
            <a:ext cx="165065" cy="165065"/>
            <a:chOff x="4461164" y="3012970"/>
            <a:chExt cx="165065" cy="165065"/>
          </a:xfrm>
        </p:grpSpPr>
        <p:sp>
          <p:nvSpPr>
            <p:cNvPr id="19" name="椭圆 18"/>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合 27"/>
          <p:cNvGrpSpPr/>
          <p:nvPr/>
        </p:nvGrpSpPr>
        <p:grpSpPr>
          <a:xfrm>
            <a:off x="9698324" y="4051922"/>
            <a:ext cx="165065" cy="165065"/>
            <a:chOff x="4461164" y="3012970"/>
            <a:chExt cx="165065" cy="165065"/>
          </a:xfrm>
        </p:grpSpPr>
        <p:sp>
          <p:nvSpPr>
            <p:cNvPr id="29" name="椭圆 28"/>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12" name="图片占位符 11"/>
          <p:cNvPicPr>
            <a:picLocks noGrp="1" noChangeAspect="1"/>
          </p:cNvPicPr>
          <p:nvPr>
            <p:ph type="pic" sz="quarter" idx="11"/>
          </p:nvPr>
        </p:nvPicPr>
        <p:blipFill>
          <a:blip r:embed="rId1" cstate="print">
            <a:extLst>
              <a:ext uri="{28A0092B-C50C-407E-A947-70E740481C1C}">
                <a14:useLocalDpi xmlns:a14="http://schemas.microsoft.com/office/drawing/2010/main" val="0"/>
              </a:ext>
            </a:extLst>
          </a:blip>
          <a:srcRect t="38" b="38"/>
          <a:stretch>
            <a:fillRect/>
          </a:stretch>
        </p:blipFill>
        <p:spPr>
          <a:xfrm>
            <a:off x="8723899" y="1397508"/>
            <a:ext cx="2114550" cy="2112963"/>
          </a:xfrm>
        </p:spPr>
      </p:pic>
      <p:sp>
        <p:nvSpPr>
          <p:cNvPr id="34" name="Rectangle 23"/>
          <p:cNvSpPr/>
          <p:nvPr/>
        </p:nvSpPr>
        <p:spPr>
          <a:xfrm>
            <a:off x="5019040" y="4676140"/>
            <a:ext cx="3481705" cy="2024380"/>
          </a:xfrm>
          <a:prstGeom prst="rect">
            <a:avLst/>
          </a:prstGeom>
        </p:spPr>
        <p:txBody>
          <a:bodyPr wrap="square">
            <a:spAutoFit/>
          </a:bodyPr>
          <a:lstStyle/>
          <a:p>
            <a:pPr>
              <a:lnSpc>
                <a:spcPct val="130000"/>
              </a:lnSpc>
              <a:defRPr/>
            </a:pPr>
            <a:r>
              <a:rPr lang="en-US" sz="16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独特卖点</a:t>
            </a:r>
            <a:r>
              <a:rPr lang="zh-CN" altLang="en-US" sz="16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lang="zh-CN" altLang="en-US" sz="16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nSpc>
                <a:spcPct val="130000"/>
              </a:lnSpc>
              <a:defRPr/>
            </a:pPr>
            <a:r>
              <a:rPr lang="en-US" sz="105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en-US" sz="14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项目贡献代码非常简单：首先点击项目站点的“fork”的按钮，然后将代码检出并将修改加入到刚才分出的代码库中，最后通过内建的“pull request”机制向项目负责人申请代码合并。</a:t>
            </a:r>
            <a:endParaRPr lang="en-US" sz="14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defRPr/>
            </a:pPr>
            <a:endParaRPr lang="en-US" altLang="en-US" sz="14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5" name="文本框 34"/>
          <p:cNvSpPr txBox="1"/>
          <p:nvPr/>
        </p:nvSpPr>
        <p:spPr>
          <a:xfrm>
            <a:off x="5238587" y="4277387"/>
            <a:ext cx="2907673" cy="398780"/>
          </a:xfrm>
          <a:prstGeom prst="rect">
            <a:avLst/>
          </a:prstGeom>
          <a:noFill/>
        </p:spPr>
        <p:txBody>
          <a:bodyPr wrap="square" rtlCol="0">
            <a:spAutoFit/>
          </a:bodyPr>
          <a:lstStyle/>
          <a:p>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简易性</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Rectangle 23"/>
          <p:cNvSpPr/>
          <p:nvPr/>
        </p:nvSpPr>
        <p:spPr>
          <a:xfrm>
            <a:off x="8591550" y="4852670"/>
            <a:ext cx="3041015" cy="1489075"/>
          </a:xfrm>
          <a:prstGeom prst="rect">
            <a:avLst/>
          </a:prstGeom>
        </p:spPr>
        <p:txBody>
          <a:bodyPr wrap="square">
            <a:spAutoFit/>
          </a:bodyPr>
          <a:lstStyle/>
          <a:p>
            <a:pPr algn="l">
              <a:lnSpc>
                <a:spcPct val="130000"/>
              </a:lnSpc>
              <a:defRPr/>
            </a:pPr>
            <a:r>
              <a:rPr lang="en-US" altLang="zh-CN"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在GitHub上，可以任意Fork开源仓库；</a:t>
            </a:r>
            <a:endParaRPr lang="en-US" altLang="zh-CN"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l">
              <a:lnSpc>
                <a:spcPct val="130000"/>
              </a:lnSpc>
              <a:defRPr/>
            </a:pPr>
            <a:r>
              <a:rPr lang="en-US" altLang="zh-CN"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自己拥有Fork后的仓库的读写权限；</a:t>
            </a:r>
            <a:endParaRPr lang="en-US" altLang="zh-CN"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l">
              <a:lnSpc>
                <a:spcPct val="130000"/>
              </a:lnSpc>
              <a:defRPr/>
            </a:pPr>
            <a:r>
              <a:rPr lang="en-US" altLang="zh-CN"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可以推送pull request给官方仓库来贡献代码。</a:t>
            </a:r>
            <a:endParaRPr lang="en-US" altLang="zh-CN"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7" name="文本框 36"/>
          <p:cNvSpPr txBox="1"/>
          <p:nvPr/>
        </p:nvSpPr>
        <p:spPr>
          <a:xfrm>
            <a:off x="8724695" y="4277387"/>
            <a:ext cx="2907673" cy="398780"/>
          </a:xfrm>
          <a:prstGeom prst="rect">
            <a:avLst/>
          </a:prstGeom>
          <a:noFill/>
        </p:spPr>
        <p:txBody>
          <a:bodyPr wrap="square" rtlCol="0">
            <a:spAutoFit/>
          </a:bodyPr>
          <a:lstStyle/>
          <a:p>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开放性</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p:cNvSpPr txBox="1"/>
          <p:nvPr/>
        </p:nvSpPr>
        <p:spPr>
          <a:xfrm>
            <a:off x="2208514" y="324061"/>
            <a:ext cx="2810347" cy="460375"/>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GIT Automated construction</a:t>
            </a:r>
            <a:endParaRPr lang="en-US" altLang="zh-CN" sz="1200" b="1" dirty="0">
              <a:latin typeface="Arial" panose="020B0604020202020204" pitchFamily="34" charset="0"/>
              <a:ea typeface="微软雅黑" panose="020B0503020204020204" pitchFamily="34" charset="-122"/>
              <a:sym typeface="Arial" panose="020B0604020202020204" pitchFamily="34" charset="0"/>
            </a:endParaRPr>
          </a:p>
          <a:p>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38"/>
          <p:cNvSpPr txBox="1"/>
          <p:nvPr/>
        </p:nvSpPr>
        <p:spPr>
          <a:xfrm>
            <a:off x="92710" y="263525"/>
            <a:ext cx="1903730" cy="337185"/>
          </a:xfrm>
          <a:prstGeom prst="rect">
            <a:avLst/>
          </a:prstGeom>
          <a:noFill/>
        </p:spPr>
        <p:txBody>
          <a:bodyPr wrap="square" rtlCol="0">
            <a:spAutoFit/>
          </a:bodyPr>
          <a:lstStyle/>
          <a:p>
            <a:pPr algn="ctr"/>
            <a:r>
              <a:rPr lang="en-US" altLang="zh-CN" sz="16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GIT</a:t>
            </a:r>
            <a:endParaRPr lang="zh-CN" altLang="en-US" sz="16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42" r="16642"/>
          <a:stretch>
            <a:fillRect/>
          </a:stretch>
        </p:blipFill>
        <p:spPr>
          <a:xfrm>
            <a:off x="5239019" y="1397508"/>
            <a:ext cx="2114550" cy="2112963"/>
          </a:xfrm>
        </p:spPr>
      </p:pic>
      <p:sp>
        <p:nvSpPr>
          <p:cNvPr id="2" name="文本框 1"/>
          <p:cNvSpPr txBox="1"/>
          <p:nvPr/>
        </p:nvSpPr>
        <p:spPr>
          <a:xfrm>
            <a:off x="696595" y="1212850"/>
            <a:ext cx="4037965" cy="1863725"/>
          </a:xfrm>
          <a:prstGeom prst="rect">
            <a:avLst/>
          </a:prstGeom>
          <a:noFill/>
        </p:spPr>
        <p:txBody>
          <a:bodyPr wrap="square" rtlCol="0">
            <a:spAutoFit/>
          </a:bodyPr>
          <a:p>
            <a:pPr>
              <a:lnSpc>
                <a:spcPct val="16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gitHub于</a:t>
            </a:r>
            <a:r>
              <a:rPr lang="en-US" altLang="zh-CN">
                <a:latin typeface="微软雅黑" panose="020B0503020204020204" pitchFamily="34" charset="-122"/>
                <a:ea typeface="微软雅黑" panose="020B0503020204020204" pitchFamily="34" charset="-122"/>
                <a:cs typeface="微软雅黑" panose="020B0503020204020204" pitchFamily="34" charset="-122"/>
              </a:rPr>
              <a:t>2008</a:t>
            </a:r>
            <a:r>
              <a:rPr lang="zh-CN" altLang="en-US">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a:latin typeface="微软雅黑" panose="020B0503020204020204" pitchFamily="34" charset="-122"/>
                <a:ea typeface="微软雅黑" panose="020B0503020204020204" pitchFamily="34" charset="-122"/>
                <a:cs typeface="微软雅黑" panose="020B0503020204020204" pitchFamily="34" charset="-122"/>
              </a:rPr>
              <a:t>4</a:t>
            </a:r>
            <a:r>
              <a:rPr lang="zh-CN" altLang="en-US">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a:latin typeface="微软雅黑" panose="020B0503020204020204" pitchFamily="34" charset="-122"/>
                <a:ea typeface="微软雅黑" panose="020B0503020204020204" pitchFamily="34" charset="-122"/>
                <a:cs typeface="微软雅黑" panose="020B0503020204020204" pitchFamily="34" charset="-122"/>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rPr>
              <a:t>日正式上线。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是一个面向开源及私有软件项目的托管平台，因为只支持git 作为唯一的版本库格式进行托管，故名gitHub。</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par>
                          <p:cTn id="15" fill="hold">
                            <p:stCondLst>
                              <p:cond delay="0"/>
                            </p:stCondLst>
                            <p:childTnLst>
                              <p:par>
                                <p:cTn id="16" presetID="49" presetClass="entr" presetSubtype="0" decel="10000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 calcmode="lin" valueType="num">
                                      <p:cBhvr>
                                        <p:cTn id="20" dur="500" fill="hold"/>
                                        <p:tgtEl>
                                          <p:spTgt spid="7"/>
                                        </p:tgtEl>
                                        <p:attrNameLst>
                                          <p:attrName>style.rotation</p:attrName>
                                        </p:attrNameLst>
                                      </p:cBhvr>
                                      <p:tavLst>
                                        <p:tav tm="0">
                                          <p:val>
                                            <p:fltVal val="360"/>
                                          </p:val>
                                        </p:tav>
                                        <p:tav tm="100000">
                                          <p:val>
                                            <p:fltVal val="0"/>
                                          </p:val>
                                        </p:tav>
                                      </p:tavLst>
                                    </p:anim>
                                    <p:animEffect transition="in" filter="fade">
                                      <p:cBhvr>
                                        <p:cTn id="21" dur="500"/>
                                        <p:tgtEl>
                                          <p:spTgt spid="7"/>
                                        </p:tgtEl>
                                      </p:cBhvr>
                                    </p:animEffect>
                                  </p:childTnLst>
                                </p:cTn>
                              </p:par>
                              <p:par>
                                <p:cTn id="22" presetID="22" presetClass="entr" presetSubtype="8"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900" decel="100000" fill="hold"/>
                                        <p:tgtEl>
                                          <p:spTgt spid="22"/>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36" presetID="37"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1000"/>
                                        <p:tgtEl>
                                          <p:spTgt spid="28"/>
                                        </p:tgtEl>
                                      </p:cBhvr>
                                    </p:animEffect>
                                    <p:anim calcmode="lin" valueType="num">
                                      <p:cBhvr>
                                        <p:cTn id="39" dur="1000" fill="hold"/>
                                        <p:tgtEl>
                                          <p:spTgt spid="28"/>
                                        </p:tgtEl>
                                        <p:attrNameLst>
                                          <p:attrName>ppt_x</p:attrName>
                                        </p:attrNameLst>
                                      </p:cBhvr>
                                      <p:tavLst>
                                        <p:tav tm="0">
                                          <p:val>
                                            <p:strVal val="#ppt_x"/>
                                          </p:val>
                                        </p:tav>
                                        <p:tav tm="100000">
                                          <p:val>
                                            <p:strVal val="#ppt_x"/>
                                          </p:val>
                                        </p:tav>
                                      </p:tavLst>
                                    </p:anim>
                                    <p:anim calcmode="lin" valueType="num">
                                      <p:cBhvr>
                                        <p:cTn id="40" dur="900" decel="100000" fill="hold"/>
                                        <p:tgtEl>
                                          <p:spTgt spid="28"/>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42" fill="hold">
                            <p:stCondLst>
                              <p:cond delay="500"/>
                            </p:stCondLst>
                            <p:childTnLst>
                              <p:par>
                                <p:cTn id="43" presetID="47"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1000"/>
                                        <p:tgtEl>
                                          <p:spTgt spid="35"/>
                                        </p:tgtEl>
                                      </p:cBhvr>
                                    </p:animEffect>
                                    <p:anim calcmode="lin" valueType="num">
                                      <p:cBhvr>
                                        <p:cTn id="46" dur="1000" fill="hold"/>
                                        <p:tgtEl>
                                          <p:spTgt spid="35"/>
                                        </p:tgtEl>
                                        <p:attrNameLst>
                                          <p:attrName>ppt_x</p:attrName>
                                        </p:attrNameLst>
                                      </p:cBhvr>
                                      <p:tavLst>
                                        <p:tav tm="0">
                                          <p:val>
                                            <p:strVal val="#ppt_x"/>
                                          </p:val>
                                        </p:tav>
                                        <p:tav tm="100000">
                                          <p:val>
                                            <p:strVal val="#ppt_x"/>
                                          </p:val>
                                        </p:tav>
                                      </p:tavLst>
                                    </p:anim>
                                    <p:anim calcmode="lin" valueType="num">
                                      <p:cBhvr>
                                        <p:cTn id="47" dur="1000" fill="hold"/>
                                        <p:tgtEl>
                                          <p:spTgt spid="35"/>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anim calcmode="lin" valueType="num">
                                      <p:cBhvr>
                                        <p:cTn id="51" dur="1000" fill="hold"/>
                                        <p:tgtEl>
                                          <p:spTgt spid="34"/>
                                        </p:tgtEl>
                                        <p:attrNameLst>
                                          <p:attrName>ppt_x</p:attrName>
                                        </p:attrNameLst>
                                      </p:cBhvr>
                                      <p:tavLst>
                                        <p:tav tm="0">
                                          <p:val>
                                            <p:strVal val="#ppt_x"/>
                                          </p:val>
                                        </p:tav>
                                        <p:tav tm="100000">
                                          <p:val>
                                            <p:strVal val="#ppt_x"/>
                                          </p:val>
                                        </p:tav>
                                      </p:tavLst>
                                    </p:anim>
                                    <p:anim calcmode="lin" valueType="num">
                                      <p:cBhvr>
                                        <p:cTn id="52" dur="1000" fill="hold"/>
                                        <p:tgtEl>
                                          <p:spTgt spid="3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1000"/>
                                        <p:tgtEl>
                                          <p:spTgt spid="37"/>
                                        </p:tgtEl>
                                      </p:cBhvr>
                                    </p:animEffect>
                                    <p:anim calcmode="lin" valueType="num">
                                      <p:cBhvr>
                                        <p:cTn id="56" dur="1000" fill="hold"/>
                                        <p:tgtEl>
                                          <p:spTgt spid="37"/>
                                        </p:tgtEl>
                                        <p:attrNameLst>
                                          <p:attrName>ppt_x</p:attrName>
                                        </p:attrNameLst>
                                      </p:cBhvr>
                                      <p:tavLst>
                                        <p:tav tm="0">
                                          <p:val>
                                            <p:strVal val="#ppt_x"/>
                                          </p:val>
                                        </p:tav>
                                        <p:tav tm="100000">
                                          <p:val>
                                            <p:strVal val="#ppt_x"/>
                                          </p:val>
                                        </p:tav>
                                      </p:tavLst>
                                    </p:anim>
                                    <p:anim calcmode="lin" valueType="num">
                                      <p:cBhvr>
                                        <p:cTn id="57" dur="1000" fill="hold"/>
                                        <p:tgtEl>
                                          <p:spTgt spid="37"/>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P spid="34" grpId="0"/>
      <p:bldP spid="35" grpId="0"/>
      <p:bldP spid="36" grpId="0"/>
      <p:bldP spid="37"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rot="16200000" flipV="1">
            <a:off x="-11828" y="1140945"/>
            <a:ext cx="5717309" cy="5716800"/>
          </a:xfrm>
          <a:prstGeom prst="rtTriangle">
            <a:avLst/>
          </a:prstGeom>
          <a:solidFill>
            <a:schemeClr val="tx1">
              <a:lumMod val="95000"/>
              <a:lumOff val="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 name="Picture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2470" y="1673225"/>
            <a:ext cx="4512945" cy="3511550"/>
          </a:xfrm>
          <a:prstGeom prst="rect">
            <a:avLst/>
          </a:prstGeom>
          <a:effectLst>
            <a:reflection blurRad="6350" stA="44000" endPos="21000" dir="5400000" sy="-100000" algn="bl" rotWithShape="0"/>
          </a:effectLst>
        </p:spPr>
      </p:pic>
      <p:sp>
        <p:nvSpPr>
          <p:cNvPr id="24" name="TextBox 39"/>
          <p:cNvSpPr txBox="1"/>
          <p:nvPr/>
        </p:nvSpPr>
        <p:spPr>
          <a:xfrm>
            <a:off x="345766" y="732622"/>
            <a:ext cx="4316041" cy="768350"/>
          </a:xfrm>
          <a:prstGeom prst="rect">
            <a:avLst/>
          </a:prstGeom>
          <a:noFill/>
        </p:spPr>
        <p:txBody>
          <a:bodyPr wrap="square" rtlCol="0">
            <a:spAutoFit/>
          </a:bodyPr>
          <a:lstStyle/>
          <a:p>
            <a:r>
              <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GIT &gt; SVN</a:t>
            </a:r>
            <a:endParaRPr lang="zh-CN" alt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矩形 24"/>
          <p:cNvSpPr/>
          <p:nvPr/>
        </p:nvSpPr>
        <p:spPr>
          <a:xfrm>
            <a:off x="5879465" y="894715"/>
            <a:ext cx="5695950" cy="2370455"/>
          </a:xfrm>
          <a:prstGeom prst="rect">
            <a:avLst/>
          </a:prstGeom>
        </p:spPr>
        <p:txBody>
          <a:bodyPr wrap="square">
            <a:spAutoFit/>
          </a:bodyPr>
          <a:lstStyle/>
          <a:p>
            <a:pPr algn="just">
              <a:lnSpc>
                <a:spcPct val="190000"/>
              </a:lnSpc>
              <a:buClr>
                <a:srgbClr val="E24848"/>
              </a:buClr>
            </a:pPr>
            <a:r>
              <a:rPr sz="1400" noProof="1">
                <a:solidFill>
                  <a:srgbClr val="C00000"/>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SVN</a:t>
            </a:r>
            <a:r>
              <a:rPr lang="zh-CN" sz="1400" noProof="1">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sz="1200">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是集中式管理的版本控制器，</a:t>
            </a:r>
            <a:r>
              <a:rPr sz="1200" noProof="1">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只有一个单一的集中管理的服务器，保存所有文件的修订版本，而协同工作的人们都通过客户端连到这台服务器，取出最新的文件或者提交更新。</a:t>
            </a:r>
            <a:endParaRPr sz="1200" noProof="1">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90000"/>
              </a:lnSpc>
              <a:buClr>
                <a:srgbClr val="E24848"/>
              </a:buClr>
            </a:pPr>
            <a:r>
              <a:rPr sz="1600" noProof="1">
                <a:solidFill>
                  <a:srgbClr val="C00000"/>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G</a:t>
            </a:r>
            <a:r>
              <a:rPr lang="en-US" sz="1600" noProof="1">
                <a:solidFill>
                  <a:srgbClr val="C00000"/>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IT</a:t>
            </a:r>
            <a:r>
              <a:rPr sz="1600" noProof="1">
                <a:solidFill>
                  <a:srgbClr val="C00000"/>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sz="1400" noProof="1">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sz="1200">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分布式管理的版本控制器</a:t>
            </a:r>
            <a:r>
              <a:rPr lang="en-US" sz="1200">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sz="1200" noProof="1">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每一个终端都是一个仓库，客户端并不只提取最新版本的文件快照，而是把原始的代码仓库完整地镜像下来。每一次的提取操作，实际上都是一次对代码仓库的完整备份</a:t>
            </a:r>
            <a:r>
              <a:rPr lang="zh-CN" sz="1200" noProof="1">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zh-CN" sz="1200" noProof="1">
              <a:solidFill>
                <a:schemeClr val="tx1">
                  <a:lumMod val="65000"/>
                  <a:lumOff val="35000"/>
                </a:schemeClr>
              </a:solidFill>
              <a:effectLst>
                <a:reflection blurRad="6350" stA="53000" endA="300" endPos="35500" dir="5400000" sy="-90000" algn="bl" rotWithShape="0"/>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文本框 15"/>
          <p:cNvSpPr txBox="1"/>
          <p:nvPr/>
        </p:nvSpPr>
        <p:spPr>
          <a:xfrm>
            <a:off x="7085314" y="324061"/>
            <a:ext cx="2810347" cy="275590"/>
          </a:xfrm>
          <a:prstGeom prst="rect">
            <a:avLst/>
          </a:prstGeom>
          <a:noFill/>
        </p:spPr>
        <p:txBody>
          <a:bodyPr wrap="square" rtlCol="0">
            <a:spAutoFit/>
          </a:bodyPr>
          <a:lstStyle/>
          <a:p>
            <a:pPr algn="r"/>
            <a:r>
              <a:rPr lang="en-US" altLang="zh-CN" sz="1200" b="1" dirty="0">
                <a:latin typeface="Arial" panose="020B0604020202020204" pitchFamily="34" charset="0"/>
                <a:ea typeface="微软雅黑" panose="020B0503020204020204" pitchFamily="34" charset="-122"/>
                <a:sym typeface="Arial" panose="020B0604020202020204" pitchFamily="34" charset="0"/>
              </a:rPr>
              <a:t>GIT Automated construction</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10171430" y="294005"/>
            <a:ext cx="1810385" cy="306705"/>
          </a:xfrm>
          <a:prstGeom prst="rect">
            <a:avLst/>
          </a:prstGeom>
          <a:noFill/>
        </p:spPr>
        <p:txBody>
          <a:bodyPr wrap="square" rtlCol="0">
            <a:spAutoFit/>
          </a:bodyPr>
          <a:lstStyle/>
          <a:p>
            <a:pPr algn="ctr"/>
            <a:r>
              <a:rPr lang="en-US" altLang="zh-CN" sz="14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GIT</a:t>
            </a:r>
            <a:endParaRPr lang="zh-CN" altLang="en-US" sz="14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2"/>
          <a:stretch>
            <a:fillRect/>
          </a:stretch>
        </p:blipFill>
        <p:spPr>
          <a:xfrm>
            <a:off x="5225415" y="4066540"/>
            <a:ext cx="3062605" cy="2385695"/>
          </a:xfrm>
          <a:prstGeom prst="rect">
            <a:avLst/>
          </a:prstGeom>
        </p:spPr>
      </p:pic>
      <p:pic>
        <p:nvPicPr>
          <p:cNvPr id="4" name="图片 3"/>
          <p:cNvPicPr>
            <a:picLocks noChangeAspect="1"/>
          </p:cNvPicPr>
          <p:nvPr/>
        </p:nvPicPr>
        <p:blipFill>
          <a:blip r:embed="rId3"/>
          <a:stretch>
            <a:fillRect/>
          </a:stretch>
        </p:blipFill>
        <p:spPr>
          <a:xfrm>
            <a:off x="8662035" y="3452495"/>
            <a:ext cx="2913380" cy="2462530"/>
          </a:xfrm>
          <a:prstGeom prst="rect">
            <a:avLst/>
          </a:prstGeom>
        </p:spPr>
      </p:pic>
      <p:sp>
        <p:nvSpPr>
          <p:cNvPr id="5" name="文本框 4"/>
          <p:cNvSpPr txBox="1"/>
          <p:nvPr/>
        </p:nvSpPr>
        <p:spPr>
          <a:xfrm>
            <a:off x="9758045" y="6083935"/>
            <a:ext cx="1210945" cy="368300"/>
          </a:xfrm>
          <a:prstGeom prst="rect">
            <a:avLst/>
          </a:prstGeom>
          <a:noFill/>
        </p:spPr>
        <p:txBody>
          <a:bodyPr wrap="square" rtlCol="0">
            <a:spAutoFit/>
          </a:bodyPr>
          <a:p>
            <a:r>
              <a:rPr lang="en-US" altLang="zh-CN"/>
              <a:t> </a:t>
            </a:r>
            <a:r>
              <a:rPr lang="zh-CN" altLang="en-US"/>
              <a:t>（</a:t>
            </a:r>
            <a:r>
              <a:rPr lang="en-US" altLang="zh-CN"/>
              <a:t>git</a:t>
            </a:r>
            <a:r>
              <a:rPr lang="zh-CN" altLang="en-US"/>
              <a:t>）</a:t>
            </a:r>
            <a:endParaRPr lang="zh-CN" altLang="en-US"/>
          </a:p>
        </p:txBody>
      </p:sp>
      <p:sp>
        <p:nvSpPr>
          <p:cNvPr id="7" name="文本框 6"/>
          <p:cNvSpPr txBox="1"/>
          <p:nvPr/>
        </p:nvSpPr>
        <p:spPr>
          <a:xfrm>
            <a:off x="5478780" y="3452495"/>
            <a:ext cx="1948180" cy="368300"/>
          </a:xfrm>
          <a:prstGeom prst="rect">
            <a:avLst/>
          </a:prstGeom>
          <a:noFill/>
        </p:spPr>
        <p:txBody>
          <a:bodyPr wrap="square" rtlCol="0">
            <a:spAutoFit/>
          </a:bodyPr>
          <a:p>
            <a:r>
              <a:rPr lang="en-US" altLang="zh-CN"/>
              <a:t>  (Subversion)</a:t>
            </a:r>
            <a:endParaRPr lang="en-US" altLang="zh-CN"/>
          </a:p>
        </p:txBody>
      </p:sp>
      <p:pic>
        <p:nvPicPr>
          <p:cNvPr id="10" name="图片 9" descr="X7HBQ)1@~R1`SBBV0J]T[XK"/>
          <p:cNvPicPr>
            <a:picLocks noChangeAspect="1"/>
          </p:cNvPicPr>
          <p:nvPr/>
        </p:nvPicPr>
        <p:blipFill>
          <a:blip r:embed="rId4"/>
          <a:stretch>
            <a:fillRect/>
          </a:stretch>
        </p:blipFill>
        <p:spPr>
          <a:xfrm>
            <a:off x="1007745" y="1845310"/>
            <a:ext cx="3931285" cy="222123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750"/>
                                  </p:stCondLst>
                                  <p:iterate type="lt">
                                    <p:tmPct val="10000"/>
                                  </p:iterate>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0"/>
                            </p:stCondLst>
                            <p:childTnLst>
                              <p:par>
                                <p:cTn id="21" presetID="42"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1"/>
                                          </p:val>
                                        </p:tav>
                                        <p:tav tm="100000">
                                          <p:val>
                                            <p:strVal val="#ppt_y"/>
                                          </p:val>
                                        </p:tav>
                                      </p:tavLst>
                                    </p:anim>
                                  </p:childTnLst>
                                </p:cTn>
                              </p:par>
                              <p:par>
                                <p:cTn id="26" presetID="5" presetClass="entr" presetSubtype="1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par>
                                <p:cTn id="29" presetID="50" presetClass="entr" presetSubtype="0" decel="10000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strVal val="#ppt_w+.3"/>
                                          </p:val>
                                        </p:tav>
                                        <p:tav tm="100000">
                                          <p:val>
                                            <p:strVal val="#ppt_w"/>
                                          </p:val>
                                        </p:tav>
                                      </p:tavLst>
                                    </p:anim>
                                    <p:anim calcmode="lin" valueType="num">
                                      <p:cBhvr>
                                        <p:cTn id="32" dur="1000" fill="hold"/>
                                        <p:tgtEl>
                                          <p:spTgt spid="6"/>
                                        </p:tgtEl>
                                        <p:attrNameLst>
                                          <p:attrName>ppt_h</p:attrName>
                                        </p:attrNameLst>
                                      </p:cBhvr>
                                      <p:tavLst>
                                        <p:tav tm="0">
                                          <p:val>
                                            <p:strVal val="#ppt_h"/>
                                          </p:val>
                                        </p:tav>
                                        <p:tav tm="100000">
                                          <p:val>
                                            <p:strVal val="#ppt_h"/>
                                          </p:val>
                                        </p:tav>
                                      </p:tavLst>
                                    </p:anim>
                                    <p:animEffect transition="in" filter="fade">
                                      <p:cBhvr>
                                        <p:cTn id="33" dur="1000"/>
                                        <p:tgtEl>
                                          <p:spTgt spid="6"/>
                                        </p:tgtEl>
                                      </p:cBhvr>
                                    </p:animEffect>
                                  </p:childTnLst>
                                </p:cTn>
                              </p:par>
                            </p:childTnLst>
                          </p:cTn>
                        </p:par>
                        <p:par>
                          <p:cTn id="34" fill="hold">
                            <p:stCondLst>
                              <p:cond delay="500"/>
                            </p:stCondLst>
                            <p:childTnLst>
                              <p:par>
                                <p:cTn id="35" presetID="42" presetClass="entr" presetSubtype="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anim calcmode="lin" valueType="num">
                                      <p:cBhvr>
                                        <p:cTn id="38" dur="500" fill="hold"/>
                                        <p:tgtEl>
                                          <p:spTgt spid="8"/>
                                        </p:tgtEl>
                                        <p:attrNameLst>
                                          <p:attrName>ppt_x</p:attrName>
                                        </p:attrNameLst>
                                      </p:cBhvr>
                                      <p:tavLst>
                                        <p:tav tm="0">
                                          <p:val>
                                            <p:strVal val="#ppt_x"/>
                                          </p:val>
                                        </p:tav>
                                        <p:tav tm="100000">
                                          <p:val>
                                            <p:strVal val="#ppt_x"/>
                                          </p:val>
                                        </p:tav>
                                      </p:tavLst>
                                    </p:anim>
                                    <p:anim calcmode="lin" valueType="num">
                                      <p:cBhvr>
                                        <p:cTn id="39" dur="500" fill="hold"/>
                                        <p:tgtEl>
                                          <p:spTgt spid="8"/>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8"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diamond(in)">
                                      <p:cBhvr>
                                        <p:cTn id="43" dur="2000"/>
                                        <p:tgtEl>
                                          <p:spTgt spid="3"/>
                                        </p:tgtEl>
                                      </p:cBhvr>
                                    </p:animEffect>
                                  </p:childTnLst>
                                </p:cTn>
                              </p:par>
                            </p:childTnLst>
                          </p:cTn>
                        </p:par>
                        <p:par>
                          <p:cTn id="44" fill="hold">
                            <p:stCondLst>
                              <p:cond delay="3000"/>
                            </p:stCondLst>
                            <p:childTnLst>
                              <p:par>
                                <p:cTn id="45" presetID="21" presetClass="entr" presetSubtype="1"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heel(1)">
                                      <p:cBhvr>
                                        <p:cTn id="47" dur="2000"/>
                                        <p:tgtEl>
                                          <p:spTgt spid="4"/>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00"/>
                                        <p:tgtEl>
                                          <p:spTgt spid="5"/>
                                        </p:tgtEl>
                                      </p:cBhvr>
                                    </p:animEffect>
                                  </p:childTnLst>
                                </p:cTn>
                              </p:par>
                            </p:childTnLst>
                          </p:cTn>
                        </p:par>
                        <p:par>
                          <p:cTn id="52" fill="hold">
                            <p:stCondLst>
                              <p:cond delay="5500"/>
                            </p:stCondLst>
                            <p:childTnLst>
                              <p:par>
                                <p:cTn id="53" presetID="1"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4" grpId="0"/>
      <p:bldP spid="25" grpId="0"/>
      <p:bldP spid="16" grpId="0"/>
      <p:bldP spid="19" grpId="0"/>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2263759" y="340571"/>
            <a:ext cx="2810347" cy="275590"/>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GIT Automated construction</a:t>
            </a:r>
            <a:endParaRPr lang="en-US" altLang="zh-CN"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nvSpPr>
        <p:spPr>
          <a:xfrm>
            <a:off x="94615" y="278765"/>
            <a:ext cx="1993900" cy="337185"/>
          </a:xfrm>
          <a:prstGeom prst="rect">
            <a:avLst/>
          </a:prstGeom>
          <a:noFill/>
        </p:spPr>
        <p:txBody>
          <a:bodyPr wrap="square" rtlCol="0">
            <a:spAutoFit/>
          </a:bodyPr>
          <a:lstStyle/>
          <a:p>
            <a:pPr algn="ctr"/>
            <a:r>
              <a:rPr lang="en-US" altLang="zh-CN" sz="16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GIT</a:t>
            </a:r>
            <a:endParaRPr lang="zh-CN" altLang="en-US" sz="16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23"/>
          <p:cNvSpPr/>
          <p:nvPr/>
        </p:nvSpPr>
        <p:spPr>
          <a:xfrm>
            <a:off x="956186" y="5346069"/>
            <a:ext cx="3592327" cy="445135"/>
          </a:xfrm>
          <a:prstGeom prst="rect">
            <a:avLst/>
          </a:prstGeom>
        </p:spPr>
        <p:txBody>
          <a:bodyPr wrap="square">
            <a:spAutoFit/>
          </a:bodyPr>
          <a:lstStyle/>
          <a:p>
            <a:pPr>
              <a:lnSpc>
                <a:spcPct val="130000"/>
              </a:lnSpc>
              <a:defRPr/>
            </a:pPr>
            <a:endParaRPr lang="zh-CN" alt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defRPr/>
            </a:pPr>
            <a:r>
              <a:rPr lang="en-US" altLang="zh-CN"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endParaRPr lang="en-US" altLang="zh-CN"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 name="文本框 2"/>
          <p:cNvSpPr txBox="1"/>
          <p:nvPr/>
        </p:nvSpPr>
        <p:spPr>
          <a:xfrm>
            <a:off x="4285615" y="755015"/>
            <a:ext cx="5962650"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git</a:t>
            </a:r>
            <a:r>
              <a:rPr lang="zh-CN" altLang="en-US">
                <a:latin typeface="微软雅黑" panose="020B0503020204020204" pitchFamily="34" charset="-122"/>
                <a:ea typeface="微软雅黑" panose="020B0503020204020204" pitchFamily="34" charset="-122"/>
                <a:cs typeface="微软雅黑" panose="020B0503020204020204" pitchFamily="34" charset="-122"/>
              </a:rPr>
              <a:t>命令（常用）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98120" y="1223645"/>
            <a:ext cx="9347835" cy="5205730"/>
          </a:xfrm>
          <a:prstGeom prst="rect">
            <a:avLst/>
          </a:prstGeom>
          <a:noFill/>
        </p:spPr>
        <p:txBody>
          <a:bodyPr wrap="square" rtlCol="0">
            <a:spAutoFit/>
          </a:bodyPr>
          <a:p>
            <a:pPr lvl="0" algn="l">
              <a:lnSpc>
                <a:spcPct val="70000"/>
              </a:lnSpc>
            </a:pPr>
            <a:r>
              <a:rPr lang="en-US" altLang="zh-CN"/>
              <a:t>   </a:t>
            </a:r>
            <a:r>
              <a:rPr lang="en-US" altLang="zh-CN">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在对应的文件夹中添加新有项</a:t>
            </a:r>
            <a:endParaRPr lang="zh-CN" altLang="en-US">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7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7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git status</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7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lvl="0" algn="l">
              <a:lnSpc>
                <a:spcPct val="7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a:t>
            </a: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提交</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git add mmm.sss //mmm为文件名称，sss为文件拓展名（常用git add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git commit -m "hhh" //hhh为git commit 提交信息，是对这个提交的概述</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git push //更新GitHub上的仓库</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用git创建仓库</a:t>
            </a:r>
            <a:endPar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git init //初始化仓库</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git status //查看仓库状态</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git commit -m "hhh" //如果想要提交信息记录的更详细，请不要加 -m</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分支操作</a:t>
            </a:r>
            <a:endParaRPr lang="en-US" altLang="zh-CN"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git branch //显示分支一览表，同时确认当前所在的分支</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git checkout -b aaa //创建名为aaa的分支，并且切换到aaa分支</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5、</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合并分支</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git checkout master //切换到master分支</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70000"/>
              </a:lnSpc>
            </a:pP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17155" y="2924810"/>
            <a:ext cx="3945890" cy="286639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42" presetClass="entr" presetSubtype="0" fill="hold" grpId="0" nodeType="withEffect">
                                  <p:stCondLst>
                                    <p:cond delay="5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0"/>
                            </p:stCondLst>
                            <p:childTnLst>
                              <p:par>
                                <p:cTn id="21" presetID="4" presetClass="entr" presetSubtype="16"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2000"/>
                                        <p:tgtEl>
                                          <p:spTgt spid="3"/>
                                        </p:tgtEl>
                                      </p:cBhvr>
                                    </p:animEffect>
                                  </p:childTnLst>
                                </p:cTn>
                              </p:par>
                            </p:childTnLst>
                          </p:cTn>
                        </p:par>
                        <p:par>
                          <p:cTn id="24" fill="hold">
                            <p:stCondLst>
                              <p:cond delay="2000"/>
                            </p:stCondLst>
                            <p:childTnLst>
                              <p:par>
                                <p:cTn id="25" presetID="8" presetClass="entr" presetSubtype="16" fill="hold"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amond(in)">
                                      <p:cBhvr>
                                        <p:cTn id="27" dur="2000"/>
                                        <p:tgtEl>
                                          <p:spTgt spid="5">
                                            <p:txEl>
                                              <p:pRg st="0" end="0"/>
                                            </p:txEl>
                                          </p:spTgt>
                                        </p:tgtEl>
                                      </p:cBhvr>
                                    </p:animEffec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par>
                          <p:cTn id="31" fill="hold">
                            <p:stCondLst>
                              <p:cond delay="4000"/>
                            </p:stCondLst>
                            <p:childTnLst>
                              <p:par>
                                <p:cTn id="32" presetID="3" presetClass="entr" presetSubtype="10" fill="hold" grpId="0" nodeType="afterEffect">
                                  <p:stCondLst>
                                    <p:cond delay="0"/>
                                  </p:stCondLst>
                                  <p:childTnLst>
                                    <p:set>
                                      <p:cBhvr>
                                        <p:cTn id="33" dur="500" fill="hold">
                                          <p:stCondLst>
                                            <p:cond delay="0"/>
                                          </p:stCondLst>
                                        </p:cTn>
                                        <p:tgtEl>
                                          <p:spTgt spid="5">
                                            <p:txEl>
                                              <p:pRg st="1" end="1"/>
                                            </p:txEl>
                                          </p:spTgt>
                                        </p:tgtEl>
                                        <p:attrNameLst>
                                          <p:attrName>style.visibility</p:attrName>
                                        </p:attrNameLst>
                                      </p:cBhvr>
                                      <p:to>
                                        <p:strVal val="visible"/>
                                      </p:to>
                                    </p:set>
                                    <p:animEffect transition="in" filter="blinds(horizontal)">
                                      <p:cBhvr>
                                        <p:cTn id="34" dur="500"/>
                                        <p:tgtEl>
                                          <p:spTgt spid="5">
                                            <p:txEl>
                                              <p:pRg st="1" end="1"/>
                                            </p:txEl>
                                          </p:spTgt>
                                        </p:tgtEl>
                                      </p:cBhvr>
                                    </p:animEffect>
                                  </p:childTnLst>
                                </p:cTn>
                              </p:par>
                            </p:childTnLst>
                          </p:cTn>
                        </p:par>
                        <p:par>
                          <p:cTn id="35" fill="hold">
                            <p:stCondLst>
                              <p:cond delay="4500"/>
                            </p:stCondLst>
                            <p:childTnLst>
                              <p:par>
                                <p:cTn id="36" presetID="3" presetClass="entr" presetSubtype="10" fill="hold" grpId="0" nodeType="afterEffect">
                                  <p:stCondLst>
                                    <p:cond delay="0"/>
                                  </p:stCondLst>
                                  <p:childTnLst>
                                    <p:set>
                                      <p:cBhvr>
                                        <p:cTn id="37" dur="500" fill="hold">
                                          <p:stCondLst>
                                            <p:cond delay="0"/>
                                          </p:stCondLst>
                                        </p:cTn>
                                        <p:tgtEl>
                                          <p:spTgt spid="5">
                                            <p:txEl>
                                              <p:pRg st="2" end="2"/>
                                            </p:txEl>
                                          </p:spTgt>
                                        </p:tgtEl>
                                        <p:attrNameLst>
                                          <p:attrName>style.visibility</p:attrName>
                                        </p:attrNameLst>
                                      </p:cBhvr>
                                      <p:to>
                                        <p:strVal val="visible"/>
                                      </p:to>
                                    </p:set>
                                    <p:animEffect transition="in" filter="blinds(horizontal)">
                                      <p:cBhvr>
                                        <p:cTn id="38" dur="500"/>
                                        <p:tgtEl>
                                          <p:spTgt spid="5">
                                            <p:txEl>
                                              <p:pRg st="2" end="2"/>
                                            </p:txEl>
                                          </p:spTgt>
                                        </p:tgtEl>
                                      </p:cBhvr>
                                    </p:animEffect>
                                  </p:childTnLst>
                                </p:cTn>
                              </p:par>
                            </p:childTnLst>
                          </p:cTn>
                        </p:par>
                        <p:par>
                          <p:cTn id="39" fill="hold">
                            <p:stCondLst>
                              <p:cond delay="5000"/>
                            </p:stCondLst>
                            <p:childTnLst>
                              <p:par>
                                <p:cTn id="40" presetID="3" presetClass="entr" presetSubtype="10" fill="hold" grpId="0" nodeType="afterEffect">
                                  <p:stCondLst>
                                    <p:cond delay="0"/>
                                  </p:stCondLst>
                                  <p:childTnLst>
                                    <p:set>
                                      <p:cBhvr>
                                        <p:cTn id="41" dur="500" fill="hold">
                                          <p:stCondLst>
                                            <p:cond delay="0"/>
                                          </p:stCondLst>
                                        </p:cTn>
                                        <p:tgtEl>
                                          <p:spTgt spid="5">
                                            <p:txEl>
                                              <p:pRg st="4" end="4"/>
                                            </p:txEl>
                                          </p:spTgt>
                                        </p:tgtEl>
                                        <p:attrNameLst>
                                          <p:attrName>style.visibility</p:attrName>
                                        </p:attrNameLst>
                                      </p:cBhvr>
                                      <p:to>
                                        <p:strVal val="visible"/>
                                      </p:to>
                                    </p:set>
                                    <p:animEffect transition="in" filter="blinds(horizontal)">
                                      <p:cBhvr>
                                        <p:cTn id="42" dur="500"/>
                                        <p:tgtEl>
                                          <p:spTgt spid="5">
                                            <p:txEl>
                                              <p:pRg st="4" end="4"/>
                                            </p:txEl>
                                          </p:spTgt>
                                        </p:tgtEl>
                                      </p:cBhvr>
                                    </p:animEffect>
                                  </p:childTnLst>
                                </p:cTn>
                              </p:par>
                            </p:childTnLst>
                          </p:cTn>
                        </p:par>
                        <p:par>
                          <p:cTn id="43" fill="hold">
                            <p:stCondLst>
                              <p:cond delay="5500"/>
                            </p:stCondLst>
                            <p:childTnLst>
                              <p:par>
                                <p:cTn id="44" presetID="3" presetClass="entr" presetSubtype="10" fill="hold" grpId="0" nodeType="afterEffect">
                                  <p:stCondLst>
                                    <p:cond delay="0"/>
                                  </p:stCondLst>
                                  <p:childTnLst>
                                    <p:set>
                                      <p:cBhvr>
                                        <p:cTn id="45" dur="500" fill="hold">
                                          <p:stCondLst>
                                            <p:cond delay="0"/>
                                          </p:stCondLst>
                                        </p:cTn>
                                        <p:tgtEl>
                                          <p:spTgt spid="5">
                                            <p:txEl>
                                              <p:pRg st="5" end="5"/>
                                            </p:txEl>
                                          </p:spTgt>
                                        </p:tgtEl>
                                        <p:attrNameLst>
                                          <p:attrName>style.visibility</p:attrName>
                                        </p:attrNameLst>
                                      </p:cBhvr>
                                      <p:to>
                                        <p:strVal val="visible"/>
                                      </p:to>
                                    </p:set>
                                    <p:animEffect transition="in" filter="blinds(horizontal)">
                                      <p:cBhvr>
                                        <p:cTn id="46" dur="500"/>
                                        <p:tgtEl>
                                          <p:spTgt spid="5">
                                            <p:txEl>
                                              <p:pRg st="5" end="5"/>
                                            </p:txEl>
                                          </p:spTgt>
                                        </p:tgtEl>
                                      </p:cBhvr>
                                    </p:animEffect>
                                  </p:childTnLst>
                                </p:cTn>
                              </p:par>
                            </p:childTnLst>
                          </p:cTn>
                        </p:par>
                        <p:par>
                          <p:cTn id="47" fill="hold">
                            <p:stCondLst>
                              <p:cond delay="6000"/>
                            </p:stCondLst>
                            <p:childTnLst>
                              <p:par>
                                <p:cTn id="48" presetID="3" presetClass="entr" presetSubtype="10" fill="hold" grpId="0" nodeType="afterEffect">
                                  <p:stCondLst>
                                    <p:cond delay="0"/>
                                  </p:stCondLst>
                                  <p:childTnLst>
                                    <p:set>
                                      <p:cBhvr>
                                        <p:cTn id="49" dur="500" fill="hold">
                                          <p:stCondLst>
                                            <p:cond delay="0"/>
                                          </p:stCondLst>
                                        </p:cTn>
                                        <p:tgtEl>
                                          <p:spTgt spid="5">
                                            <p:txEl>
                                              <p:pRg st="7" end="7"/>
                                            </p:txEl>
                                          </p:spTgt>
                                        </p:tgtEl>
                                        <p:attrNameLst>
                                          <p:attrName>style.visibility</p:attrName>
                                        </p:attrNameLst>
                                      </p:cBhvr>
                                      <p:to>
                                        <p:strVal val="visible"/>
                                      </p:to>
                                    </p:set>
                                    <p:animEffect transition="in" filter="blinds(horizontal)">
                                      <p:cBhvr>
                                        <p:cTn id="50" dur="500"/>
                                        <p:tgtEl>
                                          <p:spTgt spid="5">
                                            <p:txEl>
                                              <p:pRg st="7" end="7"/>
                                            </p:txEl>
                                          </p:spTgt>
                                        </p:tgtEl>
                                      </p:cBhvr>
                                    </p:animEffect>
                                  </p:childTnLst>
                                </p:cTn>
                              </p:par>
                            </p:childTnLst>
                          </p:cTn>
                        </p:par>
                        <p:par>
                          <p:cTn id="51" fill="hold">
                            <p:stCondLst>
                              <p:cond delay="6500"/>
                            </p:stCondLst>
                            <p:childTnLst>
                              <p:par>
                                <p:cTn id="52" presetID="3" presetClass="entr" presetSubtype="10" fill="hold" grpId="0" nodeType="afterEffect">
                                  <p:stCondLst>
                                    <p:cond delay="0"/>
                                  </p:stCondLst>
                                  <p:childTnLst>
                                    <p:set>
                                      <p:cBhvr>
                                        <p:cTn id="53" dur="500" fill="hold">
                                          <p:stCondLst>
                                            <p:cond delay="0"/>
                                          </p:stCondLst>
                                        </p:cTn>
                                        <p:tgtEl>
                                          <p:spTgt spid="5">
                                            <p:txEl>
                                              <p:pRg st="9" end="9"/>
                                            </p:txEl>
                                          </p:spTgt>
                                        </p:tgtEl>
                                        <p:attrNameLst>
                                          <p:attrName>style.visibility</p:attrName>
                                        </p:attrNameLst>
                                      </p:cBhvr>
                                      <p:to>
                                        <p:strVal val="visible"/>
                                      </p:to>
                                    </p:set>
                                    <p:animEffect transition="in" filter="blinds(horizontal)">
                                      <p:cBhvr>
                                        <p:cTn id="54" dur="500"/>
                                        <p:tgtEl>
                                          <p:spTgt spid="5">
                                            <p:txEl>
                                              <p:pRg st="9" end="9"/>
                                            </p:txEl>
                                          </p:spTgt>
                                        </p:tgtEl>
                                      </p:cBhvr>
                                    </p:animEffect>
                                  </p:childTnLst>
                                </p:cTn>
                              </p:par>
                            </p:childTnLst>
                          </p:cTn>
                        </p:par>
                        <p:par>
                          <p:cTn id="55" fill="hold">
                            <p:stCondLst>
                              <p:cond delay="7000"/>
                            </p:stCondLst>
                            <p:childTnLst>
                              <p:par>
                                <p:cTn id="56" presetID="3" presetClass="entr" presetSubtype="10" fill="hold" grpId="0" nodeType="afterEffect">
                                  <p:stCondLst>
                                    <p:cond delay="0"/>
                                  </p:stCondLst>
                                  <p:childTnLst>
                                    <p:set>
                                      <p:cBhvr>
                                        <p:cTn id="57" dur="500" fill="hold">
                                          <p:stCondLst>
                                            <p:cond delay="0"/>
                                          </p:stCondLst>
                                        </p:cTn>
                                        <p:tgtEl>
                                          <p:spTgt spid="5">
                                            <p:txEl>
                                              <p:pRg st="11" end="11"/>
                                            </p:txEl>
                                          </p:spTgt>
                                        </p:tgtEl>
                                        <p:attrNameLst>
                                          <p:attrName>style.visibility</p:attrName>
                                        </p:attrNameLst>
                                      </p:cBhvr>
                                      <p:to>
                                        <p:strVal val="visible"/>
                                      </p:to>
                                    </p:set>
                                    <p:animEffect transition="in" filter="blinds(horizontal)">
                                      <p:cBhvr>
                                        <p:cTn id="58" dur="500"/>
                                        <p:tgtEl>
                                          <p:spTgt spid="5">
                                            <p:txEl>
                                              <p:pRg st="11" end="11"/>
                                            </p:txEl>
                                          </p:spTgt>
                                        </p:tgtEl>
                                      </p:cBhvr>
                                    </p:animEffect>
                                  </p:childTnLst>
                                </p:cTn>
                              </p:par>
                            </p:childTnLst>
                          </p:cTn>
                        </p:par>
                        <p:par>
                          <p:cTn id="59" fill="hold">
                            <p:stCondLst>
                              <p:cond delay="7500"/>
                            </p:stCondLst>
                            <p:childTnLst>
                              <p:par>
                                <p:cTn id="60" presetID="3" presetClass="entr" presetSubtype="10" fill="hold" grpId="0" nodeType="afterEffect">
                                  <p:stCondLst>
                                    <p:cond delay="0"/>
                                  </p:stCondLst>
                                  <p:childTnLst>
                                    <p:set>
                                      <p:cBhvr>
                                        <p:cTn id="61" dur="500" fill="hold">
                                          <p:stCondLst>
                                            <p:cond delay="0"/>
                                          </p:stCondLst>
                                        </p:cTn>
                                        <p:tgtEl>
                                          <p:spTgt spid="5">
                                            <p:txEl>
                                              <p:pRg st="13" end="13"/>
                                            </p:txEl>
                                          </p:spTgt>
                                        </p:tgtEl>
                                        <p:attrNameLst>
                                          <p:attrName>style.visibility</p:attrName>
                                        </p:attrNameLst>
                                      </p:cBhvr>
                                      <p:to>
                                        <p:strVal val="visible"/>
                                      </p:to>
                                    </p:set>
                                    <p:animEffect transition="in" filter="blinds(horizontal)">
                                      <p:cBhvr>
                                        <p:cTn id="62" dur="500"/>
                                        <p:tgtEl>
                                          <p:spTgt spid="5">
                                            <p:txEl>
                                              <p:pRg st="13" end="13"/>
                                            </p:txEl>
                                          </p:spTgt>
                                        </p:tgtEl>
                                      </p:cBhvr>
                                    </p:animEffect>
                                  </p:childTnLst>
                                </p:cTn>
                              </p:par>
                            </p:childTnLst>
                          </p:cTn>
                        </p:par>
                        <p:par>
                          <p:cTn id="63" fill="hold">
                            <p:stCondLst>
                              <p:cond delay="8000"/>
                            </p:stCondLst>
                            <p:childTnLst>
                              <p:par>
                                <p:cTn id="64" presetID="3" presetClass="entr" presetSubtype="10" fill="hold" grpId="0" nodeType="afterEffect">
                                  <p:stCondLst>
                                    <p:cond delay="0"/>
                                  </p:stCondLst>
                                  <p:childTnLst>
                                    <p:set>
                                      <p:cBhvr>
                                        <p:cTn id="65" dur="500" fill="hold">
                                          <p:stCondLst>
                                            <p:cond delay="0"/>
                                          </p:stCondLst>
                                        </p:cTn>
                                        <p:tgtEl>
                                          <p:spTgt spid="5">
                                            <p:txEl>
                                              <p:pRg st="15" end="15"/>
                                            </p:txEl>
                                          </p:spTgt>
                                        </p:tgtEl>
                                        <p:attrNameLst>
                                          <p:attrName>style.visibility</p:attrName>
                                        </p:attrNameLst>
                                      </p:cBhvr>
                                      <p:to>
                                        <p:strVal val="visible"/>
                                      </p:to>
                                    </p:set>
                                    <p:animEffect transition="in" filter="blinds(horizontal)">
                                      <p:cBhvr>
                                        <p:cTn id="66" dur="500"/>
                                        <p:tgtEl>
                                          <p:spTgt spid="5">
                                            <p:txEl>
                                              <p:pRg st="15" end="15"/>
                                            </p:txEl>
                                          </p:spTgt>
                                        </p:tgtEl>
                                      </p:cBhvr>
                                    </p:animEffect>
                                  </p:childTnLst>
                                </p:cTn>
                              </p:par>
                            </p:childTnLst>
                          </p:cTn>
                        </p:par>
                        <p:par>
                          <p:cTn id="67" fill="hold">
                            <p:stCondLst>
                              <p:cond delay="8500"/>
                            </p:stCondLst>
                            <p:childTnLst>
                              <p:par>
                                <p:cTn id="68" presetID="3" presetClass="entr" presetSubtype="10" fill="hold" grpId="0" nodeType="afterEffect">
                                  <p:stCondLst>
                                    <p:cond delay="0"/>
                                  </p:stCondLst>
                                  <p:childTnLst>
                                    <p:set>
                                      <p:cBhvr>
                                        <p:cTn id="69" dur="500" fill="hold">
                                          <p:stCondLst>
                                            <p:cond delay="0"/>
                                          </p:stCondLst>
                                        </p:cTn>
                                        <p:tgtEl>
                                          <p:spTgt spid="5">
                                            <p:txEl>
                                              <p:pRg st="17" end="17"/>
                                            </p:txEl>
                                          </p:spTgt>
                                        </p:tgtEl>
                                        <p:attrNameLst>
                                          <p:attrName>style.visibility</p:attrName>
                                        </p:attrNameLst>
                                      </p:cBhvr>
                                      <p:to>
                                        <p:strVal val="visible"/>
                                      </p:to>
                                    </p:set>
                                    <p:animEffect transition="in" filter="blinds(horizontal)">
                                      <p:cBhvr>
                                        <p:cTn id="70" dur="500"/>
                                        <p:tgtEl>
                                          <p:spTgt spid="5">
                                            <p:txEl>
                                              <p:pRg st="17" end="17"/>
                                            </p:txEl>
                                          </p:spTgt>
                                        </p:tgtEl>
                                      </p:cBhvr>
                                    </p:animEffect>
                                  </p:childTnLst>
                                </p:cTn>
                              </p:par>
                            </p:childTnLst>
                          </p:cTn>
                        </p:par>
                        <p:par>
                          <p:cTn id="71" fill="hold">
                            <p:stCondLst>
                              <p:cond delay="9000"/>
                            </p:stCondLst>
                            <p:childTnLst>
                              <p:par>
                                <p:cTn id="72" presetID="3" presetClass="entr" presetSubtype="10" fill="hold" grpId="0" nodeType="afterEffect">
                                  <p:stCondLst>
                                    <p:cond delay="0"/>
                                  </p:stCondLst>
                                  <p:childTnLst>
                                    <p:set>
                                      <p:cBhvr>
                                        <p:cTn id="73" dur="500" fill="hold">
                                          <p:stCondLst>
                                            <p:cond delay="0"/>
                                          </p:stCondLst>
                                        </p:cTn>
                                        <p:tgtEl>
                                          <p:spTgt spid="5">
                                            <p:txEl>
                                              <p:pRg st="19" end="19"/>
                                            </p:txEl>
                                          </p:spTgt>
                                        </p:tgtEl>
                                        <p:attrNameLst>
                                          <p:attrName>style.visibility</p:attrName>
                                        </p:attrNameLst>
                                      </p:cBhvr>
                                      <p:to>
                                        <p:strVal val="visible"/>
                                      </p:to>
                                    </p:set>
                                    <p:animEffect transition="in" filter="blinds(horizontal)">
                                      <p:cBhvr>
                                        <p:cTn id="74" dur="500"/>
                                        <p:tgtEl>
                                          <p:spTgt spid="5">
                                            <p:txEl>
                                              <p:pRg st="19" end="19"/>
                                            </p:txEl>
                                          </p:spTgt>
                                        </p:tgtEl>
                                      </p:cBhvr>
                                    </p:animEffect>
                                  </p:childTnLst>
                                </p:cTn>
                              </p:par>
                            </p:childTnLst>
                          </p:cTn>
                        </p:par>
                        <p:par>
                          <p:cTn id="75" fill="hold">
                            <p:stCondLst>
                              <p:cond delay="9500"/>
                            </p:stCondLst>
                            <p:childTnLst>
                              <p:par>
                                <p:cTn id="76" presetID="3" presetClass="entr" presetSubtype="10" fill="hold" grpId="0" nodeType="afterEffect">
                                  <p:stCondLst>
                                    <p:cond delay="0"/>
                                  </p:stCondLst>
                                  <p:childTnLst>
                                    <p:set>
                                      <p:cBhvr>
                                        <p:cTn id="77" dur="500" fill="hold">
                                          <p:stCondLst>
                                            <p:cond delay="0"/>
                                          </p:stCondLst>
                                        </p:cTn>
                                        <p:tgtEl>
                                          <p:spTgt spid="5">
                                            <p:txEl>
                                              <p:pRg st="21" end="21"/>
                                            </p:txEl>
                                          </p:spTgt>
                                        </p:tgtEl>
                                        <p:attrNameLst>
                                          <p:attrName>style.visibility</p:attrName>
                                        </p:attrNameLst>
                                      </p:cBhvr>
                                      <p:to>
                                        <p:strVal val="visible"/>
                                      </p:to>
                                    </p:set>
                                    <p:animEffect transition="in" filter="blinds(horizontal)">
                                      <p:cBhvr>
                                        <p:cTn id="78" dur="500"/>
                                        <p:tgtEl>
                                          <p:spTgt spid="5">
                                            <p:txEl>
                                              <p:pRg st="21" end="21"/>
                                            </p:txEl>
                                          </p:spTgt>
                                        </p:tgtEl>
                                      </p:cBhvr>
                                    </p:animEffect>
                                  </p:childTnLst>
                                </p:cTn>
                              </p:par>
                            </p:childTnLst>
                          </p:cTn>
                        </p:par>
                        <p:par>
                          <p:cTn id="79" fill="hold">
                            <p:stCondLst>
                              <p:cond delay="10000"/>
                            </p:stCondLst>
                            <p:childTnLst>
                              <p:par>
                                <p:cTn id="80" presetID="3" presetClass="entr" presetSubtype="10" fill="hold" grpId="0" nodeType="afterEffect">
                                  <p:stCondLst>
                                    <p:cond delay="0"/>
                                  </p:stCondLst>
                                  <p:childTnLst>
                                    <p:set>
                                      <p:cBhvr>
                                        <p:cTn id="81" dur="500" fill="hold">
                                          <p:stCondLst>
                                            <p:cond delay="0"/>
                                          </p:stCondLst>
                                        </p:cTn>
                                        <p:tgtEl>
                                          <p:spTgt spid="5">
                                            <p:txEl>
                                              <p:pRg st="23" end="23"/>
                                            </p:txEl>
                                          </p:spTgt>
                                        </p:tgtEl>
                                        <p:attrNameLst>
                                          <p:attrName>style.visibility</p:attrName>
                                        </p:attrNameLst>
                                      </p:cBhvr>
                                      <p:to>
                                        <p:strVal val="visible"/>
                                      </p:to>
                                    </p:set>
                                    <p:animEffect transition="in" filter="blinds(horizontal)">
                                      <p:cBhvr>
                                        <p:cTn id="82" dur="500"/>
                                        <p:tgtEl>
                                          <p:spTgt spid="5">
                                            <p:txEl>
                                              <p:pRg st="23" end="23"/>
                                            </p:txEl>
                                          </p:spTgt>
                                        </p:tgtEl>
                                      </p:cBhvr>
                                    </p:animEffect>
                                  </p:childTnLst>
                                </p:cTn>
                              </p:par>
                            </p:childTnLst>
                          </p:cTn>
                        </p:par>
                        <p:par>
                          <p:cTn id="83" fill="hold">
                            <p:stCondLst>
                              <p:cond delay="10500"/>
                            </p:stCondLst>
                            <p:childTnLst>
                              <p:par>
                                <p:cTn id="84" presetID="3" presetClass="entr" presetSubtype="10" fill="hold" grpId="0" nodeType="afterEffect">
                                  <p:stCondLst>
                                    <p:cond delay="0"/>
                                  </p:stCondLst>
                                  <p:childTnLst>
                                    <p:set>
                                      <p:cBhvr>
                                        <p:cTn id="85" dur="500" fill="hold">
                                          <p:stCondLst>
                                            <p:cond delay="0"/>
                                          </p:stCondLst>
                                        </p:cTn>
                                        <p:tgtEl>
                                          <p:spTgt spid="5">
                                            <p:txEl>
                                              <p:pRg st="24" end="24"/>
                                            </p:txEl>
                                          </p:spTgt>
                                        </p:tgtEl>
                                        <p:attrNameLst>
                                          <p:attrName>style.visibility</p:attrName>
                                        </p:attrNameLst>
                                      </p:cBhvr>
                                      <p:to>
                                        <p:strVal val="visible"/>
                                      </p:to>
                                    </p:set>
                                    <p:animEffect transition="in" filter="blinds(horizontal)">
                                      <p:cBhvr>
                                        <p:cTn id="86" dur="500"/>
                                        <p:tgtEl>
                                          <p:spTgt spid="5">
                                            <p:txEl>
                                              <p:pRg st="24" end="24"/>
                                            </p:txEl>
                                          </p:spTgt>
                                        </p:tgtEl>
                                      </p:cBhvr>
                                    </p:animEffect>
                                  </p:childTnLst>
                                </p:cTn>
                              </p:par>
                            </p:childTnLst>
                          </p:cTn>
                        </p:par>
                        <p:par>
                          <p:cTn id="87" fill="hold">
                            <p:stCondLst>
                              <p:cond delay="11000"/>
                            </p:stCondLst>
                            <p:childTnLst>
                              <p:par>
                                <p:cTn id="88" presetID="3" presetClass="entr" presetSubtype="10" fill="hold" grpId="0" nodeType="afterEffect">
                                  <p:stCondLst>
                                    <p:cond delay="0"/>
                                  </p:stCondLst>
                                  <p:childTnLst>
                                    <p:set>
                                      <p:cBhvr>
                                        <p:cTn id="89" dur="500" fill="hold">
                                          <p:stCondLst>
                                            <p:cond delay="0"/>
                                          </p:stCondLst>
                                        </p:cTn>
                                        <p:tgtEl>
                                          <p:spTgt spid="5">
                                            <p:txEl>
                                              <p:pRg st="25" end="25"/>
                                            </p:txEl>
                                          </p:spTgt>
                                        </p:tgtEl>
                                        <p:attrNameLst>
                                          <p:attrName>style.visibility</p:attrName>
                                        </p:attrNameLst>
                                      </p:cBhvr>
                                      <p:to>
                                        <p:strVal val="visible"/>
                                      </p:to>
                                    </p:set>
                                    <p:animEffect transition="in" filter="blinds(horizontal)">
                                      <p:cBhvr>
                                        <p:cTn id="90" dur="500"/>
                                        <p:tgtEl>
                                          <p:spTgt spid="5">
                                            <p:txEl>
                                              <p:pRg st="25" end="25"/>
                                            </p:txEl>
                                          </p:spTgt>
                                        </p:tgtEl>
                                      </p:cBhvr>
                                    </p:animEffect>
                                  </p:childTnLst>
                                </p:cTn>
                              </p:par>
                            </p:childTnLst>
                          </p:cTn>
                        </p:par>
                        <p:par>
                          <p:cTn id="91" fill="hold">
                            <p:stCondLst>
                              <p:cond delay="11500"/>
                            </p:stCondLst>
                            <p:childTnLst>
                              <p:par>
                                <p:cTn id="92" presetID="3" presetClass="entr" presetSubtype="10" fill="hold" grpId="0" nodeType="afterEffect">
                                  <p:stCondLst>
                                    <p:cond delay="0"/>
                                  </p:stCondLst>
                                  <p:childTnLst>
                                    <p:set>
                                      <p:cBhvr>
                                        <p:cTn id="93" dur="500" fill="hold">
                                          <p:stCondLst>
                                            <p:cond delay="0"/>
                                          </p:stCondLst>
                                        </p:cTn>
                                        <p:tgtEl>
                                          <p:spTgt spid="5">
                                            <p:txEl>
                                              <p:pRg st="27" end="27"/>
                                            </p:txEl>
                                          </p:spTgt>
                                        </p:tgtEl>
                                        <p:attrNameLst>
                                          <p:attrName>style.visibility</p:attrName>
                                        </p:attrNameLst>
                                      </p:cBhvr>
                                      <p:to>
                                        <p:strVal val="visible"/>
                                      </p:to>
                                    </p:set>
                                    <p:animEffect transition="in" filter="blinds(horizontal)">
                                      <p:cBhvr>
                                        <p:cTn id="94" dur="500"/>
                                        <p:tgtEl>
                                          <p:spTgt spid="5">
                                            <p:txEl>
                                              <p:pRg st="27" end="27"/>
                                            </p:txEl>
                                          </p:spTgt>
                                        </p:tgtEl>
                                      </p:cBhvr>
                                    </p:animEffect>
                                  </p:childTnLst>
                                </p:cTn>
                              </p:par>
                            </p:childTnLst>
                          </p:cTn>
                        </p:par>
                        <p:par>
                          <p:cTn id="95" fill="hold">
                            <p:stCondLst>
                              <p:cond delay="12000"/>
                            </p:stCondLst>
                            <p:childTnLst>
                              <p:par>
                                <p:cTn id="96" presetID="8" presetClass="entr" presetSubtype="16" fill="hold" nodeType="after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diamond(in)">
                                      <p:cBhvr>
                                        <p:cTn id="9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3" grpId="0"/>
      <p:bldP spid="5" grpId="0" bldLvl="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93725" y="2362835"/>
            <a:ext cx="5311140" cy="368300"/>
          </a:xfrm>
          <a:prstGeom prst="rect">
            <a:avLst/>
          </a:prstGeom>
          <a:noFill/>
        </p:spPr>
        <p:txBody>
          <a:bodyPr wrap="square" rtlCol="0">
            <a:spAutoFit/>
          </a:bodyPr>
          <a:lstStyle/>
          <a:p>
            <a:pPr lvl="0" algn="l"/>
            <a:r>
              <a:rPr lang="en-US" alt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 02：创建测试文件，上传到远程仓库</a:t>
            </a:r>
            <a:endParaRPr lang="en-US" alt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6" name="文本框 15"/>
          <p:cNvSpPr txBox="1"/>
          <p:nvPr/>
        </p:nvSpPr>
        <p:spPr>
          <a:xfrm>
            <a:off x="7085314" y="324061"/>
            <a:ext cx="2810347" cy="276999"/>
          </a:xfrm>
          <a:prstGeom prst="rect">
            <a:avLst/>
          </a:prstGeom>
          <a:noFill/>
        </p:spPr>
        <p:txBody>
          <a:bodyPr wrap="square" rtlCol="0">
            <a:spAutoFit/>
          </a:bodyPr>
          <a:lstStyle/>
          <a:p>
            <a:pPr algn="r"/>
            <a:r>
              <a:rPr lang="zh-CN" altLang="en-US" sz="1200" b="1" dirty="0">
                <a:latin typeface="Arial" panose="020B0604020202020204" pitchFamily="34" charset="0"/>
                <a:ea typeface="微软雅黑" panose="020B0503020204020204" pitchFamily="34" charset="-122"/>
                <a:sym typeface="Arial" panose="020B0604020202020204" pitchFamily="34" charset="0"/>
              </a:rPr>
              <a:t>ADD YOUR TEXT HERE</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p:cNvSpPr txBox="1"/>
          <p:nvPr/>
        </p:nvSpPr>
        <p:spPr>
          <a:xfrm>
            <a:off x="9895840" y="278130"/>
            <a:ext cx="2477770" cy="368300"/>
          </a:xfrm>
          <a:prstGeom prst="rect">
            <a:avLst/>
          </a:prstGeom>
          <a:noFill/>
        </p:spPr>
        <p:txBody>
          <a:bodyPr wrap="square" rtlCol="0">
            <a:spAutoFit/>
          </a:bodyPr>
          <a:lstStyle/>
          <a:p>
            <a:pPr algn="ctr"/>
            <a:r>
              <a:rPr lang="en-US" altLang="zh-CN" spc="300" dirty="0">
                <a:solidFill>
                  <a:schemeClr val="bg1"/>
                </a:solidFill>
                <a:latin typeface="Arial" panose="020B0604020202020204" pitchFamily="34" charset="0"/>
                <a:ea typeface="微软雅黑" panose="020B0503020204020204" pitchFamily="34" charset="-122"/>
                <a:sym typeface="Arial" panose="020B0604020202020204" pitchFamily="34" charset="0"/>
              </a:rPr>
              <a:t>GIT</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8"/>
          <p:cNvGrpSpPr/>
          <p:nvPr/>
        </p:nvGrpSpPr>
        <p:grpSpPr>
          <a:xfrm>
            <a:off x="171450" y="893445"/>
            <a:ext cx="4868545" cy="3628390"/>
            <a:chOff x="1615" y="1589"/>
            <a:chExt cx="7667" cy="5714"/>
          </a:xfrm>
        </p:grpSpPr>
        <p:sp>
          <p:nvSpPr>
            <p:cNvPr id="2" name="矩形 1"/>
            <p:cNvSpPr/>
            <p:nvPr/>
          </p:nvSpPr>
          <p:spPr>
            <a:xfrm>
              <a:off x="1615" y="1589"/>
              <a:ext cx="7078" cy="822"/>
            </a:xfrm>
            <a:prstGeom prst="rect">
              <a:avLst/>
            </a:prstGeom>
          </p:spPr>
          <p:txBody>
            <a:bodyPr wrap="square">
              <a:spAutoFit/>
            </a:bodyPr>
            <a:lstStyle/>
            <a:p>
              <a:r>
                <a:rPr lang="zh-CN" altLang="en-US" sz="2800" dirty="0">
                  <a:latin typeface="Arial" panose="020B0604020202020204" pitchFamily="34" charset="0"/>
                  <a:ea typeface="微软雅黑" panose="020B0503020204020204" pitchFamily="34" charset="-122"/>
                  <a:sym typeface="Arial" panose="020B0604020202020204" pitchFamily="34" charset="0"/>
                </a:rPr>
                <a:t>链接服务器</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944" y="3115"/>
              <a:ext cx="5843" cy="928"/>
            </a:xfrm>
            <a:prstGeom prst="rect">
              <a:avLst/>
            </a:prstGeom>
            <a:noFill/>
          </p:spPr>
          <p:txBody>
            <a:bodyPr wrap="square" rtlCol="0">
              <a:spAutoFit/>
            </a:bodyPr>
            <a:lstStyle/>
            <a:p>
              <a:pPr>
                <a:lnSpc>
                  <a:spcPct val="80000"/>
                </a:lnSpc>
              </a:pPr>
              <a:r>
                <a:rPr lang="en-US" alt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01</a:t>
              </a: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将远程仓库进行克隆.</a:t>
              </a:r>
              <a:endParaRPr lang="en-US" altLang="zh-CN" b="1" noProof="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endParaRPr lang="en-US" altLang="en-US" b="1" noProof="1" dirty="0">
                <a:solidFill>
                  <a:schemeClr val="tx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1" name="文本框 30"/>
            <p:cNvSpPr txBox="1"/>
            <p:nvPr/>
          </p:nvSpPr>
          <p:spPr>
            <a:xfrm>
              <a:off x="1944" y="6723"/>
              <a:ext cx="5675" cy="580"/>
            </a:xfrm>
            <a:prstGeom prst="rect">
              <a:avLst/>
            </a:prstGeom>
            <a:noFill/>
          </p:spPr>
          <p:txBody>
            <a:bodyPr wrap="square" rtlCol="0">
              <a:spAutoFit/>
            </a:bodyPr>
            <a:lstStyle/>
            <a:p>
              <a:r>
                <a:rPr lang="en-US" alt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03</a:t>
              </a: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：测试是否自动部署</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descr="gitouah"/>
            <p:cNvPicPr>
              <a:picLocks noChangeAspect="1"/>
            </p:cNvPicPr>
            <p:nvPr/>
          </p:nvPicPr>
          <p:blipFill>
            <a:blip r:embed="rId1"/>
            <a:stretch>
              <a:fillRect/>
            </a:stretch>
          </p:blipFill>
          <p:spPr>
            <a:xfrm>
              <a:off x="2091" y="4632"/>
              <a:ext cx="7191" cy="1901"/>
            </a:xfrm>
            <a:prstGeom prst="rect">
              <a:avLst/>
            </a:prstGeom>
          </p:spPr>
        </p:pic>
      </p:grpSp>
      <p:pic>
        <p:nvPicPr>
          <p:cNvPr id="10" name="图片 3" descr="IMG_256"/>
          <p:cNvPicPr>
            <a:picLocks noChangeAspect="1"/>
          </p:cNvPicPr>
          <p:nvPr/>
        </p:nvPicPr>
        <p:blipFill>
          <a:blip r:embed="rId2"/>
          <a:stretch>
            <a:fillRect/>
          </a:stretch>
        </p:blipFill>
        <p:spPr>
          <a:xfrm>
            <a:off x="5630545" y="893445"/>
            <a:ext cx="6176010" cy="2480945"/>
          </a:xfrm>
          <a:prstGeom prst="rect">
            <a:avLst/>
          </a:prstGeom>
          <a:noFill/>
          <a:ln w="9525">
            <a:noFill/>
          </a:ln>
        </p:spPr>
      </p:pic>
      <p:pic>
        <p:nvPicPr>
          <p:cNvPr id="12" name="图片 11" descr="shell"/>
          <p:cNvPicPr>
            <a:picLocks noChangeAspect="1"/>
          </p:cNvPicPr>
          <p:nvPr/>
        </p:nvPicPr>
        <p:blipFill>
          <a:blip r:embed="rId3"/>
          <a:stretch>
            <a:fillRect/>
          </a:stretch>
        </p:blipFill>
        <p:spPr>
          <a:xfrm>
            <a:off x="380365" y="4715510"/>
            <a:ext cx="4692015" cy="1499235"/>
          </a:xfrm>
          <a:prstGeom prst="rect">
            <a:avLst/>
          </a:prstGeom>
        </p:spPr>
      </p:pic>
      <p:pic>
        <p:nvPicPr>
          <p:cNvPr id="13" name="图片 12"/>
          <p:cNvPicPr>
            <a:picLocks noChangeAspect="1"/>
          </p:cNvPicPr>
          <p:nvPr/>
        </p:nvPicPr>
        <p:blipFill>
          <a:blip r:embed="rId4"/>
          <a:stretch>
            <a:fillRect/>
          </a:stretch>
        </p:blipFill>
        <p:spPr>
          <a:xfrm>
            <a:off x="5754370" y="3629025"/>
            <a:ext cx="5760720" cy="285242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2000"/>
                                        <p:tgtEl>
                                          <p:spTgt spid="12"/>
                                        </p:tgtEl>
                                      </p:cBhvr>
                                    </p:animEffect>
                                  </p:childTnLst>
                                </p:cTn>
                              </p:par>
                            </p:childTnLst>
                          </p:cTn>
                        </p:par>
                        <p:par>
                          <p:cTn id="16" fill="hold">
                            <p:stCondLst>
                              <p:cond delay="4500"/>
                            </p:stCondLst>
                            <p:childTnLst>
                              <p:par>
                                <p:cTn id="17" presetID="5" presetClass="entr" presetSubtype="1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par>
                          <p:cTn id="20" fill="hold">
                            <p:stCondLst>
                              <p:cond delay="5000"/>
                            </p:stCondLst>
                            <p:childTnLst>
                              <p:par>
                                <p:cTn id="21" presetID="4" presetClass="entr" presetSubtype="16"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2000"/>
                                        <p:tgtEl>
                                          <p:spTgt spid="13"/>
                                        </p:tgtEl>
                                      </p:cBhvr>
                                    </p:animEffect>
                                  </p:childTnLst>
                                </p:cTn>
                              </p:par>
                            </p:childTnLst>
                          </p:cTn>
                        </p:par>
                        <p:par>
                          <p:cTn id="24" fill="hold">
                            <p:stCondLst>
                              <p:cond delay="7000"/>
                            </p:stCondLst>
                            <p:childTnLst>
                              <p:par>
                                <p:cTn id="25" presetID="1"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507356" y="163322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p:nvPr/>
        </p:nvPicPr>
        <p:blipFill>
          <a:blip r:embed="rId2"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4344035" y="3566160"/>
            <a:ext cx="3698875" cy="768350"/>
          </a:xfrm>
          <a:prstGeom prst="rect">
            <a:avLst/>
          </a:prstGeom>
          <a:solidFill>
            <a:schemeClr val="bg1">
              <a:alpha val="50000"/>
            </a:schemeClr>
          </a:solidFill>
        </p:spPr>
        <p:txBody>
          <a:bodyPr vert="horz" wrap="square" rtlCol="0">
            <a:spAutoFit/>
          </a:bodyPr>
          <a:lstStyle/>
          <a:p>
            <a:pPr algn="ctr">
              <a:lnSpc>
                <a:spcPct val="100000"/>
              </a:lnSpc>
              <a:spcBef>
                <a:spcPct val="0"/>
              </a:spcBef>
              <a:buNone/>
            </a:pPr>
            <a:r>
              <a:rPr lang="en-US" altLang="zh-CN" sz="44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a:t>
            </a:r>
            <a:r>
              <a:rPr lang="zh-CN" sz="44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ata </a:t>
            </a:r>
            <a:r>
              <a:rPr lang="en-US" altLang="zh-CN" sz="44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B</a:t>
            </a:r>
            <a:r>
              <a:rPr lang="zh-CN" sz="44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ase</a:t>
            </a:r>
            <a:endParaRPr lang="zh-CN" sz="44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矩形 13"/>
          <p:cNvSpPr/>
          <p:nvPr/>
        </p:nvSpPr>
        <p:spPr>
          <a:xfrm>
            <a:off x="2607310" y="4732655"/>
            <a:ext cx="7059295" cy="506730"/>
          </a:xfrm>
          <a:prstGeom prst="rect">
            <a:avLst/>
          </a:prstGeom>
          <a:solidFill>
            <a:schemeClr val="bg1">
              <a:alpha val="50000"/>
            </a:schemeClr>
          </a:solidFill>
        </p:spPr>
        <p:txBody>
          <a:bodyPr wrap="square">
            <a:spAutoFit/>
          </a:bodyPr>
          <a:lstStyle/>
          <a:p>
            <a:pPr algn="ctr">
              <a:lnSpc>
                <a:spcPct val="150000"/>
              </a:lnSpc>
              <a:spcBef>
                <a:spcPct val="0"/>
              </a:spcBef>
            </a:pP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4-1 </a:t>
            </a:r>
            <a:r>
              <a:rPr kumimoji="1"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数据库简介</a:t>
            </a: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4-2 SQL</a:t>
            </a:r>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语句</a:t>
            </a:r>
            <a:r>
              <a:rPr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4-3 </a:t>
            </a:r>
            <a:r>
              <a:rPr kumimoji="1"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数据库优缺点</a:t>
            </a: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4-4 </a:t>
            </a:r>
            <a:r>
              <a:rPr kumimoji="1"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案例分析 </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0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par>
                          <p:cTn id="27" fill="hold">
                            <p:stCondLst>
                              <p:cond delay="1399"/>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8" grpId="0" bldLvl="0" animBg="1"/>
      <p:bldP spid="13" grpId="0"/>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矩形 3"/>
          <p:cNvSpPr/>
          <p:nvPr/>
        </p:nvSpPr>
        <p:spPr>
          <a:xfrm>
            <a:off x="1366011" y="3233612"/>
            <a:ext cx="4939539" cy="1383665"/>
          </a:xfrm>
          <a:prstGeom prst="rect">
            <a:avLst/>
          </a:prstGeom>
        </p:spPr>
        <p:txBody>
          <a:bodyPr wrap="square">
            <a:spAutoFit/>
          </a:bodyPr>
          <a:lstStyle/>
          <a:p>
            <a:pPr>
              <a:lnSpc>
                <a:spcPct val="150000"/>
              </a:lnSpc>
            </a:pP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zh-CN" altLang="en-US" sz="1400" dirty="0">
                <a:latin typeface="Arial" panose="020B0604020202020204" pitchFamily="34" charset="0"/>
                <a:ea typeface="微软雅黑" panose="020B0503020204020204" pitchFamily="34" charset="-122"/>
                <a:sym typeface="Arial" panose="020B0604020202020204" pitchFamily="34" charset="0"/>
              </a:rPr>
              <a:t>回顾这一月以来的学习，我们组在老大的细心教导和各位同学们的耐心帮助下，严格要求自己，努力汲取知识，在学习方面取得的一些进步，现在我们便来和大家一起分享一下我们所总结出来的一些知识，与大家 百尺竿头，更进一步！</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4944618" y="627080"/>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前言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PREFACE</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1024890" y="2133600"/>
            <a:ext cx="2070735" cy="36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Rectangle 70"/>
          <p:cNvSpPr>
            <a:spLocks noChangeArrowheads="1"/>
          </p:cNvSpPr>
          <p:nvPr/>
        </p:nvSpPr>
        <p:spPr bwMode="auto">
          <a:xfrm>
            <a:off x="1649540" y="2088058"/>
            <a:ext cx="16344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2400" b="1"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Start</a:t>
            </a:r>
            <a:endParaRPr lang="en-US" altLang="zh-CN" sz="2400" b="1"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6" name="任意多边形 5"/>
          <p:cNvSpPr/>
          <p:nvPr/>
        </p:nvSpPr>
        <p:spPr>
          <a:xfrm>
            <a:off x="1041721" y="2800095"/>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占位符 4"/>
          <p:cNvPicPr>
            <a:picLocks noGrp="1" noChangeAspect="1"/>
          </p:cNvPicPr>
          <p:nvPr>
            <p:ph type="pic" sz="quarter" idx="58"/>
          </p:nvPr>
        </p:nvPicPr>
        <p:blipFill>
          <a:blip r:embed="rId2">
            <a:extLst>
              <a:ext uri="{28A0092B-C50C-407E-A947-70E740481C1C}">
                <a14:useLocalDpi xmlns:a14="http://schemas.microsoft.com/office/drawing/2010/main" val="0"/>
              </a:ext>
            </a:extLst>
          </a:blip>
          <a:stretch>
            <a:fillRect/>
          </a:stretch>
        </p:blipFill>
        <p:spPr>
          <a:xfrm>
            <a:off x="7244715" y="2703830"/>
            <a:ext cx="3283585" cy="214249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53" presetClass="entr" presetSubtype="16" fill="hold" grpId="0" nodeType="withEffect">
                                  <p:stCondLst>
                                    <p:cond delay="250"/>
                                  </p:stCondLst>
                                  <p:iterate type="lt">
                                    <p:tmPct val="10000"/>
                                  </p:iterate>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par>
                          <p:cTn id="31" fill="hold">
                            <p:stCondLst>
                              <p:cond delay="949"/>
                            </p:stCondLst>
                            <p:childTnLst>
                              <p:par>
                                <p:cTn id="32" presetID="21" presetClass="entr" presetSubtype="1"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2000"/>
                                        <p:tgtEl>
                                          <p:spTgt spid="6"/>
                                        </p:tgtEl>
                                      </p:cBhvr>
                                    </p:animEffect>
                                  </p:childTnLst>
                                </p:cTn>
                              </p:par>
                              <p:par>
                                <p:cTn id="35" presetID="53" presetClass="entr" presetSubtype="16" fill="hold" grpId="0" nodeType="withEffect">
                                  <p:stCondLst>
                                    <p:cond delay="500"/>
                                  </p:stCondLst>
                                  <p:iterate type="lt">
                                    <p:tmPct val="10000"/>
                                  </p:iterate>
                                  <p:childTnLst>
                                    <p:set>
                                      <p:cBhvr>
                                        <p:cTn id="36" dur="1" fill="hold">
                                          <p:stCondLst>
                                            <p:cond delay="0"/>
                                          </p:stCondLst>
                                        </p:cTn>
                                        <p:tgtEl>
                                          <p:spTgt spid="4"/>
                                        </p:tgtEl>
                                        <p:attrNameLst>
                                          <p:attrName>style.visibility</p:attrName>
                                        </p:attrNameLst>
                                      </p:cBhvr>
                                      <p:to>
                                        <p:strVal val="visible"/>
                                      </p:to>
                                    </p:set>
                                    <p:anim calcmode="lin" valueType="num">
                                      <p:cBhvr>
                                        <p:cTn id="37" dur="250" fill="hold"/>
                                        <p:tgtEl>
                                          <p:spTgt spid="4"/>
                                        </p:tgtEl>
                                        <p:attrNameLst>
                                          <p:attrName>ppt_w</p:attrName>
                                        </p:attrNameLst>
                                      </p:cBhvr>
                                      <p:tavLst>
                                        <p:tav tm="0">
                                          <p:val>
                                            <p:fltVal val="0"/>
                                          </p:val>
                                        </p:tav>
                                        <p:tav tm="100000">
                                          <p:val>
                                            <p:strVal val="#ppt_w"/>
                                          </p:val>
                                        </p:tav>
                                      </p:tavLst>
                                    </p:anim>
                                    <p:anim calcmode="lin" valueType="num">
                                      <p:cBhvr>
                                        <p:cTn id="38" dur="250" fill="hold"/>
                                        <p:tgtEl>
                                          <p:spTgt spid="4"/>
                                        </p:tgtEl>
                                        <p:attrNameLst>
                                          <p:attrName>ppt_h</p:attrName>
                                        </p:attrNameLst>
                                      </p:cBhvr>
                                      <p:tavLst>
                                        <p:tav tm="0">
                                          <p:val>
                                            <p:fltVal val="0"/>
                                          </p:val>
                                        </p:tav>
                                        <p:tav tm="100000">
                                          <p:val>
                                            <p:strVal val="#ppt_h"/>
                                          </p:val>
                                        </p:tav>
                                      </p:tavLst>
                                    </p:anim>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8" grpId="0" bldLvl="0" animBg="1"/>
      <p:bldP spid="29"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MH_Text_1"/>
          <p:cNvSpPr>
            <a:spLocks noChangeArrowheads="1"/>
          </p:cNvSpPr>
          <p:nvPr>
            <p:custDataLst>
              <p:tags r:id="rId2"/>
            </p:custDataLst>
          </p:nvPr>
        </p:nvSpPr>
        <p:spPr bwMode="auto">
          <a:xfrm>
            <a:off x="1187634" y="2213076"/>
            <a:ext cx="3214529" cy="4081670"/>
          </a:xfrm>
          <a:prstGeom prst="roundRect">
            <a:avLst>
              <a:gd name="adj" fmla="val 5634"/>
            </a:avLst>
          </a:prstGeom>
          <a:noFill/>
          <a:ln>
            <a:solidFill>
              <a:schemeClr val="bg1">
                <a:lumMod val="85000"/>
              </a:schemeClr>
            </a:solidFill>
          </a:ln>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Text_2"/>
          <p:cNvSpPr>
            <a:spLocks noChangeArrowheads="1"/>
          </p:cNvSpPr>
          <p:nvPr>
            <p:custDataLst>
              <p:tags r:id="rId3"/>
            </p:custDataLst>
          </p:nvPr>
        </p:nvSpPr>
        <p:spPr bwMode="auto">
          <a:xfrm>
            <a:off x="4600713" y="2213076"/>
            <a:ext cx="3214531" cy="4081670"/>
          </a:xfrm>
          <a:prstGeom prst="roundRect">
            <a:avLst>
              <a:gd name="adj" fmla="val 5634"/>
            </a:avLst>
          </a:prstGeom>
          <a:noFill/>
          <a:ln>
            <a:solidFill>
              <a:schemeClr val="bg1">
                <a:lumMod val="85000"/>
              </a:schemeClr>
            </a:solidFill>
          </a:ln>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Text_3"/>
          <p:cNvSpPr>
            <a:spLocks noChangeArrowheads="1"/>
          </p:cNvSpPr>
          <p:nvPr>
            <p:custDataLst>
              <p:tags r:id="rId4"/>
            </p:custDataLst>
          </p:nvPr>
        </p:nvSpPr>
        <p:spPr bwMode="auto">
          <a:xfrm>
            <a:off x="8048445" y="2213076"/>
            <a:ext cx="3217347" cy="4081670"/>
          </a:xfrm>
          <a:prstGeom prst="roundRect">
            <a:avLst>
              <a:gd name="adj" fmla="val 5634"/>
            </a:avLst>
          </a:prstGeom>
          <a:noFill/>
          <a:ln>
            <a:solidFill>
              <a:schemeClr val="bg1">
                <a:lumMod val="85000"/>
              </a:schemeClr>
            </a:solidFill>
          </a:ln>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1"/>
          <p:cNvSpPr/>
          <p:nvPr>
            <p:custDataLst>
              <p:tags r:id="rId5"/>
            </p:custDataLst>
          </p:nvPr>
        </p:nvSpPr>
        <p:spPr>
          <a:xfrm>
            <a:off x="2250" y="4857927"/>
            <a:ext cx="12170700" cy="957879"/>
          </a:xfrm>
          <a:prstGeom prst="rect">
            <a:avLst/>
          </a:prstGeom>
          <a:solidFill>
            <a:schemeClr val="tx1">
              <a:lumMod val="85000"/>
              <a:lumOff val="15000"/>
            </a:schemeClr>
          </a:solidFill>
          <a:ln w="25400" cap="flat" cmpd="sng" algn="ctr">
            <a:noFill/>
            <a:prstDash val="solid"/>
          </a:ln>
          <a:effectLst/>
        </p:spPr>
        <p:txBody>
          <a:bodyPr lIns="68580" tIns="34290" rIns="68580" bIns="34290" anchor="ctr"/>
          <a:lstStyle/>
          <a:p>
            <a:pPr algn="ctr">
              <a:defRPr/>
            </a:pPr>
            <a:endParaRPr lang="zh-CN" altLang="en-US" sz="140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Other_2"/>
          <p:cNvSpPr/>
          <p:nvPr>
            <p:custDataLst>
              <p:tags r:id="rId6"/>
            </p:custDataLst>
          </p:nvPr>
        </p:nvSpPr>
        <p:spPr>
          <a:xfrm>
            <a:off x="1458792" y="4736783"/>
            <a:ext cx="163403"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Other_3"/>
          <p:cNvSpPr/>
          <p:nvPr>
            <p:custDataLst>
              <p:tags r:id="rId7"/>
            </p:custDataLst>
          </p:nvPr>
        </p:nvSpPr>
        <p:spPr>
          <a:xfrm>
            <a:off x="3788692" y="4736783"/>
            <a:ext cx="163403"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4"/>
          <p:cNvSpPr/>
          <p:nvPr>
            <p:custDataLst>
              <p:tags r:id="rId8"/>
            </p:custDataLst>
          </p:nvPr>
        </p:nvSpPr>
        <p:spPr>
          <a:xfrm>
            <a:off x="4907156" y="4736783"/>
            <a:ext cx="166219"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Other_5"/>
          <p:cNvSpPr/>
          <p:nvPr>
            <p:custDataLst>
              <p:tags r:id="rId9"/>
            </p:custDataLst>
          </p:nvPr>
        </p:nvSpPr>
        <p:spPr>
          <a:xfrm>
            <a:off x="7237057" y="4736783"/>
            <a:ext cx="166221"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_6"/>
          <p:cNvSpPr/>
          <p:nvPr>
            <p:custDataLst>
              <p:tags r:id="rId10"/>
            </p:custDataLst>
          </p:nvPr>
        </p:nvSpPr>
        <p:spPr>
          <a:xfrm>
            <a:off x="8358339" y="4736783"/>
            <a:ext cx="163403"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_7"/>
          <p:cNvSpPr/>
          <p:nvPr>
            <p:custDataLst>
              <p:tags r:id="rId11"/>
            </p:custDataLst>
          </p:nvPr>
        </p:nvSpPr>
        <p:spPr>
          <a:xfrm>
            <a:off x="10688240" y="4736783"/>
            <a:ext cx="163403"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nvSpPr>
        <p:spPr>
          <a:xfrm>
            <a:off x="2344122" y="5043843"/>
            <a:ext cx="900000" cy="584775"/>
          </a:xfrm>
          <a:prstGeom prst="rect">
            <a:avLst/>
          </a:prstGeom>
          <a:noFill/>
        </p:spPr>
        <p:txBody>
          <a:bodyPr wrap="square" rtlCol="0">
            <a:spAutoFit/>
          </a:bodyPr>
          <a:lstStyle/>
          <a:p>
            <a:r>
              <a:rPr lang="en-US" altLang="zh-CN" sz="3200" b="1" spc="600"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01</a:t>
            </a:r>
            <a:endParaRPr lang="zh-CN" altLang="en-US" sz="3200" b="1" spc="600"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5757930" y="5044478"/>
            <a:ext cx="900000" cy="584775"/>
          </a:xfrm>
          <a:prstGeom prst="rect">
            <a:avLst/>
          </a:prstGeom>
          <a:noFill/>
        </p:spPr>
        <p:txBody>
          <a:bodyPr wrap="square" rtlCol="0">
            <a:spAutoFit/>
          </a:bodyPr>
          <a:lstStyle/>
          <a:p>
            <a:r>
              <a:rPr lang="en-US" altLang="zh-CN" sz="3200" b="1" spc="600"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02</a:t>
            </a:r>
            <a:endParaRPr lang="zh-CN" altLang="en-US" sz="3200" b="1" spc="600"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9207298" y="5044478"/>
            <a:ext cx="900000" cy="584775"/>
          </a:xfrm>
          <a:prstGeom prst="rect">
            <a:avLst/>
          </a:prstGeom>
          <a:noFill/>
        </p:spPr>
        <p:txBody>
          <a:bodyPr wrap="square" rtlCol="0">
            <a:spAutoFit/>
          </a:bodyPr>
          <a:lstStyle/>
          <a:p>
            <a:r>
              <a:rPr lang="en-US" altLang="zh-CN" sz="3200" b="1" spc="600"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03</a:t>
            </a:r>
            <a:endParaRPr lang="zh-CN" altLang="en-US" sz="3200" b="1" spc="600"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23"/>
          <p:cNvSpPr/>
          <p:nvPr/>
        </p:nvSpPr>
        <p:spPr>
          <a:xfrm>
            <a:off x="1533382" y="3033048"/>
            <a:ext cx="2493304" cy="1706880"/>
          </a:xfrm>
          <a:prstGeom prst="rect">
            <a:avLst/>
          </a:prstGeom>
        </p:spPr>
        <p:txBody>
          <a:bodyPr wrap="square">
            <a:spAutoFit/>
          </a:bodyPr>
          <a:lstStyle/>
          <a:p>
            <a:pPr algn="l">
              <a:defRPr/>
            </a:pPr>
            <a:r>
              <a:rPr lang="en-US" altLang="zh-CN"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数据库(Database)是按照数据结构来组织、存储和管理数据的仓库，它产生于距今六十多年前，随着信息技术和市场的发展，特别是二十世纪九十年代以后，数据管理不再仅仅是存储和管理数据，而转变成用户所需要的各种数据管理的方式。数据库有很多种类型，从最简单的存储有各种数据的表格到能够进行海量数据存储的大型数据库系统都在各个方面得到了广泛的应用。</a:t>
            </a:r>
            <a:endParaRPr lang="zh-CN" altLang="en-US"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6" name="文本框 25"/>
          <p:cNvSpPr txBox="1"/>
          <p:nvPr/>
        </p:nvSpPr>
        <p:spPr>
          <a:xfrm>
            <a:off x="1533383" y="2505763"/>
            <a:ext cx="2907673" cy="398780"/>
          </a:xfrm>
          <a:prstGeom prst="rect">
            <a:avLst/>
          </a:prstGeom>
          <a:noFill/>
        </p:spPr>
        <p:txBody>
          <a:bodyPr wrap="square" rtlCol="0">
            <a:spAutoFit/>
          </a:bodyPr>
          <a:lstStyle/>
          <a:p>
            <a:r>
              <a:rPr lang="en-US" sz="2000" b="1" dirty="0">
                <a:solidFill>
                  <a:schemeClr val="tx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What's this </a:t>
            </a:r>
            <a:r>
              <a:rPr lang="zh-CN" altLang="en-US" sz="2000" b="1" dirty="0">
                <a:solidFill>
                  <a:schemeClr val="tx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Rectangle 23"/>
          <p:cNvSpPr/>
          <p:nvPr/>
        </p:nvSpPr>
        <p:spPr>
          <a:xfrm>
            <a:off x="4910331" y="3032697"/>
            <a:ext cx="2493304" cy="1060450"/>
          </a:xfrm>
          <a:prstGeom prst="rect">
            <a:avLst/>
          </a:prstGeom>
        </p:spPr>
        <p:txBody>
          <a:bodyPr wrap="square">
            <a:spAutoFit/>
          </a:bodyPr>
          <a:lstStyle/>
          <a:p>
            <a:pPr>
              <a:defRPr/>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sz="105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日常工作中，常常需要把某些相关的数据放进这样的“仓库”，并根据管理的需要进行相应的处理。</a:t>
            </a:r>
            <a:r>
              <a:rPr lang="zh-CN" sz="105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而我们</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可以对文件中的数据进行新增、截取、更新、删除等操作。</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从而去更好的管理和使用这些数据！</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4" name="文本框 33"/>
          <p:cNvSpPr txBox="1"/>
          <p:nvPr/>
        </p:nvSpPr>
        <p:spPr>
          <a:xfrm>
            <a:off x="4907157" y="2505412"/>
            <a:ext cx="2907673" cy="398780"/>
          </a:xfrm>
          <a:prstGeom prst="rect">
            <a:avLst/>
          </a:prstGeom>
          <a:noFill/>
        </p:spPr>
        <p:txBody>
          <a:bodyPr wrap="square" rtlCol="0">
            <a:spAutoFit/>
          </a:bodyPr>
          <a:lstStyle/>
          <a:p>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We can do what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 name="Rectangle 23"/>
          <p:cNvSpPr/>
          <p:nvPr/>
        </p:nvSpPr>
        <p:spPr>
          <a:xfrm>
            <a:off x="8358339" y="3032697"/>
            <a:ext cx="2493304" cy="1060450"/>
          </a:xfrm>
          <a:prstGeom prst="rect">
            <a:avLst/>
          </a:prstGeom>
        </p:spPr>
        <p:txBody>
          <a:bodyPr wrap="square">
            <a:spAutoFit/>
          </a:bodyPr>
          <a:lstStyle/>
          <a:p>
            <a:pPr algn="l">
              <a:defRPr/>
            </a:pPr>
            <a:r>
              <a:rPr lang="en-US" altLang="zh-CN"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zh-CN" altLang="en-US"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用户可以安装</a:t>
            </a:r>
            <a:r>
              <a:rPr lang="en-US" altLang="zh-CN"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XAMMP</a:t>
            </a:r>
            <a:r>
              <a:rPr lang="zh-CN" altLang="en-US"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软件直接使用，也可以直接安装</a:t>
            </a:r>
            <a:r>
              <a:rPr lang="en-US" altLang="zh-CN"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mysql</a:t>
            </a:r>
            <a:r>
              <a:rPr lang="zh-CN" altLang="en-US"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数据库使用。</a:t>
            </a:r>
            <a:endParaRPr lang="zh-CN" altLang="en-US"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l">
              <a:defRPr/>
            </a:pPr>
            <a:r>
              <a:rPr lang="en-US" sz="105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zh-CN" altLang="en-US" sz="105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注意：使用数据库时需要在服务端引入数据库，并且我们需要通过连接池</a:t>
            </a:r>
            <a:r>
              <a:rPr lang="zh-CN" altLang="en-US"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create</a:t>
            </a:r>
            <a:r>
              <a:rPr lang="en-US" altLang="zh-CN" sz="105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Connection</a:t>
            </a:r>
            <a:r>
              <a:rPr lang="zh-CN" altLang="en-US" sz="105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使服务端与数据库形成数据连接，从而在使用数据库！</a:t>
            </a:r>
            <a:endParaRPr lang="en-US" altLang="zh-CN" sz="105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6" name="文本框 35"/>
          <p:cNvSpPr txBox="1"/>
          <p:nvPr/>
        </p:nvSpPr>
        <p:spPr>
          <a:xfrm>
            <a:off x="8358340" y="2505412"/>
            <a:ext cx="2907673" cy="398780"/>
          </a:xfrm>
          <a:prstGeom prst="rect">
            <a:avLst/>
          </a:prstGeom>
          <a:noFill/>
        </p:spPr>
        <p:txBody>
          <a:bodyPr wrap="square" rtlCol="0">
            <a:spAutoFit/>
          </a:bodyPr>
          <a:lstStyle/>
          <a:p>
            <a:r>
              <a:rPr lang="en-US" altLang="zh-CN" sz="2000" b="1">
                <a:solidFill>
                  <a:schemeClr val="tx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How to use it?</a:t>
            </a:r>
            <a:endParaRPr lang="en-US" altLang="zh-CN" sz="2000" b="1" dirty="0">
              <a:solidFill>
                <a:schemeClr val="tx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文本框 23"/>
          <p:cNvSpPr txBox="1"/>
          <p:nvPr/>
        </p:nvSpPr>
        <p:spPr>
          <a:xfrm>
            <a:off x="2208514" y="324061"/>
            <a:ext cx="2810347" cy="275590"/>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Database introduction</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26"/>
          <p:cNvSpPr txBox="1"/>
          <p:nvPr/>
        </p:nvSpPr>
        <p:spPr>
          <a:xfrm>
            <a:off x="542661" y="323803"/>
            <a:ext cx="1480322" cy="275590"/>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0"/>
                            </p:stCondLst>
                            <p:childTnLst>
                              <p:par>
                                <p:cTn id="16" presetID="16" presetClass="entr" presetSubtype="2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par>
                          <p:cTn id="19" fill="hold">
                            <p:stCondLst>
                              <p:cond delay="500"/>
                            </p:stCondLst>
                            <p:childTnLst>
                              <p:par>
                                <p:cTn id="20" presetID="37"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900" decel="100000" fill="hold"/>
                                        <p:tgtEl>
                                          <p:spTgt spid="21"/>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900" decel="100000" fill="hold"/>
                                        <p:tgtEl>
                                          <p:spTgt spid="22"/>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900" decel="100000" fill="hold"/>
                                        <p:tgtEl>
                                          <p:spTgt spid="2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25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900" decel="100000" fill="hold"/>
                                        <p:tgtEl>
                                          <p:spTgt spid="11"/>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25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900" decel="100000" fill="hold"/>
                                        <p:tgtEl>
                                          <p:spTgt spid="15"/>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25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anim calcmode="lin" valueType="num">
                                      <p:cBhvr>
                                        <p:cTn id="53" dur="1000" fill="hold"/>
                                        <p:tgtEl>
                                          <p:spTgt spid="7"/>
                                        </p:tgtEl>
                                        <p:attrNameLst>
                                          <p:attrName>ppt_x</p:attrName>
                                        </p:attrNameLst>
                                      </p:cBhvr>
                                      <p:tavLst>
                                        <p:tav tm="0">
                                          <p:val>
                                            <p:strVal val="#ppt_x"/>
                                          </p:val>
                                        </p:tav>
                                        <p:tav tm="100000">
                                          <p:val>
                                            <p:strVal val="#ppt_x"/>
                                          </p:val>
                                        </p:tav>
                                      </p:tavLst>
                                    </p:anim>
                                    <p:anim calcmode="lin" valueType="num">
                                      <p:cBhvr>
                                        <p:cTn id="54" dur="900" decel="100000" fill="hold"/>
                                        <p:tgtEl>
                                          <p:spTgt spid="7"/>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56" fill="hold">
                            <p:stCondLst>
                              <p:cond delay="1500"/>
                            </p:stCondLst>
                            <p:childTnLst>
                              <p:par>
                                <p:cTn id="57" presetID="47" presetClass="entr" presetSubtype="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0"/>
                                        <p:tgtEl>
                                          <p:spTgt spid="26"/>
                                        </p:tgtEl>
                                      </p:cBhvr>
                                    </p:animEffect>
                                    <p:anim calcmode="lin" valueType="num">
                                      <p:cBhvr>
                                        <p:cTn id="60" dur="1000" fill="hold"/>
                                        <p:tgtEl>
                                          <p:spTgt spid="26"/>
                                        </p:tgtEl>
                                        <p:attrNameLst>
                                          <p:attrName>ppt_x</p:attrName>
                                        </p:attrNameLst>
                                      </p:cBhvr>
                                      <p:tavLst>
                                        <p:tav tm="0">
                                          <p:val>
                                            <p:strVal val="#ppt_x"/>
                                          </p:val>
                                        </p:tav>
                                        <p:tav tm="100000">
                                          <p:val>
                                            <p:strVal val="#ppt_x"/>
                                          </p:val>
                                        </p:tav>
                                      </p:tavLst>
                                    </p:anim>
                                    <p:anim calcmode="lin" valueType="num">
                                      <p:cBhvr>
                                        <p:cTn id="61" dur="1000" fill="hold"/>
                                        <p:tgtEl>
                                          <p:spTgt spid="26"/>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1000"/>
                                        <p:tgtEl>
                                          <p:spTgt spid="34"/>
                                        </p:tgtEl>
                                      </p:cBhvr>
                                    </p:animEffect>
                                    <p:anim calcmode="lin" valueType="num">
                                      <p:cBhvr>
                                        <p:cTn id="70" dur="1000" fill="hold"/>
                                        <p:tgtEl>
                                          <p:spTgt spid="34"/>
                                        </p:tgtEl>
                                        <p:attrNameLst>
                                          <p:attrName>ppt_x</p:attrName>
                                        </p:attrNameLst>
                                      </p:cBhvr>
                                      <p:tavLst>
                                        <p:tav tm="0">
                                          <p:val>
                                            <p:strVal val="#ppt_x"/>
                                          </p:val>
                                        </p:tav>
                                        <p:tav tm="100000">
                                          <p:val>
                                            <p:strVal val="#ppt_x"/>
                                          </p:val>
                                        </p:tav>
                                      </p:tavLst>
                                    </p:anim>
                                    <p:anim calcmode="lin" valueType="num">
                                      <p:cBhvr>
                                        <p:cTn id="71" dur="1000" fill="hold"/>
                                        <p:tgtEl>
                                          <p:spTgt spid="34"/>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1000"/>
                                        <p:tgtEl>
                                          <p:spTgt spid="30"/>
                                        </p:tgtEl>
                                      </p:cBhvr>
                                    </p:animEffect>
                                    <p:anim calcmode="lin" valueType="num">
                                      <p:cBhvr>
                                        <p:cTn id="75" dur="1000" fill="hold"/>
                                        <p:tgtEl>
                                          <p:spTgt spid="30"/>
                                        </p:tgtEl>
                                        <p:attrNameLst>
                                          <p:attrName>ppt_x</p:attrName>
                                        </p:attrNameLst>
                                      </p:cBhvr>
                                      <p:tavLst>
                                        <p:tav tm="0">
                                          <p:val>
                                            <p:strVal val="#ppt_x"/>
                                          </p:val>
                                        </p:tav>
                                        <p:tav tm="100000">
                                          <p:val>
                                            <p:strVal val="#ppt_x"/>
                                          </p:val>
                                        </p:tav>
                                      </p:tavLst>
                                    </p:anim>
                                    <p:anim calcmode="lin" valueType="num">
                                      <p:cBhvr>
                                        <p:cTn id="76" dur="1000" fill="hold"/>
                                        <p:tgtEl>
                                          <p:spTgt spid="3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1000"/>
                                        <p:tgtEl>
                                          <p:spTgt spid="36"/>
                                        </p:tgtEl>
                                      </p:cBhvr>
                                    </p:animEffect>
                                    <p:anim calcmode="lin" valueType="num">
                                      <p:cBhvr>
                                        <p:cTn id="80" dur="1000" fill="hold"/>
                                        <p:tgtEl>
                                          <p:spTgt spid="36"/>
                                        </p:tgtEl>
                                        <p:attrNameLst>
                                          <p:attrName>ppt_x</p:attrName>
                                        </p:attrNameLst>
                                      </p:cBhvr>
                                      <p:tavLst>
                                        <p:tav tm="0">
                                          <p:val>
                                            <p:strVal val="#ppt_x"/>
                                          </p:val>
                                        </p:tav>
                                        <p:tav tm="100000">
                                          <p:val>
                                            <p:strVal val="#ppt_x"/>
                                          </p:val>
                                        </p:tav>
                                      </p:tavLst>
                                    </p:anim>
                                    <p:anim calcmode="lin" valueType="num">
                                      <p:cBhvr>
                                        <p:cTn id="81" dur="1000" fill="hold"/>
                                        <p:tgtEl>
                                          <p:spTgt spid="36"/>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1000"/>
                                        <p:tgtEl>
                                          <p:spTgt spid="35"/>
                                        </p:tgtEl>
                                      </p:cBhvr>
                                    </p:animEffect>
                                    <p:anim calcmode="lin" valueType="num">
                                      <p:cBhvr>
                                        <p:cTn id="85" dur="1000" fill="hold"/>
                                        <p:tgtEl>
                                          <p:spTgt spid="35"/>
                                        </p:tgtEl>
                                        <p:attrNameLst>
                                          <p:attrName>ppt_x</p:attrName>
                                        </p:attrNameLst>
                                      </p:cBhvr>
                                      <p:tavLst>
                                        <p:tav tm="0">
                                          <p:val>
                                            <p:strVal val="#ppt_x"/>
                                          </p:val>
                                        </p:tav>
                                        <p:tav tm="100000">
                                          <p:val>
                                            <p:strVal val="#ppt_x"/>
                                          </p:val>
                                        </p:tav>
                                      </p:tavLst>
                                    </p:anim>
                                    <p:anim calcmode="lin" valueType="num">
                                      <p:cBhvr>
                                        <p:cTn id="8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15" grpId="0" bldLvl="0" animBg="1"/>
      <p:bldP spid="5" grpId="0" animBg="1"/>
      <p:bldP spid="21" grpId="0"/>
      <p:bldP spid="22" grpId="0"/>
      <p:bldP spid="23" grpId="0"/>
      <p:bldP spid="25" grpId="0"/>
      <p:bldP spid="26" grpId="0"/>
      <p:bldP spid="30" grpId="0"/>
      <p:bldP spid="34" grpId="0"/>
      <p:bldP spid="35" grpId="0"/>
      <p:bldP spid="36" grpId="0"/>
      <p:bldP spid="24"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4" name="文本框 23"/>
          <p:cNvSpPr txBox="1"/>
          <p:nvPr/>
        </p:nvSpPr>
        <p:spPr>
          <a:xfrm>
            <a:off x="2208514" y="324061"/>
            <a:ext cx="2810347" cy="275590"/>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SQL Sentence</a:t>
            </a:r>
            <a:endParaRPr lang="en-US" altLang="zh-CN"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611241" y="323803"/>
            <a:ext cx="1480322" cy="275590"/>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SQL</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语句</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Rectangle 23"/>
          <p:cNvSpPr/>
          <p:nvPr/>
        </p:nvSpPr>
        <p:spPr>
          <a:xfrm>
            <a:off x="752475" y="2975610"/>
            <a:ext cx="3222625" cy="666115"/>
          </a:xfrm>
          <a:prstGeom prst="rect">
            <a:avLst/>
          </a:prstGeom>
        </p:spPr>
        <p:txBody>
          <a:bodyPr wrap="square">
            <a:spAutoFit/>
          </a:bodyPr>
          <a:lstStyle/>
          <a:p>
            <a:pPr algn="r">
              <a:lnSpc>
                <a:spcPct val="110000"/>
              </a:lnSpc>
              <a:defRPr/>
            </a:pPr>
            <a:endPar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r">
              <a:lnSpc>
                <a:spcPct val="110000"/>
              </a:lnSpc>
              <a:defRPr/>
            </a:pPr>
            <a:r>
              <a:rPr sz="14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insert into 表名 (列名) values (列值)</a:t>
            </a:r>
            <a:endParaRPr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r">
              <a:lnSpc>
                <a:spcPct val="110000"/>
              </a:lnSpc>
              <a:defRPr/>
            </a:pPr>
            <a:r>
              <a:rPr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例：insert into </a:t>
            </a:r>
            <a:r>
              <a:rPr 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Info</a:t>
            </a:r>
            <a:r>
              <a:rPr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name</a:t>
            </a:r>
            <a:r>
              <a:rPr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values (</a:t>
            </a:r>
            <a:r>
              <a:rPr 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r>
              <a:rPr lang="zh-CN" alt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渣渣辉</a:t>
            </a:r>
            <a:r>
              <a:rPr 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r>
              <a:rPr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7" name="文本框 26"/>
          <p:cNvSpPr txBox="1"/>
          <p:nvPr/>
        </p:nvSpPr>
        <p:spPr>
          <a:xfrm>
            <a:off x="2195016" y="2598777"/>
            <a:ext cx="1719840" cy="368300"/>
          </a:xfrm>
          <a:prstGeom prst="rect">
            <a:avLst/>
          </a:prstGeom>
          <a:noFill/>
        </p:spPr>
        <p:txBody>
          <a:bodyPr wrap="square" rtlCol="0">
            <a:spAutoFit/>
          </a:bodyPr>
          <a:lstStyle/>
          <a:p>
            <a:pPr algn="r"/>
            <a:r>
              <a:rPr 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增</a:t>
            </a:r>
            <a:endParaRPr lang="zh-CN"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Rectangle 23"/>
          <p:cNvSpPr/>
          <p:nvPr/>
        </p:nvSpPr>
        <p:spPr>
          <a:xfrm>
            <a:off x="534670" y="4514850"/>
            <a:ext cx="3440430" cy="460375"/>
          </a:xfrm>
          <a:prstGeom prst="rect">
            <a:avLst/>
          </a:prstGeom>
        </p:spPr>
        <p:txBody>
          <a:bodyPr wrap="square">
            <a:spAutoFit/>
          </a:bodyPr>
          <a:lstStyle/>
          <a:p>
            <a:pPr algn="r">
              <a:lnSpc>
                <a:spcPct val="120000"/>
              </a:lnSpc>
              <a:defRPr/>
            </a:pPr>
            <a:r>
              <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update 表名 set 列名=值 where 条件表达式</a:t>
            </a:r>
            <a:endPar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r">
              <a:lnSpc>
                <a:spcPct val="120000"/>
              </a:lnSpc>
              <a:defRPr/>
            </a:pPr>
            <a:r>
              <a:rPr lang="en-US" altLang="zh-CN"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例：update Info set name='</a:t>
            </a:r>
            <a:r>
              <a:rPr lang="zh-CN" alt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渣渣辉</a:t>
            </a:r>
            <a:r>
              <a:rPr lang="en-US" altLang="zh-CN"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where name='</a:t>
            </a:r>
            <a:r>
              <a:rPr lang="zh-CN" alt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古巨基</a:t>
            </a:r>
            <a:r>
              <a:rPr lang="en-US" altLang="zh-CN"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lang="en-US" altLang="zh-CN"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文本框 28"/>
          <p:cNvSpPr txBox="1"/>
          <p:nvPr/>
        </p:nvSpPr>
        <p:spPr>
          <a:xfrm>
            <a:off x="2195016" y="4138098"/>
            <a:ext cx="1719840" cy="368300"/>
          </a:xfrm>
          <a:prstGeom prst="rect">
            <a:avLst/>
          </a:prstGeom>
          <a:noFill/>
        </p:spPr>
        <p:txBody>
          <a:bodyPr wrap="square" rtlCol="0">
            <a:spAutoFit/>
          </a:bodyPr>
          <a:lstStyle/>
          <a:p>
            <a:pPr algn="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改</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Rectangle 23"/>
          <p:cNvSpPr/>
          <p:nvPr/>
        </p:nvSpPr>
        <p:spPr>
          <a:xfrm>
            <a:off x="8051165" y="2975610"/>
            <a:ext cx="3435350" cy="497205"/>
          </a:xfrm>
          <a:prstGeom prst="rect">
            <a:avLst/>
          </a:prstGeom>
        </p:spPr>
        <p:txBody>
          <a:bodyPr wrap="square">
            <a:spAutoFit/>
          </a:bodyPr>
          <a:lstStyle/>
          <a:p>
            <a:pPr>
              <a:lnSpc>
                <a:spcPct val="120000"/>
              </a:lnSpc>
              <a:defRPr/>
            </a:pPr>
            <a:r>
              <a:rPr lang="en-US" altLang="zh-CN" sz="12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delete from 表名 where 条件表达式 ( 列名= 值 )</a:t>
            </a:r>
            <a:endParaRPr lang="en-US" altLang="zh-CN" sz="12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nSpc>
                <a:spcPct val="120000"/>
              </a:lnSpc>
              <a:defRPr/>
            </a:pPr>
            <a:r>
              <a:rPr lang="zh-CN" alt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例：</a:t>
            </a:r>
            <a:r>
              <a:rPr lang="en-US" altLang="zh-CN"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delete from a where name='</a:t>
            </a:r>
            <a:r>
              <a:rPr lang="zh-CN" altLang="en-US"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渣渣辉</a:t>
            </a:r>
            <a:r>
              <a:rPr lang="en-US" altLang="zh-CN"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lang="en-US" altLang="zh-CN" sz="1000" noProof="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1" name="文本框 30"/>
          <p:cNvSpPr txBox="1"/>
          <p:nvPr/>
        </p:nvSpPr>
        <p:spPr>
          <a:xfrm>
            <a:off x="8050971" y="2598777"/>
            <a:ext cx="1719840" cy="368300"/>
          </a:xfrm>
          <a:prstGeom prst="rect">
            <a:avLst/>
          </a:prstGeom>
          <a:noFill/>
        </p:spPr>
        <p:txBody>
          <a:bodyPr wrap="square" rtlCol="0">
            <a:spAutoFit/>
          </a:bodyPr>
          <a:lstStyle/>
          <a:p>
            <a:r>
              <a:rPr 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删</a:t>
            </a:r>
            <a:endParaRPr lang="zh-CN"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Rectangle 23"/>
          <p:cNvSpPr/>
          <p:nvPr/>
        </p:nvSpPr>
        <p:spPr>
          <a:xfrm>
            <a:off x="8051165" y="4430395"/>
            <a:ext cx="3307715" cy="1106805"/>
          </a:xfrm>
          <a:prstGeom prst="rect">
            <a:avLst/>
          </a:prstGeom>
        </p:spPr>
        <p:txBody>
          <a:bodyPr wrap="square">
            <a:spAutoFit/>
          </a:bodyPr>
          <a:lstStyle/>
          <a:p>
            <a:pPr>
              <a:lnSpc>
                <a:spcPct val="110000"/>
              </a:lnSpc>
              <a:defRPr/>
            </a:pPr>
            <a:r>
              <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查询全部：</a:t>
            </a:r>
            <a:endPar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nSpc>
                <a:spcPct val="110000"/>
              </a:lnSpc>
              <a:defRPr/>
            </a:pPr>
            <a:r>
              <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select *  from 表名 </a:t>
            </a:r>
            <a:endPar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nSpc>
                <a:spcPct val="110000"/>
              </a:lnSpc>
              <a:defRPr/>
            </a:pPr>
            <a:r>
              <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zh-CN" altLang="en-US" sz="100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例：</a:t>
            </a:r>
            <a:r>
              <a:rPr lang="en-US" altLang="zh-CN" sz="100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select * from Info</a:t>
            </a:r>
            <a:endPar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nSpc>
                <a:spcPct val="110000"/>
              </a:lnSpc>
              <a:defRPr/>
            </a:pPr>
            <a:r>
              <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按条件查询：</a:t>
            </a:r>
            <a:endPar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nSpc>
                <a:spcPct val="110000"/>
              </a:lnSpc>
              <a:defRPr/>
            </a:pPr>
            <a:r>
              <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select *  from 表名  条件表达式1 and 条件表达式2</a:t>
            </a:r>
            <a:endPar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nSpc>
                <a:spcPct val="110000"/>
              </a:lnSpc>
              <a:defRPr/>
            </a:pPr>
            <a:r>
              <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zh-CN" altLang="en-US" sz="100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例：</a:t>
            </a:r>
            <a:r>
              <a:rPr lang="en-US" altLang="zh-CN" sz="100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select * from name='</a:t>
            </a:r>
            <a:r>
              <a:rPr lang="zh-CN" altLang="en-US" sz="100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渣渣辉</a:t>
            </a:r>
            <a:r>
              <a:rPr lang="en-US" altLang="zh-CN" sz="100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and age=10</a:t>
            </a:r>
            <a:endParaRPr lang="en-US" altLang="zh-CN" sz="10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文本框 32"/>
          <p:cNvSpPr txBox="1"/>
          <p:nvPr/>
        </p:nvSpPr>
        <p:spPr>
          <a:xfrm>
            <a:off x="8050971" y="4053643"/>
            <a:ext cx="1719840" cy="368300"/>
          </a:xfrm>
          <a:prstGeom prst="rect">
            <a:avLst/>
          </a:prstGeom>
          <a:noFill/>
        </p:spPr>
        <p:txBody>
          <a:bodyPr wrap="square" rtlCol="0">
            <a:spAutoFit/>
          </a:bodyPr>
          <a:lstStyle/>
          <a:p>
            <a:r>
              <a:rPr 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查</a:t>
            </a:r>
            <a:endParaRPr lang="zh-CN"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占位符 2"/>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9033" b="9033"/>
          <a:stretch>
            <a:fillRect/>
          </a:stretch>
        </p:blipFill>
        <p:spPr/>
      </p:pic>
      <p:pic>
        <p:nvPicPr>
          <p:cNvPr id="5" name="图片占位符 4"/>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t="9053" b="9053"/>
          <a:stretch>
            <a:fillRect/>
          </a:stretch>
        </p:blipFill>
        <p:spPr>
          <a:xfrm>
            <a:off x="3314132" y="3440322"/>
            <a:ext cx="5563906" cy="3417677"/>
          </a:xfr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0"/>
                            </p:stCondLst>
                            <p:childTnLst>
                              <p:par>
                                <p:cTn id="16" presetID="47"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1000"/>
                                        <p:tgtEl>
                                          <p:spTgt spid="31"/>
                                        </p:tgtEl>
                                      </p:cBhvr>
                                    </p:animEffect>
                                    <p:anim calcmode="lin" valueType="num">
                                      <p:cBhvr>
                                        <p:cTn id="39" dur="1000" fill="hold"/>
                                        <p:tgtEl>
                                          <p:spTgt spid="31"/>
                                        </p:tgtEl>
                                        <p:attrNameLst>
                                          <p:attrName>ppt_x</p:attrName>
                                        </p:attrNameLst>
                                      </p:cBhvr>
                                      <p:tavLst>
                                        <p:tav tm="0">
                                          <p:val>
                                            <p:strVal val="#ppt_x"/>
                                          </p:val>
                                        </p:tav>
                                        <p:tav tm="100000">
                                          <p:val>
                                            <p:strVal val="#ppt_x"/>
                                          </p:val>
                                        </p:tav>
                                      </p:tavLst>
                                    </p:anim>
                                    <p:anim calcmode="lin" valueType="num">
                                      <p:cBhvr>
                                        <p:cTn id="40" dur="1000" fill="hold"/>
                                        <p:tgtEl>
                                          <p:spTgt spid="31"/>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1000"/>
                                        <p:tgtEl>
                                          <p:spTgt spid="33"/>
                                        </p:tgtEl>
                                      </p:cBhvr>
                                    </p:animEffect>
                                    <p:anim calcmode="lin" valueType="num">
                                      <p:cBhvr>
                                        <p:cTn id="49" dur="1000" fill="hold"/>
                                        <p:tgtEl>
                                          <p:spTgt spid="33"/>
                                        </p:tgtEl>
                                        <p:attrNameLst>
                                          <p:attrName>ppt_x</p:attrName>
                                        </p:attrNameLst>
                                      </p:cBhvr>
                                      <p:tavLst>
                                        <p:tav tm="0">
                                          <p:val>
                                            <p:strVal val="#ppt_x"/>
                                          </p:val>
                                        </p:tav>
                                        <p:tav tm="100000">
                                          <p:val>
                                            <p:strVal val="#ppt_x"/>
                                          </p:val>
                                        </p:tav>
                                      </p:tavLst>
                                    </p:anim>
                                    <p:anim calcmode="lin" valueType="num">
                                      <p:cBhvr>
                                        <p:cTn id="50" dur="1000" fill="hold"/>
                                        <p:tgtEl>
                                          <p:spTgt spid="3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31" name="Rectangle 23"/>
          <p:cNvSpPr/>
          <p:nvPr/>
        </p:nvSpPr>
        <p:spPr>
          <a:xfrm>
            <a:off x="6740525" y="4294505"/>
            <a:ext cx="3451225" cy="1764665"/>
          </a:xfrm>
          <a:prstGeom prst="rect">
            <a:avLst/>
          </a:prstGeom>
        </p:spPr>
        <p:txBody>
          <a:bodyPr wrap="square">
            <a:spAutoFit/>
          </a:bodyPr>
          <a:lstStyle/>
          <a:p>
            <a:pPr algn="l">
              <a:lnSpc>
                <a:spcPct val="110000"/>
              </a:lnSpc>
              <a:defRPr/>
            </a:pPr>
            <a:r>
              <a:rPr lang="en-US"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数据没有集中管理的机制，其安全性和完整性无法保障</a:t>
            </a:r>
            <a:r>
              <a:rPr 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，用户级密码容易破解</a:t>
            </a:r>
            <a:r>
              <a:rPr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，数据维护业务仍然由应用程序来承担</a:t>
            </a:r>
            <a:r>
              <a:rPr 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l">
              <a:lnSpc>
                <a:spcPct val="110000"/>
              </a:lnSpc>
              <a:defRPr/>
            </a:pPr>
            <a:r>
              <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数据的组织仍然是面向程序，数据与程序的依赖性强</a:t>
            </a:r>
            <a:r>
              <a:rPr lang="zh-CN" altLang="en-US"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r>
              <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对现有数据文件不易扩充，不易移植，难以通过增、删数据项来适应新的应用要求。</a:t>
            </a:r>
            <a:endPar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l">
              <a:lnSpc>
                <a:spcPct val="110000"/>
              </a:lnSpc>
              <a:defRPr/>
            </a:pPr>
            <a:r>
              <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数据文件是为了满足特定业务领域某一部门的专门需要而设计，数据和程序相互依赖，数据缺乏足够的独立性。</a:t>
            </a:r>
            <a:endPar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nvGrpSpPr>
          <p:cNvPr id="39" name="组合 38"/>
          <p:cNvGrpSpPr/>
          <p:nvPr/>
        </p:nvGrpSpPr>
        <p:grpSpPr>
          <a:xfrm>
            <a:off x="2040890" y="2294255"/>
            <a:ext cx="2220595" cy="1932940"/>
            <a:chOff x="1113791" y="2318355"/>
            <a:chExt cx="2486025" cy="2181225"/>
          </a:xfrm>
        </p:grpSpPr>
        <p:sp>
          <p:nvSpPr>
            <p:cNvPr id="27" name="椭圆 26"/>
            <p:cNvSpPr/>
            <p:nvPr/>
          </p:nvSpPr>
          <p:spPr>
            <a:xfrm>
              <a:off x="1266825" y="2318355"/>
              <a:ext cx="2181225" cy="218122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Shape 2587"/>
            <p:cNvSpPr/>
            <p:nvPr/>
          </p:nvSpPr>
          <p:spPr>
            <a:xfrm>
              <a:off x="2042506" y="2779102"/>
              <a:ext cx="629866" cy="62986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nvSpPr>
          <p:spPr>
            <a:xfrm>
              <a:off x="1113791" y="3643311"/>
              <a:ext cx="2486025" cy="380496"/>
            </a:xfrm>
            <a:prstGeom prst="rect">
              <a:avLst/>
            </a:prstGeom>
            <a:noFill/>
          </p:spPr>
          <p:txBody>
            <a:bodyPr wrap="square" rtlCol="0">
              <a:spAutoFit/>
            </a:bodyPr>
            <a:lstStyle/>
            <a:p>
              <a:pPr algn="ctr"/>
              <a:r>
                <a:rPr lang="en-US" sz="1600" b="1" dirty="0">
                  <a:solidFill>
                    <a:srgbClr val="53585F"/>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Advantage</a:t>
              </a:r>
              <a:endParaRPr lang="en-US" sz="1600" b="1" dirty="0">
                <a:solidFill>
                  <a:srgbClr val="53585F"/>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41" name="组合 40"/>
          <p:cNvGrpSpPr/>
          <p:nvPr/>
        </p:nvGrpSpPr>
        <p:grpSpPr>
          <a:xfrm>
            <a:off x="7105015" y="2234565"/>
            <a:ext cx="2220595" cy="1932940"/>
            <a:chOff x="8520033" y="2318355"/>
            <a:chExt cx="2486025" cy="2181225"/>
          </a:xfrm>
        </p:grpSpPr>
        <p:grpSp>
          <p:nvGrpSpPr>
            <p:cNvPr id="40" name="组合 39"/>
            <p:cNvGrpSpPr/>
            <p:nvPr/>
          </p:nvGrpSpPr>
          <p:grpSpPr>
            <a:xfrm>
              <a:off x="8672435" y="2318355"/>
              <a:ext cx="2181225" cy="2181225"/>
              <a:chOff x="8672435" y="2318355"/>
              <a:chExt cx="2181225" cy="2181225"/>
            </a:xfrm>
          </p:grpSpPr>
          <p:sp>
            <p:nvSpPr>
              <p:cNvPr id="35" name="椭圆 34"/>
              <p:cNvSpPr/>
              <p:nvPr/>
            </p:nvSpPr>
            <p:spPr>
              <a:xfrm>
                <a:off x="8672435" y="2318355"/>
                <a:ext cx="2181225" cy="218122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Shape 2632"/>
              <p:cNvSpPr/>
              <p:nvPr/>
            </p:nvSpPr>
            <p:spPr>
              <a:xfrm>
                <a:off x="9505374" y="2779101"/>
                <a:ext cx="515345" cy="629866"/>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53585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pitchFamily="34" charset="0"/>
                  <a:ea typeface="微软雅黑" panose="020B0503020204020204" pitchFamily="34" charset="-122"/>
                  <a:sym typeface="Arial" panose="020B0604020202020204" pitchFamily="34" charset="0"/>
                </a:endParaRPr>
              </a:p>
            </p:txBody>
          </p:sp>
        </p:grpSp>
        <p:sp>
          <p:nvSpPr>
            <p:cNvPr id="36" name="文本框 35"/>
            <p:cNvSpPr txBox="1"/>
            <p:nvPr/>
          </p:nvSpPr>
          <p:spPr>
            <a:xfrm>
              <a:off x="8520033" y="3643311"/>
              <a:ext cx="2486025" cy="380496"/>
            </a:xfrm>
            <a:prstGeom prst="rect">
              <a:avLst/>
            </a:prstGeom>
            <a:noFill/>
          </p:spPr>
          <p:txBody>
            <a:bodyPr wrap="square" rtlCol="0">
              <a:spAutoFit/>
            </a:bodyPr>
            <a:lstStyle/>
            <a:p>
              <a:pPr algn="ctr"/>
              <a:r>
                <a:rPr lang="en-US" altLang="zh-CN" sz="1600" b="1">
                  <a:solidFill>
                    <a:srgbClr val="53585F"/>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shortcoming</a:t>
              </a:r>
              <a:endParaRPr lang="en-US" altLang="zh-CN" sz="1600" b="1">
                <a:solidFill>
                  <a:srgbClr val="53585F"/>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37" name="Rectangle 23"/>
          <p:cNvSpPr/>
          <p:nvPr/>
        </p:nvSpPr>
        <p:spPr>
          <a:xfrm>
            <a:off x="1435100" y="4294505"/>
            <a:ext cx="3432175" cy="2136775"/>
          </a:xfrm>
          <a:prstGeom prst="rect">
            <a:avLst/>
          </a:prstGeom>
        </p:spPr>
        <p:txBody>
          <a:bodyPr wrap="square">
            <a:spAutoFit/>
          </a:bodyPr>
          <a:lstStyle/>
          <a:p>
            <a:pPr indent="0" algn="l">
              <a:lnSpc>
                <a:spcPct val="110000"/>
              </a:lnSpc>
              <a:buNone/>
              <a:defRPr/>
            </a:pPr>
            <a:r>
              <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数据库系统是用来管理数据的，建立的数理逻辑和集合操作基础上的。具有高效、可靠、完整、自同步等特性，是业务系统进行数据控制的最佳选择</a:t>
            </a:r>
            <a:r>
              <a:rPr lang="zh-CN" altLang="en-US"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lang="zh-CN" altLang="en-US"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indent="0" algn="l">
              <a:lnSpc>
                <a:spcPct val="110000"/>
              </a:lnSpc>
              <a:buNone/>
              <a:defRPr/>
            </a:pPr>
            <a:r>
              <a:rPr lang="zh-CN" altLang="en-US"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数据的逻辑结构与物理结构有了区别，程序和数据分离，使数据与程序有了一定的独立性，但比较简单。</a:t>
            </a:r>
            <a:endParaRPr lang="zh-CN" altLang="en-US"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indent="0" algn="l">
              <a:lnSpc>
                <a:spcPct val="110000"/>
              </a:lnSpc>
              <a:buNone/>
              <a:defRPr/>
            </a:pPr>
            <a:r>
              <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数据不再属于某个特定的程序，可以重复使用，即数据面向应用。</a:t>
            </a:r>
            <a:endPar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indent="0" algn="l">
              <a:lnSpc>
                <a:spcPct val="110000"/>
              </a:lnSpc>
              <a:buNone/>
              <a:defRPr/>
            </a:pPr>
            <a:r>
              <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用户的程序与数据可分别存放在外存储器上，各个应用程序可以共享一组数据，实现了以文件为单位的数据共享文件系统。</a:t>
            </a:r>
            <a:endParaRPr lang="en-US" altLang="zh-CN" sz="11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pic>
        <p:nvPicPr>
          <p:cNvPr id="6" name="图片占位符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24" r="324"/>
          <a:stretch>
            <a:fillRect/>
          </a:stretch>
        </p:blipFill>
        <p:spPr>
          <a:xfrm>
            <a:off x="3957320" y="798195"/>
            <a:ext cx="3429000" cy="3429000"/>
          </a:xfrm>
        </p:spPr>
      </p:pic>
      <p:sp>
        <p:nvSpPr>
          <p:cNvPr id="17" name="文本框 16"/>
          <p:cNvSpPr txBox="1"/>
          <p:nvPr/>
        </p:nvSpPr>
        <p:spPr>
          <a:xfrm>
            <a:off x="6428740" y="280670"/>
            <a:ext cx="3571875" cy="275590"/>
          </a:xfrm>
          <a:prstGeom prst="rect">
            <a:avLst/>
          </a:prstGeom>
          <a:noFill/>
        </p:spPr>
        <p:txBody>
          <a:bodyPr wrap="square" rtlCol="0">
            <a:spAutoFit/>
          </a:bodyPr>
          <a:lstStyle/>
          <a:p>
            <a:pPr algn="r"/>
            <a:r>
              <a:rPr lang="zh-CN" altLang="en-US" sz="1200" b="1" dirty="0">
                <a:latin typeface="Arial" panose="020B0604020202020204" pitchFamily="34" charset="0"/>
                <a:ea typeface="微软雅黑" panose="020B0503020204020204" pitchFamily="34" charset="-122"/>
                <a:sym typeface="Arial" panose="020B0604020202020204" pitchFamily="34" charset="0"/>
              </a:rPr>
              <a:t>Database advantages and disadvantages</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nvSpPr>
        <p:spPr>
          <a:xfrm>
            <a:off x="10435323" y="323803"/>
            <a:ext cx="1548394" cy="275590"/>
          </a:xfrm>
          <a:prstGeom prst="rect">
            <a:avLst/>
          </a:prstGeom>
          <a:noFill/>
        </p:spPr>
        <p:txBody>
          <a:bodyPr wrap="square" rtlCol="0">
            <a:spAutoFit/>
          </a:bodyPr>
          <a:lstStyle/>
          <a:p>
            <a:pPr algn="ct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数据库优缺点</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0"/>
                            </p:stCondLst>
                            <p:childTnLst>
                              <p:par>
                                <p:cTn id="16" presetID="37" presetClass="entr" presetSubtype="0"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1000"/>
                                        <p:tgtEl>
                                          <p:spTgt spid="39"/>
                                        </p:tgtEl>
                                      </p:cBhvr>
                                    </p:animEffect>
                                    <p:anim calcmode="lin" valueType="num">
                                      <p:cBhvr>
                                        <p:cTn id="19" dur="1000" fill="hold"/>
                                        <p:tgtEl>
                                          <p:spTgt spid="39"/>
                                        </p:tgtEl>
                                        <p:attrNameLst>
                                          <p:attrName>ppt_x</p:attrName>
                                        </p:attrNameLst>
                                      </p:cBhvr>
                                      <p:tavLst>
                                        <p:tav tm="0">
                                          <p:val>
                                            <p:strVal val="#ppt_x"/>
                                          </p:val>
                                        </p:tav>
                                        <p:tav tm="100000">
                                          <p:val>
                                            <p:strVal val="#ppt_x"/>
                                          </p:val>
                                        </p:tav>
                                      </p:tavLst>
                                    </p:anim>
                                    <p:anim calcmode="lin" valueType="num">
                                      <p:cBhvr>
                                        <p:cTn id="20" dur="900" decel="100000" fill="hold"/>
                                        <p:tgtEl>
                                          <p:spTgt spid="39"/>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900" decel="100000" fill="hold"/>
                                        <p:tgtEl>
                                          <p:spTgt spid="41"/>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par>
                          <p:cTn id="28" fill="hold">
                            <p:stCondLst>
                              <p:cond delay="1000"/>
                            </p:stCondLst>
                            <p:childTnLst>
                              <p:par>
                                <p:cTn id="29" presetID="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0-#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1+#ppt_w/2"/>
                                          </p:val>
                                        </p:tav>
                                        <p:tav tm="100000">
                                          <p:val>
                                            <p:strVal val="#ppt_x"/>
                                          </p:val>
                                        </p:tav>
                                      </p:tavLst>
                                    </p:anim>
                                    <p:anim calcmode="lin" valueType="num">
                                      <p:cBhvr additive="base">
                                        <p:cTn id="3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7"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3" name="矩形 22"/>
          <p:cNvSpPr/>
          <p:nvPr/>
        </p:nvSpPr>
        <p:spPr>
          <a:xfrm>
            <a:off x="6184840" y="2898892"/>
            <a:ext cx="4575523" cy="1060450"/>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在应用后台管理系统</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(vue-element-admin)</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时，获取登录用户的权限需要用到数据库，并运用多表查询的</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SQL</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语句，用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user_roler(</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用户角色关联表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),roler_access(</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角色权限关联表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将</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user(</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用户表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),roler(</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角色表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),access(</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权限表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相互关联，从而获取用户的权限</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4" name="矩形 23"/>
          <p:cNvSpPr/>
          <p:nvPr/>
        </p:nvSpPr>
        <p:spPr>
          <a:xfrm>
            <a:off x="6184840" y="1716609"/>
            <a:ext cx="4781140" cy="860425"/>
          </a:xfrm>
          <a:prstGeom prst="rect">
            <a:avLst/>
          </a:prstGeom>
        </p:spPr>
        <p:txBody>
          <a:bodyPr wrap="square">
            <a:spAutoFit/>
          </a:bodyPr>
          <a:lstStyle/>
          <a:p>
            <a:pPr>
              <a:lnSpc>
                <a:spcPts val="6000"/>
              </a:lnSpc>
            </a:pPr>
            <a:r>
              <a:rPr lang="en-US" altLang="zh-CN" sz="40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Classic case</a:t>
            </a:r>
            <a:endParaRPr lang="en-US" altLang="zh-CN" sz="40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9" name="文本框 8"/>
          <p:cNvSpPr txBox="1"/>
          <p:nvPr/>
        </p:nvSpPr>
        <p:spPr>
          <a:xfrm>
            <a:off x="7085314" y="324061"/>
            <a:ext cx="2810347" cy="275590"/>
          </a:xfrm>
          <a:prstGeom prst="rect">
            <a:avLst/>
          </a:prstGeom>
          <a:noFill/>
        </p:spPr>
        <p:txBody>
          <a:bodyPr wrap="square" rtlCol="0">
            <a:spAutoFit/>
          </a:bodyPr>
          <a:lstStyle/>
          <a:p>
            <a:pPr algn="r"/>
            <a:r>
              <a:rPr lang="zh-CN" altLang="en-US" sz="1200" b="1" dirty="0">
                <a:latin typeface="Arial" panose="020B0604020202020204" pitchFamily="34" charset="0"/>
                <a:ea typeface="微软雅黑" panose="020B0503020204020204" pitchFamily="34" charset="-122"/>
                <a:sym typeface="Arial" panose="020B0604020202020204" pitchFamily="34" charset="0"/>
              </a:rPr>
              <a:t>case analysis</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10417543" y="323803"/>
            <a:ext cx="1548394" cy="275590"/>
          </a:xfrm>
          <a:prstGeom prst="rect">
            <a:avLst/>
          </a:prstGeom>
          <a:noFill/>
        </p:spPr>
        <p:txBody>
          <a:bodyPr wrap="square" rtlCol="0">
            <a:spAutoFit/>
          </a:bodyPr>
          <a:lstStyle/>
          <a:p>
            <a:pPr algn="ct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案例分析</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占位符 3" descr="R6R{]$JX(P@X@G~{C$(CDT1"/>
          <p:cNvPicPr>
            <a:picLocks noChangeAspect="1"/>
          </p:cNvPicPr>
          <p:nvPr>
            <p:ph type="pic" sz="quarter" idx="10"/>
          </p:nvPr>
        </p:nvPicPr>
        <p:blipFill>
          <a:blip r:embed="rId2"/>
          <a:stretch>
            <a:fillRect/>
          </a:stretch>
        </p:blipFill>
        <p:spPr>
          <a:xfrm>
            <a:off x="1270" y="915670"/>
            <a:ext cx="4572000" cy="4419600"/>
          </a:xfrm>
          <a:prstGeom prst="rect">
            <a:avLst/>
          </a:prstGeom>
          <a:effectLst>
            <a:softEdge rad="12700"/>
          </a:effectLst>
          <a:scene3d>
            <a:camera prst="perspectiveFront"/>
            <a:lightRig rig="threePt" dir="t"/>
          </a:scene3d>
        </p:spPr>
      </p:pic>
      <p:sp>
        <p:nvSpPr>
          <p:cNvPr id="21" name="矩形 20"/>
          <p:cNvSpPr/>
          <p:nvPr/>
        </p:nvSpPr>
        <p:spPr>
          <a:xfrm>
            <a:off x="4247053" y="1960666"/>
            <a:ext cx="600364" cy="4922417"/>
          </a:xfrm>
          <a:prstGeom prst="rect">
            <a:avLst/>
          </a:prstGeom>
          <a:solidFill>
            <a:srgbClr val="D1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rot="5400000">
            <a:off x="2281555" y="4264660"/>
            <a:ext cx="4547235" cy="583565"/>
          </a:xfrm>
          <a:prstGeom prst="rect">
            <a:avLst/>
          </a:prstGeom>
          <a:noFill/>
        </p:spPr>
        <p:txBody>
          <a:bodyPr wrap="square" rtlCol="0">
            <a:spAutoFit/>
          </a:bodyPr>
          <a:lstStyle/>
          <a:p>
            <a:r>
              <a:rPr lang="en-US" sz="3200" b="1" spc="300"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CASE ANALYSIS</a:t>
            </a:r>
            <a:endParaRPr lang="en-US" sz="3200" b="1" spc="300"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5" name="文本框 4"/>
          <p:cNvSpPr txBox="1"/>
          <p:nvPr/>
        </p:nvSpPr>
        <p:spPr>
          <a:xfrm>
            <a:off x="1118235" y="5766435"/>
            <a:ext cx="2054225" cy="398780"/>
          </a:xfrm>
          <a:prstGeom prst="rect">
            <a:avLst/>
          </a:prstGeom>
          <a:noFill/>
        </p:spPr>
        <p:txBody>
          <a:bodyPr wrap="square" rtlCol="0">
            <a:spAutoFit/>
          </a:bodyPr>
          <a:p>
            <a:pPr algn="ctr"/>
            <a:r>
              <a:rPr lang="zh-CN" altLang="en-US" sz="2000">
                <a:latin typeface="微软雅黑" panose="020B0503020204020204" pitchFamily="34" charset="-122"/>
                <a:ea typeface="微软雅黑" panose="020B0503020204020204" pitchFamily="34" charset="-122"/>
              </a:rPr>
              <a:t>Case diagram</a:t>
            </a:r>
            <a:endParaRPr lang="zh-CN" altLang="en-US" sz="2000">
              <a:latin typeface="微软雅黑" panose="020B0503020204020204" pitchFamily="34" charset="-122"/>
              <a:ea typeface="微软雅黑" panose="020B0503020204020204" pitchFamily="34" charset="-122"/>
            </a:endParaRPr>
          </a:p>
        </p:txBody>
      </p:sp>
      <p:pic>
        <p:nvPicPr>
          <p:cNvPr id="7" name="图片占位符 6" descr="C8P}%3P5M9)](@EZZ$$%YDM"/>
          <p:cNvPicPr>
            <a:picLocks noChangeAspect="1"/>
          </p:cNvPicPr>
          <p:nvPr>
            <p:ph type="pic" sz="quarter" idx="11"/>
          </p:nvPr>
        </p:nvPicPr>
        <p:blipFill>
          <a:blip r:embed="rId3"/>
          <a:stretch>
            <a:fillRect/>
          </a:stretch>
        </p:blipFill>
        <p:spPr>
          <a:xfrm>
            <a:off x="6476365" y="4383405"/>
            <a:ext cx="4105275" cy="150495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250"/>
                                  </p:stCondLst>
                                  <p:iterate type="lt">
                                    <p:tmPct val="10000"/>
                                  </p:iterate>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childTnLst>
                          </p:cTn>
                        </p:par>
                        <p:par>
                          <p:cTn id="22" fill="hold">
                            <p:stCondLst>
                              <p:cond delay="0"/>
                            </p:stCondLst>
                            <p:childTnLst>
                              <p:par>
                                <p:cTn id="23" presetID="47" presetClass="entr" presetSubtype="0" fill="hold" grpId="0" nodeType="afterEffect">
                                  <p:stCondLst>
                                    <p:cond delay="0"/>
                                  </p:stCondLst>
                                  <p:iterate type="lt">
                                    <p:tmPct val="10000"/>
                                  </p:iterate>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fade">
                                      <p:cBhvr>
                                        <p:cTn id="25" dur="250"/>
                                        <p:tgtEl>
                                          <p:spTgt spid="22">
                                            <p:txEl>
                                              <p:pRg st="0" end="0"/>
                                            </p:txEl>
                                          </p:spTgt>
                                        </p:tgtEl>
                                      </p:cBhvr>
                                    </p:animEffect>
                                    <p:anim calcmode="lin" valueType="num">
                                      <p:cBhvr>
                                        <p:cTn id="26" dur="25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27" dur="25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550"/>
                            </p:stCondLst>
                            <p:childTnLst>
                              <p:par>
                                <p:cTn id="29" presetID="47" presetClass="entr" presetSubtype="0" fill="hold" grpId="0" nodeType="afterEffect">
                                  <p:stCondLst>
                                    <p:cond delay="0"/>
                                  </p:stCondLst>
                                  <p:iterate type="lt">
                                    <p:tmPct val="10000"/>
                                  </p:iterate>
                                  <p:childTnLst>
                                    <p:set>
                                      <p:cBhvr>
                                        <p:cTn id="30" dur="1" fill="hold">
                                          <p:stCondLst>
                                            <p:cond delay="0"/>
                                          </p:stCondLst>
                                        </p:cTn>
                                        <p:tgtEl>
                                          <p:spTgt spid="24">
                                            <p:txEl>
                                              <p:pRg st="0" end="0"/>
                                            </p:txEl>
                                          </p:spTgt>
                                        </p:tgtEl>
                                        <p:attrNameLst>
                                          <p:attrName>style.visibility</p:attrName>
                                        </p:attrNameLst>
                                      </p:cBhvr>
                                      <p:to>
                                        <p:strVal val="visible"/>
                                      </p:to>
                                    </p:set>
                                    <p:animEffect transition="in" filter="fade">
                                      <p:cBhvr>
                                        <p:cTn id="31" dur="500"/>
                                        <p:tgtEl>
                                          <p:spTgt spid="24">
                                            <p:txEl>
                                              <p:pRg st="0" end="0"/>
                                            </p:txEl>
                                          </p:spTgt>
                                        </p:tgtEl>
                                      </p:cBhvr>
                                    </p:animEffect>
                                    <p:anim calcmode="lin" valueType="num">
                                      <p:cBhvr>
                                        <p:cTn id="32"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24">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anim calcmode="lin" valueType="num">
                                      <p:cBhvr>
                                        <p:cTn id="37" dur="500" fill="hold"/>
                                        <p:tgtEl>
                                          <p:spTgt spid="23"/>
                                        </p:tgtEl>
                                        <p:attrNameLst>
                                          <p:attrName>ppt_x</p:attrName>
                                        </p:attrNameLst>
                                      </p:cBhvr>
                                      <p:tavLst>
                                        <p:tav tm="0">
                                          <p:val>
                                            <p:strVal val="#ppt_x"/>
                                          </p:val>
                                        </p:tav>
                                        <p:tav tm="100000">
                                          <p:val>
                                            <p:strVal val="#ppt_x"/>
                                          </p:val>
                                        </p:tav>
                                      </p:tavLst>
                                    </p:anim>
                                    <p:anim calcmode="lin" valueType="num">
                                      <p:cBhvr>
                                        <p:cTn id="38"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uild="p"/>
      <p:bldP spid="23" grpId="0"/>
      <p:bldP spid="24" grpId="0" build="p"/>
      <p:bldP spid="9" grpId="0"/>
      <p:bldP spid="10"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2409191" y="252920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60000" flipH="1">
            <a:off x="-139289" y="2405875"/>
            <a:ext cx="12606468" cy="2450362"/>
          </a:xfrm>
          <a:prstGeom prst="rect">
            <a:avLst/>
          </a:prstGeom>
        </p:spPr>
      </p:pic>
      <p:sp>
        <p:nvSpPr>
          <p:cNvPr id="5" name="文本框 4"/>
          <p:cNvSpPr txBox="1"/>
          <p:nvPr/>
        </p:nvSpPr>
        <p:spPr>
          <a:xfrm>
            <a:off x="2554461" y="2465369"/>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4294404" y="2935186"/>
            <a:ext cx="3602178" cy="768350"/>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总结</a:t>
            </a:r>
            <a:endPar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0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9" name="矩形 8"/>
          <p:cNvSpPr/>
          <p:nvPr/>
        </p:nvSpPr>
        <p:spPr>
          <a:xfrm>
            <a:off x="3637127" y="2092960"/>
            <a:ext cx="2375110" cy="36923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8736234" y="2092960"/>
            <a:ext cx="2375110" cy="3690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766434" y="2719885"/>
            <a:ext cx="2116495" cy="2999740"/>
          </a:xfrm>
          <a:prstGeom prst="rect">
            <a:avLst/>
          </a:prstGeom>
        </p:spPr>
        <p:txBody>
          <a:bodyPr wrap="square">
            <a:spAutoFit/>
          </a:bodyPr>
          <a:lstStyle/>
          <a:p>
            <a:pPr algn="just">
              <a:lnSpc>
                <a:spcPct val="150000"/>
              </a:lnSpc>
              <a:buClr>
                <a:srgbClr val="E24848"/>
              </a:buClr>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难点：</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首页侧边滑动数据随着滑动</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indent="0" algn="just">
              <a:lnSpc>
                <a:spcPct val="150000"/>
              </a:lnSpc>
              <a:buClr>
                <a:srgbClr val="E24848"/>
              </a:buClr>
              <a:buFont typeface="Arial" panose="020B0604020202020204" pitchFamily="34" charset="0"/>
              <a:buNone/>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运用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touch</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事件</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图片页面获取数据</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indent="0" algn="just">
              <a:lnSpc>
                <a:spcPct val="150000"/>
              </a:lnSpc>
              <a:buClr>
                <a:srgbClr val="E24848"/>
              </a:buClr>
              <a:buFont typeface="Wingdings" panose="05000000000000000000" charset="0"/>
              <a:buNone/>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数据传递不熟悉 可以直接传对象</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indent="0" algn="just">
              <a:lnSpc>
                <a:spcPct val="150000"/>
              </a:lnSpc>
              <a:buClr>
                <a:srgbClr val="E24848"/>
              </a:buClr>
              <a:buFont typeface="Wingdings" panose="05000000000000000000" charset="0"/>
              <a:buNone/>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运用技术</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BetterScroll</a:t>
            </a:r>
            <a:endPar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Element-UI</a:t>
            </a:r>
            <a:endPar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Vue</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框架</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VueX</a:t>
            </a:r>
            <a:endPar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fetch/axios</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跨域</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11"/>
          <p:cNvSpPr txBox="1"/>
          <p:nvPr/>
        </p:nvSpPr>
        <p:spPr>
          <a:xfrm>
            <a:off x="3637126" y="1869922"/>
            <a:ext cx="2375109" cy="937260"/>
          </a:xfrm>
          <a:prstGeom prst="rect">
            <a:avLst/>
          </a:prstGeom>
          <a:noFill/>
        </p:spPr>
        <p:txBody>
          <a:bodyPr wrap="square" rtlCol="0">
            <a:spAutoFit/>
          </a:bodyPr>
          <a:lstStyle/>
          <a:p>
            <a:pPr algn="ctr">
              <a:lnSpc>
                <a:spcPts val="6600"/>
              </a:lnSpc>
            </a:pPr>
            <a:r>
              <a:rPr lang="en-US" alt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Wheel</a:t>
            </a:r>
            <a:endParaRPr lang="en-US" altLang="zh-CN"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3" name="矩形 12"/>
          <p:cNvSpPr/>
          <p:nvPr/>
        </p:nvSpPr>
        <p:spPr>
          <a:xfrm>
            <a:off x="8866176" y="2807515"/>
            <a:ext cx="2116495" cy="2757170"/>
          </a:xfrm>
          <a:prstGeom prst="rect">
            <a:avLst/>
          </a:prstGeom>
        </p:spPr>
        <p:txBody>
          <a:bodyPr wrap="square">
            <a:spAutoFit/>
          </a:bodyPr>
          <a:lstStyle/>
          <a:p>
            <a:pPr algn="just">
              <a:lnSpc>
                <a:spcPct val="150000"/>
              </a:lnSpc>
              <a:buClr>
                <a:srgbClr val="E24848"/>
              </a:buClr>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难点</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手机验证码的发送</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indent="0" algn="just">
              <a:lnSpc>
                <a:spcPct val="150000"/>
              </a:lnSpc>
              <a:buClr>
                <a:srgbClr val="E24848"/>
              </a:buClr>
              <a:buFont typeface="Wingdings" panose="05000000000000000000" charset="0"/>
              <a:buNone/>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运用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node</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后台调用阿里云</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api</a:t>
            </a:r>
            <a:endPar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数据入库</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indent="0" algn="just">
              <a:lnSpc>
                <a:spcPct val="150000"/>
              </a:lnSpc>
              <a:buClr>
                <a:srgbClr val="E24848"/>
              </a:buClr>
              <a:buFont typeface="Wingdings" panose="05000000000000000000" charset="0"/>
              <a:buNone/>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数据库不熟悉</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登录态获取</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indent="0" algn="just">
              <a:lnSpc>
                <a:spcPct val="150000"/>
              </a:lnSpc>
              <a:buClr>
                <a:srgbClr val="E24848"/>
              </a:buClr>
              <a:buFont typeface="Wingdings" panose="05000000000000000000" charset="0"/>
              <a:buNone/>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运用</a:t>
            </a: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node+cookie</a:t>
            </a:r>
            <a:endPar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indent="0" algn="just">
              <a:lnSpc>
                <a:spcPct val="150000"/>
              </a:lnSpc>
              <a:buClr>
                <a:srgbClr val="E24848"/>
              </a:buClr>
              <a:buFont typeface="Wingdings" panose="05000000000000000000" charset="0"/>
              <a:buNone/>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运用技术</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node express</a:t>
            </a: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框架</a:t>
            </a:r>
            <a:endPar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cookie</a:t>
            </a:r>
            <a:endPar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171450" indent="-171450" algn="just">
              <a:lnSpc>
                <a:spcPct val="150000"/>
              </a:lnSpc>
              <a:buClr>
                <a:srgbClr val="E24848"/>
              </a:buClr>
              <a:buFont typeface="Wingdings" panose="05000000000000000000" charset="0"/>
              <a:buChar char="Ø"/>
            </a:pPr>
            <a:r>
              <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数据库</a:t>
            </a:r>
            <a:endParaRPr lang="zh-CN" altLang="en-US"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文本框 13"/>
          <p:cNvSpPr txBox="1"/>
          <p:nvPr/>
        </p:nvSpPr>
        <p:spPr>
          <a:xfrm>
            <a:off x="8735597" y="1869922"/>
            <a:ext cx="2375109" cy="937260"/>
          </a:xfrm>
          <a:prstGeom prst="rect">
            <a:avLst/>
          </a:prstGeom>
          <a:noFill/>
        </p:spPr>
        <p:txBody>
          <a:bodyPr wrap="square" rtlCol="0">
            <a:spAutoFit/>
          </a:bodyPr>
          <a:lstStyle/>
          <a:p>
            <a:pPr algn="ctr">
              <a:lnSpc>
                <a:spcPts val="6600"/>
              </a:lnSpc>
            </a:pPr>
            <a:r>
              <a:rPr lang="zh-CN" altLang="en-US"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登录</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5" name="文本框 14"/>
          <p:cNvSpPr txBox="1"/>
          <p:nvPr/>
        </p:nvSpPr>
        <p:spPr>
          <a:xfrm>
            <a:off x="7085314" y="324061"/>
            <a:ext cx="2810347" cy="275590"/>
          </a:xfrm>
          <a:prstGeom prst="rect">
            <a:avLst/>
          </a:prstGeom>
          <a:noFill/>
        </p:spPr>
        <p:txBody>
          <a:bodyPr wrap="square" rtlCol="0">
            <a:spAutoFit/>
          </a:bodyPr>
          <a:lstStyle/>
          <a:p>
            <a:pPr algn="r"/>
            <a:r>
              <a:rPr lang="en-US" altLang="zh-CN" sz="1200" b="1" dirty="0">
                <a:latin typeface="Arial" panose="020B0604020202020204" pitchFamily="34" charset="0"/>
                <a:ea typeface="微软雅黑" panose="020B0503020204020204" pitchFamily="34" charset="-122"/>
                <a:sym typeface="Arial" panose="020B0604020202020204" pitchFamily="34" charset="0"/>
              </a:rPr>
              <a:t>PROJECT</a:t>
            </a:r>
            <a:endParaRPr lang="en-US" altLang="zh-CN"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nvSpPr>
        <p:spPr>
          <a:xfrm>
            <a:off x="10435323" y="261573"/>
            <a:ext cx="1548394" cy="368300"/>
          </a:xfrm>
          <a:prstGeom prst="rect">
            <a:avLst/>
          </a:prstGeom>
          <a:noFill/>
        </p:spPr>
        <p:txBody>
          <a:bodyPr wrap="square" rtlCol="0">
            <a:spAutoFit/>
          </a:bodyPr>
          <a:lstStyle/>
          <a:p>
            <a:pPr algn="ctr"/>
            <a:r>
              <a:rPr lang="zh-CN" altLang="en-US" spc="3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占位符 2" descr="H619@4%DW55DE(C49A{~}40"/>
          <p:cNvPicPr>
            <a:picLocks noChangeAspect="1"/>
          </p:cNvPicPr>
          <p:nvPr>
            <p:ph type="pic" sz="quarter" idx="10"/>
          </p:nvPr>
        </p:nvPicPr>
        <p:blipFill>
          <a:blip r:embed="rId2"/>
          <a:stretch>
            <a:fillRect/>
          </a:stretch>
        </p:blipFill>
        <p:spPr>
          <a:xfrm>
            <a:off x="1239520" y="2092960"/>
            <a:ext cx="2071370" cy="3690620"/>
          </a:xfrm>
          <a:prstGeom prst="rect">
            <a:avLst/>
          </a:prstGeom>
        </p:spPr>
      </p:pic>
      <p:pic>
        <p:nvPicPr>
          <p:cNvPr id="5" name="图片占位符 4" descr="P34_6W5O0@FD%75XSWL_`U3"/>
          <p:cNvPicPr>
            <a:picLocks noChangeAspect="1"/>
          </p:cNvPicPr>
          <p:nvPr>
            <p:ph type="pic" sz="quarter" idx="11"/>
          </p:nvPr>
        </p:nvPicPr>
        <p:blipFill>
          <a:blip r:embed="rId3"/>
          <a:stretch>
            <a:fillRect/>
          </a:stretch>
        </p:blipFill>
        <p:spPr>
          <a:xfrm>
            <a:off x="6335395" y="2092960"/>
            <a:ext cx="2077085" cy="369062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0"/>
                            </p:stCondLst>
                            <p:childTnLst>
                              <p:par>
                                <p:cTn id="16" presetID="47"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7" presetClass="entr" presetSubtype="0" fill="hold" grpId="0" nodeType="afterEffect">
                                  <p:stCondLst>
                                    <p:cond delay="0"/>
                                  </p:stCondLst>
                                  <p:iterate type="lt">
                                    <p:tmPct val="10000"/>
                                  </p:iterate>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250"/>
                                        <p:tgtEl>
                                          <p:spTgt spid="12">
                                            <p:txEl>
                                              <p:pRg st="0" end="0"/>
                                            </p:txEl>
                                          </p:spTgt>
                                        </p:tgtEl>
                                      </p:cBhvr>
                                    </p:animEffect>
                                    <p:anim calcmode="lin" valueType="num">
                                      <p:cBhvr>
                                        <p:cTn id="30" dur="2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1" dur="250" fill="hold"/>
                                        <p:tgtEl>
                                          <p:spTgt spid="12">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iterate type="lt">
                                    <p:tmPct val="10000"/>
                                  </p:iterate>
                                  <p:childTnLst>
                                    <p:set>
                                      <p:cBhvr>
                                        <p:cTn id="38" dur="1" fill="hold">
                                          <p:stCondLst>
                                            <p:cond delay="0"/>
                                          </p:stCondLst>
                                        </p:cTn>
                                        <p:tgtEl>
                                          <p:spTgt spid="14">
                                            <p:txEl>
                                              <p:pRg st="0" end="0"/>
                                            </p:txEl>
                                          </p:spTgt>
                                        </p:tgtEl>
                                        <p:attrNameLst>
                                          <p:attrName>style.visibility</p:attrName>
                                        </p:attrNameLst>
                                      </p:cBhvr>
                                      <p:to>
                                        <p:strVal val="visible"/>
                                      </p:to>
                                    </p:set>
                                    <p:animEffect transition="in" filter="fade">
                                      <p:cBhvr>
                                        <p:cTn id="39" dur="250"/>
                                        <p:tgtEl>
                                          <p:spTgt spid="14">
                                            <p:txEl>
                                              <p:pRg st="0" end="0"/>
                                            </p:txEl>
                                          </p:spTgt>
                                        </p:tgtEl>
                                      </p:cBhvr>
                                    </p:animEffect>
                                    <p:anim calcmode="lin" valueType="num">
                                      <p:cBhvr>
                                        <p:cTn id="40" dur="25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41" dur="250" fill="hold"/>
                                        <p:tgtEl>
                                          <p:spTgt spid="14">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animBg="1"/>
      <p:bldP spid="11" grpId="0"/>
      <p:bldP spid="12" grpId="0" build="p"/>
      <p:bldP spid="13" grpId="0"/>
      <p:bldP spid="14" grpId="0" build="p"/>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0" name="Freeform 7"/>
          <p:cNvSpPr>
            <a:spLocks noEditPoints="1"/>
          </p:cNvSpPr>
          <p:nvPr/>
        </p:nvSpPr>
        <p:spPr bwMode="auto">
          <a:xfrm>
            <a:off x="1574881" y="2361901"/>
            <a:ext cx="1674953" cy="1917295"/>
          </a:xfrm>
          <a:custGeom>
            <a:avLst/>
            <a:gdLst>
              <a:gd name="T0" fmla="*/ 123 w 696"/>
              <a:gd name="T1" fmla="*/ 224 h 796"/>
              <a:gd name="T2" fmla="*/ 123 w 696"/>
              <a:gd name="T3" fmla="*/ 673 h 796"/>
              <a:gd name="T4" fmla="*/ 572 w 696"/>
              <a:gd name="T5" fmla="*/ 673 h 796"/>
              <a:gd name="T6" fmla="*/ 572 w 696"/>
              <a:gd name="T7" fmla="*/ 224 h 796"/>
              <a:gd name="T8" fmla="*/ 348 w 696"/>
              <a:gd name="T9" fmla="*/ 0 h 796"/>
              <a:gd name="T10" fmla="*/ 123 w 696"/>
              <a:gd name="T11" fmla="*/ 224 h 796"/>
              <a:gd name="T12" fmla="*/ 361 w 696"/>
              <a:gd name="T13" fmla="*/ 101 h 796"/>
              <a:gd name="T14" fmla="*/ 328 w 696"/>
              <a:gd name="T15" fmla="*/ 101 h 796"/>
              <a:gd name="T16" fmla="*/ 328 w 696"/>
              <a:gd name="T17" fmla="*/ 67 h 796"/>
              <a:gd name="T18" fmla="*/ 361 w 696"/>
              <a:gd name="T19" fmla="*/ 67 h 796"/>
              <a:gd name="T20" fmla="*/ 361 w 696"/>
              <a:gd name="T21" fmla="*/ 10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6">
                <a:moveTo>
                  <a:pt x="123" y="224"/>
                </a:moveTo>
                <a:cubicBezTo>
                  <a:pt x="0" y="348"/>
                  <a:pt x="0" y="549"/>
                  <a:pt x="123" y="673"/>
                </a:cubicBezTo>
                <a:cubicBezTo>
                  <a:pt x="247" y="796"/>
                  <a:pt x="448" y="796"/>
                  <a:pt x="572" y="673"/>
                </a:cubicBezTo>
                <a:cubicBezTo>
                  <a:pt x="696" y="549"/>
                  <a:pt x="696" y="348"/>
                  <a:pt x="572" y="224"/>
                </a:cubicBezTo>
                <a:cubicBezTo>
                  <a:pt x="348" y="0"/>
                  <a:pt x="348" y="0"/>
                  <a:pt x="348" y="0"/>
                </a:cubicBezTo>
                <a:lnTo>
                  <a:pt x="123" y="224"/>
                </a:lnTo>
                <a:close/>
                <a:moveTo>
                  <a:pt x="361" y="101"/>
                </a:moveTo>
                <a:cubicBezTo>
                  <a:pt x="352" y="110"/>
                  <a:pt x="337" y="110"/>
                  <a:pt x="328" y="101"/>
                </a:cubicBezTo>
                <a:cubicBezTo>
                  <a:pt x="318" y="92"/>
                  <a:pt x="318" y="76"/>
                  <a:pt x="328" y="67"/>
                </a:cubicBezTo>
                <a:cubicBezTo>
                  <a:pt x="337" y="58"/>
                  <a:pt x="352" y="58"/>
                  <a:pt x="361" y="67"/>
                </a:cubicBezTo>
                <a:cubicBezTo>
                  <a:pt x="371" y="76"/>
                  <a:pt x="371" y="92"/>
                  <a:pt x="361" y="101"/>
                </a:cubicBezTo>
                <a:close/>
              </a:path>
            </a:pathLst>
          </a:custGeom>
          <a:solidFill>
            <a:schemeClr val="tx1">
              <a:lumMod val="85000"/>
              <a:lumOff val="15000"/>
              <a:alpha val="60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8"/>
          <p:cNvSpPr>
            <a:spLocks noEditPoints="1"/>
          </p:cNvSpPr>
          <p:nvPr/>
        </p:nvSpPr>
        <p:spPr bwMode="auto">
          <a:xfrm>
            <a:off x="3971072" y="2385746"/>
            <a:ext cx="1674953" cy="1919441"/>
          </a:xfrm>
          <a:custGeom>
            <a:avLst/>
            <a:gdLst>
              <a:gd name="T0" fmla="*/ 572 w 696"/>
              <a:gd name="T1" fmla="*/ 225 h 797"/>
              <a:gd name="T2" fmla="*/ 572 w 696"/>
              <a:gd name="T3" fmla="*/ 673 h 797"/>
              <a:gd name="T4" fmla="*/ 123 w 696"/>
              <a:gd name="T5" fmla="*/ 673 h 797"/>
              <a:gd name="T6" fmla="*/ 123 w 696"/>
              <a:gd name="T7" fmla="*/ 225 h 797"/>
              <a:gd name="T8" fmla="*/ 348 w 696"/>
              <a:gd name="T9" fmla="*/ 0 h 797"/>
              <a:gd name="T10" fmla="*/ 572 w 696"/>
              <a:gd name="T11" fmla="*/ 225 h 797"/>
              <a:gd name="T12" fmla="*/ 334 w 696"/>
              <a:gd name="T13" fmla="*/ 101 h 797"/>
              <a:gd name="T14" fmla="*/ 368 w 696"/>
              <a:gd name="T15" fmla="*/ 101 h 797"/>
              <a:gd name="T16" fmla="*/ 368 w 696"/>
              <a:gd name="T17" fmla="*/ 68 h 797"/>
              <a:gd name="T18" fmla="*/ 334 w 696"/>
              <a:gd name="T19" fmla="*/ 68 h 797"/>
              <a:gd name="T20" fmla="*/ 334 w 696"/>
              <a:gd name="T21" fmla="*/ 10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7">
                <a:moveTo>
                  <a:pt x="572" y="225"/>
                </a:moveTo>
                <a:cubicBezTo>
                  <a:pt x="696" y="348"/>
                  <a:pt x="696" y="549"/>
                  <a:pt x="572" y="673"/>
                </a:cubicBezTo>
                <a:cubicBezTo>
                  <a:pt x="448" y="797"/>
                  <a:pt x="247" y="797"/>
                  <a:pt x="123" y="673"/>
                </a:cubicBezTo>
                <a:cubicBezTo>
                  <a:pt x="0" y="549"/>
                  <a:pt x="0" y="348"/>
                  <a:pt x="123" y="225"/>
                </a:cubicBezTo>
                <a:cubicBezTo>
                  <a:pt x="348" y="0"/>
                  <a:pt x="348" y="0"/>
                  <a:pt x="348" y="0"/>
                </a:cubicBezTo>
                <a:lnTo>
                  <a:pt x="572" y="225"/>
                </a:lnTo>
                <a:close/>
                <a:moveTo>
                  <a:pt x="334" y="101"/>
                </a:moveTo>
                <a:cubicBezTo>
                  <a:pt x="343" y="111"/>
                  <a:pt x="358" y="111"/>
                  <a:pt x="368" y="101"/>
                </a:cubicBezTo>
                <a:cubicBezTo>
                  <a:pt x="377" y="92"/>
                  <a:pt x="377" y="77"/>
                  <a:pt x="368" y="68"/>
                </a:cubicBezTo>
                <a:cubicBezTo>
                  <a:pt x="359" y="58"/>
                  <a:pt x="343" y="58"/>
                  <a:pt x="334" y="68"/>
                </a:cubicBezTo>
                <a:cubicBezTo>
                  <a:pt x="325" y="77"/>
                  <a:pt x="325" y="92"/>
                  <a:pt x="334" y="101"/>
                </a:cubicBezTo>
                <a:close/>
              </a:path>
            </a:pathLst>
          </a:custGeom>
          <a:solidFill>
            <a:schemeClr val="tx1">
              <a:lumMod val="85000"/>
              <a:lumOff val="15000"/>
              <a:alpha val="70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5"/>
          <p:cNvSpPr>
            <a:spLocks noEditPoints="1"/>
          </p:cNvSpPr>
          <p:nvPr/>
        </p:nvSpPr>
        <p:spPr bwMode="auto">
          <a:xfrm>
            <a:off x="6495158" y="3180370"/>
            <a:ext cx="1672808" cy="1917295"/>
          </a:xfrm>
          <a:custGeom>
            <a:avLst/>
            <a:gdLst>
              <a:gd name="T0" fmla="*/ 572 w 696"/>
              <a:gd name="T1" fmla="*/ 224 h 796"/>
              <a:gd name="T2" fmla="*/ 572 w 696"/>
              <a:gd name="T3" fmla="*/ 672 h 796"/>
              <a:gd name="T4" fmla="*/ 124 w 696"/>
              <a:gd name="T5" fmla="*/ 672 h 796"/>
              <a:gd name="T6" fmla="*/ 124 w 696"/>
              <a:gd name="T7" fmla="*/ 224 h 796"/>
              <a:gd name="T8" fmla="*/ 348 w 696"/>
              <a:gd name="T9" fmla="*/ 0 h 796"/>
              <a:gd name="T10" fmla="*/ 572 w 696"/>
              <a:gd name="T11" fmla="*/ 224 h 796"/>
              <a:gd name="T12" fmla="*/ 334 w 696"/>
              <a:gd name="T13" fmla="*/ 101 h 796"/>
              <a:gd name="T14" fmla="*/ 368 w 696"/>
              <a:gd name="T15" fmla="*/ 101 h 796"/>
              <a:gd name="T16" fmla="*/ 368 w 696"/>
              <a:gd name="T17" fmla="*/ 67 h 796"/>
              <a:gd name="T18" fmla="*/ 334 w 696"/>
              <a:gd name="T19" fmla="*/ 67 h 796"/>
              <a:gd name="T20" fmla="*/ 334 w 696"/>
              <a:gd name="T21" fmla="*/ 10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6">
                <a:moveTo>
                  <a:pt x="572" y="224"/>
                </a:moveTo>
                <a:cubicBezTo>
                  <a:pt x="696" y="348"/>
                  <a:pt x="696" y="548"/>
                  <a:pt x="572" y="672"/>
                </a:cubicBezTo>
                <a:cubicBezTo>
                  <a:pt x="448" y="796"/>
                  <a:pt x="247" y="796"/>
                  <a:pt x="124" y="672"/>
                </a:cubicBezTo>
                <a:cubicBezTo>
                  <a:pt x="0" y="548"/>
                  <a:pt x="0" y="348"/>
                  <a:pt x="124" y="224"/>
                </a:cubicBezTo>
                <a:cubicBezTo>
                  <a:pt x="348" y="0"/>
                  <a:pt x="348" y="0"/>
                  <a:pt x="348" y="0"/>
                </a:cubicBezTo>
                <a:lnTo>
                  <a:pt x="572" y="224"/>
                </a:lnTo>
                <a:close/>
                <a:moveTo>
                  <a:pt x="334" y="101"/>
                </a:moveTo>
                <a:cubicBezTo>
                  <a:pt x="343" y="110"/>
                  <a:pt x="359" y="110"/>
                  <a:pt x="368" y="101"/>
                </a:cubicBezTo>
                <a:cubicBezTo>
                  <a:pt x="377" y="91"/>
                  <a:pt x="377" y="76"/>
                  <a:pt x="368" y="67"/>
                </a:cubicBezTo>
                <a:cubicBezTo>
                  <a:pt x="359" y="57"/>
                  <a:pt x="343" y="57"/>
                  <a:pt x="334" y="67"/>
                </a:cubicBezTo>
                <a:cubicBezTo>
                  <a:pt x="325" y="76"/>
                  <a:pt x="325" y="91"/>
                  <a:pt x="334" y="101"/>
                </a:cubicBezTo>
                <a:close/>
              </a:path>
            </a:pathLst>
          </a:custGeom>
          <a:solidFill>
            <a:schemeClr val="tx1">
              <a:lumMod val="85000"/>
              <a:lumOff val="15000"/>
              <a:alpha val="80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6"/>
          <p:cNvSpPr>
            <a:spLocks noEditPoints="1"/>
          </p:cNvSpPr>
          <p:nvPr/>
        </p:nvSpPr>
        <p:spPr bwMode="auto">
          <a:xfrm>
            <a:off x="9041765" y="2385746"/>
            <a:ext cx="1674953" cy="1919441"/>
          </a:xfrm>
          <a:custGeom>
            <a:avLst/>
            <a:gdLst>
              <a:gd name="T0" fmla="*/ 124 w 696"/>
              <a:gd name="T1" fmla="*/ 224 h 797"/>
              <a:gd name="T2" fmla="*/ 124 w 696"/>
              <a:gd name="T3" fmla="*/ 673 h 797"/>
              <a:gd name="T4" fmla="*/ 572 w 696"/>
              <a:gd name="T5" fmla="*/ 673 h 797"/>
              <a:gd name="T6" fmla="*/ 572 w 696"/>
              <a:gd name="T7" fmla="*/ 224 h 797"/>
              <a:gd name="T8" fmla="*/ 348 w 696"/>
              <a:gd name="T9" fmla="*/ 0 h 797"/>
              <a:gd name="T10" fmla="*/ 124 w 696"/>
              <a:gd name="T11" fmla="*/ 224 h 797"/>
              <a:gd name="T12" fmla="*/ 362 w 696"/>
              <a:gd name="T13" fmla="*/ 101 h 797"/>
              <a:gd name="T14" fmla="*/ 328 w 696"/>
              <a:gd name="T15" fmla="*/ 101 h 797"/>
              <a:gd name="T16" fmla="*/ 328 w 696"/>
              <a:gd name="T17" fmla="*/ 67 h 797"/>
              <a:gd name="T18" fmla="*/ 361 w 696"/>
              <a:gd name="T19" fmla="*/ 67 h 797"/>
              <a:gd name="T20" fmla="*/ 362 w 696"/>
              <a:gd name="T21" fmla="*/ 10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797">
                <a:moveTo>
                  <a:pt x="124" y="224"/>
                </a:moveTo>
                <a:cubicBezTo>
                  <a:pt x="0" y="348"/>
                  <a:pt x="0" y="549"/>
                  <a:pt x="124" y="673"/>
                </a:cubicBezTo>
                <a:cubicBezTo>
                  <a:pt x="247" y="797"/>
                  <a:pt x="448" y="797"/>
                  <a:pt x="572" y="673"/>
                </a:cubicBezTo>
                <a:cubicBezTo>
                  <a:pt x="696" y="549"/>
                  <a:pt x="696" y="348"/>
                  <a:pt x="572" y="224"/>
                </a:cubicBezTo>
                <a:cubicBezTo>
                  <a:pt x="348" y="0"/>
                  <a:pt x="348" y="0"/>
                  <a:pt x="348" y="0"/>
                </a:cubicBezTo>
                <a:lnTo>
                  <a:pt x="124" y="224"/>
                </a:lnTo>
                <a:close/>
                <a:moveTo>
                  <a:pt x="362" y="101"/>
                </a:moveTo>
                <a:cubicBezTo>
                  <a:pt x="352" y="110"/>
                  <a:pt x="337" y="110"/>
                  <a:pt x="328" y="101"/>
                </a:cubicBezTo>
                <a:cubicBezTo>
                  <a:pt x="318" y="92"/>
                  <a:pt x="318" y="77"/>
                  <a:pt x="328" y="67"/>
                </a:cubicBezTo>
                <a:cubicBezTo>
                  <a:pt x="337" y="58"/>
                  <a:pt x="352" y="58"/>
                  <a:pt x="361" y="67"/>
                </a:cubicBezTo>
                <a:cubicBezTo>
                  <a:pt x="371" y="77"/>
                  <a:pt x="371" y="92"/>
                  <a:pt x="362" y="101"/>
                </a:cubicBezTo>
                <a:close/>
              </a:path>
            </a:pathLst>
          </a:custGeom>
          <a:solidFill>
            <a:schemeClr val="tx1">
              <a:lumMod val="75000"/>
              <a:lumOff val="25000"/>
            </a:schemeClr>
          </a:solidFill>
          <a:ln>
            <a:noFill/>
          </a:ln>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24"/>
          <p:cNvSpPr txBox="1"/>
          <p:nvPr/>
        </p:nvSpPr>
        <p:spPr>
          <a:xfrm>
            <a:off x="1656159" y="3106370"/>
            <a:ext cx="1511935" cy="645160"/>
          </a:xfrm>
          <a:prstGeom prst="rect">
            <a:avLst/>
          </a:prstGeom>
          <a:noFill/>
        </p:spPr>
        <p:txBody>
          <a:bodyPr wrap="none" rtlCol="0">
            <a:spAutoFit/>
          </a:bodyPr>
          <a:lstStyle/>
          <a:p>
            <a:pPr algn="l"/>
            <a:r>
              <a:rPr lang="en-US" altLang="zh-CN" sz="3600" spc="60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Vuex</a:t>
            </a:r>
            <a:endParaRPr lang="en-US" altLang="zh-CN" sz="3600" spc="600"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TextBox 27"/>
          <p:cNvSpPr txBox="1"/>
          <p:nvPr/>
        </p:nvSpPr>
        <p:spPr>
          <a:xfrm>
            <a:off x="4226600" y="3148892"/>
            <a:ext cx="1275080" cy="645160"/>
          </a:xfrm>
          <a:prstGeom prst="rect">
            <a:avLst/>
          </a:prstGeom>
          <a:noFill/>
        </p:spPr>
        <p:txBody>
          <a:bodyPr wrap="none" rtlCol="0">
            <a:spAutoFit/>
          </a:bodyPr>
          <a:lstStyle/>
          <a:p>
            <a:r>
              <a:rPr lang="en-US" sz="3600"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sym typeface="Arial" panose="020B0604020202020204" pitchFamily="34" charset="0"/>
              </a:rPr>
              <a:t>Node</a:t>
            </a:r>
            <a:endParaRPr lang="en-US" sz="3600"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29"/>
          <p:cNvSpPr txBox="1"/>
          <p:nvPr/>
        </p:nvSpPr>
        <p:spPr>
          <a:xfrm>
            <a:off x="9241702" y="2872177"/>
            <a:ext cx="1275080" cy="1198880"/>
          </a:xfrm>
          <a:prstGeom prst="rect">
            <a:avLst/>
          </a:prstGeom>
          <a:noFill/>
        </p:spPr>
        <p:txBody>
          <a:bodyPr wrap="none" rtlCol="0">
            <a:spAutoFit/>
          </a:bodyPr>
          <a:lstStyle/>
          <a:p>
            <a:r>
              <a:rPr lang="en-US" sz="3600"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sym typeface="Arial" panose="020B0604020202020204" pitchFamily="34" charset="0"/>
              </a:rPr>
              <a:t>Data </a:t>
            </a:r>
            <a:endParaRPr lang="en-US" sz="3600"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sym typeface="Arial" panose="020B0604020202020204" pitchFamily="34" charset="0"/>
            </a:endParaRPr>
          </a:p>
          <a:p>
            <a:r>
              <a:rPr lang="en-US" sz="3600"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sym typeface="Arial" panose="020B0604020202020204" pitchFamily="34" charset="0"/>
              </a:rPr>
              <a:t>Base</a:t>
            </a:r>
            <a:endParaRPr lang="en-US" sz="3600"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sym typeface="Arial" panose="020B0604020202020204" pitchFamily="34" charset="0"/>
            </a:endParaRPr>
          </a:p>
        </p:txBody>
      </p:sp>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9850" y="1333202"/>
            <a:ext cx="11562080" cy="2285272"/>
          </a:xfrm>
          <a:prstGeom prst="rect">
            <a:avLst/>
          </a:prstGeom>
        </p:spPr>
      </p:pic>
      <p:sp>
        <p:nvSpPr>
          <p:cNvPr id="53" name="Rectangle 23"/>
          <p:cNvSpPr/>
          <p:nvPr/>
        </p:nvSpPr>
        <p:spPr>
          <a:xfrm>
            <a:off x="1428228" y="4793384"/>
            <a:ext cx="2027367" cy="398780"/>
          </a:xfrm>
          <a:prstGeom prst="rect">
            <a:avLst/>
          </a:prstGeom>
        </p:spPr>
        <p:txBody>
          <a:bodyPr wrap="square">
            <a:spAutoFit/>
          </a:bodyPr>
          <a:lstStyle/>
          <a:p>
            <a:pPr>
              <a:defRPr/>
            </a:pPr>
            <a:r>
              <a:rPr lang="en-US" altLang="zh-CN" sz="900" dirty="0" err="1">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err="1">
                <a:latin typeface="微软雅黑" panose="020B0503020204020204" pitchFamily="34" charset="-122"/>
                <a:ea typeface="微软雅黑" panose="020B0503020204020204" pitchFamily="34" charset="-122"/>
                <a:cs typeface="微软雅黑" panose="020B0503020204020204" pitchFamily="34" charset="-122"/>
                <a:sym typeface="+mn-ea"/>
              </a:rPr>
              <a:t>Vuex</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是一个专为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Vue.js</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应用程序开发的状态管理模式。</a:t>
            </a:r>
            <a:endPar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54" name="文本框 53"/>
          <p:cNvSpPr txBox="1"/>
          <p:nvPr/>
        </p:nvSpPr>
        <p:spPr>
          <a:xfrm>
            <a:off x="1998980" y="4305300"/>
            <a:ext cx="826135" cy="368300"/>
          </a:xfrm>
          <a:prstGeom prst="rect">
            <a:avLst/>
          </a:prstGeom>
          <a:noFill/>
        </p:spPr>
        <p:txBody>
          <a:bodyPr wrap="square" rtlCol="0">
            <a:spAutoFit/>
          </a:bodyPr>
          <a:lstStyle/>
          <a:p>
            <a:pPr eaLnBrk="1" fontAlgn="auto" hangingPunct="1">
              <a:spcBef>
                <a:spcPts val="0"/>
              </a:spcBef>
              <a:spcAft>
                <a:spcPts val="0"/>
              </a:spcAft>
              <a:defRPr/>
            </a:pPr>
            <a:r>
              <a:rPr lang="en-US">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rPr>
              <a:t>Vuex</a:t>
            </a:r>
            <a:endParaRPr lang="en-US" b="1"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Rectangle 23"/>
          <p:cNvSpPr/>
          <p:nvPr/>
        </p:nvSpPr>
        <p:spPr>
          <a:xfrm>
            <a:off x="3828415" y="4923790"/>
            <a:ext cx="2019300" cy="398780"/>
          </a:xfrm>
          <a:prstGeom prst="rect">
            <a:avLst/>
          </a:prstGeom>
        </p:spPr>
        <p:txBody>
          <a:bodyPr wrap="square">
            <a:spAutoFit/>
          </a:bodyPr>
          <a:lstStyle/>
          <a:p>
            <a:pPr>
              <a:defRPr/>
            </a:pPr>
            <a:r>
              <a:rPr lang="en-US" altLang="zh-CN" sz="1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000">
                <a:latin typeface="微软雅黑" panose="020B0503020204020204" pitchFamily="34" charset="-122"/>
                <a:ea typeface="微软雅黑" panose="020B0503020204020204" pitchFamily="34" charset="-122"/>
                <a:cs typeface="微软雅黑" panose="020B0503020204020204" pitchFamily="34" charset="-122"/>
                <a:sym typeface="+mn-ea"/>
              </a:rPr>
              <a:t>nodejs就是可以直接运行JS文件的解析器</a:t>
            </a:r>
            <a:endParaRPr lang="en-US" sz="1000" noProof="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56" name="文本框 55"/>
          <p:cNvSpPr txBox="1"/>
          <p:nvPr/>
        </p:nvSpPr>
        <p:spPr>
          <a:xfrm>
            <a:off x="3872865" y="4425315"/>
            <a:ext cx="2044065" cy="368300"/>
          </a:xfrm>
          <a:prstGeom prst="rect">
            <a:avLst/>
          </a:prstGeom>
          <a:noFill/>
        </p:spPr>
        <p:txBody>
          <a:bodyPr wrap="square" rtlCol="0">
            <a:spAutoFit/>
          </a:bodyPr>
          <a:lstStyle/>
          <a:p>
            <a:r>
              <a:rPr lang="en-US">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rPr>
              <a:t>Node Little notes</a:t>
            </a:r>
            <a:endParaRPr lang="en-US" altLang="en-US" b="1"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Rectangle 23"/>
          <p:cNvSpPr/>
          <p:nvPr/>
        </p:nvSpPr>
        <p:spPr>
          <a:xfrm>
            <a:off x="6465530" y="5547595"/>
            <a:ext cx="2027367" cy="368300"/>
          </a:xfrm>
          <a:prstGeom prst="rect">
            <a:avLst/>
          </a:prstGeom>
        </p:spPr>
        <p:txBody>
          <a:bodyPr wrap="square">
            <a:spAutoFit/>
          </a:bodyPr>
          <a:lstStyle/>
          <a:p>
            <a:pPr>
              <a:defRPr/>
            </a:pPr>
            <a:r>
              <a:rPr lang="en-US" altLang="zh-CN" sz="900">
                <a:latin typeface="微软雅黑" panose="020B0503020204020204" pitchFamily="34" charset="-122"/>
                <a:ea typeface="微软雅黑" panose="020B0503020204020204" pitchFamily="34" charset="-122"/>
                <a:cs typeface="微软雅黑" panose="020B0503020204020204" pitchFamily="34" charset="-122"/>
                <a:sym typeface="+mn-ea"/>
              </a:rPr>
              <a:t>       Git</a:t>
            </a:r>
            <a:r>
              <a:rPr lang="zh-CN" altLang="en-US" sz="900">
                <a:latin typeface="微软雅黑" panose="020B0503020204020204" pitchFamily="34" charset="-122"/>
                <a:ea typeface="微软雅黑" panose="020B0503020204020204" pitchFamily="34" charset="-122"/>
                <a:cs typeface="微软雅黑" panose="020B0503020204020204" pitchFamily="34" charset="-122"/>
                <a:sym typeface="+mn-ea"/>
              </a:rPr>
              <a:t>是一个面向开源及私有软件项目的托管平台</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58" name="文本框 57"/>
          <p:cNvSpPr txBox="1"/>
          <p:nvPr/>
        </p:nvSpPr>
        <p:spPr>
          <a:xfrm>
            <a:off x="6710720" y="5097056"/>
            <a:ext cx="1719840" cy="368300"/>
          </a:xfrm>
          <a:prstGeom prst="rect">
            <a:avLst/>
          </a:prstGeom>
          <a:noFill/>
        </p:spPr>
        <p:txBody>
          <a:bodyPr wrap="square" rtlCol="0">
            <a:spAutoFit/>
          </a:bodyPr>
          <a:lstStyle/>
          <a:p>
            <a:pPr eaLnBrk="1" fontAlgn="auto" hangingPunct="1">
              <a:spcBef>
                <a:spcPts val="0"/>
              </a:spcBef>
              <a:spcAft>
                <a:spcPts val="0"/>
              </a:spcAft>
              <a:defRPr/>
            </a:pPr>
            <a:r>
              <a:rPr lang="en-US">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rPr>
              <a:t>Git Expand</a:t>
            </a:r>
            <a:endParaRPr lang="en-US" altLang="en-US" b="1" dirty="0">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Rectangle 23"/>
          <p:cNvSpPr/>
          <p:nvPr/>
        </p:nvSpPr>
        <p:spPr>
          <a:xfrm>
            <a:off x="8961020" y="4864763"/>
            <a:ext cx="2027367" cy="553085"/>
          </a:xfrm>
          <a:prstGeom prst="rect">
            <a:avLst/>
          </a:prstGeom>
        </p:spPr>
        <p:txBody>
          <a:bodyPr wrap="square">
            <a:spAutoFit/>
          </a:bodyPr>
          <a:lstStyle/>
          <a:p>
            <a:pPr>
              <a:defRPr/>
            </a:pPr>
            <a:r>
              <a:rPr lang="en-US" altLang="zh-CN" sz="1000">
                <a:solidFill>
                  <a:schemeClr val="tx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数据库(Database)是按照数据结构来组织、存储和管理数据的仓库</a:t>
            </a:r>
            <a:endParaRPr lang="en-US" altLang="zh-CN" sz="1000" noProof="1">
              <a:solidFill>
                <a:schemeClr val="tx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60" name="文本框 59"/>
          <p:cNvSpPr txBox="1"/>
          <p:nvPr/>
        </p:nvSpPr>
        <p:spPr>
          <a:xfrm>
            <a:off x="9269075" y="4425019"/>
            <a:ext cx="1719840" cy="368300"/>
          </a:xfrm>
          <a:prstGeom prst="rect">
            <a:avLst/>
          </a:prstGeom>
          <a:noFill/>
        </p:spPr>
        <p:txBody>
          <a:bodyPr wrap="square" rtlCol="0">
            <a:spAutoFit/>
          </a:bodyPr>
          <a:lstStyle/>
          <a:p>
            <a:r>
              <a:rPr lang="en-US" dirty="0">
                <a:ln>
                  <a:solidFill>
                    <a:schemeClr val="bg1">
                      <a:lumMod val="85000"/>
                    </a:schemeClr>
                  </a:solidFill>
                </a:ln>
                <a:solidFill>
                  <a:schemeClr val="bg1">
                    <a:lumMod val="8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Data Base</a:t>
            </a:r>
            <a:endParaRPr lang="en-US" dirty="0">
              <a:ln>
                <a:solidFill>
                  <a:schemeClr val="bg1">
                    <a:lumMod val="85000"/>
                  </a:schemeClr>
                </a:solidFill>
              </a:ln>
              <a:solidFill>
                <a:schemeClr val="bg1">
                  <a:lumMod val="8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61" name="文本框 60"/>
          <p:cNvSpPr txBox="1"/>
          <p:nvPr/>
        </p:nvSpPr>
        <p:spPr>
          <a:xfrm>
            <a:off x="2208514" y="324061"/>
            <a:ext cx="2810347" cy="276999"/>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ADD YOUR TEXT HERE</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62" name="文本框 61"/>
          <p:cNvSpPr txBox="1"/>
          <p:nvPr/>
        </p:nvSpPr>
        <p:spPr>
          <a:xfrm>
            <a:off x="674370" y="278130"/>
            <a:ext cx="821690" cy="368300"/>
          </a:xfrm>
          <a:prstGeom prst="rect">
            <a:avLst/>
          </a:prstGeom>
          <a:noFill/>
        </p:spPr>
        <p:txBody>
          <a:bodyPr wrap="square" rtlCol="0">
            <a:spAutoFit/>
          </a:bodyPr>
          <a:lstStyle/>
          <a:p>
            <a:r>
              <a:rPr lang="zh-CN" altLang="en-US"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新知</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6879590" y="3905250"/>
            <a:ext cx="1198880" cy="645160"/>
          </a:xfrm>
          <a:prstGeom prst="rect">
            <a:avLst/>
          </a:prstGeom>
          <a:noFill/>
        </p:spPr>
        <p:txBody>
          <a:bodyPr wrap="square" rtlCol="0">
            <a:spAutoFit/>
          </a:bodyPr>
          <a:p>
            <a:r>
              <a:rPr lang="en-US" altLang="zh-CN" sz="36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GIT</a:t>
            </a:r>
            <a:endParaRPr lang="en-US" altLang="zh-CN" sz="36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par>
                                <p:cTn id="15" presetID="17" presetClass="entr" presetSubtype="1" fill="hold" nodeType="withEffect">
                                  <p:stCondLst>
                                    <p:cond delay="75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ppt_x</p:attrName>
                                        </p:attrNameLst>
                                      </p:cBhvr>
                                      <p:tavLst>
                                        <p:tav tm="0">
                                          <p:val>
                                            <p:strVal val="#ppt_x"/>
                                          </p:val>
                                        </p:tav>
                                        <p:tav tm="100000">
                                          <p:val>
                                            <p:strVal val="#ppt_x"/>
                                          </p:val>
                                        </p:tav>
                                      </p:tavLst>
                                    </p:anim>
                                    <p:anim calcmode="lin" valueType="num">
                                      <p:cBhvr>
                                        <p:cTn id="18" dur="500" fill="hold"/>
                                        <p:tgtEl>
                                          <p:spTgt spid="36"/>
                                        </p:tgtEl>
                                        <p:attrNameLst>
                                          <p:attrName>ppt_y</p:attrName>
                                        </p:attrNameLst>
                                      </p:cBhvr>
                                      <p:tavLst>
                                        <p:tav tm="0">
                                          <p:val>
                                            <p:strVal val="#ppt_y-#ppt_h/2"/>
                                          </p:val>
                                        </p:tav>
                                        <p:tav tm="100000">
                                          <p:val>
                                            <p:strVal val="#ppt_y"/>
                                          </p:val>
                                        </p:tav>
                                      </p:tavLst>
                                    </p:anim>
                                    <p:anim calcmode="lin" valueType="num">
                                      <p:cBhvr>
                                        <p:cTn id="19" dur="500" fill="hold"/>
                                        <p:tgtEl>
                                          <p:spTgt spid="36"/>
                                        </p:tgtEl>
                                        <p:attrNameLst>
                                          <p:attrName>ppt_w</p:attrName>
                                        </p:attrNameLst>
                                      </p:cBhvr>
                                      <p:tavLst>
                                        <p:tav tm="0">
                                          <p:val>
                                            <p:strVal val="#ppt_w"/>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childTnLst>
                                </p:cTn>
                              </p:par>
                            </p:childTnLst>
                          </p:cTn>
                        </p:par>
                        <p:par>
                          <p:cTn id="21" fill="hold">
                            <p:stCondLst>
                              <p:cond delay="0"/>
                            </p:stCondLst>
                            <p:childTnLst>
                              <p:par>
                                <p:cTn id="22" presetID="37"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900" decel="100000" fill="hold"/>
                                        <p:tgtEl>
                                          <p:spTgt spid="10"/>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900" decel="100000" fill="hold"/>
                                        <p:tgtEl>
                                          <p:spTgt spid="13"/>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4" presetID="37"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900" decel="100000" fill="hold"/>
                                        <p:tgtEl>
                                          <p:spTgt spid="20"/>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40" presetID="37"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900" decel="100000" fill="hold"/>
                                        <p:tgtEl>
                                          <p:spTgt spid="27"/>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par>
                          <p:cTn id="46" fill="hold">
                            <p:stCondLst>
                              <p:cond delay="1000"/>
                            </p:stCondLst>
                            <p:childTnLst>
                              <p:par>
                                <p:cTn id="47" presetID="53" presetClass="entr" presetSubtype="16"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
                                        </p:tgtEl>
                                        <p:attrNameLst>
                                          <p:attrName>style.visibility</p:attrName>
                                        </p:attrNameLst>
                                      </p:cBhvr>
                                      <p:to>
                                        <p:strVal val="visible"/>
                                      </p:to>
                                    </p:set>
                                    <p:anim calcmode="lin" valueType="num">
                                      <p:cBhvr>
                                        <p:cTn id="64" dur="500" fill="hold"/>
                                        <p:tgtEl>
                                          <p:spTgt spid="2"/>
                                        </p:tgtEl>
                                        <p:attrNameLst>
                                          <p:attrName>ppt_w</p:attrName>
                                        </p:attrNameLst>
                                      </p:cBhvr>
                                      <p:tavLst>
                                        <p:tav tm="0">
                                          <p:val>
                                            <p:fltVal val="0"/>
                                          </p:val>
                                        </p:tav>
                                        <p:tav tm="100000">
                                          <p:val>
                                            <p:strVal val="#ppt_w"/>
                                          </p:val>
                                        </p:tav>
                                      </p:tavLst>
                                    </p:anim>
                                    <p:anim calcmode="lin" valueType="num">
                                      <p:cBhvr>
                                        <p:cTn id="65" dur="500" fill="hold"/>
                                        <p:tgtEl>
                                          <p:spTgt spid="2"/>
                                        </p:tgtEl>
                                        <p:attrNameLst>
                                          <p:attrName>ppt_h</p:attrName>
                                        </p:attrNameLst>
                                      </p:cBhvr>
                                      <p:tavLst>
                                        <p:tav tm="0">
                                          <p:val>
                                            <p:fltVal val="0"/>
                                          </p:val>
                                        </p:tav>
                                        <p:tav tm="100000">
                                          <p:val>
                                            <p:strVal val="#ppt_h"/>
                                          </p:val>
                                        </p:tav>
                                      </p:tavLst>
                                    </p:anim>
                                    <p:animEffect transition="in" filter="fade">
                                      <p:cBhvr>
                                        <p:cTn id="66" dur="500"/>
                                        <p:tgtEl>
                                          <p:spTgt spid="2"/>
                                        </p:tgtEl>
                                      </p:cBhvr>
                                    </p:animEffect>
                                  </p:childTnLst>
                                </p:cTn>
                              </p:par>
                            </p:childTnLst>
                          </p:cTn>
                        </p:par>
                        <p:par>
                          <p:cTn id="67" fill="hold">
                            <p:stCondLst>
                              <p:cond delay="1500"/>
                            </p:stCondLst>
                            <p:childTnLst>
                              <p:par>
                                <p:cTn id="68" presetID="47" presetClass="entr" presetSubtype="0" fill="hold" grpId="0" nodeType="after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1000"/>
                                        <p:tgtEl>
                                          <p:spTgt spid="54"/>
                                        </p:tgtEl>
                                      </p:cBhvr>
                                    </p:animEffect>
                                    <p:anim calcmode="lin" valueType="num">
                                      <p:cBhvr>
                                        <p:cTn id="71" dur="1000" fill="hold"/>
                                        <p:tgtEl>
                                          <p:spTgt spid="54"/>
                                        </p:tgtEl>
                                        <p:attrNameLst>
                                          <p:attrName>ppt_x</p:attrName>
                                        </p:attrNameLst>
                                      </p:cBhvr>
                                      <p:tavLst>
                                        <p:tav tm="0">
                                          <p:val>
                                            <p:strVal val="#ppt_x"/>
                                          </p:val>
                                        </p:tav>
                                        <p:tav tm="100000">
                                          <p:val>
                                            <p:strVal val="#ppt_x"/>
                                          </p:val>
                                        </p:tav>
                                      </p:tavLst>
                                    </p:anim>
                                    <p:anim calcmode="lin" valueType="num">
                                      <p:cBhvr>
                                        <p:cTn id="72" dur="1000" fill="hold"/>
                                        <p:tgtEl>
                                          <p:spTgt spid="54"/>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1000"/>
                                        <p:tgtEl>
                                          <p:spTgt spid="53"/>
                                        </p:tgtEl>
                                      </p:cBhvr>
                                    </p:animEffect>
                                    <p:anim calcmode="lin" valueType="num">
                                      <p:cBhvr>
                                        <p:cTn id="76" dur="1000" fill="hold"/>
                                        <p:tgtEl>
                                          <p:spTgt spid="53"/>
                                        </p:tgtEl>
                                        <p:attrNameLst>
                                          <p:attrName>ppt_x</p:attrName>
                                        </p:attrNameLst>
                                      </p:cBhvr>
                                      <p:tavLst>
                                        <p:tav tm="0">
                                          <p:val>
                                            <p:strVal val="#ppt_x"/>
                                          </p:val>
                                        </p:tav>
                                        <p:tav tm="100000">
                                          <p:val>
                                            <p:strVal val="#ppt_x"/>
                                          </p:val>
                                        </p:tav>
                                      </p:tavLst>
                                    </p:anim>
                                    <p:anim calcmode="lin" valueType="num">
                                      <p:cBhvr>
                                        <p:cTn id="77" dur="1000" fill="hold"/>
                                        <p:tgtEl>
                                          <p:spTgt spid="53"/>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1000"/>
                                        <p:tgtEl>
                                          <p:spTgt spid="56"/>
                                        </p:tgtEl>
                                      </p:cBhvr>
                                    </p:animEffect>
                                    <p:anim calcmode="lin" valueType="num">
                                      <p:cBhvr>
                                        <p:cTn id="81" dur="1000" fill="hold"/>
                                        <p:tgtEl>
                                          <p:spTgt spid="56"/>
                                        </p:tgtEl>
                                        <p:attrNameLst>
                                          <p:attrName>ppt_x</p:attrName>
                                        </p:attrNameLst>
                                      </p:cBhvr>
                                      <p:tavLst>
                                        <p:tav tm="0">
                                          <p:val>
                                            <p:strVal val="#ppt_x"/>
                                          </p:val>
                                        </p:tav>
                                        <p:tav tm="100000">
                                          <p:val>
                                            <p:strVal val="#ppt_x"/>
                                          </p:val>
                                        </p:tav>
                                      </p:tavLst>
                                    </p:anim>
                                    <p:anim calcmode="lin" valueType="num">
                                      <p:cBhvr>
                                        <p:cTn id="82" dur="1000" fill="hold"/>
                                        <p:tgtEl>
                                          <p:spTgt spid="56"/>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1000"/>
                                        <p:tgtEl>
                                          <p:spTgt spid="55"/>
                                        </p:tgtEl>
                                      </p:cBhvr>
                                    </p:animEffect>
                                    <p:anim calcmode="lin" valueType="num">
                                      <p:cBhvr>
                                        <p:cTn id="86" dur="1000" fill="hold"/>
                                        <p:tgtEl>
                                          <p:spTgt spid="55"/>
                                        </p:tgtEl>
                                        <p:attrNameLst>
                                          <p:attrName>ppt_x</p:attrName>
                                        </p:attrNameLst>
                                      </p:cBhvr>
                                      <p:tavLst>
                                        <p:tav tm="0">
                                          <p:val>
                                            <p:strVal val="#ppt_x"/>
                                          </p:val>
                                        </p:tav>
                                        <p:tav tm="100000">
                                          <p:val>
                                            <p:strVal val="#ppt_x"/>
                                          </p:val>
                                        </p:tav>
                                      </p:tavLst>
                                    </p:anim>
                                    <p:anim calcmode="lin" valueType="num">
                                      <p:cBhvr>
                                        <p:cTn id="87" dur="1000" fill="hold"/>
                                        <p:tgtEl>
                                          <p:spTgt spid="55"/>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fade">
                                      <p:cBhvr>
                                        <p:cTn id="90" dur="1000"/>
                                        <p:tgtEl>
                                          <p:spTgt spid="58"/>
                                        </p:tgtEl>
                                      </p:cBhvr>
                                    </p:animEffect>
                                    <p:anim calcmode="lin" valueType="num">
                                      <p:cBhvr>
                                        <p:cTn id="91" dur="1000" fill="hold"/>
                                        <p:tgtEl>
                                          <p:spTgt spid="58"/>
                                        </p:tgtEl>
                                        <p:attrNameLst>
                                          <p:attrName>ppt_x</p:attrName>
                                        </p:attrNameLst>
                                      </p:cBhvr>
                                      <p:tavLst>
                                        <p:tav tm="0">
                                          <p:val>
                                            <p:strVal val="#ppt_x"/>
                                          </p:val>
                                        </p:tav>
                                        <p:tav tm="100000">
                                          <p:val>
                                            <p:strVal val="#ppt_x"/>
                                          </p:val>
                                        </p:tav>
                                      </p:tavLst>
                                    </p:anim>
                                    <p:anim calcmode="lin" valueType="num">
                                      <p:cBhvr>
                                        <p:cTn id="92" dur="1000" fill="hold"/>
                                        <p:tgtEl>
                                          <p:spTgt spid="58"/>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1000"/>
                                        <p:tgtEl>
                                          <p:spTgt spid="57"/>
                                        </p:tgtEl>
                                      </p:cBhvr>
                                    </p:animEffect>
                                    <p:anim calcmode="lin" valueType="num">
                                      <p:cBhvr>
                                        <p:cTn id="96" dur="1000" fill="hold"/>
                                        <p:tgtEl>
                                          <p:spTgt spid="57"/>
                                        </p:tgtEl>
                                        <p:attrNameLst>
                                          <p:attrName>ppt_x</p:attrName>
                                        </p:attrNameLst>
                                      </p:cBhvr>
                                      <p:tavLst>
                                        <p:tav tm="0">
                                          <p:val>
                                            <p:strVal val="#ppt_x"/>
                                          </p:val>
                                        </p:tav>
                                        <p:tav tm="100000">
                                          <p:val>
                                            <p:strVal val="#ppt_x"/>
                                          </p:val>
                                        </p:tav>
                                      </p:tavLst>
                                    </p:anim>
                                    <p:anim calcmode="lin" valueType="num">
                                      <p:cBhvr>
                                        <p:cTn id="97" dur="1000" fill="hold"/>
                                        <p:tgtEl>
                                          <p:spTgt spid="57"/>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1000"/>
                                        <p:tgtEl>
                                          <p:spTgt spid="60"/>
                                        </p:tgtEl>
                                      </p:cBhvr>
                                    </p:animEffect>
                                    <p:anim calcmode="lin" valueType="num">
                                      <p:cBhvr>
                                        <p:cTn id="101" dur="1000" fill="hold"/>
                                        <p:tgtEl>
                                          <p:spTgt spid="60"/>
                                        </p:tgtEl>
                                        <p:attrNameLst>
                                          <p:attrName>ppt_x</p:attrName>
                                        </p:attrNameLst>
                                      </p:cBhvr>
                                      <p:tavLst>
                                        <p:tav tm="0">
                                          <p:val>
                                            <p:strVal val="#ppt_x"/>
                                          </p:val>
                                        </p:tav>
                                        <p:tav tm="100000">
                                          <p:val>
                                            <p:strVal val="#ppt_x"/>
                                          </p:val>
                                        </p:tav>
                                      </p:tavLst>
                                    </p:anim>
                                    <p:anim calcmode="lin" valueType="num">
                                      <p:cBhvr>
                                        <p:cTn id="102" dur="1000" fill="hold"/>
                                        <p:tgtEl>
                                          <p:spTgt spid="60"/>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fade">
                                      <p:cBhvr>
                                        <p:cTn id="105" dur="1000"/>
                                        <p:tgtEl>
                                          <p:spTgt spid="59"/>
                                        </p:tgtEl>
                                      </p:cBhvr>
                                    </p:animEffect>
                                    <p:anim calcmode="lin" valueType="num">
                                      <p:cBhvr>
                                        <p:cTn id="106" dur="1000" fill="hold"/>
                                        <p:tgtEl>
                                          <p:spTgt spid="59"/>
                                        </p:tgtEl>
                                        <p:attrNameLst>
                                          <p:attrName>ppt_x</p:attrName>
                                        </p:attrNameLst>
                                      </p:cBhvr>
                                      <p:tavLst>
                                        <p:tav tm="0">
                                          <p:val>
                                            <p:strVal val="#ppt_x"/>
                                          </p:val>
                                        </p:tav>
                                        <p:tav tm="100000">
                                          <p:val>
                                            <p:strVal val="#ppt_x"/>
                                          </p:val>
                                        </p:tav>
                                      </p:tavLst>
                                    </p:anim>
                                    <p:anim calcmode="lin" valueType="num">
                                      <p:cBhvr>
                                        <p:cTn id="10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0" grpId="0" animBg="1"/>
      <p:bldP spid="27" grpId="0" animBg="1"/>
      <p:bldP spid="37" grpId="0"/>
      <p:bldP spid="38" grpId="0"/>
      <p:bldP spid="40" grpId="0"/>
      <p:bldP spid="53" grpId="0"/>
      <p:bldP spid="54" grpId="0"/>
      <p:bldP spid="55" grpId="0"/>
      <p:bldP spid="56" grpId="0"/>
      <p:bldP spid="57" grpId="0"/>
      <p:bldP spid="58" grpId="0"/>
      <p:bldP spid="59" grpId="0"/>
      <p:bldP spid="60" grpId="0"/>
      <p:bldP spid="61" grpId="0"/>
      <p:bldP spid="62"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7" name="文本框 16"/>
          <p:cNvSpPr txBox="1"/>
          <p:nvPr/>
        </p:nvSpPr>
        <p:spPr>
          <a:xfrm>
            <a:off x="2208514" y="324061"/>
            <a:ext cx="2810347" cy="275590"/>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Share</a:t>
            </a:r>
            <a:endParaRPr lang="en-US" altLang="zh-CN"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nvSpPr>
        <p:spPr>
          <a:xfrm>
            <a:off x="817616" y="323803"/>
            <a:ext cx="1480322" cy="275590"/>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分享</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94KUN5Y2AQ1JBL]$QP@E"/>
          <p:cNvPicPr>
            <a:picLocks noChangeAspect="1"/>
          </p:cNvPicPr>
          <p:nvPr/>
        </p:nvPicPr>
        <p:blipFill>
          <a:blip r:embed="rId2"/>
          <a:stretch>
            <a:fillRect/>
          </a:stretch>
        </p:blipFill>
        <p:spPr>
          <a:xfrm>
            <a:off x="365760" y="801370"/>
            <a:ext cx="11366500" cy="573341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12" name="图片占位符 11"/>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2960434" y="2290"/>
            <a:ext cx="9240456" cy="6853419"/>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 y="-1"/>
            <a:ext cx="6385560" cy="6858000"/>
          </a:xfrm>
          <a:prstGeom prst="rect">
            <a:avLst/>
          </a:prstGeom>
        </p:spPr>
      </p:pic>
      <p:sp>
        <p:nvSpPr>
          <p:cNvPr id="25" name="矩形 24"/>
          <p:cNvSpPr/>
          <p:nvPr/>
        </p:nvSpPr>
        <p:spPr>
          <a:xfrm>
            <a:off x="1196576" y="2843521"/>
            <a:ext cx="3074729" cy="1706880"/>
          </a:xfrm>
          <a:prstGeom prst="rect">
            <a:avLst/>
          </a:prstGeom>
        </p:spPr>
        <p:txBody>
          <a:bodyPr wrap="square">
            <a:spAutoFit/>
          </a:bodyPr>
          <a:lstStyle/>
          <a:p>
            <a:pPr>
              <a:lnSpc>
                <a:spcPct val="150000"/>
              </a:lnSpc>
            </a:pP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zh-CN" altLang="en-US" sz="1400" dirty="0">
                <a:latin typeface="Arial" panose="020B0604020202020204" pitchFamily="34" charset="0"/>
                <a:ea typeface="微软雅黑" panose="020B0503020204020204" pitchFamily="34" charset="-122"/>
                <a:sym typeface="Arial" panose="020B0604020202020204" pitchFamily="34" charset="0"/>
              </a:rPr>
              <a:t>感谢老大在这一个月以来对我们的孜孜教诲，感谢班级各位同学的团结协作，共同营造出来的良好的学习氛围。希望我们下个月还可以一起携手并进，走向成功！</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nvSpPr>
        <p:spPr>
          <a:xfrm>
            <a:off x="821803" y="1960100"/>
            <a:ext cx="2386239" cy="336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70"/>
          <p:cNvSpPr>
            <a:spLocks noChangeArrowheads="1"/>
          </p:cNvSpPr>
          <p:nvPr/>
        </p:nvSpPr>
        <p:spPr bwMode="auto">
          <a:xfrm>
            <a:off x="1385171" y="1927403"/>
            <a:ext cx="16344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zh-CN" altLang="en-US" sz="2000" spc="6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结束语</a:t>
            </a:r>
            <a:endParaRPr lang="en-US" altLang="zh-CN" sz="2000" spc="6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53" presetClass="entr" presetSubtype="16" fill="hold" grpId="0" nodeType="withEffect">
                                  <p:stCondLst>
                                    <p:cond delay="250"/>
                                  </p:stCondLst>
                                  <p:iterate type="lt">
                                    <p:tmPct val="10000"/>
                                  </p:iterate>
                                  <p:childTnLst>
                                    <p:set>
                                      <p:cBhvr>
                                        <p:cTn id="9" dur="1" fill="hold">
                                          <p:stCondLst>
                                            <p:cond delay="0"/>
                                          </p:stCondLst>
                                        </p:cTn>
                                        <p:tgtEl>
                                          <p:spTgt spid="27"/>
                                        </p:tgtEl>
                                        <p:attrNameLst>
                                          <p:attrName>style.visibility</p:attrName>
                                        </p:attrNameLst>
                                      </p:cBhvr>
                                      <p:to>
                                        <p:strVal val="visible"/>
                                      </p:to>
                                    </p:set>
                                    <p:anim calcmode="lin" valueType="num">
                                      <p:cBhvr>
                                        <p:cTn id="10" dur="500" fill="hold"/>
                                        <p:tgtEl>
                                          <p:spTgt spid="27"/>
                                        </p:tgtEl>
                                        <p:attrNameLst>
                                          <p:attrName>ppt_w</p:attrName>
                                        </p:attrNameLst>
                                      </p:cBhvr>
                                      <p:tavLst>
                                        <p:tav tm="0">
                                          <p:val>
                                            <p:fltVal val="0"/>
                                          </p:val>
                                        </p:tav>
                                        <p:tav tm="100000">
                                          <p:val>
                                            <p:strVal val="#ppt_w"/>
                                          </p:val>
                                        </p:tav>
                                      </p:tavLst>
                                    </p:anim>
                                    <p:anim calcmode="lin" valueType="num">
                                      <p:cBhvr>
                                        <p:cTn id="11" dur="500" fill="hold"/>
                                        <p:tgtEl>
                                          <p:spTgt spid="27"/>
                                        </p:tgtEl>
                                        <p:attrNameLst>
                                          <p:attrName>ppt_h</p:attrName>
                                        </p:attrNameLst>
                                      </p:cBhvr>
                                      <p:tavLst>
                                        <p:tav tm="0">
                                          <p:val>
                                            <p:fltVal val="0"/>
                                          </p:val>
                                        </p:tav>
                                        <p:tav tm="100000">
                                          <p:val>
                                            <p:strVal val="#ppt_h"/>
                                          </p:val>
                                        </p:tav>
                                      </p:tavLst>
                                    </p:anim>
                                    <p:animEffect transition="in" filter="fade">
                                      <p:cBhvr>
                                        <p:cTn id="12" dur="500"/>
                                        <p:tgtEl>
                                          <p:spTgt spid="27"/>
                                        </p:tgtEl>
                                      </p:cBhvr>
                                    </p:animEffect>
                                  </p:childTnLst>
                                </p:cTn>
                              </p:par>
                              <p:par>
                                <p:cTn id="13" presetID="53" presetClass="entr" presetSubtype="16" fill="hold" grpId="0" nodeType="withEffect">
                                  <p:stCondLst>
                                    <p:cond delay="500"/>
                                  </p:stCondLst>
                                  <p:iterate type="lt">
                                    <p:tmPct val="10000"/>
                                  </p:iterate>
                                  <p:childTnLst>
                                    <p:set>
                                      <p:cBhvr>
                                        <p:cTn id="14" dur="1" fill="hold">
                                          <p:stCondLst>
                                            <p:cond delay="0"/>
                                          </p:stCondLst>
                                        </p:cTn>
                                        <p:tgtEl>
                                          <p:spTgt spid="25"/>
                                        </p:tgtEl>
                                        <p:attrNameLst>
                                          <p:attrName>style.visibility</p:attrName>
                                        </p:attrNameLst>
                                      </p:cBhvr>
                                      <p:to>
                                        <p:strVal val="visible"/>
                                      </p:to>
                                    </p:set>
                                    <p:anim calcmode="lin" valueType="num">
                                      <p:cBhvr>
                                        <p:cTn id="15" dur="250" fill="hold"/>
                                        <p:tgtEl>
                                          <p:spTgt spid="25"/>
                                        </p:tgtEl>
                                        <p:attrNameLst>
                                          <p:attrName>ppt_w</p:attrName>
                                        </p:attrNameLst>
                                      </p:cBhvr>
                                      <p:tavLst>
                                        <p:tav tm="0">
                                          <p:val>
                                            <p:fltVal val="0"/>
                                          </p:val>
                                        </p:tav>
                                        <p:tav tm="100000">
                                          <p:val>
                                            <p:strVal val="#ppt_w"/>
                                          </p:val>
                                        </p:tav>
                                      </p:tavLst>
                                    </p:anim>
                                    <p:anim calcmode="lin" valueType="num">
                                      <p:cBhvr>
                                        <p:cTn id="16" dur="250" fill="hold"/>
                                        <p:tgtEl>
                                          <p:spTgt spid="25"/>
                                        </p:tgtEl>
                                        <p:attrNameLst>
                                          <p:attrName>ppt_h</p:attrName>
                                        </p:attrNameLst>
                                      </p:cBhvr>
                                      <p:tavLst>
                                        <p:tav tm="0">
                                          <p:val>
                                            <p:fltVal val="0"/>
                                          </p:val>
                                        </p:tav>
                                        <p:tav tm="100000">
                                          <p:val>
                                            <p:strVal val="#ppt_h"/>
                                          </p:val>
                                        </p:tav>
                                      </p:tavLst>
                                    </p:anim>
                                    <p:animEffect transition="in" filter="fade">
                                      <p:cBhvr>
                                        <p:cTn id="17"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2020"/>
          </a:xfrm>
          <a:prstGeom prst="rect">
            <a:avLst/>
          </a:prstGeom>
          <a:noFill/>
        </p:spPr>
        <p:txBody>
          <a:bodyPr vert="horz" wrap="square" rtlCol="0">
            <a:spAutoFit/>
          </a:bodyPr>
          <a:lstStyle/>
          <a:p>
            <a:r>
              <a:rPr lang="zh-CN" altLang="en-US" sz="5400" spc="12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a:t>
            </a:r>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谢一路有你们！</a:t>
            </a:r>
            <a:endPar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853220" cy="368300"/>
          </a:xfrm>
          <a:prstGeom prst="rect">
            <a:avLst/>
          </a:prstGeom>
          <a:noFill/>
        </p:spPr>
        <p:txBody>
          <a:bodyPr wrap="square" rtlCol="0">
            <a:spAutoFit/>
          </a:bodyPr>
          <a:lstStyle/>
          <a:p>
            <a:r>
              <a:rPr lang="en-US" altLang="zh-CN"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Thanks for having your all the way </a:t>
            </a:r>
            <a:r>
              <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7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381325" y="2831922"/>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907890" y="2351807"/>
            <a:ext cx="162122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Vuex</a:t>
            </a:r>
            <a:endPar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Rectangle 23"/>
          <p:cNvSpPr/>
          <p:nvPr/>
        </p:nvSpPr>
        <p:spPr>
          <a:xfrm>
            <a:off x="1400810" y="2682875"/>
            <a:ext cx="514350" cy="245110"/>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Vuex</a:t>
            </a:r>
            <a:endPar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34907" y="4808099"/>
            <a:ext cx="470000" cy="706755"/>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316987" y="5345996"/>
            <a:ext cx="14628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Node</a:t>
            </a:r>
            <a:endPar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Rectangle 23"/>
          <p:cNvSpPr/>
          <p:nvPr/>
        </p:nvSpPr>
        <p:spPr>
          <a:xfrm>
            <a:off x="2465070" y="5669915"/>
            <a:ext cx="1166495" cy="245110"/>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Node Little notes. </a:t>
            </a:r>
            <a:endPar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05802" y="330928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337562" y="2689505"/>
            <a:ext cx="15228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Git</a:t>
            </a:r>
            <a:endPar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2" name="Rectangle 23"/>
          <p:cNvSpPr/>
          <p:nvPr/>
        </p:nvSpPr>
        <p:spPr>
          <a:xfrm>
            <a:off x="5681345" y="3063875"/>
            <a:ext cx="835660" cy="245110"/>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Git Expand</a:t>
            </a:r>
            <a:endPar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04249" y="456535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512175" y="5177790"/>
            <a:ext cx="149542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a:t>
            </a:r>
            <a:r>
              <a:rPr lang="zh-CN" sz="16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ata </a:t>
            </a:r>
            <a:r>
              <a:rPr lang="en-US" altLang="zh-CN" sz="16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B</a:t>
            </a:r>
            <a:r>
              <a:rPr lang="zh-CN" sz="1600" spc="30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ase</a:t>
            </a:r>
            <a:endParaRPr 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6" name="Rectangle 23"/>
          <p:cNvSpPr/>
          <p:nvPr/>
        </p:nvSpPr>
        <p:spPr>
          <a:xfrm>
            <a:off x="8849360" y="5514975"/>
            <a:ext cx="1116330" cy="245110"/>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database </a:t>
            </a:r>
            <a:endPar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44220" y="302852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359910" y="292825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905795" y="2352311"/>
            <a:ext cx="14628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总结</a:t>
            </a:r>
            <a:endParaRPr 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58" name="Rectangle 23"/>
          <p:cNvSpPr/>
          <p:nvPr/>
        </p:nvSpPr>
        <p:spPr>
          <a:xfrm>
            <a:off x="10285730" y="2689225"/>
            <a:ext cx="806450" cy="245110"/>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summary</a:t>
            </a:r>
            <a:endParaRPr lang="en-US" sz="1000" noProof="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50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824"/>
                            </p:stCondLst>
                            <p:childTnLst>
                              <p:par>
                                <p:cTn id="38" presetID="22" presetClass="entr" presetSubtype="8"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par>
                          <p:cTn id="41" fill="hold">
                            <p:stCondLst>
                              <p:cond delay="1324"/>
                            </p:stCondLst>
                            <p:childTnLst>
                              <p:par>
                                <p:cTn id="42" presetID="18" presetClass="entr" presetSubtype="12"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strips(downLeft)">
                                      <p:cBhvr>
                                        <p:cTn id="44" dur="500"/>
                                        <p:tgtEl>
                                          <p:spTgt spid="2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childTnLst>
                          </p:cTn>
                        </p:par>
                        <p:par>
                          <p:cTn id="50" fill="hold">
                            <p:stCondLst>
                              <p:cond delay="1824"/>
                            </p:stCondLst>
                            <p:childTnLst>
                              <p:par>
                                <p:cTn id="51" presetID="47" presetClass="entr" presetSubtype="0" fill="hold" grpId="0" nodeType="afterEffect">
                                  <p:stCondLst>
                                    <p:cond delay="0"/>
                                  </p:stCondLst>
                                  <p:iterate type="lt">
                                    <p:tmPct val="10000"/>
                                  </p:iterate>
                                  <p:childTnLst>
                                    <p:set>
                                      <p:cBhvr>
                                        <p:cTn id="52" dur="1" fill="hold">
                                          <p:stCondLst>
                                            <p:cond delay="0"/>
                                          </p:stCondLst>
                                        </p:cTn>
                                        <p:tgtEl>
                                          <p:spTgt spid="27">
                                            <p:txEl>
                                              <p:pRg st="0" end="0"/>
                                            </p:txEl>
                                          </p:spTgt>
                                        </p:tgtEl>
                                        <p:attrNameLst>
                                          <p:attrName>style.visibility</p:attrName>
                                        </p:attrNameLst>
                                      </p:cBhvr>
                                      <p:to>
                                        <p:strVal val="visible"/>
                                      </p:to>
                                    </p:set>
                                    <p:animEffect transition="in" filter="fade">
                                      <p:cBhvr>
                                        <p:cTn id="53" dur="250"/>
                                        <p:tgtEl>
                                          <p:spTgt spid="27">
                                            <p:txEl>
                                              <p:pRg st="0" end="0"/>
                                            </p:txEl>
                                          </p:spTgt>
                                        </p:tgtEl>
                                      </p:cBhvr>
                                    </p:animEffect>
                                    <p:anim calcmode="lin" valueType="num">
                                      <p:cBhvr>
                                        <p:cTn id="54"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5"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215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par>
                          <p:cTn id="60" fill="hold">
                            <p:stCondLst>
                              <p:cond delay="2650"/>
                            </p:stCondLst>
                            <p:childTnLst>
                              <p:par>
                                <p:cTn id="61" presetID="18" presetClass="entr" presetSubtype="12"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strips(downLeft)">
                                      <p:cBhvr>
                                        <p:cTn id="63" dur="500"/>
                                        <p:tgtEl>
                                          <p:spTgt spid="29"/>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childTnLst>
                                </p:cTn>
                              </p:par>
                            </p:childTnLst>
                          </p:cTn>
                        </p:par>
                        <p:par>
                          <p:cTn id="69" fill="hold">
                            <p:stCondLst>
                              <p:cond delay="3150"/>
                            </p:stCondLst>
                            <p:childTnLst>
                              <p:par>
                                <p:cTn id="70" presetID="47" presetClass="entr" presetSubtype="0" fill="hold" grpId="0" nodeType="afterEffect">
                                  <p:stCondLst>
                                    <p:cond delay="0"/>
                                  </p:stCondLst>
                                  <p:iterate type="lt">
                                    <p:tmPct val="10000"/>
                                  </p:iterate>
                                  <p:childTnLst>
                                    <p:set>
                                      <p:cBhvr>
                                        <p:cTn id="71" dur="1" fill="hold">
                                          <p:stCondLst>
                                            <p:cond delay="0"/>
                                          </p:stCondLst>
                                        </p:cTn>
                                        <p:tgtEl>
                                          <p:spTgt spid="31">
                                            <p:txEl>
                                              <p:pRg st="0" end="0"/>
                                            </p:txEl>
                                          </p:spTgt>
                                        </p:tgtEl>
                                        <p:attrNameLst>
                                          <p:attrName>style.visibility</p:attrName>
                                        </p:attrNameLst>
                                      </p:cBhvr>
                                      <p:to>
                                        <p:strVal val="visible"/>
                                      </p:to>
                                    </p:set>
                                    <p:animEffect transition="in" filter="fade">
                                      <p:cBhvr>
                                        <p:cTn id="72" dur="250"/>
                                        <p:tgtEl>
                                          <p:spTgt spid="31">
                                            <p:txEl>
                                              <p:pRg st="0" end="0"/>
                                            </p:txEl>
                                          </p:spTgt>
                                        </p:tgtEl>
                                      </p:cBhvr>
                                    </p:animEffect>
                                    <p:anim calcmode="lin" valueType="num">
                                      <p:cBhvr>
                                        <p:cTn id="73"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74"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75" fill="hold">
                            <p:stCondLst>
                              <p:cond delay="3450"/>
                            </p:stCondLst>
                            <p:childTnLst>
                              <p:par>
                                <p:cTn id="76" presetID="22" presetClass="entr" presetSubtype="8" fill="hold" grpId="0" nodeType="after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left)">
                                      <p:cBhvr>
                                        <p:cTn id="78" dur="500"/>
                                        <p:tgtEl>
                                          <p:spTgt spid="32"/>
                                        </p:tgtEl>
                                      </p:cBhvr>
                                    </p:animEffect>
                                  </p:childTnLst>
                                </p:cTn>
                              </p:par>
                            </p:childTnLst>
                          </p:cTn>
                        </p:par>
                        <p:par>
                          <p:cTn id="79" fill="hold">
                            <p:stCondLst>
                              <p:cond delay="3950"/>
                            </p:stCondLst>
                            <p:childTnLst>
                              <p:par>
                                <p:cTn id="80" presetID="18" presetClass="entr" presetSubtype="12"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strips(downLeft)">
                                      <p:cBhvr>
                                        <p:cTn id="82" dur="500"/>
                                        <p:tgtEl>
                                          <p:spTgt spid="33"/>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Effect transition="in" filter="fade">
                                      <p:cBhvr>
                                        <p:cTn id="87" dur="500"/>
                                        <p:tgtEl>
                                          <p:spTgt spid="34"/>
                                        </p:tgtEl>
                                      </p:cBhvr>
                                    </p:animEffect>
                                  </p:childTnLst>
                                </p:cTn>
                              </p:par>
                            </p:childTnLst>
                          </p:cTn>
                        </p:par>
                        <p:par>
                          <p:cTn id="88" fill="hold">
                            <p:stCondLst>
                              <p:cond delay="4450"/>
                            </p:stCondLst>
                            <p:childTnLst>
                              <p:par>
                                <p:cTn id="89" presetID="47" presetClass="entr" presetSubtype="0" fill="hold" grpId="0" nodeType="afterEffect">
                                  <p:stCondLst>
                                    <p:cond delay="0"/>
                                  </p:stCondLst>
                                  <p:iterate type="lt">
                                    <p:tmPct val="10000"/>
                                  </p:iterate>
                                  <p:childTnLst>
                                    <p:set>
                                      <p:cBhvr>
                                        <p:cTn id="90" dur="1" fill="hold">
                                          <p:stCondLst>
                                            <p:cond delay="0"/>
                                          </p:stCondLst>
                                        </p:cTn>
                                        <p:tgtEl>
                                          <p:spTgt spid="35">
                                            <p:txEl>
                                              <p:pRg st="0" end="0"/>
                                            </p:txEl>
                                          </p:spTgt>
                                        </p:tgtEl>
                                        <p:attrNameLst>
                                          <p:attrName>style.visibility</p:attrName>
                                        </p:attrNameLst>
                                      </p:cBhvr>
                                      <p:to>
                                        <p:strVal val="visible"/>
                                      </p:to>
                                    </p:set>
                                    <p:animEffect transition="in" filter="fade">
                                      <p:cBhvr>
                                        <p:cTn id="91" dur="250"/>
                                        <p:tgtEl>
                                          <p:spTgt spid="35">
                                            <p:txEl>
                                              <p:pRg st="0" end="0"/>
                                            </p:txEl>
                                          </p:spTgt>
                                        </p:tgtEl>
                                      </p:cBhvr>
                                    </p:animEffect>
                                    <p:anim calcmode="lin" valueType="num">
                                      <p:cBhvr>
                                        <p:cTn id="92"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3"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94" fill="hold">
                            <p:stCondLst>
                              <p:cond delay="4899"/>
                            </p:stCondLst>
                            <p:childTnLst>
                              <p:par>
                                <p:cTn id="95" presetID="22" presetClass="entr" presetSubtype="8" fill="hold" grpId="0" nodeType="after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left)">
                                      <p:cBhvr>
                                        <p:cTn id="97" dur="500"/>
                                        <p:tgtEl>
                                          <p:spTgt spid="36"/>
                                        </p:tgtEl>
                                      </p:cBhvr>
                                    </p:animEffect>
                                  </p:childTnLst>
                                </p:cTn>
                              </p:par>
                            </p:childTnLst>
                          </p:cTn>
                        </p:par>
                        <p:par>
                          <p:cTn id="98" fill="hold">
                            <p:stCondLst>
                              <p:cond delay="5399"/>
                            </p:stCondLst>
                            <p:childTnLst>
                              <p:par>
                                <p:cTn id="99" presetID="18" presetClass="entr" presetSubtype="12" fill="hold" grpId="0" nodeType="after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strips(downLeft)">
                                      <p:cBhvr>
                                        <p:cTn id="101" dur="500"/>
                                        <p:tgtEl>
                                          <p:spTgt spid="55"/>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p:cTn id="104" dur="500" fill="hold"/>
                                        <p:tgtEl>
                                          <p:spTgt spid="56"/>
                                        </p:tgtEl>
                                        <p:attrNameLst>
                                          <p:attrName>ppt_w</p:attrName>
                                        </p:attrNameLst>
                                      </p:cBhvr>
                                      <p:tavLst>
                                        <p:tav tm="0">
                                          <p:val>
                                            <p:fltVal val="0"/>
                                          </p:val>
                                        </p:tav>
                                        <p:tav tm="100000">
                                          <p:val>
                                            <p:strVal val="#ppt_w"/>
                                          </p:val>
                                        </p:tav>
                                      </p:tavLst>
                                    </p:anim>
                                    <p:anim calcmode="lin" valueType="num">
                                      <p:cBhvr>
                                        <p:cTn id="105" dur="500" fill="hold"/>
                                        <p:tgtEl>
                                          <p:spTgt spid="56"/>
                                        </p:tgtEl>
                                        <p:attrNameLst>
                                          <p:attrName>ppt_h</p:attrName>
                                        </p:attrNameLst>
                                      </p:cBhvr>
                                      <p:tavLst>
                                        <p:tav tm="0">
                                          <p:val>
                                            <p:fltVal val="0"/>
                                          </p:val>
                                        </p:tav>
                                        <p:tav tm="100000">
                                          <p:val>
                                            <p:strVal val="#ppt_h"/>
                                          </p:val>
                                        </p:tav>
                                      </p:tavLst>
                                    </p:anim>
                                    <p:animEffect transition="in" filter="fade">
                                      <p:cBhvr>
                                        <p:cTn id="106" dur="500"/>
                                        <p:tgtEl>
                                          <p:spTgt spid="56"/>
                                        </p:tgtEl>
                                      </p:cBhvr>
                                    </p:animEffect>
                                  </p:childTnLst>
                                </p:cTn>
                              </p:par>
                            </p:childTnLst>
                          </p:cTn>
                        </p:par>
                        <p:par>
                          <p:cTn id="107" fill="hold">
                            <p:stCondLst>
                              <p:cond delay="5899"/>
                            </p:stCondLst>
                            <p:childTnLst>
                              <p:par>
                                <p:cTn id="108" presetID="47" presetClass="entr" presetSubtype="0" fill="hold" grpId="0" nodeType="afterEffect">
                                  <p:stCondLst>
                                    <p:cond delay="0"/>
                                  </p:stCondLst>
                                  <p:iterate type="lt">
                                    <p:tmPct val="10000"/>
                                  </p:iterate>
                                  <p:childTnLst>
                                    <p:set>
                                      <p:cBhvr>
                                        <p:cTn id="109" dur="1" fill="hold">
                                          <p:stCondLst>
                                            <p:cond delay="0"/>
                                          </p:stCondLst>
                                        </p:cTn>
                                        <p:tgtEl>
                                          <p:spTgt spid="57">
                                            <p:txEl>
                                              <p:pRg st="0" end="0"/>
                                            </p:txEl>
                                          </p:spTgt>
                                        </p:tgtEl>
                                        <p:attrNameLst>
                                          <p:attrName>style.visibility</p:attrName>
                                        </p:attrNameLst>
                                      </p:cBhvr>
                                      <p:to>
                                        <p:strVal val="visible"/>
                                      </p:to>
                                    </p:set>
                                    <p:animEffect transition="in" filter="fade">
                                      <p:cBhvr>
                                        <p:cTn id="110" dur="250"/>
                                        <p:tgtEl>
                                          <p:spTgt spid="57">
                                            <p:txEl>
                                              <p:pRg st="0" end="0"/>
                                            </p:txEl>
                                          </p:spTgt>
                                        </p:tgtEl>
                                      </p:cBhvr>
                                    </p:animEffect>
                                    <p:anim calcmode="lin" valueType="num">
                                      <p:cBhvr>
                                        <p:cTn id="111"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112"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par>
                          <p:cTn id="113" fill="hold">
                            <p:stCondLst>
                              <p:cond delay="6174"/>
                            </p:stCondLst>
                            <p:childTnLst>
                              <p:par>
                                <p:cTn id="114" presetID="22" presetClass="entr" presetSubtype="8" fill="hold" grpId="0"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wipe(left)">
                                      <p:cBhvr>
                                        <p:cTn id="11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4" grpId="0"/>
      <p:bldP spid="25" grpId="0" animBg="1"/>
      <p:bldP spid="26" grpId="0"/>
      <p:bldP spid="27" grpId="0" build="p"/>
      <p:bldP spid="28" grpId="0"/>
      <p:bldP spid="29" grpId="0" animBg="1"/>
      <p:bldP spid="30" grpId="0"/>
      <p:bldP spid="31" grpId="0" build="p"/>
      <p:bldP spid="32" grpId="0"/>
      <p:bldP spid="33" grpId="0" animBg="1"/>
      <p:bldP spid="34" grpId="0"/>
      <p:bldP spid="35" grpId="0" build="p"/>
      <p:bldP spid="36" grpId="0"/>
      <p:bldP spid="55" grpId="0" bldLvl="0" animBg="1"/>
      <p:bldP spid="56" grpId="0"/>
      <p:bldP spid="57" grpId="0" build="p"/>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a:spLocks noChangeAspect="1"/>
          </p:cNvSpPr>
          <p:nvPr/>
        </p:nvSpPr>
        <p:spPr>
          <a:xfrm>
            <a:off x="546608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21428960">
            <a:off x="-595866" y="3719259"/>
            <a:ext cx="12993189" cy="2515008"/>
          </a:xfrm>
          <a:prstGeom prst="rect">
            <a:avLst/>
          </a:prstGeom>
        </p:spPr>
      </p:pic>
      <p:sp>
        <p:nvSpPr>
          <p:cNvPr id="9" name="矩形 8"/>
          <p:cNvSpPr/>
          <p:nvPr/>
        </p:nvSpPr>
        <p:spPr>
          <a:xfrm>
            <a:off x="2592160" y="4671906"/>
            <a:ext cx="7007680" cy="553085"/>
          </a:xfrm>
          <a:prstGeom prst="rect">
            <a:avLst/>
          </a:prstGeom>
          <a:solidFill>
            <a:schemeClr val="bg1">
              <a:alpha val="50000"/>
            </a:schemeClr>
          </a:solidFill>
        </p:spPr>
        <p:txBody>
          <a:bodyPr wrap="square">
            <a:spAutoFit/>
          </a:bodyPr>
          <a:lstStyle/>
          <a:p>
            <a:pPr algn="ctr">
              <a:lnSpc>
                <a:spcPct val="150000"/>
              </a:lnSpc>
              <a:spcBef>
                <a:spcPct val="0"/>
              </a:spcBef>
            </a:pPr>
            <a:r>
              <a:rPr kumimoji="1" lang="en-US" altLang="zh-CN"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1-1</a:t>
            </a: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概念  </a:t>
            </a:r>
            <a:r>
              <a:rPr lang="en-US" altLang="zh-CN" sz="20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1-2</a:t>
            </a:r>
            <a:r>
              <a:rPr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dirty="0" err="1"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vuex</a:t>
            </a:r>
            <a:r>
              <a:rPr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的状态和属性  </a:t>
            </a:r>
            <a:r>
              <a:rPr kumimoji="1" lang="en-US" altLang="zh-CN" sz="20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1-3</a:t>
            </a:r>
            <a:r>
              <a:rPr kumimoji="1"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获取数据以及总结</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4785233" y="3353094"/>
            <a:ext cx="2621533" cy="830997"/>
          </a:xfrm>
          <a:prstGeom prst="rect">
            <a:avLst/>
          </a:prstGeom>
          <a:noFill/>
        </p:spPr>
        <p:txBody>
          <a:bodyPr vert="horz" wrap="square" rtlCol="0">
            <a:spAutoFit/>
          </a:bodyPr>
          <a:lstStyle/>
          <a:p>
            <a:pPr algn="ctr"/>
            <a:r>
              <a:rPr lang="en-US" altLang="zh-CN" sz="4800" dirty="0" err="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Vuex</a:t>
            </a:r>
            <a:endPar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0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649"/>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9" grpId="0" bldLvl="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5136381" y="2023872"/>
            <a:ext cx="0" cy="48341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a:grpSpLocks noChangeAspect="1"/>
          </p:cNvGrpSpPr>
          <p:nvPr/>
        </p:nvGrpSpPr>
        <p:grpSpPr>
          <a:xfrm>
            <a:off x="4786013" y="1805508"/>
            <a:ext cx="720000" cy="742089"/>
            <a:chOff x="4724972" y="1458268"/>
            <a:chExt cx="742579" cy="816111"/>
          </a:xfrm>
        </p:grpSpPr>
        <p:sp>
          <p:nvSpPr>
            <p:cNvPr id="6" name="菱形 5"/>
            <p:cNvSpPr/>
            <p:nvPr/>
          </p:nvSpPr>
          <p:spPr>
            <a:xfrm>
              <a:off x="4724972" y="1458268"/>
              <a:ext cx="742579" cy="789978"/>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7" name="Rectangle 22"/>
            <p:cNvSpPr>
              <a:spLocks noChangeArrowheads="1"/>
            </p:cNvSpPr>
            <p:nvPr/>
          </p:nvSpPr>
          <p:spPr bwMode="auto">
            <a:xfrm>
              <a:off x="4819195" y="1495882"/>
              <a:ext cx="414266" cy="77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3" name="组合 2"/>
          <p:cNvGrpSpPr>
            <a:grpSpLocks noChangeAspect="1"/>
          </p:cNvGrpSpPr>
          <p:nvPr/>
        </p:nvGrpSpPr>
        <p:grpSpPr>
          <a:xfrm>
            <a:off x="4773068" y="3389040"/>
            <a:ext cx="720000" cy="720000"/>
            <a:chOff x="4714013" y="3041801"/>
            <a:chExt cx="846000" cy="846000"/>
          </a:xfrm>
        </p:grpSpPr>
        <p:sp>
          <p:nvSpPr>
            <p:cNvPr id="8" name="菱形 7"/>
            <p:cNvSpPr/>
            <p:nvPr/>
          </p:nvSpPr>
          <p:spPr>
            <a:xfrm>
              <a:off x="4714013" y="3041801"/>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22"/>
            <p:cNvSpPr>
              <a:spLocks noChangeArrowheads="1"/>
            </p:cNvSpPr>
            <p:nvPr/>
          </p:nvSpPr>
          <p:spPr bwMode="auto">
            <a:xfrm>
              <a:off x="4853274" y="3052780"/>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16" name="组合 15"/>
          <p:cNvGrpSpPr>
            <a:grpSpLocks noChangeAspect="1"/>
          </p:cNvGrpSpPr>
          <p:nvPr/>
        </p:nvGrpSpPr>
        <p:grpSpPr>
          <a:xfrm>
            <a:off x="4774792" y="4972574"/>
            <a:ext cx="720000" cy="720000"/>
            <a:chOff x="4719547" y="4625335"/>
            <a:chExt cx="846000" cy="846000"/>
          </a:xfrm>
        </p:grpSpPr>
        <p:sp>
          <p:nvSpPr>
            <p:cNvPr id="10" name="菱形 9"/>
            <p:cNvSpPr/>
            <p:nvPr/>
          </p:nvSpPr>
          <p:spPr>
            <a:xfrm>
              <a:off x="4719547" y="4625335"/>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1" name="Rectangle 22"/>
            <p:cNvSpPr>
              <a:spLocks noChangeArrowheads="1"/>
            </p:cNvSpPr>
            <p:nvPr/>
          </p:nvSpPr>
          <p:spPr bwMode="auto">
            <a:xfrm>
              <a:off x="4828202" y="4636314"/>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12" name="Rectangle 23"/>
          <p:cNvSpPr/>
          <p:nvPr/>
        </p:nvSpPr>
        <p:spPr>
          <a:xfrm>
            <a:off x="5792661" y="1895666"/>
            <a:ext cx="3627564" cy="783590"/>
          </a:xfrm>
          <a:prstGeom prst="rect">
            <a:avLst/>
          </a:prstGeom>
        </p:spPr>
        <p:txBody>
          <a:bodyPr wrap="square">
            <a:spAutoFit/>
          </a:bodyPr>
          <a:lstStyle/>
          <a:p>
            <a:pPr>
              <a:lnSpc>
                <a:spcPct val="150000"/>
              </a:lnSpc>
            </a:pPr>
            <a:r>
              <a:rPr lang="en-US" altLang="zh-CN" sz="1000" dirty="0" err="1">
                <a:latin typeface="微软雅黑" panose="020B0503020204020204" pitchFamily="34" charset="-122"/>
                <a:ea typeface="微软雅黑" panose="020B0503020204020204" pitchFamily="34" charset="-122"/>
                <a:cs typeface="微软雅黑" panose="020B0503020204020204" pitchFamily="34" charset="-122"/>
              </a:rPr>
              <a:t>Vuex</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是一个专为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Vue.js</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应用程序开发的状态管理模式。它采用集中式存储管理应用的</a:t>
            </a: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rPr>
              <a:t>所有组件的状态</a:t>
            </a:r>
            <a:r>
              <a:rPr lang="zh-CN" altLang="en-US" sz="10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smtClean="0">
                <a:latin typeface="微软雅黑" panose="020B0503020204020204" pitchFamily="34" charset="-122"/>
                <a:ea typeface="微软雅黑" panose="020B0503020204020204" pitchFamily="34" charset="-122"/>
                <a:cs typeface="微软雅黑" panose="020B0503020204020204" pitchFamily="34" charset="-122"/>
              </a:rPr>
              <a:t>Vuex</a:t>
            </a:r>
            <a:r>
              <a:rPr lang="zh-CN" altLang="en-US" sz="1000" dirty="0" smtClean="0">
                <a:latin typeface="微软雅黑" panose="020B0503020204020204" pitchFamily="34" charset="-122"/>
                <a:ea typeface="微软雅黑" panose="020B0503020204020204" pitchFamily="34" charset="-122"/>
                <a:cs typeface="微软雅黑" panose="020B0503020204020204" pitchFamily="34" charset="-122"/>
              </a:rPr>
              <a:t>的状态存储是响应式</a:t>
            </a:r>
            <a:endParaRPr lang="zh-CN" altLang="en-US" sz="9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3" name="Rectangle 23"/>
          <p:cNvSpPr/>
          <p:nvPr/>
        </p:nvSpPr>
        <p:spPr>
          <a:xfrm>
            <a:off x="5792661" y="3400404"/>
            <a:ext cx="3627564" cy="861774"/>
          </a:xfrm>
          <a:prstGeom prst="rect">
            <a:avLst/>
          </a:prstGeom>
        </p:spPr>
        <p:txBody>
          <a:bodyPr wrap="square">
            <a:spAutoFit/>
          </a:bodyPr>
          <a:lstStyle/>
          <a:p>
            <a:pPr algn="just" eaLnBrk="1" fontAlgn="auto" hangingPunct="1">
              <a:spcBef>
                <a:spcPts val="0"/>
              </a:spcBef>
              <a:spcAft>
                <a:spcPts val="0"/>
              </a:spcAft>
              <a:defRPr/>
            </a:pPr>
            <a:r>
              <a:rPr lang="zh-CN" altLang="en-US" sz="1000" noProof="1" smtClean="0">
                <a:latin typeface="Arial" panose="020B0604020202020204" pitchFamily="34" charset="0"/>
                <a:ea typeface="微软雅黑" panose="020B0503020204020204" pitchFamily="34" charset="-122"/>
                <a:sym typeface="Arial" panose="020B0604020202020204" pitchFamily="34" charset="0"/>
              </a:rPr>
              <a:t>为什么要用</a:t>
            </a:r>
            <a:r>
              <a:rPr lang="en-US" altLang="zh-CN" sz="1000" noProof="1" smtClean="0">
                <a:latin typeface="Arial" panose="020B0604020202020204" pitchFamily="34" charset="0"/>
                <a:ea typeface="微软雅黑" panose="020B0503020204020204" pitchFamily="34" charset="-122"/>
                <a:sym typeface="Arial" panose="020B0604020202020204" pitchFamily="34" charset="0"/>
              </a:rPr>
              <a:t>vuex</a:t>
            </a:r>
            <a:r>
              <a:rPr lang="zh-CN" altLang="en-US" sz="1000" noProof="1" smtClean="0">
                <a:latin typeface="Arial" panose="020B0604020202020204" pitchFamily="34" charset="0"/>
                <a:ea typeface="微软雅黑" panose="020B0503020204020204" pitchFamily="34" charset="-122"/>
                <a:sym typeface="Arial" panose="020B0604020202020204" pitchFamily="34" charset="0"/>
              </a:rPr>
              <a:t>？</a:t>
            </a:r>
            <a:endParaRPr lang="en-US" altLang="zh-CN" sz="1000" noProof="1">
              <a:latin typeface="Arial" panose="020B0604020202020204" pitchFamily="34" charset="0"/>
              <a:ea typeface="微软雅黑" panose="020B0503020204020204" pitchFamily="34" charset="-122"/>
              <a:sym typeface="Arial" panose="020B0604020202020204" pitchFamily="34" charset="0"/>
            </a:endParaRPr>
          </a:p>
          <a:p>
            <a:pPr algn="just" eaLnBrk="1" fontAlgn="auto" hangingPunct="1">
              <a:spcBef>
                <a:spcPts val="0"/>
              </a:spcBef>
              <a:spcAft>
                <a:spcPts val="0"/>
              </a:spcAft>
              <a:defRPr/>
            </a:pPr>
            <a:r>
              <a:rPr lang="en-US" altLang="zh-CN" sz="1000" noProof="1">
                <a:latin typeface="Arial" panose="020B0604020202020204" pitchFamily="34" charset="0"/>
                <a:ea typeface="微软雅黑" panose="020B0503020204020204" pitchFamily="34" charset="-122"/>
                <a:sym typeface="Arial" panose="020B0604020202020204" pitchFamily="34" charset="0"/>
              </a:rPr>
              <a:t> </a:t>
            </a:r>
            <a:r>
              <a:rPr lang="en-US" altLang="zh-CN" sz="1000" noProof="1" smtClean="0">
                <a:latin typeface="Arial" panose="020B0604020202020204" pitchFamily="34" charset="0"/>
                <a:ea typeface="微软雅黑" panose="020B0503020204020204" pitchFamily="34" charset="-122"/>
                <a:sym typeface="Arial" panose="020B0604020202020204" pitchFamily="34" charset="0"/>
              </a:rPr>
              <a:t>      </a:t>
            </a:r>
            <a:r>
              <a:rPr lang="zh-CN" altLang="en-US" sz="1000" noProof="1" smtClean="0">
                <a:latin typeface="Arial" panose="020B0604020202020204" pitchFamily="34" charset="0"/>
                <a:ea typeface="微软雅黑" panose="020B0503020204020204" pitchFamily="34" charset="-122"/>
                <a:sym typeface="Arial" panose="020B0604020202020204" pitchFamily="34" charset="0"/>
              </a:rPr>
              <a:t>我们在做大型项目时，我们都知道组件之间都是独立，我们想要实现组件之间通信，使用</a:t>
            </a:r>
            <a:r>
              <a:rPr lang="en-US" altLang="zh-CN" sz="1000" noProof="1" smtClean="0">
                <a:latin typeface="Arial" panose="020B0604020202020204" pitchFamily="34" charset="0"/>
                <a:ea typeface="微软雅黑" panose="020B0503020204020204" pitchFamily="34" charset="-122"/>
                <a:sym typeface="Arial" panose="020B0604020202020204" pitchFamily="34" charset="0"/>
              </a:rPr>
              <a:t>props</a:t>
            </a:r>
            <a:r>
              <a:rPr lang="zh-CN" altLang="en-US" sz="1000" noProof="1" smtClean="0">
                <a:latin typeface="Arial" panose="020B0604020202020204" pitchFamily="34" charset="0"/>
                <a:ea typeface="微软雅黑" panose="020B0503020204020204" pitchFamily="34" charset="-122"/>
                <a:sym typeface="Arial" panose="020B0604020202020204" pitchFamily="34" charset="0"/>
              </a:rPr>
              <a:t>总体来说都会有一些复杂，用一些简单的方法，就是把组件之间共享的数据给‘拎’出来，在一定的规则下管理这些数据，非常方便</a:t>
            </a:r>
            <a:endParaRPr lang="en-US" altLang="zh-CN" sz="1000" noProof="1" smtClean="0">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23"/>
          <p:cNvSpPr/>
          <p:nvPr/>
        </p:nvSpPr>
        <p:spPr>
          <a:xfrm>
            <a:off x="5792661" y="4983938"/>
            <a:ext cx="3627564" cy="553085"/>
          </a:xfrm>
          <a:prstGeom prst="rect">
            <a:avLst/>
          </a:prstGeom>
        </p:spPr>
        <p:txBody>
          <a:bodyPr wrap="square">
            <a:spAutoFit/>
          </a:bodyPr>
          <a:lstStyle/>
          <a:p>
            <a:pPr algn="just" eaLnBrk="1" fontAlgn="auto" hangingPunct="1">
              <a:spcBef>
                <a:spcPts val="0"/>
              </a:spcBef>
              <a:spcAft>
                <a:spcPts val="0"/>
              </a:spcAft>
              <a:defRPr/>
            </a:pPr>
            <a:r>
              <a:rPr lang="en-US" altLang="zh-CN" sz="1000" noProof="1"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Vuex</a:t>
            </a:r>
            <a:r>
              <a:rPr lang="zh-CN" altLang="en-US" sz="1000" noProof="1"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的状态和属性：</a:t>
            </a:r>
            <a:endParaRPr lang="en-US" altLang="zh-CN" sz="1000" noProof="1"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algn="just">
              <a:defRPr/>
            </a:pPr>
            <a:r>
              <a:rPr lang="en-US" sz="1000" noProof="1">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sz="1000" noProof="1"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State , Getter , Mutation , Action , Module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就是</a:t>
            </a:r>
            <a:r>
              <a:rPr lang="en-US" altLang="zh-CN" sz="1000" dirty="0" err="1">
                <a:latin typeface="微软雅黑" panose="020B0503020204020204" pitchFamily="34" charset="-122"/>
                <a:ea typeface="微软雅黑" panose="020B0503020204020204" pitchFamily="34" charset="-122"/>
                <a:cs typeface="微软雅黑" panose="020B0503020204020204" pitchFamily="34" charset="-122"/>
              </a:rPr>
              <a:t>mapAction</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endParaRPr lang="en-US" sz="1000" noProof="1">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5" name="文本框 14"/>
          <p:cNvSpPr txBox="1"/>
          <p:nvPr/>
        </p:nvSpPr>
        <p:spPr>
          <a:xfrm rot="5400000">
            <a:off x="8521237" y="3530061"/>
            <a:ext cx="3923417" cy="646331"/>
          </a:xfrm>
          <a:prstGeom prst="rect">
            <a:avLst/>
          </a:prstGeom>
          <a:noFill/>
        </p:spPr>
        <p:txBody>
          <a:bodyPr wrap="square" rtlCol="0">
            <a:spAutoFit/>
          </a:bodyPr>
          <a:lstStyle/>
          <a:p>
            <a:r>
              <a:rPr lang="en-US" altLang="zh-CN" sz="3600" b="1" spc="3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HOME DESIGN</a:t>
            </a:r>
            <a:endParaRPr lang="zh-CN" altLang="en-US" sz="3600" b="1" spc="3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smtClean="0">
                <a:latin typeface="Arial" panose="020B0604020202020204" pitchFamily="34" charset="0"/>
                <a:ea typeface="微软雅黑" panose="020B0503020204020204" pitchFamily="34" charset="-122"/>
                <a:sym typeface="Arial" panose="020B0604020202020204" pitchFamily="34" charset="0"/>
              </a:rPr>
              <a:t>WHAT  IS VUEX ?</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07034" y="231728"/>
            <a:ext cx="1673525" cy="369332"/>
          </a:xfrm>
          <a:prstGeom prst="rect">
            <a:avLst/>
          </a:prstGeom>
          <a:noFill/>
        </p:spPr>
        <p:txBody>
          <a:bodyPr wrap="square" rtlCol="0">
            <a:spAutoFit/>
          </a:bodyPr>
          <a:lstStyle/>
          <a:p>
            <a:r>
              <a:rPr lang="zh-CN" altLang="en-US"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什么是</a:t>
            </a:r>
            <a:r>
              <a:rPr lang="en-US" altLang="zh-CN" spc="300" dirty="0" err="1">
                <a:solidFill>
                  <a:schemeClr val="bg1"/>
                </a:solidFill>
                <a:latin typeface="Arial" panose="020B0604020202020204" pitchFamily="34" charset="0"/>
                <a:ea typeface="微软雅黑" panose="020B0503020204020204" pitchFamily="34" charset="-122"/>
                <a:sym typeface="Arial" panose="020B0604020202020204" pitchFamily="34" charset="0"/>
              </a:rPr>
              <a:t>V</a:t>
            </a:r>
            <a:r>
              <a:rPr lang="en-US" altLang="zh-CN" spc="300"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uex</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图片占位符 16"/>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l="5693" r="5693"/>
          <a:stretch>
            <a:fillRect/>
          </a:stretch>
        </p:blipFill>
        <p:spPr>
          <a:xfrm>
            <a:off x="560015" y="1920025"/>
            <a:ext cx="3157970" cy="3677901"/>
          </a:xfr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500"/>
                            </p:stCondLst>
                            <p:childTnLst>
                              <p:par>
                                <p:cTn id="20" presetID="37"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900" decel="100000" fill="hold"/>
                                        <p:tgtEl>
                                          <p:spTgt spid="2"/>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6" presetID="42" presetClass="entr" presetSubtype="0" fill="hold" grpId="0" nodeType="withEffect">
                                  <p:stCondLst>
                                    <p:cond delay="25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anim calcmode="lin" valueType="num">
                                      <p:cBhvr>
                                        <p:cTn id="29" dur="500" fill="hold"/>
                                        <p:tgtEl>
                                          <p:spTgt spid="12"/>
                                        </p:tgtEl>
                                        <p:attrNameLst>
                                          <p:attrName>ppt_x</p:attrName>
                                        </p:attrNameLst>
                                      </p:cBhvr>
                                      <p:tavLst>
                                        <p:tav tm="0">
                                          <p:val>
                                            <p:strVal val="#ppt_x"/>
                                          </p:val>
                                        </p:tav>
                                        <p:tav tm="100000">
                                          <p:val>
                                            <p:strVal val="#ppt_x"/>
                                          </p:val>
                                        </p:tav>
                                      </p:tavLst>
                                    </p:anim>
                                    <p:anim calcmode="lin" valueType="num">
                                      <p:cBhvr>
                                        <p:cTn id="30" dur="5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37"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900" decel="100000" fill="hold"/>
                                        <p:tgtEl>
                                          <p:spTgt spid="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38" presetID="42" presetClass="entr" presetSubtype="0" fill="hold" grpId="0" nodeType="with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anim calcmode="lin" valueType="num">
                                      <p:cBhvr>
                                        <p:cTn id="41" dur="500" fill="hold"/>
                                        <p:tgtEl>
                                          <p:spTgt spid="13"/>
                                        </p:tgtEl>
                                        <p:attrNameLst>
                                          <p:attrName>ppt_x</p:attrName>
                                        </p:attrNameLst>
                                      </p:cBhvr>
                                      <p:tavLst>
                                        <p:tav tm="0">
                                          <p:val>
                                            <p:strVal val="#ppt_x"/>
                                          </p:val>
                                        </p:tav>
                                        <p:tav tm="100000">
                                          <p:val>
                                            <p:strVal val="#ppt_x"/>
                                          </p:val>
                                        </p:tav>
                                      </p:tavLst>
                                    </p:anim>
                                    <p:anim calcmode="lin" valueType="num">
                                      <p:cBhvr>
                                        <p:cTn id="42" dur="500" fill="hold"/>
                                        <p:tgtEl>
                                          <p:spTgt spid="13"/>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37"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900" decel="100000" fill="hold"/>
                                        <p:tgtEl>
                                          <p:spTgt spid="16"/>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50" presetID="42" presetClass="entr" presetSubtype="0" fill="hold" grpId="0" nodeType="withEffect">
                                  <p:stCondLst>
                                    <p:cond delay="25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anim calcmode="lin" valueType="num">
                                      <p:cBhvr>
                                        <p:cTn id="53" dur="500" fill="hold"/>
                                        <p:tgtEl>
                                          <p:spTgt spid="14"/>
                                        </p:tgtEl>
                                        <p:attrNameLst>
                                          <p:attrName>ppt_x</p:attrName>
                                        </p:attrNameLst>
                                      </p:cBhvr>
                                      <p:tavLst>
                                        <p:tav tm="0">
                                          <p:val>
                                            <p:strVal val="#ppt_x"/>
                                          </p:val>
                                        </p:tav>
                                        <p:tav tm="100000">
                                          <p:val>
                                            <p:strVal val="#ppt_x"/>
                                          </p:val>
                                        </p:tav>
                                      </p:tavLst>
                                    </p:anim>
                                    <p:anim calcmode="lin" valueType="num">
                                      <p:cBhvr>
                                        <p:cTn id="54" dur="50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3500"/>
                            </p:stCondLst>
                            <p:childTnLst>
                              <p:par>
                                <p:cTn id="56" presetID="47" presetClass="entr" presetSubtype="0" fill="hold" grpId="0" nodeType="afterEffect">
                                  <p:stCondLst>
                                    <p:cond delay="0"/>
                                  </p:stCondLst>
                                  <p:iterate type="lt">
                                    <p:tmPct val="10000"/>
                                  </p:iterate>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fade">
                                      <p:cBhvr>
                                        <p:cTn id="58" dur="250"/>
                                        <p:tgtEl>
                                          <p:spTgt spid="15">
                                            <p:txEl>
                                              <p:pRg st="0" end="0"/>
                                            </p:txEl>
                                          </p:spTgt>
                                        </p:tgtEl>
                                      </p:cBhvr>
                                    </p:animEffect>
                                    <p:anim calcmode="lin" valueType="num">
                                      <p:cBhvr>
                                        <p:cTn id="59" dur="25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60" dur="25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build="p"/>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29150" y="2207269"/>
            <a:ext cx="1428750" cy="1428750"/>
            <a:chOff x="4629150" y="1952625"/>
            <a:chExt cx="1428750" cy="1428750"/>
          </a:xfrm>
        </p:grpSpPr>
        <p:sp>
          <p:nvSpPr>
            <p:cNvPr id="4" name="菱形 3"/>
            <p:cNvSpPr/>
            <p:nvPr/>
          </p:nvSpPr>
          <p:spPr>
            <a:xfrm>
              <a:off x="4629150" y="1952625"/>
              <a:ext cx="1428750" cy="1428750"/>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Shape 2525"/>
            <p:cNvSpPr/>
            <p:nvPr/>
          </p:nvSpPr>
          <p:spPr>
            <a:xfrm>
              <a:off x="5147423" y="2470898"/>
              <a:ext cx="392204" cy="39220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4629150" y="3740794"/>
            <a:ext cx="1428750" cy="1428750"/>
            <a:chOff x="4629150" y="3486150"/>
            <a:chExt cx="1428750" cy="1428750"/>
          </a:xfrm>
        </p:grpSpPr>
        <p:sp>
          <p:nvSpPr>
            <p:cNvPr id="7" name="菱形 6"/>
            <p:cNvSpPr/>
            <p:nvPr/>
          </p:nvSpPr>
          <p:spPr>
            <a:xfrm>
              <a:off x="4629150" y="3486150"/>
              <a:ext cx="1428750" cy="1428750"/>
            </a:xfrm>
            <a:prstGeom prst="diamond">
              <a:avLst/>
            </a:prstGeom>
            <a:solidFill>
              <a:srgbClr val="E8E9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Shape 2591"/>
            <p:cNvSpPr/>
            <p:nvPr/>
          </p:nvSpPr>
          <p:spPr>
            <a:xfrm>
              <a:off x="5147423" y="4004423"/>
              <a:ext cx="392204" cy="39220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lumMod val="85000"/>
                <a:lumOff val="1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a:off x="6162675" y="3740794"/>
            <a:ext cx="1428750" cy="1428750"/>
            <a:chOff x="6162675" y="3486150"/>
            <a:chExt cx="1428750" cy="1428750"/>
          </a:xfrm>
        </p:grpSpPr>
        <p:sp>
          <p:nvSpPr>
            <p:cNvPr id="5" name="菱形 4"/>
            <p:cNvSpPr/>
            <p:nvPr/>
          </p:nvSpPr>
          <p:spPr>
            <a:xfrm>
              <a:off x="6162675" y="3486150"/>
              <a:ext cx="1428750" cy="1428750"/>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Shape 2633"/>
            <p:cNvSpPr/>
            <p:nvPr/>
          </p:nvSpPr>
          <p:spPr>
            <a:xfrm>
              <a:off x="6680948" y="4004423"/>
              <a:ext cx="392204" cy="39220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p:cNvGrpSpPr/>
          <p:nvPr/>
        </p:nvGrpSpPr>
        <p:grpSpPr>
          <a:xfrm>
            <a:off x="6162675" y="2207269"/>
            <a:ext cx="1428750" cy="1428750"/>
            <a:chOff x="6162675" y="1952625"/>
            <a:chExt cx="1428750" cy="1428750"/>
          </a:xfrm>
        </p:grpSpPr>
        <p:sp>
          <p:nvSpPr>
            <p:cNvPr id="6" name="菱形 5"/>
            <p:cNvSpPr/>
            <p:nvPr/>
          </p:nvSpPr>
          <p:spPr>
            <a:xfrm>
              <a:off x="6162675" y="1952625"/>
              <a:ext cx="1428750" cy="1428750"/>
            </a:xfrm>
            <a:prstGeom prst="diamond">
              <a:avLst/>
            </a:prstGeom>
            <a:solidFill>
              <a:srgbClr val="E8E9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Shape 2579"/>
            <p:cNvSpPr/>
            <p:nvPr/>
          </p:nvSpPr>
          <p:spPr>
            <a:xfrm>
              <a:off x="6675063" y="2470898"/>
              <a:ext cx="392204" cy="39220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tx1">
                <a:lumMod val="85000"/>
                <a:lumOff val="15000"/>
              </a:schemeClr>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Rectangle 23"/>
          <p:cNvSpPr/>
          <p:nvPr/>
        </p:nvSpPr>
        <p:spPr>
          <a:xfrm>
            <a:off x="1478193" y="2775776"/>
            <a:ext cx="2607890" cy="507831"/>
          </a:xfrm>
          <a:prstGeom prst="rect">
            <a:avLst/>
          </a:prstGeom>
        </p:spPr>
        <p:txBody>
          <a:bodyPr wrap="square">
            <a:spAutoFit/>
          </a:bodyPr>
          <a:lstStyle/>
          <a:p>
            <a:pPr algn="ctr">
              <a:defRPr/>
            </a:pP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用来存放组件之间共享的数据。跟组件的</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data</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选项类似，只不过</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data</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选项是用来存放组件的私有数据</a:t>
            </a:r>
            <a:endPar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5" name="文本框 14"/>
          <p:cNvSpPr txBox="1"/>
          <p:nvPr/>
        </p:nvSpPr>
        <p:spPr>
          <a:xfrm>
            <a:off x="1600056" y="2400242"/>
            <a:ext cx="2486025" cy="338554"/>
          </a:xfrm>
          <a:prstGeom prst="rect">
            <a:avLst/>
          </a:prstGeom>
          <a:noFill/>
        </p:spPr>
        <p:txBody>
          <a:bodyPr wrap="square" rtlCol="0">
            <a:spAutoFit/>
          </a:bodyPr>
          <a:lstStyle/>
          <a:p>
            <a:pPr algn="r"/>
            <a:r>
              <a:rPr lang="en-US" altLang="zh-CN" sz="1600"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State</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23"/>
          <p:cNvSpPr/>
          <p:nvPr/>
        </p:nvSpPr>
        <p:spPr>
          <a:xfrm>
            <a:off x="1478193" y="4315097"/>
            <a:ext cx="2607890" cy="895630"/>
          </a:xfrm>
          <a:prstGeom prst="rect">
            <a:avLst/>
          </a:prstGeom>
        </p:spPr>
        <p:txBody>
          <a:bodyPr wrap="square">
            <a:spAutoFit/>
          </a:bodyPr>
          <a:lstStyle/>
          <a:p>
            <a:pPr algn="just">
              <a:lnSpc>
                <a:spcPct val="120000"/>
              </a:lnSpc>
              <a:defRPr/>
            </a:pPr>
            <a:r>
              <a:rPr lang="zh-CN" altLang="zh-CN" sz="900" dirty="0">
                <a:solidFill>
                  <a:srgbClr val="7F7F7F"/>
                </a:solidFill>
                <a:latin typeface="微软雅黑" panose="020B0503020204020204" pitchFamily="34" charset="-122"/>
                <a:sym typeface="+mn-ea"/>
              </a:rPr>
              <a:t>Action 提交的是 mutation，而不是直接变更状态。</a:t>
            </a:r>
            <a:r>
              <a:rPr lang="zh-CN" altLang="en-US" sz="900" dirty="0">
                <a:solidFill>
                  <a:srgbClr val="7F7F7F"/>
                </a:solidFill>
                <a:latin typeface="微软雅黑" panose="020B0503020204020204" pitchFamily="34" charset="-122"/>
                <a:sym typeface="+mn-ea"/>
              </a:rPr>
              <a:t>也就是说，</a:t>
            </a:r>
            <a:r>
              <a:rPr lang="en-US" altLang="zh-CN" sz="900" dirty="0">
                <a:solidFill>
                  <a:srgbClr val="7F7F7F"/>
                </a:solidFill>
                <a:latin typeface="微软雅黑" panose="020B0503020204020204" pitchFamily="34" charset="-122"/>
                <a:sym typeface="+mn-ea"/>
              </a:rPr>
              <a:t>actions</a:t>
            </a:r>
            <a:r>
              <a:rPr lang="zh-CN" altLang="en-US" sz="900" dirty="0">
                <a:solidFill>
                  <a:srgbClr val="7F7F7F"/>
                </a:solidFill>
                <a:latin typeface="微软雅黑" panose="020B0503020204020204" pitchFamily="34" charset="-122"/>
                <a:sym typeface="+mn-ea"/>
              </a:rPr>
              <a:t>会通过</a:t>
            </a:r>
            <a:r>
              <a:rPr lang="en-US" altLang="zh-CN" sz="900" dirty="0">
                <a:solidFill>
                  <a:srgbClr val="7F7F7F"/>
                </a:solidFill>
                <a:latin typeface="微软雅黑" panose="020B0503020204020204" pitchFamily="34" charset="-122"/>
                <a:sym typeface="+mn-ea"/>
              </a:rPr>
              <a:t>mutations,</a:t>
            </a:r>
            <a:r>
              <a:rPr lang="zh-CN" altLang="en-US" sz="900" dirty="0">
                <a:solidFill>
                  <a:srgbClr val="7F7F7F"/>
                </a:solidFill>
                <a:latin typeface="微软雅黑" panose="020B0503020204020204" pitchFamily="34" charset="-122"/>
                <a:sym typeface="+mn-ea"/>
              </a:rPr>
              <a:t>让</a:t>
            </a:r>
            <a:r>
              <a:rPr lang="en-US" altLang="zh-CN" sz="900" dirty="0">
                <a:solidFill>
                  <a:srgbClr val="7F7F7F"/>
                </a:solidFill>
                <a:latin typeface="微软雅黑" panose="020B0503020204020204" pitchFamily="34" charset="-122"/>
                <a:sym typeface="+mn-ea"/>
              </a:rPr>
              <a:t>mutations</a:t>
            </a:r>
            <a:r>
              <a:rPr lang="zh-CN" altLang="en-US" sz="900" dirty="0">
                <a:solidFill>
                  <a:srgbClr val="7F7F7F"/>
                </a:solidFill>
                <a:latin typeface="微软雅黑" panose="020B0503020204020204" pitchFamily="34" charset="-122"/>
                <a:sym typeface="+mn-ea"/>
              </a:rPr>
              <a:t>帮他提交数据的变更。</a:t>
            </a:r>
            <a:endParaRPr lang="zh-CN" altLang="zh-CN" sz="900" dirty="0">
              <a:solidFill>
                <a:srgbClr val="7F7F7F"/>
              </a:solidFill>
              <a:latin typeface="微软雅黑" panose="020B0503020204020204" pitchFamily="34" charset="-122"/>
            </a:endParaRPr>
          </a:p>
          <a:p>
            <a:pPr algn="just">
              <a:lnSpc>
                <a:spcPct val="120000"/>
              </a:lnSpc>
              <a:defRPr/>
            </a:pPr>
            <a:r>
              <a:rPr lang="zh-CN" altLang="zh-CN" sz="900" dirty="0">
                <a:solidFill>
                  <a:srgbClr val="7F7F7F"/>
                </a:solidFill>
                <a:latin typeface="微软雅黑" panose="020B0503020204020204" pitchFamily="34" charset="-122"/>
                <a:sym typeface="+mn-ea"/>
              </a:rPr>
              <a:t>Action 可以包含任意异步操作</a:t>
            </a:r>
            <a:endParaRPr lang="en-US" altLang="zh-CN" sz="9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r">
              <a:defRPr/>
            </a:pPr>
            <a:r>
              <a:rPr lang="en-US" altLang="zh-CN" sz="900" noProof="1" smtClean="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7" name="文本框 16"/>
          <p:cNvSpPr txBox="1"/>
          <p:nvPr/>
        </p:nvSpPr>
        <p:spPr>
          <a:xfrm>
            <a:off x="1600056" y="3939563"/>
            <a:ext cx="2486025" cy="338554"/>
          </a:xfrm>
          <a:prstGeom prst="rect">
            <a:avLst/>
          </a:prstGeom>
          <a:noFill/>
        </p:spPr>
        <p:txBody>
          <a:bodyPr wrap="square" rtlCol="0">
            <a:spAutoFit/>
          </a:bodyPr>
          <a:lstStyle/>
          <a:p>
            <a:pPr algn="r"/>
            <a:r>
              <a:rPr lang="en-US" altLang="zh-CN" sz="1600"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Action</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23"/>
          <p:cNvSpPr/>
          <p:nvPr/>
        </p:nvSpPr>
        <p:spPr>
          <a:xfrm>
            <a:off x="8103815" y="2777057"/>
            <a:ext cx="2607890" cy="646331"/>
          </a:xfrm>
          <a:prstGeom prst="rect">
            <a:avLst/>
          </a:prstGeom>
        </p:spPr>
        <p:txBody>
          <a:bodyPr wrap="square">
            <a:spAutoFit/>
          </a:bodyPr>
          <a:lstStyle/>
          <a:p>
            <a:pPr algn="ctr">
              <a:defRPr/>
            </a:pP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改变状态（</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store</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）的唯一方式通过提交（</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commit</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）一个</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mutation</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Mutations</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下的函数接收</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state</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作为参数，接收一个叫做</a:t>
            </a:r>
            <a:r>
              <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payload</a:t>
            </a:r>
            <a:r>
              <a:rPr lang="zh-CN" alt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的作为第二个参数。</a:t>
            </a:r>
            <a:endParaRPr lang="en-US" altLang="zh-CN"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9" name="文本框 18"/>
          <p:cNvSpPr txBox="1"/>
          <p:nvPr/>
        </p:nvSpPr>
        <p:spPr>
          <a:xfrm>
            <a:off x="8103815" y="2400242"/>
            <a:ext cx="2486025" cy="338554"/>
          </a:xfrm>
          <a:prstGeom prst="rect">
            <a:avLst/>
          </a:prstGeom>
          <a:noFill/>
        </p:spPr>
        <p:txBody>
          <a:bodyPr wrap="square" rtlCol="0">
            <a:spAutoFit/>
          </a:bodyPr>
          <a:lstStyle/>
          <a:p>
            <a:r>
              <a:rPr lang="en-US" altLang="zh-CN" sz="1600"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Mutation</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Rectangle 23"/>
          <p:cNvSpPr/>
          <p:nvPr/>
        </p:nvSpPr>
        <p:spPr>
          <a:xfrm>
            <a:off x="8103815" y="4316378"/>
            <a:ext cx="2607890" cy="646331"/>
          </a:xfrm>
          <a:prstGeom prst="rect">
            <a:avLst/>
          </a:prstGeom>
        </p:spPr>
        <p:txBody>
          <a:bodyPr wrap="square">
            <a:spAutoFit/>
          </a:bodyPr>
          <a:lstStyle/>
          <a:p>
            <a:pPr algn="ctr">
              <a:defRPr/>
            </a:pPr>
            <a:r>
              <a:rPr lang="zh-CN" altLang="zh-CN" sz="900" dirty="0">
                <a:solidFill>
                  <a:srgbClr val="7F7F7F"/>
                </a:solidFill>
                <a:latin typeface="微软雅黑" panose="020B0503020204020204" pitchFamily="34" charset="-122"/>
              </a:rPr>
              <a:t>当应用变得非常复杂时，store 对象就有可能变得相当臃肿。为了解决以上问题，Vuex 允许我们将 store 分割成模块（module）Namespaced命名空间</a:t>
            </a:r>
            <a:endParaRPr lang="zh-CN" altLang="zh-CN" sz="900" dirty="0">
              <a:solidFill>
                <a:srgbClr val="7F7F7F"/>
              </a:solidFill>
              <a:latin typeface="微软雅黑" panose="020B0503020204020204" pitchFamily="34" charset="-122"/>
            </a:endParaRPr>
          </a:p>
        </p:txBody>
      </p:sp>
      <p:sp>
        <p:nvSpPr>
          <p:cNvPr id="21" name="文本框 20"/>
          <p:cNvSpPr txBox="1"/>
          <p:nvPr/>
        </p:nvSpPr>
        <p:spPr>
          <a:xfrm>
            <a:off x="8103815" y="3939563"/>
            <a:ext cx="2486025" cy="338554"/>
          </a:xfrm>
          <a:prstGeom prst="rect">
            <a:avLst/>
          </a:prstGeom>
          <a:noFill/>
        </p:spPr>
        <p:txBody>
          <a:bodyPr wrap="square" rtlCol="0">
            <a:spAutoFit/>
          </a:bodyPr>
          <a:lstStyle/>
          <a:p>
            <a:r>
              <a:rPr lang="en-US" altLang="zh-CN" sz="1600"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Module</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7085314" y="324061"/>
            <a:ext cx="2810347" cy="276999"/>
          </a:xfrm>
          <a:prstGeom prst="rect">
            <a:avLst/>
          </a:prstGeom>
          <a:noFill/>
        </p:spPr>
        <p:txBody>
          <a:bodyPr wrap="square" rtlCol="0">
            <a:spAutoFit/>
          </a:bodyPr>
          <a:lstStyle/>
          <a:p>
            <a:pPr algn="r"/>
            <a:r>
              <a:rPr lang="en-US" altLang="zh-CN" sz="1200" b="1" dirty="0">
                <a:latin typeface="Arial" panose="020B0604020202020204" pitchFamily="34" charset="0"/>
                <a:ea typeface="微软雅黑" panose="020B0503020204020204" pitchFamily="34" charset="-122"/>
                <a:sym typeface="Arial" panose="020B0604020202020204" pitchFamily="34" charset="0"/>
              </a:rPr>
              <a:t>PROPERTY</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26"/>
          <p:cNvSpPr txBox="1"/>
          <p:nvPr/>
        </p:nvSpPr>
        <p:spPr>
          <a:xfrm>
            <a:off x="10435323" y="261573"/>
            <a:ext cx="1548394" cy="461665"/>
          </a:xfrm>
          <a:prstGeom prst="rect">
            <a:avLst/>
          </a:prstGeom>
          <a:noFill/>
        </p:spPr>
        <p:txBody>
          <a:bodyPr wrap="square" rtlCol="0">
            <a:spAutoFit/>
          </a:bodyPr>
          <a:lstStyle/>
          <a:p>
            <a:pPr algn="ct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属性</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50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50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50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50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par>
                                <p:cTn id="61" presetID="53" presetClass="entr" presetSubtype="16" fill="hold" grpId="0" nodeType="withEffect">
                                  <p:stCondLst>
                                    <p:cond delay="0"/>
                                  </p:stCondLst>
                                  <p:iterate type="lt">
                                    <p:tmPct val="10000"/>
                                  </p:iterate>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par>
                                <p:cTn id="66" presetID="53" presetClass="entr" presetSubtype="16" fill="hold" grpId="0" nodeType="withEffect">
                                  <p:stCondLst>
                                    <p:cond delay="250"/>
                                  </p:stCondLst>
                                  <p:iterate type="lt">
                                    <p:tmPct val="10000"/>
                                  </p:iterate>
                                  <p:childTnLst>
                                    <p:set>
                                      <p:cBhvr>
                                        <p:cTn id="67" dur="1" fill="hold">
                                          <p:stCondLst>
                                            <p:cond delay="0"/>
                                          </p:stCondLst>
                                        </p:cTn>
                                        <p:tgtEl>
                                          <p:spTgt spid="26"/>
                                        </p:tgtEl>
                                        <p:attrNameLst>
                                          <p:attrName>style.visibility</p:attrName>
                                        </p:attrNameLst>
                                      </p:cBhvr>
                                      <p:to>
                                        <p:strVal val="visible"/>
                                      </p:to>
                                    </p:set>
                                    <p:anim calcmode="lin" valueType="num">
                                      <p:cBhvr>
                                        <p:cTn id="68" dur="500" fill="hold"/>
                                        <p:tgtEl>
                                          <p:spTgt spid="26"/>
                                        </p:tgtEl>
                                        <p:attrNameLst>
                                          <p:attrName>ppt_w</p:attrName>
                                        </p:attrNameLst>
                                      </p:cBhvr>
                                      <p:tavLst>
                                        <p:tav tm="0">
                                          <p:val>
                                            <p:fltVal val="0"/>
                                          </p:val>
                                        </p:tav>
                                        <p:tav tm="100000">
                                          <p:val>
                                            <p:strVal val="#ppt_w"/>
                                          </p:val>
                                        </p:tav>
                                      </p:tavLst>
                                    </p:anim>
                                    <p:anim calcmode="lin" valueType="num">
                                      <p:cBhvr>
                                        <p:cTn id="69" dur="500" fill="hold"/>
                                        <p:tgtEl>
                                          <p:spTgt spid="26"/>
                                        </p:tgtEl>
                                        <p:attrNameLst>
                                          <p:attrName>ppt_h</p:attrName>
                                        </p:attrNameLst>
                                      </p:cBhvr>
                                      <p:tavLst>
                                        <p:tav tm="0">
                                          <p:val>
                                            <p:fltVal val="0"/>
                                          </p:val>
                                        </p:tav>
                                        <p:tav tm="100000">
                                          <p:val>
                                            <p:strVal val="#ppt_h"/>
                                          </p:val>
                                        </p:tav>
                                      </p:tavLst>
                                    </p:anim>
                                    <p:animEffect transition="in" filter="fade">
                                      <p:cBhvr>
                                        <p:cTn id="7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标注 4"/>
          <p:cNvSpPr/>
          <p:nvPr/>
        </p:nvSpPr>
        <p:spPr>
          <a:xfrm flipV="1">
            <a:off x="1173599" y="3995663"/>
            <a:ext cx="2565596" cy="1766781"/>
          </a:xfrm>
          <a:prstGeom prst="wedgeRectCallout">
            <a:avLst>
              <a:gd name="adj1" fmla="val -157"/>
              <a:gd name="adj2" fmla="val 64852"/>
            </a:avLst>
          </a:prstGeom>
          <a:solidFill>
            <a:srgbClr val="2E2D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矩形标注 6"/>
          <p:cNvSpPr/>
          <p:nvPr/>
        </p:nvSpPr>
        <p:spPr>
          <a:xfrm flipV="1">
            <a:off x="4226943" y="3953245"/>
            <a:ext cx="3739243" cy="2300905"/>
          </a:xfrm>
          <a:prstGeom prst="wedgeRectCallout">
            <a:avLst>
              <a:gd name="adj1" fmla="val -4818"/>
              <a:gd name="adj2" fmla="val 59255"/>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标注 7"/>
          <p:cNvSpPr/>
          <p:nvPr/>
        </p:nvSpPr>
        <p:spPr>
          <a:xfrm flipV="1">
            <a:off x="8414691" y="3934578"/>
            <a:ext cx="2650706" cy="1996663"/>
          </a:xfrm>
          <a:prstGeom prst="wedgeRectCallout">
            <a:avLst>
              <a:gd name="adj1" fmla="val -3438"/>
              <a:gd name="adj2" fmla="val 63437"/>
            </a:avLst>
          </a:prstGeom>
          <a:solidFill>
            <a:schemeClr val="tx1">
              <a:lumMod val="50000"/>
              <a:lumOff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23"/>
          <p:cNvSpPr/>
          <p:nvPr/>
        </p:nvSpPr>
        <p:spPr>
          <a:xfrm>
            <a:off x="1240429" y="4599281"/>
            <a:ext cx="2498766" cy="553998"/>
          </a:xfrm>
          <a:prstGeom prst="rect">
            <a:avLst/>
          </a:prstGeom>
        </p:spPr>
        <p:txBody>
          <a:bodyPr wrap="square">
            <a:spAutoFit/>
          </a:bodyPr>
          <a:lstStyle/>
          <a:p>
            <a:r>
              <a:rPr lang="zh-CN" altLang="en-US" sz="10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在组件的计算属性（</a:t>
            </a:r>
            <a:r>
              <a:rPr lang="en-US" altLang="zh-CN" sz="10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computed</a:t>
            </a:r>
            <a:r>
              <a:rPr lang="zh-CN" altLang="en-US" sz="10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）获取</a:t>
            </a:r>
            <a:r>
              <a:rPr lang="en-US" altLang="zh-CN" sz="10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state</a:t>
            </a:r>
            <a:r>
              <a:rPr lang="zh-CN" altLang="en-US" sz="10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的数据（因为，计算属性会监控数据变化，一旦发生改变就会响应）</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文本框 23"/>
          <p:cNvSpPr txBox="1"/>
          <p:nvPr/>
        </p:nvSpPr>
        <p:spPr>
          <a:xfrm>
            <a:off x="1240431" y="4222466"/>
            <a:ext cx="1407922" cy="369332"/>
          </a:xfrm>
          <a:prstGeom prst="rect">
            <a:avLst/>
          </a:prstGeom>
          <a:noFill/>
        </p:spPr>
        <p:txBody>
          <a:bodyPr wrap="square" rtlCol="0">
            <a:spAutoFit/>
          </a:bodyPr>
          <a:lstStyle/>
          <a:p>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computed</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23"/>
          <p:cNvSpPr/>
          <p:nvPr/>
        </p:nvSpPr>
        <p:spPr>
          <a:xfrm>
            <a:off x="4704235" y="4695971"/>
            <a:ext cx="2907674" cy="400110"/>
          </a:xfrm>
          <a:prstGeom prst="rect">
            <a:avLst/>
          </a:prstGeom>
        </p:spPr>
        <p:txBody>
          <a:bodyPr wrap="square">
            <a:spAutoFit/>
          </a:bodyPr>
          <a:lstStyle/>
          <a:p>
            <a:pPr>
              <a:defRPr/>
            </a:pPr>
            <a:r>
              <a:rPr lang="zh-CN" altLang="en-US" sz="1000" dirty="0"/>
              <a:t>状态管理工具 核心是响应式的做到数据管理</a:t>
            </a:r>
            <a:r>
              <a:rPr lang="en-US" altLang="zh-CN" sz="1000" dirty="0"/>
              <a:t>, </a:t>
            </a:r>
            <a:r>
              <a:rPr lang="zh-CN" altLang="en-US" sz="1000" dirty="0"/>
              <a:t>一个页面发生数据变化。动态的改变对应的页面</a:t>
            </a:r>
            <a:endParaRPr lang="en-US" sz="10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6" name="文本框 25"/>
          <p:cNvSpPr txBox="1"/>
          <p:nvPr/>
        </p:nvSpPr>
        <p:spPr>
          <a:xfrm>
            <a:off x="4704237" y="4319156"/>
            <a:ext cx="1428340" cy="646331"/>
          </a:xfrm>
          <a:prstGeom prst="rect">
            <a:avLst/>
          </a:prstGeom>
          <a:noFill/>
        </p:spPr>
        <p:txBody>
          <a:bodyPr wrap="square" rtlCol="0">
            <a:spAutoFit/>
          </a:bodyPr>
          <a:lstStyle/>
          <a:p>
            <a:r>
              <a:rPr lang="en-US" altLang="zh-CN" b="1"/>
              <a:t>vuex</a:t>
            </a:r>
            <a:r>
              <a:rPr lang="zh-CN" altLang="en-US" b="1" dirty="0"/>
              <a:t>的优势</a:t>
            </a:r>
            <a:endParaRPr lang="zh-CN" altLang="en-US" b="1" dirty="0"/>
          </a:p>
          <a:p>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23"/>
          <p:cNvSpPr/>
          <p:nvPr/>
        </p:nvSpPr>
        <p:spPr>
          <a:xfrm>
            <a:off x="8615021" y="4430523"/>
            <a:ext cx="2450376" cy="1477328"/>
          </a:xfrm>
          <a:prstGeom prst="rect">
            <a:avLst/>
          </a:prstGeom>
        </p:spPr>
        <p:txBody>
          <a:bodyPr wrap="square">
            <a:spAutoFit/>
          </a:bodyPr>
          <a:lstStyle/>
          <a:p>
            <a:pPr>
              <a:defRPr/>
            </a:pPr>
            <a:r>
              <a:rPr lang="zh-CN" altLang="en-US" sz="1000" b="1" dirty="0" smtClean="0">
                <a:solidFill>
                  <a:schemeClr val="bg1"/>
                </a:solidFill>
              </a:rPr>
              <a:t>各个</a:t>
            </a:r>
            <a:r>
              <a:rPr lang="zh-CN" altLang="en-US" sz="1000" b="1" dirty="0">
                <a:solidFill>
                  <a:schemeClr val="bg1"/>
                </a:solidFill>
              </a:rPr>
              <a:t>类型的 </a:t>
            </a:r>
            <a:r>
              <a:rPr lang="en-US" altLang="zh-CN" sz="1000" b="1" dirty="0">
                <a:solidFill>
                  <a:schemeClr val="bg1"/>
                </a:solidFill>
              </a:rPr>
              <a:t>API</a:t>
            </a:r>
            <a:r>
              <a:rPr lang="zh-CN" altLang="en-US" sz="1000" b="1" dirty="0">
                <a:solidFill>
                  <a:schemeClr val="bg1"/>
                </a:solidFill>
              </a:rPr>
              <a:t>各司其职，</a:t>
            </a:r>
            <a:r>
              <a:rPr lang="en-US" altLang="zh-CN" sz="1000" b="1" dirty="0">
                <a:solidFill>
                  <a:schemeClr val="bg1"/>
                </a:solidFill>
              </a:rPr>
              <a:t>mutation </a:t>
            </a:r>
            <a:r>
              <a:rPr lang="zh-CN" altLang="en-US" sz="1000" b="1" dirty="0">
                <a:solidFill>
                  <a:schemeClr val="bg1"/>
                </a:solidFill>
              </a:rPr>
              <a:t>只管存</a:t>
            </a:r>
            <a:r>
              <a:rPr lang="zh-CN" altLang="en-US" sz="1000" b="1" dirty="0" smtClean="0">
                <a:solidFill>
                  <a:schemeClr val="bg1"/>
                </a:solidFill>
              </a:rPr>
              <a:t>，</a:t>
            </a:r>
            <a:r>
              <a:rPr lang="en-US" altLang="zh-CN" sz="1000" b="1" dirty="0" smtClean="0">
                <a:solidFill>
                  <a:schemeClr val="bg1"/>
                </a:solidFill>
              </a:rPr>
              <a:t>dispatch</a:t>
            </a:r>
            <a:r>
              <a:rPr lang="zh-CN" altLang="en-US" sz="1000" b="1" dirty="0" smtClean="0">
                <a:solidFill>
                  <a:schemeClr val="bg1"/>
                </a:solidFill>
              </a:rPr>
              <a:t>存</a:t>
            </a:r>
            <a:r>
              <a:rPr lang="zh-CN" altLang="en-US" sz="1000" b="1" dirty="0">
                <a:solidFill>
                  <a:schemeClr val="bg1"/>
                </a:solidFill>
              </a:rPr>
              <a:t>；</a:t>
            </a:r>
            <a:r>
              <a:rPr lang="en-US" altLang="zh-CN" sz="1000" b="1" dirty="0" smtClean="0">
                <a:solidFill>
                  <a:schemeClr val="bg1"/>
                </a:solidFill>
              </a:rPr>
              <a:t>action</a:t>
            </a:r>
            <a:r>
              <a:rPr lang="zh-CN" altLang="en-US" sz="1000" b="1" dirty="0" smtClean="0">
                <a:solidFill>
                  <a:schemeClr val="bg1"/>
                </a:solidFill>
              </a:rPr>
              <a:t>处理，</a:t>
            </a:r>
            <a:r>
              <a:rPr lang="en-US" altLang="zh-CN" sz="1000" b="1" dirty="0" smtClean="0">
                <a:solidFill>
                  <a:schemeClr val="bg1"/>
                </a:solidFill>
              </a:rPr>
              <a:t>Getter </a:t>
            </a:r>
            <a:r>
              <a:rPr lang="zh-CN" altLang="en-US" sz="1000" b="1" dirty="0" smtClean="0">
                <a:solidFill>
                  <a:schemeClr val="bg1"/>
                </a:solidFill>
              </a:rPr>
              <a:t>只管</a:t>
            </a:r>
            <a:r>
              <a:rPr lang="zh-CN" altLang="en-US" sz="1000" b="1" dirty="0">
                <a:solidFill>
                  <a:schemeClr val="bg1"/>
                </a:solidFill>
              </a:rPr>
              <a:t>取，我不改的。</a:t>
            </a:r>
            <a:r>
              <a:rPr lang="zh-CN" altLang="en-US" sz="1000" dirty="0">
                <a:solidFill>
                  <a:schemeClr val="bg1"/>
                </a:solidFill>
              </a:rPr>
              <a:t>　</a:t>
            </a:r>
            <a:r>
              <a:rPr lang="en-US" altLang="zh-CN" sz="1000" b="1" dirty="0">
                <a:solidFill>
                  <a:schemeClr val="bg1"/>
                </a:solidFill>
              </a:rPr>
              <a:t>action</a:t>
            </a:r>
            <a:r>
              <a:rPr lang="zh-CN" altLang="en-US" sz="1000" b="1" dirty="0">
                <a:solidFill>
                  <a:schemeClr val="bg1"/>
                </a:solidFill>
              </a:rPr>
              <a:t>放</a:t>
            </a:r>
            <a:r>
              <a:rPr lang="zh-CN" altLang="en-US" sz="1000" b="1" dirty="0" smtClean="0">
                <a:solidFill>
                  <a:schemeClr val="bg1"/>
                </a:solidFill>
              </a:rPr>
              <a:t>在</a:t>
            </a:r>
            <a:r>
              <a:rPr lang="en-US" altLang="zh-CN" sz="1000" b="1" dirty="0" smtClean="0">
                <a:solidFill>
                  <a:schemeClr val="bg1"/>
                </a:solidFill>
              </a:rPr>
              <a:t>methods </a:t>
            </a:r>
            <a:r>
              <a:rPr lang="zh-CN" altLang="en-US" sz="1000" b="1" dirty="0">
                <a:solidFill>
                  <a:schemeClr val="bg1"/>
                </a:solidFill>
              </a:rPr>
              <a:t>里面</a:t>
            </a:r>
            <a:r>
              <a:rPr lang="zh-CN" altLang="en-US" sz="1000" b="1" dirty="0" smtClean="0">
                <a:solidFill>
                  <a:schemeClr val="bg1"/>
                </a:solidFill>
              </a:rPr>
              <a:t>， </a:t>
            </a:r>
            <a:r>
              <a:rPr lang="en-US" altLang="zh-CN" sz="1000" b="1" dirty="0">
                <a:solidFill>
                  <a:schemeClr val="bg1"/>
                </a:solidFill>
              </a:rPr>
              <a:t>mutation</a:t>
            </a:r>
            <a:r>
              <a:rPr lang="zh-CN" altLang="en-US" sz="1000" b="1" dirty="0">
                <a:solidFill>
                  <a:schemeClr val="bg1"/>
                </a:solidFill>
              </a:rPr>
              <a:t>是写在</a:t>
            </a:r>
            <a:r>
              <a:rPr lang="en-US" altLang="zh-CN" sz="1000" b="1" dirty="0">
                <a:solidFill>
                  <a:schemeClr val="bg1"/>
                </a:solidFill>
              </a:rPr>
              <a:t>store</a:t>
            </a:r>
            <a:r>
              <a:rPr lang="zh-CN" altLang="en-US" sz="1000" b="1" dirty="0">
                <a:solidFill>
                  <a:schemeClr val="bg1"/>
                </a:solidFill>
              </a:rPr>
              <a:t>里面的，这说明，它就是个半成品，中间量，我们不应该在外面去操作它。</a:t>
            </a:r>
            <a:r>
              <a:rPr lang="en-US" altLang="zh-CN" sz="1000" b="1" dirty="0">
                <a:solidFill>
                  <a:schemeClr val="bg1"/>
                </a:solidFill>
              </a:rPr>
              <a:t>getter</a:t>
            </a:r>
            <a:r>
              <a:rPr lang="zh-CN" altLang="en-US" sz="1000" b="1" dirty="0">
                <a:solidFill>
                  <a:schemeClr val="bg1"/>
                </a:solidFill>
              </a:rPr>
              <a:t>写在了 </a:t>
            </a:r>
            <a:r>
              <a:rPr lang="en-US" altLang="zh-CN" sz="1000" b="1" dirty="0">
                <a:solidFill>
                  <a:schemeClr val="bg1"/>
                </a:solidFill>
              </a:rPr>
              <a:t>computed </a:t>
            </a:r>
            <a:r>
              <a:rPr lang="zh-CN" altLang="en-US" sz="1000" b="1" dirty="0">
                <a:solidFill>
                  <a:schemeClr val="bg1"/>
                </a:solidFill>
              </a:rPr>
              <a:t>里面，这说明虽然 </a:t>
            </a:r>
            <a:r>
              <a:rPr lang="en-US" altLang="zh-CN" sz="1000" b="1" dirty="0">
                <a:solidFill>
                  <a:schemeClr val="bg1"/>
                </a:solidFill>
              </a:rPr>
              <a:t>getter</a:t>
            </a:r>
            <a:r>
              <a:rPr lang="zh-CN" altLang="en-US" sz="1000" b="1" dirty="0">
                <a:solidFill>
                  <a:schemeClr val="bg1"/>
                </a:solidFill>
              </a:rPr>
              <a:t>我们写的是函数，但是我们应该把它当成计算属性来用。</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615021" y="4037800"/>
            <a:ext cx="1361113" cy="369332"/>
          </a:xfrm>
          <a:prstGeom prst="rect">
            <a:avLst/>
          </a:prstGeom>
          <a:noFill/>
        </p:spPr>
        <p:txBody>
          <a:bodyPr wrap="square" rtlCol="0">
            <a:spAutoFit/>
          </a:bodyPr>
          <a:lstStyle/>
          <a:p>
            <a:r>
              <a:rPr lang="zh-CN" altLang="en-US"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ADD YOUR TEXT HERE</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97246" y="246333"/>
            <a:ext cx="1254944" cy="369332"/>
          </a:xfrm>
          <a:prstGeom prst="rect">
            <a:avLst/>
          </a:prstGeom>
          <a:noFill/>
        </p:spPr>
        <p:txBody>
          <a:bodyPr wrap="square" rtlCol="0">
            <a:spAutoFit/>
          </a:bodyPr>
          <a:lstStyle/>
          <a:p>
            <a:r>
              <a:rPr lang="zh-CN" altLang="en-US"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获取数据</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占位符 5"/>
          <p:cNvPicPr>
            <a:picLocks noGrp="1" noChangeAspect="1"/>
          </p:cNvPicPr>
          <p:nvPr>
            <p:ph type="pic" sz="quarter" idx="11"/>
          </p:nvPr>
        </p:nvPicPr>
        <p:blipFill>
          <a:blip r:embed="rId1">
            <a:extLst>
              <a:ext uri="{28A0092B-C50C-407E-A947-70E740481C1C}">
                <a14:useLocalDpi xmlns:a14="http://schemas.microsoft.com/office/drawing/2010/main" val="0"/>
              </a:ext>
            </a:extLst>
          </a:blip>
          <a:stretch>
            <a:fillRect/>
          </a:stretch>
        </p:blipFill>
        <p:spPr>
          <a:xfrm>
            <a:off x="1560382" y="2025571"/>
            <a:ext cx="9217847" cy="1562581"/>
          </a:xfrm>
          <a:prstGeom prst="rect">
            <a:avLst/>
          </a:prstGeom>
          <a:ln>
            <a:solidFill>
              <a:schemeClr val="accent3"/>
            </a:solid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0"/>
                            </p:stCondLst>
                            <p:childTnLst>
                              <p:par>
                                <p:cTn id="16" presetID="47"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5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750"/>
                                        <p:tgtEl>
                                          <p:spTgt spid="24"/>
                                        </p:tgtEl>
                                      </p:cBhvr>
                                    </p:animEffect>
                                    <p:anim calcmode="lin" valueType="num">
                                      <p:cBhvr>
                                        <p:cTn id="35" dur="750" fill="hold"/>
                                        <p:tgtEl>
                                          <p:spTgt spid="24"/>
                                        </p:tgtEl>
                                        <p:attrNameLst>
                                          <p:attrName>ppt_x</p:attrName>
                                        </p:attrNameLst>
                                      </p:cBhvr>
                                      <p:tavLst>
                                        <p:tav tm="0">
                                          <p:val>
                                            <p:strVal val="#ppt_x"/>
                                          </p:val>
                                        </p:tav>
                                        <p:tav tm="100000">
                                          <p:val>
                                            <p:strVal val="#ppt_x"/>
                                          </p:val>
                                        </p:tav>
                                      </p:tavLst>
                                    </p:anim>
                                    <p:anim calcmode="lin" valueType="num">
                                      <p:cBhvr>
                                        <p:cTn id="36" dur="75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750"/>
                                        <p:tgtEl>
                                          <p:spTgt spid="23"/>
                                        </p:tgtEl>
                                      </p:cBhvr>
                                    </p:animEffect>
                                    <p:anim calcmode="lin" valueType="num">
                                      <p:cBhvr>
                                        <p:cTn id="40" dur="750" fill="hold"/>
                                        <p:tgtEl>
                                          <p:spTgt spid="23"/>
                                        </p:tgtEl>
                                        <p:attrNameLst>
                                          <p:attrName>ppt_x</p:attrName>
                                        </p:attrNameLst>
                                      </p:cBhvr>
                                      <p:tavLst>
                                        <p:tav tm="0">
                                          <p:val>
                                            <p:strVal val="#ppt_x"/>
                                          </p:val>
                                        </p:tav>
                                        <p:tav tm="100000">
                                          <p:val>
                                            <p:strVal val="#ppt_x"/>
                                          </p:val>
                                        </p:tav>
                                      </p:tavLst>
                                    </p:anim>
                                    <p:anim calcmode="lin" valueType="num">
                                      <p:cBhvr>
                                        <p:cTn id="41" dur="75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750"/>
                                        <p:tgtEl>
                                          <p:spTgt spid="26"/>
                                        </p:tgtEl>
                                      </p:cBhvr>
                                    </p:animEffect>
                                    <p:anim calcmode="lin" valueType="num">
                                      <p:cBhvr>
                                        <p:cTn id="45" dur="750" fill="hold"/>
                                        <p:tgtEl>
                                          <p:spTgt spid="26"/>
                                        </p:tgtEl>
                                        <p:attrNameLst>
                                          <p:attrName>ppt_x</p:attrName>
                                        </p:attrNameLst>
                                      </p:cBhvr>
                                      <p:tavLst>
                                        <p:tav tm="0">
                                          <p:val>
                                            <p:strVal val="#ppt_x"/>
                                          </p:val>
                                        </p:tav>
                                        <p:tav tm="100000">
                                          <p:val>
                                            <p:strVal val="#ppt_x"/>
                                          </p:val>
                                        </p:tav>
                                      </p:tavLst>
                                    </p:anim>
                                    <p:anim calcmode="lin" valueType="num">
                                      <p:cBhvr>
                                        <p:cTn id="46" dur="75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750"/>
                                        <p:tgtEl>
                                          <p:spTgt spid="25"/>
                                        </p:tgtEl>
                                      </p:cBhvr>
                                    </p:animEffect>
                                    <p:anim calcmode="lin" valueType="num">
                                      <p:cBhvr>
                                        <p:cTn id="50" dur="750" fill="hold"/>
                                        <p:tgtEl>
                                          <p:spTgt spid="25"/>
                                        </p:tgtEl>
                                        <p:attrNameLst>
                                          <p:attrName>ppt_x</p:attrName>
                                        </p:attrNameLst>
                                      </p:cBhvr>
                                      <p:tavLst>
                                        <p:tav tm="0">
                                          <p:val>
                                            <p:strVal val="#ppt_x"/>
                                          </p:val>
                                        </p:tav>
                                        <p:tav tm="100000">
                                          <p:val>
                                            <p:strVal val="#ppt_x"/>
                                          </p:val>
                                        </p:tav>
                                      </p:tavLst>
                                    </p:anim>
                                    <p:anim calcmode="lin" valueType="num">
                                      <p:cBhvr>
                                        <p:cTn id="51" dur="75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750"/>
                                        <p:tgtEl>
                                          <p:spTgt spid="28"/>
                                        </p:tgtEl>
                                      </p:cBhvr>
                                    </p:animEffect>
                                    <p:anim calcmode="lin" valueType="num">
                                      <p:cBhvr>
                                        <p:cTn id="55" dur="750" fill="hold"/>
                                        <p:tgtEl>
                                          <p:spTgt spid="28"/>
                                        </p:tgtEl>
                                        <p:attrNameLst>
                                          <p:attrName>ppt_x</p:attrName>
                                        </p:attrNameLst>
                                      </p:cBhvr>
                                      <p:tavLst>
                                        <p:tav tm="0">
                                          <p:val>
                                            <p:strVal val="#ppt_x"/>
                                          </p:val>
                                        </p:tav>
                                        <p:tav tm="100000">
                                          <p:val>
                                            <p:strVal val="#ppt_x"/>
                                          </p:val>
                                        </p:tav>
                                      </p:tavLst>
                                    </p:anim>
                                    <p:anim calcmode="lin" valueType="num">
                                      <p:cBhvr>
                                        <p:cTn id="56" dur="750" fill="hold"/>
                                        <p:tgtEl>
                                          <p:spTgt spid="2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750"/>
                                        <p:tgtEl>
                                          <p:spTgt spid="27"/>
                                        </p:tgtEl>
                                      </p:cBhvr>
                                    </p:animEffect>
                                    <p:anim calcmode="lin" valueType="num">
                                      <p:cBhvr>
                                        <p:cTn id="60" dur="750" fill="hold"/>
                                        <p:tgtEl>
                                          <p:spTgt spid="27"/>
                                        </p:tgtEl>
                                        <p:attrNameLst>
                                          <p:attrName>ppt_x</p:attrName>
                                        </p:attrNameLst>
                                      </p:cBhvr>
                                      <p:tavLst>
                                        <p:tav tm="0">
                                          <p:val>
                                            <p:strVal val="#ppt_x"/>
                                          </p:val>
                                        </p:tav>
                                        <p:tav tm="100000">
                                          <p:val>
                                            <p:strVal val="#ppt_x"/>
                                          </p:val>
                                        </p:tav>
                                      </p:tavLst>
                                    </p:anim>
                                    <p:anim calcmode="lin" valueType="num">
                                      <p:cBhvr>
                                        <p:cTn id="61" dur="7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23" grpId="0"/>
      <p:bldP spid="24" grpId="0"/>
      <p:bldP spid="25" grpId="0"/>
      <p:bldP spid="26" grpId="0"/>
      <p:bldP spid="27" grpId="0"/>
      <p:bldP spid="28" grpId="0"/>
      <p:bldP spid="29"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cstate="print">
            <a:extLst>
              <a:ext uri="{28A0092B-C50C-407E-A947-70E740481C1C}">
                <a14:useLocalDpi xmlns:a14="http://schemas.microsoft.com/office/drawing/2010/main" val="0"/>
              </a:ext>
            </a:extLst>
          </a:blip>
          <a:stretch>
            <a:fillRect/>
          </a:stretch>
        </p:blipFill>
        <p:spPr>
          <a:xfrm flipV="1">
            <a:off x="-58420" y="2814977"/>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5038901" y="2175911"/>
            <a:ext cx="3143249" cy="768350"/>
          </a:xfrm>
          <a:prstGeom prst="rect">
            <a:avLst/>
          </a:prstGeom>
          <a:noFill/>
        </p:spPr>
        <p:txBody>
          <a:bodyPr vert="horz" wrap="square" rtlCol="0">
            <a:spAutoFit/>
          </a:bodyPr>
          <a:lstStyle/>
          <a:p>
            <a:pPr algn="ctr"/>
            <a:r>
              <a:rPr lang="en-US" altLang="zh-CN"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node</a:t>
            </a:r>
            <a:endParaRPr lang="en-US" altLang="zh-CN"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 name="文本框 1"/>
          <p:cNvSpPr txBox="1"/>
          <p:nvPr/>
        </p:nvSpPr>
        <p:spPr>
          <a:xfrm>
            <a:off x="6557010" y="2944495"/>
            <a:ext cx="3512820" cy="306705"/>
          </a:xfrm>
          <a:prstGeom prst="rect">
            <a:avLst/>
          </a:prstGeom>
          <a:noFill/>
        </p:spPr>
        <p:txBody>
          <a:bodyPr wrap="square" rtlCol="0">
            <a:spAutoFit/>
          </a:bodyPr>
          <a:p>
            <a:r>
              <a:rPr lang="zh-CN" altLang="en-US" sz="1400"/>
              <a:t>nodejs就是可以直接运行JS文件的解析器</a:t>
            </a:r>
            <a:endParaRPr lang="zh-CN" altLang="en-US" sz="14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0" y="4295636"/>
            <a:ext cx="12192000" cy="2562363"/>
            <a:chOff x="0" y="3429000"/>
            <a:chExt cx="12192000" cy="3429000"/>
          </a:xfrm>
          <a:solidFill>
            <a:schemeClr val="tx1">
              <a:lumMod val="85000"/>
              <a:lumOff val="15000"/>
            </a:schemeClr>
          </a:solidFill>
        </p:grpSpPr>
        <p:sp>
          <p:nvSpPr>
            <p:cNvPr id="34" name="矩形 33"/>
            <p:cNvSpPr/>
            <p:nvPr/>
          </p:nvSpPr>
          <p:spPr>
            <a:xfrm>
              <a:off x="0" y="3618000"/>
              <a:ext cx="12192000" cy="32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0" y="3429000"/>
              <a:ext cx="12192000" cy="3276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cxnSp>
        <p:nvCxnSpPr>
          <p:cNvPr id="4" name="直接连接符 3"/>
          <p:cNvCxnSpPr/>
          <p:nvPr/>
        </p:nvCxnSpPr>
        <p:spPr>
          <a:xfrm>
            <a:off x="-76200" y="4295636"/>
            <a:ext cx="122682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6013470" y="4213847"/>
            <a:ext cx="165065" cy="165065"/>
            <a:chOff x="4461164" y="3012970"/>
            <a:chExt cx="165065" cy="165065"/>
          </a:xfrm>
        </p:grpSpPr>
        <p:sp>
          <p:nvSpPr>
            <p:cNvPr id="12" name="椭圆 11"/>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9765282" y="4209236"/>
            <a:ext cx="165065" cy="165065"/>
            <a:chOff x="4461164" y="3012970"/>
            <a:chExt cx="165065" cy="165065"/>
          </a:xfrm>
        </p:grpSpPr>
        <p:sp>
          <p:nvSpPr>
            <p:cNvPr id="24" name="椭圆 23"/>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p:cNvGrpSpPr/>
          <p:nvPr/>
        </p:nvGrpSpPr>
        <p:grpSpPr>
          <a:xfrm>
            <a:off x="2405082" y="4209236"/>
            <a:ext cx="165065" cy="165065"/>
            <a:chOff x="4461164" y="3012970"/>
            <a:chExt cx="165065" cy="165065"/>
          </a:xfrm>
        </p:grpSpPr>
        <p:sp>
          <p:nvSpPr>
            <p:cNvPr id="32" name="椭圆 31"/>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6" name="图片占位符 5" descr="C:\Users\安霞\Desktop\timg (2).jpgtimg (2)"/>
          <p:cNvPicPr>
            <a:picLocks noGrp="1" noChangeAspect="1"/>
          </p:cNvPicPr>
          <p:nvPr>
            <p:ph type="pic" sz="quarter" idx="11"/>
          </p:nvPr>
        </p:nvPicPr>
        <p:blipFill>
          <a:blip r:embed="rId1"/>
          <a:srcRect/>
          <a:stretch>
            <a:fillRect/>
          </a:stretch>
        </p:blipFill>
        <p:spPr>
          <a:xfrm>
            <a:off x="8798220" y="1967504"/>
            <a:ext cx="2114550" cy="1583690"/>
          </a:xfrm>
        </p:spPr>
      </p:pic>
      <p:pic>
        <p:nvPicPr>
          <p:cNvPr id="19" name="图片占位符 18" descr="C:\Users\安霞\Desktop\timg (1).jpgtimg (1)"/>
          <p:cNvPicPr>
            <a:picLocks noGrp="1" noChangeAspect="1"/>
          </p:cNvPicPr>
          <p:nvPr>
            <p:ph type="pic" sz="quarter" idx="12"/>
          </p:nvPr>
        </p:nvPicPr>
        <p:blipFill>
          <a:blip r:embed="rId2"/>
          <a:srcRect/>
          <a:stretch>
            <a:fillRect/>
          </a:stretch>
        </p:blipFill>
        <p:spPr>
          <a:xfrm>
            <a:off x="1461307" y="2305959"/>
            <a:ext cx="2114550" cy="906780"/>
          </a:xfrm>
        </p:spPr>
      </p:pic>
      <p:sp>
        <p:nvSpPr>
          <p:cNvPr id="36" name="Rectangle 23"/>
          <p:cNvSpPr/>
          <p:nvPr/>
        </p:nvSpPr>
        <p:spPr>
          <a:xfrm>
            <a:off x="1461424" y="5294991"/>
            <a:ext cx="2493304" cy="1383665"/>
          </a:xfrm>
          <a:prstGeom prst="rect">
            <a:avLst/>
          </a:prstGeom>
        </p:spPr>
        <p:txBody>
          <a:bodyPr wrap="square">
            <a:spAutoFit/>
          </a:bodyPr>
          <a:lstStyle/>
          <a:p>
            <a:pPr>
              <a:defRPr/>
            </a:pPr>
            <a:r>
              <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简单的说 Node.js 就是运行在服务端的 JavaScript。</a:t>
            </a:r>
            <a:endPar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defRPr/>
            </a:pPr>
            <a:r>
              <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Node.js 是一个基于Chrome JavaScript 运行时建立的一个平台。</a:t>
            </a:r>
            <a:endPar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defRPr/>
            </a:pPr>
            <a:r>
              <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Node.js是一个事件驱动I/O服务端JavaScript环境，基于Google的V8引擎，V8引擎执行Javascript的速度非常快，性能非常好。</a:t>
            </a:r>
            <a:endPar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7" name="文本框 36"/>
          <p:cNvSpPr txBox="1"/>
          <p:nvPr/>
        </p:nvSpPr>
        <p:spPr>
          <a:xfrm>
            <a:off x="1691930" y="4767706"/>
            <a:ext cx="2907673" cy="398780"/>
          </a:xfrm>
          <a:prstGeom prst="rect">
            <a:avLst/>
          </a:prstGeom>
          <a:noFill/>
        </p:spPr>
        <p:txBody>
          <a:bodyPr wrap="square" rtlCol="0">
            <a:spAutoFit/>
          </a:bodyPr>
          <a:lstStyle/>
          <a:p>
            <a:r>
              <a:rPr lang="en-US" sz="2000" b="1" dirty="0">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NODEJS</a:t>
            </a:r>
            <a:endParaRPr lang="en-US" sz="2000" b="1"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Rectangle 23"/>
          <p:cNvSpPr/>
          <p:nvPr/>
        </p:nvSpPr>
        <p:spPr>
          <a:xfrm>
            <a:off x="5261167" y="5294991"/>
            <a:ext cx="2493304" cy="899160"/>
          </a:xfrm>
          <a:prstGeom prst="rect">
            <a:avLst/>
          </a:prstGeom>
        </p:spPr>
        <p:txBody>
          <a:bodyPr wrap="square">
            <a:spAutoFit/>
          </a:bodyPr>
          <a:lstStyle/>
          <a:p>
            <a:pPr>
              <a:defRPr/>
            </a:pPr>
            <a:r>
              <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实时性应用，比如在线多人协作工具，网页聊天应用等。 以 I/O 为主的高并发应用，比如为客户端提供 API，读取数据库。 流式应用，比如客户端经常上传文件。 前后端分离。</a:t>
            </a:r>
            <a:endPar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9" name="文本框 38"/>
          <p:cNvSpPr txBox="1"/>
          <p:nvPr/>
        </p:nvSpPr>
        <p:spPr>
          <a:xfrm>
            <a:off x="5261168" y="4766436"/>
            <a:ext cx="2907673" cy="398780"/>
          </a:xfrm>
          <a:prstGeom prst="rect">
            <a:avLst/>
          </a:prstGeom>
          <a:noFill/>
        </p:spPr>
        <p:txBody>
          <a:bodyPr wrap="square" rtlCol="0">
            <a:spAutoFit/>
          </a:bodyPr>
          <a:lstStyle/>
          <a:p>
            <a:r>
              <a:rPr lang="zh-CN" altLang="en-US" sz="2000" b="1"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最常见的用法</a:t>
            </a:r>
            <a:endParaRPr lang="zh-CN" altLang="en-US" sz="2000" b="1"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Rectangle 23"/>
          <p:cNvSpPr/>
          <p:nvPr/>
        </p:nvSpPr>
        <p:spPr>
          <a:xfrm>
            <a:off x="9045710" y="5237283"/>
            <a:ext cx="2493304" cy="737235"/>
          </a:xfrm>
          <a:prstGeom prst="rect">
            <a:avLst/>
          </a:prstGeom>
        </p:spPr>
        <p:txBody>
          <a:bodyPr wrap="square">
            <a:spAutoFit/>
          </a:bodyPr>
          <a:lstStyle/>
          <a:p>
            <a:pPr>
              <a:defRPr/>
            </a:pPr>
            <a:r>
              <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MySQL是一种开放源代码的关系型数据库管理系统（RDBMS），使用最常用的数据库管理语言--结构化查询语言（SQL）进行数据库管理。</a:t>
            </a:r>
            <a:endParaRPr lang="en-US" altLang="zh-CN" sz="1050" noProof="1">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1" name="文本框 40"/>
          <p:cNvSpPr txBox="1"/>
          <p:nvPr/>
        </p:nvSpPr>
        <p:spPr>
          <a:xfrm>
            <a:off x="9045711" y="4709998"/>
            <a:ext cx="2907673" cy="398780"/>
          </a:xfrm>
          <a:prstGeom prst="rect">
            <a:avLst/>
          </a:prstGeom>
          <a:noFill/>
        </p:spPr>
        <p:txBody>
          <a:bodyPr wrap="square" rtlCol="0">
            <a:spAutoFit/>
          </a:bodyPr>
          <a:lstStyle/>
          <a:p>
            <a:r>
              <a:rPr lang="en-US" sz="2000" b="1" dirty="0">
                <a:solidFill>
                  <a:schemeClr val="bg1">
                    <a:lumMod val="9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MYSQL</a:t>
            </a:r>
            <a:endParaRPr lang="en-US" sz="2000" b="1" dirty="0">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文本框 42"/>
          <p:cNvSpPr txBox="1"/>
          <p:nvPr/>
        </p:nvSpPr>
        <p:spPr>
          <a:xfrm>
            <a:off x="10435323" y="261573"/>
            <a:ext cx="1548394" cy="275590"/>
          </a:xfrm>
          <a:prstGeom prst="rect">
            <a:avLst/>
          </a:prstGeom>
          <a:noFill/>
        </p:spPr>
        <p:txBody>
          <a:bodyPr wrap="square" rtlCol="0">
            <a:spAutoFit/>
          </a:bodyPr>
          <a:lstStyle/>
          <a:p>
            <a:pPr algn="ct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node</a:t>
            </a:r>
            <a:endPar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占位符 4" descr="C:\Users\安霞\Desktop\timg.jpgtimg"/>
          <p:cNvPicPr>
            <a:picLocks noGrp="1" noChangeAspect="1"/>
          </p:cNvPicPr>
          <p:nvPr>
            <p:ph type="pic" sz="quarter" idx="10"/>
          </p:nvPr>
        </p:nvPicPr>
        <p:blipFill>
          <a:blip r:embed="rId3"/>
          <a:srcRect/>
          <a:stretch>
            <a:fillRect/>
          </a:stretch>
        </p:blipFill>
        <p:spPr>
          <a:xfrm>
            <a:off x="5037138" y="1778909"/>
            <a:ext cx="2114550" cy="1960880"/>
          </a:xfrm>
        </p:spPr>
      </p:pic>
      <p:sp>
        <p:nvSpPr>
          <p:cNvPr id="2" name="文本框 1"/>
          <p:cNvSpPr txBox="1"/>
          <p:nvPr/>
        </p:nvSpPr>
        <p:spPr>
          <a:xfrm>
            <a:off x="632460" y="768350"/>
            <a:ext cx="3369945" cy="368300"/>
          </a:xfrm>
          <a:prstGeom prst="rect">
            <a:avLst/>
          </a:prstGeom>
          <a:noFill/>
        </p:spPr>
        <p:txBody>
          <a:bodyPr wrap="square" rtlCol="0">
            <a:spAutoFit/>
          </a:bodyPr>
          <a:p>
            <a:r>
              <a:rPr lang="en-US" altLang="zh-CN"/>
              <a:t>node</a:t>
            </a:r>
            <a:r>
              <a:rPr lang="zh-CN" altLang="en-US"/>
              <a:t>相关</a:t>
            </a:r>
            <a:endParaRPr lang="zh-CN" alt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par>
                                <p:cTn id="14" presetID="37"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anim calcmode="lin" valueType="num">
                                      <p:cBhvr>
                                        <p:cTn id="17" dur="1000" fill="hold"/>
                                        <p:tgtEl>
                                          <p:spTgt spid="31"/>
                                        </p:tgtEl>
                                        <p:attrNameLst>
                                          <p:attrName>ppt_x</p:attrName>
                                        </p:attrNameLst>
                                      </p:cBhvr>
                                      <p:tavLst>
                                        <p:tav tm="0">
                                          <p:val>
                                            <p:strVal val="#ppt_x"/>
                                          </p:val>
                                        </p:tav>
                                        <p:tav tm="100000">
                                          <p:val>
                                            <p:strVal val="#ppt_x"/>
                                          </p:val>
                                        </p:tav>
                                      </p:tavLst>
                                    </p:anim>
                                    <p:anim calcmode="lin" valueType="num">
                                      <p:cBhvr>
                                        <p:cTn id="18" dur="900" decel="100000" fill="hold"/>
                                        <p:tgtEl>
                                          <p:spTgt spid="31"/>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20" presetID="37"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900" decel="100000" fill="hold"/>
                                        <p:tgtEl>
                                          <p:spTgt spid="11"/>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6" presetID="37"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900" decel="100000" fill="hold"/>
                                        <p:tgtEl>
                                          <p:spTgt spid="23"/>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32" presetID="2" presetClass="entr" presetSubtype="4"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ppt_x"/>
                                          </p:val>
                                        </p:tav>
                                        <p:tav tm="100000">
                                          <p:val>
                                            <p:strVal val="#ppt_x"/>
                                          </p:val>
                                        </p:tav>
                                      </p:tavLst>
                                    </p:anim>
                                    <p:anim calcmode="lin" valueType="num">
                                      <p:cBhvr additive="base">
                                        <p:cTn id="35" dur="500" fill="hold"/>
                                        <p:tgtEl>
                                          <p:spTgt spid="30"/>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47"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anim calcmode="lin" valueType="num">
                                      <p:cBhvr>
                                        <p:cTn id="40" dur="1000" fill="hold"/>
                                        <p:tgtEl>
                                          <p:spTgt spid="37"/>
                                        </p:tgtEl>
                                        <p:attrNameLst>
                                          <p:attrName>ppt_x</p:attrName>
                                        </p:attrNameLst>
                                      </p:cBhvr>
                                      <p:tavLst>
                                        <p:tav tm="0">
                                          <p:val>
                                            <p:strVal val="#ppt_x"/>
                                          </p:val>
                                        </p:tav>
                                        <p:tav tm="100000">
                                          <p:val>
                                            <p:strVal val="#ppt_x"/>
                                          </p:val>
                                        </p:tav>
                                      </p:tavLst>
                                    </p:anim>
                                    <p:anim calcmode="lin" valueType="num">
                                      <p:cBhvr>
                                        <p:cTn id="41" dur="1000" fill="hold"/>
                                        <p:tgtEl>
                                          <p:spTgt spid="37"/>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anim calcmode="lin" valueType="num">
                                      <p:cBhvr>
                                        <p:cTn id="45" dur="1000" fill="hold"/>
                                        <p:tgtEl>
                                          <p:spTgt spid="36"/>
                                        </p:tgtEl>
                                        <p:attrNameLst>
                                          <p:attrName>ppt_x</p:attrName>
                                        </p:attrNameLst>
                                      </p:cBhvr>
                                      <p:tavLst>
                                        <p:tav tm="0">
                                          <p:val>
                                            <p:strVal val="#ppt_x"/>
                                          </p:val>
                                        </p:tav>
                                        <p:tav tm="100000">
                                          <p:val>
                                            <p:strVal val="#ppt_x"/>
                                          </p:val>
                                        </p:tav>
                                      </p:tavLst>
                                    </p:anim>
                                    <p:anim calcmode="lin" valueType="num">
                                      <p:cBhvr>
                                        <p:cTn id="46" dur="1000" fill="hold"/>
                                        <p:tgtEl>
                                          <p:spTgt spid="36"/>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000"/>
                                        <p:tgtEl>
                                          <p:spTgt spid="39"/>
                                        </p:tgtEl>
                                      </p:cBhvr>
                                    </p:animEffect>
                                    <p:anim calcmode="lin" valueType="num">
                                      <p:cBhvr>
                                        <p:cTn id="50" dur="1000" fill="hold"/>
                                        <p:tgtEl>
                                          <p:spTgt spid="39"/>
                                        </p:tgtEl>
                                        <p:attrNameLst>
                                          <p:attrName>ppt_x</p:attrName>
                                        </p:attrNameLst>
                                      </p:cBhvr>
                                      <p:tavLst>
                                        <p:tav tm="0">
                                          <p:val>
                                            <p:strVal val="#ppt_x"/>
                                          </p:val>
                                        </p:tav>
                                        <p:tav tm="100000">
                                          <p:val>
                                            <p:strVal val="#ppt_x"/>
                                          </p:val>
                                        </p:tav>
                                      </p:tavLst>
                                    </p:anim>
                                    <p:anim calcmode="lin" valueType="num">
                                      <p:cBhvr>
                                        <p:cTn id="51" dur="1000" fill="hold"/>
                                        <p:tgtEl>
                                          <p:spTgt spid="39"/>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1000"/>
                                        <p:tgtEl>
                                          <p:spTgt spid="41"/>
                                        </p:tgtEl>
                                      </p:cBhvr>
                                    </p:animEffect>
                                    <p:anim calcmode="lin" valueType="num">
                                      <p:cBhvr>
                                        <p:cTn id="60" dur="1000" fill="hold"/>
                                        <p:tgtEl>
                                          <p:spTgt spid="41"/>
                                        </p:tgtEl>
                                        <p:attrNameLst>
                                          <p:attrName>ppt_x</p:attrName>
                                        </p:attrNameLst>
                                      </p:cBhvr>
                                      <p:tavLst>
                                        <p:tav tm="0">
                                          <p:val>
                                            <p:strVal val="#ppt_x"/>
                                          </p:val>
                                        </p:tav>
                                        <p:tav tm="100000">
                                          <p:val>
                                            <p:strVal val="#ppt_x"/>
                                          </p:val>
                                        </p:tav>
                                      </p:tavLst>
                                    </p:anim>
                                    <p:anim calcmode="lin" valueType="num">
                                      <p:cBhvr>
                                        <p:cTn id="61" dur="1000" fill="hold"/>
                                        <p:tgtEl>
                                          <p:spTgt spid="41"/>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3" grpId="0"/>
    </p:bldLst>
  </p:timing>
</p:sld>
</file>

<file path=ppt/tags/tag1.xml><?xml version="1.0" encoding="utf-8"?>
<p:tagLst xmlns:p="http://schemas.openxmlformats.org/presentationml/2006/main">
  <p:tag name="MH" val="20160520223315"/>
  <p:tag name="MH_LIBRARY" val="GRAPHIC"/>
  <p:tag name="MH_TYPE" val="Text"/>
  <p:tag name="MH_ORDER" val="1"/>
</p:tagLst>
</file>

<file path=ppt/tags/tag10.xml><?xml version="1.0" encoding="utf-8"?>
<p:tagLst xmlns:p="http://schemas.openxmlformats.org/presentationml/2006/main">
  <p:tag name="MH" val="20160520223315"/>
  <p:tag name="MH_LIBRARY" val="GRAPHIC"/>
  <p:tag name="MH_TYPE" val="Other"/>
  <p:tag name="MH_ORDER" val="7"/>
</p:tagLst>
</file>

<file path=ppt/tags/tag2.xml><?xml version="1.0" encoding="utf-8"?>
<p:tagLst xmlns:p="http://schemas.openxmlformats.org/presentationml/2006/main">
  <p:tag name="MH" val="20160520223315"/>
  <p:tag name="MH_LIBRARY" val="GRAPHIC"/>
  <p:tag name="MH_TYPE" val="Text"/>
  <p:tag name="MH_ORDER" val="2"/>
</p:tagLst>
</file>

<file path=ppt/tags/tag3.xml><?xml version="1.0" encoding="utf-8"?>
<p:tagLst xmlns:p="http://schemas.openxmlformats.org/presentationml/2006/main">
  <p:tag name="MH" val="20160520223315"/>
  <p:tag name="MH_LIBRARY" val="GRAPHIC"/>
  <p:tag name="MH_TYPE" val="Text"/>
  <p:tag name="MH_ORDER" val="3"/>
</p:tagLst>
</file>

<file path=ppt/tags/tag4.xml><?xml version="1.0" encoding="utf-8"?>
<p:tagLst xmlns:p="http://schemas.openxmlformats.org/presentationml/2006/main">
  <p:tag name="MH" val="20160520223315"/>
  <p:tag name="MH_LIBRARY" val="GRAPHIC"/>
  <p:tag name="MH_TYPE" val="Other"/>
  <p:tag name="MH_ORDER" val="1"/>
</p:tagLst>
</file>

<file path=ppt/tags/tag5.xml><?xml version="1.0" encoding="utf-8"?>
<p:tagLst xmlns:p="http://schemas.openxmlformats.org/presentationml/2006/main">
  <p:tag name="MH" val="20160520223315"/>
  <p:tag name="MH_LIBRARY" val="GRAPHIC"/>
  <p:tag name="MH_TYPE" val="Other"/>
  <p:tag name="MH_ORDER" val="2"/>
</p:tagLst>
</file>

<file path=ppt/tags/tag6.xml><?xml version="1.0" encoding="utf-8"?>
<p:tagLst xmlns:p="http://schemas.openxmlformats.org/presentationml/2006/main">
  <p:tag name="MH" val="20160520223315"/>
  <p:tag name="MH_LIBRARY" val="GRAPHIC"/>
  <p:tag name="MH_TYPE" val="Other"/>
  <p:tag name="MH_ORDER" val="3"/>
</p:tagLst>
</file>

<file path=ppt/tags/tag7.xml><?xml version="1.0" encoding="utf-8"?>
<p:tagLst xmlns:p="http://schemas.openxmlformats.org/presentationml/2006/main">
  <p:tag name="MH" val="20160520223315"/>
  <p:tag name="MH_LIBRARY" val="GRAPHIC"/>
  <p:tag name="MH_TYPE" val="Other"/>
  <p:tag name="MH_ORDER" val="4"/>
</p:tagLst>
</file>

<file path=ppt/tags/tag8.xml><?xml version="1.0" encoding="utf-8"?>
<p:tagLst xmlns:p="http://schemas.openxmlformats.org/presentationml/2006/main">
  <p:tag name="MH" val="20160520223315"/>
  <p:tag name="MH_LIBRARY" val="GRAPHIC"/>
  <p:tag name="MH_TYPE" val="Other"/>
  <p:tag name="MH_ORDER" val="5"/>
</p:tagLst>
</file>

<file path=ppt/tags/tag9.xml><?xml version="1.0" encoding="utf-8"?>
<p:tagLst xmlns:p="http://schemas.openxmlformats.org/presentationml/2006/main">
  <p:tag name="MH" val="20160520223315"/>
  <p:tag name="MH_LIBRARY" val="GRAPHIC"/>
  <p:tag name="MH_TYPE" val="Other"/>
  <p:tag name="MH_ORDER" val="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5649</Words>
  <Application>WPS 演示</Application>
  <PresentationFormat>自定义</PresentationFormat>
  <Paragraphs>471</Paragraphs>
  <Slides>29</Slides>
  <Notes>17</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29</vt:i4>
      </vt:variant>
    </vt:vector>
  </HeadingPairs>
  <TitlesOfParts>
    <vt:vector size="48" baseType="lpstr">
      <vt:lpstr>Arial</vt:lpstr>
      <vt:lpstr>宋体</vt:lpstr>
      <vt:lpstr>Wingdings</vt:lpstr>
      <vt:lpstr>Calibri</vt:lpstr>
      <vt:lpstr>微软雅黑</vt:lpstr>
      <vt:lpstr>Open Sans</vt:lpstr>
      <vt:lpstr>Calibri Light</vt:lpstr>
      <vt:lpstr>Roboto Light</vt:lpstr>
      <vt:lpstr>Gill Sans</vt:lpstr>
      <vt:lpstr>Arial Unicode MS</vt:lpstr>
      <vt:lpstr>等线</vt:lpstr>
      <vt:lpstr>Arial Narrow</vt:lpstr>
      <vt:lpstr>Wingdings</vt:lpstr>
      <vt:lpstr>Open Sans Light</vt:lpstr>
      <vt:lpstr>Segoe Print</vt:lpstr>
      <vt:lpstr>方正兰亭细黑_GBK</vt:lpstr>
      <vt:lpstr>黑体</vt:lpstr>
      <vt:lpstr>Gill Sans MT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hp</cp:lastModifiedBy>
  <cp:revision>143</cp:revision>
  <dcterms:created xsi:type="dcterms:W3CDTF">2017-03-26T06:32:00Z</dcterms:created>
  <dcterms:modified xsi:type="dcterms:W3CDTF">2018-10-25T05:52:10Z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