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88" r:id="rId3"/>
    <p:sldId id="291" r:id="rId4"/>
    <p:sldId id="289" r:id="rId5"/>
    <p:sldId id="292" r:id="rId6"/>
    <p:sldId id="271" r:id="rId7"/>
    <p:sldId id="290" r:id="rId8"/>
    <p:sldId id="293" r:id="rId9"/>
    <p:sldId id="262" r:id="rId10"/>
    <p:sldId id="261" r:id="rId11"/>
    <p:sldId id="263" r:id="rId12"/>
    <p:sldId id="264" r:id="rId13"/>
    <p:sldId id="265" r:id="rId14"/>
    <p:sldId id="266" r:id="rId15"/>
    <p:sldId id="270" r:id="rId16"/>
    <p:sldId id="465" r:id="rId17"/>
    <p:sldId id="464" r:id="rId18"/>
    <p:sldId id="272" r:id="rId19"/>
    <p:sldId id="273" r:id="rId20"/>
    <p:sldId id="274" r:id="rId21"/>
    <p:sldId id="275" r:id="rId22"/>
    <p:sldId id="268" r:id="rId23"/>
    <p:sldId id="277" r:id="rId24"/>
    <p:sldId id="278" r:id="rId25"/>
    <p:sldId id="279" r:id="rId26"/>
    <p:sldId id="280" r:id="rId27"/>
    <p:sldId id="276" r:id="rId28"/>
    <p:sldId id="282" r:id="rId29"/>
    <p:sldId id="281" r:id="rId30"/>
    <p:sldId id="285" r:id="rId31"/>
    <p:sldId id="466" r:id="rId32"/>
    <p:sldId id="287" r:id="rId33"/>
    <p:sldId id="28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643A8-750F-44A9-B513-105E2F04E814}" v="6" dt="2023-07-18T15:20:0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983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24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5.xml" Id="rId26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slide" Target="slides/slide41.xml" Id="rId42" /><Relationship Type="http://schemas.openxmlformats.org/officeDocument/2006/relationships/slide" Target="slides/slide46.xml" Id="rId47" /><Relationship Type="http://schemas.openxmlformats.org/officeDocument/2006/relationships/slide" Target="slides/slide49.xml" Id="rId50" /><Relationship Type="http://schemas.openxmlformats.org/officeDocument/2006/relationships/slide" Target="slides/slide54.xml" Id="rId55" /><Relationship Type="http://schemas.openxmlformats.org/officeDocument/2006/relationships/presProps" Target="presProps.xml" Id="rId63" /><Relationship Type="http://schemas.microsoft.com/office/2015/10/relationships/revisionInfo" Target="revisionInfo.xml" Id="rId68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28.xml" Id="rId29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slide" Target="slides/slide39.xml" Id="rId40" /><Relationship Type="http://schemas.openxmlformats.org/officeDocument/2006/relationships/slide" Target="slides/slide44.xml" Id="rId45" /><Relationship Type="http://schemas.openxmlformats.org/officeDocument/2006/relationships/slide" Target="slides/slide52.xml" Id="rId53" /><Relationship Type="http://schemas.openxmlformats.org/officeDocument/2006/relationships/slide" Target="slides/slide57.xml" Id="rId58" /><Relationship Type="http://schemas.openxmlformats.org/officeDocument/2006/relationships/tableStyles" Target="tableStyles.xml" Id="rId66" /><Relationship Type="http://schemas.openxmlformats.org/officeDocument/2006/relationships/slide" Target="slides/slide4.xml" Id="rId5" /><Relationship Type="http://schemas.openxmlformats.org/officeDocument/2006/relationships/slide" Target="slides/slide60.xml" Id="rId61" /><Relationship Type="http://schemas.openxmlformats.org/officeDocument/2006/relationships/slide" Target="slides/slide18.xml" Id="rId1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slide" Target="slides/slide42.xml" Id="rId43" /><Relationship Type="http://schemas.openxmlformats.org/officeDocument/2006/relationships/slide" Target="slides/slide47.xml" Id="rId48" /><Relationship Type="http://schemas.openxmlformats.org/officeDocument/2006/relationships/slide" Target="slides/slide55.xml" Id="rId56" /><Relationship Type="http://schemas.openxmlformats.org/officeDocument/2006/relationships/viewProps" Target="viewProps.xml" Id="rId64" /><Relationship Type="http://schemas.openxmlformats.org/officeDocument/2006/relationships/slide" Target="slides/slide7.xml" Id="rId8" /><Relationship Type="http://schemas.openxmlformats.org/officeDocument/2006/relationships/slide" Target="slides/slide50.xml" Id="rId51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slide" Target="slides/slide37.xml" Id="rId38" /><Relationship Type="http://schemas.openxmlformats.org/officeDocument/2006/relationships/slide" Target="slides/slide45.xml" Id="rId46" /><Relationship Type="http://schemas.openxmlformats.org/officeDocument/2006/relationships/slide" Target="slides/slide58.xml" Id="rId59" /><Relationship Type="http://schemas.openxmlformats.org/officeDocument/2006/relationships/slide" Target="slides/slide19.xml" Id="rId20" /><Relationship Type="http://schemas.openxmlformats.org/officeDocument/2006/relationships/slide" Target="slides/slide40.xml" Id="rId41" /><Relationship Type="http://schemas.openxmlformats.org/officeDocument/2006/relationships/slide" Target="slides/slide53.xml" Id="rId54" /><Relationship Type="http://schemas.openxmlformats.org/officeDocument/2006/relationships/notesMaster" Target="notesMasters/notesMaster1.xml" Id="rId6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openxmlformats.org/officeDocument/2006/relationships/slide" Target="slides/slide48.xml" Id="rId49" /><Relationship Type="http://schemas.openxmlformats.org/officeDocument/2006/relationships/slide" Target="slides/slide56.xml" Id="rId57" /><Relationship Type="http://schemas.openxmlformats.org/officeDocument/2006/relationships/slide" Target="slides/slide9.xml" Id="rId10" /><Relationship Type="http://schemas.openxmlformats.org/officeDocument/2006/relationships/slide" Target="slides/slide30.xml" Id="rId31" /><Relationship Type="http://schemas.openxmlformats.org/officeDocument/2006/relationships/slide" Target="slides/slide43.xml" Id="rId44" /><Relationship Type="http://schemas.openxmlformats.org/officeDocument/2006/relationships/slide" Target="slides/slide51.xml" Id="rId52" /><Relationship Type="http://schemas.openxmlformats.org/officeDocument/2006/relationships/slide" Target="slides/slide59.xml" Id="rId60" /><Relationship Type="http://schemas.openxmlformats.org/officeDocument/2006/relationships/theme" Target="theme/theme1.xml" Id="rId65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38.xml" Id="rId3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2023. 07. 24.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89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58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8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77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19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91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11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8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609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524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21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50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871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049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50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22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46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458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119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874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10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63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31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37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6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81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8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75F4FB-41A1-485C-BDBD-38C771B2FDC9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02276F-347D-40FB-AA01-45B5E27EA8BB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87CA6B5F-37D6-4D51-A799-1D3B7514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8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37450994-A704-40CC-B01C-B1774AC0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19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70CDC7-96D2-4A37-8F7B-D19C12ED8654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F91700-3F28-4199-976A-9055622214ED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B87ECD-6146-4685-8314-B2A0E6605433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30FE3B-664C-40AD-A2AC-D0609D6ECD9F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120F-9EC3-48FC-B4CB-4464A198E398}" type="datetime1">
              <a:rPr lang="en-US" smtClean="0"/>
              <a:t>7/24/2023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Budapest Summer University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.sv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3B6FC-0FE6-2801-4B77-150DD5C7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3600" dirty="0" err="1"/>
              <a:t>Introduction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</a:t>
            </a:r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en-US" sz="3600" dirty="0"/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55807290-8093-1E73-A152-B617B008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7853" y="4298868"/>
            <a:ext cx="1355859" cy="2209874"/>
          </a:xfrm>
          <a:prstGeom prst="rect">
            <a:avLst/>
          </a:prstGeom>
        </p:spPr>
      </p:pic>
      <p:sp>
        <p:nvSpPr>
          <p:cNvPr id="6" name="Alcím 2">
            <a:extLst>
              <a:ext uri="{FF2B5EF4-FFF2-40B4-BE49-F238E27FC236}">
                <a16:creationId xmlns:a16="http://schemas.microsoft.com/office/drawing/2014/main" id="{ED2DAAB2-8AFB-8B27-1C21-CE1DB5D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773525"/>
            <a:ext cx="7023469" cy="1260559"/>
          </a:xfrm>
        </p:spPr>
        <p:txBody>
          <a:bodyPr>
            <a:normAutofit/>
          </a:bodyPr>
          <a:lstStyle/>
          <a:p>
            <a:r>
              <a:rPr lang="hu-HU" dirty="0"/>
              <a:t>János Botzheim</a:t>
            </a:r>
          </a:p>
          <a:p>
            <a:r>
              <a:rPr lang="hu-HU" dirty="0"/>
              <a:t>Head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Department</a:t>
            </a:r>
            <a:r>
              <a:rPr lang="hu-HU" dirty="0"/>
              <a:t> of 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5"/>
    </mc:Choice>
    <mc:Fallback xmlns="">
      <p:transition spd="slow" advTm="32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Supervised Learning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444AA26-FDE5-47A1-A631-3465D2E8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99" y="1613278"/>
            <a:ext cx="9459133" cy="4135671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BCC04B7B-52A5-8A8C-489C-2F6A38EF118E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6D887B5D-6202-7920-1E86-0F324F22A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1EE23E3D-0992-F6F9-A30B-1BEABD86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5DDADA5E-BF0B-F451-1D1D-B64757EC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00596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 measures</a:t>
            </a:r>
          </a:p>
          <a:p>
            <a:pPr lvl="1"/>
            <a:r>
              <a:rPr lang="en-US" sz="1800" dirty="0"/>
              <a:t>Performance on the training set</a:t>
            </a:r>
          </a:p>
          <a:p>
            <a:pPr lvl="1"/>
            <a:r>
              <a:rPr lang="en-US" sz="1800" dirty="0"/>
              <a:t>Performance on test set</a:t>
            </a:r>
          </a:p>
          <a:p>
            <a:r>
              <a:rPr lang="en-US" sz="2000" b="1" dirty="0"/>
              <a:t>Generalization</a:t>
            </a:r>
            <a:endParaRPr lang="en-US" sz="2400" b="1" dirty="0"/>
          </a:p>
          <a:p>
            <a:pPr lvl="1"/>
            <a:r>
              <a:rPr lang="en-US" sz="1800" b="1" i="1" dirty="0"/>
              <a:t>h</a:t>
            </a:r>
            <a:r>
              <a:rPr lang="en-US" sz="1800" dirty="0"/>
              <a:t> generalizes well if it accurately predicts the outputs of the</a:t>
            </a:r>
            <a:r>
              <a:rPr lang="en-US" sz="1800" b="1" dirty="0"/>
              <a:t> test set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Generalization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D7EBC7B-E48D-4042-933B-478B9DEF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04" y="3318983"/>
            <a:ext cx="5445591" cy="2380892"/>
          </a:xfrm>
          <a:prstGeom prst="rect">
            <a:avLst/>
          </a:prstGeom>
        </p:spPr>
      </p:pic>
      <p:sp>
        <p:nvSpPr>
          <p:cNvPr id="6" name="Nyíl: szalag, jobbra mutató 5">
            <a:extLst>
              <a:ext uri="{FF2B5EF4-FFF2-40B4-BE49-F238E27FC236}">
                <a16:creationId xmlns:a16="http://schemas.microsoft.com/office/drawing/2014/main" id="{77E6DED3-1E1F-47EB-9E75-280F0EE024EC}"/>
              </a:ext>
            </a:extLst>
          </p:cNvPr>
          <p:cNvSpPr/>
          <p:nvPr/>
        </p:nvSpPr>
        <p:spPr>
          <a:xfrm>
            <a:off x="2627379" y="3894992"/>
            <a:ext cx="624254" cy="1266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BF29E93-75BA-FE0A-8420-5F2B1F0F46E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327D1A0B-5494-E27E-C225-FA0B33B13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53E783AC-B987-1646-D80C-5E9D8C92E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A2FB1841-9DF2-31F0-A65B-3EA1A74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32013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 to analyze </a:t>
            </a:r>
            <a:r>
              <a:rPr lang="en-US" sz="2000" b="1" dirty="0"/>
              <a:t>hypothesis spaces </a:t>
            </a:r>
            <a:r>
              <a:rPr lang="en-US" sz="2000" dirty="0"/>
              <a:t>is by the </a:t>
            </a:r>
            <a:r>
              <a:rPr lang="en-US" sz="2000" b="1" dirty="0"/>
              <a:t>bias</a:t>
            </a:r>
            <a:r>
              <a:rPr lang="en-US" sz="2000" dirty="0"/>
              <a:t> they impose (regardless of the training data set) and the </a:t>
            </a:r>
            <a:r>
              <a:rPr lang="en-US" sz="2000" b="1" dirty="0"/>
              <a:t>variance</a:t>
            </a:r>
            <a:r>
              <a:rPr lang="en-US" sz="2000" dirty="0"/>
              <a:t> they produce (from one training set to another). </a:t>
            </a:r>
          </a:p>
          <a:p>
            <a:r>
              <a:rPr lang="en-US" sz="2000" b="1" dirty="0"/>
              <a:t>Bias</a:t>
            </a:r>
          </a:p>
          <a:p>
            <a:pPr lvl="1"/>
            <a:r>
              <a:rPr lang="en-US" sz="2000" dirty="0"/>
              <a:t>The tendency of a predictive hypothesis to deviate from the expected value when averaged over different training sets</a:t>
            </a:r>
          </a:p>
          <a:p>
            <a:r>
              <a:rPr lang="en-US" sz="2000" b="1" dirty="0"/>
              <a:t>Variance </a:t>
            </a:r>
          </a:p>
          <a:p>
            <a:pPr lvl="1"/>
            <a:r>
              <a:rPr lang="en-US" sz="2000" dirty="0"/>
              <a:t>The amount of change in the hypothesis due to fluctuation in the training data</a:t>
            </a:r>
          </a:p>
          <a:p>
            <a:endParaRPr lang="en-US" sz="2000" b="1" dirty="0"/>
          </a:p>
          <a:p>
            <a:r>
              <a:rPr lang="en-US" sz="2000" b="1" dirty="0"/>
              <a:t>Bias–variance tradeoff</a:t>
            </a:r>
          </a:p>
          <a:p>
            <a:pPr lvl="1"/>
            <a:r>
              <a:rPr lang="en-US" sz="2000" dirty="0"/>
              <a:t>more complex, low-bias hypotheses that fit the training data well </a:t>
            </a:r>
          </a:p>
          <a:p>
            <a:pPr lvl="1"/>
            <a:r>
              <a:rPr lang="en-US" sz="2000" dirty="0"/>
              <a:t>simpler, low-variance hypotheses that may generalize better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Bias &amp; Variance</a:t>
            </a:r>
            <a:endParaRPr lang="hu-HU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B3C601B-A99B-290E-3D86-7B956B599B42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8EE2FC2B-E5C8-5344-BE3D-EE1045B53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E370E5AB-0DF6-5AAA-1C62-2D51CA585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9069393-276D-02D9-E140-B390DCC9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6078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7625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Underfitting </a:t>
            </a:r>
          </a:p>
          <a:p>
            <a:pPr lvl="1"/>
            <a:r>
              <a:rPr lang="en-US" sz="1800" dirty="0"/>
              <a:t>The algorithm fails to find a pattern in the data</a:t>
            </a:r>
          </a:p>
          <a:p>
            <a:pPr lvl="1"/>
            <a:r>
              <a:rPr lang="en-US" sz="1800" dirty="0"/>
              <a:t>Model is too simple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Overfitting </a:t>
            </a:r>
          </a:p>
          <a:p>
            <a:pPr lvl="1"/>
            <a:r>
              <a:rPr lang="en-US" sz="1800" dirty="0"/>
              <a:t>Fits too much to the </a:t>
            </a:r>
            <a:r>
              <a:rPr lang="en-US" sz="1800" b="1" dirty="0"/>
              <a:t>particular data set</a:t>
            </a:r>
            <a:r>
              <a:rPr lang="en-US" sz="1800" dirty="0"/>
              <a:t> it is trained on</a:t>
            </a:r>
          </a:p>
          <a:p>
            <a:pPr lvl="1"/>
            <a:r>
              <a:rPr lang="en-US" sz="1800" dirty="0"/>
              <a:t>Performs poorly on unseen data (train-test accuracy)</a:t>
            </a:r>
          </a:p>
          <a:p>
            <a:pPr lvl="1"/>
            <a:r>
              <a:rPr lang="en-US" sz="1800" dirty="0"/>
              <a:t>Model is too complex</a:t>
            </a:r>
          </a:p>
          <a:p>
            <a:pPr lvl="1"/>
            <a:r>
              <a:rPr lang="en-US" sz="1800" dirty="0"/>
              <a:t>Amount of data is not enough</a:t>
            </a:r>
          </a:p>
          <a:p>
            <a:pPr lvl="1"/>
            <a:r>
              <a:rPr lang="en-US" sz="1800" dirty="0"/>
              <a:t>Data is not diverse enough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Underfitting &amp; Overfitting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B12A1EA-64F8-47E4-A50F-0D8E6FFB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15" y="2617927"/>
            <a:ext cx="6362700" cy="2348701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2427570-B19F-26EA-5A09-CD0E5BE4C19F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21C031B-520A-CE45-5704-FC4ED06A0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9D8AFB0-5B00-BC6D-9475-3D39DA260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8DFD7852-C151-7964-0783-F0A67FFF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84434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DB9FE330-AE1F-40D6-BAA0-F2F93FDBD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" r="2757" b="9517"/>
          <a:stretch/>
        </p:blipFill>
        <p:spPr>
          <a:xfrm>
            <a:off x="1916906" y="5077476"/>
            <a:ext cx="2421731" cy="301768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Maps a vector of </a:t>
            </a:r>
            <a:r>
              <a:rPr lang="en-US" sz="1800" b="1" dirty="0"/>
              <a:t>attribute values</a:t>
            </a:r>
            <a:r>
              <a:rPr lang="en-US" sz="1800" dirty="0"/>
              <a:t> to a single output </a:t>
            </a:r>
            <a:r>
              <a:rPr lang="en-US" sz="1800" b="1" dirty="0"/>
              <a:t>“decision”</a:t>
            </a:r>
            <a:r>
              <a:rPr lang="en-US" sz="1800" dirty="0"/>
              <a:t> </a:t>
            </a:r>
          </a:p>
          <a:p>
            <a:r>
              <a:rPr lang="en-US" sz="1800" dirty="0"/>
              <a:t>Sequence of tests </a:t>
            </a:r>
          </a:p>
          <a:p>
            <a:pPr lvl="1"/>
            <a:r>
              <a:rPr lang="en-US" sz="1600" dirty="0"/>
              <a:t>Start from root </a:t>
            </a:r>
          </a:p>
          <a:p>
            <a:pPr lvl="1"/>
            <a:r>
              <a:rPr lang="en-US" sz="1600" dirty="0"/>
              <a:t>Explore branches</a:t>
            </a:r>
          </a:p>
          <a:p>
            <a:pPr lvl="1"/>
            <a:r>
              <a:rPr lang="en-US" sz="1600" dirty="0"/>
              <a:t>Until a leaf is reached</a:t>
            </a:r>
          </a:p>
          <a:p>
            <a:r>
              <a:rPr lang="en-US" sz="1800" b="1" dirty="0"/>
              <a:t>Node = test of input attribute value</a:t>
            </a:r>
          </a:p>
          <a:p>
            <a:r>
              <a:rPr lang="en-US" sz="1800" dirty="0"/>
              <a:t>Input and output values can be </a:t>
            </a:r>
            <a:r>
              <a:rPr lang="en-US" sz="1800" b="1" dirty="0"/>
              <a:t>discrete</a:t>
            </a:r>
            <a:r>
              <a:rPr lang="en-US" sz="1800" dirty="0"/>
              <a:t> or </a:t>
            </a:r>
            <a:r>
              <a:rPr lang="en-US" sz="1800" b="1" dirty="0"/>
              <a:t>continuous</a:t>
            </a:r>
          </a:p>
          <a:p>
            <a:endParaRPr lang="en-US" sz="1800" dirty="0"/>
          </a:p>
          <a:p>
            <a:r>
              <a:rPr lang="en-US" sz="1800" dirty="0"/>
              <a:t>Simple example: </a:t>
            </a:r>
            <a:r>
              <a:rPr lang="en-US" sz="1800" b="1" dirty="0"/>
              <a:t>Boolean decision tree</a:t>
            </a:r>
          </a:p>
          <a:p>
            <a:r>
              <a:rPr lang="en-US" sz="1800" dirty="0"/>
              <a:t>A Boolean decision tree is equivalent to a logical statement of the form: </a:t>
            </a:r>
          </a:p>
          <a:p>
            <a:endParaRPr lang="en-US" sz="1800" b="1" dirty="0"/>
          </a:p>
          <a:p>
            <a:r>
              <a:rPr lang="en-US" sz="1800" dirty="0"/>
              <a:t>Where                                           are attribute-value tests corresponding to a path from the root to a true leaf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BADA226-6E6E-4C09-93D5-EF79C8039C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41" b="20818"/>
          <a:stretch/>
        </p:blipFill>
        <p:spPr>
          <a:xfrm>
            <a:off x="4338637" y="4768259"/>
            <a:ext cx="3478031" cy="263770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C34EB2AC-4BB7-60CC-F146-1BE5EB8714C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9143AF7C-6393-3F71-78EB-99F80328F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BD5B2029-AC98-75E3-5229-60F4C8AF6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4526665C-33E1-659E-039C-3411C654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05790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9FDA67F-D40F-4B09-A199-34C93D6D3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9"/>
          <a:stretch/>
        </p:blipFill>
        <p:spPr>
          <a:xfrm>
            <a:off x="3277363" y="1918148"/>
            <a:ext cx="6350978" cy="3981911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Example: Waiting in restaurant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7C61A14-3731-BB14-6937-AFCCB96159BD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E429AF76-137E-806E-FC58-BFBE3DE9A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4AAD90E2-89B9-DC50-EC55-D7C4AD079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913C158B-C811-1AB6-5757-BAB9BF4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55040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/>
              <a:t>Training</a:t>
            </a:r>
            <a:r>
              <a:rPr lang="hu-HU" sz="1800" dirty="0"/>
              <a:t> </a:t>
            </a:r>
            <a:r>
              <a:rPr lang="hu-HU" sz="1800" dirty="0" err="1"/>
              <a:t>dataset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pic>
        <p:nvPicPr>
          <p:cNvPr id="9" name="Kép 8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BCDBCB9D-AD07-59DC-4F20-21A23328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852411"/>
            <a:ext cx="8707065" cy="4153480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06F3D2D-2BFB-E37D-AC12-AD55972A4975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A63F09B9-E6D4-7F61-A8E7-8A8E195F5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628775F4-6AC5-F4D5-A9F0-6A0D4D101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7" name="Élőláb helye 2">
            <a:extLst>
              <a:ext uri="{FF2B5EF4-FFF2-40B4-BE49-F238E27FC236}">
                <a16:creationId xmlns:a16="http://schemas.microsoft.com/office/drawing/2014/main" id="{8C6DDAA9-36F6-E055-FE7C-3D8B03F8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69883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4F9B967-1672-4AB5-8F30-403D71F70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1"/>
          <a:stretch/>
        </p:blipFill>
        <p:spPr>
          <a:xfrm>
            <a:off x="1662247" y="1951211"/>
            <a:ext cx="8755749" cy="3948848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Find most important features and solve sub-problems sequentially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17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8387EB3-E7CC-4685-99B4-1BE0E83A3981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9FCC6F93-1D01-9B91-2621-E7600D3CB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BD0FAED2-FAF7-13F8-7C22-ECBDA9315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CF835E92-C1E9-0F0C-D6FD-1EFD8B75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68105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C52A40E-A3DB-4260-BA8E-816D2E3D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7" y="1495492"/>
            <a:ext cx="10450283" cy="4497899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D5F1FAB-8270-A527-1F3B-959F2ECC9539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7EF02E0C-0A88-E044-9875-0C551264F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2F35234B-73B8-DF36-D422-E20B176B4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95CDD391-4B89-7B08-F06F-9673E567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31903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3608395B-4CB0-4DC2-812A-53A66283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35" y="1831352"/>
            <a:ext cx="6155638" cy="3687666"/>
          </a:xfrm>
          <a:prstGeom prst="rect">
            <a:avLst/>
          </a:prstGeom>
        </p:spPr>
      </p:pic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74733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Final decision tree has short paths</a:t>
            </a:r>
          </a:p>
          <a:p>
            <a:r>
              <a:rPr lang="en-US" sz="1800" dirty="0"/>
              <a:t>Simpler than the original tree</a:t>
            </a:r>
          </a:p>
          <a:p>
            <a:r>
              <a:rPr lang="en-US" sz="1800" dirty="0"/>
              <a:t>Fitted to the training set </a:t>
            </a:r>
          </a:p>
          <a:p>
            <a:r>
              <a:rPr lang="en-US" sz="1800" b="1" dirty="0"/>
              <a:t>BUT</a:t>
            </a:r>
            <a:r>
              <a:rPr lang="en-US" sz="1800" dirty="0"/>
              <a:t> The learning algorithm looks at the examples, not at the correct function</a:t>
            </a:r>
          </a:p>
          <a:p>
            <a:endParaRPr lang="en-US" sz="1800" dirty="0"/>
          </a:p>
          <a:p>
            <a:r>
              <a:rPr lang="en-US" sz="1800" dirty="0"/>
              <a:t>Selecting most important attributes based on </a:t>
            </a:r>
            <a:r>
              <a:rPr lang="en-US" sz="1800" b="1" dirty="0"/>
              <a:t>information gain </a:t>
            </a:r>
            <a:r>
              <a:rPr lang="en-US" sz="1800" dirty="0"/>
              <a:t>defined by</a:t>
            </a:r>
            <a:r>
              <a:rPr lang="en-US" sz="1800" b="1" dirty="0"/>
              <a:t> expected reduction in entropy </a:t>
            </a:r>
            <a:r>
              <a:rPr lang="en-US" sz="1800" dirty="0"/>
              <a:t>of the output variable</a:t>
            </a:r>
            <a:endParaRPr lang="en-US" sz="1800" b="1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8D80B26-AEC8-2A10-CAFD-79906197C0D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159EB530-4CE7-C07A-4FA7-51F055D84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7253A66C-B9FA-B753-A758-336DF49F0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4D1E3C7-B9ED-2A24-5B6A-0A972966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30091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85082DE8-7804-4162-9F33-59B4E8CD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53" y="1508256"/>
            <a:ext cx="1122948" cy="1293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A16C6C6-FD36-486D-AA4E-6E206AE2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9" y="2307004"/>
            <a:ext cx="1945523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151EB2E-AE3B-45D3-A574-7C5C1A72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657" y="2307004"/>
            <a:ext cx="1951042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9AB5384-C572-4044-9DA8-213625480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96" y="4066153"/>
            <a:ext cx="167808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82397_681467_1000x700.jpg" descr="82397_681467_1000x700.jpg">
            <a:extLst>
              <a:ext uri="{FF2B5EF4-FFF2-40B4-BE49-F238E27FC236}">
                <a16:creationId xmlns:a16="http://schemas.microsoft.com/office/drawing/2014/main" id="{C7E25794-83AD-4565-99BA-803B61DB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970" y="4053339"/>
            <a:ext cx="189623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s.jpeg" descr="images.jpeg">
            <a:extLst>
              <a:ext uri="{FF2B5EF4-FFF2-40B4-BE49-F238E27FC236}">
                <a16:creationId xmlns:a16="http://schemas.microsoft.com/office/drawing/2014/main" id="{4EDEBA97-E451-4722-942F-DBC48CF5A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056" y="4251362"/>
            <a:ext cx="2678906" cy="150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reenfinch-1154124_960_720.jpg" descr="greenfinch-1154124_960_720.jpg">
            <a:extLst>
              <a:ext uri="{FF2B5EF4-FFF2-40B4-BE49-F238E27FC236}">
                <a16:creationId xmlns:a16="http://schemas.microsoft.com/office/drawing/2014/main" id="{F3C61F7D-55DF-43EE-A794-07F07B4E4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241" y="2307004"/>
            <a:ext cx="1762721" cy="15001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C7907E0A-3BE4-F788-72FE-C3AC4980393B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9E89660C-09C0-FB34-C4D6-E817A08B0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25A2A8C4-4D5F-DC4D-CC20-446C91E1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8" name="Élőláb helye 2">
            <a:extLst>
              <a:ext uri="{FF2B5EF4-FFF2-40B4-BE49-F238E27FC236}">
                <a16:creationId xmlns:a16="http://schemas.microsoft.com/office/drawing/2014/main" id="{8E3EDF95-6E8A-1AF0-E60F-A255A65C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57836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9627606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Generalization</a:t>
            </a:r>
          </a:p>
          <a:p>
            <a:pPr lvl="1"/>
            <a:r>
              <a:rPr lang="en-US" sz="2000" dirty="0"/>
              <a:t>If we</a:t>
            </a:r>
            <a:r>
              <a:rPr lang="en-US" sz="2000" b="1" dirty="0"/>
              <a:t> increase </a:t>
            </a:r>
            <a:r>
              <a:rPr lang="en-US" sz="2000" dirty="0"/>
              <a:t>the</a:t>
            </a:r>
            <a:r>
              <a:rPr lang="en-US" sz="2000" b="1" dirty="0"/>
              <a:t> number of attributes</a:t>
            </a:r>
            <a:r>
              <a:rPr lang="en-US" sz="2000" dirty="0"/>
              <a:t>, overfitting is </a:t>
            </a:r>
            <a:r>
              <a:rPr lang="en-US" sz="2000" b="1" dirty="0"/>
              <a:t>more likely</a:t>
            </a:r>
          </a:p>
          <a:p>
            <a:pPr lvl="1"/>
            <a:r>
              <a:rPr lang="en-US" sz="2000" dirty="0"/>
              <a:t>If we </a:t>
            </a:r>
            <a:r>
              <a:rPr lang="en-US" sz="2000" b="1" dirty="0"/>
              <a:t>increase</a:t>
            </a:r>
            <a:r>
              <a:rPr lang="en-US" sz="2000" dirty="0"/>
              <a:t> the </a:t>
            </a:r>
            <a:r>
              <a:rPr lang="en-US" sz="2000" b="1" dirty="0"/>
              <a:t>number of training samples</a:t>
            </a:r>
            <a:r>
              <a:rPr lang="en-US" sz="2000" dirty="0"/>
              <a:t>, overfitting is </a:t>
            </a:r>
            <a:r>
              <a:rPr lang="en-US" sz="2000" b="1" dirty="0"/>
              <a:t>less likely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Pruning</a:t>
            </a:r>
            <a:r>
              <a:rPr lang="en-US" sz="2000" dirty="0"/>
              <a:t>: improving generalization for decision trees</a:t>
            </a:r>
          </a:p>
          <a:p>
            <a:pPr lvl="1"/>
            <a:r>
              <a:rPr lang="en-US" sz="2000" dirty="0"/>
              <a:t>Eliminate nodes that are not clearly relevant</a:t>
            </a:r>
          </a:p>
          <a:p>
            <a:pPr lvl="2"/>
            <a:r>
              <a:rPr lang="en-US" dirty="0"/>
              <a:t>Look at a test node that has only leaf nodes as descendants</a:t>
            </a:r>
          </a:p>
          <a:p>
            <a:pPr lvl="2"/>
            <a:r>
              <a:rPr lang="en-US" dirty="0"/>
              <a:t>If the test appears to be irrelevant - eliminate and replace it with a leaf node</a:t>
            </a:r>
          </a:p>
          <a:p>
            <a:pPr lvl="2"/>
            <a:r>
              <a:rPr lang="en-US" dirty="0"/>
              <a:t>Use significance test to measure low information gain threshold</a:t>
            </a:r>
          </a:p>
          <a:p>
            <a:endParaRPr lang="en-US" sz="26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CEA5BEC0-1249-9B15-C849-24762BED53A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94B2B18-3B40-8FFD-DD74-77F513561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C7640DBC-E6CF-6961-E492-73BB8C89A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81030460-0343-8320-56DC-E9642A40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06506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94107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Pros</a:t>
            </a:r>
          </a:p>
          <a:p>
            <a:pPr lvl="1"/>
            <a:r>
              <a:rPr lang="en-US" sz="2000" dirty="0"/>
              <a:t>Ease of understanding</a:t>
            </a:r>
          </a:p>
          <a:p>
            <a:pPr lvl="1"/>
            <a:r>
              <a:rPr lang="en-US" sz="2000" dirty="0"/>
              <a:t>Scalability to large data sets</a:t>
            </a:r>
          </a:p>
          <a:p>
            <a:pPr lvl="1"/>
            <a:r>
              <a:rPr lang="en-US" sz="2000" dirty="0"/>
              <a:t>Versatility in handling discrete and continuous inputs</a:t>
            </a:r>
          </a:p>
          <a:p>
            <a:pPr lvl="1"/>
            <a:r>
              <a:rPr lang="en-US" sz="2000" dirty="0"/>
              <a:t>Performing classification and regression</a:t>
            </a:r>
          </a:p>
          <a:p>
            <a:endParaRPr lang="en-US" sz="2000" dirty="0"/>
          </a:p>
          <a:p>
            <a:r>
              <a:rPr lang="en-US" sz="2000" b="1" dirty="0"/>
              <a:t>Cons</a:t>
            </a:r>
          </a:p>
          <a:p>
            <a:pPr lvl="1"/>
            <a:r>
              <a:rPr lang="en-US" sz="2000" dirty="0"/>
              <a:t>Suboptimal accuracy (largely due to the greedy search)</a:t>
            </a:r>
          </a:p>
          <a:p>
            <a:pPr lvl="1"/>
            <a:r>
              <a:rPr lang="en-US" sz="2000" dirty="0"/>
              <a:t>If trees are very deep, then getting a prediction for a new example can be expensive </a:t>
            </a:r>
          </a:p>
          <a:p>
            <a:pPr lvl="1"/>
            <a:r>
              <a:rPr lang="en-US" sz="2000" dirty="0"/>
              <a:t>Decision trees are unstable – adding just one new example can change the entire tree</a:t>
            </a:r>
          </a:p>
          <a:p>
            <a:endParaRPr lang="en-US" sz="26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2C5A9ED-5F29-18AE-29AC-CF2043BCB765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031BEB9B-DF85-B7F9-F6B9-A2B1AD0AD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46755A8E-01AB-22E6-C056-161ACFEBF2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32E09329-44B3-60E8-8454-9E37471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2018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Univariate Linear Regression</a:t>
            </a:r>
            <a:r>
              <a:rPr lang="en-US" sz="1800" dirty="0"/>
              <a:t> = “fitting a straight line”</a:t>
            </a:r>
            <a:br>
              <a:rPr lang="en-US" sz="1800" dirty="0"/>
            </a:br>
            <a:r>
              <a:rPr lang="en-US" sz="1800" dirty="0"/>
              <a:t>		</a:t>
            </a:r>
            <a:br>
              <a:rPr lang="en-US" sz="1800" dirty="0"/>
            </a:br>
            <a:r>
              <a:rPr lang="en-US" sz="1600" i="1" dirty="0"/>
              <a:t>		fit model on</a:t>
            </a:r>
            <a:r>
              <a:rPr lang="en-US" sz="1600" b="1" i="1" dirty="0"/>
              <a:t> (x, y) training examples </a:t>
            </a:r>
            <a:r>
              <a:rPr lang="en-US" sz="1600" i="1" dirty="0"/>
              <a:t>so that </a:t>
            </a:r>
            <a:r>
              <a:rPr lang="en-US" sz="1600" b="1" i="1" dirty="0"/>
              <a:t>y = w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x + w</a:t>
            </a:r>
            <a:r>
              <a:rPr lang="en-US" sz="1600" b="1" i="1" baseline="-25000" dirty="0"/>
              <a:t>0</a:t>
            </a:r>
            <a:br>
              <a:rPr lang="en-US" sz="1600" i="1" dirty="0"/>
            </a:br>
            <a:r>
              <a:rPr lang="en-US" sz="1600" i="1" dirty="0"/>
              <a:t>		where </a:t>
            </a:r>
            <a:r>
              <a:rPr lang="en-US" sz="1600" b="1" i="1" dirty="0"/>
              <a:t>w</a:t>
            </a:r>
            <a:r>
              <a:rPr lang="en-US" sz="1600" b="1" i="1" baseline="-25000" dirty="0"/>
              <a:t>0</a:t>
            </a:r>
            <a:r>
              <a:rPr lang="en-US" sz="1600" b="1" i="1" dirty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w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 </a:t>
            </a:r>
            <a:r>
              <a:rPr lang="en-US" sz="1600" i="1" dirty="0"/>
              <a:t>are </a:t>
            </a:r>
            <a:r>
              <a:rPr lang="en-US" sz="1600" b="1" i="1" dirty="0"/>
              <a:t>learned weights</a:t>
            </a:r>
            <a:endParaRPr lang="en-US" sz="1800" b="1" i="1" dirty="0"/>
          </a:p>
          <a:p>
            <a:endParaRPr lang="en-US" sz="1800" dirty="0"/>
          </a:p>
          <a:p>
            <a:r>
              <a:rPr lang="en-US" sz="1800" dirty="0"/>
              <a:t>The learned linear function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400" dirty="0"/>
          </a:p>
          <a:p>
            <a:r>
              <a:rPr lang="en-US" sz="1800" dirty="0"/>
              <a:t>The task of finding this linear function based on training data is called</a:t>
            </a:r>
            <a:r>
              <a:rPr lang="en-US" sz="1800" b="1" dirty="0"/>
              <a:t> linear regression</a:t>
            </a:r>
          </a:p>
          <a:p>
            <a:pPr lvl="1"/>
            <a:r>
              <a:rPr lang="en-US" sz="1600" dirty="0"/>
              <a:t>Find values of w</a:t>
            </a:r>
            <a:r>
              <a:rPr lang="en-US" sz="1600" baseline="-25000" dirty="0"/>
              <a:t>0</a:t>
            </a:r>
            <a:r>
              <a:rPr lang="en-US" sz="1600" dirty="0"/>
              <a:t>, w</a:t>
            </a:r>
            <a:r>
              <a:rPr lang="en-US" sz="1600" baseline="-25000" dirty="0"/>
              <a:t>1</a:t>
            </a:r>
            <a:r>
              <a:rPr lang="en-US" sz="1600" dirty="0"/>
              <a:t> that minimizes the empirical loss (e.g.</a:t>
            </a:r>
            <a:r>
              <a:rPr lang="hu-HU" sz="1600" dirty="0"/>
              <a:t>,</a:t>
            </a:r>
            <a:r>
              <a:rPr lang="en-US" sz="1600" dirty="0"/>
              <a:t> L</a:t>
            </a:r>
            <a:r>
              <a:rPr lang="en-US" sz="1600" baseline="-25000" dirty="0"/>
              <a:t>2</a:t>
            </a:r>
            <a:r>
              <a:rPr lang="en-US" sz="1600" dirty="0"/>
              <a:t> loss)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26457F4-6CD7-47F3-AA2B-C253BE20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91" y="3358491"/>
            <a:ext cx="1753309" cy="34303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F9334F2-E990-46AE-BFF2-E1F8D60D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68" y="4641372"/>
            <a:ext cx="7518264" cy="790895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784952B-A5A6-43A5-7738-2CC7FAC8062B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53C254E0-0604-5E0F-6B41-3307F2AED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8458075F-103B-894B-EEF2-09DCCD281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25E55F2C-7EEA-8C97-F28C-0EDE917D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43305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can find the function that minimizes the loss using partial derivatives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1BFC07F-95B9-49AA-82E8-F566E1BA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00" y="1881970"/>
            <a:ext cx="6717840" cy="83853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DE84811-D8D4-48E5-8F1A-FACDCE26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87" y="2967902"/>
            <a:ext cx="8337745" cy="3039704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CD9263E1-A2DC-C7F3-EAB4-B19B0A2D2404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FB41AE6-BB5C-D4AC-BE7F-DE8CE95D4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E2E9489-DED6-F6F4-1AD7-5D1C68744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13CD8D56-BEEE-287E-2E2F-1372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00905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022327"/>
          </a:xfrm>
        </p:spPr>
        <p:txBody>
          <a:bodyPr>
            <a:normAutofit/>
          </a:bodyPr>
          <a:lstStyle/>
          <a:p>
            <a:r>
              <a:rPr lang="en-US" sz="1800" dirty="0"/>
              <a:t>For more complex cases we need to introduce </a:t>
            </a:r>
            <a:r>
              <a:rPr lang="en-US" sz="1800" b="1" dirty="0"/>
              <a:t>gradient descent</a:t>
            </a:r>
          </a:p>
          <a:p>
            <a:pPr lvl="1"/>
            <a:r>
              <a:rPr lang="en-US" sz="1600" dirty="0"/>
              <a:t>Algorithm for finding a point in the </a:t>
            </a:r>
            <a:r>
              <a:rPr lang="en-US" sz="1600" b="1" dirty="0"/>
              <a:t>weight space</a:t>
            </a:r>
            <a:r>
              <a:rPr lang="en-US" sz="1600" dirty="0"/>
              <a:t> that </a:t>
            </a:r>
            <a:r>
              <a:rPr lang="en-US" sz="1600" b="1" dirty="0"/>
              <a:t>minimizes the loss</a:t>
            </a:r>
          </a:p>
          <a:p>
            <a:pPr lvl="1"/>
            <a:r>
              <a:rPr lang="hu-HU" sz="1600" dirty="0"/>
              <a:t>S</a:t>
            </a:r>
            <a:r>
              <a:rPr lang="en-US" sz="1600" dirty="0" err="1"/>
              <a:t>imilar</a:t>
            </a:r>
            <a:r>
              <a:rPr lang="en-US" sz="1600" dirty="0"/>
              <a:t> to the hill climbing but here we are minimizing the loss, not maximizing the gain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24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AEF6FA-EB6C-4924-9189-94A3160F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3105696"/>
            <a:ext cx="4307041" cy="1505559"/>
          </a:xfrm>
          <a:prstGeom prst="rect">
            <a:avLst/>
          </a:prstGeom>
        </p:spPr>
      </p:pic>
      <p:sp>
        <p:nvSpPr>
          <p:cNvPr id="11" name="Tartalom helye 1">
            <a:extLst>
              <a:ext uri="{FF2B5EF4-FFF2-40B4-BE49-F238E27FC236}">
                <a16:creationId xmlns:a16="http://schemas.microsoft.com/office/drawing/2014/main" id="{9E08CA66-8A46-4FA9-B493-5B258A51F11C}"/>
              </a:ext>
            </a:extLst>
          </p:cNvPr>
          <p:cNvSpPr txBox="1">
            <a:spLocks/>
          </p:cNvSpPr>
          <p:nvPr/>
        </p:nvSpPr>
        <p:spPr>
          <a:xfrm>
            <a:off x="838200" y="2588402"/>
            <a:ext cx="6225540" cy="3225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Gradient Descent</a:t>
            </a:r>
          </a:p>
          <a:p>
            <a:pPr lvl="1"/>
            <a:r>
              <a:rPr lang="en-US" sz="1600" dirty="0"/>
              <a:t>Select random starting point in weight space</a:t>
            </a:r>
          </a:p>
          <a:p>
            <a:pPr lvl="1"/>
            <a:r>
              <a:rPr lang="en-US" sz="1600" dirty="0"/>
              <a:t>Compute an estimate of the gradient</a:t>
            </a:r>
          </a:p>
          <a:p>
            <a:pPr lvl="1"/>
            <a:r>
              <a:rPr lang="en-US" sz="1600" dirty="0"/>
              <a:t>Move a small amount in the steepest downhill direction</a:t>
            </a:r>
          </a:p>
          <a:p>
            <a:pPr lvl="1"/>
            <a:r>
              <a:rPr lang="en-US" sz="1600" dirty="0" err="1"/>
              <a:t>Repea</a:t>
            </a:r>
            <a:r>
              <a:rPr lang="hu-HU" sz="1600" dirty="0"/>
              <a:t>t</a:t>
            </a:r>
            <a:r>
              <a:rPr lang="en-US" sz="1600" dirty="0"/>
              <a:t> until we converge on a point with minimum loss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Parameters</a:t>
            </a:r>
          </a:p>
          <a:p>
            <a:pPr lvl="2"/>
            <a:r>
              <a:rPr lang="en-US" sz="1400" dirty="0"/>
              <a:t>Learning rate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dirty="0"/>
              <a:t>) – determines the step size for the descent</a:t>
            </a:r>
          </a:p>
          <a:p>
            <a:pPr marL="914400" lvl="2" indent="0">
              <a:buNone/>
            </a:pPr>
            <a:endParaRPr lang="en-US" sz="12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74125E0-EAA5-C749-8101-56D86E74884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6593C13A-0581-12EF-CAC0-C30FC62F8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3BE26881-B370-D73B-FFCA-5D43A585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DF6260DE-0871-A112-A7B3-DF054832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907649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227239"/>
          </a:xfrm>
        </p:spPr>
        <p:txBody>
          <a:bodyPr>
            <a:normAutofit/>
          </a:bodyPr>
          <a:lstStyle/>
          <a:p>
            <a:r>
              <a:rPr lang="en-US" sz="1800" dirty="0"/>
              <a:t>For the univariate case the loss was quadratic - the partial derivative is linear</a:t>
            </a:r>
          </a:p>
          <a:p>
            <a:r>
              <a:rPr lang="en-US" sz="1800" dirty="0"/>
              <a:t>We apply the chain rule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 the update function with the selected learning rate</a:t>
            </a:r>
          </a:p>
          <a:p>
            <a:endParaRPr lang="en-US" sz="18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25E7E0E-D082-4774-89BE-9338170D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7" b="4847"/>
          <a:stretch/>
        </p:blipFill>
        <p:spPr>
          <a:xfrm>
            <a:off x="4056270" y="1930767"/>
            <a:ext cx="6832187" cy="121333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86B5BC5-F962-4F29-B12C-A19EA4C2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742" y="3173223"/>
            <a:ext cx="6841715" cy="66702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81C7844-293B-41B6-BE99-44642B75C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691" y="4674059"/>
            <a:ext cx="5488618" cy="34303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7D714DD-0C76-4035-B84B-8926BEE65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426" y="5195231"/>
            <a:ext cx="6489148" cy="609846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7602C868-73D9-4554-AA06-438B6C65F3E5}"/>
              </a:ext>
            </a:extLst>
          </p:cNvPr>
          <p:cNvSpPr txBox="1"/>
          <p:nvPr/>
        </p:nvSpPr>
        <p:spPr>
          <a:xfrm>
            <a:off x="10248900" y="4653352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example</a:t>
            </a:r>
          </a:p>
          <a:p>
            <a:endParaRPr lang="en-US" dirty="0"/>
          </a:p>
          <a:p>
            <a:r>
              <a:rPr lang="en-US" dirty="0"/>
              <a:t>Batch </a:t>
            </a:r>
          </a:p>
          <a:p>
            <a:endParaRPr lang="hu-HU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585570C-3A51-550F-0FD2-3DB6D6983D2F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E4C565C-2418-6CA9-D79F-25CD91A00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4D49B2DE-DB00-39BD-9F0B-7ABDCADEF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4815E521-27B1-A1AD-DC32-14B820B7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37252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227239"/>
          </a:xfrm>
        </p:spPr>
        <p:txBody>
          <a:bodyPr>
            <a:normAutofit/>
          </a:bodyPr>
          <a:lstStyle/>
          <a:p>
            <a:r>
              <a:rPr lang="en-US" sz="1800" b="1" dirty="0"/>
              <a:t>Batch</a:t>
            </a:r>
          </a:p>
          <a:p>
            <a:pPr lvl="1"/>
            <a:r>
              <a:rPr lang="en-US" sz="1600" dirty="0"/>
              <a:t>A set of training examples, size of the batch is a parameter</a:t>
            </a:r>
          </a:p>
          <a:p>
            <a:r>
              <a:rPr lang="en-US" sz="1800" b="1" dirty="0"/>
              <a:t>Epoch</a:t>
            </a:r>
          </a:p>
          <a:p>
            <a:pPr lvl="1"/>
            <a:r>
              <a:rPr lang="en-US" sz="1600" dirty="0"/>
              <a:t>A pass through all training examples in the training dataset</a:t>
            </a:r>
          </a:p>
          <a:p>
            <a:r>
              <a:rPr lang="en-US" sz="1800" b="1" dirty="0"/>
              <a:t>Batch</a:t>
            </a:r>
            <a:r>
              <a:rPr lang="en-US" sz="1800" dirty="0"/>
              <a:t> </a:t>
            </a:r>
            <a:r>
              <a:rPr lang="en-US" sz="1800" b="1" dirty="0"/>
              <a:t>Gradient Descent</a:t>
            </a:r>
          </a:p>
          <a:p>
            <a:pPr lvl="1"/>
            <a:r>
              <a:rPr lang="en-US" sz="1600" dirty="0"/>
              <a:t>Calculate gradients and update weights for a whole batch of training examples</a:t>
            </a:r>
          </a:p>
          <a:p>
            <a:r>
              <a:rPr lang="en-US" sz="1800" b="1" dirty="0"/>
              <a:t>Stochastic Gradient Descent</a:t>
            </a:r>
          </a:p>
          <a:p>
            <a:pPr lvl="1"/>
            <a:r>
              <a:rPr lang="en-US" sz="1600" dirty="0"/>
              <a:t>Randomly selects a small number of training examples at each step, performs batch updates</a:t>
            </a:r>
          </a:p>
          <a:p>
            <a:pPr lvl="1"/>
            <a:endParaRPr lang="en-US" sz="1600" dirty="0"/>
          </a:p>
          <a:p>
            <a:r>
              <a:rPr lang="en-US" sz="2000" dirty="0"/>
              <a:t>Linear Regression for Classification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26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3818E3E-1E03-40CB-B724-988D3681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63" y="4968404"/>
            <a:ext cx="7356273" cy="428798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B2AEA13-8B28-AE5F-DC0B-17AF9522FC42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2C6C40E4-F850-3BD3-318C-727FC0A6C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14CB8CF-4F8F-3BD6-AD90-0F6666BC0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19FCA97E-5CF2-F1B6-050C-814C54A3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12088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Threshold Problems with classification using linear regression</a:t>
            </a:r>
          </a:p>
          <a:p>
            <a:pPr lvl="1"/>
            <a:r>
              <a:rPr lang="hu-HU" sz="1800" dirty="0"/>
              <a:t>F</a:t>
            </a:r>
            <a:r>
              <a:rPr lang="en-US" sz="1800" dirty="0"/>
              <a:t>unction makes </a:t>
            </a:r>
            <a:r>
              <a:rPr lang="en-US" sz="1800" b="1" dirty="0"/>
              <a:t>hypothesis discontinuous </a:t>
            </a:r>
            <a:r>
              <a:rPr lang="en-US" sz="1800" dirty="0"/>
              <a:t>function of its inputs and weights</a:t>
            </a:r>
          </a:p>
          <a:p>
            <a:pPr lvl="1"/>
            <a:r>
              <a:rPr lang="en-US" sz="1800" b="1" dirty="0"/>
              <a:t>No confidence values </a:t>
            </a:r>
            <a:r>
              <a:rPr lang="en-US" sz="1800" dirty="0"/>
              <a:t>are reported (either 1 or 0)</a:t>
            </a:r>
          </a:p>
          <a:p>
            <a:r>
              <a:rPr lang="en-US" sz="2000" b="1" dirty="0"/>
              <a:t>Solution:</a:t>
            </a:r>
            <a:r>
              <a:rPr lang="en-US" sz="2000" dirty="0"/>
              <a:t> approximate hard threshold with a continuous and differentiable function </a:t>
            </a:r>
          </a:p>
          <a:p>
            <a:r>
              <a:rPr lang="en-US" sz="2000" dirty="0"/>
              <a:t>The logistic or sigmoid function	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27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Classification with Logistic Regression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ABCF351-765C-4BFE-9B5B-A347B6C9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1"/>
          <a:stretch/>
        </p:blipFill>
        <p:spPr>
          <a:xfrm>
            <a:off x="4617426" y="3429000"/>
            <a:ext cx="7273401" cy="228478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E68AD-FCA2-4E44-8D2F-3DC5C5BF8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40"/>
          <a:stretch/>
        </p:blipFill>
        <p:spPr>
          <a:xfrm>
            <a:off x="652865" y="4167554"/>
            <a:ext cx="3601906" cy="639069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0FAB6C3-0E6B-3556-6C0B-FB6673F9EA6A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2A2B7F69-44DF-247B-87E4-1731751FB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9E31AA1E-AE2E-6ED7-2EB4-F790723FA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7A6DEF4F-2912-746B-F6B1-DB328C7A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35360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Solution:</a:t>
            </a:r>
            <a:r>
              <a:rPr lang="en-US" sz="2000" dirty="0"/>
              <a:t> approximate hard threshold with a continuous and differentiable function </a:t>
            </a:r>
          </a:p>
          <a:p>
            <a:r>
              <a:rPr lang="en-US" sz="2000" dirty="0"/>
              <a:t>The logistic or sigmoid function	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28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Classification with Logistic Regression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E89AA6D-AD79-4557-B976-68EA8A69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17" y="2305120"/>
            <a:ext cx="6254875" cy="159713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F1C3A26-D9CB-4C3F-88D2-4FB00224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117" y="4009806"/>
            <a:ext cx="6254875" cy="1511245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FD40335-F404-5EBD-D751-96955866A947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E21C5AB8-4715-EA27-5023-8AFC02D9E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604E7EA-AF2A-8A57-2176-9AAE30866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FC481F0E-C04A-47A5-4E3D-C3AB409C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568093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</a:t>
            </a:r>
            <a:r>
              <a:rPr lang="hu-HU" sz="2400" dirty="0"/>
              <a:t>a</a:t>
            </a:r>
            <a:r>
              <a:rPr lang="en-US" sz="2400" dirty="0"/>
              <a:t>metric vs. non-parametric</a:t>
            </a:r>
          </a:p>
          <a:p>
            <a:pPr lvl="1"/>
            <a:r>
              <a:rPr lang="en-US" b="1" dirty="0"/>
              <a:t>Parametric</a:t>
            </a:r>
          </a:p>
          <a:p>
            <a:pPr lvl="2"/>
            <a:r>
              <a:rPr lang="en-US" sz="2400" dirty="0"/>
              <a:t>Uses training data to estimate a set of parameters that define the hypothesis</a:t>
            </a:r>
          </a:p>
          <a:p>
            <a:pPr lvl="2"/>
            <a:r>
              <a:rPr lang="en-US" sz="2400" dirty="0"/>
              <a:t>Information in training data is summarized in the weights of the trained model</a:t>
            </a:r>
          </a:p>
          <a:p>
            <a:pPr lvl="2"/>
            <a:endParaRPr lang="en-US" sz="2400" dirty="0"/>
          </a:p>
          <a:p>
            <a:pPr lvl="1"/>
            <a:r>
              <a:rPr lang="en-US" b="1" dirty="0"/>
              <a:t>Non-Parametric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Can not be described by a fixed set of parameters</a:t>
            </a:r>
          </a:p>
          <a:p>
            <a:pPr lvl="2"/>
            <a:r>
              <a:rPr lang="en-US" sz="2400" dirty="0"/>
              <a:t>Retains training data as part of the model</a:t>
            </a:r>
          </a:p>
          <a:p>
            <a:pPr lvl="2"/>
            <a:r>
              <a:rPr lang="en-US" sz="2400" dirty="0"/>
              <a:t>Simple example: Table Lookup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K-Nearest Neighbors</a:t>
            </a:r>
            <a:endParaRPr lang="hu-HU" sz="40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E101119-0038-5022-A28D-FDBD6ECF627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C5C2424E-C510-4797-E60B-1214C24A3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47A818D-241F-0253-D4E2-98E68BF35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841362C0-C2F9-BBEE-7817-7C94E090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3894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A16C6C6-FD36-486D-AA4E-6E206AE2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09" y="2307004"/>
            <a:ext cx="1945523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151EB2E-AE3B-45D3-A574-7C5C1A72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57" y="2307004"/>
            <a:ext cx="1951042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9AB5384-C572-4044-9DA8-21362548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96" y="4066153"/>
            <a:ext cx="167808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82397_681467_1000x700.jpg" descr="82397_681467_1000x700.jpg">
            <a:extLst>
              <a:ext uri="{FF2B5EF4-FFF2-40B4-BE49-F238E27FC236}">
                <a16:creationId xmlns:a16="http://schemas.microsoft.com/office/drawing/2014/main" id="{C7E25794-83AD-4565-99BA-803B61DB4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970" y="4053339"/>
            <a:ext cx="189623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s.jpeg" descr="images.jpeg">
            <a:extLst>
              <a:ext uri="{FF2B5EF4-FFF2-40B4-BE49-F238E27FC236}">
                <a16:creationId xmlns:a16="http://schemas.microsoft.com/office/drawing/2014/main" id="{4EDEBA97-E451-4722-942F-DBC48CF5A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056" y="4251362"/>
            <a:ext cx="2678906" cy="150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reenfinch-1154124_960_720.jpg" descr="greenfinch-1154124_960_720.jpg">
            <a:extLst>
              <a:ext uri="{FF2B5EF4-FFF2-40B4-BE49-F238E27FC236}">
                <a16:creationId xmlns:a16="http://schemas.microsoft.com/office/drawing/2014/main" id="{F3C61F7D-55DF-43EE-A794-07F07B4E4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241" y="2307004"/>
            <a:ext cx="1762721" cy="150018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kutya">
            <a:extLst>
              <a:ext uri="{FF2B5EF4-FFF2-40B4-BE49-F238E27FC236}">
                <a16:creationId xmlns:a16="http://schemas.microsoft.com/office/drawing/2014/main" id="{E80B628A-47EE-4707-903B-57DF7F2E184E}"/>
              </a:ext>
            </a:extLst>
          </p:cNvPr>
          <p:cNvSpPr txBox="1"/>
          <p:nvPr/>
        </p:nvSpPr>
        <p:spPr>
          <a:xfrm>
            <a:off x="2313276" y="1855706"/>
            <a:ext cx="548228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dog</a:t>
            </a:r>
            <a:endParaRPr sz="2391" dirty="0"/>
          </a:p>
        </p:txBody>
      </p:sp>
      <p:sp>
        <p:nvSpPr>
          <p:cNvPr id="17" name="macska">
            <a:extLst>
              <a:ext uri="{FF2B5EF4-FFF2-40B4-BE49-F238E27FC236}">
                <a16:creationId xmlns:a16="http://schemas.microsoft.com/office/drawing/2014/main" id="{EB4314DE-2C94-477D-8687-D892EA7A92F1}"/>
              </a:ext>
            </a:extLst>
          </p:cNvPr>
          <p:cNvSpPr txBox="1"/>
          <p:nvPr/>
        </p:nvSpPr>
        <p:spPr>
          <a:xfrm>
            <a:off x="5127354" y="1855706"/>
            <a:ext cx="452240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sz="2391" dirty="0"/>
              <a:t>ca</a:t>
            </a:r>
            <a:r>
              <a:rPr lang="hu-HU" sz="2391" dirty="0"/>
              <a:t>t</a:t>
            </a:r>
            <a:endParaRPr sz="2391" dirty="0"/>
          </a:p>
        </p:txBody>
      </p:sp>
      <p:sp>
        <p:nvSpPr>
          <p:cNvPr id="18" name="madár">
            <a:extLst>
              <a:ext uri="{FF2B5EF4-FFF2-40B4-BE49-F238E27FC236}">
                <a16:creationId xmlns:a16="http://schemas.microsoft.com/office/drawing/2014/main" id="{769BB8A5-D85C-40BB-8B6E-377577170B3D}"/>
              </a:ext>
            </a:extLst>
          </p:cNvPr>
          <p:cNvSpPr txBox="1"/>
          <p:nvPr/>
        </p:nvSpPr>
        <p:spPr>
          <a:xfrm>
            <a:off x="7537442" y="1855706"/>
            <a:ext cx="582981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bird</a:t>
            </a:r>
            <a:endParaRPr sz="2391" dirty="0"/>
          </a:p>
        </p:txBody>
      </p:sp>
      <p:sp>
        <p:nvSpPr>
          <p:cNvPr id="19" name="címke">
            <a:extLst>
              <a:ext uri="{FF2B5EF4-FFF2-40B4-BE49-F238E27FC236}">
                <a16:creationId xmlns:a16="http://schemas.microsoft.com/office/drawing/2014/main" id="{49174FED-A0BD-4F13-9A5B-A7C1DAAC5870}"/>
              </a:ext>
            </a:extLst>
          </p:cNvPr>
          <p:cNvSpPr txBox="1"/>
          <p:nvPr/>
        </p:nvSpPr>
        <p:spPr>
          <a:xfrm>
            <a:off x="9314241" y="1363633"/>
            <a:ext cx="692498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label</a:t>
            </a:r>
            <a:endParaRPr sz="2391" dirty="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5C9166C4-58D7-4CF0-B8C5-7DF851513626}"/>
              </a:ext>
            </a:extLst>
          </p:cNvPr>
          <p:cNvSpPr/>
          <p:nvPr/>
        </p:nvSpPr>
        <p:spPr>
          <a:xfrm flipH="1">
            <a:off x="3003434" y="1577159"/>
            <a:ext cx="6170136" cy="40015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7C79329-3DC8-428D-8C49-0574628CE302}"/>
              </a:ext>
            </a:extLst>
          </p:cNvPr>
          <p:cNvSpPr/>
          <p:nvPr/>
        </p:nvSpPr>
        <p:spPr>
          <a:xfrm flipH="1">
            <a:off x="5753573" y="1626362"/>
            <a:ext cx="3438373" cy="35465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6260319A-EB17-4F4D-B584-EDB0A4368CB8}"/>
              </a:ext>
            </a:extLst>
          </p:cNvPr>
          <p:cNvSpPr/>
          <p:nvPr/>
        </p:nvSpPr>
        <p:spPr>
          <a:xfrm flipH="1">
            <a:off x="8169796" y="1669339"/>
            <a:ext cx="1107693" cy="22211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CA7658D-4F89-8B35-FC64-63310FA088D8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F547641A-C91E-A7EB-2994-C5D8E4F95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CD0573AD-0B9F-9877-8BC6-FFE21F15E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5E2C0199-E219-40F8-F210-3E218A5A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28511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Goal</a:t>
            </a:r>
            <a:r>
              <a:rPr lang="en-US" sz="1800" dirty="0"/>
              <a:t>: Find the </a:t>
            </a:r>
            <a:r>
              <a:rPr lang="en-US" sz="1800" i="1" dirty="0"/>
              <a:t>k </a:t>
            </a:r>
            <a:r>
              <a:rPr lang="en-US" sz="1800" dirty="0"/>
              <a:t>examples that are nearest to </a:t>
            </a:r>
            <a:r>
              <a:rPr lang="en-US" sz="1800" b="1" dirty="0" err="1"/>
              <a:t>x</a:t>
            </a:r>
            <a:r>
              <a:rPr lang="en-US" sz="1800" b="1" baseline="-25000" dirty="0" err="1"/>
              <a:t>q</a:t>
            </a:r>
            <a:r>
              <a:rPr lang="en-US" sz="1800" b="1" baseline="-25000" dirty="0"/>
              <a:t> </a:t>
            </a:r>
            <a:r>
              <a:rPr lang="en-US" sz="1800" dirty="0"/>
              <a:t>queried example and return the most common output value of the neighborhood</a:t>
            </a:r>
          </a:p>
          <a:p>
            <a:r>
              <a:rPr lang="en-US" sz="1800" dirty="0"/>
              <a:t>Find a </a:t>
            </a:r>
            <a:r>
              <a:rPr lang="en-US" sz="1800" b="1" dirty="0"/>
              <a:t>set of neighbors                   </a:t>
            </a:r>
            <a:r>
              <a:rPr lang="en-US" sz="1800" dirty="0"/>
              <a:t>based on a </a:t>
            </a:r>
            <a:r>
              <a:rPr lang="en-US" sz="1800" b="1" dirty="0"/>
              <a:t>distance metric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30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K-Nearest Neighbors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063BD3D-0D7F-49D4-8DB6-DDC97C81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76" y="2199849"/>
            <a:ext cx="971943" cy="2953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B7E99FA-F002-4B77-AA7D-79723F12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18" y="2710623"/>
            <a:ext cx="8013764" cy="329698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AD82E7A-8CEA-0CEB-AFD3-3D7D41D448C9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8ED027B1-8523-62FD-297E-78C0307D6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50F2C679-94BB-303A-A866-FC9DAF982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0AA82908-F9FD-661D-EDD8-FD01148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567577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Overfitting and underfitting with K-nearest neighbors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31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K-Nearest Neighbors</a:t>
            </a:r>
            <a:endParaRPr lang="hu-HU" sz="40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B7E99FA-F002-4B77-AA7D-79723F12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18" y="2262215"/>
            <a:ext cx="8013764" cy="329698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0268C05-2FA8-AB0C-17DF-92B622FB6C9F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E09B8E1C-1732-2371-8180-DEE20FD1D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5A09A741-F5C4-49F9-9B2B-01AAC749E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4A7B497E-96D3-F951-EEB6-05A4A01A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015064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Find the </a:t>
            </a:r>
            <a:r>
              <a:rPr lang="en-US" sz="2000" i="1" dirty="0"/>
              <a:t>k </a:t>
            </a:r>
            <a:r>
              <a:rPr lang="en-US" sz="2000" dirty="0"/>
              <a:t>examples that are nearest to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q</a:t>
            </a:r>
            <a:r>
              <a:rPr lang="en-US" sz="2000" b="1" baseline="-25000" dirty="0"/>
              <a:t> </a:t>
            </a:r>
            <a:r>
              <a:rPr lang="en-US" sz="2000" dirty="0"/>
              <a:t>queried example and return the most common output value of the neighborhood</a:t>
            </a:r>
          </a:p>
          <a:p>
            <a:r>
              <a:rPr lang="en-US" sz="2000" dirty="0"/>
              <a:t>Find a </a:t>
            </a:r>
            <a:r>
              <a:rPr lang="en-US" sz="2000" b="1" dirty="0"/>
              <a:t>set of neighbors                   </a:t>
            </a:r>
            <a:r>
              <a:rPr lang="en-US" sz="2000" dirty="0"/>
              <a:t>based on a </a:t>
            </a:r>
            <a:r>
              <a:rPr lang="en-US" sz="2000" b="1" dirty="0"/>
              <a:t>distance metric</a:t>
            </a:r>
          </a:p>
          <a:p>
            <a:endParaRPr lang="en-US" sz="2000" b="1" dirty="0"/>
          </a:p>
          <a:p>
            <a:r>
              <a:rPr lang="en-US" sz="2000" dirty="0"/>
              <a:t>Distance Metrics</a:t>
            </a:r>
          </a:p>
          <a:p>
            <a:pPr lvl="1"/>
            <a:r>
              <a:rPr lang="en-US" sz="2000" b="1" dirty="0" err="1"/>
              <a:t>Minkowski</a:t>
            </a:r>
            <a:r>
              <a:rPr lang="en-US" sz="2000" b="1" dirty="0"/>
              <a:t> distance</a:t>
            </a:r>
          </a:p>
          <a:p>
            <a:pPr lvl="2"/>
            <a:r>
              <a:rPr lang="en-US" dirty="0"/>
              <a:t>Measures the distance between two points in N-dimensional space (generalization of Euclidean and Manhattan distance)</a:t>
            </a:r>
          </a:p>
          <a:p>
            <a:pPr lvl="1"/>
            <a:r>
              <a:rPr lang="en-US" sz="2000" b="1" dirty="0"/>
              <a:t>Hamming distance</a:t>
            </a:r>
          </a:p>
          <a:p>
            <a:pPr lvl="2"/>
            <a:r>
              <a:rPr lang="en-US" dirty="0"/>
              <a:t>Measures the distance between Boolean vectors</a:t>
            </a:r>
          </a:p>
          <a:p>
            <a:pPr lvl="1"/>
            <a:r>
              <a:rPr lang="en-US" sz="2000" b="1" dirty="0" err="1"/>
              <a:t>Mahalanobis</a:t>
            </a:r>
            <a:r>
              <a:rPr lang="en-US" sz="2000" b="1" dirty="0"/>
              <a:t> distance</a:t>
            </a:r>
          </a:p>
          <a:p>
            <a:pPr lvl="2"/>
            <a:r>
              <a:rPr lang="en-US" dirty="0"/>
              <a:t>Measures the distance between a point and a distribution based on covariances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K-Nearest Neighbors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063BD3D-0D7F-49D4-8DB6-DDC97C81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02" y="2227007"/>
            <a:ext cx="1157344" cy="351741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C3F4C88-D777-0FDE-545E-9A1C8D436780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B53D71E-5A11-B0A4-6523-236C41F0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27894D1A-0CF9-1D62-27A1-4705A8A1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AEAEC714-F380-2BEB-DD3C-450FDF7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944811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K-nearest neighbors regression (non-parametric regression)</a:t>
            </a:r>
          </a:p>
          <a:p>
            <a:r>
              <a:rPr lang="en-US" sz="1800" dirty="0"/>
              <a:t>Take the k-nearest-neighbors average as output value</a:t>
            </a:r>
          </a:p>
          <a:p>
            <a:r>
              <a:rPr lang="en-US" sz="1800" dirty="0"/>
              <a:t>i.e.</a:t>
            </a:r>
            <a:r>
              <a:rPr lang="hu-HU" sz="1800" dirty="0"/>
              <a:t>,</a:t>
            </a:r>
            <a:r>
              <a:rPr lang="en-US" sz="1800" dirty="0"/>
              <a:t> </a:t>
            </a:r>
            <a:r>
              <a:rPr lang="en-US" sz="1800" i="1" dirty="0"/>
              <a:t>h(x)</a:t>
            </a:r>
            <a:r>
              <a:rPr lang="en-US" sz="1800" dirty="0"/>
              <a:t> is the mean value of the </a:t>
            </a:r>
            <a:r>
              <a:rPr lang="en-US" sz="1800" i="1" dirty="0"/>
              <a:t>k</a:t>
            </a:r>
            <a:r>
              <a:rPr lang="en-US" sz="1800" dirty="0"/>
              <a:t> points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larger </a:t>
            </a:r>
            <a:r>
              <a:rPr lang="en-US" sz="1800" i="1" dirty="0"/>
              <a:t>k</a:t>
            </a:r>
            <a:r>
              <a:rPr lang="en-US" sz="1800" dirty="0"/>
              <a:t> values the line will be smoother</a:t>
            </a:r>
          </a:p>
          <a:p>
            <a:endParaRPr lang="en-US" sz="18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K-Nearest Neighbors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A764ECF-3E8C-4EED-96C4-D116AFF8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11" y="1947673"/>
            <a:ext cx="4303829" cy="385982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2CCC7D0-4FD4-492E-9919-2D00F8D3E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608" y="2754449"/>
            <a:ext cx="755884" cy="361019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12CE1A1-E5ED-9F23-F984-6A222008554E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08C266A-C517-1DD8-C929-6516C1C36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399061E6-EA9D-6559-C98D-4E8EBBF8D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D1B76E2E-BEBA-F582-59E9-49FB24DB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80420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C8A08-5B11-46BD-A92C-1BFC1B35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C51154-82E3-4F3D-BA2F-2F503237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34</a:t>
            </a:fld>
            <a:endParaRPr lang="hu-HU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8742A46A-EB0F-70B7-B038-53EB2A48AFFD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AC52C922-B26E-834C-9253-8021892EF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B931E784-EC98-705C-5A0F-0188C3605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5D1A83B3-20FD-DF44-BA9B-AB30E80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571942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1796A479-45B3-4AFB-A88F-91A8FDE5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 (data whose classification is known) are sometimes not available</a:t>
            </a:r>
          </a:p>
          <a:p>
            <a:r>
              <a:rPr lang="en-US" dirty="0"/>
              <a:t>Sometimes not even the classes and their characteristic features are known</a:t>
            </a:r>
          </a:p>
          <a:p>
            <a:r>
              <a:rPr lang="en-US" dirty="0"/>
              <a:t>Clusters are data groups in which the points have small distances/high similarity, where the different clusters have a large distance/low similarity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69BD827-049F-41D7-B573-302AC4E4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35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1C79B3A7-20B8-4854-8F1E-AE1DB72B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05B67F6-039E-30A1-4D36-1A215601F28B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2942F05E-5B3A-6972-B18B-0857C499C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E69D34FE-BF0B-7FE5-F083-3CF225F4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F47BEC1-B428-65F0-4E5A-151898B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87310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D3A54236-7E05-4F8D-8058-53EC4DE3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906984" cy="4351338"/>
          </a:xfrm>
        </p:spPr>
        <p:txBody>
          <a:bodyPr>
            <a:normAutofit fontScale="85000" lnSpcReduction="20000"/>
          </a:bodyPr>
          <a:lstStyle/>
          <a:p>
            <a:pPr marL="326770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Objects are characterized by one or more features</a:t>
            </a:r>
          </a:p>
          <a:p>
            <a:pPr marL="326770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u="sng" dirty="0"/>
              <a:t>Classification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Points have labels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Want a “rule” that will accurately assign labels to new points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Supervised learning</a:t>
            </a:r>
          </a:p>
          <a:p>
            <a:pPr marL="326770" indent="-326770" defTabSz="484886">
              <a:lnSpc>
                <a:spcPct val="120000"/>
              </a:lnSpc>
              <a:spcBef>
                <a:spcPts val="0"/>
              </a:spcBef>
              <a:defRPr sz="2490" u="sng"/>
            </a:pPr>
            <a:r>
              <a:rPr lang="en-US" dirty="0"/>
              <a:t>Clustering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No labels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Group points into clusters based on how “near” they are to one another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Identify structure in the data</a:t>
            </a:r>
          </a:p>
          <a:p>
            <a:pPr marL="653541" lvl="1" indent="-326770" defTabSz="484886">
              <a:lnSpc>
                <a:spcPct val="120000"/>
              </a:lnSpc>
              <a:spcBef>
                <a:spcPts val="0"/>
              </a:spcBef>
              <a:defRPr sz="2490"/>
            </a:pPr>
            <a:r>
              <a:rPr lang="en-US" dirty="0"/>
              <a:t>Unsupervised learning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17717F-65FC-4879-B081-0666A68A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FD4AD734-8E35-4A12-B26F-AEE45A35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classification</a:t>
            </a:r>
          </a:p>
        </p:txBody>
      </p:sp>
      <p:pic>
        <p:nvPicPr>
          <p:cNvPr id="7" name="1.jpeg" descr="1.jpeg">
            <a:extLst>
              <a:ext uri="{FF2B5EF4-FFF2-40B4-BE49-F238E27FC236}">
                <a16:creationId xmlns:a16="http://schemas.microsoft.com/office/drawing/2014/main" id="{9D71FFD4-9771-4492-B054-CCA115C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16" y="1548721"/>
            <a:ext cx="2445219" cy="41726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445F2C8-1C94-BE61-DC1C-45227F660DB8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8A8FDEC-A3CE-C9E5-8D64-339465E08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FE67D433-C685-9508-881B-242B626BA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D3D910CC-9A7A-55AF-D266-6B4E2A35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536606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340683CB-C01F-4353-A3E7-7BC51169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325108"/>
          </a:xfrm>
        </p:spPr>
        <p:txBody>
          <a:bodyPr/>
          <a:lstStyle/>
          <a:p>
            <a:r>
              <a:rPr lang="en-US" dirty="0"/>
              <a:t>A group of data in which the elements are very similar/close to each other, while the data in different clusters are significantly different/distant from each other.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F16064-94C0-4281-A67A-1327D90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44693CF-7F51-4308-BA5F-995F7712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 </a:t>
            </a:r>
            <a:r>
              <a:rPr lang="hu-HU" dirty="0" err="1"/>
              <a:t>cluster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A98BAA1-C8C5-47AA-8527-5AECAF7F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60" y="2873829"/>
            <a:ext cx="6383413" cy="30046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54F2187-BE8E-BAC6-8CB9-6229261A8BE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A2C92D2F-D7C4-AE19-B555-DA36C2DE7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FE998F16-F6D1-2561-7985-1AFF227E9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9843C542-0B52-6D24-EDB5-642F582B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570077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8D0562F4-E90E-40F5-83EB-E4ACC6CE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Labelled (classified) data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en-US" dirty="0"/>
              <a:t>not always available</a:t>
            </a:r>
          </a:p>
          <a:p>
            <a:r>
              <a:rPr lang="en-US" dirty="0"/>
              <a:t>Sometimes even classes or characteristic properties are not known</a:t>
            </a:r>
          </a:p>
          <a:p>
            <a:r>
              <a:rPr lang="en-US" dirty="0"/>
              <a:t>Reducing the number of data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58A3681-5C9C-4E76-90C8-EF45E6B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74EA26AA-99A9-47A3-951C-6E1B199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Reasons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usage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1BCCF1E-BF74-7E85-5F8E-3E10FEF89E3D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91226F4B-7D7E-B4A2-CD57-0CF635CA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B7FB06F1-22EE-DDFE-6B6A-14C96C1F4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D2B530F1-374E-F289-0060-7C4C6567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286608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E426DFD-E803-40C7-ADA9-D4DBDD36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and image </a:t>
            </a:r>
            <a:r>
              <a:rPr lang="hu-HU" dirty="0" err="1"/>
              <a:t>decomposition</a:t>
            </a:r>
            <a:endParaRPr lang="en-US" dirty="0"/>
          </a:p>
          <a:p>
            <a:r>
              <a:rPr lang="en-US" dirty="0"/>
              <a:t>Data analysis</a:t>
            </a:r>
          </a:p>
          <a:p>
            <a:r>
              <a:rPr lang="en-US" dirty="0"/>
              <a:t>Market analysis (identification of target customer groups)</a:t>
            </a:r>
          </a:p>
          <a:p>
            <a:r>
              <a:rPr lang="en-US" dirty="0"/>
              <a:t>Content management (grouping similar documents)</a:t>
            </a:r>
          </a:p>
          <a:p>
            <a:r>
              <a:rPr lang="en-US" dirty="0"/>
              <a:t>Fuzzy rule extraction</a:t>
            </a:r>
          </a:p>
          <a:p>
            <a:r>
              <a:rPr lang="en-US" dirty="0"/>
              <a:t>...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1E5D9C0-C275-42AF-A186-2ACF27EB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DF5C4AB-AA4A-4908-88EB-08993400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25DB46A-B3CE-FB9F-5AFD-3DE58DCD92DE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CB073713-1ED3-6CBB-C19B-5F5DADAE4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3A7C11E3-C2A6-D6A5-D7FE-A10D57633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7D2672E7-5A05-42BD-B060-E80AC0E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0467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467986" cy="4351338"/>
          </a:xfrm>
        </p:spPr>
        <p:txBody>
          <a:bodyPr>
            <a:normAutofit/>
          </a:bodyPr>
          <a:lstStyle/>
          <a:p>
            <a:r>
              <a:rPr lang="hu-HU" dirty="0" err="1"/>
              <a:t>Traditional</a:t>
            </a:r>
            <a:r>
              <a:rPr lang="hu-HU" dirty="0"/>
              <a:t> computer </a:t>
            </a:r>
            <a:r>
              <a:rPr lang="hu-HU" dirty="0" err="1"/>
              <a:t>programming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: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- </a:t>
            </a:r>
            <a:r>
              <a:rPr lang="hu-HU" dirty="0" err="1"/>
              <a:t>Programming</a:t>
            </a:r>
            <a:endParaRPr lang="hu-HU" dirty="0"/>
          </a:p>
        </p:txBody>
      </p:sp>
      <p:grpSp>
        <p:nvGrpSpPr>
          <p:cNvPr id="11" name="Group">
            <a:extLst>
              <a:ext uri="{FF2B5EF4-FFF2-40B4-BE49-F238E27FC236}">
                <a16:creationId xmlns:a16="http://schemas.microsoft.com/office/drawing/2014/main" id="{792E92C7-0D98-4F86-8ECE-F6B8AD682789}"/>
              </a:ext>
            </a:extLst>
          </p:cNvPr>
          <p:cNvGrpSpPr/>
          <p:nvPr/>
        </p:nvGrpSpPr>
        <p:grpSpPr>
          <a:xfrm>
            <a:off x="3870257" y="1716682"/>
            <a:ext cx="5556694" cy="948041"/>
            <a:chOff x="-248363" y="-30639"/>
            <a:chExt cx="8183732" cy="1505096"/>
          </a:xfrm>
        </p:grpSpPr>
        <p:sp>
          <p:nvSpPr>
            <p:cNvPr id="12" name="Computer">
              <a:extLst>
                <a:ext uri="{FF2B5EF4-FFF2-40B4-BE49-F238E27FC236}">
                  <a16:creationId xmlns:a16="http://schemas.microsoft.com/office/drawing/2014/main" id="{EC1F5DF1-6000-4D29-B930-54E78D8F9797}"/>
                </a:ext>
              </a:extLst>
            </p:cNvPr>
            <p:cNvSpPr/>
            <p:nvPr/>
          </p:nvSpPr>
          <p:spPr>
            <a:xfrm>
              <a:off x="2555082" y="0"/>
              <a:ext cx="2788573" cy="1474457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7EC8EA47-DF81-4690-995E-090421585F48}"/>
                </a:ext>
              </a:extLst>
            </p:cNvPr>
            <p:cNvSpPr/>
            <p:nvPr/>
          </p:nvSpPr>
          <p:spPr>
            <a:xfrm>
              <a:off x="1299991" y="321733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4771FE2C-6E13-4D8D-A540-83CC1A6171E2}"/>
                </a:ext>
              </a:extLst>
            </p:cNvPr>
            <p:cNvSpPr/>
            <p:nvPr/>
          </p:nvSpPr>
          <p:spPr>
            <a:xfrm>
              <a:off x="1299991" y="1083733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ABAB48AE-C744-48CC-AFC6-7F0CA10D6DA8}"/>
                </a:ext>
              </a:extLst>
            </p:cNvPr>
            <p:cNvSpPr/>
            <p:nvPr/>
          </p:nvSpPr>
          <p:spPr>
            <a:xfrm>
              <a:off x="5358277" y="737228"/>
              <a:ext cx="1221225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6" name="Input">
              <a:extLst>
                <a:ext uri="{FF2B5EF4-FFF2-40B4-BE49-F238E27FC236}">
                  <a16:creationId xmlns:a16="http://schemas.microsoft.com/office/drawing/2014/main" id="{DE7C42C4-B10E-423E-9CD8-A1F847BF908D}"/>
                </a:ext>
              </a:extLst>
            </p:cNvPr>
            <p:cNvSpPr txBox="1"/>
            <p:nvPr/>
          </p:nvSpPr>
          <p:spPr>
            <a:xfrm>
              <a:off x="254396" y="-30639"/>
              <a:ext cx="94670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17" name="Program">
              <a:extLst>
                <a:ext uri="{FF2B5EF4-FFF2-40B4-BE49-F238E27FC236}">
                  <a16:creationId xmlns:a16="http://schemas.microsoft.com/office/drawing/2014/main" id="{C9EB3E30-56D9-4820-8B6C-FAE1672AF426}"/>
                </a:ext>
              </a:extLst>
            </p:cNvPr>
            <p:cNvSpPr txBox="1"/>
            <p:nvPr/>
          </p:nvSpPr>
          <p:spPr>
            <a:xfrm>
              <a:off x="-248363" y="756762"/>
              <a:ext cx="154835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  <p:sp>
          <p:nvSpPr>
            <p:cNvPr id="18" name="Output">
              <a:extLst>
                <a:ext uri="{FF2B5EF4-FFF2-40B4-BE49-F238E27FC236}">
                  <a16:creationId xmlns:a16="http://schemas.microsoft.com/office/drawing/2014/main" id="{96EFAC29-1607-40DA-995F-0DB05BF4895D}"/>
                </a:ext>
              </a:extLst>
            </p:cNvPr>
            <p:cNvSpPr txBox="1"/>
            <p:nvPr/>
          </p:nvSpPr>
          <p:spPr>
            <a:xfrm>
              <a:off x="6705363" y="410259"/>
              <a:ext cx="1230006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</p:grpSp>
      <p:grpSp>
        <p:nvGrpSpPr>
          <p:cNvPr id="19" name="Group">
            <a:extLst>
              <a:ext uri="{FF2B5EF4-FFF2-40B4-BE49-F238E27FC236}">
                <a16:creationId xmlns:a16="http://schemas.microsoft.com/office/drawing/2014/main" id="{2F0825B7-6998-40FA-A41E-7AB481E42AC4}"/>
              </a:ext>
            </a:extLst>
          </p:cNvPr>
          <p:cNvGrpSpPr/>
          <p:nvPr/>
        </p:nvGrpSpPr>
        <p:grpSpPr>
          <a:xfrm>
            <a:off x="4095543" y="3315210"/>
            <a:ext cx="5439859" cy="948038"/>
            <a:chOff x="1267858" y="1014997"/>
            <a:chExt cx="8011668" cy="1505093"/>
          </a:xfrm>
        </p:grpSpPr>
        <p:sp>
          <p:nvSpPr>
            <p:cNvPr id="21" name="Computer">
              <a:extLst>
                <a:ext uri="{FF2B5EF4-FFF2-40B4-BE49-F238E27FC236}">
                  <a16:creationId xmlns:a16="http://schemas.microsoft.com/office/drawing/2014/main" id="{15137FEF-6D2A-4184-9DC6-DE19687AB08B}"/>
                </a:ext>
              </a:extLst>
            </p:cNvPr>
            <p:cNvSpPr/>
            <p:nvPr/>
          </p:nvSpPr>
          <p:spPr>
            <a:xfrm>
              <a:off x="3737734" y="1045632"/>
              <a:ext cx="2762273" cy="1474458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84850629-9560-43AB-B00C-CC92A0F80242}"/>
                </a:ext>
              </a:extLst>
            </p:cNvPr>
            <p:cNvSpPr/>
            <p:nvPr/>
          </p:nvSpPr>
          <p:spPr>
            <a:xfrm>
              <a:off x="2482645" y="1367366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7E8F2FD6-2E5F-4CA7-A51B-B18A89765FD8}"/>
                </a:ext>
              </a:extLst>
            </p:cNvPr>
            <p:cNvSpPr/>
            <p:nvPr/>
          </p:nvSpPr>
          <p:spPr>
            <a:xfrm>
              <a:off x="2482645" y="2129366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C2D9003E-8EA7-4BF4-B92D-8AC81D9CD2CF}"/>
                </a:ext>
              </a:extLst>
            </p:cNvPr>
            <p:cNvSpPr/>
            <p:nvPr/>
          </p:nvSpPr>
          <p:spPr>
            <a:xfrm>
              <a:off x="6528104" y="1782860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5" name="Input">
              <a:extLst>
                <a:ext uri="{FF2B5EF4-FFF2-40B4-BE49-F238E27FC236}">
                  <a16:creationId xmlns:a16="http://schemas.microsoft.com/office/drawing/2014/main" id="{1DA564A6-8E86-4145-9F8D-814964DF4D2F}"/>
                </a:ext>
              </a:extLst>
            </p:cNvPr>
            <p:cNvSpPr txBox="1"/>
            <p:nvPr/>
          </p:nvSpPr>
          <p:spPr>
            <a:xfrm>
              <a:off x="1437052" y="1014997"/>
              <a:ext cx="946704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26" name="Output">
              <a:extLst>
                <a:ext uri="{FF2B5EF4-FFF2-40B4-BE49-F238E27FC236}">
                  <a16:creationId xmlns:a16="http://schemas.microsoft.com/office/drawing/2014/main" id="{0C4B992B-A051-468E-B53E-0BE376C15A64}"/>
                </a:ext>
              </a:extLst>
            </p:cNvPr>
            <p:cNvSpPr txBox="1"/>
            <p:nvPr/>
          </p:nvSpPr>
          <p:spPr>
            <a:xfrm>
              <a:off x="1267858" y="1802396"/>
              <a:ext cx="1230006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  <p:sp>
          <p:nvSpPr>
            <p:cNvPr id="27" name="Program">
              <a:extLst>
                <a:ext uri="{FF2B5EF4-FFF2-40B4-BE49-F238E27FC236}">
                  <a16:creationId xmlns:a16="http://schemas.microsoft.com/office/drawing/2014/main" id="{4840C547-DA2E-4244-88FE-AD9E975D2E9B}"/>
                </a:ext>
              </a:extLst>
            </p:cNvPr>
            <p:cNvSpPr txBox="1"/>
            <p:nvPr/>
          </p:nvSpPr>
          <p:spPr>
            <a:xfrm>
              <a:off x="7840536" y="1455890"/>
              <a:ext cx="1438990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819A3863-D89C-46EC-A945-C7A918789288}"/>
              </a:ext>
            </a:extLst>
          </p:cNvPr>
          <p:cNvGrpSpPr/>
          <p:nvPr/>
        </p:nvGrpSpPr>
        <p:grpSpPr>
          <a:xfrm>
            <a:off x="4202007" y="4911154"/>
            <a:ext cx="5302159" cy="928742"/>
            <a:chOff x="1487850" y="1045633"/>
            <a:chExt cx="7808868" cy="1474458"/>
          </a:xfrm>
        </p:grpSpPr>
        <p:sp>
          <p:nvSpPr>
            <p:cNvPr id="30" name="Computer">
              <a:extLst>
                <a:ext uri="{FF2B5EF4-FFF2-40B4-BE49-F238E27FC236}">
                  <a16:creationId xmlns:a16="http://schemas.microsoft.com/office/drawing/2014/main" id="{17173AEB-F5D1-44B2-BF0F-D1033A9864BE}"/>
                </a:ext>
              </a:extLst>
            </p:cNvPr>
            <p:cNvSpPr/>
            <p:nvPr/>
          </p:nvSpPr>
          <p:spPr>
            <a:xfrm>
              <a:off x="3737734" y="1045633"/>
              <a:ext cx="2743926" cy="1474458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9BF21666-3A2D-4AD1-93B7-3FCC1E0AA39C}"/>
                </a:ext>
              </a:extLst>
            </p:cNvPr>
            <p:cNvSpPr/>
            <p:nvPr/>
          </p:nvSpPr>
          <p:spPr>
            <a:xfrm>
              <a:off x="2474066" y="1757461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C0A1CA46-8377-4250-A50C-67095E571D79}"/>
                </a:ext>
              </a:extLst>
            </p:cNvPr>
            <p:cNvSpPr/>
            <p:nvPr/>
          </p:nvSpPr>
          <p:spPr>
            <a:xfrm>
              <a:off x="6489640" y="1426633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CD957946-F762-4F58-8A45-9E96A501FF7A}"/>
                </a:ext>
              </a:extLst>
            </p:cNvPr>
            <p:cNvSpPr/>
            <p:nvPr/>
          </p:nvSpPr>
          <p:spPr>
            <a:xfrm>
              <a:off x="6489631" y="2151161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79AACFCC-4863-4EF7-87B0-06CBAB732C32}"/>
                </a:ext>
              </a:extLst>
            </p:cNvPr>
            <p:cNvSpPr txBox="1"/>
            <p:nvPr/>
          </p:nvSpPr>
          <p:spPr>
            <a:xfrm>
              <a:off x="1487850" y="1395997"/>
              <a:ext cx="94670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35" name="Program">
              <a:extLst>
                <a:ext uri="{FF2B5EF4-FFF2-40B4-BE49-F238E27FC236}">
                  <a16:creationId xmlns:a16="http://schemas.microsoft.com/office/drawing/2014/main" id="{C1E1F5E3-183C-460F-9519-A6A7B7079DE0}"/>
                </a:ext>
              </a:extLst>
            </p:cNvPr>
            <p:cNvSpPr txBox="1"/>
            <p:nvPr/>
          </p:nvSpPr>
          <p:spPr>
            <a:xfrm>
              <a:off x="7857728" y="1074263"/>
              <a:ext cx="1438990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  <p:sp>
          <p:nvSpPr>
            <p:cNvPr id="36" name="Output">
              <a:extLst>
                <a:ext uri="{FF2B5EF4-FFF2-40B4-BE49-F238E27FC236}">
                  <a16:creationId xmlns:a16="http://schemas.microsoft.com/office/drawing/2014/main" id="{C12F6972-D385-4559-9CEE-6724C40E15F7}"/>
                </a:ext>
              </a:extLst>
            </p:cNvPr>
            <p:cNvSpPr txBox="1"/>
            <p:nvPr/>
          </p:nvSpPr>
          <p:spPr>
            <a:xfrm>
              <a:off x="7849551" y="1811491"/>
              <a:ext cx="1230007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BC006449-4C85-6A3A-819C-F56516FD4AC0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F738CB14-8478-F12F-EC96-EC7E65E9B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81DEEDE6-2D1D-A6D9-0D5B-1284D0C57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D4FF3BCB-E1C9-95D9-9720-E5CCE07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5014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9" grpId="0" animBg="1" advAuto="0"/>
      <p:bldP spid="28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5EAC78F3-7BAC-4B9B-B908-2030D65A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693243"/>
          </a:xfrm>
        </p:spPr>
        <p:txBody>
          <a:bodyPr/>
          <a:lstStyle/>
          <a:p>
            <a:r>
              <a:rPr lang="en-US" dirty="0"/>
              <a:t>We want to build the rule base from a data</a:t>
            </a:r>
            <a:r>
              <a:rPr lang="hu-HU" dirty="0" err="1"/>
              <a:t>set</a:t>
            </a:r>
            <a:endParaRPr lang="en-US" dirty="0"/>
          </a:p>
          <a:p>
            <a:r>
              <a:rPr lang="en-US" dirty="0"/>
              <a:t>The data set must first be clustered</a:t>
            </a:r>
          </a:p>
          <a:p>
            <a:r>
              <a:rPr lang="en-US" dirty="0"/>
              <a:t>Simple example: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57119E-9807-412C-B9AF-5080996C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10C3545C-1896-461C-8234-1EA7134E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3C284FA-19E9-4692-BAD6-EB353087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4" y="2649215"/>
            <a:ext cx="6270173" cy="3145607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D34B64A-46B5-EF8F-2730-545219215497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D2CA885-ACAC-9368-7167-17DAEBF54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5D78AA1-0020-DE71-E003-D9B184BF3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F43A552B-2E51-3E37-FED6-C52EB2C9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143877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545F102B-498B-4BBE-8B11-DFEB42A1C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:r>
                  <a:rPr lang="en-US" i="1" dirty="0"/>
                  <a:t>n</a:t>
                </a:r>
                <a:r>
                  <a:rPr lang="en-US" dirty="0"/>
                  <a:t> data samples in </a:t>
                </a:r>
                <a:r>
                  <a:rPr lang="en-US" i="1" dirty="0"/>
                  <a:t>p</a:t>
                </a:r>
                <a:r>
                  <a:rPr lang="en-US" dirty="0"/>
                  <a:t>-dimensional space</a:t>
                </a:r>
              </a:p>
              <a:p>
                <a:pPr marL="0" indent="0">
                  <a:buNone/>
                </a:pPr>
                <a:r>
                  <a:rPr lang="hu-HU" altLang="hu-HU" sz="2800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=1, …, </m:t>
                        </m:r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u-HU" altLang="hu-HU" sz="2800" dirty="0"/>
              </a:p>
              <a:p>
                <a:pPr marL="0" indent="0">
                  <a:buNone/>
                </a:pPr>
                <a:r>
                  <a:rPr lang="hu-HU" altLang="hu-HU" sz="2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hu-H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×</m:t>
                    </m:r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hu-HU" dirty="0"/>
              </a:p>
              <a:p>
                <a:r>
                  <a:rPr lang="en-US" dirty="0"/>
                  <a:t>So</a:t>
                </a:r>
                <a:r>
                  <a:rPr lang="hu-HU" dirty="0"/>
                  <a:t>,</a:t>
                </a:r>
                <a:r>
                  <a:rPr lang="en-US" dirty="0"/>
                  <a:t> all the data are:</a:t>
                </a:r>
              </a:p>
              <a:p>
                <a:pPr marL="0" indent="0">
                  <a:buNone/>
                </a:pPr>
                <a:r>
                  <a:rPr lang="hu-HU" altLang="hu-HU" sz="2800" dirty="0"/>
                  <a:t>			</a:t>
                </a:r>
                <a14:m>
                  <m:oMath xmlns:m="http://schemas.openxmlformats.org/officeDocument/2006/math"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hu-HU" dirty="0"/>
              </a:p>
              <a:p>
                <a:pPr marL="533400" indent="-533400">
                  <a:buFont typeface="Wingdings" panose="05000000000000000000" pitchFamily="2" charset="2"/>
                  <a:buNone/>
                </a:pPr>
                <a:r>
                  <a:rPr lang="en-US" dirty="0"/>
                  <a:t>The goal is to define a subset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altLang="hu-H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alt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hu-HU" alt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altLang="hu-HU" dirty="0"/>
                  <a:t> </a:t>
                </a:r>
                <a:r>
                  <a:rPr lang="en-US" dirty="0"/>
                  <a:t>where:</a:t>
                </a:r>
                <a:r>
                  <a:rPr lang="hu-HU" altLang="hu-HU" sz="28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/>
                      <m:t>∅</m:t>
                    </m:r>
                    <m:r>
                      <a:rPr lang="hu-HU" altLang="hu-H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altLang="hu-H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hu-HU" altLang="hu-H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hu-HU" altLang="hu-HU" sz="2800" b="0" dirty="0">
                  <a:ea typeface="Cambria Math" panose="02040503050406030204" pitchFamily="18" charset="0"/>
                </a:endParaRPr>
              </a:p>
              <a:p>
                <a:pPr marL="533400" indent="-533400">
                  <a:buFont typeface="Wingdings" panose="05000000000000000000" pitchFamily="2" charset="2"/>
                  <a:buNone/>
                </a:pPr>
                <a:r>
                  <a:rPr lang="hu-HU" altLang="hu-HU" sz="28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 ∪</m:t>
                    </m:r>
                    <m:sSub>
                      <m:sSubPr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hu-HU" altLang="hu-HU" sz="2800" b="0" dirty="0">
                  <a:ea typeface="Cambria Math" panose="02040503050406030204" pitchFamily="18" charset="0"/>
                </a:endParaRPr>
              </a:p>
              <a:p>
                <a:pPr marL="533400" indent="-533400">
                  <a:buFont typeface="Wingdings" panose="05000000000000000000" pitchFamily="2" charset="2"/>
                  <a:buNone/>
                </a:pPr>
                <a:r>
                  <a:rPr lang="hu-HU" altLang="hu-HU" sz="28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hu-H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u-HU" altLang="hu-H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∅</m:t>
                    </m:r>
                  </m:oMath>
                </a14:m>
                <a:r>
                  <a:rPr lang="hu-HU" altLang="hu-HU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alt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545F102B-498B-4BBE-8B11-DFEB42A1C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989E114-A07F-4779-84D0-3C640BF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41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CE4DE830-B485-4768-A5E1-C11D249F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requirements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C4B1365-8A15-6362-5218-746A3D61E9BB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A322389-160F-6D5A-56CA-DAA6090BE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D5E81480-2669-E7D3-3C7B-EFA618868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C8CED6E-915B-90D4-F955-A1C5912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217486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B1EDF29-2AE1-4C84-8B73-CEA5FABD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start with the most rigorous clustering, i.e. </a:t>
            </a:r>
            <a:r>
              <a:rPr lang="en-US" i="1" dirty="0"/>
              <a:t>n</a:t>
            </a:r>
            <a:r>
              <a:rPr lang="en-US" dirty="0"/>
              <a:t> single-element clusters</a:t>
            </a:r>
          </a:p>
          <a:p>
            <a:r>
              <a:rPr lang="en-US" dirty="0"/>
              <a:t>Then we iteratively merge the two closest clusters</a:t>
            </a:r>
          </a:p>
          <a:p>
            <a:r>
              <a:rPr lang="en-US" dirty="0"/>
              <a:t>We continue until we have only one cluster with all the data elements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 not create a partition, but a sequence of partitions</a:t>
            </a:r>
          </a:p>
          <a:p>
            <a:r>
              <a:rPr lang="en-US" dirty="0"/>
              <a:t>We do not need to specify the number of clusters in advance</a:t>
            </a:r>
          </a:p>
          <a:p>
            <a:r>
              <a:rPr lang="en-US" dirty="0"/>
              <a:t>Most of these methods are slow and only work on small data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889F34-E56B-44B5-A5E6-E1706035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E5FD25E-B885-4C69-A65F-6B0B260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8A0BB55-2C63-15E5-6B20-EBD59B3F7FB0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A2369A74-B952-0C99-534E-3CAF81A03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AAFA3C99-76D9-ED8D-0B16-6DAB4CE40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2B31E465-024A-2D5F-08EB-879F4C02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658436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01EC4A81-5838-4AC3-A2A0-A46E98BCF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970"/>
                <a:ext cx="10515600" cy="449581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hu-HU" altLang="hu-HU" dirty="0" err="1"/>
                  <a:t>Sequential</a:t>
                </a:r>
                <a:r>
                  <a:rPr lang="hu-HU" altLang="hu-HU" dirty="0"/>
                  <a:t> </a:t>
                </a:r>
                <a:r>
                  <a:rPr lang="hu-HU" altLang="hu-HU" dirty="0" err="1"/>
                  <a:t>Agglomerative</a:t>
                </a:r>
                <a:r>
                  <a:rPr lang="hu-HU" altLang="hu-HU" dirty="0"/>
                  <a:t> </a:t>
                </a:r>
                <a:r>
                  <a:rPr lang="hu-HU" altLang="hu-HU" dirty="0" err="1"/>
                  <a:t>Hierarchical</a:t>
                </a:r>
                <a:r>
                  <a:rPr lang="hu-HU" altLang="hu-HU" dirty="0"/>
                  <a:t> Non-overlapping </a:t>
                </a:r>
                <a:r>
                  <a:rPr lang="hu-HU" altLang="hu-HU" dirty="0" err="1"/>
                  <a:t>Clustering</a:t>
                </a:r>
                <a:endParaRPr lang="hu-HU" altLang="hu-HU" dirty="0"/>
              </a:p>
              <a:p>
                <a:pPr marL="609600" indent="-609600">
                  <a:buFont typeface="Wingdings" panose="05000000000000000000" pitchFamily="2" charset="2"/>
                  <a:buNone/>
                </a:pPr>
                <a:endParaRPr lang="hu-HU" altLang="hu-HU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altLang="hu-HU" sz="3600" dirty="0" err="1"/>
                  <a:t>Given</a:t>
                </a:r>
                <a:r>
                  <a:rPr lang="hu-HU" altLang="hu-HU" sz="36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altLang="hu-H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u-HU" altLang="hu-H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altLang="hu-H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altLang="hu-H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hu-HU" altLang="hu-HU" sz="3600" dirty="0"/>
                  <a:t> and </a:t>
                </a:r>
                <a:r>
                  <a:rPr lang="hu-HU" altLang="hu-HU" sz="3600" i="1" dirty="0"/>
                  <a:t>d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distance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metrics</a:t>
                </a:r>
                <a:endParaRPr lang="hu-HU" altLang="hu-HU" sz="36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altLang="hu-HU" sz="3600" dirty="0" err="1"/>
                  <a:t>Initially</a:t>
                </a:r>
                <a:r>
                  <a:rPr lang="hu-HU" altLang="hu-HU" sz="3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hu-H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altLang="hu-HU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hu-HU" altLang="hu-HU" sz="36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altLang="hu-HU" sz="3600" dirty="0" err="1"/>
                  <a:t>For</a:t>
                </a:r>
                <a:r>
                  <a:rPr lang="hu-HU" altLang="hu-HU" sz="3600" dirty="0"/>
                  <a:t> </a:t>
                </a:r>
                <a14:m>
                  <m:oMath xmlns:m="http://schemas.openxmlformats.org/officeDocument/2006/math"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we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look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for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the</a:t>
                </a:r>
                <a:r>
                  <a:rPr lang="hu-HU" altLang="hu-HU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pair</a:t>
                </a:r>
                <a:r>
                  <a:rPr lang="hu-HU" altLang="hu-HU" sz="3600" dirty="0"/>
                  <a:t>, </a:t>
                </a:r>
                <a:r>
                  <a:rPr lang="hu-HU" altLang="hu-HU" sz="3600" dirty="0" err="1"/>
                  <a:t>for</a:t>
                </a:r>
                <a:r>
                  <a:rPr lang="hu-HU" altLang="hu-HU" sz="3600" dirty="0"/>
                  <a:t> </a:t>
                </a:r>
                <a:r>
                  <a:rPr lang="hu-HU" altLang="hu-HU" sz="3600" dirty="0" err="1"/>
                  <a:t>which</a:t>
                </a:r>
                <a:r>
                  <a:rPr lang="hu-HU" altLang="hu-HU" sz="3600" dirty="0"/>
                  <a:t> </a:t>
                </a:r>
                <a14:m>
                  <m:oMath xmlns:m="http://schemas.openxmlformats.org/officeDocument/2006/math"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altLang="hu-HU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altLang="hu-HU" sz="3600" dirty="0"/>
                  <a:t> is minimal.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altLang="hu-HU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hu-H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hu-HU" altLang="hu-HU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altLang="hu-HU" sz="3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u-HU" altLang="hu-HU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altLang="hu-H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hu-HU" altLang="hu-HU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altLang="hu-HU" sz="3600" i="1">
                            <a:latin typeface="Cambria Math" panose="02040503050406030204" pitchFamily="18" charset="0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hu-HU" altLang="hu-HU" sz="3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hu-HU" altLang="hu-HU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hu-HU" altLang="hu-HU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altLang="hu-HU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hu-HU" altLang="hu-H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altLang="hu-H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altLang="hu-H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altLang="hu-H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hu-HU" altLang="hu-HU" sz="36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altLang="hu-HU" sz="3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hu-H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altLang="hu-HU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altLang="hu-H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hu-H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altLang="hu-HU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hu-HU" altLang="hu-HU" sz="3600" dirty="0"/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01EC4A81-5838-4AC3-A2A0-A46E98BCF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970"/>
                <a:ext cx="10515600" cy="4495819"/>
              </a:xfrm>
              <a:blipFill>
                <a:blip r:embed="rId2"/>
                <a:stretch>
                  <a:fillRect l="-1913" t="-3523" b="-122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E587-26C8-46A3-AD15-915808C2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734A362E-7AAD-4F43-B44E-071B0E2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SAHN </a:t>
            </a:r>
            <a:r>
              <a:rPr lang="hu-HU" dirty="0" err="1"/>
              <a:t>Clustering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CE67E40-7DF5-3034-BC3D-3F34BB7413F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2E0D2C1-5F5D-101F-760E-9F653A117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496F6CFA-5986-7257-D628-8851A8FFC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006A136-4D08-F28A-47EE-33E0B7C2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05276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1746F150-620F-45CB-94B7-240C3C829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hu-HU" altLang="hu-HU" sz="2800" dirty="0"/>
              </a:p>
              <a:p>
                <a:r>
                  <a:rPr lang="hu-HU" altLang="hu-HU" sz="2800" dirty="0"/>
                  <a:t>Minimum</a:t>
                </a:r>
              </a:p>
              <a:p>
                <a:pPr marL="0" indent="0">
                  <a:buNone/>
                </a:pPr>
                <a:r>
                  <a:rPr lang="hu-HU" altLang="hu-HU" sz="2800" dirty="0"/>
                  <a:t>		</a:t>
                </a:r>
                <a14:m>
                  <m:oMath xmlns:m="http://schemas.openxmlformats.org/officeDocument/2006/math"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hu-HU" altLang="hu-HU" sz="28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hu-HU" altLang="hu-H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altLang="hu-HU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hu-HU" altLang="hu-HU" sz="24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hu-HU" altLang="hu-HU" sz="2800" dirty="0"/>
              </a:p>
              <a:p>
                <a:r>
                  <a:rPr lang="hu-HU" altLang="hu-HU" sz="2800" dirty="0"/>
                  <a:t>Maximum</a:t>
                </a:r>
              </a:p>
              <a:p>
                <a:pPr marL="0" indent="0">
                  <a:buNone/>
                </a:pPr>
                <a:r>
                  <a:rPr lang="hu-HU" altLang="hu-HU" sz="2800" dirty="0"/>
                  <a:t>		 </a:t>
                </a:r>
                <a14:m>
                  <m:oMath xmlns:m="http://schemas.openxmlformats.org/officeDocument/2006/math">
                    <m:r>
                      <a:rPr lang="hu-HU" altLang="hu-HU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altLang="hu-H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altLang="hu-HU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hu-HU" altLang="hu-HU" sz="28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hu-HU" alt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altLang="hu-H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altLang="hu-HU" sz="28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hu-HU" altLang="hu-HU" sz="2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altLang="hu-H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hu-HU" altLang="hu-H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hu-HU" altLang="hu-H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altLang="hu-H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altLang="hu-H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altLang="hu-H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hu-HU" altLang="hu-HU" sz="28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hu-HU" altLang="hu-HU" sz="2800" dirty="0"/>
              </a:p>
              <a:p>
                <a:r>
                  <a:rPr lang="hu-HU" altLang="hu-HU" dirty="0" err="1"/>
                  <a:t>Average</a:t>
                </a:r>
                <a:endParaRPr lang="hu-HU" altLang="hu-HU" sz="2800" dirty="0"/>
              </a:p>
              <a:p>
                <a:pPr marL="0" indent="0">
                  <a:buNone/>
                </a:pPr>
                <a:r>
                  <a:rPr lang="hu-HU" altLang="hu-HU" sz="2800" dirty="0"/>
                  <a:t>		</a:t>
                </a:r>
                <a14:m>
                  <m:oMath xmlns:m="http://schemas.openxmlformats.org/officeDocument/2006/math">
                    <m:r>
                      <a:rPr lang="hu-HU" altLang="hu-HU" sz="3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altLang="hu-H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altLang="hu-HU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altLang="hu-HU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hu-HU" altLang="hu-H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altLang="hu-H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altLang="hu-H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u-HU" altLang="hu-H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hu-HU" altLang="hu-HU" sz="32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altLang="hu-H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altLang="hu-HU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hu-HU" altLang="hu-HU" sz="3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hu-HU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hu-H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  <m:lim>
                        <m:r>
                          <a:rPr lang="hu-H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hu-H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lim>
                    </m:limLow>
                  </m:oMath>
                </a14:m>
                <a:endParaRPr lang="hu-HU" altLang="hu-HU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1746F150-620F-45CB-94B7-240C3C829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8BF1516-E5A8-4467-B6FB-32F41107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0E401535-842B-4D71-97E2-692C1240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SAHN </a:t>
            </a:r>
            <a:r>
              <a:rPr lang="hu-HU" dirty="0" err="1"/>
              <a:t>distance</a:t>
            </a:r>
            <a:r>
              <a:rPr lang="hu-HU" dirty="0"/>
              <a:t> </a:t>
            </a:r>
            <a:r>
              <a:rPr lang="hu-HU" dirty="0" err="1"/>
              <a:t>metrics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8196DE5-0850-C967-617B-834333CE70F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3CFFFBF-49D0-E56C-E7C5-6B249493E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4384D823-992C-9A31-D882-FEAFE1FC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8ED927D-3DE9-FECC-3883-56B426C9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492059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068C0DD9-3748-43EB-9B58-104CC4B2F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 all individual data are kept in clusters</a:t>
                </a:r>
                <a:endParaRPr lang="hu-HU" dirty="0"/>
              </a:p>
              <a:p>
                <a:r>
                  <a:rPr lang="en-US" dirty="0"/>
                  <a:t>Rather, in each 𝐶</a:t>
                </a:r>
                <a:r>
                  <a:rPr lang="en-US" baseline="-25000" dirty="0"/>
                  <a:t>𝑖</a:t>
                </a:r>
                <a:r>
                  <a:rPr lang="hu-HU" dirty="0"/>
                  <a:t> </a:t>
                </a:r>
                <a:r>
                  <a:rPr lang="en-US" dirty="0"/>
                  <a:t>cluster, we designate a point 𝑣</a:t>
                </a:r>
                <a:r>
                  <a:rPr lang="en-US" baseline="-25000" dirty="0"/>
                  <a:t>𝑖</a:t>
                </a:r>
                <a:r>
                  <a:rPr lang="en-US" dirty="0"/>
                  <a:t> in the data space, usually called the cluster center</a:t>
                </a:r>
              </a:p>
              <a:p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data</a:t>
                </a:r>
                <a:r>
                  <a:rPr lang="hu-HU" dirty="0"/>
                  <a:t> </a:t>
                </a:r>
                <a:r>
                  <a:rPr lang="hu-HU" dirty="0" err="1"/>
                  <a:t>point</a:t>
                </a:r>
                <a:r>
                  <a:rPr lang="hu-HU" dirty="0"/>
                  <a:t> </a:t>
                </a:r>
                <a:r>
                  <a:rPr lang="hu-HU" dirty="0" err="1"/>
                  <a:t>belongs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cluster</a:t>
                </a:r>
                <a:r>
                  <a:rPr lang="hu-HU" dirty="0"/>
                  <a:t> </a:t>
                </a:r>
                <a:r>
                  <a:rPr lang="hu-HU" dirty="0" err="1"/>
                  <a:t>whose</a:t>
                </a:r>
                <a:r>
                  <a:rPr lang="hu-HU" dirty="0"/>
                  <a:t> center </a:t>
                </a:r>
                <a:r>
                  <a:rPr lang="hu-HU" dirty="0" err="1"/>
                  <a:t>point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closest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data</a:t>
                </a:r>
                <a:endParaRPr lang="hu-HU" dirty="0"/>
              </a:p>
              <a:p>
                <a:pPr lvl="1"/>
                <a:r>
                  <a:rPr lang="hu-HU" dirty="0" err="1"/>
                  <a:t>So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alt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alt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altLang="hu-H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alt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endParaRPr lang="en-US" dirty="0"/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068C0DD9-3748-43EB-9B58-104CC4B2F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E1D0AA-BACA-4E61-9C0D-6CE43F8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45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1E82F1C-944B-4928-86F6-3DCD2FBB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Prototype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462E26F-613B-49CD-A264-E681C99E5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418" y="4278891"/>
          <a:ext cx="3815467" cy="1030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380880" progId="Equation.3">
                  <p:embed/>
                </p:oleObj>
              </mc:Choice>
              <mc:Fallback>
                <p:oleObj name="Equation" r:id="rId3" imgW="1409400" imgH="38088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462E26F-613B-49CD-A264-E681C99E5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18" y="4278891"/>
                        <a:ext cx="3815467" cy="1030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C573CD67-6229-BD5B-460F-9E6A95EA524A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07933554-AFF5-423C-DB3D-E7DADE007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CE3A03F3-25DF-8DD5-E634-CC5286FCA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3A4BCBBC-CE0F-4934-7F35-325BE839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04506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E1039253-2409-4F69-B7D0-CE3DE372B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Which cluster each data</a:t>
                </a:r>
                <a:r>
                  <a:rPr lang="hu-HU" dirty="0"/>
                  <a:t> </a:t>
                </a:r>
                <a:r>
                  <a:rPr lang="hu-HU" dirty="0" err="1"/>
                  <a:t>point</a:t>
                </a:r>
                <a:r>
                  <a:rPr lang="en-US" dirty="0"/>
                  <a:t> belongs to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hu-HU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hu-HU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hu-H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1 </m:t>
                              </m:r>
                              <m:r>
                                <a:rPr lang="hu-HU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0 </m:t>
                              </m:r>
                              <m:r>
                                <a:rPr lang="hu-HU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All data are elements of a cluster</a:t>
                </a:r>
                <a:r>
                  <a:rPr lang="hu-HU" dirty="0"/>
                  <a:t>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		</a:t>
                </a:r>
              </a:p>
              <a:p>
                <a:pPr>
                  <a:lnSpc>
                    <a:spcPct val="100000"/>
                  </a:lnSpc>
                </a:pPr>
                <a:r>
                  <a:rPr lang="hu-HU" dirty="0" err="1"/>
                  <a:t>There</a:t>
                </a:r>
                <a:r>
                  <a:rPr lang="hu-HU" dirty="0"/>
                  <a:t> is n</a:t>
                </a:r>
                <a:r>
                  <a:rPr lang="en-US" dirty="0"/>
                  <a:t>o empty cluster</a:t>
                </a:r>
                <a:r>
                  <a:rPr lang="hu-HU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E1039253-2409-4F69-B7D0-CE3DE372B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b="-9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FA87278-E2BC-4C4B-AF9B-6B76EAFF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7876A14D-3720-4D78-AE41-0EB3CEAB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Partition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B22099E-E843-4DE4-B3D0-6D1AB536B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2092" y="3929752"/>
          <a:ext cx="1369541" cy="99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4B22099E-E843-4DE4-B3D0-6D1AB536B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092" y="3929752"/>
                        <a:ext cx="1369541" cy="991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65919F57-0A94-4BD4-BDDD-5F3F25446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148" y="4975183"/>
          <a:ext cx="1539680" cy="10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431640" progId="Equation.3">
                  <p:embed/>
                </p:oleObj>
              </mc:Choice>
              <mc:Fallback>
                <p:oleObj name="Equation" r:id="rId5" imgW="622080" imgH="43164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65919F57-0A94-4BD4-BDDD-5F3F2544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148" y="4975183"/>
                        <a:ext cx="1539680" cy="1069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71A6382-A406-21B2-F71B-6C788AB64BD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7617EE11-1D17-3902-A0D3-95DA44A29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5AD0A164-709B-1D59-8A04-8253AFF0B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2" name="Élőláb helye 2">
            <a:extLst>
              <a:ext uri="{FF2B5EF4-FFF2-40B4-BE49-F238E27FC236}">
                <a16:creationId xmlns:a16="http://schemas.microsoft.com/office/drawing/2014/main" id="{B6F448C2-1E5E-F993-156A-A0518DCB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985572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6C84E13-9E9B-4FB2-AF01-E353B481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process for clustering</a:t>
            </a:r>
          </a:p>
          <a:p>
            <a:pPr lvl="1"/>
            <a:r>
              <a:rPr lang="en-US" dirty="0"/>
              <a:t>Minimize the following function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Calculating the cent</a:t>
            </a:r>
            <a:r>
              <a:rPr lang="hu-HU" dirty="0" err="1"/>
              <a:t>roids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4812B7-CA1F-453E-B3D3-BA864578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F519156-8A19-4CD3-A618-419B450B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7C5D3FE-A77E-4603-81E5-30B840D65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764" y="2437070"/>
          <a:ext cx="6919669" cy="109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469800" progId="Equation.3">
                  <p:embed/>
                </p:oleObj>
              </mc:Choice>
              <mc:Fallback>
                <p:oleObj name="Equation" r:id="rId2" imgW="2958840" imgH="46980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27C5D3FE-A77E-4603-81E5-30B840D65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764" y="2437070"/>
                        <a:ext cx="6919669" cy="109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4F89073F-BAA8-4513-B95F-D128D8FA2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257" y="3643425"/>
          <a:ext cx="3454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838080" progId="Equation.3">
                  <p:embed/>
                </p:oleObj>
              </mc:Choice>
              <mc:Fallback>
                <p:oleObj name="Equation" r:id="rId4" imgW="1688760" imgH="83808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4F89073F-BAA8-4513-B95F-D128D8FA2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257" y="3643425"/>
                        <a:ext cx="34544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824739AC-DA13-4D12-87DD-B1F5000259B4}"/>
              </a:ext>
            </a:extLst>
          </p:cNvPr>
          <p:cNvSpPr/>
          <p:nvPr/>
        </p:nvSpPr>
        <p:spPr>
          <a:xfrm>
            <a:off x="9865934" y="431600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altLang="hu-HU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10F6CCB-5A5E-D4AC-6628-C6932B3069C0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2A84EE00-AD5E-FA29-C7E9-1EECF30D5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2" name="Ábra 11">
              <a:extLst>
                <a:ext uri="{FF2B5EF4-FFF2-40B4-BE49-F238E27FC236}">
                  <a16:creationId xmlns:a16="http://schemas.microsoft.com/office/drawing/2014/main" id="{45857648-E95F-F5DA-101A-8C3C5DD5D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3" name="Élőláb helye 2">
            <a:extLst>
              <a:ext uri="{FF2B5EF4-FFF2-40B4-BE49-F238E27FC236}">
                <a16:creationId xmlns:a16="http://schemas.microsoft.com/office/drawing/2014/main" id="{0A6FA9DD-E5FF-6D29-2312-5EAF69EF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44404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62B0F821-882A-4AC2-96FB-D3BF74909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Input: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‖.‖ is a norm</a:t>
                </a:r>
                <a:r>
                  <a:rPr lang="hu-HU" dirty="0"/>
                  <a:t> </a:t>
                </a:r>
                <a:r>
                  <a:rPr lang="hu-HU" dirty="0" err="1"/>
                  <a:t>defined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u-HU" altLang="hu-HU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altLang="hu-HU" i="1" baseline="30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, </a:t>
                </a:r>
                <a:r>
                  <a:rPr lang="en-US" i="1" dirty="0"/>
                  <a:t>K</a:t>
                </a:r>
                <a:r>
                  <a:rPr lang="en-US" dirty="0"/>
                  <a:t> is the predefined number of clusters, 𝑡_max is the maximum number of iterations,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b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distance measure, 𝜀 is the tolerance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d>
                          <m:d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=0, …, </m:t>
                        </m:r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Determine the partition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Determine the cluster centroids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d>
                          <m:d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d>
                              <m:dPr>
                                <m:ctrlP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en-US" dirty="0"/>
                  <a:t>(from equation (1))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hu-H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hu-H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hu-HU" altLang="hu-HU" dirty="0"/>
                  <a:t> </a:t>
                </a:r>
                <a:r>
                  <a:rPr lang="en-US" dirty="0"/>
                  <a:t>,end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Result:</a:t>
                </a:r>
              </a:p>
              <a:p>
                <a:pPr marL="0" indent="0">
                  <a:buNone/>
                </a:pPr>
                <a:r>
                  <a:rPr lang="en-US" dirty="0"/>
                  <a:t>	The partition matrix </a:t>
                </a:r>
                <a:r>
                  <a:rPr lang="en-US" i="1" dirty="0"/>
                  <a:t>U</a:t>
                </a:r>
                <a:r>
                  <a:rPr lang="en-US" dirty="0"/>
                  <a:t> and the cluster centers </a:t>
                </a:r>
                <a:r>
                  <a:rPr lang="en-US" i="1" dirty="0"/>
                  <a:t>V</a:t>
                </a:r>
              </a:p>
            </p:txBody>
          </p:sp>
        </mc:Choice>
        <mc:Fallback xmlns="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62B0F821-882A-4AC2-96FB-D3BF74909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2" b="-28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F7B79E5-F34A-4F84-9A85-9E753D07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8B2EC7-48C3-4C66-91A2-E05B26F8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9A9E4A2-A038-C5C8-7076-1DFD7B8454CA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3B0A66E3-89D8-EE5C-AA54-E58502D45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D0DB5C0B-6F31-E51E-9214-26CACFE9B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217FFC24-648D-3820-9D94-2ED38EB4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757158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F5EB067-4240-44E9-809E-55981D1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736273" cy="4351338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lvl="1"/>
            <a:r>
              <a:rPr lang="en-US" dirty="0"/>
              <a:t>decide K</a:t>
            </a:r>
          </a:p>
          <a:p>
            <a:pPr lvl="1"/>
            <a:r>
              <a:rPr lang="en-US" dirty="0"/>
              <a:t>initialize K cluster centers randomly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1198F4-D3E9-4A1C-8381-BBEB5F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D10BD20-0344-4169-9DAE-70FF859D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pic>
        <p:nvPicPr>
          <p:cNvPr id="7" name="2.jpeg" descr="2.jpeg">
            <a:extLst>
              <a:ext uri="{FF2B5EF4-FFF2-40B4-BE49-F238E27FC236}">
                <a16:creationId xmlns:a16="http://schemas.microsoft.com/office/drawing/2014/main" id="{EA3FFEE1-1CAC-4572-BEAB-FD447B48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10" y="1697567"/>
            <a:ext cx="5355450" cy="39800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DF84795-B3F0-229A-1447-BF644DEC3591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518CBD0-721B-554C-3274-C3A6439ED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3665ECF7-A584-8C8B-6483-BAB88CD41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63253F4E-221D-6225-5D44-6821EB95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6278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Learning</a:t>
            </a:r>
          </a:p>
          <a:p>
            <a:pPr lvl="1"/>
            <a:r>
              <a:rPr lang="en-US" sz="1600" dirty="0"/>
              <a:t>Agent can improve its performance based on observations</a:t>
            </a:r>
          </a:p>
          <a:p>
            <a:r>
              <a:rPr lang="en-US" sz="1800" b="1" dirty="0"/>
              <a:t>Machine Learning</a:t>
            </a:r>
            <a:endParaRPr lang="en-US" sz="1400" b="1" dirty="0"/>
          </a:p>
          <a:p>
            <a:pPr lvl="1"/>
            <a:r>
              <a:rPr lang="en-US" sz="1600" dirty="0"/>
              <a:t>Subset of artificial intelligence, computer system learns by patterns in observation data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Learning tasks</a:t>
            </a:r>
          </a:p>
          <a:p>
            <a:pPr lvl="1"/>
            <a:r>
              <a:rPr lang="en-US" sz="1600" b="1" dirty="0"/>
              <a:t>Classification:</a:t>
            </a:r>
            <a:r>
              <a:rPr lang="en-US" sz="1600" dirty="0"/>
              <a:t> output is one of a finite set of values</a:t>
            </a:r>
          </a:p>
          <a:p>
            <a:pPr lvl="1"/>
            <a:r>
              <a:rPr lang="en-US" sz="1600" b="1" dirty="0"/>
              <a:t>Regression:</a:t>
            </a:r>
            <a:r>
              <a:rPr lang="en-US" sz="1600" dirty="0"/>
              <a:t> output is a numeric prediction</a:t>
            </a:r>
          </a:p>
          <a:p>
            <a:pPr lvl="1"/>
            <a:endParaRPr lang="en-US" sz="1400" dirty="0"/>
          </a:p>
          <a:p>
            <a:r>
              <a:rPr lang="en-US" sz="1800" dirty="0"/>
              <a:t>Learning Feedback</a:t>
            </a:r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Supervised Learning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– learn a function that maps inputs to outputs by observing input-output pairs</a:t>
            </a:r>
            <a:endParaRPr lang="en-US" sz="1600" dirty="0"/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Unsupervised Learning </a:t>
            </a:r>
            <a:r>
              <a:rPr lang="en-US" sz="1600" dirty="0">
                <a:latin typeface="Open Sans"/>
                <a:ea typeface="Open Sans"/>
                <a:cs typeface="Open Sans"/>
              </a:rPr>
              <a:t>– learn patterns in data without explicit feedback (e.g.</a:t>
            </a:r>
            <a:r>
              <a:rPr lang="hu-HU" sz="1600" dirty="0">
                <a:latin typeface="Open Sans"/>
                <a:ea typeface="Open Sans"/>
                <a:cs typeface="Open Sans"/>
              </a:rPr>
              <a:t>,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clustering)</a:t>
            </a:r>
            <a:endParaRPr lang="en-US" sz="1600" dirty="0"/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Reinforcement Learning </a:t>
            </a:r>
            <a:r>
              <a:rPr lang="en-US" sz="1600" dirty="0">
                <a:latin typeface="Open Sans"/>
                <a:ea typeface="Open Sans"/>
                <a:cs typeface="Open Sans"/>
              </a:rPr>
              <a:t>– learn beneficial actions based on rewards and punishments</a:t>
            </a:r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sz="4000" dirty="0" err="1"/>
              <a:t>Types</a:t>
            </a:r>
            <a:r>
              <a:rPr lang="hu-HU" sz="4000" dirty="0"/>
              <a:t> of </a:t>
            </a:r>
            <a:r>
              <a:rPr lang="hu-HU" sz="4000" dirty="0" err="1"/>
              <a:t>learning</a:t>
            </a:r>
            <a:endParaRPr lang="hu-HU" sz="40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8E51E014-B079-33DB-25EC-20514F3A6AC0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C06566BA-C785-237E-486B-ECA662E33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1DABB571-ADB9-A460-2EA8-85B847DE0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435CC0F7-ADFF-972C-7EEE-837B6C5B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811319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F5EB067-4240-44E9-809E-55981D1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736273" cy="4351338"/>
          </a:xfrm>
        </p:spPr>
        <p:txBody>
          <a:bodyPr/>
          <a:lstStyle/>
          <a:p>
            <a:r>
              <a:rPr lang="en-US" dirty="0"/>
              <a:t>Iteration:</a:t>
            </a:r>
          </a:p>
          <a:p>
            <a:pPr lvl="1"/>
            <a:r>
              <a:rPr lang="en-US" dirty="0"/>
              <a:t>assign all points to the nearest cluster center</a:t>
            </a:r>
          </a:p>
          <a:p>
            <a:pPr lvl="1"/>
            <a:r>
              <a:rPr lang="en-US" dirty="0"/>
              <a:t>move </a:t>
            </a:r>
            <a:r>
              <a:rPr lang="hu-HU" dirty="0" err="1"/>
              <a:t>the</a:t>
            </a:r>
            <a:r>
              <a:rPr lang="en-US" dirty="0"/>
              <a:t> center</a:t>
            </a:r>
            <a:r>
              <a:rPr lang="hu-HU" dirty="0"/>
              <a:t>s</a:t>
            </a:r>
            <a:r>
              <a:rPr lang="en-US" dirty="0"/>
              <a:t> to the mean of </a:t>
            </a:r>
            <a:r>
              <a:rPr lang="hu-HU" dirty="0" err="1"/>
              <a:t>their</a:t>
            </a:r>
            <a:r>
              <a:rPr lang="en-US" dirty="0"/>
              <a:t> members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1198F4-D3E9-4A1C-8381-BBEB5F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D10BD20-0344-4169-9DAE-70FF859D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pic>
        <p:nvPicPr>
          <p:cNvPr id="8" name="3.jpeg" descr="3.jpeg">
            <a:extLst>
              <a:ext uri="{FF2B5EF4-FFF2-40B4-BE49-F238E27FC236}">
                <a16:creationId xmlns:a16="http://schemas.microsoft.com/office/drawing/2014/main" id="{4B76BD6D-1D73-410C-868D-4137E3CF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63" y="1548721"/>
            <a:ext cx="5913918" cy="43589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B1DF8924-00DE-D804-F08B-92A891421F2C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FF1F7BD2-01A5-674B-59CF-EA93671D1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F20AE186-EBB3-45D6-86D9-135785388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606AFEC1-8E82-C059-6B08-D240E3E7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517806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F5EB067-4240-44E9-809E-55981D1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736273" cy="4351338"/>
          </a:xfrm>
        </p:spPr>
        <p:txBody>
          <a:bodyPr/>
          <a:lstStyle/>
          <a:p>
            <a:r>
              <a:rPr lang="en-US" dirty="0"/>
              <a:t>Iteration:</a:t>
            </a:r>
          </a:p>
          <a:p>
            <a:pPr lvl="1"/>
            <a:r>
              <a:rPr lang="en-US" dirty="0"/>
              <a:t>after moving centers, re-assign the points to the nearest center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1198F4-D3E9-4A1C-8381-BBEB5F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51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D10BD20-0344-4169-9DAE-70FF859D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pic>
        <p:nvPicPr>
          <p:cNvPr id="7" name="4.jpeg" descr="4.jpeg">
            <a:extLst>
              <a:ext uri="{FF2B5EF4-FFF2-40B4-BE49-F238E27FC236}">
                <a16:creationId xmlns:a16="http://schemas.microsoft.com/office/drawing/2014/main" id="{B19D2095-64EB-4FD6-8E24-8BDF37A9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21" y="1582030"/>
            <a:ext cx="5849610" cy="43180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C8B569D-C96D-EB52-8B4B-C5FE953CE68A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6D22F2C1-E17F-BB49-E23D-0AA00775B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1AB572AC-3E66-4502-DEFD-AF778B24E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73A24C6C-E50B-27FD-E650-F7F1A1D2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929110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F5EB067-4240-44E9-809E-55981D1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736273" cy="4351338"/>
          </a:xfrm>
        </p:spPr>
        <p:txBody>
          <a:bodyPr/>
          <a:lstStyle/>
          <a:p>
            <a:r>
              <a:rPr lang="en-US" dirty="0"/>
              <a:t>Iteration:</a:t>
            </a:r>
          </a:p>
          <a:p>
            <a:pPr lvl="1"/>
            <a:r>
              <a:rPr lang="en-US" dirty="0"/>
              <a:t>move </a:t>
            </a:r>
            <a:r>
              <a:rPr lang="hu-HU" dirty="0" err="1"/>
              <a:t>the</a:t>
            </a:r>
            <a:r>
              <a:rPr lang="en-US" dirty="0"/>
              <a:t> center</a:t>
            </a:r>
            <a:r>
              <a:rPr lang="hu-HU" dirty="0"/>
              <a:t>s</a:t>
            </a:r>
            <a:r>
              <a:rPr lang="en-US" dirty="0"/>
              <a:t> to the mean of </a:t>
            </a:r>
            <a:r>
              <a:rPr lang="hu-HU" dirty="0" err="1"/>
              <a:t>their</a:t>
            </a:r>
            <a:r>
              <a:rPr lang="en-US" dirty="0"/>
              <a:t> members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1198F4-D3E9-4A1C-8381-BBEB5F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D10BD20-0344-4169-9DAE-70FF859D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pic>
        <p:nvPicPr>
          <p:cNvPr id="8" name="5.jpeg" descr="5.jpeg">
            <a:extLst>
              <a:ext uri="{FF2B5EF4-FFF2-40B4-BE49-F238E27FC236}">
                <a16:creationId xmlns:a16="http://schemas.microsoft.com/office/drawing/2014/main" id="{855CC470-3944-4219-A53F-FFD5031D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6" y="1544521"/>
            <a:ext cx="5884249" cy="43661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A48AE47-BE2F-F9E1-0919-7238E026CAC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D4988B39-09D5-7C0F-8D62-E4D023F7F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72C309CF-F96C-F988-36E6-117C8729C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1355ED6C-D477-4D9E-DA78-D5771EEB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08643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F5EB067-4240-44E9-809E-55981D1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736273" cy="4351338"/>
          </a:xfrm>
        </p:spPr>
        <p:txBody>
          <a:bodyPr/>
          <a:lstStyle/>
          <a:p>
            <a:r>
              <a:rPr lang="en-US" dirty="0"/>
              <a:t>Finished:</a:t>
            </a:r>
          </a:p>
          <a:p>
            <a:pPr lvl="1"/>
            <a:r>
              <a:rPr lang="en-US" dirty="0"/>
              <a:t>re-assign and move centers, until no points changed membership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1198F4-D3E9-4A1C-8381-BBEB5F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D10BD20-0344-4169-9DAE-70FF859D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pic>
        <p:nvPicPr>
          <p:cNvPr id="7" name="6.jpeg" descr="6.jpeg">
            <a:extLst>
              <a:ext uri="{FF2B5EF4-FFF2-40B4-BE49-F238E27FC236}">
                <a16:creationId xmlns:a16="http://schemas.microsoft.com/office/drawing/2014/main" id="{FDB653B7-F5EE-419A-9F28-710E62BE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172" y="1548721"/>
            <a:ext cx="5885236" cy="4321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1FA336E-C045-9833-2079-6B90A7A50FD3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E024E0F-E04D-3833-C7D9-9D4056CCA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154287DA-A1EE-CCA1-7857-CECCF73C8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BE56538E-B2FB-8DCF-7806-3CC5A008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66462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DCDC9871-8FFE-4E31-8943-CCAC41E8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0"/>
            <a:ext cx="10515600" cy="4543321"/>
          </a:xfrm>
        </p:spPr>
        <p:txBody>
          <a:bodyPr>
            <a:normAutofit fontScale="92500" lnSpcReduction="10000"/>
          </a:bodyPr>
          <a:lstStyle/>
          <a:p>
            <a:pPr marL="0" indent="0" defTabSz="578358">
              <a:spcBef>
                <a:spcPts val="2300"/>
              </a:spcBef>
              <a:buNone/>
              <a:defRPr sz="3564"/>
            </a:pPr>
            <a:r>
              <a:rPr lang="en-US" dirty="0"/>
              <a:t>1. Decide </a:t>
            </a:r>
            <a:r>
              <a:rPr lang="hu-HU" dirty="0" err="1"/>
              <a:t>the</a:t>
            </a:r>
            <a:r>
              <a:rPr lang="en-US" dirty="0"/>
              <a:t> value </a:t>
            </a:r>
            <a:r>
              <a:rPr lang="hu-HU" dirty="0"/>
              <a:t>of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, the number of clusters</a:t>
            </a:r>
          </a:p>
          <a:p>
            <a:pPr marL="0" indent="0" defTabSz="578358">
              <a:spcBef>
                <a:spcPts val="2300"/>
              </a:spcBef>
              <a:buNone/>
              <a:defRPr sz="3564"/>
            </a:pPr>
            <a:r>
              <a:rPr lang="en-US" dirty="0"/>
              <a:t>2. Initialize the </a:t>
            </a:r>
            <a:r>
              <a:rPr lang="en-US" i="1" dirty="0"/>
              <a:t>K</a:t>
            </a:r>
            <a:r>
              <a:rPr lang="en-US" dirty="0"/>
              <a:t> cluster centers randomly</a:t>
            </a:r>
          </a:p>
          <a:p>
            <a:pPr marL="0" indent="0" defTabSz="578358">
              <a:spcBef>
                <a:spcPts val="2300"/>
              </a:spcBef>
              <a:buNone/>
              <a:defRPr sz="3564"/>
            </a:pPr>
            <a:r>
              <a:rPr lang="en-US" dirty="0"/>
              <a:t>3. Decide the class membership of the </a:t>
            </a:r>
            <a:r>
              <a:rPr lang="en-US" i="1" dirty="0"/>
              <a:t>N</a:t>
            </a:r>
            <a:r>
              <a:rPr lang="en-US" dirty="0"/>
              <a:t> points by assigning them to the nearest cluster center</a:t>
            </a:r>
          </a:p>
          <a:p>
            <a:pPr marL="0" indent="0" defTabSz="578358">
              <a:spcBef>
                <a:spcPts val="2300"/>
              </a:spcBef>
              <a:buNone/>
              <a:defRPr sz="3564"/>
            </a:pPr>
            <a:r>
              <a:rPr lang="en-US" dirty="0"/>
              <a:t>4. Re-estimate the </a:t>
            </a:r>
            <a:r>
              <a:rPr lang="en-US" i="1" dirty="0"/>
              <a:t>K</a:t>
            </a:r>
            <a:r>
              <a:rPr lang="en-US" dirty="0"/>
              <a:t> cluster centers, by assuming the memberships found above are correct</a:t>
            </a:r>
          </a:p>
          <a:p>
            <a:pPr marL="0" indent="0" defTabSz="578358">
              <a:spcBef>
                <a:spcPts val="2300"/>
              </a:spcBef>
              <a:buNone/>
              <a:defRPr sz="3564"/>
            </a:pPr>
            <a:r>
              <a:rPr lang="en-US" dirty="0"/>
              <a:t>5. Repeat 3 and 4 until none of the </a:t>
            </a:r>
            <a:r>
              <a:rPr lang="en-US" i="1" dirty="0"/>
              <a:t>N</a:t>
            </a:r>
            <a:r>
              <a:rPr lang="en-US" dirty="0"/>
              <a:t> points changed membership in the last iteration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3A4195-F7F6-4055-8147-A7A64202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020A433-F9AA-44B2-82BA-43775FC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AAC4AE9-C33C-8D91-4E00-5C2F1891AF0B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50EAE52F-D646-3890-8BE3-B2A32D1FE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DD2BB98-5EB8-5A3C-AA07-E99775846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417BBD18-A757-5B6B-1D09-6E47C8CF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46161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DCDC9871-8FFE-4E31-8943-CCAC41E8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519570"/>
          </a:xfrm>
        </p:spPr>
        <p:txBody>
          <a:bodyPr>
            <a:normAutofit fontScale="92500" lnSpcReduction="20000"/>
          </a:bodyPr>
          <a:lstStyle/>
          <a:p>
            <a:pPr marL="352425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sz="3000" b="1" u="sng" dirty="0"/>
              <a:t>Strength</a:t>
            </a:r>
            <a:r>
              <a:rPr lang="en-US" sz="3000" b="1" dirty="0"/>
              <a:t>: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Simple, easy to implement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Intuitive objective function: optimizes intra-cluster similarity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Relatively efficient: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dirty="0" err="1">
                <a:sym typeface="Symbol" panose="05050102010706020507" pitchFamily="18" charset="2"/>
              </a:rPr>
              <a:t></a:t>
            </a:r>
            <a:r>
              <a:rPr lang="en-US" i="1" dirty="0" err="1"/>
              <a:t>k</a:t>
            </a:r>
            <a:r>
              <a:rPr lang="en-US" i="1" dirty="0" err="1">
                <a:sym typeface="Symbol" panose="05050102010706020507" pitchFamily="18" charset="2"/>
              </a:rPr>
              <a:t></a:t>
            </a:r>
            <a:r>
              <a:rPr lang="en-US" i="1" dirty="0" err="1"/>
              <a:t>n</a:t>
            </a:r>
            <a:r>
              <a:rPr lang="en-US" dirty="0"/>
              <a:t>), where </a:t>
            </a:r>
            <a:r>
              <a:rPr lang="en-US" i="1" dirty="0"/>
              <a:t>n</a:t>
            </a:r>
            <a:r>
              <a:rPr lang="en-US" dirty="0"/>
              <a:t>: number of points (data), </a:t>
            </a:r>
            <a:r>
              <a:rPr lang="en-US" i="1" dirty="0"/>
              <a:t>k</a:t>
            </a:r>
            <a:r>
              <a:rPr lang="en-US" dirty="0"/>
              <a:t>: number of clusters, </a:t>
            </a:r>
            <a:r>
              <a:rPr lang="en-US" i="1" dirty="0"/>
              <a:t>t:</a:t>
            </a:r>
            <a:r>
              <a:rPr lang="en-US" dirty="0"/>
              <a:t> number of iterations, usually: </a:t>
            </a:r>
            <a:r>
              <a:rPr lang="en-US" i="1" dirty="0" err="1"/>
              <a:t>k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&lt;&lt;</a:t>
            </a:r>
            <a:r>
              <a:rPr lang="en-US" i="1" dirty="0"/>
              <a:t>n</a:t>
            </a:r>
          </a:p>
          <a:p>
            <a:pPr marL="352425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sz="3000" b="1" u="sng" dirty="0"/>
              <a:t>Weakness</a:t>
            </a:r>
            <a:r>
              <a:rPr lang="en-US" sz="3000" b="1" dirty="0"/>
              <a:t>: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Applicable only when </a:t>
            </a:r>
            <a:r>
              <a:rPr lang="en-US" i="1" dirty="0"/>
              <a:t>mean </a:t>
            </a:r>
            <a:r>
              <a:rPr lang="en-US" dirty="0"/>
              <a:t>is defined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Often terminates at a local optimum. Initialization is important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Need to specify </a:t>
            </a:r>
            <a:r>
              <a:rPr lang="en-US" i="1" dirty="0"/>
              <a:t>K</a:t>
            </a:r>
            <a:r>
              <a:rPr lang="en-US" dirty="0"/>
              <a:t>, the number of clusters, in advance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Unable to handle noisy data and outliers</a:t>
            </a:r>
          </a:p>
          <a:p>
            <a:pPr marL="704850" lvl="1" indent="-352425" defTabSz="438150">
              <a:lnSpc>
                <a:spcPct val="120000"/>
              </a:lnSpc>
              <a:spcBef>
                <a:spcPts val="0"/>
              </a:spcBef>
              <a:defRPr sz="2700"/>
            </a:pPr>
            <a:r>
              <a:rPr lang="en-US" dirty="0"/>
              <a:t>Not suitable to discover clusters with non-convex shapes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3A4195-F7F6-4055-8147-A7A64202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55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020A433-F9AA-44B2-82BA-43775FC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clustering</a:t>
            </a:r>
            <a:endParaRPr lang="en-US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BE7A315-9DF2-67D2-88F0-427A6D8882CF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27A6200E-E866-98EA-3280-4DC0B25ED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F3F5F57-58B3-27F0-1776-8D5442EC6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7D69E303-3862-19A5-7532-B6F7DF3C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4279626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02F3079-B898-4102-AE1E-F9FA9BC3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72A9BE2-3895-4F36-9179-38CFA5A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clusters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14.tiff" descr="14.tiff">
            <a:extLst>
              <a:ext uri="{FF2B5EF4-FFF2-40B4-BE49-F238E27FC236}">
                <a16:creationId xmlns:a16="http://schemas.microsoft.com/office/drawing/2014/main" id="{ADE132A1-5A06-4055-A927-16D644F3B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274" y="1549400"/>
            <a:ext cx="6879451" cy="435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4264D54-3ECD-912A-C784-B3C79E0AD9C6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08195018-DF17-798A-9DB1-9106258D6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26AE360E-5FD5-9117-DAA3-464050A27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3C53C245-818D-8D7C-498D-349D6E00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01226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3161B-7560-4C3E-AF44-349AC45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DB28598-7ECD-49BF-A4B0-91AC4BE7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 right number of clusters?</a:t>
            </a:r>
          </a:p>
        </p:txBody>
      </p:sp>
      <p:pic>
        <p:nvPicPr>
          <p:cNvPr id="7" name="15.tiff" descr="15.tiff">
            <a:extLst>
              <a:ext uri="{FF2B5EF4-FFF2-40B4-BE49-F238E27FC236}">
                <a16:creationId xmlns:a16="http://schemas.microsoft.com/office/drawing/2014/main" id="{2E583E25-9236-4583-A262-1EEA1B8C3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596" y="1549400"/>
            <a:ext cx="6472808" cy="435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CE18E27-6410-4B35-5BFD-61A1477DDDF1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F39E61DE-8ACE-5C8D-9D3A-A85D3EE34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BAA8A73F-7F9A-B710-B465-DCCD4E0DB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65F4ABFE-D4A4-0400-E68D-C90393FC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546776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3161B-7560-4C3E-AF44-349AC45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DB28598-7ECD-49BF-A4B0-91AC4BE7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 right number of clusters?</a:t>
            </a:r>
          </a:p>
        </p:txBody>
      </p:sp>
      <p:pic>
        <p:nvPicPr>
          <p:cNvPr id="7" name="16.tiff" descr="16.tiff">
            <a:extLst>
              <a:ext uri="{FF2B5EF4-FFF2-40B4-BE49-F238E27FC236}">
                <a16:creationId xmlns:a16="http://schemas.microsoft.com/office/drawing/2014/main" id="{9236A39A-5D01-49C6-ABDF-84A022E09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735" y="1549400"/>
            <a:ext cx="6384529" cy="435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E37CD9C-AB24-5D5E-7678-CC83D89746BE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CFB505E8-90B7-2A16-92B0-3F6E13916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F412BDDE-DD2D-619E-AC75-D59B83C7F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FB85A208-BF30-D8B2-C759-5E2D1915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620922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3161B-7560-4C3E-AF44-349AC45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DB28598-7ECD-49BF-A4B0-91AC4BE7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 right number of clusters?</a:t>
            </a:r>
          </a:p>
        </p:txBody>
      </p:sp>
      <p:pic>
        <p:nvPicPr>
          <p:cNvPr id="7" name="17.tiff" descr="17.tiff">
            <a:extLst>
              <a:ext uri="{FF2B5EF4-FFF2-40B4-BE49-F238E27FC236}">
                <a16:creationId xmlns:a16="http://schemas.microsoft.com/office/drawing/2014/main" id="{692AE1C2-D00A-4526-B6E2-D7DCB2A39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690" y="1549400"/>
            <a:ext cx="6330619" cy="435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F75F10D-74F8-2CA9-6CCA-764CC57E6828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25E280DB-991C-7052-C934-BB27689B9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6CC99B51-5476-4242-4FC1-E75A09BB7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71D0DDE7-506F-6455-5DED-13663244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07645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C8A08-5B11-46BD-A92C-1BFC1B35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C51154-82E3-4F3D-BA2F-2F503237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68BB49EE-5E29-7D1A-C94C-23E8214F4C9A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8D140AA7-08D1-172E-5490-D59E5DCC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1A3285C-B979-75DB-87C2-491364FAB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B2FFB0F7-3EE9-59BE-54E7-65131DEE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091956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3161B-7560-4C3E-AF44-349AC45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DB28598-7ECD-49BF-A4B0-91AC4BE7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 right number of clusters?</a:t>
            </a:r>
          </a:p>
        </p:txBody>
      </p:sp>
      <p:pic>
        <p:nvPicPr>
          <p:cNvPr id="7" name="18.tiff" descr="18.tiff">
            <a:extLst>
              <a:ext uri="{FF2B5EF4-FFF2-40B4-BE49-F238E27FC236}">
                <a16:creationId xmlns:a16="http://schemas.microsoft.com/office/drawing/2014/main" id="{EB97B970-9A68-4ACC-80DC-EBCFE2B1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355" y="1549400"/>
            <a:ext cx="5943290" cy="435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CB5D747-BDF7-3764-D8AC-E772E9D9486F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7BF43BEA-86BB-CD54-75FB-B627A1A0F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863F90D1-7D8D-75A0-3C38-F41777B5C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A2DFF060-26F5-D66F-0AFC-99F1F5EE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38039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100"/>
            </a:pPr>
            <a:r>
              <a:rPr lang="hu-HU" sz="2400" dirty="0" err="1"/>
              <a:t>given</a:t>
            </a:r>
            <a:r>
              <a:rPr lang="hu-HU" sz="2400" dirty="0"/>
              <a:t>: input-output </a:t>
            </a:r>
            <a:r>
              <a:rPr lang="hu-HU" sz="2400" dirty="0" err="1"/>
              <a:t>training</a:t>
            </a:r>
            <a:r>
              <a:rPr lang="hu-HU" sz="2400" dirty="0"/>
              <a:t> </a:t>
            </a:r>
            <a:r>
              <a:rPr lang="hu-HU" sz="2400" dirty="0" err="1"/>
              <a:t>patterns</a:t>
            </a:r>
            <a:r>
              <a:rPr lang="hu-HU" sz="2400" dirty="0"/>
              <a:t>   (</a:t>
            </a:r>
            <a:r>
              <a:rPr lang="hu-HU" sz="2400" i="1" dirty="0"/>
              <a:t>x</a:t>
            </a:r>
            <a:r>
              <a:rPr lang="hu-HU" sz="2400" baseline="-5999" dirty="0"/>
              <a:t>1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 </a:t>
            </a:r>
            <a:r>
              <a:rPr lang="hu-HU" sz="2400" i="1" dirty="0"/>
              <a:t>x</a:t>
            </a:r>
            <a:r>
              <a:rPr lang="hu-HU" sz="2400" baseline="-5999" dirty="0"/>
              <a:t>2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,…, </a:t>
            </a:r>
            <a:r>
              <a:rPr lang="hu-HU" sz="2400" i="1" dirty="0" err="1"/>
              <a:t>x</a:t>
            </a:r>
            <a:r>
              <a:rPr lang="hu-HU" sz="2400" i="1" baseline="-5999" dirty="0" err="1"/>
              <a:t>n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 </a:t>
            </a:r>
            <a:r>
              <a:rPr lang="hu-HU" sz="2400" i="1" dirty="0"/>
              <a:t>d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)      </a:t>
            </a:r>
          </a:p>
          <a:p>
            <a:pPr algn="l">
              <a:defRPr sz="3100"/>
            </a:pPr>
            <a:r>
              <a:rPr lang="hu-HU" sz="2400" i="1" dirty="0"/>
              <a:t>p</a:t>
            </a:r>
            <a:r>
              <a:rPr lang="hu-HU" sz="2400" dirty="0"/>
              <a:t>: </a:t>
            </a:r>
            <a:r>
              <a:rPr lang="hu-HU" sz="2400" dirty="0" err="1"/>
              <a:t>number</a:t>
            </a:r>
            <a:r>
              <a:rPr lang="hu-HU" sz="2400" dirty="0"/>
              <a:t> of </a:t>
            </a:r>
            <a:r>
              <a:rPr lang="hu-HU" sz="2400" dirty="0" err="1"/>
              <a:t>patterns</a:t>
            </a:r>
            <a:r>
              <a:rPr lang="hu-HU" sz="2400" dirty="0"/>
              <a:t>, </a:t>
            </a:r>
            <a:r>
              <a:rPr lang="hu-HU" sz="2400" i="1" dirty="0"/>
              <a:t>n</a:t>
            </a:r>
            <a:r>
              <a:rPr lang="hu-HU" sz="2400" dirty="0"/>
              <a:t>-</a:t>
            </a:r>
            <a:r>
              <a:rPr lang="hu-HU" sz="2400" dirty="0" err="1"/>
              <a:t>dimensional</a:t>
            </a:r>
            <a:r>
              <a:rPr lang="hu-HU" sz="2400" dirty="0"/>
              <a:t> input, </a:t>
            </a:r>
            <a:r>
              <a:rPr lang="hu-HU" sz="2400" dirty="0" err="1"/>
              <a:t>scalar</a:t>
            </a:r>
            <a:r>
              <a:rPr lang="hu-HU" sz="2400" dirty="0"/>
              <a:t> output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1E854EBA-2ACE-4A6B-B323-AAD1B2A0E97A}"/>
              </a:ext>
            </a:extLst>
          </p:cNvPr>
          <p:cNvSpPr/>
          <p:nvPr/>
        </p:nvSpPr>
        <p:spPr>
          <a:xfrm>
            <a:off x="4563506" y="2794025"/>
            <a:ext cx="1782125" cy="869108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11FE2B04-63C0-4A09-85E1-2C63251C79C2}"/>
              </a:ext>
            </a:extLst>
          </p:cNvPr>
          <p:cNvSpPr/>
          <p:nvPr/>
        </p:nvSpPr>
        <p:spPr>
          <a:xfrm>
            <a:off x="4563506" y="4381596"/>
            <a:ext cx="1782125" cy="869109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2" name="system">
            <a:extLst>
              <a:ext uri="{FF2B5EF4-FFF2-40B4-BE49-F238E27FC236}">
                <a16:creationId xmlns:a16="http://schemas.microsoft.com/office/drawing/2014/main" id="{47FC52F3-3118-45F4-977D-DF0CDAEE9B41}"/>
              </a:ext>
            </a:extLst>
          </p:cNvPr>
          <p:cNvSpPr txBox="1"/>
          <p:nvPr/>
        </p:nvSpPr>
        <p:spPr>
          <a:xfrm>
            <a:off x="4814685" y="2889055"/>
            <a:ext cx="128798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>
                <a:solidFill>
                  <a:srgbClr val="000000"/>
                </a:solidFill>
              </a:defRPr>
            </a:lvl1pPr>
          </a:lstStyle>
          <a:p>
            <a:r>
              <a:rPr sz="3200" dirty="0"/>
              <a:t>system</a:t>
            </a:r>
          </a:p>
        </p:txBody>
      </p:sp>
      <p:sp>
        <p:nvSpPr>
          <p:cNvPr id="13" name="model">
            <a:extLst>
              <a:ext uri="{FF2B5EF4-FFF2-40B4-BE49-F238E27FC236}">
                <a16:creationId xmlns:a16="http://schemas.microsoft.com/office/drawing/2014/main" id="{5A2DABA3-AE17-493C-B173-B9ED569FA4F5}"/>
              </a:ext>
            </a:extLst>
          </p:cNvPr>
          <p:cNvSpPr txBox="1"/>
          <p:nvPr/>
        </p:nvSpPr>
        <p:spPr>
          <a:xfrm>
            <a:off x="4864724" y="4518632"/>
            <a:ext cx="118462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>
                <a:solidFill>
                  <a:srgbClr val="000000"/>
                </a:solidFill>
              </a:defRPr>
            </a:lvl1pPr>
          </a:lstStyle>
          <a:p>
            <a:r>
              <a:rPr sz="3200" dirty="0"/>
              <a:t>model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D6E3BC1-E8F0-42FF-853B-221BF689960B}"/>
              </a:ext>
            </a:extLst>
          </p:cNvPr>
          <p:cNvSpPr/>
          <p:nvPr/>
        </p:nvSpPr>
        <p:spPr>
          <a:xfrm>
            <a:off x="2757632" y="3186572"/>
            <a:ext cx="1817751" cy="1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36B5299E-C894-4E23-8E8F-AAE6BF883ADB}"/>
              </a:ext>
            </a:extLst>
          </p:cNvPr>
          <p:cNvSpPr/>
          <p:nvPr/>
        </p:nvSpPr>
        <p:spPr>
          <a:xfrm flipV="1">
            <a:off x="3755968" y="3211197"/>
            <a:ext cx="1" cy="158496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BE26E27A-036B-44ED-8BFD-470737A862A3}"/>
              </a:ext>
            </a:extLst>
          </p:cNvPr>
          <p:cNvSpPr/>
          <p:nvPr/>
        </p:nvSpPr>
        <p:spPr>
          <a:xfrm>
            <a:off x="3739002" y="4775592"/>
            <a:ext cx="812630" cy="0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A62DD636-A338-4944-8BC1-8EA85EFD0DC8}"/>
              </a:ext>
            </a:extLst>
          </p:cNvPr>
          <p:cNvSpPr/>
          <p:nvPr/>
        </p:nvSpPr>
        <p:spPr>
          <a:xfrm>
            <a:off x="6333754" y="3186572"/>
            <a:ext cx="108461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571315DA-F776-45BB-9222-1A2050760A35}"/>
              </a:ext>
            </a:extLst>
          </p:cNvPr>
          <p:cNvSpPr/>
          <p:nvPr/>
        </p:nvSpPr>
        <p:spPr>
          <a:xfrm>
            <a:off x="6348598" y="4775592"/>
            <a:ext cx="1084619" cy="0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" name="Oval">
            <a:extLst>
              <a:ext uri="{FF2B5EF4-FFF2-40B4-BE49-F238E27FC236}">
                <a16:creationId xmlns:a16="http://schemas.microsoft.com/office/drawing/2014/main" id="{A9B0989C-FA5C-473E-8C43-D730A29D43EB}"/>
              </a:ext>
            </a:extLst>
          </p:cNvPr>
          <p:cNvSpPr/>
          <p:nvPr/>
        </p:nvSpPr>
        <p:spPr>
          <a:xfrm>
            <a:off x="7124129" y="3693552"/>
            <a:ext cx="596237" cy="542740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BA7A6527-549D-473A-AC24-8176599DAD9A}"/>
              </a:ext>
            </a:extLst>
          </p:cNvPr>
          <p:cNvSpPr/>
          <p:nvPr/>
        </p:nvSpPr>
        <p:spPr>
          <a:xfrm flipV="1">
            <a:off x="7413642" y="4218367"/>
            <a:ext cx="1" cy="568814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93FFEB85-717E-4B87-8981-9D6618EEC391}"/>
              </a:ext>
            </a:extLst>
          </p:cNvPr>
          <p:cNvSpPr/>
          <p:nvPr/>
        </p:nvSpPr>
        <p:spPr>
          <a:xfrm>
            <a:off x="7422247" y="3165401"/>
            <a:ext cx="1" cy="532497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2" name="+">
            <a:extLst>
              <a:ext uri="{FF2B5EF4-FFF2-40B4-BE49-F238E27FC236}">
                <a16:creationId xmlns:a16="http://schemas.microsoft.com/office/drawing/2014/main" id="{A33B855A-850F-40EE-A235-24AC765A9E47}"/>
              </a:ext>
            </a:extLst>
          </p:cNvPr>
          <p:cNvSpPr txBox="1"/>
          <p:nvPr/>
        </p:nvSpPr>
        <p:spPr>
          <a:xfrm>
            <a:off x="7260734" y="3581678"/>
            <a:ext cx="35747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/>
            </a:lvl1pPr>
          </a:lstStyle>
          <a:p>
            <a:r>
              <a:rPr sz="4000" dirty="0"/>
              <a:t>+</a:t>
            </a:r>
          </a:p>
        </p:txBody>
      </p:sp>
      <p:sp>
        <p:nvSpPr>
          <p:cNvPr id="23" name="+">
            <a:extLst>
              <a:ext uri="{FF2B5EF4-FFF2-40B4-BE49-F238E27FC236}">
                <a16:creationId xmlns:a16="http://schemas.microsoft.com/office/drawing/2014/main" id="{7D2737BA-46C9-461D-94FA-6CA64915386F}"/>
              </a:ext>
            </a:extLst>
          </p:cNvPr>
          <p:cNvSpPr txBox="1"/>
          <p:nvPr/>
        </p:nvSpPr>
        <p:spPr>
          <a:xfrm>
            <a:off x="7501776" y="3293908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sz="2400" dirty="0"/>
              <a:t>+</a:t>
            </a:r>
          </a:p>
        </p:txBody>
      </p:sp>
      <p:sp>
        <p:nvSpPr>
          <p:cNvPr id="24" name="-">
            <a:extLst>
              <a:ext uri="{FF2B5EF4-FFF2-40B4-BE49-F238E27FC236}">
                <a16:creationId xmlns:a16="http://schemas.microsoft.com/office/drawing/2014/main" id="{94C0422B-0306-4614-829F-AADD1C178101}"/>
              </a:ext>
            </a:extLst>
          </p:cNvPr>
          <p:cNvSpPr txBox="1"/>
          <p:nvPr/>
        </p:nvSpPr>
        <p:spPr>
          <a:xfrm>
            <a:off x="7530948" y="4155049"/>
            <a:ext cx="1971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sz="2400" dirty="0"/>
              <a:t>-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38E1BEB2-BA12-47A2-ACA1-81364E180877}"/>
              </a:ext>
            </a:extLst>
          </p:cNvPr>
          <p:cNvSpPr/>
          <p:nvPr/>
        </p:nvSpPr>
        <p:spPr>
          <a:xfrm>
            <a:off x="7734283" y="3964424"/>
            <a:ext cx="812630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13A42015-882F-4FFC-9296-491B736DE4AA}"/>
              </a:ext>
            </a:extLst>
          </p:cNvPr>
          <p:cNvSpPr/>
          <p:nvPr/>
        </p:nvSpPr>
        <p:spPr>
          <a:xfrm flipV="1">
            <a:off x="8559210" y="3947767"/>
            <a:ext cx="1" cy="1719386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C17C431E-F241-457B-ACA2-60A6AD114617}"/>
              </a:ext>
            </a:extLst>
          </p:cNvPr>
          <p:cNvSpPr/>
          <p:nvPr/>
        </p:nvSpPr>
        <p:spPr>
          <a:xfrm>
            <a:off x="5829928" y="5638906"/>
            <a:ext cx="2716984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BEC78575-03DE-4035-BA4D-EC65C001124B}"/>
              </a:ext>
            </a:extLst>
          </p:cNvPr>
          <p:cNvSpPr/>
          <p:nvPr/>
        </p:nvSpPr>
        <p:spPr>
          <a:xfrm flipH="1" flipV="1">
            <a:off x="5005756" y="4057948"/>
            <a:ext cx="824172" cy="1580959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9" name="x">
            <a:extLst>
              <a:ext uri="{FF2B5EF4-FFF2-40B4-BE49-F238E27FC236}">
                <a16:creationId xmlns:a16="http://schemas.microsoft.com/office/drawing/2014/main" id="{09658B56-2AE7-4318-B47D-66CE5B0E0AB3}"/>
              </a:ext>
            </a:extLst>
          </p:cNvPr>
          <p:cNvSpPr txBox="1"/>
          <p:nvPr/>
        </p:nvSpPr>
        <p:spPr>
          <a:xfrm>
            <a:off x="3202700" y="2618183"/>
            <a:ext cx="29174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 u="sng"/>
            </a:lvl1pPr>
          </a:lstStyle>
          <a:p>
            <a:r>
              <a:rPr sz="3200" dirty="0"/>
              <a:t>x</a:t>
            </a:r>
          </a:p>
        </p:txBody>
      </p:sp>
      <p:sp>
        <p:nvSpPr>
          <p:cNvPr id="30" name="t">
            <a:extLst>
              <a:ext uri="{FF2B5EF4-FFF2-40B4-BE49-F238E27FC236}">
                <a16:creationId xmlns:a16="http://schemas.microsoft.com/office/drawing/2014/main" id="{3FB9AD32-EEA3-40E2-B23E-8C12FA17798A}"/>
              </a:ext>
            </a:extLst>
          </p:cNvPr>
          <p:cNvSpPr txBox="1"/>
          <p:nvPr/>
        </p:nvSpPr>
        <p:spPr>
          <a:xfrm>
            <a:off x="6604046" y="2623976"/>
            <a:ext cx="3189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/>
            </a:lvl1pPr>
          </a:lstStyle>
          <a:p>
            <a:r>
              <a:rPr lang="hu-HU" sz="3200" dirty="0"/>
              <a:t>d</a:t>
            </a:r>
            <a:endParaRPr sz="3200" dirty="0"/>
          </a:p>
        </p:txBody>
      </p:sp>
      <p:sp>
        <p:nvSpPr>
          <p:cNvPr id="31" name="y">
            <a:extLst>
              <a:ext uri="{FF2B5EF4-FFF2-40B4-BE49-F238E27FC236}">
                <a16:creationId xmlns:a16="http://schemas.microsoft.com/office/drawing/2014/main" id="{104172C6-F6E7-44E7-82E8-EECC4C748445}"/>
              </a:ext>
            </a:extLst>
          </p:cNvPr>
          <p:cNvSpPr txBox="1"/>
          <p:nvPr/>
        </p:nvSpPr>
        <p:spPr>
          <a:xfrm>
            <a:off x="6510780" y="4206478"/>
            <a:ext cx="294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/>
            </a:lvl1pPr>
          </a:lstStyle>
          <a:p>
            <a:r>
              <a:rPr sz="3200" dirty="0"/>
              <a:t>y</a:t>
            </a:r>
          </a:p>
        </p:txBody>
      </p:sp>
      <p:sp>
        <p:nvSpPr>
          <p:cNvPr id="32" name="error">
            <a:extLst>
              <a:ext uri="{FF2B5EF4-FFF2-40B4-BE49-F238E27FC236}">
                <a16:creationId xmlns:a16="http://schemas.microsoft.com/office/drawing/2014/main" id="{5E769AAD-9D90-4FE6-9721-AA6D3C57BC02}"/>
              </a:ext>
            </a:extLst>
          </p:cNvPr>
          <p:cNvSpPr txBox="1"/>
          <p:nvPr/>
        </p:nvSpPr>
        <p:spPr>
          <a:xfrm>
            <a:off x="7716321" y="3452527"/>
            <a:ext cx="9632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/>
            </a:lvl1pPr>
          </a:lstStyle>
          <a:p>
            <a:r>
              <a:rPr dirty="0"/>
              <a:t>error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869E706-F11B-D481-C2F1-D2DB4BDAF8B2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725863DA-236D-A9BE-EDA9-5DB0D61D3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B74E17CD-A03E-E9FE-E2A3-5F18C9BAC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33" name="Élőláb helye 2">
            <a:extLst>
              <a:ext uri="{FF2B5EF4-FFF2-40B4-BE49-F238E27FC236}">
                <a16:creationId xmlns:a16="http://schemas.microsoft.com/office/drawing/2014/main" id="{2BF08AEE-B3F7-03AB-1B57-346C120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142228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976576" cy="4351338"/>
          </a:xfrm>
        </p:spPr>
        <p:txBody>
          <a:bodyPr>
            <a:normAutofit/>
          </a:bodyPr>
          <a:lstStyle/>
          <a:p>
            <a:r>
              <a:rPr lang="hu-HU" b="1" dirty="0" err="1"/>
              <a:t>Representation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pPr lvl="1"/>
            <a:r>
              <a:rPr lang="hu-HU" dirty="0"/>
              <a:t>fuzzy </a:t>
            </a:r>
            <a:r>
              <a:rPr lang="hu-HU" dirty="0" err="1"/>
              <a:t>system</a:t>
            </a:r>
            <a:endParaRPr lang="hu-HU" dirty="0"/>
          </a:p>
          <a:p>
            <a:pPr lvl="1"/>
            <a:r>
              <a:rPr lang="hu-HU" dirty="0"/>
              <a:t>decision </a:t>
            </a:r>
            <a:r>
              <a:rPr lang="hu-HU" dirty="0" err="1"/>
              <a:t>tree</a:t>
            </a:r>
            <a:endParaRPr lang="hu-HU" dirty="0"/>
          </a:p>
          <a:p>
            <a:pPr lvl="1"/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  <a:p>
            <a:pPr lvl="1"/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machine</a:t>
            </a:r>
            <a:endParaRPr lang="hu-HU" dirty="0"/>
          </a:p>
          <a:p>
            <a:pPr lvl="1"/>
            <a:r>
              <a:rPr lang="hu-HU" dirty="0"/>
              <a:t>etc.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78109633-0FAD-408D-8D83-46C653A47401}"/>
              </a:ext>
            </a:extLst>
          </p:cNvPr>
          <p:cNvSpPr txBox="1">
            <a:spLocks/>
          </p:cNvSpPr>
          <p:nvPr/>
        </p:nvSpPr>
        <p:spPr>
          <a:xfrm>
            <a:off x="6806623" y="1552262"/>
            <a:ext cx="3976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/>
              <a:t>Evaluation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error</a:t>
            </a:r>
            <a:endParaRPr lang="hu-HU" dirty="0"/>
          </a:p>
          <a:p>
            <a:pPr lvl="1"/>
            <a:r>
              <a:rPr lang="hu-HU" dirty="0" err="1"/>
              <a:t>accuracy</a:t>
            </a:r>
            <a:endParaRPr lang="hu-HU" dirty="0"/>
          </a:p>
          <a:p>
            <a:pPr lvl="1"/>
            <a:r>
              <a:rPr lang="hu-HU" dirty="0"/>
              <a:t>cost</a:t>
            </a:r>
          </a:p>
          <a:p>
            <a:pPr lvl="1"/>
            <a:r>
              <a:rPr lang="hu-HU" dirty="0" err="1"/>
              <a:t>entropy</a:t>
            </a:r>
            <a:endParaRPr lang="hu-HU" dirty="0"/>
          </a:p>
          <a:p>
            <a:pPr lvl="1"/>
            <a:r>
              <a:rPr lang="hu-HU" dirty="0"/>
              <a:t>etc.</a:t>
            </a:r>
          </a:p>
          <a:p>
            <a:r>
              <a:rPr lang="hu-HU" b="1" dirty="0" err="1"/>
              <a:t>Optimization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/>
              <a:t>etc.</a:t>
            </a:r>
          </a:p>
          <a:p>
            <a:endParaRPr lang="hu-HU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3D98D9D-946D-5DBA-5573-AC2503FFC065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8" name="Ábra 7">
              <a:extLst>
                <a:ext uri="{FF2B5EF4-FFF2-40B4-BE49-F238E27FC236}">
                  <a16:creationId xmlns:a16="http://schemas.microsoft.com/office/drawing/2014/main" id="{C313616B-2457-0BF2-8081-3CBA2D3C3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0F414FCF-3E29-988D-04B6-E996794BD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580A188B-0D87-529C-8DF3-71636D97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22377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More f</a:t>
            </a:r>
            <a:r>
              <a:rPr lang="en-US" sz="1800" dirty="0" err="1"/>
              <a:t>ormally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function </a:t>
            </a:r>
            <a:r>
              <a:rPr lang="en-US" sz="1800" b="1" i="1" dirty="0"/>
              <a:t>h</a:t>
            </a:r>
            <a:r>
              <a:rPr lang="en-US" sz="1800" dirty="0"/>
              <a:t> is called a </a:t>
            </a:r>
            <a:r>
              <a:rPr lang="en-US" sz="1800" b="1" dirty="0"/>
              <a:t>hypothesis </a:t>
            </a:r>
            <a:r>
              <a:rPr lang="en-US" sz="1800" dirty="0"/>
              <a:t>or a </a:t>
            </a:r>
            <a:r>
              <a:rPr lang="en-US" sz="1800" b="1" dirty="0"/>
              <a:t>model </a:t>
            </a:r>
            <a:r>
              <a:rPr lang="en-US" sz="1800" dirty="0"/>
              <a:t>of the data</a:t>
            </a:r>
            <a:endParaRPr lang="en-US" sz="1400" b="1" dirty="0"/>
          </a:p>
          <a:p>
            <a:endParaRPr lang="en-US" sz="18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Supervised Learning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D8080C1-F79F-4649-908D-166FCE47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14" y="1976150"/>
            <a:ext cx="8077501" cy="1835360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E5D8B9E-B7BC-5A7D-F4D7-6B18110E8B1E}"/>
              </a:ext>
            </a:extLst>
          </p:cNvPr>
          <p:cNvGrpSpPr/>
          <p:nvPr/>
        </p:nvGrpSpPr>
        <p:grpSpPr>
          <a:xfrm>
            <a:off x="3078726" y="6038296"/>
            <a:ext cx="1736050" cy="787001"/>
            <a:chOff x="6717298" y="6108892"/>
            <a:chExt cx="1736050" cy="787001"/>
          </a:xfrm>
        </p:grpSpPr>
        <p:pic>
          <p:nvPicPr>
            <p:cNvPr id="4" name="Ábra 3">
              <a:extLst>
                <a:ext uri="{FF2B5EF4-FFF2-40B4-BE49-F238E27FC236}">
                  <a16:creationId xmlns:a16="http://schemas.microsoft.com/office/drawing/2014/main" id="{BCBF5BF0-B1F8-F58A-D541-58F41A9CF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51528"/>
            <a:stretch/>
          </p:blipFill>
          <p:spPr>
            <a:xfrm>
              <a:off x="6717298" y="6197751"/>
              <a:ext cx="834080" cy="698142"/>
            </a:xfrm>
            <a:prstGeom prst="rect">
              <a:avLst/>
            </a:prstGeom>
          </p:spPr>
        </p:pic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EF46A317-05C6-51D3-76AE-9290ED330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5359" r="1797"/>
            <a:stretch/>
          </p:blipFill>
          <p:spPr>
            <a:xfrm>
              <a:off x="7634256" y="6108892"/>
              <a:ext cx="819092" cy="787001"/>
            </a:xfrm>
            <a:prstGeom prst="rect">
              <a:avLst/>
            </a:prstGeom>
          </p:spPr>
        </p:pic>
      </p:grp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BF625717-12DA-C9E7-F1FE-500408C3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9235"/>
            <a:ext cx="4114800" cy="365125"/>
          </a:xfrm>
        </p:spPr>
        <p:txBody>
          <a:bodyPr/>
          <a:lstStyle/>
          <a:p>
            <a:r>
              <a:rPr lang="hu-HU" dirty="0"/>
              <a:t>ELTE - Budapest Summer University 2023</a:t>
            </a:r>
          </a:p>
        </p:txBody>
      </p:sp>
    </p:spTree>
    <p:extLst>
      <p:ext uri="{BB962C8B-B14F-4D97-AF65-F5344CB8AC3E}">
        <p14:creationId xmlns:p14="http://schemas.microsoft.com/office/powerpoint/2010/main" val="80223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2747</Words>
  <Application>Microsoft Office PowerPoint</Application>
  <PresentationFormat>Szélesvásznú</PresentationFormat>
  <Paragraphs>533</Paragraphs>
  <Slides>60</Slides>
  <Notes>27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Open Sans</vt:lpstr>
      <vt:lpstr>Times New Roman</vt:lpstr>
      <vt:lpstr>Wingdings</vt:lpstr>
      <vt:lpstr>Office-téma</vt:lpstr>
      <vt:lpstr>Equation</vt:lpstr>
      <vt:lpstr>Introduction to Machine Learning</vt:lpstr>
      <vt:lpstr>Unsupervised learning</vt:lpstr>
      <vt:lpstr>Supervised learning</vt:lpstr>
      <vt:lpstr>Learning - Programming</vt:lpstr>
      <vt:lpstr> Types of learning</vt:lpstr>
      <vt:lpstr>Supervised Learning</vt:lpstr>
      <vt:lpstr>Supervised learning</vt:lpstr>
      <vt:lpstr>Supervised learning</vt:lpstr>
      <vt:lpstr> Supervised Learning</vt:lpstr>
      <vt:lpstr> Supervised Learning</vt:lpstr>
      <vt:lpstr>Supervised Learning - Generalization</vt:lpstr>
      <vt:lpstr>Supervised Learning - Bias &amp; Variance</vt:lpstr>
      <vt:lpstr>Supervised Learning - Underfitting &amp; Overfitting</vt:lpstr>
      <vt:lpstr> Decision Trees</vt:lpstr>
      <vt:lpstr> Decision Trees</vt:lpstr>
      <vt:lpstr> Decision Trees</vt:lpstr>
      <vt:lpstr> Decision Trees</vt:lpstr>
      <vt:lpstr>Decision Trees</vt:lpstr>
      <vt:lpstr>Decision Trees</vt:lpstr>
      <vt:lpstr>Decision Trees</vt:lpstr>
      <vt:lpstr>Decision Trees</vt:lpstr>
      <vt:lpstr> Linear Regression and Classification</vt:lpstr>
      <vt:lpstr> Linear Regression and Classification</vt:lpstr>
      <vt:lpstr> Linear Regression and Classification</vt:lpstr>
      <vt:lpstr> Linear Regression and Classification</vt:lpstr>
      <vt:lpstr> Linear Regression and Classification</vt:lpstr>
      <vt:lpstr> Linear Classification with Logistic Regression</vt:lpstr>
      <vt:lpstr> Linear Classification with Logistic Regression</vt:lpstr>
      <vt:lpstr> K-Nearest Neighbors</vt:lpstr>
      <vt:lpstr> K-Nearest Neighbors</vt:lpstr>
      <vt:lpstr> K-Nearest Neighbors</vt:lpstr>
      <vt:lpstr> K-Nearest Neighbors</vt:lpstr>
      <vt:lpstr> K-Nearest Neighbors</vt:lpstr>
      <vt:lpstr>Unsupervised Learning</vt:lpstr>
      <vt:lpstr>Unsupervised learning</vt:lpstr>
      <vt:lpstr>Clustering vs. classification</vt:lpstr>
      <vt:lpstr>What is a cluster?</vt:lpstr>
      <vt:lpstr>Reasons for the usage</vt:lpstr>
      <vt:lpstr>Few application</vt:lpstr>
      <vt:lpstr>A simple example</vt:lpstr>
      <vt:lpstr>Basic requirements</vt:lpstr>
      <vt:lpstr>Agglomerative clustering</vt:lpstr>
      <vt:lpstr>SAHN Clustering</vt:lpstr>
      <vt:lpstr>SAHN distance metrics</vt:lpstr>
      <vt:lpstr>Prototype based clustering</vt:lpstr>
      <vt:lpstr>Partition matrix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How to define the right number of clusters?</vt:lpstr>
      <vt:lpstr>How to define the right number of clusters?</vt:lpstr>
      <vt:lpstr>How to define the right number of clusters?</vt:lpstr>
      <vt:lpstr>How to define the right number of clusters?</vt:lpstr>
      <vt:lpstr>How to define the right number of clusters?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Domonkos Márk</dc:creator>
  <cp:lastModifiedBy>János Botzheim</cp:lastModifiedBy>
  <cp:revision>18</cp:revision>
  <dcterms:created xsi:type="dcterms:W3CDTF">2022-01-03T10:33:56Z</dcterms:created>
  <dcterms:modified xsi:type="dcterms:W3CDTF">2023-07-24T19:50:05Z</dcterms:modified>
</cp:coreProperties>
</file>