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0" r:id="rId5"/>
    <p:sldId id="275" r:id="rId6"/>
    <p:sldId id="276" r:id="rId7"/>
    <p:sldId id="279" r:id="rId8"/>
    <p:sldId id="280" r:id="rId9"/>
    <p:sldId id="281" r:id="rId10"/>
    <p:sldId id="278" r:id="rId11"/>
    <p:sldId id="258" r:id="rId12"/>
    <p:sldId id="261" r:id="rId13"/>
    <p:sldId id="267" r:id="rId14"/>
    <p:sldId id="268" r:id="rId15"/>
    <p:sldId id="263" r:id="rId16"/>
    <p:sldId id="264" r:id="rId17"/>
    <p:sldId id="266" r:id="rId18"/>
    <p:sldId id="269" r:id="rId19"/>
    <p:sldId id="272" r:id="rId20"/>
    <p:sldId id="270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0BCF-1CDE-4639-8987-559527F5E82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8EBA-15F0-4361-BC81-214BA8DFC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A137A-0C47-36E8-DCD9-B8CD860D3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07478-C82D-7707-C9C6-6DD4970E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7ED3A-09F7-2CC9-D4DC-F601B954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D7DC-8024-46E2-B15F-5ADF504BC52D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50C78-9BF1-0CB7-E0C3-0C6300F8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F88D0-BC6D-FD8D-8CC4-1489F3E2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2515-412A-045A-969A-8C4D187F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0EFA0-2F61-6636-396B-1B9BC1EE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D1760-DD05-465A-D183-BED260AE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94F6-8C90-4709-8AC4-D838E29126D6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B54C-211A-27D6-E2EE-EBF35C37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18C49-1E03-61F5-CB9D-433B931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203F73-DC1F-BEF0-CC4A-B06A283E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D5E6EF-C44E-7FC5-F1EE-8FD7A8AF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FE858-DFE1-C51F-ECBC-5020D600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0548-67D4-49FA-81FC-DE3E42148700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D6802-2284-8D91-8D44-8975BC2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BACF0-91FC-6E36-CB6D-979BE79F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63-2A38-6B0E-5754-1EB4FEC3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55D89-426E-D5C7-4067-263C2F04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7A28-4A35-0FD5-C31B-D9953A61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0D2D-4E05-4183-9713-342D1693E220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2937B-776E-9806-D9BA-6E27EAFF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6B865-B436-2299-3C5E-D694C8D1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8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6EC4-A492-2594-781F-764D9BEF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77D7F-B06F-BEFC-9508-0203147D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7F80E-D8F6-20A1-DC01-299B83D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4307-66F6-4D31-8470-07FB80D5D8F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091DA-750F-8086-4714-706EE470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2FB3B-A6EE-028D-2B78-504528B4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2A5E-7A70-686E-6FB8-2E29E656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7A2AA-F96C-C8BB-2EE8-BCF0ED04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91331-AD88-D0B9-E14D-E0A432BA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FDE2E-8C05-864C-A789-AF269990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150-D363-4BA3-AA21-1633D46B1FEB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6CE98-26D0-E6EA-28E1-0E4DA2C8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3F5D1-C1DE-3C70-718F-ABAE40A5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7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A2C5-ECFE-896F-FFB2-D5541839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CD2EA-5F3A-D65B-CE9F-8FEB3D3C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58E08-1AA0-2B8C-8DE7-D46651C5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462884-2C89-A46C-D4C3-2304C6BD6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91AC1-F48D-4D42-EF4D-E925F83C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3B450-66BF-2AA5-FD69-534CF36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2164-601C-4211-A240-15E7C958A339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8C28C0-C0AE-63D3-2F21-DF9FA6D6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0DE866-2A2C-0657-35C0-DB7A77E3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2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D009-2EA9-C954-4959-CBF5A87E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4FA973-5965-01DF-C327-F7D3D05B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267B-EB38-40CD-99EF-8718335CF0E1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087E2-4313-70CF-C0AA-DF04F68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D10CF-7935-56B6-EC1E-EC6E1593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8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120AF0-FB9C-8526-84F5-7B2A23A2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9BB0-CC3D-4929-9E86-9236CBDDB749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92EEB7-77F8-FB1B-6E6A-4ED07F0E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C015E-87D0-3BB1-947E-9CAFA748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3345-5420-C0E9-0348-576CADE1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30D15-D252-B09E-3A9F-48A5BE23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919BAE-09FA-BE2C-9AD2-ACA6FF0B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78E65-1056-B813-42D8-8A8297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CC23-B1D0-4D08-B246-A925E37582EC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01D56-D8AE-0507-7973-C21B0669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0391E-60C0-8EE3-7571-E2327023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501C0-683B-D33B-1A32-5481ED80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639623-DB6C-4E8F-8CAD-8A40EC814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4B9C7-C3A7-B044-34A6-5F45B63C2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8A221-6CE6-7A0B-369C-E16E889A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4889-BBFF-4589-BD99-93354C529A9E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DA9A2-D01F-18CD-CC81-85AB98AC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2A03C-7689-2C02-F515-7AF293FC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9630CE-2BF5-8C47-C4E4-6FF8874A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81836-31B6-3DC2-2223-4D477B20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61176-B59A-3A56-5A1F-A36E0448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374D-539A-4E96-86CF-4B4B731D6CA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666C9-5E71-BBFD-1AE4-5C47888D9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844D4-DDD2-6551-E89F-FB5C2269B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02F5-6E41-4F62-AB4C-0973EF9AE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9734.pdf" TargetMode="Externa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6F23483-A092-D03C-2256-3F6355A6DD4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4400" smtClean="0"/>
                        <m:t>Text</m:t>
                      </m:r>
                      <m:r>
                        <m:rPr>
                          <m:nor/>
                        </m:rPr>
                        <a:rPr lang="en-US" altLang="zh-CN" sz="4400" smtClean="0"/>
                        <m:t>−</m:t>
                      </m:r>
                      <m:r>
                        <m:rPr>
                          <m:nor/>
                        </m:rPr>
                        <a:rPr lang="en-US" altLang="zh-CN" sz="4400" smtClean="0"/>
                        <m:t>Only</m:t>
                      </m:r>
                      <m:r>
                        <m:rPr>
                          <m:nor/>
                        </m:rPr>
                        <a:rPr lang="en-US" altLang="zh-CN" sz="4400" smtClean="0"/>
                        <m:t> </m:t>
                      </m:r>
                      <m:r>
                        <m:rPr>
                          <m:nor/>
                        </m:rPr>
                        <a:rPr lang="en-US" altLang="zh-CN" sz="4400" smtClean="0"/>
                        <m:t>Training</m:t>
                      </m:r>
                      <m:r>
                        <m:rPr>
                          <m:nor/>
                        </m:rPr>
                        <a:rPr lang="en-US" altLang="zh-CN" sz="4400" smtClean="0"/>
                        <m:t> </m:t>
                      </m:r>
                      <m:r>
                        <m:rPr>
                          <m:nor/>
                        </m:rPr>
                        <a:rPr lang="en-US" altLang="zh-CN" sz="4400" smtClean="0"/>
                        <m:t>for</m:t>
                      </m:r>
                      <m:r>
                        <m:rPr>
                          <m:nor/>
                        </m:rPr>
                        <a:rPr lang="en-US" altLang="zh-CN" sz="4400" smtClean="0"/>
                        <m:t> </m:t>
                      </m:r>
                      <m:r>
                        <m:rPr>
                          <m:nor/>
                        </m:rPr>
                        <a:rPr lang="en-US" altLang="zh-CN" sz="4400" smtClean="0"/>
                        <m:t>Image</m:t>
                      </m:r>
                      <m:r>
                        <m:rPr>
                          <m:nor/>
                        </m:rPr>
                        <a:rPr lang="en-US" altLang="zh-CN" sz="4400" smtClean="0"/>
                        <m:t> </m:t>
                      </m:r>
                      <m:r>
                        <m:rPr>
                          <m:nor/>
                        </m:rPr>
                        <a:rPr lang="en-US" altLang="zh-CN" sz="4400" smtClean="0"/>
                        <m:t>Captioning</m:t>
                      </m:r>
                      <m:r>
                        <m:rPr>
                          <m:nor/>
                        </m:rPr>
                        <a:rPr lang="en-US" altLang="zh-CN" sz="4400" smtClean="0"/>
                        <m:t> </m:t>
                      </m:r>
                      <m:r>
                        <m:rPr>
                          <m:nor/>
                        </m:rPr>
                        <a:rPr lang="en-US" altLang="zh-CN" sz="4400" smtClean="0"/>
                        <m:t>using</m:t>
                      </m:r>
                      <m:r>
                        <m:rPr>
                          <m:nor/>
                        </m:rPr>
                        <a:rPr lang="en-US" altLang="zh-CN" sz="4400" smtClean="0"/>
                        <m:t> </m:t>
                      </m:r>
                      <m:r>
                        <m:rPr>
                          <m:nor/>
                        </m:rPr>
                        <a:rPr lang="en-US" altLang="zh-CN" sz="4400" smtClean="0"/>
                        <m:t>Noise</m:t>
                      </m:r>
                      <m:r>
                        <m:rPr>
                          <m:nor/>
                        </m:rPr>
                        <a:rPr lang="en-US" altLang="zh-CN" sz="4400" smtClean="0"/>
                        <m:t>−</m:t>
                      </m:r>
                      <m:r>
                        <m:rPr>
                          <m:nor/>
                        </m:rPr>
                        <a:rPr lang="en-US" altLang="zh-CN" sz="4400" smtClean="0"/>
                        <m:t>Injected</m:t>
                      </m:r>
                      <m:r>
                        <m:rPr>
                          <m:nor/>
                        </m:rPr>
                        <a:rPr lang="en-US" altLang="zh-CN" sz="4400" smtClean="0"/>
                        <m:t> </m:t>
                      </m:r>
                      <m:r>
                        <m:rPr>
                          <m:nor/>
                        </m:rPr>
                        <a:rPr lang="en-US" altLang="zh-CN" sz="4400" smtClean="0"/>
                        <m:t>CLIP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6F23483-A092-D03C-2256-3F6355A6D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D263752A-5A19-929D-38D2-ACAE62818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 </a:t>
            </a:r>
            <a:r>
              <a:rPr lang="en-US" altLang="zh-CN" dirty="0" err="1"/>
              <a:t>Haoyang</a:t>
            </a:r>
            <a:r>
              <a:rPr lang="en-US" altLang="zh-CN" dirty="0"/>
              <a:t> 2000012918</a:t>
            </a:r>
          </a:p>
          <a:p>
            <a:r>
              <a:rPr lang="en-US" altLang="zh-CN" dirty="0"/>
              <a:t>Liu </a:t>
            </a:r>
            <a:r>
              <a:rPr lang="en-US" altLang="zh-CN" dirty="0" err="1"/>
              <a:t>Haowen</a:t>
            </a:r>
            <a:r>
              <a:rPr lang="en-US" altLang="zh-CN" dirty="0"/>
              <a:t> 2000012993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41E40-BE4E-B36D-B3CB-F342D01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6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B76AB10-A34F-0F1C-3B64-9AF27BE15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46" t="2545" r="843"/>
          <a:stretch/>
        </p:blipFill>
        <p:spPr>
          <a:xfrm>
            <a:off x="8087557" y="2636216"/>
            <a:ext cx="1708952" cy="36016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EA62A41-7042-B054-AF10-37818577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r="26593"/>
          <a:stretch/>
        </p:blipFill>
        <p:spPr>
          <a:xfrm>
            <a:off x="5492321" y="2542456"/>
            <a:ext cx="2351100" cy="36485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4E2C59-363A-3D36-07F4-AC332E46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5E0F-04CD-EE04-F94E-A35A5F2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 + </a:t>
            </a:r>
            <a:r>
              <a:rPr lang="en-US" altLang="zh-CN" dirty="0" err="1"/>
              <a:t>CapDec</a:t>
            </a:r>
            <a:r>
              <a:rPr lang="en-US" altLang="zh-CN" dirty="0"/>
              <a:t> (Captioning via Decoding).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32FB6-ED28-5240-4D3D-63BD1BF1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942"/>
          <a:stretch/>
        </p:blipFill>
        <p:spPr>
          <a:xfrm>
            <a:off x="2338116" y="2548271"/>
            <a:ext cx="2634860" cy="3772507"/>
          </a:xfrm>
          <a:prstGeom prst="rect">
            <a:avLst/>
          </a:prstGeom>
        </p:spPr>
      </p:pic>
      <p:pic>
        <p:nvPicPr>
          <p:cNvPr id="9" name="图形 8" descr="雪花">
            <a:extLst>
              <a:ext uri="{FF2B5EF4-FFF2-40B4-BE49-F238E27FC236}">
                <a16:creationId xmlns:a16="http://schemas.microsoft.com/office/drawing/2014/main" id="{BE4AC142-D805-4100-59E4-7CB393462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1671" y="3615852"/>
            <a:ext cx="469037" cy="46903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F207D00-1798-FAEB-309F-6FE88F0FB79C}"/>
              </a:ext>
            </a:extLst>
          </p:cNvPr>
          <p:cNvSpPr/>
          <p:nvPr/>
        </p:nvSpPr>
        <p:spPr>
          <a:xfrm>
            <a:off x="5575177" y="4801720"/>
            <a:ext cx="1602419" cy="879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7F37E1-7BDB-C5E2-A27F-AF18E8D2E6AA}"/>
              </a:ext>
            </a:extLst>
          </p:cNvPr>
          <p:cNvSpPr/>
          <p:nvPr/>
        </p:nvSpPr>
        <p:spPr>
          <a:xfrm>
            <a:off x="8140823" y="4818925"/>
            <a:ext cx="1602419" cy="879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8E725A-AE02-6545-D38C-A7C38D382055}"/>
              </a:ext>
            </a:extLst>
          </p:cNvPr>
          <p:cNvCxnSpPr/>
          <p:nvPr/>
        </p:nvCxnSpPr>
        <p:spPr>
          <a:xfrm>
            <a:off x="7843421" y="2542456"/>
            <a:ext cx="0" cy="374293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DF369B1-D28F-5DA3-F47F-6B97F114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16E670-7201-DEA1-F072-1B0A5D6137DC}"/>
              </a:ext>
            </a:extLst>
          </p:cNvPr>
          <p:cNvCxnSpPr>
            <a:cxnSpLocks/>
          </p:cNvCxnSpPr>
          <p:nvPr/>
        </p:nvCxnSpPr>
        <p:spPr>
          <a:xfrm flipV="1">
            <a:off x="3670917" y="3551068"/>
            <a:ext cx="146481" cy="156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7774AA-9158-75B0-D371-700E6D54ABAC}"/>
              </a:ext>
            </a:extLst>
          </p:cNvPr>
          <p:cNvCxnSpPr>
            <a:cxnSpLocks/>
          </p:cNvCxnSpPr>
          <p:nvPr/>
        </p:nvCxnSpPr>
        <p:spPr>
          <a:xfrm flipH="1" flipV="1">
            <a:off x="3655546" y="5202315"/>
            <a:ext cx="192924" cy="5059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7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0540-B962-D9C2-95FB-66C3C72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1CE1A-5E09-2BF9-8DF0-A7E91264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Text-only training.</a:t>
                </a:r>
              </a:p>
              <a:p>
                <a:r>
                  <a:rPr lang="en-US" altLang="zh-CN" dirty="0"/>
                  <a:t>Minimize                             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b="0" dirty="0"/>
                  <a:t> is an auto-regressive cross-entropy loss.</a:t>
                </a:r>
              </a:p>
              <a:p>
                <a:r>
                  <a:rPr lang="en-US" altLang="zh-CN" dirty="0"/>
                  <a:t>Only train the parameters in the text decoder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text encoder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is frozen.</a:t>
                </a:r>
              </a:p>
              <a:p>
                <a:r>
                  <a:rPr lang="en-US" altLang="zh-CN" dirty="0"/>
                  <a:t>The noise is sampled independently.</a:t>
                </a:r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1CE1A-5E09-2BF9-8DF0-A7E91264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C99AB28-E2FB-F1E4-9C0A-E13455458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30" t="13784" r="28170" b="1487"/>
          <a:stretch/>
        </p:blipFill>
        <p:spPr>
          <a:xfrm>
            <a:off x="8834332" y="1415288"/>
            <a:ext cx="2774572" cy="40274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9BF48B-2A90-5593-1945-603DB29BB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81"/>
          <a:stretch/>
        </p:blipFill>
        <p:spPr>
          <a:xfrm>
            <a:off x="2600261" y="2311203"/>
            <a:ext cx="2774572" cy="642753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FB247E8-51D0-CC02-D5EF-AF86AD5C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392C3-34AF-7BFF-C4E0-EDB411A5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Noise Injection?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A2D0FE-85D5-D359-004E-17AEB9C1D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not, text reconstruction will succeed during training, but image captioning will fail during inference.</a:t>
                </a:r>
              </a:p>
              <a:p>
                <a:r>
                  <a:rPr lang="en-US" altLang="zh-CN" dirty="0"/>
                  <a:t>Intuition: assume that the text embedding lies within a small ball around the image embedding, and let </a:t>
                </a:r>
                <a:r>
                  <a:rPr lang="en-US" altLang="zh-CN" b="1" dirty="0"/>
                  <a:t>all text embeddings</a:t>
                </a:r>
                <a:r>
                  <a:rPr lang="en-US" altLang="zh-CN" dirty="0"/>
                  <a:t> in this ball to decode to the same caption.</a:t>
                </a:r>
              </a:p>
              <a:p>
                <a:r>
                  <a:rPr lang="en-US" altLang="zh-CN" dirty="0"/>
                  <a:t>A ball of small radius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   Gaussian noise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 of embedding difference between five captions that correspond to the same image. Here only use 15 MS-COCO images.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A2D0FE-85D5-D359-004E-17AEB9C1D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2ED26BB-A5C6-968E-8C69-7F97FDA76B5F}"/>
              </a:ext>
            </a:extLst>
          </p:cNvPr>
          <p:cNvCxnSpPr>
            <a:cxnSpLocks/>
          </p:cNvCxnSpPr>
          <p:nvPr/>
        </p:nvCxnSpPr>
        <p:spPr>
          <a:xfrm>
            <a:off x="4686098" y="4242483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BBEAF428-A338-9766-702F-E24B2E547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6" r="64473" b="7409"/>
          <a:stretch/>
        </p:blipFill>
        <p:spPr>
          <a:xfrm>
            <a:off x="7734635" y="197113"/>
            <a:ext cx="2989591" cy="1360409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9F71B9-A317-4355-3480-088919ED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9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BA70D-378F-D3C3-BC03-67B4E3B4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Effect of Noise Level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A3BC88-C0DC-61AB-D142-5AFECDF21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Note that this figure is shown for analysis purpose only. The noise variance they choose is according to the method mentioned before.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is calculated to be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0.016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A3BC88-C0DC-61AB-D142-5AFECDF21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E12E57F-AC08-5543-46D8-252EF95C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42" y="3121832"/>
            <a:ext cx="5565865" cy="3246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E88A44-FB00-0C4C-1B15-756577862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18" t="33211" r="27087" b="17953"/>
          <a:stretch/>
        </p:blipFill>
        <p:spPr>
          <a:xfrm>
            <a:off x="7777887" y="3429000"/>
            <a:ext cx="3283899" cy="274796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F1D816A-500F-97D6-161F-3885EB40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8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63EC4-0B3F-C286-2417-8ABA7392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E6AC6-576E-11AB-66D3-A0A14C76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Noise = regularization or augmentation?</a:t>
            </a:r>
          </a:p>
          <a:p>
            <a:r>
              <a:rPr lang="en-US" altLang="zh-CN" dirty="0"/>
              <a:t>The role of noise is domain-gap correction.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D6ED5-6A98-7363-F1CC-1A13A5BC6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5" r="1675"/>
          <a:stretch/>
        </p:blipFill>
        <p:spPr>
          <a:xfrm>
            <a:off x="894038" y="3155331"/>
            <a:ext cx="6374907" cy="3204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64BCD5-15BA-AE77-DDDF-D867177AE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18" t="33211" r="27087" b="17953"/>
          <a:stretch/>
        </p:blipFill>
        <p:spPr>
          <a:xfrm>
            <a:off x="8293709" y="3383538"/>
            <a:ext cx="3283899" cy="27479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81101F-9872-B9AE-07C2-EC20EE387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6" r="64473" b="7409"/>
          <a:stretch/>
        </p:blipFill>
        <p:spPr>
          <a:xfrm>
            <a:off x="7952138" y="1642878"/>
            <a:ext cx="2989591" cy="1360409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E81A5-3AD7-5E17-AE30-347C5C2A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9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D9C2-EBB3-A128-47A7-75E7A1EC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 &amp;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087DC-35FB-62CA-3AC2-A5B05373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captioning.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88FFA-4520-4B61-D866-BDE66D18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47" y="2609290"/>
            <a:ext cx="8232106" cy="3883585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03797-E980-F33F-B05D-B0745D06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108B-88C5-27FD-B17F-E6F61779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 &amp;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8E40B-447E-072A-5359-DF29A82A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Cross-domain captioning.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335F94-0197-EC43-F057-544E1CAB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46" y="3331158"/>
            <a:ext cx="9106908" cy="1911402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8F20A-62AB-B8CB-467D-BF0AE8BC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6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108B-88C5-27FD-B17F-E6F61779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 &amp;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8E40B-447E-072A-5359-DF29A82A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Style-guided captioning.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BAFF52-C06A-DCBB-7873-5C02F574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59" y="3526424"/>
            <a:ext cx="8336281" cy="25848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0F118C-7246-38A3-34C0-553D2DB6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02" y="498764"/>
            <a:ext cx="3657600" cy="2717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028D07-8054-BBA9-526D-73CA0859B6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24" t="12221"/>
          <a:stretch/>
        </p:blipFill>
        <p:spPr>
          <a:xfrm>
            <a:off x="9290482" y="866022"/>
            <a:ext cx="2564492" cy="198314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0E31842-98A1-F105-E91A-1A53E95D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6EEA-1948-3D0E-A547-79C077F1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06AF6-C498-0175-6550-6147EDAC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Though it achieves superior results compared to the baselines that use only text at training, but it is still outperformed by fully supervised baselines.</a:t>
            </a:r>
          </a:p>
          <a:p>
            <a:r>
              <a:rPr lang="en-US" altLang="zh-CN" dirty="0" err="1"/>
              <a:t>CapDec</a:t>
            </a:r>
            <a:r>
              <a:rPr lang="en-US" altLang="zh-CN" dirty="0"/>
              <a:t> relies on CLIP and a language model both of which were pre-trained on large English corpora. Extending </a:t>
            </a:r>
            <a:r>
              <a:rPr lang="en-US" altLang="zh-CN" dirty="0" err="1"/>
              <a:t>CapDec’s</a:t>
            </a:r>
            <a:r>
              <a:rPr lang="en-US" altLang="zh-CN" dirty="0"/>
              <a:t> capabilities to other languages is a significant challenge.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B1BD9F-E44F-67B1-9A8C-9DC94859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7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3483-A092-D03C-2256-3F6355A6D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Our TODO List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3752A-5A19-929D-38D2-ACAE62818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A2E88C-A4BB-E7C5-72A6-3E183BD9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9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31D9-F39F-BC34-E8B1-8C2AA8AB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A0A2B-9866-CF59-1B9F-EF75FBA5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Motivations &amp; Contributions</a:t>
            </a:r>
          </a:p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Methods</a:t>
            </a:r>
          </a:p>
          <a:p>
            <a:r>
              <a:rPr lang="en-US" altLang="zh-CN" dirty="0"/>
              <a:t>Tasks &amp; Results</a:t>
            </a:r>
          </a:p>
          <a:p>
            <a:r>
              <a:rPr lang="en-US" altLang="zh-CN" dirty="0"/>
              <a:t>Limitations</a:t>
            </a:r>
          </a:p>
          <a:p>
            <a:r>
              <a:rPr lang="en-US" altLang="zh-CN" dirty="0"/>
              <a:t>Our TODO List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1EF5F-A9A8-0D92-6BB9-BF3822E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8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93A0A-7740-C889-F76F-548003C5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 Storm 1: Try Other Noise ?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934504-CA7A-9277-6998-0E853FCE9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target is to let text embeddings in the ball with small radius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decode to the same caption. So why not try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rather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Why the mean of the noise should be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Learnable noise?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934504-CA7A-9277-6998-0E853FCE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6F70705-5FC5-44AF-067A-C09E2F9F8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89" r="66708" b="7410"/>
          <a:stretch/>
        </p:blipFill>
        <p:spPr>
          <a:xfrm>
            <a:off x="7478242" y="4210871"/>
            <a:ext cx="2677071" cy="23936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6FBE4F-6B23-BF3F-A923-8D9F06FBF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75" r="1675"/>
          <a:stretch/>
        </p:blipFill>
        <p:spPr>
          <a:xfrm>
            <a:off x="2036687" y="4422353"/>
            <a:ext cx="3920618" cy="1970718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D88F1-ECA8-F6FC-CC98-EE3EA46F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9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448D6-41C3-1A71-D03D-67459AF1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 Storm 2: Auxiliary Training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4FCE9-D6EB-1927-A9D8-78795886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Inspired by the “auxiliary classifier” in </a:t>
            </a:r>
            <a:r>
              <a:rPr lang="en-US" altLang="zh-CN" dirty="0" err="1"/>
              <a:t>GoogleNet</a:t>
            </a:r>
            <a:r>
              <a:rPr lang="en-US" altLang="zh-CN" dirty="0"/>
              <a:t> we’ve learned.</a:t>
            </a:r>
          </a:p>
          <a:p>
            <a:r>
              <a:rPr lang="en-US" altLang="zh-CN" dirty="0"/>
              <a:t>If we are working on </a:t>
            </a:r>
            <a:r>
              <a:rPr lang="en-US" altLang="zh-CN" b="1" dirty="0"/>
              <a:t>a different scenario</a:t>
            </a:r>
            <a:r>
              <a:rPr lang="en-US" altLang="zh-CN" dirty="0"/>
              <a:t>: few image-text pairs &amp; a plenty of text-only training data. We may use image-text pairs for </a:t>
            </a:r>
            <a:r>
              <a:rPr lang="en-US" altLang="zh-CN" dirty="0" err="1"/>
              <a:t>CapDec</a:t>
            </a:r>
            <a:r>
              <a:rPr lang="en-US" altLang="zh-CN" dirty="0"/>
              <a:t> auxiliary training.</a:t>
            </a:r>
          </a:p>
          <a:p>
            <a:r>
              <a:rPr lang="en-US" altLang="zh-CN" dirty="0"/>
              <a:t>Frozen the image encoder.</a:t>
            </a:r>
          </a:p>
          <a:p>
            <a:r>
              <a:rPr lang="en-US" altLang="zh-CN" dirty="0"/>
              <a:t>Training in turns.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185D21-43A5-2E57-CEB4-5E843820A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0" t="13784" r="28170" b="1487"/>
          <a:stretch/>
        </p:blipFill>
        <p:spPr>
          <a:xfrm>
            <a:off x="6691742" y="3263712"/>
            <a:ext cx="2382122" cy="34577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24F9C9-D7E6-424B-C40E-5FEAB4BFB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78" t="11725" r="-556" b="49543"/>
          <a:stretch/>
        </p:blipFill>
        <p:spPr>
          <a:xfrm>
            <a:off x="10149739" y="3664899"/>
            <a:ext cx="1764094" cy="1532555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C4A217B-0705-0C04-0312-177DA0F54548}"/>
              </a:ext>
            </a:extLst>
          </p:cNvPr>
          <p:cNvCxnSpPr>
            <a:cxnSpLocks/>
          </p:cNvCxnSpPr>
          <p:nvPr/>
        </p:nvCxnSpPr>
        <p:spPr>
          <a:xfrm rot="10800000">
            <a:off x="8145615" y="5734509"/>
            <a:ext cx="273865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3FCFBC-118D-C663-5A12-B6F3EBD59715}"/>
              </a:ext>
            </a:extLst>
          </p:cNvPr>
          <p:cNvCxnSpPr/>
          <p:nvPr/>
        </p:nvCxnSpPr>
        <p:spPr>
          <a:xfrm flipV="1">
            <a:off x="10884265" y="5281928"/>
            <a:ext cx="0" cy="468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C46C2D-DED2-EA28-2631-D26BB540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3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771B3-46EB-BFFB-9C43-F1D5C029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 Storm 3: Adversarial Training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970FD-C2D4-20BE-54B9-B58E856C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Though the basic goal of adversarial training is to enhance the robustness of the model, and the author claims that the noise injection is not a kind of data augmentation……It still worth trying~</a:t>
            </a:r>
          </a:p>
          <a:p>
            <a:r>
              <a:rPr lang="en-US" altLang="zh-CN" dirty="0"/>
              <a:t>Implement FGSM or PGD in the embedding space.</a:t>
            </a:r>
          </a:p>
          <a:p>
            <a:r>
              <a:rPr lang="en-US" altLang="zh-CN" dirty="0"/>
              <a:t>Maybe we can then have a better understanding of the essence of the noise.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0FD09-C781-CAB9-EBAD-7447AB4D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57" y="4790466"/>
            <a:ext cx="4342219" cy="17706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B156EE-ABAD-F1B3-32C9-E754A03FF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89" r="66708" b="7410"/>
          <a:stretch/>
        </p:blipFill>
        <p:spPr>
          <a:xfrm>
            <a:off x="8073047" y="4912900"/>
            <a:ext cx="1843309" cy="164818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D6D3CCE-6803-B899-51AB-A96404C9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8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53498-A570-E80C-0B89-5117CC74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 &amp; 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FF563-B956-FF38-8253-18E70AAE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training method of image captioning requires large datasets of captioned images (paired text-image data), but it is hard to collect.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Image-text pairs      Text-only training for image captioning.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 simple and intuitive technique to overcome the inherent domain gap of CLIP.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1419D8-BCD7-FDDD-F68E-71B5AEFEC23C}"/>
              </a:ext>
            </a:extLst>
          </p:cNvPr>
          <p:cNvCxnSpPr>
            <a:cxnSpLocks/>
          </p:cNvCxnSpPr>
          <p:nvPr/>
        </p:nvCxnSpPr>
        <p:spPr>
          <a:xfrm>
            <a:off x="3808539" y="3359421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219D6-56A2-46BE-E781-01873D8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E2C59-363A-3D36-07F4-AC332E46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5E0F-04CD-EE04-F94E-A35A5F2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 + </a:t>
            </a:r>
            <a:r>
              <a:rPr lang="en-US" altLang="zh-CN" dirty="0" err="1"/>
              <a:t>CapDec</a:t>
            </a:r>
            <a:r>
              <a:rPr lang="en-US" altLang="zh-CN" dirty="0"/>
              <a:t> (Captioning via Decoding).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32FB6-ED28-5240-4D3D-63BD1BF1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8" t="11296" r="65060" b="-11296"/>
          <a:stretch/>
        </p:blipFill>
        <p:spPr>
          <a:xfrm>
            <a:off x="2329238" y="2974399"/>
            <a:ext cx="2634860" cy="3772507"/>
          </a:xfrm>
          <a:prstGeom prst="rect">
            <a:avLst/>
          </a:prstGeom>
        </p:spPr>
      </p:pic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BDB7D03F-CDB1-A8E9-6436-84F4E9D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0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E2C59-363A-3D36-07F4-AC332E46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5E0F-04CD-EE04-F94E-A35A5F2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 + </a:t>
            </a:r>
            <a:r>
              <a:rPr lang="en-US" altLang="zh-CN" dirty="0" err="1"/>
              <a:t>CapDec</a:t>
            </a:r>
            <a:r>
              <a:rPr lang="en-US" altLang="zh-CN" dirty="0"/>
              <a:t> (Captioning via Decoding).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32FB6-ED28-5240-4D3D-63BD1BF1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86" r="64784"/>
          <a:stretch/>
        </p:blipFill>
        <p:spPr>
          <a:xfrm>
            <a:off x="2338116" y="2974019"/>
            <a:ext cx="2646696" cy="3346759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7D470A-B93C-9DE4-FF52-559613ED7B5F}"/>
              </a:ext>
            </a:extLst>
          </p:cNvPr>
          <p:cNvCxnSpPr>
            <a:cxnSpLocks/>
          </p:cNvCxnSpPr>
          <p:nvPr/>
        </p:nvCxnSpPr>
        <p:spPr>
          <a:xfrm flipV="1">
            <a:off x="3666478" y="3551068"/>
            <a:ext cx="150920" cy="1562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1D690-E2C8-4B16-7191-361A0D8B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7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B76AB10-A34F-0F1C-3B64-9AF27BE15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46" t="10725" r="1747" b="-1"/>
          <a:stretch/>
        </p:blipFill>
        <p:spPr>
          <a:xfrm>
            <a:off x="8087557" y="2938509"/>
            <a:ext cx="1642369" cy="32993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4E2C59-363A-3D36-07F4-AC332E46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5E0F-04CD-EE04-F94E-A35A5F2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 + </a:t>
            </a:r>
            <a:r>
              <a:rPr lang="en-US" altLang="zh-CN" dirty="0" err="1"/>
              <a:t>CapDec</a:t>
            </a:r>
            <a:r>
              <a:rPr lang="en-US" altLang="zh-CN" dirty="0"/>
              <a:t> (Captioning via Decoding).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32FB6-ED28-5240-4D3D-63BD1BF1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86" r="65198"/>
          <a:stretch/>
        </p:blipFill>
        <p:spPr>
          <a:xfrm>
            <a:off x="2338116" y="2974019"/>
            <a:ext cx="2615624" cy="3346759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7D470A-B93C-9DE4-FF52-559613ED7B5F}"/>
              </a:ext>
            </a:extLst>
          </p:cNvPr>
          <p:cNvCxnSpPr>
            <a:cxnSpLocks/>
          </p:cNvCxnSpPr>
          <p:nvPr/>
        </p:nvCxnSpPr>
        <p:spPr>
          <a:xfrm flipV="1">
            <a:off x="3666478" y="3551068"/>
            <a:ext cx="150920" cy="1562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形 3" descr="雪花">
            <a:extLst>
              <a:ext uri="{FF2B5EF4-FFF2-40B4-BE49-F238E27FC236}">
                <a16:creationId xmlns:a16="http://schemas.microsoft.com/office/drawing/2014/main" id="{117FAB55-BF9E-8370-5873-444C3CBD7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7725" y="3638047"/>
            <a:ext cx="469037" cy="4690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8C99FB-ED13-4C32-DC40-9700ED4BE625}"/>
              </a:ext>
            </a:extLst>
          </p:cNvPr>
          <p:cNvSpPr txBox="1"/>
          <p:nvPr/>
        </p:nvSpPr>
        <p:spPr>
          <a:xfrm>
            <a:off x="-35509" y="6518430"/>
            <a:ext cx="373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ClipCap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2111.09734.pdf (arxiv.org)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E429F01-EDDA-CEA6-7047-45D72BFE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1C5507-B821-5C49-990B-F798A637354D}"/>
              </a:ext>
            </a:extLst>
          </p:cNvPr>
          <p:cNvCxnSpPr>
            <a:cxnSpLocks/>
          </p:cNvCxnSpPr>
          <p:nvPr/>
        </p:nvCxnSpPr>
        <p:spPr>
          <a:xfrm>
            <a:off x="8420469" y="5047679"/>
            <a:ext cx="0" cy="410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B76AB10-A34F-0F1C-3B64-9AF27BE15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66" t="12046" r="723" b="-9501"/>
          <a:stretch/>
        </p:blipFill>
        <p:spPr>
          <a:xfrm>
            <a:off x="8096434" y="2987336"/>
            <a:ext cx="1708952" cy="36016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4E2C59-363A-3D36-07F4-AC332E46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5E0F-04CD-EE04-F94E-A35A5F2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 + </a:t>
            </a:r>
            <a:r>
              <a:rPr lang="en-US" altLang="zh-CN" dirty="0" err="1"/>
              <a:t>CapDec</a:t>
            </a:r>
            <a:r>
              <a:rPr lang="en-US" altLang="zh-CN" dirty="0"/>
              <a:t> (Captioning via Decoding).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32FB6-ED28-5240-4D3D-63BD1BF1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39" r="65848"/>
          <a:stretch/>
        </p:blipFill>
        <p:spPr>
          <a:xfrm>
            <a:off x="2338116" y="2987336"/>
            <a:ext cx="2566797" cy="333344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7D470A-B93C-9DE4-FF52-559613ED7B5F}"/>
              </a:ext>
            </a:extLst>
          </p:cNvPr>
          <p:cNvCxnSpPr>
            <a:cxnSpLocks/>
          </p:cNvCxnSpPr>
          <p:nvPr/>
        </p:nvCxnSpPr>
        <p:spPr>
          <a:xfrm flipV="1">
            <a:off x="3670917" y="3551068"/>
            <a:ext cx="146481" cy="156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A645E6-B1CC-1515-FD9B-FBADB35CC550}"/>
              </a:ext>
            </a:extLst>
          </p:cNvPr>
          <p:cNvCxnSpPr>
            <a:cxnSpLocks/>
          </p:cNvCxnSpPr>
          <p:nvPr/>
        </p:nvCxnSpPr>
        <p:spPr>
          <a:xfrm flipH="1" flipV="1">
            <a:off x="3655546" y="5202315"/>
            <a:ext cx="192924" cy="5059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C436DCEC-64AC-C1C0-0EDA-8828258A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1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B76AB10-A34F-0F1C-3B64-9AF27BE15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66" t="12046" r="723" b="-9501"/>
          <a:stretch/>
        </p:blipFill>
        <p:spPr>
          <a:xfrm>
            <a:off x="8096434" y="2987336"/>
            <a:ext cx="1708952" cy="36016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4E2C59-363A-3D36-07F4-AC332E46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5E0F-04CD-EE04-F94E-A35A5F2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 + </a:t>
            </a:r>
            <a:r>
              <a:rPr lang="en-US" altLang="zh-CN" dirty="0" err="1"/>
              <a:t>CapDec</a:t>
            </a:r>
            <a:r>
              <a:rPr lang="en-US" altLang="zh-CN" dirty="0"/>
              <a:t> (Captioning via Decoding).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32FB6-ED28-5240-4D3D-63BD1BF1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39" r="65848"/>
          <a:stretch/>
        </p:blipFill>
        <p:spPr>
          <a:xfrm>
            <a:off x="2338116" y="2987336"/>
            <a:ext cx="2566797" cy="333344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7D470A-B93C-9DE4-FF52-559613ED7B5F}"/>
              </a:ext>
            </a:extLst>
          </p:cNvPr>
          <p:cNvCxnSpPr>
            <a:cxnSpLocks/>
          </p:cNvCxnSpPr>
          <p:nvPr/>
        </p:nvCxnSpPr>
        <p:spPr>
          <a:xfrm flipV="1">
            <a:off x="3670917" y="3551068"/>
            <a:ext cx="146481" cy="156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A645E6-B1CC-1515-FD9B-FBADB35CC550}"/>
              </a:ext>
            </a:extLst>
          </p:cNvPr>
          <p:cNvCxnSpPr>
            <a:cxnSpLocks/>
          </p:cNvCxnSpPr>
          <p:nvPr/>
        </p:nvCxnSpPr>
        <p:spPr>
          <a:xfrm flipH="1" flipV="1">
            <a:off x="3655546" y="5202315"/>
            <a:ext cx="192924" cy="5059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7829BA4-BDB8-88B5-282D-F6C0EEE7B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12193" r="27387"/>
          <a:stretch/>
        </p:blipFill>
        <p:spPr>
          <a:xfrm>
            <a:off x="5492321" y="2987336"/>
            <a:ext cx="2293396" cy="320362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E94270-9B39-4CC0-8F50-B4046D423D9F}"/>
              </a:ext>
            </a:extLst>
          </p:cNvPr>
          <p:cNvCxnSpPr>
            <a:cxnSpLocks/>
          </p:cNvCxnSpPr>
          <p:nvPr/>
        </p:nvCxnSpPr>
        <p:spPr>
          <a:xfrm>
            <a:off x="6214369" y="4540273"/>
            <a:ext cx="0" cy="22756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6E4B0F-CA2D-77AD-C683-94362D1455EC}"/>
              </a:ext>
            </a:extLst>
          </p:cNvPr>
          <p:cNvCxnSpPr>
            <a:cxnSpLocks/>
          </p:cNvCxnSpPr>
          <p:nvPr/>
        </p:nvCxnSpPr>
        <p:spPr>
          <a:xfrm>
            <a:off x="5863700" y="5000185"/>
            <a:ext cx="0" cy="410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FA81434-8DC0-4BB3-4D0A-CA3124DA7447}"/>
              </a:ext>
            </a:extLst>
          </p:cNvPr>
          <p:cNvSpPr/>
          <p:nvPr/>
        </p:nvSpPr>
        <p:spPr>
          <a:xfrm>
            <a:off x="3502242" y="3031724"/>
            <a:ext cx="1535836" cy="2552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AD4E92A-A098-E227-A09D-D3814D26EC67}"/>
              </a:ext>
            </a:extLst>
          </p:cNvPr>
          <p:cNvSpPr/>
          <p:nvPr/>
        </p:nvSpPr>
        <p:spPr>
          <a:xfrm>
            <a:off x="5162366" y="4001294"/>
            <a:ext cx="572608" cy="3861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D4A8176-257B-E91D-5176-B3D42090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6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B76AB10-A34F-0F1C-3B64-9AF27BE15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27" t="4548" r="462" b="-2003"/>
          <a:stretch/>
        </p:blipFill>
        <p:spPr>
          <a:xfrm>
            <a:off x="8115672" y="2710223"/>
            <a:ext cx="1708952" cy="36016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4E2C59-363A-3D36-07F4-AC332E46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5E0F-04CD-EE04-F94E-A35A5F25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 + </a:t>
            </a:r>
            <a:r>
              <a:rPr lang="en-US" altLang="zh-CN" dirty="0" err="1"/>
              <a:t>CapDec</a:t>
            </a:r>
            <a:r>
              <a:rPr lang="en-US" altLang="zh-CN" dirty="0"/>
              <a:t> (Captioning via Decoding).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32FB6-ED28-5240-4D3D-63BD1BF1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9" r="65848"/>
          <a:stretch/>
        </p:blipFill>
        <p:spPr>
          <a:xfrm>
            <a:off x="2338116" y="2719101"/>
            <a:ext cx="2566797" cy="360167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7D470A-B93C-9DE4-FF52-559613ED7B5F}"/>
              </a:ext>
            </a:extLst>
          </p:cNvPr>
          <p:cNvCxnSpPr>
            <a:cxnSpLocks/>
          </p:cNvCxnSpPr>
          <p:nvPr/>
        </p:nvCxnSpPr>
        <p:spPr>
          <a:xfrm flipV="1">
            <a:off x="3670917" y="3551068"/>
            <a:ext cx="146481" cy="156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A645E6-B1CC-1515-FD9B-FBADB35CC550}"/>
              </a:ext>
            </a:extLst>
          </p:cNvPr>
          <p:cNvCxnSpPr>
            <a:cxnSpLocks/>
          </p:cNvCxnSpPr>
          <p:nvPr/>
        </p:nvCxnSpPr>
        <p:spPr>
          <a:xfrm flipH="1" flipV="1">
            <a:off x="3655546" y="5202315"/>
            <a:ext cx="192924" cy="5059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7829BA4-BDB8-88B5-282D-F6C0EEE7B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3676" r="27387"/>
          <a:stretch/>
        </p:blipFill>
        <p:spPr>
          <a:xfrm>
            <a:off x="5492321" y="2676618"/>
            <a:ext cx="2293396" cy="351434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E94270-9B39-4CC0-8F50-B4046D423D9F}"/>
              </a:ext>
            </a:extLst>
          </p:cNvPr>
          <p:cNvCxnSpPr>
            <a:cxnSpLocks/>
          </p:cNvCxnSpPr>
          <p:nvPr/>
        </p:nvCxnSpPr>
        <p:spPr>
          <a:xfrm>
            <a:off x="6214369" y="4540273"/>
            <a:ext cx="0" cy="22756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6E4B0F-CA2D-77AD-C683-94362D1455EC}"/>
              </a:ext>
            </a:extLst>
          </p:cNvPr>
          <p:cNvCxnSpPr>
            <a:cxnSpLocks/>
          </p:cNvCxnSpPr>
          <p:nvPr/>
        </p:nvCxnSpPr>
        <p:spPr>
          <a:xfrm>
            <a:off x="5863700" y="5000185"/>
            <a:ext cx="0" cy="410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FA81434-8DC0-4BB3-4D0A-CA3124DA7447}"/>
              </a:ext>
            </a:extLst>
          </p:cNvPr>
          <p:cNvSpPr/>
          <p:nvPr/>
        </p:nvSpPr>
        <p:spPr>
          <a:xfrm>
            <a:off x="3502242" y="3031724"/>
            <a:ext cx="1535836" cy="2552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AD4E92A-A098-E227-A09D-D3814D26EC67}"/>
              </a:ext>
            </a:extLst>
          </p:cNvPr>
          <p:cNvSpPr/>
          <p:nvPr/>
        </p:nvSpPr>
        <p:spPr>
          <a:xfrm>
            <a:off x="5162366" y="4001294"/>
            <a:ext cx="572608" cy="3861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A2CD2D-8B01-54C3-68D5-E4458B5488E3}"/>
              </a:ext>
            </a:extLst>
          </p:cNvPr>
          <p:cNvCxnSpPr/>
          <p:nvPr/>
        </p:nvCxnSpPr>
        <p:spPr>
          <a:xfrm>
            <a:off x="7843421" y="2542456"/>
            <a:ext cx="0" cy="374293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1A2DFF3-1772-C43E-ACFE-96060D27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02F5-6E41-4F62-AB4C-0973EF9AE2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6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8655</TotalTime>
  <Words>619</Words>
  <Application>Microsoft Office PowerPoint</Application>
  <PresentationFormat>宽屏</PresentationFormat>
  <Paragraphs>93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Wingdings</vt:lpstr>
      <vt:lpstr>Office 主题​​</vt:lpstr>
      <vt:lpstr>"Text-Only Training for Image Captioning using Noise-Injected CLIP"</vt:lpstr>
      <vt:lpstr>Outline</vt:lpstr>
      <vt:lpstr>Motivations &amp; Contributions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Training</vt:lpstr>
      <vt:lpstr>Why Noise Injection?</vt:lpstr>
      <vt:lpstr>The Effect of Noise Level</vt:lpstr>
      <vt:lpstr>More Analysis</vt:lpstr>
      <vt:lpstr>Tasks &amp; Results</vt:lpstr>
      <vt:lpstr>Tasks &amp; Results</vt:lpstr>
      <vt:lpstr>Tasks &amp; Results</vt:lpstr>
      <vt:lpstr>Limitations</vt:lpstr>
      <vt:lpstr>Our TODO List</vt:lpstr>
      <vt:lpstr>Brain Storm 1: Try Other Noise ? </vt:lpstr>
      <vt:lpstr>Brain Storm 2: Auxiliary Training ?</vt:lpstr>
      <vt:lpstr>Brain Storm 3: Adversarial Training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"Text-Only Training for Image Captioning using Noise-Injected CLIP"</dc:title>
  <dc:creator>李 昊洋</dc:creator>
  <cp:lastModifiedBy>李 昊洋</cp:lastModifiedBy>
  <cp:revision>13</cp:revision>
  <dcterms:created xsi:type="dcterms:W3CDTF">2022-11-28T08:18:39Z</dcterms:created>
  <dcterms:modified xsi:type="dcterms:W3CDTF">2022-12-05T06:05:33Z</dcterms:modified>
</cp:coreProperties>
</file>