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4" r:id="rId3"/>
    <p:sldId id="276" r:id="rId4"/>
    <p:sldId id="278" r:id="rId5"/>
    <p:sldId id="279" r:id="rId7"/>
    <p:sldId id="285" r:id="rId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27375B"/>
    <a:srgbClr val="FF6600"/>
    <a:srgbClr val="1BC9FF"/>
    <a:srgbClr val="00B050"/>
    <a:srgbClr val="003399"/>
    <a:srgbClr val="09A117"/>
    <a:srgbClr val="CC3300"/>
    <a:srgbClr val="3A9645"/>
    <a:srgbClr val="3E9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162"/>
      </p:cViewPr>
      <p:guideLst>
        <p:guide orient="horz" pos="21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4" cy="72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mtClean="0"/>
            </a:lvl1pPr>
          </a:lstStyle>
          <a:p>
            <a:pPr>
              <a:defRPr/>
            </a:pPr>
            <a:fld id="{BBC63207-B50E-4E75-A08B-A5CF1D7F6140}" type="datetime1">
              <a:rPr lang="zh-CN" altLang="en-US"/>
            </a:fld>
            <a:endParaRPr lang="zh-CN" altLang="en-US" sz="1200"/>
          </a:p>
        </p:txBody>
      </p:sp>
      <p:sp>
        <p:nvSpPr>
          <p:cNvPr id="276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76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单击此处编辑母版文本样式</a:t>
            </a:r>
            <a:endParaRPr lang="zh-CN" sz="1200"/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第二级</a:t>
            </a:r>
            <a:endParaRPr lang="zh-CN" sz="1200"/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第三级</a:t>
            </a:r>
            <a:endParaRPr lang="zh-CN" sz="1200"/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第四级</a:t>
            </a:r>
            <a:endParaRPr lang="zh-CN" sz="1200"/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第五级</a:t>
            </a:r>
            <a:endParaRPr lang="zh-CN" sz="120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mtClean="0"/>
            </a:lvl1pPr>
          </a:lstStyle>
          <a:p>
            <a:pPr>
              <a:defRPr/>
            </a:pPr>
            <a:fld id="{BBFEACA3-F6D3-4637-A108-E5A4A218B0C8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C63207-B50E-4E75-A08B-A5CF1D7F6140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FEACA3-F6D3-4637-A108-E5A4A218B0C8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4E289-084E-4BF9-9748-44699D5BD5EC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005F6-A5BB-4F30-9AAF-49F1C52BB39C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3617B-AC86-44F6-A838-E80D79FB866C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8E6BE-4F9B-4453-ABD4-9691CC2BF2D7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14E3B-FFDD-4514-BBE0-76DD12AD52C2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5B1B6-CFF4-4427-94AD-2EDFDABBAC98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48D99-B781-4BB1-8D30-CBC969F15678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DBC19-98C0-43DE-A857-F47B7E560A6E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11BC8-13AE-46B6-9DC8-CB9B5B0F878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E5F64-9F67-448D-9533-11B16D5A3FA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B2423-A49A-4BA2-9489-2F0FCBA3BD3E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53559-E252-4457-B141-B2EB0373C793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6EFCC-D818-40C9-94F4-67C5EAD6D582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15372-CECE-43CB-86F0-D5318D16D0F6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55FAE-E3AB-4E1F-A08D-FE842DD29A1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92238-D8EB-4493-98FA-E78185516AB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049F5-B0AA-4A53-BDE8-B10351CBC671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81874-F1CA-41A5-BD7D-FA2125FA65BA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CB618-016E-4493-B63C-062BADCA8402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DF592-40BC-4DB0-A599-2A79D2D22D43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FD1C3-CB8D-486B-A829-F9F0BAED6091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E7B9B-F314-4933-A075-7770E16201C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单击此处编辑母版标题样式</a:t>
            </a:r>
            <a:endParaRPr lang="zh-CN" smtClean="0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单击此处编辑母版文本样式</a:t>
            </a:r>
            <a:endParaRPr lang="zh-CN" smtClean="0">
              <a:sym typeface="Calibri" panose="020F0502020204030204" pitchFamily="34" charset="0"/>
            </a:endParaRPr>
          </a:p>
          <a:p>
            <a:pPr lvl="1"/>
            <a:r>
              <a:rPr lang="zh-CN" smtClean="0">
                <a:sym typeface="Calibri" panose="020F0502020204030204" pitchFamily="34" charset="0"/>
              </a:rPr>
              <a:t>第二级</a:t>
            </a:r>
            <a:endParaRPr lang="zh-CN" smtClean="0">
              <a:sym typeface="Calibri" panose="020F0502020204030204" pitchFamily="34" charset="0"/>
            </a:endParaRPr>
          </a:p>
          <a:p>
            <a:pPr lvl="2"/>
            <a:r>
              <a:rPr lang="zh-CN" smtClean="0">
                <a:sym typeface="Calibri" panose="020F0502020204030204" pitchFamily="34" charset="0"/>
              </a:rPr>
              <a:t>第三级</a:t>
            </a:r>
            <a:endParaRPr lang="zh-CN" smtClean="0">
              <a:sym typeface="Calibri" panose="020F0502020204030204" pitchFamily="34" charset="0"/>
            </a:endParaRPr>
          </a:p>
          <a:p>
            <a:pPr lvl="3"/>
            <a:r>
              <a:rPr lang="zh-CN" smtClean="0">
                <a:sym typeface="Calibri" panose="020F0502020204030204" pitchFamily="34" charset="0"/>
              </a:rPr>
              <a:t>第四级</a:t>
            </a:r>
            <a:endParaRPr lang="zh-CN" smtClean="0">
              <a:sym typeface="Calibri" panose="020F0502020204030204" pitchFamily="34" charset="0"/>
            </a:endParaRPr>
          </a:p>
          <a:p>
            <a:pPr lvl="4"/>
            <a:r>
              <a:rPr lang="zh-CN" smtClean="0">
                <a:sym typeface="Calibri" panose="020F0502020204030204" pitchFamily="34" charset="0"/>
              </a:rPr>
              <a:t>第五级</a:t>
            </a:r>
            <a:endParaRPr lang="zh-CN" smtClean="0">
              <a:sym typeface="Calibri" panose="020F0502020204030204" pitchFamily="34" charset="0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37E4B98-6055-4DB2-98F2-C26D404372A8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5DE5F4B-C223-4966-9268-1DE546BE6577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500"/>
          </a:xfrm>
        </p:spPr>
        <p:txBody>
          <a:bodyPr/>
          <a:lstStyle/>
          <a:p>
            <a:r>
              <a:rPr lang="zh-CN" altLang="en-US" sz="3200" dirty="0" smtClean="0"/>
              <a:t>信用销户结构图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048D99-B781-4BB1-8D30-CBC969F15678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838200" y="1135626"/>
            <a:ext cx="10515600" cy="50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048D99-B781-4BB1-8D30-CBC969F15678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4351594" y="0"/>
            <a:ext cx="1668206" cy="444500"/>
          </a:xfrm>
          <a:prstGeom prst="ellips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信用销户</a:t>
            </a:r>
            <a:endParaRPr lang="zh-CN" altLang="en-US" dirty="0" smtClean="0">
              <a:solidFill>
                <a:schemeClr val="tx1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254500" y="657125"/>
            <a:ext cx="1866900" cy="485875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销户检查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261054" y="1482624"/>
            <a:ext cx="1860346" cy="765276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信用资产账户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销户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>
            <a:stCxn id="6" idx="4"/>
            <a:endCxn id="7" idx="0"/>
          </p:cNvCxnSpPr>
          <p:nvPr/>
        </p:nvCxnSpPr>
        <p:spPr bwMode="auto">
          <a:xfrm>
            <a:off x="5185697" y="444500"/>
            <a:ext cx="2253" cy="2126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/>
          <p:cNvCxnSpPr>
            <a:stCxn id="7" idx="4"/>
            <a:endCxn id="8" idx="0"/>
          </p:cNvCxnSpPr>
          <p:nvPr/>
        </p:nvCxnSpPr>
        <p:spPr bwMode="auto">
          <a:xfrm>
            <a:off x="5187950" y="1143000"/>
            <a:ext cx="3277" cy="3396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椭圆 34"/>
          <p:cNvSpPr/>
          <p:nvPr/>
        </p:nvSpPr>
        <p:spPr bwMode="auto">
          <a:xfrm>
            <a:off x="7048500" y="629674"/>
            <a:ext cx="1104900" cy="47522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结束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4165600" y="2445774"/>
            <a:ext cx="2070100" cy="88162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 smtClean="0"/>
              <a:t>主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资产账户两融权限取消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4406900" y="3550674"/>
            <a:ext cx="1625600" cy="76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信用合同取消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5664200" y="4414274"/>
            <a:ext cx="1333500" cy="70382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查询股东账户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6515100" y="5582674"/>
            <a:ext cx="1308100" cy="62762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股东销户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3505200" y="4426974"/>
            <a:ext cx="1384300" cy="69112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查询银行账户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59500" y="508000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不通过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372100" y="1104900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</a:t>
            </a:r>
            <a:endParaRPr lang="zh-CN" altLang="en-US" dirty="0"/>
          </a:p>
        </p:txBody>
      </p:sp>
      <p:sp>
        <p:nvSpPr>
          <p:cNvPr id="104" name="椭圆 103"/>
          <p:cNvSpPr/>
          <p:nvPr/>
        </p:nvSpPr>
        <p:spPr bwMode="auto">
          <a:xfrm>
            <a:off x="3200400" y="5493774"/>
            <a:ext cx="1308100" cy="8001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银行销户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6" name="直接箭头连接符 105"/>
          <p:cNvCxnSpPr>
            <a:endCxn id="35" idx="2"/>
          </p:cNvCxnSpPr>
          <p:nvPr/>
        </p:nvCxnSpPr>
        <p:spPr bwMode="auto">
          <a:xfrm flipV="1">
            <a:off x="6134100" y="867287"/>
            <a:ext cx="914400" cy="3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接连接符 109"/>
          <p:cNvCxnSpPr>
            <a:stCxn id="8" idx="4"/>
            <a:endCxn id="36" idx="0"/>
          </p:cNvCxnSpPr>
          <p:nvPr/>
        </p:nvCxnSpPr>
        <p:spPr bwMode="auto">
          <a:xfrm>
            <a:off x="5191227" y="2247900"/>
            <a:ext cx="9423" cy="1978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直接连接符 114"/>
          <p:cNvCxnSpPr>
            <a:stCxn id="36" idx="4"/>
            <a:endCxn id="39" idx="0"/>
          </p:cNvCxnSpPr>
          <p:nvPr/>
        </p:nvCxnSpPr>
        <p:spPr bwMode="auto">
          <a:xfrm>
            <a:off x="5200650" y="3327400"/>
            <a:ext cx="19050" cy="2232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接连接符 128"/>
          <p:cNvCxnSpPr>
            <a:stCxn id="39" idx="3"/>
            <a:endCxn id="44" idx="0"/>
          </p:cNvCxnSpPr>
          <p:nvPr/>
        </p:nvCxnSpPr>
        <p:spPr bwMode="auto">
          <a:xfrm flipH="1">
            <a:off x="4197350" y="4201082"/>
            <a:ext cx="447614" cy="2258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>
            <a:endCxn id="104" idx="0"/>
          </p:cNvCxnSpPr>
          <p:nvPr/>
        </p:nvCxnSpPr>
        <p:spPr bwMode="auto">
          <a:xfrm flipH="1">
            <a:off x="3854450" y="5080000"/>
            <a:ext cx="133350" cy="4137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连接符 135"/>
          <p:cNvCxnSpPr>
            <a:stCxn id="39" idx="5"/>
            <a:endCxn id="41" idx="0"/>
          </p:cNvCxnSpPr>
          <p:nvPr/>
        </p:nvCxnSpPr>
        <p:spPr bwMode="auto">
          <a:xfrm>
            <a:off x="5794436" y="4201082"/>
            <a:ext cx="536514" cy="2131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" name="TextBox 152"/>
          <p:cNvSpPr txBox="1"/>
          <p:nvPr/>
        </p:nvSpPr>
        <p:spPr>
          <a:xfrm>
            <a:off x="3441700" y="509270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972300" y="5016500"/>
            <a:ext cx="4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164" name="直接连接符 163"/>
          <p:cNvCxnSpPr>
            <a:stCxn id="41" idx="5"/>
            <a:endCxn id="42" idx="0"/>
          </p:cNvCxnSpPr>
          <p:nvPr/>
        </p:nvCxnSpPr>
        <p:spPr bwMode="auto">
          <a:xfrm>
            <a:off x="6802413" y="5015027"/>
            <a:ext cx="366737" cy="5676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1968500" y="458470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380509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62800" y="457200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382002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46800" y="168910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521342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206" y="202893"/>
            <a:ext cx="10515600" cy="991727"/>
          </a:xfrm>
        </p:spPr>
        <p:txBody>
          <a:bodyPr/>
          <a:lstStyle/>
          <a:p>
            <a:r>
              <a:rPr lang="zh-CN" altLang="en-US" sz="3200" dirty="0" smtClean="0"/>
              <a:t>银行销户任务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865"/>
            <a:ext cx="10515600" cy="4938098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048D99-B781-4BB1-8D30-CBC969F15678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5138994" y="208526"/>
            <a:ext cx="1489587" cy="855406"/>
          </a:xfrm>
          <a:prstGeom prst="ellips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银行销户</a:t>
            </a:r>
            <a:endParaRPr lang="zh-CN" altLang="en-US" dirty="0" smtClean="0">
              <a:solidFill>
                <a:schemeClr val="tx1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5299176" y="3415892"/>
            <a:ext cx="1165123" cy="737419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结息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5295081" y="2387192"/>
            <a:ext cx="1165123" cy="737419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转账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4" name="直接连接符 23"/>
          <p:cNvCxnSpPr>
            <a:stCxn id="52" idx="4"/>
            <a:endCxn id="99" idx="0"/>
          </p:cNvCxnSpPr>
          <p:nvPr/>
        </p:nvCxnSpPr>
        <p:spPr bwMode="auto">
          <a:xfrm>
            <a:off x="5873341" y="2045111"/>
            <a:ext cx="4302" cy="3420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6819900" y="203201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可取现金大于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，转账</a:t>
            </a:r>
            <a:r>
              <a:rPr lang="zh-CN" altLang="en-US" dirty="0" smtClean="0">
                <a:latin typeface="+mn-ea"/>
              </a:rPr>
              <a:t>，银行销户</a:t>
            </a:r>
            <a:r>
              <a:rPr lang="zh-CN" altLang="en-US" dirty="0" smtClean="0"/>
              <a:t>变成</a:t>
            </a:r>
            <a:r>
              <a:rPr lang="en-US" altLang="zh-CN" dirty="0" smtClean="0"/>
              <a:t>t+n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451600" y="1854200"/>
            <a:ext cx="134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可取现金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，不转账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 bwMode="auto">
          <a:xfrm>
            <a:off x="5142681" y="1346200"/>
            <a:ext cx="1461319" cy="698911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查询资金信息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1" name="直接连接符 60"/>
          <p:cNvCxnSpPr>
            <a:stCxn id="39" idx="4"/>
            <a:endCxn id="19" idx="0"/>
          </p:cNvCxnSpPr>
          <p:nvPr/>
        </p:nvCxnSpPr>
        <p:spPr bwMode="auto">
          <a:xfrm flipH="1">
            <a:off x="5003801" y="5143500"/>
            <a:ext cx="882240" cy="2662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椭圆 18"/>
          <p:cNvSpPr/>
          <p:nvPr/>
        </p:nvSpPr>
        <p:spPr bwMode="auto">
          <a:xfrm>
            <a:off x="4368801" y="5409789"/>
            <a:ext cx="1270000" cy="698911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利息入账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6365976" y="5396681"/>
            <a:ext cx="1228623" cy="737419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罚息入账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>
            <a:stCxn id="39" idx="4"/>
            <a:endCxn id="23" idx="0"/>
          </p:cNvCxnSpPr>
          <p:nvPr/>
        </p:nvCxnSpPr>
        <p:spPr bwMode="auto">
          <a:xfrm>
            <a:off x="5886041" y="5143500"/>
            <a:ext cx="1094247" cy="2531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椭圆 38"/>
          <p:cNvSpPr/>
          <p:nvPr/>
        </p:nvSpPr>
        <p:spPr bwMode="auto">
          <a:xfrm>
            <a:off x="4990281" y="4279900"/>
            <a:ext cx="1791519" cy="863600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查询利息，罚息积数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2" name="直接连接符 61"/>
          <p:cNvCxnSpPr>
            <a:stCxn id="39" idx="0"/>
            <a:endCxn id="98" idx="4"/>
          </p:cNvCxnSpPr>
          <p:nvPr/>
        </p:nvCxnSpPr>
        <p:spPr bwMode="auto">
          <a:xfrm flipH="1" flipV="1">
            <a:off x="5881738" y="4153311"/>
            <a:ext cx="4303" cy="1265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连接符 90"/>
          <p:cNvCxnSpPr>
            <a:stCxn id="98" idx="0"/>
            <a:endCxn id="99" idx="4"/>
          </p:cNvCxnSpPr>
          <p:nvPr/>
        </p:nvCxnSpPr>
        <p:spPr bwMode="auto">
          <a:xfrm flipH="1" flipV="1">
            <a:off x="5877643" y="3124611"/>
            <a:ext cx="4095" cy="2912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接连接符 93"/>
          <p:cNvCxnSpPr>
            <a:stCxn id="52" idx="0"/>
            <a:endCxn id="95" idx="4"/>
          </p:cNvCxnSpPr>
          <p:nvPr/>
        </p:nvCxnSpPr>
        <p:spPr bwMode="auto">
          <a:xfrm flipV="1">
            <a:off x="5873341" y="1063932"/>
            <a:ext cx="10447" cy="2822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3556000" y="26670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145056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56000" y="584200"/>
            <a:ext cx="147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接口</a:t>
            </a:r>
            <a:r>
              <a:rPr lang="en-US" altLang="zh-CN" sz="1600" dirty="0" smtClean="0"/>
              <a:t>202005</a:t>
            </a:r>
            <a:r>
              <a:rPr lang="zh-CN" altLang="en-US" sz="1600" dirty="0" smtClean="0"/>
              <a:t>轮询结果</a:t>
            </a:r>
            <a:endParaRPr lang="zh-CN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594100" y="360680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201046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94100" y="247650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202002 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94100" y="1625600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201044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94100" y="2731869"/>
            <a:ext cx="147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202005</a:t>
            </a:r>
            <a:r>
              <a:rPr lang="zh-CN" altLang="en-US" dirty="0" smtClean="0"/>
              <a:t>轮询结果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7139"/>
            <a:ext cx="10515600" cy="962230"/>
          </a:xfrm>
        </p:spPr>
        <p:txBody>
          <a:bodyPr/>
          <a:lstStyle/>
          <a:p>
            <a:r>
              <a:rPr lang="zh-CN" altLang="en-US" sz="3200" dirty="0" smtClean="0"/>
              <a:t>股东销户任务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5626"/>
            <a:ext cx="10515600" cy="5041337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048D99-B781-4BB1-8D30-CBC969F15678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2174566" y="5073857"/>
            <a:ext cx="1263447" cy="737419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查询使用信息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1941048" y="2695816"/>
            <a:ext cx="1805452" cy="737419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上海信用股东销户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2186449" y="3987392"/>
            <a:ext cx="1283109" cy="707921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中登股东销户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7827705" y="4858366"/>
            <a:ext cx="1263447" cy="737419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查询使用信息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7510841" y="2649795"/>
            <a:ext cx="1849059" cy="737419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深圳信用股东销户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7819513" y="3949292"/>
            <a:ext cx="1283109" cy="707921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中登股东销户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4467531" y="1208141"/>
            <a:ext cx="1725561" cy="737419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股东账户销户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6" name="直接箭头连接符 55"/>
          <p:cNvCxnSpPr>
            <a:stCxn id="34" idx="4"/>
            <a:endCxn id="20" idx="0"/>
          </p:cNvCxnSpPr>
          <p:nvPr/>
        </p:nvCxnSpPr>
        <p:spPr bwMode="auto">
          <a:xfrm flipH="1">
            <a:off x="2843774" y="1945560"/>
            <a:ext cx="2486538" cy="750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箭头连接符 57"/>
          <p:cNvCxnSpPr>
            <a:stCxn id="34" idx="4"/>
            <a:endCxn id="27" idx="0"/>
          </p:cNvCxnSpPr>
          <p:nvPr/>
        </p:nvCxnSpPr>
        <p:spPr bwMode="auto">
          <a:xfrm>
            <a:off x="5330312" y="1945560"/>
            <a:ext cx="3105059" cy="7042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>
            <a:stCxn id="20" idx="4"/>
            <a:endCxn id="33" idx="0"/>
          </p:cNvCxnSpPr>
          <p:nvPr/>
        </p:nvCxnSpPr>
        <p:spPr bwMode="auto">
          <a:xfrm flipH="1">
            <a:off x="2828004" y="3433235"/>
            <a:ext cx="15770" cy="5541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>
            <a:stCxn id="27" idx="4"/>
            <a:endCxn id="30" idx="0"/>
          </p:cNvCxnSpPr>
          <p:nvPr/>
        </p:nvCxnSpPr>
        <p:spPr bwMode="auto">
          <a:xfrm>
            <a:off x="8435371" y="3387214"/>
            <a:ext cx="25697" cy="5620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连接符 67"/>
          <p:cNvCxnSpPr>
            <a:stCxn id="33" idx="4"/>
            <a:endCxn id="19" idx="0"/>
          </p:cNvCxnSpPr>
          <p:nvPr/>
        </p:nvCxnSpPr>
        <p:spPr bwMode="auto">
          <a:xfrm flipH="1">
            <a:off x="2806290" y="4695313"/>
            <a:ext cx="21714" cy="378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接连接符 83"/>
          <p:cNvCxnSpPr>
            <a:stCxn id="30" idx="4"/>
            <a:endCxn id="25" idx="0"/>
          </p:cNvCxnSpPr>
          <p:nvPr/>
        </p:nvCxnSpPr>
        <p:spPr bwMode="auto">
          <a:xfrm flipH="1">
            <a:off x="8459429" y="4657213"/>
            <a:ext cx="1639" cy="2011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椭圆 89"/>
          <p:cNvSpPr/>
          <p:nvPr/>
        </p:nvSpPr>
        <p:spPr bwMode="auto">
          <a:xfrm>
            <a:off x="7853105" y="6120581"/>
            <a:ext cx="1263447" cy="737419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撤使用信息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" name="椭圆 90"/>
          <p:cNvSpPr/>
          <p:nvPr/>
        </p:nvSpPr>
        <p:spPr bwMode="auto">
          <a:xfrm>
            <a:off x="2176205" y="6120581"/>
            <a:ext cx="1263447" cy="737419"/>
          </a:xfrm>
          <a:prstGeom prst="ellipse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撤使用信息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572500" y="5664200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有使用信息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794000" y="5829300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有使用信息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086100" y="1828800"/>
            <a:ext cx="135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Exchange_type</a:t>
            </a:r>
            <a:r>
              <a:rPr lang="zh-CN" altLang="en-US" sz="1600" dirty="0" smtClean="0"/>
              <a:t>是？</a:t>
            </a:r>
            <a:endParaRPr lang="zh-CN" altLang="en-US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6908800" y="1739900"/>
            <a:ext cx="135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Exchange_type</a:t>
            </a:r>
            <a:r>
              <a:rPr lang="zh-CN" altLang="en-US" sz="1600" dirty="0" smtClean="0"/>
              <a:t>是？</a:t>
            </a:r>
            <a:endParaRPr lang="zh-CN" altLang="en-US" sz="1600" dirty="0"/>
          </a:p>
        </p:txBody>
      </p:sp>
      <p:cxnSp>
        <p:nvCxnSpPr>
          <p:cNvPr id="101" name="直接连接符 100"/>
          <p:cNvCxnSpPr>
            <a:stCxn id="25" idx="4"/>
            <a:endCxn id="90" idx="0"/>
          </p:cNvCxnSpPr>
          <p:nvPr/>
        </p:nvCxnSpPr>
        <p:spPr bwMode="auto">
          <a:xfrm>
            <a:off x="8459429" y="5595785"/>
            <a:ext cx="25400" cy="52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直接连接符 106"/>
          <p:cNvCxnSpPr>
            <a:stCxn id="19" idx="4"/>
            <a:endCxn id="91" idx="0"/>
          </p:cNvCxnSpPr>
          <p:nvPr/>
        </p:nvCxnSpPr>
        <p:spPr bwMode="auto">
          <a:xfrm>
            <a:off x="2806290" y="5811276"/>
            <a:ext cx="1639" cy="309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5219700" y="5953627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152010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14900" y="5078359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 382200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800" y="3897259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152004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029200" y="569859"/>
            <a:ext cx="135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Exchange_type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5207000" y="6211669"/>
            <a:ext cx="147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571850</a:t>
            </a:r>
            <a:r>
              <a:rPr lang="zh-CN" altLang="en-US" dirty="0" smtClean="0"/>
              <a:t>轮询结果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64100" y="4188327"/>
            <a:ext cx="147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接口</a:t>
            </a:r>
            <a:r>
              <a:rPr lang="en-US" altLang="zh-CN" sz="1600" dirty="0" smtClean="0"/>
              <a:t>571850</a:t>
            </a:r>
            <a:r>
              <a:rPr lang="zh-CN" altLang="en-US" sz="1600" dirty="0" smtClean="0"/>
              <a:t>轮询结果</a:t>
            </a:r>
            <a:endParaRPr lang="zh-CN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864100" y="3084459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571635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7500"/>
            <a:ext cx="10515600" cy="585946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缺少接口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信用销户检查接口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查询利息，罚息积数接口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利息入账接口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罚息入账接口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主资产账户两融权限取消接口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信用合同取消接口</a:t>
            </a:r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048D99-B781-4BB1-8D30-CBC969F15678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4358"/>
      </a:dk2>
      <a:lt2>
        <a:srgbClr val="E2DFCC"/>
      </a:lt2>
      <a:accent1>
        <a:srgbClr val="006382"/>
      </a:accent1>
      <a:accent2>
        <a:srgbClr val="1F8A70"/>
      </a:accent2>
      <a:accent3>
        <a:srgbClr val="FFFFFF"/>
      </a:accent3>
      <a:accent4>
        <a:srgbClr val="000000"/>
      </a:accent4>
      <a:accent5>
        <a:srgbClr val="AAB7C1"/>
      </a:accent5>
      <a:accent6>
        <a:srgbClr val="1B7D65"/>
      </a:accent6>
      <a:hlink>
        <a:srgbClr val="006382"/>
      </a:hlink>
      <a:folHlink>
        <a:srgbClr val="1F8A70"/>
      </a:folHlink>
    </a:clrScheme>
    <a:fontScheme name="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4358"/>
      </a:dk2>
      <a:lt2>
        <a:srgbClr val="E2DFCC"/>
      </a:lt2>
      <a:accent1>
        <a:srgbClr val="006382"/>
      </a:accent1>
      <a:accent2>
        <a:srgbClr val="1F8A70"/>
      </a:accent2>
      <a:accent3>
        <a:srgbClr val="FFFFFF"/>
      </a:accent3>
      <a:accent4>
        <a:srgbClr val="000000"/>
      </a:accent4>
      <a:accent5>
        <a:srgbClr val="AAB7C1"/>
      </a:accent5>
      <a:accent6>
        <a:srgbClr val="1B7D65"/>
      </a:accent6>
      <a:hlink>
        <a:srgbClr val="006382"/>
      </a:hlink>
      <a:folHlink>
        <a:srgbClr val="1F8A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WPS 演示</Application>
  <PresentationFormat>自定义</PresentationFormat>
  <Paragraphs>159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信用销户结构图</vt:lpstr>
      <vt:lpstr>PowerPoint 演示文稿</vt:lpstr>
      <vt:lpstr>银行销户任务</vt:lpstr>
      <vt:lpstr>股东销户任务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RFKJ</cp:lastModifiedBy>
  <cp:revision>678</cp:revision>
  <dcterms:created xsi:type="dcterms:W3CDTF">2014-06-17T18:41:00Z</dcterms:created>
  <dcterms:modified xsi:type="dcterms:W3CDTF">2018-08-22T05:41:38Z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