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4" r:id="rId2"/>
    <p:sldId id="276" r:id="rId3"/>
    <p:sldId id="285" r:id="rId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0000"/>
    <a:srgbClr val="27375B"/>
    <a:srgbClr val="FF6600"/>
    <a:srgbClr val="1BC9FF"/>
    <a:srgbClr val="00B050"/>
    <a:srgbClr val="003399"/>
    <a:srgbClr val="09A117"/>
    <a:srgbClr val="CC3300"/>
    <a:srgbClr val="3A9645"/>
    <a:srgbClr val="3E924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 snapToGrid="0">
      <p:cViewPr>
        <p:scale>
          <a:sx n="75" d="100"/>
          <a:sy n="75" d="100"/>
        </p:scale>
        <p:origin x="-516" y="114"/>
      </p:cViewPr>
      <p:guideLst>
        <p:guide orient="horz" pos="21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BBC63207-B50E-4E75-A08B-A5CF1D7F6140}" type="datetime1">
              <a:rPr lang="zh-CN" altLang="en-US"/>
              <a:pPr>
                <a:defRPr/>
              </a:pPr>
              <a:t>2018/7/27</a:t>
            </a:fld>
            <a:endParaRPr lang="zh-CN" altLang="en-US" sz="1200"/>
          </a:p>
        </p:txBody>
      </p:sp>
      <p:sp>
        <p:nvSpPr>
          <p:cNvPr id="276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76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BBFEACA3-F6D3-4637-A108-E5A4A218B0C8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5904902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4E289-084E-4BF9-9748-44699D5BD5EC}" type="datetime1">
              <a:rPr lang="zh-CN" altLang="en-US"/>
              <a:pPr>
                <a:defRPr/>
              </a:pPr>
              <a:t>2018/7/27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005F6-A5BB-4F30-9AAF-49F1C52BB39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267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3617B-AC86-44F6-A838-E80D79FB866C}" type="datetime1">
              <a:rPr lang="zh-CN" altLang="en-US"/>
              <a:pPr>
                <a:defRPr/>
              </a:pPr>
              <a:t>2018/7/27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8E6BE-4F9B-4453-ABD4-9691CC2BF2D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117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14E3B-FFDD-4514-BBE0-76DD12AD52C2}" type="datetime1">
              <a:rPr lang="zh-CN" altLang="en-US"/>
              <a:pPr>
                <a:defRPr/>
              </a:pPr>
              <a:t>2018/7/27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5B1B6-CFF4-4427-94AD-2EDFDABBAC9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07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48D99-B781-4BB1-8D30-CBC969F15678}" type="datetime1">
              <a:rPr lang="zh-CN" altLang="en-US"/>
              <a:pPr>
                <a:defRPr/>
              </a:pPr>
              <a:t>2018/7/27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DBC19-98C0-43DE-A857-F47B7E560A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854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11BC8-13AE-46B6-9DC8-CB9B5B0F878A}" type="datetime1">
              <a:rPr lang="zh-CN" altLang="en-US"/>
              <a:pPr>
                <a:defRPr/>
              </a:pPr>
              <a:t>2018/7/27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5F64-9F67-448D-9533-11B16D5A3FA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137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B2423-A49A-4BA2-9489-2F0FCBA3BD3E}" type="datetime1">
              <a:rPr lang="zh-CN" altLang="en-US"/>
              <a:pPr>
                <a:defRPr/>
              </a:pPr>
              <a:t>2018/7/27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53559-E252-4457-B141-B2EB0373C79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927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6EFCC-D818-40C9-94F4-67C5EAD6D582}" type="datetime1">
              <a:rPr lang="zh-CN" altLang="en-US"/>
              <a:pPr>
                <a:defRPr/>
              </a:pPr>
              <a:t>2018/7/27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15372-CECE-43CB-86F0-D5318D16D0F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114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55FAE-E3AB-4E1F-A08D-FE842DD29A13}" type="datetime1">
              <a:rPr lang="zh-CN" altLang="en-US"/>
              <a:pPr>
                <a:defRPr/>
              </a:pPr>
              <a:t>2018/7/27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92238-D8EB-4493-98FA-E78185516A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87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049F5-B0AA-4A53-BDE8-B10351CBC671}" type="datetime1">
              <a:rPr lang="zh-CN" altLang="en-US"/>
              <a:pPr>
                <a:defRPr/>
              </a:pPr>
              <a:t>2018/7/27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81874-F1CA-41A5-BD7D-FA2125FA65B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264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CB618-016E-4493-B63C-062BADCA8402}" type="datetime1">
              <a:rPr lang="zh-CN" altLang="en-US"/>
              <a:pPr>
                <a:defRPr/>
              </a:pPr>
              <a:t>2018/7/27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DF592-40BC-4DB0-A599-2A79D2D22D4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48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FD1C3-CB8D-486B-A829-F9F0BAED6091}" type="datetime1">
              <a:rPr lang="zh-CN" altLang="en-US"/>
              <a:pPr>
                <a:defRPr/>
              </a:pPr>
              <a:t>2018/7/27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E7B9B-F314-4933-A075-7770E16201C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976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37E4B98-6055-4DB2-98F2-C26D404372A8}" type="datetime1">
              <a:rPr lang="zh-CN" altLang="en-US"/>
              <a:pPr>
                <a:defRPr/>
              </a:pPr>
              <a:t>2018/7/27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5DE5F4B-C223-4966-9268-1DE546BE657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  <a:sym typeface="Calibri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  <a:sym typeface="Calibri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  <a:sym typeface="Calibri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  <a:sym typeface="Calibri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500"/>
          </a:xfrm>
        </p:spPr>
        <p:txBody>
          <a:bodyPr/>
          <a:lstStyle/>
          <a:p>
            <a:r>
              <a:rPr lang="zh-CN" altLang="en-US" sz="3200" dirty="0" smtClean="0"/>
              <a:t>期权销户结构图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048D99-B781-4BB1-8D30-CBC969F15678}" type="datetime1">
              <a:rPr lang="zh-CN" altLang="en-US" smtClean="0"/>
              <a:pPr>
                <a:defRPr/>
              </a:pPr>
              <a:t>2018/7/27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38200" y="1135626"/>
            <a:ext cx="10515600" cy="50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>
              <a:defRPr/>
            </a:pPr>
            <a:fld id="{9A048D99-B781-4BB1-8D30-CBC969F15678}" type="datetime1">
              <a:rPr lang="zh-CN" altLang="en-US" smtClean="0"/>
              <a:pPr>
                <a:defRPr/>
              </a:pPr>
              <a:t>2018/7/27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351594" y="0"/>
            <a:ext cx="1668206" cy="444500"/>
          </a:xfrm>
          <a:prstGeom prst="ellips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期权销户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254500" y="593625"/>
            <a:ext cx="1866900" cy="384275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销户检查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4261054" y="1114324"/>
            <a:ext cx="1860346" cy="600176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期权资产账户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销户</a:t>
            </a:r>
          </a:p>
        </p:txBody>
      </p:sp>
      <p:cxnSp>
        <p:nvCxnSpPr>
          <p:cNvPr id="20" name="直接箭头连接符 19"/>
          <p:cNvCxnSpPr>
            <a:stCxn id="6" idx="4"/>
            <a:endCxn id="7" idx="0"/>
          </p:cNvCxnSpPr>
          <p:nvPr/>
        </p:nvCxnSpPr>
        <p:spPr bwMode="auto">
          <a:xfrm>
            <a:off x="5185697" y="444500"/>
            <a:ext cx="2253" cy="1491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>
            <a:stCxn id="7" idx="4"/>
            <a:endCxn id="8" idx="0"/>
          </p:cNvCxnSpPr>
          <p:nvPr/>
        </p:nvCxnSpPr>
        <p:spPr bwMode="auto">
          <a:xfrm>
            <a:off x="5187950" y="977900"/>
            <a:ext cx="3277" cy="136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椭圆 34"/>
          <p:cNvSpPr/>
          <p:nvPr/>
        </p:nvSpPr>
        <p:spPr bwMode="auto">
          <a:xfrm>
            <a:off x="7023100" y="528074"/>
            <a:ext cx="1104900" cy="47522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结束</a:t>
            </a:r>
          </a:p>
        </p:txBody>
      </p:sp>
      <p:sp>
        <p:nvSpPr>
          <p:cNvPr id="41" name="椭圆 40"/>
          <p:cNvSpPr/>
          <p:nvPr/>
        </p:nvSpPr>
        <p:spPr bwMode="auto">
          <a:xfrm>
            <a:off x="6794500" y="1963174"/>
            <a:ext cx="1333500" cy="70382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查询股东账户</a:t>
            </a:r>
          </a:p>
        </p:txBody>
      </p:sp>
      <p:sp>
        <p:nvSpPr>
          <p:cNvPr id="44" name="椭圆 43"/>
          <p:cNvSpPr/>
          <p:nvPr/>
        </p:nvSpPr>
        <p:spPr bwMode="auto">
          <a:xfrm>
            <a:off x="2413000" y="1861574"/>
            <a:ext cx="1384300" cy="61492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查询银行账户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21400" y="419100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不通过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346700" y="86360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endParaRPr lang="zh-CN" altLang="en-US" dirty="0"/>
          </a:p>
        </p:txBody>
      </p:sp>
      <p:cxnSp>
        <p:nvCxnSpPr>
          <p:cNvPr id="106" name="直接箭头连接符 105"/>
          <p:cNvCxnSpPr>
            <a:stCxn id="7" idx="6"/>
            <a:endCxn id="35" idx="2"/>
          </p:cNvCxnSpPr>
          <p:nvPr/>
        </p:nvCxnSpPr>
        <p:spPr bwMode="auto">
          <a:xfrm flipV="1">
            <a:off x="6121400" y="765687"/>
            <a:ext cx="901700" cy="2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连接符 128"/>
          <p:cNvCxnSpPr>
            <a:stCxn id="8" idx="4"/>
            <a:endCxn id="44" idx="0"/>
          </p:cNvCxnSpPr>
          <p:nvPr/>
        </p:nvCxnSpPr>
        <p:spPr bwMode="auto">
          <a:xfrm flipH="1">
            <a:off x="3105150" y="1714500"/>
            <a:ext cx="2086077" cy="1470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>
            <a:stCxn id="44" idx="3"/>
            <a:endCxn id="58" idx="0"/>
          </p:cNvCxnSpPr>
          <p:nvPr/>
        </p:nvCxnSpPr>
        <p:spPr bwMode="auto">
          <a:xfrm flipH="1">
            <a:off x="2353188" y="2386446"/>
            <a:ext cx="262538" cy="22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>
            <a:stCxn id="8" idx="4"/>
            <a:endCxn id="41" idx="0"/>
          </p:cNvCxnSpPr>
          <p:nvPr/>
        </p:nvCxnSpPr>
        <p:spPr bwMode="auto">
          <a:xfrm>
            <a:off x="5191227" y="1714500"/>
            <a:ext cx="2270023" cy="248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TextBox 152"/>
          <p:cNvSpPr txBox="1"/>
          <p:nvPr/>
        </p:nvSpPr>
        <p:spPr>
          <a:xfrm>
            <a:off x="1689100" y="241300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8470900" y="2413000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64" name="直接连接符 163"/>
          <p:cNvCxnSpPr>
            <a:stCxn id="41" idx="5"/>
            <a:endCxn id="38" idx="0"/>
          </p:cNvCxnSpPr>
          <p:nvPr/>
        </p:nvCxnSpPr>
        <p:spPr bwMode="auto">
          <a:xfrm>
            <a:off x="7932713" y="2563927"/>
            <a:ext cx="918161" cy="4493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椭圆 36"/>
          <p:cNvSpPr/>
          <p:nvPr/>
        </p:nvSpPr>
        <p:spPr bwMode="auto">
          <a:xfrm>
            <a:off x="8245166" y="4883357"/>
            <a:ext cx="1263447" cy="737419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查询使用信息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7948148" y="3013316"/>
            <a:ext cx="1805452" cy="737419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上海期权股东销户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8231649" y="3987392"/>
            <a:ext cx="1283109" cy="707921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中登股东销户</a:t>
            </a:r>
          </a:p>
        </p:txBody>
      </p:sp>
      <p:cxnSp>
        <p:nvCxnSpPr>
          <p:cNvPr id="43" name="直接连接符 42"/>
          <p:cNvCxnSpPr>
            <a:stCxn id="38" idx="4"/>
            <a:endCxn id="40" idx="0"/>
          </p:cNvCxnSpPr>
          <p:nvPr/>
        </p:nvCxnSpPr>
        <p:spPr bwMode="auto">
          <a:xfrm>
            <a:off x="8850874" y="3750735"/>
            <a:ext cx="22330" cy="236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stCxn id="40" idx="4"/>
            <a:endCxn id="37" idx="0"/>
          </p:cNvCxnSpPr>
          <p:nvPr/>
        </p:nvCxnSpPr>
        <p:spPr bwMode="auto">
          <a:xfrm>
            <a:off x="8873204" y="4695313"/>
            <a:ext cx="3686" cy="188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椭圆 45"/>
          <p:cNvSpPr/>
          <p:nvPr/>
        </p:nvSpPr>
        <p:spPr bwMode="auto">
          <a:xfrm>
            <a:off x="8246805" y="5803081"/>
            <a:ext cx="1263447" cy="737419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撤使用信息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45400" y="5536168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有使用信息</a:t>
            </a:r>
            <a:endParaRPr lang="zh-CN" altLang="en-US" dirty="0"/>
          </a:p>
        </p:txBody>
      </p:sp>
      <p:cxnSp>
        <p:nvCxnSpPr>
          <p:cNvPr id="48" name="直接连接符 47"/>
          <p:cNvCxnSpPr>
            <a:stCxn id="37" idx="4"/>
            <a:endCxn id="46" idx="0"/>
          </p:cNvCxnSpPr>
          <p:nvPr/>
        </p:nvCxnSpPr>
        <p:spPr bwMode="auto">
          <a:xfrm>
            <a:off x="8876890" y="5620776"/>
            <a:ext cx="1639" cy="182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椭圆 57"/>
          <p:cNvSpPr/>
          <p:nvPr/>
        </p:nvSpPr>
        <p:spPr bwMode="auto">
          <a:xfrm>
            <a:off x="1608394" y="2608826"/>
            <a:ext cx="1489587" cy="426474"/>
          </a:xfrm>
          <a:prstGeom prst="ellips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银行销户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1781276" y="4710881"/>
            <a:ext cx="1165123" cy="508819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结息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1777181" y="4050893"/>
            <a:ext cx="1165123" cy="457607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转账</a:t>
            </a:r>
          </a:p>
          <a:p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1" name="直接连接符 60"/>
          <p:cNvCxnSpPr>
            <a:stCxn id="64" idx="4"/>
            <a:endCxn id="60" idx="0"/>
          </p:cNvCxnSpPr>
          <p:nvPr/>
        </p:nvCxnSpPr>
        <p:spPr bwMode="auto">
          <a:xfrm>
            <a:off x="2355441" y="3911599"/>
            <a:ext cx="4302" cy="1392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3149600" y="2603501"/>
            <a:ext cx="201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可取现金大于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，转账</a:t>
            </a:r>
            <a:r>
              <a:rPr lang="zh-CN" altLang="en-US" sz="1600" dirty="0" smtClean="0">
                <a:latin typeface="+mn-ea"/>
              </a:rPr>
              <a:t>，银行销</a:t>
            </a:r>
            <a:r>
              <a:rPr lang="zh-CN" altLang="en-US" sz="1600" dirty="0" smtClean="0">
                <a:latin typeface="+mn-ea"/>
              </a:rPr>
              <a:t>户</a:t>
            </a:r>
            <a:r>
              <a:rPr lang="zh-CN" altLang="en-US" sz="1600" dirty="0" smtClean="0"/>
              <a:t>变</a:t>
            </a:r>
            <a:r>
              <a:rPr lang="zh-CN" altLang="en-US" sz="1600" dirty="0" smtClean="0"/>
              <a:t>成</a:t>
            </a:r>
            <a:r>
              <a:rPr lang="en-US" altLang="zh-CN" sz="1600" dirty="0" smtClean="0"/>
              <a:t>t+n</a:t>
            </a:r>
            <a:endParaRPr lang="zh-CN" altLang="en-US" sz="1600" dirty="0" smtClean="0"/>
          </a:p>
          <a:p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692400" y="3695700"/>
            <a:ext cx="134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可取现</a:t>
            </a:r>
            <a:r>
              <a:rPr lang="zh-CN" altLang="en-US" sz="1600" dirty="0" smtClean="0"/>
              <a:t>金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，不转账</a:t>
            </a:r>
            <a:endParaRPr lang="zh-CN" altLang="en-US" sz="1600" dirty="0"/>
          </a:p>
        </p:txBody>
      </p:sp>
      <p:sp>
        <p:nvSpPr>
          <p:cNvPr id="64" name="椭圆 63"/>
          <p:cNvSpPr/>
          <p:nvPr/>
        </p:nvSpPr>
        <p:spPr bwMode="auto">
          <a:xfrm>
            <a:off x="1624781" y="3213100"/>
            <a:ext cx="1461319" cy="698499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查询资金信息</a:t>
            </a:r>
          </a:p>
          <a:p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5" name="直接连接符 64"/>
          <p:cNvCxnSpPr>
            <a:stCxn id="70" idx="4"/>
            <a:endCxn id="67" idx="0"/>
          </p:cNvCxnSpPr>
          <p:nvPr/>
        </p:nvCxnSpPr>
        <p:spPr bwMode="auto">
          <a:xfrm flipH="1">
            <a:off x="1397001" y="6045200"/>
            <a:ext cx="971140" cy="1646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椭圆 66"/>
          <p:cNvSpPr/>
          <p:nvPr/>
        </p:nvSpPr>
        <p:spPr bwMode="auto">
          <a:xfrm>
            <a:off x="762001" y="6209889"/>
            <a:ext cx="1270000" cy="584611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利息入账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8" name="椭圆 67"/>
          <p:cNvSpPr/>
          <p:nvPr/>
        </p:nvSpPr>
        <p:spPr bwMode="auto">
          <a:xfrm>
            <a:off x="3025876" y="6209481"/>
            <a:ext cx="1228623" cy="585019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罚息入账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9" name="直接连接符 68"/>
          <p:cNvCxnSpPr>
            <a:stCxn id="70" idx="4"/>
            <a:endCxn id="68" idx="0"/>
          </p:cNvCxnSpPr>
          <p:nvPr/>
        </p:nvCxnSpPr>
        <p:spPr bwMode="auto">
          <a:xfrm>
            <a:off x="2368141" y="6045200"/>
            <a:ext cx="1272047" cy="1642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椭圆 69"/>
          <p:cNvSpPr/>
          <p:nvPr/>
        </p:nvSpPr>
        <p:spPr bwMode="auto">
          <a:xfrm>
            <a:off x="1472381" y="5384800"/>
            <a:ext cx="1791519" cy="660400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查询利息，罚息积数</a:t>
            </a:r>
          </a:p>
          <a:p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1" name="直接连接符 70"/>
          <p:cNvCxnSpPr>
            <a:stCxn id="70" idx="0"/>
            <a:endCxn id="59" idx="4"/>
          </p:cNvCxnSpPr>
          <p:nvPr/>
        </p:nvCxnSpPr>
        <p:spPr bwMode="auto">
          <a:xfrm flipH="1" flipV="1">
            <a:off x="2363838" y="5219700"/>
            <a:ext cx="4303" cy="165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连接符 71"/>
          <p:cNvCxnSpPr>
            <a:stCxn id="59" idx="0"/>
            <a:endCxn id="60" idx="4"/>
          </p:cNvCxnSpPr>
          <p:nvPr/>
        </p:nvCxnSpPr>
        <p:spPr bwMode="auto">
          <a:xfrm flipH="1" flipV="1">
            <a:off x="2359743" y="4508500"/>
            <a:ext cx="4095" cy="2023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连接符 72"/>
          <p:cNvCxnSpPr>
            <a:stCxn id="64" idx="0"/>
            <a:endCxn id="58" idx="4"/>
          </p:cNvCxnSpPr>
          <p:nvPr/>
        </p:nvCxnSpPr>
        <p:spPr bwMode="auto">
          <a:xfrm flipH="1" flipV="1">
            <a:off x="2353188" y="3035300"/>
            <a:ext cx="2253" cy="177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" name="TextBox 176"/>
          <p:cNvSpPr txBox="1"/>
          <p:nvPr/>
        </p:nvSpPr>
        <p:spPr>
          <a:xfrm>
            <a:off x="939800" y="186690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380509</a:t>
            </a:r>
            <a:endParaRPr lang="zh-CN" alt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8140700" y="200660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382002</a:t>
            </a:r>
            <a:endParaRPr lang="zh-CN" alt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152400" y="231140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145056</a:t>
            </a:r>
            <a:endParaRPr lang="zh-CN" alt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165100" y="2654300"/>
            <a:ext cx="147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接口</a:t>
            </a:r>
            <a:r>
              <a:rPr lang="en-US" altLang="zh-CN" sz="1600" dirty="0" smtClean="0"/>
              <a:t>202005</a:t>
            </a:r>
            <a:r>
              <a:rPr lang="zh-CN" altLang="en-US" sz="1600" dirty="0" smtClean="0"/>
              <a:t>轮询结果</a:t>
            </a:r>
            <a:endParaRPr lang="zh-CN" alt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474980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201046</a:t>
            </a:r>
            <a:endParaRPr lang="zh-CN" alt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177800" y="383540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202002 </a:t>
            </a:r>
            <a:endParaRPr lang="zh-CN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248400" y="123190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521342 </a:t>
            </a:r>
            <a:endParaRPr lang="zh-CN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177800" y="33147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201044</a:t>
            </a:r>
            <a:endParaRPr lang="zh-CN" alt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177800" y="4116169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202005</a:t>
            </a:r>
            <a:r>
              <a:rPr lang="zh-CN" altLang="en-US" dirty="0" smtClean="0"/>
              <a:t>轮询结果</a:t>
            </a:r>
            <a:endParaRPr lang="zh-CN" alt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9829800" y="5725027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152010</a:t>
            </a:r>
            <a:endParaRPr lang="zh-CN" alt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9842500" y="504025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</a:t>
            </a:r>
            <a:r>
              <a:rPr lang="zh-CN" altLang="en-US" dirty="0" smtClean="0"/>
              <a:t>口</a:t>
            </a:r>
            <a:r>
              <a:rPr lang="en-US" altLang="zh-CN" dirty="0" smtClean="0"/>
              <a:t> </a:t>
            </a:r>
            <a:r>
              <a:rPr lang="en-US" altLang="zh-CN" dirty="0" smtClean="0"/>
              <a:t>382200</a:t>
            </a:r>
            <a:endParaRPr lang="zh-CN" alt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9855200" y="3846459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152004</a:t>
            </a:r>
            <a:endParaRPr lang="zh-CN" alt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9817100" y="5983069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571850</a:t>
            </a:r>
            <a:r>
              <a:rPr lang="zh-CN" altLang="en-US" dirty="0" smtClean="0"/>
              <a:t>轮询结果</a:t>
            </a:r>
            <a:endParaRPr lang="zh-CN" alt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9842500" y="4137527"/>
            <a:ext cx="147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接口</a:t>
            </a:r>
            <a:r>
              <a:rPr lang="en-US" altLang="zh-CN" sz="1600" dirty="0" smtClean="0"/>
              <a:t>571850</a:t>
            </a:r>
            <a:r>
              <a:rPr lang="zh-CN" altLang="en-US" sz="1600" dirty="0" smtClean="0"/>
              <a:t>轮询结果</a:t>
            </a:r>
            <a:endParaRPr lang="zh-CN" altLang="en-US" sz="1600" dirty="0"/>
          </a:p>
        </p:txBody>
      </p:sp>
      <p:sp>
        <p:nvSpPr>
          <p:cNvPr id="201" name="TextBox 200"/>
          <p:cNvSpPr txBox="1"/>
          <p:nvPr/>
        </p:nvSpPr>
        <p:spPr>
          <a:xfrm>
            <a:off x="9855200" y="312255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571635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000"/>
            <a:ext cx="10515600" cy="5541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缺</a:t>
            </a:r>
            <a:r>
              <a:rPr lang="zh-CN" altLang="en-US" dirty="0" smtClean="0"/>
              <a:t>少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期权销户检查接口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查询利息，罚息积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数接口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利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息入账接口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罚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息入账接口</a:t>
            </a:r>
            <a:endParaRPr lang="zh-CN" altLang="en-US" dirty="0" smtClean="0">
              <a:latin typeface="Arial" pitchFamily="34" charset="0"/>
              <a:ea typeface="宋体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048D99-B781-4BB1-8D30-CBC969F15678}" type="datetime1">
              <a:rPr lang="zh-CN" altLang="en-US" smtClean="0"/>
              <a:pPr>
                <a:defRPr/>
              </a:pPr>
              <a:t>2018/7/27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4358"/>
      </a:dk2>
      <a:lt2>
        <a:srgbClr val="E2DFCC"/>
      </a:lt2>
      <a:accent1>
        <a:srgbClr val="006382"/>
      </a:accent1>
      <a:accent2>
        <a:srgbClr val="1F8A70"/>
      </a:accent2>
      <a:accent3>
        <a:srgbClr val="FFFFFF"/>
      </a:accent3>
      <a:accent4>
        <a:srgbClr val="000000"/>
      </a:accent4>
      <a:accent5>
        <a:srgbClr val="AAB7C1"/>
      </a:accent5>
      <a:accent6>
        <a:srgbClr val="1B7D65"/>
      </a:accent6>
      <a:hlink>
        <a:srgbClr val="006382"/>
      </a:hlink>
      <a:folHlink>
        <a:srgbClr val="1F8A70"/>
      </a:folHlink>
    </a:clrScheme>
    <a:fontScheme name="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4358"/>
      </a:dk2>
      <a:lt2>
        <a:srgbClr val="E2DFCC"/>
      </a:lt2>
      <a:accent1>
        <a:srgbClr val="006382"/>
      </a:accent1>
      <a:accent2>
        <a:srgbClr val="1F8A70"/>
      </a:accent2>
      <a:accent3>
        <a:srgbClr val="FFFFFF"/>
      </a:accent3>
      <a:accent4>
        <a:srgbClr val="000000"/>
      </a:accent4>
      <a:accent5>
        <a:srgbClr val="AAB7C1"/>
      </a:accent5>
      <a:accent6>
        <a:srgbClr val="1B7D65"/>
      </a:accent6>
      <a:hlink>
        <a:srgbClr val="006382"/>
      </a:hlink>
      <a:folHlink>
        <a:srgbClr val="1F8A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26289</TotalTime>
  <Pages>0</Pages>
  <Words>231</Words>
  <Characters>0</Characters>
  <Application>Microsoft Office PowerPoint</Application>
  <DocSecurity>0</DocSecurity>
  <PresentationFormat>自定义</PresentationFormat>
  <Lines>0</Lines>
  <Paragraphs>51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期权销户结构图</vt:lpstr>
      <vt:lpstr>幻灯片 2</vt:lpstr>
      <vt:lpstr>幻灯片 3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xbany</cp:lastModifiedBy>
  <cp:revision>780</cp:revision>
  <dcterms:created xsi:type="dcterms:W3CDTF">2014-06-17T18:41:00Z</dcterms:created>
  <dcterms:modified xsi:type="dcterms:W3CDTF">2018-07-27T05:40:41Z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