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59" r:id="rId7"/>
    <p:sldId id="263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keyma@cuhk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verilog.icar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90" y="2320993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Program</a:t>
            </a:r>
            <a:r>
              <a:rPr lang="en-US" dirty="0">
                <a:cs typeface="Calibri Light"/>
              </a:rPr>
              <a:t> 3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3695" y="5864225"/>
            <a:ext cx="5451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&amp;quot"/>
              </a:rPr>
              <a:t>Mickey Ma (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马毓琦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): </a:t>
            </a:r>
            <a:r>
              <a:rPr lang="en-US" dirty="0">
                <a:solidFill>
                  <a:srgbClr val="0000FF"/>
                </a:solidFill>
                <a:latin typeface="&amp;quot"/>
                <a:hlinkClick r:id="rId2"/>
              </a:rPr>
              <a:t>mickeyma@cuhk.edu.cn</a:t>
            </a:r>
            <a:endParaRPr lang="en-US" dirty="0">
              <a:solidFill>
                <a:srgbClr val="0000FF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Office: Teaching C Building Room 402(TC-402)</a:t>
            </a: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Phone: 0755-23519635</a:t>
            </a:r>
            <a:endParaRPr lang="en-US" dirty="0">
              <a:solidFill>
                <a:srgbClr val="0000FF"/>
              </a:solidFill>
              <a:latin typeface="&amp;quo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2245" y="1495425"/>
            <a:ext cx="1452880" cy="288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81" y="2510873"/>
            <a:ext cx="741294" cy="15977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753059" y="1948483"/>
            <a:ext cx="6626" cy="78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92421" y="2866612"/>
            <a:ext cx="1060174" cy="6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94716" y="3323810"/>
            <a:ext cx="1152939" cy="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05671" y="3807515"/>
            <a:ext cx="10469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09720" y="2689225"/>
            <a:ext cx="1249680" cy="39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reg_A</a:t>
            </a:r>
            <a:endParaRPr lang="en-US" err="1"/>
          </a:p>
        </p:txBody>
      </p:sp>
      <p:sp>
        <p:nvSpPr>
          <p:cNvPr id="11" name="Rectangle 10"/>
          <p:cNvSpPr/>
          <p:nvPr/>
        </p:nvSpPr>
        <p:spPr>
          <a:xfrm>
            <a:off x="4109720" y="3583940"/>
            <a:ext cx="124968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reg_B</a:t>
            </a:r>
            <a:endParaRPr lang="en-US" err="1"/>
          </a:p>
        </p:txBody>
      </p:sp>
      <p:sp>
        <p:nvSpPr>
          <p:cNvPr id="12" name="Rectangle 11"/>
          <p:cNvSpPr/>
          <p:nvPr/>
        </p:nvSpPr>
        <p:spPr>
          <a:xfrm>
            <a:off x="8248482" y="3125854"/>
            <a:ext cx="887896" cy="39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 panose="020F0702030404030204"/>
              </a:rPr>
              <a:t>reg_C</a:t>
            </a:r>
            <a:endParaRPr lang="en-US" err="1"/>
          </a:p>
        </p:txBody>
      </p:sp>
      <p:sp>
        <p:nvSpPr>
          <p:cNvPr id="13" name="TextBox 10"/>
          <p:cNvSpPr txBox="1"/>
          <p:nvPr/>
        </p:nvSpPr>
        <p:spPr>
          <a:xfrm>
            <a:off x="5422873" y="3470826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b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5419973" y="2546902"/>
            <a:ext cx="9144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 a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7205289" y="2993747"/>
            <a:ext cx="103367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 c</a:t>
            </a:r>
          </a:p>
        </p:txBody>
      </p:sp>
      <p:sp>
        <p:nvSpPr>
          <p:cNvPr id="16" name="TextBox 13"/>
          <p:cNvSpPr txBox="1"/>
          <p:nvPr/>
        </p:nvSpPr>
        <p:spPr>
          <a:xfrm>
            <a:off x="5419945" y="1575985"/>
            <a:ext cx="3558209" cy="37466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operation code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33782" y="3869703"/>
            <a:ext cx="3356" cy="47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"/>
          <p:cNvSpPr txBox="1"/>
          <p:nvPr/>
        </p:nvSpPr>
        <p:spPr>
          <a:xfrm>
            <a:off x="6709191" y="3922515"/>
            <a:ext cx="660199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702030404030204"/>
              </a:rPr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09720" y="1692910"/>
            <a:ext cx="1249680" cy="781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opcode/</a:t>
            </a:r>
          </a:p>
          <a:p>
            <a:pPr algn="ctr"/>
            <a:r>
              <a:rPr lang="en-US">
                <a:cs typeface="Calibri" panose="020F0702030404030204"/>
              </a:rPr>
              <a:t>func/</a:t>
            </a:r>
          </a:p>
          <a:p>
            <a:pPr algn="ctr"/>
            <a:r>
              <a:rPr lang="en-US">
                <a:cs typeface="Calibri" panose="020F0702030404030204"/>
              </a:rPr>
              <a:t>ALUcontrol</a:t>
            </a:r>
            <a:endParaRPr lang="en-US" err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44187" y="1944341"/>
            <a:ext cx="1424607" cy="662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22729" y="2508802"/>
            <a:ext cx="1351721" cy="72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Testbench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4340" y="2870200"/>
            <a:ext cx="989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39510" y="4342765"/>
            <a:ext cx="1129665" cy="69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 panose="020F0702030404030204"/>
              </a:rPr>
              <a:t>flag registers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439" y="378248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Block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5" y="2148514"/>
            <a:ext cx="2815200" cy="19889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05" y="595312"/>
            <a:ext cx="4255120" cy="5892134"/>
          </a:xfrm>
          <a:prstGeom prst="rect">
            <a:avLst/>
          </a:prstGeom>
        </p:spPr>
      </p:pic>
      <p:pic>
        <p:nvPicPr>
          <p:cNvPr id="8" name="Picture 8" descr="A picture containing device&#10;&#10;Description generated with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1" y="595312"/>
            <a:ext cx="4111200" cy="466155"/>
          </a:xfrm>
          <a:prstGeom prst="rect">
            <a:avLst/>
          </a:prstGeom>
        </p:spPr>
      </p:pic>
      <p:pic>
        <p:nvPicPr>
          <p:cNvPr id="10" name="Picture 10" descr="A black sign with white text&#10;&#10;Description generated with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667" y="3493865"/>
            <a:ext cx="1379289" cy="1155634"/>
          </a:xfrm>
          <a:prstGeom prst="rect">
            <a:avLst/>
          </a:prstGeom>
        </p:spPr>
      </p:pic>
      <p:pic>
        <p:nvPicPr>
          <p:cNvPr id="12" name="Picture 12" descr="A close up of a sign&#10;&#10;Description generated with very high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2396" y="2037522"/>
            <a:ext cx="2667000" cy="106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9179" y="17456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Verilog module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4412" y="18703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Test bench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550" y="2306352"/>
            <a:ext cx="387630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Calibri" panose="020F0702030404030204"/>
              </a:rPr>
              <a:t>       Results</a:t>
            </a:r>
          </a:p>
          <a:p>
            <a:pPr algn="l"/>
            <a:endParaRPr lang="en-US">
              <a:cs typeface="Calibri" panose="020F0702030404030204"/>
            </a:endParaRPr>
          </a:p>
          <a:p>
            <a:endParaRPr lang="en-US">
              <a:cs typeface="Calibri" panose="020F0702030404030204"/>
            </a:endParaRPr>
          </a:p>
          <a:p>
            <a:r>
              <a:rPr lang="en-US">
                <a:cs typeface="Calibri" panose="020F0702030404030204"/>
              </a:rPr>
              <a:t>hexadecimal                        binary</a:t>
            </a:r>
            <a:endParaRPr lang="en-US"/>
          </a:p>
          <a:p>
            <a:endParaRPr lang="en-US">
              <a:cs typeface="Calibri" panose="020F07020304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41" y="232111"/>
            <a:ext cx="223172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A Simple </a:t>
            </a:r>
          </a:p>
          <a:p>
            <a:r>
              <a:rPr lang="en-US" sz="2400" b="1" dirty="0"/>
              <a:t>Verilog Example</a:t>
            </a:r>
            <a:endParaRPr lang="en-US" sz="2400" b="1" dirty="0">
              <a:cs typeface="Calibri" panose="020F07020304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5145" y="6487398"/>
            <a:ext cx="6004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https://www.doulos.com/knowhow/verilog_designers_guide/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0353" y="602053"/>
            <a:ext cx="34359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ALU.v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1740535"/>
            <a:ext cx="3849370" cy="4187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40" y="108585"/>
            <a:ext cx="3312160" cy="6640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3439" y="31408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/>
              <a:t>test_ALU.v</a:t>
            </a:r>
            <a:endParaRPr lang="en-US" sz="2400">
              <a:cs typeface="Calibri" panose="020F07020304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775970"/>
            <a:ext cx="8763635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4830" y="895350"/>
            <a:ext cx="2658110" cy="7372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Icarus Verilog</a:t>
            </a:r>
          </a:p>
          <a:p>
            <a:r>
              <a:rPr lang="en-US" i="1" u="sng" dirty="0">
                <a:solidFill>
                  <a:srgbClr val="FF0000"/>
                </a:solidFill>
                <a:cs typeface="Calibri" panose="020F0702030404030204"/>
                <a:hlinkClick r:id="rId2"/>
              </a:rPr>
              <a:t>http://iverilog.icarus.com/</a:t>
            </a:r>
            <a:endParaRPr lang="en-US" i="1" u="sng" dirty="0">
              <a:solidFill>
                <a:srgbClr val="FF0000"/>
              </a:solidFill>
              <a:cs typeface="Calibri" panose="020F07020304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830" y="5900705"/>
            <a:ext cx="825572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/>
              <a:t>Mac: </a:t>
            </a:r>
            <a:r>
              <a:rPr lang="en-US" sz="2000" i="1" u="sng" dirty="0"/>
              <a:t>https://blog.csdn.net/zach_z/article/details/78787509</a:t>
            </a:r>
          </a:p>
          <a:p>
            <a:r>
              <a:rPr lang="en-US" sz="2000" dirty="0"/>
              <a:t>Win: </a:t>
            </a:r>
            <a:r>
              <a:rPr lang="en-US" sz="2000" i="1" u="sng" dirty="0"/>
              <a:t>http://bleyer.org/icarus/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60" y="3609340"/>
            <a:ext cx="8357870" cy="2291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84785"/>
            <a:ext cx="7479030" cy="3232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930" y="647065"/>
            <a:ext cx="9846310" cy="57246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/>
              <a:t>Grading</a:t>
            </a:r>
          </a:p>
          <a:p>
            <a:endParaRPr lang="en-US" dirty="0"/>
          </a:p>
          <a:p>
            <a:r>
              <a:rPr lang="en-US" dirty="0"/>
              <a:t>Support the Arithmetic/Logic operations - 60%</a:t>
            </a:r>
            <a:endParaRPr lang="en-US" dirty="0">
              <a:cs typeface="Calibri" panose="020F0702030404030204"/>
            </a:endParaRPr>
          </a:p>
          <a:p>
            <a:r>
              <a:rPr lang="en-US" dirty="0">
                <a:cs typeface="Calibri" panose="020F0702030404030204"/>
              </a:rPr>
              <a:t>The ALU must support: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add, addi, addu, addiu（如果说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与非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同类则是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个否则是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个）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sub, subu（如果说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与非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同类则是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个否则是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个）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mult, multu, div, divu（如果说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与非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同类则是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个否则是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个）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and, andi, nor, or, ori, xor, xori（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个）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beq, bne, slt, slti, sltiu, sltu（如果说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与非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同类则是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个否则是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个）</a:t>
            </a:r>
            <a:endParaRPr lang="zh-CN" alt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lw, sw（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个如果可以和</a:t>
            </a:r>
            <a:r>
              <a:rPr lang="en-US" altLang="zh-CN" dirty="0">
                <a:sym typeface="+mn-ea"/>
              </a:rPr>
              <a:t>add</a:t>
            </a:r>
            <a:r>
              <a:rPr lang="zh-CN" altLang="en-US" dirty="0">
                <a:sym typeface="+mn-ea"/>
              </a:rPr>
              <a:t>合并的话则不考虑）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sll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sllv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srl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srlv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sra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srav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个或者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cs typeface="Calibri" panose="020F0702030404030204"/>
            </a:endParaRPr>
          </a:p>
          <a:p>
            <a:r>
              <a:rPr lang="zh-CN" altLang="en-US" dirty="0">
                <a:sym typeface="+mn-ea"/>
              </a:rPr>
              <a:t>With a clear data flow from instruction to ALU - 20%</a:t>
            </a:r>
            <a:endParaRPr lang="en-US" altLang="en-US" dirty="0">
              <a:cs typeface="Calibri" panose="020F0702030404030204"/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Control part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Sign</a:t>
            </a:r>
            <a:r>
              <a:rPr lang="en-US" altLang="zh-CN" dirty="0">
                <a:sym typeface="+mn-ea"/>
              </a:rPr>
              <a:t>/Zero</a:t>
            </a:r>
            <a:r>
              <a:rPr lang="zh-CN" altLang="en-US" dirty="0">
                <a:sym typeface="+mn-ea"/>
              </a:rPr>
              <a:t> extension</a:t>
            </a:r>
            <a:endParaRPr lang="en-US" dirty="0">
              <a:cs typeface="Calibri" panose="020F0702030404030204"/>
            </a:endParaRPr>
          </a:p>
          <a:p>
            <a:endParaRPr lang="en-US" dirty="0">
              <a:cs typeface="Calibri" panose="020F0702030404030204"/>
            </a:endParaRPr>
          </a:p>
          <a:p>
            <a:r>
              <a:rPr lang="en-US" dirty="0"/>
              <a:t>With special handling for flags - 10%</a:t>
            </a:r>
            <a:endParaRPr lang="en-US" dirty="0">
              <a:cs typeface="Calibri" panose="020F07020304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negative flag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dirty="0">
                <a:sym typeface="+mn-ea"/>
              </a:rPr>
              <a:t>Zero flag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Overflow detection               			  Project report - 10%</a:t>
            </a:r>
            <a:endParaRPr lang="en-US" dirty="0">
              <a:cs typeface="Calibri" panose="020F07020304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/>
              <a:t>Single-cycle MIPS Processor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022793"/>
            <a:ext cx="10436470" cy="5601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343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&amp;quot</vt:lpstr>
      <vt:lpstr>楷体</vt:lpstr>
      <vt:lpstr>Arial</vt:lpstr>
      <vt:lpstr>Calibri</vt:lpstr>
      <vt:lpstr>Calibri Light</vt:lpstr>
      <vt:lpstr>office theme</vt:lpstr>
      <vt:lpstr>Program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30</cp:revision>
  <dcterms:created xsi:type="dcterms:W3CDTF">2020-03-24T09:13:36Z</dcterms:created>
  <dcterms:modified xsi:type="dcterms:W3CDTF">2020-04-10T03:59:27Z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