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handoutMasterIdLst>
    <p:handoutMasterId r:id="rId62"/>
  </p:handoutMasterIdLst>
  <p:sldIdLst>
    <p:sldId id="256" r:id="rId2"/>
    <p:sldId id="445" r:id="rId3"/>
    <p:sldId id="446" r:id="rId4"/>
    <p:sldId id="466" r:id="rId5"/>
    <p:sldId id="289" r:id="rId6"/>
    <p:sldId id="519" r:id="rId7"/>
    <p:sldId id="290" r:id="rId8"/>
    <p:sldId id="291" r:id="rId9"/>
    <p:sldId id="521" r:id="rId10"/>
    <p:sldId id="292" r:id="rId11"/>
    <p:sldId id="293" r:id="rId12"/>
    <p:sldId id="520" r:id="rId13"/>
    <p:sldId id="294" r:id="rId14"/>
    <p:sldId id="296" r:id="rId15"/>
    <p:sldId id="518" r:id="rId16"/>
    <p:sldId id="423" r:id="rId17"/>
    <p:sldId id="443" r:id="rId18"/>
    <p:sldId id="301" r:id="rId19"/>
    <p:sldId id="302" r:id="rId20"/>
    <p:sldId id="447" r:id="rId21"/>
    <p:sldId id="448" r:id="rId22"/>
    <p:sldId id="449" r:id="rId23"/>
    <p:sldId id="490" r:id="rId24"/>
    <p:sldId id="491" r:id="rId25"/>
    <p:sldId id="492" r:id="rId26"/>
    <p:sldId id="493" r:id="rId27"/>
    <p:sldId id="494" r:id="rId28"/>
    <p:sldId id="522" r:id="rId29"/>
    <p:sldId id="452" r:id="rId30"/>
    <p:sldId id="455" r:id="rId31"/>
    <p:sldId id="460" r:id="rId32"/>
    <p:sldId id="461" r:id="rId33"/>
    <p:sldId id="463" r:id="rId34"/>
    <p:sldId id="322" r:id="rId35"/>
    <p:sldId id="523" r:id="rId36"/>
    <p:sldId id="464" r:id="rId37"/>
    <p:sldId id="332" r:id="rId38"/>
    <p:sldId id="333" r:id="rId39"/>
    <p:sldId id="499" r:id="rId40"/>
    <p:sldId id="335" r:id="rId41"/>
    <p:sldId id="339" r:id="rId42"/>
    <p:sldId id="340" r:id="rId43"/>
    <p:sldId id="524" r:id="rId44"/>
    <p:sldId id="341" r:id="rId45"/>
    <p:sldId id="422" r:id="rId46"/>
    <p:sldId id="425" r:id="rId47"/>
    <p:sldId id="470" r:id="rId48"/>
    <p:sldId id="471" r:id="rId49"/>
    <p:sldId id="475" r:id="rId50"/>
    <p:sldId id="473" r:id="rId51"/>
    <p:sldId id="474" r:id="rId52"/>
    <p:sldId id="525" r:id="rId53"/>
    <p:sldId id="476" r:id="rId54"/>
    <p:sldId id="477" r:id="rId55"/>
    <p:sldId id="478" r:id="rId56"/>
    <p:sldId id="479" r:id="rId57"/>
    <p:sldId id="480" r:id="rId58"/>
    <p:sldId id="481" r:id="rId59"/>
    <p:sldId id="482" r:id="rId60"/>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4F81BD"/>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854" y="233"/>
      </p:cViewPr>
      <p:guideLst>
        <p:guide orient="horz" pos="2160"/>
        <p:guide pos="2880"/>
        <p:guide orient="horz" pos="1620"/>
      </p:guideLst>
    </p:cSldViewPr>
  </p:slideViewPr>
  <p:notesTextViewPr>
    <p:cViewPr>
      <p:scale>
        <a:sx n="1" d="1"/>
        <a:sy n="1" d="1"/>
      </p:scale>
      <p:origin x="0" y="0"/>
    </p:cViewPr>
  </p:notesTextViewPr>
  <p:sorterViewPr>
    <p:cViewPr>
      <p:scale>
        <a:sx n="66" d="100"/>
        <a:sy n="66" d="100"/>
      </p:scale>
      <p:origin x="0" y="-7622"/>
    </p:cViewPr>
  </p:sorterViewPr>
  <p:notesViewPr>
    <p:cSldViewPr snapToGrid="0">
      <p:cViewPr varScale="1">
        <p:scale>
          <a:sx n="37" d="100"/>
          <a:sy n="37" d="100"/>
        </p:scale>
        <p:origin x="1975" y="41"/>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BDCE37-E9BE-4280-8D68-34E43D66CEDB}" type="datetimeFigureOut">
              <a:rPr lang="zh-TW" altLang="en-US" smtClean="0"/>
              <a:pPr/>
              <a:t>2020/2/25</a:t>
            </a:fld>
            <a:endParaRPr lang="zh-TW"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BED679-6CF9-4493-8C9A-6F31F985AAEA}" type="slidenum">
              <a:rPr lang="zh-TW" altLang="en-US" smtClean="0"/>
              <a:pPr/>
              <a:t>‹#›</a:t>
            </a:fld>
            <a:endParaRPr lang="zh-TW" altLang="en-US"/>
          </a:p>
        </p:txBody>
      </p:sp>
    </p:spTree>
    <p:extLst>
      <p:ext uri="{BB962C8B-B14F-4D97-AF65-F5344CB8AC3E}">
        <p14:creationId xmlns:p14="http://schemas.microsoft.com/office/powerpoint/2010/main" val="4148682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BA883-381C-409E-9635-BB54B21745E4}" type="datetimeFigureOut">
              <a:rPr lang="zh-TW" altLang="en-US" smtClean="0"/>
              <a:pPr/>
              <a:t>2020/2/25</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C40E4-B9C8-417B-AB00-3BF7F8038A2D}" type="slidenum">
              <a:rPr lang="zh-TW" altLang="en-US" smtClean="0"/>
              <a:pPr/>
              <a:t>‹#›</a:t>
            </a:fld>
            <a:endParaRPr lang="zh-TW" altLang="en-US"/>
          </a:p>
        </p:txBody>
      </p:sp>
    </p:spTree>
    <p:extLst>
      <p:ext uri="{BB962C8B-B14F-4D97-AF65-F5344CB8AC3E}">
        <p14:creationId xmlns:p14="http://schemas.microsoft.com/office/powerpoint/2010/main" val="405815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9884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Recalled something you learned from grade school that: A - B is the same as A plus (-B).</a:t>
            </a:r>
          </a:p>
          <a:p>
            <a:r>
              <a:rPr lang="en-US" altLang="zh-TW"/>
              <a:t>Also recall from earlier slides that in order to calculate the 2 complement representation of negative B, we simply take the inverse of very bit and add 1.</a:t>
            </a:r>
          </a:p>
          <a:p>
            <a:r>
              <a:rPr lang="en-US" altLang="zh-TW"/>
              <a:t>The bitwise inverse of B is easy to compute.  Just pass them through the inverter.</a:t>
            </a:r>
          </a:p>
          <a:p>
            <a:r>
              <a:rPr lang="en-US" altLang="zh-TW"/>
              <a:t>In order to do the add 1 operation, we simply set the CarryIn to 1.</a:t>
            </a:r>
          </a:p>
          <a:p>
            <a:r>
              <a:rPr lang="en-US" altLang="zh-TW"/>
              <a:t>So for the subtract operation, we simply select the output of the inverter and set CarryIn to 1.</a:t>
            </a:r>
          </a:p>
          <a:p>
            <a:r>
              <a:rPr lang="en-US" altLang="zh-TW"/>
              <a:t>Then we will be adding A to the negative of B and whola, we have the A minus B operation.</a:t>
            </a:r>
          </a:p>
          <a:p>
            <a:endParaRPr lang="en-US" altLang="zh-TW"/>
          </a:p>
          <a:p>
            <a:r>
              <a:rPr lang="en-US" altLang="zh-TW"/>
              <a:t>+2 = 37 min. (Y:17)</a:t>
            </a:r>
          </a:p>
        </p:txBody>
      </p:sp>
      <p:sp>
        <p:nvSpPr>
          <p:cNvPr id="138243" name="Rectangle 3"/>
          <p:cNvSpPr>
            <a:spLocks noGrp="1" noRot="1" noChangeAspect="1" noChangeArrowheads="1" noTextEdit="1"/>
          </p:cNvSpPr>
          <p:nvPr>
            <p:ph type="sldImg"/>
          </p:nvPr>
        </p:nvSpPr>
        <p:spPr>
          <a:xfrm>
            <a:off x="93663" y="746125"/>
            <a:ext cx="6623050"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80320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39267" name="Rectangle 3"/>
          <p:cNvSpPr>
            <a:spLocks noGrp="1" noRot="1" noChangeAspect="1" noChangeArrowheads="1" noTextEdit="1"/>
          </p:cNvSpPr>
          <p:nvPr>
            <p:ph type="sldImg"/>
          </p:nvPr>
        </p:nvSpPr>
        <p:spPr>
          <a:xfrm>
            <a:off x="111125" y="636588"/>
            <a:ext cx="660400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11668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Now you remember what binary numbers are, let design an Arithmetic Logic Unit that can perform bitwise AND, bitwise OR, binary add, binary subtract, and et-on-less-than.</a:t>
            </a:r>
          </a:p>
          <a:p>
            <a:r>
              <a:rPr lang="en-US" altLang="zh-TW"/>
              <a:t>The type of operation the ALU perform will be selected by the ALUop bits.</a:t>
            </a:r>
          </a:p>
          <a:p>
            <a:r>
              <a:rPr lang="en-US" altLang="zh-TW"/>
              <a:t>The ALU I am going to show you in class is 4 bits wide (N = 4).  The ALU you need to design for the next homework assignment will be 32 bits wide.</a:t>
            </a:r>
          </a:p>
          <a:p>
            <a:r>
              <a:rPr lang="en-US" altLang="zh-TW"/>
              <a:t>I will show you how to implement all these operations except the last one, which is left as your homework assignment.</a:t>
            </a:r>
          </a:p>
          <a:p>
            <a:endParaRPr lang="en-US" altLang="zh-TW"/>
          </a:p>
          <a:p>
            <a:r>
              <a:rPr lang="en-US" altLang="zh-TW"/>
              <a:t>+1 = 25 min. (Y:05)</a:t>
            </a:r>
          </a:p>
        </p:txBody>
      </p:sp>
      <p:sp>
        <p:nvSpPr>
          <p:cNvPr id="143363" name="Rectangle 3"/>
          <p:cNvSpPr>
            <a:spLocks noGrp="1" noRot="1" noChangeAspect="1" noChangeArrowheads="1" noTextEdit="1"/>
          </p:cNvSpPr>
          <p:nvPr>
            <p:ph type="sldImg"/>
          </p:nvPr>
        </p:nvSpPr>
        <p:spPr>
          <a:xfrm>
            <a:off x="93663" y="746125"/>
            <a:ext cx="6623050"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008543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4003938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Now you remember what binary numbers are, let design an Arithmetic Logic Unit that can perform bitwise AND, bitwise OR, binary add, binary subtract, and et-on-less-than.</a:t>
            </a:r>
          </a:p>
          <a:p>
            <a:r>
              <a:rPr lang="en-US" altLang="zh-TW"/>
              <a:t>The type of operation the ALU perform will be selected by the ALUop bits.</a:t>
            </a:r>
          </a:p>
          <a:p>
            <a:r>
              <a:rPr lang="en-US" altLang="zh-TW"/>
              <a:t>The ALU I am going to show you in class is 4 bits wide (N = 4).  The ALU you need to design for the next homework assignment will be 32 bits wide.</a:t>
            </a:r>
          </a:p>
          <a:p>
            <a:r>
              <a:rPr lang="en-US" altLang="zh-TW"/>
              <a:t>I will show you how to implement all these operations except the last one, which is left as your homework assignment.</a:t>
            </a:r>
          </a:p>
          <a:p>
            <a:endParaRPr lang="en-US" altLang="zh-TW"/>
          </a:p>
          <a:p>
            <a:r>
              <a:rPr lang="en-US" altLang="zh-TW"/>
              <a:t>+1 = 25 min. (Y:05)</a:t>
            </a:r>
          </a:p>
        </p:txBody>
      </p:sp>
      <p:sp>
        <p:nvSpPr>
          <p:cNvPr id="145411" name="Rectangle 3"/>
          <p:cNvSpPr>
            <a:spLocks noGrp="1" noRot="1" noChangeAspect="1" noChangeArrowheads="1" noTextEdit="1"/>
          </p:cNvSpPr>
          <p:nvPr>
            <p:ph type="sldImg"/>
          </p:nvPr>
        </p:nvSpPr>
        <p:spPr>
          <a:xfrm>
            <a:off x="93663" y="746125"/>
            <a:ext cx="6623050"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984075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257028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473539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262156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3537082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body" idx="1"/>
          </p:nvPr>
        </p:nvSpPr>
        <p:spPr>
          <a:xfrm>
            <a:off x="512763" y="4721225"/>
            <a:ext cx="5865812" cy="4471988"/>
          </a:xfrm>
          <a:noFill/>
        </p:spPr>
        <p:txBody>
          <a:bodyPr lIns="92485" tIns="46243" rIns="92485" bIns="46243"/>
          <a:lstStyle/>
          <a:p>
            <a:r>
              <a:rPr lang="en-US" altLang="zh-TW"/>
              <a:t>Recalled from some earlier slides that the biggest positive number you can represent using 4-bit  is 7 and the smallest negative you can represent is negative 8.</a:t>
            </a:r>
          </a:p>
          <a:p>
            <a:r>
              <a:rPr lang="en-US" altLang="zh-TW"/>
              <a:t>So any time your addition results in a number bigger than 7 or less than negative 8, you have an overflow.</a:t>
            </a:r>
          </a:p>
          <a:p>
            <a:r>
              <a:rPr lang="en-US" altLang="zh-TW"/>
              <a:t>Keep in mind is that whenever you try to add two numbers together that have different signs, that is adding a negative number to a positive number, overflow can NOT occur.</a:t>
            </a:r>
          </a:p>
          <a:p>
            <a:r>
              <a:rPr lang="en-US" altLang="zh-TW"/>
              <a:t>Overflow occurs when you to add two positive numbers together and the sum has a negative sign. Or, when you try to add negative numbers together and the sum has a positive sign.</a:t>
            </a:r>
          </a:p>
          <a:p>
            <a:r>
              <a:rPr lang="en-US" altLang="zh-TW"/>
              <a:t>If you spend some time, you can convince yourself that If the Carry into the most significant bit is NOT the same as the Carry coming out of the MSB, you have a overflow.</a:t>
            </a:r>
          </a:p>
          <a:p>
            <a:endParaRPr lang="en-US" altLang="zh-TW"/>
          </a:p>
          <a:p>
            <a:r>
              <a:rPr lang="en-US" altLang="zh-TW"/>
              <a:t>+2 = 41 min. (Y:21)</a:t>
            </a:r>
          </a:p>
          <a:p>
            <a:endParaRPr lang="en-US" altLang="zh-TW"/>
          </a:p>
        </p:txBody>
      </p:sp>
      <p:sp>
        <p:nvSpPr>
          <p:cNvPr id="152579" name="Rectangle 3"/>
          <p:cNvSpPr>
            <a:spLocks noGrp="1" noRot="1" noChangeAspect="1" noChangeArrowheads="1" noTextEdit="1"/>
          </p:cNvSpPr>
          <p:nvPr>
            <p:ph type="sldImg"/>
          </p:nvPr>
        </p:nvSpPr>
        <p:spPr>
          <a:xfrm>
            <a:off x="111125" y="636588"/>
            <a:ext cx="6604000" cy="3714750"/>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25175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31075" name="Rectangle 3"/>
          <p:cNvSpPr>
            <a:spLocks noGrp="1" noRot="1" noChangeAspect="1" noChangeArrowheads="1" noTextEdit="1"/>
          </p:cNvSpPr>
          <p:nvPr>
            <p:ph type="sldImg"/>
          </p:nvPr>
        </p:nvSpPr>
        <p:spPr>
          <a:xfrm>
            <a:off x="111125" y="636588"/>
            <a:ext cx="660400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21305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xfrm>
            <a:off x="512763" y="4721225"/>
            <a:ext cx="5865812" cy="4471988"/>
          </a:xfrm>
          <a:noFill/>
        </p:spPr>
        <p:txBody>
          <a:bodyPr lIns="92485" tIns="46243" rIns="92485" bIns="46243"/>
          <a:lstStyle/>
          <a:p>
            <a:r>
              <a:rPr lang="en-US" altLang="zh-TW"/>
              <a:t>Recall the XOR gate implements the not equal function: that is, its output is 1 only if the inputs have different values.</a:t>
            </a:r>
          </a:p>
          <a:p>
            <a:r>
              <a:rPr lang="en-US" altLang="zh-TW"/>
              <a:t>Therefore all we need to do is connect the carry into the most significant bit and the carry out of the most significant bit to the XOR gate.</a:t>
            </a:r>
          </a:p>
          <a:p>
            <a:r>
              <a:rPr lang="en-US" altLang="zh-TW"/>
              <a:t>Then the output of the XOR gate will give us the Overflow signal.</a:t>
            </a:r>
          </a:p>
          <a:p>
            <a:endParaRPr lang="en-US" altLang="zh-TW"/>
          </a:p>
          <a:p>
            <a:r>
              <a:rPr lang="en-US" altLang="zh-TW"/>
              <a:t>+1 = 42 min. (Y:22)</a:t>
            </a:r>
          </a:p>
          <a:p>
            <a:endParaRPr lang="en-US" altLang="zh-TW"/>
          </a:p>
        </p:txBody>
      </p:sp>
      <p:sp>
        <p:nvSpPr>
          <p:cNvPr id="153603" name="Rectangle 3"/>
          <p:cNvSpPr>
            <a:spLocks noGrp="1" noRot="1" noChangeAspect="1" noChangeArrowheads="1" noTextEdit="1"/>
          </p:cNvSpPr>
          <p:nvPr>
            <p:ph type="sldImg"/>
          </p:nvPr>
        </p:nvSpPr>
        <p:spPr>
          <a:xfrm>
            <a:off x="111125" y="636588"/>
            <a:ext cx="6604000" cy="3714750"/>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715534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92075" y="746125"/>
            <a:ext cx="6626225" cy="3727450"/>
          </a:xfrm>
          <a:ln/>
        </p:spPr>
      </p:sp>
      <p:sp>
        <p:nvSpPr>
          <p:cNvPr id="154627"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2427076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Besides detecting overflow, our ALU also needs to indicate if the result is zero.</a:t>
            </a:r>
          </a:p>
          <a:p>
            <a:r>
              <a:rPr lang="en-US" altLang="zh-TW"/>
              <a:t>This is easy to do.  All we need is a BIG NOR gate.</a:t>
            </a:r>
          </a:p>
          <a:p>
            <a:r>
              <a:rPr lang="en-US" altLang="zh-TW"/>
              <a:t>Then if any of the Result bit is not zero, then the output of the NOR gate will be low.</a:t>
            </a:r>
          </a:p>
          <a:p>
            <a:r>
              <a:rPr lang="en-US" altLang="zh-TW"/>
              <a:t>The only time the output of the NOR gate is high is when all the result bits are zeroes.</a:t>
            </a:r>
          </a:p>
          <a:p>
            <a:endParaRPr lang="en-US" altLang="zh-TW"/>
          </a:p>
          <a:p>
            <a:r>
              <a:rPr lang="en-US" altLang="zh-TW"/>
              <a:t>+1 = 43 min. (Y:23)</a:t>
            </a:r>
          </a:p>
        </p:txBody>
      </p:sp>
      <p:sp>
        <p:nvSpPr>
          <p:cNvPr id="155651" name="Rectangle 3"/>
          <p:cNvSpPr>
            <a:spLocks noGrp="1" noRot="1" noChangeAspect="1" noChangeArrowheads="1" noTextEdit="1"/>
          </p:cNvSpPr>
          <p:nvPr>
            <p:ph type="sldImg"/>
          </p:nvPr>
        </p:nvSpPr>
        <p:spPr>
          <a:xfrm>
            <a:off x="93663" y="746125"/>
            <a:ext cx="6623050"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399573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The Adder we just built is called a Ripple Carry Adder because: Carry may have to propagate from the least significant bit to the most significant bit.</a:t>
            </a:r>
          </a:p>
          <a:p>
            <a:r>
              <a:rPr lang="en-US" altLang="zh-TW"/>
              <a:t>In other words, the combination of A0, B0, and CarryIn0 may cause CarryOut0 to become 1.</a:t>
            </a:r>
          </a:p>
          <a:p>
            <a:r>
              <a:rPr lang="en-US" altLang="zh-TW"/>
              <a:t>As a result of CarryOut0 going 1, CarryOut1 may become 1 and etc., etc., .... etc and propagate down the carry chain.</a:t>
            </a:r>
          </a:p>
          <a:p>
            <a:r>
              <a:rPr lang="en-US" altLang="zh-TW"/>
              <a:t>Recall the Carry Logic: CarryIn to CarryOut has a 2-gate delay.</a:t>
            </a:r>
          </a:p>
          <a:p>
            <a:r>
              <a:rPr lang="en-US" altLang="zh-TW"/>
              <a:t>So in the worst case, a N-bit ripple carry will have a 2N gate delay.</a:t>
            </a:r>
          </a:p>
          <a:p>
            <a:r>
              <a:rPr lang="en-US" altLang="zh-TW"/>
              <a:t>For a 32-bit adder, this means the worst case delay is 64 gates.  This can be a problem.</a:t>
            </a:r>
          </a:p>
          <a:p>
            <a:r>
              <a:rPr lang="en-US" altLang="zh-TW"/>
              <a:t>So after the break, I will show you some faster way of designing an ALU.</a:t>
            </a:r>
          </a:p>
          <a:p>
            <a:endParaRPr lang="en-US" altLang="zh-TW"/>
          </a:p>
          <a:p>
            <a:r>
              <a:rPr lang="en-US" altLang="zh-TW"/>
              <a:t>+2 = 45 min. (Y:25)</a:t>
            </a:r>
          </a:p>
        </p:txBody>
      </p:sp>
      <p:sp>
        <p:nvSpPr>
          <p:cNvPr id="156675" name="Rectangle 3"/>
          <p:cNvSpPr>
            <a:spLocks noGrp="1" noRot="1" noChangeAspect="1" noChangeArrowheads="1" noTextEdit="1"/>
          </p:cNvSpPr>
          <p:nvPr>
            <p:ph type="sldImg"/>
          </p:nvPr>
        </p:nvSpPr>
        <p:spPr>
          <a:xfrm>
            <a:off x="93663" y="746125"/>
            <a:ext cx="6623050"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04652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239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83299" name="Rectangle 3"/>
          <p:cNvSpPr>
            <a:spLocks noGrp="1" noRot="1" noChangeAspect="1" noChangeArrowheads="1" noTextEdit="1"/>
          </p:cNvSpPr>
          <p:nvPr>
            <p:ph type="sldImg"/>
          </p:nvPr>
        </p:nvSpPr>
        <p:spPr>
          <a:xfrm>
            <a:off x="114300" y="641350"/>
            <a:ext cx="659447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37517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83299" name="Rectangle 3"/>
          <p:cNvSpPr>
            <a:spLocks noGrp="1" noRot="1" noChangeAspect="1" noChangeArrowheads="1" noTextEdit="1"/>
          </p:cNvSpPr>
          <p:nvPr>
            <p:ph type="sldImg"/>
          </p:nvPr>
        </p:nvSpPr>
        <p:spPr>
          <a:xfrm>
            <a:off x="114300" y="641350"/>
            <a:ext cx="659447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933172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96611" name="Rectangle 3"/>
          <p:cNvSpPr>
            <a:spLocks noGrp="1" noRot="1" noChangeAspect="1" noChangeArrowheads="1" noTextEdit="1"/>
          </p:cNvSpPr>
          <p:nvPr>
            <p:ph type="sldImg"/>
          </p:nvPr>
        </p:nvSpPr>
        <p:spPr>
          <a:xfrm>
            <a:off x="114300" y="641350"/>
            <a:ext cx="659447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12686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97635" name="Rectangle 3"/>
          <p:cNvSpPr>
            <a:spLocks noGrp="1" noRot="1" noChangeAspect="1" noChangeArrowheads="1" noTextEdit="1"/>
          </p:cNvSpPr>
          <p:nvPr>
            <p:ph type="sldImg"/>
          </p:nvPr>
        </p:nvSpPr>
        <p:spPr>
          <a:xfrm>
            <a:off x="114300" y="641350"/>
            <a:ext cx="659447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232738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512763" y="4721225"/>
            <a:ext cx="5865812" cy="4471988"/>
          </a:xfrm>
          <a:noFill/>
        </p:spPr>
        <p:txBody>
          <a:bodyPr lIns="92485" tIns="46243" rIns="92485" bIns="46243"/>
          <a:lstStyle/>
          <a:p>
            <a:r>
              <a:rPr lang="zh-TW" altLang="en-US"/>
              <a:t>	</a:t>
            </a:r>
            <a:r>
              <a:rPr lang="en-US" altLang="zh-TW"/>
              <a:t>Q: 0000	D: 0010 0000	R: 0000 0111  = 1110 0000</a:t>
            </a:r>
          </a:p>
          <a:p>
            <a:r>
              <a:rPr lang="en-US" altLang="zh-TW"/>
              <a:t>1: R = R 	Q: 0000	D: 0010 0000	R: </a:t>
            </a:r>
            <a:r>
              <a:rPr lang="en-US" altLang="zh-TW" u="sng"/>
              <a:t>1110 0111</a:t>
            </a:r>
            <a:endParaRPr lang="en-US" altLang="zh-TW"/>
          </a:p>
          <a:p>
            <a:r>
              <a:rPr lang="en-US" altLang="zh-TW"/>
              <a:t>2b: +D, sl Q, 0	 Q: </a:t>
            </a:r>
            <a:r>
              <a:rPr lang="en-US" altLang="zh-TW" u="sng"/>
              <a:t>0000</a:t>
            </a:r>
            <a:r>
              <a:rPr lang="en-US" altLang="zh-TW"/>
              <a:t>	D: 0010 0000	R: </a:t>
            </a:r>
            <a:r>
              <a:rPr lang="en-US" altLang="zh-TW" u="sng"/>
              <a:t>0000 0111</a:t>
            </a:r>
            <a:endParaRPr lang="en-US" altLang="zh-TW"/>
          </a:p>
          <a:p>
            <a:r>
              <a:rPr lang="en-US" altLang="zh-TW"/>
              <a:t>3: Shr D	Q: 0000	D: </a:t>
            </a:r>
            <a:r>
              <a:rPr lang="en-US" altLang="zh-TW" u="sng"/>
              <a:t>0001 0000 </a:t>
            </a:r>
            <a:r>
              <a:rPr lang="en-US" altLang="zh-TW"/>
              <a:t>	R: 0000 0111  = 1111 0000</a:t>
            </a:r>
          </a:p>
          <a:p>
            <a:r>
              <a:rPr lang="en-US" altLang="zh-TW"/>
              <a:t>1: R = R 	Q: 0000	D: 0001 0000 	R: </a:t>
            </a:r>
            <a:r>
              <a:rPr lang="en-US" altLang="zh-TW" u="sng"/>
              <a:t>1111 0111</a:t>
            </a:r>
            <a:endParaRPr lang="en-US" altLang="zh-TW"/>
          </a:p>
          <a:p>
            <a:r>
              <a:rPr lang="en-US" altLang="zh-TW"/>
              <a:t>2b: +D, sl Q, 0	 Q:</a:t>
            </a:r>
            <a:r>
              <a:rPr lang="en-US" altLang="zh-TW" u="sng"/>
              <a:t> 0000</a:t>
            </a:r>
            <a:r>
              <a:rPr lang="en-US" altLang="zh-TW"/>
              <a:t>	D: 0001 0000 	R:</a:t>
            </a:r>
            <a:r>
              <a:rPr lang="en-US" altLang="zh-TW" u="sng"/>
              <a:t> 0000 0111</a:t>
            </a:r>
            <a:endParaRPr lang="en-US" altLang="zh-TW"/>
          </a:p>
          <a:p>
            <a:r>
              <a:rPr lang="en-US" altLang="zh-TW"/>
              <a:t>3: Shr D	Q: 0000	D: </a:t>
            </a:r>
            <a:r>
              <a:rPr lang="en-US" altLang="zh-TW" u="sng"/>
              <a:t>0000 1000</a:t>
            </a:r>
            <a:r>
              <a:rPr lang="en-US" altLang="zh-TW"/>
              <a:t>	R: 0000 0111  = 1111 1000</a:t>
            </a:r>
          </a:p>
          <a:p>
            <a:r>
              <a:rPr lang="en-US" altLang="zh-TW"/>
              <a:t>1: R = R 	Q: 0000	D: 0000 1000 	R: </a:t>
            </a:r>
            <a:r>
              <a:rPr lang="en-US" altLang="zh-TW" u="sng"/>
              <a:t>1111 1111</a:t>
            </a:r>
            <a:endParaRPr lang="en-US" altLang="zh-TW"/>
          </a:p>
          <a:p>
            <a:r>
              <a:rPr lang="en-US" altLang="zh-TW"/>
              <a:t>2b: +D, sl Q, 0	 Q:</a:t>
            </a:r>
            <a:r>
              <a:rPr lang="en-US" altLang="zh-TW" u="sng"/>
              <a:t> 0000</a:t>
            </a:r>
            <a:r>
              <a:rPr lang="en-US" altLang="zh-TW"/>
              <a:t>	D: 0000 1000 	R: </a:t>
            </a:r>
            <a:r>
              <a:rPr lang="en-US" altLang="zh-TW" u="sng"/>
              <a:t>0000 0111</a:t>
            </a:r>
            <a:endParaRPr lang="en-US" altLang="zh-TW"/>
          </a:p>
          <a:p>
            <a:r>
              <a:rPr lang="en-US" altLang="zh-TW"/>
              <a:t>3: Shr D	Q: 0000	D: </a:t>
            </a:r>
            <a:r>
              <a:rPr lang="en-US" altLang="zh-TW" u="sng"/>
              <a:t>0000 0100</a:t>
            </a:r>
            <a:r>
              <a:rPr lang="en-US" altLang="zh-TW"/>
              <a:t>	R: 0000 0111  = 1111 1100</a:t>
            </a:r>
          </a:p>
          <a:p>
            <a:r>
              <a:rPr lang="en-US" altLang="zh-TW"/>
              <a:t>1: R = R 	Q: 0000	D: 0000 0100 	R:</a:t>
            </a:r>
            <a:r>
              <a:rPr lang="en-US" altLang="zh-TW" u="sng"/>
              <a:t> 0000 0011</a:t>
            </a:r>
            <a:endParaRPr lang="en-US" altLang="zh-TW"/>
          </a:p>
          <a:p>
            <a:r>
              <a:rPr lang="en-US" altLang="zh-TW"/>
              <a:t>2a: sl Q, 1	 Q: </a:t>
            </a:r>
            <a:r>
              <a:rPr lang="en-US" altLang="zh-TW" u="sng"/>
              <a:t>0001</a:t>
            </a:r>
            <a:r>
              <a:rPr lang="en-US" altLang="zh-TW"/>
              <a:t>	D: 0000 0100 	R: 0000 0011</a:t>
            </a:r>
          </a:p>
          <a:p>
            <a:r>
              <a:rPr lang="en-US" altLang="zh-TW"/>
              <a:t>3: Shr D	Q: 0000	D:</a:t>
            </a:r>
            <a:r>
              <a:rPr lang="en-US" altLang="zh-TW" u="sng"/>
              <a:t> 0000 0010</a:t>
            </a:r>
            <a:r>
              <a:rPr lang="en-US" altLang="zh-TW"/>
              <a:t>	R: 0000 0011  = 1111 1110</a:t>
            </a:r>
          </a:p>
          <a:p>
            <a:r>
              <a:rPr lang="en-US" altLang="zh-TW"/>
              <a:t>1: R = R 	Q: 0000	D: 0000 0010 	R: </a:t>
            </a:r>
            <a:r>
              <a:rPr lang="en-US" altLang="zh-TW" u="sng"/>
              <a:t>0000 0001</a:t>
            </a:r>
            <a:endParaRPr lang="en-US" altLang="zh-TW"/>
          </a:p>
          <a:p>
            <a:r>
              <a:rPr lang="en-US" altLang="zh-TW"/>
              <a:t>2a: sl Q, 1	 Q:</a:t>
            </a:r>
            <a:r>
              <a:rPr lang="en-US" altLang="zh-TW" u="sng"/>
              <a:t> 0011</a:t>
            </a:r>
            <a:r>
              <a:rPr lang="en-US" altLang="zh-TW"/>
              <a:t>	D: 0000 0010 	R: 0000 0001</a:t>
            </a:r>
          </a:p>
          <a:p>
            <a:r>
              <a:rPr lang="en-US" altLang="zh-TW"/>
              <a:t>3: Shr D	Q: 0011	D: </a:t>
            </a:r>
            <a:r>
              <a:rPr lang="en-US" altLang="zh-TW" u="sng"/>
              <a:t>0000 0001</a:t>
            </a:r>
            <a:r>
              <a:rPr lang="en-US" altLang="zh-TW"/>
              <a:t>	R: 0000 0001</a:t>
            </a:r>
          </a:p>
          <a:p>
            <a:endParaRPr lang="en-US" altLang="zh-TW"/>
          </a:p>
          <a:p>
            <a:r>
              <a:rPr lang="en-US" altLang="zh-TW"/>
              <a:t>Recommend show 2 comp of divisor, show lines for subtract divisor and restore remainder</a:t>
            </a:r>
          </a:p>
        </p:txBody>
      </p:sp>
      <p:sp>
        <p:nvSpPr>
          <p:cNvPr id="198659" name="Rectangle 3"/>
          <p:cNvSpPr>
            <a:spLocks noGrp="1" noRot="1" noChangeAspect="1" noChangeArrowheads="1" noTextEdit="1"/>
          </p:cNvSpPr>
          <p:nvPr>
            <p:ph type="sldImg"/>
          </p:nvPr>
        </p:nvSpPr>
        <p:spPr>
          <a:xfrm>
            <a:off x="114300" y="641350"/>
            <a:ext cx="659447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6249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34147" name="Rectangle 3"/>
          <p:cNvSpPr>
            <a:spLocks noGrp="1" noRot="1" noChangeAspect="1" noChangeArrowheads="1" noTextEdit="1"/>
          </p:cNvSpPr>
          <p:nvPr>
            <p:ph type="sldImg"/>
          </p:nvPr>
        </p:nvSpPr>
        <p:spPr>
          <a:xfrm>
            <a:off x="111125" y="636588"/>
            <a:ext cx="660400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608495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99683" name="Rectangle 3"/>
          <p:cNvSpPr>
            <a:spLocks noGrp="1" noRot="1" noChangeAspect="1" noChangeArrowheads="1" noTextEdit="1"/>
          </p:cNvSpPr>
          <p:nvPr>
            <p:ph type="sldImg"/>
          </p:nvPr>
        </p:nvSpPr>
        <p:spPr>
          <a:xfrm>
            <a:off x="114300" y="641350"/>
            <a:ext cx="659447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718986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200707" name="Rectangle 3"/>
          <p:cNvSpPr>
            <a:spLocks noGrp="1" noRot="1" noChangeAspect="1" noChangeArrowheads="1" noTextEdit="1"/>
          </p:cNvSpPr>
          <p:nvPr>
            <p:ph type="sldImg"/>
          </p:nvPr>
        </p:nvSpPr>
        <p:spPr>
          <a:xfrm>
            <a:off x="114300" y="641350"/>
            <a:ext cx="659447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2091941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body" idx="1"/>
          </p:nvPr>
        </p:nvSpPr>
        <p:spPr>
          <a:xfrm>
            <a:off x="512763" y="4721225"/>
            <a:ext cx="5865812" cy="4471988"/>
          </a:xfrm>
          <a:noFill/>
        </p:spPr>
        <p:txBody>
          <a:bodyPr lIns="92485" tIns="46243" rIns="92485" bIns="46243"/>
          <a:lstStyle/>
          <a:p>
            <a:r>
              <a:rPr lang="zh-TW" altLang="en-US"/>
              <a:t>		</a:t>
            </a:r>
            <a:r>
              <a:rPr lang="en-US" altLang="zh-TW"/>
              <a:t>D: 0010	R: 0000 0111</a:t>
            </a:r>
          </a:p>
          <a:p>
            <a:r>
              <a:rPr lang="en-US" altLang="zh-TW"/>
              <a:t>0: Shl R		D: 0010	R:</a:t>
            </a:r>
            <a:r>
              <a:rPr lang="en-US" altLang="zh-TW" u="sng"/>
              <a:t> 0000 1110</a:t>
            </a:r>
            <a:endParaRPr lang="en-US" altLang="zh-TW"/>
          </a:p>
          <a:p>
            <a:r>
              <a:rPr lang="en-US" altLang="zh-TW"/>
              <a:t>1: R = R 		D: 0010	R: </a:t>
            </a:r>
            <a:r>
              <a:rPr lang="en-US" altLang="zh-TW" u="sng"/>
              <a:t>1110</a:t>
            </a:r>
            <a:r>
              <a:rPr lang="en-US" altLang="zh-TW"/>
              <a:t> 1110</a:t>
            </a:r>
          </a:p>
          <a:p>
            <a:r>
              <a:rPr lang="en-US" altLang="zh-TW"/>
              <a:t>2b: +D, sl R, 0	 	D: 0010	R:</a:t>
            </a:r>
            <a:r>
              <a:rPr lang="en-US" altLang="zh-TW" u="sng"/>
              <a:t> 0001</a:t>
            </a:r>
            <a:r>
              <a:rPr lang="en-US" altLang="zh-TW"/>
              <a:t> </a:t>
            </a:r>
            <a:r>
              <a:rPr lang="en-US" altLang="zh-TW" u="sng"/>
              <a:t>1100</a:t>
            </a:r>
            <a:endParaRPr lang="en-US" altLang="zh-TW"/>
          </a:p>
          <a:p>
            <a:r>
              <a:rPr lang="en-US" altLang="zh-TW"/>
              <a:t>1: R = R 		D: 0010	R: </a:t>
            </a:r>
            <a:r>
              <a:rPr lang="en-US" altLang="zh-TW" u="sng"/>
              <a:t>1111</a:t>
            </a:r>
            <a:r>
              <a:rPr lang="en-US" altLang="zh-TW"/>
              <a:t> 1100</a:t>
            </a:r>
          </a:p>
          <a:p>
            <a:r>
              <a:rPr lang="en-US" altLang="zh-TW"/>
              <a:t>2b: +D, sl R, 0	 	D: 0010	R:</a:t>
            </a:r>
            <a:r>
              <a:rPr lang="en-US" altLang="zh-TW" u="sng"/>
              <a:t> 0011</a:t>
            </a:r>
            <a:r>
              <a:rPr lang="en-US" altLang="zh-TW"/>
              <a:t> </a:t>
            </a:r>
            <a:r>
              <a:rPr lang="en-US" altLang="zh-TW" u="sng"/>
              <a:t>1000</a:t>
            </a:r>
            <a:endParaRPr lang="en-US" altLang="zh-TW"/>
          </a:p>
          <a:p>
            <a:r>
              <a:rPr lang="en-US" altLang="zh-TW"/>
              <a:t>1: R = R 		D: 0010	R: </a:t>
            </a:r>
            <a:r>
              <a:rPr lang="en-US" altLang="zh-TW" u="sng"/>
              <a:t>0001</a:t>
            </a:r>
            <a:r>
              <a:rPr lang="en-US" altLang="zh-TW"/>
              <a:t> 1000</a:t>
            </a:r>
          </a:p>
          <a:p>
            <a:r>
              <a:rPr lang="en-US" altLang="zh-TW"/>
              <a:t>2a: sl R, 1	 	D: 0010	R:</a:t>
            </a:r>
            <a:r>
              <a:rPr lang="en-US" altLang="zh-TW" u="sng"/>
              <a:t> 0011</a:t>
            </a:r>
            <a:r>
              <a:rPr lang="en-US" altLang="zh-TW"/>
              <a:t> </a:t>
            </a:r>
            <a:r>
              <a:rPr lang="en-US" altLang="zh-TW" u="sng"/>
              <a:t>0001</a:t>
            </a:r>
            <a:endParaRPr lang="en-US" altLang="zh-TW"/>
          </a:p>
          <a:p>
            <a:r>
              <a:rPr lang="en-US" altLang="zh-TW"/>
              <a:t>1: R = R 		D: 0010	R: </a:t>
            </a:r>
            <a:r>
              <a:rPr lang="en-US" altLang="zh-TW" u="sng"/>
              <a:t>0001</a:t>
            </a:r>
            <a:r>
              <a:rPr lang="en-US" altLang="zh-TW"/>
              <a:t> 0001</a:t>
            </a:r>
          </a:p>
          <a:p>
            <a:r>
              <a:rPr lang="en-US" altLang="zh-TW"/>
              <a:t>2a: sl R, 1	 	D: 0010	R:</a:t>
            </a:r>
            <a:r>
              <a:rPr lang="en-US" altLang="zh-TW" u="sng"/>
              <a:t> 0010</a:t>
            </a:r>
            <a:r>
              <a:rPr lang="en-US" altLang="zh-TW"/>
              <a:t> </a:t>
            </a:r>
            <a:r>
              <a:rPr lang="en-US" altLang="zh-TW" u="sng"/>
              <a:t>0011</a:t>
            </a:r>
            <a:endParaRPr lang="en-US" altLang="zh-TW"/>
          </a:p>
          <a:p>
            <a:r>
              <a:rPr lang="en-US" altLang="zh-TW"/>
              <a:t>Shr R(rh)		D: 0010	R:</a:t>
            </a:r>
            <a:r>
              <a:rPr lang="en-US" altLang="zh-TW" u="sng"/>
              <a:t> 0001</a:t>
            </a:r>
            <a:r>
              <a:rPr lang="en-US" altLang="zh-TW"/>
              <a:t> 0011</a:t>
            </a:r>
          </a:p>
        </p:txBody>
      </p:sp>
      <p:sp>
        <p:nvSpPr>
          <p:cNvPr id="201731" name="Rectangle 3"/>
          <p:cNvSpPr>
            <a:spLocks noGrp="1" noRot="1" noChangeAspect="1" noChangeArrowheads="1" noTextEdit="1"/>
          </p:cNvSpPr>
          <p:nvPr>
            <p:ph type="sldImg"/>
          </p:nvPr>
        </p:nvSpPr>
        <p:spPr>
          <a:xfrm>
            <a:off x="114300" y="641350"/>
            <a:ext cx="659447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326839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202755" name="Rectangle 3"/>
          <p:cNvSpPr>
            <a:spLocks noGrp="1" noRot="1" noChangeAspect="1" noChangeArrowheads="1" noTextEdit="1"/>
          </p:cNvSpPr>
          <p:nvPr>
            <p:ph type="sldImg"/>
          </p:nvPr>
        </p:nvSpPr>
        <p:spPr>
          <a:xfrm>
            <a:off x="114300" y="641350"/>
            <a:ext cx="659447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9428954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203779" name="Rectangle 3"/>
          <p:cNvSpPr>
            <a:spLocks noGrp="1" noRot="1" noChangeAspect="1" noChangeArrowheads="1" noTextEdit="1"/>
          </p:cNvSpPr>
          <p:nvPr>
            <p:ph type="sldImg"/>
          </p:nvPr>
        </p:nvSpPr>
        <p:spPr>
          <a:xfrm>
            <a:off x="114300" y="641350"/>
            <a:ext cx="659447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193023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204803" name="Rectangle 3"/>
          <p:cNvSpPr>
            <a:spLocks noGrp="1" noRot="1" noChangeAspect="1" noChangeArrowheads="1" noTextEdit="1"/>
          </p:cNvSpPr>
          <p:nvPr>
            <p:ph type="sldImg"/>
          </p:nvPr>
        </p:nvSpPr>
        <p:spPr>
          <a:xfrm>
            <a:off x="114300" y="641350"/>
            <a:ext cx="659447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93457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Binary: [0][100 0000 1][100 0000 0000 0000 0000 0000]</a:t>
            </a:r>
          </a:p>
          <a:p>
            <a:r>
              <a:rPr lang="en-US" sz="1200" b="0" i="0" u="none" strike="noStrike" kern="1200" baseline="0" dirty="0">
                <a:solidFill>
                  <a:schemeClr val="tx1"/>
                </a:solidFill>
                <a:latin typeface="+mn-lt"/>
                <a:ea typeface="+mn-ea"/>
                <a:cs typeface="+mn-cs"/>
              </a:rPr>
              <a:t>Sign: +</a:t>
            </a:r>
          </a:p>
          <a:p>
            <a:r>
              <a:rPr lang="en-US" sz="1200" b="0" i="0" u="none" strike="noStrike" kern="1200" baseline="0" dirty="0">
                <a:solidFill>
                  <a:schemeClr val="tx1"/>
                </a:solidFill>
                <a:latin typeface="+mn-lt"/>
                <a:ea typeface="+mn-ea"/>
                <a:cs typeface="+mn-cs"/>
              </a:rPr>
              <a:t>Exponent: 129 – 127 = +2</a:t>
            </a:r>
          </a:p>
          <a:p>
            <a:r>
              <a:rPr lang="fr-FR" sz="1200" b="0" i="0" u="none" strike="noStrike" kern="1200" baseline="0" dirty="0" err="1">
                <a:solidFill>
                  <a:schemeClr val="tx1"/>
                </a:solidFill>
                <a:latin typeface="+mn-lt"/>
                <a:ea typeface="+mn-ea"/>
                <a:cs typeface="+mn-cs"/>
              </a:rPr>
              <a:t>Mantissa</a:t>
            </a:r>
            <a:r>
              <a:rPr lang="fr-FR" sz="1200" b="0" i="0" u="none" strike="noStrike" kern="1200" baseline="0" dirty="0">
                <a:solidFill>
                  <a:schemeClr val="tx1"/>
                </a:solidFill>
                <a:latin typeface="+mn-lt"/>
                <a:ea typeface="+mn-ea"/>
                <a:cs typeface="+mn-cs"/>
              </a:rPr>
              <a:t>: 0b1.1</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x = +0b1.1 x 2^(2) = +0b110 = +6</a:t>
            </a:r>
          </a:p>
        </p:txBody>
      </p:sp>
    </p:spTree>
    <p:extLst>
      <p:ext uri="{BB962C8B-B14F-4D97-AF65-F5344CB8AC3E}">
        <p14:creationId xmlns:p14="http://schemas.microsoft.com/office/powerpoint/2010/main" val="23811614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0.5 = 0b0.1 = 0b1 x 2^(-1)</a:t>
            </a:r>
          </a:p>
          <a:p>
            <a:endParaRPr lang="en-US" dirty="0"/>
          </a:p>
          <a:p>
            <a:r>
              <a:rPr lang="en-US" dirty="0"/>
              <a:t>Exponent: (-1)+127 = 126 = 0b01111110</a:t>
            </a:r>
          </a:p>
          <a:p>
            <a:r>
              <a:rPr lang="en-US" dirty="0"/>
              <a:t>Sign = 1</a:t>
            </a:r>
          </a:p>
          <a:p>
            <a:r>
              <a:rPr lang="en-US" dirty="0"/>
              <a:t>Mantissa</a:t>
            </a:r>
            <a:r>
              <a:rPr lang="en-US" baseline="0" dirty="0"/>
              <a:t>: 0000 … 0000</a:t>
            </a:r>
          </a:p>
          <a:p>
            <a:endParaRPr lang="en-US" baseline="0" dirty="0"/>
          </a:p>
          <a:p>
            <a:r>
              <a:rPr lang="en-US" baseline="0" dirty="0"/>
              <a:t>Answer: </a:t>
            </a:r>
          </a:p>
          <a:p>
            <a:r>
              <a:rPr lang="en-US" sz="1200" b="0" i="0" u="none" strike="noStrike" kern="1200" baseline="0" dirty="0">
                <a:solidFill>
                  <a:schemeClr val="tx1"/>
                </a:solidFill>
                <a:latin typeface="+mn-lt"/>
                <a:ea typeface="+mn-ea"/>
                <a:cs typeface="+mn-cs"/>
              </a:rPr>
              <a:t>1 01111110 000 0000 0000 0000 0000 0000</a:t>
            </a:r>
            <a:endParaRPr lang="en-US" dirty="0"/>
          </a:p>
        </p:txBody>
      </p:sp>
    </p:spTree>
    <p:extLst>
      <p:ext uri="{BB962C8B-B14F-4D97-AF65-F5344CB8AC3E}">
        <p14:creationId xmlns:p14="http://schemas.microsoft.com/office/powerpoint/2010/main" val="18079521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0.5 = 0b0.1 = 0b1 x 2^(-1)</a:t>
            </a:r>
          </a:p>
          <a:p>
            <a:endParaRPr lang="en-US" dirty="0"/>
          </a:p>
          <a:p>
            <a:r>
              <a:rPr lang="en-US" dirty="0"/>
              <a:t>Exponent: (-1)+127 = 126 = 0b01111110</a:t>
            </a:r>
          </a:p>
          <a:p>
            <a:r>
              <a:rPr lang="en-US" dirty="0"/>
              <a:t>Sign = 1</a:t>
            </a:r>
          </a:p>
          <a:p>
            <a:r>
              <a:rPr lang="en-US" dirty="0"/>
              <a:t>Mantissa</a:t>
            </a:r>
            <a:r>
              <a:rPr lang="en-US" baseline="0" dirty="0"/>
              <a:t>: 0000 … 0000</a:t>
            </a:r>
          </a:p>
          <a:p>
            <a:endParaRPr lang="en-US" baseline="0" dirty="0"/>
          </a:p>
          <a:p>
            <a:r>
              <a:rPr lang="en-US" baseline="0" dirty="0"/>
              <a:t>Answer: </a:t>
            </a:r>
          </a:p>
          <a:p>
            <a:r>
              <a:rPr lang="en-US" sz="1200" b="0" i="0" u="none" strike="noStrike" kern="1200" baseline="0" dirty="0">
                <a:solidFill>
                  <a:schemeClr val="tx1"/>
                </a:solidFill>
                <a:latin typeface="+mn-lt"/>
                <a:ea typeface="+mn-ea"/>
                <a:cs typeface="+mn-cs"/>
              </a:rPr>
              <a:t>1 01111110 000 0000 0000 0000 0000 0000</a:t>
            </a:r>
            <a:endParaRPr lang="en-US" dirty="0"/>
          </a:p>
        </p:txBody>
      </p:sp>
    </p:spTree>
    <p:extLst>
      <p:ext uri="{BB962C8B-B14F-4D97-AF65-F5344CB8AC3E}">
        <p14:creationId xmlns:p14="http://schemas.microsoft.com/office/powerpoint/2010/main" val="100145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Now you remember what binary numbers are, let design an Arithmetic Logic Unit that can perform bitwise AND, bitwise OR, binary add, binary subtract, and et-on-less-than.</a:t>
            </a:r>
          </a:p>
          <a:p>
            <a:r>
              <a:rPr lang="en-US" altLang="zh-TW"/>
              <a:t>The type of operation the ALU perform will be selected by the ALUop bits.</a:t>
            </a:r>
          </a:p>
          <a:p>
            <a:r>
              <a:rPr lang="en-US" altLang="zh-TW"/>
              <a:t>The ALU I am going to show you in class is 4 bits wide (N = 4).  The ALU you need to design for the next homework assignment will be 32 bits wide.</a:t>
            </a:r>
          </a:p>
          <a:p>
            <a:r>
              <a:rPr lang="en-US" altLang="zh-TW"/>
              <a:t>I will show you how to implement all these operations except the last one, which is left as your homework assignment.</a:t>
            </a:r>
          </a:p>
          <a:p>
            <a:endParaRPr lang="en-US" altLang="zh-TW"/>
          </a:p>
          <a:p>
            <a:r>
              <a:rPr lang="en-US" altLang="zh-TW"/>
              <a:t>+1 = 25 min. (Y:05)</a:t>
            </a:r>
          </a:p>
        </p:txBody>
      </p:sp>
      <p:sp>
        <p:nvSpPr>
          <p:cNvPr id="132099" name="Rectangle 3"/>
          <p:cNvSpPr>
            <a:spLocks noGrp="1" noRot="1" noChangeAspect="1" noChangeArrowheads="1" noTextEdit="1"/>
          </p:cNvSpPr>
          <p:nvPr>
            <p:ph type="sldImg"/>
          </p:nvPr>
        </p:nvSpPr>
        <p:spPr>
          <a:xfrm>
            <a:off x="93663" y="746125"/>
            <a:ext cx="6623050"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26909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34147" name="Rectangle 3"/>
          <p:cNvSpPr>
            <a:spLocks noGrp="1" noRot="1" noChangeAspect="1" noChangeArrowheads="1" noTextEdit="1"/>
          </p:cNvSpPr>
          <p:nvPr>
            <p:ph type="sldImg"/>
          </p:nvPr>
        </p:nvSpPr>
        <p:spPr>
          <a:xfrm>
            <a:off x="111125" y="636588"/>
            <a:ext cx="660400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64499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26"/>
          <p:cNvSpPr>
            <a:spLocks noGrp="1" noChangeArrowheads="1"/>
          </p:cNvSpPr>
          <p:nvPr>
            <p:ph type="body" idx="1"/>
          </p:nvPr>
        </p:nvSpPr>
        <p:spPr>
          <a:xfrm>
            <a:off x="512763" y="4721225"/>
            <a:ext cx="5865812" cy="4471988"/>
          </a:xfrm>
          <a:noFill/>
        </p:spPr>
        <p:txBody>
          <a:bodyPr lIns="92485" tIns="46243" rIns="92485" bIns="46243"/>
          <a:lstStyle/>
          <a:p>
            <a:r>
              <a:rPr lang="en-US" altLang="zh-TW"/>
              <a:t>Now that I have shown you how to build a 1-bit full adder, we have all the major components needed for this 1-bit ALU.</a:t>
            </a:r>
          </a:p>
          <a:p>
            <a:r>
              <a:rPr lang="en-US" altLang="zh-TW"/>
              <a:t>In order to build a 4-bit ALU, we simply connect four 1-bit ALUs in series to feed the CarryOut of one ALU to the CarryIn of the next ALU.</a:t>
            </a:r>
          </a:p>
          <a:p>
            <a:r>
              <a:rPr lang="en-US" altLang="zh-TW"/>
              <a:t>Even though I called this an ALU, I actually lied a little.  There is something missing about this ALU.  This  ALU can NOT perform the subtract operation.</a:t>
            </a:r>
          </a:p>
          <a:p>
            <a:r>
              <a:rPr lang="en-US" altLang="zh-TW"/>
              <a:t>Let see how can we fix this problem.</a:t>
            </a:r>
          </a:p>
          <a:p>
            <a:endParaRPr lang="en-US" altLang="zh-TW"/>
          </a:p>
          <a:p>
            <a:r>
              <a:rPr lang="en-US" altLang="zh-TW"/>
              <a:t>2 min = 35 min. (Y:15)</a:t>
            </a:r>
          </a:p>
        </p:txBody>
      </p:sp>
      <p:sp>
        <p:nvSpPr>
          <p:cNvPr id="135171" name="Rectangle 1027"/>
          <p:cNvSpPr>
            <a:spLocks noGrp="1" noRot="1" noChangeAspect="1" noChangeArrowheads="1" noTextEdit="1"/>
          </p:cNvSpPr>
          <p:nvPr>
            <p:ph type="sldImg"/>
          </p:nvPr>
        </p:nvSpPr>
        <p:spPr>
          <a:xfrm>
            <a:off x="111125" y="636588"/>
            <a:ext cx="660400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79456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26"/>
          <p:cNvSpPr>
            <a:spLocks noGrp="1" noChangeArrowheads="1"/>
          </p:cNvSpPr>
          <p:nvPr>
            <p:ph type="body" idx="1"/>
          </p:nvPr>
        </p:nvSpPr>
        <p:spPr>
          <a:xfrm>
            <a:off x="512763" y="4721225"/>
            <a:ext cx="5865812" cy="4471988"/>
          </a:xfrm>
          <a:noFill/>
        </p:spPr>
        <p:txBody>
          <a:bodyPr lIns="92485" tIns="46243" rIns="92485" bIns="46243"/>
          <a:lstStyle/>
          <a:p>
            <a:r>
              <a:rPr lang="en-US" altLang="zh-TW"/>
              <a:t>Now that I have shown you how to build a 1-bit full adder, we have all the major components needed for this 1-bit ALU.</a:t>
            </a:r>
          </a:p>
          <a:p>
            <a:r>
              <a:rPr lang="en-US" altLang="zh-TW"/>
              <a:t>In order to build a 4-bit ALU, we simply connect four 1-bit ALUs in series to feed the CarryOut of one ALU to the CarryIn of the next ALU.</a:t>
            </a:r>
          </a:p>
          <a:p>
            <a:r>
              <a:rPr lang="en-US" altLang="zh-TW"/>
              <a:t>Even though I called this an ALU, I actually lied a little.  There is something missing about this ALU.  This  ALU can NOT perform the subtract operation.</a:t>
            </a:r>
          </a:p>
          <a:p>
            <a:r>
              <a:rPr lang="en-US" altLang="zh-TW"/>
              <a:t>Let see how can we fix this problem.</a:t>
            </a:r>
          </a:p>
          <a:p>
            <a:endParaRPr lang="en-US" altLang="zh-TW"/>
          </a:p>
          <a:p>
            <a:r>
              <a:rPr lang="en-US" altLang="zh-TW"/>
              <a:t>2 min = 35 min. (Y:15)</a:t>
            </a:r>
          </a:p>
        </p:txBody>
      </p:sp>
      <p:sp>
        <p:nvSpPr>
          <p:cNvPr id="135171" name="Rectangle 1027"/>
          <p:cNvSpPr>
            <a:spLocks noGrp="1" noRot="1" noChangeAspect="1" noChangeArrowheads="1" noTextEdit="1"/>
          </p:cNvSpPr>
          <p:nvPr>
            <p:ph type="sldImg"/>
          </p:nvPr>
        </p:nvSpPr>
        <p:spPr>
          <a:xfrm>
            <a:off x="111125" y="636588"/>
            <a:ext cx="660400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906735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Now that I have shown you how to build a 1-bit full adder, we have all the major components needed for this 1-bit ALU.</a:t>
            </a:r>
          </a:p>
          <a:p>
            <a:r>
              <a:rPr lang="en-US" altLang="zh-TW"/>
              <a:t>In order to build a 4-bit ALU, we simply connect four 1-bit ALUs in series to feed the CarryOut of one ALU to the CarryIn of the next ALU.</a:t>
            </a:r>
          </a:p>
          <a:p>
            <a:r>
              <a:rPr lang="en-US" altLang="zh-TW"/>
              <a:t>Even though I called this an ALU, I actually lied a little.  There is something missing about this ALU.  This  ALU can NOT perform the subtract operation.</a:t>
            </a:r>
          </a:p>
          <a:p>
            <a:r>
              <a:rPr lang="en-US" altLang="zh-TW"/>
              <a:t>Let see how can we fix this problem.</a:t>
            </a:r>
          </a:p>
          <a:p>
            <a:endParaRPr lang="en-US" altLang="zh-TW"/>
          </a:p>
          <a:p>
            <a:r>
              <a:rPr lang="en-US" altLang="zh-TW"/>
              <a:t>2 min = 35 min. (Y:15)</a:t>
            </a:r>
          </a:p>
        </p:txBody>
      </p:sp>
      <p:sp>
        <p:nvSpPr>
          <p:cNvPr id="137219" name="Rectangle 3"/>
          <p:cNvSpPr>
            <a:spLocks noGrp="1" noRot="1" noChangeAspect="1" noChangeArrowheads="1" noTextEdit="1"/>
          </p:cNvSpPr>
          <p:nvPr>
            <p:ph type="sldImg"/>
          </p:nvPr>
        </p:nvSpPr>
        <p:spPr>
          <a:xfrm>
            <a:off x="93663" y="746125"/>
            <a:ext cx="6623050"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611369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Now you remember what binary numbers are, let design an Arithmetic Logic Unit that can perform bitwise AND, bitwise OR, binary add, binary subtract, and et-on-less-than.</a:t>
            </a:r>
          </a:p>
          <a:p>
            <a:r>
              <a:rPr lang="en-US" altLang="zh-TW"/>
              <a:t>The type of operation the ALU perform will be selected by the ALUop bits.</a:t>
            </a:r>
          </a:p>
          <a:p>
            <a:r>
              <a:rPr lang="en-US" altLang="zh-TW"/>
              <a:t>The ALU I am going to show you in class is 4 bits wide (N = 4).  The ALU you need to design for the next homework assignment will be 32 bits wide.</a:t>
            </a:r>
          </a:p>
          <a:p>
            <a:r>
              <a:rPr lang="en-US" altLang="zh-TW"/>
              <a:t>I will show you how to implement all these operations except the last one, which is left as your homework assignment.</a:t>
            </a:r>
          </a:p>
          <a:p>
            <a:endParaRPr lang="en-US" altLang="zh-TW"/>
          </a:p>
          <a:p>
            <a:r>
              <a:rPr lang="en-US" altLang="zh-TW"/>
              <a:t>+1 = 25 min. (Y:05)</a:t>
            </a:r>
          </a:p>
        </p:txBody>
      </p:sp>
      <p:sp>
        <p:nvSpPr>
          <p:cNvPr id="143363" name="Rectangle 3"/>
          <p:cNvSpPr>
            <a:spLocks noGrp="1" noRot="1" noChangeAspect="1" noChangeArrowheads="1" noTextEdit="1"/>
          </p:cNvSpPr>
          <p:nvPr>
            <p:ph type="sldImg"/>
          </p:nvPr>
        </p:nvSpPr>
        <p:spPr>
          <a:xfrm>
            <a:off x="93663" y="746125"/>
            <a:ext cx="6623050"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23192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972589" y="108349"/>
            <a:ext cx="7703101" cy="519113"/>
          </a:xfrm>
        </p:spPr>
        <p:txBody>
          <a:bodyPr/>
          <a:lstStyle>
            <a:lvl1pPr>
              <a:defRPr sz="3200"/>
            </a:lvl1pPr>
          </a:lstStyle>
          <a:p>
            <a:r>
              <a:rPr lang="en-US" altLang="zh-TW" dirty="0"/>
              <a:t>Click to edit Master title style</a:t>
            </a:r>
            <a:endParaRPr lang="zh-TW" altLang="en-US" dirty="0"/>
          </a:p>
        </p:txBody>
      </p:sp>
      <p:sp>
        <p:nvSpPr>
          <p:cNvPr id="3" name="內容版面配置區 2"/>
          <p:cNvSpPr>
            <a:spLocks noGrp="1"/>
          </p:cNvSpPr>
          <p:nvPr>
            <p:ph idx="1"/>
          </p:nvPr>
        </p:nvSpPr>
        <p:spPr/>
        <p:txBody>
          <a:bodyPr/>
          <a:lstStyle>
            <a:lvl1pPr>
              <a:defRPr sz="2400"/>
            </a:lvl1pPr>
            <a:lvl2pPr>
              <a:defRPr sz="2000"/>
            </a:lvl2pPr>
            <a:lvl3pPr>
              <a:defRPr sz="1800">
                <a:latin typeface="Calibri" pitchFamily="34" charset="0"/>
                <a:ea typeface="標楷體" pitchFamily="65" charset="-120"/>
                <a:cs typeface="Calibri" pitchFamily="34" charset="0"/>
              </a:defRPr>
            </a:lvl3pPr>
            <a:lvl4pPr>
              <a:defRPr sz="1600">
                <a:latin typeface="Calibri" pitchFamily="34" charset="0"/>
                <a:ea typeface="標楷體" pitchFamily="65" charset="-120"/>
                <a:cs typeface="Calibri" pitchFamily="34" charset="0"/>
              </a:defRPr>
            </a:lvl4pPr>
            <a:lvl5pPr>
              <a:defRPr sz="1400">
                <a:latin typeface="Calibri" pitchFamily="34" charset="0"/>
                <a:ea typeface="標楷體" pitchFamily="65" charset="-120"/>
                <a:cs typeface="Calibri" pitchFamily="34" charset="0"/>
              </a:defRPr>
            </a:lvl5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zh-TW" altLang="en-US" dirty="0"/>
          </a:p>
        </p:txBody>
      </p:sp>
      <p:sp>
        <p:nvSpPr>
          <p:cNvPr id="4"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Tree>
    <p:extLst>
      <p:ext uri="{BB962C8B-B14F-4D97-AF65-F5344CB8AC3E}">
        <p14:creationId xmlns:p14="http://schemas.microsoft.com/office/powerpoint/2010/main" val="44002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直排標題及文字">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Tree>
    <p:extLst>
      <p:ext uri="{BB962C8B-B14F-4D97-AF65-F5344CB8AC3E}">
        <p14:creationId xmlns:p14="http://schemas.microsoft.com/office/powerpoint/2010/main" val="349455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54771"/>
            <a:ext cx="8229600" cy="127516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3"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Tree>
    <p:extLst>
      <p:ext uri="{BB962C8B-B14F-4D97-AF65-F5344CB8AC3E}">
        <p14:creationId xmlns:p14="http://schemas.microsoft.com/office/powerpoint/2010/main" val="2082241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標題及表格">
    <p:spTree>
      <p:nvGrpSpPr>
        <p:cNvPr id="1" name=""/>
        <p:cNvGrpSpPr/>
        <p:nvPr/>
      </p:nvGrpSpPr>
      <p:grpSpPr>
        <a:xfrm>
          <a:off x="0" y="0"/>
          <a:ext cx="0" cy="0"/>
          <a:chOff x="0" y="0"/>
          <a:chExt cx="0" cy="0"/>
        </a:xfrm>
      </p:grpSpPr>
      <p:sp>
        <p:nvSpPr>
          <p:cNvPr id="3" name="表格版面配置區 2"/>
          <p:cNvSpPr>
            <a:spLocks noGrp="1"/>
          </p:cNvSpPr>
          <p:nvPr>
            <p:ph type="tbl" idx="1"/>
          </p:nvPr>
        </p:nvSpPr>
        <p:spPr>
          <a:xfrm>
            <a:off x="457200" y="844156"/>
            <a:ext cx="8229600" cy="485775"/>
          </a:xfrm>
        </p:spPr>
        <p:txBody>
          <a:bodyPr/>
          <a:lstStyle/>
          <a:p>
            <a:pPr lvl="0"/>
            <a:r>
              <a:rPr lang="en-US" altLang="zh-TW" noProof="0"/>
              <a:t>Click icon to add table</a:t>
            </a:r>
            <a:endParaRPr lang="zh-TW" altLang="en-US" noProof="0"/>
          </a:p>
        </p:txBody>
      </p:sp>
      <p:sp>
        <p:nvSpPr>
          <p:cNvPr id="4"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Tree>
    <p:extLst>
      <p:ext uri="{BB962C8B-B14F-4D97-AF65-F5344CB8AC3E}">
        <p14:creationId xmlns:p14="http://schemas.microsoft.com/office/powerpoint/2010/main" val="1229595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23"/>
            <a:ext cx="7772400" cy="1102519"/>
          </a:xfrm>
        </p:spPr>
        <p:txBody>
          <a:bodyPr/>
          <a:lstStyle>
            <a:lvl1pPr algn="ctr">
              <a:defRPr sz="4000"/>
            </a:lvl1pPr>
          </a:lstStyle>
          <a:p>
            <a:r>
              <a:rPr lang="en-US" altLang="zh-TW"/>
              <a:t>Click to edit Master title style</a:t>
            </a:r>
            <a:endParaRPr lang="zh-TW" altLang="en-US"/>
          </a:p>
        </p:txBody>
      </p:sp>
      <p:sp>
        <p:nvSpPr>
          <p:cNvPr id="3" name="副標題 2"/>
          <p:cNvSpPr>
            <a:spLocks noGrp="1"/>
          </p:cNvSpPr>
          <p:nvPr>
            <p:ph type="subTitle" idx="1"/>
          </p:nvPr>
        </p:nvSpPr>
        <p:spPr>
          <a:xfrm>
            <a:off x="1371600" y="2914650"/>
            <a:ext cx="6400800" cy="1314450"/>
          </a:xfrm>
        </p:spPr>
        <p:txBody>
          <a:bodyPr/>
          <a:lstStyle>
            <a:lvl1pPr marL="0" indent="0" algn="ctr">
              <a:buNone/>
              <a:defRPr/>
            </a:lvl1pPr>
            <a:lvl2pPr marL="342891" indent="0" algn="ctr">
              <a:buNone/>
              <a:defRPr/>
            </a:lvl2pPr>
            <a:lvl3pPr marL="685783" indent="0" algn="ctr">
              <a:buNone/>
              <a:defRPr/>
            </a:lvl3pPr>
            <a:lvl4pPr marL="1028674" indent="0" algn="ctr">
              <a:buNone/>
              <a:defRPr/>
            </a:lvl4pPr>
            <a:lvl5pPr marL="1371566" indent="0" algn="ctr">
              <a:buNone/>
              <a:defRPr/>
            </a:lvl5pPr>
            <a:lvl6pPr marL="1714457" indent="0" algn="ctr">
              <a:buNone/>
              <a:defRPr/>
            </a:lvl6pPr>
            <a:lvl7pPr marL="2057349" indent="0" algn="ctr">
              <a:buNone/>
              <a:defRPr/>
            </a:lvl7pPr>
            <a:lvl8pPr marL="2400240" indent="0" algn="ctr">
              <a:buNone/>
              <a:defRPr/>
            </a:lvl8pPr>
            <a:lvl9pPr marL="2743131" indent="0" algn="ctr">
              <a:buNone/>
              <a:defRPr/>
            </a:lvl9pPr>
          </a:lstStyle>
          <a:p>
            <a:r>
              <a:rPr lang="en-US" altLang="zh-TW"/>
              <a:t>Click to edit Master subtitle style</a:t>
            </a:r>
            <a:endParaRPr lang="zh-TW" altLang="en-US"/>
          </a:p>
        </p:txBody>
      </p:sp>
      <p:sp>
        <p:nvSpPr>
          <p:cNvPr id="4"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Tree>
    <p:extLst>
      <p:ext uri="{BB962C8B-B14F-4D97-AF65-F5344CB8AC3E}">
        <p14:creationId xmlns:p14="http://schemas.microsoft.com/office/powerpoint/2010/main" val="292707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7"/>
            <a:ext cx="7772400" cy="1021556"/>
          </a:xfrm>
        </p:spPr>
        <p:txBody>
          <a:bodyPr anchor="t"/>
          <a:lstStyle>
            <a:lvl1pPr algn="l">
              <a:defRPr sz="3200" b="1" cap="all"/>
            </a:lvl1pPr>
          </a:lstStyle>
          <a:p>
            <a:r>
              <a:rPr lang="en-US" altLang="zh-TW" dirty="0"/>
              <a:t>Click to edit Master title style</a:t>
            </a:r>
            <a:endParaRPr lang="zh-TW" altLang="en-US" dirty="0"/>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800"/>
            </a:lvl1pPr>
            <a:lvl2pPr marL="342891" indent="0">
              <a:buNone/>
              <a:defRPr sz="1351"/>
            </a:lvl2pPr>
            <a:lvl3pPr marL="685783" indent="0">
              <a:buNone/>
              <a:defRPr sz="1200"/>
            </a:lvl3pPr>
            <a:lvl4pPr marL="1028674" indent="0">
              <a:buNone/>
              <a:defRPr sz="1051"/>
            </a:lvl4pPr>
            <a:lvl5pPr marL="1371566" indent="0">
              <a:buNone/>
              <a:defRPr sz="1051"/>
            </a:lvl5pPr>
            <a:lvl6pPr marL="1714457" indent="0">
              <a:buNone/>
              <a:defRPr sz="1051"/>
            </a:lvl6pPr>
            <a:lvl7pPr marL="2057349" indent="0">
              <a:buNone/>
              <a:defRPr sz="1051"/>
            </a:lvl7pPr>
            <a:lvl8pPr marL="2400240" indent="0">
              <a:buNone/>
              <a:defRPr sz="1051"/>
            </a:lvl8pPr>
            <a:lvl9pPr marL="2743131" indent="0">
              <a:buNone/>
              <a:defRPr sz="1051"/>
            </a:lvl9pPr>
          </a:lstStyle>
          <a:p>
            <a:pPr lvl="0"/>
            <a:r>
              <a:rPr lang="en-US" altLang="zh-TW" dirty="0"/>
              <a:t>Click to edit Master text styles</a:t>
            </a:r>
          </a:p>
        </p:txBody>
      </p:sp>
      <p:sp>
        <p:nvSpPr>
          <p:cNvPr id="4"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Tree>
    <p:extLst>
      <p:ext uri="{BB962C8B-B14F-4D97-AF65-F5344CB8AC3E}">
        <p14:creationId xmlns:p14="http://schemas.microsoft.com/office/powerpoint/2010/main" val="327025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Click to edit Master title style</a:t>
            </a:r>
            <a:endParaRPr lang="zh-TW" altLang="en-US" dirty="0"/>
          </a:p>
        </p:txBody>
      </p:sp>
      <p:sp>
        <p:nvSpPr>
          <p:cNvPr id="3" name="內容版面配置區 2"/>
          <p:cNvSpPr>
            <a:spLocks noGrp="1"/>
          </p:cNvSpPr>
          <p:nvPr>
            <p:ph sz="half" idx="1"/>
          </p:nvPr>
        </p:nvSpPr>
        <p:spPr>
          <a:xfrm>
            <a:off x="457200" y="844152"/>
            <a:ext cx="4038600" cy="3170774"/>
          </a:xfrm>
        </p:spPr>
        <p:txBody>
          <a:bodyPr/>
          <a:lstStyle>
            <a:lvl1pPr>
              <a:defRPr sz="2800"/>
            </a:lvl1pPr>
            <a:lvl2pPr>
              <a:defRPr sz="2400"/>
            </a:lvl2pPr>
            <a:lvl3pPr>
              <a:defRPr sz="1800"/>
            </a:lvl3pPr>
            <a:lvl4pPr>
              <a:defRPr sz="1600"/>
            </a:lvl4pPr>
            <a:lvl5pPr>
              <a:defRPr sz="1600"/>
            </a:lvl5pPr>
            <a:lvl6pPr>
              <a:defRPr sz="1351"/>
            </a:lvl6pPr>
            <a:lvl7pPr>
              <a:defRPr sz="1351"/>
            </a:lvl7pPr>
            <a:lvl8pPr>
              <a:defRPr sz="1351"/>
            </a:lvl8pPr>
            <a:lvl9pPr>
              <a:defRPr sz="1351"/>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zh-TW" altLang="en-US" dirty="0"/>
          </a:p>
        </p:txBody>
      </p:sp>
      <p:sp>
        <p:nvSpPr>
          <p:cNvPr id="4" name="內容版面配置區 3"/>
          <p:cNvSpPr>
            <a:spLocks noGrp="1"/>
          </p:cNvSpPr>
          <p:nvPr>
            <p:ph sz="half" idx="2"/>
          </p:nvPr>
        </p:nvSpPr>
        <p:spPr>
          <a:xfrm>
            <a:off x="4648200" y="844152"/>
            <a:ext cx="4038600" cy="3170774"/>
          </a:xfrm>
        </p:spPr>
        <p:txBody>
          <a:bodyPr/>
          <a:lstStyle>
            <a:lvl1pPr>
              <a:defRPr sz="2800"/>
            </a:lvl1pPr>
            <a:lvl2pPr>
              <a:defRPr sz="2400"/>
            </a:lvl2pPr>
            <a:lvl3pPr>
              <a:defRPr sz="1800"/>
            </a:lvl3pPr>
            <a:lvl4pPr>
              <a:defRPr sz="1600"/>
            </a:lvl4pPr>
            <a:lvl5pPr>
              <a:defRPr sz="1600"/>
            </a:lvl5pPr>
            <a:lvl6pPr>
              <a:defRPr sz="1351"/>
            </a:lvl6pPr>
            <a:lvl7pPr>
              <a:defRPr sz="1351"/>
            </a:lvl7pPr>
            <a:lvl8pPr>
              <a:defRPr sz="1351"/>
            </a:lvl8pPr>
            <a:lvl9pPr>
              <a:defRPr sz="1351"/>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zh-TW" altLang="en-US" dirty="0"/>
          </a:p>
        </p:txBody>
      </p:sp>
      <p:sp>
        <p:nvSpPr>
          <p:cNvPr id="5"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Tree>
    <p:extLst>
      <p:ext uri="{BB962C8B-B14F-4D97-AF65-F5344CB8AC3E}">
        <p14:creationId xmlns:p14="http://schemas.microsoft.com/office/powerpoint/2010/main" val="34498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457201" y="951580"/>
            <a:ext cx="4040188" cy="479822"/>
          </a:xfrm>
        </p:spPr>
        <p:txBody>
          <a:bodyPr anchor="b"/>
          <a:lstStyle>
            <a:lvl1pPr marL="0" indent="0">
              <a:buNone/>
              <a:defRPr sz="20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ltLang="zh-TW"/>
              <a:t>Click to edit Master text styles</a:t>
            </a:r>
          </a:p>
        </p:txBody>
      </p:sp>
      <p:sp>
        <p:nvSpPr>
          <p:cNvPr id="4" name="內容版面配置區 3"/>
          <p:cNvSpPr>
            <a:spLocks noGrp="1"/>
          </p:cNvSpPr>
          <p:nvPr>
            <p:ph sz="half" idx="2"/>
          </p:nvPr>
        </p:nvSpPr>
        <p:spPr>
          <a:xfrm>
            <a:off x="457201" y="1431401"/>
            <a:ext cx="4040188" cy="2963466"/>
          </a:xfrm>
        </p:spPr>
        <p:txBody>
          <a:bodyPr/>
          <a:lstStyle>
            <a:lvl1pPr>
              <a:defRPr sz="2000"/>
            </a:lvl1pPr>
            <a:lvl2pPr>
              <a:defRPr sz="1600"/>
            </a:lvl2pPr>
            <a:lvl3pPr>
              <a:defRPr sz="1400"/>
            </a:lvl3pPr>
            <a:lvl4pPr>
              <a:defRPr sz="1400"/>
            </a:lvl4pPr>
            <a:lvl5pPr>
              <a:defRPr sz="1400"/>
            </a:lvl5pPr>
            <a:lvl6pPr>
              <a:defRPr sz="1200"/>
            </a:lvl6pPr>
            <a:lvl7pPr>
              <a:defRPr sz="1200"/>
            </a:lvl7pPr>
            <a:lvl8pPr>
              <a:defRPr sz="1200"/>
            </a:lvl8pPr>
            <a:lvl9pPr>
              <a:defRPr sz="1200"/>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zh-TW" altLang="en-US" dirty="0"/>
          </a:p>
        </p:txBody>
      </p:sp>
      <p:sp>
        <p:nvSpPr>
          <p:cNvPr id="5" name="文字版面配置區 4"/>
          <p:cNvSpPr>
            <a:spLocks noGrp="1"/>
          </p:cNvSpPr>
          <p:nvPr>
            <p:ph type="body" sz="quarter" idx="3"/>
          </p:nvPr>
        </p:nvSpPr>
        <p:spPr>
          <a:xfrm>
            <a:off x="4645029" y="951580"/>
            <a:ext cx="4041775" cy="479822"/>
          </a:xfrm>
        </p:spPr>
        <p:txBody>
          <a:bodyPr anchor="b"/>
          <a:lstStyle>
            <a:lvl1pPr marL="0" indent="0">
              <a:buNone/>
              <a:defRPr sz="20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ltLang="zh-TW"/>
              <a:t>Click to edit Master text styles</a:t>
            </a:r>
          </a:p>
        </p:txBody>
      </p:sp>
      <p:sp>
        <p:nvSpPr>
          <p:cNvPr id="6" name="內容版面配置區 5"/>
          <p:cNvSpPr>
            <a:spLocks noGrp="1"/>
          </p:cNvSpPr>
          <p:nvPr>
            <p:ph sz="quarter" idx="4"/>
          </p:nvPr>
        </p:nvSpPr>
        <p:spPr>
          <a:xfrm>
            <a:off x="4645029" y="1431401"/>
            <a:ext cx="4041775" cy="2963466"/>
          </a:xfrm>
        </p:spPr>
        <p:txBody>
          <a:bodyPr/>
          <a:lstStyle>
            <a:lvl1pPr>
              <a:defRPr sz="2000"/>
            </a:lvl1pPr>
            <a:lvl2pPr>
              <a:defRPr sz="1600"/>
            </a:lvl2pPr>
            <a:lvl3pPr>
              <a:defRPr sz="1400"/>
            </a:lvl3pPr>
            <a:lvl4pPr>
              <a:defRPr sz="1400"/>
            </a:lvl4pPr>
            <a:lvl5pPr>
              <a:defRPr sz="1400"/>
            </a:lvl5pPr>
            <a:lvl6pPr>
              <a:defRPr sz="1200"/>
            </a:lvl6pPr>
            <a:lvl7pPr>
              <a:defRPr sz="1200"/>
            </a:lvl7pPr>
            <a:lvl8pPr>
              <a:defRPr sz="1200"/>
            </a:lvl8pPr>
            <a:lvl9pPr>
              <a:defRPr sz="12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
        <p:nvSpPr>
          <p:cNvPr id="8" name="標題 1"/>
          <p:cNvSpPr>
            <a:spLocks noGrp="1"/>
          </p:cNvSpPr>
          <p:nvPr>
            <p:ph type="title"/>
          </p:nvPr>
        </p:nvSpPr>
        <p:spPr>
          <a:xfrm>
            <a:off x="468315" y="108349"/>
            <a:ext cx="8207375" cy="519113"/>
          </a:xfrm>
        </p:spPr>
        <p:txBody>
          <a:bodyPr/>
          <a:lstStyle/>
          <a:p>
            <a:r>
              <a:rPr lang="en-US" altLang="zh-TW" dirty="0"/>
              <a:t>Click to edit Master title style</a:t>
            </a:r>
            <a:endParaRPr lang="zh-TW" altLang="en-US" dirty="0"/>
          </a:p>
        </p:txBody>
      </p:sp>
    </p:spTree>
    <p:extLst>
      <p:ext uri="{BB962C8B-B14F-4D97-AF65-F5344CB8AC3E}">
        <p14:creationId xmlns:p14="http://schemas.microsoft.com/office/powerpoint/2010/main" val="140556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a:p>
        </p:txBody>
      </p:sp>
      <p:sp>
        <p:nvSpPr>
          <p:cNvPr id="3"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Tree>
    <p:extLst>
      <p:ext uri="{BB962C8B-B14F-4D97-AF65-F5344CB8AC3E}">
        <p14:creationId xmlns:p14="http://schemas.microsoft.com/office/powerpoint/2010/main" val="339680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Tree>
    <p:extLst>
      <p:ext uri="{BB962C8B-B14F-4D97-AF65-F5344CB8AC3E}">
        <p14:creationId xmlns:p14="http://schemas.microsoft.com/office/powerpoint/2010/main" val="3162028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4" y="204787"/>
            <a:ext cx="3008313" cy="871538"/>
          </a:xfrm>
        </p:spPr>
        <p:txBody>
          <a:bodyPr anchor="b"/>
          <a:lstStyle>
            <a:lvl1pPr algn="l">
              <a:defRPr sz="1500" b="1"/>
            </a:lvl1pPr>
          </a:lstStyle>
          <a:p>
            <a:r>
              <a:rPr lang="en-US" altLang="zh-TW"/>
              <a:t>Click to edit Master title style</a:t>
            </a:r>
            <a:endParaRPr lang="zh-TW" altLang="en-US"/>
          </a:p>
        </p:txBody>
      </p:sp>
      <p:sp>
        <p:nvSpPr>
          <p:cNvPr id="3" name="內容版面配置區 2"/>
          <p:cNvSpPr>
            <a:spLocks noGrp="1"/>
          </p:cNvSpPr>
          <p:nvPr>
            <p:ph idx="1"/>
          </p:nvPr>
        </p:nvSpPr>
        <p:spPr>
          <a:xfrm>
            <a:off x="3575050" y="204791"/>
            <a:ext cx="5111751"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文字版面配置區 3"/>
          <p:cNvSpPr>
            <a:spLocks noGrp="1"/>
          </p:cNvSpPr>
          <p:nvPr>
            <p:ph type="body" sz="half" idx="2"/>
          </p:nvPr>
        </p:nvSpPr>
        <p:spPr>
          <a:xfrm>
            <a:off x="457204" y="1076328"/>
            <a:ext cx="3008313" cy="3518297"/>
          </a:xfrm>
        </p:spPr>
        <p:txBody>
          <a:bodyPr/>
          <a:lstStyle>
            <a:lvl1pPr marL="0" indent="0">
              <a:buNone/>
              <a:defRPr sz="1051"/>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en-US" altLang="zh-TW"/>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Tree>
    <p:extLst>
      <p:ext uri="{BB962C8B-B14F-4D97-AF65-F5344CB8AC3E}">
        <p14:creationId xmlns:p14="http://schemas.microsoft.com/office/powerpoint/2010/main" val="185997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1500" b="1"/>
            </a:lvl1pPr>
          </a:lstStyle>
          <a:p>
            <a:r>
              <a:rPr lang="en-US" altLang="zh-TW"/>
              <a:t>Click to edit Master title style</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pPr lvl="0"/>
            <a:r>
              <a:rPr lang="en-US" altLang="zh-TW" noProof="0"/>
              <a:t>Click icon to add picture</a:t>
            </a:r>
            <a:endParaRPr lang="zh-TW" altLang="en-US" noProof="0"/>
          </a:p>
        </p:txBody>
      </p:sp>
      <p:sp>
        <p:nvSpPr>
          <p:cNvPr id="4" name="文字版面配置區 3"/>
          <p:cNvSpPr>
            <a:spLocks noGrp="1"/>
          </p:cNvSpPr>
          <p:nvPr>
            <p:ph type="body" sz="half" idx="2"/>
          </p:nvPr>
        </p:nvSpPr>
        <p:spPr>
          <a:xfrm>
            <a:off x="1792288" y="4025505"/>
            <a:ext cx="5486400" cy="603647"/>
          </a:xfrm>
        </p:spPr>
        <p:txBody>
          <a:bodyPr/>
          <a:lstStyle>
            <a:lvl1pPr marL="0" indent="0">
              <a:buNone/>
              <a:defRPr sz="1051"/>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en-US" altLang="zh-TW"/>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Tree>
    <p:extLst>
      <p:ext uri="{BB962C8B-B14F-4D97-AF65-F5344CB8AC3E}">
        <p14:creationId xmlns:p14="http://schemas.microsoft.com/office/powerpoint/2010/main" val="275166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a:p>
        </p:txBody>
      </p:sp>
      <p:sp>
        <p:nvSpPr>
          <p:cNvPr id="3" name="直排文字版面配置區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19"/>
          <p:cNvSpPr>
            <a:spLocks noGrp="1" noChangeArrowheads="1"/>
          </p:cNvSpPr>
          <p:nvPr>
            <p:ph type="sldNum" sz="quarter" idx="10"/>
          </p:nvPr>
        </p:nvSpPr>
        <p:spPr>
          <a:ln/>
        </p:spPr>
        <p:txBody>
          <a:bodyPr/>
          <a:lstStyle>
            <a:lvl1pPr>
              <a:defRPr/>
            </a:lvl1pPr>
          </a:lstStyle>
          <a:p>
            <a:fld id="{D9B6BDF2-6896-4B98-8776-C18582F63BA5}" type="slidenum">
              <a:rPr lang="zh-TW" altLang="en-US" smtClean="0"/>
              <a:pPr/>
              <a:t>‹#›</a:t>
            </a:fld>
            <a:endParaRPr lang="zh-TW" altLang="en-US"/>
          </a:p>
        </p:txBody>
      </p:sp>
    </p:spTree>
    <p:extLst>
      <p:ext uri="{BB962C8B-B14F-4D97-AF65-F5344CB8AC3E}">
        <p14:creationId xmlns:p14="http://schemas.microsoft.com/office/powerpoint/2010/main" val="253377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7"/>
          <p:cNvSpPr>
            <a:spLocks noGrp="1" noChangeArrowheads="1"/>
          </p:cNvSpPr>
          <p:nvPr>
            <p:ph type="title"/>
          </p:nvPr>
        </p:nvSpPr>
        <p:spPr bwMode="auto">
          <a:xfrm>
            <a:off x="787401" y="108349"/>
            <a:ext cx="7888289" cy="5191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1028" name="Rectangle 18"/>
          <p:cNvSpPr>
            <a:spLocks noGrp="1" noChangeArrowheads="1"/>
          </p:cNvSpPr>
          <p:nvPr>
            <p:ph type="body" idx="1"/>
          </p:nvPr>
        </p:nvSpPr>
        <p:spPr bwMode="auto">
          <a:xfrm>
            <a:off x="457200" y="844153"/>
            <a:ext cx="8229600" cy="3671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按一下以編輯母片</a:t>
            </a:r>
          </a:p>
          <a:p>
            <a:pPr lvl="1"/>
            <a:endParaRPr lang="zh-TW" altLang="en-US" dirty="0"/>
          </a:p>
          <a:p>
            <a:pPr lvl="0"/>
            <a:endParaRPr lang="en-US" altLang="zh-TW" dirty="0"/>
          </a:p>
        </p:txBody>
      </p:sp>
      <p:pic>
        <p:nvPicPr>
          <p:cNvPr id="1029" name="Picture 25" descr="name"/>
          <p:cNvPicPr>
            <a:picLocks noChangeAspect="1" noChangeArrowheads="1"/>
          </p:cNvPicPr>
          <p:nvPr/>
        </p:nvPicPr>
        <p:blipFill>
          <a:blip r:embed="rId15" cstate="print"/>
          <a:srcRect/>
          <a:stretch>
            <a:fillRect/>
          </a:stretch>
        </p:blipFill>
        <p:spPr bwMode="auto">
          <a:xfrm>
            <a:off x="2" y="4768455"/>
            <a:ext cx="3833813" cy="148828"/>
          </a:xfrm>
          <a:prstGeom prst="rect">
            <a:avLst/>
          </a:prstGeom>
          <a:noFill/>
          <a:ln w="9525">
            <a:noFill/>
            <a:miter lim="800000"/>
            <a:headEnd/>
            <a:tailEnd/>
          </a:ln>
        </p:spPr>
      </p:pic>
      <p:sp>
        <p:nvSpPr>
          <p:cNvPr id="8" name="矩形 7"/>
          <p:cNvSpPr/>
          <p:nvPr/>
        </p:nvSpPr>
        <p:spPr>
          <a:xfrm>
            <a:off x="569246" y="4936332"/>
            <a:ext cx="2731837" cy="230832"/>
          </a:xfrm>
          <a:prstGeom prst="rect">
            <a:avLst/>
          </a:prstGeom>
        </p:spPr>
        <p:txBody>
          <a:bodyPr wrap="none">
            <a:spAutoFit/>
          </a:bodyPr>
          <a:lstStyle/>
          <a:p>
            <a:pPr algn="ctr">
              <a:defRPr/>
            </a:pPr>
            <a:r>
              <a:rPr lang="en-US" sz="900" b="1" dirty="0">
                <a:solidFill>
                  <a:schemeClr val="bg1"/>
                </a:solidFill>
                <a:latin typeface="Arial" pitchFamily="34" charset="0"/>
                <a:ea typeface="新細明體" pitchFamily="18" charset="-120"/>
                <a:cs typeface="Arial" pitchFamily="34" charset="0"/>
              </a:rPr>
              <a:t>National Tsing Hua University ® copyright OIA</a:t>
            </a:r>
            <a:endParaRPr lang="zh-TW" altLang="en-US" sz="900" b="1" dirty="0">
              <a:solidFill>
                <a:schemeClr val="bg1"/>
              </a:solidFill>
              <a:latin typeface="Arial" pitchFamily="34" charset="0"/>
              <a:ea typeface="新細明體" pitchFamily="18" charset="-120"/>
              <a:cs typeface="Arial" pitchFamily="34" charset="0"/>
            </a:endParaRPr>
          </a:p>
        </p:txBody>
      </p:sp>
      <p:sp>
        <p:nvSpPr>
          <p:cNvPr id="4105" name="Rectangle 9"/>
          <p:cNvSpPr>
            <a:spLocks noChangeArrowheads="1"/>
          </p:cNvSpPr>
          <p:nvPr/>
        </p:nvSpPr>
        <p:spPr bwMode="auto">
          <a:xfrm>
            <a:off x="0" y="681041"/>
            <a:ext cx="9144000" cy="108347"/>
          </a:xfrm>
          <a:prstGeom prst="rect">
            <a:avLst/>
          </a:prstGeom>
          <a:solidFill>
            <a:srgbClr val="990099"/>
          </a:solidFill>
          <a:ln w="15875">
            <a:noFill/>
            <a:miter lim="800000"/>
            <a:headEnd/>
            <a:tailEnd/>
          </a:ln>
          <a:effectLst>
            <a:prstShdw prst="shdw18" dist="17961" dir="13500000">
              <a:srgbClr val="990099">
                <a:gamma/>
                <a:shade val="60000"/>
                <a:invGamma/>
              </a:srgbClr>
            </a:prstShdw>
          </a:effectLst>
        </p:spPr>
        <p:txBody>
          <a:bodyPr wrap="none" anchor="ctr"/>
          <a:lstStyle/>
          <a:p>
            <a:pPr>
              <a:defRPr/>
            </a:pPr>
            <a:endParaRPr lang="zh-TW" altLang="en-US" sz="1351">
              <a:ea typeface="新細明體" pitchFamily="18" charset="-120"/>
            </a:endParaRPr>
          </a:p>
        </p:txBody>
      </p:sp>
      <p:sp>
        <p:nvSpPr>
          <p:cNvPr id="4106" name="Rectangle 10"/>
          <p:cNvSpPr>
            <a:spLocks noChangeArrowheads="1"/>
          </p:cNvSpPr>
          <p:nvPr userDrawn="1"/>
        </p:nvSpPr>
        <p:spPr bwMode="auto">
          <a:xfrm>
            <a:off x="0" y="4624387"/>
            <a:ext cx="9144000" cy="539354"/>
          </a:xfrm>
          <a:prstGeom prst="rect">
            <a:avLst/>
          </a:prstGeom>
          <a:solidFill>
            <a:srgbClr val="990099"/>
          </a:solidFill>
          <a:ln w="15875">
            <a:noFill/>
            <a:miter lim="800000"/>
            <a:headEnd/>
            <a:tailEnd/>
          </a:ln>
          <a:effectLst>
            <a:prstShdw prst="shdw18" dist="17961" dir="13500000">
              <a:srgbClr val="990099">
                <a:gamma/>
                <a:shade val="60000"/>
                <a:invGamma/>
              </a:srgbClr>
            </a:prstShdw>
          </a:effectLst>
        </p:spPr>
        <p:txBody>
          <a:bodyPr wrap="none" anchor="ctr"/>
          <a:lstStyle/>
          <a:p>
            <a:pPr>
              <a:defRPr/>
            </a:pPr>
            <a:endParaRPr lang="zh-TW" altLang="en-US" sz="1351">
              <a:ea typeface="新細明體" pitchFamily="18" charset="-120"/>
            </a:endParaRPr>
          </a:p>
        </p:txBody>
      </p:sp>
      <p:sp>
        <p:nvSpPr>
          <p:cNvPr id="1043" name="Rectangle 19"/>
          <p:cNvSpPr>
            <a:spLocks noGrp="1" noChangeArrowheads="1"/>
          </p:cNvSpPr>
          <p:nvPr>
            <p:ph type="sldNum" sz="quarter" idx="4"/>
          </p:nvPr>
        </p:nvSpPr>
        <p:spPr bwMode="auto">
          <a:xfrm>
            <a:off x="6831013" y="4893471"/>
            <a:ext cx="2133600" cy="2547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bg1"/>
                </a:solidFill>
                <a:latin typeface="Arial" pitchFamily="34" charset="0"/>
                <a:ea typeface="新細明體" pitchFamily="18" charset="-120"/>
              </a:defRPr>
            </a:lvl1pPr>
          </a:lstStyle>
          <a:p>
            <a:fld id="{D9B6BDF2-6896-4B98-8776-C18582F63BA5}" type="slidenum">
              <a:rPr lang="zh-TW" altLang="en-US" smtClean="0"/>
              <a:pPr/>
              <a:t>‹#›</a:t>
            </a:fld>
            <a:endParaRPr lang="zh-TW" altLang="en-US"/>
          </a:p>
        </p:txBody>
      </p:sp>
      <p:pic>
        <p:nvPicPr>
          <p:cNvPr id="7" name="圖片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5060" y="96457"/>
            <a:ext cx="888965" cy="518914"/>
          </a:xfrm>
          <a:prstGeom prst="rect">
            <a:avLst/>
          </a:prstGeom>
        </p:spPr>
      </p:pic>
      <p:pic>
        <p:nvPicPr>
          <p:cNvPr id="12" name="圖片 1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6309" y="4683590"/>
            <a:ext cx="741091" cy="427061"/>
          </a:xfrm>
          <a:prstGeom prst="rect">
            <a:avLst/>
          </a:prstGeom>
        </p:spPr>
      </p:pic>
      <p:pic>
        <p:nvPicPr>
          <p:cNvPr id="13" name="圖片 12"/>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88062" y="4681942"/>
            <a:ext cx="2030503" cy="400434"/>
          </a:xfrm>
          <a:prstGeom prst="rect">
            <a:avLst/>
          </a:prstGeom>
        </p:spPr>
      </p:pic>
    </p:spTree>
    <p:extLst>
      <p:ext uri="{BB962C8B-B14F-4D97-AF65-F5344CB8AC3E}">
        <p14:creationId xmlns:p14="http://schemas.microsoft.com/office/powerpoint/2010/main" val="2572988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fontAlgn="base" hangingPunct="1">
        <a:spcBef>
          <a:spcPct val="0"/>
        </a:spcBef>
        <a:spcAft>
          <a:spcPct val="0"/>
        </a:spcAft>
        <a:defRPr kumimoji="1" sz="3600" b="1">
          <a:solidFill>
            <a:schemeClr val="tx2"/>
          </a:solidFill>
          <a:latin typeface="Calibri" pitchFamily="34" charset="0"/>
          <a:ea typeface="標楷體" pitchFamily="65" charset="-120"/>
          <a:cs typeface="+mj-cs"/>
        </a:defRPr>
      </a:lvl1pPr>
      <a:lvl2pPr algn="l" rtl="0" eaLnBrk="1" fontAlgn="base" hangingPunct="1">
        <a:spcBef>
          <a:spcPct val="0"/>
        </a:spcBef>
        <a:spcAft>
          <a:spcPct val="0"/>
        </a:spcAft>
        <a:defRPr kumimoji="1" sz="2700" b="1">
          <a:solidFill>
            <a:schemeClr val="tx2"/>
          </a:solidFill>
          <a:latin typeface="Calibri" pitchFamily="34" charset="0"/>
          <a:ea typeface="標楷體" pitchFamily="65" charset="-120"/>
          <a:cs typeface="MS Sans Serif"/>
        </a:defRPr>
      </a:lvl2pPr>
      <a:lvl3pPr algn="l" rtl="0" eaLnBrk="1" fontAlgn="base" hangingPunct="1">
        <a:spcBef>
          <a:spcPct val="0"/>
        </a:spcBef>
        <a:spcAft>
          <a:spcPct val="0"/>
        </a:spcAft>
        <a:defRPr kumimoji="1" sz="2700" b="1">
          <a:solidFill>
            <a:schemeClr val="tx2"/>
          </a:solidFill>
          <a:latin typeface="Calibri" pitchFamily="34" charset="0"/>
          <a:ea typeface="標楷體" pitchFamily="65" charset="-120"/>
          <a:cs typeface="MS Sans Serif"/>
        </a:defRPr>
      </a:lvl3pPr>
      <a:lvl4pPr algn="l" rtl="0" eaLnBrk="1" fontAlgn="base" hangingPunct="1">
        <a:spcBef>
          <a:spcPct val="0"/>
        </a:spcBef>
        <a:spcAft>
          <a:spcPct val="0"/>
        </a:spcAft>
        <a:defRPr kumimoji="1" sz="2700" b="1">
          <a:solidFill>
            <a:schemeClr val="tx2"/>
          </a:solidFill>
          <a:latin typeface="Calibri" pitchFamily="34" charset="0"/>
          <a:ea typeface="標楷體" pitchFamily="65" charset="-120"/>
          <a:cs typeface="MS Sans Serif"/>
        </a:defRPr>
      </a:lvl4pPr>
      <a:lvl5pPr algn="l" rtl="0" eaLnBrk="1" fontAlgn="base" hangingPunct="1">
        <a:spcBef>
          <a:spcPct val="0"/>
        </a:spcBef>
        <a:spcAft>
          <a:spcPct val="0"/>
        </a:spcAft>
        <a:defRPr kumimoji="1" sz="2700" b="1">
          <a:solidFill>
            <a:schemeClr val="tx2"/>
          </a:solidFill>
          <a:latin typeface="Calibri" pitchFamily="34" charset="0"/>
          <a:ea typeface="標楷體" pitchFamily="65" charset="-120"/>
          <a:cs typeface="MS Sans Serif"/>
        </a:defRPr>
      </a:lvl5pPr>
      <a:lvl6pPr marL="342891" algn="l" rtl="0" eaLnBrk="1" fontAlgn="base" hangingPunct="1">
        <a:spcBef>
          <a:spcPct val="0"/>
        </a:spcBef>
        <a:spcAft>
          <a:spcPct val="0"/>
        </a:spcAft>
        <a:defRPr kumimoji="1" sz="2251" b="1">
          <a:solidFill>
            <a:schemeClr val="tx2"/>
          </a:solidFill>
          <a:latin typeface="MS Sans Serif"/>
          <a:ea typeface="MS Sans Serif"/>
          <a:cs typeface="MS Sans Serif"/>
        </a:defRPr>
      </a:lvl6pPr>
      <a:lvl7pPr marL="685783" algn="l" rtl="0" eaLnBrk="1" fontAlgn="base" hangingPunct="1">
        <a:spcBef>
          <a:spcPct val="0"/>
        </a:spcBef>
        <a:spcAft>
          <a:spcPct val="0"/>
        </a:spcAft>
        <a:defRPr kumimoji="1" sz="2251" b="1">
          <a:solidFill>
            <a:schemeClr val="tx2"/>
          </a:solidFill>
          <a:latin typeface="MS Sans Serif"/>
          <a:ea typeface="MS Sans Serif"/>
          <a:cs typeface="MS Sans Serif"/>
        </a:defRPr>
      </a:lvl7pPr>
      <a:lvl8pPr marL="1028674" algn="l" rtl="0" eaLnBrk="1" fontAlgn="base" hangingPunct="1">
        <a:spcBef>
          <a:spcPct val="0"/>
        </a:spcBef>
        <a:spcAft>
          <a:spcPct val="0"/>
        </a:spcAft>
        <a:defRPr kumimoji="1" sz="2251" b="1">
          <a:solidFill>
            <a:schemeClr val="tx2"/>
          </a:solidFill>
          <a:latin typeface="MS Sans Serif"/>
          <a:ea typeface="MS Sans Serif"/>
          <a:cs typeface="MS Sans Serif"/>
        </a:defRPr>
      </a:lvl8pPr>
      <a:lvl9pPr marL="1371566" algn="l" rtl="0" eaLnBrk="1" fontAlgn="base" hangingPunct="1">
        <a:spcBef>
          <a:spcPct val="0"/>
        </a:spcBef>
        <a:spcAft>
          <a:spcPct val="0"/>
        </a:spcAft>
        <a:defRPr kumimoji="1" sz="2251" b="1">
          <a:solidFill>
            <a:schemeClr val="tx2"/>
          </a:solidFill>
          <a:latin typeface="MS Sans Serif"/>
          <a:ea typeface="MS Sans Serif"/>
          <a:cs typeface="MS Sans Serif"/>
        </a:defRPr>
      </a:lvl9pPr>
    </p:titleStyle>
    <p:bodyStyle>
      <a:lvl1pPr marL="257168" indent="-257168" algn="l" rtl="0" eaLnBrk="1" fontAlgn="base" hangingPunct="1">
        <a:spcBef>
          <a:spcPct val="20000"/>
        </a:spcBef>
        <a:spcAft>
          <a:spcPct val="0"/>
        </a:spcAft>
        <a:buClr>
          <a:srgbClr val="0000FF"/>
        </a:buClr>
        <a:buSzPct val="80000"/>
        <a:buFont typeface="Wingdings" pitchFamily="2" charset="2"/>
        <a:buChar char="l"/>
        <a:defRPr kumimoji="1" sz="2800">
          <a:solidFill>
            <a:schemeClr val="tx1"/>
          </a:solidFill>
          <a:latin typeface="Calibri" pitchFamily="34" charset="0"/>
          <a:ea typeface="標楷體" pitchFamily="65" charset="-120"/>
          <a:cs typeface="+mn-cs"/>
        </a:defRPr>
      </a:lvl1pPr>
      <a:lvl2pPr marL="557199" indent="-214308" algn="l" rtl="0" eaLnBrk="1" fontAlgn="base" hangingPunct="1">
        <a:spcBef>
          <a:spcPct val="20000"/>
        </a:spcBef>
        <a:spcAft>
          <a:spcPct val="0"/>
        </a:spcAft>
        <a:buClr>
          <a:srgbClr val="0000FF"/>
        </a:buClr>
        <a:buSzPct val="90000"/>
        <a:buFont typeface="Arial" charset="0"/>
        <a:buChar char="–"/>
        <a:defRPr kumimoji="1" sz="2400">
          <a:solidFill>
            <a:schemeClr val="tx1"/>
          </a:solidFill>
          <a:latin typeface="Calibri" pitchFamily="34" charset="0"/>
          <a:ea typeface="標楷體" pitchFamily="65" charset="-120"/>
        </a:defRPr>
      </a:lvl2pPr>
      <a:lvl3pPr marL="857229" indent="-171446" algn="l" rtl="0" eaLnBrk="1" fontAlgn="base" hangingPunct="1">
        <a:spcBef>
          <a:spcPct val="20000"/>
        </a:spcBef>
        <a:spcAft>
          <a:spcPct val="0"/>
        </a:spcAft>
        <a:buChar char="•"/>
        <a:defRPr kumimoji="1" sz="1800">
          <a:solidFill>
            <a:schemeClr val="tx1"/>
          </a:solidFill>
          <a:latin typeface="+mn-lt"/>
          <a:ea typeface="+mn-ea"/>
        </a:defRPr>
      </a:lvl3pPr>
      <a:lvl4pPr marL="1200121" indent="-171446" algn="l" rtl="0" eaLnBrk="1" fontAlgn="base" hangingPunct="1">
        <a:spcBef>
          <a:spcPct val="20000"/>
        </a:spcBef>
        <a:spcAft>
          <a:spcPct val="0"/>
        </a:spcAft>
        <a:buChar char="–"/>
        <a:defRPr kumimoji="1" sz="1500">
          <a:solidFill>
            <a:schemeClr val="tx1"/>
          </a:solidFill>
          <a:latin typeface="+mn-lt"/>
          <a:ea typeface="+mn-ea"/>
        </a:defRPr>
      </a:lvl4pPr>
      <a:lvl5pPr marL="1543012" indent="-171446" algn="l" rtl="0" eaLnBrk="1" fontAlgn="base" hangingPunct="1">
        <a:spcBef>
          <a:spcPct val="20000"/>
        </a:spcBef>
        <a:spcAft>
          <a:spcPct val="0"/>
        </a:spcAft>
        <a:buChar char="»"/>
        <a:defRPr kumimoji="1" sz="1500">
          <a:solidFill>
            <a:schemeClr val="tx1"/>
          </a:solidFill>
          <a:latin typeface="+mn-lt"/>
          <a:ea typeface="+mn-ea"/>
        </a:defRPr>
      </a:lvl5pPr>
      <a:lvl6pPr marL="1885904" indent="-171446" algn="l" rtl="0" eaLnBrk="1" fontAlgn="base" hangingPunct="1">
        <a:spcBef>
          <a:spcPct val="20000"/>
        </a:spcBef>
        <a:spcAft>
          <a:spcPct val="0"/>
        </a:spcAft>
        <a:buChar char="»"/>
        <a:defRPr kumimoji="1" sz="1500">
          <a:solidFill>
            <a:schemeClr val="tx1"/>
          </a:solidFill>
          <a:latin typeface="+mn-lt"/>
          <a:ea typeface="+mn-ea"/>
        </a:defRPr>
      </a:lvl6pPr>
      <a:lvl7pPr marL="2228795" indent="-171446" algn="l" rtl="0" eaLnBrk="1" fontAlgn="base" hangingPunct="1">
        <a:spcBef>
          <a:spcPct val="20000"/>
        </a:spcBef>
        <a:spcAft>
          <a:spcPct val="0"/>
        </a:spcAft>
        <a:buChar char="»"/>
        <a:defRPr kumimoji="1" sz="1500">
          <a:solidFill>
            <a:schemeClr val="tx1"/>
          </a:solidFill>
          <a:latin typeface="+mn-lt"/>
          <a:ea typeface="+mn-ea"/>
        </a:defRPr>
      </a:lvl7pPr>
      <a:lvl8pPr marL="2571686" indent="-171446" algn="l" rtl="0" eaLnBrk="1" fontAlgn="base" hangingPunct="1">
        <a:spcBef>
          <a:spcPct val="20000"/>
        </a:spcBef>
        <a:spcAft>
          <a:spcPct val="0"/>
        </a:spcAft>
        <a:buChar char="»"/>
        <a:defRPr kumimoji="1" sz="1500">
          <a:solidFill>
            <a:schemeClr val="tx1"/>
          </a:solidFill>
          <a:latin typeface="+mn-lt"/>
          <a:ea typeface="+mn-ea"/>
        </a:defRPr>
      </a:lvl8pPr>
      <a:lvl9pPr marL="2914578" indent="-171446"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zh-TW"/>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6534"/>
            <a:ext cx="7772400" cy="1363773"/>
          </a:xfrm>
        </p:spPr>
        <p:txBody>
          <a:bodyPr/>
          <a:lstStyle/>
          <a:p>
            <a:pPr algn="ctr"/>
            <a:r>
              <a:rPr lang="en-US" altLang="zh-TW" sz="3600" dirty="0">
                <a:effectLst>
                  <a:outerShdw blurRad="38100" dist="38100" dir="2700000" algn="tl">
                    <a:srgbClr val="000000">
                      <a:alpha val="43137"/>
                    </a:srgbClr>
                  </a:outerShdw>
                </a:effectLst>
              </a:rPr>
              <a:t>CSC3050 – Computer Architecture</a:t>
            </a:r>
            <a:br>
              <a:rPr lang="en-US" altLang="zh-TW" sz="3600" dirty="0">
                <a:effectLst>
                  <a:outerShdw blurRad="38100" dist="38100" dir="2700000" algn="tl">
                    <a:srgbClr val="000000">
                      <a:alpha val="43137"/>
                    </a:srgbClr>
                  </a:outerShdw>
                </a:effectLst>
              </a:rPr>
            </a:br>
            <a:r>
              <a:rPr lang="en-US" altLang="zh-TW" sz="3600" dirty="0" err="1">
                <a:effectLst>
                  <a:outerShdw blurRad="38100" dist="38100" dir="2700000" algn="tl">
                    <a:srgbClr val="000000">
                      <a:alpha val="43137"/>
                    </a:srgbClr>
                  </a:outerShdw>
                </a:effectLst>
              </a:rPr>
              <a:t>Arithematic</a:t>
            </a:r>
            <a:r>
              <a:rPr lang="en-US" altLang="zh-TW" sz="3600" dirty="0">
                <a:effectLst>
                  <a:outerShdw blurRad="38100" dist="38100" dir="2700000" algn="tl">
                    <a:srgbClr val="000000">
                      <a:alpha val="43137"/>
                    </a:srgbClr>
                  </a:outerShdw>
                </a:effectLst>
              </a:rPr>
              <a:t> and Logic Unit</a:t>
            </a:r>
            <a:endParaRPr lang="zh-TW" altLang="en-US" sz="36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71600" y="2799906"/>
            <a:ext cx="6400800" cy="1550713"/>
          </a:xfrm>
        </p:spPr>
        <p:txBody>
          <a:bodyPr/>
          <a:lstStyle/>
          <a:p>
            <a:r>
              <a:rPr lang="en-US" altLang="zh-TW" sz="2400" dirty="0">
                <a:effectLst>
                  <a:outerShdw blurRad="38100" dist="38100" dir="2700000" algn="tl">
                    <a:srgbClr val="000000">
                      <a:alpha val="43137"/>
                    </a:srgbClr>
                  </a:outerShdw>
                </a:effectLst>
              </a:rPr>
              <a:t>Prof. </a:t>
            </a:r>
            <a:r>
              <a:rPr lang="en-US" altLang="zh-TW" sz="2400" dirty="0" err="1">
                <a:effectLst>
                  <a:outerShdw blurRad="38100" dist="38100" dir="2700000" algn="tl">
                    <a:srgbClr val="000000">
                      <a:alpha val="43137"/>
                    </a:srgbClr>
                  </a:outerShdw>
                </a:effectLst>
              </a:rPr>
              <a:t>Yeh-Ching</a:t>
            </a:r>
            <a:r>
              <a:rPr lang="en-US" altLang="zh-TW" sz="2400" dirty="0">
                <a:effectLst>
                  <a:outerShdw blurRad="38100" dist="38100" dir="2700000" algn="tl">
                    <a:srgbClr val="000000">
                      <a:alpha val="43137"/>
                    </a:srgbClr>
                  </a:outerShdw>
                </a:effectLst>
              </a:rPr>
              <a:t> Chung</a:t>
            </a:r>
          </a:p>
          <a:p>
            <a:endParaRPr lang="en-US" altLang="zh-TW" sz="2400" dirty="0">
              <a:effectLst>
                <a:outerShdw blurRad="38100" dist="38100" dir="2700000" algn="tl">
                  <a:srgbClr val="000000">
                    <a:alpha val="43137"/>
                  </a:srgbClr>
                </a:outerShdw>
              </a:effectLst>
            </a:endParaRPr>
          </a:p>
          <a:p>
            <a:r>
              <a:rPr lang="en-US" altLang="zh-TW" sz="2400" dirty="0"/>
              <a:t>School of Science and Engineering</a:t>
            </a:r>
          </a:p>
          <a:p>
            <a:r>
              <a:rPr lang="en-US" altLang="zh-TW" sz="2400" dirty="0"/>
              <a:t>Chinese University of Hong Kong, Shenzhen</a:t>
            </a:r>
          </a:p>
        </p:txBody>
      </p:sp>
      <p:sp>
        <p:nvSpPr>
          <p:cNvPr id="5" name="灯片编号占位符 4">
            <a:extLst>
              <a:ext uri="{FF2B5EF4-FFF2-40B4-BE49-F238E27FC236}">
                <a16:creationId xmlns:a16="http://schemas.microsoft.com/office/drawing/2014/main" id="{2E2F4D39-3469-4E68-A9F4-FC1951CC9522}"/>
              </a:ext>
            </a:extLst>
          </p:cNvPr>
          <p:cNvSpPr>
            <a:spLocks noGrp="1"/>
          </p:cNvSpPr>
          <p:nvPr>
            <p:ph type="sldNum" sz="quarter" idx="10"/>
          </p:nvPr>
        </p:nvSpPr>
        <p:spPr/>
        <p:txBody>
          <a:bodyPr/>
          <a:lstStyle/>
          <a:p>
            <a:fld id="{D9B6BDF2-6896-4B98-8776-C18582F63BA5}" type="slidenum">
              <a:rPr lang="zh-TW" altLang="en-US" smtClean="0"/>
              <a:pPr/>
              <a:t>1</a:t>
            </a:fld>
            <a:endParaRPr lang="zh-TW" altLang="en-US"/>
          </a:p>
        </p:txBody>
      </p:sp>
    </p:spTree>
    <p:extLst>
      <p:ext uri="{BB962C8B-B14F-4D97-AF65-F5344CB8AC3E}">
        <p14:creationId xmlns:p14="http://schemas.microsoft.com/office/powerpoint/2010/main" val="406468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5" name="Rectangle 44"/>
          <p:cNvSpPr>
            <a:spLocks noGrp="1" noChangeArrowheads="1"/>
          </p:cNvSpPr>
          <p:nvPr>
            <p:ph type="title"/>
          </p:nvPr>
        </p:nvSpPr>
        <p:spPr>
          <a:xfrm>
            <a:off x="1006679" y="125835"/>
            <a:ext cx="7759815" cy="469784"/>
          </a:xfrm>
        </p:spPr>
        <p:txBody>
          <a:bodyPr/>
          <a:lstStyle/>
          <a:p>
            <a:r>
              <a:rPr lang="en-US" altLang="zh-TW" dirty="0"/>
              <a:t>A 1-bit ALU – And, Or, and Add Operations</a:t>
            </a:r>
          </a:p>
        </p:txBody>
      </p:sp>
      <p:grpSp>
        <p:nvGrpSpPr>
          <p:cNvPr id="2" name="组合 1">
            <a:extLst>
              <a:ext uri="{FF2B5EF4-FFF2-40B4-BE49-F238E27FC236}">
                <a16:creationId xmlns:a16="http://schemas.microsoft.com/office/drawing/2014/main" id="{695014B2-10DE-42D5-9013-FE5B2C373EBF}"/>
              </a:ext>
            </a:extLst>
          </p:cNvPr>
          <p:cNvGrpSpPr/>
          <p:nvPr/>
        </p:nvGrpSpPr>
        <p:grpSpPr>
          <a:xfrm>
            <a:off x="2105638" y="906798"/>
            <a:ext cx="4773334" cy="3598091"/>
            <a:chOff x="2509838" y="1593420"/>
            <a:chExt cx="3740665" cy="3209649"/>
          </a:xfrm>
        </p:grpSpPr>
        <p:grpSp>
          <p:nvGrpSpPr>
            <p:cNvPr id="12290" name="Group 2"/>
            <p:cNvGrpSpPr>
              <a:grpSpLocks/>
            </p:cNvGrpSpPr>
            <p:nvPr/>
          </p:nvGrpSpPr>
          <p:grpSpPr bwMode="auto">
            <a:xfrm>
              <a:off x="3761185" y="2052638"/>
              <a:ext cx="619125" cy="457200"/>
              <a:chOff x="2251" y="1766"/>
              <a:chExt cx="480" cy="384"/>
            </a:xfrm>
          </p:grpSpPr>
          <p:sp>
            <p:nvSpPr>
              <p:cNvPr id="12333" name="Arc 3"/>
              <p:cNvSpPr>
                <a:spLocks/>
              </p:cNvSpPr>
              <p:nvPr/>
            </p:nvSpPr>
            <p:spPr bwMode="auto">
              <a:xfrm>
                <a:off x="2531" y="1767"/>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200"/>
              </a:p>
            </p:txBody>
          </p:sp>
          <p:sp>
            <p:nvSpPr>
              <p:cNvPr id="12334" name="Arc 4"/>
              <p:cNvSpPr>
                <a:spLocks/>
              </p:cNvSpPr>
              <p:nvPr/>
            </p:nvSpPr>
            <p:spPr bwMode="auto">
              <a:xfrm>
                <a:off x="2531" y="1958"/>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200"/>
              </a:p>
            </p:txBody>
          </p:sp>
          <p:sp>
            <p:nvSpPr>
              <p:cNvPr id="12335" name="Line 5"/>
              <p:cNvSpPr>
                <a:spLocks noChangeShapeType="1"/>
              </p:cNvSpPr>
              <p:nvPr/>
            </p:nvSpPr>
            <p:spPr bwMode="auto">
              <a:xfrm flipH="1">
                <a:off x="2251" y="1766"/>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36" name="Line 6"/>
              <p:cNvSpPr>
                <a:spLocks noChangeShapeType="1"/>
              </p:cNvSpPr>
              <p:nvPr/>
            </p:nvSpPr>
            <p:spPr bwMode="auto">
              <a:xfrm>
                <a:off x="2251" y="1766"/>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37" name="Line 7"/>
              <p:cNvSpPr>
                <a:spLocks noChangeShapeType="1"/>
              </p:cNvSpPr>
              <p:nvPr/>
            </p:nvSpPr>
            <p:spPr bwMode="auto">
              <a:xfrm flipH="1">
                <a:off x="2251" y="2150"/>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grpSp>
        <p:sp>
          <p:nvSpPr>
            <p:cNvPr id="12291" name="Line 8"/>
            <p:cNvSpPr>
              <a:spLocks noChangeShapeType="1"/>
            </p:cNvSpPr>
            <p:nvPr/>
          </p:nvSpPr>
          <p:spPr bwMode="auto">
            <a:xfrm flipH="1">
              <a:off x="2770585" y="2166938"/>
              <a:ext cx="990600"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292" name="Line 9"/>
            <p:cNvSpPr>
              <a:spLocks noChangeShapeType="1"/>
            </p:cNvSpPr>
            <p:nvPr/>
          </p:nvSpPr>
          <p:spPr bwMode="auto">
            <a:xfrm flipH="1">
              <a:off x="3451622" y="2395538"/>
              <a:ext cx="309563"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293" name="Line 10"/>
            <p:cNvSpPr>
              <a:spLocks noChangeShapeType="1"/>
            </p:cNvSpPr>
            <p:nvPr/>
          </p:nvSpPr>
          <p:spPr bwMode="auto">
            <a:xfrm>
              <a:off x="4380310" y="2281238"/>
              <a:ext cx="68103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294" name="Rectangle 11"/>
            <p:cNvSpPr>
              <a:spLocks noChangeArrowheads="1"/>
            </p:cNvSpPr>
            <p:nvPr/>
          </p:nvSpPr>
          <p:spPr bwMode="auto">
            <a:xfrm>
              <a:off x="2509838" y="2060973"/>
              <a:ext cx="341056" cy="28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a:t>
              </a:r>
            </a:p>
          </p:txBody>
        </p:sp>
        <p:sp>
          <p:nvSpPr>
            <p:cNvPr id="12295" name="Arc 12"/>
            <p:cNvSpPr>
              <a:spLocks/>
            </p:cNvSpPr>
            <p:nvPr/>
          </p:nvSpPr>
          <p:spPr bwMode="auto">
            <a:xfrm>
              <a:off x="3813573" y="2853929"/>
              <a:ext cx="525065" cy="228600"/>
            </a:xfrm>
            <a:custGeom>
              <a:avLst/>
              <a:gdLst>
                <a:gd name="T0" fmla="*/ 0 w 21653"/>
                <a:gd name="T1" fmla="*/ 0 h 21600"/>
                <a:gd name="T2" fmla="*/ 2147483647 w 21653"/>
                <a:gd name="T3" fmla="*/ 2147483647 h 21600"/>
                <a:gd name="T4" fmla="*/ 2147483647 w 21653"/>
                <a:gd name="T5" fmla="*/ 2147483647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200"/>
            </a:p>
          </p:txBody>
        </p:sp>
        <p:sp>
          <p:nvSpPr>
            <p:cNvPr id="12296" name="Arc 13"/>
            <p:cNvSpPr>
              <a:spLocks/>
            </p:cNvSpPr>
            <p:nvPr/>
          </p:nvSpPr>
          <p:spPr bwMode="auto">
            <a:xfrm>
              <a:off x="3812381" y="3081338"/>
              <a:ext cx="525066" cy="228600"/>
            </a:xfrm>
            <a:custGeom>
              <a:avLst/>
              <a:gdLst>
                <a:gd name="T0" fmla="*/ 2147483647 w 21653"/>
                <a:gd name="T1" fmla="*/ 0 h 21600"/>
                <a:gd name="T2" fmla="*/ 0 w 21653"/>
                <a:gd name="T3" fmla="*/ 2147483647 h 21600"/>
                <a:gd name="T4" fmla="*/ 2147483647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200"/>
            </a:p>
          </p:txBody>
        </p:sp>
        <p:sp>
          <p:nvSpPr>
            <p:cNvPr id="12297" name="Arc 14"/>
            <p:cNvSpPr>
              <a:spLocks/>
            </p:cNvSpPr>
            <p:nvPr/>
          </p:nvSpPr>
          <p:spPr bwMode="auto">
            <a:xfrm>
              <a:off x="3761185" y="2853929"/>
              <a:ext cx="157163"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200"/>
            </a:p>
          </p:txBody>
        </p:sp>
        <p:sp>
          <p:nvSpPr>
            <p:cNvPr id="12298" name="Arc 15"/>
            <p:cNvSpPr>
              <a:spLocks/>
            </p:cNvSpPr>
            <p:nvPr/>
          </p:nvSpPr>
          <p:spPr bwMode="auto">
            <a:xfrm>
              <a:off x="3761185" y="3081338"/>
              <a:ext cx="157163" cy="2286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200"/>
            </a:p>
          </p:txBody>
        </p:sp>
        <p:sp>
          <p:nvSpPr>
            <p:cNvPr id="12299" name="Line 16"/>
            <p:cNvSpPr>
              <a:spLocks noChangeShapeType="1"/>
            </p:cNvSpPr>
            <p:nvPr/>
          </p:nvSpPr>
          <p:spPr bwMode="auto">
            <a:xfrm>
              <a:off x="4318397" y="3081338"/>
              <a:ext cx="7429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00" name="Line 17"/>
            <p:cNvSpPr>
              <a:spLocks noChangeShapeType="1"/>
            </p:cNvSpPr>
            <p:nvPr/>
          </p:nvSpPr>
          <p:spPr bwMode="auto">
            <a:xfrm flipH="1">
              <a:off x="3203972" y="2967038"/>
              <a:ext cx="681038"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01" name="Line 18"/>
            <p:cNvSpPr>
              <a:spLocks noChangeShapeType="1"/>
            </p:cNvSpPr>
            <p:nvPr/>
          </p:nvSpPr>
          <p:spPr bwMode="auto">
            <a:xfrm flipH="1">
              <a:off x="3451622" y="3195638"/>
              <a:ext cx="433388"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02" name="Rectangle 19"/>
            <p:cNvSpPr>
              <a:spLocks noChangeArrowheads="1"/>
            </p:cNvSpPr>
            <p:nvPr/>
          </p:nvSpPr>
          <p:spPr bwMode="auto">
            <a:xfrm>
              <a:off x="2509838" y="4061224"/>
              <a:ext cx="341056" cy="28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a:t>
              </a:r>
            </a:p>
          </p:txBody>
        </p:sp>
        <p:grpSp>
          <p:nvGrpSpPr>
            <p:cNvPr id="12303" name="Group 20"/>
            <p:cNvGrpSpPr>
              <a:grpSpLocks/>
            </p:cNvGrpSpPr>
            <p:nvPr/>
          </p:nvGrpSpPr>
          <p:grpSpPr bwMode="auto">
            <a:xfrm>
              <a:off x="3894533" y="3662362"/>
              <a:ext cx="798817" cy="753666"/>
              <a:chOff x="2355" y="3118"/>
              <a:chExt cx="619" cy="633"/>
            </a:xfrm>
          </p:grpSpPr>
          <p:sp>
            <p:nvSpPr>
              <p:cNvPr id="12331" name="Rectangle 21"/>
              <p:cNvSpPr>
                <a:spLocks noChangeArrowheads="1"/>
              </p:cNvSpPr>
              <p:nvPr/>
            </p:nvSpPr>
            <p:spPr bwMode="auto">
              <a:xfrm>
                <a:off x="2355" y="3118"/>
                <a:ext cx="608"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200"/>
              </a:p>
            </p:txBody>
          </p:sp>
          <p:sp>
            <p:nvSpPr>
              <p:cNvPr id="12332" name="Rectangle 22"/>
              <p:cNvSpPr>
                <a:spLocks noChangeArrowheads="1"/>
              </p:cNvSpPr>
              <p:nvPr/>
            </p:nvSpPr>
            <p:spPr bwMode="auto">
              <a:xfrm>
                <a:off x="2357" y="3165"/>
                <a:ext cx="617"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dirty="0">
                    <a:latin typeface="Arial" pitchFamily="34" charset="0"/>
                  </a:rPr>
                  <a:t>1-</a:t>
                </a:r>
                <a:r>
                  <a:rPr kumimoji="1" lang="en-US" altLang="zh-TW" sz="1200" b="1" dirty="0">
                    <a:latin typeface="Arial" pitchFamily="34" charset="0"/>
                  </a:rPr>
                  <a:t>bit</a:t>
                </a:r>
              </a:p>
              <a:p>
                <a:pPr algn="ctr"/>
                <a:r>
                  <a:rPr kumimoji="1" lang="en-US" altLang="zh-TW" sz="1200" b="1" dirty="0">
                    <a:latin typeface="Arial" pitchFamily="34" charset="0"/>
                  </a:rPr>
                  <a:t>Full</a:t>
                </a:r>
              </a:p>
              <a:p>
                <a:pPr algn="ctr"/>
                <a:r>
                  <a:rPr kumimoji="1" lang="en-US" altLang="zh-TW" sz="1200" b="1" dirty="0">
                    <a:latin typeface="Arial" pitchFamily="34" charset="0"/>
                  </a:rPr>
                  <a:t>Adder</a:t>
                </a:r>
              </a:p>
            </p:txBody>
          </p:sp>
        </p:grpSp>
        <p:sp>
          <p:nvSpPr>
            <p:cNvPr id="12304" name="Line 23"/>
            <p:cNvSpPr>
              <a:spLocks noChangeShapeType="1"/>
            </p:cNvSpPr>
            <p:nvPr/>
          </p:nvSpPr>
          <p:spPr bwMode="auto">
            <a:xfrm>
              <a:off x="2770585" y="4167188"/>
              <a:ext cx="1114425"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05" name="Line 24"/>
            <p:cNvSpPr>
              <a:spLocks noChangeShapeType="1"/>
            </p:cNvSpPr>
            <p:nvPr/>
          </p:nvSpPr>
          <p:spPr bwMode="auto">
            <a:xfrm>
              <a:off x="3451622" y="2395538"/>
              <a:ext cx="0" cy="17716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06" name="Line 25"/>
            <p:cNvSpPr>
              <a:spLocks noChangeShapeType="1"/>
            </p:cNvSpPr>
            <p:nvPr/>
          </p:nvSpPr>
          <p:spPr bwMode="auto">
            <a:xfrm>
              <a:off x="3203972" y="2166938"/>
              <a:ext cx="0" cy="16573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07" name="Line 26"/>
            <p:cNvSpPr>
              <a:spLocks noChangeShapeType="1"/>
            </p:cNvSpPr>
            <p:nvPr/>
          </p:nvSpPr>
          <p:spPr bwMode="auto">
            <a:xfrm>
              <a:off x="3203972" y="3824288"/>
              <a:ext cx="68103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08" name="Line 27"/>
            <p:cNvSpPr>
              <a:spLocks noChangeShapeType="1"/>
            </p:cNvSpPr>
            <p:nvPr/>
          </p:nvSpPr>
          <p:spPr bwMode="auto">
            <a:xfrm>
              <a:off x="4442222" y="1824038"/>
              <a:ext cx="0" cy="1828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09" name="Line 28"/>
            <p:cNvSpPr>
              <a:spLocks noChangeShapeType="1"/>
            </p:cNvSpPr>
            <p:nvPr/>
          </p:nvSpPr>
          <p:spPr bwMode="auto">
            <a:xfrm>
              <a:off x="4318397" y="4338638"/>
              <a:ext cx="0" cy="4000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10" name="Rectangle 29"/>
            <p:cNvSpPr>
              <a:spLocks noChangeArrowheads="1"/>
            </p:cNvSpPr>
            <p:nvPr/>
          </p:nvSpPr>
          <p:spPr bwMode="auto">
            <a:xfrm>
              <a:off x="4367213" y="4518423"/>
              <a:ext cx="1097501" cy="28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a:t>
              </a:r>
            </a:p>
          </p:txBody>
        </p:sp>
        <p:sp>
          <p:nvSpPr>
            <p:cNvPr id="12311" name="Line 30"/>
            <p:cNvSpPr>
              <a:spLocks noChangeShapeType="1"/>
            </p:cNvSpPr>
            <p:nvPr/>
          </p:nvSpPr>
          <p:spPr bwMode="auto">
            <a:xfrm>
              <a:off x="5061347" y="2052638"/>
              <a:ext cx="0" cy="22860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12" name="Line 31"/>
            <p:cNvSpPr>
              <a:spLocks noChangeShapeType="1"/>
            </p:cNvSpPr>
            <p:nvPr/>
          </p:nvSpPr>
          <p:spPr bwMode="auto">
            <a:xfrm>
              <a:off x="5061347" y="2052638"/>
              <a:ext cx="371475" cy="1714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13" name="Line 32"/>
            <p:cNvSpPr>
              <a:spLocks noChangeShapeType="1"/>
            </p:cNvSpPr>
            <p:nvPr/>
          </p:nvSpPr>
          <p:spPr bwMode="auto">
            <a:xfrm>
              <a:off x="5432822" y="2224088"/>
              <a:ext cx="0" cy="19431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14" name="Rectangle 33"/>
            <p:cNvSpPr>
              <a:spLocks noChangeArrowheads="1"/>
            </p:cNvSpPr>
            <p:nvPr/>
          </p:nvSpPr>
          <p:spPr bwMode="auto">
            <a:xfrm rot="5400000">
              <a:off x="5025454" y="3304336"/>
              <a:ext cx="500414" cy="34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Mux</a:t>
              </a:r>
            </a:p>
          </p:txBody>
        </p:sp>
        <p:sp>
          <p:nvSpPr>
            <p:cNvPr id="12315" name="Line 34"/>
            <p:cNvSpPr>
              <a:spLocks noChangeShapeType="1"/>
            </p:cNvSpPr>
            <p:nvPr/>
          </p:nvSpPr>
          <p:spPr bwMode="auto">
            <a:xfrm flipV="1">
              <a:off x="5061347" y="4167188"/>
              <a:ext cx="371475" cy="1714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16" name="Line 35"/>
            <p:cNvSpPr>
              <a:spLocks noChangeShapeType="1"/>
            </p:cNvSpPr>
            <p:nvPr/>
          </p:nvSpPr>
          <p:spPr bwMode="auto">
            <a:xfrm>
              <a:off x="4689872" y="3995738"/>
              <a:ext cx="371475"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17" name="Line 36"/>
            <p:cNvSpPr>
              <a:spLocks noChangeShapeType="1"/>
            </p:cNvSpPr>
            <p:nvPr/>
          </p:nvSpPr>
          <p:spPr bwMode="auto">
            <a:xfrm>
              <a:off x="5432822" y="3081338"/>
              <a:ext cx="68103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18" name="Rectangle 37"/>
            <p:cNvSpPr>
              <a:spLocks noChangeArrowheads="1"/>
            </p:cNvSpPr>
            <p:nvPr/>
          </p:nvSpPr>
          <p:spPr bwMode="auto">
            <a:xfrm>
              <a:off x="4180929" y="1593420"/>
              <a:ext cx="554830" cy="22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spAutoFit/>
            </a:bodyPr>
            <a:lstStyle/>
            <a:p>
              <a:r>
                <a:rPr kumimoji="1" lang="en-US" altLang="zh-TW" sz="1200" b="1" dirty="0" err="1">
                  <a:latin typeface="Arial" pitchFamily="34" charset="0"/>
                </a:rPr>
                <a:t>CarryIn</a:t>
              </a:r>
              <a:endParaRPr kumimoji="1" lang="en-US" altLang="zh-TW" sz="1200" b="1" dirty="0">
                <a:latin typeface="Arial" pitchFamily="34" charset="0"/>
              </a:endParaRPr>
            </a:p>
          </p:txBody>
        </p:sp>
        <p:sp>
          <p:nvSpPr>
            <p:cNvPr id="12319" name="Rectangle 38"/>
            <p:cNvSpPr>
              <a:spLocks noChangeArrowheads="1"/>
            </p:cNvSpPr>
            <p:nvPr/>
          </p:nvSpPr>
          <p:spPr bwMode="auto">
            <a:xfrm>
              <a:off x="5419725" y="2861073"/>
              <a:ext cx="830778" cy="28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a:t>
              </a:r>
            </a:p>
          </p:txBody>
        </p:sp>
        <p:sp>
          <p:nvSpPr>
            <p:cNvPr id="12320" name="Rectangle 39"/>
            <p:cNvSpPr>
              <a:spLocks noChangeArrowheads="1"/>
            </p:cNvSpPr>
            <p:nvPr/>
          </p:nvSpPr>
          <p:spPr bwMode="auto">
            <a:xfrm>
              <a:off x="4679982" y="3673078"/>
              <a:ext cx="324102" cy="22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solidFill>
                    <a:srgbClr val="FF0000"/>
                  </a:solidFill>
                  <a:latin typeface="Arial" pitchFamily="34" charset="0"/>
                </a:rPr>
                <a:t>add</a:t>
              </a:r>
            </a:p>
          </p:txBody>
        </p:sp>
        <p:sp>
          <p:nvSpPr>
            <p:cNvPr id="12321" name="Rectangle 40"/>
            <p:cNvSpPr>
              <a:spLocks noChangeArrowheads="1"/>
            </p:cNvSpPr>
            <p:nvPr/>
          </p:nvSpPr>
          <p:spPr bwMode="auto">
            <a:xfrm>
              <a:off x="4558904" y="1943100"/>
              <a:ext cx="324102" cy="22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solidFill>
                    <a:srgbClr val="FF0000"/>
                  </a:solidFill>
                  <a:latin typeface="Arial" pitchFamily="34" charset="0"/>
                </a:rPr>
                <a:t>and</a:t>
              </a:r>
            </a:p>
          </p:txBody>
        </p:sp>
        <p:sp>
          <p:nvSpPr>
            <p:cNvPr id="12322" name="Rectangle 41"/>
            <p:cNvSpPr>
              <a:spLocks noChangeArrowheads="1"/>
            </p:cNvSpPr>
            <p:nvPr/>
          </p:nvSpPr>
          <p:spPr bwMode="auto">
            <a:xfrm>
              <a:off x="4620816" y="2800350"/>
              <a:ext cx="229886" cy="22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solidFill>
                    <a:srgbClr val="FF0000"/>
                  </a:solidFill>
                  <a:latin typeface="Arial" pitchFamily="34" charset="0"/>
                </a:rPr>
                <a:t>or</a:t>
              </a:r>
            </a:p>
          </p:txBody>
        </p:sp>
        <p:sp>
          <p:nvSpPr>
            <p:cNvPr id="12323" name="Line 42"/>
            <p:cNvSpPr>
              <a:spLocks noChangeShapeType="1"/>
            </p:cNvSpPr>
            <p:nvPr/>
          </p:nvSpPr>
          <p:spPr bwMode="auto">
            <a:xfrm>
              <a:off x="5191125" y="1835944"/>
              <a:ext cx="0" cy="28575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12324" name="Rectangle 43"/>
            <p:cNvSpPr>
              <a:spLocks noChangeArrowheads="1"/>
            </p:cNvSpPr>
            <p:nvPr/>
          </p:nvSpPr>
          <p:spPr bwMode="auto">
            <a:xfrm>
              <a:off x="4992291" y="1600200"/>
              <a:ext cx="1182765" cy="28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solidFill>
                    <a:schemeClr val="accent1"/>
                  </a:solidFill>
                  <a:latin typeface="Arial" pitchFamily="34" charset="0"/>
                </a:rPr>
                <a:t>Operation</a:t>
              </a:r>
              <a:endParaRPr kumimoji="1" lang="en-US" altLang="zh-TW" sz="1200" b="1">
                <a:latin typeface="Arial" pitchFamily="34" charset="0"/>
              </a:endParaRPr>
            </a:p>
          </p:txBody>
        </p:sp>
        <p:sp>
          <p:nvSpPr>
            <p:cNvPr id="12327" name="Text Box 46"/>
            <p:cNvSpPr txBox="1">
              <a:spLocks noChangeArrowheads="1"/>
            </p:cNvSpPr>
            <p:nvPr/>
          </p:nvSpPr>
          <p:spPr bwMode="auto">
            <a:xfrm>
              <a:off x="5067300" y="2171701"/>
              <a:ext cx="247650" cy="30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spcBef>
                  <a:spcPct val="50000"/>
                </a:spcBef>
              </a:pPr>
              <a:r>
                <a:rPr kumimoji="1" lang="zh-TW" altLang="en-US" sz="1200" b="1">
                  <a:latin typeface="Century Gothic" pitchFamily="34" charset="0"/>
                </a:rPr>
                <a:t>0</a:t>
              </a:r>
            </a:p>
          </p:txBody>
        </p:sp>
        <p:sp>
          <p:nvSpPr>
            <p:cNvPr id="12328" name="Text Box 47"/>
            <p:cNvSpPr txBox="1">
              <a:spLocks noChangeArrowheads="1"/>
            </p:cNvSpPr>
            <p:nvPr/>
          </p:nvSpPr>
          <p:spPr bwMode="auto">
            <a:xfrm>
              <a:off x="5067300" y="2971800"/>
              <a:ext cx="247650" cy="30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spcBef>
                  <a:spcPct val="50000"/>
                </a:spcBef>
              </a:pPr>
              <a:r>
                <a:rPr kumimoji="1" lang="zh-TW" altLang="en-US" sz="1200" b="1">
                  <a:latin typeface="Century Gothic" pitchFamily="34" charset="0"/>
                </a:rPr>
                <a:t>1</a:t>
              </a:r>
            </a:p>
          </p:txBody>
        </p:sp>
        <p:sp>
          <p:nvSpPr>
            <p:cNvPr id="12329" name="Text Box 48"/>
            <p:cNvSpPr txBox="1">
              <a:spLocks noChangeArrowheads="1"/>
            </p:cNvSpPr>
            <p:nvPr/>
          </p:nvSpPr>
          <p:spPr bwMode="auto">
            <a:xfrm>
              <a:off x="5067300" y="3829051"/>
              <a:ext cx="247650" cy="30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spcBef>
                  <a:spcPct val="50000"/>
                </a:spcBef>
              </a:pPr>
              <a:r>
                <a:rPr kumimoji="1" lang="zh-TW" altLang="en-US" sz="1200" b="1">
                  <a:latin typeface="Century Gothic" pitchFamily="34" charset="0"/>
                </a:rPr>
                <a:t>2</a:t>
              </a:r>
            </a:p>
          </p:txBody>
        </p:sp>
      </p:grpSp>
      <p:sp>
        <p:nvSpPr>
          <p:cNvPr id="51" name="灯片编号占位符 2">
            <a:extLst>
              <a:ext uri="{FF2B5EF4-FFF2-40B4-BE49-F238E27FC236}">
                <a16:creationId xmlns:a16="http://schemas.microsoft.com/office/drawing/2014/main" id="{C4EC6FAD-7B7E-4D09-B336-5A7A6E47C4FF}"/>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10</a:t>
            </a:fld>
            <a:endParaRPr lang="zh-TW"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5908597" y="822832"/>
            <a:ext cx="1067750" cy="315471"/>
          </a:xfrm>
          <a:noFill/>
        </p:spPr>
        <p:txBody>
          <a:bodyPr vert="horz" wrap="square" lIns="47625" tIns="19050" rIns="47625" bIns="19050" numCol="1" anchor="t" anchorCtr="0" compatLnSpc="1">
            <a:prstTxWarp prst="textNoShape">
              <a:avLst/>
            </a:prstTxWarp>
            <a:spAutoFit/>
          </a:bodyPr>
          <a:lstStyle/>
          <a:p>
            <a:pPr marL="152400" indent="-152400">
              <a:buNone/>
            </a:pPr>
            <a:r>
              <a:rPr lang="en-US" altLang="zh-TW" sz="1800" b="1" u="sng" dirty="0">
                <a:solidFill>
                  <a:srgbClr val="FF0000"/>
                </a:solidFill>
              </a:rPr>
              <a:t>4-bit ALU</a:t>
            </a:r>
          </a:p>
        </p:txBody>
      </p:sp>
      <p:sp>
        <p:nvSpPr>
          <p:cNvPr id="14384" name="Line 85"/>
          <p:cNvSpPr>
            <a:spLocks noChangeShapeType="1"/>
          </p:cNvSpPr>
          <p:nvPr/>
        </p:nvSpPr>
        <p:spPr bwMode="auto">
          <a:xfrm>
            <a:off x="6442472" y="4111654"/>
            <a:ext cx="0" cy="2857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85" name="Rectangle 86"/>
          <p:cNvSpPr>
            <a:spLocks noGrp="1" noChangeArrowheads="1"/>
          </p:cNvSpPr>
          <p:nvPr>
            <p:ph type="title"/>
          </p:nvPr>
        </p:nvSpPr>
        <p:spPr>
          <a:xfrm>
            <a:off x="973123" y="100668"/>
            <a:ext cx="7659149" cy="486561"/>
          </a:xfrm>
        </p:spPr>
        <p:txBody>
          <a:bodyPr/>
          <a:lstStyle/>
          <a:p>
            <a:r>
              <a:rPr lang="en-US" altLang="zh-TW" dirty="0"/>
              <a:t>A 4-bit ALU – And, Or, and Add Operations</a:t>
            </a:r>
          </a:p>
        </p:txBody>
      </p:sp>
      <p:grpSp>
        <p:nvGrpSpPr>
          <p:cNvPr id="5" name="组合 4">
            <a:extLst>
              <a:ext uri="{FF2B5EF4-FFF2-40B4-BE49-F238E27FC236}">
                <a16:creationId xmlns:a16="http://schemas.microsoft.com/office/drawing/2014/main" id="{86F3AF47-64DC-4DDA-A1C8-CBB110327761}"/>
              </a:ext>
            </a:extLst>
          </p:cNvPr>
          <p:cNvGrpSpPr/>
          <p:nvPr/>
        </p:nvGrpSpPr>
        <p:grpSpPr>
          <a:xfrm>
            <a:off x="5314951" y="1144617"/>
            <a:ext cx="2613387" cy="3344070"/>
            <a:chOff x="5314951" y="1144617"/>
            <a:chExt cx="2613387" cy="3344070"/>
          </a:xfrm>
        </p:grpSpPr>
        <p:sp>
          <p:nvSpPr>
            <p:cNvPr id="14383" name="Rectangle 84"/>
            <p:cNvSpPr>
              <a:spLocks noChangeArrowheads="1"/>
            </p:cNvSpPr>
            <p:nvPr/>
          </p:nvSpPr>
          <p:spPr bwMode="auto">
            <a:xfrm>
              <a:off x="6429375" y="4234289"/>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CarryOut3</a:t>
              </a:r>
            </a:p>
          </p:txBody>
        </p:sp>
        <p:grpSp>
          <p:nvGrpSpPr>
            <p:cNvPr id="4" name="组合 3">
              <a:extLst>
                <a:ext uri="{FF2B5EF4-FFF2-40B4-BE49-F238E27FC236}">
                  <a16:creationId xmlns:a16="http://schemas.microsoft.com/office/drawing/2014/main" id="{0682CBA4-ACD5-42D5-AAC6-8CF4CBC1801C}"/>
                </a:ext>
              </a:extLst>
            </p:cNvPr>
            <p:cNvGrpSpPr/>
            <p:nvPr/>
          </p:nvGrpSpPr>
          <p:grpSpPr>
            <a:xfrm>
              <a:off x="5314951" y="1144617"/>
              <a:ext cx="2613387" cy="3058320"/>
              <a:chOff x="5314951" y="1144617"/>
              <a:chExt cx="2613387" cy="3058320"/>
            </a:xfrm>
          </p:grpSpPr>
          <p:sp>
            <p:nvSpPr>
              <p:cNvPr id="14340" name="Rectangle 41"/>
              <p:cNvSpPr>
                <a:spLocks noChangeArrowheads="1"/>
              </p:cNvSpPr>
              <p:nvPr/>
            </p:nvSpPr>
            <p:spPr bwMode="auto">
              <a:xfrm>
                <a:off x="5314951" y="1605389"/>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A0</a:t>
                </a:r>
              </a:p>
            </p:txBody>
          </p:sp>
          <p:sp>
            <p:nvSpPr>
              <p:cNvPr id="14341" name="Rectangle 42"/>
              <p:cNvSpPr>
                <a:spLocks noChangeArrowheads="1"/>
              </p:cNvSpPr>
              <p:nvPr/>
            </p:nvSpPr>
            <p:spPr bwMode="auto">
              <a:xfrm>
                <a:off x="5314951" y="1891139"/>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B0</a:t>
                </a:r>
              </a:p>
            </p:txBody>
          </p:sp>
          <p:sp>
            <p:nvSpPr>
              <p:cNvPr id="14342" name="Rectangle 43"/>
              <p:cNvSpPr>
                <a:spLocks noChangeArrowheads="1"/>
              </p:cNvSpPr>
              <p:nvPr/>
            </p:nvSpPr>
            <p:spPr bwMode="auto">
              <a:xfrm>
                <a:off x="6019800" y="1663729"/>
                <a:ext cx="845344"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4343" name="Rectangle 44"/>
              <p:cNvSpPr>
                <a:spLocks noChangeArrowheads="1"/>
              </p:cNvSpPr>
              <p:nvPr/>
            </p:nvSpPr>
            <p:spPr bwMode="auto">
              <a:xfrm>
                <a:off x="6197536" y="1662539"/>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14344" name="Line 45"/>
              <p:cNvSpPr>
                <a:spLocks noChangeShapeType="1"/>
              </p:cNvSpPr>
              <p:nvPr/>
            </p:nvSpPr>
            <p:spPr bwMode="auto">
              <a:xfrm>
                <a:off x="6875860" y="1825654"/>
                <a:ext cx="3714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45" name="Line 46"/>
              <p:cNvSpPr>
                <a:spLocks noChangeShapeType="1"/>
              </p:cNvSpPr>
              <p:nvPr/>
            </p:nvSpPr>
            <p:spPr bwMode="auto">
              <a:xfrm>
                <a:off x="5575697" y="176850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46" name="Line 47"/>
              <p:cNvSpPr>
                <a:spLocks noChangeShapeType="1"/>
              </p:cNvSpPr>
              <p:nvPr/>
            </p:nvSpPr>
            <p:spPr bwMode="auto">
              <a:xfrm>
                <a:off x="5575697" y="193995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47" name="Rectangle 48"/>
              <p:cNvSpPr>
                <a:spLocks noChangeArrowheads="1"/>
              </p:cNvSpPr>
              <p:nvPr/>
            </p:nvSpPr>
            <p:spPr bwMode="auto">
              <a:xfrm>
                <a:off x="7234238" y="1719689"/>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Result0</a:t>
                </a:r>
              </a:p>
            </p:txBody>
          </p:sp>
          <p:sp>
            <p:nvSpPr>
              <p:cNvPr id="14348" name="Line 49"/>
              <p:cNvSpPr>
                <a:spLocks noChangeShapeType="1"/>
              </p:cNvSpPr>
              <p:nvPr/>
            </p:nvSpPr>
            <p:spPr bwMode="auto">
              <a:xfrm>
                <a:off x="6442472" y="1368454"/>
                <a:ext cx="0" cy="2857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49" name="Rectangle 50"/>
              <p:cNvSpPr>
                <a:spLocks noChangeArrowheads="1"/>
              </p:cNvSpPr>
              <p:nvPr/>
            </p:nvSpPr>
            <p:spPr bwMode="auto">
              <a:xfrm>
                <a:off x="5685235" y="1197004"/>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CarryIn0</a:t>
                </a:r>
              </a:p>
            </p:txBody>
          </p:sp>
          <p:sp>
            <p:nvSpPr>
              <p:cNvPr id="14350" name="Rectangle 51"/>
              <p:cNvSpPr>
                <a:spLocks noChangeArrowheads="1"/>
              </p:cNvSpPr>
              <p:nvPr/>
            </p:nvSpPr>
            <p:spPr bwMode="auto">
              <a:xfrm>
                <a:off x="6699764" y="2069930"/>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CarryOut0</a:t>
                </a:r>
              </a:p>
            </p:txBody>
          </p:sp>
          <p:sp>
            <p:nvSpPr>
              <p:cNvPr id="14351" name="Rectangle 52"/>
              <p:cNvSpPr>
                <a:spLocks noChangeArrowheads="1"/>
              </p:cNvSpPr>
              <p:nvPr/>
            </p:nvSpPr>
            <p:spPr bwMode="auto">
              <a:xfrm>
                <a:off x="5314951" y="2291189"/>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A1</a:t>
                </a:r>
              </a:p>
            </p:txBody>
          </p:sp>
          <p:sp>
            <p:nvSpPr>
              <p:cNvPr id="14352" name="Rectangle 53"/>
              <p:cNvSpPr>
                <a:spLocks noChangeArrowheads="1"/>
              </p:cNvSpPr>
              <p:nvPr/>
            </p:nvSpPr>
            <p:spPr bwMode="auto">
              <a:xfrm>
                <a:off x="5314951" y="2576939"/>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B1</a:t>
                </a:r>
              </a:p>
            </p:txBody>
          </p:sp>
          <p:sp>
            <p:nvSpPr>
              <p:cNvPr id="14353" name="Rectangle 54"/>
              <p:cNvSpPr>
                <a:spLocks noChangeArrowheads="1"/>
              </p:cNvSpPr>
              <p:nvPr/>
            </p:nvSpPr>
            <p:spPr bwMode="auto">
              <a:xfrm>
                <a:off x="6019800" y="2349529"/>
                <a:ext cx="845344"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4354" name="Rectangle 55"/>
              <p:cNvSpPr>
                <a:spLocks noChangeArrowheads="1"/>
              </p:cNvSpPr>
              <p:nvPr/>
            </p:nvSpPr>
            <p:spPr bwMode="auto">
              <a:xfrm>
                <a:off x="6197536" y="2348339"/>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dirty="0">
                    <a:latin typeface="Arial" pitchFamily="34" charset="0"/>
                  </a:rPr>
                  <a:t>1-</a:t>
                </a:r>
                <a:r>
                  <a:rPr kumimoji="1" lang="en-US" altLang="zh-TW" sz="1200" b="1" dirty="0">
                    <a:latin typeface="Arial" pitchFamily="34" charset="0"/>
                  </a:rPr>
                  <a:t>bit</a:t>
                </a:r>
              </a:p>
              <a:p>
                <a:pPr algn="ctr"/>
                <a:r>
                  <a:rPr kumimoji="1" lang="en-US" altLang="zh-TW" sz="1200" b="1" dirty="0">
                    <a:latin typeface="Arial" pitchFamily="34" charset="0"/>
                  </a:rPr>
                  <a:t>ALU</a:t>
                </a:r>
              </a:p>
            </p:txBody>
          </p:sp>
          <p:sp>
            <p:nvSpPr>
              <p:cNvPr id="14355" name="Line 56"/>
              <p:cNvSpPr>
                <a:spLocks noChangeShapeType="1"/>
              </p:cNvSpPr>
              <p:nvPr/>
            </p:nvSpPr>
            <p:spPr bwMode="auto">
              <a:xfrm>
                <a:off x="6875860" y="2511454"/>
                <a:ext cx="3714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56" name="Line 57"/>
              <p:cNvSpPr>
                <a:spLocks noChangeShapeType="1"/>
              </p:cNvSpPr>
              <p:nvPr/>
            </p:nvSpPr>
            <p:spPr bwMode="auto">
              <a:xfrm>
                <a:off x="5575697" y="245430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57" name="Line 58"/>
              <p:cNvSpPr>
                <a:spLocks noChangeShapeType="1"/>
              </p:cNvSpPr>
              <p:nvPr/>
            </p:nvSpPr>
            <p:spPr bwMode="auto">
              <a:xfrm>
                <a:off x="5575697" y="262575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58" name="Rectangle 59"/>
              <p:cNvSpPr>
                <a:spLocks noChangeArrowheads="1"/>
              </p:cNvSpPr>
              <p:nvPr/>
            </p:nvSpPr>
            <p:spPr bwMode="auto">
              <a:xfrm>
                <a:off x="7234238" y="2405489"/>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Result1</a:t>
                </a:r>
              </a:p>
            </p:txBody>
          </p:sp>
          <p:sp>
            <p:nvSpPr>
              <p:cNvPr id="14359" name="Line 60"/>
              <p:cNvSpPr>
                <a:spLocks noChangeShapeType="1"/>
              </p:cNvSpPr>
              <p:nvPr/>
            </p:nvSpPr>
            <p:spPr bwMode="auto">
              <a:xfrm>
                <a:off x="6442472" y="2054254"/>
                <a:ext cx="0" cy="2857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60" name="Rectangle 61"/>
              <p:cNvSpPr>
                <a:spLocks noChangeArrowheads="1"/>
              </p:cNvSpPr>
              <p:nvPr/>
            </p:nvSpPr>
            <p:spPr bwMode="auto">
              <a:xfrm>
                <a:off x="5637610" y="2119739"/>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CarryIn1</a:t>
                </a:r>
              </a:p>
            </p:txBody>
          </p:sp>
          <p:sp>
            <p:nvSpPr>
              <p:cNvPr id="14361" name="Rectangle 62"/>
              <p:cNvSpPr>
                <a:spLocks noChangeArrowheads="1"/>
              </p:cNvSpPr>
              <p:nvPr/>
            </p:nvSpPr>
            <p:spPr bwMode="auto">
              <a:xfrm>
                <a:off x="6719989" y="2765852"/>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CarryOut1</a:t>
                </a:r>
              </a:p>
            </p:txBody>
          </p:sp>
          <p:sp>
            <p:nvSpPr>
              <p:cNvPr id="14362" name="Rectangle 63"/>
              <p:cNvSpPr>
                <a:spLocks noChangeArrowheads="1"/>
              </p:cNvSpPr>
              <p:nvPr/>
            </p:nvSpPr>
            <p:spPr bwMode="auto">
              <a:xfrm>
                <a:off x="5314951" y="2976989"/>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A2</a:t>
                </a:r>
              </a:p>
            </p:txBody>
          </p:sp>
          <p:sp>
            <p:nvSpPr>
              <p:cNvPr id="14363" name="Rectangle 64"/>
              <p:cNvSpPr>
                <a:spLocks noChangeArrowheads="1"/>
              </p:cNvSpPr>
              <p:nvPr/>
            </p:nvSpPr>
            <p:spPr bwMode="auto">
              <a:xfrm>
                <a:off x="5314951" y="3262739"/>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B2</a:t>
                </a:r>
              </a:p>
            </p:txBody>
          </p:sp>
          <p:sp>
            <p:nvSpPr>
              <p:cNvPr id="14364" name="Rectangle 65"/>
              <p:cNvSpPr>
                <a:spLocks noChangeArrowheads="1"/>
              </p:cNvSpPr>
              <p:nvPr/>
            </p:nvSpPr>
            <p:spPr bwMode="auto">
              <a:xfrm>
                <a:off x="6019800" y="3035329"/>
                <a:ext cx="845344"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4365" name="Rectangle 66"/>
              <p:cNvSpPr>
                <a:spLocks noChangeArrowheads="1"/>
              </p:cNvSpPr>
              <p:nvPr/>
            </p:nvSpPr>
            <p:spPr bwMode="auto">
              <a:xfrm>
                <a:off x="6197536" y="3034139"/>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14366" name="Line 67"/>
              <p:cNvSpPr>
                <a:spLocks noChangeShapeType="1"/>
              </p:cNvSpPr>
              <p:nvPr/>
            </p:nvSpPr>
            <p:spPr bwMode="auto">
              <a:xfrm>
                <a:off x="6875860" y="3197254"/>
                <a:ext cx="3714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67" name="Line 68"/>
              <p:cNvSpPr>
                <a:spLocks noChangeShapeType="1"/>
              </p:cNvSpPr>
              <p:nvPr/>
            </p:nvSpPr>
            <p:spPr bwMode="auto">
              <a:xfrm>
                <a:off x="5575697" y="314010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68" name="Line 69"/>
              <p:cNvSpPr>
                <a:spLocks noChangeShapeType="1"/>
              </p:cNvSpPr>
              <p:nvPr/>
            </p:nvSpPr>
            <p:spPr bwMode="auto">
              <a:xfrm>
                <a:off x="5575697" y="331155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69" name="Rectangle 70"/>
              <p:cNvSpPr>
                <a:spLocks noChangeArrowheads="1"/>
              </p:cNvSpPr>
              <p:nvPr/>
            </p:nvSpPr>
            <p:spPr bwMode="auto">
              <a:xfrm>
                <a:off x="7234238" y="3091289"/>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Result2</a:t>
                </a:r>
              </a:p>
            </p:txBody>
          </p:sp>
          <p:sp>
            <p:nvSpPr>
              <p:cNvPr id="14370" name="Line 71"/>
              <p:cNvSpPr>
                <a:spLocks noChangeShapeType="1"/>
              </p:cNvSpPr>
              <p:nvPr/>
            </p:nvSpPr>
            <p:spPr bwMode="auto">
              <a:xfrm>
                <a:off x="6442472" y="2740054"/>
                <a:ext cx="0" cy="2857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71" name="Rectangle 72"/>
              <p:cNvSpPr>
                <a:spLocks noChangeArrowheads="1"/>
              </p:cNvSpPr>
              <p:nvPr/>
            </p:nvSpPr>
            <p:spPr bwMode="auto">
              <a:xfrm>
                <a:off x="5637610" y="2805539"/>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CarryIn2</a:t>
                </a:r>
              </a:p>
            </p:txBody>
          </p:sp>
          <p:sp>
            <p:nvSpPr>
              <p:cNvPr id="14372" name="Rectangle 73"/>
              <p:cNvSpPr>
                <a:spLocks noChangeArrowheads="1"/>
              </p:cNvSpPr>
              <p:nvPr/>
            </p:nvSpPr>
            <p:spPr bwMode="auto">
              <a:xfrm>
                <a:off x="6728222" y="3434189"/>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CarryOut2</a:t>
                </a:r>
              </a:p>
            </p:txBody>
          </p:sp>
          <p:sp>
            <p:nvSpPr>
              <p:cNvPr id="14373" name="Rectangle 74"/>
              <p:cNvSpPr>
                <a:spLocks noChangeArrowheads="1"/>
              </p:cNvSpPr>
              <p:nvPr/>
            </p:nvSpPr>
            <p:spPr bwMode="auto">
              <a:xfrm>
                <a:off x="5314951" y="3662789"/>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A3</a:t>
                </a:r>
              </a:p>
            </p:txBody>
          </p:sp>
          <p:sp>
            <p:nvSpPr>
              <p:cNvPr id="14374" name="Rectangle 75"/>
              <p:cNvSpPr>
                <a:spLocks noChangeArrowheads="1"/>
              </p:cNvSpPr>
              <p:nvPr/>
            </p:nvSpPr>
            <p:spPr bwMode="auto">
              <a:xfrm>
                <a:off x="5314951" y="3948539"/>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B3</a:t>
                </a:r>
              </a:p>
            </p:txBody>
          </p:sp>
          <p:sp>
            <p:nvSpPr>
              <p:cNvPr id="14375" name="Rectangle 76"/>
              <p:cNvSpPr>
                <a:spLocks noChangeArrowheads="1"/>
              </p:cNvSpPr>
              <p:nvPr/>
            </p:nvSpPr>
            <p:spPr bwMode="auto">
              <a:xfrm>
                <a:off x="6019800" y="3721129"/>
                <a:ext cx="845344"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4376" name="Rectangle 77"/>
              <p:cNvSpPr>
                <a:spLocks noChangeArrowheads="1"/>
              </p:cNvSpPr>
              <p:nvPr/>
            </p:nvSpPr>
            <p:spPr bwMode="auto">
              <a:xfrm>
                <a:off x="6197536" y="3719939"/>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14377" name="Line 78"/>
              <p:cNvSpPr>
                <a:spLocks noChangeShapeType="1"/>
              </p:cNvSpPr>
              <p:nvPr/>
            </p:nvSpPr>
            <p:spPr bwMode="auto">
              <a:xfrm>
                <a:off x="6875860" y="3883054"/>
                <a:ext cx="3714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78" name="Line 79"/>
              <p:cNvSpPr>
                <a:spLocks noChangeShapeType="1"/>
              </p:cNvSpPr>
              <p:nvPr/>
            </p:nvSpPr>
            <p:spPr bwMode="auto">
              <a:xfrm>
                <a:off x="5575697" y="382590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79" name="Line 80"/>
              <p:cNvSpPr>
                <a:spLocks noChangeShapeType="1"/>
              </p:cNvSpPr>
              <p:nvPr/>
            </p:nvSpPr>
            <p:spPr bwMode="auto">
              <a:xfrm>
                <a:off x="5575697" y="399735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80" name="Rectangle 81"/>
              <p:cNvSpPr>
                <a:spLocks noChangeArrowheads="1"/>
              </p:cNvSpPr>
              <p:nvPr/>
            </p:nvSpPr>
            <p:spPr bwMode="auto">
              <a:xfrm>
                <a:off x="7234238" y="3777089"/>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Result3</a:t>
                </a:r>
              </a:p>
            </p:txBody>
          </p:sp>
          <p:sp>
            <p:nvSpPr>
              <p:cNvPr id="14381" name="Line 82"/>
              <p:cNvSpPr>
                <a:spLocks noChangeShapeType="1"/>
              </p:cNvSpPr>
              <p:nvPr/>
            </p:nvSpPr>
            <p:spPr bwMode="auto">
              <a:xfrm>
                <a:off x="6442472" y="3425854"/>
                <a:ext cx="0" cy="2857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82" name="Rectangle 83"/>
              <p:cNvSpPr>
                <a:spLocks noChangeArrowheads="1"/>
              </p:cNvSpPr>
              <p:nvPr/>
            </p:nvSpPr>
            <p:spPr bwMode="auto">
              <a:xfrm>
                <a:off x="5637610" y="3491339"/>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CarryIn3</a:t>
                </a:r>
              </a:p>
            </p:txBody>
          </p:sp>
          <p:sp>
            <p:nvSpPr>
              <p:cNvPr id="14388" name="Line 89"/>
              <p:cNvSpPr>
                <a:spLocks noChangeShapeType="1"/>
              </p:cNvSpPr>
              <p:nvPr/>
            </p:nvSpPr>
            <p:spPr bwMode="auto">
              <a:xfrm>
                <a:off x="6714067" y="1380360"/>
                <a:ext cx="0" cy="28575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89" name="Rectangle 90"/>
              <p:cNvSpPr>
                <a:spLocks noChangeArrowheads="1"/>
              </p:cNvSpPr>
              <p:nvPr/>
            </p:nvSpPr>
            <p:spPr bwMode="auto">
              <a:xfrm>
                <a:off x="6557963" y="1144617"/>
                <a:ext cx="956992"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solidFill>
                      <a:schemeClr val="accent1"/>
                    </a:solidFill>
                    <a:latin typeface="Arial" pitchFamily="34" charset="0"/>
                  </a:rPr>
                  <a:t>Operation</a:t>
                </a:r>
                <a:endParaRPr kumimoji="1" lang="en-US" altLang="zh-TW" sz="1350" b="1">
                  <a:latin typeface="Arial" pitchFamily="34" charset="0"/>
                </a:endParaRPr>
              </a:p>
            </p:txBody>
          </p:sp>
          <p:sp>
            <p:nvSpPr>
              <p:cNvPr id="14390" name="Line 91"/>
              <p:cNvSpPr>
                <a:spLocks noChangeShapeType="1"/>
              </p:cNvSpPr>
              <p:nvPr/>
            </p:nvSpPr>
            <p:spPr bwMode="auto">
              <a:xfrm>
                <a:off x="6717506" y="2078067"/>
                <a:ext cx="0" cy="28575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91" name="Line 92"/>
              <p:cNvSpPr>
                <a:spLocks noChangeShapeType="1"/>
              </p:cNvSpPr>
              <p:nvPr/>
            </p:nvSpPr>
            <p:spPr bwMode="auto">
              <a:xfrm>
                <a:off x="6711130" y="2732910"/>
                <a:ext cx="0" cy="28575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92" name="Line 93"/>
              <p:cNvSpPr>
                <a:spLocks noChangeShapeType="1"/>
              </p:cNvSpPr>
              <p:nvPr/>
            </p:nvSpPr>
            <p:spPr bwMode="auto">
              <a:xfrm>
                <a:off x="6717506" y="3429426"/>
                <a:ext cx="0" cy="28575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grpSp>
      </p:grpSp>
      <p:sp>
        <p:nvSpPr>
          <p:cNvPr id="132" name="灯片编号占位符 2">
            <a:extLst>
              <a:ext uri="{FF2B5EF4-FFF2-40B4-BE49-F238E27FC236}">
                <a16:creationId xmlns:a16="http://schemas.microsoft.com/office/drawing/2014/main" id="{46F7074B-BBC6-4F0F-A371-87A10636FC8B}"/>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11</a:t>
            </a:fld>
            <a:endParaRPr lang="zh-TW" altLang="en-US"/>
          </a:p>
        </p:txBody>
      </p:sp>
      <p:grpSp>
        <p:nvGrpSpPr>
          <p:cNvPr id="6" name="组合 5">
            <a:extLst>
              <a:ext uri="{FF2B5EF4-FFF2-40B4-BE49-F238E27FC236}">
                <a16:creationId xmlns:a16="http://schemas.microsoft.com/office/drawing/2014/main" id="{B508497F-ADA3-4962-9B92-9ADA63D986D2}"/>
              </a:ext>
            </a:extLst>
          </p:cNvPr>
          <p:cNvGrpSpPr/>
          <p:nvPr/>
        </p:nvGrpSpPr>
        <p:grpSpPr>
          <a:xfrm>
            <a:off x="537635" y="1217546"/>
            <a:ext cx="4216732" cy="3370660"/>
            <a:chOff x="520522" y="1263625"/>
            <a:chExt cx="4216732" cy="3370660"/>
          </a:xfrm>
        </p:grpSpPr>
        <p:grpSp>
          <p:nvGrpSpPr>
            <p:cNvPr id="3" name="组合 2">
              <a:extLst>
                <a:ext uri="{FF2B5EF4-FFF2-40B4-BE49-F238E27FC236}">
                  <a16:creationId xmlns:a16="http://schemas.microsoft.com/office/drawing/2014/main" id="{53E2B586-0F28-4780-8BDE-6C187EFD68F3}"/>
                </a:ext>
              </a:extLst>
            </p:cNvPr>
            <p:cNvGrpSpPr/>
            <p:nvPr/>
          </p:nvGrpSpPr>
          <p:grpSpPr>
            <a:xfrm>
              <a:off x="520522" y="1263625"/>
              <a:ext cx="4216732" cy="3370660"/>
              <a:chOff x="1401366" y="1272014"/>
              <a:chExt cx="4216732" cy="3370660"/>
            </a:xfrm>
          </p:grpSpPr>
          <p:grpSp>
            <p:nvGrpSpPr>
              <p:cNvPr id="14339" name="Group 3"/>
              <p:cNvGrpSpPr>
                <a:grpSpLocks/>
              </p:cNvGrpSpPr>
              <p:nvPr/>
            </p:nvGrpSpPr>
            <p:grpSpPr bwMode="auto">
              <a:xfrm>
                <a:off x="1401366" y="1272014"/>
                <a:ext cx="4216732" cy="3370660"/>
                <a:chOff x="422" y="1167"/>
                <a:chExt cx="3269" cy="2831"/>
              </a:xfrm>
            </p:grpSpPr>
            <p:grpSp>
              <p:nvGrpSpPr>
                <p:cNvPr id="14394" name="Group 4"/>
                <p:cNvGrpSpPr>
                  <a:grpSpLocks/>
                </p:cNvGrpSpPr>
                <p:nvPr/>
              </p:nvGrpSpPr>
              <p:grpSpPr bwMode="auto">
                <a:xfrm>
                  <a:off x="1392" y="1584"/>
                  <a:ext cx="480" cy="384"/>
                  <a:chOff x="1392" y="1584"/>
                  <a:chExt cx="480" cy="384"/>
                </a:xfrm>
              </p:grpSpPr>
              <p:sp>
                <p:nvSpPr>
                  <p:cNvPr id="14426" name="Arc 5"/>
                  <p:cNvSpPr>
                    <a:spLocks/>
                  </p:cNvSpPr>
                  <p:nvPr/>
                </p:nvSpPr>
                <p:spPr bwMode="auto">
                  <a:xfrm>
                    <a:off x="1672" y="1585"/>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4427" name="Arc 6"/>
                  <p:cNvSpPr>
                    <a:spLocks/>
                  </p:cNvSpPr>
                  <p:nvPr/>
                </p:nvSpPr>
                <p:spPr bwMode="auto">
                  <a:xfrm>
                    <a:off x="1672" y="1776"/>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4428" name="Line 7"/>
                  <p:cNvSpPr>
                    <a:spLocks noChangeShapeType="1"/>
                  </p:cNvSpPr>
                  <p:nvPr/>
                </p:nvSpPr>
                <p:spPr bwMode="auto">
                  <a:xfrm flipH="1">
                    <a:off x="1392" y="1584"/>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29" name="Line 8"/>
                  <p:cNvSpPr>
                    <a:spLocks noChangeShapeType="1"/>
                  </p:cNvSpPr>
                  <p:nvPr/>
                </p:nvSpPr>
                <p:spPr bwMode="auto">
                  <a:xfrm>
                    <a:off x="1392" y="1584"/>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30" name="Line 9"/>
                  <p:cNvSpPr>
                    <a:spLocks noChangeShapeType="1"/>
                  </p:cNvSpPr>
                  <p:nvPr/>
                </p:nvSpPr>
                <p:spPr bwMode="auto">
                  <a:xfrm flipH="1">
                    <a:off x="1392" y="196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14395" name="Line 10"/>
                <p:cNvSpPr>
                  <a:spLocks noChangeShapeType="1"/>
                </p:cNvSpPr>
                <p:nvPr/>
              </p:nvSpPr>
              <p:spPr bwMode="auto">
                <a:xfrm flipH="1">
                  <a:off x="624" y="1680"/>
                  <a:ext cx="76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96" name="Line 11"/>
                <p:cNvSpPr>
                  <a:spLocks noChangeShapeType="1"/>
                </p:cNvSpPr>
                <p:nvPr/>
              </p:nvSpPr>
              <p:spPr bwMode="auto">
                <a:xfrm flipH="1">
                  <a:off x="1152" y="1872"/>
                  <a:ext cx="24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97" name="Line 12"/>
                <p:cNvSpPr>
                  <a:spLocks noChangeShapeType="1"/>
                </p:cNvSpPr>
                <p:nvPr/>
              </p:nvSpPr>
              <p:spPr bwMode="auto">
                <a:xfrm>
                  <a:off x="1872" y="1776"/>
                  <a:ext cx="52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98" name="Rectangle 13"/>
                <p:cNvSpPr>
                  <a:spLocks noChangeArrowheads="1"/>
                </p:cNvSpPr>
                <p:nvPr/>
              </p:nvSpPr>
              <p:spPr bwMode="auto">
                <a:xfrm>
                  <a:off x="422" y="1591"/>
                  <a:ext cx="19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A</a:t>
                  </a:r>
                </a:p>
              </p:txBody>
            </p:sp>
            <p:sp>
              <p:nvSpPr>
                <p:cNvPr id="14399" name="Arc 14"/>
                <p:cNvSpPr>
                  <a:spLocks/>
                </p:cNvSpPr>
                <p:nvPr/>
              </p:nvSpPr>
              <p:spPr bwMode="auto">
                <a:xfrm>
                  <a:off x="1433" y="2257"/>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4400" name="Arc 15"/>
                <p:cNvSpPr>
                  <a:spLocks/>
                </p:cNvSpPr>
                <p:nvPr/>
              </p:nvSpPr>
              <p:spPr bwMode="auto">
                <a:xfrm>
                  <a:off x="1432" y="2448"/>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4401" name="Arc 16"/>
                <p:cNvSpPr>
                  <a:spLocks/>
                </p:cNvSpPr>
                <p:nvPr/>
              </p:nvSpPr>
              <p:spPr bwMode="auto">
                <a:xfrm>
                  <a:off x="1392" y="2257"/>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4402" name="Arc 17"/>
                <p:cNvSpPr>
                  <a:spLocks/>
                </p:cNvSpPr>
                <p:nvPr/>
              </p:nvSpPr>
              <p:spPr bwMode="auto">
                <a:xfrm>
                  <a:off x="1392" y="2448"/>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4403" name="Line 18"/>
                <p:cNvSpPr>
                  <a:spLocks noChangeShapeType="1"/>
                </p:cNvSpPr>
                <p:nvPr/>
              </p:nvSpPr>
              <p:spPr bwMode="auto">
                <a:xfrm>
                  <a:off x="1824" y="2448"/>
                  <a:ext cx="57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04" name="Line 19"/>
                <p:cNvSpPr>
                  <a:spLocks noChangeShapeType="1"/>
                </p:cNvSpPr>
                <p:nvPr/>
              </p:nvSpPr>
              <p:spPr bwMode="auto">
                <a:xfrm flipH="1">
                  <a:off x="960" y="2352"/>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05" name="Line 20"/>
                <p:cNvSpPr>
                  <a:spLocks noChangeShapeType="1"/>
                </p:cNvSpPr>
                <p:nvPr/>
              </p:nvSpPr>
              <p:spPr bwMode="auto">
                <a:xfrm flipH="1">
                  <a:off x="1152" y="2544"/>
                  <a:ext cx="336"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06" name="Rectangle 21"/>
                <p:cNvSpPr>
                  <a:spLocks noChangeArrowheads="1"/>
                </p:cNvSpPr>
                <p:nvPr/>
              </p:nvSpPr>
              <p:spPr bwMode="auto">
                <a:xfrm>
                  <a:off x="422" y="3271"/>
                  <a:ext cx="19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a:t>
                  </a:r>
                </a:p>
              </p:txBody>
            </p:sp>
            <p:grpSp>
              <p:nvGrpSpPr>
                <p:cNvPr id="14407" name="Group 22"/>
                <p:cNvGrpSpPr>
                  <a:grpSpLocks/>
                </p:cNvGrpSpPr>
                <p:nvPr/>
              </p:nvGrpSpPr>
              <p:grpSpPr bwMode="auto">
                <a:xfrm>
                  <a:off x="1496" y="2936"/>
                  <a:ext cx="608" cy="571"/>
                  <a:chOff x="1496" y="2936"/>
                  <a:chExt cx="608" cy="571"/>
                </a:xfrm>
              </p:grpSpPr>
              <p:sp>
                <p:nvSpPr>
                  <p:cNvPr id="14424" name="Rectangle 23"/>
                  <p:cNvSpPr>
                    <a:spLocks noChangeArrowheads="1"/>
                  </p:cNvSpPr>
                  <p:nvPr/>
                </p:nvSpPr>
                <p:spPr bwMode="auto">
                  <a:xfrm>
                    <a:off x="1496" y="2936"/>
                    <a:ext cx="608"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4425" name="Rectangle 24"/>
                  <p:cNvSpPr>
                    <a:spLocks noChangeArrowheads="1"/>
                  </p:cNvSpPr>
                  <p:nvPr/>
                </p:nvSpPr>
                <p:spPr bwMode="auto">
                  <a:xfrm>
                    <a:off x="1580" y="2983"/>
                    <a:ext cx="45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dirty="0">
                        <a:latin typeface="Arial" pitchFamily="34" charset="0"/>
                      </a:rPr>
                      <a:t>1-</a:t>
                    </a:r>
                    <a:r>
                      <a:rPr kumimoji="1" lang="en-US" altLang="zh-TW" sz="1200" b="1" dirty="0">
                        <a:latin typeface="Arial" pitchFamily="34" charset="0"/>
                      </a:rPr>
                      <a:t>bit</a:t>
                    </a:r>
                  </a:p>
                  <a:p>
                    <a:pPr algn="ctr"/>
                    <a:r>
                      <a:rPr kumimoji="1" lang="en-US" altLang="zh-TW" sz="1200" b="1" dirty="0">
                        <a:latin typeface="Arial" pitchFamily="34" charset="0"/>
                      </a:rPr>
                      <a:t>Full</a:t>
                    </a:r>
                  </a:p>
                  <a:p>
                    <a:pPr algn="ctr"/>
                    <a:r>
                      <a:rPr kumimoji="1" lang="en-US" altLang="zh-TW" sz="1200" b="1" dirty="0">
                        <a:latin typeface="Arial" pitchFamily="34" charset="0"/>
                      </a:rPr>
                      <a:t>Adder</a:t>
                    </a:r>
                  </a:p>
                </p:txBody>
              </p:sp>
            </p:grpSp>
            <p:sp>
              <p:nvSpPr>
                <p:cNvPr id="14408" name="Line 25"/>
                <p:cNvSpPr>
                  <a:spLocks noChangeShapeType="1"/>
                </p:cNvSpPr>
                <p:nvPr/>
              </p:nvSpPr>
              <p:spPr bwMode="auto">
                <a:xfrm>
                  <a:off x="624" y="3360"/>
                  <a:ext cx="86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09" name="Line 26"/>
                <p:cNvSpPr>
                  <a:spLocks noChangeShapeType="1"/>
                </p:cNvSpPr>
                <p:nvPr/>
              </p:nvSpPr>
              <p:spPr bwMode="auto">
                <a:xfrm>
                  <a:off x="1152" y="1872"/>
                  <a:ext cx="0" cy="1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10" name="Line 27"/>
                <p:cNvSpPr>
                  <a:spLocks noChangeShapeType="1"/>
                </p:cNvSpPr>
                <p:nvPr/>
              </p:nvSpPr>
              <p:spPr bwMode="auto">
                <a:xfrm>
                  <a:off x="960" y="1680"/>
                  <a:ext cx="0" cy="13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11" name="Line 28"/>
                <p:cNvSpPr>
                  <a:spLocks noChangeShapeType="1"/>
                </p:cNvSpPr>
                <p:nvPr/>
              </p:nvSpPr>
              <p:spPr bwMode="auto">
                <a:xfrm>
                  <a:off x="960" y="3072"/>
                  <a:ext cx="52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12" name="Line 29"/>
                <p:cNvSpPr>
                  <a:spLocks noChangeShapeType="1"/>
                </p:cNvSpPr>
                <p:nvPr/>
              </p:nvSpPr>
              <p:spPr bwMode="auto">
                <a:xfrm>
                  <a:off x="1920" y="1392"/>
                  <a:ext cx="0" cy="153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13" name="Line 30"/>
                <p:cNvSpPr>
                  <a:spLocks noChangeShapeType="1"/>
                </p:cNvSpPr>
                <p:nvPr/>
              </p:nvSpPr>
              <p:spPr bwMode="auto">
                <a:xfrm>
                  <a:off x="1824" y="3504"/>
                  <a:ext cx="0" cy="33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14" name="Rectangle 31"/>
                <p:cNvSpPr>
                  <a:spLocks noChangeArrowheads="1"/>
                </p:cNvSpPr>
                <p:nvPr/>
              </p:nvSpPr>
              <p:spPr bwMode="auto">
                <a:xfrm>
                  <a:off x="1510" y="3784"/>
                  <a:ext cx="62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err="1">
                      <a:latin typeface="Arial" pitchFamily="34" charset="0"/>
                    </a:rPr>
                    <a:t>CarryOut</a:t>
                  </a:r>
                  <a:endParaRPr kumimoji="1" lang="en-US" altLang="zh-TW" sz="1200" b="1" dirty="0">
                    <a:latin typeface="Arial" pitchFamily="34" charset="0"/>
                  </a:endParaRPr>
                </a:p>
              </p:txBody>
            </p:sp>
            <p:sp>
              <p:nvSpPr>
                <p:cNvPr id="14415" name="Line 32"/>
                <p:cNvSpPr>
                  <a:spLocks noChangeShapeType="1"/>
                </p:cNvSpPr>
                <p:nvPr/>
              </p:nvSpPr>
              <p:spPr bwMode="auto">
                <a:xfrm>
                  <a:off x="2400" y="1584"/>
                  <a:ext cx="0" cy="192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16" name="Line 33"/>
                <p:cNvSpPr>
                  <a:spLocks noChangeShapeType="1"/>
                </p:cNvSpPr>
                <p:nvPr/>
              </p:nvSpPr>
              <p:spPr bwMode="auto">
                <a:xfrm>
                  <a:off x="2400" y="1584"/>
                  <a:ext cx="288"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17" name="Line 34"/>
                <p:cNvSpPr>
                  <a:spLocks noChangeShapeType="1"/>
                </p:cNvSpPr>
                <p:nvPr/>
              </p:nvSpPr>
              <p:spPr bwMode="auto">
                <a:xfrm>
                  <a:off x="2688" y="1728"/>
                  <a:ext cx="0" cy="163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18" name="Rectangle 35"/>
                <p:cNvSpPr>
                  <a:spLocks noChangeArrowheads="1"/>
                </p:cNvSpPr>
                <p:nvPr/>
              </p:nvSpPr>
              <p:spPr bwMode="auto">
                <a:xfrm rot="5400000">
                  <a:off x="2347" y="2413"/>
                  <a:ext cx="3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Mux</a:t>
                  </a:r>
                </a:p>
              </p:txBody>
            </p:sp>
            <p:sp>
              <p:nvSpPr>
                <p:cNvPr id="14419" name="Line 36"/>
                <p:cNvSpPr>
                  <a:spLocks noChangeShapeType="1"/>
                </p:cNvSpPr>
                <p:nvPr/>
              </p:nvSpPr>
              <p:spPr bwMode="auto">
                <a:xfrm flipV="1">
                  <a:off x="2400" y="3360"/>
                  <a:ext cx="288"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20" name="Line 37"/>
                <p:cNvSpPr>
                  <a:spLocks noChangeShapeType="1"/>
                </p:cNvSpPr>
                <p:nvPr/>
              </p:nvSpPr>
              <p:spPr bwMode="auto">
                <a:xfrm>
                  <a:off x="2112" y="3216"/>
                  <a:ext cx="2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21" name="Line 38"/>
                <p:cNvSpPr>
                  <a:spLocks noChangeShapeType="1"/>
                </p:cNvSpPr>
                <p:nvPr/>
              </p:nvSpPr>
              <p:spPr bwMode="auto">
                <a:xfrm>
                  <a:off x="2688" y="2448"/>
                  <a:ext cx="52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422" name="Rectangle 39"/>
                <p:cNvSpPr>
                  <a:spLocks noChangeArrowheads="1"/>
                </p:cNvSpPr>
                <p:nvPr/>
              </p:nvSpPr>
              <p:spPr bwMode="auto">
                <a:xfrm>
                  <a:off x="1658" y="1167"/>
                  <a:ext cx="52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err="1">
                      <a:latin typeface="Arial" pitchFamily="34" charset="0"/>
                    </a:rPr>
                    <a:t>CarryIn</a:t>
                  </a:r>
                  <a:endParaRPr kumimoji="1" lang="en-US" altLang="zh-TW" sz="1200" b="1" dirty="0">
                    <a:latin typeface="Arial" pitchFamily="34" charset="0"/>
                  </a:endParaRPr>
                </a:p>
              </p:txBody>
            </p:sp>
            <p:sp>
              <p:nvSpPr>
                <p:cNvPr id="14423" name="Rectangle 40"/>
                <p:cNvSpPr>
                  <a:spLocks noChangeArrowheads="1"/>
                </p:cNvSpPr>
                <p:nvPr/>
              </p:nvSpPr>
              <p:spPr bwMode="auto">
                <a:xfrm>
                  <a:off x="3219" y="2332"/>
                  <a:ext cx="47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Result</a:t>
                  </a:r>
                </a:p>
              </p:txBody>
            </p:sp>
          </p:grpSp>
          <p:sp>
            <p:nvSpPr>
              <p:cNvPr id="14386" name="Line 87"/>
              <p:cNvSpPr>
                <a:spLocks noChangeShapeType="1"/>
              </p:cNvSpPr>
              <p:nvPr/>
            </p:nvSpPr>
            <p:spPr bwMode="auto">
              <a:xfrm>
                <a:off x="4115991" y="1544667"/>
                <a:ext cx="0" cy="28575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4387" name="Rectangle 88"/>
              <p:cNvSpPr>
                <a:spLocks noChangeArrowheads="1"/>
              </p:cNvSpPr>
              <p:nvPr/>
            </p:nvSpPr>
            <p:spPr bwMode="auto">
              <a:xfrm>
                <a:off x="3917156" y="1308923"/>
                <a:ext cx="956992"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solidFill>
                      <a:schemeClr val="accent1"/>
                    </a:solidFill>
                    <a:latin typeface="Arial" pitchFamily="34" charset="0"/>
                  </a:rPr>
                  <a:t>Operation</a:t>
                </a:r>
                <a:endParaRPr kumimoji="1" lang="en-US" altLang="zh-TW" sz="1350" b="1">
                  <a:latin typeface="Arial" pitchFamily="34" charset="0"/>
                </a:endParaRPr>
              </a:p>
            </p:txBody>
          </p:sp>
        </p:grpSp>
        <p:sp>
          <p:nvSpPr>
            <p:cNvPr id="2" name="矩形 1">
              <a:extLst>
                <a:ext uri="{FF2B5EF4-FFF2-40B4-BE49-F238E27FC236}">
                  <a16:creationId xmlns:a16="http://schemas.microsoft.com/office/drawing/2014/main" id="{7A173BCC-5CD4-4818-ABF0-08C9DEDE8213}"/>
                </a:ext>
              </a:extLst>
            </p:cNvPr>
            <p:cNvSpPr/>
            <p:nvPr/>
          </p:nvSpPr>
          <p:spPr bwMode="auto">
            <a:xfrm>
              <a:off x="947956" y="1654204"/>
              <a:ext cx="2655141" cy="2580085"/>
            </a:xfrm>
            <a:prstGeom prst="rect">
              <a:avLst/>
            </a:prstGeom>
            <a:noFill/>
            <a:ln w="158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Arial" pitchFamily="34" charset="0"/>
                <a:ea typeface="新細明體" pitchFamily="18" charset="-120"/>
              </a:endParaRPr>
            </a:p>
          </p:txBody>
        </p:sp>
      </p:grpSp>
      <p:sp>
        <p:nvSpPr>
          <p:cNvPr id="100" name="Rectangle 2">
            <a:extLst>
              <a:ext uri="{FF2B5EF4-FFF2-40B4-BE49-F238E27FC236}">
                <a16:creationId xmlns:a16="http://schemas.microsoft.com/office/drawing/2014/main" id="{A6562D91-0F71-45D9-B064-18716F94458B}"/>
              </a:ext>
            </a:extLst>
          </p:cNvPr>
          <p:cNvSpPr txBox="1">
            <a:spLocks noChangeArrowheads="1"/>
          </p:cNvSpPr>
          <p:nvPr/>
        </p:nvSpPr>
        <p:spPr bwMode="auto">
          <a:xfrm>
            <a:off x="1912684" y="846572"/>
            <a:ext cx="1042252" cy="315471"/>
          </a:xfrm>
          <a:prstGeom prst="rect">
            <a:avLst/>
          </a:prstGeom>
          <a:noFill/>
          <a:ln w="9525">
            <a:noFill/>
            <a:miter lim="800000"/>
            <a:headEnd/>
            <a:tailEnd/>
          </a:ln>
        </p:spPr>
        <p:txBody>
          <a:bodyPr vert="horz" wrap="square" lIns="47625" tIns="19050" rIns="47625" bIns="19050" numCol="1" anchor="t" anchorCtr="0" compatLnSpc="1">
            <a:prstTxWarp prst="textNoShape">
              <a:avLst/>
            </a:prstTxWarp>
            <a:spAutoFit/>
          </a:bodyPr>
          <a:lstStyle>
            <a:lvl1pPr marL="257168" indent="-257168" algn="l" rtl="0" eaLnBrk="1" fontAlgn="base" hangingPunct="1">
              <a:spcBef>
                <a:spcPct val="20000"/>
              </a:spcBef>
              <a:spcAft>
                <a:spcPct val="0"/>
              </a:spcAft>
              <a:buClr>
                <a:srgbClr val="0000FF"/>
              </a:buClr>
              <a:buSzPct val="80000"/>
              <a:buFont typeface="Wingdings" pitchFamily="2" charset="2"/>
              <a:buChar char="l"/>
              <a:defRPr kumimoji="1" sz="2400">
                <a:solidFill>
                  <a:schemeClr val="tx1"/>
                </a:solidFill>
                <a:latin typeface="Calibri" pitchFamily="34" charset="0"/>
                <a:ea typeface="標楷體" pitchFamily="65" charset="-120"/>
                <a:cs typeface="+mn-cs"/>
              </a:defRPr>
            </a:lvl1pPr>
            <a:lvl2pPr marL="557199" indent="-214308" algn="l" rtl="0" eaLnBrk="1" fontAlgn="base" hangingPunct="1">
              <a:spcBef>
                <a:spcPct val="20000"/>
              </a:spcBef>
              <a:spcAft>
                <a:spcPct val="0"/>
              </a:spcAft>
              <a:buClr>
                <a:srgbClr val="0000FF"/>
              </a:buClr>
              <a:buSzPct val="90000"/>
              <a:buFont typeface="Arial" charset="0"/>
              <a:buChar char="–"/>
              <a:defRPr kumimoji="1" sz="2000">
                <a:solidFill>
                  <a:schemeClr val="tx1"/>
                </a:solidFill>
                <a:latin typeface="Calibri" pitchFamily="34" charset="0"/>
                <a:ea typeface="標楷體" pitchFamily="65" charset="-120"/>
              </a:defRPr>
            </a:lvl2pPr>
            <a:lvl3pPr marL="857229" indent="-171446" algn="l" rtl="0" eaLnBrk="1" fontAlgn="base" hangingPunct="1">
              <a:spcBef>
                <a:spcPct val="20000"/>
              </a:spcBef>
              <a:spcAft>
                <a:spcPct val="0"/>
              </a:spcAft>
              <a:buChar char="•"/>
              <a:defRPr kumimoji="1" sz="1800">
                <a:solidFill>
                  <a:schemeClr val="tx1"/>
                </a:solidFill>
                <a:latin typeface="Calibri" pitchFamily="34" charset="0"/>
                <a:ea typeface="標楷體" pitchFamily="65" charset="-120"/>
                <a:cs typeface="Calibri" pitchFamily="34" charset="0"/>
              </a:defRPr>
            </a:lvl3pPr>
            <a:lvl4pPr marL="1200121" indent="-171446" algn="l" rtl="0" eaLnBrk="1" fontAlgn="base" hangingPunct="1">
              <a:spcBef>
                <a:spcPct val="20000"/>
              </a:spcBef>
              <a:spcAft>
                <a:spcPct val="0"/>
              </a:spcAft>
              <a:buChar char="–"/>
              <a:defRPr kumimoji="1" sz="1600">
                <a:solidFill>
                  <a:schemeClr val="tx1"/>
                </a:solidFill>
                <a:latin typeface="Calibri" pitchFamily="34" charset="0"/>
                <a:ea typeface="標楷體" pitchFamily="65" charset="-120"/>
                <a:cs typeface="Calibri" pitchFamily="34" charset="0"/>
              </a:defRPr>
            </a:lvl4pPr>
            <a:lvl5pPr marL="1543012" indent="-171446" algn="l" rtl="0" eaLnBrk="1" fontAlgn="base" hangingPunct="1">
              <a:spcBef>
                <a:spcPct val="20000"/>
              </a:spcBef>
              <a:spcAft>
                <a:spcPct val="0"/>
              </a:spcAft>
              <a:buChar char="»"/>
              <a:defRPr kumimoji="1" sz="1400">
                <a:solidFill>
                  <a:schemeClr val="tx1"/>
                </a:solidFill>
                <a:latin typeface="Calibri" pitchFamily="34" charset="0"/>
                <a:ea typeface="標楷體" pitchFamily="65" charset="-120"/>
                <a:cs typeface="Calibri" pitchFamily="34" charset="0"/>
              </a:defRPr>
            </a:lvl5pPr>
            <a:lvl6pPr marL="1885904" indent="-171446" algn="l" rtl="0" eaLnBrk="1" fontAlgn="base" hangingPunct="1">
              <a:spcBef>
                <a:spcPct val="20000"/>
              </a:spcBef>
              <a:spcAft>
                <a:spcPct val="0"/>
              </a:spcAft>
              <a:buChar char="»"/>
              <a:defRPr kumimoji="1" sz="1500">
                <a:solidFill>
                  <a:schemeClr val="tx1"/>
                </a:solidFill>
                <a:latin typeface="+mn-lt"/>
                <a:ea typeface="+mn-ea"/>
              </a:defRPr>
            </a:lvl6pPr>
            <a:lvl7pPr marL="2228795" indent="-171446" algn="l" rtl="0" eaLnBrk="1" fontAlgn="base" hangingPunct="1">
              <a:spcBef>
                <a:spcPct val="20000"/>
              </a:spcBef>
              <a:spcAft>
                <a:spcPct val="0"/>
              </a:spcAft>
              <a:buChar char="»"/>
              <a:defRPr kumimoji="1" sz="1500">
                <a:solidFill>
                  <a:schemeClr val="tx1"/>
                </a:solidFill>
                <a:latin typeface="+mn-lt"/>
                <a:ea typeface="+mn-ea"/>
              </a:defRPr>
            </a:lvl7pPr>
            <a:lvl8pPr marL="2571686" indent="-171446" algn="l" rtl="0" eaLnBrk="1" fontAlgn="base" hangingPunct="1">
              <a:spcBef>
                <a:spcPct val="20000"/>
              </a:spcBef>
              <a:spcAft>
                <a:spcPct val="0"/>
              </a:spcAft>
              <a:buChar char="»"/>
              <a:defRPr kumimoji="1" sz="1500">
                <a:solidFill>
                  <a:schemeClr val="tx1"/>
                </a:solidFill>
                <a:latin typeface="+mn-lt"/>
                <a:ea typeface="+mn-ea"/>
              </a:defRPr>
            </a:lvl8pPr>
            <a:lvl9pPr marL="2914578" indent="-171446" algn="l" rtl="0" eaLnBrk="1" fontAlgn="base" hangingPunct="1">
              <a:spcBef>
                <a:spcPct val="20000"/>
              </a:spcBef>
              <a:spcAft>
                <a:spcPct val="0"/>
              </a:spcAft>
              <a:buChar char="»"/>
              <a:defRPr kumimoji="1" sz="1500">
                <a:solidFill>
                  <a:schemeClr val="tx1"/>
                </a:solidFill>
                <a:latin typeface="+mn-lt"/>
                <a:ea typeface="+mn-ea"/>
              </a:defRPr>
            </a:lvl9pPr>
          </a:lstStyle>
          <a:p>
            <a:pPr marL="152400" indent="-152400">
              <a:buFont typeface="Wingdings" pitchFamily="2" charset="2"/>
              <a:buNone/>
            </a:pPr>
            <a:r>
              <a:rPr lang="zh-TW" altLang="en-US" sz="1800" b="1" u="sng" kern="0" dirty="0">
                <a:solidFill>
                  <a:srgbClr val="FF0000"/>
                </a:solidFill>
              </a:rPr>
              <a:t>1-</a:t>
            </a:r>
            <a:r>
              <a:rPr lang="en-US" altLang="zh-TW" sz="1800" b="1" u="sng" kern="0" dirty="0">
                <a:solidFill>
                  <a:srgbClr val="FF0000"/>
                </a:solidFill>
              </a:rPr>
              <a:t>bit ALU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136800" y="1509843"/>
            <a:ext cx="4638084" cy="2309863"/>
          </a:xfrm>
          <a:noFill/>
        </p:spPr>
        <p:txBody>
          <a:bodyPr vert="horz" wrap="square" lIns="47625" tIns="19050" rIns="47625" bIns="19050" numCol="1" anchor="t" anchorCtr="0" compatLnSpc="1">
            <a:prstTxWarp prst="textNoShape">
              <a:avLst/>
            </a:prstTxWarp>
            <a:spAutoFit/>
          </a:bodyPr>
          <a:lstStyle/>
          <a:p>
            <a:pPr marL="152400" indent="-152400">
              <a:buNone/>
            </a:pPr>
            <a:r>
              <a:rPr lang="en-US" altLang="zh-TW" sz="1800" u="sng" dirty="0"/>
              <a:t>ALU Control (</a:t>
            </a:r>
            <a:r>
              <a:rPr lang="en-US" altLang="zh-TW" sz="1800" u="sng" dirty="0" err="1"/>
              <a:t>ALUop</a:t>
            </a:r>
            <a:r>
              <a:rPr lang="en-US" altLang="zh-TW" sz="1800" u="sng" dirty="0"/>
              <a:t>)</a:t>
            </a:r>
            <a:r>
              <a:rPr lang="en-US" altLang="zh-TW" sz="1800" dirty="0"/>
              <a:t>	</a:t>
            </a:r>
            <a:r>
              <a:rPr lang="en-US" altLang="zh-TW" sz="1800" u="sng" dirty="0"/>
              <a:t>Function</a:t>
            </a:r>
            <a:endParaRPr lang="en-US" altLang="zh-TW" sz="1800" dirty="0"/>
          </a:p>
          <a:p>
            <a:pPr marL="514350" lvl="1" indent="-142875">
              <a:buNone/>
            </a:pPr>
            <a:r>
              <a:rPr lang="en-US" altLang="zh-TW" sz="1800" dirty="0"/>
              <a:t>0000			    and</a:t>
            </a:r>
          </a:p>
          <a:p>
            <a:pPr marL="514350" lvl="1" indent="-142875">
              <a:buNone/>
            </a:pPr>
            <a:r>
              <a:rPr lang="en-US" altLang="zh-TW" sz="1800" dirty="0"/>
              <a:t>0001			    or</a:t>
            </a:r>
          </a:p>
          <a:p>
            <a:pPr marL="514350" lvl="1" indent="-142875">
              <a:buNone/>
            </a:pPr>
            <a:r>
              <a:rPr lang="en-US" altLang="zh-TW" sz="1800" dirty="0"/>
              <a:t>0010			    add</a:t>
            </a:r>
          </a:p>
          <a:p>
            <a:pPr marL="514350" lvl="1" indent="-142875">
              <a:buNone/>
            </a:pPr>
            <a:r>
              <a:rPr lang="en-US" altLang="zh-TW" sz="1800" dirty="0">
                <a:solidFill>
                  <a:srgbClr val="FF0000"/>
                </a:solidFill>
              </a:rPr>
              <a:t>0110			    subtract</a:t>
            </a:r>
          </a:p>
          <a:p>
            <a:pPr marL="514350" lvl="1" indent="-142875">
              <a:buNone/>
            </a:pPr>
            <a:r>
              <a:rPr lang="en-US" altLang="zh-TW" sz="1800" dirty="0"/>
              <a:t>0111			    set-on-less-than</a:t>
            </a:r>
          </a:p>
          <a:p>
            <a:pPr marL="514350" lvl="1" indent="-142875">
              <a:buNone/>
            </a:pPr>
            <a:r>
              <a:rPr lang="en-US" altLang="zh-TW" sz="1800" dirty="0"/>
              <a:t>1100			    nor</a:t>
            </a:r>
          </a:p>
        </p:txBody>
      </p:sp>
      <p:grpSp>
        <p:nvGrpSpPr>
          <p:cNvPr id="2" name="组合 1">
            <a:extLst>
              <a:ext uri="{FF2B5EF4-FFF2-40B4-BE49-F238E27FC236}">
                <a16:creationId xmlns:a16="http://schemas.microsoft.com/office/drawing/2014/main" id="{56ACCA75-51CB-4ED4-88C4-6BA5217ECCC3}"/>
              </a:ext>
            </a:extLst>
          </p:cNvPr>
          <p:cNvGrpSpPr/>
          <p:nvPr/>
        </p:nvGrpSpPr>
        <p:grpSpPr>
          <a:xfrm>
            <a:off x="369116" y="1457894"/>
            <a:ext cx="3671821" cy="2476543"/>
            <a:chOff x="3024188" y="1004888"/>
            <a:chExt cx="3147553" cy="2026048"/>
          </a:xfrm>
        </p:grpSpPr>
        <p:sp>
          <p:nvSpPr>
            <p:cNvPr id="20483" name="Line 3"/>
            <p:cNvSpPr>
              <a:spLocks noChangeShapeType="1"/>
            </p:cNvSpPr>
            <p:nvPr/>
          </p:nvSpPr>
          <p:spPr bwMode="auto">
            <a:xfrm flipH="1">
              <a:off x="3284935" y="1510904"/>
              <a:ext cx="7429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nvGrpSpPr>
            <p:cNvPr id="20484" name="Group 4"/>
            <p:cNvGrpSpPr>
              <a:grpSpLocks/>
            </p:cNvGrpSpPr>
            <p:nvPr/>
          </p:nvGrpSpPr>
          <p:grpSpPr bwMode="auto">
            <a:xfrm>
              <a:off x="4027885" y="1339454"/>
              <a:ext cx="619125" cy="685800"/>
              <a:chOff x="1920" y="768"/>
              <a:chExt cx="480" cy="576"/>
            </a:xfrm>
          </p:grpSpPr>
          <p:sp>
            <p:nvSpPr>
              <p:cNvPr id="20515"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6"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7"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8"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9"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grpSp>
          <p:nvGrpSpPr>
            <p:cNvPr id="20485" name="Group 10"/>
            <p:cNvGrpSpPr>
              <a:grpSpLocks/>
            </p:cNvGrpSpPr>
            <p:nvPr/>
          </p:nvGrpSpPr>
          <p:grpSpPr bwMode="auto">
            <a:xfrm>
              <a:off x="4027885" y="2025254"/>
              <a:ext cx="619125" cy="685800"/>
              <a:chOff x="1920" y="1344"/>
              <a:chExt cx="480" cy="576"/>
            </a:xfrm>
          </p:grpSpPr>
          <p:sp>
            <p:nvSpPr>
              <p:cNvPr id="20510"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1"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2"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3"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4"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20486" name="Line 16"/>
            <p:cNvSpPr>
              <a:spLocks noChangeShapeType="1"/>
            </p:cNvSpPr>
            <p:nvPr/>
          </p:nvSpPr>
          <p:spPr bwMode="auto">
            <a:xfrm>
              <a:off x="4647010" y="2025254"/>
              <a:ext cx="9286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487" name="Line 17"/>
            <p:cNvSpPr>
              <a:spLocks noChangeShapeType="1"/>
            </p:cNvSpPr>
            <p:nvPr/>
          </p:nvSpPr>
          <p:spPr bwMode="auto">
            <a:xfrm flipH="1">
              <a:off x="3284935" y="2539604"/>
              <a:ext cx="7429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488" name="Rectangle 18"/>
            <p:cNvSpPr>
              <a:spLocks noChangeArrowheads="1"/>
            </p:cNvSpPr>
            <p:nvPr/>
          </p:nvSpPr>
          <p:spPr bwMode="auto">
            <a:xfrm rot="5400000">
              <a:off x="4219358" y="1912343"/>
              <a:ext cx="455253"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ALU</a:t>
              </a:r>
            </a:p>
          </p:txBody>
        </p:sp>
        <p:sp>
          <p:nvSpPr>
            <p:cNvPr id="20489" name="Line 19"/>
            <p:cNvSpPr>
              <a:spLocks noChangeShapeType="1"/>
            </p:cNvSpPr>
            <p:nvPr/>
          </p:nvSpPr>
          <p:spPr bwMode="auto">
            <a:xfrm flipH="1">
              <a:off x="3532585" y="248245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490" name="Line 20"/>
            <p:cNvSpPr>
              <a:spLocks noChangeShapeType="1"/>
            </p:cNvSpPr>
            <p:nvPr/>
          </p:nvSpPr>
          <p:spPr bwMode="auto">
            <a:xfrm flipH="1">
              <a:off x="3532585" y="145375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491" name="Line 21"/>
            <p:cNvSpPr>
              <a:spLocks noChangeShapeType="1"/>
            </p:cNvSpPr>
            <p:nvPr/>
          </p:nvSpPr>
          <p:spPr bwMode="auto">
            <a:xfrm flipH="1">
              <a:off x="5080397" y="196810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492" name="Rectangle 22"/>
            <p:cNvSpPr>
              <a:spLocks noChangeArrowheads="1"/>
            </p:cNvSpPr>
            <p:nvPr/>
          </p:nvSpPr>
          <p:spPr bwMode="auto">
            <a:xfrm>
              <a:off x="3333751" y="151923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20493" name="Rectangle 23"/>
            <p:cNvSpPr>
              <a:spLocks noChangeArrowheads="1"/>
            </p:cNvSpPr>
            <p:nvPr/>
          </p:nvSpPr>
          <p:spPr bwMode="auto">
            <a:xfrm>
              <a:off x="3333751" y="254793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20494" name="Rectangle 24"/>
            <p:cNvSpPr>
              <a:spLocks noChangeArrowheads="1"/>
            </p:cNvSpPr>
            <p:nvPr/>
          </p:nvSpPr>
          <p:spPr bwMode="auto">
            <a:xfrm>
              <a:off x="4881563" y="203358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20495" name="Rectangle 25"/>
            <p:cNvSpPr>
              <a:spLocks noChangeArrowheads="1"/>
            </p:cNvSpPr>
            <p:nvPr/>
          </p:nvSpPr>
          <p:spPr bwMode="auto">
            <a:xfrm>
              <a:off x="3024188" y="1404938"/>
              <a:ext cx="250068"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a:t>
              </a:r>
            </a:p>
          </p:txBody>
        </p:sp>
        <p:sp>
          <p:nvSpPr>
            <p:cNvPr id="20496" name="Rectangle 26"/>
            <p:cNvSpPr>
              <a:spLocks noChangeArrowheads="1"/>
            </p:cNvSpPr>
            <p:nvPr/>
          </p:nvSpPr>
          <p:spPr bwMode="auto">
            <a:xfrm>
              <a:off x="3024188" y="2433638"/>
              <a:ext cx="250068"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a:t>
              </a:r>
            </a:p>
          </p:txBody>
        </p:sp>
        <p:sp>
          <p:nvSpPr>
            <p:cNvPr id="20497" name="Rectangle 27"/>
            <p:cNvSpPr>
              <a:spLocks noChangeArrowheads="1"/>
            </p:cNvSpPr>
            <p:nvPr/>
          </p:nvSpPr>
          <p:spPr bwMode="auto">
            <a:xfrm>
              <a:off x="5562600" y="1919288"/>
              <a:ext cx="609141"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a:t>
              </a:r>
            </a:p>
          </p:txBody>
        </p:sp>
        <p:sp>
          <p:nvSpPr>
            <p:cNvPr id="20498" name="Line 28"/>
            <p:cNvSpPr>
              <a:spLocks noChangeShapeType="1"/>
            </p:cNvSpPr>
            <p:nvPr/>
          </p:nvSpPr>
          <p:spPr bwMode="auto">
            <a:xfrm>
              <a:off x="4647010" y="1739504"/>
              <a:ext cx="61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499" name="Line 29"/>
            <p:cNvSpPr>
              <a:spLocks noChangeShapeType="1"/>
            </p:cNvSpPr>
            <p:nvPr/>
          </p:nvSpPr>
          <p:spPr bwMode="auto">
            <a:xfrm>
              <a:off x="4647010" y="2368154"/>
              <a:ext cx="61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00" name="Rectangle 30"/>
            <p:cNvSpPr>
              <a:spLocks noChangeArrowheads="1"/>
            </p:cNvSpPr>
            <p:nvPr/>
          </p:nvSpPr>
          <p:spPr bwMode="auto">
            <a:xfrm>
              <a:off x="5253038" y="2262188"/>
              <a:ext cx="79829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Overflow</a:t>
              </a:r>
            </a:p>
          </p:txBody>
        </p:sp>
        <p:sp>
          <p:nvSpPr>
            <p:cNvPr id="20501" name="Rectangle 31"/>
            <p:cNvSpPr>
              <a:spLocks noChangeArrowheads="1"/>
            </p:cNvSpPr>
            <p:nvPr/>
          </p:nvSpPr>
          <p:spPr bwMode="auto">
            <a:xfrm>
              <a:off x="5253038" y="1633538"/>
              <a:ext cx="47288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Zero</a:t>
              </a:r>
            </a:p>
          </p:txBody>
        </p:sp>
        <p:sp>
          <p:nvSpPr>
            <p:cNvPr id="20502" name="Line 32"/>
            <p:cNvSpPr>
              <a:spLocks noChangeShapeType="1"/>
            </p:cNvSpPr>
            <p:nvPr/>
          </p:nvSpPr>
          <p:spPr bwMode="auto">
            <a:xfrm>
              <a:off x="4399360" y="1053704"/>
              <a:ext cx="0" cy="4572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03" name="Line 33"/>
            <p:cNvSpPr>
              <a:spLocks noChangeShapeType="1"/>
            </p:cNvSpPr>
            <p:nvPr/>
          </p:nvSpPr>
          <p:spPr bwMode="auto">
            <a:xfrm flipV="1">
              <a:off x="4337447" y="1168004"/>
              <a:ext cx="123825" cy="1143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04" name="Rectangle 34"/>
            <p:cNvSpPr>
              <a:spLocks noChangeArrowheads="1"/>
            </p:cNvSpPr>
            <p:nvPr/>
          </p:nvSpPr>
          <p:spPr bwMode="auto">
            <a:xfrm>
              <a:off x="4448175" y="1119188"/>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solidFill>
                    <a:schemeClr val="accent1"/>
                  </a:solidFill>
                  <a:latin typeface="Arial" pitchFamily="34" charset="0"/>
                </a:rPr>
                <a:t>4</a:t>
              </a:r>
              <a:endParaRPr kumimoji="1" lang="zh-TW" altLang="en-US" sz="1200" b="1">
                <a:latin typeface="Arial" pitchFamily="34" charset="0"/>
              </a:endParaRPr>
            </a:p>
          </p:txBody>
        </p:sp>
        <p:sp>
          <p:nvSpPr>
            <p:cNvPr id="20505" name="Rectangle 35"/>
            <p:cNvSpPr>
              <a:spLocks noChangeArrowheads="1"/>
            </p:cNvSpPr>
            <p:nvPr/>
          </p:nvSpPr>
          <p:spPr bwMode="auto">
            <a:xfrm>
              <a:off x="3767138" y="1004888"/>
              <a:ext cx="64440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solidFill>
                    <a:schemeClr val="accent1"/>
                  </a:solidFill>
                  <a:latin typeface="Arial" pitchFamily="34" charset="0"/>
                </a:rPr>
                <a:t>ALUop</a:t>
              </a:r>
              <a:endParaRPr kumimoji="1" lang="en-US" altLang="zh-TW" sz="1200" b="1">
                <a:latin typeface="Arial" pitchFamily="34" charset="0"/>
              </a:endParaRPr>
            </a:p>
          </p:txBody>
        </p:sp>
        <p:sp>
          <p:nvSpPr>
            <p:cNvPr id="20506" name="Line 36"/>
            <p:cNvSpPr>
              <a:spLocks noChangeShapeType="1"/>
            </p:cNvSpPr>
            <p:nvPr/>
          </p:nvSpPr>
          <p:spPr bwMode="auto">
            <a:xfrm>
              <a:off x="4399360" y="2539604"/>
              <a:ext cx="0" cy="457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07" name="Rectangle 37"/>
            <p:cNvSpPr>
              <a:spLocks noChangeArrowheads="1"/>
            </p:cNvSpPr>
            <p:nvPr/>
          </p:nvSpPr>
          <p:spPr bwMode="auto">
            <a:xfrm>
              <a:off x="4448176" y="2776538"/>
              <a:ext cx="80470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a:t>
              </a:r>
            </a:p>
          </p:txBody>
        </p:sp>
      </p:grpSp>
      <p:sp>
        <p:nvSpPr>
          <p:cNvPr id="20508" name="Rectangle 38"/>
          <p:cNvSpPr>
            <a:spLocks noGrp="1" noChangeArrowheads="1"/>
          </p:cNvSpPr>
          <p:nvPr>
            <p:ph type="title"/>
          </p:nvPr>
        </p:nvSpPr>
        <p:spPr>
          <a:xfrm>
            <a:off x="1098959" y="30956"/>
            <a:ext cx="6630580" cy="676275"/>
          </a:xfrm>
        </p:spPr>
        <p:txBody>
          <a:bodyPr/>
          <a:lstStyle/>
          <a:p>
            <a:r>
              <a:rPr lang="en-US" altLang="zh-TW" dirty="0"/>
              <a:t>Function Specification</a:t>
            </a:r>
          </a:p>
        </p:txBody>
      </p:sp>
      <p:sp>
        <p:nvSpPr>
          <p:cNvPr id="40" name="灯片编号占位符 2">
            <a:extLst>
              <a:ext uri="{FF2B5EF4-FFF2-40B4-BE49-F238E27FC236}">
                <a16:creationId xmlns:a16="http://schemas.microsoft.com/office/drawing/2014/main" id="{B7DB5474-DAEF-417C-AADA-732F7EE13134}"/>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12</a:t>
            </a:fld>
            <a:endParaRPr lang="zh-TW" altLang="en-US"/>
          </a:p>
        </p:txBody>
      </p:sp>
    </p:spTree>
    <p:extLst>
      <p:ext uri="{BB962C8B-B14F-4D97-AF65-F5344CB8AC3E}">
        <p14:creationId xmlns:p14="http://schemas.microsoft.com/office/powerpoint/2010/main" val="93149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8" name="Rectangle 42"/>
          <p:cNvSpPr>
            <a:spLocks noGrp="1" noChangeArrowheads="1"/>
          </p:cNvSpPr>
          <p:nvPr>
            <p:ph type="title"/>
          </p:nvPr>
        </p:nvSpPr>
        <p:spPr>
          <a:xfrm>
            <a:off x="1065403" y="117445"/>
            <a:ext cx="6664136" cy="511729"/>
          </a:xfrm>
        </p:spPr>
        <p:txBody>
          <a:bodyPr/>
          <a:lstStyle/>
          <a:p>
            <a:r>
              <a:rPr lang="en-US" altLang="zh-TW" dirty="0"/>
              <a:t>Subtraction Operation</a:t>
            </a:r>
          </a:p>
        </p:txBody>
      </p:sp>
      <p:sp>
        <p:nvSpPr>
          <p:cNvPr id="15389" name="Rectangle 43"/>
          <p:cNvSpPr>
            <a:spLocks noGrp="1" noChangeArrowheads="1"/>
          </p:cNvSpPr>
          <p:nvPr>
            <p:ph type="body" idx="1"/>
          </p:nvPr>
        </p:nvSpPr>
        <p:spPr>
          <a:xfrm>
            <a:off x="728901" y="833957"/>
            <a:ext cx="7908388" cy="1111082"/>
          </a:xfrm>
        </p:spPr>
        <p:txBody>
          <a:bodyPr/>
          <a:lstStyle/>
          <a:p>
            <a:pPr marL="214313" indent="-214313"/>
            <a:r>
              <a:rPr lang="zh-TW" altLang="en-US" sz="2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’s</a:t>
            </a:r>
            <a:r>
              <a:rPr lang="en-US" altLang="zh-TW" sz="2000" dirty="0"/>
              <a:t> complement: </a:t>
            </a:r>
            <a:r>
              <a:rPr lang="en-US" altLang="zh-CN" sz="2000" dirty="0"/>
              <a:t>T</a:t>
            </a:r>
            <a:r>
              <a:rPr lang="en-US" altLang="zh-TW" sz="2000" dirty="0"/>
              <a:t>ake inverse of every bit and add 1 (at </a:t>
            </a:r>
            <a:r>
              <a:rPr lang="en-US" altLang="zh-TW" sz="2000" dirty="0" err="1"/>
              <a:t>c</a:t>
            </a:r>
            <a:r>
              <a:rPr lang="en-US" altLang="zh-TW" sz="2000" baseline="-25000" dirty="0" err="1"/>
              <a:t>in</a:t>
            </a:r>
            <a:r>
              <a:rPr lang="en-US" altLang="zh-TW" sz="2000" dirty="0"/>
              <a:t> of first stage)</a:t>
            </a:r>
          </a:p>
          <a:p>
            <a:pPr marL="528638" lvl="1" indent="-171450"/>
            <a:r>
              <a:rPr lang="en-US" altLang="zh-TW" sz="1800" dirty="0"/>
              <a:t>A + B’ + 1 = A + (B’ + 1) = A + (-B) = A - B</a:t>
            </a:r>
          </a:p>
          <a:p>
            <a:pPr marL="528638" lvl="1" indent="-171450"/>
            <a:r>
              <a:rPr lang="en-US" altLang="zh-TW" sz="1800" dirty="0"/>
              <a:t>Bit-wise inverse of B is B’</a:t>
            </a:r>
          </a:p>
        </p:txBody>
      </p:sp>
      <p:grpSp>
        <p:nvGrpSpPr>
          <p:cNvPr id="2" name="组合 1">
            <a:extLst>
              <a:ext uri="{FF2B5EF4-FFF2-40B4-BE49-F238E27FC236}">
                <a16:creationId xmlns:a16="http://schemas.microsoft.com/office/drawing/2014/main" id="{0917BE94-FBF0-4B5D-AB59-5C8A08AA9F45}"/>
              </a:ext>
            </a:extLst>
          </p:cNvPr>
          <p:cNvGrpSpPr/>
          <p:nvPr/>
        </p:nvGrpSpPr>
        <p:grpSpPr>
          <a:xfrm>
            <a:off x="1916608" y="1975004"/>
            <a:ext cx="5680604" cy="2446915"/>
            <a:chOff x="1834754" y="2228850"/>
            <a:chExt cx="5249977" cy="2209867"/>
          </a:xfrm>
        </p:grpSpPr>
        <p:sp>
          <p:nvSpPr>
            <p:cNvPr id="15362" name="Line 2"/>
            <p:cNvSpPr>
              <a:spLocks noChangeShapeType="1"/>
            </p:cNvSpPr>
            <p:nvPr/>
          </p:nvSpPr>
          <p:spPr bwMode="auto">
            <a:xfrm flipH="1">
              <a:off x="4138613" y="2895600"/>
              <a:ext cx="742950" cy="1191"/>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nvGrpSpPr>
            <p:cNvPr id="15363" name="Group 3"/>
            <p:cNvGrpSpPr>
              <a:grpSpLocks/>
            </p:cNvGrpSpPr>
            <p:nvPr/>
          </p:nvGrpSpPr>
          <p:grpSpPr bwMode="auto">
            <a:xfrm>
              <a:off x="4881563" y="2724150"/>
              <a:ext cx="619125" cy="685800"/>
              <a:chOff x="3504" y="2448"/>
              <a:chExt cx="480" cy="576"/>
            </a:xfrm>
          </p:grpSpPr>
          <p:sp>
            <p:nvSpPr>
              <p:cNvPr id="15402" name="Line 4"/>
              <p:cNvSpPr>
                <a:spLocks noChangeShapeType="1"/>
              </p:cNvSpPr>
              <p:nvPr/>
            </p:nvSpPr>
            <p:spPr bwMode="auto">
              <a:xfrm>
                <a:off x="3504" y="2448"/>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403" name="Line 5"/>
              <p:cNvSpPr>
                <a:spLocks noChangeShapeType="1"/>
              </p:cNvSpPr>
              <p:nvPr/>
            </p:nvSpPr>
            <p:spPr bwMode="auto">
              <a:xfrm>
                <a:off x="3504" y="2448"/>
                <a:ext cx="48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404" name="Line 6"/>
              <p:cNvSpPr>
                <a:spLocks noChangeShapeType="1"/>
              </p:cNvSpPr>
              <p:nvPr/>
            </p:nvSpPr>
            <p:spPr bwMode="auto">
              <a:xfrm>
                <a:off x="3504" y="2736"/>
                <a:ext cx="192"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405" name="Line 7"/>
              <p:cNvSpPr>
                <a:spLocks noChangeShapeType="1"/>
              </p:cNvSpPr>
              <p:nvPr/>
            </p:nvSpPr>
            <p:spPr bwMode="auto">
              <a:xfrm>
                <a:off x="3696" y="2832"/>
                <a:ext cx="0"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406" name="Line 8"/>
              <p:cNvSpPr>
                <a:spLocks noChangeShapeType="1"/>
              </p:cNvSpPr>
              <p:nvPr/>
            </p:nvSpPr>
            <p:spPr bwMode="auto">
              <a:xfrm>
                <a:off x="3984" y="2688"/>
                <a:ext cx="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grpSp>
          <p:nvGrpSpPr>
            <p:cNvPr id="15364" name="Group 9"/>
            <p:cNvGrpSpPr>
              <a:grpSpLocks/>
            </p:cNvGrpSpPr>
            <p:nvPr/>
          </p:nvGrpSpPr>
          <p:grpSpPr bwMode="auto">
            <a:xfrm>
              <a:off x="4881563" y="3409950"/>
              <a:ext cx="619125" cy="685800"/>
              <a:chOff x="3504" y="3024"/>
              <a:chExt cx="480" cy="576"/>
            </a:xfrm>
          </p:grpSpPr>
          <p:sp>
            <p:nvSpPr>
              <p:cNvPr id="15397" name="Line 10"/>
              <p:cNvSpPr>
                <a:spLocks noChangeShapeType="1"/>
              </p:cNvSpPr>
              <p:nvPr/>
            </p:nvSpPr>
            <p:spPr bwMode="auto">
              <a:xfrm flipV="1">
                <a:off x="3504" y="3312"/>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98" name="Line 11"/>
              <p:cNvSpPr>
                <a:spLocks noChangeShapeType="1"/>
              </p:cNvSpPr>
              <p:nvPr/>
            </p:nvSpPr>
            <p:spPr bwMode="auto">
              <a:xfrm flipV="1">
                <a:off x="3504" y="3360"/>
                <a:ext cx="48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99" name="Line 12"/>
              <p:cNvSpPr>
                <a:spLocks noChangeShapeType="1"/>
              </p:cNvSpPr>
              <p:nvPr/>
            </p:nvSpPr>
            <p:spPr bwMode="auto">
              <a:xfrm flipV="1">
                <a:off x="3504" y="3216"/>
                <a:ext cx="192"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400" name="Line 13"/>
              <p:cNvSpPr>
                <a:spLocks noChangeShapeType="1"/>
              </p:cNvSpPr>
              <p:nvPr/>
            </p:nvSpPr>
            <p:spPr bwMode="auto">
              <a:xfrm flipV="1">
                <a:off x="3696" y="3024"/>
                <a:ext cx="0"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401" name="Line 14"/>
              <p:cNvSpPr>
                <a:spLocks noChangeShapeType="1"/>
              </p:cNvSpPr>
              <p:nvPr/>
            </p:nvSpPr>
            <p:spPr bwMode="auto">
              <a:xfrm flipV="1">
                <a:off x="3984" y="3024"/>
                <a:ext cx="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15365" name="Line 15"/>
            <p:cNvSpPr>
              <a:spLocks noChangeShapeType="1"/>
            </p:cNvSpPr>
            <p:nvPr/>
          </p:nvSpPr>
          <p:spPr bwMode="auto">
            <a:xfrm>
              <a:off x="5500687" y="3409950"/>
              <a:ext cx="928688" cy="1191"/>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66" name="Line 16"/>
            <p:cNvSpPr>
              <a:spLocks noChangeShapeType="1"/>
            </p:cNvSpPr>
            <p:nvPr/>
          </p:nvSpPr>
          <p:spPr bwMode="auto">
            <a:xfrm flipH="1">
              <a:off x="4138613" y="3924300"/>
              <a:ext cx="742950" cy="1191"/>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67" name="Rectangle 17"/>
            <p:cNvSpPr>
              <a:spLocks noChangeArrowheads="1"/>
            </p:cNvSpPr>
            <p:nvPr/>
          </p:nvSpPr>
          <p:spPr bwMode="auto">
            <a:xfrm rot="5400000">
              <a:off x="4985729" y="3239062"/>
              <a:ext cx="495327"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6" tIns="34529" rIns="69056" bIns="34529">
              <a:spAutoFit/>
            </a:bodyPr>
            <a:lstStyle/>
            <a:p>
              <a:r>
                <a:rPr kumimoji="1" lang="en-US" altLang="zh-TW" sz="1350" b="1">
                  <a:latin typeface="Arial" pitchFamily="34" charset="0"/>
                </a:rPr>
                <a:t>ALU</a:t>
              </a:r>
            </a:p>
          </p:txBody>
        </p:sp>
        <p:sp>
          <p:nvSpPr>
            <p:cNvPr id="15368" name="Rectangle 18"/>
            <p:cNvSpPr>
              <a:spLocks noChangeArrowheads="1"/>
            </p:cNvSpPr>
            <p:nvPr/>
          </p:nvSpPr>
          <p:spPr bwMode="auto">
            <a:xfrm>
              <a:off x="4063604" y="2675335"/>
              <a:ext cx="264495"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6" tIns="34529" rIns="69056" bIns="34529">
              <a:spAutoFit/>
            </a:bodyPr>
            <a:lstStyle/>
            <a:p>
              <a:r>
                <a:rPr kumimoji="1" lang="en-US" altLang="zh-TW" sz="1350" b="1">
                  <a:latin typeface="Arial" pitchFamily="34" charset="0"/>
                </a:rPr>
                <a:t>A</a:t>
              </a:r>
            </a:p>
          </p:txBody>
        </p:sp>
        <p:sp>
          <p:nvSpPr>
            <p:cNvPr id="15369" name="Rectangle 19"/>
            <p:cNvSpPr>
              <a:spLocks noChangeArrowheads="1"/>
            </p:cNvSpPr>
            <p:nvPr/>
          </p:nvSpPr>
          <p:spPr bwMode="auto">
            <a:xfrm>
              <a:off x="3320654" y="4161235"/>
              <a:ext cx="312585"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6" tIns="34529" rIns="69056" bIns="34529">
              <a:spAutoFit/>
            </a:bodyPr>
            <a:lstStyle/>
            <a:p>
              <a:r>
                <a:rPr kumimoji="1" lang="en-US" altLang="zh-TW" sz="1350" b="1">
                  <a:latin typeface="Arial" pitchFamily="34" charset="0"/>
                </a:rPr>
                <a:t>B’</a:t>
              </a:r>
            </a:p>
          </p:txBody>
        </p:sp>
        <p:sp>
          <p:nvSpPr>
            <p:cNvPr id="15370" name="Rectangle 20"/>
            <p:cNvSpPr>
              <a:spLocks noChangeArrowheads="1"/>
            </p:cNvSpPr>
            <p:nvPr/>
          </p:nvSpPr>
          <p:spPr bwMode="auto">
            <a:xfrm>
              <a:off x="6416279" y="3303985"/>
              <a:ext cx="668452"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6" tIns="34529" rIns="69056" bIns="34529">
              <a:spAutoFit/>
            </a:bodyPr>
            <a:lstStyle/>
            <a:p>
              <a:r>
                <a:rPr kumimoji="1" lang="en-US" altLang="zh-TW" sz="1350" b="1">
                  <a:latin typeface="Arial" pitchFamily="34" charset="0"/>
                </a:rPr>
                <a:t>Result</a:t>
              </a:r>
            </a:p>
          </p:txBody>
        </p:sp>
        <p:sp>
          <p:nvSpPr>
            <p:cNvPr id="15371" name="Line 21"/>
            <p:cNvSpPr>
              <a:spLocks noChangeShapeType="1"/>
            </p:cNvSpPr>
            <p:nvPr/>
          </p:nvSpPr>
          <p:spPr bwMode="auto">
            <a:xfrm>
              <a:off x="5092304" y="2499122"/>
              <a:ext cx="1190" cy="34290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72" name="Rectangle 22"/>
            <p:cNvSpPr>
              <a:spLocks noChangeArrowheads="1"/>
            </p:cNvSpPr>
            <p:nvPr/>
          </p:nvSpPr>
          <p:spPr bwMode="auto">
            <a:xfrm>
              <a:off x="4405313" y="2256235"/>
              <a:ext cx="745396"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6" tIns="34529" rIns="69056" bIns="34529">
              <a:spAutoFit/>
            </a:bodyPr>
            <a:lstStyle/>
            <a:p>
              <a:r>
                <a:rPr kumimoji="1" lang="en-US" altLang="zh-TW" sz="1350" b="1">
                  <a:latin typeface="Arial" pitchFamily="34" charset="0"/>
                </a:rPr>
                <a:t>CarryIn</a:t>
              </a:r>
            </a:p>
          </p:txBody>
        </p:sp>
        <p:sp>
          <p:nvSpPr>
            <p:cNvPr id="15373" name="Line 23"/>
            <p:cNvSpPr>
              <a:spLocks noChangeShapeType="1"/>
            </p:cNvSpPr>
            <p:nvPr/>
          </p:nvSpPr>
          <p:spPr bwMode="auto">
            <a:xfrm>
              <a:off x="5253038" y="3924300"/>
              <a:ext cx="1191" cy="45720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74" name="Rectangle 24"/>
            <p:cNvSpPr>
              <a:spLocks noChangeArrowheads="1"/>
            </p:cNvSpPr>
            <p:nvPr/>
          </p:nvSpPr>
          <p:spPr bwMode="auto">
            <a:xfrm>
              <a:off x="5301853" y="4161235"/>
              <a:ext cx="889666"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6" tIns="34529" rIns="69056" bIns="34529">
              <a:spAutoFit/>
            </a:bodyPr>
            <a:lstStyle/>
            <a:p>
              <a:r>
                <a:rPr kumimoji="1" lang="en-US" altLang="zh-TW" sz="1350" b="1">
                  <a:latin typeface="Arial" pitchFamily="34" charset="0"/>
                </a:rPr>
                <a:t>CarryOut</a:t>
              </a:r>
            </a:p>
          </p:txBody>
        </p:sp>
        <p:sp>
          <p:nvSpPr>
            <p:cNvPr id="15375" name="Line 25"/>
            <p:cNvSpPr>
              <a:spLocks noChangeShapeType="1"/>
            </p:cNvSpPr>
            <p:nvPr/>
          </p:nvSpPr>
          <p:spPr bwMode="auto">
            <a:xfrm flipH="1">
              <a:off x="2095500" y="3752850"/>
              <a:ext cx="1547813" cy="1191"/>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76" name="Rectangle 26"/>
            <p:cNvSpPr>
              <a:spLocks noChangeArrowheads="1"/>
            </p:cNvSpPr>
            <p:nvPr/>
          </p:nvSpPr>
          <p:spPr bwMode="auto">
            <a:xfrm>
              <a:off x="1834754" y="3646885"/>
              <a:ext cx="264495"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6" tIns="34529" rIns="69056" bIns="34529">
              <a:spAutoFit/>
            </a:bodyPr>
            <a:lstStyle/>
            <a:p>
              <a:r>
                <a:rPr kumimoji="1" lang="en-US" altLang="zh-TW" sz="1350" b="1">
                  <a:latin typeface="Arial" pitchFamily="34" charset="0"/>
                </a:rPr>
                <a:t>B</a:t>
              </a:r>
            </a:p>
          </p:txBody>
        </p:sp>
        <p:grpSp>
          <p:nvGrpSpPr>
            <p:cNvPr id="15377" name="Group 27"/>
            <p:cNvGrpSpPr>
              <a:grpSpLocks/>
            </p:cNvGrpSpPr>
            <p:nvPr/>
          </p:nvGrpSpPr>
          <p:grpSpPr bwMode="auto">
            <a:xfrm>
              <a:off x="2714626" y="3924300"/>
              <a:ext cx="422672" cy="342900"/>
              <a:chOff x="1824" y="3456"/>
              <a:chExt cx="328" cy="288"/>
            </a:xfrm>
          </p:grpSpPr>
          <p:sp>
            <p:nvSpPr>
              <p:cNvPr id="15393" name="Oval 28"/>
              <p:cNvSpPr>
                <a:spLocks noChangeArrowheads="1"/>
              </p:cNvSpPr>
              <p:nvPr/>
            </p:nvSpPr>
            <p:spPr bwMode="auto">
              <a:xfrm>
                <a:off x="2072" y="3560"/>
                <a:ext cx="80" cy="8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5394" name="Line 29"/>
              <p:cNvSpPr>
                <a:spLocks noChangeShapeType="1"/>
              </p:cNvSpPr>
              <p:nvPr/>
            </p:nvSpPr>
            <p:spPr bwMode="auto">
              <a:xfrm flipH="1" flipV="1">
                <a:off x="1824" y="3456"/>
                <a:ext cx="240" cy="14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95" name="Line 30"/>
              <p:cNvSpPr>
                <a:spLocks noChangeShapeType="1"/>
              </p:cNvSpPr>
              <p:nvPr/>
            </p:nvSpPr>
            <p:spPr bwMode="auto">
              <a:xfrm flipH="1">
                <a:off x="1824" y="3600"/>
                <a:ext cx="240" cy="14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96" name="Line 31"/>
              <p:cNvSpPr>
                <a:spLocks noChangeShapeType="1"/>
              </p:cNvSpPr>
              <p:nvPr/>
            </p:nvSpPr>
            <p:spPr bwMode="auto">
              <a:xfrm>
                <a:off x="1824" y="345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15378" name="Line 32"/>
            <p:cNvSpPr>
              <a:spLocks noChangeShapeType="1"/>
            </p:cNvSpPr>
            <p:nvPr/>
          </p:nvSpPr>
          <p:spPr bwMode="auto">
            <a:xfrm>
              <a:off x="2528888" y="3752850"/>
              <a:ext cx="1191" cy="3429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79" name="Line 33"/>
            <p:cNvSpPr>
              <a:spLocks noChangeShapeType="1"/>
            </p:cNvSpPr>
            <p:nvPr/>
          </p:nvSpPr>
          <p:spPr bwMode="auto">
            <a:xfrm>
              <a:off x="2528887" y="4095750"/>
              <a:ext cx="185738" cy="119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80" name="Line 34"/>
            <p:cNvSpPr>
              <a:spLocks noChangeShapeType="1"/>
            </p:cNvSpPr>
            <p:nvPr/>
          </p:nvSpPr>
          <p:spPr bwMode="auto">
            <a:xfrm flipH="1">
              <a:off x="3148013" y="4095750"/>
              <a:ext cx="495300" cy="1191"/>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81" name="Rectangle 35"/>
            <p:cNvSpPr>
              <a:spLocks noChangeArrowheads="1"/>
            </p:cNvSpPr>
            <p:nvPr/>
          </p:nvSpPr>
          <p:spPr bwMode="auto">
            <a:xfrm>
              <a:off x="3654029" y="3476625"/>
              <a:ext cx="473869" cy="9525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5382" name="Rectangle 36"/>
            <p:cNvSpPr>
              <a:spLocks noChangeArrowheads="1"/>
            </p:cNvSpPr>
            <p:nvPr/>
          </p:nvSpPr>
          <p:spPr bwMode="auto">
            <a:xfrm>
              <a:off x="3630216" y="3646885"/>
              <a:ext cx="235641"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6" tIns="34529" rIns="69056" bIns="34529">
              <a:spAutoFit/>
            </a:bodyPr>
            <a:lstStyle/>
            <a:p>
              <a:r>
                <a:rPr kumimoji="1" lang="zh-TW" altLang="en-US" sz="1350" b="1">
                  <a:latin typeface="Arial" pitchFamily="34" charset="0"/>
                </a:rPr>
                <a:t>0</a:t>
              </a:r>
            </a:p>
          </p:txBody>
        </p:sp>
        <p:sp>
          <p:nvSpPr>
            <p:cNvPr id="15383" name="Rectangle 37"/>
            <p:cNvSpPr>
              <a:spLocks noChangeArrowheads="1"/>
            </p:cNvSpPr>
            <p:nvPr/>
          </p:nvSpPr>
          <p:spPr bwMode="auto">
            <a:xfrm>
              <a:off x="3630216" y="3989785"/>
              <a:ext cx="235641"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6" tIns="34529" rIns="69056" bIns="34529">
              <a:spAutoFit/>
            </a:bodyPr>
            <a:lstStyle/>
            <a:p>
              <a:r>
                <a:rPr kumimoji="1" lang="zh-TW" altLang="en-US" sz="1350" b="1">
                  <a:latin typeface="Arial" pitchFamily="34" charset="0"/>
                </a:rPr>
                <a:t>1</a:t>
              </a:r>
            </a:p>
          </p:txBody>
        </p:sp>
        <p:sp>
          <p:nvSpPr>
            <p:cNvPr id="15384" name="Rectangle 38"/>
            <p:cNvSpPr>
              <a:spLocks noChangeArrowheads="1"/>
            </p:cNvSpPr>
            <p:nvPr/>
          </p:nvSpPr>
          <p:spPr bwMode="auto">
            <a:xfrm rot="5400000">
              <a:off x="3663950" y="3814134"/>
              <a:ext cx="533799"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6" tIns="34529" rIns="69056" bIns="34529">
              <a:spAutoFit/>
            </a:bodyPr>
            <a:lstStyle/>
            <a:p>
              <a:r>
                <a:rPr kumimoji="1" lang="zh-TW" altLang="en-US" sz="1350" b="1" dirty="0">
                  <a:latin typeface="Arial" pitchFamily="34" charset="0"/>
                </a:rPr>
                <a:t> </a:t>
              </a:r>
              <a:r>
                <a:rPr kumimoji="1" lang="en-US" altLang="zh-TW" sz="1350" b="1" dirty="0">
                  <a:latin typeface="Arial" pitchFamily="34" charset="0"/>
                </a:rPr>
                <a:t>Mux</a:t>
              </a:r>
            </a:p>
          </p:txBody>
        </p:sp>
        <p:sp>
          <p:nvSpPr>
            <p:cNvPr id="15385" name="Line 39"/>
            <p:cNvSpPr>
              <a:spLocks noChangeShapeType="1"/>
            </p:cNvSpPr>
            <p:nvPr/>
          </p:nvSpPr>
          <p:spPr bwMode="auto">
            <a:xfrm flipV="1">
              <a:off x="3890963" y="2324100"/>
              <a:ext cx="1191" cy="1143000"/>
            </a:xfrm>
            <a:prstGeom prst="line">
              <a:avLst/>
            </a:prstGeom>
            <a:noFill/>
            <a:ln w="28575">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86" name="Rectangle 40"/>
            <p:cNvSpPr>
              <a:spLocks noChangeArrowheads="1"/>
            </p:cNvSpPr>
            <p:nvPr/>
          </p:nvSpPr>
          <p:spPr bwMode="auto">
            <a:xfrm>
              <a:off x="3692129" y="3475435"/>
              <a:ext cx="399147"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6" tIns="34529" rIns="69056" bIns="34529">
              <a:spAutoFit/>
            </a:bodyPr>
            <a:lstStyle/>
            <a:p>
              <a:r>
                <a:rPr kumimoji="1" lang="en-US" altLang="zh-TW" sz="1350" b="1">
                  <a:latin typeface="Arial" pitchFamily="34" charset="0"/>
                </a:rPr>
                <a:t>Sel</a:t>
              </a:r>
            </a:p>
          </p:txBody>
        </p:sp>
        <p:sp>
          <p:nvSpPr>
            <p:cNvPr id="15387" name="Rectangle 41"/>
            <p:cNvSpPr>
              <a:spLocks noChangeArrowheads="1"/>
            </p:cNvSpPr>
            <p:nvPr/>
          </p:nvSpPr>
          <p:spPr bwMode="auto">
            <a:xfrm>
              <a:off x="2988469" y="2228850"/>
              <a:ext cx="937756" cy="48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6" tIns="34529" rIns="69056" bIns="34529">
              <a:spAutoFit/>
            </a:bodyPr>
            <a:lstStyle/>
            <a:p>
              <a:r>
                <a:rPr kumimoji="1" lang="en-US" altLang="zh-TW" sz="1350" b="1">
                  <a:solidFill>
                    <a:schemeClr val="accent1"/>
                  </a:solidFill>
                  <a:latin typeface="Arial" pitchFamily="34" charset="0"/>
                </a:rPr>
                <a:t>Subtract</a:t>
              </a:r>
            </a:p>
            <a:p>
              <a:r>
                <a:rPr kumimoji="1" lang="en-US" altLang="zh-TW" sz="1350" b="1">
                  <a:solidFill>
                    <a:schemeClr val="accent1"/>
                  </a:solidFill>
                  <a:latin typeface="Arial" pitchFamily="34" charset="0"/>
                </a:rPr>
                <a:t>(</a:t>
              </a:r>
              <a:r>
                <a:rPr kumimoji="1" lang="en-US" altLang="zh-TW" sz="1350" b="1" i="1">
                  <a:solidFill>
                    <a:schemeClr val="accent1"/>
                  </a:solidFill>
                  <a:latin typeface="Arial" pitchFamily="34" charset="0"/>
                </a:rPr>
                <a:t>Bnegate</a:t>
              </a:r>
              <a:r>
                <a:rPr kumimoji="1" lang="en-US" altLang="zh-TW" sz="1350" b="1">
                  <a:solidFill>
                    <a:schemeClr val="accent1"/>
                  </a:solidFill>
                  <a:latin typeface="Arial" pitchFamily="34" charset="0"/>
                </a:rPr>
                <a:t>)</a:t>
              </a:r>
            </a:p>
          </p:txBody>
        </p:sp>
        <p:sp>
          <p:nvSpPr>
            <p:cNvPr id="15390" name="Line 45"/>
            <p:cNvSpPr>
              <a:spLocks noChangeShapeType="1"/>
            </p:cNvSpPr>
            <p:nvPr/>
          </p:nvSpPr>
          <p:spPr bwMode="auto">
            <a:xfrm flipH="1">
              <a:off x="5388769" y="2537223"/>
              <a:ext cx="0" cy="42029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5391" name="Rectangle 46"/>
            <p:cNvSpPr>
              <a:spLocks noChangeArrowheads="1"/>
            </p:cNvSpPr>
            <p:nvPr/>
          </p:nvSpPr>
          <p:spPr bwMode="auto">
            <a:xfrm>
              <a:off x="5189935" y="2264569"/>
              <a:ext cx="956992"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solidFill>
                    <a:schemeClr val="accent1"/>
                  </a:solidFill>
                  <a:latin typeface="Arial" pitchFamily="34" charset="0"/>
                </a:rPr>
                <a:t>Operation</a:t>
              </a:r>
              <a:endParaRPr kumimoji="1" lang="en-US" altLang="zh-TW" sz="1350" b="1">
                <a:latin typeface="Arial" pitchFamily="34" charset="0"/>
              </a:endParaRPr>
            </a:p>
          </p:txBody>
        </p:sp>
      </p:grpSp>
      <p:sp>
        <p:nvSpPr>
          <p:cNvPr id="47" name="灯片编号占位符 2">
            <a:extLst>
              <a:ext uri="{FF2B5EF4-FFF2-40B4-BE49-F238E27FC236}">
                <a16:creationId xmlns:a16="http://schemas.microsoft.com/office/drawing/2014/main" id="{0F91DDDE-58CA-47AA-9028-01D7D5E7F86E}"/>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13</a:t>
            </a:fld>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5" name="Rectangle 62"/>
          <p:cNvSpPr>
            <a:spLocks noGrp="1" noChangeArrowheads="1"/>
          </p:cNvSpPr>
          <p:nvPr>
            <p:ph type="title"/>
          </p:nvPr>
        </p:nvSpPr>
        <p:spPr>
          <a:xfrm>
            <a:off x="1048625" y="151000"/>
            <a:ext cx="6664136" cy="394283"/>
          </a:xfrm>
        </p:spPr>
        <p:txBody>
          <a:bodyPr/>
          <a:lstStyle/>
          <a:p>
            <a:r>
              <a:rPr lang="en-US" altLang="zh-TW" dirty="0"/>
              <a:t>Revised Diagram</a:t>
            </a:r>
          </a:p>
        </p:txBody>
      </p:sp>
      <p:sp>
        <p:nvSpPr>
          <p:cNvPr id="16446" name="Rectangle 63"/>
          <p:cNvSpPr>
            <a:spLocks noGrp="1" noChangeArrowheads="1"/>
          </p:cNvSpPr>
          <p:nvPr>
            <p:ph type="body" idx="1"/>
          </p:nvPr>
        </p:nvSpPr>
        <p:spPr>
          <a:xfrm>
            <a:off x="1107347" y="844153"/>
            <a:ext cx="7587842" cy="405807"/>
          </a:xfrm>
        </p:spPr>
        <p:txBody>
          <a:bodyPr/>
          <a:lstStyle/>
          <a:p>
            <a:r>
              <a:rPr lang="en-US" altLang="zh-TW" dirty="0"/>
              <a:t>LSB and MSB need to do a little extra</a:t>
            </a:r>
          </a:p>
        </p:txBody>
      </p:sp>
      <p:grpSp>
        <p:nvGrpSpPr>
          <p:cNvPr id="3" name="组合 2">
            <a:extLst>
              <a:ext uri="{FF2B5EF4-FFF2-40B4-BE49-F238E27FC236}">
                <a16:creationId xmlns:a16="http://schemas.microsoft.com/office/drawing/2014/main" id="{B51953CE-2759-44A4-B317-89F9857B72C8}"/>
              </a:ext>
            </a:extLst>
          </p:cNvPr>
          <p:cNvGrpSpPr/>
          <p:nvPr/>
        </p:nvGrpSpPr>
        <p:grpSpPr>
          <a:xfrm>
            <a:off x="1412771" y="1393621"/>
            <a:ext cx="7303293" cy="3072560"/>
            <a:chOff x="1672829" y="1485900"/>
            <a:chExt cx="7303293" cy="3072560"/>
          </a:xfrm>
        </p:grpSpPr>
        <p:sp>
          <p:nvSpPr>
            <p:cNvPr id="16386" name="Rectangle 2"/>
            <p:cNvSpPr>
              <a:spLocks noChangeArrowheads="1"/>
            </p:cNvSpPr>
            <p:nvPr/>
          </p:nvSpPr>
          <p:spPr bwMode="auto">
            <a:xfrm>
              <a:off x="1672829" y="2009775"/>
              <a:ext cx="5117306" cy="1924050"/>
            </a:xfrm>
            <a:prstGeom prst="rect">
              <a:avLst/>
            </a:prstGeom>
            <a:noFill/>
            <a:ln w="254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6387" name="Rectangle 3"/>
            <p:cNvSpPr>
              <a:spLocks noChangeArrowheads="1"/>
            </p:cNvSpPr>
            <p:nvPr/>
          </p:nvSpPr>
          <p:spPr bwMode="auto">
            <a:xfrm>
              <a:off x="2972991" y="1570435"/>
              <a:ext cx="221214"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en-US" altLang="zh-TW" sz="1350" b="1">
                  <a:latin typeface="Arial" pitchFamily="34" charset="0"/>
                </a:rPr>
                <a:t>A</a:t>
              </a:r>
            </a:p>
          </p:txBody>
        </p:sp>
        <p:sp>
          <p:nvSpPr>
            <p:cNvPr id="16388" name="Rectangle 4"/>
            <p:cNvSpPr>
              <a:spLocks noChangeArrowheads="1"/>
            </p:cNvSpPr>
            <p:nvPr/>
          </p:nvSpPr>
          <p:spPr bwMode="auto">
            <a:xfrm>
              <a:off x="4706541" y="1570435"/>
              <a:ext cx="221214"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en-US" altLang="zh-TW" sz="1350" b="1">
                  <a:latin typeface="Arial" pitchFamily="34" charset="0"/>
                </a:rPr>
                <a:t>B</a:t>
              </a:r>
            </a:p>
          </p:txBody>
        </p:sp>
        <p:sp>
          <p:nvSpPr>
            <p:cNvPr id="16389" name="Rectangle 5"/>
            <p:cNvSpPr>
              <a:spLocks noChangeArrowheads="1"/>
            </p:cNvSpPr>
            <p:nvPr/>
          </p:nvSpPr>
          <p:spPr bwMode="auto">
            <a:xfrm>
              <a:off x="7244954" y="2884885"/>
              <a:ext cx="663643"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en-US" altLang="zh-TW" sz="1350" b="1">
                  <a:solidFill>
                    <a:schemeClr val="accent1"/>
                  </a:solidFill>
                  <a:latin typeface="Arial" pitchFamily="34" charset="0"/>
                </a:rPr>
                <a:t>ALUop</a:t>
              </a:r>
            </a:p>
          </p:txBody>
        </p:sp>
        <p:sp>
          <p:nvSpPr>
            <p:cNvPr id="16390" name="Rectangle 6"/>
            <p:cNvSpPr>
              <a:spLocks noChangeArrowheads="1"/>
            </p:cNvSpPr>
            <p:nvPr/>
          </p:nvSpPr>
          <p:spPr bwMode="auto">
            <a:xfrm>
              <a:off x="4076701" y="4343401"/>
              <a:ext cx="625171"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en-US" altLang="zh-TW" sz="1350" b="1" dirty="0">
                  <a:latin typeface="Arial" pitchFamily="34" charset="0"/>
                </a:rPr>
                <a:t>Result</a:t>
              </a:r>
            </a:p>
          </p:txBody>
        </p:sp>
        <p:sp>
          <p:nvSpPr>
            <p:cNvPr id="16391" name="Line 7"/>
            <p:cNvSpPr>
              <a:spLocks noChangeShapeType="1"/>
            </p:cNvSpPr>
            <p:nvPr/>
          </p:nvSpPr>
          <p:spPr bwMode="auto">
            <a:xfrm flipH="1">
              <a:off x="6738938" y="2800350"/>
              <a:ext cx="742950" cy="0"/>
            </a:xfrm>
            <a:prstGeom prst="line">
              <a:avLst/>
            </a:prstGeom>
            <a:noFill/>
            <a:ln w="508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392" name="Line 8"/>
            <p:cNvSpPr>
              <a:spLocks noChangeShapeType="1"/>
            </p:cNvSpPr>
            <p:nvPr/>
          </p:nvSpPr>
          <p:spPr bwMode="auto">
            <a:xfrm>
              <a:off x="3457575" y="1485900"/>
              <a:ext cx="0" cy="51435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393" name="Line 9"/>
            <p:cNvSpPr>
              <a:spLocks noChangeShapeType="1"/>
            </p:cNvSpPr>
            <p:nvPr/>
          </p:nvSpPr>
          <p:spPr bwMode="auto">
            <a:xfrm>
              <a:off x="5253038" y="1485900"/>
              <a:ext cx="0" cy="51435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394" name="Line 10"/>
            <p:cNvSpPr>
              <a:spLocks noChangeShapeType="1"/>
            </p:cNvSpPr>
            <p:nvPr/>
          </p:nvSpPr>
          <p:spPr bwMode="auto">
            <a:xfrm>
              <a:off x="4448175" y="3943350"/>
              <a:ext cx="0" cy="40005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395" name="Line 11"/>
            <p:cNvSpPr>
              <a:spLocks noChangeShapeType="1"/>
            </p:cNvSpPr>
            <p:nvPr/>
          </p:nvSpPr>
          <p:spPr bwMode="auto">
            <a:xfrm flipV="1">
              <a:off x="5067300" y="1600200"/>
              <a:ext cx="371475" cy="1143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396" name="Line 12"/>
            <p:cNvSpPr>
              <a:spLocks noChangeShapeType="1"/>
            </p:cNvSpPr>
            <p:nvPr/>
          </p:nvSpPr>
          <p:spPr bwMode="auto">
            <a:xfrm flipV="1">
              <a:off x="3333750" y="1600200"/>
              <a:ext cx="247650" cy="1143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397" name="Line 13"/>
            <p:cNvSpPr>
              <a:spLocks noChangeShapeType="1"/>
            </p:cNvSpPr>
            <p:nvPr/>
          </p:nvSpPr>
          <p:spPr bwMode="auto">
            <a:xfrm flipV="1">
              <a:off x="6924675" y="2686050"/>
              <a:ext cx="185738" cy="2286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398" name="Line 14"/>
            <p:cNvSpPr>
              <a:spLocks noChangeShapeType="1"/>
            </p:cNvSpPr>
            <p:nvPr/>
          </p:nvSpPr>
          <p:spPr bwMode="auto">
            <a:xfrm flipV="1">
              <a:off x="4262438" y="4000500"/>
              <a:ext cx="371475" cy="1714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399" name="Rectangle 15"/>
            <p:cNvSpPr>
              <a:spLocks noChangeArrowheads="1"/>
            </p:cNvSpPr>
            <p:nvPr/>
          </p:nvSpPr>
          <p:spPr bwMode="auto">
            <a:xfrm>
              <a:off x="3592116" y="1513285"/>
              <a:ext cx="288541"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zh-TW" altLang="en-US" sz="1350" b="1">
                  <a:latin typeface="Arial" pitchFamily="34" charset="0"/>
                </a:rPr>
                <a:t>32</a:t>
              </a:r>
            </a:p>
          </p:txBody>
        </p:sp>
        <p:sp>
          <p:nvSpPr>
            <p:cNvPr id="16400" name="Rectangle 16"/>
            <p:cNvSpPr>
              <a:spLocks noChangeArrowheads="1"/>
            </p:cNvSpPr>
            <p:nvPr/>
          </p:nvSpPr>
          <p:spPr bwMode="auto">
            <a:xfrm>
              <a:off x="5511404" y="1570435"/>
              <a:ext cx="288541"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zh-TW" altLang="en-US" sz="1350" b="1">
                  <a:latin typeface="Arial" pitchFamily="34" charset="0"/>
                </a:rPr>
                <a:t>32</a:t>
              </a:r>
            </a:p>
          </p:txBody>
        </p:sp>
        <p:sp>
          <p:nvSpPr>
            <p:cNvPr id="16401" name="Rectangle 17"/>
            <p:cNvSpPr>
              <a:spLocks noChangeArrowheads="1"/>
            </p:cNvSpPr>
            <p:nvPr/>
          </p:nvSpPr>
          <p:spPr bwMode="auto">
            <a:xfrm>
              <a:off x="4644629" y="4027885"/>
              <a:ext cx="288541"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zh-TW" altLang="en-US" sz="1350" b="1">
                  <a:latin typeface="Arial" pitchFamily="34" charset="0"/>
                </a:rPr>
                <a:t>32</a:t>
              </a:r>
            </a:p>
          </p:txBody>
        </p:sp>
        <p:sp>
          <p:nvSpPr>
            <p:cNvPr id="16402" name="Rectangle 18"/>
            <p:cNvSpPr>
              <a:spLocks noChangeArrowheads="1"/>
            </p:cNvSpPr>
            <p:nvPr/>
          </p:nvSpPr>
          <p:spPr bwMode="auto">
            <a:xfrm>
              <a:off x="7121129" y="2541985"/>
              <a:ext cx="192360"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zh-TW" altLang="en-US" sz="1350" b="1">
                  <a:solidFill>
                    <a:schemeClr val="accent1"/>
                  </a:solidFill>
                  <a:latin typeface="Arial" pitchFamily="34" charset="0"/>
                </a:rPr>
                <a:t>4</a:t>
              </a:r>
            </a:p>
          </p:txBody>
        </p:sp>
        <p:sp>
          <p:nvSpPr>
            <p:cNvPr id="16403" name="Line 19"/>
            <p:cNvSpPr>
              <a:spLocks noChangeShapeType="1"/>
            </p:cNvSpPr>
            <p:nvPr/>
          </p:nvSpPr>
          <p:spPr bwMode="auto">
            <a:xfrm>
              <a:off x="2033588" y="3657600"/>
              <a:ext cx="0" cy="5143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04" name="Rectangle 20"/>
            <p:cNvSpPr>
              <a:spLocks noChangeArrowheads="1"/>
            </p:cNvSpPr>
            <p:nvPr/>
          </p:nvSpPr>
          <p:spPr bwMode="auto">
            <a:xfrm>
              <a:off x="1692594" y="4229101"/>
              <a:ext cx="836768"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gn="ctr">
                <a:lnSpc>
                  <a:spcPct val="85000"/>
                </a:lnSpc>
              </a:pPr>
              <a:r>
                <a:rPr kumimoji="1" lang="en-US" altLang="zh-TW" sz="1350" b="1" dirty="0">
                  <a:latin typeface="Arial" pitchFamily="34" charset="0"/>
                </a:rPr>
                <a:t>Overflow</a:t>
              </a:r>
            </a:p>
          </p:txBody>
        </p:sp>
        <p:sp>
          <p:nvSpPr>
            <p:cNvPr id="16405" name="Rectangle 21"/>
            <p:cNvSpPr>
              <a:spLocks noChangeArrowheads="1"/>
            </p:cNvSpPr>
            <p:nvPr/>
          </p:nvSpPr>
          <p:spPr bwMode="auto">
            <a:xfrm>
              <a:off x="5078016" y="2524125"/>
              <a:ext cx="845344" cy="7810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6406" name="Rectangle 22"/>
            <p:cNvSpPr>
              <a:spLocks noChangeArrowheads="1"/>
            </p:cNvSpPr>
            <p:nvPr/>
          </p:nvSpPr>
          <p:spPr bwMode="auto">
            <a:xfrm>
              <a:off x="5054204" y="2736056"/>
              <a:ext cx="591508"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latin typeface="Arial" pitchFamily="34" charset="0"/>
                </a:rPr>
                <a:t>ALU0</a:t>
              </a:r>
            </a:p>
          </p:txBody>
        </p:sp>
        <p:sp>
          <p:nvSpPr>
            <p:cNvPr id="16407" name="Rectangle 23"/>
            <p:cNvSpPr>
              <a:spLocks noChangeArrowheads="1"/>
            </p:cNvSpPr>
            <p:nvPr/>
          </p:nvSpPr>
          <p:spPr bwMode="auto">
            <a:xfrm>
              <a:off x="5116117" y="249078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a0</a:t>
              </a:r>
            </a:p>
          </p:txBody>
        </p:sp>
        <p:sp>
          <p:nvSpPr>
            <p:cNvPr id="16408" name="Rectangle 24"/>
            <p:cNvSpPr>
              <a:spLocks noChangeArrowheads="1"/>
            </p:cNvSpPr>
            <p:nvPr/>
          </p:nvSpPr>
          <p:spPr bwMode="auto">
            <a:xfrm>
              <a:off x="5611416" y="2490788"/>
              <a:ext cx="31899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b0</a:t>
              </a:r>
            </a:p>
          </p:txBody>
        </p:sp>
        <p:sp>
          <p:nvSpPr>
            <p:cNvPr id="16409" name="Rectangle 25"/>
            <p:cNvSpPr>
              <a:spLocks noChangeArrowheads="1"/>
            </p:cNvSpPr>
            <p:nvPr/>
          </p:nvSpPr>
          <p:spPr bwMode="auto">
            <a:xfrm>
              <a:off x="5577232" y="2964656"/>
              <a:ext cx="389529"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dirty="0" err="1">
                  <a:latin typeface="Arial" pitchFamily="34" charset="0"/>
                </a:rPr>
                <a:t>cin</a:t>
              </a:r>
              <a:endParaRPr kumimoji="1" lang="en-US" altLang="zh-TW" sz="1350" b="1" dirty="0">
                <a:latin typeface="Arial" pitchFamily="34" charset="0"/>
              </a:endParaRPr>
            </a:p>
          </p:txBody>
        </p:sp>
        <p:sp>
          <p:nvSpPr>
            <p:cNvPr id="16410" name="Rectangle 26"/>
            <p:cNvSpPr>
              <a:spLocks noChangeArrowheads="1"/>
            </p:cNvSpPr>
            <p:nvPr/>
          </p:nvSpPr>
          <p:spPr bwMode="auto">
            <a:xfrm>
              <a:off x="5054204" y="2964657"/>
              <a:ext cx="31899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co</a:t>
              </a:r>
            </a:p>
          </p:txBody>
        </p:sp>
        <p:sp>
          <p:nvSpPr>
            <p:cNvPr id="16411" name="Rectangle 27"/>
            <p:cNvSpPr>
              <a:spLocks noChangeArrowheads="1"/>
            </p:cNvSpPr>
            <p:nvPr/>
          </p:nvSpPr>
          <p:spPr bwMode="auto">
            <a:xfrm>
              <a:off x="5301854" y="3078957"/>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s0</a:t>
              </a:r>
            </a:p>
          </p:txBody>
        </p:sp>
        <p:sp>
          <p:nvSpPr>
            <p:cNvPr id="16412" name="Rectangle 28"/>
            <p:cNvSpPr>
              <a:spLocks noChangeArrowheads="1"/>
            </p:cNvSpPr>
            <p:nvPr/>
          </p:nvSpPr>
          <p:spPr bwMode="auto">
            <a:xfrm>
              <a:off x="2539604" y="2581275"/>
              <a:ext cx="845344" cy="7810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6413" name="Rectangle 29"/>
            <p:cNvSpPr>
              <a:spLocks noChangeArrowheads="1"/>
            </p:cNvSpPr>
            <p:nvPr/>
          </p:nvSpPr>
          <p:spPr bwMode="auto">
            <a:xfrm>
              <a:off x="2515792" y="2793206"/>
              <a:ext cx="687688"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dirty="0">
                  <a:latin typeface="Arial" pitchFamily="34" charset="0"/>
                </a:rPr>
                <a:t>ALU31</a:t>
              </a:r>
            </a:p>
          </p:txBody>
        </p:sp>
        <p:sp>
          <p:nvSpPr>
            <p:cNvPr id="16414" name="Rectangle 30"/>
            <p:cNvSpPr>
              <a:spLocks noChangeArrowheads="1"/>
            </p:cNvSpPr>
            <p:nvPr/>
          </p:nvSpPr>
          <p:spPr bwMode="auto">
            <a:xfrm>
              <a:off x="2476500" y="2547938"/>
              <a:ext cx="39433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a31</a:t>
              </a:r>
            </a:p>
          </p:txBody>
        </p:sp>
        <p:sp>
          <p:nvSpPr>
            <p:cNvPr id="16415" name="Rectangle 31"/>
            <p:cNvSpPr>
              <a:spLocks noChangeArrowheads="1"/>
            </p:cNvSpPr>
            <p:nvPr/>
          </p:nvSpPr>
          <p:spPr bwMode="auto">
            <a:xfrm>
              <a:off x="2971800" y="2547938"/>
              <a:ext cx="40395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b31</a:t>
              </a:r>
            </a:p>
          </p:txBody>
        </p:sp>
        <p:sp>
          <p:nvSpPr>
            <p:cNvPr id="16416" name="Rectangle 32"/>
            <p:cNvSpPr>
              <a:spLocks noChangeArrowheads="1"/>
            </p:cNvSpPr>
            <p:nvPr/>
          </p:nvSpPr>
          <p:spPr bwMode="auto">
            <a:xfrm>
              <a:off x="3038820" y="3021806"/>
              <a:ext cx="389529"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dirty="0" err="1">
                  <a:latin typeface="Arial" pitchFamily="34" charset="0"/>
                </a:rPr>
                <a:t>cin</a:t>
              </a:r>
              <a:endParaRPr kumimoji="1" lang="en-US" altLang="zh-TW" sz="1350" b="1" dirty="0">
                <a:latin typeface="Arial" pitchFamily="34" charset="0"/>
              </a:endParaRPr>
            </a:p>
          </p:txBody>
        </p:sp>
        <p:sp>
          <p:nvSpPr>
            <p:cNvPr id="16417" name="Rectangle 33"/>
            <p:cNvSpPr>
              <a:spLocks noChangeArrowheads="1"/>
            </p:cNvSpPr>
            <p:nvPr/>
          </p:nvSpPr>
          <p:spPr bwMode="auto">
            <a:xfrm>
              <a:off x="2515791" y="3021807"/>
              <a:ext cx="39433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c31</a:t>
              </a:r>
            </a:p>
          </p:txBody>
        </p:sp>
        <p:sp>
          <p:nvSpPr>
            <p:cNvPr id="16418" name="Rectangle 34"/>
            <p:cNvSpPr>
              <a:spLocks noChangeArrowheads="1"/>
            </p:cNvSpPr>
            <p:nvPr/>
          </p:nvSpPr>
          <p:spPr bwMode="auto">
            <a:xfrm>
              <a:off x="2763441" y="3136107"/>
              <a:ext cx="39433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s31</a:t>
              </a:r>
            </a:p>
          </p:txBody>
        </p:sp>
        <p:sp>
          <p:nvSpPr>
            <p:cNvPr id="16419" name="Line 35"/>
            <p:cNvSpPr>
              <a:spLocks noChangeShapeType="1"/>
            </p:cNvSpPr>
            <p:nvPr/>
          </p:nvSpPr>
          <p:spPr bwMode="auto">
            <a:xfrm flipH="1">
              <a:off x="4819650" y="3086100"/>
              <a:ext cx="2476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20" name="Line 36"/>
            <p:cNvSpPr>
              <a:spLocks noChangeShapeType="1"/>
            </p:cNvSpPr>
            <p:nvPr/>
          </p:nvSpPr>
          <p:spPr bwMode="auto">
            <a:xfrm flipH="1">
              <a:off x="5934075" y="3086100"/>
              <a:ext cx="2476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21" name="Line 37"/>
            <p:cNvSpPr>
              <a:spLocks noChangeShapeType="1"/>
            </p:cNvSpPr>
            <p:nvPr/>
          </p:nvSpPr>
          <p:spPr bwMode="auto">
            <a:xfrm flipH="1">
              <a:off x="3395663" y="3143250"/>
              <a:ext cx="2476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22" name="Line 38"/>
            <p:cNvSpPr>
              <a:spLocks noChangeShapeType="1"/>
            </p:cNvSpPr>
            <p:nvPr/>
          </p:nvSpPr>
          <p:spPr bwMode="auto">
            <a:xfrm flipH="1">
              <a:off x="2281238" y="3143250"/>
              <a:ext cx="2476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23" name="Line 39"/>
            <p:cNvSpPr>
              <a:spLocks noChangeShapeType="1"/>
            </p:cNvSpPr>
            <p:nvPr/>
          </p:nvSpPr>
          <p:spPr bwMode="auto">
            <a:xfrm flipH="1">
              <a:off x="2900362" y="2000250"/>
              <a:ext cx="557213" cy="1143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24" name="Line 40"/>
            <p:cNvSpPr>
              <a:spLocks noChangeShapeType="1"/>
            </p:cNvSpPr>
            <p:nvPr/>
          </p:nvSpPr>
          <p:spPr bwMode="auto">
            <a:xfrm>
              <a:off x="3457575" y="2000250"/>
              <a:ext cx="495300" cy="1143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25" name="Line 41"/>
            <p:cNvSpPr>
              <a:spLocks noChangeShapeType="1"/>
            </p:cNvSpPr>
            <p:nvPr/>
          </p:nvSpPr>
          <p:spPr bwMode="auto">
            <a:xfrm>
              <a:off x="2900363" y="2114550"/>
              <a:ext cx="0" cy="457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26" name="Freeform 42"/>
            <p:cNvSpPr>
              <a:spLocks/>
            </p:cNvSpPr>
            <p:nvPr/>
          </p:nvSpPr>
          <p:spPr bwMode="auto">
            <a:xfrm>
              <a:off x="3952875" y="2171700"/>
              <a:ext cx="1301354" cy="344091"/>
            </a:xfrm>
            <a:custGeom>
              <a:avLst/>
              <a:gdLst>
                <a:gd name="T0" fmla="*/ 0 w 1009"/>
                <a:gd name="T1" fmla="*/ 0 h 289"/>
                <a:gd name="T2" fmla="*/ 0 w 1009"/>
                <a:gd name="T3" fmla="*/ 2147483647 h 289"/>
                <a:gd name="T4" fmla="*/ 2147483647 w 1009"/>
                <a:gd name="T5" fmla="*/ 2147483647 h 289"/>
                <a:gd name="T6" fmla="*/ 2147483647 w 1009"/>
                <a:gd name="T7" fmla="*/ 2147483647 h 289"/>
                <a:gd name="T8" fmla="*/ 0 60000 65536"/>
                <a:gd name="T9" fmla="*/ 0 60000 65536"/>
                <a:gd name="T10" fmla="*/ 0 60000 65536"/>
                <a:gd name="T11" fmla="*/ 0 60000 65536"/>
                <a:gd name="T12" fmla="*/ 0 w 1009"/>
                <a:gd name="T13" fmla="*/ 0 h 289"/>
                <a:gd name="T14" fmla="*/ 1009 w 1009"/>
                <a:gd name="T15" fmla="*/ 289 h 289"/>
              </a:gdLst>
              <a:ahLst/>
              <a:cxnLst>
                <a:cxn ang="T8">
                  <a:pos x="T0" y="T1"/>
                </a:cxn>
                <a:cxn ang="T9">
                  <a:pos x="T2" y="T3"/>
                </a:cxn>
                <a:cxn ang="T10">
                  <a:pos x="T4" y="T5"/>
                </a:cxn>
                <a:cxn ang="T11">
                  <a:pos x="T6" y="T7"/>
                </a:cxn>
              </a:cxnLst>
              <a:rect l="T12" t="T13" r="T14" b="T15"/>
              <a:pathLst>
                <a:path w="1009" h="289">
                  <a:moveTo>
                    <a:pt x="0" y="0"/>
                  </a:moveTo>
                  <a:lnTo>
                    <a:pt x="0" y="41"/>
                  </a:lnTo>
                  <a:lnTo>
                    <a:pt x="1008" y="41"/>
                  </a:lnTo>
                  <a:lnTo>
                    <a:pt x="1008" y="28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6427" name="Line 43"/>
            <p:cNvSpPr>
              <a:spLocks noChangeShapeType="1"/>
            </p:cNvSpPr>
            <p:nvPr/>
          </p:nvSpPr>
          <p:spPr bwMode="auto">
            <a:xfrm flipH="1">
              <a:off x="4695825" y="2000250"/>
              <a:ext cx="557213" cy="1143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28" name="Line 44"/>
            <p:cNvSpPr>
              <a:spLocks noChangeShapeType="1"/>
            </p:cNvSpPr>
            <p:nvPr/>
          </p:nvSpPr>
          <p:spPr bwMode="auto">
            <a:xfrm>
              <a:off x="5253038" y="2000250"/>
              <a:ext cx="495300" cy="1143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29" name="Line 45"/>
            <p:cNvSpPr>
              <a:spLocks noChangeShapeType="1"/>
            </p:cNvSpPr>
            <p:nvPr/>
          </p:nvSpPr>
          <p:spPr bwMode="auto">
            <a:xfrm>
              <a:off x="5748338" y="2114550"/>
              <a:ext cx="0" cy="457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30" name="Freeform 46"/>
            <p:cNvSpPr>
              <a:spLocks/>
            </p:cNvSpPr>
            <p:nvPr/>
          </p:nvSpPr>
          <p:spPr bwMode="auto">
            <a:xfrm>
              <a:off x="3271838" y="2114550"/>
              <a:ext cx="1487091" cy="458391"/>
            </a:xfrm>
            <a:custGeom>
              <a:avLst/>
              <a:gdLst>
                <a:gd name="T0" fmla="*/ 2147483647 w 1153"/>
                <a:gd name="T1" fmla="*/ 0 h 385"/>
                <a:gd name="T2" fmla="*/ 2147483647 w 1153"/>
                <a:gd name="T3" fmla="*/ 2147483647 h 385"/>
                <a:gd name="T4" fmla="*/ 0 w 1153"/>
                <a:gd name="T5" fmla="*/ 2147483647 h 385"/>
                <a:gd name="T6" fmla="*/ 0 w 1153"/>
                <a:gd name="T7" fmla="*/ 2147483647 h 385"/>
                <a:gd name="T8" fmla="*/ 0 60000 65536"/>
                <a:gd name="T9" fmla="*/ 0 60000 65536"/>
                <a:gd name="T10" fmla="*/ 0 60000 65536"/>
                <a:gd name="T11" fmla="*/ 0 60000 65536"/>
                <a:gd name="T12" fmla="*/ 0 w 1153"/>
                <a:gd name="T13" fmla="*/ 0 h 385"/>
                <a:gd name="T14" fmla="*/ 1153 w 1153"/>
                <a:gd name="T15" fmla="*/ 385 h 385"/>
              </a:gdLst>
              <a:ahLst/>
              <a:cxnLst>
                <a:cxn ang="T8">
                  <a:pos x="T0" y="T1"/>
                </a:cxn>
                <a:cxn ang="T9">
                  <a:pos x="T2" y="T3"/>
                </a:cxn>
                <a:cxn ang="T10">
                  <a:pos x="T4" y="T5"/>
                </a:cxn>
                <a:cxn ang="T11">
                  <a:pos x="T6" y="T7"/>
                </a:cxn>
              </a:cxnLst>
              <a:rect l="T12" t="T13" r="T14" b="T15"/>
              <a:pathLst>
                <a:path w="1153" h="385">
                  <a:moveTo>
                    <a:pt x="1152" y="0"/>
                  </a:moveTo>
                  <a:lnTo>
                    <a:pt x="1152" y="144"/>
                  </a:lnTo>
                  <a:lnTo>
                    <a:pt x="0" y="144"/>
                  </a:lnTo>
                  <a:lnTo>
                    <a:pt x="0" y="384"/>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6431" name="Line 47"/>
            <p:cNvSpPr>
              <a:spLocks noChangeShapeType="1"/>
            </p:cNvSpPr>
            <p:nvPr/>
          </p:nvSpPr>
          <p:spPr bwMode="auto">
            <a:xfrm>
              <a:off x="3952875" y="3829050"/>
              <a:ext cx="495300" cy="1143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32" name="Line 48"/>
            <p:cNvSpPr>
              <a:spLocks noChangeShapeType="1"/>
            </p:cNvSpPr>
            <p:nvPr/>
          </p:nvSpPr>
          <p:spPr bwMode="auto">
            <a:xfrm flipH="1">
              <a:off x="4448175" y="3829050"/>
              <a:ext cx="557213" cy="1143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33" name="Freeform 49"/>
            <p:cNvSpPr>
              <a:spLocks/>
            </p:cNvSpPr>
            <p:nvPr/>
          </p:nvSpPr>
          <p:spPr bwMode="auto">
            <a:xfrm>
              <a:off x="2962275" y="3371850"/>
              <a:ext cx="1053704" cy="458391"/>
            </a:xfrm>
            <a:custGeom>
              <a:avLst/>
              <a:gdLst>
                <a:gd name="T0" fmla="*/ 0 w 817"/>
                <a:gd name="T1" fmla="*/ 0 h 385"/>
                <a:gd name="T2" fmla="*/ 0 w 817"/>
                <a:gd name="T3" fmla="*/ 2147483647 h 385"/>
                <a:gd name="T4" fmla="*/ 2147483647 w 817"/>
                <a:gd name="T5" fmla="*/ 2147483647 h 385"/>
                <a:gd name="T6" fmla="*/ 2147483647 w 817"/>
                <a:gd name="T7" fmla="*/ 2147483647 h 385"/>
                <a:gd name="T8" fmla="*/ 0 60000 65536"/>
                <a:gd name="T9" fmla="*/ 0 60000 65536"/>
                <a:gd name="T10" fmla="*/ 0 60000 65536"/>
                <a:gd name="T11" fmla="*/ 0 60000 65536"/>
                <a:gd name="T12" fmla="*/ 0 w 817"/>
                <a:gd name="T13" fmla="*/ 0 h 385"/>
                <a:gd name="T14" fmla="*/ 817 w 817"/>
                <a:gd name="T15" fmla="*/ 385 h 385"/>
              </a:gdLst>
              <a:ahLst/>
              <a:cxnLst>
                <a:cxn ang="T8">
                  <a:pos x="T0" y="T1"/>
                </a:cxn>
                <a:cxn ang="T9">
                  <a:pos x="T2" y="T3"/>
                </a:cxn>
                <a:cxn ang="T10">
                  <a:pos x="T4" y="T5"/>
                </a:cxn>
                <a:cxn ang="T11">
                  <a:pos x="T6" y="T7"/>
                </a:cxn>
              </a:cxnLst>
              <a:rect l="T12" t="T13" r="T14" b="T15"/>
              <a:pathLst>
                <a:path w="817" h="385">
                  <a:moveTo>
                    <a:pt x="0" y="0"/>
                  </a:moveTo>
                  <a:lnTo>
                    <a:pt x="0" y="96"/>
                  </a:lnTo>
                  <a:lnTo>
                    <a:pt x="816" y="96"/>
                  </a:lnTo>
                  <a:lnTo>
                    <a:pt x="816" y="384"/>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6434" name="Freeform 50"/>
            <p:cNvSpPr>
              <a:spLocks/>
            </p:cNvSpPr>
            <p:nvPr/>
          </p:nvSpPr>
          <p:spPr bwMode="auto">
            <a:xfrm>
              <a:off x="4943475" y="3314700"/>
              <a:ext cx="620316" cy="515541"/>
            </a:xfrm>
            <a:custGeom>
              <a:avLst/>
              <a:gdLst>
                <a:gd name="T0" fmla="*/ 2147483647 w 481"/>
                <a:gd name="T1" fmla="*/ 0 h 433"/>
                <a:gd name="T2" fmla="*/ 2147483647 w 481"/>
                <a:gd name="T3" fmla="*/ 2147483647 h 433"/>
                <a:gd name="T4" fmla="*/ 0 w 481"/>
                <a:gd name="T5" fmla="*/ 2147483647 h 433"/>
                <a:gd name="T6" fmla="*/ 0 w 481"/>
                <a:gd name="T7" fmla="*/ 2147483647 h 433"/>
                <a:gd name="T8" fmla="*/ 0 w 481"/>
                <a:gd name="T9" fmla="*/ 2147483647 h 433"/>
                <a:gd name="T10" fmla="*/ 0 60000 65536"/>
                <a:gd name="T11" fmla="*/ 0 60000 65536"/>
                <a:gd name="T12" fmla="*/ 0 60000 65536"/>
                <a:gd name="T13" fmla="*/ 0 60000 65536"/>
                <a:gd name="T14" fmla="*/ 0 60000 65536"/>
                <a:gd name="T15" fmla="*/ 0 w 481"/>
                <a:gd name="T16" fmla="*/ 0 h 433"/>
                <a:gd name="T17" fmla="*/ 481 w 481"/>
                <a:gd name="T18" fmla="*/ 433 h 433"/>
              </a:gdLst>
              <a:ahLst/>
              <a:cxnLst>
                <a:cxn ang="T10">
                  <a:pos x="T0" y="T1"/>
                </a:cxn>
                <a:cxn ang="T11">
                  <a:pos x="T2" y="T3"/>
                </a:cxn>
                <a:cxn ang="T12">
                  <a:pos x="T4" y="T5"/>
                </a:cxn>
                <a:cxn ang="T13">
                  <a:pos x="T6" y="T7"/>
                </a:cxn>
                <a:cxn ang="T14">
                  <a:pos x="T8" y="T9"/>
                </a:cxn>
              </a:cxnLst>
              <a:rect l="T15" t="T16" r="T17" b="T18"/>
              <a:pathLst>
                <a:path w="481" h="433">
                  <a:moveTo>
                    <a:pt x="480" y="0"/>
                  </a:moveTo>
                  <a:lnTo>
                    <a:pt x="480" y="96"/>
                  </a:lnTo>
                  <a:lnTo>
                    <a:pt x="0" y="96"/>
                  </a:lnTo>
                  <a:lnTo>
                    <a:pt x="0" y="432"/>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6435" name="Line 51"/>
            <p:cNvSpPr>
              <a:spLocks noChangeShapeType="1"/>
            </p:cNvSpPr>
            <p:nvPr/>
          </p:nvSpPr>
          <p:spPr bwMode="auto">
            <a:xfrm flipH="1">
              <a:off x="5934075" y="2686050"/>
              <a:ext cx="2476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36" name="Line 52"/>
            <p:cNvSpPr>
              <a:spLocks noChangeShapeType="1"/>
            </p:cNvSpPr>
            <p:nvPr/>
          </p:nvSpPr>
          <p:spPr bwMode="auto">
            <a:xfrm flipH="1">
              <a:off x="5934075" y="2800350"/>
              <a:ext cx="2476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37" name="AutoShape 53"/>
            <p:cNvSpPr>
              <a:spLocks noChangeArrowheads="1"/>
            </p:cNvSpPr>
            <p:nvPr/>
          </p:nvSpPr>
          <p:spPr bwMode="auto">
            <a:xfrm>
              <a:off x="6130529" y="2295525"/>
              <a:ext cx="659606" cy="1123950"/>
            </a:xfrm>
            <a:prstGeom prst="star16">
              <a:avLst>
                <a:gd name="adj" fmla="val 375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6438" name="AutoShape 54"/>
            <p:cNvSpPr>
              <a:spLocks noChangeArrowheads="1"/>
            </p:cNvSpPr>
            <p:nvPr/>
          </p:nvSpPr>
          <p:spPr bwMode="auto">
            <a:xfrm>
              <a:off x="1672829" y="2581275"/>
              <a:ext cx="659606" cy="1123950"/>
            </a:xfrm>
            <a:prstGeom prst="star16">
              <a:avLst>
                <a:gd name="adj" fmla="val 375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grpSp>
          <p:nvGrpSpPr>
            <p:cNvPr id="2" name="Group 65"/>
            <p:cNvGrpSpPr>
              <a:grpSpLocks/>
            </p:cNvGrpSpPr>
            <p:nvPr/>
          </p:nvGrpSpPr>
          <p:grpSpPr bwMode="auto">
            <a:xfrm>
              <a:off x="6326982" y="3078960"/>
              <a:ext cx="2649140" cy="723901"/>
              <a:chOff x="4594" y="2586"/>
              <a:chExt cx="2225" cy="608"/>
            </a:xfrm>
          </p:grpSpPr>
          <p:sp>
            <p:nvSpPr>
              <p:cNvPr id="16449" name="Line 55"/>
              <p:cNvSpPr>
                <a:spLocks noChangeShapeType="1"/>
              </p:cNvSpPr>
              <p:nvPr/>
            </p:nvSpPr>
            <p:spPr bwMode="auto">
              <a:xfrm>
                <a:off x="4594" y="2586"/>
                <a:ext cx="520" cy="394"/>
              </a:xfrm>
              <a:prstGeom prst="line">
                <a:avLst/>
              </a:prstGeom>
              <a:noFill/>
              <a:ln w="254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50" name="Rectangle 56"/>
              <p:cNvSpPr>
                <a:spLocks noChangeArrowheads="1"/>
              </p:cNvSpPr>
              <p:nvPr/>
            </p:nvSpPr>
            <p:spPr bwMode="auto">
              <a:xfrm>
                <a:off x="4656" y="2942"/>
                <a:ext cx="216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spAutoFit/>
              </a:bodyPr>
              <a:lstStyle/>
              <a:p>
                <a:r>
                  <a:rPr kumimoji="1" lang="en-US" altLang="zh-TW" sz="1500" b="1" dirty="0">
                    <a:solidFill>
                      <a:srgbClr val="FF0000"/>
                    </a:solidFill>
                    <a:latin typeface="Century Gothic" pitchFamily="34" charset="0"/>
                  </a:rPr>
                  <a:t>Supply a 1 on subtraction</a:t>
                </a:r>
              </a:p>
            </p:txBody>
          </p:sp>
        </p:grpSp>
        <p:sp>
          <p:nvSpPr>
            <p:cNvPr id="16440" name="Rectangle 57"/>
            <p:cNvSpPr>
              <a:spLocks noChangeArrowheads="1"/>
            </p:cNvSpPr>
            <p:nvPr/>
          </p:nvSpPr>
          <p:spPr bwMode="auto">
            <a:xfrm>
              <a:off x="1834754" y="2974181"/>
              <a:ext cx="245259"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350" b="1">
                  <a:solidFill>
                    <a:schemeClr val="accent1"/>
                  </a:solidFill>
                  <a:latin typeface="Arial" pitchFamily="34" charset="0"/>
                </a:rPr>
                <a:t>?</a:t>
              </a:r>
            </a:p>
          </p:txBody>
        </p:sp>
        <p:sp>
          <p:nvSpPr>
            <p:cNvPr id="16441" name="Line 58"/>
            <p:cNvSpPr>
              <a:spLocks noChangeShapeType="1"/>
            </p:cNvSpPr>
            <p:nvPr/>
          </p:nvSpPr>
          <p:spPr bwMode="auto">
            <a:xfrm flipH="1">
              <a:off x="3395663" y="2686050"/>
              <a:ext cx="2476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42" name="Line 59"/>
            <p:cNvSpPr>
              <a:spLocks noChangeShapeType="1"/>
            </p:cNvSpPr>
            <p:nvPr/>
          </p:nvSpPr>
          <p:spPr bwMode="auto">
            <a:xfrm flipH="1">
              <a:off x="3395663" y="2800350"/>
              <a:ext cx="2476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43" name="Line 60"/>
            <p:cNvSpPr>
              <a:spLocks noChangeShapeType="1"/>
            </p:cNvSpPr>
            <p:nvPr/>
          </p:nvSpPr>
          <p:spPr bwMode="auto">
            <a:xfrm>
              <a:off x="2881313" y="3771900"/>
              <a:ext cx="0" cy="4000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6444" name="Rectangle 61"/>
            <p:cNvSpPr>
              <a:spLocks noChangeArrowheads="1"/>
            </p:cNvSpPr>
            <p:nvPr/>
          </p:nvSpPr>
          <p:spPr bwMode="auto">
            <a:xfrm>
              <a:off x="2597451" y="4229101"/>
              <a:ext cx="471283"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gn="ctr">
                <a:lnSpc>
                  <a:spcPct val="85000"/>
                </a:lnSpc>
              </a:pPr>
              <a:r>
                <a:rPr kumimoji="1" lang="en-US" altLang="zh-TW" sz="1350" b="1">
                  <a:latin typeface="Arial" pitchFamily="34" charset="0"/>
                </a:rPr>
                <a:t>Zero</a:t>
              </a:r>
            </a:p>
          </p:txBody>
        </p:sp>
        <p:sp>
          <p:nvSpPr>
            <p:cNvPr id="361536" name="Rectangle 64"/>
            <p:cNvSpPr>
              <a:spLocks noChangeArrowheads="1"/>
            </p:cNvSpPr>
            <p:nvPr/>
          </p:nvSpPr>
          <p:spPr bwMode="auto">
            <a:xfrm>
              <a:off x="5259898" y="4240088"/>
              <a:ext cx="3363985" cy="286232"/>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90000"/>
                </a:lnSpc>
                <a:spcBef>
                  <a:spcPct val="50000"/>
                </a:spcBef>
                <a:buClr>
                  <a:schemeClr val="folHlink"/>
                </a:buClr>
                <a:buSzPct val="75000"/>
                <a:buFont typeface="Wingdings" pitchFamily="2" charset="2"/>
                <a:buNone/>
              </a:pPr>
              <a:r>
                <a:rPr lang="en-US" altLang="zh-TW" sz="1400" b="1" dirty="0">
                  <a:latin typeface="Century Gothic" pitchFamily="34" charset="0"/>
                  <a:ea typeface="標楷體" pitchFamily="65" charset="-120"/>
                </a:rPr>
                <a:t>Combining the </a:t>
              </a:r>
              <a:r>
                <a:rPr lang="en-US" altLang="zh-TW" sz="1400" b="1" i="1" dirty="0" err="1">
                  <a:latin typeface="Century Gothic" pitchFamily="34" charset="0"/>
                  <a:ea typeface="標楷體" pitchFamily="65" charset="-120"/>
                </a:rPr>
                <a:t>CarryIn</a:t>
              </a:r>
              <a:r>
                <a:rPr lang="en-US" altLang="zh-TW" sz="1400" b="1" i="1" dirty="0">
                  <a:latin typeface="Century Gothic" pitchFamily="34" charset="0"/>
                  <a:ea typeface="標楷體" pitchFamily="65" charset="-120"/>
                </a:rPr>
                <a:t> </a:t>
              </a:r>
              <a:r>
                <a:rPr lang="en-US" altLang="zh-TW" sz="1400" b="1" dirty="0">
                  <a:latin typeface="Century Gothic" pitchFamily="34" charset="0"/>
                  <a:ea typeface="標楷體" pitchFamily="65" charset="-120"/>
                </a:rPr>
                <a:t>and </a:t>
              </a:r>
              <a:r>
                <a:rPr lang="en-US" altLang="zh-TW" sz="1400" b="1" i="1" dirty="0" err="1">
                  <a:latin typeface="Century Gothic" pitchFamily="34" charset="0"/>
                  <a:ea typeface="標楷體" pitchFamily="65" charset="-120"/>
                </a:rPr>
                <a:t>Bnegate</a:t>
              </a:r>
              <a:endParaRPr lang="en-US" altLang="zh-TW" sz="1400" b="1" i="1" dirty="0">
                <a:latin typeface="Century Gothic" pitchFamily="34" charset="0"/>
                <a:ea typeface="標楷體" pitchFamily="65" charset="-120"/>
              </a:endParaRPr>
            </a:p>
          </p:txBody>
        </p:sp>
      </p:grpSp>
      <p:sp>
        <p:nvSpPr>
          <p:cNvPr id="67" name="灯片编号占位符 2">
            <a:extLst>
              <a:ext uri="{FF2B5EF4-FFF2-40B4-BE49-F238E27FC236}">
                <a16:creationId xmlns:a16="http://schemas.microsoft.com/office/drawing/2014/main" id="{5CD8F7A4-E62D-4F19-AA66-95E2037B2277}"/>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14</a:t>
            </a:fld>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438805" y="1576955"/>
            <a:ext cx="4176690" cy="2309863"/>
          </a:xfrm>
          <a:noFill/>
        </p:spPr>
        <p:txBody>
          <a:bodyPr vert="horz" wrap="square" lIns="47625" tIns="19050" rIns="47625" bIns="19050" numCol="1" anchor="t" anchorCtr="0" compatLnSpc="1">
            <a:prstTxWarp prst="textNoShape">
              <a:avLst/>
            </a:prstTxWarp>
            <a:spAutoFit/>
          </a:bodyPr>
          <a:lstStyle/>
          <a:p>
            <a:pPr marL="152400" indent="-152400">
              <a:buNone/>
            </a:pPr>
            <a:r>
              <a:rPr lang="en-US" altLang="zh-TW" sz="1800" u="sng" dirty="0"/>
              <a:t>ALU Control (</a:t>
            </a:r>
            <a:r>
              <a:rPr lang="en-US" altLang="zh-TW" sz="1800" u="sng" dirty="0" err="1"/>
              <a:t>ALUop</a:t>
            </a:r>
            <a:r>
              <a:rPr lang="en-US" altLang="zh-TW" sz="1800" u="sng" dirty="0"/>
              <a:t>)</a:t>
            </a:r>
            <a:r>
              <a:rPr lang="en-US" altLang="zh-TW" sz="1800" dirty="0"/>
              <a:t>	</a:t>
            </a:r>
            <a:r>
              <a:rPr lang="en-US" altLang="zh-TW" sz="1800" u="sng" dirty="0"/>
              <a:t>Function</a:t>
            </a:r>
            <a:endParaRPr lang="en-US" altLang="zh-TW" sz="1800" dirty="0"/>
          </a:p>
          <a:p>
            <a:pPr marL="514350" lvl="1" indent="-142875">
              <a:buNone/>
            </a:pPr>
            <a:r>
              <a:rPr lang="en-US" altLang="zh-TW" sz="1800" dirty="0"/>
              <a:t>0000			    and</a:t>
            </a:r>
          </a:p>
          <a:p>
            <a:pPr marL="514350" lvl="1" indent="-142875">
              <a:buNone/>
            </a:pPr>
            <a:r>
              <a:rPr lang="en-US" altLang="zh-TW" sz="1800" dirty="0"/>
              <a:t>0001			     or</a:t>
            </a:r>
          </a:p>
          <a:p>
            <a:pPr marL="514350" lvl="1" indent="-142875">
              <a:buNone/>
            </a:pPr>
            <a:r>
              <a:rPr lang="en-US" altLang="zh-TW" sz="1800" dirty="0"/>
              <a:t>0010			    add</a:t>
            </a:r>
          </a:p>
          <a:p>
            <a:pPr marL="514350" lvl="1" indent="-142875">
              <a:buNone/>
            </a:pPr>
            <a:r>
              <a:rPr lang="en-US" altLang="zh-TW" sz="1800" dirty="0"/>
              <a:t>0110			 subtract</a:t>
            </a:r>
          </a:p>
          <a:p>
            <a:pPr marL="514350" lvl="1" indent="-142875">
              <a:buNone/>
            </a:pPr>
            <a:r>
              <a:rPr lang="en-US" altLang="zh-TW" sz="1800" dirty="0"/>
              <a:t>0111		            set-on-less-than</a:t>
            </a:r>
          </a:p>
          <a:p>
            <a:pPr marL="514350" lvl="1" indent="-142875">
              <a:buNone/>
            </a:pPr>
            <a:r>
              <a:rPr lang="en-US" altLang="zh-TW" sz="1800" dirty="0">
                <a:solidFill>
                  <a:srgbClr val="FF0000"/>
                </a:solidFill>
              </a:rPr>
              <a:t>1100			    nor</a:t>
            </a:r>
          </a:p>
        </p:txBody>
      </p:sp>
      <p:grpSp>
        <p:nvGrpSpPr>
          <p:cNvPr id="2" name="组合 1">
            <a:extLst>
              <a:ext uri="{FF2B5EF4-FFF2-40B4-BE49-F238E27FC236}">
                <a16:creationId xmlns:a16="http://schemas.microsoft.com/office/drawing/2014/main" id="{56ACCA75-51CB-4ED4-88C4-6BA5217ECCC3}"/>
              </a:ext>
            </a:extLst>
          </p:cNvPr>
          <p:cNvGrpSpPr/>
          <p:nvPr/>
        </p:nvGrpSpPr>
        <p:grpSpPr>
          <a:xfrm>
            <a:off x="369116" y="1457894"/>
            <a:ext cx="3671821" cy="2476543"/>
            <a:chOff x="3024188" y="1004888"/>
            <a:chExt cx="3147553" cy="2026048"/>
          </a:xfrm>
        </p:grpSpPr>
        <p:sp>
          <p:nvSpPr>
            <p:cNvPr id="20483" name="Line 3"/>
            <p:cNvSpPr>
              <a:spLocks noChangeShapeType="1"/>
            </p:cNvSpPr>
            <p:nvPr/>
          </p:nvSpPr>
          <p:spPr bwMode="auto">
            <a:xfrm flipH="1">
              <a:off x="3284935" y="1510904"/>
              <a:ext cx="7429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nvGrpSpPr>
            <p:cNvPr id="20484" name="Group 4"/>
            <p:cNvGrpSpPr>
              <a:grpSpLocks/>
            </p:cNvGrpSpPr>
            <p:nvPr/>
          </p:nvGrpSpPr>
          <p:grpSpPr bwMode="auto">
            <a:xfrm>
              <a:off x="4027885" y="1339454"/>
              <a:ext cx="619125" cy="685800"/>
              <a:chOff x="1920" y="768"/>
              <a:chExt cx="480" cy="576"/>
            </a:xfrm>
          </p:grpSpPr>
          <p:sp>
            <p:nvSpPr>
              <p:cNvPr id="20515"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6"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7"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8"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9"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grpSp>
          <p:nvGrpSpPr>
            <p:cNvPr id="20485" name="Group 10"/>
            <p:cNvGrpSpPr>
              <a:grpSpLocks/>
            </p:cNvGrpSpPr>
            <p:nvPr/>
          </p:nvGrpSpPr>
          <p:grpSpPr bwMode="auto">
            <a:xfrm>
              <a:off x="4027885" y="2025254"/>
              <a:ext cx="619125" cy="685800"/>
              <a:chOff x="1920" y="1344"/>
              <a:chExt cx="480" cy="576"/>
            </a:xfrm>
          </p:grpSpPr>
          <p:sp>
            <p:nvSpPr>
              <p:cNvPr id="20510"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1"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2"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3"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14"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20486" name="Line 16"/>
            <p:cNvSpPr>
              <a:spLocks noChangeShapeType="1"/>
            </p:cNvSpPr>
            <p:nvPr/>
          </p:nvSpPr>
          <p:spPr bwMode="auto">
            <a:xfrm>
              <a:off x="4647010" y="2025254"/>
              <a:ext cx="9286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487" name="Line 17"/>
            <p:cNvSpPr>
              <a:spLocks noChangeShapeType="1"/>
            </p:cNvSpPr>
            <p:nvPr/>
          </p:nvSpPr>
          <p:spPr bwMode="auto">
            <a:xfrm flipH="1">
              <a:off x="3284935" y="2539604"/>
              <a:ext cx="7429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488" name="Rectangle 18"/>
            <p:cNvSpPr>
              <a:spLocks noChangeArrowheads="1"/>
            </p:cNvSpPr>
            <p:nvPr/>
          </p:nvSpPr>
          <p:spPr bwMode="auto">
            <a:xfrm rot="5400000">
              <a:off x="4219358" y="1912343"/>
              <a:ext cx="455253"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ALU</a:t>
              </a:r>
            </a:p>
          </p:txBody>
        </p:sp>
        <p:sp>
          <p:nvSpPr>
            <p:cNvPr id="20489" name="Line 19"/>
            <p:cNvSpPr>
              <a:spLocks noChangeShapeType="1"/>
            </p:cNvSpPr>
            <p:nvPr/>
          </p:nvSpPr>
          <p:spPr bwMode="auto">
            <a:xfrm flipH="1">
              <a:off x="3532585" y="248245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490" name="Line 20"/>
            <p:cNvSpPr>
              <a:spLocks noChangeShapeType="1"/>
            </p:cNvSpPr>
            <p:nvPr/>
          </p:nvSpPr>
          <p:spPr bwMode="auto">
            <a:xfrm flipH="1">
              <a:off x="3532585" y="145375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491" name="Line 21"/>
            <p:cNvSpPr>
              <a:spLocks noChangeShapeType="1"/>
            </p:cNvSpPr>
            <p:nvPr/>
          </p:nvSpPr>
          <p:spPr bwMode="auto">
            <a:xfrm flipH="1">
              <a:off x="5080397" y="196810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492" name="Rectangle 22"/>
            <p:cNvSpPr>
              <a:spLocks noChangeArrowheads="1"/>
            </p:cNvSpPr>
            <p:nvPr/>
          </p:nvSpPr>
          <p:spPr bwMode="auto">
            <a:xfrm>
              <a:off x="3333751" y="151923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20493" name="Rectangle 23"/>
            <p:cNvSpPr>
              <a:spLocks noChangeArrowheads="1"/>
            </p:cNvSpPr>
            <p:nvPr/>
          </p:nvSpPr>
          <p:spPr bwMode="auto">
            <a:xfrm>
              <a:off x="3333751" y="254793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20494" name="Rectangle 24"/>
            <p:cNvSpPr>
              <a:spLocks noChangeArrowheads="1"/>
            </p:cNvSpPr>
            <p:nvPr/>
          </p:nvSpPr>
          <p:spPr bwMode="auto">
            <a:xfrm>
              <a:off x="4881563" y="203358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20495" name="Rectangle 25"/>
            <p:cNvSpPr>
              <a:spLocks noChangeArrowheads="1"/>
            </p:cNvSpPr>
            <p:nvPr/>
          </p:nvSpPr>
          <p:spPr bwMode="auto">
            <a:xfrm>
              <a:off x="3024188" y="1404938"/>
              <a:ext cx="250068"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a:t>
              </a:r>
            </a:p>
          </p:txBody>
        </p:sp>
        <p:sp>
          <p:nvSpPr>
            <p:cNvPr id="20496" name="Rectangle 26"/>
            <p:cNvSpPr>
              <a:spLocks noChangeArrowheads="1"/>
            </p:cNvSpPr>
            <p:nvPr/>
          </p:nvSpPr>
          <p:spPr bwMode="auto">
            <a:xfrm>
              <a:off x="3024188" y="2433638"/>
              <a:ext cx="250068"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a:t>
              </a:r>
            </a:p>
          </p:txBody>
        </p:sp>
        <p:sp>
          <p:nvSpPr>
            <p:cNvPr id="20497" name="Rectangle 27"/>
            <p:cNvSpPr>
              <a:spLocks noChangeArrowheads="1"/>
            </p:cNvSpPr>
            <p:nvPr/>
          </p:nvSpPr>
          <p:spPr bwMode="auto">
            <a:xfrm>
              <a:off x="5562600" y="1919288"/>
              <a:ext cx="609141"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a:t>
              </a:r>
            </a:p>
          </p:txBody>
        </p:sp>
        <p:sp>
          <p:nvSpPr>
            <p:cNvPr id="20498" name="Line 28"/>
            <p:cNvSpPr>
              <a:spLocks noChangeShapeType="1"/>
            </p:cNvSpPr>
            <p:nvPr/>
          </p:nvSpPr>
          <p:spPr bwMode="auto">
            <a:xfrm>
              <a:off x="4647010" y="1739504"/>
              <a:ext cx="61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499" name="Line 29"/>
            <p:cNvSpPr>
              <a:spLocks noChangeShapeType="1"/>
            </p:cNvSpPr>
            <p:nvPr/>
          </p:nvSpPr>
          <p:spPr bwMode="auto">
            <a:xfrm>
              <a:off x="4647010" y="2368154"/>
              <a:ext cx="61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00" name="Rectangle 30"/>
            <p:cNvSpPr>
              <a:spLocks noChangeArrowheads="1"/>
            </p:cNvSpPr>
            <p:nvPr/>
          </p:nvSpPr>
          <p:spPr bwMode="auto">
            <a:xfrm>
              <a:off x="5253038" y="2262188"/>
              <a:ext cx="79829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Overflow</a:t>
              </a:r>
            </a:p>
          </p:txBody>
        </p:sp>
        <p:sp>
          <p:nvSpPr>
            <p:cNvPr id="20501" name="Rectangle 31"/>
            <p:cNvSpPr>
              <a:spLocks noChangeArrowheads="1"/>
            </p:cNvSpPr>
            <p:nvPr/>
          </p:nvSpPr>
          <p:spPr bwMode="auto">
            <a:xfrm>
              <a:off x="5253038" y="1633538"/>
              <a:ext cx="47288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Zero</a:t>
              </a:r>
            </a:p>
          </p:txBody>
        </p:sp>
        <p:sp>
          <p:nvSpPr>
            <p:cNvPr id="20502" name="Line 32"/>
            <p:cNvSpPr>
              <a:spLocks noChangeShapeType="1"/>
            </p:cNvSpPr>
            <p:nvPr/>
          </p:nvSpPr>
          <p:spPr bwMode="auto">
            <a:xfrm>
              <a:off x="4399360" y="1053704"/>
              <a:ext cx="0" cy="4572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03" name="Line 33"/>
            <p:cNvSpPr>
              <a:spLocks noChangeShapeType="1"/>
            </p:cNvSpPr>
            <p:nvPr/>
          </p:nvSpPr>
          <p:spPr bwMode="auto">
            <a:xfrm flipV="1">
              <a:off x="4337447" y="1168004"/>
              <a:ext cx="123825" cy="1143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04" name="Rectangle 34"/>
            <p:cNvSpPr>
              <a:spLocks noChangeArrowheads="1"/>
            </p:cNvSpPr>
            <p:nvPr/>
          </p:nvSpPr>
          <p:spPr bwMode="auto">
            <a:xfrm>
              <a:off x="4448175" y="1119188"/>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solidFill>
                    <a:schemeClr val="accent1"/>
                  </a:solidFill>
                  <a:latin typeface="Arial" pitchFamily="34" charset="0"/>
                </a:rPr>
                <a:t>4</a:t>
              </a:r>
              <a:endParaRPr kumimoji="1" lang="zh-TW" altLang="en-US" sz="1200" b="1">
                <a:latin typeface="Arial" pitchFamily="34" charset="0"/>
              </a:endParaRPr>
            </a:p>
          </p:txBody>
        </p:sp>
        <p:sp>
          <p:nvSpPr>
            <p:cNvPr id="20505" name="Rectangle 35"/>
            <p:cNvSpPr>
              <a:spLocks noChangeArrowheads="1"/>
            </p:cNvSpPr>
            <p:nvPr/>
          </p:nvSpPr>
          <p:spPr bwMode="auto">
            <a:xfrm>
              <a:off x="3767138" y="1004888"/>
              <a:ext cx="64440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solidFill>
                    <a:schemeClr val="accent1"/>
                  </a:solidFill>
                  <a:latin typeface="Arial" pitchFamily="34" charset="0"/>
                </a:rPr>
                <a:t>ALUop</a:t>
              </a:r>
              <a:endParaRPr kumimoji="1" lang="en-US" altLang="zh-TW" sz="1200" b="1">
                <a:latin typeface="Arial" pitchFamily="34" charset="0"/>
              </a:endParaRPr>
            </a:p>
          </p:txBody>
        </p:sp>
        <p:sp>
          <p:nvSpPr>
            <p:cNvPr id="20506" name="Line 36"/>
            <p:cNvSpPr>
              <a:spLocks noChangeShapeType="1"/>
            </p:cNvSpPr>
            <p:nvPr/>
          </p:nvSpPr>
          <p:spPr bwMode="auto">
            <a:xfrm>
              <a:off x="4399360" y="2539604"/>
              <a:ext cx="0" cy="457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0507" name="Rectangle 37"/>
            <p:cNvSpPr>
              <a:spLocks noChangeArrowheads="1"/>
            </p:cNvSpPr>
            <p:nvPr/>
          </p:nvSpPr>
          <p:spPr bwMode="auto">
            <a:xfrm>
              <a:off x="4448176" y="2776538"/>
              <a:ext cx="80470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a:t>
              </a:r>
            </a:p>
          </p:txBody>
        </p:sp>
      </p:grpSp>
      <p:sp>
        <p:nvSpPr>
          <p:cNvPr id="20508" name="Rectangle 38"/>
          <p:cNvSpPr>
            <a:spLocks noGrp="1" noChangeArrowheads="1"/>
          </p:cNvSpPr>
          <p:nvPr>
            <p:ph type="title"/>
          </p:nvPr>
        </p:nvSpPr>
        <p:spPr>
          <a:xfrm>
            <a:off x="1098959" y="30956"/>
            <a:ext cx="6630580" cy="676275"/>
          </a:xfrm>
        </p:spPr>
        <p:txBody>
          <a:bodyPr/>
          <a:lstStyle/>
          <a:p>
            <a:r>
              <a:rPr lang="en-US" altLang="zh-TW" dirty="0"/>
              <a:t>Function Specification</a:t>
            </a:r>
          </a:p>
        </p:txBody>
      </p:sp>
      <p:sp>
        <p:nvSpPr>
          <p:cNvPr id="40" name="灯片编号占位符 2">
            <a:extLst>
              <a:ext uri="{FF2B5EF4-FFF2-40B4-BE49-F238E27FC236}">
                <a16:creationId xmlns:a16="http://schemas.microsoft.com/office/drawing/2014/main" id="{B7DB5474-DAEF-417C-AADA-732F7EE13134}"/>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15</a:t>
            </a:fld>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9293" y="167779"/>
            <a:ext cx="6580246" cy="411061"/>
          </a:xfrm>
        </p:spPr>
        <p:txBody>
          <a:bodyPr/>
          <a:lstStyle/>
          <a:p>
            <a:r>
              <a:rPr lang="en-US" altLang="zh-TW" sz="3200" dirty="0"/>
              <a:t>Nor Operation</a:t>
            </a:r>
          </a:p>
        </p:txBody>
      </p:sp>
      <p:sp>
        <p:nvSpPr>
          <p:cNvPr id="19503" name="Rectangle 62"/>
          <p:cNvSpPr>
            <a:spLocks noChangeArrowheads="1"/>
          </p:cNvSpPr>
          <p:nvPr/>
        </p:nvSpPr>
        <p:spPr bwMode="auto">
          <a:xfrm>
            <a:off x="1275127" y="874945"/>
            <a:ext cx="5747726" cy="36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p>
            <a:pPr marL="342900" indent="-342900">
              <a:lnSpc>
                <a:spcPct val="90000"/>
              </a:lnSpc>
              <a:spcBef>
                <a:spcPct val="15000"/>
              </a:spcBef>
              <a:buClr>
                <a:srgbClr val="0000FF"/>
              </a:buClr>
              <a:buSzPct val="75000"/>
              <a:buFont typeface="Wingdings" panose="05000000000000000000" pitchFamily="2" charset="2"/>
              <a:buChar char="l"/>
            </a:pPr>
            <a:r>
              <a:rPr lang="en-US" altLang="zh-TW" sz="2400" dirty="0">
                <a:latin typeface="Calibri" panose="020F0502020204030204" pitchFamily="34" charset="0"/>
                <a:ea typeface="標楷體" pitchFamily="65" charset="-120"/>
                <a:cs typeface="Calibri" panose="020F0502020204030204" pitchFamily="34" charset="0"/>
              </a:rPr>
              <a:t>A nor B = (not A) and (not B) </a:t>
            </a:r>
          </a:p>
        </p:txBody>
      </p:sp>
      <p:grpSp>
        <p:nvGrpSpPr>
          <p:cNvPr id="2" name="组合 1">
            <a:extLst>
              <a:ext uri="{FF2B5EF4-FFF2-40B4-BE49-F238E27FC236}">
                <a16:creationId xmlns:a16="http://schemas.microsoft.com/office/drawing/2014/main" id="{226A0101-EAB1-44F3-B3E1-989B7CDBA402}"/>
              </a:ext>
            </a:extLst>
          </p:cNvPr>
          <p:cNvGrpSpPr/>
          <p:nvPr/>
        </p:nvGrpSpPr>
        <p:grpSpPr>
          <a:xfrm>
            <a:off x="2273417" y="1384183"/>
            <a:ext cx="5131156" cy="3154261"/>
            <a:chOff x="1819275" y="1257300"/>
            <a:chExt cx="5720736" cy="3527212"/>
          </a:xfrm>
        </p:grpSpPr>
        <p:sp>
          <p:nvSpPr>
            <p:cNvPr id="19459" name="Line 3"/>
            <p:cNvSpPr>
              <a:spLocks noChangeShapeType="1"/>
            </p:cNvSpPr>
            <p:nvPr/>
          </p:nvSpPr>
          <p:spPr bwMode="auto">
            <a:xfrm flipV="1">
              <a:off x="3242073" y="1804988"/>
              <a:ext cx="2381" cy="1437085"/>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19460" name="Freeform 4"/>
            <p:cNvSpPr>
              <a:spLocks/>
            </p:cNvSpPr>
            <p:nvPr/>
          </p:nvSpPr>
          <p:spPr bwMode="auto">
            <a:xfrm>
              <a:off x="4239816" y="2276475"/>
              <a:ext cx="546497" cy="334566"/>
            </a:xfrm>
            <a:custGeom>
              <a:avLst/>
              <a:gdLst>
                <a:gd name="T0" fmla="*/ 2147483647 w 202"/>
                <a:gd name="T1" fmla="*/ 2147483647 h 167"/>
                <a:gd name="T2" fmla="*/ 2147483647 w 202"/>
                <a:gd name="T3" fmla="*/ 2147483647 h 167"/>
                <a:gd name="T4" fmla="*/ 2147483647 w 202"/>
                <a:gd name="T5" fmla="*/ 2147483647 h 167"/>
                <a:gd name="T6" fmla="*/ 2147483647 w 202"/>
                <a:gd name="T7" fmla="*/ 2147483647 h 167"/>
                <a:gd name="T8" fmla="*/ 2147483647 w 202"/>
                <a:gd name="T9" fmla="*/ 2147483647 h 167"/>
                <a:gd name="T10" fmla="*/ 2147483647 w 202"/>
                <a:gd name="T11" fmla="*/ 2147483647 h 167"/>
                <a:gd name="T12" fmla="*/ 2147483647 w 202"/>
                <a:gd name="T13" fmla="*/ 2147483647 h 167"/>
                <a:gd name="T14" fmla="*/ 2147483647 w 202"/>
                <a:gd name="T15" fmla="*/ 2147483647 h 167"/>
                <a:gd name="T16" fmla="*/ 2147483647 w 202"/>
                <a:gd name="T17" fmla="*/ 2147483647 h 167"/>
                <a:gd name="T18" fmla="*/ 2147483647 w 202"/>
                <a:gd name="T19" fmla="*/ 2147483647 h 167"/>
                <a:gd name="T20" fmla="*/ 2147483647 w 202"/>
                <a:gd name="T21" fmla="*/ 2147483647 h 167"/>
                <a:gd name="T22" fmla="*/ 2147483647 w 202"/>
                <a:gd name="T23" fmla="*/ 2147483647 h 167"/>
                <a:gd name="T24" fmla="*/ 2147483647 w 202"/>
                <a:gd name="T25" fmla="*/ 2147483647 h 167"/>
                <a:gd name="T26" fmla="*/ 2147483647 w 202"/>
                <a:gd name="T27" fmla="*/ 2147483647 h 167"/>
                <a:gd name="T28" fmla="*/ 2147483647 w 202"/>
                <a:gd name="T29" fmla="*/ 2147483647 h 167"/>
                <a:gd name="T30" fmla="*/ 2147483647 w 202"/>
                <a:gd name="T31" fmla="*/ 2147483647 h 167"/>
                <a:gd name="T32" fmla="*/ 2147483647 w 202"/>
                <a:gd name="T33" fmla="*/ 2147483647 h 167"/>
                <a:gd name="T34" fmla="*/ 2147483647 w 202"/>
                <a:gd name="T35" fmla="*/ 2147483647 h 167"/>
                <a:gd name="T36" fmla="*/ 2147483647 w 202"/>
                <a:gd name="T37" fmla="*/ 2147483647 h 167"/>
                <a:gd name="T38" fmla="*/ 2147483647 w 202"/>
                <a:gd name="T39" fmla="*/ 2147483647 h 167"/>
                <a:gd name="T40" fmla="*/ 2147483647 w 202"/>
                <a:gd name="T41" fmla="*/ 0 h 167"/>
                <a:gd name="T42" fmla="*/ 0 w 202"/>
                <a:gd name="T43" fmla="*/ 0 h 167"/>
                <a:gd name="T44" fmla="*/ 0 w 202"/>
                <a:gd name="T45" fmla="*/ 2147483647 h 167"/>
                <a:gd name="T46" fmla="*/ 2147483647 w 202"/>
                <a:gd name="T47" fmla="*/ 2147483647 h 167"/>
                <a:gd name="T48" fmla="*/ 2147483647 w 202"/>
                <a:gd name="T49" fmla="*/ 2147483647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167"/>
                <a:gd name="T77" fmla="*/ 202 w 202"/>
                <a:gd name="T78" fmla="*/ 167 h 1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167">
                  <a:moveTo>
                    <a:pt x="119" y="167"/>
                  </a:moveTo>
                  <a:lnTo>
                    <a:pt x="135" y="167"/>
                  </a:lnTo>
                  <a:lnTo>
                    <a:pt x="146" y="163"/>
                  </a:lnTo>
                  <a:lnTo>
                    <a:pt x="158" y="157"/>
                  </a:lnTo>
                  <a:lnTo>
                    <a:pt x="169" y="152"/>
                  </a:lnTo>
                  <a:lnTo>
                    <a:pt x="179" y="142"/>
                  </a:lnTo>
                  <a:lnTo>
                    <a:pt x="186" y="132"/>
                  </a:lnTo>
                  <a:lnTo>
                    <a:pt x="194" y="123"/>
                  </a:lnTo>
                  <a:lnTo>
                    <a:pt x="198" y="109"/>
                  </a:lnTo>
                  <a:lnTo>
                    <a:pt x="202" y="98"/>
                  </a:lnTo>
                  <a:lnTo>
                    <a:pt x="202" y="84"/>
                  </a:lnTo>
                  <a:lnTo>
                    <a:pt x="202" y="71"/>
                  </a:lnTo>
                  <a:lnTo>
                    <a:pt x="198" y="58"/>
                  </a:lnTo>
                  <a:lnTo>
                    <a:pt x="194" y="46"/>
                  </a:lnTo>
                  <a:lnTo>
                    <a:pt x="186" y="34"/>
                  </a:lnTo>
                  <a:lnTo>
                    <a:pt x="179" y="25"/>
                  </a:lnTo>
                  <a:lnTo>
                    <a:pt x="169" y="15"/>
                  </a:lnTo>
                  <a:lnTo>
                    <a:pt x="158" y="10"/>
                  </a:lnTo>
                  <a:lnTo>
                    <a:pt x="146" y="4"/>
                  </a:lnTo>
                  <a:lnTo>
                    <a:pt x="135" y="2"/>
                  </a:lnTo>
                  <a:lnTo>
                    <a:pt x="121" y="0"/>
                  </a:lnTo>
                  <a:lnTo>
                    <a:pt x="0" y="0"/>
                  </a:lnTo>
                  <a:lnTo>
                    <a:pt x="0" y="167"/>
                  </a:lnTo>
                  <a:lnTo>
                    <a:pt x="121" y="16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461" name="Freeform 5"/>
            <p:cNvSpPr>
              <a:spLocks/>
            </p:cNvSpPr>
            <p:nvPr/>
          </p:nvSpPr>
          <p:spPr bwMode="auto">
            <a:xfrm>
              <a:off x="4182666" y="2712244"/>
              <a:ext cx="626269" cy="334566"/>
            </a:xfrm>
            <a:custGeom>
              <a:avLst/>
              <a:gdLst>
                <a:gd name="T0" fmla="*/ 2147483647 w 232"/>
                <a:gd name="T1" fmla="*/ 2147483647 h 167"/>
                <a:gd name="T2" fmla="*/ 2147483647 w 232"/>
                <a:gd name="T3" fmla="*/ 2147483647 h 167"/>
                <a:gd name="T4" fmla="*/ 2147483647 w 232"/>
                <a:gd name="T5" fmla="*/ 2147483647 h 167"/>
                <a:gd name="T6" fmla="*/ 2147483647 w 232"/>
                <a:gd name="T7" fmla="*/ 2147483647 h 167"/>
                <a:gd name="T8" fmla="*/ 2147483647 w 232"/>
                <a:gd name="T9" fmla="*/ 2147483647 h 167"/>
                <a:gd name="T10" fmla="*/ 2147483647 w 232"/>
                <a:gd name="T11" fmla="*/ 2147483647 h 167"/>
                <a:gd name="T12" fmla="*/ 2147483647 w 232"/>
                <a:gd name="T13" fmla="*/ 2147483647 h 167"/>
                <a:gd name="T14" fmla="*/ 2147483647 w 232"/>
                <a:gd name="T15" fmla="*/ 2147483647 h 167"/>
                <a:gd name="T16" fmla="*/ 2147483647 w 232"/>
                <a:gd name="T17" fmla="*/ 2147483647 h 167"/>
                <a:gd name="T18" fmla="*/ 2147483647 w 232"/>
                <a:gd name="T19" fmla="*/ 2147483647 h 167"/>
                <a:gd name="T20" fmla="*/ 0 w 232"/>
                <a:gd name="T21" fmla="*/ 2147483647 h 167"/>
                <a:gd name="T22" fmla="*/ 2147483647 w 232"/>
                <a:gd name="T23" fmla="*/ 2147483647 h 167"/>
                <a:gd name="T24" fmla="*/ 2147483647 w 232"/>
                <a:gd name="T25" fmla="*/ 2147483647 h 167"/>
                <a:gd name="T26" fmla="*/ 2147483647 w 232"/>
                <a:gd name="T27" fmla="*/ 2147483647 h 167"/>
                <a:gd name="T28" fmla="*/ 2147483647 w 232"/>
                <a:gd name="T29" fmla="*/ 2147483647 h 167"/>
                <a:gd name="T30" fmla="*/ 2147483647 w 232"/>
                <a:gd name="T31" fmla="*/ 2147483647 h 167"/>
                <a:gd name="T32" fmla="*/ 2147483647 w 232"/>
                <a:gd name="T33" fmla="*/ 2147483647 h 167"/>
                <a:gd name="T34" fmla="*/ 2147483647 w 232"/>
                <a:gd name="T35" fmla="*/ 2147483647 h 167"/>
                <a:gd name="T36" fmla="*/ 2147483647 w 232"/>
                <a:gd name="T37" fmla="*/ 2147483647 h 167"/>
                <a:gd name="T38" fmla="*/ 2147483647 w 232"/>
                <a:gd name="T39" fmla="*/ 2147483647 h 167"/>
                <a:gd name="T40" fmla="*/ 2147483647 w 232"/>
                <a:gd name="T41" fmla="*/ 2147483647 h 167"/>
                <a:gd name="T42" fmla="*/ 2147483647 w 232"/>
                <a:gd name="T43" fmla="*/ 2147483647 h 167"/>
                <a:gd name="T44" fmla="*/ 2147483647 w 232"/>
                <a:gd name="T45" fmla="*/ 2147483647 h 167"/>
                <a:gd name="T46" fmla="*/ 2147483647 w 232"/>
                <a:gd name="T47" fmla="*/ 2147483647 h 167"/>
                <a:gd name="T48" fmla="*/ 2147483647 w 232"/>
                <a:gd name="T49" fmla="*/ 2147483647 h 167"/>
                <a:gd name="T50" fmla="*/ 2147483647 w 232"/>
                <a:gd name="T51" fmla="*/ 2147483647 h 167"/>
                <a:gd name="T52" fmla="*/ 2147483647 w 232"/>
                <a:gd name="T53" fmla="*/ 2147483647 h 167"/>
                <a:gd name="T54" fmla="*/ 2147483647 w 232"/>
                <a:gd name="T55" fmla="*/ 2147483647 h 167"/>
                <a:gd name="T56" fmla="*/ 2147483647 w 232"/>
                <a:gd name="T57" fmla="*/ 2147483647 h 167"/>
                <a:gd name="T58" fmla="*/ 2147483647 w 232"/>
                <a:gd name="T59" fmla="*/ 2147483647 h 167"/>
                <a:gd name="T60" fmla="*/ 2147483647 w 232"/>
                <a:gd name="T61" fmla="*/ 2147483647 h 167"/>
                <a:gd name="T62" fmla="*/ 2147483647 w 232"/>
                <a:gd name="T63" fmla="*/ 2147483647 h 167"/>
                <a:gd name="T64" fmla="*/ 2147483647 w 232"/>
                <a:gd name="T65" fmla="*/ 2147483647 h 167"/>
                <a:gd name="T66" fmla="*/ 2147483647 w 232"/>
                <a:gd name="T67" fmla="*/ 2147483647 h 167"/>
                <a:gd name="T68" fmla="*/ 2147483647 w 232"/>
                <a:gd name="T69" fmla="*/ 2147483647 h 167"/>
                <a:gd name="T70" fmla="*/ 2147483647 w 232"/>
                <a:gd name="T71" fmla="*/ 2147483647 h 167"/>
                <a:gd name="T72" fmla="*/ 2147483647 w 232"/>
                <a:gd name="T73" fmla="*/ 2147483647 h 167"/>
                <a:gd name="T74" fmla="*/ 2147483647 w 232"/>
                <a:gd name="T75" fmla="*/ 2147483647 h 167"/>
                <a:gd name="T76" fmla="*/ 2147483647 w 232"/>
                <a:gd name="T77" fmla="*/ 2147483647 h 167"/>
                <a:gd name="T78" fmla="*/ 2147483647 w 232"/>
                <a:gd name="T79" fmla="*/ 2147483647 h 167"/>
                <a:gd name="T80" fmla="*/ 2147483647 w 232"/>
                <a:gd name="T81" fmla="*/ 2147483647 h 167"/>
                <a:gd name="T82" fmla="*/ 2147483647 w 232"/>
                <a:gd name="T83" fmla="*/ 2147483647 h 167"/>
                <a:gd name="T84" fmla="*/ 2147483647 w 232"/>
                <a:gd name="T85" fmla="*/ 0 h 167"/>
                <a:gd name="T86" fmla="*/ 2147483647 w 232"/>
                <a:gd name="T87" fmla="*/ 0 h 167"/>
                <a:gd name="T88" fmla="*/ 2147483647 w 232"/>
                <a:gd name="T89" fmla="*/ 0 h 167"/>
                <a:gd name="T90" fmla="*/ 2147483647 w 232"/>
                <a:gd name="T91" fmla="*/ 0 h 167"/>
                <a:gd name="T92" fmla="*/ 2147483647 w 232"/>
                <a:gd name="T93" fmla="*/ 0 h 167"/>
                <a:gd name="T94" fmla="*/ 2147483647 w 232"/>
                <a:gd name="T95" fmla="*/ 0 h 167"/>
                <a:gd name="T96" fmla="*/ 2147483647 w 232"/>
                <a:gd name="T97" fmla="*/ 0 h 167"/>
                <a:gd name="T98" fmla="*/ 2147483647 w 232"/>
                <a:gd name="T99" fmla="*/ 0 h 167"/>
                <a:gd name="T100" fmla="*/ 0 w 232"/>
                <a:gd name="T101" fmla="*/ 0 h 167"/>
                <a:gd name="T102" fmla="*/ 2147483647 w 232"/>
                <a:gd name="T103" fmla="*/ 2147483647 h 167"/>
                <a:gd name="T104" fmla="*/ 2147483647 w 232"/>
                <a:gd name="T105" fmla="*/ 2147483647 h 167"/>
                <a:gd name="T106" fmla="*/ 2147483647 w 232"/>
                <a:gd name="T107" fmla="*/ 2147483647 h 167"/>
                <a:gd name="T108" fmla="*/ 2147483647 w 232"/>
                <a:gd name="T109" fmla="*/ 2147483647 h 167"/>
                <a:gd name="T110" fmla="*/ 2147483647 w 232"/>
                <a:gd name="T111" fmla="*/ 2147483647 h 167"/>
                <a:gd name="T112" fmla="*/ 2147483647 w 232"/>
                <a:gd name="T113" fmla="*/ 2147483647 h 167"/>
                <a:gd name="T114" fmla="*/ 2147483647 w 232"/>
                <a:gd name="T115" fmla="*/ 2147483647 h 167"/>
                <a:gd name="T116" fmla="*/ 2147483647 w 232"/>
                <a:gd name="T117" fmla="*/ 2147483647 h 167"/>
                <a:gd name="T118" fmla="*/ 2147483647 w 232"/>
                <a:gd name="T119" fmla="*/ 2147483647 h 167"/>
                <a:gd name="T120" fmla="*/ 2147483647 w 232"/>
                <a:gd name="T121" fmla="*/ 2147483647 h 167"/>
                <a:gd name="T122" fmla="*/ 2147483647 w 232"/>
                <a:gd name="T123" fmla="*/ 2147483647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167"/>
                <a:gd name="T188" fmla="*/ 232 w 232"/>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167">
                  <a:moveTo>
                    <a:pt x="23" y="84"/>
                  </a:moveTo>
                  <a:lnTo>
                    <a:pt x="23" y="96"/>
                  </a:lnTo>
                  <a:lnTo>
                    <a:pt x="21" y="106"/>
                  </a:lnTo>
                  <a:lnTo>
                    <a:pt x="21" y="113"/>
                  </a:lnTo>
                  <a:lnTo>
                    <a:pt x="19" y="121"/>
                  </a:lnTo>
                  <a:lnTo>
                    <a:pt x="19" y="129"/>
                  </a:lnTo>
                  <a:lnTo>
                    <a:pt x="17" y="134"/>
                  </a:lnTo>
                  <a:lnTo>
                    <a:pt x="13" y="142"/>
                  </a:lnTo>
                  <a:lnTo>
                    <a:pt x="10" y="148"/>
                  </a:lnTo>
                  <a:lnTo>
                    <a:pt x="6" y="157"/>
                  </a:lnTo>
                  <a:lnTo>
                    <a:pt x="0" y="165"/>
                  </a:lnTo>
                  <a:lnTo>
                    <a:pt x="4" y="165"/>
                  </a:lnTo>
                  <a:lnTo>
                    <a:pt x="13" y="165"/>
                  </a:lnTo>
                  <a:lnTo>
                    <a:pt x="27" y="167"/>
                  </a:lnTo>
                  <a:lnTo>
                    <a:pt x="42" y="167"/>
                  </a:lnTo>
                  <a:lnTo>
                    <a:pt x="61" y="167"/>
                  </a:lnTo>
                  <a:lnTo>
                    <a:pt x="81" y="165"/>
                  </a:lnTo>
                  <a:lnTo>
                    <a:pt x="100" y="165"/>
                  </a:lnTo>
                  <a:lnTo>
                    <a:pt x="115" y="165"/>
                  </a:lnTo>
                  <a:lnTo>
                    <a:pt x="131" y="163"/>
                  </a:lnTo>
                  <a:lnTo>
                    <a:pt x="140" y="161"/>
                  </a:lnTo>
                  <a:lnTo>
                    <a:pt x="156" y="155"/>
                  </a:lnTo>
                  <a:lnTo>
                    <a:pt x="171" y="150"/>
                  </a:lnTo>
                  <a:lnTo>
                    <a:pt x="182" y="142"/>
                  </a:lnTo>
                  <a:lnTo>
                    <a:pt x="194" y="132"/>
                  </a:lnTo>
                  <a:lnTo>
                    <a:pt x="205" y="125"/>
                  </a:lnTo>
                  <a:lnTo>
                    <a:pt x="213" y="115"/>
                  </a:lnTo>
                  <a:lnTo>
                    <a:pt x="221" y="106"/>
                  </a:lnTo>
                  <a:lnTo>
                    <a:pt x="227" y="98"/>
                  </a:lnTo>
                  <a:lnTo>
                    <a:pt x="230" y="90"/>
                  </a:lnTo>
                  <a:lnTo>
                    <a:pt x="232" y="82"/>
                  </a:lnTo>
                  <a:lnTo>
                    <a:pt x="230" y="77"/>
                  </a:lnTo>
                  <a:lnTo>
                    <a:pt x="227" y="67"/>
                  </a:lnTo>
                  <a:lnTo>
                    <a:pt x="221" y="59"/>
                  </a:lnTo>
                  <a:lnTo>
                    <a:pt x="213" y="50"/>
                  </a:lnTo>
                  <a:lnTo>
                    <a:pt x="205" y="42"/>
                  </a:lnTo>
                  <a:lnTo>
                    <a:pt x="194" y="33"/>
                  </a:lnTo>
                  <a:lnTo>
                    <a:pt x="182" y="23"/>
                  </a:lnTo>
                  <a:lnTo>
                    <a:pt x="171" y="15"/>
                  </a:lnTo>
                  <a:lnTo>
                    <a:pt x="156" y="9"/>
                  </a:lnTo>
                  <a:lnTo>
                    <a:pt x="140" y="4"/>
                  </a:lnTo>
                  <a:lnTo>
                    <a:pt x="131" y="2"/>
                  </a:lnTo>
                  <a:lnTo>
                    <a:pt x="115" y="0"/>
                  </a:lnTo>
                  <a:lnTo>
                    <a:pt x="100" y="0"/>
                  </a:lnTo>
                  <a:lnTo>
                    <a:pt x="81" y="0"/>
                  </a:lnTo>
                  <a:lnTo>
                    <a:pt x="61" y="0"/>
                  </a:lnTo>
                  <a:lnTo>
                    <a:pt x="42" y="0"/>
                  </a:lnTo>
                  <a:lnTo>
                    <a:pt x="27" y="0"/>
                  </a:lnTo>
                  <a:lnTo>
                    <a:pt x="13" y="0"/>
                  </a:lnTo>
                  <a:lnTo>
                    <a:pt x="4" y="0"/>
                  </a:lnTo>
                  <a:lnTo>
                    <a:pt x="0" y="0"/>
                  </a:lnTo>
                  <a:lnTo>
                    <a:pt x="6" y="9"/>
                  </a:lnTo>
                  <a:lnTo>
                    <a:pt x="10" y="17"/>
                  </a:lnTo>
                  <a:lnTo>
                    <a:pt x="13" y="25"/>
                  </a:lnTo>
                  <a:lnTo>
                    <a:pt x="17" y="33"/>
                  </a:lnTo>
                  <a:lnTo>
                    <a:pt x="19" y="40"/>
                  </a:lnTo>
                  <a:lnTo>
                    <a:pt x="19" y="48"/>
                  </a:lnTo>
                  <a:lnTo>
                    <a:pt x="21" y="56"/>
                  </a:lnTo>
                  <a:lnTo>
                    <a:pt x="21" y="63"/>
                  </a:lnTo>
                  <a:lnTo>
                    <a:pt x="23" y="75"/>
                  </a:lnTo>
                  <a:lnTo>
                    <a:pt x="23" y="8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462" name="Freeform 6"/>
            <p:cNvSpPr>
              <a:spLocks/>
            </p:cNvSpPr>
            <p:nvPr/>
          </p:nvSpPr>
          <p:spPr bwMode="auto">
            <a:xfrm>
              <a:off x="4142185" y="2301479"/>
              <a:ext cx="86915" cy="66675"/>
            </a:xfrm>
            <a:custGeom>
              <a:avLst/>
              <a:gdLst>
                <a:gd name="T0" fmla="*/ 0 w 32"/>
                <a:gd name="T1" fmla="*/ 0 h 33"/>
                <a:gd name="T2" fmla="*/ 0 w 32"/>
                <a:gd name="T3" fmla="*/ 2147483647 h 33"/>
                <a:gd name="T4" fmla="*/ 2147483647 w 32"/>
                <a:gd name="T5" fmla="*/ 2147483647 h 33"/>
                <a:gd name="T6" fmla="*/ 0 w 32"/>
                <a:gd name="T7" fmla="*/ 0 h 33"/>
                <a:gd name="T8" fmla="*/ 0 w 32"/>
                <a:gd name="T9" fmla="*/ 0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0" y="0"/>
                  </a:moveTo>
                  <a:lnTo>
                    <a:pt x="0" y="33"/>
                  </a:lnTo>
                  <a:lnTo>
                    <a:pt x="32" y="18"/>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19463" name="Line 7"/>
            <p:cNvSpPr>
              <a:spLocks noChangeShapeType="1"/>
            </p:cNvSpPr>
            <p:nvPr/>
          </p:nvSpPr>
          <p:spPr bwMode="auto">
            <a:xfrm flipH="1" flipV="1">
              <a:off x="3418621" y="2317339"/>
              <a:ext cx="753329" cy="1628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464" name="Freeform 8"/>
            <p:cNvSpPr>
              <a:spLocks/>
            </p:cNvSpPr>
            <p:nvPr/>
          </p:nvSpPr>
          <p:spPr bwMode="auto">
            <a:xfrm>
              <a:off x="4142185" y="2514600"/>
              <a:ext cx="86915" cy="66675"/>
            </a:xfrm>
            <a:custGeom>
              <a:avLst/>
              <a:gdLst>
                <a:gd name="T0" fmla="*/ 0 w 32"/>
                <a:gd name="T1" fmla="*/ 0 h 33"/>
                <a:gd name="T2" fmla="*/ 0 w 32"/>
                <a:gd name="T3" fmla="*/ 2147483647 h 33"/>
                <a:gd name="T4" fmla="*/ 2147483647 w 32"/>
                <a:gd name="T5" fmla="*/ 2147483647 h 33"/>
                <a:gd name="T6" fmla="*/ 0 w 32"/>
                <a:gd name="T7" fmla="*/ 2147483647 h 33"/>
                <a:gd name="T8" fmla="*/ 0 w 32"/>
                <a:gd name="T9" fmla="*/ 2147483647 h 33"/>
                <a:gd name="T10" fmla="*/ 0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0" y="0"/>
                  </a:moveTo>
                  <a:lnTo>
                    <a:pt x="0" y="33"/>
                  </a:lnTo>
                  <a:lnTo>
                    <a:pt x="32" y="17"/>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19465" name="Line 9"/>
            <p:cNvSpPr>
              <a:spLocks noChangeShapeType="1"/>
            </p:cNvSpPr>
            <p:nvPr/>
          </p:nvSpPr>
          <p:spPr bwMode="auto">
            <a:xfrm flipH="1">
              <a:off x="4791076" y="2440782"/>
              <a:ext cx="402431" cy="35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466" name="Freeform 10"/>
            <p:cNvSpPr>
              <a:spLocks/>
            </p:cNvSpPr>
            <p:nvPr/>
          </p:nvSpPr>
          <p:spPr bwMode="auto">
            <a:xfrm>
              <a:off x="4120753" y="2738438"/>
              <a:ext cx="89297" cy="65485"/>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6"/>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19467" name="Line 11"/>
            <p:cNvSpPr>
              <a:spLocks noChangeShapeType="1"/>
            </p:cNvSpPr>
            <p:nvPr/>
          </p:nvSpPr>
          <p:spPr bwMode="auto">
            <a:xfrm flipH="1">
              <a:off x="3699272" y="2770585"/>
              <a:ext cx="451247" cy="119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468" name="Freeform 12"/>
            <p:cNvSpPr>
              <a:spLocks/>
            </p:cNvSpPr>
            <p:nvPr/>
          </p:nvSpPr>
          <p:spPr bwMode="auto">
            <a:xfrm>
              <a:off x="4120753" y="2950369"/>
              <a:ext cx="89297" cy="66675"/>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19469" name="Line 13"/>
            <p:cNvSpPr>
              <a:spLocks noChangeShapeType="1"/>
            </p:cNvSpPr>
            <p:nvPr/>
          </p:nvSpPr>
          <p:spPr bwMode="auto">
            <a:xfrm flipH="1">
              <a:off x="3829050" y="2981326"/>
              <a:ext cx="321469" cy="35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470" name="Line 14"/>
            <p:cNvSpPr>
              <a:spLocks noChangeShapeType="1"/>
            </p:cNvSpPr>
            <p:nvPr/>
          </p:nvSpPr>
          <p:spPr bwMode="auto">
            <a:xfrm flipH="1">
              <a:off x="4808935" y="2876551"/>
              <a:ext cx="384572"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471" name="Freeform 15"/>
            <p:cNvSpPr>
              <a:spLocks/>
            </p:cNvSpPr>
            <p:nvPr/>
          </p:nvSpPr>
          <p:spPr bwMode="auto">
            <a:xfrm>
              <a:off x="5193506" y="2251472"/>
              <a:ext cx="395288" cy="2027634"/>
            </a:xfrm>
            <a:custGeom>
              <a:avLst/>
              <a:gdLst>
                <a:gd name="T0" fmla="*/ 0 w 146"/>
                <a:gd name="T1" fmla="*/ 2147483647 h 1009"/>
                <a:gd name="T2" fmla="*/ 2147483647 w 146"/>
                <a:gd name="T3" fmla="*/ 2147483647 h 1009"/>
                <a:gd name="T4" fmla="*/ 2147483647 w 146"/>
                <a:gd name="T5" fmla="*/ 2147483647 h 1009"/>
                <a:gd name="T6" fmla="*/ 2147483647 w 146"/>
                <a:gd name="T7" fmla="*/ 2147483647 h 1009"/>
                <a:gd name="T8" fmla="*/ 2147483647 w 146"/>
                <a:gd name="T9" fmla="*/ 2147483647 h 1009"/>
                <a:gd name="T10" fmla="*/ 2147483647 w 146"/>
                <a:gd name="T11" fmla="*/ 2147483647 h 1009"/>
                <a:gd name="T12" fmla="*/ 2147483647 w 146"/>
                <a:gd name="T13" fmla="*/ 2147483647 h 1009"/>
                <a:gd name="T14" fmla="*/ 2147483647 w 146"/>
                <a:gd name="T15" fmla="*/ 2147483647 h 1009"/>
                <a:gd name="T16" fmla="*/ 2147483647 w 146"/>
                <a:gd name="T17" fmla="*/ 2147483647 h 1009"/>
                <a:gd name="T18" fmla="*/ 2147483647 w 146"/>
                <a:gd name="T19" fmla="*/ 0 h 1009"/>
                <a:gd name="T20" fmla="*/ 2147483647 w 146"/>
                <a:gd name="T21" fmla="*/ 0 h 1009"/>
                <a:gd name="T22" fmla="*/ 2147483647 w 146"/>
                <a:gd name="T23" fmla="*/ 0 h 1009"/>
                <a:gd name="T24" fmla="*/ 2147483647 w 146"/>
                <a:gd name="T25" fmla="*/ 2147483647 h 1009"/>
                <a:gd name="T26" fmla="*/ 2147483647 w 146"/>
                <a:gd name="T27" fmla="*/ 2147483647 h 1009"/>
                <a:gd name="T28" fmla="*/ 2147483647 w 146"/>
                <a:gd name="T29" fmla="*/ 2147483647 h 1009"/>
                <a:gd name="T30" fmla="*/ 2147483647 w 146"/>
                <a:gd name="T31" fmla="*/ 2147483647 h 1009"/>
                <a:gd name="T32" fmla="*/ 2147483647 w 146"/>
                <a:gd name="T33" fmla="*/ 2147483647 h 1009"/>
                <a:gd name="T34" fmla="*/ 2147483647 w 146"/>
                <a:gd name="T35" fmla="*/ 2147483647 h 1009"/>
                <a:gd name="T36" fmla="*/ 2147483647 w 146"/>
                <a:gd name="T37" fmla="*/ 2147483647 h 1009"/>
                <a:gd name="T38" fmla="*/ 2147483647 w 146"/>
                <a:gd name="T39" fmla="*/ 2147483647 h 1009"/>
                <a:gd name="T40" fmla="*/ 2147483647 w 146"/>
                <a:gd name="T41" fmla="*/ 2147483647 h 1009"/>
                <a:gd name="T42" fmla="*/ 2147483647 w 146"/>
                <a:gd name="T43" fmla="*/ 2147483647 h 1009"/>
                <a:gd name="T44" fmla="*/ 2147483647 w 146"/>
                <a:gd name="T45" fmla="*/ 2147483647 h 1009"/>
                <a:gd name="T46" fmla="*/ 2147483647 w 146"/>
                <a:gd name="T47" fmla="*/ 2147483647 h 1009"/>
                <a:gd name="T48" fmla="*/ 2147483647 w 146"/>
                <a:gd name="T49" fmla="*/ 2147483647 h 1009"/>
                <a:gd name="T50" fmla="*/ 2147483647 w 146"/>
                <a:gd name="T51" fmla="*/ 2147483647 h 1009"/>
                <a:gd name="T52" fmla="*/ 2147483647 w 146"/>
                <a:gd name="T53" fmla="*/ 2147483647 h 1009"/>
                <a:gd name="T54" fmla="*/ 2147483647 w 146"/>
                <a:gd name="T55" fmla="*/ 2147483647 h 1009"/>
                <a:gd name="T56" fmla="*/ 2147483647 w 146"/>
                <a:gd name="T57" fmla="*/ 2147483647 h 1009"/>
                <a:gd name="T58" fmla="*/ 2147483647 w 146"/>
                <a:gd name="T59" fmla="*/ 2147483647 h 1009"/>
                <a:gd name="T60" fmla="*/ 2147483647 w 146"/>
                <a:gd name="T61" fmla="*/ 2147483647 h 1009"/>
                <a:gd name="T62" fmla="*/ 2147483647 w 146"/>
                <a:gd name="T63" fmla="*/ 2147483647 h 1009"/>
                <a:gd name="T64" fmla="*/ 2147483647 w 146"/>
                <a:gd name="T65" fmla="*/ 2147483647 h 1009"/>
                <a:gd name="T66" fmla="*/ 2147483647 w 146"/>
                <a:gd name="T67" fmla="*/ 2147483647 h 1009"/>
                <a:gd name="T68" fmla="*/ 2147483647 w 146"/>
                <a:gd name="T69" fmla="*/ 2147483647 h 1009"/>
                <a:gd name="T70" fmla="*/ 2147483647 w 146"/>
                <a:gd name="T71" fmla="*/ 2147483647 h 1009"/>
                <a:gd name="T72" fmla="*/ 2147483647 w 146"/>
                <a:gd name="T73" fmla="*/ 2147483647 h 1009"/>
                <a:gd name="T74" fmla="*/ 2147483647 w 146"/>
                <a:gd name="T75" fmla="*/ 2147483647 h 1009"/>
                <a:gd name="T76" fmla="*/ 2147483647 w 146"/>
                <a:gd name="T77" fmla="*/ 2147483647 h 1009"/>
                <a:gd name="T78" fmla="*/ 2147483647 w 146"/>
                <a:gd name="T79" fmla="*/ 2147483647 h 1009"/>
                <a:gd name="T80" fmla="*/ 2147483647 w 146"/>
                <a:gd name="T81" fmla="*/ 2147483647 h 1009"/>
                <a:gd name="T82" fmla="*/ 2147483647 w 146"/>
                <a:gd name="T83" fmla="*/ 2147483647 h 1009"/>
                <a:gd name="T84" fmla="*/ 2147483647 w 146"/>
                <a:gd name="T85" fmla="*/ 2147483647 h 1009"/>
                <a:gd name="T86" fmla="*/ 2147483647 w 146"/>
                <a:gd name="T87" fmla="*/ 2147483647 h 10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009"/>
                <a:gd name="T134" fmla="*/ 146 w 146"/>
                <a:gd name="T135" fmla="*/ 1009 h 10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009">
                  <a:moveTo>
                    <a:pt x="0" y="71"/>
                  </a:moveTo>
                  <a:lnTo>
                    <a:pt x="2" y="60"/>
                  </a:lnTo>
                  <a:lnTo>
                    <a:pt x="6" y="48"/>
                  </a:lnTo>
                  <a:lnTo>
                    <a:pt x="10" y="39"/>
                  </a:lnTo>
                  <a:lnTo>
                    <a:pt x="16" y="29"/>
                  </a:lnTo>
                  <a:lnTo>
                    <a:pt x="24" y="22"/>
                  </a:lnTo>
                  <a:lnTo>
                    <a:pt x="31" y="14"/>
                  </a:lnTo>
                  <a:lnTo>
                    <a:pt x="41" y="8"/>
                  </a:lnTo>
                  <a:lnTo>
                    <a:pt x="52" y="4"/>
                  </a:lnTo>
                  <a:lnTo>
                    <a:pt x="62" y="0"/>
                  </a:lnTo>
                  <a:lnTo>
                    <a:pt x="73" y="0"/>
                  </a:lnTo>
                  <a:lnTo>
                    <a:pt x="85" y="0"/>
                  </a:lnTo>
                  <a:lnTo>
                    <a:pt x="96" y="4"/>
                  </a:lnTo>
                  <a:lnTo>
                    <a:pt x="108" y="8"/>
                  </a:lnTo>
                  <a:lnTo>
                    <a:pt x="118" y="14"/>
                  </a:lnTo>
                  <a:lnTo>
                    <a:pt x="125" y="22"/>
                  </a:lnTo>
                  <a:lnTo>
                    <a:pt x="133" y="29"/>
                  </a:lnTo>
                  <a:lnTo>
                    <a:pt x="139" y="39"/>
                  </a:lnTo>
                  <a:lnTo>
                    <a:pt x="143" y="48"/>
                  </a:lnTo>
                  <a:lnTo>
                    <a:pt x="144" y="60"/>
                  </a:lnTo>
                  <a:lnTo>
                    <a:pt x="146" y="71"/>
                  </a:lnTo>
                  <a:lnTo>
                    <a:pt x="146" y="936"/>
                  </a:lnTo>
                  <a:lnTo>
                    <a:pt x="144" y="947"/>
                  </a:lnTo>
                  <a:lnTo>
                    <a:pt x="143" y="959"/>
                  </a:lnTo>
                  <a:lnTo>
                    <a:pt x="139" y="968"/>
                  </a:lnTo>
                  <a:lnTo>
                    <a:pt x="133" y="978"/>
                  </a:lnTo>
                  <a:lnTo>
                    <a:pt x="125" y="987"/>
                  </a:lnTo>
                  <a:lnTo>
                    <a:pt x="118" y="993"/>
                  </a:lnTo>
                  <a:lnTo>
                    <a:pt x="108" y="1001"/>
                  </a:lnTo>
                  <a:lnTo>
                    <a:pt x="96" y="1005"/>
                  </a:lnTo>
                  <a:lnTo>
                    <a:pt x="85" y="1007"/>
                  </a:lnTo>
                  <a:lnTo>
                    <a:pt x="73" y="1009"/>
                  </a:lnTo>
                  <a:lnTo>
                    <a:pt x="62" y="1007"/>
                  </a:lnTo>
                  <a:lnTo>
                    <a:pt x="52" y="1005"/>
                  </a:lnTo>
                  <a:lnTo>
                    <a:pt x="41" y="1001"/>
                  </a:lnTo>
                  <a:lnTo>
                    <a:pt x="31" y="993"/>
                  </a:lnTo>
                  <a:lnTo>
                    <a:pt x="24" y="987"/>
                  </a:lnTo>
                  <a:lnTo>
                    <a:pt x="16" y="978"/>
                  </a:lnTo>
                  <a:lnTo>
                    <a:pt x="10" y="968"/>
                  </a:lnTo>
                  <a:lnTo>
                    <a:pt x="6" y="959"/>
                  </a:lnTo>
                  <a:lnTo>
                    <a:pt x="2" y="947"/>
                  </a:lnTo>
                  <a:lnTo>
                    <a:pt x="2" y="936"/>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472" name="Rectangle 16"/>
            <p:cNvSpPr>
              <a:spLocks noChangeArrowheads="1"/>
            </p:cNvSpPr>
            <p:nvPr/>
          </p:nvSpPr>
          <p:spPr bwMode="auto">
            <a:xfrm>
              <a:off x="5242322" y="2368154"/>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0</a:t>
              </a:r>
              <a:endParaRPr kumimoji="1" lang="zh-TW" altLang="en-US" sz="1500" b="1">
                <a:latin typeface="Century Gothic" pitchFamily="34" charset="0"/>
              </a:endParaRPr>
            </a:p>
          </p:txBody>
        </p:sp>
        <p:sp>
          <p:nvSpPr>
            <p:cNvPr id="19473" name="Freeform 18"/>
            <p:cNvSpPr>
              <a:spLocks/>
            </p:cNvSpPr>
            <p:nvPr/>
          </p:nvSpPr>
          <p:spPr bwMode="auto">
            <a:xfrm>
              <a:off x="5880498" y="3227785"/>
              <a:ext cx="88106" cy="70247"/>
            </a:xfrm>
            <a:custGeom>
              <a:avLst/>
              <a:gdLst>
                <a:gd name="T0" fmla="*/ 0 w 33"/>
                <a:gd name="T1" fmla="*/ 0 h 35"/>
                <a:gd name="T2" fmla="*/ 0 w 33"/>
                <a:gd name="T3" fmla="*/ 2147483647 h 35"/>
                <a:gd name="T4" fmla="*/ 2147483647 w 33"/>
                <a:gd name="T5" fmla="*/ 2147483647 h 35"/>
                <a:gd name="T6" fmla="*/ 0 w 33"/>
                <a:gd name="T7" fmla="*/ 2147483647 h 35"/>
                <a:gd name="T8" fmla="*/ 0 w 33"/>
                <a:gd name="T9" fmla="*/ 2147483647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0"/>
                  </a:moveTo>
                  <a:lnTo>
                    <a:pt x="0" y="35"/>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19474" name="Line 19"/>
            <p:cNvSpPr>
              <a:spLocks noChangeShapeType="1"/>
            </p:cNvSpPr>
            <p:nvPr/>
          </p:nvSpPr>
          <p:spPr bwMode="auto">
            <a:xfrm flipH="1">
              <a:off x="5588794" y="3264694"/>
              <a:ext cx="320279" cy="1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475" name="Rectangle 20"/>
            <p:cNvSpPr>
              <a:spLocks noChangeArrowheads="1"/>
            </p:cNvSpPr>
            <p:nvPr/>
          </p:nvSpPr>
          <p:spPr bwMode="auto">
            <a:xfrm>
              <a:off x="5179219" y="1543050"/>
              <a:ext cx="942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chemeClr val="accent1"/>
                  </a:solidFill>
                  <a:latin typeface="Century Gothic" pitchFamily="34" charset="0"/>
                </a:rPr>
                <a:t>Operation</a:t>
              </a:r>
            </a:p>
          </p:txBody>
        </p:sp>
        <p:sp>
          <p:nvSpPr>
            <p:cNvPr id="19476" name="Line 21"/>
            <p:cNvSpPr>
              <a:spLocks noChangeShapeType="1"/>
            </p:cNvSpPr>
            <p:nvPr/>
          </p:nvSpPr>
          <p:spPr bwMode="auto">
            <a:xfrm flipH="1" flipV="1">
              <a:off x="5363766" y="1789510"/>
              <a:ext cx="8334" cy="42505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19477" name="Freeform 22"/>
            <p:cNvSpPr>
              <a:spLocks/>
            </p:cNvSpPr>
            <p:nvPr/>
          </p:nvSpPr>
          <p:spPr bwMode="auto">
            <a:xfrm>
              <a:off x="3787378" y="2950369"/>
              <a:ext cx="90488" cy="66675"/>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31"/>
                  </a:lnTo>
                  <a:lnTo>
                    <a:pt x="27" y="29"/>
                  </a:lnTo>
                  <a:lnTo>
                    <a:pt x="29" y="27"/>
                  </a:lnTo>
                  <a:lnTo>
                    <a:pt x="31" y="25"/>
                  </a:lnTo>
                  <a:lnTo>
                    <a:pt x="31" y="21"/>
                  </a:lnTo>
                  <a:lnTo>
                    <a:pt x="31" y="19"/>
                  </a:lnTo>
                  <a:lnTo>
                    <a:pt x="33" y="17"/>
                  </a:lnTo>
                  <a:lnTo>
                    <a:pt x="31" y="13"/>
                  </a:lnTo>
                  <a:lnTo>
                    <a:pt x="31" y="11"/>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1"/>
                  </a:lnTo>
                  <a:lnTo>
                    <a:pt x="0" y="13"/>
                  </a:lnTo>
                  <a:lnTo>
                    <a:pt x="0" y="17"/>
                  </a:lnTo>
                  <a:lnTo>
                    <a:pt x="0" y="19"/>
                  </a:lnTo>
                  <a:lnTo>
                    <a:pt x="0" y="21"/>
                  </a:lnTo>
                  <a:lnTo>
                    <a:pt x="2" y="25"/>
                  </a:lnTo>
                  <a:lnTo>
                    <a:pt x="2" y="27"/>
                  </a:lnTo>
                  <a:lnTo>
                    <a:pt x="4" y="29"/>
                  </a:lnTo>
                  <a:lnTo>
                    <a:pt x="6" y="31"/>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19478" name="Freeform 23"/>
            <p:cNvSpPr>
              <a:spLocks/>
            </p:cNvSpPr>
            <p:nvPr/>
          </p:nvSpPr>
          <p:spPr bwMode="auto">
            <a:xfrm>
              <a:off x="3627835" y="2346722"/>
              <a:ext cx="89297" cy="66675"/>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0 h 33"/>
                <a:gd name="T40" fmla="*/ 2147483647 w 33"/>
                <a:gd name="T41" fmla="*/ 0 h 33"/>
                <a:gd name="T42" fmla="*/ 2147483647 w 33"/>
                <a:gd name="T43" fmla="*/ 0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8"/>
                  </a:lnTo>
                  <a:lnTo>
                    <a:pt x="31" y="14"/>
                  </a:lnTo>
                  <a:lnTo>
                    <a:pt x="31" y="12"/>
                  </a:lnTo>
                  <a:lnTo>
                    <a:pt x="31" y="10"/>
                  </a:lnTo>
                  <a:lnTo>
                    <a:pt x="29" y="8"/>
                  </a:lnTo>
                  <a:lnTo>
                    <a:pt x="27" y="6"/>
                  </a:lnTo>
                  <a:lnTo>
                    <a:pt x="25" y="4"/>
                  </a:lnTo>
                  <a:lnTo>
                    <a:pt x="23" y="2"/>
                  </a:lnTo>
                  <a:lnTo>
                    <a:pt x="21" y="2"/>
                  </a:lnTo>
                  <a:lnTo>
                    <a:pt x="19" y="0"/>
                  </a:lnTo>
                  <a:lnTo>
                    <a:pt x="15" y="0"/>
                  </a:lnTo>
                  <a:lnTo>
                    <a:pt x="13" y="0"/>
                  </a:lnTo>
                  <a:lnTo>
                    <a:pt x="12" y="2"/>
                  </a:lnTo>
                  <a:lnTo>
                    <a:pt x="8" y="2"/>
                  </a:lnTo>
                  <a:lnTo>
                    <a:pt x="6" y="4"/>
                  </a:lnTo>
                  <a:lnTo>
                    <a:pt x="4" y="6"/>
                  </a:lnTo>
                  <a:lnTo>
                    <a:pt x="2" y="8"/>
                  </a:lnTo>
                  <a:lnTo>
                    <a:pt x="2" y="10"/>
                  </a:lnTo>
                  <a:lnTo>
                    <a:pt x="0" y="12"/>
                  </a:lnTo>
                  <a:lnTo>
                    <a:pt x="0" y="14"/>
                  </a:lnTo>
                  <a:lnTo>
                    <a:pt x="0" y="18"/>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sz="1350"/>
            </a:p>
          </p:txBody>
        </p:sp>
        <p:sp>
          <p:nvSpPr>
            <p:cNvPr id="19479" name="Rectangle 24"/>
            <p:cNvSpPr>
              <a:spLocks noChangeArrowheads="1"/>
            </p:cNvSpPr>
            <p:nvPr/>
          </p:nvSpPr>
          <p:spPr bwMode="auto">
            <a:xfrm>
              <a:off x="5242322" y="2800350"/>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1</a:t>
              </a:r>
              <a:endParaRPr kumimoji="1" lang="zh-TW" altLang="en-US" sz="1500" b="1">
                <a:latin typeface="Century Gothic" pitchFamily="34" charset="0"/>
              </a:endParaRPr>
            </a:p>
          </p:txBody>
        </p:sp>
        <p:sp>
          <p:nvSpPr>
            <p:cNvPr id="19480" name="Line 25"/>
            <p:cNvSpPr>
              <a:spLocks noChangeShapeType="1"/>
            </p:cNvSpPr>
            <p:nvPr/>
          </p:nvSpPr>
          <p:spPr bwMode="auto">
            <a:xfrm flipH="1">
              <a:off x="4774406" y="3479007"/>
              <a:ext cx="419100"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481" name="Freeform 26"/>
            <p:cNvSpPr>
              <a:spLocks/>
            </p:cNvSpPr>
            <p:nvPr/>
          </p:nvSpPr>
          <p:spPr bwMode="auto">
            <a:xfrm>
              <a:off x="4155281" y="3315891"/>
              <a:ext cx="90488" cy="66675"/>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19482" name="Freeform 27"/>
            <p:cNvSpPr>
              <a:spLocks/>
            </p:cNvSpPr>
            <p:nvPr/>
          </p:nvSpPr>
          <p:spPr bwMode="auto">
            <a:xfrm>
              <a:off x="4155281" y="3575447"/>
              <a:ext cx="90488" cy="66675"/>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19483" name="Line 28"/>
            <p:cNvSpPr>
              <a:spLocks noChangeShapeType="1"/>
            </p:cNvSpPr>
            <p:nvPr/>
          </p:nvSpPr>
          <p:spPr bwMode="auto">
            <a:xfrm flipH="1">
              <a:off x="3439716" y="3605212"/>
              <a:ext cx="748903"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484" name="Freeform 29"/>
            <p:cNvSpPr>
              <a:spLocks/>
            </p:cNvSpPr>
            <p:nvPr/>
          </p:nvSpPr>
          <p:spPr bwMode="auto">
            <a:xfrm>
              <a:off x="3829050" y="2549128"/>
              <a:ext cx="342900" cy="1060847"/>
            </a:xfrm>
            <a:custGeom>
              <a:avLst/>
              <a:gdLst>
                <a:gd name="T0" fmla="*/ 2147483647 w 127"/>
                <a:gd name="T1" fmla="*/ 0 h 528"/>
                <a:gd name="T2" fmla="*/ 0 w 127"/>
                <a:gd name="T3" fmla="*/ 0 h 528"/>
                <a:gd name="T4" fmla="*/ 0 w 127"/>
                <a:gd name="T5" fmla="*/ 2147483647 h 528"/>
                <a:gd name="T6" fmla="*/ 0 60000 65536"/>
                <a:gd name="T7" fmla="*/ 0 60000 65536"/>
                <a:gd name="T8" fmla="*/ 0 60000 65536"/>
                <a:gd name="T9" fmla="*/ 0 w 127"/>
                <a:gd name="T10" fmla="*/ 0 h 528"/>
                <a:gd name="T11" fmla="*/ 127 w 127"/>
                <a:gd name="T12" fmla="*/ 528 h 528"/>
              </a:gdLst>
              <a:ahLst/>
              <a:cxnLst>
                <a:cxn ang="T6">
                  <a:pos x="T0" y="T1"/>
                </a:cxn>
                <a:cxn ang="T7">
                  <a:pos x="T2" y="T3"/>
                </a:cxn>
                <a:cxn ang="T8">
                  <a:pos x="T4" y="T5"/>
                </a:cxn>
              </a:cxnLst>
              <a:rect l="T9" t="T10" r="T11" b="T12"/>
              <a:pathLst>
                <a:path w="127" h="528">
                  <a:moveTo>
                    <a:pt x="127" y="0"/>
                  </a:moveTo>
                  <a:lnTo>
                    <a:pt x="0" y="0"/>
                  </a:lnTo>
                  <a:lnTo>
                    <a:pt x="0" y="52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485" name="Freeform 30"/>
            <p:cNvSpPr>
              <a:spLocks/>
            </p:cNvSpPr>
            <p:nvPr/>
          </p:nvSpPr>
          <p:spPr bwMode="auto">
            <a:xfrm>
              <a:off x="3787378" y="3575447"/>
              <a:ext cx="90488" cy="66675"/>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29"/>
                  </a:lnTo>
                  <a:lnTo>
                    <a:pt x="27" y="29"/>
                  </a:lnTo>
                  <a:lnTo>
                    <a:pt x="29" y="27"/>
                  </a:lnTo>
                  <a:lnTo>
                    <a:pt x="31" y="25"/>
                  </a:lnTo>
                  <a:lnTo>
                    <a:pt x="31" y="21"/>
                  </a:lnTo>
                  <a:lnTo>
                    <a:pt x="31" y="19"/>
                  </a:lnTo>
                  <a:lnTo>
                    <a:pt x="33" y="17"/>
                  </a:lnTo>
                  <a:lnTo>
                    <a:pt x="31" y="13"/>
                  </a:lnTo>
                  <a:lnTo>
                    <a:pt x="31" y="12"/>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2"/>
                  </a:lnTo>
                  <a:lnTo>
                    <a:pt x="0" y="13"/>
                  </a:lnTo>
                  <a:lnTo>
                    <a:pt x="0" y="17"/>
                  </a:lnTo>
                  <a:lnTo>
                    <a:pt x="0" y="19"/>
                  </a:lnTo>
                  <a:lnTo>
                    <a:pt x="0" y="21"/>
                  </a:lnTo>
                  <a:lnTo>
                    <a:pt x="2" y="25"/>
                  </a:lnTo>
                  <a:lnTo>
                    <a:pt x="2" y="27"/>
                  </a:lnTo>
                  <a:lnTo>
                    <a:pt x="4" y="29"/>
                  </a:lnTo>
                  <a:lnTo>
                    <a:pt x="6" y="29"/>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19486" name="Freeform 31"/>
            <p:cNvSpPr>
              <a:spLocks/>
            </p:cNvSpPr>
            <p:nvPr/>
          </p:nvSpPr>
          <p:spPr bwMode="auto">
            <a:xfrm>
              <a:off x="3687366" y="2333625"/>
              <a:ext cx="472678" cy="1019175"/>
            </a:xfrm>
            <a:custGeom>
              <a:avLst/>
              <a:gdLst>
                <a:gd name="T0" fmla="*/ 0 w 175"/>
                <a:gd name="T1" fmla="*/ 0 h 507"/>
                <a:gd name="T2" fmla="*/ 0 w 175"/>
                <a:gd name="T3" fmla="*/ 2147483647 h 507"/>
                <a:gd name="T4" fmla="*/ 2147483647 w 175"/>
                <a:gd name="T5" fmla="*/ 2147483647 h 507"/>
                <a:gd name="T6" fmla="*/ 0 60000 65536"/>
                <a:gd name="T7" fmla="*/ 0 60000 65536"/>
                <a:gd name="T8" fmla="*/ 0 60000 65536"/>
                <a:gd name="T9" fmla="*/ 0 w 175"/>
                <a:gd name="T10" fmla="*/ 0 h 507"/>
                <a:gd name="T11" fmla="*/ 175 w 175"/>
                <a:gd name="T12" fmla="*/ 507 h 507"/>
              </a:gdLst>
              <a:ahLst/>
              <a:cxnLst>
                <a:cxn ang="T6">
                  <a:pos x="T0" y="T1"/>
                </a:cxn>
                <a:cxn ang="T7">
                  <a:pos x="T2" y="T3"/>
                </a:cxn>
                <a:cxn ang="T8">
                  <a:pos x="T4" y="T5"/>
                </a:cxn>
              </a:cxnLst>
              <a:rect l="T9" t="T10" r="T11" b="T12"/>
              <a:pathLst>
                <a:path w="175" h="507">
                  <a:moveTo>
                    <a:pt x="0" y="0"/>
                  </a:moveTo>
                  <a:lnTo>
                    <a:pt x="0" y="507"/>
                  </a:lnTo>
                  <a:lnTo>
                    <a:pt x="175" y="50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487" name="Freeform 32"/>
            <p:cNvSpPr>
              <a:spLocks/>
            </p:cNvSpPr>
            <p:nvPr/>
          </p:nvSpPr>
          <p:spPr bwMode="auto">
            <a:xfrm>
              <a:off x="3658791" y="2738438"/>
              <a:ext cx="89297" cy="65485"/>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0 h 33"/>
                <a:gd name="T38" fmla="*/ 2147483647 w 33"/>
                <a:gd name="T39" fmla="*/ 0 h 33"/>
                <a:gd name="T40" fmla="*/ 2147483647 w 33"/>
                <a:gd name="T41" fmla="*/ 0 h 33"/>
                <a:gd name="T42" fmla="*/ 2147483647 w 33"/>
                <a:gd name="T43" fmla="*/ 0 h 33"/>
                <a:gd name="T44" fmla="*/ 2147483647 w 33"/>
                <a:gd name="T45" fmla="*/ 0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6"/>
                  </a:lnTo>
                  <a:lnTo>
                    <a:pt x="31" y="14"/>
                  </a:lnTo>
                  <a:lnTo>
                    <a:pt x="31" y="12"/>
                  </a:lnTo>
                  <a:lnTo>
                    <a:pt x="31" y="8"/>
                  </a:lnTo>
                  <a:lnTo>
                    <a:pt x="29" y="6"/>
                  </a:lnTo>
                  <a:lnTo>
                    <a:pt x="27" y="4"/>
                  </a:lnTo>
                  <a:lnTo>
                    <a:pt x="25" y="4"/>
                  </a:lnTo>
                  <a:lnTo>
                    <a:pt x="23" y="2"/>
                  </a:lnTo>
                  <a:lnTo>
                    <a:pt x="21" y="0"/>
                  </a:lnTo>
                  <a:lnTo>
                    <a:pt x="19" y="0"/>
                  </a:lnTo>
                  <a:lnTo>
                    <a:pt x="15" y="0"/>
                  </a:lnTo>
                  <a:lnTo>
                    <a:pt x="13" y="0"/>
                  </a:lnTo>
                  <a:lnTo>
                    <a:pt x="12" y="0"/>
                  </a:lnTo>
                  <a:lnTo>
                    <a:pt x="8" y="2"/>
                  </a:lnTo>
                  <a:lnTo>
                    <a:pt x="6" y="4"/>
                  </a:lnTo>
                  <a:lnTo>
                    <a:pt x="4" y="4"/>
                  </a:lnTo>
                  <a:lnTo>
                    <a:pt x="2" y="6"/>
                  </a:lnTo>
                  <a:lnTo>
                    <a:pt x="2" y="8"/>
                  </a:lnTo>
                  <a:lnTo>
                    <a:pt x="0" y="12"/>
                  </a:lnTo>
                  <a:lnTo>
                    <a:pt x="0" y="14"/>
                  </a:lnTo>
                  <a:lnTo>
                    <a:pt x="0" y="16"/>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sz="1350"/>
            </a:p>
          </p:txBody>
        </p:sp>
        <p:sp>
          <p:nvSpPr>
            <p:cNvPr id="19488" name="Freeform 33"/>
            <p:cNvSpPr>
              <a:spLocks/>
            </p:cNvSpPr>
            <p:nvPr/>
          </p:nvSpPr>
          <p:spPr bwMode="auto">
            <a:xfrm>
              <a:off x="4514850" y="1958579"/>
              <a:ext cx="425054" cy="1269206"/>
            </a:xfrm>
            <a:custGeom>
              <a:avLst/>
              <a:gdLst>
                <a:gd name="T0" fmla="*/ 2147483647 w 157"/>
                <a:gd name="T1" fmla="*/ 0 h 632"/>
                <a:gd name="T2" fmla="*/ 2147483647 w 157"/>
                <a:gd name="T3" fmla="*/ 2147483647 h 632"/>
                <a:gd name="T4" fmla="*/ 0 w 157"/>
                <a:gd name="T5" fmla="*/ 2147483647 h 632"/>
                <a:gd name="T6" fmla="*/ 0 w 157"/>
                <a:gd name="T7" fmla="*/ 2147483647 h 632"/>
                <a:gd name="T8" fmla="*/ 0 60000 65536"/>
                <a:gd name="T9" fmla="*/ 0 60000 65536"/>
                <a:gd name="T10" fmla="*/ 0 60000 65536"/>
                <a:gd name="T11" fmla="*/ 0 60000 65536"/>
                <a:gd name="T12" fmla="*/ 0 w 157"/>
                <a:gd name="T13" fmla="*/ 0 h 632"/>
                <a:gd name="T14" fmla="*/ 157 w 157"/>
                <a:gd name="T15" fmla="*/ 632 h 632"/>
              </a:gdLst>
              <a:ahLst/>
              <a:cxnLst>
                <a:cxn ang="T8">
                  <a:pos x="T0" y="T1"/>
                </a:cxn>
                <a:cxn ang="T9">
                  <a:pos x="T2" y="T3"/>
                </a:cxn>
                <a:cxn ang="T10">
                  <a:pos x="T4" y="T5"/>
                </a:cxn>
                <a:cxn ang="T11">
                  <a:pos x="T6" y="T7"/>
                </a:cxn>
              </a:cxnLst>
              <a:rect l="T12" t="T13" r="T14" b="T15"/>
              <a:pathLst>
                <a:path w="157" h="632">
                  <a:moveTo>
                    <a:pt x="157" y="0"/>
                  </a:moveTo>
                  <a:lnTo>
                    <a:pt x="157" y="578"/>
                  </a:lnTo>
                  <a:lnTo>
                    <a:pt x="0" y="578"/>
                  </a:lnTo>
                  <a:lnTo>
                    <a:pt x="0" y="6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489" name="Freeform 34"/>
            <p:cNvSpPr>
              <a:spLocks/>
            </p:cNvSpPr>
            <p:nvPr/>
          </p:nvSpPr>
          <p:spPr bwMode="auto">
            <a:xfrm>
              <a:off x="4468417" y="3213498"/>
              <a:ext cx="88106" cy="64294"/>
            </a:xfrm>
            <a:custGeom>
              <a:avLst/>
              <a:gdLst>
                <a:gd name="T0" fmla="*/ 2147483647 w 32"/>
                <a:gd name="T1" fmla="*/ 0 h 32"/>
                <a:gd name="T2" fmla="*/ 0 w 32"/>
                <a:gd name="T3" fmla="*/ 2147483647 h 32"/>
                <a:gd name="T4" fmla="*/ 2147483647 w 32"/>
                <a:gd name="T5" fmla="*/ 2147483647 h 32"/>
                <a:gd name="T6" fmla="*/ 2147483647 w 32"/>
                <a:gd name="T7" fmla="*/ 2147483647 h 32"/>
                <a:gd name="T8" fmla="*/ 2147483647 w 32"/>
                <a:gd name="T9" fmla="*/ 2147483647 h 32"/>
                <a:gd name="T10" fmla="*/ 2147483647 w 32"/>
                <a:gd name="T11" fmla="*/ 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32" y="0"/>
                  </a:moveTo>
                  <a:lnTo>
                    <a:pt x="0" y="1"/>
                  </a:lnTo>
                  <a:lnTo>
                    <a:pt x="17" y="32"/>
                  </a:lnTo>
                  <a:lnTo>
                    <a:pt x="32" y="1"/>
                  </a:lnTo>
                  <a:lnTo>
                    <a:pt x="32" y="0"/>
                  </a:lnTo>
                  <a:close/>
                </a:path>
              </a:pathLst>
            </a:custGeom>
            <a:solidFill>
              <a:srgbClr val="000000"/>
            </a:solidFill>
            <a:ln w="28575">
              <a:solidFill>
                <a:srgbClr val="000000"/>
              </a:solidFill>
              <a:round/>
              <a:headEnd/>
              <a:tailEnd/>
            </a:ln>
          </p:spPr>
          <p:txBody>
            <a:bodyPr/>
            <a:lstStyle/>
            <a:p>
              <a:endParaRPr lang="zh-TW" altLang="en-US" sz="1350"/>
            </a:p>
          </p:txBody>
        </p:sp>
        <p:sp>
          <p:nvSpPr>
            <p:cNvPr id="19490" name="Line 35"/>
            <p:cNvSpPr>
              <a:spLocks noChangeShapeType="1"/>
            </p:cNvSpPr>
            <p:nvPr/>
          </p:nvSpPr>
          <p:spPr bwMode="auto">
            <a:xfrm flipV="1">
              <a:off x="4510087" y="3671888"/>
              <a:ext cx="4763" cy="8382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19491" name="Freeform 36"/>
            <p:cNvSpPr>
              <a:spLocks/>
            </p:cNvSpPr>
            <p:nvPr/>
          </p:nvSpPr>
          <p:spPr bwMode="auto">
            <a:xfrm>
              <a:off x="4256485" y="3286125"/>
              <a:ext cx="517922" cy="385763"/>
            </a:xfrm>
            <a:custGeom>
              <a:avLst/>
              <a:gdLst>
                <a:gd name="T0" fmla="*/ 2147483647 w 192"/>
                <a:gd name="T1" fmla="*/ 2147483647 h 192"/>
                <a:gd name="T2" fmla="*/ 2147483647 w 192"/>
                <a:gd name="T3" fmla="*/ 0 h 192"/>
                <a:gd name="T4" fmla="*/ 0 w 192"/>
                <a:gd name="T5" fmla="*/ 0 h 192"/>
                <a:gd name="T6" fmla="*/ 0 w 192"/>
                <a:gd name="T7" fmla="*/ 2147483647 h 192"/>
                <a:gd name="T8" fmla="*/ 2147483647 w 192"/>
                <a:gd name="T9" fmla="*/ 2147483647 h 192"/>
                <a:gd name="T10" fmla="*/ 2147483647 w 192"/>
                <a:gd name="T11" fmla="*/ 2147483647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190" y="192"/>
                  </a:moveTo>
                  <a:lnTo>
                    <a:pt x="192" y="0"/>
                  </a:lnTo>
                  <a:lnTo>
                    <a:pt x="0" y="0"/>
                  </a:lnTo>
                  <a:lnTo>
                    <a:pt x="0" y="192"/>
                  </a:lnTo>
                  <a:lnTo>
                    <a:pt x="192" y="1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grpSp>
          <p:nvGrpSpPr>
            <p:cNvPr id="19492" name="Group 37"/>
            <p:cNvGrpSpPr>
              <a:grpSpLocks/>
            </p:cNvGrpSpPr>
            <p:nvPr/>
          </p:nvGrpSpPr>
          <p:grpSpPr bwMode="auto">
            <a:xfrm>
              <a:off x="1847850" y="3274219"/>
              <a:ext cx="1587104" cy="675085"/>
              <a:chOff x="832" y="2750"/>
              <a:chExt cx="1333" cy="567"/>
            </a:xfrm>
          </p:grpSpPr>
          <p:sp>
            <p:nvSpPr>
              <p:cNvPr id="19527" name="Freeform 38"/>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528" name="Freeform 39"/>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529" name="Freeform 40"/>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530" name="Freeform 41"/>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531" name="Rectangle 42"/>
              <p:cNvSpPr>
                <a:spLocks noChangeArrowheads="1"/>
              </p:cNvSpPr>
              <p:nvPr/>
            </p:nvSpPr>
            <p:spPr bwMode="auto">
              <a:xfrm>
                <a:off x="1895" y="284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0</a:t>
                </a:r>
                <a:endParaRPr kumimoji="1" lang="zh-TW" altLang="en-US" sz="1500" b="1">
                  <a:latin typeface="Century Gothic" pitchFamily="34" charset="0"/>
                </a:endParaRPr>
              </a:p>
            </p:txBody>
          </p:sp>
          <p:sp>
            <p:nvSpPr>
              <p:cNvPr id="19532" name="Rectangle 43"/>
              <p:cNvSpPr>
                <a:spLocks noChangeArrowheads="1"/>
              </p:cNvSpPr>
              <p:nvPr/>
            </p:nvSpPr>
            <p:spPr bwMode="auto">
              <a:xfrm>
                <a:off x="1895" y="308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1</a:t>
                </a:r>
                <a:endParaRPr kumimoji="1" lang="zh-TW" altLang="en-US" sz="1500" b="1">
                  <a:latin typeface="Century Gothic" pitchFamily="34" charset="0"/>
                </a:endParaRPr>
              </a:p>
            </p:txBody>
          </p:sp>
          <p:sp>
            <p:nvSpPr>
              <p:cNvPr id="19533" name="Line 44"/>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534" name="Line 45"/>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535" name="Freeform 46"/>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19536" name="Rectangle 47"/>
              <p:cNvSpPr>
                <a:spLocks noChangeArrowheads="1"/>
              </p:cNvSpPr>
              <p:nvPr/>
            </p:nvSpPr>
            <p:spPr bwMode="auto">
              <a:xfrm>
                <a:off x="832" y="2784"/>
                <a:ext cx="10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b</a:t>
                </a:r>
                <a:endParaRPr kumimoji="1" lang="en-US" altLang="zh-TW" sz="1500" b="1">
                  <a:latin typeface="Century Gothic" pitchFamily="34" charset="0"/>
                </a:endParaRPr>
              </a:p>
            </p:txBody>
          </p:sp>
        </p:grpSp>
        <p:sp>
          <p:nvSpPr>
            <p:cNvPr id="19493" name="Rectangle 48"/>
            <p:cNvSpPr>
              <a:spLocks noChangeArrowheads="1"/>
            </p:cNvSpPr>
            <p:nvPr/>
          </p:nvSpPr>
          <p:spPr bwMode="auto">
            <a:xfrm>
              <a:off x="5242322" y="3405188"/>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2</a:t>
              </a:r>
              <a:endParaRPr kumimoji="1" lang="zh-TW" altLang="en-US" sz="1500" b="1">
                <a:latin typeface="Century Gothic" pitchFamily="34" charset="0"/>
              </a:endParaRPr>
            </a:p>
          </p:txBody>
        </p:sp>
        <p:sp>
          <p:nvSpPr>
            <p:cNvPr id="19494" name="Freeform 50"/>
            <p:cNvSpPr>
              <a:spLocks/>
            </p:cNvSpPr>
            <p:nvPr/>
          </p:nvSpPr>
          <p:spPr bwMode="auto">
            <a:xfrm>
              <a:off x="2209801" y="2058592"/>
              <a:ext cx="3508772" cy="2316956"/>
            </a:xfrm>
            <a:custGeom>
              <a:avLst/>
              <a:gdLst>
                <a:gd name="T0" fmla="*/ 2147483647 w 1298"/>
                <a:gd name="T1" fmla="*/ 2147483647 h 1153"/>
                <a:gd name="T2" fmla="*/ 2147483647 w 1298"/>
                <a:gd name="T3" fmla="*/ 0 h 1153"/>
                <a:gd name="T4" fmla="*/ 0 w 1298"/>
                <a:gd name="T5" fmla="*/ 0 h 1153"/>
                <a:gd name="T6" fmla="*/ 0 w 1298"/>
                <a:gd name="T7" fmla="*/ 2147483647 h 1153"/>
                <a:gd name="T8" fmla="*/ 2147483647 w 1298"/>
                <a:gd name="T9" fmla="*/ 2147483647 h 1153"/>
                <a:gd name="T10" fmla="*/ 2147483647 w 1298"/>
                <a:gd name="T11" fmla="*/ 2147483647 h 1153"/>
                <a:gd name="T12" fmla="*/ 0 60000 65536"/>
                <a:gd name="T13" fmla="*/ 0 60000 65536"/>
                <a:gd name="T14" fmla="*/ 0 60000 65536"/>
                <a:gd name="T15" fmla="*/ 0 60000 65536"/>
                <a:gd name="T16" fmla="*/ 0 60000 65536"/>
                <a:gd name="T17" fmla="*/ 0 60000 65536"/>
                <a:gd name="T18" fmla="*/ 0 w 1298"/>
                <a:gd name="T19" fmla="*/ 0 h 1153"/>
                <a:gd name="T20" fmla="*/ 1298 w 1298"/>
                <a:gd name="T21" fmla="*/ 1153 h 1153"/>
              </a:gdLst>
              <a:ahLst/>
              <a:cxnLst>
                <a:cxn ang="T12">
                  <a:pos x="T0" y="T1"/>
                </a:cxn>
                <a:cxn ang="T13">
                  <a:pos x="T2" y="T3"/>
                </a:cxn>
                <a:cxn ang="T14">
                  <a:pos x="T4" y="T5"/>
                </a:cxn>
                <a:cxn ang="T15">
                  <a:pos x="T6" y="T7"/>
                </a:cxn>
                <a:cxn ang="T16">
                  <a:pos x="T8" y="T9"/>
                </a:cxn>
                <a:cxn ang="T17">
                  <a:pos x="T10" y="T11"/>
                </a:cxn>
              </a:cxnLst>
              <a:rect l="T18" t="T19" r="T20" b="T21"/>
              <a:pathLst>
                <a:path w="1298" h="1153">
                  <a:moveTo>
                    <a:pt x="1298" y="1151"/>
                  </a:moveTo>
                  <a:lnTo>
                    <a:pt x="1298" y="0"/>
                  </a:lnTo>
                  <a:lnTo>
                    <a:pt x="0" y="0"/>
                  </a:lnTo>
                  <a:lnTo>
                    <a:pt x="0" y="1153"/>
                  </a:lnTo>
                  <a:lnTo>
                    <a:pt x="1298" y="115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495" name="Rectangle 51"/>
            <p:cNvSpPr>
              <a:spLocks noChangeArrowheads="1"/>
            </p:cNvSpPr>
            <p:nvPr/>
          </p:nvSpPr>
          <p:spPr bwMode="auto">
            <a:xfrm>
              <a:off x="4839891" y="4576763"/>
              <a:ext cx="6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TW" altLang="en-US" sz="1350">
                <a:latin typeface="Arial" pitchFamily="34" charset="0"/>
              </a:endParaRPr>
            </a:p>
          </p:txBody>
        </p:sp>
        <p:sp>
          <p:nvSpPr>
            <p:cNvPr id="19496" name="Line 53"/>
            <p:cNvSpPr>
              <a:spLocks noChangeShapeType="1"/>
            </p:cNvSpPr>
            <p:nvPr/>
          </p:nvSpPr>
          <p:spPr bwMode="auto">
            <a:xfrm flipV="1">
              <a:off x="3271838" y="1348979"/>
              <a:ext cx="0" cy="2286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9497" name="Line 54"/>
            <p:cNvSpPr>
              <a:spLocks noChangeShapeType="1"/>
            </p:cNvSpPr>
            <p:nvPr/>
          </p:nvSpPr>
          <p:spPr bwMode="auto">
            <a:xfrm flipV="1">
              <a:off x="3271838" y="1348979"/>
              <a:ext cx="3343275" cy="0"/>
            </a:xfrm>
            <a:prstGeom prst="line">
              <a:avLst/>
            </a:prstGeom>
            <a:noFill/>
            <a:ln w="28575">
              <a:solidFill>
                <a:schemeClr val="accent2"/>
              </a:solidFill>
              <a:round/>
              <a:headEnd type="none" w="sm" len="sm"/>
              <a:tailEnd type="none" w="sm" len="sm"/>
            </a:ln>
          </p:spPr>
          <p:txBody>
            <a:bodyPr wrap="none" anchor="ctr"/>
            <a:lstStyle/>
            <a:p>
              <a:endParaRPr lang="zh-TW" altLang="en-US"/>
            </a:p>
          </p:txBody>
        </p:sp>
        <p:sp>
          <p:nvSpPr>
            <p:cNvPr id="19498" name="Line 57"/>
            <p:cNvSpPr>
              <a:spLocks noChangeShapeType="1"/>
            </p:cNvSpPr>
            <p:nvPr/>
          </p:nvSpPr>
          <p:spPr bwMode="auto">
            <a:xfrm flipV="1">
              <a:off x="5376863" y="1458516"/>
              <a:ext cx="0" cy="1143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9499" name="Line 58"/>
            <p:cNvSpPr>
              <a:spLocks noChangeShapeType="1"/>
            </p:cNvSpPr>
            <p:nvPr/>
          </p:nvSpPr>
          <p:spPr bwMode="auto">
            <a:xfrm>
              <a:off x="5376863" y="1458516"/>
              <a:ext cx="1238250" cy="4763"/>
            </a:xfrm>
            <a:prstGeom prst="line">
              <a:avLst/>
            </a:prstGeom>
            <a:noFill/>
            <a:ln w="28575">
              <a:solidFill>
                <a:schemeClr val="accent2"/>
              </a:solidFill>
              <a:round/>
              <a:headEnd type="none" w="sm" len="sm"/>
              <a:tailEnd type="none" w="sm" len="sm"/>
            </a:ln>
          </p:spPr>
          <p:txBody>
            <a:bodyPr wrap="none" anchor="ctr"/>
            <a:lstStyle/>
            <a:p>
              <a:endParaRPr lang="zh-TW" altLang="en-US"/>
            </a:p>
          </p:txBody>
        </p:sp>
        <p:sp>
          <p:nvSpPr>
            <p:cNvPr id="19500" name="Text Box 59"/>
            <p:cNvSpPr txBox="1">
              <a:spLocks noChangeArrowheads="1"/>
            </p:cNvSpPr>
            <p:nvPr/>
          </p:nvSpPr>
          <p:spPr bwMode="auto">
            <a:xfrm>
              <a:off x="6663929" y="1257300"/>
              <a:ext cx="876082" cy="361375"/>
            </a:xfrm>
            <a:prstGeom prst="rect">
              <a:avLst/>
            </a:prstGeom>
            <a:solidFill>
              <a:srgbClr val="FFFFFF"/>
            </a:solidFill>
            <a:ln>
              <a:noFill/>
            </a:ln>
            <a:extLst>
              <a:ext uri="{91240B29-F687-4F45-9708-019B960494DF}">
                <a14:hiddenLine xmlns:a14="http://schemas.microsoft.com/office/drawing/2010/main" w="28575">
                  <a:solidFill>
                    <a:srgbClr val="000000"/>
                  </a:solidFill>
                  <a:prstDash val="sysDot"/>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kumimoji="1" lang="en-US" altLang="zh-TW" sz="1500" b="1" dirty="0" err="1">
                  <a:solidFill>
                    <a:srgbClr val="FF0000"/>
                  </a:solidFill>
                  <a:latin typeface="Century Gothic" pitchFamily="34" charset="0"/>
                </a:rPr>
                <a:t>ALUop</a:t>
              </a:r>
              <a:endParaRPr kumimoji="1" lang="en-US" altLang="zh-TW" sz="1500" b="1" dirty="0">
                <a:solidFill>
                  <a:srgbClr val="FF0000"/>
                </a:solidFill>
                <a:latin typeface="Century Gothic" pitchFamily="34" charset="0"/>
              </a:endParaRPr>
            </a:p>
          </p:txBody>
        </p:sp>
        <p:sp>
          <p:nvSpPr>
            <p:cNvPr id="19501" name="Line 60"/>
            <p:cNvSpPr>
              <a:spLocks noChangeShapeType="1"/>
            </p:cNvSpPr>
            <p:nvPr/>
          </p:nvSpPr>
          <p:spPr bwMode="auto">
            <a:xfrm>
              <a:off x="4448175" y="3515916"/>
              <a:ext cx="12382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9502" name="Line 61"/>
            <p:cNvSpPr>
              <a:spLocks noChangeShapeType="1"/>
            </p:cNvSpPr>
            <p:nvPr/>
          </p:nvSpPr>
          <p:spPr bwMode="auto">
            <a:xfrm>
              <a:off x="4510088" y="3458766"/>
              <a:ext cx="0" cy="1143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9504" name="Rectangle 64"/>
            <p:cNvSpPr>
              <a:spLocks noChangeArrowheads="1"/>
            </p:cNvSpPr>
            <p:nvPr/>
          </p:nvSpPr>
          <p:spPr bwMode="auto">
            <a:xfrm>
              <a:off x="6026944" y="3143250"/>
              <a:ext cx="54021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Result</a:t>
              </a:r>
              <a:endParaRPr kumimoji="1" lang="en-US" altLang="zh-TW" sz="1500" b="1">
                <a:latin typeface="Century Gothic" pitchFamily="34" charset="0"/>
              </a:endParaRPr>
            </a:p>
          </p:txBody>
        </p:sp>
        <p:sp>
          <p:nvSpPr>
            <p:cNvPr id="19505" name="Rectangle 65"/>
            <p:cNvSpPr>
              <a:spLocks noChangeArrowheads="1"/>
            </p:cNvSpPr>
            <p:nvPr/>
          </p:nvSpPr>
          <p:spPr bwMode="auto">
            <a:xfrm>
              <a:off x="4200525" y="4514850"/>
              <a:ext cx="84638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dirty="0" err="1">
                  <a:solidFill>
                    <a:srgbClr val="000000"/>
                  </a:solidFill>
                  <a:latin typeface="Century Gothic" pitchFamily="34" charset="0"/>
                </a:rPr>
                <a:t>CarryOut</a:t>
              </a:r>
              <a:endParaRPr kumimoji="1" lang="en-US" altLang="zh-TW" sz="1500" b="1" dirty="0">
                <a:latin typeface="Century Gothic" pitchFamily="34" charset="0"/>
              </a:endParaRPr>
            </a:p>
          </p:txBody>
        </p:sp>
        <p:sp>
          <p:nvSpPr>
            <p:cNvPr id="19506" name="Rectangle 66"/>
            <p:cNvSpPr>
              <a:spLocks noChangeArrowheads="1"/>
            </p:cNvSpPr>
            <p:nvPr/>
          </p:nvSpPr>
          <p:spPr bwMode="auto">
            <a:xfrm>
              <a:off x="2838450" y="1543050"/>
              <a:ext cx="6540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dirty="0" err="1">
                  <a:solidFill>
                    <a:schemeClr val="accent1"/>
                  </a:solidFill>
                  <a:latin typeface="Century Gothic" pitchFamily="34" charset="0"/>
                </a:rPr>
                <a:t>Ainvert</a:t>
              </a:r>
              <a:endParaRPr kumimoji="1" lang="en-US" altLang="zh-TW" sz="1500" b="1" dirty="0">
                <a:latin typeface="Century Gothic" pitchFamily="34" charset="0"/>
              </a:endParaRPr>
            </a:p>
          </p:txBody>
        </p:sp>
        <p:sp>
          <p:nvSpPr>
            <p:cNvPr id="19507" name="Rectangle 67"/>
            <p:cNvSpPr>
              <a:spLocks noChangeArrowheads="1"/>
            </p:cNvSpPr>
            <p:nvPr/>
          </p:nvSpPr>
          <p:spPr bwMode="auto">
            <a:xfrm>
              <a:off x="4386263" y="1600200"/>
              <a:ext cx="6812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CarryIn</a:t>
              </a:r>
              <a:endParaRPr kumimoji="1" lang="en-US" altLang="zh-TW" sz="1500" b="1">
                <a:latin typeface="Century Gothic" pitchFamily="34" charset="0"/>
              </a:endParaRPr>
            </a:p>
          </p:txBody>
        </p:sp>
        <p:grpSp>
          <p:nvGrpSpPr>
            <p:cNvPr id="19508" name="Group 68"/>
            <p:cNvGrpSpPr>
              <a:grpSpLocks/>
            </p:cNvGrpSpPr>
            <p:nvPr/>
          </p:nvGrpSpPr>
          <p:grpSpPr bwMode="auto">
            <a:xfrm>
              <a:off x="1819275" y="2102644"/>
              <a:ext cx="1587104" cy="675085"/>
              <a:chOff x="832" y="2750"/>
              <a:chExt cx="1333" cy="567"/>
            </a:xfrm>
          </p:grpSpPr>
          <p:sp>
            <p:nvSpPr>
              <p:cNvPr id="19517" name="Freeform 69"/>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518" name="Freeform 70"/>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519" name="Freeform 71"/>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520" name="Freeform 72"/>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9521" name="Rectangle 73"/>
              <p:cNvSpPr>
                <a:spLocks noChangeArrowheads="1"/>
              </p:cNvSpPr>
              <p:nvPr/>
            </p:nvSpPr>
            <p:spPr bwMode="auto">
              <a:xfrm>
                <a:off x="1895" y="284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0</a:t>
                </a:r>
                <a:endParaRPr kumimoji="1" lang="zh-TW" altLang="en-US" sz="1500" b="1">
                  <a:latin typeface="Century Gothic" pitchFamily="34" charset="0"/>
                </a:endParaRPr>
              </a:p>
            </p:txBody>
          </p:sp>
          <p:sp>
            <p:nvSpPr>
              <p:cNvPr id="19522" name="Rectangle 74"/>
              <p:cNvSpPr>
                <a:spLocks noChangeArrowheads="1"/>
              </p:cNvSpPr>
              <p:nvPr/>
            </p:nvSpPr>
            <p:spPr bwMode="auto">
              <a:xfrm>
                <a:off x="1895" y="308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1</a:t>
                </a:r>
                <a:endParaRPr kumimoji="1" lang="zh-TW" altLang="en-US" sz="1500" b="1">
                  <a:latin typeface="Century Gothic" pitchFamily="34" charset="0"/>
                </a:endParaRPr>
              </a:p>
            </p:txBody>
          </p:sp>
          <p:sp>
            <p:nvSpPr>
              <p:cNvPr id="19523" name="Line 75"/>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524" name="Line 76"/>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525" name="Freeform 77"/>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19526" name="Rectangle 78"/>
              <p:cNvSpPr>
                <a:spLocks noChangeArrowheads="1"/>
              </p:cNvSpPr>
              <p:nvPr/>
            </p:nvSpPr>
            <p:spPr bwMode="auto">
              <a:xfrm>
                <a:off x="832" y="2784"/>
                <a:ext cx="10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a</a:t>
                </a:r>
                <a:endParaRPr kumimoji="1" lang="en-US" altLang="zh-TW" sz="1500" b="1">
                  <a:latin typeface="Century Gothic" pitchFamily="34" charset="0"/>
                </a:endParaRPr>
              </a:p>
            </p:txBody>
          </p:sp>
        </p:grpSp>
        <p:sp>
          <p:nvSpPr>
            <p:cNvPr id="19510" name="Line 80"/>
            <p:cNvSpPr>
              <a:spLocks noChangeShapeType="1"/>
            </p:cNvSpPr>
            <p:nvPr/>
          </p:nvSpPr>
          <p:spPr bwMode="auto">
            <a:xfrm flipV="1">
              <a:off x="3173016" y="1272779"/>
              <a:ext cx="3425428" cy="0"/>
            </a:xfrm>
            <a:prstGeom prst="line">
              <a:avLst/>
            </a:prstGeom>
            <a:noFill/>
            <a:ln w="28575">
              <a:solidFill>
                <a:schemeClr val="accent2"/>
              </a:solidFill>
              <a:round/>
              <a:headEnd type="none" w="sm" len="sm"/>
              <a:tailEnd type="none" w="sm" len="sm"/>
            </a:ln>
          </p:spPr>
          <p:txBody>
            <a:bodyPr wrap="none" anchor="ctr"/>
            <a:lstStyle/>
            <a:p>
              <a:endParaRPr lang="zh-TW" altLang="en-US"/>
            </a:p>
          </p:txBody>
        </p:sp>
        <p:sp>
          <p:nvSpPr>
            <p:cNvPr id="19511" name="Line 81"/>
            <p:cNvSpPr>
              <a:spLocks noChangeShapeType="1"/>
            </p:cNvSpPr>
            <p:nvPr/>
          </p:nvSpPr>
          <p:spPr bwMode="auto">
            <a:xfrm flipV="1">
              <a:off x="3183731" y="1260872"/>
              <a:ext cx="0" cy="2286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9512" name="Rectangle 82"/>
            <p:cNvSpPr>
              <a:spLocks noChangeArrowheads="1"/>
            </p:cNvSpPr>
            <p:nvPr/>
          </p:nvSpPr>
          <p:spPr bwMode="auto">
            <a:xfrm>
              <a:off x="2189357" y="2832787"/>
              <a:ext cx="9701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TW" sz="1500" b="1" dirty="0" err="1">
                  <a:solidFill>
                    <a:schemeClr val="accent1"/>
                  </a:solidFill>
                  <a:latin typeface="Century Gothic" pitchFamily="34" charset="0"/>
                </a:rPr>
                <a:t>Bnegate</a:t>
              </a:r>
              <a:endParaRPr kumimoji="1" lang="zh-TW" altLang="en-US" sz="1500" b="1" dirty="0">
                <a:solidFill>
                  <a:schemeClr val="accent1"/>
                </a:solidFill>
                <a:latin typeface="Century Gothic" pitchFamily="34" charset="0"/>
              </a:endParaRPr>
            </a:p>
          </p:txBody>
        </p:sp>
        <p:sp>
          <p:nvSpPr>
            <p:cNvPr id="19513" name="Line 83"/>
            <p:cNvSpPr>
              <a:spLocks noChangeShapeType="1"/>
            </p:cNvSpPr>
            <p:nvPr/>
          </p:nvSpPr>
          <p:spPr bwMode="auto">
            <a:xfrm flipH="1" flipV="1">
              <a:off x="3156347" y="1737123"/>
              <a:ext cx="8334" cy="42505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19514" name="Line 84"/>
            <p:cNvSpPr>
              <a:spLocks noChangeShapeType="1"/>
            </p:cNvSpPr>
            <p:nvPr/>
          </p:nvSpPr>
          <p:spPr bwMode="auto">
            <a:xfrm flipH="1">
              <a:off x="6224588" y="1401366"/>
              <a:ext cx="134541" cy="119063"/>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19515" name="Text Box 85"/>
            <p:cNvSpPr txBox="1">
              <a:spLocks noChangeArrowheads="1"/>
            </p:cNvSpPr>
            <p:nvPr/>
          </p:nvSpPr>
          <p:spPr bwMode="auto">
            <a:xfrm>
              <a:off x="6224587" y="1389460"/>
              <a:ext cx="314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800" b="1">
                  <a:latin typeface="Century Gothic" pitchFamily="34" charset="0"/>
                </a:rPr>
                <a:t>2</a:t>
              </a:r>
            </a:p>
          </p:txBody>
        </p:sp>
      </p:grpSp>
      <p:sp>
        <p:nvSpPr>
          <p:cNvPr id="81" name="灯片编号占位符 2">
            <a:extLst>
              <a:ext uri="{FF2B5EF4-FFF2-40B4-BE49-F238E27FC236}">
                <a16:creationId xmlns:a16="http://schemas.microsoft.com/office/drawing/2014/main" id="{177EE937-249A-44D6-A333-F096888618DC}"/>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16</a:t>
            </a:fld>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4152550" y="1593771"/>
            <a:ext cx="4832060" cy="2309863"/>
          </a:xfrm>
          <a:noFill/>
        </p:spPr>
        <p:txBody>
          <a:bodyPr vert="horz" wrap="square" lIns="47625" tIns="19050" rIns="47625" bIns="19050" numCol="1" anchor="t" anchorCtr="0" compatLnSpc="1">
            <a:prstTxWarp prst="textNoShape">
              <a:avLst/>
            </a:prstTxWarp>
            <a:spAutoFit/>
          </a:bodyPr>
          <a:lstStyle/>
          <a:p>
            <a:pPr marL="152400" indent="-152400">
              <a:buNone/>
            </a:pPr>
            <a:r>
              <a:rPr lang="en-US" altLang="zh-TW" sz="1800" u="sng" dirty="0"/>
              <a:t>ALU Control (</a:t>
            </a:r>
            <a:r>
              <a:rPr lang="en-US" altLang="zh-TW" sz="1800" u="sng" dirty="0" err="1"/>
              <a:t>ALUop</a:t>
            </a:r>
            <a:r>
              <a:rPr lang="en-US" altLang="zh-TW" sz="1800" u="sng" dirty="0"/>
              <a:t>)</a:t>
            </a:r>
            <a:r>
              <a:rPr lang="en-US" altLang="zh-TW" sz="1800" dirty="0"/>
              <a:t>	</a:t>
            </a:r>
            <a:r>
              <a:rPr lang="en-US" altLang="zh-TW" sz="1800" u="sng" dirty="0"/>
              <a:t>Function</a:t>
            </a:r>
            <a:endParaRPr lang="en-US" altLang="zh-TW" sz="1800" dirty="0"/>
          </a:p>
          <a:p>
            <a:pPr marL="514350" lvl="1" indent="-142875">
              <a:buNone/>
            </a:pPr>
            <a:r>
              <a:rPr lang="en-US" altLang="zh-TW" sz="1800" dirty="0"/>
              <a:t>0000			    and</a:t>
            </a:r>
          </a:p>
          <a:p>
            <a:pPr marL="514350" lvl="1" indent="-142875">
              <a:buNone/>
            </a:pPr>
            <a:r>
              <a:rPr lang="en-US" altLang="zh-TW" sz="1800" dirty="0"/>
              <a:t>0001			    or</a:t>
            </a:r>
          </a:p>
          <a:p>
            <a:pPr marL="514350" lvl="1" indent="-142875">
              <a:buNone/>
            </a:pPr>
            <a:r>
              <a:rPr lang="en-US" altLang="zh-TW" sz="1800" dirty="0"/>
              <a:t>0010			    add</a:t>
            </a:r>
          </a:p>
          <a:p>
            <a:pPr marL="514350" lvl="1" indent="-142875">
              <a:buNone/>
            </a:pPr>
            <a:r>
              <a:rPr lang="en-US" altLang="zh-TW" sz="1800" dirty="0"/>
              <a:t>0110			    subtract</a:t>
            </a:r>
          </a:p>
          <a:p>
            <a:pPr marL="514350" lvl="1" indent="-142875">
              <a:buNone/>
            </a:pPr>
            <a:r>
              <a:rPr lang="en-US" altLang="zh-TW" sz="1800" dirty="0">
                <a:solidFill>
                  <a:srgbClr val="FF0000"/>
                </a:solidFill>
              </a:rPr>
              <a:t>0111			    set-on-less-than</a:t>
            </a:r>
          </a:p>
          <a:p>
            <a:pPr marL="514350" lvl="1" indent="-142875">
              <a:buNone/>
            </a:pPr>
            <a:r>
              <a:rPr lang="en-US" altLang="zh-TW" sz="1800" dirty="0"/>
              <a:t>1100			    nor</a:t>
            </a:r>
          </a:p>
        </p:txBody>
      </p:sp>
      <p:grpSp>
        <p:nvGrpSpPr>
          <p:cNvPr id="2" name="组合 1">
            <a:extLst>
              <a:ext uri="{FF2B5EF4-FFF2-40B4-BE49-F238E27FC236}">
                <a16:creationId xmlns:a16="http://schemas.microsoft.com/office/drawing/2014/main" id="{E68A4D5F-396E-4584-A5C0-EC24D19ABEC5}"/>
              </a:ext>
            </a:extLst>
          </p:cNvPr>
          <p:cNvGrpSpPr/>
          <p:nvPr/>
        </p:nvGrpSpPr>
        <p:grpSpPr>
          <a:xfrm>
            <a:off x="373267" y="1610686"/>
            <a:ext cx="3569559" cy="2292706"/>
            <a:chOff x="3024188" y="1004888"/>
            <a:chExt cx="3147553" cy="2026048"/>
          </a:xfrm>
        </p:grpSpPr>
        <p:sp>
          <p:nvSpPr>
            <p:cNvPr id="22531" name="Line 3"/>
            <p:cNvSpPr>
              <a:spLocks noChangeShapeType="1"/>
            </p:cNvSpPr>
            <p:nvPr/>
          </p:nvSpPr>
          <p:spPr bwMode="auto">
            <a:xfrm flipH="1">
              <a:off x="3284935" y="1510904"/>
              <a:ext cx="7429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nvGrpSpPr>
            <p:cNvPr id="22532" name="Group 4"/>
            <p:cNvGrpSpPr>
              <a:grpSpLocks/>
            </p:cNvGrpSpPr>
            <p:nvPr/>
          </p:nvGrpSpPr>
          <p:grpSpPr bwMode="auto">
            <a:xfrm>
              <a:off x="4027885" y="1339454"/>
              <a:ext cx="619125" cy="685800"/>
              <a:chOff x="1920" y="768"/>
              <a:chExt cx="480" cy="576"/>
            </a:xfrm>
          </p:grpSpPr>
          <p:sp>
            <p:nvSpPr>
              <p:cNvPr id="22563"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64"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65"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66"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67"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grpSp>
          <p:nvGrpSpPr>
            <p:cNvPr id="22533" name="Group 10"/>
            <p:cNvGrpSpPr>
              <a:grpSpLocks/>
            </p:cNvGrpSpPr>
            <p:nvPr/>
          </p:nvGrpSpPr>
          <p:grpSpPr bwMode="auto">
            <a:xfrm>
              <a:off x="4027885" y="2025254"/>
              <a:ext cx="619125" cy="685800"/>
              <a:chOff x="1920" y="1344"/>
              <a:chExt cx="480" cy="576"/>
            </a:xfrm>
          </p:grpSpPr>
          <p:sp>
            <p:nvSpPr>
              <p:cNvPr id="22558"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59"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60"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61"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62"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22534" name="Line 16"/>
            <p:cNvSpPr>
              <a:spLocks noChangeShapeType="1"/>
            </p:cNvSpPr>
            <p:nvPr/>
          </p:nvSpPr>
          <p:spPr bwMode="auto">
            <a:xfrm>
              <a:off x="4647010" y="2025254"/>
              <a:ext cx="9286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35" name="Line 17"/>
            <p:cNvSpPr>
              <a:spLocks noChangeShapeType="1"/>
            </p:cNvSpPr>
            <p:nvPr/>
          </p:nvSpPr>
          <p:spPr bwMode="auto">
            <a:xfrm flipH="1">
              <a:off x="3284935" y="2539604"/>
              <a:ext cx="7429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36" name="Rectangle 18"/>
            <p:cNvSpPr>
              <a:spLocks noChangeArrowheads="1"/>
            </p:cNvSpPr>
            <p:nvPr/>
          </p:nvSpPr>
          <p:spPr bwMode="auto">
            <a:xfrm rot="5400000">
              <a:off x="4219358" y="1912343"/>
              <a:ext cx="455253"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ALU</a:t>
              </a:r>
            </a:p>
          </p:txBody>
        </p:sp>
        <p:sp>
          <p:nvSpPr>
            <p:cNvPr id="22537" name="Line 19"/>
            <p:cNvSpPr>
              <a:spLocks noChangeShapeType="1"/>
            </p:cNvSpPr>
            <p:nvPr/>
          </p:nvSpPr>
          <p:spPr bwMode="auto">
            <a:xfrm flipH="1">
              <a:off x="3532585" y="248245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38" name="Line 20"/>
            <p:cNvSpPr>
              <a:spLocks noChangeShapeType="1"/>
            </p:cNvSpPr>
            <p:nvPr/>
          </p:nvSpPr>
          <p:spPr bwMode="auto">
            <a:xfrm flipH="1">
              <a:off x="3532585" y="145375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39" name="Line 21"/>
            <p:cNvSpPr>
              <a:spLocks noChangeShapeType="1"/>
            </p:cNvSpPr>
            <p:nvPr/>
          </p:nvSpPr>
          <p:spPr bwMode="auto">
            <a:xfrm flipH="1">
              <a:off x="5080397" y="196810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40" name="Rectangle 22"/>
            <p:cNvSpPr>
              <a:spLocks noChangeArrowheads="1"/>
            </p:cNvSpPr>
            <p:nvPr/>
          </p:nvSpPr>
          <p:spPr bwMode="auto">
            <a:xfrm>
              <a:off x="3333751" y="151923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22541" name="Rectangle 23"/>
            <p:cNvSpPr>
              <a:spLocks noChangeArrowheads="1"/>
            </p:cNvSpPr>
            <p:nvPr/>
          </p:nvSpPr>
          <p:spPr bwMode="auto">
            <a:xfrm>
              <a:off x="3333751" y="254793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22542" name="Rectangle 24"/>
            <p:cNvSpPr>
              <a:spLocks noChangeArrowheads="1"/>
            </p:cNvSpPr>
            <p:nvPr/>
          </p:nvSpPr>
          <p:spPr bwMode="auto">
            <a:xfrm>
              <a:off x="4881563" y="203358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22543" name="Rectangle 25"/>
            <p:cNvSpPr>
              <a:spLocks noChangeArrowheads="1"/>
            </p:cNvSpPr>
            <p:nvPr/>
          </p:nvSpPr>
          <p:spPr bwMode="auto">
            <a:xfrm>
              <a:off x="3024188" y="1404938"/>
              <a:ext cx="250068"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a:t>
              </a:r>
            </a:p>
          </p:txBody>
        </p:sp>
        <p:sp>
          <p:nvSpPr>
            <p:cNvPr id="22544" name="Rectangle 26"/>
            <p:cNvSpPr>
              <a:spLocks noChangeArrowheads="1"/>
            </p:cNvSpPr>
            <p:nvPr/>
          </p:nvSpPr>
          <p:spPr bwMode="auto">
            <a:xfrm>
              <a:off x="3024188" y="2433638"/>
              <a:ext cx="250068"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a:t>
              </a:r>
            </a:p>
          </p:txBody>
        </p:sp>
        <p:sp>
          <p:nvSpPr>
            <p:cNvPr id="22545" name="Rectangle 27"/>
            <p:cNvSpPr>
              <a:spLocks noChangeArrowheads="1"/>
            </p:cNvSpPr>
            <p:nvPr/>
          </p:nvSpPr>
          <p:spPr bwMode="auto">
            <a:xfrm>
              <a:off x="5562600" y="1919288"/>
              <a:ext cx="609141"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a:t>
              </a:r>
            </a:p>
          </p:txBody>
        </p:sp>
        <p:sp>
          <p:nvSpPr>
            <p:cNvPr id="22546" name="Line 28"/>
            <p:cNvSpPr>
              <a:spLocks noChangeShapeType="1"/>
            </p:cNvSpPr>
            <p:nvPr/>
          </p:nvSpPr>
          <p:spPr bwMode="auto">
            <a:xfrm>
              <a:off x="4647010" y="1739504"/>
              <a:ext cx="61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47" name="Line 29"/>
            <p:cNvSpPr>
              <a:spLocks noChangeShapeType="1"/>
            </p:cNvSpPr>
            <p:nvPr/>
          </p:nvSpPr>
          <p:spPr bwMode="auto">
            <a:xfrm>
              <a:off x="4647010" y="2368154"/>
              <a:ext cx="61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48" name="Rectangle 30"/>
            <p:cNvSpPr>
              <a:spLocks noChangeArrowheads="1"/>
            </p:cNvSpPr>
            <p:nvPr/>
          </p:nvSpPr>
          <p:spPr bwMode="auto">
            <a:xfrm>
              <a:off x="5253038" y="2262188"/>
              <a:ext cx="79829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Overflow</a:t>
              </a:r>
            </a:p>
          </p:txBody>
        </p:sp>
        <p:sp>
          <p:nvSpPr>
            <p:cNvPr id="22549" name="Rectangle 31"/>
            <p:cNvSpPr>
              <a:spLocks noChangeArrowheads="1"/>
            </p:cNvSpPr>
            <p:nvPr/>
          </p:nvSpPr>
          <p:spPr bwMode="auto">
            <a:xfrm>
              <a:off x="5253038" y="1633538"/>
              <a:ext cx="47288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Zero</a:t>
              </a:r>
            </a:p>
          </p:txBody>
        </p:sp>
        <p:sp>
          <p:nvSpPr>
            <p:cNvPr id="22550" name="Line 32"/>
            <p:cNvSpPr>
              <a:spLocks noChangeShapeType="1"/>
            </p:cNvSpPr>
            <p:nvPr/>
          </p:nvSpPr>
          <p:spPr bwMode="auto">
            <a:xfrm>
              <a:off x="4399360" y="1053704"/>
              <a:ext cx="0" cy="4572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51" name="Line 33"/>
            <p:cNvSpPr>
              <a:spLocks noChangeShapeType="1"/>
            </p:cNvSpPr>
            <p:nvPr/>
          </p:nvSpPr>
          <p:spPr bwMode="auto">
            <a:xfrm flipV="1">
              <a:off x="4337447" y="1168004"/>
              <a:ext cx="123825" cy="1143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52" name="Rectangle 34"/>
            <p:cNvSpPr>
              <a:spLocks noChangeArrowheads="1"/>
            </p:cNvSpPr>
            <p:nvPr/>
          </p:nvSpPr>
          <p:spPr bwMode="auto">
            <a:xfrm>
              <a:off x="4448175" y="1119188"/>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solidFill>
                    <a:schemeClr val="accent1"/>
                  </a:solidFill>
                  <a:latin typeface="Arial" pitchFamily="34" charset="0"/>
                </a:rPr>
                <a:t>4</a:t>
              </a:r>
              <a:endParaRPr kumimoji="1" lang="zh-TW" altLang="en-US" sz="1200" b="1">
                <a:latin typeface="Arial" pitchFamily="34" charset="0"/>
              </a:endParaRPr>
            </a:p>
          </p:txBody>
        </p:sp>
        <p:sp>
          <p:nvSpPr>
            <p:cNvPr id="22553" name="Rectangle 35"/>
            <p:cNvSpPr>
              <a:spLocks noChangeArrowheads="1"/>
            </p:cNvSpPr>
            <p:nvPr/>
          </p:nvSpPr>
          <p:spPr bwMode="auto">
            <a:xfrm>
              <a:off x="3767138" y="1004888"/>
              <a:ext cx="64440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solidFill>
                    <a:schemeClr val="accent1"/>
                  </a:solidFill>
                  <a:latin typeface="Arial" pitchFamily="34" charset="0"/>
                </a:rPr>
                <a:t>ALUop</a:t>
              </a:r>
              <a:endParaRPr kumimoji="1" lang="en-US" altLang="zh-TW" sz="1200" b="1">
                <a:latin typeface="Arial" pitchFamily="34" charset="0"/>
              </a:endParaRPr>
            </a:p>
          </p:txBody>
        </p:sp>
        <p:sp>
          <p:nvSpPr>
            <p:cNvPr id="22554" name="Line 36"/>
            <p:cNvSpPr>
              <a:spLocks noChangeShapeType="1"/>
            </p:cNvSpPr>
            <p:nvPr/>
          </p:nvSpPr>
          <p:spPr bwMode="auto">
            <a:xfrm>
              <a:off x="4399360" y="2539604"/>
              <a:ext cx="0" cy="457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2555" name="Rectangle 37"/>
            <p:cNvSpPr>
              <a:spLocks noChangeArrowheads="1"/>
            </p:cNvSpPr>
            <p:nvPr/>
          </p:nvSpPr>
          <p:spPr bwMode="auto">
            <a:xfrm>
              <a:off x="4448176" y="2776538"/>
              <a:ext cx="80470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err="1">
                  <a:latin typeface="Arial" pitchFamily="34" charset="0"/>
                </a:rPr>
                <a:t>CarryOut</a:t>
              </a:r>
              <a:endParaRPr kumimoji="1" lang="en-US" altLang="zh-TW" sz="1200" b="1" dirty="0">
                <a:latin typeface="Arial" pitchFamily="34" charset="0"/>
              </a:endParaRPr>
            </a:p>
          </p:txBody>
        </p:sp>
      </p:grpSp>
      <p:sp>
        <p:nvSpPr>
          <p:cNvPr id="22556" name="Rectangle 38"/>
          <p:cNvSpPr>
            <a:spLocks noGrp="1" noChangeArrowheads="1"/>
          </p:cNvSpPr>
          <p:nvPr>
            <p:ph type="title"/>
          </p:nvPr>
        </p:nvSpPr>
        <p:spPr>
          <a:xfrm>
            <a:off x="1023457" y="117445"/>
            <a:ext cx="6706081" cy="478173"/>
          </a:xfrm>
        </p:spPr>
        <p:txBody>
          <a:bodyPr/>
          <a:lstStyle/>
          <a:p>
            <a:r>
              <a:rPr lang="en-US" altLang="zh-TW" dirty="0"/>
              <a:t>Function Specification</a:t>
            </a:r>
          </a:p>
        </p:txBody>
      </p:sp>
      <p:sp>
        <p:nvSpPr>
          <p:cNvPr id="40" name="灯片编号占位符 2">
            <a:extLst>
              <a:ext uri="{FF2B5EF4-FFF2-40B4-BE49-F238E27FC236}">
                <a16:creationId xmlns:a16="http://schemas.microsoft.com/office/drawing/2014/main" id="{B020243E-C7E8-40FA-B766-DDA5F911D282}"/>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17</a:t>
            </a:fld>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82181" y="117446"/>
            <a:ext cx="6647358" cy="503339"/>
          </a:xfrm>
        </p:spPr>
        <p:txBody>
          <a:bodyPr/>
          <a:lstStyle/>
          <a:p>
            <a:r>
              <a:rPr lang="en-US" altLang="zh-TW" sz="3200" dirty="0"/>
              <a:t>Set on Less Than (</a:t>
            </a:r>
            <a:r>
              <a:rPr lang="en-US" altLang="zh-CN" sz="3200" dirty="0"/>
              <a:t>1</a:t>
            </a:r>
            <a:r>
              <a:rPr lang="en-US" altLang="zh-TW" sz="3200" dirty="0"/>
              <a:t>)</a:t>
            </a:r>
          </a:p>
        </p:txBody>
      </p:sp>
      <p:sp>
        <p:nvSpPr>
          <p:cNvPr id="23601" name="Rectangle 63"/>
          <p:cNvSpPr>
            <a:spLocks noChangeArrowheads="1"/>
          </p:cNvSpPr>
          <p:nvPr/>
        </p:nvSpPr>
        <p:spPr bwMode="auto">
          <a:xfrm>
            <a:off x="1189289" y="809348"/>
            <a:ext cx="6540028" cy="67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p>
            <a:pPr marL="342900" indent="-342900">
              <a:lnSpc>
                <a:spcPct val="90000"/>
              </a:lnSpc>
              <a:spcBef>
                <a:spcPct val="15000"/>
              </a:spcBef>
              <a:buClr>
                <a:srgbClr val="0000FF"/>
              </a:buClr>
              <a:buSzPct val="75000"/>
              <a:buFont typeface="Wingdings" panose="05000000000000000000" pitchFamily="2" charset="2"/>
              <a:buChar char="l"/>
            </a:pPr>
            <a:r>
              <a:rPr lang="en-US" altLang="zh-CN" sz="2000" dirty="0" err="1">
                <a:latin typeface="Calibri" panose="020F0502020204030204" pitchFamily="34" charset="0"/>
                <a:cs typeface="Calibri" panose="020F0502020204030204" pitchFamily="34" charset="0"/>
              </a:rPr>
              <a:t>slt</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rd</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rs</a:t>
            </a:r>
            <a:r>
              <a:rPr lang="en-US" altLang="zh-CN" sz="2000" dirty="0">
                <a:latin typeface="Calibri" panose="020F0502020204030204" pitchFamily="34" charset="0"/>
                <a:cs typeface="Calibri" panose="020F0502020204030204" pitchFamily="34" charset="0"/>
              </a:rPr>
              <a:t>, rt (if (</a:t>
            </a:r>
            <a:r>
              <a:rPr lang="en-US" altLang="zh-CN" sz="2000" dirty="0" err="1">
                <a:latin typeface="Calibri" panose="020F0502020204030204" pitchFamily="34" charset="0"/>
                <a:cs typeface="Calibri" panose="020F0502020204030204" pitchFamily="34" charset="0"/>
              </a:rPr>
              <a:t>rs</a:t>
            </a:r>
            <a:r>
              <a:rPr lang="en-US" altLang="zh-CN" sz="2000" dirty="0">
                <a:latin typeface="Calibri" panose="020F0502020204030204" pitchFamily="34" charset="0"/>
                <a:cs typeface="Calibri" panose="020F0502020204030204" pitchFamily="34" charset="0"/>
              </a:rPr>
              <a:t> &lt; rt) </a:t>
            </a:r>
            <a:r>
              <a:rPr lang="en-US" altLang="zh-CN" sz="2000" dirty="0" err="1">
                <a:latin typeface="Calibri" panose="020F0502020204030204" pitchFamily="34" charset="0"/>
                <a:cs typeface="Calibri" panose="020F0502020204030204" pitchFamily="34" charset="0"/>
              </a:rPr>
              <a:t>rd</a:t>
            </a:r>
            <a:r>
              <a:rPr lang="en-US" altLang="zh-CN" sz="2000" dirty="0">
                <a:latin typeface="Calibri" panose="020F0502020204030204" pitchFamily="34" charset="0"/>
                <a:cs typeface="Calibri" panose="020F0502020204030204" pitchFamily="34" charset="0"/>
              </a:rPr>
              <a:t> = 1; else </a:t>
            </a:r>
            <a:r>
              <a:rPr lang="en-US" altLang="zh-CN" sz="2000" dirty="0" err="1">
                <a:latin typeface="Calibri" panose="020F0502020204030204" pitchFamily="34" charset="0"/>
                <a:cs typeface="Calibri" panose="020F0502020204030204" pitchFamily="34" charset="0"/>
              </a:rPr>
              <a:t>rd</a:t>
            </a:r>
            <a:r>
              <a:rPr lang="en-US" altLang="zh-CN" sz="2000" dirty="0">
                <a:latin typeface="Calibri" panose="020F0502020204030204" pitchFamily="34" charset="0"/>
                <a:cs typeface="Calibri" panose="020F0502020204030204" pitchFamily="34" charset="0"/>
              </a:rPr>
              <a:t> = 0;)</a:t>
            </a:r>
            <a:endParaRPr lang="en-US" altLang="zh-TW" sz="2000" dirty="0">
              <a:latin typeface="Calibri" panose="020F0502020204030204" pitchFamily="34" charset="0"/>
              <a:ea typeface="標楷體" pitchFamily="65" charset="-120"/>
              <a:cs typeface="Calibri" panose="020F0502020204030204" pitchFamily="34" charset="0"/>
            </a:endParaRPr>
          </a:p>
          <a:p>
            <a:pPr marL="342900" indent="-342900">
              <a:lnSpc>
                <a:spcPct val="90000"/>
              </a:lnSpc>
              <a:spcBef>
                <a:spcPct val="15000"/>
              </a:spcBef>
              <a:buClr>
                <a:srgbClr val="0000FF"/>
              </a:buClr>
              <a:buSzPct val="75000"/>
              <a:buFont typeface="Wingdings" panose="05000000000000000000" pitchFamily="2" charset="2"/>
              <a:buChar char="l"/>
            </a:pPr>
            <a:r>
              <a:rPr lang="zh-TW" altLang="en-US" sz="2000" dirty="0">
                <a:latin typeface="Calibri" panose="020F0502020204030204" pitchFamily="34" charset="0"/>
                <a:ea typeface="標楷體" pitchFamily="65" charset="-120"/>
                <a:cs typeface="Calibri" panose="020F0502020204030204" pitchFamily="34" charset="0"/>
              </a:rPr>
              <a:t>1-</a:t>
            </a:r>
            <a:r>
              <a:rPr lang="en-US" altLang="zh-TW" sz="2000" dirty="0">
                <a:latin typeface="Calibri" panose="020F0502020204030204" pitchFamily="34" charset="0"/>
                <a:ea typeface="標楷體" pitchFamily="65" charset="-120"/>
                <a:cs typeface="Calibri" panose="020F0502020204030204" pitchFamily="34" charset="0"/>
              </a:rPr>
              <a:t>bit in ALU (for bits 1-30)</a:t>
            </a:r>
          </a:p>
        </p:txBody>
      </p:sp>
      <p:grpSp>
        <p:nvGrpSpPr>
          <p:cNvPr id="2" name="组合 1">
            <a:extLst>
              <a:ext uri="{FF2B5EF4-FFF2-40B4-BE49-F238E27FC236}">
                <a16:creationId xmlns:a16="http://schemas.microsoft.com/office/drawing/2014/main" id="{C0D7F038-32A8-424D-B17B-17EF9E0CFEF6}"/>
              </a:ext>
            </a:extLst>
          </p:cNvPr>
          <p:cNvGrpSpPr/>
          <p:nvPr/>
        </p:nvGrpSpPr>
        <p:grpSpPr>
          <a:xfrm>
            <a:off x="2407640" y="1535185"/>
            <a:ext cx="5092530" cy="2969703"/>
            <a:chOff x="1599516" y="1257300"/>
            <a:chExt cx="5988449" cy="3527212"/>
          </a:xfrm>
        </p:grpSpPr>
        <p:sp>
          <p:nvSpPr>
            <p:cNvPr id="23555" name="Line 3"/>
            <p:cNvSpPr>
              <a:spLocks noChangeShapeType="1"/>
            </p:cNvSpPr>
            <p:nvPr/>
          </p:nvSpPr>
          <p:spPr bwMode="auto">
            <a:xfrm flipV="1">
              <a:off x="3242073" y="1804988"/>
              <a:ext cx="2381" cy="1437085"/>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23556" name="Freeform 4"/>
            <p:cNvSpPr>
              <a:spLocks/>
            </p:cNvSpPr>
            <p:nvPr/>
          </p:nvSpPr>
          <p:spPr bwMode="auto">
            <a:xfrm>
              <a:off x="4239816" y="2276475"/>
              <a:ext cx="546497" cy="334566"/>
            </a:xfrm>
            <a:custGeom>
              <a:avLst/>
              <a:gdLst>
                <a:gd name="T0" fmla="*/ 2147483647 w 202"/>
                <a:gd name="T1" fmla="*/ 2147483647 h 167"/>
                <a:gd name="T2" fmla="*/ 2147483647 w 202"/>
                <a:gd name="T3" fmla="*/ 2147483647 h 167"/>
                <a:gd name="T4" fmla="*/ 2147483647 w 202"/>
                <a:gd name="T5" fmla="*/ 2147483647 h 167"/>
                <a:gd name="T6" fmla="*/ 2147483647 w 202"/>
                <a:gd name="T7" fmla="*/ 2147483647 h 167"/>
                <a:gd name="T8" fmla="*/ 2147483647 w 202"/>
                <a:gd name="T9" fmla="*/ 2147483647 h 167"/>
                <a:gd name="T10" fmla="*/ 2147483647 w 202"/>
                <a:gd name="T11" fmla="*/ 2147483647 h 167"/>
                <a:gd name="T12" fmla="*/ 2147483647 w 202"/>
                <a:gd name="T13" fmla="*/ 2147483647 h 167"/>
                <a:gd name="T14" fmla="*/ 2147483647 w 202"/>
                <a:gd name="T15" fmla="*/ 2147483647 h 167"/>
                <a:gd name="T16" fmla="*/ 2147483647 w 202"/>
                <a:gd name="T17" fmla="*/ 2147483647 h 167"/>
                <a:gd name="T18" fmla="*/ 2147483647 w 202"/>
                <a:gd name="T19" fmla="*/ 2147483647 h 167"/>
                <a:gd name="T20" fmla="*/ 2147483647 w 202"/>
                <a:gd name="T21" fmla="*/ 2147483647 h 167"/>
                <a:gd name="T22" fmla="*/ 2147483647 w 202"/>
                <a:gd name="T23" fmla="*/ 2147483647 h 167"/>
                <a:gd name="T24" fmla="*/ 2147483647 w 202"/>
                <a:gd name="T25" fmla="*/ 2147483647 h 167"/>
                <a:gd name="T26" fmla="*/ 2147483647 w 202"/>
                <a:gd name="T27" fmla="*/ 2147483647 h 167"/>
                <a:gd name="T28" fmla="*/ 2147483647 w 202"/>
                <a:gd name="T29" fmla="*/ 2147483647 h 167"/>
                <a:gd name="T30" fmla="*/ 2147483647 w 202"/>
                <a:gd name="T31" fmla="*/ 2147483647 h 167"/>
                <a:gd name="T32" fmla="*/ 2147483647 w 202"/>
                <a:gd name="T33" fmla="*/ 2147483647 h 167"/>
                <a:gd name="T34" fmla="*/ 2147483647 w 202"/>
                <a:gd name="T35" fmla="*/ 2147483647 h 167"/>
                <a:gd name="T36" fmla="*/ 2147483647 w 202"/>
                <a:gd name="T37" fmla="*/ 2147483647 h 167"/>
                <a:gd name="T38" fmla="*/ 2147483647 w 202"/>
                <a:gd name="T39" fmla="*/ 2147483647 h 167"/>
                <a:gd name="T40" fmla="*/ 2147483647 w 202"/>
                <a:gd name="T41" fmla="*/ 0 h 167"/>
                <a:gd name="T42" fmla="*/ 0 w 202"/>
                <a:gd name="T43" fmla="*/ 0 h 167"/>
                <a:gd name="T44" fmla="*/ 0 w 202"/>
                <a:gd name="T45" fmla="*/ 2147483647 h 167"/>
                <a:gd name="T46" fmla="*/ 2147483647 w 202"/>
                <a:gd name="T47" fmla="*/ 2147483647 h 167"/>
                <a:gd name="T48" fmla="*/ 2147483647 w 202"/>
                <a:gd name="T49" fmla="*/ 2147483647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167"/>
                <a:gd name="T77" fmla="*/ 202 w 202"/>
                <a:gd name="T78" fmla="*/ 167 h 1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167">
                  <a:moveTo>
                    <a:pt x="119" y="167"/>
                  </a:moveTo>
                  <a:lnTo>
                    <a:pt x="135" y="167"/>
                  </a:lnTo>
                  <a:lnTo>
                    <a:pt x="146" y="163"/>
                  </a:lnTo>
                  <a:lnTo>
                    <a:pt x="158" y="157"/>
                  </a:lnTo>
                  <a:lnTo>
                    <a:pt x="169" y="152"/>
                  </a:lnTo>
                  <a:lnTo>
                    <a:pt x="179" y="142"/>
                  </a:lnTo>
                  <a:lnTo>
                    <a:pt x="186" y="132"/>
                  </a:lnTo>
                  <a:lnTo>
                    <a:pt x="194" y="123"/>
                  </a:lnTo>
                  <a:lnTo>
                    <a:pt x="198" y="109"/>
                  </a:lnTo>
                  <a:lnTo>
                    <a:pt x="202" y="98"/>
                  </a:lnTo>
                  <a:lnTo>
                    <a:pt x="202" y="84"/>
                  </a:lnTo>
                  <a:lnTo>
                    <a:pt x="202" y="71"/>
                  </a:lnTo>
                  <a:lnTo>
                    <a:pt x="198" y="58"/>
                  </a:lnTo>
                  <a:lnTo>
                    <a:pt x="194" y="46"/>
                  </a:lnTo>
                  <a:lnTo>
                    <a:pt x="186" y="34"/>
                  </a:lnTo>
                  <a:lnTo>
                    <a:pt x="179" y="25"/>
                  </a:lnTo>
                  <a:lnTo>
                    <a:pt x="169" y="15"/>
                  </a:lnTo>
                  <a:lnTo>
                    <a:pt x="158" y="10"/>
                  </a:lnTo>
                  <a:lnTo>
                    <a:pt x="146" y="4"/>
                  </a:lnTo>
                  <a:lnTo>
                    <a:pt x="135" y="2"/>
                  </a:lnTo>
                  <a:lnTo>
                    <a:pt x="121" y="0"/>
                  </a:lnTo>
                  <a:lnTo>
                    <a:pt x="0" y="0"/>
                  </a:lnTo>
                  <a:lnTo>
                    <a:pt x="0" y="167"/>
                  </a:lnTo>
                  <a:lnTo>
                    <a:pt x="121" y="16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557" name="Freeform 5"/>
            <p:cNvSpPr>
              <a:spLocks/>
            </p:cNvSpPr>
            <p:nvPr/>
          </p:nvSpPr>
          <p:spPr bwMode="auto">
            <a:xfrm>
              <a:off x="4182666" y="2712244"/>
              <a:ext cx="626269" cy="334566"/>
            </a:xfrm>
            <a:custGeom>
              <a:avLst/>
              <a:gdLst>
                <a:gd name="T0" fmla="*/ 2147483647 w 232"/>
                <a:gd name="T1" fmla="*/ 2147483647 h 167"/>
                <a:gd name="T2" fmla="*/ 2147483647 w 232"/>
                <a:gd name="T3" fmla="*/ 2147483647 h 167"/>
                <a:gd name="T4" fmla="*/ 2147483647 w 232"/>
                <a:gd name="T5" fmla="*/ 2147483647 h 167"/>
                <a:gd name="T6" fmla="*/ 2147483647 w 232"/>
                <a:gd name="T7" fmla="*/ 2147483647 h 167"/>
                <a:gd name="T8" fmla="*/ 2147483647 w 232"/>
                <a:gd name="T9" fmla="*/ 2147483647 h 167"/>
                <a:gd name="T10" fmla="*/ 2147483647 w 232"/>
                <a:gd name="T11" fmla="*/ 2147483647 h 167"/>
                <a:gd name="T12" fmla="*/ 2147483647 w 232"/>
                <a:gd name="T13" fmla="*/ 2147483647 h 167"/>
                <a:gd name="T14" fmla="*/ 2147483647 w 232"/>
                <a:gd name="T15" fmla="*/ 2147483647 h 167"/>
                <a:gd name="T16" fmla="*/ 2147483647 w 232"/>
                <a:gd name="T17" fmla="*/ 2147483647 h 167"/>
                <a:gd name="T18" fmla="*/ 2147483647 w 232"/>
                <a:gd name="T19" fmla="*/ 2147483647 h 167"/>
                <a:gd name="T20" fmla="*/ 0 w 232"/>
                <a:gd name="T21" fmla="*/ 2147483647 h 167"/>
                <a:gd name="T22" fmla="*/ 2147483647 w 232"/>
                <a:gd name="T23" fmla="*/ 2147483647 h 167"/>
                <a:gd name="T24" fmla="*/ 2147483647 w 232"/>
                <a:gd name="T25" fmla="*/ 2147483647 h 167"/>
                <a:gd name="T26" fmla="*/ 2147483647 w 232"/>
                <a:gd name="T27" fmla="*/ 2147483647 h 167"/>
                <a:gd name="T28" fmla="*/ 2147483647 w 232"/>
                <a:gd name="T29" fmla="*/ 2147483647 h 167"/>
                <a:gd name="T30" fmla="*/ 2147483647 w 232"/>
                <a:gd name="T31" fmla="*/ 2147483647 h 167"/>
                <a:gd name="T32" fmla="*/ 2147483647 w 232"/>
                <a:gd name="T33" fmla="*/ 2147483647 h 167"/>
                <a:gd name="T34" fmla="*/ 2147483647 w 232"/>
                <a:gd name="T35" fmla="*/ 2147483647 h 167"/>
                <a:gd name="T36" fmla="*/ 2147483647 w 232"/>
                <a:gd name="T37" fmla="*/ 2147483647 h 167"/>
                <a:gd name="T38" fmla="*/ 2147483647 w 232"/>
                <a:gd name="T39" fmla="*/ 2147483647 h 167"/>
                <a:gd name="T40" fmla="*/ 2147483647 w 232"/>
                <a:gd name="T41" fmla="*/ 2147483647 h 167"/>
                <a:gd name="T42" fmla="*/ 2147483647 w 232"/>
                <a:gd name="T43" fmla="*/ 2147483647 h 167"/>
                <a:gd name="T44" fmla="*/ 2147483647 w 232"/>
                <a:gd name="T45" fmla="*/ 2147483647 h 167"/>
                <a:gd name="T46" fmla="*/ 2147483647 w 232"/>
                <a:gd name="T47" fmla="*/ 2147483647 h 167"/>
                <a:gd name="T48" fmla="*/ 2147483647 w 232"/>
                <a:gd name="T49" fmla="*/ 2147483647 h 167"/>
                <a:gd name="T50" fmla="*/ 2147483647 w 232"/>
                <a:gd name="T51" fmla="*/ 2147483647 h 167"/>
                <a:gd name="T52" fmla="*/ 2147483647 w 232"/>
                <a:gd name="T53" fmla="*/ 2147483647 h 167"/>
                <a:gd name="T54" fmla="*/ 2147483647 w 232"/>
                <a:gd name="T55" fmla="*/ 2147483647 h 167"/>
                <a:gd name="T56" fmla="*/ 2147483647 w 232"/>
                <a:gd name="T57" fmla="*/ 2147483647 h 167"/>
                <a:gd name="T58" fmla="*/ 2147483647 w 232"/>
                <a:gd name="T59" fmla="*/ 2147483647 h 167"/>
                <a:gd name="T60" fmla="*/ 2147483647 w 232"/>
                <a:gd name="T61" fmla="*/ 2147483647 h 167"/>
                <a:gd name="T62" fmla="*/ 2147483647 w 232"/>
                <a:gd name="T63" fmla="*/ 2147483647 h 167"/>
                <a:gd name="T64" fmla="*/ 2147483647 w 232"/>
                <a:gd name="T65" fmla="*/ 2147483647 h 167"/>
                <a:gd name="T66" fmla="*/ 2147483647 w 232"/>
                <a:gd name="T67" fmla="*/ 2147483647 h 167"/>
                <a:gd name="T68" fmla="*/ 2147483647 w 232"/>
                <a:gd name="T69" fmla="*/ 2147483647 h 167"/>
                <a:gd name="T70" fmla="*/ 2147483647 w 232"/>
                <a:gd name="T71" fmla="*/ 2147483647 h 167"/>
                <a:gd name="T72" fmla="*/ 2147483647 w 232"/>
                <a:gd name="T73" fmla="*/ 2147483647 h 167"/>
                <a:gd name="T74" fmla="*/ 2147483647 w 232"/>
                <a:gd name="T75" fmla="*/ 2147483647 h 167"/>
                <a:gd name="T76" fmla="*/ 2147483647 w 232"/>
                <a:gd name="T77" fmla="*/ 2147483647 h 167"/>
                <a:gd name="T78" fmla="*/ 2147483647 w 232"/>
                <a:gd name="T79" fmla="*/ 2147483647 h 167"/>
                <a:gd name="T80" fmla="*/ 2147483647 w 232"/>
                <a:gd name="T81" fmla="*/ 2147483647 h 167"/>
                <a:gd name="T82" fmla="*/ 2147483647 w 232"/>
                <a:gd name="T83" fmla="*/ 2147483647 h 167"/>
                <a:gd name="T84" fmla="*/ 2147483647 w 232"/>
                <a:gd name="T85" fmla="*/ 0 h 167"/>
                <a:gd name="T86" fmla="*/ 2147483647 w 232"/>
                <a:gd name="T87" fmla="*/ 0 h 167"/>
                <a:gd name="T88" fmla="*/ 2147483647 w 232"/>
                <a:gd name="T89" fmla="*/ 0 h 167"/>
                <a:gd name="T90" fmla="*/ 2147483647 w 232"/>
                <a:gd name="T91" fmla="*/ 0 h 167"/>
                <a:gd name="T92" fmla="*/ 2147483647 w 232"/>
                <a:gd name="T93" fmla="*/ 0 h 167"/>
                <a:gd name="T94" fmla="*/ 2147483647 w 232"/>
                <a:gd name="T95" fmla="*/ 0 h 167"/>
                <a:gd name="T96" fmla="*/ 2147483647 w 232"/>
                <a:gd name="T97" fmla="*/ 0 h 167"/>
                <a:gd name="T98" fmla="*/ 2147483647 w 232"/>
                <a:gd name="T99" fmla="*/ 0 h 167"/>
                <a:gd name="T100" fmla="*/ 0 w 232"/>
                <a:gd name="T101" fmla="*/ 0 h 167"/>
                <a:gd name="T102" fmla="*/ 2147483647 w 232"/>
                <a:gd name="T103" fmla="*/ 2147483647 h 167"/>
                <a:gd name="T104" fmla="*/ 2147483647 w 232"/>
                <a:gd name="T105" fmla="*/ 2147483647 h 167"/>
                <a:gd name="T106" fmla="*/ 2147483647 w 232"/>
                <a:gd name="T107" fmla="*/ 2147483647 h 167"/>
                <a:gd name="T108" fmla="*/ 2147483647 w 232"/>
                <a:gd name="T109" fmla="*/ 2147483647 h 167"/>
                <a:gd name="T110" fmla="*/ 2147483647 w 232"/>
                <a:gd name="T111" fmla="*/ 2147483647 h 167"/>
                <a:gd name="T112" fmla="*/ 2147483647 w 232"/>
                <a:gd name="T113" fmla="*/ 2147483647 h 167"/>
                <a:gd name="T114" fmla="*/ 2147483647 w 232"/>
                <a:gd name="T115" fmla="*/ 2147483647 h 167"/>
                <a:gd name="T116" fmla="*/ 2147483647 w 232"/>
                <a:gd name="T117" fmla="*/ 2147483647 h 167"/>
                <a:gd name="T118" fmla="*/ 2147483647 w 232"/>
                <a:gd name="T119" fmla="*/ 2147483647 h 167"/>
                <a:gd name="T120" fmla="*/ 2147483647 w 232"/>
                <a:gd name="T121" fmla="*/ 2147483647 h 167"/>
                <a:gd name="T122" fmla="*/ 2147483647 w 232"/>
                <a:gd name="T123" fmla="*/ 2147483647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167"/>
                <a:gd name="T188" fmla="*/ 232 w 232"/>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167">
                  <a:moveTo>
                    <a:pt x="23" y="84"/>
                  </a:moveTo>
                  <a:lnTo>
                    <a:pt x="23" y="96"/>
                  </a:lnTo>
                  <a:lnTo>
                    <a:pt x="21" y="106"/>
                  </a:lnTo>
                  <a:lnTo>
                    <a:pt x="21" y="113"/>
                  </a:lnTo>
                  <a:lnTo>
                    <a:pt x="19" y="121"/>
                  </a:lnTo>
                  <a:lnTo>
                    <a:pt x="19" y="129"/>
                  </a:lnTo>
                  <a:lnTo>
                    <a:pt x="17" y="134"/>
                  </a:lnTo>
                  <a:lnTo>
                    <a:pt x="13" y="142"/>
                  </a:lnTo>
                  <a:lnTo>
                    <a:pt x="10" y="148"/>
                  </a:lnTo>
                  <a:lnTo>
                    <a:pt x="6" y="157"/>
                  </a:lnTo>
                  <a:lnTo>
                    <a:pt x="0" y="165"/>
                  </a:lnTo>
                  <a:lnTo>
                    <a:pt x="4" y="165"/>
                  </a:lnTo>
                  <a:lnTo>
                    <a:pt x="13" y="165"/>
                  </a:lnTo>
                  <a:lnTo>
                    <a:pt x="27" y="167"/>
                  </a:lnTo>
                  <a:lnTo>
                    <a:pt x="42" y="167"/>
                  </a:lnTo>
                  <a:lnTo>
                    <a:pt x="61" y="167"/>
                  </a:lnTo>
                  <a:lnTo>
                    <a:pt x="81" y="165"/>
                  </a:lnTo>
                  <a:lnTo>
                    <a:pt x="100" y="165"/>
                  </a:lnTo>
                  <a:lnTo>
                    <a:pt x="115" y="165"/>
                  </a:lnTo>
                  <a:lnTo>
                    <a:pt x="131" y="163"/>
                  </a:lnTo>
                  <a:lnTo>
                    <a:pt x="140" y="161"/>
                  </a:lnTo>
                  <a:lnTo>
                    <a:pt x="156" y="155"/>
                  </a:lnTo>
                  <a:lnTo>
                    <a:pt x="171" y="150"/>
                  </a:lnTo>
                  <a:lnTo>
                    <a:pt x="182" y="142"/>
                  </a:lnTo>
                  <a:lnTo>
                    <a:pt x="194" y="132"/>
                  </a:lnTo>
                  <a:lnTo>
                    <a:pt x="205" y="125"/>
                  </a:lnTo>
                  <a:lnTo>
                    <a:pt x="213" y="115"/>
                  </a:lnTo>
                  <a:lnTo>
                    <a:pt x="221" y="106"/>
                  </a:lnTo>
                  <a:lnTo>
                    <a:pt x="227" y="98"/>
                  </a:lnTo>
                  <a:lnTo>
                    <a:pt x="230" y="90"/>
                  </a:lnTo>
                  <a:lnTo>
                    <a:pt x="232" y="82"/>
                  </a:lnTo>
                  <a:lnTo>
                    <a:pt x="230" y="77"/>
                  </a:lnTo>
                  <a:lnTo>
                    <a:pt x="227" y="67"/>
                  </a:lnTo>
                  <a:lnTo>
                    <a:pt x="221" y="59"/>
                  </a:lnTo>
                  <a:lnTo>
                    <a:pt x="213" y="50"/>
                  </a:lnTo>
                  <a:lnTo>
                    <a:pt x="205" y="42"/>
                  </a:lnTo>
                  <a:lnTo>
                    <a:pt x="194" y="33"/>
                  </a:lnTo>
                  <a:lnTo>
                    <a:pt x="182" y="23"/>
                  </a:lnTo>
                  <a:lnTo>
                    <a:pt x="171" y="15"/>
                  </a:lnTo>
                  <a:lnTo>
                    <a:pt x="156" y="9"/>
                  </a:lnTo>
                  <a:lnTo>
                    <a:pt x="140" y="4"/>
                  </a:lnTo>
                  <a:lnTo>
                    <a:pt x="131" y="2"/>
                  </a:lnTo>
                  <a:lnTo>
                    <a:pt x="115" y="0"/>
                  </a:lnTo>
                  <a:lnTo>
                    <a:pt x="100" y="0"/>
                  </a:lnTo>
                  <a:lnTo>
                    <a:pt x="81" y="0"/>
                  </a:lnTo>
                  <a:lnTo>
                    <a:pt x="61" y="0"/>
                  </a:lnTo>
                  <a:lnTo>
                    <a:pt x="42" y="0"/>
                  </a:lnTo>
                  <a:lnTo>
                    <a:pt x="27" y="0"/>
                  </a:lnTo>
                  <a:lnTo>
                    <a:pt x="13" y="0"/>
                  </a:lnTo>
                  <a:lnTo>
                    <a:pt x="4" y="0"/>
                  </a:lnTo>
                  <a:lnTo>
                    <a:pt x="0" y="0"/>
                  </a:lnTo>
                  <a:lnTo>
                    <a:pt x="6" y="9"/>
                  </a:lnTo>
                  <a:lnTo>
                    <a:pt x="10" y="17"/>
                  </a:lnTo>
                  <a:lnTo>
                    <a:pt x="13" y="25"/>
                  </a:lnTo>
                  <a:lnTo>
                    <a:pt x="17" y="33"/>
                  </a:lnTo>
                  <a:lnTo>
                    <a:pt x="19" y="40"/>
                  </a:lnTo>
                  <a:lnTo>
                    <a:pt x="19" y="48"/>
                  </a:lnTo>
                  <a:lnTo>
                    <a:pt x="21" y="56"/>
                  </a:lnTo>
                  <a:lnTo>
                    <a:pt x="21" y="63"/>
                  </a:lnTo>
                  <a:lnTo>
                    <a:pt x="23" y="75"/>
                  </a:lnTo>
                  <a:lnTo>
                    <a:pt x="23" y="8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558" name="Freeform 6"/>
            <p:cNvSpPr>
              <a:spLocks/>
            </p:cNvSpPr>
            <p:nvPr/>
          </p:nvSpPr>
          <p:spPr bwMode="auto">
            <a:xfrm>
              <a:off x="4142185" y="2301479"/>
              <a:ext cx="86915" cy="66675"/>
            </a:xfrm>
            <a:custGeom>
              <a:avLst/>
              <a:gdLst>
                <a:gd name="T0" fmla="*/ 0 w 32"/>
                <a:gd name="T1" fmla="*/ 0 h 33"/>
                <a:gd name="T2" fmla="*/ 0 w 32"/>
                <a:gd name="T3" fmla="*/ 2147483647 h 33"/>
                <a:gd name="T4" fmla="*/ 2147483647 w 32"/>
                <a:gd name="T5" fmla="*/ 2147483647 h 33"/>
                <a:gd name="T6" fmla="*/ 0 w 32"/>
                <a:gd name="T7" fmla="*/ 0 h 33"/>
                <a:gd name="T8" fmla="*/ 0 w 32"/>
                <a:gd name="T9" fmla="*/ 0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0" y="0"/>
                  </a:moveTo>
                  <a:lnTo>
                    <a:pt x="0" y="33"/>
                  </a:lnTo>
                  <a:lnTo>
                    <a:pt x="32" y="18"/>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3559" name="Line 7"/>
            <p:cNvSpPr>
              <a:spLocks noChangeShapeType="1"/>
            </p:cNvSpPr>
            <p:nvPr/>
          </p:nvSpPr>
          <p:spPr bwMode="auto">
            <a:xfrm flipH="1" flipV="1">
              <a:off x="3493294" y="2315766"/>
              <a:ext cx="678656" cy="178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560" name="Freeform 8"/>
            <p:cNvSpPr>
              <a:spLocks/>
            </p:cNvSpPr>
            <p:nvPr/>
          </p:nvSpPr>
          <p:spPr bwMode="auto">
            <a:xfrm>
              <a:off x="4142185" y="2514600"/>
              <a:ext cx="86915" cy="66675"/>
            </a:xfrm>
            <a:custGeom>
              <a:avLst/>
              <a:gdLst>
                <a:gd name="T0" fmla="*/ 0 w 32"/>
                <a:gd name="T1" fmla="*/ 0 h 33"/>
                <a:gd name="T2" fmla="*/ 0 w 32"/>
                <a:gd name="T3" fmla="*/ 2147483647 h 33"/>
                <a:gd name="T4" fmla="*/ 2147483647 w 32"/>
                <a:gd name="T5" fmla="*/ 2147483647 h 33"/>
                <a:gd name="T6" fmla="*/ 0 w 32"/>
                <a:gd name="T7" fmla="*/ 2147483647 h 33"/>
                <a:gd name="T8" fmla="*/ 0 w 32"/>
                <a:gd name="T9" fmla="*/ 2147483647 h 33"/>
                <a:gd name="T10" fmla="*/ 0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0" y="0"/>
                  </a:moveTo>
                  <a:lnTo>
                    <a:pt x="0" y="33"/>
                  </a:lnTo>
                  <a:lnTo>
                    <a:pt x="32" y="17"/>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3561" name="Line 9"/>
            <p:cNvSpPr>
              <a:spLocks noChangeShapeType="1"/>
            </p:cNvSpPr>
            <p:nvPr/>
          </p:nvSpPr>
          <p:spPr bwMode="auto">
            <a:xfrm flipH="1">
              <a:off x="4791076" y="2440782"/>
              <a:ext cx="402431" cy="35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562" name="Freeform 10"/>
            <p:cNvSpPr>
              <a:spLocks/>
            </p:cNvSpPr>
            <p:nvPr/>
          </p:nvSpPr>
          <p:spPr bwMode="auto">
            <a:xfrm>
              <a:off x="4120753" y="2738438"/>
              <a:ext cx="89297" cy="65485"/>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6"/>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3563" name="Line 11"/>
            <p:cNvSpPr>
              <a:spLocks noChangeShapeType="1"/>
            </p:cNvSpPr>
            <p:nvPr/>
          </p:nvSpPr>
          <p:spPr bwMode="auto">
            <a:xfrm flipH="1">
              <a:off x="3699272" y="2770585"/>
              <a:ext cx="451247" cy="119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564" name="Freeform 12"/>
            <p:cNvSpPr>
              <a:spLocks/>
            </p:cNvSpPr>
            <p:nvPr/>
          </p:nvSpPr>
          <p:spPr bwMode="auto">
            <a:xfrm>
              <a:off x="4120753" y="2950369"/>
              <a:ext cx="89297" cy="66675"/>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3565" name="Line 13"/>
            <p:cNvSpPr>
              <a:spLocks noChangeShapeType="1"/>
            </p:cNvSpPr>
            <p:nvPr/>
          </p:nvSpPr>
          <p:spPr bwMode="auto">
            <a:xfrm flipH="1">
              <a:off x="3829050" y="2981326"/>
              <a:ext cx="321469" cy="35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566" name="Line 14"/>
            <p:cNvSpPr>
              <a:spLocks noChangeShapeType="1"/>
            </p:cNvSpPr>
            <p:nvPr/>
          </p:nvSpPr>
          <p:spPr bwMode="auto">
            <a:xfrm flipH="1">
              <a:off x="4808935" y="2876551"/>
              <a:ext cx="384572"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567" name="Freeform 15"/>
            <p:cNvSpPr>
              <a:spLocks/>
            </p:cNvSpPr>
            <p:nvPr/>
          </p:nvSpPr>
          <p:spPr bwMode="auto">
            <a:xfrm>
              <a:off x="5193506" y="2251472"/>
              <a:ext cx="395288" cy="2027634"/>
            </a:xfrm>
            <a:custGeom>
              <a:avLst/>
              <a:gdLst>
                <a:gd name="T0" fmla="*/ 0 w 146"/>
                <a:gd name="T1" fmla="*/ 2147483647 h 1009"/>
                <a:gd name="T2" fmla="*/ 2147483647 w 146"/>
                <a:gd name="T3" fmla="*/ 2147483647 h 1009"/>
                <a:gd name="T4" fmla="*/ 2147483647 w 146"/>
                <a:gd name="T5" fmla="*/ 2147483647 h 1009"/>
                <a:gd name="T6" fmla="*/ 2147483647 w 146"/>
                <a:gd name="T7" fmla="*/ 2147483647 h 1009"/>
                <a:gd name="T8" fmla="*/ 2147483647 w 146"/>
                <a:gd name="T9" fmla="*/ 2147483647 h 1009"/>
                <a:gd name="T10" fmla="*/ 2147483647 w 146"/>
                <a:gd name="T11" fmla="*/ 2147483647 h 1009"/>
                <a:gd name="T12" fmla="*/ 2147483647 w 146"/>
                <a:gd name="T13" fmla="*/ 2147483647 h 1009"/>
                <a:gd name="T14" fmla="*/ 2147483647 w 146"/>
                <a:gd name="T15" fmla="*/ 2147483647 h 1009"/>
                <a:gd name="T16" fmla="*/ 2147483647 w 146"/>
                <a:gd name="T17" fmla="*/ 2147483647 h 1009"/>
                <a:gd name="T18" fmla="*/ 2147483647 w 146"/>
                <a:gd name="T19" fmla="*/ 0 h 1009"/>
                <a:gd name="T20" fmla="*/ 2147483647 w 146"/>
                <a:gd name="T21" fmla="*/ 0 h 1009"/>
                <a:gd name="T22" fmla="*/ 2147483647 w 146"/>
                <a:gd name="T23" fmla="*/ 0 h 1009"/>
                <a:gd name="T24" fmla="*/ 2147483647 w 146"/>
                <a:gd name="T25" fmla="*/ 2147483647 h 1009"/>
                <a:gd name="T26" fmla="*/ 2147483647 w 146"/>
                <a:gd name="T27" fmla="*/ 2147483647 h 1009"/>
                <a:gd name="T28" fmla="*/ 2147483647 w 146"/>
                <a:gd name="T29" fmla="*/ 2147483647 h 1009"/>
                <a:gd name="T30" fmla="*/ 2147483647 w 146"/>
                <a:gd name="T31" fmla="*/ 2147483647 h 1009"/>
                <a:gd name="T32" fmla="*/ 2147483647 w 146"/>
                <a:gd name="T33" fmla="*/ 2147483647 h 1009"/>
                <a:gd name="T34" fmla="*/ 2147483647 w 146"/>
                <a:gd name="T35" fmla="*/ 2147483647 h 1009"/>
                <a:gd name="T36" fmla="*/ 2147483647 w 146"/>
                <a:gd name="T37" fmla="*/ 2147483647 h 1009"/>
                <a:gd name="T38" fmla="*/ 2147483647 w 146"/>
                <a:gd name="T39" fmla="*/ 2147483647 h 1009"/>
                <a:gd name="T40" fmla="*/ 2147483647 w 146"/>
                <a:gd name="T41" fmla="*/ 2147483647 h 1009"/>
                <a:gd name="T42" fmla="*/ 2147483647 w 146"/>
                <a:gd name="T43" fmla="*/ 2147483647 h 1009"/>
                <a:gd name="T44" fmla="*/ 2147483647 w 146"/>
                <a:gd name="T45" fmla="*/ 2147483647 h 1009"/>
                <a:gd name="T46" fmla="*/ 2147483647 w 146"/>
                <a:gd name="T47" fmla="*/ 2147483647 h 1009"/>
                <a:gd name="T48" fmla="*/ 2147483647 w 146"/>
                <a:gd name="T49" fmla="*/ 2147483647 h 1009"/>
                <a:gd name="T50" fmla="*/ 2147483647 w 146"/>
                <a:gd name="T51" fmla="*/ 2147483647 h 1009"/>
                <a:gd name="T52" fmla="*/ 2147483647 w 146"/>
                <a:gd name="T53" fmla="*/ 2147483647 h 1009"/>
                <a:gd name="T54" fmla="*/ 2147483647 w 146"/>
                <a:gd name="T55" fmla="*/ 2147483647 h 1009"/>
                <a:gd name="T56" fmla="*/ 2147483647 w 146"/>
                <a:gd name="T57" fmla="*/ 2147483647 h 1009"/>
                <a:gd name="T58" fmla="*/ 2147483647 w 146"/>
                <a:gd name="T59" fmla="*/ 2147483647 h 1009"/>
                <a:gd name="T60" fmla="*/ 2147483647 w 146"/>
                <a:gd name="T61" fmla="*/ 2147483647 h 1009"/>
                <a:gd name="T62" fmla="*/ 2147483647 w 146"/>
                <a:gd name="T63" fmla="*/ 2147483647 h 1009"/>
                <a:gd name="T64" fmla="*/ 2147483647 w 146"/>
                <a:gd name="T65" fmla="*/ 2147483647 h 1009"/>
                <a:gd name="T66" fmla="*/ 2147483647 w 146"/>
                <a:gd name="T67" fmla="*/ 2147483647 h 1009"/>
                <a:gd name="T68" fmla="*/ 2147483647 w 146"/>
                <a:gd name="T69" fmla="*/ 2147483647 h 1009"/>
                <a:gd name="T70" fmla="*/ 2147483647 w 146"/>
                <a:gd name="T71" fmla="*/ 2147483647 h 1009"/>
                <a:gd name="T72" fmla="*/ 2147483647 w 146"/>
                <a:gd name="T73" fmla="*/ 2147483647 h 1009"/>
                <a:gd name="T74" fmla="*/ 2147483647 w 146"/>
                <a:gd name="T75" fmla="*/ 2147483647 h 1009"/>
                <a:gd name="T76" fmla="*/ 2147483647 w 146"/>
                <a:gd name="T77" fmla="*/ 2147483647 h 1009"/>
                <a:gd name="T78" fmla="*/ 2147483647 w 146"/>
                <a:gd name="T79" fmla="*/ 2147483647 h 1009"/>
                <a:gd name="T80" fmla="*/ 2147483647 w 146"/>
                <a:gd name="T81" fmla="*/ 2147483647 h 1009"/>
                <a:gd name="T82" fmla="*/ 2147483647 w 146"/>
                <a:gd name="T83" fmla="*/ 2147483647 h 1009"/>
                <a:gd name="T84" fmla="*/ 2147483647 w 146"/>
                <a:gd name="T85" fmla="*/ 2147483647 h 1009"/>
                <a:gd name="T86" fmla="*/ 2147483647 w 146"/>
                <a:gd name="T87" fmla="*/ 2147483647 h 10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009"/>
                <a:gd name="T134" fmla="*/ 146 w 146"/>
                <a:gd name="T135" fmla="*/ 1009 h 10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009">
                  <a:moveTo>
                    <a:pt x="0" y="71"/>
                  </a:moveTo>
                  <a:lnTo>
                    <a:pt x="2" y="60"/>
                  </a:lnTo>
                  <a:lnTo>
                    <a:pt x="6" y="48"/>
                  </a:lnTo>
                  <a:lnTo>
                    <a:pt x="10" y="39"/>
                  </a:lnTo>
                  <a:lnTo>
                    <a:pt x="16" y="29"/>
                  </a:lnTo>
                  <a:lnTo>
                    <a:pt x="24" y="22"/>
                  </a:lnTo>
                  <a:lnTo>
                    <a:pt x="31" y="14"/>
                  </a:lnTo>
                  <a:lnTo>
                    <a:pt x="41" y="8"/>
                  </a:lnTo>
                  <a:lnTo>
                    <a:pt x="52" y="4"/>
                  </a:lnTo>
                  <a:lnTo>
                    <a:pt x="62" y="0"/>
                  </a:lnTo>
                  <a:lnTo>
                    <a:pt x="73" y="0"/>
                  </a:lnTo>
                  <a:lnTo>
                    <a:pt x="85" y="0"/>
                  </a:lnTo>
                  <a:lnTo>
                    <a:pt x="96" y="4"/>
                  </a:lnTo>
                  <a:lnTo>
                    <a:pt x="108" y="8"/>
                  </a:lnTo>
                  <a:lnTo>
                    <a:pt x="118" y="14"/>
                  </a:lnTo>
                  <a:lnTo>
                    <a:pt x="125" y="22"/>
                  </a:lnTo>
                  <a:lnTo>
                    <a:pt x="133" y="29"/>
                  </a:lnTo>
                  <a:lnTo>
                    <a:pt x="139" y="39"/>
                  </a:lnTo>
                  <a:lnTo>
                    <a:pt x="143" y="48"/>
                  </a:lnTo>
                  <a:lnTo>
                    <a:pt x="144" y="60"/>
                  </a:lnTo>
                  <a:lnTo>
                    <a:pt x="146" y="71"/>
                  </a:lnTo>
                  <a:lnTo>
                    <a:pt x="146" y="936"/>
                  </a:lnTo>
                  <a:lnTo>
                    <a:pt x="144" y="947"/>
                  </a:lnTo>
                  <a:lnTo>
                    <a:pt x="143" y="959"/>
                  </a:lnTo>
                  <a:lnTo>
                    <a:pt x="139" y="968"/>
                  </a:lnTo>
                  <a:lnTo>
                    <a:pt x="133" y="978"/>
                  </a:lnTo>
                  <a:lnTo>
                    <a:pt x="125" y="987"/>
                  </a:lnTo>
                  <a:lnTo>
                    <a:pt x="118" y="993"/>
                  </a:lnTo>
                  <a:lnTo>
                    <a:pt x="108" y="1001"/>
                  </a:lnTo>
                  <a:lnTo>
                    <a:pt x="96" y="1005"/>
                  </a:lnTo>
                  <a:lnTo>
                    <a:pt x="85" y="1007"/>
                  </a:lnTo>
                  <a:lnTo>
                    <a:pt x="73" y="1009"/>
                  </a:lnTo>
                  <a:lnTo>
                    <a:pt x="62" y="1007"/>
                  </a:lnTo>
                  <a:lnTo>
                    <a:pt x="52" y="1005"/>
                  </a:lnTo>
                  <a:lnTo>
                    <a:pt x="41" y="1001"/>
                  </a:lnTo>
                  <a:lnTo>
                    <a:pt x="31" y="993"/>
                  </a:lnTo>
                  <a:lnTo>
                    <a:pt x="24" y="987"/>
                  </a:lnTo>
                  <a:lnTo>
                    <a:pt x="16" y="978"/>
                  </a:lnTo>
                  <a:lnTo>
                    <a:pt x="10" y="968"/>
                  </a:lnTo>
                  <a:lnTo>
                    <a:pt x="6" y="959"/>
                  </a:lnTo>
                  <a:lnTo>
                    <a:pt x="2" y="947"/>
                  </a:lnTo>
                  <a:lnTo>
                    <a:pt x="2" y="936"/>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568" name="Rectangle 16"/>
            <p:cNvSpPr>
              <a:spLocks noChangeArrowheads="1"/>
            </p:cNvSpPr>
            <p:nvPr/>
          </p:nvSpPr>
          <p:spPr bwMode="auto">
            <a:xfrm>
              <a:off x="5242322" y="2368154"/>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0</a:t>
              </a:r>
              <a:endParaRPr kumimoji="1" lang="zh-TW" altLang="en-US" sz="1500" b="1">
                <a:latin typeface="Century Gothic" pitchFamily="34" charset="0"/>
              </a:endParaRPr>
            </a:p>
          </p:txBody>
        </p:sp>
        <p:sp>
          <p:nvSpPr>
            <p:cNvPr id="23569" name="Rectangle 17"/>
            <p:cNvSpPr>
              <a:spLocks noChangeArrowheads="1"/>
            </p:cNvSpPr>
            <p:nvPr/>
          </p:nvSpPr>
          <p:spPr bwMode="auto">
            <a:xfrm>
              <a:off x="5242322" y="3964781"/>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chemeClr val="folHlink"/>
                  </a:solidFill>
                  <a:latin typeface="Century Gothic" pitchFamily="34" charset="0"/>
                </a:rPr>
                <a:t>3</a:t>
              </a:r>
            </a:p>
          </p:txBody>
        </p:sp>
        <p:sp>
          <p:nvSpPr>
            <p:cNvPr id="23570" name="Freeform 18"/>
            <p:cNvSpPr>
              <a:spLocks/>
            </p:cNvSpPr>
            <p:nvPr/>
          </p:nvSpPr>
          <p:spPr bwMode="auto">
            <a:xfrm>
              <a:off x="5880498" y="3227785"/>
              <a:ext cx="88106" cy="70247"/>
            </a:xfrm>
            <a:custGeom>
              <a:avLst/>
              <a:gdLst>
                <a:gd name="T0" fmla="*/ 0 w 33"/>
                <a:gd name="T1" fmla="*/ 0 h 35"/>
                <a:gd name="T2" fmla="*/ 0 w 33"/>
                <a:gd name="T3" fmla="*/ 2147483647 h 35"/>
                <a:gd name="T4" fmla="*/ 2147483647 w 33"/>
                <a:gd name="T5" fmla="*/ 2147483647 h 35"/>
                <a:gd name="T6" fmla="*/ 0 w 33"/>
                <a:gd name="T7" fmla="*/ 2147483647 h 35"/>
                <a:gd name="T8" fmla="*/ 0 w 33"/>
                <a:gd name="T9" fmla="*/ 2147483647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0"/>
                  </a:moveTo>
                  <a:lnTo>
                    <a:pt x="0" y="35"/>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3571" name="Line 19"/>
            <p:cNvSpPr>
              <a:spLocks noChangeShapeType="1"/>
            </p:cNvSpPr>
            <p:nvPr/>
          </p:nvSpPr>
          <p:spPr bwMode="auto">
            <a:xfrm flipH="1">
              <a:off x="5588794" y="3264694"/>
              <a:ext cx="320279" cy="1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572" name="Rectangle 20"/>
            <p:cNvSpPr>
              <a:spLocks noChangeArrowheads="1"/>
            </p:cNvSpPr>
            <p:nvPr/>
          </p:nvSpPr>
          <p:spPr bwMode="auto">
            <a:xfrm>
              <a:off x="5179219" y="1543050"/>
              <a:ext cx="942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chemeClr val="accent1"/>
                  </a:solidFill>
                  <a:latin typeface="Century Gothic" pitchFamily="34" charset="0"/>
                </a:rPr>
                <a:t>Operation</a:t>
              </a:r>
            </a:p>
          </p:txBody>
        </p:sp>
        <p:sp>
          <p:nvSpPr>
            <p:cNvPr id="23573" name="Line 21"/>
            <p:cNvSpPr>
              <a:spLocks noChangeShapeType="1"/>
            </p:cNvSpPr>
            <p:nvPr/>
          </p:nvSpPr>
          <p:spPr bwMode="auto">
            <a:xfrm flipH="1" flipV="1">
              <a:off x="5363766" y="1789510"/>
              <a:ext cx="8334" cy="42505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23574" name="Freeform 22"/>
            <p:cNvSpPr>
              <a:spLocks/>
            </p:cNvSpPr>
            <p:nvPr/>
          </p:nvSpPr>
          <p:spPr bwMode="auto">
            <a:xfrm>
              <a:off x="3787378" y="2950369"/>
              <a:ext cx="90488" cy="66675"/>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31"/>
                  </a:lnTo>
                  <a:lnTo>
                    <a:pt x="27" y="29"/>
                  </a:lnTo>
                  <a:lnTo>
                    <a:pt x="29" y="27"/>
                  </a:lnTo>
                  <a:lnTo>
                    <a:pt x="31" y="25"/>
                  </a:lnTo>
                  <a:lnTo>
                    <a:pt x="31" y="21"/>
                  </a:lnTo>
                  <a:lnTo>
                    <a:pt x="31" y="19"/>
                  </a:lnTo>
                  <a:lnTo>
                    <a:pt x="33" y="17"/>
                  </a:lnTo>
                  <a:lnTo>
                    <a:pt x="31" y="13"/>
                  </a:lnTo>
                  <a:lnTo>
                    <a:pt x="31" y="11"/>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1"/>
                  </a:lnTo>
                  <a:lnTo>
                    <a:pt x="0" y="13"/>
                  </a:lnTo>
                  <a:lnTo>
                    <a:pt x="0" y="17"/>
                  </a:lnTo>
                  <a:lnTo>
                    <a:pt x="0" y="19"/>
                  </a:lnTo>
                  <a:lnTo>
                    <a:pt x="0" y="21"/>
                  </a:lnTo>
                  <a:lnTo>
                    <a:pt x="2" y="25"/>
                  </a:lnTo>
                  <a:lnTo>
                    <a:pt x="2" y="27"/>
                  </a:lnTo>
                  <a:lnTo>
                    <a:pt x="4" y="29"/>
                  </a:lnTo>
                  <a:lnTo>
                    <a:pt x="6" y="31"/>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23575" name="Freeform 24"/>
            <p:cNvSpPr>
              <a:spLocks/>
            </p:cNvSpPr>
            <p:nvPr/>
          </p:nvSpPr>
          <p:spPr bwMode="auto">
            <a:xfrm>
              <a:off x="3627835" y="2346722"/>
              <a:ext cx="89297" cy="66675"/>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0 h 33"/>
                <a:gd name="T40" fmla="*/ 2147483647 w 33"/>
                <a:gd name="T41" fmla="*/ 0 h 33"/>
                <a:gd name="T42" fmla="*/ 2147483647 w 33"/>
                <a:gd name="T43" fmla="*/ 0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8"/>
                  </a:lnTo>
                  <a:lnTo>
                    <a:pt x="31" y="14"/>
                  </a:lnTo>
                  <a:lnTo>
                    <a:pt x="31" y="12"/>
                  </a:lnTo>
                  <a:lnTo>
                    <a:pt x="31" y="10"/>
                  </a:lnTo>
                  <a:lnTo>
                    <a:pt x="29" y="8"/>
                  </a:lnTo>
                  <a:lnTo>
                    <a:pt x="27" y="6"/>
                  </a:lnTo>
                  <a:lnTo>
                    <a:pt x="25" y="4"/>
                  </a:lnTo>
                  <a:lnTo>
                    <a:pt x="23" y="2"/>
                  </a:lnTo>
                  <a:lnTo>
                    <a:pt x="21" y="2"/>
                  </a:lnTo>
                  <a:lnTo>
                    <a:pt x="19" y="0"/>
                  </a:lnTo>
                  <a:lnTo>
                    <a:pt x="15" y="0"/>
                  </a:lnTo>
                  <a:lnTo>
                    <a:pt x="13" y="0"/>
                  </a:lnTo>
                  <a:lnTo>
                    <a:pt x="12" y="2"/>
                  </a:lnTo>
                  <a:lnTo>
                    <a:pt x="8" y="2"/>
                  </a:lnTo>
                  <a:lnTo>
                    <a:pt x="6" y="4"/>
                  </a:lnTo>
                  <a:lnTo>
                    <a:pt x="4" y="6"/>
                  </a:lnTo>
                  <a:lnTo>
                    <a:pt x="2" y="8"/>
                  </a:lnTo>
                  <a:lnTo>
                    <a:pt x="2" y="10"/>
                  </a:lnTo>
                  <a:lnTo>
                    <a:pt x="0" y="12"/>
                  </a:lnTo>
                  <a:lnTo>
                    <a:pt x="0" y="14"/>
                  </a:lnTo>
                  <a:lnTo>
                    <a:pt x="0" y="18"/>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sz="1350"/>
            </a:p>
          </p:txBody>
        </p:sp>
        <p:sp>
          <p:nvSpPr>
            <p:cNvPr id="23576" name="Rectangle 25"/>
            <p:cNvSpPr>
              <a:spLocks noChangeArrowheads="1"/>
            </p:cNvSpPr>
            <p:nvPr/>
          </p:nvSpPr>
          <p:spPr bwMode="auto">
            <a:xfrm>
              <a:off x="5242322" y="2800350"/>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1</a:t>
              </a:r>
              <a:endParaRPr kumimoji="1" lang="zh-TW" altLang="en-US" sz="1500" b="1">
                <a:latin typeface="Century Gothic" pitchFamily="34" charset="0"/>
              </a:endParaRPr>
            </a:p>
          </p:txBody>
        </p:sp>
        <p:sp>
          <p:nvSpPr>
            <p:cNvPr id="23577" name="Line 26"/>
            <p:cNvSpPr>
              <a:spLocks noChangeShapeType="1"/>
            </p:cNvSpPr>
            <p:nvPr/>
          </p:nvSpPr>
          <p:spPr bwMode="auto">
            <a:xfrm flipH="1">
              <a:off x="4774406" y="3479007"/>
              <a:ext cx="419100"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578" name="Freeform 27"/>
            <p:cNvSpPr>
              <a:spLocks/>
            </p:cNvSpPr>
            <p:nvPr/>
          </p:nvSpPr>
          <p:spPr bwMode="auto">
            <a:xfrm>
              <a:off x="4155281" y="3315891"/>
              <a:ext cx="90488" cy="66675"/>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3579" name="Freeform 28"/>
            <p:cNvSpPr>
              <a:spLocks/>
            </p:cNvSpPr>
            <p:nvPr/>
          </p:nvSpPr>
          <p:spPr bwMode="auto">
            <a:xfrm>
              <a:off x="4155281" y="3575447"/>
              <a:ext cx="90488" cy="66675"/>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3580" name="Line 29"/>
            <p:cNvSpPr>
              <a:spLocks noChangeShapeType="1"/>
            </p:cNvSpPr>
            <p:nvPr/>
          </p:nvSpPr>
          <p:spPr bwMode="auto">
            <a:xfrm flipH="1">
              <a:off x="3439716" y="3605212"/>
              <a:ext cx="748903"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581" name="Freeform 30"/>
            <p:cNvSpPr>
              <a:spLocks/>
            </p:cNvSpPr>
            <p:nvPr/>
          </p:nvSpPr>
          <p:spPr bwMode="auto">
            <a:xfrm>
              <a:off x="3829050" y="2549128"/>
              <a:ext cx="342900" cy="1060847"/>
            </a:xfrm>
            <a:custGeom>
              <a:avLst/>
              <a:gdLst>
                <a:gd name="T0" fmla="*/ 2147483647 w 127"/>
                <a:gd name="T1" fmla="*/ 0 h 528"/>
                <a:gd name="T2" fmla="*/ 0 w 127"/>
                <a:gd name="T3" fmla="*/ 0 h 528"/>
                <a:gd name="T4" fmla="*/ 0 w 127"/>
                <a:gd name="T5" fmla="*/ 2147483647 h 528"/>
                <a:gd name="T6" fmla="*/ 0 60000 65536"/>
                <a:gd name="T7" fmla="*/ 0 60000 65536"/>
                <a:gd name="T8" fmla="*/ 0 60000 65536"/>
                <a:gd name="T9" fmla="*/ 0 w 127"/>
                <a:gd name="T10" fmla="*/ 0 h 528"/>
                <a:gd name="T11" fmla="*/ 127 w 127"/>
                <a:gd name="T12" fmla="*/ 528 h 528"/>
              </a:gdLst>
              <a:ahLst/>
              <a:cxnLst>
                <a:cxn ang="T6">
                  <a:pos x="T0" y="T1"/>
                </a:cxn>
                <a:cxn ang="T7">
                  <a:pos x="T2" y="T3"/>
                </a:cxn>
                <a:cxn ang="T8">
                  <a:pos x="T4" y="T5"/>
                </a:cxn>
              </a:cxnLst>
              <a:rect l="T9" t="T10" r="T11" b="T12"/>
              <a:pathLst>
                <a:path w="127" h="528">
                  <a:moveTo>
                    <a:pt x="127" y="0"/>
                  </a:moveTo>
                  <a:lnTo>
                    <a:pt x="0" y="0"/>
                  </a:lnTo>
                  <a:lnTo>
                    <a:pt x="0" y="52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582" name="Freeform 31"/>
            <p:cNvSpPr>
              <a:spLocks/>
            </p:cNvSpPr>
            <p:nvPr/>
          </p:nvSpPr>
          <p:spPr bwMode="auto">
            <a:xfrm>
              <a:off x="3787378" y="3575447"/>
              <a:ext cx="90488" cy="66675"/>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29"/>
                  </a:lnTo>
                  <a:lnTo>
                    <a:pt x="27" y="29"/>
                  </a:lnTo>
                  <a:lnTo>
                    <a:pt x="29" y="27"/>
                  </a:lnTo>
                  <a:lnTo>
                    <a:pt x="31" y="25"/>
                  </a:lnTo>
                  <a:lnTo>
                    <a:pt x="31" y="21"/>
                  </a:lnTo>
                  <a:lnTo>
                    <a:pt x="31" y="19"/>
                  </a:lnTo>
                  <a:lnTo>
                    <a:pt x="33" y="17"/>
                  </a:lnTo>
                  <a:lnTo>
                    <a:pt x="31" y="13"/>
                  </a:lnTo>
                  <a:lnTo>
                    <a:pt x="31" y="12"/>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2"/>
                  </a:lnTo>
                  <a:lnTo>
                    <a:pt x="0" y="13"/>
                  </a:lnTo>
                  <a:lnTo>
                    <a:pt x="0" y="17"/>
                  </a:lnTo>
                  <a:lnTo>
                    <a:pt x="0" y="19"/>
                  </a:lnTo>
                  <a:lnTo>
                    <a:pt x="0" y="21"/>
                  </a:lnTo>
                  <a:lnTo>
                    <a:pt x="2" y="25"/>
                  </a:lnTo>
                  <a:lnTo>
                    <a:pt x="2" y="27"/>
                  </a:lnTo>
                  <a:lnTo>
                    <a:pt x="4" y="29"/>
                  </a:lnTo>
                  <a:lnTo>
                    <a:pt x="6" y="29"/>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23583" name="Freeform 32"/>
            <p:cNvSpPr>
              <a:spLocks/>
            </p:cNvSpPr>
            <p:nvPr/>
          </p:nvSpPr>
          <p:spPr bwMode="auto">
            <a:xfrm>
              <a:off x="3687366" y="2333625"/>
              <a:ext cx="472678" cy="1019175"/>
            </a:xfrm>
            <a:custGeom>
              <a:avLst/>
              <a:gdLst>
                <a:gd name="T0" fmla="*/ 0 w 175"/>
                <a:gd name="T1" fmla="*/ 0 h 507"/>
                <a:gd name="T2" fmla="*/ 0 w 175"/>
                <a:gd name="T3" fmla="*/ 2147483647 h 507"/>
                <a:gd name="T4" fmla="*/ 2147483647 w 175"/>
                <a:gd name="T5" fmla="*/ 2147483647 h 507"/>
                <a:gd name="T6" fmla="*/ 0 60000 65536"/>
                <a:gd name="T7" fmla="*/ 0 60000 65536"/>
                <a:gd name="T8" fmla="*/ 0 60000 65536"/>
                <a:gd name="T9" fmla="*/ 0 w 175"/>
                <a:gd name="T10" fmla="*/ 0 h 507"/>
                <a:gd name="T11" fmla="*/ 175 w 175"/>
                <a:gd name="T12" fmla="*/ 507 h 507"/>
              </a:gdLst>
              <a:ahLst/>
              <a:cxnLst>
                <a:cxn ang="T6">
                  <a:pos x="T0" y="T1"/>
                </a:cxn>
                <a:cxn ang="T7">
                  <a:pos x="T2" y="T3"/>
                </a:cxn>
                <a:cxn ang="T8">
                  <a:pos x="T4" y="T5"/>
                </a:cxn>
              </a:cxnLst>
              <a:rect l="T9" t="T10" r="T11" b="T12"/>
              <a:pathLst>
                <a:path w="175" h="507">
                  <a:moveTo>
                    <a:pt x="0" y="0"/>
                  </a:moveTo>
                  <a:lnTo>
                    <a:pt x="0" y="507"/>
                  </a:lnTo>
                  <a:lnTo>
                    <a:pt x="175" y="50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584" name="Freeform 33"/>
            <p:cNvSpPr>
              <a:spLocks/>
            </p:cNvSpPr>
            <p:nvPr/>
          </p:nvSpPr>
          <p:spPr bwMode="auto">
            <a:xfrm>
              <a:off x="3658791" y="2738438"/>
              <a:ext cx="89297" cy="65485"/>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0 h 33"/>
                <a:gd name="T38" fmla="*/ 2147483647 w 33"/>
                <a:gd name="T39" fmla="*/ 0 h 33"/>
                <a:gd name="T40" fmla="*/ 2147483647 w 33"/>
                <a:gd name="T41" fmla="*/ 0 h 33"/>
                <a:gd name="T42" fmla="*/ 2147483647 w 33"/>
                <a:gd name="T43" fmla="*/ 0 h 33"/>
                <a:gd name="T44" fmla="*/ 2147483647 w 33"/>
                <a:gd name="T45" fmla="*/ 0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6"/>
                  </a:lnTo>
                  <a:lnTo>
                    <a:pt x="31" y="14"/>
                  </a:lnTo>
                  <a:lnTo>
                    <a:pt x="31" y="12"/>
                  </a:lnTo>
                  <a:lnTo>
                    <a:pt x="31" y="8"/>
                  </a:lnTo>
                  <a:lnTo>
                    <a:pt x="29" y="6"/>
                  </a:lnTo>
                  <a:lnTo>
                    <a:pt x="27" y="4"/>
                  </a:lnTo>
                  <a:lnTo>
                    <a:pt x="25" y="4"/>
                  </a:lnTo>
                  <a:lnTo>
                    <a:pt x="23" y="2"/>
                  </a:lnTo>
                  <a:lnTo>
                    <a:pt x="21" y="0"/>
                  </a:lnTo>
                  <a:lnTo>
                    <a:pt x="19" y="0"/>
                  </a:lnTo>
                  <a:lnTo>
                    <a:pt x="15" y="0"/>
                  </a:lnTo>
                  <a:lnTo>
                    <a:pt x="13" y="0"/>
                  </a:lnTo>
                  <a:lnTo>
                    <a:pt x="12" y="0"/>
                  </a:lnTo>
                  <a:lnTo>
                    <a:pt x="8" y="2"/>
                  </a:lnTo>
                  <a:lnTo>
                    <a:pt x="6" y="4"/>
                  </a:lnTo>
                  <a:lnTo>
                    <a:pt x="4" y="4"/>
                  </a:lnTo>
                  <a:lnTo>
                    <a:pt x="2" y="6"/>
                  </a:lnTo>
                  <a:lnTo>
                    <a:pt x="2" y="8"/>
                  </a:lnTo>
                  <a:lnTo>
                    <a:pt x="0" y="12"/>
                  </a:lnTo>
                  <a:lnTo>
                    <a:pt x="0" y="14"/>
                  </a:lnTo>
                  <a:lnTo>
                    <a:pt x="0" y="16"/>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sz="1350"/>
            </a:p>
          </p:txBody>
        </p:sp>
        <p:sp>
          <p:nvSpPr>
            <p:cNvPr id="23585" name="Freeform 34"/>
            <p:cNvSpPr>
              <a:spLocks/>
            </p:cNvSpPr>
            <p:nvPr/>
          </p:nvSpPr>
          <p:spPr bwMode="auto">
            <a:xfrm>
              <a:off x="4514850" y="1958579"/>
              <a:ext cx="425054" cy="1269206"/>
            </a:xfrm>
            <a:custGeom>
              <a:avLst/>
              <a:gdLst>
                <a:gd name="T0" fmla="*/ 2147483647 w 157"/>
                <a:gd name="T1" fmla="*/ 0 h 632"/>
                <a:gd name="T2" fmla="*/ 2147483647 w 157"/>
                <a:gd name="T3" fmla="*/ 2147483647 h 632"/>
                <a:gd name="T4" fmla="*/ 0 w 157"/>
                <a:gd name="T5" fmla="*/ 2147483647 h 632"/>
                <a:gd name="T6" fmla="*/ 0 w 157"/>
                <a:gd name="T7" fmla="*/ 2147483647 h 632"/>
                <a:gd name="T8" fmla="*/ 0 60000 65536"/>
                <a:gd name="T9" fmla="*/ 0 60000 65536"/>
                <a:gd name="T10" fmla="*/ 0 60000 65536"/>
                <a:gd name="T11" fmla="*/ 0 60000 65536"/>
                <a:gd name="T12" fmla="*/ 0 w 157"/>
                <a:gd name="T13" fmla="*/ 0 h 632"/>
                <a:gd name="T14" fmla="*/ 157 w 157"/>
                <a:gd name="T15" fmla="*/ 632 h 632"/>
              </a:gdLst>
              <a:ahLst/>
              <a:cxnLst>
                <a:cxn ang="T8">
                  <a:pos x="T0" y="T1"/>
                </a:cxn>
                <a:cxn ang="T9">
                  <a:pos x="T2" y="T3"/>
                </a:cxn>
                <a:cxn ang="T10">
                  <a:pos x="T4" y="T5"/>
                </a:cxn>
                <a:cxn ang="T11">
                  <a:pos x="T6" y="T7"/>
                </a:cxn>
              </a:cxnLst>
              <a:rect l="T12" t="T13" r="T14" b="T15"/>
              <a:pathLst>
                <a:path w="157" h="632">
                  <a:moveTo>
                    <a:pt x="157" y="0"/>
                  </a:moveTo>
                  <a:lnTo>
                    <a:pt x="157" y="578"/>
                  </a:lnTo>
                  <a:lnTo>
                    <a:pt x="0" y="578"/>
                  </a:lnTo>
                  <a:lnTo>
                    <a:pt x="0" y="6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586" name="Freeform 35"/>
            <p:cNvSpPr>
              <a:spLocks/>
            </p:cNvSpPr>
            <p:nvPr/>
          </p:nvSpPr>
          <p:spPr bwMode="auto">
            <a:xfrm>
              <a:off x="4468417" y="3213498"/>
              <a:ext cx="88106" cy="64294"/>
            </a:xfrm>
            <a:custGeom>
              <a:avLst/>
              <a:gdLst>
                <a:gd name="T0" fmla="*/ 2147483647 w 32"/>
                <a:gd name="T1" fmla="*/ 0 h 32"/>
                <a:gd name="T2" fmla="*/ 0 w 32"/>
                <a:gd name="T3" fmla="*/ 2147483647 h 32"/>
                <a:gd name="T4" fmla="*/ 2147483647 w 32"/>
                <a:gd name="T5" fmla="*/ 2147483647 h 32"/>
                <a:gd name="T6" fmla="*/ 2147483647 w 32"/>
                <a:gd name="T7" fmla="*/ 2147483647 h 32"/>
                <a:gd name="T8" fmla="*/ 2147483647 w 32"/>
                <a:gd name="T9" fmla="*/ 2147483647 h 32"/>
                <a:gd name="T10" fmla="*/ 2147483647 w 32"/>
                <a:gd name="T11" fmla="*/ 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32" y="0"/>
                  </a:moveTo>
                  <a:lnTo>
                    <a:pt x="0" y="1"/>
                  </a:lnTo>
                  <a:lnTo>
                    <a:pt x="17" y="32"/>
                  </a:lnTo>
                  <a:lnTo>
                    <a:pt x="32" y="1"/>
                  </a:lnTo>
                  <a:lnTo>
                    <a:pt x="32" y="0"/>
                  </a:lnTo>
                  <a:close/>
                </a:path>
              </a:pathLst>
            </a:custGeom>
            <a:solidFill>
              <a:srgbClr val="000000"/>
            </a:solidFill>
            <a:ln w="28575">
              <a:solidFill>
                <a:srgbClr val="000000"/>
              </a:solidFill>
              <a:round/>
              <a:headEnd/>
              <a:tailEnd/>
            </a:ln>
          </p:spPr>
          <p:txBody>
            <a:bodyPr/>
            <a:lstStyle/>
            <a:p>
              <a:endParaRPr lang="zh-TW" altLang="en-US" sz="1350"/>
            </a:p>
          </p:txBody>
        </p:sp>
        <p:sp>
          <p:nvSpPr>
            <p:cNvPr id="23587" name="Line 36"/>
            <p:cNvSpPr>
              <a:spLocks noChangeShapeType="1"/>
            </p:cNvSpPr>
            <p:nvPr/>
          </p:nvSpPr>
          <p:spPr bwMode="auto">
            <a:xfrm flipV="1">
              <a:off x="4510087" y="3671888"/>
              <a:ext cx="4763" cy="8382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23588" name="Freeform 37"/>
            <p:cNvSpPr>
              <a:spLocks/>
            </p:cNvSpPr>
            <p:nvPr/>
          </p:nvSpPr>
          <p:spPr bwMode="auto">
            <a:xfrm>
              <a:off x="4256485" y="3286125"/>
              <a:ext cx="517922" cy="385763"/>
            </a:xfrm>
            <a:custGeom>
              <a:avLst/>
              <a:gdLst>
                <a:gd name="T0" fmla="*/ 2147483647 w 192"/>
                <a:gd name="T1" fmla="*/ 2147483647 h 192"/>
                <a:gd name="T2" fmla="*/ 2147483647 w 192"/>
                <a:gd name="T3" fmla="*/ 0 h 192"/>
                <a:gd name="T4" fmla="*/ 0 w 192"/>
                <a:gd name="T5" fmla="*/ 0 h 192"/>
                <a:gd name="T6" fmla="*/ 0 w 192"/>
                <a:gd name="T7" fmla="*/ 2147483647 h 192"/>
                <a:gd name="T8" fmla="*/ 2147483647 w 192"/>
                <a:gd name="T9" fmla="*/ 2147483647 h 192"/>
                <a:gd name="T10" fmla="*/ 2147483647 w 192"/>
                <a:gd name="T11" fmla="*/ 2147483647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190" y="192"/>
                  </a:moveTo>
                  <a:lnTo>
                    <a:pt x="192" y="0"/>
                  </a:lnTo>
                  <a:lnTo>
                    <a:pt x="0" y="0"/>
                  </a:lnTo>
                  <a:lnTo>
                    <a:pt x="0" y="192"/>
                  </a:lnTo>
                  <a:lnTo>
                    <a:pt x="192" y="1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grpSp>
          <p:nvGrpSpPr>
            <p:cNvPr id="23589" name="Group 69"/>
            <p:cNvGrpSpPr>
              <a:grpSpLocks/>
            </p:cNvGrpSpPr>
            <p:nvPr/>
          </p:nvGrpSpPr>
          <p:grpSpPr bwMode="auto">
            <a:xfrm>
              <a:off x="1847850" y="3274219"/>
              <a:ext cx="1587104" cy="675085"/>
              <a:chOff x="832" y="2750"/>
              <a:chExt cx="1333" cy="567"/>
            </a:xfrm>
          </p:grpSpPr>
          <p:sp>
            <p:nvSpPr>
              <p:cNvPr id="23624" name="Freeform 38"/>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625" name="Freeform 39"/>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626" name="Freeform 40"/>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627" name="Freeform 41"/>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628" name="Rectangle 42"/>
              <p:cNvSpPr>
                <a:spLocks noChangeArrowheads="1"/>
              </p:cNvSpPr>
              <p:nvPr/>
            </p:nvSpPr>
            <p:spPr bwMode="auto">
              <a:xfrm>
                <a:off x="1895" y="284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0</a:t>
                </a:r>
                <a:endParaRPr kumimoji="1" lang="zh-TW" altLang="en-US" sz="1500" b="1">
                  <a:latin typeface="Century Gothic" pitchFamily="34" charset="0"/>
                </a:endParaRPr>
              </a:p>
            </p:txBody>
          </p:sp>
          <p:sp>
            <p:nvSpPr>
              <p:cNvPr id="23629" name="Rectangle 43"/>
              <p:cNvSpPr>
                <a:spLocks noChangeArrowheads="1"/>
              </p:cNvSpPr>
              <p:nvPr/>
            </p:nvSpPr>
            <p:spPr bwMode="auto">
              <a:xfrm>
                <a:off x="1895" y="308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1</a:t>
                </a:r>
                <a:endParaRPr kumimoji="1" lang="zh-TW" altLang="en-US" sz="1500" b="1">
                  <a:latin typeface="Century Gothic" pitchFamily="34" charset="0"/>
                </a:endParaRPr>
              </a:p>
            </p:txBody>
          </p:sp>
          <p:sp>
            <p:nvSpPr>
              <p:cNvPr id="23630" name="Line 44"/>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631" name="Line 45"/>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632" name="Freeform 46"/>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23633" name="Rectangle 47"/>
              <p:cNvSpPr>
                <a:spLocks noChangeArrowheads="1"/>
              </p:cNvSpPr>
              <p:nvPr/>
            </p:nvSpPr>
            <p:spPr bwMode="auto">
              <a:xfrm>
                <a:off x="832" y="2784"/>
                <a:ext cx="10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b</a:t>
                </a:r>
                <a:endParaRPr kumimoji="1" lang="en-US" altLang="zh-TW" sz="1500" b="1">
                  <a:latin typeface="Century Gothic" pitchFamily="34" charset="0"/>
                </a:endParaRPr>
              </a:p>
            </p:txBody>
          </p:sp>
        </p:grpSp>
        <p:sp>
          <p:nvSpPr>
            <p:cNvPr id="23590" name="Rectangle 48"/>
            <p:cNvSpPr>
              <a:spLocks noChangeArrowheads="1"/>
            </p:cNvSpPr>
            <p:nvPr/>
          </p:nvSpPr>
          <p:spPr bwMode="auto">
            <a:xfrm>
              <a:off x="5242322" y="3405188"/>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2</a:t>
              </a:r>
              <a:endParaRPr kumimoji="1" lang="zh-TW" altLang="en-US" sz="1500" b="1">
                <a:latin typeface="Century Gothic" pitchFamily="34" charset="0"/>
              </a:endParaRPr>
            </a:p>
          </p:txBody>
        </p:sp>
        <p:sp>
          <p:nvSpPr>
            <p:cNvPr id="23591" name="Line 50"/>
            <p:cNvSpPr>
              <a:spLocks noChangeShapeType="1"/>
            </p:cNvSpPr>
            <p:nvPr/>
          </p:nvSpPr>
          <p:spPr bwMode="auto">
            <a:xfrm flipH="1" flipV="1">
              <a:off x="2080023" y="4086224"/>
              <a:ext cx="3070840" cy="816"/>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23592" name="Freeform 51"/>
            <p:cNvSpPr>
              <a:spLocks/>
            </p:cNvSpPr>
            <p:nvPr/>
          </p:nvSpPr>
          <p:spPr bwMode="auto">
            <a:xfrm>
              <a:off x="2209801" y="2058592"/>
              <a:ext cx="3508772" cy="2316956"/>
            </a:xfrm>
            <a:custGeom>
              <a:avLst/>
              <a:gdLst>
                <a:gd name="T0" fmla="*/ 2147483647 w 1298"/>
                <a:gd name="T1" fmla="*/ 2147483647 h 1153"/>
                <a:gd name="T2" fmla="*/ 2147483647 w 1298"/>
                <a:gd name="T3" fmla="*/ 0 h 1153"/>
                <a:gd name="T4" fmla="*/ 0 w 1298"/>
                <a:gd name="T5" fmla="*/ 0 h 1153"/>
                <a:gd name="T6" fmla="*/ 0 w 1298"/>
                <a:gd name="T7" fmla="*/ 2147483647 h 1153"/>
                <a:gd name="T8" fmla="*/ 2147483647 w 1298"/>
                <a:gd name="T9" fmla="*/ 2147483647 h 1153"/>
                <a:gd name="T10" fmla="*/ 2147483647 w 1298"/>
                <a:gd name="T11" fmla="*/ 2147483647 h 1153"/>
                <a:gd name="T12" fmla="*/ 0 60000 65536"/>
                <a:gd name="T13" fmla="*/ 0 60000 65536"/>
                <a:gd name="T14" fmla="*/ 0 60000 65536"/>
                <a:gd name="T15" fmla="*/ 0 60000 65536"/>
                <a:gd name="T16" fmla="*/ 0 60000 65536"/>
                <a:gd name="T17" fmla="*/ 0 60000 65536"/>
                <a:gd name="T18" fmla="*/ 0 w 1298"/>
                <a:gd name="T19" fmla="*/ 0 h 1153"/>
                <a:gd name="T20" fmla="*/ 1298 w 1298"/>
                <a:gd name="T21" fmla="*/ 1153 h 1153"/>
              </a:gdLst>
              <a:ahLst/>
              <a:cxnLst>
                <a:cxn ang="T12">
                  <a:pos x="T0" y="T1"/>
                </a:cxn>
                <a:cxn ang="T13">
                  <a:pos x="T2" y="T3"/>
                </a:cxn>
                <a:cxn ang="T14">
                  <a:pos x="T4" y="T5"/>
                </a:cxn>
                <a:cxn ang="T15">
                  <a:pos x="T6" y="T7"/>
                </a:cxn>
                <a:cxn ang="T16">
                  <a:pos x="T8" y="T9"/>
                </a:cxn>
                <a:cxn ang="T17">
                  <a:pos x="T10" y="T11"/>
                </a:cxn>
              </a:cxnLst>
              <a:rect l="T18" t="T19" r="T20" b="T21"/>
              <a:pathLst>
                <a:path w="1298" h="1153">
                  <a:moveTo>
                    <a:pt x="1298" y="1151"/>
                  </a:moveTo>
                  <a:lnTo>
                    <a:pt x="1298" y="0"/>
                  </a:lnTo>
                  <a:lnTo>
                    <a:pt x="0" y="0"/>
                  </a:lnTo>
                  <a:lnTo>
                    <a:pt x="0" y="1153"/>
                  </a:lnTo>
                  <a:lnTo>
                    <a:pt x="1298" y="115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593" name="Rectangle 52"/>
            <p:cNvSpPr>
              <a:spLocks noChangeArrowheads="1"/>
            </p:cNvSpPr>
            <p:nvPr/>
          </p:nvSpPr>
          <p:spPr bwMode="auto">
            <a:xfrm>
              <a:off x="4839891" y="4576763"/>
              <a:ext cx="6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TW" altLang="en-US" sz="1350">
                <a:latin typeface="Arial" pitchFamily="34" charset="0"/>
              </a:endParaRPr>
            </a:p>
          </p:txBody>
        </p:sp>
        <p:sp>
          <p:nvSpPr>
            <p:cNvPr id="23594" name="Line 54"/>
            <p:cNvSpPr>
              <a:spLocks noChangeShapeType="1"/>
            </p:cNvSpPr>
            <p:nvPr/>
          </p:nvSpPr>
          <p:spPr bwMode="auto">
            <a:xfrm flipV="1">
              <a:off x="3271838" y="1348979"/>
              <a:ext cx="0" cy="2286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3595" name="Line 55"/>
            <p:cNvSpPr>
              <a:spLocks noChangeShapeType="1"/>
            </p:cNvSpPr>
            <p:nvPr/>
          </p:nvSpPr>
          <p:spPr bwMode="auto">
            <a:xfrm flipV="1">
              <a:off x="3271838" y="1348979"/>
              <a:ext cx="3343275"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3596" name="Line 58"/>
            <p:cNvSpPr>
              <a:spLocks noChangeShapeType="1"/>
            </p:cNvSpPr>
            <p:nvPr/>
          </p:nvSpPr>
          <p:spPr bwMode="auto">
            <a:xfrm flipV="1">
              <a:off x="5376863" y="1458516"/>
              <a:ext cx="0" cy="1143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3597" name="Line 59"/>
            <p:cNvSpPr>
              <a:spLocks noChangeShapeType="1"/>
            </p:cNvSpPr>
            <p:nvPr/>
          </p:nvSpPr>
          <p:spPr bwMode="auto">
            <a:xfrm>
              <a:off x="5376863" y="1458516"/>
              <a:ext cx="1238250" cy="4763"/>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3598" name="Text Box 60"/>
            <p:cNvSpPr txBox="1">
              <a:spLocks noChangeArrowheads="1"/>
            </p:cNvSpPr>
            <p:nvPr/>
          </p:nvSpPr>
          <p:spPr bwMode="auto">
            <a:xfrm>
              <a:off x="6663929" y="1257300"/>
              <a:ext cx="924036" cy="38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kumimoji="1" lang="en-US" altLang="zh-TW" sz="1500" b="1" dirty="0" err="1">
                  <a:solidFill>
                    <a:srgbClr val="FF0000"/>
                  </a:solidFill>
                  <a:latin typeface="Century Gothic" pitchFamily="34" charset="0"/>
                </a:rPr>
                <a:t>ALUop</a:t>
              </a:r>
              <a:endParaRPr kumimoji="1" lang="en-US" altLang="zh-TW" sz="1500" b="1" dirty="0">
                <a:solidFill>
                  <a:srgbClr val="FF0000"/>
                </a:solidFill>
                <a:latin typeface="Century Gothic" pitchFamily="34" charset="0"/>
              </a:endParaRPr>
            </a:p>
          </p:txBody>
        </p:sp>
        <p:sp>
          <p:nvSpPr>
            <p:cNvPr id="23599" name="Line 61"/>
            <p:cNvSpPr>
              <a:spLocks noChangeShapeType="1"/>
            </p:cNvSpPr>
            <p:nvPr/>
          </p:nvSpPr>
          <p:spPr bwMode="auto">
            <a:xfrm>
              <a:off x="4448175" y="3515916"/>
              <a:ext cx="12382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3600" name="Line 62"/>
            <p:cNvSpPr>
              <a:spLocks noChangeShapeType="1"/>
            </p:cNvSpPr>
            <p:nvPr/>
          </p:nvSpPr>
          <p:spPr bwMode="auto">
            <a:xfrm>
              <a:off x="4510088" y="3458766"/>
              <a:ext cx="0" cy="1143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3602" name="Rectangle 64"/>
            <p:cNvSpPr>
              <a:spLocks noChangeArrowheads="1"/>
            </p:cNvSpPr>
            <p:nvPr/>
          </p:nvSpPr>
          <p:spPr bwMode="auto">
            <a:xfrm>
              <a:off x="1599516" y="3950680"/>
              <a:ext cx="1272386" cy="82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dirty="0">
                  <a:solidFill>
                    <a:srgbClr val="FF0000"/>
                  </a:solidFill>
                  <a:latin typeface="Century Gothic" pitchFamily="34" charset="0"/>
                </a:rPr>
                <a:t>Less</a:t>
              </a:r>
            </a:p>
            <a:p>
              <a:endParaRPr kumimoji="1" lang="en-US" altLang="zh-TW" sz="1500" b="1" dirty="0">
                <a:solidFill>
                  <a:srgbClr val="FF0000"/>
                </a:solidFill>
                <a:latin typeface="Century Gothic" pitchFamily="34" charset="0"/>
              </a:endParaRPr>
            </a:p>
            <a:p>
              <a:r>
                <a:rPr kumimoji="1" lang="en-US" altLang="zh-TW" sz="1500" b="1" dirty="0">
                  <a:solidFill>
                    <a:srgbClr val="FF0000"/>
                  </a:solidFill>
                  <a:latin typeface="Century Gothic" pitchFamily="34" charset="0"/>
                </a:rPr>
                <a:t>(0:bits 1-30)</a:t>
              </a:r>
            </a:p>
          </p:txBody>
        </p:sp>
        <p:sp>
          <p:nvSpPr>
            <p:cNvPr id="23603" name="Rectangle 65"/>
            <p:cNvSpPr>
              <a:spLocks noChangeArrowheads="1"/>
            </p:cNvSpPr>
            <p:nvPr/>
          </p:nvSpPr>
          <p:spPr bwMode="auto">
            <a:xfrm>
              <a:off x="6026944" y="3143250"/>
              <a:ext cx="54021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Result</a:t>
              </a:r>
              <a:endParaRPr kumimoji="1" lang="en-US" altLang="zh-TW" sz="1500" b="1">
                <a:latin typeface="Century Gothic" pitchFamily="34" charset="0"/>
              </a:endParaRPr>
            </a:p>
          </p:txBody>
        </p:sp>
        <p:sp>
          <p:nvSpPr>
            <p:cNvPr id="23604" name="Rectangle 66"/>
            <p:cNvSpPr>
              <a:spLocks noChangeArrowheads="1"/>
            </p:cNvSpPr>
            <p:nvPr/>
          </p:nvSpPr>
          <p:spPr bwMode="auto">
            <a:xfrm>
              <a:off x="4200525" y="4514850"/>
              <a:ext cx="84638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CarryOut</a:t>
              </a:r>
              <a:endParaRPr kumimoji="1" lang="en-US" altLang="zh-TW" sz="1500" b="1">
                <a:latin typeface="Century Gothic" pitchFamily="34" charset="0"/>
              </a:endParaRPr>
            </a:p>
          </p:txBody>
        </p:sp>
        <p:sp>
          <p:nvSpPr>
            <p:cNvPr id="23605" name="Rectangle 67"/>
            <p:cNvSpPr>
              <a:spLocks noChangeArrowheads="1"/>
            </p:cNvSpPr>
            <p:nvPr/>
          </p:nvSpPr>
          <p:spPr bwMode="auto">
            <a:xfrm>
              <a:off x="2838450" y="1543050"/>
              <a:ext cx="6540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chemeClr val="accent1"/>
                  </a:solidFill>
                  <a:latin typeface="Century Gothic" pitchFamily="34" charset="0"/>
                </a:rPr>
                <a:t>Ainvert</a:t>
              </a:r>
              <a:endParaRPr kumimoji="1" lang="en-US" altLang="zh-TW" sz="1500" b="1">
                <a:latin typeface="Century Gothic" pitchFamily="34" charset="0"/>
              </a:endParaRPr>
            </a:p>
          </p:txBody>
        </p:sp>
        <p:sp>
          <p:nvSpPr>
            <p:cNvPr id="23606" name="Rectangle 68"/>
            <p:cNvSpPr>
              <a:spLocks noChangeArrowheads="1"/>
            </p:cNvSpPr>
            <p:nvPr/>
          </p:nvSpPr>
          <p:spPr bwMode="auto">
            <a:xfrm>
              <a:off x="4386263" y="1600200"/>
              <a:ext cx="6812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CarryIn</a:t>
              </a:r>
              <a:endParaRPr kumimoji="1" lang="en-US" altLang="zh-TW" sz="1500" b="1">
                <a:latin typeface="Century Gothic" pitchFamily="34" charset="0"/>
              </a:endParaRPr>
            </a:p>
          </p:txBody>
        </p:sp>
        <p:grpSp>
          <p:nvGrpSpPr>
            <p:cNvPr id="23607" name="Group 70"/>
            <p:cNvGrpSpPr>
              <a:grpSpLocks/>
            </p:cNvGrpSpPr>
            <p:nvPr/>
          </p:nvGrpSpPr>
          <p:grpSpPr bwMode="auto">
            <a:xfrm>
              <a:off x="1819275" y="2102644"/>
              <a:ext cx="1587104" cy="675085"/>
              <a:chOff x="832" y="2750"/>
              <a:chExt cx="1333" cy="567"/>
            </a:xfrm>
          </p:grpSpPr>
          <p:sp>
            <p:nvSpPr>
              <p:cNvPr id="23614" name="Freeform 71"/>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615" name="Freeform 72"/>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616" name="Freeform 73"/>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617" name="Freeform 74"/>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3618" name="Rectangle 75"/>
              <p:cNvSpPr>
                <a:spLocks noChangeArrowheads="1"/>
              </p:cNvSpPr>
              <p:nvPr/>
            </p:nvSpPr>
            <p:spPr bwMode="auto">
              <a:xfrm>
                <a:off x="1895" y="284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0</a:t>
                </a:r>
                <a:endParaRPr kumimoji="1" lang="zh-TW" altLang="en-US" sz="1500" b="1">
                  <a:latin typeface="Century Gothic" pitchFamily="34" charset="0"/>
                </a:endParaRPr>
              </a:p>
            </p:txBody>
          </p:sp>
          <p:sp>
            <p:nvSpPr>
              <p:cNvPr id="23619" name="Rectangle 76"/>
              <p:cNvSpPr>
                <a:spLocks noChangeArrowheads="1"/>
              </p:cNvSpPr>
              <p:nvPr/>
            </p:nvSpPr>
            <p:spPr bwMode="auto">
              <a:xfrm>
                <a:off x="1895" y="308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1</a:t>
                </a:r>
                <a:endParaRPr kumimoji="1" lang="zh-TW" altLang="en-US" sz="1500" b="1">
                  <a:latin typeface="Century Gothic" pitchFamily="34" charset="0"/>
                </a:endParaRPr>
              </a:p>
            </p:txBody>
          </p:sp>
          <p:sp>
            <p:nvSpPr>
              <p:cNvPr id="23620" name="Line 77"/>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621" name="Line 78"/>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622" name="Freeform 79"/>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23623" name="Rectangle 80"/>
              <p:cNvSpPr>
                <a:spLocks noChangeArrowheads="1"/>
              </p:cNvSpPr>
              <p:nvPr/>
            </p:nvSpPr>
            <p:spPr bwMode="auto">
              <a:xfrm>
                <a:off x="832" y="2784"/>
                <a:ext cx="10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a</a:t>
                </a:r>
                <a:endParaRPr kumimoji="1" lang="en-US" altLang="zh-TW" sz="1500" b="1">
                  <a:latin typeface="Century Gothic" pitchFamily="34" charset="0"/>
                </a:endParaRPr>
              </a:p>
            </p:txBody>
          </p:sp>
        </p:grpSp>
        <p:sp>
          <p:nvSpPr>
            <p:cNvPr id="23608" name="Line 81"/>
            <p:cNvSpPr>
              <a:spLocks noChangeShapeType="1"/>
            </p:cNvSpPr>
            <p:nvPr/>
          </p:nvSpPr>
          <p:spPr bwMode="auto">
            <a:xfrm flipH="1">
              <a:off x="3423048" y="2326481"/>
              <a:ext cx="748903"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3609" name="Line 82"/>
            <p:cNvSpPr>
              <a:spLocks noChangeShapeType="1"/>
            </p:cNvSpPr>
            <p:nvPr/>
          </p:nvSpPr>
          <p:spPr bwMode="auto">
            <a:xfrm flipV="1">
              <a:off x="3173016" y="1272779"/>
              <a:ext cx="3425428"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3610" name="Line 83"/>
            <p:cNvSpPr>
              <a:spLocks noChangeShapeType="1"/>
            </p:cNvSpPr>
            <p:nvPr/>
          </p:nvSpPr>
          <p:spPr bwMode="auto">
            <a:xfrm flipV="1">
              <a:off x="3183731" y="1260872"/>
              <a:ext cx="0" cy="2286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3611" name="Rectangle 84"/>
            <p:cNvSpPr>
              <a:spLocks noChangeArrowheads="1"/>
            </p:cNvSpPr>
            <p:nvPr/>
          </p:nvSpPr>
          <p:spPr bwMode="auto">
            <a:xfrm>
              <a:off x="2223599" y="2861512"/>
              <a:ext cx="9701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TW" sz="1500" b="1" dirty="0" err="1">
                  <a:solidFill>
                    <a:schemeClr val="accent1"/>
                  </a:solidFill>
                  <a:latin typeface="Century Gothic" pitchFamily="34" charset="0"/>
                </a:rPr>
                <a:t>Bnegate</a:t>
              </a:r>
              <a:endParaRPr kumimoji="1" lang="zh-TW" altLang="en-US" sz="1500" b="1" dirty="0">
                <a:solidFill>
                  <a:schemeClr val="accent1"/>
                </a:solidFill>
                <a:latin typeface="Century Gothic" pitchFamily="34" charset="0"/>
              </a:endParaRPr>
            </a:p>
          </p:txBody>
        </p:sp>
        <p:sp>
          <p:nvSpPr>
            <p:cNvPr id="23612" name="Line 85"/>
            <p:cNvSpPr>
              <a:spLocks noChangeShapeType="1"/>
            </p:cNvSpPr>
            <p:nvPr/>
          </p:nvSpPr>
          <p:spPr bwMode="auto">
            <a:xfrm flipH="1" flipV="1">
              <a:off x="3156347" y="1737123"/>
              <a:ext cx="8334" cy="42505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grpSp>
      <p:sp>
        <p:nvSpPr>
          <p:cNvPr id="82" name="灯片编号占位符 2">
            <a:extLst>
              <a:ext uri="{FF2B5EF4-FFF2-40B4-BE49-F238E27FC236}">
                <a16:creationId xmlns:a16="http://schemas.microsoft.com/office/drawing/2014/main" id="{CB0E00BE-B9D5-4E05-B7C3-4F6668CFF8F5}"/>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18</a:t>
            </a:fld>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33" name="Rectangle 68"/>
          <p:cNvSpPr>
            <a:spLocks noChangeArrowheads="1"/>
          </p:cNvSpPr>
          <p:nvPr/>
        </p:nvSpPr>
        <p:spPr bwMode="auto">
          <a:xfrm>
            <a:off x="1268660" y="835753"/>
            <a:ext cx="6500813" cy="397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p>
            <a:pPr marL="342900" indent="-342900">
              <a:lnSpc>
                <a:spcPct val="90000"/>
              </a:lnSpc>
              <a:spcBef>
                <a:spcPct val="15000"/>
              </a:spcBef>
              <a:buClr>
                <a:srgbClr val="0000FF"/>
              </a:buClr>
              <a:buSzPct val="75000"/>
              <a:buFont typeface="Wingdings" panose="05000000000000000000" pitchFamily="2" charset="2"/>
              <a:buChar char="l"/>
            </a:pPr>
            <a:r>
              <a:rPr lang="en-US" altLang="zh-TW" sz="2400" dirty="0">
                <a:latin typeface="Calibri" panose="020F0502020204030204" pitchFamily="34" charset="0"/>
                <a:ea typeface="標楷體" pitchFamily="65" charset="-120"/>
                <a:cs typeface="Calibri" panose="020F0502020204030204" pitchFamily="34" charset="0"/>
              </a:rPr>
              <a:t>Sign bit in ALU (</a:t>
            </a:r>
            <a:r>
              <a:rPr lang="en-US" altLang="zh-CN" sz="2400" dirty="0">
                <a:latin typeface="Calibri" panose="020F0502020204030204" pitchFamily="34" charset="0"/>
                <a:ea typeface="標楷體" pitchFamily="65" charset="-120"/>
                <a:cs typeface="Calibri" panose="020F0502020204030204" pitchFamily="34" charset="0"/>
              </a:rPr>
              <a:t>bit 31)</a:t>
            </a:r>
            <a:endParaRPr lang="en-US" altLang="zh-TW" sz="2400" dirty="0">
              <a:latin typeface="Calibri" panose="020F0502020204030204" pitchFamily="34" charset="0"/>
              <a:ea typeface="標楷體" pitchFamily="65" charset="-120"/>
              <a:cs typeface="Calibri" panose="020F0502020204030204" pitchFamily="34" charset="0"/>
            </a:endParaRPr>
          </a:p>
        </p:txBody>
      </p:sp>
      <p:sp>
        <p:nvSpPr>
          <p:cNvPr id="24634" name="Rectangle 69"/>
          <p:cNvSpPr>
            <a:spLocks noGrp="1" noChangeArrowheads="1"/>
          </p:cNvSpPr>
          <p:nvPr>
            <p:ph type="title"/>
          </p:nvPr>
        </p:nvSpPr>
        <p:spPr>
          <a:xfrm>
            <a:off x="1174459" y="218114"/>
            <a:ext cx="6555079" cy="369115"/>
          </a:xfrm>
        </p:spPr>
        <p:txBody>
          <a:bodyPr/>
          <a:lstStyle/>
          <a:p>
            <a:r>
              <a:rPr lang="en-US" altLang="zh-TW" sz="3200" dirty="0"/>
              <a:t>Set on Less Than (</a:t>
            </a:r>
            <a:r>
              <a:rPr lang="en-US" altLang="zh-CN" sz="3200" dirty="0"/>
              <a:t>2</a:t>
            </a:r>
            <a:r>
              <a:rPr lang="en-US" altLang="zh-TW" sz="3200" dirty="0"/>
              <a:t>)</a:t>
            </a:r>
          </a:p>
        </p:txBody>
      </p:sp>
      <p:grpSp>
        <p:nvGrpSpPr>
          <p:cNvPr id="2" name="组合 1">
            <a:extLst>
              <a:ext uri="{FF2B5EF4-FFF2-40B4-BE49-F238E27FC236}">
                <a16:creationId xmlns:a16="http://schemas.microsoft.com/office/drawing/2014/main" id="{014443A9-A260-48B2-96B4-EA54E289F921}"/>
              </a:ext>
            </a:extLst>
          </p:cNvPr>
          <p:cNvGrpSpPr/>
          <p:nvPr/>
        </p:nvGrpSpPr>
        <p:grpSpPr>
          <a:xfrm>
            <a:off x="2273417" y="1314450"/>
            <a:ext cx="4802180" cy="3232383"/>
            <a:chOff x="1724025" y="1314450"/>
            <a:chExt cx="5351572" cy="3470062"/>
          </a:xfrm>
        </p:grpSpPr>
        <p:sp>
          <p:nvSpPr>
            <p:cNvPr id="24578" name="Rectangle 2"/>
            <p:cNvSpPr>
              <a:spLocks noChangeArrowheads="1"/>
            </p:cNvSpPr>
            <p:nvPr/>
          </p:nvSpPr>
          <p:spPr bwMode="auto">
            <a:xfrm>
              <a:off x="3581400" y="4171950"/>
              <a:ext cx="1609725" cy="457200"/>
            </a:xfrm>
            <a:prstGeom prst="rect">
              <a:avLst/>
            </a:prstGeom>
            <a:solidFill>
              <a:srgbClr val="FFFF99"/>
            </a:solidFill>
            <a:ln w="28575">
              <a:solidFill>
                <a:schemeClr val="tx1"/>
              </a:solidFill>
              <a:miter lim="800000"/>
              <a:headEnd type="none" w="sm" len="sm"/>
              <a:tailEnd type="none" w="sm" len="sm"/>
            </a:ln>
          </p:spPr>
          <p:txBody>
            <a:bodyPr wrap="none" anchor="ctr"/>
            <a:lstStyle/>
            <a:p>
              <a:pPr algn="ctr"/>
              <a:r>
                <a:rPr kumimoji="1" lang="en-US" altLang="zh-TW" sz="1500" b="1">
                  <a:latin typeface="Century Gothic" pitchFamily="34" charset="0"/>
                </a:rPr>
                <a:t>Overflow</a:t>
              </a:r>
            </a:p>
            <a:p>
              <a:pPr algn="ctr"/>
              <a:r>
                <a:rPr kumimoji="1" lang="en-US" altLang="zh-TW" sz="1500" b="1">
                  <a:latin typeface="Century Gothic" pitchFamily="34" charset="0"/>
                </a:rPr>
                <a:t>detection</a:t>
              </a:r>
            </a:p>
          </p:txBody>
        </p:sp>
        <p:sp>
          <p:nvSpPr>
            <p:cNvPr id="24579" name="Rectangle 3"/>
            <p:cNvSpPr>
              <a:spLocks noChangeArrowheads="1"/>
            </p:cNvSpPr>
            <p:nvPr/>
          </p:nvSpPr>
          <p:spPr bwMode="auto">
            <a:xfrm>
              <a:off x="4839891" y="4576763"/>
              <a:ext cx="6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TW" altLang="en-US" sz="1350">
                <a:latin typeface="Arial" pitchFamily="34" charset="0"/>
              </a:endParaRPr>
            </a:p>
          </p:txBody>
        </p:sp>
        <p:sp>
          <p:nvSpPr>
            <p:cNvPr id="24580" name="Freeform 4"/>
            <p:cNvSpPr>
              <a:spLocks/>
            </p:cNvSpPr>
            <p:nvPr/>
          </p:nvSpPr>
          <p:spPr bwMode="auto">
            <a:xfrm>
              <a:off x="4344591" y="2369344"/>
              <a:ext cx="644128" cy="313135"/>
            </a:xfrm>
            <a:custGeom>
              <a:avLst/>
              <a:gdLst>
                <a:gd name="T0" fmla="*/ 2147483647 w 233"/>
                <a:gd name="T1" fmla="*/ 2147483647 h 167"/>
                <a:gd name="T2" fmla="*/ 2147483647 w 233"/>
                <a:gd name="T3" fmla="*/ 2147483647 h 167"/>
                <a:gd name="T4" fmla="*/ 2147483647 w 233"/>
                <a:gd name="T5" fmla="*/ 2147483647 h 167"/>
                <a:gd name="T6" fmla="*/ 2147483647 w 233"/>
                <a:gd name="T7" fmla="*/ 2147483647 h 167"/>
                <a:gd name="T8" fmla="*/ 2147483647 w 233"/>
                <a:gd name="T9" fmla="*/ 2147483647 h 167"/>
                <a:gd name="T10" fmla="*/ 2147483647 w 233"/>
                <a:gd name="T11" fmla="*/ 2147483647 h 167"/>
                <a:gd name="T12" fmla="*/ 2147483647 w 233"/>
                <a:gd name="T13" fmla="*/ 2147483647 h 167"/>
                <a:gd name="T14" fmla="*/ 2147483647 w 233"/>
                <a:gd name="T15" fmla="*/ 2147483647 h 167"/>
                <a:gd name="T16" fmla="*/ 2147483647 w 233"/>
                <a:gd name="T17" fmla="*/ 2147483647 h 167"/>
                <a:gd name="T18" fmla="*/ 2147483647 w 233"/>
                <a:gd name="T19" fmla="*/ 2147483647 h 167"/>
                <a:gd name="T20" fmla="*/ 0 w 233"/>
                <a:gd name="T21" fmla="*/ 2147483647 h 167"/>
                <a:gd name="T22" fmla="*/ 2147483647 w 233"/>
                <a:gd name="T23" fmla="*/ 2147483647 h 167"/>
                <a:gd name="T24" fmla="*/ 2147483647 w 233"/>
                <a:gd name="T25" fmla="*/ 2147483647 h 167"/>
                <a:gd name="T26" fmla="*/ 2147483647 w 233"/>
                <a:gd name="T27" fmla="*/ 2147483647 h 167"/>
                <a:gd name="T28" fmla="*/ 2147483647 w 233"/>
                <a:gd name="T29" fmla="*/ 2147483647 h 167"/>
                <a:gd name="T30" fmla="*/ 2147483647 w 233"/>
                <a:gd name="T31" fmla="*/ 2147483647 h 167"/>
                <a:gd name="T32" fmla="*/ 2147483647 w 233"/>
                <a:gd name="T33" fmla="*/ 2147483647 h 167"/>
                <a:gd name="T34" fmla="*/ 2147483647 w 233"/>
                <a:gd name="T35" fmla="*/ 2147483647 h 167"/>
                <a:gd name="T36" fmla="*/ 2147483647 w 233"/>
                <a:gd name="T37" fmla="*/ 2147483647 h 167"/>
                <a:gd name="T38" fmla="*/ 2147483647 w 233"/>
                <a:gd name="T39" fmla="*/ 2147483647 h 167"/>
                <a:gd name="T40" fmla="*/ 2147483647 w 233"/>
                <a:gd name="T41" fmla="*/ 2147483647 h 167"/>
                <a:gd name="T42" fmla="*/ 2147483647 w 233"/>
                <a:gd name="T43" fmla="*/ 2147483647 h 167"/>
                <a:gd name="T44" fmla="*/ 2147483647 w 233"/>
                <a:gd name="T45" fmla="*/ 2147483647 h 167"/>
                <a:gd name="T46" fmla="*/ 2147483647 w 233"/>
                <a:gd name="T47" fmla="*/ 2147483647 h 167"/>
                <a:gd name="T48" fmla="*/ 2147483647 w 233"/>
                <a:gd name="T49" fmla="*/ 2147483647 h 167"/>
                <a:gd name="T50" fmla="*/ 2147483647 w 233"/>
                <a:gd name="T51" fmla="*/ 2147483647 h 167"/>
                <a:gd name="T52" fmla="*/ 2147483647 w 233"/>
                <a:gd name="T53" fmla="*/ 2147483647 h 167"/>
                <a:gd name="T54" fmla="*/ 2147483647 w 233"/>
                <a:gd name="T55" fmla="*/ 2147483647 h 167"/>
                <a:gd name="T56" fmla="*/ 2147483647 w 233"/>
                <a:gd name="T57" fmla="*/ 2147483647 h 167"/>
                <a:gd name="T58" fmla="*/ 2147483647 w 233"/>
                <a:gd name="T59" fmla="*/ 2147483647 h 167"/>
                <a:gd name="T60" fmla="*/ 2147483647 w 233"/>
                <a:gd name="T61" fmla="*/ 2147483647 h 167"/>
                <a:gd name="T62" fmla="*/ 2147483647 w 233"/>
                <a:gd name="T63" fmla="*/ 2147483647 h 167"/>
                <a:gd name="T64" fmla="*/ 2147483647 w 233"/>
                <a:gd name="T65" fmla="*/ 2147483647 h 167"/>
                <a:gd name="T66" fmla="*/ 2147483647 w 233"/>
                <a:gd name="T67" fmla="*/ 2147483647 h 167"/>
                <a:gd name="T68" fmla="*/ 2147483647 w 233"/>
                <a:gd name="T69" fmla="*/ 2147483647 h 167"/>
                <a:gd name="T70" fmla="*/ 2147483647 w 233"/>
                <a:gd name="T71" fmla="*/ 2147483647 h 167"/>
                <a:gd name="T72" fmla="*/ 2147483647 w 233"/>
                <a:gd name="T73" fmla="*/ 2147483647 h 167"/>
                <a:gd name="T74" fmla="*/ 2147483647 w 233"/>
                <a:gd name="T75" fmla="*/ 2147483647 h 167"/>
                <a:gd name="T76" fmla="*/ 2147483647 w 233"/>
                <a:gd name="T77" fmla="*/ 2147483647 h 167"/>
                <a:gd name="T78" fmla="*/ 2147483647 w 233"/>
                <a:gd name="T79" fmla="*/ 2147483647 h 167"/>
                <a:gd name="T80" fmla="*/ 2147483647 w 233"/>
                <a:gd name="T81" fmla="*/ 2147483647 h 167"/>
                <a:gd name="T82" fmla="*/ 2147483647 w 233"/>
                <a:gd name="T83" fmla="*/ 2147483647 h 167"/>
                <a:gd name="T84" fmla="*/ 2147483647 w 233"/>
                <a:gd name="T85" fmla="*/ 2147483647 h 167"/>
                <a:gd name="T86" fmla="*/ 2147483647 w 233"/>
                <a:gd name="T87" fmla="*/ 0 h 167"/>
                <a:gd name="T88" fmla="*/ 2147483647 w 233"/>
                <a:gd name="T89" fmla="*/ 0 h 167"/>
                <a:gd name="T90" fmla="*/ 2147483647 w 233"/>
                <a:gd name="T91" fmla="*/ 0 h 167"/>
                <a:gd name="T92" fmla="*/ 2147483647 w 233"/>
                <a:gd name="T93" fmla="*/ 0 h 167"/>
                <a:gd name="T94" fmla="*/ 2147483647 w 233"/>
                <a:gd name="T95" fmla="*/ 0 h 167"/>
                <a:gd name="T96" fmla="*/ 2147483647 w 233"/>
                <a:gd name="T97" fmla="*/ 0 h 167"/>
                <a:gd name="T98" fmla="*/ 2147483647 w 233"/>
                <a:gd name="T99" fmla="*/ 0 h 167"/>
                <a:gd name="T100" fmla="*/ 0 w 233"/>
                <a:gd name="T101" fmla="*/ 0 h 167"/>
                <a:gd name="T102" fmla="*/ 2147483647 w 233"/>
                <a:gd name="T103" fmla="*/ 2147483647 h 167"/>
                <a:gd name="T104" fmla="*/ 2147483647 w 233"/>
                <a:gd name="T105" fmla="*/ 2147483647 h 167"/>
                <a:gd name="T106" fmla="*/ 2147483647 w 233"/>
                <a:gd name="T107" fmla="*/ 2147483647 h 167"/>
                <a:gd name="T108" fmla="*/ 2147483647 w 233"/>
                <a:gd name="T109" fmla="*/ 2147483647 h 167"/>
                <a:gd name="T110" fmla="*/ 2147483647 w 233"/>
                <a:gd name="T111" fmla="*/ 2147483647 h 167"/>
                <a:gd name="T112" fmla="*/ 2147483647 w 233"/>
                <a:gd name="T113" fmla="*/ 2147483647 h 167"/>
                <a:gd name="T114" fmla="*/ 2147483647 w 233"/>
                <a:gd name="T115" fmla="*/ 2147483647 h 167"/>
                <a:gd name="T116" fmla="*/ 2147483647 w 233"/>
                <a:gd name="T117" fmla="*/ 2147483647 h 167"/>
                <a:gd name="T118" fmla="*/ 2147483647 w 233"/>
                <a:gd name="T119" fmla="*/ 2147483647 h 167"/>
                <a:gd name="T120" fmla="*/ 2147483647 w 233"/>
                <a:gd name="T121" fmla="*/ 2147483647 h 167"/>
                <a:gd name="T122" fmla="*/ 2147483647 w 233"/>
                <a:gd name="T123" fmla="*/ 2147483647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3"/>
                <a:gd name="T187" fmla="*/ 0 h 167"/>
                <a:gd name="T188" fmla="*/ 233 w 233"/>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3" h="167">
                  <a:moveTo>
                    <a:pt x="21" y="85"/>
                  </a:moveTo>
                  <a:lnTo>
                    <a:pt x="21" y="96"/>
                  </a:lnTo>
                  <a:lnTo>
                    <a:pt x="21" y="106"/>
                  </a:lnTo>
                  <a:lnTo>
                    <a:pt x="19" y="115"/>
                  </a:lnTo>
                  <a:lnTo>
                    <a:pt x="19" y="121"/>
                  </a:lnTo>
                  <a:lnTo>
                    <a:pt x="17" y="129"/>
                  </a:lnTo>
                  <a:lnTo>
                    <a:pt x="16" y="135"/>
                  </a:lnTo>
                  <a:lnTo>
                    <a:pt x="14" y="142"/>
                  </a:lnTo>
                  <a:lnTo>
                    <a:pt x="10" y="150"/>
                  </a:lnTo>
                  <a:lnTo>
                    <a:pt x="4" y="158"/>
                  </a:lnTo>
                  <a:lnTo>
                    <a:pt x="0" y="167"/>
                  </a:lnTo>
                  <a:lnTo>
                    <a:pt x="2" y="167"/>
                  </a:lnTo>
                  <a:lnTo>
                    <a:pt x="12" y="167"/>
                  </a:lnTo>
                  <a:lnTo>
                    <a:pt x="25" y="167"/>
                  </a:lnTo>
                  <a:lnTo>
                    <a:pt x="42" y="167"/>
                  </a:lnTo>
                  <a:lnTo>
                    <a:pt x="60" y="167"/>
                  </a:lnTo>
                  <a:lnTo>
                    <a:pt x="79" y="167"/>
                  </a:lnTo>
                  <a:lnTo>
                    <a:pt x="98" y="167"/>
                  </a:lnTo>
                  <a:lnTo>
                    <a:pt x="115" y="165"/>
                  </a:lnTo>
                  <a:lnTo>
                    <a:pt x="129" y="163"/>
                  </a:lnTo>
                  <a:lnTo>
                    <a:pt x="138" y="163"/>
                  </a:lnTo>
                  <a:lnTo>
                    <a:pt x="154" y="158"/>
                  </a:lnTo>
                  <a:lnTo>
                    <a:pt x="169" y="150"/>
                  </a:lnTo>
                  <a:lnTo>
                    <a:pt x="183" y="142"/>
                  </a:lnTo>
                  <a:lnTo>
                    <a:pt x="194" y="135"/>
                  </a:lnTo>
                  <a:lnTo>
                    <a:pt x="204" y="125"/>
                  </a:lnTo>
                  <a:lnTo>
                    <a:pt x="211" y="115"/>
                  </a:lnTo>
                  <a:lnTo>
                    <a:pt x="219" y="108"/>
                  </a:lnTo>
                  <a:lnTo>
                    <a:pt x="225" y="98"/>
                  </a:lnTo>
                  <a:lnTo>
                    <a:pt x="229" y="91"/>
                  </a:lnTo>
                  <a:lnTo>
                    <a:pt x="233" y="85"/>
                  </a:lnTo>
                  <a:lnTo>
                    <a:pt x="229" y="77"/>
                  </a:lnTo>
                  <a:lnTo>
                    <a:pt x="225" y="69"/>
                  </a:lnTo>
                  <a:lnTo>
                    <a:pt x="219" y="60"/>
                  </a:lnTo>
                  <a:lnTo>
                    <a:pt x="211" y="52"/>
                  </a:lnTo>
                  <a:lnTo>
                    <a:pt x="204" y="43"/>
                  </a:lnTo>
                  <a:lnTo>
                    <a:pt x="194" y="33"/>
                  </a:lnTo>
                  <a:lnTo>
                    <a:pt x="183" y="25"/>
                  </a:lnTo>
                  <a:lnTo>
                    <a:pt x="169" y="18"/>
                  </a:lnTo>
                  <a:lnTo>
                    <a:pt x="154" y="10"/>
                  </a:lnTo>
                  <a:lnTo>
                    <a:pt x="138" y="4"/>
                  </a:lnTo>
                  <a:lnTo>
                    <a:pt x="129" y="4"/>
                  </a:lnTo>
                  <a:lnTo>
                    <a:pt x="115" y="2"/>
                  </a:lnTo>
                  <a:lnTo>
                    <a:pt x="98" y="0"/>
                  </a:lnTo>
                  <a:lnTo>
                    <a:pt x="79" y="0"/>
                  </a:lnTo>
                  <a:lnTo>
                    <a:pt x="60" y="0"/>
                  </a:lnTo>
                  <a:lnTo>
                    <a:pt x="42" y="0"/>
                  </a:lnTo>
                  <a:lnTo>
                    <a:pt x="25" y="0"/>
                  </a:lnTo>
                  <a:lnTo>
                    <a:pt x="12" y="0"/>
                  </a:lnTo>
                  <a:lnTo>
                    <a:pt x="2" y="0"/>
                  </a:lnTo>
                  <a:lnTo>
                    <a:pt x="0" y="0"/>
                  </a:lnTo>
                  <a:lnTo>
                    <a:pt x="4" y="10"/>
                  </a:lnTo>
                  <a:lnTo>
                    <a:pt x="10" y="18"/>
                  </a:lnTo>
                  <a:lnTo>
                    <a:pt x="14" y="27"/>
                  </a:lnTo>
                  <a:lnTo>
                    <a:pt x="16" y="33"/>
                  </a:lnTo>
                  <a:lnTo>
                    <a:pt x="17" y="41"/>
                  </a:lnTo>
                  <a:lnTo>
                    <a:pt x="19" y="48"/>
                  </a:lnTo>
                  <a:lnTo>
                    <a:pt x="19" y="56"/>
                  </a:lnTo>
                  <a:lnTo>
                    <a:pt x="21" y="66"/>
                  </a:lnTo>
                  <a:lnTo>
                    <a:pt x="21" y="75"/>
                  </a:lnTo>
                  <a:lnTo>
                    <a:pt x="21" y="8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581" name="Freeform 5"/>
            <p:cNvSpPr>
              <a:spLocks/>
            </p:cNvSpPr>
            <p:nvPr/>
          </p:nvSpPr>
          <p:spPr bwMode="auto">
            <a:xfrm>
              <a:off x="3381375" y="2626519"/>
              <a:ext cx="339329" cy="1506141"/>
            </a:xfrm>
            <a:custGeom>
              <a:avLst/>
              <a:gdLst>
                <a:gd name="T0" fmla="*/ 2147483647 w 123"/>
                <a:gd name="T1" fmla="*/ 2147483647 h 806"/>
                <a:gd name="T2" fmla="*/ 2147483647 w 123"/>
                <a:gd name="T3" fmla="*/ 0 h 806"/>
                <a:gd name="T4" fmla="*/ 0 w 123"/>
                <a:gd name="T5" fmla="*/ 0 h 806"/>
                <a:gd name="T6" fmla="*/ 0 60000 65536"/>
                <a:gd name="T7" fmla="*/ 0 60000 65536"/>
                <a:gd name="T8" fmla="*/ 0 60000 65536"/>
                <a:gd name="T9" fmla="*/ 0 w 123"/>
                <a:gd name="T10" fmla="*/ 0 h 806"/>
                <a:gd name="T11" fmla="*/ 123 w 123"/>
                <a:gd name="T12" fmla="*/ 806 h 806"/>
              </a:gdLst>
              <a:ahLst/>
              <a:cxnLst>
                <a:cxn ang="T6">
                  <a:pos x="T0" y="T1"/>
                </a:cxn>
                <a:cxn ang="T7">
                  <a:pos x="T2" y="T3"/>
                </a:cxn>
                <a:cxn ang="T8">
                  <a:pos x="T4" y="T5"/>
                </a:cxn>
              </a:cxnLst>
              <a:rect l="T9" t="T10" r="T11" b="T12"/>
              <a:pathLst>
                <a:path w="123" h="806">
                  <a:moveTo>
                    <a:pt x="121" y="806"/>
                  </a:moveTo>
                  <a:lnTo>
                    <a:pt x="123" y="0"/>
                  </a:lnTo>
                  <a:lnTo>
                    <a:pt x="0" y="0"/>
                  </a:lnTo>
                </a:path>
              </a:pathLst>
            </a:custGeom>
            <a:noFill/>
            <a:ln w="28575">
              <a:solidFill>
                <a:schemeClr val="accent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582" name="Freeform 7"/>
            <p:cNvSpPr>
              <a:spLocks/>
            </p:cNvSpPr>
            <p:nvPr/>
          </p:nvSpPr>
          <p:spPr bwMode="auto">
            <a:xfrm>
              <a:off x="4398169" y="1964532"/>
              <a:ext cx="558404" cy="311944"/>
            </a:xfrm>
            <a:custGeom>
              <a:avLst/>
              <a:gdLst>
                <a:gd name="T0" fmla="*/ 2147483647 w 202"/>
                <a:gd name="T1" fmla="*/ 2147483647 h 167"/>
                <a:gd name="T2" fmla="*/ 2147483647 w 202"/>
                <a:gd name="T3" fmla="*/ 2147483647 h 167"/>
                <a:gd name="T4" fmla="*/ 2147483647 w 202"/>
                <a:gd name="T5" fmla="*/ 2147483647 h 167"/>
                <a:gd name="T6" fmla="*/ 2147483647 w 202"/>
                <a:gd name="T7" fmla="*/ 2147483647 h 167"/>
                <a:gd name="T8" fmla="*/ 2147483647 w 202"/>
                <a:gd name="T9" fmla="*/ 2147483647 h 167"/>
                <a:gd name="T10" fmla="*/ 2147483647 w 202"/>
                <a:gd name="T11" fmla="*/ 2147483647 h 167"/>
                <a:gd name="T12" fmla="*/ 2147483647 w 202"/>
                <a:gd name="T13" fmla="*/ 2147483647 h 167"/>
                <a:gd name="T14" fmla="*/ 2147483647 w 202"/>
                <a:gd name="T15" fmla="*/ 2147483647 h 167"/>
                <a:gd name="T16" fmla="*/ 2147483647 w 202"/>
                <a:gd name="T17" fmla="*/ 2147483647 h 167"/>
                <a:gd name="T18" fmla="*/ 2147483647 w 202"/>
                <a:gd name="T19" fmla="*/ 2147483647 h 167"/>
                <a:gd name="T20" fmla="*/ 2147483647 w 202"/>
                <a:gd name="T21" fmla="*/ 2147483647 h 167"/>
                <a:gd name="T22" fmla="*/ 2147483647 w 202"/>
                <a:gd name="T23" fmla="*/ 2147483647 h 167"/>
                <a:gd name="T24" fmla="*/ 2147483647 w 202"/>
                <a:gd name="T25" fmla="*/ 2147483647 h 167"/>
                <a:gd name="T26" fmla="*/ 2147483647 w 202"/>
                <a:gd name="T27" fmla="*/ 2147483647 h 167"/>
                <a:gd name="T28" fmla="*/ 2147483647 w 202"/>
                <a:gd name="T29" fmla="*/ 2147483647 h 167"/>
                <a:gd name="T30" fmla="*/ 2147483647 w 202"/>
                <a:gd name="T31" fmla="*/ 2147483647 h 167"/>
                <a:gd name="T32" fmla="*/ 2147483647 w 202"/>
                <a:gd name="T33" fmla="*/ 2147483647 h 167"/>
                <a:gd name="T34" fmla="*/ 2147483647 w 202"/>
                <a:gd name="T35" fmla="*/ 2147483647 h 167"/>
                <a:gd name="T36" fmla="*/ 2147483647 w 202"/>
                <a:gd name="T37" fmla="*/ 2147483647 h 167"/>
                <a:gd name="T38" fmla="*/ 2147483647 w 202"/>
                <a:gd name="T39" fmla="*/ 2147483647 h 167"/>
                <a:gd name="T40" fmla="*/ 2147483647 w 202"/>
                <a:gd name="T41" fmla="*/ 0 h 167"/>
                <a:gd name="T42" fmla="*/ 0 w 202"/>
                <a:gd name="T43" fmla="*/ 0 h 167"/>
                <a:gd name="T44" fmla="*/ 0 w 202"/>
                <a:gd name="T45" fmla="*/ 2147483647 h 167"/>
                <a:gd name="T46" fmla="*/ 2147483647 w 202"/>
                <a:gd name="T47" fmla="*/ 2147483647 h 167"/>
                <a:gd name="T48" fmla="*/ 2147483647 w 202"/>
                <a:gd name="T49" fmla="*/ 2147483647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167"/>
                <a:gd name="T77" fmla="*/ 202 w 202"/>
                <a:gd name="T78" fmla="*/ 167 h 1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167">
                  <a:moveTo>
                    <a:pt x="121" y="167"/>
                  </a:moveTo>
                  <a:lnTo>
                    <a:pt x="135" y="167"/>
                  </a:lnTo>
                  <a:lnTo>
                    <a:pt x="146" y="163"/>
                  </a:lnTo>
                  <a:lnTo>
                    <a:pt x="160" y="160"/>
                  </a:lnTo>
                  <a:lnTo>
                    <a:pt x="169" y="152"/>
                  </a:lnTo>
                  <a:lnTo>
                    <a:pt x="179" y="144"/>
                  </a:lnTo>
                  <a:lnTo>
                    <a:pt x="187" y="135"/>
                  </a:lnTo>
                  <a:lnTo>
                    <a:pt x="194" y="123"/>
                  </a:lnTo>
                  <a:lnTo>
                    <a:pt x="198" y="112"/>
                  </a:lnTo>
                  <a:lnTo>
                    <a:pt x="202" y="98"/>
                  </a:lnTo>
                  <a:lnTo>
                    <a:pt x="202" y="85"/>
                  </a:lnTo>
                  <a:lnTo>
                    <a:pt x="202" y="71"/>
                  </a:lnTo>
                  <a:lnTo>
                    <a:pt x="198" y="58"/>
                  </a:lnTo>
                  <a:lnTo>
                    <a:pt x="194" y="46"/>
                  </a:lnTo>
                  <a:lnTo>
                    <a:pt x="187" y="35"/>
                  </a:lnTo>
                  <a:lnTo>
                    <a:pt x="179" y="25"/>
                  </a:lnTo>
                  <a:lnTo>
                    <a:pt x="169" y="18"/>
                  </a:lnTo>
                  <a:lnTo>
                    <a:pt x="160" y="10"/>
                  </a:lnTo>
                  <a:lnTo>
                    <a:pt x="146" y="4"/>
                  </a:lnTo>
                  <a:lnTo>
                    <a:pt x="135" y="2"/>
                  </a:lnTo>
                  <a:lnTo>
                    <a:pt x="121" y="0"/>
                  </a:lnTo>
                  <a:lnTo>
                    <a:pt x="0" y="0"/>
                  </a:lnTo>
                  <a:lnTo>
                    <a:pt x="0" y="167"/>
                  </a:lnTo>
                  <a:lnTo>
                    <a:pt x="121" y="16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583" name="Freeform 8"/>
            <p:cNvSpPr>
              <a:spLocks/>
            </p:cNvSpPr>
            <p:nvPr/>
          </p:nvSpPr>
          <p:spPr bwMode="auto">
            <a:xfrm>
              <a:off x="4298156" y="1990726"/>
              <a:ext cx="90488" cy="59531"/>
            </a:xfrm>
            <a:custGeom>
              <a:avLst/>
              <a:gdLst>
                <a:gd name="T0" fmla="*/ 0 w 33"/>
                <a:gd name="T1" fmla="*/ 0 h 32"/>
                <a:gd name="T2" fmla="*/ 0 w 33"/>
                <a:gd name="T3" fmla="*/ 2147483647 h 32"/>
                <a:gd name="T4" fmla="*/ 2147483647 w 33"/>
                <a:gd name="T5" fmla="*/ 2147483647 h 32"/>
                <a:gd name="T6" fmla="*/ 0 w 33"/>
                <a:gd name="T7" fmla="*/ 0 h 32"/>
                <a:gd name="T8" fmla="*/ 0 w 33"/>
                <a:gd name="T9" fmla="*/ 0 h 32"/>
                <a:gd name="T10" fmla="*/ 0 60000 65536"/>
                <a:gd name="T11" fmla="*/ 0 60000 65536"/>
                <a:gd name="T12" fmla="*/ 0 60000 65536"/>
                <a:gd name="T13" fmla="*/ 0 60000 65536"/>
                <a:gd name="T14" fmla="*/ 0 60000 65536"/>
                <a:gd name="T15" fmla="*/ 0 w 33"/>
                <a:gd name="T16" fmla="*/ 0 h 32"/>
                <a:gd name="T17" fmla="*/ 33 w 33"/>
                <a:gd name="T18" fmla="*/ 32 h 32"/>
              </a:gdLst>
              <a:ahLst/>
              <a:cxnLst>
                <a:cxn ang="T10">
                  <a:pos x="T0" y="T1"/>
                </a:cxn>
                <a:cxn ang="T11">
                  <a:pos x="T2" y="T3"/>
                </a:cxn>
                <a:cxn ang="T12">
                  <a:pos x="T4" y="T5"/>
                </a:cxn>
                <a:cxn ang="T13">
                  <a:pos x="T6" y="T7"/>
                </a:cxn>
                <a:cxn ang="T14">
                  <a:pos x="T8" y="T9"/>
                </a:cxn>
              </a:cxnLst>
              <a:rect l="T15" t="T16" r="T17" b="T18"/>
              <a:pathLst>
                <a:path w="33" h="32">
                  <a:moveTo>
                    <a:pt x="0" y="0"/>
                  </a:moveTo>
                  <a:lnTo>
                    <a:pt x="0" y="32"/>
                  </a:lnTo>
                  <a:lnTo>
                    <a:pt x="33" y="17"/>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4584" name="Line 9"/>
            <p:cNvSpPr>
              <a:spLocks noChangeShapeType="1"/>
            </p:cNvSpPr>
            <p:nvPr/>
          </p:nvSpPr>
          <p:spPr bwMode="auto">
            <a:xfrm flipH="1" flipV="1">
              <a:off x="3677841" y="2008585"/>
              <a:ext cx="603647" cy="9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585" name="Freeform 10"/>
            <p:cNvSpPr>
              <a:spLocks/>
            </p:cNvSpPr>
            <p:nvPr/>
          </p:nvSpPr>
          <p:spPr bwMode="auto">
            <a:xfrm>
              <a:off x="4298156" y="2185988"/>
              <a:ext cx="90488" cy="65485"/>
            </a:xfrm>
            <a:custGeom>
              <a:avLst/>
              <a:gdLst>
                <a:gd name="T0" fmla="*/ 0 w 33"/>
                <a:gd name="T1" fmla="*/ 0 h 35"/>
                <a:gd name="T2" fmla="*/ 0 w 33"/>
                <a:gd name="T3" fmla="*/ 2147483647 h 35"/>
                <a:gd name="T4" fmla="*/ 2147483647 w 33"/>
                <a:gd name="T5" fmla="*/ 2147483647 h 35"/>
                <a:gd name="T6" fmla="*/ 0 w 33"/>
                <a:gd name="T7" fmla="*/ 2147483647 h 35"/>
                <a:gd name="T8" fmla="*/ 0 w 33"/>
                <a:gd name="T9" fmla="*/ 2147483647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0"/>
                  </a:moveTo>
                  <a:lnTo>
                    <a:pt x="0" y="35"/>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4586" name="Line 11"/>
            <p:cNvSpPr>
              <a:spLocks noChangeShapeType="1"/>
            </p:cNvSpPr>
            <p:nvPr/>
          </p:nvSpPr>
          <p:spPr bwMode="auto">
            <a:xfrm flipH="1">
              <a:off x="4961335" y="2119313"/>
              <a:ext cx="420290" cy="35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587" name="Freeform 12"/>
            <p:cNvSpPr>
              <a:spLocks/>
            </p:cNvSpPr>
            <p:nvPr/>
          </p:nvSpPr>
          <p:spPr bwMode="auto">
            <a:xfrm>
              <a:off x="4276725" y="2395538"/>
              <a:ext cx="90488" cy="60722"/>
            </a:xfrm>
            <a:custGeom>
              <a:avLst/>
              <a:gdLst>
                <a:gd name="T0" fmla="*/ 0 w 33"/>
                <a:gd name="T1" fmla="*/ 0 h 32"/>
                <a:gd name="T2" fmla="*/ 0 w 33"/>
                <a:gd name="T3" fmla="*/ 2147483647 h 32"/>
                <a:gd name="T4" fmla="*/ 2147483647 w 33"/>
                <a:gd name="T5" fmla="*/ 2147483647 h 32"/>
                <a:gd name="T6" fmla="*/ 0 w 33"/>
                <a:gd name="T7" fmla="*/ 0 h 32"/>
                <a:gd name="T8" fmla="*/ 0 w 33"/>
                <a:gd name="T9" fmla="*/ 0 h 32"/>
                <a:gd name="T10" fmla="*/ 0 60000 65536"/>
                <a:gd name="T11" fmla="*/ 0 60000 65536"/>
                <a:gd name="T12" fmla="*/ 0 60000 65536"/>
                <a:gd name="T13" fmla="*/ 0 60000 65536"/>
                <a:gd name="T14" fmla="*/ 0 60000 65536"/>
                <a:gd name="T15" fmla="*/ 0 w 33"/>
                <a:gd name="T16" fmla="*/ 0 h 32"/>
                <a:gd name="T17" fmla="*/ 33 w 33"/>
                <a:gd name="T18" fmla="*/ 32 h 32"/>
              </a:gdLst>
              <a:ahLst/>
              <a:cxnLst>
                <a:cxn ang="T10">
                  <a:pos x="T0" y="T1"/>
                </a:cxn>
                <a:cxn ang="T11">
                  <a:pos x="T2" y="T3"/>
                </a:cxn>
                <a:cxn ang="T12">
                  <a:pos x="T4" y="T5"/>
                </a:cxn>
                <a:cxn ang="T13">
                  <a:pos x="T6" y="T7"/>
                </a:cxn>
                <a:cxn ang="T14">
                  <a:pos x="T8" y="T9"/>
                </a:cxn>
              </a:cxnLst>
              <a:rect l="T15" t="T16" r="T17" b="T18"/>
              <a:pathLst>
                <a:path w="33" h="32">
                  <a:moveTo>
                    <a:pt x="0" y="0"/>
                  </a:moveTo>
                  <a:lnTo>
                    <a:pt x="0" y="32"/>
                  </a:lnTo>
                  <a:lnTo>
                    <a:pt x="33" y="15"/>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4588" name="Line 13"/>
            <p:cNvSpPr>
              <a:spLocks noChangeShapeType="1"/>
            </p:cNvSpPr>
            <p:nvPr/>
          </p:nvSpPr>
          <p:spPr bwMode="auto">
            <a:xfrm flipH="1">
              <a:off x="3854054" y="2424113"/>
              <a:ext cx="454819" cy="1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589" name="Freeform 14"/>
            <p:cNvSpPr>
              <a:spLocks/>
            </p:cNvSpPr>
            <p:nvPr/>
          </p:nvSpPr>
          <p:spPr bwMode="auto">
            <a:xfrm>
              <a:off x="4276725" y="2591991"/>
              <a:ext cx="90488" cy="61913"/>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4590" name="Line 15"/>
            <p:cNvSpPr>
              <a:spLocks noChangeShapeType="1"/>
            </p:cNvSpPr>
            <p:nvPr/>
          </p:nvSpPr>
          <p:spPr bwMode="auto">
            <a:xfrm flipH="1">
              <a:off x="3980260" y="2626519"/>
              <a:ext cx="328613" cy="1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591" name="Line 16"/>
            <p:cNvSpPr>
              <a:spLocks noChangeShapeType="1"/>
            </p:cNvSpPr>
            <p:nvPr/>
          </p:nvSpPr>
          <p:spPr bwMode="auto">
            <a:xfrm flipH="1">
              <a:off x="4983956" y="2525317"/>
              <a:ext cx="391716" cy="119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592" name="Freeform 17"/>
            <p:cNvSpPr>
              <a:spLocks/>
            </p:cNvSpPr>
            <p:nvPr/>
          </p:nvSpPr>
          <p:spPr bwMode="auto">
            <a:xfrm>
              <a:off x="5381625" y="1943100"/>
              <a:ext cx="397669" cy="1884760"/>
            </a:xfrm>
            <a:custGeom>
              <a:avLst/>
              <a:gdLst>
                <a:gd name="T0" fmla="*/ 0 w 144"/>
                <a:gd name="T1" fmla="*/ 2147483647 h 1008"/>
                <a:gd name="T2" fmla="*/ 2147483647 w 144"/>
                <a:gd name="T3" fmla="*/ 2147483647 h 1008"/>
                <a:gd name="T4" fmla="*/ 2147483647 w 144"/>
                <a:gd name="T5" fmla="*/ 2147483647 h 1008"/>
                <a:gd name="T6" fmla="*/ 2147483647 w 144"/>
                <a:gd name="T7" fmla="*/ 2147483647 h 1008"/>
                <a:gd name="T8" fmla="*/ 2147483647 w 144"/>
                <a:gd name="T9" fmla="*/ 2147483647 h 1008"/>
                <a:gd name="T10" fmla="*/ 2147483647 w 144"/>
                <a:gd name="T11" fmla="*/ 2147483647 h 1008"/>
                <a:gd name="T12" fmla="*/ 2147483647 w 144"/>
                <a:gd name="T13" fmla="*/ 2147483647 h 1008"/>
                <a:gd name="T14" fmla="*/ 2147483647 w 144"/>
                <a:gd name="T15" fmla="*/ 2147483647 h 1008"/>
                <a:gd name="T16" fmla="*/ 2147483647 w 144"/>
                <a:gd name="T17" fmla="*/ 2147483647 h 1008"/>
                <a:gd name="T18" fmla="*/ 2147483647 w 144"/>
                <a:gd name="T19" fmla="*/ 0 h 1008"/>
                <a:gd name="T20" fmla="*/ 2147483647 w 144"/>
                <a:gd name="T21" fmla="*/ 0 h 1008"/>
                <a:gd name="T22" fmla="*/ 2147483647 w 144"/>
                <a:gd name="T23" fmla="*/ 0 h 1008"/>
                <a:gd name="T24" fmla="*/ 2147483647 w 144"/>
                <a:gd name="T25" fmla="*/ 2147483647 h 1008"/>
                <a:gd name="T26" fmla="*/ 2147483647 w 144"/>
                <a:gd name="T27" fmla="*/ 2147483647 h 1008"/>
                <a:gd name="T28" fmla="*/ 2147483647 w 144"/>
                <a:gd name="T29" fmla="*/ 2147483647 h 1008"/>
                <a:gd name="T30" fmla="*/ 2147483647 w 144"/>
                <a:gd name="T31" fmla="*/ 2147483647 h 1008"/>
                <a:gd name="T32" fmla="*/ 2147483647 w 144"/>
                <a:gd name="T33" fmla="*/ 2147483647 h 1008"/>
                <a:gd name="T34" fmla="*/ 2147483647 w 144"/>
                <a:gd name="T35" fmla="*/ 2147483647 h 1008"/>
                <a:gd name="T36" fmla="*/ 2147483647 w 144"/>
                <a:gd name="T37" fmla="*/ 2147483647 h 1008"/>
                <a:gd name="T38" fmla="*/ 2147483647 w 144"/>
                <a:gd name="T39" fmla="*/ 2147483647 h 1008"/>
                <a:gd name="T40" fmla="*/ 2147483647 w 144"/>
                <a:gd name="T41" fmla="*/ 2147483647 h 1008"/>
                <a:gd name="T42" fmla="*/ 2147483647 w 144"/>
                <a:gd name="T43" fmla="*/ 2147483647 h 1008"/>
                <a:gd name="T44" fmla="*/ 2147483647 w 144"/>
                <a:gd name="T45" fmla="*/ 2147483647 h 1008"/>
                <a:gd name="T46" fmla="*/ 2147483647 w 144"/>
                <a:gd name="T47" fmla="*/ 2147483647 h 1008"/>
                <a:gd name="T48" fmla="*/ 2147483647 w 144"/>
                <a:gd name="T49" fmla="*/ 2147483647 h 1008"/>
                <a:gd name="T50" fmla="*/ 2147483647 w 144"/>
                <a:gd name="T51" fmla="*/ 2147483647 h 1008"/>
                <a:gd name="T52" fmla="*/ 2147483647 w 144"/>
                <a:gd name="T53" fmla="*/ 2147483647 h 1008"/>
                <a:gd name="T54" fmla="*/ 2147483647 w 144"/>
                <a:gd name="T55" fmla="*/ 2147483647 h 1008"/>
                <a:gd name="T56" fmla="*/ 2147483647 w 144"/>
                <a:gd name="T57" fmla="*/ 2147483647 h 1008"/>
                <a:gd name="T58" fmla="*/ 2147483647 w 144"/>
                <a:gd name="T59" fmla="*/ 2147483647 h 1008"/>
                <a:gd name="T60" fmla="*/ 2147483647 w 144"/>
                <a:gd name="T61" fmla="*/ 2147483647 h 1008"/>
                <a:gd name="T62" fmla="*/ 2147483647 w 144"/>
                <a:gd name="T63" fmla="*/ 2147483647 h 1008"/>
                <a:gd name="T64" fmla="*/ 2147483647 w 144"/>
                <a:gd name="T65" fmla="*/ 2147483647 h 1008"/>
                <a:gd name="T66" fmla="*/ 2147483647 w 144"/>
                <a:gd name="T67" fmla="*/ 2147483647 h 1008"/>
                <a:gd name="T68" fmla="*/ 2147483647 w 144"/>
                <a:gd name="T69" fmla="*/ 2147483647 h 1008"/>
                <a:gd name="T70" fmla="*/ 2147483647 w 144"/>
                <a:gd name="T71" fmla="*/ 2147483647 h 1008"/>
                <a:gd name="T72" fmla="*/ 2147483647 w 144"/>
                <a:gd name="T73" fmla="*/ 2147483647 h 1008"/>
                <a:gd name="T74" fmla="*/ 2147483647 w 144"/>
                <a:gd name="T75" fmla="*/ 2147483647 h 1008"/>
                <a:gd name="T76" fmla="*/ 2147483647 w 144"/>
                <a:gd name="T77" fmla="*/ 2147483647 h 1008"/>
                <a:gd name="T78" fmla="*/ 2147483647 w 144"/>
                <a:gd name="T79" fmla="*/ 2147483647 h 1008"/>
                <a:gd name="T80" fmla="*/ 2147483647 w 144"/>
                <a:gd name="T81" fmla="*/ 2147483647 h 1008"/>
                <a:gd name="T82" fmla="*/ 0 w 144"/>
                <a:gd name="T83" fmla="*/ 2147483647 h 1008"/>
                <a:gd name="T84" fmla="*/ 0 w 144"/>
                <a:gd name="T85" fmla="*/ 2147483647 h 1008"/>
                <a:gd name="T86" fmla="*/ 0 w 144"/>
                <a:gd name="T87" fmla="*/ 2147483647 h 10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1008"/>
                <a:gd name="T134" fmla="*/ 144 w 144"/>
                <a:gd name="T135" fmla="*/ 1008 h 100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1008">
                  <a:moveTo>
                    <a:pt x="0" y="71"/>
                  </a:moveTo>
                  <a:lnTo>
                    <a:pt x="2" y="59"/>
                  </a:lnTo>
                  <a:lnTo>
                    <a:pt x="3" y="50"/>
                  </a:lnTo>
                  <a:lnTo>
                    <a:pt x="7" y="38"/>
                  </a:lnTo>
                  <a:lnTo>
                    <a:pt x="13" y="29"/>
                  </a:lnTo>
                  <a:lnTo>
                    <a:pt x="21" y="21"/>
                  </a:lnTo>
                  <a:lnTo>
                    <a:pt x="28" y="13"/>
                  </a:lnTo>
                  <a:lnTo>
                    <a:pt x="38" y="7"/>
                  </a:lnTo>
                  <a:lnTo>
                    <a:pt x="50" y="4"/>
                  </a:lnTo>
                  <a:lnTo>
                    <a:pt x="59" y="0"/>
                  </a:lnTo>
                  <a:lnTo>
                    <a:pt x="73" y="0"/>
                  </a:lnTo>
                  <a:lnTo>
                    <a:pt x="84" y="0"/>
                  </a:lnTo>
                  <a:lnTo>
                    <a:pt x="94" y="4"/>
                  </a:lnTo>
                  <a:lnTo>
                    <a:pt x="105" y="7"/>
                  </a:lnTo>
                  <a:lnTo>
                    <a:pt x="115" y="13"/>
                  </a:lnTo>
                  <a:lnTo>
                    <a:pt x="123" y="21"/>
                  </a:lnTo>
                  <a:lnTo>
                    <a:pt x="130" y="29"/>
                  </a:lnTo>
                  <a:lnTo>
                    <a:pt x="136" y="38"/>
                  </a:lnTo>
                  <a:lnTo>
                    <a:pt x="140" y="50"/>
                  </a:lnTo>
                  <a:lnTo>
                    <a:pt x="144" y="59"/>
                  </a:lnTo>
                  <a:lnTo>
                    <a:pt x="144" y="71"/>
                  </a:lnTo>
                  <a:lnTo>
                    <a:pt x="144" y="935"/>
                  </a:lnTo>
                  <a:lnTo>
                    <a:pt x="144" y="946"/>
                  </a:lnTo>
                  <a:lnTo>
                    <a:pt x="140" y="958"/>
                  </a:lnTo>
                  <a:lnTo>
                    <a:pt x="136" y="970"/>
                  </a:lnTo>
                  <a:lnTo>
                    <a:pt x="130" y="979"/>
                  </a:lnTo>
                  <a:lnTo>
                    <a:pt x="123" y="987"/>
                  </a:lnTo>
                  <a:lnTo>
                    <a:pt x="115" y="994"/>
                  </a:lnTo>
                  <a:lnTo>
                    <a:pt x="105" y="1000"/>
                  </a:lnTo>
                  <a:lnTo>
                    <a:pt x="94" y="1004"/>
                  </a:lnTo>
                  <a:lnTo>
                    <a:pt x="84" y="1006"/>
                  </a:lnTo>
                  <a:lnTo>
                    <a:pt x="73" y="1008"/>
                  </a:lnTo>
                  <a:lnTo>
                    <a:pt x="59" y="1006"/>
                  </a:lnTo>
                  <a:lnTo>
                    <a:pt x="50" y="1004"/>
                  </a:lnTo>
                  <a:lnTo>
                    <a:pt x="38" y="1000"/>
                  </a:lnTo>
                  <a:lnTo>
                    <a:pt x="28" y="994"/>
                  </a:lnTo>
                  <a:lnTo>
                    <a:pt x="21" y="987"/>
                  </a:lnTo>
                  <a:lnTo>
                    <a:pt x="13" y="979"/>
                  </a:lnTo>
                  <a:lnTo>
                    <a:pt x="7" y="970"/>
                  </a:lnTo>
                  <a:lnTo>
                    <a:pt x="3" y="958"/>
                  </a:lnTo>
                  <a:lnTo>
                    <a:pt x="2" y="946"/>
                  </a:lnTo>
                  <a:lnTo>
                    <a:pt x="0" y="935"/>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593" name="Rectangle 18"/>
            <p:cNvSpPr>
              <a:spLocks noChangeArrowheads="1"/>
            </p:cNvSpPr>
            <p:nvPr/>
          </p:nvSpPr>
          <p:spPr bwMode="auto">
            <a:xfrm>
              <a:off x="5428060" y="2050256"/>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0</a:t>
              </a:r>
              <a:endParaRPr kumimoji="1" lang="zh-TW" altLang="en-US" sz="1500" b="1">
                <a:latin typeface="Century Gothic" pitchFamily="34" charset="0"/>
              </a:endParaRPr>
            </a:p>
          </p:txBody>
        </p:sp>
        <p:sp>
          <p:nvSpPr>
            <p:cNvPr id="24594" name="Rectangle 19"/>
            <p:cNvSpPr>
              <a:spLocks noChangeArrowheads="1"/>
            </p:cNvSpPr>
            <p:nvPr/>
          </p:nvSpPr>
          <p:spPr bwMode="auto">
            <a:xfrm>
              <a:off x="5428060" y="3532585"/>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chemeClr val="folHlink"/>
                  </a:solidFill>
                  <a:latin typeface="Century Gothic" pitchFamily="34" charset="0"/>
                </a:rPr>
                <a:t>3</a:t>
              </a:r>
            </a:p>
          </p:txBody>
        </p:sp>
        <p:sp>
          <p:nvSpPr>
            <p:cNvPr id="24595" name="Freeform 20"/>
            <p:cNvSpPr>
              <a:spLocks/>
            </p:cNvSpPr>
            <p:nvPr/>
          </p:nvSpPr>
          <p:spPr bwMode="auto">
            <a:xfrm>
              <a:off x="6074569" y="2856310"/>
              <a:ext cx="91679" cy="59531"/>
            </a:xfrm>
            <a:custGeom>
              <a:avLst/>
              <a:gdLst>
                <a:gd name="T0" fmla="*/ 0 w 33"/>
                <a:gd name="T1" fmla="*/ 0 h 32"/>
                <a:gd name="T2" fmla="*/ 0 w 33"/>
                <a:gd name="T3" fmla="*/ 2147483647 h 32"/>
                <a:gd name="T4" fmla="*/ 2147483647 w 33"/>
                <a:gd name="T5" fmla="*/ 2147483647 h 32"/>
                <a:gd name="T6" fmla="*/ 0 w 33"/>
                <a:gd name="T7" fmla="*/ 0 h 32"/>
                <a:gd name="T8" fmla="*/ 0 w 33"/>
                <a:gd name="T9" fmla="*/ 0 h 32"/>
                <a:gd name="T10" fmla="*/ 0 60000 65536"/>
                <a:gd name="T11" fmla="*/ 0 60000 65536"/>
                <a:gd name="T12" fmla="*/ 0 60000 65536"/>
                <a:gd name="T13" fmla="*/ 0 60000 65536"/>
                <a:gd name="T14" fmla="*/ 0 60000 65536"/>
                <a:gd name="T15" fmla="*/ 0 w 33"/>
                <a:gd name="T16" fmla="*/ 0 h 32"/>
                <a:gd name="T17" fmla="*/ 33 w 33"/>
                <a:gd name="T18" fmla="*/ 32 h 32"/>
              </a:gdLst>
              <a:ahLst/>
              <a:cxnLst>
                <a:cxn ang="T10">
                  <a:pos x="T0" y="T1"/>
                </a:cxn>
                <a:cxn ang="T11">
                  <a:pos x="T2" y="T3"/>
                </a:cxn>
                <a:cxn ang="T12">
                  <a:pos x="T4" y="T5"/>
                </a:cxn>
                <a:cxn ang="T13">
                  <a:pos x="T6" y="T7"/>
                </a:cxn>
                <a:cxn ang="T14">
                  <a:pos x="T8" y="T9"/>
                </a:cxn>
              </a:cxnLst>
              <a:rect l="T15" t="T16" r="T17" b="T18"/>
              <a:pathLst>
                <a:path w="33" h="32">
                  <a:moveTo>
                    <a:pt x="0" y="0"/>
                  </a:moveTo>
                  <a:lnTo>
                    <a:pt x="0" y="32"/>
                  </a:lnTo>
                  <a:lnTo>
                    <a:pt x="33" y="15"/>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4596" name="Line 21"/>
            <p:cNvSpPr>
              <a:spLocks noChangeShapeType="1"/>
            </p:cNvSpPr>
            <p:nvPr/>
          </p:nvSpPr>
          <p:spPr bwMode="auto">
            <a:xfrm flipH="1">
              <a:off x="5779294" y="2883694"/>
              <a:ext cx="328613"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597" name="Rectangle 22"/>
            <p:cNvSpPr>
              <a:spLocks noChangeArrowheads="1"/>
            </p:cNvSpPr>
            <p:nvPr/>
          </p:nvSpPr>
          <p:spPr bwMode="auto">
            <a:xfrm>
              <a:off x="5562600" y="1314450"/>
              <a:ext cx="942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chemeClr val="accent1"/>
                  </a:solidFill>
                  <a:latin typeface="Century Gothic" pitchFamily="34" charset="0"/>
                </a:rPr>
                <a:t>Operation</a:t>
              </a:r>
            </a:p>
          </p:txBody>
        </p:sp>
        <p:sp>
          <p:nvSpPr>
            <p:cNvPr id="24598" name="Line 23"/>
            <p:cNvSpPr>
              <a:spLocks noChangeShapeType="1"/>
            </p:cNvSpPr>
            <p:nvPr/>
          </p:nvSpPr>
          <p:spPr bwMode="auto">
            <a:xfrm flipH="1" flipV="1">
              <a:off x="5561410" y="1484710"/>
              <a:ext cx="1190" cy="458390"/>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24599" name="Freeform 24"/>
            <p:cNvSpPr>
              <a:spLocks/>
            </p:cNvSpPr>
            <p:nvPr/>
          </p:nvSpPr>
          <p:spPr bwMode="auto">
            <a:xfrm>
              <a:off x="3936206" y="2595563"/>
              <a:ext cx="91679" cy="58341"/>
            </a:xfrm>
            <a:custGeom>
              <a:avLst/>
              <a:gdLst>
                <a:gd name="T0" fmla="*/ 2147483647 w 33"/>
                <a:gd name="T1" fmla="*/ 2147483647 h 31"/>
                <a:gd name="T2" fmla="*/ 2147483647 w 33"/>
                <a:gd name="T3" fmla="*/ 2147483647 h 31"/>
                <a:gd name="T4" fmla="*/ 2147483647 w 33"/>
                <a:gd name="T5" fmla="*/ 2147483647 h 31"/>
                <a:gd name="T6" fmla="*/ 2147483647 w 33"/>
                <a:gd name="T7" fmla="*/ 2147483647 h 31"/>
                <a:gd name="T8" fmla="*/ 2147483647 w 33"/>
                <a:gd name="T9" fmla="*/ 2147483647 h 31"/>
                <a:gd name="T10" fmla="*/ 2147483647 w 33"/>
                <a:gd name="T11" fmla="*/ 2147483647 h 31"/>
                <a:gd name="T12" fmla="*/ 2147483647 w 33"/>
                <a:gd name="T13" fmla="*/ 2147483647 h 31"/>
                <a:gd name="T14" fmla="*/ 2147483647 w 33"/>
                <a:gd name="T15" fmla="*/ 2147483647 h 31"/>
                <a:gd name="T16" fmla="*/ 2147483647 w 33"/>
                <a:gd name="T17" fmla="*/ 2147483647 h 31"/>
                <a:gd name="T18" fmla="*/ 2147483647 w 33"/>
                <a:gd name="T19" fmla="*/ 2147483647 h 31"/>
                <a:gd name="T20" fmla="*/ 2147483647 w 33"/>
                <a:gd name="T21" fmla="*/ 2147483647 h 31"/>
                <a:gd name="T22" fmla="*/ 2147483647 w 33"/>
                <a:gd name="T23" fmla="*/ 2147483647 h 31"/>
                <a:gd name="T24" fmla="*/ 2147483647 w 33"/>
                <a:gd name="T25" fmla="*/ 2147483647 h 31"/>
                <a:gd name="T26" fmla="*/ 2147483647 w 33"/>
                <a:gd name="T27" fmla="*/ 2147483647 h 31"/>
                <a:gd name="T28" fmla="*/ 2147483647 w 33"/>
                <a:gd name="T29" fmla="*/ 2147483647 h 31"/>
                <a:gd name="T30" fmla="*/ 2147483647 w 33"/>
                <a:gd name="T31" fmla="*/ 2147483647 h 31"/>
                <a:gd name="T32" fmla="*/ 2147483647 w 33"/>
                <a:gd name="T33" fmla="*/ 2147483647 h 31"/>
                <a:gd name="T34" fmla="*/ 2147483647 w 33"/>
                <a:gd name="T35" fmla="*/ 2147483647 h 31"/>
                <a:gd name="T36" fmla="*/ 2147483647 w 33"/>
                <a:gd name="T37" fmla="*/ 0 h 31"/>
                <a:gd name="T38" fmla="*/ 2147483647 w 33"/>
                <a:gd name="T39" fmla="*/ 0 h 31"/>
                <a:gd name="T40" fmla="*/ 2147483647 w 33"/>
                <a:gd name="T41" fmla="*/ 0 h 31"/>
                <a:gd name="T42" fmla="*/ 2147483647 w 33"/>
                <a:gd name="T43" fmla="*/ 0 h 31"/>
                <a:gd name="T44" fmla="*/ 2147483647 w 33"/>
                <a:gd name="T45" fmla="*/ 0 h 31"/>
                <a:gd name="T46" fmla="*/ 2147483647 w 33"/>
                <a:gd name="T47" fmla="*/ 2147483647 h 31"/>
                <a:gd name="T48" fmla="*/ 2147483647 w 33"/>
                <a:gd name="T49" fmla="*/ 2147483647 h 31"/>
                <a:gd name="T50" fmla="*/ 2147483647 w 33"/>
                <a:gd name="T51" fmla="*/ 2147483647 h 31"/>
                <a:gd name="T52" fmla="*/ 2147483647 w 33"/>
                <a:gd name="T53" fmla="*/ 2147483647 h 31"/>
                <a:gd name="T54" fmla="*/ 2147483647 w 33"/>
                <a:gd name="T55" fmla="*/ 2147483647 h 31"/>
                <a:gd name="T56" fmla="*/ 0 w 33"/>
                <a:gd name="T57" fmla="*/ 2147483647 h 31"/>
                <a:gd name="T58" fmla="*/ 0 w 33"/>
                <a:gd name="T59" fmla="*/ 2147483647 h 31"/>
                <a:gd name="T60" fmla="*/ 0 w 33"/>
                <a:gd name="T61" fmla="*/ 2147483647 h 31"/>
                <a:gd name="T62" fmla="*/ 0 w 33"/>
                <a:gd name="T63" fmla="*/ 2147483647 h 31"/>
                <a:gd name="T64" fmla="*/ 0 w 33"/>
                <a:gd name="T65" fmla="*/ 2147483647 h 31"/>
                <a:gd name="T66" fmla="*/ 2147483647 w 33"/>
                <a:gd name="T67" fmla="*/ 2147483647 h 31"/>
                <a:gd name="T68" fmla="*/ 2147483647 w 33"/>
                <a:gd name="T69" fmla="*/ 2147483647 h 31"/>
                <a:gd name="T70" fmla="*/ 2147483647 w 33"/>
                <a:gd name="T71" fmla="*/ 2147483647 h 31"/>
                <a:gd name="T72" fmla="*/ 2147483647 w 33"/>
                <a:gd name="T73" fmla="*/ 2147483647 h 31"/>
                <a:gd name="T74" fmla="*/ 2147483647 w 33"/>
                <a:gd name="T75" fmla="*/ 2147483647 h 31"/>
                <a:gd name="T76" fmla="*/ 2147483647 w 33"/>
                <a:gd name="T77" fmla="*/ 2147483647 h 31"/>
                <a:gd name="T78" fmla="*/ 2147483647 w 33"/>
                <a:gd name="T79" fmla="*/ 2147483647 h 31"/>
                <a:gd name="T80" fmla="*/ 2147483647 w 33"/>
                <a:gd name="T81" fmla="*/ 2147483647 h 31"/>
                <a:gd name="T82" fmla="*/ 2147483647 w 33"/>
                <a:gd name="T83" fmla="*/ 2147483647 h 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1"/>
                <a:gd name="T128" fmla="*/ 33 w 33"/>
                <a:gd name="T129" fmla="*/ 31 h 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1">
                  <a:moveTo>
                    <a:pt x="16" y="31"/>
                  </a:moveTo>
                  <a:lnTo>
                    <a:pt x="19" y="31"/>
                  </a:lnTo>
                  <a:lnTo>
                    <a:pt x="21" y="31"/>
                  </a:lnTo>
                  <a:lnTo>
                    <a:pt x="23" y="29"/>
                  </a:lnTo>
                  <a:lnTo>
                    <a:pt x="25" y="29"/>
                  </a:lnTo>
                  <a:lnTo>
                    <a:pt x="27" y="27"/>
                  </a:lnTo>
                  <a:lnTo>
                    <a:pt x="29" y="25"/>
                  </a:lnTo>
                  <a:lnTo>
                    <a:pt x="31" y="23"/>
                  </a:lnTo>
                  <a:lnTo>
                    <a:pt x="31" y="21"/>
                  </a:lnTo>
                  <a:lnTo>
                    <a:pt x="33" y="18"/>
                  </a:lnTo>
                  <a:lnTo>
                    <a:pt x="33" y="16"/>
                  </a:lnTo>
                  <a:lnTo>
                    <a:pt x="33" y="14"/>
                  </a:lnTo>
                  <a:lnTo>
                    <a:pt x="31" y="10"/>
                  </a:lnTo>
                  <a:lnTo>
                    <a:pt x="31" y="8"/>
                  </a:lnTo>
                  <a:lnTo>
                    <a:pt x="29" y="6"/>
                  </a:lnTo>
                  <a:lnTo>
                    <a:pt x="27" y="4"/>
                  </a:lnTo>
                  <a:lnTo>
                    <a:pt x="25" y="2"/>
                  </a:lnTo>
                  <a:lnTo>
                    <a:pt x="23" y="2"/>
                  </a:lnTo>
                  <a:lnTo>
                    <a:pt x="21" y="0"/>
                  </a:lnTo>
                  <a:lnTo>
                    <a:pt x="19" y="0"/>
                  </a:lnTo>
                  <a:lnTo>
                    <a:pt x="16" y="0"/>
                  </a:lnTo>
                  <a:lnTo>
                    <a:pt x="14" y="0"/>
                  </a:lnTo>
                  <a:lnTo>
                    <a:pt x="12" y="0"/>
                  </a:lnTo>
                  <a:lnTo>
                    <a:pt x="10" y="2"/>
                  </a:lnTo>
                  <a:lnTo>
                    <a:pt x="6" y="2"/>
                  </a:lnTo>
                  <a:lnTo>
                    <a:pt x="4" y="4"/>
                  </a:lnTo>
                  <a:lnTo>
                    <a:pt x="4" y="6"/>
                  </a:lnTo>
                  <a:lnTo>
                    <a:pt x="2" y="8"/>
                  </a:lnTo>
                  <a:lnTo>
                    <a:pt x="0" y="10"/>
                  </a:lnTo>
                  <a:lnTo>
                    <a:pt x="0" y="14"/>
                  </a:lnTo>
                  <a:lnTo>
                    <a:pt x="0" y="16"/>
                  </a:lnTo>
                  <a:lnTo>
                    <a:pt x="0" y="18"/>
                  </a:lnTo>
                  <a:lnTo>
                    <a:pt x="0" y="21"/>
                  </a:lnTo>
                  <a:lnTo>
                    <a:pt x="2" y="23"/>
                  </a:lnTo>
                  <a:lnTo>
                    <a:pt x="4" y="25"/>
                  </a:lnTo>
                  <a:lnTo>
                    <a:pt x="4" y="27"/>
                  </a:lnTo>
                  <a:lnTo>
                    <a:pt x="6" y="29"/>
                  </a:lnTo>
                  <a:lnTo>
                    <a:pt x="10" y="29"/>
                  </a:lnTo>
                  <a:lnTo>
                    <a:pt x="12" y="31"/>
                  </a:lnTo>
                  <a:lnTo>
                    <a:pt x="14" y="31"/>
                  </a:lnTo>
                  <a:lnTo>
                    <a:pt x="16" y="31"/>
                  </a:lnTo>
                  <a:close/>
                </a:path>
              </a:pathLst>
            </a:custGeom>
            <a:solidFill>
              <a:srgbClr val="000000"/>
            </a:solidFill>
            <a:ln w="28575">
              <a:solidFill>
                <a:srgbClr val="000000"/>
              </a:solidFill>
              <a:round/>
              <a:headEnd/>
              <a:tailEnd/>
            </a:ln>
          </p:spPr>
          <p:txBody>
            <a:bodyPr/>
            <a:lstStyle/>
            <a:p>
              <a:endParaRPr lang="zh-TW" altLang="en-US" sz="1350"/>
            </a:p>
          </p:txBody>
        </p:sp>
        <p:sp>
          <p:nvSpPr>
            <p:cNvPr id="24600" name="Rectangle 25"/>
            <p:cNvSpPr>
              <a:spLocks noChangeArrowheads="1"/>
            </p:cNvSpPr>
            <p:nvPr/>
          </p:nvSpPr>
          <p:spPr bwMode="auto">
            <a:xfrm>
              <a:off x="2027635" y="1938338"/>
              <a:ext cx="1266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a</a:t>
              </a:r>
              <a:endParaRPr kumimoji="1" lang="en-US" altLang="zh-TW" sz="1500" b="1">
                <a:latin typeface="Century Gothic" pitchFamily="34" charset="0"/>
              </a:endParaRPr>
            </a:p>
          </p:txBody>
        </p:sp>
        <p:sp>
          <p:nvSpPr>
            <p:cNvPr id="24601" name="Freeform 26"/>
            <p:cNvSpPr>
              <a:spLocks/>
            </p:cNvSpPr>
            <p:nvPr/>
          </p:nvSpPr>
          <p:spPr bwMode="auto">
            <a:xfrm>
              <a:off x="3802856" y="1990726"/>
              <a:ext cx="91679" cy="59531"/>
            </a:xfrm>
            <a:custGeom>
              <a:avLst/>
              <a:gdLst>
                <a:gd name="T0" fmla="*/ 2147483647 w 33"/>
                <a:gd name="T1" fmla="*/ 2147483647 h 32"/>
                <a:gd name="T2" fmla="*/ 2147483647 w 33"/>
                <a:gd name="T3" fmla="*/ 2147483647 h 32"/>
                <a:gd name="T4" fmla="*/ 2147483647 w 33"/>
                <a:gd name="T5" fmla="*/ 2147483647 h 32"/>
                <a:gd name="T6" fmla="*/ 2147483647 w 33"/>
                <a:gd name="T7" fmla="*/ 2147483647 h 32"/>
                <a:gd name="T8" fmla="*/ 2147483647 w 33"/>
                <a:gd name="T9" fmla="*/ 2147483647 h 32"/>
                <a:gd name="T10" fmla="*/ 2147483647 w 33"/>
                <a:gd name="T11" fmla="*/ 2147483647 h 32"/>
                <a:gd name="T12" fmla="*/ 2147483647 w 33"/>
                <a:gd name="T13" fmla="*/ 2147483647 h 32"/>
                <a:gd name="T14" fmla="*/ 2147483647 w 33"/>
                <a:gd name="T15" fmla="*/ 2147483647 h 32"/>
                <a:gd name="T16" fmla="*/ 2147483647 w 33"/>
                <a:gd name="T17" fmla="*/ 2147483647 h 32"/>
                <a:gd name="T18" fmla="*/ 2147483647 w 33"/>
                <a:gd name="T19" fmla="*/ 2147483647 h 32"/>
                <a:gd name="T20" fmla="*/ 2147483647 w 33"/>
                <a:gd name="T21" fmla="*/ 2147483647 h 32"/>
                <a:gd name="T22" fmla="*/ 2147483647 w 33"/>
                <a:gd name="T23" fmla="*/ 2147483647 h 32"/>
                <a:gd name="T24" fmla="*/ 2147483647 w 33"/>
                <a:gd name="T25" fmla="*/ 2147483647 h 32"/>
                <a:gd name="T26" fmla="*/ 2147483647 w 33"/>
                <a:gd name="T27" fmla="*/ 2147483647 h 32"/>
                <a:gd name="T28" fmla="*/ 2147483647 w 33"/>
                <a:gd name="T29" fmla="*/ 2147483647 h 32"/>
                <a:gd name="T30" fmla="*/ 2147483647 w 33"/>
                <a:gd name="T31" fmla="*/ 2147483647 h 32"/>
                <a:gd name="T32" fmla="*/ 2147483647 w 33"/>
                <a:gd name="T33" fmla="*/ 2147483647 h 32"/>
                <a:gd name="T34" fmla="*/ 2147483647 w 33"/>
                <a:gd name="T35" fmla="*/ 2147483647 h 32"/>
                <a:gd name="T36" fmla="*/ 2147483647 w 33"/>
                <a:gd name="T37" fmla="*/ 2147483647 h 32"/>
                <a:gd name="T38" fmla="*/ 2147483647 w 33"/>
                <a:gd name="T39" fmla="*/ 0 h 32"/>
                <a:gd name="T40" fmla="*/ 2147483647 w 33"/>
                <a:gd name="T41" fmla="*/ 0 h 32"/>
                <a:gd name="T42" fmla="*/ 2147483647 w 33"/>
                <a:gd name="T43" fmla="*/ 0 h 32"/>
                <a:gd name="T44" fmla="*/ 2147483647 w 33"/>
                <a:gd name="T45" fmla="*/ 2147483647 h 32"/>
                <a:gd name="T46" fmla="*/ 2147483647 w 33"/>
                <a:gd name="T47" fmla="*/ 2147483647 h 32"/>
                <a:gd name="T48" fmla="*/ 2147483647 w 33"/>
                <a:gd name="T49" fmla="*/ 2147483647 h 32"/>
                <a:gd name="T50" fmla="*/ 2147483647 w 33"/>
                <a:gd name="T51" fmla="*/ 2147483647 h 32"/>
                <a:gd name="T52" fmla="*/ 2147483647 w 33"/>
                <a:gd name="T53" fmla="*/ 2147483647 h 32"/>
                <a:gd name="T54" fmla="*/ 2147483647 w 33"/>
                <a:gd name="T55" fmla="*/ 2147483647 h 32"/>
                <a:gd name="T56" fmla="*/ 0 w 33"/>
                <a:gd name="T57" fmla="*/ 2147483647 h 32"/>
                <a:gd name="T58" fmla="*/ 0 w 33"/>
                <a:gd name="T59" fmla="*/ 2147483647 h 32"/>
                <a:gd name="T60" fmla="*/ 0 w 33"/>
                <a:gd name="T61" fmla="*/ 2147483647 h 32"/>
                <a:gd name="T62" fmla="*/ 0 w 33"/>
                <a:gd name="T63" fmla="*/ 2147483647 h 32"/>
                <a:gd name="T64" fmla="*/ 0 w 33"/>
                <a:gd name="T65" fmla="*/ 2147483647 h 32"/>
                <a:gd name="T66" fmla="*/ 2147483647 w 33"/>
                <a:gd name="T67" fmla="*/ 2147483647 h 32"/>
                <a:gd name="T68" fmla="*/ 2147483647 w 33"/>
                <a:gd name="T69" fmla="*/ 2147483647 h 32"/>
                <a:gd name="T70" fmla="*/ 2147483647 w 33"/>
                <a:gd name="T71" fmla="*/ 2147483647 h 32"/>
                <a:gd name="T72" fmla="*/ 2147483647 w 33"/>
                <a:gd name="T73" fmla="*/ 2147483647 h 32"/>
                <a:gd name="T74" fmla="*/ 2147483647 w 33"/>
                <a:gd name="T75" fmla="*/ 2147483647 h 32"/>
                <a:gd name="T76" fmla="*/ 2147483647 w 33"/>
                <a:gd name="T77" fmla="*/ 2147483647 h 32"/>
                <a:gd name="T78" fmla="*/ 2147483647 w 33"/>
                <a:gd name="T79" fmla="*/ 2147483647 h 32"/>
                <a:gd name="T80" fmla="*/ 2147483647 w 33"/>
                <a:gd name="T81" fmla="*/ 2147483647 h 32"/>
                <a:gd name="T82" fmla="*/ 2147483647 w 33"/>
                <a:gd name="T83" fmla="*/ 2147483647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2"/>
                <a:gd name="T128" fmla="*/ 33 w 33"/>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2">
                  <a:moveTo>
                    <a:pt x="16" y="32"/>
                  </a:moveTo>
                  <a:lnTo>
                    <a:pt x="19" y="32"/>
                  </a:lnTo>
                  <a:lnTo>
                    <a:pt x="21" y="32"/>
                  </a:lnTo>
                  <a:lnTo>
                    <a:pt x="23" y="30"/>
                  </a:lnTo>
                  <a:lnTo>
                    <a:pt x="25" y="29"/>
                  </a:lnTo>
                  <a:lnTo>
                    <a:pt x="27" y="29"/>
                  </a:lnTo>
                  <a:lnTo>
                    <a:pt x="29" y="27"/>
                  </a:lnTo>
                  <a:lnTo>
                    <a:pt x="31" y="25"/>
                  </a:lnTo>
                  <a:lnTo>
                    <a:pt x="31" y="21"/>
                  </a:lnTo>
                  <a:lnTo>
                    <a:pt x="33" y="19"/>
                  </a:lnTo>
                  <a:lnTo>
                    <a:pt x="33" y="17"/>
                  </a:lnTo>
                  <a:lnTo>
                    <a:pt x="33" y="13"/>
                  </a:lnTo>
                  <a:lnTo>
                    <a:pt x="31" y="11"/>
                  </a:lnTo>
                  <a:lnTo>
                    <a:pt x="31" y="9"/>
                  </a:lnTo>
                  <a:lnTo>
                    <a:pt x="29" y="7"/>
                  </a:lnTo>
                  <a:lnTo>
                    <a:pt x="27" y="5"/>
                  </a:lnTo>
                  <a:lnTo>
                    <a:pt x="25" y="4"/>
                  </a:lnTo>
                  <a:lnTo>
                    <a:pt x="23" y="2"/>
                  </a:lnTo>
                  <a:lnTo>
                    <a:pt x="21" y="2"/>
                  </a:lnTo>
                  <a:lnTo>
                    <a:pt x="19" y="0"/>
                  </a:lnTo>
                  <a:lnTo>
                    <a:pt x="16" y="0"/>
                  </a:lnTo>
                  <a:lnTo>
                    <a:pt x="14" y="0"/>
                  </a:lnTo>
                  <a:lnTo>
                    <a:pt x="12" y="2"/>
                  </a:lnTo>
                  <a:lnTo>
                    <a:pt x="10" y="2"/>
                  </a:lnTo>
                  <a:lnTo>
                    <a:pt x="6" y="4"/>
                  </a:lnTo>
                  <a:lnTo>
                    <a:pt x="4" y="5"/>
                  </a:lnTo>
                  <a:lnTo>
                    <a:pt x="4" y="7"/>
                  </a:lnTo>
                  <a:lnTo>
                    <a:pt x="2" y="9"/>
                  </a:lnTo>
                  <a:lnTo>
                    <a:pt x="0" y="11"/>
                  </a:lnTo>
                  <a:lnTo>
                    <a:pt x="0" y="13"/>
                  </a:lnTo>
                  <a:lnTo>
                    <a:pt x="0" y="17"/>
                  </a:lnTo>
                  <a:lnTo>
                    <a:pt x="0" y="19"/>
                  </a:lnTo>
                  <a:lnTo>
                    <a:pt x="0" y="21"/>
                  </a:lnTo>
                  <a:lnTo>
                    <a:pt x="2" y="25"/>
                  </a:lnTo>
                  <a:lnTo>
                    <a:pt x="4" y="27"/>
                  </a:lnTo>
                  <a:lnTo>
                    <a:pt x="4" y="29"/>
                  </a:lnTo>
                  <a:lnTo>
                    <a:pt x="6" y="29"/>
                  </a:lnTo>
                  <a:lnTo>
                    <a:pt x="10" y="30"/>
                  </a:lnTo>
                  <a:lnTo>
                    <a:pt x="12" y="32"/>
                  </a:lnTo>
                  <a:lnTo>
                    <a:pt x="14" y="32"/>
                  </a:lnTo>
                  <a:lnTo>
                    <a:pt x="16" y="32"/>
                  </a:lnTo>
                  <a:close/>
                </a:path>
              </a:pathLst>
            </a:custGeom>
            <a:solidFill>
              <a:srgbClr val="000000"/>
            </a:solidFill>
            <a:ln w="28575">
              <a:solidFill>
                <a:srgbClr val="000000"/>
              </a:solidFill>
              <a:round/>
              <a:headEnd/>
              <a:tailEnd/>
            </a:ln>
          </p:spPr>
          <p:txBody>
            <a:bodyPr/>
            <a:lstStyle/>
            <a:p>
              <a:endParaRPr lang="zh-TW" altLang="en-US" sz="1350"/>
            </a:p>
          </p:txBody>
        </p:sp>
        <p:sp>
          <p:nvSpPr>
            <p:cNvPr id="24602" name="Rectangle 27"/>
            <p:cNvSpPr>
              <a:spLocks noChangeArrowheads="1"/>
            </p:cNvSpPr>
            <p:nvPr/>
          </p:nvSpPr>
          <p:spPr bwMode="auto">
            <a:xfrm>
              <a:off x="5428060" y="2451497"/>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1</a:t>
              </a:r>
              <a:endParaRPr kumimoji="1" lang="zh-TW" altLang="en-US" sz="1500" b="1">
                <a:latin typeface="Century Gothic" pitchFamily="34" charset="0"/>
              </a:endParaRPr>
            </a:p>
          </p:txBody>
        </p:sp>
        <p:sp>
          <p:nvSpPr>
            <p:cNvPr id="24603" name="Freeform 28"/>
            <p:cNvSpPr>
              <a:spLocks/>
            </p:cNvSpPr>
            <p:nvPr/>
          </p:nvSpPr>
          <p:spPr bwMode="auto">
            <a:xfrm>
              <a:off x="4620817" y="3048000"/>
              <a:ext cx="116681" cy="77391"/>
            </a:xfrm>
            <a:custGeom>
              <a:avLst/>
              <a:gdLst>
                <a:gd name="T0" fmla="*/ 2147483647 w 42"/>
                <a:gd name="T1" fmla="*/ 0 h 41"/>
                <a:gd name="T2" fmla="*/ 2147483647 w 42"/>
                <a:gd name="T3" fmla="*/ 2147483647 h 41"/>
                <a:gd name="T4" fmla="*/ 2147483647 w 42"/>
                <a:gd name="T5" fmla="*/ 2147483647 h 41"/>
                <a:gd name="T6" fmla="*/ 2147483647 w 42"/>
                <a:gd name="T7" fmla="*/ 2147483647 h 41"/>
                <a:gd name="T8" fmla="*/ 2147483647 w 42"/>
                <a:gd name="T9" fmla="*/ 2147483647 h 41"/>
                <a:gd name="T10" fmla="*/ 2147483647 w 42"/>
                <a:gd name="T11" fmla="*/ 2147483647 h 41"/>
                <a:gd name="T12" fmla="*/ 2147483647 w 42"/>
                <a:gd name="T13" fmla="*/ 2147483647 h 41"/>
                <a:gd name="T14" fmla="*/ 2147483647 w 42"/>
                <a:gd name="T15" fmla="*/ 2147483647 h 41"/>
                <a:gd name="T16" fmla="*/ 0 w 42"/>
                <a:gd name="T17" fmla="*/ 2147483647 h 41"/>
                <a:gd name="T18" fmla="*/ 0 w 42"/>
                <a:gd name="T19" fmla="*/ 2147483647 h 41"/>
                <a:gd name="T20" fmla="*/ 2147483647 w 42"/>
                <a:gd name="T21" fmla="*/ 2147483647 h 41"/>
                <a:gd name="T22" fmla="*/ 2147483647 w 42"/>
                <a:gd name="T23" fmla="*/ 0 h 41"/>
                <a:gd name="T24" fmla="*/ 2147483647 w 42"/>
                <a:gd name="T25" fmla="*/ 0 h 41"/>
                <a:gd name="T26" fmla="*/ 2147483647 w 42"/>
                <a:gd name="T27" fmla="*/ 0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
                <a:gd name="T43" fmla="*/ 0 h 41"/>
                <a:gd name="T44" fmla="*/ 42 w 42"/>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 h="41">
                  <a:moveTo>
                    <a:pt x="23" y="0"/>
                  </a:moveTo>
                  <a:lnTo>
                    <a:pt x="23" y="17"/>
                  </a:lnTo>
                  <a:lnTo>
                    <a:pt x="42" y="17"/>
                  </a:lnTo>
                  <a:lnTo>
                    <a:pt x="42" y="23"/>
                  </a:lnTo>
                  <a:lnTo>
                    <a:pt x="23" y="23"/>
                  </a:lnTo>
                  <a:lnTo>
                    <a:pt x="23" y="41"/>
                  </a:lnTo>
                  <a:lnTo>
                    <a:pt x="19" y="41"/>
                  </a:lnTo>
                  <a:lnTo>
                    <a:pt x="19" y="23"/>
                  </a:lnTo>
                  <a:lnTo>
                    <a:pt x="0" y="23"/>
                  </a:lnTo>
                  <a:lnTo>
                    <a:pt x="0" y="17"/>
                  </a:lnTo>
                  <a:lnTo>
                    <a:pt x="19" y="17"/>
                  </a:lnTo>
                  <a:lnTo>
                    <a:pt x="19" y="0"/>
                  </a:lnTo>
                  <a:lnTo>
                    <a:pt x="23" y="0"/>
                  </a:lnTo>
                  <a:close/>
                </a:path>
              </a:pathLst>
            </a:custGeom>
            <a:solidFill>
              <a:srgbClr val="000000"/>
            </a:solidFill>
            <a:ln w="28575">
              <a:solidFill>
                <a:srgbClr val="000000"/>
              </a:solidFill>
              <a:round/>
              <a:headEnd/>
              <a:tailEnd/>
            </a:ln>
          </p:spPr>
          <p:txBody>
            <a:bodyPr/>
            <a:lstStyle/>
            <a:p>
              <a:endParaRPr lang="zh-TW" altLang="en-US" sz="1350"/>
            </a:p>
          </p:txBody>
        </p:sp>
        <p:sp>
          <p:nvSpPr>
            <p:cNvPr id="24604" name="Line 29"/>
            <p:cNvSpPr>
              <a:spLocks noChangeShapeType="1"/>
            </p:cNvSpPr>
            <p:nvPr/>
          </p:nvSpPr>
          <p:spPr bwMode="auto">
            <a:xfrm flipH="1">
              <a:off x="4944667" y="3083719"/>
              <a:ext cx="431006" cy="35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05" name="Freeform 30"/>
            <p:cNvSpPr>
              <a:spLocks/>
            </p:cNvSpPr>
            <p:nvPr/>
          </p:nvSpPr>
          <p:spPr bwMode="auto">
            <a:xfrm>
              <a:off x="4314826" y="2938463"/>
              <a:ext cx="88106" cy="59531"/>
            </a:xfrm>
            <a:custGeom>
              <a:avLst/>
              <a:gdLst>
                <a:gd name="T0" fmla="*/ 0 w 32"/>
                <a:gd name="T1" fmla="*/ 0 h 32"/>
                <a:gd name="T2" fmla="*/ 0 w 32"/>
                <a:gd name="T3" fmla="*/ 2147483647 h 32"/>
                <a:gd name="T4" fmla="*/ 2147483647 w 32"/>
                <a:gd name="T5" fmla="*/ 2147483647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4606" name="Freeform 31"/>
            <p:cNvSpPr>
              <a:spLocks/>
            </p:cNvSpPr>
            <p:nvPr/>
          </p:nvSpPr>
          <p:spPr bwMode="auto">
            <a:xfrm>
              <a:off x="4314826" y="3174207"/>
              <a:ext cx="88106" cy="60722"/>
            </a:xfrm>
            <a:custGeom>
              <a:avLst/>
              <a:gdLst>
                <a:gd name="T0" fmla="*/ 0 w 32"/>
                <a:gd name="T1" fmla="*/ 0 h 33"/>
                <a:gd name="T2" fmla="*/ 0 w 32"/>
                <a:gd name="T3" fmla="*/ 2147483647 h 33"/>
                <a:gd name="T4" fmla="*/ 2147483647 w 32"/>
                <a:gd name="T5" fmla="*/ 2147483647 h 33"/>
                <a:gd name="T6" fmla="*/ 0 w 32"/>
                <a:gd name="T7" fmla="*/ 2147483647 h 33"/>
                <a:gd name="T8" fmla="*/ 0 w 32"/>
                <a:gd name="T9" fmla="*/ 2147483647 h 33"/>
                <a:gd name="T10" fmla="*/ 0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0" y="0"/>
                  </a:moveTo>
                  <a:lnTo>
                    <a:pt x="0" y="33"/>
                  </a:lnTo>
                  <a:lnTo>
                    <a:pt x="32" y="18"/>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4607" name="Line 32"/>
            <p:cNvSpPr>
              <a:spLocks noChangeShapeType="1"/>
            </p:cNvSpPr>
            <p:nvPr/>
          </p:nvSpPr>
          <p:spPr bwMode="auto">
            <a:xfrm flipH="1">
              <a:off x="3582591" y="3207544"/>
              <a:ext cx="762000" cy="1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08" name="Freeform 33"/>
            <p:cNvSpPr>
              <a:spLocks/>
            </p:cNvSpPr>
            <p:nvPr/>
          </p:nvSpPr>
          <p:spPr bwMode="auto">
            <a:xfrm>
              <a:off x="3986213" y="2220516"/>
              <a:ext cx="341710" cy="987028"/>
            </a:xfrm>
            <a:custGeom>
              <a:avLst/>
              <a:gdLst>
                <a:gd name="T0" fmla="*/ 2147483647 w 124"/>
                <a:gd name="T1" fmla="*/ 0 h 528"/>
                <a:gd name="T2" fmla="*/ 0 w 124"/>
                <a:gd name="T3" fmla="*/ 0 h 528"/>
                <a:gd name="T4" fmla="*/ 0 w 124"/>
                <a:gd name="T5" fmla="*/ 2147483647 h 528"/>
                <a:gd name="T6" fmla="*/ 0 60000 65536"/>
                <a:gd name="T7" fmla="*/ 0 60000 65536"/>
                <a:gd name="T8" fmla="*/ 0 60000 65536"/>
                <a:gd name="T9" fmla="*/ 0 w 124"/>
                <a:gd name="T10" fmla="*/ 0 h 528"/>
                <a:gd name="T11" fmla="*/ 124 w 124"/>
                <a:gd name="T12" fmla="*/ 528 h 528"/>
              </a:gdLst>
              <a:ahLst/>
              <a:cxnLst>
                <a:cxn ang="T6">
                  <a:pos x="T0" y="T1"/>
                </a:cxn>
                <a:cxn ang="T7">
                  <a:pos x="T2" y="T3"/>
                </a:cxn>
                <a:cxn ang="T8">
                  <a:pos x="T4" y="T5"/>
                </a:cxn>
              </a:cxnLst>
              <a:rect l="T9" t="T10" r="T11" b="T12"/>
              <a:pathLst>
                <a:path w="124" h="528">
                  <a:moveTo>
                    <a:pt x="124" y="0"/>
                  </a:moveTo>
                  <a:lnTo>
                    <a:pt x="0" y="0"/>
                  </a:lnTo>
                  <a:lnTo>
                    <a:pt x="0" y="52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609" name="Freeform 34"/>
            <p:cNvSpPr>
              <a:spLocks/>
            </p:cNvSpPr>
            <p:nvPr/>
          </p:nvSpPr>
          <p:spPr bwMode="auto">
            <a:xfrm>
              <a:off x="3936206" y="3177779"/>
              <a:ext cx="91679" cy="57150"/>
            </a:xfrm>
            <a:custGeom>
              <a:avLst/>
              <a:gdLst>
                <a:gd name="T0" fmla="*/ 2147483647 w 33"/>
                <a:gd name="T1" fmla="*/ 2147483647 h 31"/>
                <a:gd name="T2" fmla="*/ 2147483647 w 33"/>
                <a:gd name="T3" fmla="*/ 2147483647 h 31"/>
                <a:gd name="T4" fmla="*/ 2147483647 w 33"/>
                <a:gd name="T5" fmla="*/ 2147483647 h 31"/>
                <a:gd name="T6" fmla="*/ 2147483647 w 33"/>
                <a:gd name="T7" fmla="*/ 2147483647 h 31"/>
                <a:gd name="T8" fmla="*/ 2147483647 w 33"/>
                <a:gd name="T9" fmla="*/ 2147483647 h 31"/>
                <a:gd name="T10" fmla="*/ 2147483647 w 33"/>
                <a:gd name="T11" fmla="*/ 2147483647 h 31"/>
                <a:gd name="T12" fmla="*/ 2147483647 w 33"/>
                <a:gd name="T13" fmla="*/ 2147483647 h 31"/>
                <a:gd name="T14" fmla="*/ 2147483647 w 33"/>
                <a:gd name="T15" fmla="*/ 2147483647 h 31"/>
                <a:gd name="T16" fmla="*/ 2147483647 w 33"/>
                <a:gd name="T17" fmla="*/ 2147483647 h 31"/>
                <a:gd name="T18" fmla="*/ 2147483647 w 33"/>
                <a:gd name="T19" fmla="*/ 2147483647 h 31"/>
                <a:gd name="T20" fmla="*/ 2147483647 w 33"/>
                <a:gd name="T21" fmla="*/ 2147483647 h 31"/>
                <a:gd name="T22" fmla="*/ 2147483647 w 33"/>
                <a:gd name="T23" fmla="*/ 2147483647 h 31"/>
                <a:gd name="T24" fmla="*/ 2147483647 w 33"/>
                <a:gd name="T25" fmla="*/ 2147483647 h 31"/>
                <a:gd name="T26" fmla="*/ 2147483647 w 33"/>
                <a:gd name="T27" fmla="*/ 2147483647 h 31"/>
                <a:gd name="T28" fmla="*/ 2147483647 w 33"/>
                <a:gd name="T29" fmla="*/ 2147483647 h 31"/>
                <a:gd name="T30" fmla="*/ 2147483647 w 33"/>
                <a:gd name="T31" fmla="*/ 2147483647 h 31"/>
                <a:gd name="T32" fmla="*/ 2147483647 w 33"/>
                <a:gd name="T33" fmla="*/ 2147483647 h 31"/>
                <a:gd name="T34" fmla="*/ 2147483647 w 33"/>
                <a:gd name="T35" fmla="*/ 0 h 31"/>
                <a:gd name="T36" fmla="*/ 2147483647 w 33"/>
                <a:gd name="T37" fmla="*/ 0 h 31"/>
                <a:gd name="T38" fmla="*/ 2147483647 w 33"/>
                <a:gd name="T39" fmla="*/ 0 h 31"/>
                <a:gd name="T40" fmla="*/ 2147483647 w 33"/>
                <a:gd name="T41" fmla="*/ 0 h 31"/>
                <a:gd name="T42" fmla="*/ 2147483647 w 33"/>
                <a:gd name="T43" fmla="*/ 0 h 31"/>
                <a:gd name="T44" fmla="*/ 2147483647 w 33"/>
                <a:gd name="T45" fmla="*/ 0 h 31"/>
                <a:gd name="T46" fmla="*/ 2147483647 w 33"/>
                <a:gd name="T47" fmla="*/ 0 h 31"/>
                <a:gd name="T48" fmla="*/ 2147483647 w 33"/>
                <a:gd name="T49" fmla="*/ 2147483647 h 31"/>
                <a:gd name="T50" fmla="*/ 2147483647 w 33"/>
                <a:gd name="T51" fmla="*/ 2147483647 h 31"/>
                <a:gd name="T52" fmla="*/ 2147483647 w 33"/>
                <a:gd name="T53" fmla="*/ 2147483647 h 31"/>
                <a:gd name="T54" fmla="*/ 2147483647 w 33"/>
                <a:gd name="T55" fmla="*/ 2147483647 h 31"/>
                <a:gd name="T56" fmla="*/ 0 w 33"/>
                <a:gd name="T57" fmla="*/ 2147483647 h 31"/>
                <a:gd name="T58" fmla="*/ 0 w 33"/>
                <a:gd name="T59" fmla="*/ 2147483647 h 31"/>
                <a:gd name="T60" fmla="*/ 0 w 33"/>
                <a:gd name="T61" fmla="*/ 2147483647 h 31"/>
                <a:gd name="T62" fmla="*/ 0 w 33"/>
                <a:gd name="T63" fmla="*/ 2147483647 h 31"/>
                <a:gd name="T64" fmla="*/ 0 w 33"/>
                <a:gd name="T65" fmla="*/ 2147483647 h 31"/>
                <a:gd name="T66" fmla="*/ 2147483647 w 33"/>
                <a:gd name="T67" fmla="*/ 2147483647 h 31"/>
                <a:gd name="T68" fmla="*/ 2147483647 w 33"/>
                <a:gd name="T69" fmla="*/ 2147483647 h 31"/>
                <a:gd name="T70" fmla="*/ 2147483647 w 33"/>
                <a:gd name="T71" fmla="*/ 2147483647 h 31"/>
                <a:gd name="T72" fmla="*/ 2147483647 w 33"/>
                <a:gd name="T73" fmla="*/ 2147483647 h 31"/>
                <a:gd name="T74" fmla="*/ 2147483647 w 33"/>
                <a:gd name="T75" fmla="*/ 2147483647 h 31"/>
                <a:gd name="T76" fmla="*/ 2147483647 w 33"/>
                <a:gd name="T77" fmla="*/ 2147483647 h 31"/>
                <a:gd name="T78" fmla="*/ 2147483647 w 33"/>
                <a:gd name="T79" fmla="*/ 2147483647 h 31"/>
                <a:gd name="T80" fmla="*/ 2147483647 w 33"/>
                <a:gd name="T81" fmla="*/ 2147483647 h 31"/>
                <a:gd name="T82" fmla="*/ 2147483647 w 33"/>
                <a:gd name="T83" fmla="*/ 2147483647 h 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1"/>
                <a:gd name="T128" fmla="*/ 33 w 33"/>
                <a:gd name="T129" fmla="*/ 31 h 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1">
                  <a:moveTo>
                    <a:pt x="16" y="31"/>
                  </a:moveTo>
                  <a:lnTo>
                    <a:pt x="19" y="31"/>
                  </a:lnTo>
                  <a:lnTo>
                    <a:pt x="21" y="31"/>
                  </a:lnTo>
                  <a:lnTo>
                    <a:pt x="23" y="29"/>
                  </a:lnTo>
                  <a:lnTo>
                    <a:pt x="25" y="29"/>
                  </a:lnTo>
                  <a:lnTo>
                    <a:pt x="27" y="27"/>
                  </a:lnTo>
                  <a:lnTo>
                    <a:pt x="29" y="25"/>
                  </a:lnTo>
                  <a:lnTo>
                    <a:pt x="31" y="23"/>
                  </a:lnTo>
                  <a:lnTo>
                    <a:pt x="31" y="21"/>
                  </a:lnTo>
                  <a:lnTo>
                    <a:pt x="33" y="18"/>
                  </a:lnTo>
                  <a:lnTo>
                    <a:pt x="33" y="16"/>
                  </a:lnTo>
                  <a:lnTo>
                    <a:pt x="33" y="14"/>
                  </a:lnTo>
                  <a:lnTo>
                    <a:pt x="31" y="10"/>
                  </a:lnTo>
                  <a:lnTo>
                    <a:pt x="31" y="8"/>
                  </a:lnTo>
                  <a:lnTo>
                    <a:pt x="29" y="6"/>
                  </a:lnTo>
                  <a:lnTo>
                    <a:pt x="27" y="4"/>
                  </a:lnTo>
                  <a:lnTo>
                    <a:pt x="25" y="2"/>
                  </a:lnTo>
                  <a:lnTo>
                    <a:pt x="23" y="0"/>
                  </a:lnTo>
                  <a:lnTo>
                    <a:pt x="21" y="0"/>
                  </a:lnTo>
                  <a:lnTo>
                    <a:pt x="19" y="0"/>
                  </a:lnTo>
                  <a:lnTo>
                    <a:pt x="16" y="0"/>
                  </a:lnTo>
                  <a:lnTo>
                    <a:pt x="14" y="0"/>
                  </a:lnTo>
                  <a:lnTo>
                    <a:pt x="12" y="0"/>
                  </a:lnTo>
                  <a:lnTo>
                    <a:pt x="10" y="0"/>
                  </a:lnTo>
                  <a:lnTo>
                    <a:pt x="6" y="2"/>
                  </a:lnTo>
                  <a:lnTo>
                    <a:pt x="4" y="4"/>
                  </a:lnTo>
                  <a:lnTo>
                    <a:pt x="4" y="6"/>
                  </a:lnTo>
                  <a:lnTo>
                    <a:pt x="2" y="8"/>
                  </a:lnTo>
                  <a:lnTo>
                    <a:pt x="0" y="10"/>
                  </a:lnTo>
                  <a:lnTo>
                    <a:pt x="0" y="14"/>
                  </a:lnTo>
                  <a:lnTo>
                    <a:pt x="0" y="16"/>
                  </a:lnTo>
                  <a:lnTo>
                    <a:pt x="0" y="18"/>
                  </a:lnTo>
                  <a:lnTo>
                    <a:pt x="0" y="21"/>
                  </a:lnTo>
                  <a:lnTo>
                    <a:pt x="2" y="23"/>
                  </a:lnTo>
                  <a:lnTo>
                    <a:pt x="4" y="25"/>
                  </a:lnTo>
                  <a:lnTo>
                    <a:pt x="4" y="27"/>
                  </a:lnTo>
                  <a:lnTo>
                    <a:pt x="6" y="29"/>
                  </a:lnTo>
                  <a:lnTo>
                    <a:pt x="10" y="29"/>
                  </a:lnTo>
                  <a:lnTo>
                    <a:pt x="12" y="31"/>
                  </a:lnTo>
                  <a:lnTo>
                    <a:pt x="14" y="31"/>
                  </a:lnTo>
                  <a:lnTo>
                    <a:pt x="16" y="31"/>
                  </a:lnTo>
                  <a:close/>
                </a:path>
              </a:pathLst>
            </a:custGeom>
            <a:solidFill>
              <a:srgbClr val="000000"/>
            </a:solidFill>
            <a:ln w="28575">
              <a:solidFill>
                <a:srgbClr val="000000"/>
              </a:solidFill>
              <a:round/>
              <a:headEnd/>
              <a:tailEnd/>
            </a:ln>
          </p:spPr>
          <p:txBody>
            <a:bodyPr/>
            <a:lstStyle/>
            <a:p>
              <a:endParaRPr lang="zh-TW" altLang="en-US" sz="1350"/>
            </a:p>
          </p:txBody>
        </p:sp>
        <p:sp>
          <p:nvSpPr>
            <p:cNvPr id="24610" name="Line 35"/>
            <p:cNvSpPr>
              <a:spLocks noChangeShapeType="1"/>
            </p:cNvSpPr>
            <p:nvPr/>
          </p:nvSpPr>
          <p:spPr bwMode="auto">
            <a:xfrm>
              <a:off x="3848100" y="2965848"/>
              <a:ext cx="486966"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11" name="Freeform 36"/>
            <p:cNvSpPr>
              <a:spLocks/>
            </p:cNvSpPr>
            <p:nvPr/>
          </p:nvSpPr>
          <p:spPr bwMode="auto">
            <a:xfrm>
              <a:off x="3802856" y="2395538"/>
              <a:ext cx="91679" cy="60722"/>
            </a:xfrm>
            <a:custGeom>
              <a:avLst/>
              <a:gdLst>
                <a:gd name="T0" fmla="*/ 2147483647 w 33"/>
                <a:gd name="T1" fmla="*/ 2147483647 h 32"/>
                <a:gd name="T2" fmla="*/ 2147483647 w 33"/>
                <a:gd name="T3" fmla="*/ 2147483647 h 32"/>
                <a:gd name="T4" fmla="*/ 2147483647 w 33"/>
                <a:gd name="T5" fmla="*/ 2147483647 h 32"/>
                <a:gd name="T6" fmla="*/ 2147483647 w 33"/>
                <a:gd name="T7" fmla="*/ 2147483647 h 32"/>
                <a:gd name="T8" fmla="*/ 2147483647 w 33"/>
                <a:gd name="T9" fmla="*/ 2147483647 h 32"/>
                <a:gd name="T10" fmla="*/ 2147483647 w 33"/>
                <a:gd name="T11" fmla="*/ 2147483647 h 32"/>
                <a:gd name="T12" fmla="*/ 2147483647 w 33"/>
                <a:gd name="T13" fmla="*/ 2147483647 h 32"/>
                <a:gd name="T14" fmla="*/ 2147483647 w 33"/>
                <a:gd name="T15" fmla="*/ 2147483647 h 32"/>
                <a:gd name="T16" fmla="*/ 2147483647 w 33"/>
                <a:gd name="T17" fmla="*/ 2147483647 h 32"/>
                <a:gd name="T18" fmla="*/ 2147483647 w 33"/>
                <a:gd name="T19" fmla="*/ 2147483647 h 32"/>
                <a:gd name="T20" fmla="*/ 2147483647 w 33"/>
                <a:gd name="T21" fmla="*/ 2147483647 h 32"/>
                <a:gd name="T22" fmla="*/ 2147483647 w 33"/>
                <a:gd name="T23" fmla="*/ 2147483647 h 32"/>
                <a:gd name="T24" fmla="*/ 2147483647 w 33"/>
                <a:gd name="T25" fmla="*/ 2147483647 h 32"/>
                <a:gd name="T26" fmla="*/ 2147483647 w 33"/>
                <a:gd name="T27" fmla="*/ 2147483647 h 32"/>
                <a:gd name="T28" fmla="*/ 2147483647 w 33"/>
                <a:gd name="T29" fmla="*/ 2147483647 h 32"/>
                <a:gd name="T30" fmla="*/ 2147483647 w 33"/>
                <a:gd name="T31" fmla="*/ 2147483647 h 32"/>
                <a:gd name="T32" fmla="*/ 2147483647 w 33"/>
                <a:gd name="T33" fmla="*/ 2147483647 h 32"/>
                <a:gd name="T34" fmla="*/ 2147483647 w 33"/>
                <a:gd name="T35" fmla="*/ 2147483647 h 32"/>
                <a:gd name="T36" fmla="*/ 2147483647 w 33"/>
                <a:gd name="T37" fmla="*/ 2147483647 h 32"/>
                <a:gd name="T38" fmla="*/ 2147483647 w 33"/>
                <a:gd name="T39" fmla="*/ 0 h 32"/>
                <a:gd name="T40" fmla="*/ 2147483647 w 33"/>
                <a:gd name="T41" fmla="*/ 0 h 32"/>
                <a:gd name="T42" fmla="*/ 2147483647 w 33"/>
                <a:gd name="T43" fmla="*/ 0 h 32"/>
                <a:gd name="T44" fmla="*/ 2147483647 w 33"/>
                <a:gd name="T45" fmla="*/ 2147483647 h 32"/>
                <a:gd name="T46" fmla="*/ 2147483647 w 33"/>
                <a:gd name="T47" fmla="*/ 2147483647 h 32"/>
                <a:gd name="T48" fmla="*/ 2147483647 w 33"/>
                <a:gd name="T49" fmla="*/ 2147483647 h 32"/>
                <a:gd name="T50" fmla="*/ 2147483647 w 33"/>
                <a:gd name="T51" fmla="*/ 2147483647 h 32"/>
                <a:gd name="T52" fmla="*/ 2147483647 w 33"/>
                <a:gd name="T53" fmla="*/ 2147483647 h 32"/>
                <a:gd name="T54" fmla="*/ 2147483647 w 33"/>
                <a:gd name="T55" fmla="*/ 2147483647 h 32"/>
                <a:gd name="T56" fmla="*/ 0 w 33"/>
                <a:gd name="T57" fmla="*/ 2147483647 h 32"/>
                <a:gd name="T58" fmla="*/ 0 w 33"/>
                <a:gd name="T59" fmla="*/ 2147483647 h 32"/>
                <a:gd name="T60" fmla="*/ 0 w 33"/>
                <a:gd name="T61" fmla="*/ 2147483647 h 32"/>
                <a:gd name="T62" fmla="*/ 0 w 33"/>
                <a:gd name="T63" fmla="*/ 2147483647 h 32"/>
                <a:gd name="T64" fmla="*/ 0 w 33"/>
                <a:gd name="T65" fmla="*/ 2147483647 h 32"/>
                <a:gd name="T66" fmla="*/ 2147483647 w 33"/>
                <a:gd name="T67" fmla="*/ 2147483647 h 32"/>
                <a:gd name="T68" fmla="*/ 2147483647 w 33"/>
                <a:gd name="T69" fmla="*/ 2147483647 h 32"/>
                <a:gd name="T70" fmla="*/ 2147483647 w 33"/>
                <a:gd name="T71" fmla="*/ 2147483647 h 32"/>
                <a:gd name="T72" fmla="*/ 2147483647 w 33"/>
                <a:gd name="T73" fmla="*/ 2147483647 h 32"/>
                <a:gd name="T74" fmla="*/ 2147483647 w 33"/>
                <a:gd name="T75" fmla="*/ 2147483647 h 32"/>
                <a:gd name="T76" fmla="*/ 2147483647 w 33"/>
                <a:gd name="T77" fmla="*/ 2147483647 h 32"/>
                <a:gd name="T78" fmla="*/ 2147483647 w 33"/>
                <a:gd name="T79" fmla="*/ 2147483647 h 32"/>
                <a:gd name="T80" fmla="*/ 2147483647 w 33"/>
                <a:gd name="T81" fmla="*/ 2147483647 h 32"/>
                <a:gd name="T82" fmla="*/ 2147483647 w 33"/>
                <a:gd name="T83" fmla="*/ 2147483647 h 32"/>
                <a:gd name="T84" fmla="*/ 2147483647 w 33"/>
                <a:gd name="T85" fmla="*/ 2147483647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2"/>
                <a:gd name="T131" fmla="*/ 33 w 33"/>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2">
                  <a:moveTo>
                    <a:pt x="16" y="30"/>
                  </a:moveTo>
                  <a:lnTo>
                    <a:pt x="19" y="32"/>
                  </a:lnTo>
                  <a:lnTo>
                    <a:pt x="21" y="30"/>
                  </a:lnTo>
                  <a:lnTo>
                    <a:pt x="23" y="30"/>
                  </a:lnTo>
                  <a:lnTo>
                    <a:pt x="25" y="29"/>
                  </a:lnTo>
                  <a:lnTo>
                    <a:pt x="27" y="27"/>
                  </a:lnTo>
                  <a:lnTo>
                    <a:pt x="29" y="25"/>
                  </a:lnTo>
                  <a:lnTo>
                    <a:pt x="31" y="23"/>
                  </a:lnTo>
                  <a:lnTo>
                    <a:pt x="31" y="21"/>
                  </a:lnTo>
                  <a:lnTo>
                    <a:pt x="33" y="19"/>
                  </a:lnTo>
                  <a:lnTo>
                    <a:pt x="33" y="15"/>
                  </a:lnTo>
                  <a:lnTo>
                    <a:pt x="33" y="13"/>
                  </a:lnTo>
                  <a:lnTo>
                    <a:pt x="31" y="11"/>
                  </a:lnTo>
                  <a:lnTo>
                    <a:pt x="31" y="9"/>
                  </a:lnTo>
                  <a:lnTo>
                    <a:pt x="29" y="7"/>
                  </a:lnTo>
                  <a:lnTo>
                    <a:pt x="27" y="5"/>
                  </a:lnTo>
                  <a:lnTo>
                    <a:pt x="25" y="4"/>
                  </a:lnTo>
                  <a:lnTo>
                    <a:pt x="23" y="2"/>
                  </a:lnTo>
                  <a:lnTo>
                    <a:pt x="21" y="2"/>
                  </a:lnTo>
                  <a:lnTo>
                    <a:pt x="19" y="0"/>
                  </a:lnTo>
                  <a:lnTo>
                    <a:pt x="16" y="0"/>
                  </a:lnTo>
                  <a:lnTo>
                    <a:pt x="14" y="0"/>
                  </a:lnTo>
                  <a:lnTo>
                    <a:pt x="12" y="2"/>
                  </a:lnTo>
                  <a:lnTo>
                    <a:pt x="10" y="2"/>
                  </a:lnTo>
                  <a:lnTo>
                    <a:pt x="6" y="4"/>
                  </a:lnTo>
                  <a:lnTo>
                    <a:pt x="4" y="5"/>
                  </a:lnTo>
                  <a:lnTo>
                    <a:pt x="4" y="7"/>
                  </a:lnTo>
                  <a:lnTo>
                    <a:pt x="2" y="9"/>
                  </a:lnTo>
                  <a:lnTo>
                    <a:pt x="0" y="11"/>
                  </a:lnTo>
                  <a:lnTo>
                    <a:pt x="0" y="13"/>
                  </a:lnTo>
                  <a:lnTo>
                    <a:pt x="0" y="15"/>
                  </a:lnTo>
                  <a:lnTo>
                    <a:pt x="0" y="19"/>
                  </a:lnTo>
                  <a:lnTo>
                    <a:pt x="0" y="21"/>
                  </a:lnTo>
                  <a:lnTo>
                    <a:pt x="2" y="23"/>
                  </a:lnTo>
                  <a:lnTo>
                    <a:pt x="4" y="25"/>
                  </a:lnTo>
                  <a:lnTo>
                    <a:pt x="4" y="27"/>
                  </a:lnTo>
                  <a:lnTo>
                    <a:pt x="6" y="29"/>
                  </a:lnTo>
                  <a:lnTo>
                    <a:pt x="10" y="30"/>
                  </a:lnTo>
                  <a:lnTo>
                    <a:pt x="12" y="30"/>
                  </a:lnTo>
                  <a:lnTo>
                    <a:pt x="14" y="32"/>
                  </a:lnTo>
                  <a:lnTo>
                    <a:pt x="16" y="32"/>
                  </a:lnTo>
                  <a:lnTo>
                    <a:pt x="16" y="30"/>
                  </a:lnTo>
                  <a:close/>
                </a:path>
              </a:pathLst>
            </a:custGeom>
            <a:solidFill>
              <a:srgbClr val="000000"/>
            </a:solidFill>
            <a:ln w="28575">
              <a:solidFill>
                <a:srgbClr val="000000"/>
              </a:solidFill>
              <a:round/>
              <a:headEnd/>
              <a:tailEnd/>
            </a:ln>
          </p:spPr>
          <p:txBody>
            <a:bodyPr/>
            <a:lstStyle/>
            <a:p>
              <a:endParaRPr lang="zh-TW" altLang="en-US" sz="1350"/>
            </a:p>
          </p:txBody>
        </p:sp>
        <p:sp>
          <p:nvSpPr>
            <p:cNvPr id="24612" name="Freeform 37"/>
            <p:cNvSpPr>
              <a:spLocks/>
            </p:cNvSpPr>
            <p:nvPr/>
          </p:nvSpPr>
          <p:spPr bwMode="auto">
            <a:xfrm>
              <a:off x="4679156" y="1670448"/>
              <a:ext cx="442913" cy="1182290"/>
            </a:xfrm>
            <a:custGeom>
              <a:avLst/>
              <a:gdLst>
                <a:gd name="T0" fmla="*/ 2147483647 w 160"/>
                <a:gd name="T1" fmla="*/ 0 h 632"/>
                <a:gd name="T2" fmla="*/ 2147483647 w 160"/>
                <a:gd name="T3" fmla="*/ 2147483647 h 632"/>
                <a:gd name="T4" fmla="*/ 0 w 160"/>
                <a:gd name="T5" fmla="*/ 2147483647 h 632"/>
                <a:gd name="T6" fmla="*/ 0 w 160"/>
                <a:gd name="T7" fmla="*/ 2147483647 h 632"/>
                <a:gd name="T8" fmla="*/ 0 60000 65536"/>
                <a:gd name="T9" fmla="*/ 0 60000 65536"/>
                <a:gd name="T10" fmla="*/ 0 60000 65536"/>
                <a:gd name="T11" fmla="*/ 0 60000 65536"/>
                <a:gd name="T12" fmla="*/ 0 w 160"/>
                <a:gd name="T13" fmla="*/ 0 h 632"/>
                <a:gd name="T14" fmla="*/ 160 w 160"/>
                <a:gd name="T15" fmla="*/ 632 h 632"/>
              </a:gdLst>
              <a:ahLst/>
              <a:cxnLst>
                <a:cxn ang="T8">
                  <a:pos x="T0" y="T1"/>
                </a:cxn>
                <a:cxn ang="T9">
                  <a:pos x="T2" y="T3"/>
                </a:cxn>
                <a:cxn ang="T10">
                  <a:pos x="T4" y="T5"/>
                </a:cxn>
                <a:cxn ang="T11">
                  <a:pos x="T6" y="T7"/>
                </a:cxn>
              </a:cxnLst>
              <a:rect l="T12" t="T13" r="T14" b="T15"/>
              <a:pathLst>
                <a:path w="160" h="632">
                  <a:moveTo>
                    <a:pt x="158" y="0"/>
                  </a:moveTo>
                  <a:lnTo>
                    <a:pt x="160" y="578"/>
                  </a:lnTo>
                  <a:lnTo>
                    <a:pt x="0" y="578"/>
                  </a:lnTo>
                  <a:lnTo>
                    <a:pt x="0" y="6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613" name="Freeform 38"/>
            <p:cNvSpPr>
              <a:spLocks/>
            </p:cNvSpPr>
            <p:nvPr/>
          </p:nvSpPr>
          <p:spPr bwMode="auto">
            <a:xfrm>
              <a:off x="4632722" y="2837260"/>
              <a:ext cx="89297" cy="61913"/>
            </a:xfrm>
            <a:custGeom>
              <a:avLst/>
              <a:gdLst>
                <a:gd name="T0" fmla="*/ 2147483647 w 32"/>
                <a:gd name="T1" fmla="*/ 0 h 33"/>
                <a:gd name="T2" fmla="*/ 0 w 32"/>
                <a:gd name="T3" fmla="*/ 2147483647 h 33"/>
                <a:gd name="T4" fmla="*/ 2147483647 w 32"/>
                <a:gd name="T5" fmla="*/ 2147483647 h 33"/>
                <a:gd name="T6" fmla="*/ 2147483647 w 32"/>
                <a:gd name="T7" fmla="*/ 2147483647 h 33"/>
                <a:gd name="T8" fmla="*/ 2147483647 w 32"/>
                <a:gd name="T9" fmla="*/ 2147483647 h 33"/>
                <a:gd name="T10" fmla="*/ 2147483647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32" y="0"/>
                  </a:moveTo>
                  <a:lnTo>
                    <a:pt x="0" y="2"/>
                  </a:lnTo>
                  <a:lnTo>
                    <a:pt x="17" y="33"/>
                  </a:lnTo>
                  <a:lnTo>
                    <a:pt x="32" y="2"/>
                  </a:lnTo>
                  <a:lnTo>
                    <a:pt x="32" y="0"/>
                  </a:lnTo>
                  <a:close/>
                </a:path>
              </a:pathLst>
            </a:custGeom>
            <a:solidFill>
              <a:srgbClr val="000000"/>
            </a:solidFill>
            <a:ln w="28575">
              <a:solidFill>
                <a:srgbClr val="000000"/>
              </a:solidFill>
              <a:round/>
              <a:headEnd/>
              <a:tailEnd/>
            </a:ln>
          </p:spPr>
          <p:txBody>
            <a:bodyPr/>
            <a:lstStyle/>
            <a:p>
              <a:endParaRPr lang="zh-TW" altLang="en-US" sz="1350"/>
            </a:p>
          </p:txBody>
        </p:sp>
        <p:sp>
          <p:nvSpPr>
            <p:cNvPr id="24614" name="Freeform 39"/>
            <p:cNvSpPr>
              <a:spLocks/>
            </p:cNvSpPr>
            <p:nvPr/>
          </p:nvSpPr>
          <p:spPr bwMode="auto">
            <a:xfrm>
              <a:off x="4632722" y="4118372"/>
              <a:ext cx="89297" cy="60722"/>
            </a:xfrm>
            <a:custGeom>
              <a:avLst/>
              <a:gdLst>
                <a:gd name="T0" fmla="*/ 2147483647 w 32"/>
                <a:gd name="T1" fmla="*/ 0 h 33"/>
                <a:gd name="T2" fmla="*/ 0 w 32"/>
                <a:gd name="T3" fmla="*/ 0 h 33"/>
                <a:gd name="T4" fmla="*/ 2147483647 w 32"/>
                <a:gd name="T5" fmla="*/ 2147483647 h 33"/>
                <a:gd name="T6" fmla="*/ 2147483647 w 32"/>
                <a:gd name="T7" fmla="*/ 0 h 33"/>
                <a:gd name="T8" fmla="*/ 2147483647 w 32"/>
                <a:gd name="T9" fmla="*/ 0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32" y="0"/>
                  </a:moveTo>
                  <a:lnTo>
                    <a:pt x="0" y="0"/>
                  </a:lnTo>
                  <a:lnTo>
                    <a:pt x="17" y="33"/>
                  </a:lnTo>
                  <a:lnTo>
                    <a:pt x="32" y="0"/>
                  </a:lnTo>
                  <a:close/>
                </a:path>
              </a:pathLst>
            </a:custGeom>
            <a:solidFill>
              <a:srgbClr val="000000"/>
            </a:solidFill>
            <a:ln w="28575">
              <a:solidFill>
                <a:srgbClr val="000000"/>
              </a:solidFill>
              <a:round/>
              <a:headEnd/>
              <a:tailEnd/>
            </a:ln>
          </p:spPr>
          <p:txBody>
            <a:bodyPr/>
            <a:lstStyle/>
            <a:p>
              <a:endParaRPr lang="zh-TW" altLang="en-US" sz="1350"/>
            </a:p>
          </p:txBody>
        </p:sp>
        <p:sp>
          <p:nvSpPr>
            <p:cNvPr id="24615" name="Freeform 40"/>
            <p:cNvSpPr>
              <a:spLocks/>
            </p:cNvSpPr>
            <p:nvPr/>
          </p:nvSpPr>
          <p:spPr bwMode="auto">
            <a:xfrm>
              <a:off x="4414837" y="2908698"/>
              <a:ext cx="529829" cy="358378"/>
            </a:xfrm>
            <a:custGeom>
              <a:avLst/>
              <a:gdLst>
                <a:gd name="T0" fmla="*/ 2147483647 w 192"/>
                <a:gd name="T1" fmla="*/ 2147483647 h 192"/>
                <a:gd name="T2" fmla="*/ 2147483647 w 192"/>
                <a:gd name="T3" fmla="*/ 0 h 192"/>
                <a:gd name="T4" fmla="*/ 0 w 192"/>
                <a:gd name="T5" fmla="*/ 0 h 192"/>
                <a:gd name="T6" fmla="*/ 0 w 192"/>
                <a:gd name="T7" fmla="*/ 2147483647 h 192"/>
                <a:gd name="T8" fmla="*/ 2147483647 w 192"/>
                <a:gd name="T9" fmla="*/ 2147483647 h 192"/>
                <a:gd name="T10" fmla="*/ 2147483647 w 192"/>
                <a:gd name="T11" fmla="*/ 2147483647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192" y="190"/>
                  </a:moveTo>
                  <a:lnTo>
                    <a:pt x="192" y="0"/>
                  </a:lnTo>
                  <a:lnTo>
                    <a:pt x="0" y="0"/>
                  </a:lnTo>
                  <a:lnTo>
                    <a:pt x="0" y="192"/>
                  </a:lnTo>
                  <a:lnTo>
                    <a:pt x="192" y="1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grpSp>
          <p:nvGrpSpPr>
            <p:cNvPr id="24616" name="Group 86"/>
            <p:cNvGrpSpPr>
              <a:grpSpLocks/>
            </p:cNvGrpSpPr>
            <p:nvPr/>
          </p:nvGrpSpPr>
          <p:grpSpPr bwMode="auto">
            <a:xfrm>
              <a:off x="2196703" y="2895600"/>
              <a:ext cx="1385888" cy="627460"/>
              <a:chOff x="1125" y="2432"/>
              <a:chExt cx="1164" cy="527"/>
            </a:xfrm>
          </p:grpSpPr>
          <p:sp>
            <p:nvSpPr>
              <p:cNvPr id="24657" name="Freeform 41"/>
              <p:cNvSpPr>
                <a:spLocks/>
              </p:cNvSpPr>
              <p:nvPr/>
            </p:nvSpPr>
            <p:spPr bwMode="auto">
              <a:xfrm>
                <a:off x="1477" y="2708"/>
                <a:ext cx="251" cy="199"/>
              </a:xfrm>
              <a:custGeom>
                <a:avLst/>
                <a:gdLst>
                  <a:gd name="T0" fmla="*/ 14201238 w 108"/>
                  <a:gd name="T1" fmla="*/ 33260 h 127"/>
                  <a:gd name="T2" fmla="*/ 0 w 108"/>
                  <a:gd name="T3" fmla="*/ 68328 h 127"/>
                  <a:gd name="T4" fmla="*/ 0 w 108"/>
                  <a:gd name="T5" fmla="*/ 0 h 127"/>
                  <a:gd name="T6" fmla="*/ 14478082 w 108"/>
                  <a:gd name="T7" fmla="*/ 34356 h 127"/>
                  <a:gd name="T8" fmla="*/ 14478082 w 108"/>
                  <a:gd name="T9" fmla="*/ 34356 h 127"/>
                  <a:gd name="T10" fmla="*/ 0 60000 65536"/>
                  <a:gd name="T11" fmla="*/ 0 60000 65536"/>
                  <a:gd name="T12" fmla="*/ 0 60000 65536"/>
                  <a:gd name="T13" fmla="*/ 0 60000 65536"/>
                  <a:gd name="T14" fmla="*/ 0 60000 65536"/>
                  <a:gd name="T15" fmla="*/ 0 w 108"/>
                  <a:gd name="T16" fmla="*/ 0 h 127"/>
                  <a:gd name="T17" fmla="*/ 108 w 108"/>
                  <a:gd name="T18" fmla="*/ 127 h 127"/>
                </a:gdLst>
                <a:ahLst/>
                <a:cxnLst>
                  <a:cxn ang="T10">
                    <a:pos x="T0" y="T1"/>
                  </a:cxn>
                  <a:cxn ang="T11">
                    <a:pos x="T2" y="T3"/>
                  </a:cxn>
                  <a:cxn ang="T12">
                    <a:pos x="T4" y="T5"/>
                  </a:cxn>
                  <a:cxn ang="T13">
                    <a:pos x="T6" y="T7"/>
                  </a:cxn>
                  <a:cxn ang="T14">
                    <a:pos x="T8" y="T9"/>
                  </a:cxn>
                </a:cxnLst>
                <a:rect l="T15" t="T16" r="T17" b="T18"/>
                <a:pathLst>
                  <a:path w="108" h="127">
                    <a:moveTo>
                      <a:pt x="106" y="62"/>
                    </a:moveTo>
                    <a:lnTo>
                      <a:pt x="0" y="127"/>
                    </a:lnTo>
                    <a:lnTo>
                      <a:pt x="0" y="0"/>
                    </a:lnTo>
                    <a:lnTo>
                      <a:pt x="108" y="6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658" name="Freeform 42"/>
              <p:cNvSpPr>
                <a:spLocks/>
              </p:cNvSpPr>
              <p:nvPr/>
            </p:nvSpPr>
            <p:spPr bwMode="auto">
              <a:xfrm>
                <a:off x="1753" y="2783"/>
                <a:ext cx="67" cy="46"/>
              </a:xfrm>
              <a:custGeom>
                <a:avLst/>
                <a:gdLst>
                  <a:gd name="T0" fmla="*/ 1712076 w 29"/>
                  <a:gd name="T1" fmla="*/ 18533 h 29"/>
                  <a:gd name="T2" fmla="*/ 2083922 w 29"/>
                  <a:gd name="T3" fmla="*/ 18533 h 29"/>
                  <a:gd name="T4" fmla="*/ 2361450 w 29"/>
                  <a:gd name="T5" fmla="*/ 18533 h 29"/>
                  <a:gd name="T6" fmla="*/ 2612219 w 29"/>
                  <a:gd name="T7" fmla="*/ 18533 h 29"/>
                  <a:gd name="T8" fmla="*/ 2824168 w 29"/>
                  <a:gd name="T9" fmla="*/ 17233 h 29"/>
                  <a:gd name="T10" fmla="*/ 3101760 w 29"/>
                  <a:gd name="T11" fmla="*/ 16027 h 29"/>
                  <a:gd name="T12" fmla="*/ 3300478 w 29"/>
                  <a:gd name="T13" fmla="*/ 14427 h 29"/>
                  <a:gd name="T14" fmla="*/ 3300478 w 29"/>
                  <a:gd name="T15" fmla="*/ 13104 h 29"/>
                  <a:gd name="T16" fmla="*/ 3583851 w 29"/>
                  <a:gd name="T17" fmla="*/ 12915 h 29"/>
                  <a:gd name="T18" fmla="*/ 3583851 w 29"/>
                  <a:gd name="T19" fmla="*/ 11684 h 29"/>
                  <a:gd name="T20" fmla="*/ 3583851 w 29"/>
                  <a:gd name="T21" fmla="*/ 10104 h 29"/>
                  <a:gd name="T22" fmla="*/ 3583851 w 29"/>
                  <a:gd name="T23" fmla="*/ 7712 h 29"/>
                  <a:gd name="T24" fmla="*/ 3583851 w 29"/>
                  <a:gd name="T25" fmla="*/ 6370 h 29"/>
                  <a:gd name="T26" fmla="*/ 3300478 w 29"/>
                  <a:gd name="T27" fmla="*/ 5208 h 29"/>
                  <a:gd name="T28" fmla="*/ 3300478 w 29"/>
                  <a:gd name="T29" fmla="*/ 4016 h 29"/>
                  <a:gd name="T30" fmla="*/ 3101760 w 29"/>
                  <a:gd name="T31" fmla="*/ 2532 h 29"/>
                  <a:gd name="T32" fmla="*/ 2824168 w 29"/>
                  <a:gd name="T33" fmla="*/ 1305 h 29"/>
                  <a:gd name="T34" fmla="*/ 2612219 w 29"/>
                  <a:gd name="T35" fmla="*/ 1305 h 29"/>
                  <a:gd name="T36" fmla="*/ 2361450 w 29"/>
                  <a:gd name="T37" fmla="*/ 0 h 29"/>
                  <a:gd name="T38" fmla="*/ 2083922 w 29"/>
                  <a:gd name="T39" fmla="*/ 0 h 29"/>
                  <a:gd name="T40" fmla="*/ 1963747 w 29"/>
                  <a:gd name="T41" fmla="*/ 0 h 29"/>
                  <a:gd name="T42" fmla="*/ 1504210 w 29"/>
                  <a:gd name="T43" fmla="*/ 0 h 29"/>
                  <a:gd name="T44" fmla="*/ 1222401 w 29"/>
                  <a:gd name="T45" fmla="*/ 0 h 29"/>
                  <a:gd name="T46" fmla="*/ 971433 w 29"/>
                  <a:gd name="T47" fmla="*/ 1305 h 29"/>
                  <a:gd name="T48" fmla="*/ 741048 w 29"/>
                  <a:gd name="T49" fmla="*/ 1305 h 29"/>
                  <a:gd name="T50" fmla="*/ 489391 w 29"/>
                  <a:gd name="T51" fmla="*/ 2532 h 29"/>
                  <a:gd name="T52" fmla="*/ 281809 w 29"/>
                  <a:gd name="T53" fmla="*/ 4016 h 29"/>
                  <a:gd name="T54" fmla="*/ 281809 w 29"/>
                  <a:gd name="T55" fmla="*/ 5208 h 29"/>
                  <a:gd name="T56" fmla="*/ 0 w 29"/>
                  <a:gd name="T57" fmla="*/ 6370 h 29"/>
                  <a:gd name="T58" fmla="*/ 0 w 29"/>
                  <a:gd name="T59" fmla="*/ 7712 h 29"/>
                  <a:gd name="T60" fmla="*/ 0 w 29"/>
                  <a:gd name="T61" fmla="*/ 10104 h 29"/>
                  <a:gd name="T62" fmla="*/ 0 w 29"/>
                  <a:gd name="T63" fmla="*/ 11684 h 29"/>
                  <a:gd name="T64" fmla="*/ 0 w 29"/>
                  <a:gd name="T65" fmla="*/ 12915 h 29"/>
                  <a:gd name="T66" fmla="*/ 281809 w 29"/>
                  <a:gd name="T67" fmla="*/ 13104 h 29"/>
                  <a:gd name="T68" fmla="*/ 281809 w 29"/>
                  <a:gd name="T69" fmla="*/ 14427 h 29"/>
                  <a:gd name="T70" fmla="*/ 489391 w 29"/>
                  <a:gd name="T71" fmla="*/ 16027 h 29"/>
                  <a:gd name="T72" fmla="*/ 741048 w 29"/>
                  <a:gd name="T73" fmla="*/ 17233 h 29"/>
                  <a:gd name="T74" fmla="*/ 971433 w 29"/>
                  <a:gd name="T75" fmla="*/ 18533 h 29"/>
                  <a:gd name="T76" fmla="*/ 1222401 w 29"/>
                  <a:gd name="T77" fmla="*/ 18533 h 29"/>
                  <a:gd name="T78" fmla="*/ 1504210 w 29"/>
                  <a:gd name="T79" fmla="*/ 18533 h 29"/>
                  <a:gd name="T80" fmla="*/ 1963747 w 29"/>
                  <a:gd name="T81" fmla="*/ 18533 h 29"/>
                  <a:gd name="T82" fmla="*/ 1963747 w 29"/>
                  <a:gd name="T83" fmla="*/ 18533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4" y="29"/>
                    </a:moveTo>
                    <a:lnTo>
                      <a:pt x="17" y="29"/>
                    </a:lnTo>
                    <a:lnTo>
                      <a:pt x="19" y="29"/>
                    </a:lnTo>
                    <a:lnTo>
                      <a:pt x="21" y="29"/>
                    </a:lnTo>
                    <a:lnTo>
                      <a:pt x="23" y="27"/>
                    </a:lnTo>
                    <a:lnTo>
                      <a:pt x="25" y="25"/>
                    </a:lnTo>
                    <a:lnTo>
                      <a:pt x="27" y="23"/>
                    </a:lnTo>
                    <a:lnTo>
                      <a:pt x="27" y="21"/>
                    </a:lnTo>
                    <a:lnTo>
                      <a:pt x="29" y="20"/>
                    </a:lnTo>
                    <a:lnTo>
                      <a:pt x="29" y="18"/>
                    </a:lnTo>
                    <a:lnTo>
                      <a:pt x="29" y="16"/>
                    </a:lnTo>
                    <a:lnTo>
                      <a:pt x="29" y="12"/>
                    </a:lnTo>
                    <a:lnTo>
                      <a:pt x="29" y="10"/>
                    </a:lnTo>
                    <a:lnTo>
                      <a:pt x="27" y="8"/>
                    </a:lnTo>
                    <a:lnTo>
                      <a:pt x="27" y="6"/>
                    </a:lnTo>
                    <a:lnTo>
                      <a:pt x="25" y="4"/>
                    </a:lnTo>
                    <a:lnTo>
                      <a:pt x="23" y="2"/>
                    </a:lnTo>
                    <a:lnTo>
                      <a:pt x="21" y="2"/>
                    </a:lnTo>
                    <a:lnTo>
                      <a:pt x="19" y="0"/>
                    </a:lnTo>
                    <a:lnTo>
                      <a:pt x="17" y="0"/>
                    </a:lnTo>
                    <a:lnTo>
                      <a:pt x="16" y="0"/>
                    </a:lnTo>
                    <a:lnTo>
                      <a:pt x="12" y="0"/>
                    </a:lnTo>
                    <a:lnTo>
                      <a:pt x="10" y="0"/>
                    </a:lnTo>
                    <a:lnTo>
                      <a:pt x="8" y="2"/>
                    </a:lnTo>
                    <a:lnTo>
                      <a:pt x="6" y="2"/>
                    </a:lnTo>
                    <a:lnTo>
                      <a:pt x="4" y="4"/>
                    </a:lnTo>
                    <a:lnTo>
                      <a:pt x="2" y="6"/>
                    </a:lnTo>
                    <a:lnTo>
                      <a:pt x="2" y="8"/>
                    </a:lnTo>
                    <a:lnTo>
                      <a:pt x="0" y="10"/>
                    </a:lnTo>
                    <a:lnTo>
                      <a:pt x="0" y="12"/>
                    </a:lnTo>
                    <a:lnTo>
                      <a:pt x="0" y="16"/>
                    </a:lnTo>
                    <a:lnTo>
                      <a:pt x="0" y="18"/>
                    </a:lnTo>
                    <a:lnTo>
                      <a:pt x="0" y="20"/>
                    </a:lnTo>
                    <a:lnTo>
                      <a:pt x="2" y="21"/>
                    </a:lnTo>
                    <a:lnTo>
                      <a:pt x="2" y="23"/>
                    </a:lnTo>
                    <a:lnTo>
                      <a:pt x="4" y="25"/>
                    </a:lnTo>
                    <a:lnTo>
                      <a:pt x="6" y="27"/>
                    </a:lnTo>
                    <a:lnTo>
                      <a:pt x="8" y="29"/>
                    </a:lnTo>
                    <a:lnTo>
                      <a:pt x="10" y="29"/>
                    </a:lnTo>
                    <a:lnTo>
                      <a:pt x="12" y="29"/>
                    </a:lnTo>
                    <a:lnTo>
                      <a:pt x="16"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659" name="Freeform 43"/>
              <p:cNvSpPr>
                <a:spLocks/>
              </p:cNvSpPr>
              <p:nvPr/>
            </p:nvSpPr>
            <p:spPr bwMode="auto">
              <a:xfrm>
                <a:off x="1347" y="2582"/>
                <a:ext cx="125" cy="227"/>
              </a:xfrm>
              <a:custGeom>
                <a:avLst/>
                <a:gdLst>
                  <a:gd name="T0" fmla="*/ 6843134 w 54"/>
                  <a:gd name="T1" fmla="*/ 83011 h 144"/>
                  <a:gd name="T2" fmla="*/ 0 w 54"/>
                  <a:gd name="T3" fmla="*/ 84231 h 144"/>
                  <a:gd name="T4" fmla="*/ 0 w 54"/>
                  <a:gd name="T5" fmla="*/ 0 h 144"/>
                  <a:gd name="T6" fmla="*/ 0 60000 65536"/>
                  <a:gd name="T7" fmla="*/ 0 60000 65536"/>
                  <a:gd name="T8" fmla="*/ 0 60000 65536"/>
                  <a:gd name="T9" fmla="*/ 0 w 54"/>
                  <a:gd name="T10" fmla="*/ 0 h 144"/>
                  <a:gd name="T11" fmla="*/ 54 w 54"/>
                  <a:gd name="T12" fmla="*/ 144 h 144"/>
                </a:gdLst>
                <a:ahLst/>
                <a:cxnLst>
                  <a:cxn ang="T6">
                    <a:pos x="T0" y="T1"/>
                  </a:cxn>
                  <a:cxn ang="T7">
                    <a:pos x="T2" y="T3"/>
                  </a:cxn>
                  <a:cxn ang="T8">
                    <a:pos x="T4" y="T5"/>
                  </a:cxn>
                </a:cxnLst>
                <a:rect l="T9" t="T10" r="T11" b="T12"/>
                <a:pathLst>
                  <a:path w="54" h="144">
                    <a:moveTo>
                      <a:pt x="54"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660" name="Freeform 44"/>
              <p:cNvSpPr>
                <a:spLocks/>
              </p:cNvSpPr>
              <p:nvPr/>
            </p:nvSpPr>
            <p:spPr bwMode="auto">
              <a:xfrm>
                <a:off x="1950" y="2432"/>
                <a:ext cx="339" cy="527"/>
              </a:xfrm>
              <a:custGeom>
                <a:avLst/>
                <a:gdLst>
                  <a:gd name="T0" fmla="*/ 0 w 146"/>
                  <a:gd name="T1" fmla="*/ 38527 h 336"/>
                  <a:gd name="T2" fmla="*/ 296479 w 146"/>
                  <a:gd name="T3" fmla="*/ 32341 h 336"/>
                  <a:gd name="T4" fmla="*/ 688400 w 146"/>
                  <a:gd name="T5" fmla="*/ 26160 h 336"/>
                  <a:gd name="T6" fmla="*/ 1206450 w 146"/>
                  <a:gd name="T7" fmla="*/ 20793 h 336"/>
                  <a:gd name="T8" fmla="*/ 1991411 w 146"/>
                  <a:gd name="T9" fmla="*/ 15233 h 336"/>
                  <a:gd name="T10" fmla="*/ 3024386 w 146"/>
                  <a:gd name="T11" fmla="*/ 11607 h 336"/>
                  <a:gd name="T12" fmla="*/ 3999527 w 146"/>
                  <a:gd name="T13" fmla="*/ 6950 h 336"/>
                  <a:gd name="T14" fmla="*/ 5309780 w 146"/>
                  <a:gd name="T15" fmla="*/ 3821 h 336"/>
                  <a:gd name="T16" fmla="*/ 6608998 w 146"/>
                  <a:gd name="T17" fmla="*/ 1801 h 336"/>
                  <a:gd name="T18" fmla="*/ 8103844 w 146"/>
                  <a:gd name="T19" fmla="*/ 0 h 336"/>
                  <a:gd name="T20" fmla="*/ 9696382 w 146"/>
                  <a:gd name="T21" fmla="*/ 0 h 336"/>
                  <a:gd name="T22" fmla="*/ 11126602 w 146"/>
                  <a:gd name="T23" fmla="*/ 0 h 336"/>
                  <a:gd name="T24" fmla="*/ 12721430 w 146"/>
                  <a:gd name="T25" fmla="*/ 1801 h 336"/>
                  <a:gd name="T26" fmla="*/ 13927994 w 146"/>
                  <a:gd name="T27" fmla="*/ 3821 h 336"/>
                  <a:gd name="T28" fmla="*/ 15229960 w 146"/>
                  <a:gd name="T29" fmla="*/ 6950 h 336"/>
                  <a:gd name="T30" fmla="*/ 16424376 w 146"/>
                  <a:gd name="T31" fmla="*/ 11607 h 336"/>
                  <a:gd name="T32" fmla="*/ 17216751 w 146"/>
                  <a:gd name="T33" fmla="*/ 15233 h 336"/>
                  <a:gd name="T34" fmla="*/ 18023996 w 146"/>
                  <a:gd name="T35" fmla="*/ 20793 h 336"/>
                  <a:gd name="T36" fmla="*/ 18816460 w 146"/>
                  <a:gd name="T37" fmla="*/ 26160 h 336"/>
                  <a:gd name="T38" fmla="*/ 19056783 w 146"/>
                  <a:gd name="T39" fmla="*/ 32341 h 336"/>
                  <a:gd name="T40" fmla="*/ 19322422 w 146"/>
                  <a:gd name="T41" fmla="*/ 38527 h 336"/>
                  <a:gd name="T42" fmla="*/ 19322422 w 146"/>
                  <a:gd name="T43" fmla="*/ 143604 h 336"/>
                  <a:gd name="T44" fmla="*/ 19056783 w 146"/>
                  <a:gd name="T45" fmla="*/ 149356 h 336"/>
                  <a:gd name="T46" fmla="*/ 18816460 w 146"/>
                  <a:gd name="T47" fmla="*/ 156059 h 336"/>
                  <a:gd name="T48" fmla="*/ 18023996 w 146"/>
                  <a:gd name="T49" fmla="*/ 160887 h 336"/>
                  <a:gd name="T50" fmla="*/ 17216751 w 146"/>
                  <a:gd name="T51" fmla="*/ 166229 h 336"/>
                  <a:gd name="T52" fmla="*/ 16424376 w 146"/>
                  <a:gd name="T53" fmla="*/ 171822 h 336"/>
                  <a:gd name="T54" fmla="*/ 15229960 w 146"/>
                  <a:gd name="T55" fmla="*/ 174341 h 336"/>
                  <a:gd name="T56" fmla="*/ 13927994 w 146"/>
                  <a:gd name="T57" fmla="*/ 178651 h 336"/>
                  <a:gd name="T58" fmla="*/ 12721430 w 146"/>
                  <a:gd name="T59" fmla="*/ 180993 h 336"/>
                  <a:gd name="T60" fmla="*/ 11126602 w 146"/>
                  <a:gd name="T61" fmla="*/ 182154 h 336"/>
                  <a:gd name="T62" fmla="*/ 9696382 w 146"/>
                  <a:gd name="T63" fmla="*/ 183241 h 336"/>
                  <a:gd name="T64" fmla="*/ 8103844 w 146"/>
                  <a:gd name="T65" fmla="*/ 182154 h 336"/>
                  <a:gd name="T66" fmla="*/ 6608998 w 146"/>
                  <a:gd name="T67" fmla="*/ 180993 h 336"/>
                  <a:gd name="T68" fmla="*/ 5309780 w 146"/>
                  <a:gd name="T69" fmla="*/ 178651 h 336"/>
                  <a:gd name="T70" fmla="*/ 3999527 w 146"/>
                  <a:gd name="T71" fmla="*/ 174341 h 336"/>
                  <a:gd name="T72" fmla="*/ 3024386 w 146"/>
                  <a:gd name="T73" fmla="*/ 171822 h 336"/>
                  <a:gd name="T74" fmla="*/ 1991411 w 146"/>
                  <a:gd name="T75" fmla="*/ 166229 h 336"/>
                  <a:gd name="T76" fmla="*/ 1206450 w 146"/>
                  <a:gd name="T77" fmla="*/ 160887 h 336"/>
                  <a:gd name="T78" fmla="*/ 688400 w 146"/>
                  <a:gd name="T79" fmla="*/ 156059 h 336"/>
                  <a:gd name="T80" fmla="*/ 296479 w 146"/>
                  <a:gd name="T81" fmla="*/ 149356 h 336"/>
                  <a:gd name="T82" fmla="*/ 296479 w 146"/>
                  <a:gd name="T83" fmla="*/ 143604 h 336"/>
                  <a:gd name="T84" fmla="*/ 296479 w 146"/>
                  <a:gd name="T85" fmla="*/ 38527 h 336"/>
                  <a:gd name="T86" fmla="*/ 296479 w 146"/>
                  <a:gd name="T87" fmla="*/ 38527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336"/>
                  <a:gd name="T134" fmla="*/ 146 w 146"/>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336">
                    <a:moveTo>
                      <a:pt x="0" y="71"/>
                    </a:moveTo>
                    <a:lnTo>
                      <a:pt x="2" y="59"/>
                    </a:lnTo>
                    <a:lnTo>
                      <a:pt x="5" y="48"/>
                    </a:lnTo>
                    <a:lnTo>
                      <a:pt x="9" y="38"/>
                    </a:lnTo>
                    <a:lnTo>
                      <a:pt x="15" y="28"/>
                    </a:lnTo>
                    <a:lnTo>
                      <a:pt x="23" y="21"/>
                    </a:lnTo>
                    <a:lnTo>
                      <a:pt x="30" y="13"/>
                    </a:lnTo>
                    <a:lnTo>
                      <a:pt x="40" y="7"/>
                    </a:lnTo>
                    <a:lnTo>
                      <a:pt x="50" y="3"/>
                    </a:lnTo>
                    <a:lnTo>
                      <a:pt x="61" y="0"/>
                    </a:lnTo>
                    <a:lnTo>
                      <a:pt x="73" y="0"/>
                    </a:lnTo>
                    <a:lnTo>
                      <a:pt x="84" y="0"/>
                    </a:lnTo>
                    <a:lnTo>
                      <a:pt x="96" y="3"/>
                    </a:lnTo>
                    <a:lnTo>
                      <a:pt x="105" y="7"/>
                    </a:lnTo>
                    <a:lnTo>
                      <a:pt x="115" y="13"/>
                    </a:lnTo>
                    <a:lnTo>
                      <a:pt x="124" y="21"/>
                    </a:lnTo>
                    <a:lnTo>
                      <a:pt x="130" y="28"/>
                    </a:lnTo>
                    <a:lnTo>
                      <a:pt x="136" y="38"/>
                    </a:lnTo>
                    <a:lnTo>
                      <a:pt x="142" y="48"/>
                    </a:lnTo>
                    <a:lnTo>
                      <a:pt x="144" y="59"/>
                    </a:lnTo>
                    <a:lnTo>
                      <a:pt x="146" y="71"/>
                    </a:lnTo>
                    <a:lnTo>
                      <a:pt x="146" y="263"/>
                    </a:lnTo>
                    <a:lnTo>
                      <a:pt x="144" y="274"/>
                    </a:lnTo>
                    <a:lnTo>
                      <a:pt x="142" y="286"/>
                    </a:lnTo>
                    <a:lnTo>
                      <a:pt x="136" y="295"/>
                    </a:lnTo>
                    <a:lnTo>
                      <a:pt x="130" y="305"/>
                    </a:lnTo>
                    <a:lnTo>
                      <a:pt x="124" y="315"/>
                    </a:lnTo>
                    <a:lnTo>
                      <a:pt x="115" y="320"/>
                    </a:lnTo>
                    <a:lnTo>
                      <a:pt x="105" y="328"/>
                    </a:lnTo>
                    <a:lnTo>
                      <a:pt x="96" y="332"/>
                    </a:lnTo>
                    <a:lnTo>
                      <a:pt x="84" y="334"/>
                    </a:lnTo>
                    <a:lnTo>
                      <a:pt x="73" y="336"/>
                    </a:lnTo>
                    <a:lnTo>
                      <a:pt x="61" y="334"/>
                    </a:lnTo>
                    <a:lnTo>
                      <a:pt x="50" y="332"/>
                    </a:lnTo>
                    <a:lnTo>
                      <a:pt x="40" y="328"/>
                    </a:lnTo>
                    <a:lnTo>
                      <a:pt x="30" y="320"/>
                    </a:lnTo>
                    <a:lnTo>
                      <a:pt x="23" y="315"/>
                    </a:lnTo>
                    <a:lnTo>
                      <a:pt x="15" y="305"/>
                    </a:lnTo>
                    <a:lnTo>
                      <a:pt x="9" y="295"/>
                    </a:lnTo>
                    <a:lnTo>
                      <a:pt x="5" y="286"/>
                    </a:lnTo>
                    <a:lnTo>
                      <a:pt x="2" y="274"/>
                    </a:lnTo>
                    <a:lnTo>
                      <a:pt x="2" y="263"/>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661" name="Rectangle 45"/>
              <p:cNvSpPr>
                <a:spLocks noChangeArrowheads="1"/>
              </p:cNvSpPr>
              <p:nvPr/>
            </p:nvSpPr>
            <p:spPr bwMode="auto">
              <a:xfrm>
                <a:off x="1990" y="2521"/>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0</a:t>
                </a:r>
                <a:endParaRPr kumimoji="1" lang="zh-TW" altLang="en-US" sz="1500" b="1">
                  <a:latin typeface="Century Gothic" pitchFamily="34" charset="0"/>
                </a:endParaRPr>
              </a:p>
            </p:txBody>
          </p:sp>
          <p:sp>
            <p:nvSpPr>
              <p:cNvPr id="24662" name="Rectangle 46"/>
              <p:cNvSpPr>
                <a:spLocks noChangeArrowheads="1"/>
              </p:cNvSpPr>
              <p:nvPr/>
            </p:nvSpPr>
            <p:spPr bwMode="auto">
              <a:xfrm>
                <a:off x="1990" y="2747"/>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1</a:t>
                </a:r>
                <a:endParaRPr kumimoji="1" lang="zh-TW" altLang="en-US" sz="1500" b="1">
                  <a:latin typeface="Century Gothic" pitchFamily="34" charset="0"/>
                </a:endParaRPr>
              </a:p>
            </p:txBody>
          </p:sp>
          <p:sp>
            <p:nvSpPr>
              <p:cNvPr id="24663" name="Line 47"/>
              <p:cNvSpPr>
                <a:spLocks noChangeShapeType="1"/>
              </p:cNvSpPr>
              <p:nvPr/>
            </p:nvSpPr>
            <p:spPr bwMode="auto">
              <a:xfrm flipH="1">
                <a:off x="1125" y="2579"/>
                <a:ext cx="825"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64" name="Line 48"/>
              <p:cNvSpPr>
                <a:spLocks noChangeShapeType="1"/>
              </p:cNvSpPr>
              <p:nvPr/>
            </p:nvSpPr>
            <p:spPr bwMode="auto">
              <a:xfrm>
                <a:off x="1820" y="2805"/>
                <a:ext cx="135"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65" name="Freeform 49"/>
              <p:cNvSpPr>
                <a:spLocks/>
              </p:cNvSpPr>
              <p:nvPr/>
            </p:nvSpPr>
            <p:spPr bwMode="auto">
              <a:xfrm>
                <a:off x="1308" y="2554"/>
                <a:ext cx="77" cy="52"/>
              </a:xfrm>
              <a:custGeom>
                <a:avLst/>
                <a:gdLst>
                  <a:gd name="T0" fmla="*/ 2243220 w 33"/>
                  <a:gd name="T1" fmla="*/ 19149 h 33"/>
                  <a:gd name="T2" fmla="*/ 2679936 w 33"/>
                  <a:gd name="T3" fmla="*/ 19149 h 33"/>
                  <a:gd name="T4" fmla="*/ 2970751 w 33"/>
                  <a:gd name="T5" fmla="*/ 19149 h 33"/>
                  <a:gd name="T6" fmla="*/ 3282547 w 33"/>
                  <a:gd name="T7" fmla="*/ 18022 h 33"/>
                  <a:gd name="T8" fmla="*/ 3827374 w 33"/>
                  <a:gd name="T9" fmla="*/ 16758 h 33"/>
                  <a:gd name="T10" fmla="*/ 4143706 w 33"/>
                  <a:gd name="T11" fmla="*/ 16758 h 33"/>
                  <a:gd name="T12" fmla="*/ 4143706 w 33"/>
                  <a:gd name="T13" fmla="*/ 15923 h 33"/>
                  <a:gd name="T14" fmla="*/ 4377557 w 33"/>
                  <a:gd name="T15" fmla="*/ 14253 h 33"/>
                  <a:gd name="T16" fmla="*/ 4688532 w 33"/>
                  <a:gd name="T17" fmla="*/ 12152 h 33"/>
                  <a:gd name="T18" fmla="*/ 4688532 w 33"/>
                  <a:gd name="T19" fmla="*/ 11675 h 33"/>
                  <a:gd name="T20" fmla="*/ 4688532 w 33"/>
                  <a:gd name="T21" fmla="*/ 10298 h 33"/>
                  <a:gd name="T22" fmla="*/ 4688532 w 33"/>
                  <a:gd name="T23" fmla="*/ 8214 h 33"/>
                  <a:gd name="T24" fmla="*/ 4688532 w 33"/>
                  <a:gd name="T25" fmla="*/ 6995 h 33"/>
                  <a:gd name="T26" fmla="*/ 4377557 w 33"/>
                  <a:gd name="T27" fmla="*/ 5740 h 33"/>
                  <a:gd name="T28" fmla="*/ 4143706 w 33"/>
                  <a:gd name="T29" fmla="*/ 4702 h 33"/>
                  <a:gd name="T30" fmla="*/ 4143706 w 33"/>
                  <a:gd name="T31" fmla="*/ 3308 h 33"/>
                  <a:gd name="T32" fmla="*/ 3827374 w 33"/>
                  <a:gd name="T33" fmla="*/ 2099 h 33"/>
                  <a:gd name="T34" fmla="*/ 3282547 w 33"/>
                  <a:gd name="T35" fmla="*/ 1202 h 33"/>
                  <a:gd name="T36" fmla="*/ 2970751 w 33"/>
                  <a:gd name="T37" fmla="*/ 1202 h 33"/>
                  <a:gd name="T38" fmla="*/ 2679936 w 33"/>
                  <a:gd name="T39" fmla="*/ 0 h 33"/>
                  <a:gd name="T40" fmla="*/ 2421722 w 33"/>
                  <a:gd name="T41" fmla="*/ 0 h 33"/>
                  <a:gd name="T42" fmla="*/ 2009371 w 33"/>
                  <a:gd name="T43" fmla="*/ 0 h 33"/>
                  <a:gd name="T44" fmla="*/ 1697572 w 33"/>
                  <a:gd name="T45" fmla="*/ 1202 h 33"/>
                  <a:gd name="T46" fmla="*/ 1406806 w 33"/>
                  <a:gd name="T47" fmla="*/ 1202 h 33"/>
                  <a:gd name="T48" fmla="*/ 1148544 w 33"/>
                  <a:gd name="T49" fmla="*/ 2099 h 33"/>
                  <a:gd name="T50" fmla="*/ 861159 w 33"/>
                  <a:gd name="T51" fmla="*/ 3308 h 33"/>
                  <a:gd name="T52" fmla="*/ 545648 w 33"/>
                  <a:gd name="T53" fmla="*/ 4702 h 33"/>
                  <a:gd name="T54" fmla="*/ 311799 w 33"/>
                  <a:gd name="T55" fmla="*/ 5740 h 33"/>
                  <a:gd name="T56" fmla="*/ 311799 w 33"/>
                  <a:gd name="T57" fmla="*/ 6995 h 33"/>
                  <a:gd name="T58" fmla="*/ 0 w 33"/>
                  <a:gd name="T59" fmla="*/ 8214 h 33"/>
                  <a:gd name="T60" fmla="*/ 0 w 33"/>
                  <a:gd name="T61" fmla="*/ 10298 h 33"/>
                  <a:gd name="T62" fmla="*/ 0 w 33"/>
                  <a:gd name="T63" fmla="*/ 11675 h 33"/>
                  <a:gd name="T64" fmla="*/ 311799 w 33"/>
                  <a:gd name="T65" fmla="*/ 12152 h 33"/>
                  <a:gd name="T66" fmla="*/ 311799 w 33"/>
                  <a:gd name="T67" fmla="*/ 14253 h 33"/>
                  <a:gd name="T68" fmla="*/ 545648 w 33"/>
                  <a:gd name="T69" fmla="*/ 15923 h 33"/>
                  <a:gd name="T70" fmla="*/ 861159 w 33"/>
                  <a:gd name="T71" fmla="*/ 16758 h 33"/>
                  <a:gd name="T72" fmla="*/ 1148544 w 33"/>
                  <a:gd name="T73" fmla="*/ 16758 h 33"/>
                  <a:gd name="T74" fmla="*/ 1406806 w 33"/>
                  <a:gd name="T75" fmla="*/ 18022 h 33"/>
                  <a:gd name="T76" fmla="*/ 1697572 w 33"/>
                  <a:gd name="T77" fmla="*/ 19149 h 33"/>
                  <a:gd name="T78" fmla="*/ 2009371 w 33"/>
                  <a:gd name="T79" fmla="*/ 19149 h 33"/>
                  <a:gd name="T80" fmla="*/ 2421722 w 33"/>
                  <a:gd name="T81" fmla="*/ 19149 h 33"/>
                  <a:gd name="T82" fmla="*/ 2421722 w 33"/>
                  <a:gd name="T83" fmla="*/ 19149 h 33"/>
                  <a:gd name="T84" fmla="*/ 2243220 w 33"/>
                  <a:gd name="T85" fmla="*/ 19149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6" y="33"/>
                    </a:moveTo>
                    <a:lnTo>
                      <a:pt x="19" y="33"/>
                    </a:lnTo>
                    <a:lnTo>
                      <a:pt x="21" y="33"/>
                    </a:lnTo>
                    <a:lnTo>
                      <a:pt x="23" y="31"/>
                    </a:lnTo>
                    <a:lnTo>
                      <a:pt x="27" y="29"/>
                    </a:lnTo>
                    <a:lnTo>
                      <a:pt x="29" y="29"/>
                    </a:lnTo>
                    <a:lnTo>
                      <a:pt x="29" y="27"/>
                    </a:lnTo>
                    <a:lnTo>
                      <a:pt x="31" y="25"/>
                    </a:lnTo>
                    <a:lnTo>
                      <a:pt x="33" y="21"/>
                    </a:lnTo>
                    <a:lnTo>
                      <a:pt x="33" y="20"/>
                    </a:lnTo>
                    <a:lnTo>
                      <a:pt x="33" y="18"/>
                    </a:lnTo>
                    <a:lnTo>
                      <a:pt x="33" y="14"/>
                    </a:lnTo>
                    <a:lnTo>
                      <a:pt x="33" y="12"/>
                    </a:lnTo>
                    <a:lnTo>
                      <a:pt x="31" y="10"/>
                    </a:lnTo>
                    <a:lnTo>
                      <a:pt x="29" y="8"/>
                    </a:lnTo>
                    <a:lnTo>
                      <a:pt x="29" y="6"/>
                    </a:lnTo>
                    <a:lnTo>
                      <a:pt x="27" y="4"/>
                    </a:lnTo>
                    <a:lnTo>
                      <a:pt x="23" y="2"/>
                    </a:lnTo>
                    <a:lnTo>
                      <a:pt x="21" y="2"/>
                    </a:lnTo>
                    <a:lnTo>
                      <a:pt x="19" y="0"/>
                    </a:lnTo>
                    <a:lnTo>
                      <a:pt x="17" y="0"/>
                    </a:lnTo>
                    <a:lnTo>
                      <a:pt x="14" y="0"/>
                    </a:lnTo>
                    <a:lnTo>
                      <a:pt x="12" y="2"/>
                    </a:lnTo>
                    <a:lnTo>
                      <a:pt x="10" y="2"/>
                    </a:lnTo>
                    <a:lnTo>
                      <a:pt x="8" y="4"/>
                    </a:lnTo>
                    <a:lnTo>
                      <a:pt x="6" y="6"/>
                    </a:lnTo>
                    <a:lnTo>
                      <a:pt x="4" y="8"/>
                    </a:lnTo>
                    <a:lnTo>
                      <a:pt x="2" y="10"/>
                    </a:lnTo>
                    <a:lnTo>
                      <a:pt x="2" y="12"/>
                    </a:lnTo>
                    <a:lnTo>
                      <a:pt x="0" y="14"/>
                    </a:lnTo>
                    <a:lnTo>
                      <a:pt x="0" y="18"/>
                    </a:lnTo>
                    <a:lnTo>
                      <a:pt x="0" y="20"/>
                    </a:lnTo>
                    <a:lnTo>
                      <a:pt x="2" y="21"/>
                    </a:lnTo>
                    <a:lnTo>
                      <a:pt x="2" y="25"/>
                    </a:lnTo>
                    <a:lnTo>
                      <a:pt x="4" y="27"/>
                    </a:lnTo>
                    <a:lnTo>
                      <a:pt x="6" y="29"/>
                    </a:lnTo>
                    <a:lnTo>
                      <a:pt x="8" y="29"/>
                    </a:lnTo>
                    <a:lnTo>
                      <a:pt x="10" y="31"/>
                    </a:lnTo>
                    <a:lnTo>
                      <a:pt x="12" y="33"/>
                    </a:lnTo>
                    <a:lnTo>
                      <a:pt x="14" y="33"/>
                    </a:lnTo>
                    <a:lnTo>
                      <a:pt x="17" y="33"/>
                    </a:lnTo>
                    <a:lnTo>
                      <a:pt x="16" y="33"/>
                    </a:lnTo>
                    <a:close/>
                  </a:path>
                </a:pathLst>
              </a:custGeom>
              <a:solidFill>
                <a:srgbClr val="000000"/>
              </a:solidFill>
              <a:ln w="28575">
                <a:solidFill>
                  <a:srgbClr val="000000"/>
                </a:solidFill>
                <a:round/>
                <a:headEnd/>
                <a:tailEnd/>
              </a:ln>
            </p:spPr>
            <p:txBody>
              <a:bodyPr/>
              <a:lstStyle/>
              <a:p>
                <a:endParaRPr lang="zh-TW" altLang="en-US" sz="1350"/>
              </a:p>
            </p:txBody>
          </p:sp>
        </p:grpSp>
        <p:sp>
          <p:nvSpPr>
            <p:cNvPr id="24617" name="Rectangle 50"/>
            <p:cNvSpPr>
              <a:spLocks noChangeArrowheads="1"/>
            </p:cNvSpPr>
            <p:nvPr/>
          </p:nvSpPr>
          <p:spPr bwMode="auto">
            <a:xfrm>
              <a:off x="2027635" y="3001566"/>
              <a:ext cx="1266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b</a:t>
              </a:r>
              <a:endParaRPr kumimoji="1" lang="en-US" altLang="zh-TW" sz="1500" b="1">
                <a:latin typeface="Century Gothic" pitchFamily="34" charset="0"/>
              </a:endParaRPr>
            </a:p>
          </p:txBody>
        </p:sp>
        <p:sp>
          <p:nvSpPr>
            <p:cNvPr id="24618" name="Rectangle 51"/>
            <p:cNvSpPr>
              <a:spLocks noChangeArrowheads="1"/>
            </p:cNvSpPr>
            <p:nvPr/>
          </p:nvSpPr>
          <p:spPr bwMode="auto">
            <a:xfrm>
              <a:off x="5428060" y="3014663"/>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2</a:t>
              </a:r>
              <a:endParaRPr kumimoji="1" lang="zh-TW" altLang="en-US" sz="1500" b="1">
                <a:latin typeface="Century Gothic" pitchFamily="34" charset="0"/>
              </a:endParaRPr>
            </a:p>
          </p:txBody>
        </p:sp>
        <p:sp>
          <p:nvSpPr>
            <p:cNvPr id="24619" name="Line 53"/>
            <p:cNvSpPr>
              <a:spLocks noChangeShapeType="1"/>
            </p:cNvSpPr>
            <p:nvPr/>
          </p:nvSpPr>
          <p:spPr bwMode="auto">
            <a:xfrm flipH="1">
              <a:off x="2196703" y="3644503"/>
              <a:ext cx="3167063" cy="3572"/>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20" name="Freeform 54"/>
            <p:cNvSpPr>
              <a:spLocks/>
            </p:cNvSpPr>
            <p:nvPr/>
          </p:nvSpPr>
          <p:spPr bwMode="auto">
            <a:xfrm>
              <a:off x="5036344" y="3056335"/>
              <a:ext cx="85725" cy="61913"/>
            </a:xfrm>
            <a:custGeom>
              <a:avLst/>
              <a:gdLst>
                <a:gd name="T0" fmla="*/ 2147483647 w 31"/>
                <a:gd name="T1" fmla="*/ 2147483647 h 33"/>
                <a:gd name="T2" fmla="*/ 2147483647 w 31"/>
                <a:gd name="T3" fmla="*/ 2147483647 h 33"/>
                <a:gd name="T4" fmla="*/ 2147483647 w 31"/>
                <a:gd name="T5" fmla="*/ 2147483647 h 33"/>
                <a:gd name="T6" fmla="*/ 2147483647 w 31"/>
                <a:gd name="T7" fmla="*/ 2147483647 h 33"/>
                <a:gd name="T8" fmla="*/ 2147483647 w 31"/>
                <a:gd name="T9" fmla="*/ 2147483647 h 33"/>
                <a:gd name="T10" fmla="*/ 2147483647 w 31"/>
                <a:gd name="T11" fmla="*/ 2147483647 h 33"/>
                <a:gd name="T12" fmla="*/ 2147483647 w 31"/>
                <a:gd name="T13" fmla="*/ 2147483647 h 33"/>
                <a:gd name="T14" fmla="*/ 2147483647 w 31"/>
                <a:gd name="T15" fmla="*/ 2147483647 h 33"/>
                <a:gd name="T16" fmla="*/ 2147483647 w 31"/>
                <a:gd name="T17" fmla="*/ 2147483647 h 33"/>
                <a:gd name="T18" fmla="*/ 2147483647 w 31"/>
                <a:gd name="T19" fmla="*/ 2147483647 h 33"/>
                <a:gd name="T20" fmla="*/ 2147483647 w 31"/>
                <a:gd name="T21" fmla="*/ 2147483647 h 33"/>
                <a:gd name="T22" fmla="*/ 2147483647 w 31"/>
                <a:gd name="T23" fmla="*/ 2147483647 h 33"/>
                <a:gd name="T24" fmla="*/ 2147483647 w 31"/>
                <a:gd name="T25" fmla="*/ 2147483647 h 33"/>
                <a:gd name="T26" fmla="*/ 2147483647 w 31"/>
                <a:gd name="T27" fmla="*/ 2147483647 h 33"/>
                <a:gd name="T28" fmla="*/ 2147483647 w 31"/>
                <a:gd name="T29" fmla="*/ 2147483647 h 33"/>
                <a:gd name="T30" fmla="*/ 2147483647 w 31"/>
                <a:gd name="T31" fmla="*/ 2147483647 h 33"/>
                <a:gd name="T32" fmla="*/ 2147483647 w 31"/>
                <a:gd name="T33" fmla="*/ 2147483647 h 33"/>
                <a:gd name="T34" fmla="*/ 2147483647 w 31"/>
                <a:gd name="T35" fmla="*/ 2147483647 h 33"/>
                <a:gd name="T36" fmla="*/ 2147483647 w 31"/>
                <a:gd name="T37" fmla="*/ 2147483647 h 33"/>
                <a:gd name="T38" fmla="*/ 2147483647 w 31"/>
                <a:gd name="T39" fmla="*/ 0 h 33"/>
                <a:gd name="T40" fmla="*/ 2147483647 w 31"/>
                <a:gd name="T41" fmla="*/ 0 h 33"/>
                <a:gd name="T42" fmla="*/ 2147483647 w 31"/>
                <a:gd name="T43" fmla="*/ 0 h 33"/>
                <a:gd name="T44" fmla="*/ 2147483647 w 31"/>
                <a:gd name="T45" fmla="*/ 2147483647 h 33"/>
                <a:gd name="T46" fmla="*/ 2147483647 w 31"/>
                <a:gd name="T47" fmla="*/ 2147483647 h 33"/>
                <a:gd name="T48" fmla="*/ 2147483647 w 31"/>
                <a:gd name="T49" fmla="*/ 2147483647 h 33"/>
                <a:gd name="T50" fmla="*/ 2147483647 w 31"/>
                <a:gd name="T51" fmla="*/ 2147483647 h 33"/>
                <a:gd name="T52" fmla="*/ 2147483647 w 31"/>
                <a:gd name="T53" fmla="*/ 2147483647 h 33"/>
                <a:gd name="T54" fmla="*/ 2147483647 w 31"/>
                <a:gd name="T55" fmla="*/ 2147483647 h 33"/>
                <a:gd name="T56" fmla="*/ 0 w 31"/>
                <a:gd name="T57" fmla="*/ 2147483647 h 33"/>
                <a:gd name="T58" fmla="*/ 0 w 31"/>
                <a:gd name="T59" fmla="*/ 2147483647 h 33"/>
                <a:gd name="T60" fmla="*/ 0 w 31"/>
                <a:gd name="T61" fmla="*/ 2147483647 h 33"/>
                <a:gd name="T62" fmla="*/ 0 w 31"/>
                <a:gd name="T63" fmla="*/ 2147483647 h 33"/>
                <a:gd name="T64" fmla="*/ 0 w 31"/>
                <a:gd name="T65" fmla="*/ 2147483647 h 33"/>
                <a:gd name="T66" fmla="*/ 2147483647 w 31"/>
                <a:gd name="T67" fmla="*/ 2147483647 h 33"/>
                <a:gd name="T68" fmla="*/ 2147483647 w 31"/>
                <a:gd name="T69" fmla="*/ 2147483647 h 33"/>
                <a:gd name="T70" fmla="*/ 2147483647 w 31"/>
                <a:gd name="T71" fmla="*/ 2147483647 h 33"/>
                <a:gd name="T72" fmla="*/ 2147483647 w 31"/>
                <a:gd name="T73" fmla="*/ 2147483647 h 33"/>
                <a:gd name="T74" fmla="*/ 2147483647 w 31"/>
                <a:gd name="T75" fmla="*/ 2147483647 h 33"/>
                <a:gd name="T76" fmla="*/ 2147483647 w 31"/>
                <a:gd name="T77" fmla="*/ 2147483647 h 33"/>
                <a:gd name="T78" fmla="*/ 2147483647 w 31"/>
                <a:gd name="T79" fmla="*/ 2147483647 h 33"/>
                <a:gd name="T80" fmla="*/ 2147483647 w 31"/>
                <a:gd name="T81" fmla="*/ 2147483647 h 33"/>
                <a:gd name="T82" fmla="*/ 2147483647 w 31"/>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
                <a:gd name="T127" fmla="*/ 0 h 33"/>
                <a:gd name="T128" fmla="*/ 31 w 31"/>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 h="33">
                  <a:moveTo>
                    <a:pt x="15" y="33"/>
                  </a:moveTo>
                  <a:lnTo>
                    <a:pt x="17" y="33"/>
                  </a:lnTo>
                  <a:lnTo>
                    <a:pt x="21" y="33"/>
                  </a:lnTo>
                  <a:lnTo>
                    <a:pt x="23" y="31"/>
                  </a:lnTo>
                  <a:lnTo>
                    <a:pt x="25" y="29"/>
                  </a:lnTo>
                  <a:lnTo>
                    <a:pt x="27" y="29"/>
                  </a:lnTo>
                  <a:lnTo>
                    <a:pt x="29" y="27"/>
                  </a:lnTo>
                  <a:lnTo>
                    <a:pt x="29" y="23"/>
                  </a:lnTo>
                  <a:lnTo>
                    <a:pt x="31" y="21"/>
                  </a:lnTo>
                  <a:lnTo>
                    <a:pt x="31" y="19"/>
                  </a:lnTo>
                  <a:lnTo>
                    <a:pt x="31" y="17"/>
                  </a:lnTo>
                  <a:lnTo>
                    <a:pt x="31" y="13"/>
                  </a:lnTo>
                  <a:lnTo>
                    <a:pt x="31" y="12"/>
                  </a:lnTo>
                  <a:lnTo>
                    <a:pt x="29" y="10"/>
                  </a:lnTo>
                  <a:lnTo>
                    <a:pt x="29" y="8"/>
                  </a:lnTo>
                  <a:lnTo>
                    <a:pt x="27" y="6"/>
                  </a:lnTo>
                  <a:lnTo>
                    <a:pt x="25" y="4"/>
                  </a:lnTo>
                  <a:lnTo>
                    <a:pt x="23" y="2"/>
                  </a:lnTo>
                  <a:lnTo>
                    <a:pt x="21" y="2"/>
                  </a:lnTo>
                  <a:lnTo>
                    <a:pt x="17" y="0"/>
                  </a:lnTo>
                  <a:lnTo>
                    <a:pt x="15" y="0"/>
                  </a:lnTo>
                  <a:lnTo>
                    <a:pt x="13" y="0"/>
                  </a:lnTo>
                  <a:lnTo>
                    <a:pt x="9" y="2"/>
                  </a:lnTo>
                  <a:lnTo>
                    <a:pt x="7" y="2"/>
                  </a:lnTo>
                  <a:lnTo>
                    <a:pt x="6" y="4"/>
                  </a:lnTo>
                  <a:lnTo>
                    <a:pt x="4" y="6"/>
                  </a:lnTo>
                  <a:lnTo>
                    <a:pt x="2" y="8"/>
                  </a:lnTo>
                  <a:lnTo>
                    <a:pt x="2" y="10"/>
                  </a:lnTo>
                  <a:lnTo>
                    <a:pt x="0" y="12"/>
                  </a:lnTo>
                  <a:lnTo>
                    <a:pt x="0" y="13"/>
                  </a:lnTo>
                  <a:lnTo>
                    <a:pt x="0" y="17"/>
                  </a:lnTo>
                  <a:lnTo>
                    <a:pt x="0" y="19"/>
                  </a:lnTo>
                  <a:lnTo>
                    <a:pt x="0" y="21"/>
                  </a:lnTo>
                  <a:lnTo>
                    <a:pt x="2" y="23"/>
                  </a:lnTo>
                  <a:lnTo>
                    <a:pt x="2" y="27"/>
                  </a:lnTo>
                  <a:lnTo>
                    <a:pt x="4" y="29"/>
                  </a:lnTo>
                  <a:lnTo>
                    <a:pt x="6" y="29"/>
                  </a:lnTo>
                  <a:lnTo>
                    <a:pt x="7" y="31"/>
                  </a:lnTo>
                  <a:lnTo>
                    <a:pt x="9"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24621" name="Freeform 55"/>
            <p:cNvSpPr>
              <a:spLocks/>
            </p:cNvSpPr>
            <p:nvPr/>
          </p:nvSpPr>
          <p:spPr bwMode="auto">
            <a:xfrm>
              <a:off x="4069556" y="3177779"/>
              <a:ext cx="90488" cy="57150"/>
            </a:xfrm>
            <a:custGeom>
              <a:avLst/>
              <a:gdLst>
                <a:gd name="T0" fmla="*/ 2147483647 w 33"/>
                <a:gd name="T1" fmla="*/ 2147483647 h 31"/>
                <a:gd name="T2" fmla="*/ 2147483647 w 33"/>
                <a:gd name="T3" fmla="*/ 2147483647 h 31"/>
                <a:gd name="T4" fmla="*/ 2147483647 w 33"/>
                <a:gd name="T5" fmla="*/ 2147483647 h 31"/>
                <a:gd name="T6" fmla="*/ 2147483647 w 33"/>
                <a:gd name="T7" fmla="*/ 2147483647 h 31"/>
                <a:gd name="T8" fmla="*/ 2147483647 w 33"/>
                <a:gd name="T9" fmla="*/ 2147483647 h 31"/>
                <a:gd name="T10" fmla="*/ 2147483647 w 33"/>
                <a:gd name="T11" fmla="*/ 2147483647 h 31"/>
                <a:gd name="T12" fmla="*/ 2147483647 w 33"/>
                <a:gd name="T13" fmla="*/ 2147483647 h 31"/>
                <a:gd name="T14" fmla="*/ 2147483647 w 33"/>
                <a:gd name="T15" fmla="*/ 2147483647 h 31"/>
                <a:gd name="T16" fmla="*/ 2147483647 w 33"/>
                <a:gd name="T17" fmla="*/ 2147483647 h 31"/>
                <a:gd name="T18" fmla="*/ 2147483647 w 33"/>
                <a:gd name="T19" fmla="*/ 2147483647 h 31"/>
                <a:gd name="T20" fmla="*/ 2147483647 w 33"/>
                <a:gd name="T21" fmla="*/ 2147483647 h 31"/>
                <a:gd name="T22" fmla="*/ 2147483647 w 33"/>
                <a:gd name="T23" fmla="*/ 2147483647 h 31"/>
                <a:gd name="T24" fmla="*/ 2147483647 w 33"/>
                <a:gd name="T25" fmla="*/ 2147483647 h 31"/>
                <a:gd name="T26" fmla="*/ 2147483647 w 33"/>
                <a:gd name="T27" fmla="*/ 2147483647 h 31"/>
                <a:gd name="T28" fmla="*/ 2147483647 w 33"/>
                <a:gd name="T29" fmla="*/ 2147483647 h 31"/>
                <a:gd name="T30" fmla="*/ 2147483647 w 33"/>
                <a:gd name="T31" fmla="*/ 2147483647 h 31"/>
                <a:gd name="T32" fmla="*/ 2147483647 w 33"/>
                <a:gd name="T33" fmla="*/ 2147483647 h 31"/>
                <a:gd name="T34" fmla="*/ 2147483647 w 33"/>
                <a:gd name="T35" fmla="*/ 0 h 31"/>
                <a:gd name="T36" fmla="*/ 2147483647 w 33"/>
                <a:gd name="T37" fmla="*/ 0 h 31"/>
                <a:gd name="T38" fmla="*/ 2147483647 w 33"/>
                <a:gd name="T39" fmla="*/ 0 h 31"/>
                <a:gd name="T40" fmla="*/ 2147483647 w 33"/>
                <a:gd name="T41" fmla="*/ 0 h 31"/>
                <a:gd name="T42" fmla="*/ 2147483647 w 33"/>
                <a:gd name="T43" fmla="*/ 0 h 31"/>
                <a:gd name="T44" fmla="*/ 2147483647 w 33"/>
                <a:gd name="T45" fmla="*/ 0 h 31"/>
                <a:gd name="T46" fmla="*/ 2147483647 w 33"/>
                <a:gd name="T47" fmla="*/ 0 h 31"/>
                <a:gd name="T48" fmla="*/ 2147483647 w 33"/>
                <a:gd name="T49" fmla="*/ 2147483647 h 31"/>
                <a:gd name="T50" fmla="*/ 2147483647 w 33"/>
                <a:gd name="T51" fmla="*/ 2147483647 h 31"/>
                <a:gd name="T52" fmla="*/ 2147483647 w 33"/>
                <a:gd name="T53" fmla="*/ 2147483647 h 31"/>
                <a:gd name="T54" fmla="*/ 2147483647 w 33"/>
                <a:gd name="T55" fmla="*/ 2147483647 h 31"/>
                <a:gd name="T56" fmla="*/ 0 w 33"/>
                <a:gd name="T57" fmla="*/ 2147483647 h 31"/>
                <a:gd name="T58" fmla="*/ 0 w 33"/>
                <a:gd name="T59" fmla="*/ 2147483647 h 31"/>
                <a:gd name="T60" fmla="*/ 0 w 33"/>
                <a:gd name="T61" fmla="*/ 2147483647 h 31"/>
                <a:gd name="T62" fmla="*/ 0 w 33"/>
                <a:gd name="T63" fmla="*/ 2147483647 h 31"/>
                <a:gd name="T64" fmla="*/ 0 w 33"/>
                <a:gd name="T65" fmla="*/ 2147483647 h 31"/>
                <a:gd name="T66" fmla="*/ 2147483647 w 33"/>
                <a:gd name="T67" fmla="*/ 2147483647 h 31"/>
                <a:gd name="T68" fmla="*/ 2147483647 w 33"/>
                <a:gd name="T69" fmla="*/ 2147483647 h 31"/>
                <a:gd name="T70" fmla="*/ 2147483647 w 33"/>
                <a:gd name="T71" fmla="*/ 2147483647 h 31"/>
                <a:gd name="T72" fmla="*/ 2147483647 w 33"/>
                <a:gd name="T73" fmla="*/ 2147483647 h 31"/>
                <a:gd name="T74" fmla="*/ 2147483647 w 33"/>
                <a:gd name="T75" fmla="*/ 2147483647 h 31"/>
                <a:gd name="T76" fmla="*/ 2147483647 w 33"/>
                <a:gd name="T77" fmla="*/ 2147483647 h 31"/>
                <a:gd name="T78" fmla="*/ 2147483647 w 33"/>
                <a:gd name="T79" fmla="*/ 2147483647 h 31"/>
                <a:gd name="T80" fmla="*/ 2147483647 w 33"/>
                <a:gd name="T81" fmla="*/ 2147483647 h 31"/>
                <a:gd name="T82" fmla="*/ 2147483647 w 33"/>
                <a:gd name="T83" fmla="*/ 2147483647 h 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1"/>
                <a:gd name="T128" fmla="*/ 33 w 33"/>
                <a:gd name="T129" fmla="*/ 31 h 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1">
                  <a:moveTo>
                    <a:pt x="16" y="31"/>
                  </a:moveTo>
                  <a:lnTo>
                    <a:pt x="19" y="31"/>
                  </a:lnTo>
                  <a:lnTo>
                    <a:pt x="21" y="31"/>
                  </a:lnTo>
                  <a:lnTo>
                    <a:pt x="23" y="29"/>
                  </a:lnTo>
                  <a:lnTo>
                    <a:pt x="25" y="29"/>
                  </a:lnTo>
                  <a:lnTo>
                    <a:pt x="27" y="27"/>
                  </a:lnTo>
                  <a:lnTo>
                    <a:pt x="29" y="25"/>
                  </a:lnTo>
                  <a:lnTo>
                    <a:pt x="31" y="23"/>
                  </a:lnTo>
                  <a:lnTo>
                    <a:pt x="31" y="21"/>
                  </a:lnTo>
                  <a:lnTo>
                    <a:pt x="33" y="18"/>
                  </a:lnTo>
                  <a:lnTo>
                    <a:pt x="33" y="16"/>
                  </a:lnTo>
                  <a:lnTo>
                    <a:pt x="33" y="14"/>
                  </a:lnTo>
                  <a:lnTo>
                    <a:pt x="31" y="10"/>
                  </a:lnTo>
                  <a:lnTo>
                    <a:pt x="31" y="8"/>
                  </a:lnTo>
                  <a:lnTo>
                    <a:pt x="29" y="6"/>
                  </a:lnTo>
                  <a:lnTo>
                    <a:pt x="27" y="4"/>
                  </a:lnTo>
                  <a:lnTo>
                    <a:pt x="25" y="2"/>
                  </a:lnTo>
                  <a:lnTo>
                    <a:pt x="23" y="0"/>
                  </a:lnTo>
                  <a:lnTo>
                    <a:pt x="21" y="0"/>
                  </a:lnTo>
                  <a:lnTo>
                    <a:pt x="19" y="0"/>
                  </a:lnTo>
                  <a:lnTo>
                    <a:pt x="16" y="0"/>
                  </a:lnTo>
                  <a:lnTo>
                    <a:pt x="14" y="0"/>
                  </a:lnTo>
                  <a:lnTo>
                    <a:pt x="12" y="0"/>
                  </a:lnTo>
                  <a:lnTo>
                    <a:pt x="10" y="0"/>
                  </a:lnTo>
                  <a:lnTo>
                    <a:pt x="6" y="2"/>
                  </a:lnTo>
                  <a:lnTo>
                    <a:pt x="4" y="4"/>
                  </a:lnTo>
                  <a:lnTo>
                    <a:pt x="4" y="6"/>
                  </a:lnTo>
                  <a:lnTo>
                    <a:pt x="2" y="8"/>
                  </a:lnTo>
                  <a:lnTo>
                    <a:pt x="0" y="10"/>
                  </a:lnTo>
                  <a:lnTo>
                    <a:pt x="0" y="14"/>
                  </a:lnTo>
                  <a:lnTo>
                    <a:pt x="0" y="16"/>
                  </a:lnTo>
                  <a:lnTo>
                    <a:pt x="0" y="18"/>
                  </a:lnTo>
                  <a:lnTo>
                    <a:pt x="0" y="21"/>
                  </a:lnTo>
                  <a:lnTo>
                    <a:pt x="2" y="23"/>
                  </a:lnTo>
                  <a:lnTo>
                    <a:pt x="4" y="25"/>
                  </a:lnTo>
                  <a:lnTo>
                    <a:pt x="4" y="27"/>
                  </a:lnTo>
                  <a:lnTo>
                    <a:pt x="6" y="29"/>
                  </a:lnTo>
                  <a:lnTo>
                    <a:pt x="10" y="29"/>
                  </a:lnTo>
                  <a:lnTo>
                    <a:pt x="12" y="31"/>
                  </a:lnTo>
                  <a:lnTo>
                    <a:pt x="14" y="31"/>
                  </a:lnTo>
                  <a:lnTo>
                    <a:pt x="16" y="31"/>
                  </a:lnTo>
                  <a:close/>
                </a:path>
              </a:pathLst>
            </a:custGeom>
            <a:solidFill>
              <a:srgbClr val="000000"/>
            </a:solidFill>
            <a:ln w="28575">
              <a:solidFill>
                <a:srgbClr val="000000"/>
              </a:solidFill>
              <a:round/>
              <a:headEnd/>
              <a:tailEnd/>
            </a:ln>
          </p:spPr>
          <p:txBody>
            <a:bodyPr/>
            <a:lstStyle/>
            <a:p>
              <a:endParaRPr lang="zh-TW" altLang="en-US" sz="1350"/>
            </a:p>
          </p:txBody>
        </p:sp>
        <p:sp>
          <p:nvSpPr>
            <p:cNvPr id="24622" name="Freeform 56"/>
            <p:cNvSpPr>
              <a:spLocks/>
            </p:cNvSpPr>
            <p:nvPr/>
          </p:nvSpPr>
          <p:spPr bwMode="auto">
            <a:xfrm>
              <a:off x="3802856" y="2938463"/>
              <a:ext cx="91679" cy="59531"/>
            </a:xfrm>
            <a:custGeom>
              <a:avLst/>
              <a:gdLst>
                <a:gd name="T0" fmla="*/ 2147483647 w 33"/>
                <a:gd name="T1" fmla="*/ 2147483647 h 32"/>
                <a:gd name="T2" fmla="*/ 2147483647 w 33"/>
                <a:gd name="T3" fmla="*/ 2147483647 h 32"/>
                <a:gd name="T4" fmla="*/ 2147483647 w 33"/>
                <a:gd name="T5" fmla="*/ 2147483647 h 32"/>
                <a:gd name="T6" fmla="*/ 2147483647 w 33"/>
                <a:gd name="T7" fmla="*/ 2147483647 h 32"/>
                <a:gd name="T8" fmla="*/ 2147483647 w 33"/>
                <a:gd name="T9" fmla="*/ 2147483647 h 32"/>
                <a:gd name="T10" fmla="*/ 2147483647 w 33"/>
                <a:gd name="T11" fmla="*/ 2147483647 h 32"/>
                <a:gd name="T12" fmla="*/ 2147483647 w 33"/>
                <a:gd name="T13" fmla="*/ 2147483647 h 32"/>
                <a:gd name="T14" fmla="*/ 2147483647 w 33"/>
                <a:gd name="T15" fmla="*/ 2147483647 h 32"/>
                <a:gd name="T16" fmla="*/ 2147483647 w 33"/>
                <a:gd name="T17" fmla="*/ 2147483647 h 32"/>
                <a:gd name="T18" fmla="*/ 2147483647 w 33"/>
                <a:gd name="T19" fmla="*/ 2147483647 h 32"/>
                <a:gd name="T20" fmla="*/ 2147483647 w 33"/>
                <a:gd name="T21" fmla="*/ 2147483647 h 32"/>
                <a:gd name="T22" fmla="*/ 2147483647 w 33"/>
                <a:gd name="T23" fmla="*/ 2147483647 h 32"/>
                <a:gd name="T24" fmla="*/ 2147483647 w 33"/>
                <a:gd name="T25" fmla="*/ 2147483647 h 32"/>
                <a:gd name="T26" fmla="*/ 2147483647 w 33"/>
                <a:gd name="T27" fmla="*/ 2147483647 h 32"/>
                <a:gd name="T28" fmla="*/ 2147483647 w 33"/>
                <a:gd name="T29" fmla="*/ 2147483647 h 32"/>
                <a:gd name="T30" fmla="*/ 2147483647 w 33"/>
                <a:gd name="T31" fmla="*/ 2147483647 h 32"/>
                <a:gd name="T32" fmla="*/ 2147483647 w 33"/>
                <a:gd name="T33" fmla="*/ 2147483647 h 32"/>
                <a:gd name="T34" fmla="*/ 2147483647 w 33"/>
                <a:gd name="T35" fmla="*/ 2147483647 h 32"/>
                <a:gd name="T36" fmla="*/ 2147483647 w 33"/>
                <a:gd name="T37" fmla="*/ 0 h 32"/>
                <a:gd name="T38" fmla="*/ 2147483647 w 33"/>
                <a:gd name="T39" fmla="*/ 0 h 32"/>
                <a:gd name="T40" fmla="*/ 2147483647 w 33"/>
                <a:gd name="T41" fmla="*/ 0 h 32"/>
                <a:gd name="T42" fmla="*/ 2147483647 w 33"/>
                <a:gd name="T43" fmla="*/ 0 h 32"/>
                <a:gd name="T44" fmla="*/ 2147483647 w 33"/>
                <a:gd name="T45" fmla="*/ 0 h 32"/>
                <a:gd name="T46" fmla="*/ 2147483647 w 33"/>
                <a:gd name="T47" fmla="*/ 2147483647 h 32"/>
                <a:gd name="T48" fmla="*/ 2147483647 w 33"/>
                <a:gd name="T49" fmla="*/ 2147483647 h 32"/>
                <a:gd name="T50" fmla="*/ 2147483647 w 33"/>
                <a:gd name="T51" fmla="*/ 2147483647 h 32"/>
                <a:gd name="T52" fmla="*/ 2147483647 w 33"/>
                <a:gd name="T53" fmla="*/ 2147483647 h 32"/>
                <a:gd name="T54" fmla="*/ 2147483647 w 33"/>
                <a:gd name="T55" fmla="*/ 2147483647 h 32"/>
                <a:gd name="T56" fmla="*/ 2147483647 w 33"/>
                <a:gd name="T57" fmla="*/ 2147483647 h 32"/>
                <a:gd name="T58" fmla="*/ 0 w 33"/>
                <a:gd name="T59" fmla="*/ 2147483647 h 32"/>
                <a:gd name="T60" fmla="*/ 0 w 33"/>
                <a:gd name="T61" fmla="*/ 2147483647 h 32"/>
                <a:gd name="T62" fmla="*/ 0 w 33"/>
                <a:gd name="T63" fmla="*/ 2147483647 h 32"/>
                <a:gd name="T64" fmla="*/ 2147483647 w 33"/>
                <a:gd name="T65" fmla="*/ 2147483647 h 32"/>
                <a:gd name="T66" fmla="*/ 2147483647 w 33"/>
                <a:gd name="T67" fmla="*/ 2147483647 h 32"/>
                <a:gd name="T68" fmla="*/ 2147483647 w 33"/>
                <a:gd name="T69" fmla="*/ 2147483647 h 32"/>
                <a:gd name="T70" fmla="*/ 2147483647 w 33"/>
                <a:gd name="T71" fmla="*/ 2147483647 h 32"/>
                <a:gd name="T72" fmla="*/ 2147483647 w 33"/>
                <a:gd name="T73" fmla="*/ 2147483647 h 32"/>
                <a:gd name="T74" fmla="*/ 2147483647 w 33"/>
                <a:gd name="T75" fmla="*/ 2147483647 h 32"/>
                <a:gd name="T76" fmla="*/ 2147483647 w 33"/>
                <a:gd name="T77" fmla="*/ 2147483647 h 32"/>
                <a:gd name="T78" fmla="*/ 2147483647 w 33"/>
                <a:gd name="T79" fmla="*/ 2147483647 h 32"/>
                <a:gd name="T80" fmla="*/ 2147483647 w 33"/>
                <a:gd name="T81" fmla="*/ 2147483647 h 32"/>
                <a:gd name="T82" fmla="*/ 2147483647 w 33"/>
                <a:gd name="T83" fmla="*/ 2147483647 h 32"/>
                <a:gd name="T84" fmla="*/ 2147483647 w 33"/>
                <a:gd name="T85" fmla="*/ 2147483647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2"/>
                <a:gd name="T131" fmla="*/ 33 w 33"/>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2">
                  <a:moveTo>
                    <a:pt x="16" y="30"/>
                  </a:moveTo>
                  <a:lnTo>
                    <a:pt x="19" y="30"/>
                  </a:lnTo>
                  <a:lnTo>
                    <a:pt x="21" y="30"/>
                  </a:lnTo>
                  <a:lnTo>
                    <a:pt x="23" y="30"/>
                  </a:lnTo>
                  <a:lnTo>
                    <a:pt x="27" y="28"/>
                  </a:lnTo>
                  <a:lnTo>
                    <a:pt x="29" y="27"/>
                  </a:lnTo>
                  <a:lnTo>
                    <a:pt x="29" y="25"/>
                  </a:lnTo>
                  <a:lnTo>
                    <a:pt x="31" y="23"/>
                  </a:lnTo>
                  <a:lnTo>
                    <a:pt x="33" y="21"/>
                  </a:lnTo>
                  <a:lnTo>
                    <a:pt x="33" y="19"/>
                  </a:lnTo>
                  <a:lnTo>
                    <a:pt x="33" y="15"/>
                  </a:lnTo>
                  <a:lnTo>
                    <a:pt x="33" y="13"/>
                  </a:lnTo>
                  <a:lnTo>
                    <a:pt x="33" y="11"/>
                  </a:lnTo>
                  <a:lnTo>
                    <a:pt x="31" y="7"/>
                  </a:lnTo>
                  <a:lnTo>
                    <a:pt x="29" y="5"/>
                  </a:lnTo>
                  <a:lnTo>
                    <a:pt x="29" y="4"/>
                  </a:lnTo>
                  <a:lnTo>
                    <a:pt x="27" y="4"/>
                  </a:lnTo>
                  <a:lnTo>
                    <a:pt x="23" y="2"/>
                  </a:lnTo>
                  <a:lnTo>
                    <a:pt x="21" y="0"/>
                  </a:lnTo>
                  <a:lnTo>
                    <a:pt x="19" y="0"/>
                  </a:lnTo>
                  <a:lnTo>
                    <a:pt x="18" y="0"/>
                  </a:lnTo>
                  <a:lnTo>
                    <a:pt x="14" y="0"/>
                  </a:lnTo>
                  <a:lnTo>
                    <a:pt x="12" y="0"/>
                  </a:lnTo>
                  <a:lnTo>
                    <a:pt x="10" y="2"/>
                  </a:lnTo>
                  <a:lnTo>
                    <a:pt x="8" y="4"/>
                  </a:lnTo>
                  <a:lnTo>
                    <a:pt x="6" y="4"/>
                  </a:lnTo>
                  <a:lnTo>
                    <a:pt x="4" y="5"/>
                  </a:lnTo>
                  <a:lnTo>
                    <a:pt x="2" y="7"/>
                  </a:lnTo>
                  <a:lnTo>
                    <a:pt x="2" y="11"/>
                  </a:lnTo>
                  <a:lnTo>
                    <a:pt x="0" y="13"/>
                  </a:lnTo>
                  <a:lnTo>
                    <a:pt x="0" y="15"/>
                  </a:lnTo>
                  <a:lnTo>
                    <a:pt x="0" y="19"/>
                  </a:lnTo>
                  <a:lnTo>
                    <a:pt x="2" y="21"/>
                  </a:lnTo>
                  <a:lnTo>
                    <a:pt x="2" y="23"/>
                  </a:lnTo>
                  <a:lnTo>
                    <a:pt x="4" y="25"/>
                  </a:lnTo>
                  <a:lnTo>
                    <a:pt x="6" y="27"/>
                  </a:lnTo>
                  <a:lnTo>
                    <a:pt x="8" y="28"/>
                  </a:lnTo>
                  <a:lnTo>
                    <a:pt x="10" y="30"/>
                  </a:lnTo>
                  <a:lnTo>
                    <a:pt x="12" y="30"/>
                  </a:lnTo>
                  <a:lnTo>
                    <a:pt x="14" y="30"/>
                  </a:lnTo>
                  <a:lnTo>
                    <a:pt x="18" y="32"/>
                  </a:lnTo>
                  <a:lnTo>
                    <a:pt x="16" y="30"/>
                  </a:lnTo>
                  <a:close/>
                </a:path>
              </a:pathLst>
            </a:custGeom>
            <a:solidFill>
              <a:srgbClr val="000000"/>
            </a:solidFill>
            <a:ln w="28575">
              <a:solidFill>
                <a:srgbClr val="000000"/>
              </a:solidFill>
              <a:round/>
              <a:headEnd/>
              <a:tailEnd/>
            </a:ln>
          </p:spPr>
          <p:txBody>
            <a:bodyPr/>
            <a:lstStyle/>
            <a:p>
              <a:endParaRPr lang="zh-TW" altLang="en-US" sz="1350"/>
            </a:p>
          </p:txBody>
        </p:sp>
        <p:sp>
          <p:nvSpPr>
            <p:cNvPr id="24623" name="Freeform 57"/>
            <p:cNvSpPr>
              <a:spLocks/>
            </p:cNvSpPr>
            <p:nvPr/>
          </p:nvSpPr>
          <p:spPr bwMode="auto">
            <a:xfrm>
              <a:off x="6074569" y="4358878"/>
              <a:ext cx="91679" cy="61913"/>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7"/>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4624" name="Line 58"/>
            <p:cNvSpPr>
              <a:spLocks noChangeShapeType="1"/>
            </p:cNvSpPr>
            <p:nvPr/>
          </p:nvSpPr>
          <p:spPr bwMode="auto">
            <a:xfrm flipH="1">
              <a:off x="5210176" y="4391025"/>
              <a:ext cx="897731" cy="1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25" name="Freeform 59"/>
            <p:cNvSpPr>
              <a:spLocks/>
            </p:cNvSpPr>
            <p:nvPr/>
          </p:nvSpPr>
          <p:spPr bwMode="auto">
            <a:xfrm>
              <a:off x="5036344" y="4118372"/>
              <a:ext cx="85725" cy="60722"/>
            </a:xfrm>
            <a:custGeom>
              <a:avLst/>
              <a:gdLst>
                <a:gd name="T0" fmla="*/ 2147483647 w 31"/>
                <a:gd name="T1" fmla="*/ 0 h 33"/>
                <a:gd name="T2" fmla="*/ 0 w 31"/>
                <a:gd name="T3" fmla="*/ 0 h 33"/>
                <a:gd name="T4" fmla="*/ 2147483647 w 31"/>
                <a:gd name="T5" fmla="*/ 2147483647 h 33"/>
                <a:gd name="T6" fmla="*/ 2147483647 w 31"/>
                <a:gd name="T7" fmla="*/ 0 h 33"/>
                <a:gd name="T8" fmla="*/ 2147483647 w 31"/>
                <a:gd name="T9" fmla="*/ 0 h 33"/>
                <a:gd name="T10" fmla="*/ 0 60000 65536"/>
                <a:gd name="T11" fmla="*/ 0 60000 65536"/>
                <a:gd name="T12" fmla="*/ 0 60000 65536"/>
                <a:gd name="T13" fmla="*/ 0 60000 65536"/>
                <a:gd name="T14" fmla="*/ 0 60000 65536"/>
                <a:gd name="T15" fmla="*/ 0 w 31"/>
                <a:gd name="T16" fmla="*/ 0 h 33"/>
                <a:gd name="T17" fmla="*/ 31 w 31"/>
                <a:gd name="T18" fmla="*/ 33 h 33"/>
              </a:gdLst>
              <a:ahLst/>
              <a:cxnLst>
                <a:cxn ang="T10">
                  <a:pos x="T0" y="T1"/>
                </a:cxn>
                <a:cxn ang="T11">
                  <a:pos x="T2" y="T3"/>
                </a:cxn>
                <a:cxn ang="T12">
                  <a:pos x="T4" y="T5"/>
                </a:cxn>
                <a:cxn ang="T13">
                  <a:pos x="T6" y="T7"/>
                </a:cxn>
                <a:cxn ang="T14">
                  <a:pos x="T8" y="T9"/>
                </a:cxn>
              </a:cxnLst>
              <a:rect l="T15" t="T16" r="T17" b="T18"/>
              <a:pathLst>
                <a:path w="31" h="33">
                  <a:moveTo>
                    <a:pt x="31" y="0"/>
                  </a:moveTo>
                  <a:lnTo>
                    <a:pt x="0" y="0"/>
                  </a:lnTo>
                  <a:lnTo>
                    <a:pt x="15" y="33"/>
                  </a:lnTo>
                  <a:lnTo>
                    <a:pt x="31" y="0"/>
                  </a:lnTo>
                  <a:close/>
                </a:path>
              </a:pathLst>
            </a:custGeom>
            <a:solidFill>
              <a:srgbClr val="000000"/>
            </a:solidFill>
            <a:ln w="28575">
              <a:solidFill>
                <a:srgbClr val="000000"/>
              </a:solidFill>
              <a:round/>
              <a:headEnd/>
              <a:tailEnd/>
            </a:ln>
          </p:spPr>
          <p:txBody>
            <a:bodyPr/>
            <a:lstStyle/>
            <a:p>
              <a:endParaRPr lang="zh-TW" altLang="en-US" sz="1350"/>
            </a:p>
          </p:txBody>
        </p:sp>
        <p:sp>
          <p:nvSpPr>
            <p:cNvPr id="24626" name="Freeform 60"/>
            <p:cNvSpPr>
              <a:spLocks/>
            </p:cNvSpPr>
            <p:nvPr/>
          </p:nvSpPr>
          <p:spPr bwMode="auto">
            <a:xfrm>
              <a:off x="4069556" y="4118372"/>
              <a:ext cx="90488" cy="60722"/>
            </a:xfrm>
            <a:custGeom>
              <a:avLst/>
              <a:gdLst>
                <a:gd name="T0" fmla="*/ 2147483647 w 33"/>
                <a:gd name="T1" fmla="*/ 0 h 33"/>
                <a:gd name="T2" fmla="*/ 0 w 33"/>
                <a:gd name="T3" fmla="*/ 0 h 33"/>
                <a:gd name="T4" fmla="*/ 2147483647 w 33"/>
                <a:gd name="T5" fmla="*/ 2147483647 h 33"/>
                <a:gd name="T6" fmla="*/ 2147483647 w 33"/>
                <a:gd name="T7" fmla="*/ 0 h 33"/>
                <a:gd name="T8" fmla="*/ 2147483647 w 33"/>
                <a:gd name="T9" fmla="*/ 0 h 33"/>
                <a:gd name="T10" fmla="*/ 2147483647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31" y="0"/>
                  </a:moveTo>
                  <a:lnTo>
                    <a:pt x="0" y="0"/>
                  </a:lnTo>
                  <a:lnTo>
                    <a:pt x="16" y="33"/>
                  </a:lnTo>
                  <a:lnTo>
                    <a:pt x="33" y="0"/>
                  </a:lnTo>
                  <a:lnTo>
                    <a:pt x="31" y="0"/>
                  </a:lnTo>
                  <a:close/>
                </a:path>
              </a:pathLst>
            </a:custGeom>
            <a:solidFill>
              <a:srgbClr val="000000"/>
            </a:solidFill>
            <a:ln w="28575">
              <a:solidFill>
                <a:srgbClr val="000000"/>
              </a:solidFill>
              <a:round/>
              <a:headEnd/>
              <a:tailEnd/>
            </a:ln>
          </p:spPr>
          <p:txBody>
            <a:bodyPr/>
            <a:lstStyle/>
            <a:p>
              <a:endParaRPr lang="zh-TW" altLang="en-US" sz="1350"/>
            </a:p>
          </p:txBody>
        </p:sp>
        <p:sp>
          <p:nvSpPr>
            <p:cNvPr id="24627" name="Freeform 61"/>
            <p:cNvSpPr>
              <a:spLocks/>
            </p:cNvSpPr>
            <p:nvPr/>
          </p:nvSpPr>
          <p:spPr bwMode="auto">
            <a:xfrm>
              <a:off x="3802856" y="4118372"/>
              <a:ext cx="91679" cy="60722"/>
            </a:xfrm>
            <a:custGeom>
              <a:avLst/>
              <a:gdLst>
                <a:gd name="T0" fmla="*/ 2147483647 w 33"/>
                <a:gd name="T1" fmla="*/ 0 h 33"/>
                <a:gd name="T2" fmla="*/ 0 w 33"/>
                <a:gd name="T3" fmla="*/ 0 h 33"/>
                <a:gd name="T4" fmla="*/ 2147483647 w 33"/>
                <a:gd name="T5" fmla="*/ 2147483647 h 33"/>
                <a:gd name="T6" fmla="*/ 2147483647 w 33"/>
                <a:gd name="T7" fmla="*/ 0 h 33"/>
                <a:gd name="T8" fmla="*/ 2147483647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33" y="0"/>
                  </a:moveTo>
                  <a:lnTo>
                    <a:pt x="0" y="0"/>
                  </a:lnTo>
                  <a:lnTo>
                    <a:pt x="18" y="33"/>
                  </a:lnTo>
                  <a:lnTo>
                    <a:pt x="33" y="0"/>
                  </a:lnTo>
                  <a:close/>
                </a:path>
              </a:pathLst>
            </a:custGeom>
            <a:solidFill>
              <a:srgbClr val="000000"/>
            </a:solidFill>
            <a:ln w="28575">
              <a:solidFill>
                <a:srgbClr val="000000"/>
              </a:solidFill>
              <a:round/>
              <a:headEnd/>
              <a:tailEnd/>
            </a:ln>
          </p:spPr>
          <p:txBody>
            <a:bodyPr/>
            <a:lstStyle/>
            <a:p>
              <a:endParaRPr lang="zh-TW" altLang="en-US" sz="1350"/>
            </a:p>
          </p:txBody>
        </p:sp>
        <p:sp>
          <p:nvSpPr>
            <p:cNvPr id="24628" name="Line 62"/>
            <p:cNvSpPr>
              <a:spLocks noChangeShapeType="1"/>
            </p:cNvSpPr>
            <p:nvPr/>
          </p:nvSpPr>
          <p:spPr bwMode="auto">
            <a:xfrm flipV="1">
              <a:off x="4674394" y="3267075"/>
              <a:ext cx="4763" cy="8655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29" name="Line 63"/>
            <p:cNvSpPr>
              <a:spLocks noChangeShapeType="1"/>
            </p:cNvSpPr>
            <p:nvPr/>
          </p:nvSpPr>
          <p:spPr bwMode="auto">
            <a:xfrm>
              <a:off x="5078017" y="3083719"/>
              <a:ext cx="2381" cy="10525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30" name="Line 64"/>
            <p:cNvSpPr>
              <a:spLocks noChangeShapeType="1"/>
            </p:cNvSpPr>
            <p:nvPr/>
          </p:nvSpPr>
          <p:spPr bwMode="auto">
            <a:xfrm>
              <a:off x="3848100" y="2018110"/>
              <a:ext cx="5954" cy="21145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31" name="Line 65"/>
            <p:cNvSpPr>
              <a:spLocks noChangeShapeType="1"/>
            </p:cNvSpPr>
            <p:nvPr/>
          </p:nvSpPr>
          <p:spPr bwMode="auto">
            <a:xfrm>
              <a:off x="4112419" y="3207544"/>
              <a:ext cx="3572" cy="92511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32" name="Freeform 66"/>
            <p:cNvSpPr>
              <a:spLocks/>
            </p:cNvSpPr>
            <p:nvPr/>
          </p:nvSpPr>
          <p:spPr bwMode="auto">
            <a:xfrm>
              <a:off x="2327672" y="1764507"/>
              <a:ext cx="3589734" cy="2921794"/>
            </a:xfrm>
            <a:custGeom>
              <a:avLst/>
              <a:gdLst>
                <a:gd name="T0" fmla="*/ 2147483647 w 1299"/>
                <a:gd name="T1" fmla="*/ 2147483647 h 1563"/>
                <a:gd name="T2" fmla="*/ 2147483647 w 1299"/>
                <a:gd name="T3" fmla="*/ 0 h 1563"/>
                <a:gd name="T4" fmla="*/ 0 w 1299"/>
                <a:gd name="T5" fmla="*/ 0 h 1563"/>
                <a:gd name="T6" fmla="*/ 0 w 1299"/>
                <a:gd name="T7" fmla="*/ 2147483647 h 1563"/>
                <a:gd name="T8" fmla="*/ 2147483647 w 1299"/>
                <a:gd name="T9" fmla="*/ 2147483647 h 1563"/>
                <a:gd name="T10" fmla="*/ 2147483647 w 1299"/>
                <a:gd name="T11" fmla="*/ 2147483647 h 1563"/>
                <a:gd name="T12" fmla="*/ 0 60000 65536"/>
                <a:gd name="T13" fmla="*/ 0 60000 65536"/>
                <a:gd name="T14" fmla="*/ 0 60000 65536"/>
                <a:gd name="T15" fmla="*/ 0 60000 65536"/>
                <a:gd name="T16" fmla="*/ 0 60000 65536"/>
                <a:gd name="T17" fmla="*/ 0 60000 65536"/>
                <a:gd name="T18" fmla="*/ 0 w 1299"/>
                <a:gd name="T19" fmla="*/ 0 h 1563"/>
                <a:gd name="T20" fmla="*/ 1299 w 1299"/>
                <a:gd name="T21" fmla="*/ 1563 h 1563"/>
              </a:gdLst>
              <a:ahLst/>
              <a:cxnLst>
                <a:cxn ang="T12">
                  <a:pos x="T0" y="T1"/>
                </a:cxn>
                <a:cxn ang="T13">
                  <a:pos x="T2" y="T3"/>
                </a:cxn>
                <a:cxn ang="T14">
                  <a:pos x="T4" y="T5"/>
                </a:cxn>
                <a:cxn ang="T15">
                  <a:pos x="T6" y="T7"/>
                </a:cxn>
                <a:cxn ang="T16">
                  <a:pos x="T8" y="T9"/>
                </a:cxn>
                <a:cxn ang="T17">
                  <a:pos x="T10" y="T11"/>
                </a:cxn>
              </a:cxnLst>
              <a:rect l="T18" t="T19" r="T20" b="T21"/>
              <a:pathLst>
                <a:path w="1299" h="1563">
                  <a:moveTo>
                    <a:pt x="1297" y="1563"/>
                  </a:moveTo>
                  <a:lnTo>
                    <a:pt x="1299" y="0"/>
                  </a:lnTo>
                  <a:lnTo>
                    <a:pt x="0" y="0"/>
                  </a:lnTo>
                  <a:lnTo>
                    <a:pt x="0" y="1563"/>
                  </a:lnTo>
                  <a:lnTo>
                    <a:pt x="1299" y="156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635" name="Rectangle 70"/>
            <p:cNvSpPr>
              <a:spLocks noChangeArrowheads="1"/>
            </p:cNvSpPr>
            <p:nvPr/>
          </p:nvSpPr>
          <p:spPr bwMode="auto">
            <a:xfrm>
              <a:off x="1724025" y="3543300"/>
              <a:ext cx="421589" cy="24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dirty="0">
                  <a:solidFill>
                    <a:srgbClr val="FF0000"/>
                  </a:solidFill>
                  <a:latin typeface="Century Gothic" pitchFamily="34" charset="0"/>
                </a:rPr>
                <a:t>Less</a:t>
              </a:r>
            </a:p>
          </p:txBody>
        </p:sp>
        <p:sp>
          <p:nvSpPr>
            <p:cNvPr id="24636" name="Rectangle 71"/>
            <p:cNvSpPr>
              <a:spLocks noChangeArrowheads="1"/>
            </p:cNvSpPr>
            <p:nvPr/>
          </p:nvSpPr>
          <p:spPr bwMode="auto">
            <a:xfrm>
              <a:off x="6243638" y="2743200"/>
              <a:ext cx="54021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Result</a:t>
              </a:r>
              <a:endParaRPr kumimoji="1" lang="en-US" altLang="zh-TW" sz="1500" b="1">
                <a:latin typeface="Century Gothic" pitchFamily="34" charset="0"/>
              </a:endParaRPr>
            </a:p>
          </p:txBody>
        </p:sp>
        <p:sp>
          <p:nvSpPr>
            <p:cNvPr id="24637" name="Rectangle 72"/>
            <p:cNvSpPr>
              <a:spLocks noChangeArrowheads="1"/>
            </p:cNvSpPr>
            <p:nvPr/>
          </p:nvSpPr>
          <p:spPr bwMode="auto">
            <a:xfrm>
              <a:off x="2652713" y="1371600"/>
              <a:ext cx="6540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chemeClr val="accent1"/>
                  </a:solidFill>
                  <a:latin typeface="Century Gothic" pitchFamily="34" charset="0"/>
                </a:rPr>
                <a:t>Ainvert</a:t>
              </a:r>
            </a:p>
          </p:txBody>
        </p:sp>
        <p:sp>
          <p:nvSpPr>
            <p:cNvPr id="24638" name="Rectangle 73"/>
            <p:cNvSpPr>
              <a:spLocks noChangeArrowheads="1"/>
            </p:cNvSpPr>
            <p:nvPr/>
          </p:nvSpPr>
          <p:spPr bwMode="auto">
            <a:xfrm>
              <a:off x="4510088" y="1371600"/>
              <a:ext cx="6812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CarryIn</a:t>
              </a:r>
              <a:endParaRPr kumimoji="1" lang="en-US" altLang="zh-TW" sz="1500" b="1">
                <a:latin typeface="Century Gothic" pitchFamily="34" charset="0"/>
              </a:endParaRPr>
            </a:p>
          </p:txBody>
        </p:sp>
        <p:sp>
          <p:nvSpPr>
            <p:cNvPr id="24639" name="Freeform 75"/>
            <p:cNvSpPr>
              <a:spLocks/>
            </p:cNvSpPr>
            <p:nvPr/>
          </p:nvSpPr>
          <p:spPr bwMode="auto">
            <a:xfrm>
              <a:off x="5036344" y="3889772"/>
              <a:ext cx="84535" cy="55959"/>
            </a:xfrm>
            <a:custGeom>
              <a:avLst/>
              <a:gdLst>
                <a:gd name="T0" fmla="*/ 2147483647 w 31"/>
                <a:gd name="T1" fmla="*/ 2147483647 h 30"/>
                <a:gd name="T2" fmla="*/ 2147483647 w 31"/>
                <a:gd name="T3" fmla="*/ 2147483647 h 30"/>
                <a:gd name="T4" fmla="*/ 2147483647 w 31"/>
                <a:gd name="T5" fmla="*/ 2147483647 h 30"/>
                <a:gd name="T6" fmla="*/ 2147483647 w 31"/>
                <a:gd name="T7" fmla="*/ 2147483647 h 30"/>
                <a:gd name="T8" fmla="*/ 2147483647 w 31"/>
                <a:gd name="T9" fmla="*/ 2147483647 h 30"/>
                <a:gd name="T10" fmla="*/ 2147483647 w 31"/>
                <a:gd name="T11" fmla="*/ 2147483647 h 30"/>
                <a:gd name="T12" fmla="*/ 2147483647 w 31"/>
                <a:gd name="T13" fmla="*/ 2147483647 h 30"/>
                <a:gd name="T14" fmla="*/ 2147483647 w 31"/>
                <a:gd name="T15" fmla="*/ 2147483647 h 30"/>
                <a:gd name="T16" fmla="*/ 2147483647 w 31"/>
                <a:gd name="T17" fmla="*/ 2147483647 h 30"/>
                <a:gd name="T18" fmla="*/ 2147483647 w 31"/>
                <a:gd name="T19" fmla="*/ 2147483647 h 30"/>
                <a:gd name="T20" fmla="*/ 2147483647 w 31"/>
                <a:gd name="T21" fmla="*/ 2147483647 h 30"/>
                <a:gd name="T22" fmla="*/ 2147483647 w 31"/>
                <a:gd name="T23" fmla="*/ 2147483647 h 30"/>
                <a:gd name="T24" fmla="*/ 2147483647 w 31"/>
                <a:gd name="T25" fmla="*/ 2147483647 h 30"/>
                <a:gd name="T26" fmla="*/ 2147483647 w 31"/>
                <a:gd name="T27" fmla="*/ 2147483647 h 30"/>
                <a:gd name="T28" fmla="*/ 2147483647 w 31"/>
                <a:gd name="T29" fmla="*/ 2147483647 h 30"/>
                <a:gd name="T30" fmla="*/ 2147483647 w 31"/>
                <a:gd name="T31" fmla="*/ 2147483647 h 30"/>
                <a:gd name="T32" fmla="*/ 2147483647 w 31"/>
                <a:gd name="T33" fmla="*/ 2147483647 h 30"/>
                <a:gd name="T34" fmla="*/ 2147483647 w 31"/>
                <a:gd name="T35" fmla="*/ 0 h 30"/>
                <a:gd name="T36" fmla="*/ 2147483647 w 31"/>
                <a:gd name="T37" fmla="*/ 0 h 30"/>
                <a:gd name="T38" fmla="*/ 2147483647 w 31"/>
                <a:gd name="T39" fmla="*/ 0 h 30"/>
                <a:gd name="T40" fmla="*/ 2147483647 w 31"/>
                <a:gd name="T41" fmla="*/ 0 h 30"/>
                <a:gd name="T42" fmla="*/ 2147483647 w 31"/>
                <a:gd name="T43" fmla="*/ 0 h 30"/>
                <a:gd name="T44" fmla="*/ 2147483647 w 31"/>
                <a:gd name="T45" fmla="*/ 0 h 30"/>
                <a:gd name="T46" fmla="*/ 2147483647 w 31"/>
                <a:gd name="T47" fmla="*/ 0 h 30"/>
                <a:gd name="T48" fmla="*/ 2147483647 w 31"/>
                <a:gd name="T49" fmla="*/ 2147483647 h 30"/>
                <a:gd name="T50" fmla="*/ 2147483647 w 31"/>
                <a:gd name="T51" fmla="*/ 2147483647 h 30"/>
                <a:gd name="T52" fmla="*/ 2147483647 w 31"/>
                <a:gd name="T53" fmla="*/ 2147483647 h 30"/>
                <a:gd name="T54" fmla="*/ 2147483647 w 31"/>
                <a:gd name="T55" fmla="*/ 2147483647 h 30"/>
                <a:gd name="T56" fmla="*/ 0 w 31"/>
                <a:gd name="T57" fmla="*/ 2147483647 h 30"/>
                <a:gd name="T58" fmla="*/ 0 w 31"/>
                <a:gd name="T59" fmla="*/ 2147483647 h 30"/>
                <a:gd name="T60" fmla="*/ 0 w 31"/>
                <a:gd name="T61" fmla="*/ 2147483647 h 30"/>
                <a:gd name="T62" fmla="*/ 0 w 31"/>
                <a:gd name="T63" fmla="*/ 2147483647 h 30"/>
                <a:gd name="T64" fmla="*/ 0 w 31"/>
                <a:gd name="T65" fmla="*/ 2147483647 h 30"/>
                <a:gd name="T66" fmla="*/ 2147483647 w 31"/>
                <a:gd name="T67" fmla="*/ 2147483647 h 30"/>
                <a:gd name="T68" fmla="*/ 2147483647 w 31"/>
                <a:gd name="T69" fmla="*/ 2147483647 h 30"/>
                <a:gd name="T70" fmla="*/ 2147483647 w 31"/>
                <a:gd name="T71" fmla="*/ 2147483647 h 30"/>
                <a:gd name="T72" fmla="*/ 2147483647 w 31"/>
                <a:gd name="T73" fmla="*/ 2147483647 h 30"/>
                <a:gd name="T74" fmla="*/ 2147483647 w 31"/>
                <a:gd name="T75" fmla="*/ 2147483647 h 30"/>
                <a:gd name="T76" fmla="*/ 2147483647 w 31"/>
                <a:gd name="T77" fmla="*/ 2147483647 h 30"/>
                <a:gd name="T78" fmla="*/ 2147483647 w 31"/>
                <a:gd name="T79" fmla="*/ 2147483647 h 30"/>
                <a:gd name="T80" fmla="*/ 2147483647 w 31"/>
                <a:gd name="T81" fmla="*/ 2147483647 h 30"/>
                <a:gd name="T82" fmla="*/ 2147483647 w 31"/>
                <a:gd name="T83" fmla="*/ 2147483647 h 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
                <a:gd name="T127" fmla="*/ 0 h 30"/>
                <a:gd name="T128" fmla="*/ 31 w 31"/>
                <a:gd name="T129" fmla="*/ 30 h 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 h="30">
                  <a:moveTo>
                    <a:pt x="15" y="30"/>
                  </a:moveTo>
                  <a:lnTo>
                    <a:pt x="17" y="30"/>
                  </a:lnTo>
                  <a:lnTo>
                    <a:pt x="21" y="30"/>
                  </a:lnTo>
                  <a:lnTo>
                    <a:pt x="23" y="28"/>
                  </a:lnTo>
                  <a:lnTo>
                    <a:pt x="25" y="28"/>
                  </a:lnTo>
                  <a:lnTo>
                    <a:pt x="27" y="26"/>
                  </a:lnTo>
                  <a:lnTo>
                    <a:pt x="29" y="25"/>
                  </a:lnTo>
                  <a:lnTo>
                    <a:pt x="29" y="23"/>
                  </a:lnTo>
                  <a:lnTo>
                    <a:pt x="31" y="19"/>
                  </a:lnTo>
                  <a:lnTo>
                    <a:pt x="31" y="17"/>
                  </a:lnTo>
                  <a:lnTo>
                    <a:pt x="31" y="15"/>
                  </a:lnTo>
                  <a:lnTo>
                    <a:pt x="31" y="13"/>
                  </a:lnTo>
                  <a:lnTo>
                    <a:pt x="31" y="9"/>
                  </a:lnTo>
                  <a:lnTo>
                    <a:pt x="29" y="7"/>
                  </a:lnTo>
                  <a:lnTo>
                    <a:pt x="29" y="5"/>
                  </a:lnTo>
                  <a:lnTo>
                    <a:pt x="27" y="3"/>
                  </a:lnTo>
                  <a:lnTo>
                    <a:pt x="25" y="1"/>
                  </a:lnTo>
                  <a:lnTo>
                    <a:pt x="23" y="0"/>
                  </a:lnTo>
                  <a:lnTo>
                    <a:pt x="21" y="0"/>
                  </a:lnTo>
                  <a:lnTo>
                    <a:pt x="17" y="0"/>
                  </a:lnTo>
                  <a:lnTo>
                    <a:pt x="15" y="0"/>
                  </a:lnTo>
                  <a:lnTo>
                    <a:pt x="13" y="0"/>
                  </a:lnTo>
                  <a:lnTo>
                    <a:pt x="9" y="0"/>
                  </a:lnTo>
                  <a:lnTo>
                    <a:pt x="7" y="0"/>
                  </a:lnTo>
                  <a:lnTo>
                    <a:pt x="6" y="1"/>
                  </a:lnTo>
                  <a:lnTo>
                    <a:pt x="4" y="3"/>
                  </a:lnTo>
                  <a:lnTo>
                    <a:pt x="2" y="5"/>
                  </a:lnTo>
                  <a:lnTo>
                    <a:pt x="2" y="7"/>
                  </a:lnTo>
                  <a:lnTo>
                    <a:pt x="0" y="9"/>
                  </a:lnTo>
                  <a:lnTo>
                    <a:pt x="0" y="13"/>
                  </a:lnTo>
                  <a:lnTo>
                    <a:pt x="0" y="15"/>
                  </a:lnTo>
                  <a:lnTo>
                    <a:pt x="0" y="17"/>
                  </a:lnTo>
                  <a:lnTo>
                    <a:pt x="0" y="19"/>
                  </a:lnTo>
                  <a:lnTo>
                    <a:pt x="2" y="23"/>
                  </a:lnTo>
                  <a:lnTo>
                    <a:pt x="2" y="25"/>
                  </a:lnTo>
                  <a:lnTo>
                    <a:pt x="4" y="26"/>
                  </a:lnTo>
                  <a:lnTo>
                    <a:pt x="6" y="28"/>
                  </a:lnTo>
                  <a:lnTo>
                    <a:pt x="7" y="28"/>
                  </a:lnTo>
                  <a:lnTo>
                    <a:pt x="9" y="30"/>
                  </a:lnTo>
                  <a:lnTo>
                    <a:pt x="13" y="30"/>
                  </a:lnTo>
                  <a:lnTo>
                    <a:pt x="15" y="30"/>
                  </a:lnTo>
                  <a:close/>
                </a:path>
              </a:pathLst>
            </a:custGeom>
            <a:solidFill>
              <a:schemeClr val="hlink"/>
            </a:solidFill>
            <a:ln w="28575">
              <a:solidFill>
                <a:srgbClr val="008000"/>
              </a:solidFill>
              <a:round/>
              <a:headEnd/>
              <a:tailEnd/>
            </a:ln>
          </p:spPr>
          <p:txBody>
            <a:bodyPr/>
            <a:lstStyle/>
            <a:p>
              <a:endParaRPr lang="zh-TW" altLang="en-US" sz="1350"/>
            </a:p>
          </p:txBody>
        </p:sp>
        <p:sp>
          <p:nvSpPr>
            <p:cNvPr id="24640" name="Line 77"/>
            <p:cNvSpPr>
              <a:spLocks noChangeShapeType="1"/>
            </p:cNvSpPr>
            <p:nvPr/>
          </p:nvSpPr>
          <p:spPr bwMode="auto">
            <a:xfrm flipH="1">
              <a:off x="5078017" y="3913585"/>
              <a:ext cx="1029890" cy="4763"/>
            </a:xfrm>
            <a:prstGeom prst="line">
              <a:avLst/>
            </a:prstGeom>
            <a:noFill/>
            <a:ln w="28575">
              <a:solidFill>
                <a:srgbClr val="008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41" name="Rectangle 78"/>
            <p:cNvSpPr>
              <a:spLocks noChangeArrowheads="1"/>
            </p:cNvSpPr>
            <p:nvPr/>
          </p:nvSpPr>
          <p:spPr bwMode="auto">
            <a:xfrm>
              <a:off x="6243637" y="3771900"/>
              <a:ext cx="2805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8000"/>
                  </a:solidFill>
                  <a:latin typeface="Century Gothic" pitchFamily="34" charset="0"/>
                </a:rPr>
                <a:t>Set</a:t>
              </a:r>
            </a:p>
          </p:txBody>
        </p:sp>
        <p:sp>
          <p:nvSpPr>
            <p:cNvPr id="24642" name="Rectangle 79"/>
            <p:cNvSpPr>
              <a:spLocks noChangeArrowheads="1"/>
            </p:cNvSpPr>
            <p:nvPr/>
          </p:nvSpPr>
          <p:spPr bwMode="auto">
            <a:xfrm>
              <a:off x="6243638" y="4229100"/>
              <a:ext cx="8319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Overflow</a:t>
              </a:r>
              <a:endParaRPr kumimoji="1" lang="en-US" altLang="zh-TW" sz="1500" b="1">
                <a:latin typeface="Century Gothic" pitchFamily="34" charset="0"/>
              </a:endParaRPr>
            </a:p>
          </p:txBody>
        </p:sp>
        <p:sp>
          <p:nvSpPr>
            <p:cNvPr id="24643" name="Line 84"/>
            <p:cNvSpPr>
              <a:spLocks noChangeShapeType="1"/>
            </p:cNvSpPr>
            <p:nvPr/>
          </p:nvSpPr>
          <p:spPr bwMode="auto">
            <a:xfrm flipH="1" flipV="1">
              <a:off x="3446860" y="1432323"/>
              <a:ext cx="8334" cy="42505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44" name="Rectangle 85"/>
            <p:cNvSpPr>
              <a:spLocks noChangeArrowheads="1"/>
            </p:cNvSpPr>
            <p:nvPr/>
          </p:nvSpPr>
          <p:spPr bwMode="auto">
            <a:xfrm>
              <a:off x="2352762" y="2425824"/>
              <a:ext cx="9701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TW" sz="1500" b="1" dirty="0" err="1">
                  <a:solidFill>
                    <a:schemeClr val="accent1"/>
                  </a:solidFill>
                  <a:latin typeface="Century Gothic" pitchFamily="34" charset="0"/>
                </a:rPr>
                <a:t>Bnegate</a:t>
              </a:r>
              <a:endParaRPr kumimoji="1" lang="en-US" altLang="zh-TW" sz="1500" b="1" dirty="0">
                <a:solidFill>
                  <a:schemeClr val="accent1"/>
                </a:solidFill>
                <a:latin typeface="Century Gothic" pitchFamily="34" charset="0"/>
              </a:endParaRPr>
            </a:p>
          </p:txBody>
        </p:sp>
        <p:grpSp>
          <p:nvGrpSpPr>
            <p:cNvPr id="24645" name="Group 87"/>
            <p:cNvGrpSpPr>
              <a:grpSpLocks/>
            </p:cNvGrpSpPr>
            <p:nvPr/>
          </p:nvGrpSpPr>
          <p:grpSpPr bwMode="auto">
            <a:xfrm>
              <a:off x="2311003" y="1843088"/>
              <a:ext cx="1385888" cy="627460"/>
              <a:chOff x="1125" y="2432"/>
              <a:chExt cx="1164" cy="527"/>
            </a:xfrm>
          </p:grpSpPr>
          <p:sp>
            <p:nvSpPr>
              <p:cNvPr id="24648" name="Freeform 88"/>
              <p:cNvSpPr>
                <a:spLocks/>
              </p:cNvSpPr>
              <p:nvPr/>
            </p:nvSpPr>
            <p:spPr bwMode="auto">
              <a:xfrm>
                <a:off x="1477" y="2708"/>
                <a:ext cx="251" cy="199"/>
              </a:xfrm>
              <a:custGeom>
                <a:avLst/>
                <a:gdLst>
                  <a:gd name="T0" fmla="*/ 14201238 w 108"/>
                  <a:gd name="T1" fmla="*/ 33260 h 127"/>
                  <a:gd name="T2" fmla="*/ 0 w 108"/>
                  <a:gd name="T3" fmla="*/ 68328 h 127"/>
                  <a:gd name="T4" fmla="*/ 0 w 108"/>
                  <a:gd name="T5" fmla="*/ 0 h 127"/>
                  <a:gd name="T6" fmla="*/ 14478082 w 108"/>
                  <a:gd name="T7" fmla="*/ 34356 h 127"/>
                  <a:gd name="T8" fmla="*/ 14478082 w 108"/>
                  <a:gd name="T9" fmla="*/ 34356 h 127"/>
                  <a:gd name="T10" fmla="*/ 0 60000 65536"/>
                  <a:gd name="T11" fmla="*/ 0 60000 65536"/>
                  <a:gd name="T12" fmla="*/ 0 60000 65536"/>
                  <a:gd name="T13" fmla="*/ 0 60000 65536"/>
                  <a:gd name="T14" fmla="*/ 0 60000 65536"/>
                  <a:gd name="T15" fmla="*/ 0 w 108"/>
                  <a:gd name="T16" fmla="*/ 0 h 127"/>
                  <a:gd name="T17" fmla="*/ 108 w 108"/>
                  <a:gd name="T18" fmla="*/ 127 h 127"/>
                </a:gdLst>
                <a:ahLst/>
                <a:cxnLst>
                  <a:cxn ang="T10">
                    <a:pos x="T0" y="T1"/>
                  </a:cxn>
                  <a:cxn ang="T11">
                    <a:pos x="T2" y="T3"/>
                  </a:cxn>
                  <a:cxn ang="T12">
                    <a:pos x="T4" y="T5"/>
                  </a:cxn>
                  <a:cxn ang="T13">
                    <a:pos x="T6" y="T7"/>
                  </a:cxn>
                  <a:cxn ang="T14">
                    <a:pos x="T8" y="T9"/>
                  </a:cxn>
                </a:cxnLst>
                <a:rect l="T15" t="T16" r="T17" b="T18"/>
                <a:pathLst>
                  <a:path w="108" h="127">
                    <a:moveTo>
                      <a:pt x="106" y="62"/>
                    </a:moveTo>
                    <a:lnTo>
                      <a:pt x="0" y="127"/>
                    </a:lnTo>
                    <a:lnTo>
                      <a:pt x="0" y="0"/>
                    </a:lnTo>
                    <a:lnTo>
                      <a:pt x="108" y="6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649" name="Freeform 89"/>
              <p:cNvSpPr>
                <a:spLocks/>
              </p:cNvSpPr>
              <p:nvPr/>
            </p:nvSpPr>
            <p:spPr bwMode="auto">
              <a:xfrm>
                <a:off x="1753" y="2783"/>
                <a:ext cx="67" cy="46"/>
              </a:xfrm>
              <a:custGeom>
                <a:avLst/>
                <a:gdLst>
                  <a:gd name="T0" fmla="*/ 1712076 w 29"/>
                  <a:gd name="T1" fmla="*/ 18533 h 29"/>
                  <a:gd name="T2" fmla="*/ 2083922 w 29"/>
                  <a:gd name="T3" fmla="*/ 18533 h 29"/>
                  <a:gd name="T4" fmla="*/ 2361450 w 29"/>
                  <a:gd name="T5" fmla="*/ 18533 h 29"/>
                  <a:gd name="T6" fmla="*/ 2612219 w 29"/>
                  <a:gd name="T7" fmla="*/ 18533 h 29"/>
                  <a:gd name="T8" fmla="*/ 2824168 w 29"/>
                  <a:gd name="T9" fmla="*/ 17233 h 29"/>
                  <a:gd name="T10" fmla="*/ 3101760 w 29"/>
                  <a:gd name="T11" fmla="*/ 16027 h 29"/>
                  <a:gd name="T12" fmla="*/ 3300478 w 29"/>
                  <a:gd name="T13" fmla="*/ 14427 h 29"/>
                  <a:gd name="T14" fmla="*/ 3300478 w 29"/>
                  <a:gd name="T15" fmla="*/ 13104 h 29"/>
                  <a:gd name="T16" fmla="*/ 3583851 w 29"/>
                  <a:gd name="T17" fmla="*/ 12915 h 29"/>
                  <a:gd name="T18" fmla="*/ 3583851 w 29"/>
                  <a:gd name="T19" fmla="*/ 11684 h 29"/>
                  <a:gd name="T20" fmla="*/ 3583851 w 29"/>
                  <a:gd name="T21" fmla="*/ 10104 h 29"/>
                  <a:gd name="T22" fmla="*/ 3583851 w 29"/>
                  <a:gd name="T23" fmla="*/ 7712 h 29"/>
                  <a:gd name="T24" fmla="*/ 3583851 w 29"/>
                  <a:gd name="T25" fmla="*/ 6370 h 29"/>
                  <a:gd name="T26" fmla="*/ 3300478 w 29"/>
                  <a:gd name="T27" fmla="*/ 5208 h 29"/>
                  <a:gd name="T28" fmla="*/ 3300478 w 29"/>
                  <a:gd name="T29" fmla="*/ 4016 h 29"/>
                  <a:gd name="T30" fmla="*/ 3101760 w 29"/>
                  <a:gd name="T31" fmla="*/ 2532 h 29"/>
                  <a:gd name="T32" fmla="*/ 2824168 w 29"/>
                  <a:gd name="T33" fmla="*/ 1305 h 29"/>
                  <a:gd name="T34" fmla="*/ 2612219 w 29"/>
                  <a:gd name="T35" fmla="*/ 1305 h 29"/>
                  <a:gd name="T36" fmla="*/ 2361450 w 29"/>
                  <a:gd name="T37" fmla="*/ 0 h 29"/>
                  <a:gd name="T38" fmla="*/ 2083922 w 29"/>
                  <a:gd name="T39" fmla="*/ 0 h 29"/>
                  <a:gd name="T40" fmla="*/ 1963747 w 29"/>
                  <a:gd name="T41" fmla="*/ 0 h 29"/>
                  <a:gd name="T42" fmla="*/ 1504210 w 29"/>
                  <a:gd name="T43" fmla="*/ 0 h 29"/>
                  <a:gd name="T44" fmla="*/ 1222401 w 29"/>
                  <a:gd name="T45" fmla="*/ 0 h 29"/>
                  <a:gd name="T46" fmla="*/ 971433 w 29"/>
                  <a:gd name="T47" fmla="*/ 1305 h 29"/>
                  <a:gd name="T48" fmla="*/ 741048 w 29"/>
                  <a:gd name="T49" fmla="*/ 1305 h 29"/>
                  <a:gd name="T50" fmla="*/ 489391 w 29"/>
                  <a:gd name="T51" fmla="*/ 2532 h 29"/>
                  <a:gd name="T52" fmla="*/ 281809 w 29"/>
                  <a:gd name="T53" fmla="*/ 4016 h 29"/>
                  <a:gd name="T54" fmla="*/ 281809 w 29"/>
                  <a:gd name="T55" fmla="*/ 5208 h 29"/>
                  <a:gd name="T56" fmla="*/ 0 w 29"/>
                  <a:gd name="T57" fmla="*/ 6370 h 29"/>
                  <a:gd name="T58" fmla="*/ 0 w 29"/>
                  <a:gd name="T59" fmla="*/ 7712 h 29"/>
                  <a:gd name="T60" fmla="*/ 0 w 29"/>
                  <a:gd name="T61" fmla="*/ 10104 h 29"/>
                  <a:gd name="T62" fmla="*/ 0 w 29"/>
                  <a:gd name="T63" fmla="*/ 11684 h 29"/>
                  <a:gd name="T64" fmla="*/ 0 w 29"/>
                  <a:gd name="T65" fmla="*/ 12915 h 29"/>
                  <a:gd name="T66" fmla="*/ 281809 w 29"/>
                  <a:gd name="T67" fmla="*/ 13104 h 29"/>
                  <a:gd name="T68" fmla="*/ 281809 w 29"/>
                  <a:gd name="T69" fmla="*/ 14427 h 29"/>
                  <a:gd name="T70" fmla="*/ 489391 w 29"/>
                  <a:gd name="T71" fmla="*/ 16027 h 29"/>
                  <a:gd name="T72" fmla="*/ 741048 w 29"/>
                  <a:gd name="T73" fmla="*/ 17233 h 29"/>
                  <a:gd name="T74" fmla="*/ 971433 w 29"/>
                  <a:gd name="T75" fmla="*/ 18533 h 29"/>
                  <a:gd name="T76" fmla="*/ 1222401 w 29"/>
                  <a:gd name="T77" fmla="*/ 18533 h 29"/>
                  <a:gd name="T78" fmla="*/ 1504210 w 29"/>
                  <a:gd name="T79" fmla="*/ 18533 h 29"/>
                  <a:gd name="T80" fmla="*/ 1963747 w 29"/>
                  <a:gd name="T81" fmla="*/ 18533 h 29"/>
                  <a:gd name="T82" fmla="*/ 1963747 w 29"/>
                  <a:gd name="T83" fmla="*/ 18533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4" y="29"/>
                    </a:moveTo>
                    <a:lnTo>
                      <a:pt x="17" y="29"/>
                    </a:lnTo>
                    <a:lnTo>
                      <a:pt x="19" y="29"/>
                    </a:lnTo>
                    <a:lnTo>
                      <a:pt x="21" y="29"/>
                    </a:lnTo>
                    <a:lnTo>
                      <a:pt x="23" y="27"/>
                    </a:lnTo>
                    <a:lnTo>
                      <a:pt x="25" y="25"/>
                    </a:lnTo>
                    <a:lnTo>
                      <a:pt x="27" y="23"/>
                    </a:lnTo>
                    <a:lnTo>
                      <a:pt x="27" y="21"/>
                    </a:lnTo>
                    <a:lnTo>
                      <a:pt x="29" y="20"/>
                    </a:lnTo>
                    <a:lnTo>
                      <a:pt x="29" y="18"/>
                    </a:lnTo>
                    <a:lnTo>
                      <a:pt x="29" y="16"/>
                    </a:lnTo>
                    <a:lnTo>
                      <a:pt x="29" y="12"/>
                    </a:lnTo>
                    <a:lnTo>
                      <a:pt x="29" y="10"/>
                    </a:lnTo>
                    <a:lnTo>
                      <a:pt x="27" y="8"/>
                    </a:lnTo>
                    <a:lnTo>
                      <a:pt x="27" y="6"/>
                    </a:lnTo>
                    <a:lnTo>
                      <a:pt x="25" y="4"/>
                    </a:lnTo>
                    <a:lnTo>
                      <a:pt x="23" y="2"/>
                    </a:lnTo>
                    <a:lnTo>
                      <a:pt x="21" y="2"/>
                    </a:lnTo>
                    <a:lnTo>
                      <a:pt x="19" y="0"/>
                    </a:lnTo>
                    <a:lnTo>
                      <a:pt x="17" y="0"/>
                    </a:lnTo>
                    <a:lnTo>
                      <a:pt x="16" y="0"/>
                    </a:lnTo>
                    <a:lnTo>
                      <a:pt x="12" y="0"/>
                    </a:lnTo>
                    <a:lnTo>
                      <a:pt x="10" y="0"/>
                    </a:lnTo>
                    <a:lnTo>
                      <a:pt x="8" y="2"/>
                    </a:lnTo>
                    <a:lnTo>
                      <a:pt x="6" y="2"/>
                    </a:lnTo>
                    <a:lnTo>
                      <a:pt x="4" y="4"/>
                    </a:lnTo>
                    <a:lnTo>
                      <a:pt x="2" y="6"/>
                    </a:lnTo>
                    <a:lnTo>
                      <a:pt x="2" y="8"/>
                    </a:lnTo>
                    <a:lnTo>
                      <a:pt x="0" y="10"/>
                    </a:lnTo>
                    <a:lnTo>
                      <a:pt x="0" y="12"/>
                    </a:lnTo>
                    <a:lnTo>
                      <a:pt x="0" y="16"/>
                    </a:lnTo>
                    <a:lnTo>
                      <a:pt x="0" y="18"/>
                    </a:lnTo>
                    <a:lnTo>
                      <a:pt x="0" y="20"/>
                    </a:lnTo>
                    <a:lnTo>
                      <a:pt x="2" y="21"/>
                    </a:lnTo>
                    <a:lnTo>
                      <a:pt x="2" y="23"/>
                    </a:lnTo>
                    <a:lnTo>
                      <a:pt x="4" y="25"/>
                    </a:lnTo>
                    <a:lnTo>
                      <a:pt x="6" y="27"/>
                    </a:lnTo>
                    <a:lnTo>
                      <a:pt x="8" y="29"/>
                    </a:lnTo>
                    <a:lnTo>
                      <a:pt x="10" y="29"/>
                    </a:lnTo>
                    <a:lnTo>
                      <a:pt x="12" y="29"/>
                    </a:lnTo>
                    <a:lnTo>
                      <a:pt x="16"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650" name="Freeform 90"/>
              <p:cNvSpPr>
                <a:spLocks/>
              </p:cNvSpPr>
              <p:nvPr/>
            </p:nvSpPr>
            <p:spPr bwMode="auto">
              <a:xfrm>
                <a:off x="1347" y="2582"/>
                <a:ext cx="125" cy="227"/>
              </a:xfrm>
              <a:custGeom>
                <a:avLst/>
                <a:gdLst>
                  <a:gd name="T0" fmla="*/ 6843134 w 54"/>
                  <a:gd name="T1" fmla="*/ 83011 h 144"/>
                  <a:gd name="T2" fmla="*/ 0 w 54"/>
                  <a:gd name="T3" fmla="*/ 84231 h 144"/>
                  <a:gd name="T4" fmla="*/ 0 w 54"/>
                  <a:gd name="T5" fmla="*/ 0 h 144"/>
                  <a:gd name="T6" fmla="*/ 0 60000 65536"/>
                  <a:gd name="T7" fmla="*/ 0 60000 65536"/>
                  <a:gd name="T8" fmla="*/ 0 60000 65536"/>
                  <a:gd name="T9" fmla="*/ 0 w 54"/>
                  <a:gd name="T10" fmla="*/ 0 h 144"/>
                  <a:gd name="T11" fmla="*/ 54 w 54"/>
                  <a:gd name="T12" fmla="*/ 144 h 144"/>
                </a:gdLst>
                <a:ahLst/>
                <a:cxnLst>
                  <a:cxn ang="T6">
                    <a:pos x="T0" y="T1"/>
                  </a:cxn>
                  <a:cxn ang="T7">
                    <a:pos x="T2" y="T3"/>
                  </a:cxn>
                  <a:cxn ang="T8">
                    <a:pos x="T4" y="T5"/>
                  </a:cxn>
                </a:cxnLst>
                <a:rect l="T9" t="T10" r="T11" b="T12"/>
                <a:pathLst>
                  <a:path w="54" h="144">
                    <a:moveTo>
                      <a:pt x="54"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651" name="Freeform 91"/>
              <p:cNvSpPr>
                <a:spLocks/>
              </p:cNvSpPr>
              <p:nvPr/>
            </p:nvSpPr>
            <p:spPr bwMode="auto">
              <a:xfrm>
                <a:off x="1950" y="2432"/>
                <a:ext cx="339" cy="527"/>
              </a:xfrm>
              <a:custGeom>
                <a:avLst/>
                <a:gdLst>
                  <a:gd name="T0" fmla="*/ 0 w 146"/>
                  <a:gd name="T1" fmla="*/ 38527 h 336"/>
                  <a:gd name="T2" fmla="*/ 296479 w 146"/>
                  <a:gd name="T3" fmla="*/ 32341 h 336"/>
                  <a:gd name="T4" fmla="*/ 688400 w 146"/>
                  <a:gd name="T5" fmla="*/ 26160 h 336"/>
                  <a:gd name="T6" fmla="*/ 1206450 w 146"/>
                  <a:gd name="T7" fmla="*/ 20793 h 336"/>
                  <a:gd name="T8" fmla="*/ 1991411 w 146"/>
                  <a:gd name="T9" fmla="*/ 15233 h 336"/>
                  <a:gd name="T10" fmla="*/ 3024386 w 146"/>
                  <a:gd name="T11" fmla="*/ 11607 h 336"/>
                  <a:gd name="T12" fmla="*/ 3999527 w 146"/>
                  <a:gd name="T13" fmla="*/ 6950 h 336"/>
                  <a:gd name="T14" fmla="*/ 5309780 w 146"/>
                  <a:gd name="T15" fmla="*/ 3821 h 336"/>
                  <a:gd name="T16" fmla="*/ 6608998 w 146"/>
                  <a:gd name="T17" fmla="*/ 1801 h 336"/>
                  <a:gd name="T18" fmla="*/ 8103844 w 146"/>
                  <a:gd name="T19" fmla="*/ 0 h 336"/>
                  <a:gd name="T20" fmla="*/ 9696382 w 146"/>
                  <a:gd name="T21" fmla="*/ 0 h 336"/>
                  <a:gd name="T22" fmla="*/ 11126602 w 146"/>
                  <a:gd name="T23" fmla="*/ 0 h 336"/>
                  <a:gd name="T24" fmla="*/ 12721430 w 146"/>
                  <a:gd name="T25" fmla="*/ 1801 h 336"/>
                  <a:gd name="T26" fmla="*/ 13927994 w 146"/>
                  <a:gd name="T27" fmla="*/ 3821 h 336"/>
                  <a:gd name="T28" fmla="*/ 15229960 w 146"/>
                  <a:gd name="T29" fmla="*/ 6950 h 336"/>
                  <a:gd name="T30" fmla="*/ 16424376 w 146"/>
                  <a:gd name="T31" fmla="*/ 11607 h 336"/>
                  <a:gd name="T32" fmla="*/ 17216751 w 146"/>
                  <a:gd name="T33" fmla="*/ 15233 h 336"/>
                  <a:gd name="T34" fmla="*/ 18023996 w 146"/>
                  <a:gd name="T35" fmla="*/ 20793 h 336"/>
                  <a:gd name="T36" fmla="*/ 18816460 w 146"/>
                  <a:gd name="T37" fmla="*/ 26160 h 336"/>
                  <a:gd name="T38" fmla="*/ 19056783 w 146"/>
                  <a:gd name="T39" fmla="*/ 32341 h 336"/>
                  <a:gd name="T40" fmla="*/ 19322422 w 146"/>
                  <a:gd name="T41" fmla="*/ 38527 h 336"/>
                  <a:gd name="T42" fmla="*/ 19322422 w 146"/>
                  <a:gd name="T43" fmla="*/ 143604 h 336"/>
                  <a:gd name="T44" fmla="*/ 19056783 w 146"/>
                  <a:gd name="T45" fmla="*/ 149356 h 336"/>
                  <a:gd name="T46" fmla="*/ 18816460 w 146"/>
                  <a:gd name="T47" fmla="*/ 156059 h 336"/>
                  <a:gd name="T48" fmla="*/ 18023996 w 146"/>
                  <a:gd name="T49" fmla="*/ 160887 h 336"/>
                  <a:gd name="T50" fmla="*/ 17216751 w 146"/>
                  <a:gd name="T51" fmla="*/ 166229 h 336"/>
                  <a:gd name="T52" fmla="*/ 16424376 w 146"/>
                  <a:gd name="T53" fmla="*/ 171822 h 336"/>
                  <a:gd name="T54" fmla="*/ 15229960 w 146"/>
                  <a:gd name="T55" fmla="*/ 174341 h 336"/>
                  <a:gd name="T56" fmla="*/ 13927994 w 146"/>
                  <a:gd name="T57" fmla="*/ 178651 h 336"/>
                  <a:gd name="T58" fmla="*/ 12721430 w 146"/>
                  <a:gd name="T59" fmla="*/ 180993 h 336"/>
                  <a:gd name="T60" fmla="*/ 11126602 w 146"/>
                  <a:gd name="T61" fmla="*/ 182154 h 336"/>
                  <a:gd name="T62" fmla="*/ 9696382 w 146"/>
                  <a:gd name="T63" fmla="*/ 183241 h 336"/>
                  <a:gd name="T64" fmla="*/ 8103844 w 146"/>
                  <a:gd name="T65" fmla="*/ 182154 h 336"/>
                  <a:gd name="T66" fmla="*/ 6608998 w 146"/>
                  <a:gd name="T67" fmla="*/ 180993 h 336"/>
                  <a:gd name="T68" fmla="*/ 5309780 w 146"/>
                  <a:gd name="T69" fmla="*/ 178651 h 336"/>
                  <a:gd name="T70" fmla="*/ 3999527 w 146"/>
                  <a:gd name="T71" fmla="*/ 174341 h 336"/>
                  <a:gd name="T72" fmla="*/ 3024386 w 146"/>
                  <a:gd name="T73" fmla="*/ 171822 h 336"/>
                  <a:gd name="T74" fmla="*/ 1991411 w 146"/>
                  <a:gd name="T75" fmla="*/ 166229 h 336"/>
                  <a:gd name="T76" fmla="*/ 1206450 w 146"/>
                  <a:gd name="T77" fmla="*/ 160887 h 336"/>
                  <a:gd name="T78" fmla="*/ 688400 w 146"/>
                  <a:gd name="T79" fmla="*/ 156059 h 336"/>
                  <a:gd name="T80" fmla="*/ 296479 w 146"/>
                  <a:gd name="T81" fmla="*/ 149356 h 336"/>
                  <a:gd name="T82" fmla="*/ 296479 w 146"/>
                  <a:gd name="T83" fmla="*/ 143604 h 336"/>
                  <a:gd name="T84" fmla="*/ 296479 w 146"/>
                  <a:gd name="T85" fmla="*/ 38527 h 336"/>
                  <a:gd name="T86" fmla="*/ 296479 w 146"/>
                  <a:gd name="T87" fmla="*/ 38527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336"/>
                  <a:gd name="T134" fmla="*/ 146 w 146"/>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336">
                    <a:moveTo>
                      <a:pt x="0" y="71"/>
                    </a:moveTo>
                    <a:lnTo>
                      <a:pt x="2" y="59"/>
                    </a:lnTo>
                    <a:lnTo>
                      <a:pt x="5" y="48"/>
                    </a:lnTo>
                    <a:lnTo>
                      <a:pt x="9" y="38"/>
                    </a:lnTo>
                    <a:lnTo>
                      <a:pt x="15" y="28"/>
                    </a:lnTo>
                    <a:lnTo>
                      <a:pt x="23" y="21"/>
                    </a:lnTo>
                    <a:lnTo>
                      <a:pt x="30" y="13"/>
                    </a:lnTo>
                    <a:lnTo>
                      <a:pt x="40" y="7"/>
                    </a:lnTo>
                    <a:lnTo>
                      <a:pt x="50" y="3"/>
                    </a:lnTo>
                    <a:lnTo>
                      <a:pt x="61" y="0"/>
                    </a:lnTo>
                    <a:lnTo>
                      <a:pt x="73" y="0"/>
                    </a:lnTo>
                    <a:lnTo>
                      <a:pt x="84" y="0"/>
                    </a:lnTo>
                    <a:lnTo>
                      <a:pt x="96" y="3"/>
                    </a:lnTo>
                    <a:lnTo>
                      <a:pt x="105" y="7"/>
                    </a:lnTo>
                    <a:lnTo>
                      <a:pt x="115" y="13"/>
                    </a:lnTo>
                    <a:lnTo>
                      <a:pt x="124" y="21"/>
                    </a:lnTo>
                    <a:lnTo>
                      <a:pt x="130" y="28"/>
                    </a:lnTo>
                    <a:lnTo>
                      <a:pt x="136" y="38"/>
                    </a:lnTo>
                    <a:lnTo>
                      <a:pt x="142" y="48"/>
                    </a:lnTo>
                    <a:lnTo>
                      <a:pt x="144" y="59"/>
                    </a:lnTo>
                    <a:lnTo>
                      <a:pt x="146" y="71"/>
                    </a:lnTo>
                    <a:lnTo>
                      <a:pt x="146" y="263"/>
                    </a:lnTo>
                    <a:lnTo>
                      <a:pt x="144" y="274"/>
                    </a:lnTo>
                    <a:lnTo>
                      <a:pt x="142" y="286"/>
                    </a:lnTo>
                    <a:lnTo>
                      <a:pt x="136" y="295"/>
                    </a:lnTo>
                    <a:lnTo>
                      <a:pt x="130" y="305"/>
                    </a:lnTo>
                    <a:lnTo>
                      <a:pt x="124" y="315"/>
                    </a:lnTo>
                    <a:lnTo>
                      <a:pt x="115" y="320"/>
                    </a:lnTo>
                    <a:lnTo>
                      <a:pt x="105" y="328"/>
                    </a:lnTo>
                    <a:lnTo>
                      <a:pt x="96" y="332"/>
                    </a:lnTo>
                    <a:lnTo>
                      <a:pt x="84" y="334"/>
                    </a:lnTo>
                    <a:lnTo>
                      <a:pt x="73" y="336"/>
                    </a:lnTo>
                    <a:lnTo>
                      <a:pt x="61" y="334"/>
                    </a:lnTo>
                    <a:lnTo>
                      <a:pt x="50" y="332"/>
                    </a:lnTo>
                    <a:lnTo>
                      <a:pt x="40" y="328"/>
                    </a:lnTo>
                    <a:lnTo>
                      <a:pt x="30" y="320"/>
                    </a:lnTo>
                    <a:lnTo>
                      <a:pt x="23" y="315"/>
                    </a:lnTo>
                    <a:lnTo>
                      <a:pt x="15" y="305"/>
                    </a:lnTo>
                    <a:lnTo>
                      <a:pt x="9" y="295"/>
                    </a:lnTo>
                    <a:lnTo>
                      <a:pt x="5" y="286"/>
                    </a:lnTo>
                    <a:lnTo>
                      <a:pt x="2" y="274"/>
                    </a:lnTo>
                    <a:lnTo>
                      <a:pt x="2" y="263"/>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4652" name="Rectangle 92"/>
              <p:cNvSpPr>
                <a:spLocks noChangeArrowheads="1"/>
              </p:cNvSpPr>
              <p:nvPr/>
            </p:nvSpPr>
            <p:spPr bwMode="auto">
              <a:xfrm>
                <a:off x="1990" y="2521"/>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0</a:t>
                </a:r>
                <a:endParaRPr kumimoji="1" lang="zh-TW" altLang="en-US" sz="1500" b="1">
                  <a:latin typeface="Century Gothic" pitchFamily="34" charset="0"/>
                </a:endParaRPr>
              </a:p>
            </p:txBody>
          </p:sp>
          <p:sp>
            <p:nvSpPr>
              <p:cNvPr id="24653" name="Rectangle 93"/>
              <p:cNvSpPr>
                <a:spLocks noChangeArrowheads="1"/>
              </p:cNvSpPr>
              <p:nvPr/>
            </p:nvSpPr>
            <p:spPr bwMode="auto">
              <a:xfrm>
                <a:off x="1990" y="2747"/>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1</a:t>
                </a:r>
                <a:endParaRPr kumimoji="1" lang="zh-TW" altLang="en-US" sz="1500" b="1">
                  <a:latin typeface="Century Gothic" pitchFamily="34" charset="0"/>
                </a:endParaRPr>
              </a:p>
            </p:txBody>
          </p:sp>
          <p:sp>
            <p:nvSpPr>
              <p:cNvPr id="24654" name="Line 94"/>
              <p:cNvSpPr>
                <a:spLocks noChangeShapeType="1"/>
              </p:cNvSpPr>
              <p:nvPr/>
            </p:nvSpPr>
            <p:spPr bwMode="auto">
              <a:xfrm flipH="1">
                <a:off x="1125" y="2579"/>
                <a:ext cx="825"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55" name="Line 95"/>
              <p:cNvSpPr>
                <a:spLocks noChangeShapeType="1"/>
              </p:cNvSpPr>
              <p:nvPr/>
            </p:nvSpPr>
            <p:spPr bwMode="auto">
              <a:xfrm>
                <a:off x="1820" y="2805"/>
                <a:ext cx="135"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4656" name="Freeform 96"/>
              <p:cNvSpPr>
                <a:spLocks/>
              </p:cNvSpPr>
              <p:nvPr/>
            </p:nvSpPr>
            <p:spPr bwMode="auto">
              <a:xfrm>
                <a:off x="1308" y="2554"/>
                <a:ext cx="77" cy="52"/>
              </a:xfrm>
              <a:custGeom>
                <a:avLst/>
                <a:gdLst>
                  <a:gd name="T0" fmla="*/ 2243220 w 33"/>
                  <a:gd name="T1" fmla="*/ 19149 h 33"/>
                  <a:gd name="T2" fmla="*/ 2679936 w 33"/>
                  <a:gd name="T3" fmla="*/ 19149 h 33"/>
                  <a:gd name="T4" fmla="*/ 2970751 w 33"/>
                  <a:gd name="T5" fmla="*/ 19149 h 33"/>
                  <a:gd name="T6" fmla="*/ 3282547 w 33"/>
                  <a:gd name="T7" fmla="*/ 18022 h 33"/>
                  <a:gd name="T8" fmla="*/ 3827374 w 33"/>
                  <a:gd name="T9" fmla="*/ 16758 h 33"/>
                  <a:gd name="T10" fmla="*/ 4143706 w 33"/>
                  <a:gd name="T11" fmla="*/ 16758 h 33"/>
                  <a:gd name="T12" fmla="*/ 4143706 w 33"/>
                  <a:gd name="T13" fmla="*/ 15923 h 33"/>
                  <a:gd name="T14" fmla="*/ 4377557 w 33"/>
                  <a:gd name="T15" fmla="*/ 14253 h 33"/>
                  <a:gd name="T16" fmla="*/ 4688532 w 33"/>
                  <a:gd name="T17" fmla="*/ 12152 h 33"/>
                  <a:gd name="T18" fmla="*/ 4688532 w 33"/>
                  <a:gd name="T19" fmla="*/ 11675 h 33"/>
                  <a:gd name="T20" fmla="*/ 4688532 w 33"/>
                  <a:gd name="T21" fmla="*/ 10298 h 33"/>
                  <a:gd name="T22" fmla="*/ 4688532 w 33"/>
                  <a:gd name="T23" fmla="*/ 8214 h 33"/>
                  <a:gd name="T24" fmla="*/ 4688532 w 33"/>
                  <a:gd name="T25" fmla="*/ 6995 h 33"/>
                  <a:gd name="T26" fmla="*/ 4377557 w 33"/>
                  <a:gd name="T27" fmla="*/ 5740 h 33"/>
                  <a:gd name="T28" fmla="*/ 4143706 w 33"/>
                  <a:gd name="T29" fmla="*/ 4702 h 33"/>
                  <a:gd name="T30" fmla="*/ 4143706 w 33"/>
                  <a:gd name="T31" fmla="*/ 3308 h 33"/>
                  <a:gd name="T32" fmla="*/ 3827374 w 33"/>
                  <a:gd name="T33" fmla="*/ 2099 h 33"/>
                  <a:gd name="T34" fmla="*/ 3282547 w 33"/>
                  <a:gd name="T35" fmla="*/ 1202 h 33"/>
                  <a:gd name="T36" fmla="*/ 2970751 w 33"/>
                  <a:gd name="T37" fmla="*/ 1202 h 33"/>
                  <a:gd name="T38" fmla="*/ 2679936 w 33"/>
                  <a:gd name="T39" fmla="*/ 0 h 33"/>
                  <a:gd name="T40" fmla="*/ 2421722 w 33"/>
                  <a:gd name="T41" fmla="*/ 0 h 33"/>
                  <a:gd name="T42" fmla="*/ 2009371 w 33"/>
                  <a:gd name="T43" fmla="*/ 0 h 33"/>
                  <a:gd name="T44" fmla="*/ 1697572 w 33"/>
                  <a:gd name="T45" fmla="*/ 1202 h 33"/>
                  <a:gd name="T46" fmla="*/ 1406806 w 33"/>
                  <a:gd name="T47" fmla="*/ 1202 h 33"/>
                  <a:gd name="T48" fmla="*/ 1148544 w 33"/>
                  <a:gd name="T49" fmla="*/ 2099 h 33"/>
                  <a:gd name="T50" fmla="*/ 861159 w 33"/>
                  <a:gd name="T51" fmla="*/ 3308 h 33"/>
                  <a:gd name="T52" fmla="*/ 545648 w 33"/>
                  <a:gd name="T53" fmla="*/ 4702 h 33"/>
                  <a:gd name="T54" fmla="*/ 311799 w 33"/>
                  <a:gd name="T55" fmla="*/ 5740 h 33"/>
                  <a:gd name="T56" fmla="*/ 311799 w 33"/>
                  <a:gd name="T57" fmla="*/ 6995 h 33"/>
                  <a:gd name="T58" fmla="*/ 0 w 33"/>
                  <a:gd name="T59" fmla="*/ 8214 h 33"/>
                  <a:gd name="T60" fmla="*/ 0 w 33"/>
                  <a:gd name="T61" fmla="*/ 10298 h 33"/>
                  <a:gd name="T62" fmla="*/ 0 w 33"/>
                  <a:gd name="T63" fmla="*/ 11675 h 33"/>
                  <a:gd name="T64" fmla="*/ 311799 w 33"/>
                  <a:gd name="T65" fmla="*/ 12152 h 33"/>
                  <a:gd name="T66" fmla="*/ 311799 w 33"/>
                  <a:gd name="T67" fmla="*/ 14253 h 33"/>
                  <a:gd name="T68" fmla="*/ 545648 w 33"/>
                  <a:gd name="T69" fmla="*/ 15923 h 33"/>
                  <a:gd name="T70" fmla="*/ 861159 w 33"/>
                  <a:gd name="T71" fmla="*/ 16758 h 33"/>
                  <a:gd name="T72" fmla="*/ 1148544 w 33"/>
                  <a:gd name="T73" fmla="*/ 16758 h 33"/>
                  <a:gd name="T74" fmla="*/ 1406806 w 33"/>
                  <a:gd name="T75" fmla="*/ 18022 h 33"/>
                  <a:gd name="T76" fmla="*/ 1697572 w 33"/>
                  <a:gd name="T77" fmla="*/ 19149 h 33"/>
                  <a:gd name="T78" fmla="*/ 2009371 w 33"/>
                  <a:gd name="T79" fmla="*/ 19149 h 33"/>
                  <a:gd name="T80" fmla="*/ 2421722 w 33"/>
                  <a:gd name="T81" fmla="*/ 19149 h 33"/>
                  <a:gd name="T82" fmla="*/ 2421722 w 33"/>
                  <a:gd name="T83" fmla="*/ 19149 h 33"/>
                  <a:gd name="T84" fmla="*/ 2243220 w 33"/>
                  <a:gd name="T85" fmla="*/ 19149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6" y="33"/>
                    </a:moveTo>
                    <a:lnTo>
                      <a:pt x="19" y="33"/>
                    </a:lnTo>
                    <a:lnTo>
                      <a:pt x="21" y="33"/>
                    </a:lnTo>
                    <a:lnTo>
                      <a:pt x="23" y="31"/>
                    </a:lnTo>
                    <a:lnTo>
                      <a:pt x="27" y="29"/>
                    </a:lnTo>
                    <a:lnTo>
                      <a:pt x="29" y="29"/>
                    </a:lnTo>
                    <a:lnTo>
                      <a:pt x="29" y="27"/>
                    </a:lnTo>
                    <a:lnTo>
                      <a:pt x="31" y="25"/>
                    </a:lnTo>
                    <a:lnTo>
                      <a:pt x="33" y="21"/>
                    </a:lnTo>
                    <a:lnTo>
                      <a:pt x="33" y="20"/>
                    </a:lnTo>
                    <a:lnTo>
                      <a:pt x="33" y="18"/>
                    </a:lnTo>
                    <a:lnTo>
                      <a:pt x="33" y="14"/>
                    </a:lnTo>
                    <a:lnTo>
                      <a:pt x="33" y="12"/>
                    </a:lnTo>
                    <a:lnTo>
                      <a:pt x="31" y="10"/>
                    </a:lnTo>
                    <a:lnTo>
                      <a:pt x="29" y="8"/>
                    </a:lnTo>
                    <a:lnTo>
                      <a:pt x="29" y="6"/>
                    </a:lnTo>
                    <a:lnTo>
                      <a:pt x="27" y="4"/>
                    </a:lnTo>
                    <a:lnTo>
                      <a:pt x="23" y="2"/>
                    </a:lnTo>
                    <a:lnTo>
                      <a:pt x="21" y="2"/>
                    </a:lnTo>
                    <a:lnTo>
                      <a:pt x="19" y="0"/>
                    </a:lnTo>
                    <a:lnTo>
                      <a:pt x="17" y="0"/>
                    </a:lnTo>
                    <a:lnTo>
                      <a:pt x="14" y="0"/>
                    </a:lnTo>
                    <a:lnTo>
                      <a:pt x="12" y="2"/>
                    </a:lnTo>
                    <a:lnTo>
                      <a:pt x="10" y="2"/>
                    </a:lnTo>
                    <a:lnTo>
                      <a:pt x="8" y="4"/>
                    </a:lnTo>
                    <a:lnTo>
                      <a:pt x="6" y="6"/>
                    </a:lnTo>
                    <a:lnTo>
                      <a:pt x="4" y="8"/>
                    </a:lnTo>
                    <a:lnTo>
                      <a:pt x="2" y="10"/>
                    </a:lnTo>
                    <a:lnTo>
                      <a:pt x="2" y="12"/>
                    </a:lnTo>
                    <a:lnTo>
                      <a:pt x="0" y="14"/>
                    </a:lnTo>
                    <a:lnTo>
                      <a:pt x="0" y="18"/>
                    </a:lnTo>
                    <a:lnTo>
                      <a:pt x="0" y="20"/>
                    </a:lnTo>
                    <a:lnTo>
                      <a:pt x="2" y="21"/>
                    </a:lnTo>
                    <a:lnTo>
                      <a:pt x="2" y="25"/>
                    </a:lnTo>
                    <a:lnTo>
                      <a:pt x="4" y="27"/>
                    </a:lnTo>
                    <a:lnTo>
                      <a:pt x="6" y="29"/>
                    </a:lnTo>
                    <a:lnTo>
                      <a:pt x="8" y="29"/>
                    </a:lnTo>
                    <a:lnTo>
                      <a:pt x="10" y="31"/>
                    </a:lnTo>
                    <a:lnTo>
                      <a:pt x="12" y="33"/>
                    </a:lnTo>
                    <a:lnTo>
                      <a:pt x="14" y="33"/>
                    </a:lnTo>
                    <a:lnTo>
                      <a:pt x="17" y="33"/>
                    </a:lnTo>
                    <a:lnTo>
                      <a:pt x="16" y="33"/>
                    </a:lnTo>
                    <a:close/>
                  </a:path>
                </a:pathLst>
              </a:custGeom>
              <a:solidFill>
                <a:srgbClr val="000000"/>
              </a:solidFill>
              <a:ln w="28575">
                <a:solidFill>
                  <a:srgbClr val="000000"/>
                </a:solidFill>
                <a:round/>
                <a:headEnd/>
                <a:tailEnd/>
              </a:ln>
            </p:spPr>
            <p:txBody>
              <a:bodyPr/>
              <a:lstStyle/>
              <a:p>
                <a:endParaRPr lang="zh-TW" altLang="en-US" sz="1350"/>
              </a:p>
            </p:txBody>
          </p:sp>
        </p:grpSp>
        <p:sp>
          <p:nvSpPr>
            <p:cNvPr id="24646" name="Line 97"/>
            <p:cNvSpPr>
              <a:spLocks noChangeShapeType="1"/>
            </p:cNvSpPr>
            <p:nvPr/>
          </p:nvSpPr>
          <p:spPr bwMode="auto">
            <a:xfrm flipH="1" flipV="1">
              <a:off x="3369469" y="2499123"/>
              <a:ext cx="8335" cy="42505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grpSp>
      <p:sp>
        <p:nvSpPr>
          <p:cNvPr id="90" name="灯片编号占位符 2">
            <a:extLst>
              <a:ext uri="{FF2B5EF4-FFF2-40B4-BE49-F238E27FC236}">
                <a16:creationId xmlns:a16="http://schemas.microsoft.com/office/drawing/2014/main" id="{A7124EC6-311A-483A-AE1A-674F260FAD6E}"/>
              </a:ext>
            </a:extLst>
          </p:cNvPr>
          <p:cNvSpPr>
            <a:spLocks noGrp="1"/>
          </p:cNvSpPr>
          <p:nvPr>
            <p:ph type="sldNum" sz="quarter" idx="10"/>
          </p:nvPr>
        </p:nvSpPr>
        <p:spPr>
          <a:xfrm>
            <a:off x="6831013" y="4918638"/>
            <a:ext cx="2133600" cy="254794"/>
          </a:xfrm>
        </p:spPr>
        <p:txBody>
          <a:bodyPr/>
          <a:lstStyle/>
          <a:p>
            <a:fld id="{D9B6BDF2-6896-4B98-8776-C18582F63BA5}"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846" y="108349"/>
            <a:ext cx="7643844" cy="519113"/>
          </a:xfrm>
        </p:spPr>
        <p:txBody>
          <a:bodyPr/>
          <a:lstStyle/>
          <a:p>
            <a:r>
              <a:rPr lang="en-US" dirty="0"/>
              <a:t>Arithmetic for Computers</a:t>
            </a:r>
          </a:p>
        </p:txBody>
      </p:sp>
      <p:sp>
        <p:nvSpPr>
          <p:cNvPr id="3" name="Content Placeholder 2"/>
          <p:cNvSpPr>
            <a:spLocks noGrp="1"/>
          </p:cNvSpPr>
          <p:nvPr>
            <p:ph idx="1"/>
          </p:nvPr>
        </p:nvSpPr>
        <p:spPr>
          <a:xfrm>
            <a:off x="1124125" y="844153"/>
            <a:ext cx="7562674" cy="2419164"/>
          </a:xfrm>
        </p:spPr>
        <p:txBody>
          <a:bodyPr>
            <a:normAutofit/>
          </a:bodyPr>
          <a:lstStyle/>
          <a:p>
            <a:r>
              <a:rPr lang="en-US" dirty="0"/>
              <a:t>Operations on integers</a:t>
            </a:r>
          </a:p>
          <a:p>
            <a:pPr lvl="1"/>
            <a:r>
              <a:rPr lang="en-US" dirty="0"/>
              <a:t>Addition and subtraction</a:t>
            </a:r>
          </a:p>
          <a:p>
            <a:pPr lvl="1"/>
            <a:r>
              <a:rPr lang="en-US" dirty="0"/>
              <a:t>Multiplication and division</a:t>
            </a:r>
          </a:p>
          <a:p>
            <a:pPr lvl="1"/>
            <a:r>
              <a:rPr lang="en-US" dirty="0"/>
              <a:t>Dealing with overflow</a:t>
            </a:r>
          </a:p>
          <a:p>
            <a:r>
              <a:rPr lang="en-US" dirty="0"/>
              <a:t>Floating-point real numbers</a:t>
            </a:r>
          </a:p>
          <a:p>
            <a:pPr lvl="1"/>
            <a:r>
              <a:rPr lang="en-US" dirty="0"/>
              <a:t>Representation and operations</a:t>
            </a:r>
          </a:p>
        </p:txBody>
      </p:sp>
      <p:sp>
        <p:nvSpPr>
          <p:cNvPr id="6" name="灯片编号占位符 5">
            <a:extLst>
              <a:ext uri="{FF2B5EF4-FFF2-40B4-BE49-F238E27FC236}">
                <a16:creationId xmlns:a16="http://schemas.microsoft.com/office/drawing/2014/main" id="{020C486A-D6D3-4AE3-A4B8-0FF5B72D08AF}"/>
              </a:ext>
            </a:extLst>
          </p:cNvPr>
          <p:cNvSpPr>
            <a:spLocks noGrp="1"/>
          </p:cNvSpPr>
          <p:nvPr>
            <p:ph type="sldNum" sz="quarter" idx="10"/>
          </p:nvPr>
        </p:nvSpPr>
        <p:spPr/>
        <p:txBody>
          <a:bodyPr/>
          <a:lstStyle/>
          <a:p>
            <a:fld id="{D9B6BDF2-6896-4B98-8776-C18582F63BA5}" type="slidenum">
              <a:rPr lang="zh-TW" altLang="en-US" smtClean="0"/>
              <a:pPr/>
              <a:t>2</a:t>
            </a:fld>
            <a:endParaRPr lang="zh-TW" altLang="en-US"/>
          </a:p>
        </p:txBody>
      </p:sp>
    </p:spTree>
    <p:extLst>
      <p:ext uri="{BB962C8B-B14F-4D97-AF65-F5344CB8AC3E}">
        <p14:creationId xmlns:p14="http://schemas.microsoft.com/office/powerpoint/2010/main" val="1001109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48624" y="125834"/>
            <a:ext cx="6680915" cy="461395"/>
          </a:xfrm>
        </p:spPr>
        <p:txBody>
          <a:bodyPr/>
          <a:lstStyle/>
          <a:p>
            <a:r>
              <a:rPr lang="en-US" altLang="zh-TW" sz="3200" dirty="0"/>
              <a:t>Set on Less Than (</a:t>
            </a:r>
            <a:r>
              <a:rPr lang="en-US" altLang="zh-CN" sz="3200" dirty="0"/>
              <a:t>3</a:t>
            </a:r>
            <a:r>
              <a:rPr lang="en-US" altLang="zh-TW" sz="3200" dirty="0"/>
              <a:t>)</a:t>
            </a:r>
          </a:p>
        </p:txBody>
      </p:sp>
      <p:sp>
        <p:nvSpPr>
          <p:cNvPr id="25641" name="Rectangle 51"/>
          <p:cNvSpPr>
            <a:spLocks noChangeArrowheads="1"/>
          </p:cNvSpPr>
          <p:nvPr/>
        </p:nvSpPr>
        <p:spPr bwMode="auto">
          <a:xfrm>
            <a:off x="4839891" y="4576763"/>
            <a:ext cx="6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TW" altLang="en-US" sz="1350">
              <a:latin typeface="Arial" pitchFamily="34" charset="0"/>
            </a:endParaRPr>
          </a:p>
        </p:txBody>
      </p:sp>
      <p:sp>
        <p:nvSpPr>
          <p:cNvPr id="25649" name="Rectangle 60"/>
          <p:cNvSpPr>
            <a:spLocks noChangeArrowheads="1"/>
          </p:cNvSpPr>
          <p:nvPr/>
        </p:nvSpPr>
        <p:spPr bwMode="auto">
          <a:xfrm>
            <a:off x="1109270" y="872455"/>
            <a:ext cx="6500813" cy="39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p>
            <a:pPr marL="342900" indent="-342900">
              <a:lnSpc>
                <a:spcPct val="90000"/>
              </a:lnSpc>
              <a:spcBef>
                <a:spcPct val="15000"/>
              </a:spcBef>
              <a:buClr>
                <a:srgbClr val="0000FF"/>
              </a:buClr>
              <a:buSzPct val="75000"/>
              <a:buFont typeface="Wingdings" panose="05000000000000000000" pitchFamily="2" charset="2"/>
              <a:buChar char="l"/>
            </a:pPr>
            <a:r>
              <a:rPr lang="en-US" altLang="zh-TW" sz="2400" dirty="0">
                <a:latin typeface="Calibri" panose="020F0502020204030204" pitchFamily="34" charset="0"/>
                <a:ea typeface="標楷體" pitchFamily="65" charset="-120"/>
                <a:cs typeface="Calibri" panose="020F0502020204030204" pitchFamily="34" charset="0"/>
              </a:rPr>
              <a:t>Bit 0 in ALU</a:t>
            </a:r>
          </a:p>
        </p:txBody>
      </p:sp>
      <p:grpSp>
        <p:nvGrpSpPr>
          <p:cNvPr id="3" name="组合 2">
            <a:extLst>
              <a:ext uri="{FF2B5EF4-FFF2-40B4-BE49-F238E27FC236}">
                <a16:creationId xmlns:a16="http://schemas.microsoft.com/office/drawing/2014/main" id="{B6A13F88-1C81-4119-BB17-600E0B9D2EE9}"/>
              </a:ext>
            </a:extLst>
          </p:cNvPr>
          <p:cNvGrpSpPr/>
          <p:nvPr/>
        </p:nvGrpSpPr>
        <p:grpSpPr>
          <a:xfrm>
            <a:off x="1853967" y="1257300"/>
            <a:ext cx="5644840" cy="3247588"/>
            <a:chOff x="1481137" y="1257300"/>
            <a:chExt cx="6020940" cy="3488382"/>
          </a:xfrm>
        </p:grpSpPr>
        <p:sp>
          <p:nvSpPr>
            <p:cNvPr id="25603" name="Line 3"/>
            <p:cNvSpPr>
              <a:spLocks noChangeShapeType="1"/>
            </p:cNvSpPr>
            <p:nvPr/>
          </p:nvSpPr>
          <p:spPr bwMode="auto">
            <a:xfrm flipV="1">
              <a:off x="3242073" y="1804988"/>
              <a:ext cx="2381" cy="1437085"/>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04" name="Freeform 4"/>
            <p:cNvSpPr>
              <a:spLocks/>
            </p:cNvSpPr>
            <p:nvPr/>
          </p:nvSpPr>
          <p:spPr bwMode="auto">
            <a:xfrm>
              <a:off x="4239816" y="2276475"/>
              <a:ext cx="546497" cy="334566"/>
            </a:xfrm>
            <a:custGeom>
              <a:avLst/>
              <a:gdLst>
                <a:gd name="T0" fmla="*/ 2147483647 w 202"/>
                <a:gd name="T1" fmla="*/ 2147483647 h 167"/>
                <a:gd name="T2" fmla="*/ 2147483647 w 202"/>
                <a:gd name="T3" fmla="*/ 2147483647 h 167"/>
                <a:gd name="T4" fmla="*/ 2147483647 w 202"/>
                <a:gd name="T5" fmla="*/ 2147483647 h 167"/>
                <a:gd name="T6" fmla="*/ 2147483647 w 202"/>
                <a:gd name="T7" fmla="*/ 2147483647 h 167"/>
                <a:gd name="T8" fmla="*/ 2147483647 w 202"/>
                <a:gd name="T9" fmla="*/ 2147483647 h 167"/>
                <a:gd name="T10" fmla="*/ 2147483647 w 202"/>
                <a:gd name="T11" fmla="*/ 2147483647 h 167"/>
                <a:gd name="T12" fmla="*/ 2147483647 w 202"/>
                <a:gd name="T13" fmla="*/ 2147483647 h 167"/>
                <a:gd name="T14" fmla="*/ 2147483647 w 202"/>
                <a:gd name="T15" fmla="*/ 2147483647 h 167"/>
                <a:gd name="T16" fmla="*/ 2147483647 w 202"/>
                <a:gd name="T17" fmla="*/ 2147483647 h 167"/>
                <a:gd name="T18" fmla="*/ 2147483647 w 202"/>
                <a:gd name="T19" fmla="*/ 2147483647 h 167"/>
                <a:gd name="T20" fmla="*/ 2147483647 w 202"/>
                <a:gd name="T21" fmla="*/ 2147483647 h 167"/>
                <a:gd name="T22" fmla="*/ 2147483647 w 202"/>
                <a:gd name="T23" fmla="*/ 2147483647 h 167"/>
                <a:gd name="T24" fmla="*/ 2147483647 w 202"/>
                <a:gd name="T25" fmla="*/ 2147483647 h 167"/>
                <a:gd name="T26" fmla="*/ 2147483647 w 202"/>
                <a:gd name="T27" fmla="*/ 2147483647 h 167"/>
                <a:gd name="T28" fmla="*/ 2147483647 w 202"/>
                <a:gd name="T29" fmla="*/ 2147483647 h 167"/>
                <a:gd name="T30" fmla="*/ 2147483647 w 202"/>
                <a:gd name="T31" fmla="*/ 2147483647 h 167"/>
                <a:gd name="T32" fmla="*/ 2147483647 w 202"/>
                <a:gd name="T33" fmla="*/ 2147483647 h 167"/>
                <a:gd name="T34" fmla="*/ 2147483647 w 202"/>
                <a:gd name="T35" fmla="*/ 2147483647 h 167"/>
                <a:gd name="T36" fmla="*/ 2147483647 w 202"/>
                <a:gd name="T37" fmla="*/ 2147483647 h 167"/>
                <a:gd name="T38" fmla="*/ 2147483647 w 202"/>
                <a:gd name="T39" fmla="*/ 2147483647 h 167"/>
                <a:gd name="T40" fmla="*/ 2147483647 w 202"/>
                <a:gd name="T41" fmla="*/ 0 h 167"/>
                <a:gd name="T42" fmla="*/ 0 w 202"/>
                <a:gd name="T43" fmla="*/ 0 h 167"/>
                <a:gd name="T44" fmla="*/ 0 w 202"/>
                <a:gd name="T45" fmla="*/ 2147483647 h 167"/>
                <a:gd name="T46" fmla="*/ 2147483647 w 202"/>
                <a:gd name="T47" fmla="*/ 2147483647 h 167"/>
                <a:gd name="T48" fmla="*/ 2147483647 w 202"/>
                <a:gd name="T49" fmla="*/ 2147483647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167"/>
                <a:gd name="T77" fmla="*/ 202 w 202"/>
                <a:gd name="T78" fmla="*/ 167 h 1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167">
                  <a:moveTo>
                    <a:pt x="119" y="167"/>
                  </a:moveTo>
                  <a:lnTo>
                    <a:pt x="135" y="167"/>
                  </a:lnTo>
                  <a:lnTo>
                    <a:pt x="146" y="163"/>
                  </a:lnTo>
                  <a:lnTo>
                    <a:pt x="158" y="157"/>
                  </a:lnTo>
                  <a:lnTo>
                    <a:pt x="169" y="152"/>
                  </a:lnTo>
                  <a:lnTo>
                    <a:pt x="179" y="142"/>
                  </a:lnTo>
                  <a:lnTo>
                    <a:pt x="186" y="132"/>
                  </a:lnTo>
                  <a:lnTo>
                    <a:pt x="194" y="123"/>
                  </a:lnTo>
                  <a:lnTo>
                    <a:pt x="198" y="109"/>
                  </a:lnTo>
                  <a:lnTo>
                    <a:pt x="202" y="98"/>
                  </a:lnTo>
                  <a:lnTo>
                    <a:pt x="202" y="84"/>
                  </a:lnTo>
                  <a:lnTo>
                    <a:pt x="202" y="71"/>
                  </a:lnTo>
                  <a:lnTo>
                    <a:pt x="198" y="58"/>
                  </a:lnTo>
                  <a:lnTo>
                    <a:pt x="194" y="46"/>
                  </a:lnTo>
                  <a:lnTo>
                    <a:pt x="186" y="34"/>
                  </a:lnTo>
                  <a:lnTo>
                    <a:pt x="179" y="25"/>
                  </a:lnTo>
                  <a:lnTo>
                    <a:pt x="169" y="15"/>
                  </a:lnTo>
                  <a:lnTo>
                    <a:pt x="158" y="10"/>
                  </a:lnTo>
                  <a:lnTo>
                    <a:pt x="146" y="4"/>
                  </a:lnTo>
                  <a:lnTo>
                    <a:pt x="135" y="2"/>
                  </a:lnTo>
                  <a:lnTo>
                    <a:pt x="121" y="0"/>
                  </a:lnTo>
                  <a:lnTo>
                    <a:pt x="0" y="0"/>
                  </a:lnTo>
                  <a:lnTo>
                    <a:pt x="0" y="167"/>
                  </a:lnTo>
                  <a:lnTo>
                    <a:pt x="121" y="16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05" name="Freeform 5"/>
            <p:cNvSpPr>
              <a:spLocks/>
            </p:cNvSpPr>
            <p:nvPr/>
          </p:nvSpPr>
          <p:spPr bwMode="auto">
            <a:xfrm>
              <a:off x="4182666" y="2712244"/>
              <a:ext cx="626269" cy="334566"/>
            </a:xfrm>
            <a:custGeom>
              <a:avLst/>
              <a:gdLst>
                <a:gd name="T0" fmla="*/ 2147483647 w 232"/>
                <a:gd name="T1" fmla="*/ 2147483647 h 167"/>
                <a:gd name="T2" fmla="*/ 2147483647 w 232"/>
                <a:gd name="T3" fmla="*/ 2147483647 h 167"/>
                <a:gd name="T4" fmla="*/ 2147483647 w 232"/>
                <a:gd name="T5" fmla="*/ 2147483647 h 167"/>
                <a:gd name="T6" fmla="*/ 2147483647 w 232"/>
                <a:gd name="T7" fmla="*/ 2147483647 h 167"/>
                <a:gd name="T8" fmla="*/ 2147483647 w 232"/>
                <a:gd name="T9" fmla="*/ 2147483647 h 167"/>
                <a:gd name="T10" fmla="*/ 2147483647 w 232"/>
                <a:gd name="T11" fmla="*/ 2147483647 h 167"/>
                <a:gd name="T12" fmla="*/ 2147483647 w 232"/>
                <a:gd name="T13" fmla="*/ 2147483647 h 167"/>
                <a:gd name="T14" fmla="*/ 2147483647 w 232"/>
                <a:gd name="T15" fmla="*/ 2147483647 h 167"/>
                <a:gd name="T16" fmla="*/ 2147483647 w 232"/>
                <a:gd name="T17" fmla="*/ 2147483647 h 167"/>
                <a:gd name="T18" fmla="*/ 2147483647 w 232"/>
                <a:gd name="T19" fmla="*/ 2147483647 h 167"/>
                <a:gd name="T20" fmla="*/ 0 w 232"/>
                <a:gd name="T21" fmla="*/ 2147483647 h 167"/>
                <a:gd name="T22" fmla="*/ 2147483647 w 232"/>
                <a:gd name="T23" fmla="*/ 2147483647 h 167"/>
                <a:gd name="T24" fmla="*/ 2147483647 w 232"/>
                <a:gd name="T25" fmla="*/ 2147483647 h 167"/>
                <a:gd name="T26" fmla="*/ 2147483647 w 232"/>
                <a:gd name="T27" fmla="*/ 2147483647 h 167"/>
                <a:gd name="T28" fmla="*/ 2147483647 w 232"/>
                <a:gd name="T29" fmla="*/ 2147483647 h 167"/>
                <a:gd name="T30" fmla="*/ 2147483647 w 232"/>
                <a:gd name="T31" fmla="*/ 2147483647 h 167"/>
                <a:gd name="T32" fmla="*/ 2147483647 w 232"/>
                <a:gd name="T33" fmla="*/ 2147483647 h 167"/>
                <a:gd name="T34" fmla="*/ 2147483647 w 232"/>
                <a:gd name="T35" fmla="*/ 2147483647 h 167"/>
                <a:gd name="T36" fmla="*/ 2147483647 w 232"/>
                <a:gd name="T37" fmla="*/ 2147483647 h 167"/>
                <a:gd name="T38" fmla="*/ 2147483647 w 232"/>
                <a:gd name="T39" fmla="*/ 2147483647 h 167"/>
                <a:gd name="T40" fmla="*/ 2147483647 w 232"/>
                <a:gd name="T41" fmla="*/ 2147483647 h 167"/>
                <a:gd name="T42" fmla="*/ 2147483647 w 232"/>
                <a:gd name="T43" fmla="*/ 2147483647 h 167"/>
                <a:gd name="T44" fmla="*/ 2147483647 w 232"/>
                <a:gd name="T45" fmla="*/ 2147483647 h 167"/>
                <a:gd name="T46" fmla="*/ 2147483647 w 232"/>
                <a:gd name="T47" fmla="*/ 2147483647 h 167"/>
                <a:gd name="T48" fmla="*/ 2147483647 w 232"/>
                <a:gd name="T49" fmla="*/ 2147483647 h 167"/>
                <a:gd name="T50" fmla="*/ 2147483647 w 232"/>
                <a:gd name="T51" fmla="*/ 2147483647 h 167"/>
                <a:gd name="T52" fmla="*/ 2147483647 w 232"/>
                <a:gd name="T53" fmla="*/ 2147483647 h 167"/>
                <a:gd name="T54" fmla="*/ 2147483647 w 232"/>
                <a:gd name="T55" fmla="*/ 2147483647 h 167"/>
                <a:gd name="T56" fmla="*/ 2147483647 w 232"/>
                <a:gd name="T57" fmla="*/ 2147483647 h 167"/>
                <a:gd name="T58" fmla="*/ 2147483647 w 232"/>
                <a:gd name="T59" fmla="*/ 2147483647 h 167"/>
                <a:gd name="T60" fmla="*/ 2147483647 w 232"/>
                <a:gd name="T61" fmla="*/ 2147483647 h 167"/>
                <a:gd name="T62" fmla="*/ 2147483647 w 232"/>
                <a:gd name="T63" fmla="*/ 2147483647 h 167"/>
                <a:gd name="T64" fmla="*/ 2147483647 w 232"/>
                <a:gd name="T65" fmla="*/ 2147483647 h 167"/>
                <a:gd name="T66" fmla="*/ 2147483647 w 232"/>
                <a:gd name="T67" fmla="*/ 2147483647 h 167"/>
                <a:gd name="T68" fmla="*/ 2147483647 w 232"/>
                <a:gd name="T69" fmla="*/ 2147483647 h 167"/>
                <a:gd name="T70" fmla="*/ 2147483647 w 232"/>
                <a:gd name="T71" fmla="*/ 2147483647 h 167"/>
                <a:gd name="T72" fmla="*/ 2147483647 w 232"/>
                <a:gd name="T73" fmla="*/ 2147483647 h 167"/>
                <a:gd name="T74" fmla="*/ 2147483647 w 232"/>
                <a:gd name="T75" fmla="*/ 2147483647 h 167"/>
                <a:gd name="T76" fmla="*/ 2147483647 w 232"/>
                <a:gd name="T77" fmla="*/ 2147483647 h 167"/>
                <a:gd name="T78" fmla="*/ 2147483647 w 232"/>
                <a:gd name="T79" fmla="*/ 2147483647 h 167"/>
                <a:gd name="T80" fmla="*/ 2147483647 w 232"/>
                <a:gd name="T81" fmla="*/ 2147483647 h 167"/>
                <a:gd name="T82" fmla="*/ 2147483647 w 232"/>
                <a:gd name="T83" fmla="*/ 2147483647 h 167"/>
                <a:gd name="T84" fmla="*/ 2147483647 w 232"/>
                <a:gd name="T85" fmla="*/ 0 h 167"/>
                <a:gd name="T86" fmla="*/ 2147483647 w 232"/>
                <a:gd name="T87" fmla="*/ 0 h 167"/>
                <a:gd name="T88" fmla="*/ 2147483647 w 232"/>
                <a:gd name="T89" fmla="*/ 0 h 167"/>
                <a:gd name="T90" fmla="*/ 2147483647 w 232"/>
                <a:gd name="T91" fmla="*/ 0 h 167"/>
                <a:gd name="T92" fmla="*/ 2147483647 w 232"/>
                <a:gd name="T93" fmla="*/ 0 h 167"/>
                <a:gd name="T94" fmla="*/ 2147483647 w 232"/>
                <a:gd name="T95" fmla="*/ 0 h 167"/>
                <a:gd name="T96" fmla="*/ 2147483647 w 232"/>
                <a:gd name="T97" fmla="*/ 0 h 167"/>
                <a:gd name="T98" fmla="*/ 2147483647 w 232"/>
                <a:gd name="T99" fmla="*/ 0 h 167"/>
                <a:gd name="T100" fmla="*/ 0 w 232"/>
                <a:gd name="T101" fmla="*/ 0 h 167"/>
                <a:gd name="T102" fmla="*/ 2147483647 w 232"/>
                <a:gd name="T103" fmla="*/ 2147483647 h 167"/>
                <a:gd name="T104" fmla="*/ 2147483647 w 232"/>
                <a:gd name="T105" fmla="*/ 2147483647 h 167"/>
                <a:gd name="T106" fmla="*/ 2147483647 w 232"/>
                <a:gd name="T107" fmla="*/ 2147483647 h 167"/>
                <a:gd name="T108" fmla="*/ 2147483647 w 232"/>
                <a:gd name="T109" fmla="*/ 2147483647 h 167"/>
                <a:gd name="T110" fmla="*/ 2147483647 w 232"/>
                <a:gd name="T111" fmla="*/ 2147483647 h 167"/>
                <a:gd name="T112" fmla="*/ 2147483647 w 232"/>
                <a:gd name="T113" fmla="*/ 2147483647 h 167"/>
                <a:gd name="T114" fmla="*/ 2147483647 w 232"/>
                <a:gd name="T115" fmla="*/ 2147483647 h 167"/>
                <a:gd name="T116" fmla="*/ 2147483647 w 232"/>
                <a:gd name="T117" fmla="*/ 2147483647 h 167"/>
                <a:gd name="T118" fmla="*/ 2147483647 w 232"/>
                <a:gd name="T119" fmla="*/ 2147483647 h 167"/>
                <a:gd name="T120" fmla="*/ 2147483647 w 232"/>
                <a:gd name="T121" fmla="*/ 2147483647 h 167"/>
                <a:gd name="T122" fmla="*/ 2147483647 w 232"/>
                <a:gd name="T123" fmla="*/ 2147483647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167"/>
                <a:gd name="T188" fmla="*/ 232 w 232"/>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167">
                  <a:moveTo>
                    <a:pt x="23" y="84"/>
                  </a:moveTo>
                  <a:lnTo>
                    <a:pt x="23" y="96"/>
                  </a:lnTo>
                  <a:lnTo>
                    <a:pt x="21" y="106"/>
                  </a:lnTo>
                  <a:lnTo>
                    <a:pt x="21" y="113"/>
                  </a:lnTo>
                  <a:lnTo>
                    <a:pt x="19" y="121"/>
                  </a:lnTo>
                  <a:lnTo>
                    <a:pt x="19" y="129"/>
                  </a:lnTo>
                  <a:lnTo>
                    <a:pt x="17" y="134"/>
                  </a:lnTo>
                  <a:lnTo>
                    <a:pt x="13" y="142"/>
                  </a:lnTo>
                  <a:lnTo>
                    <a:pt x="10" y="148"/>
                  </a:lnTo>
                  <a:lnTo>
                    <a:pt x="6" y="157"/>
                  </a:lnTo>
                  <a:lnTo>
                    <a:pt x="0" y="165"/>
                  </a:lnTo>
                  <a:lnTo>
                    <a:pt x="4" y="165"/>
                  </a:lnTo>
                  <a:lnTo>
                    <a:pt x="13" y="165"/>
                  </a:lnTo>
                  <a:lnTo>
                    <a:pt x="27" y="167"/>
                  </a:lnTo>
                  <a:lnTo>
                    <a:pt x="42" y="167"/>
                  </a:lnTo>
                  <a:lnTo>
                    <a:pt x="61" y="167"/>
                  </a:lnTo>
                  <a:lnTo>
                    <a:pt x="81" y="165"/>
                  </a:lnTo>
                  <a:lnTo>
                    <a:pt x="100" y="165"/>
                  </a:lnTo>
                  <a:lnTo>
                    <a:pt x="115" y="165"/>
                  </a:lnTo>
                  <a:lnTo>
                    <a:pt x="131" y="163"/>
                  </a:lnTo>
                  <a:lnTo>
                    <a:pt x="140" y="161"/>
                  </a:lnTo>
                  <a:lnTo>
                    <a:pt x="156" y="155"/>
                  </a:lnTo>
                  <a:lnTo>
                    <a:pt x="171" y="150"/>
                  </a:lnTo>
                  <a:lnTo>
                    <a:pt x="182" y="142"/>
                  </a:lnTo>
                  <a:lnTo>
                    <a:pt x="194" y="132"/>
                  </a:lnTo>
                  <a:lnTo>
                    <a:pt x="205" y="125"/>
                  </a:lnTo>
                  <a:lnTo>
                    <a:pt x="213" y="115"/>
                  </a:lnTo>
                  <a:lnTo>
                    <a:pt x="221" y="106"/>
                  </a:lnTo>
                  <a:lnTo>
                    <a:pt x="227" y="98"/>
                  </a:lnTo>
                  <a:lnTo>
                    <a:pt x="230" y="90"/>
                  </a:lnTo>
                  <a:lnTo>
                    <a:pt x="232" y="82"/>
                  </a:lnTo>
                  <a:lnTo>
                    <a:pt x="230" y="77"/>
                  </a:lnTo>
                  <a:lnTo>
                    <a:pt x="227" y="67"/>
                  </a:lnTo>
                  <a:lnTo>
                    <a:pt x="221" y="59"/>
                  </a:lnTo>
                  <a:lnTo>
                    <a:pt x="213" y="50"/>
                  </a:lnTo>
                  <a:lnTo>
                    <a:pt x="205" y="42"/>
                  </a:lnTo>
                  <a:lnTo>
                    <a:pt x="194" y="33"/>
                  </a:lnTo>
                  <a:lnTo>
                    <a:pt x="182" y="23"/>
                  </a:lnTo>
                  <a:lnTo>
                    <a:pt x="171" y="15"/>
                  </a:lnTo>
                  <a:lnTo>
                    <a:pt x="156" y="9"/>
                  </a:lnTo>
                  <a:lnTo>
                    <a:pt x="140" y="4"/>
                  </a:lnTo>
                  <a:lnTo>
                    <a:pt x="131" y="2"/>
                  </a:lnTo>
                  <a:lnTo>
                    <a:pt x="115" y="0"/>
                  </a:lnTo>
                  <a:lnTo>
                    <a:pt x="100" y="0"/>
                  </a:lnTo>
                  <a:lnTo>
                    <a:pt x="81" y="0"/>
                  </a:lnTo>
                  <a:lnTo>
                    <a:pt x="61" y="0"/>
                  </a:lnTo>
                  <a:lnTo>
                    <a:pt x="42" y="0"/>
                  </a:lnTo>
                  <a:lnTo>
                    <a:pt x="27" y="0"/>
                  </a:lnTo>
                  <a:lnTo>
                    <a:pt x="13" y="0"/>
                  </a:lnTo>
                  <a:lnTo>
                    <a:pt x="4" y="0"/>
                  </a:lnTo>
                  <a:lnTo>
                    <a:pt x="0" y="0"/>
                  </a:lnTo>
                  <a:lnTo>
                    <a:pt x="6" y="9"/>
                  </a:lnTo>
                  <a:lnTo>
                    <a:pt x="10" y="17"/>
                  </a:lnTo>
                  <a:lnTo>
                    <a:pt x="13" y="25"/>
                  </a:lnTo>
                  <a:lnTo>
                    <a:pt x="17" y="33"/>
                  </a:lnTo>
                  <a:lnTo>
                    <a:pt x="19" y="40"/>
                  </a:lnTo>
                  <a:lnTo>
                    <a:pt x="19" y="48"/>
                  </a:lnTo>
                  <a:lnTo>
                    <a:pt x="21" y="56"/>
                  </a:lnTo>
                  <a:lnTo>
                    <a:pt x="21" y="63"/>
                  </a:lnTo>
                  <a:lnTo>
                    <a:pt x="23" y="75"/>
                  </a:lnTo>
                  <a:lnTo>
                    <a:pt x="23" y="8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06" name="Freeform 6"/>
            <p:cNvSpPr>
              <a:spLocks/>
            </p:cNvSpPr>
            <p:nvPr/>
          </p:nvSpPr>
          <p:spPr bwMode="auto">
            <a:xfrm>
              <a:off x="4142185" y="2301479"/>
              <a:ext cx="86915" cy="66675"/>
            </a:xfrm>
            <a:custGeom>
              <a:avLst/>
              <a:gdLst>
                <a:gd name="T0" fmla="*/ 0 w 32"/>
                <a:gd name="T1" fmla="*/ 0 h 33"/>
                <a:gd name="T2" fmla="*/ 0 w 32"/>
                <a:gd name="T3" fmla="*/ 2147483647 h 33"/>
                <a:gd name="T4" fmla="*/ 2147483647 w 32"/>
                <a:gd name="T5" fmla="*/ 2147483647 h 33"/>
                <a:gd name="T6" fmla="*/ 0 w 32"/>
                <a:gd name="T7" fmla="*/ 0 h 33"/>
                <a:gd name="T8" fmla="*/ 0 w 32"/>
                <a:gd name="T9" fmla="*/ 0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0" y="0"/>
                  </a:moveTo>
                  <a:lnTo>
                    <a:pt x="0" y="33"/>
                  </a:lnTo>
                  <a:lnTo>
                    <a:pt x="32" y="18"/>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5607" name="Line 7"/>
            <p:cNvSpPr>
              <a:spLocks noChangeShapeType="1"/>
            </p:cNvSpPr>
            <p:nvPr/>
          </p:nvSpPr>
          <p:spPr bwMode="auto">
            <a:xfrm flipH="1" flipV="1">
              <a:off x="3493294" y="2315766"/>
              <a:ext cx="678656" cy="178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08" name="Freeform 8"/>
            <p:cNvSpPr>
              <a:spLocks/>
            </p:cNvSpPr>
            <p:nvPr/>
          </p:nvSpPr>
          <p:spPr bwMode="auto">
            <a:xfrm>
              <a:off x="4142185" y="2514600"/>
              <a:ext cx="86915" cy="66675"/>
            </a:xfrm>
            <a:custGeom>
              <a:avLst/>
              <a:gdLst>
                <a:gd name="T0" fmla="*/ 0 w 32"/>
                <a:gd name="T1" fmla="*/ 0 h 33"/>
                <a:gd name="T2" fmla="*/ 0 w 32"/>
                <a:gd name="T3" fmla="*/ 2147483647 h 33"/>
                <a:gd name="T4" fmla="*/ 2147483647 w 32"/>
                <a:gd name="T5" fmla="*/ 2147483647 h 33"/>
                <a:gd name="T6" fmla="*/ 0 w 32"/>
                <a:gd name="T7" fmla="*/ 2147483647 h 33"/>
                <a:gd name="T8" fmla="*/ 0 w 32"/>
                <a:gd name="T9" fmla="*/ 2147483647 h 33"/>
                <a:gd name="T10" fmla="*/ 0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0" y="0"/>
                  </a:moveTo>
                  <a:lnTo>
                    <a:pt x="0" y="33"/>
                  </a:lnTo>
                  <a:lnTo>
                    <a:pt x="32" y="17"/>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5609" name="Line 9"/>
            <p:cNvSpPr>
              <a:spLocks noChangeShapeType="1"/>
            </p:cNvSpPr>
            <p:nvPr/>
          </p:nvSpPr>
          <p:spPr bwMode="auto">
            <a:xfrm flipH="1">
              <a:off x="4791076" y="2440782"/>
              <a:ext cx="402431" cy="35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10" name="Freeform 10"/>
            <p:cNvSpPr>
              <a:spLocks/>
            </p:cNvSpPr>
            <p:nvPr/>
          </p:nvSpPr>
          <p:spPr bwMode="auto">
            <a:xfrm>
              <a:off x="4120753" y="2738438"/>
              <a:ext cx="89297" cy="65485"/>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6"/>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5611" name="Line 11"/>
            <p:cNvSpPr>
              <a:spLocks noChangeShapeType="1"/>
            </p:cNvSpPr>
            <p:nvPr/>
          </p:nvSpPr>
          <p:spPr bwMode="auto">
            <a:xfrm flipH="1">
              <a:off x="3699272" y="2770585"/>
              <a:ext cx="451247" cy="119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12" name="Freeform 12"/>
            <p:cNvSpPr>
              <a:spLocks/>
            </p:cNvSpPr>
            <p:nvPr/>
          </p:nvSpPr>
          <p:spPr bwMode="auto">
            <a:xfrm>
              <a:off x="4120753" y="2950369"/>
              <a:ext cx="89297" cy="66675"/>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5613" name="Line 13"/>
            <p:cNvSpPr>
              <a:spLocks noChangeShapeType="1"/>
            </p:cNvSpPr>
            <p:nvPr/>
          </p:nvSpPr>
          <p:spPr bwMode="auto">
            <a:xfrm flipH="1">
              <a:off x="3829050" y="2981326"/>
              <a:ext cx="321469" cy="35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14" name="Line 14"/>
            <p:cNvSpPr>
              <a:spLocks noChangeShapeType="1"/>
            </p:cNvSpPr>
            <p:nvPr/>
          </p:nvSpPr>
          <p:spPr bwMode="auto">
            <a:xfrm flipH="1">
              <a:off x="4808935" y="2876551"/>
              <a:ext cx="384572"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15" name="Freeform 15"/>
            <p:cNvSpPr>
              <a:spLocks/>
            </p:cNvSpPr>
            <p:nvPr/>
          </p:nvSpPr>
          <p:spPr bwMode="auto">
            <a:xfrm>
              <a:off x="5193506" y="2251472"/>
              <a:ext cx="395288" cy="2027634"/>
            </a:xfrm>
            <a:custGeom>
              <a:avLst/>
              <a:gdLst>
                <a:gd name="T0" fmla="*/ 0 w 146"/>
                <a:gd name="T1" fmla="*/ 2147483647 h 1009"/>
                <a:gd name="T2" fmla="*/ 2147483647 w 146"/>
                <a:gd name="T3" fmla="*/ 2147483647 h 1009"/>
                <a:gd name="T4" fmla="*/ 2147483647 w 146"/>
                <a:gd name="T5" fmla="*/ 2147483647 h 1009"/>
                <a:gd name="T6" fmla="*/ 2147483647 w 146"/>
                <a:gd name="T7" fmla="*/ 2147483647 h 1009"/>
                <a:gd name="T8" fmla="*/ 2147483647 w 146"/>
                <a:gd name="T9" fmla="*/ 2147483647 h 1009"/>
                <a:gd name="T10" fmla="*/ 2147483647 w 146"/>
                <a:gd name="T11" fmla="*/ 2147483647 h 1009"/>
                <a:gd name="T12" fmla="*/ 2147483647 w 146"/>
                <a:gd name="T13" fmla="*/ 2147483647 h 1009"/>
                <a:gd name="T14" fmla="*/ 2147483647 w 146"/>
                <a:gd name="T15" fmla="*/ 2147483647 h 1009"/>
                <a:gd name="T16" fmla="*/ 2147483647 w 146"/>
                <a:gd name="T17" fmla="*/ 2147483647 h 1009"/>
                <a:gd name="T18" fmla="*/ 2147483647 w 146"/>
                <a:gd name="T19" fmla="*/ 0 h 1009"/>
                <a:gd name="T20" fmla="*/ 2147483647 w 146"/>
                <a:gd name="T21" fmla="*/ 0 h 1009"/>
                <a:gd name="T22" fmla="*/ 2147483647 w 146"/>
                <a:gd name="T23" fmla="*/ 0 h 1009"/>
                <a:gd name="T24" fmla="*/ 2147483647 w 146"/>
                <a:gd name="T25" fmla="*/ 2147483647 h 1009"/>
                <a:gd name="T26" fmla="*/ 2147483647 w 146"/>
                <a:gd name="T27" fmla="*/ 2147483647 h 1009"/>
                <a:gd name="T28" fmla="*/ 2147483647 w 146"/>
                <a:gd name="T29" fmla="*/ 2147483647 h 1009"/>
                <a:gd name="T30" fmla="*/ 2147483647 w 146"/>
                <a:gd name="T31" fmla="*/ 2147483647 h 1009"/>
                <a:gd name="T32" fmla="*/ 2147483647 w 146"/>
                <a:gd name="T33" fmla="*/ 2147483647 h 1009"/>
                <a:gd name="T34" fmla="*/ 2147483647 w 146"/>
                <a:gd name="T35" fmla="*/ 2147483647 h 1009"/>
                <a:gd name="T36" fmla="*/ 2147483647 w 146"/>
                <a:gd name="T37" fmla="*/ 2147483647 h 1009"/>
                <a:gd name="T38" fmla="*/ 2147483647 w 146"/>
                <a:gd name="T39" fmla="*/ 2147483647 h 1009"/>
                <a:gd name="T40" fmla="*/ 2147483647 w 146"/>
                <a:gd name="T41" fmla="*/ 2147483647 h 1009"/>
                <a:gd name="T42" fmla="*/ 2147483647 w 146"/>
                <a:gd name="T43" fmla="*/ 2147483647 h 1009"/>
                <a:gd name="T44" fmla="*/ 2147483647 w 146"/>
                <a:gd name="T45" fmla="*/ 2147483647 h 1009"/>
                <a:gd name="T46" fmla="*/ 2147483647 w 146"/>
                <a:gd name="T47" fmla="*/ 2147483647 h 1009"/>
                <a:gd name="T48" fmla="*/ 2147483647 w 146"/>
                <a:gd name="T49" fmla="*/ 2147483647 h 1009"/>
                <a:gd name="T50" fmla="*/ 2147483647 w 146"/>
                <a:gd name="T51" fmla="*/ 2147483647 h 1009"/>
                <a:gd name="T52" fmla="*/ 2147483647 w 146"/>
                <a:gd name="T53" fmla="*/ 2147483647 h 1009"/>
                <a:gd name="T54" fmla="*/ 2147483647 w 146"/>
                <a:gd name="T55" fmla="*/ 2147483647 h 1009"/>
                <a:gd name="T56" fmla="*/ 2147483647 w 146"/>
                <a:gd name="T57" fmla="*/ 2147483647 h 1009"/>
                <a:gd name="T58" fmla="*/ 2147483647 w 146"/>
                <a:gd name="T59" fmla="*/ 2147483647 h 1009"/>
                <a:gd name="T60" fmla="*/ 2147483647 w 146"/>
                <a:gd name="T61" fmla="*/ 2147483647 h 1009"/>
                <a:gd name="T62" fmla="*/ 2147483647 w 146"/>
                <a:gd name="T63" fmla="*/ 2147483647 h 1009"/>
                <a:gd name="T64" fmla="*/ 2147483647 w 146"/>
                <a:gd name="T65" fmla="*/ 2147483647 h 1009"/>
                <a:gd name="T66" fmla="*/ 2147483647 w 146"/>
                <a:gd name="T67" fmla="*/ 2147483647 h 1009"/>
                <a:gd name="T68" fmla="*/ 2147483647 w 146"/>
                <a:gd name="T69" fmla="*/ 2147483647 h 1009"/>
                <a:gd name="T70" fmla="*/ 2147483647 w 146"/>
                <a:gd name="T71" fmla="*/ 2147483647 h 1009"/>
                <a:gd name="T72" fmla="*/ 2147483647 w 146"/>
                <a:gd name="T73" fmla="*/ 2147483647 h 1009"/>
                <a:gd name="T74" fmla="*/ 2147483647 w 146"/>
                <a:gd name="T75" fmla="*/ 2147483647 h 1009"/>
                <a:gd name="T76" fmla="*/ 2147483647 w 146"/>
                <a:gd name="T77" fmla="*/ 2147483647 h 1009"/>
                <a:gd name="T78" fmla="*/ 2147483647 w 146"/>
                <a:gd name="T79" fmla="*/ 2147483647 h 1009"/>
                <a:gd name="T80" fmla="*/ 2147483647 w 146"/>
                <a:gd name="T81" fmla="*/ 2147483647 h 1009"/>
                <a:gd name="T82" fmla="*/ 2147483647 w 146"/>
                <a:gd name="T83" fmla="*/ 2147483647 h 1009"/>
                <a:gd name="T84" fmla="*/ 2147483647 w 146"/>
                <a:gd name="T85" fmla="*/ 2147483647 h 1009"/>
                <a:gd name="T86" fmla="*/ 2147483647 w 146"/>
                <a:gd name="T87" fmla="*/ 2147483647 h 10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009"/>
                <a:gd name="T134" fmla="*/ 146 w 146"/>
                <a:gd name="T135" fmla="*/ 1009 h 10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009">
                  <a:moveTo>
                    <a:pt x="0" y="71"/>
                  </a:moveTo>
                  <a:lnTo>
                    <a:pt x="2" y="60"/>
                  </a:lnTo>
                  <a:lnTo>
                    <a:pt x="6" y="48"/>
                  </a:lnTo>
                  <a:lnTo>
                    <a:pt x="10" y="39"/>
                  </a:lnTo>
                  <a:lnTo>
                    <a:pt x="16" y="29"/>
                  </a:lnTo>
                  <a:lnTo>
                    <a:pt x="24" y="22"/>
                  </a:lnTo>
                  <a:lnTo>
                    <a:pt x="31" y="14"/>
                  </a:lnTo>
                  <a:lnTo>
                    <a:pt x="41" y="8"/>
                  </a:lnTo>
                  <a:lnTo>
                    <a:pt x="52" y="4"/>
                  </a:lnTo>
                  <a:lnTo>
                    <a:pt x="62" y="0"/>
                  </a:lnTo>
                  <a:lnTo>
                    <a:pt x="73" y="0"/>
                  </a:lnTo>
                  <a:lnTo>
                    <a:pt x="85" y="0"/>
                  </a:lnTo>
                  <a:lnTo>
                    <a:pt x="96" y="4"/>
                  </a:lnTo>
                  <a:lnTo>
                    <a:pt x="108" y="8"/>
                  </a:lnTo>
                  <a:lnTo>
                    <a:pt x="118" y="14"/>
                  </a:lnTo>
                  <a:lnTo>
                    <a:pt x="125" y="22"/>
                  </a:lnTo>
                  <a:lnTo>
                    <a:pt x="133" y="29"/>
                  </a:lnTo>
                  <a:lnTo>
                    <a:pt x="139" y="39"/>
                  </a:lnTo>
                  <a:lnTo>
                    <a:pt x="143" y="48"/>
                  </a:lnTo>
                  <a:lnTo>
                    <a:pt x="144" y="60"/>
                  </a:lnTo>
                  <a:lnTo>
                    <a:pt x="146" y="71"/>
                  </a:lnTo>
                  <a:lnTo>
                    <a:pt x="146" y="936"/>
                  </a:lnTo>
                  <a:lnTo>
                    <a:pt x="144" y="947"/>
                  </a:lnTo>
                  <a:lnTo>
                    <a:pt x="143" y="959"/>
                  </a:lnTo>
                  <a:lnTo>
                    <a:pt x="139" y="968"/>
                  </a:lnTo>
                  <a:lnTo>
                    <a:pt x="133" y="978"/>
                  </a:lnTo>
                  <a:lnTo>
                    <a:pt x="125" y="987"/>
                  </a:lnTo>
                  <a:lnTo>
                    <a:pt x="118" y="993"/>
                  </a:lnTo>
                  <a:lnTo>
                    <a:pt x="108" y="1001"/>
                  </a:lnTo>
                  <a:lnTo>
                    <a:pt x="96" y="1005"/>
                  </a:lnTo>
                  <a:lnTo>
                    <a:pt x="85" y="1007"/>
                  </a:lnTo>
                  <a:lnTo>
                    <a:pt x="73" y="1009"/>
                  </a:lnTo>
                  <a:lnTo>
                    <a:pt x="62" y="1007"/>
                  </a:lnTo>
                  <a:lnTo>
                    <a:pt x="52" y="1005"/>
                  </a:lnTo>
                  <a:lnTo>
                    <a:pt x="41" y="1001"/>
                  </a:lnTo>
                  <a:lnTo>
                    <a:pt x="31" y="993"/>
                  </a:lnTo>
                  <a:lnTo>
                    <a:pt x="24" y="987"/>
                  </a:lnTo>
                  <a:lnTo>
                    <a:pt x="16" y="978"/>
                  </a:lnTo>
                  <a:lnTo>
                    <a:pt x="10" y="968"/>
                  </a:lnTo>
                  <a:lnTo>
                    <a:pt x="6" y="959"/>
                  </a:lnTo>
                  <a:lnTo>
                    <a:pt x="2" y="947"/>
                  </a:lnTo>
                  <a:lnTo>
                    <a:pt x="2" y="936"/>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16" name="Rectangle 16"/>
            <p:cNvSpPr>
              <a:spLocks noChangeArrowheads="1"/>
            </p:cNvSpPr>
            <p:nvPr/>
          </p:nvSpPr>
          <p:spPr bwMode="auto">
            <a:xfrm>
              <a:off x="5242322" y="2368154"/>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0</a:t>
              </a:r>
              <a:endParaRPr kumimoji="1" lang="zh-TW" altLang="en-US" sz="1500" b="1">
                <a:latin typeface="Century Gothic" pitchFamily="34" charset="0"/>
              </a:endParaRPr>
            </a:p>
          </p:txBody>
        </p:sp>
        <p:sp>
          <p:nvSpPr>
            <p:cNvPr id="25617" name="Rectangle 17"/>
            <p:cNvSpPr>
              <a:spLocks noChangeArrowheads="1"/>
            </p:cNvSpPr>
            <p:nvPr/>
          </p:nvSpPr>
          <p:spPr bwMode="auto">
            <a:xfrm>
              <a:off x="5242322" y="3964781"/>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chemeClr val="folHlink"/>
                  </a:solidFill>
                  <a:latin typeface="Century Gothic" pitchFamily="34" charset="0"/>
                </a:rPr>
                <a:t>3</a:t>
              </a:r>
            </a:p>
          </p:txBody>
        </p:sp>
        <p:sp>
          <p:nvSpPr>
            <p:cNvPr id="25618" name="Freeform 18"/>
            <p:cNvSpPr>
              <a:spLocks/>
            </p:cNvSpPr>
            <p:nvPr/>
          </p:nvSpPr>
          <p:spPr bwMode="auto">
            <a:xfrm>
              <a:off x="5880498" y="3227785"/>
              <a:ext cx="88106" cy="70247"/>
            </a:xfrm>
            <a:custGeom>
              <a:avLst/>
              <a:gdLst>
                <a:gd name="T0" fmla="*/ 0 w 33"/>
                <a:gd name="T1" fmla="*/ 0 h 35"/>
                <a:gd name="T2" fmla="*/ 0 w 33"/>
                <a:gd name="T3" fmla="*/ 2147483647 h 35"/>
                <a:gd name="T4" fmla="*/ 2147483647 w 33"/>
                <a:gd name="T5" fmla="*/ 2147483647 h 35"/>
                <a:gd name="T6" fmla="*/ 0 w 33"/>
                <a:gd name="T7" fmla="*/ 2147483647 h 35"/>
                <a:gd name="T8" fmla="*/ 0 w 33"/>
                <a:gd name="T9" fmla="*/ 2147483647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0"/>
                  </a:moveTo>
                  <a:lnTo>
                    <a:pt x="0" y="35"/>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5619" name="Line 19"/>
            <p:cNvSpPr>
              <a:spLocks noChangeShapeType="1"/>
            </p:cNvSpPr>
            <p:nvPr/>
          </p:nvSpPr>
          <p:spPr bwMode="auto">
            <a:xfrm flipH="1">
              <a:off x="5588794" y="3264694"/>
              <a:ext cx="320279" cy="1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20" name="Rectangle 20"/>
            <p:cNvSpPr>
              <a:spLocks noChangeArrowheads="1"/>
            </p:cNvSpPr>
            <p:nvPr/>
          </p:nvSpPr>
          <p:spPr bwMode="auto">
            <a:xfrm>
              <a:off x="5179219" y="1543050"/>
              <a:ext cx="942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chemeClr val="accent1"/>
                  </a:solidFill>
                  <a:latin typeface="Century Gothic" pitchFamily="34" charset="0"/>
                </a:rPr>
                <a:t>Operation</a:t>
              </a:r>
            </a:p>
          </p:txBody>
        </p:sp>
        <p:sp>
          <p:nvSpPr>
            <p:cNvPr id="25621" name="Line 21"/>
            <p:cNvSpPr>
              <a:spLocks noChangeShapeType="1"/>
            </p:cNvSpPr>
            <p:nvPr/>
          </p:nvSpPr>
          <p:spPr bwMode="auto">
            <a:xfrm flipH="1" flipV="1">
              <a:off x="5363766" y="1789510"/>
              <a:ext cx="8334" cy="42505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22" name="Freeform 22"/>
            <p:cNvSpPr>
              <a:spLocks/>
            </p:cNvSpPr>
            <p:nvPr/>
          </p:nvSpPr>
          <p:spPr bwMode="auto">
            <a:xfrm>
              <a:off x="3787378" y="2950369"/>
              <a:ext cx="90488" cy="66675"/>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31"/>
                  </a:lnTo>
                  <a:lnTo>
                    <a:pt x="27" y="29"/>
                  </a:lnTo>
                  <a:lnTo>
                    <a:pt x="29" y="27"/>
                  </a:lnTo>
                  <a:lnTo>
                    <a:pt x="31" y="25"/>
                  </a:lnTo>
                  <a:lnTo>
                    <a:pt x="31" y="21"/>
                  </a:lnTo>
                  <a:lnTo>
                    <a:pt x="31" y="19"/>
                  </a:lnTo>
                  <a:lnTo>
                    <a:pt x="33" y="17"/>
                  </a:lnTo>
                  <a:lnTo>
                    <a:pt x="31" y="13"/>
                  </a:lnTo>
                  <a:lnTo>
                    <a:pt x="31" y="11"/>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1"/>
                  </a:lnTo>
                  <a:lnTo>
                    <a:pt x="0" y="13"/>
                  </a:lnTo>
                  <a:lnTo>
                    <a:pt x="0" y="17"/>
                  </a:lnTo>
                  <a:lnTo>
                    <a:pt x="0" y="19"/>
                  </a:lnTo>
                  <a:lnTo>
                    <a:pt x="0" y="21"/>
                  </a:lnTo>
                  <a:lnTo>
                    <a:pt x="2" y="25"/>
                  </a:lnTo>
                  <a:lnTo>
                    <a:pt x="2" y="27"/>
                  </a:lnTo>
                  <a:lnTo>
                    <a:pt x="4" y="29"/>
                  </a:lnTo>
                  <a:lnTo>
                    <a:pt x="6" y="31"/>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25623" name="Freeform 23"/>
            <p:cNvSpPr>
              <a:spLocks/>
            </p:cNvSpPr>
            <p:nvPr/>
          </p:nvSpPr>
          <p:spPr bwMode="auto">
            <a:xfrm>
              <a:off x="3627835" y="2346722"/>
              <a:ext cx="89297" cy="66675"/>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0 h 33"/>
                <a:gd name="T40" fmla="*/ 2147483647 w 33"/>
                <a:gd name="T41" fmla="*/ 0 h 33"/>
                <a:gd name="T42" fmla="*/ 2147483647 w 33"/>
                <a:gd name="T43" fmla="*/ 0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8"/>
                  </a:lnTo>
                  <a:lnTo>
                    <a:pt x="31" y="14"/>
                  </a:lnTo>
                  <a:lnTo>
                    <a:pt x="31" y="12"/>
                  </a:lnTo>
                  <a:lnTo>
                    <a:pt x="31" y="10"/>
                  </a:lnTo>
                  <a:lnTo>
                    <a:pt x="29" y="8"/>
                  </a:lnTo>
                  <a:lnTo>
                    <a:pt x="27" y="6"/>
                  </a:lnTo>
                  <a:lnTo>
                    <a:pt x="25" y="4"/>
                  </a:lnTo>
                  <a:lnTo>
                    <a:pt x="23" y="2"/>
                  </a:lnTo>
                  <a:lnTo>
                    <a:pt x="21" y="2"/>
                  </a:lnTo>
                  <a:lnTo>
                    <a:pt x="19" y="0"/>
                  </a:lnTo>
                  <a:lnTo>
                    <a:pt x="15" y="0"/>
                  </a:lnTo>
                  <a:lnTo>
                    <a:pt x="13" y="0"/>
                  </a:lnTo>
                  <a:lnTo>
                    <a:pt x="12" y="2"/>
                  </a:lnTo>
                  <a:lnTo>
                    <a:pt x="8" y="2"/>
                  </a:lnTo>
                  <a:lnTo>
                    <a:pt x="6" y="4"/>
                  </a:lnTo>
                  <a:lnTo>
                    <a:pt x="4" y="6"/>
                  </a:lnTo>
                  <a:lnTo>
                    <a:pt x="2" y="8"/>
                  </a:lnTo>
                  <a:lnTo>
                    <a:pt x="2" y="10"/>
                  </a:lnTo>
                  <a:lnTo>
                    <a:pt x="0" y="12"/>
                  </a:lnTo>
                  <a:lnTo>
                    <a:pt x="0" y="14"/>
                  </a:lnTo>
                  <a:lnTo>
                    <a:pt x="0" y="18"/>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sz="1350"/>
            </a:p>
          </p:txBody>
        </p:sp>
        <p:sp>
          <p:nvSpPr>
            <p:cNvPr id="25624" name="Rectangle 24"/>
            <p:cNvSpPr>
              <a:spLocks noChangeArrowheads="1"/>
            </p:cNvSpPr>
            <p:nvPr/>
          </p:nvSpPr>
          <p:spPr bwMode="auto">
            <a:xfrm>
              <a:off x="5242322" y="2800350"/>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1</a:t>
              </a:r>
              <a:endParaRPr kumimoji="1" lang="zh-TW" altLang="en-US" sz="1500" b="1">
                <a:latin typeface="Century Gothic" pitchFamily="34" charset="0"/>
              </a:endParaRPr>
            </a:p>
          </p:txBody>
        </p:sp>
        <p:sp>
          <p:nvSpPr>
            <p:cNvPr id="25625" name="Line 25"/>
            <p:cNvSpPr>
              <a:spLocks noChangeShapeType="1"/>
            </p:cNvSpPr>
            <p:nvPr/>
          </p:nvSpPr>
          <p:spPr bwMode="auto">
            <a:xfrm flipH="1">
              <a:off x="4774406" y="3479007"/>
              <a:ext cx="419100"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26" name="Freeform 26"/>
            <p:cNvSpPr>
              <a:spLocks/>
            </p:cNvSpPr>
            <p:nvPr/>
          </p:nvSpPr>
          <p:spPr bwMode="auto">
            <a:xfrm>
              <a:off x="4155281" y="3315891"/>
              <a:ext cx="90488" cy="66675"/>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5627" name="Freeform 27"/>
            <p:cNvSpPr>
              <a:spLocks/>
            </p:cNvSpPr>
            <p:nvPr/>
          </p:nvSpPr>
          <p:spPr bwMode="auto">
            <a:xfrm>
              <a:off x="4155281" y="3575447"/>
              <a:ext cx="90488" cy="66675"/>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sz="1350"/>
            </a:p>
          </p:txBody>
        </p:sp>
        <p:sp>
          <p:nvSpPr>
            <p:cNvPr id="25628" name="Line 28"/>
            <p:cNvSpPr>
              <a:spLocks noChangeShapeType="1"/>
            </p:cNvSpPr>
            <p:nvPr/>
          </p:nvSpPr>
          <p:spPr bwMode="auto">
            <a:xfrm flipH="1">
              <a:off x="3439716" y="3605212"/>
              <a:ext cx="748903"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29" name="Freeform 29"/>
            <p:cNvSpPr>
              <a:spLocks/>
            </p:cNvSpPr>
            <p:nvPr/>
          </p:nvSpPr>
          <p:spPr bwMode="auto">
            <a:xfrm>
              <a:off x="3829050" y="2549128"/>
              <a:ext cx="342900" cy="1060847"/>
            </a:xfrm>
            <a:custGeom>
              <a:avLst/>
              <a:gdLst>
                <a:gd name="T0" fmla="*/ 2147483647 w 127"/>
                <a:gd name="T1" fmla="*/ 0 h 528"/>
                <a:gd name="T2" fmla="*/ 0 w 127"/>
                <a:gd name="T3" fmla="*/ 0 h 528"/>
                <a:gd name="T4" fmla="*/ 0 w 127"/>
                <a:gd name="T5" fmla="*/ 2147483647 h 528"/>
                <a:gd name="T6" fmla="*/ 0 60000 65536"/>
                <a:gd name="T7" fmla="*/ 0 60000 65536"/>
                <a:gd name="T8" fmla="*/ 0 60000 65536"/>
                <a:gd name="T9" fmla="*/ 0 w 127"/>
                <a:gd name="T10" fmla="*/ 0 h 528"/>
                <a:gd name="T11" fmla="*/ 127 w 127"/>
                <a:gd name="T12" fmla="*/ 528 h 528"/>
              </a:gdLst>
              <a:ahLst/>
              <a:cxnLst>
                <a:cxn ang="T6">
                  <a:pos x="T0" y="T1"/>
                </a:cxn>
                <a:cxn ang="T7">
                  <a:pos x="T2" y="T3"/>
                </a:cxn>
                <a:cxn ang="T8">
                  <a:pos x="T4" y="T5"/>
                </a:cxn>
              </a:cxnLst>
              <a:rect l="T9" t="T10" r="T11" b="T12"/>
              <a:pathLst>
                <a:path w="127" h="528">
                  <a:moveTo>
                    <a:pt x="127" y="0"/>
                  </a:moveTo>
                  <a:lnTo>
                    <a:pt x="0" y="0"/>
                  </a:lnTo>
                  <a:lnTo>
                    <a:pt x="0" y="52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30" name="Freeform 30"/>
            <p:cNvSpPr>
              <a:spLocks/>
            </p:cNvSpPr>
            <p:nvPr/>
          </p:nvSpPr>
          <p:spPr bwMode="auto">
            <a:xfrm>
              <a:off x="3787378" y="3575447"/>
              <a:ext cx="90488" cy="66675"/>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29"/>
                  </a:lnTo>
                  <a:lnTo>
                    <a:pt x="27" y="29"/>
                  </a:lnTo>
                  <a:lnTo>
                    <a:pt x="29" y="27"/>
                  </a:lnTo>
                  <a:lnTo>
                    <a:pt x="31" y="25"/>
                  </a:lnTo>
                  <a:lnTo>
                    <a:pt x="31" y="21"/>
                  </a:lnTo>
                  <a:lnTo>
                    <a:pt x="31" y="19"/>
                  </a:lnTo>
                  <a:lnTo>
                    <a:pt x="33" y="17"/>
                  </a:lnTo>
                  <a:lnTo>
                    <a:pt x="31" y="13"/>
                  </a:lnTo>
                  <a:lnTo>
                    <a:pt x="31" y="12"/>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2"/>
                  </a:lnTo>
                  <a:lnTo>
                    <a:pt x="0" y="13"/>
                  </a:lnTo>
                  <a:lnTo>
                    <a:pt x="0" y="17"/>
                  </a:lnTo>
                  <a:lnTo>
                    <a:pt x="0" y="19"/>
                  </a:lnTo>
                  <a:lnTo>
                    <a:pt x="0" y="21"/>
                  </a:lnTo>
                  <a:lnTo>
                    <a:pt x="2" y="25"/>
                  </a:lnTo>
                  <a:lnTo>
                    <a:pt x="2" y="27"/>
                  </a:lnTo>
                  <a:lnTo>
                    <a:pt x="4" y="29"/>
                  </a:lnTo>
                  <a:lnTo>
                    <a:pt x="6" y="29"/>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25631" name="Freeform 31"/>
            <p:cNvSpPr>
              <a:spLocks/>
            </p:cNvSpPr>
            <p:nvPr/>
          </p:nvSpPr>
          <p:spPr bwMode="auto">
            <a:xfrm>
              <a:off x="3687366" y="2333625"/>
              <a:ext cx="472678" cy="1019175"/>
            </a:xfrm>
            <a:custGeom>
              <a:avLst/>
              <a:gdLst>
                <a:gd name="T0" fmla="*/ 0 w 175"/>
                <a:gd name="T1" fmla="*/ 0 h 507"/>
                <a:gd name="T2" fmla="*/ 0 w 175"/>
                <a:gd name="T3" fmla="*/ 2147483647 h 507"/>
                <a:gd name="T4" fmla="*/ 2147483647 w 175"/>
                <a:gd name="T5" fmla="*/ 2147483647 h 507"/>
                <a:gd name="T6" fmla="*/ 0 60000 65536"/>
                <a:gd name="T7" fmla="*/ 0 60000 65536"/>
                <a:gd name="T8" fmla="*/ 0 60000 65536"/>
                <a:gd name="T9" fmla="*/ 0 w 175"/>
                <a:gd name="T10" fmla="*/ 0 h 507"/>
                <a:gd name="T11" fmla="*/ 175 w 175"/>
                <a:gd name="T12" fmla="*/ 507 h 507"/>
              </a:gdLst>
              <a:ahLst/>
              <a:cxnLst>
                <a:cxn ang="T6">
                  <a:pos x="T0" y="T1"/>
                </a:cxn>
                <a:cxn ang="T7">
                  <a:pos x="T2" y="T3"/>
                </a:cxn>
                <a:cxn ang="T8">
                  <a:pos x="T4" y="T5"/>
                </a:cxn>
              </a:cxnLst>
              <a:rect l="T9" t="T10" r="T11" b="T12"/>
              <a:pathLst>
                <a:path w="175" h="507">
                  <a:moveTo>
                    <a:pt x="0" y="0"/>
                  </a:moveTo>
                  <a:lnTo>
                    <a:pt x="0" y="507"/>
                  </a:lnTo>
                  <a:lnTo>
                    <a:pt x="175" y="50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32" name="Freeform 32"/>
            <p:cNvSpPr>
              <a:spLocks/>
            </p:cNvSpPr>
            <p:nvPr/>
          </p:nvSpPr>
          <p:spPr bwMode="auto">
            <a:xfrm>
              <a:off x="3658791" y="2738438"/>
              <a:ext cx="89297" cy="65485"/>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0 h 33"/>
                <a:gd name="T38" fmla="*/ 2147483647 w 33"/>
                <a:gd name="T39" fmla="*/ 0 h 33"/>
                <a:gd name="T40" fmla="*/ 2147483647 w 33"/>
                <a:gd name="T41" fmla="*/ 0 h 33"/>
                <a:gd name="T42" fmla="*/ 2147483647 w 33"/>
                <a:gd name="T43" fmla="*/ 0 h 33"/>
                <a:gd name="T44" fmla="*/ 2147483647 w 33"/>
                <a:gd name="T45" fmla="*/ 0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6"/>
                  </a:lnTo>
                  <a:lnTo>
                    <a:pt x="31" y="14"/>
                  </a:lnTo>
                  <a:lnTo>
                    <a:pt x="31" y="12"/>
                  </a:lnTo>
                  <a:lnTo>
                    <a:pt x="31" y="8"/>
                  </a:lnTo>
                  <a:lnTo>
                    <a:pt x="29" y="6"/>
                  </a:lnTo>
                  <a:lnTo>
                    <a:pt x="27" y="4"/>
                  </a:lnTo>
                  <a:lnTo>
                    <a:pt x="25" y="4"/>
                  </a:lnTo>
                  <a:lnTo>
                    <a:pt x="23" y="2"/>
                  </a:lnTo>
                  <a:lnTo>
                    <a:pt x="21" y="0"/>
                  </a:lnTo>
                  <a:lnTo>
                    <a:pt x="19" y="0"/>
                  </a:lnTo>
                  <a:lnTo>
                    <a:pt x="15" y="0"/>
                  </a:lnTo>
                  <a:lnTo>
                    <a:pt x="13" y="0"/>
                  </a:lnTo>
                  <a:lnTo>
                    <a:pt x="12" y="0"/>
                  </a:lnTo>
                  <a:lnTo>
                    <a:pt x="8" y="2"/>
                  </a:lnTo>
                  <a:lnTo>
                    <a:pt x="6" y="4"/>
                  </a:lnTo>
                  <a:lnTo>
                    <a:pt x="4" y="4"/>
                  </a:lnTo>
                  <a:lnTo>
                    <a:pt x="2" y="6"/>
                  </a:lnTo>
                  <a:lnTo>
                    <a:pt x="2" y="8"/>
                  </a:lnTo>
                  <a:lnTo>
                    <a:pt x="0" y="12"/>
                  </a:lnTo>
                  <a:lnTo>
                    <a:pt x="0" y="14"/>
                  </a:lnTo>
                  <a:lnTo>
                    <a:pt x="0" y="16"/>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sz="1350"/>
            </a:p>
          </p:txBody>
        </p:sp>
        <p:sp>
          <p:nvSpPr>
            <p:cNvPr id="25633" name="Freeform 33"/>
            <p:cNvSpPr>
              <a:spLocks/>
            </p:cNvSpPr>
            <p:nvPr/>
          </p:nvSpPr>
          <p:spPr bwMode="auto">
            <a:xfrm>
              <a:off x="4514850" y="1958579"/>
              <a:ext cx="425054" cy="1269206"/>
            </a:xfrm>
            <a:custGeom>
              <a:avLst/>
              <a:gdLst>
                <a:gd name="T0" fmla="*/ 2147483647 w 157"/>
                <a:gd name="T1" fmla="*/ 0 h 632"/>
                <a:gd name="T2" fmla="*/ 2147483647 w 157"/>
                <a:gd name="T3" fmla="*/ 2147483647 h 632"/>
                <a:gd name="T4" fmla="*/ 0 w 157"/>
                <a:gd name="T5" fmla="*/ 2147483647 h 632"/>
                <a:gd name="T6" fmla="*/ 0 w 157"/>
                <a:gd name="T7" fmla="*/ 2147483647 h 632"/>
                <a:gd name="T8" fmla="*/ 0 60000 65536"/>
                <a:gd name="T9" fmla="*/ 0 60000 65536"/>
                <a:gd name="T10" fmla="*/ 0 60000 65536"/>
                <a:gd name="T11" fmla="*/ 0 60000 65536"/>
                <a:gd name="T12" fmla="*/ 0 w 157"/>
                <a:gd name="T13" fmla="*/ 0 h 632"/>
                <a:gd name="T14" fmla="*/ 157 w 157"/>
                <a:gd name="T15" fmla="*/ 632 h 632"/>
              </a:gdLst>
              <a:ahLst/>
              <a:cxnLst>
                <a:cxn ang="T8">
                  <a:pos x="T0" y="T1"/>
                </a:cxn>
                <a:cxn ang="T9">
                  <a:pos x="T2" y="T3"/>
                </a:cxn>
                <a:cxn ang="T10">
                  <a:pos x="T4" y="T5"/>
                </a:cxn>
                <a:cxn ang="T11">
                  <a:pos x="T6" y="T7"/>
                </a:cxn>
              </a:cxnLst>
              <a:rect l="T12" t="T13" r="T14" b="T15"/>
              <a:pathLst>
                <a:path w="157" h="632">
                  <a:moveTo>
                    <a:pt x="157" y="0"/>
                  </a:moveTo>
                  <a:lnTo>
                    <a:pt x="157" y="578"/>
                  </a:lnTo>
                  <a:lnTo>
                    <a:pt x="0" y="578"/>
                  </a:lnTo>
                  <a:lnTo>
                    <a:pt x="0" y="6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34" name="Freeform 34"/>
            <p:cNvSpPr>
              <a:spLocks/>
            </p:cNvSpPr>
            <p:nvPr/>
          </p:nvSpPr>
          <p:spPr bwMode="auto">
            <a:xfrm>
              <a:off x="4468417" y="3213498"/>
              <a:ext cx="88106" cy="64294"/>
            </a:xfrm>
            <a:custGeom>
              <a:avLst/>
              <a:gdLst>
                <a:gd name="T0" fmla="*/ 2147483647 w 32"/>
                <a:gd name="T1" fmla="*/ 0 h 32"/>
                <a:gd name="T2" fmla="*/ 0 w 32"/>
                <a:gd name="T3" fmla="*/ 2147483647 h 32"/>
                <a:gd name="T4" fmla="*/ 2147483647 w 32"/>
                <a:gd name="T5" fmla="*/ 2147483647 h 32"/>
                <a:gd name="T6" fmla="*/ 2147483647 w 32"/>
                <a:gd name="T7" fmla="*/ 2147483647 h 32"/>
                <a:gd name="T8" fmla="*/ 2147483647 w 32"/>
                <a:gd name="T9" fmla="*/ 2147483647 h 32"/>
                <a:gd name="T10" fmla="*/ 2147483647 w 32"/>
                <a:gd name="T11" fmla="*/ 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32" y="0"/>
                  </a:moveTo>
                  <a:lnTo>
                    <a:pt x="0" y="1"/>
                  </a:lnTo>
                  <a:lnTo>
                    <a:pt x="17" y="32"/>
                  </a:lnTo>
                  <a:lnTo>
                    <a:pt x="32" y="1"/>
                  </a:lnTo>
                  <a:lnTo>
                    <a:pt x="32" y="0"/>
                  </a:lnTo>
                  <a:close/>
                </a:path>
              </a:pathLst>
            </a:custGeom>
            <a:solidFill>
              <a:srgbClr val="000000"/>
            </a:solidFill>
            <a:ln w="28575">
              <a:solidFill>
                <a:srgbClr val="000000"/>
              </a:solidFill>
              <a:round/>
              <a:headEnd/>
              <a:tailEnd/>
            </a:ln>
          </p:spPr>
          <p:txBody>
            <a:bodyPr/>
            <a:lstStyle/>
            <a:p>
              <a:endParaRPr lang="zh-TW" altLang="en-US" sz="1350"/>
            </a:p>
          </p:txBody>
        </p:sp>
        <p:sp>
          <p:nvSpPr>
            <p:cNvPr id="25635" name="Line 35"/>
            <p:cNvSpPr>
              <a:spLocks noChangeShapeType="1"/>
            </p:cNvSpPr>
            <p:nvPr/>
          </p:nvSpPr>
          <p:spPr bwMode="auto">
            <a:xfrm flipV="1">
              <a:off x="4510087" y="3671888"/>
              <a:ext cx="4763" cy="8382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36" name="Freeform 36"/>
            <p:cNvSpPr>
              <a:spLocks/>
            </p:cNvSpPr>
            <p:nvPr/>
          </p:nvSpPr>
          <p:spPr bwMode="auto">
            <a:xfrm>
              <a:off x="4256485" y="3286125"/>
              <a:ext cx="517922" cy="385763"/>
            </a:xfrm>
            <a:custGeom>
              <a:avLst/>
              <a:gdLst>
                <a:gd name="T0" fmla="*/ 2147483647 w 192"/>
                <a:gd name="T1" fmla="*/ 2147483647 h 192"/>
                <a:gd name="T2" fmla="*/ 2147483647 w 192"/>
                <a:gd name="T3" fmla="*/ 0 h 192"/>
                <a:gd name="T4" fmla="*/ 0 w 192"/>
                <a:gd name="T5" fmla="*/ 0 h 192"/>
                <a:gd name="T6" fmla="*/ 0 w 192"/>
                <a:gd name="T7" fmla="*/ 2147483647 h 192"/>
                <a:gd name="T8" fmla="*/ 2147483647 w 192"/>
                <a:gd name="T9" fmla="*/ 2147483647 h 192"/>
                <a:gd name="T10" fmla="*/ 2147483647 w 192"/>
                <a:gd name="T11" fmla="*/ 2147483647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190" y="192"/>
                  </a:moveTo>
                  <a:lnTo>
                    <a:pt x="192" y="0"/>
                  </a:lnTo>
                  <a:lnTo>
                    <a:pt x="0" y="0"/>
                  </a:lnTo>
                  <a:lnTo>
                    <a:pt x="0" y="192"/>
                  </a:lnTo>
                  <a:lnTo>
                    <a:pt x="192" y="1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grpSp>
          <p:nvGrpSpPr>
            <p:cNvPr id="25637" name="Group 37"/>
            <p:cNvGrpSpPr>
              <a:grpSpLocks/>
            </p:cNvGrpSpPr>
            <p:nvPr/>
          </p:nvGrpSpPr>
          <p:grpSpPr bwMode="auto">
            <a:xfrm>
              <a:off x="1847850" y="3274219"/>
              <a:ext cx="1587104" cy="675085"/>
              <a:chOff x="832" y="2750"/>
              <a:chExt cx="1333" cy="567"/>
            </a:xfrm>
          </p:grpSpPr>
          <p:sp>
            <p:nvSpPr>
              <p:cNvPr id="25672" name="Freeform 38"/>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73" name="Freeform 39"/>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74" name="Freeform 40"/>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75" name="Freeform 41"/>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76" name="Rectangle 42"/>
              <p:cNvSpPr>
                <a:spLocks noChangeArrowheads="1"/>
              </p:cNvSpPr>
              <p:nvPr/>
            </p:nvSpPr>
            <p:spPr bwMode="auto">
              <a:xfrm>
                <a:off x="1895" y="284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0</a:t>
                </a:r>
                <a:endParaRPr kumimoji="1" lang="zh-TW" altLang="en-US" sz="1500" b="1">
                  <a:latin typeface="Century Gothic" pitchFamily="34" charset="0"/>
                </a:endParaRPr>
              </a:p>
            </p:txBody>
          </p:sp>
          <p:sp>
            <p:nvSpPr>
              <p:cNvPr id="25677" name="Rectangle 43"/>
              <p:cNvSpPr>
                <a:spLocks noChangeArrowheads="1"/>
              </p:cNvSpPr>
              <p:nvPr/>
            </p:nvSpPr>
            <p:spPr bwMode="auto">
              <a:xfrm>
                <a:off x="1895" y="308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1</a:t>
                </a:r>
                <a:endParaRPr kumimoji="1" lang="zh-TW" altLang="en-US" sz="1500" b="1">
                  <a:latin typeface="Century Gothic" pitchFamily="34" charset="0"/>
                </a:endParaRPr>
              </a:p>
            </p:txBody>
          </p:sp>
          <p:sp>
            <p:nvSpPr>
              <p:cNvPr id="25678" name="Line 44"/>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79" name="Line 45"/>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80" name="Freeform 46"/>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25681" name="Rectangle 47"/>
              <p:cNvSpPr>
                <a:spLocks noChangeArrowheads="1"/>
              </p:cNvSpPr>
              <p:nvPr/>
            </p:nvSpPr>
            <p:spPr bwMode="auto">
              <a:xfrm>
                <a:off x="832" y="2784"/>
                <a:ext cx="10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b</a:t>
                </a:r>
                <a:endParaRPr kumimoji="1" lang="en-US" altLang="zh-TW" sz="1500" b="1">
                  <a:latin typeface="Century Gothic" pitchFamily="34" charset="0"/>
                </a:endParaRPr>
              </a:p>
            </p:txBody>
          </p:sp>
        </p:grpSp>
        <p:sp>
          <p:nvSpPr>
            <p:cNvPr id="25638" name="Rectangle 48"/>
            <p:cNvSpPr>
              <a:spLocks noChangeArrowheads="1"/>
            </p:cNvSpPr>
            <p:nvPr/>
          </p:nvSpPr>
          <p:spPr bwMode="auto">
            <a:xfrm>
              <a:off x="5242322" y="3405188"/>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2</a:t>
              </a:r>
              <a:endParaRPr kumimoji="1" lang="zh-TW" altLang="en-US" sz="1500" b="1">
                <a:latin typeface="Century Gothic" pitchFamily="34" charset="0"/>
              </a:endParaRPr>
            </a:p>
          </p:txBody>
        </p:sp>
        <p:sp>
          <p:nvSpPr>
            <p:cNvPr id="25639" name="Line 49"/>
            <p:cNvSpPr>
              <a:spLocks noChangeShapeType="1"/>
            </p:cNvSpPr>
            <p:nvPr/>
          </p:nvSpPr>
          <p:spPr bwMode="auto">
            <a:xfrm flipH="1">
              <a:off x="2080023" y="4071937"/>
              <a:ext cx="3112294" cy="14288"/>
            </a:xfrm>
            <a:prstGeom prst="line">
              <a:avLst/>
            </a:prstGeom>
            <a:noFill/>
            <a:ln w="28575">
              <a:solidFill>
                <a:srgbClr val="008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40" name="Freeform 50"/>
            <p:cNvSpPr>
              <a:spLocks/>
            </p:cNvSpPr>
            <p:nvPr/>
          </p:nvSpPr>
          <p:spPr bwMode="auto">
            <a:xfrm>
              <a:off x="2209801" y="2058592"/>
              <a:ext cx="3508772" cy="2316956"/>
            </a:xfrm>
            <a:custGeom>
              <a:avLst/>
              <a:gdLst>
                <a:gd name="T0" fmla="*/ 2147483647 w 1298"/>
                <a:gd name="T1" fmla="*/ 2147483647 h 1153"/>
                <a:gd name="T2" fmla="*/ 2147483647 w 1298"/>
                <a:gd name="T3" fmla="*/ 0 h 1153"/>
                <a:gd name="T4" fmla="*/ 0 w 1298"/>
                <a:gd name="T5" fmla="*/ 0 h 1153"/>
                <a:gd name="T6" fmla="*/ 0 w 1298"/>
                <a:gd name="T7" fmla="*/ 2147483647 h 1153"/>
                <a:gd name="T8" fmla="*/ 2147483647 w 1298"/>
                <a:gd name="T9" fmla="*/ 2147483647 h 1153"/>
                <a:gd name="T10" fmla="*/ 2147483647 w 1298"/>
                <a:gd name="T11" fmla="*/ 2147483647 h 1153"/>
                <a:gd name="T12" fmla="*/ 0 60000 65536"/>
                <a:gd name="T13" fmla="*/ 0 60000 65536"/>
                <a:gd name="T14" fmla="*/ 0 60000 65536"/>
                <a:gd name="T15" fmla="*/ 0 60000 65536"/>
                <a:gd name="T16" fmla="*/ 0 60000 65536"/>
                <a:gd name="T17" fmla="*/ 0 60000 65536"/>
                <a:gd name="T18" fmla="*/ 0 w 1298"/>
                <a:gd name="T19" fmla="*/ 0 h 1153"/>
                <a:gd name="T20" fmla="*/ 1298 w 1298"/>
                <a:gd name="T21" fmla="*/ 1153 h 1153"/>
              </a:gdLst>
              <a:ahLst/>
              <a:cxnLst>
                <a:cxn ang="T12">
                  <a:pos x="T0" y="T1"/>
                </a:cxn>
                <a:cxn ang="T13">
                  <a:pos x="T2" y="T3"/>
                </a:cxn>
                <a:cxn ang="T14">
                  <a:pos x="T4" y="T5"/>
                </a:cxn>
                <a:cxn ang="T15">
                  <a:pos x="T6" y="T7"/>
                </a:cxn>
                <a:cxn ang="T16">
                  <a:pos x="T8" y="T9"/>
                </a:cxn>
                <a:cxn ang="T17">
                  <a:pos x="T10" y="T11"/>
                </a:cxn>
              </a:cxnLst>
              <a:rect l="T18" t="T19" r="T20" b="T21"/>
              <a:pathLst>
                <a:path w="1298" h="1153">
                  <a:moveTo>
                    <a:pt x="1298" y="1151"/>
                  </a:moveTo>
                  <a:lnTo>
                    <a:pt x="1298" y="0"/>
                  </a:lnTo>
                  <a:lnTo>
                    <a:pt x="0" y="0"/>
                  </a:lnTo>
                  <a:lnTo>
                    <a:pt x="0" y="1153"/>
                  </a:lnTo>
                  <a:lnTo>
                    <a:pt x="1298" y="115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42" name="Line 53"/>
            <p:cNvSpPr>
              <a:spLocks noChangeShapeType="1"/>
            </p:cNvSpPr>
            <p:nvPr/>
          </p:nvSpPr>
          <p:spPr bwMode="auto">
            <a:xfrm flipV="1">
              <a:off x="3271838" y="1348979"/>
              <a:ext cx="0" cy="2286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5643" name="Line 54"/>
            <p:cNvSpPr>
              <a:spLocks noChangeShapeType="1"/>
            </p:cNvSpPr>
            <p:nvPr/>
          </p:nvSpPr>
          <p:spPr bwMode="auto">
            <a:xfrm flipV="1">
              <a:off x="3271838" y="1348979"/>
              <a:ext cx="3343275"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5644" name="Line 55"/>
            <p:cNvSpPr>
              <a:spLocks noChangeShapeType="1"/>
            </p:cNvSpPr>
            <p:nvPr/>
          </p:nvSpPr>
          <p:spPr bwMode="auto">
            <a:xfrm flipV="1">
              <a:off x="5376863" y="1458516"/>
              <a:ext cx="0" cy="1143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5645" name="Line 56"/>
            <p:cNvSpPr>
              <a:spLocks noChangeShapeType="1"/>
            </p:cNvSpPr>
            <p:nvPr/>
          </p:nvSpPr>
          <p:spPr bwMode="auto">
            <a:xfrm>
              <a:off x="5376863" y="1458516"/>
              <a:ext cx="1238250" cy="4763"/>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5646" name="Text Box 57"/>
            <p:cNvSpPr txBox="1">
              <a:spLocks noChangeArrowheads="1"/>
            </p:cNvSpPr>
            <p:nvPr/>
          </p:nvSpPr>
          <p:spPr bwMode="auto">
            <a:xfrm>
              <a:off x="6663929" y="1257300"/>
              <a:ext cx="838148" cy="34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kumimoji="1" lang="en-US" altLang="zh-TW" sz="1500" b="1" dirty="0" err="1">
                  <a:solidFill>
                    <a:srgbClr val="FF0000"/>
                  </a:solidFill>
                  <a:latin typeface="Century Gothic" pitchFamily="34" charset="0"/>
                </a:rPr>
                <a:t>ALUop</a:t>
              </a:r>
              <a:endParaRPr kumimoji="1" lang="en-US" altLang="zh-TW" sz="1500" b="1" dirty="0">
                <a:solidFill>
                  <a:srgbClr val="FF0000"/>
                </a:solidFill>
                <a:latin typeface="Century Gothic" pitchFamily="34" charset="0"/>
              </a:endParaRPr>
            </a:p>
          </p:txBody>
        </p:sp>
        <p:sp>
          <p:nvSpPr>
            <p:cNvPr id="25647" name="Line 58"/>
            <p:cNvSpPr>
              <a:spLocks noChangeShapeType="1"/>
            </p:cNvSpPr>
            <p:nvPr/>
          </p:nvSpPr>
          <p:spPr bwMode="auto">
            <a:xfrm>
              <a:off x="4448175" y="3515916"/>
              <a:ext cx="12382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5648" name="Line 59"/>
            <p:cNvSpPr>
              <a:spLocks noChangeShapeType="1"/>
            </p:cNvSpPr>
            <p:nvPr/>
          </p:nvSpPr>
          <p:spPr bwMode="auto">
            <a:xfrm>
              <a:off x="4510088" y="3458766"/>
              <a:ext cx="0" cy="1143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5650" name="Rectangle 61"/>
            <p:cNvSpPr>
              <a:spLocks noChangeArrowheads="1"/>
            </p:cNvSpPr>
            <p:nvPr/>
          </p:nvSpPr>
          <p:spPr bwMode="auto">
            <a:xfrm>
              <a:off x="1481137" y="4000500"/>
              <a:ext cx="280526"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8000"/>
                  </a:solidFill>
                  <a:latin typeface="Century Gothic" pitchFamily="34" charset="0"/>
                </a:rPr>
                <a:t>Set</a:t>
              </a:r>
            </a:p>
            <a:p>
              <a:endParaRPr kumimoji="1" lang="en-US" altLang="zh-TW" sz="1500" b="1">
                <a:solidFill>
                  <a:srgbClr val="008000"/>
                </a:solidFill>
                <a:latin typeface="Century Gothic" pitchFamily="34" charset="0"/>
              </a:endParaRPr>
            </a:p>
            <a:p>
              <a:endParaRPr kumimoji="1" lang="en-US" altLang="zh-TW" sz="1500" b="1">
                <a:solidFill>
                  <a:srgbClr val="008000"/>
                </a:solidFill>
                <a:latin typeface="Century Gothic" pitchFamily="34" charset="0"/>
              </a:endParaRPr>
            </a:p>
          </p:txBody>
        </p:sp>
        <p:sp>
          <p:nvSpPr>
            <p:cNvPr id="25651" name="Rectangle 62"/>
            <p:cNvSpPr>
              <a:spLocks noChangeArrowheads="1"/>
            </p:cNvSpPr>
            <p:nvPr/>
          </p:nvSpPr>
          <p:spPr bwMode="auto">
            <a:xfrm>
              <a:off x="6026944" y="3143250"/>
              <a:ext cx="54021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Result</a:t>
              </a:r>
              <a:endParaRPr kumimoji="1" lang="en-US" altLang="zh-TW" sz="1500" b="1">
                <a:latin typeface="Century Gothic" pitchFamily="34" charset="0"/>
              </a:endParaRPr>
            </a:p>
          </p:txBody>
        </p:sp>
        <p:sp>
          <p:nvSpPr>
            <p:cNvPr id="25652" name="Rectangle 63"/>
            <p:cNvSpPr>
              <a:spLocks noChangeArrowheads="1"/>
            </p:cNvSpPr>
            <p:nvPr/>
          </p:nvSpPr>
          <p:spPr bwMode="auto">
            <a:xfrm>
              <a:off x="4200525" y="4514850"/>
              <a:ext cx="84638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CarryOut</a:t>
              </a:r>
              <a:endParaRPr kumimoji="1" lang="en-US" altLang="zh-TW" sz="1500" b="1">
                <a:latin typeface="Century Gothic" pitchFamily="34" charset="0"/>
              </a:endParaRPr>
            </a:p>
          </p:txBody>
        </p:sp>
        <p:sp>
          <p:nvSpPr>
            <p:cNvPr id="25653" name="Rectangle 64"/>
            <p:cNvSpPr>
              <a:spLocks noChangeArrowheads="1"/>
            </p:cNvSpPr>
            <p:nvPr/>
          </p:nvSpPr>
          <p:spPr bwMode="auto">
            <a:xfrm>
              <a:off x="2838450" y="1543050"/>
              <a:ext cx="6540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chemeClr val="accent1"/>
                  </a:solidFill>
                  <a:latin typeface="Century Gothic" pitchFamily="34" charset="0"/>
                </a:rPr>
                <a:t>Ainvert</a:t>
              </a:r>
              <a:endParaRPr kumimoji="1" lang="en-US" altLang="zh-TW" sz="1500" b="1">
                <a:latin typeface="Century Gothic" pitchFamily="34" charset="0"/>
              </a:endParaRPr>
            </a:p>
          </p:txBody>
        </p:sp>
        <p:sp>
          <p:nvSpPr>
            <p:cNvPr id="25654" name="Rectangle 65"/>
            <p:cNvSpPr>
              <a:spLocks noChangeArrowheads="1"/>
            </p:cNvSpPr>
            <p:nvPr/>
          </p:nvSpPr>
          <p:spPr bwMode="auto">
            <a:xfrm>
              <a:off x="4386263" y="1600200"/>
              <a:ext cx="6812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CarryIn</a:t>
              </a:r>
              <a:endParaRPr kumimoji="1" lang="en-US" altLang="zh-TW" sz="1500" b="1">
                <a:latin typeface="Century Gothic" pitchFamily="34" charset="0"/>
              </a:endParaRPr>
            </a:p>
          </p:txBody>
        </p:sp>
        <p:grpSp>
          <p:nvGrpSpPr>
            <p:cNvPr id="25655" name="Group 66"/>
            <p:cNvGrpSpPr>
              <a:grpSpLocks/>
            </p:cNvGrpSpPr>
            <p:nvPr/>
          </p:nvGrpSpPr>
          <p:grpSpPr bwMode="auto">
            <a:xfrm>
              <a:off x="1819275" y="2102644"/>
              <a:ext cx="1587104" cy="675085"/>
              <a:chOff x="832" y="2750"/>
              <a:chExt cx="1333" cy="567"/>
            </a:xfrm>
          </p:grpSpPr>
          <p:sp>
            <p:nvSpPr>
              <p:cNvPr id="25662" name="Freeform 67"/>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63" name="Freeform 68"/>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64" name="Freeform 69"/>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65" name="Freeform 70"/>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25666" name="Rectangle 71"/>
              <p:cNvSpPr>
                <a:spLocks noChangeArrowheads="1"/>
              </p:cNvSpPr>
              <p:nvPr/>
            </p:nvSpPr>
            <p:spPr bwMode="auto">
              <a:xfrm>
                <a:off x="1895" y="284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0</a:t>
                </a:r>
                <a:endParaRPr kumimoji="1" lang="zh-TW" altLang="en-US" sz="1500" b="1">
                  <a:latin typeface="Century Gothic" pitchFamily="34" charset="0"/>
                </a:endParaRPr>
              </a:p>
            </p:txBody>
          </p:sp>
          <p:sp>
            <p:nvSpPr>
              <p:cNvPr id="25667" name="Rectangle 72"/>
              <p:cNvSpPr>
                <a:spLocks noChangeArrowheads="1"/>
              </p:cNvSpPr>
              <p:nvPr/>
            </p:nvSpPr>
            <p:spPr bwMode="auto">
              <a:xfrm>
                <a:off x="1895" y="308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1500" b="1">
                    <a:solidFill>
                      <a:srgbClr val="000000"/>
                    </a:solidFill>
                    <a:latin typeface="Century Gothic" pitchFamily="34" charset="0"/>
                  </a:rPr>
                  <a:t>1</a:t>
                </a:r>
                <a:endParaRPr kumimoji="1" lang="zh-TW" altLang="en-US" sz="1500" b="1">
                  <a:latin typeface="Century Gothic" pitchFamily="34" charset="0"/>
                </a:endParaRPr>
              </a:p>
            </p:txBody>
          </p:sp>
          <p:sp>
            <p:nvSpPr>
              <p:cNvPr id="25668" name="Line 73"/>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69" name="Line 74"/>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70" name="Freeform 75"/>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sz="1350"/>
              </a:p>
            </p:txBody>
          </p:sp>
          <p:sp>
            <p:nvSpPr>
              <p:cNvPr id="25671" name="Rectangle 76"/>
              <p:cNvSpPr>
                <a:spLocks noChangeArrowheads="1"/>
              </p:cNvSpPr>
              <p:nvPr/>
            </p:nvSpPr>
            <p:spPr bwMode="auto">
              <a:xfrm>
                <a:off x="832" y="2784"/>
                <a:ext cx="10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1500" b="1">
                    <a:solidFill>
                      <a:srgbClr val="000000"/>
                    </a:solidFill>
                    <a:latin typeface="Century Gothic" pitchFamily="34" charset="0"/>
                  </a:rPr>
                  <a:t>a</a:t>
                </a:r>
                <a:endParaRPr kumimoji="1" lang="en-US" altLang="zh-TW" sz="1500" b="1">
                  <a:latin typeface="Century Gothic" pitchFamily="34" charset="0"/>
                </a:endParaRPr>
              </a:p>
            </p:txBody>
          </p:sp>
        </p:grpSp>
        <p:sp>
          <p:nvSpPr>
            <p:cNvPr id="25656" name="Line 77"/>
            <p:cNvSpPr>
              <a:spLocks noChangeShapeType="1"/>
            </p:cNvSpPr>
            <p:nvPr/>
          </p:nvSpPr>
          <p:spPr bwMode="auto">
            <a:xfrm flipH="1">
              <a:off x="3423048" y="2326481"/>
              <a:ext cx="748903"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1350"/>
            </a:p>
          </p:txBody>
        </p:sp>
        <p:sp>
          <p:nvSpPr>
            <p:cNvPr id="25657" name="Line 78"/>
            <p:cNvSpPr>
              <a:spLocks noChangeShapeType="1"/>
            </p:cNvSpPr>
            <p:nvPr/>
          </p:nvSpPr>
          <p:spPr bwMode="auto">
            <a:xfrm flipV="1">
              <a:off x="3173016" y="1272779"/>
              <a:ext cx="3425428"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5658" name="Line 79"/>
            <p:cNvSpPr>
              <a:spLocks noChangeShapeType="1"/>
            </p:cNvSpPr>
            <p:nvPr/>
          </p:nvSpPr>
          <p:spPr bwMode="auto">
            <a:xfrm flipV="1">
              <a:off x="3183731" y="1260872"/>
              <a:ext cx="0" cy="2286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25659" name="Rectangle 80"/>
            <p:cNvSpPr>
              <a:spLocks noChangeArrowheads="1"/>
            </p:cNvSpPr>
            <p:nvPr/>
          </p:nvSpPr>
          <p:spPr bwMode="auto">
            <a:xfrm>
              <a:off x="2279531" y="2860559"/>
              <a:ext cx="9701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TW" sz="1500" b="1" dirty="0" err="1">
                  <a:solidFill>
                    <a:schemeClr val="accent1"/>
                  </a:solidFill>
                  <a:latin typeface="Century Gothic" pitchFamily="34" charset="0"/>
                </a:rPr>
                <a:t>Bnegate</a:t>
              </a:r>
              <a:endParaRPr kumimoji="1" lang="zh-TW" altLang="en-US" sz="1500" b="1" dirty="0">
                <a:solidFill>
                  <a:schemeClr val="accent1"/>
                </a:solidFill>
                <a:latin typeface="Century Gothic" pitchFamily="34" charset="0"/>
              </a:endParaRPr>
            </a:p>
          </p:txBody>
        </p:sp>
        <p:sp>
          <p:nvSpPr>
            <p:cNvPr id="25660" name="Line 81"/>
            <p:cNvSpPr>
              <a:spLocks noChangeShapeType="1"/>
            </p:cNvSpPr>
            <p:nvPr/>
          </p:nvSpPr>
          <p:spPr bwMode="auto">
            <a:xfrm flipH="1" flipV="1">
              <a:off x="3156347" y="1737123"/>
              <a:ext cx="8334" cy="42505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1350"/>
            </a:p>
          </p:txBody>
        </p:sp>
      </p:grpSp>
      <p:sp>
        <p:nvSpPr>
          <p:cNvPr id="82" name="灯片编号占位符 2">
            <a:extLst>
              <a:ext uri="{FF2B5EF4-FFF2-40B4-BE49-F238E27FC236}">
                <a16:creationId xmlns:a16="http://schemas.microsoft.com/office/drawing/2014/main" id="{15873CDF-59F2-4E09-B4D2-A39DBC188E58}"/>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20</a:t>
            </a:fld>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1-bit MIPS ALU </a:t>
            </a:r>
          </a:p>
        </p:txBody>
      </p:sp>
      <p:sp>
        <p:nvSpPr>
          <p:cNvPr id="8" name="Content Placeholder 7"/>
          <p:cNvSpPr>
            <a:spLocks noGrp="1"/>
          </p:cNvSpPr>
          <p:nvPr>
            <p:ph idx="1"/>
          </p:nvPr>
        </p:nvSpPr>
        <p:spPr>
          <a:xfrm>
            <a:off x="1089914" y="805344"/>
            <a:ext cx="5226995" cy="469784"/>
          </a:xfrm>
        </p:spPr>
        <p:txBody>
          <a:bodyPr>
            <a:noAutofit/>
          </a:bodyPr>
          <a:lstStyle/>
          <a:p>
            <a:r>
              <a:rPr lang="en-US" dirty="0">
                <a:cs typeface="Calibri" panose="020F0502020204030204" pitchFamily="34" charset="0"/>
              </a:rPr>
              <a:t>and, or, nor, add, sub, </a:t>
            </a:r>
            <a:r>
              <a:rPr lang="en-US" dirty="0" err="1">
                <a:cs typeface="Calibri" panose="020F0502020204030204" pitchFamily="34" charset="0"/>
              </a:rPr>
              <a:t>slt</a:t>
            </a:r>
            <a:endParaRPr lang="en-US" dirty="0">
              <a:cs typeface="Calibri" panose="020F0502020204030204" pitchFamily="34"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75421" y="1255725"/>
            <a:ext cx="3976381" cy="3341442"/>
          </a:xfrm>
          <a:prstGeom prst="rect">
            <a:avLst/>
          </a:prstGeom>
        </p:spPr>
      </p:pic>
      <p:sp>
        <p:nvSpPr>
          <p:cNvPr id="3" name="灯片编号占位符 2">
            <a:extLst>
              <a:ext uri="{FF2B5EF4-FFF2-40B4-BE49-F238E27FC236}">
                <a16:creationId xmlns:a16="http://schemas.microsoft.com/office/drawing/2014/main" id="{A685A37A-F153-4D9D-8926-55C3FAF24A6C}"/>
              </a:ext>
            </a:extLst>
          </p:cNvPr>
          <p:cNvSpPr>
            <a:spLocks noGrp="1"/>
          </p:cNvSpPr>
          <p:nvPr>
            <p:ph type="sldNum" sz="quarter" idx="10"/>
          </p:nvPr>
        </p:nvSpPr>
        <p:spPr/>
        <p:txBody>
          <a:bodyPr/>
          <a:lstStyle/>
          <a:p>
            <a:fld id="{D9B6BDF2-6896-4B98-8776-C18582F63BA5}" type="slidenum">
              <a:rPr lang="zh-TW" altLang="en-US" smtClean="0"/>
              <a:pPr/>
              <a:t>21</a:t>
            </a:fld>
            <a:endParaRPr lang="zh-TW" altLang="en-US"/>
          </a:p>
        </p:txBody>
      </p:sp>
    </p:spTree>
    <p:extLst>
      <p:ext uri="{BB962C8B-B14F-4D97-AF65-F5344CB8AC3E}">
        <p14:creationId xmlns:p14="http://schemas.microsoft.com/office/powerpoint/2010/main" val="4007942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32-bit ALU</a:t>
            </a:r>
          </a:p>
        </p:txBody>
      </p:sp>
      <p:pic>
        <p:nvPicPr>
          <p:cNvPr id="7" name="Picture 6"/>
          <p:cNvPicPr>
            <a:picLocks noChangeAspect="1"/>
          </p:cNvPicPr>
          <p:nvPr/>
        </p:nvPicPr>
        <p:blipFill>
          <a:blip r:embed="rId2"/>
          <a:stretch>
            <a:fillRect/>
          </a:stretch>
        </p:blipFill>
        <p:spPr>
          <a:xfrm>
            <a:off x="4303705" y="869415"/>
            <a:ext cx="3922095" cy="3719362"/>
          </a:xfrm>
          <a:prstGeom prst="rect">
            <a:avLst/>
          </a:prstGeom>
        </p:spPr>
      </p:pic>
      <p:grpSp>
        <p:nvGrpSpPr>
          <p:cNvPr id="10" name="Group 9"/>
          <p:cNvGrpSpPr/>
          <p:nvPr/>
        </p:nvGrpSpPr>
        <p:grpSpPr>
          <a:xfrm>
            <a:off x="939568" y="1311744"/>
            <a:ext cx="2905377" cy="3176366"/>
            <a:chOff x="476250" y="1445126"/>
            <a:chExt cx="2372381" cy="2486388"/>
          </a:xfrm>
        </p:grpSpPr>
        <p:pic>
          <p:nvPicPr>
            <p:cNvPr id="8" name="Picture 7"/>
            <p:cNvPicPr>
              <a:picLocks noChangeAspect="1"/>
            </p:cNvPicPr>
            <p:nvPr/>
          </p:nvPicPr>
          <p:blipFill>
            <a:blip r:embed="rId3"/>
            <a:stretch>
              <a:fillRect/>
            </a:stretch>
          </p:blipFill>
          <p:spPr>
            <a:xfrm>
              <a:off x="476250" y="1445126"/>
              <a:ext cx="2372381" cy="1993565"/>
            </a:xfrm>
            <a:prstGeom prst="rect">
              <a:avLst/>
            </a:prstGeom>
            <a:ln w="19050">
              <a:solidFill>
                <a:schemeClr val="tx1"/>
              </a:solidFill>
              <a:prstDash val="dash"/>
            </a:ln>
          </p:spPr>
        </p:pic>
        <p:sp>
          <p:nvSpPr>
            <p:cNvPr id="9" name="TextBox 8"/>
            <p:cNvSpPr txBox="1"/>
            <p:nvPr/>
          </p:nvSpPr>
          <p:spPr>
            <a:xfrm>
              <a:off x="1095586" y="3531405"/>
              <a:ext cx="1195285" cy="400109"/>
            </a:xfrm>
            <a:prstGeom prst="rect">
              <a:avLst/>
            </a:prstGeom>
            <a:noFill/>
          </p:spPr>
          <p:txBody>
            <a:bodyPr wrap="none" rtlCol="0">
              <a:spAutoFit/>
            </a:bodyPr>
            <a:lstStyle/>
            <a:p>
              <a:r>
                <a:rPr lang="en-US" sz="1350" dirty="0"/>
                <a:t>1-bit ALU</a:t>
              </a:r>
            </a:p>
          </p:txBody>
        </p:sp>
      </p:grpSp>
      <p:sp>
        <p:nvSpPr>
          <p:cNvPr id="3" name="灯片编号占位符 2">
            <a:extLst>
              <a:ext uri="{FF2B5EF4-FFF2-40B4-BE49-F238E27FC236}">
                <a16:creationId xmlns:a16="http://schemas.microsoft.com/office/drawing/2014/main" id="{0AFAA4F2-EC96-428C-860C-9CA3ED81702A}"/>
              </a:ext>
            </a:extLst>
          </p:cNvPr>
          <p:cNvSpPr>
            <a:spLocks noGrp="1"/>
          </p:cNvSpPr>
          <p:nvPr>
            <p:ph type="sldNum" sz="quarter" idx="10"/>
          </p:nvPr>
        </p:nvSpPr>
        <p:spPr>
          <a:xfrm>
            <a:off x="6831013" y="4888706"/>
            <a:ext cx="2133600" cy="254794"/>
          </a:xfrm>
        </p:spPr>
        <p:txBody>
          <a:bodyPr/>
          <a:lstStyle/>
          <a:p>
            <a:fld id="{D9B6BDF2-6896-4B98-8776-C18582F63BA5}" type="slidenum">
              <a:rPr lang="zh-TW" altLang="en-US" smtClean="0"/>
              <a:pPr/>
              <a:t>22</a:t>
            </a:fld>
            <a:endParaRPr lang="zh-TW" altLang="en-US"/>
          </a:p>
        </p:txBody>
      </p:sp>
    </p:spTree>
    <p:extLst>
      <p:ext uri="{BB962C8B-B14F-4D97-AF65-F5344CB8AC3E}">
        <p14:creationId xmlns:p14="http://schemas.microsoft.com/office/powerpoint/2010/main" val="12429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40235" y="142613"/>
            <a:ext cx="6689303" cy="453005"/>
          </a:xfrm>
        </p:spPr>
        <p:txBody>
          <a:bodyPr/>
          <a:lstStyle/>
          <a:p>
            <a:r>
              <a:rPr lang="en-US" altLang="zh-TW" dirty="0"/>
              <a:t>Overflow</a:t>
            </a:r>
          </a:p>
        </p:txBody>
      </p:sp>
      <p:pic>
        <p:nvPicPr>
          <p:cNvPr id="6" name="图片 5">
            <a:extLst>
              <a:ext uri="{FF2B5EF4-FFF2-40B4-BE49-F238E27FC236}">
                <a16:creationId xmlns:a16="http://schemas.microsoft.com/office/drawing/2014/main" id="{0C0F28FD-BCB0-4431-9FBC-4A7C885864FD}"/>
              </a:ext>
            </a:extLst>
          </p:cNvPr>
          <p:cNvPicPr>
            <a:picLocks noChangeAspect="1"/>
          </p:cNvPicPr>
          <p:nvPr/>
        </p:nvPicPr>
        <p:blipFill>
          <a:blip r:embed="rId3"/>
          <a:stretch>
            <a:fillRect/>
          </a:stretch>
        </p:blipFill>
        <p:spPr>
          <a:xfrm>
            <a:off x="1677797" y="834485"/>
            <a:ext cx="5780015" cy="3729612"/>
          </a:xfrm>
          <a:prstGeom prst="rect">
            <a:avLst/>
          </a:prstGeom>
        </p:spPr>
      </p:pic>
      <p:sp>
        <p:nvSpPr>
          <p:cNvPr id="32" name="灯片编号占位符 2">
            <a:extLst>
              <a:ext uri="{FF2B5EF4-FFF2-40B4-BE49-F238E27FC236}">
                <a16:creationId xmlns:a16="http://schemas.microsoft.com/office/drawing/2014/main" id="{7331AE92-6EE2-4863-9DC4-1C7FFE6E28CF}"/>
              </a:ext>
            </a:extLst>
          </p:cNvPr>
          <p:cNvSpPr>
            <a:spLocks noGrp="1"/>
          </p:cNvSpPr>
          <p:nvPr>
            <p:ph type="sldNum" sz="quarter" idx="10"/>
          </p:nvPr>
        </p:nvSpPr>
        <p:spPr>
          <a:xfrm>
            <a:off x="6831013" y="4888706"/>
            <a:ext cx="2133600" cy="254794"/>
          </a:xfrm>
        </p:spPr>
        <p:txBody>
          <a:bodyPr/>
          <a:lstStyle/>
          <a:p>
            <a:fld id="{D9B6BDF2-6896-4B98-8776-C18582F63BA5}" type="slidenum">
              <a:rPr lang="zh-TW" altLang="en-US" smtClean="0"/>
              <a:pPr/>
              <a:t>23</a:t>
            </a:fld>
            <a:endParaRPr lang="zh-TW"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53068" y="83890"/>
            <a:ext cx="6315075" cy="503339"/>
          </a:xfrm>
        </p:spPr>
        <p:txBody>
          <a:bodyPr/>
          <a:lstStyle/>
          <a:p>
            <a:r>
              <a:rPr lang="en-US" altLang="zh-TW" dirty="0"/>
              <a:t>Overflow Detection</a:t>
            </a:r>
          </a:p>
        </p:txBody>
      </p:sp>
      <p:pic>
        <p:nvPicPr>
          <p:cNvPr id="4" name="图片 3">
            <a:extLst>
              <a:ext uri="{FF2B5EF4-FFF2-40B4-BE49-F238E27FC236}">
                <a16:creationId xmlns:a16="http://schemas.microsoft.com/office/drawing/2014/main" id="{1A6EAD75-91C8-46E6-8CB8-EBB6F870E25B}"/>
              </a:ext>
            </a:extLst>
          </p:cNvPr>
          <p:cNvPicPr>
            <a:picLocks noChangeAspect="1"/>
          </p:cNvPicPr>
          <p:nvPr/>
        </p:nvPicPr>
        <p:blipFill>
          <a:blip r:embed="rId3"/>
          <a:stretch>
            <a:fillRect/>
          </a:stretch>
        </p:blipFill>
        <p:spPr>
          <a:xfrm>
            <a:off x="1443256" y="834311"/>
            <a:ext cx="6324600" cy="3743325"/>
          </a:xfrm>
          <a:prstGeom prst="rect">
            <a:avLst/>
          </a:prstGeom>
        </p:spPr>
      </p:pic>
      <p:sp>
        <p:nvSpPr>
          <p:cNvPr id="20" name="灯片编号占位符 2">
            <a:extLst>
              <a:ext uri="{FF2B5EF4-FFF2-40B4-BE49-F238E27FC236}">
                <a16:creationId xmlns:a16="http://schemas.microsoft.com/office/drawing/2014/main" id="{F06B56AD-0AFC-4CEF-9134-FB30FE00D100}"/>
              </a:ext>
            </a:extLst>
          </p:cNvPr>
          <p:cNvSpPr>
            <a:spLocks noGrp="1"/>
          </p:cNvSpPr>
          <p:nvPr>
            <p:ph type="sldNum" sz="quarter" idx="10"/>
          </p:nvPr>
        </p:nvSpPr>
        <p:spPr>
          <a:xfrm>
            <a:off x="6831013" y="4888706"/>
            <a:ext cx="2133600" cy="254794"/>
          </a:xfrm>
        </p:spPr>
        <p:txBody>
          <a:bodyPr/>
          <a:lstStyle/>
          <a:p>
            <a:fld id="{D9B6BDF2-6896-4B98-8776-C18582F63BA5}" type="slidenum">
              <a:rPr lang="zh-TW" altLang="en-US" smtClean="0"/>
              <a:pPr/>
              <a:t>24</a:t>
            </a:fld>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B005770-DE04-4CDB-B694-06C41910E7C7}"/>
              </a:ext>
            </a:extLst>
          </p:cNvPr>
          <p:cNvGrpSpPr/>
          <p:nvPr/>
        </p:nvGrpSpPr>
        <p:grpSpPr>
          <a:xfrm>
            <a:off x="1489626" y="1277748"/>
            <a:ext cx="5894783" cy="3226198"/>
            <a:chOff x="1649017" y="1428750"/>
            <a:chExt cx="5894783" cy="3226198"/>
          </a:xfrm>
        </p:grpSpPr>
        <p:sp>
          <p:nvSpPr>
            <p:cNvPr id="30765" name="Line 45"/>
            <p:cNvSpPr>
              <a:spLocks noChangeShapeType="1"/>
            </p:cNvSpPr>
            <p:nvPr/>
          </p:nvSpPr>
          <p:spPr bwMode="auto">
            <a:xfrm>
              <a:off x="2776538" y="4277916"/>
              <a:ext cx="0" cy="2857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grpSp>
          <p:nvGrpSpPr>
            <p:cNvPr id="3" name="组合 2">
              <a:extLst>
                <a:ext uri="{FF2B5EF4-FFF2-40B4-BE49-F238E27FC236}">
                  <a16:creationId xmlns:a16="http://schemas.microsoft.com/office/drawing/2014/main" id="{A1B00138-137E-4B9D-B947-71075FDD433B}"/>
                </a:ext>
              </a:extLst>
            </p:cNvPr>
            <p:cNvGrpSpPr/>
            <p:nvPr/>
          </p:nvGrpSpPr>
          <p:grpSpPr>
            <a:xfrm>
              <a:off x="1649017" y="1428750"/>
              <a:ext cx="5894783" cy="3226198"/>
              <a:chOff x="1649017" y="1428750"/>
              <a:chExt cx="5894783" cy="3226198"/>
            </a:xfrm>
          </p:grpSpPr>
          <p:sp>
            <p:nvSpPr>
              <p:cNvPr id="30722" name="Rectangle 2"/>
              <p:cNvSpPr>
                <a:spLocks noChangeArrowheads="1"/>
              </p:cNvSpPr>
              <p:nvPr/>
            </p:nvSpPr>
            <p:spPr bwMode="auto">
              <a:xfrm>
                <a:off x="1649017" y="1771650"/>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A0</a:t>
                </a:r>
              </a:p>
            </p:txBody>
          </p:sp>
          <p:sp>
            <p:nvSpPr>
              <p:cNvPr id="30723" name="Rectangle 3"/>
              <p:cNvSpPr>
                <a:spLocks noChangeArrowheads="1"/>
              </p:cNvSpPr>
              <p:nvPr/>
            </p:nvSpPr>
            <p:spPr bwMode="auto">
              <a:xfrm>
                <a:off x="1649017" y="2057400"/>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B0</a:t>
                </a:r>
              </a:p>
            </p:txBody>
          </p:sp>
          <p:sp>
            <p:nvSpPr>
              <p:cNvPr id="30724" name="Rectangle 4"/>
              <p:cNvSpPr>
                <a:spLocks noChangeArrowheads="1"/>
              </p:cNvSpPr>
              <p:nvPr/>
            </p:nvSpPr>
            <p:spPr bwMode="auto">
              <a:xfrm>
                <a:off x="2353866" y="1829991"/>
                <a:ext cx="845344"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0725" name="Rectangle 5"/>
              <p:cNvSpPr>
                <a:spLocks noChangeArrowheads="1"/>
              </p:cNvSpPr>
              <p:nvPr/>
            </p:nvSpPr>
            <p:spPr bwMode="auto">
              <a:xfrm>
                <a:off x="2531600" y="1828801"/>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30726" name="Line 6"/>
              <p:cNvSpPr>
                <a:spLocks noChangeShapeType="1"/>
              </p:cNvSpPr>
              <p:nvPr/>
            </p:nvSpPr>
            <p:spPr bwMode="auto">
              <a:xfrm>
                <a:off x="3209925" y="1991916"/>
                <a:ext cx="371475"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27" name="Line 7"/>
              <p:cNvSpPr>
                <a:spLocks noChangeShapeType="1"/>
              </p:cNvSpPr>
              <p:nvPr/>
            </p:nvSpPr>
            <p:spPr bwMode="auto">
              <a:xfrm>
                <a:off x="1909762" y="1934766"/>
                <a:ext cx="43338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28" name="Line 8"/>
              <p:cNvSpPr>
                <a:spLocks noChangeShapeType="1"/>
              </p:cNvSpPr>
              <p:nvPr/>
            </p:nvSpPr>
            <p:spPr bwMode="auto">
              <a:xfrm>
                <a:off x="1909762" y="2106216"/>
                <a:ext cx="43338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29" name="Rectangle 9"/>
              <p:cNvSpPr>
                <a:spLocks noChangeArrowheads="1"/>
              </p:cNvSpPr>
              <p:nvPr/>
            </p:nvSpPr>
            <p:spPr bwMode="auto">
              <a:xfrm>
                <a:off x="3568304" y="1885950"/>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Result0</a:t>
                </a:r>
              </a:p>
            </p:txBody>
          </p:sp>
          <p:sp>
            <p:nvSpPr>
              <p:cNvPr id="30730" name="Line 10"/>
              <p:cNvSpPr>
                <a:spLocks noChangeShapeType="1"/>
              </p:cNvSpPr>
              <p:nvPr/>
            </p:nvSpPr>
            <p:spPr bwMode="auto">
              <a:xfrm>
                <a:off x="2776538" y="1534716"/>
                <a:ext cx="0" cy="2857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31" name="Rectangle 11"/>
              <p:cNvSpPr>
                <a:spLocks noChangeArrowheads="1"/>
              </p:cNvSpPr>
              <p:nvPr/>
            </p:nvSpPr>
            <p:spPr bwMode="auto">
              <a:xfrm>
                <a:off x="1896666" y="1428750"/>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CarryIn0</a:t>
                </a:r>
              </a:p>
            </p:txBody>
          </p:sp>
          <p:sp>
            <p:nvSpPr>
              <p:cNvPr id="30732" name="Rectangle 12"/>
              <p:cNvSpPr>
                <a:spLocks noChangeArrowheads="1"/>
              </p:cNvSpPr>
              <p:nvPr/>
            </p:nvSpPr>
            <p:spPr bwMode="auto">
              <a:xfrm>
                <a:off x="2825353" y="2163366"/>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CarryOut0</a:t>
                </a:r>
              </a:p>
            </p:txBody>
          </p:sp>
          <p:sp>
            <p:nvSpPr>
              <p:cNvPr id="30733" name="Rectangle 13"/>
              <p:cNvSpPr>
                <a:spLocks noChangeArrowheads="1"/>
              </p:cNvSpPr>
              <p:nvPr/>
            </p:nvSpPr>
            <p:spPr bwMode="auto">
              <a:xfrm>
                <a:off x="1649017" y="2457450"/>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A1</a:t>
                </a:r>
              </a:p>
            </p:txBody>
          </p:sp>
          <p:sp>
            <p:nvSpPr>
              <p:cNvPr id="30734" name="Rectangle 14"/>
              <p:cNvSpPr>
                <a:spLocks noChangeArrowheads="1"/>
              </p:cNvSpPr>
              <p:nvPr/>
            </p:nvSpPr>
            <p:spPr bwMode="auto">
              <a:xfrm>
                <a:off x="1649017" y="2743200"/>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B1</a:t>
                </a:r>
              </a:p>
            </p:txBody>
          </p:sp>
          <p:sp>
            <p:nvSpPr>
              <p:cNvPr id="30735" name="Rectangle 15"/>
              <p:cNvSpPr>
                <a:spLocks noChangeArrowheads="1"/>
              </p:cNvSpPr>
              <p:nvPr/>
            </p:nvSpPr>
            <p:spPr bwMode="auto">
              <a:xfrm>
                <a:off x="2353866" y="2515791"/>
                <a:ext cx="845344"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0736" name="Rectangle 16"/>
              <p:cNvSpPr>
                <a:spLocks noChangeArrowheads="1"/>
              </p:cNvSpPr>
              <p:nvPr/>
            </p:nvSpPr>
            <p:spPr bwMode="auto">
              <a:xfrm>
                <a:off x="2531600" y="2514601"/>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30737" name="Line 17"/>
              <p:cNvSpPr>
                <a:spLocks noChangeShapeType="1"/>
              </p:cNvSpPr>
              <p:nvPr/>
            </p:nvSpPr>
            <p:spPr bwMode="auto">
              <a:xfrm>
                <a:off x="3209925" y="2677716"/>
                <a:ext cx="371475"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38" name="Line 18"/>
              <p:cNvSpPr>
                <a:spLocks noChangeShapeType="1"/>
              </p:cNvSpPr>
              <p:nvPr/>
            </p:nvSpPr>
            <p:spPr bwMode="auto">
              <a:xfrm>
                <a:off x="1909762" y="2620566"/>
                <a:ext cx="43338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39" name="Line 19"/>
              <p:cNvSpPr>
                <a:spLocks noChangeShapeType="1"/>
              </p:cNvSpPr>
              <p:nvPr/>
            </p:nvSpPr>
            <p:spPr bwMode="auto">
              <a:xfrm>
                <a:off x="1909762" y="2792016"/>
                <a:ext cx="43338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40" name="Rectangle 20"/>
              <p:cNvSpPr>
                <a:spLocks noChangeArrowheads="1"/>
              </p:cNvSpPr>
              <p:nvPr/>
            </p:nvSpPr>
            <p:spPr bwMode="auto">
              <a:xfrm>
                <a:off x="3568304" y="2571750"/>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Result1</a:t>
                </a:r>
              </a:p>
            </p:txBody>
          </p:sp>
          <p:sp>
            <p:nvSpPr>
              <p:cNvPr id="30741" name="Line 21"/>
              <p:cNvSpPr>
                <a:spLocks noChangeShapeType="1"/>
              </p:cNvSpPr>
              <p:nvPr/>
            </p:nvSpPr>
            <p:spPr bwMode="auto">
              <a:xfrm>
                <a:off x="2776538" y="2220516"/>
                <a:ext cx="0" cy="2857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42" name="Rectangle 22"/>
              <p:cNvSpPr>
                <a:spLocks noChangeArrowheads="1"/>
              </p:cNvSpPr>
              <p:nvPr/>
            </p:nvSpPr>
            <p:spPr bwMode="auto">
              <a:xfrm>
                <a:off x="1957388" y="2286000"/>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CarryIn1</a:t>
                </a:r>
              </a:p>
            </p:txBody>
          </p:sp>
          <p:sp>
            <p:nvSpPr>
              <p:cNvPr id="30743" name="Rectangle 23"/>
              <p:cNvSpPr>
                <a:spLocks noChangeArrowheads="1"/>
              </p:cNvSpPr>
              <p:nvPr/>
            </p:nvSpPr>
            <p:spPr bwMode="auto">
              <a:xfrm>
                <a:off x="2825353" y="2849166"/>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CarryOut1</a:t>
                </a:r>
              </a:p>
            </p:txBody>
          </p:sp>
          <p:sp>
            <p:nvSpPr>
              <p:cNvPr id="30744" name="Rectangle 24"/>
              <p:cNvSpPr>
                <a:spLocks noChangeArrowheads="1"/>
              </p:cNvSpPr>
              <p:nvPr/>
            </p:nvSpPr>
            <p:spPr bwMode="auto">
              <a:xfrm>
                <a:off x="1649017" y="3143250"/>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A2</a:t>
                </a:r>
              </a:p>
            </p:txBody>
          </p:sp>
          <p:sp>
            <p:nvSpPr>
              <p:cNvPr id="30745" name="Rectangle 25"/>
              <p:cNvSpPr>
                <a:spLocks noChangeArrowheads="1"/>
              </p:cNvSpPr>
              <p:nvPr/>
            </p:nvSpPr>
            <p:spPr bwMode="auto">
              <a:xfrm>
                <a:off x="1649017" y="3429000"/>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B2</a:t>
                </a:r>
              </a:p>
            </p:txBody>
          </p:sp>
          <p:sp>
            <p:nvSpPr>
              <p:cNvPr id="30746" name="Rectangle 26"/>
              <p:cNvSpPr>
                <a:spLocks noChangeArrowheads="1"/>
              </p:cNvSpPr>
              <p:nvPr/>
            </p:nvSpPr>
            <p:spPr bwMode="auto">
              <a:xfrm>
                <a:off x="2353866" y="3201591"/>
                <a:ext cx="845344"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0747" name="Rectangle 27"/>
              <p:cNvSpPr>
                <a:spLocks noChangeArrowheads="1"/>
              </p:cNvSpPr>
              <p:nvPr/>
            </p:nvSpPr>
            <p:spPr bwMode="auto">
              <a:xfrm>
                <a:off x="2531600" y="3200401"/>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30748" name="Line 28"/>
              <p:cNvSpPr>
                <a:spLocks noChangeShapeType="1"/>
              </p:cNvSpPr>
              <p:nvPr/>
            </p:nvSpPr>
            <p:spPr bwMode="auto">
              <a:xfrm>
                <a:off x="3209925" y="3363516"/>
                <a:ext cx="371475"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49" name="Line 29"/>
              <p:cNvSpPr>
                <a:spLocks noChangeShapeType="1"/>
              </p:cNvSpPr>
              <p:nvPr/>
            </p:nvSpPr>
            <p:spPr bwMode="auto">
              <a:xfrm>
                <a:off x="1909762" y="3306366"/>
                <a:ext cx="43338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50" name="Line 30"/>
              <p:cNvSpPr>
                <a:spLocks noChangeShapeType="1"/>
              </p:cNvSpPr>
              <p:nvPr/>
            </p:nvSpPr>
            <p:spPr bwMode="auto">
              <a:xfrm>
                <a:off x="1909762" y="3477816"/>
                <a:ext cx="43338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51" name="Rectangle 31"/>
              <p:cNvSpPr>
                <a:spLocks noChangeArrowheads="1"/>
              </p:cNvSpPr>
              <p:nvPr/>
            </p:nvSpPr>
            <p:spPr bwMode="auto">
              <a:xfrm>
                <a:off x="3568304" y="3257550"/>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Result2</a:t>
                </a:r>
              </a:p>
            </p:txBody>
          </p:sp>
          <p:sp>
            <p:nvSpPr>
              <p:cNvPr id="30752" name="Line 32"/>
              <p:cNvSpPr>
                <a:spLocks noChangeShapeType="1"/>
              </p:cNvSpPr>
              <p:nvPr/>
            </p:nvSpPr>
            <p:spPr bwMode="auto">
              <a:xfrm>
                <a:off x="2776538" y="2906316"/>
                <a:ext cx="0" cy="2857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53" name="Rectangle 33"/>
              <p:cNvSpPr>
                <a:spLocks noChangeArrowheads="1"/>
              </p:cNvSpPr>
              <p:nvPr/>
            </p:nvSpPr>
            <p:spPr bwMode="auto">
              <a:xfrm>
                <a:off x="1957388" y="2971800"/>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CarryIn2</a:t>
                </a:r>
              </a:p>
            </p:txBody>
          </p:sp>
          <p:sp>
            <p:nvSpPr>
              <p:cNvPr id="30754" name="Rectangle 34"/>
              <p:cNvSpPr>
                <a:spLocks noChangeArrowheads="1"/>
              </p:cNvSpPr>
              <p:nvPr/>
            </p:nvSpPr>
            <p:spPr bwMode="auto">
              <a:xfrm>
                <a:off x="1649017" y="3829050"/>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A3</a:t>
                </a:r>
              </a:p>
            </p:txBody>
          </p:sp>
          <p:sp>
            <p:nvSpPr>
              <p:cNvPr id="30755" name="Rectangle 35"/>
              <p:cNvSpPr>
                <a:spLocks noChangeArrowheads="1"/>
              </p:cNvSpPr>
              <p:nvPr/>
            </p:nvSpPr>
            <p:spPr bwMode="auto">
              <a:xfrm>
                <a:off x="1649017" y="4114800"/>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B3</a:t>
                </a:r>
              </a:p>
            </p:txBody>
          </p:sp>
          <p:sp>
            <p:nvSpPr>
              <p:cNvPr id="30756" name="Rectangle 36"/>
              <p:cNvSpPr>
                <a:spLocks noChangeArrowheads="1"/>
              </p:cNvSpPr>
              <p:nvPr/>
            </p:nvSpPr>
            <p:spPr bwMode="auto">
              <a:xfrm>
                <a:off x="2353866" y="3887391"/>
                <a:ext cx="845344"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0757" name="Rectangle 37"/>
              <p:cNvSpPr>
                <a:spLocks noChangeArrowheads="1"/>
              </p:cNvSpPr>
              <p:nvPr/>
            </p:nvSpPr>
            <p:spPr bwMode="auto">
              <a:xfrm>
                <a:off x="2531600" y="3886201"/>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30758" name="Line 38"/>
              <p:cNvSpPr>
                <a:spLocks noChangeShapeType="1"/>
              </p:cNvSpPr>
              <p:nvPr/>
            </p:nvSpPr>
            <p:spPr bwMode="auto">
              <a:xfrm>
                <a:off x="3209925" y="4049316"/>
                <a:ext cx="371475"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59" name="Line 39"/>
              <p:cNvSpPr>
                <a:spLocks noChangeShapeType="1"/>
              </p:cNvSpPr>
              <p:nvPr/>
            </p:nvSpPr>
            <p:spPr bwMode="auto">
              <a:xfrm>
                <a:off x="1909762" y="3992166"/>
                <a:ext cx="43338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60" name="Line 40"/>
              <p:cNvSpPr>
                <a:spLocks noChangeShapeType="1"/>
              </p:cNvSpPr>
              <p:nvPr/>
            </p:nvSpPr>
            <p:spPr bwMode="auto">
              <a:xfrm>
                <a:off x="1909762" y="4163616"/>
                <a:ext cx="43338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61" name="Rectangle 41"/>
              <p:cNvSpPr>
                <a:spLocks noChangeArrowheads="1"/>
              </p:cNvSpPr>
              <p:nvPr/>
            </p:nvSpPr>
            <p:spPr bwMode="auto">
              <a:xfrm>
                <a:off x="3568304" y="3943350"/>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Result3</a:t>
                </a:r>
              </a:p>
            </p:txBody>
          </p:sp>
          <p:sp>
            <p:nvSpPr>
              <p:cNvPr id="30762" name="Line 42"/>
              <p:cNvSpPr>
                <a:spLocks noChangeShapeType="1"/>
              </p:cNvSpPr>
              <p:nvPr/>
            </p:nvSpPr>
            <p:spPr bwMode="auto">
              <a:xfrm>
                <a:off x="2776538" y="3592116"/>
                <a:ext cx="0" cy="2857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63" name="Rectangle 43"/>
              <p:cNvSpPr>
                <a:spLocks noChangeArrowheads="1"/>
              </p:cNvSpPr>
              <p:nvPr/>
            </p:nvSpPr>
            <p:spPr bwMode="auto">
              <a:xfrm>
                <a:off x="1957388" y="3657600"/>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CarryIn3</a:t>
                </a:r>
              </a:p>
            </p:txBody>
          </p:sp>
          <p:sp>
            <p:nvSpPr>
              <p:cNvPr id="30764" name="Rectangle 44"/>
              <p:cNvSpPr>
                <a:spLocks noChangeArrowheads="1"/>
              </p:cNvSpPr>
              <p:nvPr/>
            </p:nvSpPr>
            <p:spPr bwMode="auto">
              <a:xfrm>
                <a:off x="2763441" y="4400550"/>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CarryOut3</a:t>
                </a:r>
              </a:p>
            </p:txBody>
          </p:sp>
          <p:sp>
            <p:nvSpPr>
              <p:cNvPr id="30766" name="Line 46"/>
              <p:cNvSpPr>
                <a:spLocks noChangeShapeType="1"/>
              </p:cNvSpPr>
              <p:nvPr/>
            </p:nvSpPr>
            <p:spPr bwMode="auto">
              <a:xfrm>
                <a:off x="2776537" y="4335066"/>
                <a:ext cx="1795463"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67" name="Line 47"/>
              <p:cNvSpPr>
                <a:spLocks noChangeShapeType="1"/>
              </p:cNvSpPr>
              <p:nvPr/>
            </p:nvSpPr>
            <p:spPr bwMode="auto">
              <a:xfrm>
                <a:off x="2776537" y="3649266"/>
                <a:ext cx="1795463"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nvGrpSpPr>
              <p:cNvPr id="30768" name="Group 48"/>
              <p:cNvGrpSpPr>
                <a:grpSpLocks/>
              </p:cNvGrpSpPr>
              <p:nvPr/>
            </p:nvGrpSpPr>
            <p:grpSpPr bwMode="auto">
              <a:xfrm>
                <a:off x="4819650" y="3764757"/>
                <a:ext cx="1052513" cy="456010"/>
                <a:chOff x="3072" y="3265"/>
                <a:chExt cx="816" cy="383"/>
              </a:xfrm>
            </p:grpSpPr>
            <p:sp>
              <p:nvSpPr>
                <p:cNvPr id="30802" name="Arc 49"/>
                <p:cNvSpPr>
                  <a:spLocks/>
                </p:cNvSpPr>
                <p:nvPr/>
              </p:nvSpPr>
              <p:spPr bwMode="auto">
                <a:xfrm>
                  <a:off x="3305" y="3265"/>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0803" name="Arc 50"/>
                <p:cNvSpPr>
                  <a:spLocks/>
                </p:cNvSpPr>
                <p:nvPr/>
              </p:nvSpPr>
              <p:spPr bwMode="auto">
                <a:xfrm>
                  <a:off x="3304" y="3456"/>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0804" name="Arc 51"/>
                <p:cNvSpPr>
                  <a:spLocks/>
                </p:cNvSpPr>
                <p:nvPr/>
              </p:nvSpPr>
              <p:spPr bwMode="auto">
                <a:xfrm>
                  <a:off x="3264" y="3265"/>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0805" name="Arc 52"/>
                <p:cNvSpPr>
                  <a:spLocks/>
                </p:cNvSpPr>
                <p:nvPr/>
              </p:nvSpPr>
              <p:spPr bwMode="auto">
                <a:xfrm>
                  <a:off x="3264" y="3456"/>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0806" name="Arc 53"/>
                <p:cNvSpPr>
                  <a:spLocks/>
                </p:cNvSpPr>
                <p:nvPr/>
              </p:nvSpPr>
              <p:spPr bwMode="auto">
                <a:xfrm>
                  <a:off x="3168" y="3265"/>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0807" name="Arc 54"/>
                <p:cNvSpPr>
                  <a:spLocks/>
                </p:cNvSpPr>
                <p:nvPr/>
              </p:nvSpPr>
              <p:spPr bwMode="auto">
                <a:xfrm>
                  <a:off x="3168" y="3456"/>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0808" name="Line 55"/>
                <p:cNvSpPr>
                  <a:spLocks noChangeShapeType="1"/>
                </p:cNvSpPr>
                <p:nvPr/>
              </p:nvSpPr>
              <p:spPr bwMode="auto">
                <a:xfrm>
                  <a:off x="3696" y="3456"/>
                  <a:ext cx="192"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809" name="Line 56"/>
                <p:cNvSpPr>
                  <a:spLocks noChangeShapeType="1"/>
                </p:cNvSpPr>
                <p:nvPr/>
              </p:nvSpPr>
              <p:spPr bwMode="auto">
                <a:xfrm flipH="1">
                  <a:off x="3072" y="3360"/>
                  <a:ext cx="192"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810" name="Line 57"/>
                <p:cNvSpPr>
                  <a:spLocks noChangeShapeType="1"/>
                </p:cNvSpPr>
                <p:nvPr/>
              </p:nvSpPr>
              <p:spPr bwMode="auto">
                <a:xfrm flipH="1">
                  <a:off x="3072" y="3552"/>
                  <a:ext cx="192"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30769" name="Line 58"/>
              <p:cNvSpPr>
                <a:spLocks noChangeShapeType="1"/>
              </p:cNvSpPr>
              <p:nvPr/>
            </p:nvSpPr>
            <p:spPr bwMode="auto">
              <a:xfrm flipV="1">
                <a:off x="4572000" y="4106466"/>
                <a:ext cx="0" cy="2286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70" name="Line 59"/>
              <p:cNvSpPr>
                <a:spLocks noChangeShapeType="1"/>
              </p:cNvSpPr>
              <p:nvPr/>
            </p:nvSpPr>
            <p:spPr bwMode="auto">
              <a:xfrm>
                <a:off x="4572000" y="4106466"/>
                <a:ext cx="24765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71" name="Line 60"/>
              <p:cNvSpPr>
                <a:spLocks noChangeShapeType="1"/>
              </p:cNvSpPr>
              <p:nvPr/>
            </p:nvSpPr>
            <p:spPr bwMode="auto">
              <a:xfrm flipH="1">
                <a:off x="4572000" y="3877866"/>
                <a:ext cx="24765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72" name="Line 61"/>
              <p:cNvSpPr>
                <a:spLocks noChangeShapeType="1"/>
              </p:cNvSpPr>
              <p:nvPr/>
            </p:nvSpPr>
            <p:spPr bwMode="auto">
              <a:xfrm>
                <a:off x="4572000" y="3649266"/>
                <a:ext cx="0" cy="2286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73" name="Line 62"/>
              <p:cNvSpPr>
                <a:spLocks noChangeShapeType="1"/>
              </p:cNvSpPr>
              <p:nvPr/>
            </p:nvSpPr>
            <p:spPr bwMode="auto">
              <a:xfrm>
                <a:off x="5872162" y="3992166"/>
                <a:ext cx="1052513" cy="0"/>
              </a:xfrm>
              <a:prstGeom prst="line">
                <a:avLst/>
              </a:prstGeom>
              <a:noFill/>
              <a:ln w="254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74" name="Rectangle 63"/>
              <p:cNvSpPr>
                <a:spLocks noChangeArrowheads="1"/>
              </p:cNvSpPr>
              <p:nvPr/>
            </p:nvSpPr>
            <p:spPr bwMode="auto">
              <a:xfrm>
                <a:off x="5982892" y="3707607"/>
                <a:ext cx="79829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solidFill>
                      <a:schemeClr val="accent1"/>
                    </a:solidFill>
                    <a:latin typeface="Arial" pitchFamily="34" charset="0"/>
                  </a:rPr>
                  <a:t>Overflow</a:t>
                </a:r>
              </a:p>
            </p:txBody>
          </p:sp>
          <p:sp>
            <p:nvSpPr>
              <p:cNvPr id="30775" name="Rectangle 64"/>
              <p:cNvSpPr>
                <a:spLocks noChangeArrowheads="1"/>
              </p:cNvSpPr>
              <p:nvPr/>
            </p:nvSpPr>
            <p:spPr bwMode="auto">
              <a:xfrm>
                <a:off x="5178029" y="1885950"/>
                <a:ext cx="242053"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X</a:t>
                </a:r>
              </a:p>
            </p:txBody>
          </p:sp>
          <p:sp>
            <p:nvSpPr>
              <p:cNvPr id="30776" name="Rectangle 65"/>
              <p:cNvSpPr>
                <a:spLocks noChangeArrowheads="1"/>
              </p:cNvSpPr>
              <p:nvPr/>
            </p:nvSpPr>
            <p:spPr bwMode="auto">
              <a:xfrm>
                <a:off x="5920979" y="1885950"/>
                <a:ext cx="242053"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Y</a:t>
                </a:r>
              </a:p>
            </p:txBody>
          </p:sp>
          <p:sp>
            <p:nvSpPr>
              <p:cNvPr id="30777" name="Rectangle 66"/>
              <p:cNvSpPr>
                <a:spLocks noChangeArrowheads="1"/>
              </p:cNvSpPr>
              <p:nvPr/>
            </p:nvSpPr>
            <p:spPr bwMode="auto">
              <a:xfrm>
                <a:off x="6478192" y="1885950"/>
                <a:ext cx="9350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X   XOR   Y</a:t>
                </a:r>
              </a:p>
            </p:txBody>
          </p:sp>
          <p:sp>
            <p:nvSpPr>
              <p:cNvPr id="30778" name="Line 67"/>
              <p:cNvSpPr>
                <a:spLocks noChangeShapeType="1"/>
              </p:cNvSpPr>
              <p:nvPr/>
            </p:nvSpPr>
            <p:spPr bwMode="auto">
              <a:xfrm>
                <a:off x="5005387" y="2106216"/>
                <a:ext cx="25384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79" name="Line 68"/>
              <p:cNvSpPr>
                <a:spLocks noChangeShapeType="1"/>
              </p:cNvSpPr>
              <p:nvPr/>
            </p:nvSpPr>
            <p:spPr bwMode="auto">
              <a:xfrm>
                <a:off x="5005387" y="2163366"/>
                <a:ext cx="25384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80" name="Line 69"/>
              <p:cNvSpPr>
                <a:spLocks noChangeShapeType="1"/>
              </p:cNvSpPr>
              <p:nvPr/>
            </p:nvSpPr>
            <p:spPr bwMode="auto">
              <a:xfrm>
                <a:off x="5005387" y="2391966"/>
                <a:ext cx="25384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81" name="Rectangle 70"/>
              <p:cNvSpPr>
                <a:spLocks noChangeArrowheads="1"/>
              </p:cNvSpPr>
              <p:nvPr/>
            </p:nvSpPr>
            <p:spPr bwMode="auto">
              <a:xfrm>
                <a:off x="5239941" y="2171700"/>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0</a:t>
                </a:r>
              </a:p>
            </p:txBody>
          </p:sp>
          <p:sp>
            <p:nvSpPr>
              <p:cNvPr id="30782" name="Rectangle 71"/>
              <p:cNvSpPr>
                <a:spLocks noChangeArrowheads="1"/>
              </p:cNvSpPr>
              <p:nvPr/>
            </p:nvSpPr>
            <p:spPr bwMode="auto">
              <a:xfrm>
                <a:off x="5920979" y="2171700"/>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0</a:t>
                </a:r>
              </a:p>
            </p:txBody>
          </p:sp>
          <p:sp>
            <p:nvSpPr>
              <p:cNvPr id="30783" name="Rectangle 72"/>
              <p:cNvSpPr>
                <a:spLocks noChangeArrowheads="1"/>
              </p:cNvSpPr>
              <p:nvPr/>
            </p:nvSpPr>
            <p:spPr bwMode="auto">
              <a:xfrm>
                <a:off x="6849666" y="2171700"/>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0</a:t>
                </a:r>
              </a:p>
            </p:txBody>
          </p:sp>
          <p:sp>
            <p:nvSpPr>
              <p:cNvPr id="30784" name="Line 73"/>
              <p:cNvSpPr>
                <a:spLocks noChangeShapeType="1"/>
              </p:cNvSpPr>
              <p:nvPr/>
            </p:nvSpPr>
            <p:spPr bwMode="auto">
              <a:xfrm>
                <a:off x="5686425" y="1877616"/>
                <a:ext cx="0" cy="12001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85" name="Line 74"/>
              <p:cNvSpPr>
                <a:spLocks noChangeShapeType="1"/>
              </p:cNvSpPr>
              <p:nvPr/>
            </p:nvSpPr>
            <p:spPr bwMode="auto">
              <a:xfrm>
                <a:off x="6367463" y="1877616"/>
                <a:ext cx="0" cy="12001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86" name="Line 75"/>
              <p:cNvSpPr>
                <a:spLocks noChangeShapeType="1"/>
              </p:cNvSpPr>
              <p:nvPr/>
            </p:nvSpPr>
            <p:spPr bwMode="auto">
              <a:xfrm>
                <a:off x="6429375" y="1877616"/>
                <a:ext cx="0" cy="12001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87" name="Line 76"/>
              <p:cNvSpPr>
                <a:spLocks noChangeShapeType="1"/>
              </p:cNvSpPr>
              <p:nvPr/>
            </p:nvSpPr>
            <p:spPr bwMode="auto">
              <a:xfrm>
                <a:off x="5005387" y="2620566"/>
                <a:ext cx="25384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88" name="Rectangle 77"/>
              <p:cNvSpPr>
                <a:spLocks noChangeArrowheads="1"/>
              </p:cNvSpPr>
              <p:nvPr/>
            </p:nvSpPr>
            <p:spPr bwMode="auto">
              <a:xfrm>
                <a:off x="5239941" y="2400300"/>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0</a:t>
                </a:r>
              </a:p>
            </p:txBody>
          </p:sp>
          <p:sp>
            <p:nvSpPr>
              <p:cNvPr id="30789" name="Rectangle 78"/>
              <p:cNvSpPr>
                <a:spLocks noChangeArrowheads="1"/>
              </p:cNvSpPr>
              <p:nvPr/>
            </p:nvSpPr>
            <p:spPr bwMode="auto">
              <a:xfrm>
                <a:off x="5920979" y="2400300"/>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1</a:t>
                </a:r>
              </a:p>
            </p:txBody>
          </p:sp>
          <p:sp>
            <p:nvSpPr>
              <p:cNvPr id="30790" name="Rectangle 79"/>
              <p:cNvSpPr>
                <a:spLocks noChangeArrowheads="1"/>
              </p:cNvSpPr>
              <p:nvPr/>
            </p:nvSpPr>
            <p:spPr bwMode="auto">
              <a:xfrm>
                <a:off x="6849666" y="2400300"/>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1</a:t>
                </a:r>
              </a:p>
            </p:txBody>
          </p:sp>
          <p:sp>
            <p:nvSpPr>
              <p:cNvPr id="30791" name="Line 80"/>
              <p:cNvSpPr>
                <a:spLocks noChangeShapeType="1"/>
              </p:cNvSpPr>
              <p:nvPr/>
            </p:nvSpPr>
            <p:spPr bwMode="auto">
              <a:xfrm>
                <a:off x="5005387" y="2849166"/>
                <a:ext cx="25384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0792" name="Rectangle 81"/>
              <p:cNvSpPr>
                <a:spLocks noChangeArrowheads="1"/>
              </p:cNvSpPr>
              <p:nvPr/>
            </p:nvSpPr>
            <p:spPr bwMode="auto">
              <a:xfrm>
                <a:off x="5239941" y="2628900"/>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1</a:t>
                </a:r>
              </a:p>
            </p:txBody>
          </p:sp>
          <p:sp>
            <p:nvSpPr>
              <p:cNvPr id="30793" name="Rectangle 82"/>
              <p:cNvSpPr>
                <a:spLocks noChangeArrowheads="1"/>
              </p:cNvSpPr>
              <p:nvPr/>
            </p:nvSpPr>
            <p:spPr bwMode="auto">
              <a:xfrm>
                <a:off x="5920979" y="2628900"/>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0</a:t>
                </a:r>
              </a:p>
            </p:txBody>
          </p:sp>
          <p:sp>
            <p:nvSpPr>
              <p:cNvPr id="30794" name="Rectangle 83"/>
              <p:cNvSpPr>
                <a:spLocks noChangeArrowheads="1"/>
              </p:cNvSpPr>
              <p:nvPr/>
            </p:nvSpPr>
            <p:spPr bwMode="auto">
              <a:xfrm>
                <a:off x="6849666" y="2628900"/>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1</a:t>
                </a:r>
              </a:p>
            </p:txBody>
          </p:sp>
          <p:sp>
            <p:nvSpPr>
              <p:cNvPr id="30795" name="Rectangle 84"/>
              <p:cNvSpPr>
                <a:spLocks noChangeArrowheads="1"/>
              </p:cNvSpPr>
              <p:nvPr/>
            </p:nvSpPr>
            <p:spPr bwMode="auto">
              <a:xfrm>
                <a:off x="5239941" y="2857500"/>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1</a:t>
                </a:r>
              </a:p>
            </p:txBody>
          </p:sp>
          <p:sp>
            <p:nvSpPr>
              <p:cNvPr id="30796" name="Rectangle 85"/>
              <p:cNvSpPr>
                <a:spLocks noChangeArrowheads="1"/>
              </p:cNvSpPr>
              <p:nvPr/>
            </p:nvSpPr>
            <p:spPr bwMode="auto">
              <a:xfrm>
                <a:off x="5920979" y="2857500"/>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1</a:t>
                </a:r>
              </a:p>
            </p:txBody>
          </p:sp>
          <p:sp>
            <p:nvSpPr>
              <p:cNvPr id="30797" name="Rectangle 86"/>
              <p:cNvSpPr>
                <a:spLocks noChangeArrowheads="1"/>
              </p:cNvSpPr>
              <p:nvPr/>
            </p:nvSpPr>
            <p:spPr bwMode="auto">
              <a:xfrm>
                <a:off x="6849666" y="2857500"/>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0</a:t>
                </a:r>
              </a:p>
            </p:txBody>
          </p:sp>
          <p:sp>
            <p:nvSpPr>
              <p:cNvPr id="30798" name="Rectangle 87"/>
              <p:cNvSpPr>
                <a:spLocks noChangeArrowheads="1"/>
              </p:cNvSpPr>
              <p:nvPr/>
            </p:nvSpPr>
            <p:spPr bwMode="auto">
              <a:xfrm>
                <a:off x="5016104" y="1887141"/>
                <a:ext cx="2516981" cy="1181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TW" altLang="en-US" sz="1500" b="1">
                  <a:latin typeface="Arial" pitchFamily="34" charset="0"/>
                </a:endParaRPr>
              </a:p>
            </p:txBody>
          </p:sp>
        </p:grpSp>
      </p:grpSp>
      <p:sp>
        <p:nvSpPr>
          <p:cNvPr id="30799" name="Rectangle 88"/>
          <p:cNvSpPr>
            <a:spLocks noGrp="1" noChangeArrowheads="1"/>
          </p:cNvSpPr>
          <p:nvPr>
            <p:ph type="title"/>
          </p:nvPr>
        </p:nvSpPr>
        <p:spPr>
          <a:xfrm>
            <a:off x="1057013" y="142613"/>
            <a:ext cx="6672525" cy="461394"/>
          </a:xfrm>
        </p:spPr>
        <p:txBody>
          <a:bodyPr/>
          <a:lstStyle/>
          <a:p>
            <a:r>
              <a:rPr lang="en-US" altLang="zh-TW" dirty="0"/>
              <a:t>Overflow Detection Logic</a:t>
            </a:r>
          </a:p>
        </p:txBody>
      </p:sp>
      <p:sp>
        <p:nvSpPr>
          <p:cNvPr id="30800" name="Rectangle 89"/>
          <p:cNvSpPr>
            <a:spLocks noGrp="1" noChangeArrowheads="1"/>
          </p:cNvSpPr>
          <p:nvPr>
            <p:ph type="body" idx="1"/>
          </p:nvPr>
        </p:nvSpPr>
        <p:spPr>
          <a:xfrm>
            <a:off x="1115736" y="818986"/>
            <a:ext cx="7503952" cy="456141"/>
          </a:xfrm>
        </p:spPr>
        <p:txBody>
          <a:bodyPr/>
          <a:lstStyle/>
          <a:p>
            <a:r>
              <a:rPr lang="en-US" altLang="zh-TW" sz="2000" dirty="0">
                <a:solidFill>
                  <a:schemeClr val="tx2"/>
                </a:solidFill>
              </a:rPr>
              <a:t>Overflow = </a:t>
            </a:r>
            <a:r>
              <a:rPr lang="en-US" altLang="zh-TW" sz="2000" dirty="0" err="1">
                <a:solidFill>
                  <a:schemeClr val="tx2"/>
                </a:solidFill>
              </a:rPr>
              <a:t>CarryIn</a:t>
            </a:r>
            <a:r>
              <a:rPr lang="en-US" altLang="zh-TW" sz="2000" dirty="0">
                <a:solidFill>
                  <a:schemeClr val="tx2"/>
                </a:solidFill>
              </a:rPr>
              <a:t>[N-1] XOR </a:t>
            </a:r>
            <a:r>
              <a:rPr lang="en-US" altLang="zh-TW" sz="2000" dirty="0" err="1">
                <a:solidFill>
                  <a:schemeClr val="tx2"/>
                </a:solidFill>
              </a:rPr>
              <a:t>CarryOut</a:t>
            </a:r>
            <a:r>
              <a:rPr lang="en-US" altLang="zh-TW" sz="2000" dirty="0">
                <a:solidFill>
                  <a:schemeClr val="tx2"/>
                </a:solidFill>
              </a:rPr>
              <a:t>[N-1]</a:t>
            </a:r>
          </a:p>
        </p:txBody>
      </p:sp>
      <p:sp>
        <p:nvSpPr>
          <p:cNvPr id="91" name="灯片编号占位符 2">
            <a:extLst>
              <a:ext uri="{FF2B5EF4-FFF2-40B4-BE49-F238E27FC236}">
                <a16:creationId xmlns:a16="http://schemas.microsoft.com/office/drawing/2014/main" id="{2A7D9BFD-E284-49EF-AC7F-162021F5D9D9}"/>
              </a:ext>
            </a:extLst>
          </p:cNvPr>
          <p:cNvSpPr>
            <a:spLocks noGrp="1"/>
          </p:cNvSpPr>
          <p:nvPr>
            <p:ph type="sldNum" sz="quarter" idx="10"/>
          </p:nvPr>
        </p:nvSpPr>
        <p:spPr>
          <a:xfrm>
            <a:off x="6831013" y="4888706"/>
            <a:ext cx="2133600" cy="254794"/>
          </a:xfrm>
        </p:spPr>
        <p:txBody>
          <a:bodyPr/>
          <a:lstStyle/>
          <a:p>
            <a:fld id="{D9B6BDF2-6896-4B98-8776-C18582F63BA5}" type="slidenum">
              <a:rPr lang="zh-TW" altLang="en-US" smtClean="0"/>
              <a:pPr/>
              <a:t>25</a:t>
            </a:fld>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3124" y="134225"/>
            <a:ext cx="6764804" cy="444616"/>
          </a:xfrm>
        </p:spPr>
        <p:txBody>
          <a:bodyPr/>
          <a:lstStyle/>
          <a:p>
            <a:r>
              <a:rPr lang="en-US" altLang="zh-TW" dirty="0"/>
              <a:t>Dealing with Overflow</a:t>
            </a:r>
            <a:endParaRPr lang="en-AU" altLang="zh-TW" dirty="0">
              <a:ea typeface="新細明體" pitchFamily="18" charset="-120"/>
            </a:endParaRPr>
          </a:p>
        </p:txBody>
      </p:sp>
      <p:sp>
        <p:nvSpPr>
          <p:cNvPr id="31747" name="Rectangle 3"/>
          <p:cNvSpPr>
            <a:spLocks noGrp="1" noChangeArrowheads="1"/>
          </p:cNvSpPr>
          <p:nvPr>
            <p:ph type="body" idx="1"/>
          </p:nvPr>
        </p:nvSpPr>
        <p:spPr>
          <a:xfrm>
            <a:off x="1015068" y="810597"/>
            <a:ext cx="7206143" cy="3779332"/>
          </a:xfrm>
        </p:spPr>
        <p:txBody>
          <a:bodyPr/>
          <a:lstStyle/>
          <a:p>
            <a:r>
              <a:rPr lang="en-US" altLang="zh-TW" dirty="0"/>
              <a:t>Some languages (e.g., C) ignore overflow</a:t>
            </a:r>
          </a:p>
          <a:p>
            <a:pPr lvl="1"/>
            <a:r>
              <a:rPr lang="en-US" altLang="zh-TW" dirty="0"/>
              <a:t>Use MIPS </a:t>
            </a:r>
            <a:r>
              <a:rPr lang="en-US" altLang="zh-TW" dirty="0" err="1">
                <a:latin typeface="Lucida Console" pitchFamily="49" charset="0"/>
              </a:rPr>
              <a:t>addu</a:t>
            </a:r>
            <a:r>
              <a:rPr lang="en-US" altLang="zh-TW" dirty="0"/>
              <a:t>, </a:t>
            </a:r>
            <a:r>
              <a:rPr lang="en-US" altLang="zh-TW" dirty="0" err="1">
                <a:latin typeface="Lucida Console" pitchFamily="49" charset="0"/>
              </a:rPr>
              <a:t>addui</a:t>
            </a:r>
            <a:r>
              <a:rPr lang="en-US" altLang="zh-TW" dirty="0"/>
              <a:t>, </a:t>
            </a:r>
            <a:r>
              <a:rPr lang="en-US" altLang="zh-TW" dirty="0" err="1">
                <a:latin typeface="Lucida Console" pitchFamily="49" charset="0"/>
              </a:rPr>
              <a:t>subu</a:t>
            </a:r>
            <a:r>
              <a:rPr lang="en-US" altLang="zh-TW" dirty="0"/>
              <a:t> instructions</a:t>
            </a:r>
          </a:p>
          <a:p>
            <a:r>
              <a:rPr lang="en-US" altLang="zh-TW" dirty="0"/>
              <a:t>Other languages (e.g., Ada, Fortran) require raising an exception</a:t>
            </a:r>
          </a:p>
          <a:p>
            <a:pPr lvl="1"/>
            <a:r>
              <a:rPr lang="en-US" altLang="zh-TW" dirty="0"/>
              <a:t>Use MIPS </a:t>
            </a:r>
            <a:r>
              <a:rPr lang="en-US" altLang="zh-TW" dirty="0">
                <a:latin typeface="Lucida Console" pitchFamily="49" charset="0"/>
              </a:rPr>
              <a:t>add</a:t>
            </a:r>
            <a:r>
              <a:rPr lang="en-US" altLang="zh-TW" dirty="0"/>
              <a:t>, </a:t>
            </a:r>
            <a:r>
              <a:rPr lang="en-US" altLang="zh-TW" dirty="0" err="1">
                <a:latin typeface="Lucida Console" pitchFamily="49" charset="0"/>
              </a:rPr>
              <a:t>addi</a:t>
            </a:r>
            <a:r>
              <a:rPr lang="en-US" altLang="zh-TW" dirty="0"/>
              <a:t>, </a:t>
            </a:r>
            <a:r>
              <a:rPr lang="en-US" altLang="zh-TW" dirty="0">
                <a:latin typeface="Lucida Console" pitchFamily="49" charset="0"/>
              </a:rPr>
              <a:t>sub</a:t>
            </a:r>
            <a:r>
              <a:rPr lang="en-US" altLang="zh-TW" dirty="0"/>
              <a:t> instructions</a:t>
            </a:r>
          </a:p>
          <a:p>
            <a:pPr lvl="1"/>
            <a:r>
              <a:rPr lang="en-US" altLang="zh-TW" dirty="0"/>
              <a:t>On overflow, invoke exception handler</a:t>
            </a:r>
          </a:p>
          <a:p>
            <a:pPr lvl="2"/>
            <a:r>
              <a:rPr lang="en-US" altLang="zh-TW" sz="1650" dirty="0"/>
              <a:t>Save PC in exception program counter (EPC) register</a:t>
            </a:r>
          </a:p>
          <a:p>
            <a:pPr lvl="2"/>
            <a:r>
              <a:rPr lang="en-US" altLang="zh-TW" sz="1650" dirty="0"/>
              <a:t>Jump to predefined handler address</a:t>
            </a:r>
          </a:p>
          <a:p>
            <a:pPr lvl="2"/>
            <a:r>
              <a:rPr lang="en-US" altLang="zh-TW" sz="1650" dirty="0">
                <a:latin typeface="Lucida Console" pitchFamily="49" charset="0"/>
              </a:rPr>
              <a:t>mfc0</a:t>
            </a:r>
            <a:r>
              <a:rPr lang="en-US" altLang="zh-TW" sz="1650" dirty="0"/>
              <a:t> (move from coprocessor reg) instruction can retrieve (copy) EPC value (to a general purpose register), to return after corrective action (by jump register instruction)</a:t>
            </a:r>
          </a:p>
        </p:txBody>
      </p:sp>
      <p:sp>
        <p:nvSpPr>
          <p:cNvPr id="5" name="灯片编号占位符 2">
            <a:extLst>
              <a:ext uri="{FF2B5EF4-FFF2-40B4-BE49-F238E27FC236}">
                <a16:creationId xmlns:a16="http://schemas.microsoft.com/office/drawing/2014/main" id="{75BC95F1-05A1-420E-AA16-5CE79F23BE2F}"/>
              </a:ext>
            </a:extLst>
          </p:cNvPr>
          <p:cNvSpPr>
            <a:spLocks noGrp="1"/>
          </p:cNvSpPr>
          <p:nvPr>
            <p:ph type="sldNum" sz="quarter" idx="10"/>
          </p:nvPr>
        </p:nvSpPr>
        <p:spPr>
          <a:xfrm>
            <a:off x="6831013" y="4888706"/>
            <a:ext cx="2133600" cy="254794"/>
          </a:xfrm>
        </p:spPr>
        <p:txBody>
          <a:bodyPr/>
          <a:lstStyle/>
          <a:p>
            <a:fld id="{D9B6BDF2-6896-4B98-8776-C18582F63BA5}" type="slidenum">
              <a:rPr lang="zh-TW" altLang="en-US" smtClean="0"/>
              <a:pPr/>
              <a:t>26</a:t>
            </a:fld>
            <a:endParaRPr lang="zh-TW"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7714952-7ACE-4507-A445-1506176EAA13}"/>
              </a:ext>
            </a:extLst>
          </p:cNvPr>
          <p:cNvGrpSpPr/>
          <p:nvPr/>
        </p:nvGrpSpPr>
        <p:grpSpPr>
          <a:xfrm>
            <a:off x="2203040" y="1358275"/>
            <a:ext cx="4966096" cy="3169048"/>
            <a:chOff x="2144317" y="1576388"/>
            <a:chExt cx="4966096" cy="3169048"/>
          </a:xfrm>
        </p:grpSpPr>
        <p:sp>
          <p:nvSpPr>
            <p:cNvPr id="32770" name="Rectangle 2"/>
            <p:cNvSpPr>
              <a:spLocks noChangeArrowheads="1"/>
            </p:cNvSpPr>
            <p:nvPr/>
          </p:nvSpPr>
          <p:spPr bwMode="auto">
            <a:xfrm>
              <a:off x="2466975" y="1576388"/>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CarryIn0</a:t>
              </a:r>
            </a:p>
          </p:txBody>
        </p:sp>
        <p:sp>
          <p:nvSpPr>
            <p:cNvPr id="32771" name="Rectangle 3"/>
            <p:cNvSpPr>
              <a:spLocks noChangeArrowheads="1"/>
            </p:cNvSpPr>
            <p:nvPr/>
          </p:nvSpPr>
          <p:spPr bwMode="auto">
            <a:xfrm>
              <a:off x="2144317" y="1862138"/>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A0</a:t>
              </a:r>
            </a:p>
          </p:txBody>
        </p:sp>
        <p:sp>
          <p:nvSpPr>
            <p:cNvPr id="32772" name="Rectangle 4"/>
            <p:cNvSpPr>
              <a:spLocks noChangeArrowheads="1"/>
            </p:cNvSpPr>
            <p:nvPr/>
          </p:nvSpPr>
          <p:spPr bwMode="auto">
            <a:xfrm>
              <a:off x="2144317" y="2147888"/>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B0</a:t>
              </a:r>
            </a:p>
          </p:txBody>
        </p:sp>
        <p:sp>
          <p:nvSpPr>
            <p:cNvPr id="32773" name="Rectangle 5"/>
            <p:cNvSpPr>
              <a:spLocks noChangeArrowheads="1"/>
            </p:cNvSpPr>
            <p:nvPr/>
          </p:nvSpPr>
          <p:spPr bwMode="auto">
            <a:xfrm>
              <a:off x="2847975" y="1920479"/>
              <a:ext cx="846535"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2774" name="Rectangle 6"/>
            <p:cNvSpPr>
              <a:spLocks noChangeArrowheads="1"/>
            </p:cNvSpPr>
            <p:nvPr/>
          </p:nvSpPr>
          <p:spPr bwMode="auto">
            <a:xfrm>
              <a:off x="3026900" y="1919288"/>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32775" name="Line 7"/>
            <p:cNvSpPr>
              <a:spLocks noChangeShapeType="1"/>
            </p:cNvSpPr>
            <p:nvPr/>
          </p:nvSpPr>
          <p:spPr bwMode="auto">
            <a:xfrm>
              <a:off x="3705225" y="2082404"/>
              <a:ext cx="117633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776" name="Line 8"/>
            <p:cNvSpPr>
              <a:spLocks noChangeShapeType="1"/>
            </p:cNvSpPr>
            <p:nvPr/>
          </p:nvSpPr>
          <p:spPr bwMode="auto">
            <a:xfrm>
              <a:off x="2405062" y="202525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777" name="Line 9"/>
            <p:cNvSpPr>
              <a:spLocks noChangeShapeType="1"/>
            </p:cNvSpPr>
            <p:nvPr/>
          </p:nvSpPr>
          <p:spPr bwMode="auto">
            <a:xfrm>
              <a:off x="2405062" y="219670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778" name="Rectangle 10"/>
            <p:cNvSpPr>
              <a:spLocks noChangeArrowheads="1"/>
            </p:cNvSpPr>
            <p:nvPr/>
          </p:nvSpPr>
          <p:spPr bwMode="auto">
            <a:xfrm>
              <a:off x="3754042" y="1862138"/>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Result0</a:t>
              </a:r>
            </a:p>
          </p:txBody>
        </p:sp>
        <p:sp>
          <p:nvSpPr>
            <p:cNvPr id="32779" name="Line 11"/>
            <p:cNvSpPr>
              <a:spLocks noChangeShapeType="1"/>
            </p:cNvSpPr>
            <p:nvPr/>
          </p:nvSpPr>
          <p:spPr bwMode="auto">
            <a:xfrm>
              <a:off x="3271838" y="1625204"/>
              <a:ext cx="0" cy="2857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780" name="Rectangle 12"/>
            <p:cNvSpPr>
              <a:spLocks noChangeArrowheads="1"/>
            </p:cNvSpPr>
            <p:nvPr/>
          </p:nvSpPr>
          <p:spPr bwMode="auto">
            <a:xfrm>
              <a:off x="3320653" y="2319338"/>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CarryOut0</a:t>
              </a:r>
            </a:p>
          </p:txBody>
        </p:sp>
        <p:sp>
          <p:nvSpPr>
            <p:cNvPr id="32781" name="Rectangle 13"/>
            <p:cNvSpPr>
              <a:spLocks noChangeArrowheads="1"/>
            </p:cNvSpPr>
            <p:nvPr/>
          </p:nvSpPr>
          <p:spPr bwMode="auto">
            <a:xfrm>
              <a:off x="2144317" y="2547938"/>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A1</a:t>
              </a:r>
            </a:p>
          </p:txBody>
        </p:sp>
        <p:sp>
          <p:nvSpPr>
            <p:cNvPr id="32782" name="Rectangle 14"/>
            <p:cNvSpPr>
              <a:spLocks noChangeArrowheads="1"/>
            </p:cNvSpPr>
            <p:nvPr/>
          </p:nvSpPr>
          <p:spPr bwMode="auto">
            <a:xfrm>
              <a:off x="2144317" y="2833688"/>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B1</a:t>
              </a:r>
            </a:p>
          </p:txBody>
        </p:sp>
        <p:sp>
          <p:nvSpPr>
            <p:cNvPr id="32783" name="Rectangle 15"/>
            <p:cNvSpPr>
              <a:spLocks noChangeArrowheads="1"/>
            </p:cNvSpPr>
            <p:nvPr/>
          </p:nvSpPr>
          <p:spPr bwMode="auto">
            <a:xfrm>
              <a:off x="2847975" y="2606279"/>
              <a:ext cx="846535"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2784" name="Rectangle 16"/>
            <p:cNvSpPr>
              <a:spLocks noChangeArrowheads="1"/>
            </p:cNvSpPr>
            <p:nvPr/>
          </p:nvSpPr>
          <p:spPr bwMode="auto">
            <a:xfrm>
              <a:off x="3026900" y="2605088"/>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dirty="0">
                  <a:latin typeface="Arial" pitchFamily="34" charset="0"/>
                </a:rPr>
                <a:t>1-</a:t>
              </a:r>
              <a:r>
                <a:rPr kumimoji="1" lang="en-US" altLang="zh-TW" sz="1200" b="1" dirty="0">
                  <a:latin typeface="Arial" pitchFamily="34" charset="0"/>
                </a:rPr>
                <a:t>bit</a:t>
              </a:r>
            </a:p>
            <a:p>
              <a:pPr algn="ctr"/>
              <a:r>
                <a:rPr kumimoji="1" lang="en-US" altLang="zh-TW" sz="1200" b="1" dirty="0">
                  <a:latin typeface="Arial" pitchFamily="34" charset="0"/>
                </a:rPr>
                <a:t>ALU</a:t>
              </a:r>
            </a:p>
          </p:txBody>
        </p:sp>
        <p:sp>
          <p:nvSpPr>
            <p:cNvPr id="32785" name="Line 17"/>
            <p:cNvSpPr>
              <a:spLocks noChangeShapeType="1"/>
            </p:cNvSpPr>
            <p:nvPr/>
          </p:nvSpPr>
          <p:spPr bwMode="auto">
            <a:xfrm>
              <a:off x="3705225" y="2768204"/>
              <a:ext cx="8667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786" name="Line 18"/>
            <p:cNvSpPr>
              <a:spLocks noChangeShapeType="1"/>
            </p:cNvSpPr>
            <p:nvPr/>
          </p:nvSpPr>
          <p:spPr bwMode="auto">
            <a:xfrm>
              <a:off x="2405062" y="271105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787" name="Line 19"/>
            <p:cNvSpPr>
              <a:spLocks noChangeShapeType="1"/>
            </p:cNvSpPr>
            <p:nvPr/>
          </p:nvSpPr>
          <p:spPr bwMode="auto">
            <a:xfrm>
              <a:off x="2405062" y="288250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788" name="Rectangle 20"/>
            <p:cNvSpPr>
              <a:spLocks noChangeArrowheads="1"/>
            </p:cNvSpPr>
            <p:nvPr/>
          </p:nvSpPr>
          <p:spPr bwMode="auto">
            <a:xfrm>
              <a:off x="3754042" y="2547938"/>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Result1</a:t>
              </a:r>
            </a:p>
          </p:txBody>
        </p:sp>
        <p:sp>
          <p:nvSpPr>
            <p:cNvPr id="32789" name="Line 21"/>
            <p:cNvSpPr>
              <a:spLocks noChangeShapeType="1"/>
            </p:cNvSpPr>
            <p:nvPr/>
          </p:nvSpPr>
          <p:spPr bwMode="auto">
            <a:xfrm>
              <a:off x="3271838" y="2311004"/>
              <a:ext cx="0" cy="2857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790" name="Rectangle 22"/>
            <p:cNvSpPr>
              <a:spLocks noChangeArrowheads="1"/>
            </p:cNvSpPr>
            <p:nvPr/>
          </p:nvSpPr>
          <p:spPr bwMode="auto">
            <a:xfrm>
              <a:off x="2515791" y="2376488"/>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CarryIn1</a:t>
              </a:r>
            </a:p>
          </p:txBody>
        </p:sp>
        <p:sp>
          <p:nvSpPr>
            <p:cNvPr id="32791" name="Rectangle 23"/>
            <p:cNvSpPr>
              <a:spLocks noChangeArrowheads="1"/>
            </p:cNvSpPr>
            <p:nvPr/>
          </p:nvSpPr>
          <p:spPr bwMode="auto">
            <a:xfrm>
              <a:off x="3320653" y="3005138"/>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CarryOut1</a:t>
              </a:r>
            </a:p>
          </p:txBody>
        </p:sp>
        <p:sp>
          <p:nvSpPr>
            <p:cNvPr id="32792" name="Rectangle 24"/>
            <p:cNvSpPr>
              <a:spLocks noChangeArrowheads="1"/>
            </p:cNvSpPr>
            <p:nvPr/>
          </p:nvSpPr>
          <p:spPr bwMode="auto">
            <a:xfrm>
              <a:off x="2144317" y="3233738"/>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A2</a:t>
              </a:r>
            </a:p>
          </p:txBody>
        </p:sp>
        <p:sp>
          <p:nvSpPr>
            <p:cNvPr id="32793" name="Rectangle 25"/>
            <p:cNvSpPr>
              <a:spLocks noChangeArrowheads="1"/>
            </p:cNvSpPr>
            <p:nvPr/>
          </p:nvSpPr>
          <p:spPr bwMode="auto">
            <a:xfrm>
              <a:off x="2144317" y="3519488"/>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B2</a:t>
              </a:r>
            </a:p>
          </p:txBody>
        </p:sp>
        <p:sp>
          <p:nvSpPr>
            <p:cNvPr id="32794" name="Rectangle 26"/>
            <p:cNvSpPr>
              <a:spLocks noChangeArrowheads="1"/>
            </p:cNvSpPr>
            <p:nvPr/>
          </p:nvSpPr>
          <p:spPr bwMode="auto">
            <a:xfrm>
              <a:off x="2847975" y="3292079"/>
              <a:ext cx="846535"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2795" name="Rectangle 27"/>
            <p:cNvSpPr>
              <a:spLocks noChangeArrowheads="1"/>
            </p:cNvSpPr>
            <p:nvPr/>
          </p:nvSpPr>
          <p:spPr bwMode="auto">
            <a:xfrm>
              <a:off x="3026900" y="3290888"/>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32796" name="Line 28"/>
            <p:cNvSpPr>
              <a:spLocks noChangeShapeType="1"/>
            </p:cNvSpPr>
            <p:nvPr/>
          </p:nvSpPr>
          <p:spPr bwMode="auto">
            <a:xfrm>
              <a:off x="3705225" y="3454004"/>
              <a:ext cx="8667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797" name="Line 29"/>
            <p:cNvSpPr>
              <a:spLocks noChangeShapeType="1"/>
            </p:cNvSpPr>
            <p:nvPr/>
          </p:nvSpPr>
          <p:spPr bwMode="auto">
            <a:xfrm>
              <a:off x="2405062" y="339685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798" name="Line 30"/>
            <p:cNvSpPr>
              <a:spLocks noChangeShapeType="1"/>
            </p:cNvSpPr>
            <p:nvPr/>
          </p:nvSpPr>
          <p:spPr bwMode="auto">
            <a:xfrm>
              <a:off x="2405062" y="356830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799" name="Rectangle 31"/>
            <p:cNvSpPr>
              <a:spLocks noChangeArrowheads="1"/>
            </p:cNvSpPr>
            <p:nvPr/>
          </p:nvSpPr>
          <p:spPr bwMode="auto">
            <a:xfrm>
              <a:off x="3754042" y="3233738"/>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Result2</a:t>
              </a:r>
            </a:p>
          </p:txBody>
        </p:sp>
        <p:sp>
          <p:nvSpPr>
            <p:cNvPr id="32800" name="Line 32"/>
            <p:cNvSpPr>
              <a:spLocks noChangeShapeType="1"/>
            </p:cNvSpPr>
            <p:nvPr/>
          </p:nvSpPr>
          <p:spPr bwMode="auto">
            <a:xfrm>
              <a:off x="3271838" y="2996804"/>
              <a:ext cx="0" cy="2857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01" name="Rectangle 33"/>
            <p:cNvSpPr>
              <a:spLocks noChangeArrowheads="1"/>
            </p:cNvSpPr>
            <p:nvPr/>
          </p:nvSpPr>
          <p:spPr bwMode="auto">
            <a:xfrm>
              <a:off x="2515791" y="3062288"/>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CarryIn2</a:t>
              </a:r>
            </a:p>
          </p:txBody>
        </p:sp>
        <p:sp>
          <p:nvSpPr>
            <p:cNvPr id="32802" name="Rectangle 34"/>
            <p:cNvSpPr>
              <a:spLocks noChangeArrowheads="1"/>
            </p:cNvSpPr>
            <p:nvPr/>
          </p:nvSpPr>
          <p:spPr bwMode="auto">
            <a:xfrm>
              <a:off x="3320653" y="3690938"/>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CarryOut2</a:t>
              </a:r>
            </a:p>
          </p:txBody>
        </p:sp>
        <p:sp>
          <p:nvSpPr>
            <p:cNvPr id="32803" name="Rectangle 35"/>
            <p:cNvSpPr>
              <a:spLocks noChangeArrowheads="1"/>
            </p:cNvSpPr>
            <p:nvPr/>
          </p:nvSpPr>
          <p:spPr bwMode="auto">
            <a:xfrm>
              <a:off x="2144317" y="3919538"/>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A3</a:t>
              </a:r>
            </a:p>
          </p:txBody>
        </p:sp>
        <p:sp>
          <p:nvSpPr>
            <p:cNvPr id="32804" name="Rectangle 36"/>
            <p:cNvSpPr>
              <a:spLocks noChangeArrowheads="1"/>
            </p:cNvSpPr>
            <p:nvPr/>
          </p:nvSpPr>
          <p:spPr bwMode="auto">
            <a:xfrm>
              <a:off x="2144317" y="4205288"/>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B3</a:t>
              </a:r>
            </a:p>
          </p:txBody>
        </p:sp>
        <p:sp>
          <p:nvSpPr>
            <p:cNvPr id="32805" name="Rectangle 37"/>
            <p:cNvSpPr>
              <a:spLocks noChangeArrowheads="1"/>
            </p:cNvSpPr>
            <p:nvPr/>
          </p:nvSpPr>
          <p:spPr bwMode="auto">
            <a:xfrm>
              <a:off x="2847975" y="3977879"/>
              <a:ext cx="846535"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2806" name="Rectangle 38"/>
            <p:cNvSpPr>
              <a:spLocks noChangeArrowheads="1"/>
            </p:cNvSpPr>
            <p:nvPr/>
          </p:nvSpPr>
          <p:spPr bwMode="auto">
            <a:xfrm>
              <a:off x="3026900" y="3976688"/>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32807" name="Line 39"/>
            <p:cNvSpPr>
              <a:spLocks noChangeShapeType="1"/>
            </p:cNvSpPr>
            <p:nvPr/>
          </p:nvSpPr>
          <p:spPr bwMode="auto">
            <a:xfrm>
              <a:off x="3705225" y="4139804"/>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08" name="Line 40"/>
            <p:cNvSpPr>
              <a:spLocks noChangeShapeType="1"/>
            </p:cNvSpPr>
            <p:nvPr/>
          </p:nvSpPr>
          <p:spPr bwMode="auto">
            <a:xfrm>
              <a:off x="2405062" y="408265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09" name="Line 41"/>
            <p:cNvSpPr>
              <a:spLocks noChangeShapeType="1"/>
            </p:cNvSpPr>
            <p:nvPr/>
          </p:nvSpPr>
          <p:spPr bwMode="auto">
            <a:xfrm>
              <a:off x="2405062" y="4254104"/>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10" name="Rectangle 42"/>
            <p:cNvSpPr>
              <a:spLocks noChangeArrowheads="1"/>
            </p:cNvSpPr>
            <p:nvPr/>
          </p:nvSpPr>
          <p:spPr bwMode="auto">
            <a:xfrm>
              <a:off x="3754042" y="3919538"/>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Result3</a:t>
              </a:r>
            </a:p>
          </p:txBody>
        </p:sp>
        <p:sp>
          <p:nvSpPr>
            <p:cNvPr id="32811" name="Line 43"/>
            <p:cNvSpPr>
              <a:spLocks noChangeShapeType="1"/>
            </p:cNvSpPr>
            <p:nvPr/>
          </p:nvSpPr>
          <p:spPr bwMode="auto">
            <a:xfrm>
              <a:off x="3271838" y="3682604"/>
              <a:ext cx="0" cy="2857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12" name="Rectangle 44"/>
            <p:cNvSpPr>
              <a:spLocks noChangeArrowheads="1"/>
            </p:cNvSpPr>
            <p:nvPr/>
          </p:nvSpPr>
          <p:spPr bwMode="auto">
            <a:xfrm>
              <a:off x="2515791" y="3748088"/>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CarryIn3</a:t>
              </a:r>
            </a:p>
          </p:txBody>
        </p:sp>
        <p:sp>
          <p:nvSpPr>
            <p:cNvPr id="32813" name="Rectangle 45"/>
            <p:cNvSpPr>
              <a:spLocks noChangeArrowheads="1"/>
            </p:cNvSpPr>
            <p:nvPr/>
          </p:nvSpPr>
          <p:spPr bwMode="auto">
            <a:xfrm>
              <a:off x="3258741" y="4491038"/>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CarryOut3</a:t>
              </a:r>
            </a:p>
          </p:txBody>
        </p:sp>
        <p:sp>
          <p:nvSpPr>
            <p:cNvPr id="32814" name="Line 46"/>
            <p:cNvSpPr>
              <a:spLocks noChangeShapeType="1"/>
            </p:cNvSpPr>
            <p:nvPr/>
          </p:nvSpPr>
          <p:spPr bwMode="auto">
            <a:xfrm>
              <a:off x="3271838" y="4368404"/>
              <a:ext cx="0" cy="2857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grpSp>
          <p:nvGrpSpPr>
            <p:cNvPr id="32815" name="Group 47"/>
            <p:cNvGrpSpPr>
              <a:grpSpLocks/>
            </p:cNvGrpSpPr>
            <p:nvPr/>
          </p:nvGrpSpPr>
          <p:grpSpPr bwMode="auto">
            <a:xfrm>
              <a:off x="5376862" y="2883694"/>
              <a:ext cx="577454" cy="456010"/>
              <a:chOff x="3504" y="2257"/>
              <a:chExt cx="448" cy="383"/>
            </a:xfrm>
          </p:grpSpPr>
          <p:sp>
            <p:nvSpPr>
              <p:cNvPr id="32830" name="Arc 48"/>
              <p:cNvSpPr>
                <a:spLocks/>
              </p:cNvSpPr>
              <p:nvPr/>
            </p:nvSpPr>
            <p:spPr bwMode="auto">
              <a:xfrm>
                <a:off x="3545" y="2257"/>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2831" name="Arc 49"/>
              <p:cNvSpPr>
                <a:spLocks/>
              </p:cNvSpPr>
              <p:nvPr/>
            </p:nvSpPr>
            <p:spPr bwMode="auto">
              <a:xfrm>
                <a:off x="3544" y="2448"/>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2832" name="Arc 50"/>
              <p:cNvSpPr>
                <a:spLocks/>
              </p:cNvSpPr>
              <p:nvPr/>
            </p:nvSpPr>
            <p:spPr bwMode="auto">
              <a:xfrm>
                <a:off x="3504" y="2257"/>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2833" name="Arc 51"/>
              <p:cNvSpPr>
                <a:spLocks/>
              </p:cNvSpPr>
              <p:nvPr/>
            </p:nvSpPr>
            <p:spPr bwMode="auto">
              <a:xfrm>
                <a:off x="3504" y="2448"/>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grpSp>
        <p:sp>
          <p:nvSpPr>
            <p:cNvPr id="32816" name="Oval 52"/>
            <p:cNvSpPr>
              <a:spLocks noChangeArrowheads="1"/>
            </p:cNvSpPr>
            <p:nvPr/>
          </p:nvSpPr>
          <p:spPr bwMode="auto">
            <a:xfrm>
              <a:off x="5943600" y="3063479"/>
              <a:ext cx="103585" cy="95250"/>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2817" name="Line 53"/>
            <p:cNvSpPr>
              <a:spLocks noChangeShapeType="1"/>
            </p:cNvSpPr>
            <p:nvPr/>
          </p:nvSpPr>
          <p:spPr bwMode="auto">
            <a:xfrm flipH="1">
              <a:off x="4572000" y="3053954"/>
              <a:ext cx="928688"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18" name="Line 54"/>
            <p:cNvSpPr>
              <a:spLocks noChangeShapeType="1"/>
            </p:cNvSpPr>
            <p:nvPr/>
          </p:nvSpPr>
          <p:spPr bwMode="auto">
            <a:xfrm flipH="1">
              <a:off x="4572000" y="3168254"/>
              <a:ext cx="928688"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19" name="Line 55"/>
            <p:cNvSpPr>
              <a:spLocks noChangeShapeType="1"/>
            </p:cNvSpPr>
            <p:nvPr/>
          </p:nvSpPr>
          <p:spPr bwMode="auto">
            <a:xfrm flipH="1">
              <a:off x="4881562" y="2939654"/>
              <a:ext cx="557213"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20" name="Line 56"/>
            <p:cNvSpPr>
              <a:spLocks noChangeShapeType="1"/>
            </p:cNvSpPr>
            <p:nvPr/>
          </p:nvSpPr>
          <p:spPr bwMode="auto">
            <a:xfrm flipH="1">
              <a:off x="4943475" y="3282554"/>
              <a:ext cx="49530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21" name="Line 57"/>
            <p:cNvSpPr>
              <a:spLocks noChangeShapeType="1"/>
            </p:cNvSpPr>
            <p:nvPr/>
          </p:nvSpPr>
          <p:spPr bwMode="auto">
            <a:xfrm>
              <a:off x="4572000" y="2768204"/>
              <a:ext cx="0" cy="28575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22" name="Line 58"/>
            <p:cNvSpPr>
              <a:spLocks noChangeShapeType="1"/>
            </p:cNvSpPr>
            <p:nvPr/>
          </p:nvSpPr>
          <p:spPr bwMode="auto">
            <a:xfrm>
              <a:off x="4572000" y="3168254"/>
              <a:ext cx="0" cy="28575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23" name="Line 59"/>
            <p:cNvSpPr>
              <a:spLocks noChangeShapeType="1"/>
            </p:cNvSpPr>
            <p:nvPr/>
          </p:nvSpPr>
          <p:spPr bwMode="auto">
            <a:xfrm flipV="1">
              <a:off x="4881563" y="2082404"/>
              <a:ext cx="0" cy="85725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24" name="Line 60"/>
            <p:cNvSpPr>
              <a:spLocks noChangeShapeType="1"/>
            </p:cNvSpPr>
            <p:nvPr/>
          </p:nvSpPr>
          <p:spPr bwMode="auto">
            <a:xfrm flipV="1">
              <a:off x="4943475" y="3282554"/>
              <a:ext cx="0" cy="85725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25" name="Line 61"/>
            <p:cNvSpPr>
              <a:spLocks noChangeShapeType="1"/>
            </p:cNvSpPr>
            <p:nvPr/>
          </p:nvSpPr>
          <p:spPr bwMode="auto">
            <a:xfrm>
              <a:off x="6057900" y="3111104"/>
              <a:ext cx="1052513" cy="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2826" name="Rectangle 62"/>
            <p:cNvSpPr>
              <a:spLocks noChangeArrowheads="1"/>
            </p:cNvSpPr>
            <p:nvPr/>
          </p:nvSpPr>
          <p:spPr bwMode="auto">
            <a:xfrm>
              <a:off x="6416279" y="2890838"/>
              <a:ext cx="47288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solidFill>
                    <a:schemeClr val="accent1"/>
                  </a:solidFill>
                  <a:latin typeface="Arial" pitchFamily="34" charset="0"/>
                </a:rPr>
                <a:t>Zero</a:t>
              </a:r>
            </a:p>
          </p:txBody>
        </p:sp>
      </p:grpSp>
      <p:sp>
        <p:nvSpPr>
          <p:cNvPr id="32827" name="Rectangle 63"/>
          <p:cNvSpPr>
            <a:spLocks noGrp="1" noChangeArrowheads="1"/>
          </p:cNvSpPr>
          <p:nvPr>
            <p:ph type="title"/>
          </p:nvPr>
        </p:nvSpPr>
        <p:spPr>
          <a:xfrm>
            <a:off x="914399" y="142613"/>
            <a:ext cx="6815139" cy="461394"/>
          </a:xfrm>
        </p:spPr>
        <p:txBody>
          <a:bodyPr/>
          <a:lstStyle/>
          <a:p>
            <a:r>
              <a:rPr lang="en-US" altLang="zh-TW" dirty="0"/>
              <a:t>Zero Detection Logic</a:t>
            </a:r>
          </a:p>
        </p:txBody>
      </p:sp>
      <p:sp>
        <p:nvSpPr>
          <p:cNvPr id="32828" name="Rectangle 64"/>
          <p:cNvSpPr>
            <a:spLocks noGrp="1" noChangeArrowheads="1"/>
          </p:cNvSpPr>
          <p:nvPr>
            <p:ph type="body" idx="1"/>
          </p:nvPr>
        </p:nvSpPr>
        <p:spPr>
          <a:xfrm>
            <a:off x="998290" y="844154"/>
            <a:ext cx="7688510" cy="447752"/>
          </a:xfrm>
        </p:spPr>
        <p:txBody>
          <a:bodyPr/>
          <a:lstStyle/>
          <a:p>
            <a:r>
              <a:rPr lang="en-US" altLang="zh-TW" sz="2000" dirty="0"/>
              <a:t>Zero Detection Logic is a one BIG NOR gate (support conditional jump)</a:t>
            </a:r>
          </a:p>
        </p:txBody>
      </p:sp>
      <p:sp>
        <p:nvSpPr>
          <p:cNvPr id="66" name="灯片编号占位符 2">
            <a:extLst>
              <a:ext uri="{FF2B5EF4-FFF2-40B4-BE49-F238E27FC236}">
                <a16:creationId xmlns:a16="http://schemas.microsoft.com/office/drawing/2014/main" id="{2B457D37-726A-43B3-A32B-7F0379F1AFE4}"/>
              </a:ext>
            </a:extLst>
          </p:cNvPr>
          <p:cNvSpPr>
            <a:spLocks noGrp="1"/>
          </p:cNvSpPr>
          <p:nvPr>
            <p:ph type="sldNum" sz="quarter" idx="10"/>
          </p:nvPr>
        </p:nvSpPr>
        <p:spPr>
          <a:xfrm>
            <a:off x="6831013" y="4888706"/>
            <a:ext cx="2133600" cy="254794"/>
          </a:xfrm>
        </p:spPr>
        <p:txBody>
          <a:bodyPr/>
          <a:lstStyle/>
          <a:p>
            <a:fld id="{D9B6BDF2-6896-4B98-8776-C18582F63BA5}" type="slidenum">
              <a:rPr lang="zh-TW" altLang="en-US" smtClean="0"/>
              <a:pPr/>
              <a:t>27</a:t>
            </a:fld>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9CC3426-5446-4FDC-9E95-8A9EA167B1AC}"/>
              </a:ext>
            </a:extLst>
          </p:cNvPr>
          <p:cNvGrpSpPr/>
          <p:nvPr/>
        </p:nvGrpSpPr>
        <p:grpSpPr>
          <a:xfrm>
            <a:off x="2328525" y="1331699"/>
            <a:ext cx="6080366" cy="3169048"/>
            <a:chOff x="1649017" y="1608535"/>
            <a:chExt cx="6080366" cy="3169048"/>
          </a:xfrm>
        </p:grpSpPr>
        <p:sp>
          <p:nvSpPr>
            <p:cNvPr id="33794" name="Rectangle 2"/>
            <p:cNvSpPr>
              <a:spLocks noChangeArrowheads="1"/>
            </p:cNvSpPr>
            <p:nvPr/>
          </p:nvSpPr>
          <p:spPr bwMode="auto">
            <a:xfrm>
              <a:off x="1649017" y="1894285"/>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A0</a:t>
              </a:r>
            </a:p>
          </p:txBody>
        </p:sp>
        <p:sp>
          <p:nvSpPr>
            <p:cNvPr id="33795" name="Rectangle 3"/>
            <p:cNvSpPr>
              <a:spLocks noChangeArrowheads="1"/>
            </p:cNvSpPr>
            <p:nvPr/>
          </p:nvSpPr>
          <p:spPr bwMode="auto">
            <a:xfrm>
              <a:off x="1649017" y="2180035"/>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B0</a:t>
              </a:r>
            </a:p>
          </p:txBody>
        </p:sp>
        <p:sp>
          <p:nvSpPr>
            <p:cNvPr id="33796" name="Rectangle 4"/>
            <p:cNvSpPr>
              <a:spLocks noChangeArrowheads="1"/>
            </p:cNvSpPr>
            <p:nvPr/>
          </p:nvSpPr>
          <p:spPr bwMode="auto">
            <a:xfrm>
              <a:off x="2353866" y="1952625"/>
              <a:ext cx="845344"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797" name="Rectangle 5"/>
            <p:cNvSpPr>
              <a:spLocks noChangeArrowheads="1"/>
            </p:cNvSpPr>
            <p:nvPr/>
          </p:nvSpPr>
          <p:spPr bwMode="auto">
            <a:xfrm>
              <a:off x="2531600" y="1951435"/>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33798" name="Line 6"/>
            <p:cNvSpPr>
              <a:spLocks noChangeShapeType="1"/>
            </p:cNvSpPr>
            <p:nvPr/>
          </p:nvSpPr>
          <p:spPr bwMode="auto">
            <a:xfrm>
              <a:off x="3209925" y="2114550"/>
              <a:ext cx="3714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799" name="Line 7"/>
            <p:cNvSpPr>
              <a:spLocks noChangeShapeType="1"/>
            </p:cNvSpPr>
            <p:nvPr/>
          </p:nvSpPr>
          <p:spPr bwMode="auto">
            <a:xfrm>
              <a:off x="1909762" y="2057400"/>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00" name="Line 8"/>
            <p:cNvSpPr>
              <a:spLocks noChangeShapeType="1"/>
            </p:cNvSpPr>
            <p:nvPr/>
          </p:nvSpPr>
          <p:spPr bwMode="auto">
            <a:xfrm>
              <a:off x="1909762" y="2228850"/>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01" name="Rectangle 9"/>
            <p:cNvSpPr>
              <a:spLocks noChangeArrowheads="1"/>
            </p:cNvSpPr>
            <p:nvPr/>
          </p:nvSpPr>
          <p:spPr bwMode="auto">
            <a:xfrm>
              <a:off x="3568304" y="2008585"/>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Result0</a:t>
              </a:r>
            </a:p>
          </p:txBody>
        </p:sp>
        <p:sp>
          <p:nvSpPr>
            <p:cNvPr id="33802" name="Line 10"/>
            <p:cNvSpPr>
              <a:spLocks noChangeShapeType="1"/>
            </p:cNvSpPr>
            <p:nvPr/>
          </p:nvSpPr>
          <p:spPr bwMode="auto">
            <a:xfrm>
              <a:off x="2776538" y="1657350"/>
              <a:ext cx="0" cy="28575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03" name="Rectangle 11"/>
            <p:cNvSpPr>
              <a:spLocks noChangeArrowheads="1"/>
            </p:cNvSpPr>
            <p:nvPr/>
          </p:nvSpPr>
          <p:spPr bwMode="auto">
            <a:xfrm>
              <a:off x="2825353" y="2351485"/>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CarryOut0</a:t>
              </a:r>
            </a:p>
          </p:txBody>
        </p:sp>
        <p:sp>
          <p:nvSpPr>
            <p:cNvPr id="33804" name="Rectangle 13"/>
            <p:cNvSpPr>
              <a:spLocks noChangeArrowheads="1"/>
            </p:cNvSpPr>
            <p:nvPr/>
          </p:nvSpPr>
          <p:spPr bwMode="auto">
            <a:xfrm>
              <a:off x="1649017" y="2580085"/>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A1</a:t>
              </a:r>
            </a:p>
          </p:txBody>
        </p:sp>
        <p:sp>
          <p:nvSpPr>
            <p:cNvPr id="33805" name="Rectangle 14"/>
            <p:cNvSpPr>
              <a:spLocks noChangeArrowheads="1"/>
            </p:cNvSpPr>
            <p:nvPr/>
          </p:nvSpPr>
          <p:spPr bwMode="auto">
            <a:xfrm>
              <a:off x="1649017" y="2865835"/>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B1</a:t>
              </a:r>
            </a:p>
          </p:txBody>
        </p:sp>
        <p:sp>
          <p:nvSpPr>
            <p:cNvPr id="33806" name="Rectangle 15"/>
            <p:cNvSpPr>
              <a:spLocks noChangeArrowheads="1"/>
            </p:cNvSpPr>
            <p:nvPr/>
          </p:nvSpPr>
          <p:spPr bwMode="auto">
            <a:xfrm>
              <a:off x="2352675" y="2638425"/>
              <a:ext cx="846535"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807" name="Rectangle 16"/>
            <p:cNvSpPr>
              <a:spLocks noChangeArrowheads="1"/>
            </p:cNvSpPr>
            <p:nvPr/>
          </p:nvSpPr>
          <p:spPr bwMode="auto">
            <a:xfrm>
              <a:off x="2531600" y="2637235"/>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dirty="0">
                  <a:latin typeface="Arial" pitchFamily="34" charset="0"/>
                </a:rPr>
                <a:t>1-</a:t>
              </a:r>
              <a:r>
                <a:rPr kumimoji="1" lang="en-US" altLang="zh-TW" sz="1200" b="1" dirty="0">
                  <a:latin typeface="Arial" pitchFamily="34" charset="0"/>
                </a:rPr>
                <a:t>bit</a:t>
              </a:r>
            </a:p>
            <a:p>
              <a:pPr algn="ctr"/>
              <a:r>
                <a:rPr kumimoji="1" lang="en-US" altLang="zh-TW" sz="1200" b="1" dirty="0">
                  <a:latin typeface="Arial" pitchFamily="34" charset="0"/>
                </a:rPr>
                <a:t>ALU</a:t>
              </a:r>
            </a:p>
          </p:txBody>
        </p:sp>
        <p:sp>
          <p:nvSpPr>
            <p:cNvPr id="33808" name="Line 17"/>
            <p:cNvSpPr>
              <a:spLocks noChangeShapeType="1"/>
            </p:cNvSpPr>
            <p:nvPr/>
          </p:nvSpPr>
          <p:spPr bwMode="auto">
            <a:xfrm>
              <a:off x="3209925" y="2800350"/>
              <a:ext cx="3714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09" name="Line 18"/>
            <p:cNvSpPr>
              <a:spLocks noChangeShapeType="1"/>
            </p:cNvSpPr>
            <p:nvPr/>
          </p:nvSpPr>
          <p:spPr bwMode="auto">
            <a:xfrm>
              <a:off x="1909762" y="2743200"/>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10" name="Line 19"/>
            <p:cNvSpPr>
              <a:spLocks noChangeShapeType="1"/>
            </p:cNvSpPr>
            <p:nvPr/>
          </p:nvSpPr>
          <p:spPr bwMode="auto">
            <a:xfrm>
              <a:off x="1909762" y="2914650"/>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11" name="Rectangle 20"/>
            <p:cNvSpPr>
              <a:spLocks noChangeArrowheads="1"/>
            </p:cNvSpPr>
            <p:nvPr/>
          </p:nvSpPr>
          <p:spPr bwMode="auto">
            <a:xfrm>
              <a:off x="3568304" y="2694385"/>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Result1</a:t>
              </a:r>
            </a:p>
          </p:txBody>
        </p:sp>
        <p:sp>
          <p:nvSpPr>
            <p:cNvPr id="33812" name="Line 21"/>
            <p:cNvSpPr>
              <a:spLocks noChangeShapeType="1"/>
            </p:cNvSpPr>
            <p:nvPr/>
          </p:nvSpPr>
          <p:spPr bwMode="auto">
            <a:xfrm>
              <a:off x="2776538" y="2343150"/>
              <a:ext cx="0" cy="28575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13" name="Rectangle 22"/>
            <p:cNvSpPr>
              <a:spLocks noChangeArrowheads="1"/>
            </p:cNvSpPr>
            <p:nvPr/>
          </p:nvSpPr>
          <p:spPr bwMode="auto">
            <a:xfrm>
              <a:off x="1881188" y="2408635"/>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CarryIn1</a:t>
              </a:r>
            </a:p>
          </p:txBody>
        </p:sp>
        <p:sp>
          <p:nvSpPr>
            <p:cNvPr id="33814" name="Rectangle 23"/>
            <p:cNvSpPr>
              <a:spLocks noChangeArrowheads="1"/>
            </p:cNvSpPr>
            <p:nvPr/>
          </p:nvSpPr>
          <p:spPr bwMode="auto">
            <a:xfrm>
              <a:off x="2825353" y="3037285"/>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CarryOut1</a:t>
              </a:r>
            </a:p>
          </p:txBody>
        </p:sp>
        <p:sp>
          <p:nvSpPr>
            <p:cNvPr id="33815" name="Rectangle 24"/>
            <p:cNvSpPr>
              <a:spLocks noChangeArrowheads="1"/>
            </p:cNvSpPr>
            <p:nvPr/>
          </p:nvSpPr>
          <p:spPr bwMode="auto">
            <a:xfrm>
              <a:off x="1649017" y="3265885"/>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A2</a:t>
              </a:r>
            </a:p>
          </p:txBody>
        </p:sp>
        <p:sp>
          <p:nvSpPr>
            <p:cNvPr id="33816" name="Rectangle 25"/>
            <p:cNvSpPr>
              <a:spLocks noChangeArrowheads="1"/>
            </p:cNvSpPr>
            <p:nvPr/>
          </p:nvSpPr>
          <p:spPr bwMode="auto">
            <a:xfrm>
              <a:off x="1649017" y="3551635"/>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B2</a:t>
              </a:r>
            </a:p>
          </p:txBody>
        </p:sp>
        <p:sp>
          <p:nvSpPr>
            <p:cNvPr id="33817" name="Rectangle 26"/>
            <p:cNvSpPr>
              <a:spLocks noChangeArrowheads="1"/>
            </p:cNvSpPr>
            <p:nvPr/>
          </p:nvSpPr>
          <p:spPr bwMode="auto">
            <a:xfrm>
              <a:off x="2353866" y="3324225"/>
              <a:ext cx="845344"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818" name="Rectangle 27"/>
            <p:cNvSpPr>
              <a:spLocks noChangeArrowheads="1"/>
            </p:cNvSpPr>
            <p:nvPr/>
          </p:nvSpPr>
          <p:spPr bwMode="auto">
            <a:xfrm>
              <a:off x="2531600" y="3323035"/>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33819" name="Line 28"/>
            <p:cNvSpPr>
              <a:spLocks noChangeShapeType="1"/>
            </p:cNvSpPr>
            <p:nvPr/>
          </p:nvSpPr>
          <p:spPr bwMode="auto">
            <a:xfrm>
              <a:off x="3209925" y="3486150"/>
              <a:ext cx="3714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20" name="Line 29"/>
            <p:cNvSpPr>
              <a:spLocks noChangeShapeType="1"/>
            </p:cNvSpPr>
            <p:nvPr/>
          </p:nvSpPr>
          <p:spPr bwMode="auto">
            <a:xfrm>
              <a:off x="1909762" y="3429000"/>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21" name="Line 30"/>
            <p:cNvSpPr>
              <a:spLocks noChangeShapeType="1"/>
            </p:cNvSpPr>
            <p:nvPr/>
          </p:nvSpPr>
          <p:spPr bwMode="auto">
            <a:xfrm>
              <a:off x="1909762" y="3600450"/>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22" name="Rectangle 31"/>
            <p:cNvSpPr>
              <a:spLocks noChangeArrowheads="1"/>
            </p:cNvSpPr>
            <p:nvPr/>
          </p:nvSpPr>
          <p:spPr bwMode="auto">
            <a:xfrm>
              <a:off x="3568304" y="3380185"/>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Result2</a:t>
              </a:r>
            </a:p>
          </p:txBody>
        </p:sp>
        <p:sp>
          <p:nvSpPr>
            <p:cNvPr id="33823" name="Line 32"/>
            <p:cNvSpPr>
              <a:spLocks noChangeShapeType="1"/>
            </p:cNvSpPr>
            <p:nvPr/>
          </p:nvSpPr>
          <p:spPr bwMode="auto">
            <a:xfrm>
              <a:off x="2776538" y="3028950"/>
              <a:ext cx="0" cy="28575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24" name="Rectangle 33"/>
            <p:cNvSpPr>
              <a:spLocks noChangeArrowheads="1"/>
            </p:cNvSpPr>
            <p:nvPr/>
          </p:nvSpPr>
          <p:spPr bwMode="auto">
            <a:xfrm>
              <a:off x="1891904" y="3094435"/>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CarryIn2</a:t>
              </a:r>
            </a:p>
          </p:txBody>
        </p:sp>
        <p:sp>
          <p:nvSpPr>
            <p:cNvPr id="33825" name="Rectangle 34"/>
            <p:cNvSpPr>
              <a:spLocks noChangeArrowheads="1"/>
            </p:cNvSpPr>
            <p:nvPr/>
          </p:nvSpPr>
          <p:spPr bwMode="auto">
            <a:xfrm>
              <a:off x="1649017" y="3951685"/>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A3</a:t>
              </a:r>
            </a:p>
          </p:txBody>
        </p:sp>
        <p:sp>
          <p:nvSpPr>
            <p:cNvPr id="33826" name="Rectangle 35"/>
            <p:cNvSpPr>
              <a:spLocks noChangeArrowheads="1"/>
            </p:cNvSpPr>
            <p:nvPr/>
          </p:nvSpPr>
          <p:spPr bwMode="auto">
            <a:xfrm>
              <a:off x="1649017" y="4237435"/>
              <a:ext cx="33502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B3</a:t>
              </a:r>
            </a:p>
          </p:txBody>
        </p:sp>
        <p:sp>
          <p:nvSpPr>
            <p:cNvPr id="33827" name="Rectangle 36"/>
            <p:cNvSpPr>
              <a:spLocks noChangeArrowheads="1"/>
            </p:cNvSpPr>
            <p:nvPr/>
          </p:nvSpPr>
          <p:spPr bwMode="auto">
            <a:xfrm>
              <a:off x="2353866" y="4010025"/>
              <a:ext cx="845344"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828" name="Rectangle 37"/>
            <p:cNvSpPr>
              <a:spLocks noChangeArrowheads="1"/>
            </p:cNvSpPr>
            <p:nvPr/>
          </p:nvSpPr>
          <p:spPr bwMode="auto">
            <a:xfrm>
              <a:off x="2531600" y="4008835"/>
              <a:ext cx="464871"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200" b="1">
                  <a:latin typeface="Arial" pitchFamily="34" charset="0"/>
                </a:rPr>
                <a:t>1-</a:t>
              </a:r>
              <a:r>
                <a:rPr kumimoji="1" lang="en-US" altLang="zh-TW" sz="1200" b="1">
                  <a:latin typeface="Arial" pitchFamily="34" charset="0"/>
                </a:rPr>
                <a:t>bit</a:t>
              </a:r>
            </a:p>
            <a:p>
              <a:pPr algn="ctr"/>
              <a:r>
                <a:rPr kumimoji="1" lang="en-US" altLang="zh-TW" sz="1200" b="1">
                  <a:latin typeface="Arial" pitchFamily="34" charset="0"/>
                </a:rPr>
                <a:t>ALU</a:t>
              </a:r>
            </a:p>
          </p:txBody>
        </p:sp>
        <p:sp>
          <p:nvSpPr>
            <p:cNvPr id="33829" name="Line 38"/>
            <p:cNvSpPr>
              <a:spLocks noChangeShapeType="1"/>
            </p:cNvSpPr>
            <p:nvPr/>
          </p:nvSpPr>
          <p:spPr bwMode="auto">
            <a:xfrm>
              <a:off x="3209925" y="4171950"/>
              <a:ext cx="3714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30" name="Line 39"/>
            <p:cNvSpPr>
              <a:spLocks noChangeShapeType="1"/>
            </p:cNvSpPr>
            <p:nvPr/>
          </p:nvSpPr>
          <p:spPr bwMode="auto">
            <a:xfrm>
              <a:off x="1909762" y="4114800"/>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31" name="Line 40"/>
            <p:cNvSpPr>
              <a:spLocks noChangeShapeType="1"/>
            </p:cNvSpPr>
            <p:nvPr/>
          </p:nvSpPr>
          <p:spPr bwMode="auto">
            <a:xfrm>
              <a:off x="1909762" y="4286250"/>
              <a:ext cx="4333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32" name="Rectangle 41"/>
            <p:cNvSpPr>
              <a:spLocks noChangeArrowheads="1"/>
            </p:cNvSpPr>
            <p:nvPr/>
          </p:nvSpPr>
          <p:spPr bwMode="auto">
            <a:xfrm>
              <a:off x="3568304" y="4065985"/>
              <a:ext cx="6941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Result3</a:t>
              </a:r>
            </a:p>
          </p:txBody>
        </p:sp>
        <p:sp>
          <p:nvSpPr>
            <p:cNvPr id="33833" name="Line 42"/>
            <p:cNvSpPr>
              <a:spLocks noChangeShapeType="1"/>
            </p:cNvSpPr>
            <p:nvPr/>
          </p:nvSpPr>
          <p:spPr bwMode="auto">
            <a:xfrm>
              <a:off x="2776538" y="3714750"/>
              <a:ext cx="0" cy="28575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34" name="Rectangle 43"/>
            <p:cNvSpPr>
              <a:spLocks noChangeArrowheads="1"/>
            </p:cNvSpPr>
            <p:nvPr/>
          </p:nvSpPr>
          <p:spPr bwMode="auto">
            <a:xfrm>
              <a:off x="2020491" y="3780235"/>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CarryIn3</a:t>
              </a:r>
            </a:p>
          </p:txBody>
        </p:sp>
        <p:sp>
          <p:nvSpPr>
            <p:cNvPr id="33835" name="Rectangle 44"/>
            <p:cNvSpPr>
              <a:spLocks noChangeArrowheads="1"/>
            </p:cNvSpPr>
            <p:nvPr/>
          </p:nvSpPr>
          <p:spPr bwMode="auto">
            <a:xfrm>
              <a:off x="2763441" y="4523185"/>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CarryOut3</a:t>
              </a:r>
            </a:p>
          </p:txBody>
        </p:sp>
        <p:sp>
          <p:nvSpPr>
            <p:cNvPr id="33836" name="Line 45"/>
            <p:cNvSpPr>
              <a:spLocks noChangeShapeType="1"/>
            </p:cNvSpPr>
            <p:nvPr/>
          </p:nvSpPr>
          <p:spPr bwMode="auto">
            <a:xfrm>
              <a:off x="2776538" y="4400550"/>
              <a:ext cx="0" cy="28575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37" name="Rectangle 46"/>
            <p:cNvSpPr>
              <a:spLocks noChangeArrowheads="1"/>
            </p:cNvSpPr>
            <p:nvPr/>
          </p:nvSpPr>
          <p:spPr bwMode="auto">
            <a:xfrm>
              <a:off x="2975372" y="3723085"/>
              <a:ext cx="88966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CarryOut2</a:t>
              </a:r>
            </a:p>
          </p:txBody>
        </p:sp>
        <p:sp>
          <p:nvSpPr>
            <p:cNvPr id="33838" name="Rectangle 47"/>
            <p:cNvSpPr>
              <a:spLocks noChangeArrowheads="1"/>
            </p:cNvSpPr>
            <p:nvPr/>
          </p:nvSpPr>
          <p:spPr bwMode="auto">
            <a:xfrm>
              <a:off x="1837135" y="1608535"/>
              <a:ext cx="76142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CarryIn0</a:t>
              </a:r>
            </a:p>
          </p:txBody>
        </p:sp>
        <p:grpSp>
          <p:nvGrpSpPr>
            <p:cNvPr id="33839" name="Group 48"/>
            <p:cNvGrpSpPr>
              <a:grpSpLocks/>
            </p:cNvGrpSpPr>
            <p:nvPr/>
          </p:nvGrpSpPr>
          <p:grpSpPr bwMode="auto">
            <a:xfrm>
              <a:off x="5129213" y="2114550"/>
              <a:ext cx="1114425" cy="457200"/>
              <a:chOff x="3456" y="2208"/>
              <a:chExt cx="864" cy="384"/>
            </a:xfrm>
          </p:grpSpPr>
          <p:grpSp>
            <p:nvGrpSpPr>
              <p:cNvPr id="33895" name="Group 49"/>
              <p:cNvGrpSpPr>
                <a:grpSpLocks/>
              </p:cNvGrpSpPr>
              <p:nvPr/>
            </p:nvGrpSpPr>
            <p:grpSpPr bwMode="auto">
              <a:xfrm>
                <a:off x="3648" y="2208"/>
                <a:ext cx="480" cy="384"/>
                <a:chOff x="3648" y="2208"/>
                <a:chExt cx="480" cy="384"/>
              </a:xfrm>
            </p:grpSpPr>
            <p:sp>
              <p:nvSpPr>
                <p:cNvPr id="33899" name="Arc 50"/>
                <p:cNvSpPr>
                  <a:spLocks/>
                </p:cNvSpPr>
                <p:nvPr/>
              </p:nvSpPr>
              <p:spPr bwMode="auto">
                <a:xfrm>
                  <a:off x="3928" y="2209"/>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900" name="Arc 51"/>
                <p:cNvSpPr>
                  <a:spLocks/>
                </p:cNvSpPr>
                <p:nvPr/>
              </p:nvSpPr>
              <p:spPr bwMode="auto">
                <a:xfrm>
                  <a:off x="3928" y="2400"/>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901" name="Line 52"/>
                <p:cNvSpPr>
                  <a:spLocks noChangeShapeType="1"/>
                </p:cNvSpPr>
                <p:nvPr/>
              </p:nvSpPr>
              <p:spPr bwMode="auto">
                <a:xfrm flipH="1">
                  <a:off x="3648" y="220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902" name="Line 53"/>
                <p:cNvSpPr>
                  <a:spLocks noChangeShapeType="1"/>
                </p:cNvSpPr>
                <p:nvPr/>
              </p:nvSpPr>
              <p:spPr bwMode="auto">
                <a:xfrm>
                  <a:off x="3648" y="2208"/>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903" name="Line 54"/>
                <p:cNvSpPr>
                  <a:spLocks noChangeShapeType="1"/>
                </p:cNvSpPr>
                <p:nvPr/>
              </p:nvSpPr>
              <p:spPr bwMode="auto">
                <a:xfrm flipH="1">
                  <a:off x="3648" y="2592"/>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33896" name="Line 55"/>
              <p:cNvSpPr>
                <a:spLocks noChangeShapeType="1"/>
              </p:cNvSpPr>
              <p:nvPr/>
            </p:nvSpPr>
            <p:spPr bwMode="auto">
              <a:xfrm>
                <a:off x="4128" y="240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97" name="Line 56"/>
              <p:cNvSpPr>
                <a:spLocks noChangeShapeType="1"/>
              </p:cNvSpPr>
              <p:nvPr/>
            </p:nvSpPr>
            <p:spPr bwMode="auto">
              <a:xfrm flipH="1">
                <a:off x="3456" y="230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98" name="Line 57"/>
              <p:cNvSpPr>
                <a:spLocks noChangeShapeType="1"/>
              </p:cNvSpPr>
              <p:nvPr/>
            </p:nvSpPr>
            <p:spPr bwMode="auto">
              <a:xfrm flipH="1">
                <a:off x="3456" y="249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grpSp>
          <p:nvGrpSpPr>
            <p:cNvPr id="33840" name="Group 58"/>
            <p:cNvGrpSpPr>
              <a:grpSpLocks/>
            </p:cNvGrpSpPr>
            <p:nvPr/>
          </p:nvGrpSpPr>
          <p:grpSpPr bwMode="auto">
            <a:xfrm>
              <a:off x="6243638" y="2687241"/>
              <a:ext cx="990600" cy="456009"/>
              <a:chOff x="4320" y="2689"/>
              <a:chExt cx="768" cy="383"/>
            </a:xfrm>
          </p:grpSpPr>
          <p:sp>
            <p:nvSpPr>
              <p:cNvPr id="33887" name="Arc 59"/>
              <p:cNvSpPr>
                <a:spLocks/>
              </p:cNvSpPr>
              <p:nvPr/>
            </p:nvSpPr>
            <p:spPr bwMode="auto">
              <a:xfrm>
                <a:off x="4505" y="2689"/>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888" name="Arc 60"/>
              <p:cNvSpPr>
                <a:spLocks/>
              </p:cNvSpPr>
              <p:nvPr/>
            </p:nvSpPr>
            <p:spPr bwMode="auto">
              <a:xfrm>
                <a:off x="4504" y="2880"/>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889" name="Arc 61"/>
              <p:cNvSpPr>
                <a:spLocks/>
              </p:cNvSpPr>
              <p:nvPr/>
            </p:nvSpPr>
            <p:spPr bwMode="auto">
              <a:xfrm>
                <a:off x="4464" y="2689"/>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890" name="Arc 62"/>
              <p:cNvSpPr>
                <a:spLocks/>
              </p:cNvSpPr>
              <p:nvPr/>
            </p:nvSpPr>
            <p:spPr bwMode="auto">
              <a:xfrm>
                <a:off x="4464" y="2880"/>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891" name="Line 63"/>
              <p:cNvSpPr>
                <a:spLocks noChangeShapeType="1"/>
              </p:cNvSpPr>
              <p:nvPr/>
            </p:nvSpPr>
            <p:spPr bwMode="auto">
              <a:xfrm>
                <a:off x="4896" y="288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92" name="Line 64"/>
              <p:cNvSpPr>
                <a:spLocks noChangeShapeType="1"/>
              </p:cNvSpPr>
              <p:nvPr/>
            </p:nvSpPr>
            <p:spPr bwMode="auto">
              <a:xfrm flipH="1">
                <a:off x="4320" y="273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93" name="Line 65"/>
              <p:cNvSpPr>
                <a:spLocks noChangeShapeType="1"/>
              </p:cNvSpPr>
              <p:nvPr/>
            </p:nvSpPr>
            <p:spPr bwMode="auto">
              <a:xfrm flipH="1">
                <a:off x="4320" y="302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94" name="Line 66"/>
              <p:cNvSpPr>
                <a:spLocks noChangeShapeType="1"/>
              </p:cNvSpPr>
              <p:nvPr/>
            </p:nvSpPr>
            <p:spPr bwMode="auto">
              <a:xfrm flipH="1">
                <a:off x="4320" y="2880"/>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grpSp>
          <p:nvGrpSpPr>
            <p:cNvPr id="33841" name="Group 67"/>
            <p:cNvGrpSpPr>
              <a:grpSpLocks/>
            </p:cNvGrpSpPr>
            <p:nvPr/>
          </p:nvGrpSpPr>
          <p:grpSpPr bwMode="auto">
            <a:xfrm>
              <a:off x="5129213" y="2686050"/>
              <a:ext cx="1114425" cy="457200"/>
              <a:chOff x="3456" y="2688"/>
              <a:chExt cx="864" cy="384"/>
            </a:xfrm>
          </p:grpSpPr>
          <p:grpSp>
            <p:nvGrpSpPr>
              <p:cNvPr id="33878" name="Group 68"/>
              <p:cNvGrpSpPr>
                <a:grpSpLocks/>
              </p:cNvGrpSpPr>
              <p:nvPr/>
            </p:nvGrpSpPr>
            <p:grpSpPr bwMode="auto">
              <a:xfrm>
                <a:off x="3648" y="2688"/>
                <a:ext cx="480" cy="384"/>
                <a:chOff x="3648" y="2688"/>
                <a:chExt cx="480" cy="384"/>
              </a:xfrm>
            </p:grpSpPr>
            <p:sp>
              <p:nvSpPr>
                <p:cNvPr id="33882" name="Arc 69"/>
                <p:cNvSpPr>
                  <a:spLocks/>
                </p:cNvSpPr>
                <p:nvPr/>
              </p:nvSpPr>
              <p:spPr bwMode="auto">
                <a:xfrm>
                  <a:off x="3928" y="2689"/>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883" name="Arc 70"/>
                <p:cNvSpPr>
                  <a:spLocks/>
                </p:cNvSpPr>
                <p:nvPr/>
              </p:nvSpPr>
              <p:spPr bwMode="auto">
                <a:xfrm>
                  <a:off x="3928" y="2880"/>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884" name="Line 71"/>
                <p:cNvSpPr>
                  <a:spLocks noChangeShapeType="1"/>
                </p:cNvSpPr>
                <p:nvPr/>
              </p:nvSpPr>
              <p:spPr bwMode="auto">
                <a:xfrm flipH="1">
                  <a:off x="3648" y="268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85" name="Line 72"/>
                <p:cNvSpPr>
                  <a:spLocks noChangeShapeType="1"/>
                </p:cNvSpPr>
                <p:nvPr/>
              </p:nvSpPr>
              <p:spPr bwMode="auto">
                <a:xfrm>
                  <a:off x="3648" y="2688"/>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86" name="Line 73"/>
                <p:cNvSpPr>
                  <a:spLocks noChangeShapeType="1"/>
                </p:cNvSpPr>
                <p:nvPr/>
              </p:nvSpPr>
              <p:spPr bwMode="auto">
                <a:xfrm flipH="1">
                  <a:off x="3648" y="3072"/>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33879" name="Line 74"/>
              <p:cNvSpPr>
                <a:spLocks noChangeShapeType="1"/>
              </p:cNvSpPr>
              <p:nvPr/>
            </p:nvSpPr>
            <p:spPr bwMode="auto">
              <a:xfrm>
                <a:off x="4128" y="288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80" name="Line 75"/>
              <p:cNvSpPr>
                <a:spLocks noChangeShapeType="1"/>
              </p:cNvSpPr>
              <p:nvPr/>
            </p:nvSpPr>
            <p:spPr bwMode="auto">
              <a:xfrm flipH="1">
                <a:off x="3456" y="278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81" name="Line 76"/>
              <p:cNvSpPr>
                <a:spLocks noChangeShapeType="1"/>
              </p:cNvSpPr>
              <p:nvPr/>
            </p:nvSpPr>
            <p:spPr bwMode="auto">
              <a:xfrm flipH="1">
                <a:off x="3456" y="297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grpSp>
          <p:nvGrpSpPr>
            <p:cNvPr id="33842" name="Group 77"/>
            <p:cNvGrpSpPr>
              <a:grpSpLocks/>
            </p:cNvGrpSpPr>
            <p:nvPr/>
          </p:nvGrpSpPr>
          <p:grpSpPr bwMode="auto">
            <a:xfrm>
              <a:off x="5129213" y="3257550"/>
              <a:ext cx="1114425" cy="457200"/>
              <a:chOff x="3456" y="3168"/>
              <a:chExt cx="864" cy="384"/>
            </a:xfrm>
          </p:grpSpPr>
          <p:grpSp>
            <p:nvGrpSpPr>
              <p:cNvPr id="33869" name="Group 78"/>
              <p:cNvGrpSpPr>
                <a:grpSpLocks/>
              </p:cNvGrpSpPr>
              <p:nvPr/>
            </p:nvGrpSpPr>
            <p:grpSpPr bwMode="auto">
              <a:xfrm>
                <a:off x="3648" y="3168"/>
                <a:ext cx="480" cy="384"/>
                <a:chOff x="3648" y="3168"/>
                <a:chExt cx="480" cy="384"/>
              </a:xfrm>
            </p:grpSpPr>
            <p:sp>
              <p:nvSpPr>
                <p:cNvPr id="33873" name="Arc 79"/>
                <p:cNvSpPr>
                  <a:spLocks/>
                </p:cNvSpPr>
                <p:nvPr/>
              </p:nvSpPr>
              <p:spPr bwMode="auto">
                <a:xfrm>
                  <a:off x="3928" y="3169"/>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874" name="Arc 80"/>
                <p:cNvSpPr>
                  <a:spLocks/>
                </p:cNvSpPr>
                <p:nvPr/>
              </p:nvSpPr>
              <p:spPr bwMode="auto">
                <a:xfrm>
                  <a:off x="3928" y="3360"/>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33875" name="Line 81"/>
                <p:cNvSpPr>
                  <a:spLocks noChangeShapeType="1"/>
                </p:cNvSpPr>
                <p:nvPr/>
              </p:nvSpPr>
              <p:spPr bwMode="auto">
                <a:xfrm flipH="1">
                  <a:off x="3648" y="316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76" name="Line 82"/>
                <p:cNvSpPr>
                  <a:spLocks noChangeShapeType="1"/>
                </p:cNvSpPr>
                <p:nvPr/>
              </p:nvSpPr>
              <p:spPr bwMode="auto">
                <a:xfrm>
                  <a:off x="3648" y="3168"/>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77" name="Line 83"/>
                <p:cNvSpPr>
                  <a:spLocks noChangeShapeType="1"/>
                </p:cNvSpPr>
                <p:nvPr/>
              </p:nvSpPr>
              <p:spPr bwMode="auto">
                <a:xfrm flipH="1">
                  <a:off x="3648" y="3552"/>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33870" name="Line 84"/>
              <p:cNvSpPr>
                <a:spLocks noChangeShapeType="1"/>
              </p:cNvSpPr>
              <p:nvPr/>
            </p:nvSpPr>
            <p:spPr bwMode="auto">
              <a:xfrm>
                <a:off x="4128" y="336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71" name="Line 85"/>
              <p:cNvSpPr>
                <a:spLocks noChangeShapeType="1"/>
              </p:cNvSpPr>
              <p:nvPr/>
            </p:nvSpPr>
            <p:spPr bwMode="auto">
              <a:xfrm flipH="1">
                <a:off x="3456" y="326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72" name="Line 86"/>
              <p:cNvSpPr>
                <a:spLocks noChangeShapeType="1"/>
              </p:cNvSpPr>
              <p:nvPr/>
            </p:nvSpPr>
            <p:spPr bwMode="auto">
              <a:xfrm flipH="1">
                <a:off x="3456" y="345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33843" name="Line 87"/>
            <p:cNvSpPr>
              <a:spLocks noChangeShapeType="1"/>
            </p:cNvSpPr>
            <p:nvPr/>
          </p:nvSpPr>
          <p:spPr bwMode="auto">
            <a:xfrm>
              <a:off x="6243638" y="2343150"/>
              <a:ext cx="0" cy="4000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44" name="Line 88"/>
            <p:cNvSpPr>
              <a:spLocks noChangeShapeType="1"/>
            </p:cNvSpPr>
            <p:nvPr/>
          </p:nvSpPr>
          <p:spPr bwMode="auto">
            <a:xfrm>
              <a:off x="6243638" y="3086100"/>
              <a:ext cx="0" cy="4000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45" name="Line 89"/>
            <p:cNvSpPr>
              <a:spLocks noChangeShapeType="1"/>
            </p:cNvSpPr>
            <p:nvPr/>
          </p:nvSpPr>
          <p:spPr bwMode="auto">
            <a:xfrm flipV="1">
              <a:off x="5129213" y="1943100"/>
              <a:ext cx="0" cy="857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46" name="Line 90"/>
            <p:cNvSpPr>
              <a:spLocks noChangeShapeType="1"/>
            </p:cNvSpPr>
            <p:nvPr/>
          </p:nvSpPr>
          <p:spPr bwMode="auto">
            <a:xfrm flipH="1">
              <a:off x="4633913" y="2457450"/>
              <a:ext cx="495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47" name="Line 91"/>
            <p:cNvSpPr>
              <a:spLocks noChangeShapeType="1"/>
            </p:cNvSpPr>
            <p:nvPr/>
          </p:nvSpPr>
          <p:spPr bwMode="auto">
            <a:xfrm>
              <a:off x="5005388" y="245745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48" name="Line 92"/>
            <p:cNvSpPr>
              <a:spLocks noChangeShapeType="1"/>
            </p:cNvSpPr>
            <p:nvPr/>
          </p:nvSpPr>
          <p:spPr bwMode="auto">
            <a:xfrm flipH="1">
              <a:off x="5005388" y="3371850"/>
              <a:ext cx="1238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49" name="Line 93"/>
            <p:cNvSpPr>
              <a:spLocks noChangeShapeType="1"/>
            </p:cNvSpPr>
            <p:nvPr/>
          </p:nvSpPr>
          <p:spPr bwMode="auto">
            <a:xfrm>
              <a:off x="5129213" y="3028950"/>
              <a:ext cx="0" cy="571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50" name="Line 94"/>
            <p:cNvSpPr>
              <a:spLocks noChangeShapeType="1"/>
            </p:cNvSpPr>
            <p:nvPr/>
          </p:nvSpPr>
          <p:spPr bwMode="auto">
            <a:xfrm flipH="1">
              <a:off x="4633913" y="3600450"/>
              <a:ext cx="495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51" name="Line 95"/>
            <p:cNvSpPr>
              <a:spLocks noChangeShapeType="1"/>
            </p:cNvSpPr>
            <p:nvPr/>
          </p:nvSpPr>
          <p:spPr bwMode="auto">
            <a:xfrm>
              <a:off x="7234238" y="2914650"/>
              <a:ext cx="0" cy="8001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52" name="Rectangle 96"/>
            <p:cNvSpPr>
              <a:spLocks noChangeArrowheads="1"/>
            </p:cNvSpPr>
            <p:nvPr/>
          </p:nvSpPr>
          <p:spPr bwMode="auto">
            <a:xfrm>
              <a:off x="4386263" y="1828800"/>
              <a:ext cx="67646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CarryIn</a:t>
              </a:r>
            </a:p>
          </p:txBody>
        </p:sp>
        <p:sp>
          <p:nvSpPr>
            <p:cNvPr id="33853" name="Rectangle 97"/>
            <p:cNvSpPr>
              <a:spLocks noChangeArrowheads="1"/>
            </p:cNvSpPr>
            <p:nvPr/>
          </p:nvSpPr>
          <p:spPr bwMode="auto">
            <a:xfrm>
              <a:off x="6924676" y="3714750"/>
              <a:ext cx="80470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a:t>
              </a:r>
            </a:p>
          </p:txBody>
        </p:sp>
        <p:sp>
          <p:nvSpPr>
            <p:cNvPr id="33854" name="Rectangle 98"/>
            <p:cNvSpPr>
              <a:spLocks noChangeArrowheads="1"/>
            </p:cNvSpPr>
            <p:nvPr/>
          </p:nvSpPr>
          <p:spPr bwMode="auto">
            <a:xfrm>
              <a:off x="4558904" y="2237185"/>
              <a:ext cx="250068"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a:t>
              </a:r>
            </a:p>
          </p:txBody>
        </p:sp>
        <p:sp>
          <p:nvSpPr>
            <p:cNvPr id="33855" name="Rectangle 99"/>
            <p:cNvSpPr>
              <a:spLocks noChangeArrowheads="1"/>
            </p:cNvSpPr>
            <p:nvPr/>
          </p:nvSpPr>
          <p:spPr bwMode="auto">
            <a:xfrm>
              <a:off x="4558904" y="3380185"/>
              <a:ext cx="250068"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a:t>
              </a:r>
            </a:p>
          </p:txBody>
        </p:sp>
        <p:sp>
          <p:nvSpPr>
            <p:cNvPr id="33856" name="Line 100"/>
            <p:cNvSpPr>
              <a:spLocks noChangeShapeType="1"/>
            </p:cNvSpPr>
            <p:nvPr/>
          </p:nvSpPr>
          <p:spPr bwMode="auto">
            <a:xfrm>
              <a:off x="5376863" y="2228850"/>
              <a:ext cx="619125" cy="1143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57" name="Line 101"/>
            <p:cNvSpPr>
              <a:spLocks noChangeShapeType="1"/>
            </p:cNvSpPr>
            <p:nvPr/>
          </p:nvSpPr>
          <p:spPr bwMode="auto">
            <a:xfrm>
              <a:off x="6553200" y="2743200"/>
              <a:ext cx="495300" cy="17145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58" name="Line 102"/>
            <p:cNvSpPr>
              <a:spLocks noChangeShapeType="1"/>
            </p:cNvSpPr>
            <p:nvPr/>
          </p:nvSpPr>
          <p:spPr bwMode="auto">
            <a:xfrm>
              <a:off x="5129213" y="1943100"/>
              <a:ext cx="0" cy="28575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59" name="Line 103"/>
            <p:cNvSpPr>
              <a:spLocks noChangeShapeType="1"/>
            </p:cNvSpPr>
            <p:nvPr/>
          </p:nvSpPr>
          <p:spPr bwMode="auto">
            <a:xfrm>
              <a:off x="5129213" y="2228850"/>
              <a:ext cx="24765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60" name="Line 104"/>
            <p:cNvSpPr>
              <a:spLocks noChangeShapeType="1"/>
            </p:cNvSpPr>
            <p:nvPr/>
          </p:nvSpPr>
          <p:spPr bwMode="auto">
            <a:xfrm>
              <a:off x="5995988" y="2343150"/>
              <a:ext cx="24765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61" name="Line 105"/>
            <p:cNvSpPr>
              <a:spLocks noChangeShapeType="1"/>
            </p:cNvSpPr>
            <p:nvPr/>
          </p:nvSpPr>
          <p:spPr bwMode="auto">
            <a:xfrm>
              <a:off x="6243638" y="2343150"/>
              <a:ext cx="0" cy="40005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62" name="Line 106"/>
            <p:cNvSpPr>
              <a:spLocks noChangeShapeType="1"/>
            </p:cNvSpPr>
            <p:nvPr/>
          </p:nvSpPr>
          <p:spPr bwMode="auto">
            <a:xfrm>
              <a:off x="6243638" y="2743200"/>
              <a:ext cx="24765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63" name="Line 107"/>
            <p:cNvSpPr>
              <a:spLocks noChangeShapeType="1"/>
            </p:cNvSpPr>
            <p:nvPr/>
          </p:nvSpPr>
          <p:spPr bwMode="auto">
            <a:xfrm>
              <a:off x="6986588" y="2914650"/>
              <a:ext cx="24765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64" name="Line 108"/>
            <p:cNvSpPr>
              <a:spLocks noChangeShapeType="1"/>
            </p:cNvSpPr>
            <p:nvPr/>
          </p:nvSpPr>
          <p:spPr bwMode="auto">
            <a:xfrm>
              <a:off x="7234238" y="2914650"/>
              <a:ext cx="0" cy="800100"/>
            </a:xfrm>
            <a:prstGeom prst="line">
              <a:avLst/>
            </a:prstGeom>
            <a:noFill/>
            <a:ln w="254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33865" name="Rectangle 109"/>
            <p:cNvSpPr>
              <a:spLocks noChangeArrowheads="1"/>
            </p:cNvSpPr>
            <p:nvPr/>
          </p:nvSpPr>
          <p:spPr bwMode="auto">
            <a:xfrm>
              <a:off x="4695825" y="3886200"/>
              <a:ext cx="2600325" cy="69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p>
              <a:r>
                <a:rPr kumimoji="1" lang="en-US" altLang="zh-TW" sz="1350" b="1" i="1">
                  <a:latin typeface="Century Gothic" pitchFamily="34" charset="0"/>
                </a:rPr>
                <a:t>Design Trick: look for parallelism and throw hardware at it</a:t>
              </a:r>
            </a:p>
          </p:txBody>
        </p:sp>
      </p:grpSp>
      <p:sp>
        <p:nvSpPr>
          <p:cNvPr id="33866" name="Rectangle 110"/>
          <p:cNvSpPr>
            <a:spLocks noGrp="1" noChangeArrowheads="1"/>
          </p:cNvSpPr>
          <p:nvPr>
            <p:ph type="title" idx="4294967295"/>
          </p:nvPr>
        </p:nvSpPr>
        <p:spPr>
          <a:xfrm>
            <a:off x="981511" y="134224"/>
            <a:ext cx="7382629" cy="469783"/>
          </a:xfrm>
        </p:spPr>
        <p:txBody>
          <a:bodyPr/>
          <a:lstStyle/>
          <a:p>
            <a:r>
              <a:rPr lang="en-US" altLang="zh-TW" sz="3200" dirty="0"/>
              <a:t>Ripple Carry Adder</a:t>
            </a:r>
          </a:p>
        </p:txBody>
      </p:sp>
      <p:sp>
        <p:nvSpPr>
          <p:cNvPr id="33867" name="Rectangle 111"/>
          <p:cNvSpPr>
            <a:spLocks noGrp="1" noChangeArrowheads="1"/>
          </p:cNvSpPr>
          <p:nvPr>
            <p:ph type="body" idx="4294967295"/>
          </p:nvPr>
        </p:nvSpPr>
        <p:spPr>
          <a:xfrm>
            <a:off x="465589" y="777041"/>
            <a:ext cx="8229600" cy="749755"/>
          </a:xfrm>
        </p:spPr>
        <p:txBody>
          <a:bodyPr/>
          <a:lstStyle/>
          <a:p>
            <a:r>
              <a:rPr lang="en-US" altLang="zh-TW" sz="2000" dirty="0"/>
              <a:t>Carry bit may have to propagate from LSB to MSB =&gt; worst case delay: N-stage delay</a:t>
            </a:r>
          </a:p>
        </p:txBody>
      </p:sp>
      <p:sp>
        <p:nvSpPr>
          <p:cNvPr id="112" name="灯片编号占位符 2">
            <a:extLst>
              <a:ext uri="{FF2B5EF4-FFF2-40B4-BE49-F238E27FC236}">
                <a16:creationId xmlns:a16="http://schemas.microsoft.com/office/drawing/2014/main" id="{AF4F76AE-6F5E-4816-8F57-0B35CC39DFF7}"/>
              </a:ext>
            </a:extLst>
          </p:cNvPr>
          <p:cNvSpPr>
            <a:spLocks noGrp="1"/>
          </p:cNvSpPr>
          <p:nvPr>
            <p:ph type="sldNum" sz="quarter" idx="10"/>
          </p:nvPr>
        </p:nvSpPr>
        <p:spPr>
          <a:xfrm>
            <a:off x="6831013" y="4888706"/>
            <a:ext cx="2133600" cy="254794"/>
          </a:xfrm>
        </p:spPr>
        <p:txBody>
          <a:bodyPr/>
          <a:lstStyle/>
          <a:p>
            <a:fld id="{D9B6BDF2-6896-4B98-8776-C18582F63BA5}" type="slidenum">
              <a:rPr lang="zh-TW" altLang="en-US" smtClean="0"/>
              <a:pPr/>
              <a:t>28</a:t>
            </a:fld>
            <a:endParaRPr lang="zh-TW"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736" y="108349"/>
            <a:ext cx="8028264" cy="519113"/>
          </a:xfrm>
        </p:spPr>
        <p:txBody>
          <a:bodyPr>
            <a:noAutofit/>
          </a:bodyPr>
          <a:lstStyle/>
          <a:p>
            <a:r>
              <a:rPr lang="en-US" dirty="0"/>
              <a:t>Carry-Lookahead Adder</a:t>
            </a:r>
          </a:p>
        </p:txBody>
      </p:sp>
      <p:grpSp>
        <p:nvGrpSpPr>
          <p:cNvPr id="4" name="组合 3">
            <a:extLst>
              <a:ext uri="{FF2B5EF4-FFF2-40B4-BE49-F238E27FC236}">
                <a16:creationId xmlns:a16="http://schemas.microsoft.com/office/drawing/2014/main" id="{0E6B5EC3-AB6A-4220-B4BA-2165B692EC8C}"/>
              </a:ext>
            </a:extLst>
          </p:cNvPr>
          <p:cNvGrpSpPr/>
          <p:nvPr/>
        </p:nvGrpSpPr>
        <p:grpSpPr>
          <a:xfrm>
            <a:off x="1643088" y="1293570"/>
            <a:ext cx="5828999" cy="2184030"/>
            <a:chOff x="1643088" y="1293570"/>
            <a:chExt cx="5828999" cy="2184030"/>
          </a:xfrm>
        </p:grpSpPr>
        <p:grpSp>
          <p:nvGrpSpPr>
            <p:cNvPr id="103" name="Group 102"/>
            <p:cNvGrpSpPr/>
            <p:nvPr/>
          </p:nvGrpSpPr>
          <p:grpSpPr>
            <a:xfrm>
              <a:off x="3882052" y="1293570"/>
              <a:ext cx="3590035" cy="2184030"/>
              <a:chOff x="3646492" y="1970715"/>
              <a:chExt cx="4786714" cy="2912040"/>
            </a:xfrm>
          </p:grpSpPr>
          <p:grpSp>
            <p:nvGrpSpPr>
              <p:cNvPr id="6" name="Group 5"/>
              <p:cNvGrpSpPr/>
              <p:nvPr/>
            </p:nvGrpSpPr>
            <p:grpSpPr>
              <a:xfrm>
                <a:off x="5804850" y="3194781"/>
                <a:ext cx="468000" cy="378618"/>
                <a:chOff x="3165474" y="497682"/>
                <a:chExt cx="468000" cy="378618"/>
              </a:xfrm>
            </p:grpSpPr>
            <p:cxnSp>
              <p:nvCxnSpPr>
                <p:cNvPr id="7" name="Straight Connector 6"/>
                <p:cNvCxnSpPr/>
                <p:nvPr/>
              </p:nvCxnSpPr>
              <p:spPr>
                <a:xfrm>
                  <a:off x="3165474" y="866950"/>
                  <a:ext cx="28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65474" y="506950"/>
                  <a:ext cx="28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165474" y="497682"/>
                  <a:ext cx="0" cy="3786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a:off x="3273474" y="506950"/>
                  <a:ext cx="360000" cy="360000"/>
                </a:xfrm>
                <a:prstGeom prst="arc">
                  <a:avLst>
                    <a:gd name="adj1" fmla="val 16063631"/>
                    <a:gd name="adj2" fmla="val 554285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grpSp>
            <p:nvGrpSpPr>
              <p:cNvPr id="11" name="Group 10"/>
              <p:cNvGrpSpPr/>
              <p:nvPr/>
            </p:nvGrpSpPr>
            <p:grpSpPr>
              <a:xfrm>
                <a:off x="5804850" y="3849459"/>
                <a:ext cx="468000" cy="378618"/>
                <a:chOff x="3165474" y="497682"/>
                <a:chExt cx="468000" cy="378618"/>
              </a:xfrm>
            </p:grpSpPr>
            <p:cxnSp>
              <p:nvCxnSpPr>
                <p:cNvPr id="12" name="Straight Connector 11"/>
                <p:cNvCxnSpPr/>
                <p:nvPr/>
              </p:nvCxnSpPr>
              <p:spPr>
                <a:xfrm>
                  <a:off x="3165474" y="866950"/>
                  <a:ext cx="28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65474" y="506950"/>
                  <a:ext cx="28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165474" y="497682"/>
                  <a:ext cx="0" cy="3786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a:off x="3273474" y="506950"/>
                  <a:ext cx="360000" cy="360000"/>
                </a:xfrm>
                <a:prstGeom prst="arc">
                  <a:avLst>
                    <a:gd name="adj1" fmla="val 16063631"/>
                    <a:gd name="adj2" fmla="val 554285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grpSp>
            <p:nvGrpSpPr>
              <p:cNvPr id="16" name="Group 15"/>
              <p:cNvGrpSpPr/>
              <p:nvPr/>
            </p:nvGrpSpPr>
            <p:grpSpPr>
              <a:xfrm>
                <a:off x="5804850" y="4504137"/>
                <a:ext cx="468000" cy="378618"/>
                <a:chOff x="3165474" y="497682"/>
                <a:chExt cx="468000" cy="378618"/>
              </a:xfrm>
            </p:grpSpPr>
            <p:cxnSp>
              <p:nvCxnSpPr>
                <p:cNvPr id="17" name="Straight Connector 16"/>
                <p:cNvCxnSpPr/>
                <p:nvPr/>
              </p:nvCxnSpPr>
              <p:spPr>
                <a:xfrm>
                  <a:off x="3165474" y="866950"/>
                  <a:ext cx="28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165474" y="506950"/>
                  <a:ext cx="28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165474" y="497682"/>
                  <a:ext cx="0" cy="3786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a:off x="3273474" y="506950"/>
                  <a:ext cx="360000" cy="360000"/>
                </a:xfrm>
                <a:prstGeom prst="arc">
                  <a:avLst>
                    <a:gd name="adj1" fmla="val 16063631"/>
                    <a:gd name="adj2" fmla="val 554285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grpSp>
            <p:nvGrpSpPr>
              <p:cNvPr id="21" name="Group 20"/>
              <p:cNvGrpSpPr/>
              <p:nvPr/>
            </p:nvGrpSpPr>
            <p:grpSpPr>
              <a:xfrm>
                <a:off x="5582146" y="2257133"/>
                <a:ext cx="733407" cy="661588"/>
                <a:chOff x="4479149" y="3029349"/>
                <a:chExt cx="733407" cy="661588"/>
              </a:xfrm>
            </p:grpSpPr>
            <p:sp>
              <p:nvSpPr>
                <p:cNvPr id="22" name="Arc 21"/>
                <p:cNvSpPr/>
                <p:nvPr/>
              </p:nvSpPr>
              <p:spPr>
                <a:xfrm flipV="1">
                  <a:off x="4569619" y="3144630"/>
                  <a:ext cx="186086" cy="426262"/>
                </a:xfrm>
                <a:prstGeom prst="arc">
                  <a:avLst>
                    <a:gd name="adj1" fmla="val 16996707"/>
                    <a:gd name="adj2" fmla="val 455859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3" name="Arc 22"/>
                <p:cNvSpPr/>
                <p:nvPr/>
              </p:nvSpPr>
              <p:spPr>
                <a:xfrm rot="16200000" flipV="1">
                  <a:off x="4632628" y="3111008"/>
                  <a:ext cx="514538" cy="645319"/>
                </a:xfrm>
                <a:prstGeom prst="arc">
                  <a:avLst>
                    <a:gd name="adj1" fmla="val 16939706"/>
                    <a:gd name="adj2" fmla="val 2126638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4" name="Arc 23"/>
                <p:cNvSpPr/>
                <p:nvPr/>
              </p:nvSpPr>
              <p:spPr>
                <a:xfrm rot="5400000">
                  <a:off x="4632628" y="2963958"/>
                  <a:ext cx="514538" cy="645319"/>
                </a:xfrm>
                <a:prstGeom prst="arc">
                  <a:avLst>
                    <a:gd name="adj1" fmla="val 16939706"/>
                    <a:gd name="adj2" fmla="val 2126638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25" name="Straight Connector 24"/>
                <p:cNvCxnSpPr/>
                <p:nvPr/>
              </p:nvCxnSpPr>
              <p:spPr>
                <a:xfrm>
                  <a:off x="4705525" y="3176587"/>
                  <a:ext cx="2117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05525" y="3541505"/>
                  <a:ext cx="2117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flipV="1">
                  <a:off x="4479149" y="3144630"/>
                  <a:ext cx="186086" cy="426262"/>
                </a:xfrm>
                <a:prstGeom prst="arc">
                  <a:avLst>
                    <a:gd name="adj1" fmla="val 16996707"/>
                    <a:gd name="adj2" fmla="val 455859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grpSp>
            <p:nvGrpSpPr>
              <p:cNvPr id="28" name="Group 27"/>
              <p:cNvGrpSpPr/>
              <p:nvPr/>
            </p:nvGrpSpPr>
            <p:grpSpPr>
              <a:xfrm>
                <a:off x="6841331" y="3707933"/>
                <a:ext cx="645319" cy="661588"/>
                <a:chOff x="4567237" y="3029349"/>
                <a:chExt cx="645319" cy="661588"/>
              </a:xfrm>
            </p:grpSpPr>
            <p:sp>
              <p:nvSpPr>
                <p:cNvPr id="29" name="Arc 28"/>
                <p:cNvSpPr/>
                <p:nvPr/>
              </p:nvSpPr>
              <p:spPr>
                <a:xfrm flipV="1">
                  <a:off x="4569619" y="3144630"/>
                  <a:ext cx="186086" cy="426262"/>
                </a:xfrm>
                <a:prstGeom prst="arc">
                  <a:avLst>
                    <a:gd name="adj1" fmla="val 16996707"/>
                    <a:gd name="adj2" fmla="val 455859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0" name="Arc 29"/>
                <p:cNvSpPr/>
                <p:nvPr/>
              </p:nvSpPr>
              <p:spPr>
                <a:xfrm rot="16200000" flipV="1">
                  <a:off x="4632628" y="3111008"/>
                  <a:ext cx="514538" cy="645319"/>
                </a:xfrm>
                <a:prstGeom prst="arc">
                  <a:avLst>
                    <a:gd name="adj1" fmla="val 16939706"/>
                    <a:gd name="adj2" fmla="val 2126638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1" name="Arc 30"/>
                <p:cNvSpPr/>
                <p:nvPr/>
              </p:nvSpPr>
              <p:spPr>
                <a:xfrm rot="5400000">
                  <a:off x="4632628" y="2963958"/>
                  <a:ext cx="514538" cy="645319"/>
                </a:xfrm>
                <a:prstGeom prst="arc">
                  <a:avLst>
                    <a:gd name="adj1" fmla="val 16939706"/>
                    <a:gd name="adj2" fmla="val 2126638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32" name="Straight Connector 31"/>
                <p:cNvCxnSpPr/>
                <p:nvPr/>
              </p:nvCxnSpPr>
              <p:spPr>
                <a:xfrm>
                  <a:off x="4705525" y="3176587"/>
                  <a:ext cx="2117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05525" y="3541505"/>
                  <a:ext cx="2117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a:off x="4076700" y="2585545"/>
                <a:ext cx="17019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310316" y="2585545"/>
                <a:ext cx="167575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305425" y="3311605"/>
                <a:ext cx="499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305425" y="3965201"/>
                <a:ext cx="499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981575" y="3454480"/>
                <a:ext cx="8232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981575" y="4621293"/>
                <a:ext cx="8232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572000" y="4768930"/>
                <a:ext cx="12328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572000" y="4112251"/>
                <a:ext cx="12328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317013" y="2171185"/>
                <a:ext cx="0" cy="18007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555137" y="2463880"/>
                <a:ext cx="1979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555137" y="2711530"/>
                <a:ext cx="1979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555137" y="2171185"/>
                <a:ext cx="0" cy="292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076700" y="2168605"/>
                <a:ext cx="1485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555137" y="2704585"/>
                <a:ext cx="0" cy="292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076700" y="2990930"/>
                <a:ext cx="1485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981575" y="2585546"/>
                <a:ext cx="0" cy="2043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4572000" y="2997280"/>
                <a:ext cx="0" cy="1777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267450" y="4039695"/>
                <a:ext cx="7748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642100" y="3918030"/>
                <a:ext cx="3746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645275" y="4165680"/>
                <a:ext cx="3714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272850" y="3384049"/>
                <a:ext cx="372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272850" y="4686554"/>
                <a:ext cx="372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6641052" y="3384050"/>
                <a:ext cx="0" cy="537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6641052" y="4157562"/>
                <a:ext cx="0" cy="537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486650" y="4036345"/>
                <a:ext cx="499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5281013" y="213371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Oval 92"/>
              <p:cNvSpPr/>
              <p:nvPr/>
            </p:nvSpPr>
            <p:spPr>
              <a:xfrm>
                <a:off x="4944011" y="254800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 name="Oval 93"/>
              <p:cNvSpPr/>
              <p:nvPr/>
            </p:nvSpPr>
            <p:spPr>
              <a:xfrm>
                <a:off x="4536000" y="295493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Oval 94"/>
              <p:cNvSpPr/>
              <p:nvPr/>
            </p:nvSpPr>
            <p:spPr>
              <a:xfrm>
                <a:off x="5281013" y="327727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Oval 95"/>
              <p:cNvSpPr/>
              <p:nvPr/>
            </p:nvSpPr>
            <p:spPr>
              <a:xfrm>
                <a:off x="4948811" y="341848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 name="Oval 96"/>
              <p:cNvSpPr/>
              <p:nvPr/>
            </p:nvSpPr>
            <p:spPr>
              <a:xfrm>
                <a:off x="4539743" y="407625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TextBox 97"/>
              <p:cNvSpPr txBox="1"/>
              <p:nvPr/>
            </p:nvSpPr>
            <p:spPr>
              <a:xfrm>
                <a:off x="3646492" y="1970715"/>
                <a:ext cx="459955" cy="400109"/>
              </a:xfrm>
              <a:prstGeom prst="rect">
                <a:avLst/>
              </a:prstGeom>
              <a:noFill/>
            </p:spPr>
            <p:txBody>
              <a:bodyPr wrap="none" rtlCol="0">
                <a:spAutoFit/>
              </a:bodyPr>
              <a:lstStyle/>
              <a:p>
                <a:r>
                  <a:rPr lang="en-US" sz="1350" i="1" dirty="0"/>
                  <a:t>a</a:t>
                </a:r>
                <a:r>
                  <a:rPr lang="en-US" sz="1350" baseline="-25000" dirty="0"/>
                  <a:t>0</a:t>
                </a:r>
              </a:p>
            </p:txBody>
          </p:sp>
          <p:sp>
            <p:nvSpPr>
              <p:cNvPr id="99" name="TextBox 98"/>
              <p:cNvSpPr txBox="1"/>
              <p:nvPr/>
            </p:nvSpPr>
            <p:spPr>
              <a:xfrm>
                <a:off x="3646492" y="2371403"/>
                <a:ext cx="459955" cy="400109"/>
              </a:xfrm>
              <a:prstGeom prst="rect">
                <a:avLst/>
              </a:prstGeom>
              <a:noFill/>
            </p:spPr>
            <p:txBody>
              <a:bodyPr wrap="none" rtlCol="0">
                <a:spAutoFit/>
              </a:bodyPr>
              <a:lstStyle/>
              <a:p>
                <a:r>
                  <a:rPr lang="en-US" sz="1350" i="1" dirty="0"/>
                  <a:t>b</a:t>
                </a:r>
                <a:r>
                  <a:rPr lang="en-US" sz="1350" baseline="-25000" dirty="0"/>
                  <a:t>0</a:t>
                </a:r>
              </a:p>
            </p:txBody>
          </p:sp>
          <p:sp>
            <p:nvSpPr>
              <p:cNvPr id="100" name="TextBox 99"/>
              <p:cNvSpPr txBox="1"/>
              <p:nvPr/>
            </p:nvSpPr>
            <p:spPr>
              <a:xfrm>
                <a:off x="3646492" y="2777828"/>
                <a:ext cx="447131" cy="400109"/>
              </a:xfrm>
              <a:prstGeom prst="rect">
                <a:avLst/>
              </a:prstGeom>
              <a:noFill/>
            </p:spPr>
            <p:txBody>
              <a:bodyPr wrap="none" rtlCol="0">
                <a:spAutoFit/>
              </a:bodyPr>
              <a:lstStyle/>
              <a:p>
                <a:r>
                  <a:rPr lang="en-US" sz="1350" i="1" dirty="0"/>
                  <a:t>c</a:t>
                </a:r>
                <a:r>
                  <a:rPr lang="en-US" sz="1350" baseline="-25000" dirty="0"/>
                  <a:t>0</a:t>
                </a:r>
              </a:p>
            </p:txBody>
          </p:sp>
          <p:sp>
            <p:nvSpPr>
              <p:cNvPr id="101" name="TextBox 100"/>
              <p:cNvSpPr txBox="1"/>
              <p:nvPr/>
            </p:nvSpPr>
            <p:spPr>
              <a:xfrm>
                <a:off x="7960988" y="2377754"/>
                <a:ext cx="447131" cy="400109"/>
              </a:xfrm>
              <a:prstGeom prst="rect">
                <a:avLst/>
              </a:prstGeom>
              <a:noFill/>
            </p:spPr>
            <p:txBody>
              <a:bodyPr wrap="none" rtlCol="0">
                <a:spAutoFit/>
              </a:bodyPr>
              <a:lstStyle/>
              <a:p>
                <a:r>
                  <a:rPr lang="en-US" sz="1350" i="1" dirty="0"/>
                  <a:t>s</a:t>
                </a:r>
                <a:r>
                  <a:rPr lang="en-US" sz="1350" baseline="-25000" dirty="0"/>
                  <a:t>0</a:t>
                </a:r>
              </a:p>
            </p:txBody>
          </p:sp>
          <p:sp>
            <p:nvSpPr>
              <p:cNvPr id="102" name="TextBox 101"/>
              <p:cNvSpPr txBox="1"/>
              <p:nvPr/>
            </p:nvSpPr>
            <p:spPr>
              <a:xfrm>
                <a:off x="7986075" y="3823658"/>
                <a:ext cx="447131" cy="400109"/>
              </a:xfrm>
              <a:prstGeom prst="rect">
                <a:avLst/>
              </a:prstGeom>
              <a:noFill/>
            </p:spPr>
            <p:txBody>
              <a:bodyPr wrap="none" rtlCol="0">
                <a:spAutoFit/>
              </a:bodyPr>
              <a:lstStyle/>
              <a:p>
                <a:r>
                  <a:rPr lang="en-US" sz="1350" i="1" dirty="0"/>
                  <a:t>c</a:t>
                </a:r>
                <a:r>
                  <a:rPr lang="en-US" sz="1350" baseline="-25000" dirty="0"/>
                  <a:t>1</a:t>
                </a:r>
              </a:p>
            </p:txBody>
          </p:sp>
        </p:grpSp>
        <p:sp>
          <p:nvSpPr>
            <p:cNvPr id="105" name="TextBox 104"/>
            <p:cNvSpPr txBox="1"/>
            <p:nvPr/>
          </p:nvSpPr>
          <p:spPr>
            <a:xfrm>
              <a:off x="1643089" y="1943260"/>
              <a:ext cx="1887055" cy="369332"/>
            </a:xfrm>
            <a:prstGeom prst="rect">
              <a:avLst/>
            </a:prstGeom>
            <a:noFill/>
          </p:spPr>
          <p:txBody>
            <a:bodyPr wrap="none" rtlCol="0">
              <a:spAutoFit/>
            </a:bodyPr>
            <a:lstStyle/>
            <a:p>
              <a:r>
                <a:rPr lang="en-US" i="1" dirty="0"/>
                <a:t>s</a:t>
              </a:r>
              <a:r>
                <a:rPr lang="en-US" baseline="-25000" dirty="0"/>
                <a:t>0</a:t>
              </a:r>
              <a:r>
                <a:rPr lang="en-US" dirty="0"/>
                <a:t> = </a:t>
              </a:r>
              <a:r>
                <a:rPr lang="en-US" i="1" dirty="0"/>
                <a:t>a</a:t>
              </a:r>
              <a:r>
                <a:rPr lang="en-US" baseline="-25000" dirty="0"/>
                <a:t>0</a:t>
              </a:r>
              <a:r>
                <a:rPr lang="en-US" dirty="0"/>
                <a:t> </a:t>
              </a:r>
              <a:r>
                <a:rPr lang="en-US" dirty="0">
                  <a:sym typeface="Symbol" panose="05050102010706020507" pitchFamily="18" charset="2"/>
                </a:rPr>
                <a:t> </a:t>
              </a:r>
              <a:r>
                <a:rPr lang="en-US" i="1" dirty="0">
                  <a:sym typeface="Symbol" panose="05050102010706020507" pitchFamily="18" charset="2"/>
                </a:rPr>
                <a:t>b</a:t>
              </a:r>
              <a:r>
                <a:rPr lang="en-US" baseline="-25000" dirty="0">
                  <a:sym typeface="Symbol" panose="05050102010706020507" pitchFamily="18" charset="2"/>
                </a:rPr>
                <a:t>0</a:t>
              </a:r>
              <a:r>
                <a:rPr lang="en-US" dirty="0">
                  <a:sym typeface="Symbol" panose="05050102010706020507" pitchFamily="18" charset="2"/>
                </a:rPr>
                <a:t>  </a:t>
              </a:r>
              <a:r>
                <a:rPr lang="en-US" i="1" dirty="0">
                  <a:sym typeface="Symbol" panose="05050102010706020507" pitchFamily="18" charset="2"/>
                </a:rPr>
                <a:t>c</a:t>
              </a:r>
              <a:r>
                <a:rPr lang="en-US" baseline="-25000" dirty="0">
                  <a:sym typeface="Symbol" panose="05050102010706020507" pitchFamily="18" charset="2"/>
                </a:rPr>
                <a:t>0</a:t>
              </a:r>
              <a:endParaRPr lang="en-US" baseline="-25000" dirty="0"/>
            </a:p>
          </p:txBody>
        </p:sp>
        <p:sp>
          <p:nvSpPr>
            <p:cNvPr id="111" name="TextBox 110"/>
            <p:cNvSpPr txBox="1"/>
            <p:nvPr/>
          </p:nvSpPr>
          <p:spPr>
            <a:xfrm>
              <a:off x="1643088" y="2272357"/>
              <a:ext cx="2427268" cy="369332"/>
            </a:xfrm>
            <a:prstGeom prst="rect">
              <a:avLst/>
            </a:prstGeom>
            <a:noFill/>
          </p:spPr>
          <p:txBody>
            <a:bodyPr wrap="none" rtlCol="0">
              <a:spAutoFit/>
            </a:bodyPr>
            <a:lstStyle/>
            <a:p>
              <a:r>
                <a:rPr lang="en-US" i="1" dirty="0"/>
                <a:t>c</a:t>
              </a:r>
              <a:r>
                <a:rPr lang="en-US" baseline="-25000" dirty="0"/>
                <a:t>1</a:t>
              </a:r>
              <a:r>
                <a:rPr lang="en-US" dirty="0"/>
                <a:t> = </a:t>
              </a:r>
              <a:r>
                <a:rPr lang="en-US" i="1" dirty="0"/>
                <a:t>a</a:t>
              </a:r>
              <a:r>
                <a:rPr lang="en-US" baseline="-25000" dirty="0"/>
                <a:t>0</a:t>
              </a:r>
              <a:r>
                <a:rPr lang="en-US" i="1" dirty="0"/>
                <a:t>b</a:t>
              </a:r>
              <a:r>
                <a:rPr lang="en-US" baseline="-25000" dirty="0"/>
                <a:t>0</a:t>
              </a:r>
              <a:r>
                <a:rPr lang="en-US" dirty="0"/>
                <a:t> + </a:t>
              </a:r>
              <a:r>
                <a:rPr lang="en-US" i="1" dirty="0"/>
                <a:t>a</a:t>
              </a:r>
              <a:r>
                <a:rPr lang="en-US" baseline="-25000" dirty="0"/>
                <a:t>0</a:t>
              </a:r>
              <a:r>
                <a:rPr lang="en-US" i="1" dirty="0"/>
                <a:t>c</a:t>
              </a:r>
              <a:r>
                <a:rPr lang="en-US" baseline="-25000" dirty="0"/>
                <a:t>0</a:t>
              </a:r>
              <a:r>
                <a:rPr lang="en-US" dirty="0"/>
                <a:t> + </a:t>
              </a:r>
              <a:r>
                <a:rPr lang="en-US" i="1" dirty="0"/>
                <a:t>b</a:t>
              </a:r>
              <a:r>
                <a:rPr lang="en-US" baseline="-25000" dirty="0"/>
                <a:t>0</a:t>
              </a:r>
              <a:r>
                <a:rPr lang="en-US" i="1" dirty="0"/>
                <a:t>c</a:t>
              </a:r>
              <a:r>
                <a:rPr lang="en-US" baseline="-25000" dirty="0"/>
                <a:t>0</a:t>
              </a:r>
            </a:p>
          </p:txBody>
        </p:sp>
      </p:grpSp>
      <p:sp>
        <p:nvSpPr>
          <p:cNvPr id="78" name="TextBox 77"/>
          <p:cNvSpPr txBox="1"/>
          <p:nvPr/>
        </p:nvSpPr>
        <p:spPr>
          <a:xfrm>
            <a:off x="213525" y="3662218"/>
            <a:ext cx="2388154" cy="646331"/>
          </a:xfrm>
          <a:prstGeom prst="rect">
            <a:avLst/>
          </a:prstGeom>
          <a:noFill/>
        </p:spPr>
        <p:txBody>
          <a:bodyPr wrap="none" rtlCol="0">
            <a:spAutoFit/>
          </a:bodyPr>
          <a:lstStyle/>
          <a:p>
            <a:pPr>
              <a:tabLst>
                <a:tab pos="269081" algn="l"/>
              </a:tabLst>
            </a:pPr>
            <a:r>
              <a:rPr lang="en-US" i="1" dirty="0"/>
              <a:t>c</a:t>
            </a:r>
            <a:r>
              <a:rPr lang="en-US" baseline="-25000" dirty="0"/>
              <a:t>1</a:t>
            </a:r>
            <a:r>
              <a:rPr lang="en-US" dirty="0"/>
              <a:t>	= </a:t>
            </a:r>
            <a:r>
              <a:rPr lang="en-US" i="1" dirty="0"/>
              <a:t>a</a:t>
            </a:r>
            <a:r>
              <a:rPr lang="en-US" baseline="-25000" dirty="0"/>
              <a:t>0</a:t>
            </a:r>
            <a:r>
              <a:rPr lang="en-US" i="1" dirty="0"/>
              <a:t>b</a:t>
            </a:r>
            <a:r>
              <a:rPr lang="en-US" baseline="-25000" dirty="0"/>
              <a:t>0</a:t>
            </a:r>
            <a:r>
              <a:rPr lang="en-US" dirty="0"/>
              <a:t> + (</a:t>
            </a:r>
            <a:r>
              <a:rPr lang="en-US" i="1" dirty="0"/>
              <a:t>a</a:t>
            </a:r>
            <a:r>
              <a:rPr lang="en-US" baseline="-25000" dirty="0"/>
              <a:t>0</a:t>
            </a:r>
            <a:r>
              <a:rPr lang="en-US" dirty="0"/>
              <a:t> + </a:t>
            </a:r>
            <a:r>
              <a:rPr lang="en-US" i="1" dirty="0"/>
              <a:t>b</a:t>
            </a:r>
            <a:r>
              <a:rPr lang="en-US" baseline="-25000" dirty="0"/>
              <a:t>0</a:t>
            </a:r>
            <a:r>
              <a:rPr lang="en-US" dirty="0"/>
              <a:t>)</a:t>
            </a:r>
            <a:r>
              <a:rPr lang="en-US" i="1" dirty="0"/>
              <a:t>c</a:t>
            </a:r>
            <a:r>
              <a:rPr lang="en-US" baseline="-25000" dirty="0"/>
              <a:t>0</a:t>
            </a:r>
          </a:p>
          <a:p>
            <a:pPr>
              <a:tabLst>
                <a:tab pos="269081" algn="l"/>
              </a:tabLst>
            </a:pPr>
            <a:r>
              <a:rPr lang="en-US" dirty="0"/>
              <a:t>	= </a:t>
            </a:r>
            <a:r>
              <a:rPr lang="en-US" i="1" dirty="0"/>
              <a:t>g</a:t>
            </a:r>
            <a:r>
              <a:rPr lang="en-US" baseline="-25000" dirty="0"/>
              <a:t>0</a:t>
            </a:r>
            <a:r>
              <a:rPr lang="en-US" dirty="0"/>
              <a:t> + </a:t>
            </a:r>
            <a:r>
              <a:rPr lang="en-US" i="1" dirty="0"/>
              <a:t>p</a:t>
            </a:r>
            <a:r>
              <a:rPr lang="en-US" baseline="-25000" dirty="0"/>
              <a:t>0</a:t>
            </a:r>
            <a:r>
              <a:rPr lang="en-US" i="1" dirty="0"/>
              <a:t>c</a:t>
            </a:r>
            <a:r>
              <a:rPr lang="en-US" baseline="-25000" dirty="0"/>
              <a:t>0</a:t>
            </a:r>
          </a:p>
        </p:txBody>
      </p:sp>
      <p:cxnSp>
        <p:nvCxnSpPr>
          <p:cNvPr id="34" name="Straight Connector 33"/>
          <p:cNvCxnSpPr>
            <a:cxnSpLocks/>
          </p:cNvCxnSpPr>
          <p:nvPr/>
        </p:nvCxnSpPr>
        <p:spPr>
          <a:xfrm>
            <a:off x="159391" y="3636031"/>
            <a:ext cx="8833607"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DB69F842-F7E1-487C-8FBE-1C742F7073E9}"/>
              </a:ext>
            </a:extLst>
          </p:cNvPr>
          <p:cNvSpPr>
            <a:spLocks noGrp="1"/>
          </p:cNvSpPr>
          <p:nvPr>
            <p:ph type="sldNum" sz="quarter" idx="10"/>
          </p:nvPr>
        </p:nvSpPr>
        <p:spPr/>
        <p:txBody>
          <a:bodyPr/>
          <a:lstStyle/>
          <a:p>
            <a:fld id="{D9B6BDF2-6896-4B98-8776-C18582F63BA5}" type="slidenum">
              <a:rPr lang="zh-TW" altLang="en-US" smtClean="0"/>
              <a:pPr/>
              <a:t>29</a:t>
            </a:fld>
            <a:endParaRPr lang="zh-TW" altLang="en-US"/>
          </a:p>
        </p:txBody>
      </p:sp>
      <p:sp>
        <p:nvSpPr>
          <p:cNvPr id="75" name="TextBox 77">
            <a:extLst>
              <a:ext uri="{FF2B5EF4-FFF2-40B4-BE49-F238E27FC236}">
                <a16:creationId xmlns:a16="http://schemas.microsoft.com/office/drawing/2014/main" id="{CA3314E4-7EA6-4C7F-84E0-94C28D79463C}"/>
              </a:ext>
            </a:extLst>
          </p:cNvPr>
          <p:cNvSpPr txBox="1"/>
          <p:nvPr/>
        </p:nvSpPr>
        <p:spPr>
          <a:xfrm>
            <a:off x="5503178" y="3630060"/>
            <a:ext cx="3405929" cy="923330"/>
          </a:xfrm>
          <a:prstGeom prst="rect">
            <a:avLst/>
          </a:prstGeom>
          <a:noFill/>
        </p:spPr>
        <p:txBody>
          <a:bodyPr wrap="square" rtlCol="0">
            <a:spAutoFit/>
          </a:bodyPr>
          <a:lstStyle/>
          <a:p>
            <a:pPr>
              <a:tabLst>
                <a:tab pos="269081" algn="l"/>
              </a:tabLst>
            </a:pPr>
            <a:r>
              <a:rPr lang="en-US" i="1" dirty="0"/>
              <a:t>c</a:t>
            </a:r>
            <a:r>
              <a:rPr lang="en-US" baseline="-25000" dirty="0"/>
              <a:t>3</a:t>
            </a:r>
            <a:r>
              <a:rPr lang="en-US" dirty="0"/>
              <a:t>= </a:t>
            </a:r>
            <a:r>
              <a:rPr lang="en-US" i="1" dirty="0"/>
              <a:t>a</a:t>
            </a:r>
            <a:r>
              <a:rPr lang="en-US" baseline="-25000" dirty="0"/>
              <a:t>2</a:t>
            </a:r>
            <a:r>
              <a:rPr lang="en-US" i="1" dirty="0"/>
              <a:t>b</a:t>
            </a:r>
            <a:r>
              <a:rPr lang="en-US" baseline="-25000" dirty="0"/>
              <a:t>2</a:t>
            </a:r>
            <a:r>
              <a:rPr lang="en-US" dirty="0"/>
              <a:t> + (</a:t>
            </a:r>
            <a:r>
              <a:rPr lang="en-US" i="1" dirty="0"/>
              <a:t>a</a:t>
            </a:r>
            <a:r>
              <a:rPr lang="en-US" baseline="-25000" dirty="0"/>
              <a:t>2</a:t>
            </a:r>
            <a:r>
              <a:rPr lang="en-US" dirty="0"/>
              <a:t> + </a:t>
            </a:r>
            <a:r>
              <a:rPr lang="en-US" i="1" dirty="0"/>
              <a:t>b</a:t>
            </a:r>
            <a:r>
              <a:rPr lang="en-US" baseline="-25000" dirty="0"/>
              <a:t>2</a:t>
            </a:r>
            <a:r>
              <a:rPr lang="en-US" dirty="0"/>
              <a:t>)</a:t>
            </a:r>
            <a:r>
              <a:rPr lang="en-US" i="1" dirty="0"/>
              <a:t>c</a:t>
            </a:r>
            <a:r>
              <a:rPr lang="en-US" baseline="-25000" dirty="0"/>
              <a:t>2</a:t>
            </a:r>
          </a:p>
          <a:p>
            <a:pPr>
              <a:tabLst>
                <a:tab pos="269081" algn="l"/>
              </a:tabLst>
            </a:pPr>
            <a:r>
              <a:rPr lang="en-US" altLang="zh-CN" dirty="0"/>
              <a:t>	= </a:t>
            </a:r>
            <a:r>
              <a:rPr lang="en-US" altLang="zh-CN" i="1" dirty="0"/>
              <a:t>g</a:t>
            </a:r>
            <a:r>
              <a:rPr lang="en-US" altLang="zh-CN" baseline="-25000" dirty="0"/>
              <a:t>2</a:t>
            </a:r>
            <a:r>
              <a:rPr lang="en-US" altLang="zh-CN" dirty="0"/>
              <a:t> + </a:t>
            </a:r>
            <a:r>
              <a:rPr lang="en-US" altLang="zh-CN" i="1" dirty="0"/>
              <a:t>p</a:t>
            </a:r>
            <a:r>
              <a:rPr lang="en-US" altLang="zh-CN" baseline="-25000" dirty="0"/>
              <a:t>2</a:t>
            </a:r>
            <a:r>
              <a:rPr lang="en-US" altLang="zh-CN" i="1" dirty="0"/>
              <a:t>c</a:t>
            </a:r>
            <a:r>
              <a:rPr lang="en-US" altLang="zh-CN" baseline="-25000" dirty="0"/>
              <a:t>2</a:t>
            </a:r>
            <a:endParaRPr lang="en-US" i="1" dirty="0"/>
          </a:p>
          <a:p>
            <a:pPr>
              <a:tabLst>
                <a:tab pos="269081" algn="l"/>
              </a:tabLst>
            </a:pPr>
            <a:r>
              <a:rPr lang="en-US" dirty="0"/>
              <a:t>	= </a:t>
            </a:r>
            <a:r>
              <a:rPr lang="en-US" i="1" dirty="0"/>
              <a:t>g</a:t>
            </a:r>
            <a:r>
              <a:rPr lang="en-US" baseline="-25000" dirty="0"/>
              <a:t>2</a:t>
            </a:r>
            <a:r>
              <a:rPr lang="en-US" dirty="0"/>
              <a:t> + </a:t>
            </a:r>
            <a:r>
              <a:rPr lang="en-US" i="1" dirty="0"/>
              <a:t>p</a:t>
            </a:r>
            <a:r>
              <a:rPr lang="en-US" baseline="-25000" dirty="0"/>
              <a:t>2</a:t>
            </a:r>
            <a:r>
              <a:rPr lang="en-US" i="1" dirty="0"/>
              <a:t>g</a:t>
            </a:r>
            <a:r>
              <a:rPr lang="en-US" baseline="-25000" dirty="0"/>
              <a:t>1</a:t>
            </a:r>
            <a:r>
              <a:rPr lang="en-US" dirty="0"/>
              <a:t> + </a:t>
            </a:r>
            <a:r>
              <a:rPr lang="en-US" i="1" dirty="0"/>
              <a:t>p</a:t>
            </a:r>
            <a:r>
              <a:rPr lang="en-US" baseline="-25000" dirty="0"/>
              <a:t>2</a:t>
            </a:r>
            <a:r>
              <a:rPr lang="en-US" i="1" dirty="0"/>
              <a:t>p</a:t>
            </a:r>
            <a:r>
              <a:rPr lang="en-US" baseline="-25000" dirty="0"/>
              <a:t>1</a:t>
            </a:r>
            <a:r>
              <a:rPr lang="en-US" altLang="zh-CN" i="1" dirty="0"/>
              <a:t>g</a:t>
            </a:r>
            <a:r>
              <a:rPr lang="en-US" altLang="zh-CN" baseline="-25000" dirty="0"/>
              <a:t>0</a:t>
            </a:r>
            <a:r>
              <a:rPr lang="en-US" altLang="zh-CN" i="1" dirty="0"/>
              <a:t>+p</a:t>
            </a:r>
            <a:r>
              <a:rPr lang="en-US" altLang="zh-CN" baseline="-25000" dirty="0"/>
              <a:t>2</a:t>
            </a:r>
            <a:r>
              <a:rPr lang="en-US" altLang="zh-CN" i="1" dirty="0"/>
              <a:t>p</a:t>
            </a:r>
            <a:r>
              <a:rPr lang="en-US" altLang="zh-CN" baseline="-25000" dirty="0"/>
              <a:t>1</a:t>
            </a:r>
            <a:r>
              <a:rPr lang="en-US" altLang="zh-CN" i="1" dirty="0"/>
              <a:t>p</a:t>
            </a:r>
            <a:r>
              <a:rPr lang="en-US" altLang="zh-CN" baseline="-25000" dirty="0"/>
              <a:t>0</a:t>
            </a:r>
            <a:r>
              <a:rPr lang="en-US" i="1" dirty="0"/>
              <a:t>c</a:t>
            </a:r>
            <a:r>
              <a:rPr lang="en-US" baseline="-25000" dirty="0"/>
              <a:t>0</a:t>
            </a:r>
          </a:p>
        </p:txBody>
      </p:sp>
      <p:sp>
        <p:nvSpPr>
          <p:cNvPr id="79" name="TextBox 77">
            <a:extLst>
              <a:ext uri="{FF2B5EF4-FFF2-40B4-BE49-F238E27FC236}">
                <a16:creationId xmlns:a16="http://schemas.microsoft.com/office/drawing/2014/main" id="{12456B61-A64D-4EA4-84B8-46F7E169C168}"/>
              </a:ext>
            </a:extLst>
          </p:cNvPr>
          <p:cNvSpPr txBox="1"/>
          <p:nvPr/>
        </p:nvSpPr>
        <p:spPr>
          <a:xfrm>
            <a:off x="2800130" y="3665014"/>
            <a:ext cx="2447465" cy="923330"/>
          </a:xfrm>
          <a:prstGeom prst="rect">
            <a:avLst/>
          </a:prstGeom>
          <a:noFill/>
        </p:spPr>
        <p:txBody>
          <a:bodyPr wrap="none" rtlCol="0">
            <a:spAutoFit/>
          </a:bodyPr>
          <a:lstStyle/>
          <a:p>
            <a:pPr>
              <a:tabLst>
                <a:tab pos="269081" algn="l"/>
              </a:tabLst>
            </a:pPr>
            <a:r>
              <a:rPr lang="en-US" i="1" dirty="0"/>
              <a:t>c</a:t>
            </a:r>
            <a:r>
              <a:rPr lang="en-US" baseline="-25000" dirty="0"/>
              <a:t>2</a:t>
            </a:r>
            <a:r>
              <a:rPr lang="en-US" dirty="0"/>
              <a:t>	= </a:t>
            </a:r>
            <a:r>
              <a:rPr lang="en-US" i="1" dirty="0"/>
              <a:t>a</a:t>
            </a:r>
            <a:r>
              <a:rPr lang="en-US" baseline="-25000" dirty="0"/>
              <a:t>1</a:t>
            </a:r>
            <a:r>
              <a:rPr lang="en-US" i="1" dirty="0"/>
              <a:t>b</a:t>
            </a:r>
            <a:r>
              <a:rPr lang="en-US" baseline="-25000" dirty="0"/>
              <a:t>1</a:t>
            </a:r>
            <a:r>
              <a:rPr lang="en-US" dirty="0"/>
              <a:t> + (</a:t>
            </a:r>
            <a:r>
              <a:rPr lang="en-US" i="1" dirty="0"/>
              <a:t>a</a:t>
            </a:r>
            <a:r>
              <a:rPr lang="en-US" baseline="-25000" dirty="0"/>
              <a:t>1</a:t>
            </a:r>
            <a:r>
              <a:rPr lang="en-US" dirty="0"/>
              <a:t> + </a:t>
            </a:r>
            <a:r>
              <a:rPr lang="en-US" i="1" dirty="0"/>
              <a:t>b</a:t>
            </a:r>
            <a:r>
              <a:rPr lang="en-US" baseline="-25000" dirty="0"/>
              <a:t>1</a:t>
            </a:r>
            <a:r>
              <a:rPr lang="en-US" dirty="0"/>
              <a:t>)</a:t>
            </a:r>
            <a:r>
              <a:rPr lang="en-US" i="1" dirty="0"/>
              <a:t>c</a:t>
            </a:r>
            <a:r>
              <a:rPr lang="en-US" baseline="-25000" dirty="0"/>
              <a:t>1</a:t>
            </a:r>
          </a:p>
          <a:p>
            <a:pPr>
              <a:tabLst>
                <a:tab pos="269081" algn="l"/>
              </a:tabLst>
            </a:pPr>
            <a:r>
              <a:rPr lang="en-US" altLang="zh-CN" dirty="0"/>
              <a:t>	= </a:t>
            </a:r>
            <a:r>
              <a:rPr lang="en-US" altLang="zh-CN" i="1" dirty="0"/>
              <a:t>g</a:t>
            </a:r>
            <a:r>
              <a:rPr lang="en-US" altLang="zh-CN" baseline="-25000" dirty="0"/>
              <a:t>1</a:t>
            </a:r>
            <a:r>
              <a:rPr lang="en-US" altLang="zh-CN" dirty="0"/>
              <a:t> + </a:t>
            </a:r>
            <a:r>
              <a:rPr lang="en-US" altLang="zh-CN" i="1" dirty="0"/>
              <a:t>p</a:t>
            </a:r>
            <a:r>
              <a:rPr lang="en-US" altLang="zh-CN" baseline="-25000" dirty="0"/>
              <a:t>1</a:t>
            </a:r>
            <a:r>
              <a:rPr lang="en-US" altLang="zh-CN" i="1" dirty="0"/>
              <a:t>c</a:t>
            </a:r>
            <a:r>
              <a:rPr lang="en-US" altLang="zh-CN" baseline="-25000" dirty="0"/>
              <a:t>1</a:t>
            </a:r>
            <a:endParaRPr lang="en-US" i="1" dirty="0"/>
          </a:p>
          <a:p>
            <a:pPr>
              <a:tabLst>
                <a:tab pos="269081" algn="l"/>
              </a:tabLst>
            </a:pPr>
            <a:r>
              <a:rPr lang="en-US" dirty="0"/>
              <a:t>	= </a:t>
            </a:r>
            <a:r>
              <a:rPr lang="en-US" i="1" dirty="0"/>
              <a:t>g</a:t>
            </a:r>
            <a:r>
              <a:rPr lang="en-US" baseline="-25000" dirty="0"/>
              <a:t>1</a:t>
            </a:r>
            <a:r>
              <a:rPr lang="en-US" dirty="0"/>
              <a:t> + </a:t>
            </a:r>
            <a:r>
              <a:rPr lang="en-US" i="1" dirty="0"/>
              <a:t>p</a:t>
            </a:r>
            <a:r>
              <a:rPr lang="en-US" baseline="-25000" dirty="0"/>
              <a:t>1</a:t>
            </a:r>
            <a:r>
              <a:rPr lang="en-US" i="1" dirty="0"/>
              <a:t>g</a:t>
            </a:r>
            <a:r>
              <a:rPr lang="en-US" baseline="-25000" dirty="0"/>
              <a:t>0</a:t>
            </a:r>
            <a:r>
              <a:rPr lang="en-US" dirty="0"/>
              <a:t> + </a:t>
            </a:r>
            <a:r>
              <a:rPr lang="en-US" i="1" dirty="0"/>
              <a:t>p</a:t>
            </a:r>
            <a:r>
              <a:rPr lang="en-US" baseline="-25000" dirty="0"/>
              <a:t>1</a:t>
            </a:r>
            <a:r>
              <a:rPr lang="en-US" i="1" dirty="0"/>
              <a:t>p</a:t>
            </a:r>
            <a:r>
              <a:rPr lang="en-US" baseline="-25000" dirty="0"/>
              <a:t>0</a:t>
            </a:r>
            <a:r>
              <a:rPr lang="en-US" i="1" dirty="0"/>
              <a:t>c</a:t>
            </a:r>
            <a:r>
              <a:rPr lang="en-US" baseline="-25000" dirty="0"/>
              <a:t>0</a:t>
            </a:r>
          </a:p>
        </p:txBody>
      </p:sp>
      <p:sp>
        <p:nvSpPr>
          <p:cNvPr id="81" name="Content Placeholder 2">
            <a:extLst>
              <a:ext uri="{FF2B5EF4-FFF2-40B4-BE49-F238E27FC236}">
                <a16:creationId xmlns:a16="http://schemas.microsoft.com/office/drawing/2014/main" id="{E0534288-DA95-4218-A07F-6C76E2F88675}"/>
              </a:ext>
            </a:extLst>
          </p:cNvPr>
          <p:cNvSpPr>
            <a:spLocks noGrp="1"/>
          </p:cNvSpPr>
          <p:nvPr>
            <p:ph idx="1"/>
          </p:nvPr>
        </p:nvSpPr>
        <p:spPr>
          <a:xfrm>
            <a:off x="1136317" y="813733"/>
            <a:ext cx="4551420" cy="394282"/>
          </a:xfrm>
        </p:spPr>
        <p:txBody>
          <a:bodyPr/>
          <a:lstStyle/>
          <a:p>
            <a:r>
              <a:rPr lang="en-US" sz="2200" dirty="0"/>
              <a:t>Carry-lookahead adder</a:t>
            </a:r>
          </a:p>
        </p:txBody>
      </p:sp>
    </p:spTree>
    <p:extLst>
      <p:ext uri="{BB962C8B-B14F-4D97-AF65-F5344CB8AC3E}">
        <p14:creationId xmlns:p14="http://schemas.microsoft.com/office/powerpoint/2010/main" val="251959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MIPS Arithmetic and Logic Unit (ALU)</a:t>
            </a:r>
          </a:p>
        </p:txBody>
      </p:sp>
      <p:sp>
        <p:nvSpPr>
          <p:cNvPr id="3" name="Content Placeholder 2"/>
          <p:cNvSpPr>
            <a:spLocks noGrp="1"/>
          </p:cNvSpPr>
          <p:nvPr>
            <p:ph idx="1"/>
          </p:nvPr>
        </p:nvSpPr>
        <p:spPr>
          <a:xfrm>
            <a:off x="716865" y="922789"/>
            <a:ext cx="4593365" cy="3632433"/>
          </a:xfrm>
        </p:spPr>
        <p:txBody>
          <a:bodyPr>
            <a:normAutofit fontScale="77500" lnSpcReduction="20000"/>
          </a:bodyPr>
          <a:lstStyle/>
          <a:p>
            <a:r>
              <a:rPr lang="en-US" sz="2600" dirty="0"/>
              <a:t>Must support the Arithmetic/Logic operations of the ISA</a:t>
            </a:r>
          </a:p>
          <a:p>
            <a:pPr lvl="1"/>
            <a:r>
              <a:rPr lang="en-US" sz="2300" dirty="0">
                <a:latin typeface="Courier New" panose="02070309020205020404" pitchFamily="49" charset="0"/>
                <a:cs typeface="Courier New" panose="02070309020205020404" pitchFamily="49" charset="0"/>
              </a:rPr>
              <a:t>add</a:t>
            </a:r>
            <a:r>
              <a:rPr lang="en-US" sz="2300" dirty="0"/>
              <a:t>, </a:t>
            </a:r>
            <a:r>
              <a:rPr lang="en-US" sz="2300" dirty="0" err="1">
                <a:latin typeface="Courier New" panose="02070309020205020404" pitchFamily="49" charset="0"/>
                <a:cs typeface="Courier New" panose="02070309020205020404" pitchFamily="49" charset="0"/>
              </a:rPr>
              <a:t>addi</a:t>
            </a:r>
            <a:r>
              <a:rPr lang="en-US" sz="2300" dirty="0"/>
              <a:t>, </a:t>
            </a:r>
            <a:r>
              <a:rPr lang="en-US" sz="2300" dirty="0" err="1">
                <a:latin typeface="Courier New" panose="02070309020205020404" pitchFamily="49" charset="0"/>
                <a:cs typeface="Courier New" panose="02070309020205020404" pitchFamily="49" charset="0"/>
              </a:rPr>
              <a:t>addiu</a:t>
            </a:r>
            <a:r>
              <a:rPr lang="en-US" sz="2300" dirty="0"/>
              <a:t>, </a:t>
            </a:r>
            <a:r>
              <a:rPr lang="en-US" sz="2300" dirty="0" err="1">
                <a:latin typeface="Courier New" panose="02070309020205020404" pitchFamily="49" charset="0"/>
                <a:cs typeface="Courier New" panose="02070309020205020404" pitchFamily="49" charset="0"/>
              </a:rPr>
              <a:t>addu</a:t>
            </a:r>
            <a:endParaRPr lang="en-US" sz="2300" dirty="0">
              <a:latin typeface="Courier New" panose="02070309020205020404" pitchFamily="49" charset="0"/>
              <a:cs typeface="Courier New" panose="02070309020205020404" pitchFamily="49" charset="0"/>
            </a:endParaRPr>
          </a:p>
          <a:p>
            <a:pPr lvl="1"/>
            <a:r>
              <a:rPr lang="en-US" sz="2300" dirty="0">
                <a:latin typeface="Courier New" panose="02070309020205020404" pitchFamily="49" charset="0"/>
                <a:cs typeface="Courier New" panose="02070309020205020404" pitchFamily="49" charset="0"/>
              </a:rPr>
              <a:t>sub</a:t>
            </a:r>
            <a:r>
              <a:rPr lang="en-US" sz="2300" dirty="0"/>
              <a:t>, </a:t>
            </a:r>
            <a:r>
              <a:rPr lang="en-US" sz="2300" dirty="0" err="1">
                <a:latin typeface="Courier New" panose="02070309020205020404" pitchFamily="49" charset="0"/>
                <a:cs typeface="Courier New" panose="02070309020205020404" pitchFamily="49" charset="0"/>
              </a:rPr>
              <a:t>subu</a:t>
            </a:r>
            <a:endParaRPr lang="en-US" sz="2300" dirty="0">
              <a:latin typeface="Courier New" panose="02070309020205020404" pitchFamily="49" charset="0"/>
              <a:cs typeface="Courier New" panose="02070309020205020404" pitchFamily="49" charset="0"/>
            </a:endParaRPr>
          </a:p>
          <a:p>
            <a:pPr lvl="1"/>
            <a:r>
              <a:rPr lang="en-US" sz="2300" dirty="0" err="1">
                <a:latin typeface="Courier New" panose="02070309020205020404" pitchFamily="49" charset="0"/>
                <a:cs typeface="Courier New" panose="02070309020205020404" pitchFamily="49" charset="0"/>
              </a:rPr>
              <a:t>mult</a:t>
            </a:r>
            <a:r>
              <a:rPr lang="en-US" sz="2300" dirty="0"/>
              <a:t>, </a:t>
            </a:r>
            <a:r>
              <a:rPr lang="en-US" sz="2300" dirty="0" err="1">
                <a:latin typeface="Courier New" panose="02070309020205020404" pitchFamily="49" charset="0"/>
                <a:cs typeface="Courier New" panose="02070309020205020404" pitchFamily="49" charset="0"/>
              </a:rPr>
              <a:t>multu</a:t>
            </a:r>
            <a:r>
              <a:rPr lang="en-US" sz="2300" dirty="0"/>
              <a:t>, </a:t>
            </a:r>
            <a:r>
              <a:rPr lang="en-US" sz="2300" dirty="0">
                <a:latin typeface="Courier New" panose="02070309020205020404" pitchFamily="49" charset="0"/>
                <a:cs typeface="Courier New" panose="02070309020205020404" pitchFamily="49" charset="0"/>
              </a:rPr>
              <a:t>div</a:t>
            </a:r>
            <a:r>
              <a:rPr lang="en-US" sz="2300" dirty="0"/>
              <a:t>, </a:t>
            </a:r>
            <a:r>
              <a:rPr lang="en-US" sz="2300" dirty="0" err="1">
                <a:latin typeface="Courier New" panose="02070309020205020404" pitchFamily="49" charset="0"/>
                <a:cs typeface="Courier New" panose="02070309020205020404" pitchFamily="49" charset="0"/>
              </a:rPr>
              <a:t>divu</a:t>
            </a:r>
            <a:endParaRPr lang="en-US" sz="2300" dirty="0">
              <a:latin typeface="Courier New" panose="02070309020205020404" pitchFamily="49" charset="0"/>
              <a:cs typeface="Courier New" panose="02070309020205020404" pitchFamily="49" charset="0"/>
            </a:endParaRPr>
          </a:p>
          <a:p>
            <a:pPr lvl="1"/>
            <a:r>
              <a:rPr lang="en-US" sz="2300" dirty="0" err="1">
                <a:latin typeface="Courier New" panose="02070309020205020404" pitchFamily="49" charset="0"/>
                <a:cs typeface="Courier New" panose="02070309020205020404" pitchFamily="49" charset="0"/>
              </a:rPr>
              <a:t>sqrt</a:t>
            </a:r>
            <a:endParaRPr lang="en-US" sz="2300" dirty="0">
              <a:latin typeface="Courier New" panose="02070309020205020404" pitchFamily="49" charset="0"/>
              <a:cs typeface="Courier New" panose="02070309020205020404" pitchFamily="49" charset="0"/>
            </a:endParaRPr>
          </a:p>
          <a:p>
            <a:pPr lvl="1"/>
            <a:r>
              <a:rPr lang="en-US" sz="2300" dirty="0">
                <a:latin typeface="Courier New" panose="02070309020205020404" pitchFamily="49" charset="0"/>
                <a:cs typeface="Courier New" panose="02070309020205020404" pitchFamily="49" charset="0"/>
              </a:rPr>
              <a:t>and</a:t>
            </a:r>
            <a:r>
              <a:rPr lang="en-US" sz="2300" dirty="0"/>
              <a:t>, </a:t>
            </a:r>
            <a:r>
              <a:rPr lang="en-US" sz="2300" dirty="0" err="1">
                <a:latin typeface="Courier New" panose="02070309020205020404" pitchFamily="49" charset="0"/>
                <a:cs typeface="Courier New" panose="02070309020205020404" pitchFamily="49" charset="0"/>
              </a:rPr>
              <a:t>andi</a:t>
            </a:r>
            <a:r>
              <a:rPr lang="en-US" sz="2300" dirty="0"/>
              <a:t>, </a:t>
            </a:r>
            <a:r>
              <a:rPr lang="en-US" sz="2300" dirty="0">
                <a:latin typeface="Courier New" panose="02070309020205020404" pitchFamily="49" charset="0"/>
                <a:cs typeface="Courier New" panose="02070309020205020404" pitchFamily="49" charset="0"/>
              </a:rPr>
              <a:t>nor</a:t>
            </a:r>
            <a:r>
              <a:rPr lang="en-US" sz="2300" dirty="0"/>
              <a:t>, </a:t>
            </a:r>
            <a:r>
              <a:rPr lang="en-US" sz="2300" dirty="0">
                <a:latin typeface="Courier New" panose="02070309020205020404" pitchFamily="49" charset="0"/>
                <a:cs typeface="Courier New" panose="02070309020205020404" pitchFamily="49" charset="0"/>
              </a:rPr>
              <a:t>or</a:t>
            </a:r>
            <a:r>
              <a:rPr lang="en-US" sz="2300" dirty="0"/>
              <a:t>, </a:t>
            </a:r>
            <a:r>
              <a:rPr lang="en-US" sz="2300" dirty="0" err="1">
                <a:latin typeface="Courier New" panose="02070309020205020404" pitchFamily="49" charset="0"/>
                <a:cs typeface="Courier New" panose="02070309020205020404" pitchFamily="49" charset="0"/>
              </a:rPr>
              <a:t>ori</a:t>
            </a:r>
            <a:r>
              <a:rPr lang="en-US" sz="2300" dirty="0"/>
              <a:t>, </a:t>
            </a:r>
            <a:r>
              <a:rPr lang="en-US" sz="2300" dirty="0" err="1">
                <a:latin typeface="Courier New" panose="02070309020205020404" pitchFamily="49" charset="0"/>
                <a:cs typeface="Courier New" panose="02070309020205020404" pitchFamily="49" charset="0"/>
              </a:rPr>
              <a:t>xor</a:t>
            </a:r>
            <a:r>
              <a:rPr lang="en-US" sz="2300" dirty="0"/>
              <a:t>, </a:t>
            </a:r>
            <a:r>
              <a:rPr lang="en-US" sz="2300" dirty="0" err="1">
                <a:latin typeface="Courier New" panose="02070309020205020404" pitchFamily="49" charset="0"/>
                <a:cs typeface="Courier New" panose="02070309020205020404" pitchFamily="49" charset="0"/>
              </a:rPr>
              <a:t>xori</a:t>
            </a:r>
            <a:endParaRPr lang="en-US" sz="2300" dirty="0">
              <a:latin typeface="Courier New" panose="02070309020205020404" pitchFamily="49" charset="0"/>
              <a:cs typeface="Courier New" panose="02070309020205020404" pitchFamily="49" charset="0"/>
            </a:endParaRPr>
          </a:p>
          <a:p>
            <a:pPr lvl="1"/>
            <a:r>
              <a:rPr lang="en-US" sz="2300" dirty="0" err="1">
                <a:latin typeface="Courier New" panose="02070309020205020404" pitchFamily="49" charset="0"/>
                <a:cs typeface="Courier New" panose="02070309020205020404" pitchFamily="49" charset="0"/>
              </a:rPr>
              <a:t>beq</a:t>
            </a:r>
            <a:r>
              <a:rPr lang="en-US" sz="2300" dirty="0"/>
              <a:t>, </a:t>
            </a:r>
            <a:r>
              <a:rPr lang="en-US" sz="2300" dirty="0" err="1">
                <a:latin typeface="Courier New" panose="02070309020205020404" pitchFamily="49" charset="0"/>
                <a:cs typeface="Courier New" panose="02070309020205020404" pitchFamily="49" charset="0"/>
              </a:rPr>
              <a:t>bne</a:t>
            </a:r>
            <a:r>
              <a:rPr lang="en-US" sz="2300" dirty="0"/>
              <a:t>, </a:t>
            </a:r>
            <a:r>
              <a:rPr lang="en-US" sz="2300" dirty="0" err="1">
                <a:latin typeface="Courier New" panose="02070309020205020404" pitchFamily="49" charset="0"/>
                <a:cs typeface="Courier New" panose="02070309020205020404" pitchFamily="49" charset="0"/>
              </a:rPr>
              <a:t>slt</a:t>
            </a:r>
            <a:r>
              <a:rPr lang="en-US" sz="2300" dirty="0"/>
              <a:t>, </a:t>
            </a:r>
            <a:r>
              <a:rPr lang="en-US" sz="2300" dirty="0" err="1">
                <a:latin typeface="Courier New" panose="02070309020205020404" pitchFamily="49" charset="0"/>
                <a:cs typeface="Courier New" panose="02070309020205020404" pitchFamily="49" charset="0"/>
              </a:rPr>
              <a:t>slti</a:t>
            </a:r>
            <a:r>
              <a:rPr lang="en-US" sz="2300" dirty="0"/>
              <a:t>, </a:t>
            </a:r>
            <a:r>
              <a:rPr lang="en-US" sz="2300" dirty="0" err="1">
                <a:latin typeface="Courier New" panose="02070309020205020404" pitchFamily="49" charset="0"/>
                <a:cs typeface="Courier New" panose="02070309020205020404" pitchFamily="49" charset="0"/>
              </a:rPr>
              <a:t>sltiu</a:t>
            </a:r>
            <a:r>
              <a:rPr lang="en-US" sz="2300" dirty="0"/>
              <a:t>, </a:t>
            </a:r>
            <a:r>
              <a:rPr lang="en-US" sz="2300" dirty="0" err="1">
                <a:latin typeface="Courier New" panose="02070309020205020404" pitchFamily="49" charset="0"/>
                <a:cs typeface="Courier New" panose="02070309020205020404" pitchFamily="49" charset="0"/>
              </a:rPr>
              <a:t>sltu</a:t>
            </a:r>
            <a:endParaRPr lang="en-US" sz="2300" dirty="0">
              <a:latin typeface="Courier New" panose="02070309020205020404" pitchFamily="49" charset="0"/>
              <a:cs typeface="Courier New" panose="02070309020205020404" pitchFamily="49" charset="0"/>
            </a:endParaRPr>
          </a:p>
          <a:p>
            <a:r>
              <a:rPr lang="en-US" sz="2900" dirty="0"/>
              <a:t>With special handling for</a:t>
            </a:r>
          </a:p>
          <a:p>
            <a:pPr lvl="1"/>
            <a:r>
              <a:rPr lang="en-US" dirty="0"/>
              <a:t>sign extend – </a:t>
            </a:r>
            <a:r>
              <a:rPr lang="en-US" dirty="0" err="1">
                <a:latin typeface="Courier New" panose="02070309020205020404" pitchFamily="49" charset="0"/>
                <a:cs typeface="Courier New" panose="02070309020205020404" pitchFamily="49" charset="0"/>
              </a:rPr>
              <a:t>addi</a:t>
            </a:r>
            <a:r>
              <a:rPr lang="en-US" dirty="0"/>
              <a:t>, </a:t>
            </a:r>
            <a:r>
              <a:rPr lang="en-US" dirty="0" err="1">
                <a:latin typeface="Courier New" panose="02070309020205020404" pitchFamily="49" charset="0"/>
                <a:cs typeface="Courier New" panose="02070309020205020404" pitchFamily="49" charset="0"/>
              </a:rPr>
              <a:t>addiu</a:t>
            </a:r>
            <a:r>
              <a:rPr lang="en-US" dirty="0"/>
              <a:t>, </a:t>
            </a:r>
            <a:r>
              <a:rPr lang="en-US" dirty="0" err="1">
                <a:latin typeface="Courier New" panose="02070309020205020404" pitchFamily="49" charset="0"/>
                <a:cs typeface="Courier New" panose="02070309020205020404" pitchFamily="49" charset="0"/>
              </a:rPr>
              <a:t>slti</a:t>
            </a:r>
            <a:r>
              <a:rPr lang="en-US" dirty="0"/>
              <a:t>, </a:t>
            </a:r>
            <a:r>
              <a:rPr lang="en-US" dirty="0" err="1">
                <a:latin typeface="Courier New" panose="02070309020205020404" pitchFamily="49" charset="0"/>
                <a:cs typeface="Courier New" panose="02070309020205020404" pitchFamily="49" charset="0"/>
              </a:rPr>
              <a:t>sltiu</a:t>
            </a:r>
            <a:endParaRPr lang="en-US" dirty="0">
              <a:latin typeface="Courier New" panose="02070309020205020404" pitchFamily="49" charset="0"/>
              <a:cs typeface="Courier New" panose="02070309020205020404" pitchFamily="49" charset="0"/>
            </a:endParaRPr>
          </a:p>
          <a:p>
            <a:pPr lvl="1"/>
            <a:r>
              <a:rPr lang="en-US" dirty="0"/>
              <a:t>zero extend – </a:t>
            </a:r>
            <a:r>
              <a:rPr lang="en-US" dirty="0" err="1">
                <a:latin typeface="Courier New" panose="02070309020205020404" pitchFamily="49" charset="0"/>
                <a:cs typeface="Courier New" panose="02070309020205020404" pitchFamily="49" charset="0"/>
              </a:rPr>
              <a:t>andi</a:t>
            </a:r>
            <a:r>
              <a:rPr lang="en-US" dirty="0"/>
              <a:t>, </a:t>
            </a:r>
            <a:r>
              <a:rPr lang="en-US" dirty="0" err="1">
                <a:latin typeface="Courier New" panose="02070309020205020404" pitchFamily="49" charset="0"/>
                <a:cs typeface="Courier New" panose="02070309020205020404" pitchFamily="49" charset="0"/>
              </a:rPr>
              <a:t>ori</a:t>
            </a:r>
            <a:r>
              <a:rPr lang="en-US" dirty="0"/>
              <a:t>, </a:t>
            </a:r>
            <a:r>
              <a:rPr lang="en-US" dirty="0" err="1">
                <a:latin typeface="Courier New" panose="02070309020205020404" pitchFamily="49" charset="0"/>
                <a:cs typeface="Courier New" panose="02070309020205020404" pitchFamily="49" charset="0"/>
              </a:rPr>
              <a:t>xori</a:t>
            </a:r>
            <a:endParaRPr lang="en-US" dirty="0">
              <a:latin typeface="Courier New" panose="02070309020205020404" pitchFamily="49" charset="0"/>
              <a:cs typeface="Courier New" panose="02070309020205020404" pitchFamily="49" charset="0"/>
            </a:endParaRPr>
          </a:p>
          <a:p>
            <a:pPr lvl="1"/>
            <a:r>
              <a:rPr lang="en-US" dirty="0"/>
              <a:t>overflow detection – </a:t>
            </a:r>
            <a:r>
              <a:rPr lang="en-US" dirty="0">
                <a:latin typeface="Courier New" panose="02070309020205020404" pitchFamily="49" charset="0"/>
                <a:cs typeface="Courier New" panose="02070309020205020404" pitchFamily="49" charset="0"/>
              </a:rPr>
              <a:t>add</a:t>
            </a:r>
            <a:r>
              <a:rPr lang="en-US" dirty="0"/>
              <a:t>, </a:t>
            </a:r>
            <a:r>
              <a:rPr lang="en-US" dirty="0" err="1">
                <a:latin typeface="Courier New" panose="02070309020205020404" pitchFamily="49" charset="0"/>
                <a:cs typeface="Courier New" panose="02070309020205020404" pitchFamily="49" charset="0"/>
              </a:rPr>
              <a:t>addi</a:t>
            </a:r>
            <a:r>
              <a:rPr lang="en-US" dirty="0"/>
              <a:t>, </a:t>
            </a:r>
            <a:r>
              <a:rPr lang="en-US" dirty="0">
                <a:latin typeface="Courier New" panose="02070309020205020404" pitchFamily="49" charset="0"/>
                <a:cs typeface="Courier New" panose="02070309020205020404" pitchFamily="49" charset="0"/>
              </a:rPr>
              <a:t>sub</a:t>
            </a:r>
          </a:p>
        </p:txBody>
      </p:sp>
      <p:grpSp>
        <p:nvGrpSpPr>
          <p:cNvPr id="7" name="Group 6"/>
          <p:cNvGrpSpPr/>
          <p:nvPr/>
        </p:nvGrpSpPr>
        <p:grpSpPr>
          <a:xfrm>
            <a:off x="5729730" y="1468487"/>
            <a:ext cx="3061933" cy="2591783"/>
            <a:chOff x="4468365" y="666070"/>
            <a:chExt cx="3230176" cy="2609655"/>
          </a:xfrm>
        </p:grpSpPr>
        <p:grpSp>
          <p:nvGrpSpPr>
            <p:cNvPr id="8" name="Group 7"/>
            <p:cNvGrpSpPr/>
            <p:nvPr/>
          </p:nvGrpSpPr>
          <p:grpSpPr>
            <a:xfrm>
              <a:off x="4867221" y="1177152"/>
              <a:ext cx="707163" cy="433261"/>
              <a:chOff x="4733419" y="1170525"/>
              <a:chExt cx="707163" cy="433261"/>
            </a:xfrm>
          </p:grpSpPr>
          <p:grpSp>
            <p:nvGrpSpPr>
              <p:cNvPr id="38" name="Group 37"/>
              <p:cNvGrpSpPr/>
              <p:nvPr/>
            </p:nvGrpSpPr>
            <p:grpSpPr>
              <a:xfrm>
                <a:off x="4733419" y="1459786"/>
                <a:ext cx="707163" cy="144000"/>
                <a:chOff x="4733419" y="1459786"/>
                <a:chExt cx="707163" cy="144000"/>
              </a:xfrm>
            </p:grpSpPr>
            <p:cxnSp>
              <p:nvCxnSpPr>
                <p:cNvPr id="40" name="Straight Arrow Connector 39"/>
                <p:cNvCxnSpPr/>
                <p:nvPr/>
              </p:nvCxnSpPr>
              <p:spPr>
                <a:xfrm>
                  <a:off x="4733419" y="1531786"/>
                  <a:ext cx="70716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015000" y="1459786"/>
                  <a:ext cx="144000" cy="14400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4895280" y="1170525"/>
                <a:ext cx="447131" cy="338554"/>
              </a:xfrm>
              <a:prstGeom prst="rect">
                <a:avLst/>
              </a:prstGeom>
              <a:noFill/>
            </p:spPr>
            <p:txBody>
              <a:bodyPr wrap="none" rtlCol="0">
                <a:spAutoFit/>
              </a:bodyPr>
              <a:lstStyle/>
              <a:p>
                <a:r>
                  <a:rPr lang="en-US" sz="1050" b="1" dirty="0">
                    <a:solidFill>
                      <a:schemeClr val="accent1"/>
                    </a:solidFill>
                  </a:rPr>
                  <a:t>32</a:t>
                </a:r>
              </a:p>
            </p:txBody>
          </p:sp>
        </p:grpSp>
        <p:grpSp>
          <p:nvGrpSpPr>
            <p:cNvPr id="9" name="Group 8"/>
            <p:cNvGrpSpPr/>
            <p:nvPr/>
          </p:nvGrpSpPr>
          <p:grpSpPr>
            <a:xfrm>
              <a:off x="4867221" y="2013778"/>
              <a:ext cx="707163" cy="433261"/>
              <a:chOff x="4733419" y="1170525"/>
              <a:chExt cx="707163" cy="433261"/>
            </a:xfrm>
          </p:grpSpPr>
          <p:grpSp>
            <p:nvGrpSpPr>
              <p:cNvPr id="34" name="Group 33"/>
              <p:cNvGrpSpPr/>
              <p:nvPr/>
            </p:nvGrpSpPr>
            <p:grpSpPr>
              <a:xfrm>
                <a:off x="4733419" y="1459786"/>
                <a:ext cx="707163" cy="144000"/>
                <a:chOff x="4733419" y="1459786"/>
                <a:chExt cx="707163" cy="144000"/>
              </a:xfrm>
            </p:grpSpPr>
            <p:cxnSp>
              <p:nvCxnSpPr>
                <p:cNvPr id="36" name="Straight Arrow Connector 35"/>
                <p:cNvCxnSpPr/>
                <p:nvPr/>
              </p:nvCxnSpPr>
              <p:spPr>
                <a:xfrm>
                  <a:off x="4733419" y="1531786"/>
                  <a:ext cx="70716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015000" y="1459786"/>
                  <a:ext cx="144000" cy="14400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4895280" y="1170525"/>
                <a:ext cx="447131" cy="338554"/>
              </a:xfrm>
              <a:prstGeom prst="rect">
                <a:avLst/>
              </a:prstGeom>
              <a:noFill/>
            </p:spPr>
            <p:txBody>
              <a:bodyPr wrap="none" rtlCol="0">
                <a:spAutoFit/>
              </a:bodyPr>
              <a:lstStyle/>
              <a:p>
                <a:r>
                  <a:rPr lang="en-US" sz="1050" b="1" dirty="0">
                    <a:solidFill>
                      <a:schemeClr val="accent1"/>
                    </a:solidFill>
                  </a:rPr>
                  <a:t>32</a:t>
                </a:r>
              </a:p>
            </p:txBody>
          </p:sp>
        </p:grpSp>
        <p:grpSp>
          <p:nvGrpSpPr>
            <p:cNvPr id="10" name="Group 9"/>
            <p:cNvGrpSpPr/>
            <p:nvPr/>
          </p:nvGrpSpPr>
          <p:grpSpPr>
            <a:xfrm>
              <a:off x="6255178" y="1631279"/>
              <a:ext cx="707163" cy="433261"/>
              <a:chOff x="4733419" y="1170525"/>
              <a:chExt cx="707163" cy="433261"/>
            </a:xfrm>
          </p:grpSpPr>
          <p:grpSp>
            <p:nvGrpSpPr>
              <p:cNvPr id="30" name="Group 29"/>
              <p:cNvGrpSpPr/>
              <p:nvPr/>
            </p:nvGrpSpPr>
            <p:grpSpPr>
              <a:xfrm>
                <a:off x="4733419" y="1459786"/>
                <a:ext cx="707163" cy="144000"/>
                <a:chOff x="4733419" y="1459786"/>
                <a:chExt cx="707163" cy="144000"/>
              </a:xfrm>
            </p:grpSpPr>
            <p:cxnSp>
              <p:nvCxnSpPr>
                <p:cNvPr id="32" name="Straight Arrow Connector 31"/>
                <p:cNvCxnSpPr/>
                <p:nvPr/>
              </p:nvCxnSpPr>
              <p:spPr>
                <a:xfrm>
                  <a:off x="4733419" y="1531786"/>
                  <a:ext cx="70716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015000" y="1459786"/>
                  <a:ext cx="144000" cy="14400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4895280" y="1170525"/>
                <a:ext cx="447131" cy="338554"/>
              </a:xfrm>
              <a:prstGeom prst="rect">
                <a:avLst/>
              </a:prstGeom>
              <a:noFill/>
            </p:spPr>
            <p:txBody>
              <a:bodyPr wrap="none" rtlCol="0">
                <a:spAutoFit/>
              </a:bodyPr>
              <a:lstStyle/>
              <a:p>
                <a:r>
                  <a:rPr lang="en-US" sz="1050" b="1" dirty="0">
                    <a:solidFill>
                      <a:schemeClr val="accent1"/>
                    </a:solidFill>
                  </a:rPr>
                  <a:t>32</a:t>
                </a:r>
              </a:p>
            </p:txBody>
          </p:sp>
        </p:grpSp>
        <p:grpSp>
          <p:nvGrpSpPr>
            <p:cNvPr id="11" name="Group 10"/>
            <p:cNvGrpSpPr/>
            <p:nvPr/>
          </p:nvGrpSpPr>
          <p:grpSpPr>
            <a:xfrm>
              <a:off x="5864558" y="2478984"/>
              <a:ext cx="454677" cy="707163"/>
              <a:chOff x="5864558" y="2478984"/>
              <a:chExt cx="454677" cy="707163"/>
            </a:xfrm>
          </p:grpSpPr>
          <p:grpSp>
            <p:nvGrpSpPr>
              <p:cNvPr id="26" name="Group 25"/>
              <p:cNvGrpSpPr/>
              <p:nvPr/>
            </p:nvGrpSpPr>
            <p:grpSpPr>
              <a:xfrm>
                <a:off x="5864558" y="2478984"/>
                <a:ext cx="144000" cy="707163"/>
                <a:chOff x="5301202" y="2173857"/>
                <a:chExt cx="144000" cy="707163"/>
              </a:xfrm>
            </p:grpSpPr>
            <p:cxnSp>
              <p:nvCxnSpPr>
                <p:cNvPr id="28" name="Straight Arrow Connector 27"/>
                <p:cNvCxnSpPr/>
                <p:nvPr/>
              </p:nvCxnSpPr>
              <p:spPr>
                <a:xfrm rot="16200000">
                  <a:off x="5019621" y="2527439"/>
                  <a:ext cx="70716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301202" y="2455439"/>
                  <a:ext cx="144000" cy="14400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5972558" y="2670233"/>
                <a:ext cx="346677" cy="338555"/>
              </a:xfrm>
              <a:prstGeom prst="rect">
                <a:avLst/>
              </a:prstGeom>
              <a:noFill/>
            </p:spPr>
            <p:txBody>
              <a:bodyPr wrap="none" rtlCol="0">
                <a:spAutoFit/>
              </a:bodyPr>
              <a:lstStyle/>
              <a:p>
                <a:r>
                  <a:rPr lang="en-US" sz="1050" b="1" dirty="0">
                    <a:solidFill>
                      <a:schemeClr val="accent1"/>
                    </a:solidFill>
                  </a:rPr>
                  <a:t>4</a:t>
                </a:r>
              </a:p>
            </p:txBody>
          </p:sp>
        </p:grpSp>
        <p:cxnSp>
          <p:nvCxnSpPr>
            <p:cNvPr id="12" name="Straight Arrow Connector 11"/>
            <p:cNvCxnSpPr/>
            <p:nvPr/>
          </p:nvCxnSpPr>
          <p:spPr>
            <a:xfrm flipV="1">
              <a:off x="6089439" y="831250"/>
              <a:ext cx="0" cy="7332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05781" y="831250"/>
              <a:ext cx="0" cy="5479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554010" y="1257534"/>
              <a:ext cx="702174" cy="1413286"/>
              <a:chOff x="5416536" y="1486134"/>
              <a:chExt cx="702174" cy="1413286"/>
            </a:xfrm>
          </p:grpSpPr>
          <p:sp>
            <p:nvSpPr>
              <p:cNvPr id="22" name="Trapezoid 21"/>
              <p:cNvSpPr/>
              <p:nvPr/>
            </p:nvSpPr>
            <p:spPr>
              <a:xfrm rot="16200000" flipV="1">
                <a:off x="5081355" y="1862064"/>
                <a:ext cx="1413286" cy="661425"/>
              </a:xfrm>
              <a:prstGeom prst="trapezoid">
                <a:avLst>
                  <a:gd name="adj" fmla="val 6093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 name="Group 22"/>
              <p:cNvGrpSpPr/>
              <p:nvPr/>
            </p:nvGrpSpPr>
            <p:grpSpPr>
              <a:xfrm rot="16200000">
                <a:off x="5430935" y="2078854"/>
                <a:ext cx="199052" cy="227850"/>
                <a:chOff x="7100887" y="4466259"/>
                <a:chExt cx="95249" cy="109027"/>
              </a:xfrm>
            </p:grpSpPr>
            <p:sp>
              <p:nvSpPr>
                <p:cNvPr id="24" name="Isosceles Triangle 23"/>
                <p:cNvSpPr/>
                <p:nvPr/>
              </p:nvSpPr>
              <p:spPr>
                <a:xfrm flipV="1">
                  <a:off x="7100887" y="4493899"/>
                  <a:ext cx="95249" cy="81387"/>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Isosceles Triangle 24"/>
                <p:cNvSpPr/>
                <p:nvPr/>
              </p:nvSpPr>
              <p:spPr>
                <a:xfrm flipV="1">
                  <a:off x="7100887" y="4466259"/>
                  <a:ext cx="95249" cy="81387"/>
                </a:xfrm>
                <a:prstGeom prst="triangle">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15" name="TextBox 14"/>
            <p:cNvSpPr txBox="1"/>
            <p:nvPr/>
          </p:nvSpPr>
          <p:spPr>
            <a:xfrm>
              <a:off x="5569922" y="1581150"/>
              <a:ext cx="720712" cy="400109"/>
            </a:xfrm>
            <a:prstGeom prst="rect">
              <a:avLst/>
            </a:prstGeom>
            <a:noFill/>
          </p:spPr>
          <p:txBody>
            <a:bodyPr wrap="none" rtlCol="0">
              <a:spAutoFit/>
            </a:bodyPr>
            <a:lstStyle/>
            <a:p>
              <a:pPr algn="ctr"/>
              <a:r>
                <a:rPr lang="en-US" sz="1350" b="1" dirty="0"/>
                <a:t>ALU</a:t>
              </a:r>
            </a:p>
          </p:txBody>
        </p:sp>
        <p:sp>
          <p:nvSpPr>
            <p:cNvPr id="16" name="TextBox 15"/>
            <p:cNvSpPr txBox="1"/>
            <p:nvPr/>
          </p:nvSpPr>
          <p:spPr>
            <a:xfrm>
              <a:off x="4468366" y="1353747"/>
              <a:ext cx="400111" cy="400109"/>
            </a:xfrm>
            <a:prstGeom prst="rect">
              <a:avLst/>
            </a:prstGeom>
            <a:noFill/>
          </p:spPr>
          <p:txBody>
            <a:bodyPr wrap="none" rtlCol="0">
              <a:spAutoFit/>
            </a:bodyPr>
            <a:lstStyle/>
            <a:p>
              <a:pPr algn="ctr"/>
              <a:r>
                <a:rPr lang="en-US" sz="1350" dirty="0"/>
                <a:t>A</a:t>
              </a:r>
            </a:p>
          </p:txBody>
        </p:sp>
        <p:sp>
          <p:nvSpPr>
            <p:cNvPr id="17" name="TextBox 16"/>
            <p:cNvSpPr txBox="1"/>
            <p:nvPr/>
          </p:nvSpPr>
          <p:spPr>
            <a:xfrm>
              <a:off x="4468365" y="2191492"/>
              <a:ext cx="400111" cy="400109"/>
            </a:xfrm>
            <a:prstGeom prst="rect">
              <a:avLst/>
            </a:prstGeom>
            <a:noFill/>
          </p:spPr>
          <p:txBody>
            <a:bodyPr wrap="none" rtlCol="0">
              <a:spAutoFit/>
            </a:bodyPr>
            <a:lstStyle/>
            <a:p>
              <a:pPr algn="ctr"/>
              <a:r>
                <a:rPr lang="en-US" sz="1350" dirty="0"/>
                <a:t>B</a:t>
              </a:r>
            </a:p>
          </p:txBody>
        </p:sp>
        <p:sp>
          <p:nvSpPr>
            <p:cNvPr id="18" name="TextBox 17"/>
            <p:cNvSpPr txBox="1"/>
            <p:nvPr/>
          </p:nvSpPr>
          <p:spPr>
            <a:xfrm>
              <a:off x="6888063" y="1788825"/>
              <a:ext cx="810478" cy="400109"/>
            </a:xfrm>
            <a:prstGeom prst="rect">
              <a:avLst/>
            </a:prstGeom>
            <a:noFill/>
          </p:spPr>
          <p:txBody>
            <a:bodyPr wrap="none" rtlCol="0">
              <a:spAutoFit/>
            </a:bodyPr>
            <a:lstStyle/>
            <a:p>
              <a:pPr algn="ctr"/>
              <a:r>
                <a:rPr lang="en-US" sz="1350" dirty="0"/>
                <a:t>result</a:t>
              </a:r>
            </a:p>
          </p:txBody>
        </p:sp>
        <p:sp>
          <p:nvSpPr>
            <p:cNvPr id="19" name="TextBox 18"/>
            <p:cNvSpPr txBox="1"/>
            <p:nvPr/>
          </p:nvSpPr>
          <p:spPr>
            <a:xfrm>
              <a:off x="5883651" y="2875616"/>
              <a:ext cx="1618391" cy="400109"/>
            </a:xfrm>
            <a:prstGeom prst="rect">
              <a:avLst/>
            </a:prstGeom>
            <a:noFill/>
          </p:spPr>
          <p:txBody>
            <a:bodyPr wrap="none" rtlCol="0">
              <a:spAutoFit/>
            </a:bodyPr>
            <a:lstStyle/>
            <a:p>
              <a:pPr algn="ctr"/>
              <a:r>
                <a:rPr lang="en-US" sz="1350" dirty="0"/>
                <a:t>m (operation)</a:t>
              </a:r>
            </a:p>
          </p:txBody>
        </p:sp>
        <p:sp>
          <p:nvSpPr>
            <p:cNvPr id="20" name="TextBox 19"/>
            <p:cNvSpPr txBox="1"/>
            <p:nvPr/>
          </p:nvSpPr>
          <p:spPr>
            <a:xfrm>
              <a:off x="5093050" y="666070"/>
              <a:ext cx="695064" cy="400109"/>
            </a:xfrm>
            <a:prstGeom prst="rect">
              <a:avLst/>
            </a:prstGeom>
            <a:noFill/>
          </p:spPr>
          <p:txBody>
            <a:bodyPr wrap="none" rtlCol="0">
              <a:spAutoFit/>
            </a:bodyPr>
            <a:lstStyle/>
            <a:p>
              <a:pPr algn="ctr"/>
              <a:r>
                <a:rPr lang="en-US" sz="1350" dirty="0"/>
                <a:t>zero</a:t>
              </a:r>
            </a:p>
          </p:txBody>
        </p:sp>
        <p:sp>
          <p:nvSpPr>
            <p:cNvPr id="21" name="TextBox 20"/>
            <p:cNvSpPr txBox="1"/>
            <p:nvPr/>
          </p:nvSpPr>
          <p:spPr>
            <a:xfrm>
              <a:off x="6058662" y="686379"/>
              <a:ext cx="1105432" cy="400109"/>
            </a:xfrm>
            <a:prstGeom prst="rect">
              <a:avLst/>
            </a:prstGeom>
            <a:noFill/>
          </p:spPr>
          <p:txBody>
            <a:bodyPr wrap="none" rtlCol="0">
              <a:spAutoFit/>
            </a:bodyPr>
            <a:lstStyle/>
            <a:p>
              <a:pPr algn="ctr"/>
              <a:r>
                <a:rPr lang="en-US" sz="1350" dirty="0"/>
                <a:t>overflow</a:t>
              </a:r>
            </a:p>
          </p:txBody>
        </p:sp>
      </p:grpSp>
      <p:sp>
        <p:nvSpPr>
          <p:cNvPr id="6" name="灯片编号占位符 5">
            <a:extLst>
              <a:ext uri="{FF2B5EF4-FFF2-40B4-BE49-F238E27FC236}">
                <a16:creationId xmlns:a16="http://schemas.microsoft.com/office/drawing/2014/main" id="{9D218808-DF5C-41F7-9891-F0DE7AD1194E}"/>
              </a:ext>
            </a:extLst>
          </p:cNvPr>
          <p:cNvSpPr>
            <a:spLocks noGrp="1"/>
          </p:cNvSpPr>
          <p:nvPr>
            <p:ph type="sldNum" sz="quarter" idx="10"/>
          </p:nvPr>
        </p:nvSpPr>
        <p:spPr/>
        <p:txBody>
          <a:bodyPr/>
          <a:lstStyle/>
          <a:p>
            <a:fld id="{D9B6BDF2-6896-4B98-8776-C18582F63BA5}" type="slidenum">
              <a:rPr lang="zh-TW" altLang="en-US" smtClean="0"/>
              <a:pPr/>
              <a:t>3</a:t>
            </a:fld>
            <a:endParaRPr lang="zh-TW" altLang="en-US"/>
          </a:p>
        </p:txBody>
      </p:sp>
    </p:spTree>
    <p:extLst>
      <p:ext uri="{BB962C8B-B14F-4D97-AF65-F5344CB8AC3E}">
        <p14:creationId xmlns:p14="http://schemas.microsoft.com/office/powerpoint/2010/main" val="3595406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Critical Path Delay</a:t>
            </a:r>
          </a:p>
        </p:txBody>
      </p:sp>
      <p:pic>
        <p:nvPicPr>
          <p:cNvPr id="135" name="Picture 134"/>
          <p:cNvPicPr>
            <a:picLocks noChangeAspect="1"/>
          </p:cNvPicPr>
          <p:nvPr/>
        </p:nvPicPr>
        <p:blipFill>
          <a:blip r:embed="rId2"/>
          <a:stretch>
            <a:fillRect/>
          </a:stretch>
        </p:blipFill>
        <p:spPr>
          <a:xfrm>
            <a:off x="1031847" y="956506"/>
            <a:ext cx="3540154" cy="2874871"/>
          </a:xfrm>
          <a:prstGeom prst="rect">
            <a:avLst/>
          </a:prstGeom>
        </p:spPr>
      </p:pic>
      <p:pic>
        <p:nvPicPr>
          <p:cNvPr id="136" name="Picture 135"/>
          <p:cNvPicPr>
            <a:picLocks noChangeAspect="1"/>
          </p:cNvPicPr>
          <p:nvPr/>
        </p:nvPicPr>
        <p:blipFill>
          <a:blip r:embed="rId3"/>
          <a:stretch>
            <a:fillRect/>
          </a:stretch>
        </p:blipFill>
        <p:spPr>
          <a:xfrm>
            <a:off x="4918188" y="946190"/>
            <a:ext cx="3210743" cy="2885188"/>
          </a:xfrm>
          <a:prstGeom prst="rect">
            <a:avLst/>
          </a:prstGeom>
        </p:spPr>
      </p:pic>
      <p:sp>
        <p:nvSpPr>
          <p:cNvPr id="137" name="TextBox 136"/>
          <p:cNvSpPr txBox="1"/>
          <p:nvPr/>
        </p:nvSpPr>
        <p:spPr>
          <a:xfrm>
            <a:off x="1692219" y="3839766"/>
            <a:ext cx="2292038" cy="646331"/>
          </a:xfrm>
          <a:prstGeom prst="rect">
            <a:avLst/>
          </a:prstGeom>
          <a:noFill/>
        </p:spPr>
        <p:txBody>
          <a:bodyPr wrap="none" rtlCol="0">
            <a:spAutoFit/>
          </a:bodyPr>
          <a:lstStyle/>
          <a:p>
            <a:r>
              <a:rPr lang="en-US" b="1" dirty="0">
                <a:solidFill>
                  <a:schemeClr val="accent1"/>
                </a:solidFill>
              </a:rPr>
              <a:t>Ripple-Carry Adder</a:t>
            </a:r>
          </a:p>
          <a:p>
            <a:pPr marL="214313" indent="-214313">
              <a:buFont typeface="Arial" panose="020B0604020202020204" pitchFamily="34" charset="0"/>
              <a:buChar char="•"/>
            </a:pPr>
            <a:r>
              <a:rPr lang="en-US" dirty="0"/>
              <a:t>Delay = 2</a:t>
            </a:r>
            <a:r>
              <a:rPr lang="en-US" i="1" dirty="0"/>
              <a:t>n</a:t>
            </a:r>
            <a:r>
              <a:rPr lang="en-US" dirty="0"/>
              <a:t> + 1</a:t>
            </a:r>
          </a:p>
        </p:txBody>
      </p:sp>
      <p:sp>
        <p:nvSpPr>
          <p:cNvPr id="138" name="TextBox 137"/>
          <p:cNvSpPr txBox="1"/>
          <p:nvPr/>
        </p:nvSpPr>
        <p:spPr>
          <a:xfrm>
            <a:off x="5015887" y="3831377"/>
            <a:ext cx="2804999" cy="646331"/>
          </a:xfrm>
          <a:prstGeom prst="rect">
            <a:avLst/>
          </a:prstGeom>
          <a:noFill/>
        </p:spPr>
        <p:txBody>
          <a:bodyPr wrap="none" rtlCol="0">
            <a:spAutoFit/>
          </a:bodyPr>
          <a:lstStyle/>
          <a:p>
            <a:r>
              <a:rPr lang="en-US" b="1" dirty="0">
                <a:solidFill>
                  <a:schemeClr val="accent1"/>
                </a:solidFill>
              </a:rPr>
              <a:t>Carry-</a:t>
            </a:r>
            <a:r>
              <a:rPr lang="en-US" b="1" dirty="0" err="1">
                <a:solidFill>
                  <a:schemeClr val="accent1"/>
                </a:solidFill>
              </a:rPr>
              <a:t>Lookahead</a:t>
            </a:r>
            <a:r>
              <a:rPr lang="en-US" b="1" dirty="0">
                <a:solidFill>
                  <a:schemeClr val="accent1"/>
                </a:solidFill>
              </a:rPr>
              <a:t> Adder</a:t>
            </a:r>
          </a:p>
          <a:p>
            <a:pPr marL="214313" indent="-214313">
              <a:buFont typeface="Arial" panose="020B0604020202020204" pitchFamily="34" charset="0"/>
              <a:buChar char="•"/>
            </a:pPr>
            <a:r>
              <a:rPr lang="en-US" dirty="0"/>
              <a:t>Delay = 4</a:t>
            </a:r>
          </a:p>
        </p:txBody>
      </p:sp>
      <p:sp>
        <p:nvSpPr>
          <p:cNvPr id="3" name="灯片编号占位符 2">
            <a:extLst>
              <a:ext uri="{FF2B5EF4-FFF2-40B4-BE49-F238E27FC236}">
                <a16:creationId xmlns:a16="http://schemas.microsoft.com/office/drawing/2014/main" id="{8F5362D9-4826-4BD3-B7C5-D225D51CF8CD}"/>
              </a:ext>
            </a:extLst>
          </p:cNvPr>
          <p:cNvSpPr>
            <a:spLocks noGrp="1"/>
          </p:cNvSpPr>
          <p:nvPr>
            <p:ph type="sldNum" sz="quarter" idx="10"/>
          </p:nvPr>
        </p:nvSpPr>
        <p:spPr/>
        <p:txBody>
          <a:bodyPr/>
          <a:lstStyle/>
          <a:p>
            <a:fld id="{D9B6BDF2-6896-4B98-8776-C18582F63BA5}" type="slidenum">
              <a:rPr lang="zh-TW" altLang="en-US" smtClean="0"/>
              <a:pPr/>
              <a:t>30</a:t>
            </a:fld>
            <a:endParaRPr lang="zh-TW" altLang="en-US"/>
          </a:p>
        </p:txBody>
      </p:sp>
    </p:spTree>
    <p:extLst>
      <p:ext uri="{BB962C8B-B14F-4D97-AF65-F5344CB8AC3E}">
        <p14:creationId xmlns:p14="http://schemas.microsoft.com/office/powerpoint/2010/main" val="877444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a:t>
            </a:r>
          </a:p>
        </p:txBody>
      </p:sp>
      <p:sp>
        <p:nvSpPr>
          <p:cNvPr id="3" name="Content Placeholder 2"/>
          <p:cNvSpPr>
            <a:spLocks noGrp="1"/>
          </p:cNvSpPr>
          <p:nvPr>
            <p:ph idx="1"/>
          </p:nvPr>
        </p:nvSpPr>
        <p:spPr>
          <a:xfrm>
            <a:off x="1023458" y="864066"/>
            <a:ext cx="6506056" cy="3565321"/>
          </a:xfrm>
        </p:spPr>
        <p:txBody>
          <a:bodyPr>
            <a:normAutofit fontScale="92500" lnSpcReduction="20000"/>
          </a:bodyPr>
          <a:lstStyle/>
          <a:p>
            <a:r>
              <a:rPr lang="en-US" sz="2000" dirty="0"/>
              <a:t>More complicated than addition</a:t>
            </a:r>
          </a:p>
          <a:p>
            <a:pPr lvl="1"/>
            <a:r>
              <a:rPr lang="en-US" sz="1600" dirty="0"/>
              <a:t>Can be accomplished via </a:t>
            </a:r>
            <a:r>
              <a:rPr lang="en-US" sz="1600" b="1" dirty="0">
                <a:solidFill>
                  <a:schemeClr val="accent1"/>
                </a:solidFill>
              </a:rPr>
              <a:t>shifting</a:t>
            </a:r>
            <a:r>
              <a:rPr lang="en-US" sz="1600" dirty="0">
                <a:solidFill>
                  <a:schemeClr val="accent1"/>
                </a:solidFill>
              </a:rPr>
              <a:t> </a:t>
            </a:r>
            <a:r>
              <a:rPr lang="en-US" sz="1600" dirty="0"/>
              <a:t>and </a:t>
            </a:r>
            <a:r>
              <a:rPr lang="en-US" sz="1600" b="1" dirty="0">
                <a:solidFill>
                  <a:schemeClr val="accent1"/>
                </a:solidFill>
              </a:rPr>
              <a:t>adding</a:t>
            </a:r>
          </a:p>
          <a:p>
            <a:endParaRPr lang="en-US" sz="1800" b="1" dirty="0">
              <a:solidFill>
                <a:schemeClr val="accent1"/>
              </a:solidFill>
            </a:endParaRPr>
          </a:p>
          <a:p>
            <a:endParaRPr lang="en-US" sz="1800" b="1" dirty="0">
              <a:solidFill>
                <a:schemeClr val="accent1"/>
              </a:solidFill>
            </a:endParaRPr>
          </a:p>
          <a:p>
            <a:endParaRPr lang="en-US" sz="1800" b="1" dirty="0">
              <a:solidFill>
                <a:schemeClr val="accent1"/>
              </a:solidFill>
            </a:endParaRPr>
          </a:p>
          <a:p>
            <a:endParaRPr lang="en-US" sz="1800" b="1" dirty="0">
              <a:solidFill>
                <a:schemeClr val="accent1"/>
              </a:solidFill>
            </a:endParaRPr>
          </a:p>
          <a:p>
            <a:endParaRPr lang="en-US" sz="1800" b="1" dirty="0">
              <a:solidFill>
                <a:schemeClr val="accent1"/>
              </a:solidFill>
            </a:endParaRPr>
          </a:p>
          <a:p>
            <a:endParaRPr lang="en-US" sz="1800" b="1" dirty="0">
              <a:solidFill>
                <a:schemeClr val="accent1"/>
              </a:solidFill>
            </a:endParaRPr>
          </a:p>
          <a:p>
            <a:endParaRPr lang="en-US" sz="1800" b="1" dirty="0">
              <a:solidFill>
                <a:schemeClr val="accent1"/>
              </a:solidFill>
            </a:endParaRPr>
          </a:p>
          <a:p>
            <a:endParaRPr lang="en-US" sz="1800" b="1" dirty="0">
              <a:solidFill>
                <a:schemeClr val="accent1"/>
              </a:solidFill>
            </a:endParaRPr>
          </a:p>
          <a:p>
            <a:endParaRPr lang="en-US" sz="1800" dirty="0"/>
          </a:p>
          <a:p>
            <a:r>
              <a:rPr lang="en-US" sz="2000" b="1" dirty="0">
                <a:solidFill>
                  <a:schemeClr val="accent1"/>
                </a:solidFill>
              </a:rPr>
              <a:t>Double precision</a:t>
            </a:r>
            <a:r>
              <a:rPr lang="en-US" sz="2000" dirty="0"/>
              <a:t> product is produced</a:t>
            </a:r>
          </a:p>
          <a:p>
            <a:r>
              <a:rPr lang="en-US" sz="2000" dirty="0"/>
              <a:t>More time and more area is required</a:t>
            </a:r>
          </a:p>
        </p:txBody>
      </p:sp>
      <p:grpSp>
        <p:nvGrpSpPr>
          <p:cNvPr id="11" name="Group 10"/>
          <p:cNvGrpSpPr/>
          <p:nvPr/>
        </p:nvGrpSpPr>
        <p:grpSpPr>
          <a:xfrm>
            <a:off x="2714773" y="1662819"/>
            <a:ext cx="1652195" cy="1815882"/>
            <a:chOff x="2095697" y="2499118"/>
            <a:chExt cx="2202926" cy="2421176"/>
          </a:xfrm>
        </p:grpSpPr>
        <p:sp>
          <p:nvSpPr>
            <p:cNvPr id="6" name="TextBox 5"/>
            <p:cNvSpPr txBox="1"/>
            <p:nvPr/>
          </p:nvSpPr>
          <p:spPr>
            <a:xfrm>
              <a:off x="2095697" y="2499118"/>
              <a:ext cx="2064470" cy="2421176"/>
            </a:xfrm>
            <a:prstGeom prst="rect">
              <a:avLst/>
            </a:prstGeom>
            <a:noFill/>
          </p:spPr>
          <p:txBody>
            <a:bodyPr wrap="square" rtlCol="0">
              <a:spAutoFit/>
            </a:bodyPr>
            <a:lstStyle/>
            <a:p>
              <a:pPr algn="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0010</a:t>
              </a:r>
            </a:p>
            <a:p>
              <a:pPr algn="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1011</a:t>
              </a:r>
            </a:p>
            <a:p>
              <a:pPr algn="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0010</a:t>
              </a:r>
            </a:p>
            <a:p>
              <a:pPr algn="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0010</a:t>
              </a:r>
              <a:r>
                <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0</a:t>
              </a:r>
              <a:endPar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endParaRPr>
            </a:p>
            <a:p>
              <a:pPr algn="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0000</a:t>
              </a:r>
              <a:r>
                <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00</a:t>
              </a:r>
            </a:p>
            <a:p>
              <a:pPr algn="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0010</a:t>
              </a:r>
              <a:r>
                <a:rPr lang="en-US" sz="16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000</a:t>
              </a:r>
            </a:p>
            <a:p>
              <a:pPr algn="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00010110</a:t>
              </a: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7" name="Straight Connector 6"/>
            <p:cNvCxnSpPr/>
            <p:nvPr/>
          </p:nvCxnSpPr>
          <p:spPr>
            <a:xfrm>
              <a:off x="2479249" y="3271101"/>
              <a:ext cx="18193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79249" y="4769963"/>
              <a:ext cx="18193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4840665" y="1640847"/>
            <a:ext cx="1532792" cy="338554"/>
          </a:xfrm>
          <a:prstGeom prst="rect">
            <a:avLst/>
          </a:prstGeom>
          <a:noFill/>
        </p:spPr>
        <p:txBody>
          <a:bodyPr wrap="none" rtlCol="0">
            <a:spAutoFit/>
          </a:bodyPr>
          <a:lstStyle/>
          <a:p>
            <a:r>
              <a:rPr lang="en-US" sz="1600" dirty="0"/>
              <a:t>(</a:t>
            </a:r>
            <a:r>
              <a:rPr lang="en-US" sz="1600" b="1" dirty="0">
                <a:solidFill>
                  <a:schemeClr val="accent1"/>
                </a:solidFill>
              </a:rPr>
              <a:t>multiplicand</a:t>
            </a:r>
            <a:r>
              <a:rPr lang="en-US" sz="1600" dirty="0"/>
              <a:t>)</a:t>
            </a:r>
          </a:p>
        </p:txBody>
      </p:sp>
      <p:sp>
        <p:nvSpPr>
          <p:cNvPr id="12" name="TextBox 11"/>
          <p:cNvSpPr txBox="1"/>
          <p:nvPr/>
        </p:nvSpPr>
        <p:spPr>
          <a:xfrm>
            <a:off x="4840664" y="1895557"/>
            <a:ext cx="1249060" cy="338554"/>
          </a:xfrm>
          <a:prstGeom prst="rect">
            <a:avLst/>
          </a:prstGeom>
          <a:noFill/>
        </p:spPr>
        <p:txBody>
          <a:bodyPr wrap="none" rtlCol="0">
            <a:spAutoFit/>
          </a:bodyPr>
          <a:lstStyle/>
          <a:p>
            <a:r>
              <a:rPr lang="en-US" sz="1600" dirty="0"/>
              <a:t>(</a:t>
            </a:r>
            <a:r>
              <a:rPr lang="en-US" sz="1600" b="1" dirty="0">
                <a:solidFill>
                  <a:schemeClr val="accent1"/>
                </a:solidFill>
              </a:rPr>
              <a:t>multiplier</a:t>
            </a:r>
            <a:r>
              <a:rPr lang="en-US" sz="1600" dirty="0"/>
              <a:t>)</a:t>
            </a:r>
          </a:p>
        </p:txBody>
      </p:sp>
      <p:sp>
        <p:nvSpPr>
          <p:cNvPr id="13" name="TextBox 12"/>
          <p:cNvSpPr txBox="1"/>
          <p:nvPr/>
        </p:nvSpPr>
        <p:spPr>
          <a:xfrm>
            <a:off x="4840664" y="2622644"/>
            <a:ext cx="2319866" cy="338554"/>
          </a:xfrm>
          <a:prstGeom prst="rect">
            <a:avLst/>
          </a:prstGeom>
          <a:noFill/>
        </p:spPr>
        <p:txBody>
          <a:bodyPr wrap="none" rtlCol="0">
            <a:spAutoFit/>
          </a:bodyPr>
          <a:lstStyle/>
          <a:p>
            <a:r>
              <a:rPr lang="en-US" sz="1600" dirty="0"/>
              <a:t>(</a:t>
            </a:r>
            <a:r>
              <a:rPr lang="en-US" sz="1600" b="1" dirty="0">
                <a:solidFill>
                  <a:schemeClr val="accent1"/>
                </a:solidFill>
              </a:rPr>
              <a:t>partial product array</a:t>
            </a:r>
            <a:r>
              <a:rPr lang="en-US" sz="1600" dirty="0"/>
              <a:t>)</a:t>
            </a:r>
          </a:p>
        </p:txBody>
      </p:sp>
      <p:sp>
        <p:nvSpPr>
          <p:cNvPr id="14" name="TextBox 13"/>
          <p:cNvSpPr txBox="1"/>
          <p:nvPr/>
        </p:nvSpPr>
        <p:spPr>
          <a:xfrm>
            <a:off x="4840664" y="3131866"/>
            <a:ext cx="1085554" cy="338554"/>
          </a:xfrm>
          <a:prstGeom prst="rect">
            <a:avLst/>
          </a:prstGeom>
          <a:noFill/>
        </p:spPr>
        <p:txBody>
          <a:bodyPr wrap="none" rtlCol="0">
            <a:spAutoFit/>
          </a:bodyPr>
          <a:lstStyle/>
          <a:p>
            <a:r>
              <a:rPr lang="en-US" sz="1600" dirty="0"/>
              <a:t>(</a:t>
            </a:r>
            <a:r>
              <a:rPr lang="en-US" sz="1600" b="1" dirty="0">
                <a:solidFill>
                  <a:schemeClr val="accent1"/>
                </a:solidFill>
              </a:rPr>
              <a:t>product</a:t>
            </a:r>
            <a:r>
              <a:rPr lang="en-US" sz="1600" dirty="0"/>
              <a:t>)</a:t>
            </a:r>
          </a:p>
        </p:txBody>
      </p:sp>
      <p:sp>
        <p:nvSpPr>
          <p:cNvPr id="8" name="灯片编号占位符 7">
            <a:extLst>
              <a:ext uri="{FF2B5EF4-FFF2-40B4-BE49-F238E27FC236}">
                <a16:creationId xmlns:a16="http://schemas.microsoft.com/office/drawing/2014/main" id="{B45CB2B5-3F85-4982-A9EA-42A2C8913451}"/>
              </a:ext>
            </a:extLst>
          </p:cNvPr>
          <p:cNvSpPr>
            <a:spLocks noGrp="1"/>
          </p:cNvSpPr>
          <p:nvPr>
            <p:ph type="sldNum" sz="quarter" idx="10"/>
          </p:nvPr>
        </p:nvSpPr>
        <p:spPr/>
        <p:txBody>
          <a:bodyPr/>
          <a:lstStyle/>
          <a:p>
            <a:fld id="{D9B6BDF2-6896-4B98-8776-C18582F63BA5}" type="slidenum">
              <a:rPr lang="zh-TW" altLang="en-US" smtClean="0"/>
              <a:pPr/>
              <a:t>31</a:t>
            </a:fld>
            <a:endParaRPr lang="zh-TW" altLang="en-US"/>
          </a:p>
        </p:txBody>
      </p:sp>
    </p:spTree>
    <p:extLst>
      <p:ext uri="{BB962C8B-B14F-4D97-AF65-F5344CB8AC3E}">
        <p14:creationId xmlns:p14="http://schemas.microsoft.com/office/powerpoint/2010/main" val="1422403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Multiplication Hardware (1</a:t>
            </a:r>
            <a:r>
              <a:rPr lang="en-US" baseline="30000" dirty="0"/>
              <a:t>st</a:t>
            </a:r>
            <a:r>
              <a:rPr lang="en-US" dirty="0"/>
              <a:t> Version)</a:t>
            </a:r>
          </a:p>
        </p:txBody>
      </p:sp>
      <p:pic>
        <p:nvPicPr>
          <p:cNvPr id="8" name="Picture 7"/>
          <p:cNvPicPr>
            <a:picLocks noChangeAspect="1"/>
          </p:cNvPicPr>
          <p:nvPr/>
        </p:nvPicPr>
        <p:blipFill>
          <a:blip r:embed="rId2"/>
          <a:stretch>
            <a:fillRect/>
          </a:stretch>
        </p:blipFill>
        <p:spPr>
          <a:xfrm>
            <a:off x="1748712" y="1045054"/>
            <a:ext cx="5915025" cy="3395225"/>
          </a:xfrm>
          <a:prstGeom prst="rect">
            <a:avLst/>
          </a:prstGeom>
        </p:spPr>
      </p:pic>
      <p:sp>
        <p:nvSpPr>
          <p:cNvPr id="3" name="灯片编号占位符 2">
            <a:extLst>
              <a:ext uri="{FF2B5EF4-FFF2-40B4-BE49-F238E27FC236}">
                <a16:creationId xmlns:a16="http://schemas.microsoft.com/office/drawing/2014/main" id="{85D80C52-FC48-420C-9FCA-7F600A1EF21C}"/>
              </a:ext>
            </a:extLst>
          </p:cNvPr>
          <p:cNvSpPr>
            <a:spLocks noGrp="1"/>
          </p:cNvSpPr>
          <p:nvPr>
            <p:ph type="sldNum" sz="quarter" idx="10"/>
          </p:nvPr>
        </p:nvSpPr>
        <p:spPr/>
        <p:txBody>
          <a:bodyPr/>
          <a:lstStyle/>
          <a:p>
            <a:fld id="{D9B6BDF2-6896-4B98-8776-C18582F63BA5}" type="slidenum">
              <a:rPr lang="zh-TW" altLang="en-US" smtClean="0"/>
              <a:pPr/>
              <a:t>32</a:t>
            </a:fld>
            <a:endParaRPr lang="zh-TW" altLang="en-US"/>
          </a:p>
        </p:txBody>
      </p:sp>
    </p:spTree>
    <p:extLst>
      <p:ext uri="{BB962C8B-B14F-4D97-AF65-F5344CB8AC3E}">
        <p14:creationId xmlns:p14="http://schemas.microsoft.com/office/powerpoint/2010/main" val="4028110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 Algorithm</a:t>
            </a:r>
          </a:p>
        </p:txBody>
      </p:sp>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5134016" y="806847"/>
            <a:ext cx="3150728" cy="4131198"/>
          </a:xfrm>
          <a:prstGeom prst="rect">
            <a:avLst/>
          </a:prstGeom>
        </p:spPr>
      </p:pic>
      <p:pic>
        <p:nvPicPr>
          <p:cNvPr id="10" name="Picture 9"/>
          <p:cNvPicPr>
            <a:picLocks noChangeAspect="1"/>
          </p:cNvPicPr>
          <p:nvPr/>
        </p:nvPicPr>
        <p:blipFill>
          <a:blip r:embed="rId3"/>
          <a:stretch>
            <a:fillRect/>
          </a:stretch>
        </p:blipFill>
        <p:spPr>
          <a:xfrm>
            <a:off x="218114" y="1578124"/>
            <a:ext cx="4265838" cy="2448591"/>
          </a:xfrm>
          <a:prstGeom prst="rect">
            <a:avLst/>
          </a:prstGeom>
          <a:ln w="19050">
            <a:solidFill>
              <a:schemeClr val="tx1"/>
            </a:solidFill>
            <a:prstDash val="sysDot"/>
          </a:ln>
        </p:spPr>
      </p:pic>
      <p:sp>
        <p:nvSpPr>
          <p:cNvPr id="3" name="灯片编号占位符 2">
            <a:extLst>
              <a:ext uri="{FF2B5EF4-FFF2-40B4-BE49-F238E27FC236}">
                <a16:creationId xmlns:a16="http://schemas.microsoft.com/office/drawing/2014/main" id="{71B5AE5B-2E9D-4E53-86A8-6B51D733018C}"/>
              </a:ext>
            </a:extLst>
          </p:cNvPr>
          <p:cNvSpPr>
            <a:spLocks noGrp="1"/>
          </p:cNvSpPr>
          <p:nvPr>
            <p:ph type="sldNum" sz="quarter" idx="10"/>
          </p:nvPr>
        </p:nvSpPr>
        <p:spPr/>
        <p:txBody>
          <a:bodyPr/>
          <a:lstStyle/>
          <a:p>
            <a:fld id="{D9B6BDF2-6896-4B98-8776-C18582F63BA5}" type="slidenum">
              <a:rPr lang="zh-TW" altLang="en-US" smtClean="0"/>
              <a:pPr/>
              <a:t>33</a:t>
            </a:fld>
            <a:endParaRPr lang="zh-TW" altLang="en-US"/>
          </a:p>
        </p:txBody>
      </p:sp>
    </p:spTree>
    <p:extLst>
      <p:ext uri="{BB962C8B-B14F-4D97-AF65-F5344CB8AC3E}">
        <p14:creationId xmlns:p14="http://schemas.microsoft.com/office/powerpoint/2010/main" val="3797285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857" y="1742682"/>
            <a:ext cx="5139143" cy="283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sp>
        <p:nvSpPr>
          <p:cNvPr id="60420" name="Rectangle 4"/>
          <p:cNvSpPr>
            <a:spLocks noGrp="1" noChangeArrowheads="1"/>
          </p:cNvSpPr>
          <p:nvPr>
            <p:ph type="body" idx="1"/>
          </p:nvPr>
        </p:nvSpPr>
        <p:spPr>
          <a:xfrm>
            <a:off x="1023457" y="818986"/>
            <a:ext cx="6904140" cy="649087"/>
          </a:xfrm>
        </p:spPr>
        <p:txBody>
          <a:bodyPr/>
          <a:lstStyle/>
          <a:p>
            <a:r>
              <a:rPr lang="zh-TW" altLang="en-US" sz="2000" dirty="0"/>
              <a:t>32-</a:t>
            </a:r>
            <a:r>
              <a:rPr lang="en-US" altLang="zh-TW" sz="2000" dirty="0"/>
              <a:t>bit Multiplicand register, 32 -bit ALU, 64-bit Product register (HI &amp; LO in MIPS), (</a:t>
            </a:r>
            <a:r>
              <a:rPr lang="en-US" altLang="zh-TW" sz="2000" dirty="0">
                <a:solidFill>
                  <a:srgbClr val="FF0000"/>
                </a:solidFill>
              </a:rPr>
              <a:t>0</a:t>
            </a:r>
            <a:r>
              <a:rPr lang="en-US" altLang="zh-TW" sz="2000" dirty="0"/>
              <a:t>-bit Multiplier register)</a:t>
            </a:r>
          </a:p>
        </p:txBody>
      </p:sp>
      <p:sp>
        <p:nvSpPr>
          <p:cNvPr id="8" name="Title 1">
            <a:extLst>
              <a:ext uri="{FF2B5EF4-FFF2-40B4-BE49-F238E27FC236}">
                <a16:creationId xmlns:a16="http://schemas.microsoft.com/office/drawing/2014/main" id="{3FB50C08-056A-4345-BE16-A0DD25930E3D}"/>
              </a:ext>
            </a:extLst>
          </p:cNvPr>
          <p:cNvSpPr>
            <a:spLocks noGrp="1"/>
          </p:cNvSpPr>
          <p:nvPr>
            <p:ph type="title"/>
          </p:nvPr>
        </p:nvSpPr>
        <p:spPr>
          <a:xfrm>
            <a:off x="972589" y="108349"/>
            <a:ext cx="7703101" cy="519113"/>
          </a:xfrm>
        </p:spPr>
        <p:txBody>
          <a:bodyPr>
            <a:normAutofit fontScale="90000"/>
          </a:bodyPr>
          <a:lstStyle/>
          <a:p>
            <a:r>
              <a:rPr lang="en-US" dirty="0"/>
              <a:t>Multiplication Hardware (</a:t>
            </a:r>
            <a:r>
              <a:rPr lang="en-US" altLang="zh-CN" dirty="0"/>
              <a:t>2</a:t>
            </a:r>
            <a:r>
              <a:rPr lang="en-US" baseline="30000" dirty="0"/>
              <a:t>nd</a:t>
            </a:r>
            <a:r>
              <a:rPr lang="en-US" dirty="0"/>
              <a:t> Version)</a:t>
            </a:r>
          </a:p>
        </p:txBody>
      </p:sp>
      <p:sp>
        <p:nvSpPr>
          <p:cNvPr id="9" name="灯片编号占位符 2">
            <a:extLst>
              <a:ext uri="{FF2B5EF4-FFF2-40B4-BE49-F238E27FC236}">
                <a16:creationId xmlns:a16="http://schemas.microsoft.com/office/drawing/2014/main" id="{CC177D6A-DF26-43A7-A6C9-57FC0ADAFDEF}"/>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34</a:t>
            </a:fld>
            <a:endParaRPr lang="zh-TW"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FB50C08-056A-4345-BE16-A0DD25930E3D}"/>
              </a:ext>
            </a:extLst>
          </p:cNvPr>
          <p:cNvSpPr>
            <a:spLocks noGrp="1"/>
          </p:cNvSpPr>
          <p:nvPr>
            <p:ph type="title"/>
          </p:nvPr>
        </p:nvSpPr>
        <p:spPr>
          <a:xfrm>
            <a:off x="972589" y="108349"/>
            <a:ext cx="7703101" cy="519113"/>
          </a:xfrm>
        </p:spPr>
        <p:txBody>
          <a:bodyPr>
            <a:normAutofit fontScale="90000"/>
          </a:bodyPr>
          <a:lstStyle/>
          <a:p>
            <a:r>
              <a:rPr lang="en-US" dirty="0"/>
              <a:t>Multiplication Hardware (</a:t>
            </a:r>
            <a:r>
              <a:rPr lang="en-US" altLang="zh-CN" dirty="0"/>
              <a:t>2</a:t>
            </a:r>
            <a:r>
              <a:rPr lang="en-US" baseline="30000" dirty="0"/>
              <a:t>nd</a:t>
            </a:r>
            <a:r>
              <a:rPr lang="en-US" dirty="0"/>
              <a:t> Version)</a:t>
            </a:r>
          </a:p>
        </p:txBody>
      </p:sp>
      <p:sp>
        <p:nvSpPr>
          <p:cNvPr id="9" name="Rectangle 3">
            <a:extLst>
              <a:ext uri="{FF2B5EF4-FFF2-40B4-BE49-F238E27FC236}">
                <a16:creationId xmlns:a16="http://schemas.microsoft.com/office/drawing/2014/main" id="{4F858522-CB53-4ACA-B83C-67AE760A88C6}"/>
              </a:ext>
            </a:extLst>
          </p:cNvPr>
          <p:cNvSpPr txBox="1">
            <a:spLocks noChangeArrowheads="1"/>
          </p:cNvSpPr>
          <p:nvPr/>
        </p:nvSpPr>
        <p:spPr bwMode="auto">
          <a:xfrm>
            <a:off x="352338" y="1359016"/>
            <a:ext cx="3456264" cy="3112315"/>
          </a:xfrm>
          <a:prstGeom prst="rect">
            <a:avLst/>
          </a:prstGeom>
          <a:noFill/>
          <a:ln w="9525">
            <a:noFill/>
            <a:miter lim="800000"/>
            <a:headEnd/>
            <a:tailEnd/>
          </a:ln>
        </p:spPr>
        <p:txBody>
          <a:bodyPr vert="horz" wrap="square" lIns="69056" tIns="34529" rIns="69056" bIns="34529" numCol="1" anchor="t" anchorCtr="0" compatLnSpc="1">
            <a:prstTxWarp prst="textNoShape">
              <a:avLst/>
            </a:prstTxWarp>
          </a:bodyPr>
          <a:lstStyle>
            <a:lvl1pPr marL="257168" indent="-257168" algn="l" rtl="0" eaLnBrk="1" fontAlgn="base" hangingPunct="1">
              <a:spcBef>
                <a:spcPct val="20000"/>
              </a:spcBef>
              <a:spcAft>
                <a:spcPct val="0"/>
              </a:spcAft>
              <a:buClr>
                <a:srgbClr val="0000FF"/>
              </a:buClr>
              <a:buSzPct val="80000"/>
              <a:buFont typeface="Wingdings" pitchFamily="2" charset="2"/>
              <a:buChar char="l"/>
              <a:defRPr kumimoji="1" sz="2800">
                <a:solidFill>
                  <a:schemeClr val="tx1"/>
                </a:solidFill>
                <a:latin typeface="Calibri" pitchFamily="34" charset="0"/>
                <a:ea typeface="標楷體" pitchFamily="65" charset="-120"/>
                <a:cs typeface="+mn-cs"/>
              </a:defRPr>
            </a:lvl1pPr>
            <a:lvl2pPr marL="557199" indent="-214308" algn="l" rtl="0" eaLnBrk="1" fontAlgn="base" hangingPunct="1">
              <a:spcBef>
                <a:spcPct val="20000"/>
              </a:spcBef>
              <a:spcAft>
                <a:spcPct val="0"/>
              </a:spcAft>
              <a:buClr>
                <a:srgbClr val="0000FF"/>
              </a:buClr>
              <a:buSzPct val="90000"/>
              <a:buFont typeface="Arial" charset="0"/>
              <a:buChar char="–"/>
              <a:defRPr kumimoji="1" sz="2400">
                <a:solidFill>
                  <a:schemeClr val="tx1"/>
                </a:solidFill>
                <a:latin typeface="Calibri" pitchFamily="34" charset="0"/>
                <a:ea typeface="標楷體" pitchFamily="65" charset="-120"/>
              </a:defRPr>
            </a:lvl2pPr>
            <a:lvl3pPr marL="857229" indent="-171446" algn="l" rtl="0" eaLnBrk="1" fontAlgn="base" hangingPunct="1">
              <a:spcBef>
                <a:spcPct val="20000"/>
              </a:spcBef>
              <a:spcAft>
                <a:spcPct val="0"/>
              </a:spcAft>
              <a:buChar char="•"/>
              <a:defRPr kumimoji="1" sz="1800">
                <a:solidFill>
                  <a:schemeClr val="tx1"/>
                </a:solidFill>
                <a:latin typeface="+mn-lt"/>
                <a:ea typeface="+mn-ea"/>
              </a:defRPr>
            </a:lvl3pPr>
            <a:lvl4pPr marL="1200121" indent="-171446" algn="l" rtl="0" eaLnBrk="1" fontAlgn="base" hangingPunct="1">
              <a:spcBef>
                <a:spcPct val="20000"/>
              </a:spcBef>
              <a:spcAft>
                <a:spcPct val="0"/>
              </a:spcAft>
              <a:buChar char="–"/>
              <a:defRPr kumimoji="1" sz="1500">
                <a:solidFill>
                  <a:schemeClr val="tx1"/>
                </a:solidFill>
                <a:latin typeface="+mn-lt"/>
                <a:ea typeface="+mn-ea"/>
              </a:defRPr>
            </a:lvl4pPr>
            <a:lvl5pPr marL="1543012" indent="-171446" algn="l" rtl="0" eaLnBrk="1" fontAlgn="base" hangingPunct="1">
              <a:spcBef>
                <a:spcPct val="20000"/>
              </a:spcBef>
              <a:spcAft>
                <a:spcPct val="0"/>
              </a:spcAft>
              <a:buChar char="»"/>
              <a:defRPr kumimoji="1" sz="1500">
                <a:solidFill>
                  <a:schemeClr val="tx1"/>
                </a:solidFill>
                <a:latin typeface="+mn-lt"/>
                <a:ea typeface="+mn-ea"/>
              </a:defRPr>
            </a:lvl5pPr>
            <a:lvl6pPr marL="1885904" indent="-171446" algn="l" rtl="0" eaLnBrk="1" fontAlgn="base" hangingPunct="1">
              <a:spcBef>
                <a:spcPct val="20000"/>
              </a:spcBef>
              <a:spcAft>
                <a:spcPct val="0"/>
              </a:spcAft>
              <a:buChar char="»"/>
              <a:defRPr kumimoji="1" sz="1500">
                <a:solidFill>
                  <a:schemeClr val="tx1"/>
                </a:solidFill>
                <a:latin typeface="+mn-lt"/>
                <a:ea typeface="+mn-ea"/>
              </a:defRPr>
            </a:lvl6pPr>
            <a:lvl7pPr marL="2228795" indent="-171446" algn="l" rtl="0" eaLnBrk="1" fontAlgn="base" hangingPunct="1">
              <a:spcBef>
                <a:spcPct val="20000"/>
              </a:spcBef>
              <a:spcAft>
                <a:spcPct val="0"/>
              </a:spcAft>
              <a:buChar char="»"/>
              <a:defRPr kumimoji="1" sz="1500">
                <a:solidFill>
                  <a:schemeClr val="tx1"/>
                </a:solidFill>
                <a:latin typeface="+mn-lt"/>
                <a:ea typeface="+mn-ea"/>
              </a:defRPr>
            </a:lvl7pPr>
            <a:lvl8pPr marL="2571686" indent="-171446" algn="l" rtl="0" eaLnBrk="1" fontAlgn="base" hangingPunct="1">
              <a:spcBef>
                <a:spcPct val="20000"/>
              </a:spcBef>
              <a:spcAft>
                <a:spcPct val="0"/>
              </a:spcAft>
              <a:buChar char="»"/>
              <a:defRPr kumimoji="1" sz="1500">
                <a:solidFill>
                  <a:schemeClr val="tx1"/>
                </a:solidFill>
                <a:latin typeface="+mn-lt"/>
                <a:ea typeface="+mn-ea"/>
              </a:defRPr>
            </a:lvl8pPr>
            <a:lvl9pPr marL="2914578" indent="-171446" algn="l" rtl="0" eaLnBrk="1" fontAlgn="base" hangingPunct="1">
              <a:spcBef>
                <a:spcPct val="20000"/>
              </a:spcBef>
              <a:spcAft>
                <a:spcPct val="0"/>
              </a:spcAft>
              <a:buChar char="»"/>
              <a:defRPr kumimoji="1" sz="1500">
                <a:solidFill>
                  <a:schemeClr val="tx1"/>
                </a:solidFill>
                <a:latin typeface="+mn-lt"/>
                <a:ea typeface="+mn-ea"/>
              </a:defRPr>
            </a:lvl9pPr>
          </a:lstStyle>
          <a:p>
            <a:pPr marL="152400" indent="-152400">
              <a:lnSpc>
                <a:spcPct val="80000"/>
              </a:lnSpc>
              <a:buFont typeface="Wingdings" pitchFamily="2" charset="2"/>
              <a:buNone/>
              <a:tabLst>
                <a:tab pos="814388" algn="l"/>
                <a:tab pos="1071563" algn="l"/>
              </a:tabLst>
            </a:pPr>
            <a:r>
              <a:rPr lang="zh-TW" altLang="en-US" sz="2000" b="1" kern="0" dirty="0"/>
              <a:t>0010 </a:t>
            </a:r>
            <a:r>
              <a:rPr lang="en-US" altLang="zh-TW" sz="2000" b="1" kern="0" dirty="0"/>
              <a:t>x 0011</a:t>
            </a:r>
          </a:p>
          <a:p>
            <a:pPr marL="152400" indent="-152400">
              <a:buFont typeface="Wingdings" pitchFamily="2" charset="2"/>
              <a:buNone/>
              <a:tabLst>
                <a:tab pos="814388" algn="l"/>
                <a:tab pos="1071563" algn="l"/>
              </a:tabLst>
            </a:pPr>
            <a:r>
              <a:rPr lang="en-US" altLang="zh-TW" sz="2000" b="1" kern="0" dirty="0"/>
              <a:t>Multiplicand	   Product</a:t>
            </a:r>
            <a:br>
              <a:rPr lang="en-US" altLang="zh-TW" sz="2000" b="1" kern="0" dirty="0"/>
            </a:br>
            <a:r>
              <a:rPr lang="en-US" altLang="zh-TW" sz="2000" b="1" kern="0" dirty="0">
                <a:latin typeface="Courier New" pitchFamily="49" charset="0"/>
              </a:rPr>
              <a:t>0010			0000 </a:t>
            </a:r>
            <a:r>
              <a:rPr lang="en-US" altLang="zh-TW" sz="2000" b="1" kern="0" dirty="0">
                <a:solidFill>
                  <a:srgbClr val="008000"/>
                </a:solidFill>
                <a:latin typeface="Courier New" pitchFamily="49" charset="0"/>
              </a:rPr>
              <a:t>001</a:t>
            </a:r>
            <a:r>
              <a:rPr lang="en-US" altLang="zh-TW" sz="2000" b="1" u="sng" kern="0" dirty="0">
                <a:solidFill>
                  <a:srgbClr val="008000"/>
                </a:solidFill>
                <a:latin typeface="Courier New" pitchFamily="49" charset="0"/>
              </a:rPr>
              <a:t>1</a:t>
            </a:r>
          </a:p>
          <a:p>
            <a:pPr marL="152400" indent="-152400">
              <a:lnSpc>
                <a:spcPct val="80000"/>
              </a:lnSpc>
              <a:buFont typeface="Wingdings" pitchFamily="2" charset="2"/>
              <a:buNone/>
              <a:tabLst>
                <a:tab pos="814388" algn="l"/>
                <a:tab pos="1071563" algn="l"/>
              </a:tabLst>
            </a:pPr>
            <a:r>
              <a:rPr lang="en-US" altLang="zh-TW" sz="2000" b="1" kern="0" dirty="0">
                <a:latin typeface="Courier New" pitchFamily="49" charset="0"/>
              </a:rPr>
              <a:t>				</a:t>
            </a:r>
            <a:r>
              <a:rPr lang="en-US" altLang="zh-TW" sz="2000" b="1" kern="0" dirty="0">
                <a:solidFill>
                  <a:schemeClr val="folHlink"/>
                </a:solidFill>
                <a:latin typeface="Courier New" pitchFamily="49" charset="0"/>
              </a:rPr>
              <a:t>0010</a:t>
            </a:r>
            <a:r>
              <a:rPr lang="en-US" altLang="zh-TW" sz="2000" b="1" kern="0" dirty="0">
                <a:latin typeface="Courier New" pitchFamily="49" charset="0"/>
              </a:rPr>
              <a:t> </a:t>
            </a:r>
            <a:r>
              <a:rPr lang="en-US" altLang="zh-TW" sz="2000" b="1" kern="0" dirty="0">
                <a:solidFill>
                  <a:srgbClr val="008000"/>
                </a:solidFill>
                <a:latin typeface="Courier New" pitchFamily="49" charset="0"/>
              </a:rPr>
              <a:t>0011</a:t>
            </a:r>
          </a:p>
          <a:p>
            <a:pPr marL="152400" indent="-152400">
              <a:lnSpc>
                <a:spcPct val="80000"/>
              </a:lnSpc>
              <a:buFont typeface="Wingdings" pitchFamily="2" charset="2"/>
              <a:buNone/>
              <a:tabLst>
                <a:tab pos="814388" algn="l"/>
                <a:tab pos="1071563" algn="l"/>
              </a:tabLst>
            </a:pPr>
            <a:r>
              <a:rPr lang="en-US" altLang="zh-TW" sz="2000" b="1" kern="0" dirty="0">
                <a:latin typeface="Courier New" pitchFamily="49" charset="0"/>
              </a:rPr>
              <a:t>	0010			</a:t>
            </a:r>
            <a:r>
              <a:rPr lang="en-US" altLang="zh-TW" sz="2000" b="1" kern="0" dirty="0">
                <a:solidFill>
                  <a:schemeClr val="folHlink"/>
                </a:solidFill>
                <a:latin typeface="Courier New" pitchFamily="49" charset="0"/>
              </a:rPr>
              <a:t>0001</a:t>
            </a:r>
            <a:r>
              <a:rPr lang="en-US" altLang="zh-TW" sz="2000" b="1" kern="0" dirty="0">
                <a:latin typeface="Courier New" pitchFamily="49" charset="0"/>
              </a:rPr>
              <a:t> </a:t>
            </a:r>
            <a:r>
              <a:rPr lang="en-US" altLang="zh-TW" sz="2000" b="1" kern="0" dirty="0">
                <a:solidFill>
                  <a:schemeClr val="folHlink"/>
                </a:solidFill>
                <a:latin typeface="Courier New" pitchFamily="49" charset="0"/>
              </a:rPr>
              <a:t>0</a:t>
            </a:r>
            <a:r>
              <a:rPr lang="en-US" altLang="zh-TW" sz="2000" b="1" kern="0" dirty="0">
                <a:solidFill>
                  <a:srgbClr val="008000"/>
                </a:solidFill>
                <a:latin typeface="Courier New" pitchFamily="49" charset="0"/>
              </a:rPr>
              <a:t>00</a:t>
            </a:r>
            <a:r>
              <a:rPr lang="en-US" altLang="zh-TW" sz="2000" b="1" u="sng" kern="0" dirty="0">
                <a:solidFill>
                  <a:srgbClr val="008000"/>
                </a:solidFill>
                <a:latin typeface="Courier New" pitchFamily="49" charset="0"/>
              </a:rPr>
              <a:t>1</a:t>
            </a:r>
          </a:p>
          <a:p>
            <a:pPr marL="152400" indent="-152400">
              <a:lnSpc>
                <a:spcPct val="80000"/>
              </a:lnSpc>
              <a:buFont typeface="Wingdings" pitchFamily="2" charset="2"/>
              <a:buNone/>
              <a:tabLst>
                <a:tab pos="814388" algn="l"/>
                <a:tab pos="1071563" algn="l"/>
              </a:tabLst>
            </a:pPr>
            <a:r>
              <a:rPr lang="en-US" altLang="zh-TW" sz="2000" b="1" kern="0" dirty="0">
                <a:latin typeface="Courier New" pitchFamily="49" charset="0"/>
              </a:rPr>
              <a:t>				</a:t>
            </a:r>
            <a:r>
              <a:rPr lang="en-US" altLang="zh-TW" sz="2000" b="1" kern="0" dirty="0">
                <a:solidFill>
                  <a:schemeClr val="folHlink"/>
                </a:solidFill>
                <a:latin typeface="Courier New" pitchFamily="49" charset="0"/>
              </a:rPr>
              <a:t>0011</a:t>
            </a:r>
            <a:r>
              <a:rPr lang="en-US" altLang="zh-TW" sz="2000" b="1" kern="0" dirty="0">
                <a:latin typeface="Courier New" pitchFamily="49" charset="0"/>
              </a:rPr>
              <a:t> </a:t>
            </a:r>
            <a:r>
              <a:rPr lang="en-US" altLang="zh-TW" sz="2000" b="1" kern="0" dirty="0">
                <a:solidFill>
                  <a:schemeClr val="folHlink"/>
                </a:solidFill>
                <a:latin typeface="Courier New" pitchFamily="49" charset="0"/>
              </a:rPr>
              <a:t>0</a:t>
            </a:r>
            <a:r>
              <a:rPr lang="en-US" altLang="zh-TW" sz="2000" b="1" kern="0" dirty="0">
                <a:solidFill>
                  <a:srgbClr val="008000"/>
                </a:solidFill>
                <a:latin typeface="Courier New" pitchFamily="49" charset="0"/>
              </a:rPr>
              <a:t>001</a:t>
            </a:r>
          </a:p>
          <a:p>
            <a:pPr marL="152400" indent="-152400">
              <a:lnSpc>
                <a:spcPct val="80000"/>
              </a:lnSpc>
              <a:buFont typeface="Wingdings" pitchFamily="2" charset="2"/>
              <a:buNone/>
              <a:tabLst>
                <a:tab pos="814388" algn="l"/>
                <a:tab pos="1071563" algn="l"/>
              </a:tabLst>
            </a:pPr>
            <a:r>
              <a:rPr lang="en-US" altLang="zh-TW" sz="2000" b="1" kern="0" dirty="0">
                <a:latin typeface="Courier New" pitchFamily="49" charset="0"/>
              </a:rPr>
              <a:t>	0010			</a:t>
            </a:r>
            <a:r>
              <a:rPr lang="en-US" altLang="zh-TW" sz="2000" b="1" kern="0" dirty="0">
                <a:solidFill>
                  <a:schemeClr val="folHlink"/>
                </a:solidFill>
                <a:latin typeface="Courier New" pitchFamily="49" charset="0"/>
              </a:rPr>
              <a:t>0001</a:t>
            </a:r>
            <a:r>
              <a:rPr lang="en-US" altLang="zh-TW" sz="2000" b="1" kern="0" dirty="0">
                <a:latin typeface="Courier New" pitchFamily="49" charset="0"/>
              </a:rPr>
              <a:t> </a:t>
            </a:r>
            <a:r>
              <a:rPr lang="en-US" altLang="zh-TW" sz="2000" b="1" kern="0" dirty="0">
                <a:solidFill>
                  <a:schemeClr val="folHlink"/>
                </a:solidFill>
                <a:latin typeface="Courier New" pitchFamily="49" charset="0"/>
              </a:rPr>
              <a:t>10</a:t>
            </a:r>
            <a:r>
              <a:rPr lang="en-US" altLang="zh-TW" sz="2000" b="1" kern="0" dirty="0">
                <a:solidFill>
                  <a:srgbClr val="008000"/>
                </a:solidFill>
                <a:latin typeface="Courier New" pitchFamily="49" charset="0"/>
              </a:rPr>
              <a:t>0</a:t>
            </a:r>
            <a:r>
              <a:rPr lang="en-US" altLang="zh-TW" sz="2000" b="1" u="sng" kern="0" dirty="0">
                <a:solidFill>
                  <a:srgbClr val="008000"/>
                </a:solidFill>
                <a:latin typeface="Courier New" pitchFamily="49" charset="0"/>
              </a:rPr>
              <a:t>0</a:t>
            </a:r>
          </a:p>
          <a:p>
            <a:pPr marL="152400" indent="-152400">
              <a:lnSpc>
                <a:spcPct val="80000"/>
              </a:lnSpc>
              <a:buFont typeface="Wingdings" pitchFamily="2" charset="2"/>
              <a:buNone/>
              <a:tabLst>
                <a:tab pos="814388" algn="l"/>
                <a:tab pos="1071563" algn="l"/>
              </a:tabLst>
            </a:pPr>
            <a:r>
              <a:rPr lang="en-US" altLang="zh-TW" sz="2000" b="1" kern="0" dirty="0">
                <a:latin typeface="Courier New" pitchFamily="49" charset="0"/>
              </a:rPr>
              <a:t>	0010			</a:t>
            </a:r>
            <a:r>
              <a:rPr lang="en-US" altLang="zh-TW" sz="2000" b="1" kern="0" dirty="0">
                <a:solidFill>
                  <a:schemeClr val="folHlink"/>
                </a:solidFill>
                <a:latin typeface="Courier New" pitchFamily="49" charset="0"/>
              </a:rPr>
              <a:t>0000</a:t>
            </a:r>
            <a:r>
              <a:rPr lang="en-US" altLang="zh-TW" sz="2000" b="1" kern="0" dirty="0">
                <a:latin typeface="Courier New" pitchFamily="49" charset="0"/>
              </a:rPr>
              <a:t> </a:t>
            </a:r>
            <a:r>
              <a:rPr lang="en-US" altLang="zh-TW" sz="2000" b="1" kern="0" dirty="0">
                <a:solidFill>
                  <a:schemeClr val="folHlink"/>
                </a:solidFill>
                <a:latin typeface="Courier New" pitchFamily="49" charset="0"/>
              </a:rPr>
              <a:t>110</a:t>
            </a:r>
            <a:r>
              <a:rPr lang="en-US" altLang="zh-TW" sz="2000" b="1" u="sng" kern="0" dirty="0">
                <a:solidFill>
                  <a:srgbClr val="008000"/>
                </a:solidFill>
                <a:latin typeface="Courier New" pitchFamily="49" charset="0"/>
              </a:rPr>
              <a:t>0</a:t>
            </a:r>
          </a:p>
          <a:p>
            <a:pPr marL="152400" indent="-152400">
              <a:lnSpc>
                <a:spcPct val="80000"/>
              </a:lnSpc>
              <a:buFont typeface="Wingdings" pitchFamily="2" charset="2"/>
              <a:buNone/>
              <a:tabLst>
                <a:tab pos="814388" algn="l"/>
                <a:tab pos="1071563" algn="l"/>
              </a:tabLst>
            </a:pPr>
            <a:r>
              <a:rPr lang="en-US" altLang="zh-TW" sz="2000" b="1" kern="0" dirty="0">
                <a:latin typeface="Courier New" pitchFamily="49" charset="0"/>
              </a:rPr>
              <a:t>	0010		</a:t>
            </a:r>
            <a:r>
              <a:rPr lang="en-US" altLang="zh-TW" sz="2000" b="1" kern="0" dirty="0">
                <a:solidFill>
                  <a:schemeClr val="accent1"/>
                </a:solidFill>
                <a:latin typeface="Courier New" pitchFamily="49" charset="0"/>
              </a:rPr>
              <a:t>	0000 0110</a:t>
            </a:r>
          </a:p>
        </p:txBody>
      </p:sp>
      <p:grpSp>
        <p:nvGrpSpPr>
          <p:cNvPr id="5" name="组合 4">
            <a:extLst>
              <a:ext uri="{FF2B5EF4-FFF2-40B4-BE49-F238E27FC236}">
                <a16:creationId xmlns:a16="http://schemas.microsoft.com/office/drawing/2014/main" id="{05ABFBC0-D0D5-4288-97CB-0DA441050310}"/>
              </a:ext>
            </a:extLst>
          </p:cNvPr>
          <p:cNvGrpSpPr/>
          <p:nvPr/>
        </p:nvGrpSpPr>
        <p:grpSpPr>
          <a:xfrm>
            <a:off x="3934436" y="838897"/>
            <a:ext cx="4950859" cy="3758269"/>
            <a:chOff x="4085438" y="855675"/>
            <a:chExt cx="4950859" cy="3758269"/>
          </a:xfrm>
        </p:grpSpPr>
        <p:sp>
          <p:nvSpPr>
            <p:cNvPr id="23" name="Rectangle 22">
              <a:extLst>
                <a:ext uri="{FF2B5EF4-FFF2-40B4-BE49-F238E27FC236}">
                  <a16:creationId xmlns:a16="http://schemas.microsoft.com/office/drawing/2014/main" id="{1239DF38-4EDE-4F8B-9BAF-0A73D1621CFD}"/>
                </a:ext>
              </a:extLst>
            </p:cNvPr>
            <p:cNvSpPr>
              <a:spLocks noChangeArrowheads="1"/>
            </p:cNvSpPr>
            <p:nvPr/>
          </p:nvSpPr>
          <p:spPr bwMode="auto">
            <a:xfrm>
              <a:off x="4085438" y="2138151"/>
              <a:ext cx="3614897" cy="351466"/>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900"/>
            </a:p>
          </p:txBody>
        </p:sp>
        <p:grpSp>
          <p:nvGrpSpPr>
            <p:cNvPr id="4" name="组合 3">
              <a:extLst>
                <a:ext uri="{FF2B5EF4-FFF2-40B4-BE49-F238E27FC236}">
                  <a16:creationId xmlns:a16="http://schemas.microsoft.com/office/drawing/2014/main" id="{E03B661A-6E7A-4804-AD48-A46FABC48DAC}"/>
                </a:ext>
              </a:extLst>
            </p:cNvPr>
            <p:cNvGrpSpPr/>
            <p:nvPr/>
          </p:nvGrpSpPr>
          <p:grpSpPr>
            <a:xfrm>
              <a:off x="4108437" y="855675"/>
              <a:ext cx="4927860" cy="3758269"/>
              <a:chOff x="4108437" y="855675"/>
              <a:chExt cx="4927860" cy="3758269"/>
            </a:xfrm>
          </p:grpSpPr>
          <p:sp>
            <p:nvSpPr>
              <p:cNvPr id="11" name="Rectangle 21">
                <a:extLst>
                  <a:ext uri="{FF2B5EF4-FFF2-40B4-BE49-F238E27FC236}">
                    <a16:creationId xmlns:a16="http://schemas.microsoft.com/office/drawing/2014/main" id="{A8151C25-5C97-4CE8-BB5B-064EEF78C2C5}"/>
                  </a:ext>
                </a:extLst>
              </p:cNvPr>
              <p:cNvSpPr>
                <a:spLocks noChangeArrowheads="1"/>
              </p:cNvSpPr>
              <p:nvPr/>
            </p:nvSpPr>
            <p:spPr bwMode="auto">
              <a:xfrm>
                <a:off x="4108437" y="2138151"/>
                <a:ext cx="2723501" cy="3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900" b="1" dirty="0">
                    <a:latin typeface="Arial" pitchFamily="34" charset="0"/>
                  </a:rPr>
                  <a:t>1</a:t>
                </a:r>
                <a:r>
                  <a:rPr kumimoji="1" lang="en-US" altLang="zh-TW" sz="900" b="1" dirty="0">
                    <a:latin typeface="Arial" pitchFamily="34" charset="0"/>
                  </a:rPr>
                  <a:t>a. Add multiplicand to left half of product and </a:t>
                </a:r>
              </a:p>
              <a:p>
                <a:r>
                  <a:rPr kumimoji="1" lang="en-US" altLang="zh-TW" sz="900" b="1" dirty="0">
                    <a:latin typeface="Arial" pitchFamily="34" charset="0"/>
                  </a:rPr>
                  <a:t>place the result in left half of Product register</a:t>
                </a:r>
              </a:p>
            </p:txBody>
          </p:sp>
          <p:sp>
            <p:nvSpPr>
              <p:cNvPr id="13" name="Rectangle 25">
                <a:extLst>
                  <a:ext uri="{FF2B5EF4-FFF2-40B4-BE49-F238E27FC236}">
                    <a16:creationId xmlns:a16="http://schemas.microsoft.com/office/drawing/2014/main" id="{D9B36F32-3906-485F-B5B2-7CF94BDEE32F}"/>
                  </a:ext>
                </a:extLst>
              </p:cNvPr>
              <p:cNvSpPr>
                <a:spLocks noChangeArrowheads="1"/>
              </p:cNvSpPr>
              <p:nvPr/>
            </p:nvSpPr>
            <p:spPr bwMode="auto">
              <a:xfrm>
                <a:off x="6744463" y="3786114"/>
                <a:ext cx="735778" cy="338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lnSpc>
                    <a:spcPct val="90000"/>
                  </a:lnSpc>
                </a:pPr>
                <a:r>
                  <a:rPr kumimoji="1" lang="zh-TW" altLang="en-US" sz="900" b="1">
                    <a:solidFill>
                      <a:srgbClr val="000000"/>
                    </a:solidFill>
                    <a:latin typeface="Arial" pitchFamily="34" charset="0"/>
                  </a:rPr>
                  <a:t>32</a:t>
                </a:r>
                <a:r>
                  <a:rPr kumimoji="1" lang="en-US" altLang="zh-TW" sz="900" b="1">
                    <a:solidFill>
                      <a:srgbClr val="000000"/>
                    </a:solidFill>
                    <a:latin typeface="Arial" pitchFamily="34" charset="0"/>
                  </a:rPr>
                  <a:t>nd </a:t>
                </a:r>
              </a:p>
              <a:p>
                <a:pPr algn="ctr">
                  <a:lnSpc>
                    <a:spcPct val="90000"/>
                  </a:lnSpc>
                </a:pPr>
                <a:r>
                  <a:rPr kumimoji="1" lang="en-US" altLang="zh-TW" sz="900" b="1">
                    <a:solidFill>
                      <a:srgbClr val="000000"/>
                    </a:solidFill>
                    <a:latin typeface="Arial" pitchFamily="34" charset="0"/>
                  </a:rPr>
                  <a:t>repetition?</a:t>
                </a:r>
              </a:p>
            </p:txBody>
          </p:sp>
          <p:sp>
            <p:nvSpPr>
              <p:cNvPr id="14" name="Rectangle 9">
                <a:extLst>
                  <a:ext uri="{FF2B5EF4-FFF2-40B4-BE49-F238E27FC236}">
                    <a16:creationId xmlns:a16="http://schemas.microsoft.com/office/drawing/2014/main" id="{5ACB11E9-CD4E-434C-BCD9-DDD40111A7F5}"/>
                  </a:ext>
                </a:extLst>
              </p:cNvPr>
              <p:cNvSpPr>
                <a:spLocks noChangeArrowheads="1"/>
              </p:cNvSpPr>
              <p:nvPr/>
            </p:nvSpPr>
            <p:spPr bwMode="auto">
              <a:xfrm>
                <a:off x="5785390" y="2919602"/>
                <a:ext cx="2005356" cy="22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900" b="1">
                    <a:latin typeface="Arial" pitchFamily="34" charset="0"/>
                  </a:rPr>
                  <a:t>2. </a:t>
                </a:r>
                <a:r>
                  <a:rPr kumimoji="1" lang="en-US" altLang="zh-TW" sz="900" b="1">
                    <a:latin typeface="Arial" pitchFamily="34" charset="0"/>
                  </a:rPr>
                  <a:t>Shift Product register right 1 bit</a:t>
                </a:r>
              </a:p>
            </p:txBody>
          </p:sp>
          <p:sp>
            <p:nvSpPr>
              <p:cNvPr id="15" name="AutoShape 5">
                <a:extLst>
                  <a:ext uri="{FF2B5EF4-FFF2-40B4-BE49-F238E27FC236}">
                    <a16:creationId xmlns:a16="http://schemas.microsoft.com/office/drawing/2014/main" id="{07194595-B069-4129-8A32-155C3CF17607}"/>
                  </a:ext>
                </a:extLst>
              </p:cNvPr>
              <p:cNvSpPr>
                <a:spLocks noChangeArrowheads="1"/>
              </p:cNvSpPr>
              <p:nvPr/>
            </p:nvSpPr>
            <p:spPr bwMode="auto">
              <a:xfrm>
                <a:off x="6784361" y="4427353"/>
                <a:ext cx="612983" cy="151429"/>
              </a:xfrm>
              <a:prstGeom prst="roundRect">
                <a:avLst>
                  <a:gd name="adj" fmla="val 43542"/>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900"/>
              </a:p>
            </p:txBody>
          </p:sp>
          <p:sp>
            <p:nvSpPr>
              <p:cNvPr id="16" name="Rectangle 6">
                <a:extLst>
                  <a:ext uri="{FF2B5EF4-FFF2-40B4-BE49-F238E27FC236}">
                    <a16:creationId xmlns:a16="http://schemas.microsoft.com/office/drawing/2014/main" id="{7007D07E-BCED-40D3-B013-AD4623255ABF}"/>
                  </a:ext>
                </a:extLst>
              </p:cNvPr>
              <p:cNvSpPr>
                <a:spLocks noChangeArrowheads="1"/>
              </p:cNvSpPr>
              <p:nvPr/>
            </p:nvSpPr>
            <p:spPr bwMode="auto">
              <a:xfrm>
                <a:off x="6919357" y="4392767"/>
                <a:ext cx="428001" cy="22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900" b="1">
                    <a:solidFill>
                      <a:srgbClr val="000000"/>
                    </a:solidFill>
                    <a:latin typeface="Arial" pitchFamily="34" charset="0"/>
                  </a:rPr>
                  <a:t>Done</a:t>
                </a:r>
              </a:p>
            </p:txBody>
          </p:sp>
          <p:sp>
            <p:nvSpPr>
              <p:cNvPr id="17" name="Rectangle 7">
                <a:extLst>
                  <a:ext uri="{FF2B5EF4-FFF2-40B4-BE49-F238E27FC236}">
                    <a16:creationId xmlns:a16="http://schemas.microsoft.com/office/drawing/2014/main" id="{66220E3F-E865-47E5-A9D5-C3E35778004D}"/>
                  </a:ext>
                </a:extLst>
              </p:cNvPr>
              <p:cNvSpPr>
                <a:spLocks noChangeArrowheads="1"/>
              </p:cNvSpPr>
              <p:nvPr/>
            </p:nvSpPr>
            <p:spPr bwMode="auto">
              <a:xfrm>
                <a:off x="7115351" y="4209555"/>
                <a:ext cx="1165383" cy="22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900" b="1">
                    <a:solidFill>
                      <a:srgbClr val="000000"/>
                    </a:solidFill>
                    <a:latin typeface="Arial" pitchFamily="34" charset="0"/>
                  </a:rPr>
                  <a:t>Yes: 32 repetitions</a:t>
                </a:r>
              </a:p>
            </p:txBody>
          </p:sp>
          <p:sp>
            <p:nvSpPr>
              <p:cNvPr id="18" name="Rectangle 10">
                <a:extLst>
                  <a:ext uri="{FF2B5EF4-FFF2-40B4-BE49-F238E27FC236}">
                    <a16:creationId xmlns:a16="http://schemas.microsoft.com/office/drawing/2014/main" id="{9F2AA11D-E38D-4354-8798-935607920631}"/>
                  </a:ext>
                </a:extLst>
              </p:cNvPr>
              <p:cNvSpPr>
                <a:spLocks noChangeArrowheads="1"/>
              </p:cNvSpPr>
              <p:nvPr/>
            </p:nvSpPr>
            <p:spPr bwMode="auto">
              <a:xfrm>
                <a:off x="5780390" y="2924275"/>
                <a:ext cx="2898918" cy="18321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900"/>
              </a:p>
            </p:txBody>
          </p:sp>
          <p:sp>
            <p:nvSpPr>
              <p:cNvPr id="19" name="Rectangle 11">
                <a:extLst>
                  <a:ext uri="{FF2B5EF4-FFF2-40B4-BE49-F238E27FC236}">
                    <a16:creationId xmlns:a16="http://schemas.microsoft.com/office/drawing/2014/main" id="{4B90BB1A-4562-406C-8FA6-F1A2B14FF988}"/>
                  </a:ext>
                </a:extLst>
              </p:cNvPr>
              <p:cNvSpPr>
                <a:spLocks noChangeArrowheads="1"/>
              </p:cNvSpPr>
              <p:nvPr/>
            </p:nvSpPr>
            <p:spPr bwMode="auto">
              <a:xfrm>
                <a:off x="7475342" y="3798266"/>
                <a:ext cx="1213473" cy="22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900" b="1">
                    <a:solidFill>
                      <a:srgbClr val="000000"/>
                    </a:solidFill>
                    <a:latin typeface="Arial" pitchFamily="34" charset="0"/>
                  </a:rPr>
                  <a:t>No: &lt; 32 repetitions</a:t>
                </a:r>
              </a:p>
            </p:txBody>
          </p:sp>
          <p:grpSp>
            <p:nvGrpSpPr>
              <p:cNvPr id="20" name="Group 13">
                <a:extLst>
                  <a:ext uri="{FF2B5EF4-FFF2-40B4-BE49-F238E27FC236}">
                    <a16:creationId xmlns:a16="http://schemas.microsoft.com/office/drawing/2014/main" id="{85AE0698-DE88-46AE-ADAD-FC8612C4EB55}"/>
                  </a:ext>
                </a:extLst>
              </p:cNvPr>
              <p:cNvGrpSpPr>
                <a:grpSpLocks/>
              </p:cNvGrpSpPr>
              <p:nvPr/>
            </p:nvGrpSpPr>
            <p:grpSpPr bwMode="auto">
              <a:xfrm>
                <a:off x="6771359" y="1401570"/>
                <a:ext cx="639220" cy="344924"/>
                <a:chOff x="3565" y="766"/>
                <a:chExt cx="590" cy="369"/>
              </a:xfrm>
            </p:grpSpPr>
            <p:sp>
              <p:nvSpPr>
                <p:cNvPr id="35" name="Rectangle 14">
                  <a:extLst>
                    <a:ext uri="{FF2B5EF4-FFF2-40B4-BE49-F238E27FC236}">
                      <a16:creationId xmlns:a16="http://schemas.microsoft.com/office/drawing/2014/main" id="{34FF58C6-F5F1-4730-A3B1-585C998DE517}"/>
                    </a:ext>
                  </a:extLst>
                </p:cNvPr>
                <p:cNvSpPr>
                  <a:spLocks noChangeArrowheads="1"/>
                </p:cNvSpPr>
                <p:nvPr/>
              </p:nvSpPr>
              <p:spPr bwMode="auto">
                <a:xfrm>
                  <a:off x="3565" y="766"/>
                  <a:ext cx="5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nSpc>
                      <a:spcPct val="90000"/>
                    </a:lnSpc>
                  </a:pPr>
                  <a:r>
                    <a:rPr kumimoji="1" lang="zh-TW" altLang="en-US" sz="900" b="1">
                      <a:solidFill>
                        <a:srgbClr val="000000"/>
                      </a:solidFill>
                      <a:latin typeface="Arial" pitchFamily="34" charset="0"/>
                    </a:rPr>
                    <a:t>1. </a:t>
                  </a:r>
                  <a:r>
                    <a:rPr kumimoji="1" lang="en-US" altLang="zh-TW" sz="900" b="1">
                      <a:solidFill>
                        <a:srgbClr val="000000"/>
                      </a:solidFill>
                      <a:latin typeface="Arial" pitchFamily="34" charset="0"/>
                    </a:rPr>
                    <a:t>Test</a:t>
                  </a:r>
                </a:p>
                <a:p>
                  <a:pPr>
                    <a:lnSpc>
                      <a:spcPct val="90000"/>
                    </a:lnSpc>
                  </a:pPr>
                  <a:r>
                    <a:rPr kumimoji="1" lang="en-US" altLang="zh-TW" sz="900" b="1" u="sng">
                      <a:solidFill>
                        <a:schemeClr val="accent1"/>
                      </a:solidFill>
                      <a:latin typeface="Arial" pitchFamily="34" charset="0"/>
                    </a:rPr>
                    <a:t>Product0</a:t>
                  </a:r>
                  <a:endParaRPr kumimoji="1" lang="en-US" altLang="zh-TW" sz="900" b="1">
                    <a:solidFill>
                      <a:srgbClr val="000000"/>
                    </a:solidFill>
                    <a:latin typeface="Arial" pitchFamily="34" charset="0"/>
                  </a:endParaRPr>
                </a:p>
              </p:txBody>
            </p:sp>
            <p:grpSp>
              <p:nvGrpSpPr>
                <p:cNvPr id="36" name="Group 15">
                  <a:extLst>
                    <a:ext uri="{FF2B5EF4-FFF2-40B4-BE49-F238E27FC236}">
                      <a16:creationId xmlns:a16="http://schemas.microsoft.com/office/drawing/2014/main" id="{6CFFA2D0-3D06-4380-BD27-B9C824161E76}"/>
                    </a:ext>
                  </a:extLst>
                </p:cNvPr>
                <p:cNvGrpSpPr>
                  <a:grpSpLocks/>
                </p:cNvGrpSpPr>
                <p:nvPr/>
              </p:nvGrpSpPr>
              <p:grpSpPr bwMode="auto">
                <a:xfrm>
                  <a:off x="3846" y="792"/>
                  <a:ext cx="182" cy="343"/>
                  <a:chOff x="3846" y="792"/>
                  <a:chExt cx="182" cy="343"/>
                </a:xfrm>
              </p:grpSpPr>
              <p:sp>
                <p:nvSpPr>
                  <p:cNvPr id="37" name="Rectangle 16">
                    <a:extLst>
                      <a:ext uri="{FF2B5EF4-FFF2-40B4-BE49-F238E27FC236}">
                        <a16:creationId xmlns:a16="http://schemas.microsoft.com/office/drawing/2014/main" id="{C0AFE072-1688-4F7C-8E72-90A5F4C5C06A}"/>
                      </a:ext>
                    </a:extLst>
                  </p:cNvPr>
                  <p:cNvSpPr>
                    <a:spLocks noChangeArrowheads="1"/>
                  </p:cNvSpPr>
                  <p:nvPr/>
                </p:nvSpPr>
                <p:spPr bwMode="auto">
                  <a:xfrm>
                    <a:off x="3846" y="792"/>
                    <a:ext cx="12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endParaRPr kumimoji="1" lang="zh-TW" altLang="en-US" sz="900" b="1">
                      <a:solidFill>
                        <a:srgbClr val="000000"/>
                      </a:solidFill>
                      <a:latin typeface="Arial" pitchFamily="34" charset="0"/>
                    </a:endParaRPr>
                  </a:p>
                </p:txBody>
              </p:sp>
              <p:sp>
                <p:nvSpPr>
                  <p:cNvPr id="38" name="Rectangle 17">
                    <a:extLst>
                      <a:ext uri="{FF2B5EF4-FFF2-40B4-BE49-F238E27FC236}">
                        <a16:creationId xmlns:a16="http://schemas.microsoft.com/office/drawing/2014/main" id="{821AB043-A26F-45BD-B6FE-664F243DA66B}"/>
                      </a:ext>
                    </a:extLst>
                  </p:cNvPr>
                  <p:cNvSpPr>
                    <a:spLocks noChangeArrowheads="1"/>
                  </p:cNvSpPr>
                  <p:nvPr/>
                </p:nvSpPr>
                <p:spPr bwMode="auto">
                  <a:xfrm>
                    <a:off x="3899" y="898"/>
                    <a:ext cx="12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endParaRPr kumimoji="1" lang="zh-TW" altLang="en-US" sz="900" b="1" u="sng">
                      <a:solidFill>
                        <a:schemeClr val="accent1"/>
                      </a:solidFill>
                      <a:latin typeface="Arial" pitchFamily="34" charset="0"/>
                    </a:endParaRPr>
                  </a:p>
                </p:txBody>
              </p:sp>
            </p:grpSp>
          </p:grpSp>
          <p:sp>
            <p:nvSpPr>
              <p:cNvPr id="21" name="Rectangle 18">
                <a:extLst>
                  <a:ext uri="{FF2B5EF4-FFF2-40B4-BE49-F238E27FC236}">
                    <a16:creationId xmlns:a16="http://schemas.microsoft.com/office/drawing/2014/main" id="{AB388214-6EE3-4CAD-94E5-B7F543BFB0A2}"/>
                  </a:ext>
                </a:extLst>
              </p:cNvPr>
              <p:cNvSpPr>
                <a:spLocks noChangeArrowheads="1"/>
              </p:cNvSpPr>
              <p:nvPr/>
            </p:nvSpPr>
            <p:spPr bwMode="auto">
              <a:xfrm>
                <a:off x="7766333" y="1375395"/>
                <a:ext cx="835164" cy="22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900" b="1" u="sng">
                    <a:solidFill>
                      <a:schemeClr val="accent1"/>
                    </a:solidFill>
                    <a:latin typeface="Arial" pitchFamily="34" charset="0"/>
                  </a:rPr>
                  <a:t>Product0</a:t>
                </a:r>
                <a:r>
                  <a:rPr kumimoji="1" lang="en-US" altLang="zh-TW" sz="900" b="1">
                    <a:solidFill>
                      <a:srgbClr val="000000"/>
                    </a:solidFill>
                    <a:latin typeface="Arial" pitchFamily="34" charset="0"/>
                  </a:rPr>
                  <a:t> = 0</a:t>
                </a:r>
              </a:p>
            </p:txBody>
          </p:sp>
          <p:sp>
            <p:nvSpPr>
              <p:cNvPr id="22" name="Rectangle 19">
                <a:extLst>
                  <a:ext uri="{FF2B5EF4-FFF2-40B4-BE49-F238E27FC236}">
                    <a16:creationId xmlns:a16="http://schemas.microsoft.com/office/drawing/2014/main" id="{CBC32DBD-0FF6-4BB9-9374-12691EA84DE7}"/>
                  </a:ext>
                </a:extLst>
              </p:cNvPr>
              <p:cNvSpPr>
                <a:spLocks noChangeArrowheads="1"/>
              </p:cNvSpPr>
              <p:nvPr/>
            </p:nvSpPr>
            <p:spPr bwMode="auto">
              <a:xfrm>
                <a:off x="5508397" y="1358571"/>
                <a:ext cx="835164" cy="22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900" b="1" u="sng">
                    <a:solidFill>
                      <a:schemeClr val="accent1"/>
                    </a:solidFill>
                    <a:latin typeface="Arial" pitchFamily="34" charset="0"/>
                  </a:rPr>
                  <a:t>Product0</a:t>
                </a:r>
                <a:r>
                  <a:rPr kumimoji="1" lang="en-US" altLang="zh-TW" sz="900" b="1">
                    <a:solidFill>
                      <a:srgbClr val="000000"/>
                    </a:solidFill>
                    <a:latin typeface="Arial" pitchFamily="34" charset="0"/>
                  </a:rPr>
                  <a:t> = 1</a:t>
                </a:r>
              </a:p>
            </p:txBody>
          </p:sp>
          <p:sp>
            <p:nvSpPr>
              <p:cNvPr id="24" name="AutoShape 26">
                <a:extLst>
                  <a:ext uri="{FF2B5EF4-FFF2-40B4-BE49-F238E27FC236}">
                    <a16:creationId xmlns:a16="http://schemas.microsoft.com/office/drawing/2014/main" id="{7D51B019-0C1A-4379-8F8C-887137FF6B2F}"/>
                  </a:ext>
                </a:extLst>
              </p:cNvPr>
              <p:cNvSpPr>
                <a:spLocks noChangeArrowheads="1"/>
              </p:cNvSpPr>
              <p:nvPr/>
            </p:nvSpPr>
            <p:spPr bwMode="auto">
              <a:xfrm>
                <a:off x="6797361" y="864088"/>
                <a:ext cx="599983" cy="176668"/>
              </a:xfrm>
              <a:prstGeom prst="roundRect">
                <a:avLst>
                  <a:gd name="adj" fmla="val 43778"/>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900"/>
              </a:p>
            </p:txBody>
          </p:sp>
          <p:sp>
            <p:nvSpPr>
              <p:cNvPr id="25" name="Rectangle 27">
                <a:extLst>
                  <a:ext uri="{FF2B5EF4-FFF2-40B4-BE49-F238E27FC236}">
                    <a16:creationId xmlns:a16="http://schemas.microsoft.com/office/drawing/2014/main" id="{E7A6B0F9-6F96-4428-B164-1EEA0824F6A4}"/>
                  </a:ext>
                </a:extLst>
              </p:cNvPr>
              <p:cNvSpPr>
                <a:spLocks noChangeArrowheads="1"/>
              </p:cNvSpPr>
              <p:nvPr/>
            </p:nvSpPr>
            <p:spPr bwMode="auto">
              <a:xfrm>
                <a:off x="6855359" y="855675"/>
                <a:ext cx="402353" cy="22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900" b="1">
                    <a:solidFill>
                      <a:srgbClr val="000000"/>
                    </a:solidFill>
                    <a:latin typeface="Arial" pitchFamily="34" charset="0"/>
                  </a:rPr>
                  <a:t>Start</a:t>
                </a:r>
              </a:p>
            </p:txBody>
          </p:sp>
          <p:sp>
            <p:nvSpPr>
              <p:cNvPr id="26" name="AutoShape 28">
                <a:extLst>
                  <a:ext uri="{FF2B5EF4-FFF2-40B4-BE49-F238E27FC236}">
                    <a16:creationId xmlns:a16="http://schemas.microsoft.com/office/drawing/2014/main" id="{D8DF215D-33C2-4258-8D39-FE3554A5A017}"/>
                  </a:ext>
                </a:extLst>
              </p:cNvPr>
              <p:cNvSpPr>
                <a:spLocks noChangeArrowheads="1"/>
              </p:cNvSpPr>
              <p:nvPr/>
            </p:nvSpPr>
            <p:spPr bwMode="auto">
              <a:xfrm>
                <a:off x="6455370" y="1293137"/>
                <a:ext cx="1334962" cy="583284"/>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900"/>
              </a:p>
            </p:txBody>
          </p:sp>
          <p:sp>
            <p:nvSpPr>
              <p:cNvPr id="27" name="AutoShape 29">
                <a:extLst>
                  <a:ext uri="{FF2B5EF4-FFF2-40B4-BE49-F238E27FC236}">
                    <a16:creationId xmlns:a16="http://schemas.microsoft.com/office/drawing/2014/main" id="{A29C84E1-06A8-463F-807B-880DA2CA0897}"/>
                  </a:ext>
                </a:extLst>
              </p:cNvPr>
              <p:cNvSpPr>
                <a:spLocks noChangeArrowheads="1"/>
              </p:cNvSpPr>
              <p:nvPr/>
            </p:nvSpPr>
            <p:spPr bwMode="auto">
              <a:xfrm>
                <a:off x="6535368" y="3745920"/>
                <a:ext cx="1115969" cy="50383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900"/>
              </a:p>
            </p:txBody>
          </p:sp>
          <p:sp>
            <p:nvSpPr>
              <p:cNvPr id="28" name="Freeform 30">
                <a:extLst>
                  <a:ext uri="{FF2B5EF4-FFF2-40B4-BE49-F238E27FC236}">
                    <a16:creationId xmlns:a16="http://schemas.microsoft.com/office/drawing/2014/main" id="{FB7CC2F9-4788-4C29-B1B9-DF100E9BFABD}"/>
                  </a:ext>
                </a:extLst>
              </p:cNvPr>
              <p:cNvSpPr>
                <a:spLocks/>
              </p:cNvSpPr>
              <p:nvPr/>
            </p:nvSpPr>
            <p:spPr bwMode="auto">
              <a:xfrm>
                <a:off x="5556396" y="1595062"/>
                <a:ext cx="890975" cy="529068"/>
              </a:xfrm>
              <a:custGeom>
                <a:avLst/>
                <a:gdLst>
                  <a:gd name="T0" fmla="*/ 2147483647 w 822"/>
                  <a:gd name="T1" fmla="*/ 0 h 566"/>
                  <a:gd name="T2" fmla="*/ 0 w 822"/>
                  <a:gd name="T3" fmla="*/ 0 h 566"/>
                  <a:gd name="T4" fmla="*/ 0 w 822"/>
                  <a:gd name="T5" fmla="*/ 2147483647 h 566"/>
                  <a:gd name="T6" fmla="*/ 0 60000 65536"/>
                  <a:gd name="T7" fmla="*/ 0 60000 65536"/>
                  <a:gd name="T8" fmla="*/ 0 60000 65536"/>
                  <a:gd name="T9" fmla="*/ 0 w 822"/>
                  <a:gd name="T10" fmla="*/ 0 h 566"/>
                  <a:gd name="T11" fmla="*/ 822 w 822"/>
                  <a:gd name="T12" fmla="*/ 566 h 566"/>
                </a:gdLst>
                <a:ahLst/>
                <a:cxnLst>
                  <a:cxn ang="T6">
                    <a:pos x="T0" y="T1"/>
                  </a:cxn>
                  <a:cxn ang="T7">
                    <a:pos x="T2" y="T3"/>
                  </a:cxn>
                  <a:cxn ang="T8">
                    <a:pos x="T4" y="T5"/>
                  </a:cxn>
                </a:cxnLst>
                <a:rect l="T9" t="T10" r="T11" b="T12"/>
                <a:pathLst>
                  <a:path w="822" h="566">
                    <a:moveTo>
                      <a:pt x="821" y="0"/>
                    </a:moveTo>
                    <a:lnTo>
                      <a:pt x="0" y="0"/>
                    </a:lnTo>
                    <a:lnTo>
                      <a:pt x="0" y="565"/>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900"/>
              </a:p>
            </p:txBody>
          </p:sp>
          <p:sp>
            <p:nvSpPr>
              <p:cNvPr id="29" name="Freeform 31">
                <a:extLst>
                  <a:ext uri="{FF2B5EF4-FFF2-40B4-BE49-F238E27FC236}">
                    <a16:creationId xmlns:a16="http://schemas.microsoft.com/office/drawing/2014/main" id="{BBC3A8F9-4472-4296-8AAD-0DA499ADC492}"/>
                  </a:ext>
                </a:extLst>
              </p:cNvPr>
              <p:cNvSpPr>
                <a:spLocks/>
              </p:cNvSpPr>
              <p:nvPr/>
            </p:nvSpPr>
            <p:spPr bwMode="auto">
              <a:xfrm>
                <a:off x="5580395" y="2492421"/>
                <a:ext cx="1399960" cy="429050"/>
              </a:xfrm>
              <a:custGeom>
                <a:avLst/>
                <a:gdLst>
                  <a:gd name="T0" fmla="*/ 0 w 1292"/>
                  <a:gd name="T1" fmla="*/ 0 h 459"/>
                  <a:gd name="T2" fmla="*/ 0 w 1292"/>
                  <a:gd name="T3" fmla="*/ 2147483647 h 459"/>
                  <a:gd name="T4" fmla="*/ 2147483647 w 1292"/>
                  <a:gd name="T5" fmla="*/ 2147483647 h 459"/>
                  <a:gd name="T6" fmla="*/ 2147483647 w 1292"/>
                  <a:gd name="T7" fmla="*/ 2147483647 h 459"/>
                  <a:gd name="T8" fmla="*/ 0 60000 65536"/>
                  <a:gd name="T9" fmla="*/ 0 60000 65536"/>
                  <a:gd name="T10" fmla="*/ 0 60000 65536"/>
                  <a:gd name="T11" fmla="*/ 0 60000 65536"/>
                  <a:gd name="T12" fmla="*/ 0 w 1292"/>
                  <a:gd name="T13" fmla="*/ 0 h 459"/>
                  <a:gd name="T14" fmla="*/ 1292 w 1292"/>
                  <a:gd name="T15" fmla="*/ 459 h 459"/>
                </a:gdLst>
                <a:ahLst/>
                <a:cxnLst>
                  <a:cxn ang="T8">
                    <a:pos x="T0" y="T1"/>
                  </a:cxn>
                  <a:cxn ang="T9">
                    <a:pos x="T2" y="T3"/>
                  </a:cxn>
                  <a:cxn ang="T10">
                    <a:pos x="T4" y="T5"/>
                  </a:cxn>
                  <a:cxn ang="T11">
                    <a:pos x="T6" y="T7"/>
                  </a:cxn>
                </a:cxnLst>
                <a:rect l="T12" t="T13" r="T14" b="T15"/>
                <a:pathLst>
                  <a:path w="1292" h="459">
                    <a:moveTo>
                      <a:pt x="0" y="0"/>
                    </a:moveTo>
                    <a:lnTo>
                      <a:pt x="0" y="181"/>
                    </a:lnTo>
                    <a:lnTo>
                      <a:pt x="1291" y="181"/>
                    </a:lnTo>
                    <a:lnTo>
                      <a:pt x="1291" y="45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900"/>
              </a:p>
            </p:txBody>
          </p:sp>
          <p:sp>
            <p:nvSpPr>
              <p:cNvPr id="30" name="Freeform 32">
                <a:extLst>
                  <a:ext uri="{FF2B5EF4-FFF2-40B4-BE49-F238E27FC236}">
                    <a16:creationId xmlns:a16="http://schemas.microsoft.com/office/drawing/2014/main" id="{386A5290-94CA-41D4-BFDA-AD7BB11A779B}"/>
                  </a:ext>
                </a:extLst>
              </p:cNvPr>
              <p:cNvSpPr>
                <a:spLocks/>
              </p:cNvSpPr>
              <p:nvPr/>
            </p:nvSpPr>
            <p:spPr bwMode="auto">
              <a:xfrm>
                <a:off x="7302346" y="1595062"/>
                <a:ext cx="947973" cy="1317061"/>
              </a:xfrm>
              <a:custGeom>
                <a:avLst/>
                <a:gdLst>
                  <a:gd name="T0" fmla="*/ 2147483647 w 875"/>
                  <a:gd name="T1" fmla="*/ 0 h 1409"/>
                  <a:gd name="T2" fmla="*/ 2147483647 w 875"/>
                  <a:gd name="T3" fmla="*/ 0 h 1409"/>
                  <a:gd name="T4" fmla="*/ 2147483647 w 875"/>
                  <a:gd name="T5" fmla="*/ 2147483647 h 1409"/>
                  <a:gd name="T6" fmla="*/ 0 w 875"/>
                  <a:gd name="T7" fmla="*/ 2147483647 h 1409"/>
                  <a:gd name="T8" fmla="*/ 0 w 875"/>
                  <a:gd name="T9" fmla="*/ 2147483647 h 1409"/>
                  <a:gd name="T10" fmla="*/ 0 60000 65536"/>
                  <a:gd name="T11" fmla="*/ 0 60000 65536"/>
                  <a:gd name="T12" fmla="*/ 0 60000 65536"/>
                  <a:gd name="T13" fmla="*/ 0 60000 65536"/>
                  <a:gd name="T14" fmla="*/ 0 60000 65536"/>
                  <a:gd name="T15" fmla="*/ 0 w 875"/>
                  <a:gd name="T16" fmla="*/ 0 h 1409"/>
                  <a:gd name="T17" fmla="*/ 875 w 875"/>
                  <a:gd name="T18" fmla="*/ 1409 h 1409"/>
                </a:gdLst>
                <a:ahLst/>
                <a:cxnLst>
                  <a:cxn ang="T10">
                    <a:pos x="T0" y="T1"/>
                  </a:cxn>
                  <a:cxn ang="T11">
                    <a:pos x="T2" y="T3"/>
                  </a:cxn>
                  <a:cxn ang="T12">
                    <a:pos x="T4" y="T5"/>
                  </a:cxn>
                  <a:cxn ang="T13">
                    <a:pos x="T6" y="T7"/>
                  </a:cxn>
                  <a:cxn ang="T14">
                    <a:pos x="T8" y="T9"/>
                  </a:cxn>
                </a:cxnLst>
                <a:rect l="T15" t="T16" r="T17" b="T18"/>
                <a:pathLst>
                  <a:path w="875" h="1409">
                    <a:moveTo>
                      <a:pt x="480" y="0"/>
                    </a:moveTo>
                    <a:lnTo>
                      <a:pt x="874" y="0"/>
                    </a:lnTo>
                    <a:lnTo>
                      <a:pt x="874" y="1152"/>
                    </a:lnTo>
                    <a:lnTo>
                      <a:pt x="0" y="1152"/>
                    </a:lnTo>
                    <a:lnTo>
                      <a:pt x="0" y="140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900"/>
              </a:p>
            </p:txBody>
          </p:sp>
          <p:sp>
            <p:nvSpPr>
              <p:cNvPr id="31" name="Freeform 33">
                <a:extLst>
                  <a:ext uri="{FF2B5EF4-FFF2-40B4-BE49-F238E27FC236}">
                    <a16:creationId xmlns:a16="http://schemas.microsoft.com/office/drawing/2014/main" id="{1717566B-045C-4072-B665-8CEC4D345B26}"/>
                  </a:ext>
                </a:extLst>
              </p:cNvPr>
              <p:cNvSpPr>
                <a:spLocks/>
              </p:cNvSpPr>
              <p:nvPr/>
            </p:nvSpPr>
            <p:spPr bwMode="auto">
              <a:xfrm>
                <a:off x="7116352" y="3129920"/>
                <a:ext cx="1000" cy="619739"/>
              </a:xfrm>
              <a:custGeom>
                <a:avLst/>
                <a:gdLst>
                  <a:gd name="T0" fmla="*/ 0 w 1"/>
                  <a:gd name="T1" fmla="*/ 0 h 663"/>
                  <a:gd name="T2" fmla="*/ 0 w 1"/>
                  <a:gd name="T3" fmla="*/ 2147483647 h 663"/>
                  <a:gd name="T4" fmla="*/ 0 60000 65536"/>
                  <a:gd name="T5" fmla="*/ 0 60000 65536"/>
                  <a:gd name="T6" fmla="*/ 0 w 1"/>
                  <a:gd name="T7" fmla="*/ 0 h 663"/>
                  <a:gd name="T8" fmla="*/ 1 w 1"/>
                  <a:gd name="T9" fmla="*/ 663 h 663"/>
                </a:gdLst>
                <a:ahLst/>
                <a:cxnLst>
                  <a:cxn ang="T4">
                    <a:pos x="T0" y="T1"/>
                  </a:cxn>
                  <a:cxn ang="T5">
                    <a:pos x="T2" y="T3"/>
                  </a:cxn>
                </a:cxnLst>
                <a:rect l="T6" t="T7" r="T8" b="T9"/>
                <a:pathLst>
                  <a:path w="1" h="663">
                    <a:moveTo>
                      <a:pt x="0" y="0"/>
                    </a:moveTo>
                    <a:lnTo>
                      <a:pt x="0" y="662"/>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900"/>
              </a:p>
            </p:txBody>
          </p:sp>
          <p:sp>
            <p:nvSpPr>
              <p:cNvPr id="32" name="Freeform 34">
                <a:extLst>
                  <a:ext uri="{FF2B5EF4-FFF2-40B4-BE49-F238E27FC236}">
                    <a16:creationId xmlns:a16="http://schemas.microsoft.com/office/drawing/2014/main" id="{6D3092C0-5BFD-4EDA-ACCC-3F79398F3CA6}"/>
                  </a:ext>
                </a:extLst>
              </p:cNvPr>
              <p:cNvSpPr>
                <a:spLocks/>
              </p:cNvSpPr>
              <p:nvPr/>
            </p:nvSpPr>
            <p:spPr bwMode="auto">
              <a:xfrm>
                <a:off x="7105353" y="4276857"/>
                <a:ext cx="999" cy="130865"/>
              </a:xfrm>
              <a:custGeom>
                <a:avLst/>
                <a:gdLst>
                  <a:gd name="T0" fmla="*/ 0 w 1"/>
                  <a:gd name="T1" fmla="*/ 0 h 140"/>
                  <a:gd name="T2" fmla="*/ 0 w 1"/>
                  <a:gd name="T3" fmla="*/ 2147483647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39"/>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900"/>
              </a:p>
            </p:txBody>
          </p:sp>
          <p:sp>
            <p:nvSpPr>
              <p:cNvPr id="33" name="Freeform 35">
                <a:extLst>
                  <a:ext uri="{FF2B5EF4-FFF2-40B4-BE49-F238E27FC236}">
                    <a16:creationId xmlns:a16="http://schemas.microsoft.com/office/drawing/2014/main" id="{FE059705-34C5-4A0A-94DC-8B9848F5EAFC}"/>
                  </a:ext>
                </a:extLst>
              </p:cNvPr>
              <p:cNvSpPr>
                <a:spLocks/>
              </p:cNvSpPr>
              <p:nvPr/>
            </p:nvSpPr>
            <p:spPr bwMode="auto">
              <a:xfrm>
                <a:off x="7105352" y="1166011"/>
                <a:ext cx="1930945" cy="2842573"/>
              </a:xfrm>
              <a:custGeom>
                <a:avLst/>
                <a:gdLst>
                  <a:gd name="T0" fmla="*/ 2147483647 w 1782"/>
                  <a:gd name="T1" fmla="*/ 2147483647 h 3041"/>
                  <a:gd name="T2" fmla="*/ 2147483647 w 1782"/>
                  <a:gd name="T3" fmla="*/ 2147483647 h 3041"/>
                  <a:gd name="T4" fmla="*/ 2147483647 w 1782"/>
                  <a:gd name="T5" fmla="*/ 0 h 3041"/>
                  <a:gd name="T6" fmla="*/ 0 w 1782"/>
                  <a:gd name="T7" fmla="*/ 0 h 3041"/>
                  <a:gd name="T8" fmla="*/ 0 60000 65536"/>
                  <a:gd name="T9" fmla="*/ 0 60000 65536"/>
                  <a:gd name="T10" fmla="*/ 0 60000 65536"/>
                  <a:gd name="T11" fmla="*/ 0 60000 65536"/>
                  <a:gd name="T12" fmla="*/ 0 w 1782"/>
                  <a:gd name="T13" fmla="*/ 0 h 3041"/>
                  <a:gd name="T14" fmla="*/ 1782 w 1782"/>
                  <a:gd name="T15" fmla="*/ 3041 h 3041"/>
                </a:gdLst>
                <a:ahLst/>
                <a:cxnLst>
                  <a:cxn ang="T8">
                    <a:pos x="T0" y="T1"/>
                  </a:cxn>
                  <a:cxn ang="T9">
                    <a:pos x="T2" y="T3"/>
                  </a:cxn>
                  <a:cxn ang="T10">
                    <a:pos x="T4" y="T5"/>
                  </a:cxn>
                  <a:cxn ang="T11">
                    <a:pos x="T6" y="T7"/>
                  </a:cxn>
                </a:cxnLst>
                <a:rect l="T12" t="T13" r="T14" b="T15"/>
                <a:pathLst>
                  <a:path w="1782" h="3041">
                    <a:moveTo>
                      <a:pt x="501" y="3040"/>
                    </a:moveTo>
                    <a:lnTo>
                      <a:pt x="1781" y="3040"/>
                    </a:lnTo>
                    <a:lnTo>
                      <a:pt x="1781" y="0"/>
                    </a:lnTo>
                    <a:lnTo>
                      <a:pt x="0"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900"/>
              </a:p>
            </p:txBody>
          </p:sp>
          <p:sp>
            <p:nvSpPr>
              <p:cNvPr id="34" name="Freeform 36">
                <a:extLst>
                  <a:ext uri="{FF2B5EF4-FFF2-40B4-BE49-F238E27FC236}">
                    <a16:creationId xmlns:a16="http://schemas.microsoft.com/office/drawing/2014/main" id="{36689917-3CC6-477D-88EE-FBC540A1DFDE}"/>
                  </a:ext>
                </a:extLst>
              </p:cNvPr>
              <p:cNvSpPr>
                <a:spLocks/>
              </p:cNvSpPr>
              <p:nvPr/>
            </p:nvSpPr>
            <p:spPr bwMode="auto">
              <a:xfrm>
                <a:off x="7116352" y="1056647"/>
                <a:ext cx="1000" cy="229949"/>
              </a:xfrm>
              <a:custGeom>
                <a:avLst/>
                <a:gdLst>
                  <a:gd name="T0" fmla="*/ 0 w 1"/>
                  <a:gd name="T1" fmla="*/ 0 h 246"/>
                  <a:gd name="T2" fmla="*/ 0 w 1"/>
                  <a:gd name="T3" fmla="*/ 2147483647 h 246"/>
                  <a:gd name="T4" fmla="*/ 0 60000 65536"/>
                  <a:gd name="T5" fmla="*/ 0 60000 65536"/>
                  <a:gd name="T6" fmla="*/ 0 w 1"/>
                  <a:gd name="T7" fmla="*/ 0 h 246"/>
                  <a:gd name="T8" fmla="*/ 1 w 1"/>
                  <a:gd name="T9" fmla="*/ 246 h 246"/>
                </a:gdLst>
                <a:ahLst/>
                <a:cxnLst>
                  <a:cxn ang="T4">
                    <a:pos x="T0" y="T1"/>
                  </a:cxn>
                  <a:cxn ang="T5">
                    <a:pos x="T2" y="T3"/>
                  </a:cxn>
                </a:cxnLst>
                <a:rect l="T6" t="T7" r="T8" b="T9"/>
                <a:pathLst>
                  <a:path w="1" h="246">
                    <a:moveTo>
                      <a:pt x="0" y="0"/>
                    </a:moveTo>
                    <a:lnTo>
                      <a:pt x="0" y="245"/>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900"/>
              </a:p>
            </p:txBody>
          </p:sp>
        </p:grpSp>
      </p:grpSp>
      <p:sp>
        <p:nvSpPr>
          <p:cNvPr id="40" name="灯片编号占位符 2">
            <a:extLst>
              <a:ext uri="{FF2B5EF4-FFF2-40B4-BE49-F238E27FC236}">
                <a16:creationId xmlns:a16="http://schemas.microsoft.com/office/drawing/2014/main" id="{550541C1-D683-46BC-9827-5CA656F33206}"/>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35</a:t>
            </a:fld>
            <a:endParaRPr lang="zh-TW" altLang="en-US"/>
          </a:p>
        </p:txBody>
      </p:sp>
    </p:spTree>
    <p:extLst>
      <p:ext uri="{BB962C8B-B14F-4D97-AF65-F5344CB8AC3E}">
        <p14:creationId xmlns:p14="http://schemas.microsoft.com/office/powerpoint/2010/main" val="2310317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457" y="108349"/>
            <a:ext cx="7652233" cy="519113"/>
          </a:xfrm>
        </p:spPr>
        <p:txBody>
          <a:bodyPr/>
          <a:lstStyle/>
          <a:p>
            <a:r>
              <a:rPr lang="en-US" dirty="0"/>
              <a:t>MIPS Multiplication Instruction</a:t>
            </a:r>
          </a:p>
        </p:txBody>
      </p:sp>
      <p:sp>
        <p:nvSpPr>
          <p:cNvPr id="3" name="Content Placeholder 2"/>
          <p:cNvSpPr>
            <a:spLocks noGrp="1"/>
          </p:cNvSpPr>
          <p:nvPr>
            <p:ph idx="1"/>
          </p:nvPr>
        </p:nvSpPr>
        <p:spPr>
          <a:xfrm>
            <a:off x="989900" y="844153"/>
            <a:ext cx="7696899" cy="3671888"/>
          </a:xfrm>
        </p:spPr>
        <p:txBody>
          <a:bodyPr>
            <a:normAutofit fontScale="92500" lnSpcReduction="10000"/>
          </a:bodyPr>
          <a:lstStyle/>
          <a:p>
            <a:r>
              <a:rPr lang="en-US" dirty="0"/>
              <a:t>Two 32-bit registers for product</a:t>
            </a:r>
          </a:p>
          <a:p>
            <a:pPr lvl="1"/>
            <a:r>
              <a:rPr lang="en-US" dirty="0"/>
              <a:t>HI: most-significant 32 bits</a:t>
            </a:r>
          </a:p>
          <a:p>
            <a:pPr lvl="1"/>
            <a:r>
              <a:rPr lang="en-US" dirty="0"/>
              <a:t>LO: least-significant 32-bits</a:t>
            </a:r>
          </a:p>
          <a:p>
            <a:r>
              <a:rPr lang="en-US" dirty="0"/>
              <a:t>Instructions</a:t>
            </a:r>
          </a:p>
          <a:p>
            <a:pPr lvl="1"/>
            <a:r>
              <a:rPr lang="en-US" dirty="0" err="1">
                <a:latin typeface="Courier New" panose="02070309020205020404" pitchFamily="49" charset="0"/>
                <a:cs typeface="Courier New" panose="02070309020205020404" pitchFamily="49" charset="0"/>
              </a:rPr>
              <a:t>mult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rt</a:t>
            </a:r>
            <a:r>
              <a:rPr lang="en-US" dirty="0"/>
              <a:t> / </a:t>
            </a:r>
            <a:r>
              <a:rPr lang="en-US" dirty="0" err="1">
                <a:latin typeface="Courier New" panose="02070309020205020404" pitchFamily="49" charset="0"/>
                <a:cs typeface="Courier New" panose="02070309020205020404" pitchFamily="49" charset="0"/>
              </a:rPr>
              <a:t>multu</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rt</a:t>
            </a:r>
            <a:endParaRPr lang="en-US" dirty="0">
              <a:latin typeface="Courier New" panose="02070309020205020404" pitchFamily="49" charset="0"/>
              <a:cs typeface="Courier New" panose="02070309020205020404" pitchFamily="49" charset="0"/>
            </a:endParaRPr>
          </a:p>
          <a:p>
            <a:pPr lvl="2"/>
            <a:r>
              <a:rPr lang="en-US" dirty="0"/>
              <a:t>64-bit product in HI/LO</a:t>
            </a:r>
          </a:p>
          <a:p>
            <a:pPr lvl="1"/>
            <a:r>
              <a:rPr lang="en-US" dirty="0" err="1">
                <a:latin typeface="Courier New" panose="02070309020205020404" pitchFamily="49" charset="0"/>
                <a:cs typeface="Courier New" panose="02070309020205020404" pitchFamily="49" charset="0"/>
              </a:rPr>
              <a:t>mfhi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a:t>
            </a:r>
            <a:r>
              <a:rPr lang="en-US" dirty="0"/>
              <a:t> / </a:t>
            </a:r>
            <a:r>
              <a:rPr lang="en-US" dirty="0" err="1">
                <a:latin typeface="Courier New" panose="02070309020205020404" pitchFamily="49" charset="0"/>
                <a:cs typeface="Courier New" panose="02070309020205020404" pitchFamily="49" charset="0"/>
              </a:rPr>
              <a:t>mflo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a:t>
            </a:r>
            <a:endParaRPr lang="en-US" dirty="0">
              <a:latin typeface="Courier New" panose="02070309020205020404" pitchFamily="49" charset="0"/>
              <a:cs typeface="Courier New" panose="02070309020205020404" pitchFamily="49" charset="0"/>
            </a:endParaRPr>
          </a:p>
          <a:p>
            <a:pPr lvl="2"/>
            <a:r>
              <a:rPr lang="en-US" dirty="0"/>
              <a:t>Move from HI/LO to </a:t>
            </a:r>
            <a:r>
              <a:rPr lang="en-US" dirty="0" err="1"/>
              <a:t>rd</a:t>
            </a:r>
            <a:endParaRPr lang="en-US" dirty="0"/>
          </a:p>
          <a:p>
            <a:pPr lvl="2"/>
            <a:r>
              <a:rPr lang="en-US" dirty="0"/>
              <a:t>Can test HI value to see if product overflows 32 bits</a:t>
            </a:r>
          </a:p>
          <a:p>
            <a:pPr lvl="1"/>
            <a:r>
              <a:rPr lang="en-US" dirty="0" err="1">
                <a:latin typeface="Courier New" panose="02070309020205020404" pitchFamily="49" charset="0"/>
                <a:cs typeface="Courier New" panose="02070309020205020404" pitchFamily="49" charset="0"/>
              </a:rPr>
              <a:t>mul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rt</a:t>
            </a:r>
            <a:endParaRPr lang="en-US" dirty="0">
              <a:latin typeface="Courier New" panose="02070309020205020404" pitchFamily="49" charset="0"/>
              <a:cs typeface="Courier New" panose="02070309020205020404" pitchFamily="49" charset="0"/>
            </a:endParaRPr>
          </a:p>
          <a:p>
            <a:pPr lvl="2"/>
            <a:r>
              <a:rPr lang="en-US" dirty="0"/>
              <a:t>Least-significant 32 bits of product </a:t>
            </a:r>
            <a:r>
              <a:rPr lang="en-US" dirty="0">
                <a:sym typeface="Wingdings" panose="05000000000000000000" pitchFamily="2" charset="2"/>
              </a:rPr>
              <a:t></a:t>
            </a:r>
            <a:r>
              <a:rPr lang="en-US" dirty="0"/>
              <a:t> </a:t>
            </a:r>
            <a:r>
              <a:rPr lang="en-US" dirty="0" err="1"/>
              <a:t>rd</a:t>
            </a:r>
            <a:endParaRPr lang="en-US" dirty="0"/>
          </a:p>
        </p:txBody>
      </p:sp>
      <p:sp>
        <p:nvSpPr>
          <p:cNvPr id="6" name="灯片编号占位符 5">
            <a:extLst>
              <a:ext uri="{FF2B5EF4-FFF2-40B4-BE49-F238E27FC236}">
                <a16:creationId xmlns:a16="http://schemas.microsoft.com/office/drawing/2014/main" id="{B6E4A1C3-7EBD-4105-9885-F75A53908147}"/>
              </a:ext>
            </a:extLst>
          </p:cNvPr>
          <p:cNvSpPr>
            <a:spLocks noGrp="1"/>
          </p:cNvSpPr>
          <p:nvPr>
            <p:ph type="sldNum" sz="quarter" idx="10"/>
          </p:nvPr>
        </p:nvSpPr>
        <p:spPr/>
        <p:txBody>
          <a:bodyPr/>
          <a:lstStyle/>
          <a:p>
            <a:fld id="{D9B6BDF2-6896-4B98-8776-C18582F63BA5}" type="slidenum">
              <a:rPr lang="zh-TW" altLang="en-US" smtClean="0"/>
              <a:pPr/>
              <a:t>36</a:t>
            </a:fld>
            <a:endParaRPr lang="zh-TW" altLang="en-US"/>
          </a:p>
        </p:txBody>
      </p:sp>
    </p:spTree>
    <p:extLst>
      <p:ext uri="{BB962C8B-B14F-4D97-AF65-F5344CB8AC3E}">
        <p14:creationId xmlns:p14="http://schemas.microsoft.com/office/powerpoint/2010/main" val="2426314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1" name="Rectangle 7"/>
          <p:cNvSpPr>
            <a:spLocks noGrp="1" noChangeArrowheads="1"/>
          </p:cNvSpPr>
          <p:nvPr>
            <p:ph type="title"/>
          </p:nvPr>
        </p:nvSpPr>
        <p:spPr>
          <a:xfrm>
            <a:off x="1040235" y="117446"/>
            <a:ext cx="6571857" cy="494951"/>
          </a:xfrm>
        </p:spPr>
        <p:txBody>
          <a:bodyPr/>
          <a:lstStyle/>
          <a:p>
            <a:r>
              <a:rPr lang="en-US" altLang="zh-TW" dirty="0"/>
              <a:t>Divide: Paper &amp; Pencil</a:t>
            </a:r>
          </a:p>
        </p:txBody>
      </p:sp>
      <p:sp>
        <p:nvSpPr>
          <p:cNvPr id="9" name="灯片编号占位符 2">
            <a:extLst>
              <a:ext uri="{FF2B5EF4-FFF2-40B4-BE49-F238E27FC236}">
                <a16:creationId xmlns:a16="http://schemas.microsoft.com/office/drawing/2014/main" id="{8DEA5530-7B32-4C91-93A2-27506FB5EAD0}"/>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37</a:t>
            </a:fld>
            <a:endParaRPr lang="zh-TW" altLang="en-US"/>
          </a:p>
        </p:txBody>
      </p:sp>
      <p:pic>
        <p:nvPicPr>
          <p:cNvPr id="6" name="图片 5">
            <a:extLst>
              <a:ext uri="{FF2B5EF4-FFF2-40B4-BE49-F238E27FC236}">
                <a16:creationId xmlns:a16="http://schemas.microsoft.com/office/drawing/2014/main" id="{670A0A65-5556-4595-9FCE-F27851FBCD7E}"/>
              </a:ext>
            </a:extLst>
          </p:cNvPr>
          <p:cNvPicPr>
            <a:picLocks noChangeAspect="1"/>
          </p:cNvPicPr>
          <p:nvPr/>
        </p:nvPicPr>
        <p:blipFill>
          <a:blip r:embed="rId3"/>
          <a:stretch>
            <a:fillRect/>
          </a:stretch>
        </p:blipFill>
        <p:spPr>
          <a:xfrm>
            <a:off x="1317071" y="835707"/>
            <a:ext cx="6467912" cy="370034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80BB9C8-A7ED-4DE6-8B4D-7B6D67EDF8DB}"/>
              </a:ext>
            </a:extLst>
          </p:cNvPr>
          <p:cNvGrpSpPr/>
          <p:nvPr/>
        </p:nvGrpSpPr>
        <p:grpSpPr>
          <a:xfrm>
            <a:off x="1634674" y="1966366"/>
            <a:ext cx="6180803" cy="2480073"/>
            <a:chOff x="1643063" y="2050256"/>
            <a:chExt cx="6180803" cy="2480073"/>
          </a:xfrm>
        </p:grpSpPr>
        <p:sp>
          <p:nvSpPr>
            <p:cNvPr id="78850" name="Rectangle 2"/>
            <p:cNvSpPr>
              <a:spLocks noChangeArrowheads="1"/>
            </p:cNvSpPr>
            <p:nvPr/>
          </p:nvSpPr>
          <p:spPr bwMode="auto">
            <a:xfrm>
              <a:off x="2019300" y="3867150"/>
              <a:ext cx="2300288" cy="2940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78851" name="Rectangle 3"/>
            <p:cNvSpPr>
              <a:spLocks noChangeArrowheads="1"/>
            </p:cNvSpPr>
            <p:nvPr/>
          </p:nvSpPr>
          <p:spPr bwMode="auto">
            <a:xfrm>
              <a:off x="2030016" y="3876675"/>
              <a:ext cx="2299097" cy="29289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78852" name="Rectangle 4"/>
            <p:cNvSpPr>
              <a:spLocks noChangeArrowheads="1"/>
            </p:cNvSpPr>
            <p:nvPr/>
          </p:nvSpPr>
          <p:spPr bwMode="auto">
            <a:xfrm>
              <a:off x="2601516" y="3882629"/>
              <a:ext cx="1033936"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solidFill>
                    <a:srgbClr val="000000"/>
                  </a:solidFill>
                  <a:latin typeface="Arial" pitchFamily="34" charset="0"/>
                </a:rPr>
                <a:t>Remainder</a:t>
              </a:r>
            </a:p>
          </p:txBody>
        </p:sp>
        <p:sp>
          <p:nvSpPr>
            <p:cNvPr id="78853" name="Rectangle 5"/>
            <p:cNvSpPr>
              <a:spLocks noChangeArrowheads="1"/>
            </p:cNvSpPr>
            <p:nvPr/>
          </p:nvSpPr>
          <p:spPr bwMode="auto">
            <a:xfrm>
              <a:off x="5687616" y="2953941"/>
              <a:ext cx="1219200" cy="361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78854" name="Rectangle 6"/>
            <p:cNvSpPr>
              <a:spLocks noChangeArrowheads="1"/>
            </p:cNvSpPr>
            <p:nvPr/>
          </p:nvSpPr>
          <p:spPr bwMode="auto">
            <a:xfrm>
              <a:off x="5698332" y="2963466"/>
              <a:ext cx="1216819" cy="359569"/>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78855" name="Rectangle 7"/>
            <p:cNvSpPr>
              <a:spLocks noChangeArrowheads="1"/>
            </p:cNvSpPr>
            <p:nvPr/>
          </p:nvSpPr>
          <p:spPr bwMode="auto">
            <a:xfrm>
              <a:off x="5820966" y="3001566"/>
              <a:ext cx="851194"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solidFill>
                    <a:srgbClr val="000000"/>
                  </a:solidFill>
                  <a:latin typeface="Arial" pitchFamily="34" charset="0"/>
                </a:rPr>
                <a:t>Quotient</a:t>
              </a:r>
            </a:p>
          </p:txBody>
        </p:sp>
        <p:sp>
          <p:nvSpPr>
            <p:cNvPr id="78856" name="Rectangle 8"/>
            <p:cNvSpPr>
              <a:spLocks noChangeArrowheads="1"/>
            </p:cNvSpPr>
            <p:nvPr/>
          </p:nvSpPr>
          <p:spPr bwMode="auto">
            <a:xfrm>
              <a:off x="2680097" y="2199198"/>
              <a:ext cx="2300288"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78857" name="Rectangle 9"/>
            <p:cNvSpPr>
              <a:spLocks noChangeArrowheads="1"/>
            </p:cNvSpPr>
            <p:nvPr/>
          </p:nvSpPr>
          <p:spPr bwMode="auto">
            <a:xfrm>
              <a:off x="2690813" y="2201466"/>
              <a:ext cx="2297906" cy="29289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78858" name="Rectangle 10"/>
            <p:cNvSpPr>
              <a:spLocks noChangeArrowheads="1"/>
            </p:cNvSpPr>
            <p:nvPr/>
          </p:nvSpPr>
          <p:spPr bwMode="auto">
            <a:xfrm>
              <a:off x="3370660" y="2215074"/>
              <a:ext cx="726160"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dirty="0">
                  <a:solidFill>
                    <a:srgbClr val="000000"/>
                  </a:solidFill>
                  <a:latin typeface="Arial" pitchFamily="34" charset="0"/>
                </a:rPr>
                <a:t>Divisor</a:t>
              </a:r>
            </a:p>
          </p:txBody>
        </p:sp>
        <p:sp>
          <p:nvSpPr>
            <p:cNvPr id="78859" name="Rectangle 11"/>
            <p:cNvSpPr>
              <a:spLocks noChangeArrowheads="1"/>
            </p:cNvSpPr>
            <p:nvPr/>
          </p:nvSpPr>
          <p:spPr bwMode="auto">
            <a:xfrm>
              <a:off x="2663428" y="3205163"/>
              <a:ext cx="998670"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350" b="1">
                  <a:solidFill>
                    <a:srgbClr val="000000"/>
                  </a:solidFill>
                  <a:latin typeface="Arial" pitchFamily="34" charset="0"/>
                </a:rPr>
                <a:t>64-</a:t>
              </a:r>
              <a:r>
                <a:rPr kumimoji="1" lang="en-US" altLang="zh-TW" sz="1350" b="1">
                  <a:solidFill>
                    <a:srgbClr val="000000"/>
                  </a:solidFill>
                  <a:latin typeface="Arial" pitchFamily="34" charset="0"/>
                </a:rPr>
                <a:t>bit ALU</a:t>
              </a:r>
            </a:p>
          </p:txBody>
        </p:sp>
        <p:sp>
          <p:nvSpPr>
            <p:cNvPr id="78860" name="Line 12"/>
            <p:cNvSpPr>
              <a:spLocks noChangeShapeType="1"/>
            </p:cNvSpPr>
            <p:nvPr/>
          </p:nvSpPr>
          <p:spPr bwMode="auto">
            <a:xfrm>
              <a:off x="3596878" y="2050256"/>
              <a:ext cx="576263" cy="0"/>
            </a:xfrm>
            <a:prstGeom prst="line">
              <a:avLst/>
            </a:prstGeom>
            <a:noFill/>
            <a:ln w="254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78861" name="Line 13"/>
            <p:cNvSpPr>
              <a:spLocks noChangeShapeType="1"/>
            </p:cNvSpPr>
            <p:nvPr/>
          </p:nvSpPr>
          <p:spPr bwMode="auto">
            <a:xfrm>
              <a:off x="5991225" y="2811066"/>
              <a:ext cx="576263" cy="0"/>
            </a:xfrm>
            <a:prstGeom prst="line">
              <a:avLst/>
            </a:prstGeom>
            <a:noFill/>
            <a:ln w="25400">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78862" name="Rectangle 14"/>
            <p:cNvSpPr>
              <a:spLocks noChangeArrowheads="1"/>
            </p:cNvSpPr>
            <p:nvPr/>
          </p:nvSpPr>
          <p:spPr bwMode="auto">
            <a:xfrm>
              <a:off x="5078016" y="2133600"/>
              <a:ext cx="1014700"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solidFill>
                    <a:srgbClr val="000000"/>
                  </a:solidFill>
                  <a:latin typeface="Arial" pitchFamily="34" charset="0"/>
                </a:rPr>
                <a:t>Shift Right</a:t>
              </a:r>
            </a:p>
          </p:txBody>
        </p:sp>
        <p:sp>
          <p:nvSpPr>
            <p:cNvPr id="78863" name="Rectangle 15"/>
            <p:cNvSpPr>
              <a:spLocks noChangeArrowheads="1"/>
            </p:cNvSpPr>
            <p:nvPr/>
          </p:nvSpPr>
          <p:spPr bwMode="auto">
            <a:xfrm>
              <a:off x="6934200" y="2997994"/>
              <a:ext cx="889666"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solidFill>
                    <a:srgbClr val="000000"/>
                  </a:solidFill>
                  <a:latin typeface="Arial" pitchFamily="34" charset="0"/>
                </a:rPr>
                <a:t>Shift Left</a:t>
              </a:r>
            </a:p>
          </p:txBody>
        </p:sp>
        <p:sp>
          <p:nvSpPr>
            <p:cNvPr id="78864" name="Rectangle 16"/>
            <p:cNvSpPr>
              <a:spLocks noChangeArrowheads="1"/>
            </p:cNvSpPr>
            <p:nvPr/>
          </p:nvSpPr>
          <p:spPr bwMode="auto">
            <a:xfrm>
              <a:off x="4523185" y="3793331"/>
              <a:ext cx="569130"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solidFill>
                    <a:srgbClr val="000000"/>
                  </a:solidFill>
                  <a:latin typeface="Arial" pitchFamily="34" charset="0"/>
                </a:rPr>
                <a:t>Write</a:t>
              </a:r>
            </a:p>
          </p:txBody>
        </p:sp>
        <p:sp>
          <p:nvSpPr>
            <p:cNvPr id="78865" name="AutoShape 17"/>
            <p:cNvSpPr>
              <a:spLocks noChangeArrowheads="1"/>
            </p:cNvSpPr>
            <p:nvPr/>
          </p:nvSpPr>
          <p:spPr bwMode="auto">
            <a:xfrm>
              <a:off x="5238750" y="3775473"/>
              <a:ext cx="1454944" cy="596503"/>
            </a:xfrm>
            <a:prstGeom prst="roundRect">
              <a:avLst>
                <a:gd name="adj" fmla="val 48565"/>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78866" name="Rectangle 18"/>
            <p:cNvSpPr>
              <a:spLocks noChangeArrowheads="1"/>
            </p:cNvSpPr>
            <p:nvPr/>
          </p:nvSpPr>
          <p:spPr bwMode="auto">
            <a:xfrm>
              <a:off x="5573316" y="3905250"/>
              <a:ext cx="755014"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solidFill>
                    <a:srgbClr val="0000FF"/>
                  </a:solidFill>
                  <a:latin typeface="Arial" pitchFamily="34" charset="0"/>
                </a:rPr>
                <a:t>Control</a:t>
              </a:r>
            </a:p>
          </p:txBody>
        </p:sp>
        <p:sp>
          <p:nvSpPr>
            <p:cNvPr id="78867" name="Rectangle 19"/>
            <p:cNvSpPr>
              <a:spLocks noChangeArrowheads="1"/>
            </p:cNvSpPr>
            <p:nvPr/>
          </p:nvSpPr>
          <p:spPr bwMode="auto">
            <a:xfrm>
              <a:off x="6059092" y="3307556"/>
              <a:ext cx="687688"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350" b="1">
                  <a:solidFill>
                    <a:srgbClr val="000000"/>
                  </a:solidFill>
                  <a:latin typeface="Arial" pitchFamily="34" charset="0"/>
                </a:rPr>
                <a:t>32 </a:t>
              </a:r>
              <a:r>
                <a:rPr kumimoji="1" lang="en-US" altLang="zh-TW" sz="1350" b="1">
                  <a:solidFill>
                    <a:srgbClr val="000000"/>
                  </a:solidFill>
                  <a:latin typeface="Arial" pitchFamily="34" charset="0"/>
                </a:rPr>
                <a:t>bits</a:t>
              </a:r>
            </a:p>
          </p:txBody>
        </p:sp>
        <p:sp>
          <p:nvSpPr>
            <p:cNvPr id="78868" name="Rectangle 20"/>
            <p:cNvSpPr>
              <a:spLocks noChangeArrowheads="1"/>
            </p:cNvSpPr>
            <p:nvPr/>
          </p:nvSpPr>
          <p:spPr bwMode="auto">
            <a:xfrm>
              <a:off x="3771843" y="2569877"/>
              <a:ext cx="687688"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350" b="1" dirty="0">
                  <a:solidFill>
                    <a:srgbClr val="000000"/>
                  </a:solidFill>
                  <a:latin typeface="Arial" pitchFamily="34" charset="0"/>
                </a:rPr>
                <a:t>64 </a:t>
              </a:r>
              <a:r>
                <a:rPr kumimoji="1" lang="en-US" altLang="zh-TW" sz="1350" b="1" dirty="0">
                  <a:solidFill>
                    <a:srgbClr val="000000"/>
                  </a:solidFill>
                  <a:latin typeface="Arial" pitchFamily="34" charset="0"/>
                </a:rPr>
                <a:t>bits</a:t>
              </a:r>
            </a:p>
          </p:txBody>
        </p:sp>
        <p:sp>
          <p:nvSpPr>
            <p:cNvPr id="78869" name="Rectangle 21"/>
            <p:cNvSpPr>
              <a:spLocks noChangeArrowheads="1"/>
            </p:cNvSpPr>
            <p:nvPr/>
          </p:nvSpPr>
          <p:spPr bwMode="auto">
            <a:xfrm>
              <a:off x="3205163" y="4189185"/>
              <a:ext cx="687688"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350" b="1" dirty="0">
                  <a:solidFill>
                    <a:srgbClr val="000000"/>
                  </a:solidFill>
                  <a:latin typeface="Arial" pitchFamily="34" charset="0"/>
                </a:rPr>
                <a:t>64 </a:t>
              </a:r>
              <a:r>
                <a:rPr kumimoji="1" lang="en-US" altLang="zh-TW" sz="1350" b="1" dirty="0">
                  <a:solidFill>
                    <a:srgbClr val="000000"/>
                  </a:solidFill>
                  <a:latin typeface="Arial" pitchFamily="34" charset="0"/>
                </a:rPr>
                <a:t>bits</a:t>
              </a:r>
            </a:p>
          </p:txBody>
        </p:sp>
        <p:sp>
          <p:nvSpPr>
            <p:cNvPr id="78870" name="Freeform 22"/>
            <p:cNvSpPr>
              <a:spLocks/>
            </p:cNvSpPr>
            <p:nvPr/>
          </p:nvSpPr>
          <p:spPr bwMode="auto">
            <a:xfrm>
              <a:off x="6705600" y="3259931"/>
              <a:ext cx="538163" cy="801291"/>
            </a:xfrm>
            <a:custGeom>
              <a:avLst/>
              <a:gdLst>
                <a:gd name="T0" fmla="*/ 0 w 417"/>
                <a:gd name="T1" fmla="*/ 2147483647 h 673"/>
                <a:gd name="T2" fmla="*/ 2147483647 w 417"/>
                <a:gd name="T3" fmla="*/ 2147483647 h 673"/>
                <a:gd name="T4" fmla="*/ 2147483647 w 417"/>
                <a:gd name="T5" fmla="*/ 0 h 673"/>
                <a:gd name="T6" fmla="*/ 2147483647 w 417"/>
                <a:gd name="T7" fmla="*/ 0 h 673"/>
                <a:gd name="T8" fmla="*/ 0 60000 65536"/>
                <a:gd name="T9" fmla="*/ 0 60000 65536"/>
                <a:gd name="T10" fmla="*/ 0 60000 65536"/>
                <a:gd name="T11" fmla="*/ 0 60000 65536"/>
                <a:gd name="T12" fmla="*/ 0 w 417"/>
                <a:gd name="T13" fmla="*/ 0 h 673"/>
                <a:gd name="T14" fmla="*/ 417 w 417"/>
                <a:gd name="T15" fmla="*/ 673 h 673"/>
              </a:gdLst>
              <a:ahLst/>
              <a:cxnLst>
                <a:cxn ang="T8">
                  <a:pos x="T0" y="T1"/>
                </a:cxn>
                <a:cxn ang="T9">
                  <a:pos x="T2" y="T3"/>
                </a:cxn>
                <a:cxn ang="T10">
                  <a:pos x="T4" y="T5"/>
                </a:cxn>
                <a:cxn ang="T11">
                  <a:pos x="T6" y="T7"/>
                </a:cxn>
              </a:cxnLst>
              <a:rect l="T12" t="T13" r="T14" b="T15"/>
              <a:pathLst>
                <a:path w="417" h="673">
                  <a:moveTo>
                    <a:pt x="0" y="672"/>
                  </a:moveTo>
                  <a:lnTo>
                    <a:pt x="416" y="672"/>
                  </a:lnTo>
                  <a:lnTo>
                    <a:pt x="416" y="0"/>
                  </a:lnTo>
                  <a:lnTo>
                    <a:pt x="171"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78871" name="Freeform 23"/>
            <p:cNvSpPr>
              <a:spLocks/>
            </p:cNvSpPr>
            <p:nvPr/>
          </p:nvSpPr>
          <p:spPr bwMode="auto">
            <a:xfrm>
              <a:off x="5013722" y="2408635"/>
              <a:ext cx="552450" cy="1359694"/>
            </a:xfrm>
            <a:custGeom>
              <a:avLst/>
              <a:gdLst>
                <a:gd name="T0" fmla="*/ 2147483647 w 428"/>
                <a:gd name="T1" fmla="*/ 2147483647 h 1142"/>
                <a:gd name="T2" fmla="*/ 2147483647 w 428"/>
                <a:gd name="T3" fmla="*/ 0 h 1142"/>
                <a:gd name="T4" fmla="*/ 0 w 428"/>
                <a:gd name="T5" fmla="*/ 0 h 1142"/>
                <a:gd name="T6" fmla="*/ 0 w 428"/>
                <a:gd name="T7" fmla="*/ 0 h 1142"/>
                <a:gd name="T8" fmla="*/ 0 w 428"/>
                <a:gd name="T9" fmla="*/ 0 h 1142"/>
                <a:gd name="T10" fmla="*/ 0 60000 65536"/>
                <a:gd name="T11" fmla="*/ 0 60000 65536"/>
                <a:gd name="T12" fmla="*/ 0 60000 65536"/>
                <a:gd name="T13" fmla="*/ 0 60000 65536"/>
                <a:gd name="T14" fmla="*/ 0 60000 65536"/>
                <a:gd name="T15" fmla="*/ 0 w 428"/>
                <a:gd name="T16" fmla="*/ 0 h 1142"/>
                <a:gd name="T17" fmla="*/ 428 w 428"/>
                <a:gd name="T18" fmla="*/ 1142 h 1142"/>
              </a:gdLst>
              <a:ahLst/>
              <a:cxnLst>
                <a:cxn ang="T10">
                  <a:pos x="T0" y="T1"/>
                </a:cxn>
                <a:cxn ang="T11">
                  <a:pos x="T2" y="T3"/>
                </a:cxn>
                <a:cxn ang="T12">
                  <a:pos x="T4" y="T5"/>
                </a:cxn>
                <a:cxn ang="T13">
                  <a:pos x="T6" y="T7"/>
                </a:cxn>
                <a:cxn ang="T14">
                  <a:pos x="T8" y="T9"/>
                </a:cxn>
              </a:cxnLst>
              <a:rect l="T15" t="T16" r="T17" b="T18"/>
              <a:pathLst>
                <a:path w="428" h="1142">
                  <a:moveTo>
                    <a:pt x="427" y="1141"/>
                  </a:moveTo>
                  <a:lnTo>
                    <a:pt x="427"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78872" name="Freeform 24"/>
            <p:cNvSpPr>
              <a:spLocks/>
            </p:cNvSpPr>
            <p:nvPr/>
          </p:nvSpPr>
          <p:spPr bwMode="auto">
            <a:xfrm>
              <a:off x="3871912" y="3348038"/>
              <a:ext cx="1472804" cy="484585"/>
            </a:xfrm>
            <a:custGeom>
              <a:avLst/>
              <a:gdLst>
                <a:gd name="T0" fmla="*/ 2147483647 w 1142"/>
                <a:gd name="T1" fmla="*/ 2147483647 h 407"/>
                <a:gd name="T2" fmla="*/ 2147483647 w 1142"/>
                <a:gd name="T3" fmla="*/ 0 h 407"/>
                <a:gd name="T4" fmla="*/ 0 w 1142"/>
                <a:gd name="T5" fmla="*/ 0 h 407"/>
                <a:gd name="T6" fmla="*/ 0 60000 65536"/>
                <a:gd name="T7" fmla="*/ 0 60000 65536"/>
                <a:gd name="T8" fmla="*/ 0 60000 65536"/>
                <a:gd name="T9" fmla="*/ 0 w 1142"/>
                <a:gd name="T10" fmla="*/ 0 h 407"/>
                <a:gd name="T11" fmla="*/ 1142 w 1142"/>
                <a:gd name="T12" fmla="*/ 407 h 407"/>
              </a:gdLst>
              <a:ahLst/>
              <a:cxnLst>
                <a:cxn ang="T6">
                  <a:pos x="T0" y="T1"/>
                </a:cxn>
                <a:cxn ang="T7">
                  <a:pos x="T2" y="T3"/>
                </a:cxn>
                <a:cxn ang="T8">
                  <a:pos x="T4" y="T5"/>
                </a:cxn>
              </a:cxnLst>
              <a:rect l="T9" t="T10" r="T11" b="T12"/>
              <a:pathLst>
                <a:path w="1142" h="407">
                  <a:moveTo>
                    <a:pt x="1141" y="406"/>
                  </a:moveTo>
                  <a:lnTo>
                    <a:pt x="1141"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78873" name="Freeform 25"/>
            <p:cNvSpPr>
              <a:spLocks/>
            </p:cNvSpPr>
            <p:nvPr/>
          </p:nvSpPr>
          <p:spPr bwMode="auto">
            <a:xfrm>
              <a:off x="4331154" y="4071938"/>
              <a:ext cx="896541" cy="1191"/>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78874" name="Freeform 26"/>
            <p:cNvSpPr>
              <a:spLocks/>
            </p:cNvSpPr>
            <p:nvPr/>
          </p:nvSpPr>
          <p:spPr bwMode="auto">
            <a:xfrm>
              <a:off x="2220517" y="2942035"/>
              <a:ext cx="1955006" cy="648890"/>
            </a:xfrm>
            <a:custGeom>
              <a:avLst/>
              <a:gdLst>
                <a:gd name="T0" fmla="*/ 0 w 1515"/>
                <a:gd name="T1" fmla="*/ 2147483647 h 545"/>
                <a:gd name="T2" fmla="*/ 2147483647 w 1515"/>
                <a:gd name="T3" fmla="*/ 2147483647 h 545"/>
                <a:gd name="T4" fmla="*/ 2147483647 w 1515"/>
                <a:gd name="T5" fmla="*/ 2147483647 h 545"/>
                <a:gd name="T6" fmla="*/ 2147483647 w 1515"/>
                <a:gd name="T7" fmla="*/ 2147483647 h 545"/>
                <a:gd name="T8" fmla="*/ 2147483647 w 1515"/>
                <a:gd name="T9" fmla="*/ 2147483647 h 545"/>
                <a:gd name="T10" fmla="*/ 2147483647 w 1515"/>
                <a:gd name="T11" fmla="*/ 2147483647 h 545"/>
                <a:gd name="T12" fmla="*/ 2147483647 w 1515"/>
                <a:gd name="T13" fmla="*/ 0 h 545"/>
                <a:gd name="T14" fmla="*/ 0 w 1515"/>
                <a:gd name="T15" fmla="*/ 2147483647 h 545"/>
                <a:gd name="T16" fmla="*/ 0 60000 65536"/>
                <a:gd name="T17" fmla="*/ 0 60000 65536"/>
                <a:gd name="T18" fmla="*/ 0 60000 65536"/>
                <a:gd name="T19" fmla="*/ 0 60000 65536"/>
                <a:gd name="T20" fmla="*/ 0 60000 65536"/>
                <a:gd name="T21" fmla="*/ 0 60000 65536"/>
                <a:gd name="T22" fmla="*/ 0 60000 65536"/>
                <a:gd name="T23" fmla="*/ 0 60000 65536"/>
                <a:gd name="T24" fmla="*/ 0 w 1515"/>
                <a:gd name="T25" fmla="*/ 0 h 545"/>
                <a:gd name="T26" fmla="*/ 1515 w 1515"/>
                <a:gd name="T27" fmla="*/ 545 h 5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5" h="545">
                  <a:moveTo>
                    <a:pt x="0" y="10"/>
                  </a:moveTo>
                  <a:lnTo>
                    <a:pt x="394" y="544"/>
                  </a:lnTo>
                  <a:lnTo>
                    <a:pt x="1130" y="544"/>
                  </a:lnTo>
                  <a:lnTo>
                    <a:pt x="1514" y="21"/>
                  </a:lnTo>
                  <a:lnTo>
                    <a:pt x="906" y="21"/>
                  </a:lnTo>
                  <a:lnTo>
                    <a:pt x="768" y="202"/>
                  </a:lnTo>
                  <a:lnTo>
                    <a:pt x="608" y="0"/>
                  </a:lnTo>
                  <a:lnTo>
                    <a:pt x="0" y="1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78875" name="Freeform 27"/>
            <p:cNvSpPr>
              <a:spLocks/>
            </p:cNvSpPr>
            <p:nvPr/>
          </p:nvSpPr>
          <p:spPr bwMode="auto">
            <a:xfrm>
              <a:off x="3198019" y="3620179"/>
              <a:ext cx="1191" cy="280988"/>
            </a:xfrm>
            <a:custGeom>
              <a:avLst/>
              <a:gdLst>
                <a:gd name="T0" fmla="*/ 0 w 1"/>
                <a:gd name="T1" fmla="*/ 0 h 236"/>
                <a:gd name="T2" fmla="*/ 0 w 1"/>
                <a:gd name="T3" fmla="*/ 2147483647 h 236"/>
                <a:gd name="T4" fmla="*/ 0 60000 65536"/>
                <a:gd name="T5" fmla="*/ 0 60000 65536"/>
                <a:gd name="T6" fmla="*/ 0 w 1"/>
                <a:gd name="T7" fmla="*/ 0 h 236"/>
                <a:gd name="T8" fmla="*/ 1 w 1"/>
                <a:gd name="T9" fmla="*/ 236 h 236"/>
              </a:gdLst>
              <a:ahLst/>
              <a:cxnLst>
                <a:cxn ang="T4">
                  <a:pos x="T0" y="T1"/>
                </a:cxn>
                <a:cxn ang="T5">
                  <a:pos x="T2" y="T3"/>
                </a:cxn>
              </a:cxnLst>
              <a:rect l="T6" t="T7" r="T8" b="T9"/>
              <a:pathLst>
                <a:path w="1" h="236">
                  <a:moveTo>
                    <a:pt x="0" y="0"/>
                  </a:moveTo>
                  <a:lnTo>
                    <a:pt x="0" y="235"/>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78876" name="Freeform 28"/>
            <p:cNvSpPr>
              <a:spLocks/>
            </p:cNvSpPr>
            <p:nvPr/>
          </p:nvSpPr>
          <p:spPr bwMode="auto">
            <a:xfrm>
              <a:off x="1643063" y="2599135"/>
              <a:ext cx="1556147" cy="1931194"/>
            </a:xfrm>
            <a:custGeom>
              <a:avLst/>
              <a:gdLst>
                <a:gd name="T0" fmla="*/ 2147483647 w 1206"/>
                <a:gd name="T1" fmla="*/ 2147483647 h 1622"/>
                <a:gd name="T2" fmla="*/ 2147483647 w 1206"/>
                <a:gd name="T3" fmla="*/ 2147483647 h 1622"/>
                <a:gd name="T4" fmla="*/ 0 w 1206"/>
                <a:gd name="T5" fmla="*/ 2147483647 h 1622"/>
                <a:gd name="T6" fmla="*/ 0 w 1206"/>
                <a:gd name="T7" fmla="*/ 0 h 1622"/>
                <a:gd name="T8" fmla="*/ 2147483647 w 1206"/>
                <a:gd name="T9" fmla="*/ 0 h 1622"/>
                <a:gd name="T10" fmla="*/ 2147483647 w 1206"/>
                <a:gd name="T11" fmla="*/ 2147483647 h 1622"/>
                <a:gd name="T12" fmla="*/ 0 60000 65536"/>
                <a:gd name="T13" fmla="*/ 0 60000 65536"/>
                <a:gd name="T14" fmla="*/ 0 60000 65536"/>
                <a:gd name="T15" fmla="*/ 0 60000 65536"/>
                <a:gd name="T16" fmla="*/ 0 60000 65536"/>
                <a:gd name="T17" fmla="*/ 0 60000 65536"/>
                <a:gd name="T18" fmla="*/ 0 w 1206"/>
                <a:gd name="T19" fmla="*/ 0 h 1622"/>
                <a:gd name="T20" fmla="*/ 1206 w 1206"/>
                <a:gd name="T21" fmla="*/ 1622 h 1622"/>
              </a:gdLst>
              <a:ahLst/>
              <a:cxnLst>
                <a:cxn ang="T12">
                  <a:pos x="T0" y="T1"/>
                </a:cxn>
                <a:cxn ang="T13">
                  <a:pos x="T2" y="T3"/>
                </a:cxn>
                <a:cxn ang="T14">
                  <a:pos x="T4" y="T5"/>
                </a:cxn>
                <a:cxn ang="T15">
                  <a:pos x="T6" y="T7"/>
                </a:cxn>
                <a:cxn ang="T16">
                  <a:pos x="T8" y="T9"/>
                </a:cxn>
                <a:cxn ang="T17">
                  <a:pos x="T10" y="T11"/>
                </a:cxn>
              </a:cxnLst>
              <a:rect l="T18" t="T19" r="T20" b="T21"/>
              <a:pathLst>
                <a:path w="1206" h="1622">
                  <a:moveTo>
                    <a:pt x="1205" y="1323"/>
                  </a:moveTo>
                  <a:lnTo>
                    <a:pt x="1205" y="1621"/>
                  </a:lnTo>
                  <a:lnTo>
                    <a:pt x="0" y="1621"/>
                  </a:lnTo>
                  <a:lnTo>
                    <a:pt x="0" y="0"/>
                  </a:lnTo>
                  <a:lnTo>
                    <a:pt x="779" y="0"/>
                  </a:lnTo>
                  <a:lnTo>
                    <a:pt x="779" y="288"/>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78877" name="Freeform 29"/>
            <p:cNvSpPr>
              <a:spLocks/>
            </p:cNvSpPr>
            <p:nvPr/>
          </p:nvSpPr>
          <p:spPr bwMode="auto">
            <a:xfrm>
              <a:off x="3706417" y="2509837"/>
              <a:ext cx="2381" cy="433388"/>
            </a:xfrm>
            <a:custGeom>
              <a:avLst/>
              <a:gdLst>
                <a:gd name="T0" fmla="*/ 0 w 1"/>
                <a:gd name="T1" fmla="*/ 0 h 364"/>
                <a:gd name="T2" fmla="*/ 0 w 1"/>
                <a:gd name="T3" fmla="*/ 2147483647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0" y="0"/>
                  </a:moveTo>
                  <a:lnTo>
                    <a:pt x="0" y="36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78878" name="Freeform 30"/>
            <p:cNvSpPr>
              <a:spLocks/>
            </p:cNvSpPr>
            <p:nvPr/>
          </p:nvSpPr>
          <p:spPr bwMode="auto">
            <a:xfrm>
              <a:off x="3201591" y="4361260"/>
              <a:ext cx="2818209" cy="158353"/>
            </a:xfrm>
            <a:custGeom>
              <a:avLst/>
              <a:gdLst>
                <a:gd name="T0" fmla="*/ 0 w 2185"/>
                <a:gd name="T1" fmla="*/ 2147483647 h 133"/>
                <a:gd name="T2" fmla="*/ 2147483647 w 2185"/>
                <a:gd name="T3" fmla="*/ 2147483647 h 133"/>
                <a:gd name="T4" fmla="*/ 2147483647 w 2185"/>
                <a:gd name="T5" fmla="*/ 0 h 133"/>
                <a:gd name="T6" fmla="*/ 0 60000 65536"/>
                <a:gd name="T7" fmla="*/ 0 60000 65536"/>
                <a:gd name="T8" fmla="*/ 0 60000 65536"/>
                <a:gd name="T9" fmla="*/ 0 w 2185"/>
                <a:gd name="T10" fmla="*/ 0 h 133"/>
                <a:gd name="T11" fmla="*/ 2185 w 2185"/>
                <a:gd name="T12" fmla="*/ 133 h 133"/>
              </a:gdLst>
              <a:ahLst/>
              <a:cxnLst>
                <a:cxn ang="T6">
                  <a:pos x="T0" y="T1"/>
                </a:cxn>
                <a:cxn ang="T7">
                  <a:pos x="T2" y="T3"/>
                </a:cxn>
                <a:cxn ang="T8">
                  <a:pos x="T4" y="T5"/>
                </a:cxn>
              </a:cxnLst>
              <a:rect l="T9" t="T10" r="T11" b="T12"/>
              <a:pathLst>
                <a:path w="2185" h="133">
                  <a:moveTo>
                    <a:pt x="0" y="132"/>
                  </a:moveTo>
                  <a:lnTo>
                    <a:pt x="2184" y="132"/>
                  </a:lnTo>
                  <a:lnTo>
                    <a:pt x="2184"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grpSp>
      <p:sp>
        <p:nvSpPr>
          <p:cNvPr id="78879" name="Rectangle 31"/>
          <p:cNvSpPr>
            <a:spLocks noGrp="1" noChangeArrowheads="1"/>
          </p:cNvSpPr>
          <p:nvPr>
            <p:ph type="title"/>
          </p:nvPr>
        </p:nvSpPr>
        <p:spPr>
          <a:xfrm>
            <a:off x="1146015" y="167780"/>
            <a:ext cx="6315075" cy="385893"/>
          </a:xfrm>
        </p:spPr>
        <p:txBody>
          <a:bodyPr/>
          <a:lstStyle/>
          <a:p>
            <a:r>
              <a:rPr lang="en-US" altLang="zh-TW" dirty="0"/>
              <a:t>Divide Hardware - Version 1 (1)</a:t>
            </a:r>
          </a:p>
        </p:txBody>
      </p:sp>
      <p:sp>
        <p:nvSpPr>
          <p:cNvPr id="78880" name="Rectangle 32"/>
          <p:cNvSpPr>
            <a:spLocks noGrp="1" noChangeArrowheads="1"/>
          </p:cNvSpPr>
          <p:nvPr>
            <p:ph type="body" idx="1"/>
          </p:nvPr>
        </p:nvSpPr>
        <p:spPr>
          <a:xfrm>
            <a:off x="1191237" y="844153"/>
            <a:ext cx="7495563" cy="976258"/>
          </a:xfrm>
        </p:spPr>
        <p:txBody>
          <a:bodyPr/>
          <a:lstStyle/>
          <a:p>
            <a:r>
              <a:rPr lang="zh-TW" altLang="en-US" sz="2000" dirty="0"/>
              <a:t>64-</a:t>
            </a:r>
            <a:r>
              <a:rPr lang="en-US" altLang="zh-TW" sz="2000" dirty="0"/>
              <a:t>bit Divisor register (initialized with 32-bit divisor in left half), 64-bit ALU, 64-bit Remainder register (initialized with 64-bit dividend), 32-bit Quotient register</a:t>
            </a:r>
          </a:p>
        </p:txBody>
      </p:sp>
      <p:sp>
        <p:nvSpPr>
          <p:cNvPr id="34" name="灯片编号占位符 2">
            <a:extLst>
              <a:ext uri="{FF2B5EF4-FFF2-40B4-BE49-F238E27FC236}">
                <a16:creationId xmlns:a16="http://schemas.microsoft.com/office/drawing/2014/main" id="{C4AA70B2-3BF4-44FD-BE2E-2E3EBE1B2B0A}"/>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38</a:t>
            </a:fld>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546BE10-7A69-4E2D-9593-93007A4C6099}"/>
              </a:ext>
            </a:extLst>
          </p:cNvPr>
          <p:cNvGrpSpPr/>
          <p:nvPr/>
        </p:nvGrpSpPr>
        <p:grpSpPr>
          <a:xfrm>
            <a:off x="4253218" y="872453"/>
            <a:ext cx="3976710" cy="3699546"/>
            <a:chOff x="3536157" y="95250"/>
            <a:chExt cx="4643437" cy="4967288"/>
          </a:xfrm>
        </p:grpSpPr>
        <p:grpSp>
          <p:nvGrpSpPr>
            <p:cNvPr id="2" name="Group 1041"/>
            <p:cNvGrpSpPr>
              <a:grpSpLocks/>
            </p:cNvGrpSpPr>
            <p:nvPr/>
          </p:nvGrpSpPr>
          <p:grpSpPr bwMode="auto">
            <a:xfrm>
              <a:off x="3771901" y="3420674"/>
              <a:ext cx="3212306" cy="283369"/>
              <a:chOff x="1761" y="2873"/>
              <a:chExt cx="2491" cy="238"/>
            </a:xfrm>
            <a:solidFill>
              <a:srgbClr val="92D050"/>
            </a:solidFill>
          </p:grpSpPr>
          <p:sp>
            <p:nvSpPr>
              <p:cNvPr id="75812" name="Rectangle 1043"/>
              <p:cNvSpPr>
                <a:spLocks noChangeArrowheads="1"/>
              </p:cNvSpPr>
              <p:nvPr/>
            </p:nvSpPr>
            <p:spPr bwMode="auto">
              <a:xfrm>
                <a:off x="1761" y="2874"/>
                <a:ext cx="2491" cy="237"/>
              </a:xfrm>
              <a:prstGeom prst="rect">
                <a:avLst/>
              </a:prstGeom>
              <a:grpFill/>
              <a:ln w="25400">
                <a:noFill/>
                <a:miter lim="800000"/>
                <a:headEnd/>
                <a:tailEnd/>
              </a:ln>
            </p:spPr>
            <p:txBody>
              <a:bodyPr wrap="none" anchor="ctr"/>
              <a:lstStyle/>
              <a:p>
                <a:pPr>
                  <a:defRPr/>
                </a:pPr>
                <a:endParaRPr lang="zh-TW" altLang="en-US" sz="900"/>
              </a:p>
            </p:txBody>
          </p:sp>
          <p:sp>
            <p:nvSpPr>
              <p:cNvPr id="75811" name="Rectangle 1042"/>
              <p:cNvSpPr>
                <a:spLocks noChangeArrowheads="1"/>
              </p:cNvSpPr>
              <p:nvPr/>
            </p:nvSpPr>
            <p:spPr bwMode="auto">
              <a:xfrm>
                <a:off x="1785" y="2873"/>
                <a:ext cx="1775" cy="238"/>
              </a:xfrm>
              <a:prstGeom prst="rect">
                <a:avLst/>
              </a:prstGeom>
              <a:noFill/>
              <a:ln w="9525">
                <a:noFill/>
                <a:miter lim="800000"/>
                <a:headEnd/>
                <a:tailEnd/>
              </a:ln>
            </p:spPr>
            <p:txBody>
              <a:bodyPr wrap="none" lIns="69056" tIns="34529" rIns="69056" bIns="34529">
                <a:spAutoFit/>
              </a:bodyPr>
              <a:lstStyle/>
              <a:p>
                <a:pPr>
                  <a:defRPr/>
                </a:pPr>
                <a:r>
                  <a:rPr kumimoji="1" lang="zh-TW" altLang="en-US" sz="900" b="1" dirty="0">
                    <a:latin typeface="Arial" pitchFamily="34" charset="0"/>
                  </a:rPr>
                  <a:t>3. </a:t>
                </a:r>
                <a:r>
                  <a:rPr kumimoji="1" lang="en-US" altLang="zh-TW" sz="900" b="1" dirty="0">
                    <a:latin typeface="Arial" pitchFamily="34" charset="0"/>
                  </a:rPr>
                  <a:t>Shift Divisor register right 1 bit</a:t>
                </a:r>
              </a:p>
            </p:txBody>
          </p:sp>
        </p:grpSp>
        <p:sp>
          <p:nvSpPr>
            <p:cNvPr id="79875" name="AutoShape 1052"/>
            <p:cNvSpPr>
              <a:spLocks noChangeArrowheads="1"/>
            </p:cNvSpPr>
            <p:nvPr/>
          </p:nvSpPr>
          <p:spPr bwMode="auto">
            <a:xfrm>
              <a:off x="5124450" y="1528762"/>
              <a:ext cx="1444229" cy="490538"/>
            </a:xfrm>
            <a:prstGeom prst="diamond">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TW" altLang="en-US" sz="900"/>
            </a:p>
          </p:txBody>
        </p:sp>
        <p:sp>
          <p:nvSpPr>
            <p:cNvPr id="79876" name="Rectangle 1061"/>
            <p:cNvSpPr>
              <a:spLocks noChangeArrowheads="1"/>
            </p:cNvSpPr>
            <p:nvPr/>
          </p:nvSpPr>
          <p:spPr bwMode="auto">
            <a:xfrm>
              <a:off x="5354241" y="3996929"/>
              <a:ext cx="1454356" cy="28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900" b="1">
                  <a:latin typeface="Arial" pitchFamily="34" charset="0"/>
                </a:rPr>
                <a:t> </a:t>
              </a:r>
              <a:r>
                <a:rPr kumimoji="1" lang="en-US" altLang="zh-TW" sz="900" b="1">
                  <a:latin typeface="Arial" pitchFamily="34" charset="0"/>
                </a:rPr>
                <a:t>No: &lt; 33 repetitions</a:t>
              </a:r>
            </a:p>
          </p:txBody>
        </p:sp>
        <p:sp>
          <p:nvSpPr>
            <p:cNvPr id="79877" name="Rectangle 1027"/>
            <p:cNvSpPr>
              <a:spLocks noChangeArrowheads="1"/>
            </p:cNvSpPr>
            <p:nvPr/>
          </p:nvSpPr>
          <p:spPr bwMode="auto">
            <a:xfrm>
              <a:off x="5301853" y="2215821"/>
              <a:ext cx="2727723" cy="879737"/>
            </a:xfrm>
            <a:prstGeom prst="rect">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p>
              <a:r>
                <a:rPr kumimoji="1" lang="zh-TW" altLang="en-US" sz="900" b="1">
                  <a:latin typeface="Arial" pitchFamily="34" charset="0"/>
                </a:rPr>
                <a:t>2</a:t>
              </a:r>
              <a:r>
                <a:rPr kumimoji="1" lang="en-US" altLang="zh-TW" sz="900" b="1">
                  <a:latin typeface="Arial" pitchFamily="34" charset="0"/>
                </a:rPr>
                <a:t>b. Restore original value by adding Divisor to Remainder, place sum in Remainder, shift Quotient to the left, setting new least significant bit to 0</a:t>
              </a:r>
              <a:endParaRPr lang="zh-TW" altLang="en-US" sz="900"/>
            </a:p>
          </p:txBody>
        </p:sp>
        <p:sp>
          <p:nvSpPr>
            <p:cNvPr id="79880" name="Rectangle 1030"/>
            <p:cNvSpPr>
              <a:spLocks noChangeArrowheads="1"/>
            </p:cNvSpPr>
            <p:nvPr/>
          </p:nvSpPr>
          <p:spPr bwMode="auto">
            <a:xfrm>
              <a:off x="5334000" y="833438"/>
              <a:ext cx="2733675" cy="27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900"/>
            </a:p>
          </p:txBody>
        </p:sp>
        <p:sp>
          <p:nvSpPr>
            <p:cNvPr id="79881" name="Rectangle 1032"/>
            <p:cNvSpPr>
              <a:spLocks noChangeArrowheads="1"/>
            </p:cNvSpPr>
            <p:nvPr/>
          </p:nvSpPr>
          <p:spPr bwMode="auto">
            <a:xfrm>
              <a:off x="5456881" y="1548242"/>
              <a:ext cx="859137" cy="434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lnSpc>
                  <a:spcPct val="90000"/>
                </a:lnSpc>
              </a:pPr>
              <a:r>
                <a:rPr kumimoji="1" lang="en-US" altLang="zh-TW" sz="900" b="1" dirty="0">
                  <a:latin typeface="Arial" pitchFamily="34" charset="0"/>
                </a:rPr>
                <a:t>Test </a:t>
              </a:r>
              <a:br>
                <a:rPr kumimoji="1" lang="en-US" altLang="zh-TW" sz="900" b="1" dirty="0">
                  <a:latin typeface="Arial" pitchFamily="34" charset="0"/>
                </a:rPr>
              </a:br>
              <a:r>
                <a:rPr kumimoji="1" lang="en-US" altLang="zh-TW" sz="900" b="1" dirty="0">
                  <a:latin typeface="Arial" pitchFamily="34" charset="0"/>
                </a:rPr>
                <a:t>Remainder</a:t>
              </a:r>
            </a:p>
          </p:txBody>
        </p:sp>
        <p:sp>
          <p:nvSpPr>
            <p:cNvPr id="79882" name="Rectangle 1033"/>
            <p:cNvSpPr>
              <a:spLocks noChangeArrowheads="1"/>
            </p:cNvSpPr>
            <p:nvPr/>
          </p:nvSpPr>
          <p:spPr bwMode="auto">
            <a:xfrm>
              <a:off x="6574631" y="1468041"/>
              <a:ext cx="1087491" cy="28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900" b="1">
                  <a:latin typeface="Arial" pitchFamily="34" charset="0"/>
                </a:rPr>
                <a:t>Remainder &lt; 0</a:t>
              </a:r>
            </a:p>
          </p:txBody>
        </p:sp>
        <p:sp>
          <p:nvSpPr>
            <p:cNvPr id="79883" name="Rectangle 1034"/>
            <p:cNvSpPr>
              <a:spLocks noChangeArrowheads="1"/>
            </p:cNvSpPr>
            <p:nvPr/>
          </p:nvSpPr>
          <p:spPr bwMode="auto">
            <a:xfrm>
              <a:off x="3769519" y="1484711"/>
              <a:ext cx="1083748" cy="28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900" b="1">
                  <a:latin typeface="Arial" pitchFamily="34" charset="0"/>
                </a:rPr>
                <a:t>Remainder </a:t>
              </a:r>
              <a:r>
                <a:rPr kumimoji="1" lang="en-US" altLang="zh-TW" sz="900" b="1">
                  <a:latin typeface="Arial" pitchFamily="34" charset="0"/>
                  <a:sym typeface="Symbol" pitchFamily="18" charset="2"/>
                </a:rPr>
                <a:t> </a:t>
              </a:r>
              <a:r>
                <a:rPr kumimoji="1" lang="en-US" altLang="zh-TW" sz="900" b="1">
                  <a:latin typeface="Arial" pitchFamily="34" charset="0"/>
                </a:rPr>
                <a:t>0</a:t>
              </a:r>
            </a:p>
          </p:txBody>
        </p:sp>
        <p:sp>
          <p:nvSpPr>
            <p:cNvPr id="79884" name="Rectangle 1036"/>
            <p:cNvSpPr>
              <a:spLocks noChangeArrowheads="1"/>
            </p:cNvSpPr>
            <p:nvPr/>
          </p:nvSpPr>
          <p:spPr bwMode="auto">
            <a:xfrm>
              <a:off x="4714875" y="641748"/>
              <a:ext cx="2326596" cy="66046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900" b="1">
                  <a:latin typeface="Arial" pitchFamily="34" charset="0"/>
                </a:rPr>
                <a:t>1. </a:t>
              </a:r>
              <a:r>
                <a:rPr kumimoji="1" lang="en-US" altLang="zh-TW" sz="900" b="1">
                  <a:latin typeface="Arial" pitchFamily="34" charset="0"/>
                </a:rPr>
                <a:t>Subtract Divisor register from</a:t>
              </a:r>
            </a:p>
            <a:p>
              <a:r>
                <a:rPr kumimoji="1" lang="en-US" altLang="zh-TW" sz="900" b="1">
                  <a:latin typeface="Arial" pitchFamily="34" charset="0"/>
                </a:rPr>
                <a:t>Remainder register, and place the</a:t>
              </a:r>
            </a:p>
            <a:p>
              <a:r>
                <a:rPr kumimoji="1" lang="en-US" altLang="zh-TW" sz="900" b="1">
                  <a:latin typeface="Arial" pitchFamily="34" charset="0"/>
                </a:rPr>
                <a:t>result in Remainder register</a:t>
              </a:r>
            </a:p>
          </p:txBody>
        </p:sp>
        <p:sp>
          <p:nvSpPr>
            <p:cNvPr id="79885" name="Rectangle 1037"/>
            <p:cNvSpPr>
              <a:spLocks noChangeArrowheads="1"/>
            </p:cNvSpPr>
            <p:nvPr/>
          </p:nvSpPr>
          <p:spPr bwMode="auto">
            <a:xfrm>
              <a:off x="4736307" y="639366"/>
              <a:ext cx="3261122" cy="636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900"/>
            </a:p>
          </p:txBody>
        </p:sp>
        <p:sp>
          <p:nvSpPr>
            <p:cNvPr id="79886" name="Rectangle 1040"/>
            <p:cNvSpPr>
              <a:spLocks noChangeArrowheads="1"/>
            </p:cNvSpPr>
            <p:nvPr/>
          </p:nvSpPr>
          <p:spPr bwMode="auto">
            <a:xfrm>
              <a:off x="3536157" y="2297578"/>
              <a:ext cx="1640681" cy="691221"/>
            </a:xfrm>
            <a:prstGeom prst="rect">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p>
              <a:r>
                <a:rPr kumimoji="1" lang="zh-TW" altLang="en-US" sz="900" b="1" dirty="0">
                  <a:latin typeface="Arial" pitchFamily="34" charset="0"/>
                </a:rPr>
                <a:t>2</a:t>
              </a:r>
              <a:r>
                <a:rPr kumimoji="1" lang="en-US" altLang="zh-TW" sz="900" b="1" dirty="0">
                  <a:latin typeface="Arial" pitchFamily="34" charset="0"/>
                </a:rPr>
                <a:t>a. Shift Quotient register to left, setting new rightmost bit to 1</a:t>
              </a:r>
              <a:endParaRPr lang="zh-TW" altLang="en-US" sz="900" dirty="0"/>
            </a:p>
          </p:txBody>
        </p:sp>
        <p:grpSp>
          <p:nvGrpSpPr>
            <p:cNvPr id="3" name="Group 1045"/>
            <p:cNvGrpSpPr>
              <a:grpSpLocks/>
            </p:cNvGrpSpPr>
            <p:nvPr/>
          </p:nvGrpSpPr>
          <p:grpSpPr bwMode="auto">
            <a:xfrm>
              <a:off x="4146948" y="4738688"/>
              <a:ext cx="816769" cy="323850"/>
              <a:chOff x="2550" y="3980"/>
              <a:chExt cx="634" cy="272"/>
            </a:xfrm>
            <a:solidFill>
              <a:srgbClr val="92D050"/>
            </a:solidFill>
          </p:grpSpPr>
          <p:sp>
            <p:nvSpPr>
              <p:cNvPr id="75809" name="AutoShape 1046"/>
              <p:cNvSpPr>
                <a:spLocks noChangeArrowheads="1"/>
              </p:cNvSpPr>
              <p:nvPr/>
            </p:nvSpPr>
            <p:spPr bwMode="auto">
              <a:xfrm>
                <a:off x="2550" y="3980"/>
                <a:ext cx="634" cy="272"/>
              </a:xfrm>
              <a:prstGeom prst="roundRect">
                <a:avLst>
                  <a:gd name="adj" fmla="val 46292"/>
                </a:avLst>
              </a:prstGeom>
              <a:grpFill/>
              <a:ln w="25400">
                <a:noFill/>
                <a:round/>
                <a:headEnd/>
                <a:tailEnd/>
              </a:ln>
            </p:spPr>
            <p:txBody>
              <a:bodyPr wrap="none" anchor="ctr"/>
              <a:lstStyle/>
              <a:p>
                <a:pPr>
                  <a:defRPr/>
                </a:pPr>
                <a:endParaRPr lang="zh-TW" altLang="en-US" sz="900"/>
              </a:p>
            </p:txBody>
          </p:sp>
          <p:sp>
            <p:nvSpPr>
              <p:cNvPr id="75810" name="Rectangle 1047"/>
              <p:cNvSpPr>
                <a:spLocks noChangeArrowheads="1"/>
              </p:cNvSpPr>
              <p:nvPr/>
            </p:nvSpPr>
            <p:spPr bwMode="auto">
              <a:xfrm>
                <a:off x="2672" y="4007"/>
                <a:ext cx="388" cy="238"/>
              </a:xfrm>
              <a:prstGeom prst="rect">
                <a:avLst/>
              </a:prstGeom>
              <a:noFill/>
              <a:ln w="9525">
                <a:noFill/>
                <a:miter lim="800000"/>
                <a:headEnd/>
                <a:tailEnd/>
              </a:ln>
            </p:spPr>
            <p:txBody>
              <a:bodyPr wrap="none" lIns="69056" tIns="34529" rIns="69056" bIns="34529">
                <a:spAutoFit/>
              </a:bodyPr>
              <a:lstStyle/>
              <a:p>
                <a:pPr>
                  <a:defRPr/>
                </a:pPr>
                <a:r>
                  <a:rPr kumimoji="1" lang="en-US" altLang="zh-TW" sz="900" b="1" dirty="0">
                    <a:latin typeface="Arial" pitchFamily="34" charset="0"/>
                  </a:rPr>
                  <a:t>Done</a:t>
                </a:r>
              </a:p>
            </p:txBody>
          </p:sp>
        </p:grpSp>
        <p:sp>
          <p:nvSpPr>
            <p:cNvPr id="79888" name="Rectangle 1048"/>
            <p:cNvSpPr>
              <a:spLocks noChangeArrowheads="1"/>
            </p:cNvSpPr>
            <p:nvPr/>
          </p:nvSpPr>
          <p:spPr bwMode="auto">
            <a:xfrm>
              <a:off x="5753101" y="4200525"/>
              <a:ext cx="640556" cy="27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900"/>
            </a:p>
          </p:txBody>
        </p:sp>
        <p:sp>
          <p:nvSpPr>
            <p:cNvPr id="79889" name="Rectangle 1049"/>
            <p:cNvSpPr>
              <a:spLocks noChangeArrowheads="1"/>
            </p:cNvSpPr>
            <p:nvPr/>
          </p:nvSpPr>
          <p:spPr bwMode="auto">
            <a:xfrm>
              <a:off x="4827985" y="4468415"/>
              <a:ext cx="1398204" cy="28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900" b="1">
                  <a:latin typeface="Arial" pitchFamily="34" charset="0"/>
                </a:rPr>
                <a:t> </a:t>
              </a:r>
              <a:r>
                <a:rPr kumimoji="1" lang="en-US" altLang="zh-TW" sz="900" b="1">
                  <a:latin typeface="Arial" pitchFamily="34" charset="0"/>
                </a:rPr>
                <a:t>Yes: 33 repetitions</a:t>
              </a:r>
            </a:p>
          </p:txBody>
        </p:sp>
        <p:sp>
          <p:nvSpPr>
            <p:cNvPr id="79890" name="AutoShape 1050"/>
            <p:cNvSpPr>
              <a:spLocks noChangeArrowheads="1"/>
            </p:cNvSpPr>
            <p:nvPr/>
          </p:nvSpPr>
          <p:spPr bwMode="auto">
            <a:xfrm>
              <a:off x="4799411" y="95250"/>
              <a:ext cx="2359795" cy="295336"/>
            </a:xfrm>
            <a:prstGeom prst="roundRect">
              <a:avLst>
                <a:gd name="adj" fmla="val 43597"/>
              </a:avLst>
            </a:prstGeom>
            <a:solidFill>
              <a:srgbClr val="92D05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TW" altLang="en-US" sz="900"/>
            </a:p>
          </p:txBody>
        </p:sp>
        <p:sp>
          <p:nvSpPr>
            <p:cNvPr id="79891" name="Rectangle 1051"/>
            <p:cNvSpPr>
              <a:spLocks noChangeArrowheads="1"/>
            </p:cNvSpPr>
            <p:nvPr/>
          </p:nvSpPr>
          <p:spPr bwMode="auto">
            <a:xfrm>
              <a:off x="4757739" y="107156"/>
              <a:ext cx="2401466" cy="28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900" b="1" dirty="0">
                  <a:latin typeface="Arial" pitchFamily="34" charset="0"/>
                </a:rPr>
                <a:t>Start: Place Dividend in Remainder</a:t>
              </a:r>
            </a:p>
          </p:txBody>
        </p:sp>
        <p:sp>
          <p:nvSpPr>
            <p:cNvPr id="79893" name="Freeform 1054"/>
            <p:cNvSpPr>
              <a:spLocks/>
            </p:cNvSpPr>
            <p:nvPr/>
          </p:nvSpPr>
          <p:spPr bwMode="auto">
            <a:xfrm>
              <a:off x="6553200" y="1775223"/>
              <a:ext cx="577454" cy="297656"/>
            </a:xfrm>
            <a:custGeom>
              <a:avLst/>
              <a:gdLst>
                <a:gd name="T0" fmla="*/ 0 w 445"/>
                <a:gd name="T1" fmla="*/ 0 h 289"/>
                <a:gd name="T2" fmla="*/ 2147483647 w 445"/>
                <a:gd name="T3" fmla="*/ 0 h 289"/>
                <a:gd name="T4" fmla="*/ 2147483647 w 445"/>
                <a:gd name="T5" fmla="*/ 2147483647 h 289"/>
                <a:gd name="T6" fmla="*/ 0 60000 65536"/>
                <a:gd name="T7" fmla="*/ 0 60000 65536"/>
                <a:gd name="T8" fmla="*/ 0 60000 65536"/>
                <a:gd name="T9" fmla="*/ 0 w 445"/>
                <a:gd name="T10" fmla="*/ 0 h 289"/>
                <a:gd name="T11" fmla="*/ 445 w 445"/>
                <a:gd name="T12" fmla="*/ 289 h 289"/>
              </a:gdLst>
              <a:ahLst/>
              <a:cxnLst>
                <a:cxn ang="T6">
                  <a:pos x="T0" y="T1"/>
                </a:cxn>
                <a:cxn ang="T7">
                  <a:pos x="T2" y="T3"/>
                </a:cxn>
                <a:cxn ang="T8">
                  <a:pos x="T4" y="T5"/>
                </a:cxn>
              </a:cxnLst>
              <a:rect l="T9" t="T10" r="T11" b="T12"/>
              <a:pathLst>
                <a:path w="445" h="289">
                  <a:moveTo>
                    <a:pt x="0" y="0"/>
                  </a:moveTo>
                  <a:lnTo>
                    <a:pt x="444" y="0"/>
                  </a:lnTo>
                  <a:lnTo>
                    <a:pt x="444" y="28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900"/>
            </a:p>
          </p:txBody>
        </p:sp>
        <p:sp>
          <p:nvSpPr>
            <p:cNvPr id="79894" name="Freeform 1055"/>
            <p:cNvSpPr>
              <a:spLocks/>
            </p:cNvSpPr>
            <p:nvPr/>
          </p:nvSpPr>
          <p:spPr bwMode="auto">
            <a:xfrm>
              <a:off x="4144567" y="1790700"/>
              <a:ext cx="1001315" cy="410766"/>
            </a:xfrm>
            <a:custGeom>
              <a:avLst/>
              <a:gdLst>
                <a:gd name="T0" fmla="*/ 2147483647 w 1429"/>
                <a:gd name="T1" fmla="*/ 0 h 301"/>
                <a:gd name="T2" fmla="*/ 0 w 1429"/>
                <a:gd name="T3" fmla="*/ 0 h 301"/>
                <a:gd name="T4" fmla="*/ 0 w 1429"/>
                <a:gd name="T5" fmla="*/ 2147483647 h 301"/>
                <a:gd name="T6" fmla="*/ 0 60000 65536"/>
                <a:gd name="T7" fmla="*/ 0 60000 65536"/>
                <a:gd name="T8" fmla="*/ 0 60000 65536"/>
                <a:gd name="T9" fmla="*/ 0 w 1429"/>
                <a:gd name="T10" fmla="*/ 0 h 301"/>
                <a:gd name="T11" fmla="*/ 1429 w 1429"/>
                <a:gd name="T12" fmla="*/ 301 h 301"/>
              </a:gdLst>
              <a:ahLst/>
              <a:cxnLst>
                <a:cxn ang="T6">
                  <a:pos x="T0" y="T1"/>
                </a:cxn>
                <a:cxn ang="T7">
                  <a:pos x="T2" y="T3"/>
                </a:cxn>
                <a:cxn ang="T8">
                  <a:pos x="T4" y="T5"/>
                </a:cxn>
              </a:cxnLst>
              <a:rect l="T9" t="T10" r="T11" b="T12"/>
              <a:pathLst>
                <a:path w="1429" h="301">
                  <a:moveTo>
                    <a:pt x="1428" y="0"/>
                  </a:moveTo>
                  <a:lnTo>
                    <a:pt x="0" y="0"/>
                  </a:lnTo>
                  <a:lnTo>
                    <a:pt x="0" y="30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900"/>
            </a:p>
          </p:txBody>
        </p:sp>
        <p:grpSp>
          <p:nvGrpSpPr>
            <p:cNvPr id="79895" name="Group 1056"/>
            <p:cNvGrpSpPr>
              <a:grpSpLocks/>
            </p:cNvGrpSpPr>
            <p:nvPr/>
          </p:nvGrpSpPr>
          <p:grpSpPr bwMode="auto">
            <a:xfrm>
              <a:off x="3824287" y="3967162"/>
              <a:ext cx="1433513" cy="566738"/>
              <a:chOff x="2300" y="3332"/>
              <a:chExt cx="1112" cy="476"/>
            </a:xfrm>
          </p:grpSpPr>
          <p:sp>
            <p:nvSpPr>
              <p:cNvPr id="79903" name="AutoShape 1058"/>
              <p:cNvSpPr>
                <a:spLocks noChangeArrowheads="1"/>
              </p:cNvSpPr>
              <p:nvPr/>
            </p:nvSpPr>
            <p:spPr bwMode="auto">
              <a:xfrm>
                <a:off x="2300" y="3332"/>
                <a:ext cx="1112" cy="476"/>
              </a:xfrm>
              <a:prstGeom prst="diamond">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TW" altLang="en-US" sz="900"/>
              </a:p>
            </p:txBody>
          </p:sp>
          <p:sp>
            <p:nvSpPr>
              <p:cNvPr id="79904" name="Rectangle 1057"/>
              <p:cNvSpPr>
                <a:spLocks noChangeArrowheads="1"/>
              </p:cNvSpPr>
              <p:nvPr/>
            </p:nvSpPr>
            <p:spPr bwMode="auto">
              <a:xfrm>
                <a:off x="2568" y="3355"/>
                <a:ext cx="66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lnSpc>
                    <a:spcPct val="90000"/>
                  </a:lnSpc>
                </a:pPr>
                <a:r>
                  <a:rPr kumimoji="1" lang="zh-TW" altLang="en-US" sz="900" b="1">
                    <a:latin typeface="Arial" pitchFamily="34" charset="0"/>
                  </a:rPr>
                  <a:t>33</a:t>
                </a:r>
                <a:r>
                  <a:rPr kumimoji="1" lang="en-US" altLang="zh-TW" sz="900" b="1">
                    <a:latin typeface="Arial" pitchFamily="34" charset="0"/>
                  </a:rPr>
                  <a:t>rd</a:t>
                </a:r>
              </a:p>
              <a:p>
                <a:pPr algn="ctr">
                  <a:lnSpc>
                    <a:spcPct val="90000"/>
                  </a:lnSpc>
                </a:pPr>
                <a:r>
                  <a:rPr kumimoji="1" lang="en-US" altLang="zh-TW" sz="900" b="1">
                    <a:latin typeface="Arial" pitchFamily="34" charset="0"/>
                  </a:rPr>
                  <a:t>repetition?</a:t>
                </a:r>
              </a:p>
            </p:txBody>
          </p:sp>
        </p:grpSp>
        <p:sp>
          <p:nvSpPr>
            <p:cNvPr id="79896" name="Line 1059"/>
            <p:cNvSpPr>
              <a:spLocks noChangeShapeType="1"/>
            </p:cNvSpPr>
            <p:nvPr/>
          </p:nvSpPr>
          <p:spPr bwMode="auto">
            <a:xfrm>
              <a:off x="4572000" y="3657600"/>
              <a:ext cx="0" cy="3429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900"/>
            </a:p>
          </p:txBody>
        </p:sp>
        <p:sp>
          <p:nvSpPr>
            <p:cNvPr id="79897" name="Line 1060"/>
            <p:cNvSpPr>
              <a:spLocks noChangeShapeType="1"/>
            </p:cNvSpPr>
            <p:nvPr/>
          </p:nvSpPr>
          <p:spPr bwMode="auto">
            <a:xfrm>
              <a:off x="4556522" y="4557713"/>
              <a:ext cx="0" cy="1714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900"/>
            </a:p>
          </p:txBody>
        </p:sp>
        <p:sp>
          <p:nvSpPr>
            <p:cNvPr id="79898" name="Line 1062"/>
            <p:cNvSpPr>
              <a:spLocks noChangeShapeType="1"/>
            </p:cNvSpPr>
            <p:nvPr/>
          </p:nvSpPr>
          <p:spPr bwMode="auto">
            <a:xfrm>
              <a:off x="5856685" y="371475"/>
              <a:ext cx="0" cy="25717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900"/>
            </a:p>
          </p:txBody>
        </p:sp>
        <p:sp>
          <p:nvSpPr>
            <p:cNvPr id="79899" name="Freeform 1063"/>
            <p:cNvSpPr>
              <a:spLocks/>
            </p:cNvSpPr>
            <p:nvPr/>
          </p:nvSpPr>
          <p:spPr bwMode="auto">
            <a:xfrm>
              <a:off x="5253038" y="529153"/>
              <a:ext cx="2926556" cy="3729713"/>
            </a:xfrm>
            <a:custGeom>
              <a:avLst/>
              <a:gdLst>
                <a:gd name="T0" fmla="*/ 0 w 2269"/>
                <a:gd name="T1" fmla="*/ 2147483647 h 3181"/>
                <a:gd name="T2" fmla="*/ 2147483647 w 2269"/>
                <a:gd name="T3" fmla="*/ 2147483647 h 3181"/>
                <a:gd name="T4" fmla="*/ 2147483647 w 2269"/>
                <a:gd name="T5" fmla="*/ 0 h 3181"/>
                <a:gd name="T6" fmla="*/ 2147483647 w 2269"/>
                <a:gd name="T7" fmla="*/ 0 h 3181"/>
                <a:gd name="T8" fmla="*/ 0 60000 65536"/>
                <a:gd name="T9" fmla="*/ 0 60000 65536"/>
                <a:gd name="T10" fmla="*/ 0 60000 65536"/>
                <a:gd name="T11" fmla="*/ 0 60000 65536"/>
                <a:gd name="T12" fmla="*/ 0 w 2269"/>
                <a:gd name="T13" fmla="*/ 0 h 3181"/>
                <a:gd name="T14" fmla="*/ 2269 w 2269"/>
                <a:gd name="T15" fmla="*/ 3181 h 3181"/>
              </a:gdLst>
              <a:ahLst/>
              <a:cxnLst>
                <a:cxn ang="T8">
                  <a:pos x="T0" y="T1"/>
                </a:cxn>
                <a:cxn ang="T9">
                  <a:pos x="T2" y="T3"/>
                </a:cxn>
                <a:cxn ang="T10">
                  <a:pos x="T4" y="T5"/>
                </a:cxn>
                <a:cxn ang="T11">
                  <a:pos x="T6" y="T7"/>
                </a:cxn>
              </a:cxnLst>
              <a:rect l="T12" t="T13" r="T14" b="T15"/>
              <a:pathLst>
                <a:path w="2269" h="3181">
                  <a:moveTo>
                    <a:pt x="0" y="3180"/>
                  </a:moveTo>
                  <a:lnTo>
                    <a:pt x="2268" y="3180"/>
                  </a:lnTo>
                  <a:lnTo>
                    <a:pt x="2268" y="0"/>
                  </a:lnTo>
                  <a:lnTo>
                    <a:pt x="492"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900"/>
            </a:p>
          </p:txBody>
        </p:sp>
        <p:sp>
          <p:nvSpPr>
            <p:cNvPr id="79900" name="Freeform 1064"/>
            <p:cNvSpPr>
              <a:spLocks/>
            </p:cNvSpPr>
            <p:nvPr/>
          </p:nvSpPr>
          <p:spPr bwMode="auto">
            <a:xfrm>
              <a:off x="5918598" y="3243262"/>
              <a:ext cx="1190" cy="186929"/>
            </a:xfrm>
            <a:custGeom>
              <a:avLst/>
              <a:gdLst>
                <a:gd name="T0" fmla="*/ 0 w 1"/>
                <a:gd name="T1" fmla="*/ 0 h 157"/>
                <a:gd name="T2" fmla="*/ 0 w 1"/>
                <a:gd name="T3" fmla="*/ 2147483647 h 157"/>
                <a:gd name="T4" fmla="*/ 0 60000 65536"/>
                <a:gd name="T5" fmla="*/ 0 60000 65536"/>
                <a:gd name="T6" fmla="*/ 0 w 1"/>
                <a:gd name="T7" fmla="*/ 0 h 157"/>
                <a:gd name="T8" fmla="*/ 1 w 1"/>
                <a:gd name="T9" fmla="*/ 157 h 157"/>
              </a:gdLst>
              <a:ahLst/>
              <a:cxnLst>
                <a:cxn ang="T4">
                  <a:pos x="T0" y="T1"/>
                </a:cxn>
                <a:cxn ang="T5">
                  <a:pos x="T2" y="T3"/>
                </a:cxn>
              </a:cxnLst>
              <a:rect l="T6" t="T7" r="T8" b="T9"/>
              <a:pathLst>
                <a:path w="1" h="157">
                  <a:moveTo>
                    <a:pt x="0" y="0"/>
                  </a:moveTo>
                  <a:lnTo>
                    <a:pt x="0" y="156"/>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900"/>
            </a:p>
          </p:txBody>
        </p:sp>
        <p:sp>
          <p:nvSpPr>
            <p:cNvPr id="79901" name="Freeform 1065"/>
            <p:cNvSpPr>
              <a:spLocks/>
            </p:cNvSpPr>
            <p:nvPr/>
          </p:nvSpPr>
          <p:spPr bwMode="auto">
            <a:xfrm flipH="1">
              <a:off x="4235053" y="3077766"/>
              <a:ext cx="32147" cy="352425"/>
            </a:xfrm>
            <a:custGeom>
              <a:avLst/>
              <a:gdLst>
                <a:gd name="T0" fmla="*/ 0 w 1"/>
                <a:gd name="T1" fmla="*/ 0 h 157"/>
                <a:gd name="T2" fmla="*/ 0 w 1"/>
                <a:gd name="T3" fmla="*/ 2147483647 h 157"/>
                <a:gd name="T4" fmla="*/ 0 60000 65536"/>
                <a:gd name="T5" fmla="*/ 0 60000 65536"/>
                <a:gd name="T6" fmla="*/ 0 w 1"/>
                <a:gd name="T7" fmla="*/ 0 h 157"/>
                <a:gd name="T8" fmla="*/ 1 w 1"/>
                <a:gd name="T9" fmla="*/ 157 h 157"/>
              </a:gdLst>
              <a:ahLst/>
              <a:cxnLst>
                <a:cxn ang="T4">
                  <a:pos x="T0" y="T1"/>
                </a:cxn>
                <a:cxn ang="T5">
                  <a:pos x="T2" y="T3"/>
                </a:cxn>
              </a:cxnLst>
              <a:rect l="T6" t="T7" r="T8" b="T9"/>
              <a:pathLst>
                <a:path w="1" h="157">
                  <a:moveTo>
                    <a:pt x="0" y="0"/>
                  </a:moveTo>
                  <a:lnTo>
                    <a:pt x="0" y="156"/>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900"/>
            </a:p>
          </p:txBody>
        </p:sp>
      </p:grpSp>
      <p:sp>
        <p:nvSpPr>
          <p:cNvPr id="433194" name="Rectangle 1066"/>
          <p:cNvSpPr>
            <a:spLocks noChangeArrowheads="1"/>
          </p:cNvSpPr>
          <p:nvPr/>
        </p:nvSpPr>
        <p:spPr bwMode="auto">
          <a:xfrm>
            <a:off x="1023457" y="883171"/>
            <a:ext cx="2726422"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p>
            <a:pPr>
              <a:lnSpc>
                <a:spcPct val="90000"/>
              </a:lnSpc>
              <a:spcBef>
                <a:spcPct val="15000"/>
              </a:spcBef>
              <a:buClr>
                <a:schemeClr val="folHlink"/>
              </a:buClr>
              <a:buSzPct val="75000"/>
              <a:tabLst>
                <a:tab pos="771525" algn="l"/>
                <a:tab pos="2185988" algn="l"/>
              </a:tabLst>
            </a:pPr>
            <a:r>
              <a:rPr lang="en-US" altLang="zh-TW" sz="1400" b="1" dirty="0"/>
              <a:t>0111 /  0010</a:t>
            </a:r>
          </a:p>
          <a:p>
            <a:pPr>
              <a:lnSpc>
                <a:spcPct val="90000"/>
              </a:lnSpc>
              <a:spcBef>
                <a:spcPct val="15000"/>
              </a:spcBef>
              <a:buClr>
                <a:schemeClr val="folHlink"/>
              </a:buClr>
              <a:buSzPct val="75000"/>
              <a:tabLst>
                <a:tab pos="771525" algn="l"/>
                <a:tab pos="2185988" algn="l"/>
              </a:tabLst>
            </a:pPr>
            <a:r>
              <a:rPr lang="en-US" altLang="zh-TW" sz="1400" b="1" dirty="0">
                <a:latin typeface="Century Gothic" pitchFamily="34" charset="0"/>
                <a:ea typeface="標楷體" pitchFamily="65" charset="-120"/>
              </a:rPr>
              <a:t>Quot. Divisor        Rem.</a:t>
            </a:r>
          </a:p>
          <a:p>
            <a:pPr>
              <a:lnSpc>
                <a:spcPct val="90000"/>
              </a:lnSpc>
              <a:spcBef>
                <a:spcPct val="15000"/>
              </a:spcBef>
              <a:buClr>
                <a:schemeClr val="folHlink"/>
              </a:buClr>
              <a:buSzPct val="75000"/>
              <a:tabLst>
                <a:tab pos="771525" algn="l"/>
                <a:tab pos="2185988" algn="l"/>
              </a:tabLst>
            </a:pPr>
            <a:r>
              <a:rPr lang="en-US" altLang="zh-TW" sz="1400" b="1" dirty="0">
                <a:latin typeface="Courier New" pitchFamily="49" charset="0"/>
                <a:ea typeface="標楷體" pitchFamily="65" charset="-120"/>
              </a:rPr>
              <a:t>0000 </a:t>
            </a:r>
            <a:r>
              <a:rPr lang="en-US" altLang="zh-TW" sz="1400" b="1" u="sng" dirty="0">
                <a:latin typeface="Courier New" pitchFamily="49" charset="0"/>
                <a:ea typeface="標楷體" pitchFamily="65" charset="-120"/>
              </a:rPr>
              <a:t>0010</a:t>
            </a:r>
            <a:r>
              <a:rPr lang="en-US" altLang="zh-TW" sz="1400" b="1" dirty="0">
                <a:latin typeface="Courier New" pitchFamily="49" charset="0"/>
                <a:ea typeface="標楷體" pitchFamily="65" charset="-120"/>
              </a:rPr>
              <a:t>0000 </a:t>
            </a:r>
            <a:r>
              <a:rPr lang="en-US" altLang="zh-TW" sz="1400" b="1" u="sng" dirty="0">
                <a:latin typeface="Courier New" pitchFamily="49" charset="0"/>
                <a:ea typeface="標楷體" pitchFamily="65" charset="-120"/>
              </a:rPr>
              <a:t>00000111</a:t>
            </a:r>
            <a:br>
              <a:rPr lang="en-US" altLang="zh-TW" sz="1400" b="1" dirty="0">
                <a:latin typeface="Courier New" pitchFamily="49" charset="0"/>
                <a:ea typeface="標楷體" pitchFamily="65" charset="-120"/>
              </a:rPr>
            </a:br>
            <a:r>
              <a:rPr lang="en-US" altLang="zh-TW" sz="1400" b="1" dirty="0">
                <a:latin typeface="Courier New" pitchFamily="49" charset="0"/>
                <a:ea typeface="標楷體" pitchFamily="65" charset="-120"/>
              </a:rPr>
              <a:t>              11100111</a:t>
            </a:r>
            <a:br>
              <a:rPr lang="en-US" altLang="zh-TW" sz="1400" b="1" dirty="0">
                <a:latin typeface="Courier New" pitchFamily="49" charset="0"/>
                <a:ea typeface="標楷體" pitchFamily="65" charset="-120"/>
              </a:rPr>
            </a:br>
            <a:r>
              <a:rPr lang="en-US" altLang="zh-TW" sz="1400" b="1" dirty="0">
                <a:latin typeface="Courier New" pitchFamily="49" charset="0"/>
                <a:ea typeface="標楷體" pitchFamily="65" charset="-120"/>
              </a:rPr>
              <a:t>              00000111</a:t>
            </a:r>
            <a:br>
              <a:rPr lang="en-US" altLang="zh-TW" sz="1400" b="1" dirty="0">
                <a:latin typeface="Courier New" pitchFamily="49" charset="0"/>
                <a:ea typeface="標楷體" pitchFamily="65" charset="-120"/>
              </a:rPr>
            </a:br>
            <a:r>
              <a:rPr lang="en-US" altLang="zh-TW" sz="1400" b="1" dirty="0">
                <a:latin typeface="Courier New" pitchFamily="49" charset="0"/>
                <a:ea typeface="標楷體" pitchFamily="65" charset="-120"/>
              </a:rPr>
              <a:t>000</a:t>
            </a:r>
            <a:r>
              <a:rPr lang="en-US" altLang="zh-TW" sz="1400" b="1" dirty="0">
                <a:solidFill>
                  <a:schemeClr val="accent2"/>
                </a:solidFill>
                <a:latin typeface="Courier New" pitchFamily="49" charset="0"/>
                <a:ea typeface="標楷體" pitchFamily="65" charset="-120"/>
              </a:rPr>
              <a:t>0</a:t>
            </a:r>
            <a:r>
              <a:rPr lang="en-US" altLang="zh-TW" sz="1400" b="1" dirty="0">
                <a:latin typeface="Courier New" pitchFamily="49" charset="0"/>
                <a:ea typeface="標楷體" pitchFamily="65" charset="-120"/>
              </a:rPr>
              <a:t> 0</a:t>
            </a:r>
            <a:r>
              <a:rPr lang="en-US" altLang="zh-TW" sz="1400" b="1" u="sng" dirty="0">
                <a:latin typeface="Courier New" pitchFamily="49" charset="0"/>
                <a:ea typeface="標楷體" pitchFamily="65" charset="-120"/>
              </a:rPr>
              <a:t>0010</a:t>
            </a:r>
            <a:r>
              <a:rPr lang="en-US" altLang="zh-TW" sz="1400" b="1" dirty="0">
                <a:latin typeface="Courier New" pitchFamily="49" charset="0"/>
                <a:ea typeface="標楷體" pitchFamily="65" charset="-120"/>
              </a:rPr>
              <a:t>000 00000111</a:t>
            </a:r>
            <a:br>
              <a:rPr lang="en-US" altLang="zh-TW" sz="1400" b="1" dirty="0">
                <a:latin typeface="Courier New" pitchFamily="49" charset="0"/>
                <a:ea typeface="標楷體" pitchFamily="65" charset="-120"/>
              </a:rPr>
            </a:br>
            <a:r>
              <a:rPr lang="en-US" altLang="zh-TW" sz="1400" b="1" dirty="0">
                <a:latin typeface="Courier New" pitchFamily="49" charset="0"/>
                <a:ea typeface="標楷體" pitchFamily="65" charset="-120"/>
              </a:rPr>
              <a:t>              11110111</a:t>
            </a:r>
            <a:br>
              <a:rPr lang="en-US" altLang="zh-TW" sz="1400" b="1" dirty="0">
                <a:latin typeface="Courier New" pitchFamily="49" charset="0"/>
                <a:ea typeface="標楷體" pitchFamily="65" charset="-120"/>
              </a:rPr>
            </a:br>
            <a:r>
              <a:rPr lang="en-US" altLang="zh-TW" sz="1400" b="1" dirty="0">
                <a:latin typeface="Courier New" pitchFamily="49" charset="0"/>
                <a:ea typeface="標楷體" pitchFamily="65" charset="-120"/>
              </a:rPr>
              <a:t>              00000111</a:t>
            </a:r>
            <a:br>
              <a:rPr lang="en-US" altLang="zh-TW" sz="1400" b="1" dirty="0">
                <a:latin typeface="Courier New" pitchFamily="49" charset="0"/>
                <a:ea typeface="標楷體" pitchFamily="65" charset="-120"/>
              </a:rPr>
            </a:br>
            <a:r>
              <a:rPr lang="en-US" altLang="zh-TW" sz="1400" b="1" dirty="0">
                <a:latin typeface="Courier New" pitchFamily="49" charset="0"/>
                <a:ea typeface="標楷體" pitchFamily="65" charset="-120"/>
              </a:rPr>
              <a:t>00</a:t>
            </a:r>
            <a:r>
              <a:rPr lang="en-US" altLang="zh-TW" sz="1400" b="1" dirty="0">
                <a:solidFill>
                  <a:schemeClr val="accent2"/>
                </a:solidFill>
                <a:latin typeface="Courier New" pitchFamily="49" charset="0"/>
                <a:ea typeface="標楷體" pitchFamily="65" charset="-120"/>
              </a:rPr>
              <a:t>00</a:t>
            </a:r>
            <a:r>
              <a:rPr lang="en-US" altLang="zh-TW" sz="1400" b="1" dirty="0">
                <a:latin typeface="Courier New" pitchFamily="49" charset="0"/>
                <a:ea typeface="標楷體" pitchFamily="65" charset="-120"/>
              </a:rPr>
              <a:t> 00</a:t>
            </a:r>
            <a:r>
              <a:rPr lang="en-US" altLang="zh-TW" sz="1400" b="1" u="sng" dirty="0">
                <a:latin typeface="Courier New" pitchFamily="49" charset="0"/>
                <a:ea typeface="標楷體" pitchFamily="65" charset="-120"/>
              </a:rPr>
              <a:t>0010</a:t>
            </a:r>
            <a:r>
              <a:rPr lang="en-US" altLang="zh-TW" sz="1400" b="1" dirty="0">
                <a:latin typeface="Courier New" pitchFamily="49" charset="0"/>
                <a:ea typeface="標楷體" pitchFamily="65" charset="-120"/>
              </a:rPr>
              <a:t>00 00000111</a:t>
            </a:r>
            <a:br>
              <a:rPr lang="en-US" altLang="zh-TW" sz="1400" b="1" dirty="0">
                <a:latin typeface="Courier New" pitchFamily="49" charset="0"/>
                <a:ea typeface="標楷體" pitchFamily="65" charset="-120"/>
              </a:rPr>
            </a:br>
            <a:r>
              <a:rPr lang="en-US" altLang="zh-TW" sz="1400" b="1" dirty="0">
                <a:latin typeface="Courier New" pitchFamily="49" charset="0"/>
                <a:ea typeface="標楷體" pitchFamily="65" charset="-120"/>
              </a:rPr>
              <a:t>              11111111</a:t>
            </a:r>
            <a:br>
              <a:rPr lang="en-US" altLang="zh-TW" sz="1400" b="1" dirty="0">
                <a:latin typeface="Courier New" pitchFamily="49" charset="0"/>
                <a:ea typeface="標楷體" pitchFamily="65" charset="-120"/>
              </a:rPr>
            </a:br>
            <a:r>
              <a:rPr lang="en-US" altLang="zh-TW" sz="1400" b="1" dirty="0">
                <a:latin typeface="Courier New" pitchFamily="49" charset="0"/>
                <a:ea typeface="標楷體" pitchFamily="65" charset="-120"/>
              </a:rPr>
              <a:t>              00000111</a:t>
            </a:r>
            <a:br>
              <a:rPr lang="en-US" altLang="zh-TW" sz="1400" b="1" dirty="0">
                <a:latin typeface="Courier New" pitchFamily="49" charset="0"/>
                <a:ea typeface="標楷體" pitchFamily="65" charset="-120"/>
              </a:rPr>
            </a:br>
            <a:r>
              <a:rPr lang="en-US" altLang="zh-TW" sz="1400" b="1" dirty="0">
                <a:latin typeface="Courier New" pitchFamily="49" charset="0"/>
                <a:ea typeface="標楷體" pitchFamily="65" charset="-120"/>
              </a:rPr>
              <a:t>0</a:t>
            </a:r>
            <a:r>
              <a:rPr lang="en-US" altLang="zh-TW" sz="1400" b="1" dirty="0">
                <a:solidFill>
                  <a:schemeClr val="accent2"/>
                </a:solidFill>
                <a:latin typeface="Courier New" pitchFamily="49" charset="0"/>
                <a:ea typeface="標楷體" pitchFamily="65" charset="-120"/>
              </a:rPr>
              <a:t>000</a:t>
            </a:r>
            <a:r>
              <a:rPr lang="en-US" altLang="zh-TW" sz="1400" b="1" dirty="0">
                <a:latin typeface="Courier New" pitchFamily="49" charset="0"/>
                <a:ea typeface="標楷體" pitchFamily="65" charset="-120"/>
              </a:rPr>
              <a:t> 000</a:t>
            </a:r>
            <a:r>
              <a:rPr lang="en-US" altLang="zh-TW" sz="1400" b="1" u="sng" dirty="0">
                <a:latin typeface="Courier New" pitchFamily="49" charset="0"/>
                <a:ea typeface="標楷體" pitchFamily="65" charset="-120"/>
              </a:rPr>
              <a:t>0010</a:t>
            </a:r>
            <a:r>
              <a:rPr lang="en-US" altLang="zh-TW" sz="1400" b="1" dirty="0">
                <a:latin typeface="Courier New" pitchFamily="49" charset="0"/>
                <a:ea typeface="標楷體" pitchFamily="65" charset="-120"/>
              </a:rPr>
              <a:t>0 00000111</a:t>
            </a:r>
            <a:br>
              <a:rPr lang="en-US" altLang="zh-TW" sz="1400" b="1" dirty="0">
                <a:latin typeface="Courier New" pitchFamily="49" charset="0"/>
                <a:ea typeface="標楷體" pitchFamily="65" charset="-120"/>
              </a:rPr>
            </a:br>
            <a:r>
              <a:rPr lang="en-US" altLang="zh-TW" sz="1400" b="1" dirty="0">
                <a:latin typeface="Courier New" pitchFamily="49" charset="0"/>
                <a:ea typeface="標楷體" pitchFamily="65" charset="-120"/>
              </a:rPr>
              <a:t>              00000011</a:t>
            </a:r>
            <a:br>
              <a:rPr lang="en-US" altLang="zh-TW" sz="1400" b="1" dirty="0">
                <a:latin typeface="Courier New" pitchFamily="49" charset="0"/>
                <a:ea typeface="標楷體" pitchFamily="65" charset="-120"/>
              </a:rPr>
            </a:br>
            <a:r>
              <a:rPr lang="en-US" altLang="zh-TW" sz="1400" b="1" dirty="0">
                <a:solidFill>
                  <a:schemeClr val="accent2"/>
                </a:solidFill>
                <a:latin typeface="Courier New" pitchFamily="49" charset="0"/>
                <a:ea typeface="標楷體" pitchFamily="65" charset="-120"/>
              </a:rPr>
              <a:t>0001</a:t>
            </a:r>
            <a:r>
              <a:rPr lang="en-US" altLang="zh-TW" sz="1400" b="1" dirty="0">
                <a:latin typeface="Courier New" pitchFamily="49" charset="0"/>
                <a:ea typeface="標楷體" pitchFamily="65" charset="-120"/>
              </a:rPr>
              <a:t>          00000011</a:t>
            </a:r>
            <a:br>
              <a:rPr lang="en-US" altLang="zh-TW" sz="1400" b="1" dirty="0">
                <a:latin typeface="Courier New" pitchFamily="49" charset="0"/>
                <a:ea typeface="標楷體" pitchFamily="65" charset="-120"/>
              </a:rPr>
            </a:br>
            <a:r>
              <a:rPr lang="en-US" altLang="zh-TW" sz="1400" b="1" dirty="0">
                <a:solidFill>
                  <a:schemeClr val="accent2"/>
                </a:solidFill>
                <a:latin typeface="Courier New" pitchFamily="49" charset="0"/>
                <a:ea typeface="標楷體" pitchFamily="65" charset="-120"/>
              </a:rPr>
              <a:t>0001</a:t>
            </a:r>
            <a:r>
              <a:rPr lang="en-US" altLang="zh-TW" sz="1400" b="1" dirty="0">
                <a:latin typeface="Courier New" pitchFamily="49" charset="0"/>
                <a:ea typeface="標楷體" pitchFamily="65" charset="-120"/>
              </a:rPr>
              <a:t> 0000</a:t>
            </a:r>
            <a:r>
              <a:rPr lang="en-US" altLang="zh-TW" sz="1400" b="1" u="sng" dirty="0">
                <a:latin typeface="Courier New" pitchFamily="49" charset="0"/>
                <a:ea typeface="標楷體" pitchFamily="65" charset="-120"/>
              </a:rPr>
              <a:t>0010</a:t>
            </a:r>
            <a:r>
              <a:rPr lang="en-US" altLang="zh-TW" sz="1400" b="1" dirty="0">
                <a:latin typeface="Courier New" pitchFamily="49" charset="0"/>
                <a:ea typeface="標楷體" pitchFamily="65" charset="-120"/>
              </a:rPr>
              <a:t> 00000011</a:t>
            </a:r>
            <a:br>
              <a:rPr lang="en-US" altLang="zh-TW" sz="1400" b="1" dirty="0">
                <a:latin typeface="Courier New" pitchFamily="49" charset="0"/>
                <a:ea typeface="標楷體" pitchFamily="65" charset="-120"/>
              </a:rPr>
            </a:br>
            <a:r>
              <a:rPr lang="en-US" altLang="zh-TW" sz="1400" b="1" dirty="0">
                <a:latin typeface="Courier New" pitchFamily="49" charset="0"/>
                <a:ea typeface="標楷體" pitchFamily="65" charset="-120"/>
              </a:rPr>
              <a:t>              00000001</a:t>
            </a:r>
            <a:br>
              <a:rPr lang="en-US" altLang="zh-TW" sz="1400" b="1" dirty="0">
                <a:latin typeface="Courier New" pitchFamily="49" charset="0"/>
                <a:ea typeface="標楷體" pitchFamily="65" charset="-120"/>
              </a:rPr>
            </a:br>
            <a:r>
              <a:rPr lang="en-US" altLang="zh-TW" sz="1400" b="1" dirty="0">
                <a:solidFill>
                  <a:schemeClr val="accent2"/>
                </a:solidFill>
                <a:latin typeface="Courier New" pitchFamily="49" charset="0"/>
                <a:ea typeface="標楷體" pitchFamily="65" charset="-120"/>
              </a:rPr>
              <a:t>0011</a:t>
            </a:r>
            <a:r>
              <a:rPr lang="en-US" altLang="zh-TW" sz="1400" b="1" dirty="0">
                <a:latin typeface="Courier New" pitchFamily="49" charset="0"/>
                <a:ea typeface="標楷體" pitchFamily="65" charset="-120"/>
              </a:rPr>
              <a:t>          00000001</a:t>
            </a:r>
            <a:br>
              <a:rPr lang="en-US" altLang="zh-TW" sz="1400" b="1" dirty="0">
                <a:latin typeface="Courier New" pitchFamily="49" charset="0"/>
                <a:ea typeface="標楷體" pitchFamily="65" charset="-120"/>
              </a:rPr>
            </a:br>
            <a:r>
              <a:rPr lang="en-US" altLang="zh-TW" sz="1400" b="1" dirty="0">
                <a:solidFill>
                  <a:schemeClr val="accent2"/>
                </a:solidFill>
                <a:latin typeface="Courier New" pitchFamily="49" charset="0"/>
                <a:ea typeface="標楷體" pitchFamily="65" charset="-120"/>
              </a:rPr>
              <a:t>0011</a:t>
            </a:r>
            <a:r>
              <a:rPr lang="en-US" altLang="zh-TW" sz="1400" b="1" dirty="0">
                <a:latin typeface="Courier New" pitchFamily="49" charset="0"/>
                <a:ea typeface="標楷體" pitchFamily="65" charset="-120"/>
              </a:rPr>
              <a:t> 00000001 00000001</a:t>
            </a:r>
          </a:p>
        </p:txBody>
      </p:sp>
      <p:sp>
        <p:nvSpPr>
          <p:cNvPr id="37" name="灯片编号占位符 2">
            <a:extLst>
              <a:ext uri="{FF2B5EF4-FFF2-40B4-BE49-F238E27FC236}">
                <a16:creationId xmlns:a16="http://schemas.microsoft.com/office/drawing/2014/main" id="{EA00C3F0-535C-4B80-83E3-6E7F0C0E03DD}"/>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39</a:t>
            </a:fld>
            <a:endParaRPr lang="zh-TW" altLang="en-US"/>
          </a:p>
        </p:txBody>
      </p:sp>
      <p:sp>
        <p:nvSpPr>
          <p:cNvPr id="39" name="Rectangle 31">
            <a:extLst>
              <a:ext uri="{FF2B5EF4-FFF2-40B4-BE49-F238E27FC236}">
                <a16:creationId xmlns:a16="http://schemas.microsoft.com/office/drawing/2014/main" id="{D8668EFD-DD6B-44DE-87D3-214C7B242BD1}"/>
              </a:ext>
            </a:extLst>
          </p:cNvPr>
          <p:cNvSpPr txBox="1">
            <a:spLocks noChangeArrowheads="1"/>
          </p:cNvSpPr>
          <p:nvPr/>
        </p:nvSpPr>
        <p:spPr>
          <a:xfrm>
            <a:off x="1053736" y="83890"/>
            <a:ext cx="6315075" cy="486561"/>
          </a:xfrm>
          <a:prstGeom prst="rect">
            <a:avLst/>
          </a:prstGeom>
        </p:spPr>
        <p:txBody>
          <a:bodyPr/>
          <a:lstStyle>
            <a:lvl1pPr algn="l" rtl="0" eaLnBrk="1" fontAlgn="base" hangingPunct="1">
              <a:spcBef>
                <a:spcPct val="0"/>
              </a:spcBef>
              <a:spcAft>
                <a:spcPct val="0"/>
              </a:spcAft>
              <a:defRPr kumimoji="1" sz="3600" b="1">
                <a:solidFill>
                  <a:schemeClr val="tx2"/>
                </a:solidFill>
                <a:latin typeface="Calibri" pitchFamily="34" charset="0"/>
                <a:ea typeface="標楷體" pitchFamily="65" charset="-120"/>
                <a:cs typeface="+mj-cs"/>
              </a:defRPr>
            </a:lvl1pPr>
            <a:lvl2pPr algn="l" rtl="0" eaLnBrk="1" fontAlgn="base" hangingPunct="1">
              <a:spcBef>
                <a:spcPct val="0"/>
              </a:spcBef>
              <a:spcAft>
                <a:spcPct val="0"/>
              </a:spcAft>
              <a:defRPr kumimoji="1" sz="2700" b="1">
                <a:solidFill>
                  <a:schemeClr val="tx2"/>
                </a:solidFill>
                <a:latin typeface="Calibri" pitchFamily="34" charset="0"/>
                <a:ea typeface="標楷體" pitchFamily="65" charset="-120"/>
                <a:cs typeface="MS Sans Serif"/>
              </a:defRPr>
            </a:lvl2pPr>
            <a:lvl3pPr algn="l" rtl="0" eaLnBrk="1" fontAlgn="base" hangingPunct="1">
              <a:spcBef>
                <a:spcPct val="0"/>
              </a:spcBef>
              <a:spcAft>
                <a:spcPct val="0"/>
              </a:spcAft>
              <a:defRPr kumimoji="1" sz="2700" b="1">
                <a:solidFill>
                  <a:schemeClr val="tx2"/>
                </a:solidFill>
                <a:latin typeface="Calibri" pitchFamily="34" charset="0"/>
                <a:ea typeface="標楷體" pitchFamily="65" charset="-120"/>
                <a:cs typeface="MS Sans Serif"/>
              </a:defRPr>
            </a:lvl3pPr>
            <a:lvl4pPr algn="l" rtl="0" eaLnBrk="1" fontAlgn="base" hangingPunct="1">
              <a:spcBef>
                <a:spcPct val="0"/>
              </a:spcBef>
              <a:spcAft>
                <a:spcPct val="0"/>
              </a:spcAft>
              <a:defRPr kumimoji="1" sz="2700" b="1">
                <a:solidFill>
                  <a:schemeClr val="tx2"/>
                </a:solidFill>
                <a:latin typeface="Calibri" pitchFamily="34" charset="0"/>
                <a:ea typeface="標楷體" pitchFamily="65" charset="-120"/>
                <a:cs typeface="MS Sans Serif"/>
              </a:defRPr>
            </a:lvl4pPr>
            <a:lvl5pPr algn="l" rtl="0" eaLnBrk="1" fontAlgn="base" hangingPunct="1">
              <a:spcBef>
                <a:spcPct val="0"/>
              </a:spcBef>
              <a:spcAft>
                <a:spcPct val="0"/>
              </a:spcAft>
              <a:defRPr kumimoji="1" sz="2700" b="1">
                <a:solidFill>
                  <a:schemeClr val="tx2"/>
                </a:solidFill>
                <a:latin typeface="Calibri" pitchFamily="34" charset="0"/>
                <a:ea typeface="標楷體" pitchFamily="65" charset="-120"/>
                <a:cs typeface="MS Sans Serif"/>
              </a:defRPr>
            </a:lvl5pPr>
            <a:lvl6pPr marL="342891" algn="l" rtl="0" eaLnBrk="1" fontAlgn="base" hangingPunct="1">
              <a:spcBef>
                <a:spcPct val="0"/>
              </a:spcBef>
              <a:spcAft>
                <a:spcPct val="0"/>
              </a:spcAft>
              <a:defRPr kumimoji="1" sz="2251" b="1">
                <a:solidFill>
                  <a:schemeClr val="tx2"/>
                </a:solidFill>
                <a:latin typeface="MS Sans Serif"/>
                <a:ea typeface="MS Sans Serif"/>
                <a:cs typeface="MS Sans Serif"/>
              </a:defRPr>
            </a:lvl6pPr>
            <a:lvl7pPr marL="685783" algn="l" rtl="0" eaLnBrk="1" fontAlgn="base" hangingPunct="1">
              <a:spcBef>
                <a:spcPct val="0"/>
              </a:spcBef>
              <a:spcAft>
                <a:spcPct val="0"/>
              </a:spcAft>
              <a:defRPr kumimoji="1" sz="2251" b="1">
                <a:solidFill>
                  <a:schemeClr val="tx2"/>
                </a:solidFill>
                <a:latin typeface="MS Sans Serif"/>
                <a:ea typeface="MS Sans Serif"/>
                <a:cs typeface="MS Sans Serif"/>
              </a:defRPr>
            </a:lvl7pPr>
            <a:lvl8pPr marL="1028674" algn="l" rtl="0" eaLnBrk="1" fontAlgn="base" hangingPunct="1">
              <a:spcBef>
                <a:spcPct val="0"/>
              </a:spcBef>
              <a:spcAft>
                <a:spcPct val="0"/>
              </a:spcAft>
              <a:defRPr kumimoji="1" sz="2251" b="1">
                <a:solidFill>
                  <a:schemeClr val="tx2"/>
                </a:solidFill>
                <a:latin typeface="MS Sans Serif"/>
                <a:ea typeface="MS Sans Serif"/>
                <a:cs typeface="MS Sans Serif"/>
              </a:defRPr>
            </a:lvl8pPr>
            <a:lvl9pPr marL="1371566" algn="l" rtl="0" eaLnBrk="1" fontAlgn="base" hangingPunct="1">
              <a:spcBef>
                <a:spcPct val="0"/>
              </a:spcBef>
              <a:spcAft>
                <a:spcPct val="0"/>
              </a:spcAft>
              <a:defRPr kumimoji="1" sz="2251" b="1">
                <a:solidFill>
                  <a:schemeClr val="tx2"/>
                </a:solidFill>
                <a:latin typeface="MS Sans Serif"/>
                <a:ea typeface="MS Sans Serif"/>
                <a:cs typeface="MS Sans Serif"/>
              </a:defRPr>
            </a:lvl9pPr>
          </a:lstStyle>
          <a:p>
            <a:r>
              <a:rPr lang="en-US" altLang="zh-TW" sz="3200" kern="0" dirty="0"/>
              <a:t>Divide Hardware - Version 1 (2)</a:t>
            </a:r>
          </a:p>
        </p:txBody>
      </p:sp>
      <p:sp>
        <p:nvSpPr>
          <p:cNvPr id="38" name="Line 1062">
            <a:extLst>
              <a:ext uri="{FF2B5EF4-FFF2-40B4-BE49-F238E27FC236}">
                <a16:creationId xmlns:a16="http://schemas.microsoft.com/office/drawing/2014/main" id="{3FC86252-151B-4AF6-A29D-124A45D6D228}"/>
              </a:ext>
            </a:extLst>
          </p:cNvPr>
          <p:cNvSpPr>
            <a:spLocks noChangeShapeType="1"/>
          </p:cNvSpPr>
          <p:nvPr/>
        </p:nvSpPr>
        <p:spPr bwMode="auto">
          <a:xfrm>
            <a:off x="6254229" y="1748568"/>
            <a:ext cx="0" cy="191539"/>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MIPS Arithmetic and Logic Instructions</a:t>
            </a:r>
          </a:p>
        </p:txBody>
      </p:sp>
      <p:grpSp>
        <p:nvGrpSpPr>
          <p:cNvPr id="6" name="Group 5"/>
          <p:cNvGrpSpPr/>
          <p:nvPr/>
        </p:nvGrpSpPr>
        <p:grpSpPr>
          <a:xfrm>
            <a:off x="1894419" y="916065"/>
            <a:ext cx="5328380" cy="754864"/>
            <a:chOff x="755019" y="4977480"/>
            <a:chExt cx="6550711" cy="636116"/>
          </a:xfrm>
        </p:grpSpPr>
        <p:grpSp>
          <p:nvGrpSpPr>
            <p:cNvPr id="7" name="Group 6"/>
            <p:cNvGrpSpPr/>
            <p:nvPr/>
          </p:nvGrpSpPr>
          <p:grpSpPr>
            <a:xfrm>
              <a:off x="1911871" y="5038352"/>
              <a:ext cx="5393859" cy="575244"/>
              <a:chOff x="1911871" y="5053592"/>
              <a:chExt cx="5393859" cy="575244"/>
            </a:xfrm>
          </p:grpSpPr>
          <p:grpSp>
            <p:nvGrpSpPr>
              <p:cNvPr id="11" name="Group 10"/>
              <p:cNvGrpSpPr/>
              <p:nvPr/>
            </p:nvGrpSpPr>
            <p:grpSpPr>
              <a:xfrm>
                <a:off x="1911871" y="5053592"/>
                <a:ext cx="5393859" cy="252000"/>
                <a:chOff x="1911871" y="5106088"/>
                <a:chExt cx="5393859" cy="252000"/>
              </a:xfrm>
            </p:grpSpPr>
            <p:sp>
              <p:nvSpPr>
                <p:cNvPr id="20" name="Rectangle 19"/>
                <p:cNvSpPr/>
                <p:nvPr/>
              </p:nvSpPr>
              <p:spPr>
                <a:xfrm>
                  <a:off x="1911871" y="5106088"/>
                  <a:ext cx="1117603"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op</a:t>
                  </a:r>
                </a:p>
              </p:txBody>
            </p:sp>
            <p:sp>
              <p:nvSpPr>
                <p:cNvPr id="21" name="Rectangle 20"/>
                <p:cNvSpPr/>
                <p:nvPr/>
              </p:nvSpPr>
              <p:spPr>
                <a:xfrm>
                  <a:off x="3028950" y="5106088"/>
                  <a:ext cx="855153"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solidFill>
                        <a:schemeClr val="tx1"/>
                      </a:solidFill>
                    </a:rPr>
                    <a:t>rs</a:t>
                  </a:r>
                  <a:endParaRPr lang="en-US" sz="1600" dirty="0">
                    <a:solidFill>
                      <a:schemeClr val="tx1"/>
                    </a:solidFill>
                  </a:endParaRPr>
                </a:p>
              </p:txBody>
            </p:sp>
            <p:sp>
              <p:nvSpPr>
                <p:cNvPr id="22" name="Rectangle 21"/>
                <p:cNvSpPr/>
                <p:nvPr/>
              </p:nvSpPr>
              <p:spPr>
                <a:xfrm>
                  <a:off x="3885118" y="5106088"/>
                  <a:ext cx="855153"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solidFill>
                        <a:schemeClr val="tx1"/>
                      </a:solidFill>
                    </a:rPr>
                    <a:t>rt</a:t>
                  </a:r>
                  <a:endParaRPr lang="en-US" sz="1600" dirty="0">
                    <a:solidFill>
                      <a:schemeClr val="tx1"/>
                    </a:solidFill>
                  </a:endParaRPr>
                </a:p>
              </p:txBody>
            </p:sp>
            <p:sp>
              <p:nvSpPr>
                <p:cNvPr id="23" name="Rectangle 22"/>
                <p:cNvSpPr/>
                <p:nvPr/>
              </p:nvSpPr>
              <p:spPr>
                <a:xfrm>
                  <a:off x="4740271" y="5106088"/>
                  <a:ext cx="855153"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solidFill>
                        <a:schemeClr val="tx1"/>
                      </a:solidFill>
                    </a:rPr>
                    <a:t>rd</a:t>
                  </a:r>
                  <a:endParaRPr lang="en-US" sz="1600" dirty="0">
                    <a:solidFill>
                      <a:schemeClr val="tx1"/>
                    </a:solidFill>
                  </a:endParaRPr>
                </a:p>
              </p:txBody>
            </p:sp>
            <p:sp>
              <p:nvSpPr>
                <p:cNvPr id="24" name="Rectangle 23"/>
                <p:cNvSpPr/>
                <p:nvPr/>
              </p:nvSpPr>
              <p:spPr>
                <a:xfrm>
                  <a:off x="5595424" y="5106088"/>
                  <a:ext cx="855153"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solidFill>
                        <a:schemeClr val="tx1"/>
                      </a:solidFill>
                    </a:rPr>
                    <a:t>shamt</a:t>
                  </a:r>
                  <a:endParaRPr lang="en-US" sz="1600" dirty="0">
                    <a:solidFill>
                      <a:schemeClr val="tx1"/>
                    </a:solidFill>
                  </a:endParaRPr>
                </a:p>
              </p:txBody>
            </p:sp>
            <p:sp>
              <p:nvSpPr>
                <p:cNvPr id="25" name="Rectangle 24"/>
                <p:cNvSpPr/>
                <p:nvPr/>
              </p:nvSpPr>
              <p:spPr>
                <a:xfrm>
                  <a:off x="6450577" y="5106088"/>
                  <a:ext cx="855153"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chemeClr val="tx1"/>
                      </a:solidFill>
                    </a:rPr>
                    <a:t>funct</a:t>
                  </a:r>
                  <a:endParaRPr lang="en-US" sz="1600" dirty="0">
                    <a:solidFill>
                      <a:schemeClr val="tx1"/>
                    </a:solidFill>
                  </a:endParaRPr>
                </a:p>
              </p:txBody>
            </p:sp>
          </p:grpSp>
          <p:grpSp>
            <p:nvGrpSpPr>
              <p:cNvPr id="12" name="Group 11"/>
              <p:cNvGrpSpPr/>
              <p:nvPr/>
            </p:nvGrpSpPr>
            <p:grpSpPr>
              <a:xfrm>
                <a:off x="1911871" y="5376836"/>
                <a:ext cx="5393859" cy="252000"/>
                <a:chOff x="1911871" y="5536856"/>
                <a:chExt cx="5393859" cy="252000"/>
              </a:xfrm>
            </p:grpSpPr>
            <p:sp>
              <p:nvSpPr>
                <p:cNvPr id="16" name="Rectangle 15"/>
                <p:cNvSpPr/>
                <p:nvPr/>
              </p:nvSpPr>
              <p:spPr>
                <a:xfrm>
                  <a:off x="1911871" y="5536856"/>
                  <a:ext cx="1117603"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op</a:t>
                  </a:r>
                </a:p>
              </p:txBody>
            </p:sp>
            <p:sp>
              <p:nvSpPr>
                <p:cNvPr id="17" name="Rectangle 16"/>
                <p:cNvSpPr/>
                <p:nvPr/>
              </p:nvSpPr>
              <p:spPr>
                <a:xfrm>
                  <a:off x="3027935" y="5536856"/>
                  <a:ext cx="855153"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solidFill>
                        <a:schemeClr val="tx1"/>
                      </a:solidFill>
                    </a:rPr>
                    <a:t>rs</a:t>
                  </a:r>
                  <a:endParaRPr lang="en-US" sz="1600" dirty="0">
                    <a:solidFill>
                      <a:schemeClr val="tx1"/>
                    </a:solidFill>
                  </a:endParaRPr>
                </a:p>
              </p:txBody>
            </p:sp>
            <p:sp>
              <p:nvSpPr>
                <p:cNvPr id="18" name="Rectangle 17"/>
                <p:cNvSpPr/>
                <p:nvPr/>
              </p:nvSpPr>
              <p:spPr>
                <a:xfrm>
                  <a:off x="3884103" y="5536856"/>
                  <a:ext cx="855153"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solidFill>
                        <a:schemeClr val="tx1"/>
                      </a:solidFill>
                    </a:rPr>
                    <a:t>rt</a:t>
                  </a:r>
                  <a:endParaRPr lang="en-US" sz="1600" dirty="0">
                    <a:solidFill>
                      <a:schemeClr val="tx1"/>
                    </a:solidFill>
                  </a:endParaRPr>
                </a:p>
              </p:txBody>
            </p:sp>
            <p:sp>
              <p:nvSpPr>
                <p:cNvPr id="19" name="Rectangle 18"/>
                <p:cNvSpPr/>
                <p:nvPr/>
              </p:nvSpPr>
              <p:spPr>
                <a:xfrm>
                  <a:off x="4740271" y="5536856"/>
                  <a:ext cx="2565459"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immediate</a:t>
                  </a:r>
                </a:p>
              </p:txBody>
            </p:sp>
          </p:grpSp>
        </p:grpSp>
        <p:sp>
          <p:nvSpPr>
            <p:cNvPr id="8" name="TextBox 7"/>
            <p:cNvSpPr txBox="1"/>
            <p:nvPr/>
          </p:nvSpPr>
          <p:spPr>
            <a:xfrm>
              <a:off x="755019" y="4977480"/>
              <a:ext cx="1196629" cy="285296"/>
            </a:xfrm>
            <a:prstGeom prst="rect">
              <a:avLst/>
            </a:prstGeom>
            <a:noFill/>
          </p:spPr>
          <p:txBody>
            <a:bodyPr wrap="none" rtlCol="0">
              <a:spAutoFit/>
            </a:bodyPr>
            <a:lstStyle/>
            <a:p>
              <a:pPr algn="ctr"/>
              <a:r>
                <a:rPr lang="en-US" sz="1600" b="1" dirty="0">
                  <a:solidFill>
                    <a:schemeClr val="accent1"/>
                  </a:solidFill>
                </a:rPr>
                <a:t>R</a:t>
              </a:r>
              <a:r>
                <a:rPr lang="en-US" sz="1600" dirty="0">
                  <a:solidFill>
                    <a:schemeClr val="accent1"/>
                  </a:solidFill>
                </a:rPr>
                <a:t> </a:t>
              </a:r>
              <a:r>
                <a:rPr lang="en-US" sz="1600" dirty="0"/>
                <a:t>format</a:t>
              </a:r>
            </a:p>
          </p:txBody>
        </p:sp>
        <p:sp>
          <p:nvSpPr>
            <p:cNvPr id="9" name="TextBox 8"/>
            <p:cNvSpPr txBox="1"/>
            <p:nvPr/>
          </p:nvSpPr>
          <p:spPr>
            <a:xfrm>
              <a:off x="810199" y="5297036"/>
              <a:ext cx="1086268" cy="285296"/>
            </a:xfrm>
            <a:prstGeom prst="rect">
              <a:avLst/>
            </a:prstGeom>
            <a:noFill/>
          </p:spPr>
          <p:txBody>
            <a:bodyPr wrap="none" rtlCol="0">
              <a:spAutoFit/>
            </a:bodyPr>
            <a:lstStyle/>
            <a:p>
              <a:pPr algn="ctr"/>
              <a:r>
                <a:rPr lang="en-US" sz="1600" b="1" dirty="0">
                  <a:solidFill>
                    <a:schemeClr val="accent1"/>
                  </a:solidFill>
                </a:rPr>
                <a:t>I</a:t>
              </a:r>
              <a:r>
                <a:rPr lang="en-US" sz="1600" dirty="0">
                  <a:solidFill>
                    <a:schemeClr val="accent1"/>
                  </a:solidFill>
                </a:rPr>
                <a:t> </a:t>
              </a:r>
              <a:r>
                <a:rPr lang="en-US" sz="1600" dirty="0"/>
                <a:t>format</a:t>
              </a:r>
            </a:p>
          </p:txBody>
        </p:sp>
      </p:grpSp>
      <p:graphicFrame>
        <p:nvGraphicFramePr>
          <p:cNvPr id="26" name="Table 25"/>
          <p:cNvGraphicFramePr>
            <a:graphicFrameLocks noGrp="1"/>
          </p:cNvGraphicFramePr>
          <p:nvPr>
            <p:extLst>
              <p:ext uri="{D42A27DB-BD31-4B8C-83A1-F6EECF244321}">
                <p14:modId xmlns:p14="http://schemas.microsoft.com/office/powerpoint/2010/main" val="2803120954"/>
              </p:ext>
            </p:extLst>
          </p:nvPr>
        </p:nvGraphicFramePr>
        <p:xfrm>
          <a:off x="1501108" y="2305555"/>
          <a:ext cx="1750219" cy="2222130"/>
        </p:xfrm>
        <a:graphic>
          <a:graphicData uri="http://schemas.openxmlformats.org/drawingml/2006/table">
            <a:tbl>
              <a:tblPr firstRow="1">
                <a:tableStyleId>{5940675A-B579-460E-94D1-54222C63F5DA}</a:tableStyleId>
              </a:tblPr>
              <a:tblGrid>
                <a:gridCol w="511969">
                  <a:extLst>
                    <a:ext uri="{9D8B030D-6E8A-4147-A177-3AD203B41FA5}">
                      <a16:colId xmlns:a16="http://schemas.microsoft.com/office/drawing/2014/main" val="20000"/>
                    </a:ext>
                  </a:extLst>
                </a:gridCol>
                <a:gridCol w="6191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tblGrid>
              <a:tr h="278130">
                <a:tc>
                  <a:txBody>
                    <a:bodyPr/>
                    <a:lstStyle/>
                    <a:p>
                      <a:pPr algn="l"/>
                      <a:endParaRPr lang="en-US" sz="1200" b="1" dirty="0"/>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op</a:t>
                      </a:r>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err="1"/>
                        <a:t>funct</a:t>
                      </a:r>
                      <a:endParaRPr lang="en-US" sz="1200" b="1" dirty="0"/>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43000">
                <a:tc>
                  <a:txBody>
                    <a:bodyPr/>
                    <a:lstStyle/>
                    <a:p>
                      <a:pPr algn="l"/>
                      <a:r>
                        <a:rPr lang="en-US" sz="1200" dirty="0">
                          <a:latin typeface="Courier New" panose="02070309020205020404" pitchFamily="49" charset="0"/>
                          <a:cs typeface="Courier New" panose="02070309020205020404" pitchFamily="49" charset="0"/>
                        </a:rPr>
                        <a:t>add</a:t>
                      </a:r>
                    </a:p>
                  </a:txBody>
                  <a:tcPr marL="0" marR="0" marT="0"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200" dirty="0"/>
                        <a:t>000000</a:t>
                      </a:r>
                    </a:p>
                  </a:txBody>
                  <a:tcPr marL="0" marR="0" marT="0"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200" dirty="0"/>
                        <a:t>10</a:t>
                      </a:r>
                      <a:r>
                        <a:rPr lang="en-US" sz="1200" dirty="0">
                          <a:solidFill>
                            <a:schemeClr val="accent1"/>
                          </a:solidFill>
                        </a:rPr>
                        <a:t>0000</a:t>
                      </a:r>
                    </a:p>
                  </a:txBody>
                  <a:tcPr marL="0" marR="0" marT="0"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43000">
                <a:tc>
                  <a:txBody>
                    <a:bodyPr/>
                    <a:lstStyle/>
                    <a:p>
                      <a:pPr algn="l"/>
                      <a:r>
                        <a:rPr lang="en-US" sz="1200" dirty="0" err="1">
                          <a:solidFill>
                            <a:schemeClr val="accent1"/>
                          </a:solidFill>
                          <a:latin typeface="Courier New" panose="02070309020205020404" pitchFamily="49" charset="0"/>
                          <a:cs typeface="Courier New" panose="02070309020205020404" pitchFamily="49" charset="0"/>
                        </a:rPr>
                        <a:t>addu</a:t>
                      </a:r>
                      <a:endParaRPr lang="en-US" sz="1200" dirty="0">
                        <a:solidFill>
                          <a:schemeClr val="accent1"/>
                        </a:solidFill>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000000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10</a:t>
                      </a:r>
                      <a:r>
                        <a:rPr lang="en-US" sz="1200" dirty="0">
                          <a:solidFill>
                            <a:schemeClr val="accent1"/>
                          </a:solidFill>
                        </a:rPr>
                        <a:t>0001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43000">
                <a:tc>
                  <a:txBody>
                    <a:bodyPr/>
                    <a:lstStyle/>
                    <a:p>
                      <a:pPr algn="l"/>
                      <a:r>
                        <a:rPr lang="en-US" sz="1200" dirty="0">
                          <a:latin typeface="Courier New" panose="02070309020205020404" pitchFamily="49" charset="0"/>
                          <a:cs typeface="Courier New" panose="02070309020205020404" pitchFamily="49" charset="0"/>
                        </a:rPr>
                        <a:t>sub</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000000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10</a:t>
                      </a:r>
                      <a:r>
                        <a:rPr lang="en-US" sz="1200" dirty="0">
                          <a:solidFill>
                            <a:schemeClr val="accent1"/>
                          </a:solidFill>
                        </a:rPr>
                        <a:t>0010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43000">
                <a:tc>
                  <a:txBody>
                    <a:bodyPr/>
                    <a:lstStyle/>
                    <a:p>
                      <a:pPr algn="l"/>
                      <a:r>
                        <a:rPr lang="en-US" sz="1200" dirty="0" err="1">
                          <a:solidFill>
                            <a:schemeClr val="accent1"/>
                          </a:solidFill>
                          <a:latin typeface="Courier New" panose="02070309020205020404" pitchFamily="49" charset="0"/>
                          <a:cs typeface="Courier New" panose="02070309020205020404" pitchFamily="49" charset="0"/>
                        </a:rPr>
                        <a:t>subu</a:t>
                      </a:r>
                      <a:endParaRPr lang="en-US" sz="1200" dirty="0">
                        <a:solidFill>
                          <a:schemeClr val="accent1"/>
                        </a:solidFill>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000000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10</a:t>
                      </a:r>
                      <a:r>
                        <a:rPr lang="en-US" sz="1200" dirty="0">
                          <a:solidFill>
                            <a:schemeClr val="accent1"/>
                          </a:solidFill>
                        </a:rPr>
                        <a:t>0011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43000">
                <a:tc>
                  <a:txBody>
                    <a:bodyPr/>
                    <a:lstStyle/>
                    <a:p>
                      <a:pPr algn="l"/>
                      <a:r>
                        <a:rPr lang="en-US" sz="1200" dirty="0">
                          <a:latin typeface="Courier New" panose="02070309020205020404" pitchFamily="49" charset="0"/>
                          <a:cs typeface="Courier New" panose="02070309020205020404" pitchFamily="49" charset="0"/>
                        </a:rPr>
                        <a:t>and</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000000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10</a:t>
                      </a:r>
                      <a:r>
                        <a:rPr lang="en-US" sz="1200" dirty="0">
                          <a:solidFill>
                            <a:schemeClr val="accent1"/>
                          </a:solidFill>
                        </a:rPr>
                        <a:t>0100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43000">
                <a:tc>
                  <a:txBody>
                    <a:bodyPr/>
                    <a:lstStyle/>
                    <a:p>
                      <a:pPr algn="l"/>
                      <a:r>
                        <a:rPr lang="en-US" sz="1200" dirty="0">
                          <a:latin typeface="Courier New" panose="02070309020205020404" pitchFamily="49" charset="0"/>
                          <a:cs typeface="Courier New" panose="02070309020205020404" pitchFamily="49" charset="0"/>
                        </a:rPr>
                        <a:t>or</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000000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10</a:t>
                      </a:r>
                      <a:r>
                        <a:rPr lang="en-US" sz="1200" dirty="0">
                          <a:solidFill>
                            <a:schemeClr val="accent1"/>
                          </a:solidFill>
                        </a:rPr>
                        <a:t>0101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43000">
                <a:tc>
                  <a:txBody>
                    <a:bodyPr/>
                    <a:lstStyle/>
                    <a:p>
                      <a:pPr algn="l"/>
                      <a:r>
                        <a:rPr lang="en-US" sz="1200" dirty="0" err="1">
                          <a:latin typeface="Courier New" panose="02070309020205020404" pitchFamily="49" charset="0"/>
                          <a:cs typeface="Courier New" panose="02070309020205020404" pitchFamily="49" charset="0"/>
                        </a:rPr>
                        <a:t>xor</a:t>
                      </a:r>
                      <a:endParaRPr lang="en-US" sz="1200" dirty="0">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000000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10</a:t>
                      </a:r>
                      <a:r>
                        <a:rPr lang="en-US" sz="1200" dirty="0">
                          <a:solidFill>
                            <a:schemeClr val="accent1"/>
                          </a:solidFill>
                        </a:rPr>
                        <a:t>0110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43000">
                <a:tc>
                  <a:txBody>
                    <a:bodyPr/>
                    <a:lstStyle/>
                    <a:p>
                      <a:pPr algn="l"/>
                      <a:r>
                        <a:rPr lang="en-US" sz="1200" dirty="0">
                          <a:latin typeface="Courier New" panose="02070309020205020404" pitchFamily="49" charset="0"/>
                          <a:cs typeface="Courier New" panose="02070309020205020404" pitchFamily="49" charset="0"/>
                        </a:rPr>
                        <a:t>nor</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000000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10</a:t>
                      </a:r>
                      <a:r>
                        <a:rPr lang="en-US" sz="1200" dirty="0">
                          <a:solidFill>
                            <a:schemeClr val="accent1"/>
                          </a:solidFill>
                        </a:rPr>
                        <a:t>0111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031393895"/>
              </p:ext>
            </p:extLst>
          </p:nvPr>
        </p:nvGraphicFramePr>
        <p:xfrm>
          <a:off x="3838811" y="2305555"/>
          <a:ext cx="1750219" cy="764130"/>
        </p:xfrm>
        <a:graphic>
          <a:graphicData uri="http://schemas.openxmlformats.org/drawingml/2006/table">
            <a:tbl>
              <a:tblPr firstRow="1">
                <a:tableStyleId>{5940675A-B579-460E-94D1-54222C63F5DA}</a:tableStyleId>
              </a:tblPr>
              <a:tblGrid>
                <a:gridCol w="511969">
                  <a:extLst>
                    <a:ext uri="{9D8B030D-6E8A-4147-A177-3AD203B41FA5}">
                      <a16:colId xmlns:a16="http://schemas.microsoft.com/office/drawing/2014/main" val="20000"/>
                    </a:ext>
                  </a:extLst>
                </a:gridCol>
                <a:gridCol w="6191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tblGrid>
              <a:tr h="278130">
                <a:tc>
                  <a:txBody>
                    <a:bodyPr/>
                    <a:lstStyle/>
                    <a:p>
                      <a:pPr algn="l"/>
                      <a:endParaRPr lang="en-US" sz="1200" b="1" dirty="0"/>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op</a:t>
                      </a:r>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err="1"/>
                        <a:t>funct</a:t>
                      </a:r>
                      <a:endParaRPr lang="en-US" sz="1200" b="1" dirty="0"/>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43000">
                <a:tc>
                  <a:txBody>
                    <a:bodyPr/>
                    <a:lstStyle/>
                    <a:p>
                      <a:pPr algn="l"/>
                      <a:r>
                        <a:rPr lang="en-US" sz="1200" dirty="0" err="1">
                          <a:latin typeface="Courier New" panose="02070309020205020404" pitchFamily="49" charset="0"/>
                          <a:cs typeface="Courier New" panose="02070309020205020404" pitchFamily="49" charset="0"/>
                        </a:rPr>
                        <a:t>slt</a:t>
                      </a:r>
                      <a:endParaRPr lang="en-US" sz="1200" dirty="0">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200" dirty="0"/>
                        <a:t>000000</a:t>
                      </a:r>
                    </a:p>
                  </a:txBody>
                  <a:tcPr marL="0" marR="0" marT="0"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200" dirty="0"/>
                        <a:t>10</a:t>
                      </a:r>
                      <a:r>
                        <a:rPr lang="en-US" sz="1200" dirty="0">
                          <a:solidFill>
                            <a:schemeClr val="accent1"/>
                          </a:solidFill>
                        </a:rPr>
                        <a:t>1010</a:t>
                      </a:r>
                    </a:p>
                  </a:txBody>
                  <a:tcPr marL="0" marR="0" marT="0"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43000">
                <a:tc>
                  <a:txBody>
                    <a:bodyPr/>
                    <a:lstStyle/>
                    <a:p>
                      <a:pPr algn="l"/>
                      <a:r>
                        <a:rPr lang="en-US" sz="1200" dirty="0" err="1">
                          <a:solidFill>
                            <a:schemeClr val="accent1"/>
                          </a:solidFill>
                          <a:latin typeface="Courier New" panose="02070309020205020404" pitchFamily="49" charset="0"/>
                          <a:cs typeface="Courier New" panose="02070309020205020404" pitchFamily="49" charset="0"/>
                        </a:rPr>
                        <a:t>sltu</a:t>
                      </a:r>
                      <a:endParaRPr lang="en-US" sz="1200" dirty="0">
                        <a:solidFill>
                          <a:schemeClr val="accent1"/>
                        </a:solidFill>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000000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10</a:t>
                      </a:r>
                      <a:r>
                        <a:rPr lang="en-US" sz="1200" dirty="0">
                          <a:solidFill>
                            <a:schemeClr val="accent1"/>
                          </a:solidFill>
                        </a:rPr>
                        <a:t>1011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9" name="TextBox 28"/>
          <p:cNvSpPr txBox="1"/>
          <p:nvPr/>
        </p:nvSpPr>
        <p:spPr>
          <a:xfrm>
            <a:off x="3053040" y="1920088"/>
            <a:ext cx="1146468" cy="369332"/>
          </a:xfrm>
          <a:prstGeom prst="rect">
            <a:avLst/>
          </a:prstGeom>
          <a:noFill/>
        </p:spPr>
        <p:txBody>
          <a:bodyPr wrap="none" rtlCol="0">
            <a:spAutoFit/>
          </a:bodyPr>
          <a:lstStyle/>
          <a:p>
            <a:r>
              <a:rPr lang="en-US" b="1" u="sng" dirty="0"/>
              <a:t>R-format</a:t>
            </a:r>
          </a:p>
        </p:txBody>
      </p:sp>
      <p:sp>
        <p:nvSpPr>
          <p:cNvPr id="30" name="TextBox 29"/>
          <p:cNvSpPr txBox="1"/>
          <p:nvPr/>
        </p:nvSpPr>
        <p:spPr>
          <a:xfrm>
            <a:off x="6669993" y="1936866"/>
            <a:ext cx="1043876" cy="369332"/>
          </a:xfrm>
          <a:prstGeom prst="rect">
            <a:avLst/>
          </a:prstGeom>
          <a:noFill/>
        </p:spPr>
        <p:txBody>
          <a:bodyPr wrap="none" rtlCol="0">
            <a:spAutoFit/>
          </a:bodyPr>
          <a:lstStyle/>
          <a:p>
            <a:r>
              <a:rPr lang="en-US" b="1" u="sng" dirty="0"/>
              <a:t>I-format</a:t>
            </a:r>
          </a:p>
        </p:txBody>
      </p:sp>
      <p:graphicFrame>
        <p:nvGraphicFramePr>
          <p:cNvPr id="31" name="Table 30"/>
          <p:cNvGraphicFramePr>
            <a:graphicFrameLocks noGrp="1"/>
          </p:cNvGraphicFramePr>
          <p:nvPr>
            <p:extLst>
              <p:ext uri="{D42A27DB-BD31-4B8C-83A1-F6EECF244321}">
                <p14:modId xmlns:p14="http://schemas.microsoft.com/office/powerpoint/2010/main" val="1829264482"/>
              </p:ext>
            </p:extLst>
          </p:nvPr>
        </p:nvGraphicFramePr>
        <p:xfrm>
          <a:off x="6434355" y="2305555"/>
          <a:ext cx="1602297" cy="2222130"/>
        </p:xfrm>
        <a:graphic>
          <a:graphicData uri="http://schemas.openxmlformats.org/drawingml/2006/table">
            <a:tbl>
              <a:tblPr firstRow="1">
                <a:tableStyleId>{5940675A-B579-460E-94D1-54222C63F5DA}</a:tableStyleId>
              </a:tblPr>
              <a:tblGrid>
                <a:gridCol w="793943">
                  <a:extLst>
                    <a:ext uri="{9D8B030D-6E8A-4147-A177-3AD203B41FA5}">
                      <a16:colId xmlns:a16="http://schemas.microsoft.com/office/drawing/2014/main" val="20000"/>
                    </a:ext>
                  </a:extLst>
                </a:gridCol>
                <a:gridCol w="808354">
                  <a:extLst>
                    <a:ext uri="{9D8B030D-6E8A-4147-A177-3AD203B41FA5}">
                      <a16:colId xmlns:a16="http://schemas.microsoft.com/office/drawing/2014/main" val="20001"/>
                    </a:ext>
                  </a:extLst>
                </a:gridCol>
              </a:tblGrid>
              <a:tr h="278130">
                <a:tc>
                  <a:txBody>
                    <a:bodyPr/>
                    <a:lstStyle/>
                    <a:p>
                      <a:pPr algn="l"/>
                      <a:endParaRPr lang="en-US" sz="1200" b="1" dirty="0"/>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op</a:t>
                      </a:r>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43000">
                <a:tc>
                  <a:txBody>
                    <a:bodyPr/>
                    <a:lstStyle/>
                    <a:p>
                      <a:pPr algn="l"/>
                      <a:r>
                        <a:rPr lang="en-US" sz="1200" dirty="0" err="1">
                          <a:latin typeface="Courier New" panose="02070309020205020404" pitchFamily="49" charset="0"/>
                          <a:cs typeface="Courier New" panose="02070309020205020404" pitchFamily="49" charset="0"/>
                        </a:rPr>
                        <a:t>addi</a:t>
                      </a:r>
                      <a:endParaRPr lang="en-US" sz="1200" dirty="0">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200" dirty="0"/>
                        <a:t>00</a:t>
                      </a:r>
                      <a:r>
                        <a:rPr lang="en-US" sz="1200" dirty="0">
                          <a:solidFill>
                            <a:schemeClr val="accent1"/>
                          </a:solidFill>
                        </a:rPr>
                        <a:t>1000</a:t>
                      </a:r>
                    </a:p>
                  </a:txBody>
                  <a:tcPr marL="0" marR="0" marT="0"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43000">
                <a:tc>
                  <a:txBody>
                    <a:bodyPr/>
                    <a:lstStyle/>
                    <a:p>
                      <a:pPr algn="l"/>
                      <a:r>
                        <a:rPr lang="en-US" sz="1200" dirty="0" err="1">
                          <a:solidFill>
                            <a:schemeClr val="accent1"/>
                          </a:solidFill>
                          <a:latin typeface="Courier New" panose="02070309020205020404" pitchFamily="49" charset="0"/>
                          <a:cs typeface="Courier New" panose="02070309020205020404" pitchFamily="49" charset="0"/>
                        </a:rPr>
                        <a:t>addiu</a:t>
                      </a:r>
                      <a:endParaRPr lang="en-US" sz="1200" dirty="0">
                        <a:solidFill>
                          <a:schemeClr val="accent1"/>
                        </a:solidFill>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a:t>
                      </a:r>
                      <a:r>
                        <a:rPr lang="en-US" sz="1200" dirty="0">
                          <a:solidFill>
                            <a:schemeClr val="accent1"/>
                          </a:solidFill>
                        </a:rPr>
                        <a:t>1001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43000">
                <a:tc>
                  <a:txBody>
                    <a:bodyPr/>
                    <a:lstStyle/>
                    <a:p>
                      <a:pPr algn="l"/>
                      <a:r>
                        <a:rPr lang="en-US" sz="1200" dirty="0" err="1">
                          <a:latin typeface="Courier New" panose="02070309020205020404" pitchFamily="49" charset="0"/>
                          <a:cs typeface="Courier New" panose="02070309020205020404" pitchFamily="49" charset="0"/>
                        </a:rPr>
                        <a:t>slti</a:t>
                      </a:r>
                      <a:endParaRPr lang="en-US" sz="1200" dirty="0">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a:t>
                      </a:r>
                      <a:r>
                        <a:rPr lang="en-US" sz="1200" dirty="0">
                          <a:solidFill>
                            <a:schemeClr val="accent1"/>
                          </a:solidFill>
                        </a:rPr>
                        <a:t>1010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43000">
                <a:tc>
                  <a:txBody>
                    <a:bodyPr/>
                    <a:lstStyle/>
                    <a:p>
                      <a:pPr algn="l"/>
                      <a:r>
                        <a:rPr lang="en-US" sz="1200" dirty="0" err="1">
                          <a:solidFill>
                            <a:schemeClr val="accent1"/>
                          </a:solidFill>
                          <a:latin typeface="Courier New" panose="02070309020205020404" pitchFamily="49" charset="0"/>
                          <a:cs typeface="Courier New" panose="02070309020205020404" pitchFamily="49" charset="0"/>
                        </a:rPr>
                        <a:t>sltiu</a:t>
                      </a:r>
                      <a:endParaRPr lang="en-US" sz="1200" dirty="0">
                        <a:solidFill>
                          <a:schemeClr val="accent1"/>
                        </a:solidFill>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a:t>
                      </a:r>
                      <a:r>
                        <a:rPr lang="en-US" sz="1200" dirty="0">
                          <a:solidFill>
                            <a:schemeClr val="accent1"/>
                          </a:solidFill>
                        </a:rPr>
                        <a:t>1011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43000">
                <a:tc>
                  <a:txBody>
                    <a:bodyPr/>
                    <a:lstStyle/>
                    <a:p>
                      <a:pPr algn="l"/>
                      <a:r>
                        <a:rPr lang="en-US" sz="1200" dirty="0" err="1">
                          <a:latin typeface="Courier New" panose="02070309020205020404" pitchFamily="49" charset="0"/>
                          <a:cs typeface="Courier New" panose="02070309020205020404" pitchFamily="49" charset="0"/>
                        </a:rPr>
                        <a:t>andi</a:t>
                      </a:r>
                      <a:endParaRPr lang="en-US" sz="1200" dirty="0">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a:t>
                      </a:r>
                      <a:r>
                        <a:rPr lang="en-US" sz="1200" dirty="0">
                          <a:solidFill>
                            <a:schemeClr val="accent1"/>
                          </a:solidFill>
                        </a:rPr>
                        <a:t>1100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43000">
                <a:tc>
                  <a:txBody>
                    <a:bodyPr/>
                    <a:lstStyle/>
                    <a:p>
                      <a:pPr algn="l"/>
                      <a:r>
                        <a:rPr lang="en-US" sz="1200" dirty="0" err="1">
                          <a:latin typeface="Courier New" panose="02070309020205020404" pitchFamily="49" charset="0"/>
                          <a:cs typeface="Courier New" panose="02070309020205020404" pitchFamily="49" charset="0"/>
                        </a:rPr>
                        <a:t>ori</a:t>
                      </a:r>
                      <a:endParaRPr lang="en-US" sz="1200" dirty="0">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a:t>
                      </a:r>
                      <a:r>
                        <a:rPr lang="en-US" sz="1200" dirty="0">
                          <a:solidFill>
                            <a:schemeClr val="accent1"/>
                          </a:solidFill>
                        </a:rPr>
                        <a:t>1101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43000">
                <a:tc>
                  <a:txBody>
                    <a:bodyPr/>
                    <a:lstStyle/>
                    <a:p>
                      <a:pPr algn="l"/>
                      <a:r>
                        <a:rPr lang="en-US" sz="1200" dirty="0" err="1">
                          <a:latin typeface="Courier New" panose="02070309020205020404" pitchFamily="49" charset="0"/>
                          <a:cs typeface="Courier New" panose="02070309020205020404" pitchFamily="49" charset="0"/>
                        </a:rPr>
                        <a:t>xori</a:t>
                      </a:r>
                      <a:endParaRPr lang="en-US" sz="1200" dirty="0">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a:t>
                      </a:r>
                      <a:r>
                        <a:rPr lang="en-US" sz="1200" dirty="0">
                          <a:solidFill>
                            <a:schemeClr val="accent1"/>
                          </a:solidFill>
                        </a:rPr>
                        <a:t>1110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43000">
                <a:tc>
                  <a:txBody>
                    <a:bodyPr/>
                    <a:lstStyle/>
                    <a:p>
                      <a:pPr algn="l"/>
                      <a:r>
                        <a:rPr lang="en-US" sz="1200" dirty="0" err="1">
                          <a:latin typeface="Courier New" panose="02070309020205020404" pitchFamily="49" charset="0"/>
                          <a:cs typeface="Courier New" panose="02070309020205020404" pitchFamily="49" charset="0"/>
                        </a:rPr>
                        <a:t>lui</a:t>
                      </a:r>
                      <a:endParaRPr lang="en-US" sz="1200" dirty="0">
                        <a:latin typeface="Courier New" panose="02070309020205020404" pitchFamily="49" charset="0"/>
                        <a:cs typeface="Courier New" panose="020703090202050204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00</a:t>
                      </a:r>
                      <a:r>
                        <a:rPr lang="en-US" sz="1200" dirty="0">
                          <a:solidFill>
                            <a:schemeClr val="accent1"/>
                          </a:solidFill>
                        </a:rPr>
                        <a:t>1111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灯片编号占位符 2">
            <a:extLst>
              <a:ext uri="{FF2B5EF4-FFF2-40B4-BE49-F238E27FC236}">
                <a16:creationId xmlns:a16="http://schemas.microsoft.com/office/drawing/2014/main" id="{5BB10E2E-3714-4E53-9BFA-B44550EECE93}"/>
              </a:ext>
            </a:extLst>
          </p:cNvPr>
          <p:cNvSpPr>
            <a:spLocks noGrp="1"/>
          </p:cNvSpPr>
          <p:nvPr>
            <p:ph type="sldNum" sz="quarter" idx="10"/>
          </p:nvPr>
        </p:nvSpPr>
        <p:spPr/>
        <p:txBody>
          <a:bodyPr/>
          <a:lstStyle/>
          <a:p>
            <a:fld id="{D9B6BDF2-6896-4B98-8776-C18582F63BA5}" type="slidenum">
              <a:rPr lang="zh-TW" altLang="en-US" smtClean="0"/>
              <a:pPr/>
              <a:t>4</a:t>
            </a:fld>
            <a:endParaRPr lang="zh-TW" altLang="en-US"/>
          </a:p>
        </p:txBody>
      </p:sp>
    </p:spTree>
    <p:extLst>
      <p:ext uri="{BB962C8B-B14F-4D97-AF65-F5344CB8AC3E}">
        <p14:creationId xmlns:p14="http://schemas.microsoft.com/office/powerpoint/2010/main" val="3030276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06011" y="159391"/>
            <a:ext cx="7254904" cy="411060"/>
          </a:xfrm>
        </p:spPr>
        <p:txBody>
          <a:bodyPr/>
          <a:lstStyle/>
          <a:p>
            <a:r>
              <a:rPr lang="en-US" altLang="zh-TW" dirty="0"/>
              <a:t>Observations - Version 1</a:t>
            </a:r>
          </a:p>
        </p:txBody>
      </p:sp>
      <p:sp>
        <p:nvSpPr>
          <p:cNvPr id="80899" name="Rectangle 3"/>
          <p:cNvSpPr>
            <a:spLocks noGrp="1" noChangeArrowheads="1"/>
          </p:cNvSpPr>
          <p:nvPr>
            <p:ph type="body" idx="1"/>
          </p:nvPr>
        </p:nvSpPr>
        <p:spPr>
          <a:xfrm>
            <a:off x="956345" y="844153"/>
            <a:ext cx="7323590" cy="3671888"/>
          </a:xfrm>
        </p:spPr>
        <p:txBody>
          <a:bodyPr/>
          <a:lstStyle/>
          <a:p>
            <a:r>
              <a:rPr lang="en-US" altLang="zh-TW" sz="2000" dirty="0"/>
              <a:t>Half of the bits in divisor register always 0</a:t>
            </a:r>
            <a:br>
              <a:rPr lang="en-US" altLang="zh-TW" sz="2000" dirty="0"/>
            </a:br>
            <a:r>
              <a:rPr lang="en-US" altLang="zh-TW" sz="2000" dirty="0"/>
              <a:t> =&gt; 1/2 of 64-bit adder is wasted</a:t>
            </a:r>
            <a:br>
              <a:rPr lang="en-US" altLang="zh-TW" sz="2000" dirty="0"/>
            </a:br>
            <a:r>
              <a:rPr lang="en-US" altLang="zh-TW" sz="2000" dirty="0"/>
              <a:t> =&gt; 1/2 of divisor is wasted</a:t>
            </a:r>
          </a:p>
          <a:p>
            <a:r>
              <a:rPr lang="en-US" altLang="zh-TW" sz="2000" dirty="0"/>
              <a:t>Instead of shifting divisor to right, </a:t>
            </a:r>
            <a:br>
              <a:rPr lang="en-US" altLang="zh-TW" sz="2000" dirty="0"/>
            </a:br>
            <a:r>
              <a:rPr lang="en-US" altLang="zh-TW" sz="2000" dirty="0"/>
              <a:t>shift remainder to left?</a:t>
            </a:r>
          </a:p>
          <a:p>
            <a:r>
              <a:rPr lang="en-US" altLang="zh-TW" sz="2000" dirty="0"/>
              <a:t>1st step cannot produce a 1 in quotient bit </a:t>
            </a:r>
            <a:br>
              <a:rPr lang="en-US" altLang="zh-TW" sz="2000" dirty="0"/>
            </a:br>
            <a:r>
              <a:rPr lang="en-US" altLang="zh-TW" sz="2000" dirty="0"/>
              <a:t> =&gt; switch order to shift first and then subtract</a:t>
            </a:r>
            <a:br>
              <a:rPr lang="en-US" altLang="zh-TW" sz="2000" dirty="0"/>
            </a:br>
            <a:r>
              <a:rPr lang="en-US" altLang="zh-TW" sz="2000" dirty="0"/>
              <a:t> =&gt; save 1 iteration</a:t>
            </a:r>
          </a:p>
          <a:p>
            <a:r>
              <a:rPr lang="en-US" altLang="zh-TW" sz="2000" dirty="0"/>
              <a:t>Eliminate Quotient register by combining with Remainder register as shifted left</a:t>
            </a:r>
          </a:p>
        </p:txBody>
      </p:sp>
      <p:sp>
        <p:nvSpPr>
          <p:cNvPr id="5" name="灯片编号占位符 2">
            <a:extLst>
              <a:ext uri="{FF2B5EF4-FFF2-40B4-BE49-F238E27FC236}">
                <a16:creationId xmlns:a16="http://schemas.microsoft.com/office/drawing/2014/main" id="{55CD95C3-7FDD-4154-B53C-DCDB2B07C38B}"/>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40</a:t>
            </a:fld>
            <a:endParaRPr lang="zh-TW"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B57EEE8-62BD-47C2-9159-EE5C5860D4B5}"/>
              </a:ext>
            </a:extLst>
          </p:cNvPr>
          <p:cNvGrpSpPr/>
          <p:nvPr/>
        </p:nvGrpSpPr>
        <p:grpSpPr>
          <a:xfrm>
            <a:off x="1718826" y="2026286"/>
            <a:ext cx="5814488" cy="2453434"/>
            <a:chOff x="1785938" y="2097882"/>
            <a:chExt cx="5505450" cy="2075260"/>
          </a:xfrm>
        </p:grpSpPr>
        <p:sp>
          <p:nvSpPr>
            <p:cNvPr id="81922" name="Rectangle 2"/>
            <p:cNvSpPr>
              <a:spLocks noChangeArrowheads="1"/>
            </p:cNvSpPr>
            <p:nvPr/>
          </p:nvSpPr>
          <p:spPr bwMode="auto">
            <a:xfrm>
              <a:off x="2616994" y="3534966"/>
              <a:ext cx="2299097" cy="2940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81923" name="Rectangle 3"/>
            <p:cNvSpPr>
              <a:spLocks noChangeArrowheads="1"/>
            </p:cNvSpPr>
            <p:nvPr/>
          </p:nvSpPr>
          <p:spPr bwMode="auto">
            <a:xfrm>
              <a:off x="2626519" y="3544491"/>
              <a:ext cx="2299097" cy="29289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81924" name="Rectangle 4"/>
            <p:cNvSpPr>
              <a:spLocks noChangeArrowheads="1"/>
            </p:cNvSpPr>
            <p:nvPr/>
          </p:nvSpPr>
          <p:spPr bwMode="auto">
            <a:xfrm>
              <a:off x="2712244" y="3577829"/>
              <a:ext cx="1033936"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solidFill>
                    <a:srgbClr val="000000"/>
                  </a:solidFill>
                  <a:latin typeface="Arial" pitchFamily="34" charset="0"/>
                </a:rPr>
                <a:t>Remainder</a:t>
              </a:r>
            </a:p>
          </p:txBody>
        </p:sp>
        <p:sp>
          <p:nvSpPr>
            <p:cNvPr id="81925" name="Rectangle 5"/>
            <p:cNvSpPr>
              <a:spLocks noChangeArrowheads="1"/>
            </p:cNvSpPr>
            <p:nvPr/>
          </p:nvSpPr>
          <p:spPr bwMode="auto">
            <a:xfrm>
              <a:off x="3903752" y="3586067"/>
              <a:ext cx="915235" cy="23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350" b="1" dirty="0">
                  <a:solidFill>
                    <a:schemeClr val="accent1"/>
                  </a:solidFill>
                  <a:latin typeface="Arial" pitchFamily="34" charset="0"/>
                </a:rPr>
                <a:t>(</a:t>
              </a:r>
              <a:r>
                <a:rPr kumimoji="1" lang="en-US" altLang="zh-TW" sz="1350" b="1" dirty="0">
                  <a:solidFill>
                    <a:schemeClr val="accent1"/>
                  </a:solidFill>
                  <a:latin typeface="Arial" pitchFamily="34" charset="0"/>
                </a:rPr>
                <a:t>Quotient)</a:t>
              </a:r>
            </a:p>
          </p:txBody>
        </p:sp>
        <p:sp>
          <p:nvSpPr>
            <p:cNvPr id="81926" name="Rectangle 6"/>
            <p:cNvSpPr>
              <a:spLocks noChangeArrowheads="1"/>
            </p:cNvSpPr>
            <p:nvPr/>
          </p:nvSpPr>
          <p:spPr bwMode="auto">
            <a:xfrm>
              <a:off x="3190876" y="2097882"/>
              <a:ext cx="1088231" cy="29289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81927" name="Rectangle 7"/>
            <p:cNvSpPr>
              <a:spLocks noChangeArrowheads="1"/>
            </p:cNvSpPr>
            <p:nvPr/>
          </p:nvSpPr>
          <p:spPr bwMode="auto">
            <a:xfrm>
              <a:off x="3294866" y="2130612"/>
              <a:ext cx="880250" cy="23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spAutoFit/>
            </a:bodyPr>
            <a:lstStyle/>
            <a:p>
              <a:pPr algn="ctr"/>
              <a:r>
                <a:rPr kumimoji="1" lang="en-US" altLang="zh-TW" sz="1350" b="1" dirty="0">
                  <a:solidFill>
                    <a:srgbClr val="000000"/>
                  </a:solidFill>
                  <a:latin typeface="Arial" pitchFamily="34" charset="0"/>
                </a:rPr>
                <a:t>Divisor</a:t>
              </a:r>
            </a:p>
          </p:txBody>
        </p:sp>
        <p:sp>
          <p:nvSpPr>
            <p:cNvPr id="81928" name="Rectangle 8"/>
            <p:cNvSpPr>
              <a:spLocks noChangeArrowheads="1"/>
            </p:cNvSpPr>
            <p:nvPr/>
          </p:nvSpPr>
          <p:spPr bwMode="auto">
            <a:xfrm>
              <a:off x="2864909" y="2959863"/>
              <a:ext cx="998670"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350" b="1" dirty="0">
                  <a:solidFill>
                    <a:srgbClr val="000000"/>
                  </a:solidFill>
                  <a:latin typeface="Arial" pitchFamily="34" charset="0"/>
                </a:rPr>
                <a:t>32-</a:t>
              </a:r>
              <a:r>
                <a:rPr kumimoji="1" lang="en-US" altLang="zh-TW" sz="1350" b="1" dirty="0">
                  <a:solidFill>
                    <a:srgbClr val="000000"/>
                  </a:solidFill>
                  <a:latin typeface="Arial" pitchFamily="34" charset="0"/>
                </a:rPr>
                <a:t>bit ALU</a:t>
              </a:r>
            </a:p>
          </p:txBody>
        </p:sp>
        <p:sp>
          <p:nvSpPr>
            <p:cNvPr id="81929" name="Rectangle 9"/>
            <p:cNvSpPr>
              <a:spLocks noChangeArrowheads="1"/>
            </p:cNvSpPr>
            <p:nvPr/>
          </p:nvSpPr>
          <p:spPr bwMode="auto">
            <a:xfrm>
              <a:off x="5066110" y="3842147"/>
              <a:ext cx="569130"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solidFill>
                    <a:srgbClr val="000000"/>
                  </a:solidFill>
                  <a:latin typeface="Arial" pitchFamily="34" charset="0"/>
                </a:rPr>
                <a:t>Write</a:t>
              </a:r>
            </a:p>
          </p:txBody>
        </p:sp>
        <p:sp>
          <p:nvSpPr>
            <p:cNvPr id="81930" name="AutoShape 10"/>
            <p:cNvSpPr>
              <a:spLocks noChangeArrowheads="1"/>
            </p:cNvSpPr>
            <p:nvPr/>
          </p:nvSpPr>
          <p:spPr bwMode="auto">
            <a:xfrm>
              <a:off x="5836444" y="3443287"/>
              <a:ext cx="1454944" cy="596504"/>
            </a:xfrm>
            <a:prstGeom prst="roundRect">
              <a:avLst>
                <a:gd name="adj" fmla="val 48565"/>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81931" name="Rectangle 11"/>
            <p:cNvSpPr>
              <a:spLocks noChangeArrowheads="1"/>
            </p:cNvSpPr>
            <p:nvPr/>
          </p:nvSpPr>
          <p:spPr bwMode="auto">
            <a:xfrm>
              <a:off x="6119813" y="3600450"/>
              <a:ext cx="755014"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b="1">
                  <a:solidFill>
                    <a:schemeClr val="accent1"/>
                  </a:solidFill>
                  <a:latin typeface="Arial" pitchFamily="34" charset="0"/>
                </a:rPr>
                <a:t>Control</a:t>
              </a:r>
            </a:p>
          </p:txBody>
        </p:sp>
        <p:sp>
          <p:nvSpPr>
            <p:cNvPr id="81932" name="Rectangle 12"/>
            <p:cNvSpPr>
              <a:spLocks noChangeArrowheads="1"/>
            </p:cNvSpPr>
            <p:nvPr/>
          </p:nvSpPr>
          <p:spPr bwMode="auto">
            <a:xfrm>
              <a:off x="3662363" y="2421731"/>
              <a:ext cx="687688"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350" b="1">
                  <a:solidFill>
                    <a:srgbClr val="000000"/>
                  </a:solidFill>
                  <a:latin typeface="Arial" pitchFamily="34" charset="0"/>
                </a:rPr>
                <a:t>32 </a:t>
              </a:r>
              <a:r>
                <a:rPr kumimoji="1" lang="en-US" altLang="zh-TW" sz="1350" b="1">
                  <a:solidFill>
                    <a:srgbClr val="000000"/>
                  </a:solidFill>
                  <a:latin typeface="Arial" pitchFamily="34" charset="0"/>
                </a:rPr>
                <a:t>bits</a:t>
              </a:r>
            </a:p>
          </p:txBody>
        </p:sp>
        <p:sp>
          <p:nvSpPr>
            <p:cNvPr id="81933" name="Rectangle 13"/>
            <p:cNvSpPr>
              <a:spLocks noChangeArrowheads="1"/>
            </p:cNvSpPr>
            <p:nvPr/>
          </p:nvSpPr>
          <p:spPr bwMode="auto">
            <a:xfrm>
              <a:off x="3499248" y="3858816"/>
              <a:ext cx="687688"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350" b="1">
                  <a:solidFill>
                    <a:srgbClr val="000000"/>
                  </a:solidFill>
                  <a:latin typeface="Arial" pitchFamily="34" charset="0"/>
                </a:rPr>
                <a:t>64 </a:t>
              </a:r>
              <a:r>
                <a:rPr kumimoji="1" lang="en-US" altLang="zh-TW" sz="1350" b="1">
                  <a:solidFill>
                    <a:srgbClr val="000000"/>
                  </a:solidFill>
                  <a:latin typeface="Arial" pitchFamily="34" charset="0"/>
                </a:rPr>
                <a:t>bits</a:t>
              </a:r>
            </a:p>
          </p:txBody>
        </p:sp>
        <p:sp>
          <p:nvSpPr>
            <p:cNvPr id="81934" name="Freeform 14"/>
            <p:cNvSpPr>
              <a:spLocks/>
            </p:cNvSpPr>
            <p:nvPr/>
          </p:nvSpPr>
          <p:spPr bwMode="auto">
            <a:xfrm>
              <a:off x="3863579" y="3015854"/>
              <a:ext cx="2078831" cy="484584"/>
            </a:xfrm>
            <a:custGeom>
              <a:avLst/>
              <a:gdLst>
                <a:gd name="T0" fmla="*/ 2147483647 w 1611"/>
                <a:gd name="T1" fmla="*/ 2147483647 h 407"/>
                <a:gd name="T2" fmla="*/ 2147483647 w 1611"/>
                <a:gd name="T3" fmla="*/ 0 h 407"/>
                <a:gd name="T4" fmla="*/ 0 w 1611"/>
                <a:gd name="T5" fmla="*/ 0 h 407"/>
                <a:gd name="T6" fmla="*/ 0 60000 65536"/>
                <a:gd name="T7" fmla="*/ 0 60000 65536"/>
                <a:gd name="T8" fmla="*/ 0 60000 65536"/>
                <a:gd name="T9" fmla="*/ 0 w 1611"/>
                <a:gd name="T10" fmla="*/ 0 h 407"/>
                <a:gd name="T11" fmla="*/ 1611 w 1611"/>
                <a:gd name="T12" fmla="*/ 407 h 407"/>
              </a:gdLst>
              <a:ahLst/>
              <a:cxnLst>
                <a:cxn ang="T6">
                  <a:pos x="T0" y="T1"/>
                </a:cxn>
                <a:cxn ang="T7">
                  <a:pos x="T2" y="T3"/>
                </a:cxn>
                <a:cxn ang="T8">
                  <a:pos x="T4" y="T5"/>
                </a:cxn>
              </a:cxnLst>
              <a:rect l="T9" t="T10" r="T11" b="T12"/>
              <a:pathLst>
                <a:path w="1611" h="407">
                  <a:moveTo>
                    <a:pt x="1610" y="406"/>
                  </a:moveTo>
                  <a:lnTo>
                    <a:pt x="1610"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81935" name="Freeform 15"/>
            <p:cNvSpPr>
              <a:spLocks/>
            </p:cNvSpPr>
            <p:nvPr/>
          </p:nvSpPr>
          <p:spPr bwMode="auto">
            <a:xfrm>
              <a:off x="4925600" y="3640411"/>
              <a:ext cx="896540" cy="1190"/>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81936" name="Freeform 16"/>
            <p:cNvSpPr>
              <a:spLocks/>
            </p:cNvSpPr>
            <p:nvPr/>
          </p:nvSpPr>
          <p:spPr bwMode="auto">
            <a:xfrm>
              <a:off x="2671762" y="2831306"/>
              <a:ext cx="1309688" cy="434579"/>
            </a:xfrm>
            <a:custGeom>
              <a:avLst/>
              <a:gdLst>
                <a:gd name="T0" fmla="*/ 0 w 1015"/>
                <a:gd name="T1" fmla="*/ 2147483647 h 365"/>
                <a:gd name="T2" fmla="*/ 2147483647 w 1015"/>
                <a:gd name="T3" fmla="*/ 2147483647 h 365"/>
                <a:gd name="T4" fmla="*/ 2147483647 w 1015"/>
                <a:gd name="T5" fmla="*/ 2147483647 h 365"/>
                <a:gd name="T6" fmla="*/ 2147483647 w 1015"/>
                <a:gd name="T7" fmla="*/ 2147483647 h 365"/>
                <a:gd name="T8" fmla="*/ 2147483647 w 1015"/>
                <a:gd name="T9" fmla="*/ 2147483647 h 365"/>
                <a:gd name="T10" fmla="*/ 2147483647 w 1015"/>
                <a:gd name="T11" fmla="*/ 2147483647 h 365"/>
                <a:gd name="T12" fmla="*/ 2147483647 w 1015"/>
                <a:gd name="T13" fmla="*/ 0 h 365"/>
                <a:gd name="T14" fmla="*/ 0 w 1015"/>
                <a:gd name="T15" fmla="*/ 2147483647 h 365"/>
                <a:gd name="T16" fmla="*/ 0 60000 65536"/>
                <a:gd name="T17" fmla="*/ 0 60000 65536"/>
                <a:gd name="T18" fmla="*/ 0 60000 65536"/>
                <a:gd name="T19" fmla="*/ 0 60000 65536"/>
                <a:gd name="T20" fmla="*/ 0 60000 65536"/>
                <a:gd name="T21" fmla="*/ 0 60000 65536"/>
                <a:gd name="T22" fmla="*/ 0 60000 65536"/>
                <a:gd name="T23" fmla="*/ 0 60000 65536"/>
                <a:gd name="T24" fmla="*/ 0 w 1015"/>
                <a:gd name="T25" fmla="*/ 0 h 365"/>
                <a:gd name="T26" fmla="*/ 1015 w 1015"/>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5" h="365">
                  <a:moveTo>
                    <a:pt x="0" y="7"/>
                  </a:moveTo>
                  <a:lnTo>
                    <a:pt x="264" y="364"/>
                  </a:lnTo>
                  <a:lnTo>
                    <a:pt x="757" y="364"/>
                  </a:lnTo>
                  <a:lnTo>
                    <a:pt x="1014" y="14"/>
                  </a:lnTo>
                  <a:lnTo>
                    <a:pt x="607" y="14"/>
                  </a:lnTo>
                  <a:lnTo>
                    <a:pt x="514" y="135"/>
                  </a:lnTo>
                  <a:lnTo>
                    <a:pt x="407" y="0"/>
                  </a:lnTo>
                  <a:lnTo>
                    <a:pt x="0" y="7"/>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81937" name="Freeform 17"/>
            <p:cNvSpPr>
              <a:spLocks/>
            </p:cNvSpPr>
            <p:nvPr/>
          </p:nvSpPr>
          <p:spPr bwMode="auto">
            <a:xfrm>
              <a:off x="3313510" y="3282553"/>
              <a:ext cx="1190" cy="280988"/>
            </a:xfrm>
            <a:custGeom>
              <a:avLst/>
              <a:gdLst>
                <a:gd name="T0" fmla="*/ 0 w 1"/>
                <a:gd name="T1" fmla="*/ 0 h 236"/>
                <a:gd name="T2" fmla="*/ 0 w 1"/>
                <a:gd name="T3" fmla="*/ 2147483647 h 236"/>
                <a:gd name="T4" fmla="*/ 0 60000 65536"/>
                <a:gd name="T5" fmla="*/ 0 60000 65536"/>
                <a:gd name="T6" fmla="*/ 0 w 1"/>
                <a:gd name="T7" fmla="*/ 0 h 236"/>
                <a:gd name="T8" fmla="*/ 1 w 1"/>
                <a:gd name="T9" fmla="*/ 236 h 236"/>
              </a:gdLst>
              <a:ahLst/>
              <a:cxnLst>
                <a:cxn ang="T4">
                  <a:pos x="T0" y="T1"/>
                </a:cxn>
                <a:cxn ang="T5">
                  <a:pos x="T2" y="T3"/>
                </a:cxn>
              </a:cxnLst>
              <a:rect l="T6" t="T7" r="T8" b="T9"/>
              <a:pathLst>
                <a:path w="1" h="236">
                  <a:moveTo>
                    <a:pt x="0" y="0"/>
                  </a:moveTo>
                  <a:lnTo>
                    <a:pt x="0" y="235"/>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81938" name="Freeform 18"/>
            <p:cNvSpPr>
              <a:spLocks/>
            </p:cNvSpPr>
            <p:nvPr/>
          </p:nvSpPr>
          <p:spPr bwMode="auto">
            <a:xfrm>
              <a:off x="1785938" y="2546748"/>
              <a:ext cx="1556147" cy="1626394"/>
            </a:xfrm>
            <a:custGeom>
              <a:avLst/>
              <a:gdLst>
                <a:gd name="T0" fmla="*/ 2147483647 w 1206"/>
                <a:gd name="T1" fmla="*/ 2147483647 h 1366"/>
                <a:gd name="T2" fmla="*/ 2147483647 w 1206"/>
                <a:gd name="T3" fmla="*/ 2147483647 h 1366"/>
                <a:gd name="T4" fmla="*/ 0 w 1206"/>
                <a:gd name="T5" fmla="*/ 2147483647 h 1366"/>
                <a:gd name="T6" fmla="*/ 0 w 1206"/>
                <a:gd name="T7" fmla="*/ 0 h 1366"/>
                <a:gd name="T8" fmla="*/ 2147483647 w 1206"/>
                <a:gd name="T9" fmla="*/ 0 h 1366"/>
                <a:gd name="T10" fmla="*/ 2147483647 w 1206"/>
                <a:gd name="T11" fmla="*/ 2147483647 h 1366"/>
                <a:gd name="T12" fmla="*/ 0 60000 65536"/>
                <a:gd name="T13" fmla="*/ 0 60000 65536"/>
                <a:gd name="T14" fmla="*/ 0 60000 65536"/>
                <a:gd name="T15" fmla="*/ 0 60000 65536"/>
                <a:gd name="T16" fmla="*/ 0 60000 65536"/>
                <a:gd name="T17" fmla="*/ 0 60000 65536"/>
                <a:gd name="T18" fmla="*/ 0 w 1206"/>
                <a:gd name="T19" fmla="*/ 0 h 1366"/>
                <a:gd name="T20" fmla="*/ 1206 w 1206"/>
                <a:gd name="T21" fmla="*/ 1366 h 1366"/>
              </a:gdLst>
              <a:ahLst/>
              <a:cxnLst>
                <a:cxn ang="T12">
                  <a:pos x="T0" y="T1"/>
                </a:cxn>
                <a:cxn ang="T13">
                  <a:pos x="T2" y="T3"/>
                </a:cxn>
                <a:cxn ang="T14">
                  <a:pos x="T4" y="T5"/>
                </a:cxn>
                <a:cxn ang="T15">
                  <a:pos x="T6" y="T7"/>
                </a:cxn>
                <a:cxn ang="T16">
                  <a:pos x="T8" y="T9"/>
                </a:cxn>
                <a:cxn ang="T17">
                  <a:pos x="T10" y="T11"/>
                </a:cxn>
              </a:cxnLst>
              <a:rect l="T18" t="T19" r="T20" b="T21"/>
              <a:pathLst>
                <a:path w="1206" h="1366">
                  <a:moveTo>
                    <a:pt x="1205" y="1114"/>
                  </a:moveTo>
                  <a:lnTo>
                    <a:pt x="1205" y="1365"/>
                  </a:lnTo>
                  <a:lnTo>
                    <a:pt x="0" y="1365"/>
                  </a:lnTo>
                  <a:lnTo>
                    <a:pt x="0" y="0"/>
                  </a:lnTo>
                  <a:lnTo>
                    <a:pt x="779" y="0"/>
                  </a:lnTo>
                  <a:lnTo>
                    <a:pt x="779" y="24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81939" name="Freeform 19"/>
            <p:cNvSpPr>
              <a:spLocks/>
            </p:cNvSpPr>
            <p:nvPr/>
          </p:nvSpPr>
          <p:spPr bwMode="auto">
            <a:xfrm>
              <a:off x="3656410" y="2406253"/>
              <a:ext cx="1190" cy="433388"/>
            </a:xfrm>
            <a:custGeom>
              <a:avLst/>
              <a:gdLst>
                <a:gd name="T0" fmla="*/ 0 w 1"/>
                <a:gd name="T1" fmla="*/ 0 h 364"/>
                <a:gd name="T2" fmla="*/ 0 w 1"/>
                <a:gd name="T3" fmla="*/ 2147483647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0" y="0"/>
                  </a:moveTo>
                  <a:lnTo>
                    <a:pt x="0" y="36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81940" name="Line 20"/>
            <p:cNvSpPr>
              <a:spLocks noChangeShapeType="1"/>
            </p:cNvSpPr>
            <p:nvPr/>
          </p:nvSpPr>
          <p:spPr bwMode="auto">
            <a:xfrm>
              <a:off x="3794522" y="3575447"/>
              <a:ext cx="0" cy="22860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81941" name="Line 21"/>
            <p:cNvSpPr>
              <a:spLocks noChangeShapeType="1"/>
            </p:cNvSpPr>
            <p:nvPr/>
          </p:nvSpPr>
          <p:spPr bwMode="auto">
            <a:xfrm>
              <a:off x="3630216" y="3444479"/>
              <a:ext cx="576263" cy="0"/>
            </a:xfrm>
            <a:prstGeom prst="line">
              <a:avLst/>
            </a:prstGeom>
            <a:noFill/>
            <a:ln w="2540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81943" name="Rectangle 23"/>
            <p:cNvSpPr>
              <a:spLocks noChangeArrowheads="1"/>
            </p:cNvSpPr>
            <p:nvPr/>
          </p:nvSpPr>
          <p:spPr bwMode="auto">
            <a:xfrm>
              <a:off x="5039475" y="3390811"/>
              <a:ext cx="802918" cy="23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solidFill>
                    <a:srgbClr val="000099"/>
                  </a:solidFill>
                  <a:latin typeface="Arial" pitchFamily="34" charset="0"/>
                </a:rPr>
                <a:t>Shift</a:t>
              </a:r>
              <a:r>
                <a:rPr kumimoji="1" lang="en-US" altLang="zh-TW" sz="1350" b="1" dirty="0">
                  <a:solidFill>
                    <a:srgbClr val="000099"/>
                  </a:solidFill>
                  <a:latin typeface="Arial" pitchFamily="34" charset="0"/>
                </a:rPr>
                <a:t> Left</a:t>
              </a:r>
              <a:endParaRPr kumimoji="1" lang="en-US" altLang="zh-TW" sz="1350" b="1" dirty="0">
                <a:latin typeface="Arial" pitchFamily="34" charset="0"/>
              </a:endParaRPr>
            </a:p>
          </p:txBody>
        </p:sp>
        <p:sp>
          <p:nvSpPr>
            <p:cNvPr id="81944" name="Freeform 24"/>
            <p:cNvSpPr>
              <a:spLocks/>
            </p:cNvSpPr>
            <p:nvPr/>
          </p:nvSpPr>
          <p:spPr bwMode="auto">
            <a:xfrm>
              <a:off x="3333750" y="4029075"/>
              <a:ext cx="3282554" cy="144066"/>
            </a:xfrm>
            <a:custGeom>
              <a:avLst/>
              <a:gdLst>
                <a:gd name="T0" fmla="*/ 0 w 2545"/>
                <a:gd name="T1" fmla="*/ 2147483647 h 121"/>
                <a:gd name="T2" fmla="*/ 2147483647 w 2545"/>
                <a:gd name="T3" fmla="*/ 2147483647 h 121"/>
                <a:gd name="T4" fmla="*/ 2147483647 w 2545"/>
                <a:gd name="T5" fmla="*/ 0 h 121"/>
                <a:gd name="T6" fmla="*/ 0 60000 65536"/>
                <a:gd name="T7" fmla="*/ 0 60000 65536"/>
                <a:gd name="T8" fmla="*/ 0 60000 65536"/>
                <a:gd name="T9" fmla="*/ 0 w 2545"/>
                <a:gd name="T10" fmla="*/ 0 h 121"/>
                <a:gd name="T11" fmla="*/ 2545 w 2545"/>
                <a:gd name="T12" fmla="*/ 121 h 121"/>
              </a:gdLst>
              <a:ahLst/>
              <a:cxnLst>
                <a:cxn ang="T6">
                  <a:pos x="T0" y="T1"/>
                </a:cxn>
                <a:cxn ang="T7">
                  <a:pos x="T2" y="T3"/>
                </a:cxn>
                <a:cxn ang="T8">
                  <a:pos x="T4" y="T5"/>
                </a:cxn>
              </a:cxnLst>
              <a:rect l="T9" t="T10" r="T11" b="T12"/>
              <a:pathLst>
                <a:path w="2545" h="121">
                  <a:moveTo>
                    <a:pt x="0" y="120"/>
                  </a:moveTo>
                  <a:lnTo>
                    <a:pt x="2544" y="120"/>
                  </a:lnTo>
                  <a:lnTo>
                    <a:pt x="2544"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81945" name="Freeform 26"/>
            <p:cNvSpPr>
              <a:spLocks/>
            </p:cNvSpPr>
            <p:nvPr/>
          </p:nvSpPr>
          <p:spPr bwMode="auto">
            <a:xfrm>
              <a:off x="4943475" y="3786474"/>
              <a:ext cx="896541" cy="1191"/>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grpSp>
      <p:sp>
        <p:nvSpPr>
          <p:cNvPr id="81946" name="Rectangle 28"/>
          <p:cNvSpPr>
            <a:spLocks noGrp="1" noChangeArrowheads="1"/>
          </p:cNvSpPr>
          <p:nvPr>
            <p:ph type="title"/>
          </p:nvPr>
        </p:nvSpPr>
        <p:spPr>
          <a:xfrm>
            <a:off x="1031847" y="159391"/>
            <a:ext cx="6697692" cy="444616"/>
          </a:xfrm>
        </p:spPr>
        <p:txBody>
          <a:bodyPr/>
          <a:lstStyle/>
          <a:p>
            <a:r>
              <a:rPr lang="en-US" altLang="zh-TW" dirty="0"/>
              <a:t>Divide Hardware - Version 2 (1)</a:t>
            </a:r>
          </a:p>
        </p:txBody>
      </p:sp>
      <p:sp>
        <p:nvSpPr>
          <p:cNvPr id="81947" name="Rectangle 29"/>
          <p:cNvSpPr>
            <a:spLocks noGrp="1" noChangeArrowheads="1"/>
          </p:cNvSpPr>
          <p:nvPr>
            <p:ph type="body" idx="1"/>
          </p:nvPr>
        </p:nvSpPr>
        <p:spPr>
          <a:xfrm>
            <a:off x="1031846" y="844153"/>
            <a:ext cx="7654954" cy="858812"/>
          </a:xfrm>
        </p:spPr>
        <p:txBody>
          <a:bodyPr/>
          <a:lstStyle/>
          <a:p>
            <a:r>
              <a:rPr lang="zh-TW" altLang="en-US" dirty="0"/>
              <a:t>32-</a:t>
            </a:r>
            <a:r>
              <a:rPr lang="en-US" altLang="zh-TW" dirty="0"/>
              <a:t>bit Divisor register, 32 -bit ALU, 64-bit Remainder register, (</a:t>
            </a:r>
            <a:r>
              <a:rPr lang="en-US" altLang="zh-TW" u="sng" dirty="0">
                <a:solidFill>
                  <a:srgbClr val="FF0000"/>
                </a:solidFill>
              </a:rPr>
              <a:t>0</a:t>
            </a:r>
            <a:r>
              <a:rPr lang="en-US" altLang="zh-TW" dirty="0"/>
              <a:t>-bit Quotient register)</a:t>
            </a:r>
          </a:p>
        </p:txBody>
      </p:sp>
      <p:sp>
        <p:nvSpPr>
          <p:cNvPr id="29" name="灯片编号占位符 2">
            <a:extLst>
              <a:ext uri="{FF2B5EF4-FFF2-40B4-BE49-F238E27FC236}">
                <a16:creationId xmlns:a16="http://schemas.microsoft.com/office/drawing/2014/main" id="{3086537C-21F8-4BF7-B44F-472CD2E7EE3A}"/>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41</a:t>
            </a:fld>
            <a:endParaRPr lang="zh-TW"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5443" name="Rectangle 3"/>
          <p:cNvSpPr>
            <a:spLocks noGrp="1" noChangeArrowheads="1"/>
          </p:cNvSpPr>
          <p:nvPr>
            <p:ph type="body" idx="1"/>
          </p:nvPr>
        </p:nvSpPr>
        <p:spPr>
          <a:xfrm>
            <a:off x="713982" y="988001"/>
            <a:ext cx="3010730" cy="3489722"/>
          </a:xfrm>
          <a:noFill/>
        </p:spPr>
        <p:txBody>
          <a:bodyPr vert="horz" wrap="square" lIns="69056" tIns="34529" rIns="69056" bIns="34529" numCol="1" anchor="t" anchorCtr="0" compatLnSpc="1">
            <a:prstTxWarp prst="textNoShape">
              <a:avLst/>
            </a:prstTxWarp>
          </a:bodyPr>
          <a:lstStyle/>
          <a:p>
            <a:pPr marL="0" indent="0">
              <a:buNone/>
              <a:tabLst>
                <a:tab pos="814388" algn="l"/>
                <a:tab pos="1543050" algn="l"/>
              </a:tabLst>
            </a:pPr>
            <a:r>
              <a:rPr lang="en-US" altLang="zh-TW" sz="1800" b="1" dirty="0"/>
              <a:t>0111 /  0010</a:t>
            </a:r>
          </a:p>
          <a:p>
            <a:pPr marL="0" indent="0">
              <a:lnSpc>
                <a:spcPct val="70000"/>
              </a:lnSpc>
              <a:buNone/>
              <a:tabLst>
                <a:tab pos="814388" algn="l"/>
                <a:tab pos="1543050" algn="l"/>
              </a:tabLst>
            </a:pPr>
            <a:endParaRPr lang="en-US" altLang="zh-TW" sz="1800" b="1" dirty="0"/>
          </a:p>
          <a:p>
            <a:pPr marL="0" indent="0">
              <a:lnSpc>
                <a:spcPct val="70000"/>
              </a:lnSpc>
              <a:buNone/>
              <a:tabLst>
                <a:tab pos="814388" algn="l"/>
                <a:tab pos="1543050" algn="l"/>
              </a:tabLst>
            </a:pPr>
            <a:r>
              <a:rPr lang="en-US" altLang="zh-TW" sz="1800" b="1" dirty="0"/>
              <a:t>Step     Remainder  	    Div.</a:t>
            </a:r>
            <a:br>
              <a:rPr lang="en-US" altLang="zh-TW" sz="1800" b="1" dirty="0"/>
            </a:br>
            <a:r>
              <a:rPr lang="en-US" altLang="zh-TW" sz="1800" b="1" dirty="0">
                <a:latin typeface="Courier New" pitchFamily="49" charset="0"/>
              </a:rPr>
              <a:t>0</a:t>
            </a:r>
            <a:r>
              <a:rPr lang="en-US" altLang="zh-TW" sz="1800" b="1" dirty="0"/>
              <a:t>          </a:t>
            </a:r>
            <a:r>
              <a:rPr lang="en-US" altLang="zh-TW" sz="1800" b="1" dirty="0">
                <a:latin typeface="Courier New" pitchFamily="49" charset="0"/>
              </a:rPr>
              <a:t>0000 0111 0010</a:t>
            </a:r>
          </a:p>
          <a:p>
            <a:pPr marL="0" indent="0">
              <a:lnSpc>
                <a:spcPct val="70000"/>
              </a:lnSpc>
              <a:buNone/>
              <a:tabLst>
                <a:tab pos="814388" algn="l"/>
                <a:tab pos="1543050" algn="l"/>
              </a:tabLst>
            </a:pPr>
            <a:r>
              <a:rPr lang="en-US" altLang="zh-TW" sz="1800" b="1" dirty="0">
                <a:latin typeface="Courier New" pitchFamily="49" charset="0"/>
              </a:rPr>
              <a:t>1.1  </a:t>
            </a:r>
            <a:r>
              <a:rPr lang="en-US" altLang="zh-TW" sz="1800" b="1" dirty="0">
                <a:solidFill>
                  <a:srgbClr val="FF0000"/>
                </a:solidFill>
                <a:latin typeface="Courier New" pitchFamily="49" charset="0"/>
              </a:rPr>
              <a:t>0000 111</a:t>
            </a:r>
            <a:r>
              <a:rPr lang="en-US" altLang="zh-TW" sz="1800" b="1" dirty="0">
                <a:latin typeface="Courier New" pitchFamily="49" charset="0"/>
              </a:rPr>
              <a:t>0</a:t>
            </a:r>
          </a:p>
          <a:p>
            <a:pPr marL="0" indent="0">
              <a:lnSpc>
                <a:spcPct val="70000"/>
              </a:lnSpc>
              <a:buNone/>
              <a:tabLst>
                <a:tab pos="814388" algn="l"/>
                <a:tab pos="1543050" algn="l"/>
              </a:tabLst>
            </a:pPr>
            <a:r>
              <a:rPr lang="en-US" altLang="zh-TW" sz="1800" b="1" dirty="0">
                <a:latin typeface="Courier New" pitchFamily="49" charset="0"/>
              </a:rPr>
              <a:t>1.2  </a:t>
            </a:r>
            <a:r>
              <a:rPr lang="en-US" altLang="zh-TW" sz="1800" b="1" u="sng" dirty="0">
                <a:solidFill>
                  <a:srgbClr val="FF0000"/>
                </a:solidFill>
                <a:latin typeface="Courier New" pitchFamily="49" charset="0"/>
              </a:rPr>
              <a:t>1</a:t>
            </a:r>
            <a:r>
              <a:rPr lang="en-US" altLang="zh-TW" sz="1800" b="1" dirty="0">
                <a:solidFill>
                  <a:srgbClr val="FF0000"/>
                </a:solidFill>
                <a:latin typeface="Courier New" pitchFamily="49" charset="0"/>
              </a:rPr>
              <a:t>110 111</a:t>
            </a:r>
            <a:r>
              <a:rPr lang="en-US" altLang="zh-TW" sz="1800" b="1" dirty="0">
                <a:latin typeface="Courier New" pitchFamily="49" charset="0"/>
              </a:rPr>
              <a:t>0</a:t>
            </a:r>
          </a:p>
          <a:p>
            <a:pPr marL="0" indent="0">
              <a:lnSpc>
                <a:spcPct val="70000"/>
              </a:lnSpc>
              <a:buNone/>
              <a:tabLst>
                <a:tab pos="814388" algn="l"/>
                <a:tab pos="1543050" algn="l"/>
              </a:tabLst>
            </a:pPr>
            <a:r>
              <a:rPr lang="en-US" altLang="zh-TW" sz="1800" b="1" dirty="0">
                <a:latin typeface="Courier New" pitchFamily="49" charset="0"/>
              </a:rPr>
              <a:t>1.3b </a:t>
            </a:r>
            <a:r>
              <a:rPr lang="en-US" altLang="zh-TW" sz="1800" b="1" dirty="0">
                <a:solidFill>
                  <a:srgbClr val="FF0000"/>
                </a:solidFill>
                <a:latin typeface="Courier New" pitchFamily="49" charset="0"/>
              </a:rPr>
              <a:t>0001 11</a:t>
            </a:r>
            <a:r>
              <a:rPr lang="en-US" altLang="zh-TW" sz="1800" b="1" dirty="0">
                <a:latin typeface="Courier New" pitchFamily="49" charset="0"/>
              </a:rPr>
              <a:t>0</a:t>
            </a:r>
            <a:r>
              <a:rPr lang="en-US" altLang="zh-TW" sz="1800" b="1" dirty="0">
                <a:solidFill>
                  <a:srgbClr val="0000FF"/>
                </a:solidFill>
                <a:latin typeface="Courier New" pitchFamily="49" charset="0"/>
              </a:rPr>
              <a:t>0</a:t>
            </a:r>
          </a:p>
          <a:p>
            <a:pPr marL="0" indent="0">
              <a:lnSpc>
                <a:spcPct val="70000"/>
              </a:lnSpc>
              <a:buNone/>
              <a:tabLst>
                <a:tab pos="814388" algn="l"/>
                <a:tab pos="1543050" algn="l"/>
              </a:tabLst>
            </a:pPr>
            <a:r>
              <a:rPr lang="en-US" altLang="zh-TW" sz="1800" b="1" dirty="0">
                <a:latin typeface="Courier New" pitchFamily="49" charset="0"/>
              </a:rPr>
              <a:t>2.2  </a:t>
            </a:r>
            <a:r>
              <a:rPr lang="en-US" altLang="zh-TW" sz="1800" b="1" u="sng" dirty="0">
                <a:solidFill>
                  <a:srgbClr val="FF0000"/>
                </a:solidFill>
                <a:latin typeface="Courier New" pitchFamily="49" charset="0"/>
              </a:rPr>
              <a:t>1</a:t>
            </a:r>
            <a:r>
              <a:rPr lang="en-US" altLang="zh-TW" sz="1800" b="1" dirty="0">
                <a:solidFill>
                  <a:srgbClr val="FF0000"/>
                </a:solidFill>
                <a:latin typeface="Courier New" pitchFamily="49" charset="0"/>
              </a:rPr>
              <a:t>111 11</a:t>
            </a:r>
            <a:r>
              <a:rPr lang="en-US" altLang="zh-TW" sz="1800" b="1" dirty="0">
                <a:latin typeface="Courier New" pitchFamily="49" charset="0"/>
              </a:rPr>
              <a:t>0</a:t>
            </a:r>
            <a:r>
              <a:rPr lang="en-US" altLang="zh-TW" sz="1800" b="1" dirty="0">
                <a:solidFill>
                  <a:srgbClr val="0000FF"/>
                </a:solidFill>
                <a:latin typeface="Courier New" pitchFamily="49" charset="0"/>
              </a:rPr>
              <a:t>0</a:t>
            </a:r>
          </a:p>
          <a:p>
            <a:pPr marL="0" indent="0">
              <a:lnSpc>
                <a:spcPct val="70000"/>
              </a:lnSpc>
              <a:buNone/>
              <a:tabLst>
                <a:tab pos="814388" algn="l"/>
                <a:tab pos="1543050" algn="l"/>
              </a:tabLst>
            </a:pPr>
            <a:r>
              <a:rPr lang="en-US" altLang="zh-TW" sz="1800" b="1" dirty="0">
                <a:latin typeface="Courier New" pitchFamily="49" charset="0"/>
              </a:rPr>
              <a:t>2.3b </a:t>
            </a:r>
            <a:r>
              <a:rPr lang="en-US" altLang="zh-TW" sz="1800" b="1" dirty="0">
                <a:solidFill>
                  <a:srgbClr val="FF0000"/>
                </a:solidFill>
                <a:latin typeface="Courier New" pitchFamily="49" charset="0"/>
              </a:rPr>
              <a:t>0011 1</a:t>
            </a:r>
            <a:r>
              <a:rPr lang="en-US" altLang="zh-TW" sz="1800" b="1" dirty="0">
                <a:latin typeface="Courier New" pitchFamily="49" charset="0"/>
              </a:rPr>
              <a:t>0</a:t>
            </a:r>
            <a:r>
              <a:rPr lang="en-US" altLang="zh-TW" sz="1800" b="1" dirty="0">
                <a:solidFill>
                  <a:srgbClr val="0000FF"/>
                </a:solidFill>
                <a:latin typeface="Courier New" pitchFamily="49" charset="0"/>
              </a:rPr>
              <a:t>00</a:t>
            </a:r>
            <a:br>
              <a:rPr lang="en-US" altLang="zh-TW" sz="1800" b="1" dirty="0">
                <a:solidFill>
                  <a:schemeClr val="accent1"/>
                </a:solidFill>
                <a:latin typeface="Courier New" pitchFamily="49" charset="0"/>
              </a:rPr>
            </a:br>
            <a:r>
              <a:rPr lang="en-US" altLang="zh-TW" sz="1800" b="1" dirty="0">
                <a:latin typeface="Courier New" pitchFamily="49" charset="0"/>
              </a:rPr>
              <a:t>3.2  </a:t>
            </a:r>
            <a:r>
              <a:rPr lang="en-US" altLang="zh-TW" sz="1800" b="1" u="sng" dirty="0">
                <a:solidFill>
                  <a:srgbClr val="FF0000"/>
                </a:solidFill>
                <a:latin typeface="Courier New" pitchFamily="49" charset="0"/>
              </a:rPr>
              <a:t>0</a:t>
            </a:r>
            <a:r>
              <a:rPr lang="en-US" altLang="zh-TW" sz="1800" b="1" dirty="0">
                <a:solidFill>
                  <a:srgbClr val="FF0000"/>
                </a:solidFill>
                <a:latin typeface="Courier New" pitchFamily="49" charset="0"/>
              </a:rPr>
              <a:t>001 1</a:t>
            </a:r>
            <a:r>
              <a:rPr lang="en-US" altLang="zh-TW" sz="1800" b="1" dirty="0">
                <a:latin typeface="Courier New" pitchFamily="49" charset="0"/>
              </a:rPr>
              <a:t>0</a:t>
            </a:r>
            <a:r>
              <a:rPr lang="en-US" altLang="zh-TW" sz="1800" b="1" dirty="0">
                <a:solidFill>
                  <a:srgbClr val="0000FF"/>
                </a:solidFill>
                <a:latin typeface="Courier New" pitchFamily="49" charset="0"/>
              </a:rPr>
              <a:t>00</a:t>
            </a:r>
          </a:p>
          <a:p>
            <a:pPr marL="0" indent="0">
              <a:lnSpc>
                <a:spcPct val="70000"/>
              </a:lnSpc>
              <a:buNone/>
              <a:tabLst>
                <a:tab pos="814388" algn="l"/>
                <a:tab pos="1543050" algn="l"/>
              </a:tabLst>
            </a:pPr>
            <a:r>
              <a:rPr lang="en-US" altLang="zh-TW" sz="1800" b="1" dirty="0">
                <a:latin typeface="Courier New" pitchFamily="49" charset="0"/>
              </a:rPr>
              <a:t>3.3a </a:t>
            </a:r>
            <a:r>
              <a:rPr lang="en-US" altLang="zh-TW" sz="1800" b="1" dirty="0">
                <a:solidFill>
                  <a:srgbClr val="FF0000"/>
                </a:solidFill>
                <a:latin typeface="Courier New" pitchFamily="49" charset="0"/>
              </a:rPr>
              <a:t>0011</a:t>
            </a:r>
            <a:r>
              <a:rPr lang="en-US" altLang="zh-TW" sz="1800" b="1" dirty="0">
                <a:solidFill>
                  <a:schemeClr val="accent1"/>
                </a:solidFill>
                <a:latin typeface="Courier New" pitchFamily="49" charset="0"/>
              </a:rPr>
              <a:t> </a:t>
            </a:r>
            <a:r>
              <a:rPr lang="en-US" altLang="zh-TW" sz="1800" b="1" dirty="0">
                <a:latin typeface="Courier New" pitchFamily="49" charset="0"/>
              </a:rPr>
              <a:t>0</a:t>
            </a:r>
            <a:r>
              <a:rPr lang="en-US" altLang="zh-TW" sz="1800" b="1" dirty="0">
                <a:solidFill>
                  <a:srgbClr val="0000FF"/>
                </a:solidFill>
                <a:latin typeface="Courier New" pitchFamily="49" charset="0"/>
              </a:rPr>
              <a:t>001</a:t>
            </a:r>
          </a:p>
          <a:p>
            <a:pPr marL="0" indent="0">
              <a:lnSpc>
                <a:spcPct val="70000"/>
              </a:lnSpc>
              <a:buNone/>
              <a:tabLst>
                <a:tab pos="814388" algn="l"/>
                <a:tab pos="1543050" algn="l"/>
              </a:tabLst>
            </a:pPr>
            <a:r>
              <a:rPr lang="en-US" altLang="zh-TW" sz="1800" b="1" dirty="0">
                <a:latin typeface="Courier New" pitchFamily="49" charset="0"/>
              </a:rPr>
              <a:t>4.2  </a:t>
            </a:r>
            <a:r>
              <a:rPr lang="en-US" altLang="zh-TW" sz="1800" b="1" u="sng" dirty="0">
                <a:solidFill>
                  <a:srgbClr val="FF0000"/>
                </a:solidFill>
                <a:latin typeface="Courier New" pitchFamily="49" charset="0"/>
              </a:rPr>
              <a:t>0</a:t>
            </a:r>
            <a:r>
              <a:rPr lang="en-US" altLang="zh-TW" sz="1800" b="1" dirty="0">
                <a:solidFill>
                  <a:srgbClr val="FF0000"/>
                </a:solidFill>
                <a:latin typeface="Courier New" pitchFamily="49" charset="0"/>
              </a:rPr>
              <a:t>001</a:t>
            </a:r>
            <a:r>
              <a:rPr lang="en-US" altLang="zh-TW" sz="1800" b="1" dirty="0">
                <a:latin typeface="Courier New" pitchFamily="49" charset="0"/>
              </a:rPr>
              <a:t> 0</a:t>
            </a:r>
            <a:r>
              <a:rPr lang="en-US" altLang="zh-TW" sz="1800" b="1" dirty="0">
                <a:solidFill>
                  <a:srgbClr val="0000FF"/>
                </a:solidFill>
                <a:latin typeface="Courier New" pitchFamily="49" charset="0"/>
              </a:rPr>
              <a:t>001</a:t>
            </a:r>
          </a:p>
          <a:p>
            <a:pPr marL="0" indent="0">
              <a:lnSpc>
                <a:spcPct val="70000"/>
              </a:lnSpc>
              <a:buNone/>
              <a:tabLst>
                <a:tab pos="814388" algn="l"/>
                <a:tab pos="1543050" algn="l"/>
              </a:tabLst>
            </a:pPr>
            <a:r>
              <a:rPr lang="en-US" altLang="zh-TW" sz="1800" b="1" dirty="0">
                <a:latin typeface="Courier New" pitchFamily="49" charset="0"/>
              </a:rPr>
              <a:t>4.3a </a:t>
            </a:r>
            <a:r>
              <a:rPr lang="en-US" altLang="zh-TW" sz="1800" b="1" dirty="0">
                <a:solidFill>
                  <a:srgbClr val="FF0000"/>
                </a:solidFill>
                <a:latin typeface="Courier New" pitchFamily="49" charset="0"/>
              </a:rPr>
              <a:t>001</a:t>
            </a:r>
            <a:r>
              <a:rPr lang="en-US" altLang="zh-TW" sz="1800" b="1" dirty="0">
                <a:latin typeface="Courier New" pitchFamily="49" charset="0"/>
              </a:rPr>
              <a:t>0</a:t>
            </a:r>
            <a:r>
              <a:rPr lang="en-US" altLang="zh-TW" sz="1800" b="1" dirty="0">
                <a:solidFill>
                  <a:schemeClr val="accent1"/>
                </a:solidFill>
                <a:latin typeface="Courier New" pitchFamily="49" charset="0"/>
              </a:rPr>
              <a:t> </a:t>
            </a:r>
            <a:r>
              <a:rPr lang="en-US" altLang="zh-TW" sz="1800" b="1" dirty="0">
                <a:solidFill>
                  <a:srgbClr val="0000FF"/>
                </a:solidFill>
                <a:latin typeface="Courier New" pitchFamily="49" charset="0"/>
              </a:rPr>
              <a:t>0011</a:t>
            </a:r>
          </a:p>
          <a:p>
            <a:pPr marL="0" indent="0">
              <a:lnSpc>
                <a:spcPct val="70000"/>
              </a:lnSpc>
              <a:buNone/>
              <a:tabLst>
                <a:tab pos="814388" algn="l"/>
                <a:tab pos="1543050" algn="l"/>
              </a:tabLst>
            </a:pPr>
            <a:r>
              <a:rPr lang="en-US" altLang="zh-TW" sz="1800" b="1" dirty="0">
                <a:latin typeface="Courier New" pitchFamily="49" charset="0"/>
              </a:rPr>
              <a:t>     </a:t>
            </a:r>
            <a:r>
              <a:rPr lang="en-US" altLang="zh-TW" sz="1800" b="1" dirty="0">
                <a:solidFill>
                  <a:srgbClr val="FF0000"/>
                </a:solidFill>
                <a:latin typeface="Courier New" pitchFamily="49" charset="0"/>
              </a:rPr>
              <a:t>0001</a:t>
            </a:r>
            <a:r>
              <a:rPr lang="en-US" altLang="zh-TW" sz="1800" b="1" dirty="0">
                <a:latin typeface="Courier New" pitchFamily="49" charset="0"/>
              </a:rPr>
              <a:t> </a:t>
            </a:r>
            <a:r>
              <a:rPr lang="en-US" altLang="zh-TW" sz="1800" b="1" dirty="0">
                <a:solidFill>
                  <a:srgbClr val="0000FF"/>
                </a:solidFill>
                <a:latin typeface="Courier New" pitchFamily="49" charset="0"/>
              </a:rPr>
              <a:t>0011</a:t>
            </a:r>
          </a:p>
        </p:txBody>
      </p:sp>
      <p:grpSp>
        <p:nvGrpSpPr>
          <p:cNvPr id="2" name="组合 1">
            <a:extLst>
              <a:ext uri="{FF2B5EF4-FFF2-40B4-BE49-F238E27FC236}">
                <a16:creationId xmlns:a16="http://schemas.microsoft.com/office/drawing/2014/main" id="{77821D7A-A53A-4611-955B-E716CB6E2C91}"/>
              </a:ext>
            </a:extLst>
          </p:cNvPr>
          <p:cNvGrpSpPr/>
          <p:nvPr/>
        </p:nvGrpSpPr>
        <p:grpSpPr>
          <a:xfrm>
            <a:off x="4051882" y="857191"/>
            <a:ext cx="4652646" cy="3698031"/>
            <a:chOff x="2676525" y="86158"/>
            <a:chExt cx="5499497" cy="4890655"/>
          </a:xfrm>
        </p:grpSpPr>
        <p:sp>
          <p:nvSpPr>
            <p:cNvPr id="82946" name="Rectangle 9"/>
            <p:cNvSpPr>
              <a:spLocks noChangeArrowheads="1"/>
            </p:cNvSpPr>
            <p:nvPr/>
          </p:nvSpPr>
          <p:spPr bwMode="auto">
            <a:xfrm>
              <a:off x="5518479" y="1881186"/>
              <a:ext cx="945491" cy="49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en-US" altLang="zh-TW" sz="1000" b="1">
                  <a:latin typeface="Arial" pitchFamily="34" charset="0"/>
                </a:rPr>
                <a:t>Test </a:t>
              </a:r>
              <a:br>
                <a:rPr kumimoji="1" lang="en-US" altLang="zh-TW" sz="1000" b="1">
                  <a:latin typeface="Arial" pitchFamily="34" charset="0"/>
                </a:rPr>
              </a:br>
              <a:r>
                <a:rPr kumimoji="1" lang="en-US" altLang="zh-TW" sz="1000" b="1">
                  <a:latin typeface="Arial" pitchFamily="34" charset="0"/>
                </a:rPr>
                <a:t>Remainder</a:t>
              </a:r>
            </a:p>
          </p:txBody>
        </p:sp>
        <p:sp>
          <p:nvSpPr>
            <p:cNvPr id="82947" name="Rectangle 35"/>
            <p:cNvSpPr>
              <a:spLocks noChangeArrowheads="1"/>
            </p:cNvSpPr>
            <p:nvPr/>
          </p:nvSpPr>
          <p:spPr bwMode="auto">
            <a:xfrm>
              <a:off x="5354242" y="3996929"/>
              <a:ext cx="1614346" cy="29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000" b="1">
                  <a:latin typeface="Arial" pitchFamily="34" charset="0"/>
                </a:rPr>
                <a:t> </a:t>
              </a:r>
              <a:r>
                <a:rPr kumimoji="1" lang="en-US" altLang="zh-TW" sz="1000" b="1">
                  <a:latin typeface="Arial" pitchFamily="34" charset="0"/>
                </a:rPr>
                <a:t>No: &lt; 32 repetitions</a:t>
              </a:r>
            </a:p>
          </p:txBody>
        </p:sp>
        <p:sp>
          <p:nvSpPr>
            <p:cNvPr id="82950" name="Rectangle 5"/>
            <p:cNvSpPr>
              <a:spLocks noChangeArrowheads="1"/>
            </p:cNvSpPr>
            <p:nvPr/>
          </p:nvSpPr>
          <p:spPr bwMode="auto">
            <a:xfrm>
              <a:off x="4852988" y="2498988"/>
              <a:ext cx="3151585" cy="113969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kumimoji="1" lang="zh-TW" altLang="en-US" sz="1000" b="1" dirty="0">
                  <a:latin typeface="Arial" pitchFamily="34" charset="0"/>
                </a:rPr>
                <a:t>3</a:t>
              </a:r>
              <a:r>
                <a:rPr kumimoji="1" lang="en-US" altLang="zh-TW" sz="1000" b="1" dirty="0">
                  <a:latin typeface="Arial" pitchFamily="34" charset="0"/>
                </a:rPr>
                <a:t>b. Restore original value by adding Divisor to left half of Remainder, and place sum in left half of Remainder. Also shift </a:t>
              </a:r>
              <a:r>
                <a:rPr kumimoji="1" lang="en-US" altLang="zh-TW" sz="1000" b="1" u="sng" dirty="0">
                  <a:solidFill>
                    <a:schemeClr val="accent1"/>
                  </a:solidFill>
                  <a:latin typeface="Arial" pitchFamily="34" charset="0"/>
                </a:rPr>
                <a:t>Remainder</a:t>
              </a:r>
              <a:r>
                <a:rPr kumimoji="1" lang="en-US" altLang="zh-TW" sz="1000" b="1" dirty="0">
                  <a:latin typeface="Arial" pitchFamily="34" charset="0"/>
                </a:rPr>
                <a:t> to left, setting the new least significant bit to 0</a:t>
              </a:r>
              <a:endParaRPr lang="zh-TW" altLang="en-US" sz="1000" dirty="0"/>
            </a:p>
          </p:txBody>
        </p:sp>
        <p:sp>
          <p:nvSpPr>
            <p:cNvPr id="82951" name="Rectangle 7"/>
            <p:cNvSpPr>
              <a:spLocks noChangeArrowheads="1"/>
            </p:cNvSpPr>
            <p:nvPr/>
          </p:nvSpPr>
          <p:spPr bwMode="auto">
            <a:xfrm>
              <a:off x="5442347" y="1276350"/>
              <a:ext cx="2733675" cy="27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000"/>
            </a:p>
          </p:txBody>
        </p:sp>
        <p:sp>
          <p:nvSpPr>
            <p:cNvPr id="82952" name="Rectangle 10"/>
            <p:cNvSpPr>
              <a:spLocks noChangeArrowheads="1"/>
            </p:cNvSpPr>
            <p:nvPr/>
          </p:nvSpPr>
          <p:spPr bwMode="auto">
            <a:xfrm>
              <a:off x="6667500" y="1888331"/>
              <a:ext cx="1201286" cy="29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000" b="1">
                  <a:latin typeface="Arial" pitchFamily="34" charset="0"/>
                </a:rPr>
                <a:t>Remainder &lt; 0</a:t>
              </a:r>
            </a:p>
          </p:txBody>
        </p:sp>
        <p:sp>
          <p:nvSpPr>
            <p:cNvPr id="82953" name="Rectangle 11"/>
            <p:cNvSpPr>
              <a:spLocks noChangeArrowheads="1"/>
            </p:cNvSpPr>
            <p:nvPr/>
          </p:nvSpPr>
          <p:spPr bwMode="auto">
            <a:xfrm>
              <a:off x="3877866" y="1890712"/>
              <a:ext cx="1195601" cy="29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000" b="1">
                  <a:latin typeface="Arial" pitchFamily="34" charset="0"/>
                </a:rPr>
                <a:t>Remainder </a:t>
              </a:r>
              <a:r>
                <a:rPr kumimoji="1" lang="en-US" altLang="zh-TW" sz="1000" b="1">
                  <a:latin typeface="Arial" pitchFamily="34" charset="0"/>
                  <a:sym typeface="Symbol" pitchFamily="18" charset="2"/>
                </a:rPr>
                <a:t> </a:t>
              </a:r>
              <a:r>
                <a:rPr kumimoji="1" lang="en-US" altLang="zh-TW" sz="1000" b="1">
                  <a:latin typeface="Arial" pitchFamily="34" charset="0"/>
                </a:rPr>
                <a:t>0</a:t>
              </a:r>
            </a:p>
          </p:txBody>
        </p:sp>
        <p:sp>
          <p:nvSpPr>
            <p:cNvPr id="82954" name="Rectangle 14"/>
            <p:cNvSpPr>
              <a:spLocks noChangeArrowheads="1"/>
            </p:cNvSpPr>
            <p:nvPr/>
          </p:nvSpPr>
          <p:spPr bwMode="auto">
            <a:xfrm>
              <a:off x="3980260" y="1005864"/>
              <a:ext cx="3832622" cy="73266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kumimoji="1" lang="zh-TW" altLang="en-US" sz="1000" b="1">
                  <a:latin typeface="Arial" pitchFamily="34" charset="0"/>
                </a:rPr>
                <a:t>2. </a:t>
              </a:r>
              <a:r>
                <a:rPr kumimoji="1" lang="en-US" altLang="zh-TW" sz="1000" b="1">
                  <a:latin typeface="Arial" pitchFamily="34" charset="0"/>
                </a:rPr>
                <a:t>Subtract Divisor register from the </a:t>
              </a:r>
              <a:br>
                <a:rPr kumimoji="1" lang="en-US" altLang="zh-TW" sz="1000" b="1">
                  <a:latin typeface="Arial" pitchFamily="34" charset="0"/>
                </a:rPr>
              </a:br>
              <a:r>
                <a:rPr kumimoji="1" lang="en-US" altLang="zh-TW" sz="1000" b="1">
                  <a:latin typeface="Arial" pitchFamily="34" charset="0"/>
                </a:rPr>
                <a:t>left half of Remainder register, and place the </a:t>
              </a:r>
            </a:p>
            <a:p>
              <a:r>
                <a:rPr kumimoji="1" lang="en-US" altLang="zh-TW" sz="1000" b="1">
                  <a:latin typeface="Arial" pitchFamily="34" charset="0"/>
                </a:rPr>
                <a:t>result in the left half of Remainder register</a:t>
              </a:r>
              <a:endParaRPr lang="zh-TW" altLang="en-US" sz="1000"/>
            </a:p>
          </p:txBody>
        </p:sp>
        <p:sp>
          <p:nvSpPr>
            <p:cNvPr id="82955" name="Rectangle 16"/>
            <p:cNvSpPr>
              <a:spLocks noChangeArrowheads="1"/>
            </p:cNvSpPr>
            <p:nvPr/>
          </p:nvSpPr>
          <p:spPr bwMode="auto">
            <a:xfrm>
              <a:off x="3069431" y="2672145"/>
              <a:ext cx="1681163" cy="73266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kumimoji="1" lang="zh-TW" altLang="en-US" sz="1000" b="1">
                  <a:latin typeface="Arial" pitchFamily="34" charset="0"/>
                </a:rPr>
                <a:t>3</a:t>
              </a:r>
              <a:r>
                <a:rPr kumimoji="1" lang="en-US" altLang="zh-TW" sz="1000" b="1">
                  <a:latin typeface="Arial" pitchFamily="34" charset="0"/>
                </a:rPr>
                <a:t>a. Shift </a:t>
              </a:r>
              <a:r>
                <a:rPr kumimoji="1" lang="en-US" altLang="zh-TW" sz="1000" b="1" u="sng">
                  <a:solidFill>
                    <a:schemeClr val="accent1"/>
                  </a:solidFill>
                  <a:latin typeface="Arial" pitchFamily="34" charset="0"/>
                </a:rPr>
                <a:t>Remainder</a:t>
              </a:r>
              <a:r>
                <a:rPr kumimoji="1" lang="en-US" altLang="zh-TW" sz="1000" b="1">
                  <a:latin typeface="Arial" pitchFamily="34" charset="0"/>
                </a:rPr>
                <a:t> to left, setting new rightmost bit to 1</a:t>
              </a:r>
              <a:endParaRPr lang="zh-TW" altLang="en-US" sz="1000"/>
            </a:p>
          </p:txBody>
        </p:sp>
        <p:sp>
          <p:nvSpPr>
            <p:cNvPr id="82956" name="Rectangle 19"/>
            <p:cNvSpPr>
              <a:spLocks noChangeArrowheads="1"/>
            </p:cNvSpPr>
            <p:nvPr/>
          </p:nvSpPr>
          <p:spPr bwMode="auto">
            <a:xfrm>
              <a:off x="4475560" y="607219"/>
              <a:ext cx="3295650" cy="226219"/>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TW" altLang="en-US" sz="1000" b="1">
                  <a:latin typeface="Arial" pitchFamily="34" charset="0"/>
                </a:rPr>
                <a:t>1. </a:t>
              </a:r>
              <a:r>
                <a:rPr kumimoji="1" lang="en-US" altLang="zh-TW" sz="1000" b="1">
                  <a:latin typeface="Arial" pitchFamily="34" charset="0"/>
                </a:rPr>
                <a:t>Shift Remainder register left 1 bit</a:t>
              </a:r>
              <a:endParaRPr lang="zh-TW" altLang="en-US" sz="1000"/>
            </a:p>
          </p:txBody>
        </p:sp>
        <p:sp>
          <p:nvSpPr>
            <p:cNvPr id="82957" name="AutoShape 22"/>
            <p:cNvSpPr>
              <a:spLocks noChangeArrowheads="1"/>
            </p:cNvSpPr>
            <p:nvPr/>
          </p:nvSpPr>
          <p:spPr bwMode="auto">
            <a:xfrm>
              <a:off x="2676525" y="4710113"/>
              <a:ext cx="4096941" cy="266700"/>
            </a:xfrm>
            <a:prstGeom prst="roundRect">
              <a:avLst>
                <a:gd name="adj" fmla="val 46292"/>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TW" sz="1000" b="1">
                  <a:latin typeface="Arial" pitchFamily="34" charset="0"/>
                </a:rPr>
                <a:t>Done. </a:t>
              </a:r>
              <a:r>
                <a:rPr kumimoji="1" lang="en-US" altLang="zh-TW" sz="1000" b="1" u="sng">
                  <a:solidFill>
                    <a:schemeClr val="accent1"/>
                  </a:solidFill>
                  <a:latin typeface="Arial" pitchFamily="34" charset="0"/>
                </a:rPr>
                <a:t>Shift left half of Remainder right 1 bit</a:t>
              </a:r>
              <a:endParaRPr lang="zh-TW" altLang="en-US" sz="1000"/>
            </a:p>
          </p:txBody>
        </p:sp>
        <p:sp>
          <p:nvSpPr>
            <p:cNvPr id="82958" name="Rectangle 24"/>
            <p:cNvSpPr>
              <a:spLocks noChangeArrowheads="1"/>
            </p:cNvSpPr>
            <p:nvPr/>
          </p:nvSpPr>
          <p:spPr bwMode="auto">
            <a:xfrm>
              <a:off x="5753101" y="4200525"/>
              <a:ext cx="640556" cy="27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000"/>
            </a:p>
          </p:txBody>
        </p:sp>
        <p:sp>
          <p:nvSpPr>
            <p:cNvPr id="82959" name="Rectangle 25"/>
            <p:cNvSpPr>
              <a:spLocks noChangeArrowheads="1"/>
            </p:cNvSpPr>
            <p:nvPr/>
          </p:nvSpPr>
          <p:spPr bwMode="auto">
            <a:xfrm>
              <a:off x="4827985" y="4424040"/>
              <a:ext cx="1548029" cy="29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000" b="1" dirty="0">
                  <a:latin typeface="Arial" pitchFamily="34" charset="0"/>
                </a:rPr>
                <a:t> </a:t>
              </a:r>
              <a:r>
                <a:rPr kumimoji="1" lang="en-US" altLang="zh-TW" sz="1000" b="1" dirty="0">
                  <a:latin typeface="Arial" pitchFamily="34" charset="0"/>
                </a:rPr>
                <a:t>Yes: 32 repetitions</a:t>
              </a:r>
              <a:endParaRPr kumimoji="1" lang="en-US" altLang="zh-TW" sz="1000" b="1" dirty="0">
                <a:solidFill>
                  <a:srgbClr val="000000"/>
                </a:solidFill>
                <a:latin typeface="Arial" pitchFamily="34" charset="0"/>
              </a:endParaRPr>
            </a:p>
          </p:txBody>
        </p:sp>
        <p:sp>
          <p:nvSpPr>
            <p:cNvPr id="82960" name="AutoShape 26"/>
            <p:cNvSpPr>
              <a:spLocks noChangeArrowheads="1"/>
            </p:cNvSpPr>
            <p:nvPr/>
          </p:nvSpPr>
          <p:spPr bwMode="auto">
            <a:xfrm>
              <a:off x="5232797" y="1895475"/>
              <a:ext cx="1433513" cy="566738"/>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TW" altLang="en-US" sz="1000"/>
            </a:p>
          </p:txBody>
        </p:sp>
        <p:sp>
          <p:nvSpPr>
            <p:cNvPr id="82961" name="Line 27"/>
            <p:cNvSpPr>
              <a:spLocks noChangeShapeType="1"/>
            </p:cNvSpPr>
            <p:nvPr/>
          </p:nvSpPr>
          <p:spPr bwMode="auto">
            <a:xfrm>
              <a:off x="5965031" y="1728788"/>
              <a:ext cx="0" cy="1714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000"/>
            </a:p>
          </p:txBody>
        </p:sp>
        <p:sp>
          <p:nvSpPr>
            <p:cNvPr id="82962" name="Freeform 28"/>
            <p:cNvSpPr>
              <a:spLocks/>
            </p:cNvSpPr>
            <p:nvPr/>
          </p:nvSpPr>
          <p:spPr bwMode="auto">
            <a:xfrm>
              <a:off x="6661548" y="2171700"/>
              <a:ext cx="573881" cy="344091"/>
            </a:xfrm>
            <a:custGeom>
              <a:avLst/>
              <a:gdLst>
                <a:gd name="T0" fmla="*/ 0 w 445"/>
                <a:gd name="T1" fmla="*/ 0 h 289"/>
                <a:gd name="T2" fmla="*/ 2147483647 w 445"/>
                <a:gd name="T3" fmla="*/ 0 h 289"/>
                <a:gd name="T4" fmla="*/ 2147483647 w 445"/>
                <a:gd name="T5" fmla="*/ 2147483647 h 289"/>
                <a:gd name="T6" fmla="*/ 0 60000 65536"/>
                <a:gd name="T7" fmla="*/ 0 60000 65536"/>
                <a:gd name="T8" fmla="*/ 0 60000 65536"/>
                <a:gd name="T9" fmla="*/ 0 w 445"/>
                <a:gd name="T10" fmla="*/ 0 h 289"/>
                <a:gd name="T11" fmla="*/ 445 w 445"/>
                <a:gd name="T12" fmla="*/ 289 h 289"/>
              </a:gdLst>
              <a:ahLst/>
              <a:cxnLst>
                <a:cxn ang="T6">
                  <a:pos x="T0" y="T1"/>
                </a:cxn>
                <a:cxn ang="T7">
                  <a:pos x="T2" y="T3"/>
                </a:cxn>
                <a:cxn ang="T8">
                  <a:pos x="T4" y="T5"/>
                </a:cxn>
              </a:cxnLst>
              <a:rect l="T9" t="T10" r="T11" b="T12"/>
              <a:pathLst>
                <a:path w="445" h="289">
                  <a:moveTo>
                    <a:pt x="0" y="0"/>
                  </a:moveTo>
                  <a:lnTo>
                    <a:pt x="444" y="0"/>
                  </a:lnTo>
                  <a:lnTo>
                    <a:pt x="444" y="28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000"/>
            </a:p>
          </p:txBody>
        </p:sp>
        <p:sp>
          <p:nvSpPr>
            <p:cNvPr id="82963" name="Freeform 29"/>
            <p:cNvSpPr>
              <a:spLocks/>
            </p:cNvSpPr>
            <p:nvPr/>
          </p:nvSpPr>
          <p:spPr bwMode="auto">
            <a:xfrm>
              <a:off x="3675460" y="2171701"/>
              <a:ext cx="1578769" cy="497465"/>
            </a:xfrm>
            <a:custGeom>
              <a:avLst/>
              <a:gdLst>
                <a:gd name="T0" fmla="*/ 2147483647 w 1861"/>
                <a:gd name="T1" fmla="*/ 0 h 301"/>
                <a:gd name="T2" fmla="*/ 0 w 1861"/>
                <a:gd name="T3" fmla="*/ 0 h 301"/>
                <a:gd name="T4" fmla="*/ 0 w 1861"/>
                <a:gd name="T5" fmla="*/ 2147483647 h 301"/>
                <a:gd name="T6" fmla="*/ 0 60000 65536"/>
                <a:gd name="T7" fmla="*/ 0 60000 65536"/>
                <a:gd name="T8" fmla="*/ 0 60000 65536"/>
                <a:gd name="T9" fmla="*/ 0 w 1861"/>
                <a:gd name="T10" fmla="*/ 0 h 301"/>
                <a:gd name="T11" fmla="*/ 1861 w 1861"/>
                <a:gd name="T12" fmla="*/ 301 h 301"/>
              </a:gdLst>
              <a:ahLst/>
              <a:cxnLst>
                <a:cxn ang="T6">
                  <a:pos x="T0" y="T1"/>
                </a:cxn>
                <a:cxn ang="T7">
                  <a:pos x="T2" y="T3"/>
                </a:cxn>
                <a:cxn ang="T8">
                  <a:pos x="T4" y="T5"/>
                </a:cxn>
              </a:cxnLst>
              <a:rect l="T9" t="T10" r="T11" b="T12"/>
              <a:pathLst>
                <a:path w="1861" h="301">
                  <a:moveTo>
                    <a:pt x="1860" y="0"/>
                  </a:moveTo>
                  <a:lnTo>
                    <a:pt x="0" y="0"/>
                  </a:lnTo>
                  <a:lnTo>
                    <a:pt x="0" y="30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000"/>
            </a:p>
          </p:txBody>
        </p:sp>
        <p:grpSp>
          <p:nvGrpSpPr>
            <p:cNvPr id="82964" name="Group 30"/>
            <p:cNvGrpSpPr>
              <a:grpSpLocks/>
            </p:cNvGrpSpPr>
            <p:nvPr/>
          </p:nvGrpSpPr>
          <p:grpSpPr bwMode="auto">
            <a:xfrm>
              <a:off x="3824287" y="3967162"/>
              <a:ext cx="1433513" cy="566738"/>
              <a:chOff x="2300" y="3332"/>
              <a:chExt cx="1112" cy="476"/>
            </a:xfrm>
          </p:grpSpPr>
          <p:sp>
            <p:nvSpPr>
              <p:cNvPr id="82975" name="Rectangle 31"/>
              <p:cNvSpPr>
                <a:spLocks noChangeArrowheads="1"/>
              </p:cNvSpPr>
              <p:nvPr/>
            </p:nvSpPr>
            <p:spPr bwMode="auto">
              <a:xfrm>
                <a:off x="2533" y="3355"/>
                <a:ext cx="735"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kumimoji="1" lang="zh-TW" altLang="en-US" sz="1000" b="1">
                    <a:latin typeface="Arial" pitchFamily="34" charset="0"/>
                  </a:rPr>
                  <a:t> 32</a:t>
                </a:r>
                <a:r>
                  <a:rPr kumimoji="1" lang="en-US" altLang="zh-TW" sz="1000" b="1">
                    <a:latin typeface="Arial" pitchFamily="34" charset="0"/>
                  </a:rPr>
                  <a:t>nd</a:t>
                </a:r>
              </a:p>
              <a:p>
                <a:pPr algn="ctr"/>
                <a:r>
                  <a:rPr kumimoji="1" lang="en-US" altLang="zh-TW" sz="1000" b="1">
                    <a:latin typeface="Arial" pitchFamily="34" charset="0"/>
                  </a:rPr>
                  <a:t>repetition?</a:t>
                </a:r>
              </a:p>
            </p:txBody>
          </p:sp>
          <p:sp>
            <p:nvSpPr>
              <p:cNvPr id="82976" name="AutoShape 32"/>
              <p:cNvSpPr>
                <a:spLocks noChangeArrowheads="1"/>
              </p:cNvSpPr>
              <p:nvPr/>
            </p:nvSpPr>
            <p:spPr bwMode="auto">
              <a:xfrm>
                <a:off x="2300" y="3332"/>
                <a:ext cx="1112" cy="476"/>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000"/>
              </a:p>
            </p:txBody>
          </p:sp>
        </p:grpSp>
        <p:sp>
          <p:nvSpPr>
            <p:cNvPr id="82965" name="Line 33"/>
            <p:cNvSpPr>
              <a:spLocks noChangeShapeType="1"/>
            </p:cNvSpPr>
            <p:nvPr/>
          </p:nvSpPr>
          <p:spPr bwMode="auto">
            <a:xfrm>
              <a:off x="5012531" y="3640931"/>
              <a:ext cx="0" cy="50958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000"/>
            </a:p>
          </p:txBody>
        </p:sp>
        <p:sp>
          <p:nvSpPr>
            <p:cNvPr id="82966" name="Line 34"/>
            <p:cNvSpPr>
              <a:spLocks noChangeShapeType="1"/>
            </p:cNvSpPr>
            <p:nvPr/>
          </p:nvSpPr>
          <p:spPr bwMode="auto">
            <a:xfrm>
              <a:off x="4556522" y="4557713"/>
              <a:ext cx="0" cy="1714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000"/>
            </a:p>
          </p:txBody>
        </p:sp>
        <p:sp>
          <p:nvSpPr>
            <p:cNvPr id="82967" name="Line 36"/>
            <p:cNvSpPr>
              <a:spLocks noChangeShapeType="1"/>
            </p:cNvSpPr>
            <p:nvPr/>
          </p:nvSpPr>
          <p:spPr bwMode="auto">
            <a:xfrm>
              <a:off x="5934075" y="357188"/>
              <a:ext cx="0" cy="25717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000"/>
            </a:p>
          </p:txBody>
        </p:sp>
        <p:sp>
          <p:nvSpPr>
            <p:cNvPr id="82968" name="Freeform 37"/>
            <p:cNvSpPr>
              <a:spLocks/>
            </p:cNvSpPr>
            <p:nvPr/>
          </p:nvSpPr>
          <p:spPr bwMode="auto">
            <a:xfrm>
              <a:off x="5299472" y="908448"/>
              <a:ext cx="2819400" cy="3350419"/>
            </a:xfrm>
            <a:custGeom>
              <a:avLst/>
              <a:gdLst>
                <a:gd name="T0" fmla="*/ 0 w 2269"/>
                <a:gd name="T1" fmla="*/ 2147483647 h 3241"/>
                <a:gd name="T2" fmla="*/ 2147483647 w 2269"/>
                <a:gd name="T3" fmla="*/ 2147483647 h 3241"/>
                <a:gd name="T4" fmla="*/ 2147483647 w 2269"/>
                <a:gd name="T5" fmla="*/ 0 h 3241"/>
                <a:gd name="T6" fmla="*/ 2147483647 w 2269"/>
                <a:gd name="T7" fmla="*/ 0 h 3241"/>
                <a:gd name="T8" fmla="*/ 0 60000 65536"/>
                <a:gd name="T9" fmla="*/ 0 60000 65536"/>
                <a:gd name="T10" fmla="*/ 0 60000 65536"/>
                <a:gd name="T11" fmla="*/ 0 60000 65536"/>
                <a:gd name="T12" fmla="*/ 0 w 2269"/>
                <a:gd name="T13" fmla="*/ 0 h 3241"/>
                <a:gd name="T14" fmla="*/ 2269 w 2269"/>
                <a:gd name="T15" fmla="*/ 3241 h 3241"/>
              </a:gdLst>
              <a:ahLst/>
              <a:cxnLst>
                <a:cxn ang="T8">
                  <a:pos x="T0" y="T1"/>
                </a:cxn>
                <a:cxn ang="T9">
                  <a:pos x="T2" y="T3"/>
                </a:cxn>
                <a:cxn ang="T10">
                  <a:pos x="T4" y="T5"/>
                </a:cxn>
                <a:cxn ang="T11">
                  <a:pos x="T6" y="T7"/>
                </a:cxn>
              </a:cxnLst>
              <a:rect l="T12" t="T13" r="T14" b="T15"/>
              <a:pathLst>
                <a:path w="2269" h="3241">
                  <a:moveTo>
                    <a:pt x="0" y="3240"/>
                  </a:moveTo>
                  <a:lnTo>
                    <a:pt x="2268" y="3240"/>
                  </a:lnTo>
                  <a:lnTo>
                    <a:pt x="2268" y="0"/>
                  </a:lnTo>
                  <a:lnTo>
                    <a:pt x="492" y="0"/>
                  </a:lnTo>
                </a:path>
              </a:pathLst>
            </a:custGeom>
            <a:noFill/>
            <a:ln w="25400" cap="rnd">
              <a:solidFill>
                <a:schemeClr val="accent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000"/>
            </a:p>
          </p:txBody>
        </p:sp>
        <p:sp>
          <p:nvSpPr>
            <p:cNvPr id="82969" name="Line 38"/>
            <p:cNvSpPr>
              <a:spLocks noChangeShapeType="1"/>
            </p:cNvSpPr>
            <p:nvPr/>
          </p:nvSpPr>
          <p:spPr bwMode="auto">
            <a:xfrm flipH="1">
              <a:off x="5943600" y="831057"/>
              <a:ext cx="1191" cy="211931"/>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000"/>
            </a:p>
          </p:txBody>
        </p:sp>
        <p:sp>
          <p:nvSpPr>
            <p:cNvPr id="82970" name="Freeform 39"/>
            <p:cNvSpPr>
              <a:spLocks/>
            </p:cNvSpPr>
            <p:nvPr/>
          </p:nvSpPr>
          <p:spPr bwMode="auto">
            <a:xfrm>
              <a:off x="3621880" y="3423588"/>
              <a:ext cx="781049" cy="606680"/>
            </a:xfrm>
            <a:custGeom>
              <a:avLst/>
              <a:gdLst>
                <a:gd name="T0" fmla="*/ 0 w 1153"/>
                <a:gd name="T1" fmla="*/ 0 h 325"/>
                <a:gd name="T2" fmla="*/ 0 w 1153"/>
                <a:gd name="T3" fmla="*/ 2147483647 h 325"/>
                <a:gd name="T4" fmla="*/ 2147483647 w 1153"/>
                <a:gd name="T5" fmla="*/ 2147483647 h 325"/>
                <a:gd name="T6" fmla="*/ 2147483647 w 1153"/>
                <a:gd name="T7" fmla="*/ 2147483647 h 325"/>
                <a:gd name="T8" fmla="*/ 2147483647 w 1153"/>
                <a:gd name="T9" fmla="*/ 2147483647 h 325"/>
                <a:gd name="T10" fmla="*/ 0 60000 65536"/>
                <a:gd name="T11" fmla="*/ 0 60000 65536"/>
                <a:gd name="T12" fmla="*/ 0 60000 65536"/>
                <a:gd name="T13" fmla="*/ 0 60000 65536"/>
                <a:gd name="T14" fmla="*/ 0 60000 65536"/>
                <a:gd name="T15" fmla="*/ 0 w 1153"/>
                <a:gd name="T16" fmla="*/ 0 h 325"/>
                <a:gd name="T17" fmla="*/ 1153 w 1153"/>
                <a:gd name="T18" fmla="*/ 325 h 325"/>
              </a:gdLst>
              <a:ahLst/>
              <a:cxnLst>
                <a:cxn ang="T10">
                  <a:pos x="T0" y="T1"/>
                </a:cxn>
                <a:cxn ang="T11">
                  <a:pos x="T2" y="T3"/>
                </a:cxn>
                <a:cxn ang="T12">
                  <a:pos x="T4" y="T5"/>
                </a:cxn>
                <a:cxn ang="T13">
                  <a:pos x="T6" y="T7"/>
                </a:cxn>
                <a:cxn ang="T14">
                  <a:pos x="T8" y="T9"/>
                </a:cxn>
              </a:cxnLst>
              <a:rect l="T15" t="T16" r="T17" b="T18"/>
              <a:pathLst>
                <a:path w="1153" h="325">
                  <a:moveTo>
                    <a:pt x="0" y="0"/>
                  </a:moveTo>
                  <a:lnTo>
                    <a:pt x="0" y="84"/>
                  </a:lnTo>
                  <a:lnTo>
                    <a:pt x="1152" y="84"/>
                  </a:lnTo>
                  <a:lnTo>
                    <a:pt x="1152" y="324"/>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000"/>
            </a:p>
          </p:txBody>
        </p:sp>
        <p:sp>
          <p:nvSpPr>
            <p:cNvPr id="82971" name="AutoShape 40"/>
            <p:cNvSpPr>
              <a:spLocks noChangeArrowheads="1"/>
            </p:cNvSpPr>
            <p:nvPr/>
          </p:nvSpPr>
          <p:spPr bwMode="auto">
            <a:xfrm>
              <a:off x="4757738" y="95250"/>
              <a:ext cx="3144441" cy="252413"/>
            </a:xfrm>
            <a:prstGeom prst="roundRect">
              <a:avLst>
                <a:gd name="adj" fmla="val 43597"/>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000"/>
            </a:p>
          </p:txBody>
        </p:sp>
        <p:sp>
          <p:nvSpPr>
            <p:cNvPr id="82972" name="Rectangle 41"/>
            <p:cNvSpPr>
              <a:spLocks noChangeArrowheads="1"/>
            </p:cNvSpPr>
            <p:nvPr/>
          </p:nvSpPr>
          <p:spPr bwMode="auto">
            <a:xfrm>
              <a:off x="4757738" y="86158"/>
              <a:ext cx="2673525" cy="29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000" b="1" dirty="0">
                  <a:solidFill>
                    <a:srgbClr val="000000"/>
                  </a:solidFill>
                  <a:latin typeface="Arial" pitchFamily="34" charset="0"/>
                </a:rPr>
                <a:t>Start: Place Dividend in Remainder</a:t>
              </a:r>
            </a:p>
          </p:txBody>
        </p:sp>
      </p:grpSp>
      <p:sp>
        <p:nvSpPr>
          <p:cNvPr id="33" name="灯片编号占位符 2">
            <a:extLst>
              <a:ext uri="{FF2B5EF4-FFF2-40B4-BE49-F238E27FC236}">
                <a16:creationId xmlns:a16="http://schemas.microsoft.com/office/drawing/2014/main" id="{D159F320-51C2-459D-A147-5E58964F7E7F}"/>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42</a:t>
            </a:fld>
            <a:endParaRPr lang="zh-TW" altLang="en-US"/>
          </a:p>
        </p:txBody>
      </p:sp>
      <p:sp>
        <p:nvSpPr>
          <p:cNvPr id="39" name="Rectangle 28">
            <a:extLst>
              <a:ext uri="{FF2B5EF4-FFF2-40B4-BE49-F238E27FC236}">
                <a16:creationId xmlns:a16="http://schemas.microsoft.com/office/drawing/2014/main" id="{69E2CE7C-D243-4E2F-BA13-038A0D28973E}"/>
              </a:ext>
            </a:extLst>
          </p:cNvPr>
          <p:cNvSpPr>
            <a:spLocks noGrp="1" noChangeArrowheads="1"/>
          </p:cNvSpPr>
          <p:nvPr>
            <p:ph type="title"/>
          </p:nvPr>
        </p:nvSpPr>
        <p:spPr>
          <a:xfrm>
            <a:off x="1031847" y="159391"/>
            <a:ext cx="6697692" cy="444616"/>
          </a:xfrm>
        </p:spPr>
        <p:txBody>
          <a:bodyPr/>
          <a:lstStyle/>
          <a:p>
            <a:r>
              <a:rPr lang="en-US" altLang="zh-TW" dirty="0"/>
              <a:t>Divide Hardware - Version 2 (2)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1082180" y="805343"/>
            <a:ext cx="7264866" cy="3791823"/>
          </a:xfrm>
        </p:spPr>
        <p:txBody>
          <a:bodyPr/>
          <a:lstStyle/>
          <a:p>
            <a:r>
              <a:rPr lang="en-US" altLang="zh-CN" sz="1800" dirty="0"/>
              <a:t>Instruction</a:t>
            </a:r>
          </a:p>
          <a:p>
            <a:pPr marL="0" indent="0">
              <a:buNone/>
            </a:pPr>
            <a:r>
              <a:rPr lang="en-US" altLang="zh-TW" sz="1800" dirty="0">
                <a:cs typeface="Calibri" panose="020F0502020204030204" pitchFamily="34" charset="0"/>
              </a:rPr>
              <a:t>    div  $t1,  $t2     # t1 / t2</a:t>
            </a:r>
            <a:endParaRPr lang="en-US" altLang="zh-CN" sz="1800" dirty="0"/>
          </a:p>
          <a:p>
            <a:pPr marL="214313" indent="-214313"/>
            <a:r>
              <a:rPr lang="en-US" altLang="zh-TW" sz="1800" dirty="0">
                <a:cs typeface="Calibri" panose="020F0502020204030204" pitchFamily="34" charset="0"/>
              </a:rPr>
              <a:t>Quotient stored in Lo, remainder in Hi</a:t>
            </a:r>
          </a:p>
          <a:p>
            <a:pPr marL="214313" indent="-214313">
              <a:buNone/>
            </a:pPr>
            <a:r>
              <a:rPr lang="en-US" altLang="zh-TW" sz="1800" dirty="0">
                <a:cs typeface="Calibri" panose="020F0502020204030204" pitchFamily="34" charset="0"/>
              </a:rPr>
              <a:t>	</a:t>
            </a:r>
            <a:r>
              <a:rPr lang="en-US" altLang="zh-TW" sz="1800" dirty="0" err="1">
                <a:cs typeface="Calibri" panose="020F0502020204030204" pitchFamily="34" charset="0"/>
              </a:rPr>
              <a:t>mflo</a:t>
            </a:r>
            <a:r>
              <a:rPr lang="en-US" altLang="zh-TW" sz="1800" dirty="0">
                <a:cs typeface="Calibri" panose="020F0502020204030204" pitchFamily="34" charset="0"/>
              </a:rPr>
              <a:t> $t3     #copy quotient to t3</a:t>
            </a:r>
          </a:p>
          <a:p>
            <a:pPr marL="214313" indent="-214313">
              <a:buNone/>
            </a:pPr>
            <a:r>
              <a:rPr lang="en-US" altLang="zh-TW" sz="1800" dirty="0">
                <a:cs typeface="Calibri" panose="020F0502020204030204" pitchFamily="34" charset="0"/>
              </a:rPr>
              <a:t>	</a:t>
            </a:r>
            <a:r>
              <a:rPr lang="en-US" altLang="zh-TW" sz="1800" dirty="0" err="1">
                <a:cs typeface="Calibri" panose="020F0502020204030204" pitchFamily="34" charset="0"/>
              </a:rPr>
              <a:t>mfhi</a:t>
            </a:r>
            <a:r>
              <a:rPr lang="en-US" altLang="zh-TW" sz="1800" dirty="0">
                <a:cs typeface="Calibri" panose="020F0502020204030204" pitchFamily="34" charset="0"/>
              </a:rPr>
              <a:t> $t4     #copy remainder to t4</a:t>
            </a:r>
          </a:p>
          <a:p>
            <a:pPr marL="214313" indent="-214313"/>
            <a:r>
              <a:rPr lang="en-US" altLang="zh-TW" sz="1800" dirty="0">
                <a:cs typeface="Calibri" panose="020F0502020204030204" pitchFamily="34" charset="0"/>
              </a:rPr>
              <a:t>3-step process</a:t>
            </a:r>
          </a:p>
          <a:p>
            <a:pPr marL="214313" indent="-214313"/>
            <a:r>
              <a:rPr lang="en-US" altLang="zh-TW" sz="1800" dirty="0">
                <a:cs typeface="Calibri" panose="020F0502020204030204" pitchFamily="34" charset="0"/>
              </a:rPr>
              <a:t>Unsigned division:</a:t>
            </a:r>
          </a:p>
          <a:p>
            <a:pPr marL="214313" indent="-214313">
              <a:buNone/>
            </a:pPr>
            <a:r>
              <a:rPr lang="en-US" altLang="zh-TW" sz="1800" dirty="0">
                <a:cs typeface="Calibri" panose="020F0502020204030204" pitchFamily="34" charset="0"/>
              </a:rPr>
              <a:t>		</a:t>
            </a:r>
            <a:r>
              <a:rPr lang="en-US" altLang="zh-TW" sz="1800" dirty="0" err="1">
                <a:cs typeface="Calibri" panose="020F0502020204030204" pitchFamily="34" charset="0"/>
              </a:rPr>
              <a:t>divu</a:t>
            </a:r>
            <a:r>
              <a:rPr lang="en-US" altLang="zh-TW" sz="1800" dirty="0">
                <a:cs typeface="Calibri" panose="020F0502020204030204" pitchFamily="34" charset="0"/>
              </a:rPr>
              <a:t>  $t1, $t2     # t1 / t2</a:t>
            </a:r>
          </a:p>
          <a:p>
            <a:pPr marL="514350" lvl="1" indent="-171450"/>
            <a:r>
              <a:rPr lang="en-US" altLang="zh-TW" sz="1400" dirty="0">
                <a:cs typeface="Calibri" panose="020F0502020204030204" pitchFamily="34" charset="0"/>
              </a:rPr>
              <a:t>Just like div, except now interpret t1, t2 as unsigned integers instead of signed</a:t>
            </a:r>
          </a:p>
          <a:p>
            <a:pPr marL="514350" lvl="1" indent="-171450"/>
            <a:r>
              <a:rPr lang="en-US" altLang="zh-TW" sz="1400" dirty="0">
                <a:cs typeface="Calibri" panose="020F0502020204030204" pitchFamily="34" charset="0"/>
              </a:rPr>
              <a:t>Answers are also unsigned, use </a:t>
            </a:r>
            <a:r>
              <a:rPr lang="en-US" altLang="zh-TW" sz="1400" dirty="0" err="1">
                <a:cs typeface="Calibri" panose="020F0502020204030204" pitchFamily="34" charset="0"/>
              </a:rPr>
              <a:t>mfhi</a:t>
            </a:r>
            <a:r>
              <a:rPr lang="en-US" altLang="zh-TW" sz="1400" dirty="0">
                <a:cs typeface="Calibri" panose="020F0502020204030204" pitchFamily="34" charset="0"/>
              </a:rPr>
              <a:t>, </a:t>
            </a:r>
            <a:r>
              <a:rPr lang="en-US" altLang="zh-TW" sz="1400" dirty="0" err="1">
                <a:cs typeface="Calibri" panose="020F0502020204030204" pitchFamily="34" charset="0"/>
              </a:rPr>
              <a:t>mflo</a:t>
            </a:r>
            <a:r>
              <a:rPr lang="en-US" altLang="zh-TW" sz="1400" dirty="0">
                <a:cs typeface="Calibri" panose="020F0502020204030204" pitchFamily="34" charset="0"/>
              </a:rPr>
              <a:t> to access</a:t>
            </a:r>
          </a:p>
          <a:p>
            <a:pPr marL="214313" indent="-214313"/>
            <a:r>
              <a:rPr lang="en-US" altLang="zh-TW" sz="1800" dirty="0">
                <a:cs typeface="Calibri" panose="020F0502020204030204" pitchFamily="34" charset="0"/>
              </a:rPr>
              <a:t>No overflow or divide-by-0 checking</a:t>
            </a:r>
          </a:p>
          <a:p>
            <a:pPr marL="514350" lvl="1" indent="-171450"/>
            <a:r>
              <a:rPr lang="en-US" altLang="zh-TW" sz="1400" dirty="0">
                <a:cs typeface="Calibri" panose="020F0502020204030204" pitchFamily="34" charset="0"/>
              </a:rPr>
              <a:t>Software must perform checks if required</a:t>
            </a:r>
          </a:p>
        </p:txBody>
      </p:sp>
      <p:sp>
        <p:nvSpPr>
          <p:cNvPr id="5" name="灯片编号占位符 2">
            <a:extLst>
              <a:ext uri="{FF2B5EF4-FFF2-40B4-BE49-F238E27FC236}">
                <a16:creationId xmlns:a16="http://schemas.microsoft.com/office/drawing/2014/main" id="{23C11C0E-22B6-49E5-9BD5-66C969E4DDAB}"/>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43</a:t>
            </a:fld>
            <a:endParaRPr lang="zh-TW" altLang="en-US"/>
          </a:p>
        </p:txBody>
      </p:sp>
      <p:sp>
        <p:nvSpPr>
          <p:cNvPr id="8" name="Title 1">
            <a:extLst>
              <a:ext uri="{FF2B5EF4-FFF2-40B4-BE49-F238E27FC236}">
                <a16:creationId xmlns:a16="http://schemas.microsoft.com/office/drawing/2014/main" id="{2DF2CC00-E770-41F3-BB51-14506FA5CCA8}"/>
              </a:ext>
            </a:extLst>
          </p:cNvPr>
          <p:cNvSpPr>
            <a:spLocks noGrp="1"/>
          </p:cNvSpPr>
          <p:nvPr>
            <p:ph type="title"/>
          </p:nvPr>
        </p:nvSpPr>
        <p:spPr>
          <a:xfrm>
            <a:off x="972589" y="108349"/>
            <a:ext cx="7703101" cy="519113"/>
          </a:xfrm>
        </p:spPr>
        <p:txBody>
          <a:bodyPr/>
          <a:lstStyle/>
          <a:p>
            <a:r>
              <a:rPr lang="en-US" dirty="0"/>
              <a:t>MIPS Division Instruction</a:t>
            </a:r>
          </a:p>
        </p:txBody>
      </p:sp>
    </p:spTree>
    <p:extLst>
      <p:ext uri="{BB962C8B-B14F-4D97-AF65-F5344CB8AC3E}">
        <p14:creationId xmlns:p14="http://schemas.microsoft.com/office/powerpoint/2010/main" val="2462654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006679" y="159391"/>
            <a:ext cx="6722859" cy="411060"/>
          </a:xfrm>
        </p:spPr>
        <p:txBody>
          <a:bodyPr/>
          <a:lstStyle/>
          <a:p>
            <a:r>
              <a:rPr lang="en-US" altLang="zh-TW" dirty="0"/>
              <a:t>Signed Divide </a:t>
            </a:r>
          </a:p>
        </p:txBody>
      </p:sp>
      <p:sp>
        <p:nvSpPr>
          <p:cNvPr id="83971" name="Rectangle 3"/>
          <p:cNvSpPr>
            <a:spLocks noGrp="1" noChangeArrowheads="1"/>
          </p:cNvSpPr>
          <p:nvPr>
            <p:ph type="body" idx="1"/>
          </p:nvPr>
        </p:nvSpPr>
        <p:spPr>
          <a:xfrm>
            <a:off x="1015067" y="844153"/>
            <a:ext cx="7164199" cy="3199341"/>
          </a:xfrm>
        </p:spPr>
        <p:txBody>
          <a:bodyPr/>
          <a:lstStyle/>
          <a:p>
            <a:r>
              <a:rPr lang="en-US" altLang="zh-TW" dirty="0"/>
              <a:t>Remember signs, make positive, complement quotient and remainder if necessary</a:t>
            </a:r>
          </a:p>
          <a:p>
            <a:r>
              <a:rPr lang="en-US" altLang="zh-TW" dirty="0"/>
              <a:t>Let Dividend and Remainder have same sign and negate Quotient if Divisor sign &amp; Dividend sign disagree, </a:t>
            </a:r>
          </a:p>
          <a:p>
            <a:pPr lvl="1"/>
            <a:r>
              <a:rPr lang="en-US" altLang="zh-TW" dirty="0"/>
              <a:t>e.g., -7</a:t>
            </a:r>
            <a:r>
              <a:rPr lang="en-US" altLang="zh-TW" dirty="0">
                <a:sym typeface="Symbol" pitchFamily="18" charset="2"/>
              </a:rPr>
              <a:t> </a:t>
            </a:r>
            <a:r>
              <a:rPr lang="en-US" altLang="zh-TW" dirty="0"/>
              <a:t>2 = -3, remainder = -1</a:t>
            </a:r>
          </a:p>
          <a:p>
            <a:pPr lvl="1">
              <a:buFont typeface="Wingdings" pitchFamily="2" charset="2"/>
              <a:buNone/>
            </a:pPr>
            <a:r>
              <a:rPr lang="en-US" altLang="zh-TW" dirty="0"/>
              <a:t>             -7</a:t>
            </a:r>
            <a:r>
              <a:rPr lang="en-US" altLang="zh-TW" dirty="0">
                <a:sym typeface="Symbol" pitchFamily="18" charset="2"/>
              </a:rPr>
              <a:t> - </a:t>
            </a:r>
            <a:r>
              <a:rPr lang="en-US" altLang="zh-TW" dirty="0"/>
              <a:t>2 = 3, remainder = -1 </a:t>
            </a:r>
          </a:p>
          <a:p>
            <a:pPr lvl="1"/>
            <a:r>
              <a:rPr lang="en-US" altLang="zh-TW" dirty="0"/>
              <a:t>Satisfy  Dividend =Quotient x Divisor + Remainder </a:t>
            </a:r>
          </a:p>
        </p:txBody>
      </p:sp>
      <p:sp>
        <p:nvSpPr>
          <p:cNvPr id="5" name="灯片编号占位符 2">
            <a:extLst>
              <a:ext uri="{FF2B5EF4-FFF2-40B4-BE49-F238E27FC236}">
                <a16:creationId xmlns:a16="http://schemas.microsoft.com/office/drawing/2014/main" id="{C6D22C04-1360-4A75-8A61-61A35876DDDE}"/>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44</a:t>
            </a:fld>
            <a:endParaRPr lang="zh-TW"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14400" y="134223"/>
            <a:ext cx="7372349" cy="494951"/>
          </a:xfrm>
        </p:spPr>
        <p:txBody>
          <a:bodyPr/>
          <a:lstStyle/>
          <a:p>
            <a:r>
              <a:rPr lang="en-US" altLang="zh-TW" dirty="0"/>
              <a:t>Observations: Multiply and Divide </a:t>
            </a:r>
          </a:p>
        </p:txBody>
      </p:sp>
      <p:sp>
        <p:nvSpPr>
          <p:cNvPr id="84995" name="Rectangle 3"/>
          <p:cNvSpPr>
            <a:spLocks noGrp="1" noChangeArrowheads="1"/>
          </p:cNvSpPr>
          <p:nvPr>
            <p:ph type="body" idx="1"/>
          </p:nvPr>
        </p:nvSpPr>
        <p:spPr>
          <a:xfrm>
            <a:off x="343950" y="829977"/>
            <a:ext cx="8342850" cy="1362152"/>
          </a:xfrm>
        </p:spPr>
        <p:txBody>
          <a:bodyPr/>
          <a:lstStyle/>
          <a:p>
            <a:r>
              <a:rPr lang="en-US" altLang="zh-TW" sz="2000" dirty="0"/>
              <a:t>Same hardware as multiply: Just need ALU to add or subtract, and 64-bit register to shift left (multiply: shift right)</a:t>
            </a:r>
          </a:p>
          <a:p>
            <a:r>
              <a:rPr lang="en-US" altLang="zh-TW" sz="2000" dirty="0"/>
              <a:t>Hi and Lo registers in MIPS combine to act as 64-bit register for multiply and divide</a:t>
            </a:r>
          </a:p>
        </p:txBody>
      </p:sp>
      <p:sp>
        <p:nvSpPr>
          <p:cNvPr id="5" name="灯片编号占位符 2">
            <a:extLst>
              <a:ext uri="{FF2B5EF4-FFF2-40B4-BE49-F238E27FC236}">
                <a16:creationId xmlns:a16="http://schemas.microsoft.com/office/drawing/2014/main" id="{BA2A5332-6D30-485B-8802-8AD52449F27B}"/>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45</a:t>
            </a:fld>
            <a:endParaRPr lang="zh-TW" altLang="en-US"/>
          </a:p>
        </p:txBody>
      </p:sp>
      <p:pic>
        <p:nvPicPr>
          <p:cNvPr id="6" name="Picture 2">
            <a:extLst>
              <a:ext uri="{FF2B5EF4-FFF2-40B4-BE49-F238E27FC236}">
                <a16:creationId xmlns:a16="http://schemas.microsoft.com/office/drawing/2014/main" id="{9A895EE6-E886-41CB-857B-14B82CD659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727" y="2254721"/>
            <a:ext cx="4060271" cy="224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grpSp>
        <p:nvGrpSpPr>
          <p:cNvPr id="7" name="组合 6">
            <a:extLst>
              <a:ext uri="{FF2B5EF4-FFF2-40B4-BE49-F238E27FC236}">
                <a16:creationId xmlns:a16="http://schemas.microsoft.com/office/drawing/2014/main" id="{95865FDA-6D0A-4461-8C2E-0EEF8F38E42E}"/>
              </a:ext>
            </a:extLst>
          </p:cNvPr>
          <p:cNvGrpSpPr/>
          <p:nvPr/>
        </p:nvGrpSpPr>
        <p:grpSpPr>
          <a:xfrm>
            <a:off x="4546833" y="2303589"/>
            <a:ext cx="4345496" cy="2109022"/>
            <a:chOff x="1785938" y="2097882"/>
            <a:chExt cx="5505450" cy="2075260"/>
          </a:xfrm>
        </p:grpSpPr>
        <p:sp>
          <p:nvSpPr>
            <p:cNvPr id="8" name="Rectangle 2">
              <a:extLst>
                <a:ext uri="{FF2B5EF4-FFF2-40B4-BE49-F238E27FC236}">
                  <a16:creationId xmlns:a16="http://schemas.microsoft.com/office/drawing/2014/main" id="{879F18FD-DAE6-4D33-A9A5-A4368DEF553B}"/>
                </a:ext>
              </a:extLst>
            </p:cNvPr>
            <p:cNvSpPr>
              <a:spLocks noChangeArrowheads="1"/>
            </p:cNvSpPr>
            <p:nvPr/>
          </p:nvSpPr>
          <p:spPr bwMode="auto">
            <a:xfrm>
              <a:off x="2616994" y="3534966"/>
              <a:ext cx="2299097" cy="2940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000"/>
            </a:p>
          </p:txBody>
        </p:sp>
        <p:sp>
          <p:nvSpPr>
            <p:cNvPr id="9" name="Rectangle 3">
              <a:extLst>
                <a:ext uri="{FF2B5EF4-FFF2-40B4-BE49-F238E27FC236}">
                  <a16:creationId xmlns:a16="http://schemas.microsoft.com/office/drawing/2014/main" id="{BD348E93-A9A4-4AD5-ABDB-21DB19E94BCA}"/>
                </a:ext>
              </a:extLst>
            </p:cNvPr>
            <p:cNvSpPr>
              <a:spLocks noChangeArrowheads="1"/>
            </p:cNvSpPr>
            <p:nvPr/>
          </p:nvSpPr>
          <p:spPr bwMode="auto">
            <a:xfrm>
              <a:off x="2626519" y="3544491"/>
              <a:ext cx="2299097" cy="29289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000"/>
            </a:p>
          </p:txBody>
        </p:sp>
        <p:sp>
          <p:nvSpPr>
            <p:cNvPr id="10" name="Rectangle 4">
              <a:extLst>
                <a:ext uri="{FF2B5EF4-FFF2-40B4-BE49-F238E27FC236}">
                  <a16:creationId xmlns:a16="http://schemas.microsoft.com/office/drawing/2014/main" id="{A78524A2-0134-4789-9EE4-2965CA77C580}"/>
                </a:ext>
              </a:extLst>
            </p:cNvPr>
            <p:cNvSpPr>
              <a:spLocks noChangeArrowheads="1"/>
            </p:cNvSpPr>
            <p:nvPr/>
          </p:nvSpPr>
          <p:spPr bwMode="auto">
            <a:xfrm>
              <a:off x="2712244" y="3577829"/>
              <a:ext cx="1102836" cy="22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000" b="1">
                  <a:solidFill>
                    <a:srgbClr val="000000"/>
                  </a:solidFill>
                  <a:latin typeface="Arial" pitchFamily="34" charset="0"/>
                </a:rPr>
                <a:t>Remainder</a:t>
              </a:r>
            </a:p>
          </p:txBody>
        </p:sp>
        <p:sp>
          <p:nvSpPr>
            <p:cNvPr id="11" name="Rectangle 5">
              <a:extLst>
                <a:ext uri="{FF2B5EF4-FFF2-40B4-BE49-F238E27FC236}">
                  <a16:creationId xmlns:a16="http://schemas.microsoft.com/office/drawing/2014/main" id="{667FF659-5A71-492E-97C5-E2D2A26B489C}"/>
                </a:ext>
              </a:extLst>
            </p:cNvPr>
            <p:cNvSpPr>
              <a:spLocks noChangeArrowheads="1"/>
            </p:cNvSpPr>
            <p:nvPr/>
          </p:nvSpPr>
          <p:spPr bwMode="auto">
            <a:xfrm>
              <a:off x="3903752" y="3586067"/>
              <a:ext cx="1038743" cy="22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000" b="1" dirty="0">
                  <a:solidFill>
                    <a:schemeClr val="accent1"/>
                  </a:solidFill>
                  <a:latin typeface="Arial" pitchFamily="34" charset="0"/>
                </a:rPr>
                <a:t>(</a:t>
              </a:r>
              <a:r>
                <a:rPr kumimoji="1" lang="en-US" altLang="zh-TW" sz="1000" b="1" dirty="0">
                  <a:solidFill>
                    <a:schemeClr val="accent1"/>
                  </a:solidFill>
                  <a:latin typeface="Arial" pitchFamily="34" charset="0"/>
                </a:rPr>
                <a:t>Quotient)</a:t>
              </a:r>
            </a:p>
          </p:txBody>
        </p:sp>
        <p:sp>
          <p:nvSpPr>
            <p:cNvPr id="12" name="Rectangle 6">
              <a:extLst>
                <a:ext uri="{FF2B5EF4-FFF2-40B4-BE49-F238E27FC236}">
                  <a16:creationId xmlns:a16="http://schemas.microsoft.com/office/drawing/2014/main" id="{445D9A58-75C7-4996-8A09-2C6A6CF48AB8}"/>
                </a:ext>
              </a:extLst>
            </p:cNvPr>
            <p:cNvSpPr>
              <a:spLocks noChangeArrowheads="1"/>
            </p:cNvSpPr>
            <p:nvPr/>
          </p:nvSpPr>
          <p:spPr bwMode="auto">
            <a:xfrm>
              <a:off x="3190876" y="2097882"/>
              <a:ext cx="1088231" cy="29289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000"/>
            </a:p>
          </p:txBody>
        </p:sp>
        <p:sp>
          <p:nvSpPr>
            <p:cNvPr id="13" name="Rectangle 7">
              <a:extLst>
                <a:ext uri="{FF2B5EF4-FFF2-40B4-BE49-F238E27FC236}">
                  <a16:creationId xmlns:a16="http://schemas.microsoft.com/office/drawing/2014/main" id="{8304B75F-165D-48A1-99AA-96835FF7A45E}"/>
                </a:ext>
              </a:extLst>
            </p:cNvPr>
            <p:cNvSpPr>
              <a:spLocks noChangeArrowheads="1"/>
            </p:cNvSpPr>
            <p:nvPr/>
          </p:nvSpPr>
          <p:spPr bwMode="auto">
            <a:xfrm>
              <a:off x="3157537" y="2158998"/>
              <a:ext cx="1181100" cy="22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p>
              <a:pPr algn="ctr"/>
              <a:r>
                <a:rPr kumimoji="1" lang="en-US" altLang="zh-TW" sz="1000" b="1" dirty="0">
                  <a:solidFill>
                    <a:srgbClr val="000000"/>
                  </a:solidFill>
                  <a:latin typeface="Arial" pitchFamily="34" charset="0"/>
                </a:rPr>
                <a:t>Divisor</a:t>
              </a:r>
            </a:p>
          </p:txBody>
        </p:sp>
        <p:sp>
          <p:nvSpPr>
            <p:cNvPr id="14" name="Rectangle 8">
              <a:extLst>
                <a:ext uri="{FF2B5EF4-FFF2-40B4-BE49-F238E27FC236}">
                  <a16:creationId xmlns:a16="http://schemas.microsoft.com/office/drawing/2014/main" id="{3605E9D8-254F-403F-9381-CC8C57BD6513}"/>
                </a:ext>
              </a:extLst>
            </p:cNvPr>
            <p:cNvSpPr>
              <a:spLocks noChangeArrowheads="1"/>
            </p:cNvSpPr>
            <p:nvPr/>
          </p:nvSpPr>
          <p:spPr bwMode="auto">
            <a:xfrm>
              <a:off x="2857238" y="2965449"/>
              <a:ext cx="1076315" cy="22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000" b="1" dirty="0">
                  <a:solidFill>
                    <a:srgbClr val="000000"/>
                  </a:solidFill>
                  <a:latin typeface="Arial" pitchFamily="34" charset="0"/>
                </a:rPr>
                <a:t>32-</a:t>
              </a:r>
              <a:r>
                <a:rPr kumimoji="1" lang="en-US" altLang="zh-TW" sz="1000" b="1" dirty="0">
                  <a:solidFill>
                    <a:srgbClr val="000000"/>
                  </a:solidFill>
                  <a:latin typeface="Arial" pitchFamily="34" charset="0"/>
                </a:rPr>
                <a:t>bit ALU</a:t>
              </a:r>
            </a:p>
          </p:txBody>
        </p:sp>
        <p:sp>
          <p:nvSpPr>
            <p:cNvPr id="15" name="Rectangle 9">
              <a:extLst>
                <a:ext uri="{FF2B5EF4-FFF2-40B4-BE49-F238E27FC236}">
                  <a16:creationId xmlns:a16="http://schemas.microsoft.com/office/drawing/2014/main" id="{B2D33704-3609-413E-81D1-3ABE37E620F0}"/>
                </a:ext>
              </a:extLst>
            </p:cNvPr>
            <p:cNvSpPr>
              <a:spLocks noChangeArrowheads="1"/>
            </p:cNvSpPr>
            <p:nvPr/>
          </p:nvSpPr>
          <p:spPr bwMode="auto">
            <a:xfrm>
              <a:off x="5066110" y="3842147"/>
              <a:ext cx="634296" cy="22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000" b="1">
                  <a:solidFill>
                    <a:srgbClr val="000000"/>
                  </a:solidFill>
                  <a:latin typeface="Arial" pitchFamily="34" charset="0"/>
                </a:rPr>
                <a:t>Write</a:t>
              </a:r>
            </a:p>
          </p:txBody>
        </p:sp>
        <p:sp>
          <p:nvSpPr>
            <p:cNvPr id="16" name="AutoShape 10">
              <a:extLst>
                <a:ext uri="{FF2B5EF4-FFF2-40B4-BE49-F238E27FC236}">
                  <a16:creationId xmlns:a16="http://schemas.microsoft.com/office/drawing/2014/main" id="{8E3C82DC-D740-4768-9278-D05A8544FB78}"/>
                </a:ext>
              </a:extLst>
            </p:cNvPr>
            <p:cNvSpPr>
              <a:spLocks noChangeArrowheads="1"/>
            </p:cNvSpPr>
            <p:nvPr/>
          </p:nvSpPr>
          <p:spPr bwMode="auto">
            <a:xfrm>
              <a:off x="5836444" y="3443287"/>
              <a:ext cx="1454944" cy="596504"/>
            </a:xfrm>
            <a:prstGeom prst="roundRect">
              <a:avLst>
                <a:gd name="adj" fmla="val 48565"/>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000"/>
            </a:p>
          </p:txBody>
        </p:sp>
        <p:sp>
          <p:nvSpPr>
            <p:cNvPr id="17" name="Rectangle 11">
              <a:extLst>
                <a:ext uri="{FF2B5EF4-FFF2-40B4-BE49-F238E27FC236}">
                  <a16:creationId xmlns:a16="http://schemas.microsoft.com/office/drawing/2014/main" id="{85C6B312-8F25-41EF-A960-88BD964CCE72}"/>
                </a:ext>
              </a:extLst>
            </p:cNvPr>
            <p:cNvSpPr>
              <a:spLocks noChangeArrowheads="1"/>
            </p:cNvSpPr>
            <p:nvPr/>
          </p:nvSpPr>
          <p:spPr bwMode="auto">
            <a:xfrm>
              <a:off x="6119813" y="3600450"/>
              <a:ext cx="822154" cy="22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000" b="1">
                  <a:solidFill>
                    <a:schemeClr val="accent1"/>
                  </a:solidFill>
                  <a:latin typeface="Arial" pitchFamily="34" charset="0"/>
                </a:rPr>
                <a:t>Control</a:t>
              </a:r>
            </a:p>
          </p:txBody>
        </p:sp>
        <p:sp>
          <p:nvSpPr>
            <p:cNvPr id="18" name="Rectangle 12">
              <a:extLst>
                <a:ext uri="{FF2B5EF4-FFF2-40B4-BE49-F238E27FC236}">
                  <a16:creationId xmlns:a16="http://schemas.microsoft.com/office/drawing/2014/main" id="{FDAD2204-6EE3-4D95-B3D1-D0EB9C4473A7}"/>
                </a:ext>
              </a:extLst>
            </p:cNvPr>
            <p:cNvSpPr>
              <a:spLocks noChangeArrowheads="1"/>
            </p:cNvSpPr>
            <p:nvPr/>
          </p:nvSpPr>
          <p:spPr bwMode="auto">
            <a:xfrm>
              <a:off x="3662363" y="2421731"/>
              <a:ext cx="749220" cy="22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000" b="1">
                  <a:solidFill>
                    <a:srgbClr val="000000"/>
                  </a:solidFill>
                  <a:latin typeface="Arial" pitchFamily="34" charset="0"/>
                </a:rPr>
                <a:t>32 </a:t>
              </a:r>
              <a:r>
                <a:rPr kumimoji="1" lang="en-US" altLang="zh-TW" sz="1000" b="1">
                  <a:solidFill>
                    <a:srgbClr val="000000"/>
                  </a:solidFill>
                  <a:latin typeface="Arial" pitchFamily="34" charset="0"/>
                </a:rPr>
                <a:t>bits</a:t>
              </a:r>
            </a:p>
          </p:txBody>
        </p:sp>
        <p:sp>
          <p:nvSpPr>
            <p:cNvPr id="19" name="Rectangle 13">
              <a:extLst>
                <a:ext uri="{FF2B5EF4-FFF2-40B4-BE49-F238E27FC236}">
                  <a16:creationId xmlns:a16="http://schemas.microsoft.com/office/drawing/2014/main" id="{83BD3BD5-A8F7-4F4B-8F7D-5E695FC77D1F}"/>
                </a:ext>
              </a:extLst>
            </p:cNvPr>
            <p:cNvSpPr>
              <a:spLocks noChangeArrowheads="1"/>
            </p:cNvSpPr>
            <p:nvPr/>
          </p:nvSpPr>
          <p:spPr bwMode="auto">
            <a:xfrm>
              <a:off x="3499248" y="3858816"/>
              <a:ext cx="749220" cy="22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000" b="1">
                  <a:solidFill>
                    <a:srgbClr val="000000"/>
                  </a:solidFill>
                  <a:latin typeface="Arial" pitchFamily="34" charset="0"/>
                </a:rPr>
                <a:t>64 </a:t>
              </a:r>
              <a:r>
                <a:rPr kumimoji="1" lang="en-US" altLang="zh-TW" sz="1000" b="1">
                  <a:solidFill>
                    <a:srgbClr val="000000"/>
                  </a:solidFill>
                  <a:latin typeface="Arial" pitchFamily="34" charset="0"/>
                </a:rPr>
                <a:t>bits</a:t>
              </a:r>
            </a:p>
          </p:txBody>
        </p:sp>
        <p:sp>
          <p:nvSpPr>
            <p:cNvPr id="20" name="Freeform 14">
              <a:extLst>
                <a:ext uri="{FF2B5EF4-FFF2-40B4-BE49-F238E27FC236}">
                  <a16:creationId xmlns:a16="http://schemas.microsoft.com/office/drawing/2014/main" id="{96826403-D0A9-40E1-A1F3-CCF84E339B95}"/>
                </a:ext>
              </a:extLst>
            </p:cNvPr>
            <p:cNvSpPr>
              <a:spLocks/>
            </p:cNvSpPr>
            <p:nvPr/>
          </p:nvSpPr>
          <p:spPr bwMode="auto">
            <a:xfrm>
              <a:off x="3863579" y="3015854"/>
              <a:ext cx="2078831" cy="484584"/>
            </a:xfrm>
            <a:custGeom>
              <a:avLst/>
              <a:gdLst>
                <a:gd name="T0" fmla="*/ 2147483647 w 1611"/>
                <a:gd name="T1" fmla="*/ 2147483647 h 407"/>
                <a:gd name="T2" fmla="*/ 2147483647 w 1611"/>
                <a:gd name="T3" fmla="*/ 0 h 407"/>
                <a:gd name="T4" fmla="*/ 0 w 1611"/>
                <a:gd name="T5" fmla="*/ 0 h 407"/>
                <a:gd name="T6" fmla="*/ 0 60000 65536"/>
                <a:gd name="T7" fmla="*/ 0 60000 65536"/>
                <a:gd name="T8" fmla="*/ 0 60000 65536"/>
                <a:gd name="T9" fmla="*/ 0 w 1611"/>
                <a:gd name="T10" fmla="*/ 0 h 407"/>
                <a:gd name="T11" fmla="*/ 1611 w 1611"/>
                <a:gd name="T12" fmla="*/ 407 h 407"/>
              </a:gdLst>
              <a:ahLst/>
              <a:cxnLst>
                <a:cxn ang="T6">
                  <a:pos x="T0" y="T1"/>
                </a:cxn>
                <a:cxn ang="T7">
                  <a:pos x="T2" y="T3"/>
                </a:cxn>
                <a:cxn ang="T8">
                  <a:pos x="T4" y="T5"/>
                </a:cxn>
              </a:cxnLst>
              <a:rect l="T9" t="T10" r="T11" b="T12"/>
              <a:pathLst>
                <a:path w="1611" h="407">
                  <a:moveTo>
                    <a:pt x="1610" y="406"/>
                  </a:moveTo>
                  <a:lnTo>
                    <a:pt x="1610"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000"/>
            </a:p>
          </p:txBody>
        </p:sp>
        <p:sp>
          <p:nvSpPr>
            <p:cNvPr id="22" name="Freeform 16">
              <a:extLst>
                <a:ext uri="{FF2B5EF4-FFF2-40B4-BE49-F238E27FC236}">
                  <a16:creationId xmlns:a16="http://schemas.microsoft.com/office/drawing/2014/main" id="{6654836B-918E-4B67-9020-A3DE8436E76D}"/>
                </a:ext>
              </a:extLst>
            </p:cNvPr>
            <p:cNvSpPr>
              <a:spLocks/>
            </p:cNvSpPr>
            <p:nvPr/>
          </p:nvSpPr>
          <p:spPr bwMode="auto">
            <a:xfrm>
              <a:off x="2671762" y="2831306"/>
              <a:ext cx="1309688" cy="434579"/>
            </a:xfrm>
            <a:custGeom>
              <a:avLst/>
              <a:gdLst>
                <a:gd name="T0" fmla="*/ 0 w 1015"/>
                <a:gd name="T1" fmla="*/ 2147483647 h 365"/>
                <a:gd name="T2" fmla="*/ 2147483647 w 1015"/>
                <a:gd name="T3" fmla="*/ 2147483647 h 365"/>
                <a:gd name="T4" fmla="*/ 2147483647 w 1015"/>
                <a:gd name="T5" fmla="*/ 2147483647 h 365"/>
                <a:gd name="T6" fmla="*/ 2147483647 w 1015"/>
                <a:gd name="T7" fmla="*/ 2147483647 h 365"/>
                <a:gd name="T8" fmla="*/ 2147483647 w 1015"/>
                <a:gd name="T9" fmla="*/ 2147483647 h 365"/>
                <a:gd name="T10" fmla="*/ 2147483647 w 1015"/>
                <a:gd name="T11" fmla="*/ 2147483647 h 365"/>
                <a:gd name="T12" fmla="*/ 2147483647 w 1015"/>
                <a:gd name="T13" fmla="*/ 0 h 365"/>
                <a:gd name="T14" fmla="*/ 0 w 1015"/>
                <a:gd name="T15" fmla="*/ 2147483647 h 365"/>
                <a:gd name="T16" fmla="*/ 0 60000 65536"/>
                <a:gd name="T17" fmla="*/ 0 60000 65536"/>
                <a:gd name="T18" fmla="*/ 0 60000 65536"/>
                <a:gd name="T19" fmla="*/ 0 60000 65536"/>
                <a:gd name="T20" fmla="*/ 0 60000 65536"/>
                <a:gd name="T21" fmla="*/ 0 60000 65536"/>
                <a:gd name="T22" fmla="*/ 0 60000 65536"/>
                <a:gd name="T23" fmla="*/ 0 60000 65536"/>
                <a:gd name="T24" fmla="*/ 0 w 1015"/>
                <a:gd name="T25" fmla="*/ 0 h 365"/>
                <a:gd name="T26" fmla="*/ 1015 w 1015"/>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5" h="365">
                  <a:moveTo>
                    <a:pt x="0" y="7"/>
                  </a:moveTo>
                  <a:lnTo>
                    <a:pt x="264" y="364"/>
                  </a:lnTo>
                  <a:lnTo>
                    <a:pt x="757" y="364"/>
                  </a:lnTo>
                  <a:lnTo>
                    <a:pt x="1014" y="14"/>
                  </a:lnTo>
                  <a:lnTo>
                    <a:pt x="607" y="14"/>
                  </a:lnTo>
                  <a:lnTo>
                    <a:pt x="514" y="135"/>
                  </a:lnTo>
                  <a:lnTo>
                    <a:pt x="407" y="0"/>
                  </a:lnTo>
                  <a:lnTo>
                    <a:pt x="0" y="7"/>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000"/>
            </a:p>
          </p:txBody>
        </p:sp>
        <p:sp>
          <p:nvSpPr>
            <p:cNvPr id="23" name="Freeform 17">
              <a:extLst>
                <a:ext uri="{FF2B5EF4-FFF2-40B4-BE49-F238E27FC236}">
                  <a16:creationId xmlns:a16="http://schemas.microsoft.com/office/drawing/2014/main" id="{D2D82E4C-AFB2-4BFE-B8C5-02F8D4214B0E}"/>
                </a:ext>
              </a:extLst>
            </p:cNvPr>
            <p:cNvSpPr>
              <a:spLocks/>
            </p:cNvSpPr>
            <p:nvPr/>
          </p:nvSpPr>
          <p:spPr bwMode="auto">
            <a:xfrm>
              <a:off x="3313510" y="3282553"/>
              <a:ext cx="1190" cy="280988"/>
            </a:xfrm>
            <a:custGeom>
              <a:avLst/>
              <a:gdLst>
                <a:gd name="T0" fmla="*/ 0 w 1"/>
                <a:gd name="T1" fmla="*/ 0 h 236"/>
                <a:gd name="T2" fmla="*/ 0 w 1"/>
                <a:gd name="T3" fmla="*/ 2147483647 h 236"/>
                <a:gd name="T4" fmla="*/ 0 60000 65536"/>
                <a:gd name="T5" fmla="*/ 0 60000 65536"/>
                <a:gd name="T6" fmla="*/ 0 w 1"/>
                <a:gd name="T7" fmla="*/ 0 h 236"/>
                <a:gd name="T8" fmla="*/ 1 w 1"/>
                <a:gd name="T9" fmla="*/ 236 h 236"/>
              </a:gdLst>
              <a:ahLst/>
              <a:cxnLst>
                <a:cxn ang="T4">
                  <a:pos x="T0" y="T1"/>
                </a:cxn>
                <a:cxn ang="T5">
                  <a:pos x="T2" y="T3"/>
                </a:cxn>
              </a:cxnLst>
              <a:rect l="T6" t="T7" r="T8" b="T9"/>
              <a:pathLst>
                <a:path w="1" h="236">
                  <a:moveTo>
                    <a:pt x="0" y="0"/>
                  </a:moveTo>
                  <a:lnTo>
                    <a:pt x="0" y="235"/>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000"/>
            </a:p>
          </p:txBody>
        </p:sp>
        <p:sp>
          <p:nvSpPr>
            <p:cNvPr id="24" name="Freeform 18">
              <a:extLst>
                <a:ext uri="{FF2B5EF4-FFF2-40B4-BE49-F238E27FC236}">
                  <a16:creationId xmlns:a16="http://schemas.microsoft.com/office/drawing/2014/main" id="{294EA7CD-544E-4435-B9CD-ADB839D49395}"/>
                </a:ext>
              </a:extLst>
            </p:cNvPr>
            <p:cNvSpPr>
              <a:spLocks/>
            </p:cNvSpPr>
            <p:nvPr/>
          </p:nvSpPr>
          <p:spPr bwMode="auto">
            <a:xfrm>
              <a:off x="1785938" y="2546748"/>
              <a:ext cx="1556147" cy="1626394"/>
            </a:xfrm>
            <a:custGeom>
              <a:avLst/>
              <a:gdLst>
                <a:gd name="T0" fmla="*/ 2147483647 w 1206"/>
                <a:gd name="T1" fmla="*/ 2147483647 h 1366"/>
                <a:gd name="T2" fmla="*/ 2147483647 w 1206"/>
                <a:gd name="T3" fmla="*/ 2147483647 h 1366"/>
                <a:gd name="T4" fmla="*/ 0 w 1206"/>
                <a:gd name="T5" fmla="*/ 2147483647 h 1366"/>
                <a:gd name="T6" fmla="*/ 0 w 1206"/>
                <a:gd name="T7" fmla="*/ 0 h 1366"/>
                <a:gd name="T8" fmla="*/ 2147483647 w 1206"/>
                <a:gd name="T9" fmla="*/ 0 h 1366"/>
                <a:gd name="T10" fmla="*/ 2147483647 w 1206"/>
                <a:gd name="T11" fmla="*/ 2147483647 h 1366"/>
                <a:gd name="T12" fmla="*/ 0 60000 65536"/>
                <a:gd name="T13" fmla="*/ 0 60000 65536"/>
                <a:gd name="T14" fmla="*/ 0 60000 65536"/>
                <a:gd name="T15" fmla="*/ 0 60000 65536"/>
                <a:gd name="T16" fmla="*/ 0 60000 65536"/>
                <a:gd name="T17" fmla="*/ 0 60000 65536"/>
                <a:gd name="T18" fmla="*/ 0 w 1206"/>
                <a:gd name="T19" fmla="*/ 0 h 1366"/>
                <a:gd name="T20" fmla="*/ 1206 w 1206"/>
                <a:gd name="T21" fmla="*/ 1366 h 1366"/>
              </a:gdLst>
              <a:ahLst/>
              <a:cxnLst>
                <a:cxn ang="T12">
                  <a:pos x="T0" y="T1"/>
                </a:cxn>
                <a:cxn ang="T13">
                  <a:pos x="T2" y="T3"/>
                </a:cxn>
                <a:cxn ang="T14">
                  <a:pos x="T4" y="T5"/>
                </a:cxn>
                <a:cxn ang="T15">
                  <a:pos x="T6" y="T7"/>
                </a:cxn>
                <a:cxn ang="T16">
                  <a:pos x="T8" y="T9"/>
                </a:cxn>
                <a:cxn ang="T17">
                  <a:pos x="T10" y="T11"/>
                </a:cxn>
              </a:cxnLst>
              <a:rect l="T18" t="T19" r="T20" b="T21"/>
              <a:pathLst>
                <a:path w="1206" h="1366">
                  <a:moveTo>
                    <a:pt x="1205" y="1114"/>
                  </a:moveTo>
                  <a:lnTo>
                    <a:pt x="1205" y="1365"/>
                  </a:lnTo>
                  <a:lnTo>
                    <a:pt x="0" y="1365"/>
                  </a:lnTo>
                  <a:lnTo>
                    <a:pt x="0" y="0"/>
                  </a:lnTo>
                  <a:lnTo>
                    <a:pt x="779" y="0"/>
                  </a:lnTo>
                  <a:lnTo>
                    <a:pt x="779" y="243"/>
                  </a:lnTo>
                </a:path>
              </a:pathLst>
            </a:custGeom>
            <a:ln>
              <a:headEnd type="none" w="sm" len="sm"/>
              <a:tailEnd type="stealth" w="med" len="lg"/>
            </a:ln>
            <a:extLst>
              <a:ext uri="{909E8E84-426E-40DD-AFC4-6F175D3DCCD1}">
                <a14:hiddenFill xmlns:a14="http://schemas.microsoft.com/office/drawing/2010/main">
                  <a:solidFill>
                    <a:srgbClr val="FFFFFF"/>
                  </a:solidFill>
                </a14:hiddenFill>
              </a:ext>
            </a:extLst>
          </p:spPr>
          <p:style>
            <a:lnRef idx="2">
              <a:schemeClr val="dk1"/>
            </a:lnRef>
            <a:fillRef idx="0">
              <a:schemeClr val="dk1"/>
            </a:fillRef>
            <a:effectRef idx="1">
              <a:schemeClr val="dk1"/>
            </a:effectRef>
            <a:fontRef idx="minor">
              <a:schemeClr val="tx1"/>
            </a:fontRef>
          </p:style>
          <p:txBody>
            <a:bodyPr/>
            <a:lstStyle/>
            <a:p>
              <a:endParaRPr lang="zh-TW" altLang="en-US" sz="1000"/>
            </a:p>
          </p:txBody>
        </p:sp>
        <p:sp>
          <p:nvSpPr>
            <p:cNvPr id="25" name="Freeform 19">
              <a:extLst>
                <a:ext uri="{FF2B5EF4-FFF2-40B4-BE49-F238E27FC236}">
                  <a16:creationId xmlns:a16="http://schemas.microsoft.com/office/drawing/2014/main" id="{BB7C0BC7-3009-472B-AE59-AF5108AB4418}"/>
                </a:ext>
              </a:extLst>
            </p:cNvPr>
            <p:cNvSpPr>
              <a:spLocks/>
            </p:cNvSpPr>
            <p:nvPr/>
          </p:nvSpPr>
          <p:spPr bwMode="auto">
            <a:xfrm>
              <a:off x="3656410" y="2406253"/>
              <a:ext cx="1190" cy="433388"/>
            </a:xfrm>
            <a:custGeom>
              <a:avLst/>
              <a:gdLst>
                <a:gd name="T0" fmla="*/ 0 w 1"/>
                <a:gd name="T1" fmla="*/ 0 h 364"/>
                <a:gd name="T2" fmla="*/ 0 w 1"/>
                <a:gd name="T3" fmla="*/ 2147483647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0" y="0"/>
                  </a:moveTo>
                  <a:lnTo>
                    <a:pt x="0" y="36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000"/>
            </a:p>
          </p:txBody>
        </p:sp>
        <p:sp>
          <p:nvSpPr>
            <p:cNvPr id="26" name="Line 20">
              <a:extLst>
                <a:ext uri="{FF2B5EF4-FFF2-40B4-BE49-F238E27FC236}">
                  <a16:creationId xmlns:a16="http://schemas.microsoft.com/office/drawing/2014/main" id="{C7A89A86-8543-4792-8531-3FB80F377F65}"/>
                </a:ext>
              </a:extLst>
            </p:cNvPr>
            <p:cNvSpPr>
              <a:spLocks noChangeShapeType="1"/>
            </p:cNvSpPr>
            <p:nvPr/>
          </p:nvSpPr>
          <p:spPr bwMode="auto">
            <a:xfrm>
              <a:off x="3794522" y="3575447"/>
              <a:ext cx="0" cy="22860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000"/>
            </a:p>
          </p:txBody>
        </p:sp>
        <p:sp>
          <p:nvSpPr>
            <p:cNvPr id="27" name="Line 21">
              <a:extLst>
                <a:ext uri="{FF2B5EF4-FFF2-40B4-BE49-F238E27FC236}">
                  <a16:creationId xmlns:a16="http://schemas.microsoft.com/office/drawing/2014/main" id="{8AF1D84F-F451-4A8C-BA5A-1CB9B47606D7}"/>
                </a:ext>
              </a:extLst>
            </p:cNvPr>
            <p:cNvSpPr>
              <a:spLocks noChangeShapeType="1"/>
            </p:cNvSpPr>
            <p:nvPr/>
          </p:nvSpPr>
          <p:spPr bwMode="auto">
            <a:xfrm>
              <a:off x="3630216" y="3444479"/>
              <a:ext cx="576263" cy="0"/>
            </a:xfrm>
            <a:prstGeom prst="line">
              <a:avLst/>
            </a:prstGeom>
            <a:noFill/>
            <a:ln w="2540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TW" altLang="en-US" sz="1000"/>
            </a:p>
          </p:txBody>
        </p:sp>
        <p:sp>
          <p:nvSpPr>
            <p:cNvPr id="28" name="Freeform 22">
              <a:extLst>
                <a:ext uri="{FF2B5EF4-FFF2-40B4-BE49-F238E27FC236}">
                  <a16:creationId xmlns:a16="http://schemas.microsoft.com/office/drawing/2014/main" id="{123C6A90-6984-4716-96AB-90F5D1070EE8}"/>
                </a:ext>
              </a:extLst>
            </p:cNvPr>
            <p:cNvSpPr>
              <a:spLocks/>
            </p:cNvSpPr>
            <p:nvPr/>
          </p:nvSpPr>
          <p:spPr bwMode="auto">
            <a:xfrm>
              <a:off x="4920012" y="3625454"/>
              <a:ext cx="896541" cy="1190"/>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000"/>
            </a:p>
          </p:txBody>
        </p:sp>
        <p:sp>
          <p:nvSpPr>
            <p:cNvPr id="29" name="Rectangle 23">
              <a:extLst>
                <a:ext uri="{FF2B5EF4-FFF2-40B4-BE49-F238E27FC236}">
                  <a16:creationId xmlns:a16="http://schemas.microsoft.com/office/drawing/2014/main" id="{8C53DF4E-F5BE-42EE-80DD-A71B462EF99D}"/>
                </a:ext>
              </a:extLst>
            </p:cNvPr>
            <p:cNvSpPr>
              <a:spLocks noChangeArrowheads="1"/>
            </p:cNvSpPr>
            <p:nvPr/>
          </p:nvSpPr>
          <p:spPr bwMode="auto">
            <a:xfrm>
              <a:off x="5017993" y="3405431"/>
              <a:ext cx="959179" cy="22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000" b="1" dirty="0">
                  <a:solidFill>
                    <a:srgbClr val="000099"/>
                  </a:solidFill>
                  <a:latin typeface="Arial" pitchFamily="34" charset="0"/>
                </a:rPr>
                <a:t>Shift Left</a:t>
              </a:r>
              <a:endParaRPr kumimoji="1" lang="en-US" altLang="zh-TW" sz="1000" b="1" dirty="0">
                <a:latin typeface="Arial" pitchFamily="34" charset="0"/>
              </a:endParaRPr>
            </a:p>
          </p:txBody>
        </p:sp>
        <p:sp>
          <p:nvSpPr>
            <p:cNvPr id="30" name="Freeform 24">
              <a:extLst>
                <a:ext uri="{FF2B5EF4-FFF2-40B4-BE49-F238E27FC236}">
                  <a16:creationId xmlns:a16="http://schemas.microsoft.com/office/drawing/2014/main" id="{E2622571-2C48-4BF5-99CC-1AC05B1E0B49}"/>
                </a:ext>
              </a:extLst>
            </p:cNvPr>
            <p:cNvSpPr>
              <a:spLocks/>
            </p:cNvSpPr>
            <p:nvPr/>
          </p:nvSpPr>
          <p:spPr bwMode="auto">
            <a:xfrm>
              <a:off x="3333750" y="4029075"/>
              <a:ext cx="3282554" cy="144066"/>
            </a:xfrm>
            <a:custGeom>
              <a:avLst/>
              <a:gdLst>
                <a:gd name="T0" fmla="*/ 0 w 2545"/>
                <a:gd name="T1" fmla="*/ 2147483647 h 121"/>
                <a:gd name="T2" fmla="*/ 2147483647 w 2545"/>
                <a:gd name="T3" fmla="*/ 2147483647 h 121"/>
                <a:gd name="T4" fmla="*/ 2147483647 w 2545"/>
                <a:gd name="T5" fmla="*/ 0 h 121"/>
                <a:gd name="T6" fmla="*/ 0 60000 65536"/>
                <a:gd name="T7" fmla="*/ 0 60000 65536"/>
                <a:gd name="T8" fmla="*/ 0 60000 65536"/>
                <a:gd name="T9" fmla="*/ 0 w 2545"/>
                <a:gd name="T10" fmla="*/ 0 h 121"/>
                <a:gd name="T11" fmla="*/ 2545 w 2545"/>
                <a:gd name="T12" fmla="*/ 121 h 121"/>
              </a:gdLst>
              <a:ahLst/>
              <a:cxnLst>
                <a:cxn ang="T6">
                  <a:pos x="T0" y="T1"/>
                </a:cxn>
                <a:cxn ang="T7">
                  <a:pos x="T2" y="T3"/>
                </a:cxn>
                <a:cxn ang="T8">
                  <a:pos x="T4" y="T5"/>
                </a:cxn>
              </a:cxnLst>
              <a:rect l="T9" t="T10" r="T11" b="T12"/>
              <a:pathLst>
                <a:path w="2545" h="121">
                  <a:moveTo>
                    <a:pt x="0" y="120"/>
                  </a:moveTo>
                  <a:lnTo>
                    <a:pt x="2544" y="120"/>
                  </a:lnTo>
                  <a:lnTo>
                    <a:pt x="2544"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000"/>
            </a:p>
          </p:txBody>
        </p:sp>
        <p:sp>
          <p:nvSpPr>
            <p:cNvPr id="31" name="Freeform 26">
              <a:extLst>
                <a:ext uri="{FF2B5EF4-FFF2-40B4-BE49-F238E27FC236}">
                  <a16:creationId xmlns:a16="http://schemas.microsoft.com/office/drawing/2014/main" id="{F7A06AF6-2DE3-4E3E-993F-750EA79400F2}"/>
                </a:ext>
              </a:extLst>
            </p:cNvPr>
            <p:cNvSpPr>
              <a:spLocks/>
            </p:cNvSpPr>
            <p:nvPr/>
          </p:nvSpPr>
          <p:spPr bwMode="auto">
            <a:xfrm>
              <a:off x="4943475" y="3779522"/>
              <a:ext cx="896541" cy="1191"/>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00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2628ABE-82B9-492B-B118-A0C82D7F3AA9}"/>
              </a:ext>
            </a:extLst>
          </p:cNvPr>
          <p:cNvGrpSpPr/>
          <p:nvPr/>
        </p:nvGrpSpPr>
        <p:grpSpPr>
          <a:xfrm>
            <a:off x="1608991" y="1739542"/>
            <a:ext cx="6427177" cy="2788497"/>
            <a:chOff x="1785938" y="1946673"/>
            <a:chExt cx="5505450" cy="2226469"/>
          </a:xfrm>
        </p:grpSpPr>
        <p:sp>
          <p:nvSpPr>
            <p:cNvPr id="86018" name="Rectangle 2"/>
            <p:cNvSpPr>
              <a:spLocks noChangeArrowheads="1"/>
            </p:cNvSpPr>
            <p:nvPr/>
          </p:nvSpPr>
          <p:spPr bwMode="auto">
            <a:xfrm>
              <a:off x="2616994" y="3534966"/>
              <a:ext cx="2299097" cy="2940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200"/>
            </a:p>
          </p:txBody>
        </p:sp>
        <p:sp>
          <p:nvSpPr>
            <p:cNvPr id="86019" name="Rectangle 3"/>
            <p:cNvSpPr>
              <a:spLocks noChangeArrowheads="1"/>
            </p:cNvSpPr>
            <p:nvPr/>
          </p:nvSpPr>
          <p:spPr bwMode="auto">
            <a:xfrm>
              <a:off x="2626519" y="3544491"/>
              <a:ext cx="2299097" cy="35123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200"/>
            </a:p>
          </p:txBody>
        </p:sp>
        <p:sp>
          <p:nvSpPr>
            <p:cNvPr id="86020" name="Rectangle 4"/>
            <p:cNvSpPr>
              <a:spLocks noChangeArrowheads="1"/>
            </p:cNvSpPr>
            <p:nvPr/>
          </p:nvSpPr>
          <p:spPr bwMode="auto">
            <a:xfrm>
              <a:off x="2793544" y="3543935"/>
              <a:ext cx="799153" cy="35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spAutoFit/>
            </a:bodyPr>
            <a:lstStyle/>
            <a:p>
              <a:pPr algn="ctr"/>
              <a:r>
                <a:rPr kumimoji="1" lang="en-US" altLang="zh-TW" sz="1200" b="1" dirty="0">
                  <a:solidFill>
                    <a:srgbClr val="000000"/>
                  </a:solidFill>
                  <a:latin typeface="Arial" pitchFamily="34" charset="0"/>
                </a:rPr>
                <a:t>Product/</a:t>
              </a:r>
            </a:p>
            <a:p>
              <a:pPr algn="ctr"/>
              <a:r>
                <a:rPr kumimoji="1" lang="en-US" altLang="zh-TW" sz="1200" b="1" dirty="0">
                  <a:solidFill>
                    <a:srgbClr val="000000"/>
                  </a:solidFill>
                  <a:latin typeface="Arial" pitchFamily="34" charset="0"/>
                </a:rPr>
                <a:t>Remainder</a:t>
              </a:r>
            </a:p>
          </p:txBody>
        </p:sp>
        <p:sp>
          <p:nvSpPr>
            <p:cNvPr id="86021" name="Rectangle 5"/>
            <p:cNvSpPr>
              <a:spLocks noChangeArrowheads="1"/>
            </p:cNvSpPr>
            <p:nvPr/>
          </p:nvSpPr>
          <p:spPr bwMode="auto">
            <a:xfrm>
              <a:off x="3943982" y="3551381"/>
              <a:ext cx="751093" cy="35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solidFill>
                    <a:srgbClr val="FF0000"/>
                  </a:solidFill>
                  <a:latin typeface="Arial" pitchFamily="34" charset="0"/>
                </a:rPr>
                <a:t>Multiplier/</a:t>
              </a:r>
            </a:p>
            <a:p>
              <a:pPr algn="ctr"/>
              <a:r>
                <a:rPr kumimoji="1" lang="en-US" altLang="zh-TW" sz="1200" b="1" dirty="0">
                  <a:solidFill>
                    <a:srgbClr val="FF0000"/>
                  </a:solidFill>
                  <a:latin typeface="Arial" pitchFamily="34" charset="0"/>
                </a:rPr>
                <a:t>Quotient</a:t>
              </a:r>
            </a:p>
          </p:txBody>
        </p:sp>
        <p:sp>
          <p:nvSpPr>
            <p:cNvPr id="86022" name="Rectangle 6"/>
            <p:cNvSpPr>
              <a:spLocks noChangeArrowheads="1"/>
            </p:cNvSpPr>
            <p:nvPr/>
          </p:nvSpPr>
          <p:spPr bwMode="auto">
            <a:xfrm>
              <a:off x="3190876" y="1946673"/>
              <a:ext cx="1088231" cy="44410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200"/>
            </a:p>
          </p:txBody>
        </p:sp>
        <p:sp>
          <p:nvSpPr>
            <p:cNvPr id="86023" name="Rectangle 7"/>
            <p:cNvSpPr>
              <a:spLocks noChangeArrowheads="1"/>
            </p:cNvSpPr>
            <p:nvPr/>
          </p:nvSpPr>
          <p:spPr bwMode="auto">
            <a:xfrm>
              <a:off x="3238945" y="1980908"/>
              <a:ext cx="1006029" cy="35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spAutoFit/>
            </a:bodyPr>
            <a:lstStyle/>
            <a:p>
              <a:pPr algn="ctr"/>
              <a:r>
                <a:rPr kumimoji="1" lang="en-US" altLang="zh-TW" sz="1200" b="1" dirty="0">
                  <a:solidFill>
                    <a:srgbClr val="000000"/>
                  </a:solidFill>
                  <a:latin typeface="Arial" pitchFamily="34" charset="0"/>
                </a:rPr>
                <a:t>Multiplicand/</a:t>
              </a:r>
            </a:p>
            <a:p>
              <a:pPr algn="ctr"/>
              <a:r>
                <a:rPr kumimoji="1" lang="en-US" altLang="zh-TW" sz="1200" b="1" dirty="0">
                  <a:solidFill>
                    <a:srgbClr val="000000"/>
                  </a:solidFill>
                  <a:latin typeface="Arial" pitchFamily="34" charset="0"/>
                </a:rPr>
                <a:t>Divisor</a:t>
              </a:r>
            </a:p>
          </p:txBody>
        </p:sp>
        <p:sp>
          <p:nvSpPr>
            <p:cNvPr id="86024" name="Rectangle 8"/>
            <p:cNvSpPr>
              <a:spLocks noChangeArrowheads="1"/>
            </p:cNvSpPr>
            <p:nvPr/>
          </p:nvSpPr>
          <p:spPr bwMode="auto">
            <a:xfrm>
              <a:off x="2935593" y="3011251"/>
              <a:ext cx="773668" cy="20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dirty="0">
                  <a:solidFill>
                    <a:srgbClr val="000000"/>
                  </a:solidFill>
                  <a:latin typeface="Arial" pitchFamily="34" charset="0"/>
                </a:rPr>
                <a:t>32-</a:t>
              </a:r>
              <a:r>
                <a:rPr kumimoji="1" lang="en-US" altLang="zh-TW" sz="1200" b="1" dirty="0">
                  <a:solidFill>
                    <a:srgbClr val="000000"/>
                  </a:solidFill>
                  <a:latin typeface="Arial" pitchFamily="34" charset="0"/>
                </a:rPr>
                <a:t>bit ALU</a:t>
              </a:r>
            </a:p>
          </p:txBody>
        </p:sp>
        <p:sp>
          <p:nvSpPr>
            <p:cNvPr id="86025" name="Rectangle 9"/>
            <p:cNvSpPr>
              <a:spLocks noChangeArrowheads="1"/>
            </p:cNvSpPr>
            <p:nvPr/>
          </p:nvSpPr>
          <p:spPr bwMode="auto">
            <a:xfrm>
              <a:off x="5162997" y="3789043"/>
              <a:ext cx="446647" cy="20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solidFill>
                    <a:srgbClr val="000000"/>
                  </a:solidFill>
                  <a:latin typeface="Arial" pitchFamily="34" charset="0"/>
                </a:rPr>
                <a:t>Write</a:t>
              </a:r>
            </a:p>
          </p:txBody>
        </p:sp>
        <p:sp>
          <p:nvSpPr>
            <p:cNvPr id="86026" name="AutoShape 10"/>
            <p:cNvSpPr>
              <a:spLocks noChangeArrowheads="1"/>
            </p:cNvSpPr>
            <p:nvPr/>
          </p:nvSpPr>
          <p:spPr bwMode="auto">
            <a:xfrm>
              <a:off x="5836444" y="3443287"/>
              <a:ext cx="1454944" cy="596504"/>
            </a:xfrm>
            <a:prstGeom prst="roundRect">
              <a:avLst>
                <a:gd name="adj" fmla="val 48565"/>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200"/>
            </a:p>
          </p:txBody>
        </p:sp>
        <p:sp>
          <p:nvSpPr>
            <p:cNvPr id="86027" name="Rectangle 11"/>
            <p:cNvSpPr>
              <a:spLocks noChangeArrowheads="1"/>
            </p:cNvSpPr>
            <p:nvPr/>
          </p:nvSpPr>
          <p:spPr bwMode="auto">
            <a:xfrm>
              <a:off x="6241974" y="3640638"/>
              <a:ext cx="589066" cy="20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solidFill>
                    <a:srgbClr val="FF0000"/>
                  </a:solidFill>
                  <a:latin typeface="Arial" pitchFamily="34" charset="0"/>
                </a:rPr>
                <a:t>Control</a:t>
              </a:r>
            </a:p>
          </p:txBody>
        </p:sp>
        <p:sp>
          <p:nvSpPr>
            <p:cNvPr id="86028" name="Rectangle 12"/>
            <p:cNvSpPr>
              <a:spLocks noChangeArrowheads="1"/>
            </p:cNvSpPr>
            <p:nvPr/>
          </p:nvSpPr>
          <p:spPr bwMode="auto">
            <a:xfrm>
              <a:off x="3662363" y="2421731"/>
              <a:ext cx="536888" cy="20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solidFill>
                    <a:srgbClr val="000000"/>
                  </a:solidFill>
                  <a:latin typeface="Arial" pitchFamily="34" charset="0"/>
                </a:rPr>
                <a:t>32 </a:t>
              </a:r>
              <a:r>
                <a:rPr kumimoji="1" lang="en-US" altLang="zh-TW" sz="1200" b="1">
                  <a:solidFill>
                    <a:srgbClr val="000000"/>
                  </a:solidFill>
                  <a:latin typeface="Arial" pitchFamily="34" charset="0"/>
                </a:rPr>
                <a:t>bits</a:t>
              </a:r>
            </a:p>
          </p:txBody>
        </p:sp>
        <p:sp>
          <p:nvSpPr>
            <p:cNvPr id="86029" name="Rectangle 13"/>
            <p:cNvSpPr>
              <a:spLocks noChangeArrowheads="1"/>
            </p:cNvSpPr>
            <p:nvPr/>
          </p:nvSpPr>
          <p:spPr bwMode="auto">
            <a:xfrm>
              <a:off x="3499248" y="3892306"/>
              <a:ext cx="536888" cy="20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dirty="0">
                  <a:solidFill>
                    <a:srgbClr val="000000"/>
                  </a:solidFill>
                  <a:latin typeface="Arial" pitchFamily="34" charset="0"/>
                </a:rPr>
                <a:t>64 </a:t>
              </a:r>
              <a:r>
                <a:rPr kumimoji="1" lang="en-US" altLang="zh-TW" sz="1200" b="1" dirty="0">
                  <a:solidFill>
                    <a:srgbClr val="000000"/>
                  </a:solidFill>
                  <a:latin typeface="Arial" pitchFamily="34" charset="0"/>
                </a:rPr>
                <a:t>bits</a:t>
              </a:r>
            </a:p>
          </p:txBody>
        </p:sp>
        <p:sp>
          <p:nvSpPr>
            <p:cNvPr id="86030" name="Freeform 14"/>
            <p:cNvSpPr>
              <a:spLocks/>
            </p:cNvSpPr>
            <p:nvPr/>
          </p:nvSpPr>
          <p:spPr bwMode="auto">
            <a:xfrm>
              <a:off x="3863579" y="3015854"/>
              <a:ext cx="2078831" cy="484584"/>
            </a:xfrm>
            <a:custGeom>
              <a:avLst/>
              <a:gdLst>
                <a:gd name="T0" fmla="*/ 2147483647 w 1611"/>
                <a:gd name="T1" fmla="*/ 2147483647 h 407"/>
                <a:gd name="T2" fmla="*/ 2147483647 w 1611"/>
                <a:gd name="T3" fmla="*/ 0 h 407"/>
                <a:gd name="T4" fmla="*/ 0 w 1611"/>
                <a:gd name="T5" fmla="*/ 0 h 407"/>
                <a:gd name="T6" fmla="*/ 0 60000 65536"/>
                <a:gd name="T7" fmla="*/ 0 60000 65536"/>
                <a:gd name="T8" fmla="*/ 0 60000 65536"/>
                <a:gd name="T9" fmla="*/ 0 w 1611"/>
                <a:gd name="T10" fmla="*/ 0 h 407"/>
                <a:gd name="T11" fmla="*/ 1611 w 1611"/>
                <a:gd name="T12" fmla="*/ 407 h 407"/>
              </a:gdLst>
              <a:ahLst/>
              <a:cxnLst>
                <a:cxn ang="T6">
                  <a:pos x="T0" y="T1"/>
                </a:cxn>
                <a:cxn ang="T7">
                  <a:pos x="T2" y="T3"/>
                </a:cxn>
                <a:cxn ang="T8">
                  <a:pos x="T4" y="T5"/>
                </a:cxn>
              </a:cxnLst>
              <a:rect l="T9" t="T10" r="T11" b="T12"/>
              <a:pathLst>
                <a:path w="1611" h="407">
                  <a:moveTo>
                    <a:pt x="1610" y="406"/>
                  </a:moveTo>
                  <a:lnTo>
                    <a:pt x="1610"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200"/>
            </a:p>
          </p:txBody>
        </p:sp>
        <p:sp>
          <p:nvSpPr>
            <p:cNvPr id="86031" name="Freeform 15"/>
            <p:cNvSpPr>
              <a:spLocks/>
            </p:cNvSpPr>
            <p:nvPr/>
          </p:nvSpPr>
          <p:spPr bwMode="auto">
            <a:xfrm>
              <a:off x="4931844" y="3713377"/>
              <a:ext cx="896540" cy="1190"/>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200"/>
            </a:p>
          </p:txBody>
        </p:sp>
        <p:sp>
          <p:nvSpPr>
            <p:cNvPr id="86032" name="Freeform 16"/>
            <p:cNvSpPr>
              <a:spLocks/>
            </p:cNvSpPr>
            <p:nvPr/>
          </p:nvSpPr>
          <p:spPr bwMode="auto">
            <a:xfrm>
              <a:off x="2671762" y="2831306"/>
              <a:ext cx="1309688" cy="434579"/>
            </a:xfrm>
            <a:custGeom>
              <a:avLst/>
              <a:gdLst>
                <a:gd name="T0" fmla="*/ 0 w 1015"/>
                <a:gd name="T1" fmla="*/ 2147483647 h 365"/>
                <a:gd name="T2" fmla="*/ 2147483647 w 1015"/>
                <a:gd name="T3" fmla="*/ 2147483647 h 365"/>
                <a:gd name="T4" fmla="*/ 2147483647 w 1015"/>
                <a:gd name="T5" fmla="*/ 2147483647 h 365"/>
                <a:gd name="T6" fmla="*/ 2147483647 w 1015"/>
                <a:gd name="T7" fmla="*/ 2147483647 h 365"/>
                <a:gd name="T8" fmla="*/ 2147483647 w 1015"/>
                <a:gd name="T9" fmla="*/ 2147483647 h 365"/>
                <a:gd name="T10" fmla="*/ 2147483647 w 1015"/>
                <a:gd name="T11" fmla="*/ 2147483647 h 365"/>
                <a:gd name="T12" fmla="*/ 2147483647 w 1015"/>
                <a:gd name="T13" fmla="*/ 0 h 365"/>
                <a:gd name="T14" fmla="*/ 0 w 1015"/>
                <a:gd name="T15" fmla="*/ 2147483647 h 365"/>
                <a:gd name="T16" fmla="*/ 0 60000 65536"/>
                <a:gd name="T17" fmla="*/ 0 60000 65536"/>
                <a:gd name="T18" fmla="*/ 0 60000 65536"/>
                <a:gd name="T19" fmla="*/ 0 60000 65536"/>
                <a:gd name="T20" fmla="*/ 0 60000 65536"/>
                <a:gd name="T21" fmla="*/ 0 60000 65536"/>
                <a:gd name="T22" fmla="*/ 0 60000 65536"/>
                <a:gd name="T23" fmla="*/ 0 60000 65536"/>
                <a:gd name="T24" fmla="*/ 0 w 1015"/>
                <a:gd name="T25" fmla="*/ 0 h 365"/>
                <a:gd name="T26" fmla="*/ 1015 w 1015"/>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5" h="365">
                  <a:moveTo>
                    <a:pt x="0" y="7"/>
                  </a:moveTo>
                  <a:lnTo>
                    <a:pt x="264" y="364"/>
                  </a:lnTo>
                  <a:lnTo>
                    <a:pt x="757" y="364"/>
                  </a:lnTo>
                  <a:lnTo>
                    <a:pt x="1014" y="14"/>
                  </a:lnTo>
                  <a:lnTo>
                    <a:pt x="607" y="14"/>
                  </a:lnTo>
                  <a:lnTo>
                    <a:pt x="514" y="135"/>
                  </a:lnTo>
                  <a:lnTo>
                    <a:pt x="407" y="0"/>
                  </a:lnTo>
                  <a:lnTo>
                    <a:pt x="0" y="7"/>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1200"/>
            </a:p>
          </p:txBody>
        </p:sp>
        <p:sp>
          <p:nvSpPr>
            <p:cNvPr id="86033" name="Freeform 17"/>
            <p:cNvSpPr>
              <a:spLocks/>
            </p:cNvSpPr>
            <p:nvPr/>
          </p:nvSpPr>
          <p:spPr bwMode="auto">
            <a:xfrm>
              <a:off x="3313510" y="3282553"/>
              <a:ext cx="1190" cy="280988"/>
            </a:xfrm>
            <a:custGeom>
              <a:avLst/>
              <a:gdLst>
                <a:gd name="T0" fmla="*/ 0 w 1"/>
                <a:gd name="T1" fmla="*/ 0 h 236"/>
                <a:gd name="T2" fmla="*/ 0 w 1"/>
                <a:gd name="T3" fmla="*/ 2147483647 h 236"/>
                <a:gd name="T4" fmla="*/ 0 60000 65536"/>
                <a:gd name="T5" fmla="*/ 0 60000 65536"/>
                <a:gd name="T6" fmla="*/ 0 w 1"/>
                <a:gd name="T7" fmla="*/ 0 h 236"/>
                <a:gd name="T8" fmla="*/ 1 w 1"/>
                <a:gd name="T9" fmla="*/ 236 h 236"/>
              </a:gdLst>
              <a:ahLst/>
              <a:cxnLst>
                <a:cxn ang="T4">
                  <a:pos x="T0" y="T1"/>
                </a:cxn>
                <a:cxn ang="T5">
                  <a:pos x="T2" y="T3"/>
                </a:cxn>
              </a:cxnLst>
              <a:rect l="T6" t="T7" r="T8" b="T9"/>
              <a:pathLst>
                <a:path w="1" h="236">
                  <a:moveTo>
                    <a:pt x="0" y="0"/>
                  </a:moveTo>
                  <a:lnTo>
                    <a:pt x="0" y="235"/>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200"/>
            </a:p>
          </p:txBody>
        </p:sp>
        <p:sp>
          <p:nvSpPr>
            <p:cNvPr id="86034" name="Freeform 18"/>
            <p:cNvSpPr>
              <a:spLocks/>
            </p:cNvSpPr>
            <p:nvPr/>
          </p:nvSpPr>
          <p:spPr bwMode="auto">
            <a:xfrm>
              <a:off x="1785938" y="2546748"/>
              <a:ext cx="1556147" cy="1626394"/>
            </a:xfrm>
            <a:custGeom>
              <a:avLst/>
              <a:gdLst>
                <a:gd name="T0" fmla="*/ 2147483647 w 1206"/>
                <a:gd name="T1" fmla="*/ 2147483647 h 1366"/>
                <a:gd name="T2" fmla="*/ 2147483647 w 1206"/>
                <a:gd name="T3" fmla="*/ 2147483647 h 1366"/>
                <a:gd name="T4" fmla="*/ 0 w 1206"/>
                <a:gd name="T5" fmla="*/ 2147483647 h 1366"/>
                <a:gd name="T6" fmla="*/ 0 w 1206"/>
                <a:gd name="T7" fmla="*/ 0 h 1366"/>
                <a:gd name="T8" fmla="*/ 2147483647 w 1206"/>
                <a:gd name="T9" fmla="*/ 0 h 1366"/>
                <a:gd name="T10" fmla="*/ 2147483647 w 1206"/>
                <a:gd name="T11" fmla="*/ 2147483647 h 1366"/>
                <a:gd name="T12" fmla="*/ 0 60000 65536"/>
                <a:gd name="T13" fmla="*/ 0 60000 65536"/>
                <a:gd name="T14" fmla="*/ 0 60000 65536"/>
                <a:gd name="T15" fmla="*/ 0 60000 65536"/>
                <a:gd name="T16" fmla="*/ 0 60000 65536"/>
                <a:gd name="T17" fmla="*/ 0 60000 65536"/>
                <a:gd name="T18" fmla="*/ 0 w 1206"/>
                <a:gd name="T19" fmla="*/ 0 h 1366"/>
                <a:gd name="T20" fmla="*/ 1206 w 1206"/>
                <a:gd name="T21" fmla="*/ 1366 h 1366"/>
              </a:gdLst>
              <a:ahLst/>
              <a:cxnLst>
                <a:cxn ang="T12">
                  <a:pos x="T0" y="T1"/>
                </a:cxn>
                <a:cxn ang="T13">
                  <a:pos x="T2" y="T3"/>
                </a:cxn>
                <a:cxn ang="T14">
                  <a:pos x="T4" y="T5"/>
                </a:cxn>
                <a:cxn ang="T15">
                  <a:pos x="T6" y="T7"/>
                </a:cxn>
                <a:cxn ang="T16">
                  <a:pos x="T8" y="T9"/>
                </a:cxn>
                <a:cxn ang="T17">
                  <a:pos x="T10" y="T11"/>
                </a:cxn>
              </a:cxnLst>
              <a:rect l="T18" t="T19" r="T20" b="T21"/>
              <a:pathLst>
                <a:path w="1206" h="1366">
                  <a:moveTo>
                    <a:pt x="1205" y="1114"/>
                  </a:moveTo>
                  <a:lnTo>
                    <a:pt x="1205" y="1365"/>
                  </a:lnTo>
                  <a:lnTo>
                    <a:pt x="0" y="1365"/>
                  </a:lnTo>
                  <a:lnTo>
                    <a:pt x="0" y="0"/>
                  </a:lnTo>
                  <a:lnTo>
                    <a:pt x="779" y="0"/>
                  </a:lnTo>
                  <a:lnTo>
                    <a:pt x="779" y="24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200"/>
            </a:p>
          </p:txBody>
        </p:sp>
        <p:sp>
          <p:nvSpPr>
            <p:cNvPr id="86035" name="Freeform 19"/>
            <p:cNvSpPr>
              <a:spLocks/>
            </p:cNvSpPr>
            <p:nvPr/>
          </p:nvSpPr>
          <p:spPr bwMode="auto">
            <a:xfrm>
              <a:off x="3656410" y="2406253"/>
              <a:ext cx="1190" cy="433388"/>
            </a:xfrm>
            <a:custGeom>
              <a:avLst/>
              <a:gdLst>
                <a:gd name="T0" fmla="*/ 0 w 1"/>
                <a:gd name="T1" fmla="*/ 0 h 364"/>
                <a:gd name="T2" fmla="*/ 0 w 1"/>
                <a:gd name="T3" fmla="*/ 2147483647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0" y="0"/>
                  </a:moveTo>
                  <a:lnTo>
                    <a:pt x="0" y="36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200"/>
            </a:p>
          </p:txBody>
        </p:sp>
        <p:sp>
          <p:nvSpPr>
            <p:cNvPr id="86036" name="Line 20"/>
            <p:cNvSpPr>
              <a:spLocks noChangeShapeType="1"/>
            </p:cNvSpPr>
            <p:nvPr/>
          </p:nvSpPr>
          <p:spPr bwMode="auto">
            <a:xfrm>
              <a:off x="3794522" y="3529013"/>
              <a:ext cx="0" cy="321469"/>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86037" name="Line 21"/>
            <p:cNvSpPr>
              <a:spLocks noChangeShapeType="1"/>
            </p:cNvSpPr>
            <p:nvPr/>
          </p:nvSpPr>
          <p:spPr bwMode="auto">
            <a:xfrm>
              <a:off x="3630216" y="3444479"/>
              <a:ext cx="576263" cy="0"/>
            </a:xfrm>
            <a:prstGeom prst="line">
              <a:avLst/>
            </a:prstGeom>
            <a:noFill/>
            <a:ln w="25400">
              <a:solidFill>
                <a:srgbClr val="FF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solidFill>
                  <a:srgbClr val="FF0000"/>
                </a:solidFill>
              </a:endParaRPr>
            </a:p>
          </p:txBody>
        </p:sp>
        <p:sp>
          <p:nvSpPr>
            <p:cNvPr id="86038" name="Freeform 22"/>
            <p:cNvSpPr>
              <a:spLocks/>
            </p:cNvSpPr>
            <p:nvPr/>
          </p:nvSpPr>
          <p:spPr bwMode="auto">
            <a:xfrm>
              <a:off x="4918563" y="3563908"/>
              <a:ext cx="1000247" cy="39448"/>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200"/>
            </a:p>
          </p:txBody>
        </p:sp>
        <p:sp>
          <p:nvSpPr>
            <p:cNvPr id="86039" name="Rectangle 23"/>
            <p:cNvSpPr>
              <a:spLocks noChangeArrowheads="1"/>
            </p:cNvSpPr>
            <p:nvPr/>
          </p:nvSpPr>
          <p:spPr bwMode="auto">
            <a:xfrm>
              <a:off x="5017251" y="3550047"/>
              <a:ext cx="692049" cy="20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solidFill>
                    <a:srgbClr val="000099"/>
                  </a:solidFill>
                  <a:latin typeface="Arial" pitchFamily="34" charset="0"/>
                </a:rPr>
                <a:t>Shift Left</a:t>
              </a:r>
              <a:endParaRPr kumimoji="1" lang="en-US" altLang="zh-TW" sz="1200" b="1" dirty="0">
                <a:latin typeface="Arial" pitchFamily="34" charset="0"/>
              </a:endParaRPr>
            </a:p>
          </p:txBody>
        </p:sp>
        <p:sp>
          <p:nvSpPr>
            <p:cNvPr id="86040" name="Freeform 24"/>
            <p:cNvSpPr>
              <a:spLocks/>
            </p:cNvSpPr>
            <p:nvPr/>
          </p:nvSpPr>
          <p:spPr bwMode="auto">
            <a:xfrm>
              <a:off x="3333750" y="4029075"/>
              <a:ext cx="3282554" cy="144066"/>
            </a:xfrm>
            <a:custGeom>
              <a:avLst/>
              <a:gdLst>
                <a:gd name="T0" fmla="*/ 0 w 2545"/>
                <a:gd name="T1" fmla="*/ 2147483647 h 121"/>
                <a:gd name="T2" fmla="*/ 2147483647 w 2545"/>
                <a:gd name="T3" fmla="*/ 2147483647 h 121"/>
                <a:gd name="T4" fmla="*/ 2147483647 w 2545"/>
                <a:gd name="T5" fmla="*/ 0 h 121"/>
                <a:gd name="T6" fmla="*/ 0 60000 65536"/>
                <a:gd name="T7" fmla="*/ 0 60000 65536"/>
                <a:gd name="T8" fmla="*/ 0 60000 65536"/>
                <a:gd name="T9" fmla="*/ 0 w 2545"/>
                <a:gd name="T10" fmla="*/ 0 h 121"/>
                <a:gd name="T11" fmla="*/ 2545 w 2545"/>
                <a:gd name="T12" fmla="*/ 121 h 121"/>
              </a:gdLst>
              <a:ahLst/>
              <a:cxnLst>
                <a:cxn ang="T6">
                  <a:pos x="T0" y="T1"/>
                </a:cxn>
                <a:cxn ang="T7">
                  <a:pos x="T2" y="T3"/>
                </a:cxn>
                <a:cxn ang="T8">
                  <a:pos x="T4" y="T5"/>
                </a:cxn>
              </a:cxnLst>
              <a:rect l="T9" t="T10" r="T11" b="T12"/>
              <a:pathLst>
                <a:path w="2545" h="121">
                  <a:moveTo>
                    <a:pt x="0" y="120"/>
                  </a:moveTo>
                  <a:lnTo>
                    <a:pt x="2544" y="120"/>
                  </a:lnTo>
                  <a:lnTo>
                    <a:pt x="2544"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200"/>
            </a:p>
          </p:txBody>
        </p:sp>
        <p:sp>
          <p:nvSpPr>
            <p:cNvPr id="86041" name="Freeform 25"/>
            <p:cNvSpPr>
              <a:spLocks/>
            </p:cNvSpPr>
            <p:nvPr/>
          </p:nvSpPr>
          <p:spPr bwMode="auto">
            <a:xfrm>
              <a:off x="4943475" y="3829050"/>
              <a:ext cx="896541" cy="1191"/>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200"/>
            </a:p>
          </p:txBody>
        </p:sp>
        <p:sp>
          <p:nvSpPr>
            <p:cNvPr id="86042" name="Rectangle 26"/>
            <p:cNvSpPr>
              <a:spLocks noChangeArrowheads="1"/>
            </p:cNvSpPr>
            <p:nvPr/>
          </p:nvSpPr>
          <p:spPr bwMode="auto">
            <a:xfrm>
              <a:off x="4968925" y="3361286"/>
              <a:ext cx="788168" cy="20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Shift Right</a:t>
              </a:r>
            </a:p>
          </p:txBody>
        </p:sp>
      </p:grpSp>
      <p:sp>
        <p:nvSpPr>
          <p:cNvPr id="86043" name="Rectangle 27"/>
          <p:cNvSpPr>
            <a:spLocks noGrp="1" noChangeArrowheads="1"/>
          </p:cNvSpPr>
          <p:nvPr>
            <p:ph type="title"/>
          </p:nvPr>
        </p:nvSpPr>
        <p:spPr>
          <a:xfrm>
            <a:off x="1023457" y="142613"/>
            <a:ext cx="6706082" cy="478172"/>
          </a:xfrm>
        </p:spPr>
        <p:txBody>
          <a:bodyPr/>
          <a:lstStyle/>
          <a:p>
            <a:r>
              <a:rPr lang="en-US" altLang="zh-TW" dirty="0"/>
              <a:t>Multiply/Divide Hardware </a:t>
            </a:r>
          </a:p>
        </p:txBody>
      </p:sp>
      <p:sp>
        <p:nvSpPr>
          <p:cNvPr id="86044" name="Rectangle 28"/>
          <p:cNvSpPr>
            <a:spLocks noGrp="1" noChangeArrowheads="1"/>
          </p:cNvSpPr>
          <p:nvPr>
            <p:ph type="body" idx="1"/>
          </p:nvPr>
        </p:nvSpPr>
        <p:spPr>
          <a:xfrm>
            <a:off x="973122" y="844153"/>
            <a:ext cx="7713677" cy="747255"/>
          </a:xfrm>
        </p:spPr>
        <p:txBody>
          <a:bodyPr/>
          <a:lstStyle/>
          <a:p>
            <a:r>
              <a:rPr lang="zh-TW" altLang="en-US" sz="2000" dirty="0"/>
              <a:t>32-</a:t>
            </a:r>
            <a:r>
              <a:rPr lang="en-US" altLang="zh-TW" sz="2000" dirty="0"/>
              <a:t>bit Multiplicand/Divisor register, 32 -bit ALU, 64-bit Product/Remainder register, (</a:t>
            </a:r>
            <a:r>
              <a:rPr lang="en-US" altLang="zh-TW" sz="2000" u="sng" dirty="0">
                <a:solidFill>
                  <a:srgbClr val="FF0000"/>
                </a:solidFill>
              </a:rPr>
              <a:t>0</a:t>
            </a:r>
            <a:r>
              <a:rPr lang="en-US" altLang="zh-TW" sz="2000" dirty="0"/>
              <a:t>-bit Multiplier/Quotient register)</a:t>
            </a:r>
          </a:p>
        </p:txBody>
      </p:sp>
      <p:sp>
        <p:nvSpPr>
          <p:cNvPr id="30" name="灯片编号占位符 2">
            <a:extLst>
              <a:ext uri="{FF2B5EF4-FFF2-40B4-BE49-F238E27FC236}">
                <a16:creationId xmlns:a16="http://schemas.microsoft.com/office/drawing/2014/main" id="{63417444-AAF9-4D39-B248-3F74709E8D24}"/>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46</a:t>
            </a:fld>
            <a:endParaRPr lang="zh-TW"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Floating-Point Numbers</a:t>
            </a:r>
          </a:p>
        </p:txBody>
      </p:sp>
      <p:sp>
        <p:nvSpPr>
          <p:cNvPr id="3" name="Content Placeholder 2"/>
          <p:cNvSpPr>
            <a:spLocks noGrp="1"/>
          </p:cNvSpPr>
          <p:nvPr>
            <p:ph idx="1"/>
          </p:nvPr>
        </p:nvSpPr>
        <p:spPr>
          <a:xfrm>
            <a:off x="1057012" y="844153"/>
            <a:ext cx="7629787" cy="3671888"/>
          </a:xfrm>
        </p:spPr>
        <p:txBody>
          <a:bodyPr>
            <a:normAutofit/>
          </a:bodyPr>
          <a:lstStyle/>
          <a:p>
            <a:r>
              <a:rPr lang="en-US" dirty="0"/>
              <a:t>Representation for non-integral numbers</a:t>
            </a:r>
          </a:p>
          <a:p>
            <a:pPr lvl="1"/>
            <a:r>
              <a:rPr lang="en-US" dirty="0"/>
              <a:t>Include very small and very large numbers</a:t>
            </a:r>
          </a:p>
          <a:p>
            <a:r>
              <a:rPr lang="en-US" dirty="0"/>
              <a:t>Like scientific notation</a:t>
            </a:r>
          </a:p>
          <a:p>
            <a:pPr lvl="1"/>
            <a:r>
              <a:rPr lang="en-US" dirty="0"/>
              <a:t>–2.34 × 10</a:t>
            </a:r>
            <a:r>
              <a:rPr lang="en-US" baseline="30000" dirty="0"/>
              <a:t>56</a:t>
            </a:r>
          </a:p>
          <a:p>
            <a:pPr lvl="1"/>
            <a:r>
              <a:rPr lang="en-US" dirty="0"/>
              <a:t>+0.002 × 10</a:t>
            </a:r>
            <a:r>
              <a:rPr lang="en-US" baseline="30000" dirty="0"/>
              <a:t>–4</a:t>
            </a:r>
          </a:p>
          <a:p>
            <a:pPr lvl="1"/>
            <a:r>
              <a:rPr lang="en-US" dirty="0"/>
              <a:t>+987.02 × 10</a:t>
            </a:r>
            <a:r>
              <a:rPr lang="en-US" baseline="30000" dirty="0"/>
              <a:t>9</a:t>
            </a:r>
          </a:p>
          <a:p>
            <a:r>
              <a:rPr lang="en-US" dirty="0"/>
              <a:t>In binary</a:t>
            </a:r>
          </a:p>
          <a:p>
            <a:pPr lvl="1"/>
            <a:r>
              <a:rPr lang="en-US" dirty="0"/>
              <a:t>±1.xxxxxxx</a:t>
            </a:r>
            <a:r>
              <a:rPr lang="en-US" baseline="-25000" dirty="0"/>
              <a:t>2</a:t>
            </a:r>
            <a:r>
              <a:rPr lang="en-US" dirty="0"/>
              <a:t> × 2</a:t>
            </a:r>
            <a:r>
              <a:rPr lang="en-US" baseline="30000" dirty="0"/>
              <a:t>yyyy</a:t>
            </a:r>
          </a:p>
          <a:p>
            <a:r>
              <a:rPr lang="en-US" dirty="0"/>
              <a:t>Types </a:t>
            </a:r>
            <a:r>
              <a:rPr lang="en-US" dirty="0">
                <a:latin typeface="Courier New" panose="02070309020205020404" pitchFamily="49" charset="0"/>
                <a:cs typeface="Courier New" panose="02070309020205020404" pitchFamily="49" charset="0"/>
              </a:rPr>
              <a:t>float</a:t>
            </a:r>
            <a:r>
              <a:rPr lang="en-US" dirty="0"/>
              <a:t> and </a:t>
            </a:r>
            <a:r>
              <a:rPr lang="en-US" dirty="0">
                <a:latin typeface="Courier New" panose="02070309020205020404" pitchFamily="49" charset="0"/>
                <a:cs typeface="Courier New" panose="02070309020205020404" pitchFamily="49" charset="0"/>
              </a:rPr>
              <a:t>double</a:t>
            </a:r>
            <a:r>
              <a:rPr lang="en-US" dirty="0"/>
              <a:t> in C</a:t>
            </a:r>
          </a:p>
        </p:txBody>
      </p:sp>
      <p:sp>
        <p:nvSpPr>
          <p:cNvPr id="6" name="TextBox 5"/>
          <p:cNvSpPr txBox="1"/>
          <p:nvPr/>
        </p:nvSpPr>
        <p:spPr>
          <a:xfrm>
            <a:off x="3587094" y="2102567"/>
            <a:ext cx="1213794" cy="300082"/>
          </a:xfrm>
          <a:prstGeom prst="rect">
            <a:avLst/>
          </a:prstGeom>
          <a:noFill/>
        </p:spPr>
        <p:txBody>
          <a:bodyPr wrap="none" rtlCol="0">
            <a:spAutoFit/>
          </a:bodyPr>
          <a:lstStyle/>
          <a:p>
            <a:r>
              <a:rPr lang="en-US" sz="1350" dirty="0"/>
              <a:t>(</a:t>
            </a:r>
            <a:r>
              <a:rPr lang="en-US" sz="1350" b="1" dirty="0">
                <a:solidFill>
                  <a:schemeClr val="accent1"/>
                </a:solidFill>
              </a:rPr>
              <a:t>normalized</a:t>
            </a:r>
            <a:r>
              <a:rPr lang="en-US" sz="1350" dirty="0"/>
              <a:t>)</a:t>
            </a:r>
          </a:p>
        </p:txBody>
      </p:sp>
      <p:sp>
        <p:nvSpPr>
          <p:cNvPr id="7" name="TextBox 6"/>
          <p:cNvSpPr txBox="1"/>
          <p:nvPr/>
        </p:nvSpPr>
        <p:spPr>
          <a:xfrm>
            <a:off x="3582878" y="2688709"/>
            <a:ext cx="1531188" cy="300082"/>
          </a:xfrm>
          <a:prstGeom prst="rect">
            <a:avLst/>
          </a:prstGeom>
          <a:noFill/>
        </p:spPr>
        <p:txBody>
          <a:bodyPr wrap="none" rtlCol="0">
            <a:spAutoFit/>
          </a:bodyPr>
          <a:lstStyle/>
          <a:p>
            <a:r>
              <a:rPr lang="en-US" sz="1350" dirty="0"/>
              <a:t>(</a:t>
            </a:r>
            <a:r>
              <a:rPr lang="en-US" sz="1350" b="1" dirty="0">
                <a:solidFill>
                  <a:schemeClr val="accent1"/>
                </a:solidFill>
              </a:rPr>
              <a:t>not normalized</a:t>
            </a:r>
            <a:r>
              <a:rPr lang="en-US" sz="1350" dirty="0"/>
              <a:t>)</a:t>
            </a:r>
          </a:p>
        </p:txBody>
      </p:sp>
      <p:sp>
        <p:nvSpPr>
          <p:cNvPr id="8" name="灯片编号占位符 7">
            <a:extLst>
              <a:ext uri="{FF2B5EF4-FFF2-40B4-BE49-F238E27FC236}">
                <a16:creationId xmlns:a16="http://schemas.microsoft.com/office/drawing/2014/main" id="{8A89B2D7-6790-4B5B-952C-E87D700335EF}"/>
              </a:ext>
            </a:extLst>
          </p:cNvPr>
          <p:cNvSpPr>
            <a:spLocks noGrp="1"/>
          </p:cNvSpPr>
          <p:nvPr>
            <p:ph type="sldNum" sz="quarter" idx="10"/>
          </p:nvPr>
        </p:nvSpPr>
        <p:spPr/>
        <p:txBody>
          <a:bodyPr/>
          <a:lstStyle/>
          <a:p>
            <a:fld id="{D9B6BDF2-6896-4B98-8776-C18582F63BA5}" type="slidenum">
              <a:rPr lang="zh-TW" altLang="en-US" smtClean="0"/>
              <a:pPr/>
              <a:t>47</a:t>
            </a:fld>
            <a:endParaRPr lang="zh-TW" altLang="en-US"/>
          </a:p>
        </p:txBody>
      </p:sp>
    </p:spTree>
    <p:extLst>
      <p:ext uri="{BB962C8B-B14F-4D97-AF65-F5344CB8AC3E}">
        <p14:creationId xmlns:p14="http://schemas.microsoft.com/office/powerpoint/2010/main" val="2274019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Floating-Point Standard </a:t>
            </a:r>
          </a:p>
        </p:txBody>
      </p:sp>
      <p:sp>
        <p:nvSpPr>
          <p:cNvPr id="3" name="Content Placeholder 2"/>
          <p:cNvSpPr>
            <a:spLocks noGrp="1"/>
          </p:cNvSpPr>
          <p:nvPr>
            <p:ph idx="1"/>
          </p:nvPr>
        </p:nvSpPr>
        <p:spPr>
          <a:xfrm>
            <a:off x="989900" y="844153"/>
            <a:ext cx="7696899" cy="3671888"/>
          </a:xfrm>
        </p:spPr>
        <p:txBody>
          <a:bodyPr>
            <a:normAutofit/>
          </a:bodyPr>
          <a:lstStyle/>
          <a:p>
            <a:r>
              <a:rPr lang="en-US" dirty="0"/>
              <a:t>Defined by IEEE 754-1985 standard</a:t>
            </a:r>
          </a:p>
          <a:p>
            <a:r>
              <a:rPr lang="en-US" dirty="0"/>
              <a:t>Developed in response to divergence of representations</a:t>
            </a:r>
          </a:p>
          <a:p>
            <a:pPr lvl="1"/>
            <a:r>
              <a:rPr lang="en-US" dirty="0"/>
              <a:t>Portability issues for scientific code</a:t>
            </a:r>
          </a:p>
          <a:p>
            <a:r>
              <a:rPr lang="en-US" dirty="0"/>
              <a:t>Now almost universally adopted</a:t>
            </a:r>
          </a:p>
          <a:p>
            <a:r>
              <a:rPr lang="en-US" dirty="0"/>
              <a:t>Two representations</a:t>
            </a:r>
          </a:p>
          <a:p>
            <a:pPr lvl="1"/>
            <a:r>
              <a:rPr lang="en-US" dirty="0"/>
              <a:t>Single precision (32-bit)</a:t>
            </a:r>
          </a:p>
          <a:p>
            <a:pPr lvl="1"/>
            <a:r>
              <a:rPr lang="en-US" dirty="0"/>
              <a:t>Double precision (64-bit)</a:t>
            </a:r>
          </a:p>
        </p:txBody>
      </p:sp>
      <p:sp>
        <p:nvSpPr>
          <p:cNvPr id="6" name="灯片编号占位符 5">
            <a:extLst>
              <a:ext uri="{FF2B5EF4-FFF2-40B4-BE49-F238E27FC236}">
                <a16:creationId xmlns:a16="http://schemas.microsoft.com/office/drawing/2014/main" id="{15CD2B8F-AB42-4DAE-90C8-54CBA96BAAC8}"/>
              </a:ext>
            </a:extLst>
          </p:cNvPr>
          <p:cNvSpPr>
            <a:spLocks noGrp="1"/>
          </p:cNvSpPr>
          <p:nvPr>
            <p:ph type="sldNum" sz="quarter" idx="10"/>
          </p:nvPr>
        </p:nvSpPr>
        <p:spPr/>
        <p:txBody>
          <a:bodyPr/>
          <a:lstStyle/>
          <a:p>
            <a:fld id="{D9B6BDF2-6896-4B98-8776-C18582F63BA5}" type="slidenum">
              <a:rPr lang="zh-TW" altLang="en-US" smtClean="0"/>
              <a:pPr/>
              <a:t>48</a:t>
            </a:fld>
            <a:endParaRPr lang="zh-TW" altLang="en-US"/>
          </a:p>
        </p:txBody>
      </p:sp>
    </p:spTree>
    <p:extLst>
      <p:ext uri="{BB962C8B-B14F-4D97-AF65-F5344CB8AC3E}">
        <p14:creationId xmlns:p14="http://schemas.microsoft.com/office/powerpoint/2010/main" val="6553927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IEEE Floating-Point Format</a:t>
            </a:r>
          </a:p>
        </p:txBody>
      </p:sp>
      <p:grpSp>
        <p:nvGrpSpPr>
          <p:cNvPr id="6" name="Group 5"/>
          <p:cNvGrpSpPr/>
          <p:nvPr/>
        </p:nvGrpSpPr>
        <p:grpSpPr>
          <a:xfrm>
            <a:off x="1277528" y="3524521"/>
            <a:ext cx="6588944" cy="491372"/>
            <a:chOff x="1749390" y="1291236"/>
            <a:chExt cx="8785259" cy="655162"/>
          </a:xfrm>
        </p:grpSpPr>
        <p:grpSp>
          <p:nvGrpSpPr>
            <p:cNvPr id="7" name="Group 6"/>
            <p:cNvGrpSpPr/>
            <p:nvPr/>
          </p:nvGrpSpPr>
          <p:grpSpPr>
            <a:xfrm>
              <a:off x="1879601" y="1599014"/>
              <a:ext cx="8655048" cy="347384"/>
              <a:chOff x="2969147" y="5536856"/>
              <a:chExt cx="8655048" cy="347384"/>
            </a:xfrm>
          </p:grpSpPr>
          <p:sp>
            <p:nvSpPr>
              <p:cNvPr id="11" name="Rectangle 10"/>
              <p:cNvSpPr/>
              <p:nvPr/>
            </p:nvSpPr>
            <p:spPr>
              <a:xfrm>
                <a:off x="2969147" y="5536856"/>
                <a:ext cx="262478" cy="347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50" b="1" dirty="0">
                    <a:solidFill>
                      <a:schemeClr val="accent1"/>
                    </a:solidFill>
                  </a:rPr>
                  <a:t>s</a:t>
                </a:r>
              </a:p>
            </p:txBody>
          </p:sp>
          <p:sp>
            <p:nvSpPr>
              <p:cNvPr id="12" name="Rectangle 11"/>
              <p:cNvSpPr/>
              <p:nvPr/>
            </p:nvSpPr>
            <p:spPr>
              <a:xfrm>
                <a:off x="3231624" y="5536856"/>
                <a:ext cx="1655187" cy="347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50" b="1" dirty="0">
                    <a:solidFill>
                      <a:schemeClr val="accent1"/>
                    </a:solidFill>
                  </a:rPr>
                  <a:t>exponent</a:t>
                </a:r>
              </a:p>
            </p:txBody>
          </p:sp>
          <p:sp>
            <p:nvSpPr>
              <p:cNvPr id="13" name="Rectangle 12"/>
              <p:cNvSpPr/>
              <p:nvPr/>
            </p:nvSpPr>
            <p:spPr>
              <a:xfrm>
                <a:off x="4886811" y="5536856"/>
                <a:ext cx="6737384" cy="347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50" b="1" dirty="0">
                    <a:solidFill>
                      <a:schemeClr val="accent1"/>
                    </a:solidFill>
                  </a:rPr>
                  <a:t>fraction</a:t>
                </a:r>
                <a:r>
                  <a:rPr lang="en-US" sz="1350" dirty="0">
                    <a:solidFill>
                      <a:schemeClr val="tx1"/>
                    </a:solidFill>
                  </a:rPr>
                  <a:t>/</a:t>
                </a:r>
                <a:r>
                  <a:rPr lang="en-US" sz="1350" b="1" dirty="0">
                    <a:solidFill>
                      <a:schemeClr val="accent1"/>
                    </a:solidFill>
                  </a:rPr>
                  <a:t>mantissa</a:t>
                </a:r>
              </a:p>
            </p:txBody>
          </p:sp>
        </p:grpSp>
        <p:sp>
          <p:nvSpPr>
            <p:cNvPr id="8" name="TextBox 7"/>
            <p:cNvSpPr txBox="1"/>
            <p:nvPr/>
          </p:nvSpPr>
          <p:spPr>
            <a:xfrm>
              <a:off x="1749390" y="1291237"/>
              <a:ext cx="586059" cy="338554"/>
            </a:xfrm>
            <a:prstGeom prst="rect">
              <a:avLst/>
            </a:prstGeom>
            <a:noFill/>
          </p:spPr>
          <p:txBody>
            <a:bodyPr wrap="none" rtlCol="0">
              <a:spAutoFit/>
            </a:bodyPr>
            <a:lstStyle/>
            <a:p>
              <a:r>
                <a:rPr lang="en-US" sz="1050" dirty="0"/>
                <a:t>1 bit</a:t>
              </a:r>
            </a:p>
          </p:txBody>
        </p:sp>
        <p:sp>
          <p:nvSpPr>
            <p:cNvPr id="9" name="TextBox 8"/>
            <p:cNvSpPr txBox="1"/>
            <p:nvPr/>
          </p:nvSpPr>
          <p:spPr>
            <a:xfrm>
              <a:off x="2530815" y="1291236"/>
              <a:ext cx="776281" cy="338554"/>
            </a:xfrm>
            <a:prstGeom prst="rect">
              <a:avLst/>
            </a:prstGeom>
            <a:noFill/>
          </p:spPr>
          <p:txBody>
            <a:bodyPr wrap="none" rtlCol="0">
              <a:spAutoFit/>
            </a:bodyPr>
            <a:lstStyle/>
            <a:p>
              <a:r>
                <a:rPr lang="en-US" sz="1050" dirty="0"/>
                <a:t>11 bits</a:t>
              </a:r>
            </a:p>
          </p:txBody>
        </p:sp>
        <p:sp>
          <p:nvSpPr>
            <p:cNvPr id="10" name="TextBox 9"/>
            <p:cNvSpPr txBox="1"/>
            <p:nvPr/>
          </p:nvSpPr>
          <p:spPr>
            <a:xfrm>
              <a:off x="6809930" y="1291236"/>
              <a:ext cx="776281" cy="338554"/>
            </a:xfrm>
            <a:prstGeom prst="rect">
              <a:avLst/>
            </a:prstGeom>
            <a:noFill/>
          </p:spPr>
          <p:txBody>
            <a:bodyPr wrap="none" rtlCol="0">
              <a:spAutoFit/>
            </a:bodyPr>
            <a:lstStyle/>
            <a:p>
              <a:r>
                <a:rPr lang="en-US" sz="1050" dirty="0"/>
                <a:t>52 bits</a:t>
              </a:r>
            </a:p>
          </p:txBody>
        </p:sp>
      </p:grpSp>
      <p:sp>
        <p:nvSpPr>
          <p:cNvPr id="14" name="TextBox 13"/>
          <p:cNvSpPr txBox="1"/>
          <p:nvPr/>
        </p:nvSpPr>
        <p:spPr>
          <a:xfrm>
            <a:off x="3102858" y="4098954"/>
            <a:ext cx="4007828" cy="369332"/>
          </a:xfrm>
          <a:prstGeom prst="rect">
            <a:avLst/>
          </a:prstGeom>
          <a:noFill/>
          <a:ln w="19050">
            <a:solidFill>
              <a:srgbClr val="FF0000"/>
            </a:solidFill>
          </a:ln>
        </p:spPr>
        <p:txBody>
          <a:bodyPr wrap="none" rtlCol="0">
            <a:spAutoFit/>
          </a:bodyPr>
          <a:lstStyle/>
          <a:p>
            <a:r>
              <a:rPr lang="en-US" dirty="0"/>
              <a:t>x = (−1)</a:t>
            </a:r>
            <a:r>
              <a:rPr lang="en-US" baseline="30000" dirty="0"/>
              <a:t>s</a:t>
            </a:r>
            <a:r>
              <a:rPr lang="en-US" dirty="0"/>
              <a:t> × (1+fraction) × 2</a:t>
            </a:r>
            <a:r>
              <a:rPr lang="en-US" baseline="30000" dirty="0"/>
              <a:t>(exponent−1023)</a:t>
            </a:r>
          </a:p>
        </p:txBody>
      </p:sp>
      <p:grpSp>
        <p:nvGrpSpPr>
          <p:cNvPr id="15" name="Group 14"/>
          <p:cNvGrpSpPr/>
          <p:nvPr/>
        </p:nvGrpSpPr>
        <p:grpSpPr>
          <a:xfrm>
            <a:off x="2621731" y="910760"/>
            <a:ext cx="4136257" cy="491372"/>
            <a:chOff x="1749390" y="1291236"/>
            <a:chExt cx="5515009" cy="655162"/>
          </a:xfrm>
        </p:grpSpPr>
        <p:grpSp>
          <p:nvGrpSpPr>
            <p:cNvPr id="16" name="Group 15"/>
            <p:cNvGrpSpPr/>
            <p:nvPr/>
          </p:nvGrpSpPr>
          <p:grpSpPr>
            <a:xfrm>
              <a:off x="1879601" y="1599014"/>
              <a:ext cx="5384798" cy="347384"/>
              <a:chOff x="2969147" y="5536856"/>
              <a:chExt cx="5384798" cy="347384"/>
            </a:xfrm>
          </p:grpSpPr>
          <p:sp>
            <p:nvSpPr>
              <p:cNvPr id="20" name="Rectangle 19"/>
              <p:cNvSpPr/>
              <p:nvPr/>
            </p:nvSpPr>
            <p:spPr>
              <a:xfrm>
                <a:off x="2969147" y="5536856"/>
                <a:ext cx="262478" cy="347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50" b="1" dirty="0">
                    <a:solidFill>
                      <a:schemeClr val="accent1"/>
                    </a:solidFill>
                  </a:rPr>
                  <a:t>s</a:t>
                </a:r>
              </a:p>
            </p:txBody>
          </p:sp>
          <p:sp>
            <p:nvSpPr>
              <p:cNvPr id="21" name="Rectangle 20"/>
              <p:cNvSpPr/>
              <p:nvPr/>
            </p:nvSpPr>
            <p:spPr>
              <a:xfrm>
                <a:off x="3231625" y="5536856"/>
                <a:ext cx="1213896" cy="347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50" b="1" dirty="0">
                    <a:solidFill>
                      <a:schemeClr val="accent1"/>
                    </a:solidFill>
                  </a:rPr>
                  <a:t>exponent</a:t>
                </a:r>
              </a:p>
            </p:txBody>
          </p:sp>
          <p:sp>
            <p:nvSpPr>
              <p:cNvPr id="22" name="Rectangle 21"/>
              <p:cNvSpPr/>
              <p:nvPr/>
            </p:nvSpPr>
            <p:spPr>
              <a:xfrm>
                <a:off x="4445520" y="5536856"/>
                <a:ext cx="3908425" cy="347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50" b="1" dirty="0">
                    <a:solidFill>
                      <a:schemeClr val="accent1"/>
                    </a:solidFill>
                  </a:rPr>
                  <a:t>fraction</a:t>
                </a:r>
                <a:r>
                  <a:rPr lang="en-US" sz="1350" dirty="0">
                    <a:solidFill>
                      <a:schemeClr val="tx1"/>
                    </a:solidFill>
                  </a:rPr>
                  <a:t>/</a:t>
                </a:r>
                <a:r>
                  <a:rPr lang="en-US" sz="1350" b="1" dirty="0">
                    <a:solidFill>
                      <a:schemeClr val="accent1"/>
                    </a:solidFill>
                  </a:rPr>
                  <a:t>mantissa</a:t>
                </a:r>
              </a:p>
            </p:txBody>
          </p:sp>
        </p:grpSp>
        <p:sp>
          <p:nvSpPr>
            <p:cNvPr id="17" name="TextBox 16"/>
            <p:cNvSpPr txBox="1"/>
            <p:nvPr/>
          </p:nvSpPr>
          <p:spPr>
            <a:xfrm>
              <a:off x="1749390" y="1291237"/>
              <a:ext cx="586059" cy="338554"/>
            </a:xfrm>
            <a:prstGeom prst="rect">
              <a:avLst/>
            </a:prstGeom>
            <a:noFill/>
          </p:spPr>
          <p:txBody>
            <a:bodyPr wrap="none" rtlCol="0">
              <a:spAutoFit/>
            </a:bodyPr>
            <a:lstStyle/>
            <a:p>
              <a:r>
                <a:rPr lang="en-US" sz="1050" dirty="0"/>
                <a:t>1 bit</a:t>
              </a:r>
            </a:p>
          </p:txBody>
        </p:sp>
        <p:sp>
          <p:nvSpPr>
            <p:cNvPr id="18" name="TextBox 17"/>
            <p:cNvSpPr txBox="1"/>
            <p:nvPr/>
          </p:nvSpPr>
          <p:spPr>
            <a:xfrm>
              <a:off x="2461490" y="1291236"/>
              <a:ext cx="675827" cy="338554"/>
            </a:xfrm>
            <a:prstGeom prst="rect">
              <a:avLst/>
            </a:prstGeom>
            <a:noFill/>
          </p:spPr>
          <p:txBody>
            <a:bodyPr wrap="none" rtlCol="0">
              <a:spAutoFit/>
            </a:bodyPr>
            <a:lstStyle/>
            <a:p>
              <a:r>
                <a:rPr lang="en-US" sz="1050" dirty="0"/>
                <a:t>8 bits</a:t>
              </a:r>
            </a:p>
          </p:txBody>
        </p:sp>
        <p:sp>
          <p:nvSpPr>
            <p:cNvPr id="19" name="TextBox 18"/>
            <p:cNvSpPr txBox="1"/>
            <p:nvPr/>
          </p:nvSpPr>
          <p:spPr>
            <a:xfrm>
              <a:off x="4937864" y="1291236"/>
              <a:ext cx="776281" cy="338554"/>
            </a:xfrm>
            <a:prstGeom prst="rect">
              <a:avLst/>
            </a:prstGeom>
            <a:noFill/>
          </p:spPr>
          <p:txBody>
            <a:bodyPr wrap="none" rtlCol="0">
              <a:spAutoFit/>
            </a:bodyPr>
            <a:lstStyle/>
            <a:p>
              <a:r>
                <a:rPr lang="en-US" sz="1050" dirty="0"/>
                <a:t>23 bits</a:t>
              </a:r>
            </a:p>
          </p:txBody>
        </p:sp>
      </p:grpSp>
      <p:sp>
        <p:nvSpPr>
          <p:cNvPr id="23" name="TextBox 22"/>
          <p:cNvSpPr txBox="1"/>
          <p:nvPr/>
        </p:nvSpPr>
        <p:spPr>
          <a:xfrm>
            <a:off x="3113141" y="1474264"/>
            <a:ext cx="3922869" cy="369332"/>
          </a:xfrm>
          <a:prstGeom prst="rect">
            <a:avLst/>
          </a:prstGeom>
          <a:noFill/>
          <a:ln w="19050">
            <a:solidFill>
              <a:srgbClr val="FF0000"/>
            </a:solidFill>
          </a:ln>
        </p:spPr>
        <p:txBody>
          <a:bodyPr wrap="none" rtlCol="0">
            <a:spAutoFit/>
          </a:bodyPr>
          <a:lstStyle/>
          <a:p>
            <a:r>
              <a:rPr lang="en-US" dirty="0"/>
              <a:t>x = (−1)</a:t>
            </a:r>
            <a:r>
              <a:rPr lang="en-US" baseline="30000" dirty="0"/>
              <a:t>s</a:t>
            </a:r>
            <a:r>
              <a:rPr lang="en-US" dirty="0"/>
              <a:t> × (1+fraction) × 2</a:t>
            </a:r>
            <a:r>
              <a:rPr lang="en-US" baseline="30000" dirty="0"/>
              <a:t>(exponent−127)</a:t>
            </a:r>
          </a:p>
        </p:txBody>
      </p:sp>
      <p:sp>
        <p:nvSpPr>
          <p:cNvPr id="24" name="TextBox 23"/>
          <p:cNvSpPr txBox="1"/>
          <p:nvPr/>
        </p:nvSpPr>
        <p:spPr>
          <a:xfrm>
            <a:off x="1492514" y="1516208"/>
            <a:ext cx="1540806" cy="300082"/>
          </a:xfrm>
          <a:prstGeom prst="rect">
            <a:avLst/>
          </a:prstGeom>
          <a:noFill/>
        </p:spPr>
        <p:txBody>
          <a:bodyPr wrap="none" rtlCol="0">
            <a:spAutoFit/>
          </a:bodyPr>
          <a:lstStyle/>
          <a:p>
            <a:r>
              <a:rPr lang="en-US" sz="1350" b="1" u="sng" dirty="0"/>
              <a:t>Single-Precision</a:t>
            </a:r>
          </a:p>
        </p:txBody>
      </p:sp>
      <p:sp>
        <p:nvSpPr>
          <p:cNvPr id="25" name="TextBox 24"/>
          <p:cNvSpPr txBox="1"/>
          <p:nvPr/>
        </p:nvSpPr>
        <p:spPr>
          <a:xfrm>
            <a:off x="1475629" y="4133494"/>
            <a:ext cx="1608133" cy="300082"/>
          </a:xfrm>
          <a:prstGeom prst="rect">
            <a:avLst/>
          </a:prstGeom>
          <a:noFill/>
        </p:spPr>
        <p:txBody>
          <a:bodyPr wrap="none" rtlCol="0">
            <a:spAutoFit/>
          </a:bodyPr>
          <a:lstStyle/>
          <a:p>
            <a:r>
              <a:rPr lang="en-US" sz="1350" b="1" u="sng" dirty="0"/>
              <a:t>Double-Precision</a:t>
            </a:r>
          </a:p>
        </p:txBody>
      </p:sp>
      <p:graphicFrame>
        <p:nvGraphicFramePr>
          <p:cNvPr id="26" name="Table 25"/>
          <p:cNvGraphicFramePr>
            <a:graphicFrameLocks noGrp="1"/>
          </p:cNvGraphicFramePr>
          <p:nvPr>
            <p:extLst>
              <p:ext uri="{D42A27DB-BD31-4B8C-83A1-F6EECF244321}">
                <p14:modId xmlns:p14="http://schemas.microsoft.com/office/powerpoint/2010/main" val="1984457208"/>
              </p:ext>
            </p:extLst>
          </p:nvPr>
        </p:nvGraphicFramePr>
        <p:xfrm>
          <a:off x="2719389" y="2030260"/>
          <a:ext cx="3724442" cy="1127760"/>
        </p:xfrm>
        <a:graphic>
          <a:graphicData uri="http://schemas.openxmlformats.org/drawingml/2006/table">
            <a:tbl>
              <a:tblPr firstRow="1" bandRow="1">
                <a:tableStyleId>{5940675A-B579-460E-94D1-54222C63F5DA}</a:tableStyleId>
              </a:tblPr>
              <a:tblGrid>
                <a:gridCol w="994410">
                  <a:extLst>
                    <a:ext uri="{9D8B030D-6E8A-4147-A177-3AD203B41FA5}">
                      <a16:colId xmlns:a16="http://schemas.microsoft.com/office/drawing/2014/main" val="20000"/>
                    </a:ext>
                  </a:extLst>
                </a:gridCol>
                <a:gridCol w="861060">
                  <a:extLst>
                    <a:ext uri="{9D8B030D-6E8A-4147-A177-3AD203B41FA5}">
                      <a16:colId xmlns:a16="http://schemas.microsoft.com/office/drawing/2014/main" val="20001"/>
                    </a:ext>
                  </a:extLst>
                </a:gridCol>
                <a:gridCol w="1868972">
                  <a:extLst>
                    <a:ext uri="{9D8B030D-6E8A-4147-A177-3AD203B41FA5}">
                      <a16:colId xmlns:a16="http://schemas.microsoft.com/office/drawing/2014/main" val="20002"/>
                    </a:ext>
                  </a:extLst>
                </a:gridCol>
              </a:tblGrid>
              <a:tr h="278130">
                <a:tc>
                  <a:txBody>
                    <a:bodyPr/>
                    <a:lstStyle/>
                    <a:p>
                      <a:pPr algn="ctr"/>
                      <a:r>
                        <a:rPr lang="en-US" sz="1400" b="1" dirty="0">
                          <a:solidFill>
                            <a:schemeClr val="accent1"/>
                          </a:solidFill>
                        </a:rPr>
                        <a:t>exponent</a:t>
                      </a:r>
                    </a:p>
                  </a:txBody>
                  <a:tcPr marL="68580" marR="68580" marT="34290" marB="3429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400" b="1" dirty="0">
                          <a:solidFill>
                            <a:schemeClr val="accent1"/>
                          </a:solidFill>
                        </a:rPr>
                        <a:t>fraction</a:t>
                      </a:r>
                    </a:p>
                  </a:txBody>
                  <a:tcPr marL="68580" marR="68580" marT="34290" marB="3429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400" b="1" dirty="0"/>
                        <a:t>Value represented</a:t>
                      </a:r>
                    </a:p>
                  </a:txBody>
                  <a:tcPr marL="68580" marR="68580" marT="34290" marB="3429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130">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0000 0000</a:t>
                      </a:r>
                    </a:p>
                  </a:txBody>
                  <a:tcPr marL="68580" marR="68580" marT="34290" marB="3429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sz="1400" dirty="0"/>
                        <a:t>0</a:t>
                      </a:r>
                    </a:p>
                  </a:txBody>
                  <a:tcPr marL="68580" marR="68580" marT="34290" marB="34290" anchor="ctr">
                    <a:lnT w="28575" cap="flat" cmpd="sng" algn="ctr">
                      <a:solidFill>
                        <a:schemeClr val="tx1"/>
                      </a:solidFill>
                      <a:prstDash val="solid"/>
                      <a:round/>
                      <a:headEnd type="none" w="med" len="med"/>
                      <a:tailEnd type="none" w="med" len="med"/>
                    </a:lnT>
                  </a:tcPr>
                </a:tc>
                <a:tc>
                  <a:txBody>
                    <a:bodyPr/>
                    <a:lstStyle/>
                    <a:p>
                      <a:pPr algn="ctr"/>
                      <a:r>
                        <a:rPr lang="en-US" sz="1400" dirty="0"/>
                        <a:t>0</a:t>
                      </a:r>
                    </a:p>
                  </a:txBody>
                  <a:tcPr marL="68580" marR="68580" marT="34290" marB="3429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78130">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1111 1111</a:t>
                      </a:r>
                    </a:p>
                  </a:txBody>
                  <a:tcPr marL="68580" marR="68580" marT="34290" marB="34290" anchor="ctr">
                    <a:lnL w="28575" cap="flat" cmpd="sng" algn="ctr">
                      <a:solidFill>
                        <a:schemeClr val="tx1"/>
                      </a:solidFill>
                      <a:prstDash val="solid"/>
                      <a:round/>
                      <a:headEnd type="none" w="med" len="med"/>
                      <a:tailEnd type="none" w="med" len="med"/>
                    </a:lnL>
                  </a:tcPr>
                </a:tc>
                <a:tc>
                  <a:txBody>
                    <a:bodyPr/>
                    <a:lstStyle/>
                    <a:p>
                      <a:pPr algn="ctr"/>
                      <a:r>
                        <a:rPr lang="en-US" sz="1400" dirty="0"/>
                        <a:t>0</a:t>
                      </a:r>
                    </a:p>
                  </a:txBody>
                  <a:tcPr marL="68580" marR="68580" marT="34290" marB="34290" anchor="ctr"/>
                </a:tc>
                <a:tc>
                  <a:txBody>
                    <a:bodyPr/>
                    <a:lstStyle/>
                    <a:p>
                      <a:pPr algn="ctr"/>
                      <a:r>
                        <a:rPr lang="en-US" sz="1400" dirty="0"/>
                        <a:t>±∞</a:t>
                      </a:r>
                    </a:p>
                  </a:txBody>
                  <a:tcPr marL="68580" marR="68580" marT="34290" marB="3429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78130">
                <a:tc>
                  <a:txBody>
                    <a:bodyPr/>
                    <a:lstStyle/>
                    <a:p>
                      <a:pPr algn="ct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1111 1111</a:t>
                      </a:r>
                    </a:p>
                  </a:txBody>
                  <a:tcPr marL="68580" marR="68580" marT="34290" marB="3429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sz="1400" dirty="0"/>
                        <a:t>non-zero</a:t>
                      </a:r>
                    </a:p>
                  </a:txBody>
                  <a:tcPr marL="68580" marR="68580" marT="34290" marB="34290" anchor="ctr">
                    <a:lnB w="28575" cap="flat" cmpd="sng" algn="ctr">
                      <a:solidFill>
                        <a:schemeClr val="tx1"/>
                      </a:solidFill>
                      <a:prstDash val="solid"/>
                      <a:round/>
                      <a:headEnd type="none" w="med" len="med"/>
                      <a:tailEnd type="none" w="med" len="med"/>
                    </a:lnB>
                  </a:tcPr>
                </a:tc>
                <a:tc>
                  <a:txBody>
                    <a:bodyPr/>
                    <a:lstStyle/>
                    <a:p>
                      <a:pPr algn="ctr"/>
                      <a:r>
                        <a:rPr lang="en-US" sz="1400" dirty="0" err="1"/>
                        <a:t>NaN</a:t>
                      </a:r>
                      <a:endParaRPr lang="en-US" sz="1400" dirty="0"/>
                    </a:p>
                  </a:txBody>
                  <a:tcPr marL="68580" marR="68580" marT="34290" marB="3429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29" name="Straight Connector 28"/>
          <p:cNvCxnSpPr/>
          <p:nvPr/>
        </p:nvCxnSpPr>
        <p:spPr>
          <a:xfrm>
            <a:off x="1277528" y="3443715"/>
            <a:ext cx="6588944"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BCC54AD1-FDED-4164-BA8A-A1DCA777AFB2}"/>
              </a:ext>
            </a:extLst>
          </p:cNvPr>
          <p:cNvSpPr>
            <a:spLocks noGrp="1"/>
          </p:cNvSpPr>
          <p:nvPr>
            <p:ph type="sldNum" sz="quarter" idx="10"/>
          </p:nvPr>
        </p:nvSpPr>
        <p:spPr/>
        <p:txBody>
          <a:bodyPr/>
          <a:lstStyle/>
          <a:p>
            <a:fld id="{D9B6BDF2-6896-4B98-8776-C18582F63BA5}" type="slidenum">
              <a:rPr lang="zh-TW" altLang="en-US" smtClean="0"/>
              <a:pPr/>
              <a:t>49</a:t>
            </a:fld>
            <a:endParaRPr lang="zh-TW" altLang="en-US"/>
          </a:p>
        </p:txBody>
      </p:sp>
    </p:spTree>
    <p:extLst>
      <p:ext uri="{BB962C8B-B14F-4D97-AF65-F5344CB8AC3E}">
        <p14:creationId xmlns:p14="http://schemas.microsoft.com/office/powerpoint/2010/main" val="354579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1015068" y="844153"/>
            <a:ext cx="7189365" cy="2528221"/>
          </a:xfrm>
        </p:spPr>
        <p:txBody>
          <a:bodyPr/>
          <a:lstStyle/>
          <a:p>
            <a:r>
              <a:rPr lang="en-US" altLang="zh-TW" dirty="0"/>
              <a:t>Requirements: must support the following arithmetic and logic operations</a:t>
            </a:r>
          </a:p>
          <a:p>
            <a:pPr lvl="1">
              <a:spcBef>
                <a:spcPct val="20000"/>
              </a:spcBef>
            </a:pPr>
            <a:r>
              <a:rPr lang="en-US" altLang="zh-TW" dirty="0">
                <a:solidFill>
                  <a:srgbClr val="FF0000"/>
                </a:solidFill>
              </a:rPr>
              <a:t>add, sub</a:t>
            </a:r>
            <a:r>
              <a:rPr lang="en-US" altLang="zh-TW" dirty="0"/>
              <a:t>: Two’s complement adder/subtractor with overflow detection</a:t>
            </a:r>
          </a:p>
          <a:p>
            <a:pPr lvl="1">
              <a:spcBef>
                <a:spcPct val="20000"/>
              </a:spcBef>
            </a:pPr>
            <a:r>
              <a:rPr lang="en-US" altLang="zh-TW" dirty="0">
                <a:solidFill>
                  <a:srgbClr val="FF0000"/>
                </a:solidFill>
              </a:rPr>
              <a:t>and, or, nor </a:t>
            </a:r>
            <a:r>
              <a:rPr lang="en-US" altLang="zh-TW" dirty="0"/>
              <a:t>: Logical AND, logical OR, logical NOR</a:t>
            </a:r>
          </a:p>
          <a:p>
            <a:pPr lvl="1">
              <a:spcBef>
                <a:spcPct val="20000"/>
              </a:spcBef>
            </a:pPr>
            <a:r>
              <a:rPr lang="en-US" altLang="zh-TW" dirty="0" err="1">
                <a:solidFill>
                  <a:srgbClr val="FF0000"/>
                </a:solidFill>
              </a:rPr>
              <a:t>slt</a:t>
            </a:r>
            <a:r>
              <a:rPr lang="en-US" altLang="zh-TW" dirty="0"/>
              <a:t> (set on less than): Two’s complement adder with inverter, check sign bit of result</a:t>
            </a:r>
          </a:p>
        </p:txBody>
      </p:sp>
      <p:sp>
        <p:nvSpPr>
          <p:cNvPr id="8195" name="Rectangle 3"/>
          <p:cNvSpPr>
            <a:spLocks noGrp="1" noChangeArrowheads="1"/>
          </p:cNvSpPr>
          <p:nvPr>
            <p:ph type="title"/>
          </p:nvPr>
        </p:nvSpPr>
        <p:spPr>
          <a:xfrm>
            <a:off x="1015068" y="142613"/>
            <a:ext cx="7271682" cy="436227"/>
          </a:xfrm>
        </p:spPr>
        <p:txBody>
          <a:bodyPr/>
          <a:lstStyle/>
          <a:p>
            <a:r>
              <a:rPr lang="en-US" altLang="zh-TW" dirty="0"/>
              <a:t>Design MIPS ALU</a:t>
            </a:r>
          </a:p>
        </p:txBody>
      </p:sp>
      <p:sp>
        <p:nvSpPr>
          <p:cNvPr id="5" name="灯片编号占位符 2">
            <a:extLst>
              <a:ext uri="{FF2B5EF4-FFF2-40B4-BE49-F238E27FC236}">
                <a16:creationId xmlns:a16="http://schemas.microsoft.com/office/drawing/2014/main" id="{92761D22-4C5D-4A75-811A-48D8619EDD2D}"/>
              </a:ext>
            </a:extLst>
          </p:cNvPr>
          <p:cNvSpPr>
            <a:spLocks noGrp="1"/>
          </p:cNvSpPr>
          <p:nvPr>
            <p:ph type="sldNum" sz="quarter" idx="10"/>
          </p:nvPr>
        </p:nvSpPr>
        <p:spPr>
          <a:xfrm>
            <a:off x="6831013" y="4901860"/>
            <a:ext cx="2133600" cy="254794"/>
          </a:xfrm>
        </p:spPr>
        <p:txBody>
          <a:bodyPr/>
          <a:lstStyle/>
          <a:p>
            <a:fld id="{D9B6BDF2-6896-4B98-8776-C18582F63BA5}" type="slidenum">
              <a:rPr lang="zh-TW" altLang="en-US" smtClean="0"/>
              <a:pPr/>
              <a:t>5</a:t>
            </a:fld>
            <a:endParaRPr lang="zh-TW"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L04-2</a:t>
            </a:r>
          </a:p>
        </p:txBody>
      </p:sp>
      <p:sp>
        <p:nvSpPr>
          <p:cNvPr id="3" name="Content Placeholder 2"/>
          <p:cNvSpPr>
            <a:spLocks noGrp="1"/>
          </p:cNvSpPr>
          <p:nvPr>
            <p:ph idx="1"/>
          </p:nvPr>
        </p:nvSpPr>
        <p:spPr>
          <a:xfrm>
            <a:off x="998290" y="844153"/>
            <a:ext cx="7688510" cy="816867"/>
          </a:xfrm>
        </p:spPr>
        <p:txBody>
          <a:bodyPr/>
          <a:lstStyle/>
          <a:p>
            <a:r>
              <a:rPr lang="en-US" b="1" dirty="0">
                <a:solidFill>
                  <a:srgbClr val="FF0000"/>
                </a:solidFill>
              </a:rPr>
              <a:t>Ex-1:</a:t>
            </a:r>
            <a:r>
              <a:rPr lang="en-US" dirty="0">
                <a:solidFill>
                  <a:srgbClr val="FF0000"/>
                </a:solidFill>
              </a:rPr>
              <a:t> </a:t>
            </a:r>
            <a:r>
              <a:rPr lang="en-US" dirty="0"/>
              <a:t>What is the IEEE single precision number 0x40C00000 representing in decimal?</a:t>
            </a:r>
          </a:p>
        </p:txBody>
      </p:sp>
      <p:sp>
        <p:nvSpPr>
          <p:cNvPr id="6" name="灯片编号占位符 5">
            <a:extLst>
              <a:ext uri="{FF2B5EF4-FFF2-40B4-BE49-F238E27FC236}">
                <a16:creationId xmlns:a16="http://schemas.microsoft.com/office/drawing/2014/main" id="{01FD8F40-1005-41A2-8F86-BF1F16915313}"/>
              </a:ext>
            </a:extLst>
          </p:cNvPr>
          <p:cNvSpPr>
            <a:spLocks noGrp="1"/>
          </p:cNvSpPr>
          <p:nvPr>
            <p:ph type="sldNum" sz="quarter" idx="10"/>
          </p:nvPr>
        </p:nvSpPr>
        <p:spPr/>
        <p:txBody>
          <a:bodyPr/>
          <a:lstStyle/>
          <a:p>
            <a:fld id="{D9B6BDF2-6896-4B98-8776-C18582F63BA5}" type="slidenum">
              <a:rPr lang="zh-TW" altLang="en-US" smtClean="0"/>
              <a:pPr/>
              <a:t>50</a:t>
            </a:fld>
            <a:endParaRPr lang="zh-TW" altLang="en-US"/>
          </a:p>
        </p:txBody>
      </p:sp>
      <p:sp>
        <p:nvSpPr>
          <p:cNvPr id="5" name="Content Placeholder 2">
            <a:extLst>
              <a:ext uri="{FF2B5EF4-FFF2-40B4-BE49-F238E27FC236}">
                <a16:creationId xmlns:a16="http://schemas.microsoft.com/office/drawing/2014/main" id="{4667C2DF-D149-4B55-89BE-2BCD6BB5CA6C}"/>
              </a:ext>
            </a:extLst>
          </p:cNvPr>
          <p:cNvSpPr txBox="1">
            <a:spLocks/>
          </p:cNvSpPr>
          <p:nvPr/>
        </p:nvSpPr>
        <p:spPr bwMode="auto">
          <a:xfrm>
            <a:off x="992734" y="2690017"/>
            <a:ext cx="7662809" cy="17893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68" indent="-257168" algn="l" rtl="0" eaLnBrk="1" fontAlgn="base" hangingPunct="1">
              <a:spcBef>
                <a:spcPct val="20000"/>
              </a:spcBef>
              <a:spcAft>
                <a:spcPct val="0"/>
              </a:spcAft>
              <a:buClr>
                <a:srgbClr val="0000FF"/>
              </a:buClr>
              <a:buSzPct val="80000"/>
              <a:buFont typeface="Wingdings" pitchFamily="2" charset="2"/>
              <a:buChar char="l"/>
              <a:defRPr kumimoji="1" sz="2400">
                <a:solidFill>
                  <a:schemeClr val="tx1"/>
                </a:solidFill>
                <a:latin typeface="Calibri" pitchFamily="34" charset="0"/>
                <a:ea typeface="標楷體" pitchFamily="65" charset="-120"/>
                <a:cs typeface="+mn-cs"/>
              </a:defRPr>
            </a:lvl1pPr>
            <a:lvl2pPr marL="557199" indent="-214308" algn="l" rtl="0" eaLnBrk="1" fontAlgn="base" hangingPunct="1">
              <a:spcBef>
                <a:spcPct val="20000"/>
              </a:spcBef>
              <a:spcAft>
                <a:spcPct val="0"/>
              </a:spcAft>
              <a:buClr>
                <a:srgbClr val="0000FF"/>
              </a:buClr>
              <a:buSzPct val="90000"/>
              <a:buFont typeface="Arial" charset="0"/>
              <a:buChar char="–"/>
              <a:defRPr kumimoji="1" sz="2000">
                <a:solidFill>
                  <a:schemeClr val="tx1"/>
                </a:solidFill>
                <a:latin typeface="Calibri" pitchFamily="34" charset="0"/>
                <a:ea typeface="標楷體" pitchFamily="65" charset="-120"/>
              </a:defRPr>
            </a:lvl2pPr>
            <a:lvl3pPr marL="857229" indent="-171446" algn="l" rtl="0" eaLnBrk="1" fontAlgn="base" hangingPunct="1">
              <a:spcBef>
                <a:spcPct val="20000"/>
              </a:spcBef>
              <a:spcAft>
                <a:spcPct val="0"/>
              </a:spcAft>
              <a:buChar char="•"/>
              <a:defRPr kumimoji="1" sz="1800">
                <a:solidFill>
                  <a:schemeClr val="tx1"/>
                </a:solidFill>
                <a:latin typeface="Calibri" pitchFamily="34" charset="0"/>
                <a:ea typeface="標楷體" pitchFamily="65" charset="-120"/>
                <a:cs typeface="Calibri" pitchFamily="34" charset="0"/>
              </a:defRPr>
            </a:lvl3pPr>
            <a:lvl4pPr marL="1200121" indent="-171446" algn="l" rtl="0" eaLnBrk="1" fontAlgn="base" hangingPunct="1">
              <a:spcBef>
                <a:spcPct val="20000"/>
              </a:spcBef>
              <a:spcAft>
                <a:spcPct val="0"/>
              </a:spcAft>
              <a:buChar char="–"/>
              <a:defRPr kumimoji="1" sz="1600">
                <a:solidFill>
                  <a:schemeClr val="tx1"/>
                </a:solidFill>
                <a:latin typeface="Calibri" pitchFamily="34" charset="0"/>
                <a:ea typeface="標楷體" pitchFamily="65" charset="-120"/>
                <a:cs typeface="Calibri" pitchFamily="34" charset="0"/>
              </a:defRPr>
            </a:lvl4pPr>
            <a:lvl5pPr marL="1543012" indent="-171446" algn="l" rtl="0" eaLnBrk="1" fontAlgn="base" hangingPunct="1">
              <a:spcBef>
                <a:spcPct val="20000"/>
              </a:spcBef>
              <a:spcAft>
                <a:spcPct val="0"/>
              </a:spcAft>
              <a:buChar char="»"/>
              <a:defRPr kumimoji="1" sz="1400">
                <a:solidFill>
                  <a:schemeClr val="tx1"/>
                </a:solidFill>
                <a:latin typeface="Calibri" pitchFamily="34" charset="0"/>
                <a:ea typeface="標楷體" pitchFamily="65" charset="-120"/>
                <a:cs typeface="Calibri" pitchFamily="34" charset="0"/>
              </a:defRPr>
            </a:lvl5pPr>
            <a:lvl6pPr marL="1885904" indent="-171446" algn="l" rtl="0" eaLnBrk="1" fontAlgn="base" hangingPunct="1">
              <a:spcBef>
                <a:spcPct val="20000"/>
              </a:spcBef>
              <a:spcAft>
                <a:spcPct val="0"/>
              </a:spcAft>
              <a:buChar char="»"/>
              <a:defRPr kumimoji="1" sz="1500">
                <a:solidFill>
                  <a:schemeClr val="tx1"/>
                </a:solidFill>
                <a:latin typeface="+mn-lt"/>
                <a:ea typeface="+mn-ea"/>
              </a:defRPr>
            </a:lvl6pPr>
            <a:lvl7pPr marL="2228795" indent="-171446" algn="l" rtl="0" eaLnBrk="1" fontAlgn="base" hangingPunct="1">
              <a:spcBef>
                <a:spcPct val="20000"/>
              </a:spcBef>
              <a:spcAft>
                <a:spcPct val="0"/>
              </a:spcAft>
              <a:buChar char="»"/>
              <a:defRPr kumimoji="1" sz="1500">
                <a:solidFill>
                  <a:schemeClr val="tx1"/>
                </a:solidFill>
                <a:latin typeface="+mn-lt"/>
                <a:ea typeface="+mn-ea"/>
              </a:defRPr>
            </a:lvl7pPr>
            <a:lvl8pPr marL="2571686" indent="-171446" algn="l" rtl="0" eaLnBrk="1" fontAlgn="base" hangingPunct="1">
              <a:spcBef>
                <a:spcPct val="20000"/>
              </a:spcBef>
              <a:spcAft>
                <a:spcPct val="0"/>
              </a:spcAft>
              <a:buChar char="»"/>
              <a:defRPr kumimoji="1" sz="1500">
                <a:solidFill>
                  <a:schemeClr val="tx1"/>
                </a:solidFill>
                <a:latin typeface="+mn-lt"/>
                <a:ea typeface="+mn-ea"/>
              </a:defRPr>
            </a:lvl8pPr>
            <a:lvl9pPr marL="2914578" indent="-171446" algn="l" rtl="0" eaLnBrk="1" fontAlgn="base" hangingPunct="1">
              <a:spcBef>
                <a:spcPct val="20000"/>
              </a:spcBef>
              <a:spcAft>
                <a:spcPct val="0"/>
              </a:spcAft>
              <a:buChar char="»"/>
              <a:defRPr kumimoji="1" sz="1500">
                <a:solidFill>
                  <a:schemeClr val="tx1"/>
                </a:solidFill>
                <a:latin typeface="+mn-lt"/>
                <a:ea typeface="+mn-ea"/>
              </a:defRPr>
            </a:lvl9pPr>
          </a:lstStyle>
          <a:p>
            <a:pPr marL="0" indent="0">
              <a:buNone/>
            </a:pPr>
            <a:r>
              <a:rPr lang="en-US" kern="0" dirty="0"/>
              <a:t>0x40C00000 = </a:t>
            </a:r>
            <a:r>
              <a:rPr lang="en-US" kern="0" dirty="0">
                <a:solidFill>
                  <a:srgbClr val="FF0000"/>
                </a:solidFill>
              </a:rPr>
              <a:t>0 </a:t>
            </a:r>
            <a:r>
              <a:rPr lang="en-US" kern="0" dirty="0">
                <a:solidFill>
                  <a:srgbClr val="0000FF"/>
                </a:solidFill>
              </a:rPr>
              <a:t>100 0000 1 </a:t>
            </a:r>
            <a:r>
              <a:rPr lang="en-US" kern="0" dirty="0">
                <a:solidFill>
                  <a:schemeClr val="accent6"/>
                </a:solidFill>
              </a:rPr>
              <a:t>100 0000 0000 0000 0000 0000</a:t>
            </a:r>
          </a:p>
          <a:p>
            <a:pPr marL="0" indent="0">
              <a:buNone/>
            </a:pPr>
            <a:r>
              <a:rPr lang="en-US" kern="0" dirty="0"/>
              <a:t>                       = </a:t>
            </a:r>
            <a:r>
              <a:rPr lang="en-US" altLang="zh-CN" dirty="0"/>
              <a:t>(−1)</a:t>
            </a:r>
            <a:r>
              <a:rPr lang="en-US" altLang="zh-CN" baseline="30000" dirty="0"/>
              <a:t>0</a:t>
            </a:r>
            <a:r>
              <a:rPr lang="en-US" altLang="zh-CN" dirty="0"/>
              <a:t> × (1+0.100…000) × 2</a:t>
            </a:r>
            <a:r>
              <a:rPr lang="en-US" altLang="zh-CN" baseline="30000" dirty="0"/>
              <a:t>(129−127)</a:t>
            </a:r>
          </a:p>
          <a:p>
            <a:pPr marL="0" indent="0">
              <a:buNone/>
            </a:pPr>
            <a:r>
              <a:rPr lang="en-US" altLang="zh-CN" kern="0" dirty="0"/>
              <a:t>                       = </a:t>
            </a:r>
            <a:r>
              <a:rPr lang="en-US" altLang="zh-CN" dirty="0"/>
              <a:t>1.100…000 × 2</a:t>
            </a:r>
            <a:r>
              <a:rPr lang="en-US" altLang="zh-CN" baseline="30000" dirty="0"/>
              <a:t>2</a:t>
            </a:r>
          </a:p>
          <a:p>
            <a:pPr marL="0" indent="0">
              <a:buNone/>
            </a:pPr>
            <a:r>
              <a:rPr lang="en-US" altLang="zh-CN" kern="0" dirty="0"/>
              <a:t>                       = 110</a:t>
            </a:r>
            <a:r>
              <a:rPr lang="en-US" altLang="zh-CN" sz="1200" kern="0" dirty="0"/>
              <a:t>2</a:t>
            </a:r>
            <a:endParaRPr lang="en-US" altLang="zh-CN" baseline="30000" dirty="0"/>
          </a:p>
        </p:txBody>
      </p:sp>
      <p:sp>
        <p:nvSpPr>
          <p:cNvPr id="7" name="TextBox 22">
            <a:extLst>
              <a:ext uri="{FF2B5EF4-FFF2-40B4-BE49-F238E27FC236}">
                <a16:creationId xmlns:a16="http://schemas.microsoft.com/office/drawing/2014/main" id="{05842CA4-8109-43A0-8AC9-40C27496B72A}"/>
              </a:ext>
            </a:extLst>
          </p:cNvPr>
          <p:cNvSpPr txBox="1"/>
          <p:nvPr/>
        </p:nvSpPr>
        <p:spPr>
          <a:xfrm>
            <a:off x="2404005" y="2320685"/>
            <a:ext cx="3922869" cy="369332"/>
          </a:xfrm>
          <a:prstGeom prst="rect">
            <a:avLst/>
          </a:prstGeom>
          <a:noFill/>
          <a:ln w="19050">
            <a:solidFill>
              <a:srgbClr val="FF0000"/>
            </a:solidFill>
          </a:ln>
        </p:spPr>
        <p:txBody>
          <a:bodyPr wrap="none" rtlCol="0">
            <a:spAutoFit/>
          </a:bodyPr>
          <a:lstStyle/>
          <a:p>
            <a:r>
              <a:rPr lang="en-US" dirty="0"/>
              <a:t>x = (−1)</a:t>
            </a:r>
            <a:r>
              <a:rPr lang="en-US" baseline="30000" dirty="0">
                <a:solidFill>
                  <a:srgbClr val="FF0000"/>
                </a:solidFill>
              </a:rPr>
              <a:t>s</a:t>
            </a:r>
            <a:r>
              <a:rPr lang="en-US" dirty="0"/>
              <a:t> × (1+</a:t>
            </a:r>
            <a:r>
              <a:rPr lang="en-US" dirty="0">
                <a:solidFill>
                  <a:schemeClr val="accent6"/>
                </a:solidFill>
              </a:rPr>
              <a:t>fraction</a:t>
            </a:r>
            <a:r>
              <a:rPr lang="en-US" dirty="0"/>
              <a:t>) × 2</a:t>
            </a:r>
            <a:r>
              <a:rPr lang="en-US" baseline="30000" dirty="0"/>
              <a:t>(</a:t>
            </a:r>
            <a:r>
              <a:rPr lang="en-US" baseline="30000" dirty="0">
                <a:solidFill>
                  <a:srgbClr val="0000FF"/>
                </a:solidFill>
              </a:rPr>
              <a:t>exponent</a:t>
            </a:r>
            <a:r>
              <a:rPr lang="en-US" baseline="30000" dirty="0"/>
              <a:t>−127)</a:t>
            </a:r>
          </a:p>
        </p:txBody>
      </p:sp>
      <p:sp>
        <p:nvSpPr>
          <p:cNvPr id="8" name="Content Placeholder 2">
            <a:extLst>
              <a:ext uri="{FF2B5EF4-FFF2-40B4-BE49-F238E27FC236}">
                <a16:creationId xmlns:a16="http://schemas.microsoft.com/office/drawing/2014/main" id="{BE1B8494-2197-4623-A4B3-5638F42BBA1E}"/>
              </a:ext>
            </a:extLst>
          </p:cNvPr>
          <p:cNvSpPr txBox="1">
            <a:spLocks/>
          </p:cNvSpPr>
          <p:nvPr/>
        </p:nvSpPr>
        <p:spPr bwMode="auto">
          <a:xfrm>
            <a:off x="1023991" y="1779245"/>
            <a:ext cx="7662809" cy="4323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68" indent="-257168" algn="l" rtl="0" eaLnBrk="1" fontAlgn="base" hangingPunct="1">
              <a:spcBef>
                <a:spcPct val="20000"/>
              </a:spcBef>
              <a:spcAft>
                <a:spcPct val="0"/>
              </a:spcAft>
              <a:buClr>
                <a:srgbClr val="0000FF"/>
              </a:buClr>
              <a:buSzPct val="80000"/>
              <a:buFont typeface="Wingdings" pitchFamily="2" charset="2"/>
              <a:buChar char="l"/>
              <a:defRPr kumimoji="1" sz="2400">
                <a:solidFill>
                  <a:schemeClr val="tx1"/>
                </a:solidFill>
                <a:latin typeface="Calibri" pitchFamily="34" charset="0"/>
                <a:ea typeface="標楷體" pitchFamily="65" charset="-120"/>
                <a:cs typeface="+mn-cs"/>
              </a:defRPr>
            </a:lvl1pPr>
            <a:lvl2pPr marL="557199" indent="-214308" algn="l" rtl="0" eaLnBrk="1" fontAlgn="base" hangingPunct="1">
              <a:spcBef>
                <a:spcPct val="20000"/>
              </a:spcBef>
              <a:spcAft>
                <a:spcPct val="0"/>
              </a:spcAft>
              <a:buClr>
                <a:srgbClr val="0000FF"/>
              </a:buClr>
              <a:buSzPct val="90000"/>
              <a:buFont typeface="Arial" charset="0"/>
              <a:buChar char="–"/>
              <a:defRPr kumimoji="1" sz="2000">
                <a:solidFill>
                  <a:schemeClr val="tx1"/>
                </a:solidFill>
                <a:latin typeface="Calibri" pitchFamily="34" charset="0"/>
                <a:ea typeface="標楷體" pitchFamily="65" charset="-120"/>
              </a:defRPr>
            </a:lvl2pPr>
            <a:lvl3pPr marL="857229" indent="-171446" algn="l" rtl="0" eaLnBrk="1" fontAlgn="base" hangingPunct="1">
              <a:spcBef>
                <a:spcPct val="20000"/>
              </a:spcBef>
              <a:spcAft>
                <a:spcPct val="0"/>
              </a:spcAft>
              <a:buChar char="•"/>
              <a:defRPr kumimoji="1" sz="1800">
                <a:solidFill>
                  <a:schemeClr val="tx1"/>
                </a:solidFill>
                <a:latin typeface="Calibri" pitchFamily="34" charset="0"/>
                <a:ea typeface="標楷體" pitchFamily="65" charset="-120"/>
                <a:cs typeface="Calibri" pitchFamily="34" charset="0"/>
              </a:defRPr>
            </a:lvl3pPr>
            <a:lvl4pPr marL="1200121" indent="-171446" algn="l" rtl="0" eaLnBrk="1" fontAlgn="base" hangingPunct="1">
              <a:spcBef>
                <a:spcPct val="20000"/>
              </a:spcBef>
              <a:spcAft>
                <a:spcPct val="0"/>
              </a:spcAft>
              <a:buChar char="–"/>
              <a:defRPr kumimoji="1" sz="1600">
                <a:solidFill>
                  <a:schemeClr val="tx1"/>
                </a:solidFill>
                <a:latin typeface="Calibri" pitchFamily="34" charset="0"/>
                <a:ea typeface="標楷體" pitchFamily="65" charset="-120"/>
                <a:cs typeface="Calibri" pitchFamily="34" charset="0"/>
              </a:defRPr>
            </a:lvl4pPr>
            <a:lvl5pPr marL="1543012" indent="-171446" algn="l" rtl="0" eaLnBrk="1" fontAlgn="base" hangingPunct="1">
              <a:spcBef>
                <a:spcPct val="20000"/>
              </a:spcBef>
              <a:spcAft>
                <a:spcPct val="0"/>
              </a:spcAft>
              <a:buChar char="»"/>
              <a:defRPr kumimoji="1" sz="1400">
                <a:solidFill>
                  <a:schemeClr val="tx1"/>
                </a:solidFill>
                <a:latin typeface="Calibri" pitchFamily="34" charset="0"/>
                <a:ea typeface="標楷體" pitchFamily="65" charset="-120"/>
                <a:cs typeface="Calibri" pitchFamily="34" charset="0"/>
              </a:defRPr>
            </a:lvl5pPr>
            <a:lvl6pPr marL="1885904" indent="-171446" algn="l" rtl="0" eaLnBrk="1" fontAlgn="base" hangingPunct="1">
              <a:spcBef>
                <a:spcPct val="20000"/>
              </a:spcBef>
              <a:spcAft>
                <a:spcPct val="0"/>
              </a:spcAft>
              <a:buChar char="»"/>
              <a:defRPr kumimoji="1" sz="1500">
                <a:solidFill>
                  <a:schemeClr val="tx1"/>
                </a:solidFill>
                <a:latin typeface="+mn-lt"/>
                <a:ea typeface="+mn-ea"/>
              </a:defRPr>
            </a:lvl6pPr>
            <a:lvl7pPr marL="2228795" indent="-171446" algn="l" rtl="0" eaLnBrk="1" fontAlgn="base" hangingPunct="1">
              <a:spcBef>
                <a:spcPct val="20000"/>
              </a:spcBef>
              <a:spcAft>
                <a:spcPct val="0"/>
              </a:spcAft>
              <a:buChar char="»"/>
              <a:defRPr kumimoji="1" sz="1500">
                <a:solidFill>
                  <a:schemeClr val="tx1"/>
                </a:solidFill>
                <a:latin typeface="+mn-lt"/>
                <a:ea typeface="+mn-ea"/>
              </a:defRPr>
            </a:lvl7pPr>
            <a:lvl8pPr marL="2571686" indent="-171446" algn="l" rtl="0" eaLnBrk="1" fontAlgn="base" hangingPunct="1">
              <a:spcBef>
                <a:spcPct val="20000"/>
              </a:spcBef>
              <a:spcAft>
                <a:spcPct val="0"/>
              </a:spcAft>
              <a:buChar char="»"/>
              <a:defRPr kumimoji="1" sz="1500">
                <a:solidFill>
                  <a:schemeClr val="tx1"/>
                </a:solidFill>
                <a:latin typeface="+mn-lt"/>
                <a:ea typeface="+mn-ea"/>
              </a:defRPr>
            </a:lvl8pPr>
            <a:lvl9pPr marL="2914578" indent="-171446" algn="l" rtl="0" eaLnBrk="1" fontAlgn="base" hangingPunct="1">
              <a:spcBef>
                <a:spcPct val="20000"/>
              </a:spcBef>
              <a:spcAft>
                <a:spcPct val="0"/>
              </a:spcAft>
              <a:buChar char="»"/>
              <a:defRPr kumimoji="1" sz="1500">
                <a:solidFill>
                  <a:schemeClr val="tx1"/>
                </a:solidFill>
                <a:latin typeface="+mn-lt"/>
                <a:ea typeface="+mn-ea"/>
              </a:defRPr>
            </a:lvl9pPr>
          </a:lstStyle>
          <a:p>
            <a:pPr marL="0" indent="0">
              <a:buNone/>
            </a:pPr>
            <a:r>
              <a:rPr lang="en-US" kern="0" dirty="0"/>
              <a:t>0x40C00000 = 0100 0000 1100 0000 0000 0000 0000 0000</a:t>
            </a:r>
          </a:p>
        </p:txBody>
      </p:sp>
    </p:spTree>
    <p:extLst>
      <p:ext uri="{BB962C8B-B14F-4D97-AF65-F5344CB8AC3E}">
        <p14:creationId xmlns:p14="http://schemas.microsoft.com/office/powerpoint/2010/main" val="233694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L04-3</a:t>
            </a:r>
          </a:p>
        </p:txBody>
      </p:sp>
      <p:sp>
        <p:nvSpPr>
          <p:cNvPr id="3" name="Content Placeholder 2"/>
          <p:cNvSpPr>
            <a:spLocks noGrp="1"/>
          </p:cNvSpPr>
          <p:nvPr>
            <p:ph idx="1"/>
          </p:nvPr>
        </p:nvSpPr>
        <p:spPr>
          <a:xfrm>
            <a:off x="1057012" y="844153"/>
            <a:ext cx="7629787" cy="923639"/>
          </a:xfrm>
        </p:spPr>
        <p:txBody>
          <a:bodyPr/>
          <a:lstStyle/>
          <a:p>
            <a:r>
              <a:rPr lang="en-US" b="1" dirty="0">
                <a:solidFill>
                  <a:srgbClr val="FF0000"/>
                </a:solidFill>
              </a:rPr>
              <a:t>Ex-2:</a:t>
            </a:r>
            <a:r>
              <a:rPr lang="en-US" dirty="0"/>
              <a:t> How to represent –0.5 in IEEE single precision binary floating-point format?</a:t>
            </a:r>
          </a:p>
        </p:txBody>
      </p:sp>
      <p:sp>
        <p:nvSpPr>
          <p:cNvPr id="6" name="灯片编号占位符 5">
            <a:extLst>
              <a:ext uri="{FF2B5EF4-FFF2-40B4-BE49-F238E27FC236}">
                <a16:creationId xmlns:a16="http://schemas.microsoft.com/office/drawing/2014/main" id="{FCC60558-16AC-4884-8103-A29CA91083EF}"/>
              </a:ext>
            </a:extLst>
          </p:cNvPr>
          <p:cNvSpPr>
            <a:spLocks noGrp="1"/>
          </p:cNvSpPr>
          <p:nvPr>
            <p:ph type="sldNum" sz="quarter" idx="10"/>
          </p:nvPr>
        </p:nvSpPr>
        <p:spPr/>
        <p:txBody>
          <a:bodyPr/>
          <a:lstStyle/>
          <a:p>
            <a:fld id="{D9B6BDF2-6896-4B98-8776-C18582F63BA5}" type="slidenum">
              <a:rPr lang="zh-TW" altLang="en-US" smtClean="0"/>
              <a:pPr/>
              <a:t>51</a:t>
            </a:fld>
            <a:endParaRPr lang="zh-TW" altLang="en-US"/>
          </a:p>
        </p:txBody>
      </p:sp>
      <p:sp>
        <p:nvSpPr>
          <p:cNvPr id="7" name="Content Placeholder 2">
            <a:extLst>
              <a:ext uri="{FF2B5EF4-FFF2-40B4-BE49-F238E27FC236}">
                <a16:creationId xmlns:a16="http://schemas.microsoft.com/office/drawing/2014/main" id="{899F5F70-8F8F-4DCF-B8E0-4A1316A7A91F}"/>
              </a:ext>
            </a:extLst>
          </p:cNvPr>
          <p:cNvSpPr txBox="1">
            <a:spLocks/>
          </p:cNvSpPr>
          <p:nvPr/>
        </p:nvSpPr>
        <p:spPr bwMode="auto">
          <a:xfrm>
            <a:off x="2446535" y="1825240"/>
            <a:ext cx="6273286" cy="1371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68" indent="-257168" algn="l" rtl="0" eaLnBrk="1" fontAlgn="base" hangingPunct="1">
              <a:spcBef>
                <a:spcPct val="20000"/>
              </a:spcBef>
              <a:spcAft>
                <a:spcPct val="0"/>
              </a:spcAft>
              <a:buClr>
                <a:srgbClr val="0000FF"/>
              </a:buClr>
              <a:buSzPct val="80000"/>
              <a:buFont typeface="Wingdings" pitchFamily="2" charset="2"/>
              <a:buChar char="l"/>
              <a:defRPr kumimoji="1" sz="2400">
                <a:solidFill>
                  <a:schemeClr val="tx1"/>
                </a:solidFill>
                <a:latin typeface="Calibri" pitchFamily="34" charset="0"/>
                <a:ea typeface="標楷體" pitchFamily="65" charset="-120"/>
                <a:cs typeface="+mn-cs"/>
              </a:defRPr>
            </a:lvl1pPr>
            <a:lvl2pPr marL="557199" indent="-214308" algn="l" rtl="0" eaLnBrk="1" fontAlgn="base" hangingPunct="1">
              <a:spcBef>
                <a:spcPct val="20000"/>
              </a:spcBef>
              <a:spcAft>
                <a:spcPct val="0"/>
              </a:spcAft>
              <a:buClr>
                <a:srgbClr val="0000FF"/>
              </a:buClr>
              <a:buSzPct val="90000"/>
              <a:buFont typeface="Arial" charset="0"/>
              <a:buChar char="–"/>
              <a:defRPr kumimoji="1" sz="2000">
                <a:solidFill>
                  <a:schemeClr val="tx1"/>
                </a:solidFill>
                <a:latin typeface="Calibri" pitchFamily="34" charset="0"/>
                <a:ea typeface="標楷體" pitchFamily="65" charset="-120"/>
              </a:defRPr>
            </a:lvl2pPr>
            <a:lvl3pPr marL="857229" indent="-171446" algn="l" rtl="0" eaLnBrk="1" fontAlgn="base" hangingPunct="1">
              <a:spcBef>
                <a:spcPct val="20000"/>
              </a:spcBef>
              <a:spcAft>
                <a:spcPct val="0"/>
              </a:spcAft>
              <a:buChar char="•"/>
              <a:defRPr kumimoji="1" sz="1800">
                <a:solidFill>
                  <a:schemeClr val="tx1"/>
                </a:solidFill>
                <a:latin typeface="Calibri" pitchFamily="34" charset="0"/>
                <a:ea typeface="標楷體" pitchFamily="65" charset="-120"/>
                <a:cs typeface="Calibri" pitchFamily="34" charset="0"/>
              </a:defRPr>
            </a:lvl3pPr>
            <a:lvl4pPr marL="1200121" indent="-171446" algn="l" rtl="0" eaLnBrk="1" fontAlgn="base" hangingPunct="1">
              <a:spcBef>
                <a:spcPct val="20000"/>
              </a:spcBef>
              <a:spcAft>
                <a:spcPct val="0"/>
              </a:spcAft>
              <a:buChar char="–"/>
              <a:defRPr kumimoji="1" sz="1600">
                <a:solidFill>
                  <a:schemeClr val="tx1"/>
                </a:solidFill>
                <a:latin typeface="Calibri" pitchFamily="34" charset="0"/>
                <a:ea typeface="標楷體" pitchFamily="65" charset="-120"/>
                <a:cs typeface="Calibri" pitchFamily="34" charset="0"/>
              </a:defRPr>
            </a:lvl4pPr>
            <a:lvl5pPr marL="1543012" indent="-171446" algn="l" rtl="0" eaLnBrk="1" fontAlgn="base" hangingPunct="1">
              <a:spcBef>
                <a:spcPct val="20000"/>
              </a:spcBef>
              <a:spcAft>
                <a:spcPct val="0"/>
              </a:spcAft>
              <a:buChar char="»"/>
              <a:defRPr kumimoji="1" sz="1400">
                <a:solidFill>
                  <a:schemeClr val="tx1"/>
                </a:solidFill>
                <a:latin typeface="Calibri" pitchFamily="34" charset="0"/>
                <a:ea typeface="標楷體" pitchFamily="65" charset="-120"/>
                <a:cs typeface="Calibri" pitchFamily="34" charset="0"/>
              </a:defRPr>
            </a:lvl5pPr>
            <a:lvl6pPr marL="1885904" indent="-171446" algn="l" rtl="0" eaLnBrk="1" fontAlgn="base" hangingPunct="1">
              <a:spcBef>
                <a:spcPct val="20000"/>
              </a:spcBef>
              <a:spcAft>
                <a:spcPct val="0"/>
              </a:spcAft>
              <a:buChar char="»"/>
              <a:defRPr kumimoji="1" sz="1500">
                <a:solidFill>
                  <a:schemeClr val="tx1"/>
                </a:solidFill>
                <a:latin typeface="+mn-lt"/>
                <a:ea typeface="+mn-ea"/>
              </a:defRPr>
            </a:lvl6pPr>
            <a:lvl7pPr marL="2228795" indent="-171446" algn="l" rtl="0" eaLnBrk="1" fontAlgn="base" hangingPunct="1">
              <a:spcBef>
                <a:spcPct val="20000"/>
              </a:spcBef>
              <a:spcAft>
                <a:spcPct val="0"/>
              </a:spcAft>
              <a:buChar char="»"/>
              <a:defRPr kumimoji="1" sz="1500">
                <a:solidFill>
                  <a:schemeClr val="tx1"/>
                </a:solidFill>
                <a:latin typeface="+mn-lt"/>
                <a:ea typeface="+mn-ea"/>
              </a:defRPr>
            </a:lvl7pPr>
            <a:lvl8pPr marL="2571686" indent="-171446" algn="l" rtl="0" eaLnBrk="1" fontAlgn="base" hangingPunct="1">
              <a:spcBef>
                <a:spcPct val="20000"/>
              </a:spcBef>
              <a:spcAft>
                <a:spcPct val="0"/>
              </a:spcAft>
              <a:buChar char="»"/>
              <a:defRPr kumimoji="1" sz="1500">
                <a:solidFill>
                  <a:schemeClr val="tx1"/>
                </a:solidFill>
                <a:latin typeface="+mn-lt"/>
                <a:ea typeface="+mn-ea"/>
              </a:defRPr>
            </a:lvl8pPr>
            <a:lvl9pPr marL="2914578" indent="-171446" algn="l" rtl="0" eaLnBrk="1" fontAlgn="base" hangingPunct="1">
              <a:spcBef>
                <a:spcPct val="20000"/>
              </a:spcBef>
              <a:spcAft>
                <a:spcPct val="0"/>
              </a:spcAft>
              <a:buChar char="»"/>
              <a:defRPr kumimoji="1" sz="1500">
                <a:solidFill>
                  <a:schemeClr val="tx1"/>
                </a:solidFill>
                <a:latin typeface="+mn-lt"/>
                <a:ea typeface="+mn-ea"/>
              </a:defRPr>
            </a:lvl9pPr>
          </a:lstStyle>
          <a:p>
            <a:pPr marL="0" indent="0">
              <a:buNone/>
            </a:pPr>
            <a:r>
              <a:rPr lang="en-US" altLang="zh-CN" dirty="0"/>
              <a:t>–0.5</a:t>
            </a:r>
            <a:r>
              <a:rPr lang="en-US" kern="0" dirty="0"/>
              <a:t> = </a:t>
            </a:r>
            <a:r>
              <a:rPr lang="en-US" altLang="zh-CN" dirty="0"/>
              <a:t>(−1)</a:t>
            </a:r>
            <a:r>
              <a:rPr lang="en-US" altLang="zh-CN" baseline="30000" dirty="0"/>
              <a:t>1</a:t>
            </a:r>
            <a:r>
              <a:rPr lang="en-US" altLang="zh-CN" dirty="0"/>
              <a:t> × </a:t>
            </a:r>
            <a:r>
              <a:rPr lang="en-US" altLang="zh-CN" kern="0" dirty="0"/>
              <a:t>0.5 (decimal)</a:t>
            </a:r>
          </a:p>
          <a:p>
            <a:pPr marL="0" indent="0">
              <a:buNone/>
            </a:pPr>
            <a:r>
              <a:rPr lang="en-US" altLang="zh-CN" kern="0" dirty="0"/>
              <a:t>         = </a:t>
            </a:r>
            <a:r>
              <a:rPr lang="en-US" altLang="zh-CN" dirty="0"/>
              <a:t>(−1)</a:t>
            </a:r>
            <a:r>
              <a:rPr lang="en-US" altLang="zh-CN" baseline="30000" dirty="0"/>
              <a:t>1</a:t>
            </a:r>
            <a:r>
              <a:rPr lang="en-US" altLang="zh-CN" dirty="0"/>
              <a:t> × </a:t>
            </a:r>
            <a:r>
              <a:rPr lang="en-US" altLang="zh-CN" kern="0" dirty="0"/>
              <a:t>1/2 (decimal)</a:t>
            </a:r>
          </a:p>
          <a:p>
            <a:pPr marL="0" indent="0">
              <a:buNone/>
            </a:pPr>
            <a:r>
              <a:rPr lang="en-US" altLang="zh-CN" dirty="0">
                <a:sym typeface="Symbol" panose="05050102010706020507" pitchFamily="18" charset="2"/>
              </a:rPr>
              <a:t>         = </a:t>
            </a:r>
            <a:r>
              <a:rPr lang="en-US" altLang="zh-CN" dirty="0"/>
              <a:t>(−1)</a:t>
            </a:r>
            <a:r>
              <a:rPr lang="en-US" altLang="zh-CN" baseline="30000" dirty="0"/>
              <a:t>1</a:t>
            </a:r>
            <a:r>
              <a:rPr lang="en-US" altLang="zh-CN" dirty="0"/>
              <a:t> × 1.0 × 2</a:t>
            </a:r>
            <a:r>
              <a:rPr lang="en-US" altLang="zh-CN" baseline="30000" dirty="0"/>
              <a:t>−1 </a:t>
            </a:r>
            <a:r>
              <a:rPr lang="en-US" altLang="zh-CN" kern="0" dirty="0"/>
              <a:t>(binary)</a:t>
            </a:r>
          </a:p>
          <a:p>
            <a:pPr marL="0" indent="0">
              <a:buNone/>
            </a:pPr>
            <a:endParaRPr lang="en-US" altLang="zh-CN" kern="0" dirty="0"/>
          </a:p>
        </p:txBody>
      </p:sp>
      <p:sp>
        <p:nvSpPr>
          <p:cNvPr id="5" name="TextBox 22">
            <a:extLst>
              <a:ext uri="{FF2B5EF4-FFF2-40B4-BE49-F238E27FC236}">
                <a16:creationId xmlns:a16="http://schemas.microsoft.com/office/drawing/2014/main" id="{0110E8AF-C4CB-4E9C-9923-A297A1193B5B}"/>
              </a:ext>
            </a:extLst>
          </p:cNvPr>
          <p:cNvSpPr txBox="1"/>
          <p:nvPr/>
        </p:nvSpPr>
        <p:spPr>
          <a:xfrm>
            <a:off x="2951478" y="3330666"/>
            <a:ext cx="4458586" cy="369332"/>
          </a:xfrm>
          <a:prstGeom prst="rect">
            <a:avLst/>
          </a:prstGeom>
          <a:noFill/>
          <a:ln w="19050">
            <a:solidFill>
              <a:srgbClr val="FF0000"/>
            </a:solidFill>
          </a:ln>
        </p:spPr>
        <p:txBody>
          <a:bodyPr wrap="square" rtlCol="0">
            <a:spAutoFit/>
          </a:bodyPr>
          <a:lstStyle/>
          <a:p>
            <a:r>
              <a:rPr lang="en-US" dirty="0"/>
              <a:t>x = (−1)</a:t>
            </a:r>
            <a:r>
              <a:rPr lang="en-US" baseline="30000" dirty="0">
                <a:solidFill>
                  <a:srgbClr val="FF0000"/>
                </a:solidFill>
              </a:rPr>
              <a:t>s</a:t>
            </a:r>
            <a:r>
              <a:rPr lang="en-US" dirty="0"/>
              <a:t> × (1+</a:t>
            </a:r>
            <a:r>
              <a:rPr lang="en-US" dirty="0">
                <a:solidFill>
                  <a:schemeClr val="accent6"/>
                </a:solidFill>
              </a:rPr>
              <a:t>fraction</a:t>
            </a:r>
            <a:r>
              <a:rPr lang="en-US" dirty="0"/>
              <a:t>) × 2</a:t>
            </a:r>
            <a:r>
              <a:rPr lang="en-US" baseline="30000" dirty="0"/>
              <a:t>(</a:t>
            </a:r>
            <a:r>
              <a:rPr lang="en-US" baseline="30000" dirty="0">
                <a:solidFill>
                  <a:srgbClr val="0000FF"/>
                </a:solidFill>
              </a:rPr>
              <a:t>exponent</a:t>
            </a:r>
            <a:r>
              <a:rPr lang="en-US" baseline="30000" dirty="0"/>
              <a:t>−127)</a:t>
            </a:r>
          </a:p>
        </p:txBody>
      </p:sp>
      <p:sp>
        <p:nvSpPr>
          <p:cNvPr id="8" name="Content Placeholder 2">
            <a:extLst>
              <a:ext uri="{FF2B5EF4-FFF2-40B4-BE49-F238E27FC236}">
                <a16:creationId xmlns:a16="http://schemas.microsoft.com/office/drawing/2014/main" id="{F3540F02-472A-44EB-A31E-A1A6BBD0E414}"/>
              </a:ext>
            </a:extLst>
          </p:cNvPr>
          <p:cNvSpPr txBox="1">
            <a:spLocks/>
          </p:cNvSpPr>
          <p:nvPr/>
        </p:nvSpPr>
        <p:spPr bwMode="auto">
          <a:xfrm>
            <a:off x="2202823" y="3780233"/>
            <a:ext cx="6273286" cy="519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68" indent="-257168" algn="l" rtl="0" eaLnBrk="1" fontAlgn="base" hangingPunct="1">
              <a:spcBef>
                <a:spcPct val="20000"/>
              </a:spcBef>
              <a:spcAft>
                <a:spcPct val="0"/>
              </a:spcAft>
              <a:buClr>
                <a:srgbClr val="0000FF"/>
              </a:buClr>
              <a:buSzPct val="80000"/>
              <a:buFont typeface="Wingdings" pitchFamily="2" charset="2"/>
              <a:buChar char="l"/>
              <a:defRPr kumimoji="1" sz="2400">
                <a:solidFill>
                  <a:schemeClr val="tx1"/>
                </a:solidFill>
                <a:latin typeface="Calibri" pitchFamily="34" charset="0"/>
                <a:ea typeface="標楷體" pitchFamily="65" charset="-120"/>
                <a:cs typeface="+mn-cs"/>
              </a:defRPr>
            </a:lvl1pPr>
            <a:lvl2pPr marL="557199" indent="-214308" algn="l" rtl="0" eaLnBrk="1" fontAlgn="base" hangingPunct="1">
              <a:spcBef>
                <a:spcPct val="20000"/>
              </a:spcBef>
              <a:spcAft>
                <a:spcPct val="0"/>
              </a:spcAft>
              <a:buClr>
                <a:srgbClr val="0000FF"/>
              </a:buClr>
              <a:buSzPct val="90000"/>
              <a:buFont typeface="Arial" charset="0"/>
              <a:buChar char="–"/>
              <a:defRPr kumimoji="1" sz="2000">
                <a:solidFill>
                  <a:schemeClr val="tx1"/>
                </a:solidFill>
                <a:latin typeface="Calibri" pitchFamily="34" charset="0"/>
                <a:ea typeface="標楷體" pitchFamily="65" charset="-120"/>
              </a:defRPr>
            </a:lvl2pPr>
            <a:lvl3pPr marL="857229" indent="-171446" algn="l" rtl="0" eaLnBrk="1" fontAlgn="base" hangingPunct="1">
              <a:spcBef>
                <a:spcPct val="20000"/>
              </a:spcBef>
              <a:spcAft>
                <a:spcPct val="0"/>
              </a:spcAft>
              <a:buChar char="•"/>
              <a:defRPr kumimoji="1" sz="1800">
                <a:solidFill>
                  <a:schemeClr val="tx1"/>
                </a:solidFill>
                <a:latin typeface="Calibri" pitchFamily="34" charset="0"/>
                <a:ea typeface="標楷體" pitchFamily="65" charset="-120"/>
                <a:cs typeface="Calibri" pitchFamily="34" charset="0"/>
              </a:defRPr>
            </a:lvl3pPr>
            <a:lvl4pPr marL="1200121" indent="-171446" algn="l" rtl="0" eaLnBrk="1" fontAlgn="base" hangingPunct="1">
              <a:spcBef>
                <a:spcPct val="20000"/>
              </a:spcBef>
              <a:spcAft>
                <a:spcPct val="0"/>
              </a:spcAft>
              <a:buChar char="–"/>
              <a:defRPr kumimoji="1" sz="1600">
                <a:solidFill>
                  <a:schemeClr val="tx1"/>
                </a:solidFill>
                <a:latin typeface="Calibri" pitchFamily="34" charset="0"/>
                <a:ea typeface="標楷體" pitchFamily="65" charset="-120"/>
                <a:cs typeface="Calibri" pitchFamily="34" charset="0"/>
              </a:defRPr>
            </a:lvl4pPr>
            <a:lvl5pPr marL="1543012" indent="-171446" algn="l" rtl="0" eaLnBrk="1" fontAlgn="base" hangingPunct="1">
              <a:spcBef>
                <a:spcPct val="20000"/>
              </a:spcBef>
              <a:spcAft>
                <a:spcPct val="0"/>
              </a:spcAft>
              <a:buChar char="»"/>
              <a:defRPr kumimoji="1" sz="1400">
                <a:solidFill>
                  <a:schemeClr val="tx1"/>
                </a:solidFill>
                <a:latin typeface="Calibri" pitchFamily="34" charset="0"/>
                <a:ea typeface="標楷體" pitchFamily="65" charset="-120"/>
                <a:cs typeface="Calibri" pitchFamily="34" charset="0"/>
              </a:defRPr>
            </a:lvl5pPr>
            <a:lvl6pPr marL="1885904" indent="-171446" algn="l" rtl="0" eaLnBrk="1" fontAlgn="base" hangingPunct="1">
              <a:spcBef>
                <a:spcPct val="20000"/>
              </a:spcBef>
              <a:spcAft>
                <a:spcPct val="0"/>
              </a:spcAft>
              <a:buChar char="»"/>
              <a:defRPr kumimoji="1" sz="1500">
                <a:solidFill>
                  <a:schemeClr val="tx1"/>
                </a:solidFill>
                <a:latin typeface="+mn-lt"/>
                <a:ea typeface="+mn-ea"/>
              </a:defRPr>
            </a:lvl6pPr>
            <a:lvl7pPr marL="2228795" indent="-171446" algn="l" rtl="0" eaLnBrk="1" fontAlgn="base" hangingPunct="1">
              <a:spcBef>
                <a:spcPct val="20000"/>
              </a:spcBef>
              <a:spcAft>
                <a:spcPct val="0"/>
              </a:spcAft>
              <a:buChar char="»"/>
              <a:defRPr kumimoji="1" sz="1500">
                <a:solidFill>
                  <a:schemeClr val="tx1"/>
                </a:solidFill>
                <a:latin typeface="+mn-lt"/>
                <a:ea typeface="+mn-ea"/>
              </a:defRPr>
            </a:lvl7pPr>
            <a:lvl8pPr marL="2571686" indent="-171446" algn="l" rtl="0" eaLnBrk="1" fontAlgn="base" hangingPunct="1">
              <a:spcBef>
                <a:spcPct val="20000"/>
              </a:spcBef>
              <a:spcAft>
                <a:spcPct val="0"/>
              </a:spcAft>
              <a:buChar char="»"/>
              <a:defRPr kumimoji="1" sz="1500">
                <a:solidFill>
                  <a:schemeClr val="tx1"/>
                </a:solidFill>
                <a:latin typeface="+mn-lt"/>
                <a:ea typeface="+mn-ea"/>
              </a:defRPr>
            </a:lvl8pPr>
            <a:lvl9pPr marL="2914578" indent="-171446" algn="l" rtl="0" eaLnBrk="1" fontAlgn="base" hangingPunct="1">
              <a:spcBef>
                <a:spcPct val="20000"/>
              </a:spcBef>
              <a:spcAft>
                <a:spcPct val="0"/>
              </a:spcAft>
              <a:buChar char="»"/>
              <a:defRPr kumimoji="1" sz="1500">
                <a:solidFill>
                  <a:schemeClr val="tx1"/>
                </a:solidFill>
                <a:latin typeface="+mn-lt"/>
                <a:ea typeface="+mn-ea"/>
              </a:defRPr>
            </a:lvl9pPr>
          </a:lstStyle>
          <a:p>
            <a:pPr marL="0" indent="0">
              <a:buNone/>
            </a:pPr>
            <a:r>
              <a:rPr lang="en-US" altLang="zh-CN" kern="0" dirty="0">
                <a:solidFill>
                  <a:srgbClr val="FF0000"/>
                </a:solidFill>
              </a:rPr>
              <a:t>1</a:t>
            </a:r>
            <a:r>
              <a:rPr lang="en-US" kern="0" dirty="0">
                <a:solidFill>
                  <a:srgbClr val="FF0000"/>
                </a:solidFill>
              </a:rPr>
              <a:t> </a:t>
            </a:r>
            <a:r>
              <a:rPr lang="en-US" altLang="zh-CN" kern="0" dirty="0">
                <a:solidFill>
                  <a:srgbClr val="0000FF"/>
                </a:solidFill>
              </a:rPr>
              <a:t>011</a:t>
            </a:r>
            <a:r>
              <a:rPr lang="en-US" kern="0" dirty="0">
                <a:solidFill>
                  <a:srgbClr val="0000FF"/>
                </a:solidFill>
              </a:rPr>
              <a:t> </a:t>
            </a:r>
            <a:r>
              <a:rPr lang="en-US" altLang="zh-CN" kern="0" dirty="0">
                <a:solidFill>
                  <a:srgbClr val="0000FF"/>
                </a:solidFill>
              </a:rPr>
              <a:t>1111</a:t>
            </a:r>
            <a:r>
              <a:rPr lang="en-US" kern="0" dirty="0">
                <a:solidFill>
                  <a:srgbClr val="0000FF"/>
                </a:solidFill>
              </a:rPr>
              <a:t> </a:t>
            </a:r>
            <a:r>
              <a:rPr lang="en-US" altLang="zh-CN" kern="0" dirty="0">
                <a:solidFill>
                  <a:srgbClr val="0000FF"/>
                </a:solidFill>
              </a:rPr>
              <a:t>0</a:t>
            </a:r>
            <a:r>
              <a:rPr lang="en-US" kern="0" dirty="0">
                <a:solidFill>
                  <a:srgbClr val="0000FF"/>
                </a:solidFill>
              </a:rPr>
              <a:t> </a:t>
            </a:r>
            <a:r>
              <a:rPr lang="en-US" altLang="zh-CN" kern="0" dirty="0">
                <a:solidFill>
                  <a:schemeClr val="accent6"/>
                </a:solidFill>
              </a:rPr>
              <a:t>0</a:t>
            </a:r>
            <a:r>
              <a:rPr lang="en-US" kern="0" dirty="0">
                <a:solidFill>
                  <a:schemeClr val="accent6"/>
                </a:solidFill>
              </a:rPr>
              <a:t>00 0000 0000 0000 0000 0000</a:t>
            </a:r>
          </a:p>
        </p:txBody>
      </p:sp>
    </p:spTree>
    <p:extLst>
      <p:ext uri="{BB962C8B-B14F-4D97-AF65-F5344CB8AC3E}">
        <p14:creationId xmlns:p14="http://schemas.microsoft.com/office/powerpoint/2010/main" val="60006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L04-</a:t>
            </a:r>
            <a:r>
              <a:rPr lang="en-US" altLang="zh-CN" dirty="0"/>
              <a:t>4</a:t>
            </a:r>
            <a:endParaRPr lang="en-US" dirty="0"/>
          </a:p>
        </p:txBody>
      </p:sp>
      <p:sp>
        <p:nvSpPr>
          <p:cNvPr id="3" name="Content Placeholder 2"/>
          <p:cNvSpPr>
            <a:spLocks noGrp="1"/>
          </p:cNvSpPr>
          <p:nvPr>
            <p:ph idx="1"/>
          </p:nvPr>
        </p:nvSpPr>
        <p:spPr>
          <a:xfrm>
            <a:off x="1057012" y="844153"/>
            <a:ext cx="7629787" cy="923639"/>
          </a:xfrm>
        </p:spPr>
        <p:txBody>
          <a:bodyPr/>
          <a:lstStyle/>
          <a:p>
            <a:r>
              <a:rPr lang="en-US" b="1" dirty="0">
                <a:solidFill>
                  <a:srgbClr val="FF0000"/>
                </a:solidFill>
              </a:rPr>
              <a:t>Ex-</a:t>
            </a:r>
            <a:r>
              <a:rPr lang="en-US" altLang="zh-CN" b="1" dirty="0">
                <a:solidFill>
                  <a:srgbClr val="FF0000"/>
                </a:solidFill>
              </a:rPr>
              <a:t>3</a:t>
            </a:r>
            <a:r>
              <a:rPr lang="en-US" b="1" dirty="0">
                <a:solidFill>
                  <a:srgbClr val="FF0000"/>
                </a:solidFill>
              </a:rPr>
              <a:t>:</a:t>
            </a:r>
            <a:r>
              <a:rPr lang="en-US" dirty="0"/>
              <a:t> How to represent –0.</a:t>
            </a:r>
            <a:r>
              <a:rPr lang="en-US" altLang="zh-CN" dirty="0"/>
              <a:t>7</a:t>
            </a:r>
            <a:r>
              <a:rPr lang="en-US" dirty="0"/>
              <a:t>5 in IEEE single precision binary floating-point format?</a:t>
            </a:r>
          </a:p>
        </p:txBody>
      </p:sp>
      <p:sp>
        <p:nvSpPr>
          <p:cNvPr id="6" name="灯片编号占位符 5">
            <a:extLst>
              <a:ext uri="{FF2B5EF4-FFF2-40B4-BE49-F238E27FC236}">
                <a16:creationId xmlns:a16="http://schemas.microsoft.com/office/drawing/2014/main" id="{FCC60558-16AC-4884-8103-A29CA91083EF}"/>
              </a:ext>
            </a:extLst>
          </p:cNvPr>
          <p:cNvSpPr>
            <a:spLocks noGrp="1"/>
          </p:cNvSpPr>
          <p:nvPr>
            <p:ph type="sldNum" sz="quarter" idx="10"/>
          </p:nvPr>
        </p:nvSpPr>
        <p:spPr/>
        <p:txBody>
          <a:bodyPr/>
          <a:lstStyle/>
          <a:p>
            <a:fld id="{D9B6BDF2-6896-4B98-8776-C18582F63BA5}" type="slidenum">
              <a:rPr lang="zh-TW" altLang="en-US" smtClean="0"/>
              <a:pPr/>
              <a:t>52</a:t>
            </a:fld>
            <a:endParaRPr lang="zh-TW" altLang="en-US"/>
          </a:p>
        </p:txBody>
      </p:sp>
      <p:sp>
        <p:nvSpPr>
          <p:cNvPr id="7" name="Content Placeholder 2">
            <a:extLst>
              <a:ext uri="{FF2B5EF4-FFF2-40B4-BE49-F238E27FC236}">
                <a16:creationId xmlns:a16="http://schemas.microsoft.com/office/drawing/2014/main" id="{899F5F70-8F8F-4DCF-B8E0-4A1316A7A91F}"/>
              </a:ext>
            </a:extLst>
          </p:cNvPr>
          <p:cNvSpPr txBox="1">
            <a:spLocks/>
          </p:cNvSpPr>
          <p:nvPr/>
        </p:nvSpPr>
        <p:spPr bwMode="auto">
          <a:xfrm>
            <a:off x="2446535" y="1825240"/>
            <a:ext cx="6273286" cy="1371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68" indent="-257168" algn="l" rtl="0" eaLnBrk="1" fontAlgn="base" hangingPunct="1">
              <a:spcBef>
                <a:spcPct val="20000"/>
              </a:spcBef>
              <a:spcAft>
                <a:spcPct val="0"/>
              </a:spcAft>
              <a:buClr>
                <a:srgbClr val="0000FF"/>
              </a:buClr>
              <a:buSzPct val="80000"/>
              <a:buFont typeface="Wingdings" pitchFamily="2" charset="2"/>
              <a:buChar char="l"/>
              <a:defRPr kumimoji="1" sz="2400">
                <a:solidFill>
                  <a:schemeClr val="tx1"/>
                </a:solidFill>
                <a:latin typeface="Calibri" pitchFamily="34" charset="0"/>
                <a:ea typeface="標楷體" pitchFamily="65" charset="-120"/>
                <a:cs typeface="+mn-cs"/>
              </a:defRPr>
            </a:lvl1pPr>
            <a:lvl2pPr marL="557199" indent="-214308" algn="l" rtl="0" eaLnBrk="1" fontAlgn="base" hangingPunct="1">
              <a:spcBef>
                <a:spcPct val="20000"/>
              </a:spcBef>
              <a:spcAft>
                <a:spcPct val="0"/>
              </a:spcAft>
              <a:buClr>
                <a:srgbClr val="0000FF"/>
              </a:buClr>
              <a:buSzPct val="90000"/>
              <a:buFont typeface="Arial" charset="0"/>
              <a:buChar char="–"/>
              <a:defRPr kumimoji="1" sz="2000">
                <a:solidFill>
                  <a:schemeClr val="tx1"/>
                </a:solidFill>
                <a:latin typeface="Calibri" pitchFamily="34" charset="0"/>
                <a:ea typeface="標楷體" pitchFamily="65" charset="-120"/>
              </a:defRPr>
            </a:lvl2pPr>
            <a:lvl3pPr marL="857229" indent="-171446" algn="l" rtl="0" eaLnBrk="1" fontAlgn="base" hangingPunct="1">
              <a:spcBef>
                <a:spcPct val="20000"/>
              </a:spcBef>
              <a:spcAft>
                <a:spcPct val="0"/>
              </a:spcAft>
              <a:buChar char="•"/>
              <a:defRPr kumimoji="1" sz="1800">
                <a:solidFill>
                  <a:schemeClr val="tx1"/>
                </a:solidFill>
                <a:latin typeface="Calibri" pitchFamily="34" charset="0"/>
                <a:ea typeface="標楷體" pitchFamily="65" charset="-120"/>
                <a:cs typeface="Calibri" pitchFamily="34" charset="0"/>
              </a:defRPr>
            </a:lvl3pPr>
            <a:lvl4pPr marL="1200121" indent="-171446" algn="l" rtl="0" eaLnBrk="1" fontAlgn="base" hangingPunct="1">
              <a:spcBef>
                <a:spcPct val="20000"/>
              </a:spcBef>
              <a:spcAft>
                <a:spcPct val="0"/>
              </a:spcAft>
              <a:buChar char="–"/>
              <a:defRPr kumimoji="1" sz="1600">
                <a:solidFill>
                  <a:schemeClr val="tx1"/>
                </a:solidFill>
                <a:latin typeface="Calibri" pitchFamily="34" charset="0"/>
                <a:ea typeface="標楷體" pitchFamily="65" charset="-120"/>
                <a:cs typeface="Calibri" pitchFamily="34" charset="0"/>
              </a:defRPr>
            </a:lvl4pPr>
            <a:lvl5pPr marL="1543012" indent="-171446" algn="l" rtl="0" eaLnBrk="1" fontAlgn="base" hangingPunct="1">
              <a:spcBef>
                <a:spcPct val="20000"/>
              </a:spcBef>
              <a:spcAft>
                <a:spcPct val="0"/>
              </a:spcAft>
              <a:buChar char="»"/>
              <a:defRPr kumimoji="1" sz="1400">
                <a:solidFill>
                  <a:schemeClr val="tx1"/>
                </a:solidFill>
                <a:latin typeface="Calibri" pitchFamily="34" charset="0"/>
                <a:ea typeface="標楷體" pitchFamily="65" charset="-120"/>
                <a:cs typeface="Calibri" pitchFamily="34" charset="0"/>
              </a:defRPr>
            </a:lvl5pPr>
            <a:lvl6pPr marL="1885904" indent="-171446" algn="l" rtl="0" eaLnBrk="1" fontAlgn="base" hangingPunct="1">
              <a:spcBef>
                <a:spcPct val="20000"/>
              </a:spcBef>
              <a:spcAft>
                <a:spcPct val="0"/>
              </a:spcAft>
              <a:buChar char="»"/>
              <a:defRPr kumimoji="1" sz="1500">
                <a:solidFill>
                  <a:schemeClr val="tx1"/>
                </a:solidFill>
                <a:latin typeface="+mn-lt"/>
                <a:ea typeface="+mn-ea"/>
              </a:defRPr>
            </a:lvl6pPr>
            <a:lvl7pPr marL="2228795" indent="-171446" algn="l" rtl="0" eaLnBrk="1" fontAlgn="base" hangingPunct="1">
              <a:spcBef>
                <a:spcPct val="20000"/>
              </a:spcBef>
              <a:spcAft>
                <a:spcPct val="0"/>
              </a:spcAft>
              <a:buChar char="»"/>
              <a:defRPr kumimoji="1" sz="1500">
                <a:solidFill>
                  <a:schemeClr val="tx1"/>
                </a:solidFill>
                <a:latin typeface="+mn-lt"/>
                <a:ea typeface="+mn-ea"/>
              </a:defRPr>
            </a:lvl7pPr>
            <a:lvl8pPr marL="2571686" indent="-171446" algn="l" rtl="0" eaLnBrk="1" fontAlgn="base" hangingPunct="1">
              <a:spcBef>
                <a:spcPct val="20000"/>
              </a:spcBef>
              <a:spcAft>
                <a:spcPct val="0"/>
              </a:spcAft>
              <a:buChar char="»"/>
              <a:defRPr kumimoji="1" sz="1500">
                <a:solidFill>
                  <a:schemeClr val="tx1"/>
                </a:solidFill>
                <a:latin typeface="+mn-lt"/>
                <a:ea typeface="+mn-ea"/>
              </a:defRPr>
            </a:lvl8pPr>
            <a:lvl9pPr marL="2914578" indent="-171446" algn="l" rtl="0" eaLnBrk="1" fontAlgn="base" hangingPunct="1">
              <a:spcBef>
                <a:spcPct val="20000"/>
              </a:spcBef>
              <a:spcAft>
                <a:spcPct val="0"/>
              </a:spcAft>
              <a:buChar char="»"/>
              <a:defRPr kumimoji="1" sz="1500">
                <a:solidFill>
                  <a:schemeClr val="tx1"/>
                </a:solidFill>
                <a:latin typeface="+mn-lt"/>
                <a:ea typeface="+mn-ea"/>
              </a:defRPr>
            </a:lvl9pPr>
          </a:lstStyle>
          <a:p>
            <a:pPr marL="0" indent="0">
              <a:buNone/>
            </a:pPr>
            <a:r>
              <a:rPr lang="en-US" altLang="zh-CN" dirty="0"/>
              <a:t>–0.75</a:t>
            </a:r>
            <a:r>
              <a:rPr lang="en-US" kern="0" dirty="0"/>
              <a:t> = </a:t>
            </a:r>
            <a:r>
              <a:rPr lang="en-US" altLang="zh-CN" dirty="0"/>
              <a:t>(−1)</a:t>
            </a:r>
            <a:r>
              <a:rPr lang="en-US" altLang="zh-CN" baseline="30000" dirty="0"/>
              <a:t>1</a:t>
            </a:r>
            <a:r>
              <a:rPr lang="en-US" altLang="zh-CN" dirty="0"/>
              <a:t> × </a:t>
            </a:r>
            <a:r>
              <a:rPr lang="en-US" altLang="zh-CN" kern="0" dirty="0"/>
              <a:t>0.75 (decimal)</a:t>
            </a:r>
          </a:p>
          <a:p>
            <a:pPr marL="0" indent="0">
              <a:buNone/>
            </a:pPr>
            <a:r>
              <a:rPr lang="en-US" altLang="zh-CN" kern="0" dirty="0"/>
              <a:t>         = </a:t>
            </a:r>
            <a:r>
              <a:rPr lang="en-US" altLang="zh-CN" dirty="0"/>
              <a:t>(−1)</a:t>
            </a:r>
            <a:r>
              <a:rPr lang="en-US" altLang="zh-CN" baseline="30000" dirty="0"/>
              <a:t>1</a:t>
            </a:r>
            <a:r>
              <a:rPr lang="en-US" altLang="zh-CN" dirty="0"/>
              <a:t> × </a:t>
            </a:r>
            <a:r>
              <a:rPr lang="en-US" altLang="zh-CN" kern="0" dirty="0"/>
              <a:t>3/4 (decimal)</a:t>
            </a:r>
          </a:p>
          <a:p>
            <a:pPr marL="0" indent="0">
              <a:buNone/>
            </a:pPr>
            <a:r>
              <a:rPr lang="en-US" altLang="zh-CN" dirty="0">
                <a:sym typeface="Symbol" panose="05050102010706020507" pitchFamily="18" charset="2"/>
              </a:rPr>
              <a:t>         = </a:t>
            </a:r>
            <a:r>
              <a:rPr lang="en-US" altLang="zh-CN" dirty="0"/>
              <a:t>(−1)</a:t>
            </a:r>
            <a:r>
              <a:rPr lang="en-US" altLang="zh-CN" baseline="30000" dirty="0"/>
              <a:t>1</a:t>
            </a:r>
            <a:r>
              <a:rPr lang="en-US" altLang="zh-CN" dirty="0"/>
              <a:t> × 1.1 × 2</a:t>
            </a:r>
            <a:r>
              <a:rPr lang="en-US" altLang="zh-CN" baseline="30000" dirty="0"/>
              <a:t>−1 </a:t>
            </a:r>
            <a:r>
              <a:rPr lang="en-US" altLang="zh-CN" kern="0" dirty="0"/>
              <a:t>(binary)</a:t>
            </a:r>
          </a:p>
          <a:p>
            <a:pPr marL="0" indent="0">
              <a:buNone/>
            </a:pPr>
            <a:endParaRPr lang="en-US" altLang="zh-CN" kern="0" dirty="0"/>
          </a:p>
        </p:txBody>
      </p:sp>
      <p:sp>
        <p:nvSpPr>
          <p:cNvPr id="5" name="TextBox 22">
            <a:extLst>
              <a:ext uri="{FF2B5EF4-FFF2-40B4-BE49-F238E27FC236}">
                <a16:creationId xmlns:a16="http://schemas.microsoft.com/office/drawing/2014/main" id="{0110E8AF-C4CB-4E9C-9923-A297A1193B5B}"/>
              </a:ext>
            </a:extLst>
          </p:cNvPr>
          <p:cNvSpPr txBox="1"/>
          <p:nvPr/>
        </p:nvSpPr>
        <p:spPr>
          <a:xfrm>
            <a:off x="2951478" y="3330666"/>
            <a:ext cx="4458586" cy="369332"/>
          </a:xfrm>
          <a:prstGeom prst="rect">
            <a:avLst/>
          </a:prstGeom>
          <a:noFill/>
          <a:ln w="19050">
            <a:solidFill>
              <a:srgbClr val="FF0000"/>
            </a:solidFill>
          </a:ln>
        </p:spPr>
        <p:txBody>
          <a:bodyPr wrap="square" rtlCol="0">
            <a:spAutoFit/>
          </a:bodyPr>
          <a:lstStyle/>
          <a:p>
            <a:r>
              <a:rPr lang="en-US" dirty="0"/>
              <a:t>x = (−1)</a:t>
            </a:r>
            <a:r>
              <a:rPr lang="en-US" baseline="30000" dirty="0">
                <a:solidFill>
                  <a:srgbClr val="FF0000"/>
                </a:solidFill>
              </a:rPr>
              <a:t>s</a:t>
            </a:r>
            <a:r>
              <a:rPr lang="en-US" dirty="0"/>
              <a:t> × (1+</a:t>
            </a:r>
            <a:r>
              <a:rPr lang="en-US" dirty="0">
                <a:solidFill>
                  <a:schemeClr val="accent6"/>
                </a:solidFill>
              </a:rPr>
              <a:t>fraction</a:t>
            </a:r>
            <a:r>
              <a:rPr lang="en-US" dirty="0"/>
              <a:t>) × 2</a:t>
            </a:r>
            <a:r>
              <a:rPr lang="en-US" baseline="30000" dirty="0"/>
              <a:t>(</a:t>
            </a:r>
            <a:r>
              <a:rPr lang="en-US" baseline="30000" dirty="0">
                <a:solidFill>
                  <a:srgbClr val="0000FF"/>
                </a:solidFill>
              </a:rPr>
              <a:t>exponent</a:t>
            </a:r>
            <a:r>
              <a:rPr lang="en-US" baseline="30000" dirty="0"/>
              <a:t>−127)</a:t>
            </a:r>
          </a:p>
        </p:txBody>
      </p:sp>
      <p:sp>
        <p:nvSpPr>
          <p:cNvPr id="8" name="Content Placeholder 2">
            <a:extLst>
              <a:ext uri="{FF2B5EF4-FFF2-40B4-BE49-F238E27FC236}">
                <a16:creationId xmlns:a16="http://schemas.microsoft.com/office/drawing/2014/main" id="{F3540F02-472A-44EB-A31E-A1A6BBD0E414}"/>
              </a:ext>
            </a:extLst>
          </p:cNvPr>
          <p:cNvSpPr txBox="1">
            <a:spLocks/>
          </p:cNvSpPr>
          <p:nvPr/>
        </p:nvSpPr>
        <p:spPr bwMode="auto">
          <a:xfrm>
            <a:off x="2202823" y="3780233"/>
            <a:ext cx="6273286" cy="519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68" indent="-257168" algn="l" rtl="0" eaLnBrk="1" fontAlgn="base" hangingPunct="1">
              <a:spcBef>
                <a:spcPct val="20000"/>
              </a:spcBef>
              <a:spcAft>
                <a:spcPct val="0"/>
              </a:spcAft>
              <a:buClr>
                <a:srgbClr val="0000FF"/>
              </a:buClr>
              <a:buSzPct val="80000"/>
              <a:buFont typeface="Wingdings" pitchFamily="2" charset="2"/>
              <a:buChar char="l"/>
              <a:defRPr kumimoji="1" sz="2400">
                <a:solidFill>
                  <a:schemeClr val="tx1"/>
                </a:solidFill>
                <a:latin typeface="Calibri" pitchFamily="34" charset="0"/>
                <a:ea typeface="標楷體" pitchFamily="65" charset="-120"/>
                <a:cs typeface="+mn-cs"/>
              </a:defRPr>
            </a:lvl1pPr>
            <a:lvl2pPr marL="557199" indent="-214308" algn="l" rtl="0" eaLnBrk="1" fontAlgn="base" hangingPunct="1">
              <a:spcBef>
                <a:spcPct val="20000"/>
              </a:spcBef>
              <a:spcAft>
                <a:spcPct val="0"/>
              </a:spcAft>
              <a:buClr>
                <a:srgbClr val="0000FF"/>
              </a:buClr>
              <a:buSzPct val="90000"/>
              <a:buFont typeface="Arial" charset="0"/>
              <a:buChar char="–"/>
              <a:defRPr kumimoji="1" sz="2000">
                <a:solidFill>
                  <a:schemeClr val="tx1"/>
                </a:solidFill>
                <a:latin typeface="Calibri" pitchFamily="34" charset="0"/>
                <a:ea typeface="標楷體" pitchFamily="65" charset="-120"/>
              </a:defRPr>
            </a:lvl2pPr>
            <a:lvl3pPr marL="857229" indent="-171446" algn="l" rtl="0" eaLnBrk="1" fontAlgn="base" hangingPunct="1">
              <a:spcBef>
                <a:spcPct val="20000"/>
              </a:spcBef>
              <a:spcAft>
                <a:spcPct val="0"/>
              </a:spcAft>
              <a:buChar char="•"/>
              <a:defRPr kumimoji="1" sz="1800">
                <a:solidFill>
                  <a:schemeClr val="tx1"/>
                </a:solidFill>
                <a:latin typeface="Calibri" pitchFamily="34" charset="0"/>
                <a:ea typeface="標楷體" pitchFamily="65" charset="-120"/>
                <a:cs typeface="Calibri" pitchFamily="34" charset="0"/>
              </a:defRPr>
            </a:lvl3pPr>
            <a:lvl4pPr marL="1200121" indent="-171446" algn="l" rtl="0" eaLnBrk="1" fontAlgn="base" hangingPunct="1">
              <a:spcBef>
                <a:spcPct val="20000"/>
              </a:spcBef>
              <a:spcAft>
                <a:spcPct val="0"/>
              </a:spcAft>
              <a:buChar char="–"/>
              <a:defRPr kumimoji="1" sz="1600">
                <a:solidFill>
                  <a:schemeClr val="tx1"/>
                </a:solidFill>
                <a:latin typeface="Calibri" pitchFamily="34" charset="0"/>
                <a:ea typeface="標楷體" pitchFamily="65" charset="-120"/>
                <a:cs typeface="Calibri" pitchFamily="34" charset="0"/>
              </a:defRPr>
            </a:lvl4pPr>
            <a:lvl5pPr marL="1543012" indent="-171446" algn="l" rtl="0" eaLnBrk="1" fontAlgn="base" hangingPunct="1">
              <a:spcBef>
                <a:spcPct val="20000"/>
              </a:spcBef>
              <a:spcAft>
                <a:spcPct val="0"/>
              </a:spcAft>
              <a:buChar char="»"/>
              <a:defRPr kumimoji="1" sz="1400">
                <a:solidFill>
                  <a:schemeClr val="tx1"/>
                </a:solidFill>
                <a:latin typeface="Calibri" pitchFamily="34" charset="0"/>
                <a:ea typeface="標楷體" pitchFamily="65" charset="-120"/>
                <a:cs typeface="Calibri" pitchFamily="34" charset="0"/>
              </a:defRPr>
            </a:lvl5pPr>
            <a:lvl6pPr marL="1885904" indent="-171446" algn="l" rtl="0" eaLnBrk="1" fontAlgn="base" hangingPunct="1">
              <a:spcBef>
                <a:spcPct val="20000"/>
              </a:spcBef>
              <a:spcAft>
                <a:spcPct val="0"/>
              </a:spcAft>
              <a:buChar char="»"/>
              <a:defRPr kumimoji="1" sz="1500">
                <a:solidFill>
                  <a:schemeClr val="tx1"/>
                </a:solidFill>
                <a:latin typeface="+mn-lt"/>
                <a:ea typeface="+mn-ea"/>
              </a:defRPr>
            </a:lvl6pPr>
            <a:lvl7pPr marL="2228795" indent="-171446" algn="l" rtl="0" eaLnBrk="1" fontAlgn="base" hangingPunct="1">
              <a:spcBef>
                <a:spcPct val="20000"/>
              </a:spcBef>
              <a:spcAft>
                <a:spcPct val="0"/>
              </a:spcAft>
              <a:buChar char="»"/>
              <a:defRPr kumimoji="1" sz="1500">
                <a:solidFill>
                  <a:schemeClr val="tx1"/>
                </a:solidFill>
                <a:latin typeface="+mn-lt"/>
                <a:ea typeface="+mn-ea"/>
              </a:defRPr>
            </a:lvl7pPr>
            <a:lvl8pPr marL="2571686" indent="-171446" algn="l" rtl="0" eaLnBrk="1" fontAlgn="base" hangingPunct="1">
              <a:spcBef>
                <a:spcPct val="20000"/>
              </a:spcBef>
              <a:spcAft>
                <a:spcPct val="0"/>
              </a:spcAft>
              <a:buChar char="»"/>
              <a:defRPr kumimoji="1" sz="1500">
                <a:solidFill>
                  <a:schemeClr val="tx1"/>
                </a:solidFill>
                <a:latin typeface="+mn-lt"/>
                <a:ea typeface="+mn-ea"/>
              </a:defRPr>
            </a:lvl8pPr>
            <a:lvl9pPr marL="2914578" indent="-171446" algn="l" rtl="0" eaLnBrk="1" fontAlgn="base" hangingPunct="1">
              <a:spcBef>
                <a:spcPct val="20000"/>
              </a:spcBef>
              <a:spcAft>
                <a:spcPct val="0"/>
              </a:spcAft>
              <a:buChar char="»"/>
              <a:defRPr kumimoji="1" sz="1500">
                <a:solidFill>
                  <a:schemeClr val="tx1"/>
                </a:solidFill>
                <a:latin typeface="+mn-lt"/>
                <a:ea typeface="+mn-ea"/>
              </a:defRPr>
            </a:lvl9pPr>
          </a:lstStyle>
          <a:p>
            <a:pPr marL="0" indent="0">
              <a:buNone/>
            </a:pPr>
            <a:r>
              <a:rPr lang="en-US" altLang="zh-CN" kern="0" dirty="0">
                <a:solidFill>
                  <a:srgbClr val="FF0000"/>
                </a:solidFill>
              </a:rPr>
              <a:t>1</a:t>
            </a:r>
            <a:r>
              <a:rPr lang="en-US" kern="0" dirty="0">
                <a:solidFill>
                  <a:srgbClr val="FF0000"/>
                </a:solidFill>
              </a:rPr>
              <a:t> </a:t>
            </a:r>
            <a:r>
              <a:rPr lang="en-US" altLang="zh-CN" kern="0" dirty="0">
                <a:solidFill>
                  <a:srgbClr val="0000FF"/>
                </a:solidFill>
              </a:rPr>
              <a:t>011</a:t>
            </a:r>
            <a:r>
              <a:rPr lang="en-US" kern="0" dirty="0">
                <a:solidFill>
                  <a:srgbClr val="0000FF"/>
                </a:solidFill>
              </a:rPr>
              <a:t> </a:t>
            </a:r>
            <a:r>
              <a:rPr lang="en-US" altLang="zh-CN" kern="0" dirty="0">
                <a:solidFill>
                  <a:srgbClr val="0000FF"/>
                </a:solidFill>
              </a:rPr>
              <a:t>1111</a:t>
            </a:r>
            <a:r>
              <a:rPr lang="en-US" kern="0" dirty="0">
                <a:solidFill>
                  <a:srgbClr val="0000FF"/>
                </a:solidFill>
              </a:rPr>
              <a:t> </a:t>
            </a:r>
            <a:r>
              <a:rPr lang="en-US" altLang="zh-CN" kern="0" dirty="0">
                <a:solidFill>
                  <a:srgbClr val="0000FF"/>
                </a:solidFill>
              </a:rPr>
              <a:t>0</a:t>
            </a:r>
            <a:r>
              <a:rPr lang="en-US" kern="0" dirty="0">
                <a:solidFill>
                  <a:srgbClr val="0000FF"/>
                </a:solidFill>
              </a:rPr>
              <a:t> </a:t>
            </a:r>
            <a:r>
              <a:rPr lang="en-US" altLang="zh-CN" kern="0" dirty="0">
                <a:solidFill>
                  <a:schemeClr val="accent6"/>
                </a:solidFill>
              </a:rPr>
              <a:t>1</a:t>
            </a:r>
            <a:r>
              <a:rPr lang="en-US" kern="0" dirty="0">
                <a:solidFill>
                  <a:schemeClr val="accent6"/>
                </a:solidFill>
              </a:rPr>
              <a:t>00 0000 0000 0000 0000 0000</a:t>
            </a:r>
          </a:p>
        </p:txBody>
      </p:sp>
    </p:spTree>
    <p:extLst>
      <p:ext uri="{BB962C8B-B14F-4D97-AF65-F5344CB8AC3E}">
        <p14:creationId xmlns:p14="http://schemas.microsoft.com/office/powerpoint/2010/main" val="355978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panose="020F0502020204030204" pitchFamily="34" charset="0"/>
              </a:rPr>
              <a:t>Floating-Point Addition</a:t>
            </a:r>
            <a:r>
              <a:rPr lang="zh-CN" altLang="en-US" dirty="0">
                <a:cs typeface="Calibri" panose="020F0502020204030204" pitchFamily="34" charset="0"/>
              </a:rPr>
              <a:t> </a:t>
            </a:r>
            <a:r>
              <a:rPr lang="en-US" altLang="zh-CN" dirty="0">
                <a:cs typeface="Calibri" panose="020F0502020204030204" pitchFamily="34" charset="0"/>
              </a:rPr>
              <a:t>(1)</a:t>
            </a:r>
            <a:endParaRPr lang="en-US" dirty="0">
              <a:cs typeface="Calibri" panose="020F0502020204030204" pitchFamily="34" charset="0"/>
            </a:endParaRPr>
          </a:p>
        </p:txBody>
      </p:sp>
      <p:sp>
        <p:nvSpPr>
          <p:cNvPr id="3" name="Content Placeholder 2"/>
          <p:cNvSpPr>
            <a:spLocks noGrp="1"/>
          </p:cNvSpPr>
          <p:nvPr>
            <p:ph idx="1"/>
          </p:nvPr>
        </p:nvSpPr>
        <p:spPr>
          <a:xfrm>
            <a:off x="998290" y="810597"/>
            <a:ext cx="7688510" cy="3803348"/>
          </a:xfrm>
        </p:spPr>
        <p:txBody>
          <a:bodyPr>
            <a:noAutofit/>
          </a:bodyPr>
          <a:lstStyle/>
          <a:p>
            <a:r>
              <a:rPr lang="en-US" sz="2000" dirty="0"/>
              <a:t>Consider a 4-digit </a:t>
            </a:r>
            <a:r>
              <a:rPr lang="en-US" sz="2000" b="1" dirty="0">
                <a:solidFill>
                  <a:schemeClr val="accent1"/>
                </a:solidFill>
              </a:rPr>
              <a:t>decimal</a:t>
            </a:r>
            <a:r>
              <a:rPr lang="en-US" sz="2000" dirty="0">
                <a:solidFill>
                  <a:schemeClr val="accent1"/>
                </a:solidFill>
              </a:rPr>
              <a:t> </a:t>
            </a:r>
            <a:r>
              <a:rPr lang="en-US" sz="2000" dirty="0"/>
              <a:t>example</a:t>
            </a:r>
          </a:p>
          <a:p>
            <a:pPr lvl="1"/>
            <a:r>
              <a:rPr lang="en-US" sz="1800" dirty="0"/>
              <a:t>9.999 × 10</a:t>
            </a:r>
            <a:r>
              <a:rPr lang="en-US" sz="1800" baseline="30000" dirty="0"/>
              <a:t>1</a:t>
            </a:r>
            <a:r>
              <a:rPr lang="en-US" sz="1800" dirty="0"/>
              <a:t> + 1.610 × 10</a:t>
            </a:r>
            <a:r>
              <a:rPr lang="en-US" sz="1800" baseline="30000" dirty="0"/>
              <a:t>–1</a:t>
            </a:r>
          </a:p>
          <a:p>
            <a:r>
              <a:rPr lang="en-US" sz="2000" b="1" dirty="0">
                <a:solidFill>
                  <a:schemeClr val="accent1"/>
                </a:solidFill>
              </a:rPr>
              <a:t>1.</a:t>
            </a:r>
            <a:r>
              <a:rPr lang="en-US" sz="2000" dirty="0"/>
              <a:t> Align decimal points</a:t>
            </a:r>
          </a:p>
          <a:p>
            <a:pPr lvl="1"/>
            <a:r>
              <a:rPr lang="en-US" sz="1800" dirty="0"/>
              <a:t>Shift number with smaller exponent</a:t>
            </a:r>
          </a:p>
          <a:p>
            <a:pPr lvl="1"/>
            <a:r>
              <a:rPr lang="en-US" sz="1800" dirty="0"/>
              <a:t>9.999 × 10</a:t>
            </a:r>
            <a:r>
              <a:rPr lang="en-US" sz="1800" baseline="30000" dirty="0"/>
              <a:t>1 </a:t>
            </a:r>
            <a:r>
              <a:rPr lang="en-US" sz="1800" dirty="0"/>
              <a:t>+ 0.016 × 10</a:t>
            </a:r>
            <a:r>
              <a:rPr lang="en-US" sz="1800" baseline="30000" dirty="0"/>
              <a:t>1</a:t>
            </a:r>
          </a:p>
          <a:p>
            <a:r>
              <a:rPr lang="en-US" sz="2000" b="1" dirty="0">
                <a:solidFill>
                  <a:schemeClr val="accent1"/>
                </a:solidFill>
              </a:rPr>
              <a:t>2. </a:t>
            </a:r>
            <a:r>
              <a:rPr lang="en-US" sz="2000" dirty="0"/>
              <a:t>Add significands</a:t>
            </a:r>
          </a:p>
          <a:p>
            <a:pPr lvl="1"/>
            <a:r>
              <a:rPr lang="en-US" sz="1800" dirty="0"/>
              <a:t>9.999 × 10</a:t>
            </a:r>
            <a:r>
              <a:rPr lang="en-US" sz="1800" baseline="30000" dirty="0"/>
              <a:t>1 </a:t>
            </a:r>
            <a:r>
              <a:rPr lang="en-US" sz="1800" dirty="0"/>
              <a:t>+ 0.016 × 10</a:t>
            </a:r>
            <a:r>
              <a:rPr lang="en-US" sz="1800" baseline="30000" dirty="0"/>
              <a:t>1 </a:t>
            </a:r>
            <a:r>
              <a:rPr lang="en-US" sz="1800" dirty="0"/>
              <a:t>= 10.015 × 10</a:t>
            </a:r>
            <a:r>
              <a:rPr lang="en-US" sz="1800" baseline="30000" dirty="0"/>
              <a:t>1</a:t>
            </a:r>
          </a:p>
          <a:p>
            <a:r>
              <a:rPr lang="en-US" sz="2000" b="1" dirty="0">
                <a:solidFill>
                  <a:schemeClr val="accent1"/>
                </a:solidFill>
              </a:rPr>
              <a:t>3.</a:t>
            </a:r>
            <a:r>
              <a:rPr lang="en-US" sz="2000" dirty="0"/>
              <a:t> Normalize result &amp; check for over/underflow</a:t>
            </a:r>
          </a:p>
          <a:p>
            <a:pPr lvl="1"/>
            <a:r>
              <a:rPr lang="en-US" sz="1800" dirty="0"/>
              <a:t>1.0015 × 10</a:t>
            </a:r>
            <a:r>
              <a:rPr lang="en-US" sz="1800" baseline="30000" dirty="0"/>
              <a:t>2</a:t>
            </a:r>
          </a:p>
          <a:p>
            <a:r>
              <a:rPr lang="en-US" sz="2000" b="1" dirty="0">
                <a:solidFill>
                  <a:schemeClr val="accent1"/>
                </a:solidFill>
              </a:rPr>
              <a:t>4. </a:t>
            </a:r>
            <a:r>
              <a:rPr lang="en-US" sz="2000" dirty="0"/>
              <a:t>Round and renormalize if necessary</a:t>
            </a:r>
          </a:p>
          <a:p>
            <a:pPr lvl="1"/>
            <a:r>
              <a:rPr lang="en-US" sz="1800" dirty="0"/>
              <a:t>1.002 × 10</a:t>
            </a:r>
            <a:r>
              <a:rPr lang="en-US" sz="1800" baseline="30000" dirty="0"/>
              <a:t>2</a:t>
            </a:r>
          </a:p>
        </p:txBody>
      </p:sp>
      <p:sp>
        <p:nvSpPr>
          <p:cNvPr id="6" name="灯片编号占位符 5">
            <a:extLst>
              <a:ext uri="{FF2B5EF4-FFF2-40B4-BE49-F238E27FC236}">
                <a16:creationId xmlns:a16="http://schemas.microsoft.com/office/drawing/2014/main" id="{E53CEEE9-1E10-4261-BF02-763D36CED054}"/>
              </a:ext>
            </a:extLst>
          </p:cNvPr>
          <p:cNvSpPr>
            <a:spLocks noGrp="1"/>
          </p:cNvSpPr>
          <p:nvPr>
            <p:ph type="sldNum" sz="quarter" idx="10"/>
          </p:nvPr>
        </p:nvSpPr>
        <p:spPr/>
        <p:txBody>
          <a:bodyPr/>
          <a:lstStyle/>
          <a:p>
            <a:fld id="{D9B6BDF2-6896-4B98-8776-C18582F63BA5}" type="slidenum">
              <a:rPr lang="zh-TW" altLang="en-US" smtClean="0"/>
              <a:pPr/>
              <a:t>53</a:t>
            </a:fld>
            <a:endParaRPr lang="zh-TW" altLang="en-US"/>
          </a:p>
        </p:txBody>
      </p:sp>
    </p:spTree>
    <p:extLst>
      <p:ext uri="{BB962C8B-B14F-4D97-AF65-F5344CB8AC3E}">
        <p14:creationId xmlns:p14="http://schemas.microsoft.com/office/powerpoint/2010/main" val="19008388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Floating-Point Addition (2)</a:t>
            </a:r>
          </a:p>
        </p:txBody>
      </p:sp>
      <p:sp>
        <p:nvSpPr>
          <p:cNvPr id="3" name="Content Placeholder 2"/>
          <p:cNvSpPr>
            <a:spLocks noGrp="1"/>
          </p:cNvSpPr>
          <p:nvPr>
            <p:ph idx="1"/>
          </p:nvPr>
        </p:nvSpPr>
        <p:spPr>
          <a:xfrm>
            <a:off x="1057012" y="785430"/>
            <a:ext cx="7629787" cy="3820126"/>
          </a:xfrm>
        </p:spPr>
        <p:txBody>
          <a:bodyPr>
            <a:noAutofit/>
          </a:bodyPr>
          <a:lstStyle/>
          <a:p>
            <a:r>
              <a:rPr lang="en-US" sz="2000" dirty="0"/>
              <a:t>Now consider a 4-digit </a:t>
            </a:r>
            <a:r>
              <a:rPr lang="en-US" sz="2000" b="1" dirty="0">
                <a:solidFill>
                  <a:schemeClr val="accent1"/>
                </a:solidFill>
              </a:rPr>
              <a:t>binary</a:t>
            </a:r>
            <a:r>
              <a:rPr lang="en-US" sz="2000" dirty="0">
                <a:solidFill>
                  <a:schemeClr val="accent1"/>
                </a:solidFill>
              </a:rPr>
              <a:t> </a:t>
            </a:r>
            <a:r>
              <a:rPr lang="en-US" sz="2000" dirty="0"/>
              <a:t>example</a:t>
            </a:r>
          </a:p>
          <a:p>
            <a:pPr lvl="1"/>
            <a:r>
              <a:rPr lang="en-US" sz="1800" dirty="0"/>
              <a:t>1.000</a:t>
            </a:r>
            <a:r>
              <a:rPr lang="en-US" sz="1800" baseline="-25000" dirty="0"/>
              <a:t>2</a:t>
            </a:r>
            <a:r>
              <a:rPr lang="en-US" sz="1800" dirty="0"/>
              <a:t> × 2</a:t>
            </a:r>
            <a:r>
              <a:rPr lang="en-US" sz="1800" baseline="30000" dirty="0"/>
              <a:t>–1</a:t>
            </a:r>
            <a:r>
              <a:rPr lang="en-US" sz="1800" dirty="0"/>
              <a:t> + –1.110</a:t>
            </a:r>
            <a:r>
              <a:rPr lang="en-US" sz="1800" baseline="-25000" dirty="0"/>
              <a:t>2</a:t>
            </a:r>
            <a:r>
              <a:rPr lang="en-US" sz="1800" dirty="0"/>
              <a:t> × 2</a:t>
            </a:r>
            <a:r>
              <a:rPr lang="en-US" sz="1800" baseline="30000" dirty="0"/>
              <a:t>–2</a:t>
            </a:r>
            <a:r>
              <a:rPr lang="en-US" sz="1800" dirty="0"/>
              <a:t> (0.5 + –0.4375)</a:t>
            </a:r>
          </a:p>
          <a:p>
            <a:r>
              <a:rPr lang="en-US" sz="2000" b="1" dirty="0">
                <a:solidFill>
                  <a:schemeClr val="accent1"/>
                </a:solidFill>
              </a:rPr>
              <a:t>1. </a:t>
            </a:r>
            <a:r>
              <a:rPr lang="en-US" sz="2000" dirty="0"/>
              <a:t>Align binary points</a:t>
            </a:r>
          </a:p>
          <a:p>
            <a:pPr lvl="1"/>
            <a:r>
              <a:rPr lang="en-US" sz="1800" dirty="0"/>
              <a:t>Shift number with smaller exponent</a:t>
            </a:r>
          </a:p>
          <a:p>
            <a:pPr lvl="1"/>
            <a:r>
              <a:rPr lang="en-US" sz="1800" dirty="0"/>
              <a:t>1.000</a:t>
            </a:r>
            <a:r>
              <a:rPr lang="en-US" sz="1800" baseline="-25000" dirty="0"/>
              <a:t>2</a:t>
            </a:r>
            <a:r>
              <a:rPr lang="en-US" sz="1800" dirty="0"/>
              <a:t> × 2</a:t>
            </a:r>
            <a:r>
              <a:rPr lang="en-US" sz="1800" baseline="30000" dirty="0"/>
              <a:t>–1</a:t>
            </a:r>
            <a:r>
              <a:rPr lang="en-US" sz="1800" dirty="0"/>
              <a:t> + –0.111</a:t>
            </a:r>
            <a:r>
              <a:rPr lang="en-US" sz="1800" baseline="-25000" dirty="0"/>
              <a:t>2</a:t>
            </a:r>
            <a:r>
              <a:rPr lang="en-US" sz="1800" dirty="0"/>
              <a:t> × 2</a:t>
            </a:r>
            <a:r>
              <a:rPr lang="en-US" sz="1800" baseline="30000" dirty="0"/>
              <a:t>–1</a:t>
            </a:r>
          </a:p>
          <a:p>
            <a:r>
              <a:rPr lang="en-US" sz="2000" b="1" dirty="0">
                <a:solidFill>
                  <a:schemeClr val="accent1"/>
                </a:solidFill>
              </a:rPr>
              <a:t>2. </a:t>
            </a:r>
            <a:r>
              <a:rPr lang="en-US" sz="2000" dirty="0"/>
              <a:t>Add significands</a:t>
            </a:r>
          </a:p>
          <a:p>
            <a:pPr lvl="1"/>
            <a:r>
              <a:rPr lang="en-US" sz="1800" dirty="0"/>
              <a:t>1.000</a:t>
            </a:r>
            <a:r>
              <a:rPr lang="en-US" sz="1800" baseline="-25000" dirty="0"/>
              <a:t>2</a:t>
            </a:r>
            <a:r>
              <a:rPr lang="en-US" sz="1800" dirty="0"/>
              <a:t> × 2</a:t>
            </a:r>
            <a:r>
              <a:rPr lang="en-US" sz="1800" baseline="30000" dirty="0"/>
              <a:t>–1</a:t>
            </a:r>
            <a:r>
              <a:rPr lang="en-US" sz="1800" dirty="0"/>
              <a:t> + –0.111</a:t>
            </a:r>
            <a:r>
              <a:rPr lang="en-US" sz="1800" baseline="-25000" dirty="0"/>
              <a:t>2</a:t>
            </a:r>
            <a:r>
              <a:rPr lang="en-US" sz="1800" dirty="0"/>
              <a:t> × 2</a:t>
            </a:r>
            <a:r>
              <a:rPr lang="en-US" sz="1800" baseline="30000" dirty="0"/>
              <a:t>–1</a:t>
            </a:r>
            <a:r>
              <a:rPr lang="en-US" sz="1800" dirty="0"/>
              <a:t> = 0.001</a:t>
            </a:r>
            <a:r>
              <a:rPr lang="en-US" sz="1800" baseline="-25000" dirty="0"/>
              <a:t>2</a:t>
            </a:r>
            <a:r>
              <a:rPr lang="en-US" sz="1800" dirty="0"/>
              <a:t> × 2</a:t>
            </a:r>
            <a:r>
              <a:rPr lang="en-US" sz="1800" baseline="30000" dirty="0"/>
              <a:t>–1</a:t>
            </a:r>
          </a:p>
          <a:p>
            <a:r>
              <a:rPr lang="en-US" sz="2000" b="1" dirty="0">
                <a:solidFill>
                  <a:schemeClr val="accent1"/>
                </a:solidFill>
              </a:rPr>
              <a:t>3. </a:t>
            </a:r>
            <a:r>
              <a:rPr lang="en-US" sz="2000" dirty="0"/>
              <a:t>Normalize result &amp; check for over/underflow</a:t>
            </a:r>
          </a:p>
          <a:p>
            <a:pPr lvl="1"/>
            <a:r>
              <a:rPr lang="en-US" sz="1800" dirty="0"/>
              <a:t>1.000</a:t>
            </a:r>
            <a:r>
              <a:rPr lang="en-US" sz="1800" baseline="-25000" dirty="0"/>
              <a:t>2</a:t>
            </a:r>
            <a:r>
              <a:rPr lang="en-US" sz="1800" dirty="0"/>
              <a:t> × 2</a:t>
            </a:r>
            <a:r>
              <a:rPr lang="en-US" sz="1800" baseline="30000" dirty="0"/>
              <a:t>–4</a:t>
            </a:r>
            <a:r>
              <a:rPr lang="en-US" sz="1800" dirty="0"/>
              <a:t>, with no over/underflow</a:t>
            </a:r>
          </a:p>
          <a:p>
            <a:r>
              <a:rPr lang="en-US" sz="2000" b="1" dirty="0">
                <a:solidFill>
                  <a:schemeClr val="accent1"/>
                </a:solidFill>
              </a:rPr>
              <a:t>4. </a:t>
            </a:r>
            <a:r>
              <a:rPr lang="en-US" sz="2000" dirty="0"/>
              <a:t>Round and renormalize if necessary</a:t>
            </a:r>
          </a:p>
          <a:p>
            <a:pPr lvl="1"/>
            <a:r>
              <a:rPr lang="en-US" sz="1800" dirty="0"/>
              <a:t>1.000</a:t>
            </a:r>
            <a:r>
              <a:rPr lang="en-US" sz="1800" baseline="-25000" dirty="0"/>
              <a:t>2</a:t>
            </a:r>
            <a:r>
              <a:rPr lang="en-US" sz="1800" dirty="0"/>
              <a:t> × 2</a:t>
            </a:r>
            <a:r>
              <a:rPr lang="en-US" sz="1800" baseline="30000" dirty="0"/>
              <a:t>–4</a:t>
            </a:r>
            <a:r>
              <a:rPr lang="en-US" sz="1800" dirty="0"/>
              <a:t> (no change) = 0.0625</a:t>
            </a:r>
          </a:p>
        </p:txBody>
      </p:sp>
      <p:sp>
        <p:nvSpPr>
          <p:cNvPr id="6" name="灯片编号占位符 5">
            <a:extLst>
              <a:ext uri="{FF2B5EF4-FFF2-40B4-BE49-F238E27FC236}">
                <a16:creationId xmlns:a16="http://schemas.microsoft.com/office/drawing/2014/main" id="{E5ADB093-486C-454E-9B65-107D4808BC5A}"/>
              </a:ext>
            </a:extLst>
          </p:cNvPr>
          <p:cNvSpPr>
            <a:spLocks noGrp="1"/>
          </p:cNvSpPr>
          <p:nvPr>
            <p:ph type="sldNum" sz="quarter" idx="10"/>
          </p:nvPr>
        </p:nvSpPr>
        <p:spPr/>
        <p:txBody>
          <a:bodyPr/>
          <a:lstStyle/>
          <a:p>
            <a:fld id="{D9B6BDF2-6896-4B98-8776-C18582F63BA5}" type="slidenum">
              <a:rPr lang="zh-TW" altLang="en-US" smtClean="0"/>
              <a:pPr/>
              <a:t>54</a:t>
            </a:fld>
            <a:endParaRPr lang="zh-TW" altLang="en-US"/>
          </a:p>
        </p:txBody>
      </p:sp>
    </p:spTree>
    <p:extLst>
      <p:ext uri="{BB962C8B-B14F-4D97-AF65-F5344CB8AC3E}">
        <p14:creationId xmlns:p14="http://schemas.microsoft.com/office/powerpoint/2010/main" val="28753637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panose="020F0502020204030204" pitchFamily="34" charset="0"/>
              </a:rPr>
              <a:t>FP Adder Hardware (1)</a:t>
            </a:r>
          </a:p>
        </p:txBody>
      </p:sp>
      <p:sp>
        <p:nvSpPr>
          <p:cNvPr id="3" name="Content Placeholder 2"/>
          <p:cNvSpPr>
            <a:spLocks noGrp="1"/>
          </p:cNvSpPr>
          <p:nvPr>
            <p:ph idx="1"/>
          </p:nvPr>
        </p:nvSpPr>
        <p:spPr>
          <a:xfrm>
            <a:off x="973122" y="844153"/>
            <a:ext cx="7713677" cy="2603722"/>
          </a:xfrm>
        </p:spPr>
        <p:txBody>
          <a:bodyPr>
            <a:normAutofit/>
          </a:bodyPr>
          <a:lstStyle/>
          <a:p>
            <a:r>
              <a:rPr lang="en-US" dirty="0"/>
              <a:t>Much more complex than integer adder</a:t>
            </a:r>
          </a:p>
          <a:p>
            <a:r>
              <a:rPr lang="en-US" dirty="0"/>
              <a:t>Doing it in one clock cycle would take too long</a:t>
            </a:r>
          </a:p>
          <a:p>
            <a:pPr lvl="1"/>
            <a:r>
              <a:rPr lang="en-US" dirty="0"/>
              <a:t>Much longer than integer operations</a:t>
            </a:r>
          </a:p>
          <a:p>
            <a:pPr lvl="1"/>
            <a:r>
              <a:rPr lang="en-US" dirty="0"/>
              <a:t>Slower clock would penalize all instructions</a:t>
            </a:r>
          </a:p>
          <a:p>
            <a:r>
              <a:rPr lang="en-US" dirty="0"/>
              <a:t>FP adder usually takes several cycles</a:t>
            </a:r>
          </a:p>
          <a:p>
            <a:pPr lvl="1"/>
            <a:r>
              <a:rPr lang="en-US" dirty="0"/>
              <a:t>Can be pipelined</a:t>
            </a:r>
          </a:p>
        </p:txBody>
      </p:sp>
      <p:sp>
        <p:nvSpPr>
          <p:cNvPr id="6" name="灯片编号占位符 5">
            <a:extLst>
              <a:ext uri="{FF2B5EF4-FFF2-40B4-BE49-F238E27FC236}">
                <a16:creationId xmlns:a16="http://schemas.microsoft.com/office/drawing/2014/main" id="{0CF9E4BD-6A3C-4054-B792-10AAC949D522}"/>
              </a:ext>
            </a:extLst>
          </p:cNvPr>
          <p:cNvSpPr>
            <a:spLocks noGrp="1"/>
          </p:cNvSpPr>
          <p:nvPr>
            <p:ph type="sldNum" sz="quarter" idx="10"/>
          </p:nvPr>
        </p:nvSpPr>
        <p:spPr/>
        <p:txBody>
          <a:bodyPr/>
          <a:lstStyle/>
          <a:p>
            <a:fld id="{D9B6BDF2-6896-4B98-8776-C18582F63BA5}" type="slidenum">
              <a:rPr lang="zh-TW" altLang="en-US" smtClean="0"/>
              <a:pPr/>
              <a:t>55</a:t>
            </a:fld>
            <a:endParaRPr lang="zh-TW" altLang="en-US"/>
          </a:p>
        </p:txBody>
      </p:sp>
    </p:spTree>
    <p:extLst>
      <p:ext uri="{BB962C8B-B14F-4D97-AF65-F5344CB8AC3E}">
        <p14:creationId xmlns:p14="http://schemas.microsoft.com/office/powerpoint/2010/main" val="2767610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 Adder Hardware (2)</a:t>
            </a:r>
          </a:p>
        </p:txBody>
      </p:sp>
      <p:grpSp>
        <p:nvGrpSpPr>
          <p:cNvPr id="4" name="组合 3">
            <a:extLst>
              <a:ext uri="{FF2B5EF4-FFF2-40B4-BE49-F238E27FC236}">
                <a16:creationId xmlns:a16="http://schemas.microsoft.com/office/drawing/2014/main" id="{7501F92D-76CB-4FB1-83C8-9EC79B1AAAA8}"/>
              </a:ext>
            </a:extLst>
          </p:cNvPr>
          <p:cNvGrpSpPr/>
          <p:nvPr/>
        </p:nvGrpSpPr>
        <p:grpSpPr>
          <a:xfrm>
            <a:off x="972589" y="858283"/>
            <a:ext cx="7381701" cy="3688550"/>
            <a:chOff x="2267216" y="875061"/>
            <a:chExt cx="4835743" cy="3624131"/>
          </a:xfrm>
        </p:grpSpPr>
        <p:pic>
          <p:nvPicPr>
            <p:cNvPr id="8" name="Picture 7"/>
            <p:cNvPicPr>
              <a:picLocks noChangeAspect="1"/>
            </p:cNvPicPr>
            <p:nvPr/>
          </p:nvPicPr>
          <p:blipFill>
            <a:blip r:embed="rId2"/>
            <a:stretch>
              <a:fillRect/>
            </a:stretch>
          </p:blipFill>
          <p:spPr>
            <a:xfrm>
              <a:off x="2267216" y="875061"/>
              <a:ext cx="3839969" cy="3624131"/>
            </a:xfrm>
            <a:prstGeom prst="rect">
              <a:avLst/>
            </a:prstGeom>
          </p:spPr>
        </p:pic>
        <p:sp>
          <p:nvSpPr>
            <p:cNvPr id="9" name="TextBox 8"/>
            <p:cNvSpPr txBox="1"/>
            <p:nvPr/>
          </p:nvSpPr>
          <p:spPr>
            <a:xfrm>
              <a:off x="6336382" y="1823953"/>
              <a:ext cx="704039" cy="300082"/>
            </a:xfrm>
            <a:prstGeom prst="rect">
              <a:avLst/>
            </a:prstGeom>
            <a:noFill/>
          </p:spPr>
          <p:txBody>
            <a:bodyPr wrap="none" rtlCol="0">
              <a:spAutoFit/>
            </a:bodyPr>
            <a:lstStyle/>
            <a:p>
              <a:r>
                <a:rPr lang="en-US" sz="1350" b="1" dirty="0">
                  <a:solidFill>
                    <a:schemeClr val="accent1"/>
                  </a:solidFill>
                </a:rPr>
                <a:t>Step 1</a:t>
              </a:r>
            </a:p>
          </p:txBody>
        </p:sp>
        <p:sp>
          <p:nvSpPr>
            <p:cNvPr id="10" name="TextBox 9"/>
            <p:cNvSpPr txBox="1"/>
            <p:nvPr/>
          </p:nvSpPr>
          <p:spPr>
            <a:xfrm>
              <a:off x="6311215" y="2788975"/>
              <a:ext cx="704039" cy="300082"/>
            </a:xfrm>
            <a:prstGeom prst="rect">
              <a:avLst/>
            </a:prstGeom>
            <a:noFill/>
          </p:spPr>
          <p:txBody>
            <a:bodyPr wrap="none" rtlCol="0">
              <a:spAutoFit/>
            </a:bodyPr>
            <a:lstStyle/>
            <a:p>
              <a:r>
                <a:rPr lang="en-US" sz="1350" b="1" dirty="0">
                  <a:solidFill>
                    <a:schemeClr val="accent1"/>
                  </a:solidFill>
                </a:rPr>
                <a:t>Step 2</a:t>
              </a:r>
            </a:p>
          </p:txBody>
        </p:sp>
        <p:sp>
          <p:nvSpPr>
            <p:cNvPr id="11" name="TextBox 10"/>
            <p:cNvSpPr txBox="1"/>
            <p:nvPr/>
          </p:nvSpPr>
          <p:spPr>
            <a:xfrm>
              <a:off x="6294437" y="3497017"/>
              <a:ext cx="704039" cy="300082"/>
            </a:xfrm>
            <a:prstGeom prst="rect">
              <a:avLst/>
            </a:prstGeom>
            <a:noFill/>
          </p:spPr>
          <p:txBody>
            <a:bodyPr wrap="none" rtlCol="0">
              <a:spAutoFit/>
            </a:bodyPr>
            <a:lstStyle/>
            <a:p>
              <a:r>
                <a:rPr lang="en-US" sz="1350" b="1" dirty="0">
                  <a:solidFill>
                    <a:schemeClr val="accent1"/>
                  </a:solidFill>
                </a:rPr>
                <a:t>Step 3</a:t>
              </a:r>
            </a:p>
          </p:txBody>
        </p:sp>
        <p:sp>
          <p:nvSpPr>
            <p:cNvPr id="12" name="TextBox 11"/>
            <p:cNvSpPr txBox="1"/>
            <p:nvPr/>
          </p:nvSpPr>
          <p:spPr>
            <a:xfrm>
              <a:off x="6294437" y="3926042"/>
              <a:ext cx="704039" cy="300082"/>
            </a:xfrm>
            <a:prstGeom prst="rect">
              <a:avLst/>
            </a:prstGeom>
            <a:noFill/>
          </p:spPr>
          <p:txBody>
            <a:bodyPr wrap="none" rtlCol="0">
              <a:spAutoFit/>
            </a:bodyPr>
            <a:lstStyle/>
            <a:p>
              <a:r>
                <a:rPr lang="en-US" sz="1350" b="1">
                  <a:solidFill>
                    <a:schemeClr val="accent1"/>
                  </a:solidFill>
                </a:rPr>
                <a:t>Step 4</a:t>
              </a:r>
              <a:endParaRPr lang="en-US" sz="1350" b="1" dirty="0">
                <a:solidFill>
                  <a:schemeClr val="accent1"/>
                </a:solidFill>
              </a:endParaRPr>
            </a:p>
          </p:txBody>
        </p:sp>
        <p:sp>
          <p:nvSpPr>
            <p:cNvPr id="13" name="Curved Left Arrow 12"/>
            <p:cNvSpPr/>
            <p:nvPr/>
          </p:nvSpPr>
          <p:spPr>
            <a:xfrm flipV="1">
              <a:off x="6933073" y="3635516"/>
              <a:ext cx="169886" cy="488467"/>
            </a:xfrm>
            <a:prstGeom prst="curved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chemeClr val="tx1"/>
                </a:solidFill>
              </a:endParaRPr>
            </a:p>
          </p:txBody>
        </p:sp>
        <p:sp>
          <p:nvSpPr>
            <p:cNvPr id="14" name="Right Brace 13"/>
            <p:cNvSpPr/>
            <p:nvPr/>
          </p:nvSpPr>
          <p:spPr>
            <a:xfrm>
              <a:off x="6137184" y="1258054"/>
              <a:ext cx="148665" cy="1407319"/>
            </a:xfrm>
            <a:prstGeom prst="rightBrace">
              <a:avLst>
                <a:gd name="adj1" fmla="val 12125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5" name="Right Brace 14"/>
            <p:cNvSpPr/>
            <p:nvPr/>
          </p:nvSpPr>
          <p:spPr>
            <a:xfrm>
              <a:off x="6112017" y="2745236"/>
              <a:ext cx="148665" cy="406994"/>
            </a:xfrm>
            <a:prstGeom prst="rightBrace">
              <a:avLst>
                <a:gd name="adj1" fmla="val 12125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 name="Right Brace 15"/>
            <p:cNvSpPr/>
            <p:nvPr/>
          </p:nvSpPr>
          <p:spPr>
            <a:xfrm>
              <a:off x="6095239" y="3443222"/>
              <a:ext cx="148665" cy="400250"/>
            </a:xfrm>
            <a:prstGeom prst="rightBrace">
              <a:avLst>
                <a:gd name="adj1" fmla="val 12125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7" name="Right Brace 16"/>
            <p:cNvSpPr/>
            <p:nvPr/>
          </p:nvSpPr>
          <p:spPr>
            <a:xfrm>
              <a:off x="6095239" y="3926042"/>
              <a:ext cx="148665" cy="317480"/>
            </a:xfrm>
            <a:prstGeom prst="rightBrace">
              <a:avLst>
                <a:gd name="adj1" fmla="val 12125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sp>
        <p:nvSpPr>
          <p:cNvPr id="3" name="灯片编号占位符 2">
            <a:extLst>
              <a:ext uri="{FF2B5EF4-FFF2-40B4-BE49-F238E27FC236}">
                <a16:creationId xmlns:a16="http://schemas.microsoft.com/office/drawing/2014/main" id="{2FE67446-3774-4080-85EB-CC136671EF16}"/>
              </a:ext>
            </a:extLst>
          </p:cNvPr>
          <p:cNvSpPr>
            <a:spLocks noGrp="1"/>
          </p:cNvSpPr>
          <p:nvPr>
            <p:ph type="sldNum" sz="quarter" idx="10"/>
          </p:nvPr>
        </p:nvSpPr>
        <p:spPr/>
        <p:txBody>
          <a:bodyPr/>
          <a:lstStyle/>
          <a:p>
            <a:fld id="{D9B6BDF2-6896-4B98-8776-C18582F63BA5}" type="slidenum">
              <a:rPr lang="zh-TW" altLang="en-US" smtClean="0"/>
              <a:pPr/>
              <a:t>56</a:t>
            </a:fld>
            <a:endParaRPr lang="zh-TW" altLang="en-US"/>
          </a:p>
        </p:txBody>
      </p:sp>
    </p:spTree>
    <p:extLst>
      <p:ext uri="{BB962C8B-B14F-4D97-AF65-F5344CB8AC3E}">
        <p14:creationId xmlns:p14="http://schemas.microsoft.com/office/powerpoint/2010/main" val="8911834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 Arithmetic Hardware</a:t>
            </a:r>
          </a:p>
        </p:txBody>
      </p:sp>
      <p:sp>
        <p:nvSpPr>
          <p:cNvPr id="3" name="Content Placeholder 2"/>
          <p:cNvSpPr>
            <a:spLocks noGrp="1"/>
          </p:cNvSpPr>
          <p:nvPr>
            <p:ph idx="1"/>
          </p:nvPr>
        </p:nvSpPr>
        <p:spPr>
          <a:xfrm>
            <a:off x="1048624" y="844153"/>
            <a:ext cx="7638176" cy="3224573"/>
          </a:xfrm>
        </p:spPr>
        <p:txBody>
          <a:bodyPr>
            <a:normAutofit/>
          </a:bodyPr>
          <a:lstStyle/>
          <a:p>
            <a:r>
              <a:rPr lang="en-US" dirty="0"/>
              <a:t>FP multiplier is of similar complexity to FP adder</a:t>
            </a:r>
          </a:p>
          <a:p>
            <a:pPr lvl="1"/>
            <a:r>
              <a:rPr lang="en-US" dirty="0"/>
              <a:t>But uses a multiplier for significands instead of an adder</a:t>
            </a:r>
          </a:p>
          <a:p>
            <a:r>
              <a:rPr lang="en-US" dirty="0"/>
              <a:t>FP arithmetic hardware usually does</a:t>
            </a:r>
          </a:p>
          <a:p>
            <a:pPr lvl="1"/>
            <a:r>
              <a:rPr lang="en-US" dirty="0"/>
              <a:t>Addition, subtraction, multiplication, division, reciprocal, square-root</a:t>
            </a:r>
          </a:p>
          <a:p>
            <a:pPr lvl="1"/>
            <a:r>
              <a:rPr lang="en-US" dirty="0"/>
              <a:t>FP ↔ integer conversion</a:t>
            </a:r>
          </a:p>
          <a:p>
            <a:r>
              <a:rPr lang="en-US" dirty="0"/>
              <a:t>Operations usually takes several cycles</a:t>
            </a:r>
          </a:p>
          <a:p>
            <a:pPr lvl="1"/>
            <a:r>
              <a:rPr lang="en-US" dirty="0"/>
              <a:t>Can be pipelined</a:t>
            </a:r>
          </a:p>
        </p:txBody>
      </p:sp>
      <p:sp>
        <p:nvSpPr>
          <p:cNvPr id="6" name="灯片编号占位符 5">
            <a:extLst>
              <a:ext uri="{FF2B5EF4-FFF2-40B4-BE49-F238E27FC236}">
                <a16:creationId xmlns:a16="http://schemas.microsoft.com/office/drawing/2014/main" id="{8BDB0130-C5C5-43B1-A2D3-1B04A0C464AB}"/>
              </a:ext>
            </a:extLst>
          </p:cNvPr>
          <p:cNvSpPr>
            <a:spLocks noGrp="1"/>
          </p:cNvSpPr>
          <p:nvPr>
            <p:ph type="sldNum" sz="quarter" idx="10"/>
          </p:nvPr>
        </p:nvSpPr>
        <p:spPr/>
        <p:txBody>
          <a:bodyPr/>
          <a:lstStyle/>
          <a:p>
            <a:fld id="{D9B6BDF2-6896-4B98-8776-C18582F63BA5}" type="slidenum">
              <a:rPr lang="zh-TW" altLang="en-US" smtClean="0"/>
              <a:pPr/>
              <a:t>57</a:t>
            </a:fld>
            <a:endParaRPr lang="zh-TW" altLang="en-US"/>
          </a:p>
        </p:txBody>
      </p:sp>
    </p:spTree>
    <p:extLst>
      <p:ext uri="{BB962C8B-B14F-4D97-AF65-F5344CB8AC3E}">
        <p14:creationId xmlns:p14="http://schemas.microsoft.com/office/powerpoint/2010/main" val="2230432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 Instructions in MIPS (1)</a:t>
            </a:r>
          </a:p>
        </p:txBody>
      </p:sp>
      <p:sp>
        <p:nvSpPr>
          <p:cNvPr id="3" name="Content Placeholder 2"/>
          <p:cNvSpPr>
            <a:spLocks noGrp="1"/>
          </p:cNvSpPr>
          <p:nvPr>
            <p:ph idx="1"/>
          </p:nvPr>
        </p:nvSpPr>
        <p:spPr>
          <a:xfrm>
            <a:off x="1115736" y="844153"/>
            <a:ext cx="7571064" cy="3671888"/>
          </a:xfrm>
        </p:spPr>
        <p:txBody>
          <a:bodyPr>
            <a:normAutofit fontScale="92500" lnSpcReduction="20000"/>
          </a:bodyPr>
          <a:lstStyle/>
          <a:p>
            <a:r>
              <a:rPr lang="en-US" dirty="0"/>
              <a:t>FP hardware is </a:t>
            </a:r>
            <a:r>
              <a:rPr lang="en-US" b="1" dirty="0">
                <a:solidFill>
                  <a:schemeClr val="accent1"/>
                </a:solidFill>
              </a:rPr>
              <a:t>c</a:t>
            </a:r>
            <a:r>
              <a:rPr lang="en-US" dirty="0"/>
              <a:t>oprocessor </a:t>
            </a:r>
            <a:r>
              <a:rPr lang="en-US" b="1" dirty="0">
                <a:solidFill>
                  <a:schemeClr val="accent1"/>
                </a:solidFill>
              </a:rPr>
              <a:t>1</a:t>
            </a:r>
          </a:p>
          <a:p>
            <a:pPr lvl="1"/>
            <a:r>
              <a:rPr lang="en-US" dirty="0"/>
              <a:t>Adjunct processor that extends the ISA</a:t>
            </a:r>
          </a:p>
          <a:p>
            <a:r>
              <a:rPr lang="en-US" dirty="0"/>
              <a:t>Separate FP registers</a:t>
            </a:r>
          </a:p>
          <a:p>
            <a:pPr lvl="1"/>
            <a:r>
              <a:rPr lang="en-US" dirty="0"/>
              <a:t>32 single-precision: $f0, $f1, … $f31</a:t>
            </a:r>
          </a:p>
          <a:p>
            <a:pPr lvl="1"/>
            <a:r>
              <a:rPr lang="en-US" dirty="0"/>
              <a:t>Paired for double-precision: $f0/$f1, $f2/$f3, …</a:t>
            </a:r>
          </a:p>
          <a:p>
            <a:r>
              <a:rPr lang="en-US" dirty="0"/>
              <a:t>FP instructions operate only on FP registers</a:t>
            </a:r>
          </a:p>
          <a:p>
            <a:pPr lvl="1"/>
            <a:r>
              <a:rPr lang="en-US" dirty="0"/>
              <a:t>Programs generally don’t do integer ops on FP data, or vice versa</a:t>
            </a:r>
          </a:p>
          <a:p>
            <a:pPr lvl="1"/>
            <a:r>
              <a:rPr lang="en-US" dirty="0"/>
              <a:t>More registers with minimal code-size impact</a:t>
            </a:r>
          </a:p>
          <a:p>
            <a:r>
              <a:rPr lang="en-US" dirty="0"/>
              <a:t>FP load and store instructions</a:t>
            </a:r>
          </a:p>
          <a:p>
            <a:pPr lvl="1"/>
            <a:r>
              <a:rPr lang="en-US" dirty="0">
                <a:latin typeface="Courier New" panose="02070309020205020404" pitchFamily="49" charset="0"/>
                <a:cs typeface="Courier New" panose="02070309020205020404" pitchFamily="49" charset="0"/>
              </a:rPr>
              <a:t>lw</a:t>
            </a:r>
            <a:r>
              <a:rPr lang="en-US" dirty="0">
                <a:solidFill>
                  <a:schemeClr val="accent1"/>
                </a:solidFill>
                <a:latin typeface="Courier New" panose="02070309020205020404" pitchFamily="49" charset="0"/>
                <a:cs typeface="Courier New" panose="02070309020205020404" pitchFamily="49" charset="0"/>
              </a:rPr>
              <a:t>c1</a:t>
            </a:r>
            <a:r>
              <a:rPr lang="en-US" dirty="0"/>
              <a:t>, </a:t>
            </a:r>
            <a:r>
              <a:rPr lang="en-US" dirty="0">
                <a:latin typeface="Courier New" panose="02070309020205020404" pitchFamily="49" charset="0"/>
                <a:cs typeface="Courier New" panose="02070309020205020404" pitchFamily="49" charset="0"/>
              </a:rPr>
              <a:t>ld</a:t>
            </a:r>
            <a:r>
              <a:rPr lang="en-US" dirty="0">
                <a:solidFill>
                  <a:schemeClr val="accent1"/>
                </a:solidFill>
                <a:latin typeface="Courier New" panose="02070309020205020404" pitchFamily="49" charset="0"/>
                <a:cs typeface="Courier New" panose="02070309020205020404" pitchFamily="49" charset="0"/>
              </a:rPr>
              <a:t>c1</a:t>
            </a:r>
            <a:r>
              <a:rPr lang="en-US" dirty="0"/>
              <a:t>, </a:t>
            </a:r>
            <a:r>
              <a:rPr lang="en-US" dirty="0">
                <a:latin typeface="Courier New" panose="02070309020205020404" pitchFamily="49" charset="0"/>
                <a:cs typeface="Courier New" panose="02070309020205020404" pitchFamily="49" charset="0"/>
              </a:rPr>
              <a:t>sw</a:t>
            </a:r>
            <a:r>
              <a:rPr lang="en-US" dirty="0">
                <a:solidFill>
                  <a:schemeClr val="accent1"/>
                </a:solidFill>
                <a:latin typeface="Courier New" panose="02070309020205020404" pitchFamily="49" charset="0"/>
                <a:cs typeface="Courier New" panose="02070309020205020404" pitchFamily="49" charset="0"/>
              </a:rPr>
              <a:t>c1</a:t>
            </a:r>
            <a:r>
              <a:rPr lang="en-US" dirty="0"/>
              <a:t>, </a:t>
            </a:r>
            <a:r>
              <a:rPr lang="en-US" dirty="0">
                <a:latin typeface="Courier New" panose="02070309020205020404" pitchFamily="49" charset="0"/>
                <a:cs typeface="Courier New" panose="02070309020205020404" pitchFamily="49" charset="0"/>
              </a:rPr>
              <a:t>sd</a:t>
            </a:r>
            <a:r>
              <a:rPr lang="en-US" dirty="0">
                <a:solidFill>
                  <a:schemeClr val="accent1"/>
                </a:solidFill>
                <a:latin typeface="Courier New" panose="02070309020205020404" pitchFamily="49" charset="0"/>
                <a:cs typeface="Courier New" panose="02070309020205020404" pitchFamily="49" charset="0"/>
              </a:rPr>
              <a:t>c1</a:t>
            </a:r>
          </a:p>
          <a:p>
            <a:pPr lvl="1"/>
            <a:r>
              <a:rPr lang="en-US" dirty="0"/>
              <a:t>e.g., </a:t>
            </a:r>
            <a:r>
              <a:rPr lang="en-US" dirty="0">
                <a:latin typeface="Courier New" panose="02070309020205020404" pitchFamily="49" charset="0"/>
                <a:cs typeface="Courier New" panose="02070309020205020404" pitchFamily="49" charset="0"/>
              </a:rPr>
              <a:t>ld</a:t>
            </a:r>
            <a:r>
              <a:rPr lang="en-US" dirty="0">
                <a:solidFill>
                  <a:schemeClr val="accent1"/>
                </a:solidFill>
                <a:latin typeface="Courier New" panose="02070309020205020404" pitchFamily="49" charset="0"/>
                <a:cs typeface="Courier New" panose="02070309020205020404" pitchFamily="49" charset="0"/>
              </a:rPr>
              <a:t>c1</a:t>
            </a:r>
            <a:r>
              <a:rPr lang="en-US" dirty="0">
                <a:latin typeface="Courier New" panose="02070309020205020404" pitchFamily="49" charset="0"/>
                <a:cs typeface="Courier New" panose="02070309020205020404" pitchFamily="49" charset="0"/>
              </a:rPr>
              <a:t> $f8, 32($</a:t>
            </a:r>
            <a:r>
              <a:rPr lang="en-US" dirty="0" err="1">
                <a:latin typeface="Courier New" panose="02070309020205020404" pitchFamily="49" charset="0"/>
                <a:cs typeface="Courier New" panose="02070309020205020404" pitchFamily="49" charset="0"/>
              </a:rPr>
              <a:t>sp</a:t>
            </a:r>
            <a:r>
              <a:rPr lang="en-US" dirty="0">
                <a:latin typeface="Courier New" panose="02070309020205020404" pitchFamily="49" charset="0"/>
                <a:cs typeface="Courier New" panose="02070309020205020404" pitchFamily="49" charset="0"/>
              </a:rPr>
              <a:t>)</a:t>
            </a:r>
          </a:p>
        </p:txBody>
      </p:sp>
      <p:sp>
        <p:nvSpPr>
          <p:cNvPr id="6" name="灯片编号占位符 5">
            <a:extLst>
              <a:ext uri="{FF2B5EF4-FFF2-40B4-BE49-F238E27FC236}">
                <a16:creationId xmlns:a16="http://schemas.microsoft.com/office/drawing/2014/main" id="{5D5C1668-D6FD-4685-8665-E6EC0220381C}"/>
              </a:ext>
            </a:extLst>
          </p:cNvPr>
          <p:cNvSpPr>
            <a:spLocks noGrp="1"/>
          </p:cNvSpPr>
          <p:nvPr>
            <p:ph type="sldNum" sz="quarter" idx="10"/>
          </p:nvPr>
        </p:nvSpPr>
        <p:spPr/>
        <p:txBody>
          <a:bodyPr/>
          <a:lstStyle/>
          <a:p>
            <a:fld id="{D9B6BDF2-6896-4B98-8776-C18582F63BA5}" type="slidenum">
              <a:rPr lang="zh-TW" altLang="en-US" smtClean="0"/>
              <a:pPr/>
              <a:t>58</a:t>
            </a:fld>
            <a:endParaRPr lang="zh-TW" altLang="en-US"/>
          </a:p>
        </p:txBody>
      </p:sp>
    </p:spTree>
    <p:extLst>
      <p:ext uri="{BB962C8B-B14F-4D97-AF65-F5344CB8AC3E}">
        <p14:creationId xmlns:p14="http://schemas.microsoft.com/office/powerpoint/2010/main" val="14267597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 Instructions in MIPS (2)</a:t>
            </a:r>
          </a:p>
        </p:txBody>
      </p:sp>
      <p:sp>
        <p:nvSpPr>
          <p:cNvPr id="3" name="Content Placeholder 2"/>
          <p:cNvSpPr>
            <a:spLocks noGrp="1"/>
          </p:cNvSpPr>
          <p:nvPr>
            <p:ph idx="1"/>
          </p:nvPr>
        </p:nvSpPr>
        <p:spPr>
          <a:xfrm>
            <a:off x="1023456" y="844153"/>
            <a:ext cx="7663343" cy="3671888"/>
          </a:xfrm>
        </p:spPr>
        <p:txBody>
          <a:bodyPr>
            <a:normAutofit fontScale="85000" lnSpcReduction="20000"/>
          </a:bodyPr>
          <a:lstStyle/>
          <a:p>
            <a:r>
              <a:rPr lang="en-US" dirty="0"/>
              <a:t>Single-precision arithmetic</a:t>
            </a:r>
          </a:p>
          <a:p>
            <a:pPr lvl="1"/>
            <a:r>
              <a:rPr lang="en-US" dirty="0" err="1">
                <a:latin typeface="Courier New" panose="02070309020205020404" pitchFamily="49" charset="0"/>
                <a:cs typeface="Courier New" panose="02070309020205020404" pitchFamily="49" charset="0"/>
              </a:rPr>
              <a:t>add.s</a:t>
            </a:r>
            <a:r>
              <a:rPr lang="en-US" dirty="0"/>
              <a:t>, </a:t>
            </a:r>
            <a:r>
              <a:rPr lang="en-US" dirty="0" err="1">
                <a:latin typeface="Courier New" panose="02070309020205020404" pitchFamily="49" charset="0"/>
                <a:cs typeface="Courier New" panose="02070309020205020404" pitchFamily="49" charset="0"/>
              </a:rPr>
              <a:t>sub.s</a:t>
            </a:r>
            <a:r>
              <a:rPr lang="en-US" dirty="0"/>
              <a:t>, </a:t>
            </a:r>
            <a:r>
              <a:rPr lang="en-US" dirty="0" err="1">
                <a:latin typeface="Courier New" panose="02070309020205020404" pitchFamily="49" charset="0"/>
                <a:cs typeface="Courier New" panose="02070309020205020404" pitchFamily="49" charset="0"/>
              </a:rPr>
              <a:t>mul.s</a:t>
            </a:r>
            <a:r>
              <a:rPr lang="en-US" dirty="0"/>
              <a:t>, </a:t>
            </a:r>
            <a:r>
              <a:rPr lang="en-US" dirty="0" err="1">
                <a:latin typeface="Courier New" panose="02070309020205020404" pitchFamily="49" charset="0"/>
                <a:cs typeface="Courier New" panose="02070309020205020404" pitchFamily="49" charset="0"/>
              </a:rPr>
              <a:t>div.s</a:t>
            </a:r>
            <a:endParaRPr lang="en-US" dirty="0">
              <a:latin typeface="Courier New" panose="02070309020205020404" pitchFamily="49" charset="0"/>
              <a:cs typeface="Courier New" panose="02070309020205020404" pitchFamily="49" charset="0"/>
            </a:endParaRPr>
          </a:p>
          <a:p>
            <a:pPr lvl="1"/>
            <a:r>
              <a:rPr lang="en-US" dirty="0"/>
              <a:t>e.g., </a:t>
            </a:r>
            <a:r>
              <a:rPr lang="en-US" dirty="0" err="1">
                <a:latin typeface="Courier New" panose="02070309020205020404" pitchFamily="49" charset="0"/>
                <a:cs typeface="Courier New" panose="02070309020205020404" pitchFamily="49" charset="0"/>
              </a:rPr>
              <a:t>add.s</a:t>
            </a:r>
            <a:r>
              <a:rPr lang="en-US" dirty="0">
                <a:latin typeface="Courier New" panose="02070309020205020404" pitchFamily="49" charset="0"/>
                <a:cs typeface="Courier New" panose="02070309020205020404" pitchFamily="49" charset="0"/>
              </a:rPr>
              <a:t> $f0, $f1, $f6</a:t>
            </a:r>
          </a:p>
          <a:p>
            <a:r>
              <a:rPr lang="en-US" dirty="0"/>
              <a:t>Double-precision arithmetic</a:t>
            </a:r>
          </a:p>
          <a:p>
            <a:pPr lvl="1"/>
            <a:r>
              <a:rPr lang="en-US" dirty="0" err="1">
                <a:latin typeface="Courier New" panose="02070309020205020404" pitchFamily="49" charset="0"/>
                <a:cs typeface="Courier New" panose="02070309020205020404" pitchFamily="49" charset="0"/>
              </a:rPr>
              <a:t>add.d</a:t>
            </a:r>
            <a:r>
              <a:rPr lang="en-US" dirty="0"/>
              <a:t>, </a:t>
            </a:r>
            <a:r>
              <a:rPr lang="en-US" dirty="0" err="1">
                <a:latin typeface="Courier New" panose="02070309020205020404" pitchFamily="49" charset="0"/>
                <a:cs typeface="Courier New" panose="02070309020205020404" pitchFamily="49" charset="0"/>
              </a:rPr>
              <a:t>sub.d</a:t>
            </a:r>
            <a:r>
              <a:rPr lang="en-US" dirty="0"/>
              <a:t>, </a:t>
            </a:r>
            <a:r>
              <a:rPr lang="en-US" dirty="0" err="1">
                <a:latin typeface="Courier New" panose="02070309020205020404" pitchFamily="49" charset="0"/>
                <a:cs typeface="Courier New" panose="02070309020205020404" pitchFamily="49" charset="0"/>
              </a:rPr>
              <a:t>mul.d</a:t>
            </a:r>
            <a:r>
              <a:rPr lang="en-US" dirty="0"/>
              <a:t>, </a:t>
            </a:r>
            <a:r>
              <a:rPr lang="en-US" dirty="0" err="1">
                <a:latin typeface="Courier New" panose="02070309020205020404" pitchFamily="49" charset="0"/>
                <a:cs typeface="Courier New" panose="02070309020205020404" pitchFamily="49" charset="0"/>
              </a:rPr>
              <a:t>div.d</a:t>
            </a:r>
            <a:endParaRPr lang="en-US" dirty="0">
              <a:latin typeface="Courier New" panose="02070309020205020404" pitchFamily="49" charset="0"/>
              <a:cs typeface="Courier New" panose="02070309020205020404" pitchFamily="49" charset="0"/>
            </a:endParaRPr>
          </a:p>
          <a:p>
            <a:pPr lvl="1"/>
            <a:r>
              <a:rPr lang="en-US" dirty="0"/>
              <a:t>e.g., </a:t>
            </a:r>
            <a:r>
              <a:rPr lang="en-US" dirty="0" err="1">
                <a:latin typeface="Courier New" panose="02070309020205020404" pitchFamily="49" charset="0"/>
                <a:cs typeface="Courier New" panose="02070309020205020404" pitchFamily="49" charset="0"/>
              </a:rPr>
              <a:t>mul.d</a:t>
            </a:r>
            <a:r>
              <a:rPr lang="en-US" dirty="0">
                <a:latin typeface="Courier New" panose="02070309020205020404" pitchFamily="49" charset="0"/>
                <a:cs typeface="Courier New" panose="02070309020205020404" pitchFamily="49" charset="0"/>
              </a:rPr>
              <a:t> $f4, $f4, $f6</a:t>
            </a:r>
          </a:p>
          <a:p>
            <a:r>
              <a:rPr lang="en-US" dirty="0"/>
              <a:t>Single- and double-precision comparison</a:t>
            </a:r>
          </a:p>
          <a:p>
            <a:pPr lvl="1"/>
            <a:r>
              <a:rPr lang="en-US" dirty="0" err="1">
                <a:latin typeface="Courier New" panose="02070309020205020404" pitchFamily="49" charset="0"/>
                <a:cs typeface="Courier New" panose="02070309020205020404" pitchFamily="49" charset="0"/>
              </a:rPr>
              <a:t>c.xx.s</a:t>
            </a:r>
            <a:r>
              <a:rPr lang="en-US" dirty="0"/>
              <a:t>, </a:t>
            </a:r>
            <a:r>
              <a:rPr lang="en-US" dirty="0" err="1">
                <a:latin typeface="Courier New" panose="02070309020205020404" pitchFamily="49" charset="0"/>
                <a:cs typeface="Courier New" panose="02070309020205020404" pitchFamily="49" charset="0"/>
              </a:rPr>
              <a:t>c.xx.d</a:t>
            </a:r>
            <a:r>
              <a:rPr lang="en-US" dirty="0"/>
              <a:t> (</a:t>
            </a:r>
            <a:r>
              <a:rPr lang="en-US" dirty="0">
                <a:latin typeface="Courier New" panose="02070309020205020404" pitchFamily="49" charset="0"/>
                <a:cs typeface="Courier New" panose="02070309020205020404" pitchFamily="49" charset="0"/>
              </a:rPr>
              <a:t>xx</a:t>
            </a:r>
            <a:r>
              <a:rPr lang="en-US" dirty="0"/>
              <a:t> is </a:t>
            </a:r>
            <a:r>
              <a:rPr lang="en-US" dirty="0" err="1">
                <a:latin typeface="Courier New" panose="02070309020205020404" pitchFamily="49" charset="0"/>
                <a:cs typeface="Courier New" panose="02070309020205020404" pitchFamily="49" charset="0"/>
              </a:rPr>
              <a:t>eq</a:t>
            </a:r>
            <a:r>
              <a:rPr lang="en-US" dirty="0"/>
              <a:t>, </a:t>
            </a:r>
            <a:r>
              <a:rPr lang="en-US" dirty="0" err="1">
                <a:latin typeface="Courier New" panose="02070309020205020404" pitchFamily="49" charset="0"/>
                <a:cs typeface="Courier New" panose="02070309020205020404" pitchFamily="49" charset="0"/>
              </a:rPr>
              <a:t>lt</a:t>
            </a:r>
            <a:r>
              <a:rPr lang="en-US" dirty="0"/>
              <a:t>, </a:t>
            </a:r>
            <a:r>
              <a:rPr lang="en-US" dirty="0">
                <a:latin typeface="Courier New" panose="02070309020205020404" pitchFamily="49" charset="0"/>
                <a:cs typeface="Courier New" panose="02070309020205020404" pitchFamily="49" charset="0"/>
              </a:rPr>
              <a:t>le</a:t>
            </a:r>
            <a:r>
              <a:rPr lang="en-US" dirty="0"/>
              <a:t>, </a:t>
            </a:r>
            <a:r>
              <a:rPr lang="en-US" dirty="0" err="1">
                <a:latin typeface="Courier New" panose="02070309020205020404" pitchFamily="49" charset="0"/>
                <a:cs typeface="Courier New" panose="02070309020205020404" pitchFamily="49" charset="0"/>
              </a:rPr>
              <a:t>gt</a:t>
            </a:r>
            <a:r>
              <a:rPr lang="en-US" dirty="0"/>
              <a:t>, </a:t>
            </a:r>
            <a:r>
              <a:rPr lang="en-US" dirty="0" err="1">
                <a:latin typeface="Courier New" panose="02070309020205020404" pitchFamily="49" charset="0"/>
                <a:cs typeface="Courier New" panose="02070309020205020404" pitchFamily="49" charset="0"/>
              </a:rPr>
              <a:t>ge</a:t>
            </a:r>
            <a:r>
              <a:rPr lang="en-US" dirty="0"/>
              <a:t>)</a:t>
            </a:r>
          </a:p>
          <a:p>
            <a:pPr lvl="1"/>
            <a:r>
              <a:rPr lang="en-US" dirty="0"/>
              <a:t>Sets or clears FP condition-code bit</a:t>
            </a:r>
          </a:p>
          <a:p>
            <a:pPr lvl="1"/>
            <a:r>
              <a:rPr lang="en-US" dirty="0"/>
              <a:t>e.g. </a:t>
            </a:r>
            <a:r>
              <a:rPr lang="en-US" dirty="0" err="1">
                <a:latin typeface="Courier New" panose="02070309020205020404" pitchFamily="49" charset="0"/>
                <a:cs typeface="Courier New" panose="02070309020205020404" pitchFamily="49" charset="0"/>
              </a:rPr>
              <a:t>c.lt.s</a:t>
            </a:r>
            <a:r>
              <a:rPr lang="en-US" dirty="0">
                <a:latin typeface="Courier New" panose="02070309020205020404" pitchFamily="49" charset="0"/>
                <a:cs typeface="Courier New" panose="02070309020205020404" pitchFamily="49" charset="0"/>
              </a:rPr>
              <a:t> $f3, $f4</a:t>
            </a:r>
          </a:p>
          <a:p>
            <a:r>
              <a:rPr lang="en-US" dirty="0"/>
              <a:t>Branch on FP condition code true or false</a:t>
            </a:r>
          </a:p>
          <a:p>
            <a:pPr lvl="1"/>
            <a:r>
              <a:rPr lang="en-US" dirty="0">
                <a:latin typeface="Courier New" panose="02070309020205020404" pitchFamily="49" charset="0"/>
                <a:cs typeface="Courier New" panose="02070309020205020404" pitchFamily="49" charset="0"/>
              </a:rPr>
              <a:t>bc1t</a:t>
            </a:r>
            <a:r>
              <a:rPr lang="en-US" dirty="0"/>
              <a:t>, </a:t>
            </a:r>
            <a:r>
              <a:rPr lang="en-US" dirty="0">
                <a:latin typeface="Courier New" panose="02070309020205020404" pitchFamily="49" charset="0"/>
                <a:cs typeface="Courier New" panose="02070309020205020404" pitchFamily="49" charset="0"/>
              </a:rPr>
              <a:t>bc1f</a:t>
            </a:r>
          </a:p>
          <a:p>
            <a:pPr lvl="1"/>
            <a:r>
              <a:rPr lang="en-US" dirty="0"/>
              <a:t>e.g., </a:t>
            </a:r>
            <a:r>
              <a:rPr lang="en-US" dirty="0">
                <a:latin typeface="Courier New" panose="02070309020205020404" pitchFamily="49" charset="0"/>
                <a:cs typeface="Courier New" panose="02070309020205020404" pitchFamily="49" charset="0"/>
              </a:rPr>
              <a:t>bc1t </a:t>
            </a:r>
            <a:r>
              <a:rPr lang="en-US" dirty="0" err="1">
                <a:latin typeface="Courier New" panose="02070309020205020404" pitchFamily="49" charset="0"/>
                <a:cs typeface="Courier New" panose="02070309020205020404" pitchFamily="49" charset="0"/>
              </a:rPr>
              <a:t>TargetLabel</a:t>
            </a:r>
            <a:endParaRPr lang="en-US" dirty="0">
              <a:latin typeface="Courier New" panose="02070309020205020404" pitchFamily="49" charset="0"/>
              <a:cs typeface="Courier New" panose="02070309020205020404" pitchFamily="49" charset="0"/>
            </a:endParaRPr>
          </a:p>
        </p:txBody>
      </p:sp>
      <p:sp>
        <p:nvSpPr>
          <p:cNvPr id="6" name="灯片编号占位符 5">
            <a:extLst>
              <a:ext uri="{FF2B5EF4-FFF2-40B4-BE49-F238E27FC236}">
                <a16:creationId xmlns:a16="http://schemas.microsoft.com/office/drawing/2014/main" id="{72FA78A6-F461-4163-9AA9-0D5E1C03577E}"/>
              </a:ext>
            </a:extLst>
          </p:cNvPr>
          <p:cNvSpPr>
            <a:spLocks noGrp="1"/>
          </p:cNvSpPr>
          <p:nvPr>
            <p:ph type="sldNum" sz="quarter" idx="10"/>
          </p:nvPr>
        </p:nvSpPr>
        <p:spPr/>
        <p:txBody>
          <a:bodyPr/>
          <a:lstStyle/>
          <a:p>
            <a:fld id="{D9B6BDF2-6896-4B98-8776-C18582F63BA5}" type="slidenum">
              <a:rPr lang="zh-TW" altLang="en-US" smtClean="0"/>
              <a:pPr/>
              <a:t>59</a:t>
            </a:fld>
            <a:endParaRPr lang="zh-TW" altLang="en-US"/>
          </a:p>
        </p:txBody>
      </p:sp>
    </p:spTree>
    <p:extLst>
      <p:ext uri="{BB962C8B-B14F-4D97-AF65-F5344CB8AC3E}">
        <p14:creationId xmlns:p14="http://schemas.microsoft.com/office/powerpoint/2010/main" val="375269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1" name="Rectangle 57"/>
          <p:cNvSpPr>
            <a:spLocks noGrp="1" noChangeArrowheads="1"/>
          </p:cNvSpPr>
          <p:nvPr>
            <p:ph type="body" idx="1"/>
          </p:nvPr>
        </p:nvSpPr>
        <p:spPr>
          <a:xfrm>
            <a:off x="1040235" y="838200"/>
            <a:ext cx="7466202" cy="2894901"/>
          </a:xfrm>
          <a:noFill/>
        </p:spPr>
        <p:txBody>
          <a:bodyPr vert="horz" wrap="square" lIns="69056" tIns="34529" rIns="69056" bIns="34529" numCol="1" anchor="t" anchorCtr="0" compatLnSpc="1">
            <a:prstTxWarp prst="textNoShape">
              <a:avLst/>
            </a:prstTxWarp>
          </a:bodyPr>
          <a:lstStyle/>
          <a:p>
            <a:r>
              <a:rPr lang="en-US" altLang="zh-TW" dirty="0"/>
              <a:t>Design trick 1: Divide and conquer</a:t>
            </a:r>
          </a:p>
          <a:p>
            <a:pPr lvl="1">
              <a:spcBef>
                <a:spcPct val="20000"/>
              </a:spcBef>
            </a:pPr>
            <a:r>
              <a:rPr lang="en-US" altLang="zh-TW" dirty="0"/>
              <a:t>Break the problem into simpler problems, solve them and glue together the solution</a:t>
            </a:r>
          </a:p>
          <a:p>
            <a:r>
              <a:rPr lang="en-US" altLang="zh-TW" dirty="0"/>
              <a:t>Design trick 2: Solve part of the problem and extend</a:t>
            </a:r>
          </a:p>
          <a:p>
            <a:r>
              <a:rPr lang="en-US" altLang="zh-TW" dirty="0"/>
              <a:t>Design trick 3: Take pieces you know (or can imagine) and try to put them together</a:t>
            </a:r>
          </a:p>
        </p:txBody>
      </p:sp>
      <p:sp>
        <p:nvSpPr>
          <p:cNvPr id="11322" name="Rectangle 58"/>
          <p:cNvSpPr>
            <a:spLocks noGrp="1" noChangeArrowheads="1"/>
          </p:cNvSpPr>
          <p:nvPr>
            <p:ph type="title"/>
          </p:nvPr>
        </p:nvSpPr>
        <p:spPr>
          <a:xfrm>
            <a:off x="989901" y="30956"/>
            <a:ext cx="6739637" cy="676275"/>
          </a:xfrm>
        </p:spPr>
        <p:txBody>
          <a:bodyPr/>
          <a:lstStyle/>
          <a:p>
            <a:r>
              <a:rPr lang="en-US" altLang="zh-TW" dirty="0"/>
              <a:t>Design Approach</a:t>
            </a:r>
          </a:p>
        </p:txBody>
      </p:sp>
      <p:sp>
        <p:nvSpPr>
          <p:cNvPr id="62" name="灯片编号占位符 2">
            <a:extLst>
              <a:ext uri="{FF2B5EF4-FFF2-40B4-BE49-F238E27FC236}">
                <a16:creationId xmlns:a16="http://schemas.microsoft.com/office/drawing/2014/main" id="{E2B5A5A1-DDD8-428A-ACB1-ED78C8C25FD8}"/>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6</a:t>
            </a:fld>
            <a:endParaRPr lang="zh-TW" altLang="en-US"/>
          </a:p>
        </p:txBody>
      </p:sp>
    </p:spTree>
    <p:extLst>
      <p:ext uri="{BB962C8B-B14F-4D97-AF65-F5344CB8AC3E}">
        <p14:creationId xmlns:p14="http://schemas.microsoft.com/office/powerpoint/2010/main" val="114278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4202884" y="1632586"/>
            <a:ext cx="4320331" cy="2309863"/>
          </a:xfrm>
          <a:noFill/>
        </p:spPr>
        <p:txBody>
          <a:bodyPr vert="horz" wrap="square" lIns="47625" tIns="19050" rIns="47625" bIns="19050" numCol="1" anchor="t" anchorCtr="0" compatLnSpc="1">
            <a:prstTxWarp prst="textNoShape">
              <a:avLst/>
            </a:prstTxWarp>
            <a:spAutoFit/>
          </a:bodyPr>
          <a:lstStyle/>
          <a:p>
            <a:pPr marL="152400" indent="-152400">
              <a:buNone/>
            </a:pPr>
            <a:r>
              <a:rPr lang="en-US" altLang="zh-TW" sz="1800" u="sng" dirty="0"/>
              <a:t>ALU Control (</a:t>
            </a:r>
            <a:r>
              <a:rPr lang="en-US" altLang="zh-TW" sz="1800" u="sng" dirty="0" err="1"/>
              <a:t>ALUop</a:t>
            </a:r>
            <a:r>
              <a:rPr lang="en-US" altLang="zh-TW" sz="1800" u="sng" dirty="0"/>
              <a:t>)</a:t>
            </a:r>
            <a:r>
              <a:rPr lang="en-US" altLang="zh-TW" sz="1800" dirty="0"/>
              <a:t>	 </a:t>
            </a:r>
            <a:r>
              <a:rPr lang="en-US" altLang="zh-TW" sz="1800" u="sng" dirty="0"/>
              <a:t>Function</a:t>
            </a:r>
            <a:endParaRPr lang="en-US" altLang="zh-TW" sz="1800" dirty="0"/>
          </a:p>
          <a:p>
            <a:pPr marL="514350" lvl="1" indent="-142875">
              <a:buNone/>
            </a:pPr>
            <a:r>
              <a:rPr lang="en-US" altLang="zh-TW" sz="1800" dirty="0"/>
              <a:t>	0000		      and</a:t>
            </a:r>
          </a:p>
          <a:p>
            <a:pPr marL="514350" lvl="1" indent="-142875">
              <a:buNone/>
            </a:pPr>
            <a:r>
              <a:rPr lang="en-US" altLang="zh-TW" sz="1800" dirty="0"/>
              <a:t>	0001		        or</a:t>
            </a:r>
          </a:p>
          <a:p>
            <a:pPr marL="514350" lvl="1" indent="-142875">
              <a:buNone/>
            </a:pPr>
            <a:r>
              <a:rPr lang="en-US" altLang="zh-TW" sz="1800" dirty="0"/>
              <a:t>	0010		      add</a:t>
            </a:r>
          </a:p>
          <a:p>
            <a:pPr marL="514350" lvl="1" indent="-142875">
              <a:buNone/>
            </a:pPr>
            <a:r>
              <a:rPr lang="en-US" altLang="zh-TW" sz="1800" dirty="0"/>
              <a:t>	0110		  subtract</a:t>
            </a:r>
          </a:p>
          <a:p>
            <a:pPr marL="514350" lvl="1" indent="-142875">
              <a:buNone/>
            </a:pPr>
            <a:r>
              <a:rPr lang="en-US" altLang="zh-TW" sz="1800" dirty="0"/>
              <a:t>	0111	             set-on-less-than</a:t>
            </a:r>
          </a:p>
          <a:p>
            <a:pPr marL="514350" lvl="1" indent="-142875">
              <a:buNone/>
            </a:pPr>
            <a:r>
              <a:rPr lang="en-US" altLang="zh-TW" sz="1800" dirty="0"/>
              <a:t>	1100		      nor</a:t>
            </a:r>
          </a:p>
        </p:txBody>
      </p:sp>
      <p:sp>
        <p:nvSpPr>
          <p:cNvPr id="9244" name="Rectangle 38"/>
          <p:cNvSpPr>
            <a:spLocks noGrp="1" noChangeArrowheads="1"/>
          </p:cNvSpPr>
          <p:nvPr>
            <p:ph type="title"/>
          </p:nvPr>
        </p:nvSpPr>
        <p:spPr>
          <a:xfrm>
            <a:off x="1073791" y="30956"/>
            <a:ext cx="6655747" cy="676275"/>
          </a:xfrm>
        </p:spPr>
        <p:txBody>
          <a:bodyPr/>
          <a:lstStyle/>
          <a:p>
            <a:r>
              <a:rPr lang="en-US" altLang="zh-TW" dirty="0"/>
              <a:t>Function Specification</a:t>
            </a:r>
          </a:p>
        </p:txBody>
      </p:sp>
      <p:grpSp>
        <p:nvGrpSpPr>
          <p:cNvPr id="3" name="组合 2">
            <a:extLst>
              <a:ext uri="{FF2B5EF4-FFF2-40B4-BE49-F238E27FC236}">
                <a16:creationId xmlns:a16="http://schemas.microsoft.com/office/drawing/2014/main" id="{0B56456C-FC19-4442-9992-B150ED64CC93}"/>
              </a:ext>
            </a:extLst>
          </p:cNvPr>
          <p:cNvGrpSpPr/>
          <p:nvPr/>
        </p:nvGrpSpPr>
        <p:grpSpPr>
          <a:xfrm>
            <a:off x="545284" y="1457893"/>
            <a:ext cx="3462096" cy="2359098"/>
            <a:chOff x="768948" y="1516616"/>
            <a:chExt cx="3154544" cy="2026048"/>
          </a:xfrm>
        </p:grpSpPr>
        <p:grpSp>
          <p:nvGrpSpPr>
            <p:cNvPr id="2" name="组合 1">
              <a:extLst>
                <a:ext uri="{FF2B5EF4-FFF2-40B4-BE49-F238E27FC236}">
                  <a16:creationId xmlns:a16="http://schemas.microsoft.com/office/drawing/2014/main" id="{BF77991C-99DF-4847-893E-4ACD777FE82F}"/>
                </a:ext>
              </a:extLst>
            </p:cNvPr>
            <p:cNvGrpSpPr/>
            <p:nvPr/>
          </p:nvGrpSpPr>
          <p:grpSpPr>
            <a:xfrm>
              <a:off x="775939" y="1516616"/>
              <a:ext cx="3147553" cy="2026048"/>
              <a:chOff x="3024188" y="1004888"/>
              <a:chExt cx="3147553" cy="2026048"/>
            </a:xfrm>
          </p:grpSpPr>
          <p:sp>
            <p:nvSpPr>
              <p:cNvPr id="9219" name="Line 3"/>
              <p:cNvSpPr>
                <a:spLocks noChangeShapeType="1"/>
              </p:cNvSpPr>
              <p:nvPr/>
            </p:nvSpPr>
            <p:spPr bwMode="auto">
              <a:xfrm flipH="1">
                <a:off x="3284935" y="1510904"/>
                <a:ext cx="7429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nvGrpSpPr>
              <p:cNvPr id="9220" name="Group 4"/>
              <p:cNvGrpSpPr>
                <a:grpSpLocks/>
              </p:cNvGrpSpPr>
              <p:nvPr/>
            </p:nvGrpSpPr>
            <p:grpSpPr bwMode="auto">
              <a:xfrm>
                <a:off x="4027885" y="1339454"/>
                <a:ext cx="619125" cy="685800"/>
                <a:chOff x="1920" y="768"/>
                <a:chExt cx="480" cy="576"/>
              </a:xfrm>
            </p:grpSpPr>
            <p:sp>
              <p:nvSpPr>
                <p:cNvPr id="9251"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52"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53"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54"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55"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grpSp>
            <p:nvGrpSpPr>
              <p:cNvPr id="9221" name="Group 10"/>
              <p:cNvGrpSpPr>
                <a:grpSpLocks/>
              </p:cNvGrpSpPr>
              <p:nvPr/>
            </p:nvGrpSpPr>
            <p:grpSpPr bwMode="auto">
              <a:xfrm>
                <a:off x="4027885" y="2025254"/>
                <a:ext cx="619125" cy="685800"/>
                <a:chOff x="1920" y="1344"/>
                <a:chExt cx="480" cy="576"/>
              </a:xfrm>
            </p:grpSpPr>
            <p:sp>
              <p:nvSpPr>
                <p:cNvPr id="9246"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47"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48"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49"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50"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9222" name="Line 16"/>
              <p:cNvSpPr>
                <a:spLocks noChangeShapeType="1"/>
              </p:cNvSpPr>
              <p:nvPr/>
            </p:nvSpPr>
            <p:spPr bwMode="auto">
              <a:xfrm>
                <a:off x="4647010" y="2025254"/>
                <a:ext cx="9286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23" name="Line 17"/>
              <p:cNvSpPr>
                <a:spLocks noChangeShapeType="1"/>
              </p:cNvSpPr>
              <p:nvPr/>
            </p:nvSpPr>
            <p:spPr bwMode="auto">
              <a:xfrm flipH="1">
                <a:off x="3284935" y="2539604"/>
                <a:ext cx="7429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24" name="Rectangle 18"/>
              <p:cNvSpPr>
                <a:spLocks noChangeArrowheads="1"/>
              </p:cNvSpPr>
              <p:nvPr/>
            </p:nvSpPr>
            <p:spPr bwMode="auto">
              <a:xfrm rot="5400000">
                <a:off x="4219358" y="1912343"/>
                <a:ext cx="455253"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ALU</a:t>
                </a:r>
              </a:p>
            </p:txBody>
          </p:sp>
          <p:sp>
            <p:nvSpPr>
              <p:cNvPr id="9225" name="Line 19"/>
              <p:cNvSpPr>
                <a:spLocks noChangeShapeType="1"/>
              </p:cNvSpPr>
              <p:nvPr/>
            </p:nvSpPr>
            <p:spPr bwMode="auto">
              <a:xfrm flipH="1">
                <a:off x="3532585" y="248245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26" name="Line 20"/>
              <p:cNvSpPr>
                <a:spLocks noChangeShapeType="1"/>
              </p:cNvSpPr>
              <p:nvPr/>
            </p:nvSpPr>
            <p:spPr bwMode="auto">
              <a:xfrm flipH="1">
                <a:off x="3532585" y="145375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27" name="Line 21"/>
              <p:cNvSpPr>
                <a:spLocks noChangeShapeType="1"/>
              </p:cNvSpPr>
              <p:nvPr/>
            </p:nvSpPr>
            <p:spPr bwMode="auto">
              <a:xfrm flipH="1">
                <a:off x="5080397" y="196810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28" name="Rectangle 22"/>
              <p:cNvSpPr>
                <a:spLocks noChangeArrowheads="1"/>
              </p:cNvSpPr>
              <p:nvPr/>
            </p:nvSpPr>
            <p:spPr bwMode="auto">
              <a:xfrm>
                <a:off x="3333751" y="151923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9229" name="Rectangle 23"/>
              <p:cNvSpPr>
                <a:spLocks noChangeArrowheads="1"/>
              </p:cNvSpPr>
              <p:nvPr/>
            </p:nvSpPr>
            <p:spPr bwMode="auto">
              <a:xfrm>
                <a:off x="3333751" y="254793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9230" name="Rectangle 24"/>
              <p:cNvSpPr>
                <a:spLocks noChangeArrowheads="1"/>
              </p:cNvSpPr>
              <p:nvPr/>
            </p:nvSpPr>
            <p:spPr bwMode="auto">
              <a:xfrm>
                <a:off x="4881563" y="203358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9231" name="Rectangle 25"/>
              <p:cNvSpPr>
                <a:spLocks noChangeArrowheads="1"/>
              </p:cNvSpPr>
              <p:nvPr/>
            </p:nvSpPr>
            <p:spPr bwMode="auto">
              <a:xfrm>
                <a:off x="3024188" y="1404938"/>
                <a:ext cx="250068"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A</a:t>
                </a:r>
              </a:p>
            </p:txBody>
          </p:sp>
          <p:sp>
            <p:nvSpPr>
              <p:cNvPr id="9233" name="Rectangle 27"/>
              <p:cNvSpPr>
                <a:spLocks noChangeArrowheads="1"/>
              </p:cNvSpPr>
              <p:nvPr/>
            </p:nvSpPr>
            <p:spPr bwMode="auto">
              <a:xfrm>
                <a:off x="5562600" y="1919288"/>
                <a:ext cx="609141"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a:t>
                </a:r>
              </a:p>
            </p:txBody>
          </p:sp>
          <p:sp>
            <p:nvSpPr>
              <p:cNvPr id="9234" name="Line 28"/>
              <p:cNvSpPr>
                <a:spLocks noChangeShapeType="1"/>
              </p:cNvSpPr>
              <p:nvPr/>
            </p:nvSpPr>
            <p:spPr bwMode="auto">
              <a:xfrm>
                <a:off x="4647010" y="1739504"/>
                <a:ext cx="61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35" name="Line 29"/>
              <p:cNvSpPr>
                <a:spLocks noChangeShapeType="1"/>
              </p:cNvSpPr>
              <p:nvPr/>
            </p:nvSpPr>
            <p:spPr bwMode="auto">
              <a:xfrm>
                <a:off x="4647010" y="2368154"/>
                <a:ext cx="61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36" name="Rectangle 30"/>
              <p:cNvSpPr>
                <a:spLocks noChangeArrowheads="1"/>
              </p:cNvSpPr>
              <p:nvPr/>
            </p:nvSpPr>
            <p:spPr bwMode="auto">
              <a:xfrm>
                <a:off x="5253038" y="2262188"/>
                <a:ext cx="79829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Overflow</a:t>
                </a:r>
              </a:p>
            </p:txBody>
          </p:sp>
          <p:sp>
            <p:nvSpPr>
              <p:cNvPr id="9237" name="Rectangle 31"/>
              <p:cNvSpPr>
                <a:spLocks noChangeArrowheads="1"/>
              </p:cNvSpPr>
              <p:nvPr/>
            </p:nvSpPr>
            <p:spPr bwMode="auto">
              <a:xfrm>
                <a:off x="5253038" y="1633538"/>
                <a:ext cx="47288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Zero</a:t>
                </a:r>
              </a:p>
            </p:txBody>
          </p:sp>
          <p:sp>
            <p:nvSpPr>
              <p:cNvPr id="9238" name="Line 32"/>
              <p:cNvSpPr>
                <a:spLocks noChangeShapeType="1"/>
              </p:cNvSpPr>
              <p:nvPr/>
            </p:nvSpPr>
            <p:spPr bwMode="auto">
              <a:xfrm>
                <a:off x="4399360" y="1053704"/>
                <a:ext cx="0" cy="4572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39" name="Line 33"/>
              <p:cNvSpPr>
                <a:spLocks noChangeShapeType="1"/>
              </p:cNvSpPr>
              <p:nvPr/>
            </p:nvSpPr>
            <p:spPr bwMode="auto">
              <a:xfrm flipV="1">
                <a:off x="4337447" y="1168004"/>
                <a:ext cx="123825" cy="1143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40" name="Rectangle 34"/>
              <p:cNvSpPr>
                <a:spLocks noChangeArrowheads="1"/>
              </p:cNvSpPr>
              <p:nvPr/>
            </p:nvSpPr>
            <p:spPr bwMode="auto">
              <a:xfrm>
                <a:off x="4448175" y="1119188"/>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solidFill>
                      <a:schemeClr val="accent1"/>
                    </a:solidFill>
                    <a:latin typeface="Arial" pitchFamily="34" charset="0"/>
                  </a:rPr>
                  <a:t>4</a:t>
                </a:r>
                <a:endParaRPr kumimoji="1" lang="zh-TW" altLang="en-US" sz="1200" b="1">
                  <a:latin typeface="Arial" pitchFamily="34" charset="0"/>
                </a:endParaRPr>
              </a:p>
            </p:txBody>
          </p:sp>
          <p:sp>
            <p:nvSpPr>
              <p:cNvPr id="9241" name="Rectangle 35"/>
              <p:cNvSpPr>
                <a:spLocks noChangeArrowheads="1"/>
              </p:cNvSpPr>
              <p:nvPr/>
            </p:nvSpPr>
            <p:spPr bwMode="auto">
              <a:xfrm>
                <a:off x="3767138" y="1004888"/>
                <a:ext cx="64440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solidFill>
                      <a:schemeClr val="accent1"/>
                    </a:solidFill>
                    <a:latin typeface="Arial" pitchFamily="34" charset="0"/>
                  </a:rPr>
                  <a:t>ALUop</a:t>
                </a:r>
                <a:endParaRPr kumimoji="1" lang="en-US" altLang="zh-TW" sz="1200" b="1">
                  <a:latin typeface="Arial" pitchFamily="34" charset="0"/>
                </a:endParaRPr>
              </a:p>
            </p:txBody>
          </p:sp>
          <p:sp>
            <p:nvSpPr>
              <p:cNvPr id="9242" name="Line 36"/>
              <p:cNvSpPr>
                <a:spLocks noChangeShapeType="1"/>
              </p:cNvSpPr>
              <p:nvPr/>
            </p:nvSpPr>
            <p:spPr bwMode="auto">
              <a:xfrm>
                <a:off x="4399360" y="2539604"/>
                <a:ext cx="0" cy="457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43" name="Rectangle 37"/>
              <p:cNvSpPr>
                <a:spLocks noChangeArrowheads="1"/>
              </p:cNvSpPr>
              <p:nvPr/>
            </p:nvSpPr>
            <p:spPr bwMode="auto">
              <a:xfrm>
                <a:off x="4448176" y="2776538"/>
                <a:ext cx="80470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a:t>
                </a:r>
              </a:p>
            </p:txBody>
          </p:sp>
        </p:grpSp>
        <p:sp>
          <p:nvSpPr>
            <p:cNvPr id="41" name="Rectangle 25">
              <a:extLst>
                <a:ext uri="{FF2B5EF4-FFF2-40B4-BE49-F238E27FC236}">
                  <a16:creationId xmlns:a16="http://schemas.microsoft.com/office/drawing/2014/main" id="{05B52445-A54B-44AF-B20C-6FB343A6E85A}"/>
                </a:ext>
              </a:extLst>
            </p:cNvPr>
            <p:cNvSpPr>
              <a:spLocks noChangeArrowheads="1"/>
            </p:cNvSpPr>
            <p:nvPr/>
          </p:nvSpPr>
          <p:spPr bwMode="auto">
            <a:xfrm>
              <a:off x="768948" y="2924744"/>
              <a:ext cx="250068"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CN" sz="1200" b="1" dirty="0">
                  <a:latin typeface="Arial" pitchFamily="34" charset="0"/>
                </a:rPr>
                <a:t>B</a:t>
              </a:r>
              <a:endParaRPr kumimoji="1" lang="en-US" altLang="zh-TW" sz="1200" b="1" dirty="0">
                <a:latin typeface="Arial" pitchFamily="34" charset="0"/>
              </a:endParaRPr>
            </a:p>
          </p:txBody>
        </p:sp>
      </p:grpSp>
      <p:sp>
        <p:nvSpPr>
          <p:cNvPr id="43" name="灯片编号占位符 2">
            <a:extLst>
              <a:ext uri="{FF2B5EF4-FFF2-40B4-BE49-F238E27FC236}">
                <a16:creationId xmlns:a16="http://schemas.microsoft.com/office/drawing/2014/main" id="{00034BF6-7EEE-405A-ADBF-BE148C7101BB}"/>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3CF6F96-A1E5-4943-AF12-0918F7349B0D}"/>
              </a:ext>
            </a:extLst>
          </p:cNvPr>
          <p:cNvGrpSpPr/>
          <p:nvPr/>
        </p:nvGrpSpPr>
        <p:grpSpPr>
          <a:xfrm>
            <a:off x="3176686" y="949285"/>
            <a:ext cx="5888226" cy="3389152"/>
            <a:chOff x="2022872" y="1994297"/>
            <a:chExt cx="5267672" cy="2857500"/>
          </a:xfrm>
        </p:grpSpPr>
        <p:sp>
          <p:nvSpPr>
            <p:cNvPr id="11266" name="Rectangle 2"/>
            <p:cNvSpPr>
              <a:spLocks noChangeArrowheads="1"/>
            </p:cNvSpPr>
            <p:nvPr/>
          </p:nvSpPr>
          <p:spPr bwMode="auto">
            <a:xfrm>
              <a:off x="2281238" y="3089672"/>
              <a:ext cx="846535" cy="7810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1267" name="Rectangle 3"/>
            <p:cNvSpPr>
              <a:spLocks noChangeArrowheads="1"/>
            </p:cNvSpPr>
            <p:nvPr/>
          </p:nvSpPr>
          <p:spPr bwMode="auto">
            <a:xfrm>
              <a:off x="2258617" y="3301604"/>
              <a:ext cx="604332"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a:latin typeface="Arial" pitchFamily="34" charset="0"/>
                </a:rPr>
                <a:t>ALU</a:t>
              </a:r>
              <a:r>
                <a:rPr kumimoji="1" lang="en-US" altLang="zh-TW" sz="1350" baseline="-25000">
                  <a:latin typeface="Arial" pitchFamily="34" charset="0"/>
                </a:rPr>
                <a:t>31</a:t>
              </a:r>
              <a:endParaRPr kumimoji="1" lang="en-US" altLang="zh-TW" sz="1350">
                <a:latin typeface="Arial" pitchFamily="34" charset="0"/>
              </a:endParaRPr>
            </a:p>
          </p:txBody>
        </p:sp>
        <p:sp>
          <p:nvSpPr>
            <p:cNvPr id="11268" name="Rectangle 4"/>
            <p:cNvSpPr>
              <a:spLocks noChangeArrowheads="1"/>
            </p:cNvSpPr>
            <p:nvPr/>
          </p:nvSpPr>
          <p:spPr bwMode="auto">
            <a:xfrm>
              <a:off x="2270522" y="3056335"/>
              <a:ext cx="39433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a31</a:t>
              </a:r>
            </a:p>
          </p:txBody>
        </p:sp>
        <p:sp>
          <p:nvSpPr>
            <p:cNvPr id="11269" name="Rectangle 5"/>
            <p:cNvSpPr>
              <a:spLocks noChangeArrowheads="1"/>
            </p:cNvSpPr>
            <p:nvPr/>
          </p:nvSpPr>
          <p:spPr bwMode="auto">
            <a:xfrm>
              <a:off x="2765822" y="3056335"/>
              <a:ext cx="40395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b31</a:t>
              </a:r>
            </a:p>
          </p:txBody>
        </p:sp>
        <p:sp>
          <p:nvSpPr>
            <p:cNvPr id="11270" name="Rectangle 6"/>
            <p:cNvSpPr>
              <a:spLocks noChangeArrowheads="1"/>
            </p:cNvSpPr>
            <p:nvPr/>
          </p:nvSpPr>
          <p:spPr bwMode="auto">
            <a:xfrm>
              <a:off x="2877742" y="3244454"/>
              <a:ext cx="283731"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a:latin typeface="Arial" pitchFamily="34" charset="0"/>
                </a:rPr>
                <a:t>m</a:t>
              </a:r>
            </a:p>
          </p:txBody>
        </p:sp>
        <p:sp>
          <p:nvSpPr>
            <p:cNvPr id="11271" name="Rectangle 7"/>
            <p:cNvSpPr>
              <a:spLocks noChangeArrowheads="1"/>
            </p:cNvSpPr>
            <p:nvPr/>
          </p:nvSpPr>
          <p:spPr bwMode="auto">
            <a:xfrm>
              <a:off x="2815829" y="3530204"/>
              <a:ext cx="360675"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a:latin typeface="Arial" pitchFamily="34" charset="0"/>
                </a:rPr>
                <a:t>cin</a:t>
              </a:r>
            </a:p>
          </p:txBody>
        </p:sp>
        <p:sp>
          <p:nvSpPr>
            <p:cNvPr id="11272" name="Rectangle 8"/>
            <p:cNvSpPr>
              <a:spLocks noChangeArrowheads="1"/>
            </p:cNvSpPr>
            <p:nvPr/>
          </p:nvSpPr>
          <p:spPr bwMode="auto">
            <a:xfrm>
              <a:off x="2258616" y="3530204"/>
              <a:ext cx="39433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c31</a:t>
              </a:r>
            </a:p>
          </p:txBody>
        </p:sp>
        <p:sp>
          <p:nvSpPr>
            <p:cNvPr id="11273" name="Rectangle 9"/>
            <p:cNvSpPr>
              <a:spLocks noChangeArrowheads="1"/>
            </p:cNvSpPr>
            <p:nvPr/>
          </p:nvSpPr>
          <p:spPr bwMode="auto">
            <a:xfrm>
              <a:off x="2506266" y="3644504"/>
              <a:ext cx="39433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s31</a:t>
              </a:r>
            </a:p>
          </p:txBody>
        </p:sp>
        <p:sp>
          <p:nvSpPr>
            <p:cNvPr id="11274" name="Rectangle 10"/>
            <p:cNvSpPr>
              <a:spLocks noChangeArrowheads="1"/>
            </p:cNvSpPr>
            <p:nvPr/>
          </p:nvSpPr>
          <p:spPr bwMode="auto">
            <a:xfrm>
              <a:off x="2033588" y="2518172"/>
              <a:ext cx="4437460" cy="192405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1275" name="Rectangle 11"/>
            <p:cNvSpPr>
              <a:spLocks noChangeArrowheads="1"/>
            </p:cNvSpPr>
            <p:nvPr/>
          </p:nvSpPr>
          <p:spPr bwMode="auto">
            <a:xfrm>
              <a:off x="2714625" y="2078832"/>
              <a:ext cx="221214"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en-US" altLang="zh-TW" sz="1350" b="1" dirty="0">
                  <a:latin typeface="Arial" pitchFamily="34" charset="0"/>
                </a:rPr>
                <a:t>A</a:t>
              </a:r>
            </a:p>
          </p:txBody>
        </p:sp>
        <p:sp>
          <p:nvSpPr>
            <p:cNvPr id="11276" name="Rectangle 12"/>
            <p:cNvSpPr>
              <a:spLocks noChangeArrowheads="1"/>
            </p:cNvSpPr>
            <p:nvPr/>
          </p:nvSpPr>
          <p:spPr bwMode="auto">
            <a:xfrm>
              <a:off x="5005387" y="2078832"/>
              <a:ext cx="221214"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en-US" altLang="zh-TW" sz="1350" b="1">
                  <a:latin typeface="Arial" pitchFamily="34" charset="0"/>
                </a:rPr>
                <a:t>B</a:t>
              </a:r>
            </a:p>
          </p:txBody>
        </p:sp>
        <p:sp>
          <p:nvSpPr>
            <p:cNvPr id="11277" name="Rectangle 13"/>
            <p:cNvSpPr>
              <a:spLocks noChangeArrowheads="1"/>
            </p:cNvSpPr>
            <p:nvPr/>
          </p:nvSpPr>
          <p:spPr bwMode="auto">
            <a:xfrm>
              <a:off x="6626901" y="3396088"/>
              <a:ext cx="663643"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en-US" altLang="zh-TW" sz="1350" b="1" dirty="0" err="1">
                  <a:solidFill>
                    <a:schemeClr val="accent1"/>
                  </a:solidFill>
                  <a:latin typeface="Arial" pitchFamily="34" charset="0"/>
                </a:rPr>
                <a:t>ALUop</a:t>
              </a:r>
              <a:endParaRPr kumimoji="1" lang="en-US" altLang="zh-TW" sz="1350" b="1" dirty="0">
                <a:solidFill>
                  <a:schemeClr val="accent1"/>
                </a:solidFill>
                <a:latin typeface="Arial" pitchFamily="34" charset="0"/>
              </a:endParaRPr>
            </a:p>
          </p:txBody>
        </p:sp>
        <p:sp>
          <p:nvSpPr>
            <p:cNvPr id="11278" name="Rectangle 14"/>
            <p:cNvSpPr>
              <a:spLocks noChangeArrowheads="1"/>
            </p:cNvSpPr>
            <p:nvPr/>
          </p:nvSpPr>
          <p:spPr bwMode="auto">
            <a:xfrm>
              <a:off x="4346973" y="4598194"/>
              <a:ext cx="625171"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en-US" altLang="zh-TW" sz="1350" b="1" dirty="0">
                  <a:latin typeface="Arial" pitchFamily="34" charset="0"/>
                </a:rPr>
                <a:t>Result</a:t>
              </a:r>
            </a:p>
          </p:txBody>
        </p:sp>
        <p:sp>
          <p:nvSpPr>
            <p:cNvPr id="11279" name="Line 15"/>
            <p:cNvSpPr>
              <a:spLocks noChangeShapeType="1"/>
            </p:cNvSpPr>
            <p:nvPr/>
          </p:nvSpPr>
          <p:spPr bwMode="auto">
            <a:xfrm flipH="1">
              <a:off x="6232922" y="3308748"/>
              <a:ext cx="990600" cy="1190"/>
            </a:xfrm>
            <a:prstGeom prst="line">
              <a:avLst/>
            </a:prstGeom>
            <a:noFill/>
            <a:ln w="508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280" name="Line 16"/>
            <p:cNvSpPr>
              <a:spLocks noChangeShapeType="1"/>
            </p:cNvSpPr>
            <p:nvPr/>
          </p:nvSpPr>
          <p:spPr bwMode="auto">
            <a:xfrm>
              <a:off x="3199210" y="1994297"/>
              <a:ext cx="1190" cy="51435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281" name="Line 17"/>
            <p:cNvSpPr>
              <a:spLocks noChangeShapeType="1"/>
            </p:cNvSpPr>
            <p:nvPr/>
          </p:nvSpPr>
          <p:spPr bwMode="auto">
            <a:xfrm>
              <a:off x="5551885" y="1994297"/>
              <a:ext cx="1190" cy="51435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282" name="Line 18"/>
            <p:cNvSpPr>
              <a:spLocks noChangeShapeType="1"/>
            </p:cNvSpPr>
            <p:nvPr/>
          </p:nvSpPr>
          <p:spPr bwMode="auto">
            <a:xfrm>
              <a:off x="4189810" y="4451747"/>
              <a:ext cx="1190" cy="40005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283" name="Line 19"/>
            <p:cNvSpPr>
              <a:spLocks noChangeShapeType="1"/>
            </p:cNvSpPr>
            <p:nvPr/>
          </p:nvSpPr>
          <p:spPr bwMode="auto">
            <a:xfrm flipV="1">
              <a:off x="5366147" y="2108597"/>
              <a:ext cx="371475" cy="1143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284" name="Line 20"/>
            <p:cNvSpPr>
              <a:spLocks noChangeShapeType="1"/>
            </p:cNvSpPr>
            <p:nvPr/>
          </p:nvSpPr>
          <p:spPr bwMode="auto">
            <a:xfrm flipV="1">
              <a:off x="3075385" y="2108597"/>
              <a:ext cx="247650" cy="1143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285" name="Line 21"/>
            <p:cNvSpPr>
              <a:spLocks noChangeShapeType="1"/>
            </p:cNvSpPr>
            <p:nvPr/>
          </p:nvSpPr>
          <p:spPr bwMode="auto">
            <a:xfrm flipV="1">
              <a:off x="6666310" y="3194447"/>
              <a:ext cx="185738" cy="2286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286" name="Line 22"/>
            <p:cNvSpPr>
              <a:spLocks noChangeShapeType="1"/>
            </p:cNvSpPr>
            <p:nvPr/>
          </p:nvSpPr>
          <p:spPr bwMode="auto">
            <a:xfrm flipV="1">
              <a:off x="4004072" y="4508897"/>
              <a:ext cx="371475" cy="1714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287" name="Rectangle 23"/>
            <p:cNvSpPr>
              <a:spLocks noChangeArrowheads="1"/>
            </p:cNvSpPr>
            <p:nvPr/>
          </p:nvSpPr>
          <p:spPr bwMode="auto">
            <a:xfrm>
              <a:off x="3333750" y="2021682"/>
              <a:ext cx="288541"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zh-TW" altLang="en-US" sz="1350" b="1">
                  <a:latin typeface="Arial" pitchFamily="34" charset="0"/>
                </a:rPr>
                <a:t>32</a:t>
              </a:r>
            </a:p>
          </p:txBody>
        </p:sp>
        <p:sp>
          <p:nvSpPr>
            <p:cNvPr id="11288" name="Rectangle 24"/>
            <p:cNvSpPr>
              <a:spLocks noChangeArrowheads="1"/>
            </p:cNvSpPr>
            <p:nvPr/>
          </p:nvSpPr>
          <p:spPr bwMode="auto">
            <a:xfrm>
              <a:off x="5810250" y="2078832"/>
              <a:ext cx="288541"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zh-TW" altLang="en-US" sz="1350" b="1">
                  <a:latin typeface="Arial" pitchFamily="34" charset="0"/>
                </a:rPr>
                <a:t>32</a:t>
              </a:r>
            </a:p>
          </p:txBody>
        </p:sp>
        <p:sp>
          <p:nvSpPr>
            <p:cNvPr id="11289" name="Rectangle 25"/>
            <p:cNvSpPr>
              <a:spLocks noChangeArrowheads="1"/>
            </p:cNvSpPr>
            <p:nvPr/>
          </p:nvSpPr>
          <p:spPr bwMode="auto">
            <a:xfrm>
              <a:off x="3721894" y="4526757"/>
              <a:ext cx="288541"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zh-TW" altLang="en-US" sz="1350" b="1">
                  <a:latin typeface="Arial" pitchFamily="34" charset="0"/>
                </a:rPr>
                <a:t>32</a:t>
              </a:r>
            </a:p>
          </p:txBody>
        </p:sp>
        <p:sp>
          <p:nvSpPr>
            <p:cNvPr id="11290" name="Rectangle 26"/>
            <p:cNvSpPr>
              <a:spLocks noChangeArrowheads="1"/>
            </p:cNvSpPr>
            <p:nvPr/>
          </p:nvSpPr>
          <p:spPr bwMode="auto">
            <a:xfrm>
              <a:off x="6862763" y="3050382"/>
              <a:ext cx="192360"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nSpc>
                  <a:spcPct val="85000"/>
                </a:lnSpc>
              </a:pPr>
              <a:r>
                <a:rPr kumimoji="1" lang="zh-TW" altLang="en-US" sz="1350" b="1">
                  <a:solidFill>
                    <a:schemeClr val="accent1"/>
                  </a:solidFill>
                  <a:latin typeface="Arial" pitchFamily="34" charset="0"/>
                </a:rPr>
                <a:t>4</a:t>
              </a:r>
            </a:p>
          </p:txBody>
        </p:sp>
        <p:sp>
          <p:nvSpPr>
            <p:cNvPr id="11291" name="Line 27"/>
            <p:cNvSpPr>
              <a:spLocks noChangeShapeType="1"/>
            </p:cNvSpPr>
            <p:nvPr/>
          </p:nvSpPr>
          <p:spPr bwMode="auto">
            <a:xfrm>
              <a:off x="2456260" y="4451747"/>
              <a:ext cx="1190" cy="4000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292" name="Rectangle 28"/>
            <p:cNvSpPr>
              <a:spLocks noChangeArrowheads="1"/>
            </p:cNvSpPr>
            <p:nvPr/>
          </p:nvSpPr>
          <p:spPr bwMode="auto">
            <a:xfrm>
              <a:off x="2052164" y="4250532"/>
              <a:ext cx="836768"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gn="ctr">
                <a:lnSpc>
                  <a:spcPct val="85000"/>
                </a:lnSpc>
              </a:pPr>
              <a:r>
                <a:rPr kumimoji="1" lang="en-US" altLang="zh-TW" sz="1350" b="1">
                  <a:latin typeface="Arial" pitchFamily="34" charset="0"/>
                </a:rPr>
                <a:t>Overflow</a:t>
              </a:r>
            </a:p>
          </p:txBody>
        </p:sp>
        <p:sp>
          <p:nvSpPr>
            <p:cNvPr id="11293" name="Rectangle 29"/>
            <p:cNvSpPr>
              <a:spLocks noChangeArrowheads="1"/>
            </p:cNvSpPr>
            <p:nvPr/>
          </p:nvSpPr>
          <p:spPr bwMode="auto">
            <a:xfrm>
              <a:off x="5376863" y="3032522"/>
              <a:ext cx="846535" cy="7810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350"/>
            </a:p>
          </p:txBody>
        </p:sp>
        <p:sp>
          <p:nvSpPr>
            <p:cNvPr id="11294" name="Rectangle 30"/>
            <p:cNvSpPr>
              <a:spLocks noChangeArrowheads="1"/>
            </p:cNvSpPr>
            <p:nvPr/>
          </p:nvSpPr>
          <p:spPr bwMode="auto">
            <a:xfrm>
              <a:off x="5354242" y="3244454"/>
              <a:ext cx="540211"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a:latin typeface="Arial" pitchFamily="34" charset="0"/>
                </a:rPr>
                <a:t>ALU</a:t>
              </a:r>
              <a:r>
                <a:rPr kumimoji="1" lang="en-US" altLang="zh-TW" sz="1350" baseline="-25000">
                  <a:latin typeface="Arial" pitchFamily="34" charset="0"/>
                </a:rPr>
                <a:t>0</a:t>
              </a:r>
              <a:endParaRPr kumimoji="1" lang="en-US" altLang="zh-TW" sz="1350">
                <a:latin typeface="Arial" pitchFamily="34" charset="0"/>
              </a:endParaRPr>
            </a:p>
          </p:txBody>
        </p:sp>
        <p:sp>
          <p:nvSpPr>
            <p:cNvPr id="11295" name="Rectangle 31"/>
            <p:cNvSpPr>
              <a:spLocks noChangeArrowheads="1"/>
            </p:cNvSpPr>
            <p:nvPr/>
          </p:nvSpPr>
          <p:spPr bwMode="auto">
            <a:xfrm>
              <a:off x="5416154" y="2958704"/>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a0</a:t>
              </a:r>
            </a:p>
          </p:txBody>
        </p:sp>
        <p:sp>
          <p:nvSpPr>
            <p:cNvPr id="11296" name="Rectangle 32"/>
            <p:cNvSpPr>
              <a:spLocks noChangeArrowheads="1"/>
            </p:cNvSpPr>
            <p:nvPr/>
          </p:nvSpPr>
          <p:spPr bwMode="auto">
            <a:xfrm>
              <a:off x="5911454" y="2958704"/>
              <a:ext cx="31899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b0</a:t>
              </a:r>
            </a:p>
          </p:txBody>
        </p:sp>
        <p:sp>
          <p:nvSpPr>
            <p:cNvPr id="11297" name="Rectangle 33"/>
            <p:cNvSpPr>
              <a:spLocks noChangeArrowheads="1"/>
            </p:cNvSpPr>
            <p:nvPr/>
          </p:nvSpPr>
          <p:spPr bwMode="auto">
            <a:xfrm>
              <a:off x="5973367" y="3187304"/>
              <a:ext cx="283731"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a:latin typeface="Arial" pitchFamily="34" charset="0"/>
                </a:rPr>
                <a:t>m</a:t>
              </a:r>
            </a:p>
          </p:txBody>
        </p:sp>
        <p:sp>
          <p:nvSpPr>
            <p:cNvPr id="11298" name="Rectangle 34"/>
            <p:cNvSpPr>
              <a:spLocks noChangeArrowheads="1"/>
            </p:cNvSpPr>
            <p:nvPr/>
          </p:nvSpPr>
          <p:spPr bwMode="auto">
            <a:xfrm>
              <a:off x="5911454" y="3473054"/>
              <a:ext cx="360675"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350">
                  <a:latin typeface="Arial" pitchFamily="34" charset="0"/>
                </a:rPr>
                <a:t>cin</a:t>
              </a:r>
            </a:p>
          </p:txBody>
        </p:sp>
        <p:sp>
          <p:nvSpPr>
            <p:cNvPr id="11299" name="Rectangle 35"/>
            <p:cNvSpPr>
              <a:spLocks noChangeArrowheads="1"/>
            </p:cNvSpPr>
            <p:nvPr/>
          </p:nvSpPr>
          <p:spPr bwMode="auto">
            <a:xfrm>
              <a:off x="5354241" y="3473054"/>
              <a:ext cx="31899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co</a:t>
              </a:r>
            </a:p>
          </p:txBody>
        </p:sp>
        <p:sp>
          <p:nvSpPr>
            <p:cNvPr id="11300" name="Rectangle 36"/>
            <p:cNvSpPr>
              <a:spLocks noChangeArrowheads="1"/>
            </p:cNvSpPr>
            <p:nvPr/>
          </p:nvSpPr>
          <p:spPr bwMode="auto">
            <a:xfrm>
              <a:off x="5601892" y="3587354"/>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s0</a:t>
              </a:r>
            </a:p>
          </p:txBody>
        </p:sp>
        <p:sp>
          <p:nvSpPr>
            <p:cNvPr id="11301" name="Line 37"/>
            <p:cNvSpPr>
              <a:spLocks noChangeShapeType="1"/>
            </p:cNvSpPr>
            <p:nvPr/>
          </p:nvSpPr>
          <p:spPr bwMode="auto">
            <a:xfrm flipH="1">
              <a:off x="5118497" y="3594498"/>
              <a:ext cx="247650" cy="119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02" name="Line 38"/>
            <p:cNvSpPr>
              <a:spLocks noChangeShapeType="1"/>
            </p:cNvSpPr>
            <p:nvPr/>
          </p:nvSpPr>
          <p:spPr bwMode="auto">
            <a:xfrm flipH="1">
              <a:off x="6232922" y="3594498"/>
              <a:ext cx="247650" cy="119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03" name="Line 39"/>
            <p:cNvSpPr>
              <a:spLocks noChangeShapeType="1"/>
            </p:cNvSpPr>
            <p:nvPr/>
          </p:nvSpPr>
          <p:spPr bwMode="auto">
            <a:xfrm flipH="1">
              <a:off x="3137297" y="3651648"/>
              <a:ext cx="247650" cy="119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04" name="Line 40"/>
            <p:cNvSpPr>
              <a:spLocks noChangeShapeType="1"/>
            </p:cNvSpPr>
            <p:nvPr/>
          </p:nvSpPr>
          <p:spPr bwMode="auto">
            <a:xfrm flipH="1">
              <a:off x="2022872" y="3651648"/>
              <a:ext cx="247650" cy="119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05" name="Line 41"/>
            <p:cNvSpPr>
              <a:spLocks noChangeShapeType="1"/>
            </p:cNvSpPr>
            <p:nvPr/>
          </p:nvSpPr>
          <p:spPr bwMode="auto">
            <a:xfrm flipH="1">
              <a:off x="2641997" y="2508647"/>
              <a:ext cx="557213" cy="1143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06" name="Line 42"/>
            <p:cNvSpPr>
              <a:spLocks noChangeShapeType="1"/>
            </p:cNvSpPr>
            <p:nvPr/>
          </p:nvSpPr>
          <p:spPr bwMode="auto">
            <a:xfrm>
              <a:off x="3199210" y="2508647"/>
              <a:ext cx="495300" cy="1143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07" name="Line 43"/>
            <p:cNvSpPr>
              <a:spLocks noChangeShapeType="1"/>
            </p:cNvSpPr>
            <p:nvPr/>
          </p:nvSpPr>
          <p:spPr bwMode="auto">
            <a:xfrm>
              <a:off x="2641998" y="2622947"/>
              <a:ext cx="1190" cy="457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08" name="Freeform 44"/>
            <p:cNvSpPr>
              <a:spLocks/>
            </p:cNvSpPr>
            <p:nvPr/>
          </p:nvSpPr>
          <p:spPr bwMode="auto">
            <a:xfrm>
              <a:off x="3694510" y="2622948"/>
              <a:ext cx="1796653" cy="401240"/>
            </a:xfrm>
            <a:custGeom>
              <a:avLst/>
              <a:gdLst>
                <a:gd name="T0" fmla="*/ 0 w 1393"/>
                <a:gd name="T1" fmla="*/ 0 h 337"/>
                <a:gd name="T2" fmla="*/ 0 w 1393"/>
                <a:gd name="T3" fmla="*/ 2147483647 h 337"/>
                <a:gd name="T4" fmla="*/ 2147483647 w 1393"/>
                <a:gd name="T5" fmla="*/ 2147483647 h 337"/>
                <a:gd name="T6" fmla="*/ 2147483647 w 1393"/>
                <a:gd name="T7" fmla="*/ 2147483647 h 337"/>
                <a:gd name="T8" fmla="*/ 0 60000 65536"/>
                <a:gd name="T9" fmla="*/ 0 60000 65536"/>
                <a:gd name="T10" fmla="*/ 0 60000 65536"/>
                <a:gd name="T11" fmla="*/ 0 60000 65536"/>
                <a:gd name="T12" fmla="*/ 0 w 1393"/>
                <a:gd name="T13" fmla="*/ 0 h 337"/>
                <a:gd name="T14" fmla="*/ 1393 w 1393"/>
                <a:gd name="T15" fmla="*/ 337 h 337"/>
              </a:gdLst>
              <a:ahLst/>
              <a:cxnLst>
                <a:cxn ang="T8">
                  <a:pos x="T0" y="T1"/>
                </a:cxn>
                <a:cxn ang="T9">
                  <a:pos x="T2" y="T3"/>
                </a:cxn>
                <a:cxn ang="T10">
                  <a:pos x="T4" y="T5"/>
                </a:cxn>
                <a:cxn ang="T11">
                  <a:pos x="T6" y="T7"/>
                </a:cxn>
              </a:cxnLst>
              <a:rect l="T12" t="T13" r="T14" b="T15"/>
              <a:pathLst>
                <a:path w="1393" h="337">
                  <a:moveTo>
                    <a:pt x="0" y="0"/>
                  </a:moveTo>
                  <a:lnTo>
                    <a:pt x="0" y="48"/>
                  </a:lnTo>
                  <a:lnTo>
                    <a:pt x="1392" y="48"/>
                  </a:lnTo>
                  <a:lnTo>
                    <a:pt x="1392" y="336"/>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1309" name="Line 45"/>
            <p:cNvSpPr>
              <a:spLocks noChangeShapeType="1"/>
            </p:cNvSpPr>
            <p:nvPr/>
          </p:nvSpPr>
          <p:spPr bwMode="auto">
            <a:xfrm flipH="1">
              <a:off x="4994672" y="2508647"/>
              <a:ext cx="557213" cy="1143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10" name="Line 46"/>
            <p:cNvSpPr>
              <a:spLocks noChangeShapeType="1"/>
            </p:cNvSpPr>
            <p:nvPr/>
          </p:nvSpPr>
          <p:spPr bwMode="auto">
            <a:xfrm>
              <a:off x="5551885" y="2508647"/>
              <a:ext cx="495300" cy="1143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11" name="Line 47"/>
            <p:cNvSpPr>
              <a:spLocks noChangeShapeType="1"/>
            </p:cNvSpPr>
            <p:nvPr/>
          </p:nvSpPr>
          <p:spPr bwMode="auto">
            <a:xfrm>
              <a:off x="6047185" y="2622947"/>
              <a:ext cx="1190" cy="457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12" name="Freeform 48"/>
            <p:cNvSpPr>
              <a:spLocks/>
            </p:cNvSpPr>
            <p:nvPr/>
          </p:nvSpPr>
          <p:spPr bwMode="auto">
            <a:xfrm>
              <a:off x="3013473" y="2622948"/>
              <a:ext cx="2044303" cy="458390"/>
            </a:xfrm>
            <a:custGeom>
              <a:avLst/>
              <a:gdLst>
                <a:gd name="T0" fmla="*/ 2147483647 w 1585"/>
                <a:gd name="T1" fmla="*/ 0 h 385"/>
                <a:gd name="T2" fmla="*/ 2147483647 w 1585"/>
                <a:gd name="T3" fmla="*/ 2147483647 h 385"/>
                <a:gd name="T4" fmla="*/ 0 w 1585"/>
                <a:gd name="T5" fmla="*/ 2147483647 h 385"/>
                <a:gd name="T6" fmla="*/ 0 w 1585"/>
                <a:gd name="T7" fmla="*/ 2147483647 h 385"/>
                <a:gd name="T8" fmla="*/ 0 60000 65536"/>
                <a:gd name="T9" fmla="*/ 0 60000 65536"/>
                <a:gd name="T10" fmla="*/ 0 60000 65536"/>
                <a:gd name="T11" fmla="*/ 0 60000 65536"/>
                <a:gd name="T12" fmla="*/ 0 w 1585"/>
                <a:gd name="T13" fmla="*/ 0 h 385"/>
                <a:gd name="T14" fmla="*/ 1585 w 1585"/>
                <a:gd name="T15" fmla="*/ 385 h 385"/>
              </a:gdLst>
              <a:ahLst/>
              <a:cxnLst>
                <a:cxn ang="T8">
                  <a:pos x="T0" y="T1"/>
                </a:cxn>
                <a:cxn ang="T9">
                  <a:pos x="T2" y="T3"/>
                </a:cxn>
                <a:cxn ang="T10">
                  <a:pos x="T4" y="T5"/>
                </a:cxn>
                <a:cxn ang="T11">
                  <a:pos x="T6" y="T7"/>
                </a:cxn>
              </a:cxnLst>
              <a:rect l="T12" t="T13" r="T14" b="T15"/>
              <a:pathLst>
                <a:path w="1585" h="385">
                  <a:moveTo>
                    <a:pt x="1584" y="0"/>
                  </a:moveTo>
                  <a:lnTo>
                    <a:pt x="1584" y="144"/>
                  </a:lnTo>
                  <a:lnTo>
                    <a:pt x="0" y="144"/>
                  </a:lnTo>
                  <a:lnTo>
                    <a:pt x="0" y="384"/>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dirty="0"/>
            </a:p>
          </p:txBody>
        </p:sp>
        <p:sp>
          <p:nvSpPr>
            <p:cNvPr id="11313" name="Line 49"/>
            <p:cNvSpPr>
              <a:spLocks noChangeShapeType="1"/>
            </p:cNvSpPr>
            <p:nvPr/>
          </p:nvSpPr>
          <p:spPr bwMode="auto">
            <a:xfrm flipH="1">
              <a:off x="3137297" y="3365898"/>
              <a:ext cx="371475" cy="119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14" name="Line 50"/>
            <p:cNvSpPr>
              <a:spLocks noChangeShapeType="1"/>
            </p:cNvSpPr>
            <p:nvPr/>
          </p:nvSpPr>
          <p:spPr bwMode="auto">
            <a:xfrm>
              <a:off x="3508772" y="3365898"/>
              <a:ext cx="1671638" cy="119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15" name="Line 51"/>
            <p:cNvSpPr>
              <a:spLocks noChangeShapeType="1"/>
            </p:cNvSpPr>
            <p:nvPr/>
          </p:nvSpPr>
          <p:spPr bwMode="auto">
            <a:xfrm>
              <a:off x="3694510" y="4337447"/>
              <a:ext cx="495300" cy="1143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16" name="Line 52"/>
            <p:cNvSpPr>
              <a:spLocks noChangeShapeType="1"/>
            </p:cNvSpPr>
            <p:nvPr/>
          </p:nvSpPr>
          <p:spPr bwMode="auto">
            <a:xfrm flipH="1">
              <a:off x="4189810" y="4337447"/>
              <a:ext cx="557213" cy="1143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17" name="Freeform 53"/>
            <p:cNvSpPr>
              <a:spLocks/>
            </p:cNvSpPr>
            <p:nvPr/>
          </p:nvSpPr>
          <p:spPr bwMode="auto">
            <a:xfrm>
              <a:off x="2703910" y="3880248"/>
              <a:ext cx="1053703" cy="458390"/>
            </a:xfrm>
            <a:custGeom>
              <a:avLst/>
              <a:gdLst>
                <a:gd name="T0" fmla="*/ 0 w 817"/>
                <a:gd name="T1" fmla="*/ 0 h 385"/>
                <a:gd name="T2" fmla="*/ 0 w 817"/>
                <a:gd name="T3" fmla="*/ 2147483647 h 385"/>
                <a:gd name="T4" fmla="*/ 2147483647 w 817"/>
                <a:gd name="T5" fmla="*/ 2147483647 h 385"/>
                <a:gd name="T6" fmla="*/ 2147483647 w 817"/>
                <a:gd name="T7" fmla="*/ 2147483647 h 385"/>
                <a:gd name="T8" fmla="*/ 0 60000 65536"/>
                <a:gd name="T9" fmla="*/ 0 60000 65536"/>
                <a:gd name="T10" fmla="*/ 0 60000 65536"/>
                <a:gd name="T11" fmla="*/ 0 60000 65536"/>
                <a:gd name="T12" fmla="*/ 0 w 817"/>
                <a:gd name="T13" fmla="*/ 0 h 385"/>
                <a:gd name="T14" fmla="*/ 817 w 817"/>
                <a:gd name="T15" fmla="*/ 385 h 385"/>
              </a:gdLst>
              <a:ahLst/>
              <a:cxnLst>
                <a:cxn ang="T8">
                  <a:pos x="T0" y="T1"/>
                </a:cxn>
                <a:cxn ang="T9">
                  <a:pos x="T2" y="T3"/>
                </a:cxn>
                <a:cxn ang="T10">
                  <a:pos x="T4" y="T5"/>
                </a:cxn>
                <a:cxn ang="T11">
                  <a:pos x="T6" y="T7"/>
                </a:cxn>
              </a:cxnLst>
              <a:rect l="T12" t="T13" r="T14" b="T15"/>
              <a:pathLst>
                <a:path w="817" h="385">
                  <a:moveTo>
                    <a:pt x="0" y="0"/>
                  </a:moveTo>
                  <a:lnTo>
                    <a:pt x="0" y="96"/>
                  </a:lnTo>
                  <a:lnTo>
                    <a:pt x="816" y="96"/>
                  </a:lnTo>
                  <a:lnTo>
                    <a:pt x="816" y="384"/>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1318" name="Freeform 54"/>
            <p:cNvSpPr>
              <a:spLocks/>
            </p:cNvSpPr>
            <p:nvPr/>
          </p:nvSpPr>
          <p:spPr bwMode="auto">
            <a:xfrm>
              <a:off x="4685110" y="3823098"/>
              <a:ext cx="1115615" cy="515540"/>
            </a:xfrm>
            <a:custGeom>
              <a:avLst/>
              <a:gdLst>
                <a:gd name="T0" fmla="*/ 2147483647 w 865"/>
                <a:gd name="T1" fmla="*/ 0 h 433"/>
                <a:gd name="T2" fmla="*/ 2147483647 w 865"/>
                <a:gd name="T3" fmla="*/ 2147483647 h 433"/>
                <a:gd name="T4" fmla="*/ 0 w 865"/>
                <a:gd name="T5" fmla="*/ 2147483647 h 433"/>
                <a:gd name="T6" fmla="*/ 0 w 865"/>
                <a:gd name="T7" fmla="*/ 2147483647 h 433"/>
                <a:gd name="T8" fmla="*/ 0 w 865"/>
                <a:gd name="T9" fmla="*/ 2147483647 h 433"/>
                <a:gd name="T10" fmla="*/ 0 60000 65536"/>
                <a:gd name="T11" fmla="*/ 0 60000 65536"/>
                <a:gd name="T12" fmla="*/ 0 60000 65536"/>
                <a:gd name="T13" fmla="*/ 0 60000 65536"/>
                <a:gd name="T14" fmla="*/ 0 60000 65536"/>
                <a:gd name="T15" fmla="*/ 0 w 865"/>
                <a:gd name="T16" fmla="*/ 0 h 433"/>
                <a:gd name="T17" fmla="*/ 865 w 865"/>
                <a:gd name="T18" fmla="*/ 433 h 433"/>
              </a:gdLst>
              <a:ahLst/>
              <a:cxnLst>
                <a:cxn ang="T10">
                  <a:pos x="T0" y="T1"/>
                </a:cxn>
                <a:cxn ang="T11">
                  <a:pos x="T2" y="T3"/>
                </a:cxn>
                <a:cxn ang="T12">
                  <a:pos x="T4" y="T5"/>
                </a:cxn>
                <a:cxn ang="T13">
                  <a:pos x="T6" y="T7"/>
                </a:cxn>
                <a:cxn ang="T14">
                  <a:pos x="T8" y="T9"/>
                </a:cxn>
              </a:cxnLst>
              <a:rect l="T15" t="T16" r="T17" b="T18"/>
              <a:pathLst>
                <a:path w="865" h="433">
                  <a:moveTo>
                    <a:pt x="864" y="0"/>
                  </a:moveTo>
                  <a:lnTo>
                    <a:pt x="864" y="96"/>
                  </a:lnTo>
                  <a:lnTo>
                    <a:pt x="0" y="96"/>
                  </a:lnTo>
                  <a:lnTo>
                    <a:pt x="0" y="432"/>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sz="1350"/>
            </a:p>
          </p:txBody>
        </p:sp>
        <p:sp>
          <p:nvSpPr>
            <p:cNvPr id="11319" name="Line 55"/>
            <p:cNvSpPr>
              <a:spLocks noChangeShapeType="1"/>
            </p:cNvSpPr>
            <p:nvPr/>
          </p:nvSpPr>
          <p:spPr bwMode="auto">
            <a:xfrm>
              <a:off x="3200401" y="4451747"/>
              <a:ext cx="2381" cy="4000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11320" name="Rectangle 56"/>
            <p:cNvSpPr>
              <a:spLocks noChangeArrowheads="1"/>
            </p:cNvSpPr>
            <p:nvPr/>
          </p:nvSpPr>
          <p:spPr bwMode="auto">
            <a:xfrm>
              <a:off x="2979046" y="4250532"/>
              <a:ext cx="471283" cy="2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7625" tIns="19050" rIns="47625" bIns="19050">
              <a:spAutoFit/>
            </a:bodyPr>
            <a:lstStyle/>
            <a:p>
              <a:pPr algn="ctr">
                <a:lnSpc>
                  <a:spcPct val="85000"/>
                </a:lnSpc>
              </a:pPr>
              <a:r>
                <a:rPr kumimoji="1" lang="en-US" altLang="zh-TW" sz="1350" b="1">
                  <a:latin typeface="Arial" pitchFamily="34" charset="0"/>
                </a:rPr>
                <a:t>Zero</a:t>
              </a:r>
            </a:p>
          </p:txBody>
        </p:sp>
      </p:grpSp>
      <p:sp>
        <p:nvSpPr>
          <p:cNvPr id="11322" name="Rectangle 58"/>
          <p:cNvSpPr>
            <a:spLocks noGrp="1" noChangeArrowheads="1"/>
          </p:cNvSpPr>
          <p:nvPr>
            <p:ph type="title"/>
          </p:nvPr>
        </p:nvSpPr>
        <p:spPr>
          <a:xfrm>
            <a:off x="1124125" y="125835"/>
            <a:ext cx="6605413" cy="469783"/>
          </a:xfrm>
        </p:spPr>
        <p:txBody>
          <a:bodyPr/>
          <a:lstStyle/>
          <a:p>
            <a:r>
              <a:rPr lang="en-US" altLang="zh-TW" dirty="0"/>
              <a:t>The Diagram of a 32-Bit ALU</a:t>
            </a:r>
          </a:p>
        </p:txBody>
      </p:sp>
      <p:sp>
        <p:nvSpPr>
          <p:cNvPr id="62" name="灯片编号占位符 2">
            <a:extLst>
              <a:ext uri="{FF2B5EF4-FFF2-40B4-BE49-F238E27FC236}">
                <a16:creationId xmlns:a16="http://schemas.microsoft.com/office/drawing/2014/main" id="{E2B5A5A1-DDD8-428A-ACB1-ED78C8C25FD8}"/>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8</a:t>
            </a:fld>
            <a:endParaRPr lang="zh-TW" altLang="en-US"/>
          </a:p>
        </p:txBody>
      </p:sp>
      <p:grpSp>
        <p:nvGrpSpPr>
          <p:cNvPr id="60" name="组合 59">
            <a:extLst>
              <a:ext uri="{FF2B5EF4-FFF2-40B4-BE49-F238E27FC236}">
                <a16:creationId xmlns:a16="http://schemas.microsoft.com/office/drawing/2014/main" id="{E26CB094-232E-4ED2-9A60-B76A7BF959CE}"/>
              </a:ext>
            </a:extLst>
          </p:cNvPr>
          <p:cNvGrpSpPr/>
          <p:nvPr/>
        </p:nvGrpSpPr>
        <p:grpSpPr>
          <a:xfrm>
            <a:off x="227013" y="1659681"/>
            <a:ext cx="2546416" cy="1965623"/>
            <a:chOff x="768948" y="1313813"/>
            <a:chExt cx="3154544" cy="2228851"/>
          </a:xfrm>
        </p:grpSpPr>
        <p:grpSp>
          <p:nvGrpSpPr>
            <p:cNvPr id="61" name="组合 60">
              <a:extLst>
                <a:ext uri="{FF2B5EF4-FFF2-40B4-BE49-F238E27FC236}">
                  <a16:creationId xmlns:a16="http://schemas.microsoft.com/office/drawing/2014/main" id="{E3B36FE9-7B3B-4FEF-84F9-583491D8A197}"/>
                </a:ext>
              </a:extLst>
            </p:cNvPr>
            <p:cNvGrpSpPr/>
            <p:nvPr/>
          </p:nvGrpSpPr>
          <p:grpSpPr>
            <a:xfrm>
              <a:off x="775939" y="1313813"/>
              <a:ext cx="3147553" cy="2228851"/>
              <a:chOff x="3024188" y="802085"/>
              <a:chExt cx="3147553" cy="2228851"/>
            </a:xfrm>
          </p:grpSpPr>
          <p:sp>
            <p:nvSpPr>
              <p:cNvPr id="64" name="Line 3">
                <a:extLst>
                  <a:ext uri="{FF2B5EF4-FFF2-40B4-BE49-F238E27FC236}">
                    <a16:creationId xmlns:a16="http://schemas.microsoft.com/office/drawing/2014/main" id="{9888B9EF-9DB6-46D2-B897-E8B99B41A554}"/>
                  </a:ext>
                </a:extLst>
              </p:cNvPr>
              <p:cNvSpPr>
                <a:spLocks noChangeShapeType="1"/>
              </p:cNvSpPr>
              <p:nvPr/>
            </p:nvSpPr>
            <p:spPr bwMode="auto">
              <a:xfrm flipH="1">
                <a:off x="3284935" y="1510904"/>
                <a:ext cx="7429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nvGrpSpPr>
              <p:cNvPr id="65" name="Group 4">
                <a:extLst>
                  <a:ext uri="{FF2B5EF4-FFF2-40B4-BE49-F238E27FC236}">
                    <a16:creationId xmlns:a16="http://schemas.microsoft.com/office/drawing/2014/main" id="{AD2F7A44-874F-4365-9D56-1CC4B6D36F73}"/>
                  </a:ext>
                </a:extLst>
              </p:cNvPr>
              <p:cNvGrpSpPr>
                <a:grpSpLocks/>
              </p:cNvGrpSpPr>
              <p:nvPr/>
            </p:nvGrpSpPr>
            <p:grpSpPr bwMode="auto">
              <a:xfrm>
                <a:off x="4027885" y="1339454"/>
                <a:ext cx="619125" cy="685800"/>
                <a:chOff x="1920" y="768"/>
                <a:chExt cx="480" cy="576"/>
              </a:xfrm>
            </p:grpSpPr>
            <p:sp>
              <p:nvSpPr>
                <p:cNvPr id="93" name="Line 5">
                  <a:extLst>
                    <a:ext uri="{FF2B5EF4-FFF2-40B4-BE49-F238E27FC236}">
                      <a16:creationId xmlns:a16="http://schemas.microsoft.com/office/drawing/2014/main" id="{5A91EC48-4527-4ACB-9CD0-DEE5C81B79DA}"/>
                    </a:ext>
                  </a:extLst>
                </p:cNvPr>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4" name="Line 6">
                  <a:extLst>
                    <a:ext uri="{FF2B5EF4-FFF2-40B4-BE49-F238E27FC236}">
                      <a16:creationId xmlns:a16="http://schemas.microsoft.com/office/drawing/2014/main" id="{ED1333CA-767A-412B-ABEA-6C02D5EB1DFC}"/>
                    </a:ext>
                  </a:extLst>
                </p:cNvPr>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5" name="Line 7">
                  <a:extLst>
                    <a:ext uri="{FF2B5EF4-FFF2-40B4-BE49-F238E27FC236}">
                      <a16:creationId xmlns:a16="http://schemas.microsoft.com/office/drawing/2014/main" id="{74F8F4B4-FBF0-45DB-8F7C-E6E271D57FDB}"/>
                    </a:ext>
                  </a:extLst>
                </p:cNvPr>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6" name="Line 8">
                  <a:extLst>
                    <a:ext uri="{FF2B5EF4-FFF2-40B4-BE49-F238E27FC236}">
                      <a16:creationId xmlns:a16="http://schemas.microsoft.com/office/drawing/2014/main" id="{565E77E5-14D7-40B9-8156-5E3DC101918C}"/>
                    </a:ext>
                  </a:extLst>
                </p:cNvPr>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7" name="Line 9">
                  <a:extLst>
                    <a:ext uri="{FF2B5EF4-FFF2-40B4-BE49-F238E27FC236}">
                      <a16:creationId xmlns:a16="http://schemas.microsoft.com/office/drawing/2014/main" id="{690D237B-A1DC-48CE-9631-64A0AEFC5C44}"/>
                    </a:ext>
                  </a:extLst>
                </p:cNvPr>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grpSp>
            <p:nvGrpSpPr>
              <p:cNvPr id="66" name="Group 10">
                <a:extLst>
                  <a:ext uri="{FF2B5EF4-FFF2-40B4-BE49-F238E27FC236}">
                    <a16:creationId xmlns:a16="http://schemas.microsoft.com/office/drawing/2014/main" id="{F0ABEA93-62FD-4525-8726-02287DB90EA9}"/>
                  </a:ext>
                </a:extLst>
              </p:cNvPr>
              <p:cNvGrpSpPr>
                <a:grpSpLocks/>
              </p:cNvGrpSpPr>
              <p:nvPr/>
            </p:nvGrpSpPr>
            <p:grpSpPr bwMode="auto">
              <a:xfrm>
                <a:off x="4027885" y="2025254"/>
                <a:ext cx="619125" cy="685800"/>
                <a:chOff x="1920" y="1344"/>
                <a:chExt cx="480" cy="576"/>
              </a:xfrm>
            </p:grpSpPr>
            <p:sp>
              <p:nvSpPr>
                <p:cNvPr id="88" name="Line 11">
                  <a:extLst>
                    <a:ext uri="{FF2B5EF4-FFF2-40B4-BE49-F238E27FC236}">
                      <a16:creationId xmlns:a16="http://schemas.microsoft.com/office/drawing/2014/main" id="{997A5B29-7FE9-4D40-AE56-07194F871368}"/>
                    </a:ext>
                  </a:extLst>
                </p:cNvPr>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89" name="Line 12">
                  <a:extLst>
                    <a:ext uri="{FF2B5EF4-FFF2-40B4-BE49-F238E27FC236}">
                      <a16:creationId xmlns:a16="http://schemas.microsoft.com/office/drawing/2014/main" id="{B2FA35A4-EB8E-4AC0-917C-D75136C3C97B}"/>
                    </a:ext>
                  </a:extLst>
                </p:cNvPr>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0" name="Line 13">
                  <a:extLst>
                    <a:ext uri="{FF2B5EF4-FFF2-40B4-BE49-F238E27FC236}">
                      <a16:creationId xmlns:a16="http://schemas.microsoft.com/office/drawing/2014/main" id="{624B1B99-2308-41D3-BBE2-FF1276A36957}"/>
                    </a:ext>
                  </a:extLst>
                </p:cNvPr>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1" name="Line 14">
                  <a:extLst>
                    <a:ext uri="{FF2B5EF4-FFF2-40B4-BE49-F238E27FC236}">
                      <a16:creationId xmlns:a16="http://schemas.microsoft.com/office/drawing/2014/main" id="{DCC67D7A-D2B0-455B-8BEB-5F2F921491C3}"/>
                    </a:ext>
                  </a:extLst>
                </p:cNvPr>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92" name="Line 15">
                  <a:extLst>
                    <a:ext uri="{FF2B5EF4-FFF2-40B4-BE49-F238E27FC236}">
                      <a16:creationId xmlns:a16="http://schemas.microsoft.com/office/drawing/2014/main" id="{CAF41E2D-0AB5-49BF-A8CC-68EA19B86F84}"/>
                    </a:ext>
                  </a:extLst>
                </p:cNvPr>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grpSp>
          <p:sp>
            <p:nvSpPr>
              <p:cNvPr id="67" name="Line 16">
                <a:extLst>
                  <a:ext uri="{FF2B5EF4-FFF2-40B4-BE49-F238E27FC236}">
                    <a16:creationId xmlns:a16="http://schemas.microsoft.com/office/drawing/2014/main" id="{77969426-699E-4D3B-BBE4-F19D9A4886F7}"/>
                  </a:ext>
                </a:extLst>
              </p:cNvPr>
              <p:cNvSpPr>
                <a:spLocks noChangeShapeType="1"/>
              </p:cNvSpPr>
              <p:nvPr/>
            </p:nvSpPr>
            <p:spPr bwMode="auto">
              <a:xfrm>
                <a:off x="4647010" y="2025254"/>
                <a:ext cx="9286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68" name="Line 17">
                <a:extLst>
                  <a:ext uri="{FF2B5EF4-FFF2-40B4-BE49-F238E27FC236}">
                    <a16:creationId xmlns:a16="http://schemas.microsoft.com/office/drawing/2014/main" id="{9086A6D4-2D2C-4FFB-8F01-2978FE8F645F}"/>
                  </a:ext>
                </a:extLst>
              </p:cNvPr>
              <p:cNvSpPr>
                <a:spLocks noChangeShapeType="1"/>
              </p:cNvSpPr>
              <p:nvPr/>
            </p:nvSpPr>
            <p:spPr bwMode="auto">
              <a:xfrm flipH="1">
                <a:off x="3284935" y="2539604"/>
                <a:ext cx="7429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69" name="Rectangle 18">
                <a:extLst>
                  <a:ext uri="{FF2B5EF4-FFF2-40B4-BE49-F238E27FC236}">
                    <a16:creationId xmlns:a16="http://schemas.microsoft.com/office/drawing/2014/main" id="{739F3B09-EE43-4354-8009-897221269EAE}"/>
                  </a:ext>
                </a:extLst>
              </p:cNvPr>
              <p:cNvSpPr>
                <a:spLocks noChangeArrowheads="1"/>
              </p:cNvSpPr>
              <p:nvPr/>
            </p:nvSpPr>
            <p:spPr bwMode="auto">
              <a:xfrm rot="5400000">
                <a:off x="4219358" y="1912343"/>
                <a:ext cx="455253"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ALU</a:t>
                </a:r>
              </a:p>
            </p:txBody>
          </p:sp>
          <p:sp>
            <p:nvSpPr>
              <p:cNvPr id="70" name="Line 19">
                <a:extLst>
                  <a:ext uri="{FF2B5EF4-FFF2-40B4-BE49-F238E27FC236}">
                    <a16:creationId xmlns:a16="http://schemas.microsoft.com/office/drawing/2014/main" id="{2BFA6D91-3A2C-486E-9011-2A37CBA03841}"/>
                  </a:ext>
                </a:extLst>
              </p:cNvPr>
              <p:cNvSpPr>
                <a:spLocks noChangeShapeType="1"/>
              </p:cNvSpPr>
              <p:nvPr/>
            </p:nvSpPr>
            <p:spPr bwMode="auto">
              <a:xfrm flipH="1">
                <a:off x="3532585" y="248245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71" name="Line 20">
                <a:extLst>
                  <a:ext uri="{FF2B5EF4-FFF2-40B4-BE49-F238E27FC236}">
                    <a16:creationId xmlns:a16="http://schemas.microsoft.com/office/drawing/2014/main" id="{88DC0FBC-9ACA-4B08-8514-9A35FD3167C0}"/>
                  </a:ext>
                </a:extLst>
              </p:cNvPr>
              <p:cNvSpPr>
                <a:spLocks noChangeShapeType="1"/>
              </p:cNvSpPr>
              <p:nvPr/>
            </p:nvSpPr>
            <p:spPr bwMode="auto">
              <a:xfrm flipH="1">
                <a:off x="3532585" y="145375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72" name="Line 21">
                <a:extLst>
                  <a:ext uri="{FF2B5EF4-FFF2-40B4-BE49-F238E27FC236}">
                    <a16:creationId xmlns:a16="http://schemas.microsoft.com/office/drawing/2014/main" id="{02201731-246F-4E6E-AE42-0E1E6739DB97}"/>
                  </a:ext>
                </a:extLst>
              </p:cNvPr>
              <p:cNvSpPr>
                <a:spLocks noChangeShapeType="1"/>
              </p:cNvSpPr>
              <p:nvPr/>
            </p:nvSpPr>
            <p:spPr bwMode="auto">
              <a:xfrm flipH="1">
                <a:off x="5080397" y="196810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73" name="Rectangle 22">
                <a:extLst>
                  <a:ext uri="{FF2B5EF4-FFF2-40B4-BE49-F238E27FC236}">
                    <a16:creationId xmlns:a16="http://schemas.microsoft.com/office/drawing/2014/main" id="{FCBE6633-8FD9-4EE7-AAF8-9339480FB5F0}"/>
                  </a:ext>
                </a:extLst>
              </p:cNvPr>
              <p:cNvSpPr>
                <a:spLocks noChangeArrowheads="1"/>
              </p:cNvSpPr>
              <p:nvPr/>
            </p:nvSpPr>
            <p:spPr bwMode="auto">
              <a:xfrm>
                <a:off x="3333751" y="151923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74" name="Rectangle 23">
                <a:extLst>
                  <a:ext uri="{FF2B5EF4-FFF2-40B4-BE49-F238E27FC236}">
                    <a16:creationId xmlns:a16="http://schemas.microsoft.com/office/drawing/2014/main" id="{580A2113-B5B0-4A00-9FFB-A3F6B7489CEF}"/>
                  </a:ext>
                </a:extLst>
              </p:cNvPr>
              <p:cNvSpPr>
                <a:spLocks noChangeArrowheads="1"/>
              </p:cNvSpPr>
              <p:nvPr/>
            </p:nvSpPr>
            <p:spPr bwMode="auto">
              <a:xfrm>
                <a:off x="3333751" y="254793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75" name="Rectangle 24">
                <a:extLst>
                  <a:ext uri="{FF2B5EF4-FFF2-40B4-BE49-F238E27FC236}">
                    <a16:creationId xmlns:a16="http://schemas.microsoft.com/office/drawing/2014/main" id="{660AD598-35FE-4561-AA86-746696AB0138}"/>
                  </a:ext>
                </a:extLst>
              </p:cNvPr>
              <p:cNvSpPr>
                <a:spLocks noChangeArrowheads="1"/>
              </p:cNvSpPr>
              <p:nvPr/>
            </p:nvSpPr>
            <p:spPr bwMode="auto">
              <a:xfrm>
                <a:off x="4881563" y="2033588"/>
                <a:ext cx="309379"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76" name="Rectangle 25">
                <a:extLst>
                  <a:ext uri="{FF2B5EF4-FFF2-40B4-BE49-F238E27FC236}">
                    <a16:creationId xmlns:a16="http://schemas.microsoft.com/office/drawing/2014/main" id="{A5D83280-C90E-49DC-9706-EF44E08F94BF}"/>
                  </a:ext>
                </a:extLst>
              </p:cNvPr>
              <p:cNvSpPr>
                <a:spLocks noChangeArrowheads="1"/>
              </p:cNvSpPr>
              <p:nvPr/>
            </p:nvSpPr>
            <p:spPr bwMode="auto">
              <a:xfrm>
                <a:off x="3024188" y="1404938"/>
                <a:ext cx="250068"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A</a:t>
                </a:r>
              </a:p>
            </p:txBody>
          </p:sp>
          <p:sp>
            <p:nvSpPr>
              <p:cNvPr id="77" name="Rectangle 27">
                <a:extLst>
                  <a:ext uri="{FF2B5EF4-FFF2-40B4-BE49-F238E27FC236}">
                    <a16:creationId xmlns:a16="http://schemas.microsoft.com/office/drawing/2014/main" id="{BB5C8E43-76B7-4934-8A76-4A6770E6CA13}"/>
                  </a:ext>
                </a:extLst>
              </p:cNvPr>
              <p:cNvSpPr>
                <a:spLocks noChangeArrowheads="1"/>
              </p:cNvSpPr>
              <p:nvPr/>
            </p:nvSpPr>
            <p:spPr bwMode="auto">
              <a:xfrm>
                <a:off x="5562600" y="1919288"/>
                <a:ext cx="609141"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a:t>
                </a:r>
              </a:p>
            </p:txBody>
          </p:sp>
          <p:sp>
            <p:nvSpPr>
              <p:cNvPr id="78" name="Line 28">
                <a:extLst>
                  <a:ext uri="{FF2B5EF4-FFF2-40B4-BE49-F238E27FC236}">
                    <a16:creationId xmlns:a16="http://schemas.microsoft.com/office/drawing/2014/main" id="{281EA6D8-6B8D-4DB5-9633-41F2639AF167}"/>
                  </a:ext>
                </a:extLst>
              </p:cNvPr>
              <p:cNvSpPr>
                <a:spLocks noChangeShapeType="1"/>
              </p:cNvSpPr>
              <p:nvPr/>
            </p:nvSpPr>
            <p:spPr bwMode="auto">
              <a:xfrm>
                <a:off x="4647010" y="1739504"/>
                <a:ext cx="61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79" name="Line 29">
                <a:extLst>
                  <a:ext uri="{FF2B5EF4-FFF2-40B4-BE49-F238E27FC236}">
                    <a16:creationId xmlns:a16="http://schemas.microsoft.com/office/drawing/2014/main" id="{5CDC5EE3-0497-4965-9724-C7A661FD4DCF}"/>
                  </a:ext>
                </a:extLst>
              </p:cNvPr>
              <p:cNvSpPr>
                <a:spLocks noChangeShapeType="1"/>
              </p:cNvSpPr>
              <p:nvPr/>
            </p:nvSpPr>
            <p:spPr bwMode="auto">
              <a:xfrm>
                <a:off x="4647010" y="2368154"/>
                <a:ext cx="61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80" name="Rectangle 30">
                <a:extLst>
                  <a:ext uri="{FF2B5EF4-FFF2-40B4-BE49-F238E27FC236}">
                    <a16:creationId xmlns:a16="http://schemas.microsoft.com/office/drawing/2014/main" id="{2B02614E-E371-45F5-926E-4691571BFAFF}"/>
                  </a:ext>
                </a:extLst>
              </p:cNvPr>
              <p:cNvSpPr>
                <a:spLocks noChangeArrowheads="1"/>
              </p:cNvSpPr>
              <p:nvPr/>
            </p:nvSpPr>
            <p:spPr bwMode="auto">
              <a:xfrm>
                <a:off x="5253038" y="2262188"/>
                <a:ext cx="79829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Overflow</a:t>
                </a:r>
              </a:p>
            </p:txBody>
          </p:sp>
          <p:sp>
            <p:nvSpPr>
              <p:cNvPr id="81" name="Rectangle 31">
                <a:extLst>
                  <a:ext uri="{FF2B5EF4-FFF2-40B4-BE49-F238E27FC236}">
                    <a16:creationId xmlns:a16="http://schemas.microsoft.com/office/drawing/2014/main" id="{252A9DB4-1755-445E-94A7-6946A2883992}"/>
                  </a:ext>
                </a:extLst>
              </p:cNvPr>
              <p:cNvSpPr>
                <a:spLocks noChangeArrowheads="1"/>
              </p:cNvSpPr>
              <p:nvPr/>
            </p:nvSpPr>
            <p:spPr bwMode="auto">
              <a:xfrm>
                <a:off x="5253038" y="1633538"/>
                <a:ext cx="47288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Zero</a:t>
                </a:r>
              </a:p>
            </p:txBody>
          </p:sp>
          <p:sp>
            <p:nvSpPr>
              <p:cNvPr id="82" name="Line 32">
                <a:extLst>
                  <a:ext uri="{FF2B5EF4-FFF2-40B4-BE49-F238E27FC236}">
                    <a16:creationId xmlns:a16="http://schemas.microsoft.com/office/drawing/2014/main" id="{B22FF36F-DAEB-40B0-BB91-8BFED075A55F}"/>
                  </a:ext>
                </a:extLst>
              </p:cNvPr>
              <p:cNvSpPr>
                <a:spLocks noChangeShapeType="1"/>
              </p:cNvSpPr>
              <p:nvPr/>
            </p:nvSpPr>
            <p:spPr bwMode="auto">
              <a:xfrm>
                <a:off x="4399360" y="1053704"/>
                <a:ext cx="0" cy="4572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83" name="Line 33">
                <a:extLst>
                  <a:ext uri="{FF2B5EF4-FFF2-40B4-BE49-F238E27FC236}">
                    <a16:creationId xmlns:a16="http://schemas.microsoft.com/office/drawing/2014/main" id="{B94E3404-1E0C-47EA-8842-383796BAB7D1}"/>
                  </a:ext>
                </a:extLst>
              </p:cNvPr>
              <p:cNvSpPr>
                <a:spLocks noChangeShapeType="1"/>
              </p:cNvSpPr>
              <p:nvPr/>
            </p:nvSpPr>
            <p:spPr bwMode="auto">
              <a:xfrm flipV="1">
                <a:off x="4337447" y="1168004"/>
                <a:ext cx="123825" cy="1143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84" name="Rectangle 34">
                <a:extLst>
                  <a:ext uri="{FF2B5EF4-FFF2-40B4-BE49-F238E27FC236}">
                    <a16:creationId xmlns:a16="http://schemas.microsoft.com/office/drawing/2014/main" id="{5692D7B3-4F21-488B-9726-78EB0C2FAEA9}"/>
                  </a:ext>
                </a:extLst>
              </p:cNvPr>
              <p:cNvSpPr>
                <a:spLocks noChangeArrowheads="1"/>
              </p:cNvSpPr>
              <p:nvPr/>
            </p:nvSpPr>
            <p:spPr bwMode="auto">
              <a:xfrm>
                <a:off x="4448175" y="1119188"/>
                <a:ext cx="22442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solidFill>
                      <a:schemeClr val="accent1"/>
                    </a:solidFill>
                    <a:latin typeface="Arial" pitchFamily="34" charset="0"/>
                  </a:rPr>
                  <a:t>4</a:t>
                </a:r>
                <a:endParaRPr kumimoji="1" lang="zh-TW" altLang="en-US" sz="1200" b="1">
                  <a:latin typeface="Arial" pitchFamily="34" charset="0"/>
                </a:endParaRPr>
              </a:p>
            </p:txBody>
          </p:sp>
          <p:sp>
            <p:nvSpPr>
              <p:cNvPr id="85" name="Rectangle 35">
                <a:extLst>
                  <a:ext uri="{FF2B5EF4-FFF2-40B4-BE49-F238E27FC236}">
                    <a16:creationId xmlns:a16="http://schemas.microsoft.com/office/drawing/2014/main" id="{A1B31D42-533D-480E-8CEF-227417CEB666}"/>
                  </a:ext>
                </a:extLst>
              </p:cNvPr>
              <p:cNvSpPr>
                <a:spLocks noChangeArrowheads="1"/>
              </p:cNvSpPr>
              <p:nvPr/>
            </p:nvSpPr>
            <p:spPr bwMode="auto">
              <a:xfrm>
                <a:off x="3958107" y="802085"/>
                <a:ext cx="644407" cy="25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err="1">
                    <a:solidFill>
                      <a:schemeClr val="accent1"/>
                    </a:solidFill>
                    <a:latin typeface="Arial" pitchFamily="34" charset="0"/>
                  </a:rPr>
                  <a:t>ALUop</a:t>
                </a:r>
                <a:endParaRPr kumimoji="1" lang="en-US" altLang="zh-TW" sz="1200" b="1" dirty="0">
                  <a:latin typeface="Arial" pitchFamily="34" charset="0"/>
                </a:endParaRPr>
              </a:p>
            </p:txBody>
          </p:sp>
          <p:sp>
            <p:nvSpPr>
              <p:cNvPr id="86" name="Line 36">
                <a:extLst>
                  <a:ext uri="{FF2B5EF4-FFF2-40B4-BE49-F238E27FC236}">
                    <a16:creationId xmlns:a16="http://schemas.microsoft.com/office/drawing/2014/main" id="{D8A182D7-BD3C-404C-B5BF-A53BC4AE73F0}"/>
                  </a:ext>
                </a:extLst>
              </p:cNvPr>
              <p:cNvSpPr>
                <a:spLocks noChangeShapeType="1"/>
              </p:cNvSpPr>
              <p:nvPr/>
            </p:nvSpPr>
            <p:spPr bwMode="auto">
              <a:xfrm>
                <a:off x="4399360" y="2539604"/>
                <a:ext cx="0" cy="457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350"/>
              </a:p>
            </p:txBody>
          </p:sp>
          <p:sp>
            <p:nvSpPr>
              <p:cNvPr id="87" name="Rectangle 37">
                <a:extLst>
                  <a:ext uri="{FF2B5EF4-FFF2-40B4-BE49-F238E27FC236}">
                    <a16:creationId xmlns:a16="http://schemas.microsoft.com/office/drawing/2014/main" id="{DC64C882-C01E-4E2B-90E6-061046EE47D2}"/>
                  </a:ext>
                </a:extLst>
              </p:cNvPr>
              <p:cNvSpPr>
                <a:spLocks noChangeArrowheads="1"/>
              </p:cNvSpPr>
              <p:nvPr/>
            </p:nvSpPr>
            <p:spPr bwMode="auto">
              <a:xfrm>
                <a:off x="4448176" y="2776538"/>
                <a:ext cx="804707"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a:t>
                </a:r>
              </a:p>
            </p:txBody>
          </p:sp>
        </p:grpSp>
        <p:sp>
          <p:nvSpPr>
            <p:cNvPr id="63" name="Rectangle 25">
              <a:extLst>
                <a:ext uri="{FF2B5EF4-FFF2-40B4-BE49-F238E27FC236}">
                  <a16:creationId xmlns:a16="http://schemas.microsoft.com/office/drawing/2014/main" id="{984F4490-7644-47A9-821E-4867CB06A3F4}"/>
                </a:ext>
              </a:extLst>
            </p:cNvPr>
            <p:cNvSpPr>
              <a:spLocks noChangeArrowheads="1"/>
            </p:cNvSpPr>
            <p:nvPr/>
          </p:nvSpPr>
          <p:spPr bwMode="auto">
            <a:xfrm>
              <a:off x="768948" y="2924744"/>
              <a:ext cx="250068"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CN" sz="1200" b="1" dirty="0">
                  <a:latin typeface="Arial" pitchFamily="34" charset="0"/>
                </a:rPr>
                <a:t>B</a:t>
              </a:r>
              <a:endParaRPr kumimoji="1" lang="en-US" altLang="zh-TW" sz="1200" b="1" dirty="0">
                <a:latin typeface="Arial"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5" name="Rectangle 44"/>
          <p:cNvSpPr>
            <a:spLocks noGrp="1" noChangeArrowheads="1"/>
          </p:cNvSpPr>
          <p:nvPr>
            <p:ph type="title"/>
          </p:nvPr>
        </p:nvSpPr>
        <p:spPr>
          <a:xfrm>
            <a:off x="1006679" y="125835"/>
            <a:ext cx="7759815" cy="469784"/>
          </a:xfrm>
        </p:spPr>
        <p:txBody>
          <a:bodyPr/>
          <a:lstStyle/>
          <a:p>
            <a:r>
              <a:rPr lang="en-US" altLang="zh-TW" dirty="0"/>
              <a:t>Function Specification</a:t>
            </a:r>
          </a:p>
        </p:txBody>
      </p:sp>
      <p:sp>
        <p:nvSpPr>
          <p:cNvPr id="51" name="灯片编号占位符 2">
            <a:extLst>
              <a:ext uri="{FF2B5EF4-FFF2-40B4-BE49-F238E27FC236}">
                <a16:creationId xmlns:a16="http://schemas.microsoft.com/office/drawing/2014/main" id="{C4EC6FAD-7B7E-4D09-B336-5A7A6E47C4FF}"/>
              </a:ext>
            </a:extLst>
          </p:cNvPr>
          <p:cNvSpPr>
            <a:spLocks noGrp="1"/>
          </p:cNvSpPr>
          <p:nvPr>
            <p:ph type="sldNum" sz="quarter" idx="10"/>
          </p:nvPr>
        </p:nvSpPr>
        <p:spPr>
          <a:xfrm>
            <a:off x="6831013" y="4893471"/>
            <a:ext cx="2133600" cy="254794"/>
          </a:xfrm>
        </p:spPr>
        <p:txBody>
          <a:bodyPr/>
          <a:lstStyle/>
          <a:p>
            <a:fld id="{D9B6BDF2-6896-4B98-8776-C18582F63BA5}" type="slidenum">
              <a:rPr lang="zh-TW" altLang="en-US" smtClean="0"/>
              <a:pPr/>
              <a:t>9</a:t>
            </a:fld>
            <a:endParaRPr lang="zh-TW" altLang="en-US"/>
          </a:p>
        </p:txBody>
      </p:sp>
      <p:grpSp>
        <p:nvGrpSpPr>
          <p:cNvPr id="52" name="组合 51">
            <a:extLst>
              <a:ext uri="{FF2B5EF4-FFF2-40B4-BE49-F238E27FC236}">
                <a16:creationId xmlns:a16="http://schemas.microsoft.com/office/drawing/2014/main" id="{055BB12A-2AF7-4CB8-AF0C-84A80415529C}"/>
              </a:ext>
            </a:extLst>
          </p:cNvPr>
          <p:cNvGrpSpPr/>
          <p:nvPr/>
        </p:nvGrpSpPr>
        <p:grpSpPr>
          <a:xfrm>
            <a:off x="746620" y="1320295"/>
            <a:ext cx="3665989" cy="2477450"/>
            <a:chOff x="768948" y="1312424"/>
            <a:chExt cx="3301368" cy="2265655"/>
          </a:xfrm>
        </p:grpSpPr>
        <p:grpSp>
          <p:nvGrpSpPr>
            <p:cNvPr id="53" name="组合 52">
              <a:extLst>
                <a:ext uri="{FF2B5EF4-FFF2-40B4-BE49-F238E27FC236}">
                  <a16:creationId xmlns:a16="http://schemas.microsoft.com/office/drawing/2014/main" id="{6C8BEF9C-8BB4-4AD6-9F46-FD9C0D2CAE70}"/>
                </a:ext>
              </a:extLst>
            </p:cNvPr>
            <p:cNvGrpSpPr/>
            <p:nvPr/>
          </p:nvGrpSpPr>
          <p:grpSpPr>
            <a:xfrm>
              <a:off x="775939" y="1312424"/>
              <a:ext cx="3294377" cy="2265655"/>
              <a:chOff x="3024188" y="800696"/>
              <a:chExt cx="3294377" cy="2265655"/>
            </a:xfrm>
          </p:grpSpPr>
          <p:sp>
            <p:nvSpPr>
              <p:cNvPr id="55" name="Line 3">
                <a:extLst>
                  <a:ext uri="{FF2B5EF4-FFF2-40B4-BE49-F238E27FC236}">
                    <a16:creationId xmlns:a16="http://schemas.microsoft.com/office/drawing/2014/main" id="{3356F7C5-E652-4B05-BD49-D7CD70A1D86F}"/>
                  </a:ext>
                </a:extLst>
              </p:cNvPr>
              <p:cNvSpPr>
                <a:spLocks noChangeShapeType="1"/>
              </p:cNvSpPr>
              <p:nvPr/>
            </p:nvSpPr>
            <p:spPr bwMode="auto">
              <a:xfrm flipH="1">
                <a:off x="3284935" y="1510904"/>
                <a:ext cx="7429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grpSp>
            <p:nvGrpSpPr>
              <p:cNvPr id="56" name="Group 4">
                <a:extLst>
                  <a:ext uri="{FF2B5EF4-FFF2-40B4-BE49-F238E27FC236}">
                    <a16:creationId xmlns:a16="http://schemas.microsoft.com/office/drawing/2014/main" id="{6D57B7EB-4764-4063-9213-DC12A8D21F8A}"/>
                  </a:ext>
                </a:extLst>
              </p:cNvPr>
              <p:cNvGrpSpPr>
                <a:grpSpLocks/>
              </p:cNvGrpSpPr>
              <p:nvPr/>
            </p:nvGrpSpPr>
            <p:grpSpPr bwMode="auto">
              <a:xfrm>
                <a:off x="4027885" y="1339454"/>
                <a:ext cx="619125" cy="685800"/>
                <a:chOff x="1920" y="768"/>
                <a:chExt cx="480" cy="576"/>
              </a:xfrm>
            </p:grpSpPr>
            <p:sp>
              <p:nvSpPr>
                <p:cNvPr id="84" name="Line 5">
                  <a:extLst>
                    <a:ext uri="{FF2B5EF4-FFF2-40B4-BE49-F238E27FC236}">
                      <a16:creationId xmlns:a16="http://schemas.microsoft.com/office/drawing/2014/main" id="{405AEF29-D760-4C20-A373-551FB88E0FC1}"/>
                    </a:ext>
                  </a:extLst>
                </p:cNvPr>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85" name="Line 6">
                  <a:extLst>
                    <a:ext uri="{FF2B5EF4-FFF2-40B4-BE49-F238E27FC236}">
                      <a16:creationId xmlns:a16="http://schemas.microsoft.com/office/drawing/2014/main" id="{592B0D57-0D76-4E02-A475-D0337BA00E1B}"/>
                    </a:ext>
                  </a:extLst>
                </p:cNvPr>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86" name="Line 7">
                  <a:extLst>
                    <a:ext uri="{FF2B5EF4-FFF2-40B4-BE49-F238E27FC236}">
                      <a16:creationId xmlns:a16="http://schemas.microsoft.com/office/drawing/2014/main" id="{021F933F-8686-4B37-99DA-1B1492C11E26}"/>
                    </a:ext>
                  </a:extLst>
                </p:cNvPr>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87" name="Line 8">
                  <a:extLst>
                    <a:ext uri="{FF2B5EF4-FFF2-40B4-BE49-F238E27FC236}">
                      <a16:creationId xmlns:a16="http://schemas.microsoft.com/office/drawing/2014/main" id="{8927EC14-D441-4EDC-97E2-733FFE1E417A}"/>
                    </a:ext>
                  </a:extLst>
                </p:cNvPr>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88" name="Line 9">
                  <a:extLst>
                    <a:ext uri="{FF2B5EF4-FFF2-40B4-BE49-F238E27FC236}">
                      <a16:creationId xmlns:a16="http://schemas.microsoft.com/office/drawing/2014/main" id="{213B8A6F-868B-4C13-9086-D864DDCDCE7A}"/>
                    </a:ext>
                  </a:extLst>
                </p:cNvPr>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grpSp>
          <p:grpSp>
            <p:nvGrpSpPr>
              <p:cNvPr id="57" name="Group 10">
                <a:extLst>
                  <a:ext uri="{FF2B5EF4-FFF2-40B4-BE49-F238E27FC236}">
                    <a16:creationId xmlns:a16="http://schemas.microsoft.com/office/drawing/2014/main" id="{20E5197D-E359-4FC3-A8C1-A7E601102D4D}"/>
                  </a:ext>
                </a:extLst>
              </p:cNvPr>
              <p:cNvGrpSpPr>
                <a:grpSpLocks/>
              </p:cNvGrpSpPr>
              <p:nvPr/>
            </p:nvGrpSpPr>
            <p:grpSpPr bwMode="auto">
              <a:xfrm>
                <a:off x="4027885" y="2025254"/>
                <a:ext cx="619125" cy="685800"/>
                <a:chOff x="1920" y="1344"/>
                <a:chExt cx="480" cy="576"/>
              </a:xfrm>
            </p:grpSpPr>
            <p:sp>
              <p:nvSpPr>
                <p:cNvPr id="79" name="Line 11">
                  <a:extLst>
                    <a:ext uri="{FF2B5EF4-FFF2-40B4-BE49-F238E27FC236}">
                      <a16:creationId xmlns:a16="http://schemas.microsoft.com/office/drawing/2014/main" id="{1A69A03E-CA69-4E81-A333-8AD120FED9FE}"/>
                    </a:ext>
                  </a:extLst>
                </p:cNvPr>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80" name="Line 12">
                  <a:extLst>
                    <a:ext uri="{FF2B5EF4-FFF2-40B4-BE49-F238E27FC236}">
                      <a16:creationId xmlns:a16="http://schemas.microsoft.com/office/drawing/2014/main" id="{91263436-1D6D-46D2-9384-86C29FBC8D55}"/>
                    </a:ext>
                  </a:extLst>
                </p:cNvPr>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81" name="Line 13">
                  <a:extLst>
                    <a:ext uri="{FF2B5EF4-FFF2-40B4-BE49-F238E27FC236}">
                      <a16:creationId xmlns:a16="http://schemas.microsoft.com/office/drawing/2014/main" id="{AD954436-09E8-4901-B408-6A2C3EFA836E}"/>
                    </a:ext>
                  </a:extLst>
                </p:cNvPr>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82" name="Line 14">
                  <a:extLst>
                    <a:ext uri="{FF2B5EF4-FFF2-40B4-BE49-F238E27FC236}">
                      <a16:creationId xmlns:a16="http://schemas.microsoft.com/office/drawing/2014/main" id="{89A77619-0C26-4AED-BC5A-D6B198922052}"/>
                    </a:ext>
                  </a:extLst>
                </p:cNvPr>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83" name="Line 15">
                  <a:extLst>
                    <a:ext uri="{FF2B5EF4-FFF2-40B4-BE49-F238E27FC236}">
                      <a16:creationId xmlns:a16="http://schemas.microsoft.com/office/drawing/2014/main" id="{504E1A41-DEB9-4D88-8151-DC4D1521D6CE}"/>
                    </a:ext>
                  </a:extLst>
                </p:cNvPr>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grpSp>
          <p:sp>
            <p:nvSpPr>
              <p:cNvPr id="58" name="Line 16">
                <a:extLst>
                  <a:ext uri="{FF2B5EF4-FFF2-40B4-BE49-F238E27FC236}">
                    <a16:creationId xmlns:a16="http://schemas.microsoft.com/office/drawing/2014/main" id="{0FF84F37-3D80-4A63-914D-D388AE16C5B9}"/>
                  </a:ext>
                </a:extLst>
              </p:cNvPr>
              <p:cNvSpPr>
                <a:spLocks noChangeShapeType="1"/>
              </p:cNvSpPr>
              <p:nvPr/>
            </p:nvSpPr>
            <p:spPr bwMode="auto">
              <a:xfrm>
                <a:off x="4647010" y="2025254"/>
                <a:ext cx="9286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59" name="Line 17">
                <a:extLst>
                  <a:ext uri="{FF2B5EF4-FFF2-40B4-BE49-F238E27FC236}">
                    <a16:creationId xmlns:a16="http://schemas.microsoft.com/office/drawing/2014/main" id="{1FCD8B99-1917-4E8D-B758-75E931B0F3E9}"/>
                  </a:ext>
                </a:extLst>
              </p:cNvPr>
              <p:cNvSpPr>
                <a:spLocks noChangeShapeType="1"/>
              </p:cNvSpPr>
              <p:nvPr/>
            </p:nvSpPr>
            <p:spPr bwMode="auto">
              <a:xfrm flipH="1">
                <a:off x="3284935" y="2539604"/>
                <a:ext cx="7429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60" name="Rectangle 18">
                <a:extLst>
                  <a:ext uri="{FF2B5EF4-FFF2-40B4-BE49-F238E27FC236}">
                    <a16:creationId xmlns:a16="http://schemas.microsoft.com/office/drawing/2014/main" id="{C39A2CC6-3247-4944-961C-69A7B369FBCC}"/>
                  </a:ext>
                </a:extLst>
              </p:cNvPr>
              <p:cNvSpPr>
                <a:spLocks noChangeArrowheads="1"/>
              </p:cNvSpPr>
              <p:nvPr/>
            </p:nvSpPr>
            <p:spPr bwMode="auto">
              <a:xfrm rot="5400000">
                <a:off x="4187670" y="1881685"/>
                <a:ext cx="518629" cy="3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ALU</a:t>
                </a:r>
              </a:p>
            </p:txBody>
          </p:sp>
          <p:sp>
            <p:nvSpPr>
              <p:cNvPr id="61" name="Line 19">
                <a:extLst>
                  <a:ext uri="{FF2B5EF4-FFF2-40B4-BE49-F238E27FC236}">
                    <a16:creationId xmlns:a16="http://schemas.microsoft.com/office/drawing/2014/main" id="{CD9EBB73-8386-46D3-B5A7-CE2A1A80A26F}"/>
                  </a:ext>
                </a:extLst>
              </p:cNvPr>
              <p:cNvSpPr>
                <a:spLocks noChangeShapeType="1"/>
              </p:cNvSpPr>
              <p:nvPr/>
            </p:nvSpPr>
            <p:spPr bwMode="auto">
              <a:xfrm flipH="1">
                <a:off x="3532585" y="248245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62" name="Line 20">
                <a:extLst>
                  <a:ext uri="{FF2B5EF4-FFF2-40B4-BE49-F238E27FC236}">
                    <a16:creationId xmlns:a16="http://schemas.microsoft.com/office/drawing/2014/main" id="{02E96BF0-8D5E-4128-AFC8-B481F15E0AE7}"/>
                  </a:ext>
                </a:extLst>
              </p:cNvPr>
              <p:cNvSpPr>
                <a:spLocks noChangeShapeType="1"/>
              </p:cNvSpPr>
              <p:nvPr/>
            </p:nvSpPr>
            <p:spPr bwMode="auto">
              <a:xfrm flipH="1">
                <a:off x="3532585" y="145375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63" name="Line 21">
                <a:extLst>
                  <a:ext uri="{FF2B5EF4-FFF2-40B4-BE49-F238E27FC236}">
                    <a16:creationId xmlns:a16="http://schemas.microsoft.com/office/drawing/2014/main" id="{7F8AB617-EC17-4AA2-AA1B-82FB43FFB569}"/>
                  </a:ext>
                </a:extLst>
              </p:cNvPr>
              <p:cNvSpPr>
                <a:spLocks noChangeShapeType="1"/>
              </p:cNvSpPr>
              <p:nvPr/>
            </p:nvSpPr>
            <p:spPr bwMode="auto">
              <a:xfrm flipH="1">
                <a:off x="5080397" y="1968104"/>
                <a:ext cx="123825" cy="114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64" name="Rectangle 22">
                <a:extLst>
                  <a:ext uri="{FF2B5EF4-FFF2-40B4-BE49-F238E27FC236}">
                    <a16:creationId xmlns:a16="http://schemas.microsoft.com/office/drawing/2014/main" id="{D419FB67-8D8A-403E-8003-B95B20146C40}"/>
                  </a:ext>
                </a:extLst>
              </p:cNvPr>
              <p:cNvSpPr>
                <a:spLocks noChangeArrowheads="1"/>
              </p:cNvSpPr>
              <p:nvPr/>
            </p:nvSpPr>
            <p:spPr bwMode="auto">
              <a:xfrm>
                <a:off x="3333751" y="1519238"/>
                <a:ext cx="383950" cy="28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65" name="Rectangle 23">
                <a:extLst>
                  <a:ext uri="{FF2B5EF4-FFF2-40B4-BE49-F238E27FC236}">
                    <a16:creationId xmlns:a16="http://schemas.microsoft.com/office/drawing/2014/main" id="{E4A16383-1F24-4C8D-BD8D-8502EACC3DE0}"/>
                  </a:ext>
                </a:extLst>
              </p:cNvPr>
              <p:cNvSpPr>
                <a:spLocks noChangeArrowheads="1"/>
              </p:cNvSpPr>
              <p:nvPr/>
            </p:nvSpPr>
            <p:spPr bwMode="auto">
              <a:xfrm>
                <a:off x="3333751" y="2547938"/>
                <a:ext cx="383950" cy="28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66" name="Rectangle 24">
                <a:extLst>
                  <a:ext uri="{FF2B5EF4-FFF2-40B4-BE49-F238E27FC236}">
                    <a16:creationId xmlns:a16="http://schemas.microsoft.com/office/drawing/2014/main" id="{69542756-4D86-4F58-82F2-B0E245A84D99}"/>
                  </a:ext>
                </a:extLst>
              </p:cNvPr>
              <p:cNvSpPr>
                <a:spLocks noChangeArrowheads="1"/>
              </p:cNvSpPr>
              <p:nvPr/>
            </p:nvSpPr>
            <p:spPr bwMode="auto">
              <a:xfrm>
                <a:off x="4881563" y="2033588"/>
                <a:ext cx="383950" cy="28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latin typeface="Arial" pitchFamily="34" charset="0"/>
                  </a:rPr>
                  <a:t>32</a:t>
                </a:r>
              </a:p>
            </p:txBody>
          </p:sp>
          <p:sp>
            <p:nvSpPr>
              <p:cNvPr id="67" name="Rectangle 25">
                <a:extLst>
                  <a:ext uri="{FF2B5EF4-FFF2-40B4-BE49-F238E27FC236}">
                    <a16:creationId xmlns:a16="http://schemas.microsoft.com/office/drawing/2014/main" id="{F70AC4FC-D775-4B9F-B026-466F1655EF72}"/>
                  </a:ext>
                </a:extLst>
              </p:cNvPr>
              <p:cNvSpPr>
                <a:spLocks noChangeArrowheads="1"/>
              </p:cNvSpPr>
              <p:nvPr/>
            </p:nvSpPr>
            <p:spPr bwMode="auto">
              <a:xfrm>
                <a:off x="3024188" y="1404938"/>
                <a:ext cx="310343" cy="28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a:latin typeface="Arial" pitchFamily="34" charset="0"/>
                  </a:rPr>
                  <a:t>A</a:t>
                </a:r>
              </a:p>
            </p:txBody>
          </p:sp>
          <p:sp>
            <p:nvSpPr>
              <p:cNvPr id="68" name="Rectangle 27">
                <a:extLst>
                  <a:ext uri="{FF2B5EF4-FFF2-40B4-BE49-F238E27FC236}">
                    <a16:creationId xmlns:a16="http://schemas.microsoft.com/office/drawing/2014/main" id="{448692A6-222A-411E-8E7B-4AA0EA0A41FE}"/>
                  </a:ext>
                </a:extLst>
              </p:cNvPr>
              <p:cNvSpPr>
                <a:spLocks noChangeArrowheads="1"/>
              </p:cNvSpPr>
              <p:nvPr/>
            </p:nvSpPr>
            <p:spPr bwMode="auto">
              <a:xfrm>
                <a:off x="5562600" y="1919288"/>
                <a:ext cx="755965" cy="28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Result</a:t>
                </a:r>
              </a:p>
            </p:txBody>
          </p:sp>
          <p:sp>
            <p:nvSpPr>
              <p:cNvPr id="69" name="Line 28">
                <a:extLst>
                  <a:ext uri="{FF2B5EF4-FFF2-40B4-BE49-F238E27FC236}">
                    <a16:creationId xmlns:a16="http://schemas.microsoft.com/office/drawing/2014/main" id="{613868CD-4C7E-4B1A-9EE3-F56EE5844A7A}"/>
                  </a:ext>
                </a:extLst>
              </p:cNvPr>
              <p:cNvSpPr>
                <a:spLocks noChangeShapeType="1"/>
              </p:cNvSpPr>
              <p:nvPr/>
            </p:nvSpPr>
            <p:spPr bwMode="auto">
              <a:xfrm>
                <a:off x="4647010" y="1739504"/>
                <a:ext cx="61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70" name="Line 29">
                <a:extLst>
                  <a:ext uri="{FF2B5EF4-FFF2-40B4-BE49-F238E27FC236}">
                    <a16:creationId xmlns:a16="http://schemas.microsoft.com/office/drawing/2014/main" id="{B1C58B3A-BB9F-43B7-BE41-ABA53FEAA248}"/>
                  </a:ext>
                </a:extLst>
              </p:cNvPr>
              <p:cNvSpPr>
                <a:spLocks noChangeShapeType="1"/>
              </p:cNvSpPr>
              <p:nvPr/>
            </p:nvSpPr>
            <p:spPr bwMode="auto">
              <a:xfrm>
                <a:off x="4647010" y="2368154"/>
                <a:ext cx="6191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71" name="Rectangle 30">
                <a:extLst>
                  <a:ext uri="{FF2B5EF4-FFF2-40B4-BE49-F238E27FC236}">
                    <a16:creationId xmlns:a16="http://schemas.microsoft.com/office/drawing/2014/main" id="{13DF6ECA-848C-4371-835D-2F79994C3B37}"/>
                  </a:ext>
                </a:extLst>
              </p:cNvPr>
              <p:cNvSpPr>
                <a:spLocks noChangeArrowheads="1"/>
              </p:cNvSpPr>
              <p:nvPr/>
            </p:nvSpPr>
            <p:spPr bwMode="auto">
              <a:xfrm>
                <a:off x="5253038" y="2262188"/>
                <a:ext cx="990712" cy="28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Overflow</a:t>
                </a:r>
              </a:p>
            </p:txBody>
          </p:sp>
          <p:sp>
            <p:nvSpPr>
              <p:cNvPr id="72" name="Rectangle 31">
                <a:extLst>
                  <a:ext uri="{FF2B5EF4-FFF2-40B4-BE49-F238E27FC236}">
                    <a16:creationId xmlns:a16="http://schemas.microsoft.com/office/drawing/2014/main" id="{CC79DD5A-ADAE-4A57-93BF-15B33D4189FA}"/>
                  </a:ext>
                </a:extLst>
              </p:cNvPr>
              <p:cNvSpPr>
                <a:spLocks noChangeArrowheads="1"/>
              </p:cNvSpPr>
              <p:nvPr/>
            </p:nvSpPr>
            <p:spPr bwMode="auto">
              <a:xfrm>
                <a:off x="5253038" y="1633538"/>
                <a:ext cx="586867" cy="28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Zero</a:t>
                </a:r>
              </a:p>
            </p:txBody>
          </p:sp>
          <p:sp>
            <p:nvSpPr>
              <p:cNvPr id="73" name="Line 32">
                <a:extLst>
                  <a:ext uri="{FF2B5EF4-FFF2-40B4-BE49-F238E27FC236}">
                    <a16:creationId xmlns:a16="http://schemas.microsoft.com/office/drawing/2014/main" id="{996D08BA-4EC7-4FA0-A3A5-2E4A85372CDA}"/>
                  </a:ext>
                </a:extLst>
              </p:cNvPr>
              <p:cNvSpPr>
                <a:spLocks noChangeShapeType="1"/>
              </p:cNvSpPr>
              <p:nvPr/>
            </p:nvSpPr>
            <p:spPr bwMode="auto">
              <a:xfrm>
                <a:off x="4399360" y="1053704"/>
                <a:ext cx="0" cy="4572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74" name="Line 33">
                <a:extLst>
                  <a:ext uri="{FF2B5EF4-FFF2-40B4-BE49-F238E27FC236}">
                    <a16:creationId xmlns:a16="http://schemas.microsoft.com/office/drawing/2014/main" id="{FD5E50A4-7421-4721-A9DC-A051AC039CB2}"/>
                  </a:ext>
                </a:extLst>
              </p:cNvPr>
              <p:cNvSpPr>
                <a:spLocks noChangeShapeType="1"/>
              </p:cNvSpPr>
              <p:nvPr/>
            </p:nvSpPr>
            <p:spPr bwMode="auto">
              <a:xfrm flipV="1">
                <a:off x="4337447" y="1168004"/>
                <a:ext cx="123825" cy="1143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75" name="Rectangle 34">
                <a:extLst>
                  <a:ext uri="{FF2B5EF4-FFF2-40B4-BE49-F238E27FC236}">
                    <a16:creationId xmlns:a16="http://schemas.microsoft.com/office/drawing/2014/main" id="{05CCEC10-D169-44C6-BB65-90662B8B017E}"/>
                  </a:ext>
                </a:extLst>
              </p:cNvPr>
              <p:cNvSpPr>
                <a:spLocks noChangeArrowheads="1"/>
              </p:cNvSpPr>
              <p:nvPr/>
            </p:nvSpPr>
            <p:spPr bwMode="auto">
              <a:xfrm>
                <a:off x="4448175" y="1119188"/>
                <a:ext cx="278513" cy="28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zh-TW" altLang="en-US" sz="1200" b="1">
                    <a:solidFill>
                      <a:schemeClr val="accent1"/>
                    </a:solidFill>
                    <a:latin typeface="Arial" pitchFamily="34" charset="0"/>
                  </a:rPr>
                  <a:t>4</a:t>
                </a:r>
                <a:endParaRPr kumimoji="1" lang="zh-TW" altLang="en-US" sz="1200" b="1">
                  <a:latin typeface="Arial" pitchFamily="34" charset="0"/>
                </a:endParaRPr>
              </a:p>
            </p:txBody>
          </p:sp>
          <p:sp>
            <p:nvSpPr>
              <p:cNvPr id="76" name="Rectangle 35">
                <a:extLst>
                  <a:ext uri="{FF2B5EF4-FFF2-40B4-BE49-F238E27FC236}">
                    <a16:creationId xmlns:a16="http://schemas.microsoft.com/office/drawing/2014/main" id="{D78B8E08-F2EB-46D9-A7AB-A2835F34802E}"/>
                  </a:ext>
                </a:extLst>
              </p:cNvPr>
              <p:cNvSpPr>
                <a:spLocks noChangeArrowheads="1"/>
              </p:cNvSpPr>
              <p:nvPr/>
            </p:nvSpPr>
            <p:spPr bwMode="auto">
              <a:xfrm>
                <a:off x="4081831" y="800696"/>
                <a:ext cx="799732" cy="28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dirty="0" err="1">
                    <a:solidFill>
                      <a:schemeClr val="accent1"/>
                    </a:solidFill>
                    <a:latin typeface="Arial" pitchFamily="34" charset="0"/>
                  </a:rPr>
                  <a:t>ALUop</a:t>
                </a:r>
                <a:endParaRPr kumimoji="1" lang="en-US" altLang="zh-TW" sz="1200" b="1" dirty="0">
                  <a:latin typeface="Arial" pitchFamily="34" charset="0"/>
                </a:endParaRPr>
              </a:p>
            </p:txBody>
          </p:sp>
          <p:sp>
            <p:nvSpPr>
              <p:cNvPr id="77" name="Line 36">
                <a:extLst>
                  <a:ext uri="{FF2B5EF4-FFF2-40B4-BE49-F238E27FC236}">
                    <a16:creationId xmlns:a16="http://schemas.microsoft.com/office/drawing/2014/main" id="{FEA188A5-CA0B-4973-B3D8-7C5D77E5D411}"/>
                  </a:ext>
                </a:extLst>
              </p:cNvPr>
              <p:cNvSpPr>
                <a:spLocks noChangeShapeType="1"/>
              </p:cNvSpPr>
              <p:nvPr/>
            </p:nvSpPr>
            <p:spPr bwMode="auto">
              <a:xfrm>
                <a:off x="4399360" y="2539604"/>
                <a:ext cx="0" cy="457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sz="1200"/>
              </a:p>
            </p:txBody>
          </p:sp>
          <p:sp>
            <p:nvSpPr>
              <p:cNvPr id="78" name="Rectangle 37">
                <a:extLst>
                  <a:ext uri="{FF2B5EF4-FFF2-40B4-BE49-F238E27FC236}">
                    <a16:creationId xmlns:a16="http://schemas.microsoft.com/office/drawing/2014/main" id="{803C1225-A392-4395-9BB0-4E8F64FC9D40}"/>
                  </a:ext>
                </a:extLst>
              </p:cNvPr>
              <p:cNvSpPr>
                <a:spLocks noChangeArrowheads="1"/>
              </p:cNvSpPr>
              <p:nvPr/>
            </p:nvSpPr>
            <p:spPr bwMode="auto">
              <a:xfrm>
                <a:off x="4448176" y="2776538"/>
                <a:ext cx="998670" cy="28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TW" sz="1200" b="1">
                    <a:latin typeface="Arial" pitchFamily="34" charset="0"/>
                  </a:rPr>
                  <a:t>CarryOut</a:t>
                </a:r>
              </a:p>
            </p:txBody>
          </p:sp>
        </p:grpSp>
        <p:sp>
          <p:nvSpPr>
            <p:cNvPr id="54" name="Rectangle 25">
              <a:extLst>
                <a:ext uri="{FF2B5EF4-FFF2-40B4-BE49-F238E27FC236}">
                  <a16:creationId xmlns:a16="http://schemas.microsoft.com/office/drawing/2014/main" id="{81EEE32B-3C8E-4DE3-AE69-279C71C3EB43}"/>
                </a:ext>
              </a:extLst>
            </p:cNvPr>
            <p:cNvSpPr>
              <a:spLocks noChangeArrowheads="1"/>
            </p:cNvSpPr>
            <p:nvPr/>
          </p:nvSpPr>
          <p:spPr bwMode="auto">
            <a:xfrm>
              <a:off x="768948" y="2924744"/>
              <a:ext cx="310343" cy="28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kumimoji="1" lang="en-US" altLang="zh-CN" sz="1200" b="1" dirty="0">
                  <a:latin typeface="Arial" pitchFamily="34" charset="0"/>
                </a:rPr>
                <a:t>B</a:t>
              </a:r>
              <a:endParaRPr kumimoji="1" lang="en-US" altLang="zh-TW" sz="1200" b="1" dirty="0">
                <a:latin typeface="Arial" pitchFamily="34" charset="0"/>
              </a:endParaRPr>
            </a:p>
          </p:txBody>
        </p:sp>
      </p:grpSp>
      <p:sp>
        <p:nvSpPr>
          <p:cNvPr id="89" name="Rectangle 2">
            <a:extLst>
              <a:ext uri="{FF2B5EF4-FFF2-40B4-BE49-F238E27FC236}">
                <a16:creationId xmlns:a16="http://schemas.microsoft.com/office/drawing/2014/main" id="{5F91BF7C-31A2-47DE-86AA-B2CCCD686CF0}"/>
              </a:ext>
            </a:extLst>
          </p:cNvPr>
          <p:cNvSpPr txBox="1">
            <a:spLocks noChangeArrowheads="1"/>
          </p:cNvSpPr>
          <p:nvPr/>
        </p:nvSpPr>
        <p:spPr bwMode="auto">
          <a:xfrm>
            <a:off x="4664279" y="1770077"/>
            <a:ext cx="4202888" cy="2129721"/>
          </a:xfrm>
          <a:prstGeom prst="rect">
            <a:avLst/>
          </a:prstGeom>
          <a:noFill/>
          <a:ln w="9525">
            <a:noFill/>
            <a:miter lim="800000"/>
            <a:headEnd/>
            <a:tailEnd/>
          </a:ln>
        </p:spPr>
        <p:txBody>
          <a:bodyPr vert="horz" wrap="square" lIns="47625" tIns="19050" rIns="47625" bIns="19050" numCol="1" anchor="t" anchorCtr="0" compatLnSpc="1">
            <a:prstTxWarp prst="textNoShape">
              <a:avLst/>
            </a:prstTxWarp>
            <a:spAutoFit/>
          </a:bodyPr>
          <a:lstStyle>
            <a:lvl1pPr marL="257168" indent="-257168" algn="l" rtl="0" eaLnBrk="1" fontAlgn="base" hangingPunct="1">
              <a:spcBef>
                <a:spcPct val="20000"/>
              </a:spcBef>
              <a:spcAft>
                <a:spcPct val="0"/>
              </a:spcAft>
              <a:buClr>
                <a:srgbClr val="0000FF"/>
              </a:buClr>
              <a:buSzPct val="80000"/>
              <a:buFont typeface="Wingdings" pitchFamily="2" charset="2"/>
              <a:buChar char="l"/>
              <a:defRPr kumimoji="1" sz="2800">
                <a:solidFill>
                  <a:schemeClr val="tx1"/>
                </a:solidFill>
                <a:latin typeface="Calibri" pitchFamily="34" charset="0"/>
                <a:ea typeface="標楷體" pitchFamily="65" charset="-120"/>
                <a:cs typeface="+mn-cs"/>
              </a:defRPr>
            </a:lvl1pPr>
            <a:lvl2pPr marL="557199" indent="-214308" algn="l" rtl="0" eaLnBrk="1" fontAlgn="base" hangingPunct="1">
              <a:spcBef>
                <a:spcPct val="20000"/>
              </a:spcBef>
              <a:spcAft>
                <a:spcPct val="0"/>
              </a:spcAft>
              <a:buClr>
                <a:srgbClr val="0000FF"/>
              </a:buClr>
              <a:buSzPct val="90000"/>
              <a:buFont typeface="Arial" charset="0"/>
              <a:buChar char="–"/>
              <a:defRPr kumimoji="1" sz="2400">
                <a:solidFill>
                  <a:schemeClr val="tx1"/>
                </a:solidFill>
                <a:latin typeface="Calibri" pitchFamily="34" charset="0"/>
                <a:ea typeface="標楷體" pitchFamily="65" charset="-120"/>
              </a:defRPr>
            </a:lvl2pPr>
            <a:lvl3pPr marL="857229" indent="-171446" algn="l" rtl="0" eaLnBrk="1" fontAlgn="base" hangingPunct="1">
              <a:spcBef>
                <a:spcPct val="20000"/>
              </a:spcBef>
              <a:spcAft>
                <a:spcPct val="0"/>
              </a:spcAft>
              <a:buChar char="•"/>
              <a:defRPr kumimoji="1" sz="1800">
                <a:solidFill>
                  <a:schemeClr val="tx1"/>
                </a:solidFill>
                <a:latin typeface="+mn-lt"/>
                <a:ea typeface="+mn-ea"/>
              </a:defRPr>
            </a:lvl3pPr>
            <a:lvl4pPr marL="1200121" indent="-171446" algn="l" rtl="0" eaLnBrk="1" fontAlgn="base" hangingPunct="1">
              <a:spcBef>
                <a:spcPct val="20000"/>
              </a:spcBef>
              <a:spcAft>
                <a:spcPct val="0"/>
              </a:spcAft>
              <a:buChar char="–"/>
              <a:defRPr kumimoji="1" sz="1500">
                <a:solidFill>
                  <a:schemeClr val="tx1"/>
                </a:solidFill>
                <a:latin typeface="+mn-lt"/>
                <a:ea typeface="+mn-ea"/>
              </a:defRPr>
            </a:lvl4pPr>
            <a:lvl5pPr marL="1543012" indent="-171446" algn="l" rtl="0" eaLnBrk="1" fontAlgn="base" hangingPunct="1">
              <a:spcBef>
                <a:spcPct val="20000"/>
              </a:spcBef>
              <a:spcAft>
                <a:spcPct val="0"/>
              </a:spcAft>
              <a:buChar char="»"/>
              <a:defRPr kumimoji="1" sz="1500">
                <a:solidFill>
                  <a:schemeClr val="tx1"/>
                </a:solidFill>
                <a:latin typeface="+mn-lt"/>
                <a:ea typeface="+mn-ea"/>
              </a:defRPr>
            </a:lvl5pPr>
            <a:lvl6pPr marL="1885904" indent="-171446" algn="l" rtl="0" eaLnBrk="1" fontAlgn="base" hangingPunct="1">
              <a:spcBef>
                <a:spcPct val="20000"/>
              </a:spcBef>
              <a:spcAft>
                <a:spcPct val="0"/>
              </a:spcAft>
              <a:buChar char="»"/>
              <a:defRPr kumimoji="1" sz="1500">
                <a:solidFill>
                  <a:schemeClr val="tx1"/>
                </a:solidFill>
                <a:latin typeface="+mn-lt"/>
                <a:ea typeface="+mn-ea"/>
              </a:defRPr>
            </a:lvl6pPr>
            <a:lvl7pPr marL="2228795" indent="-171446" algn="l" rtl="0" eaLnBrk="1" fontAlgn="base" hangingPunct="1">
              <a:spcBef>
                <a:spcPct val="20000"/>
              </a:spcBef>
              <a:spcAft>
                <a:spcPct val="0"/>
              </a:spcAft>
              <a:buChar char="»"/>
              <a:defRPr kumimoji="1" sz="1500">
                <a:solidFill>
                  <a:schemeClr val="tx1"/>
                </a:solidFill>
                <a:latin typeface="+mn-lt"/>
                <a:ea typeface="+mn-ea"/>
              </a:defRPr>
            </a:lvl7pPr>
            <a:lvl8pPr marL="2571686" indent="-171446" algn="l" rtl="0" eaLnBrk="1" fontAlgn="base" hangingPunct="1">
              <a:spcBef>
                <a:spcPct val="20000"/>
              </a:spcBef>
              <a:spcAft>
                <a:spcPct val="0"/>
              </a:spcAft>
              <a:buChar char="»"/>
              <a:defRPr kumimoji="1" sz="1500">
                <a:solidFill>
                  <a:schemeClr val="tx1"/>
                </a:solidFill>
                <a:latin typeface="+mn-lt"/>
                <a:ea typeface="+mn-ea"/>
              </a:defRPr>
            </a:lvl8pPr>
            <a:lvl9pPr marL="2914578" indent="-171446" algn="l" rtl="0" eaLnBrk="1" fontAlgn="base" hangingPunct="1">
              <a:spcBef>
                <a:spcPct val="20000"/>
              </a:spcBef>
              <a:spcAft>
                <a:spcPct val="0"/>
              </a:spcAft>
              <a:buChar char="»"/>
              <a:defRPr kumimoji="1" sz="1500">
                <a:solidFill>
                  <a:schemeClr val="tx1"/>
                </a:solidFill>
                <a:latin typeface="+mn-lt"/>
                <a:ea typeface="+mn-ea"/>
              </a:defRPr>
            </a:lvl9pPr>
          </a:lstStyle>
          <a:p>
            <a:pPr marL="152400" indent="-152400">
              <a:buFont typeface="Wingdings" pitchFamily="2" charset="2"/>
              <a:buNone/>
            </a:pPr>
            <a:r>
              <a:rPr lang="en-US" altLang="zh-TW" sz="1600" u="sng" kern="0" dirty="0"/>
              <a:t>ALU Control (</a:t>
            </a:r>
            <a:r>
              <a:rPr lang="en-US" altLang="zh-TW" sz="1600" u="sng" kern="0" dirty="0" err="1"/>
              <a:t>ALUop</a:t>
            </a:r>
            <a:r>
              <a:rPr lang="en-US" altLang="zh-TW" sz="1600" u="sng" kern="0" dirty="0"/>
              <a:t>)</a:t>
            </a:r>
            <a:r>
              <a:rPr lang="en-US" altLang="zh-TW" sz="1600" kern="0" dirty="0"/>
              <a:t> 	       </a:t>
            </a:r>
            <a:r>
              <a:rPr lang="en-US" altLang="zh-TW" sz="1600" u="sng" kern="0" dirty="0"/>
              <a:t>   Function   </a:t>
            </a:r>
            <a:r>
              <a:rPr lang="en-US" altLang="zh-TW" sz="1600" u="sng" kern="0" dirty="0">
                <a:solidFill>
                  <a:schemeClr val="bg1"/>
                </a:solidFill>
              </a:rPr>
              <a:t>k</a:t>
            </a:r>
          </a:p>
          <a:p>
            <a:pPr marL="514350" lvl="1" indent="-142875">
              <a:buFont typeface="Arial" charset="0"/>
              <a:buNone/>
            </a:pPr>
            <a:r>
              <a:rPr lang="en-US" altLang="zh-TW" sz="1600" kern="0" dirty="0">
                <a:solidFill>
                  <a:srgbClr val="FF0000"/>
                </a:solidFill>
              </a:rPr>
              <a:t>00</a:t>
            </a:r>
            <a:r>
              <a:rPr lang="en-US" altLang="zh-TW" sz="1600" kern="0" dirty="0">
                <a:solidFill>
                  <a:srgbClr val="0000FF"/>
                </a:solidFill>
              </a:rPr>
              <a:t>00</a:t>
            </a:r>
            <a:r>
              <a:rPr lang="en-US" altLang="zh-TW" sz="1600" kern="0" dirty="0">
                <a:solidFill>
                  <a:srgbClr val="FF66FF"/>
                </a:solidFill>
              </a:rPr>
              <a:t>		             </a:t>
            </a:r>
            <a:r>
              <a:rPr lang="en-US" altLang="zh-TW" sz="1600" kern="0" dirty="0">
                <a:solidFill>
                  <a:srgbClr val="FF0000"/>
                </a:solidFill>
              </a:rPr>
              <a:t>and</a:t>
            </a:r>
          </a:p>
          <a:p>
            <a:pPr marL="514350" lvl="1" indent="-142875">
              <a:buFont typeface="Arial" charset="0"/>
              <a:buNone/>
            </a:pPr>
            <a:r>
              <a:rPr lang="en-US" altLang="zh-TW" sz="1600" kern="0" dirty="0">
                <a:solidFill>
                  <a:srgbClr val="FF0000"/>
                </a:solidFill>
              </a:rPr>
              <a:t>00</a:t>
            </a:r>
            <a:r>
              <a:rPr lang="en-US" altLang="zh-TW" sz="1600" kern="0" dirty="0">
                <a:solidFill>
                  <a:srgbClr val="0000FF"/>
                </a:solidFill>
              </a:rPr>
              <a:t>01</a:t>
            </a:r>
            <a:r>
              <a:rPr lang="en-US" altLang="zh-TW" sz="1600" kern="0" dirty="0">
                <a:solidFill>
                  <a:srgbClr val="FF66FF"/>
                </a:solidFill>
              </a:rPr>
              <a:t>		</a:t>
            </a:r>
            <a:r>
              <a:rPr lang="en-US" altLang="zh-TW" sz="1600" kern="0" dirty="0">
                <a:solidFill>
                  <a:srgbClr val="FF0000"/>
                </a:solidFill>
              </a:rPr>
              <a:t>              or</a:t>
            </a:r>
          </a:p>
          <a:p>
            <a:pPr marL="514350" lvl="1" indent="-142875">
              <a:buFont typeface="Arial" charset="0"/>
              <a:buNone/>
            </a:pPr>
            <a:r>
              <a:rPr lang="en-US" altLang="zh-TW" sz="1600" kern="0" dirty="0">
                <a:solidFill>
                  <a:srgbClr val="FF0000"/>
                </a:solidFill>
              </a:rPr>
              <a:t>00</a:t>
            </a:r>
            <a:r>
              <a:rPr lang="en-US" altLang="zh-TW" sz="1600" kern="0" dirty="0">
                <a:solidFill>
                  <a:srgbClr val="0000FF"/>
                </a:solidFill>
              </a:rPr>
              <a:t>10</a:t>
            </a:r>
            <a:r>
              <a:rPr lang="en-US" altLang="zh-TW" sz="1600" kern="0" dirty="0">
                <a:solidFill>
                  <a:srgbClr val="FF66FF"/>
                </a:solidFill>
              </a:rPr>
              <a:t>		             </a:t>
            </a:r>
            <a:r>
              <a:rPr lang="en-US" altLang="zh-TW" sz="1600" kern="0" dirty="0">
                <a:solidFill>
                  <a:srgbClr val="FF0000"/>
                </a:solidFill>
              </a:rPr>
              <a:t>add</a:t>
            </a:r>
          </a:p>
          <a:p>
            <a:pPr marL="514350" lvl="1" indent="-142875">
              <a:buFont typeface="Arial" charset="0"/>
              <a:buNone/>
            </a:pPr>
            <a:r>
              <a:rPr lang="en-US" altLang="zh-TW" sz="1600" kern="0" dirty="0"/>
              <a:t>0110		         subtract</a:t>
            </a:r>
          </a:p>
          <a:p>
            <a:pPr marL="514350" lvl="1" indent="-142875">
              <a:buFont typeface="Arial" charset="0"/>
              <a:buNone/>
            </a:pPr>
            <a:r>
              <a:rPr lang="en-US" altLang="zh-TW" sz="1600" kern="0" dirty="0"/>
              <a:t>0111		     set-on-less-than</a:t>
            </a:r>
          </a:p>
          <a:p>
            <a:pPr marL="514350" lvl="1" indent="-142875">
              <a:buFont typeface="Arial" charset="0"/>
              <a:buNone/>
            </a:pPr>
            <a:r>
              <a:rPr lang="en-US" altLang="zh-TW" sz="1600" kern="0" dirty="0"/>
              <a:t>1100		             nor</a:t>
            </a:r>
          </a:p>
        </p:txBody>
      </p:sp>
    </p:spTree>
    <p:extLst>
      <p:ext uri="{BB962C8B-B14F-4D97-AF65-F5344CB8AC3E}">
        <p14:creationId xmlns:p14="http://schemas.microsoft.com/office/powerpoint/2010/main" val="1958281549"/>
      </p:ext>
    </p:extLst>
  </p:cSld>
  <p:clrMapOvr>
    <a:masterClrMapping/>
  </p:clrMapOvr>
</p:sld>
</file>

<file path=ppt/theme/theme1.xml><?xml version="1.0" encoding="utf-8"?>
<a:theme xmlns:a="http://schemas.openxmlformats.org/drawingml/2006/main" name="NTHU UniCl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MS Sans Serif"/>
        <a:ea typeface="MS Sans Serif"/>
        <a:cs typeface="MS Sans Serif"/>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587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TW" sz="1800" b="1" i="0" u="none" strike="noStrike" cap="none" normalizeH="0" baseline="0" smtClean="0">
            <a:ln>
              <a:noFill/>
            </a:ln>
            <a:solidFill>
              <a:schemeClr val="tx1"/>
            </a:solidFill>
            <a:effectLst/>
            <a:latin typeface="Arial" pitchFamily="34" charset="0"/>
            <a:ea typeface="新細明體" pitchFamily="18" charset="-120"/>
          </a:defRPr>
        </a:defPPr>
      </a:lstStyle>
    </a:spDef>
    <a:lnDef>
      <a:spPr bwMode="auto">
        <a:xfrm>
          <a:off x="0" y="0"/>
          <a:ext cx="1" cy="1"/>
        </a:xfrm>
        <a:custGeom>
          <a:avLst/>
          <a:gdLst/>
          <a:ahLst/>
          <a:cxnLst/>
          <a:rect l="0" t="0" r="0" b="0"/>
          <a:pathLst/>
        </a:custGeom>
        <a:noFill/>
        <a:ln w="1587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TW" sz="1800" b="1" i="0" u="none" strike="noStrike" cap="none" normalizeH="0" baseline="0" smtClean="0">
            <a:ln>
              <a:noFill/>
            </a:ln>
            <a:solidFill>
              <a:schemeClr val="tx1"/>
            </a:solidFill>
            <a:effectLst/>
            <a:latin typeface="Arial" pitchFamily="34" charset="0"/>
            <a:ea typeface="新細明體" pitchFamily="18" charset="-120"/>
          </a:defRPr>
        </a:defPPr>
      </a:lstStyle>
    </a:lnDef>
    <a:txDef>
      <a:spPr>
        <a:noFill/>
      </a:spPr>
      <a:bodyPr wrap="none" rtlCol="0" anchor="ctr" anchorCtr="1">
        <a:spAutoFit/>
      </a:bodyPr>
      <a:lstStyle>
        <a:defPPr>
          <a:defRPr dirty="0" smtClean="0">
            <a:ea typeface="標楷體" pitchFamily="65" charset="-120"/>
            <a:cs typeface="Calibri" pitchFamily="34" charset="0"/>
          </a:defRPr>
        </a:defPPr>
      </a:lstStyle>
    </a:tx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THU UniCloud" id="{771810AA-CEBD-463A-B947-7C0DFAF8BB54}" vid="{30CF6CD1-9989-4B2E-8702-709C1DF65D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NTHU UniCloud</Template>
  <TotalTime>5014</TotalTime>
  <Words>5582</Words>
  <Application>Microsoft Office PowerPoint</Application>
  <PresentationFormat>全屏显示(16:9)</PresentationFormat>
  <Paragraphs>1097</Paragraphs>
  <Slides>59</Slides>
  <Notes>38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Arial Unicode MS</vt:lpstr>
      <vt:lpstr>MS Sans Serif</vt:lpstr>
      <vt:lpstr>Arial</vt:lpstr>
      <vt:lpstr>Calibri</vt:lpstr>
      <vt:lpstr>Century Gothic</vt:lpstr>
      <vt:lpstr>Courier New</vt:lpstr>
      <vt:lpstr>Lucida Console</vt:lpstr>
      <vt:lpstr>Times New Roman</vt:lpstr>
      <vt:lpstr>Wingdings</vt:lpstr>
      <vt:lpstr>NTHU UniCloud</vt:lpstr>
      <vt:lpstr>CSC3050 – Computer Architecture Arithematic and Logic Unit</vt:lpstr>
      <vt:lpstr>Arithmetic for Computers</vt:lpstr>
      <vt:lpstr>MIPS Arithmetic and Logic Unit (ALU)</vt:lpstr>
      <vt:lpstr>MIPS Arithmetic and Logic Instructions</vt:lpstr>
      <vt:lpstr>Design MIPS ALU</vt:lpstr>
      <vt:lpstr>Design Approach</vt:lpstr>
      <vt:lpstr>Function Specification</vt:lpstr>
      <vt:lpstr>The Diagram of a 32-Bit ALU</vt:lpstr>
      <vt:lpstr>Function Specification</vt:lpstr>
      <vt:lpstr>A 1-bit ALU – And, Or, and Add Operations</vt:lpstr>
      <vt:lpstr>A 4-bit ALU – And, Or, and Add Operations</vt:lpstr>
      <vt:lpstr>Function Specification</vt:lpstr>
      <vt:lpstr>Subtraction Operation</vt:lpstr>
      <vt:lpstr>Revised Diagram</vt:lpstr>
      <vt:lpstr>Function Specification</vt:lpstr>
      <vt:lpstr>Nor Operation</vt:lpstr>
      <vt:lpstr>Function Specification</vt:lpstr>
      <vt:lpstr>Set on Less Than (1)</vt:lpstr>
      <vt:lpstr>Set on Less Than (2)</vt:lpstr>
      <vt:lpstr>Set on Less Than (3)</vt:lpstr>
      <vt:lpstr>(Simplified) 1-bit MIPS ALU </vt:lpstr>
      <vt:lpstr>(Simplified) 32-bit ALU</vt:lpstr>
      <vt:lpstr>Overflow</vt:lpstr>
      <vt:lpstr>Overflow Detection</vt:lpstr>
      <vt:lpstr>Overflow Detection Logic</vt:lpstr>
      <vt:lpstr>Dealing with Overflow</vt:lpstr>
      <vt:lpstr>Zero Detection Logic</vt:lpstr>
      <vt:lpstr>Ripple Carry Adder</vt:lpstr>
      <vt:lpstr>Carry-Lookahead Adder</vt:lpstr>
      <vt:lpstr>Critical Path Delay</vt:lpstr>
      <vt:lpstr>Multiplication</vt:lpstr>
      <vt:lpstr>Multiplication Hardware (1st Version)</vt:lpstr>
      <vt:lpstr>Multiplication Algorithm</vt:lpstr>
      <vt:lpstr>Multiplication Hardware (2nd Version)</vt:lpstr>
      <vt:lpstr>Multiplication Hardware (2nd Version)</vt:lpstr>
      <vt:lpstr>MIPS Multiplication Instruction</vt:lpstr>
      <vt:lpstr>Divide: Paper &amp; Pencil</vt:lpstr>
      <vt:lpstr>Divide Hardware - Version 1 (1)</vt:lpstr>
      <vt:lpstr>PowerPoint 演示文稿</vt:lpstr>
      <vt:lpstr>Observations - Version 1</vt:lpstr>
      <vt:lpstr>Divide Hardware - Version 2 (1)</vt:lpstr>
      <vt:lpstr>Divide Hardware - Version 2 (2)</vt:lpstr>
      <vt:lpstr>MIPS Division Instruction</vt:lpstr>
      <vt:lpstr>Signed Divide </vt:lpstr>
      <vt:lpstr>Observations: Multiply and Divide </vt:lpstr>
      <vt:lpstr>Multiply/Divide Hardware </vt:lpstr>
      <vt:lpstr>Floating-Point Numbers</vt:lpstr>
      <vt:lpstr>Floating-Point Standard </vt:lpstr>
      <vt:lpstr>IEEE Floating-Point Format</vt:lpstr>
      <vt:lpstr>Exercise L04-2</vt:lpstr>
      <vt:lpstr>Exercise L04-3</vt:lpstr>
      <vt:lpstr>Exercise L04-4</vt:lpstr>
      <vt:lpstr>Floating-Point Addition (1)</vt:lpstr>
      <vt:lpstr>Floating-Point Addition (2)</vt:lpstr>
      <vt:lpstr>FP Adder Hardware (1)</vt:lpstr>
      <vt:lpstr>FP Adder Hardware (2)</vt:lpstr>
      <vt:lpstr>FP Arithmetic Hardware</vt:lpstr>
      <vt:lpstr>FP Instructions in MIPS (1)</vt:lpstr>
      <vt:lpstr>FP Instructions in MIPS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Open 5G / IoT Cloud Platform</dc:title>
  <dc:creator>Wu-Chun Chung</dc:creator>
  <cp:lastModifiedBy>Yeh-Ching Chung 鍾葉青）</cp:lastModifiedBy>
  <cp:revision>343</cp:revision>
  <dcterms:created xsi:type="dcterms:W3CDTF">2015-06-05T07:23:35Z</dcterms:created>
  <dcterms:modified xsi:type="dcterms:W3CDTF">2020-02-25T05:21:43Z</dcterms:modified>
</cp:coreProperties>
</file>