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301" r:id="rId5"/>
    <p:sldId id="323" r:id="rId6"/>
    <p:sldId id="302" r:id="rId7"/>
    <p:sldId id="315" r:id="rId8"/>
    <p:sldId id="303" r:id="rId9"/>
    <p:sldId id="325" r:id="rId10"/>
    <p:sldId id="305" r:id="rId11"/>
    <p:sldId id="316" r:id="rId12"/>
    <p:sldId id="322" r:id="rId13"/>
    <p:sldId id="321" r:id="rId14"/>
    <p:sldId id="317" r:id="rId15"/>
    <p:sldId id="318" r:id="rId16"/>
    <p:sldId id="319" r:id="rId17"/>
    <p:sldId id="32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EE233-8A5A-41F0-8F05-99CF4A9C03D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A34D3-8633-4A83-AF72-E96410C427A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FD613F-765A-481C-9DCB-23F6EA0B0AA5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mailto:liyishu@cuhk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Operating System (CSC 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3150</a:t>
            </a:r>
            <a:r>
              <a:rPr lang="en-US" altLang="zh-TW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)</a:t>
            </a:r>
            <a:b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</a:br>
            <a:b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</a:br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Tutorial 7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511" y="4455620"/>
            <a:ext cx="10058400" cy="1143000"/>
          </a:xfrm>
        </p:spPr>
        <p:txBody>
          <a:bodyPr>
            <a:normAutofit fontScale="60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SHIHAO HONG</a:t>
            </a:r>
            <a:endParaRPr lang="en-US" altLang="zh-CN" sz="3200" i="1" dirty="0">
              <a:effectLst>
                <a:outerShdw blurRad="38100" dist="38100" dir="2700000" algn="tl">
                  <a:srgbClr val="C0C0C0"/>
                </a:outerShdw>
              </a:effectLst>
              <a:ea typeface="PMingLiU" panose="02020500000000000000" pitchFamily="18" charset="-12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School of Science and Engineering</a:t>
            </a:r>
            <a:endParaRPr lang="en-US" altLang="zh-TW" sz="3200" i="1" dirty="0">
              <a:effectLst>
                <a:outerShdw blurRad="38100" dist="38100" dir="2700000" algn="tl">
                  <a:srgbClr val="C0C0C0"/>
                </a:outerShdw>
              </a:effectLst>
              <a:ea typeface="PMingLiU" panose="02020500000000000000" pitchFamily="18" charset="-12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E-mail: 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  <a:hlinkClick r:id="rId1"/>
              </a:rPr>
              <a:t>220019037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  <a:hlinkClick r:id="rId1"/>
              </a:rPr>
              <a:t>@link.cuhk.edu.cn</a:t>
            </a:r>
            <a:endParaRPr lang="en-US" altLang="zh-TW" sz="3200" i="1" dirty="0">
              <a:effectLst>
                <a:outerShdw blurRad="38100" dist="38100" dir="2700000" algn="tl">
                  <a:srgbClr val="C0C0C0"/>
                </a:outerShdw>
              </a:effectLst>
              <a:ea typeface="PMingLiU" panose="02020500000000000000" pitchFamily="18" charset="-12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894" y="833896"/>
            <a:ext cx="1235648" cy="10349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4 Structure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295" lvl="1" indent="0">
              <a:buNone/>
            </a:pPr>
            <a:endParaRPr lang="en-US" dirty="0"/>
          </a:p>
          <a:p>
            <a:pPr marL="201295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225" y="1845735"/>
            <a:ext cx="6576281" cy="44636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4 Structure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size of volume is 1085440 bytes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The size of files total is 1048576 bytes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maximum number of file is 1024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maximum size of a file is 1024 bytes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The maximum size of a file name is 20 bytes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FCB size is 32 bytes.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FCB entries is 32KB/ 32 bytes = 1024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Storage block size is 32 bytes.</a:t>
            </a:r>
            <a:endParaRPr lang="en-US" dirty="0"/>
          </a:p>
          <a:p>
            <a:pPr marL="201295" lvl="1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8521" y="2000388"/>
            <a:ext cx="5543962" cy="38687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4 File Operations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TW" sz="2000" dirty="0"/>
              <a:t> </a:t>
            </a:r>
            <a:r>
              <a:rPr kumimoji="1" lang="en-US" altLang="zh-TW" b="1" dirty="0"/>
              <a:t>open</a:t>
            </a:r>
            <a:endParaRPr kumimoji="1" lang="en-US" altLang="zh-TW" b="1" dirty="0"/>
          </a:p>
          <a:p>
            <a:pPr lvl="1"/>
            <a:r>
              <a:rPr kumimoji="1" lang="en-US" altLang="zh-TW" dirty="0"/>
              <a:t>Open a file.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Give a file pointer to find the file’s location.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Space in the file system must be found for the file.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An entry for the new file must be made in the directory.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Also accept access-mode information: read/write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When to use write mode, if no such file name can be found, </a:t>
            </a:r>
            <a:r>
              <a:rPr kumimoji="1" lang="en-US" altLang="zh-TW" dirty="0">
                <a:solidFill>
                  <a:srgbClr val="FF0000"/>
                </a:solidFill>
              </a:rPr>
              <a:t>create a new zero byte file</a:t>
            </a:r>
            <a:r>
              <a:rPr kumimoji="1" lang="en-US" altLang="zh-TW" dirty="0"/>
              <a:t>.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Return a write/read pointer.</a:t>
            </a:r>
            <a:endParaRPr kumimoji="1" lang="zh-TW" altLang="en-US" dirty="0"/>
          </a:p>
          <a:p>
            <a:pPr marL="20129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95300" y="4720337"/>
            <a:ext cx="750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fp</a:t>
            </a:r>
            <a:r>
              <a:rPr lang="en-US" dirty="0"/>
              <a:t> = open (char *s, </a:t>
            </a:r>
            <a:r>
              <a:rPr lang="en-US" dirty="0" err="1"/>
              <a:t>int</a:t>
            </a:r>
            <a:r>
              <a:rPr lang="en-US" dirty="0"/>
              <a:t> op)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059084" y="4996597"/>
            <a:ext cx="174567" cy="47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85258" y="5386648"/>
            <a:ext cx="113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File name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27517" y="5049583"/>
            <a:ext cx="295101" cy="38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2169" y="5444270"/>
            <a:ext cx="226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G_READ / G_WRITE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4 File Operations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TW" sz="2000" dirty="0"/>
              <a:t> </a:t>
            </a:r>
            <a:r>
              <a:rPr kumimoji="1" lang="en-US" altLang="zh-TW" b="1" dirty="0"/>
              <a:t>write</a:t>
            </a:r>
            <a:endParaRPr kumimoji="1" lang="en-US" altLang="zh-TW" b="1" dirty="0"/>
          </a:p>
          <a:p>
            <a:pPr lvl="1"/>
            <a:r>
              <a:rPr kumimoji="1" lang="en-US" altLang="zh-TW" dirty="0"/>
              <a:t>To write a file.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A write pointer to identify the location in the file.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If the file have existed, cleanup the older contents of the file and write the new contents.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Take the </a:t>
            </a:r>
            <a:r>
              <a:rPr kumimoji="1" lang="en-US" altLang="zh-TW" b="1" dirty="0">
                <a:solidFill>
                  <a:srgbClr val="FF0000"/>
                </a:solidFill>
              </a:rPr>
              <a:t>input</a:t>
            </a:r>
            <a:r>
              <a:rPr kumimoji="1" lang="en-US" altLang="zh-TW" dirty="0"/>
              <a:t> buffer to write bytes data to the file 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5795" y="4163384"/>
            <a:ext cx="750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(</a:t>
            </a:r>
            <a:r>
              <a:rPr lang="en-US" dirty="0" err="1"/>
              <a:t>uchar</a:t>
            </a:r>
            <a:r>
              <a:rPr lang="en-US" dirty="0"/>
              <a:t> *input, u32 size, u32 </a:t>
            </a:r>
            <a:r>
              <a:rPr lang="en-US" dirty="0" err="1"/>
              <a:t>fp</a:t>
            </a:r>
            <a:r>
              <a:rPr lang="en-US" dirty="0"/>
              <a:t>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88671" y="4486504"/>
            <a:ext cx="174567" cy="47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97973" y="4913470"/>
            <a:ext cx="1130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Input buffer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31918" y="4486504"/>
            <a:ext cx="174567" cy="47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97579" y="4904042"/>
            <a:ext cx="143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Bytes of data write to file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54629" y="4481790"/>
            <a:ext cx="378232" cy="47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97233" y="4916595"/>
            <a:ext cx="143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Write pointer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4 File Operations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TW" sz="2000" dirty="0"/>
              <a:t> </a:t>
            </a:r>
            <a:r>
              <a:rPr kumimoji="1" lang="en-US" altLang="zh-TW" b="1" dirty="0"/>
              <a:t>read</a:t>
            </a:r>
            <a:endParaRPr kumimoji="1" lang="en-US" altLang="zh-TW" b="1" dirty="0"/>
          </a:p>
          <a:p>
            <a:pPr lvl="1"/>
            <a:r>
              <a:rPr kumimoji="1" lang="en-US" altLang="zh-TW" dirty="0"/>
              <a:t>To read contents from a file.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A read pointer to identify the location in the file.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To read bytes data from the file to the </a:t>
            </a:r>
            <a:r>
              <a:rPr kumimoji="1" lang="en-US" altLang="zh-TW" b="1" dirty="0">
                <a:solidFill>
                  <a:srgbClr val="FF0000"/>
                </a:solidFill>
              </a:rPr>
              <a:t>output</a:t>
            </a:r>
            <a:r>
              <a:rPr kumimoji="1" lang="en-US" altLang="zh-TW" dirty="0"/>
              <a:t> buffer.</a:t>
            </a:r>
            <a:endParaRPr kumimoji="1" lang="en-US" altLang="zh-TW" dirty="0"/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The offset of the opened file associated with the read pointer is 0 (always read the file from head.)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pPr marL="201295" lvl="1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5795" y="4163384"/>
            <a:ext cx="750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read(</a:t>
            </a:r>
            <a:r>
              <a:rPr lang="en-US" dirty="0" err="1"/>
              <a:t>uchar</a:t>
            </a:r>
            <a:r>
              <a:rPr lang="en-US" dirty="0"/>
              <a:t> *output, u32 size, u32 </a:t>
            </a:r>
            <a:r>
              <a:rPr lang="en-US" dirty="0" err="1"/>
              <a:t>fp</a:t>
            </a:r>
            <a:r>
              <a:rPr lang="en-US" dirty="0"/>
              <a:t>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31918" y="4486504"/>
            <a:ext cx="174567" cy="47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7579" y="4904042"/>
            <a:ext cx="1431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Bytes of data read from file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54629" y="4481790"/>
            <a:ext cx="378232" cy="47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97233" y="4916595"/>
            <a:ext cx="143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Read pointer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88671" y="4486504"/>
            <a:ext cx="174567" cy="47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97973" y="4913470"/>
            <a:ext cx="1130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 buffer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4 File Operations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TW" sz="2000" dirty="0"/>
              <a:t> </a:t>
            </a:r>
            <a:r>
              <a:rPr kumimoji="1" lang="en-US" altLang="zh-TW" b="1" dirty="0" err="1"/>
              <a:t>rm</a:t>
            </a:r>
            <a:endParaRPr kumimoji="1" lang="en-US" altLang="zh-TW" b="1" dirty="0"/>
          </a:p>
          <a:p>
            <a:pPr lvl="1"/>
            <a:r>
              <a:rPr kumimoji="1" lang="en-US" altLang="zh-TW" dirty="0"/>
              <a:t>To delete a file and release the file space.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Search the directory for the named file.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Implement </a:t>
            </a:r>
            <a:r>
              <a:rPr kumimoji="1" lang="en-US" altLang="zh-TW" b="1" dirty="0" err="1">
                <a:solidFill>
                  <a:srgbClr val="FF0000"/>
                </a:solidFill>
              </a:rPr>
              <a:t>gsys</a:t>
            </a:r>
            <a:r>
              <a:rPr kumimoji="1" lang="en-US" altLang="zh-TW" b="1" dirty="0">
                <a:solidFill>
                  <a:srgbClr val="FF0000"/>
                </a:solidFill>
              </a:rPr>
              <a:t>()</a:t>
            </a:r>
            <a:r>
              <a:rPr kumimoji="1" lang="en-US" altLang="zh-TW" dirty="0"/>
              <a:t> to pass the </a:t>
            </a:r>
            <a:r>
              <a:rPr kumimoji="1" lang="en-US" altLang="zh-TW" b="1" dirty="0">
                <a:solidFill>
                  <a:srgbClr val="FF0000"/>
                </a:solidFill>
              </a:rPr>
              <a:t>RM</a:t>
            </a:r>
            <a:r>
              <a:rPr kumimoji="1" lang="en-US" altLang="zh-TW" dirty="0"/>
              <a:t> command.</a:t>
            </a:r>
            <a:endParaRPr kumimoji="1" lang="en-US" altLang="zh-TW" dirty="0"/>
          </a:p>
        </p:txBody>
      </p:sp>
      <p:sp>
        <p:nvSpPr>
          <p:cNvPr id="6" name="TextBox 5"/>
          <p:cNvSpPr txBox="1"/>
          <p:nvPr/>
        </p:nvSpPr>
        <p:spPr>
          <a:xfrm>
            <a:off x="1695795" y="3631371"/>
            <a:ext cx="750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gsys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op, char *s)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12868" y="3938992"/>
            <a:ext cx="356683" cy="43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7579" y="4372029"/>
            <a:ext cx="1431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File name you want to delete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323406" y="3954491"/>
            <a:ext cx="174567" cy="47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95795" y="4427669"/>
            <a:ext cx="1367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Delete command: RM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4 File Operations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TW" sz="2000" dirty="0"/>
              <a:t> </a:t>
            </a:r>
            <a:r>
              <a:rPr kumimoji="1" lang="en-US" altLang="zh-TW" b="1" dirty="0"/>
              <a:t>ls</a:t>
            </a:r>
            <a:endParaRPr kumimoji="1" lang="en-US" altLang="zh-TW" b="1" dirty="0"/>
          </a:p>
          <a:p>
            <a:pPr lvl="1"/>
            <a:r>
              <a:rPr kumimoji="1" lang="en-US" altLang="zh-TW" dirty="0"/>
              <a:t>List information about files.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Implement </a:t>
            </a:r>
            <a:r>
              <a:rPr kumimoji="1" lang="en-US" altLang="zh-TW" b="1" dirty="0" err="1">
                <a:solidFill>
                  <a:srgbClr val="FF0000"/>
                </a:solidFill>
              </a:rPr>
              <a:t>gsys</a:t>
            </a:r>
            <a:r>
              <a:rPr kumimoji="1" lang="en-US" altLang="zh-TW" b="1" dirty="0">
                <a:solidFill>
                  <a:srgbClr val="FF0000"/>
                </a:solidFill>
              </a:rPr>
              <a:t>()</a:t>
            </a:r>
            <a:r>
              <a:rPr kumimoji="1" lang="en-US" altLang="zh-TW" dirty="0"/>
              <a:t> to pass the </a:t>
            </a:r>
            <a:r>
              <a:rPr kumimoji="1" lang="en-US" altLang="zh-TW" b="1" dirty="0">
                <a:solidFill>
                  <a:srgbClr val="FF0000"/>
                </a:solidFill>
              </a:rPr>
              <a:t>LS_D/LS_S</a:t>
            </a:r>
            <a:r>
              <a:rPr kumimoji="1" lang="en-US" altLang="zh-TW" dirty="0"/>
              <a:t> commands.</a:t>
            </a:r>
            <a:endParaRPr kumimoji="1" lang="en-US" altLang="zh-TW" dirty="0"/>
          </a:p>
          <a:p>
            <a:pPr lvl="1"/>
            <a:r>
              <a:rPr kumimoji="1" lang="en-US" altLang="zh-TW" b="1" dirty="0">
                <a:solidFill>
                  <a:srgbClr val="FF0000"/>
                </a:solidFill>
              </a:rPr>
              <a:t>LS_D</a:t>
            </a:r>
            <a:r>
              <a:rPr kumimoji="1" lang="en-US" altLang="zh-TW" dirty="0"/>
              <a:t> list all files name in the directory and order by modified time of files.</a:t>
            </a:r>
            <a:endParaRPr kumimoji="1" lang="en-US" altLang="zh-TW" dirty="0"/>
          </a:p>
          <a:p>
            <a:pPr lvl="1"/>
            <a:r>
              <a:rPr kumimoji="1" lang="en-US" altLang="zh-TW" b="1" dirty="0">
                <a:solidFill>
                  <a:srgbClr val="FF0000"/>
                </a:solidFill>
              </a:rPr>
              <a:t>LS_S</a:t>
            </a:r>
            <a:r>
              <a:rPr kumimoji="1" lang="en-US" altLang="zh-TW" dirty="0"/>
              <a:t> list all files name and size in the directory and order by size.</a:t>
            </a:r>
            <a:endParaRPr kumimoji="1" lang="en-US" altLang="zh-TW" dirty="0"/>
          </a:p>
          <a:p>
            <a:pPr lvl="2">
              <a:lnSpc>
                <a:spcPct val="70000"/>
              </a:lnSpc>
              <a:buFont typeface="Wingdings" panose="05000000000000000000" pitchFamily="2" charset="2"/>
              <a:buChar char="Ø"/>
              <a:tabLst>
                <a:tab pos="1874520" algn="l"/>
              </a:tabLst>
              <a:defRPr/>
            </a:pPr>
            <a:r>
              <a:rPr lang="en-US" altLang="zh-TW" sz="1600" dirty="0"/>
              <a:t>If there are several files with the same size, then first create first print.</a:t>
            </a:r>
            <a:endParaRPr lang="en-US" altLang="zh-TW" sz="1600" dirty="0"/>
          </a:p>
          <a:p>
            <a:pPr marL="201295" lvl="1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06978" y="4163384"/>
            <a:ext cx="248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gsys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op)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71996" y="4486504"/>
            <a:ext cx="4156" cy="47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06978" y="4959682"/>
            <a:ext cx="2743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list command: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LS_D / LS_S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4000" dirty="0"/>
              <a:t>Thank you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Target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tutorial, we will learn Assignment 4 related File System concepts.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File System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FCB (file-control block)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altLang="zh-TW" dirty="0"/>
              <a:t>Contiguous Allocation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Free Space Management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Assignment 4 structure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Assignment 4 File Operations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Attribute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zh-TW" dirty="0"/>
              <a:t>  </a:t>
            </a:r>
            <a:r>
              <a:rPr lang="en-US" altLang="zh-TW" b="1" dirty="0"/>
              <a:t>Name </a:t>
            </a:r>
            <a:r>
              <a:rPr lang="en-US" altLang="zh-TW" dirty="0"/>
              <a:t> – only information kept in human-readable form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b="1" dirty="0"/>
              <a:t>  Identifier</a:t>
            </a:r>
            <a:r>
              <a:rPr lang="en-US" altLang="zh-TW" dirty="0"/>
              <a:t> – unique tag (number) identifies file within file system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b="1" dirty="0"/>
              <a:t>  Type</a:t>
            </a:r>
            <a:r>
              <a:rPr lang="en-US" altLang="zh-TW" dirty="0"/>
              <a:t> – needed for systems that support different types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b="1" dirty="0"/>
              <a:t>  Location</a:t>
            </a:r>
            <a:r>
              <a:rPr lang="en-US" altLang="zh-TW" dirty="0"/>
              <a:t> – pointer to file location on device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b="1" dirty="0"/>
              <a:t>  Size</a:t>
            </a:r>
            <a:r>
              <a:rPr lang="en-US" altLang="zh-TW" dirty="0"/>
              <a:t> – current file size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b="1" dirty="0"/>
              <a:t>  Protection</a:t>
            </a:r>
            <a:r>
              <a:rPr lang="en-US" altLang="zh-TW" dirty="0"/>
              <a:t> – controls who can do reading, writing, executing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b="1" dirty="0"/>
              <a:t>  Time, date, and user identification</a:t>
            </a:r>
            <a:r>
              <a:rPr lang="en-US" altLang="zh-TW" dirty="0"/>
              <a:t> – data for protection, security, and usage monitoring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dirty="0"/>
              <a:t>  Information about files are kept in the directory structure, which is maintained on the disk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dirty="0"/>
              <a:t>  Many variations, including extended file attributes such as file checksum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dirty="0"/>
              <a:t>  Information kept in the directory structure</a:t>
            </a:r>
            <a:endParaRPr lang="en-US" altLang="zh-TW" dirty="0"/>
          </a:p>
          <a:p>
            <a:pPr marL="201295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System Structure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zh-TW" dirty="0"/>
              <a:t> File structure</a:t>
            </a:r>
            <a:endParaRPr lang="en-US" altLang="zh-TW" dirty="0"/>
          </a:p>
          <a:p>
            <a:pPr lvl="1">
              <a:lnSpc>
                <a:spcPct val="110000"/>
              </a:lnSpc>
            </a:pPr>
            <a:r>
              <a:rPr lang="en-US" altLang="zh-TW" sz="1900" dirty="0"/>
              <a:t>Logical storage unit</a:t>
            </a:r>
            <a:endParaRPr lang="en-US" altLang="zh-TW" sz="1900" dirty="0"/>
          </a:p>
          <a:p>
            <a:pPr lvl="1">
              <a:lnSpc>
                <a:spcPct val="110000"/>
              </a:lnSpc>
            </a:pPr>
            <a:r>
              <a:rPr lang="en-US" altLang="zh-TW" sz="1900" dirty="0"/>
              <a:t>Collection of related information</a:t>
            </a:r>
            <a:endParaRPr lang="en-US" altLang="zh-TW" sz="19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b="1" dirty="0">
                <a:solidFill>
                  <a:srgbClr val="3366FF"/>
                </a:solidFill>
              </a:rPr>
              <a:t> File system</a:t>
            </a:r>
            <a:r>
              <a:rPr lang="en-US" altLang="zh-TW" dirty="0">
                <a:solidFill>
                  <a:srgbClr val="3366FF"/>
                </a:solidFill>
              </a:rPr>
              <a:t> </a:t>
            </a:r>
            <a:r>
              <a:rPr lang="en-US" altLang="zh-TW" dirty="0"/>
              <a:t>resides on secondary storage (disks)</a:t>
            </a:r>
            <a:endParaRPr lang="en-US" altLang="zh-TW" dirty="0"/>
          </a:p>
          <a:p>
            <a:pPr lvl="1">
              <a:lnSpc>
                <a:spcPct val="110000"/>
              </a:lnSpc>
            </a:pPr>
            <a:r>
              <a:rPr lang="en-US" altLang="zh-TW" sz="1900" dirty="0"/>
              <a:t>Provided user interface to storage, mapping logical to physical</a:t>
            </a:r>
            <a:endParaRPr lang="en-US" altLang="zh-TW" sz="1900" dirty="0"/>
          </a:p>
          <a:p>
            <a:pPr lvl="1">
              <a:lnSpc>
                <a:spcPct val="110000"/>
              </a:lnSpc>
            </a:pPr>
            <a:r>
              <a:rPr lang="en-US" altLang="zh-TW" sz="1900" dirty="0"/>
              <a:t>Provides efficient and convenient access to disk by allowing data to be stored, located retrieved easily</a:t>
            </a:r>
            <a:endParaRPr lang="en-US" altLang="zh-TW" sz="19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dirty="0"/>
              <a:t> Disk provides in-place rewrite and random access</a:t>
            </a:r>
            <a:endParaRPr lang="en-US" altLang="zh-TW" dirty="0"/>
          </a:p>
          <a:p>
            <a:pPr lvl="1">
              <a:lnSpc>
                <a:spcPct val="110000"/>
              </a:lnSpc>
            </a:pPr>
            <a:r>
              <a:rPr lang="en-US" altLang="zh-TW" sz="1900" dirty="0"/>
              <a:t>I/O transfers performed in blocks of sectors (usually 512 bytes)</a:t>
            </a:r>
            <a:endParaRPr lang="en-US" altLang="zh-TW" sz="19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b="1" dirty="0">
                <a:solidFill>
                  <a:srgbClr val="3366FF"/>
                </a:solidFill>
              </a:rPr>
              <a:t> File control block</a:t>
            </a:r>
            <a:r>
              <a:rPr lang="en-US" altLang="zh-TW" dirty="0">
                <a:solidFill>
                  <a:srgbClr val="3366FF"/>
                </a:solidFill>
              </a:rPr>
              <a:t> </a:t>
            </a:r>
            <a:r>
              <a:rPr lang="en-US" altLang="zh-TW" dirty="0"/>
              <a:t>– storage structure consisting of information about a file</a:t>
            </a:r>
            <a:endParaRPr lang="en-US" altLang="zh-TW" sz="11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b="1" dirty="0">
                <a:solidFill>
                  <a:srgbClr val="3366FF"/>
                </a:solidFill>
              </a:rPr>
              <a:t> Device driver</a:t>
            </a:r>
            <a:r>
              <a:rPr lang="en-US" altLang="zh-TW" dirty="0">
                <a:solidFill>
                  <a:srgbClr val="3366FF"/>
                </a:solidFill>
              </a:rPr>
              <a:t> </a:t>
            </a:r>
            <a:r>
              <a:rPr lang="en-US" altLang="zh-TW" dirty="0"/>
              <a:t>controls the physical device 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dirty="0"/>
              <a:t> File system organized into layers</a:t>
            </a:r>
            <a:endParaRPr lang="en-US" altLang="zh-TW" dirty="0"/>
          </a:p>
          <a:p>
            <a:pPr marL="201295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System Layer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TW" sz="2000" dirty="0"/>
              <a:t> </a:t>
            </a:r>
            <a:r>
              <a:rPr lang="en-US" altLang="zh-TW" sz="2000" b="1" dirty="0">
                <a:solidFill>
                  <a:srgbClr val="3366FF"/>
                </a:solidFill>
              </a:rPr>
              <a:t>Device drivers manage </a:t>
            </a:r>
            <a:r>
              <a:rPr lang="en-US" altLang="zh-TW" sz="2000" dirty="0"/>
              <a:t>I/O devices at the I/O control layer</a:t>
            </a:r>
            <a:endParaRPr lang="en-US" altLang="zh-TW" sz="2000" dirty="0"/>
          </a:p>
          <a:p>
            <a:pPr lvl="1">
              <a:defRPr/>
            </a:pPr>
            <a:r>
              <a:rPr lang="en-US" altLang="zh-TW" dirty="0"/>
              <a:t>Given commands like “read drive1, cylinder 72, track 2, sector 10, into memory location 1060” outputs low-level hardware specific commands to hardware controller</a:t>
            </a:r>
            <a:endParaRPr lang="en-US" altLang="zh-TW" b="1" dirty="0">
              <a:solidFill>
                <a:srgbClr val="3366FF"/>
              </a:solidFill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TW" sz="2000" dirty="0"/>
              <a:t> </a:t>
            </a:r>
            <a:r>
              <a:rPr lang="en-US" altLang="zh-TW" sz="2000" b="1" dirty="0">
                <a:solidFill>
                  <a:srgbClr val="3366FF"/>
                </a:solidFill>
              </a:rPr>
              <a:t>Basic file system </a:t>
            </a:r>
            <a:r>
              <a:rPr lang="en-US" altLang="zh-TW" sz="2000" dirty="0"/>
              <a:t>given command like “retrieve block 123” translates to device driver</a:t>
            </a:r>
            <a:endParaRPr lang="en-US" altLang="zh-TW" sz="2000" dirty="0"/>
          </a:p>
          <a:p>
            <a:pPr lvl="1">
              <a:defRPr/>
            </a:pPr>
            <a:r>
              <a:rPr lang="en-US" altLang="zh-TW" dirty="0"/>
              <a:t>Also manages memory buffers and caches (allocation, freeing, replacement) 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Buffers hold data in transit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Caches hold frequently used data</a:t>
            </a:r>
            <a:endParaRPr lang="en-US" altLang="zh-TW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TW" sz="2000" dirty="0"/>
              <a:t> </a:t>
            </a:r>
            <a:r>
              <a:rPr lang="en-US" altLang="zh-TW" sz="2000" b="1" dirty="0">
                <a:solidFill>
                  <a:srgbClr val="3366FF"/>
                </a:solidFill>
              </a:rPr>
              <a:t>File organization module </a:t>
            </a:r>
            <a:r>
              <a:rPr lang="en-US" altLang="zh-TW" sz="2000" dirty="0"/>
              <a:t>understands files, logical address, and physical blocks</a:t>
            </a:r>
            <a:endParaRPr lang="en-US" altLang="zh-TW" sz="2000" dirty="0"/>
          </a:p>
          <a:p>
            <a:pPr lvl="1">
              <a:defRPr/>
            </a:pPr>
            <a:r>
              <a:rPr lang="en-US" altLang="zh-TW" dirty="0"/>
              <a:t>Translates logical block # to physical block #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Manages free space, disk allocation</a:t>
            </a:r>
            <a:endParaRPr lang="en-US" altLang="zh-TW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TW" sz="2000" dirty="0"/>
              <a:t>  </a:t>
            </a:r>
            <a:r>
              <a:rPr lang="en-US" altLang="zh-TW" sz="2000" b="1" dirty="0">
                <a:solidFill>
                  <a:srgbClr val="3366FF"/>
                </a:solidFill>
              </a:rPr>
              <a:t>Logical file system </a:t>
            </a:r>
            <a:r>
              <a:rPr lang="en-US" altLang="zh-TW" sz="2000" dirty="0"/>
              <a:t>manages metadata information</a:t>
            </a:r>
            <a:endParaRPr lang="en-US" altLang="zh-TW" sz="2000" dirty="0"/>
          </a:p>
          <a:p>
            <a:pPr lvl="1">
              <a:defRPr/>
            </a:pPr>
            <a:r>
              <a:rPr lang="en-US" altLang="zh-TW" dirty="0"/>
              <a:t>Translates file name into file number, file handle, location by maintaining file control blocks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Directory management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Protection</a:t>
            </a:r>
            <a:endParaRPr lang="en-US" altLang="zh-TW" dirty="0"/>
          </a:p>
          <a:p>
            <a:pPr marL="201295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System </a:t>
            </a:r>
            <a:r>
              <a:rPr lang="en-US" altLang="zh-CN" dirty="0"/>
              <a:t>structure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501226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zh-TW" dirty="0"/>
              <a:t>  We have system calls at the API level, but how do we implement their functions?</a:t>
            </a:r>
            <a:endParaRPr lang="en-US" altLang="zh-TW" dirty="0"/>
          </a:p>
          <a:p>
            <a:pPr lvl="1">
              <a:spcAft>
                <a:spcPts val="0"/>
              </a:spcAft>
            </a:pPr>
            <a:r>
              <a:rPr lang="en-US" altLang="zh-TW" sz="2000" dirty="0"/>
              <a:t>On-disk and in-memory structures</a:t>
            </a:r>
            <a:endParaRPr lang="en-US" altLang="zh-TW" sz="2000" dirty="0"/>
          </a:p>
          <a:p>
            <a:pPr marL="201295" lvl="1" indent="0">
              <a:spcAft>
                <a:spcPts val="0"/>
              </a:spcAft>
              <a:buNone/>
            </a:pPr>
            <a:endParaRPr lang="en-US" altLang="zh-TW" sz="2000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zh-TW" b="1" dirty="0">
                <a:solidFill>
                  <a:srgbClr val="3366FF"/>
                </a:solidFill>
              </a:rPr>
              <a:t>  Boot control block</a:t>
            </a:r>
            <a:r>
              <a:rPr lang="en-US" altLang="zh-TW" dirty="0">
                <a:solidFill>
                  <a:srgbClr val="3366FF"/>
                </a:solidFill>
              </a:rPr>
              <a:t> </a:t>
            </a:r>
            <a:r>
              <a:rPr lang="en-US" altLang="zh-TW" dirty="0"/>
              <a:t>contains info needed by system to boot OS from that volume</a:t>
            </a:r>
            <a:endParaRPr lang="en-US" altLang="zh-TW" dirty="0"/>
          </a:p>
          <a:p>
            <a:pPr lvl="1">
              <a:spcAft>
                <a:spcPts val="0"/>
              </a:spcAft>
            </a:pPr>
            <a:r>
              <a:rPr lang="en-US" altLang="zh-TW" sz="2000" dirty="0"/>
              <a:t>Needed if volume contains OS, usually first block of volume</a:t>
            </a:r>
            <a:endParaRPr lang="en-US" altLang="zh-TW" sz="2000" dirty="0"/>
          </a:p>
          <a:p>
            <a:pPr lvl="1">
              <a:spcAft>
                <a:spcPts val="0"/>
              </a:spcAft>
            </a:pPr>
            <a:endParaRPr lang="en-US" altLang="zh-TW" sz="2000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zh-TW" b="1" dirty="0">
                <a:solidFill>
                  <a:srgbClr val="3366FF"/>
                </a:solidFill>
              </a:rPr>
              <a:t>  Volume control block </a:t>
            </a:r>
            <a:r>
              <a:rPr lang="en-US" altLang="zh-TW" b="1" dirty="0">
                <a:solidFill>
                  <a:srgbClr val="000000"/>
                </a:solidFill>
              </a:rPr>
              <a:t>(</a:t>
            </a:r>
            <a:r>
              <a:rPr lang="en-US" altLang="zh-TW" b="1" dirty="0">
                <a:solidFill>
                  <a:srgbClr val="3366FF"/>
                </a:solidFill>
              </a:rPr>
              <a:t>superblock, master file table</a:t>
            </a:r>
            <a:r>
              <a:rPr lang="en-US" altLang="zh-TW" b="1" dirty="0">
                <a:solidFill>
                  <a:srgbClr val="000000"/>
                </a:solidFill>
              </a:rPr>
              <a:t>)</a:t>
            </a:r>
            <a:r>
              <a:rPr lang="en-US" altLang="zh-TW" dirty="0">
                <a:solidFill>
                  <a:srgbClr val="3366FF"/>
                </a:solidFill>
              </a:rPr>
              <a:t> </a:t>
            </a:r>
            <a:r>
              <a:rPr lang="en-US" altLang="zh-TW" dirty="0"/>
              <a:t>contains volume details</a:t>
            </a:r>
            <a:endParaRPr lang="en-US" altLang="zh-TW" dirty="0"/>
          </a:p>
          <a:p>
            <a:pPr lvl="1">
              <a:spcAft>
                <a:spcPts val="0"/>
              </a:spcAft>
            </a:pPr>
            <a:r>
              <a:rPr lang="en-US" altLang="zh-TW" sz="2000" dirty="0"/>
              <a:t>Total # of blocks, # of free blocks, block size, free block pointers or array</a:t>
            </a:r>
            <a:endParaRPr lang="en-US" altLang="zh-TW" sz="2000" dirty="0"/>
          </a:p>
          <a:p>
            <a:pPr lvl="1">
              <a:spcAft>
                <a:spcPts val="0"/>
              </a:spcAft>
            </a:pPr>
            <a:endParaRPr lang="en-US" altLang="zh-TW" sz="2000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zh-TW" dirty="0"/>
              <a:t>  Directory structure organizes the files</a:t>
            </a:r>
            <a:endParaRPr lang="en-US" altLang="zh-TW" dirty="0"/>
          </a:p>
          <a:p>
            <a:pPr lvl="1">
              <a:spcAft>
                <a:spcPts val="0"/>
              </a:spcAft>
            </a:pPr>
            <a:r>
              <a:rPr lang="en-US" altLang="zh-TW" sz="2000" dirty="0"/>
              <a:t>Names and </a:t>
            </a:r>
            <a:r>
              <a:rPr lang="en-US" altLang="zh-TW" sz="2000" dirty="0" err="1"/>
              <a:t>inode</a:t>
            </a:r>
            <a:r>
              <a:rPr lang="en-US" altLang="zh-TW" sz="2000" dirty="0"/>
              <a:t> numbers, master file table</a:t>
            </a:r>
            <a:endParaRPr lang="en-US" altLang="zh-TW" sz="2000" dirty="0"/>
          </a:p>
          <a:p>
            <a:pPr lvl="1">
              <a:spcAft>
                <a:spcPts val="0"/>
              </a:spcAft>
            </a:pPr>
            <a:endParaRPr lang="en-US" altLang="zh-TW" sz="2000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zh-TW" dirty="0"/>
              <a:t>  Per-file </a:t>
            </a:r>
            <a:r>
              <a:rPr lang="en-US" altLang="zh-TW" b="1" dirty="0">
                <a:solidFill>
                  <a:srgbClr val="3366FF"/>
                </a:solidFill>
              </a:rPr>
              <a:t>File Control Block (FCB)</a:t>
            </a:r>
            <a:r>
              <a:rPr lang="en-US" altLang="zh-TW" dirty="0"/>
              <a:t> contains many details about the file</a:t>
            </a:r>
            <a:endParaRPr lang="en-US" altLang="zh-TW" dirty="0"/>
          </a:p>
          <a:p>
            <a:pPr lvl="1">
              <a:spcAft>
                <a:spcPts val="0"/>
              </a:spcAft>
            </a:pPr>
            <a:r>
              <a:rPr lang="en-US" altLang="zh-TW" sz="2000" dirty="0" err="1"/>
              <a:t>Inode</a:t>
            </a:r>
            <a:r>
              <a:rPr lang="en-US" altLang="zh-TW" sz="2000" dirty="0"/>
              <a:t> number, permissions, size, dates</a:t>
            </a:r>
            <a:endParaRPr lang="en-US" altLang="zh-TW" sz="2000" dirty="0"/>
          </a:p>
          <a:p>
            <a:pPr lvl="1">
              <a:spcAft>
                <a:spcPts val="0"/>
              </a:spcAft>
            </a:pPr>
            <a:r>
              <a:rPr lang="en-US" altLang="zh-TW" sz="2000" dirty="0"/>
              <a:t>NTFS stores into in master file table using relational DB structures</a:t>
            </a:r>
            <a:endParaRPr lang="en-US" altLang="zh-TW" sz="2000" dirty="0"/>
          </a:p>
          <a:p>
            <a:pPr marL="201295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FCB (</a:t>
            </a:r>
            <a:r>
              <a:rPr lang="en-US" dirty="0"/>
              <a:t>file-control block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295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9838" y="1956145"/>
            <a:ext cx="5894330" cy="34866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Contiguous Allocation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zh-TW" sz="2400" dirty="0"/>
              <a:t>  An allocation method refers to how disk blocks are allocated for files: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2400" b="1" dirty="0">
                <a:solidFill>
                  <a:srgbClr val="3366FF"/>
                </a:solidFill>
              </a:rPr>
              <a:t>  Contiguous allocation </a:t>
            </a:r>
            <a:r>
              <a:rPr lang="en-US" altLang="zh-TW" sz="2400" dirty="0">
                <a:solidFill>
                  <a:srgbClr val="000000"/>
                </a:solidFill>
              </a:rPr>
              <a:t>– </a:t>
            </a:r>
            <a:r>
              <a:rPr lang="en-US" altLang="zh-TW" sz="2400" dirty="0"/>
              <a:t>each file occupies set of contiguous blocks</a:t>
            </a:r>
            <a:endParaRPr lang="en-US" altLang="zh-TW" sz="2400" dirty="0"/>
          </a:p>
          <a:p>
            <a:pPr marL="20129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025" y="2807690"/>
            <a:ext cx="4276812" cy="30614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Free Space Management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TW" sz="2000" dirty="0"/>
              <a:t> File system maintains </a:t>
            </a:r>
            <a:r>
              <a:rPr lang="en-US" altLang="zh-TW" sz="2000" b="1" dirty="0">
                <a:solidFill>
                  <a:srgbClr val="3366FF"/>
                </a:solidFill>
              </a:rPr>
              <a:t>free-space list </a:t>
            </a:r>
            <a:r>
              <a:rPr lang="en-US" altLang="zh-TW" sz="2000" dirty="0"/>
              <a:t>to track available blocks/clusters </a:t>
            </a:r>
            <a:endParaRPr lang="en-US" altLang="zh-TW" sz="2000" dirty="0"/>
          </a:p>
          <a:p>
            <a:pPr lvl="1"/>
            <a:r>
              <a:rPr lang="en-US" altLang="zh-TW" dirty="0"/>
              <a:t>(Using term “block” for simplicity)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b="1" dirty="0">
                <a:solidFill>
                  <a:srgbClr val="3366FF"/>
                </a:solidFill>
              </a:rPr>
              <a:t>  Bit vector </a:t>
            </a:r>
            <a:r>
              <a:rPr lang="en-US" altLang="zh-TW" dirty="0"/>
              <a:t>or </a:t>
            </a:r>
            <a:r>
              <a:rPr lang="en-US" altLang="zh-TW" b="1" dirty="0">
                <a:solidFill>
                  <a:srgbClr val="3366FF"/>
                </a:solidFill>
              </a:rPr>
              <a:t>bit map </a:t>
            </a:r>
            <a:r>
              <a:rPr lang="en-US" altLang="zh-TW" dirty="0"/>
              <a:t> (</a:t>
            </a:r>
            <a:r>
              <a:rPr lang="en-US" altLang="zh-TW" i="1" dirty="0"/>
              <a:t>n</a:t>
            </a:r>
            <a:r>
              <a:rPr lang="en-US" altLang="zh-TW" dirty="0"/>
              <a:t> blocks)</a:t>
            </a:r>
            <a:endParaRPr lang="en-US" altLang="zh-TW" dirty="0"/>
          </a:p>
          <a:p>
            <a:pPr marL="201295" lvl="1" indent="0">
              <a:buNone/>
            </a:pPr>
            <a:endParaRPr lang="en-US" altLang="zh-TW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9754" y="3131214"/>
            <a:ext cx="4219575" cy="1609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7483" y="4869965"/>
            <a:ext cx="7506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consider a disk where blocks </a:t>
            </a:r>
            <a:r>
              <a:rPr lang="en-US" dirty="0">
                <a:solidFill>
                  <a:srgbClr val="FF0000"/>
                </a:solidFill>
              </a:rPr>
              <a:t>2, 3, 4, 5, 8, 9, 10, 11, 13, 17, 18 </a:t>
            </a:r>
            <a:r>
              <a:rPr lang="en-US" dirty="0"/>
              <a:t>are free and the rese blocks are allocated.</a:t>
            </a:r>
            <a:endParaRPr lang="en-US" dirty="0"/>
          </a:p>
          <a:p>
            <a:r>
              <a:rPr lang="en-US" dirty="0"/>
              <a:t>The free-space bit map would be 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/>
              <a:t>00</a:t>
            </a:r>
            <a:r>
              <a:rPr lang="en-US" dirty="0">
                <a:solidFill>
                  <a:srgbClr val="FF0000"/>
                </a:solidFill>
              </a:rPr>
              <a:t>111111</a:t>
            </a:r>
            <a:r>
              <a:rPr lang="en-US" dirty="0"/>
              <a:t>000</a:t>
            </a:r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…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5632</Words>
  <Application>WPS 演示</Application>
  <PresentationFormat>宽屏</PresentationFormat>
  <Paragraphs>268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方正书宋_GBK</vt:lpstr>
      <vt:lpstr>Wingdings</vt:lpstr>
      <vt:lpstr>Calibri</vt:lpstr>
      <vt:lpstr>Helvetica Neue</vt:lpstr>
      <vt:lpstr>PMingLiU</vt:lpstr>
      <vt:lpstr>宋体-繁</vt:lpstr>
      <vt:lpstr>Calibri Light</vt:lpstr>
      <vt:lpstr>微软雅黑</vt:lpstr>
      <vt:lpstr>汉仪旗黑</vt:lpstr>
      <vt:lpstr>宋体</vt:lpstr>
      <vt:lpstr>Arial Unicode MS</vt:lpstr>
      <vt:lpstr>汉仪书宋二KW</vt:lpstr>
      <vt:lpstr>等线</vt:lpstr>
      <vt:lpstr>汉仪中等线KW</vt:lpstr>
      <vt:lpstr>Wingdings</vt:lpstr>
      <vt:lpstr>宋体-简</vt:lpstr>
      <vt:lpstr>Retrospect</vt:lpstr>
      <vt:lpstr>Operating System (CSC 3150)  Tutorial 9</vt:lpstr>
      <vt:lpstr>Target</vt:lpstr>
      <vt:lpstr>File Attribute</vt:lpstr>
      <vt:lpstr>File System Structure</vt:lpstr>
      <vt:lpstr>File System Layer</vt:lpstr>
      <vt:lpstr>File System structure</vt:lpstr>
      <vt:lpstr>FCB (file-control block)</vt:lpstr>
      <vt:lpstr>Contiguous Allocation</vt:lpstr>
      <vt:lpstr>Free Space Management </vt:lpstr>
      <vt:lpstr>Assignment 4 Structure</vt:lpstr>
      <vt:lpstr>Assignment 4 Structure</vt:lpstr>
      <vt:lpstr>Assignment 4 File Operations</vt:lpstr>
      <vt:lpstr>Assignment 4 File Operations</vt:lpstr>
      <vt:lpstr>Assignment 4 File Operations</vt:lpstr>
      <vt:lpstr>Assignment 4 File Operations</vt:lpstr>
      <vt:lpstr>Assignment 4 File Operations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Multimedia System (CSC 3185)  Week 13 tutorial</dc:title>
  <dc:creator>Li Yishu (SSE)</dc:creator>
  <cp:lastModifiedBy>hsh</cp:lastModifiedBy>
  <cp:revision>541</cp:revision>
  <dcterms:created xsi:type="dcterms:W3CDTF">2020-11-08T08:37:53Z</dcterms:created>
  <dcterms:modified xsi:type="dcterms:W3CDTF">2020-11-08T08:37:53Z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