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316" r:id="rId5"/>
    <p:sldId id="322" r:id="rId6"/>
    <p:sldId id="321" r:id="rId7"/>
    <p:sldId id="323" r:id="rId8"/>
    <p:sldId id="324" r:id="rId9"/>
    <p:sldId id="326" r:id="rId10"/>
    <p:sldId id="32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4" autoAdjust="0"/>
    <p:restoredTop sz="94660"/>
  </p:normalViewPr>
  <p:slideViewPr>
    <p:cSldViewPr snapToGrid="0">
      <p:cViewPr>
        <p:scale>
          <a:sx n="141" d="100"/>
          <a:sy n="141" d="100"/>
        </p:scale>
        <p:origin x="-68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E233-8A5A-41F0-8F05-99CF4A9C03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A34D3-8633-4A83-AF72-E96410C427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mailto:liyishu@cuhk.edu.cn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Operating System (CSC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3150</a:t>
            </a:r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)</a:t>
            </a: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Tutorial 8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8894" y="833896"/>
            <a:ext cx="1235648" cy="103491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97511" y="4455620"/>
            <a:ext cx="10058400" cy="1143000"/>
          </a:xfrm>
        </p:spPr>
        <p:txBody>
          <a:bodyPr>
            <a:normAutofit fontScale="60000" lnSpcReduction="20000"/>
          </a:bodyPr>
          <a:p>
            <a:pPr>
              <a:lnSpc>
                <a:spcPct val="80000"/>
              </a:lnSpc>
              <a:defRPr/>
            </a:pP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SHIHAO HONG</a:t>
            </a:r>
            <a:endParaRPr lang="en-US" altLang="zh-CN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School of Science and Engineering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E-mail: 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  <a:hlinkClick r:id="rId2"/>
              </a:rPr>
              <a:t>220019037@link.cuhk.edu.cn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4000" dirty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Target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tutorial, we will discuss Assignment 4.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Assignment 4 Structure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Assignment 4 Hints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Q &amp; 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Structure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295" lvl="1" indent="0">
              <a:buNone/>
            </a:pPr>
            <a:endParaRPr lang="en-US" dirty="0"/>
          </a:p>
          <a:p>
            <a:pPr marL="201295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225" y="1845735"/>
            <a:ext cx="6576281" cy="44636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Structure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size of volume is 1085440 bytes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The size of files total is 1048576 bytes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maximum number of file is 1024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maximum size of a file is 1024 bytes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The maximum size of a file name is 20 bytes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FCB size is 32 bytes.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FCB entries is 32KB/ 32 bytes = 1024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Storage block size is 32 bytes.</a:t>
            </a:r>
            <a:endParaRPr lang="en-US" dirty="0"/>
          </a:p>
          <a:p>
            <a:pPr marL="201295" lvl="1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521" y="2000388"/>
            <a:ext cx="5543962" cy="38687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Hints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kumimoji="1" lang="en-US" altLang="zh-TW" dirty="0"/>
              <a:t>super block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For free space management. If using bit-map management, can store bit information in this part.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Each bit indicates the storage block is free or not.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Size: 4KB (4096 bytes, 32768 bits)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Think about bit and byte translation. </a:t>
            </a:r>
            <a:br>
              <a:rPr kumimoji="1" lang="en-US" altLang="zh-TW" dirty="0"/>
            </a:br>
            <a:r>
              <a:rPr kumimoji="1" lang="en-US" altLang="zh-TW" dirty="0"/>
              <a:t>(e.g., volume[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 = 2, then it means 00000010)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Think about cases that available bits being placed </a:t>
            </a:r>
            <a:br>
              <a:rPr kumimoji="1" lang="en-US" altLang="zh-TW" dirty="0"/>
            </a:br>
            <a:r>
              <a:rPr kumimoji="1" lang="en-US" altLang="zh-TW" dirty="0"/>
              <a:t>in different bytes. 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Think about the mapping offset for storage block.</a:t>
            </a:r>
            <a:endParaRPr kumimoji="1" lang="en-US" altLang="zh-TW" dirty="0"/>
          </a:p>
          <a:p>
            <a:pPr lvl="1"/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8230" y="2740785"/>
            <a:ext cx="4340003" cy="3028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Hints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/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175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7055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935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815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09982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299845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49987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699895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§"/>
                  <a:defRPr/>
                </a:pPr>
                <a:r>
                  <a:rPr lang="en-US" altLang="zh-TW" sz="2000" dirty="0"/>
                  <a:t> </a:t>
                </a:r>
                <a:r>
                  <a:rPr kumimoji="1" lang="en-US" altLang="zh-TW" dirty="0"/>
                  <a:t>FCB</a:t>
                </a:r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For file attribution information storage.</a:t>
                </a:r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Information you may require: name, size, </a:t>
                </a:r>
                <a:r>
                  <a:rPr kumimoji="1" lang="en-US" altLang="zh-TW"/>
                  <a:t>starting address, </a:t>
                </a:r>
                <a:r>
                  <a:rPr kumimoji="1" lang="en-US" altLang="zh-TW" dirty="0"/>
                  <a:t>modification time etc.</a:t>
                </a:r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Size: 32KB (32768 bytes)</a:t>
                </a:r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File entries: maximum 1024</a:t>
                </a:r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FCB size: 32 bytes</a:t>
                </a:r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Think about how to use 32 bytes to store file information.</a:t>
                </a:r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You may require store information into limited bytes.</a:t>
                </a:r>
                <a:br>
                  <a:rPr kumimoji="1" lang="en-US" altLang="zh-TW" dirty="0"/>
                </a:br>
                <a:r>
                  <a:rPr kumimoji="1" lang="en-US" altLang="zh-TW" dirty="0"/>
                  <a:t>(calculation hints: %256; &gt;&gt;=8)</a:t>
                </a:r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You may require byte and u32 translation.</a:t>
                </a:r>
                <a:br>
                  <a:rPr kumimoji="1" lang="en-US" altLang="zh-TW" dirty="0"/>
                </a:br>
                <a:r>
                  <a:rPr kumimoji="1" lang="en-US" altLang="zh-TW" dirty="0"/>
                  <a:t>(calculation hints: data_u32 = data_8[0] + data_8[1]*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br>
                  <a:rPr kumimoji="1" lang="en-US" altLang="zh-TW" dirty="0"/>
                </a:br>
                <a:r>
                  <a:rPr kumimoji="1" lang="en-US" altLang="zh-TW" dirty="0"/>
                  <a:t>+ data[2]*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kumimoji="1" lang="en-US" altLang="zh-TW" dirty="0"/>
                  <a:t> + data[3]*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kumimoji="1" lang="en-US" altLang="zh-TW" dirty="0"/>
                  <a:t>)</a:t>
                </a:r>
                <a:endParaRPr kumimoji="1" lang="en-US" altLang="zh-TW" dirty="0"/>
              </a:p>
              <a:p>
                <a:pPr marL="201295" lvl="1" indent="0">
                  <a:buNone/>
                </a:pPr>
                <a:endParaRPr kumimoji="1" lang="en-US" altLang="zh-TW" dirty="0"/>
              </a:p>
              <a:p>
                <a:pPr lvl="1"/>
                <a:endParaRPr kumimoji="1" lang="zh-TW" altLang="en-US" dirty="0"/>
              </a:p>
              <a:p>
                <a:pPr marL="201295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  <a:blipFill rotWithShape="1">
                <a:blip r:embed="rId1"/>
                <a:stretch>
                  <a:fillRect t="-11" b="-24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114" y="2826327"/>
            <a:ext cx="4360369" cy="30427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Hints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kumimoji="1" lang="en-US" altLang="zh-TW" dirty="0"/>
              <a:t>Storage block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For data storage.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Size: 1024KB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Block size: 32 bytes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Storage block entries: 32768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Maps with super block for free space management. 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6117" y="2740786"/>
            <a:ext cx="4339563" cy="30282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Hints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kumimoji="1" lang="en-US" altLang="zh-TW" dirty="0"/>
              <a:t>File operation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fp</a:t>
            </a:r>
            <a:r>
              <a:rPr kumimoji="1" lang="en-US" altLang="zh-TW" dirty="0"/>
              <a:t> is pointing to the address (considered as volume array index) of the </a:t>
            </a:r>
            <a:r>
              <a:rPr kumimoji="1" lang="en-US" altLang="zh-TW" dirty="0" err="1"/>
              <a:t>fcb</a:t>
            </a:r>
            <a:r>
              <a:rPr kumimoji="1" lang="en-US" altLang="zh-TW" dirty="0"/>
              <a:t> of the file.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open: find </a:t>
            </a:r>
            <a:r>
              <a:rPr kumimoji="1" lang="en-US" altLang="zh-TW" dirty="0" err="1"/>
              <a:t>fcb</a:t>
            </a:r>
            <a:r>
              <a:rPr kumimoji="1" lang="en-US" altLang="zh-TW" dirty="0"/>
              <a:t> (file space) for existing or non-existed files.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write: find free space and dump contents;</a:t>
            </a:r>
            <a:br>
              <a:rPr kumimoji="1" lang="en-US" altLang="zh-TW" dirty="0"/>
            </a:br>
            <a:r>
              <a:rPr kumimoji="1" lang="en-US" altLang="zh-TW" dirty="0"/>
              <a:t>	  update bit map; </a:t>
            </a:r>
            <a:br>
              <a:rPr kumimoji="1" lang="en-US" altLang="zh-TW" dirty="0"/>
            </a:br>
            <a:r>
              <a:rPr kumimoji="1" lang="en-US" altLang="zh-TW" dirty="0"/>
              <a:t>            update </a:t>
            </a:r>
            <a:r>
              <a:rPr kumimoji="1" lang="en-US" altLang="zh-TW" dirty="0" err="1"/>
              <a:t>fcb</a:t>
            </a:r>
            <a:r>
              <a:rPr kumimoji="1" lang="en-US" altLang="zh-TW" dirty="0"/>
              <a:t> information.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read: read contents basing on </a:t>
            </a:r>
            <a:r>
              <a:rPr kumimoji="1" lang="en-US" altLang="zh-TW" dirty="0" err="1"/>
              <a:t>fcb</a:t>
            </a:r>
            <a:r>
              <a:rPr kumimoji="1" lang="en-US" altLang="zh-TW" dirty="0"/>
              <a:t>.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rm</a:t>
            </a:r>
            <a:r>
              <a:rPr kumimoji="1" lang="en-US" altLang="zh-TW" dirty="0"/>
              <a:t>: release file space (update </a:t>
            </a:r>
            <a:r>
              <a:rPr kumimoji="1" lang="en-US" altLang="zh-TW" dirty="0" err="1"/>
              <a:t>fcb</a:t>
            </a:r>
            <a:r>
              <a:rPr kumimoji="1" lang="en-US" altLang="zh-TW" dirty="0"/>
              <a:t> information)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ls: base on </a:t>
            </a:r>
            <a:r>
              <a:rPr kumimoji="1" lang="en-US" altLang="zh-TW" dirty="0" err="1"/>
              <a:t>fp</a:t>
            </a:r>
            <a:r>
              <a:rPr kumimoji="1" lang="en-US" altLang="zh-TW" dirty="0"/>
              <a:t> to find file information;</a:t>
            </a:r>
            <a:br>
              <a:rPr kumimoji="1" lang="en-US" altLang="zh-TW" dirty="0"/>
            </a:br>
            <a:r>
              <a:rPr kumimoji="1" lang="en-US" altLang="zh-TW" dirty="0"/>
              <a:t>     list by size or modified time.</a:t>
            </a:r>
            <a:endParaRPr kumimoji="1" lang="en-US" altLang="zh-TW" dirty="0"/>
          </a:p>
          <a:p>
            <a:pPr marL="201295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8989" y="2740786"/>
            <a:ext cx="4696691" cy="3277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Q &amp; A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kumimoji="1" lang="en-US" altLang="zh-TW" dirty="0"/>
              <a:t>Q &amp; A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2881" y="2032946"/>
            <a:ext cx="5229025" cy="3648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2100</Words>
  <Application>WPS 演示</Application>
  <PresentationFormat>宽屏</PresentationFormat>
  <Paragraphs>134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方正书宋_GBK</vt:lpstr>
      <vt:lpstr>Wingdings</vt:lpstr>
      <vt:lpstr>Calibri</vt:lpstr>
      <vt:lpstr>Helvetica Neue</vt:lpstr>
      <vt:lpstr>PMingLiU</vt:lpstr>
      <vt:lpstr>宋体-繁</vt:lpstr>
      <vt:lpstr>Cambria Math</vt:lpstr>
      <vt:lpstr>Kingsoft Math</vt:lpstr>
      <vt:lpstr>Calibri Light</vt:lpstr>
      <vt:lpstr>微软雅黑</vt:lpstr>
      <vt:lpstr>汉仪旗黑</vt:lpstr>
      <vt:lpstr>宋体</vt:lpstr>
      <vt:lpstr>Arial Unicode MS</vt:lpstr>
      <vt:lpstr>汉仪书宋二KW</vt:lpstr>
      <vt:lpstr>等线</vt:lpstr>
      <vt:lpstr>汉仪中等线KW</vt:lpstr>
      <vt:lpstr>Wingdings</vt:lpstr>
      <vt:lpstr>宋体-简</vt:lpstr>
      <vt:lpstr>Retrospect</vt:lpstr>
      <vt:lpstr>Operating System (CSC 3150)  Tutorial 10</vt:lpstr>
      <vt:lpstr>Target</vt:lpstr>
      <vt:lpstr>Assignment 4 Structure</vt:lpstr>
      <vt:lpstr>Assignment 4 Structure</vt:lpstr>
      <vt:lpstr>Assignment 4 Hints</vt:lpstr>
      <vt:lpstr>Assignment 4 Hints</vt:lpstr>
      <vt:lpstr>Assignment 4 Hints</vt:lpstr>
      <vt:lpstr>Assignment 4 Hints</vt:lpstr>
      <vt:lpstr>Assignment 4 Q &amp; 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 System (CSC 3185)  Week 13 tutorial</dc:title>
  <dc:creator>Li Yishu (SSE)</dc:creator>
  <cp:lastModifiedBy>hsh</cp:lastModifiedBy>
  <cp:revision>557</cp:revision>
  <dcterms:created xsi:type="dcterms:W3CDTF">2020-11-08T08:37:24Z</dcterms:created>
  <dcterms:modified xsi:type="dcterms:W3CDTF">2020-11-08T08:37:24Z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