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34"/>
  </p:notesMasterIdLst>
  <p:sldIdLst>
    <p:sldId id="256" r:id="rId3"/>
    <p:sldId id="257" r:id="rId4"/>
    <p:sldId id="321" r:id="rId5"/>
    <p:sldId id="347" r:id="rId6"/>
    <p:sldId id="335" r:id="rId7"/>
    <p:sldId id="336" r:id="rId8"/>
    <p:sldId id="334" r:id="rId9"/>
    <p:sldId id="337" r:id="rId10"/>
    <p:sldId id="349" r:id="rId11"/>
    <p:sldId id="340" r:id="rId12"/>
    <p:sldId id="338" r:id="rId13"/>
    <p:sldId id="339" r:id="rId14"/>
    <p:sldId id="341" r:id="rId15"/>
    <p:sldId id="342" r:id="rId16"/>
    <p:sldId id="343" r:id="rId17"/>
    <p:sldId id="344" r:id="rId18"/>
    <p:sldId id="345" r:id="rId19"/>
    <p:sldId id="346" r:id="rId20"/>
    <p:sldId id="348" r:id="rId21"/>
    <p:sldId id="350" r:id="rId22"/>
    <p:sldId id="351" r:id="rId23"/>
    <p:sldId id="353" r:id="rId24"/>
    <p:sldId id="352" r:id="rId25"/>
    <p:sldId id="354" r:id="rId26"/>
    <p:sldId id="355" r:id="rId27"/>
    <p:sldId id="356" r:id="rId28"/>
    <p:sldId id="357" r:id="rId29"/>
    <p:sldId id="358" r:id="rId30"/>
    <p:sldId id="359" r:id="rId31"/>
    <p:sldId id="333" r:id="rId32"/>
    <p:sldId id="26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notesMaster" Target="notesMasters/notesMaster1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EE233-8A5A-41F0-8F05-99CF4A9C03D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A34D3-8633-4A83-AF72-E96410C427A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7CEE-C0D5-4648-B4F0-20EF8932685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613F-765A-481C-9DCB-23F6EA0B0AA5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7CEE-C0D5-4648-B4F0-20EF8932685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613F-765A-481C-9DCB-23F6EA0B0AA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7CEE-C0D5-4648-B4F0-20EF8932685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613F-765A-481C-9DCB-23F6EA0B0AA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7CEE-C0D5-4648-B4F0-20EF8932685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613F-765A-481C-9DCB-23F6EA0B0AA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7CEE-C0D5-4648-B4F0-20EF8932685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613F-765A-481C-9DCB-23F6EA0B0AA5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7CEE-C0D5-4648-B4F0-20EF8932685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613F-765A-481C-9DCB-23F6EA0B0AA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7CEE-C0D5-4648-B4F0-20EF89326853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613F-765A-481C-9DCB-23F6EA0B0AA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7CEE-C0D5-4648-B4F0-20EF8932685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613F-765A-481C-9DCB-23F6EA0B0AA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7CEE-C0D5-4648-B4F0-20EF89326853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613F-765A-481C-9DCB-23F6EA0B0AA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C3F7CEE-C0D5-4648-B4F0-20EF8932685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FD613F-765A-481C-9DCB-23F6EA0B0AA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7CEE-C0D5-4648-B4F0-20EF8932685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613F-765A-481C-9DCB-23F6EA0B0AA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C3F7CEE-C0D5-4648-B4F0-20EF8932685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FD613F-765A-481C-9DCB-23F6EA0B0AA5}" type="slidenum">
              <a:rPr lang="en-US" smtClean="0"/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hyperlink" Target="mailto:liyishu@cuhk.edu.c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hyperlink" Target="https://elixir.bootlin.com/linux/v4.10.14/source/include/linux/irqreturn.h" TargetMode="External"/><Relationship Id="rId1" Type="http://schemas.openxmlformats.org/officeDocument/2006/relationships/hyperlink" Target="https://elixir.bootlin.com/linux/v4.10.14/source/include/linux/interrupt.h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hyperlink" Target="https://www.kernel.org/doc/htmldocs/kernel-api/API-free-irq.html" TargetMode="External"/><Relationship Id="rId5" Type="http://schemas.openxmlformats.org/officeDocument/2006/relationships/hyperlink" Target="https://www.fsl.cs.sunysb.edu/kernel-api/re667.html" TargetMode="External"/><Relationship Id="rId4" Type="http://schemas.openxmlformats.org/officeDocument/2006/relationships/hyperlink" Target="https://www.fsl.cs.sunysb.edu/kernel-api/re245.html" TargetMode="External"/><Relationship Id="rId3" Type="http://schemas.openxmlformats.org/officeDocument/2006/relationships/hyperlink" Target="https://www.fsl.cs.sunysb.edu/kernel-api/re244.html" TargetMode="External"/><Relationship Id="rId2" Type="http://schemas.openxmlformats.org/officeDocument/2006/relationships/hyperlink" Target="https://linuxtv.org/downloads/v4l-dvb-internals/device-drivers/ch01s06.html" TargetMode="External"/><Relationship Id="rId1" Type="http://schemas.openxmlformats.org/officeDocument/2006/relationships/hyperlink" Target="https://www.ibm.com/developerworks/library/l-tasklets/index.html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Operating System (CSC </a:t>
            </a:r>
            <a:r>
              <a:rPr lang="en-US" altLang="zh-CN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3150</a:t>
            </a:r>
            <a:r>
              <a:rPr lang="en-US" altLang="zh-TW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)</a:t>
            </a:r>
            <a:br>
              <a:rPr lang="en-US" altLang="zh-TW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</a:br>
            <a:br>
              <a:rPr lang="en-US" altLang="zh-TW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</a:br>
            <a:r>
              <a:rPr lang="en-US" altLang="zh-TW" sz="28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Tutorial 10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0000" lnSpcReduction="20000"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CN" sz="3200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shihao hong</a:t>
            </a:r>
            <a:endParaRPr lang="en-US" altLang="zh-CN" sz="3200" i="1" dirty="0" smtClean="0">
              <a:effectLst>
                <a:outerShdw blurRad="38100" dist="38100" dir="2700000" algn="tl">
                  <a:srgbClr val="C0C0C0"/>
                </a:outerShdw>
              </a:effectLst>
              <a:ea typeface="PMingLiU" panose="02020500000000000000" pitchFamily="18" charset="-12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200" i="1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School of Science and Engineering</a:t>
            </a:r>
            <a:endParaRPr lang="en-US" altLang="zh-TW" sz="3200" i="1" dirty="0">
              <a:effectLst>
                <a:outerShdw blurRad="38100" dist="38100" dir="2700000" algn="tl">
                  <a:srgbClr val="C0C0C0"/>
                </a:outerShdw>
              </a:effectLst>
              <a:ea typeface="PMingLiU" panose="02020500000000000000" pitchFamily="18" charset="-12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200" i="1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E-mail: </a:t>
            </a:r>
            <a:r>
              <a:rPr lang="en-US" altLang="zh-CN" sz="3200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  <a:hlinkClick r:id="rId1"/>
              </a:rPr>
              <a:t>220019037</a:t>
            </a:r>
            <a:r>
              <a:rPr lang="en-US" altLang="zh-CN" sz="3200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  <a:hlinkClick r:id="rId1"/>
              </a:rPr>
              <a:t>@link.cuhk.edu.cn</a:t>
            </a:r>
            <a:endParaRPr lang="en-US" altLang="zh-TW" sz="3200" i="1" dirty="0">
              <a:effectLst>
                <a:outerShdw blurRad="38100" dist="38100" dir="2700000" algn="tl">
                  <a:srgbClr val="C0C0C0"/>
                </a:outerShdw>
              </a:effectLst>
              <a:ea typeface="PMingLiU" panose="02020500000000000000" pitchFamily="18" charset="-12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8894" y="833896"/>
            <a:ext cx="1235648" cy="10349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arithmetic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12F8-ECA7-DF4B-94CA-F01BBB8A6F1A}" type="datetime1">
              <a:rPr lang="en-US" altLang="zh-TW" smtClean="0"/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  <p:sp>
        <p:nvSpPr>
          <p:cNvPr id="9" name="Content Placeholder 2"/>
          <p:cNvSpPr txBox="1"/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zh-TW" sz="2000" dirty="0" smtClean="0"/>
              <a:t>  For blocking write, the work queue will be forced to wait the termination of computation. So we could read the result when write completed.</a:t>
            </a:r>
            <a:endParaRPr kumimoji="1" lang="en-US" altLang="zh-TW" sz="2000" dirty="0" smtClean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zh-TW" sz="2000" dirty="0"/>
              <a:t> </a:t>
            </a:r>
            <a:r>
              <a:rPr kumimoji="1" lang="en-US" altLang="zh-TW" sz="2000" dirty="0" smtClean="0"/>
              <a:t> For non-blocking write, the work routine will be continued. So in user program, we use </a:t>
            </a:r>
            <a:r>
              <a:rPr kumimoji="1" lang="en-US" altLang="zh-TW" sz="2000" dirty="0" err="1" smtClean="0"/>
              <a:t>ioctl</a:t>
            </a:r>
            <a:r>
              <a:rPr kumimoji="1" lang="en-US" altLang="zh-TW" sz="2000" dirty="0" smtClean="0"/>
              <a:t> to check device’s readable configuration before read the result. This is for synchronization and ensure you’ve read the correct answer.</a:t>
            </a:r>
            <a:endParaRPr kumimoji="1" lang="en-US" altLang="zh-TW" sz="2000" dirty="0" smtClean="0"/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  <a:defRPr/>
            </a:pPr>
            <a:endParaRPr kumimoji="1" lang="en-US" altLang="zh-TW" sz="2000" dirty="0" smtClean="0"/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  <a:defRPr/>
            </a:pPr>
            <a:endParaRPr kumimoji="1" lang="en-US" altLang="zh-TW" sz="2000" dirty="0" smtClean="0"/>
          </a:p>
          <a:p>
            <a:pPr marL="201295" lvl="1" indent="0">
              <a:buNone/>
            </a:pPr>
            <a:endParaRPr lang="en-US" dirty="0" smtClean="0"/>
          </a:p>
          <a:p>
            <a:pPr marL="201295" lvl="1" indent="0">
              <a:buNone/>
            </a:pPr>
            <a:endParaRPr kumimoji="1" lang="en-US" altLang="zh-TW" sz="2000" dirty="0" smtClean="0"/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  <a:defRPr/>
            </a:pPr>
            <a:endParaRPr lang="en-US" altLang="zh-TW" sz="2000" dirty="0" smtClean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endParaRPr kumimoji="1" lang="zh-TW" altLang="en-US" dirty="0" smtClean="0"/>
          </a:p>
          <a:p>
            <a:pPr marL="201295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8431" y="3427198"/>
            <a:ext cx="3381635" cy="24418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170" y="3140204"/>
            <a:ext cx="3357823" cy="31577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</a:t>
            </a:r>
            <a:r>
              <a:rPr lang="en-US" altLang="zh-TW" dirty="0" smtClean="0"/>
              <a:t>rite (blocking / non-blocking)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12F8-ECA7-DF4B-94CA-F01BBB8A6F1A}" type="datetime1">
              <a:rPr lang="en-US" altLang="zh-TW" smtClean="0"/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  <p:sp>
        <p:nvSpPr>
          <p:cNvPr id="9" name="Content Placeholder 2"/>
          <p:cNvSpPr txBox="1"/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zh-TW" sz="2000" dirty="0" smtClean="0"/>
              <a:t>  In user program, write the data into your device.</a:t>
            </a:r>
            <a:endParaRPr kumimoji="1" lang="en-US" altLang="zh-TW" sz="2000" dirty="0" smtClean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zh-TW" sz="2000" dirty="0"/>
              <a:t> </a:t>
            </a:r>
            <a:r>
              <a:rPr kumimoji="1" lang="en-US" altLang="zh-TW" sz="2000" dirty="0" smtClean="0"/>
              <a:t> In kernel, transfer </a:t>
            </a:r>
            <a:r>
              <a:rPr kumimoji="1" lang="en-US" altLang="zh-TW" sz="2000" dirty="0"/>
              <a:t>data into DMA buffer.</a:t>
            </a:r>
            <a:endParaRPr kumimoji="1" lang="en-US" altLang="zh-TW" sz="2000" dirty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zh-TW" sz="2000" dirty="0" smtClean="0"/>
              <a:t>  Check the device I/O mode. </a:t>
            </a:r>
            <a:endParaRPr kumimoji="1" lang="en-US" altLang="zh-TW" sz="2000" dirty="0" smtClean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zh-TW" sz="2000" dirty="0" smtClean="0"/>
              <a:t>  Use “</a:t>
            </a:r>
            <a:r>
              <a:rPr kumimoji="1" lang="en-US" altLang="zh-TW" sz="2000" dirty="0" err="1" smtClean="0"/>
              <a:t>INIT_Work</a:t>
            </a:r>
            <a:r>
              <a:rPr kumimoji="1" lang="en-US" altLang="zh-TW" sz="2000" dirty="0" smtClean="0"/>
              <a:t>” to define what function (</a:t>
            </a:r>
            <a:r>
              <a:rPr kumimoji="1" lang="en-US" altLang="zh-TW" sz="2000" dirty="0" err="1" smtClean="0"/>
              <a:t>drv_arithmetic</a:t>
            </a:r>
            <a:r>
              <a:rPr kumimoji="1" lang="en-US" altLang="zh-TW" sz="2000" dirty="0" smtClean="0"/>
              <a:t>) should be executed in work routine.</a:t>
            </a:r>
            <a:endParaRPr kumimoji="1" lang="en-US" altLang="zh-TW" sz="2000" dirty="0" smtClean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zh-TW" sz="2000" dirty="0" smtClean="0"/>
              <a:t>  Basing on I/O mode (blocking or non-blocking), place the work into work queue.</a:t>
            </a:r>
            <a:endParaRPr kumimoji="1" lang="en-US" altLang="zh-TW" sz="2000" dirty="0" smtClean="0"/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  <a:defRPr/>
            </a:pPr>
            <a:endParaRPr kumimoji="1" lang="en-US" altLang="zh-TW" sz="2000" dirty="0"/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  <a:defRPr/>
            </a:pPr>
            <a:endParaRPr kumimoji="1" lang="en-US" altLang="zh-TW" sz="2000" dirty="0" smtClean="0"/>
          </a:p>
          <a:p>
            <a:pPr marL="201295" lvl="1" indent="0">
              <a:buNone/>
            </a:pPr>
            <a:endParaRPr lang="en-US" dirty="0" smtClean="0"/>
          </a:p>
          <a:p>
            <a:pPr marL="201295" lvl="1" indent="0">
              <a:buNone/>
            </a:pPr>
            <a:endParaRPr kumimoji="1" lang="en-US" altLang="zh-TW" sz="2000" dirty="0" smtClean="0"/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  <a:defRPr/>
            </a:pPr>
            <a:endParaRPr lang="en-US" altLang="zh-TW" sz="2000" dirty="0" smtClean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endParaRPr kumimoji="1" lang="zh-TW" altLang="en-US" dirty="0" smtClean="0"/>
          </a:p>
          <a:p>
            <a:pPr marL="201295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</a:t>
            </a:r>
            <a:r>
              <a:rPr lang="en-US" altLang="zh-TW" dirty="0" smtClean="0"/>
              <a:t>ead (readable)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12F8-ECA7-DF4B-94CA-F01BBB8A6F1A}" type="datetime1">
              <a:rPr lang="en-US" altLang="zh-TW" smtClean="0"/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  <p:sp>
        <p:nvSpPr>
          <p:cNvPr id="9" name="Content Placeholder 2"/>
          <p:cNvSpPr txBox="1"/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zh-TW" sz="2000" dirty="0" smtClean="0"/>
              <a:t>  In </a:t>
            </a:r>
            <a:r>
              <a:rPr kumimoji="1" lang="en-US" altLang="zh-TW" sz="2000" dirty="0"/>
              <a:t>user program, use </a:t>
            </a:r>
            <a:r>
              <a:rPr kumimoji="1" lang="en-US" altLang="zh-TW" sz="2000" dirty="0" err="1"/>
              <a:t>ioctl</a:t>
            </a:r>
            <a:r>
              <a:rPr kumimoji="1" lang="en-US" altLang="zh-TW" sz="2000" dirty="0"/>
              <a:t> to check </a:t>
            </a:r>
            <a:r>
              <a:rPr kumimoji="1" lang="en-US" altLang="zh-TW" sz="2000"/>
              <a:t>readable </a:t>
            </a:r>
            <a:r>
              <a:rPr kumimoji="1" lang="en-US" altLang="zh-TW" sz="2000" smtClean="0"/>
              <a:t>flag </a:t>
            </a:r>
            <a:r>
              <a:rPr kumimoji="1" lang="en-US" altLang="zh-TW" sz="2000" dirty="0"/>
              <a:t>to synchronize the result when there is non-blocking write</a:t>
            </a:r>
            <a:r>
              <a:rPr kumimoji="1" lang="en-US" altLang="zh-TW" sz="2000" dirty="0" smtClean="0"/>
              <a:t>.</a:t>
            </a:r>
            <a:endParaRPr kumimoji="1" lang="en-US" altLang="zh-TW" sz="2000" dirty="0" smtClean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zh-TW" sz="2000" dirty="0" smtClean="0"/>
              <a:t>  In user program, read the computed result from device.</a:t>
            </a:r>
            <a:endParaRPr kumimoji="1" lang="en-US" altLang="zh-TW" sz="2000" dirty="0" smtClean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zh-TW" sz="2000" dirty="0"/>
              <a:t> </a:t>
            </a:r>
            <a:r>
              <a:rPr kumimoji="1" lang="en-US" altLang="zh-TW" sz="2000" dirty="0" smtClean="0"/>
              <a:t> In kernel, read the result from DMA buffer.  </a:t>
            </a:r>
            <a:endParaRPr kumimoji="1" lang="en-US" altLang="zh-TW" sz="2000" dirty="0" smtClean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zh-TW" sz="2000" dirty="0"/>
              <a:t> </a:t>
            </a:r>
            <a:r>
              <a:rPr kumimoji="1" lang="en-US" altLang="zh-TW" sz="2000" dirty="0" smtClean="0"/>
              <a:t> Clean </a:t>
            </a:r>
            <a:r>
              <a:rPr kumimoji="1" lang="en-US" altLang="zh-TW" sz="2000" dirty="0"/>
              <a:t>the result and set readable as false.</a:t>
            </a:r>
            <a:endParaRPr kumimoji="1" lang="en-US" altLang="zh-TW" sz="2000" dirty="0" smtClean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zh-TW" sz="2000" dirty="0"/>
              <a:t> </a:t>
            </a:r>
            <a:r>
              <a:rPr kumimoji="1" lang="en-US" altLang="zh-TW" sz="2000" dirty="0" smtClean="0"/>
              <a:t> Readable setting is checked via </a:t>
            </a:r>
            <a:r>
              <a:rPr kumimoji="1" lang="en-US" altLang="zh-TW" sz="2000" dirty="0" err="1" smtClean="0"/>
              <a:t>drv_ioctl</a:t>
            </a:r>
            <a:r>
              <a:rPr kumimoji="1" lang="en-US" altLang="zh-TW" sz="2000" dirty="0" smtClean="0"/>
              <a:t>. If it is non-readable, then just sleep and waiting. </a:t>
            </a:r>
            <a:endParaRPr kumimoji="1" lang="en-US" altLang="zh-TW" sz="2000" dirty="0" smtClean="0"/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  <a:defRPr/>
            </a:pPr>
            <a:endParaRPr kumimoji="1" lang="en-US" altLang="zh-TW" sz="2000" dirty="0" smtClean="0"/>
          </a:p>
          <a:p>
            <a:pPr marL="201295" lvl="1" indent="0">
              <a:buNone/>
            </a:pPr>
            <a:endParaRPr lang="en-US" dirty="0" smtClean="0"/>
          </a:p>
          <a:p>
            <a:pPr marL="201295" lvl="1" indent="0">
              <a:buNone/>
            </a:pPr>
            <a:endParaRPr kumimoji="1" lang="en-US" altLang="zh-TW" sz="2000" dirty="0" smtClean="0"/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  <a:defRPr/>
            </a:pPr>
            <a:endParaRPr lang="en-US" altLang="zh-TW" sz="2000" dirty="0" smtClean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endParaRPr kumimoji="1" lang="zh-TW" altLang="en-US" dirty="0" smtClean="0"/>
          </a:p>
          <a:p>
            <a:pPr marL="201295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drv_arithmetic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12F8-ECA7-DF4B-94CA-F01BBB8A6F1A}" type="datetime1">
              <a:rPr lang="en-US" altLang="zh-TW" smtClean="0"/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  <p:sp>
        <p:nvSpPr>
          <p:cNvPr id="9" name="Content Placeholder 2"/>
          <p:cNvSpPr txBox="1"/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zh-TW" sz="2000" dirty="0" smtClean="0"/>
              <a:t>  In kernel, </a:t>
            </a:r>
            <a:r>
              <a:rPr kumimoji="1" lang="en-US" altLang="zh-TW" sz="2000" dirty="0" err="1" smtClean="0"/>
              <a:t>drv_arithmetic</a:t>
            </a:r>
            <a:r>
              <a:rPr kumimoji="1" lang="en-US" altLang="zh-TW" sz="2000" dirty="0" smtClean="0"/>
              <a:t> is to execute the computation when the work is in queue.</a:t>
            </a:r>
            <a:endParaRPr kumimoji="1" lang="en-US" altLang="zh-TW" sz="2000" dirty="0" smtClean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zh-TW" sz="2000" dirty="0"/>
              <a:t> </a:t>
            </a:r>
            <a:r>
              <a:rPr kumimoji="1" lang="en-US" altLang="zh-TW" sz="2000" dirty="0" smtClean="0"/>
              <a:t> It should complete ‘+’, ‘-’, ‘*’, ‘/’ and ‘p’ computations basing on the data being stored in DMA buffer.</a:t>
            </a:r>
            <a:endParaRPr kumimoji="1" lang="en-US" altLang="zh-TW" sz="2000" dirty="0" smtClean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zh-TW" sz="2000" dirty="0"/>
              <a:t> </a:t>
            </a:r>
            <a:r>
              <a:rPr kumimoji="1" lang="en-US" altLang="zh-TW" sz="2000" dirty="0" smtClean="0"/>
              <a:t> It should check blocking and non-blocking setting from DMA buffer.</a:t>
            </a:r>
            <a:endParaRPr kumimoji="1" lang="en-US" altLang="zh-TW" sz="2000" dirty="0" smtClean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zh-TW" sz="2000" dirty="0"/>
              <a:t> </a:t>
            </a:r>
            <a:r>
              <a:rPr kumimoji="1" lang="en-US" altLang="zh-TW" sz="2000" dirty="0" smtClean="0"/>
              <a:t> If the device is executing non-blocking write, set the readable as true when completed computation.  </a:t>
            </a:r>
            <a:endParaRPr kumimoji="1" lang="en-US" altLang="zh-TW" sz="2000" dirty="0" smtClean="0"/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  <a:defRPr/>
            </a:pPr>
            <a:endParaRPr kumimoji="1" lang="en-US" altLang="zh-TW" sz="2000" dirty="0" smtClean="0"/>
          </a:p>
          <a:p>
            <a:pPr marL="201295" lvl="1" indent="0">
              <a:buNone/>
            </a:pPr>
            <a:endParaRPr lang="en-US" dirty="0" smtClean="0"/>
          </a:p>
          <a:p>
            <a:pPr marL="201295" lvl="1" indent="0">
              <a:buNone/>
            </a:pPr>
            <a:endParaRPr kumimoji="1" lang="en-US" altLang="zh-TW" sz="2000" dirty="0" smtClean="0"/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  <a:defRPr/>
            </a:pPr>
            <a:endParaRPr lang="en-US" altLang="zh-TW" sz="2000" dirty="0" smtClean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endParaRPr kumimoji="1" lang="zh-TW" altLang="en-US" dirty="0" smtClean="0"/>
          </a:p>
          <a:p>
            <a:pPr marL="201295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work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12F8-ECA7-DF4B-94CA-F01BBB8A6F1A}" type="datetime1">
              <a:rPr lang="en-US" altLang="zh-TW" smtClean="0"/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  <p:sp>
        <p:nvSpPr>
          <p:cNvPr id="9" name="Content Placeholder 2"/>
          <p:cNvSpPr txBox="1"/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zh-TW" sz="2000" dirty="0" smtClean="0"/>
              <a:t>  Define a work: </a:t>
            </a:r>
            <a:r>
              <a:rPr kumimoji="1" lang="en-US" altLang="zh-TW" sz="2000" dirty="0" err="1" smtClean="0"/>
              <a:t>struct</a:t>
            </a:r>
            <a:r>
              <a:rPr kumimoji="1" lang="en-US" altLang="zh-TW" sz="2000" dirty="0" smtClean="0"/>
              <a:t> </a:t>
            </a:r>
            <a:r>
              <a:rPr kumimoji="1" lang="en-US" altLang="zh-TW" sz="2000" dirty="0" err="1"/>
              <a:t>work_struct</a:t>
            </a:r>
            <a:r>
              <a:rPr kumimoji="1" lang="en-US" altLang="zh-TW" sz="2000" dirty="0"/>
              <a:t> *</a:t>
            </a:r>
            <a:r>
              <a:rPr kumimoji="1" lang="en-US" altLang="zh-TW" sz="2000" dirty="0" smtClean="0"/>
              <a:t>work</a:t>
            </a:r>
            <a:endParaRPr kumimoji="1" lang="en-US" altLang="zh-TW" sz="2000" dirty="0" smtClean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sz="2000" dirty="0"/>
              <a:t> </a:t>
            </a:r>
            <a:r>
              <a:rPr kumimoji="1" lang="en-US" sz="2000" dirty="0" smtClean="0"/>
              <a:t> </a:t>
            </a:r>
            <a:r>
              <a:rPr lang="en-US" dirty="0"/>
              <a:t>INIT_WORK(work, </a:t>
            </a:r>
            <a:r>
              <a:rPr lang="en-US" dirty="0" err="1"/>
              <a:t>func</a:t>
            </a:r>
            <a:r>
              <a:rPr lang="en-US" dirty="0"/>
              <a:t>): initialize </a:t>
            </a:r>
            <a:r>
              <a:rPr lang="en-US" dirty="0" smtClean="0"/>
              <a:t>work. </a:t>
            </a:r>
            <a:r>
              <a:rPr lang="en-US" dirty="0" err="1" smtClean="0"/>
              <a:t>Func</a:t>
            </a:r>
            <a:r>
              <a:rPr lang="en-US" dirty="0" smtClean="0"/>
              <a:t> is defined what function need to be executed for this work.</a:t>
            </a:r>
            <a:endParaRPr lang="en-US" dirty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  </a:t>
            </a:r>
            <a:r>
              <a:rPr kumimoji="1" lang="en-US" altLang="zh-TW" sz="2000" dirty="0" err="1" smtClean="0"/>
              <a:t>schedule_work</a:t>
            </a:r>
            <a:r>
              <a:rPr kumimoji="1" lang="en-US" altLang="zh-TW" sz="2000" dirty="0" smtClean="0"/>
              <a:t>(</a:t>
            </a:r>
            <a:r>
              <a:rPr lang="en-US" dirty="0" smtClean="0"/>
              <a:t>work</a:t>
            </a:r>
            <a:r>
              <a:rPr kumimoji="1" lang="en-US" altLang="zh-TW" sz="2000" dirty="0"/>
              <a:t>): </a:t>
            </a:r>
            <a:r>
              <a:rPr lang="en-US" dirty="0"/>
              <a:t>put work task in global </a:t>
            </a:r>
            <a:r>
              <a:rPr lang="en-US" dirty="0" err="1" smtClean="0"/>
              <a:t>workqueue</a:t>
            </a:r>
            <a:r>
              <a:rPr lang="en-US" dirty="0" smtClean="0"/>
              <a:t>. </a:t>
            </a:r>
            <a:endParaRPr lang="en-US" dirty="0" smtClean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flush_scheduled_work</a:t>
            </a:r>
            <a:r>
              <a:rPr lang="en-US" dirty="0" smtClean="0"/>
              <a:t>(): </a:t>
            </a:r>
            <a:r>
              <a:rPr lang="en-US" dirty="0"/>
              <a:t>It is to flush the kernel-global work queue. Forces execution of the kernel-global </a:t>
            </a:r>
            <a:r>
              <a:rPr lang="en-US" dirty="0" err="1"/>
              <a:t>workqueue</a:t>
            </a:r>
            <a:r>
              <a:rPr lang="en-US" dirty="0"/>
              <a:t> and blocks until its completion.</a:t>
            </a:r>
            <a:endParaRPr lang="en-US" altLang="zh-TW" sz="2000" dirty="0">
              <a:latin typeface="Arial" panose="020B0604020202090204"/>
              <a:cs typeface="Arial" panose="020B0604020202090204"/>
            </a:endParaRP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  Use work to control block and non-blocking write.</a:t>
            </a:r>
            <a:endParaRPr lang="en-US" dirty="0" smtClean="0"/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  <a:defRPr/>
            </a:pPr>
            <a:endParaRPr lang="en-US" dirty="0" smtClean="0"/>
          </a:p>
          <a:p>
            <a:pPr marL="201295" lvl="1" indent="0">
              <a:buNone/>
            </a:pPr>
            <a:endParaRPr kumimoji="1" lang="en-US" altLang="zh-TW" sz="2000" dirty="0" smtClean="0"/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  <a:defRPr/>
            </a:pPr>
            <a:endParaRPr lang="en-US" altLang="zh-TW" sz="2000" dirty="0" smtClean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endParaRPr kumimoji="1" lang="zh-TW" altLang="en-US" dirty="0" smtClean="0"/>
          </a:p>
          <a:p>
            <a:pPr marL="201295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</a:t>
            </a:r>
            <a:r>
              <a:rPr lang="en-US" altLang="zh-TW" dirty="0" smtClean="0"/>
              <a:t>ork example (kernel)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12F8-ECA7-DF4B-94CA-F01BBB8A6F1A}" type="datetime1">
              <a:rPr lang="en-US" altLang="zh-TW" smtClean="0"/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  <p:sp>
        <p:nvSpPr>
          <p:cNvPr id="9" name="Content Placeholder 2"/>
          <p:cNvSpPr txBox="1"/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  <a:defRPr/>
            </a:pPr>
            <a:endParaRPr lang="en-US" dirty="0" smtClean="0"/>
          </a:p>
          <a:p>
            <a:pPr marL="201295" lvl="1" indent="0">
              <a:buNone/>
            </a:pPr>
            <a:endParaRPr kumimoji="1" lang="en-US" altLang="zh-TW" sz="2000" dirty="0" smtClean="0"/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  <a:defRPr/>
            </a:pPr>
            <a:endParaRPr lang="en-US" altLang="zh-TW" sz="2000" dirty="0" smtClean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endParaRPr kumimoji="1" lang="zh-TW" altLang="en-US" dirty="0" smtClean="0"/>
          </a:p>
          <a:p>
            <a:pPr marL="201295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2550" y="1845734"/>
            <a:ext cx="5520345" cy="43757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85258" y="4580313"/>
            <a:ext cx="2660073" cy="2660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85258" y="5752407"/>
            <a:ext cx="1097280" cy="2250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work example </a:t>
            </a:r>
            <a:r>
              <a:rPr lang="en-US" altLang="zh-TW" dirty="0" smtClean="0"/>
              <a:t>(kernel)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12F8-ECA7-DF4B-94CA-F01BBB8A6F1A}" type="datetime1">
              <a:rPr lang="en-US" altLang="zh-TW" smtClean="0"/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  <p:sp>
        <p:nvSpPr>
          <p:cNvPr id="9" name="Content Placeholder 2"/>
          <p:cNvSpPr txBox="1"/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  <a:defRPr/>
            </a:pPr>
            <a:endParaRPr lang="en-US" dirty="0" smtClean="0"/>
          </a:p>
          <a:p>
            <a:pPr marL="201295" lvl="1" indent="0">
              <a:buNone/>
            </a:pPr>
            <a:endParaRPr kumimoji="1" lang="en-US" altLang="zh-TW" sz="2000" dirty="0" smtClean="0"/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  <a:defRPr/>
            </a:pPr>
            <a:endParaRPr lang="en-US" altLang="zh-TW" sz="2000" dirty="0" smtClean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endParaRPr kumimoji="1" lang="zh-TW" altLang="en-US" dirty="0" smtClean="0"/>
          </a:p>
          <a:p>
            <a:pPr marL="201295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" y="1881549"/>
            <a:ext cx="6549529" cy="13054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1770610" y="2793076"/>
            <a:ext cx="1305098" cy="8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13702" y="4221218"/>
            <a:ext cx="33583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Blocking I/O: put the work into queue, and flush global work queue to block until its completion. 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Non blocking I/O: put the work into queue.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754" y="2731708"/>
            <a:ext cx="5252605" cy="3077517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7240385" y="5237019"/>
            <a:ext cx="1828800" cy="282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118064" y="4885895"/>
            <a:ext cx="2121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For this work, let it sleep for 5 seconds.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485506" y="3712916"/>
            <a:ext cx="2610196" cy="451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work </a:t>
            </a:r>
            <a:r>
              <a:rPr lang="en-US" altLang="zh-TW" dirty="0" smtClean="0"/>
              <a:t>example (user program)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12F8-ECA7-DF4B-94CA-F01BBB8A6F1A}" type="datetime1">
              <a:rPr lang="en-US" altLang="zh-TW" smtClean="0"/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  <p:sp>
        <p:nvSpPr>
          <p:cNvPr id="9" name="Content Placeholder 2"/>
          <p:cNvSpPr txBox="1"/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  <a:defRPr/>
            </a:pPr>
            <a:endParaRPr lang="en-US" dirty="0" smtClean="0"/>
          </a:p>
          <a:p>
            <a:pPr marL="201295" lvl="1" indent="0">
              <a:buNone/>
            </a:pPr>
            <a:endParaRPr kumimoji="1" lang="en-US" altLang="zh-TW" sz="2000" dirty="0" smtClean="0"/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  <a:defRPr/>
            </a:pPr>
            <a:endParaRPr lang="en-US" altLang="zh-TW" sz="2000" dirty="0" smtClean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endParaRPr kumimoji="1" lang="zh-TW" altLang="en-US" dirty="0" smtClean="0"/>
          </a:p>
          <a:p>
            <a:pPr marL="201295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9675" y="2200783"/>
            <a:ext cx="4291533" cy="29408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9681" y="2426716"/>
            <a:ext cx="4638675" cy="100012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work </a:t>
            </a:r>
            <a:r>
              <a:rPr lang="en-US" altLang="zh-TW" dirty="0" smtClean="0"/>
              <a:t>example (output)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12F8-ECA7-DF4B-94CA-F01BBB8A6F1A}" type="datetime1">
              <a:rPr lang="en-US" altLang="zh-TW" smtClean="0"/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  <p:sp>
        <p:nvSpPr>
          <p:cNvPr id="9" name="Content Placeholder 2"/>
          <p:cNvSpPr txBox="1"/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  <a:defRPr/>
            </a:pPr>
            <a:endParaRPr lang="en-US" dirty="0" smtClean="0"/>
          </a:p>
          <a:p>
            <a:pPr marL="201295" lvl="1" indent="0">
              <a:buNone/>
            </a:pPr>
            <a:endParaRPr kumimoji="1" lang="en-US" altLang="zh-TW" sz="2000" dirty="0" smtClean="0"/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  <a:defRPr/>
            </a:pPr>
            <a:endParaRPr lang="en-US" altLang="zh-TW" sz="2000" dirty="0" smtClean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endParaRPr kumimoji="1" lang="zh-TW" altLang="en-US" dirty="0" smtClean="0"/>
          </a:p>
          <a:p>
            <a:pPr marL="201295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886989" y="3258615"/>
            <a:ext cx="1097280" cy="359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54974" y="3547757"/>
            <a:ext cx="5178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For blocking write, you will see it will not continue print message until the work is executed completely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9665" y="1971875"/>
            <a:ext cx="335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User program output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59056" y="4385260"/>
            <a:ext cx="4226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Kernel log output (display immediately when user program terminates)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082" y="2268039"/>
            <a:ext cx="4355869" cy="13174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681" y="5117843"/>
            <a:ext cx="4211523" cy="113528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278078" y="4502924"/>
            <a:ext cx="576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Kernel log output (display 5 seconds later)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488" y="5074107"/>
            <a:ext cx="3893907" cy="11670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Assignment 5 </a:t>
            </a:r>
            <a:r>
              <a:rPr lang="en-US" altLang="zh-TW" dirty="0" err="1" smtClean="0"/>
              <a:t>makefile</a:t>
            </a:r>
            <a:r>
              <a:rPr lang="en-US" altLang="zh-TW" dirty="0" smtClean="0"/>
              <a:t> and scripts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12F8-ECA7-DF4B-94CA-F01BBB8A6F1A}" type="datetime1">
              <a:rPr lang="en-US" altLang="zh-TW" smtClean="0"/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  <p:sp>
        <p:nvSpPr>
          <p:cNvPr id="9" name="Content Placeholder 2"/>
          <p:cNvSpPr txBox="1"/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zh-TW" dirty="0" smtClean="0"/>
              <a:t>  Command “</a:t>
            </a:r>
            <a:r>
              <a:rPr kumimoji="1" lang="en-US" altLang="zh-TW" dirty="0" smtClean="0">
                <a:solidFill>
                  <a:srgbClr val="FF0000"/>
                </a:solidFill>
              </a:rPr>
              <a:t>make</a:t>
            </a:r>
            <a:r>
              <a:rPr kumimoji="1" lang="en-US" altLang="zh-TW" dirty="0" smtClean="0"/>
              <a:t>” includes executions:</a:t>
            </a:r>
            <a:endParaRPr kumimoji="1" lang="en-US" altLang="zh-TW" dirty="0"/>
          </a:p>
          <a:p>
            <a:pPr lvl="1"/>
            <a:r>
              <a:rPr lang="en-US" dirty="0" smtClean="0"/>
              <a:t>Build kernel module “</a:t>
            </a:r>
            <a:r>
              <a:rPr lang="en-US" dirty="0" err="1" smtClean="0"/>
              <a:t>mydev.ko</a:t>
            </a:r>
            <a:r>
              <a:rPr lang="en-US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Insert kernel module “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insmod</a:t>
            </a:r>
            <a:r>
              <a:rPr lang="en-US" dirty="0" smtClean="0"/>
              <a:t> </a:t>
            </a:r>
            <a:r>
              <a:rPr lang="en-US" dirty="0" err="1" smtClean="0"/>
              <a:t>mydev.ko</a:t>
            </a:r>
            <a:r>
              <a:rPr lang="en-US" dirty="0" smtClean="0"/>
              <a:t>”</a:t>
            </a:r>
            <a:endParaRPr lang="en-US" dirty="0" smtClean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 For first time active your device: </a:t>
            </a:r>
            <a:endParaRPr lang="en-US" dirty="0" smtClean="0"/>
          </a:p>
          <a:p>
            <a:pPr lvl="1"/>
            <a:r>
              <a:rPr lang="en-US" dirty="0" smtClean="0"/>
              <a:t>Check available MAJOR and MINOR number. (When initialize your </a:t>
            </a:r>
            <a:r>
              <a:rPr lang="en-US" dirty="0"/>
              <a:t>kernel module, use </a:t>
            </a:r>
            <a:r>
              <a:rPr lang="en-US" dirty="0" err="1" smtClean="0"/>
              <a:t>alloc_chrdev_region</a:t>
            </a:r>
            <a:r>
              <a:rPr lang="en-US" dirty="0" smtClean="0"/>
              <a:t>() and MAJOR() / MINOR() to check. After insert your module, type “</a:t>
            </a:r>
            <a:r>
              <a:rPr lang="en-US" dirty="0" err="1" smtClean="0">
                <a:solidFill>
                  <a:srgbClr val="7030A0"/>
                </a:solidFill>
              </a:rPr>
              <a:t>dmesg</a:t>
            </a:r>
            <a:r>
              <a:rPr lang="en-US" dirty="0" smtClean="0"/>
              <a:t>” to check the result.)</a:t>
            </a:r>
            <a:endParaRPr lang="en-US" dirty="0"/>
          </a:p>
          <a:p>
            <a:pPr lvl="1"/>
            <a:r>
              <a:rPr kumimoji="1" lang="en-US" dirty="0"/>
              <a:t>create a file node for “</a:t>
            </a:r>
            <a:r>
              <a:rPr kumimoji="1" lang="en-US" dirty="0" err="1"/>
              <a:t>mydev</a:t>
            </a:r>
            <a:r>
              <a:rPr kumimoji="1" lang="en-US" dirty="0"/>
              <a:t>”. Run “</a:t>
            </a:r>
            <a:r>
              <a:rPr kumimoji="1" lang="en-US" dirty="0" err="1">
                <a:solidFill>
                  <a:srgbClr val="7030A0"/>
                </a:solidFill>
              </a:rPr>
              <a:t>sudo</a:t>
            </a:r>
            <a:r>
              <a:rPr kumimoji="1" lang="en-US" dirty="0">
                <a:solidFill>
                  <a:srgbClr val="7030A0"/>
                </a:solidFill>
              </a:rPr>
              <a:t> ./mkdev.sh  MAJOR MINOR</a:t>
            </a:r>
            <a:r>
              <a:rPr kumimoji="1" lang="en-US" dirty="0" smtClean="0"/>
              <a:t>”.</a:t>
            </a:r>
            <a:endParaRPr kumimoji="1" lang="en-US" dirty="0" smtClean="0"/>
          </a:p>
          <a:p>
            <a:pPr lvl="1"/>
            <a:r>
              <a:rPr kumimoji="1" lang="en-US" altLang="zh-TW" dirty="0" smtClean="0"/>
              <a:t>You don’t need to create this file node every time. Just create it if it does not exist. (You can run “</a:t>
            </a:r>
            <a:r>
              <a:rPr kumimoji="1" lang="en-US" altLang="zh-TW" dirty="0" err="1" smtClean="0"/>
              <a:t>sudo</a:t>
            </a:r>
            <a:r>
              <a:rPr kumimoji="1" lang="en-US" altLang="zh-TW" dirty="0" smtClean="0"/>
              <a:t> ./rmdev.sh” to remove this file node.)</a:t>
            </a:r>
            <a:endParaRPr kumimoji="1" lang="en-US" altLang="zh-TW" dirty="0" smtClean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zh-TW" dirty="0"/>
              <a:t> </a:t>
            </a:r>
            <a:r>
              <a:rPr kumimoji="1" lang="en-US" altLang="zh-TW" dirty="0" smtClean="0"/>
              <a:t> Run test “</a:t>
            </a:r>
            <a:r>
              <a:rPr kumimoji="1" lang="en-US" altLang="zh-TW" dirty="0" smtClean="0">
                <a:solidFill>
                  <a:srgbClr val="FF0000"/>
                </a:solidFill>
              </a:rPr>
              <a:t>./test</a:t>
            </a:r>
            <a:r>
              <a:rPr kumimoji="1" lang="en-US" altLang="zh-TW" dirty="0" smtClean="0"/>
              <a:t>”:</a:t>
            </a:r>
            <a:endParaRPr kumimoji="1" lang="en-US" altLang="zh-TW" dirty="0" smtClean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zh-TW" dirty="0" smtClean="0"/>
              <a:t>  Command “</a:t>
            </a:r>
            <a:r>
              <a:rPr kumimoji="1" lang="en-US" altLang="zh-TW" dirty="0" smtClean="0">
                <a:solidFill>
                  <a:srgbClr val="FF0000"/>
                </a:solidFill>
              </a:rPr>
              <a:t>make clean</a:t>
            </a:r>
            <a:r>
              <a:rPr kumimoji="1" lang="en-US" altLang="zh-TW" dirty="0" smtClean="0"/>
              <a:t>” includes executions:</a:t>
            </a:r>
            <a:endParaRPr kumimoji="1" lang="en-US" altLang="zh-TW" dirty="0" smtClean="0"/>
          </a:p>
          <a:p>
            <a:pPr lvl="1"/>
            <a:r>
              <a:rPr lang="en-US" dirty="0" smtClean="0"/>
              <a:t>Remove </a:t>
            </a:r>
            <a:r>
              <a:rPr lang="en-US" dirty="0"/>
              <a:t>kernel module </a:t>
            </a:r>
            <a:r>
              <a:rPr lang="en-US" dirty="0" smtClean="0"/>
              <a:t>“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rmmod</a:t>
            </a:r>
            <a:r>
              <a:rPr lang="en-US" dirty="0" smtClean="0"/>
              <a:t> </a:t>
            </a:r>
            <a:r>
              <a:rPr lang="en-US" dirty="0" err="1" smtClean="0"/>
              <a:t>mydev.ko</a:t>
            </a:r>
            <a:r>
              <a:rPr lang="en-US" dirty="0" smtClean="0"/>
              <a:t>”</a:t>
            </a:r>
            <a:endParaRPr lang="en-US" dirty="0"/>
          </a:p>
          <a:p>
            <a:pPr lvl="1"/>
            <a:r>
              <a:rPr lang="en-US" dirty="0" smtClean="0"/>
              <a:t>Clean test executable file “</a:t>
            </a:r>
            <a:r>
              <a:rPr lang="en-US" dirty="0" err="1" smtClean="0"/>
              <a:t>rm</a:t>
            </a:r>
            <a:r>
              <a:rPr lang="en-US" dirty="0" smtClean="0"/>
              <a:t> test”</a:t>
            </a:r>
            <a:endParaRPr lang="en-US" dirty="0" smtClean="0"/>
          </a:p>
          <a:p>
            <a:pPr lvl="1"/>
            <a:r>
              <a:rPr kumimoji="1" lang="en-US" altLang="zh-TW" dirty="0" smtClean="0"/>
              <a:t>Display kernel </a:t>
            </a:r>
            <a:r>
              <a:rPr kumimoji="1" lang="en-US" altLang="zh-TW" dirty="0"/>
              <a:t>message including “OS_AS5” (“</a:t>
            </a:r>
            <a:r>
              <a:rPr kumimoji="1" lang="en-US" altLang="zh-TW" dirty="0" err="1"/>
              <a:t>dmesg</a:t>
            </a:r>
            <a:r>
              <a:rPr kumimoji="1" lang="en-US" altLang="zh-TW" dirty="0"/>
              <a:t> | </a:t>
            </a:r>
            <a:r>
              <a:rPr kumimoji="1" lang="en-US" altLang="zh-TW" dirty="0" err="1"/>
              <a:t>grep</a:t>
            </a:r>
            <a:r>
              <a:rPr kumimoji="1" lang="en-US" altLang="zh-TW" dirty="0"/>
              <a:t> OS_AS5”)</a:t>
            </a:r>
            <a:endParaRPr kumimoji="1" lang="en-US" altLang="zh-TW" dirty="0" smtClean="0"/>
          </a:p>
          <a:p>
            <a:pPr lvl="1"/>
            <a:endParaRPr kumimoji="1" lang="en-US" altLang="zh-TW" dirty="0"/>
          </a:p>
          <a:p>
            <a:pPr lvl="1"/>
            <a:endParaRPr lang="en-US" dirty="0"/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  <a:defRPr/>
            </a:pPr>
            <a:endParaRPr lang="en-US" dirty="0" smtClean="0"/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  <a:defRPr/>
            </a:pPr>
            <a:endParaRPr lang="en-US" dirty="0" smtClean="0"/>
          </a:p>
          <a:p>
            <a:pPr marL="201295" lvl="1" indent="0">
              <a:buNone/>
            </a:pPr>
            <a:endParaRPr kumimoji="1" lang="en-US" altLang="zh-TW" sz="2000" dirty="0" smtClean="0"/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  <a:defRPr/>
            </a:pPr>
            <a:endParaRPr lang="en-US" altLang="zh-TW" sz="2000" dirty="0" smtClean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endParaRPr kumimoji="1" lang="zh-TW" altLang="en-US" dirty="0" smtClean="0"/>
          </a:p>
          <a:p>
            <a:pPr marL="201295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Target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this tutorial, </a:t>
            </a:r>
            <a:r>
              <a:rPr lang="en-US" dirty="0" smtClean="0"/>
              <a:t>we will discuss Assignment 5 related functions.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 Assignment 5 Structure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 DMA buffer 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ioctl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 arithmetic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 write (blocking / non-blocking)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 read (readable)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 work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 Assignment 5 </a:t>
            </a:r>
            <a:r>
              <a:rPr lang="en-US" dirty="0" err="1" smtClean="0"/>
              <a:t>makefile</a:t>
            </a:r>
            <a:r>
              <a:rPr lang="en-US" dirty="0" smtClean="0"/>
              <a:t> and scripts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 Bonus Hints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 Assignment 5 Problems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Bonus Hints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12F8-ECA7-DF4B-94CA-F01BBB8A6F1A}" type="datetime1">
              <a:rPr lang="en-US" altLang="zh-TW" smtClean="0"/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3415" y="2275623"/>
            <a:ext cx="6713653" cy="29319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Bonus Hints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12F8-ECA7-DF4B-94CA-F01BBB8A6F1A}" type="datetime1">
              <a:rPr lang="en-US" altLang="zh-TW" smtClean="0"/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  <p:sp>
        <p:nvSpPr>
          <p:cNvPr id="9" name="Content Placeholder 2"/>
          <p:cNvSpPr txBox="1"/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zh-TW" dirty="0" smtClean="0"/>
              <a:t>  </a:t>
            </a:r>
            <a:r>
              <a:rPr kumimoji="1" lang="en-US" altLang="zh-TW" dirty="0" err="1" smtClean="0"/>
              <a:t>request_irq</a:t>
            </a:r>
            <a:r>
              <a:rPr kumimoji="1" lang="en-US" altLang="zh-TW" dirty="0" smtClean="0"/>
              <a:t> (	unsigned </a:t>
            </a:r>
            <a:r>
              <a:rPr kumimoji="1" lang="en-US" altLang="zh-TW" dirty="0" err="1"/>
              <a:t>int</a:t>
            </a:r>
            <a:r>
              <a:rPr kumimoji="1" lang="en-US" altLang="zh-TW" dirty="0"/>
              <a:t>  	</a:t>
            </a:r>
            <a:r>
              <a:rPr kumimoji="1" lang="en-US" altLang="zh-TW" dirty="0" err="1" smtClean="0"/>
              <a:t>irq</a:t>
            </a:r>
            <a:r>
              <a:rPr kumimoji="1" lang="en-US" altLang="zh-TW" dirty="0" smtClean="0"/>
              <a:t>,</a:t>
            </a:r>
            <a:br>
              <a:rPr kumimoji="1" lang="en-US" altLang="zh-TW" dirty="0" smtClean="0"/>
            </a:br>
            <a:r>
              <a:rPr kumimoji="1" lang="en-US" altLang="zh-TW" dirty="0" smtClean="0"/>
              <a:t>		</a:t>
            </a:r>
            <a:r>
              <a:rPr kumimoji="1" lang="en-US" altLang="zh-TW" dirty="0" err="1" smtClean="0"/>
              <a:t>irq_handler_t</a:t>
            </a:r>
            <a:r>
              <a:rPr kumimoji="1" lang="en-US" altLang="zh-TW" dirty="0" smtClean="0"/>
              <a:t>  </a:t>
            </a:r>
            <a:r>
              <a:rPr kumimoji="1" lang="en-US" altLang="zh-TW" dirty="0"/>
              <a:t>	</a:t>
            </a:r>
            <a:r>
              <a:rPr kumimoji="1" lang="en-US" altLang="zh-TW" dirty="0" smtClean="0"/>
              <a:t>handler,</a:t>
            </a:r>
            <a:br>
              <a:rPr kumimoji="1" lang="en-US" altLang="zh-TW" dirty="0" smtClean="0"/>
            </a:br>
            <a:r>
              <a:rPr kumimoji="1" lang="en-US" altLang="zh-TW" dirty="0" smtClean="0"/>
              <a:t>		unsigned </a:t>
            </a:r>
            <a:r>
              <a:rPr kumimoji="1" lang="en-US" altLang="zh-TW" dirty="0"/>
              <a:t>long  	</a:t>
            </a:r>
            <a:r>
              <a:rPr kumimoji="1" lang="en-US" altLang="zh-TW" dirty="0" err="1" smtClean="0"/>
              <a:t>irqflags</a:t>
            </a:r>
            <a:r>
              <a:rPr kumimoji="1" lang="en-US" altLang="zh-TW" dirty="0" smtClean="0"/>
              <a:t>,</a:t>
            </a:r>
            <a:br>
              <a:rPr kumimoji="1" lang="en-US" altLang="zh-TW" dirty="0" smtClean="0"/>
            </a:br>
            <a:r>
              <a:rPr kumimoji="1" lang="en-US" altLang="zh-TW" dirty="0" smtClean="0"/>
              <a:t>		</a:t>
            </a:r>
            <a:r>
              <a:rPr kumimoji="1" lang="en-US" altLang="zh-TW" dirty="0" err="1" smtClean="0"/>
              <a:t>const</a:t>
            </a:r>
            <a:r>
              <a:rPr kumimoji="1" lang="en-US" altLang="zh-TW" dirty="0" smtClean="0"/>
              <a:t> </a:t>
            </a:r>
            <a:r>
              <a:rPr kumimoji="1" lang="en-US" altLang="zh-TW" dirty="0"/>
              <a:t>char *  	</a:t>
            </a:r>
            <a:r>
              <a:rPr kumimoji="1" lang="en-US" altLang="zh-TW" dirty="0" err="1" smtClean="0"/>
              <a:t>devname</a:t>
            </a:r>
            <a:r>
              <a:rPr kumimoji="1" lang="en-US" altLang="zh-TW" dirty="0" smtClean="0"/>
              <a:t>,</a:t>
            </a:r>
            <a:br>
              <a:rPr kumimoji="1" lang="en-US" altLang="zh-TW" dirty="0" smtClean="0"/>
            </a:br>
            <a:r>
              <a:rPr kumimoji="1" lang="en-US" altLang="zh-TW" dirty="0" smtClean="0"/>
              <a:t>		void </a:t>
            </a:r>
            <a:r>
              <a:rPr kumimoji="1" lang="en-US" altLang="zh-TW" dirty="0"/>
              <a:t>*  	</a:t>
            </a:r>
            <a:r>
              <a:rPr kumimoji="1" lang="en-US" altLang="zh-TW" dirty="0" err="1" smtClean="0"/>
              <a:t>dev_id</a:t>
            </a:r>
            <a:r>
              <a:rPr kumimoji="1" lang="en-US" altLang="zh-TW" dirty="0" smtClean="0"/>
              <a:t>);</a:t>
            </a:r>
            <a:endParaRPr kumimoji="1" lang="en-US" altLang="zh-TW" dirty="0"/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rq</a:t>
            </a:r>
            <a:r>
              <a:rPr lang="en-US" dirty="0" smtClean="0"/>
              <a:t>: </a:t>
            </a:r>
            <a:r>
              <a:rPr lang="en-US" dirty="0"/>
              <a:t>Interrupt line to </a:t>
            </a:r>
            <a:r>
              <a:rPr lang="en-US" dirty="0" smtClean="0"/>
              <a:t>allocate </a:t>
            </a:r>
            <a:r>
              <a:rPr lang="en-US" dirty="0" smtClean="0">
                <a:solidFill>
                  <a:srgbClr val="FF0000"/>
                </a:solidFill>
              </a:rPr>
              <a:t>(Hints: </a:t>
            </a:r>
            <a:r>
              <a:rPr lang="en-US" dirty="0">
                <a:solidFill>
                  <a:srgbClr val="FF0000"/>
                </a:solidFill>
              </a:rPr>
              <a:t>Can check from </a:t>
            </a:r>
            <a:r>
              <a:rPr lang="en-US" dirty="0" smtClean="0">
                <a:solidFill>
                  <a:srgbClr val="FF0000"/>
                </a:solidFill>
              </a:rPr>
              <a:t>“watch -n 1 cat 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proc</a:t>
            </a:r>
            <a:r>
              <a:rPr lang="en-US" dirty="0">
                <a:solidFill>
                  <a:srgbClr val="FF0000"/>
                </a:solidFill>
              </a:rPr>
              <a:t>/interrupts”)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/>
              <a:t>h</a:t>
            </a:r>
            <a:r>
              <a:rPr lang="en-US" dirty="0" smtClean="0"/>
              <a:t>andler: </a:t>
            </a:r>
            <a:r>
              <a:rPr lang="en-US" dirty="0"/>
              <a:t>Function to be called when the IRQ </a:t>
            </a:r>
            <a:r>
              <a:rPr lang="en-US" dirty="0" smtClean="0"/>
              <a:t>occurs. </a:t>
            </a:r>
            <a:r>
              <a:rPr lang="en-US" dirty="0" smtClean="0">
                <a:solidFill>
                  <a:srgbClr val="FF0000"/>
                </a:solidFill>
              </a:rPr>
              <a:t>(Hints: count interrupt times when IRQ occurs)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rqflags</a:t>
            </a:r>
            <a:r>
              <a:rPr lang="en-US" dirty="0" smtClean="0"/>
              <a:t>: </a:t>
            </a:r>
            <a:r>
              <a:rPr lang="en-US" dirty="0"/>
              <a:t>Interrupt type </a:t>
            </a:r>
            <a:r>
              <a:rPr lang="en-US" dirty="0" smtClean="0"/>
              <a:t>flags </a:t>
            </a:r>
            <a:r>
              <a:rPr lang="en-US" dirty="0" smtClean="0">
                <a:solidFill>
                  <a:srgbClr val="FF0000"/>
                </a:solidFill>
              </a:rPr>
              <a:t>(Hints: </a:t>
            </a:r>
            <a:r>
              <a:rPr lang="en-US" dirty="0">
                <a:solidFill>
                  <a:srgbClr val="FF0000"/>
                </a:solidFill>
              </a:rPr>
              <a:t>IRQF_SHARED Interrupt is shared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evname</a:t>
            </a:r>
            <a:r>
              <a:rPr lang="en-US" dirty="0" smtClean="0"/>
              <a:t>: </a:t>
            </a:r>
            <a:r>
              <a:rPr lang="en-US" dirty="0"/>
              <a:t>An </a:t>
            </a:r>
            <a:r>
              <a:rPr lang="en-US" dirty="0" err="1"/>
              <a:t>ascii</a:t>
            </a:r>
            <a:r>
              <a:rPr lang="en-US" dirty="0"/>
              <a:t> name for the claiming </a:t>
            </a:r>
            <a:r>
              <a:rPr lang="en-US" dirty="0" smtClean="0"/>
              <a:t>device. </a:t>
            </a:r>
            <a:r>
              <a:rPr lang="en-US" dirty="0" smtClean="0">
                <a:solidFill>
                  <a:srgbClr val="FF0000"/>
                </a:solidFill>
              </a:rPr>
              <a:t>(Hints: Once your kernel module is inserted/removed, it will auto be displayed under </a:t>
            </a:r>
            <a:r>
              <a:rPr lang="en-US" dirty="0">
                <a:solidFill>
                  <a:srgbClr val="FF0000"/>
                </a:solidFill>
              </a:rPr>
              <a:t>“watch -n 1 cat /</a:t>
            </a:r>
            <a:r>
              <a:rPr lang="en-US" dirty="0" err="1">
                <a:solidFill>
                  <a:srgbClr val="FF0000"/>
                </a:solidFill>
              </a:rPr>
              <a:t>proc</a:t>
            </a:r>
            <a:r>
              <a:rPr lang="en-US" dirty="0">
                <a:solidFill>
                  <a:srgbClr val="FF0000"/>
                </a:solidFill>
              </a:rPr>
              <a:t>/interrupts</a:t>
            </a:r>
            <a:r>
              <a:rPr lang="en-US" dirty="0" smtClean="0">
                <a:solidFill>
                  <a:srgbClr val="FF0000"/>
                </a:solidFill>
              </a:rPr>
              <a:t>”. Define any name you want to show.)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dev_id</a:t>
            </a:r>
            <a:r>
              <a:rPr lang="en-US" dirty="0" smtClean="0"/>
              <a:t>: </a:t>
            </a:r>
            <a:r>
              <a:rPr lang="en-US" dirty="0"/>
              <a:t>A cookie passed back to the handler </a:t>
            </a:r>
            <a:r>
              <a:rPr lang="en-US" dirty="0" smtClean="0"/>
              <a:t>function.</a:t>
            </a:r>
            <a:endParaRPr lang="en-US" dirty="0" smtClean="0"/>
          </a:p>
          <a:p>
            <a:pPr lvl="1"/>
            <a:endParaRPr kumimoji="1" lang="en-US" altLang="zh-TW" dirty="0"/>
          </a:p>
          <a:p>
            <a:pPr marL="201295" lvl="1" indent="0">
              <a:buNone/>
            </a:pPr>
            <a:endParaRPr lang="en-US" dirty="0"/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  <a:defRPr/>
            </a:pPr>
            <a:endParaRPr lang="en-US" dirty="0" smtClean="0"/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  <a:defRPr/>
            </a:pPr>
            <a:endParaRPr lang="en-US" dirty="0" smtClean="0"/>
          </a:p>
          <a:p>
            <a:pPr marL="201295" lvl="1" indent="0">
              <a:buNone/>
            </a:pPr>
            <a:endParaRPr kumimoji="1" lang="en-US" altLang="zh-TW" sz="2000" dirty="0" smtClean="0"/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  <a:defRPr/>
            </a:pPr>
            <a:endParaRPr lang="en-US" altLang="zh-TW" sz="2000" dirty="0" smtClean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endParaRPr kumimoji="1" lang="zh-TW" altLang="en-US" dirty="0" smtClean="0"/>
          </a:p>
          <a:p>
            <a:pPr marL="201295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Bonus Hints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12F8-ECA7-DF4B-94CA-F01BBB8A6F1A}" type="datetime1">
              <a:rPr lang="en-US" altLang="zh-TW" smtClean="0"/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  <p:sp>
        <p:nvSpPr>
          <p:cNvPr id="9" name="Content Placeholder 2"/>
          <p:cNvSpPr txBox="1"/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zh-TW" dirty="0" smtClean="0"/>
              <a:t>  </a:t>
            </a:r>
            <a:r>
              <a:rPr kumimoji="1" lang="en-US" altLang="zh-TW" dirty="0" err="1" smtClean="0"/>
              <a:t>free_irq</a:t>
            </a:r>
            <a:r>
              <a:rPr kumimoji="1" lang="en-US" altLang="zh-TW" dirty="0" smtClean="0"/>
              <a:t> (	unsigned </a:t>
            </a:r>
            <a:r>
              <a:rPr kumimoji="1" lang="en-US" altLang="zh-TW" dirty="0" err="1"/>
              <a:t>int</a:t>
            </a:r>
            <a:r>
              <a:rPr kumimoji="1" lang="en-US" altLang="zh-TW" dirty="0"/>
              <a:t>  	</a:t>
            </a:r>
            <a:r>
              <a:rPr kumimoji="1" lang="en-US" altLang="zh-TW" dirty="0" err="1" smtClean="0"/>
              <a:t>irq</a:t>
            </a:r>
            <a:r>
              <a:rPr kumimoji="1" lang="en-US" altLang="zh-TW" dirty="0" smtClean="0"/>
              <a:t>,</a:t>
            </a:r>
            <a:br>
              <a:rPr kumimoji="1" lang="en-US" altLang="zh-TW" dirty="0" smtClean="0"/>
            </a:br>
            <a:r>
              <a:rPr kumimoji="1" lang="en-US" altLang="zh-TW" dirty="0" smtClean="0"/>
              <a:t>		void </a:t>
            </a:r>
            <a:r>
              <a:rPr kumimoji="1" lang="en-US" altLang="zh-TW" dirty="0"/>
              <a:t>*  	</a:t>
            </a:r>
            <a:r>
              <a:rPr kumimoji="1" lang="en-US" altLang="zh-TW" dirty="0" err="1" smtClean="0"/>
              <a:t>dev_id</a:t>
            </a:r>
            <a:r>
              <a:rPr kumimoji="1" lang="en-US" altLang="zh-TW" dirty="0" smtClean="0"/>
              <a:t>);</a:t>
            </a:r>
            <a:endParaRPr kumimoji="1" lang="en-US" altLang="zh-TW" dirty="0"/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rq</a:t>
            </a:r>
            <a:r>
              <a:rPr lang="en-US" dirty="0" smtClean="0"/>
              <a:t>: </a:t>
            </a:r>
            <a:r>
              <a:rPr lang="en-US" dirty="0"/>
              <a:t>Interrupt line to free </a:t>
            </a:r>
            <a:endParaRPr lang="en-US" dirty="0" smtClean="0"/>
          </a:p>
          <a:p>
            <a:pPr lvl="1"/>
            <a:r>
              <a:rPr lang="en-US" dirty="0" err="1" smtClean="0"/>
              <a:t>dev_id</a:t>
            </a:r>
            <a:r>
              <a:rPr lang="en-US" dirty="0" smtClean="0"/>
              <a:t>: </a:t>
            </a:r>
            <a:r>
              <a:rPr lang="en-US" dirty="0"/>
              <a:t>Device identity to free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endParaRPr kumimoji="1" lang="en-US" altLang="zh-TW" dirty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zh-TW" dirty="0" smtClean="0"/>
              <a:t>  </a:t>
            </a:r>
            <a:r>
              <a:rPr kumimoji="1" lang="en-US" altLang="zh-TW" dirty="0" err="1" smtClean="0"/>
              <a:t>irq_handler_t</a:t>
            </a:r>
            <a:r>
              <a:rPr kumimoji="1" lang="en-US" altLang="zh-TW" dirty="0" smtClean="0"/>
              <a:t> handler</a:t>
            </a:r>
            <a:endParaRPr kumimoji="1" lang="en-US" altLang="zh-TW" dirty="0" smtClean="0"/>
          </a:p>
          <a:p>
            <a:pPr lvl="1"/>
            <a:r>
              <a:rPr lang="en-US" dirty="0">
                <a:hlinkClick r:id="rId1"/>
              </a:rPr>
              <a:t>https://</a:t>
            </a:r>
            <a:r>
              <a:rPr lang="en-US" dirty="0" smtClean="0">
                <a:hlinkClick r:id="rId1"/>
              </a:rPr>
              <a:t>elixir.bootlin.com/linux/v4.10.14/source/include/linux/interrupt.h</a:t>
            </a:r>
            <a:endParaRPr lang="en-US" dirty="0" smtClean="0"/>
          </a:p>
          <a:p>
            <a:pPr lvl="1"/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/>
              <a:t>irqreturn_t</a:t>
            </a:r>
            <a:r>
              <a:rPr lang="en-US" dirty="0"/>
              <a:t> (*</a:t>
            </a:r>
            <a:r>
              <a:rPr lang="en-US" dirty="0" err="1"/>
              <a:t>irq_handler_t</a:t>
            </a:r>
            <a:r>
              <a:rPr lang="en-US" dirty="0"/>
              <a:t>)(</a:t>
            </a:r>
            <a:r>
              <a:rPr lang="en-US" dirty="0" err="1"/>
              <a:t>int</a:t>
            </a:r>
            <a:r>
              <a:rPr lang="en-US" dirty="0"/>
              <a:t>, void </a:t>
            </a:r>
            <a:r>
              <a:rPr lang="en-US" dirty="0" smtClean="0"/>
              <a:t>*);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elixir.bootlin.com/linux/v4.10.14/source/include/linux/irqreturn.h</a:t>
            </a:r>
            <a:endParaRPr lang="en-US" dirty="0" smtClean="0"/>
          </a:p>
          <a:p>
            <a:pPr lvl="1"/>
            <a:endParaRPr lang="en-US" dirty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zh-TW" dirty="0"/>
              <a:t> </a:t>
            </a:r>
            <a:r>
              <a:rPr kumimoji="1" lang="en-US" altLang="zh-TW" dirty="0" smtClean="0"/>
              <a:t>More detailed usage for </a:t>
            </a:r>
            <a:r>
              <a:rPr kumimoji="1" lang="en-US" altLang="zh-TW" dirty="0" err="1" smtClean="0"/>
              <a:t>irq</a:t>
            </a:r>
            <a:r>
              <a:rPr kumimoji="1" lang="en-US" altLang="zh-TW" dirty="0" smtClean="0"/>
              <a:t> handler</a:t>
            </a:r>
            <a:endParaRPr kumimoji="1" lang="en-US" altLang="zh-TW" dirty="0"/>
          </a:p>
          <a:p>
            <a:pPr lvl="1"/>
            <a:r>
              <a:rPr lang="en-US" dirty="0" smtClean="0"/>
              <a:t>Understanding Linux Kernel, Page 591 - 595</a:t>
            </a:r>
            <a:endParaRPr lang="en-US" dirty="0" smtClean="0"/>
          </a:p>
          <a:p>
            <a:pPr marL="201295" lvl="1" indent="0">
              <a:buNone/>
            </a:pPr>
            <a:endParaRPr kumimoji="1" lang="en-US" altLang="zh-TW" sz="2000" dirty="0" smtClean="0"/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  <a:defRPr/>
            </a:pPr>
            <a:endParaRPr lang="en-US" altLang="zh-TW" sz="2000" dirty="0" smtClean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endParaRPr kumimoji="1" lang="zh-TW" altLang="en-US" dirty="0" smtClean="0"/>
          </a:p>
          <a:p>
            <a:pPr marL="201295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1847" y="3527474"/>
            <a:ext cx="2613833" cy="8343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Bonus Hints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12F8-ECA7-DF4B-94CA-F01BBB8A6F1A}" type="datetime1">
              <a:rPr lang="en-US" altLang="zh-TW" smtClean="0"/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  <p:sp>
        <p:nvSpPr>
          <p:cNvPr id="9" name="Content Placeholder 2"/>
          <p:cNvSpPr txBox="1"/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zh-TW" dirty="0" smtClean="0"/>
              <a:t> Run command “</a:t>
            </a:r>
            <a:r>
              <a:rPr lang="en-US" dirty="0" smtClean="0">
                <a:solidFill>
                  <a:schemeClr val="tx1"/>
                </a:solidFill>
              </a:rPr>
              <a:t>watch </a:t>
            </a:r>
            <a:r>
              <a:rPr lang="en-US" dirty="0">
                <a:solidFill>
                  <a:schemeClr val="tx1"/>
                </a:solidFill>
              </a:rPr>
              <a:t>-n 1 cat /</a:t>
            </a:r>
            <a:r>
              <a:rPr lang="en-US" dirty="0" err="1" smtClean="0">
                <a:solidFill>
                  <a:schemeClr val="tx1"/>
                </a:solidFill>
              </a:rPr>
              <a:t>proc</a:t>
            </a:r>
            <a:r>
              <a:rPr lang="en-US" dirty="0" smtClean="0">
                <a:solidFill>
                  <a:schemeClr val="tx1"/>
                </a:solidFill>
              </a:rPr>
              <a:t>/interrupts” </a:t>
            </a:r>
            <a:endParaRPr kumimoji="1"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/>
              <a:t>IRQ_NUM should be defined as 1 for below case. (Share interrupt with i8042, the keyboard interrupt) </a:t>
            </a:r>
            <a:endParaRPr lang="en-US" dirty="0" smtClean="0"/>
          </a:p>
          <a:p>
            <a:pPr lvl="1"/>
            <a:endParaRPr kumimoji="1" lang="en-US" altLang="zh-TW" dirty="0"/>
          </a:p>
          <a:p>
            <a:pPr marL="201295" lvl="1" indent="0">
              <a:buNone/>
            </a:pPr>
            <a:endParaRPr lang="en-US" dirty="0"/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  <a:defRPr/>
            </a:pPr>
            <a:endParaRPr lang="en-US" dirty="0" smtClean="0"/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  <a:defRPr/>
            </a:pPr>
            <a:endParaRPr lang="en-US" dirty="0" smtClean="0"/>
          </a:p>
          <a:p>
            <a:pPr marL="201295" lvl="1" indent="0">
              <a:buNone/>
            </a:pPr>
            <a:endParaRPr kumimoji="1" lang="en-US" altLang="zh-TW" sz="2000" dirty="0" smtClean="0"/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  <a:defRPr/>
            </a:pPr>
            <a:endParaRPr lang="en-US" altLang="zh-TW" sz="2000" dirty="0" smtClean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endParaRPr kumimoji="1" lang="zh-TW" altLang="en-US" dirty="0" smtClean="0"/>
          </a:p>
          <a:p>
            <a:pPr marL="201295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4580" y="2643294"/>
            <a:ext cx="4924533" cy="29764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Bonus Hints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12F8-ECA7-DF4B-94CA-F01BBB8A6F1A}" type="datetime1">
              <a:rPr lang="en-US" altLang="zh-TW" smtClean="0"/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  <p:sp>
        <p:nvSpPr>
          <p:cNvPr id="9" name="Content Placeholder 2"/>
          <p:cNvSpPr txBox="1"/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zh-TW" dirty="0" smtClean="0"/>
              <a:t> </a:t>
            </a:r>
            <a:r>
              <a:rPr lang="en-US" dirty="0">
                <a:solidFill>
                  <a:schemeClr val="tx1"/>
                </a:solidFill>
              </a:rPr>
              <a:t>Inserted </a:t>
            </a:r>
            <a:r>
              <a:rPr lang="en-US" dirty="0" err="1">
                <a:solidFill>
                  <a:schemeClr val="tx1"/>
                </a:solidFill>
              </a:rPr>
              <a:t>mydev.ko</a:t>
            </a:r>
            <a:r>
              <a:rPr lang="en-US" dirty="0">
                <a:solidFill>
                  <a:schemeClr val="tx1"/>
                </a:solidFill>
              </a:rPr>
              <a:t>  </a:t>
            </a:r>
            <a:endParaRPr lang="en-US" dirty="0">
              <a:solidFill>
                <a:schemeClr val="tx1"/>
              </a:solidFill>
            </a:endParaRP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endParaRPr lang="en-US" dirty="0" smtClean="0">
              <a:solidFill>
                <a:schemeClr val="tx1"/>
              </a:solidFill>
            </a:endParaRP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endParaRPr lang="en-US" dirty="0">
              <a:solidFill>
                <a:schemeClr val="tx1"/>
              </a:solidFill>
            </a:endParaRP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tx1"/>
                </a:solidFill>
              </a:rPr>
              <a:t>  After run </a:t>
            </a:r>
            <a:r>
              <a:rPr lang="en-US" dirty="0" smtClean="0">
                <a:solidFill>
                  <a:schemeClr val="tx1"/>
                </a:solidFill>
              </a:rPr>
              <a:t>test</a:t>
            </a:r>
            <a:endParaRPr lang="en-US" dirty="0" smtClean="0">
              <a:solidFill>
                <a:schemeClr val="tx1"/>
              </a:solidFill>
            </a:endParaRP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endParaRPr lang="en-US" dirty="0">
              <a:solidFill>
                <a:schemeClr val="tx1"/>
              </a:solidFill>
            </a:endParaRP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endParaRPr lang="en-US" dirty="0" smtClean="0">
              <a:solidFill>
                <a:schemeClr val="tx1"/>
              </a:solidFill>
            </a:endParaRP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</a:rPr>
              <a:t>Remove </a:t>
            </a:r>
            <a:r>
              <a:rPr lang="en-US" dirty="0" err="1" smtClean="0">
                <a:solidFill>
                  <a:schemeClr val="tx1"/>
                </a:solidFill>
              </a:rPr>
              <a:t>mydev.ko</a:t>
            </a:r>
            <a:endParaRPr lang="en-US" dirty="0">
              <a:solidFill>
                <a:schemeClr val="tx1"/>
              </a:solidFill>
            </a:endParaRP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endParaRPr lang="en-US" dirty="0" smtClean="0">
              <a:solidFill>
                <a:schemeClr val="tx1"/>
              </a:solidFill>
            </a:endParaRP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endParaRPr lang="en-US" dirty="0">
              <a:solidFill>
                <a:schemeClr val="tx1"/>
              </a:solidFill>
            </a:endParaRP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solidFill>
                  <a:schemeClr val="tx1"/>
                </a:solidFill>
              </a:rPr>
              <a:t>  Interrupt counting</a:t>
            </a:r>
            <a:endParaRPr lang="en-US" dirty="0" smtClean="0"/>
          </a:p>
          <a:p>
            <a:pPr lvl="1"/>
            <a:endParaRPr kumimoji="1" lang="en-US" altLang="zh-TW" dirty="0"/>
          </a:p>
          <a:p>
            <a:pPr marL="201295" lvl="1" indent="0">
              <a:buNone/>
            </a:pPr>
            <a:endParaRPr lang="en-US" dirty="0"/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  <a:defRPr/>
            </a:pPr>
            <a:endParaRPr lang="en-US" dirty="0" smtClean="0"/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  <a:defRPr/>
            </a:pPr>
            <a:endParaRPr lang="en-US" dirty="0" smtClean="0"/>
          </a:p>
          <a:p>
            <a:pPr marL="201295" lvl="1" indent="0">
              <a:buNone/>
            </a:pPr>
            <a:endParaRPr kumimoji="1" lang="en-US" altLang="zh-TW" sz="2000" dirty="0" smtClean="0"/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  <a:defRPr/>
            </a:pPr>
            <a:endParaRPr lang="en-US" altLang="zh-TW" sz="2000" dirty="0" smtClean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endParaRPr kumimoji="1" lang="zh-TW" altLang="en-US" dirty="0" smtClean="0"/>
          </a:p>
          <a:p>
            <a:pPr marL="201295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9634" y="2122950"/>
            <a:ext cx="4319894" cy="63783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100" y="3355293"/>
            <a:ext cx="4265428" cy="62619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625" y="4542145"/>
            <a:ext cx="4253903" cy="6140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9104" y="5344316"/>
            <a:ext cx="4540847" cy="7450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Assignment 5 Problems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12F8-ECA7-DF4B-94CA-F01BBB8A6F1A}" type="datetime1">
              <a:rPr lang="en-US" altLang="zh-TW" smtClean="0"/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  <p:sp>
        <p:nvSpPr>
          <p:cNvPr id="9" name="Content Placeholder 2"/>
          <p:cNvSpPr txBox="1"/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zh-TW" sz="2000" dirty="0" smtClean="0"/>
              <a:t>  “Command not found” for “</a:t>
            </a:r>
            <a:r>
              <a:rPr kumimoji="1" lang="en-US" altLang="zh-TW" sz="2000" dirty="0" err="1" smtClean="0"/>
              <a:t>sudo</a:t>
            </a:r>
            <a:r>
              <a:rPr kumimoji="1" lang="en-US" altLang="zh-TW" sz="2000" dirty="0" smtClean="0"/>
              <a:t> ./mkdev.sh Major Minor”.</a:t>
            </a:r>
            <a:endParaRPr kumimoji="1" lang="en-US" altLang="zh-TW" sz="2000" dirty="0" smtClean="0"/>
          </a:p>
          <a:p>
            <a:pPr lvl="1"/>
            <a:r>
              <a:rPr lang="en-US" dirty="0" smtClean="0"/>
              <a:t>Do not use the script anymore, type the command directly.</a:t>
            </a:r>
            <a:endParaRPr lang="en-US" dirty="0" smtClean="0"/>
          </a:p>
          <a:p>
            <a:pPr lvl="1"/>
            <a:r>
              <a:rPr lang="sv-SE" dirty="0">
                <a:solidFill>
                  <a:srgbClr val="FF0000"/>
                </a:solidFill>
              </a:rPr>
              <a:t>sudo mknod /dev/mydev c major </a:t>
            </a:r>
            <a:r>
              <a:rPr lang="sv-SE" dirty="0" smtClean="0">
                <a:solidFill>
                  <a:srgbClr val="FF0000"/>
                </a:solidFill>
              </a:rPr>
              <a:t>minor</a:t>
            </a:r>
            <a:endParaRPr lang="sv-SE" dirty="0" smtClean="0">
              <a:solidFill>
                <a:srgbClr val="FF0000"/>
              </a:solidFill>
            </a:endParaRPr>
          </a:p>
          <a:p>
            <a:pPr lvl="1"/>
            <a:r>
              <a:rPr lang="sv-SE" dirty="0" smtClean="0">
                <a:solidFill>
                  <a:srgbClr val="FF0000"/>
                </a:solidFill>
              </a:rPr>
              <a:t>sudo </a:t>
            </a:r>
            <a:r>
              <a:rPr lang="sv-SE" dirty="0">
                <a:solidFill>
                  <a:srgbClr val="FF0000"/>
                </a:solidFill>
              </a:rPr>
              <a:t>chmod 666 /</a:t>
            </a:r>
            <a:r>
              <a:rPr lang="sv-SE" dirty="0" smtClean="0">
                <a:solidFill>
                  <a:srgbClr val="FF0000"/>
                </a:solidFill>
              </a:rPr>
              <a:t>dev/mydev</a:t>
            </a:r>
            <a:endParaRPr lang="sv-SE" dirty="0" smtClean="0">
              <a:solidFill>
                <a:srgbClr val="FF0000"/>
              </a:solidFill>
            </a:endParaRPr>
          </a:p>
          <a:p>
            <a:pPr lvl="1"/>
            <a:r>
              <a:rPr lang="sv-SE" dirty="0" smtClean="0">
                <a:solidFill>
                  <a:srgbClr val="FF0000"/>
                </a:solidFill>
              </a:rPr>
              <a:t>ls </a:t>
            </a:r>
            <a:r>
              <a:rPr lang="sv-SE" dirty="0">
                <a:solidFill>
                  <a:srgbClr val="FF0000"/>
                </a:solidFill>
              </a:rPr>
              <a:t>-l /dev/mydev</a:t>
            </a:r>
            <a:endParaRPr lang="en-US" dirty="0" smtClean="0">
              <a:solidFill>
                <a:srgbClr val="FF0000"/>
              </a:solidFill>
            </a:endParaRPr>
          </a:p>
          <a:p>
            <a:pPr marL="201295" lvl="1" indent="0">
              <a:buNone/>
            </a:pPr>
            <a:endParaRPr kumimoji="1" lang="en-US" altLang="zh-TW" sz="2000" dirty="0" smtClean="0"/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  <a:defRPr/>
            </a:pPr>
            <a:endParaRPr lang="en-US" altLang="zh-TW" sz="2000" dirty="0" smtClean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endParaRPr kumimoji="1" lang="zh-TW" altLang="en-US" dirty="0" smtClean="0"/>
          </a:p>
          <a:p>
            <a:pPr marL="201295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Assignment 5 Problems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12F8-ECA7-DF4B-94CA-F01BBB8A6F1A}" type="datetime1">
              <a:rPr lang="en-US" altLang="zh-TW" smtClean="0"/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  <p:sp>
        <p:nvSpPr>
          <p:cNvPr id="9" name="Content Placeholder 2"/>
          <p:cNvSpPr txBox="1"/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zh-TW" sz="2000" dirty="0" smtClean="0"/>
              <a:t>  </a:t>
            </a:r>
            <a:r>
              <a:rPr kumimoji="1" lang="en-US" altLang="zh-TW" sz="2000" dirty="0" err="1" smtClean="0"/>
              <a:t>get_user</a:t>
            </a:r>
            <a:r>
              <a:rPr kumimoji="1" lang="en-US" altLang="zh-TW" sz="2000" dirty="0" smtClean="0"/>
              <a:t> / </a:t>
            </a:r>
            <a:r>
              <a:rPr kumimoji="1" lang="en-US" altLang="zh-TW" sz="2000" dirty="0" err="1" smtClean="0"/>
              <a:t>put_user</a:t>
            </a:r>
            <a:r>
              <a:rPr kumimoji="1" lang="en-US" altLang="zh-TW" sz="2000" dirty="0" smtClean="0"/>
              <a:t> cannot transfer data with type </a:t>
            </a:r>
            <a:r>
              <a:rPr kumimoji="1" lang="en-US" altLang="zh-TW" sz="2000" dirty="0" err="1" smtClean="0"/>
              <a:t>DataIn</a:t>
            </a:r>
            <a:endParaRPr kumimoji="1" lang="en-US" altLang="zh-TW" sz="2000" dirty="0" smtClean="0"/>
          </a:p>
          <a:p>
            <a:pPr lvl="1"/>
            <a:r>
              <a:rPr lang="en-US" dirty="0"/>
              <a:t>This macro copies a single simple variable from user space to kernel space.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supports simple types like char and </a:t>
            </a:r>
            <a:r>
              <a:rPr lang="en-US" dirty="0" err="1"/>
              <a:t>int</a:t>
            </a:r>
            <a:r>
              <a:rPr lang="en-US" dirty="0"/>
              <a:t>, but not larger data types like structures or arrays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kumimoji="1" lang="en-US" altLang="zh-TW" sz="2000" dirty="0" smtClean="0"/>
              <a:t>Some students may get killed error when running test program if transferring </a:t>
            </a:r>
            <a:r>
              <a:rPr kumimoji="1" lang="en-US" altLang="zh-TW" sz="2000" dirty="0" err="1" smtClean="0"/>
              <a:t>DataIn</a:t>
            </a:r>
            <a:r>
              <a:rPr kumimoji="1" lang="en-US" altLang="zh-TW" sz="2000" dirty="0" smtClean="0"/>
              <a:t> via </a:t>
            </a:r>
            <a:r>
              <a:rPr kumimoji="1" lang="en-US" altLang="zh-TW" sz="2000" dirty="0" err="1" smtClean="0"/>
              <a:t>get_user</a:t>
            </a:r>
            <a:r>
              <a:rPr kumimoji="1" lang="en-US" altLang="zh-TW" sz="2000" dirty="0" smtClean="0"/>
              <a:t> / </a:t>
            </a:r>
            <a:r>
              <a:rPr kumimoji="1" lang="en-US" altLang="zh-TW" sz="2000" dirty="0" err="1" smtClean="0"/>
              <a:t>put_user</a:t>
            </a:r>
            <a:r>
              <a:rPr kumimoji="1" lang="en-US" altLang="zh-TW" sz="2000" dirty="0" smtClean="0"/>
              <a:t>.</a:t>
            </a:r>
            <a:endParaRPr kumimoji="1" lang="en-US" altLang="zh-TW" sz="2000" dirty="0" smtClean="0"/>
          </a:p>
          <a:p>
            <a:pPr lvl="1"/>
            <a:r>
              <a:rPr kumimoji="1" lang="en-US" altLang="zh-TW" sz="2000" dirty="0" smtClean="0"/>
              <a:t>For data with type </a:t>
            </a:r>
            <a:r>
              <a:rPr kumimoji="1" lang="en-US" altLang="zh-TW" sz="2000" dirty="0" err="1" smtClean="0"/>
              <a:t>DataIn</a:t>
            </a:r>
            <a:r>
              <a:rPr kumimoji="1" lang="en-US" altLang="zh-TW" sz="2000" dirty="0" smtClean="0"/>
              <a:t>, you can transfer via buffer, second parameter of the </a:t>
            </a:r>
            <a:r>
              <a:rPr kumimoji="1" lang="en-US" altLang="zh-TW" sz="2000" dirty="0" err="1" smtClean="0"/>
              <a:t>drv_write</a:t>
            </a:r>
            <a:r>
              <a:rPr kumimoji="1" lang="en-US" altLang="zh-TW" sz="2000" dirty="0"/>
              <a:t> </a:t>
            </a:r>
            <a:r>
              <a:rPr kumimoji="1" lang="en-US" altLang="zh-TW" sz="2000" dirty="0" smtClean="0"/>
              <a:t>/ </a:t>
            </a:r>
            <a:r>
              <a:rPr kumimoji="1" lang="en-US" altLang="zh-TW" sz="2000" dirty="0" err="1" smtClean="0"/>
              <a:t>drv_read</a:t>
            </a:r>
            <a:r>
              <a:rPr kumimoji="1" lang="en-US" altLang="zh-TW" sz="2000" dirty="0" smtClean="0"/>
              <a:t>.</a:t>
            </a:r>
            <a:endParaRPr kumimoji="1" lang="en-US" altLang="zh-TW" sz="2000" dirty="0" smtClean="0"/>
          </a:p>
          <a:p>
            <a:pPr lvl="1"/>
            <a:r>
              <a:rPr kumimoji="1" lang="en-US" altLang="zh-TW" sz="2000" dirty="0" smtClean="0"/>
              <a:t>Or you could use </a:t>
            </a:r>
            <a:r>
              <a:rPr kumimoji="1" lang="en-US" altLang="zh-TW" sz="2000" dirty="0" err="1" smtClean="0"/>
              <a:t>copy_from_user</a:t>
            </a:r>
            <a:r>
              <a:rPr kumimoji="1" lang="en-US" altLang="zh-TW" sz="2000" dirty="0" smtClean="0"/>
              <a:t> / </a:t>
            </a:r>
            <a:r>
              <a:rPr kumimoji="1" lang="en-US" altLang="zh-TW" sz="2000" dirty="0" err="1" smtClean="0"/>
              <a:t>copy_to_user</a:t>
            </a:r>
            <a:r>
              <a:rPr kumimoji="1" lang="en-US" altLang="zh-TW" sz="2000" dirty="0" smtClean="0"/>
              <a:t>.</a:t>
            </a:r>
            <a:endParaRPr kumimoji="1" lang="en-US" altLang="zh-TW" sz="2000" dirty="0" smtClean="0"/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  <a:defRPr/>
            </a:pPr>
            <a:endParaRPr lang="en-US" altLang="zh-TW" sz="2000" dirty="0" smtClean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endParaRPr kumimoji="1" lang="zh-TW" altLang="en-US" dirty="0" smtClean="0"/>
          </a:p>
          <a:p>
            <a:pPr marL="201295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Assignment 5 Problems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12F8-ECA7-DF4B-94CA-F01BBB8A6F1A}" type="datetime1">
              <a:rPr lang="en-US" altLang="zh-TW" smtClean="0"/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  <p:sp>
        <p:nvSpPr>
          <p:cNvPr id="9" name="Content Placeholder 2"/>
          <p:cNvSpPr txBox="1"/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zh-TW" sz="2000" dirty="0" smtClean="0"/>
              <a:t>  How to change device readable setting?</a:t>
            </a:r>
            <a:endParaRPr kumimoji="1" lang="en-US" altLang="zh-TW" sz="2000" dirty="0" smtClean="0"/>
          </a:p>
          <a:p>
            <a:pPr lvl="1"/>
            <a:r>
              <a:rPr lang="en-US" dirty="0" smtClean="0"/>
              <a:t>When the device is unreadable, use a while loop with </a:t>
            </a:r>
            <a:r>
              <a:rPr lang="en-US" dirty="0" err="1" smtClean="0"/>
              <a:t>msleep</a:t>
            </a:r>
            <a:r>
              <a:rPr lang="en-US" dirty="0" smtClean="0"/>
              <a:t> in kernel.</a:t>
            </a:r>
            <a:endParaRPr lang="en-US" dirty="0" smtClean="0"/>
          </a:p>
          <a:p>
            <a:pPr lvl="1"/>
            <a:r>
              <a:rPr kumimoji="1" lang="en-US" altLang="zh-TW" sz="2000" dirty="0" smtClean="0"/>
              <a:t>Use the while loop to keep checking readable setting.</a:t>
            </a:r>
            <a:endParaRPr kumimoji="1" lang="en-US" altLang="zh-TW" sz="2000" dirty="0" smtClean="0"/>
          </a:p>
          <a:p>
            <a:pPr lvl="1"/>
            <a:r>
              <a:rPr kumimoji="1" lang="en-US" altLang="zh-TW" sz="2000" dirty="0" smtClean="0"/>
              <a:t>If unreadable, use </a:t>
            </a:r>
            <a:r>
              <a:rPr kumimoji="1" lang="en-US" altLang="zh-TW" sz="2000" dirty="0" err="1" smtClean="0"/>
              <a:t>msleep</a:t>
            </a:r>
            <a:r>
              <a:rPr kumimoji="1" lang="en-US" altLang="zh-TW" sz="2000" dirty="0" smtClean="0"/>
              <a:t> to let this work to be </a:t>
            </a:r>
            <a:r>
              <a:rPr kumimoji="1" lang="en-US" altLang="zh-TW" sz="2000" dirty="0" err="1" smtClean="0"/>
              <a:t>sleeped</a:t>
            </a:r>
            <a:r>
              <a:rPr kumimoji="1" lang="en-US" altLang="zh-TW" sz="2000" dirty="0" smtClean="0"/>
              <a:t>.</a:t>
            </a:r>
            <a:endParaRPr kumimoji="1" lang="en-US" altLang="zh-TW" sz="2000" dirty="0" smtClean="0"/>
          </a:p>
          <a:p>
            <a:pPr lvl="1"/>
            <a:r>
              <a:rPr kumimoji="1" lang="en-US" altLang="zh-TW" sz="2000" dirty="0" smtClean="0"/>
              <a:t>In this case, the CPU is available to continue computation.</a:t>
            </a:r>
            <a:endParaRPr kumimoji="1" lang="en-US" altLang="zh-TW" sz="2000" dirty="0" smtClean="0"/>
          </a:p>
          <a:p>
            <a:pPr lvl="1"/>
            <a:r>
              <a:rPr kumimoji="1" lang="en-US" altLang="zh-TW" sz="2000" dirty="0" smtClean="0"/>
              <a:t>Once the computation completes, change readable setting.</a:t>
            </a:r>
            <a:endParaRPr kumimoji="1" lang="en-US" altLang="zh-TW" sz="2000" dirty="0" smtClean="0"/>
          </a:p>
          <a:p>
            <a:pPr lvl="1"/>
            <a:r>
              <a:rPr kumimoji="1" lang="en-US" altLang="zh-TW" sz="2000" dirty="0" smtClean="0"/>
              <a:t>Then in while loop, if it detects the readable setting is updated, it will stop looping. </a:t>
            </a:r>
            <a:endParaRPr kumimoji="1" lang="en-US" altLang="zh-TW" sz="2000" dirty="0" smtClean="0"/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  <a:defRPr/>
            </a:pPr>
            <a:endParaRPr lang="en-US" altLang="zh-TW" sz="2000" dirty="0" smtClean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endParaRPr kumimoji="1" lang="zh-TW" altLang="en-US" dirty="0" smtClean="0"/>
          </a:p>
          <a:p>
            <a:pPr marL="201295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Assignment 5 Problems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12F8-ECA7-DF4B-94CA-F01BBB8A6F1A}" type="datetime1">
              <a:rPr lang="en-US" altLang="zh-TW" smtClean="0"/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  <p:sp>
        <p:nvSpPr>
          <p:cNvPr id="9" name="Content Placeholder 2"/>
          <p:cNvSpPr txBox="1"/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zh-TW" sz="2000" dirty="0" smtClean="0"/>
              <a:t>  When will </a:t>
            </a:r>
            <a:r>
              <a:rPr kumimoji="1" lang="en-US" altLang="zh-TW" sz="2000" dirty="0" err="1" smtClean="0"/>
              <a:t>drv_release</a:t>
            </a:r>
            <a:r>
              <a:rPr kumimoji="1" lang="en-US" altLang="zh-TW" sz="2000" dirty="0" smtClean="0"/>
              <a:t> be called?</a:t>
            </a:r>
            <a:endParaRPr kumimoji="1" lang="en-US" altLang="zh-TW" sz="2000" dirty="0" smtClean="0"/>
          </a:p>
          <a:p>
            <a:pPr lvl="1"/>
            <a:r>
              <a:rPr lang="en-US" dirty="0" smtClean="0"/>
              <a:t>If close() is called in user program, </a:t>
            </a:r>
            <a:r>
              <a:rPr lang="en-US" dirty="0" err="1" smtClean="0"/>
              <a:t>drv_release</a:t>
            </a:r>
            <a:r>
              <a:rPr lang="en-US" dirty="0" smtClean="0"/>
              <a:t>() will be called in kernel.</a:t>
            </a:r>
            <a:endParaRPr lang="en-US" dirty="0" smtClean="0"/>
          </a:p>
          <a:p>
            <a:pPr lvl="1"/>
            <a:r>
              <a:rPr lang="en-US" altLang="zh-TW" dirty="0"/>
              <a:t>If </a:t>
            </a:r>
            <a:r>
              <a:rPr lang="en-US" altLang="zh-TW" dirty="0" smtClean="0"/>
              <a:t>close() is not called in user program, when that process is terminated (./test completes execution), close() will be automatically called. </a:t>
            </a:r>
            <a:endParaRPr lang="en-US" altLang="zh-TW" dirty="0"/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  <a:defRPr/>
            </a:pPr>
            <a:endParaRPr lang="en-US" altLang="zh-TW" sz="2000" dirty="0" smtClean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endParaRPr kumimoji="1" lang="zh-TW" altLang="en-US" dirty="0" smtClean="0"/>
          </a:p>
          <a:p>
            <a:pPr marL="201295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Assignment 5 Problems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12F8-ECA7-DF4B-94CA-F01BBB8A6F1A}" type="datetime1">
              <a:rPr lang="en-US" altLang="zh-TW" smtClean="0"/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  <p:sp>
        <p:nvSpPr>
          <p:cNvPr id="9" name="Content Placeholder 2"/>
          <p:cNvSpPr txBox="1"/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zh-TW" sz="2000" dirty="0" smtClean="0"/>
              <a:t>  Bonus: interrupt counting will not always be 36.</a:t>
            </a:r>
            <a:endParaRPr kumimoji="1" lang="en-US" altLang="zh-TW" sz="2000" dirty="0" smtClean="0"/>
          </a:p>
          <a:p>
            <a:pPr lvl="1"/>
            <a:r>
              <a:rPr lang="en-US" dirty="0" smtClean="0"/>
              <a:t>It depend on what you’ve typed in via keyboard. </a:t>
            </a:r>
            <a:endParaRPr lang="en-US" dirty="0"/>
          </a:p>
          <a:p>
            <a:pPr lvl="1"/>
            <a:r>
              <a:rPr kumimoji="1" lang="en-US" altLang="zh-TW" sz="2000" dirty="0" smtClean="0"/>
              <a:t>You only need to calculate the interrupt numbers during </a:t>
            </a:r>
            <a:r>
              <a:rPr kumimoji="1" lang="en-US" altLang="zh-TW" sz="2000" dirty="0" err="1" smtClean="0"/>
              <a:t>mydev.ko</a:t>
            </a:r>
            <a:r>
              <a:rPr kumimoji="1" lang="en-US" altLang="zh-TW" sz="2000" dirty="0" smtClean="0"/>
              <a:t> being inserted.</a:t>
            </a:r>
            <a:endParaRPr kumimoji="1" lang="en-US" altLang="zh-TW" sz="2000" dirty="0" smtClean="0"/>
          </a:p>
          <a:p>
            <a:pPr lvl="1"/>
            <a:r>
              <a:rPr kumimoji="1" lang="en-US" altLang="zh-TW" sz="2000" dirty="0" smtClean="0"/>
              <a:t>You could verify the number via “</a:t>
            </a:r>
            <a:r>
              <a:rPr lang="en-US" sz="2000" dirty="0">
                <a:solidFill>
                  <a:schemeClr val="tx1"/>
                </a:solidFill>
              </a:rPr>
              <a:t>watch -n 1 cat /</a:t>
            </a:r>
            <a:r>
              <a:rPr lang="en-US" sz="2000" dirty="0" err="1">
                <a:solidFill>
                  <a:schemeClr val="tx1"/>
                </a:solidFill>
              </a:rPr>
              <a:t>proc</a:t>
            </a:r>
            <a:r>
              <a:rPr lang="en-US" sz="2000" dirty="0">
                <a:solidFill>
                  <a:schemeClr val="tx1"/>
                </a:solidFill>
              </a:rPr>
              <a:t>/interrupts</a:t>
            </a:r>
            <a:r>
              <a:rPr kumimoji="1" lang="en-US" altLang="zh-TW" sz="2000" dirty="0" smtClean="0"/>
              <a:t>”.</a:t>
            </a:r>
            <a:endParaRPr kumimoji="1" lang="en-US" altLang="zh-TW" sz="2000" dirty="0" smtClean="0"/>
          </a:p>
          <a:p>
            <a:pPr lvl="1"/>
            <a:r>
              <a:rPr kumimoji="1" lang="en-US" altLang="zh-TW" sz="2000" dirty="0" smtClean="0"/>
              <a:t>Sometimes, even if you only press once in keyboard, the interrupt will occur twice or multiple times. </a:t>
            </a:r>
            <a:endParaRPr kumimoji="1" lang="en-US" altLang="zh-TW" sz="2000" dirty="0" smtClean="0"/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  <a:defRPr/>
            </a:pPr>
            <a:endParaRPr lang="en-US" altLang="zh-TW" sz="2000" dirty="0" smtClean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endParaRPr kumimoji="1" lang="zh-TW" altLang="en-US" dirty="0" smtClean="0"/>
          </a:p>
          <a:p>
            <a:pPr marL="201295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Assignment 5 Structure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12F8-ECA7-DF4B-94CA-F01BBB8A6F1A}" type="datetime1">
              <a:rPr lang="en-US" altLang="zh-TW" smtClean="0"/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  <p:sp>
        <p:nvSpPr>
          <p:cNvPr id="9" name="Content Placeholder 2"/>
          <p:cNvSpPr txBox="1"/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295" lvl="1" indent="0">
              <a:buNone/>
            </a:pPr>
            <a:endParaRPr kumimoji="1" lang="en-US" altLang="zh-TW" sz="2000" dirty="0" smtClean="0"/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  <a:defRPr/>
            </a:pPr>
            <a:endParaRPr lang="en-US" altLang="zh-TW" sz="2000" dirty="0" smtClean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endParaRPr kumimoji="1" lang="zh-TW" altLang="en-US" dirty="0" smtClean="0"/>
          </a:p>
          <a:p>
            <a:pPr marL="201295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9786" y="2060556"/>
            <a:ext cx="7473237" cy="38085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zh-TW" sz="2000" dirty="0" smtClean="0"/>
              <a:t>  Work queues</a:t>
            </a:r>
            <a:endParaRPr kumimoji="1" lang="en-US" altLang="zh-TW" sz="2000" dirty="0" smtClean="0"/>
          </a:p>
          <a:p>
            <a:pPr lvl="1"/>
            <a:r>
              <a:rPr lang="en-US" dirty="0">
                <a:hlinkClick r:id="rId1"/>
              </a:rPr>
              <a:t>https://</a:t>
            </a:r>
            <a:r>
              <a:rPr lang="en-US" dirty="0" smtClean="0">
                <a:hlinkClick r:id="rId1"/>
              </a:rPr>
              <a:t>www.ibm.com/developerworks/library/l-tasklets/index.html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linuxtv.org/downloads/v4l-dvb-internals/device-drivers/ch01s06.html</a:t>
            </a:r>
            <a:endParaRPr lang="en-US" dirty="0" smtClean="0"/>
          </a:p>
          <a:p>
            <a:pPr marL="201295" lvl="1" indent="0">
              <a:buNone/>
            </a:pPr>
            <a:endParaRPr lang="en-US" dirty="0" smtClean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zh-TW" sz="2000" dirty="0" smtClean="0"/>
              <a:t>  Get user / Put user</a:t>
            </a:r>
            <a:endParaRPr kumimoji="1" lang="en-US" altLang="zh-TW" sz="2000" dirty="0"/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www.fsl.cs.sunysb.edu/kernel-api/re244.html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www.fsl.cs.sunysb.edu/kernel-api/re245.html</a:t>
            </a:r>
            <a:endParaRPr lang="en-US" dirty="0" smtClean="0"/>
          </a:p>
          <a:p>
            <a:pPr lvl="1"/>
            <a:endParaRPr lang="en-US" dirty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zh-TW" sz="2000" dirty="0"/>
              <a:t> </a:t>
            </a:r>
            <a:r>
              <a:rPr kumimoji="1" lang="en-US" altLang="zh-TW" sz="2000" dirty="0" smtClean="0"/>
              <a:t> Request and free </a:t>
            </a:r>
            <a:r>
              <a:rPr kumimoji="1" lang="en-US" altLang="zh-TW" sz="2000" dirty="0" err="1" smtClean="0"/>
              <a:t>irq</a:t>
            </a:r>
            <a:endParaRPr lang="en-US" dirty="0" smtClean="0">
              <a:hlinkClick r:id="rId5"/>
            </a:endParaRPr>
          </a:p>
          <a:p>
            <a:pPr lvl="1"/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://elixir.bootlin.com/linux/v4.10.14/source/include/linux/interrupt.h</a:t>
            </a:r>
            <a:endParaRPr lang="en-US" dirty="0"/>
          </a:p>
          <a:p>
            <a:pPr lvl="1"/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www.fsl.cs.sunysb.edu/kernel-api/re667.html</a:t>
            </a:r>
            <a:endParaRPr lang="en-US" dirty="0" smtClean="0"/>
          </a:p>
          <a:p>
            <a:pPr lvl="1"/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www.kernel.org/doc/htmldocs/kernel-api/API-free-irq.html</a:t>
            </a:r>
            <a:endParaRPr lang="en-US" dirty="0" smtClean="0"/>
          </a:p>
          <a:p>
            <a:pPr marL="201295" lvl="1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3200" dirty="0" smtClean="0"/>
          </a:p>
          <a:p>
            <a:pPr algn="ctr"/>
            <a:endParaRPr lang="en-US" sz="3200" dirty="0"/>
          </a:p>
          <a:p>
            <a:pPr marL="0" indent="0" algn="ctr">
              <a:buNone/>
            </a:pPr>
            <a:r>
              <a:rPr lang="en-US" sz="4000" dirty="0" smtClean="0"/>
              <a:t>Thank you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DMA buffer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12F8-ECA7-DF4B-94CA-F01BBB8A6F1A}" type="datetime1">
              <a:rPr lang="en-US" altLang="zh-TW" smtClean="0"/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  <p:sp>
        <p:nvSpPr>
          <p:cNvPr id="9" name="Content Placeholder 2"/>
          <p:cNvSpPr txBox="1"/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zh-TW" sz="2000" dirty="0" smtClean="0"/>
              <a:t>  The data is stored in DMA buffer.</a:t>
            </a:r>
            <a:endParaRPr kumimoji="1" lang="en-US" altLang="zh-TW" sz="2000" dirty="0" smtClean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zh-TW" sz="2000" dirty="0"/>
              <a:t> </a:t>
            </a:r>
            <a:r>
              <a:rPr kumimoji="1" lang="en-US" altLang="zh-TW" sz="2000" dirty="0" smtClean="0"/>
              <a:t> Ports being defined: </a:t>
            </a:r>
            <a:endParaRPr kumimoji="1" lang="en-US" altLang="zh-TW" sz="2000" dirty="0" smtClean="0"/>
          </a:p>
          <a:p>
            <a:pPr lvl="1"/>
            <a:r>
              <a:rPr lang="en-US" dirty="0" smtClean="0"/>
              <a:t>#</a:t>
            </a:r>
            <a:r>
              <a:rPr lang="en-US" dirty="0"/>
              <a:t>define DMA_BUFSIZE 64</a:t>
            </a:r>
            <a:endParaRPr lang="en-US" dirty="0"/>
          </a:p>
          <a:p>
            <a:pPr lvl="1"/>
            <a:r>
              <a:rPr lang="en-US" dirty="0"/>
              <a:t>#define </a:t>
            </a:r>
            <a:r>
              <a:rPr lang="en-US" dirty="0">
                <a:solidFill>
                  <a:srgbClr val="FF0000"/>
                </a:solidFill>
              </a:rPr>
              <a:t>DMASTUIDADDR</a:t>
            </a:r>
            <a:r>
              <a:rPr lang="en-US" dirty="0"/>
              <a:t> 0x0        // Student ID</a:t>
            </a:r>
            <a:endParaRPr lang="en-US" dirty="0"/>
          </a:p>
          <a:p>
            <a:pPr lvl="1"/>
            <a:r>
              <a:rPr lang="en-US" dirty="0"/>
              <a:t>#define </a:t>
            </a:r>
            <a:r>
              <a:rPr lang="en-US" dirty="0">
                <a:solidFill>
                  <a:srgbClr val="FF0000"/>
                </a:solidFill>
              </a:rPr>
              <a:t>DMARWOKADDR</a:t>
            </a:r>
            <a:r>
              <a:rPr lang="en-US" dirty="0"/>
              <a:t> 0x4         // RW function complete</a:t>
            </a:r>
            <a:endParaRPr lang="en-US" dirty="0"/>
          </a:p>
          <a:p>
            <a:pPr lvl="1"/>
            <a:r>
              <a:rPr lang="en-US" dirty="0"/>
              <a:t>#define </a:t>
            </a:r>
            <a:r>
              <a:rPr lang="en-US" dirty="0">
                <a:solidFill>
                  <a:srgbClr val="FF0000"/>
                </a:solidFill>
              </a:rPr>
              <a:t>DMAIOCOKADDR</a:t>
            </a:r>
            <a:r>
              <a:rPr lang="en-US" dirty="0"/>
              <a:t> 0x8        // </a:t>
            </a:r>
            <a:r>
              <a:rPr lang="en-US" dirty="0" err="1"/>
              <a:t>ioctl</a:t>
            </a:r>
            <a:r>
              <a:rPr lang="en-US" dirty="0"/>
              <a:t> function complete</a:t>
            </a:r>
            <a:endParaRPr lang="en-US" dirty="0"/>
          </a:p>
          <a:p>
            <a:pPr lvl="1"/>
            <a:r>
              <a:rPr lang="en-US" dirty="0"/>
              <a:t>#define </a:t>
            </a:r>
            <a:r>
              <a:rPr lang="en-US" dirty="0">
                <a:solidFill>
                  <a:srgbClr val="FF0000"/>
                </a:solidFill>
              </a:rPr>
              <a:t>DMAIRQOKADDR</a:t>
            </a:r>
            <a:r>
              <a:rPr lang="en-US" dirty="0"/>
              <a:t> 0xc        // ISR function complete</a:t>
            </a:r>
            <a:endParaRPr lang="en-US" dirty="0"/>
          </a:p>
          <a:p>
            <a:pPr lvl="1"/>
            <a:r>
              <a:rPr lang="en-US" dirty="0"/>
              <a:t>#define </a:t>
            </a:r>
            <a:r>
              <a:rPr lang="en-US" dirty="0">
                <a:solidFill>
                  <a:srgbClr val="FF0000"/>
                </a:solidFill>
              </a:rPr>
              <a:t>DMACOUNTADDR</a:t>
            </a:r>
            <a:r>
              <a:rPr lang="en-US" dirty="0"/>
              <a:t> 0x10       // interrupt count function complete</a:t>
            </a:r>
            <a:endParaRPr lang="en-US" dirty="0"/>
          </a:p>
          <a:p>
            <a:pPr lvl="1"/>
            <a:r>
              <a:rPr lang="en-US" dirty="0"/>
              <a:t>#define </a:t>
            </a:r>
            <a:r>
              <a:rPr lang="en-US" dirty="0">
                <a:solidFill>
                  <a:srgbClr val="FF0000"/>
                </a:solidFill>
              </a:rPr>
              <a:t>DMAANSADDR</a:t>
            </a:r>
            <a:r>
              <a:rPr lang="en-US" dirty="0"/>
              <a:t> 0x14         // Computation answer</a:t>
            </a:r>
            <a:endParaRPr lang="en-US" dirty="0"/>
          </a:p>
          <a:p>
            <a:pPr lvl="1"/>
            <a:r>
              <a:rPr lang="en-US" dirty="0"/>
              <a:t>#define </a:t>
            </a:r>
            <a:r>
              <a:rPr lang="en-US" dirty="0">
                <a:solidFill>
                  <a:srgbClr val="FF0000"/>
                </a:solidFill>
              </a:rPr>
              <a:t>DMAREADABLEADDR</a:t>
            </a:r>
            <a:r>
              <a:rPr lang="en-US" dirty="0"/>
              <a:t> 0x18    // READABLE variable for synchronize</a:t>
            </a:r>
            <a:endParaRPr lang="en-US" dirty="0"/>
          </a:p>
          <a:p>
            <a:pPr lvl="1"/>
            <a:r>
              <a:rPr lang="en-US" dirty="0"/>
              <a:t>#define </a:t>
            </a:r>
            <a:r>
              <a:rPr lang="en-US" dirty="0">
                <a:solidFill>
                  <a:srgbClr val="FF0000"/>
                </a:solidFill>
              </a:rPr>
              <a:t>DMABLOCKADDR</a:t>
            </a:r>
            <a:r>
              <a:rPr lang="en-US" dirty="0"/>
              <a:t> 0x1c       // Blocking or non-blocking IO</a:t>
            </a:r>
            <a:endParaRPr lang="en-US" dirty="0"/>
          </a:p>
          <a:p>
            <a:pPr lvl="1"/>
            <a:r>
              <a:rPr lang="en-US" dirty="0"/>
              <a:t>#define </a:t>
            </a:r>
            <a:r>
              <a:rPr lang="en-US" dirty="0">
                <a:solidFill>
                  <a:srgbClr val="FF0000"/>
                </a:solidFill>
              </a:rPr>
              <a:t>DMAOPCODEADDR</a:t>
            </a:r>
            <a:r>
              <a:rPr lang="en-US" dirty="0"/>
              <a:t> 0x20      // </a:t>
            </a:r>
            <a:r>
              <a:rPr lang="en-US" dirty="0" err="1"/>
              <a:t>data.a</a:t>
            </a:r>
            <a:r>
              <a:rPr lang="en-US" dirty="0"/>
              <a:t> opcode</a:t>
            </a:r>
            <a:endParaRPr lang="en-US" dirty="0"/>
          </a:p>
          <a:p>
            <a:pPr lvl="1"/>
            <a:r>
              <a:rPr lang="en-US" dirty="0"/>
              <a:t>#define </a:t>
            </a:r>
            <a:r>
              <a:rPr lang="en-US" dirty="0">
                <a:solidFill>
                  <a:srgbClr val="FF0000"/>
                </a:solidFill>
              </a:rPr>
              <a:t>DMAOPERANDBADDR</a:t>
            </a:r>
            <a:r>
              <a:rPr lang="en-US" dirty="0"/>
              <a:t> 0x21    // </a:t>
            </a:r>
            <a:r>
              <a:rPr lang="en-US" dirty="0" err="1"/>
              <a:t>data.b</a:t>
            </a:r>
            <a:r>
              <a:rPr lang="en-US" dirty="0"/>
              <a:t> operand1</a:t>
            </a:r>
            <a:endParaRPr lang="en-US" dirty="0"/>
          </a:p>
          <a:p>
            <a:pPr lvl="1"/>
            <a:r>
              <a:rPr lang="en-US" dirty="0"/>
              <a:t>#define </a:t>
            </a:r>
            <a:r>
              <a:rPr lang="en-US" dirty="0">
                <a:solidFill>
                  <a:srgbClr val="FF0000"/>
                </a:solidFill>
              </a:rPr>
              <a:t>DMAOPERANDCADDR</a:t>
            </a:r>
            <a:r>
              <a:rPr lang="en-US" dirty="0"/>
              <a:t> 0x25    // </a:t>
            </a:r>
            <a:r>
              <a:rPr lang="en-US" dirty="0" err="1"/>
              <a:t>data.c</a:t>
            </a:r>
            <a:r>
              <a:rPr lang="en-US" dirty="0"/>
              <a:t> operand2</a:t>
            </a:r>
            <a:endParaRPr lang="en-US" dirty="0" smtClean="0"/>
          </a:p>
          <a:p>
            <a:pPr marL="201295" lvl="1" indent="0">
              <a:buNone/>
            </a:pPr>
            <a:endParaRPr kumimoji="1" lang="en-US" altLang="zh-TW" sz="2000" dirty="0" smtClean="0"/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  <a:defRPr/>
            </a:pPr>
            <a:endParaRPr lang="en-US" altLang="zh-TW" sz="2000" dirty="0" smtClean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endParaRPr kumimoji="1" lang="zh-TW" altLang="en-US" dirty="0" smtClean="0"/>
          </a:p>
          <a:p>
            <a:pPr marL="201295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DMA buffer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12F8-ECA7-DF4B-94CA-F01BBB8A6F1A}" type="datetime1">
              <a:rPr lang="en-US" altLang="zh-TW" smtClean="0"/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  <p:sp>
        <p:nvSpPr>
          <p:cNvPr id="9" name="Content Placeholder 2"/>
          <p:cNvSpPr txBox="1"/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zh-TW" sz="2000" dirty="0" smtClean="0"/>
              <a:t>  When doing data transfer within kernel, you could use in/out function. “c/s/</a:t>
            </a:r>
            <a:r>
              <a:rPr kumimoji="1" lang="en-US" altLang="zh-TW" sz="2000" dirty="0" err="1" smtClean="0"/>
              <a:t>i</a:t>
            </a:r>
            <a:r>
              <a:rPr kumimoji="1" lang="en-US" altLang="zh-TW" sz="2000" dirty="0" smtClean="0"/>
              <a:t>” depends on what type of data you want to read or write.</a:t>
            </a:r>
            <a:endParaRPr kumimoji="1" lang="en-US" altLang="zh-TW" sz="2000" dirty="0" smtClean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zh-TW" sz="2000" dirty="0"/>
              <a:t> </a:t>
            </a:r>
            <a:r>
              <a:rPr kumimoji="1" lang="en-US" altLang="zh-TW" sz="2000" dirty="0" smtClean="0"/>
              <a:t> In and out function to write/read into/from DMA buffer. (Already defined in template)</a:t>
            </a:r>
            <a:endParaRPr kumimoji="1" lang="en-US" altLang="zh-TW" sz="2000" dirty="0" smtClean="0"/>
          </a:p>
          <a:p>
            <a:pPr lvl="1"/>
            <a:r>
              <a:rPr lang="en-US" dirty="0"/>
              <a:t>void </a:t>
            </a:r>
            <a:r>
              <a:rPr lang="en-US" dirty="0" err="1">
                <a:solidFill>
                  <a:srgbClr val="FF0000"/>
                </a:solidFill>
              </a:rPr>
              <a:t>myoutc</a:t>
            </a:r>
            <a:r>
              <a:rPr lang="en-US" dirty="0"/>
              <a:t>(unsigned char </a:t>
            </a:r>
            <a:r>
              <a:rPr lang="en-US" dirty="0" err="1"/>
              <a:t>data,unsigned</a:t>
            </a:r>
            <a:r>
              <a:rPr lang="en-US" dirty="0"/>
              <a:t> short </a:t>
            </a:r>
            <a:r>
              <a:rPr lang="en-US" dirty="0" err="1"/>
              <a:t>int</a:t>
            </a:r>
            <a:r>
              <a:rPr lang="en-US" dirty="0"/>
              <a:t> port) </a:t>
            </a:r>
            <a:br>
              <a:rPr lang="en-US" dirty="0" smtClean="0"/>
            </a:br>
            <a:r>
              <a:rPr lang="en-US" dirty="0" smtClean="0"/>
              <a:t>{  *(</a:t>
            </a:r>
            <a:r>
              <a:rPr lang="en-US" dirty="0"/>
              <a:t>volatile unsigned char*)(</a:t>
            </a:r>
            <a:r>
              <a:rPr lang="en-US" dirty="0" err="1"/>
              <a:t>dma_buf+</a:t>
            </a:r>
            <a:r>
              <a:rPr lang="en-US" dirty="0" err="1">
                <a:solidFill>
                  <a:srgbClr val="FF0000"/>
                </a:solidFill>
              </a:rPr>
              <a:t>port</a:t>
            </a:r>
            <a:r>
              <a:rPr lang="en-US" dirty="0"/>
              <a:t>) = data</a:t>
            </a:r>
            <a:r>
              <a:rPr lang="en-US" dirty="0" smtClean="0"/>
              <a:t>; }</a:t>
            </a:r>
            <a:endParaRPr lang="en-US" dirty="0"/>
          </a:p>
          <a:p>
            <a:pPr lvl="1"/>
            <a:r>
              <a:rPr lang="en-US" dirty="0"/>
              <a:t>void </a:t>
            </a:r>
            <a:r>
              <a:rPr lang="en-US" dirty="0" err="1">
                <a:solidFill>
                  <a:srgbClr val="FF0000"/>
                </a:solidFill>
              </a:rPr>
              <a:t>myouts</a:t>
            </a:r>
            <a:r>
              <a:rPr lang="en-US" dirty="0"/>
              <a:t>(unsigned short </a:t>
            </a:r>
            <a:r>
              <a:rPr lang="en-US" dirty="0" err="1"/>
              <a:t>data,unsigned</a:t>
            </a:r>
            <a:r>
              <a:rPr lang="en-US" dirty="0"/>
              <a:t> short </a:t>
            </a:r>
            <a:r>
              <a:rPr lang="en-US" dirty="0" err="1"/>
              <a:t>int</a:t>
            </a:r>
            <a:r>
              <a:rPr lang="en-US" dirty="0"/>
              <a:t> port) </a:t>
            </a:r>
            <a:br>
              <a:rPr lang="en-US" dirty="0" smtClean="0"/>
            </a:br>
            <a:r>
              <a:rPr lang="en-US" dirty="0" smtClean="0"/>
              <a:t>{  </a:t>
            </a:r>
            <a:r>
              <a:rPr lang="en-US" dirty="0"/>
              <a:t>*(volatile unsigned short*)(</a:t>
            </a:r>
            <a:r>
              <a:rPr lang="en-US" dirty="0" err="1"/>
              <a:t>dma_buf+port</a:t>
            </a:r>
            <a:r>
              <a:rPr lang="en-US" dirty="0"/>
              <a:t>) = data</a:t>
            </a:r>
            <a:r>
              <a:rPr lang="en-US" dirty="0" smtClean="0"/>
              <a:t>;}</a:t>
            </a:r>
            <a:endParaRPr lang="en-US" dirty="0"/>
          </a:p>
          <a:p>
            <a:pPr lvl="1"/>
            <a:r>
              <a:rPr lang="en-US" dirty="0"/>
              <a:t>void </a:t>
            </a:r>
            <a:r>
              <a:rPr lang="en-US" dirty="0" err="1">
                <a:solidFill>
                  <a:srgbClr val="FF0000"/>
                </a:solidFill>
              </a:rPr>
              <a:t>myouti</a:t>
            </a:r>
            <a:r>
              <a:rPr lang="en-US" dirty="0"/>
              <a:t>(unsigned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data,unsigned</a:t>
            </a:r>
            <a:r>
              <a:rPr lang="en-US" dirty="0"/>
              <a:t> short </a:t>
            </a:r>
            <a:r>
              <a:rPr lang="en-US" dirty="0" err="1"/>
              <a:t>int</a:t>
            </a:r>
            <a:r>
              <a:rPr lang="en-US" dirty="0"/>
              <a:t> port) </a:t>
            </a:r>
            <a:br>
              <a:rPr lang="en-US" dirty="0" smtClean="0"/>
            </a:br>
            <a:r>
              <a:rPr lang="en-US" dirty="0" smtClean="0"/>
              <a:t>{   </a:t>
            </a:r>
            <a:r>
              <a:rPr lang="en-US" dirty="0"/>
              <a:t>*(volatile unsigned </a:t>
            </a:r>
            <a:r>
              <a:rPr lang="en-US" dirty="0" err="1"/>
              <a:t>int</a:t>
            </a:r>
            <a:r>
              <a:rPr lang="en-US" dirty="0"/>
              <a:t>*)(</a:t>
            </a:r>
            <a:r>
              <a:rPr lang="en-US" dirty="0" err="1"/>
              <a:t>dma_buf+port</a:t>
            </a:r>
            <a:r>
              <a:rPr lang="en-US" dirty="0"/>
              <a:t>) = data</a:t>
            </a:r>
            <a:r>
              <a:rPr lang="en-US" dirty="0" smtClean="0"/>
              <a:t>; }</a:t>
            </a:r>
            <a:endParaRPr lang="en-US" dirty="0"/>
          </a:p>
          <a:p>
            <a:pPr lvl="1"/>
            <a:r>
              <a:rPr lang="en-US" dirty="0"/>
              <a:t>unsigned char </a:t>
            </a:r>
            <a:r>
              <a:rPr lang="en-US" dirty="0" err="1">
                <a:solidFill>
                  <a:srgbClr val="FF0000"/>
                </a:solidFill>
              </a:rPr>
              <a:t>myinc</a:t>
            </a:r>
            <a:r>
              <a:rPr lang="en-US" dirty="0"/>
              <a:t>(unsigned short </a:t>
            </a:r>
            <a:r>
              <a:rPr lang="en-US" dirty="0" err="1"/>
              <a:t>int</a:t>
            </a:r>
            <a:r>
              <a:rPr lang="en-US" dirty="0"/>
              <a:t> port) </a:t>
            </a:r>
            <a:br>
              <a:rPr lang="en-US" dirty="0" smtClean="0"/>
            </a:br>
            <a:r>
              <a:rPr lang="en-US" dirty="0" smtClean="0"/>
              <a:t>{    </a:t>
            </a:r>
            <a:r>
              <a:rPr lang="en-US" dirty="0"/>
              <a:t>return *(volatile unsigned char*)(</a:t>
            </a:r>
            <a:r>
              <a:rPr lang="en-US" dirty="0" err="1"/>
              <a:t>dma_buf+port</a:t>
            </a:r>
            <a:r>
              <a:rPr lang="en-US" dirty="0" smtClean="0"/>
              <a:t>); }</a:t>
            </a:r>
            <a:endParaRPr lang="en-US" dirty="0"/>
          </a:p>
          <a:p>
            <a:pPr lvl="1"/>
            <a:r>
              <a:rPr lang="en-US" dirty="0"/>
              <a:t>unsigned short </a:t>
            </a:r>
            <a:r>
              <a:rPr lang="en-US" dirty="0" err="1">
                <a:solidFill>
                  <a:srgbClr val="FF0000"/>
                </a:solidFill>
              </a:rPr>
              <a:t>myins</a:t>
            </a:r>
            <a:r>
              <a:rPr lang="en-US" dirty="0"/>
              <a:t>(unsigned short </a:t>
            </a:r>
            <a:r>
              <a:rPr lang="en-US" dirty="0" err="1"/>
              <a:t>int</a:t>
            </a:r>
            <a:r>
              <a:rPr lang="en-US" dirty="0"/>
              <a:t> port) </a:t>
            </a:r>
            <a:br>
              <a:rPr lang="en-US" dirty="0" smtClean="0"/>
            </a:br>
            <a:r>
              <a:rPr lang="en-US" dirty="0" smtClean="0"/>
              <a:t>{   </a:t>
            </a:r>
            <a:r>
              <a:rPr lang="en-US" dirty="0"/>
              <a:t>return *(volatile unsigned short*)(</a:t>
            </a:r>
            <a:r>
              <a:rPr lang="en-US" dirty="0" err="1"/>
              <a:t>dma_buf+port</a:t>
            </a:r>
            <a:r>
              <a:rPr lang="en-US" dirty="0" smtClean="0"/>
              <a:t>); }</a:t>
            </a:r>
            <a:endParaRPr lang="en-US" dirty="0"/>
          </a:p>
          <a:p>
            <a:pPr lvl="1"/>
            <a:r>
              <a:rPr lang="en-US" dirty="0"/>
              <a:t>unsigned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myini</a:t>
            </a:r>
            <a:r>
              <a:rPr lang="en-US" dirty="0"/>
              <a:t>(unsigned short </a:t>
            </a:r>
            <a:r>
              <a:rPr lang="en-US" dirty="0" err="1"/>
              <a:t>int</a:t>
            </a:r>
            <a:r>
              <a:rPr lang="en-US" dirty="0"/>
              <a:t> port) </a:t>
            </a:r>
            <a:br>
              <a:rPr lang="en-US" dirty="0" smtClean="0"/>
            </a:br>
            <a:r>
              <a:rPr lang="en-US" dirty="0" smtClean="0"/>
              <a:t>{    </a:t>
            </a:r>
            <a:r>
              <a:rPr lang="en-US" dirty="0"/>
              <a:t>return *(volatile unsigned </a:t>
            </a:r>
            <a:r>
              <a:rPr lang="en-US" dirty="0" err="1"/>
              <a:t>int</a:t>
            </a:r>
            <a:r>
              <a:rPr lang="en-US" dirty="0"/>
              <a:t>*)(</a:t>
            </a:r>
            <a:r>
              <a:rPr lang="en-US" dirty="0" err="1"/>
              <a:t>dma_buf+port</a:t>
            </a:r>
            <a:r>
              <a:rPr lang="en-US" dirty="0" smtClean="0"/>
              <a:t>);}</a:t>
            </a:r>
            <a:endParaRPr kumimoji="1" lang="en-US" altLang="zh-TW" sz="2000" dirty="0" smtClean="0"/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  <a:defRPr/>
            </a:pPr>
            <a:endParaRPr lang="en-US" altLang="zh-TW" sz="2000" dirty="0" smtClean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endParaRPr kumimoji="1" lang="zh-TW" altLang="en-US" dirty="0" smtClean="0"/>
          </a:p>
          <a:p>
            <a:pPr marL="201295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Right Brace 2"/>
          <p:cNvSpPr/>
          <p:nvPr/>
        </p:nvSpPr>
        <p:spPr>
          <a:xfrm>
            <a:off x="6508865" y="2892829"/>
            <a:ext cx="407324" cy="136328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6550429" y="4364490"/>
            <a:ext cx="407324" cy="136328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115243" y="3251306"/>
            <a:ext cx="3358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Write data into DMA buffer with specific port.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15243" y="4722967"/>
            <a:ext cx="3358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Read data from DMA buffer with specific port.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DMA buffer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12F8-ECA7-DF4B-94CA-F01BBB8A6F1A}" type="datetime1">
              <a:rPr lang="en-US" altLang="zh-TW" smtClean="0"/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  <p:sp>
        <p:nvSpPr>
          <p:cNvPr id="9" name="Content Placeholder 2"/>
          <p:cNvSpPr txBox="1"/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zh-TW" sz="2000" dirty="0" smtClean="0"/>
              <a:t>  Demo usage of in and out function:</a:t>
            </a:r>
            <a:r>
              <a:rPr kumimoji="1" lang="en-US" altLang="zh-TW" sz="2400" dirty="0" smtClean="0"/>
              <a:t> </a:t>
            </a:r>
            <a:endParaRPr kumimoji="1" lang="en-US" altLang="zh-TW" sz="2400" dirty="0"/>
          </a:p>
          <a:p>
            <a:pPr lvl="1"/>
            <a:r>
              <a:rPr lang="en-US" sz="2000" dirty="0" smtClean="0"/>
              <a:t>In user program, use </a:t>
            </a:r>
            <a:r>
              <a:rPr lang="en-US" sz="2000" dirty="0" err="1" smtClean="0"/>
              <a:t>ioctl</a:t>
            </a:r>
            <a:r>
              <a:rPr lang="en-US" sz="2000" dirty="0" smtClean="0"/>
              <a:t> to set I/O mode:</a:t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int</a:t>
            </a:r>
            <a:r>
              <a:rPr lang="en-US" sz="2000" dirty="0" smtClean="0"/>
              <a:t> ret = 0; </a:t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sz="2000" dirty="0" err="1" smtClean="0"/>
              <a:t>ioctl</a:t>
            </a:r>
            <a:r>
              <a:rPr lang="en-US" sz="2000" dirty="0" smtClean="0"/>
              <a:t>(</a:t>
            </a:r>
            <a:r>
              <a:rPr lang="en-US" sz="2000" dirty="0" err="1" smtClean="0"/>
              <a:t>fd</a:t>
            </a:r>
            <a:r>
              <a:rPr lang="en-US" sz="2000" dirty="0" smtClean="0"/>
              <a:t>, HW5_IOCSETBLOCK, &amp;ret);</a:t>
            </a:r>
            <a:endParaRPr lang="en-US" sz="2000" dirty="0" smtClean="0"/>
          </a:p>
          <a:p>
            <a:pPr lvl="1"/>
            <a:r>
              <a:rPr lang="en-US" sz="2000" dirty="0" smtClean="0"/>
              <a:t>Transfer data from user </a:t>
            </a:r>
            <a:r>
              <a:rPr lang="en-US" sz="2000" dirty="0"/>
              <a:t>to kernel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int</a:t>
            </a:r>
            <a:r>
              <a:rPr lang="en-US" sz="2000" dirty="0" smtClean="0"/>
              <a:t> value;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 err="1" smtClean="0"/>
              <a:t>get_user</a:t>
            </a:r>
            <a:r>
              <a:rPr lang="en-US" sz="2000" dirty="0" smtClean="0"/>
              <a:t>(value, (</a:t>
            </a:r>
            <a:r>
              <a:rPr lang="en-US" sz="2000" dirty="0" err="1" smtClean="0"/>
              <a:t>int</a:t>
            </a:r>
            <a:r>
              <a:rPr lang="en-US" sz="2000" dirty="0" smtClean="0"/>
              <a:t> *)</a:t>
            </a:r>
            <a:r>
              <a:rPr lang="en-US" sz="2000" dirty="0" err="1" smtClean="0"/>
              <a:t>arg</a:t>
            </a:r>
            <a:r>
              <a:rPr lang="en-US" sz="2000" dirty="0" smtClean="0"/>
              <a:t>);</a:t>
            </a:r>
            <a:endParaRPr lang="en-US" sz="2000" dirty="0" smtClean="0"/>
          </a:p>
          <a:p>
            <a:pPr lvl="1"/>
            <a:r>
              <a:rPr lang="en-US" sz="2000" dirty="0" smtClean="0"/>
              <a:t>Store I/O mode to DMA buffer in kernel:</a:t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myouti</a:t>
            </a:r>
            <a:r>
              <a:rPr lang="en-US" sz="2000" dirty="0" smtClean="0"/>
              <a:t>(value, DMABLOCKADDR);</a:t>
            </a:r>
            <a:endParaRPr lang="en-US" sz="2000" dirty="0" smtClean="0"/>
          </a:p>
          <a:p>
            <a:pPr lvl="1"/>
            <a:r>
              <a:rPr lang="en-US" sz="2000" dirty="0" smtClean="0"/>
              <a:t>Get </a:t>
            </a:r>
            <a:r>
              <a:rPr lang="en-US" sz="2000" dirty="0"/>
              <a:t>I/O </a:t>
            </a:r>
            <a:r>
              <a:rPr lang="en-US" sz="2000" dirty="0" smtClean="0"/>
              <a:t>mode from DMA buffer in kernel: </a:t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/>
              <a:t>IOMode</a:t>
            </a:r>
            <a:r>
              <a:rPr lang="en-US" sz="2000" dirty="0"/>
              <a:t> = </a:t>
            </a:r>
            <a:r>
              <a:rPr lang="en-US" sz="2000" dirty="0" err="1"/>
              <a:t>myini</a:t>
            </a:r>
            <a:r>
              <a:rPr lang="en-US" sz="2000" dirty="0"/>
              <a:t>(DMABLOCKADDR</a:t>
            </a:r>
            <a:r>
              <a:rPr lang="en-US" sz="2000" dirty="0" smtClean="0"/>
              <a:t>);</a:t>
            </a:r>
            <a:endParaRPr lang="en-US" sz="2000" dirty="0" smtClean="0"/>
          </a:p>
          <a:p>
            <a:pPr lvl="1"/>
            <a:endParaRPr kumimoji="1" lang="en-US" altLang="zh-TW" sz="2000" dirty="0" smtClean="0"/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  <a:defRPr/>
            </a:pPr>
            <a:endParaRPr lang="en-US" altLang="zh-TW" sz="2000" dirty="0" smtClean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endParaRPr kumimoji="1" lang="zh-TW" altLang="en-US" dirty="0" smtClean="0"/>
          </a:p>
          <a:p>
            <a:pPr marL="201295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ioctl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12F8-ECA7-DF4B-94CA-F01BBB8A6F1A}" type="datetime1">
              <a:rPr lang="en-US" altLang="zh-TW" smtClean="0"/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  <p:sp>
        <p:nvSpPr>
          <p:cNvPr id="9" name="Content Placeholder 2"/>
          <p:cNvSpPr txBox="1"/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zh-TW" sz="2000" dirty="0" smtClean="0"/>
              <a:t>  Set and get device configuration</a:t>
            </a:r>
            <a:endParaRPr kumimoji="1" lang="en-US" altLang="zh-TW" sz="2000" dirty="0" smtClean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zh-TW" sz="2400" dirty="0"/>
              <a:t> </a:t>
            </a:r>
            <a:r>
              <a:rPr kumimoji="1" lang="en-US" altLang="zh-TW" sz="2000" dirty="0"/>
              <a:t>Masked </a:t>
            </a:r>
            <a:r>
              <a:rPr kumimoji="1" lang="en-US" altLang="zh-TW" sz="2000" dirty="0" smtClean="0"/>
              <a:t>labels</a:t>
            </a:r>
            <a:r>
              <a:rPr kumimoji="1" lang="en-US" altLang="zh-TW" sz="2000" dirty="0"/>
              <a:t>: (defined in “ioc_hw5.h”)</a:t>
            </a:r>
            <a:endParaRPr kumimoji="1" lang="en-US" altLang="zh-TW" sz="2000" dirty="0"/>
          </a:p>
          <a:p>
            <a:pPr lvl="1"/>
            <a:r>
              <a:rPr lang="en-US" sz="2000" dirty="0"/>
              <a:t>(</a:t>
            </a:r>
            <a:r>
              <a:rPr lang="en-US" sz="2000" dirty="0">
                <a:solidFill>
                  <a:srgbClr val="FF0000"/>
                </a:solidFill>
              </a:rPr>
              <a:t>HW5_IOC_SETSTUID</a:t>
            </a:r>
            <a:r>
              <a:rPr lang="en-US" sz="2000" dirty="0"/>
              <a:t>) Set student ID: </a:t>
            </a:r>
            <a:r>
              <a:rPr lang="en-US" sz="2000" dirty="0" err="1"/>
              <a:t>printk</a:t>
            </a:r>
            <a:r>
              <a:rPr lang="en-US" sz="2000" dirty="0"/>
              <a:t> your student ID </a:t>
            </a:r>
            <a:endParaRPr lang="en-US" sz="2000" dirty="0"/>
          </a:p>
          <a:p>
            <a:pPr lvl="1"/>
            <a:r>
              <a:rPr lang="en-US" sz="2000" dirty="0"/>
              <a:t>(</a:t>
            </a:r>
            <a:r>
              <a:rPr lang="en-US" sz="2000" dirty="0">
                <a:solidFill>
                  <a:srgbClr val="FF0000"/>
                </a:solidFill>
              </a:rPr>
              <a:t>HW5_IOCSETRWOK</a:t>
            </a:r>
            <a:r>
              <a:rPr lang="en-US" sz="2000" dirty="0"/>
              <a:t>) Set if RW OK: </a:t>
            </a:r>
            <a:r>
              <a:rPr lang="en-US" sz="2000" dirty="0" err="1"/>
              <a:t>printk</a:t>
            </a:r>
            <a:r>
              <a:rPr lang="en-US" sz="2000" dirty="0"/>
              <a:t> OK if you complete R/W function </a:t>
            </a:r>
            <a:endParaRPr lang="en-US" sz="2000" dirty="0"/>
          </a:p>
          <a:p>
            <a:pPr lvl="1"/>
            <a:r>
              <a:rPr lang="en-US" sz="2000" dirty="0"/>
              <a:t>(</a:t>
            </a:r>
            <a:r>
              <a:rPr lang="en-US" sz="2000" dirty="0">
                <a:solidFill>
                  <a:srgbClr val="FF0000"/>
                </a:solidFill>
              </a:rPr>
              <a:t>HW5_IOCSETIOCOK</a:t>
            </a:r>
            <a:r>
              <a:rPr lang="en-US" sz="2000" dirty="0"/>
              <a:t>) Set if </a:t>
            </a:r>
            <a:r>
              <a:rPr lang="en-US" sz="2000" dirty="0" err="1"/>
              <a:t>ioctl</a:t>
            </a:r>
            <a:r>
              <a:rPr lang="en-US" sz="2000" dirty="0"/>
              <a:t> OK: </a:t>
            </a:r>
            <a:r>
              <a:rPr lang="en-US" sz="2000" dirty="0" err="1"/>
              <a:t>printk</a:t>
            </a:r>
            <a:r>
              <a:rPr lang="en-US" sz="2000" dirty="0"/>
              <a:t> OK if you complete </a:t>
            </a:r>
            <a:r>
              <a:rPr lang="en-US" sz="2000" dirty="0" err="1"/>
              <a:t>ioctl</a:t>
            </a:r>
            <a:r>
              <a:rPr lang="en-US" sz="2000" dirty="0"/>
              <a:t> function </a:t>
            </a:r>
            <a:endParaRPr lang="en-US" sz="2000" dirty="0"/>
          </a:p>
          <a:p>
            <a:pPr lvl="1"/>
            <a:r>
              <a:rPr lang="en-US" sz="2000" dirty="0"/>
              <a:t>(</a:t>
            </a:r>
            <a:r>
              <a:rPr lang="en-US" sz="2000" dirty="0">
                <a:solidFill>
                  <a:srgbClr val="FF0000"/>
                </a:solidFill>
              </a:rPr>
              <a:t>HW5_IOCSETIRQOK</a:t>
            </a:r>
            <a:r>
              <a:rPr lang="en-US" sz="2000" dirty="0"/>
              <a:t>) Set if IRQ OK: </a:t>
            </a:r>
            <a:r>
              <a:rPr lang="en-US" sz="2000" dirty="0" err="1"/>
              <a:t>printk</a:t>
            </a:r>
            <a:r>
              <a:rPr lang="en-US" sz="2000" dirty="0"/>
              <a:t> OK if you complete bonus </a:t>
            </a:r>
            <a:endParaRPr lang="en-US" sz="2000" dirty="0"/>
          </a:p>
          <a:p>
            <a:pPr lvl="1"/>
            <a:r>
              <a:rPr lang="en-US" sz="2000" dirty="0"/>
              <a:t>(</a:t>
            </a:r>
            <a:r>
              <a:rPr lang="en-US" sz="2000" dirty="0">
                <a:solidFill>
                  <a:srgbClr val="FF0000"/>
                </a:solidFill>
              </a:rPr>
              <a:t>HW5_IOCSETBLOCK</a:t>
            </a:r>
            <a:r>
              <a:rPr lang="en-US" sz="2000" dirty="0"/>
              <a:t>) Set blocking or non-blocking: set write function mode </a:t>
            </a:r>
            <a:endParaRPr lang="en-US" sz="2000" dirty="0"/>
          </a:p>
          <a:p>
            <a:pPr lvl="1"/>
            <a:r>
              <a:rPr lang="en-US" sz="2000" dirty="0"/>
              <a:t>(</a:t>
            </a:r>
            <a:r>
              <a:rPr lang="en-US" sz="2000" dirty="0">
                <a:solidFill>
                  <a:srgbClr val="FF0000"/>
                </a:solidFill>
              </a:rPr>
              <a:t>HW5_IOCWAITREADABLE</a:t>
            </a:r>
            <a:r>
              <a:rPr lang="en-US" sz="2000" dirty="0"/>
              <a:t>) Wait if readable now (synchronize function): used before read to confirm it can read answer now when use non-blocking write mode. </a:t>
            </a:r>
            <a:r>
              <a:rPr kumimoji="1" lang="en-US" altLang="zh-TW" sz="2000" dirty="0" smtClean="0"/>
              <a:t> </a:t>
            </a:r>
            <a:endParaRPr kumimoji="1" lang="en-US" altLang="zh-TW" sz="2000" dirty="0" smtClean="0"/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  <a:defRPr/>
            </a:pPr>
            <a:endParaRPr kumimoji="1" lang="en-US" altLang="zh-TW" sz="2000" dirty="0" smtClean="0"/>
          </a:p>
          <a:p>
            <a:pPr marL="201295" lvl="1" indent="0">
              <a:buNone/>
            </a:pPr>
            <a:endParaRPr lang="en-US" dirty="0" smtClean="0"/>
          </a:p>
          <a:p>
            <a:pPr marL="201295" lvl="1" indent="0">
              <a:buNone/>
            </a:pPr>
            <a:endParaRPr kumimoji="1" lang="en-US" altLang="zh-TW" sz="2000" dirty="0" smtClean="0"/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  <a:defRPr/>
            </a:pPr>
            <a:endParaRPr lang="en-US" altLang="zh-TW" sz="2000" dirty="0" smtClean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endParaRPr kumimoji="1" lang="zh-TW" altLang="en-US" dirty="0" smtClean="0"/>
          </a:p>
          <a:p>
            <a:pPr marL="201295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ioctl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12F8-ECA7-DF4B-94CA-F01BBB8A6F1A}" type="datetime1">
              <a:rPr lang="en-US" altLang="zh-TW" smtClean="0"/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  <p:sp>
        <p:nvSpPr>
          <p:cNvPr id="9" name="Content Placeholder 2"/>
          <p:cNvSpPr txBox="1"/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zh-TW" sz="2000" dirty="0" smtClean="0"/>
              <a:t>  In user program, when </a:t>
            </a:r>
            <a:r>
              <a:rPr kumimoji="1" lang="en-US" altLang="zh-TW" sz="2000" dirty="0" err="1" smtClean="0"/>
              <a:t>ioctl</a:t>
            </a:r>
            <a:r>
              <a:rPr kumimoji="1" lang="en-US" altLang="zh-TW" sz="2000" dirty="0" smtClean="0"/>
              <a:t> is called, it will map to </a:t>
            </a:r>
            <a:r>
              <a:rPr kumimoji="1" lang="en-US" altLang="zh-TW" sz="2000" dirty="0" err="1" smtClean="0"/>
              <a:t>drv_ioctl</a:t>
            </a:r>
            <a:r>
              <a:rPr kumimoji="1" lang="en-US" altLang="zh-TW" sz="2000" dirty="0" smtClean="0"/>
              <a:t> in kernel. (If you’ve defined operation </a:t>
            </a:r>
            <a:r>
              <a:rPr kumimoji="1" lang="en-US" altLang="zh-TW" sz="2000" dirty="0" err="1" smtClean="0"/>
              <a:t>ioctl</a:t>
            </a:r>
            <a:r>
              <a:rPr kumimoji="1" lang="en-US" altLang="zh-TW" sz="2000" dirty="0" smtClean="0"/>
              <a:t> as </a:t>
            </a:r>
            <a:r>
              <a:rPr kumimoji="1" lang="en-US" altLang="zh-TW" sz="2000" dirty="0" err="1" smtClean="0"/>
              <a:t>drv_ioctl</a:t>
            </a:r>
            <a:r>
              <a:rPr kumimoji="1" lang="en-US" altLang="zh-TW" sz="2000" dirty="0" smtClean="0"/>
              <a:t> when adding the </a:t>
            </a:r>
            <a:r>
              <a:rPr kumimoji="1" lang="en-US" altLang="zh-TW" sz="2000" dirty="0" err="1" smtClean="0"/>
              <a:t>cdev</a:t>
            </a:r>
            <a:r>
              <a:rPr kumimoji="1" lang="en-US" altLang="zh-TW" sz="2000" dirty="0" smtClean="0"/>
              <a:t>.)</a:t>
            </a:r>
            <a:endParaRPr kumimoji="1" lang="en-US" altLang="zh-TW" sz="2000" dirty="0" smtClean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endParaRPr kumimoji="1" lang="en-US" altLang="zh-TW" sz="2000" dirty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endParaRPr kumimoji="1" lang="en-US" altLang="zh-TW" sz="2000" dirty="0" smtClean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endParaRPr kumimoji="1" lang="en-US" altLang="zh-TW" sz="2000" dirty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endParaRPr kumimoji="1" lang="en-US" altLang="zh-TW" sz="2000" dirty="0" smtClean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zh-TW" sz="2400" dirty="0"/>
              <a:t> </a:t>
            </a:r>
            <a:r>
              <a:rPr kumimoji="1" lang="en-US" altLang="zh-TW" sz="2000" dirty="0" smtClean="0"/>
              <a:t>In kernel, when you received different command from user program, you need to use the in and out function to change the configurations in DMA buffer.</a:t>
            </a:r>
            <a:endParaRPr kumimoji="1" lang="en-US" altLang="zh-TW" sz="2000" dirty="0"/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  <a:defRPr/>
            </a:pPr>
            <a:endParaRPr kumimoji="1" lang="en-US" altLang="zh-TW" sz="2000" dirty="0" smtClean="0"/>
          </a:p>
          <a:p>
            <a:pPr marL="201295" lvl="1" indent="0">
              <a:buNone/>
            </a:pPr>
            <a:endParaRPr lang="en-US" dirty="0" smtClean="0"/>
          </a:p>
          <a:p>
            <a:pPr marL="201295" lvl="1" indent="0">
              <a:buNone/>
            </a:pPr>
            <a:endParaRPr kumimoji="1" lang="en-US" altLang="zh-TW" sz="2000" dirty="0" smtClean="0"/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  <a:defRPr/>
            </a:pPr>
            <a:endParaRPr lang="en-US" altLang="zh-TW" sz="2000" dirty="0" smtClean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endParaRPr kumimoji="1" lang="zh-TW" altLang="en-US" dirty="0" smtClean="0"/>
          </a:p>
          <a:p>
            <a:pPr marL="201295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2456" y="2688301"/>
            <a:ext cx="3400425" cy="1581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arithmetic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12F8-ECA7-DF4B-94CA-F01BBB8A6F1A}" type="datetime1">
              <a:rPr lang="en-US" altLang="zh-TW" smtClean="0"/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  <p:sp>
        <p:nvSpPr>
          <p:cNvPr id="9" name="Content Placeholder 2"/>
          <p:cNvSpPr txBox="1"/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zh-TW" sz="2000" dirty="0" smtClean="0"/>
              <a:t>  In </a:t>
            </a:r>
            <a:r>
              <a:rPr kumimoji="1" lang="en-US" altLang="zh-TW" sz="2000" dirty="0"/>
              <a:t>user program, </a:t>
            </a:r>
            <a:r>
              <a:rPr kumimoji="1" lang="en-US" altLang="zh-TW" sz="2000" dirty="0" smtClean="0"/>
              <a:t>use arithmetic function to trigger read and write.</a:t>
            </a:r>
            <a:endParaRPr kumimoji="1" lang="en-US" altLang="zh-TW" sz="2000" dirty="0" smtClean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zh-TW" sz="2000" dirty="0"/>
              <a:t> </a:t>
            </a:r>
            <a:r>
              <a:rPr kumimoji="1" lang="en-US" altLang="zh-TW" sz="2000" dirty="0" smtClean="0"/>
              <a:t> When write is triggered, it will transfer data into kernel. At the same time, it will put the arithmetic work into work queue. </a:t>
            </a:r>
            <a:endParaRPr kumimoji="1" lang="en-US" altLang="zh-TW" sz="2000" dirty="0" smtClean="0"/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  <a:defRPr/>
            </a:pPr>
            <a:endParaRPr kumimoji="1" lang="en-US" altLang="zh-TW" sz="2000" dirty="0" smtClean="0"/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  <a:defRPr/>
            </a:pPr>
            <a:endParaRPr kumimoji="1" lang="en-US" altLang="zh-TW" sz="2000" dirty="0" smtClean="0"/>
          </a:p>
          <a:p>
            <a:pPr marL="201295" lvl="1" indent="0">
              <a:buNone/>
            </a:pPr>
            <a:endParaRPr lang="en-US" dirty="0" smtClean="0"/>
          </a:p>
          <a:p>
            <a:pPr marL="201295" lvl="1" indent="0">
              <a:buNone/>
            </a:pPr>
            <a:endParaRPr kumimoji="1" lang="en-US" altLang="zh-TW" sz="2000" dirty="0" smtClean="0"/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  <a:defRPr/>
            </a:pPr>
            <a:endParaRPr lang="en-US" altLang="zh-TW" sz="2000" dirty="0" smtClean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endParaRPr kumimoji="1" lang="zh-TW" altLang="en-US" dirty="0" smtClean="0"/>
          </a:p>
          <a:p>
            <a:pPr marL="201295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10371</Words>
  <Application>WPS 演示</Application>
  <PresentationFormat>Widescreen</PresentationFormat>
  <Paragraphs>534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50" baseType="lpstr">
      <vt:lpstr>Arial</vt:lpstr>
      <vt:lpstr>方正书宋_GBK</vt:lpstr>
      <vt:lpstr>Wingdings</vt:lpstr>
      <vt:lpstr>Calibri</vt:lpstr>
      <vt:lpstr>Helvetica Neue</vt:lpstr>
      <vt:lpstr>PMingLiU</vt:lpstr>
      <vt:lpstr>宋体-繁</vt:lpstr>
      <vt:lpstr>Arial</vt:lpstr>
      <vt:lpstr>Calibri Light</vt:lpstr>
      <vt:lpstr>微软雅黑</vt:lpstr>
      <vt:lpstr>汉仪旗黑</vt:lpstr>
      <vt:lpstr>宋体</vt:lpstr>
      <vt:lpstr>Arial Unicode MS</vt:lpstr>
      <vt:lpstr>汉仪书宋二KW</vt:lpstr>
      <vt:lpstr>等线</vt:lpstr>
      <vt:lpstr>汉仪中等线KW</vt:lpstr>
      <vt:lpstr>Wingdings</vt:lpstr>
      <vt:lpstr>宋体-简</vt:lpstr>
      <vt:lpstr>Retrospect</vt:lpstr>
      <vt:lpstr>Operating System (CSC 3150)  Tutorial 11</vt:lpstr>
      <vt:lpstr>Target</vt:lpstr>
      <vt:lpstr>Assignment 5 Structure</vt:lpstr>
      <vt:lpstr>DMA buffer</vt:lpstr>
      <vt:lpstr>DMA buffer</vt:lpstr>
      <vt:lpstr>DMA buffer</vt:lpstr>
      <vt:lpstr>ioctl</vt:lpstr>
      <vt:lpstr>ioctl</vt:lpstr>
      <vt:lpstr>arithmetic </vt:lpstr>
      <vt:lpstr>arithmetic </vt:lpstr>
      <vt:lpstr>write (blocking / non-blocking)</vt:lpstr>
      <vt:lpstr>read (readable)</vt:lpstr>
      <vt:lpstr>drv_arithmetic</vt:lpstr>
      <vt:lpstr>work</vt:lpstr>
      <vt:lpstr>work example (kernel)</vt:lpstr>
      <vt:lpstr>work example (kernel)</vt:lpstr>
      <vt:lpstr>work example (user program)</vt:lpstr>
      <vt:lpstr>work example (output)</vt:lpstr>
      <vt:lpstr>Assignment 5 makefile and scripts</vt:lpstr>
      <vt:lpstr>Bonus Hints</vt:lpstr>
      <vt:lpstr>Bonus Hints</vt:lpstr>
      <vt:lpstr>Bonus Hints</vt:lpstr>
      <vt:lpstr>Bonus Hints</vt:lpstr>
      <vt:lpstr>Bonus Hints</vt:lpstr>
      <vt:lpstr>Assignment 5 Problems</vt:lpstr>
      <vt:lpstr>Assignment 5 Problems</vt:lpstr>
      <vt:lpstr>Assignment 5 Problems</vt:lpstr>
      <vt:lpstr>Assignment 5 Problems</vt:lpstr>
      <vt:lpstr>Assignment 5 Problems</vt:lpstr>
      <vt:lpstr>Reference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Multimedia System (CSC 3185)  Week 13 tutorial</dc:title>
  <dc:creator>Li Yishu (SSE)</dc:creator>
  <cp:lastModifiedBy>hsh</cp:lastModifiedBy>
  <cp:revision>643</cp:revision>
  <dcterms:created xsi:type="dcterms:W3CDTF">2020-11-22T14:16:52Z</dcterms:created>
  <dcterms:modified xsi:type="dcterms:W3CDTF">2020-11-22T14:16:52Z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2052-2.7.1.4479</vt:lpwstr>
  </property>
</Properties>
</file>