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55" r:id="rId4"/>
    <p:sldId id="321" r:id="rId5"/>
    <p:sldId id="354" r:id="rId6"/>
    <p:sldId id="327" r:id="rId7"/>
    <p:sldId id="335" r:id="rId8"/>
    <p:sldId id="336" r:id="rId9"/>
    <p:sldId id="356" r:id="rId10"/>
    <p:sldId id="330" r:id="rId11"/>
    <p:sldId id="341" r:id="rId12"/>
    <p:sldId id="328" r:id="rId13"/>
    <p:sldId id="329" r:id="rId14"/>
    <p:sldId id="331" r:id="rId15"/>
    <p:sldId id="332" r:id="rId16"/>
    <p:sldId id="337" r:id="rId17"/>
    <p:sldId id="334" r:id="rId18"/>
    <p:sldId id="339" r:id="rId19"/>
    <p:sldId id="344" r:id="rId20"/>
    <p:sldId id="343" r:id="rId21"/>
    <p:sldId id="342" r:id="rId22"/>
    <p:sldId id="333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4660"/>
  </p:normalViewPr>
  <p:slideViewPr>
    <p:cSldViewPr snapToGrid="0">
      <p:cViewPr>
        <p:scale>
          <a:sx n="100" d="100"/>
          <a:sy n="100" d="100"/>
        </p:scale>
        <p:origin x="197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8:15:08.660" idx="1">
    <p:pos x="3917" y="2261"/>
    <p:text>特定的minor number只能被特定的major number使用</p:text>
    <p:extLst>
      <p:ext uri="{C676402C-5697-4E1C-873F-D02D1690AC5C}">
        <p15:threadingInfo xmlns:p15="http://schemas.microsoft.com/office/powerpoint/2012/main" timeZoneBias="-480"/>
      </p:ext>
    </p:extLst>
  </p:cm>
  <p:cm authorId="1" dt="2020-11-30T18:16:59.354" idx="2">
    <p:pos x="4344" y="672"/>
    <p:text>创建文件系统节点本质上就是创建device，而且这次作业要创建的只是character device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E233-8A5A-41F0-8F05-99CF4A9C03D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34D3-8633-4A83-AF72-E96410C42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For example, /dev/null and /dev/zero are both managed by driver 1, whereas virtual consoles and serial terminals are managed by driver 4; similarly, both vcs1 and vcsa1 devices are managed by driver 7. The kernel uses the major number at open time to dispatch execution to the appropriate driver.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3F7CEE-C0D5-4648-B4F0-20EF8932685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FD613F-765A-481C-9DCB-23F6EA0B0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lixir.bootlin.com/linux/latest/source/include/linux/fs.h#L173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docs/kernel-api/API-kmalloc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l-tasklets/index.html" TargetMode="External"/><Relationship Id="rId2" Type="http://schemas.openxmlformats.org/officeDocument/2006/relationships/hyperlink" Target="https://www.kernel.org/doc/htmldocs/kernel-api/chrdev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uxtv.org/downloads/v4l-dvb-internals/device-drivers/ch01s06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9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Shihao Hong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School of Science and Engineering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E-mail: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220019037@link.cuhk.edu.cn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range of device number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lang="en-US" altLang="zh-TW" sz="2000" dirty="0" err="1">
                <a:latin typeface="Arial" panose="020B0604020202090204"/>
                <a:ea typeface="PMingLiU" charset="0"/>
                <a:cs typeface="Arial" panose="020B0604020202090204"/>
              </a:rPr>
              <a:t>alloc_chrdev_region</a:t>
            </a: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(	</a:t>
            </a:r>
            <a:r>
              <a:rPr lang="en-US" altLang="zh-TW" sz="2000" dirty="0" err="1">
                <a:latin typeface="Arial" panose="020B0604020202090204"/>
                <a:ea typeface="PMingLiU" charset="0"/>
                <a:cs typeface="Arial" panose="020B0604020202090204"/>
              </a:rPr>
              <a:t>dev_t</a:t>
            </a: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 * dev, </a:t>
            </a:r>
            <a:b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</a:b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			unsigned </a:t>
            </a:r>
            <a:r>
              <a:rPr lang="en-US" altLang="zh-TW" sz="2000" dirty="0" err="1">
                <a:latin typeface="Arial" panose="020B0604020202090204"/>
                <a:ea typeface="PMingLiU" charset="0"/>
                <a:cs typeface="Arial" panose="020B0604020202090204"/>
              </a:rPr>
              <a:t>baseminor</a:t>
            </a: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, </a:t>
            </a:r>
            <a:b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</a:b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			unsigned count, </a:t>
            </a:r>
            <a:b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</a:b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			</a:t>
            </a:r>
            <a:r>
              <a:rPr lang="en-US" altLang="zh-TW" sz="2000" dirty="0" err="1">
                <a:latin typeface="Arial" panose="020B0604020202090204"/>
                <a:ea typeface="PMingLiU" charset="0"/>
                <a:cs typeface="Arial" panose="020B0604020202090204"/>
              </a:rPr>
              <a:t>const</a:t>
            </a: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 char * name)</a:t>
            </a:r>
            <a:endParaRPr kumimoji="1" lang="en-US" altLang="zh-TW" sz="2000" dirty="0"/>
          </a:p>
          <a:p>
            <a:pPr lvl="1"/>
            <a:r>
              <a:rPr lang="en-US" dirty="0"/>
              <a:t>Allocates a range of char device numbers. </a:t>
            </a:r>
          </a:p>
          <a:p>
            <a:pPr lvl="1"/>
            <a:r>
              <a:rPr lang="en-US" dirty="0"/>
              <a:t>The major number will be chosen dynamically.</a:t>
            </a:r>
          </a:p>
          <a:p>
            <a:pPr lvl="1"/>
            <a:r>
              <a:rPr lang="en-US" dirty="0"/>
              <a:t>It returns (along with the first minor number) in dev. Returns zero or a negative error code.</a:t>
            </a:r>
          </a:p>
          <a:p>
            <a:pPr lvl="1"/>
            <a:r>
              <a:rPr kumimoji="1" lang="en-US" altLang="zh-TW" sz="2000" dirty="0"/>
              <a:t>dev: </a:t>
            </a:r>
            <a:r>
              <a:rPr lang="en-US" dirty="0"/>
              <a:t>output parameter for first assigned number</a:t>
            </a:r>
          </a:p>
          <a:p>
            <a:pPr lvl="1"/>
            <a:r>
              <a:rPr kumimoji="1" lang="en-US" altLang="zh-TW" sz="2000" dirty="0" err="1"/>
              <a:t>baseminor</a:t>
            </a:r>
            <a:r>
              <a:rPr kumimoji="1" lang="en-US" altLang="zh-TW" sz="2000" dirty="0"/>
              <a:t>: </a:t>
            </a:r>
            <a:r>
              <a:rPr lang="en-US" dirty="0"/>
              <a:t>first of the requested range of minor numbers</a:t>
            </a:r>
          </a:p>
          <a:p>
            <a:pPr lvl="1"/>
            <a:r>
              <a:rPr kumimoji="1" lang="en-US" altLang="zh-TW" sz="2000" dirty="0"/>
              <a:t>count: </a:t>
            </a:r>
            <a:r>
              <a:rPr lang="en-US" dirty="0"/>
              <a:t>the number of minor numbers required</a:t>
            </a:r>
          </a:p>
          <a:p>
            <a:pPr lvl="1"/>
            <a:r>
              <a:rPr kumimoji="1" lang="en-US" altLang="zh-TW" sz="2000" dirty="0"/>
              <a:t>name: </a:t>
            </a:r>
            <a:r>
              <a:rPr lang="en-US" dirty="0"/>
              <a:t>the name of the associated device or driver</a:t>
            </a: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Unregister range of device number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lang="en-US" altLang="zh-TW" sz="2000" dirty="0" err="1">
                <a:latin typeface="Arial" panose="020B0604020202090204"/>
                <a:ea typeface="PMingLiU" charset="0"/>
                <a:cs typeface="Arial" panose="020B0604020202090204"/>
              </a:rPr>
              <a:t>unregister_chrdev_region</a:t>
            </a: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 (	</a:t>
            </a:r>
            <a:r>
              <a:rPr lang="en-US" altLang="zh-TW" sz="2000" dirty="0" err="1">
                <a:latin typeface="Arial" panose="020B0604020202090204"/>
                <a:ea typeface="PMingLiU" charset="0"/>
                <a:cs typeface="Arial" panose="020B0604020202090204"/>
              </a:rPr>
              <a:t>dev_t</a:t>
            </a: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 from,</a:t>
            </a:r>
            <a:b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</a:b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				unsigned count)</a:t>
            </a:r>
            <a:endParaRPr kumimoji="1" lang="en-US" altLang="zh-TW" sz="2000" dirty="0"/>
          </a:p>
          <a:p>
            <a:pPr lvl="1"/>
            <a:r>
              <a:rPr lang="en-US" dirty="0"/>
              <a:t>This function will unregister a range of count device numbers, starting with from. </a:t>
            </a:r>
          </a:p>
          <a:p>
            <a:pPr lvl="1"/>
            <a:r>
              <a:rPr lang="en-US" dirty="0"/>
              <a:t>The caller should normally be the one who allocated those numbers in the first place.</a:t>
            </a:r>
          </a:p>
          <a:p>
            <a:pPr lvl="1"/>
            <a:r>
              <a:rPr lang="en-US" dirty="0"/>
              <a:t>from: the first in the range of numbers to unregister</a:t>
            </a:r>
          </a:p>
          <a:p>
            <a:pPr lvl="1"/>
            <a:r>
              <a:rPr lang="en-US" dirty="0"/>
              <a:t>count: the number of device numbers to unregister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and remove a CDEV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</a:t>
            </a:r>
            <a:r>
              <a:rPr kumimoji="1" lang="en-US" altLang="zh-TW" sz="2000" dirty="0" err="1"/>
              <a:t>cdev_alloc</a:t>
            </a:r>
            <a:r>
              <a:rPr kumimoji="1" lang="en-US" altLang="zh-TW" sz="2000" dirty="0"/>
              <a:t>()</a:t>
            </a:r>
          </a:p>
          <a:p>
            <a:pPr lvl="1"/>
            <a:r>
              <a:rPr lang="en-US" dirty="0"/>
              <a:t>Allocate a </a:t>
            </a:r>
            <a:r>
              <a:rPr lang="en-US" dirty="0" err="1"/>
              <a:t>cdev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Allocates and returns a </a:t>
            </a:r>
            <a:r>
              <a:rPr lang="en-US" dirty="0" err="1"/>
              <a:t>cdev</a:t>
            </a:r>
            <a:r>
              <a:rPr lang="en-US" dirty="0"/>
              <a:t> structure, or NULL on failure</a:t>
            </a:r>
          </a:p>
          <a:p>
            <a:pPr lvl="1"/>
            <a:r>
              <a:rPr lang="en-US" dirty="0" err="1"/>
              <a:t>cdev</a:t>
            </a:r>
            <a:r>
              <a:rPr lang="en-US" dirty="0"/>
              <a:t> structure is defined as: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cdev</a:t>
            </a:r>
            <a:r>
              <a:rPr lang="en-US" dirty="0"/>
              <a:t> *</a:t>
            </a:r>
            <a:r>
              <a:rPr lang="en-US" dirty="0" err="1"/>
              <a:t>dev_cdevp</a:t>
            </a:r>
            <a:r>
              <a:rPr lang="en-US" dirty="0"/>
              <a:t>;</a:t>
            </a:r>
          </a:p>
          <a:p>
            <a:pPr marL="201295" lvl="1" indent="0">
              <a:buNone/>
            </a:pP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cdev_init</a:t>
            </a:r>
            <a:r>
              <a:rPr kumimoji="1" lang="en-US" altLang="zh-TW" sz="2000" dirty="0"/>
              <a:t>(</a:t>
            </a:r>
            <a:r>
              <a:rPr kumimoji="1" lang="en-US" altLang="zh-TW" sz="2000" dirty="0" err="1"/>
              <a:t>struct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cdev</a:t>
            </a:r>
            <a:r>
              <a:rPr kumimoji="1" lang="en-US" altLang="zh-TW" sz="2000" dirty="0"/>
              <a:t> * </a:t>
            </a:r>
            <a:r>
              <a:rPr kumimoji="1" lang="en-US" altLang="zh-TW" sz="2000" dirty="0" err="1"/>
              <a:t>cdev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const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struct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file_operations</a:t>
            </a:r>
            <a:r>
              <a:rPr kumimoji="1" lang="en-US" altLang="zh-TW" sz="2000" dirty="0"/>
              <a:t> * fops)</a:t>
            </a:r>
          </a:p>
          <a:p>
            <a:pPr lvl="1"/>
            <a:r>
              <a:rPr lang="en-US" dirty="0"/>
              <a:t>Initializes </a:t>
            </a:r>
            <a:r>
              <a:rPr lang="en-US" dirty="0" err="1"/>
              <a:t>cdev</a:t>
            </a:r>
            <a:r>
              <a:rPr lang="en-US" dirty="0"/>
              <a:t>, remembering fops, making it ready to add to the system with </a:t>
            </a:r>
            <a:r>
              <a:rPr lang="en-US" dirty="0" err="1"/>
              <a:t>cdev_add</a:t>
            </a:r>
            <a:endParaRPr lang="en-US" dirty="0"/>
          </a:p>
          <a:p>
            <a:pPr lvl="1"/>
            <a:r>
              <a:rPr lang="en-US" dirty="0" err="1"/>
              <a:t>cdev</a:t>
            </a:r>
            <a:r>
              <a:rPr lang="en-US" dirty="0"/>
              <a:t>: the structure to initialize</a:t>
            </a:r>
          </a:p>
          <a:p>
            <a:pPr lvl="1"/>
            <a:r>
              <a:rPr lang="en-US" dirty="0"/>
              <a:t>fops: the </a:t>
            </a:r>
            <a:r>
              <a:rPr lang="en-US" dirty="0" err="1"/>
              <a:t>file_operations</a:t>
            </a:r>
            <a:r>
              <a:rPr lang="en-US" dirty="0"/>
              <a:t> for this device</a:t>
            </a:r>
          </a:p>
          <a:p>
            <a:pPr lvl="1"/>
            <a:endParaRPr lang="en-US" dirty="0"/>
          </a:p>
          <a:p>
            <a:pPr lvl="1"/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and remove a CDEV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</a:t>
            </a:r>
            <a:r>
              <a:rPr kumimoji="1" lang="en-US" altLang="zh-TW" sz="2000" dirty="0" err="1"/>
              <a:t>cdev_add</a:t>
            </a:r>
            <a:r>
              <a:rPr kumimoji="1" lang="en-US" altLang="zh-TW" sz="2000" dirty="0"/>
              <a:t>(</a:t>
            </a:r>
            <a:r>
              <a:rPr kumimoji="1" lang="en-US" altLang="zh-TW" sz="2000" dirty="0" err="1"/>
              <a:t>struct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cdev</a:t>
            </a:r>
            <a:r>
              <a:rPr kumimoji="1" lang="en-US" altLang="zh-TW" sz="2000" dirty="0"/>
              <a:t> * p, </a:t>
            </a:r>
            <a:r>
              <a:rPr kumimoji="1" lang="en-US" altLang="zh-TW" sz="2000" dirty="0" err="1"/>
              <a:t>dev_t</a:t>
            </a:r>
            <a:r>
              <a:rPr kumimoji="1" lang="en-US" altLang="zh-TW" sz="2000" dirty="0"/>
              <a:t> dev, unsigned count)</a:t>
            </a:r>
          </a:p>
          <a:p>
            <a:pPr lvl="1"/>
            <a:r>
              <a:rPr lang="en-US" dirty="0"/>
              <a:t>adds the device represented by p to the system, making it live immediately. </a:t>
            </a:r>
          </a:p>
          <a:p>
            <a:pPr lvl="1"/>
            <a:r>
              <a:rPr lang="en-US" dirty="0"/>
              <a:t>A negative error code is returned on failure.</a:t>
            </a:r>
          </a:p>
          <a:p>
            <a:pPr lvl="1"/>
            <a:r>
              <a:rPr lang="en-US" dirty="0"/>
              <a:t>p: the </a:t>
            </a:r>
            <a:r>
              <a:rPr lang="en-US" dirty="0" err="1"/>
              <a:t>cdev</a:t>
            </a:r>
            <a:r>
              <a:rPr lang="en-US" dirty="0"/>
              <a:t> structure for the device.</a:t>
            </a:r>
          </a:p>
          <a:p>
            <a:pPr lvl="1"/>
            <a:r>
              <a:rPr lang="en-US" dirty="0"/>
              <a:t>dev: the first device number for which this device is responsible.</a:t>
            </a:r>
          </a:p>
          <a:p>
            <a:pPr lvl="1"/>
            <a:r>
              <a:rPr lang="en-US" dirty="0"/>
              <a:t>count: the number of consecutive minor numbers corresponding to this device.  </a:t>
            </a:r>
          </a:p>
          <a:p>
            <a:pPr marL="201295" lvl="1" indent="0">
              <a:buNone/>
            </a:pP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cdev_del</a:t>
            </a:r>
            <a:r>
              <a:rPr kumimoji="1" lang="en-US" altLang="zh-TW" sz="2000" dirty="0"/>
              <a:t>(</a:t>
            </a:r>
            <a:r>
              <a:rPr kumimoji="1" lang="en-US" altLang="zh-TW" sz="2000" dirty="0" err="1"/>
              <a:t>struct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cdev</a:t>
            </a:r>
            <a:r>
              <a:rPr kumimoji="1" lang="en-US" altLang="zh-TW" sz="2000" dirty="0"/>
              <a:t> * p)</a:t>
            </a:r>
          </a:p>
          <a:p>
            <a:pPr lvl="1"/>
            <a:r>
              <a:rPr lang="en-US" dirty="0"/>
              <a:t>removes p from the system, possibly freeing the structure itself</a:t>
            </a:r>
          </a:p>
          <a:p>
            <a:pPr lvl="1"/>
            <a:r>
              <a:rPr lang="en-US" dirty="0"/>
              <a:t>p: the </a:t>
            </a:r>
            <a:r>
              <a:rPr lang="en-US" dirty="0" err="1"/>
              <a:t>cdev</a:t>
            </a:r>
            <a:r>
              <a:rPr lang="en-US" dirty="0"/>
              <a:t> structure to be removed</a:t>
            </a:r>
          </a:p>
          <a:p>
            <a:pPr marL="201295" lvl="1" indent="0">
              <a:buNone/>
            </a:pPr>
            <a:endParaRPr lang="en-US" dirty="0"/>
          </a:p>
          <a:p>
            <a:pPr lvl="1"/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and remove a CDEV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70" y="1845425"/>
            <a:ext cx="5511339" cy="44325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In 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Linux, control device just likes R/W file.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 You should write a </a:t>
            </a:r>
            <a:r>
              <a:rPr lang="en-US" altLang="zh-TW" sz="2000" dirty="0" err="1">
                <a:latin typeface="Arial" panose="020B0604020202090204"/>
                <a:cs typeface="Arial" panose="020B0604020202090204"/>
              </a:rPr>
              <a:t>struct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file_ operation to map the operations to functions in this module.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Arial" panose="020B0604020202090204"/>
                <a:cs typeface="Arial" panose="020B0604020202090204"/>
              </a:rPr>
              <a:t>  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And use </a:t>
            </a:r>
            <a:r>
              <a:rPr lang="en-US" altLang="zh-TW" dirty="0" err="1">
                <a:latin typeface="Arial" panose="020B0604020202090204"/>
                <a:ea typeface="PMingLiU" charset="0"/>
                <a:cs typeface="Arial" panose="020B0604020202090204"/>
              </a:rPr>
              <a:t>cdev_init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() at module </a:t>
            </a:r>
            <a:r>
              <a:rPr lang="en-US" altLang="zh-TW" dirty="0" err="1">
                <a:latin typeface="Arial" panose="020B0604020202090204"/>
                <a:ea typeface="PMingLiU" charset="0"/>
                <a:cs typeface="Arial" panose="020B0604020202090204"/>
              </a:rPr>
              <a:t>init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 to bind </a:t>
            </a:r>
            <a:r>
              <a:rPr lang="en-US" altLang="zh-TW" dirty="0" err="1">
                <a:latin typeface="Arial" panose="020B0604020202090204"/>
                <a:ea typeface="PMingLiU" charset="0"/>
                <a:cs typeface="Arial" panose="020B0604020202090204"/>
              </a:rPr>
              <a:t>cdev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 and </a:t>
            </a:r>
            <a:r>
              <a:rPr lang="en-US" altLang="zh-TW" dirty="0">
                <a:latin typeface="Arial" panose="020B0604020202090204" pitchFamily="34" charset="0"/>
                <a:ea typeface="PMingLiU" charset="0"/>
                <a:cs typeface="Arial" panose="020B0604020202090204" pitchFamily="34" charset="0"/>
              </a:rPr>
              <a:t>file_ operations.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 File operations are defined in </a:t>
            </a:r>
            <a:r>
              <a:rPr kumimoji="1" lang="en-US" altLang="zh-TW" sz="2000" dirty="0" err="1"/>
              <a:t>fs.h</a:t>
            </a:r>
            <a:endParaRPr kumimoji="1" lang="en-US" altLang="zh-TW" sz="2000" dirty="0"/>
          </a:p>
          <a:p>
            <a:pPr lvl="1"/>
            <a:r>
              <a:rPr lang="en-US" dirty="0">
                <a:hlinkClick r:id="rId2"/>
              </a:rPr>
              <a:t>https://elixir.bootlin.com/linux/latest/source/include/linux/fs.h#L1730</a:t>
            </a:r>
            <a:endParaRPr lang="en-US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756" y="4264256"/>
            <a:ext cx="372427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In 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user mode, open a file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TW" sz="2000" dirty="0">
              <a:latin typeface="Arial" panose="020B0604020202090204"/>
              <a:cs typeface="Arial" panose="020B0604020202090204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TW" sz="2000" dirty="0">
              <a:latin typeface="Arial" panose="020B0604020202090204"/>
              <a:cs typeface="Arial" panose="020B0604020202090204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TW" sz="2000" dirty="0">
              <a:latin typeface="Arial" panose="020B0604020202090204"/>
              <a:cs typeface="Arial" panose="020B0604020202090204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TW" sz="2000" dirty="0">
              <a:latin typeface="Arial" panose="020B0604020202090204"/>
              <a:cs typeface="Arial" panose="020B0604020202090204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 In kernel device, it maps to “</a:t>
            </a:r>
            <a:r>
              <a:rPr lang="en-US" altLang="zh-TW" sz="2000" dirty="0" err="1">
                <a:latin typeface="Arial" panose="020B0604020202090204"/>
                <a:cs typeface="Arial" panose="020B0604020202090204"/>
              </a:rPr>
              <a:t>drv_open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”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97" y="4582130"/>
            <a:ext cx="5953125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91" y="2172125"/>
            <a:ext cx="3540789" cy="1761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device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Test the file operations in your device (./</a:t>
            </a:r>
            <a:r>
              <a:rPr kumimoji="1" lang="en-US" altLang="zh-TW" sz="2000" dirty="0" err="1"/>
              <a:t>Initialize_and_Remove_cdev</a:t>
            </a:r>
            <a:r>
              <a:rPr kumimoji="1" lang="en-US" altLang="zh-TW" sz="2000" dirty="0"/>
              <a:t>) </a:t>
            </a:r>
          </a:p>
          <a:p>
            <a:pPr lvl="1"/>
            <a:r>
              <a:rPr lang="en-US" dirty="0"/>
              <a:t>Run make file to build </a:t>
            </a:r>
            <a:r>
              <a:rPr lang="en-US" dirty="0" err="1"/>
              <a:t>mydev.ko</a:t>
            </a:r>
            <a:r>
              <a:rPr lang="en-US" dirty="0"/>
              <a:t>: make</a:t>
            </a:r>
          </a:p>
          <a:p>
            <a:pPr lvl="1"/>
            <a:r>
              <a:rPr lang="en-US" dirty="0"/>
              <a:t>Insert your device module: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insmod</a:t>
            </a:r>
            <a:r>
              <a:rPr lang="en-US" dirty="0"/>
              <a:t> </a:t>
            </a:r>
            <a:r>
              <a:rPr lang="en-US" dirty="0" err="1"/>
              <a:t>mydev.ko</a:t>
            </a:r>
            <a:endParaRPr lang="en-US" dirty="0"/>
          </a:p>
          <a:p>
            <a:pPr lvl="1"/>
            <a:r>
              <a:rPr lang="en-US" dirty="0"/>
              <a:t>Check the major and minor number: </a:t>
            </a:r>
            <a:r>
              <a:rPr lang="en-US" dirty="0" err="1"/>
              <a:t>dmesg</a:t>
            </a:r>
            <a:endParaRPr lang="en-US" dirty="0"/>
          </a:p>
          <a:p>
            <a:pPr lvl="1"/>
            <a:r>
              <a:rPr lang="en-US" dirty="0"/>
              <a:t>Run </a:t>
            </a:r>
            <a:r>
              <a:rPr lang="en-US" dirty="0" err="1"/>
              <a:t>mknod</a:t>
            </a:r>
            <a:r>
              <a:rPr lang="en-US" dirty="0"/>
              <a:t> script to create file system node : </a:t>
            </a:r>
            <a:r>
              <a:rPr lang="en-US" dirty="0" err="1"/>
              <a:t>sudo</a:t>
            </a:r>
            <a:r>
              <a:rPr lang="en-US" dirty="0"/>
              <a:t> ./mkdev.sh Major Minor</a:t>
            </a:r>
          </a:p>
          <a:p>
            <a:pPr lvl="1"/>
            <a:r>
              <a:rPr lang="en-US" dirty="0"/>
              <a:t>Build test executable file: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test.c</a:t>
            </a:r>
            <a:r>
              <a:rPr lang="en-US" dirty="0"/>
              <a:t> -o test</a:t>
            </a:r>
          </a:p>
          <a:p>
            <a:pPr lvl="1"/>
            <a:r>
              <a:rPr lang="en-US" dirty="0"/>
              <a:t>Run test: ./test</a:t>
            </a:r>
          </a:p>
          <a:p>
            <a:pPr lvl="1"/>
            <a:r>
              <a:rPr lang="en-US" dirty="0"/>
              <a:t>Remove your device module: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rmmod</a:t>
            </a:r>
            <a:r>
              <a:rPr lang="en-US" dirty="0"/>
              <a:t> </a:t>
            </a:r>
            <a:r>
              <a:rPr lang="en-US" dirty="0" err="1"/>
              <a:t>mydev.ko</a:t>
            </a:r>
            <a:endParaRPr lang="en-US" dirty="0"/>
          </a:p>
          <a:p>
            <a:pPr lvl="1"/>
            <a:r>
              <a:rPr lang="en-US" dirty="0"/>
              <a:t>Check messages in kernel log: </a:t>
            </a:r>
            <a:r>
              <a:rPr lang="en-US" dirty="0" err="1"/>
              <a:t>dmesg</a:t>
            </a:r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filesystem</a:t>
            </a:r>
            <a:r>
              <a:rPr lang="en-US" dirty="0"/>
              <a:t> node: </a:t>
            </a:r>
            <a:r>
              <a:rPr lang="en-US" dirty="0" err="1"/>
              <a:t>sudo</a:t>
            </a:r>
            <a:r>
              <a:rPr lang="en-US" dirty="0"/>
              <a:t> ./rmnod.sh</a:t>
            </a:r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96" y="3579242"/>
            <a:ext cx="5235200" cy="556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39" y="5316967"/>
            <a:ext cx="6027244" cy="354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200" y="2423012"/>
            <a:ext cx="4767956" cy="4705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633" y="4438026"/>
            <a:ext cx="4327208" cy="8247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Routine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In Linux, 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the work could be written in a work routine function in module.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latin typeface="Arial" panose="020B0604020202090204"/>
                <a:ea typeface="PMingLiU" charset="0"/>
                <a:cs typeface="Arial" panose="020B0604020202090204"/>
              </a:rPr>
              <a:t> </a:t>
            </a:r>
            <a:r>
              <a:rPr kumimoji="1" lang="en-US" altLang="zh-TW" sz="2000" dirty="0"/>
              <a:t>Use INIT_WORK() and </a:t>
            </a:r>
            <a:r>
              <a:rPr kumimoji="1" lang="en-US" altLang="zh-TW" sz="2000" dirty="0" err="1"/>
              <a:t>schedule_work</a:t>
            </a:r>
            <a:r>
              <a:rPr kumimoji="1" lang="en-US" altLang="zh-TW" sz="2000" dirty="0"/>
              <a:t>() to queue work to system queue.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work: </a:t>
            </a:r>
            <a:r>
              <a:rPr kumimoji="1" lang="en-US" altLang="zh-TW" sz="2000" dirty="0" err="1"/>
              <a:t>struct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work_struct</a:t>
            </a:r>
            <a:r>
              <a:rPr kumimoji="1" lang="en-US" altLang="zh-TW" sz="2000" dirty="0"/>
              <a:t> *work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  INIT_WORK(work, </a:t>
            </a:r>
            <a:r>
              <a:rPr lang="en-US" dirty="0" err="1"/>
              <a:t>func</a:t>
            </a:r>
            <a:r>
              <a:rPr lang="en-US" dirty="0"/>
              <a:t>): initialize work (from an allocated buffer).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</a:t>
            </a:r>
            <a:r>
              <a:rPr kumimoji="1" lang="en-US" altLang="zh-TW" sz="2000" dirty="0" err="1"/>
              <a:t>schedule_work</a:t>
            </a:r>
            <a:r>
              <a:rPr kumimoji="1" lang="en-US" altLang="zh-TW" sz="2000" dirty="0"/>
              <a:t>(</a:t>
            </a:r>
            <a:r>
              <a:rPr lang="en-US" dirty="0"/>
              <a:t>work</a:t>
            </a:r>
            <a:r>
              <a:rPr kumimoji="1" lang="en-US" altLang="zh-TW" sz="2000" dirty="0"/>
              <a:t>): </a:t>
            </a:r>
            <a:r>
              <a:rPr lang="en-US" dirty="0"/>
              <a:t>put work task in global </a:t>
            </a:r>
            <a:r>
              <a:rPr lang="en-US" dirty="0" err="1"/>
              <a:t>workqueue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</a:t>
            </a:r>
            <a:r>
              <a:rPr lang="en-US" dirty="0" err="1"/>
              <a:t>flush_scheduled_work</a:t>
            </a:r>
            <a:r>
              <a:rPr lang="en-US" dirty="0"/>
              <a:t>(): flush work on work queue. It is to flush the kernel-global work queue. Forces execution of the kernel-global </a:t>
            </a:r>
            <a:r>
              <a:rPr lang="en-US" dirty="0" err="1"/>
              <a:t>workqueue</a:t>
            </a:r>
            <a:r>
              <a:rPr lang="en-US" dirty="0"/>
              <a:t> and blocks until its completion.</a:t>
            </a:r>
            <a:endParaRPr lang="en-US" altLang="zh-TW" sz="2000" dirty="0">
              <a:latin typeface="Arial" panose="020B0604020202090204"/>
              <a:cs typeface="Arial" panose="020B0604020202090204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Non-blocking I/O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</a:t>
            </a:r>
            <a:r>
              <a:rPr lang="en-US" altLang="zh-TW" dirty="0">
                <a:latin typeface="Arial" panose="020B0604020202090204"/>
                <a:cs typeface="Arial" panose="020B0604020202090204"/>
              </a:rPr>
              <a:t>Your write function in module can be 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blocking or non-blocking.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  Blocking write need to wait computation completed.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  Non-blocking write just return after queueing work.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Use work routine to control blocking and non-blocking write.</a:t>
            </a:r>
            <a:r>
              <a:rPr lang="en-US" altLang="zh-TW" sz="2000" dirty="0">
                <a:latin typeface="PMingLiU" charset="0"/>
                <a:ea typeface="PMingLiU" charset="0"/>
              </a:rPr>
              <a:t> </a:t>
            </a:r>
            <a:r>
              <a:rPr kumimoji="1" lang="en-US" altLang="zh-TW" sz="2000" dirty="0"/>
              <a:t> </a:t>
            </a:r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tutorial, we will discuss how to make a device in Linux and Assignment 5 related functions.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Create file system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Allocate device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Initialize and remove a CDEV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File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Test device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altLang="zh-TW" dirty="0">
                <a:latin typeface="Arial" panose="020B0604020202090204"/>
                <a:cs typeface="Arial" panose="020B0604020202090204"/>
              </a:rPr>
              <a:t>Work Routine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Blocking and Non-blocking I/O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DMA buffer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buffer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Direct Memory Access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>
                <a:latin typeface="Arial" panose="020B0604020202090204"/>
                <a:cs typeface="Arial" panose="020B0604020202090204"/>
              </a:rPr>
              <a:t>  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To simulate register and memory on device, you could </a:t>
            </a:r>
            <a:r>
              <a:rPr lang="en-US" altLang="zh-TW" sz="2000" dirty="0" err="1">
                <a:latin typeface="Arial" panose="020B0604020202090204"/>
                <a:cs typeface="Arial" panose="020B0604020202090204"/>
              </a:rPr>
              <a:t>kmalloc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a </a:t>
            </a:r>
            <a:r>
              <a:rPr lang="en-US" altLang="zh-TW" sz="2000" dirty="0" err="1">
                <a:latin typeface="Arial" panose="020B0604020202090204"/>
                <a:cs typeface="Arial" panose="020B0604020202090204"/>
              </a:rPr>
              <a:t>dma</a:t>
            </a: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buffer.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sz="2000" dirty="0">
                <a:latin typeface="Arial" panose="020B0604020202090204"/>
                <a:cs typeface="Arial" panose="020B0604020202090204"/>
              </a:rPr>
              <a:t>  </a:t>
            </a:r>
            <a:r>
              <a:rPr lang="en-US" altLang="zh-TW" dirty="0">
                <a:latin typeface="Arial" panose="020B0604020202090204"/>
                <a:cs typeface="Arial" panose="020B0604020202090204"/>
              </a:rPr>
              <a:t>This buffer is as I/O port mapping in main memory.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dirty="0">
                <a:latin typeface="Arial" panose="020B0604020202090204"/>
                <a:cs typeface="Arial" panose="020B0604020202090204"/>
              </a:rPr>
              <a:t>  What device do is written in work routine function . This function get data from this buffer.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dirty="0">
                <a:latin typeface="Arial" panose="020B0604020202090204"/>
                <a:cs typeface="Arial" panose="020B0604020202090204"/>
              </a:rPr>
              <a:t>  You need to implement in &amp; out function to access </a:t>
            </a:r>
            <a:r>
              <a:rPr lang="en-US" altLang="zh-TW" dirty="0" err="1">
                <a:latin typeface="Arial" panose="020B0604020202090204"/>
                <a:cs typeface="Arial" panose="020B0604020202090204"/>
              </a:rPr>
              <a:t>dma</a:t>
            </a:r>
            <a:r>
              <a:rPr lang="en-US" altLang="zh-TW" dirty="0">
                <a:latin typeface="Arial" panose="020B0604020202090204"/>
                <a:cs typeface="Arial" panose="020B0604020202090204"/>
              </a:rPr>
              <a:t> buffer just like physical device.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dirty="0">
                <a:latin typeface="Arial" panose="020B0604020202090204"/>
                <a:cs typeface="Arial" panose="020B0604020202090204"/>
              </a:rPr>
              <a:t>  out function is used to output data to </a:t>
            </a:r>
            <a:r>
              <a:rPr lang="en-US" altLang="zh-TW" dirty="0" err="1">
                <a:latin typeface="Arial" panose="020B0604020202090204"/>
                <a:cs typeface="Arial" panose="020B0604020202090204"/>
              </a:rPr>
              <a:t>dma</a:t>
            </a:r>
            <a:r>
              <a:rPr lang="en-US" altLang="zh-TW" dirty="0">
                <a:latin typeface="Arial" panose="020B0604020202090204"/>
                <a:cs typeface="Arial" panose="020B0604020202090204"/>
              </a:rPr>
              <a:t> buffer.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TW" dirty="0">
                <a:latin typeface="Arial" panose="020B0604020202090204"/>
                <a:cs typeface="Arial" panose="020B0604020202090204"/>
              </a:rPr>
              <a:t>  in function is used to input data from </a:t>
            </a:r>
            <a:r>
              <a:rPr lang="en-US" altLang="zh-TW" dirty="0" err="1">
                <a:latin typeface="Arial" panose="020B0604020202090204"/>
                <a:cs typeface="Arial" panose="020B0604020202090204"/>
              </a:rPr>
              <a:t>dma</a:t>
            </a:r>
            <a:r>
              <a:rPr lang="en-US" altLang="zh-TW" dirty="0">
                <a:latin typeface="Arial" panose="020B0604020202090204"/>
                <a:cs typeface="Arial" panose="020B0604020202090204"/>
              </a:rPr>
              <a:t> buffer.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zh-TW" altLang="en-US" dirty="0">
              <a:latin typeface="Arial" panose="020B0604020202090204"/>
              <a:cs typeface="Arial" panose="020B0604020202090204"/>
            </a:endParaRPr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buffer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</a:t>
            </a:r>
            <a:r>
              <a:rPr kumimoji="1" lang="en-US" altLang="zh-TW" sz="2000" dirty="0" err="1"/>
              <a:t>kzalloc</a:t>
            </a:r>
            <a:r>
              <a:rPr kumimoji="1" lang="en-US" altLang="zh-TW" sz="2000" dirty="0"/>
              <a:t>(</a:t>
            </a:r>
            <a:r>
              <a:rPr kumimoji="1" lang="en-US" altLang="zh-TW" sz="2000" dirty="0" err="1"/>
              <a:t>size_t</a:t>
            </a:r>
            <a:r>
              <a:rPr kumimoji="1" lang="en-US" altLang="zh-TW" sz="2000" dirty="0"/>
              <a:t> size, </a:t>
            </a:r>
            <a:r>
              <a:rPr kumimoji="1" lang="en-US" altLang="zh-TW" sz="2000" dirty="0" err="1"/>
              <a:t>gfp_t</a:t>
            </a:r>
            <a:r>
              <a:rPr kumimoji="1" lang="en-US" altLang="zh-TW" sz="2000" dirty="0"/>
              <a:t> flags)</a:t>
            </a:r>
          </a:p>
          <a:p>
            <a:pPr lvl="1"/>
            <a:r>
              <a:rPr lang="en-US" dirty="0"/>
              <a:t>allocate memory. The memory is set to zero.</a:t>
            </a:r>
          </a:p>
          <a:p>
            <a:pPr lvl="1"/>
            <a:r>
              <a:rPr lang="en-US" dirty="0"/>
              <a:t>size: how many bytes of memory are required.</a:t>
            </a:r>
          </a:p>
          <a:p>
            <a:pPr lvl="1"/>
            <a:r>
              <a:rPr lang="en-US" dirty="0"/>
              <a:t>flag: the type of memory to allocate (</a:t>
            </a:r>
            <a:r>
              <a:rPr lang="it-IT" dirty="0"/>
              <a:t>GFP_KERNEL - Allocate normal kernel ram.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flags, more details could be checked on: </a:t>
            </a:r>
            <a:r>
              <a:rPr lang="en-US" dirty="0">
                <a:hlinkClick r:id="rId2"/>
              </a:rPr>
              <a:t>https://www.kernel.org/doc/htmldocs/kernel-api/API-kmalloc.html</a:t>
            </a:r>
            <a:endParaRPr lang="en-US" dirty="0"/>
          </a:p>
          <a:p>
            <a:pPr marL="201295" lvl="1" indent="0">
              <a:buNone/>
            </a:pP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</a:t>
            </a:r>
            <a:r>
              <a:rPr kumimoji="1" lang="en-US" altLang="zh-TW" sz="2000" dirty="0" err="1"/>
              <a:t>kfree</a:t>
            </a:r>
            <a:r>
              <a:rPr kumimoji="1" lang="en-US" altLang="zh-TW" sz="2000" dirty="0"/>
              <a:t>(</a:t>
            </a:r>
            <a:r>
              <a:rPr lang="en-US" dirty="0" err="1"/>
              <a:t>const</a:t>
            </a:r>
            <a:r>
              <a:rPr lang="en-US" dirty="0"/>
              <a:t> void * </a:t>
            </a:r>
            <a:r>
              <a:rPr lang="en-US" dirty="0" err="1"/>
              <a:t>objp</a:t>
            </a:r>
            <a:r>
              <a:rPr kumimoji="1" lang="en-US" altLang="zh-TW" sz="2000" dirty="0"/>
              <a:t>)</a:t>
            </a:r>
          </a:p>
          <a:p>
            <a:pPr lvl="1"/>
            <a:r>
              <a:rPr lang="en-US" dirty="0"/>
              <a:t>free previously allocated memory</a:t>
            </a:r>
          </a:p>
          <a:p>
            <a:pPr lvl="1"/>
            <a:r>
              <a:rPr lang="en-US" dirty="0" err="1"/>
              <a:t>objp</a:t>
            </a:r>
            <a:r>
              <a:rPr lang="en-US" dirty="0"/>
              <a:t>: pointer returned by </a:t>
            </a:r>
            <a:r>
              <a:rPr lang="en-US" dirty="0" err="1"/>
              <a:t>kmalloc</a:t>
            </a:r>
            <a:r>
              <a:rPr lang="en-US" dirty="0"/>
              <a:t> / </a:t>
            </a:r>
            <a:r>
              <a:rPr lang="en-US" dirty="0" err="1"/>
              <a:t>kzalloc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objp</a:t>
            </a:r>
            <a:r>
              <a:rPr lang="en-US" dirty="0"/>
              <a:t> is NULL, no operation is performed. </a:t>
            </a:r>
          </a:p>
          <a:p>
            <a:pPr marL="201295" lvl="1" indent="0">
              <a:buNone/>
            </a:pPr>
            <a:endParaRPr lang="en-US" dirty="0"/>
          </a:p>
          <a:p>
            <a:pPr lvl="1"/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Char devices</a:t>
            </a:r>
          </a:p>
          <a:p>
            <a:pPr lvl="1"/>
            <a:r>
              <a:rPr lang="en-US" dirty="0">
                <a:hlinkClick r:id="rId2"/>
              </a:rPr>
              <a:t>https://www.kernel.org/doc/htmldocs/kernel-api/chrdev.html</a:t>
            </a:r>
          </a:p>
          <a:p>
            <a:pPr lvl="1"/>
            <a:r>
              <a:rPr lang="en-US" u="sng" dirty="0"/>
              <a:t>https://www.oreilly.com/library/view/linux-device-drivers/0596000081/ch03s02.html</a:t>
            </a:r>
          </a:p>
          <a:p>
            <a:pPr lvl="1"/>
            <a:r>
              <a:rPr lang="en-US" u="sng" dirty="0"/>
              <a:t>https://www.programmersought.com/article/10174645171/</a:t>
            </a:r>
          </a:p>
          <a:p>
            <a:pPr lvl="1"/>
            <a:r>
              <a:rPr lang="en-US" dirty="0"/>
              <a:t>Operating-System-Concepts Chapter 18.8</a:t>
            </a:r>
          </a:p>
          <a:p>
            <a:pPr lvl="1"/>
            <a:endParaRPr lang="en-US" sz="1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Work queues</a:t>
            </a:r>
          </a:p>
          <a:p>
            <a:pPr lvl="1"/>
            <a:r>
              <a:rPr lang="en-US" dirty="0">
                <a:hlinkClick r:id="rId3"/>
              </a:rPr>
              <a:t>https://www.ibm.com/developerworks/library/l-tasklets/index.html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https://linuxtv.org/downloads/v4l-dvb-internals/device-drivers/ch01s06.html</a:t>
            </a:r>
            <a:endParaRPr 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Device Driver(Textbook Chap.18.8 )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915" y="1845945"/>
            <a:ext cx="10057765" cy="3624580"/>
          </a:xfrm>
        </p:spPr>
        <p:txBody>
          <a:bodyPr>
            <a:normAutofit fontScale="72500" lnSpcReduction="10000"/>
          </a:bodyPr>
          <a:lstStyle/>
          <a:p>
            <a:pPr indent="0" fontAlgn="auto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Linux Device Drivers include </a:t>
            </a:r>
            <a:r>
              <a:rPr lang="en-US" b="1" dirty="0"/>
              <a:t>character devices</a:t>
            </a:r>
            <a:r>
              <a:rPr lang="en-US" dirty="0"/>
              <a:t> (such as printers, terminals, and mice), </a:t>
            </a:r>
            <a:r>
              <a:rPr lang="en-US" b="1" dirty="0"/>
              <a:t>block devices</a:t>
            </a:r>
            <a:r>
              <a:rPr lang="en-US" dirty="0"/>
              <a:t> (including all disk drives), and </a:t>
            </a:r>
            <a:r>
              <a:rPr lang="en-US" b="1" dirty="0"/>
              <a:t>network interface devices.</a:t>
            </a:r>
            <a:endParaRPr lang="en-US" dirty="0"/>
          </a:p>
          <a:p>
            <a:pPr indent="0" fontAlgn="auto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Block devices</a:t>
            </a:r>
            <a:r>
              <a:rPr lang="en-US" dirty="0"/>
              <a:t> include all devices that allow random access to completely independent, fixed-sized blocks of data, including hard disks and floppy disks, CD-ROMs and Blu-ray discs, and flash memory. Block devices are typically used to store file systems, but direct access to a block device is also allowedso that programs can create and repair the file system that the device contains. Applications can also access these block devices directly if they wish. Forexample, a database application may prefer to perform its own fine-tuned layout of data onto a disk rather than using the general-purpose file system.</a:t>
            </a:r>
          </a:p>
          <a:p>
            <a:pPr indent="0" fontAlgn="auto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Character devices</a:t>
            </a:r>
            <a:r>
              <a:rPr lang="en-US" dirty="0"/>
              <a:t> include most other devices, such as mice and keyboards.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fundamental difference between block and character devices is random access—block devices are accessed randomly, while character devices are accessed serially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byte by byte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/>
              <a:t>For example, seeking to a certain position in a file might be supported for a DVD but makes no sense for a pointing device such as a mouse.</a:t>
            </a:r>
          </a:p>
          <a:p>
            <a:pPr indent="0" fontAlgn="auto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Network devices</a:t>
            </a:r>
            <a:r>
              <a:rPr lang="en-US" dirty="0"/>
              <a:t> are dealt with differently from block and character devices. Users cannot directly transfer data to network devices. Instead, they must communicate indirectly by opening a connection to the kernel’s networking subsystem.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file system node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command “</a:t>
            </a:r>
            <a:r>
              <a:rPr kumimoji="1" lang="en-US" altLang="zh-TW" sz="2000" dirty="0" err="1"/>
              <a:t>mknod</a:t>
            </a:r>
            <a:r>
              <a:rPr kumimoji="1" lang="en-US" altLang="zh-TW" sz="2000" dirty="0"/>
              <a:t>”</a:t>
            </a:r>
          </a:p>
          <a:p>
            <a:pPr lvl="1"/>
            <a:r>
              <a:rPr lang="en-US" dirty="0"/>
              <a:t>makes a directory entry and corresponding </a:t>
            </a:r>
            <a:r>
              <a:rPr lang="en-US" dirty="0" err="1"/>
              <a:t>i</a:t>
            </a:r>
            <a:r>
              <a:rPr lang="en-US" dirty="0"/>
              <a:t>-node for a special file.</a:t>
            </a:r>
            <a:endParaRPr kumimoji="1"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</a:t>
            </a:r>
            <a:r>
              <a:rPr kumimoji="1" lang="en-US" altLang="zh-TW" sz="2000" dirty="0" err="1"/>
              <a:t>mknod</a:t>
            </a:r>
            <a:r>
              <a:rPr kumimoji="1" lang="en-US" altLang="zh-TW" sz="2000" dirty="0"/>
              <a:t> Name b/c Major Minor</a:t>
            </a:r>
          </a:p>
          <a:p>
            <a:pPr lvl="1"/>
            <a:r>
              <a:rPr kumimoji="1" lang="en-US" altLang="zh-TW" sz="2000" dirty="0"/>
              <a:t>Name: device name</a:t>
            </a:r>
          </a:p>
          <a:p>
            <a:pPr lvl="1"/>
            <a:r>
              <a:rPr kumimoji="1" lang="en-US" altLang="zh-TW" sz="2000" dirty="0"/>
              <a:t>b: </a:t>
            </a:r>
            <a:r>
              <a:rPr lang="en-US" dirty="0"/>
              <a:t>indicates the special file is a block-oriented device (disk, diskette, or tape)</a:t>
            </a:r>
          </a:p>
          <a:p>
            <a:pPr lvl="1"/>
            <a:r>
              <a:rPr kumimoji="1" lang="en-US" altLang="zh-TW" sz="2000" dirty="0"/>
              <a:t>c: </a:t>
            </a:r>
            <a:r>
              <a:rPr lang="en-US" dirty="0"/>
              <a:t>indicates the special file is a character-oriented device (other devices)</a:t>
            </a:r>
          </a:p>
          <a:p>
            <a:pPr lvl="1"/>
            <a:r>
              <a:rPr kumimoji="1" lang="en-US" altLang="zh-TW" sz="2000" dirty="0"/>
              <a:t>Major: </a:t>
            </a:r>
            <a:r>
              <a:rPr lang="en-US" dirty="0"/>
              <a:t> major device, which helps the operating system find the device driver code.</a:t>
            </a:r>
          </a:p>
          <a:p>
            <a:pPr lvl="1"/>
            <a:r>
              <a:rPr kumimoji="1" lang="en-US" altLang="zh-TW" sz="2000" dirty="0"/>
              <a:t>Minor: minor device, that </a:t>
            </a:r>
            <a:r>
              <a:rPr lang="en-US" dirty="0"/>
              <a:t>is the unit drive or line number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A script to use </a:t>
            </a:r>
            <a:r>
              <a:rPr kumimoji="1" lang="en-US" altLang="zh-TW" sz="2000" dirty="0" err="1"/>
              <a:t>mknod</a:t>
            </a:r>
            <a:r>
              <a:rPr kumimoji="1" lang="en-US" altLang="zh-TW" sz="2000" dirty="0"/>
              <a:t> is provided (mknod.sh)</a:t>
            </a:r>
          </a:p>
          <a:p>
            <a:pPr lvl="1"/>
            <a:r>
              <a:rPr lang="en-US" dirty="0"/>
              <a:t>Make a device named “</a:t>
            </a:r>
            <a:r>
              <a:rPr lang="en-US" dirty="0" err="1"/>
              <a:t>mydev</a:t>
            </a:r>
            <a:r>
              <a:rPr lang="en-US" dirty="0"/>
              <a:t>” under /dev</a:t>
            </a:r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70" y="4919576"/>
            <a:ext cx="24003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file system node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965200" y="1889760"/>
            <a:ext cx="5283200" cy="39135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0" fontAlgn="auto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major numbers: 1, 4, 7, 10, </a:t>
            </a:r>
          </a:p>
          <a:p>
            <a:pPr marL="91440" lvl="1" indent="0" fontAlgn="auto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minors numbers: 1, 3, 5, 64, 65, 129. </a:t>
            </a:r>
          </a:p>
          <a:p>
            <a:pPr marL="91440" lvl="1" indent="0" fontAlgn="auto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zh-TW" altLang="en-US" dirty="0"/>
              <a:t> The major number identifies the driver associated with the device.</a:t>
            </a:r>
          </a:p>
          <a:p>
            <a:pPr marL="91440" lvl="1" indent="0" fontAlgn="auto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zh-TW" altLang="en-US" dirty="0"/>
              <a:t>The minor number is used only by the driver specified by the major number</a:t>
            </a:r>
            <a:r>
              <a:rPr kumimoji="1" lang="en-US" altLang="zh-TW" dirty="0"/>
              <a:t>, which provides a way for the driver to differentiate among them.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388870"/>
            <a:ext cx="5313045" cy="20802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97090" y="2082165"/>
            <a:ext cx="3624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Menlo Regular" panose="020B0609030804020204" charset="0"/>
                <a:cs typeface="Menlo Regular" panose="020B0609030804020204" charset="0"/>
              </a:rPr>
              <a:t>ls -l output screenshot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file system node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You can get available major and minor number by:</a:t>
            </a:r>
          </a:p>
          <a:p>
            <a:pPr lvl="1"/>
            <a:r>
              <a:rPr lang="en-US" dirty="0"/>
              <a:t>Create a kernel module</a:t>
            </a:r>
          </a:p>
          <a:p>
            <a:pPr lvl="1"/>
            <a:r>
              <a:rPr lang="en-US" dirty="0"/>
              <a:t>Use </a:t>
            </a:r>
            <a:r>
              <a:rPr lang="en-US" altLang="zh-TW" dirty="0" err="1">
                <a:latin typeface="Arial" panose="020B0604020202090204"/>
                <a:ea typeface="PMingLiU" charset="0"/>
                <a:cs typeface="Arial" panose="020B0604020202090204"/>
              </a:rPr>
              <a:t>alloc_chrdev_region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() in </a:t>
            </a:r>
            <a:r>
              <a:rPr lang="en-US" altLang="zh-TW" dirty="0" err="1">
                <a:latin typeface="Arial" panose="020B0604020202090204"/>
                <a:ea typeface="PMingLiU" charset="0"/>
                <a:cs typeface="Arial" panose="020B0604020202090204"/>
              </a:rPr>
              <a:t>module_init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() function </a:t>
            </a:r>
          </a:p>
          <a:p>
            <a:pPr lvl="1"/>
            <a:r>
              <a:rPr lang="en-US" dirty="0">
                <a:latin typeface="Arial" panose="020B0604020202090204"/>
                <a:cs typeface="Arial" panose="020B0604020202090204"/>
              </a:rPr>
              <a:t>Call </a:t>
            </a:r>
            <a:r>
              <a:rPr lang="en-US" altLang="zh-TW" dirty="0">
                <a:latin typeface="Arial" panose="020B0604020202090204"/>
                <a:ea typeface="PMingLiU" charset="0"/>
                <a:cs typeface="Arial" panose="020B0604020202090204"/>
              </a:rPr>
              <a:t>MAJOR() and MINOR().</a:t>
            </a:r>
            <a:endParaRPr lang="en-US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22" y="3185828"/>
            <a:ext cx="4261658" cy="26832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1784985"/>
            <a:ext cx="3062605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file system node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</a:t>
            </a:r>
            <a:r>
              <a:rPr kumimoji="1" lang="en-US" altLang="zh-TW" sz="2000" dirty="0" err="1"/>
              <a:t>Insmod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mydev</a:t>
            </a:r>
            <a:r>
              <a:rPr kumimoji="1" lang="en-US" altLang="zh-TW" sz="2000" dirty="0"/>
              <a:t> module to check available major and minor number.</a:t>
            </a:r>
            <a:br>
              <a:rPr kumimoji="1" lang="en-US" altLang="zh-TW" sz="2000" dirty="0"/>
            </a:br>
            <a:br>
              <a:rPr kumimoji="1" lang="en-US" altLang="zh-TW" sz="2000" dirty="0"/>
            </a:b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br>
              <a:rPr kumimoji="1" lang="en-US" altLang="zh-TW" sz="2000" dirty="0"/>
            </a:br>
            <a:br>
              <a:rPr kumimoji="1" lang="en-US" altLang="zh-TW" sz="2000" dirty="0"/>
            </a:br>
            <a:endParaRPr kumimoji="1"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Run “mkdev.sh” to create directory for </a:t>
            </a:r>
            <a:r>
              <a:rPr kumimoji="1" lang="en-US" altLang="zh-TW" sz="2000" dirty="0" err="1"/>
              <a:t>mydev</a:t>
            </a:r>
            <a:endParaRPr kumimoji="1" lang="en-US" altLang="zh-TW" sz="2000" dirty="0"/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00" y="2248852"/>
            <a:ext cx="8143875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30" y="3092610"/>
            <a:ext cx="7937615" cy="6561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55" y="4221340"/>
            <a:ext cx="946785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file system node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sz="2000" dirty="0"/>
              <a:t>  Under “/dev”, you will find “</a:t>
            </a:r>
            <a:r>
              <a:rPr kumimoji="1" lang="en-US" altLang="zh-TW" sz="2000" dirty="0" err="1"/>
              <a:t>mydev</a:t>
            </a:r>
            <a:r>
              <a:rPr kumimoji="1" lang="en-US" altLang="zh-TW" sz="2000" dirty="0"/>
              <a:t>”</a:t>
            </a:r>
          </a:p>
          <a:p>
            <a:pPr marL="201295" lvl="1" indent="0">
              <a:buNone/>
            </a:pPr>
            <a:endParaRPr kumimoji="1" lang="en-US" altLang="zh-TW" sz="2000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defRPr/>
            </a:pPr>
            <a:endParaRPr lang="en-US" altLang="zh-TW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endParaRPr kumimoji="1" lang="zh-TW" altLang="en-US" dirty="0"/>
          </a:p>
          <a:p>
            <a:pPr marL="20129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25" y="2532217"/>
            <a:ext cx="9131583" cy="25717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we continue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12F8-ECA7-DF4B-94CA-F01BBB8A6F1A}" type="datetime1">
              <a:rPr lang="en-US" altLang="zh-TW" smtClean="0"/>
              <a:t>11/30/2020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066800" y="173714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/>
              <a:t> Essentially, writing the Char Driver is to define the </a:t>
            </a:r>
            <a:r>
              <a:rPr kumimoji="1" lang="en-US" altLang="zh-TW" b="1" dirty="0"/>
              <a:t>cdev</a:t>
            </a:r>
            <a:r>
              <a:rPr kumimoji="1" lang="en-US" altLang="zh-TW" dirty="0"/>
              <a:t> structure: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/>
              <a:t>Through its member </a:t>
            </a:r>
            <a:r>
              <a:rPr kumimoji="1" lang="en-US" altLang="zh-TW" b="1" dirty="0"/>
              <a:t>dev_t</a:t>
            </a:r>
            <a:r>
              <a:rPr kumimoji="1" lang="en-US" altLang="zh-TW" dirty="0"/>
              <a:t> to define the device number (divided into major and minor device numbers) to determine the uniqueness of the character device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zh-TW" dirty="0"/>
              <a:t>Through its member file_operations to d</a:t>
            </a:r>
            <a:r>
              <a:rPr kumimoji="1" lang="en-US" altLang="zh-TW" sz="1600" dirty="0">
                <a:sym typeface="+mn-ea"/>
              </a:rPr>
              <a:t>efine the interface functions provided by the character device</a:t>
            </a:r>
            <a:endParaRPr 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15310"/>
            <a:ext cx="8477885" cy="322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1842</Words>
  <Application>Microsoft Office PowerPoint</Application>
  <PresentationFormat>宽屏</PresentationFormat>
  <Paragraphs>249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Menlo Regular</vt:lpstr>
      <vt:lpstr>PMingLiU</vt:lpstr>
      <vt:lpstr>Arial</vt:lpstr>
      <vt:lpstr>Calibri</vt:lpstr>
      <vt:lpstr>Calibri Light</vt:lpstr>
      <vt:lpstr>Wingdings</vt:lpstr>
      <vt:lpstr>Retrospect</vt:lpstr>
      <vt:lpstr>Operating System (CSC 3150)  Tutorial 9</vt:lpstr>
      <vt:lpstr>Target</vt:lpstr>
      <vt:lpstr>Device Driver(Textbook Chap.18.8 )</vt:lpstr>
      <vt:lpstr>Create file system node</vt:lpstr>
      <vt:lpstr>Create file system node</vt:lpstr>
      <vt:lpstr>Create file system node</vt:lpstr>
      <vt:lpstr>Create file system node</vt:lpstr>
      <vt:lpstr>Create file system node</vt:lpstr>
      <vt:lpstr>Before we continue</vt:lpstr>
      <vt:lpstr>Register range of device number </vt:lpstr>
      <vt:lpstr>Unregister range of device number </vt:lpstr>
      <vt:lpstr>Initialize and remove a CDEV</vt:lpstr>
      <vt:lpstr>Initialize and remove a CDEV</vt:lpstr>
      <vt:lpstr>Initialize and remove a CDEV</vt:lpstr>
      <vt:lpstr>File operations</vt:lpstr>
      <vt:lpstr>File operations</vt:lpstr>
      <vt:lpstr>Test device</vt:lpstr>
      <vt:lpstr>Work Routine</vt:lpstr>
      <vt:lpstr>Blocking and Non-blocking I/O</vt:lpstr>
      <vt:lpstr>DMA buffer</vt:lpstr>
      <vt:lpstr>DMA buffer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System (CSC 3185)  Week 13 tutorial</dc:title>
  <dc:creator>Li Yishu (SSE)</dc:creator>
  <cp:lastModifiedBy>admin</cp:lastModifiedBy>
  <cp:revision>595</cp:revision>
  <dcterms:created xsi:type="dcterms:W3CDTF">2020-11-23T10:05:07Z</dcterms:created>
  <dcterms:modified xsi:type="dcterms:W3CDTF">2020-11-30T13:00:47Z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