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85" r:id="rId5"/>
    <p:sldId id="286" r:id="rId6"/>
    <p:sldId id="287" r:id="rId7"/>
    <p:sldId id="288" r:id="rId8"/>
    <p:sldId id="289" r:id="rId9"/>
    <p:sldId id="290" r:id="rId10"/>
    <p:sldId id="292" r:id="rId11"/>
    <p:sldId id="291" r:id="rId12"/>
    <p:sldId id="295" r:id="rId13"/>
    <p:sldId id="296" r:id="rId14"/>
    <p:sldId id="297" r:id="rId15"/>
    <p:sldId id="298" r:id="rId16"/>
    <p:sldId id="299" r:id="rId17"/>
    <p:sldId id="300" r:id="rId18"/>
    <p:sldId id="301" r:id="rId19"/>
    <p:sldId id="315" r:id="rId20"/>
    <p:sldId id="262" r:id="rId21"/>
    <p:sldId id="303" r:id="rId22"/>
    <p:sldId id="263" r:id="rId23"/>
    <p:sldId id="266" r:id="rId24"/>
    <p:sldId id="304" r:id="rId25"/>
    <p:sldId id="265" r:id="rId26"/>
    <p:sldId id="267" r:id="rId27"/>
    <p:sldId id="270" r:id="rId28"/>
    <p:sldId id="271" r:id="rId29"/>
    <p:sldId id="268" r:id="rId30"/>
    <p:sldId id="269" r:id="rId31"/>
    <p:sldId id="272" r:id="rId32"/>
    <p:sldId id="273" r:id="rId33"/>
    <p:sldId id="258" r:id="rId34"/>
    <p:sldId id="259" r:id="rId35"/>
    <p:sldId id="260" r:id="rId36"/>
    <p:sldId id="305" r:id="rId37"/>
    <p:sldId id="306" r:id="rId38"/>
    <p:sldId id="307" r:id="rId39"/>
    <p:sldId id="308" r:id="rId40"/>
    <p:sldId id="312" r:id="rId41"/>
    <p:sldId id="309" r:id="rId42"/>
    <p:sldId id="311" r:id="rId43"/>
    <p:sldId id="310" r:id="rId44"/>
    <p:sldId id="313" r:id="rId45"/>
    <p:sldId id="31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1A515-1A31-643D-0B7E-13E029DB3F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07942C-0A42-64F0-7BB2-5E71B8A78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3B8078-FA57-6E53-BDCE-75343EA7215B}"/>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00879673-448F-1B23-706F-4698EE7015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6281B9-EF14-E076-F19F-AC9E5CB2528C}"/>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6414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C5431-CF52-96CE-1A47-E06CC57F93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3279D8-010C-F507-F56B-FF843FC547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2303D-5BB8-9CB5-93AA-9EE3304A5507}"/>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BFE114E0-CF33-C533-9D54-4D43D47BE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E01D28-060A-9ECA-1704-B04BCF4CB3A8}"/>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336836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0C2383-53EA-6AAF-FE6C-ED7FDE3280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AD1E429-4D62-08A4-7AC9-EAD98331D8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5EBD23-B52F-E2C5-6F18-86B7C952D6D1}"/>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98FB5FCE-CF7B-93C1-6ED0-8DA5C4812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E800A3-CFF4-09B0-7202-7F01784BB84D}"/>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334206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6FC84-02EF-2470-5BA4-60B4DA16E5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110A24-8909-1885-FB46-694B1ED4A7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4AD61C-44CE-8FB5-4A24-4A9DBCD2CBCC}"/>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CDB1A3B8-6B4F-7B4D-B728-500666434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86BC9D-9BB7-16E3-7E8D-E832141F209D}"/>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427004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183D5-1E63-163B-B733-77B9D5B9CC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122D68-A6B2-FD9E-2676-56B13F8FF1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DFDB46-A2C8-5FB4-E2A2-E54C0B10AA93}"/>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49C4E8DB-5140-18ED-A111-D1CAA56DD4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7A419C-C0F1-1DF4-18B3-5798224ED6F5}"/>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41705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DAEA7-EAC8-D844-5E62-80AE36B14A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7028C7-821E-7A57-A8BA-068F3AE2AC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C58B17-C31A-F398-2131-C9B293070F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FCE45E-E006-0BD4-4142-0DE34DBAA8E8}"/>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6" name="页脚占位符 5">
            <a:extLst>
              <a:ext uri="{FF2B5EF4-FFF2-40B4-BE49-F238E27FC236}">
                <a16:creationId xmlns:a16="http://schemas.microsoft.com/office/drawing/2014/main" id="{9382214F-CB1B-E2AB-6237-B3DB539EE1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D11437-F594-4D33-4C94-B3ACF46BDED4}"/>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270859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BE574-D4B5-A272-5D1C-64EAF4539C8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2F2ED-F5F4-C961-D8CD-A93FB7548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61B051-FE85-FF84-1AF6-E818ECB20F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D3EAF7-0CD2-58F6-D506-FA207ECB4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75EB87-14A5-A521-6A8B-30565C9CC5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4A268C-BC46-6576-E316-62E422FBF160}"/>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8" name="页脚占位符 7">
            <a:extLst>
              <a:ext uri="{FF2B5EF4-FFF2-40B4-BE49-F238E27FC236}">
                <a16:creationId xmlns:a16="http://schemas.microsoft.com/office/drawing/2014/main" id="{21D20CAB-4DDD-D8F5-4F10-888D9E8677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C35C3A-761F-375B-51E9-9CD897BEAD27}"/>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22558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C76D0-4814-B14E-14E6-972DD810BE3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C3E714-ABC1-2D71-AF86-0175DBBE63BC}"/>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4" name="页脚占位符 3">
            <a:extLst>
              <a:ext uri="{FF2B5EF4-FFF2-40B4-BE49-F238E27FC236}">
                <a16:creationId xmlns:a16="http://schemas.microsoft.com/office/drawing/2014/main" id="{6E8109F1-3DBB-DBF6-7F45-B8E7F2C93C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E11629A-9B76-A60D-4149-3F6F3FF87911}"/>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97962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132215-EBE6-E2D0-2AC2-C3473A5298D0}"/>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3" name="页脚占位符 2">
            <a:extLst>
              <a:ext uri="{FF2B5EF4-FFF2-40B4-BE49-F238E27FC236}">
                <a16:creationId xmlns:a16="http://schemas.microsoft.com/office/drawing/2014/main" id="{D3755A9A-0600-0534-54C2-264E929BE0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25C033-50CC-FE9B-C206-0EA345AC5C37}"/>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9552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088E8-9B1F-8A2A-725A-84CF57BD13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8776D0-20FB-B3AD-9EEE-59A60DF55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88FC17-FC03-C783-12CA-770FFB82F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CDA874-5362-5C57-5858-5E85ED73CB3A}"/>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6" name="页脚占位符 5">
            <a:extLst>
              <a:ext uri="{FF2B5EF4-FFF2-40B4-BE49-F238E27FC236}">
                <a16:creationId xmlns:a16="http://schemas.microsoft.com/office/drawing/2014/main" id="{B25B54DE-3F6B-FC8E-7EE4-3ABC658E6C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A9905B-9A9F-FB83-2718-BBFB9B9DDB27}"/>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12427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BBCCD-F100-1ACA-452A-32D3EDCDCF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71B1D8-3469-B214-DF48-0A71BF56A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EDD13C-399C-D587-B89B-EB87E31AF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689216-0599-4DF4-866B-5B6FA8590BBD}"/>
              </a:ext>
            </a:extLst>
          </p:cNvPr>
          <p:cNvSpPr>
            <a:spLocks noGrp="1"/>
          </p:cNvSpPr>
          <p:nvPr>
            <p:ph type="dt" sz="half" idx="10"/>
          </p:nvPr>
        </p:nvSpPr>
        <p:spPr/>
        <p:txBody>
          <a:bodyPr/>
          <a:lstStyle/>
          <a:p>
            <a:fld id="{7C5FE2C8-52E0-4A42-AE01-29197B471ABF}" type="datetimeFigureOut">
              <a:rPr lang="zh-CN" altLang="en-US" smtClean="0"/>
              <a:t>2024/8/12</a:t>
            </a:fld>
            <a:endParaRPr lang="zh-CN" altLang="en-US"/>
          </a:p>
        </p:txBody>
      </p:sp>
      <p:sp>
        <p:nvSpPr>
          <p:cNvPr id="6" name="页脚占位符 5">
            <a:extLst>
              <a:ext uri="{FF2B5EF4-FFF2-40B4-BE49-F238E27FC236}">
                <a16:creationId xmlns:a16="http://schemas.microsoft.com/office/drawing/2014/main" id="{B81C6877-3F70-BAC4-9BF3-1BE9B49C75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861D0F-AFFF-A789-6794-54A09BDB20F9}"/>
              </a:ext>
            </a:extLst>
          </p:cNvPr>
          <p:cNvSpPr>
            <a:spLocks noGrp="1"/>
          </p:cNvSpPr>
          <p:nvPr>
            <p:ph type="sldNum" sz="quarter" idx="12"/>
          </p:nvPr>
        </p:nvSpPr>
        <p:spPr/>
        <p:txBody>
          <a:body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236399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85D7A2-BD69-58B5-DFAC-5AB938A8A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E697BA-CA03-6476-6E20-8026218DD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C5B5DB-FB3B-29B3-661E-9DB0BB5F8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FE2C8-52E0-4A42-AE01-29197B471ABF}" type="datetimeFigureOut">
              <a:rPr lang="zh-CN" altLang="en-US" smtClean="0"/>
              <a:t>2024/8/12</a:t>
            </a:fld>
            <a:endParaRPr lang="zh-CN" altLang="en-US"/>
          </a:p>
        </p:txBody>
      </p:sp>
      <p:sp>
        <p:nvSpPr>
          <p:cNvPr id="5" name="页脚占位符 4">
            <a:extLst>
              <a:ext uri="{FF2B5EF4-FFF2-40B4-BE49-F238E27FC236}">
                <a16:creationId xmlns:a16="http://schemas.microsoft.com/office/drawing/2014/main" id="{AE4A0742-ABDF-6AE7-7E06-89F6A8C5F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5F9114-3BEE-AE3C-94CC-816C8BCC8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4946F-2B59-4B7D-B842-F574BCA971DC}" type="slidenum">
              <a:rPr lang="zh-CN" altLang="en-US" smtClean="0"/>
              <a:t>‹#›</a:t>
            </a:fld>
            <a:endParaRPr lang="zh-CN" altLang="en-US"/>
          </a:p>
        </p:txBody>
      </p:sp>
    </p:spTree>
    <p:extLst>
      <p:ext uri="{BB962C8B-B14F-4D97-AF65-F5344CB8AC3E}">
        <p14:creationId xmlns:p14="http://schemas.microsoft.com/office/powerpoint/2010/main" val="4038103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oj.ac/p/13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loj.ac/p/134"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loj.ac/p/1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nblogs.com/littlehb/p/16968868.html"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www.cnblogs.com/RabbitHu/p/BIT.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nblogs.com/Elfin-Xiao/p/16886244.html" TargetMode="External"/><Relationship Id="rId2" Type="http://schemas.openxmlformats.org/officeDocument/2006/relationships/hyperlink" Target="https://blog.csdn.net/Daxian911/article/details/996873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42485-BE1B-AE40-C4E0-F7EB3AD26FB9}"/>
              </a:ext>
            </a:extLst>
          </p:cNvPr>
          <p:cNvSpPr>
            <a:spLocks noGrp="1"/>
          </p:cNvSpPr>
          <p:nvPr>
            <p:ph type="ctrTitle"/>
          </p:nvPr>
        </p:nvSpPr>
        <p:spPr/>
        <p:txBody>
          <a:bodyPr/>
          <a:lstStyle/>
          <a:p>
            <a:r>
              <a:rPr lang="zh-CN" altLang="en-US" dirty="0"/>
              <a:t>二维树状数组和线段树</a:t>
            </a:r>
          </a:p>
        </p:txBody>
      </p:sp>
      <p:sp>
        <p:nvSpPr>
          <p:cNvPr id="3" name="副标题 2">
            <a:extLst>
              <a:ext uri="{FF2B5EF4-FFF2-40B4-BE49-F238E27FC236}">
                <a16:creationId xmlns:a16="http://schemas.microsoft.com/office/drawing/2014/main" id="{CCFED45C-C10B-2B39-2CC8-C6AE10F26D7B}"/>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44572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26E87-91BA-81BE-02FA-1C9FED774C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70847F-911D-1D46-C5F5-E9B65FE37319}"/>
              </a:ext>
            </a:extLst>
          </p:cNvPr>
          <p:cNvSpPr>
            <a:spLocks noGrp="1"/>
          </p:cNvSpPr>
          <p:nvPr>
            <p:ph idx="1"/>
          </p:nvPr>
        </p:nvSpPr>
        <p:spPr>
          <a:xfrm>
            <a:off x="838200" y="1825625"/>
            <a:ext cx="10515600" cy="2820266"/>
          </a:xfrm>
        </p:spPr>
        <p:txBody>
          <a:bodyPr/>
          <a:lstStyle/>
          <a:p>
            <a:r>
              <a:rPr lang="zh-CN" altLang="en-US" dirty="0"/>
              <a:t>单点修改，区间查询  √</a:t>
            </a:r>
            <a:endParaRPr lang="en-US" altLang="zh-CN" dirty="0"/>
          </a:p>
          <a:p>
            <a:r>
              <a:rPr lang="zh-CN" altLang="en-US" dirty="0"/>
              <a:t>区间修改？</a:t>
            </a:r>
            <a:endParaRPr lang="en-US" altLang="zh-CN" dirty="0"/>
          </a:p>
          <a:p>
            <a:pPr marL="457200" lvl="1" indent="0">
              <a:buNone/>
            </a:pPr>
            <a:r>
              <a:rPr lang="zh-CN" altLang="en-US" dirty="0"/>
              <a:t>       </a:t>
            </a:r>
            <a:r>
              <a:rPr lang="en-US" altLang="zh-CN" dirty="0"/>
              <a:t>————</a:t>
            </a:r>
            <a:r>
              <a:rPr lang="zh-CN" altLang="en-US" dirty="0"/>
              <a:t>利用差分数组</a:t>
            </a:r>
            <a:endParaRPr lang="en-US" altLang="zh-CN" dirty="0"/>
          </a:p>
          <a:p>
            <a:pPr marL="457200" lvl="1" indent="0">
              <a:buNone/>
            </a:pPr>
            <a:r>
              <a:rPr lang="zh-CN" altLang="en-US" dirty="0"/>
              <a:t>因此对于原问题，我们可以建立一个关于差分数组的树状数组，在特点位置做单点修改，即可实现区间修改。但由于是差分数组，区间求和的结果是单点，因此对应的是单点查询。</a:t>
            </a:r>
            <a:endParaRPr lang="en-US" altLang="zh-CN" dirty="0"/>
          </a:p>
          <a:p>
            <a:pPr marL="457200" lvl="1" indent="0">
              <a:buNone/>
            </a:pPr>
            <a:endParaRPr lang="en-US" altLang="zh-CN" dirty="0"/>
          </a:p>
        </p:txBody>
      </p:sp>
      <p:sp>
        <p:nvSpPr>
          <p:cNvPr id="5" name="文本框 4">
            <a:extLst>
              <a:ext uri="{FF2B5EF4-FFF2-40B4-BE49-F238E27FC236}">
                <a16:creationId xmlns:a16="http://schemas.microsoft.com/office/drawing/2014/main" id="{67AE907E-E97F-86CC-29CD-40D912382FE8}"/>
              </a:ext>
            </a:extLst>
          </p:cNvPr>
          <p:cNvSpPr txBox="1"/>
          <p:nvPr/>
        </p:nvSpPr>
        <p:spPr>
          <a:xfrm>
            <a:off x="286328" y="4605337"/>
            <a:ext cx="6096000" cy="523220"/>
          </a:xfrm>
          <a:prstGeom prst="rect">
            <a:avLst/>
          </a:prstGeom>
          <a:noFill/>
        </p:spPr>
        <p:txBody>
          <a:bodyPr wrap="square">
            <a:spAutoFit/>
          </a:bodyPr>
          <a:lstStyle/>
          <a:p>
            <a:pPr marL="914400" lvl="1" indent="-457200">
              <a:buFont typeface="Arial" panose="020B0604020202020204" pitchFamily="34" charset="0"/>
              <a:buChar char="•"/>
            </a:pPr>
            <a:r>
              <a:rPr lang="zh-CN" altLang="en-US" sz="2800" dirty="0"/>
              <a:t>区间修改，单点查询  √</a:t>
            </a:r>
            <a:endParaRPr lang="en-US" altLang="zh-CN" sz="2800" dirty="0"/>
          </a:p>
        </p:txBody>
      </p:sp>
      <p:sp>
        <p:nvSpPr>
          <p:cNvPr id="7" name="文本框 6">
            <a:extLst>
              <a:ext uri="{FF2B5EF4-FFF2-40B4-BE49-F238E27FC236}">
                <a16:creationId xmlns:a16="http://schemas.microsoft.com/office/drawing/2014/main" id="{1AB78B44-8B60-FABC-51DD-3F58840A1BE6}"/>
              </a:ext>
            </a:extLst>
          </p:cNvPr>
          <p:cNvSpPr txBox="1"/>
          <p:nvPr/>
        </p:nvSpPr>
        <p:spPr>
          <a:xfrm>
            <a:off x="286328" y="5450465"/>
            <a:ext cx="6096000" cy="523220"/>
          </a:xfrm>
          <a:prstGeom prst="rect">
            <a:avLst/>
          </a:prstGeom>
          <a:noFill/>
        </p:spPr>
        <p:txBody>
          <a:bodyPr wrap="square">
            <a:spAutoFit/>
          </a:bodyPr>
          <a:lstStyle/>
          <a:p>
            <a:pPr marL="914400" lvl="1" indent="-457200">
              <a:buFont typeface="Arial" panose="020B0604020202020204" pitchFamily="34" charset="0"/>
              <a:buChar char="•"/>
            </a:pPr>
            <a:r>
              <a:rPr lang="zh-CN" altLang="en-US" sz="2800" dirty="0"/>
              <a:t>区域（矩阵）操作？</a:t>
            </a:r>
            <a:endParaRPr lang="en-US" altLang="zh-CN" sz="2800" dirty="0"/>
          </a:p>
        </p:txBody>
      </p:sp>
    </p:spTree>
    <p:extLst>
      <p:ext uri="{BB962C8B-B14F-4D97-AF65-F5344CB8AC3E}">
        <p14:creationId xmlns:p14="http://schemas.microsoft.com/office/powerpoint/2010/main" val="58615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C9F39-719B-244E-0EB9-D9E2408BE1B5}"/>
              </a:ext>
            </a:extLst>
          </p:cNvPr>
          <p:cNvSpPr>
            <a:spLocks noGrp="1"/>
          </p:cNvSpPr>
          <p:nvPr>
            <p:ph type="title"/>
          </p:nvPr>
        </p:nvSpPr>
        <p:spPr/>
        <p:txBody>
          <a:bodyPr/>
          <a:lstStyle/>
          <a:p>
            <a:r>
              <a:rPr lang="zh-CN" altLang="en-US" dirty="0"/>
              <a:t>二维树状数组</a:t>
            </a:r>
          </a:p>
        </p:txBody>
      </p:sp>
      <p:sp>
        <p:nvSpPr>
          <p:cNvPr id="3" name="内容占位符 2">
            <a:extLst>
              <a:ext uri="{FF2B5EF4-FFF2-40B4-BE49-F238E27FC236}">
                <a16:creationId xmlns:a16="http://schemas.microsoft.com/office/drawing/2014/main" id="{02D68720-ED47-FFB5-12C9-7F5D976B7D6A}"/>
              </a:ext>
            </a:extLst>
          </p:cNvPr>
          <p:cNvSpPr>
            <a:spLocks noGrp="1"/>
          </p:cNvSpPr>
          <p:nvPr>
            <p:ph idx="1"/>
          </p:nvPr>
        </p:nvSpPr>
        <p:spPr/>
        <p:txBody>
          <a:bodyPr>
            <a:normAutofit/>
          </a:bodyPr>
          <a:lstStyle/>
          <a:p>
            <a:pPr marL="0" indent="0">
              <a:buNone/>
            </a:pPr>
            <a:r>
              <a:rPr lang="zh-CN" altLang="en-US" sz="2000" dirty="0"/>
              <a:t>二维树状数组，其实就是一维的树状数组上的节点再套个树状数组，就变成了二维树状数组了。</a:t>
            </a:r>
            <a:endParaRPr lang="en-US" altLang="zh-CN" sz="2000" dirty="0"/>
          </a:p>
          <a:p>
            <a:pPr marL="0" indent="0">
              <a:buNone/>
            </a:pPr>
            <a:r>
              <a:rPr lang="zh-CN" altLang="en-US" sz="2000" b="0" i="0" dirty="0">
                <a:effectLst/>
                <a:latin typeface="-apple-system"/>
              </a:rPr>
              <a:t>在一维树状数组中，我们用</a:t>
            </a:r>
            <a:r>
              <a:rPr lang="en-US" altLang="zh-CN" sz="2000" b="0" i="0" dirty="0">
                <a:effectLst/>
                <a:latin typeface="-apple-system"/>
              </a:rPr>
              <a:t>tree[x]</a:t>
            </a:r>
            <a:r>
              <a:rPr lang="zh-CN" altLang="en-US" sz="2000" b="0" i="0" dirty="0">
                <a:effectLst/>
                <a:latin typeface="-apple-system"/>
              </a:rPr>
              <a:t>记录右端点为</a:t>
            </a:r>
            <a:r>
              <a:rPr lang="en-US" altLang="zh-CN" sz="2000" b="0" i="0" dirty="0">
                <a:effectLst/>
                <a:latin typeface="-apple-system"/>
              </a:rPr>
              <a:t>x</a:t>
            </a:r>
            <a:r>
              <a:rPr lang="zh-CN" altLang="en-US" sz="2000" b="0" i="0" dirty="0">
                <a:effectLst/>
                <a:latin typeface="-apple-system"/>
              </a:rPr>
              <a:t>，长度为</a:t>
            </a:r>
            <a:r>
              <a:rPr lang="en-US" altLang="zh-CN" sz="2000" b="0" i="0" dirty="0" err="1">
                <a:effectLst/>
                <a:latin typeface="-apple-system"/>
              </a:rPr>
              <a:t>lowbit</a:t>
            </a:r>
            <a:r>
              <a:rPr lang="en-US" altLang="zh-CN" sz="2000" b="0" i="0" dirty="0">
                <a:effectLst/>
                <a:latin typeface="-apple-system"/>
              </a:rPr>
              <a:t>(x)</a:t>
            </a:r>
            <a:r>
              <a:rPr lang="zh-CN" altLang="en-US" sz="2000" b="0" i="0" dirty="0">
                <a:effectLst/>
                <a:latin typeface="-apple-system"/>
              </a:rPr>
              <a:t>的区间的区间和。我们同样可以类似地定义</a:t>
            </a:r>
            <a:r>
              <a:rPr lang="en-US" altLang="zh-CN" sz="2000" b="0" i="0" dirty="0">
                <a:effectLst/>
                <a:latin typeface="-apple-system"/>
              </a:rPr>
              <a:t>tree[x][y]</a:t>
            </a:r>
            <a:r>
              <a:rPr lang="zh-CN" altLang="en-US" sz="2000" b="0" i="0" dirty="0">
                <a:effectLst/>
                <a:latin typeface="-apple-system"/>
              </a:rPr>
              <a:t>为右下端点为</a:t>
            </a:r>
            <a:r>
              <a:rPr lang="en-US" altLang="zh-CN" sz="2000" b="0" i="0" dirty="0">
                <a:effectLst/>
                <a:latin typeface="-apple-system"/>
              </a:rPr>
              <a:t>(</a:t>
            </a:r>
            <a:r>
              <a:rPr lang="en-US" altLang="zh-CN" sz="2000" b="0" i="0" dirty="0" err="1">
                <a:effectLst/>
                <a:latin typeface="-apple-system"/>
              </a:rPr>
              <a:t>x,y</a:t>
            </a:r>
            <a:r>
              <a:rPr lang="en-US" altLang="zh-CN" sz="2000" b="0" i="0" dirty="0">
                <a:effectLst/>
                <a:latin typeface="-apple-system"/>
              </a:rPr>
              <a:t>),</a:t>
            </a:r>
            <a:r>
              <a:rPr lang="zh-CN" altLang="en-US" sz="2000" b="0" i="0" dirty="0">
                <a:effectLst/>
                <a:latin typeface="-apple-system"/>
              </a:rPr>
              <a:t>高为</a:t>
            </a:r>
            <a:r>
              <a:rPr lang="en-US" altLang="zh-CN" sz="2000" b="0" i="0" dirty="0" err="1">
                <a:effectLst/>
                <a:latin typeface="-apple-system"/>
              </a:rPr>
              <a:t>lowbit</a:t>
            </a:r>
            <a:r>
              <a:rPr lang="en-US" altLang="zh-CN" sz="2000" b="0" i="0" dirty="0">
                <a:effectLst/>
                <a:latin typeface="-apple-system"/>
              </a:rPr>
              <a:t>(x),</a:t>
            </a:r>
            <a:r>
              <a:rPr lang="zh-CN" altLang="en-US" sz="2000" b="0" i="0" dirty="0">
                <a:effectLst/>
                <a:latin typeface="-apple-system"/>
              </a:rPr>
              <a:t>宽为</a:t>
            </a:r>
            <a:r>
              <a:rPr lang="en-US" altLang="zh-CN" sz="2000" b="0" i="0" dirty="0" err="1">
                <a:effectLst/>
                <a:latin typeface="-apple-system"/>
              </a:rPr>
              <a:t>lowbit</a:t>
            </a:r>
            <a:r>
              <a:rPr lang="en-US" altLang="zh-CN" sz="2000" b="0" i="0" dirty="0">
                <a:effectLst/>
                <a:latin typeface="-apple-system"/>
              </a:rPr>
              <a:t>(y)</a:t>
            </a:r>
            <a:r>
              <a:rPr lang="zh-CN" altLang="en-US" sz="2000" b="0" i="0" dirty="0">
                <a:effectLst/>
                <a:latin typeface="-apple-system"/>
              </a:rPr>
              <a:t>的区间的区间和。</a:t>
            </a:r>
            <a:endParaRPr lang="zh-CN" altLang="en-US" sz="2000" dirty="0"/>
          </a:p>
        </p:txBody>
      </p:sp>
      <p:pic>
        <p:nvPicPr>
          <p:cNvPr id="1026" name="Picture 2">
            <a:extLst>
              <a:ext uri="{FF2B5EF4-FFF2-40B4-BE49-F238E27FC236}">
                <a16:creationId xmlns:a16="http://schemas.microsoft.com/office/drawing/2014/main" id="{FE1C702A-F5B6-2732-C920-40E765DCD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89" y="3629341"/>
            <a:ext cx="4979444" cy="254762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19E7CD9D-C553-0BD4-DC95-D49FDCACC693}"/>
              </a:ext>
            </a:extLst>
          </p:cNvPr>
          <p:cNvPicPr>
            <a:picLocks noChangeAspect="1"/>
          </p:cNvPicPr>
          <p:nvPr/>
        </p:nvPicPr>
        <p:blipFill>
          <a:blip r:embed="rId3"/>
          <a:stretch>
            <a:fillRect/>
          </a:stretch>
        </p:blipFill>
        <p:spPr>
          <a:xfrm>
            <a:off x="5706769" y="3429000"/>
            <a:ext cx="6302710" cy="2962564"/>
          </a:xfrm>
          <a:prstGeom prst="rect">
            <a:avLst/>
          </a:prstGeom>
        </p:spPr>
      </p:pic>
    </p:spTree>
    <p:extLst>
      <p:ext uri="{BB962C8B-B14F-4D97-AF65-F5344CB8AC3E}">
        <p14:creationId xmlns:p14="http://schemas.microsoft.com/office/powerpoint/2010/main" val="332665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FB1E30-0F85-4D86-7BAA-233A64F8292C}"/>
              </a:ext>
            </a:extLst>
          </p:cNvPr>
          <p:cNvSpPr>
            <a:spLocks noGrp="1"/>
          </p:cNvSpPr>
          <p:nvPr>
            <p:ph idx="1"/>
          </p:nvPr>
        </p:nvSpPr>
        <p:spPr>
          <a:xfrm>
            <a:off x="838200" y="514062"/>
            <a:ext cx="10515600" cy="4351338"/>
          </a:xfrm>
        </p:spPr>
        <p:txBody>
          <a:bodyPr>
            <a:normAutofit/>
          </a:bodyPr>
          <a:lstStyle/>
          <a:p>
            <a:pPr marL="0" indent="0">
              <a:buNone/>
            </a:pPr>
            <a:r>
              <a:rPr lang="en-US" altLang="zh-CN" b="0" i="0" u="none" strike="noStrike" dirty="0">
                <a:solidFill>
                  <a:srgbClr val="5C8EC6"/>
                </a:solidFill>
                <a:effectLst/>
                <a:latin typeface="-apple-system"/>
                <a:hlinkClick r:id="rId2"/>
              </a:rPr>
              <a:t>LOJ #133. </a:t>
            </a:r>
            <a:r>
              <a:rPr lang="zh-CN" altLang="en-US" b="0" i="0" u="none" strike="noStrike" dirty="0">
                <a:solidFill>
                  <a:srgbClr val="5C8EC6"/>
                </a:solidFill>
                <a:effectLst/>
                <a:latin typeface="-apple-system"/>
                <a:hlinkClick r:id="rId2"/>
              </a:rPr>
              <a:t>二维树状数组 </a:t>
            </a:r>
            <a:r>
              <a:rPr lang="en-US" altLang="zh-CN" b="0" i="0" u="none" strike="noStrike" dirty="0">
                <a:solidFill>
                  <a:srgbClr val="5C8EC6"/>
                </a:solidFill>
                <a:effectLst/>
                <a:latin typeface="-apple-system"/>
                <a:hlinkClick r:id="rId2"/>
              </a:rPr>
              <a:t>1</a:t>
            </a:r>
            <a:r>
              <a:rPr lang="zh-CN" altLang="en-US" b="0" i="0" u="none" strike="noStrike" dirty="0">
                <a:solidFill>
                  <a:srgbClr val="5C8EC6"/>
                </a:solidFill>
                <a:effectLst/>
                <a:latin typeface="-apple-system"/>
                <a:hlinkClick r:id="rId2"/>
              </a:rPr>
              <a:t>：单点修改，区域查询</a:t>
            </a:r>
            <a:endParaRPr lang="en-US" altLang="zh-CN" b="0" i="0" u="none" strike="noStrike" dirty="0">
              <a:solidFill>
                <a:srgbClr val="5C8EC6"/>
              </a:solidFill>
              <a:effectLst/>
              <a:latin typeface="-apple-system"/>
            </a:endParaRPr>
          </a:p>
          <a:p>
            <a:pPr marL="0" indent="0">
              <a:buNone/>
            </a:pPr>
            <a:endParaRPr lang="en-US" altLang="zh-CN" sz="2400" dirty="0"/>
          </a:p>
          <a:p>
            <a:pPr marL="0" indent="0">
              <a:buNone/>
            </a:pPr>
            <a:r>
              <a:rPr lang="zh-CN" altLang="en-US" sz="2400" dirty="0"/>
              <a:t>给出一个 </a:t>
            </a:r>
            <a:r>
              <a:rPr lang="en-US" altLang="zh-CN" sz="2400" dirty="0" err="1"/>
              <a:t>n×m</a:t>
            </a:r>
            <a:r>
              <a:rPr lang="zh-CN" altLang="en-US" sz="2400" dirty="0"/>
              <a:t>的零矩阵 </a:t>
            </a:r>
            <a:r>
              <a:rPr lang="en-US" altLang="zh-CN" sz="2400" dirty="0"/>
              <a:t>A</a:t>
            </a:r>
            <a:r>
              <a:rPr lang="zh-CN" altLang="en-US" sz="2400" dirty="0"/>
              <a:t>，你需要完成如下操作：</a:t>
            </a:r>
            <a:endParaRPr lang="en-US" altLang="zh-CN" sz="2400" dirty="0"/>
          </a:p>
          <a:p>
            <a:pPr marL="0" indent="0">
              <a:buNone/>
            </a:pPr>
            <a:r>
              <a:rPr lang="en-US" altLang="zh-CN" sz="2400" dirty="0"/>
              <a:t>1 x y k </a:t>
            </a:r>
            <a:r>
              <a:rPr lang="zh-CN" altLang="en-US" sz="2400" dirty="0"/>
              <a:t>表示元素</a:t>
            </a:r>
            <a:r>
              <a:rPr lang="es-ES" altLang="zh-CN" sz="2400" dirty="0"/>
              <a:t>A{x,y}</a:t>
            </a:r>
            <a:r>
              <a:rPr lang="zh-CN" altLang="es-ES" sz="2400" dirty="0"/>
              <a:t>自增</a:t>
            </a:r>
            <a:r>
              <a:rPr lang="es-ES" altLang="zh-CN" sz="2400" dirty="0"/>
              <a:t>k</a:t>
            </a:r>
          </a:p>
          <a:p>
            <a:pPr marL="0" indent="0">
              <a:buNone/>
            </a:pPr>
            <a:r>
              <a:rPr lang="en-US" altLang="zh-CN" sz="2400" dirty="0"/>
              <a:t>2 a b c d </a:t>
            </a:r>
            <a:r>
              <a:rPr lang="zh-CN" altLang="en-US" sz="2400" dirty="0"/>
              <a:t>表示询问左上角为 </a:t>
            </a:r>
            <a:r>
              <a:rPr lang="en-US" altLang="zh-CN" sz="2400" dirty="0"/>
              <a:t>(</a:t>
            </a:r>
            <a:r>
              <a:rPr lang="en-US" altLang="zh-CN" sz="2400" dirty="0" err="1"/>
              <a:t>a,b</a:t>
            </a:r>
            <a:r>
              <a:rPr lang="en-US" altLang="zh-CN" sz="2400" dirty="0"/>
              <a:t>) </a:t>
            </a:r>
            <a:r>
              <a:rPr lang="zh-CN" altLang="en-US" sz="2400" dirty="0"/>
              <a:t>，右下角为 </a:t>
            </a:r>
            <a:r>
              <a:rPr lang="en-US" altLang="zh-CN" sz="2400" dirty="0"/>
              <a:t>(</a:t>
            </a:r>
            <a:r>
              <a:rPr lang="en-US" altLang="zh-CN" sz="2400" dirty="0" err="1"/>
              <a:t>c,d</a:t>
            </a:r>
            <a:r>
              <a:rPr lang="en-US" altLang="zh-CN" sz="2400" dirty="0"/>
              <a:t>) </a:t>
            </a:r>
            <a:r>
              <a:rPr lang="zh-CN" altLang="en-US" sz="2400" dirty="0"/>
              <a:t>的子矩阵内所有数的和</a:t>
            </a:r>
          </a:p>
        </p:txBody>
      </p:sp>
      <p:pic>
        <p:nvPicPr>
          <p:cNvPr id="5" name="图片 4">
            <a:extLst>
              <a:ext uri="{FF2B5EF4-FFF2-40B4-BE49-F238E27FC236}">
                <a16:creationId xmlns:a16="http://schemas.microsoft.com/office/drawing/2014/main" id="{2CEB710C-766A-5EBA-12A2-5AE7B609A10E}"/>
              </a:ext>
            </a:extLst>
          </p:cNvPr>
          <p:cNvPicPr>
            <a:picLocks noChangeAspect="1"/>
          </p:cNvPicPr>
          <p:nvPr/>
        </p:nvPicPr>
        <p:blipFill>
          <a:blip r:embed="rId3"/>
          <a:stretch>
            <a:fillRect/>
          </a:stretch>
        </p:blipFill>
        <p:spPr>
          <a:xfrm>
            <a:off x="1519670" y="3295866"/>
            <a:ext cx="4576330" cy="3048072"/>
          </a:xfrm>
          <a:prstGeom prst="rect">
            <a:avLst/>
          </a:prstGeom>
        </p:spPr>
      </p:pic>
    </p:spTree>
    <p:extLst>
      <p:ext uri="{BB962C8B-B14F-4D97-AF65-F5344CB8AC3E}">
        <p14:creationId xmlns:p14="http://schemas.microsoft.com/office/powerpoint/2010/main" val="328661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54727B-C409-936B-EEA9-194DC69DBEB6}"/>
              </a:ext>
            </a:extLst>
          </p:cNvPr>
          <p:cNvSpPr>
            <a:spLocks noGrp="1"/>
          </p:cNvSpPr>
          <p:nvPr>
            <p:ph idx="1"/>
          </p:nvPr>
        </p:nvSpPr>
        <p:spPr>
          <a:xfrm>
            <a:off x="607291" y="492883"/>
            <a:ext cx="10515600" cy="4351338"/>
          </a:xfrm>
        </p:spPr>
        <p:txBody>
          <a:bodyPr/>
          <a:lstStyle/>
          <a:p>
            <a:pPr marL="0" indent="0">
              <a:buNone/>
            </a:pPr>
            <a:r>
              <a:rPr lang="en-US" altLang="zh-CN" b="0" i="0" u="none" strike="noStrike" dirty="0">
                <a:solidFill>
                  <a:srgbClr val="FF6600"/>
                </a:solidFill>
                <a:effectLst/>
                <a:latin typeface="-apple-system"/>
                <a:hlinkClick r:id="rId2"/>
              </a:rPr>
              <a:t>LOJ #134. </a:t>
            </a:r>
            <a:r>
              <a:rPr lang="zh-CN" altLang="en-US" b="0" i="0" u="none" strike="noStrike" dirty="0">
                <a:solidFill>
                  <a:srgbClr val="FF6600"/>
                </a:solidFill>
                <a:effectLst/>
                <a:latin typeface="-apple-system"/>
                <a:hlinkClick r:id="rId2"/>
              </a:rPr>
              <a:t>二维树状数组 </a:t>
            </a:r>
            <a:r>
              <a:rPr lang="en-US" altLang="zh-CN" b="0" i="0" u="none" strike="noStrike" dirty="0">
                <a:solidFill>
                  <a:srgbClr val="FF6600"/>
                </a:solidFill>
                <a:effectLst/>
                <a:latin typeface="-apple-system"/>
                <a:hlinkClick r:id="rId2"/>
              </a:rPr>
              <a:t>2</a:t>
            </a:r>
            <a:r>
              <a:rPr lang="zh-CN" altLang="en-US" b="0" i="0" u="none" strike="noStrike" dirty="0">
                <a:solidFill>
                  <a:srgbClr val="FF6600"/>
                </a:solidFill>
                <a:effectLst/>
                <a:latin typeface="-apple-system"/>
                <a:hlinkClick r:id="rId2"/>
              </a:rPr>
              <a:t>：区域修改，单点查询</a:t>
            </a:r>
            <a:endParaRPr lang="zh-CN" altLang="en-US" dirty="0"/>
          </a:p>
        </p:txBody>
      </p:sp>
      <p:sp>
        <p:nvSpPr>
          <p:cNvPr id="5" name="文本框 4">
            <a:extLst>
              <a:ext uri="{FF2B5EF4-FFF2-40B4-BE49-F238E27FC236}">
                <a16:creationId xmlns:a16="http://schemas.microsoft.com/office/drawing/2014/main" id="{78F138C4-191D-71C9-119C-A3B998599D13}"/>
              </a:ext>
            </a:extLst>
          </p:cNvPr>
          <p:cNvSpPr txBox="1"/>
          <p:nvPr/>
        </p:nvSpPr>
        <p:spPr>
          <a:xfrm>
            <a:off x="607291" y="1406144"/>
            <a:ext cx="10515600" cy="1323439"/>
          </a:xfrm>
          <a:prstGeom prst="rect">
            <a:avLst/>
          </a:prstGeom>
          <a:noFill/>
        </p:spPr>
        <p:txBody>
          <a:bodyPr wrap="square">
            <a:spAutoFit/>
          </a:bodyPr>
          <a:lstStyle/>
          <a:p>
            <a:pPr marL="0" indent="0">
              <a:buNone/>
            </a:pPr>
            <a:r>
              <a:rPr lang="zh-CN" altLang="en-US" sz="2000" dirty="0"/>
              <a:t>给出一个 </a:t>
            </a:r>
            <a:r>
              <a:rPr lang="en-US" altLang="zh-CN" sz="2000" dirty="0" err="1"/>
              <a:t>n×m</a:t>
            </a:r>
            <a:r>
              <a:rPr lang="zh-CN" altLang="en-US" sz="2000" dirty="0"/>
              <a:t>的零矩阵 </a:t>
            </a:r>
            <a:r>
              <a:rPr lang="en-US" altLang="zh-CN" sz="2000" dirty="0"/>
              <a:t>A</a:t>
            </a:r>
            <a:r>
              <a:rPr lang="zh-CN" altLang="en-US" sz="2000" dirty="0"/>
              <a:t>，你需要完成如下操作：</a:t>
            </a:r>
            <a:endParaRPr lang="en-US" altLang="zh-CN" sz="2000" dirty="0"/>
          </a:p>
          <a:p>
            <a:pPr marL="0" indent="0">
              <a:buNone/>
            </a:pPr>
            <a:r>
              <a:rPr lang="en-US" altLang="zh-CN" sz="2000" dirty="0"/>
              <a:t>1 a b c d k </a:t>
            </a:r>
            <a:r>
              <a:rPr lang="zh-CN" altLang="en-US" sz="2000" dirty="0"/>
              <a:t>表示询问左上角为 </a:t>
            </a:r>
            <a:r>
              <a:rPr lang="en-US" altLang="zh-CN" sz="2000" dirty="0"/>
              <a:t>(</a:t>
            </a:r>
            <a:r>
              <a:rPr lang="en-US" altLang="zh-CN" sz="2000" dirty="0" err="1"/>
              <a:t>a,b</a:t>
            </a:r>
            <a:r>
              <a:rPr lang="en-US" altLang="zh-CN" sz="2000" dirty="0"/>
              <a:t>) </a:t>
            </a:r>
            <a:r>
              <a:rPr lang="zh-CN" altLang="en-US" sz="2000" dirty="0"/>
              <a:t>，右下角为 </a:t>
            </a:r>
            <a:r>
              <a:rPr lang="en-US" altLang="zh-CN" sz="2000" dirty="0"/>
              <a:t>(</a:t>
            </a:r>
            <a:r>
              <a:rPr lang="en-US" altLang="zh-CN" sz="2000" dirty="0" err="1"/>
              <a:t>c,d</a:t>
            </a:r>
            <a:r>
              <a:rPr lang="en-US" altLang="zh-CN" sz="2000" dirty="0"/>
              <a:t>) </a:t>
            </a:r>
            <a:r>
              <a:rPr lang="zh-CN" altLang="en-US" sz="2000" dirty="0"/>
              <a:t>的子矩阵内所有数都</a:t>
            </a:r>
            <a:r>
              <a:rPr lang="en-US" altLang="zh-CN" sz="2000" dirty="0"/>
              <a:t>+k</a:t>
            </a:r>
          </a:p>
          <a:p>
            <a:r>
              <a:rPr lang="en-US" altLang="zh-CN" sz="2000" dirty="0"/>
              <a:t>2 x y </a:t>
            </a:r>
            <a:r>
              <a:rPr lang="zh-CN" altLang="en-US" sz="2000" dirty="0"/>
              <a:t>表示询问元素</a:t>
            </a:r>
            <a:r>
              <a:rPr lang="es-ES" altLang="zh-CN" sz="2000" dirty="0"/>
              <a:t>A{x,y}</a:t>
            </a:r>
            <a:r>
              <a:rPr lang="zh-CN" altLang="en-US" sz="2000" dirty="0"/>
              <a:t>的值</a:t>
            </a:r>
            <a:endParaRPr lang="es-ES" altLang="zh-CN" sz="2000" dirty="0"/>
          </a:p>
          <a:p>
            <a:pPr marL="0" indent="0">
              <a:buNone/>
            </a:pPr>
            <a:endParaRPr lang="zh-CN" altLang="en-US" sz="2000" dirty="0"/>
          </a:p>
        </p:txBody>
      </p:sp>
      <p:pic>
        <p:nvPicPr>
          <p:cNvPr id="7" name="图片 6">
            <a:extLst>
              <a:ext uri="{FF2B5EF4-FFF2-40B4-BE49-F238E27FC236}">
                <a16:creationId xmlns:a16="http://schemas.microsoft.com/office/drawing/2014/main" id="{1B675231-7F73-E3BC-1362-24595390C630}"/>
              </a:ext>
            </a:extLst>
          </p:cNvPr>
          <p:cNvPicPr>
            <a:picLocks noChangeAspect="1"/>
          </p:cNvPicPr>
          <p:nvPr/>
        </p:nvPicPr>
        <p:blipFill>
          <a:blip r:embed="rId3"/>
          <a:stretch>
            <a:fillRect/>
          </a:stretch>
        </p:blipFill>
        <p:spPr>
          <a:xfrm>
            <a:off x="607291" y="2680819"/>
            <a:ext cx="8896350" cy="962025"/>
          </a:xfrm>
          <a:prstGeom prst="rect">
            <a:avLst/>
          </a:prstGeom>
        </p:spPr>
      </p:pic>
      <p:pic>
        <p:nvPicPr>
          <p:cNvPr id="9" name="图片 8">
            <a:extLst>
              <a:ext uri="{FF2B5EF4-FFF2-40B4-BE49-F238E27FC236}">
                <a16:creationId xmlns:a16="http://schemas.microsoft.com/office/drawing/2014/main" id="{164AC18F-DF28-7BCB-A44E-D07517A482AC}"/>
              </a:ext>
            </a:extLst>
          </p:cNvPr>
          <p:cNvPicPr>
            <a:picLocks noChangeAspect="1"/>
          </p:cNvPicPr>
          <p:nvPr/>
        </p:nvPicPr>
        <p:blipFill>
          <a:blip r:embed="rId4"/>
          <a:stretch>
            <a:fillRect/>
          </a:stretch>
        </p:blipFill>
        <p:spPr>
          <a:xfrm>
            <a:off x="607291" y="3705515"/>
            <a:ext cx="8401050" cy="390525"/>
          </a:xfrm>
          <a:prstGeom prst="rect">
            <a:avLst/>
          </a:prstGeom>
        </p:spPr>
      </p:pic>
      <p:sp>
        <p:nvSpPr>
          <p:cNvPr id="11" name="文本框 10">
            <a:extLst>
              <a:ext uri="{FF2B5EF4-FFF2-40B4-BE49-F238E27FC236}">
                <a16:creationId xmlns:a16="http://schemas.microsoft.com/office/drawing/2014/main" id="{9F87DA81-103E-3709-6175-8A2668122D08}"/>
              </a:ext>
            </a:extLst>
          </p:cNvPr>
          <p:cNvSpPr txBox="1"/>
          <p:nvPr/>
        </p:nvSpPr>
        <p:spPr>
          <a:xfrm>
            <a:off x="607291" y="4321613"/>
            <a:ext cx="6096000" cy="369332"/>
          </a:xfrm>
          <a:prstGeom prst="rect">
            <a:avLst/>
          </a:prstGeom>
          <a:noFill/>
        </p:spPr>
        <p:txBody>
          <a:bodyPr wrap="square">
            <a:spAutoFit/>
          </a:bodyPr>
          <a:lstStyle/>
          <a:p>
            <a:r>
              <a:rPr lang="zh-CN" altLang="en-US" b="0" i="0" dirty="0">
                <a:solidFill>
                  <a:srgbClr val="000000"/>
                </a:solidFill>
                <a:effectLst/>
                <a:latin typeface="Helvetica Neue"/>
              </a:rPr>
              <a:t>例如下面这个矩阵</a:t>
            </a:r>
            <a:endParaRPr lang="zh-CN" altLang="en-US" dirty="0"/>
          </a:p>
        </p:txBody>
      </p:sp>
      <p:pic>
        <p:nvPicPr>
          <p:cNvPr id="13" name="图片 12">
            <a:extLst>
              <a:ext uri="{FF2B5EF4-FFF2-40B4-BE49-F238E27FC236}">
                <a16:creationId xmlns:a16="http://schemas.microsoft.com/office/drawing/2014/main" id="{87CBFE7A-1A86-A018-745E-B830F94BF95D}"/>
              </a:ext>
            </a:extLst>
          </p:cNvPr>
          <p:cNvPicPr>
            <a:picLocks noChangeAspect="1"/>
          </p:cNvPicPr>
          <p:nvPr/>
        </p:nvPicPr>
        <p:blipFill>
          <a:blip r:embed="rId5"/>
          <a:stretch>
            <a:fillRect/>
          </a:stretch>
        </p:blipFill>
        <p:spPr>
          <a:xfrm>
            <a:off x="1124527" y="4737481"/>
            <a:ext cx="895350" cy="714375"/>
          </a:xfrm>
          <a:prstGeom prst="rect">
            <a:avLst/>
          </a:prstGeom>
        </p:spPr>
      </p:pic>
      <p:sp>
        <p:nvSpPr>
          <p:cNvPr id="15" name="文本框 14">
            <a:extLst>
              <a:ext uri="{FF2B5EF4-FFF2-40B4-BE49-F238E27FC236}">
                <a16:creationId xmlns:a16="http://schemas.microsoft.com/office/drawing/2014/main" id="{DB9C253D-ECDC-F7AC-CF88-90B3AC8FD755}"/>
              </a:ext>
            </a:extLst>
          </p:cNvPr>
          <p:cNvSpPr txBox="1"/>
          <p:nvPr/>
        </p:nvSpPr>
        <p:spPr>
          <a:xfrm>
            <a:off x="607291" y="5532208"/>
            <a:ext cx="6096000" cy="369332"/>
          </a:xfrm>
          <a:prstGeom prst="rect">
            <a:avLst/>
          </a:prstGeom>
          <a:noFill/>
        </p:spPr>
        <p:txBody>
          <a:bodyPr wrap="square">
            <a:spAutoFit/>
          </a:bodyPr>
          <a:lstStyle/>
          <a:p>
            <a:r>
              <a:rPr lang="zh-CN" altLang="en-US" b="0" i="0" dirty="0">
                <a:solidFill>
                  <a:srgbClr val="000000"/>
                </a:solidFill>
                <a:effectLst/>
                <a:latin typeface="Helvetica Neue"/>
              </a:rPr>
              <a:t>对应的差分数组就是</a:t>
            </a:r>
            <a:endParaRPr lang="zh-CN" altLang="en-US" dirty="0"/>
          </a:p>
        </p:txBody>
      </p:sp>
      <p:pic>
        <p:nvPicPr>
          <p:cNvPr id="17" name="图片 16">
            <a:extLst>
              <a:ext uri="{FF2B5EF4-FFF2-40B4-BE49-F238E27FC236}">
                <a16:creationId xmlns:a16="http://schemas.microsoft.com/office/drawing/2014/main" id="{98F16611-1DE6-D93E-3C2E-CA335CC79C47}"/>
              </a:ext>
            </a:extLst>
          </p:cNvPr>
          <p:cNvPicPr>
            <a:picLocks noChangeAspect="1"/>
          </p:cNvPicPr>
          <p:nvPr/>
        </p:nvPicPr>
        <p:blipFill>
          <a:blip r:embed="rId6"/>
          <a:stretch>
            <a:fillRect/>
          </a:stretch>
        </p:blipFill>
        <p:spPr>
          <a:xfrm>
            <a:off x="1067377" y="5970489"/>
            <a:ext cx="952500" cy="800100"/>
          </a:xfrm>
          <a:prstGeom prst="rect">
            <a:avLst/>
          </a:prstGeom>
        </p:spPr>
      </p:pic>
      <p:sp>
        <p:nvSpPr>
          <p:cNvPr id="19" name="文本框 18">
            <a:extLst>
              <a:ext uri="{FF2B5EF4-FFF2-40B4-BE49-F238E27FC236}">
                <a16:creationId xmlns:a16="http://schemas.microsoft.com/office/drawing/2014/main" id="{217CA65D-6C58-0AED-CB3B-9575F3B10C5E}"/>
              </a:ext>
            </a:extLst>
          </p:cNvPr>
          <p:cNvSpPr txBox="1"/>
          <p:nvPr/>
        </p:nvSpPr>
        <p:spPr>
          <a:xfrm>
            <a:off x="4172527" y="4321613"/>
            <a:ext cx="6096000" cy="646331"/>
          </a:xfrm>
          <a:prstGeom prst="rect">
            <a:avLst/>
          </a:prstGeom>
          <a:noFill/>
        </p:spPr>
        <p:txBody>
          <a:bodyPr wrap="square">
            <a:spAutoFit/>
          </a:bodyPr>
          <a:lstStyle/>
          <a:p>
            <a:r>
              <a:rPr lang="zh-CN" altLang="en-US" b="0" i="0" dirty="0">
                <a:solidFill>
                  <a:srgbClr val="000000"/>
                </a:solidFill>
                <a:effectLst/>
                <a:latin typeface="Helvetica Neue"/>
              </a:rPr>
              <a:t>当我们想要将一个矩阵加上</a:t>
            </a:r>
            <a:r>
              <a:rPr lang="en-US" altLang="zh-CN" b="0" i="0" dirty="0">
                <a:solidFill>
                  <a:srgbClr val="000000"/>
                </a:solidFill>
                <a:effectLst/>
                <a:latin typeface="Helvetica Neue"/>
              </a:rPr>
              <a:t>x</a:t>
            </a:r>
            <a:r>
              <a:rPr lang="zh-CN" altLang="en-US" b="0" i="0" dirty="0">
                <a:solidFill>
                  <a:srgbClr val="000000"/>
                </a:solidFill>
                <a:effectLst/>
                <a:latin typeface="Helvetica Neue"/>
              </a:rPr>
              <a:t>时，怎么做呢？</a:t>
            </a:r>
            <a:br>
              <a:rPr lang="zh-CN" altLang="en-US" dirty="0"/>
            </a:br>
            <a:r>
              <a:rPr lang="zh-CN" altLang="en-US" b="0" i="0" dirty="0">
                <a:solidFill>
                  <a:srgbClr val="000000"/>
                </a:solidFill>
                <a:effectLst/>
                <a:latin typeface="Helvetica Neue"/>
              </a:rPr>
              <a:t>下面是给最中间的</a:t>
            </a:r>
            <a:r>
              <a:rPr lang="en-US" altLang="zh-CN" b="0" i="0" dirty="0">
                <a:solidFill>
                  <a:srgbClr val="000000"/>
                </a:solidFill>
                <a:effectLst/>
                <a:latin typeface="Helvetica Neue"/>
              </a:rPr>
              <a:t>3*3</a:t>
            </a:r>
            <a:r>
              <a:rPr lang="zh-CN" altLang="en-US" b="0" i="0" dirty="0">
                <a:solidFill>
                  <a:srgbClr val="000000"/>
                </a:solidFill>
                <a:effectLst/>
                <a:latin typeface="Helvetica Neue"/>
              </a:rPr>
              <a:t>矩阵加上</a:t>
            </a:r>
            <a:r>
              <a:rPr lang="en-US" altLang="zh-CN" b="0" i="0" dirty="0">
                <a:solidFill>
                  <a:srgbClr val="000000"/>
                </a:solidFill>
                <a:effectLst/>
                <a:latin typeface="Helvetica Neue"/>
              </a:rPr>
              <a:t>x</a:t>
            </a:r>
            <a:r>
              <a:rPr lang="zh-CN" altLang="en-US" b="0" i="0" dirty="0">
                <a:solidFill>
                  <a:srgbClr val="000000"/>
                </a:solidFill>
                <a:effectLst/>
                <a:latin typeface="Helvetica Neue"/>
              </a:rPr>
              <a:t>时，差分数组的变化：</a:t>
            </a:r>
            <a:endParaRPr lang="zh-CN" altLang="en-US" dirty="0"/>
          </a:p>
        </p:txBody>
      </p:sp>
      <p:pic>
        <p:nvPicPr>
          <p:cNvPr id="21" name="图片 20">
            <a:extLst>
              <a:ext uri="{FF2B5EF4-FFF2-40B4-BE49-F238E27FC236}">
                <a16:creationId xmlns:a16="http://schemas.microsoft.com/office/drawing/2014/main" id="{C0E2524F-D06E-A164-9B9E-AE4CAD7F66F3}"/>
              </a:ext>
            </a:extLst>
          </p:cNvPr>
          <p:cNvPicPr>
            <a:picLocks noChangeAspect="1"/>
          </p:cNvPicPr>
          <p:nvPr/>
        </p:nvPicPr>
        <p:blipFill>
          <a:blip r:embed="rId7"/>
          <a:stretch>
            <a:fillRect/>
          </a:stretch>
        </p:blipFill>
        <p:spPr>
          <a:xfrm>
            <a:off x="4438073" y="5140985"/>
            <a:ext cx="1524000" cy="1295400"/>
          </a:xfrm>
          <a:prstGeom prst="rect">
            <a:avLst/>
          </a:prstGeom>
        </p:spPr>
      </p:pic>
      <p:pic>
        <p:nvPicPr>
          <p:cNvPr id="23" name="图片 22">
            <a:extLst>
              <a:ext uri="{FF2B5EF4-FFF2-40B4-BE49-F238E27FC236}">
                <a16:creationId xmlns:a16="http://schemas.microsoft.com/office/drawing/2014/main" id="{1E5230CE-0A6F-4E27-6EE4-E4C6976328A4}"/>
              </a:ext>
            </a:extLst>
          </p:cNvPr>
          <p:cNvPicPr>
            <a:picLocks noChangeAspect="1"/>
          </p:cNvPicPr>
          <p:nvPr/>
        </p:nvPicPr>
        <p:blipFill>
          <a:blip r:embed="rId8"/>
          <a:stretch>
            <a:fillRect/>
          </a:stretch>
        </p:blipFill>
        <p:spPr>
          <a:xfrm>
            <a:off x="7220527" y="5088538"/>
            <a:ext cx="1543050" cy="1333500"/>
          </a:xfrm>
          <a:prstGeom prst="rect">
            <a:avLst/>
          </a:prstGeom>
        </p:spPr>
      </p:pic>
      <p:sp>
        <p:nvSpPr>
          <p:cNvPr id="24" name="箭头: 右 23">
            <a:extLst>
              <a:ext uri="{FF2B5EF4-FFF2-40B4-BE49-F238E27FC236}">
                <a16:creationId xmlns:a16="http://schemas.microsoft.com/office/drawing/2014/main" id="{D95293A0-8738-4D35-3BCC-7885894A38C9}"/>
              </a:ext>
            </a:extLst>
          </p:cNvPr>
          <p:cNvSpPr/>
          <p:nvPr/>
        </p:nvSpPr>
        <p:spPr>
          <a:xfrm>
            <a:off x="6229929" y="5624945"/>
            <a:ext cx="646546" cy="2032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877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0B6F612-D422-4E1D-FE1F-2E276C9E49DD}"/>
              </a:ext>
            </a:extLst>
          </p:cNvPr>
          <p:cNvPicPr>
            <a:picLocks noChangeAspect="1"/>
          </p:cNvPicPr>
          <p:nvPr/>
        </p:nvPicPr>
        <p:blipFill>
          <a:blip r:embed="rId2"/>
          <a:stretch>
            <a:fillRect/>
          </a:stretch>
        </p:blipFill>
        <p:spPr>
          <a:xfrm>
            <a:off x="6342495" y="1755342"/>
            <a:ext cx="4667250" cy="4162425"/>
          </a:xfrm>
          <a:prstGeom prst="rect">
            <a:avLst/>
          </a:prstGeom>
        </p:spPr>
      </p:pic>
      <p:pic>
        <p:nvPicPr>
          <p:cNvPr id="7" name="图片 6">
            <a:extLst>
              <a:ext uri="{FF2B5EF4-FFF2-40B4-BE49-F238E27FC236}">
                <a16:creationId xmlns:a16="http://schemas.microsoft.com/office/drawing/2014/main" id="{18504259-62F3-5CCF-4F15-9A48CADD21DC}"/>
              </a:ext>
            </a:extLst>
          </p:cNvPr>
          <p:cNvPicPr>
            <a:picLocks noChangeAspect="1"/>
          </p:cNvPicPr>
          <p:nvPr/>
        </p:nvPicPr>
        <p:blipFill>
          <a:blip r:embed="rId3"/>
          <a:stretch>
            <a:fillRect/>
          </a:stretch>
        </p:blipFill>
        <p:spPr>
          <a:xfrm>
            <a:off x="416069" y="1755342"/>
            <a:ext cx="5153025" cy="3152775"/>
          </a:xfrm>
          <a:prstGeom prst="rect">
            <a:avLst/>
          </a:prstGeom>
        </p:spPr>
      </p:pic>
      <p:sp>
        <p:nvSpPr>
          <p:cNvPr id="8" name="文本框 7">
            <a:extLst>
              <a:ext uri="{FF2B5EF4-FFF2-40B4-BE49-F238E27FC236}">
                <a16:creationId xmlns:a16="http://schemas.microsoft.com/office/drawing/2014/main" id="{5AB430F7-147A-E5E6-3C40-EC3DE0B5F24B}"/>
              </a:ext>
            </a:extLst>
          </p:cNvPr>
          <p:cNvSpPr txBox="1"/>
          <p:nvPr/>
        </p:nvSpPr>
        <p:spPr>
          <a:xfrm>
            <a:off x="517667" y="940233"/>
            <a:ext cx="9365241" cy="461665"/>
          </a:xfrm>
          <a:prstGeom prst="rect">
            <a:avLst/>
          </a:prstGeom>
          <a:noFill/>
        </p:spPr>
        <p:txBody>
          <a:bodyPr wrap="square" rtlCol="0">
            <a:spAutoFit/>
          </a:bodyPr>
          <a:lstStyle/>
          <a:p>
            <a:r>
              <a:rPr lang="en-US" altLang="zh-CN" sz="2400" dirty="0"/>
              <a:t>add</a:t>
            </a:r>
            <a:r>
              <a:rPr lang="zh-CN" altLang="en-US" sz="2400" dirty="0"/>
              <a:t>和</a:t>
            </a:r>
            <a:r>
              <a:rPr lang="en-US" altLang="zh-CN" sz="2400" dirty="0"/>
              <a:t>query</a:t>
            </a:r>
            <a:r>
              <a:rPr lang="zh-CN" altLang="en-US" sz="2400" dirty="0"/>
              <a:t>保持不变，主函数增加二维差分数组操作</a:t>
            </a:r>
          </a:p>
        </p:txBody>
      </p:sp>
    </p:spTree>
    <p:extLst>
      <p:ext uri="{BB962C8B-B14F-4D97-AF65-F5344CB8AC3E}">
        <p14:creationId xmlns:p14="http://schemas.microsoft.com/office/powerpoint/2010/main" val="408340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CA2930-FF56-6598-0A1A-64C4A11C8775}"/>
              </a:ext>
            </a:extLst>
          </p:cNvPr>
          <p:cNvSpPr>
            <a:spLocks noGrp="1"/>
          </p:cNvSpPr>
          <p:nvPr>
            <p:ph idx="1"/>
          </p:nvPr>
        </p:nvSpPr>
        <p:spPr>
          <a:xfrm>
            <a:off x="598054" y="624897"/>
            <a:ext cx="10836564" cy="5655830"/>
          </a:xfrm>
        </p:spPr>
        <p:txBody>
          <a:bodyPr/>
          <a:lstStyle/>
          <a:p>
            <a:pPr marL="0" indent="0">
              <a:buNone/>
            </a:pPr>
            <a:r>
              <a:rPr lang="en-US" altLang="zh-CN" b="0" i="0" u="none" strike="noStrike" dirty="0">
                <a:solidFill>
                  <a:srgbClr val="5C8EC6"/>
                </a:solidFill>
                <a:effectLst/>
                <a:latin typeface="-apple-system"/>
                <a:hlinkClick r:id="rId2"/>
              </a:rPr>
              <a:t>LOJ #135. </a:t>
            </a:r>
            <a:r>
              <a:rPr lang="zh-CN" altLang="en-US" b="0" i="0" u="none" strike="noStrike" dirty="0">
                <a:solidFill>
                  <a:srgbClr val="5C8EC6"/>
                </a:solidFill>
                <a:effectLst/>
                <a:latin typeface="-apple-system"/>
                <a:hlinkClick r:id="rId2"/>
              </a:rPr>
              <a:t>二维树状数组 </a:t>
            </a:r>
            <a:r>
              <a:rPr lang="en-US" altLang="zh-CN" b="0" i="0" u="none" strike="noStrike" dirty="0">
                <a:solidFill>
                  <a:srgbClr val="5C8EC6"/>
                </a:solidFill>
                <a:effectLst/>
                <a:latin typeface="-apple-system"/>
                <a:hlinkClick r:id="rId2"/>
              </a:rPr>
              <a:t>3</a:t>
            </a:r>
            <a:r>
              <a:rPr lang="zh-CN" altLang="en-US" b="0" i="0" u="none" strike="noStrike" dirty="0">
                <a:solidFill>
                  <a:srgbClr val="5C8EC6"/>
                </a:solidFill>
                <a:effectLst/>
                <a:latin typeface="-apple-system"/>
                <a:hlinkClick r:id="rId2"/>
              </a:rPr>
              <a:t>：区域修改，区域查询</a:t>
            </a:r>
            <a:endParaRPr lang="zh-CN" altLang="en-US" dirty="0"/>
          </a:p>
        </p:txBody>
      </p:sp>
      <p:sp>
        <p:nvSpPr>
          <p:cNvPr id="5" name="文本框 4">
            <a:extLst>
              <a:ext uri="{FF2B5EF4-FFF2-40B4-BE49-F238E27FC236}">
                <a16:creationId xmlns:a16="http://schemas.microsoft.com/office/drawing/2014/main" id="{D05804B4-A5A6-D642-5805-506EC3C15BCD}"/>
              </a:ext>
            </a:extLst>
          </p:cNvPr>
          <p:cNvSpPr txBox="1"/>
          <p:nvPr/>
        </p:nvSpPr>
        <p:spPr>
          <a:xfrm>
            <a:off x="598053" y="1473399"/>
            <a:ext cx="10661073" cy="1015663"/>
          </a:xfrm>
          <a:prstGeom prst="rect">
            <a:avLst/>
          </a:prstGeom>
          <a:noFill/>
        </p:spPr>
        <p:txBody>
          <a:bodyPr wrap="square">
            <a:spAutoFit/>
          </a:bodyPr>
          <a:lstStyle/>
          <a:p>
            <a:pPr marL="0" indent="0">
              <a:buNone/>
            </a:pPr>
            <a:r>
              <a:rPr lang="zh-CN" altLang="en-US" sz="2000" dirty="0"/>
              <a:t>给出一个 </a:t>
            </a:r>
            <a:r>
              <a:rPr lang="en-US" altLang="zh-CN" sz="2000" dirty="0" err="1"/>
              <a:t>n×m</a:t>
            </a:r>
            <a:r>
              <a:rPr lang="zh-CN" altLang="en-US" sz="2000" dirty="0"/>
              <a:t>的零矩阵 </a:t>
            </a:r>
            <a:r>
              <a:rPr lang="en-US" altLang="zh-CN" sz="2000" dirty="0"/>
              <a:t>A</a:t>
            </a:r>
            <a:r>
              <a:rPr lang="zh-CN" altLang="en-US" sz="2000" dirty="0"/>
              <a:t>，你需要完成如下操作：</a:t>
            </a:r>
            <a:endParaRPr lang="en-US" altLang="zh-CN" sz="2000" dirty="0"/>
          </a:p>
          <a:p>
            <a:pPr marL="0" indent="0">
              <a:buNone/>
            </a:pPr>
            <a:r>
              <a:rPr lang="en-US" altLang="zh-CN" sz="2000" dirty="0"/>
              <a:t>1 a b c d k </a:t>
            </a:r>
            <a:r>
              <a:rPr lang="zh-CN" altLang="en-US" sz="2000" dirty="0"/>
              <a:t>表示询问左上角为 </a:t>
            </a:r>
            <a:r>
              <a:rPr lang="en-US" altLang="zh-CN" sz="2000" dirty="0"/>
              <a:t>(</a:t>
            </a:r>
            <a:r>
              <a:rPr lang="en-US" altLang="zh-CN" sz="2000" dirty="0" err="1"/>
              <a:t>a,b</a:t>
            </a:r>
            <a:r>
              <a:rPr lang="en-US" altLang="zh-CN" sz="2000" dirty="0"/>
              <a:t>) </a:t>
            </a:r>
            <a:r>
              <a:rPr lang="zh-CN" altLang="en-US" sz="2000" dirty="0"/>
              <a:t>，右下角为 </a:t>
            </a:r>
            <a:r>
              <a:rPr lang="en-US" altLang="zh-CN" sz="2000" dirty="0"/>
              <a:t>(</a:t>
            </a:r>
            <a:r>
              <a:rPr lang="en-US" altLang="zh-CN" sz="2000" dirty="0" err="1"/>
              <a:t>c,d</a:t>
            </a:r>
            <a:r>
              <a:rPr lang="en-US" altLang="zh-CN" sz="2000" dirty="0"/>
              <a:t>) </a:t>
            </a:r>
            <a:r>
              <a:rPr lang="zh-CN" altLang="en-US" sz="2000" dirty="0"/>
              <a:t>的子矩阵内所有数都</a:t>
            </a:r>
            <a:r>
              <a:rPr lang="en-US" altLang="zh-CN" sz="2000" dirty="0"/>
              <a:t>+k</a:t>
            </a:r>
          </a:p>
          <a:p>
            <a:pPr marL="0" indent="0">
              <a:buNone/>
            </a:pPr>
            <a:r>
              <a:rPr lang="en-US" altLang="zh-CN" sz="2000" dirty="0"/>
              <a:t>2 a b c d </a:t>
            </a:r>
            <a:r>
              <a:rPr lang="zh-CN" altLang="en-US" sz="2000" dirty="0"/>
              <a:t>表示询问左上角为 </a:t>
            </a:r>
            <a:r>
              <a:rPr lang="en-US" altLang="zh-CN" sz="2000" dirty="0"/>
              <a:t>(</a:t>
            </a:r>
            <a:r>
              <a:rPr lang="en-US" altLang="zh-CN" sz="2000" dirty="0" err="1"/>
              <a:t>a,b</a:t>
            </a:r>
            <a:r>
              <a:rPr lang="en-US" altLang="zh-CN" sz="2000" dirty="0"/>
              <a:t>) </a:t>
            </a:r>
            <a:r>
              <a:rPr lang="zh-CN" altLang="en-US" sz="2000" dirty="0"/>
              <a:t>，右下角为 </a:t>
            </a:r>
            <a:r>
              <a:rPr lang="en-US" altLang="zh-CN" sz="2000" dirty="0"/>
              <a:t>(</a:t>
            </a:r>
            <a:r>
              <a:rPr lang="en-US" altLang="zh-CN" sz="2000" dirty="0" err="1"/>
              <a:t>c,d</a:t>
            </a:r>
            <a:r>
              <a:rPr lang="en-US" altLang="zh-CN" sz="2000" dirty="0"/>
              <a:t>) </a:t>
            </a:r>
            <a:r>
              <a:rPr lang="zh-CN" altLang="en-US" sz="2000" dirty="0"/>
              <a:t>的子矩阵内所有数的和</a:t>
            </a:r>
          </a:p>
        </p:txBody>
      </p:sp>
      <p:pic>
        <p:nvPicPr>
          <p:cNvPr id="7" name="图片 6">
            <a:extLst>
              <a:ext uri="{FF2B5EF4-FFF2-40B4-BE49-F238E27FC236}">
                <a16:creationId xmlns:a16="http://schemas.microsoft.com/office/drawing/2014/main" id="{AAE21D88-205E-28FA-F3C0-BC62911B92C7}"/>
              </a:ext>
            </a:extLst>
          </p:cNvPr>
          <p:cNvPicPr>
            <a:picLocks noChangeAspect="1"/>
          </p:cNvPicPr>
          <p:nvPr/>
        </p:nvPicPr>
        <p:blipFill>
          <a:blip r:embed="rId3"/>
          <a:stretch>
            <a:fillRect/>
          </a:stretch>
        </p:blipFill>
        <p:spPr>
          <a:xfrm>
            <a:off x="1501342" y="2775816"/>
            <a:ext cx="7134658" cy="3382522"/>
          </a:xfrm>
          <a:prstGeom prst="rect">
            <a:avLst/>
          </a:prstGeom>
        </p:spPr>
      </p:pic>
    </p:spTree>
    <p:extLst>
      <p:ext uri="{BB962C8B-B14F-4D97-AF65-F5344CB8AC3E}">
        <p14:creationId xmlns:p14="http://schemas.microsoft.com/office/powerpoint/2010/main" val="115438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8A4FA-83D8-6B2F-549E-0478321D27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E201E4-3D13-5832-92D5-DE4660B1529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C8CA87E-0B88-0DF3-47CE-52B6FEC682D7}"/>
              </a:ext>
            </a:extLst>
          </p:cNvPr>
          <p:cNvPicPr>
            <a:picLocks noChangeAspect="1"/>
          </p:cNvPicPr>
          <p:nvPr/>
        </p:nvPicPr>
        <p:blipFill>
          <a:blip r:embed="rId2"/>
          <a:stretch>
            <a:fillRect/>
          </a:stretch>
        </p:blipFill>
        <p:spPr>
          <a:xfrm>
            <a:off x="1862137" y="590550"/>
            <a:ext cx="8467725" cy="5676900"/>
          </a:xfrm>
          <a:prstGeom prst="rect">
            <a:avLst/>
          </a:prstGeom>
        </p:spPr>
      </p:pic>
      <p:sp>
        <p:nvSpPr>
          <p:cNvPr id="7" name="文本框 6">
            <a:extLst>
              <a:ext uri="{FF2B5EF4-FFF2-40B4-BE49-F238E27FC236}">
                <a16:creationId xmlns:a16="http://schemas.microsoft.com/office/drawing/2014/main" id="{688107FB-ECAE-C069-E0A3-5A989636B98A}"/>
              </a:ext>
            </a:extLst>
          </p:cNvPr>
          <p:cNvSpPr txBox="1"/>
          <p:nvPr/>
        </p:nvSpPr>
        <p:spPr>
          <a:xfrm>
            <a:off x="838199" y="6051466"/>
            <a:ext cx="8467724" cy="1200329"/>
          </a:xfrm>
          <a:prstGeom prst="rect">
            <a:avLst/>
          </a:prstGeom>
          <a:noFill/>
        </p:spPr>
        <p:txBody>
          <a:bodyPr wrap="square">
            <a:spAutoFit/>
          </a:bodyPr>
          <a:lstStyle/>
          <a:p>
            <a:r>
              <a:rPr lang="zh-CN" altLang="en-US" dirty="0"/>
              <a:t>参考博客：</a:t>
            </a:r>
            <a:endParaRPr lang="en-US" altLang="zh-CN" dirty="0"/>
          </a:p>
          <a:p>
            <a:r>
              <a:rPr lang="zh-CN" altLang="en-US" dirty="0">
                <a:hlinkClick r:id="rId3"/>
              </a:rPr>
              <a:t>https://www.cnblogs.com/littlehb/p/16968868.html</a:t>
            </a:r>
            <a:endParaRPr lang="en-US" altLang="zh-CN" dirty="0"/>
          </a:p>
          <a:p>
            <a:r>
              <a:rPr lang="en-US" altLang="zh-CN" dirty="0">
                <a:hlinkClick r:id="rId4"/>
              </a:rPr>
              <a:t>https://www.cnblogs.com/RabbitHu/p/BIT.html</a:t>
            </a:r>
            <a:endParaRPr lang="en-US" altLang="zh-CN" dirty="0"/>
          </a:p>
          <a:p>
            <a:endParaRPr lang="zh-CN" altLang="en-US" dirty="0"/>
          </a:p>
        </p:txBody>
      </p:sp>
    </p:spTree>
    <p:extLst>
      <p:ext uri="{BB962C8B-B14F-4D97-AF65-F5344CB8AC3E}">
        <p14:creationId xmlns:p14="http://schemas.microsoft.com/office/powerpoint/2010/main" val="72341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A8DDCDB-1401-01F1-90E0-D481289AC381}"/>
              </a:ext>
            </a:extLst>
          </p:cNvPr>
          <p:cNvPicPr>
            <a:picLocks noChangeAspect="1"/>
          </p:cNvPicPr>
          <p:nvPr/>
        </p:nvPicPr>
        <p:blipFill>
          <a:blip r:embed="rId2"/>
          <a:stretch>
            <a:fillRect/>
          </a:stretch>
        </p:blipFill>
        <p:spPr>
          <a:xfrm>
            <a:off x="1847850" y="585787"/>
            <a:ext cx="8496300" cy="5686425"/>
          </a:xfrm>
          <a:prstGeom prst="rect">
            <a:avLst/>
          </a:prstGeom>
        </p:spPr>
      </p:pic>
    </p:spTree>
    <p:extLst>
      <p:ext uri="{BB962C8B-B14F-4D97-AF65-F5344CB8AC3E}">
        <p14:creationId xmlns:p14="http://schemas.microsoft.com/office/powerpoint/2010/main" val="418068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1AEF688-228C-7A4B-2680-287948707AE4}"/>
              </a:ext>
            </a:extLst>
          </p:cNvPr>
          <p:cNvPicPr>
            <a:picLocks noChangeAspect="1"/>
          </p:cNvPicPr>
          <p:nvPr/>
        </p:nvPicPr>
        <p:blipFill>
          <a:blip r:embed="rId2"/>
          <a:stretch>
            <a:fillRect/>
          </a:stretch>
        </p:blipFill>
        <p:spPr>
          <a:xfrm>
            <a:off x="235382" y="2551090"/>
            <a:ext cx="9388909" cy="3979019"/>
          </a:xfrm>
          <a:prstGeom prst="rect">
            <a:avLst/>
          </a:prstGeom>
        </p:spPr>
      </p:pic>
      <p:pic>
        <p:nvPicPr>
          <p:cNvPr id="9" name="图片 8">
            <a:extLst>
              <a:ext uri="{FF2B5EF4-FFF2-40B4-BE49-F238E27FC236}">
                <a16:creationId xmlns:a16="http://schemas.microsoft.com/office/drawing/2014/main" id="{7A03A2ED-BF35-4F9A-446B-B4ED800C6C26}"/>
              </a:ext>
            </a:extLst>
          </p:cNvPr>
          <p:cNvPicPr>
            <a:picLocks noChangeAspect="1"/>
          </p:cNvPicPr>
          <p:nvPr/>
        </p:nvPicPr>
        <p:blipFill>
          <a:blip r:embed="rId3"/>
          <a:stretch>
            <a:fillRect/>
          </a:stretch>
        </p:blipFill>
        <p:spPr>
          <a:xfrm>
            <a:off x="357765" y="144806"/>
            <a:ext cx="4149581" cy="2063695"/>
          </a:xfrm>
          <a:prstGeom prst="rect">
            <a:avLst/>
          </a:prstGeom>
        </p:spPr>
      </p:pic>
      <p:pic>
        <p:nvPicPr>
          <p:cNvPr id="11" name="图片 10">
            <a:extLst>
              <a:ext uri="{FF2B5EF4-FFF2-40B4-BE49-F238E27FC236}">
                <a16:creationId xmlns:a16="http://schemas.microsoft.com/office/drawing/2014/main" id="{029E2D3B-68BD-53A1-D460-D934DA1417DF}"/>
              </a:ext>
            </a:extLst>
          </p:cNvPr>
          <p:cNvPicPr>
            <a:picLocks noChangeAspect="1"/>
          </p:cNvPicPr>
          <p:nvPr/>
        </p:nvPicPr>
        <p:blipFill>
          <a:blip r:embed="rId4"/>
          <a:stretch>
            <a:fillRect/>
          </a:stretch>
        </p:blipFill>
        <p:spPr>
          <a:xfrm>
            <a:off x="4838265" y="144806"/>
            <a:ext cx="4084062" cy="2406285"/>
          </a:xfrm>
          <a:prstGeom prst="rect">
            <a:avLst/>
          </a:prstGeom>
        </p:spPr>
      </p:pic>
    </p:spTree>
    <p:extLst>
      <p:ext uri="{BB962C8B-B14F-4D97-AF65-F5344CB8AC3E}">
        <p14:creationId xmlns:p14="http://schemas.microsoft.com/office/powerpoint/2010/main" val="29932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03A17-57D6-BAEB-02EF-967523FFC7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17CF15-FBCA-F3EE-79FF-195BA18275BF}"/>
              </a:ext>
            </a:extLst>
          </p:cNvPr>
          <p:cNvSpPr>
            <a:spLocks noGrp="1"/>
          </p:cNvSpPr>
          <p:nvPr>
            <p:ph idx="1"/>
          </p:nvPr>
        </p:nvSpPr>
        <p:spPr/>
        <p:txBody>
          <a:bodyPr/>
          <a:lstStyle/>
          <a:p>
            <a:pPr marL="0" indent="0">
              <a:buNone/>
            </a:pPr>
            <a:r>
              <a:rPr lang="zh-CN" altLang="en-US" dirty="0"/>
              <a:t>例题：</a:t>
            </a:r>
            <a:endParaRPr lang="en-US" altLang="zh-CN" dirty="0"/>
          </a:p>
          <a:p>
            <a:pPr marL="0" indent="0">
              <a:buNone/>
            </a:pPr>
            <a:r>
              <a:rPr lang="zh-CN" altLang="en-US" dirty="0"/>
              <a:t>洛谷</a:t>
            </a:r>
            <a:r>
              <a:rPr lang="en-US" altLang="zh-CN" dirty="0"/>
              <a:t>P4514 </a:t>
            </a:r>
            <a:r>
              <a:rPr lang="zh-CN" altLang="en-US" dirty="0"/>
              <a:t>上帝造题的七分钟</a:t>
            </a:r>
            <a:r>
              <a:rPr lang="en-US" altLang="zh-CN" dirty="0"/>
              <a:t>    </a:t>
            </a:r>
            <a:r>
              <a:rPr lang="zh-CN" altLang="en-US" dirty="0"/>
              <a:t>区域修改，区域查询</a:t>
            </a:r>
          </a:p>
        </p:txBody>
      </p:sp>
    </p:spTree>
    <p:extLst>
      <p:ext uri="{BB962C8B-B14F-4D97-AF65-F5344CB8AC3E}">
        <p14:creationId xmlns:p14="http://schemas.microsoft.com/office/powerpoint/2010/main" val="13602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42485-BE1B-AE40-C4E0-F7EB3AD26FB9}"/>
              </a:ext>
            </a:extLst>
          </p:cNvPr>
          <p:cNvSpPr>
            <a:spLocks noGrp="1"/>
          </p:cNvSpPr>
          <p:nvPr>
            <p:ph type="ctrTitle"/>
          </p:nvPr>
        </p:nvSpPr>
        <p:spPr/>
        <p:txBody>
          <a:bodyPr/>
          <a:lstStyle/>
          <a:p>
            <a:r>
              <a:rPr lang="en-US" altLang="zh-CN" dirty="0" err="1"/>
              <a:t>PartI</a:t>
            </a:r>
            <a:r>
              <a:rPr lang="en-US" altLang="zh-CN" dirty="0"/>
              <a:t>   </a:t>
            </a:r>
            <a:r>
              <a:rPr lang="zh-CN" altLang="en-US" dirty="0"/>
              <a:t>二维树状数组</a:t>
            </a:r>
          </a:p>
        </p:txBody>
      </p:sp>
      <p:sp>
        <p:nvSpPr>
          <p:cNvPr id="3" name="副标题 2">
            <a:extLst>
              <a:ext uri="{FF2B5EF4-FFF2-40B4-BE49-F238E27FC236}">
                <a16:creationId xmlns:a16="http://schemas.microsoft.com/office/drawing/2014/main" id="{CCFED45C-C10B-2B39-2CC8-C6AE10F26D7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3263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42485-BE1B-AE40-C4E0-F7EB3AD26FB9}"/>
              </a:ext>
            </a:extLst>
          </p:cNvPr>
          <p:cNvSpPr>
            <a:spLocks noGrp="1"/>
          </p:cNvSpPr>
          <p:nvPr>
            <p:ph type="ctrTitle"/>
          </p:nvPr>
        </p:nvSpPr>
        <p:spPr/>
        <p:txBody>
          <a:bodyPr/>
          <a:lstStyle/>
          <a:p>
            <a:r>
              <a:rPr lang="en-US" altLang="zh-CN" dirty="0" err="1"/>
              <a:t>PartII</a:t>
            </a:r>
            <a:r>
              <a:rPr lang="en-US" altLang="zh-CN" dirty="0"/>
              <a:t>   </a:t>
            </a:r>
            <a:r>
              <a:rPr lang="zh-CN" altLang="en-US" dirty="0"/>
              <a:t>二维线段树</a:t>
            </a:r>
          </a:p>
        </p:txBody>
      </p:sp>
      <p:sp>
        <p:nvSpPr>
          <p:cNvPr id="3" name="副标题 2">
            <a:extLst>
              <a:ext uri="{FF2B5EF4-FFF2-40B4-BE49-F238E27FC236}">
                <a16:creationId xmlns:a16="http://schemas.microsoft.com/office/drawing/2014/main" id="{CCFED45C-C10B-2B39-2CC8-C6AE10F26D7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039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5DD22B-1D43-462D-ACB2-17DAA9B3B863}"/>
              </a:ext>
            </a:extLst>
          </p:cNvPr>
          <p:cNvSpPr>
            <a:spLocks noGrp="1"/>
          </p:cNvSpPr>
          <p:nvPr>
            <p:ph idx="1"/>
          </p:nvPr>
        </p:nvSpPr>
        <p:spPr>
          <a:xfrm>
            <a:off x="838200" y="1151201"/>
            <a:ext cx="10515600" cy="6035040"/>
          </a:xfrm>
        </p:spPr>
        <p:txBody>
          <a:bodyPr/>
          <a:lstStyle/>
          <a:p>
            <a:pPr marL="0" indent="0">
              <a:buNone/>
            </a:pPr>
            <a:r>
              <a:rPr lang="zh-CN" altLang="en-US" dirty="0"/>
              <a:t>如何划分子区间？</a:t>
            </a:r>
            <a:endParaRPr lang="en-US" altLang="zh-CN" dirty="0"/>
          </a:p>
          <a:p>
            <a:pPr marL="0" indent="0">
              <a:buNone/>
            </a:pPr>
            <a:r>
              <a:rPr lang="zh-CN" altLang="en-US" sz="2000" dirty="0"/>
              <a:t>原始子区间的分解，假定给定区间</a:t>
            </a:r>
            <a:r>
              <a:rPr lang="en-US" altLang="zh-CN" sz="2000" dirty="0"/>
              <a:t>[L,R]</a:t>
            </a:r>
            <a:r>
              <a:rPr lang="zh-CN" altLang="en-US" sz="2000" dirty="0"/>
              <a:t>，只要</a:t>
            </a:r>
            <a:r>
              <a:rPr lang="en-US" altLang="zh-CN" sz="2000" dirty="0"/>
              <a:t>L &lt; R </a:t>
            </a:r>
            <a:r>
              <a:rPr lang="zh-CN" altLang="en-US" sz="2000" dirty="0"/>
              <a:t>，线段树就会把它继续分裂成两个区间。首先计算 </a:t>
            </a:r>
            <a:r>
              <a:rPr lang="en-US" altLang="zh-CN" sz="2000" dirty="0"/>
              <a:t>M = (L+R)/2</a:t>
            </a:r>
            <a:r>
              <a:rPr lang="zh-CN" altLang="en-US" sz="2000" dirty="0"/>
              <a:t>，左子区间为</a:t>
            </a:r>
            <a:r>
              <a:rPr lang="en-US" altLang="zh-CN" sz="2000" dirty="0"/>
              <a:t>[L,M]</a:t>
            </a:r>
            <a:r>
              <a:rPr lang="zh-CN" altLang="en-US" sz="2000" dirty="0"/>
              <a:t>，右子区间为</a:t>
            </a:r>
            <a:r>
              <a:rPr lang="en-US" altLang="zh-CN" sz="2000" dirty="0"/>
              <a:t>[M+1,R]</a:t>
            </a:r>
            <a:r>
              <a:rPr lang="zh-CN" altLang="en-US" sz="2000" dirty="0"/>
              <a:t>，然后如果子区间不满足条件就递归分解。</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lgn="ctr">
              <a:buNone/>
            </a:pPr>
            <a:r>
              <a:rPr lang="zh-CN" altLang="en-US" sz="2000" dirty="0"/>
              <a:t>完全二叉树</a:t>
            </a:r>
          </a:p>
          <a:p>
            <a:pPr marL="0" indent="0">
              <a:buNone/>
            </a:pPr>
            <a:endParaRPr lang="zh-CN" altLang="en-US" dirty="0"/>
          </a:p>
        </p:txBody>
      </p:sp>
      <p:pic>
        <p:nvPicPr>
          <p:cNvPr id="4" name="图片 3">
            <a:extLst>
              <a:ext uri="{FF2B5EF4-FFF2-40B4-BE49-F238E27FC236}">
                <a16:creationId xmlns:a16="http://schemas.microsoft.com/office/drawing/2014/main" id="{8FE56501-4F76-4CDD-8B63-CA2C9FC5991E}"/>
              </a:ext>
            </a:extLst>
          </p:cNvPr>
          <p:cNvPicPr>
            <a:picLocks noChangeAspect="1"/>
          </p:cNvPicPr>
          <p:nvPr/>
        </p:nvPicPr>
        <p:blipFill>
          <a:blip r:embed="rId2"/>
          <a:stretch>
            <a:fillRect/>
          </a:stretch>
        </p:blipFill>
        <p:spPr>
          <a:xfrm>
            <a:off x="1328940" y="2575974"/>
            <a:ext cx="8904951" cy="3097001"/>
          </a:xfrm>
          <a:prstGeom prst="rect">
            <a:avLst/>
          </a:prstGeom>
        </p:spPr>
      </p:pic>
      <p:sp>
        <p:nvSpPr>
          <p:cNvPr id="2" name="标题 1">
            <a:extLst>
              <a:ext uri="{FF2B5EF4-FFF2-40B4-BE49-F238E27FC236}">
                <a16:creationId xmlns:a16="http://schemas.microsoft.com/office/drawing/2014/main" id="{507034D5-F9AE-B6CF-79DD-6C6AF232EDBF}"/>
              </a:ext>
            </a:extLst>
          </p:cNvPr>
          <p:cNvSpPr>
            <a:spLocks noGrp="1"/>
          </p:cNvSpPr>
          <p:nvPr>
            <p:ph type="title"/>
          </p:nvPr>
        </p:nvSpPr>
        <p:spPr>
          <a:xfrm>
            <a:off x="662709" y="0"/>
            <a:ext cx="10515600" cy="1325563"/>
          </a:xfrm>
        </p:spPr>
        <p:txBody>
          <a:bodyPr/>
          <a:lstStyle/>
          <a:p>
            <a:r>
              <a:rPr lang="zh-CN" altLang="en-US" dirty="0"/>
              <a:t>复习：一维线段树</a:t>
            </a:r>
          </a:p>
        </p:txBody>
      </p:sp>
    </p:spTree>
    <p:extLst>
      <p:ext uri="{BB962C8B-B14F-4D97-AF65-F5344CB8AC3E}">
        <p14:creationId xmlns:p14="http://schemas.microsoft.com/office/powerpoint/2010/main" val="214370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3727AB-EC4B-4319-9C83-D48D13E1DF25}"/>
              </a:ext>
            </a:extLst>
          </p:cNvPr>
          <p:cNvSpPr>
            <a:spLocks noGrp="1"/>
          </p:cNvSpPr>
          <p:nvPr>
            <p:ph idx="1"/>
          </p:nvPr>
        </p:nvSpPr>
        <p:spPr>
          <a:xfrm>
            <a:off x="838200" y="335280"/>
            <a:ext cx="10515600" cy="5841683"/>
          </a:xfrm>
        </p:spPr>
        <p:txBody>
          <a:bodyPr/>
          <a:lstStyle/>
          <a:p>
            <a:pPr marL="0" indent="0">
              <a:buNone/>
            </a:pPr>
            <a:r>
              <a:rPr lang="zh-CN" altLang="en-US" sz="2000" dirty="0"/>
              <a:t>对于给定区间</a:t>
            </a:r>
            <a:r>
              <a:rPr lang="en-US" altLang="zh-CN" sz="2000" dirty="0"/>
              <a:t>[2,12]</a:t>
            </a:r>
            <a:r>
              <a:rPr lang="zh-CN" altLang="en-US" sz="2000" dirty="0"/>
              <a:t>要如何分解成上述区间呢？</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首先对于区间</a:t>
            </a:r>
            <a:r>
              <a:rPr lang="en-US" altLang="zh-CN" sz="2000" dirty="0"/>
              <a:t>[1,13]</a:t>
            </a:r>
            <a:r>
              <a:rPr lang="zh-CN" altLang="en-US" sz="2000" dirty="0"/>
              <a:t>，计算</a:t>
            </a:r>
            <a:r>
              <a:rPr lang="en-US" altLang="zh-CN" sz="2000" dirty="0"/>
              <a:t>(1+13)/2 = 7</a:t>
            </a:r>
            <a:r>
              <a:rPr lang="zh-CN" altLang="en-US" sz="2000" dirty="0"/>
              <a:t>，于是将区间</a:t>
            </a:r>
            <a:r>
              <a:rPr lang="en-US" altLang="zh-CN" sz="2000" dirty="0"/>
              <a:t>[2,12]“</a:t>
            </a:r>
            <a:r>
              <a:rPr lang="zh-CN" altLang="en-US" sz="2000" dirty="0"/>
              <a:t>切割”成了</a:t>
            </a:r>
            <a:r>
              <a:rPr lang="en-US" altLang="zh-CN" sz="2000" dirty="0"/>
              <a:t>[2,7]</a:t>
            </a:r>
            <a:r>
              <a:rPr lang="zh-CN" altLang="en-US" sz="2000" dirty="0"/>
              <a:t>和</a:t>
            </a:r>
            <a:r>
              <a:rPr lang="en-US" altLang="zh-CN" sz="2000" dirty="0"/>
              <a:t>[8,12]</a:t>
            </a:r>
            <a:r>
              <a:rPr lang="zh-CN" altLang="en-US" sz="2000" dirty="0"/>
              <a:t>。</a:t>
            </a:r>
            <a:endParaRPr lang="en-US" altLang="zh-CN" sz="2000"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6A59864C-3C90-477C-AD38-35F3566D887E}"/>
              </a:ext>
            </a:extLst>
          </p:cNvPr>
          <p:cNvPicPr>
            <a:picLocks noChangeAspect="1"/>
          </p:cNvPicPr>
          <p:nvPr/>
        </p:nvPicPr>
        <p:blipFill>
          <a:blip r:embed="rId2"/>
          <a:stretch>
            <a:fillRect/>
          </a:stretch>
        </p:blipFill>
        <p:spPr>
          <a:xfrm>
            <a:off x="1514793" y="762125"/>
            <a:ext cx="7659688" cy="2666875"/>
          </a:xfrm>
          <a:prstGeom prst="rect">
            <a:avLst/>
          </a:prstGeom>
        </p:spPr>
      </p:pic>
      <p:pic>
        <p:nvPicPr>
          <p:cNvPr id="5" name="图片 4">
            <a:extLst>
              <a:ext uri="{FF2B5EF4-FFF2-40B4-BE49-F238E27FC236}">
                <a16:creationId xmlns:a16="http://schemas.microsoft.com/office/drawing/2014/main" id="{67A35C3B-46BC-4C44-B85C-66BCA7E5C5FE}"/>
              </a:ext>
            </a:extLst>
          </p:cNvPr>
          <p:cNvPicPr>
            <a:picLocks noChangeAspect="1"/>
          </p:cNvPicPr>
          <p:nvPr/>
        </p:nvPicPr>
        <p:blipFill>
          <a:blip r:embed="rId3"/>
          <a:stretch>
            <a:fillRect/>
          </a:stretch>
        </p:blipFill>
        <p:spPr>
          <a:xfrm>
            <a:off x="1603375" y="3867107"/>
            <a:ext cx="7753985" cy="2736701"/>
          </a:xfrm>
          <a:prstGeom prst="rect">
            <a:avLst/>
          </a:prstGeom>
        </p:spPr>
      </p:pic>
    </p:spTree>
    <p:extLst>
      <p:ext uri="{BB962C8B-B14F-4D97-AF65-F5344CB8AC3E}">
        <p14:creationId xmlns:p14="http://schemas.microsoft.com/office/powerpoint/2010/main" val="358370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3727AB-EC4B-4319-9C83-D48D13E1DF25}"/>
              </a:ext>
            </a:extLst>
          </p:cNvPr>
          <p:cNvSpPr>
            <a:spLocks noGrp="1"/>
          </p:cNvSpPr>
          <p:nvPr>
            <p:ph idx="1"/>
          </p:nvPr>
        </p:nvSpPr>
        <p:spPr>
          <a:xfrm>
            <a:off x="838200" y="162560"/>
            <a:ext cx="10515600" cy="6695440"/>
          </a:xfrm>
        </p:spPr>
        <p:txBody>
          <a:bodyPr>
            <a:normAutofit lnSpcReduction="10000"/>
          </a:bodyPr>
          <a:lstStyle/>
          <a:p>
            <a:pPr marL="0" indent="0">
              <a:buNone/>
            </a:pPr>
            <a:r>
              <a:rPr lang="zh-CN" altLang="en-US" sz="2000" dirty="0"/>
              <a:t>其中</a:t>
            </a:r>
            <a:r>
              <a:rPr lang="en-US" altLang="zh-CN" sz="2000" dirty="0"/>
              <a:t>[2,7]</a:t>
            </a:r>
            <a:r>
              <a:rPr lang="zh-CN" altLang="en-US" sz="2000" dirty="0"/>
              <a:t>处于节点</a:t>
            </a:r>
            <a:r>
              <a:rPr lang="en-US" altLang="zh-CN" sz="2000" dirty="0"/>
              <a:t>[1,7]</a:t>
            </a:r>
            <a:r>
              <a:rPr lang="zh-CN" altLang="en-US" sz="2000" dirty="0"/>
              <a:t>的位置，</a:t>
            </a:r>
            <a:r>
              <a:rPr lang="en-US" altLang="zh-CN" sz="2000" dirty="0"/>
              <a:t>[2,7] &lt; [1,7] </a:t>
            </a:r>
            <a:r>
              <a:rPr lang="zh-CN" altLang="en-US" sz="2000" dirty="0"/>
              <a:t>所以继续分解，计算</a:t>
            </a:r>
            <a:r>
              <a:rPr lang="en-US" altLang="zh-CN" sz="2000" dirty="0"/>
              <a:t>(1+7)/2 = 4, </a:t>
            </a:r>
            <a:r>
              <a:rPr lang="zh-CN" altLang="en-US" sz="2000" dirty="0"/>
              <a:t>于是将</a:t>
            </a:r>
            <a:r>
              <a:rPr lang="en-US" altLang="zh-CN" sz="2000" dirty="0"/>
              <a:t>[2,7] </a:t>
            </a:r>
            <a:r>
              <a:rPr lang="zh-CN" altLang="en-US" sz="2000" dirty="0"/>
              <a:t>切割成</a:t>
            </a:r>
            <a:r>
              <a:rPr lang="en-US" altLang="zh-CN" sz="2000" dirty="0"/>
              <a:t>[2,4]</a:t>
            </a:r>
            <a:r>
              <a:rPr lang="zh-CN" altLang="en-US" sz="2000" dirty="0"/>
              <a:t>和</a:t>
            </a:r>
            <a:r>
              <a:rPr lang="en-US" altLang="zh-CN" sz="2000" dirty="0"/>
              <a:t>[5,7]</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[5,7]</a:t>
            </a:r>
            <a:r>
              <a:rPr lang="zh-CN" altLang="en-US" sz="2000" dirty="0"/>
              <a:t>处于节点</a:t>
            </a:r>
            <a:r>
              <a:rPr lang="en-US" altLang="zh-CN" sz="2000" dirty="0"/>
              <a:t>[5,7]</a:t>
            </a:r>
            <a:r>
              <a:rPr lang="zh-CN" altLang="en-US" sz="2000" dirty="0"/>
              <a:t>的位置，所以不用继续分解，</a:t>
            </a:r>
            <a:r>
              <a:rPr lang="en-US" altLang="zh-CN" sz="2000" dirty="0"/>
              <a:t>[2,4]</a:t>
            </a:r>
            <a:r>
              <a:rPr lang="zh-CN" altLang="en-US" sz="2000" dirty="0"/>
              <a:t>处于区间</a:t>
            </a:r>
            <a:r>
              <a:rPr lang="en-US" altLang="zh-CN" sz="2000" dirty="0"/>
              <a:t>[1,4]</a:t>
            </a:r>
            <a:r>
              <a:rPr lang="zh-CN" altLang="en-US" sz="2000" dirty="0"/>
              <a:t>的位置，所以继续分解成</a:t>
            </a:r>
            <a:r>
              <a:rPr lang="en-US" altLang="zh-CN" sz="2000" dirty="0"/>
              <a:t>[2]</a:t>
            </a:r>
            <a:r>
              <a:rPr lang="zh-CN" altLang="en-US" sz="2000" dirty="0"/>
              <a:t>和</a:t>
            </a:r>
            <a:r>
              <a:rPr lang="en-US" altLang="zh-CN" sz="2000" dirty="0"/>
              <a:t>[3,4]</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[2,12]=[2] + [3,4] + [5,7] + [8,10] + [11,12] </a:t>
            </a:r>
            <a:r>
              <a:rPr lang="zh-CN" altLang="en-US" sz="2000" dirty="0"/>
              <a:t>。</a:t>
            </a:r>
            <a:endParaRPr lang="en-US" altLang="zh-CN" sz="2000"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2" name="图片 1">
            <a:extLst>
              <a:ext uri="{FF2B5EF4-FFF2-40B4-BE49-F238E27FC236}">
                <a16:creationId xmlns:a16="http://schemas.microsoft.com/office/drawing/2014/main" id="{7D79DC70-54C7-4357-BC0C-418592B9AF7C}"/>
              </a:ext>
            </a:extLst>
          </p:cNvPr>
          <p:cNvPicPr>
            <a:picLocks noChangeAspect="1"/>
          </p:cNvPicPr>
          <p:nvPr/>
        </p:nvPicPr>
        <p:blipFill>
          <a:blip r:embed="rId2"/>
          <a:stretch>
            <a:fillRect/>
          </a:stretch>
        </p:blipFill>
        <p:spPr>
          <a:xfrm>
            <a:off x="2219325" y="605313"/>
            <a:ext cx="6670675" cy="2247872"/>
          </a:xfrm>
          <a:prstGeom prst="rect">
            <a:avLst/>
          </a:prstGeom>
        </p:spPr>
      </p:pic>
      <p:pic>
        <p:nvPicPr>
          <p:cNvPr id="6" name="图片 5">
            <a:extLst>
              <a:ext uri="{FF2B5EF4-FFF2-40B4-BE49-F238E27FC236}">
                <a16:creationId xmlns:a16="http://schemas.microsoft.com/office/drawing/2014/main" id="{F2356FF1-A1F8-4C62-8218-AA8FAAF98145}"/>
              </a:ext>
            </a:extLst>
          </p:cNvPr>
          <p:cNvPicPr>
            <a:picLocks noChangeAspect="1"/>
          </p:cNvPicPr>
          <p:nvPr/>
        </p:nvPicPr>
        <p:blipFill>
          <a:blip r:embed="rId3"/>
          <a:stretch>
            <a:fillRect/>
          </a:stretch>
        </p:blipFill>
        <p:spPr>
          <a:xfrm>
            <a:off x="2409825" y="3719989"/>
            <a:ext cx="6480175" cy="2271207"/>
          </a:xfrm>
          <a:prstGeom prst="rect">
            <a:avLst/>
          </a:prstGeom>
        </p:spPr>
      </p:pic>
    </p:spTree>
    <p:extLst>
      <p:ext uri="{BB962C8B-B14F-4D97-AF65-F5344CB8AC3E}">
        <p14:creationId xmlns:p14="http://schemas.microsoft.com/office/powerpoint/2010/main" val="100774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1A03DF-C3F4-428B-AA31-35DE3B6E7A87}"/>
              </a:ext>
            </a:extLst>
          </p:cNvPr>
          <p:cNvSpPr>
            <a:spLocks noGrp="1"/>
          </p:cNvSpPr>
          <p:nvPr>
            <p:ph idx="1"/>
          </p:nvPr>
        </p:nvSpPr>
        <p:spPr>
          <a:xfrm>
            <a:off x="838200" y="978718"/>
            <a:ext cx="10515600" cy="6204402"/>
          </a:xfrm>
        </p:spPr>
        <p:txBody>
          <a:bodyPr>
            <a:normAutofit/>
          </a:bodyPr>
          <a:lstStyle/>
          <a:p>
            <a:pPr marL="0" indent="0">
              <a:buNone/>
            </a:pPr>
            <a:r>
              <a:rPr lang="zh-CN" altLang="en-US" dirty="0"/>
              <a:t>时间复杂度：</a:t>
            </a:r>
            <a:endParaRPr lang="en-US" altLang="zh-CN" dirty="0"/>
          </a:p>
          <a:p>
            <a:pPr marL="0" indent="0">
              <a:buNone/>
            </a:pPr>
            <a:endParaRPr lang="en-US" altLang="zh-CN" sz="2000" dirty="0"/>
          </a:p>
          <a:p>
            <a:pPr marL="0" indent="0">
              <a:buNone/>
            </a:pPr>
            <a:r>
              <a:rPr lang="zh-CN" altLang="en-US" sz="2400" dirty="0"/>
              <a:t>单点修改：</a:t>
            </a:r>
            <a:endParaRPr lang="en-US" altLang="zh-CN" sz="2400" dirty="0"/>
          </a:p>
          <a:p>
            <a:pPr marL="0" indent="0">
              <a:buNone/>
            </a:pPr>
            <a:r>
              <a:rPr lang="zh-CN" altLang="en-US" sz="2000" dirty="0"/>
              <a:t>由完全二叉树，易得修改次数最大值为线段树层数</a:t>
            </a:r>
            <a:endParaRPr lang="en-US" altLang="zh-CN" sz="2000" dirty="0"/>
          </a:p>
          <a:p>
            <a:pPr marL="0" indent="0">
              <a:buNone/>
            </a:pPr>
            <a:r>
              <a:rPr lang="zh-CN" altLang="en-US" sz="2000" dirty="0"/>
              <a:t>（对于</a:t>
            </a:r>
            <a:r>
              <a:rPr lang="en-US" altLang="zh-CN" sz="2000" dirty="0" err="1"/>
              <a:t>i</a:t>
            </a:r>
            <a:r>
              <a:rPr lang="zh-CN" altLang="en-US" sz="2000" dirty="0"/>
              <a:t>，每层只有一个节点包含</a:t>
            </a:r>
            <a:r>
              <a:rPr lang="en-US" altLang="zh-CN" sz="2000" dirty="0" err="1"/>
              <a:t>i</a:t>
            </a:r>
            <a:r>
              <a:rPr lang="zh-CN" altLang="en-US" sz="2000" dirty="0"/>
              <a:t>）</a:t>
            </a:r>
            <a:endParaRPr lang="en-US" altLang="zh-CN" sz="2000" dirty="0"/>
          </a:p>
          <a:p>
            <a:pPr marL="0" indent="0">
              <a:buNone/>
            </a:pPr>
            <a:endParaRPr lang="en-US" altLang="zh-CN" sz="2000" dirty="0"/>
          </a:p>
          <a:p>
            <a:pPr marL="0" indent="0">
              <a:buNone/>
            </a:pPr>
            <a:r>
              <a:rPr lang="zh-CN" altLang="en-US" sz="2400" dirty="0"/>
              <a:t>区间查询：</a:t>
            </a:r>
            <a:endParaRPr lang="en-US" altLang="zh-CN" sz="2400" dirty="0"/>
          </a:p>
          <a:p>
            <a:pPr marL="0" indent="0">
              <a:buNone/>
            </a:pPr>
            <a:r>
              <a:rPr lang="zh-CN" altLang="en-US" sz="2000" dirty="0"/>
              <a:t>一个</a:t>
            </a:r>
            <a:r>
              <a:rPr lang="en-US" altLang="zh-CN" sz="2000" dirty="0"/>
              <a:t>[1,n]</a:t>
            </a:r>
            <a:r>
              <a:rPr lang="zh-CN" altLang="en-US" sz="2000" dirty="0"/>
              <a:t>线段树可以将</a:t>
            </a:r>
            <a:r>
              <a:rPr lang="en-US" altLang="zh-CN" sz="2000" dirty="0"/>
              <a:t>[1,n]</a:t>
            </a:r>
            <a:r>
              <a:rPr lang="zh-CN" altLang="en-US" sz="2000" dirty="0"/>
              <a:t>的任意子区间</a:t>
            </a:r>
            <a:r>
              <a:rPr lang="en-US" altLang="zh-CN" sz="2000" dirty="0"/>
              <a:t>[L,R]</a:t>
            </a:r>
            <a:r>
              <a:rPr lang="zh-CN" altLang="en-US" sz="2000" dirty="0"/>
              <a:t>分解为不超过                  个子区间。</a:t>
            </a:r>
            <a:r>
              <a:rPr lang="en-US" altLang="zh-CN" sz="2000" dirty="0"/>
              <a:t>(</a:t>
            </a:r>
            <a:r>
              <a:rPr lang="zh-CN" altLang="en-US" sz="2000" dirty="0"/>
              <a:t>简单证明：先考虑树的最下层，将所有在区间</a:t>
            </a:r>
            <a:r>
              <a:rPr lang="en-US" altLang="zh-CN" sz="2000" dirty="0"/>
              <a:t>[L,R]</a:t>
            </a:r>
            <a:r>
              <a:rPr lang="zh-CN" altLang="en-US" sz="2000" dirty="0"/>
              <a:t>内的点选中，若相邻的点的直接父节点是同一个，那么就用这个父节点代替这两个节点。这样操作之后，本层最多剩下两个节点。若最左侧被选中的节点是它父节点的右子树，那么这个节点会被剩下。若最右侧被选中的节点是它的父节点的左子树，那么这个节点会被剩下。中间的所有节点都被父节点取代。对最下层处理完之后，考虑它的上一层，继续进行同样的处理，可以发现，每一层最多留下</a:t>
            </a:r>
            <a:r>
              <a:rPr lang="en-US" altLang="zh-CN" sz="2000" dirty="0"/>
              <a:t>2</a:t>
            </a:r>
            <a:r>
              <a:rPr lang="zh-CN" altLang="en-US" sz="2000" dirty="0"/>
              <a:t>个节点，其余的节点升往上一层，这样可以说明分割成的区间（节点）个数是大概是树高的两倍左右</a:t>
            </a:r>
          </a:p>
          <a:p>
            <a:pPr marL="0" indent="0">
              <a:buNone/>
            </a:pPr>
            <a:r>
              <a:rPr lang="en-US" altLang="zh-CN" sz="2000" dirty="0"/>
              <a:t>)</a:t>
            </a:r>
            <a:r>
              <a:rPr lang="zh-CN" altLang="en-US" sz="2000" dirty="0"/>
              <a:t>这样，区间查询时，只需访问不超过                   个节点。</a:t>
            </a:r>
            <a:endParaRPr lang="en-US" altLang="zh-CN" sz="2000" dirty="0"/>
          </a:p>
          <a:p>
            <a:pPr marL="0" indent="0">
              <a:buNone/>
            </a:pPr>
            <a:endParaRPr lang="en-US" altLang="zh-CN" sz="2000" dirty="0"/>
          </a:p>
          <a:p>
            <a:pPr marL="0" indent="0">
              <a:buNone/>
            </a:pPr>
            <a:endParaRPr lang="zh-CN" altLang="en-US" sz="2000" dirty="0"/>
          </a:p>
        </p:txBody>
      </p:sp>
      <p:pic>
        <p:nvPicPr>
          <p:cNvPr id="4" name="图片 3">
            <a:extLst>
              <a:ext uri="{FF2B5EF4-FFF2-40B4-BE49-F238E27FC236}">
                <a16:creationId xmlns:a16="http://schemas.microsoft.com/office/drawing/2014/main" id="{A3A8BC0A-C246-4D8D-A483-7F6D9D2C45B6}"/>
              </a:ext>
            </a:extLst>
          </p:cNvPr>
          <p:cNvPicPr>
            <a:picLocks noChangeAspect="1"/>
          </p:cNvPicPr>
          <p:nvPr/>
        </p:nvPicPr>
        <p:blipFill>
          <a:blip r:embed="rId2"/>
          <a:stretch>
            <a:fillRect/>
          </a:stretch>
        </p:blipFill>
        <p:spPr>
          <a:xfrm>
            <a:off x="6524942" y="2236879"/>
            <a:ext cx="1743075" cy="457200"/>
          </a:xfrm>
          <a:prstGeom prst="rect">
            <a:avLst/>
          </a:prstGeom>
        </p:spPr>
      </p:pic>
      <p:pic>
        <p:nvPicPr>
          <p:cNvPr id="6" name="图片 5">
            <a:extLst>
              <a:ext uri="{FF2B5EF4-FFF2-40B4-BE49-F238E27FC236}">
                <a16:creationId xmlns:a16="http://schemas.microsoft.com/office/drawing/2014/main" id="{7D8EF25D-1544-4595-8B80-C6CEF299C77D}"/>
              </a:ext>
            </a:extLst>
          </p:cNvPr>
          <p:cNvPicPr>
            <a:picLocks noChangeAspect="1"/>
          </p:cNvPicPr>
          <p:nvPr/>
        </p:nvPicPr>
        <p:blipFill>
          <a:blip r:embed="rId3"/>
          <a:stretch>
            <a:fillRect/>
          </a:stretch>
        </p:blipFill>
        <p:spPr>
          <a:xfrm>
            <a:off x="7511095" y="3886501"/>
            <a:ext cx="1143633" cy="388835"/>
          </a:xfrm>
          <a:prstGeom prst="rect">
            <a:avLst/>
          </a:prstGeom>
        </p:spPr>
      </p:pic>
      <p:pic>
        <p:nvPicPr>
          <p:cNvPr id="8" name="图片 7">
            <a:extLst>
              <a:ext uri="{FF2B5EF4-FFF2-40B4-BE49-F238E27FC236}">
                <a16:creationId xmlns:a16="http://schemas.microsoft.com/office/drawing/2014/main" id="{2BE93832-3CD0-43B7-9345-D3ADFB5B28AC}"/>
              </a:ext>
            </a:extLst>
          </p:cNvPr>
          <p:cNvPicPr>
            <a:picLocks noChangeAspect="1"/>
          </p:cNvPicPr>
          <p:nvPr/>
        </p:nvPicPr>
        <p:blipFill>
          <a:blip r:embed="rId3"/>
          <a:stretch>
            <a:fillRect/>
          </a:stretch>
        </p:blipFill>
        <p:spPr>
          <a:xfrm>
            <a:off x="5060632" y="5994083"/>
            <a:ext cx="1305878" cy="443999"/>
          </a:xfrm>
          <a:prstGeom prst="rect">
            <a:avLst/>
          </a:prstGeom>
        </p:spPr>
      </p:pic>
    </p:spTree>
    <p:extLst>
      <p:ext uri="{BB962C8B-B14F-4D97-AF65-F5344CB8AC3E}">
        <p14:creationId xmlns:p14="http://schemas.microsoft.com/office/powerpoint/2010/main" val="164107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09A316-4105-4113-B39A-3CA2B07D097F}"/>
              </a:ext>
            </a:extLst>
          </p:cNvPr>
          <p:cNvSpPr>
            <a:spLocks noGrp="1"/>
          </p:cNvSpPr>
          <p:nvPr>
            <p:ph idx="1"/>
          </p:nvPr>
        </p:nvSpPr>
        <p:spPr>
          <a:xfrm>
            <a:off x="858520" y="818039"/>
            <a:ext cx="10009293" cy="4178740"/>
          </a:xfrm>
        </p:spPr>
        <p:txBody>
          <a:bodyPr>
            <a:normAutofit lnSpcReduction="10000"/>
          </a:bodyPr>
          <a:lstStyle/>
          <a:p>
            <a:pPr marL="0" indent="0">
              <a:buNone/>
            </a:pPr>
            <a:r>
              <a:rPr lang="zh-CN" altLang="en-US" dirty="0"/>
              <a:t>线段树的存储结构：</a:t>
            </a:r>
            <a:endParaRPr lang="en-US" altLang="zh-CN" dirty="0"/>
          </a:p>
          <a:p>
            <a:pPr marL="0" indent="0">
              <a:buNone/>
            </a:pPr>
            <a:endParaRPr lang="en-US" altLang="zh-CN" dirty="0"/>
          </a:p>
          <a:p>
            <a:pPr marL="0" indent="0">
              <a:buNone/>
            </a:pPr>
            <a:r>
              <a:rPr lang="zh-CN" altLang="en-US" sz="2400" dirty="0"/>
              <a:t>线段树是用数组来模拟树形结构，对于每一个节点</a:t>
            </a:r>
            <a:r>
              <a:rPr lang="en-US" altLang="zh-CN" sz="2400" dirty="0"/>
              <a:t>R ,</a:t>
            </a:r>
            <a:r>
              <a:rPr lang="zh-CN" altLang="en-US" sz="2400" dirty="0"/>
              <a:t>由于是完全二叉树，左子节点为 </a:t>
            </a:r>
            <a:r>
              <a:rPr lang="en-US" altLang="zh-CN" sz="2400" dirty="0"/>
              <a:t>2*R (</a:t>
            </a:r>
            <a:r>
              <a:rPr lang="zh-CN" altLang="en-US" sz="2400" dirty="0"/>
              <a:t>一般写作</a:t>
            </a:r>
            <a:r>
              <a:rPr lang="en-US" altLang="zh-CN" sz="2400" dirty="0"/>
              <a:t>R&lt;&lt;1)</a:t>
            </a:r>
            <a:r>
              <a:rPr lang="zh-CN" altLang="en-US" sz="2400" dirty="0"/>
              <a:t>右子节点为 </a:t>
            </a:r>
            <a:r>
              <a:rPr lang="en-US" altLang="zh-CN" sz="2400" dirty="0"/>
              <a:t>2*R+1</a:t>
            </a:r>
            <a:r>
              <a:rPr lang="zh-CN" altLang="en-US" sz="2400" dirty="0"/>
              <a:t>（一般写作</a:t>
            </a:r>
            <a:r>
              <a:rPr lang="en-US" altLang="zh-CN" sz="2400" dirty="0"/>
              <a:t>R&lt;&lt;1|1</a:t>
            </a:r>
            <a:r>
              <a:rPr lang="zh-CN" altLang="en-US" sz="2400" dirty="0"/>
              <a:t>），然后以</a:t>
            </a:r>
            <a:r>
              <a:rPr lang="en-US" altLang="zh-CN" sz="2400" dirty="0"/>
              <a:t>1</a:t>
            </a:r>
            <a:r>
              <a:rPr lang="zh-CN" altLang="en-US" sz="2400" dirty="0"/>
              <a:t>为根节点，整体的统计信息存在节点</a:t>
            </a:r>
            <a:r>
              <a:rPr lang="en-US" altLang="zh-CN" sz="2400" dirty="0"/>
              <a:t>1</a:t>
            </a:r>
            <a:r>
              <a:rPr lang="zh-CN" altLang="en-US" sz="2400" dirty="0"/>
              <a:t>中。</a:t>
            </a:r>
            <a:endParaRPr lang="en-US" altLang="zh-CN" sz="2400" dirty="0"/>
          </a:p>
          <a:p>
            <a:pPr marL="0" indent="0">
              <a:buNone/>
            </a:pPr>
            <a:r>
              <a:rPr lang="zh-CN" altLang="en-US" sz="2400" dirty="0"/>
              <a:t>我们使用一个连续的数组空间存储以上节点。</a:t>
            </a:r>
            <a:endParaRPr lang="en-US" altLang="zh-CN" sz="2400" dirty="0"/>
          </a:p>
          <a:p>
            <a:pPr marL="0" indent="0">
              <a:buNone/>
            </a:pPr>
            <a:endParaRPr lang="en-US" altLang="zh-CN" dirty="0"/>
          </a:p>
          <a:p>
            <a:pPr marL="0" indent="0">
              <a:buNone/>
            </a:pPr>
            <a:r>
              <a:rPr lang="zh-CN" altLang="en-US" sz="2400" dirty="0"/>
              <a:t>线段树所需要数组元素个数为：             。对于</a:t>
            </a:r>
            <a:r>
              <a:rPr lang="en-US" altLang="zh-CN" sz="2400" dirty="0"/>
              <a:t>n</a:t>
            </a:r>
            <a:r>
              <a:rPr lang="zh-CN" altLang="en-US" sz="2400" dirty="0"/>
              <a:t>，这个数字大小是不小于</a:t>
            </a:r>
            <a:r>
              <a:rPr lang="en-US" altLang="zh-CN" sz="2400" dirty="0"/>
              <a:t>n</a:t>
            </a:r>
            <a:r>
              <a:rPr lang="zh-CN" altLang="en-US" sz="2400" dirty="0"/>
              <a:t>的最小二次幂的两倍，方便起见，一般都开</a:t>
            </a:r>
            <a:r>
              <a:rPr lang="en-US" altLang="zh-CN" sz="2400" dirty="0"/>
              <a:t>4</a:t>
            </a:r>
            <a:r>
              <a:rPr lang="zh-CN" altLang="en-US" sz="2400" dirty="0"/>
              <a:t>倍空间，</a:t>
            </a:r>
            <a:endParaRPr lang="en-US" altLang="zh-CN" sz="2400" dirty="0"/>
          </a:p>
          <a:p>
            <a:pPr marL="0" indent="0">
              <a:buNone/>
            </a:pPr>
            <a:r>
              <a:rPr lang="zh-CN" altLang="en-US" sz="2400" dirty="0"/>
              <a:t>比如： </a:t>
            </a:r>
            <a:r>
              <a:rPr lang="en-US" altLang="zh-CN" sz="2400" dirty="0"/>
              <a:t>int A[n&lt;&lt;2];</a:t>
            </a:r>
            <a:endParaRPr lang="zh-CN" altLang="en-US" sz="2400" dirty="0"/>
          </a:p>
        </p:txBody>
      </p:sp>
      <p:pic>
        <p:nvPicPr>
          <p:cNvPr id="4" name="图片 3">
            <a:extLst>
              <a:ext uri="{FF2B5EF4-FFF2-40B4-BE49-F238E27FC236}">
                <a16:creationId xmlns:a16="http://schemas.microsoft.com/office/drawing/2014/main" id="{093790C3-E9D5-4798-8038-D414D373B4CB}"/>
              </a:ext>
            </a:extLst>
          </p:cNvPr>
          <p:cNvPicPr>
            <a:picLocks noChangeAspect="1"/>
          </p:cNvPicPr>
          <p:nvPr/>
        </p:nvPicPr>
        <p:blipFill>
          <a:blip r:embed="rId2"/>
          <a:stretch>
            <a:fillRect/>
          </a:stretch>
        </p:blipFill>
        <p:spPr>
          <a:xfrm>
            <a:off x="5125720" y="3429820"/>
            <a:ext cx="1184842" cy="469000"/>
          </a:xfrm>
          <a:prstGeom prst="rect">
            <a:avLst/>
          </a:prstGeom>
        </p:spPr>
      </p:pic>
    </p:spTree>
    <p:extLst>
      <p:ext uri="{BB962C8B-B14F-4D97-AF65-F5344CB8AC3E}">
        <p14:creationId xmlns:p14="http://schemas.microsoft.com/office/powerpoint/2010/main" val="157892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439B1F-BCD4-4C97-89D3-E37F5E868687}"/>
              </a:ext>
            </a:extLst>
          </p:cNvPr>
          <p:cNvSpPr>
            <a:spLocks noGrp="1"/>
          </p:cNvSpPr>
          <p:nvPr>
            <p:ph idx="1"/>
          </p:nvPr>
        </p:nvSpPr>
        <p:spPr>
          <a:xfrm>
            <a:off x="838200" y="222874"/>
            <a:ext cx="10515600" cy="5841683"/>
          </a:xfrm>
        </p:spPr>
        <p:txBody>
          <a:bodyPr/>
          <a:lstStyle/>
          <a:p>
            <a:pPr marL="0" indent="0">
              <a:buNone/>
            </a:pPr>
            <a:r>
              <a:rPr lang="zh-CN" altLang="en-US" sz="2400" dirty="0"/>
              <a:t>线段树模板：</a:t>
            </a:r>
            <a:endParaRPr lang="en-US" altLang="zh-CN" sz="2400" dirty="0"/>
          </a:p>
          <a:p>
            <a:pPr marL="0" indent="0">
              <a:buNone/>
            </a:pPr>
            <a:r>
              <a:rPr lang="en-US" altLang="zh-CN" sz="2000" dirty="0"/>
              <a:t>1</a:t>
            </a:r>
            <a:r>
              <a:rPr lang="zh-CN" altLang="en-US" sz="2000" dirty="0"/>
              <a:t>、定义：</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2</a:t>
            </a:r>
            <a:r>
              <a:rPr lang="zh-CN" altLang="en-US" sz="2000" dirty="0"/>
              <a:t>、建树：</a:t>
            </a:r>
            <a:endParaRPr lang="en-US" altLang="zh-CN" sz="2000" dirty="0"/>
          </a:p>
          <a:p>
            <a:pPr marL="0" indent="0">
              <a:buNone/>
            </a:pPr>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8CB3D13F-75F6-4321-93B5-48E73A7A3212}"/>
              </a:ext>
            </a:extLst>
          </p:cNvPr>
          <p:cNvPicPr>
            <a:picLocks noChangeAspect="1"/>
          </p:cNvPicPr>
          <p:nvPr/>
        </p:nvPicPr>
        <p:blipFill>
          <a:blip r:embed="rId2"/>
          <a:stretch>
            <a:fillRect/>
          </a:stretch>
        </p:blipFill>
        <p:spPr>
          <a:xfrm>
            <a:off x="838200" y="1139825"/>
            <a:ext cx="5029200" cy="819150"/>
          </a:xfrm>
          <a:prstGeom prst="rect">
            <a:avLst/>
          </a:prstGeom>
        </p:spPr>
      </p:pic>
      <p:pic>
        <p:nvPicPr>
          <p:cNvPr id="7" name="图片 6">
            <a:extLst>
              <a:ext uri="{FF2B5EF4-FFF2-40B4-BE49-F238E27FC236}">
                <a16:creationId xmlns:a16="http://schemas.microsoft.com/office/drawing/2014/main" id="{21E8A2EC-B417-439F-AD96-D511351064FA}"/>
              </a:ext>
            </a:extLst>
          </p:cNvPr>
          <p:cNvPicPr>
            <a:picLocks noChangeAspect="1"/>
          </p:cNvPicPr>
          <p:nvPr/>
        </p:nvPicPr>
        <p:blipFill>
          <a:blip r:embed="rId3"/>
          <a:stretch>
            <a:fillRect/>
          </a:stretch>
        </p:blipFill>
        <p:spPr>
          <a:xfrm>
            <a:off x="838200" y="2726066"/>
            <a:ext cx="9001125" cy="3924300"/>
          </a:xfrm>
          <a:prstGeom prst="rect">
            <a:avLst/>
          </a:prstGeom>
        </p:spPr>
      </p:pic>
    </p:spTree>
    <p:extLst>
      <p:ext uri="{BB962C8B-B14F-4D97-AF65-F5344CB8AC3E}">
        <p14:creationId xmlns:p14="http://schemas.microsoft.com/office/powerpoint/2010/main" val="125380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439B1F-BCD4-4C97-89D3-E37F5E868687}"/>
              </a:ext>
            </a:extLst>
          </p:cNvPr>
          <p:cNvSpPr>
            <a:spLocks noGrp="1"/>
          </p:cNvSpPr>
          <p:nvPr>
            <p:ph idx="1"/>
          </p:nvPr>
        </p:nvSpPr>
        <p:spPr>
          <a:xfrm>
            <a:off x="838200" y="222874"/>
            <a:ext cx="10515600" cy="5841683"/>
          </a:xfrm>
        </p:spPr>
        <p:txBody>
          <a:bodyPr/>
          <a:lstStyle/>
          <a:p>
            <a:pPr marL="0" indent="0">
              <a:buNone/>
            </a:pPr>
            <a:r>
              <a:rPr lang="en-US" altLang="zh-CN" sz="2000" dirty="0"/>
              <a:t>3</a:t>
            </a:r>
            <a:r>
              <a:rPr lang="zh-CN" altLang="en-US" sz="2000" dirty="0"/>
              <a:t>、单点修改：</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4</a:t>
            </a:r>
            <a:r>
              <a:rPr lang="zh-CN" altLang="en-US" sz="2000" dirty="0"/>
              <a:t>、区间查询：</a:t>
            </a:r>
            <a:endParaRPr lang="en-US" altLang="zh-CN" sz="2000" dirty="0"/>
          </a:p>
          <a:p>
            <a:pPr marL="0" indent="0">
              <a:buNone/>
            </a:pPr>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CDA93C3F-7B2C-4B8C-BF9A-1DA61F4AA481}"/>
              </a:ext>
            </a:extLst>
          </p:cNvPr>
          <p:cNvPicPr>
            <a:picLocks noChangeAspect="1"/>
          </p:cNvPicPr>
          <p:nvPr/>
        </p:nvPicPr>
        <p:blipFill>
          <a:blip r:embed="rId2"/>
          <a:stretch>
            <a:fillRect/>
          </a:stretch>
        </p:blipFill>
        <p:spPr>
          <a:xfrm>
            <a:off x="975043" y="555783"/>
            <a:ext cx="7112318" cy="2370773"/>
          </a:xfrm>
          <a:prstGeom prst="rect">
            <a:avLst/>
          </a:prstGeom>
        </p:spPr>
      </p:pic>
      <p:pic>
        <p:nvPicPr>
          <p:cNvPr id="7" name="图片 6">
            <a:extLst>
              <a:ext uri="{FF2B5EF4-FFF2-40B4-BE49-F238E27FC236}">
                <a16:creationId xmlns:a16="http://schemas.microsoft.com/office/drawing/2014/main" id="{A7DB7733-05AA-4F7D-BF0D-E0D4038AB790}"/>
              </a:ext>
            </a:extLst>
          </p:cNvPr>
          <p:cNvPicPr>
            <a:picLocks noChangeAspect="1"/>
          </p:cNvPicPr>
          <p:nvPr/>
        </p:nvPicPr>
        <p:blipFill>
          <a:blip r:embed="rId3"/>
          <a:stretch>
            <a:fillRect/>
          </a:stretch>
        </p:blipFill>
        <p:spPr>
          <a:xfrm>
            <a:off x="838200" y="3531105"/>
            <a:ext cx="7249161" cy="2806365"/>
          </a:xfrm>
          <a:prstGeom prst="rect">
            <a:avLst/>
          </a:prstGeom>
        </p:spPr>
      </p:pic>
    </p:spTree>
    <p:extLst>
      <p:ext uri="{BB962C8B-B14F-4D97-AF65-F5344CB8AC3E}">
        <p14:creationId xmlns:p14="http://schemas.microsoft.com/office/powerpoint/2010/main" val="1098558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E58B5F-F1ED-4FE7-B706-C879FA16C2D8}"/>
              </a:ext>
            </a:extLst>
          </p:cNvPr>
          <p:cNvSpPr>
            <a:spLocks noGrp="1"/>
          </p:cNvSpPr>
          <p:nvPr>
            <p:ph idx="1"/>
          </p:nvPr>
        </p:nvSpPr>
        <p:spPr>
          <a:xfrm>
            <a:off x="838200" y="487680"/>
            <a:ext cx="10515600" cy="5689283"/>
          </a:xfrm>
        </p:spPr>
        <p:txBody>
          <a:bodyPr/>
          <a:lstStyle/>
          <a:p>
            <a:pPr marL="0" indent="0">
              <a:buNone/>
            </a:pPr>
            <a:endParaRPr lang="en-US" altLang="zh-CN" dirty="0"/>
          </a:p>
          <a:p>
            <a:pPr marL="0" indent="0">
              <a:buNone/>
            </a:pPr>
            <a:r>
              <a:rPr lang="zh-CN" altLang="en-US" dirty="0"/>
              <a:t>模板的经典案例：</a:t>
            </a:r>
            <a:endParaRPr lang="en-US" altLang="zh-CN" dirty="0"/>
          </a:p>
          <a:p>
            <a:pPr marL="0" indent="0">
              <a:buNone/>
            </a:pPr>
            <a:r>
              <a:rPr lang="en-US" altLang="zh-CN" dirty="0"/>
              <a:t>1</a:t>
            </a:r>
            <a:r>
              <a:rPr lang="zh-CN" altLang="en-US" dirty="0"/>
              <a:t>、区间最值</a:t>
            </a:r>
            <a:endParaRPr lang="en-US" altLang="zh-CN" dirty="0"/>
          </a:p>
          <a:p>
            <a:pPr marL="0" indent="0">
              <a:buNone/>
            </a:pPr>
            <a:r>
              <a:rPr lang="en-US" altLang="zh-CN" dirty="0"/>
              <a:t>2</a:t>
            </a:r>
            <a:r>
              <a:rPr lang="zh-CN" altLang="en-US" dirty="0"/>
              <a:t>、区间求和</a:t>
            </a:r>
            <a:endParaRPr lang="en-US" altLang="zh-CN" dirty="0"/>
          </a:p>
          <a:p>
            <a:pPr marL="0" indent="0">
              <a:buNone/>
            </a:pPr>
            <a:r>
              <a:rPr lang="zh-CN" altLang="en-US" dirty="0"/>
              <a:t>。。。</a:t>
            </a:r>
          </a:p>
        </p:txBody>
      </p:sp>
    </p:spTree>
    <p:extLst>
      <p:ext uri="{BB962C8B-B14F-4D97-AF65-F5344CB8AC3E}">
        <p14:creationId xmlns:p14="http://schemas.microsoft.com/office/powerpoint/2010/main" val="1079287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6E0E28-B521-4BA0-9171-3ABD6BB281E6}"/>
              </a:ext>
            </a:extLst>
          </p:cNvPr>
          <p:cNvSpPr>
            <a:spLocks noGrp="1"/>
          </p:cNvSpPr>
          <p:nvPr>
            <p:ph idx="1"/>
          </p:nvPr>
        </p:nvSpPr>
        <p:spPr>
          <a:xfrm>
            <a:off x="838200" y="447040"/>
            <a:ext cx="10515600" cy="5729923"/>
          </a:xfrm>
        </p:spPr>
        <p:txBody>
          <a:bodyPr/>
          <a:lstStyle/>
          <a:p>
            <a:pPr marL="0" indent="0">
              <a:buNone/>
            </a:pPr>
            <a:r>
              <a:rPr lang="zh-CN" altLang="en-US" dirty="0"/>
              <a:t>区间修改与</a:t>
            </a:r>
            <a:r>
              <a:rPr lang="en-US" altLang="zh-CN" dirty="0"/>
              <a:t>lazy tag</a:t>
            </a:r>
          </a:p>
          <a:p>
            <a:pPr marL="0" indent="0">
              <a:buNone/>
            </a:pPr>
            <a:endParaRPr lang="en-US" altLang="zh-CN" dirty="0"/>
          </a:p>
          <a:p>
            <a:pPr marL="0" indent="0">
              <a:buNone/>
            </a:pPr>
            <a:r>
              <a:rPr lang="zh-CN" altLang="en-US" dirty="0"/>
              <a:t>区间修改：区间中的每个点都做修改。</a:t>
            </a:r>
            <a:endParaRPr lang="en-US" altLang="zh-CN" dirty="0"/>
          </a:p>
          <a:p>
            <a:pPr marL="0" indent="0">
              <a:buNone/>
            </a:pPr>
            <a:r>
              <a:rPr lang="zh-CN" altLang="en-US" dirty="0"/>
              <a:t>若按常规单点修改做，对于区间每个点我们都要更新到叶子节点，这样时间复杂度变为</a:t>
            </a:r>
            <a:r>
              <a:rPr lang="en-US" altLang="zh-CN" dirty="0"/>
              <a:t>O(n)</a:t>
            </a:r>
            <a:r>
              <a:rPr lang="zh-CN" altLang="en-US" dirty="0"/>
              <a:t>，违背了我们使用线段树的初衷。</a:t>
            </a:r>
            <a:endParaRPr lang="en-US" altLang="zh-CN" dirty="0"/>
          </a:p>
          <a:p>
            <a:pPr marL="0" indent="0">
              <a:buNone/>
            </a:pPr>
            <a:endParaRPr lang="en-US" altLang="zh-CN" dirty="0"/>
          </a:p>
          <a:p>
            <a:pPr marL="0" indent="0">
              <a:buNone/>
            </a:pPr>
            <a:r>
              <a:rPr lang="zh-CN" altLang="en-US" dirty="0"/>
              <a:t>怎么办？</a:t>
            </a:r>
            <a:r>
              <a:rPr lang="en-US" altLang="zh-CN" dirty="0"/>
              <a:t>——lazy tag</a:t>
            </a:r>
          </a:p>
          <a:p>
            <a:pPr marL="0" indent="0">
              <a:buNone/>
            </a:pPr>
            <a:r>
              <a:rPr lang="zh-CN" altLang="en-US" dirty="0"/>
              <a:t>简单来讲，既然更新到叶子节点要增加时间复杂度，那么我们就暂时不更新到叶子节点，当下次需要询问待更新节点时，再去更新它，避免大量无用操作。</a:t>
            </a:r>
          </a:p>
        </p:txBody>
      </p:sp>
    </p:spTree>
    <p:extLst>
      <p:ext uri="{BB962C8B-B14F-4D97-AF65-F5344CB8AC3E}">
        <p14:creationId xmlns:p14="http://schemas.microsoft.com/office/powerpoint/2010/main" val="218652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74440-064D-453C-B303-DBE327F51772}"/>
              </a:ext>
            </a:extLst>
          </p:cNvPr>
          <p:cNvSpPr>
            <a:spLocks noGrp="1"/>
          </p:cNvSpPr>
          <p:nvPr>
            <p:ph type="title"/>
          </p:nvPr>
        </p:nvSpPr>
        <p:spPr/>
        <p:txBody>
          <a:bodyPr/>
          <a:lstStyle/>
          <a:p>
            <a:r>
              <a:rPr lang="zh-CN" altLang="en-US" dirty="0"/>
              <a:t>复习：一维树状数组</a:t>
            </a:r>
          </a:p>
        </p:txBody>
      </p:sp>
      <p:sp>
        <p:nvSpPr>
          <p:cNvPr id="3" name="内容占位符 2">
            <a:extLst>
              <a:ext uri="{FF2B5EF4-FFF2-40B4-BE49-F238E27FC236}">
                <a16:creationId xmlns:a16="http://schemas.microsoft.com/office/drawing/2014/main" id="{68627603-9D8E-44B9-B481-D4C8C32768C2}"/>
              </a:ext>
            </a:extLst>
          </p:cNvPr>
          <p:cNvSpPr>
            <a:spLocks noGrp="1"/>
          </p:cNvSpPr>
          <p:nvPr>
            <p:ph idx="1"/>
          </p:nvPr>
        </p:nvSpPr>
        <p:spPr>
          <a:xfrm>
            <a:off x="426720" y="1825624"/>
            <a:ext cx="11765280" cy="4798695"/>
          </a:xfrm>
        </p:spPr>
        <p:txBody>
          <a:bodyPr>
            <a:normAutofit/>
          </a:bodyPr>
          <a:lstStyle/>
          <a:p>
            <a:pPr marL="0" indent="0">
              <a:buNone/>
            </a:pPr>
            <a:r>
              <a:rPr lang="en-US" altLang="zh-CN" sz="2400" dirty="0"/>
              <a:t>A</a:t>
            </a:r>
            <a:r>
              <a:rPr lang="zh-CN" altLang="en-US" sz="2400" dirty="0"/>
              <a:t>数组是原始</a:t>
            </a:r>
            <a:r>
              <a:rPr lang="en-US" altLang="zh-CN" sz="2400" dirty="0"/>
              <a:t>n</a:t>
            </a:r>
            <a:r>
              <a:rPr lang="zh-CN" altLang="en-US" sz="2400" dirty="0"/>
              <a:t>个数的数组，</a:t>
            </a:r>
            <a:r>
              <a:rPr lang="en-US" altLang="zh-CN" sz="2400" dirty="0"/>
              <a:t>C</a:t>
            </a:r>
            <a:r>
              <a:rPr lang="zh-CN" altLang="en-US" sz="2400" dirty="0"/>
              <a:t>数组就是是树状数组</a:t>
            </a:r>
            <a:endParaRPr lang="en-US" altLang="zh-CN" sz="2400" dirty="0"/>
          </a:p>
          <a:p>
            <a:pPr marL="0" indent="0">
              <a:buNone/>
            </a:pPr>
            <a:endParaRPr lang="en-US" altLang="zh-CN" sz="2400" dirty="0"/>
          </a:p>
          <a:p>
            <a:pPr marL="0" indent="0">
              <a:buNone/>
            </a:pPr>
            <a:r>
              <a:rPr lang="en-US" altLang="zh-CN" sz="2000" dirty="0"/>
              <a:t>C[1] = A[1]</a:t>
            </a:r>
          </a:p>
          <a:p>
            <a:pPr marL="0" indent="0">
              <a:buNone/>
            </a:pPr>
            <a:r>
              <a:rPr lang="en-US" altLang="zh-CN" sz="2000" dirty="0"/>
              <a:t>C[2] = C[1] + A[2] = A[1] + A[2]</a:t>
            </a:r>
          </a:p>
          <a:p>
            <a:pPr marL="0" indent="0">
              <a:buNone/>
            </a:pPr>
            <a:r>
              <a:rPr lang="en-US" altLang="zh-CN" sz="2000" dirty="0"/>
              <a:t>C[3] = A[3]</a:t>
            </a:r>
          </a:p>
          <a:p>
            <a:pPr marL="0" indent="0">
              <a:buNone/>
            </a:pPr>
            <a:r>
              <a:rPr lang="en-US" altLang="zh-CN" sz="2000" dirty="0"/>
              <a:t>C[4] = C[2] + C[3] +A[4] = A[1] + A[2] + A[3] + A[4]</a:t>
            </a:r>
          </a:p>
          <a:p>
            <a:pPr marL="0" indent="0">
              <a:buNone/>
            </a:pPr>
            <a:r>
              <a:rPr lang="en-US" altLang="zh-CN" sz="2000" dirty="0"/>
              <a:t>C[5] = A[5]</a:t>
            </a:r>
          </a:p>
          <a:p>
            <a:pPr marL="0" indent="0">
              <a:buNone/>
            </a:pPr>
            <a:r>
              <a:rPr lang="en-US" altLang="zh-CN" sz="2000" dirty="0"/>
              <a:t>C[6] = C[5] + A[6] = A[5] + A[6]</a:t>
            </a:r>
          </a:p>
          <a:p>
            <a:pPr marL="0" indent="0">
              <a:buNone/>
            </a:pPr>
            <a:r>
              <a:rPr lang="en-US" altLang="zh-CN" sz="2000" dirty="0"/>
              <a:t>C[7] = A[7]</a:t>
            </a:r>
          </a:p>
          <a:p>
            <a:pPr marL="0" indent="0">
              <a:buNone/>
            </a:pPr>
            <a:r>
              <a:rPr lang="en-US" altLang="zh-CN" sz="2000" dirty="0"/>
              <a:t>C[8] = C[4] + C[6] + C[7] + A[8] = A[1] + A[2] + A[3] + A[4] + A[5] + A[6] + A[7] + A[8]</a:t>
            </a:r>
          </a:p>
        </p:txBody>
      </p:sp>
      <p:pic>
        <p:nvPicPr>
          <p:cNvPr id="4" name="图片 3">
            <a:extLst>
              <a:ext uri="{FF2B5EF4-FFF2-40B4-BE49-F238E27FC236}">
                <a16:creationId xmlns:a16="http://schemas.microsoft.com/office/drawing/2014/main" id="{0A761F9C-935C-4EC4-A8D7-11B4D0BA744D}"/>
              </a:ext>
            </a:extLst>
          </p:cNvPr>
          <p:cNvPicPr>
            <a:picLocks noChangeAspect="1"/>
          </p:cNvPicPr>
          <p:nvPr/>
        </p:nvPicPr>
        <p:blipFill>
          <a:blip r:embed="rId2"/>
          <a:stretch>
            <a:fillRect/>
          </a:stretch>
        </p:blipFill>
        <p:spPr>
          <a:xfrm>
            <a:off x="7318375" y="1471894"/>
            <a:ext cx="4233545" cy="2521620"/>
          </a:xfrm>
          <a:prstGeom prst="rect">
            <a:avLst/>
          </a:prstGeom>
        </p:spPr>
      </p:pic>
    </p:spTree>
    <p:extLst>
      <p:ext uri="{BB962C8B-B14F-4D97-AF65-F5344CB8AC3E}">
        <p14:creationId xmlns:p14="http://schemas.microsoft.com/office/powerpoint/2010/main" val="1775968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BDCD73C-41B3-4574-B785-0FC6155886F4}"/>
              </a:ext>
            </a:extLst>
          </p:cNvPr>
          <p:cNvPicPr>
            <a:picLocks noGrp="1" noChangeAspect="1"/>
          </p:cNvPicPr>
          <p:nvPr>
            <p:ph idx="1"/>
          </p:nvPr>
        </p:nvPicPr>
        <p:blipFill>
          <a:blip r:embed="rId2"/>
          <a:stretch>
            <a:fillRect/>
          </a:stretch>
        </p:blipFill>
        <p:spPr>
          <a:xfrm>
            <a:off x="970280" y="672053"/>
            <a:ext cx="9697916" cy="4267384"/>
          </a:xfrm>
          <a:prstGeom prst="rect">
            <a:avLst/>
          </a:prstGeom>
        </p:spPr>
      </p:pic>
      <p:sp>
        <p:nvSpPr>
          <p:cNvPr id="5" name="矩形 4">
            <a:extLst>
              <a:ext uri="{FF2B5EF4-FFF2-40B4-BE49-F238E27FC236}">
                <a16:creationId xmlns:a16="http://schemas.microsoft.com/office/drawing/2014/main" id="{944C54D2-3BF0-41AA-BB23-7A3FFC39CE7C}"/>
              </a:ext>
            </a:extLst>
          </p:cNvPr>
          <p:cNvSpPr/>
          <p:nvPr/>
        </p:nvSpPr>
        <p:spPr>
          <a:xfrm>
            <a:off x="762000" y="4939437"/>
            <a:ext cx="10302240" cy="1323439"/>
          </a:xfrm>
          <a:prstGeom prst="rect">
            <a:avLst/>
          </a:prstGeom>
        </p:spPr>
        <p:txBody>
          <a:bodyPr wrap="square">
            <a:spAutoFit/>
          </a:bodyPr>
          <a:lstStyle/>
          <a:p>
            <a:r>
              <a:rPr lang="zh-CN" altLang="en-US" sz="2000" dirty="0">
                <a:solidFill>
                  <a:srgbClr val="333333"/>
                </a:solidFill>
                <a:latin typeface="+mn-ea"/>
              </a:rPr>
              <a:t>注意第二个</a:t>
            </a:r>
            <a:r>
              <a:rPr lang="en-US" altLang="zh-CN" sz="2000" dirty="0">
                <a:solidFill>
                  <a:srgbClr val="333333"/>
                </a:solidFill>
                <a:latin typeface="+mn-ea"/>
              </a:rPr>
              <a:t>if</a:t>
            </a:r>
            <a:r>
              <a:rPr lang="zh-CN" altLang="en-US" sz="2000" dirty="0">
                <a:solidFill>
                  <a:srgbClr val="333333"/>
                </a:solidFill>
                <a:latin typeface="+mn-ea"/>
              </a:rPr>
              <a:t>判断：</a:t>
            </a:r>
            <a:r>
              <a:rPr lang="en-US" altLang="zh-CN" sz="2000" i="0" dirty="0">
                <a:solidFill>
                  <a:srgbClr val="333333"/>
                </a:solidFill>
                <a:effectLst/>
                <a:latin typeface="+mn-ea"/>
              </a:rPr>
              <a:t>if(tree[rt].l == l &amp;&amp; r == tree[rt].r) </a:t>
            </a:r>
            <a:r>
              <a:rPr lang="zh-CN" altLang="en-US" sz="2000" i="0" dirty="0">
                <a:solidFill>
                  <a:srgbClr val="333333"/>
                </a:solidFill>
                <a:effectLst/>
                <a:latin typeface="+mn-ea"/>
              </a:rPr>
              <a:t>这里就是用到</a:t>
            </a:r>
            <a:r>
              <a:rPr lang="en-US" altLang="zh-CN" sz="2000" i="0" dirty="0">
                <a:solidFill>
                  <a:srgbClr val="333333"/>
                </a:solidFill>
                <a:effectLst/>
                <a:latin typeface="+mn-ea"/>
              </a:rPr>
              <a:t>Lazy</a:t>
            </a:r>
            <a:r>
              <a:rPr lang="zh-CN" altLang="en-US" sz="2000" i="0" dirty="0">
                <a:solidFill>
                  <a:srgbClr val="333333"/>
                </a:solidFill>
                <a:effectLst/>
                <a:latin typeface="+mn-ea"/>
              </a:rPr>
              <a:t>思想的关键时刻 正如上面说提到的，这里首先更新该节点的</a:t>
            </a:r>
            <a:r>
              <a:rPr lang="en-US" altLang="zh-CN" sz="2000" i="0" dirty="0">
                <a:solidFill>
                  <a:srgbClr val="333333"/>
                </a:solidFill>
                <a:effectLst/>
                <a:latin typeface="+mn-ea"/>
              </a:rPr>
              <a:t>sum[rt]</a:t>
            </a:r>
            <a:r>
              <a:rPr lang="zh-CN" altLang="en-US" sz="2000" i="0" dirty="0">
                <a:solidFill>
                  <a:srgbClr val="333333"/>
                </a:solidFill>
                <a:effectLst/>
                <a:latin typeface="+mn-ea"/>
              </a:rPr>
              <a:t>值，然后更新该节点具体每个数值应该加多少即</a:t>
            </a:r>
            <a:r>
              <a:rPr lang="en-US" altLang="zh-CN" sz="2000" i="0" dirty="0">
                <a:solidFill>
                  <a:srgbClr val="333333"/>
                </a:solidFill>
                <a:effectLst/>
                <a:latin typeface="+mn-ea"/>
              </a:rPr>
              <a:t>add[rt]</a:t>
            </a:r>
            <a:r>
              <a:rPr lang="zh-CN" altLang="en-US" sz="2000" i="0" dirty="0">
                <a:solidFill>
                  <a:srgbClr val="333333"/>
                </a:solidFill>
                <a:effectLst/>
                <a:latin typeface="+mn-ea"/>
              </a:rPr>
              <a:t>的值，注意此时整个函数就运行完了，直接</a:t>
            </a:r>
            <a:r>
              <a:rPr lang="en-US" altLang="zh-CN" sz="2000" i="0" dirty="0">
                <a:solidFill>
                  <a:srgbClr val="333333"/>
                </a:solidFill>
                <a:effectLst/>
                <a:latin typeface="+mn-ea"/>
              </a:rPr>
              <a:t>return</a:t>
            </a:r>
            <a:r>
              <a:rPr lang="zh-CN" altLang="en-US" sz="2000" i="0" dirty="0">
                <a:solidFill>
                  <a:srgbClr val="333333"/>
                </a:solidFill>
                <a:effectLst/>
                <a:latin typeface="+mn-ea"/>
              </a:rPr>
              <a:t>，而不是还继续向子节点继续更新，这里就是</a:t>
            </a:r>
            <a:r>
              <a:rPr lang="en-US" altLang="zh-CN" sz="2000" i="0" dirty="0">
                <a:solidFill>
                  <a:srgbClr val="333333"/>
                </a:solidFill>
                <a:effectLst/>
                <a:latin typeface="+mn-ea"/>
              </a:rPr>
              <a:t>Lazy</a:t>
            </a:r>
            <a:r>
              <a:rPr lang="zh-CN" altLang="en-US" sz="2000" i="0" dirty="0">
                <a:solidFill>
                  <a:srgbClr val="333333"/>
                </a:solidFill>
                <a:effectLst/>
                <a:latin typeface="+mn-ea"/>
              </a:rPr>
              <a:t>思想，暂时不更新子节点的值。</a:t>
            </a:r>
            <a:endParaRPr lang="zh-CN" altLang="en-US" sz="2000" dirty="0">
              <a:latin typeface="+mn-ea"/>
            </a:endParaRPr>
          </a:p>
        </p:txBody>
      </p:sp>
    </p:spTree>
    <p:extLst>
      <p:ext uri="{BB962C8B-B14F-4D97-AF65-F5344CB8AC3E}">
        <p14:creationId xmlns:p14="http://schemas.microsoft.com/office/powerpoint/2010/main" val="771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B17D2A0-929A-488F-9BB4-6D34725D01DE}"/>
              </a:ext>
            </a:extLst>
          </p:cNvPr>
          <p:cNvPicPr>
            <a:picLocks noGrp="1" noChangeAspect="1"/>
          </p:cNvPicPr>
          <p:nvPr>
            <p:ph idx="1"/>
          </p:nvPr>
        </p:nvPicPr>
        <p:blipFill>
          <a:blip r:embed="rId2"/>
          <a:stretch>
            <a:fillRect/>
          </a:stretch>
        </p:blipFill>
        <p:spPr>
          <a:xfrm>
            <a:off x="1129665" y="2009775"/>
            <a:ext cx="6762750" cy="2838450"/>
          </a:xfrm>
          <a:prstGeom prst="rect">
            <a:avLst/>
          </a:prstGeom>
        </p:spPr>
      </p:pic>
      <p:sp>
        <p:nvSpPr>
          <p:cNvPr id="5" name="矩形 4">
            <a:extLst>
              <a:ext uri="{FF2B5EF4-FFF2-40B4-BE49-F238E27FC236}">
                <a16:creationId xmlns:a16="http://schemas.microsoft.com/office/drawing/2014/main" id="{52C23B5E-DCFA-4C5A-A426-6265FB169FCA}"/>
              </a:ext>
            </a:extLst>
          </p:cNvPr>
          <p:cNvSpPr/>
          <p:nvPr/>
        </p:nvSpPr>
        <p:spPr>
          <a:xfrm>
            <a:off x="447040" y="522516"/>
            <a:ext cx="10627360" cy="1200329"/>
          </a:xfrm>
          <a:prstGeom prst="rect">
            <a:avLst/>
          </a:prstGeom>
        </p:spPr>
        <p:txBody>
          <a:bodyPr wrap="square">
            <a:spAutoFit/>
          </a:bodyPr>
          <a:lstStyle/>
          <a:p>
            <a:r>
              <a:rPr lang="zh-CN" altLang="en-US" sz="2400" b="0" i="0" dirty="0">
                <a:solidFill>
                  <a:srgbClr val="333333"/>
                </a:solidFill>
                <a:effectLst/>
                <a:latin typeface="+mn-ea"/>
              </a:rPr>
              <a:t>那么什么时候需要更新子节点的值呢？答案是在某部分</a:t>
            </a:r>
            <a:r>
              <a:rPr lang="en-US" altLang="zh-CN" sz="2400" b="0" i="0" dirty="0">
                <a:solidFill>
                  <a:srgbClr val="333333"/>
                </a:solidFill>
                <a:effectLst/>
                <a:latin typeface="+mn-ea"/>
              </a:rPr>
              <a:t>update</a:t>
            </a:r>
            <a:r>
              <a:rPr lang="zh-CN" altLang="en-US" sz="2400" b="0" i="0" dirty="0">
                <a:solidFill>
                  <a:srgbClr val="333333"/>
                </a:solidFill>
                <a:effectLst/>
                <a:latin typeface="+mn-ea"/>
              </a:rPr>
              <a:t>操作的时候需要用到那部分没有更新的节点的值的时候，这时就调用</a:t>
            </a:r>
            <a:r>
              <a:rPr lang="en-US" altLang="zh-CN" sz="2400" b="0" i="0" dirty="0" err="1">
                <a:solidFill>
                  <a:srgbClr val="333333"/>
                </a:solidFill>
                <a:effectLst/>
                <a:latin typeface="+mn-ea"/>
              </a:rPr>
              <a:t>PushDown</a:t>
            </a:r>
            <a:r>
              <a:rPr lang="en-US" altLang="zh-CN" sz="2400" b="0" i="0" dirty="0">
                <a:solidFill>
                  <a:srgbClr val="333333"/>
                </a:solidFill>
                <a:effectLst/>
                <a:latin typeface="+mn-ea"/>
              </a:rPr>
              <a:t>()</a:t>
            </a:r>
            <a:r>
              <a:rPr lang="zh-CN" altLang="en-US" sz="2400" b="0" i="0" dirty="0">
                <a:solidFill>
                  <a:srgbClr val="333333"/>
                </a:solidFill>
                <a:effectLst/>
                <a:latin typeface="+mn-ea"/>
              </a:rPr>
              <a:t>函数更新子节点的数值。</a:t>
            </a:r>
            <a:endParaRPr lang="zh-CN" altLang="en-US" sz="2400" dirty="0">
              <a:latin typeface="+mn-ea"/>
            </a:endParaRPr>
          </a:p>
        </p:txBody>
      </p:sp>
      <p:sp>
        <p:nvSpPr>
          <p:cNvPr id="6" name="矩形 5">
            <a:extLst>
              <a:ext uri="{FF2B5EF4-FFF2-40B4-BE49-F238E27FC236}">
                <a16:creationId xmlns:a16="http://schemas.microsoft.com/office/drawing/2014/main" id="{15E99B85-ED6E-4A77-8523-01A76687C4B8}"/>
              </a:ext>
            </a:extLst>
          </p:cNvPr>
          <p:cNvSpPr/>
          <p:nvPr/>
        </p:nvSpPr>
        <p:spPr>
          <a:xfrm>
            <a:off x="711200" y="5135155"/>
            <a:ext cx="10627360" cy="461665"/>
          </a:xfrm>
          <a:prstGeom prst="rect">
            <a:avLst/>
          </a:prstGeom>
        </p:spPr>
        <p:txBody>
          <a:bodyPr wrap="square">
            <a:spAutoFit/>
          </a:bodyPr>
          <a:lstStyle/>
          <a:p>
            <a:r>
              <a:rPr lang="zh-CN" altLang="en-US" sz="2400" dirty="0">
                <a:solidFill>
                  <a:srgbClr val="333333"/>
                </a:solidFill>
                <a:latin typeface="+mn-ea"/>
              </a:rPr>
              <a:t>区间查询的代码也需要修改：</a:t>
            </a:r>
          </a:p>
        </p:txBody>
      </p:sp>
    </p:spTree>
    <p:extLst>
      <p:ext uri="{BB962C8B-B14F-4D97-AF65-F5344CB8AC3E}">
        <p14:creationId xmlns:p14="http://schemas.microsoft.com/office/powerpoint/2010/main" val="223895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1F92C65-58DE-4A59-839C-8DB9EE388371}"/>
              </a:ext>
            </a:extLst>
          </p:cNvPr>
          <p:cNvPicPr>
            <a:picLocks noGrp="1" noChangeAspect="1"/>
          </p:cNvPicPr>
          <p:nvPr>
            <p:ph idx="1"/>
          </p:nvPr>
        </p:nvPicPr>
        <p:blipFill>
          <a:blip r:embed="rId2"/>
          <a:stretch>
            <a:fillRect/>
          </a:stretch>
        </p:blipFill>
        <p:spPr>
          <a:xfrm>
            <a:off x="1576705" y="487363"/>
            <a:ext cx="6762750" cy="4724400"/>
          </a:xfrm>
          <a:prstGeom prst="rect">
            <a:avLst/>
          </a:prstGeom>
        </p:spPr>
      </p:pic>
      <p:sp>
        <p:nvSpPr>
          <p:cNvPr id="5" name="矩形 4">
            <a:extLst>
              <a:ext uri="{FF2B5EF4-FFF2-40B4-BE49-F238E27FC236}">
                <a16:creationId xmlns:a16="http://schemas.microsoft.com/office/drawing/2014/main" id="{D20CD81B-C309-425A-9A10-C16A517FE6ED}"/>
              </a:ext>
            </a:extLst>
          </p:cNvPr>
          <p:cNvSpPr/>
          <p:nvPr/>
        </p:nvSpPr>
        <p:spPr>
          <a:xfrm>
            <a:off x="1249680" y="5447307"/>
            <a:ext cx="9865360" cy="1200329"/>
          </a:xfrm>
          <a:prstGeom prst="rect">
            <a:avLst/>
          </a:prstGeom>
        </p:spPr>
        <p:txBody>
          <a:bodyPr wrap="square">
            <a:spAutoFit/>
          </a:bodyPr>
          <a:lstStyle/>
          <a:p>
            <a:r>
              <a:rPr lang="zh-CN" altLang="en-US" sz="2400" dirty="0">
                <a:solidFill>
                  <a:srgbClr val="333333"/>
                </a:solidFill>
                <a:latin typeface="+mn-ea"/>
              </a:rPr>
              <a:t>由于我们用了</a:t>
            </a:r>
            <a:r>
              <a:rPr lang="en-US" altLang="zh-CN" sz="2400" dirty="0">
                <a:solidFill>
                  <a:srgbClr val="333333"/>
                </a:solidFill>
                <a:latin typeface="+mn-ea"/>
              </a:rPr>
              <a:t>Lazy</a:t>
            </a:r>
            <a:r>
              <a:rPr lang="zh-CN" altLang="en-US" sz="2400" dirty="0">
                <a:solidFill>
                  <a:srgbClr val="333333"/>
                </a:solidFill>
                <a:latin typeface="+mn-ea"/>
              </a:rPr>
              <a:t>操作，这段的数值还没有更新，因此查询之前，我们需要调用</a:t>
            </a:r>
            <a:r>
              <a:rPr lang="en-US" altLang="zh-CN" sz="2400" dirty="0" err="1">
                <a:solidFill>
                  <a:srgbClr val="333333"/>
                </a:solidFill>
                <a:latin typeface="+mn-ea"/>
              </a:rPr>
              <a:t>PushDown</a:t>
            </a:r>
            <a:r>
              <a:rPr lang="zh-CN" altLang="en-US" sz="2400" dirty="0">
                <a:solidFill>
                  <a:srgbClr val="333333"/>
                </a:solidFill>
                <a:latin typeface="+mn-ea"/>
              </a:rPr>
              <a:t>函数去更新（看是否满足</a:t>
            </a:r>
            <a:r>
              <a:rPr lang="en-US" altLang="zh-CN" sz="2400" dirty="0">
                <a:solidFill>
                  <a:srgbClr val="333333"/>
                </a:solidFill>
                <a:latin typeface="+mn-ea"/>
              </a:rPr>
              <a:t>if(add[rt])</a:t>
            </a:r>
            <a:r>
              <a:rPr lang="zh-CN" altLang="en-US" sz="2400" dirty="0">
                <a:solidFill>
                  <a:srgbClr val="333333"/>
                </a:solidFill>
                <a:latin typeface="+mn-ea"/>
              </a:rPr>
              <a:t>，若是就说明还没有更新）。</a:t>
            </a:r>
          </a:p>
        </p:txBody>
      </p:sp>
    </p:spTree>
    <p:extLst>
      <p:ext uri="{BB962C8B-B14F-4D97-AF65-F5344CB8AC3E}">
        <p14:creationId xmlns:p14="http://schemas.microsoft.com/office/powerpoint/2010/main" val="13998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44814-B57F-629C-0C32-FEF18DE118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6AC746-4435-93E7-1588-7DAB202E886C}"/>
              </a:ext>
            </a:extLst>
          </p:cNvPr>
          <p:cNvSpPr>
            <a:spLocks noGrp="1"/>
          </p:cNvSpPr>
          <p:nvPr>
            <p:ph idx="1"/>
          </p:nvPr>
        </p:nvSpPr>
        <p:spPr/>
        <p:txBody>
          <a:bodyPr/>
          <a:lstStyle/>
          <a:p>
            <a:pPr marL="0" indent="0">
              <a:buNone/>
            </a:pPr>
            <a:r>
              <a:rPr lang="zh-CN" altLang="en-US" dirty="0"/>
              <a:t>一维线段树：</a:t>
            </a:r>
            <a:endParaRPr lang="en-US" altLang="zh-CN" dirty="0"/>
          </a:p>
          <a:p>
            <a:pPr marL="0" indent="0">
              <a:buNone/>
            </a:pPr>
            <a:r>
              <a:rPr lang="zh-CN" altLang="en-US" dirty="0"/>
              <a:t>单点修改，区间查询  √</a:t>
            </a:r>
            <a:endParaRPr lang="en-US" altLang="zh-CN" dirty="0"/>
          </a:p>
          <a:p>
            <a:pPr marL="0" indent="0">
              <a:buNone/>
            </a:pPr>
            <a:r>
              <a:rPr lang="zh-CN" altLang="en-US" dirty="0"/>
              <a:t>区间修改，区间查询  √</a:t>
            </a:r>
            <a:endParaRPr lang="en-US" altLang="zh-CN" dirty="0"/>
          </a:p>
          <a:p>
            <a:pPr marL="0" indent="0">
              <a:buNone/>
            </a:pPr>
            <a:endParaRPr lang="en-US" altLang="zh-CN" dirty="0"/>
          </a:p>
          <a:p>
            <a:pPr marL="0" indent="0">
              <a:buNone/>
            </a:pPr>
            <a:r>
              <a:rPr lang="zh-CN" altLang="en-US" dirty="0"/>
              <a:t>区域（矩阵）问题？</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80057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F3CFD-55CA-FE73-9A80-E74175B59AC0}"/>
              </a:ext>
            </a:extLst>
          </p:cNvPr>
          <p:cNvSpPr>
            <a:spLocks noGrp="1"/>
          </p:cNvSpPr>
          <p:nvPr>
            <p:ph type="title"/>
          </p:nvPr>
        </p:nvSpPr>
        <p:spPr/>
        <p:txBody>
          <a:bodyPr/>
          <a:lstStyle/>
          <a:p>
            <a:r>
              <a:rPr lang="zh-CN" altLang="en-US" dirty="0"/>
              <a:t>二维线段树</a:t>
            </a:r>
          </a:p>
        </p:txBody>
      </p:sp>
      <p:pic>
        <p:nvPicPr>
          <p:cNvPr id="4" name="Picture 145">
            <a:extLst>
              <a:ext uri="{FF2B5EF4-FFF2-40B4-BE49-F238E27FC236}">
                <a16:creationId xmlns:a16="http://schemas.microsoft.com/office/drawing/2014/main" id="{1E773E6F-AFE8-F5F2-1542-879FE2757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51333" y="1452851"/>
            <a:ext cx="5602830" cy="395229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a:extLst>
              <a:ext uri="{FF2B5EF4-FFF2-40B4-BE49-F238E27FC236}">
                <a16:creationId xmlns:a16="http://schemas.microsoft.com/office/drawing/2014/main" id="{AD00004D-C0F3-CE41-F047-E7DB11DD3BE4}"/>
              </a:ext>
            </a:extLst>
          </p:cNvPr>
          <p:cNvPicPr>
            <a:picLocks noChangeAspect="1"/>
          </p:cNvPicPr>
          <p:nvPr/>
        </p:nvPicPr>
        <p:blipFill>
          <a:blip r:embed="rId3"/>
          <a:stretch>
            <a:fillRect/>
          </a:stretch>
        </p:blipFill>
        <p:spPr>
          <a:xfrm>
            <a:off x="710196" y="2360610"/>
            <a:ext cx="4361577" cy="2381251"/>
          </a:xfrm>
          <a:prstGeom prst="rect">
            <a:avLst/>
          </a:prstGeom>
        </p:spPr>
      </p:pic>
      <p:sp>
        <p:nvSpPr>
          <p:cNvPr id="7" name="文本框 6">
            <a:extLst>
              <a:ext uri="{FF2B5EF4-FFF2-40B4-BE49-F238E27FC236}">
                <a16:creationId xmlns:a16="http://schemas.microsoft.com/office/drawing/2014/main" id="{EE2950DD-D295-DE73-7767-9967F8712591}"/>
              </a:ext>
            </a:extLst>
          </p:cNvPr>
          <p:cNvSpPr txBox="1"/>
          <p:nvPr/>
        </p:nvSpPr>
        <p:spPr>
          <a:xfrm>
            <a:off x="2253673" y="4922982"/>
            <a:ext cx="3352800" cy="369332"/>
          </a:xfrm>
          <a:prstGeom prst="rect">
            <a:avLst/>
          </a:prstGeom>
          <a:noFill/>
        </p:spPr>
        <p:txBody>
          <a:bodyPr wrap="square" rtlCol="0">
            <a:spAutoFit/>
          </a:bodyPr>
          <a:lstStyle/>
          <a:p>
            <a:r>
              <a:rPr lang="zh-CN" altLang="en-US" dirty="0"/>
              <a:t>四叉树实现</a:t>
            </a:r>
          </a:p>
        </p:txBody>
      </p:sp>
      <p:sp>
        <p:nvSpPr>
          <p:cNvPr id="8" name="文本框 7">
            <a:extLst>
              <a:ext uri="{FF2B5EF4-FFF2-40B4-BE49-F238E27FC236}">
                <a16:creationId xmlns:a16="http://schemas.microsoft.com/office/drawing/2014/main" id="{DE69E587-22FD-A914-1683-BA0A252ECEF4}"/>
              </a:ext>
            </a:extLst>
          </p:cNvPr>
          <p:cNvSpPr txBox="1"/>
          <p:nvPr/>
        </p:nvSpPr>
        <p:spPr>
          <a:xfrm>
            <a:off x="8363528" y="5684982"/>
            <a:ext cx="3352800" cy="369332"/>
          </a:xfrm>
          <a:prstGeom prst="rect">
            <a:avLst/>
          </a:prstGeom>
          <a:noFill/>
        </p:spPr>
        <p:txBody>
          <a:bodyPr wrap="square" rtlCol="0">
            <a:spAutoFit/>
          </a:bodyPr>
          <a:lstStyle/>
          <a:p>
            <a:r>
              <a:rPr lang="en-US" altLang="zh-CN" dirty="0"/>
              <a:t>*</a:t>
            </a:r>
            <a:r>
              <a:rPr lang="zh-CN" altLang="en-US" dirty="0"/>
              <a:t>树套树实现</a:t>
            </a:r>
          </a:p>
        </p:txBody>
      </p:sp>
    </p:spTree>
    <p:extLst>
      <p:ext uri="{BB962C8B-B14F-4D97-AF65-F5344CB8AC3E}">
        <p14:creationId xmlns:p14="http://schemas.microsoft.com/office/powerpoint/2010/main" val="287600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4E5DEB-A0DD-E51A-B75D-A675DF39DB3D}"/>
              </a:ext>
            </a:extLst>
          </p:cNvPr>
          <p:cNvSpPr>
            <a:spLocks noGrp="1"/>
          </p:cNvSpPr>
          <p:nvPr>
            <p:ph idx="1"/>
          </p:nvPr>
        </p:nvSpPr>
        <p:spPr>
          <a:xfrm>
            <a:off x="320963" y="421697"/>
            <a:ext cx="11085945" cy="5341794"/>
          </a:xfrm>
        </p:spPr>
        <p:txBody>
          <a:bodyPr>
            <a:normAutofit/>
          </a:bodyPr>
          <a:lstStyle/>
          <a:p>
            <a:pPr marL="0" indent="0">
              <a:buNone/>
            </a:pPr>
            <a:r>
              <a:rPr lang="zh-CN" altLang="en-US" sz="2000" dirty="0"/>
              <a:t>我们着重看一下四叉树实现。（相比树套树，四叉树实现更好理解，也更好实现，但是常数很大，实际表现不如树套树）</a:t>
            </a:r>
            <a:endParaRPr lang="en-US" altLang="zh-CN" sz="2000" dirty="0"/>
          </a:p>
          <a:p>
            <a:pPr marL="0" indent="0">
              <a:buNone/>
            </a:pPr>
            <a:endParaRPr lang="en-US" altLang="zh-CN" sz="2000" dirty="0"/>
          </a:p>
          <a:p>
            <a:pPr marL="0" indent="0">
              <a:buNone/>
            </a:pPr>
            <a:r>
              <a:rPr lang="zh-CN" altLang="en-US" sz="2000" dirty="0"/>
              <a:t>二维线段树是一棵四叉树，树上每个结点保存一个矩形和一个域，非叶子结点一定有二或四 个儿子结点，儿子结点表示的四个矩形交集为空，并集为父结点表示的矩形；叶子结点表示的矩形长宽均为</a:t>
            </a:r>
            <a:r>
              <a:rPr lang="en-US" altLang="zh-CN" sz="2000" dirty="0"/>
              <a:t>1</a:t>
            </a:r>
            <a:r>
              <a:rPr lang="zh-CN" altLang="en-US" sz="2000" dirty="0"/>
              <a:t>，域则表示了需要求的数据，每个父结点的域可以通过四个儿子结点得出。</a:t>
            </a:r>
            <a:endParaRPr lang="en-US" altLang="zh-CN" sz="2000" dirty="0"/>
          </a:p>
          <a:p>
            <a:pPr marL="0" indent="0">
              <a:buNone/>
            </a:pPr>
            <a:endParaRPr lang="en-US" altLang="zh-CN" sz="2000" dirty="0"/>
          </a:p>
          <a:p>
            <a:pPr marL="0" indent="0">
              <a:buNone/>
            </a:pPr>
            <a:r>
              <a:rPr lang="zh-CN" altLang="en-US" sz="2000" dirty="0"/>
              <a:t>每个叶子结点的单位面积为</a:t>
            </a:r>
            <a:r>
              <a:rPr lang="en-US" altLang="zh-CN" sz="2000" dirty="0"/>
              <a:t>1</a:t>
            </a:r>
            <a:r>
              <a:rPr lang="zh-CN" altLang="en-US" sz="2000" dirty="0"/>
              <a:t>，非叶子结点表示的矩形进行四分后，如下图所示，四个子矩形分别表示的是儿子结点表示的矩形区域。特殊的，当矩形面积为</a:t>
            </a:r>
            <a:r>
              <a:rPr lang="en-US" altLang="zh-CN" sz="2000" dirty="0"/>
              <a:t>1 X H</a:t>
            </a:r>
            <a:r>
              <a:rPr lang="zh-CN" altLang="en-US" sz="2000" dirty="0"/>
              <a:t>或者</a:t>
            </a:r>
            <a:r>
              <a:rPr lang="en-US" altLang="zh-CN" sz="2000" dirty="0"/>
              <a:t>W X 1</a:t>
            </a:r>
            <a:r>
              <a:rPr lang="zh-CN" altLang="en-US" sz="2000" dirty="0"/>
              <a:t>的时候，变成了一维的情况，这就是为什么有些结点有四个子结点，而有些结点只有两个子结点的原因了。</a:t>
            </a:r>
          </a:p>
        </p:txBody>
      </p:sp>
      <p:pic>
        <p:nvPicPr>
          <p:cNvPr id="5" name="图片 4">
            <a:extLst>
              <a:ext uri="{FF2B5EF4-FFF2-40B4-BE49-F238E27FC236}">
                <a16:creationId xmlns:a16="http://schemas.microsoft.com/office/drawing/2014/main" id="{7B036564-E458-5193-C697-EDB8771895C8}"/>
              </a:ext>
            </a:extLst>
          </p:cNvPr>
          <p:cNvPicPr>
            <a:picLocks noChangeAspect="1"/>
          </p:cNvPicPr>
          <p:nvPr/>
        </p:nvPicPr>
        <p:blipFill>
          <a:blip r:embed="rId2"/>
          <a:stretch>
            <a:fillRect/>
          </a:stretch>
        </p:blipFill>
        <p:spPr>
          <a:xfrm>
            <a:off x="7304953" y="4137601"/>
            <a:ext cx="2809875" cy="2000250"/>
          </a:xfrm>
          <a:prstGeom prst="rect">
            <a:avLst/>
          </a:prstGeom>
        </p:spPr>
      </p:pic>
      <p:pic>
        <p:nvPicPr>
          <p:cNvPr id="7" name="图片 6">
            <a:extLst>
              <a:ext uri="{FF2B5EF4-FFF2-40B4-BE49-F238E27FC236}">
                <a16:creationId xmlns:a16="http://schemas.microsoft.com/office/drawing/2014/main" id="{41DC8911-94BE-E22A-0A29-A49A21BAD30D}"/>
              </a:ext>
            </a:extLst>
          </p:cNvPr>
          <p:cNvPicPr>
            <a:picLocks noChangeAspect="1"/>
          </p:cNvPicPr>
          <p:nvPr/>
        </p:nvPicPr>
        <p:blipFill>
          <a:blip r:embed="rId3"/>
          <a:stretch>
            <a:fillRect/>
          </a:stretch>
        </p:blipFill>
        <p:spPr>
          <a:xfrm>
            <a:off x="1407391" y="3925744"/>
            <a:ext cx="4811135" cy="2663556"/>
          </a:xfrm>
          <a:prstGeom prst="rect">
            <a:avLst/>
          </a:prstGeom>
        </p:spPr>
      </p:pic>
    </p:spTree>
    <p:extLst>
      <p:ext uri="{BB962C8B-B14F-4D97-AF65-F5344CB8AC3E}">
        <p14:creationId xmlns:p14="http://schemas.microsoft.com/office/powerpoint/2010/main" val="2710544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AE18F8-99EB-5A35-994F-771FA28C545E}"/>
              </a:ext>
            </a:extLst>
          </p:cNvPr>
          <p:cNvSpPr>
            <a:spLocks noGrp="1"/>
          </p:cNvSpPr>
          <p:nvPr>
            <p:ph idx="1"/>
          </p:nvPr>
        </p:nvSpPr>
        <p:spPr>
          <a:xfrm>
            <a:off x="625764" y="643369"/>
            <a:ext cx="10515600" cy="5480339"/>
          </a:xfrm>
        </p:spPr>
        <p:txBody>
          <a:bodyPr>
            <a:normAutofit/>
          </a:bodyPr>
          <a:lstStyle/>
          <a:p>
            <a:pPr marL="0" indent="0">
              <a:buNone/>
            </a:pPr>
            <a:r>
              <a:rPr lang="zh-CN" altLang="en-US" sz="2000" dirty="0"/>
              <a:t> 首先来看空间复杂度，</a:t>
            </a:r>
            <a:endParaRPr lang="en-US" altLang="zh-CN" sz="2000" dirty="0"/>
          </a:p>
          <a:p>
            <a:pPr marL="0" indent="0">
              <a:buNone/>
            </a:pPr>
            <a:r>
              <a:rPr lang="zh-CN" altLang="en-US" sz="2000" dirty="0"/>
              <a:t>一个 </a:t>
            </a:r>
            <a:r>
              <a:rPr lang="en-US" altLang="zh-CN" sz="2000" dirty="0"/>
              <a:t>W x H </a:t>
            </a:r>
            <a:r>
              <a:rPr lang="zh-CN" altLang="en-US" sz="2000" dirty="0"/>
              <a:t>的矩形，根结点表示的矩形是</a:t>
            </a:r>
            <a:r>
              <a:rPr lang="en-US" altLang="zh-CN" sz="2000" dirty="0"/>
              <a:t>W x H</a:t>
            </a:r>
            <a:r>
              <a:rPr lang="zh-CN" altLang="en-US" sz="2000" dirty="0"/>
              <a:t>，令</a:t>
            </a:r>
            <a:r>
              <a:rPr lang="en-US" altLang="zh-CN" sz="2000" dirty="0"/>
              <a:t>N = max{W, H}</a:t>
            </a:r>
            <a:r>
              <a:rPr lang="zh-CN" altLang="en-US" sz="2000" dirty="0"/>
              <a:t>，那么这棵二维线段树的深度</a:t>
            </a:r>
            <a:r>
              <a:rPr lang="en-US" altLang="zh-CN" sz="2000" dirty="0"/>
              <a:t>D = log2(N)+1</a:t>
            </a:r>
            <a:r>
              <a:rPr lang="zh-CN" altLang="en-US" sz="2000" dirty="0"/>
              <a:t>，当这棵树是一棵满四叉树的时候，结点数达到最大值，根据等比数列求和公式，最大情况的结点数为 </a:t>
            </a:r>
            <a:r>
              <a:rPr lang="en-US" altLang="zh-CN" sz="2000" dirty="0"/>
              <a:t>(4^D - 1) / 3</a:t>
            </a:r>
            <a:r>
              <a:rPr lang="zh-CN" altLang="en-US" sz="2000" dirty="0"/>
              <a:t>。更加直观的，当</a:t>
            </a:r>
            <a:r>
              <a:rPr lang="en-US" altLang="zh-CN" sz="2000" dirty="0"/>
              <a:t>N = W = H = 2^k, </a:t>
            </a:r>
            <a:r>
              <a:rPr lang="zh-CN" altLang="en-US" sz="2000" dirty="0"/>
              <a:t>必定是一棵满四叉树，结点数为</a:t>
            </a:r>
            <a:r>
              <a:rPr lang="en-US" altLang="zh-CN" sz="2000" dirty="0"/>
              <a:t>(4^D-1) / 3 = ( 4^(k+1) - 1 ) / 3 = (2^</a:t>
            </a:r>
            <a:r>
              <a:rPr lang="zh-CN" altLang="en-US" sz="2000" dirty="0"/>
              <a:t>（</a:t>
            </a:r>
            <a:r>
              <a:rPr lang="en-US" altLang="zh-CN" sz="2000" dirty="0"/>
              <a:t>2k+2</a:t>
            </a:r>
            <a:r>
              <a:rPr lang="zh-CN" altLang="en-US" sz="2000" dirty="0"/>
              <a:t>）</a:t>
            </a:r>
            <a:r>
              <a:rPr lang="en-US" altLang="zh-CN" sz="2000" dirty="0"/>
              <a:t>-1) / 3</a:t>
            </a:r>
            <a:r>
              <a:rPr lang="zh-CN" altLang="en-US" sz="2000" dirty="0"/>
              <a:t>，去掉分子上的零头</a:t>
            </a:r>
            <a:r>
              <a:rPr lang="en-US" altLang="zh-CN" sz="2000" dirty="0"/>
              <a:t>1</a:t>
            </a:r>
            <a:r>
              <a:rPr lang="zh-CN" altLang="en-US" sz="2000" dirty="0"/>
              <a:t>，约等于</a:t>
            </a:r>
            <a:r>
              <a:rPr lang="en-US" altLang="zh-CN" sz="2000" dirty="0"/>
              <a:t>(4/3)*N^2</a:t>
            </a:r>
            <a:r>
              <a:rPr lang="zh-CN" altLang="en-US" sz="2000" dirty="0"/>
              <a:t>， 所以空间复杂度为</a:t>
            </a:r>
            <a:r>
              <a:rPr lang="en-US" altLang="zh-CN" sz="2000" dirty="0"/>
              <a:t>O(N^2)</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 再来看时间复杂度，需要分情况：</a:t>
            </a:r>
          </a:p>
          <a:p>
            <a:pPr marL="0" indent="0">
              <a:buNone/>
            </a:pPr>
            <a:r>
              <a:rPr lang="zh-CN" altLang="en-US" sz="2000" dirty="0"/>
              <a:t>       建树：建树时必定访问到每个结点，而且都是访问一次，所以建树的复杂度为</a:t>
            </a:r>
            <a:r>
              <a:rPr lang="en-US" altLang="zh-CN" sz="2000" dirty="0"/>
              <a:t>O(N^2)</a:t>
            </a:r>
            <a:r>
              <a:rPr lang="zh-CN" altLang="en-US" sz="2000" dirty="0"/>
              <a:t>；</a:t>
            </a:r>
          </a:p>
          <a:p>
            <a:pPr marL="0" indent="0">
              <a:buNone/>
            </a:pPr>
            <a:r>
              <a:rPr lang="zh-CN" altLang="en-US" sz="2000" dirty="0"/>
              <a:t>       单点更新：每次更新一个单位矩形的值，访问时只会访问从树的根结点到叶子结点的一条路径，所以单点更新的复杂度为</a:t>
            </a:r>
            <a:r>
              <a:rPr lang="en-US" altLang="zh-CN" sz="2000" dirty="0"/>
              <a:t>O( log2(N) )</a:t>
            </a:r>
            <a:r>
              <a:rPr lang="zh-CN" altLang="en-US" sz="2000" dirty="0"/>
              <a:t>。</a:t>
            </a:r>
          </a:p>
          <a:p>
            <a:pPr marL="0" indent="0">
              <a:buNone/>
            </a:pPr>
            <a:r>
              <a:rPr lang="zh-CN" altLang="en-US" sz="2000" dirty="0"/>
              <a:t>       区域询问：情况类似一维的区间询问。从根结点开始拆分区域，当询问区域完全覆盖结点区域时，不需要递归往下走，总体复杂度是</a:t>
            </a:r>
            <a:r>
              <a:rPr lang="en-US" altLang="zh-CN" sz="2000" dirty="0"/>
              <a:t>O( log2(N) * log2(N) ) </a:t>
            </a:r>
            <a:endParaRPr lang="zh-CN" altLang="en-US" sz="2000" dirty="0"/>
          </a:p>
        </p:txBody>
      </p:sp>
    </p:spTree>
    <p:extLst>
      <p:ext uri="{BB962C8B-B14F-4D97-AF65-F5344CB8AC3E}">
        <p14:creationId xmlns:p14="http://schemas.microsoft.com/office/powerpoint/2010/main" val="190855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7DD062-60CD-2FA2-E009-375CBE7F6915}"/>
              </a:ext>
            </a:extLst>
          </p:cNvPr>
          <p:cNvSpPr>
            <a:spLocks noGrp="1"/>
          </p:cNvSpPr>
          <p:nvPr>
            <p:ph idx="1"/>
          </p:nvPr>
        </p:nvSpPr>
        <p:spPr>
          <a:xfrm>
            <a:off x="616527" y="1567367"/>
            <a:ext cx="10515600" cy="4351338"/>
          </a:xfrm>
        </p:spPr>
        <p:txBody>
          <a:bodyPr>
            <a:normAutofit/>
          </a:bodyPr>
          <a:lstStyle/>
          <a:p>
            <a:pPr marL="0" indent="0">
              <a:buNone/>
            </a:pPr>
            <a:r>
              <a:rPr lang="zh-CN" altLang="en-US" sz="2400" dirty="0"/>
              <a:t>每个线段树结点都对应静态数组 </a:t>
            </a:r>
            <a:r>
              <a:rPr lang="en-US" altLang="zh-CN" sz="2400" dirty="0"/>
              <a:t>nodes</a:t>
            </a:r>
            <a:r>
              <a:rPr lang="zh-CN" altLang="en-US" sz="2400" dirty="0"/>
              <a:t>中的某个元素，便于通过编号在</a:t>
            </a:r>
            <a:r>
              <a:rPr lang="en-US" altLang="zh-CN" sz="2400" dirty="0"/>
              <a:t>O(1)</a:t>
            </a:r>
            <a:r>
              <a:rPr lang="zh-CN" altLang="en-US" sz="2400" dirty="0"/>
              <a:t>的时间内获取到对应树结点的指针，</a:t>
            </a:r>
            <a:r>
              <a:rPr lang="en-US" altLang="zh-CN" sz="2400" dirty="0"/>
              <a:t>son[4]</a:t>
            </a:r>
            <a:r>
              <a:rPr lang="zh-CN" altLang="en-US" sz="2400" dirty="0"/>
              <a:t>记录了四个子结点在</a:t>
            </a:r>
            <a:r>
              <a:rPr lang="en-US" altLang="zh-CN" sz="2400" dirty="0"/>
              <a:t>nodes</a:t>
            </a:r>
            <a:r>
              <a:rPr lang="zh-CN" altLang="en-US" sz="2400" dirty="0"/>
              <a:t>中的下标。仔细观察可以发现，如果对于一棵线段树，保证所有结点编号都连续的情况下，如果父结点的编号确定，那么子结点的编号也就确定了。例如，根结点编号为</a:t>
            </a:r>
            <a:r>
              <a:rPr lang="en-US" altLang="zh-CN" sz="2400" dirty="0"/>
              <a:t>1</a:t>
            </a:r>
            <a:r>
              <a:rPr lang="zh-CN" altLang="en-US" sz="2400" dirty="0"/>
              <a:t>，那么四个子结点编号为</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，父结点编号为</a:t>
            </a:r>
            <a:r>
              <a:rPr lang="en-US" altLang="zh-CN" sz="2400" dirty="0"/>
              <a:t>2</a:t>
            </a:r>
            <a:r>
              <a:rPr lang="zh-CN" altLang="en-US" sz="2400" dirty="0"/>
              <a:t>，四个子结点的编号为</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，根据数学归纳法，当结点编号为</a:t>
            </a:r>
            <a:r>
              <a:rPr lang="en-US" altLang="zh-CN" sz="2400" dirty="0"/>
              <a:t>p</a:t>
            </a:r>
            <a:r>
              <a:rPr lang="zh-CN" altLang="en-US" sz="2400" dirty="0"/>
              <a:t>，那么它的四个子结点编号为</a:t>
            </a:r>
            <a:r>
              <a:rPr lang="en-US" altLang="zh-CN" sz="2400" dirty="0"/>
              <a:t>(4*p-2+x)</a:t>
            </a:r>
            <a:r>
              <a:rPr lang="zh-CN" altLang="en-US" sz="2400" dirty="0"/>
              <a:t>，其中</a:t>
            </a:r>
            <a:r>
              <a:rPr lang="en-US" altLang="zh-CN" sz="2400" dirty="0"/>
              <a:t>x</a:t>
            </a:r>
            <a:r>
              <a:rPr lang="zh-CN" altLang="en-US" sz="2400" dirty="0"/>
              <a:t>取值为</a:t>
            </a:r>
            <a:r>
              <a:rPr lang="en-US" altLang="zh-CN" sz="2400" dirty="0"/>
              <a:t>[0, 3]</a:t>
            </a:r>
            <a:endParaRPr lang="zh-CN" altLang="en-US" sz="2400" dirty="0"/>
          </a:p>
        </p:txBody>
      </p:sp>
      <p:pic>
        <p:nvPicPr>
          <p:cNvPr id="5" name="图片 4">
            <a:extLst>
              <a:ext uri="{FF2B5EF4-FFF2-40B4-BE49-F238E27FC236}">
                <a16:creationId xmlns:a16="http://schemas.microsoft.com/office/drawing/2014/main" id="{8E0BFDCA-77B6-F182-3C28-6C29A179B6E5}"/>
              </a:ext>
            </a:extLst>
          </p:cNvPr>
          <p:cNvPicPr>
            <a:picLocks noChangeAspect="1"/>
          </p:cNvPicPr>
          <p:nvPr/>
        </p:nvPicPr>
        <p:blipFill>
          <a:blip r:embed="rId2"/>
          <a:stretch>
            <a:fillRect/>
          </a:stretch>
        </p:blipFill>
        <p:spPr>
          <a:xfrm>
            <a:off x="3644179" y="4405746"/>
            <a:ext cx="3019425" cy="762000"/>
          </a:xfrm>
          <a:prstGeom prst="rect">
            <a:avLst/>
          </a:prstGeom>
        </p:spPr>
      </p:pic>
      <p:sp>
        <p:nvSpPr>
          <p:cNvPr id="6" name="文本框 5">
            <a:extLst>
              <a:ext uri="{FF2B5EF4-FFF2-40B4-BE49-F238E27FC236}">
                <a16:creationId xmlns:a16="http://schemas.microsoft.com/office/drawing/2014/main" id="{5ACCA945-A6BA-79E5-BB44-5F2EE48A7987}"/>
              </a:ext>
            </a:extLst>
          </p:cNvPr>
          <p:cNvSpPr txBox="1"/>
          <p:nvPr/>
        </p:nvSpPr>
        <p:spPr>
          <a:xfrm>
            <a:off x="794327" y="683491"/>
            <a:ext cx="4608946" cy="584775"/>
          </a:xfrm>
          <a:prstGeom prst="rect">
            <a:avLst/>
          </a:prstGeom>
          <a:noFill/>
        </p:spPr>
        <p:txBody>
          <a:bodyPr wrap="square" rtlCol="0">
            <a:spAutoFit/>
          </a:bodyPr>
          <a:lstStyle/>
          <a:p>
            <a:r>
              <a:rPr lang="en-US" altLang="zh-CN" sz="3200" dirty="0" err="1"/>
              <a:t>get_son</a:t>
            </a:r>
            <a:r>
              <a:rPr lang="en-US" altLang="zh-CN" sz="3200" dirty="0"/>
              <a:t> </a:t>
            </a:r>
            <a:r>
              <a:rPr lang="zh-CN" altLang="en-US" sz="3200" dirty="0"/>
              <a:t>孩子节点编号</a:t>
            </a:r>
          </a:p>
        </p:txBody>
      </p:sp>
    </p:spTree>
    <p:extLst>
      <p:ext uri="{BB962C8B-B14F-4D97-AF65-F5344CB8AC3E}">
        <p14:creationId xmlns:p14="http://schemas.microsoft.com/office/powerpoint/2010/main" val="90136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9BD9D5-D64D-2750-CF0F-32F7B1B483F6}"/>
              </a:ext>
            </a:extLst>
          </p:cNvPr>
          <p:cNvSpPr>
            <a:spLocks noGrp="1"/>
          </p:cNvSpPr>
          <p:nvPr>
            <p:ph idx="1"/>
          </p:nvPr>
        </p:nvSpPr>
        <p:spPr>
          <a:xfrm>
            <a:off x="459509" y="421696"/>
            <a:ext cx="11272982" cy="6524049"/>
          </a:xfrm>
        </p:spPr>
        <p:txBody>
          <a:bodyPr>
            <a:normAutofit fontScale="92500" lnSpcReduction="10000"/>
          </a:bodyPr>
          <a:lstStyle/>
          <a:p>
            <a:pPr marL="0" indent="0">
              <a:buNone/>
            </a:pPr>
            <a:r>
              <a:rPr lang="zh-CN" altLang="en-US" dirty="0"/>
              <a:t>建树的过程是分治实现的。</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200" dirty="0"/>
              <a:t>这个切割过程是递归进行的，当某次切割的矩形为单位面积的时候，即为递归出口。当然还有一种情况，就是当某次切割后的矩形的某一维为</a:t>
            </a:r>
            <a:r>
              <a:rPr lang="en-US" altLang="zh-CN" sz="2200" dirty="0"/>
              <a:t>1</a:t>
            </a:r>
            <a:r>
              <a:rPr lang="zh-CN" altLang="en-US" sz="2200" dirty="0"/>
              <a:t>，而另一维大于</a:t>
            </a:r>
            <a:r>
              <a:rPr lang="en-US" altLang="zh-CN" sz="2200" dirty="0"/>
              <a:t>1</a:t>
            </a:r>
            <a:r>
              <a:rPr lang="zh-CN" altLang="en-US" sz="2200" dirty="0"/>
              <a:t>时，这里假设</a:t>
            </a:r>
            <a:r>
              <a:rPr lang="en-US" altLang="zh-CN" sz="2200" dirty="0"/>
              <a:t>W = 1</a:t>
            </a:r>
            <a:r>
              <a:rPr lang="zh-CN" altLang="en-US" sz="2200" dirty="0"/>
              <a:t>，</a:t>
            </a:r>
            <a:r>
              <a:rPr lang="en-US" altLang="zh-CN" sz="2200" dirty="0"/>
              <a:t>H &gt; 1</a:t>
            </a:r>
            <a:r>
              <a:rPr lang="zh-CN" altLang="en-US" sz="2200" dirty="0"/>
              <a:t>，那么继续切割时会发现</a:t>
            </a:r>
            <a:r>
              <a:rPr lang="en-US" altLang="zh-CN" sz="2200" dirty="0"/>
              <a:t>WM+1 &gt; W,</a:t>
            </a:r>
            <a:r>
              <a:rPr lang="zh-CN" altLang="en-US" sz="2200" dirty="0"/>
              <a:t>导致 </a:t>
            </a:r>
            <a:r>
              <a:rPr lang="en-US" altLang="zh-CN" sz="2200" dirty="0"/>
              <a:t>(WM+1, 1) - (W, HM) </a:t>
            </a:r>
            <a:r>
              <a:rPr lang="zh-CN" altLang="en-US" sz="2200" dirty="0"/>
              <a:t>和 </a:t>
            </a:r>
            <a:r>
              <a:rPr lang="en-US" altLang="zh-CN" sz="2200" dirty="0"/>
              <a:t>(WM+1, HM+1) - (W, H) </a:t>
            </a:r>
            <a:r>
              <a:rPr lang="zh-CN" altLang="en-US" sz="2200" dirty="0"/>
              <a:t>这两个矩形面积为负，所以在递归入口处需要判断是否有某一维的右端点小于左端点，如果有，这种矩形是不合法的，不能做为线段树的结点，不需要继续往下递归创建。</a:t>
            </a:r>
          </a:p>
        </p:txBody>
      </p:sp>
      <p:pic>
        <p:nvPicPr>
          <p:cNvPr id="5" name="图片 4">
            <a:extLst>
              <a:ext uri="{FF2B5EF4-FFF2-40B4-BE49-F238E27FC236}">
                <a16:creationId xmlns:a16="http://schemas.microsoft.com/office/drawing/2014/main" id="{493B0212-4263-5374-C2A4-BBB70E98CED6}"/>
              </a:ext>
            </a:extLst>
          </p:cNvPr>
          <p:cNvPicPr>
            <a:picLocks noChangeAspect="1"/>
          </p:cNvPicPr>
          <p:nvPr/>
        </p:nvPicPr>
        <p:blipFill>
          <a:blip r:embed="rId2"/>
          <a:stretch>
            <a:fillRect/>
          </a:stretch>
        </p:blipFill>
        <p:spPr>
          <a:xfrm>
            <a:off x="5150571" y="1288359"/>
            <a:ext cx="5824538" cy="3053228"/>
          </a:xfrm>
          <a:prstGeom prst="rect">
            <a:avLst/>
          </a:prstGeom>
        </p:spPr>
      </p:pic>
      <p:pic>
        <p:nvPicPr>
          <p:cNvPr id="7" name="图片 6">
            <a:extLst>
              <a:ext uri="{FF2B5EF4-FFF2-40B4-BE49-F238E27FC236}">
                <a16:creationId xmlns:a16="http://schemas.microsoft.com/office/drawing/2014/main" id="{E269DF77-F73B-31A9-8A78-6B3C6F2BA9D9}"/>
              </a:ext>
            </a:extLst>
          </p:cNvPr>
          <p:cNvPicPr>
            <a:picLocks noChangeAspect="1"/>
          </p:cNvPicPr>
          <p:nvPr/>
        </p:nvPicPr>
        <p:blipFill>
          <a:blip r:embed="rId3"/>
          <a:stretch>
            <a:fillRect/>
          </a:stretch>
        </p:blipFill>
        <p:spPr>
          <a:xfrm>
            <a:off x="459509" y="1288359"/>
            <a:ext cx="3813320" cy="3800588"/>
          </a:xfrm>
          <a:prstGeom prst="rect">
            <a:avLst/>
          </a:prstGeom>
        </p:spPr>
      </p:pic>
      <p:sp>
        <p:nvSpPr>
          <p:cNvPr id="8" name="文本框 7">
            <a:extLst>
              <a:ext uri="{FF2B5EF4-FFF2-40B4-BE49-F238E27FC236}">
                <a16:creationId xmlns:a16="http://schemas.microsoft.com/office/drawing/2014/main" id="{0D78DC87-F132-63E6-93D8-21593EE4CC79}"/>
              </a:ext>
            </a:extLst>
          </p:cNvPr>
          <p:cNvSpPr txBox="1"/>
          <p:nvPr/>
        </p:nvSpPr>
        <p:spPr>
          <a:xfrm>
            <a:off x="6657253" y="4429382"/>
            <a:ext cx="2948565" cy="923330"/>
          </a:xfrm>
          <a:prstGeom prst="rect">
            <a:avLst/>
          </a:prstGeom>
          <a:noFill/>
        </p:spPr>
        <p:txBody>
          <a:bodyPr wrap="square" rtlCol="0">
            <a:spAutoFit/>
          </a:bodyPr>
          <a:lstStyle/>
          <a:p>
            <a:r>
              <a:rPr lang="en-US" altLang="zh-CN" dirty="0"/>
              <a:t>HM=(1+H)/2</a:t>
            </a:r>
          </a:p>
          <a:p>
            <a:r>
              <a:rPr lang="en-US" altLang="zh-CN" dirty="0"/>
              <a:t>WM=(1+W)/2</a:t>
            </a:r>
            <a:endParaRPr lang="zh-CN" altLang="en-US" dirty="0"/>
          </a:p>
          <a:p>
            <a:endParaRPr lang="zh-CN" altLang="en-US" dirty="0"/>
          </a:p>
        </p:txBody>
      </p:sp>
    </p:spTree>
    <p:extLst>
      <p:ext uri="{BB962C8B-B14F-4D97-AF65-F5344CB8AC3E}">
        <p14:creationId xmlns:p14="http://schemas.microsoft.com/office/powerpoint/2010/main" val="9525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085196-B706-F172-FF5E-67A48A8F9FB0}"/>
              </a:ext>
            </a:extLst>
          </p:cNvPr>
          <p:cNvPicPr>
            <a:picLocks noChangeAspect="1"/>
          </p:cNvPicPr>
          <p:nvPr/>
        </p:nvPicPr>
        <p:blipFill>
          <a:blip r:embed="rId2"/>
          <a:stretch>
            <a:fillRect/>
          </a:stretch>
        </p:blipFill>
        <p:spPr>
          <a:xfrm>
            <a:off x="4031673" y="618836"/>
            <a:ext cx="5794664" cy="6070600"/>
          </a:xfrm>
          <a:prstGeom prst="rect">
            <a:avLst/>
          </a:prstGeom>
        </p:spPr>
      </p:pic>
      <p:sp>
        <p:nvSpPr>
          <p:cNvPr id="6" name="文本框 5">
            <a:extLst>
              <a:ext uri="{FF2B5EF4-FFF2-40B4-BE49-F238E27FC236}">
                <a16:creationId xmlns:a16="http://schemas.microsoft.com/office/drawing/2014/main" id="{32EF4C37-707E-BA47-AC09-2B8C956A763C}"/>
              </a:ext>
            </a:extLst>
          </p:cNvPr>
          <p:cNvSpPr txBox="1"/>
          <p:nvPr/>
        </p:nvSpPr>
        <p:spPr>
          <a:xfrm>
            <a:off x="175491" y="326448"/>
            <a:ext cx="4608946" cy="584775"/>
          </a:xfrm>
          <a:prstGeom prst="rect">
            <a:avLst/>
          </a:prstGeom>
          <a:noFill/>
        </p:spPr>
        <p:txBody>
          <a:bodyPr wrap="square" rtlCol="0">
            <a:spAutoFit/>
          </a:bodyPr>
          <a:lstStyle/>
          <a:p>
            <a:r>
              <a:rPr lang="en-US" altLang="zh-CN" sz="3200" dirty="0"/>
              <a:t>build </a:t>
            </a:r>
            <a:r>
              <a:rPr lang="zh-CN" altLang="en-US" sz="3200" dirty="0"/>
              <a:t>建树</a:t>
            </a:r>
          </a:p>
        </p:txBody>
      </p:sp>
    </p:spTree>
    <p:extLst>
      <p:ext uri="{BB962C8B-B14F-4D97-AF65-F5344CB8AC3E}">
        <p14:creationId xmlns:p14="http://schemas.microsoft.com/office/powerpoint/2010/main" val="234575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AC4CB3-F497-4C36-A2AD-F00F16DA5659}"/>
              </a:ext>
            </a:extLst>
          </p:cNvPr>
          <p:cNvSpPr>
            <a:spLocks noGrp="1"/>
          </p:cNvSpPr>
          <p:nvPr>
            <p:ph idx="1"/>
          </p:nvPr>
        </p:nvSpPr>
        <p:spPr>
          <a:xfrm>
            <a:off x="838200" y="721360"/>
            <a:ext cx="10515600" cy="5455603"/>
          </a:xfrm>
        </p:spPr>
        <p:txBody>
          <a:bodyPr/>
          <a:lstStyle/>
          <a:p>
            <a:pPr marL="0" indent="0">
              <a:buNone/>
            </a:pPr>
            <a:r>
              <a:rPr lang="zh-CN" altLang="en-US" dirty="0"/>
              <a:t>树状数组上的节点是若干个原始数组的权值和，具体个数观察规律可发现与其编号有关：</a:t>
            </a:r>
            <a:endParaRPr lang="en-US" altLang="zh-CN" dirty="0"/>
          </a:p>
          <a:p>
            <a:pPr marL="0" indent="0">
              <a:buNone/>
            </a:pPr>
            <a:r>
              <a:rPr lang="zh-CN" altLang="en-US" dirty="0"/>
              <a:t>定义</a:t>
            </a:r>
            <a:r>
              <a:rPr lang="en-US" altLang="zh-CN" dirty="0" err="1"/>
              <a:t>lowbit</a:t>
            </a:r>
            <a:r>
              <a:rPr lang="en-US" altLang="zh-CN" dirty="0"/>
              <a:t>(x)</a:t>
            </a:r>
            <a:r>
              <a:rPr lang="zh-CN" altLang="en-US" dirty="0"/>
              <a:t>为</a:t>
            </a:r>
            <a:r>
              <a:rPr lang="en-US" altLang="zh-CN" dirty="0"/>
              <a:t>x</a:t>
            </a:r>
            <a:r>
              <a:rPr lang="zh-CN" altLang="en-US" dirty="0"/>
              <a:t>二进制下末尾</a:t>
            </a:r>
            <a:r>
              <a:rPr lang="en-US" altLang="zh-CN" dirty="0"/>
              <a:t>0</a:t>
            </a:r>
            <a:r>
              <a:rPr lang="zh-CN" altLang="en-US" dirty="0"/>
              <a:t>的个数。</a:t>
            </a:r>
            <a:endParaRPr lang="en-US" altLang="zh-CN" dirty="0"/>
          </a:p>
          <a:p>
            <a:pPr marL="0" indent="0">
              <a:buNone/>
            </a:pPr>
            <a:endParaRPr lang="en-US" altLang="zh-CN" dirty="0"/>
          </a:p>
          <a:p>
            <a:pPr marL="0" indent="0">
              <a:buNone/>
            </a:pPr>
            <a:r>
              <a:rPr lang="en-US" altLang="zh-CN" dirty="0" err="1"/>
              <a:t>lowbit</a:t>
            </a:r>
            <a:r>
              <a:rPr lang="en-US" altLang="zh-CN" dirty="0"/>
              <a:t>(x)=x&amp;-x</a:t>
            </a:r>
          </a:p>
          <a:p>
            <a:pPr marL="0" indent="0">
              <a:buNone/>
            </a:pPr>
            <a:r>
              <a:rPr lang="en-US" altLang="zh-CN" dirty="0"/>
              <a:t>&amp;</a:t>
            </a:r>
            <a:r>
              <a:rPr lang="zh-CN" altLang="en-US" dirty="0"/>
              <a:t>为按位与，</a:t>
            </a:r>
            <a:r>
              <a:rPr lang="en-US" altLang="zh-CN" dirty="0"/>
              <a:t>-x</a:t>
            </a:r>
            <a:r>
              <a:rPr lang="zh-CN" altLang="en-US" dirty="0"/>
              <a:t>为</a:t>
            </a:r>
            <a:r>
              <a:rPr lang="en-US" altLang="zh-CN" dirty="0"/>
              <a:t>x</a:t>
            </a:r>
            <a:r>
              <a:rPr lang="zh-CN" altLang="en-US" dirty="0"/>
              <a:t>的补码表示。补码为原码取反加</a:t>
            </a:r>
            <a:r>
              <a:rPr lang="en-US" altLang="zh-CN" dirty="0"/>
              <a:t>1</a:t>
            </a:r>
            <a:r>
              <a:rPr lang="zh-CN" altLang="en-US" dirty="0"/>
              <a:t>，所以，哪一位按位与之后为</a:t>
            </a:r>
            <a:r>
              <a:rPr lang="en-US" altLang="zh-CN" dirty="0"/>
              <a:t>1</a:t>
            </a:r>
            <a:r>
              <a:rPr lang="zh-CN" altLang="en-US" dirty="0"/>
              <a:t>就很明显了：只有末尾连续</a:t>
            </a:r>
            <a:r>
              <a:rPr lang="en-US" altLang="zh-CN" dirty="0"/>
              <a:t>0</a:t>
            </a:r>
            <a:r>
              <a:rPr lang="zh-CN" altLang="en-US" dirty="0"/>
              <a:t>全都取反之后加一产生进位的位置</a:t>
            </a:r>
            <a:endParaRPr lang="en-US" altLang="zh-CN" dirty="0"/>
          </a:p>
        </p:txBody>
      </p:sp>
    </p:spTree>
    <p:extLst>
      <p:ext uri="{BB962C8B-B14F-4D97-AF65-F5344CB8AC3E}">
        <p14:creationId xmlns:p14="http://schemas.microsoft.com/office/powerpoint/2010/main" val="3702144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E74F60-72F1-53A8-7366-C5105E67EE59}"/>
              </a:ext>
            </a:extLst>
          </p:cNvPr>
          <p:cNvSpPr>
            <a:spLocks noGrp="1"/>
          </p:cNvSpPr>
          <p:nvPr>
            <p:ph idx="1"/>
          </p:nvPr>
        </p:nvSpPr>
        <p:spPr>
          <a:xfrm>
            <a:off x="170872" y="375515"/>
            <a:ext cx="11850255" cy="4351338"/>
          </a:xfrm>
        </p:spPr>
        <p:txBody>
          <a:bodyPr>
            <a:normAutofit/>
          </a:bodyPr>
          <a:lstStyle/>
          <a:p>
            <a:pPr marL="0" indent="0">
              <a:buNone/>
            </a:pPr>
            <a:r>
              <a:rPr lang="zh-CN" altLang="en-US" sz="1600" dirty="0"/>
              <a:t>对区域的操作（区域修改、区域查询）均是通过分治实现，以查询为例：</a:t>
            </a:r>
            <a:endParaRPr lang="en-US" altLang="zh-CN" sz="1600" dirty="0"/>
          </a:p>
          <a:p>
            <a:pPr marL="0" indent="0">
              <a:buNone/>
            </a:pPr>
            <a:r>
              <a:rPr lang="zh-CN" altLang="en-US" sz="1600" dirty="0"/>
              <a:t>例如，在一个</a:t>
            </a:r>
            <a:r>
              <a:rPr lang="en-US" altLang="zh-CN" sz="1600" dirty="0"/>
              <a:t>4 x 3</a:t>
            </a:r>
            <a:r>
              <a:rPr lang="zh-CN" altLang="en-US" sz="1600" dirty="0"/>
              <a:t>的矩形中，需要询问灰色的矩形（</a:t>
            </a:r>
            <a:r>
              <a:rPr lang="en-US" altLang="zh-CN" sz="1600" dirty="0"/>
              <a:t>3 x 2</a:t>
            </a:r>
            <a:r>
              <a:rPr lang="zh-CN" altLang="en-US" sz="1600" dirty="0"/>
              <a:t>的矩形，以下统一称为询问矩形）中最大的数是什么。我们首先不断将矩形进行切割，每当访问到一个结点的时候将询问矩形和结点矩形进行判交测试，一共有以下几种情况：</a:t>
            </a:r>
          </a:p>
          <a:p>
            <a:pPr marL="0" indent="0">
              <a:buNone/>
            </a:pPr>
            <a:r>
              <a:rPr lang="zh-CN" altLang="en-US" sz="1600" dirty="0"/>
              <a:t>       </a:t>
            </a:r>
            <a:r>
              <a:rPr lang="en-US" altLang="zh-CN" sz="1600" dirty="0"/>
              <a:t>1</a:t>
            </a:r>
            <a:r>
              <a:rPr lang="zh-CN" altLang="en-US" sz="1600" dirty="0"/>
              <a:t>、询问矩形 和 结点矩形 没有交集 （图中所有白色的叶子结点）；</a:t>
            </a:r>
          </a:p>
          <a:p>
            <a:pPr marL="0" indent="0">
              <a:buNone/>
            </a:pPr>
            <a:r>
              <a:rPr lang="zh-CN" altLang="en-US" sz="1600" dirty="0"/>
              <a:t>       </a:t>
            </a:r>
            <a:r>
              <a:rPr lang="en-US" altLang="zh-CN" sz="1600" dirty="0"/>
              <a:t>2</a:t>
            </a:r>
            <a:r>
              <a:rPr lang="zh-CN" altLang="en-US" sz="1600" dirty="0"/>
              <a:t>、询问矩形 完全包含 结点矩形 （图中根结点的第三个子结点）；</a:t>
            </a:r>
          </a:p>
          <a:p>
            <a:pPr marL="0" indent="0">
              <a:buNone/>
            </a:pPr>
            <a:r>
              <a:rPr lang="zh-CN" altLang="en-US" sz="1600" dirty="0"/>
              <a:t>       </a:t>
            </a:r>
            <a:r>
              <a:rPr lang="en-US" altLang="zh-CN" sz="1600" dirty="0"/>
              <a:t>3</a:t>
            </a:r>
            <a:r>
              <a:rPr lang="zh-CN" altLang="en-US" sz="1600" dirty="0"/>
              <a:t>、询问矩形 不完全包含 结点矩形，并且存在交集（图中根结点的第一、二、四个子结点）；</a:t>
            </a:r>
          </a:p>
          <a:p>
            <a:pPr marL="0" indent="0">
              <a:buNone/>
            </a:pPr>
            <a:r>
              <a:rPr lang="zh-CN" altLang="en-US" sz="1600" dirty="0"/>
              <a:t>       首先我们需要保存一个全局最大值信息，这个信息可以通过引用的方式传递到函数中去，在递归的过程中不断迭代更新；</a:t>
            </a:r>
          </a:p>
          <a:p>
            <a:pPr marL="0" indent="0">
              <a:buNone/>
            </a:pPr>
            <a:r>
              <a:rPr lang="zh-CN" altLang="en-US" sz="1600" dirty="0"/>
              <a:t>       对于第</a:t>
            </a:r>
            <a:r>
              <a:rPr lang="en-US" altLang="zh-CN" sz="1600" dirty="0"/>
              <a:t>1</a:t>
            </a:r>
            <a:r>
              <a:rPr lang="zh-CN" altLang="en-US" sz="1600" dirty="0"/>
              <a:t>、</a:t>
            </a:r>
            <a:r>
              <a:rPr lang="en-US" altLang="zh-CN" sz="1600" dirty="0"/>
              <a:t>2</a:t>
            </a:r>
            <a:r>
              <a:rPr lang="zh-CN" altLang="en-US" sz="1600" dirty="0"/>
              <a:t>两种情况都是不需要继续往下递归的，第</a:t>
            </a:r>
            <a:r>
              <a:rPr lang="en-US" altLang="zh-CN" sz="1600" dirty="0"/>
              <a:t>1</a:t>
            </a:r>
            <a:r>
              <a:rPr lang="zh-CN" altLang="en-US" sz="1600" dirty="0"/>
              <a:t>种情况不会影响目前的最大值，第</a:t>
            </a:r>
            <a:r>
              <a:rPr lang="en-US" altLang="zh-CN" sz="1600" dirty="0"/>
              <a:t>2</a:t>
            </a:r>
            <a:r>
              <a:rPr lang="zh-CN" altLang="en-US" sz="1600" dirty="0"/>
              <a:t>种情况需要将结点上的最大值和全局最大值进行比较，保留大的那个；第三种情况有交集，所以我们需要将矩形继续分割，直到出现第</a:t>
            </a:r>
            <a:r>
              <a:rPr lang="en-US" altLang="zh-CN" sz="1600" dirty="0"/>
              <a:t>1</a:t>
            </a:r>
            <a:r>
              <a:rPr lang="zh-CN" altLang="en-US" sz="1600" dirty="0"/>
              <a:t>或者第</a:t>
            </a:r>
            <a:r>
              <a:rPr lang="en-US" altLang="zh-CN" sz="1600" dirty="0"/>
              <a:t>2</a:t>
            </a:r>
            <a:r>
              <a:rPr lang="zh-CN" altLang="en-US" sz="1600" dirty="0"/>
              <a:t>种情况为止，而且一定是可以出现的。</a:t>
            </a:r>
          </a:p>
        </p:txBody>
      </p:sp>
      <p:pic>
        <p:nvPicPr>
          <p:cNvPr id="5" name="图片 4">
            <a:extLst>
              <a:ext uri="{FF2B5EF4-FFF2-40B4-BE49-F238E27FC236}">
                <a16:creationId xmlns:a16="http://schemas.microsoft.com/office/drawing/2014/main" id="{2840B925-661C-193E-2DFE-11F74AD9E2A3}"/>
              </a:ext>
            </a:extLst>
          </p:cNvPr>
          <p:cNvPicPr>
            <a:picLocks noChangeAspect="1"/>
          </p:cNvPicPr>
          <p:nvPr/>
        </p:nvPicPr>
        <p:blipFill>
          <a:blip r:embed="rId2"/>
          <a:stretch>
            <a:fillRect/>
          </a:stretch>
        </p:blipFill>
        <p:spPr>
          <a:xfrm>
            <a:off x="2401454" y="3455199"/>
            <a:ext cx="6299200" cy="3263167"/>
          </a:xfrm>
          <a:prstGeom prst="rect">
            <a:avLst/>
          </a:prstGeom>
        </p:spPr>
      </p:pic>
    </p:spTree>
    <p:extLst>
      <p:ext uri="{BB962C8B-B14F-4D97-AF65-F5344CB8AC3E}">
        <p14:creationId xmlns:p14="http://schemas.microsoft.com/office/powerpoint/2010/main" val="1454157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741FFA-059F-0A0D-1BBA-FDCE6D40599B}"/>
              </a:ext>
            </a:extLst>
          </p:cNvPr>
          <p:cNvSpPr>
            <a:spLocks noGrp="1"/>
          </p:cNvSpPr>
          <p:nvPr>
            <p:ph idx="1"/>
          </p:nvPr>
        </p:nvSpPr>
        <p:spPr>
          <a:xfrm>
            <a:off x="524163" y="911224"/>
            <a:ext cx="10515600" cy="4351338"/>
          </a:xfrm>
        </p:spPr>
        <p:txBody>
          <a:bodyPr>
            <a:normAutofit/>
          </a:bodyPr>
          <a:lstStyle/>
          <a:p>
            <a:pPr marL="0" indent="0">
              <a:buNone/>
            </a:pPr>
            <a:r>
              <a:rPr lang="zh-CN" altLang="en-US" sz="2000" b="0" i="0" dirty="0">
                <a:solidFill>
                  <a:srgbClr val="4D4D4D"/>
                </a:solidFill>
                <a:effectLst/>
                <a:latin typeface="-apple-system"/>
              </a:rPr>
              <a:t>插入过程和建树过程的思想是一致的，同样是将矩形切割成四份，因为插入的是一个点，所以不可能同时存在于任意两个矩形中（因为是个矩形是互不相交的），所以每次四分只会选择一个矩形进行插入，当递归到单位矩形的时候，这个点的坐标一定是和矩形的坐标重合的，就可以直接更新该矩形所在的线段树结点的域信息了，更新完这个单位矩形还不够，还需要将信息传递给它的父结点，因为每次更新只有一个点，所以改变的结点只有从这个单位矩形所在结点到根结点的一条路径上的结点，所以复杂度是树的深度，即</a:t>
            </a:r>
            <a:r>
              <a:rPr lang="en-US" altLang="zh-CN" sz="2000" b="0" i="0" dirty="0">
                <a:solidFill>
                  <a:srgbClr val="4D4D4D"/>
                </a:solidFill>
                <a:effectLst/>
                <a:latin typeface="-apple-system"/>
              </a:rPr>
              <a:t>O(log2(N)*log2(N))</a:t>
            </a:r>
            <a:r>
              <a:rPr lang="zh-CN" altLang="en-US" sz="2000" b="0" i="0" dirty="0">
                <a:solidFill>
                  <a:srgbClr val="4D4D4D"/>
                </a:solidFill>
                <a:effectLst/>
                <a:latin typeface="-apple-system"/>
              </a:rPr>
              <a:t>。</a:t>
            </a:r>
            <a:endParaRPr lang="zh-CN" altLang="en-US" sz="2000" dirty="0"/>
          </a:p>
        </p:txBody>
      </p:sp>
      <p:pic>
        <p:nvPicPr>
          <p:cNvPr id="5" name="图片 4">
            <a:extLst>
              <a:ext uri="{FF2B5EF4-FFF2-40B4-BE49-F238E27FC236}">
                <a16:creationId xmlns:a16="http://schemas.microsoft.com/office/drawing/2014/main" id="{EADFD529-A35B-994D-0F73-F6FC4653892D}"/>
              </a:ext>
            </a:extLst>
          </p:cNvPr>
          <p:cNvPicPr>
            <a:picLocks noChangeAspect="1"/>
          </p:cNvPicPr>
          <p:nvPr/>
        </p:nvPicPr>
        <p:blipFill>
          <a:blip r:embed="rId2"/>
          <a:stretch>
            <a:fillRect/>
          </a:stretch>
        </p:blipFill>
        <p:spPr>
          <a:xfrm>
            <a:off x="524163" y="2808496"/>
            <a:ext cx="10515600" cy="3608062"/>
          </a:xfrm>
          <a:prstGeom prst="rect">
            <a:avLst/>
          </a:prstGeom>
        </p:spPr>
      </p:pic>
      <p:sp>
        <p:nvSpPr>
          <p:cNvPr id="6" name="文本框 5">
            <a:extLst>
              <a:ext uri="{FF2B5EF4-FFF2-40B4-BE49-F238E27FC236}">
                <a16:creationId xmlns:a16="http://schemas.microsoft.com/office/drawing/2014/main" id="{9FD96F24-06CF-3AF9-96BB-6817C9169DB9}"/>
              </a:ext>
            </a:extLst>
          </p:cNvPr>
          <p:cNvSpPr txBox="1"/>
          <p:nvPr/>
        </p:nvSpPr>
        <p:spPr>
          <a:xfrm>
            <a:off x="524163" y="149054"/>
            <a:ext cx="10771910" cy="584775"/>
          </a:xfrm>
          <a:prstGeom prst="rect">
            <a:avLst/>
          </a:prstGeom>
          <a:noFill/>
        </p:spPr>
        <p:txBody>
          <a:bodyPr wrap="square" rtlCol="0">
            <a:spAutoFit/>
          </a:bodyPr>
          <a:lstStyle/>
          <a:p>
            <a:r>
              <a:rPr lang="en-US" altLang="zh-CN" sz="3200" dirty="0" err="1"/>
              <a:t>update_add</a:t>
            </a:r>
            <a:r>
              <a:rPr lang="en-US" altLang="zh-CN" sz="3200" dirty="0"/>
              <a:t> </a:t>
            </a:r>
            <a:r>
              <a:rPr lang="zh-CN" altLang="en-US" sz="3200" dirty="0"/>
              <a:t>区域修改（单点修改比较简单，同学自行实现） </a:t>
            </a:r>
          </a:p>
        </p:txBody>
      </p:sp>
    </p:spTree>
    <p:extLst>
      <p:ext uri="{BB962C8B-B14F-4D97-AF65-F5344CB8AC3E}">
        <p14:creationId xmlns:p14="http://schemas.microsoft.com/office/powerpoint/2010/main" val="3843620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741FFA-059F-0A0D-1BBA-FDCE6D40599B}"/>
              </a:ext>
            </a:extLst>
          </p:cNvPr>
          <p:cNvSpPr>
            <a:spLocks noGrp="1"/>
          </p:cNvSpPr>
          <p:nvPr>
            <p:ph idx="1"/>
          </p:nvPr>
        </p:nvSpPr>
        <p:spPr>
          <a:xfrm>
            <a:off x="524163" y="911224"/>
            <a:ext cx="10515600" cy="4351338"/>
          </a:xfrm>
        </p:spPr>
        <p:txBody>
          <a:bodyPr>
            <a:normAutofit/>
          </a:bodyPr>
          <a:lstStyle/>
          <a:p>
            <a:pPr marL="0" indent="0">
              <a:buNone/>
            </a:pPr>
            <a:r>
              <a:rPr lang="zh-CN" altLang="en-US" sz="2000" b="0" i="0" dirty="0">
                <a:solidFill>
                  <a:srgbClr val="4D4D4D"/>
                </a:solidFill>
                <a:effectLst/>
                <a:latin typeface="-apple-system"/>
              </a:rPr>
              <a:t>插入过程和建树过程的思想是一致的，同样是将矩形切割成四份，因为插入的是一个点，所以不可能同时存在于任意两个矩形中（因为是个矩形是互不相交的），所以每次四分只会选择一个矩形进行插入，当递归到单位矩形的时候，这个点的坐标一定是和矩形的坐标重合的，就可以直接更新该矩形所在的线段树结点的域信息了，更新完这个单位矩形还不够，还需要将信息传递给它的父结点，因为每次更新只有一个点，所以改变的结点只有从这个单位矩形所在结点到根结点的一条路径上的结点，所以复杂度是树的深度，即</a:t>
            </a:r>
            <a:r>
              <a:rPr lang="en-US" altLang="zh-CN" sz="2000" b="0" i="0" dirty="0">
                <a:solidFill>
                  <a:srgbClr val="4D4D4D"/>
                </a:solidFill>
                <a:effectLst/>
                <a:latin typeface="-apple-system"/>
              </a:rPr>
              <a:t>O(log2(N)*log2(N))</a:t>
            </a:r>
            <a:r>
              <a:rPr lang="zh-CN" altLang="en-US" sz="2000" b="0" i="0" dirty="0">
                <a:solidFill>
                  <a:srgbClr val="4D4D4D"/>
                </a:solidFill>
                <a:effectLst/>
                <a:latin typeface="-apple-system"/>
              </a:rPr>
              <a:t>。</a:t>
            </a:r>
            <a:endParaRPr lang="zh-CN" altLang="en-US" sz="2000" dirty="0"/>
          </a:p>
        </p:txBody>
      </p:sp>
      <p:sp>
        <p:nvSpPr>
          <p:cNvPr id="6" name="文本框 5">
            <a:extLst>
              <a:ext uri="{FF2B5EF4-FFF2-40B4-BE49-F238E27FC236}">
                <a16:creationId xmlns:a16="http://schemas.microsoft.com/office/drawing/2014/main" id="{9FD96F24-06CF-3AF9-96BB-6817C9169DB9}"/>
              </a:ext>
            </a:extLst>
          </p:cNvPr>
          <p:cNvSpPr txBox="1"/>
          <p:nvPr/>
        </p:nvSpPr>
        <p:spPr>
          <a:xfrm>
            <a:off x="524163" y="149054"/>
            <a:ext cx="4608946" cy="584775"/>
          </a:xfrm>
          <a:prstGeom prst="rect">
            <a:avLst/>
          </a:prstGeom>
          <a:noFill/>
        </p:spPr>
        <p:txBody>
          <a:bodyPr wrap="square" rtlCol="0">
            <a:spAutoFit/>
          </a:bodyPr>
          <a:lstStyle/>
          <a:p>
            <a:r>
              <a:rPr lang="en-US" altLang="zh-CN" sz="3200" dirty="0"/>
              <a:t>query</a:t>
            </a:r>
            <a:r>
              <a:rPr lang="zh-CN" altLang="en-US" sz="3200" dirty="0"/>
              <a:t>区域查询</a:t>
            </a:r>
          </a:p>
        </p:txBody>
      </p:sp>
      <p:pic>
        <p:nvPicPr>
          <p:cNvPr id="4" name="图片 3">
            <a:extLst>
              <a:ext uri="{FF2B5EF4-FFF2-40B4-BE49-F238E27FC236}">
                <a16:creationId xmlns:a16="http://schemas.microsoft.com/office/drawing/2014/main" id="{F7D00690-A0BE-3CD4-D85F-8780DC1B91A1}"/>
              </a:ext>
            </a:extLst>
          </p:cNvPr>
          <p:cNvPicPr>
            <a:picLocks noChangeAspect="1"/>
          </p:cNvPicPr>
          <p:nvPr/>
        </p:nvPicPr>
        <p:blipFill>
          <a:blip r:embed="rId2"/>
          <a:stretch>
            <a:fillRect/>
          </a:stretch>
        </p:blipFill>
        <p:spPr>
          <a:xfrm>
            <a:off x="452582" y="2785465"/>
            <a:ext cx="11039763" cy="3161311"/>
          </a:xfrm>
          <a:prstGeom prst="rect">
            <a:avLst/>
          </a:prstGeom>
        </p:spPr>
      </p:pic>
    </p:spTree>
    <p:extLst>
      <p:ext uri="{BB962C8B-B14F-4D97-AF65-F5344CB8AC3E}">
        <p14:creationId xmlns:p14="http://schemas.microsoft.com/office/powerpoint/2010/main" val="312052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3404C6DB-113B-C937-E8F9-7BAA419C8E2F}"/>
              </a:ext>
            </a:extLst>
          </p:cNvPr>
          <p:cNvPicPr>
            <a:picLocks noGrp="1" noChangeAspect="1"/>
          </p:cNvPicPr>
          <p:nvPr>
            <p:ph idx="1"/>
          </p:nvPr>
        </p:nvPicPr>
        <p:blipFill>
          <a:blip r:embed="rId2"/>
          <a:stretch>
            <a:fillRect/>
          </a:stretch>
        </p:blipFill>
        <p:spPr>
          <a:xfrm>
            <a:off x="1537745" y="2183391"/>
            <a:ext cx="9116510" cy="1406670"/>
          </a:xfrm>
        </p:spPr>
      </p:pic>
      <p:sp>
        <p:nvSpPr>
          <p:cNvPr id="7" name="文本框 6">
            <a:extLst>
              <a:ext uri="{FF2B5EF4-FFF2-40B4-BE49-F238E27FC236}">
                <a16:creationId xmlns:a16="http://schemas.microsoft.com/office/drawing/2014/main" id="{DC0B60C5-467F-D21D-A476-B112D9FB1C6D}"/>
              </a:ext>
            </a:extLst>
          </p:cNvPr>
          <p:cNvSpPr txBox="1"/>
          <p:nvPr/>
        </p:nvSpPr>
        <p:spPr>
          <a:xfrm>
            <a:off x="727363" y="943381"/>
            <a:ext cx="4608946" cy="584775"/>
          </a:xfrm>
          <a:prstGeom prst="rect">
            <a:avLst/>
          </a:prstGeom>
          <a:noFill/>
        </p:spPr>
        <p:txBody>
          <a:bodyPr wrap="square" rtlCol="0">
            <a:spAutoFit/>
          </a:bodyPr>
          <a:lstStyle/>
          <a:p>
            <a:r>
              <a:rPr lang="en-US" altLang="zh-CN" sz="3200" dirty="0" err="1"/>
              <a:t>push_up</a:t>
            </a:r>
            <a:r>
              <a:rPr lang="en-US" altLang="zh-CN" sz="3200" dirty="0"/>
              <a:t> </a:t>
            </a:r>
            <a:r>
              <a:rPr lang="zh-CN" altLang="en-US" sz="3200" dirty="0"/>
              <a:t>上传信息</a:t>
            </a:r>
          </a:p>
        </p:txBody>
      </p:sp>
    </p:spTree>
    <p:extLst>
      <p:ext uri="{BB962C8B-B14F-4D97-AF65-F5344CB8AC3E}">
        <p14:creationId xmlns:p14="http://schemas.microsoft.com/office/powerpoint/2010/main" val="1139199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C1DA45-348F-5C63-F493-4A2AFB703C5E}"/>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3EE7262-13FE-3EDB-D2D2-99F1249C1E4C}"/>
              </a:ext>
            </a:extLst>
          </p:cNvPr>
          <p:cNvPicPr>
            <a:picLocks noChangeAspect="1"/>
          </p:cNvPicPr>
          <p:nvPr/>
        </p:nvPicPr>
        <p:blipFill>
          <a:blip r:embed="rId2"/>
          <a:stretch>
            <a:fillRect/>
          </a:stretch>
        </p:blipFill>
        <p:spPr>
          <a:xfrm>
            <a:off x="838200" y="1438198"/>
            <a:ext cx="10778836" cy="4831342"/>
          </a:xfrm>
          <a:prstGeom prst="rect">
            <a:avLst/>
          </a:prstGeom>
        </p:spPr>
      </p:pic>
      <p:sp>
        <p:nvSpPr>
          <p:cNvPr id="6" name="文本框 5">
            <a:extLst>
              <a:ext uri="{FF2B5EF4-FFF2-40B4-BE49-F238E27FC236}">
                <a16:creationId xmlns:a16="http://schemas.microsoft.com/office/drawing/2014/main" id="{12BBEB19-D703-7052-0359-5AEDFF871377}"/>
              </a:ext>
            </a:extLst>
          </p:cNvPr>
          <p:cNvSpPr txBox="1"/>
          <p:nvPr/>
        </p:nvSpPr>
        <p:spPr>
          <a:xfrm>
            <a:off x="736600" y="588460"/>
            <a:ext cx="4608946" cy="584775"/>
          </a:xfrm>
          <a:prstGeom prst="rect">
            <a:avLst/>
          </a:prstGeom>
          <a:noFill/>
        </p:spPr>
        <p:txBody>
          <a:bodyPr wrap="square" rtlCol="0">
            <a:spAutoFit/>
          </a:bodyPr>
          <a:lstStyle/>
          <a:p>
            <a:r>
              <a:rPr lang="en-US" altLang="zh-CN" sz="3200" dirty="0" err="1"/>
              <a:t>push_down</a:t>
            </a:r>
            <a:r>
              <a:rPr lang="en-US" altLang="zh-CN" sz="3200" dirty="0"/>
              <a:t> </a:t>
            </a:r>
            <a:r>
              <a:rPr lang="zh-CN" altLang="en-US" sz="3200" dirty="0"/>
              <a:t>标记下传</a:t>
            </a:r>
          </a:p>
        </p:txBody>
      </p:sp>
    </p:spTree>
    <p:extLst>
      <p:ext uri="{BB962C8B-B14F-4D97-AF65-F5344CB8AC3E}">
        <p14:creationId xmlns:p14="http://schemas.microsoft.com/office/powerpoint/2010/main" val="1946201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8ACE5-20D9-C766-EB4B-7AB70AEFC4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402B33-DAFC-C0F3-FDD6-E85DD4F3370B}"/>
              </a:ext>
            </a:extLst>
          </p:cNvPr>
          <p:cNvSpPr>
            <a:spLocks noGrp="1"/>
          </p:cNvSpPr>
          <p:nvPr>
            <p:ph idx="1"/>
          </p:nvPr>
        </p:nvSpPr>
        <p:spPr/>
        <p:txBody>
          <a:bodyPr>
            <a:normAutofit/>
          </a:bodyPr>
          <a:lstStyle/>
          <a:p>
            <a:pPr marL="0" indent="0">
              <a:buNone/>
            </a:pPr>
            <a:r>
              <a:rPr lang="zh-CN" altLang="en-US" dirty="0"/>
              <a:t>参考博客：</a:t>
            </a:r>
            <a:endParaRPr lang="en-US" altLang="zh-CN" dirty="0"/>
          </a:p>
          <a:p>
            <a:pPr marL="0" indent="0">
              <a:buNone/>
            </a:pPr>
            <a:r>
              <a:rPr lang="zh-CN" altLang="en-US" dirty="0"/>
              <a:t>图示：</a:t>
            </a:r>
            <a:r>
              <a:rPr lang="en-US" altLang="zh-CN" dirty="0">
                <a:hlinkClick r:id="rId2"/>
              </a:rPr>
              <a:t>https://blog.csdn.net/Daxian911/article/details/99687315</a:t>
            </a:r>
            <a:endParaRPr lang="en-US" altLang="zh-CN" dirty="0"/>
          </a:p>
          <a:p>
            <a:pPr marL="0" indent="0">
              <a:buNone/>
            </a:pPr>
            <a:r>
              <a:rPr lang="zh-CN" altLang="en-US" dirty="0"/>
              <a:t>代码：</a:t>
            </a:r>
            <a:r>
              <a:rPr lang="en-US" altLang="zh-CN" dirty="0">
                <a:hlinkClick r:id="rId3"/>
              </a:rPr>
              <a:t>https://www.cnblogs.com/Elfin-Xiao/p/16886244.html</a:t>
            </a:r>
            <a:endParaRPr lang="en-US" altLang="zh-CN" dirty="0"/>
          </a:p>
          <a:p>
            <a:pPr marL="0" indent="0">
              <a:buNone/>
            </a:pPr>
            <a:endParaRPr lang="en-US" altLang="zh-CN" dirty="0"/>
          </a:p>
          <a:p>
            <a:pPr marL="0" indent="0">
              <a:buNone/>
            </a:pPr>
            <a:r>
              <a:rPr lang="zh-CN" altLang="en-US" dirty="0"/>
              <a:t>例题：</a:t>
            </a:r>
            <a:endParaRPr lang="en-US" altLang="zh-CN" dirty="0"/>
          </a:p>
          <a:p>
            <a:pPr marL="0" indent="0">
              <a:buNone/>
            </a:pPr>
            <a:r>
              <a:rPr lang="en-US" altLang="zh-CN" dirty="0"/>
              <a:t>POJ 1195 Mobile phones </a:t>
            </a:r>
            <a:r>
              <a:rPr lang="zh-CN" altLang="en-US" dirty="0"/>
              <a:t>单点修改，区域查询</a:t>
            </a:r>
            <a:endParaRPr lang="en-US" altLang="zh-CN" dirty="0"/>
          </a:p>
          <a:p>
            <a:pPr marL="0" indent="0">
              <a:buNone/>
            </a:pPr>
            <a:r>
              <a:rPr lang="en-US" altLang="zh-CN" dirty="0"/>
              <a:t>POJ – 2155 Matrix </a:t>
            </a:r>
            <a:r>
              <a:rPr lang="zh-CN" altLang="en-US" dirty="0"/>
              <a:t>区域修改，区域查询</a:t>
            </a:r>
          </a:p>
        </p:txBody>
      </p:sp>
    </p:spTree>
    <p:extLst>
      <p:ext uri="{BB962C8B-B14F-4D97-AF65-F5344CB8AC3E}">
        <p14:creationId xmlns:p14="http://schemas.microsoft.com/office/powerpoint/2010/main" val="265605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E7C1C8-2FB3-4102-B827-66A0D0E1D57E}"/>
              </a:ext>
            </a:extLst>
          </p:cNvPr>
          <p:cNvSpPr>
            <a:spLocks noGrp="1"/>
          </p:cNvSpPr>
          <p:nvPr>
            <p:ph idx="1"/>
          </p:nvPr>
        </p:nvSpPr>
        <p:spPr>
          <a:xfrm>
            <a:off x="838199" y="680720"/>
            <a:ext cx="7225145" cy="5496243"/>
          </a:xfrm>
        </p:spPr>
        <p:txBody>
          <a:bodyPr/>
          <a:lstStyle/>
          <a:p>
            <a:pPr marL="0" indent="0">
              <a:buNone/>
            </a:pPr>
            <a:r>
              <a:rPr lang="en-US" altLang="zh-CN" dirty="0"/>
              <a:t>update</a:t>
            </a:r>
            <a:r>
              <a:rPr lang="zh-CN" altLang="en-US" dirty="0"/>
              <a:t>（单点修改）和</a:t>
            </a:r>
            <a:r>
              <a:rPr lang="en-US" altLang="zh-CN" dirty="0" err="1"/>
              <a:t>getsum</a:t>
            </a:r>
            <a:r>
              <a:rPr lang="zh-CN" altLang="en-US" dirty="0"/>
              <a:t>（区间查询）</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CDF576D3-3477-448E-8B79-A83D470425B8}"/>
              </a:ext>
            </a:extLst>
          </p:cNvPr>
          <p:cNvPicPr>
            <a:picLocks noChangeAspect="1"/>
          </p:cNvPicPr>
          <p:nvPr/>
        </p:nvPicPr>
        <p:blipFill>
          <a:blip r:embed="rId2"/>
          <a:stretch>
            <a:fillRect/>
          </a:stretch>
        </p:blipFill>
        <p:spPr>
          <a:xfrm>
            <a:off x="1190624" y="1351568"/>
            <a:ext cx="5514975" cy="2130192"/>
          </a:xfrm>
          <a:prstGeom prst="rect">
            <a:avLst/>
          </a:prstGeom>
        </p:spPr>
      </p:pic>
      <p:pic>
        <p:nvPicPr>
          <p:cNvPr id="5" name="图片 4">
            <a:extLst>
              <a:ext uri="{FF2B5EF4-FFF2-40B4-BE49-F238E27FC236}">
                <a16:creationId xmlns:a16="http://schemas.microsoft.com/office/drawing/2014/main" id="{EA007635-839C-4B4F-9EFE-443BA8F5934D}"/>
              </a:ext>
            </a:extLst>
          </p:cNvPr>
          <p:cNvPicPr>
            <a:picLocks noChangeAspect="1"/>
          </p:cNvPicPr>
          <p:nvPr/>
        </p:nvPicPr>
        <p:blipFill>
          <a:blip r:embed="rId3"/>
          <a:stretch>
            <a:fillRect/>
          </a:stretch>
        </p:blipFill>
        <p:spPr>
          <a:xfrm>
            <a:off x="1190624" y="3910012"/>
            <a:ext cx="5514975" cy="2695203"/>
          </a:xfrm>
          <a:prstGeom prst="rect">
            <a:avLst/>
          </a:prstGeom>
        </p:spPr>
      </p:pic>
      <p:sp>
        <p:nvSpPr>
          <p:cNvPr id="7" name="文本框 6">
            <a:extLst>
              <a:ext uri="{FF2B5EF4-FFF2-40B4-BE49-F238E27FC236}">
                <a16:creationId xmlns:a16="http://schemas.microsoft.com/office/drawing/2014/main" id="{49B13546-E2AF-4D31-AA7E-B3E8AD41533B}"/>
              </a:ext>
            </a:extLst>
          </p:cNvPr>
          <p:cNvSpPr txBox="1"/>
          <p:nvPr/>
        </p:nvSpPr>
        <p:spPr>
          <a:xfrm>
            <a:off x="7193280" y="2436984"/>
            <a:ext cx="4089400" cy="954107"/>
          </a:xfrm>
          <a:prstGeom prst="rect">
            <a:avLst/>
          </a:prstGeom>
          <a:noFill/>
        </p:spPr>
        <p:txBody>
          <a:bodyPr wrap="square" rtlCol="0">
            <a:spAutoFit/>
          </a:bodyPr>
          <a:lstStyle/>
          <a:p>
            <a:r>
              <a:rPr lang="zh-CN" altLang="en-US" sz="2800" dirty="0"/>
              <a:t>注意</a:t>
            </a:r>
            <a:r>
              <a:rPr lang="en-US" altLang="zh-CN" sz="2800" dirty="0"/>
              <a:t>update</a:t>
            </a:r>
            <a:r>
              <a:rPr lang="zh-CN" altLang="en-US" sz="2800" dirty="0"/>
              <a:t>和</a:t>
            </a:r>
            <a:r>
              <a:rPr lang="en-US" altLang="zh-CN" sz="2800" dirty="0" err="1"/>
              <a:t>getsum</a:t>
            </a:r>
            <a:r>
              <a:rPr lang="zh-CN" altLang="en-US" sz="2800" dirty="0"/>
              <a:t>函数中</a:t>
            </a:r>
            <a:r>
              <a:rPr lang="en-US" altLang="zh-CN" sz="2800" dirty="0"/>
              <a:t>for</a:t>
            </a:r>
            <a:r>
              <a:rPr lang="zh-CN" altLang="en-US" sz="2800" dirty="0"/>
              <a:t>循环的初值</a:t>
            </a:r>
          </a:p>
        </p:txBody>
      </p:sp>
    </p:spTree>
    <p:extLst>
      <p:ext uri="{BB962C8B-B14F-4D97-AF65-F5344CB8AC3E}">
        <p14:creationId xmlns:p14="http://schemas.microsoft.com/office/powerpoint/2010/main" val="200119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F78FD6-A49A-4627-B621-B123E4D4F292}"/>
              </a:ext>
            </a:extLst>
          </p:cNvPr>
          <p:cNvSpPr>
            <a:spLocks noGrp="1"/>
          </p:cNvSpPr>
          <p:nvPr>
            <p:ph idx="1"/>
          </p:nvPr>
        </p:nvSpPr>
        <p:spPr>
          <a:xfrm>
            <a:off x="838200" y="792480"/>
            <a:ext cx="10515600" cy="5384483"/>
          </a:xfrm>
        </p:spPr>
        <p:txBody>
          <a:bodyPr/>
          <a:lstStyle/>
          <a:p>
            <a:pPr marL="0" indent="0">
              <a:buNone/>
            </a:pPr>
            <a:r>
              <a:rPr lang="zh-CN" altLang="en-US" sz="3200" dirty="0"/>
              <a:t>时间复杂度分析：</a:t>
            </a:r>
            <a:endParaRPr lang="en-US" altLang="zh-CN" sz="3200" dirty="0"/>
          </a:p>
          <a:p>
            <a:pPr marL="0" indent="0">
              <a:buNone/>
            </a:pPr>
            <a:endParaRPr lang="en-US" altLang="zh-CN" dirty="0"/>
          </a:p>
          <a:p>
            <a:pPr marL="0" indent="0">
              <a:buNone/>
            </a:pPr>
            <a:r>
              <a:rPr lang="en-US" altLang="zh-CN" dirty="0" err="1"/>
              <a:t>getsum</a:t>
            </a:r>
            <a:r>
              <a:rPr lang="en-US" altLang="zh-CN" dirty="0"/>
              <a:t> </a:t>
            </a:r>
          </a:p>
          <a:p>
            <a:pPr marL="0" indent="0">
              <a:buNone/>
            </a:pPr>
            <a:r>
              <a:rPr lang="en-US" altLang="zh-CN" sz="2400" dirty="0" err="1"/>
              <a:t>getsum</a:t>
            </a:r>
            <a:r>
              <a:rPr lang="zh-CN" altLang="en-US" sz="2400" dirty="0"/>
              <a:t>函数的作用是将若干区间的和加起来。</a:t>
            </a:r>
            <a:r>
              <a:rPr lang="en-US" altLang="zh-CN" sz="2400" dirty="0"/>
              <a:t> </a:t>
            </a:r>
          </a:p>
          <a:p>
            <a:pPr marL="0" indent="0">
              <a:buNone/>
            </a:pPr>
            <a:r>
              <a:rPr lang="en-US" altLang="zh-CN" sz="2400" dirty="0"/>
              <a:t>n -= </a:t>
            </a:r>
            <a:r>
              <a:rPr lang="en-US" altLang="zh-CN" sz="2400" dirty="0" err="1"/>
              <a:t>lowbit</a:t>
            </a:r>
            <a:r>
              <a:rPr lang="en-US" altLang="zh-CN" sz="2400" dirty="0"/>
              <a:t>(n)</a:t>
            </a:r>
            <a:r>
              <a:rPr lang="zh-CN" altLang="en-US" sz="2400" dirty="0"/>
              <a:t>这一步实际上等价于将</a:t>
            </a:r>
            <a:r>
              <a:rPr lang="en-US" altLang="zh-CN" sz="2400" dirty="0"/>
              <a:t>n</a:t>
            </a:r>
            <a:r>
              <a:rPr lang="zh-CN" altLang="en-US" sz="2400" dirty="0"/>
              <a:t>的二进制的最后一个</a:t>
            </a:r>
            <a:r>
              <a:rPr lang="en-US" altLang="zh-CN" sz="2400" dirty="0"/>
              <a:t>1</a:t>
            </a:r>
            <a:r>
              <a:rPr lang="zh-CN" altLang="en-US" sz="2400" dirty="0"/>
              <a:t>减去。而</a:t>
            </a:r>
            <a:r>
              <a:rPr lang="en-US" altLang="zh-CN" sz="2400" dirty="0"/>
              <a:t>n</a:t>
            </a:r>
            <a:r>
              <a:rPr lang="zh-CN" altLang="en-US" sz="2400" dirty="0"/>
              <a:t>的二进制里最多有</a:t>
            </a:r>
            <a:r>
              <a:rPr lang="en-US" altLang="zh-CN" sz="2400" dirty="0"/>
              <a:t>log(n)</a:t>
            </a:r>
            <a:r>
              <a:rPr lang="zh-CN" altLang="en-US" sz="2400" dirty="0"/>
              <a:t>个</a:t>
            </a:r>
            <a:r>
              <a:rPr lang="en-US" altLang="zh-CN" sz="2400" dirty="0"/>
              <a:t>1</a:t>
            </a:r>
            <a:r>
              <a:rPr lang="zh-CN" altLang="en-US" sz="2400" dirty="0"/>
              <a:t>，所以查询效率是</a:t>
            </a:r>
            <a:r>
              <a:rPr lang="en-US" altLang="zh-CN" sz="2400" dirty="0"/>
              <a:t>log(n)</a:t>
            </a:r>
            <a:r>
              <a:rPr lang="zh-CN" altLang="en-US" sz="2400" dirty="0"/>
              <a:t>的。</a:t>
            </a:r>
            <a:endParaRPr lang="en-US" altLang="zh-CN" sz="2400" dirty="0"/>
          </a:p>
          <a:p>
            <a:pPr marL="0" indent="0">
              <a:buNone/>
            </a:pPr>
            <a:endParaRPr lang="en-US" altLang="zh-CN" sz="2400" dirty="0"/>
          </a:p>
          <a:p>
            <a:pPr marL="0" indent="0">
              <a:buNone/>
            </a:pPr>
            <a:r>
              <a:rPr lang="en-US" altLang="zh-CN" dirty="0"/>
              <a:t>update</a:t>
            </a:r>
          </a:p>
          <a:p>
            <a:pPr marL="0" indent="0">
              <a:buNone/>
            </a:pPr>
            <a:r>
              <a:rPr lang="zh-CN" altLang="en-US" sz="2400" dirty="0"/>
              <a:t>由图可知，修改一个节点，必须修改其所有祖先，最坏情况下为修改第一个元素，最多有</a:t>
            </a:r>
            <a:r>
              <a:rPr lang="en-US" altLang="zh-CN" sz="2400" dirty="0"/>
              <a:t>log(n)</a:t>
            </a:r>
            <a:r>
              <a:rPr lang="zh-CN" altLang="en-US" sz="2400" dirty="0"/>
              <a:t>的祖先。</a:t>
            </a:r>
          </a:p>
        </p:txBody>
      </p:sp>
    </p:spTree>
    <p:extLst>
      <p:ext uri="{BB962C8B-B14F-4D97-AF65-F5344CB8AC3E}">
        <p14:creationId xmlns:p14="http://schemas.microsoft.com/office/powerpoint/2010/main" val="35617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26E87-91BA-81BE-02FA-1C9FED774C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70847F-911D-1D46-C5F5-E9B65FE37319}"/>
              </a:ext>
            </a:extLst>
          </p:cNvPr>
          <p:cNvSpPr>
            <a:spLocks noGrp="1"/>
          </p:cNvSpPr>
          <p:nvPr>
            <p:ph idx="1"/>
          </p:nvPr>
        </p:nvSpPr>
        <p:spPr/>
        <p:txBody>
          <a:bodyPr/>
          <a:lstStyle/>
          <a:p>
            <a:r>
              <a:rPr lang="zh-CN" altLang="en-US" dirty="0"/>
              <a:t>单点修改，区间查询  √</a:t>
            </a:r>
            <a:endParaRPr lang="en-US" altLang="zh-CN" dirty="0"/>
          </a:p>
          <a:p>
            <a:r>
              <a:rPr lang="zh-CN" altLang="en-US" dirty="0"/>
              <a:t>区间修改？</a:t>
            </a:r>
            <a:endParaRPr lang="en-US" altLang="zh-CN" dirty="0"/>
          </a:p>
          <a:p>
            <a:pPr marL="457200" lvl="1" indent="0">
              <a:buNone/>
            </a:pPr>
            <a:r>
              <a:rPr lang="zh-CN" altLang="en-US" dirty="0"/>
              <a:t>       </a:t>
            </a:r>
            <a:r>
              <a:rPr lang="en-US" altLang="zh-CN" dirty="0"/>
              <a:t>————</a:t>
            </a:r>
            <a:r>
              <a:rPr lang="zh-CN" altLang="en-US" dirty="0"/>
              <a:t>利用差分数组</a:t>
            </a:r>
          </a:p>
        </p:txBody>
      </p:sp>
    </p:spTree>
    <p:extLst>
      <p:ext uri="{BB962C8B-B14F-4D97-AF65-F5344CB8AC3E}">
        <p14:creationId xmlns:p14="http://schemas.microsoft.com/office/powerpoint/2010/main" val="387396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AE366-FF86-748E-6508-536FC5C89C7F}"/>
              </a:ext>
            </a:extLst>
          </p:cNvPr>
          <p:cNvSpPr>
            <a:spLocks noGrp="1"/>
          </p:cNvSpPr>
          <p:nvPr>
            <p:ph type="title"/>
          </p:nvPr>
        </p:nvSpPr>
        <p:spPr/>
        <p:txBody>
          <a:bodyPr/>
          <a:lstStyle/>
          <a:p>
            <a:r>
              <a:rPr lang="zh-CN" altLang="en-US" dirty="0"/>
              <a:t>差分数组</a:t>
            </a:r>
          </a:p>
        </p:txBody>
      </p:sp>
      <p:sp>
        <p:nvSpPr>
          <p:cNvPr id="3" name="内容占位符 2">
            <a:extLst>
              <a:ext uri="{FF2B5EF4-FFF2-40B4-BE49-F238E27FC236}">
                <a16:creationId xmlns:a16="http://schemas.microsoft.com/office/drawing/2014/main" id="{15553676-8523-F541-7954-996DD3961DEC}"/>
              </a:ext>
            </a:extLst>
          </p:cNvPr>
          <p:cNvSpPr>
            <a:spLocks noGrp="1"/>
          </p:cNvSpPr>
          <p:nvPr>
            <p:ph idx="1"/>
          </p:nvPr>
        </p:nvSpPr>
        <p:spPr>
          <a:xfrm>
            <a:off x="838200" y="1557771"/>
            <a:ext cx="10515600" cy="4351338"/>
          </a:xfrm>
        </p:spPr>
        <p:txBody>
          <a:bodyPr/>
          <a:lstStyle/>
          <a:p>
            <a:pPr marL="0" indent="0">
              <a:buNone/>
            </a:pPr>
            <a:r>
              <a:rPr lang="zh-CN" altLang="en-US" dirty="0"/>
              <a:t>举例：</a:t>
            </a:r>
            <a:r>
              <a:rPr lang="zh-CN" altLang="en-US" b="0" i="0" dirty="0">
                <a:solidFill>
                  <a:srgbClr val="333333"/>
                </a:solidFill>
                <a:effectLst/>
                <a:latin typeface="arial" panose="020B0604020202020204" pitchFamily="34" charset="0"/>
              </a:rPr>
              <a:t>比如我们现在有一个数组</a:t>
            </a:r>
            <a:r>
              <a:rPr lang="en-US" altLang="zh-CN" b="0" i="0" dirty="0" err="1">
                <a:solidFill>
                  <a:srgbClr val="333333"/>
                </a:solidFill>
                <a:effectLst/>
                <a:latin typeface="arial" panose="020B0604020202020204" pitchFamily="34" charset="0"/>
              </a:rPr>
              <a:t>arr</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arr</a:t>
            </a:r>
            <a:r>
              <a:rPr lang="en-US" altLang="zh-CN" b="0" i="0" dirty="0">
                <a:solidFill>
                  <a:srgbClr val="333333"/>
                </a:solidFill>
                <a:effectLst/>
                <a:latin typeface="arial" panose="020B0604020202020204" pitchFamily="34" charset="0"/>
              </a:rPr>
              <a:t>={0,2,5,4,9,7,10,0}</a:t>
            </a:r>
            <a:endParaRPr lang="en-US" altLang="zh-CN" dirty="0"/>
          </a:p>
        </p:txBody>
      </p:sp>
      <p:pic>
        <p:nvPicPr>
          <p:cNvPr id="5" name="图片 4">
            <a:extLst>
              <a:ext uri="{FF2B5EF4-FFF2-40B4-BE49-F238E27FC236}">
                <a16:creationId xmlns:a16="http://schemas.microsoft.com/office/drawing/2014/main" id="{A0E692C4-E0AF-AFA6-0077-E7777D224338}"/>
              </a:ext>
            </a:extLst>
          </p:cNvPr>
          <p:cNvPicPr>
            <a:picLocks noChangeAspect="1"/>
          </p:cNvPicPr>
          <p:nvPr/>
        </p:nvPicPr>
        <p:blipFill>
          <a:blip r:embed="rId2"/>
          <a:stretch>
            <a:fillRect/>
          </a:stretch>
        </p:blipFill>
        <p:spPr>
          <a:xfrm>
            <a:off x="1407680" y="2218965"/>
            <a:ext cx="8896350" cy="1514475"/>
          </a:xfrm>
          <a:prstGeom prst="rect">
            <a:avLst/>
          </a:prstGeom>
        </p:spPr>
      </p:pic>
      <p:pic>
        <p:nvPicPr>
          <p:cNvPr id="7" name="图片 6">
            <a:extLst>
              <a:ext uri="{FF2B5EF4-FFF2-40B4-BE49-F238E27FC236}">
                <a16:creationId xmlns:a16="http://schemas.microsoft.com/office/drawing/2014/main" id="{7530E3E9-FB9F-1E9A-CFDE-6A6E3A0B8028}"/>
              </a:ext>
            </a:extLst>
          </p:cNvPr>
          <p:cNvPicPr>
            <a:picLocks noChangeAspect="1"/>
          </p:cNvPicPr>
          <p:nvPr/>
        </p:nvPicPr>
        <p:blipFill>
          <a:blip r:embed="rId3"/>
          <a:stretch>
            <a:fillRect/>
          </a:stretch>
        </p:blipFill>
        <p:spPr>
          <a:xfrm>
            <a:off x="3406342" y="3985966"/>
            <a:ext cx="4657004" cy="2628526"/>
          </a:xfrm>
          <a:prstGeom prst="rect">
            <a:avLst/>
          </a:prstGeom>
        </p:spPr>
      </p:pic>
    </p:spTree>
    <p:extLst>
      <p:ext uri="{BB962C8B-B14F-4D97-AF65-F5344CB8AC3E}">
        <p14:creationId xmlns:p14="http://schemas.microsoft.com/office/powerpoint/2010/main" val="76570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EB21E-6B71-B533-237B-562004734F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C0FE15-A190-74F1-A07F-99AC01A340CC}"/>
              </a:ext>
            </a:extLst>
          </p:cNvPr>
          <p:cNvSpPr>
            <a:spLocks noGrp="1"/>
          </p:cNvSpPr>
          <p:nvPr>
            <p:ph idx="1"/>
          </p:nvPr>
        </p:nvSpPr>
        <p:spPr/>
        <p:txBody>
          <a:bodyPr>
            <a:normAutofit/>
          </a:bodyPr>
          <a:lstStyle/>
          <a:p>
            <a:pPr marL="0" indent="0">
              <a:buNone/>
            </a:pPr>
            <a:r>
              <a:rPr lang="zh-CN" altLang="en-US" sz="2400" b="0" i="0" dirty="0">
                <a:solidFill>
                  <a:srgbClr val="333333"/>
                </a:solidFill>
                <a:effectLst/>
                <a:latin typeface="arial" panose="020B0604020202020204" pitchFamily="34" charset="0"/>
              </a:rPr>
              <a:t>现在我们有这么一个区间修改操作，即在区间</a:t>
            </a:r>
            <a:r>
              <a:rPr lang="en-US" altLang="zh-CN" sz="2400" b="0" i="0" dirty="0">
                <a:solidFill>
                  <a:srgbClr val="333333"/>
                </a:solidFill>
                <a:effectLst/>
                <a:latin typeface="arial" panose="020B0604020202020204" pitchFamily="34" charset="0"/>
              </a:rPr>
              <a:t>1~4</a:t>
            </a:r>
            <a:r>
              <a:rPr lang="zh-CN" altLang="en-US" sz="2400" b="0" i="0" dirty="0">
                <a:solidFill>
                  <a:srgbClr val="333333"/>
                </a:solidFill>
                <a:effectLst/>
                <a:latin typeface="arial" panose="020B0604020202020204" pitchFamily="34" charset="0"/>
              </a:rPr>
              <a:t>上，所有的数值都加上</a:t>
            </a:r>
            <a:r>
              <a:rPr lang="en-US" altLang="zh-CN" sz="2400" b="0" i="0" dirty="0">
                <a:solidFill>
                  <a:srgbClr val="333333"/>
                </a:solidFill>
                <a:effectLst/>
                <a:latin typeface="arial" panose="020B0604020202020204" pitchFamily="34" charset="0"/>
              </a:rPr>
              <a:t>3</a:t>
            </a:r>
            <a:r>
              <a:rPr lang="zh-CN" altLang="en-US" sz="2400" dirty="0">
                <a:solidFill>
                  <a:srgbClr val="333333"/>
                </a:solidFill>
                <a:latin typeface="arial" panose="020B0604020202020204" pitchFamily="34" charset="0"/>
              </a:rPr>
              <a:t>。我们不需要整个区间做修改，我们只需要在差分数组上的</a:t>
            </a:r>
            <a:r>
              <a:rPr lang="en-US" altLang="zh-CN" sz="2400" dirty="0">
                <a:solidFill>
                  <a:srgbClr val="333333"/>
                </a:solidFill>
                <a:latin typeface="arial" panose="020B0604020202020204" pitchFamily="34" charset="0"/>
              </a:rPr>
              <a:t>l</a:t>
            </a:r>
            <a:r>
              <a:rPr lang="zh-CN" altLang="en-US" sz="2400" dirty="0">
                <a:solidFill>
                  <a:srgbClr val="333333"/>
                </a:solidFill>
                <a:latin typeface="arial" panose="020B0604020202020204" pitchFamily="34" charset="0"/>
              </a:rPr>
              <a:t>位置和</a:t>
            </a:r>
            <a:r>
              <a:rPr lang="en-US" altLang="zh-CN" sz="2400" dirty="0">
                <a:solidFill>
                  <a:srgbClr val="333333"/>
                </a:solidFill>
                <a:latin typeface="arial" panose="020B0604020202020204" pitchFamily="34" charset="0"/>
              </a:rPr>
              <a:t>r+1</a:t>
            </a:r>
            <a:r>
              <a:rPr lang="zh-CN" altLang="en-US" sz="2400" dirty="0">
                <a:solidFill>
                  <a:srgbClr val="333333"/>
                </a:solidFill>
                <a:latin typeface="arial" panose="020B0604020202020204" pitchFamily="34" charset="0"/>
              </a:rPr>
              <a:t>位置做如下修改即可：</a:t>
            </a:r>
            <a:endParaRPr lang="zh-CN" altLang="en-US" sz="2400" dirty="0"/>
          </a:p>
        </p:txBody>
      </p:sp>
      <p:pic>
        <p:nvPicPr>
          <p:cNvPr id="5" name="图片 4">
            <a:extLst>
              <a:ext uri="{FF2B5EF4-FFF2-40B4-BE49-F238E27FC236}">
                <a16:creationId xmlns:a16="http://schemas.microsoft.com/office/drawing/2014/main" id="{1AD5E3E0-4A48-3C06-D12C-63D27A50D31C}"/>
              </a:ext>
            </a:extLst>
          </p:cNvPr>
          <p:cNvPicPr>
            <a:picLocks noChangeAspect="1"/>
          </p:cNvPicPr>
          <p:nvPr/>
        </p:nvPicPr>
        <p:blipFill>
          <a:blip r:embed="rId2"/>
          <a:stretch>
            <a:fillRect/>
          </a:stretch>
        </p:blipFill>
        <p:spPr>
          <a:xfrm>
            <a:off x="3019136" y="2882735"/>
            <a:ext cx="5478318" cy="2778290"/>
          </a:xfrm>
          <a:prstGeom prst="rect">
            <a:avLst/>
          </a:prstGeom>
        </p:spPr>
      </p:pic>
      <p:sp>
        <p:nvSpPr>
          <p:cNvPr id="7" name="文本框 6">
            <a:extLst>
              <a:ext uri="{FF2B5EF4-FFF2-40B4-BE49-F238E27FC236}">
                <a16:creationId xmlns:a16="http://schemas.microsoft.com/office/drawing/2014/main" id="{718DD2E7-F6C6-8044-78E8-0F292480EC87}"/>
              </a:ext>
            </a:extLst>
          </p:cNvPr>
          <p:cNvSpPr txBox="1"/>
          <p:nvPr/>
        </p:nvSpPr>
        <p:spPr>
          <a:xfrm>
            <a:off x="838199" y="6176963"/>
            <a:ext cx="8268855" cy="461665"/>
          </a:xfrm>
          <a:prstGeom prst="rect">
            <a:avLst/>
          </a:prstGeom>
          <a:noFill/>
        </p:spPr>
        <p:txBody>
          <a:bodyPr wrap="square">
            <a:spAutoFit/>
          </a:bodyPr>
          <a:lstStyle/>
          <a:p>
            <a:r>
              <a:rPr lang="zh-CN" altLang="en-US" sz="2400" dirty="0">
                <a:solidFill>
                  <a:srgbClr val="333333"/>
                </a:solidFill>
                <a:latin typeface="arial" panose="020B0604020202020204" pitchFamily="34" charset="0"/>
              </a:rPr>
              <a:t>容易验证，修改后的差分数组的前缀和是修改后的原区间</a:t>
            </a:r>
            <a:endParaRPr lang="zh-CN" altLang="en-US" sz="2400" dirty="0"/>
          </a:p>
        </p:txBody>
      </p:sp>
    </p:spTree>
    <p:extLst>
      <p:ext uri="{BB962C8B-B14F-4D97-AF65-F5344CB8AC3E}">
        <p14:creationId xmlns:p14="http://schemas.microsoft.com/office/powerpoint/2010/main" val="2541216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3673</Words>
  <Application>Microsoft Office PowerPoint</Application>
  <PresentationFormat>宽屏</PresentationFormat>
  <Paragraphs>210</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-apple-system</vt:lpstr>
      <vt:lpstr>Helvetica Neue</vt:lpstr>
      <vt:lpstr>等线</vt:lpstr>
      <vt:lpstr>等线 Light</vt:lpstr>
      <vt:lpstr>Arial</vt:lpstr>
      <vt:lpstr>Arial</vt:lpstr>
      <vt:lpstr>Office 主题​​</vt:lpstr>
      <vt:lpstr>二维树状数组和线段树</vt:lpstr>
      <vt:lpstr>PartI   二维树状数组</vt:lpstr>
      <vt:lpstr>复习：一维树状数组</vt:lpstr>
      <vt:lpstr>PowerPoint 演示文稿</vt:lpstr>
      <vt:lpstr>PowerPoint 演示文稿</vt:lpstr>
      <vt:lpstr>PowerPoint 演示文稿</vt:lpstr>
      <vt:lpstr>PowerPoint 演示文稿</vt:lpstr>
      <vt:lpstr>差分数组</vt:lpstr>
      <vt:lpstr>PowerPoint 演示文稿</vt:lpstr>
      <vt:lpstr>PowerPoint 演示文稿</vt:lpstr>
      <vt:lpstr>二维树状数组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PartII   二维线段树</vt:lpstr>
      <vt:lpstr>复习：一维线段树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二维线段树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二维树状数组和线段树</dc:title>
  <dc:creator>Bang Zhou</dc:creator>
  <cp:lastModifiedBy>Bang Zhou</cp:lastModifiedBy>
  <cp:revision>58</cp:revision>
  <dcterms:created xsi:type="dcterms:W3CDTF">2023-11-11T05:07:23Z</dcterms:created>
  <dcterms:modified xsi:type="dcterms:W3CDTF">2024-08-12T00:47:42Z</dcterms:modified>
</cp:coreProperties>
</file>