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49" r:id="rId3"/>
    <p:sldId id="524" r:id="rId4"/>
    <p:sldId id="525" r:id="rId5"/>
    <p:sldId id="526" r:id="rId6"/>
    <p:sldId id="350" r:id="rId7"/>
    <p:sldId id="351" r:id="rId8"/>
    <p:sldId id="352" r:id="rId9"/>
    <p:sldId id="354" r:id="rId10"/>
    <p:sldId id="355" r:id="rId11"/>
    <p:sldId id="357" r:id="rId12"/>
    <p:sldId id="358" r:id="rId13"/>
    <p:sldId id="359" r:id="rId14"/>
    <p:sldId id="528" r:id="rId15"/>
    <p:sldId id="348" r:id="rId16"/>
    <p:sldId id="529" r:id="rId17"/>
    <p:sldId id="285" r:id="rId18"/>
    <p:sldId id="286" r:id="rId19"/>
    <p:sldId id="365" r:id="rId20"/>
    <p:sldId id="366" r:id="rId21"/>
    <p:sldId id="367" r:id="rId22"/>
    <p:sldId id="288" r:id="rId23"/>
    <p:sldId id="368" r:id="rId24"/>
    <p:sldId id="289" r:id="rId25"/>
    <p:sldId id="290" r:id="rId26"/>
    <p:sldId id="259" r:id="rId27"/>
    <p:sldId id="262" r:id="rId28"/>
    <p:sldId id="260" r:id="rId29"/>
    <p:sldId id="267" r:id="rId30"/>
    <p:sldId id="268" r:id="rId31"/>
    <p:sldId id="527" r:id="rId32"/>
    <p:sldId id="353" r:id="rId33"/>
    <p:sldId id="261" r:id="rId34"/>
    <p:sldId id="584" r:id="rId35"/>
    <p:sldId id="585" r:id="rId36"/>
    <p:sldId id="586" r:id="rId37"/>
    <p:sldId id="587" r:id="rId38"/>
    <p:sldId id="588" r:id="rId39"/>
    <p:sldId id="589" r:id="rId40"/>
    <p:sldId id="590" r:id="rId41"/>
    <p:sldId id="273" r:id="rId42"/>
    <p:sldId id="272" r:id="rId43"/>
    <p:sldId id="581" r:id="rId44"/>
    <p:sldId id="591" r:id="rId45"/>
    <p:sldId id="514" r:id="rId46"/>
    <p:sldId id="515" r:id="rId47"/>
    <p:sldId id="517" r:id="rId48"/>
    <p:sldId id="518" r:id="rId49"/>
    <p:sldId id="519" r:id="rId50"/>
    <p:sldId id="520" r:id="rId51"/>
    <p:sldId id="360" r:id="rId52"/>
    <p:sldId id="361" r:id="rId53"/>
    <p:sldId id="521" r:id="rId54"/>
    <p:sldId id="362" r:id="rId55"/>
    <p:sldId id="522" r:id="rId56"/>
    <p:sldId id="592" r:id="rId57"/>
    <p:sldId id="593" r:id="rId58"/>
    <p:sldId id="594" r:id="rId59"/>
    <p:sldId id="595" r:id="rId60"/>
    <p:sldId id="596" r:id="rId61"/>
    <p:sldId id="597" r:id="rId62"/>
    <p:sldId id="598" r:id="rId63"/>
    <p:sldId id="599" r:id="rId64"/>
    <p:sldId id="582" r:id="rId65"/>
    <p:sldId id="274" r:id="rId66"/>
    <p:sldId id="275" r:id="rId67"/>
    <p:sldId id="276" r:id="rId68"/>
    <p:sldId id="278" r:id="rId69"/>
    <p:sldId id="279" r:id="rId70"/>
    <p:sldId id="601" r:id="rId71"/>
    <p:sldId id="603" r:id="rId72"/>
    <p:sldId id="280" r:id="rId73"/>
    <p:sldId id="281" r:id="rId74"/>
    <p:sldId id="282" r:id="rId75"/>
  </p:sldIdLst>
  <p:sldSz cx="12192000" cy="6858000"/>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fld id="{9E880914-5B89-46A8-9A90-EAB053D0B0E9}" type="slidenum">
              <a:rPr lang="en-US" altLang="zh-CN"/>
              <a:t>‹#›</a:t>
            </a:fld>
            <a:endParaRPr lang="en-US" altLang="zh-CN"/>
          </a:p>
        </p:txBody>
      </p:sp>
    </p:spTree>
    <p:extLst>
      <p:ext uri="{BB962C8B-B14F-4D97-AF65-F5344CB8AC3E}">
        <p14:creationId xmlns:p14="http://schemas.microsoft.com/office/powerpoint/2010/main" val="4135097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EF2646-69C7-4D01-AF57-988D6D51B785}" type="datetimeFigureOut">
              <a:rPr lang="zh-CN" altLang="en-US" smtClean="0"/>
              <a:t>2024/8/9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B8CF5B-927F-44B0-93A6-31C1D83B6EF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F2646-69C7-4D01-AF57-988D6D51B785}" type="datetimeFigureOut">
              <a:rPr lang="zh-CN" altLang="en-US" smtClean="0"/>
              <a:t>2024/8/9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CF5B-927F-44B0-93A6-31C1D83B6EF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luogu.com.cn/problem/solution/P2014" TargetMode="External"/><Relationship Id="rId2" Type="http://schemas.openxmlformats.org/officeDocument/2006/relationships/hyperlink" Target="https://www.cnblogs.com/Clouder-Blog/p/12146641.html#MCx2mfZ4" TargetMode="External"/><Relationship Id="rId1" Type="http://schemas.openxmlformats.org/officeDocument/2006/relationships/slideLayout" Target="../slideLayouts/slideLayout2.xml"/><Relationship Id="rId4" Type="http://schemas.openxmlformats.org/officeDocument/2006/relationships/hyperlink" Target="https://www.cnblogs.com/pjykk/p/16819374.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树型</a:t>
            </a:r>
            <a:r>
              <a:rPr lang="en-US" altLang="zh-CN" dirty="0" err="1"/>
              <a:t>dp</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思路：</a:t>
            </a:r>
          </a:p>
        </p:txBody>
      </p:sp>
      <p:sp>
        <p:nvSpPr>
          <p:cNvPr id="3" name="内容占位符 2"/>
          <p:cNvSpPr>
            <a:spLocks noGrp="1"/>
          </p:cNvSpPr>
          <p:nvPr>
            <p:ph idx="1"/>
          </p:nvPr>
        </p:nvSpPr>
        <p:spPr>
          <a:xfrm>
            <a:off x="838200" y="1825624"/>
            <a:ext cx="10515600" cy="4839335"/>
          </a:xfrm>
        </p:spPr>
        <p:txBody>
          <a:bodyPr>
            <a:normAutofit/>
          </a:bodyPr>
          <a:lstStyle/>
          <a:p>
            <a:pPr marL="0" indent="0">
              <a:buNone/>
            </a:pPr>
            <a:r>
              <a:rPr lang="zh-CN" altLang="en-US" dirty="0"/>
              <a:t>需要保留</a:t>
            </a:r>
            <a:r>
              <a:rPr lang="en-US" altLang="zh-CN" dirty="0"/>
              <a:t>Q</a:t>
            </a:r>
            <a:r>
              <a:rPr lang="zh-CN" altLang="en-US" dirty="0"/>
              <a:t>条树枝，即保留</a:t>
            </a:r>
            <a:r>
              <a:rPr lang="en-US" altLang="zh-CN" dirty="0"/>
              <a:t>j=Q+1</a:t>
            </a:r>
            <a:r>
              <a:rPr lang="zh-CN" altLang="en-US" dirty="0"/>
              <a:t>个结点。分三种情况讨论：</a:t>
            </a:r>
          </a:p>
          <a:p>
            <a:pPr marL="0" indent="0">
              <a:buNone/>
            </a:pPr>
            <a:r>
              <a:rPr lang="zh-CN" altLang="en-US" dirty="0"/>
              <a:t>①全部保留右子树中的</a:t>
            </a:r>
            <a:r>
              <a:rPr lang="en-US" altLang="zh-CN" dirty="0"/>
              <a:t>j-1</a:t>
            </a:r>
            <a:r>
              <a:rPr lang="zh-CN" altLang="en-US" dirty="0"/>
              <a:t>个结点；</a:t>
            </a:r>
            <a:r>
              <a:rPr lang="en-US" altLang="zh-CN" dirty="0"/>
              <a:t>//</a:t>
            </a:r>
            <a:r>
              <a:rPr lang="zh-CN" altLang="en-US" dirty="0"/>
              <a:t>根结点必须保留</a:t>
            </a:r>
          </a:p>
          <a:p>
            <a:pPr marL="0" indent="0">
              <a:buNone/>
            </a:pPr>
            <a:r>
              <a:rPr lang="zh-CN" altLang="en-US" dirty="0"/>
              <a:t>②全部保留左子树中的</a:t>
            </a:r>
            <a:r>
              <a:rPr lang="en-US" altLang="zh-CN" dirty="0"/>
              <a:t>j-1</a:t>
            </a:r>
            <a:r>
              <a:rPr lang="zh-CN" altLang="en-US" dirty="0"/>
              <a:t>个结点；</a:t>
            </a:r>
          </a:p>
          <a:p>
            <a:pPr marL="0" indent="0">
              <a:buNone/>
            </a:pPr>
            <a:r>
              <a:rPr lang="zh-CN" altLang="en-US" dirty="0"/>
              <a:t>③左子树保留</a:t>
            </a:r>
            <a:r>
              <a:rPr lang="en-US" altLang="zh-CN" dirty="0"/>
              <a:t>k</a:t>
            </a:r>
            <a:r>
              <a:rPr lang="zh-CN" altLang="en-US" dirty="0"/>
              <a:t>个结点，则右子树保留</a:t>
            </a:r>
            <a:r>
              <a:rPr lang="en-US" altLang="zh-CN" dirty="0"/>
              <a:t>j-k-1</a:t>
            </a:r>
            <a:r>
              <a:rPr lang="zh-CN" altLang="en-US" dirty="0"/>
              <a:t>个结点。</a:t>
            </a:r>
          </a:p>
          <a:p>
            <a:pPr marL="0" indent="0">
              <a:buNone/>
            </a:pPr>
            <a:r>
              <a:rPr lang="zh-CN" altLang="en-US" dirty="0"/>
              <a:t>设树根为</a:t>
            </a:r>
            <a:r>
              <a:rPr lang="en-US" altLang="zh-CN" dirty="0" err="1"/>
              <a:t>i</a:t>
            </a:r>
            <a:r>
              <a:rPr lang="zh-CN" altLang="en-US" dirty="0"/>
              <a:t>，左儿子为</a:t>
            </a:r>
            <a:r>
              <a:rPr lang="en-US" altLang="zh-CN" dirty="0"/>
              <a:t>l[</a:t>
            </a:r>
            <a:r>
              <a:rPr lang="en-US" altLang="zh-CN" dirty="0" err="1"/>
              <a:t>i</a:t>
            </a:r>
            <a:r>
              <a:rPr lang="en-US" altLang="zh-CN" dirty="0"/>
              <a:t>],</a:t>
            </a:r>
            <a:r>
              <a:rPr lang="zh-CN" altLang="en-US" dirty="0"/>
              <a:t>右儿子为</a:t>
            </a:r>
            <a:r>
              <a:rPr lang="en-US" altLang="zh-CN" dirty="0"/>
              <a:t>r[</a:t>
            </a:r>
            <a:r>
              <a:rPr lang="en-US" altLang="zh-CN" dirty="0" err="1"/>
              <a:t>i</a:t>
            </a:r>
            <a:r>
              <a:rPr lang="en-US" altLang="zh-CN" dirty="0"/>
              <a:t>]</a:t>
            </a:r>
            <a:r>
              <a:rPr lang="zh-CN" altLang="en-US" dirty="0"/>
              <a:t>，对于①情况，要取得该方案的最大值，需要取得以</a:t>
            </a:r>
            <a:r>
              <a:rPr lang="en-US" altLang="zh-CN" dirty="0"/>
              <a:t>r[</a:t>
            </a:r>
            <a:r>
              <a:rPr lang="en-US" altLang="zh-CN" dirty="0" err="1"/>
              <a:t>i</a:t>
            </a:r>
            <a:r>
              <a:rPr lang="en-US" altLang="zh-CN" dirty="0"/>
              <a:t>]</a:t>
            </a:r>
            <a:r>
              <a:rPr lang="zh-CN" altLang="en-US" dirty="0"/>
              <a:t>为根的子树保留</a:t>
            </a:r>
            <a:r>
              <a:rPr lang="en-US" altLang="zh-CN" dirty="0"/>
              <a:t>j-1</a:t>
            </a:r>
            <a:r>
              <a:rPr lang="zh-CN" altLang="en-US" dirty="0"/>
              <a:t>个结点的最大值。②③同理。</a:t>
            </a:r>
          </a:p>
          <a:p>
            <a:pPr marL="0" indent="0">
              <a:buNone/>
            </a:pPr>
            <a:r>
              <a:rPr lang="en-US" altLang="zh-CN" dirty="0"/>
              <a:t>f[</a:t>
            </a:r>
            <a:r>
              <a:rPr lang="en-US" altLang="zh-CN" dirty="0" err="1"/>
              <a:t>i</a:t>
            </a:r>
            <a:r>
              <a:rPr lang="en-US" altLang="zh-CN" dirty="0"/>
              <a:t>][j]</a:t>
            </a:r>
            <a:r>
              <a:rPr lang="zh-CN" altLang="en-US" dirty="0"/>
              <a:t>：以</a:t>
            </a:r>
            <a:r>
              <a:rPr lang="en-US" altLang="zh-CN" dirty="0" err="1"/>
              <a:t>i</a:t>
            </a:r>
            <a:r>
              <a:rPr lang="zh-CN" altLang="en-US" dirty="0"/>
              <a:t>为根的树上保留</a:t>
            </a:r>
            <a:r>
              <a:rPr lang="en-US" altLang="zh-CN" dirty="0"/>
              <a:t>j</a:t>
            </a:r>
            <a:r>
              <a:rPr lang="zh-CN" altLang="en-US" dirty="0"/>
              <a:t>个节点的最大权值和。</a:t>
            </a:r>
          </a:p>
          <a:p>
            <a:pPr marL="0" indent="0">
              <a:buNone/>
            </a:pPr>
            <a:r>
              <a:rPr lang="zh-CN" altLang="en-US" dirty="0"/>
              <a:t>状态转移方程：</a:t>
            </a:r>
            <a:endParaRPr lang="en-US" altLang="zh-CN" dirty="0"/>
          </a:p>
          <a:p>
            <a:pPr marL="0" indent="0">
              <a:buNone/>
            </a:pPr>
            <a:endParaRPr lang="zh-CN" altLang="en-US" dirty="0"/>
          </a:p>
        </p:txBody>
      </p:sp>
      <p:pic>
        <p:nvPicPr>
          <p:cNvPr id="5" name="图片 4"/>
          <p:cNvPicPr>
            <a:picLocks noChangeAspect="1"/>
          </p:cNvPicPr>
          <p:nvPr/>
        </p:nvPicPr>
        <p:blipFill>
          <a:blip r:embed="rId2"/>
          <a:stretch>
            <a:fillRect/>
          </a:stretch>
        </p:blipFill>
        <p:spPr>
          <a:xfrm>
            <a:off x="749300" y="6115273"/>
            <a:ext cx="9593580" cy="7552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战略游戏</a:t>
            </a:r>
          </a:p>
        </p:txBody>
      </p:sp>
      <p:sp>
        <p:nvSpPr>
          <p:cNvPr id="3" name="内容占位符 2"/>
          <p:cNvSpPr>
            <a:spLocks noGrp="1"/>
          </p:cNvSpPr>
          <p:nvPr>
            <p:ph idx="1"/>
          </p:nvPr>
        </p:nvSpPr>
        <p:spPr/>
        <p:txBody>
          <a:bodyPr/>
          <a:lstStyle/>
          <a:p>
            <a:pPr marL="0" indent="0">
              <a:buNone/>
            </a:pPr>
            <a:r>
              <a:rPr lang="en-US" altLang="zh-CN" dirty="0"/>
              <a:t>Bob</a:t>
            </a:r>
            <a:r>
              <a:rPr lang="zh-CN" altLang="en-US" dirty="0"/>
              <a:t>要建立一个古城堡，城堡中的路形成一棵树。他要在这棵树的结点上放置最少数目的士兵，使得这些士兵能了望到所有的路。</a:t>
            </a:r>
          </a:p>
          <a:p>
            <a:pPr marL="0" indent="0">
              <a:buNone/>
            </a:pPr>
            <a:r>
              <a:rPr lang="zh-CN" altLang="en-US" dirty="0"/>
              <a:t>注意，某个士兵在一个结点上时，与该结点相连的所有边将都可以被了望到。</a:t>
            </a:r>
          </a:p>
          <a:p>
            <a:pPr marL="0" indent="0">
              <a:buNone/>
            </a:pPr>
            <a:r>
              <a:rPr lang="zh-CN" altLang="en-US" dirty="0"/>
              <a:t>请你编一程序，给定一树，帮</a:t>
            </a:r>
            <a:r>
              <a:rPr lang="en-US" altLang="zh-CN" dirty="0"/>
              <a:t>Bob</a:t>
            </a:r>
            <a:r>
              <a:rPr lang="zh-CN" altLang="en-US" dirty="0"/>
              <a:t>计算出他需要放置最少的士兵</a:t>
            </a:r>
            <a:r>
              <a:rPr lang="en-US" altLang="zh-CN" dirty="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思路：</a:t>
            </a:r>
          </a:p>
        </p:txBody>
      </p:sp>
      <p:sp>
        <p:nvSpPr>
          <p:cNvPr id="3" name="内容占位符 2"/>
          <p:cNvSpPr>
            <a:spLocks noGrp="1"/>
          </p:cNvSpPr>
          <p:nvPr>
            <p:ph idx="1"/>
          </p:nvPr>
        </p:nvSpPr>
        <p:spPr>
          <a:xfrm>
            <a:off x="838200" y="1690688"/>
            <a:ext cx="10515600" cy="4571567"/>
          </a:xfrm>
        </p:spPr>
        <p:txBody>
          <a:bodyPr>
            <a:normAutofit/>
          </a:bodyPr>
          <a:lstStyle/>
          <a:p>
            <a:pPr marL="0" indent="0">
              <a:buNone/>
            </a:pPr>
            <a:r>
              <a:rPr lang="zh-CN" altLang="en-US" sz="2000" dirty="0"/>
              <a:t>定义状态</a:t>
            </a:r>
            <a:r>
              <a:rPr lang="en-US" altLang="zh-CN" sz="2000" dirty="0" err="1"/>
              <a:t>dp</a:t>
            </a:r>
            <a:r>
              <a:rPr lang="en-US" altLang="zh-CN" sz="2000" dirty="0"/>
              <a:t>[u][0/1]</a:t>
            </a:r>
            <a:r>
              <a:rPr lang="zh-CN" altLang="en-US" sz="2000" dirty="0"/>
              <a:t>表示</a:t>
            </a:r>
            <a:r>
              <a:rPr lang="en-US" altLang="zh-CN" sz="2000" dirty="0"/>
              <a:t>u</a:t>
            </a:r>
            <a:r>
              <a:rPr lang="zh-CN" altLang="en-US" sz="2000" dirty="0"/>
              <a:t>这个节点不放</a:t>
            </a:r>
            <a:r>
              <a:rPr lang="en-US" altLang="zh-CN" sz="2000" dirty="0"/>
              <a:t>/</a:t>
            </a:r>
            <a:r>
              <a:rPr lang="zh-CN" altLang="en-US" sz="2000" dirty="0"/>
              <a:t>放士兵</a:t>
            </a:r>
          </a:p>
          <a:p>
            <a:pPr marL="0" indent="0">
              <a:buNone/>
            </a:pPr>
            <a:endParaRPr lang="zh-CN" altLang="en-US" sz="2000" dirty="0"/>
          </a:p>
          <a:p>
            <a:pPr marL="0" indent="0">
              <a:buNone/>
            </a:pPr>
            <a:r>
              <a:rPr lang="zh-CN" altLang="en-US" sz="2000" dirty="0"/>
              <a:t>根据题意</a:t>
            </a:r>
            <a:r>
              <a:rPr lang="en-US" altLang="zh-CN" sz="2000" dirty="0"/>
              <a:t>,</a:t>
            </a:r>
            <a:r>
              <a:rPr lang="zh-CN" altLang="en-US" sz="2000" dirty="0"/>
              <a:t>如果当前节点不放置士兵</a:t>
            </a:r>
            <a:r>
              <a:rPr lang="en-US" altLang="zh-CN" sz="2000" dirty="0"/>
              <a:t>,</a:t>
            </a:r>
            <a:r>
              <a:rPr lang="zh-CN" altLang="en-US" sz="2000" dirty="0"/>
              <a:t>那么它的子节点必须全部放置士兵</a:t>
            </a:r>
            <a:r>
              <a:rPr lang="en-US" altLang="zh-CN" sz="2000" dirty="0"/>
              <a:t>,</a:t>
            </a:r>
            <a:r>
              <a:rPr lang="zh-CN" altLang="en-US" sz="2000" dirty="0"/>
              <a:t>因为要满足士兵可以看到所有的边</a:t>
            </a:r>
            <a:r>
              <a:rPr lang="en-US" altLang="zh-CN" sz="2000" dirty="0"/>
              <a:t>,</a:t>
            </a:r>
            <a:r>
              <a:rPr lang="zh-CN" altLang="en-US" sz="2000" dirty="0"/>
              <a:t>所以</a:t>
            </a:r>
          </a:p>
          <a:p>
            <a:pPr marL="0" indent="0">
              <a:buNone/>
            </a:pPr>
            <a:endParaRPr lang="zh-CN" altLang="en-US" sz="2000" dirty="0"/>
          </a:p>
          <a:p>
            <a:pPr marL="0" indent="0">
              <a:buNone/>
            </a:pPr>
            <a:r>
              <a:rPr lang="en-US" altLang="zh-CN" sz="2000" dirty="0" err="1"/>
              <a:t>dp</a:t>
            </a:r>
            <a:r>
              <a:rPr lang="en-US" altLang="zh-CN" sz="2000" dirty="0"/>
              <a:t>[u][0]+=</a:t>
            </a:r>
            <a:r>
              <a:rPr lang="en-US" altLang="zh-CN" sz="2000" dirty="0" err="1"/>
              <a:t>dp</a:t>
            </a:r>
            <a:r>
              <a:rPr lang="en-US" altLang="zh-CN" sz="2000" dirty="0"/>
              <a:t>[to][1]</a:t>
            </a:r>
          </a:p>
          <a:p>
            <a:pPr marL="0" indent="0">
              <a:buNone/>
            </a:pPr>
            <a:r>
              <a:rPr lang="zh-CN" altLang="en-US" sz="2000" dirty="0"/>
              <a:t>其中</a:t>
            </a:r>
            <a:r>
              <a:rPr lang="en-US" altLang="zh-CN" sz="2000" dirty="0"/>
              <a:t>to</a:t>
            </a:r>
            <a:r>
              <a:rPr lang="zh-CN" altLang="en-US" sz="2000" dirty="0"/>
              <a:t>是</a:t>
            </a:r>
            <a:r>
              <a:rPr lang="en-US" altLang="zh-CN" sz="2000" dirty="0"/>
              <a:t>u</a:t>
            </a:r>
            <a:r>
              <a:rPr lang="zh-CN" altLang="en-US" sz="2000" dirty="0"/>
              <a:t>的子节点</a:t>
            </a:r>
          </a:p>
          <a:p>
            <a:pPr marL="0" indent="0">
              <a:buNone/>
            </a:pPr>
            <a:endParaRPr lang="zh-CN" altLang="en-US" sz="2000" dirty="0"/>
          </a:p>
          <a:p>
            <a:pPr marL="0" indent="0">
              <a:buNone/>
            </a:pPr>
            <a:r>
              <a:rPr lang="zh-CN" altLang="en-US" sz="2000" dirty="0"/>
              <a:t>如果当前节点放置士兵</a:t>
            </a:r>
            <a:r>
              <a:rPr lang="en-US" altLang="zh-CN" sz="2000" dirty="0"/>
              <a:t>,</a:t>
            </a:r>
            <a:r>
              <a:rPr lang="zh-CN" altLang="en-US" sz="2000" dirty="0"/>
              <a:t>它的子节点选不选已经不重要了</a:t>
            </a:r>
            <a:r>
              <a:rPr lang="en-US" altLang="zh-CN" sz="2000" dirty="0"/>
              <a:t>(</a:t>
            </a:r>
            <a:r>
              <a:rPr lang="zh-CN" altLang="en-US" sz="2000" dirty="0"/>
              <a:t>因为树形</a:t>
            </a:r>
            <a:r>
              <a:rPr lang="en-US" altLang="zh-CN" sz="2000" dirty="0" err="1"/>
              <a:t>dp</a:t>
            </a:r>
            <a:r>
              <a:rPr lang="zh-CN" altLang="en-US" sz="2000" dirty="0"/>
              <a:t>自下而上</a:t>
            </a:r>
            <a:r>
              <a:rPr lang="en-US" altLang="zh-CN" sz="2000" dirty="0"/>
              <a:t>,</a:t>
            </a:r>
            <a:r>
              <a:rPr lang="zh-CN" altLang="en-US" sz="2000" dirty="0"/>
              <a:t>上面的节点不需要考虑</a:t>
            </a:r>
            <a:r>
              <a:rPr lang="en-US" altLang="zh-CN" sz="2000" dirty="0"/>
              <a:t>),</a:t>
            </a:r>
            <a:r>
              <a:rPr lang="zh-CN" altLang="en-US" sz="2000" dirty="0"/>
              <a:t>所以</a:t>
            </a:r>
          </a:p>
          <a:p>
            <a:pPr marL="0" indent="0">
              <a:buNone/>
            </a:pPr>
            <a:endParaRPr lang="zh-CN" altLang="en-US" sz="2000" dirty="0"/>
          </a:p>
          <a:p>
            <a:pPr marL="0" indent="0">
              <a:buNone/>
            </a:pPr>
            <a:r>
              <a:rPr lang="en-US" altLang="zh-CN" sz="2000" dirty="0" err="1"/>
              <a:t>dp</a:t>
            </a:r>
            <a:r>
              <a:rPr lang="en-US" altLang="zh-CN" sz="2000" dirty="0"/>
              <a:t>[u][1]+=min(</a:t>
            </a:r>
            <a:r>
              <a:rPr lang="en-US" altLang="zh-CN" sz="2000" dirty="0" err="1"/>
              <a:t>dp</a:t>
            </a:r>
            <a:r>
              <a:rPr lang="en-US" altLang="zh-CN" sz="2000" dirty="0"/>
              <a:t>[to][0],</a:t>
            </a:r>
            <a:r>
              <a:rPr lang="en-US" altLang="zh-CN" sz="2000" dirty="0" err="1"/>
              <a:t>dp</a:t>
            </a:r>
            <a:r>
              <a:rPr lang="en-US" altLang="zh-CN" sz="2000" dirty="0"/>
              <a:t>[to][1])</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809750" y="523875"/>
            <a:ext cx="8572500" cy="5810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1200"/>
            <a:ext cx="10515600" cy="6014720"/>
          </a:xfrm>
        </p:spPr>
        <p:txBody>
          <a:bodyPr>
            <a:normAutofit lnSpcReduction="10000"/>
          </a:bodyPr>
          <a:lstStyle/>
          <a:p>
            <a:pPr marL="0" indent="0">
              <a:buNone/>
            </a:pPr>
            <a:r>
              <a:rPr lang="zh-CN" altLang="en-US" dirty="0"/>
              <a:t>树的重心</a:t>
            </a:r>
            <a:endParaRPr lang="en-US" altLang="zh-CN" dirty="0"/>
          </a:p>
          <a:p>
            <a:pPr marL="0" indent="0">
              <a:buNone/>
            </a:pPr>
            <a:endParaRPr lang="en-US" altLang="zh-CN" dirty="0"/>
          </a:p>
          <a:p>
            <a:pPr marL="0" indent="0">
              <a:buNone/>
            </a:pPr>
            <a:r>
              <a:rPr lang="zh-CN" altLang="en-US" dirty="0"/>
              <a:t>自底向上统计</a:t>
            </a:r>
            <a:endParaRPr lang="en-US" altLang="zh-CN" dirty="0"/>
          </a:p>
          <a:p>
            <a:pPr marL="0" indent="0">
              <a:buNone/>
            </a:pPr>
            <a:endParaRPr lang="en-US" altLang="zh-CN" dirty="0"/>
          </a:p>
          <a:p>
            <a:pPr marL="0" indent="0">
              <a:buNone/>
            </a:pPr>
            <a:r>
              <a:rPr lang="zh-CN" altLang="en-US" sz="2400" dirty="0"/>
              <a:t>定义子树的大小（</a:t>
            </a:r>
            <a:r>
              <a:rPr lang="en-US" altLang="zh-CN" sz="2400" dirty="0"/>
              <a:t>size</a:t>
            </a:r>
            <a:r>
              <a:rPr lang="zh-CN" altLang="en-US" sz="2400" dirty="0"/>
              <a:t>）：</a:t>
            </a:r>
            <a:endParaRPr lang="en-US" altLang="zh-CN" sz="2400" dirty="0"/>
          </a:p>
          <a:p>
            <a:pPr marL="0" indent="0">
              <a:buNone/>
            </a:pPr>
            <a:r>
              <a:rPr lang="en-US" altLang="zh-CN" sz="2400" dirty="0"/>
              <a:t>1</a:t>
            </a:r>
            <a:r>
              <a:rPr lang="zh-CN" altLang="en-US" sz="2400" dirty="0"/>
              <a:t>、叶子节点</a:t>
            </a:r>
            <a:r>
              <a:rPr lang="en-US" altLang="zh-CN" sz="2400" dirty="0"/>
              <a:t>size</a:t>
            </a:r>
            <a:r>
              <a:rPr lang="zh-CN" altLang="en-US" sz="2400" dirty="0"/>
              <a:t>为</a:t>
            </a:r>
            <a:r>
              <a:rPr lang="en-US" altLang="zh-CN" sz="2400" dirty="0"/>
              <a:t>1</a:t>
            </a:r>
          </a:p>
          <a:p>
            <a:pPr marL="0" indent="0">
              <a:buNone/>
            </a:pPr>
            <a:r>
              <a:rPr lang="en-US" altLang="zh-CN" sz="2400" dirty="0"/>
              <a:t>2</a:t>
            </a:r>
            <a:r>
              <a:rPr lang="zh-CN" altLang="en-US" sz="2400" dirty="0"/>
              <a:t>、非叶子节点</a:t>
            </a:r>
            <a:r>
              <a:rPr lang="en-US" altLang="zh-CN" sz="2400" dirty="0"/>
              <a:t>x</a:t>
            </a:r>
            <a:r>
              <a:rPr lang="zh-CN" altLang="en-US" sz="2400" dirty="0"/>
              <a:t>有</a:t>
            </a:r>
            <a:r>
              <a:rPr lang="en-US" altLang="zh-CN" sz="2400" dirty="0"/>
              <a:t>k</a:t>
            </a:r>
            <a:r>
              <a:rPr lang="zh-CN" altLang="en-US" sz="2400" dirty="0"/>
              <a:t>个子节点：</a:t>
            </a:r>
            <a:r>
              <a:rPr lang="en-US" altLang="zh-CN" sz="2400" dirty="0"/>
              <a:t>y1~yk</a:t>
            </a:r>
          </a:p>
          <a:p>
            <a:pPr marL="0" indent="0">
              <a:buNone/>
            </a:pPr>
            <a:r>
              <a:rPr lang="en-US" altLang="zh-CN" sz="2400" dirty="0"/>
              <a:t>	size[x]=size[y1]+size[y2]+…+size[</a:t>
            </a:r>
            <a:r>
              <a:rPr lang="en-US" altLang="zh-CN" sz="2400" dirty="0" err="1"/>
              <a:t>yk</a:t>
            </a:r>
            <a:r>
              <a:rPr lang="en-US" altLang="zh-CN" sz="2400" dirty="0"/>
              <a:t>]+1</a:t>
            </a:r>
          </a:p>
          <a:p>
            <a:pPr marL="0" indent="0">
              <a:buNone/>
            </a:pPr>
            <a:endParaRPr lang="en-US" altLang="zh-CN" dirty="0"/>
          </a:p>
          <a:p>
            <a:pPr marL="0" indent="0">
              <a:buNone/>
            </a:pPr>
            <a:r>
              <a:rPr lang="en-US" altLang="zh-CN" sz="2400" dirty="0"/>
              <a:t>	</a:t>
            </a:r>
            <a:r>
              <a:rPr lang="zh-CN" altLang="en-US" sz="2400" dirty="0"/>
              <a:t>对于一个节点</a:t>
            </a:r>
            <a:r>
              <a:rPr lang="en-US" altLang="zh-CN" sz="2400" dirty="0"/>
              <a:t>x</a:t>
            </a:r>
            <a:r>
              <a:rPr lang="zh-CN" altLang="en-US" sz="2400" dirty="0"/>
              <a:t>，如果我们把它从树中删除，那么原来的一棵树可能会分成若干个不相连的部分，其中每部分都是一棵子树。设</a:t>
            </a:r>
            <a:r>
              <a:rPr lang="en-US" altLang="zh-CN" sz="2400" dirty="0" err="1"/>
              <a:t>max_part</a:t>
            </a:r>
            <a:r>
              <a:rPr lang="en-US" altLang="zh-CN" sz="2400" dirty="0"/>
              <a:t>(x)</a:t>
            </a:r>
            <a:r>
              <a:rPr lang="zh-CN" altLang="en-US" sz="2400" dirty="0"/>
              <a:t>表示在删除节点</a:t>
            </a:r>
            <a:r>
              <a:rPr lang="en-US" altLang="zh-CN" sz="2400" dirty="0"/>
              <a:t>x</a:t>
            </a:r>
            <a:r>
              <a:rPr lang="zh-CN" altLang="en-US" sz="2400" dirty="0"/>
              <a:t>后产生的子树中最大的一棵</a:t>
            </a:r>
            <a:r>
              <a:rPr lang="en-US" altLang="zh-CN" sz="2400" dirty="0"/>
              <a:t>size</a:t>
            </a:r>
            <a:r>
              <a:rPr lang="zh-CN" altLang="en-US" sz="2400" dirty="0"/>
              <a:t>。使</a:t>
            </a:r>
            <a:r>
              <a:rPr lang="en-US" altLang="zh-CN" sz="2400" dirty="0" err="1"/>
              <a:t>max_part</a:t>
            </a:r>
            <a:r>
              <a:rPr lang="en-US" altLang="zh-CN" sz="2400" dirty="0"/>
              <a:t> </a:t>
            </a:r>
            <a:r>
              <a:rPr lang="zh-CN" altLang="en-US" sz="2400" dirty="0"/>
              <a:t>函数取到最小值的节点</a:t>
            </a:r>
            <a:r>
              <a:rPr lang="en-US" altLang="zh-CN" sz="2400" dirty="0"/>
              <a:t>p</a:t>
            </a:r>
            <a:r>
              <a:rPr lang="zh-CN" altLang="en-US" sz="2400" dirty="0"/>
              <a:t>就称为整棵树的</a:t>
            </a:r>
            <a:r>
              <a:rPr lang="zh-CN" altLang="en-US" sz="2400" dirty="0">
                <a:solidFill>
                  <a:srgbClr val="FF0000"/>
                </a:solidFill>
              </a:rPr>
              <a:t>重心</a:t>
            </a:r>
            <a:r>
              <a:rPr lang="zh-CN" altLang="en-US" sz="2400" dirty="0"/>
              <a:t>。</a:t>
            </a:r>
            <a:endParaRPr lang="en-US" altLang="zh-CN" sz="2400" dirty="0"/>
          </a:p>
          <a:p>
            <a:pPr marL="457200" lvl="1" indent="0">
              <a:buNone/>
            </a:pPr>
            <a:r>
              <a:rPr lang="zh-CN" altLang="en-US" dirty="0"/>
              <a:t>性质：重心满足</a:t>
            </a:r>
            <a:r>
              <a:rPr lang="en-US" altLang="zh-CN" dirty="0"/>
              <a:t>size[x] * 2 &gt; size[u] x</a:t>
            </a:r>
            <a:r>
              <a:rPr lang="zh-CN" altLang="en-US" dirty="0"/>
              <a:t>为重心，</a:t>
            </a:r>
            <a:r>
              <a:rPr lang="en-US" altLang="zh-CN" dirty="0"/>
              <a:t>u</a:t>
            </a:r>
            <a:r>
              <a:rPr lang="zh-CN" altLang="en-US" dirty="0"/>
              <a:t>为要求重心的节点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22960"/>
            <a:ext cx="10515600" cy="5354003"/>
          </a:xfrm>
        </p:spPr>
        <p:txBody>
          <a:bodyPr/>
          <a:lstStyle/>
          <a:p>
            <a:pPr marL="0" indent="0">
              <a:buNone/>
            </a:pPr>
            <a:r>
              <a:rPr lang="zh-CN" altLang="en-US" dirty="0"/>
              <a:t>性质 </a:t>
            </a:r>
            <a:r>
              <a:rPr lang="en-US" altLang="zh-CN" dirty="0"/>
              <a:t>1 </a:t>
            </a:r>
            <a:r>
              <a:rPr lang="zh-CN" altLang="en-US" dirty="0"/>
              <a:t>：树中所有点到某个点的距离和中，到重心的距离和是最小的，如果有两个距离和，他们的距离和一样。</a:t>
            </a:r>
            <a:endParaRPr lang="en-US" altLang="zh-CN" dirty="0"/>
          </a:p>
          <a:p>
            <a:pPr marL="0" indent="0">
              <a:buNone/>
            </a:pPr>
            <a:endParaRPr lang="en-US" altLang="zh-CN" dirty="0"/>
          </a:p>
          <a:p>
            <a:pPr marL="0" indent="0">
              <a:buNone/>
            </a:pPr>
            <a:r>
              <a:rPr lang="zh-CN" altLang="en-US" dirty="0"/>
              <a:t>性质 </a:t>
            </a:r>
            <a:r>
              <a:rPr lang="en-US" altLang="zh-CN" dirty="0"/>
              <a:t>2 </a:t>
            </a:r>
            <a:r>
              <a:rPr lang="zh-CN" altLang="en-US" dirty="0"/>
              <a:t>：把两棵树通过某一点相连得到一颗新的树，新的树的重心必然在连接原来两棵树重心的路径上。</a:t>
            </a:r>
            <a:endParaRPr lang="en-US" altLang="zh-CN" dirty="0"/>
          </a:p>
          <a:p>
            <a:pPr marL="0" indent="0">
              <a:buNone/>
            </a:pPr>
            <a:endParaRPr lang="en-US" altLang="zh-CN" dirty="0"/>
          </a:p>
          <a:p>
            <a:pPr marL="0" indent="0">
              <a:buNone/>
            </a:pPr>
            <a:r>
              <a:rPr lang="zh-CN" altLang="en-US" dirty="0"/>
              <a:t>性质 </a:t>
            </a:r>
            <a:r>
              <a:rPr lang="en-US" altLang="zh-CN" dirty="0"/>
              <a:t>3 </a:t>
            </a:r>
            <a:r>
              <a:rPr lang="zh-CN" altLang="en-US" dirty="0"/>
              <a:t>：一棵树添加或者删除一个节点，树的重心最多只移动一条边的位置。</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599564" y="729120"/>
            <a:ext cx="8367395" cy="53997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89280"/>
            <a:ext cx="10515600" cy="5587683"/>
          </a:xfrm>
        </p:spPr>
        <p:txBody>
          <a:bodyPr/>
          <a:lstStyle/>
          <a:p>
            <a:pPr marL="0" indent="0">
              <a:buNone/>
            </a:pPr>
            <a:r>
              <a:rPr lang="zh-CN" altLang="en-US" dirty="0"/>
              <a:t>树的直径</a:t>
            </a:r>
            <a:endParaRPr lang="en-US" altLang="zh-CN" dirty="0"/>
          </a:p>
          <a:p>
            <a:pPr marL="0" indent="0">
              <a:buNone/>
            </a:pPr>
            <a:endParaRPr lang="en-US" altLang="zh-CN" dirty="0"/>
          </a:p>
          <a:p>
            <a:pPr marL="0" indent="0">
              <a:buNone/>
            </a:pPr>
            <a:r>
              <a:rPr lang="en-US" altLang="zh-CN" dirty="0"/>
              <a:t>	</a:t>
            </a:r>
            <a:r>
              <a:rPr lang="zh-CN" altLang="en-US" dirty="0"/>
              <a:t>树中两点之间的距离定义为连接两点的路径边权之和。树中最远的两个节点之间的距离被称为树的直径。</a:t>
            </a:r>
            <a:endParaRPr lang="en-US" altLang="zh-CN" dirty="0"/>
          </a:p>
          <a:p>
            <a:pPr marL="0" indent="0">
              <a:buNone/>
            </a:pPr>
            <a:endParaRPr lang="en-US" altLang="zh-CN" dirty="0"/>
          </a:p>
          <a:p>
            <a:pPr marL="0" indent="0">
              <a:buNone/>
            </a:pPr>
            <a:r>
              <a:rPr lang="zh-CN" altLang="en-US" dirty="0"/>
              <a:t>思路：</a:t>
            </a:r>
            <a:endParaRPr lang="en-US" altLang="zh-CN" dirty="0"/>
          </a:p>
          <a:p>
            <a:pPr marL="0" indent="0">
              <a:buNone/>
            </a:pPr>
            <a:r>
              <a:rPr lang="zh-CN" altLang="en-US" dirty="0"/>
              <a:t>两次</a:t>
            </a:r>
            <a:r>
              <a:rPr lang="en-US" altLang="zh-CN" dirty="0" err="1"/>
              <a:t>dfs</a:t>
            </a:r>
            <a:r>
              <a:rPr lang="zh-CN" altLang="en-US" dirty="0"/>
              <a:t>或</a:t>
            </a:r>
            <a:r>
              <a:rPr lang="en-US" altLang="zh-CN" dirty="0" err="1"/>
              <a:t>bfs</a:t>
            </a:r>
            <a:r>
              <a:rPr lang="zh-CN" altLang="en-US" dirty="0"/>
              <a:t>。第一次任意选一个点进行</a:t>
            </a:r>
            <a:r>
              <a:rPr lang="en-US" altLang="zh-CN" dirty="0" err="1"/>
              <a:t>dfs</a:t>
            </a:r>
            <a:r>
              <a:rPr lang="en-US" altLang="zh-CN" dirty="0"/>
              <a:t>(</a:t>
            </a:r>
            <a:r>
              <a:rPr lang="en-US" altLang="zh-CN" dirty="0" err="1"/>
              <a:t>bfs</a:t>
            </a:r>
            <a:r>
              <a:rPr lang="en-US" altLang="zh-CN" dirty="0"/>
              <a:t>)</a:t>
            </a:r>
            <a:r>
              <a:rPr lang="zh-CN" altLang="en-US" dirty="0"/>
              <a:t>找到离它最远的点，此点就是最长路的一个端点，再以此点进行</a:t>
            </a:r>
            <a:r>
              <a:rPr lang="en-US" altLang="zh-CN" dirty="0" err="1"/>
              <a:t>dfs</a:t>
            </a:r>
            <a:r>
              <a:rPr lang="zh-CN" altLang="en-US" dirty="0"/>
              <a:t>（</a:t>
            </a:r>
            <a:r>
              <a:rPr lang="en-US" altLang="zh-CN" dirty="0" err="1"/>
              <a:t>bfs</a:t>
            </a:r>
            <a:r>
              <a:rPr lang="zh-CN" altLang="en-US" dirty="0"/>
              <a:t>），找到离它最远的点，此点就是最长路的另一个端点，于是就找到了树的直径。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57200"/>
            <a:ext cx="10515600" cy="5862003"/>
          </a:xfrm>
        </p:spPr>
        <p:txBody>
          <a:bodyPr/>
          <a:lstStyle/>
          <a:p>
            <a:pPr marL="0" indent="0">
              <a:buNone/>
            </a:pPr>
            <a:endParaRPr lang="en-US" altLang="zh-CN" dirty="0"/>
          </a:p>
          <a:p>
            <a:pPr marL="0" indent="0">
              <a:buNone/>
            </a:pPr>
            <a:r>
              <a:rPr lang="zh-CN" altLang="en-US" dirty="0"/>
              <a:t>我们可以从反证法证明算法的正确性，</a:t>
            </a:r>
            <a:endParaRPr lang="en-US" altLang="zh-CN" dirty="0"/>
          </a:p>
          <a:p>
            <a:pPr marL="0" indent="0">
              <a:buNone/>
            </a:pPr>
            <a:r>
              <a:rPr lang="zh-CN" altLang="en-US" dirty="0"/>
              <a:t>首先证明距任意点最远的点一定是直径的端点之一。</a:t>
            </a:r>
            <a:endParaRPr lang="en-US" altLang="zh-CN" dirty="0"/>
          </a:p>
          <a:p>
            <a:pPr marL="0" indent="0">
              <a:buNone/>
            </a:pPr>
            <a:r>
              <a:rPr lang="zh-CN" altLang="en-US" dirty="0"/>
              <a:t>树的直径是客观存在的，我们不妨就设树的直径为</a:t>
            </a:r>
            <a:r>
              <a:rPr lang="en-US" altLang="zh-CN" dirty="0"/>
              <a:t>s ⟶ t</a:t>
            </a:r>
            <a:r>
              <a:rPr lang="zh-CN" altLang="en-US" dirty="0"/>
              <a:t>，任取一点</a:t>
            </a:r>
            <a:r>
              <a:rPr lang="en-US" altLang="zh-CN" dirty="0"/>
              <a:t>u</a:t>
            </a:r>
            <a:r>
              <a:rPr lang="zh-CN" altLang="en-US" dirty="0"/>
              <a:t>，假设我们通过</a:t>
            </a:r>
            <a:r>
              <a:rPr lang="en-US" altLang="zh-CN" dirty="0"/>
              <a:t>DFS/BFS</a:t>
            </a:r>
            <a:r>
              <a:rPr lang="zh-CN" altLang="en-US" dirty="0"/>
              <a:t>求得的最远点为</a:t>
            </a:r>
            <a:r>
              <a:rPr lang="en-US" altLang="zh-CN" dirty="0"/>
              <a:t>v</a:t>
            </a:r>
            <a:r>
              <a:rPr lang="zh-CN" altLang="en-US" dirty="0"/>
              <a:t>，那么会有两种情况：</a:t>
            </a:r>
            <a:endParaRPr lang="en-US" altLang="zh-CN" dirty="0"/>
          </a:p>
          <a:p>
            <a:pPr marL="0" indent="0">
              <a:buNone/>
            </a:pPr>
            <a:r>
              <a:rPr lang="en-US" altLang="zh-CN" dirty="0"/>
              <a:t>1</a:t>
            </a:r>
            <a:r>
              <a:rPr lang="zh-CN" altLang="en-US" dirty="0"/>
              <a:t>、</a:t>
            </a:r>
            <a:r>
              <a:rPr lang="en-US" altLang="zh-CN" dirty="0"/>
              <a:t>v</a:t>
            </a:r>
            <a:r>
              <a:rPr lang="zh-CN" altLang="en-US" dirty="0"/>
              <a:t>为直径</a:t>
            </a:r>
            <a:r>
              <a:rPr lang="en-US" altLang="zh-CN" dirty="0" err="1"/>
              <a:t>s⟶t</a:t>
            </a:r>
            <a:r>
              <a:rPr lang="zh-CN" altLang="en-US" dirty="0"/>
              <a:t>上（除去</a:t>
            </a:r>
            <a:r>
              <a:rPr lang="en-US" altLang="zh-CN" dirty="0"/>
              <a:t>s</a:t>
            </a:r>
            <a:r>
              <a:rPr lang="zh-CN" altLang="en-US" dirty="0"/>
              <a:t>、</a:t>
            </a:r>
            <a:r>
              <a:rPr lang="en-US" altLang="zh-CN" dirty="0"/>
              <a:t>t</a:t>
            </a:r>
            <a:r>
              <a:rPr lang="zh-CN" altLang="en-US" dirty="0"/>
              <a:t>）一点</a:t>
            </a:r>
            <a:endParaRPr lang="en-US" altLang="zh-CN" dirty="0"/>
          </a:p>
          <a:p>
            <a:pPr marL="0" indent="0">
              <a:buNone/>
            </a:pPr>
            <a:r>
              <a:rPr lang="en-US" altLang="zh-CN" dirty="0"/>
              <a:t>2</a:t>
            </a:r>
            <a:r>
              <a:rPr lang="zh-CN" altLang="en-US" dirty="0"/>
              <a:t>、</a:t>
            </a:r>
            <a:r>
              <a:rPr lang="en-US" altLang="zh-CN" dirty="0"/>
              <a:t>v </a:t>
            </a:r>
            <a:r>
              <a:rPr lang="zh-CN" altLang="en-US" dirty="0"/>
              <a:t>为直径</a:t>
            </a:r>
            <a:r>
              <a:rPr lang="en-US" altLang="zh-CN" dirty="0" err="1"/>
              <a:t>s⟶t</a:t>
            </a:r>
            <a:r>
              <a:rPr lang="zh-CN" altLang="en-US" dirty="0"/>
              <a:t>外一点</a:t>
            </a:r>
            <a:endParaRPr lang="en-US" altLang="zh-CN" dirty="0"/>
          </a:p>
          <a:p>
            <a:pPr marL="0" indent="0">
              <a:buNone/>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6120" y="504824"/>
            <a:ext cx="10515600" cy="5824855"/>
          </a:xfrm>
        </p:spPr>
        <p:txBody>
          <a:bodyPr>
            <a:normAutofit/>
          </a:bodyPr>
          <a:lstStyle/>
          <a:p>
            <a:pPr marL="0" indent="0">
              <a:buNone/>
            </a:pPr>
            <a:r>
              <a:rPr lang="zh-CN" altLang="en-US" dirty="0"/>
              <a:t>对于第一种情况，我们画图说明。</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显然</a:t>
            </a:r>
            <a:r>
              <a:rPr lang="en-US" altLang="zh-CN" dirty="0"/>
              <a:t>v</a:t>
            </a:r>
            <a:r>
              <a:rPr lang="zh-CN" altLang="en-US" dirty="0"/>
              <a:t>并不是</a:t>
            </a:r>
            <a:r>
              <a:rPr lang="en-US" altLang="zh-CN" dirty="0"/>
              <a:t>u</a:t>
            </a:r>
            <a:r>
              <a:rPr lang="zh-CN" altLang="en-US" dirty="0"/>
              <a:t>的最远点，原因是</a:t>
            </a:r>
            <a:endParaRPr lang="en-US" altLang="zh-CN" dirty="0"/>
          </a:p>
          <a:p>
            <a:pPr marL="0" indent="0">
              <a:buNone/>
            </a:pPr>
            <a:endParaRPr lang="en-US" altLang="zh-CN" dirty="0"/>
          </a:p>
          <a:p>
            <a:pPr marL="0" indent="0">
              <a:buNone/>
            </a:pPr>
            <a:r>
              <a:rPr lang="en-US" altLang="zh-CN" dirty="0"/>
              <a:t>max{</a:t>
            </a:r>
            <a:r>
              <a:rPr lang="en-US" altLang="zh-CN" dirty="0" err="1"/>
              <a:t>dist</a:t>
            </a:r>
            <a:r>
              <a:rPr lang="en-US" altLang="zh-CN" dirty="0"/>
              <a:t>(</a:t>
            </a:r>
            <a:r>
              <a:rPr lang="en-US" altLang="zh-CN" dirty="0" err="1"/>
              <a:t>s,v</a:t>
            </a:r>
            <a:r>
              <a:rPr lang="en-US" altLang="zh-CN" dirty="0"/>
              <a:t>),</a:t>
            </a:r>
            <a:r>
              <a:rPr lang="en-US" altLang="zh-CN" dirty="0" err="1"/>
              <a:t>dist</a:t>
            </a:r>
            <a:r>
              <a:rPr lang="en-US" altLang="zh-CN" dirty="0"/>
              <a:t>(</a:t>
            </a:r>
            <a:r>
              <a:rPr lang="en-US" altLang="zh-CN" dirty="0" err="1"/>
              <a:t>v,t</a:t>
            </a:r>
            <a:r>
              <a:rPr lang="en-US" altLang="zh-CN" dirty="0"/>
              <a:t>)}+</a:t>
            </a:r>
            <a:r>
              <a:rPr lang="en-US" altLang="zh-CN" dirty="0" err="1"/>
              <a:t>dist</a:t>
            </a:r>
            <a:r>
              <a:rPr lang="en-US" altLang="zh-CN" dirty="0"/>
              <a:t>(</a:t>
            </a:r>
            <a:r>
              <a:rPr lang="en-US" altLang="zh-CN" dirty="0" err="1"/>
              <a:t>u,v</a:t>
            </a:r>
            <a:r>
              <a:rPr lang="en-US" altLang="zh-CN" dirty="0"/>
              <a:t>)&gt;</a:t>
            </a:r>
            <a:r>
              <a:rPr lang="en-US" altLang="zh-CN" dirty="0" err="1"/>
              <a:t>dist</a:t>
            </a:r>
            <a:r>
              <a:rPr lang="en-US" altLang="zh-CN" dirty="0"/>
              <a:t>(</a:t>
            </a:r>
            <a:r>
              <a:rPr lang="en-US" altLang="zh-CN" dirty="0" err="1"/>
              <a:t>u,v</a:t>
            </a:r>
            <a:r>
              <a:rPr lang="en-US" altLang="zh-CN" dirty="0"/>
              <a:t>)</a:t>
            </a:r>
            <a:r>
              <a:rPr lang="zh-CN" altLang="en-US" dirty="0"/>
              <a:t>，</a:t>
            </a:r>
            <a:endParaRPr lang="en-US" altLang="zh-CN" dirty="0"/>
          </a:p>
          <a:p>
            <a:pPr marL="0" indent="0">
              <a:buNone/>
            </a:pPr>
            <a:endParaRPr lang="en-US" altLang="zh-CN" dirty="0"/>
          </a:p>
          <a:p>
            <a:pPr marL="0" indent="0">
              <a:buNone/>
            </a:pPr>
            <a:r>
              <a:rPr lang="zh-CN" altLang="en-US" dirty="0"/>
              <a:t>这与我们</a:t>
            </a:r>
            <a:r>
              <a:rPr lang="en-US" altLang="zh-CN" dirty="0"/>
              <a:t>v</a:t>
            </a:r>
            <a:r>
              <a:rPr lang="zh-CN" altLang="en-US" dirty="0"/>
              <a:t>距</a:t>
            </a:r>
            <a:r>
              <a:rPr lang="en-US" altLang="zh-CN" dirty="0"/>
              <a:t>u</a:t>
            </a:r>
            <a:r>
              <a:rPr lang="zh-CN" altLang="en-US" dirty="0"/>
              <a:t>最远的前提相矛盾。</a:t>
            </a:r>
          </a:p>
        </p:txBody>
      </p:sp>
      <p:pic>
        <p:nvPicPr>
          <p:cNvPr id="4" name="图片 3"/>
          <p:cNvPicPr>
            <a:picLocks noChangeAspect="1"/>
          </p:cNvPicPr>
          <p:nvPr/>
        </p:nvPicPr>
        <p:blipFill>
          <a:blip r:embed="rId2"/>
          <a:stretch>
            <a:fillRect/>
          </a:stretch>
        </p:blipFill>
        <p:spPr>
          <a:xfrm>
            <a:off x="3389312" y="1135063"/>
            <a:ext cx="3686175" cy="2095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92480"/>
            <a:ext cx="10515600" cy="5384483"/>
          </a:xfrm>
        </p:spPr>
        <p:txBody>
          <a:bodyPr/>
          <a:lstStyle/>
          <a:p>
            <a:pPr marL="0" indent="0">
              <a:buNone/>
            </a:pPr>
            <a:r>
              <a:rPr lang="zh-CN" altLang="en-US" dirty="0"/>
              <a:t>引入例题：没有上司的舞会</a:t>
            </a:r>
            <a:endParaRPr lang="en-US" altLang="zh-CN" dirty="0"/>
          </a:p>
          <a:p>
            <a:pPr marL="0" indent="0">
              <a:buNone/>
            </a:pPr>
            <a:endParaRPr lang="en-US" altLang="zh-CN" dirty="0"/>
          </a:p>
          <a:p>
            <a:pPr marL="0" indent="0">
              <a:buNone/>
            </a:pPr>
            <a:r>
              <a:rPr lang="zh-CN" altLang="en-US" dirty="0"/>
              <a:t>题目描述：</a:t>
            </a:r>
            <a:r>
              <a:rPr lang="en-US" altLang="zh-CN" dirty="0"/>
              <a:t>N</a:t>
            </a:r>
            <a:r>
              <a:rPr lang="zh-CN" altLang="en-US" dirty="0"/>
              <a:t>名职员，要开一个舞会。他们的关系是一棵以校长为根的树。父节点是子节点的直接上司。每个职员有一个快乐指数。规定：没有职员和直接上司一起参会。求所有职员快乐指数之和的最大值。</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6440" y="281304"/>
            <a:ext cx="10515600" cy="6383655"/>
          </a:xfrm>
        </p:spPr>
        <p:txBody>
          <a:bodyPr/>
          <a:lstStyle/>
          <a:p>
            <a:pPr marL="0" indent="0">
              <a:buNone/>
            </a:pPr>
            <a:r>
              <a:rPr lang="zh-CN" altLang="en-US" dirty="0"/>
              <a:t>对于第二种情况，我们还可以将其分为两种情况：</a:t>
            </a:r>
            <a:endParaRPr lang="en-US" altLang="zh-CN" dirty="0"/>
          </a:p>
          <a:p>
            <a:pPr marL="0" indent="0">
              <a:buNone/>
            </a:pPr>
            <a:r>
              <a:rPr lang="en-US" altLang="zh-CN" dirty="0"/>
              <a:t>1</a:t>
            </a:r>
            <a:r>
              <a:rPr lang="zh-CN" altLang="en-US" dirty="0"/>
              <a:t>、</a:t>
            </a:r>
            <a:r>
              <a:rPr lang="en-US" altLang="zh-CN" dirty="0" err="1"/>
              <a:t>s⟶t</a:t>
            </a:r>
            <a:r>
              <a:rPr lang="zh-CN" altLang="en-US" dirty="0"/>
              <a:t>和</a:t>
            </a:r>
            <a:r>
              <a:rPr lang="en-US" altLang="zh-CN" dirty="0" err="1"/>
              <a:t>u⟶v</a:t>
            </a:r>
            <a:r>
              <a:rPr lang="zh-CN" altLang="en-US" dirty="0"/>
              <a:t>相交</a:t>
            </a:r>
            <a:endParaRPr lang="en-US" altLang="zh-CN" dirty="0"/>
          </a:p>
          <a:p>
            <a:pPr marL="0" indent="0">
              <a:buNone/>
            </a:pPr>
            <a:r>
              <a:rPr lang="en-US" altLang="zh-CN" dirty="0"/>
              <a:t>2</a:t>
            </a:r>
            <a:r>
              <a:rPr lang="zh-CN" altLang="en-US" dirty="0"/>
              <a:t>、</a:t>
            </a:r>
            <a:r>
              <a:rPr lang="en-US" altLang="zh-CN" dirty="0" err="1"/>
              <a:t>s⟶t</a:t>
            </a:r>
            <a:r>
              <a:rPr lang="zh-CN" altLang="en-US" dirty="0"/>
              <a:t>和</a:t>
            </a:r>
            <a:r>
              <a:rPr lang="en-US" altLang="zh-CN" dirty="0" err="1"/>
              <a:t>u⟶v</a:t>
            </a:r>
            <a:r>
              <a:rPr lang="zh-CN" altLang="en-US" dirty="0"/>
              <a:t>不相交</a:t>
            </a:r>
            <a:endParaRPr lang="en-US" altLang="zh-CN" dirty="0"/>
          </a:p>
          <a:p>
            <a:pPr marL="0" indent="0">
              <a:buNone/>
            </a:pPr>
            <a:r>
              <a:rPr lang="zh-CN" altLang="en-US" dirty="0"/>
              <a:t>对于相交的情况，我们设相交的节点为</a:t>
            </a:r>
            <a:r>
              <a:rPr lang="en-US" altLang="zh-CN" dirty="0"/>
              <a:t>x</a:t>
            </a:r>
            <a:r>
              <a:rPr lang="zh-CN" altLang="en-US" dirty="0"/>
              <a:t>，画图说明。</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显然矛盾。</a:t>
            </a:r>
            <a:endParaRPr lang="en-US" altLang="zh-CN" dirty="0"/>
          </a:p>
          <a:p>
            <a:pPr marL="0" indent="0">
              <a:buNone/>
            </a:pPr>
            <a:endParaRPr lang="zh-CN" altLang="en-US" dirty="0"/>
          </a:p>
        </p:txBody>
      </p:sp>
      <p:pic>
        <p:nvPicPr>
          <p:cNvPr id="5" name="图片 4"/>
          <p:cNvPicPr>
            <a:picLocks noChangeAspect="1"/>
          </p:cNvPicPr>
          <p:nvPr/>
        </p:nvPicPr>
        <p:blipFill>
          <a:blip r:embed="rId2"/>
          <a:stretch>
            <a:fillRect/>
          </a:stretch>
        </p:blipFill>
        <p:spPr>
          <a:xfrm>
            <a:off x="8120380" y="2991167"/>
            <a:ext cx="3667125" cy="2143125"/>
          </a:xfrm>
          <a:prstGeom prst="rect">
            <a:avLst/>
          </a:prstGeom>
        </p:spPr>
      </p:pic>
      <p:pic>
        <p:nvPicPr>
          <p:cNvPr id="9" name="图片 8"/>
          <p:cNvPicPr>
            <a:picLocks noChangeAspect="1"/>
          </p:cNvPicPr>
          <p:nvPr/>
        </p:nvPicPr>
        <p:blipFill>
          <a:blip r:embed="rId3"/>
          <a:stretch>
            <a:fillRect/>
          </a:stretch>
        </p:blipFill>
        <p:spPr>
          <a:xfrm>
            <a:off x="949960" y="2991167"/>
            <a:ext cx="5534025" cy="2867025"/>
          </a:xfrm>
          <a:prstGeom prst="rect">
            <a:avLst/>
          </a:prstGeom>
        </p:spPr>
      </p:pic>
      <p:pic>
        <p:nvPicPr>
          <p:cNvPr id="11" name="图片 10"/>
          <p:cNvPicPr>
            <a:picLocks noChangeAspect="1"/>
          </p:cNvPicPr>
          <p:nvPr/>
        </p:nvPicPr>
        <p:blipFill>
          <a:blip r:embed="rId4"/>
          <a:stretch>
            <a:fillRect/>
          </a:stretch>
        </p:blipFill>
        <p:spPr>
          <a:xfrm>
            <a:off x="7054532" y="3174047"/>
            <a:ext cx="495300" cy="22955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4520" y="284480"/>
            <a:ext cx="10515600" cy="6573520"/>
          </a:xfrm>
        </p:spPr>
        <p:txBody>
          <a:bodyPr/>
          <a:lstStyle/>
          <a:p>
            <a:pPr marL="0" indent="0">
              <a:buNone/>
            </a:pPr>
            <a:r>
              <a:rPr lang="zh-CN" altLang="en-US" dirty="0"/>
              <a:t>对于不相交的情况，</a:t>
            </a:r>
            <a:r>
              <a:rPr lang="en-US" altLang="zh-CN" dirty="0" err="1"/>
              <a:t>s⟶t</a:t>
            </a:r>
            <a:r>
              <a:rPr lang="zh-CN" altLang="en-US" dirty="0"/>
              <a:t>和</a:t>
            </a:r>
            <a:r>
              <a:rPr lang="en-US" altLang="zh-CN" dirty="0" err="1"/>
              <a:t>u⟶v</a:t>
            </a:r>
            <a:r>
              <a:rPr lang="zh-CN" altLang="en-US" dirty="0"/>
              <a:t>互不相交，但由于图是树，一定存在</a:t>
            </a:r>
            <a:r>
              <a:rPr lang="en-US" altLang="zh-CN" dirty="0" err="1"/>
              <a:t>u⟶t</a:t>
            </a:r>
            <a:r>
              <a:rPr lang="zh-CN" altLang="en-US" dirty="0"/>
              <a:t>，我们设这条路在</a:t>
            </a:r>
            <a:r>
              <a:rPr lang="en-US" altLang="zh-CN" dirty="0"/>
              <a:t>x</a:t>
            </a:r>
            <a:r>
              <a:rPr lang="zh-CN" altLang="en-US" dirty="0"/>
              <a:t>点（可以）离开</a:t>
            </a:r>
            <a:r>
              <a:rPr lang="en-US" altLang="zh-CN" dirty="0" err="1"/>
              <a:t>u⟶v</a:t>
            </a:r>
            <a:r>
              <a:rPr lang="zh-CN" altLang="en-US" dirty="0"/>
              <a:t>，在</a:t>
            </a:r>
            <a:r>
              <a:rPr lang="en-US" altLang="zh-CN" dirty="0"/>
              <a:t>y</a:t>
            </a:r>
            <a:r>
              <a:rPr lang="zh-CN" altLang="en-US" dirty="0"/>
              <a:t>点进入</a:t>
            </a:r>
            <a:r>
              <a:rPr lang="en-US" altLang="zh-CN" dirty="0" err="1"/>
              <a:t>s⟶t</a:t>
            </a:r>
            <a:r>
              <a:rPr lang="zh-CN" altLang="en-US" dirty="0"/>
              <a:t>，画图说明。</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此时有：</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显然矛盾。</a:t>
            </a:r>
          </a:p>
        </p:txBody>
      </p:sp>
      <p:pic>
        <p:nvPicPr>
          <p:cNvPr id="5" name="图片 4"/>
          <p:cNvPicPr>
            <a:picLocks noChangeAspect="1"/>
          </p:cNvPicPr>
          <p:nvPr/>
        </p:nvPicPr>
        <p:blipFill>
          <a:blip r:embed="rId2"/>
          <a:stretch>
            <a:fillRect/>
          </a:stretch>
        </p:blipFill>
        <p:spPr>
          <a:xfrm>
            <a:off x="4025265" y="1224915"/>
            <a:ext cx="4629150" cy="2457450"/>
          </a:xfrm>
          <a:prstGeom prst="rect">
            <a:avLst/>
          </a:prstGeom>
        </p:spPr>
      </p:pic>
      <p:grpSp>
        <p:nvGrpSpPr>
          <p:cNvPr id="18" name="组合 17"/>
          <p:cNvGrpSpPr/>
          <p:nvPr/>
        </p:nvGrpSpPr>
        <p:grpSpPr>
          <a:xfrm>
            <a:off x="604520" y="3571240"/>
            <a:ext cx="9484677" cy="2365375"/>
            <a:chOff x="604520" y="3899853"/>
            <a:chExt cx="9484677" cy="2365375"/>
          </a:xfrm>
        </p:grpSpPr>
        <p:pic>
          <p:nvPicPr>
            <p:cNvPr id="7" name="图片 6"/>
            <p:cNvPicPr>
              <a:picLocks noChangeAspect="1"/>
            </p:cNvPicPr>
            <p:nvPr/>
          </p:nvPicPr>
          <p:blipFill>
            <a:blip r:embed="rId3"/>
            <a:stretch>
              <a:fillRect/>
            </a:stretch>
          </p:blipFill>
          <p:spPr>
            <a:xfrm>
              <a:off x="604520" y="3899853"/>
              <a:ext cx="8286750" cy="1962150"/>
            </a:xfrm>
            <a:prstGeom prst="rect">
              <a:avLst/>
            </a:prstGeom>
          </p:spPr>
        </p:pic>
        <p:pic>
          <p:nvPicPr>
            <p:cNvPr id="11" name="图片 10"/>
            <p:cNvPicPr>
              <a:picLocks noChangeAspect="1"/>
            </p:cNvPicPr>
            <p:nvPr/>
          </p:nvPicPr>
          <p:blipFill>
            <a:blip r:embed="rId4"/>
            <a:stretch>
              <a:fillRect/>
            </a:stretch>
          </p:blipFill>
          <p:spPr>
            <a:xfrm>
              <a:off x="3252470" y="5893753"/>
              <a:ext cx="2609850" cy="371475"/>
            </a:xfrm>
            <a:prstGeom prst="rect">
              <a:avLst/>
            </a:prstGeom>
          </p:spPr>
        </p:pic>
        <p:pic>
          <p:nvPicPr>
            <p:cNvPr id="15" name="图片 14"/>
            <p:cNvPicPr>
              <a:picLocks noChangeAspect="1"/>
            </p:cNvPicPr>
            <p:nvPr/>
          </p:nvPicPr>
          <p:blipFill>
            <a:blip r:embed="rId5"/>
            <a:stretch>
              <a:fillRect/>
            </a:stretch>
          </p:blipFill>
          <p:spPr>
            <a:xfrm>
              <a:off x="9641522" y="4638040"/>
              <a:ext cx="447675" cy="485775"/>
            </a:xfrm>
            <a:prstGeom prst="rect">
              <a:avLst/>
            </a:prstGeom>
          </p:spPr>
        </p:pic>
        <p:pic>
          <p:nvPicPr>
            <p:cNvPr id="17" name="图片 16"/>
            <p:cNvPicPr>
              <a:picLocks noChangeAspect="1"/>
            </p:cNvPicPr>
            <p:nvPr/>
          </p:nvPicPr>
          <p:blipFill>
            <a:blip r:embed="rId6"/>
            <a:stretch>
              <a:fillRect/>
            </a:stretch>
          </p:blipFill>
          <p:spPr>
            <a:xfrm>
              <a:off x="9646284" y="5769928"/>
              <a:ext cx="438150" cy="495300"/>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65705"/>
            <a:ext cx="10515600" cy="4351338"/>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时间复杂度：</a:t>
            </a:r>
            <a:r>
              <a:rPr lang="en-US" altLang="zh-CN" dirty="0"/>
              <a:t>O(n)</a:t>
            </a:r>
          </a:p>
          <a:p>
            <a:pPr marL="0" indent="0">
              <a:buNone/>
            </a:pPr>
            <a:r>
              <a:rPr lang="zh-CN" altLang="en-US" dirty="0"/>
              <a:t>需注意：当树中有负边权时不能使用该方法。为什么？</a:t>
            </a:r>
            <a:endParaRPr lang="en-US" altLang="zh-CN" dirty="0"/>
          </a:p>
        </p:txBody>
      </p:sp>
      <p:pic>
        <p:nvPicPr>
          <p:cNvPr id="4" name="图片 3"/>
          <p:cNvPicPr>
            <a:picLocks noChangeAspect="1"/>
          </p:cNvPicPr>
          <p:nvPr/>
        </p:nvPicPr>
        <p:blipFill>
          <a:blip r:embed="rId2"/>
          <a:stretch>
            <a:fillRect/>
          </a:stretch>
        </p:blipFill>
        <p:spPr>
          <a:xfrm>
            <a:off x="1174750" y="681037"/>
            <a:ext cx="9403570" cy="44589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70000" y="1148080"/>
            <a:ext cx="9692640" cy="3901439"/>
          </a:xfrm>
        </p:spPr>
        <p:txBody>
          <a:bodyPr>
            <a:normAutofit fontScale="92500"/>
          </a:bodyPr>
          <a:lstStyle/>
          <a:p>
            <a:pPr marL="0" indent="0">
              <a:buNone/>
            </a:pPr>
            <a:r>
              <a:rPr lang="zh-CN" altLang="en-US" dirty="0"/>
              <a:t>首先，如果整棵树的边都为负权，显然</a:t>
            </a:r>
            <a:endParaRPr lang="en-US" altLang="zh-CN" dirty="0"/>
          </a:p>
          <a:p>
            <a:pPr marL="0" indent="0">
              <a:buNone/>
            </a:pPr>
            <a:endParaRPr lang="en-US" altLang="zh-CN" dirty="0"/>
          </a:p>
          <a:p>
            <a:pPr marL="0" indent="0">
              <a:buNone/>
            </a:pPr>
            <a:r>
              <a:rPr lang="en-US" altLang="zh-CN" dirty="0"/>
              <a:t>max{</a:t>
            </a:r>
            <a:r>
              <a:rPr lang="en-US" altLang="zh-CN" dirty="0" err="1"/>
              <a:t>dist</a:t>
            </a:r>
            <a:r>
              <a:rPr lang="en-US" altLang="zh-CN" dirty="0"/>
              <a:t>(</a:t>
            </a:r>
            <a:r>
              <a:rPr lang="en-US" altLang="zh-CN" dirty="0" err="1"/>
              <a:t>s,v</a:t>
            </a:r>
            <a:r>
              <a:rPr lang="en-US" altLang="zh-CN" dirty="0"/>
              <a:t>),</a:t>
            </a:r>
            <a:r>
              <a:rPr lang="en-US" altLang="zh-CN" dirty="0" err="1"/>
              <a:t>dist</a:t>
            </a:r>
            <a:r>
              <a:rPr lang="en-US" altLang="zh-CN" dirty="0"/>
              <a:t>(</a:t>
            </a:r>
            <a:r>
              <a:rPr lang="en-US" altLang="zh-CN" dirty="0" err="1"/>
              <a:t>v,t</a:t>
            </a:r>
            <a:r>
              <a:rPr lang="en-US" altLang="zh-CN" dirty="0"/>
              <a:t>)}&lt;0</a:t>
            </a:r>
            <a:r>
              <a:rPr lang="zh-CN" altLang="en-US" dirty="0"/>
              <a:t>，</a:t>
            </a:r>
            <a:endParaRPr lang="en-US" altLang="zh-CN" dirty="0"/>
          </a:p>
          <a:p>
            <a:pPr marL="0" indent="0">
              <a:buNone/>
            </a:pPr>
            <a:endParaRPr lang="en-US" altLang="zh-CN" dirty="0"/>
          </a:p>
          <a:p>
            <a:pPr marL="0" indent="0">
              <a:buNone/>
            </a:pPr>
            <a:r>
              <a:rPr lang="zh-CN" altLang="en-US" dirty="0"/>
              <a:t>那么</a:t>
            </a:r>
            <a:r>
              <a:rPr lang="en-US" altLang="zh-CN" dirty="0"/>
              <a:t>max{</a:t>
            </a:r>
            <a:r>
              <a:rPr lang="en-US" altLang="zh-CN" dirty="0" err="1"/>
              <a:t>dist</a:t>
            </a:r>
            <a:r>
              <a:rPr lang="en-US" altLang="zh-CN" dirty="0"/>
              <a:t>(</a:t>
            </a:r>
            <a:r>
              <a:rPr lang="en-US" altLang="zh-CN" dirty="0" err="1"/>
              <a:t>s,v</a:t>
            </a:r>
            <a:r>
              <a:rPr lang="en-US" altLang="zh-CN" dirty="0"/>
              <a:t>),</a:t>
            </a:r>
            <a:r>
              <a:rPr lang="en-US" altLang="zh-CN" dirty="0" err="1"/>
              <a:t>dist</a:t>
            </a:r>
            <a:r>
              <a:rPr lang="en-US" altLang="zh-CN" dirty="0"/>
              <a:t>(</a:t>
            </a:r>
            <a:r>
              <a:rPr lang="en-US" altLang="zh-CN" dirty="0" err="1"/>
              <a:t>v,t</a:t>
            </a:r>
            <a:r>
              <a:rPr lang="en-US" altLang="zh-CN" dirty="0"/>
              <a:t>)}+</a:t>
            </a:r>
            <a:r>
              <a:rPr lang="en-US" altLang="zh-CN" dirty="0" err="1"/>
              <a:t>dist</a:t>
            </a:r>
            <a:r>
              <a:rPr lang="en-US" altLang="zh-CN" dirty="0"/>
              <a:t>(</a:t>
            </a:r>
            <a:r>
              <a:rPr lang="en-US" altLang="zh-CN" dirty="0" err="1"/>
              <a:t>u,v</a:t>
            </a:r>
            <a:r>
              <a:rPr lang="en-US" altLang="zh-CN" dirty="0"/>
              <a:t>)&gt;</a:t>
            </a:r>
            <a:r>
              <a:rPr lang="en-US" altLang="zh-CN" dirty="0" err="1"/>
              <a:t>dist</a:t>
            </a:r>
            <a:r>
              <a:rPr lang="en-US" altLang="zh-CN" dirty="0"/>
              <a:t>(</a:t>
            </a:r>
            <a:r>
              <a:rPr lang="en-US" altLang="zh-CN" dirty="0" err="1"/>
              <a:t>u,v</a:t>
            </a:r>
            <a:r>
              <a:rPr lang="en-US" altLang="zh-CN" dirty="0"/>
              <a:t>)</a:t>
            </a:r>
            <a:r>
              <a:rPr lang="zh-CN" altLang="en-US" dirty="0"/>
              <a:t>的不等式不一定成立。</a:t>
            </a:r>
            <a:endParaRPr lang="en-US" altLang="zh-CN" dirty="0"/>
          </a:p>
          <a:p>
            <a:pPr marL="0" indent="0">
              <a:buNone/>
            </a:pPr>
            <a:endParaRPr lang="en-US" altLang="zh-CN" dirty="0"/>
          </a:p>
          <a:p>
            <a:pPr marL="0" indent="0">
              <a:buNone/>
            </a:pPr>
            <a:endParaRPr lang="en-US" altLang="zh-CN" dirty="0"/>
          </a:p>
          <a:p>
            <a:pPr marL="0" indent="0">
              <a:buNone/>
            </a:pPr>
            <a:r>
              <a:rPr lang="zh-CN" altLang="en-US" dirty="0"/>
              <a:t>其次，如果</a:t>
            </a:r>
            <a:r>
              <a:rPr lang="en-US" altLang="zh-CN" dirty="0" err="1"/>
              <a:t>dist</a:t>
            </a:r>
            <a:r>
              <a:rPr lang="en-US" altLang="zh-CN" dirty="0"/>
              <a:t>(</a:t>
            </a:r>
            <a:r>
              <a:rPr lang="en-US" altLang="zh-CN" dirty="0" err="1"/>
              <a:t>x,y</a:t>
            </a:r>
            <a:r>
              <a:rPr lang="en-US" altLang="zh-CN" dirty="0"/>
              <a:t>)&lt;0</a:t>
            </a:r>
            <a:r>
              <a:rPr lang="zh-CN" altLang="en-US" dirty="0"/>
              <a:t>，则</a:t>
            </a:r>
            <a:r>
              <a:rPr lang="en-US" altLang="zh-CN" dirty="0"/>
              <a:t>(3)</a:t>
            </a:r>
            <a:r>
              <a:rPr lang="zh-CN" altLang="en-US" dirty="0"/>
              <a:t>到</a:t>
            </a:r>
            <a:r>
              <a:rPr lang="en-US" altLang="zh-CN" dirty="0"/>
              <a:t>(4)</a:t>
            </a:r>
            <a:r>
              <a:rPr lang="zh-CN" altLang="en-US" dirty="0"/>
              <a:t>的推理过程并不成立。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7520" y="355600"/>
            <a:ext cx="11236960" cy="6309360"/>
          </a:xfrm>
        </p:spPr>
        <p:txBody>
          <a:bodyPr>
            <a:normAutofit/>
          </a:bodyPr>
          <a:lstStyle/>
          <a:p>
            <a:pPr marL="0" indent="0">
              <a:buNone/>
            </a:pPr>
            <a:r>
              <a:rPr lang="zh-CN" altLang="en-US" dirty="0">
                <a:latin typeface="+mn-ea"/>
              </a:rPr>
              <a:t>树形</a:t>
            </a:r>
            <a:r>
              <a:rPr lang="en-US" altLang="zh-CN" dirty="0" err="1">
                <a:latin typeface="+mn-ea"/>
              </a:rPr>
              <a:t>dp</a:t>
            </a:r>
            <a:r>
              <a:rPr lang="zh-CN" altLang="en-US" dirty="0">
                <a:latin typeface="+mn-ea"/>
              </a:rPr>
              <a:t>求解</a:t>
            </a:r>
            <a:endParaRPr lang="en-US" altLang="zh-CN" dirty="0">
              <a:latin typeface="+mn-ea"/>
            </a:endParaRPr>
          </a:p>
          <a:p>
            <a:pPr marL="0" indent="0">
              <a:buNone/>
            </a:pPr>
            <a:endParaRPr lang="zh-CN" altLang="en-US" dirty="0">
              <a:latin typeface="+mn-ea"/>
            </a:endParaRPr>
          </a:p>
          <a:p>
            <a:pPr marL="0" indent="0">
              <a:buNone/>
            </a:pPr>
            <a:r>
              <a:rPr lang="zh-CN" altLang="en-US" sz="2400" dirty="0">
                <a:latin typeface="+mn-ea"/>
              </a:rPr>
              <a:t>我们不妨设</a:t>
            </a:r>
            <a:r>
              <a:rPr lang="en-US" altLang="zh-CN" sz="2400" dirty="0">
                <a:latin typeface="+mn-ea"/>
              </a:rPr>
              <a:t>1</a:t>
            </a:r>
            <a:r>
              <a:rPr lang="zh-CN" altLang="en-US" sz="2400" dirty="0">
                <a:latin typeface="+mn-ea"/>
              </a:rPr>
              <a:t>号点为根节点。</a:t>
            </a:r>
            <a:br>
              <a:rPr lang="zh-CN" altLang="en-US" sz="2400" dirty="0">
                <a:latin typeface="+mn-ea"/>
              </a:rPr>
            </a:br>
            <a:r>
              <a:rPr lang="zh-CN" altLang="en-US" sz="2400" dirty="0">
                <a:latin typeface="+mn-ea"/>
              </a:rPr>
              <a:t>设</a:t>
            </a:r>
            <a:r>
              <a:rPr lang="en-US" altLang="zh-CN" sz="2400" dirty="0">
                <a:latin typeface="+mn-ea"/>
              </a:rPr>
              <a:t>D[x]</a:t>
            </a:r>
            <a:r>
              <a:rPr lang="zh-CN" altLang="en-US" sz="2400" dirty="0">
                <a:latin typeface="+mn-ea"/>
              </a:rPr>
              <a:t>表示从节点</a:t>
            </a:r>
            <a:r>
              <a:rPr lang="en-US" altLang="zh-CN" sz="2400" dirty="0">
                <a:latin typeface="+mn-ea"/>
              </a:rPr>
              <a:t>x</a:t>
            </a:r>
            <a:r>
              <a:rPr lang="zh-CN" altLang="en-US" sz="2400" dirty="0">
                <a:latin typeface="+mn-ea"/>
              </a:rPr>
              <a:t>出发，往以</a:t>
            </a:r>
            <a:r>
              <a:rPr lang="en-US" altLang="zh-CN" sz="2400" dirty="0">
                <a:latin typeface="+mn-ea"/>
              </a:rPr>
              <a:t>x</a:t>
            </a:r>
            <a:r>
              <a:rPr lang="zh-CN" altLang="en-US" sz="2400" dirty="0">
                <a:latin typeface="+mn-ea"/>
              </a:rPr>
              <a:t>为根的子树走，能够到达的最远距离。</a:t>
            </a:r>
            <a:endParaRPr lang="en-US" altLang="zh-CN" sz="2400" dirty="0">
              <a:latin typeface="+mn-ea"/>
            </a:endParaRPr>
          </a:p>
          <a:p>
            <a:pPr marL="0" indent="0">
              <a:buNone/>
            </a:pPr>
            <a:r>
              <a:rPr lang="zh-CN" altLang="en-US" sz="2400" dirty="0">
                <a:latin typeface="+mn-ea"/>
              </a:rPr>
              <a:t>设</a:t>
            </a:r>
            <a:r>
              <a:rPr lang="en-US" altLang="zh-CN" sz="2400" dirty="0">
                <a:latin typeface="+mn-ea"/>
              </a:rPr>
              <a:t>x</a:t>
            </a:r>
            <a:r>
              <a:rPr lang="zh-CN" altLang="en-US" sz="2400" dirty="0">
                <a:latin typeface="+mn-ea"/>
              </a:rPr>
              <a:t>的子节点分别为</a:t>
            </a:r>
            <a:r>
              <a:rPr lang="en-US" altLang="zh-CN" sz="2400" dirty="0">
                <a:latin typeface="+mn-ea"/>
              </a:rPr>
              <a:t>y1,y2,y3,...,</a:t>
            </a:r>
            <a:r>
              <a:rPr lang="en-US" altLang="zh-CN" sz="2400" dirty="0" err="1">
                <a:latin typeface="+mn-ea"/>
              </a:rPr>
              <a:t>yt</a:t>
            </a:r>
            <a:r>
              <a:rPr lang="zh-CN" altLang="en-US" sz="2400" dirty="0">
                <a:latin typeface="+mn-ea"/>
              </a:rPr>
              <a:t>，</a:t>
            </a:r>
            <a:r>
              <a:rPr lang="en-US" altLang="zh-CN" sz="2400" dirty="0">
                <a:latin typeface="+mn-ea"/>
              </a:rPr>
              <a:t>edge(</a:t>
            </a:r>
            <a:r>
              <a:rPr lang="en-US" altLang="zh-CN" sz="2400" dirty="0" err="1">
                <a:latin typeface="+mn-ea"/>
              </a:rPr>
              <a:t>x,y</a:t>
            </a:r>
            <a:r>
              <a:rPr lang="en-US" altLang="zh-CN" sz="2400" dirty="0">
                <a:latin typeface="+mn-ea"/>
              </a:rPr>
              <a:t>) </a:t>
            </a:r>
            <a:r>
              <a:rPr lang="zh-CN" altLang="en-US" sz="2400" dirty="0">
                <a:latin typeface="+mn-ea"/>
              </a:rPr>
              <a:t>表示从</a:t>
            </a:r>
            <a:r>
              <a:rPr lang="en-US" altLang="zh-CN" sz="2400" dirty="0">
                <a:latin typeface="+mn-ea"/>
              </a:rPr>
              <a:t>x</a:t>
            </a:r>
            <a:r>
              <a:rPr lang="zh-CN" altLang="en-US" sz="2400" dirty="0">
                <a:latin typeface="+mn-ea"/>
              </a:rPr>
              <a:t>到</a:t>
            </a:r>
            <a:r>
              <a:rPr lang="en-US" altLang="zh-CN" sz="2400" dirty="0">
                <a:latin typeface="+mn-ea"/>
              </a:rPr>
              <a:t>y</a:t>
            </a:r>
            <a:r>
              <a:rPr lang="zh-CN" altLang="en-US" sz="2400" dirty="0">
                <a:latin typeface="+mn-ea"/>
              </a:rPr>
              <a:t>的边权，</a:t>
            </a:r>
            <a:endParaRPr lang="en-US" altLang="zh-CN" sz="2400" dirty="0">
              <a:latin typeface="+mn-ea"/>
            </a:endParaRPr>
          </a:p>
          <a:p>
            <a:pPr marL="0" indent="0">
              <a:buNone/>
            </a:pPr>
            <a:r>
              <a:rPr lang="zh-CN" altLang="en-US" sz="2400" dirty="0">
                <a:latin typeface="+mn-ea"/>
              </a:rPr>
              <a:t>则可以得到状态转移方程：</a:t>
            </a:r>
            <a:br>
              <a:rPr lang="zh-CN" altLang="en-US" sz="2400" dirty="0">
                <a:latin typeface="+mn-ea"/>
              </a:rPr>
            </a:br>
            <a:r>
              <a:rPr lang="en-US" altLang="zh-CN" sz="2400" dirty="0">
                <a:latin typeface="+mn-ea"/>
              </a:rPr>
              <a:t>D[x]=max(D[x],D[</a:t>
            </a:r>
            <a:r>
              <a:rPr lang="en-US" altLang="zh-CN" sz="2400" dirty="0" err="1">
                <a:latin typeface="+mn-ea"/>
              </a:rPr>
              <a:t>yi</a:t>
            </a:r>
            <a:r>
              <a:rPr lang="en-US" altLang="zh-CN" sz="2400" dirty="0">
                <a:latin typeface="+mn-ea"/>
              </a:rPr>
              <a:t>]+edge(</a:t>
            </a:r>
            <a:r>
              <a:rPr lang="en-US" altLang="zh-CN" sz="2400" dirty="0" err="1">
                <a:latin typeface="+mn-ea"/>
              </a:rPr>
              <a:t>x,yi</a:t>
            </a:r>
            <a:r>
              <a:rPr lang="en-US" altLang="zh-CN" sz="2400" dirty="0">
                <a:latin typeface="+mn-ea"/>
              </a:rPr>
              <a:t>))</a:t>
            </a:r>
            <a:br>
              <a:rPr lang="en-US" altLang="zh-CN" sz="2400" dirty="0">
                <a:latin typeface="+mn-ea"/>
              </a:rPr>
            </a:br>
            <a:r>
              <a:rPr lang="zh-CN" altLang="en-US" sz="2400" dirty="0">
                <a:latin typeface="+mn-ea"/>
              </a:rPr>
              <a:t>接下来，我们考虑对于每个节点</a:t>
            </a:r>
            <a:r>
              <a:rPr lang="en-US" altLang="zh-CN" sz="2400" dirty="0">
                <a:latin typeface="+mn-ea"/>
              </a:rPr>
              <a:t>x</a:t>
            </a:r>
            <a:r>
              <a:rPr lang="zh-CN" altLang="en-US" sz="2400" dirty="0">
                <a:latin typeface="+mn-ea"/>
              </a:rPr>
              <a:t>求出经过</a:t>
            </a:r>
            <a:r>
              <a:rPr lang="en-US" altLang="zh-CN" sz="2400" dirty="0">
                <a:latin typeface="+mn-ea"/>
              </a:rPr>
              <a:t>x</a:t>
            </a:r>
            <a:r>
              <a:rPr lang="zh-CN" altLang="en-US" sz="2400" dirty="0">
                <a:latin typeface="+mn-ea"/>
              </a:rPr>
              <a:t>的最长链的长度</a:t>
            </a:r>
            <a:r>
              <a:rPr lang="en-US" altLang="zh-CN" sz="2400" dirty="0">
                <a:latin typeface="+mn-ea"/>
              </a:rPr>
              <a:t>F[x],</a:t>
            </a:r>
          </a:p>
          <a:p>
            <a:pPr marL="0" indent="0">
              <a:buNone/>
            </a:pPr>
            <a:r>
              <a:rPr lang="zh-CN" altLang="en-US" sz="2400" dirty="0">
                <a:latin typeface="+mn-ea"/>
              </a:rPr>
              <a:t>整棵树的直径就是</a:t>
            </a:r>
            <a:r>
              <a:rPr lang="en-US" altLang="zh-CN" sz="2400" dirty="0">
                <a:latin typeface="+mn-ea"/>
              </a:rPr>
              <a:t>max{F[x]}(1&lt;=x&lt;=n)</a:t>
            </a:r>
            <a:r>
              <a:rPr lang="zh-CN" altLang="en-US" sz="2400" dirty="0">
                <a:latin typeface="+mn-ea"/>
              </a:rPr>
              <a:t>。</a:t>
            </a:r>
          </a:p>
          <a:p>
            <a:pPr marL="0" indent="0">
              <a:buNone/>
            </a:pPr>
            <a:r>
              <a:rPr lang="zh-CN" altLang="en-US" sz="2400" dirty="0">
                <a:latin typeface="+mn-ea"/>
              </a:rPr>
              <a:t>现在我们考虑如何求</a:t>
            </a:r>
            <a:r>
              <a:rPr lang="en-US" altLang="zh-CN" sz="2400" dirty="0">
                <a:latin typeface="+mn-ea"/>
              </a:rPr>
              <a:t>F[x]</a:t>
            </a:r>
            <a:r>
              <a:rPr lang="zh-CN" altLang="en-US" sz="2400" dirty="0">
                <a:latin typeface="+mn-ea"/>
              </a:rPr>
              <a:t>。</a:t>
            </a:r>
            <a:br>
              <a:rPr lang="zh-CN" altLang="en-US" sz="2400" dirty="0">
                <a:latin typeface="+mn-ea"/>
              </a:rPr>
            </a:br>
            <a:r>
              <a:rPr lang="zh-CN" altLang="en-US" sz="2400" dirty="0">
                <a:latin typeface="+mn-ea"/>
              </a:rPr>
              <a:t>对于任意两个节点</a:t>
            </a:r>
            <a:r>
              <a:rPr lang="en-US" altLang="zh-CN" sz="2400" dirty="0" err="1">
                <a:latin typeface="+mn-ea"/>
              </a:rPr>
              <a:t>yi</a:t>
            </a:r>
            <a:r>
              <a:rPr lang="zh-CN" altLang="en-US" sz="2400" dirty="0">
                <a:latin typeface="+mn-ea"/>
              </a:rPr>
              <a:t>和</a:t>
            </a:r>
            <a:r>
              <a:rPr lang="en-US" altLang="zh-CN" sz="2400" dirty="0" err="1">
                <a:latin typeface="+mn-ea"/>
              </a:rPr>
              <a:t>yj</a:t>
            </a:r>
            <a:r>
              <a:rPr lang="zh-CN" altLang="en-US" sz="2400" dirty="0">
                <a:latin typeface="+mn-ea"/>
              </a:rPr>
              <a:t>，经过节点</a:t>
            </a:r>
            <a:r>
              <a:rPr lang="en-US" altLang="zh-CN" sz="2400" dirty="0">
                <a:latin typeface="+mn-ea"/>
              </a:rPr>
              <a:t>x</a:t>
            </a:r>
            <a:r>
              <a:rPr lang="zh-CN" altLang="en-US" sz="2400" dirty="0">
                <a:latin typeface="+mn-ea"/>
              </a:rPr>
              <a:t>的最长链的长度可以通过四个部分来构成：</a:t>
            </a:r>
          </a:p>
          <a:p>
            <a:pPr marL="0" indent="0">
              <a:buNone/>
            </a:pPr>
            <a:r>
              <a:rPr lang="en-US" altLang="zh-CN" sz="2400" dirty="0">
                <a:latin typeface="+mn-ea"/>
              </a:rPr>
              <a:t>D[</a:t>
            </a:r>
            <a:r>
              <a:rPr lang="en-US" altLang="zh-CN" sz="2400" dirty="0" err="1">
                <a:latin typeface="+mn-ea"/>
              </a:rPr>
              <a:t>yi</a:t>
            </a:r>
            <a:r>
              <a:rPr lang="en-US" altLang="zh-CN" sz="2400" dirty="0">
                <a:latin typeface="+mn-ea"/>
              </a:rPr>
              <a:t>]</a:t>
            </a:r>
            <a:r>
              <a:rPr lang="zh-CN" altLang="en-US" sz="2400" dirty="0">
                <a:latin typeface="+mn-ea"/>
              </a:rPr>
              <a:t>、</a:t>
            </a:r>
            <a:r>
              <a:rPr lang="en-US" altLang="zh-CN" sz="2400" dirty="0">
                <a:latin typeface="+mn-ea"/>
              </a:rPr>
              <a:t>D[</a:t>
            </a:r>
            <a:r>
              <a:rPr lang="en-US" altLang="zh-CN" sz="2400" dirty="0" err="1">
                <a:latin typeface="+mn-ea"/>
              </a:rPr>
              <a:t>yj</a:t>
            </a:r>
            <a:r>
              <a:rPr lang="en-US" altLang="zh-CN" sz="2400" dirty="0">
                <a:latin typeface="+mn-ea"/>
              </a:rPr>
              <a:t>]</a:t>
            </a:r>
            <a:r>
              <a:rPr lang="zh-CN" altLang="en-US" sz="2400" dirty="0">
                <a:latin typeface="+mn-ea"/>
              </a:rPr>
              <a:t>、从</a:t>
            </a:r>
            <a:r>
              <a:rPr lang="en-US" altLang="zh-CN" sz="2400" dirty="0">
                <a:latin typeface="+mn-ea"/>
              </a:rPr>
              <a:t>x</a:t>
            </a:r>
            <a:r>
              <a:rPr lang="zh-CN" altLang="en-US" sz="2400" dirty="0">
                <a:latin typeface="+mn-ea"/>
              </a:rPr>
              <a:t>到</a:t>
            </a:r>
            <a:r>
              <a:rPr lang="en-US" altLang="zh-CN" sz="2400" dirty="0" err="1">
                <a:latin typeface="+mn-ea"/>
              </a:rPr>
              <a:t>yi</a:t>
            </a:r>
            <a:r>
              <a:rPr lang="zh-CN" altLang="en-US" sz="2400" dirty="0">
                <a:latin typeface="+mn-ea"/>
              </a:rPr>
              <a:t>的距离、从</a:t>
            </a:r>
            <a:r>
              <a:rPr lang="en-US" altLang="zh-CN" sz="2400" dirty="0">
                <a:latin typeface="+mn-ea"/>
              </a:rPr>
              <a:t>x</a:t>
            </a:r>
            <a:r>
              <a:rPr lang="zh-CN" altLang="en-US" sz="2400" dirty="0">
                <a:latin typeface="+mn-ea"/>
              </a:rPr>
              <a:t>到</a:t>
            </a:r>
            <a:r>
              <a:rPr lang="en-US" altLang="zh-CN" sz="2400" dirty="0" err="1">
                <a:latin typeface="+mn-ea"/>
              </a:rPr>
              <a:t>yj</a:t>
            </a:r>
            <a:r>
              <a:rPr lang="zh-CN" altLang="en-US" sz="2400" dirty="0">
                <a:latin typeface="+mn-ea"/>
              </a:rPr>
              <a:t>的距离</a:t>
            </a:r>
          </a:p>
          <a:p>
            <a:pPr marL="0" indent="0">
              <a:buNone/>
            </a:pPr>
            <a:r>
              <a:rPr lang="zh-CN" altLang="en-US" sz="2400" dirty="0">
                <a:latin typeface="+mn-ea"/>
              </a:rPr>
              <a:t>不妨设</a:t>
            </a:r>
            <a:r>
              <a:rPr lang="en-US" altLang="zh-CN" sz="2400" dirty="0">
                <a:latin typeface="+mn-ea"/>
              </a:rPr>
              <a:t>j&lt;</a:t>
            </a:r>
            <a:r>
              <a:rPr lang="en-US" altLang="zh-CN" sz="2400" dirty="0" err="1">
                <a:latin typeface="+mn-ea"/>
              </a:rPr>
              <a:t>i</a:t>
            </a:r>
            <a:r>
              <a:rPr lang="zh-CN" altLang="en-US" sz="2400" dirty="0">
                <a:latin typeface="+mn-ea"/>
              </a:rPr>
              <a:t>，则有：</a:t>
            </a:r>
          </a:p>
          <a:p>
            <a:pPr marL="0" indent="0">
              <a:buNone/>
            </a:pPr>
            <a:r>
              <a:rPr lang="en-US" altLang="zh-CN" sz="2400" dirty="0">
                <a:latin typeface="+mn-ea"/>
              </a:rPr>
              <a:t>F[x]=max(D[</a:t>
            </a:r>
            <a:r>
              <a:rPr lang="en-US" altLang="zh-CN" sz="2400" dirty="0" err="1">
                <a:latin typeface="+mn-ea"/>
              </a:rPr>
              <a:t>yi</a:t>
            </a:r>
            <a:r>
              <a:rPr lang="en-US" altLang="zh-CN" sz="2400" dirty="0">
                <a:latin typeface="+mn-ea"/>
              </a:rPr>
              <a:t>]+D[</a:t>
            </a:r>
            <a:r>
              <a:rPr lang="en-US" altLang="zh-CN" sz="2400" dirty="0" err="1">
                <a:latin typeface="+mn-ea"/>
              </a:rPr>
              <a:t>yj</a:t>
            </a:r>
            <a:r>
              <a:rPr lang="en-US" altLang="zh-CN" sz="2400" dirty="0">
                <a:latin typeface="+mn-ea"/>
              </a:rPr>
              <a:t>]+edge(</a:t>
            </a:r>
            <a:r>
              <a:rPr lang="en-US" altLang="zh-CN" sz="2400" dirty="0" err="1">
                <a:latin typeface="+mn-ea"/>
              </a:rPr>
              <a:t>x,yi</a:t>
            </a:r>
            <a:r>
              <a:rPr lang="en-US" altLang="zh-CN" sz="2400" dirty="0">
                <a:latin typeface="+mn-ea"/>
              </a:rPr>
              <a:t>)+edge(</a:t>
            </a:r>
            <a:r>
              <a:rPr lang="en-US" altLang="zh-CN" sz="2400" dirty="0" err="1">
                <a:latin typeface="+mn-ea"/>
              </a:rPr>
              <a:t>x,yj</a:t>
            </a:r>
            <a:r>
              <a:rPr lang="en-US" altLang="zh-CN" sz="2400" dirty="0">
                <a:latin typeface="+mn-ea"/>
              </a:rPr>
              <a:t>))</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0400"/>
            <a:ext cx="10515600" cy="5516563"/>
          </a:xfrm>
        </p:spPr>
        <p:txBody>
          <a:bodyPr/>
          <a:lstStyle/>
          <a:p>
            <a:pPr marL="0" indent="0">
              <a:buNone/>
            </a:pPr>
            <a:r>
              <a:rPr lang="zh-CN" altLang="en-US" dirty="0"/>
              <a:t>代码：</a:t>
            </a:r>
            <a:endParaRPr lang="en-US" altLang="zh-CN" dirty="0"/>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1616075" y="1675130"/>
            <a:ext cx="9617060" cy="45224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82320"/>
            <a:ext cx="10515600" cy="6146800"/>
          </a:xfrm>
        </p:spPr>
        <p:txBody>
          <a:bodyPr/>
          <a:lstStyle/>
          <a:p>
            <a:pPr marL="0" indent="0">
              <a:buNone/>
            </a:pPr>
            <a:r>
              <a:rPr lang="zh-CN" altLang="en-US" dirty="0"/>
              <a:t>应用：</a:t>
            </a:r>
            <a:endParaRPr lang="en-US" altLang="zh-CN" dirty="0"/>
          </a:p>
          <a:p>
            <a:pPr marL="0" indent="0">
              <a:buNone/>
            </a:pPr>
            <a:endParaRPr lang="en-US" altLang="zh-CN" dirty="0"/>
          </a:p>
          <a:p>
            <a:pPr marL="0" indent="0">
              <a:buNone/>
            </a:pPr>
            <a:r>
              <a:rPr lang="en-US" altLang="zh-CN" dirty="0"/>
              <a:t>1</a:t>
            </a:r>
            <a:r>
              <a:rPr lang="zh-CN" altLang="en-US" dirty="0"/>
              <a:t>、子树和计数。</a:t>
            </a:r>
            <a:endParaRPr lang="zh-CN" altLang="en-US" b="1" dirty="0"/>
          </a:p>
          <a:p>
            <a:pPr marL="0" indent="0">
              <a:buNone/>
            </a:pPr>
            <a:endParaRPr lang="en-US" altLang="zh-CN" dirty="0"/>
          </a:p>
          <a:p>
            <a:pPr marL="0" indent="0">
              <a:buNone/>
            </a:pPr>
            <a:r>
              <a:rPr lang="en-US" altLang="zh-CN" dirty="0"/>
              <a:t>2</a:t>
            </a:r>
            <a:r>
              <a:rPr lang="zh-CN" altLang="en-US" dirty="0"/>
              <a:t>、树上背包</a:t>
            </a:r>
            <a:endParaRPr lang="en-US" altLang="zh-CN" dirty="0"/>
          </a:p>
          <a:p>
            <a:pPr marL="0" indent="0">
              <a:buNone/>
            </a:pPr>
            <a:endParaRPr lang="en-US" altLang="zh-CN" dirty="0"/>
          </a:p>
          <a:p>
            <a:pPr marL="0" indent="0">
              <a:buNone/>
            </a:pPr>
            <a:r>
              <a:rPr lang="en-US" altLang="zh-CN" dirty="0"/>
              <a:t>3</a:t>
            </a:r>
            <a:r>
              <a:rPr lang="zh-CN" altLang="en-US" dirty="0"/>
              <a:t>、花费最小的费用覆盖所有的点</a:t>
            </a:r>
            <a:endParaRPr lang="en-US" altLang="zh-CN" dirty="0"/>
          </a:p>
          <a:p>
            <a:pPr marL="0" indent="0">
              <a:buNone/>
            </a:pPr>
            <a:endParaRPr lang="en-US" altLang="zh-CN" dirty="0"/>
          </a:p>
          <a:p>
            <a:pPr marL="0" indent="0">
              <a:buNone/>
            </a:pPr>
            <a:r>
              <a:rPr lang="en-US" altLang="zh-CN" dirty="0"/>
              <a:t>4</a:t>
            </a:r>
            <a:r>
              <a:rPr lang="zh-CN" altLang="en-US" dirty="0"/>
              <a:t>、树上统计方案</a:t>
            </a:r>
            <a:endParaRPr lang="en-US" altLang="zh-CN" dirty="0"/>
          </a:p>
          <a:p>
            <a:pPr marL="0" indent="0">
              <a:buNone/>
            </a:pPr>
            <a:endParaRPr lang="en-US" altLang="zh-CN" dirty="0"/>
          </a:p>
          <a:p>
            <a:pPr marL="0" indent="0">
              <a:buNone/>
            </a:pPr>
            <a:r>
              <a:rPr lang="en-US" altLang="zh-CN" dirty="0"/>
              <a:t>5</a:t>
            </a:r>
            <a:r>
              <a:rPr lang="zh-CN" altLang="en-US" dirty="0"/>
              <a:t>、综合题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、子树和计数</a:t>
            </a:r>
          </a:p>
        </p:txBody>
      </p:sp>
      <p:sp>
        <p:nvSpPr>
          <p:cNvPr id="3" name="内容占位符 2"/>
          <p:cNvSpPr>
            <a:spLocks noGrp="1"/>
          </p:cNvSpPr>
          <p:nvPr>
            <p:ph idx="1"/>
          </p:nvPr>
        </p:nvSpPr>
        <p:spPr>
          <a:xfrm>
            <a:off x="838200" y="1825624"/>
            <a:ext cx="11038840" cy="4747895"/>
          </a:xfrm>
        </p:spPr>
        <p:txBody>
          <a:bodyPr>
            <a:normAutofit/>
          </a:bodyPr>
          <a:lstStyle/>
          <a:p>
            <a:pPr marL="0" indent="0">
              <a:buNone/>
            </a:pPr>
            <a:r>
              <a:rPr lang="zh-CN" altLang="en-US" dirty="0"/>
              <a:t>例题：</a:t>
            </a:r>
            <a:r>
              <a:rPr lang="en-US" altLang="zh-CN" dirty="0"/>
              <a:t> </a:t>
            </a:r>
            <a:r>
              <a:rPr lang="zh-CN" altLang="en-US" dirty="0"/>
              <a:t>最大子树和</a:t>
            </a:r>
            <a:endParaRPr lang="en-US" altLang="zh-CN" dirty="0"/>
          </a:p>
          <a:p>
            <a:pPr marL="0" indent="0">
              <a:buNone/>
            </a:pPr>
            <a:endParaRPr lang="en-US" altLang="zh-CN" dirty="0"/>
          </a:p>
          <a:p>
            <a:pPr marL="0" indent="0">
              <a:buNone/>
            </a:pPr>
            <a:r>
              <a:rPr lang="zh-CN" altLang="en-US" dirty="0"/>
              <a:t>题意：一株花卉，上面连有 </a:t>
            </a:r>
            <a:r>
              <a:rPr lang="en-US" altLang="zh-CN" dirty="0"/>
              <a:t>N</a:t>
            </a:r>
            <a:r>
              <a:rPr lang="zh-CN" altLang="en-US" dirty="0"/>
              <a:t>朵花（树型结构）。每朵花都有一个“美丽指数”。你可以对花卉做修剪操作：去掉其中的一条枝条，这样一株花就成了两株，扔掉其中一株。经过一系列“修剪“之后，还剩下最后一株花（也可能是一朵）。任务就是：通过一系列“修剪”，使剩下的花卉上所有花朵的“美丽指数”之和最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920"/>
            <a:ext cx="10515600" cy="6055360"/>
          </a:xfrm>
        </p:spPr>
        <p:txBody>
          <a:bodyPr>
            <a:normAutofit/>
          </a:bodyPr>
          <a:lstStyle/>
          <a:p>
            <a:pPr marL="0" indent="0">
              <a:buNone/>
            </a:pPr>
            <a:r>
              <a:rPr lang="zh-CN" altLang="en-US" dirty="0"/>
              <a:t>思路：</a:t>
            </a:r>
            <a:endParaRPr lang="en-US" altLang="zh-CN" dirty="0"/>
          </a:p>
          <a:p>
            <a:pPr marL="0" indent="0">
              <a:buNone/>
            </a:pPr>
            <a:endParaRPr lang="en-US" altLang="zh-CN" dirty="0"/>
          </a:p>
          <a:p>
            <a:r>
              <a:rPr lang="zh-CN" altLang="en-US" dirty="0"/>
              <a:t>假设某朵花被选，那么与它连通的所有花都必选；</a:t>
            </a:r>
          </a:p>
          <a:p>
            <a:r>
              <a:rPr lang="zh-CN" altLang="en-US" dirty="0"/>
              <a:t>假设某朵花不选，那么与它连通的花都必不可选。</a:t>
            </a:r>
          </a:p>
          <a:p>
            <a:r>
              <a:rPr lang="zh-CN" altLang="en-US" dirty="0"/>
              <a:t>显然</a:t>
            </a:r>
            <a:r>
              <a:rPr lang="en-US" altLang="zh-CN" dirty="0" err="1"/>
              <a:t>dp</a:t>
            </a:r>
            <a:r>
              <a:rPr lang="zh-CN" altLang="en-US" dirty="0"/>
              <a:t>方程为：</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err="1"/>
              <a:t>dp</a:t>
            </a:r>
            <a:r>
              <a:rPr lang="en-US" altLang="zh-CN" dirty="0"/>
              <a:t>[</a:t>
            </a:r>
            <a:r>
              <a:rPr lang="en-US" altLang="zh-CN" dirty="0" err="1"/>
              <a:t>i</a:t>
            </a:r>
            <a:r>
              <a:rPr lang="en-US" altLang="zh-CN" dirty="0"/>
              <a:t>][0]</a:t>
            </a:r>
            <a:r>
              <a:rPr lang="zh-CN" altLang="en-US" dirty="0"/>
              <a:t>表示不选</a:t>
            </a:r>
            <a:r>
              <a:rPr lang="en-US" altLang="zh-CN" dirty="0" err="1"/>
              <a:t>i</a:t>
            </a:r>
            <a:r>
              <a:rPr lang="zh-CN" altLang="en-US" dirty="0"/>
              <a:t>，</a:t>
            </a:r>
            <a:r>
              <a:rPr lang="en-US" altLang="zh-CN" dirty="0" err="1"/>
              <a:t>dp</a:t>
            </a:r>
            <a:r>
              <a:rPr lang="en-US" altLang="zh-CN" dirty="0"/>
              <a:t>[</a:t>
            </a:r>
            <a:r>
              <a:rPr lang="en-US" altLang="zh-CN" dirty="0" err="1"/>
              <a:t>i</a:t>
            </a:r>
            <a:r>
              <a:rPr lang="en-US" altLang="zh-CN" dirty="0"/>
              <a:t>][1]</a:t>
            </a:r>
            <a:r>
              <a:rPr lang="zh-CN" altLang="en-US" dirty="0"/>
              <a:t>表示选</a:t>
            </a:r>
            <a:r>
              <a:rPr lang="en-US" altLang="zh-CN" dirty="0" err="1"/>
              <a:t>i</a:t>
            </a:r>
            <a:r>
              <a:rPr lang="zh-CN" altLang="en-US" dirty="0"/>
              <a:t>，</a:t>
            </a:r>
            <a:r>
              <a:rPr lang="en-US" altLang="zh-CN" dirty="0"/>
              <a:t>k</a:t>
            </a:r>
            <a:r>
              <a:rPr lang="zh-CN" altLang="en-US" dirty="0"/>
              <a:t>为</a:t>
            </a:r>
            <a:r>
              <a:rPr lang="en-US" altLang="zh-CN" dirty="0" err="1"/>
              <a:t>i</a:t>
            </a:r>
            <a:r>
              <a:rPr lang="zh-CN" altLang="en-US" dirty="0"/>
              <a:t>的子结点。</a:t>
            </a:r>
          </a:p>
          <a:p>
            <a:pPr marL="0" indent="0">
              <a:buNone/>
            </a:pPr>
            <a:endParaRPr lang="en-US" altLang="zh-CN" dirty="0"/>
          </a:p>
          <a:p>
            <a:pPr marL="0" indent="0">
              <a:buNone/>
            </a:pPr>
            <a:endParaRPr lang="en-US" altLang="zh-CN" dirty="0"/>
          </a:p>
          <a:p>
            <a:pPr marL="0" indent="0">
              <a:buNone/>
            </a:pPr>
            <a:endParaRPr lang="zh-CN" altLang="en-US"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1662112" y="3221672"/>
            <a:ext cx="7319328" cy="16560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t>例题：</a:t>
            </a:r>
            <a:r>
              <a:rPr lang="en-US" altLang="zh-CN" dirty="0"/>
              <a:t> </a:t>
            </a:r>
            <a:r>
              <a:rPr lang="en-US" altLang="zh-CN" dirty="0" err="1"/>
              <a:t>codeforces</a:t>
            </a:r>
            <a:r>
              <a:rPr lang="en-US" altLang="zh-CN" dirty="0"/>
              <a:t> 767C Garland</a:t>
            </a:r>
          </a:p>
          <a:p>
            <a:pPr marL="0" indent="0">
              <a:buNone/>
            </a:pPr>
            <a:endParaRPr lang="en-US" altLang="zh-CN" dirty="0"/>
          </a:p>
          <a:p>
            <a:pPr marL="0" indent="0">
              <a:buNone/>
            </a:pPr>
            <a:r>
              <a:rPr lang="zh-CN" altLang="en-US" dirty="0"/>
              <a:t>题意：每颗树有一个权值，问如何分子树能把它分成相等权重的三部分</a:t>
            </a:r>
          </a:p>
        </p:txBody>
      </p:sp>
      <p:sp>
        <p:nvSpPr>
          <p:cNvPr id="5" name="标题 4"/>
          <p:cNvSpPr>
            <a:spLocks noGrp="1"/>
          </p:cNvSpPr>
          <p:nvPr>
            <p:ph type="title"/>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65200"/>
            <a:ext cx="10515600" cy="5211763"/>
          </a:xfrm>
        </p:spPr>
        <p:txBody>
          <a:bodyPr/>
          <a:lstStyle/>
          <a:p>
            <a:pPr marL="0" indent="0">
              <a:buNone/>
            </a:pPr>
            <a:r>
              <a:rPr lang="zh-CN" altLang="en-US" dirty="0"/>
              <a:t>分析：</a:t>
            </a:r>
            <a:endParaRPr lang="en-US" altLang="zh-CN" dirty="0"/>
          </a:p>
          <a:p>
            <a:pPr marL="0" indent="0">
              <a:buNone/>
            </a:pPr>
            <a:endParaRPr lang="en-US" altLang="zh-CN" dirty="0"/>
          </a:p>
          <a:p>
            <a:pPr marL="0" indent="0">
              <a:buNone/>
            </a:pPr>
            <a:r>
              <a:rPr lang="zh-CN" altLang="en-US" dirty="0"/>
              <a:t>常规动态规划考虑，会发现我们无法仅在当前阶段转移。因为这是有后效性的，当前节点受到上一个节点限制（父节点参加，孩子节点不参加，父节点不参加，孩子节点可以参加）。</a:t>
            </a:r>
            <a:endParaRPr lang="en-US" altLang="zh-CN" dirty="0"/>
          </a:p>
          <a:p>
            <a:pPr marL="0" indent="0">
              <a:buNone/>
            </a:pPr>
            <a:endParaRPr lang="en-US" altLang="zh-CN" dirty="0"/>
          </a:p>
          <a:p>
            <a:pPr marL="0" indent="0">
              <a:buNone/>
            </a:pPr>
            <a:r>
              <a:rPr lang="zh-CN" altLang="en-US" dirty="0"/>
              <a:t>因此父亲和孩子节点一起转移：</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920"/>
            <a:ext cx="10515600" cy="6055360"/>
          </a:xfrm>
        </p:spPr>
        <p:txBody>
          <a:bodyPr>
            <a:normAutofit/>
          </a:bodyPr>
          <a:lstStyle/>
          <a:p>
            <a:pPr marL="0" indent="0">
              <a:buNone/>
            </a:pPr>
            <a:r>
              <a:rPr lang="zh-CN" altLang="en-US" dirty="0"/>
              <a:t>思路：</a:t>
            </a:r>
            <a:endParaRPr lang="en-US" altLang="zh-CN" dirty="0"/>
          </a:p>
          <a:p>
            <a:pPr marL="0" indent="0">
              <a:buNone/>
            </a:pPr>
            <a:endParaRPr lang="en-US" altLang="zh-CN" dirty="0"/>
          </a:p>
          <a:p>
            <a:pPr marL="0" indent="0">
              <a:buNone/>
            </a:pPr>
            <a:r>
              <a:rPr lang="zh-CN" altLang="en-US" dirty="0"/>
              <a:t>首先可以确定的是，如果点权和不为</a:t>
            </a:r>
            <a:r>
              <a:rPr lang="en-US" altLang="zh-CN" dirty="0"/>
              <a:t>3</a:t>
            </a:r>
            <a:r>
              <a:rPr lang="zh-CN" altLang="en-US" dirty="0"/>
              <a:t>的倍数，一定不存在合法方案。</a:t>
            </a:r>
          </a:p>
          <a:p>
            <a:pPr marL="0" indent="0">
              <a:buNone/>
            </a:pPr>
            <a:r>
              <a:rPr lang="zh-CN" altLang="en-US" dirty="0"/>
              <a:t>记所有点权和为</a:t>
            </a:r>
            <a:r>
              <a:rPr lang="en-US" altLang="zh-CN" dirty="0"/>
              <a:t>sum</a:t>
            </a:r>
            <a:r>
              <a:rPr lang="zh-CN" altLang="en-US" dirty="0"/>
              <a:t>。</a:t>
            </a:r>
          </a:p>
          <a:p>
            <a:pPr marL="0" indent="0">
              <a:buNone/>
            </a:pPr>
            <a:r>
              <a:rPr lang="zh-CN" altLang="en-US" dirty="0"/>
              <a:t>容易想到，令 </a:t>
            </a:r>
            <a:r>
              <a:rPr lang="en-US" altLang="zh-CN" dirty="0" err="1"/>
              <a:t>dp</a:t>
            </a:r>
            <a:r>
              <a:rPr lang="en-US" altLang="zh-CN" dirty="0"/>
              <a:t>[u]</a:t>
            </a:r>
            <a:r>
              <a:rPr lang="en-US" altLang="zh-CN" i="1" dirty="0"/>
              <a:t> </a:t>
            </a:r>
            <a:r>
              <a:rPr lang="zh-CN" altLang="en-US" dirty="0"/>
              <a:t>表示以 </a:t>
            </a:r>
            <a:r>
              <a:rPr lang="en-US" altLang="zh-CN" dirty="0"/>
              <a:t>u</a:t>
            </a:r>
            <a:r>
              <a:rPr lang="zh-CN" altLang="en-US" dirty="0"/>
              <a:t>为根的子树的点权和 ， 则有转移：</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然后对于点 </a:t>
            </a:r>
            <a:r>
              <a:rPr lang="en-US" altLang="zh-CN" dirty="0"/>
              <a:t>u , </a:t>
            </a:r>
            <a:r>
              <a:rPr lang="zh-CN" altLang="en-US" dirty="0"/>
              <a:t>有一个儿子 </a:t>
            </a:r>
            <a:r>
              <a:rPr lang="en-US" altLang="zh-CN" dirty="0"/>
              <a:t>v </a:t>
            </a:r>
            <a:r>
              <a:rPr lang="zh-CN" altLang="en-US" dirty="0"/>
              <a:t>使得 </a:t>
            </a:r>
            <a:r>
              <a:rPr lang="en-US" altLang="zh-CN" dirty="0" err="1"/>
              <a:t>dp</a:t>
            </a:r>
            <a:r>
              <a:rPr lang="en-US" altLang="zh-CN" dirty="0"/>
              <a:t>[v]=sum/3,</a:t>
            </a:r>
            <a:r>
              <a:rPr lang="zh-CN" altLang="en-US" dirty="0"/>
              <a:t>那么我们可以将 </a:t>
            </a:r>
            <a:r>
              <a:rPr lang="en-US" altLang="zh-CN" dirty="0"/>
              <a:t>v </a:t>
            </a:r>
            <a:r>
              <a:rPr lang="zh-CN" altLang="en-US" dirty="0"/>
              <a:t>切开，然后 </a:t>
            </a:r>
            <a:r>
              <a:rPr lang="en-US" altLang="zh-CN" dirty="0" err="1"/>
              <a:t>dp</a:t>
            </a:r>
            <a:r>
              <a:rPr lang="en-US" altLang="zh-CN" dirty="0"/>
              <a:t>[u]=</a:t>
            </a:r>
            <a:r>
              <a:rPr lang="en-US" altLang="zh-CN" dirty="0" err="1"/>
              <a:t>dp</a:t>
            </a:r>
            <a:r>
              <a:rPr lang="en-US" altLang="zh-CN" dirty="0"/>
              <a:t>[u]-</a:t>
            </a:r>
            <a:r>
              <a:rPr lang="en-US" altLang="zh-CN" dirty="0" err="1"/>
              <a:t>dp</a:t>
            </a:r>
            <a:r>
              <a:rPr lang="en-US" altLang="zh-CN" dirty="0"/>
              <a:t>[v]</a:t>
            </a:r>
            <a:r>
              <a:rPr lang="zh-CN" altLang="en-US" dirty="0"/>
              <a:t>。</a:t>
            </a:r>
          </a:p>
          <a:p>
            <a:pPr marL="0" indent="0">
              <a:buNone/>
            </a:pPr>
            <a:r>
              <a:rPr lang="zh-CN" altLang="en-US" dirty="0"/>
              <a:t>最后看是否有两个切点即可。</a:t>
            </a:r>
          </a:p>
          <a:p>
            <a:pPr marL="0" indent="0">
              <a:buNone/>
            </a:pPr>
            <a:endParaRPr lang="zh-CN" altLang="en-US" dirty="0"/>
          </a:p>
          <a:p>
            <a:pPr marL="0" indent="0">
              <a:buNone/>
            </a:pPr>
            <a:endParaRPr lang="zh-CN" altLang="en-US" dirty="0"/>
          </a:p>
        </p:txBody>
      </p:sp>
      <p:pic>
        <p:nvPicPr>
          <p:cNvPr id="5" name="图片 4"/>
          <p:cNvPicPr>
            <a:picLocks noChangeAspect="1"/>
          </p:cNvPicPr>
          <p:nvPr/>
        </p:nvPicPr>
        <p:blipFill>
          <a:blip r:embed="rId2"/>
          <a:stretch>
            <a:fillRect/>
          </a:stretch>
        </p:blipFill>
        <p:spPr>
          <a:xfrm>
            <a:off x="3333625" y="3688080"/>
            <a:ext cx="5524750" cy="12903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树</a:t>
            </a:r>
            <a:r>
              <a:rPr lang="zh-CN" altLang="en-US" dirty="0"/>
              <a:t>上的礼物 </a:t>
            </a:r>
            <a:r>
              <a:rPr lang="en-US" altLang="zh-CN" dirty="0" err="1"/>
              <a:t>hdu</a:t>
            </a:r>
            <a:r>
              <a:rPr lang="en-US" altLang="zh-CN" dirty="0"/>
              <a:t> 4616</a:t>
            </a:r>
            <a:endParaRPr lang="zh-CN" altLang="en-US" dirty="0"/>
          </a:p>
        </p:txBody>
      </p:sp>
      <p:sp>
        <p:nvSpPr>
          <p:cNvPr id="3" name="内容占位符 2"/>
          <p:cNvSpPr>
            <a:spLocks noGrp="1"/>
          </p:cNvSpPr>
          <p:nvPr>
            <p:ph idx="1"/>
          </p:nvPr>
        </p:nvSpPr>
        <p:spPr/>
        <p:txBody>
          <a:bodyPr/>
          <a:lstStyle/>
          <a:p>
            <a:pPr marL="0" indent="0">
              <a:buNone/>
            </a:pPr>
            <a:r>
              <a:rPr lang="zh-CN" altLang="en-US" dirty="0"/>
              <a:t>题意：</a:t>
            </a:r>
          </a:p>
          <a:p>
            <a:pPr marL="0" indent="0">
              <a:buNone/>
            </a:pPr>
            <a:r>
              <a:rPr lang="zh-CN" altLang="en-US" dirty="0"/>
              <a:t>有ｎ个房间构成的一棵树，每个房间都有一定价值的礼物，价值可能不相同，有礼物的同时还可能有陷阱，而且每个房间不能重复经过，如果掉入陷阱Ｃ次</a:t>
            </a:r>
            <a:r>
              <a:rPr lang="en-US" altLang="zh-CN" dirty="0"/>
              <a:t>(</a:t>
            </a:r>
            <a:r>
              <a:rPr lang="zh-CN" altLang="en-US" dirty="0"/>
              <a:t>没到</a:t>
            </a:r>
            <a:r>
              <a:rPr lang="en-US" altLang="zh-CN" dirty="0"/>
              <a:t>C</a:t>
            </a:r>
            <a:r>
              <a:rPr lang="zh-CN" altLang="en-US" dirty="0"/>
              <a:t>次可以逃脱，逃脱可以从任意房间出发</a:t>
            </a:r>
            <a:r>
              <a:rPr lang="en-US" altLang="zh-CN" dirty="0"/>
              <a:t>)</a:t>
            </a:r>
            <a:r>
              <a:rPr lang="zh-CN" altLang="en-US" dirty="0"/>
              <a:t>或者没有路可以走了那么游戏结束，求从任意点出发能获得礼物的最大价值。</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6440" y="121920"/>
            <a:ext cx="10515600" cy="6146800"/>
          </a:xfrm>
        </p:spPr>
        <p:txBody>
          <a:bodyPr>
            <a:normAutofit lnSpcReduction="10000"/>
          </a:bodyPr>
          <a:lstStyle/>
          <a:p>
            <a:pPr marL="0" indent="0">
              <a:buNone/>
            </a:pPr>
            <a:r>
              <a:rPr lang="zh-CN" altLang="en-US" sz="2000" dirty="0">
                <a:latin typeface="+mn-ea"/>
              </a:rPr>
              <a:t>思路：</a:t>
            </a:r>
            <a:endParaRPr lang="en-US" altLang="zh-CN" sz="2000" dirty="0">
              <a:latin typeface="+mn-ea"/>
            </a:endParaRPr>
          </a:p>
          <a:p>
            <a:pPr marL="0" indent="0">
              <a:buNone/>
            </a:pPr>
            <a:r>
              <a:rPr lang="zh-CN" altLang="en-US" sz="2000" dirty="0">
                <a:latin typeface="+mn-ea"/>
              </a:rPr>
              <a:t>树形</a:t>
            </a:r>
            <a:r>
              <a:rPr lang="en-US" altLang="zh-CN" sz="2000" dirty="0" err="1">
                <a:latin typeface="+mn-ea"/>
              </a:rPr>
              <a:t>dp</a:t>
            </a:r>
            <a:r>
              <a:rPr lang="zh-CN" altLang="en-US" sz="2000" dirty="0">
                <a:latin typeface="+mn-ea"/>
              </a:rPr>
              <a:t>。</a:t>
            </a:r>
            <a:r>
              <a:rPr lang="en-US" altLang="zh-CN" sz="2000" dirty="0" err="1">
                <a:latin typeface="+mn-ea"/>
              </a:rPr>
              <a:t>dp</a:t>
            </a:r>
            <a:r>
              <a:rPr lang="en-US" altLang="zh-CN" sz="2000" dirty="0">
                <a:latin typeface="+mn-ea"/>
              </a:rPr>
              <a:t>[</a:t>
            </a:r>
            <a:r>
              <a:rPr lang="en-US" altLang="zh-CN" sz="2000" dirty="0" err="1">
                <a:latin typeface="+mn-ea"/>
              </a:rPr>
              <a:t>i</a:t>
            </a:r>
            <a:r>
              <a:rPr lang="en-US" altLang="zh-CN" sz="2000" dirty="0">
                <a:latin typeface="+mn-ea"/>
              </a:rPr>
              <a:t>][j][0] </a:t>
            </a:r>
            <a:r>
              <a:rPr lang="zh-CN" altLang="en-US" sz="2000" dirty="0">
                <a:latin typeface="+mn-ea"/>
              </a:rPr>
              <a:t>表示从 </a:t>
            </a:r>
            <a:r>
              <a:rPr lang="en-US" altLang="zh-CN" sz="2000" dirty="0" err="1">
                <a:latin typeface="+mn-ea"/>
              </a:rPr>
              <a:t>i</a:t>
            </a:r>
            <a:r>
              <a:rPr lang="en-US" altLang="zh-CN" sz="2000" dirty="0">
                <a:latin typeface="+mn-ea"/>
              </a:rPr>
              <a:t> </a:t>
            </a:r>
            <a:r>
              <a:rPr lang="zh-CN" altLang="en-US" sz="2000" dirty="0">
                <a:latin typeface="+mn-ea"/>
              </a:rPr>
              <a:t>的子树上某点出发经过ｊ次陷阱走到</a:t>
            </a:r>
            <a:r>
              <a:rPr lang="en-US" altLang="zh-CN" sz="2000" dirty="0" err="1">
                <a:latin typeface="+mn-ea"/>
              </a:rPr>
              <a:t>i</a:t>
            </a:r>
            <a:r>
              <a:rPr lang="zh-CN" altLang="en-US" sz="2000" dirty="0">
                <a:latin typeface="+mn-ea"/>
              </a:rPr>
              <a:t>获得的最大价值，且出发点不是陷阱。</a:t>
            </a:r>
            <a:r>
              <a:rPr lang="en-US" altLang="zh-CN" sz="2000" dirty="0" err="1">
                <a:latin typeface="+mn-ea"/>
              </a:rPr>
              <a:t>dp</a:t>
            </a:r>
            <a:r>
              <a:rPr lang="en-US" altLang="zh-CN" sz="2000" dirty="0">
                <a:latin typeface="+mn-ea"/>
              </a:rPr>
              <a:t>[</a:t>
            </a:r>
            <a:r>
              <a:rPr lang="en-US" altLang="zh-CN" sz="2000" dirty="0" err="1">
                <a:latin typeface="+mn-ea"/>
              </a:rPr>
              <a:t>i</a:t>
            </a:r>
            <a:r>
              <a:rPr lang="en-US" altLang="zh-CN" sz="2000" dirty="0">
                <a:latin typeface="+mn-ea"/>
              </a:rPr>
              <a:t>][j][1] </a:t>
            </a:r>
            <a:r>
              <a:rPr lang="zh-CN" altLang="en-US" sz="2000" dirty="0">
                <a:latin typeface="+mn-ea"/>
              </a:rPr>
              <a:t>表示从 </a:t>
            </a:r>
            <a:r>
              <a:rPr lang="en-US" altLang="zh-CN" sz="2000" dirty="0" err="1">
                <a:latin typeface="+mn-ea"/>
              </a:rPr>
              <a:t>i</a:t>
            </a:r>
            <a:r>
              <a:rPr lang="en-US" altLang="zh-CN" sz="2000" dirty="0">
                <a:latin typeface="+mn-ea"/>
              </a:rPr>
              <a:t> </a:t>
            </a:r>
            <a:r>
              <a:rPr lang="zh-CN" altLang="en-US" sz="2000" dirty="0">
                <a:latin typeface="+mn-ea"/>
              </a:rPr>
              <a:t>的子树上某点出发经过ｊ次陷阱获得的最大价值，且出发点是陷阱</a:t>
            </a:r>
            <a:endParaRPr lang="en-US" altLang="zh-CN" sz="2000" dirty="0">
              <a:latin typeface="+mn-ea"/>
            </a:endParaRPr>
          </a:p>
          <a:p>
            <a:pPr marL="0" indent="0">
              <a:buNone/>
            </a:pPr>
            <a:r>
              <a:rPr lang="zh-CN" altLang="en-US" sz="2000" dirty="0">
                <a:latin typeface="+mn-ea"/>
              </a:rPr>
              <a:t>对于某个点</a:t>
            </a:r>
            <a:r>
              <a:rPr lang="en-US" altLang="zh-CN" sz="2000" dirty="0">
                <a:latin typeface="+mn-ea"/>
              </a:rPr>
              <a:t>u</a:t>
            </a:r>
            <a:r>
              <a:rPr lang="zh-CN" altLang="en-US" sz="2000" dirty="0">
                <a:latin typeface="+mn-ea"/>
              </a:rPr>
              <a:t>，可以考虑继续从</a:t>
            </a:r>
            <a:r>
              <a:rPr lang="en-US" altLang="zh-CN" sz="2000" dirty="0">
                <a:latin typeface="+mn-ea"/>
              </a:rPr>
              <a:t>u</a:t>
            </a:r>
            <a:r>
              <a:rPr lang="zh-CN" altLang="en-US" sz="2000" dirty="0">
                <a:latin typeface="+mn-ea"/>
              </a:rPr>
              <a:t>找最大值，也可以从其孩子节点找最大值</a:t>
            </a:r>
            <a:endParaRPr lang="en-US" altLang="zh-CN" sz="2000" dirty="0">
              <a:latin typeface="+mn-ea"/>
            </a:endParaRPr>
          </a:p>
          <a:p>
            <a:pPr marL="0" indent="0">
              <a:buNone/>
            </a:pPr>
            <a:r>
              <a:rPr lang="zh-CN" altLang="en-US" sz="2000" dirty="0">
                <a:latin typeface="+mn-ea"/>
              </a:rPr>
              <a:t>然后假设父亲（</a:t>
            </a:r>
            <a:r>
              <a:rPr lang="en-US" altLang="zh-CN" sz="2000" dirty="0">
                <a:latin typeface="+mn-ea"/>
              </a:rPr>
              <a:t>child</a:t>
            </a:r>
            <a:r>
              <a:rPr lang="zh-CN" altLang="en-US" sz="2000" dirty="0">
                <a:latin typeface="+mn-ea"/>
              </a:rPr>
              <a:t>）走了</a:t>
            </a:r>
            <a:r>
              <a:rPr lang="en-US" altLang="zh-CN" sz="2000" dirty="0">
                <a:latin typeface="+mn-ea"/>
              </a:rPr>
              <a:t>j</a:t>
            </a:r>
            <a:r>
              <a:rPr lang="zh-CN" altLang="en-US" sz="2000" dirty="0">
                <a:latin typeface="+mn-ea"/>
              </a:rPr>
              <a:t>个陷阱，孩子（</a:t>
            </a:r>
            <a:r>
              <a:rPr lang="en-US" altLang="zh-CN" sz="2000" dirty="0">
                <a:latin typeface="+mn-ea"/>
              </a:rPr>
              <a:t>v</a:t>
            </a:r>
            <a:r>
              <a:rPr lang="zh-CN" altLang="en-US" sz="2000" dirty="0">
                <a:latin typeface="+mn-ea"/>
              </a:rPr>
              <a:t>）走了</a:t>
            </a:r>
            <a:r>
              <a:rPr lang="en-US" altLang="zh-CN" sz="2000" dirty="0">
                <a:latin typeface="+mn-ea"/>
              </a:rPr>
              <a:t>k</a:t>
            </a:r>
            <a:r>
              <a:rPr lang="zh-CN" altLang="en-US" sz="2000" dirty="0">
                <a:latin typeface="+mn-ea"/>
              </a:rPr>
              <a:t>个陷阱</a:t>
            </a:r>
            <a:endParaRPr lang="en-US" altLang="zh-CN" sz="2000" dirty="0">
              <a:latin typeface="+mn-ea"/>
            </a:endParaRPr>
          </a:p>
          <a:p>
            <a:pPr marL="0" indent="0">
              <a:buNone/>
            </a:pPr>
            <a:r>
              <a:rPr lang="zh-CN" altLang="en-US" sz="2000" dirty="0">
                <a:latin typeface="+mn-ea"/>
              </a:rPr>
              <a:t>分情况讨论起点是否可能是陷阱（终点是陷阱的情况下）：</a:t>
            </a: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r>
              <a:rPr lang="zh-CN" altLang="en-US" sz="2000" dirty="0">
                <a:latin typeface="+mn-ea"/>
              </a:rPr>
              <a:t>取礼物是同方向的：</a:t>
            </a:r>
          </a:p>
          <a:p>
            <a:pPr marL="0" indent="0">
              <a:buNone/>
            </a:pPr>
            <a:r>
              <a:rPr lang="en-US" altLang="zh-CN" sz="1800" dirty="0">
                <a:latin typeface="+mn-ea"/>
              </a:rPr>
              <a:t>在dfs的过程中，当处理到u的儿子v的时候，先去用dp[u]和dp[v]的和去更新ans。然后再用dp[v]更新dp[u]。这样相当于子链的连接。</a:t>
            </a: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p:txBody>
      </p:sp>
      <p:pic>
        <p:nvPicPr>
          <p:cNvPr id="4" name="图片 3"/>
          <p:cNvPicPr>
            <a:picLocks noChangeAspect="1"/>
          </p:cNvPicPr>
          <p:nvPr/>
        </p:nvPicPr>
        <p:blipFill>
          <a:blip r:embed="rId2"/>
          <a:stretch>
            <a:fillRect/>
          </a:stretch>
        </p:blipFill>
        <p:spPr>
          <a:xfrm>
            <a:off x="726440" y="2801980"/>
            <a:ext cx="6334443" cy="2643014"/>
          </a:xfrm>
          <a:prstGeom prst="rect">
            <a:avLst/>
          </a:prstGeom>
        </p:spPr>
      </p:pic>
      <p:pic>
        <p:nvPicPr>
          <p:cNvPr id="6" name="图片 5"/>
          <p:cNvPicPr>
            <a:picLocks noChangeAspect="1"/>
          </p:cNvPicPr>
          <p:nvPr/>
        </p:nvPicPr>
        <p:blipFill>
          <a:blip r:embed="rId3"/>
          <a:stretch>
            <a:fillRect/>
          </a:stretch>
        </p:blipFill>
        <p:spPr>
          <a:xfrm>
            <a:off x="726440" y="5912354"/>
            <a:ext cx="6243320" cy="823726"/>
          </a:xfrm>
          <a:prstGeom prst="rect">
            <a:avLst/>
          </a:prstGeom>
        </p:spPr>
      </p:pic>
      <p:sp>
        <p:nvSpPr>
          <p:cNvPr id="7" name="文本框 6"/>
          <p:cNvSpPr txBox="1"/>
          <p:nvPr/>
        </p:nvSpPr>
        <p:spPr>
          <a:xfrm>
            <a:off x="7894320" y="2357120"/>
            <a:ext cx="3571240" cy="2306955"/>
          </a:xfrm>
          <a:prstGeom prst="rect">
            <a:avLst/>
          </a:prstGeom>
          <a:noFill/>
        </p:spPr>
        <p:txBody>
          <a:bodyPr wrap="square" rtlCol="0">
            <a:spAutoFit/>
          </a:bodyPr>
          <a:lstStyle/>
          <a:p>
            <a:r>
              <a:rPr lang="zh-CN" altLang="en-US" dirty="0"/>
              <a:t>这里有四种情况，适用于不同的范围。例如第四种情况，考虑</a:t>
            </a:r>
            <a:r>
              <a:rPr lang="en-US" altLang="zh-CN" dirty="0"/>
              <a:t>j=c</a:t>
            </a:r>
            <a:r>
              <a:rPr lang="zh-CN" altLang="en-US" dirty="0"/>
              <a:t>时，一定是</a:t>
            </a:r>
            <a:r>
              <a:rPr lang="en-US" altLang="zh-CN" dirty="0" err="1"/>
              <a:t>dp</a:t>
            </a:r>
            <a:r>
              <a:rPr lang="en-US" altLang="zh-CN" dirty="0"/>
              <a:t>[v][k][0]</a:t>
            </a:r>
            <a:r>
              <a:rPr lang="zh-CN" altLang="en-US" dirty="0"/>
              <a:t>，因为</a:t>
            </a:r>
            <a:r>
              <a:rPr lang="en-US" altLang="zh-CN" dirty="0"/>
              <a:t>j=c</a:t>
            </a:r>
            <a:r>
              <a:rPr lang="zh-CN" altLang="en-US" dirty="0"/>
              <a:t>，若是到</a:t>
            </a:r>
            <a:r>
              <a:rPr lang="en-US" altLang="zh-CN" dirty="0"/>
              <a:t>v</a:t>
            </a:r>
            <a:r>
              <a:rPr lang="zh-CN" altLang="en-US" dirty="0"/>
              <a:t>这条路起点又为陷阱，是没有办法走到</a:t>
            </a:r>
            <a:r>
              <a:rPr lang="en-US" altLang="zh-CN" dirty="0"/>
              <a:t>v</a:t>
            </a:r>
            <a:r>
              <a:rPr lang="zh-CN" altLang="en-US" dirty="0"/>
              <a:t>的，因此</a:t>
            </a:r>
            <a:r>
              <a:rPr lang="en-US" altLang="zh-CN" dirty="0"/>
              <a:t>j!=c</a:t>
            </a:r>
            <a:r>
              <a:rPr lang="zh-CN" altLang="en-US" dirty="0"/>
              <a:t>，可以适用该转移方程。当然，此时也可以是</a:t>
            </a:r>
            <a:r>
              <a:rPr lang="en-US" altLang="zh-CN" dirty="0" err="1"/>
              <a:t>dp</a:t>
            </a:r>
            <a:r>
              <a:rPr lang="en-US" altLang="zh-CN" dirty="0"/>
              <a:t>[v][k][0]</a:t>
            </a:r>
            <a:r>
              <a:rPr lang="zh-CN" altLang="en-US" dirty="0"/>
              <a:t>，但这个就包含在第二种情况中了。</a:t>
            </a:r>
          </a:p>
        </p:txBody>
      </p:sp>
      <p:sp>
        <p:nvSpPr>
          <p:cNvPr id="9" name="文本框 8"/>
          <p:cNvSpPr txBox="1"/>
          <p:nvPr/>
        </p:nvSpPr>
        <p:spPr>
          <a:xfrm>
            <a:off x="5939790" y="5738483"/>
            <a:ext cx="6096000" cy="369332"/>
          </a:xfrm>
          <a:prstGeom prst="rect">
            <a:avLst/>
          </a:prstGeom>
          <a:noFill/>
        </p:spPr>
        <p:txBody>
          <a:bodyPr wrap="square">
            <a:spAutoFit/>
          </a:bodyPr>
          <a:lstStyle/>
          <a:p>
            <a:r>
              <a:rPr lang="zh-CN" altLang="en-US" dirty="0"/>
              <a:t>https://blog.csdn.net/qq_37967797/article/details/94287667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、树上背包</a:t>
            </a:r>
          </a:p>
        </p:txBody>
      </p:sp>
      <p:sp>
        <p:nvSpPr>
          <p:cNvPr id="3" name="内容占位符 2"/>
          <p:cNvSpPr>
            <a:spLocks noGrp="1"/>
          </p:cNvSpPr>
          <p:nvPr>
            <p:ph idx="1"/>
          </p:nvPr>
        </p:nvSpPr>
        <p:spPr>
          <a:xfrm>
            <a:off x="838200" y="1825624"/>
            <a:ext cx="10515600" cy="4849495"/>
          </a:xfrm>
        </p:spPr>
        <p:txBody>
          <a:bodyPr>
            <a:normAutofit lnSpcReduction="10000"/>
          </a:bodyPr>
          <a:lstStyle/>
          <a:p>
            <a:pPr marL="0" indent="0">
              <a:buNone/>
            </a:pPr>
            <a:r>
              <a:rPr lang="zh-CN" altLang="en-US" dirty="0"/>
              <a:t>一些题目给定了树形结构，在这个树形结构中选取一定数量的点或边（也可能是其他属性），使得某种与点权或者边权相关的花费最大或者最小。解决这类问题，一般要考虑使用树上背包。</a:t>
            </a:r>
            <a:endParaRPr lang="en-US" altLang="zh-CN" dirty="0"/>
          </a:p>
          <a:p>
            <a:pPr marL="0" indent="0">
              <a:buNone/>
            </a:pPr>
            <a:endParaRPr lang="en-US" altLang="zh-CN" dirty="0"/>
          </a:p>
          <a:p>
            <a:pPr marL="0" indent="0">
              <a:buNone/>
            </a:pPr>
            <a:r>
              <a:rPr lang="zh-CN" altLang="en-US" b="1" dirty="0"/>
              <a:t>普通</a:t>
            </a:r>
            <a:r>
              <a:rPr lang="en-US" altLang="zh-CN" b="1" dirty="0" err="1"/>
              <a:t>dp</a:t>
            </a:r>
            <a:r>
              <a:rPr lang="zh-CN" altLang="en-US" dirty="0"/>
              <a:t>比较常用的考虑方法是</a:t>
            </a:r>
            <a:r>
              <a:rPr lang="en-US" altLang="zh-CN" dirty="0"/>
              <a:t>f[</a:t>
            </a:r>
            <a:r>
              <a:rPr lang="en-US" altLang="zh-CN" dirty="0" err="1"/>
              <a:t>i</a:t>
            </a:r>
            <a:r>
              <a:rPr lang="en-US" altLang="zh-CN" dirty="0"/>
              <a:t>][0/1]</a:t>
            </a:r>
            <a:r>
              <a:rPr lang="zh-CN" altLang="en-US" dirty="0"/>
              <a:t>表示点</a:t>
            </a:r>
            <a:r>
              <a:rPr lang="en-US" altLang="zh-CN" dirty="0" err="1"/>
              <a:t>i</a:t>
            </a:r>
            <a:r>
              <a:rPr lang="zh-CN" altLang="en-US" dirty="0"/>
              <a:t>选</a:t>
            </a:r>
            <a:r>
              <a:rPr lang="en-US" altLang="zh-CN" dirty="0"/>
              <a:t>/</a:t>
            </a:r>
            <a:r>
              <a:rPr lang="zh-CN" altLang="en-US" dirty="0"/>
              <a:t>不选的情况下，其子树的最优情况；</a:t>
            </a:r>
          </a:p>
          <a:p>
            <a:pPr marL="0" indent="0">
              <a:buNone/>
            </a:pPr>
            <a:r>
              <a:rPr lang="zh-CN" altLang="en-US" dirty="0"/>
              <a:t>如果是</a:t>
            </a:r>
            <a:r>
              <a:rPr lang="zh-CN" altLang="en-US" b="1" dirty="0"/>
              <a:t>树形背包</a:t>
            </a:r>
            <a:r>
              <a:rPr lang="zh-CN" altLang="en-US" dirty="0"/>
              <a:t>，那么</a:t>
            </a:r>
            <a:r>
              <a:rPr lang="en-US" altLang="zh-CN" dirty="0"/>
              <a:t>f[</a:t>
            </a:r>
            <a:r>
              <a:rPr lang="en-US" altLang="zh-CN" dirty="0" err="1"/>
              <a:t>i</a:t>
            </a:r>
            <a:r>
              <a:rPr lang="en-US" altLang="zh-CN" dirty="0"/>
              <a:t>][j]</a:t>
            </a:r>
            <a:r>
              <a:rPr lang="zh-CN" altLang="en-US" dirty="0"/>
              <a:t>表示在以点</a:t>
            </a:r>
            <a:r>
              <a:rPr lang="en-US" altLang="zh-CN" dirty="0" err="1"/>
              <a:t>i</a:t>
            </a:r>
            <a:r>
              <a:rPr lang="zh-CN" altLang="en-US" dirty="0"/>
              <a:t>为根节点的子树中，选择</a:t>
            </a:r>
            <a:r>
              <a:rPr lang="en-US" altLang="zh-CN" dirty="0"/>
              <a:t>j</a:t>
            </a:r>
            <a:r>
              <a:rPr lang="zh-CN" altLang="en-US" dirty="0"/>
              <a:t>个点的最优情况。</a:t>
            </a:r>
            <a:endParaRPr lang="en-US" altLang="zh-CN" dirty="0"/>
          </a:p>
          <a:p>
            <a:pPr marL="0" indent="0">
              <a:buNone/>
            </a:pPr>
            <a:r>
              <a:rPr lang="zh-CN" altLang="en-US" dirty="0"/>
              <a:t>一般而言要考虑的问题：叶子节点（也就是边界）、选择和不选择时对应的子节点情况（有什么要求）、根节点怎么处理等。如果没有根节点，可以考虑构建一个虚根；如果题目中是边权，可以考虑下沉至点权来做。</a:t>
            </a:r>
          </a:p>
          <a:p>
            <a:pPr marL="0" indent="0">
              <a:buNone/>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142525-AC46-79EF-B618-CC553DA7D046}"/>
              </a:ext>
            </a:extLst>
          </p:cNvPr>
          <p:cNvSpPr>
            <a:spLocks noGrp="1"/>
          </p:cNvSpPr>
          <p:nvPr>
            <p:ph idx="1"/>
          </p:nvPr>
        </p:nvSpPr>
        <p:spPr>
          <a:xfrm>
            <a:off x="838200" y="477116"/>
            <a:ext cx="10515600" cy="4351338"/>
          </a:xfrm>
        </p:spPr>
        <p:txBody>
          <a:bodyPr>
            <a:normAutofit/>
          </a:bodyPr>
          <a:lstStyle/>
          <a:p>
            <a:pPr marL="0" indent="0">
              <a:buNone/>
            </a:pPr>
            <a:r>
              <a:rPr lang="zh-CN" altLang="en-US" sz="2000" dirty="0"/>
              <a:t>树上背包，就是在树上做背包问题。一个节点的若干子树可以看作是若干组背包，也就是用树形</a:t>
            </a:r>
            <a:r>
              <a:rPr lang="en-US" altLang="zh-CN" sz="2000" dirty="0" err="1"/>
              <a:t>dp</a:t>
            </a:r>
            <a:r>
              <a:rPr lang="zh-CN" altLang="en-US" sz="2000" dirty="0"/>
              <a:t>的方式做分组背包问题。一般来说，</a:t>
            </a:r>
            <a:r>
              <a:rPr lang="en-US" altLang="zh-CN" sz="2000" dirty="0"/>
              <a:t>f(</a:t>
            </a:r>
            <a:r>
              <a:rPr lang="en-US" altLang="zh-CN" sz="2000" dirty="0" err="1"/>
              <a:t>i,j</a:t>
            </a:r>
            <a:r>
              <a:rPr lang="en-US" altLang="zh-CN" sz="2000" dirty="0"/>
              <a:t>)</a:t>
            </a:r>
            <a:r>
              <a:rPr lang="zh-CN" altLang="en-US" sz="2000" dirty="0"/>
              <a:t>表示以</a:t>
            </a:r>
            <a:r>
              <a:rPr lang="en-US" altLang="zh-CN" sz="2000" dirty="0" err="1"/>
              <a:t>i</a:t>
            </a:r>
            <a:r>
              <a:rPr lang="zh-CN" altLang="en-US" sz="2000" dirty="0"/>
              <a:t>为根的子树中，在</a:t>
            </a:r>
            <a:r>
              <a:rPr lang="en-US" altLang="zh-CN" sz="2000" dirty="0"/>
              <a:t>j</a:t>
            </a:r>
            <a:r>
              <a:rPr lang="zh-CN" altLang="en-US" sz="2000" dirty="0"/>
              <a:t>的容量范围内，最大或者最小可以获得多少收益。根据分组背包的思想，第一维枚举物品（在树上指的是子树），第二维枚举容量，第三维枚举决策（这里指的是给子树分配多少容量）。基本的代码框架如下：</a:t>
            </a:r>
          </a:p>
        </p:txBody>
      </p:sp>
      <p:pic>
        <p:nvPicPr>
          <p:cNvPr id="5" name="图片 4">
            <a:extLst>
              <a:ext uri="{FF2B5EF4-FFF2-40B4-BE49-F238E27FC236}">
                <a16:creationId xmlns:a16="http://schemas.microsoft.com/office/drawing/2014/main" id="{8E3894A7-8496-2A7E-4605-55B6F63DCB35}"/>
              </a:ext>
            </a:extLst>
          </p:cNvPr>
          <p:cNvPicPr>
            <a:picLocks noChangeAspect="1"/>
          </p:cNvPicPr>
          <p:nvPr/>
        </p:nvPicPr>
        <p:blipFill>
          <a:blip r:embed="rId2"/>
          <a:stretch>
            <a:fillRect/>
          </a:stretch>
        </p:blipFill>
        <p:spPr>
          <a:xfrm>
            <a:off x="1632816" y="2149283"/>
            <a:ext cx="7280275" cy="2420552"/>
          </a:xfrm>
          <a:prstGeom prst="rect">
            <a:avLst/>
          </a:prstGeom>
        </p:spPr>
      </p:pic>
      <p:pic>
        <p:nvPicPr>
          <p:cNvPr id="7" name="图片 6">
            <a:extLst>
              <a:ext uri="{FF2B5EF4-FFF2-40B4-BE49-F238E27FC236}">
                <a16:creationId xmlns:a16="http://schemas.microsoft.com/office/drawing/2014/main" id="{1EB04386-B6A5-8CED-F488-FC86A19F08AE}"/>
              </a:ext>
            </a:extLst>
          </p:cNvPr>
          <p:cNvPicPr>
            <a:picLocks noChangeAspect="1"/>
          </p:cNvPicPr>
          <p:nvPr/>
        </p:nvPicPr>
        <p:blipFill>
          <a:blip r:embed="rId3"/>
          <a:stretch>
            <a:fillRect/>
          </a:stretch>
        </p:blipFill>
        <p:spPr>
          <a:xfrm>
            <a:off x="1632816" y="5082840"/>
            <a:ext cx="4800600" cy="1676400"/>
          </a:xfrm>
          <a:prstGeom prst="rect">
            <a:avLst/>
          </a:prstGeom>
        </p:spPr>
      </p:pic>
      <p:sp>
        <p:nvSpPr>
          <p:cNvPr id="9" name="文本框 8">
            <a:extLst>
              <a:ext uri="{FF2B5EF4-FFF2-40B4-BE49-F238E27FC236}">
                <a16:creationId xmlns:a16="http://schemas.microsoft.com/office/drawing/2014/main" id="{2FBCCDC1-A60A-F0A6-15B3-70CDF97B89C2}"/>
              </a:ext>
            </a:extLst>
          </p:cNvPr>
          <p:cNvSpPr txBox="1"/>
          <p:nvPr/>
        </p:nvSpPr>
        <p:spPr>
          <a:xfrm>
            <a:off x="838200" y="4639555"/>
            <a:ext cx="6096000" cy="369332"/>
          </a:xfrm>
          <a:prstGeom prst="rect">
            <a:avLst/>
          </a:prstGeom>
          <a:noFill/>
        </p:spPr>
        <p:txBody>
          <a:bodyPr wrap="square">
            <a:spAutoFit/>
          </a:bodyPr>
          <a:lstStyle/>
          <a:p>
            <a:r>
              <a:rPr lang="zh-CN" altLang="en-US" dirty="0"/>
              <a:t>对比分组背包模板：</a:t>
            </a:r>
          </a:p>
        </p:txBody>
      </p:sp>
    </p:spTree>
    <p:extLst>
      <p:ext uri="{BB962C8B-B14F-4D97-AF65-F5344CB8AC3E}">
        <p14:creationId xmlns:p14="http://schemas.microsoft.com/office/powerpoint/2010/main" val="1534763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E666AA-F433-968D-9F77-47BD29938961}"/>
              </a:ext>
            </a:extLst>
          </p:cNvPr>
          <p:cNvSpPr>
            <a:spLocks noGrp="1"/>
          </p:cNvSpPr>
          <p:nvPr>
            <p:ph idx="1"/>
          </p:nvPr>
        </p:nvSpPr>
        <p:spPr>
          <a:xfrm>
            <a:off x="769216" y="957407"/>
            <a:ext cx="10515600" cy="4351338"/>
          </a:xfrm>
        </p:spPr>
        <p:txBody>
          <a:bodyPr/>
          <a:lstStyle/>
          <a:p>
            <a:pPr marL="0" indent="0">
              <a:buNone/>
            </a:pPr>
            <a:r>
              <a:rPr lang="zh-CN" altLang="en-US" dirty="0"/>
              <a:t>例一：</a:t>
            </a:r>
          </a:p>
        </p:txBody>
      </p:sp>
      <p:pic>
        <p:nvPicPr>
          <p:cNvPr id="5" name="图片 4">
            <a:extLst>
              <a:ext uri="{FF2B5EF4-FFF2-40B4-BE49-F238E27FC236}">
                <a16:creationId xmlns:a16="http://schemas.microsoft.com/office/drawing/2014/main" id="{2C0C24C0-9828-DC58-B019-C158377025C8}"/>
              </a:ext>
            </a:extLst>
          </p:cNvPr>
          <p:cNvPicPr>
            <a:picLocks noChangeAspect="1"/>
          </p:cNvPicPr>
          <p:nvPr/>
        </p:nvPicPr>
        <p:blipFill>
          <a:blip r:embed="rId2"/>
          <a:stretch>
            <a:fillRect/>
          </a:stretch>
        </p:blipFill>
        <p:spPr>
          <a:xfrm>
            <a:off x="1068820" y="1908139"/>
            <a:ext cx="10610561" cy="2865049"/>
          </a:xfrm>
          <a:prstGeom prst="rect">
            <a:avLst/>
          </a:prstGeom>
        </p:spPr>
      </p:pic>
    </p:spTree>
    <p:extLst>
      <p:ext uri="{BB962C8B-B14F-4D97-AF65-F5344CB8AC3E}">
        <p14:creationId xmlns:p14="http://schemas.microsoft.com/office/powerpoint/2010/main" val="1677486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F3D29A2-464C-7A4E-1FEE-3EB1EAE64D44}"/>
              </a:ext>
            </a:extLst>
          </p:cNvPr>
          <p:cNvPicPr>
            <a:picLocks noGrp="1" noChangeAspect="1"/>
          </p:cNvPicPr>
          <p:nvPr>
            <p:ph idx="1"/>
          </p:nvPr>
        </p:nvPicPr>
        <p:blipFill>
          <a:blip r:embed="rId2"/>
          <a:stretch>
            <a:fillRect/>
          </a:stretch>
        </p:blipFill>
        <p:spPr>
          <a:xfrm>
            <a:off x="487011" y="750815"/>
            <a:ext cx="11217977" cy="2029331"/>
          </a:xfrm>
        </p:spPr>
      </p:pic>
      <p:pic>
        <p:nvPicPr>
          <p:cNvPr id="7" name="图片 6">
            <a:extLst>
              <a:ext uri="{FF2B5EF4-FFF2-40B4-BE49-F238E27FC236}">
                <a16:creationId xmlns:a16="http://schemas.microsoft.com/office/drawing/2014/main" id="{E94BF44B-E7C1-7AFE-3185-75ABA2BD6D57}"/>
              </a:ext>
            </a:extLst>
          </p:cNvPr>
          <p:cNvPicPr>
            <a:picLocks noChangeAspect="1"/>
          </p:cNvPicPr>
          <p:nvPr/>
        </p:nvPicPr>
        <p:blipFill>
          <a:blip r:embed="rId3"/>
          <a:stretch>
            <a:fillRect/>
          </a:stretch>
        </p:blipFill>
        <p:spPr>
          <a:xfrm>
            <a:off x="1796390" y="2980892"/>
            <a:ext cx="7927912" cy="2810308"/>
          </a:xfrm>
          <a:prstGeom prst="rect">
            <a:avLst/>
          </a:prstGeom>
        </p:spPr>
      </p:pic>
    </p:spTree>
    <p:extLst>
      <p:ext uri="{BB962C8B-B14F-4D97-AF65-F5344CB8AC3E}">
        <p14:creationId xmlns:p14="http://schemas.microsoft.com/office/powerpoint/2010/main" val="3328141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31FCB-C64F-F3F9-A9CB-BBF165FB787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CC13D97-4D96-1CAA-5B16-80A3F443136C}"/>
              </a:ext>
            </a:extLst>
          </p:cNvPr>
          <p:cNvSpPr>
            <a:spLocks noGrp="1"/>
          </p:cNvSpPr>
          <p:nvPr>
            <p:ph idx="1"/>
          </p:nvPr>
        </p:nvSpPr>
        <p:spPr/>
        <p:txBody>
          <a:bodyPr/>
          <a:lstStyle/>
          <a:p>
            <a:pPr marL="0" indent="0">
              <a:buNone/>
            </a:pPr>
            <a:r>
              <a:rPr lang="zh-CN" altLang="en-US" i="0" dirty="0">
                <a:solidFill>
                  <a:srgbClr val="4F4F4F"/>
                </a:solidFill>
                <a:effectLst/>
                <a:latin typeface="PingFang SC"/>
              </a:rPr>
              <a:t>例二：二叉苹果树</a:t>
            </a:r>
          </a:p>
          <a:p>
            <a:pPr marL="0" indent="0">
              <a:buNone/>
            </a:pPr>
            <a:endParaRPr lang="zh-CN" altLang="en-US" dirty="0"/>
          </a:p>
          <a:p>
            <a:pPr marL="0" indent="0">
              <a:buNone/>
            </a:pPr>
            <a:r>
              <a:rPr lang="zh-CN" altLang="en-US" dirty="0"/>
              <a:t>给定一棵二叉树，每条边有边权，保留一定数量的边（其他边删除），使得保留下来的边的边权和最大。</a:t>
            </a:r>
          </a:p>
        </p:txBody>
      </p:sp>
      <p:pic>
        <p:nvPicPr>
          <p:cNvPr id="5" name="图片 4">
            <a:extLst>
              <a:ext uri="{FF2B5EF4-FFF2-40B4-BE49-F238E27FC236}">
                <a16:creationId xmlns:a16="http://schemas.microsoft.com/office/drawing/2014/main" id="{4B4CDFAA-0A4D-CC4C-2D19-F330857787BA}"/>
              </a:ext>
            </a:extLst>
          </p:cNvPr>
          <p:cNvPicPr>
            <a:picLocks noChangeAspect="1"/>
          </p:cNvPicPr>
          <p:nvPr/>
        </p:nvPicPr>
        <p:blipFill>
          <a:blip r:embed="rId2"/>
          <a:stretch>
            <a:fillRect/>
          </a:stretch>
        </p:blipFill>
        <p:spPr>
          <a:xfrm>
            <a:off x="838200" y="4143375"/>
            <a:ext cx="2695185" cy="1527752"/>
          </a:xfrm>
          <a:prstGeom prst="rect">
            <a:avLst/>
          </a:prstGeom>
        </p:spPr>
      </p:pic>
    </p:spTree>
    <p:extLst>
      <p:ext uri="{BB962C8B-B14F-4D97-AF65-F5344CB8AC3E}">
        <p14:creationId xmlns:p14="http://schemas.microsoft.com/office/powerpoint/2010/main" val="1900797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C462B3C-B1D8-EF29-ABBD-0555161C2589}"/>
              </a:ext>
            </a:extLst>
          </p:cNvPr>
          <p:cNvPicPr>
            <a:picLocks noChangeAspect="1"/>
          </p:cNvPicPr>
          <p:nvPr/>
        </p:nvPicPr>
        <p:blipFill>
          <a:blip r:embed="rId2"/>
          <a:stretch>
            <a:fillRect/>
          </a:stretch>
        </p:blipFill>
        <p:spPr>
          <a:xfrm>
            <a:off x="534355" y="1155555"/>
            <a:ext cx="10904449" cy="1698481"/>
          </a:xfrm>
          <a:prstGeom prst="rect">
            <a:avLst/>
          </a:prstGeom>
        </p:spPr>
      </p:pic>
      <p:pic>
        <p:nvPicPr>
          <p:cNvPr id="7" name="图片 6">
            <a:extLst>
              <a:ext uri="{FF2B5EF4-FFF2-40B4-BE49-F238E27FC236}">
                <a16:creationId xmlns:a16="http://schemas.microsoft.com/office/drawing/2014/main" id="{C277CCAB-376B-C87E-9299-73BCCB1E7A5D}"/>
              </a:ext>
            </a:extLst>
          </p:cNvPr>
          <p:cNvPicPr>
            <a:picLocks noChangeAspect="1"/>
          </p:cNvPicPr>
          <p:nvPr/>
        </p:nvPicPr>
        <p:blipFill>
          <a:blip r:embed="rId3"/>
          <a:stretch>
            <a:fillRect/>
          </a:stretch>
        </p:blipFill>
        <p:spPr>
          <a:xfrm>
            <a:off x="2028825" y="3035733"/>
            <a:ext cx="8134350" cy="2486025"/>
          </a:xfrm>
          <a:prstGeom prst="rect">
            <a:avLst/>
          </a:prstGeom>
        </p:spPr>
      </p:pic>
    </p:spTree>
    <p:extLst>
      <p:ext uri="{BB962C8B-B14F-4D97-AF65-F5344CB8AC3E}">
        <p14:creationId xmlns:p14="http://schemas.microsoft.com/office/powerpoint/2010/main" val="464050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61FA05-26F1-AA63-36F7-7543DF662E0A}"/>
              </a:ext>
            </a:extLst>
          </p:cNvPr>
          <p:cNvSpPr>
            <a:spLocks noGrp="1"/>
          </p:cNvSpPr>
          <p:nvPr>
            <p:ph idx="1"/>
          </p:nvPr>
        </p:nvSpPr>
        <p:spPr>
          <a:xfrm>
            <a:off x="699655" y="855807"/>
            <a:ext cx="10515600" cy="4351338"/>
          </a:xfrm>
        </p:spPr>
        <p:txBody>
          <a:bodyPr/>
          <a:lstStyle/>
          <a:p>
            <a:pPr marL="0" indent="0">
              <a:buNone/>
            </a:pPr>
            <a:r>
              <a:rPr lang="zh-CN" altLang="en-US" dirty="0"/>
              <a:t>例三：</a:t>
            </a:r>
            <a:r>
              <a:rPr lang="en-US" altLang="zh-CN" dirty="0"/>
              <a:t>Factories</a:t>
            </a:r>
            <a:r>
              <a:rPr lang="zh-CN" altLang="en-US" dirty="0"/>
              <a:t>（</a:t>
            </a:r>
            <a:r>
              <a:rPr lang="en-US" altLang="zh-CN" dirty="0"/>
              <a:t>2018icpc</a:t>
            </a:r>
            <a:r>
              <a:rPr lang="zh-CN" altLang="en-US" dirty="0"/>
              <a:t>银川网络赛）</a:t>
            </a:r>
          </a:p>
        </p:txBody>
      </p:sp>
      <p:pic>
        <p:nvPicPr>
          <p:cNvPr id="5" name="图片 4">
            <a:extLst>
              <a:ext uri="{FF2B5EF4-FFF2-40B4-BE49-F238E27FC236}">
                <a16:creationId xmlns:a16="http://schemas.microsoft.com/office/drawing/2014/main" id="{31A79B86-C092-96D9-0FBF-FA0670AB6F84}"/>
              </a:ext>
            </a:extLst>
          </p:cNvPr>
          <p:cNvPicPr>
            <a:picLocks noChangeAspect="1"/>
          </p:cNvPicPr>
          <p:nvPr/>
        </p:nvPicPr>
        <p:blipFill>
          <a:blip r:embed="rId2"/>
          <a:stretch>
            <a:fillRect/>
          </a:stretch>
        </p:blipFill>
        <p:spPr>
          <a:xfrm>
            <a:off x="838200" y="1867692"/>
            <a:ext cx="10725421" cy="2556525"/>
          </a:xfrm>
          <a:prstGeom prst="rect">
            <a:avLst/>
          </a:prstGeom>
        </p:spPr>
      </p:pic>
    </p:spTree>
    <p:extLst>
      <p:ext uri="{BB962C8B-B14F-4D97-AF65-F5344CB8AC3E}">
        <p14:creationId xmlns:p14="http://schemas.microsoft.com/office/powerpoint/2010/main" val="248726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080" y="939322"/>
            <a:ext cx="10515600" cy="5377815"/>
          </a:xfrm>
        </p:spPr>
        <p:txBody>
          <a:bodyPr/>
          <a:lstStyle/>
          <a:p>
            <a:pPr marL="0" indent="0">
              <a:buNone/>
            </a:pPr>
            <a:r>
              <a:rPr lang="zh-CN" altLang="en-US" dirty="0"/>
              <a:t>用</a:t>
            </a:r>
            <a:r>
              <a:rPr lang="en-US" altLang="zh-CN" dirty="0"/>
              <a:t>f(x,0)</a:t>
            </a:r>
            <a:r>
              <a:rPr lang="zh-CN" altLang="en-US" dirty="0"/>
              <a:t>表示子树</a:t>
            </a:r>
            <a:r>
              <a:rPr lang="en-US" altLang="zh-CN" dirty="0"/>
              <a:t>x</a:t>
            </a:r>
            <a:r>
              <a:rPr lang="zh-CN" altLang="en-US" dirty="0"/>
              <a:t>，当根节点</a:t>
            </a:r>
            <a:r>
              <a:rPr lang="en-US" altLang="zh-CN" dirty="0"/>
              <a:t>x</a:t>
            </a:r>
            <a:r>
              <a:rPr lang="zh-CN" altLang="en-US" dirty="0"/>
              <a:t>的价值</a:t>
            </a:r>
            <a:r>
              <a:rPr lang="en-US" altLang="zh-CN" dirty="0"/>
              <a:t>r[x]</a:t>
            </a:r>
            <a:r>
              <a:rPr lang="zh-CN" altLang="en-US" dirty="0"/>
              <a:t>不加入时的最大价值</a:t>
            </a:r>
          </a:p>
          <a:p>
            <a:pPr marL="0" indent="0">
              <a:buNone/>
            </a:pPr>
            <a:r>
              <a:rPr lang="zh-CN" altLang="en-US" dirty="0"/>
              <a:t>用</a:t>
            </a:r>
            <a:r>
              <a:rPr lang="en-US" altLang="zh-CN" dirty="0"/>
              <a:t>f(x,1)</a:t>
            </a:r>
            <a:r>
              <a:rPr lang="zh-CN" altLang="en-US" dirty="0"/>
              <a:t>表示子树</a:t>
            </a:r>
            <a:r>
              <a:rPr lang="en-US" altLang="zh-CN" dirty="0"/>
              <a:t>x</a:t>
            </a:r>
            <a:r>
              <a:rPr lang="zh-CN" altLang="en-US" dirty="0"/>
              <a:t>，当根节点</a:t>
            </a:r>
            <a:r>
              <a:rPr lang="en-US" altLang="zh-CN" dirty="0"/>
              <a:t>x</a:t>
            </a:r>
            <a:r>
              <a:rPr lang="zh-CN" altLang="en-US" dirty="0"/>
              <a:t>的价值</a:t>
            </a:r>
            <a:r>
              <a:rPr lang="en-US" altLang="zh-CN" dirty="0"/>
              <a:t>r[x]</a:t>
            </a:r>
            <a:r>
              <a:rPr lang="zh-CN" altLang="en-US" dirty="0"/>
              <a:t>加入时的最大价值</a:t>
            </a:r>
          </a:p>
          <a:p>
            <a:pPr marL="0" indent="0">
              <a:buNone/>
            </a:pPr>
            <a:r>
              <a:rPr lang="zh-CN" altLang="en-US" dirty="0"/>
              <a:t>设</a:t>
            </a:r>
            <a:r>
              <a:rPr lang="en-US" altLang="zh-CN" dirty="0"/>
              <a:t>x</a:t>
            </a:r>
            <a:r>
              <a:rPr lang="zh-CN" altLang="en-US" dirty="0"/>
              <a:t>的儿子为</a:t>
            </a:r>
            <a:r>
              <a:rPr lang="en-US" altLang="zh-CN" dirty="0" err="1"/>
              <a:t>yi</a:t>
            </a:r>
            <a:r>
              <a:rPr lang="zh-CN" altLang="en-US" dirty="0"/>
              <a:t>，遍历时先递归遍历</a:t>
            </a:r>
            <a:r>
              <a:rPr lang="en-US" altLang="zh-CN" dirty="0" err="1"/>
              <a:t>yi</a:t>
            </a:r>
            <a:r>
              <a:rPr lang="zh-CN" altLang="en-US" dirty="0"/>
              <a:t>，获得信息之后考虑转移</a:t>
            </a:r>
            <a:endParaRPr lang="en-US" altLang="zh-CN" dirty="0"/>
          </a:p>
          <a:p>
            <a:pPr marL="0" indent="0">
              <a:buNone/>
            </a:pPr>
            <a:endParaRPr lang="zh-CN" altLang="en-US" dirty="0"/>
          </a:p>
          <a:p>
            <a:pPr marL="0" indent="0">
              <a:buNone/>
            </a:pPr>
            <a:r>
              <a:rPr lang="zh-CN" altLang="en-US" dirty="0"/>
              <a:t>若不取根节点价值，那么</a:t>
            </a:r>
            <a:r>
              <a:rPr lang="en-US" altLang="zh-CN" dirty="0" err="1"/>
              <a:t>yi</a:t>
            </a:r>
            <a:r>
              <a:rPr lang="zh-CN" altLang="en-US" dirty="0"/>
              <a:t>两种选择都可以，取价值大的</a:t>
            </a:r>
            <a:endParaRPr lang="en-US" altLang="zh-CN" dirty="0"/>
          </a:p>
          <a:p>
            <a:endParaRPr lang="en-US" altLang="zh-CN" dirty="0"/>
          </a:p>
          <a:p>
            <a:endParaRPr lang="en-US" altLang="zh-CN" dirty="0"/>
          </a:p>
          <a:p>
            <a:r>
              <a:rPr lang="zh-CN" altLang="en-US" dirty="0"/>
              <a:t>若取根节点价值，那么儿子的权值只能放弃</a:t>
            </a:r>
          </a:p>
          <a:p>
            <a:pPr marL="0" indent="0">
              <a:buNone/>
            </a:pPr>
            <a:endParaRPr lang="zh-CN" altLang="en-US" dirty="0"/>
          </a:p>
        </p:txBody>
      </p:sp>
      <p:pic>
        <p:nvPicPr>
          <p:cNvPr id="6" name="图片 5"/>
          <p:cNvPicPr>
            <a:picLocks noChangeAspect="1"/>
          </p:cNvPicPr>
          <p:nvPr/>
        </p:nvPicPr>
        <p:blipFill>
          <a:blip r:embed="rId2"/>
          <a:stretch>
            <a:fillRect/>
          </a:stretch>
        </p:blipFill>
        <p:spPr>
          <a:xfrm>
            <a:off x="2506345" y="3628230"/>
            <a:ext cx="5086350" cy="638175"/>
          </a:xfrm>
          <a:prstGeom prst="rect">
            <a:avLst/>
          </a:prstGeom>
        </p:spPr>
      </p:pic>
      <p:pic>
        <p:nvPicPr>
          <p:cNvPr id="8" name="图片 7"/>
          <p:cNvPicPr>
            <a:picLocks noChangeAspect="1"/>
          </p:cNvPicPr>
          <p:nvPr/>
        </p:nvPicPr>
        <p:blipFill>
          <a:blip r:embed="rId3"/>
          <a:stretch>
            <a:fillRect/>
          </a:stretch>
        </p:blipFill>
        <p:spPr>
          <a:xfrm>
            <a:off x="2700337" y="5267959"/>
            <a:ext cx="3743325" cy="685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669AD0-8DED-0867-F010-4001C37E0AA9}"/>
              </a:ext>
            </a:extLst>
          </p:cNvPr>
          <p:cNvPicPr>
            <a:picLocks noChangeAspect="1"/>
          </p:cNvPicPr>
          <p:nvPr/>
        </p:nvPicPr>
        <p:blipFill>
          <a:blip r:embed="rId2"/>
          <a:stretch>
            <a:fillRect/>
          </a:stretch>
        </p:blipFill>
        <p:spPr>
          <a:xfrm>
            <a:off x="904875" y="676996"/>
            <a:ext cx="10382250" cy="2105025"/>
          </a:xfrm>
          <a:prstGeom prst="rect">
            <a:avLst/>
          </a:prstGeom>
        </p:spPr>
      </p:pic>
      <p:pic>
        <p:nvPicPr>
          <p:cNvPr id="7" name="图片 6">
            <a:extLst>
              <a:ext uri="{FF2B5EF4-FFF2-40B4-BE49-F238E27FC236}">
                <a16:creationId xmlns:a16="http://schemas.microsoft.com/office/drawing/2014/main" id="{8EFF4AA2-5B1E-BC16-C757-6277315D08E4}"/>
              </a:ext>
            </a:extLst>
          </p:cNvPr>
          <p:cNvPicPr>
            <a:picLocks noChangeAspect="1"/>
          </p:cNvPicPr>
          <p:nvPr/>
        </p:nvPicPr>
        <p:blipFill>
          <a:blip r:embed="rId3"/>
          <a:stretch>
            <a:fillRect/>
          </a:stretch>
        </p:blipFill>
        <p:spPr>
          <a:xfrm>
            <a:off x="1515485" y="3073977"/>
            <a:ext cx="9401175" cy="2705100"/>
          </a:xfrm>
          <a:prstGeom prst="rect">
            <a:avLst/>
          </a:prstGeom>
        </p:spPr>
      </p:pic>
    </p:spTree>
    <p:extLst>
      <p:ext uri="{BB962C8B-B14F-4D97-AF65-F5344CB8AC3E}">
        <p14:creationId xmlns:p14="http://schemas.microsoft.com/office/powerpoint/2010/main" val="3568213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960" y="497840"/>
            <a:ext cx="10515600" cy="6146800"/>
          </a:xfrm>
        </p:spPr>
        <p:txBody>
          <a:bodyPr>
            <a:normAutofit/>
          </a:bodyPr>
          <a:lstStyle/>
          <a:p>
            <a:pPr marL="0" indent="0">
              <a:buNone/>
            </a:pPr>
            <a:r>
              <a:rPr lang="zh-CN" altLang="en-US" dirty="0"/>
              <a:t>例题：洛谷 </a:t>
            </a:r>
            <a:r>
              <a:rPr lang="en-US" altLang="zh-CN" dirty="0"/>
              <a:t>1273 </a:t>
            </a:r>
            <a:r>
              <a:rPr lang="zh-CN" altLang="en-US" dirty="0"/>
              <a:t>有线电视网</a:t>
            </a:r>
            <a:endParaRPr lang="en-US" altLang="zh-CN" dirty="0"/>
          </a:p>
          <a:p>
            <a:pPr marL="0" indent="0">
              <a:buNone/>
            </a:pPr>
            <a:endParaRPr lang="en-US" altLang="zh-CN" dirty="0"/>
          </a:p>
          <a:p>
            <a:pPr marL="0" indent="0">
              <a:buNone/>
            </a:pPr>
            <a:r>
              <a:rPr lang="zh-CN" altLang="en-US" dirty="0"/>
              <a:t>题目描述：某收费有线电视网计划转播一场足球赛。他们的转播网和用户终端构成一棵树状结构。</a:t>
            </a:r>
            <a:endParaRPr lang="en-US" altLang="zh-CN" dirty="0"/>
          </a:p>
          <a:p>
            <a:pPr marL="0" indent="0">
              <a:buNone/>
            </a:pPr>
            <a:endParaRPr lang="zh-CN" altLang="en-US" dirty="0"/>
          </a:p>
          <a:p>
            <a:pPr marL="0" indent="0">
              <a:buNone/>
            </a:pPr>
            <a:r>
              <a:rPr lang="zh-CN" altLang="en-US" dirty="0"/>
              <a:t>从转播站到转播站以及从转播站到所有用户终端的信号传输费用都是已知的，一场转播的总费用等于传输信号的费用总和。</a:t>
            </a:r>
            <a:endParaRPr lang="en-US" altLang="zh-CN" dirty="0"/>
          </a:p>
          <a:p>
            <a:pPr marL="0" indent="0">
              <a:buNone/>
            </a:pPr>
            <a:endParaRPr lang="zh-CN" altLang="en-US" dirty="0"/>
          </a:p>
          <a:p>
            <a:pPr marL="0" indent="0">
              <a:buNone/>
            </a:pPr>
            <a:r>
              <a:rPr lang="zh-CN" altLang="en-US" dirty="0"/>
              <a:t>有线电视网有权决定给哪些用户提供信号而不给哪些用户提供信号。</a:t>
            </a:r>
            <a:endParaRPr lang="en-US" altLang="zh-CN" dirty="0"/>
          </a:p>
          <a:p>
            <a:pPr marL="0" indent="0">
              <a:buNone/>
            </a:pPr>
            <a:endParaRPr lang="zh-CN" altLang="en-US" dirty="0"/>
          </a:p>
          <a:p>
            <a:pPr marL="0" indent="0">
              <a:buNone/>
            </a:pPr>
            <a:r>
              <a:rPr lang="zh-CN" altLang="en-US" dirty="0"/>
              <a:t>找出一个方案使得有线电视网在不亏本的情况下使观看转播的用户尽可能多。</a:t>
            </a:r>
          </a:p>
        </p:txBody>
      </p:sp>
    </p:spTree>
    <p:extLst>
      <p:ext uri="{BB962C8B-B14F-4D97-AF65-F5344CB8AC3E}">
        <p14:creationId xmlns:p14="http://schemas.microsoft.com/office/powerpoint/2010/main" val="812407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080" y="447040"/>
            <a:ext cx="10515600" cy="6278880"/>
          </a:xfrm>
        </p:spPr>
        <p:txBody>
          <a:bodyPr>
            <a:normAutofit/>
          </a:bodyPr>
          <a:lstStyle/>
          <a:p>
            <a:pPr marL="0" indent="0">
              <a:buNone/>
            </a:pPr>
            <a:r>
              <a:rPr lang="zh-CN" altLang="en-US" dirty="0"/>
              <a:t>思路：</a:t>
            </a:r>
            <a:endParaRPr lang="en-US" altLang="zh-CN" dirty="0"/>
          </a:p>
          <a:p>
            <a:pPr marL="0" indent="0">
              <a:buNone/>
            </a:pPr>
            <a:endParaRPr lang="en-US" altLang="zh-CN" dirty="0"/>
          </a:p>
          <a:p>
            <a:pPr marL="0" indent="0">
              <a:buNone/>
            </a:pPr>
            <a:r>
              <a:t>本题中，对于每个结点，其可连接到的用户数即为后代中叶节点的个数，因此可以先跑一遍dfs 统计。</a:t>
            </a:r>
          </a:p>
          <a:p>
            <a:pPr marL="0" indent="0">
              <a:buNone/>
            </a:pPr>
            <a:r>
              <a:t>同时对于任一结点，若将其方案按连接的用户数进行划分，则可选方案为1，2，... ，cnt[n]，其中cnt[n] 即为后代中叶节点的个数。由于一次仅能选择其中一种方案，因此可以考虑采用分组背包进行处理。</a:t>
            </a:r>
          </a:p>
          <a:p>
            <a:pPr marL="0" indent="0">
              <a:buNone/>
            </a:pPr>
            <a:endParaRPr/>
          </a:p>
        </p:txBody>
      </p:sp>
    </p:spTree>
    <p:extLst>
      <p:ext uri="{BB962C8B-B14F-4D97-AF65-F5344CB8AC3E}">
        <p14:creationId xmlns:p14="http://schemas.microsoft.com/office/powerpoint/2010/main" val="327870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80110"/>
            <a:ext cx="10515600" cy="5297170"/>
          </a:xfrm>
        </p:spPr>
        <p:txBody>
          <a:bodyPr>
            <a:normAutofit fontScale="80000" lnSpcReduction="10000"/>
          </a:bodyPr>
          <a:lstStyle/>
          <a:p>
            <a:pPr marL="0" indent="0">
              <a:lnSpc>
                <a:spcPct val="150000"/>
              </a:lnSpc>
              <a:buNone/>
            </a:pPr>
            <a:r>
              <a:rPr lang="zh-CN" altLang="en-US"/>
              <a:t>采用状态f[u][j] 表示在当前的结点 u 选择连接 j 个用户能够得到的最大收益（该收益可能为负数，因此需要初始化为一个较小的值，否则产生负贡献时也将取为 0 ） ，</a:t>
            </a:r>
          </a:p>
          <a:p>
            <a:pPr marL="0" indent="0">
              <a:lnSpc>
                <a:spcPct val="150000"/>
              </a:lnSpc>
              <a:buNone/>
            </a:pPr>
            <a:r>
              <a:rPr lang="zh-CN" altLang="en-US"/>
              <a:t>则当</a:t>
            </a:r>
            <a:r>
              <a:rPr lang="en-US" altLang="zh-CN"/>
              <a:t> </a:t>
            </a:r>
            <a:r>
              <a:rPr lang="zh-CN" altLang="en-US"/>
              <a:t>u 不是叶结点时，可以枚举其每一个儿子 v 连接的用户数 k ，那么剩余的 j−k 个连接的用户将在结点 u 的其它儿子上出现，由此有状态转移方程：</a:t>
            </a:r>
          </a:p>
          <a:p>
            <a:pPr marL="0" indent="0">
              <a:lnSpc>
                <a:spcPct val="150000"/>
              </a:lnSpc>
              <a:buNone/>
            </a:pPr>
            <a:r>
              <a:rPr lang="zh-CN" altLang="en-US"/>
              <a:t> f[u][j]=max(f[u][j],f[v][k]+f[u][j-k]-fare）</a:t>
            </a:r>
          </a:p>
          <a:p>
            <a:pPr marL="0" indent="0">
              <a:lnSpc>
                <a:spcPct val="150000"/>
              </a:lnSpc>
              <a:buNone/>
            </a:pPr>
            <a:r>
              <a:rPr lang="zh-CN" altLang="en-US"/>
              <a:t>其中 fare 为连接结点 u 和其儿子 v 需要的花费。</a:t>
            </a:r>
          </a:p>
          <a:p>
            <a:pPr marL="0" indent="0">
              <a:lnSpc>
                <a:spcPct val="150000"/>
              </a:lnSpc>
              <a:buNone/>
            </a:pPr>
            <a:endParaRPr lang="zh-CN" altLang="en-US"/>
          </a:p>
          <a:p>
            <a:pPr marL="0" indent="0">
              <a:lnSpc>
                <a:spcPct val="150000"/>
              </a:lnSpc>
              <a:buNone/>
            </a:pPr>
            <a:r>
              <a:rPr lang="zh-CN" altLang="en-US"/>
              <a:t>由于本题的要求为不亏本，因此最后由大到小枚举根节点连接的用户数时，只要最大收益不小于 0 即为最优答案。</a:t>
            </a:r>
          </a:p>
          <a:p>
            <a:pPr marL="0" indent="0">
              <a:lnSpc>
                <a:spcPct val="150000"/>
              </a:lnSpc>
              <a:buNone/>
            </a:pPr>
            <a:endParaRPr lang="zh-CN" altLang="en-US"/>
          </a:p>
        </p:txBody>
      </p:sp>
    </p:spTree>
    <p:extLst>
      <p:ext uri="{BB962C8B-B14F-4D97-AF65-F5344CB8AC3E}">
        <p14:creationId xmlns:p14="http://schemas.microsoft.com/office/powerpoint/2010/main" val="3340376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37E96-D2D5-70FD-15F2-E0F0F821758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AB5A28-0F1B-400C-26C8-CCB6EF70A354}"/>
              </a:ext>
            </a:extLst>
          </p:cNvPr>
          <p:cNvSpPr>
            <a:spLocks noGrp="1"/>
          </p:cNvSpPr>
          <p:nvPr>
            <p:ph idx="1"/>
          </p:nvPr>
        </p:nvSpPr>
        <p:spPr/>
        <p:txBody>
          <a:bodyPr/>
          <a:lstStyle/>
          <a:p>
            <a:pPr marL="0" indent="0">
              <a:buNone/>
            </a:pPr>
            <a:r>
              <a:rPr lang="zh-CN" altLang="en-US" dirty="0"/>
              <a:t>树上背包的复杂度：</a:t>
            </a:r>
            <a:r>
              <a:rPr lang="en-US" altLang="zh-CN" dirty="0"/>
              <a:t>O(nm2)</a:t>
            </a:r>
          </a:p>
          <a:p>
            <a:pPr marL="0" indent="0">
              <a:buNone/>
            </a:pPr>
            <a:endParaRPr lang="en-US" altLang="zh-CN" dirty="0"/>
          </a:p>
          <a:p>
            <a:pPr marL="0" indent="0">
              <a:buNone/>
            </a:pPr>
            <a:r>
              <a:rPr lang="zh-CN" altLang="en-US" dirty="0"/>
              <a:t>如何优化？先看一道经典例题</a:t>
            </a:r>
          </a:p>
        </p:txBody>
      </p:sp>
    </p:spTree>
    <p:extLst>
      <p:ext uri="{BB962C8B-B14F-4D97-AF65-F5344CB8AC3E}">
        <p14:creationId xmlns:p14="http://schemas.microsoft.com/office/powerpoint/2010/main" val="1968541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838200" y="721360"/>
            <a:ext cx="10515600" cy="6057265"/>
          </a:xfrm>
        </p:spPr>
        <p:txBody>
          <a:bodyPr/>
          <a:lstStyle/>
          <a:p>
            <a:pPr marL="0" indent="0">
              <a:buNone/>
            </a:pPr>
            <a:r>
              <a:rPr lang="zh-CN" altLang="en-US" dirty="0"/>
              <a:t> 选课</a:t>
            </a:r>
            <a:endParaRPr lang="en-US" altLang="zh-CN" dirty="0"/>
          </a:p>
          <a:p>
            <a:pPr marL="0" indent="0">
              <a:buNone/>
            </a:pPr>
            <a:endParaRPr lang="en-US" altLang="zh-CN" dirty="0"/>
          </a:p>
          <a:p>
            <a:pPr marL="0" indent="0">
              <a:buNone/>
            </a:pPr>
            <a:r>
              <a:rPr lang="zh-CN" altLang="en-US" dirty="0"/>
              <a:t>大学里实行学分。每门课程都有一定的学分，学生只要选修了这门课并考核通过就能获得相应的学分。学生最后的学分是他选修的各门课的学分的总和。</a:t>
            </a:r>
          </a:p>
          <a:p>
            <a:pPr marL="0" indent="0">
              <a:buNone/>
            </a:pPr>
            <a:r>
              <a:rPr lang="zh-CN" altLang="en-US" dirty="0"/>
              <a:t>每个学生都要选择规定数量的课程。其中有些课程可以直接选修，有些课程需要一定的基础知识，必须在选了其它的一些课程的基础上才能选修。例如，</a:t>
            </a:r>
            <a:r>
              <a:rPr lang="en-US" altLang="zh-CN" dirty="0"/>
              <a:t>《</a:t>
            </a:r>
            <a:r>
              <a:rPr lang="zh-CN" altLang="en-US" dirty="0"/>
              <a:t>数据结构</a:t>
            </a:r>
            <a:r>
              <a:rPr lang="en-US" altLang="zh-CN" dirty="0"/>
              <a:t>》</a:t>
            </a:r>
            <a:r>
              <a:rPr lang="zh-CN" altLang="en-US" dirty="0"/>
              <a:t>必须在选修了</a:t>
            </a:r>
            <a:r>
              <a:rPr lang="en-US" altLang="zh-CN" dirty="0"/>
              <a:t>《</a:t>
            </a:r>
            <a:r>
              <a:rPr lang="zh-CN" altLang="en-US" dirty="0"/>
              <a:t>高级语言程序设计</a:t>
            </a:r>
            <a:r>
              <a:rPr lang="en-US" altLang="zh-CN" dirty="0"/>
              <a:t>》</a:t>
            </a:r>
            <a:r>
              <a:rPr lang="zh-CN" altLang="en-US" dirty="0"/>
              <a:t>之后才能选修。我们称</a:t>
            </a:r>
            <a:r>
              <a:rPr lang="en-US" altLang="zh-CN" dirty="0"/>
              <a:t>《</a:t>
            </a:r>
            <a:r>
              <a:rPr lang="zh-CN" altLang="en-US" dirty="0"/>
              <a:t>高级语言程序设计</a:t>
            </a:r>
            <a:r>
              <a:rPr lang="en-US" altLang="zh-CN" dirty="0"/>
              <a:t>》</a:t>
            </a:r>
            <a:r>
              <a:rPr lang="zh-CN" altLang="en-US" dirty="0"/>
              <a:t>是</a:t>
            </a:r>
            <a:r>
              <a:rPr lang="en-US" altLang="zh-CN" dirty="0"/>
              <a:t>《</a:t>
            </a:r>
            <a:r>
              <a:rPr lang="zh-CN" altLang="en-US" dirty="0"/>
              <a:t>数据结构</a:t>
            </a:r>
            <a:r>
              <a:rPr lang="en-US" altLang="zh-CN" dirty="0"/>
              <a:t>》</a:t>
            </a:r>
            <a:r>
              <a:rPr lang="zh-CN" altLang="en-US" dirty="0"/>
              <a:t>的先修课。每门课的直接先修课最多只有一门。两门课也可能存在相同的先修课。为便于表述每门课都有一个课号，课号依次为</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a:t>
            </a:r>
            <a:r>
              <a:rPr lang="zh-CN" altLang="en-US" dirty="0"/>
              <a:t>。 </a:t>
            </a: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3263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half" idx="1"/>
          </p:nvPr>
        </p:nvSpPr>
        <p:spPr>
          <a:xfrm>
            <a:off x="609600" y="673735"/>
            <a:ext cx="10972800" cy="2878138"/>
          </a:xfrm>
        </p:spPr>
        <p:txBody>
          <a:bodyPr>
            <a:noAutofit/>
          </a:bodyPr>
          <a:lstStyle/>
          <a:p>
            <a:pPr marL="0" indent="0" algn="just">
              <a:buNone/>
            </a:pPr>
            <a:r>
              <a:rPr lang="zh-CN" altLang="en-US" dirty="0"/>
              <a:t>例子：</a:t>
            </a:r>
            <a:endParaRPr lang="zh-CN" altLang="zh-CN" dirty="0"/>
          </a:p>
          <a:p>
            <a:pPr algn="just"/>
            <a:r>
              <a:rPr lang="zh-CN" altLang="zh-CN" dirty="0"/>
              <a:t>例子中1是2的先修课，即如果要选修2，则1必定已被选过。同样，如果要选修3，那么1和2都一定已被选修过。</a:t>
            </a:r>
          </a:p>
          <a:p>
            <a:pPr algn="just"/>
            <a:r>
              <a:rPr lang="zh-CN" altLang="zh-CN" dirty="0"/>
              <a:t>学生不可能学完大学所开设的所有课程，因此必须在入学时选定自己要学的课程。每个学生可选课程的总数是给定的。现在请你找出一种选课方案，使得你能得到学分最多，并且必须满足先修课优先的原则。假定课程之间不存在时间上的冲突。</a:t>
            </a:r>
          </a:p>
        </p:txBody>
      </p:sp>
      <p:graphicFrame>
        <p:nvGraphicFramePr>
          <p:cNvPr id="16388" name="Object 4"/>
          <p:cNvGraphicFramePr>
            <a:graphicFrameLocks noGrp="1" noChangeAspect="1"/>
          </p:cNvGraphicFramePr>
          <p:nvPr>
            <p:ph sz="half" idx="2"/>
          </p:nvPr>
        </p:nvGraphicFramePr>
        <p:xfrm>
          <a:off x="3759518" y="4124960"/>
          <a:ext cx="3276600" cy="1930400"/>
        </p:xfrm>
        <a:graphic>
          <a:graphicData uri="http://schemas.openxmlformats.org/presentationml/2006/ole">
            <mc:AlternateContent xmlns:mc="http://schemas.openxmlformats.org/markup-compatibility/2006">
              <mc:Choice xmlns:v="urn:schemas-microsoft-com:vml" Requires="v">
                <p:oleObj r:id="rId2" imgW="2276475" imgH="1352550" progId="Paint.Picture">
                  <p:embed/>
                </p:oleObj>
              </mc:Choice>
              <mc:Fallback>
                <p:oleObj r:id="rId2" imgW="2276475" imgH="1352550" progId="Paint.Picture">
                  <p:embed/>
                  <p:pic>
                    <p:nvPicPr>
                      <p:cNvPr id="163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518" y="4124960"/>
                        <a:ext cx="32766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23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8"/>
                                        </p:tgtEl>
                                        <p:attrNameLst>
                                          <p:attrName>style.visibility</p:attrName>
                                        </p:attrNameLst>
                                      </p:cBhvr>
                                      <p:to>
                                        <p:strVal val="visible"/>
                                      </p:to>
                                    </p:set>
                                    <p:anim calcmode="lin" valueType="num">
                                      <p:cBhvr additive="base">
                                        <p:cTn id="25" dur="500" fill="hold"/>
                                        <p:tgtEl>
                                          <p:spTgt spid="16388"/>
                                        </p:tgtEl>
                                        <p:attrNameLst>
                                          <p:attrName>ppt_x</p:attrName>
                                        </p:attrNameLst>
                                      </p:cBhvr>
                                      <p:tavLst>
                                        <p:tav tm="0">
                                          <p:val>
                                            <p:strVal val="#ppt_x"/>
                                          </p:val>
                                        </p:tav>
                                        <p:tav tm="100000">
                                          <p:val>
                                            <p:strVal val="#ppt_x"/>
                                          </p:val>
                                        </p:tav>
                                      </p:tavLst>
                                    </p:anim>
                                    <p:anim calcmode="lin" valueType="num">
                                      <p:cBhvr additive="base">
                                        <p:cTn id="26"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67360" y="447040"/>
            <a:ext cx="11094719" cy="6045835"/>
          </a:xfrm>
        </p:spPr>
        <p:txBody>
          <a:bodyPr/>
          <a:lstStyle/>
          <a:p>
            <a:pPr marL="0" indent="0">
              <a:buNone/>
            </a:pPr>
            <a:r>
              <a:rPr lang="zh-CN" altLang="en-US" dirty="0"/>
              <a:t>分析：</a:t>
            </a:r>
            <a:endParaRPr lang="en-US" altLang="zh-CN" dirty="0"/>
          </a:p>
          <a:p>
            <a:endParaRPr lang="en-US" altLang="zh-CN" dirty="0"/>
          </a:p>
          <a:p>
            <a:r>
              <a:rPr lang="zh-CN" altLang="zh-CN" dirty="0"/>
              <a:t>根据“每门课的直接选修课最多只有一门”这个条件可以知道该题目的模型是由若干棵树构成的森林。</a:t>
            </a:r>
          </a:p>
          <a:p>
            <a:r>
              <a:rPr lang="zh-CN" altLang="zh-CN" dirty="0"/>
              <a:t>如下左边为输入数据，右图为输入数据对应的森林。</a:t>
            </a:r>
          </a:p>
          <a:p>
            <a:pPr marL="0" indent="0" algn="just">
              <a:buNone/>
            </a:pPr>
            <a:r>
              <a:rPr lang="en-US" altLang="zh-CN" sz="2000" dirty="0">
                <a:latin typeface="Times New Roman" panose="02020603050405020304" pitchFamily="18" charset="0"/>
                <a:ea typeface="黑体" panose="02010609060101010101" pitchFamily="49" charset="-122"/>
              </a:rPr>
              <a:t>     </a:t>
            </a:r>
            <a:r>
              <a:rPr lang="zh-CN" altLang="zh-CN" sz="2000" dirty="0">
                <a:latin typeface="Times New Roman" panose="02020603050405020304" pitchFamily="18" charset="0"/>
                <a:ea typeface="黑体" panose="02010609060101010101" pitchFamily="49" charset="-122"/>
              </a:rPr>
              <a:t>7 4</a:t>
            </a:r>
          </a:p>
          <a:p>
            <a:pPr algn="just">
              <a:buFontTx/>
              <a:buNone/>
            </a:pPr>
            <a:r>
              <a:rPr lang="zh-CN" altLang="zh-CN" sz="2000" dirty="0">
                <a:latin typeface="Times New Roman" panose="02020603050405020304" pitchFamily="18" charset="0"/>
                <a:ea typeface="黑体" panose="02010609060101010101" pitchFamily="49" charset="-122"/>
              </a:rPr>
              <a:t>     2 2</a:t>
            </a:r>
          </a:p>
          <a:p>
            <a:pPr algn="just">
              <a:buFontTx/>
              <a:buNone/>
            </a:pPr>
            <a:r>
              <a:rPr lang="zh-CN" altLang="zh-CN" sz="2000" dirty="0">
                <a:latin typeface="Times New Roman" panose="02020603050405020304" pitchFamily="18" charset="0"/>
                <a:ea typeface="黑体" panose="02010609060101010101" pitchFamily="49" charset="-122"/>
              </a:rPr>
              <a:t>     0 1</a:t>
            </a:r>
          </a:p>
          <a:p>
            <a:pPr algn="just">
              <a:buFontTx/>
              <a:buNone/>
            </a:pPr>
            <a:r>
              <a:rPr lang="zh-CN" altLang="zh-CN" sz="2000" dirty="0">
                <a:latin typeface="Times New Roman" panose="02020603050405020304" pitchFamily="18" charset="0"/>
                <a:ea typeface="黑体" panose="02010609060101010101" pitchFamily="49" charset="-122"/>
              </a:rPr>
              <a:t>     0 4</a:t>
            </a:r>
          </a:p>
          <a:p>
            <a:pPr algn="just">
              <a:buFontTx/>
              <a:buNone/>
            </a:pPr>
            <a:r>
              <a:rPr lang="zh-CN" altLang="zh-CN" sz="2000" dirty="0">
                <a:latin typeface="Times New Roman" panose="02020603050405020304" pitchFamily="18" charset="0"/>
                <a:ea typeface="黑体" panose="02010609060101010101" pitchFamily="49" charset="-122"/>
              </a:rPr>
              <a:t>     2 1</a:t>
            </a:r>
          </a:p>
          <a:p>
            <a:pPr algn="just">
              <a:buFontTx/>
              <a:buNone/>
            </a:pPr>
            <a:r>
              <a:rPr lang="zh-CN" altLang="zh-CN" sz="2000" dirty="0">
                <a:latin typeface="Times New Roman" panose="02020603050405020304" pitchFamily="18" charset="0"/>
                <a:ea typeface="黑体" panose="02010609060101010101" pitchFamily="49" charset="-122"/>
              </a:rPr>
              <a:t>     7 1</a:t>
            </a:r>
          </a:p>
          <a:p>
            <a:pPr algn="just">
              <a:buFontTx/>
              <a:buNone/>
            </a:pPr>
            <a:r>
              <a:rPr lang="zh-CN" altLang="zh-CN" sz="2000" dirty="0">
                <a:latin typeface="Times New Roman" panose="02020603050405020304" pitchFamily="18" charset="0"/>
                <a:ea typeface="黑体" panose="02010609060101010101" pitchFamily="49" charset="-122"/>
              </a:rPr>
              <a:t>     7 6</a:t>
            </a:r>
          </a:p>
          <a:p>
            <a:pPr algn="just">
              <a:buFontTx/>
              <a:buNone/>
            </a:pPr>
            <a:r>
              <a:rPr lang="zh-CN" altLang="zh-CN" sz="2000" dirty="0">
                <a:latin typeface="Times New Roman" panose="02020603050405020304" pitchFamily="18" charset="0"/>
                <a:ea typeface="黑体" panose="02010609060101010101" pitchFamily="49" charset="-122"/>
              </a:rPr>
              <a:t>     2 2</a:t>
            </a:r>
          </a:p>
          <a:p>
            <a:endParaRPr lang="zh-CN" altLang="zh-CN" sz="2000" dirty="0">
              <a:latin typeface="Times New Roman" panose="02020603050405020304" pitchFamily="18" charset="0"/>
              <a:ea typeface="黑体" panose="02010609060101010101" pitchFamily="49" charset="-122"/>
            </a:endParaRPr>
          </a:p>
        </p:txBody>
      </p:sp>
      <p:grpSp>
        <p:nvGrpSpPr>
          <p:cNvPr id="18436" name="Group 4"/>
          <p:cNvGrpSpPr/>
          <p:nvPr/>
        </p:nvGrpSpPr>
        <p:grpSpPr bwMode="auto">
          <a:xfrm>
            <a:off x="7150735" y="3269934"/>
            <a:ext cx="2559050" cy="3005137"/>
            <a:chOff x="0" y="0"/>
            <a:chExt cx="2867" cy="3120"/>
          </a:xfrm>
        </p:grpSpPr>
        <p:grpSp>
          <p:nvGrpSpPr>
            <p:cNvPr id="18437" name="Group 5"/>
            <p:cNvGrpSpPr/>
            <p:nvPr/>
          </p:nvGrpSpPr>
          <p:grpSpPr bwMode="auto">
            <a:xfrm>
              <a:off x="0" y="0"/>
              <a:ext cx="2867" cy="2431"/>
              <a:chOff x="0" y="0"/>
              <a:chExt cx="2867" cy="2431"/>
            </a:xfrm>
          </p:grpSpPr>
          <p:sp>
            <p:nvSpPr>
              <p:cNvPr id="18438" name="Oval 6"/>
              <p:cNvSpPr>
                <a:spLocks noChangeArrowheads="1"/>
              </p:cNvSpPr>
              <p:nvPr/>
            </p:nvSpPr>
            <p:spPr bwMode="auto">
              <a:xfrm>
                <a:off x="799" y="0"/>
                <a:ext cx="470" cy="49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2</a:t>
                </a:r>
              </a:p>
            </p:txBody>
          </p:sp>
          <p:sp>
            <p:nvSpPr>
              <p:cNvPr id="18439" name="Oval 7"/>
              <p:cNvSpPr>
                <a:spLocks noChangeArrowheads="1"/>
              </p:cNvSpPr>
              <p:nvPr/>
            </p:nvSpPr>
            <p:spPr bwMode="auto">
              <a:xfrm>
                <a:off x="0" y="830"/>
                <a:ext cx="471" cy="49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1</a:t>
                </a:r>
              </a:p>
            </p:txBody>
          </p:sp>
          <p:sp>
            <p:nvSpPr>
              <p:cNvPr id="18440" name="Oval 8"/>
              <p:cNvSpPr>
                <a:spLocks noChangeArrowheads="1"/>
              </p:cNvSpPr>
              <p:nvPr/>
            </p:nvSpPr>
            <p:spPr bwMode="auto">
              <a:xfrm>
                <a:off x="958" y="1938"/>
                <a:ext cx="472" cy="493"/>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5</a:t>
                </a:r>
              </a:p>
            </p:txBody>
          </p:sp>
          <p:sp>
            <p:nvSpPr>
              <p:cNvPr id="18441" name="Oval 9"/>
              <p:cNvSpPr>
                <a:spLocks noChangeArrowheads="1"/>
              </p:cNvSpPr>
              <p:nvPr/>
            </p:nvSpPr>
            <p:spPr bwMode="auto">
              <a:xfrm>
                <a:off x="1598" y="827"/>
                <a:ext cx="470" cy="493"/>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7</a:t>
                </a:r>
              </a:p>
            </p:txBody>
          </p:sp>
          <p:sp>
            <p:nvSpPr>
              <p:cNvPr id="18442" name="Oval 10"/>
              <p:cNvSpPr>
                <a:spLocks noChangeArrowheads="1"/>
              </p:cNvSpPr>
              <p:nvPr/>
            </p:nvSpPr>
            <p:spPr bwMode="auto">
              <a:xfrm>
                <a:off x="2397" y="0"/>
                <a:ext cx="470" cy="49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3</a:t>
                </a:r>
              </a:p>
            </p:txBody>
          </p:sp>
          <p:sp>
            <p:nvSpPr>
              <p:cNvPr id="18443" name="Oval 11"/>
              <p:cNvSpPr>
                <a:spLocks noChangeArrowheads="1"/>
              </p:cNvSpPr>
              <p:nvPr/>
            </p:nvSpPr>
            <p:spPr bwMode="auto">
              <a:xfrm>
                <a:off x="799" y="830"/>
                <a:ext cx="469" cy="49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4</a:t>
                </a:r>
              </a:p>
            </p:txBody>
          </p:sp>
          <p:sp>
            <p:nvSpPr>
              <p:cNvPr id="18444" name="Oval 12"/>
              <p:cNvSpPr>
                <a:spLocks noChangeArrowheads="1"/>
              </p:cNvSpPr>
              <p:nvPr/>
            </p:nvSpPr>
            <p:spPr bwMode="auto">
              <a:xfrm>
                <a:off x="2237" y="1938"/>
                <a:ext cx="470" cy="49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6</a:t>
                </a:r>
              </a:p>
            </p:txBody>
          </p:sp>
          <p:sp>
            <p:nvSpPr>
              <p:cNvPr id="18445" name="Line 13"/>
              <p:cNvSpPr>
                <a:spLocks noChangeShapeType="1"/>
              </p:cNvSpPr>
              <p:nvPr/>
            </p:nvSpPr>
            <p:spPr bwMode="auto">
              <a:xfrm flipH="1">
                <a:off x="401" y="415"/>
                <a:ext cx="444" cy="502"/>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6" name="Line 14"/>
              <p:cNvSpPr>
                <a:spLocks noChangeShapeType="1"/>
              </p:cNvSpPr>
              <p:nvPr/>
            </p:nvSpPr>
            <p:spPr bwMode="auto">
              <a:xfrm>
                <a:off x="1036" y="483"/>
                <a:ext cx="6" cy="360"/>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7" name="Line 15"/>
              <p:cNvSpPr>
                <a:spLocks noChangeShapeType="1"/>
              </p:cNvSpPr>
              <p:nvPr/>
            </p:nvSpPr>
            <p:spPr bwMode="auto">
              <a:xfrm>
                <a:off x="1235" y="377"/>
                <a:ext cx="439" cy="561"/>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8" name="Line 16"/>
              <p:cNvSpPr>
                <a:spLocks noChangeShapeType="1"/>
              </p:cNvSpPr>
              <p:nvPr/>
            </p:nvSpPr>
            <p:spPr bwMode="auto">
              <a:xfrm flipH="1">
                <a:off x="1277" y="1278"/>
                <a:ext cx="416" cy="677"/>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9" name="Line 17"/>
              <p:cNvSpPr>
                <a:spLocks noChangeShapeType="1"/>
              </p:cNvSpPr>
              <p:nvPr/>
            </p:nvSpPr>
            <p:spPr bwMode="auto">
              <a:xfrm>
                <a:off x="1999" y="1261"/>
                <a:ext cx="329" cy="748"/>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450" name="Text Box 18"/>
            <p:cNvSpPr txBox="1">
              <a:spLocks noChangeArrowheads="1"/>
            </p:cNvSpPr>
            <p:nvPr/>
          </p:nvSpPr>
          <p:spPr bwMode="auto">
            <a:xfrm>
              <a:off x="800" y="2652"/>
              <a:ext cx="1267"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lang="zh-CN" altLang="en-US">
                <a:latin typeface="Times New Roman" panose="02020603050405020304" pitchFamily="18" charset="0"/>
              </a:endParaRPr>
            </a:p>
          </p:txBody>
        </p:sp>
      </p:grpSp>
    </p:spTree>
    <p:extLst>
      <p:ext uri="{BB962C8B-B14F-4D97-AF65-F5344CB8AC3E}">
        <p14:creationId xmlns:p14="http://schemas.microsoft.com/office/powerpoint/2010/main" val="337428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4" end="4"/>
                                            </p:txEl>
                                          </p:spTgt>
                                        </p:tgtEl>
                                        <p:attrNameLst>
                                          <p:attrName>style.visibility</p:attrName>
                                        </p:attrNameLst>
                                      </p:cBhvr>
                                      <p:to>
                                        <p:strVal val="visible"/>
                                      </p:to>
                                    </p:set>
                                    <p:anim calcmode="lin" valueType="num">
                                      <p:cBhvr additive="base">
                                        <p:cTn id="25"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 calcmode="lin" valueType="num">
                                      <p:cBhvr additive="base">
                                        <p:cTn id="29"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additive="base">
                                        <p:cTn id="33"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435">
                                            <p:txEl>
                                              <p:pRg st="7" end="7"/>
                                            </p:txEl>
                                          </p:spTgt>
                                        </p:tgtEl>
                                        <p:attrNameLst>
                                          <p:attrName>style.visibility</p:attrName>
                                        </p:attrNameLst>
                                      </p:cBhvr>
                                      <p:to>
                                        <p:strVal val="visible"/>
                                      </p:to>
                                    </p:set>
                                    <p:anim calcmode="lin" valueType="num">
                                      <p:cBhvr additive="base">
                                        <p:cTn id="37"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435">
                                            <p:txEl>
                                              <p:pRg st="8" end="8"/>
                                            </p:txEl>
                                          </p:spTgt>
                                        </p:tgtEl>
                                        <p:attrNameLst>
                                          <p:attrName>style.visibility</p:attrName>
                                        </p:attrNameLst>
                                      </p:cBhvr>
                                      <p:to>
                                        <p:strVal val="visible"/>
                                      </p:to>
                                    </p:set>
                                    <p:anim calcmode="lin" valueType="num">
                                      <p:cBhvr additive="base">
                                        <p:cTn id="41"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43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435">
                                            <p:txEl>
                                              <p:pRg st="9" end="9"/>
                                            </p:txEl>
                                          </p:spTgt>
                                        </p:tgtEl>
                                        <p:attrNameLst>
                                          <p:attrName>style.visibility</p:attrName>
                                        </p:attrNameLst>
                                      </p:cBhvr>
                                      <p:to>
                                        <p:strVal val="visible"/>
                                      </p:to>
                                    </p:set>
                                    <p:anim calcmode="lin" valueType="num">
                                      <p:cBhvr additive="base">
                                        <p:cTn id="45"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43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435">
                                            <p:txEl>
                                              <p:pRg st="10" end="10"/>
                                            </p:txEl>
                                          </p:spTgt>
                                        </p:tgtEl>
                                        <p:attrNameLst>
                                          <p:attrName>style.visibility</p:attrName>
                                        </p:attrNameLst>
                                      </p:cBhvr>
                                      <p:to>
                                        <p:strVal val="visible"/>
                                      </p:to>
                                    </p:set>
                                    <p:anim calcmode="lin" valueType="num">
                                      <p:cBhvr additive="base">
                                        <p:cTn id="49" dur="500" fill="hold"/>
                                        <p:tgtEl>
                                          <p:spTgt spid="1843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435">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8435">
                                            <p:txEl>
                                              <p:pRg st="11" end="11"/>
                                            </p:txEl>
                                          </p:spTgt>
                                        </p:tgtEl>
                                        <p:attrNameLst>
                                          <p:attrName>style.visibility</p:attrName>
                                        </p:attrNameLst>
                                      </p:cBhvr>
                                      <p:to>
                                        <p:strVal val="visible"/>
                                      </p:to>
                                    </p:set>
                                    <p:anim calcmode="lin" valueType="num">
                                      <p:cBhvr additive="base">
                                        <p:cTn id="53" dur="500" fill="hold"/>
                                        <p:tgtEl>
                                          <p:spTgt spid="1843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8435">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8436"/>
                                        </p:tgtEl>
                                        <p:attrNameLst>
                                          <p:attrName>style.visibility</p:attrName>
                                        </p:attrNameLst>
                                      </p:cBhvr>
                                      <p:to>
                                        <p:strVal val="visible"/>
                                      </p:to>
                                    </p:set>
                                    <p:anim calcmode="lin" valueType="num">
                                      <p:cBhvr additive="base">
                                        <p:cTn id="57" dur="500" fill="hold"/>
                                        <p:tgtEl>
                                          <p:spTgt spid="18436"/>
                                        </p:tgtEl>
                                        <p:attrNameLst>
                                          <p:attrName>ppt_x</p:attrName>
                                        </p:attrNameLst>
                                      </p:cBhvr>
                                      <p:tavLst>
                                        <p:tav tm="0">
                                          <p:val>
                                            <p:strVal val="#ppt_x"/>
                                          </p:val>
                                        </p:tav>
                                        <p:tav tm="100000">
                                          <p:val>
                                            <p:strVal val="#ppt_x"/>
                                          </p:val>
                                        </p:tav>
                                      </p:tavLst>
                                    </p:anim>
                                    <p:anim calcmode="lin" valueType="num">
                                      <p:cBhvr additive="base">
                                        <p:cTn id="5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731520" y="508000"/>
            <a:ext cx="10921999" cy="6116320"/>
          </a:xfrm>
        </p:spPr>
        <p:txBody>
          <a:bodyPr>
            <a:normAutofit/>
          </a:bodyPr>
          <a:lstStyle/>
          <a:p>
            <a:pPr marL="0" indent="0">
              <a:buNone/>
            </a:pPr>
            <a:r>
              <a:rPr lang="zh-CN" altLang="zh-CN" dirty="0"/>
              <a:t>方法一</a:t>
            </a:r>
            <a:r>
              <a:rPr lang="zh-CN" altLang="en-US" dirty="0"/>
              <a:t>：</a:t>
            </a:r>
            <a:endParaRPr lang="en-US" altLang="zh-CN" dirty="0"/>
          </a:p>
          <a:p>
            <a:pPr marL="0" indent="0">
              <a:buNone/>
            </a:pPr>
            <a:endParaRPr lang="en-US" altLang="zh-CN" dirty="0"/>
          </a:p>
          <a:p>
            <a:r>
              <a:rPr lang="zh-CN" altLang="zh-CN" dirty="0"/>
              <a:t>首先添加一个0号结点，让森林中的所有树根都成为0号结点的儿子，从而把森林转化为一棵树。如下图所示：</a:t>
            </a:r>
          </a:p>
        </p:txBody>
      </p:sp>
      <p:grpSp>
        <p:nvGrpSpPr>
          <p:cNvPr id="19460" name="Group 4"/>
          <p:cNvGrpSpPr>
            <a:grpSpLocks noChangeAspect="1"/>
          </p:cNvGrpSpPr>
          <p:nvPr/>
        </p:nvGrpSpPr>
        <p:grpSpPr bwMode="auto">
          <a:xfrm>
            <a:off x="6556376" y="2590800"/>
            <a:ext cx="3197225" cy="3276600"/>
            <a:chOff x="0" y="0"/>
            <a:chExt cx="3444" cy="3275"/>
          </a:xfrm>
        </p:grpSpPr>
        <p:sp>
          <p:nvSpPr>
            <p:cNvPr id="19461" name="AutoShape 5"/>
            <p:cNvSpPr>
              <a:spLocks noChangeAspect="1" noChangeArrowheads="1" noTextEdit="1"/>
            </p:cNvSpPr>
            <p:nvPr/>
          </p:nvSpPr>
          <p:spPr bwMode="auto">
            <a:xfrm>
              <a:off x="0" y="0"/>
              <a:ext cx="3444" cy="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2" name="Oval 6"/>
            <p:cNvSpPr>
              <a:spLocks noChangeArrowheads="1"/>
            </p:cNvSpPr>
            <p:nvPr/>
          </p:nvSpPr>
          <p:spPr bwMode="auto">
            <a:xfrm>
              <a:off x="1095" y="408"/>
              <a:ext cx="470"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2</a:t>
              </a:r>
            </a:p>
          </p:txBody>
        </p:sp>
        <p:sp>
          <p:nvSpPr>
            <p:cNvPr id="19463" name="Oval 7"/>
            <p:cNvSpPr>
              <a:spLocks noChangeArrowheads="1"/>
            </p:cNvSpPr>
            <p:nvPr/>
          </p:nvSpPr>
          <p:spPr bwMode="auto">
            <a:xfrm>
              <a:off x="312" y="1224"/>
              <a:ext cx="470"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1</a:t>
              </a:r>
            </a:p>
          </p:txBody>
        </p:sp>
        <p:sp>
          <p:nvSpPr>
            <p:cNvPr id="19464" name="Oval 8"/>
            <p:cNvSpPr>
              <a:spLocks noChangeArrowheads="1"/>
            </p:cNvSpPr>
            <p:nvPr/>
          </p:nvSpPr>
          <p:spPr bwMode="auto">
            <a:xfrm>
              <a:off x="1252" y="2311"/>
              <a:ext cx="470" cy="47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5</a:t>
              </a:r>
            </a:p>
          </p:txBody>
        </p:sp>
        <p:sp>
          <p:nvSpPr>
            <p:cNvPr id="19465" name="Oval 9"/>
            <p:cNvSpPr>
              <a:spLocks noChangeArrowheads="1"/>
            </p:cNvSpPr>
            <p:nvPr/>
          </p:nvSpPr>
          <p:spPr bwMode="auto">
            <a:xfrm>
              <a:off x="1878" y="1220"/>
              <a:ext cx="469"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7</a:t>
              </a:r>
            </a:p>
          </p:txBody>
        </p:sp>
        <p:sp>
          <p:nvSpPr>
            <p:cNvPr id="19466" name="Oval 10"/>
            <p:cNvSpPr>
              <a:spLocks noChangeArrowheads="1"/>
            </p:cNvSpPr>
            <p:nvPr/>
          </p:nvSpPr>
          <p:spPr bwMode="auto">
            <a:xfrm>
              <a:off x="2661" y="408"/>
              <a:ext cx="468"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3</a:t>
              </a:r>
            </a:p>
          </p:txBody>
        </p:sp>
        <p:sp>
          <p:nvSpPr>
            <p:cNvPr id="19467" name="Oval 11"/>
            <p:cNvSpPr>
              <a:spLocks noChangeArrowheads="1"/>
            </p:cNvSpPr>
            <p:nvPr/>
          </p:nvSpPr>
          <p:spPr bwMode="auto">
            <a:xfrm>
              <a:off x="1095" y="1224"/>
              <a:ext cx="468"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4</a:t>
              </a:r>
            </a:p>
          </p:txBody>
        </p:sp>
        <p:sp>
          <p:nvSpPr>
            <p:cNvPr id="19468" name="Oval 12"/>
            <p:cNvSpPr>
              <a:spLocks noChangeArrowheads="1"/>
            </p:cNvSpPr>
            <p:nvPr/>
          </p:nvSpPr>
          <p:spPr bwMode="auto">
            <a:xfrm>
              <a:off x="2503" y="2311"/>
              <a:ext cx="471"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6</a:t>
              </a:r>
            </a:p>
          </p:txBody>
        </p:sp>
        <p:sp>
          <p:nvSpPr>
            <p:cNvPr id="19469" name="Line 13"/>
            <p:cNvSpPr>
              <a:spLocks noChangeShapeType="1"/>
            </p:cNvSpPr>
            <p:nvPr/>
          </p:nvSpPr>
          <p:spPr bwMode="auto">
            <a:xfrm flipH="1">
              <a:off x="706" y="817"/>
              <a:ext cx="443" cy="479"/>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0" name="Line 14"/>
            <p:cNvSpPr>
              <a:spLocks noChangeShapeType="1"/>
            </p:cNvSpPr>
            <p:nvPr/>
          </p:nvSpPr>
          <p:spPr bwMode="auto">
            <a:xfrm>
              <a:off x="1336" y="882"/>
              <a:ext cx="6" cy="346"/>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1" name="Line 15"/>
            <p:cNvSpPr>
              <a:spLocks noChangeShapeType="1"/>
            </p:cNvSpPr>
            <p:nvPr/>
          </p:nvSpPr>
          <p:spPr bwMode="auto">
            <a:xfrm>
              <a:off x="1522" y="779"/>
              <a:ext cx="439" cy="537"/>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2" name="Line 16"/>
            <p:cNvSpPr>
              <a:spLocks noChangeShapeType="1"/>
            </p:cNvSpPr>
            <p:nvPr/>
          </p:nvSpPr>
          <p:spPr bwMode="auto">
            <a:xfrm flipH="1">
              <a:off x="1565" y="1663"/>
              <a:ext cx="415" cy="648"/>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3" name="Line 17"/>
            <p:cNvSpPr>
              <a:spLocks noChangeShapeType="1"/>
            </p:cNvSpPr>
            <p:nvPr/>
          </p:nvSpPr>
          <p:spPr bwMode="auto">
            <a:xfrm>
              <a:off x="2274" y="1647"/>
              <a:ext cx="327" cy="715"/>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4" name="Text Box 18"/>
            <p:cNvSpPr txBox="1">
              <a:spLocks noChangeArrowheads="1"/>
            </p:cNvSpPr>
            <p:nvPr/>
          </p:nvSpPr>
          <p:spPr bwMode="auto">
            <a:xfrm>
              <a:off x="1096" y="2853"/>
              <a:ext cx="1250"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lang="zh-CN" altLang="en-US">
                <a:latin typeface="Times New Roman" panose="02020603050405020304" pitchFamily="18" charset="0"/>
              </a:endParaRPr>
            </a:p>
          </p:txBody>
        </p:sp>
        <p:sp>
          <p:nvSpPr>
            <p:cNvPr id="19475" name="Oval 19"/>
            <p:cNvSpPr>
              <a:spLocks noChangeArrowheads="1"/>
            </p:cNvSpPr>
            <p:nvPr/>
          </p:nvSpPr>
          <p:spPr bwMode="auto">
            <a:xfrm>
              <a:off x="1789" y="68"/>
              <a:ext cx="467" cy="47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0</a:t>
              </a:r>
            </a:p>
          </p:txBody>
        </p:sp>
        <p:sp>
          <p:nvSpPr>
            <p:cNvPr id="19476" name="Line 20"/>
            <p:cNvSpPr>
              <a:spLocks noChangeShapeType="1"/>
            </p:cNvSpPr>
            <p:nvPr/>
          </p:nvSpPr>
          <p:spPr bwMode="auto">
            <a:xfrm flipH="1">
              <a:off x="1517" y="355"/>
              <a:ext cx="286" cy="162"/>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7" name="Line 21"/>
            <p:cNvSpPr>
              <a:spLocks noChangeShapeType="1"/>
            </p:cNvSpPr>
            <p:nvPr/>
          </p:nvSpPr>
          <p:spPr bwMode="auto">
            <a:xfrm>
              <a:off x="2252" y="337"/>
              <a:ext cx="430" cy="206"/>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9478" name="Group 22"/>
          <p:cNvGrpSpPr/>
          <p:nvPr/>
        </p:nvGrpSpPr>
        <p:grpSpPr bwMode="auto">
          <a:xfrm>
            <a:off x="2460626" y="2746376"/>
            <a:ext cx="2557463" cy="2339975"/>
            <a:chOff x="0" y="0"/>
            <a:chExt cx="2867" cy="2431"/>
          </a:xfrm>
        </p:grpSpPr>
        <p:sp>
          <p:nvSpPr>
            <p:cNvPr id="19479" name="Oval 23"/>
            <p:cNvSpPr>
              <a:spLocks noChangeArrowheads="1"/>
            </p:cNvSpPr>
            <p:nvPr/>
          </p:nvSpPr>
          <p:spPr bwMode="auto">
            <a:xfrm>
              <a:off x="799" y="0"/>
              <a:ext cx="470" cy="49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2</a:t>
              </a:r>
            </a:p>
          </p:txBody>
        </p:sp>
        <p:sp>
          <p:nvSpPr>
            <p:cNvPr id="19480" name="Oval 24"/>
            <p:cNvSpPr>
              <a:spLocks noChangeArrowheads="1"/>
            </p:cNvSpPr>
            <p:nvPr/>
          </p:nvSpPr>
          <p:spPr bwMode="auto">
            <a:xfrm>
              <a:off x="0" y="830"/>
              <a:ext cx="471" cy="49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1</a:t>
              </a:r>
            </a:p>
          </p:txBody>
        </p:sp>
        <p:sp>
          <p:nvSpPr>
            <p:cNvPr id="19481" name="Oval 25"/>
            <p:cNvSpPr>
              <a:spLocks noChangeArrowheads="1"/>
            </p:cNvSpPr>
            <p:nvPr/>
          </p:nvSpPr>
          <p:spPr bwMode="auto">
            <a:xfrm>
              <a:off x="958" y="1938"/>
              <a:ext cx="472" cy="493"/>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5</a:t>
              </a:r>
            </a:p>
          </p:txBody>
        </p:sp>
        <p:sp>
          <p:nvSpPr>
            <p:cNvPr id="19482" name="Oval 26"/>
            <p:cNvSpPr>
              <a:spLocks noChangeArrowheads="1"/>
            </p:cNvSpPr>
            <p:nvPr/>
          </p:nvSpPr>
          <p:spPr bwMode="auto">
            <a:xfrm>
              <a:off x="1598" y="827"/>
              <a:ext cx="470" cy="493"/>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7</a:t>
              </a:r>
            </a:p>
          </p:txBody>
        </p:sp>
        <p:sp>
          <p:nvSpPr>
            <p:cNvPr id="19483" name="Oval 27"/>
            <p:cNvSpPr>
              <a:spLocks noChangeArrowheads="1"/>
            </p:cNvSpPr>
            <p:nvPr/>
          </p:nvSpPr>
          <p:spPr bwMode="auto">
            <a:xfrm>
              <a:off x="2397" y="0"/>
              <a:ext cx="470" cy="49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3</a:t>
              </a:r>
            </a:p>
          </p:txBody>
        </p:sp>
        <p:sp>
          <p:nvSpPr>
            <p:cNvPr id="19484" name="Oval 28"/>
            <p:cNvSpPr>
              <a:spLocks noChangeArrowheads="1"/>
            </p:cNvSpPr>
            <p:nvPr/>
          </p:nvSpPr>
          <p:spPr bwMode="auto">
            <a:xfrm>
              <a:off x="799" y="830"/>
              <a:ext cx="469" cy="49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4</a:t>
              </a:r>
            </a:p>
          </p:txBody>
        </p:sp>
        <p:sp>
          <p:nvSpPr>
            <p:cNvPr id="19485" name="Oval 29"/>
            <p:cNvSpPr>
              <a:spLocks noChangeArrowheads="1"/>
            </p:cNvSpPr>
            <p:nvPr/>
          </p:nvSpPr>
          <p:spPr bwMode="auto">
            <a:xfrm>
              <a:off x="2237" y="1938"/>
              <a:ext cx="470" cy="49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6</a:t>
              </a:r>
            </a:p>
          </p:txBody>
        </p:sp>
        <p:sp>
          <p:nvSpPr>
            <p:cNvPr id="19486" name="Line 30"/>
            <p:cNvSpPr>
              <a:spLocks noChangeShapeType="1"/>
            </p:cNvSpPr>
            <p:nvPr/>
          </p:nvSpPr>
          <p:spPr bwMode="auto">
            <a:xfrm flipH="1">
              <a:off x="401" y="415"/>
              <a:ext cx="444" cy="502"/>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7" name="Line 31"/>
            <p:cNvSpPr>
              <a:spLocks noChangeShapeType="1"/>
            </p:cNvSpPr>
            <p:nvPr/>
          </p:nvSpPr>
          <p:spPr bwMode="auto">
            <a:xfrm>
              <a:off x="1036" y="483"/>
              <a:ext cx="6" cy="360"/>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8" name="Line 32"/>
            <p:cNvSpPr>
              <a:spLocks noChangeShapeType="1"/>
            </p:cNvSpPr>
            <p:nvPr/>
          </p:nvSpPr>
          <p:spPr bwMode="auto">
            <a:xfrm>
              <a:off x="1235" y="377"/>
              <a:ext cx="439" cy="561"/>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9" name="Line 33"/>
            <p:cNvSpPr>
              <a:spLocks noChangeShapeType="1"/>
            </p:cNvSpPr>
            <p:nvPr/>
          </p:nvSpPr>
          <p:spPr bwMode="auto">
            <a:xfrm flipH="1">
              <a:off x="1277" y="1278"/>
              <a:ext cx="416" cy="677"/>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90" name="Line 34"/>
            <p:cNvSpPr>
              <a:spLocks noChangeShapeType="1"/>
            </p:cNvSpPr>
            <p:nvPr/>
          </p:nvSpPr>
          <p:spPr bwMode="auto">
            <a:xfrm>
              <a:off x="1999" y="1261"/>
              <a:ext cx="329" cy="748"/>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491" name="AutoShape 35"/>
          <p:cNvSpPr>
            <a:spLocks noChangeArrowheads="1"/>
          </p:cNvSpPr>
          <p:nvPr/>
        </p:nvSpPr>
        <p:spPr bwMode="auto">
          <a:xfrm>
            <a:off x="5195889" y="3502026"/>
            <a:ext cx="1368425" cy="466725"/>
          </a:xfrm>
          <a:prstGeom prst="rightArrow">
            <a:avLst>
              <a:gd name="adj1" fmla="val 50000"/>
              <a:gd name="adj2" fmla="val 73299"/>
            </a:avLst>
          </a:prstGeom>
          <a:solidFill>
            <a:schemeClr val="accent1"/>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412582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 calcmode="lin" valueType="num">
                                      <p:cBhvr additive="base">
                                        <p:cTn id="13"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78"/>
                                        </p:tgtEl>
                                        <p:attrNameLst>
                                          <p:attrName>style.visibility</p:attrName>
                                        </p:attrNameLst>
                                      </p:cBhvr>
                                      <p:to>
                                        <p:strVal val="visible"/>
                                      </p:to>
                                    </p:set>
                                    <p:anim calcmode="lin" valueType="num">
                                      <p:cBhvr additive="base">
                                        <p:cTn id="19" dur="500" fill="hold"/>
                                        <p:tgtEl>
                                          <p:spTgt spid="19478"/>
                                        </p:tgtEl>
                                        <p:attrNameLst>
                                          <p:attrName>ppt_x</p:attrName>
                                        </p:attrNameLst>
                                      </p:cBhvr>
                                      <p:tavLst>
                                        <p:tav tm="0">
                                          <p:val>
                                            <p:strVal val="#ppt_x"/>
                                          </p:val>
                                        </p:tav>
                                        <p:tav tm="100000">
                                          <p:val>
                                            <p:strVal val="#ppt_x"/>
                                          </p:val>
                                        </p:tav>
                                      </p:tavLst>
                                    </p:anim>
                                    <p:anim calcmode="lin" valueType="num">
                                      <p:cBhvr additive="base">
                                        <p:cTn id="20" dur="500" fill="hold"/>
                                        <p:tgtEl>
                                          <p:spTgt spid="194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91"/>
                                        </p:tgtEl>
                                        <p:attrNameLst>
                                          <p:attrName>style.visibility</p:attrName>
                                        </p:attrNameLst>
                                      </p:cBhvr>
                                      <p:to>
                                        <p:strVal val="visible"/>
                                      </p:to>
                                    </p:set>
                                    <p:anim calcmode="lin" valueType="num">
                                      <p:cBhvr additive="base">
                                        <p:cTn id="25" dur="500" fill="hold"/>
                                        <p:tgtEl>
                                          <p:spTgt spid="19491"/>
                                        </p:tgtEl>
                                        <p:attrNameLst>
                                          <p:attrName>ppt_x</p:attrName>
                                        </p:attrNameLst>
                                      </p:cBhvr>
                                      <p:tavLst>
                                        <p:tav tm="0">
                                          <p:val>
                                            <p:strVal val="#ppt_x"/>
                                          </p:val>
                                        </p:tav>
                                        <p:tav tm="100000">
                                          <p:val>
                                            <p:strVal val="#ppt_x"/>
                                          </p:val>
                                        </p:tav>
                                      </p:tavLst>
                                    </p:anim>
                                    <p:anim calcmode="lin" valueType="num">
                                      <p:cBhvr additive="base">
                                        <p:cTn id="26" dur="500" fill="hold"/>
                                        <p:tgtEl>
                                          <p:spTgt spid="1949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60"/>
                                        </p:tgtEl>
                                        <p:attrNameLst>
                                          <p:attrName>style.visibility</p:attrName>
                                        </p:attrNameLst>
                                      </p:cBhvr>
                                      <p:to>
                                        <p:strVal val="visible"/>
                                      </p:to>
                                    </p:set>
                                    <p:anim calcmode="lin" valueType="num">
                                      <p:cBhvr additive="base">
                                        <p:cTn id="31" dur="500" fill="hold"/>
                                        <p:tgtEl>
                                          <p:spTgt spid="19460"/>
                                        </p:tgtEl>
                                        <p:attrNameLst>
                                          <p:attrName>ppt_x</p:attrName>
                                        </p:attrNameLst>
                                      </p:cBhvr>
                                      <p:tavLst>
                                        <p:tav tm="0">
                                          <p:val>
                                            <p:strVal val="#ppt_x"/>
                                          </p:val>
                                        </p:tav>
                                        <p:tav tm="100000">
                                          <p:val>
                                            <p:strVal val="#ppt_x"/>
                                          </p:val>
                                        </p:tav>
                                      </p:tavLst>
                                    </p:anim>
                                    <p:anim calcmode="lin" valueType="num">
                                      <p:cBhvr additive="base">
                                        <p:cTn id="3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619760" y="416560"/>
            <a:ext cx="10911840" cy="6238240"/>
          </a:xfrm>
        </p:spPr>
        <p:txBody>
          <a:bodyPr/>
          <a:lstStyle/>
          <a:p>
            <a:r>
              <a:rPr lang="zh-CN" altLang="zh-CN" dirty="0"/>
              <a:t>定义f[i,j]表示在以i为根的子树中选修j门课程所能获得的最大学分。</a:t>
            </a:r>
            <a:endParaRPr lang="en-US" altLang="zh-CN" dirty="0"/>
          </a:p>
          <a:p>
            <a:endParaRPr lang="zh-CN" altLang="zh-CN" dirty="0"/>
          </a:p>
          <a:p>
            <a:r>
              <a:rPr lang="zh-CN" altLang="zh-CN" dirty="0"/>
              <a:t>f[i,0]=0;</a:t>
            </a:r>
            <a:endParaRPr lang="en-US" altLang="zh-CN" dirty="0"/>
          </a:p>
          <a:p>
            <a:endParaRPr lang="zh-CN" altLang="zh-CN" dirty="0"/>
          </a:p>
          <a:p>
            <a:r>
              <a:rPr lang="zh-CN" altLang="zh-CN" dirty="0"/>
              <a:t>j&gt;0时，考虑以i的每个儿子结点为根的子树中选修几门课程进行状态转移：</a:t>
            </a:r>
          </a:p>
          <a:p>
            <a:endParaRPr lang="zh-CN" altLang="zh-CN" dirty="0"/>
          </a:p>
          <a:p>
            <a:endParaRPr lang="zh-CN" altLang="zh-CN" dirty="0"/>
          </a:p>
          <a:p>
            <a:endParaRPr lang="zh-CN" altLang="zh-CN" dirty="0"/>
          </a:p>
          <a:p>
            <a:endParaRPr lang="en-US" altLang="zh-CN" dirty="0"/>
          </a:p>
          <a:p>
            <a:r>
              <a:rPr lang="zh-CN" altLang="zh-CN" dirty="0"/>
              <a:t>时间复杂度极高，超时。</a:t>
            </a:r>
          </a:p>
          <a:p>
            <a:endParaRPr lang="zh-CN" altLang="zh-CN" dirty="0">
              <a:ea typeface="黑体" panose="02010609060101010101" pitchFamily="49" charset="-122"/>
            </a:endParaRPr>
          </a:p>
        </p:txBody>
      </p:sp>
      <p:graphicFrame>
        <p:nvGraphicFramePr>
          <p:cNvPr id="20484" name="Object 4"/>
          <p:cNvGraphicFramePr>
            <a:graphicFrameLocks noGrp="1" noChangeAspect="1"/>
          </p:cNvGraphicFramePr>
          <p:nvPr>
            <p:ph sz="half" idx="2"/>
          </p:nvPr>
        </p:nvGraphicFramePr>
        <p:xfrm>
          <a:off x="1111199" y="3652520"/>
          <a:ext cx="10215616" cy="1089025"/>
        </p:xfrm>
        <a:graphic>
          <a:graphicData uri="http://schemas.openxmlformats.org/presentationml/2006/ole">
            <mc:AlternateContent xmlns:mc="http://schemas.openxmlformats.org/markup-compatibility/2006">
              <mc:Choice xmlns:v="urn:schemas-microsoft-com:vml" Requires="v">
                <p:oleObj r:id="rId2" imgW="5334000" imgH="558800" progId="Equation.3">
                  <p:embed/>
                </p:oleObj>
              </mc:Choice>
              <mc:Fallback>
                <p:oleObj r:id="rId2" imgW="5334000" imgH="558800" progId="Equation.3">
                  <p:embed/>
                  <p:pic>
                    <p:nvPicPr>
                      <p:cNvPr id="2048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99" y="3652520"/>
                        <a:ext cx="10215616" cy="10890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1014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additive="base">
                                        <p:cTn id="19"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4"/>
                                        </p:tgtEl>
                                        <p:attrNameLst>
                                          <p:attrName>style.visibility</p:attrName>
                                        </p:attrNameLst>
                                      </p:cBhvr>
                                      <p:to>
                                        <p:strVal val="visible"/>
                                      </p:to>
                                    </p:set>
                                    <p:anim calcmode="lin" valueType="num">
                                      <p:cBhvr additive="base">
                                        <p:cTn id="25" dur="500" fill="hold"/>
                                        <p:tgtEl>
                                          <p:spTgt spid="20484"/>
                                        </p:tgtEl>
                                        <p:attrNameLst>
                                          <p:attrName>ppt_x</p:attrName>
                                        </p:attrNameLst>
                                      </p:cBhvr>
                                      <p:tavLst>
                                        <p:tav tm="0">
                                          <p:val>
                                            <p:strVal val="#ppt_x"/>
                                          </p:val>
                                        </p:tav>
                                        <p:tav tm="100000">
                                          <p:val>
                                            <p:strVal val="#ppt_x"/>
                                          </p:val>
                                        </p:tav>
                                      </p:tavLst>
                                    </p:anim>
                                    <p:anim calcmode="lin" valueType="num">
                                      <p:cBhvr additive="base">
                                        <p:cTn id="26"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3">
                                            <p:txEl>
                                              <p:pRg st="9" end="9"/>
                                            </p:txEl>
                                          </p:spTgt>
                                        </p:tgtEl>
                                        <p:attrNameLst>
                                          <p:attrName>style.visibility</p:attrName>
                                        </p:attrNameLst>
                                      </p:cBhvr>
                                      <p:to>
                                        <p:strVal val="visible"/>
                                      </p:to>
                                    </p:set>
                                    <p:anim calcmode="lin" valueType="num">
                                      <p:cBhvr additive="base">
                                        <p:cTn id="31" dur="5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48665"/>
            <a:ext cx="10515600" cy="4351338"/>
          </a:xfrm>
        </p:spPr>
        <p:txBody>
          <a:bodyPr/>
          <a:lstStyle/>
          <a:p>
            <a:pPr marL="0" indent="0">
              <a:buNone/>
            </a:pPr>
            <a:r>
              <a:rPr lang="zh-CN" altLang="en-US" dirty="0"/>
              <a:t>核心代码：</a:t>
            </a:r>
          </a:p>
        </p:txBody>
      </p:sp>
      <p:pic>
        <p:nvPicPr>
          <p:cNvPr id="5" name="图片 4"/>
          <p:cNvPicPr>
            <a:picLocks noChangeAspect="1"/>
          </p:cNvPicPr>
          <p:nvPr/>
        </p:nvPicPr>
        <p:blipFill>
          <a:blip r:embed="rId2"/>
          <a:stretch>
            <a:fillRect/>
          </a:stretch>
        </p:blipFill>
        <p:spPr>
          <a:xfrm>
            <a:off x="1645602" y="1652905"/>
            <a:ext cx="7121521" cy="394589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sz="half" idx="1"/>
          </p:nvPr>
        </p:nvSpPr>
        <p:spPr>
          <a:xfrm>
            <a:off x="609600" y="223520"/>
            <a:ext cx="11033760" cy="6502400"/>
          </a:xfrm>
        </p:spPr>
        <p:txBody>
          <a:bodyPr/>
          <a:lstStyle/>
          <a:p>
            <a:pPr marL="0" indent="0">
              <a:buNone/>
            </a:pPr>
            <a:r>
              <a:rPr lang="zh-CN" altLang="zh-CN" dirty="0"/>
              <a:t>方法二</a:t>
            </a:r>
            <a:endParaRPr lang="en-US" altLang="zh-CN" dirty="0"/>
          </a:p>
          <a:p>
            <a:r>
              <a:rPr lang="zh-CN" altLang="zh-CN" dirty="0"/>
              <a:t>方法一之所以超时，是由于“树”，树的儿子数量可能比较多，这样转移花费大量时间，我们可以把树等价转变为二叉树。</a:t>
            </a:r>
          </a:p>
          <a:p>
            <a:r>
              <a:rPr lang="zh-CN" altLang="zh-CN" dirty="0"/>
              <a:t>左儿子右兄弟法：结点的第一个儿子作为左儿子，右兄弟作为右儿子。</a:t>
            </a:r>
          </a:p>
          <a:p>
            <a:endParaRPr lang="zh-CN" altLang="zh-CN" dirty="0">
              <a:ea typeface="黑体" panose="02010609060101010101" pitchFamily="49" charset="-122"/>
            </a:endParaRPr>
          </a:p>
        </p:txBody>
      </p:sp>
      <p:grpSp>
        <p:nvGrpSpPr>
          <p:cNvPr id="21508" name="Group 4"/>
          <p:cNvGrpSpPr>
            <a:grpSpLocks noChangeAspect="1"/>
          </p:cNvGrpSpPr>
          <p:nvPr/>
        </p:nvGrpSpPr>
        <p:grpSpPr bwMode="auto">
          <a:xfrm>
            <a:off x="2175828" y="3070861"/>
            <a:ext cx="2984500" cy="3059113"/>
            <a:chOff x="0" y="0"/>
            <a:chExt cx="3444" cy="3275"/>
          </a:xfrm>
        </p:grpSpPr>
        <p:sp>
          <p:nvSpPr>
            <p:cNvPr id="21509" name="AutoShape 5"/>
            <p:cNvSpPr>
              <a:spLocks noChangeAspect="1" noChangeArrowheads="1" noTextEdit="1"/>
            </p:cNvSpPr>
            <p:nvPr/>
          </p:nvSpPr>
          <p:spPr bwMode="auto">
            <a:xfrm>
              <a:off x="0" y="0"/>
              <a:ext cx="3444" cy="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0" name="Oval 6"/>
            <p:cNvSpPr>
              <a:spLocks noChangeArrowheads="1"/>
            </p:cNvSpPr>
            <p:nvPr/>
          </p:nvSpPr>
          <p:spPr bwMode="auto">
            <a:xfrm>
              <a:off x="1095" y="408"/>
              <a:ext cx="470"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2</a:t>
              </a:r>
            </a:p>
          </p:txBody>
        </p:sp>
        <p:sp>
          <p:nvSpPr>
            <p:cNvPr id="21511" name="Oval 7"/>
            <p:cNvSpPr>
              <a:spLocks noChangeArrowheads="1"/>
            </p:cNvSpPr>
            <p:nvPr/>
          </p:nvSpPr>
          <p:spPr bwMode="auto">
            <a:xfrm>
              <a:off x="312" y="1224"/>
              <a:ext cx="470"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1</a:t>
              </a:r>
            </a:p>
          </p:txBody>
        </p:sp>
        <p:sp>
          <p:nvSpPr>
            <p:cNvPr id="21512" name="Oval 8"/>
            <p:cNvSpPr>
              <a:spLocks noChangeArrowheads="1"/>
            </p:cNvSpPr>
            <p:nvPr/>
          </p:nvSpPr>
          <p:spPr bwMode="auto">
            <a:xfrm>
              <a:off x="1252" y="2311"/>
              <a:ext cx="470" cy="47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5</a:t>
              </a:r>
            </a:p>
          </p:txBody>
        </p:sp>
        <p:sp>
          <p:nvSpPr>
            <p:cNvPr id="21513" name="Oval 9"/>
            <p:cNvSpPr>
              <a:spLocks noChangeArrowheads="1"/>
            </p:cNvSpPr>
            <p:nvPr/>
          </p:nvSpPr>
          <p:spPr bwMode="auto">
            <a:xfrm>
              <a:off x="1878" y="1220"/>
              <a:ext cx="469"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7</a:t>
              </a:r>
            </a:p>
          </p:txBody>
        </p:sp>
        <p:sp>
          <p:nvSpPr>
            <p:cNvPr id="21514" name="Oval 10"/>
            <p:cNvSpPr>
              <a:spLocks noChangeArrowheads="1"/>
            </p:cNvSpPr>
            <p:nvPr/>
          </p:nvSpPr>
          <p:spPr bwMode="auto">
            <a:xfrm>
              <a:off x="2661" y="408"/>
              <a:ext cx="468"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3</a:t>
              </a:r>
            </a:p>
          </p:txBody>
        </p:sp>
        <p:sp>
          <p:nvSpPr>
            <p:cNvPr id="21515" name="Oval 11"/>
            <p:cNvSpPr>
              <a:spLocks noChangeArrowheads="1"/>
            </p:cNvSpPr>
            <p:nvPr/>
          </p:nvSpPr>
          <p:spPr bwMode="auto">
            <a:xfrm>
              <a:off x="1095" y="1224"/>
              <a:ext cx="468"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4</a:t>
              </a:r>
            </a:p>
          </p:txBody>
        </p:sp>
        <p:sp>
          <p:nvSpPr>
            <p:cNvPr id="21516" name="Oval 12"/>
            <p:cNvSpPr>
              <a:spLocks noChangeArrowheads="1"/>
            </p:cNvSpPr>
            <p:nvPr/>
          </p:nvSpPr>
          <p:spPr bwMode="auto">
            <a:xfrm>
              <a:off x="2503" y="2311"/>
              <a:ext cx="471" cy="471"/>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6</a:t>
              </a:r>
            </a:p>
          </p:txBody>
        </p:sp>
        <p:sp>
          <p:nvSpPr>
            <p:cNvPr id="21517" name="Line 13"/>
            <p:cNvSpPr>
              <a:spLocks noChangeShapeType="1"/>
            </p:cNvSpPr>
            <p:nvPr/>
          </p:nvSpPr>
          <p:spPr bwMode="auto">
            <a:xfrm flipH="1">
              <a:off x="706" y="817"/>
              <a:ext cx="443" cy="479"/>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8" name="Line 14"/>
            <p:cNvSpPr>
              <a:spLocks noChangeShapeType="1"/>
            </p:cNvSpPr>
            <p:nvPr/>
          </p:nvSpPr>
          <p:spPr bwMode="auto">
            <a:xfrm>
              <a:off x="1336" y="882"/>
              <a:ext cx="6" cy="346"/>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9" name="Line 15"/>
            <p:cNvSpPr>
              <a:spLocks noChangeShapeType="1"/>
            </p:cNvSpPr>
            <p:nvPr/>
          </p:nvSpPr>
          <p:spPr bwMode="auto">
            <a:xfrm>
              <a:off x="1522" y="779"/>
              <a:ext cx="439" cy="537"/>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0" name="Line 16"/>
            <p:cNvSpPr>
              <a:spLocks noChangeShapeType="1"/>
            </p:cNvSpPr>
            <p:nvPr/>
          </p:nvSpPr>
          <p:spPr bwMode="auto">
            <a:xfrm flipH="1">
              <a:off x="1565" y="1663"/>
              <a:ext cx="415" cy="648"/>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1" name="Line 17"/>
            <p:cNvSpPr>
              <a:spLocks noChangeShapeType="1"/>
            </p:cNvSpPr>
            <p:nvPr/>
          </p:nvSpPr>
          <p:spPr bwMode="auto">
            <a:xfrm>
              <a:off x="2274" y="1647"/>
              <a:ext cx="327" cy="715"/>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2" name="Text Box 18"/>
            <p:cNvSpPr txBox="1">
              <a:spLocks noChangeArrowheads="1"/>
            </p:cNvSpPr>
            <p:nvPr/>
          </p:nvSpPr>
          <p:spPr bwMode="auto">
            <a:xfrm>
              <a:off x="1096" y="2853"/>
              <a:ext cx="1250"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lang="zh-CN" altLang="en-US">
                <a:latin typeface="Times New Roman" panose="02020603050405020304" pitchFamily="18" charset="0"/>
              </a:endParaRPr>
            </a:p>
          </p:txBody>
        </p:sp>
        <p:sp>
          <p:nvSpPr>
            <p:cNvPr id="21523" name="Oval 19"/>
            <p:cNvSpPr>
              <a:spLocks noChangeArrowheads="1"/>
            </p:cNvSpPr>
            <p:nvPr/>
          </p:nvSpPr>
          <p:spPr bwMode="auto">
            <a:xfrm>
              <a:off x="1789" y="68"/>
              <a:ext cx="467" cy="472"/>
            </a:xfrm>
            <a:prstGeom prst="ellipse">
              <a:avLst/>
            </a:prstGeom>
            <a:solidFill>
              <a:srgbClr val="FFFFFF"/>
            </a:solidFill>
            <a:ln w="9525"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a:latin typeface="Times New Roman" panose="02020603050405020304" pitchFamily="18" charset="0"/>
                </a:rPr>
                <a:t>0</a:t>
              </a:r>
            </a:p>
          </p:txBody>
        </p:sp>
        <p:sp>
          <p:nvSpPr>
            <p:cNvPr id="21524" name="Line 20"/>
            <p:cNvSpPr>
              <a:spLocks noChangeShapeType="1"/>
            </p:cNvSpPr>
            <p:nvPr/>
          </p:nvSpPr>
          <p:spPr bwMode="auto">
            <a:xfrm flipH="1">
              <a:off x="1517" y="355"/>
              <a:ext cx="286" cy="162"/>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5" name="Line 21"/>
            <p:cNvSpPr>
              <a:spLocks noChangeShapeType="1"/>
            </p:cNvSpPr>
            <p:nvPr/>
          </p:nvSpPr>
          <p:spPr bwMode="auto">
            <a:xfrm>
              <a:off x="2252" y="337"/>
              <a:ext cx="430" cy="206"/>
            </a:xfrm>
            <a:prstGeom prst="line">
              <a:avLst/>
            </a:prstGeom>
            <a:noFill/>
            <a:ln w="9525"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526" name="AutoShape 22"/>
          <p:cNvSpPr>
            <a:spLocks noChangeArrowheads="1"/>
          </p:cNvSpPr>
          <p:nvPr/>
        </p:nvSpPr>
        <p:spPr bwMode="auto">
          <a:xfrm>
            <a:off x="5163503" y="4077335"/>
            <a:ext cx="863600" cy="323850"/>
          </a:xfrm>
          <a:prstGeom prst="rightArrow">
            <a:avLst>
              <a:gd name="adj1" fmla="val 50000"/>
              <a:gd name="adj2" fmla="val 66667"/>
            </a:avLst>
          </a:prstGeom>
          <a:solidFill>
            <a:schemeClr val="accent1"/>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1527" name="Object 23"/>
          <p:cNvGraphicFramePr>
            <a:graphicFrameLocks noGrp="1" noChangeAspect="1"/>
          </p:cNvGraphicFramePr>
          <p:nvPr>
            <p:ph sz="half" idx="2"/>
          </p:nvPr>
        </p:nvGraphicFramePr>
        <p:xfrm>
          <a:off x="6314440" y="2997835"/>
          <a:ext cx="2667000" cy="3036888"/>
        </p:xfrm>
        <a:graphic>
          <a:graphicData uri="http://schemas.openxmlformats.org/presentationml/2006/ole">
            <mc:AlternateContent xmlns:mc="http://schemas.openxmlformats.org/markup-compatibility/2006">
              <mc:Choice xmlns:v="urn:schemas-microsoft-com:vml" Requires="v">
                <p:oleObj r:id="rId2" imgW="2667000" imgH="3038475" progId="Paint.Picture">
                  <p:embed/>
                </p:oleObj>
              </mc:Choice>
              <mc:Fallback>
                <p:oleObj r:id="rId2" imgW="2667000" imgH="3038475" progId="Paint.Picture">
                  <p:embed/>
                  <p:pic>
                    <p:nvPicPr>
                      <p:cNvPr id="21527"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440" y="2997835"/>
                        <a:ext cx="266700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6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08"/>
                                        </p:tgtEl>
                                        <p:attrNameLst>
                                          <p:attrName>style.visibility</p:attrName>
                                        </p:attrNameLst>
                                      </p:cBhvr>
                                      <p:to>
                                        <p:strVal val="visible"/>
                                      </p:to>
                                    </p:set>
                                    <p:anim calcmode="lin" valueType="num">
                                      <p:cBhvr additive="base">
                                        <p:cTn id="25" dur="500" fill="hold"/>
                                        <p:tgtEl>
                                          <p:spTgt spid="21508"/>
                                        </p:tgtEl>
                                        <p:attrNameLst>
                                          <p:attrName>ppt_x</p:attrName>
                                        </p:attrNameLst>
                                      </p:cBhvr>
                                      <p:tavLst>
                                        <p:tav tm="0">
                                          <p:val>
                                            <p:strVal val="#ppt_x"/>
                                          </p:val>
                                        </p:tav>
                                        <p:tav tm="100000">
                                          <p:val>
                                            <p:strVal val="#ppt_x"/>
                                          </p:val>
                                        </p:tav>
                                      </p:tavLst>
                                    </p:anim>
                                    <p:anim calcmode="lin" valueType="num">
                                      <p:cBhvr additive="base">
                                        <p:cTn id="26" dur="500" fill="hold"/>
                                        <p:tgtEl>
                                          <p:spTgt spid="2150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526"/>
                                        </p:tgtEl>
                                        <p:attrNameLst>
                                          <p:attrName>style.visibility</p:attrName>
                                        </p:attrNameLst>
                                      </p:cBhvr>
                                      <p:to>
                                        <p:strVal val="visible"/>
                                      </p:to>
                                    </p:set>
                                    <p:anim calcmode="lin" valueType="num">
                                      <p:cBhvr additive="base">
                                        <p:cTn id="29" dur="500" fill="hold"/>
                                        <p:tgtEl>
                                          <p:spTgt spid="21526"/>
                                        </p:tgtEl>
                                        <p:attrNameLst>
                                          <p:attrName>ppt_x</p:attrName>
                                        </p:attrNameLst>
                                      </p:cBhvr>
                                      <p:tavLst>
                                        <p:tav tm="0">
                                          <p:val>
                                            <p:strVal val="#ppt_x"/>
                                          </p:val>
                                        </p:tav>
                                        <p:tav tm="100000">
                                          <p:val>
                                            <p:strVal val="#ppt_x"/>
                                          </p:val>
                                        </p:tav>
                                      </p:tavLst>
                                    </p:anim>
                                    <p:anim calcmode="lin" valueType="num">
                                      <p:cBhvr additive="base">
                                        <p:cTn id="30" dur="500" fill="hold"/>
                                        <p:tgtEl>
                                          <p:spTgt spid="2152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527"/>
                                        </p:tgtEl>
                                        <p:attrNameLst>
                                          <p:attrName>style.visibility</p:attrName>
                                        </p:attrNameLst>
                                      </p:cBhvr>
                                      <p:to>
                                        <p:strVal val="visible"/>
                                      </p:to>
                                    </p:set>
                                    <p:anim calcmode="lin" valueType="num">
                                      <p:cBhvr additive="base">
                                        <p:cTn id="33" dur="500" fill="hold"/>
                                        <p:tgtEl>
                                          <p:spTgt spid="21527"/>
                                        </p:tgtEl>
                                        <p:attrNameLst>
                                          <p:attrName>ppt_x</p:attrName>
                                        </p:attrNameLst>
                                      </p:cBhvr>
                                      <p:tavLst>
                                        <p:tav tm="0">
                                          <p:val>
                                            <p:strVal val="#ppt_x"/>
                                          </p:val>
                                        </p:tav>
                                        <p:tav tm="100000">
                                          <p:val>
                                            <p:strVal val="#ppt_x"/>
                                          </p:val>
                                        </p:tav>
                                      </p:tavLst>
                                    </p:anim>
                                    <p:anim calcmode="lin" valueType="num">
                                      <p:cBhvr additive="base">
                                        <p:cTn id="34" dur="500" fill="hold"/>
                                        <p:tgtEl>
                                          <p:spTgt spid="21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690688"/>
            <a:ext cx="10515600" cy="4351338"/>
          </a:xfrm>
        </p:spPr>
        <p:txBody>
          <a:bodyPr/>
          <a:lstStyle/>
          <a:p>
            <a:pPr marL="0" indent="0">
              <a:buNone/>
            </a:pPr>
            <a:r>
              <a:rPr lang="en-US" altLang="zh-CN" dirty="0"/>
              <a:t>1</a:t>
            </a:r>
            <a:r>
              <a:rPr lang="zh-CN" altLang="en-US" dirty="0"/>
              <a:t>、首先多叉树转二叉树</a:t>
            </a:r>
            <a:endParaRPr lang="en-US" altLang="zh-CN" dirty="0"/>
          </a:p>
          <a:p>
            <a:pPr marL="0" indent="0">
              <a:buNone/>
            </a:pP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60" y="2871153"/>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59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9248"/>
            <a:ext cx="10515600" cy="6010592"/>
          </a:xfrm>
        </p:spPr>
        <p:txBody>
          <a:bodyPr>
            <a:normAutofit lnSpcReduction="10000"/>
          </a:bodyPr>
          <a:lstStyle/>
          <a:p>
            <a:pPr marL="0" indent="0">
              <a:buNone/>
            </a:pPr>
            <a:endParaRPr lang="en-US" altLang="zh-CN" dirty="0"/>
          </a:p>
          <a:p>
            <a:pPr marL="0" indent="0">
              <a:buNone/>
            </a:pPr>
            <a:r>
              <a:rPr lang="en-US" altLang="zh-CN" dirty="0" err="1"/>
              <a:t>dfs</a:t>
            </a:r>
            <a:r>
              <a:rPr lang="en-US" altLang="zh-CN" dirty="0"/>
              <a:t>(</a:t>
            </a:r>
            <a:r>
              <a:rPr lang="en-US" altLang="zh-CN" dirty="0" err="1"/>
              <a:t>i,j</a:t>
            </a:r>
            <a:r>
              <a:rPr lang="en-US" altLang="zh-CN" dirty="0"/>
              <a:t>)</a:t>
            </a:r>
            <a:r>
              <a:rPr lang="zh-CN" altLang="en-US" dirty="0"/>
              <a:t>代表当前要考虑第</a:t>
            </a:r>
            <a:r>
              <a:rPr lang="en-US" altLang="zh-CN" dirty="0" err="1"/>
              <a:t>i</a:t>
            </a:r>
            <a:r>
              <a:rPr lang="zh-CN" altLang="en-US" dirty="0"/>
              <a:t>个课程及以其为根的二叉树中的子树的选择情况，</a:t>
            </a:r>
            <a:r>
              <a:rPr lang="en-US" altLang="zh-CN" dirty="0"/>
              <a:t>j</a:t>
            </a:r>
            <a:r>
              <a:rPr lang="zh-CN" altLang="en-US" dirty="0"/>
              <a:t>表示当前能够选择多少门课程。</a:t>
            </a:r>
          </a:p>
          <a:p>
            <a:pPr marL="0" indent="0">
              <a:buNone/>
            </a:pPr>
            <a:endParaRPr lang="zh-CN" altLang="en-US" dirty="0"/>
          </a:p>
          <a:p>
            <a:pPr marL="0" indent="0">
              <a:buNone/>
            </a:pPr>
            <a:r>
              <a:rPr lang="zh-CN" altLang="en-US" dirty="0"/>
              <a:t>根据题意可知</a:t>
            </a:r>
            <a:r>
              <a:rPr lang="en-US" altLang="zh-CN" dirty="0"/>
              <a:t>,</a:t>
            </a:r>
            <a:r>
              <a:rPr lang="zh-CN" altLang="en-US" dirty="0"/>
              <a:t>现在正在考虑第</a:t>
            </a:r>
            <a:r>
              <a:rPr lang="en-US" altLang="zh-CN" dirty="0" err="1"/>
              <a:t>i</a:t>
            </a:r>
            <a:r>
              <a:rPr lang="zh-CN" altLang="en-US" dirty="0"/>
              <a:t>门课程的情况时，必须已经选择了第</a:t>
            </a:r>
            <a:r>
              <a:rPr lang="en-US" altLang="zh-CN" dirty="0" err="1"/>
              <a:t>i</a:t>
            </a:r>
            <a:r>
              <a:rPr lang="zh-CN" altLang="en-US" dirty="0"/>
              <a:t>门课程在多叉树中的父亲。所以我们可以直接略过第</a:t>
            </a:r>
            <a:r>
              <a:rPr lang="en-US" altLang="zh-CN" dirty="0" err="1"/>
              <a:t>i</a:t>
            </a:r>
            <a:r>
              <a:rPr lang="zh-CN" altLang="en-US" dirty="0"/>
              <a:t>门课程，去考虑第</a:t>
            </a:r>
            <a:r>
              <a:rPr lang="en-US" altLang="zh-CN" dirty="0" err="1"/>
              <a:t>i</a:t>
            </a:r>
            <a:r>
              <a:rPr lang="zh-CN" altLang="en-US" dirty="0"/>
              <a:t>门课程的右孩子</a:t>
            </a:r>
            <a:r>
              <a:rPr lang="en-US" altLang="zh-CN" dirty="0"/>
              <a:t>(</a:t>
            </a:r>
            <a:r>
              <a:rPr lang="zh-CN" altLang="en-US" dirty="0"/>
              <a:t>多叉树中的下一个兄弟</a:t>
            </a:r>
            <a:r>
              <a:rPr lang="en-US" altLang="zh-CN" dirty="0"/>
              <a:t>)</a:t>
            </a:r>
            <a:r>
              <a:rPr lang="zh-CN" altLang="en-US" dirty="0"/>
              <a:t>，当然也不能考虑自己的左孩子</a:t>
            </a:r>
            <a:r>
              <a:rPr lang="en-US" altLang="zh-CN" dirty="0"/>
              <a:t>(</a:t>
            </a:r>
            <a:r>
              <a:rPr lang="zh-CN" altLang="en-US" dirty="0"/>
              <a:t>多叉树中的孩子</a:t>
            </a:r>
            <a:r>
              <a:rPr lang="en-US" altLang="zh-CN" dirty="0"/>
              <a:t>)</a:t>
            </a:r>
            <a:r>
              <a:rPr lang="zh-CN" altLang="en-US" dirty="0"/>
              <a:t>了。</a:t>
            </a:r>
          </a:p>
          <a:p>
            <a:pPr marL="0" indent="0">
              <a:buNone/>
            </a:pPr>
            <a:endParaRPr lang="zh-CN" altLang="en-US" dirty="0"/>
          </a:p>
          <a:p>
            <a:pPr marL="0" indent="0">
              <a:buNone/>
            </a:pPr>
            <a:r>
              <a:rPr lang="zh-CN" altLang="en-US" dirty="0"/>
              <a:t>我们还需要选第</a:t>
            </a:r>
            <a:r>
              <a:rPr lang="en-US" altLang="zh-CN" dirty="0" err="1"/>
              <a:t>i</a:t>
            </a:r>
            <a:r>
              <a:rPr lang="zh-CN" altLang="en-US" dirty="0"/>
              <a:t>门课程的情况。选第</a:t>
            </a:r>
            <a:r>
              <a:rPr lang="en-US" altLang="zh-CN" dirty="0" err="1"/>
              <a:t>i</a:t>
            </a:r>
            <a:r>
              <a:rPr lang="zh-CN" altLang="en-US" dirty="0"/>
              <a:t>门课程，就得加上这门课程的学分，然后剩余总课程</a:t>
            </a:r>
            <a:r>
              <a:rPr lang="en-US" altLang="zh-CN" dirty="0"/>
              <a:t>--</a:t>
            </a:r>
            <a:r>
              <a:rPr lang="zh-CN" altLang="en-US" dirty="0"/>
              <a:t>。剩下的课程可以分给自己的左孩子</a:t>
            </a:r>
            <a:r>
              <a:rPr lang="en-US" altLang="zh-CN" dirty="0"/>
              <a:t>(</a:t>
            </a:r>
            <a:r>
              <a:rPr lang="zh-CN" altLang="en-US" dirty="0"/>
              <a:t>多叉树中的孩子</a:t>
            </a:r>
            <a:r>
              <a:rPr lang="en-US" altLang="zh-CN" dirty="0"/>
              <a:t>)</a:t>
            </a:r>
            <a:r>
              <a:rPr lang="zh-CN" altLang="en-US" dirty="0"/>
              <a:t>一些，剩下的分给自己的右孩子</a:t>
            </a:r>
            <a:r>
              <a:rPr lang="en-US" altLang="zh-CN" dirty="0"/>
              <a:t>(</a:t>
            </a:r>
            <a:r>
              <a:rPr lang="zh-CN" altLang="en-US" dirty="0"/>
              <a:t>多叉树中的兄弟</a:t>
            </a:r>
            <a:r>
              <a:rPr lang="en-US" altLang="zh-CN" dirty="0"/>
              <a:t>)</a:t>
            </a:r>
            <a:r>
              <a:rPr lang="zh-CN" altLang="en-US" dirty="0"/>
              <a:t>。在</a:t>
            </a:r>
            <a:r>
              <a:rPr lang="en-US" altLang="zh-CN" dirty="0" err="1"/>
              <a:t>dfs</a:t>
            </a:r>
            <a:r>
              <a:rPr lang="zh-CN" altLang="en-US" dirty="0"/>
              <a:t>中，</a:t>
            </a:r>
            <a:r>
              <a:rPr lang="en-US" altLang="zh-CN" dirty="0"/>
              <a:t>for(int k=0;k&lt;</a:t>
            </a:r>
            <a:r>
              <a:rPr lang="en-US" altLang="zh-CN" dirty="0" err="1"/>
              <a:t>j;k</a:t>
            </a:r>
            <a:r>
              <a:rPr lang="en-US" altLang="zh-CN" dirty="0"/>
              <a:t>++)</a:t>
            </a:r>
            <a:r>
              <a:rPr lang="zh-CN" altLang="en-US" dirty="0"/>
              <a:t>这里面的这个</a:t>
            </a:r>
            <a:r>
              <a:rPr lang="en-US" altLang="zh-CN" dirty="0"/>
              <a:t>k</a:t>
            </a:r>
            <a:r>
              <a:rPr lang="zh-CN" altLang="en-US" dirty="0"/>
              <a:t>就是给左孩子多少。那么就更新答案为：自己的学分</a:t>
            </a:r>
            <a:r>
              <a:rPr lang="en-US" altLang="zh-CN" dirty="0"/>
              <a:t>+</a:t>
            </a:r>
            <a:r>
              <a:rPr lang="en-US" altLang="zh-CN" dirty="0" err="1"/>
              <a:t>dfs</a:t>
            </a:r>
            <a:r>
              <a:rPr lang="zh-CN" altLang="en-US" dirty="0"/>
              <a:t>左孩子的学分</a:t>
            </a:r>
            <a:r>
              <a:rPr lang="en-US" altLang="zh-CN" dirty="0"/>
              <a:t>+</a:t>
            </a:r>
            <a:r>
              <a:rPr lang="en-US" altLang="zh-CN" dirty="0" err="1"/>
              <a:t>dfs</a:t>
            </a:r>
            <a:r>
              <a:rPr lang="zh-CN" altLang="en-US" dirty="0"/>
              <a:t>右孩子的学分。</a:t>
            </a:r>
            <a:endParaRPr lang="en-US" altLang="zh-CN" dirty="0"/>
          </a:p>
          <a:p>
            <a:pPr marL="0" indent="0">
              <a:buNone/>
            </a:pPr>
            <a:endParaRPr lang="zh-CN" altLang="en-US" dirty="0"/>
          </a:p>
        </p:txBody>
      </p:sp>
    </p:spTree>
    <p:extLst>
      <p:ext uri="{BB962C8B-B14F-4D97-AF65-F5344CB8AC3E}">
        <p14:creationId xmlns:p14="http://schemas.microsoft.com/office/powerpoint/2010/main" val="1855410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sz="half" idx="1"/>
          </p:nvPr>
        </p:nvSpPr>
        <p:spPr>
          <a:xfrm>
            <a:off x="375920" y="304801"/>
            <a:ext cx="11328400" cy="6268720"/>
          </a:xfrm>
        </p:spPr>
        <p:txBody>
          <a:bodyPr>
            <a:normAutofit/>
          </a:bodyPr>
          <a:lstStyle/>
          <a:p>
            <a:r>
              <a:rPr lang="zh-CN" altLang="zh-CN" dirty="0"/>
              <a:t>f[i,j]表示在以i为根的子树中选修j门课程能获得的最多学分。</a:t>
            </a:r>
            <a:endParaRPr lang="en-US" altLang="zh-CN" dirty="0"/>
          </a:p>
          <a:p>
            <a:endParaRPr lang="zh-CN" altLang="zh-CN" dirty="0"/>
          </a:p>
          <a:p>
            <a:r>
              <a:rPr lang="zh-CN" altLang="zh-CN" dirty="0"/>
              <a:t>根据i选不选分两种情况：</a:t>
            </a:r>
            <a:endParaRPr lang="en-US" altLang="zh-CN" dirty="0"/>
          </a:p>
          <a:p>
            <a:endParaRPr lang="zh-CN" altLang="zh-CN" dirty="0"/>
          </a:p>
          <a:p>
            <a:r>
              <a:rPr lang="zh-CN" altLang="zh-CN" dirty="0"/>
              <a:t>1.不选：那i及i的左子树都不能选，全部在i的右子树中选，f[rightson,j];</a:t>
            </a:r>
          </a:p>
          <a:p>
            <a:r>
              <a:rPr lang="zh-CN" altLang="zh-CN" dirty="0"/>
              <a:t>2.选：i选，i的左子树可以选也可以不选，假设左子树选k个，则另外j-1-k在右子树中选，对应的状态为f[leftson,k]+f[rightson,j-1-k];</a:t>
            </a:r>
          </a:p>
          <a:p>
            <a:endParaRPr lang="zh-CN" altLang="zh-CN" dirty="0"/>
          </a:p>
          <a:p>
            <a:endParaRPr lang="en-US" altLang="zh-CN" dirty="0"/>
          </a:p>
          <a:p>
            <a:endParaRPr lang="zh-CN" altLang="zh-CN" dirty="0"/>
          </a:p>
          <a:p>
            <a:r>
              <a:rPr lang="zh-CN" altLang="zh-CN" dirty="0"/>
              <a:t>用自顶向下记忆化搜索实现，时间复杂度为O(</a:t>
            </a:r>
            <a:r>
              <a:rPr lang="en-US" altLang="zh-CN" dirty="0"/>
              <a:t>nm</a:t>
            </a:r>
            <a:r>
              <a:rPr lang="zh-CN" altLang="zh-CN" dirty="0"/>
              <a:t>2)。</a:t>
            </a:r>
          </a:p>
        </p:txBody>
      </p:sp>
      <p:graphicFrame>
        <p:nvGraphicFramePr>
          <p:cNvPr id="22532" name="Object 4"/>
          <p:cNvGraphicFramePr>
            <a:graphicFrameLocks noGrp="1" noChangeAspect="1"/>
          </p:cNvGraphicFramePr>
          <p:nvPr>
            <p:ph sz="half" idx="2"/>
          </p:nvPr>
        </p:nvGraphicFramePr>
        <p:xfrm>
          <a:off x="1677354" y="4139249"/>
          <a:ext cx="7920037" cy="611187"/>
        </p:xfrm>
        <a:graphic>
          <a:graphicData uri="http://schemas.openxmlformats.org/presentationml/2006/ole">
            <mc:AlternateContent xmlns:mc="http://schemas.openxmlformats.org/markup-compatibility/2006">
              <mc:Choice xmlns:v="urn:schemas-microsoft-com:vml" Requires="v">
                <p:oleObj r:id="rId2" imgW="3403600" imgH="254000" progId="Equation.3">
                  <p:embed/>
                </p:oleObj>
              </mc:Choice>
              <mc:Fallback>
                <p:oleObj r:id="rId2" imgW="3403600" imgH="254000" progId="Equation.3">
                  <p:embed/>
                  <p:pic>
                    <p:nvPicPr>
                      <p:cNvPr id="225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354" y="4139249"/>
                        <a:ext cx="7920037"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832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 calcmode="lin" valueType="num">
                                      <p:cBhvr additive="base">
                                        <p:cTn id="13"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anim calcmode="lin" valueType="num">
                                      <p:cBhvr additive="base">
                                        <p:cTn id="19"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1">
                                            <p:txEl>
                                              <p:pRg st="5" end="5"/>
                                            </p:txEl>
                                          </p:spTgt>
                                        </p:tgtEl>
                                        <p:attrNameLst>
                                          <p:attrName>style.visibility</p:attrName>
                                        </p:attrNameLst>
                                      </p:cBhvr>
                                      <p:to>
                                        <p:strVal val="visible"/>
                                      </p:to>
                                    </p:set>
                                    <p:anim calcmode="lin" valueType="num">
                                      <p:cBhvr additive="base">
                                        <p:cTn id="25"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532"/>
                                        </p:tgtEl>
                                        <p:attrNameLst>
                                          <p:attrName>style.visibility</p:attrName>
                                        </p:attrNameLst>
                                      </p:cBhvr>
                                      <p:to>
                                        <p:strVal val="visible"/>
                                      </p:to>
                                    </p:set>
                                    <p:anim calcmode="lin" valueType="num">
                                      <p:cBhvr additive="base">
                                        <p:cTn id="31" dur="500" fill="hold"/>
                                        <p:tgtEl>
                                          <p:spTgt spid="22532"/>
                                        </p:tgtEl>
                                        <p:attrNameLst>
                                          <p:attrName>ppt_x</p:attrName>
                                        </p:attrNameLst>
                                      </p:cBhvr>
                                      <p:tavLst>
                                        <p:tav tm="0">
                                          <p:val>
                                            <p:strVal val="#ppt_x"/>
                                          </p:val>
                                        </p:tav>
                                        <p:tav tm="100000">
                                          <p:val>
                                            <p:strVal val="#ppt_x"/>
                                          </p:val>
                                        </p:tav>
                                      </p:tavLst>
                                    </p:anim>
                                    <p:anim calcmode="lin" valueType="num">
                                      <p:cBhvr additive="base">
                                        <p:cTn id="32"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531">
                                            <p:txEl>
                                              <p:pRg st="9" end="9"/>
                                            </p:txEl>
                                          </p:spTgt>
                                        </p:tgtEl>
                                        <p:attrNameLst>
                                          <p:attrName>style.visibility</p:attrName>
                                        </p:attrNameLst>
                                      </p:cBhvr>
                                      <p:to>
                                        <p:strVal val="visible"/>
                                      </p:to>
                                    </p:set>
                                    <p:anim calcmode="lin" valueType="num">
                                      <p:cBhvr additive="base">
                                        <p:cTn id="37" dur="500" fill="hold"/>
                                        <p:tgtEl>
                                          <p:spTgt spid="2253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0" y="944500"/>
            <a:ext cx="12192000" cy="2632199"/>
          </a:xfrm>
          <a:prstGeom prst="rect">
            <a:avLst/>
          </a:prstGeom>
        </p:spPr>
      </p:pic>
      <p:pic>
        <p:nvPicPr>
          <p:cNvPr id="11" name="图片 10"/>
          <p:cNvPicPr>
            <a:picLocks noChangeAspect="1"/>
          </p:cNvPicPr>
          <p:nvPr/>
        </p:nvPicPr>
        <p:blipFill>
          <a:blip r:embed="rId3"/>
          <a:stretch>
            <a:fillRect/>
          </a:stretch>
        </p:blipFill>
        <p:spPr>
          <a:xfrm>
            <a:off x="0" y="3779440"/>
            <a:ext cx="12192000" cy="2570703"/>
          </a:xfrm>
          <a:prstGeom prst="rect">
            <a:avLst/>
          </a:prstGeom>
        </p:spPr>
      </p:pic>
    </p:spTree>
    <p:extLst>
      <p:ext uri="{BB962C8B-B14F-4D97-AF65-F5344CB8AC3E}">
        <p14:creationId xmlns:p14="http://schemas.microsoft.com/office/powerpoint/2010/main" val="469203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386080" y="274321"/>
            <a:ext cx="11470640" cy="6207760"/>
          </a:xfrm>
        </p:spPr>
        <p:txBody>
          <a:bodyPr>
            <a:noAutofit/>
          </a:bodyPr>
          <a:lstStyle/>
          <a:p>
            <a:pPr marL="0" indent="0">
              <a:buNone/>
            </a:pPr>
            <a:r>
              <a:rPr lang="zh-CN" altLang="zh-CN" dirty="0"/>
              <a:t>方法三</a:t>
            </a:r>
            <a:r>
              <a:rPr lang="zh-CN" altLang="en-US" dirty="0"/>
              <a:t>：树上背包</a:t>
            </a:r>
            <a:endParaRPr lang="en-US" altLang="zh-CN" dirty="0"/>
          </a:p>
          <a:p>
            <a:endParaRPr lang="en-US" altLang="zh-CN" dirty="0"/>
          </a:p>
          <a:p>
            <a:r>
              <a:rPr lang="zh-CN" altLang="zh-CN" sz="2400" dirty="0"/>
              <a:t>不需要转变成二叉树。</a:t>
            </a:r>
          </a:p>
          <a:p>
            <a:r>
              <a:rPr lang="zh-CN" altLang="zh-CN" sz="2400" dirty="0"/>
              <a:t>f[i,j]表示在以i为根的子树中选修j门课程能获得的最多学分。</a:t>
            </a:r>
          </a:p>
          <a:p>
            <a:r>
              <a:rPr lang="zh-CN" altLang="zh-CN" sz="2400" dirty="0"/>
              <a:t>方法一的方法采用自顶向下，所以复杂度很高，我们可以考虑用自下向上。</a:t>
            </a:r>
          </a:p>
          <a:p>
            <a:r>
              <a:rPr lang="zh-CN" altLang="zh-CN" sz="2400" dirty="0"/>
              <a:t>fa[i]存储i的父结点，我们把fa[i]的儿子们看作是一个个物品，当我们计算完f[i,j]后把(j,f[i,j])看作是背包中的一个物品，其中j是体积，f[i,j]是价值，用这个物品去更新f[fa[i],k](k&gt;=j)更新的方法跟背包问题一样。程序段如下：</a:t>
            </a:r>
          </a:p>
          <a:p>
            <a:r>
              <a:rPr lang="zh-CN" altLang="zh-CN" sz="2400" dirty="0"/>
              <a:t>for k:</a:t>
            </a:r>
            <a:r>
              <a:rPr lang="en-US" altLang="zh-CN" sz="2400" dirty="0"/>
              <a:t>= </a:t>
            </a:r>
            <a:r>
              <a:rPr lang="zh-CN" altLang="zh-CN" sz="2400" dirty="0"/>
              <a:t>n </a:t>
            </a:r>
            <a:r>
              <a:rPr lang="en-US" altLang="zh-CN" sz="2400" dirty="0"/>
              <a:t>to </a:t>
            </a:r>
            <a:r>
              <a:rPr lang="zh-CN" altLang="zh-CN" sz="2400" dirty="0"/>
              <a:t>j  </a:t>
            </a:r>
          </a:p>
          <a:p>
            <a:r>
              <a:rPr lang="zh-CN" altLang="zh-CN" sz="2400" dirty="0"/>
              <a:t>   if </a:t>
            </a:r>
            <a:r>
              <a:rPr lang="en-US" altLang="zh-CN" sz="2400" dirty="0"/>
              <a:t>(</a:t>
            </a:r>
            <a:r>
              <a:rPr lang="zh-CN" altLang="zh-CN" sz="2400" dirty="0"/>
              <a:t>f[fa[i],k-j]+f[i,j]&gt;f[fa[i],k]</a:t>
            </a:r>
            <a:r>
              <a:rPr lang="en-US" altLang="zh-CN" sz="2400" dirty="0"/>
              <a:t>)</a:t>
            </a:r>
            <a:r>
              <a:rPr lang="zh-CN" altLang="zh-CN" sz="2400" dirty="0"/>
              <a:t>  f[fa[i],k]=f[fa[i],k-j]+f[i,j];</a:t>
            </a:r>
          </a:p>
          <a:p>
            <a:r>
              <a:rPr lang="zh-CN" altLang="zh-CN" sz="2400" dirty="0"/>
              <a:t>用BFS得到一个序列，从后往前执行更新。</a:t>
            </a:r>
          </a:p>
          <a:p>
            <a:r>
              <a:rPr lang="zh-CN" altLang="zh-CN" sz="2400" dirty="0"/>
              <a:t>时间复杂度为O(m*n2)。</a:t>
            </a:r>
          </a:p>
        </p:txBody>
      </p:sp>
    </p:spTree>
    <p:extLst>
      <p:ext uri="{BB962C8B-B14F-4D97-AF65-F5344CB8AC3E}">
        <p14:creationId xmlns:p14="http://schemas.microsoft.com/office/powerpoint/2010/main" val="187575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anim calcmode="lin" valueType="num">
                                      <p:cBhvr additive="base">
                                        <p:cTn id="25"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555">
                                            <p:txEl>
                                              <p:pRg st="5" end="5"/>
                                            </p:txEl>
                                          </p:spTgt>
                                        </p:tgtEl>
                                        <p:attrNameLst>
                                          <p:attrName>style.visibility</p:attrName>
                                        </p:attrNameLst>
                                      </p:cBhvr>
                                      <p:to>
                                        <p:strVal val="visible"/>
                                      </p:to>
                                    </p:set>
                                    <p:anim calcmode="lin" valueType="num">
                                      <p:cBhvr additive="base">
                                        <p:cTn id="31"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 calcmode="lin" valueType="num">
                                      <p:cBhvr additive="base">
                                        <p:cTn id="37"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555">
                                            <p:txEl>
                                              <p:pRg st="7" end="7"/>
                                            </p:txEl>
                                          </p:spTgt>
                                        </p:tgtEl>
                                        <p:attrNameLst>
                                          <p:attrName>style.visibility</p:attrName>
                                        </p:attrNameLst>
                                      </p:cBhvr>
                                      <p:to>
                                        <p:strVal val="visible"/>
                                      </p:to>
                                    </p:set>
                                    <p:anim calcmode="lin" valueType="num">
                                      <p:cBhvr additive="base">
                                        <p:cTn id="43" dur="5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555">
                                            <p:txEl>
                                              <p:pRg st="8" end="8"/>
                                            </p:txEl>
                                          </p:spTgt>
                                        </p:tgtEl>
                                        <p:attrNameLst>
                                          <p:attrName>style.visibility</p:attrName>
                                        </p:attrNameLst>
                                      </p:cBhvr>
                                      <p:to>
                                        <p:strVal val="visible"/>
                                      </p:to>
                                    </p:set>
                                    <p:anim calcmode="lin" valueType="num">
                                      <p:cBhvr additive="base">
                                        <p:cTn id="49" dur="500" fill="hold"/>
                                        <p:tgtEl>
                                          <p:spTgt spid="2355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555">
                                            <p:txEl>
                                              <p:pRg st="9" end="9"/>
                                            </p:txEl>
                                          </p:spTgt>
                                        </p:tgtEl>
                                        <p:attrNameLst>
                                          <p:attrName>style.visibility</p:attrName>
                                        </p:attrNameLst>
                                      </p:cBhvr>
                                      <p:to>
                                        <p:strVal val="visible"/>
                                      </p:to>
                                    </p:set>
                                    <p:anim calcmode="lin" valueType="num">
                                      <p:cBhvr additive="base">
                                        <p:cTn id="55" dur="500" fill="hold"/>
                                        <p:tgtEl>
                                          <p:spTgt spid="2355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A35CE3-447B-FD4B-99DC-76BF77822982}"/>
              </a:ext>
            </a:extLst>
          </p:cNvPr>
          <p:cNvSpPr>
            <a:spLocks noGrp="1"/>
          </p:cNvSpPr>
          <p:nvPr>
            <p:ph idx="1"/>
          </p:nvPr>
        </p:nvSpPr>
        <p:spPr>
          <a:xfrm>
            <a:off x="838200" y="1253331"/>
            <a:ext cx="10515600" cy="4351338"/>
          </a:xfrm>
        </p:spPr>
        <p:txBody>
          <a:bodyPr/>
          <a:lstStyle/>
          <a:p>
            <a:pPr marL="0" indent="0">
              <a:buNone/>
            </a:pPr>
            <a:r>
              <a:rPr lang="zh-CN" altLang="en-US" dirty="0"/>
              <a:t>洛谷 </a:t>
            </a:r>
            <a:r>
              <a:rPr lang="en-US" altLang="zh-CN" dirty="0"/>
              <a:t>U53204 【</a:t>
            </a:r>
            <a:r>
              <a:rPr lang="zh-CN" altLang="en-US" dirty="0"/>
              <a:t>数据加强版</a:t>
            </a:r>
            <a:r>
              <a:rPr lang="en-US" altLang="zh-CN" dirty="0"/>
              <a:t>】</a:t>
            </a:r>
            <a:r>
              <a:rPr lang="zh-CN" altLang="en-US" dirty="0"/>
              <a:t>选课</a:t>
            </a:r>
            <a:endParaRPr lang="en-US" altLang="zh-CN" dirty="0"/>
          </a:p>
          <a:p>
            <a:pPr marL="0" indent="0">
              <a:buNone/>
            </a:pPr>
            <a:endParaRPr lang="en-US" altLang="zh-CN" dirty="0"/>
          </a:p>
          <a:p>
            <a:pPr marL="0" indent="0">
              <a:buNone/>
            </a:pPr>
            <a:r>
              <a:rPr lang="en-US" altLang="zh-CN" dirty="0"/>
              <a:t>N,M∈[1,100000]</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如何优化呢？</a:t>
            </a:r>
          </a:p>
        </p:txBody>
      </p:sp>
      <p:pic>
        <p:nvPicPr>
          <p:cNvPr id="7" name="图片 6">
            <a:extLst>
              <a:ext uri="{FF2B5EF4-FFF2-40B4-BE49-F238E27FC236}">
                <a16:creationId xmlns:a16="http://schemas.microsoft.com/office/drawing/2014/main" id="{E49298EE-2662-1059-84F2-DFEFD9556106}"/>
              </a:ext>
            </a:extLst>
          </p:cNvPr>
          <p:cNvPicPr>
            <a:picLocks noChangeAspect="1"/>
          </p:cNvPicPr>
          <p:nvPr/>
        </p:nvPicPr>
        <p:blipFill>
          <a:blip r:embed="rId2"/>
          <a:stretch>
            <a:fillRect/>
          </a:stretch>
        </p:blipFill>
        <p:spPr>
          <a:xfrm>
            <a:off x="2051483" y="3199823"/>
            <a:ext cx="5114925" cy="1104900"/>
          </a:xfrm>
          <a:prstGeom prst="rect">
            <a:avLst/>
          </a:prstGeom>
        </p:spPr>
      </p:pic>
    </p:spTree>
    <p:extLst>
      <p:ext uri="{BB962C8B-B14F-4D97-AF65-F5344CB8AC3E}">
        <p14:creationId xmlns:p14="http://schemas.microsoft.com/office/powerpoint/2010/main" val="2201319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FC7BA4-D6B8-10F5-E5EA-E60FBBB84AF2}"/>
              </a:ext>
            </a:extLst>
          </p:cNvPr>
          <p:cNvSpPr>
            <a:spLocks noGrp="1"/>
          </p:cNvSpPr>
          <p:nvPr>
            <p:ph idx="1"/>
          </p:nvPr>
        </p:nvSpPr>
        <p:spPr/>
        <p:txBody>
          <a:bodyPr>
            <a:normAutofit/>
          </a:bodyPr>
          <a:lstStyle/>
          <a:p>
            <a:pPr marL="0" indent="0">
              <a:buNone/>
            </a:pPr>
            <a:r>
              <a:rPr lang="zh-CN" altLang="en-US" sz="2000" dirty="0"/>
              <a:t>优化一（常数）：</a:t>
            </a:r>
            <a:r>
              <a:rPr lang="en-US" altLang="zh-CN" sz="2000" dirty="0"/>
              <a:t>size</a:t>
            </a:r>
            <a:r>
              <a:rPr lang="zh-CN" altLang="en-US" sz="2000" dirty="0"/>
              <a:t>优化（上界）</a:t>
            </a:r>
            <a:endParaRPr lang="en-US" altLang="zh-CN" sz="2000" dirty="0"/>
          </a:p>
          <a:p>
            <a:pPr marL="0" indent="0">
              <a:buNone/>
            </a:pPr>
            <a:r>
              <a:rPr lang="zh-CN" altLang="en-US" sz="2000" b="0" i="0" dirty="0">
                <a:solidFill>
                  <a:srgbClr val="222222"/>
                </a:solidFill>
                <a:effectLst/>
                <a:latin typeface="-apple-system"/>
              </a:rPr>
              <a:t>选完就那么多，肯定不能枚举到超过的</a:t>
            </a:r>
            <a:endParaRPr lang="en-US" altLang="zh-CN" sz="2000" b="0" i="0" dirty="0">
              <a:solidFill>
                <a:srgbClr val="222222"/>
              </a:solidFill>
              <a:effectLst/>
              <a:latin typeface="-apple-system"/>
            </a:endParaRPr>
          </a:p>
          <a:p>
            <a:pPr marL="0" indent="0">
              <a:buNone/>
            </a:pPr>
            <a:endParaRPr lang="en-US" altLang="zh-CN" sz="2000" dirty="0">
              <a:solidFill>
                <a:srgbClr val="222222"/>
              </a:solidFill>
              <a:latin typeface="-apple-system"/>
            </a:endParaRPr>
          </a:p>
          <a:p>
            <a:pPr marL="0" indent="0">
              <a:buNone/>
            </a:pPr>
            <a:endParaRPr lang="en-US" altLang="zh-CN" sz="2000" dirty="0">
              <a:solidFill>
                <a:srgbClr val="222222"/>
              </a:solidFill>
              <a:latin typeface="-apple-system"/>
            </a:endParaRPr>
          </a:p>
          <a:p>
            <a:pPr marL="0" indent="0">
              <a:buNone/>
            </a:pPr>
            <a:r>
              <a:rPr lang="zh-CN" altLang="en-US" sz="2000" dirty="0">
                <a:solidFill>
                  <a:srgbClr val="222222"/>
                </a:solidFill>
                <a:latin typeface="-apple-system"/>
              </a:rPr>
              <a:t>优化二（</a:t>
            </a:r>
            <a:r>
              <a:rPr lang="en-US" altLang="zh-CN" sz="2000" dirty="0">
                <a:solidFill>
                  <a:srgbClr val="222222"/>
                </a:solidFill>
                <a:latin typeface="-apple-system"/>
              </a:rPr>
              <a:t>O(n2)</a:t>
            </a:r>
            <a:r>
              <a:rPr lang="zh-CN" altLang="en-US" sz="2000" dirty="0">
                <a:solidFill>
                  <a:srgbClr val="222222"/>
                </a:solidFill>
                <a:latin typeface="-apple-system"/>
              </a:rPr>
              <a:t>）：下界</a:t>
            </a:r>
            <a:endParaRPr lang="en-US" altLang="zh-CN" sz="2000" dirty="0">
              <a:solidFill>
                <a:srgbClr val="222222"/>
              </a:solidFill>
              <a:latin typeface="-apple-system"/>
            </a:endParaRPr>
          </a:p>
          <a:p>
            <a:pPr marL="0" indent="0">
              <a:buNone/>
            </a:pPr>
            <a:r>
              <a:rPr lang="zh-CN" altLang="en-US" sz="2000" dirty="0">
                <a:solidFill>
                  <a:srgbClr val="222222"/>
                </a:solidFill>
                <a:latin typeface="-apple-system"/>
              </a:rPr>
              <a:t>选择</a:t>
            </a:r>
            <a:r>
              <a:rPr lang="en-US" altLang="zh-CN" sz="2000" dirty="0">
                <a:solidFill>
                  <a:srgbClr val="222222"/>
                </a:solidFill>
                <a:latin typeface="-apple-system"/>
              </a:rPr>
              <a:t>k</a:t>
            </a:r>
            <a:r>
              <a:rPr lang="zh-CN" altLang="en-US" sz="2000" dirty="0">
                <a:solidFill>
                  <a:srgbClr val="222222"/>
                </a:solidFill>
                <a:latin typeface="-apple-system"/>
              </a:rPr>
              <a:t>的下界其实也是会被约束的。</a:t>
            </a:r>
          </a:p>
          <a:p>
            <a:pPr marL="0" indent="0">
              <a:buNone/>
            </a:pPr>
            <a:r>
              <a:rPr lang="zh-CN" altLang="en-US" sz="2000" dirty="0">
                <a:solidFill>
                  <a:srgbClr val="222222"/>
                </a:solidFill>
                <a:latin typeface="-apple-system"/>
              </a:rPr>
              <a:t>因为选到</a:t>
            </a:r>
            <a:r>
              <a:rPr lang="en-US" altLang="zh-CN" sz="2000" dirty="0">
                <a:solidFill>
                  <a:srgbClr val="222222"/>
                </a:solidFill>
                <a:latin typeface="-apple-system"/>
              </a:rPr>
              <a:t>j</a:t>
            </a:r>
            <a:r>
              <a:rPr lang="zh-CN" altLang="en-US" sz="2000" dirty="0">
                <a:solidFill>
                  <a:srgbClr val="222222"/>
                </a:solidFill>
                <a:latin typeface="-apple-system"/>
              </a:rPr>
              <a:t>的总容量的时候，假定前面的全部取完，</a:t>
            </a:r>
            <a:r>
              <a:rPr lang="en-US" altLang="zh-CN" sz="2000" dirty="0">
                <a:solidFill>
                  <a:srgbClr val="222222"/>
                </a:solidFill>
                <a:latin typeface="-apple-system"/>
              </a:rPr>
              <a:t>k</a:t>
            </a:r>
            <a:r>
              <a:rPr lang="zh-CN" altLang="en-US" sz="2000" dirty="0">
                <a:solidFill>
                  <a:srgbClr val="222222"/>
                </a:solidFill>
                <a:latin typeface="-apple-system"/>
              </a:rPr>
              <a:t>都必须要到达一个值才能满足条件。</a:t>
            </a:r>
            <a:endParaRPr lang="en-US" altLang="zh-CN" sz="2000" dirty="0">
              <a:solidFill>
                <a:srgbClr val="222222"/>
              </a:solidFill>
              <a:latin typeface="-apple-system"/>
            </a:endParaRPr>
          </a:p>
          <a:p>
            <a:pPr marL="0" indent="0">
              <a:buNone/>
            </a:pPr>
            <a:endParaRPr lang="en-US" altLang="zh-CN" sz="2000" dirty="0"/>
          </a:p>
          <a:p>
            <a:pPr marL="0" indent="0">
              <a:buNone/>
            </a:pPr>
            <a:endParaRPr lang="zh-CN" altLang="en-US" sz="2000" dirty="0"/>
          </a:p>
        </p:txBody>
      </p:sp>
      <p:pic>
        <p:nvPicPr>
          <p:cNvPr id="5" name="图片 4">
            <a:extLst>
              <a:ext uri="{FF2B5EF4-FFF2-40B4-BE49-F238E27FC236}">
                <a16:creationId xmlns:a16="http://schemas.microsoft.com/office/drawing/2014/main" id="{5C176309-0E1D-088C-37DF-89BFC458CC9C}"/>
              </a:ext>
            </a:extLst>
          </p:cNvPr>
          <p:cNvPicPr>
            <a:picLocks noChangeAspect="1"/>
          </p:cNvPicPr>
          <p:nvPr/>
        </p:nvPicPr>
        <p:blipFill>
          <a:blip r:embed="rId2"/>
          <a:stretch>
            <a:fillRect/>
          </a:stretch>
        </p:blipFill>
        <p:spPr>
          <a:xfrm>
            <a:off x="1560656" y="2628900"/>
            <a:ext cx="6115050" cy="800100"/>
          </a:xfrm>
          <a:prstGeom prst="rect">
            <a:avLst/>
          </a:prstGeom>
        </p:spPr>
      </p:pic>
      <p:pic>
        <p:nvPicPr>
          <p:cNvPr id="6" name="图片 5">
            <a:extLst>
              <a:ext uri="{FF2B5EF4-FFF2-40B4-BE49-F238E27FC236}">
                <a16:creationId xmlns:a16="http://schemas.microsoft.com/office/drawing/2014/main" id="{981B93B9-21B7-6BF4-B112-8400F52C85B3}"/>
              </a:ext>
            </a:extLst>
          </p:cNvPr>
          <p:cNvPicPr>
            <a:picLocks noChangeAspect="1"/>
          </p:cNvPicPr>
          <p:nvPr/>
        </p:nvPicPr>
        <p:blipFill>
          <a:blip r:embed="rId3"/>
          <a:stretch>
            <a:fillRect/>
          </a:stretch>
        </p:blipFill>
        <p:spPr>
          <a:xfrm>
            <a:off x="1773093" y="308841"/>
            <a:ext cx="5114925" cy="1104900"/>
          </a:xfrm>
          <a:prstGeom prst="rect">
            <a:avLst/>
          </a:prstGeom>
        </p:spPr>
      </p:pic>
      <p:pic>
        <p:nvPicPr>
          <p:cNvPr id="8" name="图片 7">
            <a:extLst>
              <a:ext uri="{FF2B5EF4-FFF2-40B4-BE49-F238E27FC236}">
                <a16:creationId xmlns:a16="http://schemas.microsoft.com/office/drawing/2014/main" id="{72930D20-94B9-AE5D-03C7-4848E2BC4C6A}"/>
              </a:ext>
            </a:extLst>
          </p:cNvPr>
          <p:cNvPicPr>
            <a:picLocks noChangeAspect="1"/>
          </p:cNvPicPr>
          <p:nvPr/>
        </p:nvPicPr>
        <p:blipFill>
          <a:blip r:embed="rId4"/>
          <a:stretch>
            <a:fillRect/>
          </a:stretch>
        </p:blipFill>
        <p:spPr>
          <a:xfrm>
            <a:off x="1336818" y="4821382"/>
            <a:ext cx="9001125" cy="762000"/>
          </a:xfrm>
          <a:prstGeom prst="rect">
            <a:avLst/>
          </a:prstGeom>
        </p:spPr>
      </p:pic>
      <p:sp>
        <p:nvSpPr>
          <p:cNvPr id="10" name="文本框 9">
            <a:extLst>
              <a:ext uri="{FF2B5EF4-FFF2-40B4-BE49-F238E27FC236}">
                <a16:creationId xmlns:a16="http://schemas.microsoft.com/office/drawing/2014/main" id="{C7BD7C6D-BEE8-DF78-3835-6FDC470DBAFE}"/>
              </a:ext>
            </a:extLst>
          </p:cNvPr>
          <p:cNvSpPr txBox="1"/>
          <p:nvPr/>
        </p:nvSpPr>
        <p:spPr>
          <a:xfrm>
            <a:off x="838200" y="5919755"/>
            <a:ext cx="8823036" cy="369332"/>
          </a:xfrm>
          <a:prstGeom prst="rect">
            <a:avLst/>
          </a:prstGeom>
          <a:noFill/>
        </p:spPr>
        <p:txBody>
          <a:bodyPr wrap="square">
            <a:spAutoFit/>
          </a:bodyPr>
          <a:lstStyle/>
          <a:p>
            <a:r>
              <a:rPr lang="zh-CN" altLang="en-US" dirty="0"/>
              <a:t>复杂度证明：https://www.cnblogs.com/ouuan/p/BackpackOnTree.html</a:t>
            </a:r>
          </a:p>
        </p:txBody>
      </p:sp>
    </p:spTree>
    <p:extLst>
      <p:ext uri="{BB962C8B-B14F-4D97-AF65-F5344CB8AC3E}">
        <p14:creationId xmlns:p14="http://schemas.microsoft.com/office/powerpoint/2010/main" val="3260894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95957D-2E50-B286-2D5C-74F2D4FAD81A}"/>
              </a:ext>
            </a:extLst>
          </p:cNvPr>
          <p:cNvSpPr>
            <a:spLocks noGrp="1"/>
          </p:cNvSpPr>
          <p:nvPr>
            <p:ph idx="1"/>
          </p:nvPr>
        </p:nvSpPr>
        <p:spPr/>
        <p:txBody>
          <a:bodyPr>
            <a:normAutofit/>
          </a:bodyPr>
          <a:lstStyle/>
          <a:p>
            <a:pPr marL="0" indent="0">
              <a:buNone/>
            </a:pPr>
            <a:r>
              <a:rPr lang="zh-CN" altLang="en-US" sz="2000" dirty="0"/>
              <a:t>优化三（常数）：刷表</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优化四（</a:t>
            </a:r>
            <a:r>
              <a:rPr lang="en-US" altLang="zh-CN" sz="2000" dirty="0"/>
              <a:t>O(nm)</a:t>
            </a:r>
            <a:r>
              <a:rPr lang="zh-CN" altLang="en-US" sz="2000" dirty="0"/>
              <a:t>）</a:t>
            </a:r>
            <a:r>
              <a:rPr lang="en-US" altLang="zh-CN" sz="2000" dirty="0"/>
              <a:t>:</a:t>
            </a:r>
            <a:r>
              <a:rPr lang="zh-CN" altLang="en-US" sz="2000" dirty="0"/>
              <a:t>下标映射</a:t>
            </a:r>
            <a:endParaRPr lang="en-US" altLang="zh-CN" sz="2000" dirty="0"/>
          </a:p>
          <a:p>
            <a:pPr marL="0" indent="0">
              <a:buNone/>
            </a:pPr>
            <a:r>
              <a:rPr lang="zh-CN" altLang="en-US" sz="2000" b="0" i="0" dirty="0">
                <a:solidFill>
                  <a:srgbClr val="222222"/>
                </a:solidFill>
                <a:effectLst/>
                <a:latin typeface="-apple-system"/>
              </a:rPr>
              <a:t>对于例题，由于</a:t>
            </a:r>
            <a:r>
              <a:rPr lang="en-US" altLang="zh-CN" sz="2000" b="0" i="0" dirty="0" err="1">
                <a:solidFill>
                  <a:srgbClr val="222222"/>
                </a:solidFill>
                <a:effectLst/>
                <a:latin typeface="-apple-system"/>
              </a:rPr>
              <a:t>n,m</a:t>
            </a:r>
            <a:r>
              <a:rPr lang="zh-CN" altLang="en-US" sz="2000" b="0" i="0" dirty="0">
                <a:solidFill>
                  <a:srgbClr val="222222"/>
                </a:solidFill>
                <a:effectLst/>
                <a:latin typeface="-apple-system"/>
              </a:rPr>
              <a:t>过大，开二维肯定开不下，肯定要扁平化为一维。</a:t>
            </a:r>
            <a:br>
              <a:rPr lang="zh-CN" altLang="en-US" sz="2000" dirty="0"/>
            </a:br>
            <a:r>
              <a:rPr lang="zh-CN" altLang="en-US" sz="2000" b="0" i="0" dirty="0">
                <a:solidFill>
                  <a:srgbClr val="222222"/>
                </a:solidFill>
                <a:effectLst/>
                <a:latin typeface="-apple-system"/>
              </a:rPr>
              <a:t>因为有一个超级源点，因此背包最大容量其实为</a:t>
            </a:r>
            <a:r>
              <a:rPr lang="en-US" altLang="zh-CN" sz="2000" b="0" i="0" dirty="0">
                <a:solidFill>
                  <a:srgbClr val="222222"/>
                </a:solidFill>
                <a:effectLst/>
                <a:latin typeface="-apple-system"/>
              </a:rPr>
              <a:t>m+1</a:t>
            </a:r>
            <a:r>
              <a:rPr lang="zh-CN" altLang="en-US" sz="2000" b="0" i="0" dirty="0">
                <a:solidFill>
                  <a:srgbClr val="222222"/>
                </a:solidFill>
                <a:effectLst/>
                <a:latin typeface="-apple-system"/>
              </a:rPr>
              <a:t>，而</a:t>
            </a:r>
            <a:r>
              <a:rPr lang="en-US" altLang="zh-CN" sz="2000" b="0" i="0" dirty="0">
                <a:solidFill>
                  <a:srgbClr val="222222"/>
                </a:solidFill>
                <a:effectLst/>
                <a:latin typeface="-apple-system"/>
              </a:rPr>
              <a:t>[0,m+1]</a:t>
            </a:r>
            <a:r>
              <a:rPr lang="zh-CN" altLang="en-US" sz="2000" b="0" i="0" dirty="0">
                <a:solidFill>
                  <a:srgbClr val="222222"/>
                </a:solidFill>
                <a:effectLst/>
                <a:latin typeface="-apple-system"/>
              </a:rPr>
              <a:t>间有</a:t>
            </a:r>
            <a:r>
              <a:rPr lang="en-US" altLang="zh-CN" sz="2000" b="0" i="0" dirty="0">
                <a:solidFill>
                  <a:srgbClr val="222222"/>
                </a:solidFill>
                <a:effectLst/>
                <a:latin typeface="-apple-system"/>
              </a:rPr>
              <a:t>m+2</a:t>
            </a:r>
            <a:r>
              <a:rPr lang="zh-CN" altLang="en-US" sz="2000" b="0" i="0" dirty="0">
                <a:solidFill>
                  <a:srgbClr val="222222"/>
                </a:solidFill>
                <a:effectLst/>
                <a:latin typeface="-apple-system"/>
              </a:rPr>
              <a:t>个位置。</a:t>
            </a:r>
            <a:br>
              <a:rPr lang="zh-CN" altLang="en-US" sz="2000" dirty="0"/>
            </a:br>
            <a:r>
              <a:rPr lang="zh-CN" altLang="en-US" sz="2000" b="0" i="0" dirty="0">
                <a:solidFill>
                  <a:srgbClr val="222222"/>
                </a:solidFill>
                <a:effectLst/>
                <a:latin typeface="-apple-system"/>
              </a:rPr>
              <a:t>故有：</a:t>
            </a:r>
            <a:endParaRPr lang="zh-CN" altLang="en-US" sz="2000" dirty="0"/>
          </a:p>
        </p:txBody>
      </p:sp>
      <p:pic>
        <p:nvPicPr>
          <p:cNvPr id="5" name="图片 4">
            <a:extLst>
              <a:ext uri="{FF2B5EF4-FFF2-40B4-BE49-F238E27FC236}">
                <a16:creationId xmlns:a16="http://schemas.microsoft.com/office/drawing/2014/main" id="{049664DC-FEC6-5078-6D40-D9402B40B0A8}"/>
              </a:ext>
            </a:extLst>
          </p:cNvPr>
          <p:cNvPicPr>
            <a:picLocks noChangeAspect="1"/>
          </p:cNvPicPr>
          <p:nvPr/>
        </p:nvPicPr>
        <p:blipFill>
          <a:blip r:embed="rId2"/>
          <a:stretch>
            <a:fillRect/>
          </a:stretch>
        </p:blipFill>
        <p:spPr>
          <a:xfrm>
            <a:off x="966787" y="2327564"/>
            <a:ext cx="10258425" cy="762000"/>
          </a:xfrm>
          <a:prstGeom prst="rect">
            <a:avLst/>
          </a:prstGeom>
        </p:spPr>
      </p:pic>
      <p:pic>
        <p:nvPicPr>
          <p:cNvPr id="6" name="图片 5">
            <a:extLst>
              <a:ext uri="{FF2B5EF4-FFF2-40B4-BE49-F238E27FC236}">
                <a16:creationId xmlns:a16="http://schemas.microsoft.com/office/drawing/2014/main" id="{76689C5D-4D45-313C-D963-082320D70D49}"/>
              </a:ext>
            </a:extLst>
          </p:cNvPr>
          <p:cNvPicPr>
            <a:picLocks noChangeAspect="1"/>
          </p:cNvPicPr>
          <p:nvPr/>
        </p:nvPicPr>
        <p:blipFill>
          <a:blip r:embed="rId3"/>
          <a:stretch>
            <a:fillRect/>
          </a:stretch>
        </p:blipFill>
        <p:spPr>
          <a:xfrm>
            <a:off x="838200" y="831273"/>
            <a:ext cx="9001125" cy="762000"/>
          </a:xfrm>
          <a:prstGeom prst="rect">
            <a:avLst/>
          </a:prstGeom>
        </p:spPr>
      </p:pic>
      <p:pic>
        <p:nvPicPr>
          <p:cNvPr id="8" name="图片 7">
            <a:extLst>
              <a:ext uri="{FF2B5EF4-FFF2-40B4-BE49-F238E27FC236}">
                <a16:creationId xmlns:a16="http://schemas.microsoft.com/office/drawing/2014/main" id="{59656EA7-B771-998A-353F-4E29A78D825F}"/>
              </a:ext>
            </a:extLst>
          </p:cNvPr>
          <p:cNvPicPr>
            <a:picLocks noChangeAspect="1"/>
          </p:cNvPicPr>
          <p:nvPr/>
        </p:nvPicPr>
        <p:blipFill>
          <a:blip r:embed="rId4"/>
          <a:stretch>
            <a:fillRect/>
          </a:stretch>
        </p:blipFill>
        <p:spPr>
          <a:xfrm>
            <a:off x="2208357" y="4885748"/>
            <a:ext cx="4819650" cy="781050"/>
          </a:xfrm>
          <a:prstGeom prst="rect">
            <a:avLst/>
          </a:prstGeom>
        </p:spPr>
      </p:pic>
    </p:spTree>
    <p:extLst>
      <p:ext uri="{BB962C8B-B14F-4D97-AF65-F5344CB8AC3E}">
        <p14:creationId xmlns:p14="http://schemas.microsoft.com/office/powerpoint/2010/main" val="2896604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148E76-CFE3-B633-A1E3-451CE08466F3}"/>
              </a:ext>
            </a:extLst>
          </p:cNvPr>
          <p:cNvSpPr>
            <a:spLocks noGrp="1"/>
          </p:cNvSpPr>
          <p:nvPr>
            <p:ph idx="1"/>
          </p:nvPr>
        </p:nvSpPr>
        <p:spPr>
          <a:xfrm>
            <a:off x="838200" y="1216746"/>
            <a:ext cx="10515600" cy="4351338"/>
          </a:xfrm>
        </p:spPr>
        <p:txBody>
          <a:bodyPr>
            <a:normAutofit/>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000" dirty="0"/>
              <a:t>完整代码：</a:t>
            </a:r>
            <a:r>
              <a:rPr lang="en-US" altLang="zh-CN" sz="2000" dirty="0"/>
              <a:t>https://www.cnblogs.com/Clouder-Blog/p/12146641.html#MCx2mfZ4</a:t>
            </a:r>
          </a:p>
          <a:p>
            <a:pPr marL="0" indent="0">
              <a:buNone/>
            </a:pPr>
            <a:r>
              <a:rPr lang="zh-CN" altLang="en-US" sz="2000" dirty="0"/>
              <a:t>因为</a:t>
            </a:r>
            <a:r>
              <a:rPr lang="en-US" altLang="zh-CN" sz="2000" dirty="0"/>
              <a:t>f[</a:t>
            </a:r>
            <a:r>
              <a:rPr lang="en-US" altLang="zh-CN" sz="2000" dirty="0" err="1"/>
              <a:t>i</a:t>
            </a:r>
            <a:r>
              <a:rPr lang="en-US" altLang="zh-CN" sz="2000" dirty="0"/>
              <a:t>]</a:t>
            </a:r>
            <a:r>
              <a:rPr lang="zh-CN" altLang="en-US" sz="2000" dirty="0"/>
              <a:t>存的索引直接加上</a:t>
            </a:r>
            <a:r>
              <a:rPr lang="en-US" altLang="zh-CN" sz="2000" dirty="0"/>
              <a:t>j</a:t>
            </a:r>
            <a:r>
              <a:rPr lang="zh-CN" altLang="en-US" sz="2000" dirty="0"/>
              <a:t>就能得到地址，我们实际上避免了两个大数的乘法，而使其变成了加法。原先访问</a:t>
            </a:r>
            <a:r>
              <a:rPr lang="es-ES" altLang="zh-CN" sz="2000" dirty="0"/>
              <a:t>dp[x∗(m+2)+y]</a:t>
            </a:r>
            <a:r>
              <a:rPr lang="zh-CN" altLang="en-US" sz="2000" dirty="0"/>
              <a:t>进行了一次乘法一次加法，而现在的访问方式是</a:t>
            </a:r>
            <a:r>
              <a:rPr lang="en-US" altLang="zh-CN" sz="2000" dirty="0"/>
              <a:t>(f[x]+y)</a:t>
            </a:r>
            <a:endParaRPr lang="zh-CN" altLang="en-US" sz="2000" dirty="0"/>
          </a:p>
        </p:txBody>
      </p:sp>
      <p:pic>
        <p:nvPicPr>
          <p:cNvPr id="5" name="图片 4">
            <a:extLst>
              <a:ext uri="{FF2B5EF4-FFF2-40B4-BE49-F238E27FC236}">
                <a16:creationId xmlns:a16="http://schemas.microsoft.com/office/drawing/2014/main" id="{AA18B8DB-3164-8579-A1BB-5653BB5352C7}"/>
              </a:ext>
            </a:extLst>
          </p:cNvPr>
          <p:cNvPicPr>
            <a:picLocks noChangeAspect="1"/>
          </p:cNvPicPr>
          <p:nvPr/>
        </p:nvPicPr>
        <p:blipFill>
          <a:blip r:embed="rId2"/>
          <a:stretch>
            <a:fillRect/>
          </a:stretch>
        </p:blipFill>
        <p:spPr>
          <a:xfrm>
            <a:off x="3017260" y="1289916"/>
            <a:ext cx="4876800" cy="1971675"/>
          </a:xfrm>
          <a:prstGeom prst="rect">
            <a:avLst/>
          </a:prstGeom>
        </p:spPr>
      </p:pic>
      <p:pic>
        <p:nvPicPr>
          <p:cNvPr id="7" name="图片 6">
            <a:extLst>
              <a:ext uri="{FF2B5EF4-FFF2-40B4-BE49-F238E27FC236}">
                <a16:creationId xmlns:a16="http://schemas.microsoft.com/office/drawing/2014/main" id="{A3130721-AEC7-72EF-D732-75E2024127EE}"/>
              </a:ext>
            </a:extLst>
          </p:cNvPr>
          <p:cNvPicPr>
            <a:picLocks noChangeAspect="1"/>
          </p:cNvPicPr>
          <p:nvPr/>
        </p:nvPicPr>
        <p:blipFill>
          <a:blip r:embed="rId3"/>
          <a:stretch>
            <a:fillRect/>
          </a:stretch>
        </p:blipFill>
        <p:spPr>
          <a:xfrm>
            <a:off x="3017260" y="4553816"/>
            <a:ext cx="5381625" cy="1200150"/>
          </a:xfrm>
          <a:prstGeom prst="rect">
            <a:avLst/>
          </a:prstGeom>
        </p:spPr>
      </p:pic>
    </p:spTree>
    <p:extLst>
      <p:ext uri="{BB962C8B-B14F-4D97-AF65-F5344CB8AC3E}">
        <p14:creationId xmlns:p14="http://schemas.microsoft.com/office/powerpoint/2010/main" val="122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a:t>
            </a:r>
          </a:p>
        </p:txBody>
      </p:sp>
      <p:sp>
        <p:nvSpPr>
          <p:cNvPr id="3" name="内容占位符 2"/>
          <p:cNvSpPr>
            <a:spLocks noGrp="1"/>
          </p:cNvSpPr>
          <p:nvPr>
            <p:ph idx="1"/>
          </p:nvPr>
        </p:nvSpPr>
        <p:spPr/>
        <p:txBody>
          <a:bodyPr/>
          <a:lstStyle/>
          <a:p>
            <a:pPr marL="0" indent="0">
              <a:buNone/>
            </a:pPr>
            <a:r>
              <a:rPr lang="zh-CN" altLang="en-US" dirty="0"/>
              <a:t>顾名思义，树型动态规划就是在“树”的数据结构上的动态规划</a:t>
            </a:r>
            <a:endParaRPr lang="en-US" altLang="zh-CN" dirty="0"/>
          </a:p>
          <a:p>
            <a:pPr marL="0" indent="0">
              <a:buNone/>
            </a:pPr>
            <a:endParaRPr lang="en-US" altLang="zh-CN" dirty="0"/>
          </a:p>
          <a:p>
            <a:pPr marL="0" indent="0">
              <a:buNone/>
            </a:pPr>
            <a:r>
              <a:rPr lang="zh-CN" altLang="en-US" dirty="0"/>
              <a:t>两个方向：</a:t>
            </a:r>
            <a:endParaRPr lang="en-US" altLang="zh-CN" dirty="0"/>
          </a:p>
          <a:p>
            <a:pPr marL="0" indent="0">
              <a:buNone/>
            </a:pPr>
            <a:r>
              <a:rPr lang="zh-CN" altLang="en-US" dirty="0"/>
              <a:t> </a:t>
            </a:r>
            <a:r>
              <a:rPr lang="en-US" altLang="zh-CN" dirty="0"/>
              <a:t>1 </a:t>
            </a:r>
            <a:r>
              <a:rPr lang="zh-CN" altLang="en-US" dirty="0"/>
              <a:t>根</a:t>
            </a:r>
            <a:r>
              <a:rPr lang="en-US" altLang="zh-CN" dirty="0"/>
              <a:t>—&gt;</a:t>
            </a:r>
            <a:r>
              <a:rPr lang="zh-CN" altLang="en-US" dirty="0"/>
              <a:t>叶：</a:t>
            </a:r>
            <a:endParaRPr lang="en-US" altLang="zh-CN" dirty="0"/>
          </a:p>
          <a:p>
            <a:pPr marL="0" indent="0">
              <a:buNone/>
            </a:pPr>
            <a:r>
              <a:rPr lang="en-US" altLang="zh-CN" dirty="0"/>
              <a:t>		</a:t>
            </a:r>
            <a:r>
              <a:rPr lang="zh-CN" altLang="en-US" dirty="0"/>
              <a:t>不过这种动态规划在实际的问题中运用的不多。</a:t>
            </a:r>
            <a:endParaRPr lang="en-US" altLang="zh-CN" dirty="0"/>
          </a:p>
          <a:p>
            <a:pPr marL="0" indent="0">
              <a:buNone/>
            </a:pPr>
            <a:r>
              <a:rPr lang="zh-CN" altLang="en-US" dirty="0"/>
              <a:t> </a:t>
            </a:r>
            <a:r>
              <a:rPr lang="en-US" altLang="zh-CN" dirty="0"/>
              <a:t>2 </a:t>
            </a:r>
            <a:r>
              <a:rPr lang="zh-CN" altLang="en-US" dirty="0"/>
              <a:t>叶－</a:t>
            </a:r>
            <a:r>
              <a:rPr lang="en-US" altLang="zh-CN" dirty="0"/>
              <a:t>&gt;</a:t>
            </a:r>
            <a:r>
              <a:rPr lang="zh-CN" altLang="en-US" dirty="0"/>
              <a:t>根：</a:t>
            </a:r>
            <a:r>
              <a:rPr lang="en-US" altLang="zh-CN" dirty="0"/>
              <a:t>		</a:t>
            </a:r>
          </a:p>
          <a:p>
            <a:pPr marL="0" indent="0">
              <a:buNone/>
            </a:pPr>
            <a:r>
              <a:rPr lang="en-US" altLang="zh-CN" dirty="0"/>
              <a:t>		</a:t>
            </a:r>
            <a:r>
              <a:rPr lang="zh-CN" altLang="en-US" dirty="0"/>
              <a:t>根的子节点传递有用的信息给根，完后根得出最优</a:t>
            </a:r>
            <a:r>
              <a:rPr lang="en-US" altLang="zh-CN" dirty="0"/>
              <a:t>			</a:t>
            </a:r>
            <a:r>
              <a:rPr lang="zh-CN" altLang="en-US" dirty="0"/>
              <a:t>解的过程。这类应用相对更多</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DDDAB5-2510-E6D0-A8DC-7F35F374BE69}"/>
              </a:ext>
            </a:extLst>
          </p:cNvPr>
          <p:cNvSpPr>
            <a:spLocks noGrp="1"/>
          </p:cNvSpPr>
          <p:nvPr>
            <p:ph idx="1"/>
          </p:nvPr>
        </p:nvSpPr>
        <p:spPr>
          <a:xfrm>
            <a:off x="838200" y="624898"/>
            <a:ext cx="10515600" cy="4351338"/>
          </a:xfrm>
        </p:spPr>
        <p:txBody>
          <a:bodyPr>
            <a:normAutofit/>
          </a:bodyPr>
          <a:lstStyle/>
          <a:p>
            <a:pPr marL="0" indent="0">
              <a:buNone/>
            </a:pPr>
            <a:r>
              <a:rPr lang="zh-CN" altLang="en-US" dirty="0"/>
              <a:t>优化方法思路二：利用后序遍历顺序建图</a:t>
            </a:r>
            <a:endParaRPr lang="en-US" altLang="zh-CN" dirty="0"/>
          </a:p>
          <a:p>
            <a:pPr marL="0" indent="0">
              <a:buNone/>
            </a:pPr>
            <a:endParaRPr lang="en-US" altLang="zh-CN" sz="2000" b="1" i="0" dirty="0">
              <a:effectLst/>
              <a:latin typeface="-apple-system"/>
            </a:endParaRPr>
          </a:p>
          <a:p>
            <a:pPr marL="0" indent="0">
              <a:buNone/>
            </a:pPr>
            <a:r>
              <a:rPr lang="zh-CN" altLang="en-US" sz="2000" b="1" i="0" dirty="0">
                <a:effectLst/>
                <a:latin typeface="-apple-system"/>
              </a:rPr>
              <a:t>后序遍历</a:t>
            </a:r>
            <a:r>
              <a:rPr lang="zh-CN" altLang="en-US" sz="2000" b="0" i="0" dirty="0">
                <a:effectLst/>
                <a:latin typeface="-apple-system"/>
              </a:rPr>
              <a:t>指的是：在搜索某个结点的过程中，先记录它的所有子树，再记录它本身。</a:t>
            </a:r>
            <a:endParaRPr lang="en-US" altLang="zh-CN" sz="2000" b="0" i="0" dirty="0">
              <a:effectLst/>
              <a:latin typeface="-apple-system"/>
            </a:endParaRPr>
          </a:p>
          <a:p>
            <a:pPr marL="0" indent="0">
              <a:buNone/>
            </a:pPr>
            <a:r>
              <a:rPr lang="zh-CN" altLang="en-US" sz="2000" b="0" i="0" dirty="0">
                <a:effectLst/>
                <a:latin typeface="-apple-system"/>
              </a:rPr>
              <a:t>不妨在 </a:t>
            </a:r>
            <a:r>
              <a:rPr lang="en-US" altLang="zh-CN" sz="2000" b="0" i="0" dirty="0">
                <a:effectLst/>
                <a:latin typeface="-apple-system"/>
              </a:rPr>
              <a:t>DFS </a:t>
            </a:r>
            <a:r>
              <a:rPr lang="zh-CN" altLang="en-US" sz="2000" b="0" i="0" dirty="0">
                <a:effectLst/>
                <a:latin typeface="-apple-system"/>
              </a:rPr>
              <a:t>后把结点按照后序遍历序列</a:t>
            </a:r>
            <a:r>
              <a:rPr lang="zh-CN" altLang="en-US" sz="2000" b="1" i="0" dirty="0">
                <a:effectLst/>
                <a:latin typeface="-apple-system"/>
              </a:rPr>
              <a:t>重新编号</a:t>
            </a:r>
            <a:r>
              <a:rPr lang="zh-CN" altLang="en-US" sz="2000" b="0" i="0" dirty="0">
                <a:effectLst/>
                <a:latin typeface="-apple-system"/>
              </a:rPr>
              <a:t>。下图就是一个例子，左图为原树 </a:t>
            </a:r>
            <a:r>
              <a:rPr lang="en-US" altLang="zh-CN" sz="2000" b="0" i="0" dirty="0">
                <a:effectLst/>
                <a:latin typeface="-apple-system"/>
              </a:rPr>
              <a:t>A</a:t>
            </a:r>
            <a:r>
              <a:rPr lang="zh-CN" altLang="en-US" sz="2000" b="0" i="0" dirty="0">
                <a:effectLst/>
                <a:latin typeface="-apple-system"/>
              </a:rPr>
              <a:t>，右图为重新编号的树 </a:t>
            </a:r>
            <a:r>
              <a:rPr lang="en-US" altLang="zh-CN" sz="2000" b="0" i="0" dirty="0">
                <a:effectLst/>
                <a:latin typeface="-apple-system"/>
              </a:rPr>
              <a:t>B</a:t>
            </a:r>
            <a:r>
              <a:rPr lang="zh-CN" altLang="en-US" sz="2000" b="0" i="0" dirty="0">
                <a:effectLst/>
                <a:latin typeface="-apple-system"/>
              </a:rPr>
              <a:t>。</a:t>
            </a:r>
            <a:endParaRPr lang="zh-CN" altLang="en-US" sz="2000" dirty="0"/>
          </a:p>
        </p:txBody>
      </p:sp>
      <p:pic>
        <p:nvPicPr>
          <p:cNvPr id="5" name="图片 4">
            <a:extLst>
              <a:ext uri="{FF2B5EF4-FFF2-40B4-BE49-F238E27FC236}">
                <a16:creationId xmlns:a16="http://schemas.microsoft.com/office/drawing/2014/main" id="{09DEFD27-D559-8662-A5F9-CF1E3375645C}"/>
              </a:ext>
            </a:extLst>
          </p:cNvPr>
          <p:cNvPicPr>
            <a:picLocks noChangeAspect="1"/>
          </p:cNvPicPr>
          <p:nvPr/>
        </p:nvPicPr>
        <p:blipFill>
          <a:blip r:embed="rId2"/>
          <a:stretch>
            <a:fillRect/>
          </a:stretch>
        </p:blipFill>
        <p:spPr>
          <a:xfrm>
            <a:off x="2435081" y="2695894"/>
            <a:ext cx="6330229" cy="3711399"/>
          </a:xfrm>
          <a:prstGeom prst="rect">
            <a:avLst/>
          </a:prstGeom>
        </p:spPr>
      </p:pic>
    </p:spTree>
    <p:extLst>
      <p:ext uri="{BB962C8B-B14F-4D97-AF65-F5344CB8AC3E}">
        <p14:creationId xmlns:p14="http://schemas.microsoft.com/office/powerpoint/2010/main" val="42103160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5CC41-0B89-660E-FA1B-12F7E74CF69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A8A8FA3-5FF8-5730-112F-366CDF753568}"/>
              </a:ext>
            </a:extLst>
          </p:cNvPr>
          <p:cNvSpPr>
            <a:spLocks noGrp="1"/>
          </p:cNvSpPr>
          <p:nvPr>
            <p:ph idx="1"/>
          </p:nvPr>
        </p:nvSpPr>
        <p:spPr/>
        <p:txBody>
          <a:bodyPr/>
          <a:lstStyle/>
          <a:p>
            <a:pPr marL="0" indent="0">
              <a:buNone/>
            </a:pPr>
            <a:r>
              <a:rPr lang="zh-CN" altLang="en-US" dirty="0"/>
              <a:t>建树时，按编号（也就是按照 </a:t>
            </a:r>
            <a:r>
              <a:rPr lang="en-US" altLang="zh-CN" dirty="0"/>
              <a:t>A </a:t>
            </a:r>
            <a:r>
              <a:rPr lang="zh-CN" altLang="en-US" dirty="0"/>
              <a:t>树的后序遍历序列）依次加入树中，我们会发现，每次加入的结点在当前情况下都是根结点。</a:t>
            </a:r>
          </a:p>
        </p:txBody>
      </p:sp>
      <p:pic>
        <p:nvPicPr>
          <p:cNvPr id="5" name="图片 4">
            <a:extLst>
              <a:ext uri="{FF2B5EF4-FFF2-40B4-BE49-F238E27FC236}">
                <a16:creationId xmlns:a16="http://schemas.microsoft.com/office/drawing/2014/main" id="{B67FE0BC-307B-CEDF-C137-4E131BD94CE8}"/>
              </a:ext>
            </a:extLst>
          </p:cNvPr>
          <p:cNvPicPr>
            <a:picLocks noChangeAspect="1"/>
          </p:cNvPicPr>
          <p:nvPr/>
        </p:nvPicPr>
        <p:blipFill>
          <a:blip r:embed="rId2"/>
          <a:stretch>
            <a:fillRect/>
          </a:stretch>
        </p:blipFill>
        <p:spPr>
          <a:xfrm>
            <a:off x="1833562" y="2852016"/>
            <a:ext cx="8524875" cy="2724150"/>
          </a:xfrm>
          <a:prstGeom prst="rect">
            <a:avLst/>
          </a:prstGeom>
        </p:spPr>
      </p:pic>
    </p:spTree>
    <p:extLst>
      <p:ext uri="{BB962C8B-B14F-4D97-AF65-F5344CB8AC3E}">
        <p14:creationId xmlns:p14="http://schemas.microsoft.com/office/powerpoint/2010/main" val="2840524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2950A9A-E272-EC91-A241-DDFF0F424AF9}"/>
              </a:ext>
            </a:extLst>
          </p:cNvPr>
          <p:cNvPicPr>
            <a:picLocks noChangeAspect="1"/>
          </p:cNvPicPr>
          <p:nvPr/>
        </p:nvPicPr>
        <p:blipFill>
          <a:blip r:embed="rId2"/>
          <a:stretch>
            <a:fillRect/>
          </a:stretch>
        </p:blipFill>
        <p:spPr>
          <a:xfrm>
            <a:off x="1576387" y="1143000"/>
            <a:ext cx="9039225" cy="4572000"/>
          </a:xfrm>
          <a:prstGeom prst="rect">
            <a:avLst/>
          </a:prstGeom>
        </p:spPr>
      </p:pic>
    </p:spTree>
    <p:extLst>
      <p:ext uri="{BB962C8B-B14F-4D97-AF65-F5344CB8AC3E}">
        <p14:creationId xmlns:p14="http://schemas.microsoft.com/office/powerpoint/2010/main" val="17536374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453E4-BD05-586F-DA4F-818A7F335A7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D96DCC-36B9-940B-240F-6F92135EC0F2}"/>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E92EEB7-6A5F-093E-207A-2C5387810129}"/>
              </a:ext>
            </a:extLst>
          </p:cNvPr>
          <p:cNvPicPr>
            <a:picLocks noChangeAspect="1"/>
          </p:cNvPicPr>
          <p:nvPr/>
        </p:nvPicPr>
        <p:blipFill>
          <a:blip r:embed="rId2"/>
          <a:stretch>
            <a:fillRect/>
          </a:stretch>
        </p:blipFill>
        <p:spPr>
          <a:xfrm>
            <a:off x="2579399" y="1377662"/>
            <a:ext cx="6848475" cy="4324350"/>
          </a:xfrm>
          <a:prstGeom prst="rect">
            <a:avLst/>
          </a:prstGeom>
        </p:spPr>
      </p:pic>
    </p:spTree>
    <p:extLst>
      <p:ext uri="{BB962C8B-B14F-4D97-AF65-F5344CB8AC3E}">
        <p14:creationId xmlns:p14="http://schemas.microsoft.com/office/powerpoint/2010/main" val="927079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0CAE0-5BE1-3836-9293-8EDE34ADA13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14F523-52A5-0F08-D39A-DBD4B04B1327}"/>
              </a:ext>
            </a:extLst>
          </p:cNvPr>
          <p:cNvSpPr>
            <a:spLocks noGrp="1"/>
          </p:cNvSpPr>
          <p:nvPr>
            <p:ph idx="1"/>
          </p:nvPr>
        </p:nvSpPr>
        <p:spPr/>
        <p:txBody>
          <a:bodyPr>
            <a:normAutofit/>
          </a:bodyPr>
          <a:lstStyle/>
          <a:p>
            <a:pPr marL="0" indent="0">
              <a:buNone/>
            </a:pPr>
            <a:r>
              <a:rPr lang="en-US" altLang="zh-CN" sz="2000" dirty="0"/>
              <a:t>1</a:t>
            </a:r>
            <a:r>
              <a:rPr lang="zh-CN" altLang="en-US" sz="2000" dirty="0"/>
              <a:t>、有依赖的树上背包</a:t>
            </a:r>
            <a:endParaRPr lang="en-US" altLang="zh-CN" sz="2000" dirty="0"/>
          </a:p>
          <a:p>
            <a:pPr marL="0" indent="0">
              <a:buNone/>
            </a:pPr>
            <a:r>
              <a:rPr lang="en-US" altLang="zh-CN" sz="2000" dirty="0"/>
              <a:t>2</a:t>
            </a:r>
            <a:r>
              <a:rPr lang="zh-CN" altLang="en-US" sz="2000" dirty="0"/>
              <a:t>、树上背包的优化</a:t>
            </a:r>
            <a:endParaRPr lang="en-US" altLang="zh-CN" sz="2000" dirty="0"/>
          </a:p>
          <a:p>
            <a:pPr marL="0" indent="0">
              <a:buNone/>
            </a:pPr>
            <a:r>
              <a:rPr lang="zh-CN" altLang="en-US" sz="2000" dirty="0"/>
              <a:t>例题：选课</a:t>
            </a:r>
            <a:endParaRPr lang="en-US" altLang="zh-CN" sz="2000" dirty="0"/>
          </a:p>
          <a:p>
            <a:pPr marL="0" indent="0">
              <a:buNone/>
            </a:pPr>
            <a:r>
              <a:rPr lang="zh-CN" altLang="en-US" sz="2000" dirty="0"/>
              <a:t>多叉树转二叉树做法</a:t>
            </a:r>
            <a:endParaRPr lang="en-US" altLang="zh-CN" sz="2000" dirty="0"/>
          </a:p>
          <a:p>
            <a:pPr marL="0" indent="0">
              <a:buNone/>
            </a:pPr>
            <a:r>
              <a:rPr lang="zh-CN" altLang="en-US" sz="2000" dirty="0"/>
              <a:t>树上背包做法</a:t>
            </a:r>
            <a:endParaRPr lang="en-US" altLang="zh-CN" sz="2000" dirty="0"/>
          </a:p>
          <a:p>
            <a:pPr marL="0" indent="0">
              <a:buNone/>
            </a:pPr>
            <a:r>
              <a:rPr lang="zh-CN" altLang="en-US" sz="2000" dirty="0"/>
              <a:t>树上背包优化</a:t>
            </a:r>
            <a:r>
              <a:rPr lang="zh-CN" altLang="en-US" sz="2000" dirty="0">
                <a:sym typeface="Wingdings" panose="05000000000000000000" pitchFamily="2" charset="2"/>
              </a:rPr>
              <a:t>：（上下界、刷表、映射）</a:t>
            </a:r>
            <a:endParaRPr lang="en-US" altLang="zh-CN" sz="2000" dirty="0"/>
          </a:p>
          <a:p>
            <a:pPr marL="0" indent="0">
              <a:buNone/>
            </a:pPr>
            <a:r>
              <a:rPr lang="en-US" altLang="zh-CN" sz="2000" dirty="0">
                <a:hlinkClick r:id="rId2"/>
              </a:rPr>
              <a:t>https://www.cnblogs.com/Clouder-Blog/p/12146641.html#MCx2mfZ4</a:t>
            </a:r>
            <a:endParaRPr lang="en-US" altLang="zh-CN" sz="2000" dirty="0"/>
          </a:p>
          <a:p>
            <a:pPr marL="0" indent="0">
              <a:buNone/>
            </a:pPr>
            <a:r>
              <a:rPr lang="zh-CN" altLang="en-US" sz="2000" dirty="0"/>
              <a:t>优化</a:t>
            </a:r>
            <a:r>
              <a:rPr lang="zh-CN" altLang="en-US" sz="2000" dirty="0">
                <a:sym typeface="Wingdings" panose="05000000000000000000" pitchFamily="2" charset="2"/>
              </a:rPr>
              <a:t>：（后序遍历）</a:t>
            </a:r>
            <a:endParaRPr lang="en-US" altLang="zh-CN" sz="2000" dirty="0">
              <a:sym typeface="Wingdings" panose="05000000000000000000" pitchFamily="2" charset="2"/>
            </a:endParaRPr>
          </a:p>
          <a:p>
            <a:pPr marL="0" indent="0">
              <a:buNone/>
            </a:pPr>
            <a:r>
              <a:rPr lang="en-US" altLang="zh-CN" sz="2000" dirty="0">
                <a:hlinkClick r:id="rId3"/>
              </a:rPr>
              <a:t>https://www.luogu.com.cn/problem/solution/P2014</a:t>
            </a:r>
            <a:r>
              <a:rPr lang="en-US" altLang="zh-CN" sz="2000" dirty="0">
                <a:sym typeface="Wingdings" panose="05000000000000000000" pitchFamily="2" charset="2"/>
              </a:rPr>
              <a:t>      </a:t>
            </a:r>
            <a:r>
              <a:rPr lang="zh-CN" altLang="en-US" sz="2000" dirty="0">
                <a:sym typeface="Wingdings" panose="05000000000000000000" pitchFamily="2" charset="2"/>
              </a:rPr>
              <a:t>（思路、图）</a:t>
            </a:r>
            <a:endParaRPr lang="en-US" altLang="zh-CN" sz="2000" dirty="0">
              <a:sym typeface="Wingdings" panose="05000000000000000000" pitchFamily="2" charset="2"/>
            </a:endParaRPr>
          </a:p>
          <a:p>
            <a:pPr marL="0" indent="0">
              <a:buNone/>
            </a:pPr>
            <a:r>
              <a:rPr lang="en-US" altLang="zh-CN" sz="2000" dirty="0">
                <a:hlinkClick r:id="rId4"/>
              </a:rPr>
              <a:t>https://www.cnblogs.com/pjykk/p/16819374.html</a:t>
            </a:r>
            <a:r>
              <a:rPr lang="en-US" altLang="zh-CN" sz="2000" dirty="0"/>
              <a:t>    </a:t>
            </a:r>
            <a:r>
              <a:rPr lang="zh-CN" altLang="en-US" sz="2000" dirty="0"/>
              <a:t>（代码）</a:t>
            </a:r>
            <a:endParaRPr lang="en-US" altLang="zh-CN" sz="2000" dirty="0"/>
          </a:p>
        </p:txBody>
      </p:sp>
    </p:spTree>
    <p:extLst>
      <p:ext uri="{BB962C8B-B14F-4D97-AF65-F5344CB8AC3E}">
        <p14:creationId xmlns:p14="http://schemas.microsoft.com/office/powerpoint/2010/main" val="9605242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花费最少的费用覆盖所有点</a:t>
            </a:r>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zh-CN" altLang="en-US" dirty="0"/>
              <a:t>这类问题是父亲与孩子有联系的题。</a:t>
            </a:r>
            <a:endParaRPr lang="en-US" altLang="zh-CN" dirty="0"/>
          </a:p>
          <a:p>
            <a:pPr marL="0" indent="0">
              <a:buNone/>
            </a:pPr>
            <a:endParaRPr lang="en-US" altLang="zh-CN" dirty="0"/>
          </a:p>
          <a:p>
            <a:pPr marL="0" indent="0">
              <a:buNone/>
            </a:pPr>
            <a:r>
              <a:rPr lang="zh-CN" altLang="en-US" dirty="0"/>
              <a:t>基本有两种出法：</a:t>
            </a:r>
            <a:endParaRPr lang="en-US" altLang="zh-CN" dirty="0"/>
          </a:p>
          <a:p>
            <a:pPr marL="0" indent="0">
              <a:buNone/>
            </a:pPr>
            <a:endParaRPr lang="en-US" altLang="zh-CN" dirty="0"/>
          </a:p>
          <a:p>
            <a:pPr marL="0" indent="0">
              <a:buNone/>
            </a:pPr>
            <a:r>
              <a:rPr lang="en-US" altLang="zh-CN" dirty="0"/>
              <a:t>1.</a:t>
            </a:r>
            <a:r>
              <a:rPr lang="zh-CN" altLang="en-US" dirty="0"/>
              <a:t>选父亲必须不能选孩子（强制）</a:t>
            </a:r>
            <a:endParaRPr lang="en-US" altLang="zh-CN" dirty="0"/>
          </a:p>
          <a:p>
            <a:pPr marL="0" indent="0">
              <a:buNone/>
            </a:pPr>
            <a:r>
              <a:rPr lang="en-US" altLang="zh-CN" dirty="0"/>
              <a:t>2.</a:t>
            </a:r>
            <a:r>
              <a:rPr lang="zh-CN" altLang="en-US" dirty="0"/>
              <a:t>选父亲可以不用选孩子（不强制）。</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24560"/>
            <a:ext cx="10515600" cy="5568315"/>
          </a:xfrm>
        </p:spPr>
        <p:txBody>
          <a:bodyPr>
            <a:normAutofit/>
          </a:bodyPr>
          <a:lstStyle/>
          <a:p>
            <a:pPr marL="0" indent="0">
              <a:buNone/>
            </a:pPr>
            <a:r>
              <a:rPr lang="en-US" altLang="zh-CN" dirty="0"/>
              <a:t>[SDOI2006]</a:t>
            </a:r>
            <a:r>
              <a:rPr lang="zh-CN" altLang="en-US" dirty="0"/>
              <a:t>保安站岗</a:t>
            </a:r>
            <a:endParaRPr lang="en-US" altLang="zh-CN" dirty="0"/>
          </a:p>
          <a:p>
            <a:pPr marL="0" indent="0">
              <a:buNone/>
            </a:pPr>
            <a:endParaRPr lang="en-US" altLang="zh-CN" dirty="0"/>
          </a:p>
          <a:p>
            <a:pPr marL="0" indent="0">
              <a:buNone/>
            </a:pPr>
            <a:r>
              <a:rPr lang="zh-CN" altLang="en-US" dirty="0"/>
              <a:t>题目：地下超市的所有通道呈一棵树的形状；某些通道之间可以互相望见。总经理要求所有通道的每个端点（树的顶点）都要有人全天候看守，在不同的通道端点安排保安所需的费用不同。</a:t>
            </a:r>
          </a:p>
          <a:p>
            <a:pPr marL="0" indent="0">
              <a:buNone/>
            </a:pPr>
            <a:r>
              <a:rPr lang="zh-CN" altLang="en-US" dirty="0"/>
              <a:t>一个保安一旦站在某个通道的其中一个端点，那么他除了能看守住他所站的那个端点，也能看到这个通道的另一个端点，所以一个保安可能同时能看守住多个端点（树的结点），因此没有必要在每个通道的端点都安排保安。</a:t>
            </a:r>
          </a:p>
          <a:p>
            <a:pPr marL="0" indent="0">
              <a:buNone/>
            </a:pPr>
            <a:r>
              <a:rPr lang="zh-CN" altLang="en-US" dirty="0"/>
              <a:t>请你帮助超市经理策划安排，在能看守全部通道端点的前提下，使得花费的经费最少。</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000" y="335280"/>
            <a:ext cx="10515600" cy="6350000"/>
          </a:xfrm>
        </p:spPr>
        <p:txBody>
          <a:bodyPr>
            <a:normAutofit/>
          </a:bodyPr>
          <a:lstStyle/>
          <a:p>
            <a:pPr marL="0" indent="0">
              <a:buNone/>
            </a:pPr>
            <a:r>
              <a:rPr lang="zh-CN" altLang="en-US" dirty="0"/>
              <a:t>我们发现，要使所有点最终全部被覆盖，那么无非有</a:t>
            </a:r>
            <a:r>
              <a:rPr lang="en-US" altLang="zh-CN" dirty="0"/>
              <a:t>3</a:t>
            </a:r>
            <a:r>
              <a:rPr lang="zh-CN" altLang="en-US" dirty="0"/>
              <a:t>种状态：</a:t>
            </a:r>
            <a:endParaRPr lang="en-US" altLang="zh-CN" dirty="0"/>
          </a:p>
          <a:p>
            <a:pPr marL="0" indent="0">
              <a:buNone/>
            </a:pPr>
            <a:endParaRPr lang="en-US" altLang="zh-CN" dirty="0"/>
          </a:p>
          <a:p>
            <a:pPr marL="0" indent="0">
              <a:buNone/>
            </a:pPr>
            <a:r>
              <a:rPr lang="zh-CN" altLang="en-US" dirty="0"/>
              <a:t>对于要覆盖任意一个以</a:t>
            </a:r>
            <a:r>
              <a:rPr lang="en-US" altLang="zh-CN" dirty="0"/>
              <a:t>x</a:t>
            </a:r>
            <a:r>
              <a:rPr lang="zh-CN" altLang="en-US" dirty="0"/>
              <a:t>为根的子树：</a:t>
            </a:r>
            <a:endParaRPr lang="en-US" altLang="zh-CN" dirty="0"/>
          </a:p>
          <a:p>
            <a:pPr marL="0" indent="0">
              <a:buNone/>
            </a:pPr>
            <a:r>
              <a:rPr lang="zh-CN" altLang="en-US" dirty="0"/>
              <a:t>其中我们设</a:t>
            </a:r>
            <a:r>
              <a:rPr lang="en-US" altLang="zh-CN" dirty="0"/>
              <a:t>y</a:t>
            </a:r>
            <a:r>
              <a:rPr lang="zh-CN" altLang="en-US" dirty="0"/>
              <a:t>节点为</a:t>
            </a:r>
            <a:r>
              <a:rPr lang="en-US" altLang="zh-CN" dirty="0"/>
              <a:t>x</a:t>
            </a:r>
            <a:r>
              <a:rPr lang="zh-CN" altLang="en-US" dirty="0"/>
              <a:t>的儿子，</a:t>
            </a:r>
            <a:r>
              <a:rPr lang="en-US" altLang="zh-CN" dirty="0"/>
              <a:t>fa</a:t>
            </a:r>
            <a:r>
              <a:rPr lang="zh-CN" altLang="en-US" dirty="0"/>
              <a:t>为</a:t>
            </a:r>
            <a:r>
              <a:rPr lang="en-US" altLang="zh-CN" dirty="0"/>
              <a:t>x</a:t>
            </a:r>
            <a:r>
              <a:rPr lang="zh-CN" altLang="en-US" dirty="0"/>
              <a:t>的父亲 </a:t>
            </a:r>
            <a:endParaRPr lang="en-US" altLang="zh-CN" dirty="0"/>
          </a:p>
          <a:p>
            <a:pPr marL="0" indent="0">
              <a:buNone/>
            </a:pPr>
            <a:endParaRPr lang="en-US" altLang="zh-CN" dirty="0"/>
          </a:p>
          <a:p>
            <a:pPr marL="0" indent="0">
              <a:buNone/>
            </a:pPr>
            <a:r>
              <a:rPr lang="en-US" altLang="zh-CN" dirty="0"/>
              <a:t>1.x</a:t>
            </a:r>
            <a:r>
              <a:rPr lang="zh-CN" altLang="en-US" dirty="0"/>
              <a:t>节点被自己覆盖，即选择</a:t>
            </a:r>
            <a:r>
              <a:rPr lang="en-US" altLang="zh-CN" dirty="0"/>
              <a:t>x</a:t>
            </a:r>
            <a:r>
              <a:rPr lang="zh-CN" altLang="en-US" dirty="0"/>
              <a:t>点来覆盖</a:t>
            </a:r>
            <a:r>
              <a:rPr lang="en-US" altLang="zh-CN" dirty="0"/>
              <a:t>x</a:t>
            </a:r>
            <a:r>
              <a:rPr lang="zh-CN" altLang="en-US" dirty="0"/>
              <a:t>点 </a:t>
            </a:r>
            <a:endParaRPr lang="en-US" altLang="zh-CN" dirty="0"/>
          </a:p>
          <a:p>
            <a:pPr marL="0" indent="0">
              <a:buNone/>
            </a:pPr>
            <a:endParaRPr lang="en-US" altLang="zh-CN" dirty="0"/>
          </a:p>
          <a:p>
            <a:pPr marL="0" indent="0">
              <a:buNone/>
            </a:pPr>
            <a:r>
              <a:rPr lang="es-ES" altLang="zh-CN" dirty="0"/>
              <a:t>	</a:t>
            </a:r>
            <a:r>
              <a:rPr lang="es-ES" altLang="zh-CN" b="1" dirty="0"/>
              <a:t>f[x][0]=∑ min(f[y][0],f[y][1],f[y][2]) + val[x]</a:t>
            </a:r>
          </a:p>
          <a:p>
            <a:pPr marL="0" indent="0">
              <a:buNone/>
            </a:pPr>
            <a:endParaRPr lang="es-ES" altLang="zh-CN" b="1" dirty="0"/>
          </a:p>
          <a:p>
            <a:pPr marL="0" indent="0">
              <a:buNone/>
            </a:pPr>
            <a:r>
              <a:rPr lang="zh-CN" altLang="en-US" dirty="0"/>
              <a:t>在节点</a:t>
            </a:r>
            <a:r>
              <a:rPr lang="en-US" altLang="zh-CN" dirty="0"/>
              <a:t>x</a:t>
            </a:r>
            <a:r>
              <a:rPr lang="zh-CN" altLang="en-US" dirty="0"/>
              <a:t>被选择之后，对于</a:t>
            </a:r>
            <a:r>
              <a:rPr lang="en-US" altLang="zh-CN" dirty="0"/>
              <a:t>x</a:t>
            </a:r>
            <a:r>
              <a:rPr lang="zh-CN" altLang="en-US" dirty="0"/>
              <a:t>儿子节点</a:t>
            </a:r>
            <a:r>
              <a:rPr lang="en-US" altLang="zh-CN" dirty="0"/>
              <a:t>y</a:t>
            </a:r>
            <a:r>
              <a:rPr lang="zh-CN" altLang="en-US" dirty="0"/>
              <a:t>的状态可以不去考虑，因为</a:t>
            </a:r>
            <a:r>
              <a:rPr lang="en-US" altLang="zh-CN" dirty="0"/>
              <a:t>x</a:t>
            </a:r>
            <a:r>
              <a:rPr lang="zh-CN" altLang="en-US" dirty="0"/>
              <a:t>节点被选择之后</a:t>
            </a:r>
            <a:r>
              <a:rPr lang="en-US" altLang="zh-CN" dirty="0"/>
              <a:t>y</a:t>
            </a:r>
            <a:r>
              <a:rPr lang="zh-CN" altLang="en-US" dirty="0"/>
              <a:t>节点无论如何也会被覆盖到，所以我们在儿子</a:t>
            </a:r>
            <a:r>
              <a:rPr lang="en-US" altLang="zh-CN" dirty="0"/>
              <a:t>y</a:t>
            </a:r>
            <a:r>
              <a:rPr lang="zh-CN" altLang="en-US" dirty="0"/>
              <a:t>的所有状态里取</a:t>
            </a:r>
            <a:r>
              <a:rPr lang="en-US" altLang="zh-CN" dirty="0"/>
              <a:t>min</a:t>
            </a:r>
            <a:r>
              <a:rPr lang="zh-CN" altLang="en-US" dirty="0"/>
              <a:t>，累加起来就行了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90345"/>
            <a:ext cx="10515600" cy="4351338"/>
          </a:xfrm>
        </p:spPr>
        <p:txBody>
          <a:bodyPr/>
          <a:lstStyle/>
          <a:p>
            <a:pPr marL="0" indent="0">
              <a:buNone/>
            </a:pPr>
            <a:r>
              <a:rPr lang="en-US" altLang="zh-CN" dirty="0"/>
              <a:t>2.x</a:t>
            </a:r>
            <a:r>
              <a:rPr lang="zh-CN" altLang="en-US" dirty="0"/>
              <a:t>节点被儿子</a:t>
            </a:r>
            <a:r>
              <a:rPr lang="en-US" altLang="zh-CN" dirty="0"/>
              <a:t>y</a:t>
            </a:r>
            <a:r>
              <a:rPr lang="zh-CN" altLang="en-US" dirty="0"/>
              <a:t>覆盖，即选择</a:t>
            </a:r>
            <a:r>
              <a:rPr lang="en-US" altLang="zh-CN" dirty="0"/>
              <a:t>y</a:t>
            </a:r>
            <a:r>
              <a:rPr lang="zh-CN" altLang="en-US" dirty="0"/>
              <a:t>点来覆盖</a:t>
            </a:r>
            <a:r>
              <a:rPr lang="en-US" altLang="zh-CN" dirty="0"/>
              <a:t>x</a:t>
            </a:r>
            <a:r>
              <a:rPr lang="zh-CN" altLang="en-US" dirty="0"/>
              <a:t>点</a:t>
            </a:r>
            <a:endParaRPr lang="en-US" altLang="zh-CN" dirty="0"/>
          </a:p>
          <a:p>
            <a:pPr marL="0" indent="0">
              <a:buNone/>
            </a:pPr>
            <a:endParaRPr lang="en-US" altLang="zh-CN" dirty="0"/>
          </a:p>
          <a:p>
            <a:pPr marL="0" indent="0">
              <a:buNone/>
            </a:pPr>
            <a:r>
              <a:rPr lang="en-US" altLang="zh-CN" b="1" dirty="0"/>
              <a:t>f[x][1]=∑ min(f[y][0],f[y][1])</a:t>
            </a:r>
            <a:r>
              <a:rPr lang="zh-CN" altLang="en-US" b="1" dirty="0"/>
              <a:t>，如果选择的全部都是</a:t>
            </a:r>
            <a:r>
              <a:rPr lang="en-US" altLang="zh-CN" b="1" dirty="0"/>
              <a:t>f[y][1],</a:t>
            </a:r>
            <a:r>
              <a:rPr lang="zh-CN" altLang="en-US" b="1" dirty="0"/>
              <a:t>要再加上</a:t>
            </a:r>
            <a:r>
              <a:rPr lang="en-US" altLang="zh-CN" b="1" dirty="0"/>
              <a:t>min(f[y][0]-f[y][1])</a:t>
            </a:r>
          </a:p>
          <a:p>
            <a:pPr marL="0" indent="0">
              <a:buNone/>
            </a:pPr>
            <a:endParaRPr lang="en-US" altLang="zh-CN" b="1" dirty="0"/>
          </a:p>
          <a:p>
            <a:pPr marL="0" indent="0">
              <a:buNone/>
            </a:pPr>
            <a:r>
              <a:rPr lang="zh-CN" altLang="en-US" dirty="0"/>
              <a:t>如果</a:t>
            </a:r>
            <a:r>
              <a:rPr lang="en-US" altLang="zh-CN" dirty="0"/>
              <a:t>x</a:t>
            </a:r>
            <a:r>
              <a:rPr lang="zh-CN" altLang="en-US" dirty="0"/>
              <a:t>所有的儿子</a:t>
            </a:r>
            <a:r>
              <a:rPr lang="en-US" altLang="zh-CN" dirty="0"/>
              <a:t>y</a:t>
            </a:r>
            <a:r>
              <a:rPr lang="zh-CN" altLang="en-US" dirty="0"/>
              <a:t>所做的决策都不是通过选择</a:t>
            </a:r>
            <a:r>
              <a:rPr lang="en-US" altLang="zh-CN" dirty="0"/>
              <a:t>y</a:t>
            </a:r>
            <a:r>
              <a:rPr lang="zh-CN" altLang="en-US" dirty="0"/>
              <a:t>点来满足条件，那么我们就必须要选择</a:t>
            </a:r>
            <a:r>
              <a:rPr lang="en-US" altLang="zh-CN" dirty="0"/>
              <a:t>x</a:t>
            </a:r>
            <a:r>
              <a:rPr lang="zh-CN" altLang="en-US" dirty="0"/>
              <a:t>的一个子节点</a:t>
            </a:r>
            <a:r>
              <a:rPr lang="en-US" altLang="zh-CN" dirty="0"/>
              <a:t>y</a:t>
            </a:r>
            <a:r>
              <a:rPr lang="zh-CN" altLang="en-US" dirty="0"/>
              <a:t>，其中</a:t>
            </a:r>
            <a:r>
              <a:rPr lang="en-US" altLang="zh-CN" dirty="0"/>
              <a:t>y</a:t>
            </a:r>
            <a:r>
              <a:rPr lang="zh-CN" altLang="en-US" dirty="0"/>
              <a:t>满足</a:t>
            </a:r>
            <a:r>
              <a:rPr lang="en-US" altLang="zh-CN" dirty="0"/>
              <a:t>f[y][0]-f[y][1]</a:t>
            </a:r>
            <a:r>
              <a:rPr lang="zh-CN" altLang="en-US" dirty="0"/>
              <a:t>最小，并把这个最小的差值累加到</a:t>
            </a:r>
            <a:r>
              <a:rPr lang="en-US" altLang="zh-CN" dirty="0"/>
              <a:t>f[x][1]</a:t>
            </a:r>
            <a:r>
              <a:rPr lang="zh-CN" altLang="en-US" dirty="0"/>
              <a:t>中去，这样才能使得</a:t>
            </a:r>
            <a:r>
              <a:rPr lang="en-US" altLang="zh-CN" dirty="0"/>
              <a:t>x</a:t>
            </a:r>
            <a:r>
              <a:rPr lang="zh-CN" altLang="en-US" dirty="0"/>
              <a:t>点被自己的儿子覆盖</a:t>
            </a:r>
            <a:endParaRPr lang="en-US" altLang="zh-CN" dirty="0"/>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dirty="0"/>
              <a:t>3.x</a:t>
            </a:r>
            <a:r>
              <a:rPr lang="zh-CN" altLang="en-US" dirty="0"/>
              <a:t>节点被父亲</a:t>
            </a:r>
            <a:r>
              <a:rPr lang="en-US" altLang="zh-CN" dirty="0"/>
              <a:t>fa</a:t>
            </a:r>
            <a:r>
              <a:rPr lang="zh-CN" altLang="en-US" dirty="0"/>
              <a:t>覆盖，即选择</a:t>
            </a:r>
            <a:r>
              <a:rPr lang="en-US" altLang="zh-CN" dirty="0"/>
              <a:t>fa</a:t>
            </a:r>
            <a:r>
              <a:rPr lang="zh-CN" altLang="en-US" dirty="0"/>
              <a:t>点来覆盖</a:t>
            </a:r>
            <a:r>
              <a:rPr lang="en-US" altLang="zh-CN" dirty="0"/>
              <a:t>x</a:t>
            </a:r>
            <a:r>
              <a:rPr lang="zh-CN" altLang="en-US" dirty="0"/>
              <a:t>点</a:t>
            </a:r>
            <a:endParaRPr lang="en-US" altLang="zh-CN" dirty="0"/>
          </a:p>
          <a:p>
            <a:pPr marL="0" indent="0">
              <a:buNone/>
            </a:pPr>
            <a:endParaRPr lang="en-US" altLang="zh-CN" dirty="0"/>
          </a:p>
          <a:p>
            <a:pPr marL="0" indent="0">
              <a:buNone/>
            </a:pPr>
            <a:r>
              <a:rPr lang="es-ES" altLang="zh-CN" b="1" dirty="0"/>
              <a:t>f[x][2]=∑ min(f[y][0],f[y][1])</a:t>
            </a:r>
            <a:endParaRPr lang="en-US" altLang="zh-CN" dirty="0"/>
          </a:p>
          <a:p>
            <a:pPr marL="0" indent="0">
              <a:buNone/>
            </a:pPr>
            <a:endParaRPr lang="en-US" altLang="zh-CN" dirty="0"/>
          </a:p>
          <a:p>
            <a:pPr marL="0" indent="0">
              <a:buNone/>
            </a:pPr>
            <a:r>
              <a:rPr lang="zh-CN" altLang="en-US" dirty="0"/>
              <a:t>对于</a:t>
            </a:r>
            <a:r>
              <a:rPr lang="en-US" altLang="zh-CN" dirty="0"/>
              <a:t>x</a:t>
            </a:r>
            <a:r>
              <a:rPr lang="zh-CN" altLang="en-US" dirty="0"/>
              <a:t>节点我们让它的父亲节点</a:t>
            </a:r>
            <a:r>
              <a:rPr lang="en-US" altLang="zh-CN" dirty="0"/>
              <a:t>fa</a:t>
            </a:r>
            <a:r>
              <a:rPr lang="zh-CN" altLang="en-US" dirty="0"/>
              <a:t>覆盖它，那么根据我们的状态设计，此时必须要满足以</a:t>
            </a:r>
            <a:r>
              <a:rPr lang="en-US" altLang="zh-CN" dirty="0"/>
              <a:t>x</a:t>
            </a:r>
            <a:r>
              <a:rPr lang="zh-CN" altLang="en-US" dirty="0"/>
              <a:t>的儿子</a:t>
            </a:r>
            <a:r>
              <a:rPr lang="en-US" altLang="zh-CN" dirty="0"/>
              <a:t>y</a:t>
            </a:r>
            <a:r>
              <a:rPr lang="zh-CN" altLang="en-US" dirty="0"/>
              <a:t>为根的子树之中所有点已经被覆盖</a:t>
            </a:r>
          </a:p>
          <a:p>
            <a:pPr marL="0" indent="0">
              <a:buNone/>
            </a:pPr>
            <a:endParaRPr lang="zh-CN" altLang="en-US" dirty="0"/>
          </a:p>
          <a:p>
            <a:pPr marL="0" indent="0">
              <a:buNone/>
            </a:pPr>
            <a:r>
              <a:rPr lang="zh-CN" altLang="en-US" dirty="0"/>
              <a:t>那么这时就转化为一个子问题，要让</a:t>
            </a:r>
            <a:r>
              <a:rPr lang="en-US" altLang="zh-CN" dirty="0"/>
              <a:t>y</a:t>
            </a:r>
            <a:r>
              <a:rPr lang="zh-CN" altLang="en-US" dirty="0"/>
              <a:t>子树满足条件，只有两种决策：要么</a:t>
            </a:r>
            <a:r>
              <a:rPr lang="en-US" altLang="zh-CN" dirty="0"/>
              <a:t>y</a:t>
            </a:r>
            <a:r>
              <a:rPr lang="zh-CN" altLang="en-US" dirty="0"/>
              <a:t>被</a:t>
            </a:r>
            <a:r>
              <a:rPr lang="en-US" altLang="zh-CN" dirty="0"/>
              <a:t>y</a:t>
            </a:r>
            <a:r>
              <a:rPr lang="zh-CN" altLang="en-US" dirty="0"/>
              <a:t>的儿子覆盖，要么被</a:t>
            </a:r>
            <a:r>
              <a:rPr lang="en-US" altLang="zh-CN" dirty="0"/>
              <a:t>y</a:t>
            </a:r>
            <a:r>
              <a:rPr lang="zh-CN" altLang="en-US" dirty="0"/>
              <a:t>自己覆盖（即选择</a:t>
            </a:r>
            <a:r>
              <a:rPr lang="en-US" altLang="zh-CN" dirty="0"/>
              <a:t>y</a:t>
            </a:r>
            <a:r>
              <a:rPr lang="zh-CN" altLang="en-US" dirty="0"/>
              <a:t>节点），只需要在</a:t>
            </a:r>
            <a:r>
              <a:rPr lang="en-US" altLang="zh-CN" dirty="0"/>
              <a:t>y</a:t>
            </a:r>
            <a:r>
              <a:rPr lang="zh-CN" altLang="en-US" dirty="0"/>
              <a:t>的这两种状态取</a:t>
            </a:r>
            <a:r>
              <a:rPr lang="en-US" altLang="zh-CN" dirty="0"/>
              <a:t>min</a:t>
            </a:r>
            <a:r>
              <a:rPr lang="zh-CN" altLang="en-US" dirty="0"/>
              <a:t>累加就可以了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08024"/>
            <a:ext cx="10515600" cy="5753735"/>
          </a:xfrm>
        </p:spPr>
        <p:txBody>
          <a:bodyPr/>
          <a:lstStyle/>
          <a:p>
            <a:pPr marL="0" indent="0">
              <a:buNone/>
            </a:pPr>
            <a:r>
              <a:rPr lang="zh-CN" altLang="en-US" dirty="0"/>
              <a:t>对于第二个方向，又可以细分为：</a:t>
            </a:r>
            <a:endParaRPr lang="en-US" altLang="zh-CN" dirty="0"/>
          </a:p>
          <a:p>
            <a:pPr marL="0" indent="0">
              <a:buNone/>
            </a:pPr>
            <a:endParaRPr lang="en-US" altLang="zh-CN" dirty="0"/>
          </a:p>
          <a:p>
            <a:pPr marL="0" indent="0">
              <a:buNone/>
            </a:pPr>
            <a:r>
              <a:rPr lang="en-US" altLang="zh-CN" dirty="0"/>
              <a:t>1</a:t>
            </a:r>
            <a:r>
              <a:rPr lang="zh-CN" altLang="en-US" dirty="0"/>
              <a:t>、一个一个子树去更新父亲</a:t>
            </a:r>
            <a:endParaRPr lang="en-US" altLang="zh-CN" dirty="0"/>
          </a:p>
          <a:p>
            <a:pPr marL="0" indent="0">
              <a:buNone/>
            </a:pPr>
            <a:r>
              <a:rPr lang="en-US" altLang="zh-CN" dirty="0"/>
              <a:t>	</a:t>
            </a:r>
            <a:r>
              <a:rPr lang="zh-CN" altLang="en-US" dirty="0"/>
              <a:t>需要一个一个的更新，每次都用一个子树更新已经更新完的</a:t>
            </a:r>
            <a:r>
              <a:rPr lang="en-US" altLang="zh-CN" dirty="0"/>
              <a:t>	</a:t>
            </a:r>
            <a:r>
              <a:rPr lang="zh-CN" altLang="en-US" dirty="0"/>
              <a:t>子树</a:t>
            </a:r>
            <a:r>
              <a:rPr lang="en-US" altLang="zh-CN" dirty="0"/>
              <a:t>+</a:t>
            </a:r>
            <a:r>
              <a:rPr lang="zh-CN" altLang="en-US" dirty="0"/>
              <a:t>父亲，最后就可以将这一部分的子树更新完了，再继</a:t>
            </a:r>
            <a:r>
              <a:rPr lang="en-US" altLang="zh-CN" dirty="0"/>
              <a:t>	</a:t>
            </a:r>
            <a:r>
              <a:rPr lang="zh-CN" altLang="en-US" dirty="0"/>
              <a:t>续往上更新，最后根节点就是答案。例如树上背包</a:t>
            </a:r>
            <a:endParaRPr lang="en-US" altLang="zh-CN" dirty="0"/>
          </a:p>
          <a:p>
            <a:pPr marL="0" indent="0">
              <a:buNone/>
            </a:pPr>
            <a:endParaRPr lang="en-US" altLang="zh-CN" dirty="0"/>
          </a:p>
          <a:p>
            <a:pPr marL="0" indent="0">
              <a:buNone/>
            </a:pPr>
            <a:r>
              <a:rPr lang="en-US" altLang="zh-CN" dirty="0"/>
              <a:t>2</a:t>
            </a:r>
            <a:r>
              <a:rPr lang="zh-CN" altLang="en-US" dirty="0"/>
              <a:t>、把所有子树都算完了再更新父亲</a:t>
            </a:r>
            <a:endParaRPr lang="en-US" altLang="zh-CN" dirty="0"/>
          </a:p>
          <a:p>
            <a:pPr marL="0" indent="0">
              <a:buNone/>
            </a:pPr>
            <a:r>
              <a:rPr lang="en-US" altLang="zh-CN" dirty="0"/>
              <a:t>	</a:t>
            </a:r>
            <a:r>
              <a:rPr lang="zh-CN" altLang="en-US" dirty="0"/>
              <a:t>需要把所有子树的信息都掌握之后再更新子树的就需要把所</a:t>
            </a:r>
            <a:r>
              <a:rPr lang="en-US" altLang="zh-CN" dirty="0"/>
              <a:t>	</a:t>
            </a:r>
            <a:r>
              <a:rPr lang="zh-CN" altLang="en-US" dirty="0"/>
              <a:t>有子树都算完了再更新父亲。</a:t>
            </a:r>
            <a:endParaRPr lang="en-US" altLang="zh-CN" dirty="0"/>
          </a:p>
          <a:p>
            <a:pPr marL="0" indent="0">
              <a:buNone/>
            </a:pP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B88ED-D151-862A-DD46-070DE44D5DFF}"/>
              </a:ext>
            </a:extLst>
          </p:cNvPr>
          <p:cNvSpPr>
            <a:spLocks noGrp="1"/>
          </p:cNvSpPr>
          <p:nvPr>
            <p:ph type="title"/>
          </p:nvPr>
        </p:nvSpPr>
        <p:spPr/>
        <p:txBody>
          <a:bodyPr>
            <a:normAutofit/>
          </a:bodyPr>
          <a:lstStyle/>
          <a:p>
            <a:r>
              <a:rPr lang="en-US" altLang="zh-CN" sz="3600" dirty="0"/>
              <a:t>*XJOI3747 </a:t>
            </a:r>
            <a:r>
              <a:rPr lang="zh-CN" altLang="en-US" sz="3600" dirty="0"/>
              <a:t>⻛斩冰华</a:t>
            </a:r>
          </a:p>
        </p:txBody>
      </p:sp>
      <p:pic>
        <p:nvPicPr>
          <p:cNvPr id="5" name="图片 4">
            <a:extLst>
              <a:ext uri="{FF2B5EF4-FFF2-40B4-BE49-F238E27FC236}">
                <a16:creationId xmlns:a16="http://schemas.microsoft.com/office/drawing/2014/main" id="{91BA883C-3B8D-8A95-DDE0-137C3A6624C4}"/>
              </a:ext>
            </a:extLst>
          </p:cNvPr>
          <p:cNvPicPr>
            <a:picLocks noChangeAspect="1"/>
          </p:cNvPicPr>
          <p:nvPr/>
        </p:nvPicPr>
        <p:blipFill>
          <a:blip r:embed="rId2"/>
          <a:stretch>
            <a:fillRect/>
          </a:stretch>
        </p:blipFill>
        <p:spPr>
          <a:xfrm>
            <a:off x="1483476" y="2323089"/>
            <a:ext cx="9554556" cy="2876983"/>
          </a:xfrm>
          <a:prstGeom prst="rect">
            <a:avLst/>
          </a:prstGeom>
        </p:spPr>
      </p:pic>
      <p:pic>
        <p:nvPicPr>
          <p:cNvPr id="7" name="图片 6">
            <a:extLst>
              <a:ext uri="{FF2B5EF4-FFF2-40B4-BE49-F238E27FC236}">
                <a16:creationId xmlns:a16="http://schemas.microsoft.com/office/drawing/2014/main" id="{87481A06-E9CE-01E5-B63B-C3C9D172A280}"/>
              </a:ext>
            </a:extLst>
          </p:cNvPr>
          <p:cNvPicPr>
            <a:picLocks noChangeAspect="1"/>
          </p:cNvPicPr>
          <p:nvPr/>
        </p:nvPicPr>
        <p:blipFill>
          <a:blip r:embed="rId3"/>
          <a:stretch>
            <a:fillRect/>
          </a:stretch>
        </p:blipFill>
        <p:spPr>
          <a:xfrm>
            <a:off x="1560224" y="5622923"/>
            <a:ext cx="3400425" cy="419100"/>
          </a:xfrm>
          <a:prstGeom prst="rect">
            <a:avLst/>
          </a:prstGeom>
        </p:spPr>
      </p:pic>
    </p:spTree>
    <p:extLst>
      <p:ext uri="{BB962C8B-B14F-4D97-AF65-F5344CB8AC3E}">
        <p14:creationId xmlns:p14="http://schemas.microsoft.com/office/powerpoint/2010/main" val="371250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0327AE3-39EF-8AA5-53A9-9682C9905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804" y="562985"/>
            <a:ext cx="9751302" cy="573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076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树上统计方案数问题</a:t>
            </a:r>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r>
              <a:rPr lang="zh-CN" altLang="en-US" dirty="0"/>
              <a:t>这类问题就是给你一个条件，问你有多少个点的集合满足这样的条件。这类题主要运用乘法原理，控制一个点不动，看他能做多少贡献。</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58824"/>
            <a:ext cx="10515600" cy="4920615"/>
          </a:xfrm>
        </p:spPr>
        <p:txBody>
          <a:bodyPr>
            <a:normAutofit/>
          </a:bodyPr>
          <a:lstStyle/>
          <a:p>
            <a:pPr marL="0" indent="0">
              <a:buNone/>
            </a:pPr>
            <a:r>
              <a:rPr lang="en-US" altLang="zh-CN" dirty="0"/>
              <a:t>51nod1588 </a:t>
            </a:r>
            <a:r>
              <a:rPr lang="zh-CN" altLang="en-US" dirty="0"/>
              <a:t>幸运树</a:t>
            </a:r>
          </a:p>
          <a:p>
            <a:pPr marL="0" indent="0">
              <a:buNone/>
            </a:pPr>
            <a:endParaRPr lang="en-US" altLang="zh-CN" dirty="0"/>
          </a:p>
          <a:p>
            <a:pPr marL="0" indent="0">
              <a:buNone/>
            </a:pPr>
            <a:r>
              <a:rPr lang="zh-CN" altLang="en-US" dirty="0"/>
              <a:t>题目描述：一棵由</a:t>
            </a:r>
            <a:r>
              <a:rPr lang="en-US" altLang="zh-CN" dirty="0"/>
              <a:t>n</a:t>
            </a:r>
            <a:r>
              <a:rPr lang="zh-CN" altLang="en-US" dirty="0"/>
              <a:t>个点组成的树。带权，每条边有一个权值。如果一条边的权值是一个幸运数字（由</a:t>
            </a:r>
            <a:r>
              <a:rPr lang="en-US" altLang="zh-CN" dirty="0"/>
              <a:t>4</a:t>
            </a:r>
            <a:r>
              <a:rPr lang="zh-CN" altLang="en-US" dirty="0"/>
              <a:t>和</a:t>
            </a:r>
            <a:r>
              <a:rPr lang="en-US" altLang="zh-CN" dirty="0"/>
              <a:t>7</a:t>
            </a:r>
            <a:r>
              <a:rPr lang="zh-CN" altLang="en-US" dirty="0"/>
              <a:t>组成的正整数），那么我们就说这条边是一条幸运边。</a:t>
            </a:r>
            <a:endParaRPr lang="en-US" altLang="zh-CN" dirty="0"/>
          </a:p>
          <a:p>
            <a:pPr marL="0" indent="0">
              <a:buNone/>
            </a:pPr>
            <a:endParaRPr lang="en-US" altLang="zh-CN" dirty="0"/>
          </a:p>
          <a:p>
            <a:pPr marL="0" indent="0">
              <a:buNone/>
            </a:pPr>
            <a:r>
              <a:rPr lang="zh-CN" altLang="en-US" dirty="0"/>
              <a:t>在树中有多少个满足以下条件的三元组</a:t>
            </a:r>
            <a:r>
              <a:rPr lang="en-US" altLang="zh-CN" dirty="0"/>
              <a:t>tr</a:t>
            </a:r>
            <a:r>
              <a:rPr lang="zh-CN" altLang="en-US" dirty="0"/>
              <a:t>（</a:t>
            </a:r>
            <a:r>
              <a:rPr lang="en-US" altLang="zh-CN" dirty="0" err="1"/>
              <a:t>i,j,k</a:t>
            </a:r>
            <a:r>
              <a:rPr lang="zh-CN" altLang="en-US" dirty="0"/>
              <a:t>）（</a:t>
            </a:r>
            <a:r>
              <a:rPr lang="en-US" altLang="zh-CN" dirty="0" err="1"/>
              <a:t>i,j,k</a:t>
            </a:r>
            <a:r>
              <a:rPr lang="zh-CN" altLang="en-US" dirty="0"/>
              <a:t>是三个不同的点，顺序不同视为不同的三元组）？</a:t>
            </a:r>
            <a:endParaRPr lang="en-US" altLang="zh-CN" dirty="0"/>
          </a:p>
          <a:p>
            <a:r>
              <a:rPr lang="en-US" altLang="zh-CN" dirty="0"/>
              <a:t>1.i</a:t>
            </a:r>
            <a:r>
              <a:rPr lang="zh-CN" altLang="en-US" dirty="0"/>
              <a:t>到</a:t>
            </a:r>
            <a:r>
              <a:rPr lang="en-US" altLang="zh-CN" dirty="0"/>
              <a:t>j</a:t>
            </a:r>
            <a:r>
              <a:rPr lang="zh-CN" altLang="en-US" dirty="0"/>
              <a:t>有路径，</a:t>
            </a:r>
            <a:r>
              <a:rPr lang="en-US" altLang="zh-CN" dirty="0" err="1"/>
              <a:t>i</a:t>
            </a:r>
            <a:r>
              <a:rPr lang="zh-CN" altLang="en-US" dirty="0"/>
              <a:t>到</a:t>
            </a:r>
            <a:r>
              <a:rPr lang="en-US" altLang="zh-CN" dirty="0"/>
              <a:t>k</a:t>
            </a:r>
            <a:r>
              <a:rPr lang="zh-CN" altLang="en-US" dirty="0"/>
              <a:t>也有路径</a:t>
            </a:r>
          </a:p>
          <a:p>
            <a:r>
              <a:rPr lang="en-US" altLang="zh-CN" dirty="0"/>
              <a:t>2.</a:t>
            </a:r>
            <a:r>
              <a:rPr lang="zh-CN" altLang="en-US" dirty="0"/>
              <a:t>每条路径中至少有一条幸运边。</a:t>
            </a:r>
          </a:p>
          <a:p>
            <a:pPr marL="0" indent="0">
              <a:buNone/>
            </a:pP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7360"/>
            <a:ext cx="10515600" cy="6289040"/>
          </a:xfrm>
        </p:spPr>
        <p:txBody>
          <a:bodyPr>
            <a:normAutofit/>
          </a:bodyPr>
          <a:lstStyle/>
          <a:p>
            <a:pPr marL="0" indent="0">
              <a:buNone/>
            </a:pPr>
            <a:r>
              <a:rPr lang="zh-CN" altLang="en-US" dirty="0"/>
              <a:t>要统计方案数，首先应给这些点分类。如何分？</a:t>
            </a:r>
            <a:endParaRPr lang="en-US" altLang="zh-CN" dirty="0"/>
          </a:p>
          <a:p>
            <a:pPr marL="0" indent="0">
              <a:buNone/>
            </a:pPr>
            <a:r>
              <a:rPr lang="zh-CN" altLang="en-US" dirty="0"/>
              <a:t>当算 </a:t>
            </a:r>
            <a:r>
              <a:rPr lang="en-US" altLang="zh-CN" dirty="0"/>
              <a:t>u </a:t>
            </a:r>
            <a:r>
              <a:rPr lang="zh-CN" altLang="en-US" dirty="0"/>
              <a:t>这个点时，令 </a:t>
            </a:r>
            <a:r>
              <a:rPr lang="en-US" altLang="zh-CN" dirty="0"/>
              <a:t>f[u] </a:t>
            </a:r>
            <a:r>
              <a:rPr lang="zh-CN" altLang="en-US" dirty="0"/>
              <a:t>为在 </a:t>
            </a:r>
            <a:r>
              <a:rPr lang="en-US" altLang="zh-CN" dirty="0"/>
              <a:t>u </a:t>
            </a:r>
            <a:r>
              <a:rPr lang="zh-CN" altLang="en-US" dirty="0"/>
              <a:t>的子树内，到 </a:t>
            </a:r>
            <a:r>
              <a:rPr lang="en-US" altLang="zh-CN" dirty="0"/>
              <a:t>u </a:t>
            </a:r>
            <a:r>
              <a:rPr lang="zh-CN" altLang="en-US" dirty="0"/>
              <a:t>的路径中有幸运边的点有几个，令 </a:t>
            </a:r>
            <a:r>
              <a:rPr lang="en-US" altLang="zh-CN" dirty="0"/>
              <a:t>g[u] </a:t>
            </a:r>
            <a:r>
              <a:rPr lang="zh-CN" altLang="en-US" dirty="0"/>
              <a:t>为在 </a:t>
            </a:r>
            <a:r>
              <a:rPr lang="en-US" altLang="zh-CN" dirty="0"/>
              <a:t>u </a:t>
            </a:r>
            <a:r>
              <a:rPr lang="zh-CN" altLang="en-US" dirty="0"/>
              <a:t>的子树外，到 </a:t>
            </a:r>
            <a:r>
              <a:rPr lang="en-US" altLang="zh-CN" dirty="0"/>
              <a:t>u </a:t>
            </a:r>
            <a:r>
              <a:rPr lang="zh-CN" altLang="en-US" dirty="0"/>
              <a:t>的路径中有幸运边的点有几个。这样当我们计算有 </a:t>
            </a:r>
            <a:r>
              <a:rPr lang="en-US" altLang="zh-CN" dirty="0"/>
              <a:t>( </a:t>
            </a:r>
            <a:r>
              <a:rPr lang="en-US" altLang="zh-CN" dirty="0" err="1"/>
              <a:t>i</a:t>
            </a:r>
            <a:r>
              <a:rPr lang="en-US" altLang="zh-CN" dirty="0"/>
              <a:t> , j , k ) </a:t>
            </a:r>
            <a:r>
              <a:rPr lang="zh-CN" altLang="en-US" dirty="0"/>
              <a:t>的个数时，我们枚举 </a:t>
            </a:r>
            <a:r>
              <a:rPr lang="en-US" altLang="zh-CN" dirty="0" err="1"/>
              <a:t>i</a:t>
            </a:r>
            <a:r>
              <a:rPr lang="en-US" altLang="zh-CN" dirty="0"/>
              <a:t> </a:t>
            </a:r>
            <a:r>
              <a:rPr lang="zh-CN" altLang="en-US" dirty="0"/>
              <a:t>，当 </a:t>
            </a:r>
            <a:r>
              <a:rPr lang="en-US" altLang="zh-CN" dirty="0" err="1"/>
              <a:t>i</a:t>
            </a:r>
            <a:r>
              <a:rPr lang="en-US" altLang="zh-CN" dirty="0"/>
              <a:t>=u </a:t>
            </a:r>
            <a:r>
              <a:rPr lang="zh-CN" altLang="en-US" dirty="0"/>
              <a:t>时：</a:t>
            </a:r>
            <a:endParaRPr lang="en-US" altLang="zh-CN" dirty="0"/>
          </a:p>
          <a:p>
            <a:pPr marL="0" indent="0">
              <a:buNone/>
            </a:pPr>
            <a:r>
              <a:rPr lang="en-US" altLang="zh-CN" dirty="0"/>
              <a:t>(</a:t>
            </a:r>
            <a:r>
              <a:rPr lang="en-US" altLang="zh-CN" dirty="0" err="1"/>
              <a:t>u,j,k</a:t>
            </a:r>
            <a:r>
              <a:rPr lang="en-US" altLang="zh-CN" dirty="0"/>
              <a:t>)</a:t>
            </a:r>
            <a:r>
              <a:rPr lang="zh-CN" altLang="en-US" dirty="0"/>
              <a:t>的方案数</a:t>
            </a:r>
            <a:r>
              <a:rPr lang="en-US" altLang="zh-CN" dirty="0"/>
              <a:t>=f[u]∗(f[u]−1)+g[u]∗(g[u]−1)+f[u]∗g[u]∗2</a:t>
            </a:r>
          </a:p>
          <a:p>
            <a:pPr marL="0" indent="0">
              <a:buNone/>
            </a:pPr>
            <a:endParaRPr lang="en-US" altLang="zh-CN" dirty="0"/>
          </a:p>
          <a:p>
            <a:pPr marL="0" indent="0">
              <a:buNone/>
            </a:pPr>
            <a:r>
              <a:rPr lang="zh-CN" altLang="en-US" dirty="0"/>
              <a:t>假设 </a:t>
            </a:r>
            <a:r>
              <a:rPr lang="en-US" altLang="zh-CN" dirty="0"/>
              <a:t>v </a:t>
            </a:r>
            <a:r>
              <a:rPr lang="zh-CN" altLang="en-US" dirty="0"/>
              <a:t>是 </a:t>
            </a:r>
            <a:r>
              <a:rPr lang="en-US" altLang="zh-CN" dirty="0"/>
              <a:t>u </a:t>
            </a:r>
            <a:r>
              <a:rPr lang="zh-CN" altLang="en-US" dirty="0"/>
              <a:t>的一个孩子，</a:t>
            </a:r>
            <a:r>
              <a:rPr lang="en-US" altLang="zh-CN" dirty="0"/>
              <a:t>fa </a:t>
            </a:r>
            <a:r>
              <a:rPr lang="zh-CN" altLang="en-US" dirty="0"/>
              <a:t>是 </a:t>
            </a:r>
            <a:r>
              <a:rPr lang="en-US" altLang="zh-CN" dirty="0"/>
              <a:t>u </a:t>
            </a:r>
            <a:r>
              <a:rPr lang="zh-CN" altLang="en-US" dirty="0"/>
              <a:t>的父亲：</a:t>
            </a:r>
            <a:endParaRPr lang="en-US" altLang="zh-CN" dirty="0"/>
          </a:p>
          <a:p>
            <a:pPr marL="0" indent="0">
              <a:buNone/>
            </a:pPr>
            <a:r>
              <a:rPr lang="zh-CN" altLang="en-US" dirty="0"/>
              <a:t>边</a:t>
            </a:r>
            <a:r>
              <a:rPr lang="en-US" altLang="zh-CN" dirty="0"/>
              <a:t>(</a:t>
            </a:r>
            <a:r>
              <a:rPr lang="en-US" altLang="zh-CN" dirty="0" err="1"/>
              <a:t>u,v</a:t>
            </a:r>
            <a:r>
              <a:rPr lang="en-US" altLang="zh-CN" dirty="0"/>
              <a:t>)</a:t>
            </a:r>
            <a:r>
              <a:rPr lang="zh-CN" altLang="en-US" dirty="0"/>
              <a:t>是幸运边：</a:t>
            </a:r>
            <a:r>
              <a:rPr lang="en-US" altLang="zh-CN" dirty="0"/>
              <a:t>f[u]+=size[v]</a:t>
            </a:r>
          </a:p>
          <a:p>
            <a:pPr marL="0" indent="0">
              <a:buNone/>
            </a:pPr>
            <a:r>
              <a:rPr lang="zh-CN" altLang="en-US" dirty="0"/>
              <a:t>边</a:t>
            </a:r>
            <a:r>
              <a:rPr lang="en-US" altLang="zh-CN" dirty="0"/>
              <a:t>(</a:t>
            </a:r>
            <a:r>
              <a:rPr lang="en-US" altLang="zh-CN" dirty="0" err="1"/>
              <a:t>u,v</a:t>
            </a:r>
            <a:r>
              <a:rPr lang="en-US" altLang="zh-CN" dirty="0"/>
              <a:t>)</a:t>
            </a:r>
            <a:r>
              <a:rPr lang="zh-CN" altLang="en-US" dirty="0"/>
              <a:t>不是幸运边：</a:t>
            </a:r>
            <a:r>
              <a:rPr lang="en-US" altLang="zh-CN" dirty="0"/>
              <a:t>f[u]+=f[v]</a:t>
            </a:r>
            <a:r>
              <a:rPr lang="zh-CN" altLang="en-US" dirty="0"/>
              <a:t> </a:t>
            </a:r>
            <a:endParaRPr lang="en-US" altLang="zh-CN" dirty="0"/>
          </a:p>
          <a:p>
            <a:pPr marL="0" indent="0">
              <a:buNone/>
            </a:pPr>
            <a:r>
              <a:rPr lang="zh-CN" altLang="en-US" dirty="0"/>
              <a:t>边</a:t>
            </a:r>
            <a:r>
              <a:rPr lang="en-US" altLang="zh-CN" dirty="0"/>
              <a:t>(</a:t>
            </a:r>
            <a:r>
              <a:rPr lang="en-US" altLang="zh-CN" dirty="0" err="1"/>
              <a:t>fa,u</a:t>
            </a:r>
            <a:r>
              <a:rPr lang="en-US" altLang="zh-CN" dirty="0"/>
              <a:t>)</a:t>
            </a:r>
            <a:r>
              <a:rPr lang="zh-CN" altLang="en-US" dirty="0"/>
              <a:t>是幸运边：</a:t>
            </a:r>
            <a:r>
              <a:rPr lang="en-US" altLang="zh-CN" dirty="0"/>
              <a:t>g[u]=size[1]−size[u](1</a:t>
            </a:r>
            <a:r>
              <a:rPr lang="zh-CN" altLang="en-US" dirty="0"/>
              <a:t>是根</a:t>
            </a:r>
            <a:r>
              <a:rPr lang="en-US" altLang="zh-CN" dirty="0"/>
              <a:t>)</a:t>
            </a:r>
            <a:r>
              <a:rPr lang="zh-CN" altLang="en-US" dirty="0"/>
              <a:t> </a:t>
            </a:r>
            <a:endParaRPr lang="en-US" altLang="zh-CN" dirty="0"/>
          </a:p>
          <a:p>
            <a:pPr marL="0" indent="0">
              <a:buNone/>
            </a:pPr>
            <a:r>
              <a:rPr lang="zh-CN" altLang="en-US" dirty="0"/>
              <a:t>边</a:t>
            </a:r>
            <a:r>
              <a:rPr lang="en-US" altLang="zh-CN" dirty="0"/>
              <a:t>(</a:t>
            </a:r>
            <a:r>
              <a:rPr lang="en-US" altLang="zh-CN" dirty="0" err="1"/>
              <a:t>fa,u</a:t>
            </a:r>
            <a:r>
              <a:rPr lang="en-US" altLang="zh-CN" dirty="0"/>
              <a:t>)</a:t>
            </a:r>
            <a:r>
              <a:rPr lang="zh-CN" altLang="en-US" dirty="0"/>
              <a:t>不是幸运边：</a:t>
            </a:r>
            <a:r>
              <a:rPr lang="en-US" altLang="zh-CN" dirty="0"/>
              <a:t>g[u]=g[fa]+f[fa]−f[u]  </a:t>
            </a:r>
            <a:r>
              <a:rPr lang="zh-CN" altLang="en-US" dirty="0"/>
              <a:t>（注意维护的方向）</a:t>
            </a:r>
            <a:endParaRPr lang="en-US" altLang="zh-CN" dirty="0"/>
          </a:p>
          <a:p>
            <a:pPr marL="0" indent="0">
              <a:buNone/>
            </a:pPr>
            <a:r>
              <a:rPr lang="zh-CN" altLang="en-US"/>
              <a:t>代码：</a:t>
            </a:r>
            <a:r>
              <a:rPr lang="en-US" altLang="zh-CN"/>
              <a:t>https</a:t>
            </a:r>
            <a:r>
              <a:rPr lang="en-US" altLang="zh-CN" dirty="0"/>
              <a:t>://www.cnblogs.com/littlehb/p/17203577.html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4400" dirty="0"/>
              <a:t>看几个经典例题：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920" y="100965"/>
            <a:ext cx="10515600" cy="1325563"/>
          </a:xfrm>
        </p:spPr>
        <p:txBody>
          <a:bodyPr/>
          <a:lstStyle/>
          <a:p>
            <a:r>
              <a:rPr lang="zh-CN" altLang="en-US" dirty="0"/>
              <a:t>二叉苹果树</a:t>
            </a:r>
          </a:p>
        </p:txBody>
      </p:sp>
      <p:sp>
        <p:nvSpPr>
          <p:cNvPr id="3" name="内容占位符 2"/>
          <p:cNvSpPr>
            <a:spLocks noGrp="1"/>
          </p:cNvSpPr>
          <p:nvPr>
            <p:ph idx="1"/>
          </p:nvPr>
        </p:nvSpPr>
        <p:spPr>
          <a:xfrm>
            <a:off x="838200" y="1341120"/>
            <a:ext cx="10515600" cy="5283200"/>
          </a:xfrm>
        </p:spPr>
        <p:txBody>
          <a:bodyPr>
            <a:normAutofit fontScale="92500" lnSpcReduction="10000"/>
          </a:bodyPr>
          <a:lstStyle/>
          <a:p>
            <a:pPr marL="0" indent="0">
              <a:buNone/>
            </a:pPr>
            <a:r>
              <a:rPr lang="zh-CN" altLang="en-US" dirty="0"/>
              <a:t>有一棵苹果树，如果树枝有分叉，一定是分</a:t>
            </a:r>
            <a:r>
              <a:rPr lang="en-US" altLang="zh-CN" dirty="0"/>
              <a:t>2</a:t>
            </a:r>
            <a:r>
              <a:rPr lang="zh-CN" altLang="en-US" dirty="0"/>
              <a:t>叉，这棵树共有</a:t>
            </a:r>
            <a:r>
              <a:rPr lang="en-US" altLang="zh-CN" dirty="0"/>
              <a:t>N</a:t>
            </a:r>
            <a:r>
              <a:rPr lang="zh-CN" altLang="en-US" dirty="0"/>
              <a:t>个结点，编号为</a:t>
            </a:r>
            <a:r>
              <a:rPr lang="en-US" altLang="zh-CN" dirty="0"/>
              <a:t>1-N,</a:t>
            </a:r>
            <a:r>
              <a:rPr lang="zh-CN" altLang="en-US" dirty="0"/>
              <a:t>树根编号一定是</a:t>
            </a:r>
            <a:r>
              <a:rPr lang="en-US" altLang="zh-CN" dirty="0"/>
              <a:t>1</a:t>
            </a:r>
            <a:r>
              <a:rPr lang="zh-CN" altLang="en-US" dirty="0"/>
              <a:t>。 现在这颗树枝条太多了，需要剪枝。但是一些树枝上长有苹果。给定需要保留的树枝数量，求出最多能留住多少苹果。</a:t>
            </a:r>
            <a:endParaRPr lang="en-US" altLang="zh-CN" dirty="0"/>
          </a:p>
          <a:p>
            <a:pPr marL="0" indent="0">
              <a:buNone/>
            </a:pPr>
            <a:r>
              <a:rPr lang="en-US" altLang="zh-CN" dirty="0"/>
              <a:t>【</a:t>
            </a:r>
            <a:r>
              <a:rPr lang="zh-CN" altLang="en-US" dirty="0"/>
              <a:t>样例输入</a:t>
            </a:r>
            <a:r>
              <a:rPr lang="en-US" altLang="zh-CN" dirty="0"/>
              <a:t>】</a:t>
            </a:r>
          </a:p>
          <a:p>
            <a:pPr marL="0" indent="0">
              <a:buNone/>
            </a:pPr>
            <a:r>
              <a:rPr lang="en-US" altLang="zh-CN" dirty="0"/>
              <a:t>5 2</a:t>
            </a:r>
          </a:p>
          <a:p>
            <a:pPr marL="0" indent="0">
              <a:buNone/>
            </a:pPr>
            <a:r>
              <a:rPr lang="en-US" altLang="zh-CN" dirty="0"/>
              <a:t>1 3 1</a:t>
            </a:r>
          </a:p>
          <a:p>
            <a:pPr marL="0" indent="0">
              <a:buNone/>
            </a:pPr>
            <a:r>
              <a:rPr lang="en-US" altLang="zh-CN" dirty="0"/>
              <a:t>1 4 10</a:t>
            </a:r>
          </a:p>
          <a:p>
            <a:pPr marL="0" indent="0">
              <a:buNone/>
            </a:pPr>
            <a:r>
              <a:rPr lang="en-US" altLang="zh-CN" dirty="0"/>
              <a:t>2 3 20</a:t>
            </a:r>
          </a:p>
          <a:p>
            <a:pPr marL="0" indent="0">
              <a:buNone/>
            </a:pPr>
            <a:r>
              <a:rPr lang="en-US" altLang="zh-CN" dirty="0"/>
              <a:t>3 5 20</a:t>
            </a:r>
          </a:p>
          <a:p>
            <a:pPr marL="0" indent="0">
              <a:buNone/>
            </a:pPr>
            <a:r>
              <a:rPr lang="en-US" altLang="zh-CN" dirty="0"/>
              <a:t>【</a:t>
            </a:r>
            <a:r>
              <a:rPr lang="zh-CN" altLang="en-US" dirty="0"/>
              <a:t>样例输出</a:t>
            </a:r>
            <a:r>
              <a:rPr lang="en-US" altLang="zh-CN" dirty="0"/>
              <a:t>】</a:t>
            </a:r>
          </a:p>
          <a:p>
            <a:pPr marL="0" indent="0">
              <a:buNone/>
            </a:pPr>
            <a:r>
              <a:rPr lang="en-US" altLang="zh-CN" dirty="0"/>
              <a:t>21</a:t>
            </a:r>
            <a:endParaRPr lang="zh-CN" altLang="en-US" dirty="0"/>
          </a:p>
        </p:txBody>
      </p:sp>
      <p:pic>
        <p:nvPicPr>
          <p:cNvPr id="5" name="图片 4"/>
          <p:cNvPicPr>
            <a:picLocks noChangeAspect="1"/>
          </p:cNvPicPr>
          <p:nvPr/>
        </p:nvPicPr>
        <p:blipFill>
          <a:blip r:embed="rId2"/>
          <a:stretch>
            <a:fillRect/>
          </a:stretch>
        </p:blipFill>
        <p:spPr>
          <a:xfrm>
            <a:off x="6096000" y="2581275"/>
            <a:ext cx="2867025" cy="40481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f799328-d03a-43a2-9e32-4ce90c2aa250"/>
  <p:tag name="COMMONDATA" val="eyJoZGlkIjoiYjlmZjJjNWM4OWJmZWY1ZWU4MDJlODQ4YjYyMjI5YT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6063</Words>
  <Application>Microsoft Office PowerPoint</Application>
  <PresentationFormat>宽屏</PresentationFormat>
  <Paragraphs>450</Paragraphs>
  <Slides>74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5" baseType="lpstr">
      <vt:lpstr>-apple-system</vt:lpstr>
      <vt:lpstr>PingFang SC</vt:lpstr>
      <vt:lpstr>等线</vt:lpstr>
      <vt:lpstr>等线 Light</vt:lpstr>
      <vt:lpstr>黑体</vt:lpstr>
      <vt:lpstr>Arial</vt:lpstr>
      <vt:lpstr>Times New Roman</vt:lpstr>
      <vt:lpstr>Wingdings</vt:lpstr>
      <vt:lpstr>Office 主题​​</vt:lpstr>
      <vt:lpstr>Bitmap Image</vt:lpstr>
      <vt:lpstr>Equation.3</vt:lpstr>
      <vt:lpstr>树型dp</vt:lpstr>
      <vt:lpstr>PowerPoint 演示文稿</vt:lpstr>
      <vt:lpstr>PowerPoint 演示文稿</vt:lpstr>
      <vt:lpstr>PowerPoint 演示文稿</vt:lpstr>
      <vt:lpstr>PowerPoint 演示文稿</vt:lpstr>
      <vt:lpstr>概念</vt:lpstr>
      <vt:lpstr>PowerPoint 演示文稿</vt:lpstr>
      <vt:lpstr>PowerPoint 演示文稿</vt:lpstr>
      <vt:lpstr>二叉苹果树</vt:lpstr>
      <vt:lpstr>思路：</vt:lpstr>
      <vt:lpstr>战略游戏</vt:lpstr>
      <vt:lpstr>思路：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1、子树和计数</vt:lpstr>
      <vt:lpstr>PowerPoint 演示文稿</vt:lpstr>
      <vt:lpstr>PowerPoint 演示文稿</vt:lpstr>
      <vt:lpstr>PowerPoint 演示文稿</vt:lpstr>
      <vt:lpstr>*树上的礼物 hdu 4616</vt:lpstr>
      <vt:lpstr>PowerPoint 演示文稿</vt:lpstr>
      <vt:lpstr>2、树上背包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3.花费最少的费用覆盖所有点</vt:lpstr>
      <vt:lpstr>PowerPoint 演示文稿</vt:lpstr>
      <vt:lpstr>PowerPoint 演示文稿</vt:lpstr>
      <vt:lpstr>PowerPoint 演示文稿</vt:lpstr>
      <vt:lpstr>PowerPoint 演示文稿</vt:lpstr>
      <vt:lpstr>*XJOI3747 ⻛斩冰华</vt:lpstr>
      <vt:lpstr>PowerPoint 演示文稿</vt:lpstr>
      <vt:lpstr>4.树上统计方案数问题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树型dp</dc:title>
  <dc:creator>Zhou Bang</dc:creator>
  <cp:lastModifiedBy>Bang Zhou</cp:lastModifiedBy>
  <cp:revision>87</cp:revision>
  <dcterms:created xsi:type="dcterms:W3CDTF">2020-07-23T01:03:00Z</dcterms:created>
  <dcterms:modified xsi:type="dcterms:W3CDTF">2024-08-09T00:47:33Z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4C6D3309C76C41FD97CE3452071FAF57</vt:lpwstr>
  </property>
  <property fmtid="{D5CDD505-2E9C-101B-9397-08002B2CF9AE}" pid="3" name="KSOProductBuildVer">
    <vt:lpwstr>2052-11.1.0.12763</vt:lpwstr>
  </property>
</Properties>
</file>