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98" r:id="rId9"/>
    <p:sldId id="299" r:id="rId10"/>
    <p:sldId id="260" r:id="rId11"/>
    <p:sldId id="281" r:id="rId12"/>
    <p:sldId id="282" r:id="rId13"/>
    <p:sldId id="283" r:id="rId14"/>
    <p:sldId id="284" r:id="rId15"/>
    <p:sldId id="297" r:id="rId16"/>
    <p:sldId id="261" r:id="rId17"/>
    <p:sldId id="262" r:id="rId18"/>
    <p:sldId id="263" r:id="rId19"/>
    <p:sldId id="266" r:id="rId20"/>
    <p:sldId id="264" r:id="rId21"/>
    <p:sldId id="265" r:id="rId22"/>
    <p:sldId id="267" r:id="rId23"/>
    <p:sldId id="270" r:id="rId24"/>
    <p:sldId id="271" r:id="rId25"/>
    <p:sldId id="268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88" r:id="rId44"/>
    <p:sldId id="29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E8E31-6521-49EB-99CD-B8B0ACDC6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C5BF07-DC26-46D3-8A26-117A8DC2B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FCC12-E819-48EE-8A02-93C2D554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B1C32-9C30-4FB0-988E-06E9B8B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D03DC-EE9A-47BE-BAE5-69C51438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7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FF90-28B7-4548-88A6-5B65A206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6B6AD-6ED6-4A05-8DEE-2B8F2771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44E2C-CAE9-4769-A63F-DE80E8A7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9F4DC-D2C6-4017-B639-31DEF88A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9B22F-AAD6-446E-AAD1-FBE6D7B8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7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21E817-8D84-4C37-91FB-C96F84C4A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DA6F2-6742-4097-BE26-98FA2A1F5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398AA-C51C-4E29-880C-74CF6AD2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E94CF-2986-4D78-AA9A-5748EECB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8B7B3-67B4-4A53-A2EE-56666A64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B929-5F3B-475F-8BCF-F62A2312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9E60-B8D7-417D-B2E2-45327650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6D670-AAD7-4F3A-8F6C-C3E7A60D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C7EAD-F3BA-4DA9-B126-09063760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B2436-84B3-41AB-98FB-CF3C991D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34AF7-AD32-4598-99E4-F68FC0A4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BAB89-88CF-4544-A193-BFD779AB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A4E78-FDEC-4959-BEE6-F9F7F96D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27C4F-FA65-412C-9A68-C70820B6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23FA8-C0CC-4068-B2CC-D95B4577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D557A-E93C-4250-9794-52934C84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8D5E1-1FD4-4C14-935F-F1F213743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F6F5D-E216-4AD7-BB3C-199EA6D5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83803-34BF-4C5D-AEB5-2E55A5B1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A3A9A-E3FF-41E2-A19F-C87A0A0D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7A1C9-96EE-4B2A-9BD3-FA1DD3D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E517-31E2-4C56-BDA5-A971AAA2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CA672-6853-4C87-A932-5BCE9B88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87F7D-FFA1-4370-B1A6-C679EEDD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78E68-EC93-4F20-BDBC-45D4305C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EE997-5074-4371-BBCD-669D93BF1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1D6B-54F6-4E2E-9A2A-64447480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028FD-AD61-4C98-9B13-48CD6C62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D1585-4E28-4315-AFEB-9B0A2E34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E9B4-FD87-4F7B-8D1C-07A18B50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D20DE-3A3E-4EEE-A2D5-147CDDAE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9A154-3A83-43BD-BDA5-41692CBD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4A15F-5FE6-4D0C-BBA7-DA4FD7A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7ACA2-E803-4AF7-87FD-DF1C8059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80297-B348-4C75-94B6-346C5476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B5908-A8EF-4F6A-BDC9-F93C8CA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2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122FB-1008-46B6-B02E-B8C6ADB9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0A09E-5B80-458E-ACEC-F9549C41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AF637-C09B-491F-AE48-3F7990B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BC5E3-0282-433F-B44B-5FFC691A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B1761-EC34-4F64-9C2D-3E1B1627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64497-8129-459C-B7B7-D250B53B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5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0BA13-9295-42D4-A943-3666E61F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9F170-78D0-46E2-8383-F955CA1CA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F4D86-4CB4-4D07-A989-E5958021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DAC64-FE93-4D68-B1B6-25A32CF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D2170-5AF4-4083-A0C5-FA7063A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1EE2F-07F1-4325-B209-B8875B65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C20C73-49EB-45D6-AA49-8F990D8E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5D96E-95F3-491F-97FF-65297392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42A27-65DB-4785-B81E-523431AE8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E1CC-229D-4B1A-B323-950C50E4ED67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842AD-BA67-49B5-8E26-BA1BA5184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2F004-4CEB-4300-8CD1-F9A7ED0A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96EE-57E9-44A7-955E-B0A7F4301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2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pblog.com/menjitianya/category/16397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B0667-F0E9-4BA8-A77C-310EB39A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树状数组和线段树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AAB1C-E360-46FC-8FA8-CF36E9C8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2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0E1E-984C-4C91-A933-D4F2233C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0"/>
            <a:ext cx="10515600" cy="5466079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例题：</a:t>
            </a:r>
            <a:r>
              <a:rPr lang="en-US" altLang="zh-CN" sz="2800" dirty="0">
                <a:latin typeface="+mn-ea"/>
                <a:ea typeface="+mn-ea"/>
              </a:rPr>
              <a:t>Lost cows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POJ 2182</a:t>
            </a:r>
            <a:r>
              <a:rPr lang="zh-CN" altLang="en-US" sz="2800" dirty="0">
                <a:latin typeface="+mn-ea"/>
                <a:ea typeface="+mn-ea"/>
              </a:rPr>
              <a:t>）：</a:t>
            </a:r>
            <a:br>
              <a:rPr lang="en-US" altLang="zh-CN" sz="2800" dirty="0">
                <a:latin typeface="+mn-ea"/>
                <a:ea typeface="+mn-ea"/>
              </a:rPr>
            </a:br>
            <a:br>
              <a:rPr lang="zh-CN" altLang="en-US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题目大意：让你求出一个１到ｎ的排列，但是，一开始，这个排列只告诉了你（从第二个数字开始的）开头比这个数字小的数的个数。</a:t>
            </a:r>
            <a:br>
              <a:rPr lang="en-US" altLang="zh-CN" sz="2800" dirty="0">
                <a:latin typeface="+mn-ea"/>
                <a:ea typeface="+mn-ea"/>
              </a:rPr>
            </a:br>
            <a:br>
              <a:rPr lang="en-US" altLang="zh-CN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样例输入：</a:t>
            </a:r>
            <a:r>
              <a:rPr lang="en-US" altLang="zh-CN" sz="2800" dirty="0">
                <a:latin typeface="+mn-ea"/>
                <a:ea typeface="+mn-ea"/>
              </a:rPr>
              <a:t>5 1 2 1 0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样例输出：</a:t>
            </a:r>
            <a:r>
              <a:rPr lang="en-US" altLang="zh-CN" sz="2800" dirty="0">
                <a:latin typeface="+mn-ea"/>
                <a:ea typeface="+mn-ea"/>
              </a:rPr>
              <a:t>2 4 5 3 1</a:t>
            </a:r>
            <a:br>
              <a:rPr lang="en-US" altLang="zh-CN" sz="2800" dirty="0">
                <a:latin typeface="+mn-ea"/>
                <a:ea typeface="+mn-ea"/>
              </a:rPr>
            </a:br>
            <a:br>
              <a:rPr lang="zh-CN" altLang="en-US" sz="2800" dirty="0">
                <a:latin typeface="+mn-ea"/>
                <a:ea typeface="+mn-ea"/>
              </a:rPr>
            </a:b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4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0E234-D81B-4E92-9122-38F3428D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0"/>
            <a:ext cx="10515600" cy="54352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如果要确定某个数字ｐ，那么我们就要知道ｐ的前面有多少个数字比它小，记为ｍ，ｐ的后面有多少个数字比他小，记为ｎ，那么ｐ的位置就该在这个数列中的第ｍ＋ｎ＋１处，我们就二分这个ｐ，拿每次得到的ｍｉｄ来和ｍ＋ｎ＋１来比较大小，如果ｍ＋ｎ＋１＞ｍｉｄ就说明ｍｉｄ取小了，这个时候，我们就把</a:t>
            </a:r>
            <a:r>
              <a:rPr lang="en-US" altLang="zh-CN" dirty="0"/>
              <a:t>left = mid+1;</a:t>
            </a:r>
            <a:r>
              <a:rPr lang="zh-CN" altLang="en-US" dirty="0"/>
              <a:t>如果</a:t>
            </a:r>
            <a:r>
              <a:rPr lang="en-US" altLang="zh-CN" dirty="0"/>
              <a:t>m+n+1&lt;mid</a:t>
            </a:r>
            <a:r>
              <a:rPr lang="zh-CN" altLang="en-US" dirty="0"/>
              <a:t>，那就说明</a:t>
            </a:r>
            <a:r>
              <a:rPr lang="en-US" altLang="zh-CN" dirty="0"/>
              <a:t>mid</a:t>
            </a:r>
            <a:r>
              <a:rPr lang="zh-CN" altLang="en-US" dirty="0"/>
              <a:t>取大了，这个时候我们就要把</a:t>
            </a:r>
            <a:r>
              <a:rPr lang="en-US" altLang="zh-CN" dirty="0"/>
              <a:t>mid = right.</a:t>
            </a:r>
          </a:p>
          <a:p>
            <a:pPr marL="0" indent="0">
              <a:buNone/>
            </a:pPr>
            <a:r>
              <a:rPr lang="zh-CN" altLang="en-US" dirty="0"/>
              <a:t>　　关于一个数字后面比他小的数字的个数怎么求解的问题，可用树状数组解决。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关于一个数字前面有多少个数字比他小的问题，我们在输入的过程中已经知道了。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01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42D3E-349E-4C13-88A5-B7995EAE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638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如何用树状数组求排在后面有几个比它小。我们来看这个例子：</a:t>
            </a:r>
          </a:p>
          <a:p>
            <a:pPr marL="0" indent="0">
              <a:buNone/>
            </a:pPr>
            <a:r>
              <a:rPr lang="zh-CN" altLang="en-US" sz="2400" dirty="0"/>
              <a:t>输入：</a:t>
            </a:r>
            <a:r>
              <a:rPr lang="en-US" altLang="zh-CN" sz="2400" dirty="0"/>
              <a:t>5 0 1 1 2</a:t>
            </a:r>
          </a:p>
          <a:p>
            <a:pPr marL="0" indent="0">
              <a:buNone/>
            </a:pPr>
            <a:r>
              <a:rPr lang="zh-CN" altLang="en-US" sz="2400" dirty="0"/>
              <a:t>输出：</a:t>
            </a:r>
            <a:r>
              <a:rPr lang="en-US" altLang="zh-CN" sz="2400" dirty="0"/>
              <a:t>5 1 4 2 3</a:t>
            </a:r>
          </a:p>
          <a:p>
            <a:pPr marL="0" indent="0">
              <a:buNone/>
            </a:pPr>
            <a:r>
              <a:rPr lang="zh-CN" altLang="en-US" sz="2400" dirty="0"/>
              <a:t>逆序处理，首先处理</a:t>
            </a:r>
            <a:r>
              <a:rPr lang="en-US" altLang="zh-CN" sz="2400" dirty="0"/>
              <a:t>a[5]</a:t>
            </a:r>
            <a:r>
              <a:rPr lang="zh-CN" altLang="en-US" sz="2400" dirty="0"/>
              <a:t>，</a:t>
            </a:r>
            <a:r>
              <a:rPr lang="en-US" altLang="zh-CN" sz="2400" dirty="0"/>
              <a:t>a[5]</a:t>
            </a:r>
            <a:r>
              <a:rPr lang="zh-CN" altLang="en-US" sz="2400" dirty="0"/>
              <a:t>表示第</a:t>
            </a:r>
            <a:r>
              <a:rPr lang="en-US" altLang="zh-CN" sz="2400" dirty="0"/>
              <a:t>5</a:t>
            </a:r>
            <a:r>
              <a:rPr lang="zh-CN" altLang="en-US" sz="2400" dirty="0"/>
              <a:t>个元素前有</a:t>
            </a:r>
            <a:r>
              <a:rPr lang="en-US" altLang="zh-CN" sz="2400" dirty="0"/>
              <a:t>2</a:t>
            </a:r>
            <a:r>
              <a:rPr lang="zh-CN" altLang="en-US" sz="2400" dirty="0"/>
              <a:t>个比它小的，由于它已经排在了最后，那么很显然后面没有比它小的，那么它在自然数中的编号应该是</a:t>
            </a:r>
            <a:r>
              <a:rPr lang="en-US" altLang="zh-CN" sz="2400" dirty="0"/>
              <a:t>1+n+m=1+2+0=3</a:t>
            </a:r>
            <a:r>
              <a:rPr lang="zh-CN" altLang="en-US" sz="2400" dirty="0"/>
              <a:t>。也就是说，</a:t>
            </a:r>
            <a:r>
              <a:rPr lang="en-US" altLang="zh-CN" sz="2400" dirty="0"/>
              <a:t>3</a:t>
            </a:r>
            <a:r>
              <a:rPr lang="zh-CN" altLang="en-US" sz="2400" dirty="0"/>
              <a:t>是这个序列的最后一个。</a:t>
            </a:r>
            <a:r>
              <a:rPr lang="en-US" altLang="zh-CN" sz="2400" dirty="0"/>
              <a:t>4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肯定排在</a:t>
            </a:r>
            <a:r>
              <a:rPr lang="en-US" altLang="zh-CN" sz="2400" dirty="0"/>
              <a:t>3</a:t>
            </a:r>
            <a:r>
              <a:rPr lang="zh-CN" altLang="en-US" sz="2400" dirty="0"/>
              <a:t>的前面，那么我们就把</a:t>
            </a:r>
            <a:r>
              <a:rPr lang="en-US" altLang="zh-CN" sz="2400" dirty="0"/>
              <a:t>4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对应的位置</a:t>
            </a:r>
            <a:r>
              <a:rPr lang="en-US" altLang="zh-CN" sz="2400" dirty="0"/>
              <a:t>+1</a:t>
            </a:r>
            <a:r>
              <a:rPr lang="zh-CN" altLang="en-US" sz="2400" dirty="0"/>
              <a:t>，表示该数字后面比它小的个数。我们用一个树状数组维护：</a:t>
            </a:r>
          </a:p>
          <a:p>
            <a:pPr marL="0" indent="0">
              <a:buNone/>
            </a:pPr>
            <a:r>
              <a:rPr lang="zh-CN" altLang="en-US" sz="2400" dirty="0"/>
              <a:t>初始：   </a:t>
            </a:r>
            <a:r>
              <a:rPr lang="en-US" altLang="zh-CN" sz="2400" dirty="0"/>
              <a:t>0 0 0 0 0</a:t>
            </a:r>
          </a:p>
          <a:p>
            <a:pPr marL="0" indent="0">
              <a:buNone/>
            </a:pPr>
            <a:r>
              <a:rPr lang="zh-CN" altLang="en-US" sz="2400" dirty="0"/>
              <a:t>第一次：</a:t>
            </a:r>
            <a:r>
              <a:rPr lang="en-US" altLang="zh-CN" sz="2400" dirty="0"/>
              <a:t>0 0 1 1 0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会对自己本身（反正之后不会再考虑位置</a:t>
            </a:r>
            <a:r>
              <a:rPr lang="en-US" altLang="zh-CN" sz="2400" dirty="0"/>
              <a:t>3</a:t>
            </a:r>
            <a:r>
              <a:rPr lang="zh-CN" altLang="en-US" sz="2400" dirty="0"/>
              <a:t>，所以这</a:t>
            </a:r>
            <a:r>
              <a:rPr lang="en-US" altLang="zh-CN" sz="2400" dirty="0"/>
              <a:t>+1</a:t>
            </a:r>
            <a:r>
              <a:rPr lang="zh-CN" altLang="en-US" sz="2400" dirty="0"/>
              <a:t>就行，不影响最后结果），还有</a:t>
            </a:r>
            <a:r>
              <a:rPr lang="en-US" altLang="zh-CN" sz="2400" dirty="0"/>
              <a:t>4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有影响（多一个该数字后面比它小的个数），那么我们要让对应的位置都加</a:t>
            </a:r>
            <a:r>
              <a:rPr lang="en-US" altLang="zh-CN" sz="2400" dirty="0"/>
              <a:t>1</a:t>
            </a:r>
            <a:r>
              <a:rPr lang="zh-CN" altLang="en-US" sz="2400" dirty="0"/>
              <a:t>。可能大家会奇怪为什么第</a:t>
            </a:r>
            <a:r>
              <a:rPr lang="en-US" altLang="zh-CN" sz="2400" dirty="0"/>
              <a:t>5</a:t>
            </a:r>
            <a:r>
              <a:rPr lang="zh-CN" altLang="en-US" sz="2400" dirty="0"/>
              <a:t>个点是</a:t>
            </a:r>
            <a:r>
              <a:rPr lang="en-US" altLang="zh-CN" sz="2400" dirty="0"/>
              <a:t>0</a:t>
            </a:r>
            <a:r>
              <a:rPr lang="zh-CN" altLang="en-US" sz="2400" dirty="0"/>
              <a:t>，那是因为树状数组维护的是前缀和，也就是说我们要求的</a:t>
            </a:r>
            <a:r>
              <a:rPr lang="en-US" altLang="zh-CN" sz="2400" dirty="0"/>
              <a:t>c[5]=tree[5]+tree[5-lowbit(5)]+…=tree[5]+tree[4]</a:t>
            </a:r>
            <a:r>
              <a:rPr lang="zh-CN" altLang="en-US" sz="2400" dirty="0"/>
              <a:t>，而</a:t>
            </a:r>
            <a:r>
              <a:rPr lang="en-US" altLang="zh-CN" sz="2400" dirty="0"/>
              <a:t>tree[5]+tree[4]</a:t>
            </a:r>
            <a:r>
              <a:rPr lang="zh-CN" altLang="en-US" sz="2400" dirty="0"/>
              <a:t>的结果为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14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296DC-FBBA-4B8D-B9DA-F44BBABF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325120"/>
            <a:ext cx="10515600" cy="592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接下来我们考虑</a:t>
            </a:r>
            <a:r>
              <a:rPr lang="en-US" altLang="zh-CN" dirty="0"/>
              <a:t>a[4]</a:t>
            </a:r>
            <a:r>
              <a:rPr lang="zh-CN" altLang="en-US" dirty="0"/>
              <a:t>，</a:t>
            </a:r>
            <a:r>
              <a:rPr lang="en-US" altLang="zh-CN" dirty="0"/>
              <a:t>a[4]</a:t>
            </a:r>
            <a:r>
              <a:rPr lang="zh-CN" altLang="en-US" dirty="0"/>
              <a:t>表示第</a:t>
            </a:r>
            <a:r>
              <a:rPr lang="en-US" altLang="zh-CN" dirty="0"/>
              <a:t>4</a:t>
            </a:r>
            <a:r>
              <a:rPr lang="zh-CN" altLang="en-US" dirty="0"/>
              <a:t>个元素前有</a:t>
            </a:r>
            <a:r>
              <a:rPr lang="en-US" altLang="zh-CN" dirty="0"/>
              <a:t>1</a:t>
            </a:r>
            <a:r>
              <a:rPr lang="zh-CN" altLang="en-US" dirty="0"/>
              <a:t>个比它小的，答案容易推出是</a:t>
            </a:r>
            <a:r>
              <a:rPr lang="en-US" altLang="zh-CN" dirty="0"/>
              <a:t>2</a:t>
            </a:r>
            <a:r>
              <a:rPr lang="zh-CN" altLang="en-US" dirty="0"/>
              <a:t>（计算机是怎么做的，计算机的做法是，假设这个位置放的是</a:t>
            </a:r>
            <a:r>
              <a:rPr lang="en-US" altLang="zh-CN" dirty="0"/>
              <a:t>k</a:t>
            </a:r>
            <a:r>
              <a:rPr lang="zh-CN" altLang="en-US" dirty="0"/>
              <a:t>，那么可以算出一个对应的</a:t>
            </a:r>
            <a:r>
              <a:rPr lang="en-US" altLang="zh-CN" dirty="0"/>
              <a:t>c[k]</a:t>
            </a:r>
            <a:r>
              <a:rPr lang="zh-CN" altLang="en-US" dirty="0"/>
              <a:t>表示后面有多少个数字比它小，然后看</a:t>
            </a:r>
            <a:r>
              <a:rPr lang="en-US" altLang="zh-CN" dirty="0"/>
              <a:t>k</a:t>
            </a:r>
            <a:r>
              <a:rPr lang="zh-CN" altLang="en-US" dirty="0"/>
              <a:t>是否等于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]+c[k]+1</a:t>
            </a:r>
            <a:r>
              <a:rPr lang="zh-CN" altLang="en-US" dirty="0"/>
              <a:t>，如果是小于，说明</a:t>
            </a:r>
            <a:r>
              <a:rPr lang="en-US" altLang="zh-CN" dirty="0"/>
              <a:t>c[k]</a:t>
            </a:r>
            <a:r>
              <a:rPr lang="zh-CN" altLang="en-US" dirty="0"/>
              <a:t>太大了，</a:t>
            </a:r>
            <a:r>
              <a:rPr lang="en-US" altLang="zh-CN" dirty="0"/>
              <a:t>k</a:t>
            </a:r>
            <a:r>
              <a:rPr lang="zh-CN" altLang="en-US" dirty="0"/>
              <a:t>还不够大，反之</a:t>
            </a:r>
            <a:r>
              <a:rPr lang="en-US" altLang="zh-CN" dirty="0"/>
              <a:t>k</a:t>
            </a:r>
            <a:r>
              <a:rPr lang="zh-CN" altLang="en-US" dirty="0"/>
              <a:t>还不够小，二分答案）。我们这里直接用答案</a:t>
            </a:r>
            <a:r>
              <a:rPr lang="en-US" altLang="zh-CN" dirty="0"/>
              <a:t>2</a:t>
            </a:r>
            <a:r>
              <a:rPr lang="zh-CN" altLang="en-US" dirty="0"/>
              <a:t>去推：由于第四个元素是</a:t>
            </a:r>
            <a:r>
              <a:rPr lang="en-US" altLang="zh-CN" dirty="0"/>
              <a:t>2</a:t>
            </a:r>
            <a:r>
              <a:rPr lang="zh-CN" altLang="en-US" dirty="0"/>
              <a:t>，还剩下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没处理，对于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排后面不会增加后面小于它的数字个数，但是对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都是有影响的，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因此我们继续更新树状数组：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初始：   </a:t>
            </a:r>
            <a:r>
              <a:rPr lang="en-US" altLang="zh-CN" dirty="0"/>
              <a:t>0 0 0 0 0</a:t>
            </a:r>
          </a:p>
          <a:p>
            <a:pPr marL="0" indent="0">
              <a:buNone/>
            </a:pPr>
            <a:r>
              <a:rPr lang="zh-CN" altLang="en-US" dirty="0"/>
              <a:t>第一次：</a:t>
            </a:r>
            <a:r>
              <a:rPr lang="en-US" altLang="zh-CN" dirty="0"/>
              <a:t>0 0 1 1 0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第二次：</a:t>
            </a:r>
            <a:r>
              <a:rPr lang="en-US" altLang="zh-CN" dirty="0"/>
              <a:t>0 1 1 2 0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都统一</a:t>
            </a:r>
            <a:r>
              <a:rPr lang="en-US" altLang="zh-CN" dirty="0"/>
              <a:t>+1</a:t>
            </a:r>
            <a:r>
              <a:rPr lang="zh-CN" altLang="en-US" dirty="0"/>
              <a:t>：</a:t>
            </a:r>
            <a:r>
              <a:rPr lang="en-US" altLang="zh-CN" dirty="0"/>
              <a:t>tree[2]+1,tree[2+lowbit(2)]+1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20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7D56A-C681-4BA8-9CEA-4871DBD9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27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接下来，考虑</a:t>
            </a:r>
            <a:r>
              <a:rPr lang="en-US" altLang="zh-CN" sz="2400" dirty="0"/>
              <a:t>a[3], a[3]</a:t>
            </a:r>
            <a:r>
              <a:rPr lang="zh-CN" altLang="en-US" sz="2400" dirty="0"/>
              <a:t>表示第</a:t>
            </a:r>
            <a:r>
              <a:rPr lang="en-US" altLang="zh-CN" sz="2400" dirty="0"/>
              <a:t>3</a:t>
            </a:r>
            <a:r>
              <a:rPr lang="zh-CN" altLang="en-US" sz="2400" dirty="0"/>
              <a:t>个元素前有</a:t>
            </a:r>
            <a:r>
              <a:rPr lang="en-US" altLang="zh-CN" sz="2400" dirty="0"/>
              <a:t>1</a:t>
            </a:r>
            <a:r>
              <a:rPr lang="zh-CN" altLang="en-US" sz="2400" dirty="0"/>
              <a:t>个比它小的。现在还有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没考虑，我们假设是在第</a:t>
            </a:r>
            <a:r>
              <a:rPr lang="en-US" altLang="zh-CN" sz="2400" dirty="0"/>
              <a:t>3</a:t>
            </a:r>
            <a:r>
              <a:rPr lang="zh-CN" altLang="en-US" sz="2400" dirty="0"/>
              <a:t>个位置上的是</a:t>
            </a:r>
            <a:r>
              <a:rPr lang="en-US" altLang="zh-CN" sz="2400" dirty="0"/>
              <a:t>5</a:t>
            </a:r>
            <a:r>
              <a:rPr lang="zh-CN" altLang="en-US" sz="2400" dirty="0"/>
              <a:t>，那么后面有多少个比它小的？由前面的操作可知，前面放置的元素会对指定数字有影响，比如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都是排在</a:t>
            </a:r>
            <a:r>
              <a:rPr lang="en-US" altLang="zh-CN" sz="2400" dirty="0"/>
              <a:t>5</a:t>
            </a:r>
            <a:r>
              <a:rPr lang="zh-CN" altLang="en-US" sz="2400" dirty="0"/>
              <a:t>的后面，那么对</a:t>
            </a:r>
            <a:r>
              <a:rPr lang="en-US" altLang="zh-CN" sz="2400" dirty="0"/>
              <a:t>c[5]</a:t>
            </a:r>
            <a:r>
              <a:rPr lang="zh-CN" altLang="en-US" sz="2400" dirty="0"/>
              <a:t>的贡献就是</a:t>
            </a:r>
            <a:r>
              <a:rPr lang="en-US" altLang="zh-CN" sz="2400" dirty="0"/>
              <a:t>2</a:t>
            </a:r>
            <a:r>
              <a:rPr lang="zh-CN" altLang="en-US" sz="2400" dirty="0"/>
              <a:t>，这里用树状数组维护的就是先考虑完的数字对当前数字（后面比它小的个数）的总贡献，所以是一个前缀和，而</a:t>
            </a:r>
            <a:r>
              <a:rPr lang="en-US" altLang="zh-CN" sz="2400" dirty="0"/>
              <a:t>5&gt;1+2+1</a:t>
            </a:r>
            <a:r>
              <a:rPr lang="zh-CN" altLang="en-US" sz="2400" dirty="0"/>
              <a:t>，这说明</a:t>
            </a:r>
            <a:r>
              <a:rPr lang="en-US" altLang="zh-CN" sz="2400" dirty="0"/>
              <a:t>5</a:t>
            </a:r>
            <a:r>
              <a:rPr lang="zh-CN" altLang="en-US" sz="2400" dirty="0"/>
              <a:t>并不在这个位置，最后我们发现这个位置应该是</a:t>
            </a:r>
            <a:r>
              <a:rPr lang="en-US" altLang="zh-CN" sz="2400" dirty="0"/>
              <a:t>4</a:t>
            </a:r>
            <a:r>
              <a:rPr lang="zh-CN" altLang="en-US" sz="2400" dirty="0"/>
              <a:t>，因为</a:t>
            </a:r>
            <a:r>
              <a:rPr lang="en-US" altLang="zh-CN" sz="2400" dirty="0"/>
              <a:t>4=1+2+1</a:t>
            </a:r>
            <a:r>
              <a:rPr lang="zh-CN" altLang="en-US" sz="2400" dirty="0"/>
              <a:t>。所以：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初始：   </a:t>
            </a:r>
            <a:r>
              <a:rPr lang="en-US" altLang="zh-CN" sz="2400" dirty="0"/>
              <a:t>0 0 0 0 0</a:t>
            </a:r>
          </a:p>
          <a:p>
            <a:pPr marL="0" indent="0">
              <a:buNone/>
            </a:pPr>
            <a:r>
              <a:rPr lang="zh-CN" altLang="en-US" sz="2400" dirty="0"/>
              <a:t>第一次：</a:t>
            </a:r>
            <a:r>
              <a:rPr lang="en-US" altLang="zh-CN" sz="2400" dirty="0"/>
              <a:t>0 0 1 1 0</a:t>
            </a:r>
          </a:p>
          <a:p>
            <a:pPr marL="0" indent="0">
              <a:buNone/>
            </a:pPr>
            <a:r>
              <a:rPr lang="zh-CN" altLang="en-US" sz="2400" dirty="0"/>
              <a:t>第二次：</a:t>
            </a:r>
            <a:r>
              <a:rPr lang="en-US" altLang="zh-CN" sz="2400" dirty="0"/>
              <a:t>0 1 1 2 0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第三次：</a:t>
            </a:r>
            <a:r>
              <a:rPr lang="en-US" altLang="zh-CN" sz="2400" dirty="0"/>
              <a:t>0 1 1 3 0</a:t>
            </a:r>
          </a:p>
          <a:p>
            <a:pPr marL="0" indent="0">
              <a:buNone/>
            </a:pPr>
            <a:r>
              <a:rPr lang="zh-CN" altLang="en-US" sz="2400" dirty="0"/>
              <a:t>。。。。。</a:t>
            </a:r>
          </a:p>
          <a:p>
            <a:pPr marL="0" indent="0">
              <a:buNone/>
            </a:pPr>
            <a:r>
              <a:rPr lang="zh-CN" altLang="en-US" sz="2400" dirty="0"/>
              <a:t>这样我们可以依次把每一位上的数字给求出来。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015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CEA7F-68B7-83DC-27DA-F26A1355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661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还有另外一种思路，初始化</a:t>
            </a:r>
            <a:r>
              <a:rPr lang="en-US" altLang="zh-CN" dirty="0"/>
              <a:t>a1=a2=a3=…an=1</a:t>
            </a:r>
            <a:r>
              <a:rPr lang="zh-CN" altLang="en-US" dirty="0"/>
              <a:t>，用来标记该位置的牛是否有处理。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然后也是二分</a:t>
            </a:r>
            <a:r>
              <a:rPr lang="en-US" altLang="zh-CN" dirty="0"/>
              <a:t>n</a:t>
            </a:r>
            <a:r>
              <a:rPr lang="zh-CN" altLang="en-US" dirty="0"/>
              <a:t>（ｐ的后面有</a:t>
            </a:r>
            <a:r>
              <a:rPr lang="en-US" altLang="zh-CN" dirty="0"/>
              <a:t>n</a:t>
            </a:r>
            <a:r>
              <a:rPr lang="zh-CN" altLang="en-US" dirty="0"/>
              <a:t>个数字比他小），并从后往前处理。不同的是，找到</a:t>
            </a:r>
            <a:r>
              <a:rPr lang="en-US" altLang="zh-CN" dirty="0"/>
              <a:t>x</a:t>
            </a:r>
            <a:r>
              <a:rPr lang="zh-CN" altLang="en-US" dirty="0"/>
              <a:t>头牛后，就让</a:t>
            </a:r>
            <a:r>
              <a:rPr lang="en-US" altLang="zh-CN" dirty="0"/>
              <a:t>ax=0</a:t>
            </a:r>
            <a:r>
              <a:rPr lang="zh-CN" altLang="en-US" dirty="0"/>
              <a:t>，即</a:t>
            </a:r>
            <a:r>
              <a:rPr lang="en-US" altLang="zh-CN" dirty="0"/>
              <a:t>add(x,-1)</a:t>
            </a:r>
          </a:p>
          <a:p>
            <a:pPr marL="0" indent="0">
              <a:buNone/>
            </a:pPr>
            <a:r>
              <a:rPr lang="zh-CN" altLang="en-US" dirty="0"/>
              <a:t>解释：最后一个数是可以唯一确定的，例如</a:t>
            </a:r>
            <a:r>
              <a:rPr lang="en-US" altLang="zh-CN" dirty="0"/>
              <a:t>3</a:t>
            </a:r>
            <a:r>
              <a:rPr lang="zh-CN" altLang="en-US" dirty="0"/>
              <a:t>，而比</a:t>
            </a:r>
            <a:r>
              <a:rPr lang="en-US" altLang="zh-CN" dirty="0"/>
              <a:t>3</a:t>
            </a:r>
            <a:r>
              <a:rPr lang="zh-CN" altLang="en-US" dirty="0"/>
              <a:t>大的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一定排在</a:t>
            </a:r>
            <a:r>
              <a:rPr lang="en-US" altLang="zh-CN" dirty="0"/>
              <a:t>3</a:t>
            </a:r>
            <a:r>
              <a:rPr lang="zh-CN" altLang="en-US" dirty="0"/>
              <a:t>的前面，这样下次再算比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前且小的数时，就应该减去</a:t>
            </a:r>
            <a:r>
              <a:rPr lang="en-US" altLang="zh-CN" dirty="0"/>
              <a:t>3</a:t>
            </a:r>
            <a:r>
              <a:rPr lang="zh-CN" altLang="en-US" dirty="0"/>
              <a:t>的贡献（从前缀和中减，用树状数组维护）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55CC84-499E-7A18-EA84-E384C58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708111"/>
            <a:ext cx="2705389" cy="29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2CF65-1A8C-4AFC-A55A-0E4375C8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BD013-779E-4BF1-883F-E7831A71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区间求和：任意给定区间</a:t>
            </a:r>
            <a:r>
              <a:rPr lang="en-US" altLang="zh-CN" dirty="0"/>
              <a:t>[L,R]</a:t>
            </a:r>
            <a:r>
              <a:rPr lang="zh-CN" altLang="en-US" dirty="0"/>
              <a:t>，线段树在上述子区间中选择约</a:t>
            </a:r>
            <a:r>
              <a:rPr lang="en-US" altLang="zh-CN" dirty="0"/>
              <a:t>2*log2(R-L+1)</a:t>
            </a:r>
            <a:r>
              <a:rPr lang="zh-CN" altLang="en-US" dirty="0"/>
              <a:t>个拼成区间</a:t>
            </a:r>
            <a:r>
              <a:rPr lang="en-US" altLang="zh-CN" dirty="0"/>
              <a:t>[L,R]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单点修改：如果</a:t>
            </a:r>
            <a:r>
              <a:rPr lang="en-US" altLang="zh-CN" dirty="0"/>
              <a:t>A[L]+=C </a:t>
            </a:r>
            <a:r>
              <a:rPr lang="zh-CN" altLang="en-US" dirty="0"/>
              <a:t>，线段树的子区间中，约有</a:t>
            </a:r>
            <a:r>
              <a:rPr lang="en-US" altLang="zh-CN" dirty="0"/>
              <a:t>log2(10000)</a:t>
            </a:r>
            <a:r>
              <a:rPr lang="zh-CN" altLang="en-US" dirty="0"/>
              <a:t>个包含了</a:t>
            </a:r>
            <a:r>
              <a:rPr lang="en-US" altLang="zh-CN" dirty="0"/>
              <a:t>L</a:t>
            </a:r>
            <a:r>
              <a:rPr lang="zh-CN" altLang="en-US" dirty="0"/>
              <a:t>，需要修改</a:t>
            </a:r>
            <a:r>
              <a:rPr lang="en-US" altLang="zh-CN" dirty="0"/>
              <a:t>log2(10000)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线段树如何做到？</a:t>
            </a:r>
          </a:p>
        </p:txBody>
      </p:sp>
    </p:spTree>
    <p:extLst>
      <p:ext uri="{BB962C8B-B14F-4D97-AF65-F5344CB8AC3E}">
        <p14:creationId xmlns:p14="http://schemas.microsoft.com/office/powerpoint/2010/main" val="391288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DD22B-1D43-462D-ACB2-17DAA9B3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035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如何划分子区间？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原始子区间的分解，假定给定区间</a:t>
            </a:r>
            <a:r>
              <a:rPr lang="en-US" altLang="zh-CN" sz="2000" dirty="0"/>
              <a:t>[L,R]</a:t>
            </a:r>
            <a:r>
              <a:rPr lang="zh-CN" altLang="en-US" sz="2000" dirty="0"/>
              <a:t>，只要</a:t>
            </a:r>
            <a:r>
              <a:rPr lang="en-US" altLang="zh-CN" sz="2000" dirty="0"/>
              <a:t>L &lt; R </a:t>
            </a:r>
            <a:r>
              <a:rPr lang="zh-CN" altLang="en-US" sz="2000" dirty="0"/>
              <a:t>，线段树就会把它继续分裂成两个区间。首先计算 </a:t>
            </a:r>
            <a:r>
              <a:rPr lang="en-US" altLang="zh-CN" sz="2000" dirty="0"/>
              <a:t>M = (L+R)/2</a:t>
            </a:r>
            <a:r>
              <a:rPr lang="zh-CN" altLang="en-US" sz="2000" dirty="0"/>
              <a:t>，左子区间为</a:t>
            </a:r>
            <a:r>
              <a:rPr lang="en-US" altLang="zh-CN" sz="2000" dirty="0"/>
              <a:t>[L,M]</a:t>
            </a:r>
            <a:r>
              <a:rPr lang="zh-CN" altLang="en-US" sz="2000" dirty="0"/>
              <a:t>，右子区间为</a:t>
            </a:r>
            <a:r>
              <a:rPr lang="en-US" altLang="zh-CN" sz="2000" dirty="0"/>
              <a:t>[M+1,R]</a:t>
            </a:r>
            <a:r>
              <a:rPr lang="zh-CN" altLang="en-US" sz="2000" dirty="0"/>
              <a:t>，然后如果子区间不满足条件就递归分解。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2000" dirty="0"/>
              <a:t>完全二叉树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E56501-4F76-4CDD-8B63-CA2C9FC5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177097"/>
            <a:ext cx="9886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27AB-EC4B-4319-9C83-D48D13E1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对于给定区间</a:t>
            </a:r>
            <a:r>
              <a:rPr lang="en-US" altLang="zh-CN" sz="2000" dirty="0"/>
              <a:t>[2,12]</a:t>
            </a:r>
            <a:r>
              <a:rPr lang="zh-CN" altLang="en-US" sz="2000" dirty="0"/>
              <a:t>要如何分解成上述区间呢？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首先对于区间</a:t>
            </a:r>
            <a:r>
              <a:rPr lang="en-US" altLang="zh-CN" sz="2000" dirty="0"/>
              <a:t>[1,13]</a:t>
            </a:r>
            <a:r>
              <a:rPr lang="zh-CN" altLang="en-US" sz="2000" dirty="0"/>
              <a:t>，计算</a:t>
            </a:r>
            <a:r>
              <a:rPr lang="en-US" altLang="zh-CN" sz="2000" dirty="0"/>
              <a:t>(1+13)/2 = 7</a:t>
            </a:r>
            <a:r>
              <a:rPr lang="zh-CN" altLang="en-US" sz="2000" dirty="0"/>
              <a:t>，于是将区间</a:t>
            </a:r>
            <a:r>
              <a:rPr lang="en-US" altLang="zh-CN" sz="2000" dirty="0"/>
              <a:t>[2,12]“</a:t>
            </a:r>
            <a:r>
              <a:rPr lang="zh-CN" altLang="en-US" sz="2000" dirty="0"/>
              <a:t>切割”成了</a:t>
            </a:r>
            <a:r>
              <a:rPr lang="en-US" altLang="zh-CN" sz="2000" dirty="0"/>
              <a:t>[2,7]</a:t>
            </a:r>
            <a:r>
              <a:rPr lang="zh-CN" altLang="en-US" sz="2000" dirty="0"/>
              <a:t>和</a:t>
            </a:r>
            <a:r>
              <a:rPr lang="en-US" altLang="zh-CN" sz="2000" dirty="0"/>
              <a:t>[8,12]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9864C-3C90-477C-AD38-35F3566D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3" y="762125"/>
            <a:ext cx="7659688" cy="2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A35C3B-46BC-4C44-B85C-66BCA7E5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3867107"/>
            <a:ext cx="7753985" cy="27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27AB-EC4B-4319-9C83-D48D13E1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"/>
            <a:ext cx="10515600" cy="6695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其中</a:t>
            </a:r>
            <a:r>
              <a:rPr lang="en-US" altLang="zh-CN" sz="2000" dirty="0"/>
              <a:t>[2,7]</a:t>
            </a:r>
            <a:r>
              <a:rPr lang="zh-CN" altLang="en-US" sz="2000" dirty="0"/>
              <a:t>处于节点</a:t>
            </a:r>
            <a:r>
              <a:rPr lang="en-US" altLang="zh-CN" sz="2000" dirty="0"/>
              <a:t>[1,7]</a:t>
            </a:r>
            <a:r>
              <a:rPr lang="zh-CN" altLang="en-US" sz="2000" dirty="0"/>
              <a:t>的位置，</a:t>
            </a:r>
            <a:r>
              <a:rPr lang="en-US" altLang="zh-CN" sz="2000" dirty="0"/>
              <a:t>[2,7] &lt; [1,7] </a:t>
            </a:r>
            <a:r>
              <a:rPr lang="zh-CN" altLang="en-US" sz="2000" dirty="0"/>
              <a:t>所以继续分解，计算</a:t>
            </a:r>
            <a:r>
              <a:rPr lang="en-US" altLang="zh-CN" sz="2000" dirty="0"/>
              <a:t>(1+7)/2 = 4, </a:t>
            </a:r>
            <a:r>
              <a:rPr lang="zh-CN" altLang="en-US" sz="2000" dirty="0"/>
              <a:t>于是将</a:t>
            </a:r>
            <a:r>
              <a:rPr lang="en-US" altLang="zh-CN" sz="2000" dirty="0"/>
              <a:t>[2,7] </a:t>
            </a:r>
            <a:r>
              <a:rPr lang="zh-CN" altLang="en-US" sz="2000" dirty="0"/>
              <a:t>切割成</a:t>
            </a:r>
            <a:r>
              <a:rPr lang="en-US" altLang="zh-CN" sz="2000" dirty="0"/>
              <a:t>[2,4]</a:t>
            </a:r>
            <a:r>
              <a:rPr lang="zh-CN" altLang="en-US" sz="2000" dirty="0"/>
              <a:t>和</a:t>
            </a:r>
            <a:r>
              <a:rPr lang="en-US" altLang="zh-CN" sz="2000" dirty="0"/>
              <a:t>[5,7]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[5,7]</a:t>
            </a:r>
            <a:r>
              <a:rPr lang="zh-CN" altLang="en-US" sz="2000" dirty="0"/>
              <a:t>处于节点</a:t>
            </a:r>
            <a:r>
              <a:rPr lang="en-US" altLang="zh-CN" sz="2000" dirty="0"/>
              <a:t>[5,7]</a:t>
            </a:r>
            <a:r>
              <a:rPr lang="zh-CN" altLang="en-US" sz="2000" dirty="0"/>
              <a:t>的位置，所以不用继续分解，</a:t>
            </a:r>
            <a:r>
              <a:rPr lang="en-US" altLang="zh-CN" sz="2000" dirty="0"/>
              <a:t>[2,4]</a:t>
            </a:r>
            <a:r>
              <a:rPr lang="zh-CN" altLang="en-US" sz="2000" dirty="0"/>
              <a:t>处于区间</a:t>
            </a:r>
            <a:r>
              <a:rPr lang="en-US" altLang="zh-CN" sz="2000" dirty="0"/>
              <a:t>[1,4]</a:t>
            </a:r>
            <a:r>
              <a:rPr lang="zh-CN" altLang="en-US" sz="2000" dirty="0"/>
              <a:t>的位置，所以继续分解成</a:t>
            </a:r>
            <a:r>
              <a:rPr lang="en-US" altLang="zh-CN" sz="2000" dirty="0"/>
              <a:t>[2]</a:t>
            </a:r>
            <a:r>
              <a:rPr lang="zh-CN" altLang="en-US" sz="2000" dirty="0"/>
              <a:t>和</a:t>
            </a:r>
            <a:r>
              <a:rPr lang="en-US" altLang="zh-CN" sz="2000" dirty="0"/>
              <a:t>[3,4]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[2,12]=[2] + [3,4] + [5,7] + [8,10] + [11,12]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79DC70-54C7-4357-BC0C-418592B9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605313"/>
            <a:ext cx="6670675" cy="22478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356FF1-A1F8-4C62-8218-AA8FAAF9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3719989"/>
            <a:ext cx="6480175" cy="22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10547-C980-4888-A4F9-1CD0CA93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算法引入：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4EACD-6612-424D-BE4D-91E3F61E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题目一：</a:t>
            </a:r>
            <a:br>
              <a:rPr lang="zh-CN" altLang="en-US" dirty="0"/>
            </a:br>
            <a:r>
              <a:rPr lang="en-US" altLang="zh-CN" dirty="0"/>
              <a:t>10000</a:t>
            </a:r>
            <a:r>
              <a:rPr lang="zh-CN" altLang="en-US" dirty="0"/>
              <a:t>个正整数，编号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10000</a:t>
            </a:r>
            <a:r>
              <a:rPr lang="zh-CN" altLang="en-US" dirty="0"/>
              <a:t>，用</a:t>
            </a:r>
            <a:r>
              <a:rPr lang="en-US" altLang="zh-CN" dirty="0"/>
              <a:t>A[1],A[2],A[10000]</a:t>
            </a:r>
            <a:r>
              <a:rPr lang="zh-CN" altLang="en-US" dirty="0"/>
              <a:t>表示。</a:t>
            </a:r>
            <a:br>
              <a:rPr lang="zh-CN" altLang="en-US" dirty="0"/>
            </a:br>
            <a:r>
              <a:rPr lang="zh-CN" altLang="en-US" dirty="0"/>
              <a:t>修改：无</a:t>
            </a:r>
            <a:br>
              <a:rPr lang="zh-CN" altLang="en-US" dirty="0"/>
            </a:br>
            <a:r>
              <a:rPr lang="zh-CN" altLang="en-US" dirty="0"/>
              <a:t>统计：</a:t>
            </a:r>
            <a:r>
              <a:rPr lang="en-US" altLang="zh-CN" dirty="0"/>
              <a:t>1.</a:t>
            </a:r>
            <a:r>
              <a:rPr lang="zh-CN" altLang="en-US" dirty="0"/>
              <a:t>编号从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的所有数之和为多少？ 其中</a:t>
            </a:r>
            <a:r>
              <a:rPr lang="en-US" altLang="zh-CN" dirty="0"/>
              <a:t>1&lt;= L &lt;= R &lt;= 10000.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方法一：对于每个询问，需要将</a:t>
            </a:r>
            <a:r>
              <a:rPr lang="en-US" altLang="zh-CN" sz="2400" dirty="0"/>
              <a:t>(R-L+1)</a:t>
            </a:r>
            <a:r>
              <a:rPr lang="zh-CN" altLang="en-US" sz="2400" dirty="0"/>
              <a:t>个数相加。</a:t>
            </a:r>
            <a:r>
              <a:rPr lang="en-US" altLang="zh-CN" sz="2400" dirty="0"/>
              <a:t>O(n)</a:t>
            </a:r>
          </a:p>
          <a:p>
            <a:pPr marL="0" indent="0">
              <a:buNone/>
            </a:pPr>
            <a:r>
              <a:rPr lang="zh-CN" altLang="en-US" sz="2400" dirty="0"/>
              <a:t>方法二：前缀和</a:t>
            </a:r>
            <a:r>
              <a:rPr lang="en-US" altLang="zh-CN" sz="2400" dirty="0"/>
              <a:t>,</a:t>
            </a:r>
            <a:r>
              <a:rPr lang="zh-CN" altLang="en-US" sz="2400" dirty="0"/>
              <a:t>令 </a:t>
            </a:r>
            <a:r>
              <a:rPr lang="en-US" altLang="zh-CN" sz="2400" dirty="0"/>
              <a:t>S[0]=0, S[k]=A[1]+A[2]+..A[k] </a:t>
            </a:r>
            <a:r>
              <a:rPr lang="zh-CN" altLang="en-US" sz="2400" dirty="0"/>
              <a:t>，区间</a:t>
            </a:r>
            <a:r>
              <a:rPr lang="en-US" altLang="zh-CN" sz="2400" dirty="0"/>
              <a:t>[L,R]</a:t>
            </a:r>
            <a:r>
              <a:rPr lang="zh-CN" altLang="en-US" sz="2400" dirty="0"/>
              <a:t>的和</a:t>
            </a:r>
            <a:r>
              <a:rPr lang="en-US" altLang="zh-CN" sz="2400" dirty="0"/>
              <a:t>=S[R]-S[L-1]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255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A03DF-C3F4-428B-AA31-35DE3B6E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718"/>
            <a:ext cx="10515600" cy="6204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时间复杂度：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/>
              <a:t>单点修改：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由完全二叉树，易得修改次数最大值为线段树层数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（对于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，每层只有一个节点包含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/>
              <a:t>区间查询：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一个</a:t>
            </a:r>
            <a:r>
              <a:rPr lang="en-US" altLang="zh-CN" sz="2000" dirty="0"/>
              <a:t>[1,n]</a:t>
            </a:r>
            <a:r>
              <a:rPr lang="zh-CN" altLang="en-US" sz="2000" dirty="0"/>
              <a:t>线段树可以将</a:t>
            </a:r>
            <a:r>
              <a:rPr lang="en-US" altLang="zh-CN" sz="2000" dirty="0"/>
              <a:t>[1,n]</a:t>
            </a:r>
            <a:r>
              <a:rPr lang="zh-CN" altLang="en-US" sz="2000" dirty="0"/>
              <a:t>的任意子区间</a:t>
            </a:r>
            <a:r>
              <a:rPr lang="en-US" altLang="zh-CN" sz="2000" dirty="0"/>
              <a:t>[L,R]</a:t>
            </a:r>
            <a:r>
              <a:rPr lang="zh-CN" altLang="en-US" sz="2000" dirty="0"/>
              <a:t>分解为不超过                  个子区间。</a:t>
            </a:r>
            <a:r>
              <a:rPr lang="en-US" altLang="zh-CN" sz="2000" dirty="0"/>
              <a:t>(</a:t>
            </a:r>
            <a:r>
              <a:rPr lang="zh-CN" altLang="en-US" sz="2000" dirty="0"/>
              <a:t>简单证明：先考虑树的最下层，将所有在区间</a:t>
            </a:r>
            <a:r>
              <a:rPr lang="en-US" altLang="zh-CN" sz="2000" dirty="0"/>
              <a:t>[L,R]</a:t>
            </a:r>
            <a:r>
              <a:rPr lang="zh-CN" altLang="en-US" sz="2000" dirty="0"/>
              <a:t>内的点选中，若相邻的点的直接父节点是同一个，那么就用这个父节点代替这两个节点。这样操作之后，本层最多剩下两个节点。若最左侧被选中的节点是它父节点的右子树，那么这个节点会被剩下。若最右侧被选中的节点是它的父节点的左子树，那么这个节点会被剩下。中间的所有节点都被父节点取代。对最下层处理完之后，考虑它的上一层，继续进行同样的处理，可以发现，每一层最多留下</a:t>
            </a:r>
            <a:r>
              <a:rPr lang="en-US" altLang="zh-CN" sz="2000" dirty="0"/>
              <a:t>2</a:t>
            </a:r>
            <a:r>
              <a:rPr lang="zh-CN" altLang="en-US" sz="2000" dirty="0"/>
              <a:t>个节点，其余的节点升往上一层，这样可以说明分割成的区间（节点）个数是大概是树高的两倍左右</a:t>
            </a:r>
          </a:p>
          <a:p>
            <a:pPr marL="0" indent="0">
              <a:buNone/>
            </a:pPr>
            <a:r>
              <a:rPr lang="en-US" altLang="zh-CN" sz="2000" dirty="0"/>
              <a:t>)</a:t>
            </a:r>
            <a:r>
              <a:rPr lang="zh-CN" altLang="en-US" sz="2000" dirty="0"/>
              <a:t>这样，区间查询时，只需访问不超过                   个节点。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8BC0A-C246-4D8D-A483-7F6D9D2C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42" y="2236879"/>
            <a:ext cx="1743075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8EF25D-1544-4595-8B80-C6CEF299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95" y="3886501"/>
            <a:ext cx="1143633" cy="388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E93832-3CD0-43B7-9345-D3ADFB5B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2" y="5994083"/>
            <a:ext cx="1305878" cy="4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9A316-4105-4113-B39A-3CA2B07D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818039"/>
            <a:ext cx="10009293" cy="4178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线段树的存储结构：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线段树是用数组来模拟树形结构，对于每一个节点</a:t>
            </a:r>
            <a:r>
              <a:rPr lang="en-US" altLang="zh-CN" sz="2400" dirty="0"/>
              <a:t>R ,</a:t>
            </a:r>
            <a:r>
              <a:rPr lang="zh-CN" altLang="en-US" sz="2400" dirty="0"/>
              <a:t>由于是完全二叉树，左子节点为 </a:t>
            </a:r>
            <a:r>
              <a:rPr lang="en-US" altLang="zh-CN" sz="2400" dirty="0"/>
              <a:t>2*R (</a:t>
            </a:r>
            <a:r>
              <a:rPr lang="zh-CN" altLang="en-US" sz="2400" dirty="0"/>
              <a:t>一般写作</a:t>
            </a:r>
            <a:r>
              <a:rPr lang="en-US" altLang="zh-CN" sz="2400" dirty="0"/>
              <a:t>R&lt;&lt;1)</a:t>
            </a:r>
            <a:r>
              <a:rPr lang="zh-CN" altLang="en-US" sz="2400" dirty="0"/>
              <a:t>右子节点为 </a:t>
            </a:r>
            <a:r>
              <a:rPr lang="en-US" altLang="zh-CN" sz="2400" dirty="0"/>
              <a:t>2*R+1</a:t>
            </a:r>
            <a:r>
              <a:rPr lang="zh-CN" altLang="en-US" sz="2400" dirty="0"/>
              <a:t>（一般写作</a:t>
            </a:r>
            <a:r>
              <a:rPr lang="en-US" altLang="zh-CN" sz="2400" dirty="0"/>
              <a:t>R&lt;&lt;1|1</a:t>
            </a:r>
            <a:r>
              <a:rPr lang="zh-CN" altLang="en-US" sz="2400" dirty="0"/>
              <a:t>），然后以</a:t>
            </a:r>
            <a:r>
              <a:rPr lang="en-US" altLang="zh-CN" sz="2400" dirty="0"/>
              <a:t>1</a:t>
            </a:r>
            <a:r>
              <a:rPr lang="zh-CN" altLang="en-US" sz="2400" dirty="0"/>
              <a:t>为根节点，整体的统计信息存在节点</a:t>
            </a:r>
            <a:r>
              <a:rPr lang="en-US" altLang="zh-CN" sz="2400" dirty="0"/>
              <a:t>1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我们使用一个连续的数组空间存储以上节点。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线段树所需要数组元素个数为：             。对于</a:t>
            </a:r>
            <a:r>
              <a:rPr lang="en-US" altLang="zh-CN" sz="2400" dirty="0"/>
              <a:t>n</a:t>
            </a:r>
            <a:r>
              <a:rPr lang="zh-CN" altLang="en-US" sz="2400" dirty="0"/>
              <a:t>，这个数字大小是不小于</a:t>
            </a:r>
            <a:r>
              <a:rPr lang="en-US" altLang="zh-CN" sz="2400" dirty="0"/>
              <a:t>n</a:t>
            </a:r>
            <a:r>
              <a:rPr lang="zh-CN" altLang="en-US" sz="2400" dirty="0"/>
              <a:t>的最小二次幂的两倍，方便起见，一般都开</a:t>
            </a:r>
            <a:r>
              <a:rPr lang="en-US" altLang="zh-CN" sz="2400" dirty="0"/>
              <a:t>4</a:t>
            </a:r>
            <a:r>
              <a:rPr lang="zh-CN" altLang="en-US" sz="2400" dirty="0"/>
              <a:t>倍空间，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比如： </a:t>
            </a:r>
            <a:r>
              <a:rPr lang="en-US" altLang="zh-CN" sz="2400" dirty="0"/>
              <a:t>int A[n&lt;&lt;2];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3790C3-E9D5-4798-8038-D414D373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20" y="3429820"/>
            <a:ext cx="1184842" cy="4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2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39B1F-BCD4-4C97-89D3-E37F5E86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74"/>
            <a:ext cx="10515600" cy="58416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线段树模板：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、定义：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、建树：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B3D13F-75F6-4321-93B5-48E73A7A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9825"/>
            <a:ext cx="5029200" cy="819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E8A2EC-B417-439F-AD96-D5113510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6066"/>
            <a:ext cx="90011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39B1F-BCD4-4C97-89D3-E37F5E86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74"/>
            <a:ext cx="10515600" cy="58416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、单点修改：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、区间查询：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A93C3F-7B2C-4B8C-BF9A-1DA61F4A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3" y="555783"/>
            <a:ext cx="7112318" cy="23707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DB7733-05AA-4F7D-BF0D-E0D4038A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1105"/>
            <a:ext cx="7249161" cy="28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58B5F-F1ED-4FE7-B706-C879FA16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模板的经典案例：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、区间最值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、区间求和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107928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E0E28-B521-4BA0-9171-3ABD6BB2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区间修改与</a:t>
            </a:r>
            <a:r>
              <a:rPr lang="en-US" altLang="zh-CN" dirty="0"/>
              <a:t>lazy tag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区间修改：区间中的每个点都做修改。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若按常规单点修改做，对于区间每个点我们都要更新到叶子节点，这样时间复杂度变为</a:t>
            </a:r>
            <a:r>
              <a:rPr lang="en-US" altLang="zh-CN" dirty="0"/>
              <a:t>O(n)</a:t>
            </a:r>
            <a:r>
              <a:rPr lang="zh-CN" altLang="en-US" dirty="0"/>
              <a:t>，违背了我们使用线段树的初衷。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怎么办？</a:t>
            </a:r>
            <a:r>
              <a:rPr lang="en-US" altLang="zh-CN" dirty="0"/>
              <a:t>——lazy tag</a:t>
            </a:r>
          </a:p>
          <a:p>
            <a:pPr marL="0" indent="0">
              <a:buNone/>
            </a:pPr>
            <a:r>
              <a:rPr lang="zh-CN" altLang="en-US" dirty="0"/>
              <a:t>简单来讲，既然更新到叶子节点要增加时间复杂度，那么我们就暂时不更新到叶子节点，当下次需要询问待更新节点时，再去更新它，避免大量无用操作。</a:t>
            </a:r>
          </a:p>
        </p:txBody>
      </p:sp>
    </p:spTree>
    <p:extLst>
      <p:ext uri="{BB962C8B-B14F-4D97-AF65-F5344CB8AC3E}">
        <p14:creationId xmlns:p14="http://schemas.microsoft.com/office/powerpoint/2010/main" val="2186523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DCD73C-41B3-4574-B785-0FC615588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80" y="672053"/>
            <a:ext cx="9697916" cy="42673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4C54D2-3BF0-41AA-BB23-7A3FFC39CE7C}"/>
              </a:ext>
            </a:extLst>
          </p:cNvPr>
          <p:cNvSpPr/>
          <p:nvPr/>
        </p:nvSpPr>
        <p:spPr>
          <a:xfrm>
            <a:off x="762000" y="4939437"/>
            <a:ext cx="103022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注意第二个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if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判断：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if(tree[rt].l == l &amp;&amp; r == tree[rt].r) 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这里就是用到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Lazy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思想的关键时刻 正如上面说提到的，这里首先更新该节点的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sum[rt]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值，然后更新该节点具体每个数值应该加多少即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add[rt]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的值，注意此时整个函数就运行完了，直接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return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，而不是还继续向子节点继续更新，这里就是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Lazy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思想，暂时不更新子节点的值。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1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17D2A0-929A-488F-9BB4-6D34725D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665" y="2009775"/>
            <a:ext cx="6762750" cy="2838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2C23B5E-DCFA-4C5A-A426-6265FB169FCA}"/>
              </a:ext>
            </a:extLst>
          </p:cNvPr>
          <p:cNvSpPr/>
          <p:nvPr/>
        </p:nvSpPr>
        <p:spPr>
          <a:xfrm>
            <a:off x="447040" y="522516"/>
            <a:ext cx="1062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那么什么时候需要更新子节点的值呢？答案是在某部分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update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操作的时候需要用到那部分没有更新的节点的值的时候，这时就调用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PushDown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()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函数更新子节点的数值。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E99B85-ED6E-4A77-8523-01A76687C4B8}"/>
              </a:ext>
            </a:extLst>
          </p:cNvPr>
          <p:cNvSpPr/>
          <p:nvPr/>
        </p:nvSpPr>
        <p:spPr>
          <a:xfrm>
            <a:off x="711200" y="5135155"/>
            <a:ext cx="1062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区间查询的代码也需要修改：</a:t>
            </a:r>
          </a:p>
        </p:txBody>
      </p:sp>
    </p:spTree>
    <p:extLst>
      <p:ext uri="{BB962C8B-B14F-4D97-AF65-F5344CB8AC3E}">
        <p14:creationId xmlns:p14="http://schemas.microsoft.com/office/powerpoint/2010/main" val="223895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F92C65-58DE-4A59-839C-8DB9EE388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705" y="487363"/>
            <a:ext cx="6762750" cy="472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20CD81B-C309-425A-9A10-C16A517FE6ED}"/>
              </a:ext>
            </a:extLst>
          </p:cNvPr>
          <p:cNvSpPr/>
          <p:nvPr/>
        </p:nvSpPr>
        <p:spPr>
          <a:xfrm>
            <a:off x="1249680" y="5447307"/>
            <a:ext cx="9865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由于我们用了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Lazy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操作，这段的数值还没有更新，因此查询之前，我们需要调用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PushDown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函数去更新（看是否满足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if(add[rt])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，若是就说明还没有更新）。</a:t>
            </a:r>
          </a:p>
        </p:txBody>
      </p:sp>
    </p:spTree>
    <p:extLst>
      <p:ext uri="{BB962C8B-B14F-4D97-AF65-F5344CB8AC3E}">
        <p14:creationId xmlns:p14="http://schemas.microsoft.com/office/powerpoint/2010/main" val="13998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497FA-85EA-4185-B662-B9287E68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离散化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所谓离散化就是将无限的个体映射到有限的个体中，从而提高算法效率。</a:t>
            </a:r>
          </a:p>
          <a:p>
            <a:pPr marL="0" indent="0">
              <a:buNone/>
            </a:pPr>
            <a:r>
              <a:rPr lang="zh-CN" altLang="en-US" sz="2000" dirty="0"/>
              <a:t>    举个简单的例子，一个实数数组，我想很快的得到某个数在整个数组里是第几大的，并且询问数很多，不允许每次都遍历数组进行比较。</a:t>
            </a:r>
          </a:p>
          <a:p>
            <a:pPr marL="0" indent="0">
              <a:buNone/>
            </a:pPr>
            <a:r>
              <a:rPr lang="zh-CN" altLang="en-US" sz="2000" dirty="0"/>
              <a:t>    那么，最直观的想法就是对原数组先进行一个排序，询问的时候只需要通过二分查找就能在</a:t>
            </a:r>
            <a:r>
              <a:rPr lang="en-US" altLang="zh-CN" sz="2000" dirty="0"/>
              <a:t>O( log(n) )</a:t>
            </a:r>
            <a:r>
              <a:rPr lang="zh-CN" altLang="en-US" sz="2000" dirty="0"/>
              <a:t>的时间内得出这个数是第几大的了，离散化就是做了这一步映射。</a:t>
            </a:r>
          </a:p>
          <a:p>
            <a:pPr marL="0" indent="0">
              <a:buNone/>
            </a:pPr>
            <a:r>
              <a:rPr lang="zh-CN" altLang="en-US" sz="2000" dirty="0"/>
              <a:t>    对于一个数组</a:t>
            </a:r>
            <a:r>
              <a:rPr lang="en-US" altLang="zh-CN" sz="2000" dirty="0"/>
              <a:t>[1.6, 7.8, 5.5, 11.1111, 99999, 5.5]</a:t>
            </a:r>
            <a:r>
              <a:rPr lang="zh-CN" altLang="en-US" sz="2000" dirty="0"/>
              <a:t>，离散化就是将原来的实数映射成整数</a:t>
            </a:r>
            <a:r>
              <a:rPr lang="en-US" altLang="zh-CN" sz="2000" dirty="0"/>
              <a:t>(</a:t>
            </a:r>
            <a:r>
              <a:rPr lang="zh-CN" altLang="en-US" sz="2000" dirty="0"/>
              <a:t>下标</a:t>
            </a:r>
            <a:r>
              <a:rPr lang="en-US" altLang="zh-CN" sz="2000" dirty="0"/>
              <a:t>)</a:t>
            </a:r>
            <a:r>
              <a:rPr lang="zh-CN" altLang="en-US" sz="2000" dirty="0"/>
              <a:t>，如图：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对于某些问题（矩形并），离散化前的数据无法利用线段树维护信息。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离散化，可使用</a:t>
            </a:r>
            <a:r>
              <a:rPr lang="en-US" altLang="zh-CN" sz="2000" dirty="0"/>
              <a:t>STL</a:t>
            </a:r>
            <a:r>
              <a:rPr lang="zh-CN" altLang="en-US" sz="2000" dirty="0"/>
              <a:t>中的</a:t>
            </a:r>
            <a:r>
              <a:rPr lang="en-US" altLang="zh-CN" sz="2000" dirty="0"/>
              <a:t>unique</a:t>
            </a:r>
            <a:r>
              <a:rPr lang="zh-CN" altLang="en-US" sz="2000" dirty="0"/>
              <a:t>去重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B943E-3815-4EEE-AE7C-5D0AEFB1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5" y="2949893"/>
            <a:ext cx="6078855" cy="27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7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B88A5-F4D8-46E5-858F-000A4505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75424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如何让修改和求和都比较快呢？</a:t>
            </a:r>
            <a:br>
              <a:rPr lang="en-US" altLang="zh-CN" sz="4000" dirty="0"/>
            </a:br>
            <a:r>
              <a:rPr lang="en-US" altLang="zh-CN" sz="4000" dirty="0"/>
              <a:t>					——</a:t>
            </a:r>
            <a:r>
              <a:rPr lang="zh-CN" altLang="en-US" sz="4000" dirty="0"/>
              <a:t>树状数组和线段树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A4BF2-85EC-436A-A9C7-723942F7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484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题目二：</a:t>
            </a:r>
            <a:br>
              <a:rPr lang="zh-CN" altLang="en-US" dirty="0"/>
            </a:br>
            <a:r>
              <a:rPr lang="en-US" altLang="zh-CN" dirty="0"/>
              <a:t>10000</a:t>
            </a:r>
            <a:r>
              <a:rPr lang="zh-CN" altLang="en-US" dirty="0"/>
              <a:t>个正整数，编号从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10000</a:t>
            </a:r>
            <a:r>
              <a:rPr lang="zh-CN" altLang="en-US" dirty="0"/>
              <a:t>，用</a:t>
            </a:r>
            <a:r>
              <a:rPr lang="en-US" altLang="zh-CN" dirty="0"/>
              <a:t>A[1],A[2],A[10000]</a:t>
            </a:r>
            <a:r>
              <a:rPr lang="zh-CN" altLang="en-US" dirty="0"/>
              <a:t>表示。</a:t>
            </a:r>
            <a:br>
              <a:rPr lang="zh-CN" altLang="en-US" dirty="0"/>
            </a:br>
            <a:r>
              <a:rPr lang="zh-CN" altLang="en-US" dirty="0"/>
              <a:t>修改：</a:t>
            </a:r>
            <a:r>
              <a:rPr lang="en-US" altLang="zh-CN" dirty="0"/>
              <a:t>1.</a:t>
            </a:r>
            <a:r>
              <a:rPr lang="zh-CN" altLang="en-US" dirty="0"/>
              <a:t>将第</a:t>
            </a:r>
            <a:r>
              <a:rPr lang="en-US" altLang="zh-CN" dirty="0"/>
              <a:t>L</a:t>
            </a:r>
            <a:r>
              <a:rPr lang="zh-CN" altLang="en-US" dirty="0"/>
              <a:t>个数增加</a:t>
            </a:r>
            <a:r>
              <a:rPr lang="en-US" altLang="zh-CN" dirty="0"/>
              <a:t>C </a:t>
            </a:r>
            <a:r>
              <a:rPr lang="zh-CN" altLang="en-US" dirty="0"/>
              <a:t>（</a:t>
            </a:r>
            <a:r>
              <a:rPr lang="en-US" altLang="zh-CN" dirty="0"/>
              <a:t>1 &lt;= L &lt;= 10000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统计：</a:t>
            </a:r>
            <a:r>
              <a:rPr lang="en-US" altLang="zh-CN" dirty="0"/>
              <a:t>1.</a:t>
            </a:r>
            <a:r>
              <a:rPr lang="zh-CN" altLang="en-US" dirty="0"/>
              <a:t>编号从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的所有数之和为多少？ 其中</a:t>
            </a:r>
            <a:r>
              <a:rPr lang="en-US" altLang="zh-CN" dirty="0"/>
              <a:t>1&lt;= L &lt;= R &lt;= 10000.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再使用前缀和，假如</a:t>
            </a:r>
            <a:r>
              <a:rPr lang="en-US" altLang="zh-CN" dirty="0"/>
              <a:t>A[L]+=C</a:t>
            </a:r>
            <a:r>
              <a:rPr lang="zh-CN" altLang="en-US" dirty="0"/>
              <a:t>之后，</a:t>
            </a:r>
            <a:r>
              <a:rPr lang="en-US" altLang="zh-CN" dirty="0"/>
              <a:t>S[L],S[L+1],,S[R]</a:t>
            </a:r>
            <a:r>
              <a:rPr lang="zh-CN" altLang="en-US" dirty="0"/>
              <a:t>都需要增加</a:t>
            </a:r>
            <a:r>
              <a:rPr lang="en-US" altLang="zh-CN" dirty="0"/>
              <a:t>C,</a:t>
            </a:r>
            <a:r>
              <a:rPr lang="zh-CN" altLang="en-US" dirty="0"/>
              <a:t> 需要修改</a:t>
            </a:r>
            <a:r>
              <a:rPr lang="en-US" altLang="zh-CN" dirty="0"/>
              <a:t>R-L+1</a:t>
            </a:r>
            <a:r>
              <a:rPr lang="zh-CN" altLang="en-US" dirty="0"/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4288865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2F817-82BF-41BC-948F-0205881E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线段树与扫描线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</a:t>
            </a:r>
            <a:r>
              <a:rPr lang="en-US" altLang="zh-CN" dirty="0"/>
              <a:t>n(n &lt;= 100000)</a:t>
            </a:r>
            <a:r>
              <a:rPr lang="zh-CN" altLang="en-US" dirty="0"/>
              <a:t>个平行于</a:t>
            </a:r>
            <a:r>
              <a:rPr lang="en-US" altLang="zh-CN" dirty="0"/>
              <a:t>XY</a:t>
            </a:r>
            <a:r>
              <a:rPr lang="zh-CN" altLang="en-US" dirty="0"/>
              <a:t>轴的矩形，求它们的面积并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矩形面积并：</a:t>
            </a:r>
            <a:r>
              <a:rPr lang="en-US" altLang="zh-CN" dirty="0"/>
              <a:t>Poj1151</a:t>
            </a:r>
          </a:p>
          <a:p>
            <a:pPr marL="0" indent="0">
              <a:buNone/>
            </a:pPr>
            <a:r>
              <a:rPr lang="zh-CN" altLang="en-US" dirty="0"/>
              <a:t>矩形周长并：</a:t>
            </a:r>
            <a:r>
              <a:rPr lang="en-US" altLang="zh-CN" dirty="0" err="1"/>
              <a:t>hdu</a:t>
            </a:r>
            <a:r>
              <a:rPr lang="en-US" altLang="zh-CN" dirty="0"/>
              <a:t> 1828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0AEF9C-5B5A-4C28-B39F-A81B8EFB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43" y="2652023"/>
            <a:ext cx="5863336" cy="30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4423FE4-F322-4EBC-AC93-85A7ED63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5557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首先我们将矩形的上下边分为上位边</a:t>
            </a:r>
            <a:r>
              <a:rPr lang="en-US" altLang="zh-CN" sz="2400" dirty="0"/>
              <a:t>(</a:t>
            </a:r>
            <a:r>
              <a:rPr lang="zh-CN" altLang="en-US" sz="2400" dirty="0"/>
              <a:t>即</a:t>
            </a:r>
            <a:r>
              <a:rPr lang="en-US" altLang="zh-CN" sz="2400" dirty="0"/>
              <a:t>y</a:t>
            </a:r>
            <a:r>
              <a:rPr lang="zh-CN" altLang="en-US" sz="2400" dirty="0"/>
              <a:t>坐标大的那条平行于</a:t>
            </a:r>
            <a:r>
              <a:rPr lang="en-US" altLang="zh-CN" sz="2400" dirty="0"/>
              <a:t>x</a:t>
            </a:r>
            <a:r>
              <a:rPr lang="zh-CN" altLang="en-US" sz="2400" dirty="0"/>
              <a:t>轴的边</a:t>
            </a:r>
            <a:r>
              <a:rPr lang="en-US" altLang="zh-CN" sz="2400" dirty="0"/>
              <a:t>),</a:t>
            </a:r>
            <a:r>
              <a:rPr lang="zh-CN" altLang="en-US" sz="2400" dirty="0"/>
              <a:t>和下位边</a:t>
            </a:r>
            <a:r>
              <a:rPr lang="en-US" altLang="zh-CN" sz="2400" dirty="0"/>
              <a:t>(y</a:t>
            </a:r>
            <a:r>
              <a:rPr lang="zh-CN" altLang="en-US" sz="2400" dirty="0"/>
              <a:t>坐标小的平行于</a:t>
            </a:r>
            <a:r>
              <a:rPr lang="en-US" altLang="zh-CN" sz="2400" dirty="0"/>
              <a:t>x</a:t>
            </a:r>
            <a:r>
              <a:rPr lang="zh-CN" altLang="en-US" sz="2400" dirty="0"/>
              <a:t>轴的边</a:t>
            </a:r>
            <a:r>
              <a:rPr lang="en-US" altLang="zh-CN" sz="2400" dirty="0"/>
              <a:t>).</a:t>
            </a:r>
            <a:r>
              <a:rPr lang="zh-CN" altLang="en-US" sz="2400" dirty="0"/>
              <a:t>然后我们把所有矩形的上下位边按照他们</a:t>
            </a:r>
            <a:r>
              <a:rPr lang="en-US" altLang="zh-CN" sz="2400" dirty="0"/>
              <a:t>y</a:t>
            </a:r>
            <a:r>
              <a:rPr lang="zh-CN" altLang="en-US" sz="2400" dirty="0"/>
              <a:t>坐标从小到大排序</a:t>
            </a:r>
            <a:r>
              <a:rPr lang="en-US" altLang="zh-CN" sz="2400" dirty="0"/>
              <a:t>,</a:t>
            </a:r>
            <a:r>
              <a:rPr lang="zh-CN" altLang="en-US" sz="2400" dirty="0"/>
              <a:t>可以得到</a:t>
            </a:r>
            <a:r>
              <a:rPr lang="en-US" altLang="zh-CN" sz="2400" dirty="0"/>
              <a:t>4</a:t>
            </a:r>
            <a:r>
              <a:rPr lang="zh-CN" altLang="en-US" sz="2400" dirty="0"/>
              <a:t>条扫描线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8AB8BD-C11C-4206-80DA-F281CB4A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9" y="2097404"/>
            <a:ext cx="9804065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46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668E59-2607-45D0-A835-D7D2C94E2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590" y="186531"/>
            <a:ext cx="6480810" cy="3780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1F59F2-9AE1-494E-A3F1-5BD00B111E68}"/>
              </a:ext>
            </a:extLst>
          </p:cNvPr>
          <p:cNvSpPr txBox="1"/>
          <p:nvPr/>
        </p:nvSpPr>
        <p:spPr>
          <a:xfrm>
            <a:off x="284480" y="4348480"/>
            <a:ext cx="1085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由上图可知</a:t>
            </a:r>
            <a:r>
              <a:rPr lang="en-US" altLang="zh-CN" sz="2000" dirty="0"/>
              <a:t>,4</a:t>
            </a:r>
            <a:r>
              <a:rPr lang="zh-CN" altLang="en-US" sz="2000" dirty="0"/>
              <a:t>个不同的</a:t>
            </a:r>
            <a:r>
              <a:rPr lang="en-US" altLang="zh-CN" sz="2000" dirty="0"/>
              <a:t>x</a:t>
            </a:r>
            <a:r>
              <a:rPr lang="zh-CN" altLang="en-US" sz="2000" dirty="0"/>
              <a:t>坐标把</a:t>
            </a:r>
            <a:r>
              <a:rPr lang="en-US" altLang="zh-CN" sz="2000" dirty="0"/>
              <a:t>x</a:t>
            </a:r>
            <a:r>
              <a:rPr lang="zh-CN" altLang="en-US" sz="2000" dirty="0"/>
              <a:t>轴分成了</a:t>
            </a:r>
            <a:r>
              <a:rPr lang="en-US" altLang="zh-CN" sz="2000" dirty="0"/>
              <a:t>3</a:t>
            </a:r>
            <a:r>
              <a:rPr lang="zh-CN" altLang="en-US" sz="2000" dirty="0"/>
              <a:t>段有效的区间（区间需要离散化，坐标为浮点数）。</a:t>
            </a:r>
            <a:endParaRPr lang="en-US" altLang="zh-CN" sz="2000" dirty="0"/>
          </a:p>
          <a:p>
            <a:r>
              <a:rPr lang="zh-CN" altLang="en-US" sz="2000" dirty="0"/>
              <a:t>然后我们</a:t>
            </a:r>
            <a:r>
              <a:rPr lang="en-US" altLang="zh-CN" sz="2000" dirty="0"/>
              <a:t>Y</a:t>
            </a:r>
            <a:r>
              <a:rPr lang="zh-CN" altLang="en-US" sz="2000" dirty="0"/>
              <a:t>坐标从小到大的顺序读入每条扫描线</a:t>
            </a:r>
            <a:r>
              <a:rPr lang="en-US" altLang="zh-CN" sz="2000" dirty="0"/>
              <a:t>,</a:t>
            </a:r>
            <a:r>
              <a:rPr lang="zh-CN" altLang="en-US" sz="2000" dirty="0"/>
              <a:t>并维护当前我们所读入的所有扫描线能有效覆盖</a:t>
            </a:r>
            <a:r>
              <a:rPr lang="en-US" altLang="zh-CN" sz="2000" dirty="0"/>
              <a:t>X</a:t>
            </a:r>
            <a:r>
              <a:rPr lang="zh-CN" altLang="en-US" sz="2000" dirty="0"/>
              <a:t>轴的最大长度</a:t>
            </a:r>
            <a:r>
              <a:rPr lang="en-US" altLang="zh-CN" sz="2000" dirty="0"/>
              <a:t>sum[1]</a:t>
            </a:r>
            <a:r>
              <a:rPr lang="zh-CN" altLang="en-US" sz="2000" dirty="0"/>
              <a:t>。这里要注意如果我们读入的扫描线是矩形的下位边</a:t>
            </a:r>
            <a:r>
              <a:rPr lang="en-US" altLang="zh-CN" sz="2000" dirty="0"/>
              <a:t>,</a:t>
            </a:r>
            <a:r>
              <a:rPr lang="zh-CN" altLang="en-US" sz="2000" dirty="0"/>
              <a:t>那么我们就使得该范围的标记</a:t>
            </a:r>
            <a:r>
              <a:rPr lang="en-US" altLang="zh-CN" sz="2000" dirty="0" err="1"/>
              <a:t>cnt</a:t>
            </a:r>
            <a:r>
              <a:rPr lang="zh-CN" altLang="en-US" sz="2000" dirty="0"/>
              <a:t>位</a:t>
            </a:r>
            <a:r>
              <a:rPr lang="en-US" altLang="zh-CN" sz="2000" dirty="0"/>
              <a:t>+1,</a:t>
            </a:r>
            <a:r>
              <a:rPr lang="zh-CN" altLang="en-US" sz="2000" dirty="0"/>
              <a:t>如果是上位边</a:t>
            </a:r>
            <a:r>
              <a:rPr lang="en-US" altLang="zh-CN" sz="2000" dirty="0"/>
              <a:t>,</a:t>
            </a:r>
            <a:r>
              <a:rPr lang="zh-CN" altLang="en-US" sz="2000" dirty="0"/>
              <a:t>那么该范围的</a:t>
            </a:r>
            <a:r>
              <a:rPr lang="en-US" altLang="zh-CN" sz="2000" dirty="0" err="1"/>
              <a:t>cnt</a:t>
            </a:r>
            <a:r>
              <a:rPr lang="zh-CN" altLang="en-US" sz="2000" dirty="0"/>
              <a:t>就</a:t>
            </a:r>
            <a:r>
              <a:rPr lang="en-US" altLang="zh-CN" sz="2000" dirty="0"/>
              <a:t>-1.</a:t>
            </a:r>
            <a:r>
              <a:rPr lang="zh-CN" altLang="en-US" sz="2000" dirty="0"/>
              <a:t>所以如果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=0</a:t>
            </a:r>
            <a:r>
              <a:rPr lang="zh-CN" altLang="en-US" sz="2000" dirty="0"/>
              <a:t>时</a:t>
            </a:r>
            <a:r>
              <a:rPr lang="en-US" altLang="zh-CN" sz="2000" dirty="0"/>
              <a:t>,</a:t>
            </a:r>
            <a:r>
              <a:rPr lang="zh-CN" altLang="en-US" sz="2000" dirty="0"/>
              <a:t>表示该节点控制的范围没有被覆盖</a:t>
            </a:r>
            <a:r>
              <a:rPr lang="en-US" altLang="zh-CN" sz="2000" dirty="0"/>
              <a:t>,</a:t>
            </a:r>
            <a:r>
              <a:rPr lang="zh-CN" altLang="en-US" sz="2000" dirty="0"/>
              <a:t>只要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!=0 </a:t>
            </a:r>
            <a:r>
              <a:rPr lang="zh-CN" altLang="en-US" sz="2000" dirty="0"/>
              <a:t>就表示该节点控制的几块区间仍然被覆盖。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4549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B5958-6347-4C73-89E5-68FA123E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4429760"/>
            <a:ext cx="11099800" cy="187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我们读入了矩形</a:t>
            </a:r>
            <a:r>
              <a:rPr lang="en-US" altLang="zh-CN" sz="2400" dirty="0"/>
              <a:t>1</a:t>
            </a:r>
            <a:r>
              <a:rPr lang="zh-CN" altLang="en-US" sz="2400" dirty="0"/>
              <a:t>的下位边</a:t>
            </a:r>
            <a:r>
              <a:rPr lang="en-US" altLang="zh-CN" sz="2400" dirty="0"/>
              <a:t>,</a:t>
            </a:r>
            <a:r>
              <a:rPr lang="zh-CN" altLang="en-US" sz="2400" dirty="0"/>
              <a:t>那么该区域的</a:t>
            </a:r>
            <a:r>
              <a:rPr lang="en-US" altLang="zh-CN" sz="2400" dirty="0" err="1"/>
              <a:t>cnt</a:t>
            </a:r>
            <a:r>
              <a:rPr lang="zh-CN" altLang="en-US" sz="2400" dirty="0"/>
              <a:t>就</a:t>
            </a:r>
            <a:r>
              <a:rPr lang="en-US" altLang="zh-CN" sz="2400" dirty="0"/>
              <a:t>+1=1</a:t>
            </a:r>
            <a:r>
              <a:rPr lang="zh-CN" altLang="en-US" sz="2400" dirty="0"/>
              <a:t>了</a:t>
            </a:r>
            <a:r>
              <a:rPr lang="en-US" altLang="zh-CN" sz="2400" dirty="0"/>
              <a:t>,</a:t>
            </a:r>
            <a:r>
              <a:rPr lang="zh-CN" altLang="en-US" sz="2400" dirty="0"/>
              <a:t>所以该区域</a:t>
            </a:r>
            <a:r>
              <a:rPr lang="en-US" altLang="zh-CN" sz="2400" dirty="0"/>
              <a:t>[10,20]</a:t>
            </a:r>
            <a:r>
              <a:rPr lang="zh-CN" altLang="en-US" sz="2400" dirty="0"/>
              <a:t>就被覆盖了</a:t>
            </a:r>
            <a:r>
              <a:rPr lang="en-US" altLang="zh-CN" sz="2400" dirty="0"/>
              <a:t>,</a:t>
            </a:r>
            <a:r>
              <a:rPr lang="zh-CN" altLang="en-US" sz="2400" dirty="0"/>
              <a:t>然后可以推出整个区域被覆盖的长度是</a:t>
            </a:r>
            <a:r>
              <a:rPr lang="en-US" altLang="zh-CN" sz="2400" dirty="0"/>
              <a:t>10.</a:t>
            </a:r>
            <a:r>
              <a:rPr lang="zh-CN" altLang="en-US" sz="2400" dirty="0"/>
              <a:t>再根据第二条扫描线离第一条扫描线的高度差为</a:t>
            </a:r>
            <a:r>
              <a:rPr lang="en-US" altLang="zh-CN" sz="2400" dirty="0"/>
              <a:t>5.</a:t>
            </a:r>
            <a:r>
              <a:rPr lang="zh-CN" altLang="en-US" sz="2400" dirty="0"/>
              <a:t>所以不管你第二条扫描线是哪个矩形的什么边</a:t>
            </a:r>
            <a:r>
              <a:rPr lang="en-US" altLang="zh-CN" sz="2400" dirty="0"/>
              <a:t>,</a:t>
            </a:r>
            <a:r>
              <a:rPr lang="zh-CN" altLang="en-US" sz="2400" dirty="0"/>
              <a:t>或者能覆盖到</a:t>
            </a:r>
            <a:r>
              <a:rPr lang="en-US" altLang="zh-CN" sz="2400" dirty="0"/>
              <a:t>X</a:t>
            </a:r>
            <a:r>
              <a:rPr lang="zh-CN" altLang="en-US" sz="2400" dirty="0"/>
              <a:t>轴的什么范围</a:t>
            </a:r>
            <a:r>
              <a:rPr lang="en-US" altLang="zh-CN" sz="2400" dirty="0"/>
              <a:t>,</a:t>
            </a:r>
            <a:r>
              <a:rPr lang="zh-CN" altLang="en-US" sz="2400" dirty="0"/>
              <a:t>上图中蓝色的矩形面积肯定是要算到总面积里面去的</a:t>
            </a:r>
            <a:r>
              <a:rPr lang="en-US" altLang="zh-CN" sz="2400" dirty="0"/>
              <a:t>.</a:t>
            </a:r>
            <a:r>
              <a:rPr lang="zh-CN" altLang="en-US" sz="2400" dirty="0"/>
              <a:t>即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总面积</a:t>
            </a:r>
            <a:r>
              <a:rPr lang="en-US" altLang="zh-CN" sz="2400" dirty="0"/>
              <a:t>ret+=sum[1]*(</a:t>
            </a:r>
            <a:r>
              <a:rPr lang="zh-CN" altLang="en-US" sz="2400" dirty="0"/>
              <a:t>扫描线</a:t>
            </a:r>
            <a:r>
              <a:rPr lang="en-US" altLang="zh-CN" sz="2400" dirty="0"/>
              <a:t>2</a:t>
            </a:r>
            <a:r>
              <a:rPr lang="zh-CN" altLang="en-US" sz="2400" dirty="0"/>
              <a:t>的高度</a:t>
            </a:r>
            <a:r>
              <a:rPr lang="en-US" altLang="zh-CN" sz="2400" dirty="0"/>
              <a:t>-</a:t>
            </a:r>
            <a:r>
              <a:rPr lang="zh-CN" altLang="en-US" sz="2400" dirty="0"/>
              <a:t>扫描线</a:t>
            </a:r>
            <a:r>
              <a:rPr lang="en-US" altLang="zh-CN" sz="2400" dirty="0"/>
              <a:t>1</a:t>
            </a:r>
            <a:r>
              <a:rPr lang="zh-CN" altLang="en-US" sz="2400" dirty="0"/>
              <a:t>的高度</a:t>
            </a:r>
            <a:r>
              <a:rPr lang="en-US" altLang="zh-CN" sz="2400" dirty="0"/>
              <a:t>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BCB9C-B415-44BA-8328-E7BB3BBE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52" y="254000"/>
            <a:ext cx="6752907" cy="40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65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A14485-5E3F-4612-9046-FDDCF334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717" y="468788"/>
            <a:ext cx="8249603" cy="36341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4ACA4D-4CCC-4B9F-8DD5-97AD2A39BB7A}"/>
              </a:ext>
            </a:extLst>
          </p:cNvPr>
          <p:cNvSpPr/>
          <p:nvPr/>
        </p:nvSpPr>
        <p:spPr>
          <a:xfrm>
            <a:off x="568960" y="4566196"/>
            <a:ext cx="10139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由于第二条扫描线也是下位边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所以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[15,20]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[20,25]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的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cnt+1.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使得我们覆盖的范围变成了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[10,25]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了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并且第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条扫描线在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20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高度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所以这次我们必然增加的面积是上面深蓝色的长条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=sum[1]*(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扫描线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的高度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-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扫描线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+mn-ea"/>
              </a:rPr>
              <a:t>的高度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+mn-ea"/>
              </a:rPr>
              <a:t>).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19C4BC-AF6D-40A4-B2D8-4CCAA860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75" y="471170"/>
            <a:ext cx="7943850" cy="3629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0C6FB2-F3D6-4833-B75A-A8862DDFA166}"/>
              </a:ext>
            </a:extLst>
          </p:cNvPr>
          <p:cNvSpPr/>
          <p:nvPr/>
        </p:nvSpPr>
        <p:spPr>
          <a:xfrm>
            <a:off x="355600" y="4244261"/>
            <a:ext cx="11501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于第三条扫描线是区间[10,20]的上位边,所以对应区间的cnt要-1,所以使得区间[10,15]的cnt=0了,而[15,20]区间的cnt-1之后变成了1.[20,25]的cnt仍然为1,不变.所以当前覆盖的有效x轴长度为10,即区间[15,25].所以增加的面积是图中褐色的部分.到此,矩形的面积和就算出来了.由于对于任一矩形都是先读下位边(cnt+1),再读上位边(cnt-1)的,所以在更新线段树的过程中,任意节点的cnt都是&gt;=0的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2996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5D46-5395-4DF9-990C-27E0EEC1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区间染色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给定一个长度为</a:t>
            </a:r>
            <a:r>
              <a:rPr lang="en-US" altLang="zh-CN" dirty="0"/>
              <a:t>n(n &lt;= 100000)</a:t>
            </a:r>
            <a:r>
              <a:rPr lang="zh-CN" altLang="en-US" dirty="0"/>
              <a:t>的木板，支持两种操作：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 a b c       </a:t>
            </a:r>
            <a:r>
              <a:rPr lang="zh-CN" altLang="en-US" dirty="0"/>
              <a:t>将</a:t>
            </a:r>
            <a:r>
              <a:rPr lang="en-US" altLang="zh-CN" dirty="0"/>
              <a:t>[a, b]</a:t>
            </a:r>
            <a:r>
              <a:rPr lang="zh-CN" altLang="en-US" dirty="0"/>
              <a:t>区间段染色成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Q a b         </a:t>
            </a:r>
            <a:r>
              <a:rPr lang="zh-CN" altLang="en-US" dirty="0"/>
              <a:t>询问</a:t>
            </a:r>
            <a:r>
              <a:rPr lang="en-US" altLang="zh-CN" dirty="0"/>
              <a:t>[a, b]</a:t>
            </a:r>
            <a:r>
              <a:rPr lang="zh-CN" altLang="en-US" dirty="0"/>
              <a:t>区间内有多少种颜色；</a:t>
            </a:r>
          </a:p>
          <a:p>
            <a:pPr marL="0" indent="0">
              <a:buNone/>
            </a:pPr>
            <a:r>
              <a:rPr lang="zh-CN" altLang="en-US" dirty="0"/>
              <a:t>    保证染色的颜色数少于</a:t>
            </a:r>
            <a:r>
              <a:rPr lang="en-US" altLang="zh-CN" dirty="0"/>
              <a:t>30</a:t>
            </a:r>
            <a:r>
              <a:rPr lang="zh-CN" altLang="en-US" dirty="0"/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334594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9EEE9-A329-4853-BC99-A3739563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对比区间求和，不同点在于区间求和的更新是对区间和进行累加；而这类染色问题则是对区间的值进行替换（或者叫覆盖）。利用二进制压缩可以用一个</a:t>
            </a:r>
            <a:r>
              <a:rPr lang="en-US" altLang="zh-CN" dirty="0"/>
              <a:t>32</a:t>
            </a:r>
            <a:r>
              <a:rPr lang="zh-CN" altLang="en-US" dirty="0"/>
              <a:t>位的整型完美的存储</a:t>
            </a:r>
            <a:r>
              <a:rPr lang="en-US" altLang="zh-CN" dirty="0"/>
              <a:t>30</a:t>
            </a:r>
            <a:r>
              <a:rPr lang="zh-CN" altLang="en-US" dirty="0"/>
              <a:t>种颜色的有无情况。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数据域需要存一个颜色种类的位或和</a:t>
            </a:r>
            <a:r>
              <a:rPr lang="en-US" altLang="zh-CN" dirty="0" err="1"/>
              <a:t>colorBit</a:t>
            </a:r>
            <a:r>
              <a:rPr lang="zh-CN" altLang="en-US" dirty="0"/>
              <a:t>，一个颜色的</a:t>
            </a:r>
            <a:r>
              <a:rPr lang="en-US" altLang="zh-CN" dirty="0"/>
              <a:t>lazy</a:t>
            </a:r>
            <a:r>
              <a:rPr lang="zh-CN" altLang="en-US" dirty="0"/>
              <a:t>标记表示这个结点被完全染成了</a:t>
            </a:r>
            <a:r>
              <a:rPr lang="en-US" altLang="zh-CN" dirty="0"/>
              <a:t>lazy</a:t>
            </a:r>
            <a:r>
              <a:rPr lang="zh-CN" altLang="en-US" dirty="0"/>
              <a:t>。对于两个子结点的数据域不再是加和，而是位或和。</a:t>
            </a:r>
          </a:p>
        </p:txBody>
      </p:sp>
    </p:spTree>
    <p:extLst>
      <p:ext uri="{BB962C8B-B14F-4D97-AF65-F5344CB8AC3E}">
        <p14:creationId xmlns:p14="http://schemas.microsoft.com/office/powerpoint/2010/main" val="100155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FE76-983C-4AAB-83CC-3719A8AD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字符串哈希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题目：</a:t>
            </a:r>
            <a:r>
              <a:rPr lang="en-US" altLang="zh-CN" dirty="0"/>
              <a:t>URAL1989 </a:t>
            </a:r>
            <a:r>
              <a:rPr lang="en-US" altLang="zh-CN" dirty="0" err="1"/>
              <a:t>Subpalindromes</a:t>
            </a:r>
            <a:r>
              <a:rPr lang="en-US" altLang="zh-CN" dirty="0"/>
              <a:t> 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给定一个字符串</a:t>
            </a:r>
            <a:r>
              <a:rPr lang="en-US" altLang="zh-CN" dirty="0"/>
              <a:t>(</a:t>
            </a:r>
            <a:r>
              <a:rPr lang="zh-CN" altLang="en-US" dirty="0"/>
              <a:t>长度</a:t>
            </a:r>
            <a:r>
              <a:rPr lang="en-US" altLang="zh-CN" dirty="0"/>
              <a:t>&lt;=100000)</a:t>
            </a:r>
            <a:r>
              <a:rPr lang="zh-CN" altLang="en-US" dirty="0"/>
              <a:t>，有两个操作。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：改变某个字符。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：判断某个子串是否构成回文串。 </a:t>
            </a:r>
          </a:p>
        </p:txBody>
      </p:sp>
    </p:spTree>
    <p:extLst>
      <p:ext uri="{BB962C8B-B14F-4D97-AF65-F5344CB8AC3E}">
        <p14:creationId xmlns:p14="http://schemas.microsoft.com/office/powerpoint/2010/main" val="2317107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C1060-B6A8-4826-88B8-BAABF456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用线段树维护字符串哈希。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对于一个字符串</a:t>
            </a:r>
            <a:r>
              <a:rPr lang="en-US" altLang="zh-CN" dirty="0"/>
              <a:t>a[0],a[1],...,a[n-1] </a:t>
            </a:r>
            <a:r>
              <a:rPr lang="zh-CN" altLang="en-US" dirty="0"/>
              <a:t>，它对应的哈希函数为</a:t>
            </a:r>
            <a:r>
              <a:rPr lang="en-US" altLang="zh-CN" dirty="0"/>
              <a:t>a[0]+a[1]*K + a[2]*K^2 +...+a[n-1]*K^(n-1)</a:t>
            </a:r>
          </a:p>
          <a:p>
            <a:pPr marL="0" indent="0">
              <a:buNone/>
            </a:pPr>
            <a:r>
              <a:rPr lang="zh-CN" altLang="en-US" dirty="0"/>
              <a:t>再维护一个从右往左的哈希值：</a:t>
            </a:r>
            <a:r>
              <a:rPr lang="en-US" altLang="zh-CN" dirty="0"/>
              <a:t>a[0]*K^(n-1) + a[1]*K^(n-2) +...+a[n-1]</a:t>
            </a:r>
            <a:r>
              <a:rPr lang="zh-CN" altLang="en-US" dirty="0"/>
              <a:t>。若是回文串，则左右的哈希值会相等。而左右哈希值相等，则很大可能这是回文串。若出现误判，可以再用一个</a:t>
            </a:r>
            <a:r>
              <a:rPr lang="en-US" altLang="zh-CN" dirty="0"/>
              <a:t>K2</a:t>
            </a:r>
            <a:r>
              <a:rPr lang="zh-CN" altLang="en-US" dirty="0"/>
              <a:t>，进行二次哈希判断，可以减小误判概率。</a:t>
            </a:r>
          </a:p>
        </p:txBody>
      </p:sp>
    </p:spTree>
    <p:extLst>
      <p:ext uri="{BB962C8B-B14F-4D97-AF65-F5344CB8AC3E}">
        <p14:creationId xmlns:p14="http://schemas.microsoft.com/office/powerpoint/2010/main" val="12820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4440-064D-453C-B303-DBE327F5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7603-9D8E-44B9-B481-D4C8C327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825624"/>
            <a:ext cx="11765280" cy="4798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数组是原始</a:t>
            </a:r>
            <a:r>
              <a:rPr lang="en-US" altLang="zh-CN" sz="2400" dirty="0"/>
              <a:t>n</a:t>
            </a:r>
            <a:r>
              <a:rPr lang="zh-CN" altLang="en-US" sz="2400" dirty="0"/>
              <a:t>个数的数组，</a:t>
            </a:r>
            <a:r>
              <a:rPr lang="en-US" altLang="zh-CN" sz="2400" dirty="0"/>
              <a:t>C</a:t>
            </a:r>
            <a:r>
              <a:rPr lang="zh-CN" altLang="en-US" sz="2400" dirty="0"/>
              <a:t>数组就是是树状数组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C[1] = A[1]</a:t>
            </a:r>
          </a:p>
          <a:p>
            <a:pPr marL="0" indent="0">
              <a:buNone/>
            </a:pPr>
            <a:r>
              <a:rPr lang="en-US" altLang="zh-CN" sz="2000" dirty="0"/>
              <a:t>C[2] = C[1] + A[2] = A[1] + A[2]</a:t>
            </a:r>
          </a:p>
          <a:p>
            <a:pPr marL="0" indent="0">
              <a:buNone/>
            </a:pPr>
            <a:r>
              <a:rPr lang="en-US" altLang="zh-CN" sz="2000" dirty="0"/>
              <a:t>C[3] = A[3]</a:t>
            </a:r>
          </a:p>
          <a:p>
            <a:pPr marL="0" indent="0">
              <a:buNone/>
            </a:pPr>
            <a:r>
              <a:rPr lang="en-US" altLang="zh-CN" sz="2000" dirty="0"/>
              <a:t>C[4] = C[2] + C[3] +A[4] = A[1] + A[2] + A[3] + A[4]</a:t>
            </a:r>
          </a:p>
          <a:p>
            <a:pPr marL="0" indent="0">
              <a:buNone/>
            </a:pPr>
            <a:r>
              <a:rPr lang="en-US" altLang="zh-CN" sz="2000" dirty="0"/>
              <a:t>C[5] = A[5]</a:t>
            </a:r>
          </a:p>
          <a:p>
            <a:pPr marL="0" indent="0">
              <a:buNone/>
            </a:pPr>
            <a:r>
              <a:rPr lang="en-US" altLang="zh-CN" sz="2000" dirty="0"/>
              <a:t>C[6] = C[5] + A[6] = A[5] + A[6]</a:t>
            </a:r>
          </a:p>
          <a:p>
            <a:pPr marL="0" indent="0">
              <a:buNone/>
            </a:pPr>
            <a:r>
              <a:rPr lang="en-US" altLang="zh-CN" sz="2000" dirty="0"/>
              <a:t>C[7] = A[7]</a:t>
            </a:r>
          </a:p>
          <a:p>
            <a:pPr marL="0" indent="0">
              <a:buNone/>
            </a:pPr>
            <a:r>
              <a:rPr lang="en-US" altLang="zh-CN" sz="2000" dirty="0"/>
              <a:t>C[8] = C[4] + C[6] + C[7] + A[8] = A[1] + A[2] + A[3] + A[4] + A[5] + A[6] + A[7] + A[8]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61F9C-935C-4EC4-A8D7-11B4D0BA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5" y="1471894"/>
            <a:ext cx="4233545" cy="25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8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8022-AAE8-49FA-81CD-1671B4C5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440"/>
            <a:ext cx="10515600" cy="55775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最长连续零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题目：</a:t>
            </a:r>
            <a:r>
              <a:rPr lang="en-US" altLang="zh-CN" dirty="0" err="1"/>
              <a:t>Codeforces</a:t>
            </a:r>
            <a:r>
              <a:rPr lang="en-US" altLang="zh-CN" dirty="0"/>
              <a:t> 527C Glass Carving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题意是给定一个矩形，不停地纵向或横向切割，问每次切割后，最大的矩形面积是多少。</a:t>
            </a:r>
          </a:p>
          <a:p>
            <a:pPr marL="0" indent="0">
              <a:buNone/>
            </a:pPr>
            <a:r>
              <a:rPr lang="zh-CN" altLang="en-US" dirty="0"/>
              <a:t>最大矩形面积</a:t>
            </a:r>
            <a:r>
              <a:rPr lang="en-US" altLang="zh-CN" dirty="0"/>
              <a:t>=</a:t>
            </a:r>
            <a:r>
              <a:rPr lang="zh-CN" altLang="en-US" dirty="0"/>
              <a:t>最长的长*最宽的宽</a:t>
            </a:r>
          </a:p>
        </p:txBody>
      </p:sp>
    </p:spTree>
    <p:extLst>
      <p:ext uri="{BB962C8B-B14F-4D97-AF65-F5344CB8AC3E}">
        <p14:creationId xmlns:p14="http://schemas.microsoft.com/office/powerpoint/2010/main" val="40861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88DA0-E798-4454-BCB3-33057DA6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01</a:t>
            </a:r>
            <a:r>
              <a:rPr lang="zh-CN" altLang="en-US" dirty="0"/>
              <a:t>序列表示每个点是否被切割：</a:t>
            </a:r>
          </a:p>
          <a:p>
            <a:pPr marL="0" indent="0">
              <a:buNone/>
            </a:pPr>
            <a:r>
              <a:rPr lang="zh-CN" altLang="en-US" dirty="0"/>
              <a:t>最长的长就是长的最长连续</a:t>
            </a:r>
            <a:r>
              <a:rPr lang="en-US" altLang="zh-CN" dirty="0"/>
              <a:t>0</a:t>
            </a:r>
            <a:r>
              <a:rPr lang="zh-CN" altLang="en-US" dirty="0"/>
              <a:t>的数量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zh-CN" altLang="en-US" dirty="0"/>
              <a:t>最长的宽就是宽的最长连续</a:t>
            </a:r>
            <a:r>
              <a:rPr lang="en-US" altLang="zh-CN" dirty="0"/>
              <a:t>0</a:t>
            </a:r>
            <a:r>
              <a:rPr lang="zh-CN" altLang="en-US" dirty="0"/>
              <a:t>的数量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zh-CN" altLang="en-US" dirty="0"/>
              <a:t>于是用线段树维护最长连续零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区间连续</a:t>
            </a:r>
            <a:r>
              <a:rPr lang="en-US" altLang="zh-CN" dirty="0"/>
              <a:t>0</a:t>
            </a:r>
            <a:r>
              <a:rPr lang="zh-CN" altLang="en-US" dirty="0"/>
              <a:t>不满足区间加法，如何用线段树维护？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860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52A61-034A-4E16-9EAD-DECF8FE1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558800"/>
            <a:ext cx="10515600" cy="590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一个区间的最长连续零，需要考虑</a:t>
            </a:r>
            <a:r>
              <a:rPr lang="en-US" altLang="zh-CN" sz="2400" dirty="0"/>
              <a:t>3</a:t>
            </a:r>
            <a:r>
              <a:rPr lang="zh-CN" altLang="en-US" sz="2400" dirty="0"/>
              <a:t>部分：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）：左子区间最长连续零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）：右子区间最长连续零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）：左右子区间拼起来，而在中间生成的连续零（可能长于两个子区间的最长连续零）而中间拼起来的部分长度，其实是左区间从右开始的最长连续零</a:t>
            </a:r>
            <a:r>
              <a:rPr lang="en-US" altLang="zh-CN" sz="2400" dirty="0"/>
              <a:t>+</a:t>
            </a:r>
            <a:r>
              <a:rPr lang="zh-CN" altLang="en-US" sz="2400" dirty="0"/>
              <a:t>右区间从左开始的最长连续零。所以每个节点需要多两个量，来存从左右开始的最长连续零。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然而，左开始的最长连续零分两种情况，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）：左区间不是全零，那么等于左区间的左最长连续零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）：左区间全零，那么等于左区间</a:t>
            </a:r>
            <a:r>
              <a:rPr lang="en-US" altLang="zh-CN" sz="2400" dirty="0"/>
              <a:t>0</a:t>
            </a:r>
            <a:r>
              <a:rPr lang="zh-CN" altLang="en-US" sz="2400" dirty="0"/>
              <a:t>的个数加上右区间的左最长连续零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于是，需要知道左区间是否全零，于是再多加一个变量。最终，通过维护</a:t>
            </a:r>
            <a:r>
              <a:rPr lang="en-US" altLang="zh-CN" sz="2400" dirty="0"/>
              <a:t>4</a:t>
            </a:r>
            <a:r>
              <a:rPr lang="zh-CN" altLang="en-US" sz="2400" dirty="0"/>
              <a:t>个值，达到了维护区间最长连续零的效果。</a:t>
            </a:r>
          </a:p>
        </p:txBody>
      </p:sp>
    </p:spTree>
    <p:extLst>
      <p:ext uri="{BB962C8B-B14F-4D97-AF65-F5344CB8AC3E}">
        <p14:creationId xmlns:p14="http://schemas.microsoft.com/office/powerpoint/2010/main" val="4194023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6661B-3CB6-4C2F-9434-211B7948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280"/>
            <a:ext cx="10515600" cy="55876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进阶：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、线段树非递归实现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、子树收缩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、二维线段树、多维线段树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、可持久化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。。。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线段树</a:t>
            </a:r>
            <a:r>
              <a:rPr lang="en-US" altLang="zh-CN" dirty="0"/>
              <a:t>list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http://www.cppblog.com/menjitianya/category/16397.html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762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BF49-A08F-4B0B-A9CF-17C323D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1AE63-65D2-4A7B-81CB-84E1722E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标记合并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标记永久化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可持久化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线段树合并、分裂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线段树二分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线段树维护单调栈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树套树</a:t>
            </a:r>
          </a:p>
        </p:txBody>
      </p:sp>
    </p:spTree>
    <p:extLst>
      <p:ext uri="{BB962C8B-B14F-4D97-AF65-F5344CB8AC3E}">
        <p14:creationId xmlns:p14="http://schemas.microsoft.com/office/powerpoint/2010/main" val="15991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C4CB3-F497-4C36-A2AD-F00F16DA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6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树状数组上的节点是若干个原始数组的权值和，具体个数观察规律可发现与其编号有关：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lowbit</a:t>
            </a:r>
            <a:r>
              <a:rPr lang="en-US" altLang="zh-CN" dirty="0"/>
              <a:t>(x)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二进制下末尾</a:t>
            </a:r>
            <a:r>
              <a:rPr lang="en-US" altLang="zh-CN" dirty="0"/>
              <a:t>0</a:t>
            </a:r>
            <a:r>
              <a:rPr lang="zh-CN" altLang="en-US" dirty="0"/>
              <a:t>的个数。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lowbit</a:t>
            </a:r>
            <a:r>
              <a:rPr lang="en-US" altLang="zh-CN" dirty="0"/>
              <a:t>(x)=x&amp;-x</a:t>
            </a:r>
          </a:p>
          <a:p>
            <a:pPr marL="0" indent="0">
              <a:buNone/>
            </a:pPr>
            <a:r>
              <a:rPr lang="en-US" altLang="zh-CN" dirty="0"/>
              <a:t>&amp;</a:t>
            </a:r>
            <a:r>
              <a:rPr lang="zh-CN" altLang="en-US" dirty="0"/>
              <a:t>为按位与，</a:t>
            </a:r>
            <a:r>
              <a:rPr lang="en-US" altLang="zh-CN" dirty="0"/>
              <a:t>-x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的补码表示。补码为原码取反加</a:t>
            </a:r>
            <a:r>
              <a:rPr lang="en-US" altLang="zh-CN" dirty="0"/>
              <a:t>1</a:t>
            </a:r>
            <a:r>
              <a:rPr lang="zh-CN" altLang="en-US" dirty="0"/>
              <a:t>，所以，哪一位按位与之后为</a:t>
            </a:r>
            <a:r>
              <a:rPr lang="en-US" altLang="zh-CN" dirty="0"/>
              <a:t>1</a:t>
            </a:r>
            <a:r>
              <a:rPr lang="zh-CN" altLang="en-US" dirty="0"/>
              <a:t>就很明显了：只有末尾连续</a:t>
            </a:r>
            <a:r>
              <a:rPr lang="en-US" altLang="zh-CN" dirty="0"/>
              <a:t>0</a:t>
            </a:r>
            <a:r>
              <a:rPr lang="zh-CN" altLang="en-US" dirty="0"/>
              <a:t>全都取反之后加一产生进位的位置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14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7C1C8-2FB3-4102-B827-66A0D0E1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720"/>
            <a:ext cx="6355080" cy="54962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 err="1"/>
              <a:t>getsum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F576D3-3477-448E-8B79-A83D4704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1351568"/>
            <a:ext cx="5514975" cy="2130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007635-839C-4B4F-9EFE-443BA8F5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4" y="3910012"/>
            <a:ext cx="5514975" cy="26952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B13546-E2AF-4D31-AA7E-B3E8AD41533B}"/>
              </a:ext>
            </a:extLst>
          </p:cNvPr>
          <p:cNvSpPr txBox="1"/>
          <p:nvPr/>
        </p:nvSpPr>
        <p:spPr>
          <a:xfrm>
            <a:off x="7193280" y="2436984"/>
            <a:ext cx="408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</a:t>
            </a:r>
            <a:r>
              <a:rPr lang="en-US" altLang="zh-CN" sz="2800" dirty="0"/>
              <a:t>update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getsum</a:t>
            </a:r>
            <a:r>
              <a:rPr lang="zh-CN" altLang="en-US" sz="2800" dirty="0"/>
              <a:t>函数中</a:t>
            </a:r>
            <a:r>
              <a:rPr lang="en-US" altLang="zh-CN" sz="2800" dirty="0"/>
              <a:t>for</a:t>
            </a:r>
            <a:r>
              <a:rPr lang="zh-CN" altLang="en-US" sz="2800" dirty="0"/>
              <a:t>循环的初值</a:t>
            </a:r>
          </a:p>
        </p:txBody>
      </p:sp>
    </p:spTree>
    <p:extLst>
      <p:ext uri="{BB962C8B-B14F-4D97-AF65-F5344CB8AC3E}">
        <p14:creationId xmlns:p14="http://schemas.microsoft.com/office/powerpoint/2010/main" val="200119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78FD6-A49A-4627-B621-B123E4D4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3844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时间复杂度分析：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getsum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getsum</a:t>
            </a:r>
            <a:r>
              <a:rPr lang="zh-CN" altLang="en-US" sz="2400" dirty="0"/>
              <a:t>函数的作用是将若干区间的和加起来。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n -= </a:t>
            </a:r>
            <a:r>
              <a:rPr lang="en-US" altLang="zh-CN" sz="2400" dirty="0" err="1"/>
              <a:t>lowbit</a:t>
            </a:r>
            <a:r>
              <a:rPr lang="en-US" altLang="zh-CN" sz="2400" dirty="0"/>
              <a:t>(n)</a:t>
            </a:r>
            <a:r>
              <a:rPr lang="zh-CN" altLang="en-US" sz="2400" dirty="0"/>
              <a:t>这一步实际上等价于将</a:t>
            </a:r>
            <a:r>
              <a:rPr lang="en-US" altLang="zh-CN" sz="2400" dirty="0"/>
              <a:t>n</a:t>
            </a:r>
            <a:r>
              <a:rPr lang="zh-CN" altLang="en-US" sz="2400" dirty="0"/>
              <a:t>的二进制的最后一个</a:t>
            </a:r>
            <a:r>
              <a:rPr lang="en-US" altLang="zh-CN" sz="2400" dirty="0"/>
              <a:t>1</a:t>
            </a:r>
            <a:r>
              <a:rPr lang="zh-CN" altLang="en-US" sz="2400" dirty="0"/>
              <a:t>减去。而</a:t>
            </a:r>
            <a:r>
              <a:rPr lang="en-US" altLang="zh-CN" sz="2400" dirty="0"/>
              <a:t>n</a:t>
            </a:r>
            <a:r>
              <a:rPr lang="zh-CN" altLang="en-US" sz="2400" dirty="0"/>
              <a:t>的二进制里最多有</a:t>
            </a:r>
            <a:r>
              <a:rPr lang="en-US" altLang="zh-CN" sz="2400" dirty="0"/>
              <a:t>log(n)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，所以查询效率是</a:t>
            </a:r>
            <a:r>
              <a:rPr lang="en-US" altLang="zh-CN" sz="2400" dirty="0"/>
              <a:t>log(n)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update</a:t>
            </a:r>
          </a:p>
          <a:p>
            <a:pPr marL="0" indent="0">
              <a:buNone/>
            </a:pPr>
            <a:r>
              <a:rPr lang="zh-CN" altLang="en-US" sz="2400" dirty="0"/>
              <a:t>由图可知，修改一个节点，必须修改其所有祖先，最坏情况下为修改第一个元素，最多有</a:t>
            </a:r>
            <a:r>
              <a:rPr lang="en-US" altLang="zh-CN" sz="2400" dirty="0"/>
              <a:t>log(n)</a:t>
            </a:r>
            <a:r>
              <a:rPr lang="zh-CN" altLang="en-US" sz="2400" dirty="0"/>
              <a:t>的祖先。</a:t>
            </a:r>
          </a:p>
        </p:txBody>
      </p:sp>
    </p:spTree>
    <p:extLst>
      <p:ext uri="{BB962C8B-B14F-4D97-AF65-F5344CB8AC3E}">
        <p14:creationId xmlns:p14="http://schemas.microsoft.com/office/powerpoint/2010/main" val="35617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6ABA5-A595-85A9-6714-1A0DD856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例题：求逆序对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CEFDFE-01C2-9F2E-CE59-0AFA95C6A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939" y="2331099"/>
            <a:ext cx="8181975" cy="2638425"/>
          </a:xfrm>
        </p:spPr>
      </p:pic>
    </p:spTree>
    <p:extLst>
      <p:ext uri="{BB962C8B-B14F-4D97-AF65-F5344CB8AC3E}">
        <p14:creationId xmlns:p14="http://schemas.microsoft.com/office/powerpoint/2010/main" val="149466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D4666-0530-F851-3E6A-D5CB3F1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C9660-9833-815B-F607-4EA7303E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5850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9B8278-BD18-38FE-B770-FCBCEA79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34" y="1027906"/>
            <a:ext cx="2962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4368</Words>
  <Application>Microsoft Office PowerPoint</Application>
  <PresentationFormat>宽屏</PresentationFormat>
  <Paragraphs>242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树状数组和线段树</vt:lpstr>
      <vt:lpstr>算法引入：</vt:lpstr>
      <vt:lpstr>如何让修改和求和都比较快呢？      ——树状数组和线段树</vt:lpstr>
      <vt:lpstr>树状数组</vt:lpstr>
      <vt:lpstr>PowerPoint 演示文稿</vt:lpstr>
      <vt:lpstr>PowerPoint 演示文稿</vt:lpstr>
      <vt:lpstr>PowerPoint 演示文稿</vt:lpstr>
      <vt:lpstr>例题：求逆序对</vt:lpstr>
      <vt:lpstr>PowerPoint 演示文稿</vt:lpstr>
      <vt:lpstr>例题：Lost cows（POJ 2182）：  题目大意：让你求出一个１到ｎ的排列，但是，一开始，这个排列只告诉了你（从第二个数字开始的）开头比这个数字小的数的个数。  样例输入：5 1 2 1 0 样例输出：2 4 5 3 1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线段树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Bang</dc:creator>
  <cp:lastModifiedBy>Bang Zhou</cp:lastModifiedBy>
  <cp:revision>53</cp:revision>
  <dcterms:created xsi:type="dcterms:W3CDTF">2019-08-05T09:03:33Z</dcterms:created>
  <dcterms:modified xsi:type="dcterms:W3CDTF">2024-08-12T00:36:05Z</dcterms:modified>
</cp:coreProperties>
</file>