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8" r:id="rId4"/>
    <p:sldMasterId id="2147483693" r:id="rId5"/>
    <p:sldMasterId id="2147483708" r:id="rId6"/>
  </p:sldMasterIdLst>
  <p:notesMasterIdLst>
    <p:notesMasterId r:id="rId28"/>
  </p:notesMasterIdLst>
  <p:sldIdLst>
    <p:sldId id="775" r:id="rId7"/>
    <p:sldId id="477" r:id="rId8"/>
    <p:sldId id="495" r:id="rId9"/>
    <p:sldId id="773" r:id="rId10"/>
    <p:sldId id="774" r:id="rId11"/>
    <p:sldId id="725" r:id="rId12"/>
    <p:sldId id="779" r:id="rId13"/>
    <p:sldId id="772" r:id="rId14"/>
    <p:sldId id="789" r:id="rId15"/>
    <p:sldId id="780" r:id="rId16"/>
    <p:sldId id="782" r:id="rId17"/>
    <p:sldId id="783" r:id="rId18"/>
    <p:sldId id="784" r:id="rId19"/>
    <p:sldId id="791" r:id="rId20"/>
    <p:sldId id="790" r:id="rId21"/>
    <p:sldId id="778" r:id="rId22"/>
    <p:sldId id="781" r:id="rId23"/>
    <p:sldId id="785" r:id="rId24"/>
    <p:sldId id="786" r:id="rId25"/>
    <p:sldId id="787" r:id="rId26"/>
    <p:sldId id="777" r:id="rId27"/>
  </p:sldIdLst>
  <p:sldSz cx="9906000" cy="6858000" type="A4"/>
  <p:notesSz cx="6858000" cy="9144000"/>
  <p:custDataLst>
    <p:tags r:id="rId32"/>
  </p:custDataLst>
  <p:defaultTextStyle>
    <a:defPPr>
      <a:defRPr lang="ja-JP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8000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9900"/>
    <a:srgbClr val="FFFF00"/>
    <a:srgbClr val="0000FF"/>
    <a:srgbClr val="FF0000"/>
    <a:srgbClr val="006666"/>
    <a:srgbClr val="00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/>
    <p:restoredTop sz="93258"/>
  </p:normalViewPr>
  <p:slideViewPr>
    <p:cSldViewPr showGuides="1">
      <p:cViewPr>
        <p:scale>
          <a:sx n="66" d="100"/>
          <a:sy n="66" d="100"/>
        </p:scale>
        <p:origin x="1028" y="-104"/>
      </p:cViewPr>
      <p:guideLst>
        <p:guide orient="horz" pos="2176"/>
        <p:guide pos="3120"/>
      </p:guideLst>
    </p:cSldViewPr>
  </p:slideViewPr>
  <p:outlineViewPr>
    <p:cViewPr>
      <p:scale>
        <a:sx n="33" d="100"/>
        <a:sy n="33" d="100"/>
      </p:scale>
      <p:origin x="0" y="-4987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  <a:endParaRPr lang="ja-JP" altLang="en-US" strike="noStrike" noProof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  <a:endParaRPr lang="ja-JP" altLang="en-US" strike="noStrike" noProof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 showMasterSp="0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  <a:endParaRPr lang="ja-JP" altLang="en-US" strike="noStrike" noProof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  <a:endParaRPr lang="ja-JP" altLang="en-US" strike="noStrike" noProof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 showMasterSp="0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  <a:endParaRPr lang="ja-JP" altLang="en-US" strike="noStrike" noProof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  <a:endParaRPr lang="ja-JP" altLang="en-US" strike="noStrike" noProof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 showMasterSp="0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  <a:endParaRPr lang="ja-JP" altLang="en-US" strike="noStrike" noProof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  <a:endParaRPr lang="ja-JP" altLang="en-US" strike="noStrike" noProof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 showMasterSp="0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8" descr="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9906000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3050" y="2852738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+mn-ea"/>
              </a:rPr>
              <a:t>LOGO</a:t>
            </a:r>
            <a:endParaRPr kumimoji="1" lang="en-US" altLang="ja-JP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5075" y="2681288"/>
            <a:ext cx="6657975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タイトルの書式設定</a:t>
            </a:r>
            <a:endParaRPr lang="ja-JP" altLang="en-US" strike="noStrike" noProof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3886200"/>
            <a:ext cx="6696075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ja-JP" altLang="en-US" strike="noStrike" noProof="0"/>
              <a:t>マスタ サブタイトルの書式設定</a:t>
            </a:r>
            <a:endParaRPr lang="ja-JP" altLang="en-US" strike="noStrike" noProof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50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6237288"/>
            <a:ext cx="25669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31113" y="73025"/>
            <a:ext cx="1924050" cy="58372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75" y="73025"/>
            <a:ext cx="5621338" cy="58372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57375" y="981075"/>
            <a:ext cx="3771900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81675" y="981075"/>
            <a:ext cx="3773488" cy="49291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 showMasterSp="0">
  <p:cSld name="标题和图示或组织结构图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57375" y="981075"/>
            <a:ext cx="7697788" cy="4929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png"/><Relationship Id="rId16" Type="http://schemas.openxmlformats.org/officeDocument/2006/relationships/image" Target="../media/image2.png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17" Type="http://schemas.openxmlformats.org/officeDocument/2006/relationships/image" Target="../media/image4.png"/><Relationship Id="rId16" Type="http://schemas.openxmlformats.org/officeDocument/2006/relationships/image" Target="../media/image2.png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8" Type="http://schemas.openxmlformats.org/officeDocument/2006/relationships/theme" Target="../theme/theme3.xml"/><Relationship Id="rId17" Type="http://schemas.openxmlformats.org/officeDocument/2006/relationships/image" Target="../media/image4.png"/><Relationship Id="rId16" Type="http://schemas.openxmlformats.org/officeDocument/2006/relationships/image" Target="../media/image2.png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8" Type="http://schemas.openxmlformats.org/officeDocument/2006/relationships/theme" Target="../theme/theme4.xml"/><Relationship Id="rId17" Type="http://schemas.openxmlformats.org/officeDocument/2006/relationships/image" Target="../media/image4.png"/><Relationship Id="rId16" Type="http://schemas.openxmlformats.org/officeDocument/2006/relationships/image" Target="../media/image2.png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8" Type="http://schemas.openxmlformats.org/officeDocument/2006/relationships/theme" Target="../theme/theme5.xml"/><Relationship Id="rId17" Type="http://schemas.openxmlformats.org/officeDocument/2006/relationships/image" Target="../media/image4.png"/><Relationship Id="rId16" Type="http://schemas.openxmlformats.org/officeDocument/2006/relationships/image" Target="../media/image2.png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 indent="-381000"/>
            <a:r>
              <a:rPr lang="ja-JP" altLang="en-US" dirty="0"/>
              <a:t>第４レベル</a:t>
            </a:r>
            <a:endParaRPr lang="ja-JP" altLang="en-US" dirty="0"/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a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 indent="-381000"/>
            <a:r>
              <a:rPr lang="ja-JP" altLang="en-US" dirty="0"/>
              <a:t>第４レベル</a:t>
            </a:r>
            <a:endParaRPr lang="ja-JP" altLang="en-US" dirty="0"/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a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 indent="-381000"/>
            <a:r>
              <a:rPr lang="ja-JP" altLang="en-US" dirty="0"/>
              <a:t>第４レベル</a:t>
            </a:r>
            <a:endParaRPr lang="ja-JP" altLang="en-US" dirty="0"/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a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 indent="-381000"/>
            <a:r>
              <a:rPr lang="ja-JP" altLang="en-US" dirty="0"/>
              <a:t>第４レベル</a:t>
            </a:r>
            <a:endParaRPr lang="ja-JP" altLang="en-US" dirty="0"/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a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1857375" y="73025"/>
            <a:ext cx="7626350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1857375" y="981075"/>
            <a:ext cx="7697788" cy="4929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609600"/>
            <a:r>
              <a:rPr lang="ja-JP" altLang="en-US" dirty="0"/>
              <a:t>マスタ テキストの書式設定</a:t>
            </a:r>
            <a:endParaRPr lang="ja-JP" altLang="en-US" dirty="0"/>
          </a:p>
          <a:p>
            <a:pPr lvl="1" indent="-53340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 indent="-45720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 indent="-381000"/>
            <a:r>
              <a:rPr lang="ja-JP" altLang="en-US" dirty="0"/>
              <a:t>第４レベル</a:t>
            </a:r>
            <a:endParaRPr lang="ja-JP" altLang="en-US" dirty="0"/>
          </a:p>
          <a:p>
            <a:pPr lvl="4" indent="-38100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ja-JP" altLang="en-US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57375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6738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9850" y="6245225"/>
            <a:ext cx="1720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ja-JP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lang="en-US" altLang="ja-JP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●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Arial" panose="020B0604020202020204" pitchFamily="34" charset="0"/>
        <a:buChar char="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9947" y="2182505"/>
            <a:ext cx="84061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algn="ctr"/>
            <a:r>
              <a:rPr lang="zh-CN" altLang="en-US" dirty="0"/>
              <a:t>初赛完善程序专题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2400" dirty="0"/>
              <a:t>                             周邦 </a:t>
            </a:r>
            <a:endParaRPr lang="en-US" altLang="zh-CN" sz="2400" dirty="0"/>
          </a:p>
          <a:p>
            <a:pPr algn="ctr"/>
            <a:r>
              <a:rPr lang="zh-CN" altLang="en-US" sz="2400" dirty="0"/>
              <a:t>                             杭州学军中学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0552" y="999321"/>
            <a:ext cx="78488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CSPS2020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（最优子序列）取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 = 16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，给出长度为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的整数序列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a_1,a_2,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。。。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a_n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(0 &lt;=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a_i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2^m)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。对于一个二进制数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，定义其分值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w(x)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 +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popcnt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popcnt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(x)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二进制表示中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的个数。对于一个子序列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b_1,b_2,…,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b_k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，定义其子序列分值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w(b_1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b_2) + w(b_2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b_3) + w(b_3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b_4) + … + w(b_k-1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b_k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。其中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表示按位异或。对于空子序列，规定其子序列分值为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求一个子序列使得其子序列分值最大，输出这个最大值。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输入第一行包含一个整数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n(1≤n≤40000)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接下来一行包含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个整数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a_1,a_2, … ,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a_n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 提示：考虑优化朴素的动态规划算法，将前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m/2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位和后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m/2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位分开计算。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Max[x][y]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表示当前的子序列下一个位置的高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8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、最后一个位置的低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8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时的最大价值。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试补全程序。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512" y="73819"/>
            <a:ext cx="4076700" cy="6743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9024" y="323434"/>
            <a:ext cx="453650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DBCAB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 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x &gt;&gt;= 1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x ^= x &amp;(x ^ (x + 1))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x -= x | -x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x ^= x &amp;(x ^ (x - 1))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37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 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(a &amp; MS) &lt;&lt; 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a &gt;&gt; 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a &amp; (1 &lt;&lt; B)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a &amp; (MS &lt;&lt; B)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38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 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-INF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Max[y][x]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0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Max[x][y]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 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Max[x][z] + w(y ^ z)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Max[x][z] + w(a ^ z)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Max[x][z] + w(x ^ (z &lt;&lt; B))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Max[x][z] + w(x ^ z)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⑤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 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to_max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(Max[y][z], v + w(a ^ (z &lt;&lt; B)))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to_max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(Max[z][y], v + w((x ^ z) &lt;&lt; B))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to_max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(Max[z][y], v + w(a ^ (z &lt;&lt; B)))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to_max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(Max[x][z], v + w(y ^ z))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77336" y="1340768"/>
            <a:ext cx="1512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此题关键是处理好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空中的</a:t>
            </a:r>
            <a:r>
              <a:rPr lang="en-US" altLang="zh-CN" sz="2400" dirty="0"/>
              <a:t>max</a:t>
            </a:r>
            <a:r>
              <a:rPr lang="zh-CN" altLang="en-US" sz="2400" dirty="0"/>
              <a:t>数组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6516" y="1628800"/>
            <a:ext cx="87129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CSPJ2019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（计数排序）计数排序是一个广泛使用的排序方法。下面的程序使用双关键字计数排序，将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以内的整数，从小到大排序。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例如有三对整数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(3,4)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(2,4)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(3,3),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那么排序之后应该是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(2,4)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(3,3)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(3,4)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输入第一行为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行，第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行有两个数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分别表示第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对整数的第一关键字和第二关键字。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从小到大排序后输出。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数据范围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1&lt;n&lt;10^7, 1&lt;a[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],b[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]&lt;10^4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提示：应先对第二关键字排序，再对第一关键字排序。数组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存储第二关键字排序的结果，数组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res[]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存储双关键字排序的结果。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-30375"/>
            <a:ext cx="4785435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3040" y="-99392"/>
            <a:ext cx="403244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BDCAB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、①处应填（）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++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++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++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*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maxs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 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++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、②处应填（）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[--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 =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[--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 = 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[--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 = 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[--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 =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、③处应填（）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++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++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*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maxs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 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++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++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、④处应填（）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res[--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]]]] =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res[--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]]]] =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res[--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 =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res[--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 =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、⑤处应填（）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], 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a[res[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]], b[res[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[res[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]]]j b[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[res[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a[res[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]]]j b[res[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]]]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2600" y="2564904"/>
            <a:ext cx="7626350" cy="69215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回顾这几道做题过程，我们是对关键代码、关键数组进行集中突击，从而理解整个程序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8624" y="2276872"/>
            <a:ext cx="7626350" cy="69215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再看一个对称法的应用例子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520" y="100568"/>
            <a:ext cx="4536504" cy="6516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73080" y="181957"/>
            <a:ext cx="345638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CDBBB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ea"/>
              <a:buAutoNum type="circleNumDbPlain"/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n%2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0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t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1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x-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step,y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-step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-step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x-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step,y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x,y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x-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step,y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-step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x+step,y+step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x-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step,y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-step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④处应填（）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n-1,n%2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n,0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n,n%2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n-1,0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⑤处应填（）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1&lt;&lt;(n+1)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1&lt;&lt;n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n+1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1&lt;&lt;(n-1)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520" y="2636912"/>
            <a:ext cx="7626350" cy="692150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对称法总结：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本题中，四个相对位置除了坐标外，其余都是一样的。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完善程序中的对称现象是非常常见的。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4528" y="1382286"/>
            <a:ext cx="792087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CSPS2019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（匠人的自我修养）一个匠人决定要学习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新技术，要想成功学习一个新技术，他不仅要拥有一定的经验值，而且还必须要先学会若干个相关的技术。学会一个新技术之后，他的经验值会增加一个对应的值。给定每个技术的学习条件和习得后获得的经验值，给定他已有的经验值，请问他最多能学会多少个新技术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输入第一行有两个数，分别为新技术个数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³），以及已有经验值（≤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10^7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行。第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行的两个整数，分别表示学习第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个技术所需的最低经验值（≤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10^7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），以及学会第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个技术后可获得的经验值（≤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10^4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行。第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行的第一个数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），表示第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个技术的相关技术数量。紧跟着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个两两不同的数，表示第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个技术的相关技术编号，输出最多能学会的新技术个数。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下面的程序已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n^2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）的时间复杂完成这个问题，试补全程序。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373" y="79337"/>
            <a:ext cx="3190875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0872" y="-6130"/>
            <a:ext cx="2569882" cy="5876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21)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①处应填（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  unlock[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=0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  unlock[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=0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  unlock[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]==0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unlock[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]==-1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22)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②处应填（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threshold[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points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threshold[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=points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points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threshold[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points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=threshold[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23)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③处应填（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A. target = -1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B. - -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[target]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C.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bbonus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[target]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D. points += bonus[target]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7176" y="-8718"/>
            <a:ext cx="2949875" cy="4025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24)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④处应填（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A.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[child[target][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 -=1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B.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[child[target][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 =0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C. unlock[child[target][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 -= 1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D. unlock[child[target][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]] =0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25)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⑤处应填（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A. unlock[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B. unlock[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=m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C. unlock[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 0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 D. unlock[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=-1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答案：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1394" name="矩形 5"/>
          <p:cNvSpPr/>
          <p:nvPr/>
        </p:nvSpPr>
        <p:spPr>
          <a:xfrm>
            <a:off x="581818" y="764704"/>
            <a:ext cx="8742363" cy="489364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阅读程序共两道题，每题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空，每空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分。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400" dirty="0"/>
          </a:p>
          <a:p>
            <a:pPr eaLnBrk="0" hangingPunct="0"/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完善程序两道题中，至少有一道是我们比较熟悉的算法和数据结构（当然也会有综合），非常考验选手对平时代码的积累。由于一道题拆分为多个填空风险分担，而且有些答案可以根据上下文相似代码写出，难度不大，</a:t>
            </a:r>
            <a:r>
              <a:rPr lang="zh-CN" altLang="en-US" sz="2400" dirty="0">
                <a:sym typeface="+mn-ea"/>
              </a:rPr>
              <a:t>优秀的选手，完善程序题应该得到满分。但是几个答案之间往往相互关联，稍有偏差，可能导致连错，因此我们仍然不能掉以轻心。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08584" y="765175"/>
            <a:ext cx="7848872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CSPS2019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取石子）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Alice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Bob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两个人在玩取石子游戏，他们制定了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条取石子的规则，第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条规则为：如果剩余的石子个数大于等于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且大于等于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b[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，那么她们可以取走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b[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个石子。他们轮流取石子。如果轮到某个人取石子，而她们无法按照任何规则取走石子，那么他就输了，一开始石子有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个。请问先取石子的人是否有必胜的方法？</a:t>
            </a:r>
            <a:endParaRPr lang="zh-CN" altLang="zh-CN" sz="32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8504" y="548680"/>
            <a:ext cx="95050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 一般，我们用bool f[64]，f[i]表示有i个石子，先手是否有必胜策略</a:t>
            </a:r>
            <a:endParaRPr lang="zh-CN" altLang="en-US" sz="1800" dirty="0"/>
          </a:p>
          <a:p>
            <a:r>
              <a:rPr lang="zh-CN" altLang="en-US" sz="1800" dirty="0"/>
              <a:t>对于i个石子，存在规则j，使得</a:t>
            </a:r>
            <a:endParaRPr lang="zh-CN" altLang="en-US" sz="1800" dirty="0"/>
          </a:p>
          <a:p>
            <a:r>
              <a:rPr lang="zh-CN" altLang="en-US" sz="1800" dirty="0"/>
              <a:t> f[i - b[j]]=false 必败状态  -----通过规则j，转移到---&gt;   f[i]=true必胜状态 </a:t>
            </a:r>
            <a:endParaRPr lang="zh-CN" altLang="en-US" sz="1800" dirty="0"/>
          </a:p>
          <a:p>
            <a:r>
              <a:rPr lang="zh-CN" altLang="en-US" sz="1800" dirty="0"/>
              <a:t> i可以从很多的状态[i-b[j]]转移过来，只要有一个是必败的就可以，所以用或运算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b[i]&lt;=64，最多64个石子，仅需考虑f[i-1, ..., i-64]的取值即可</a:t>
            </a:r>
            <a:endParaRPr lang="zh-CN" altLang="en-US" sz="1800" dirty="0"/>
          </a:p>
          <a:p>
            <a:r>
              <a:rPr lang="zh-CN" altLang="en-US" sz="1800" dirty="0"/>
              <a:t> 将此部分状态进行压缩</a:t>
            </a:r>
            <a:endParaRPr lang="zh-CN" altLang="en-US" sz="1800" dirty="0"/>
          </a:p>
          <a:p>
            <a:r>
              <a:rPr lang="zh-CN" altLang="en-US" sz="1800" dirty="0"/>
              <a:t> status用于记录i个石子，i-1, ...,i-64 是否存在必胜策略</a:t>
            </a:r>
            <a:endParaRPr lang="zh-CN" altLang="en-US" sz="1800" dirty="0"/>
          </a:p>
          <a:p>
            <a:r>
              <a:rPr lang="zh-CN" altLang="en-US" sz="1800" dirty="0"/>
              <a:t> 二进制右起第j位的值，表示[i-j]个石子是否有必胜策略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704528" y="3645024"/>
            <a:ext cx="76328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空①，初始化status，最开始石子是0个，应该是先手必败的状态，所以最低位不能是1，因此可选status = ~0ull&amp;1。</a:t>
            </a:r>
            <a:endParaRPr lang="en-US" altLang="zh-CN" sz="1600" dirty="0"/>
          </a:p>
          <a:p>
            <a:r>
              <a:rPr lang="zh-CN" altLang="en-US" sz="1600" dirty="0"/>
              <a:t>空②，题目实现有将规则按a[i]进行从小到大排序，所以可使用规则只增加不减少。此循环用于增加当前可选的规则，当石子数量i达到规则a[j]时，即可发生状态转移，使用该规则。状态转移到trans变量，因此可选a[j] == i。</a:t>
            </a:r>
            <a:endParaRPr lang="en-US" altLang="zh-CN" sz="1600" dirty="0"/>
          </a:p>
          <a:p>
            <a:r>
              <a:rPr lang="zh-CN" altLang="en-US" sz="1600" dirty="0"/>
              <a:t>空③，此行是用来在原有规则上，新增”取b[j]个石子”的规则。二进制新增用|。因此可选trans |= 1ull &lt;&lt; (b[j] - 1)</a:t>
            </a:r>
            <a:endParaRPr lang="en-US" altLang="zh-CN" sz="1600" dirty="0"/>
          </a:p>
          <a:p>
            <a:r>
              <a:rPr lang="zh-CN" altLang="en-US" sz="1600" dirty="0"/>
              <a:t>空④，计算win的值，先手是否必胜。对当前状态和以前状态做判断。选择：~status &amp; trans。-</a:t>
            </a:r>
            <a:endParaRPr lang="en-US" altLang="zh-CN" sz="1600" dirty="0"/>
          </a:p>
          <a:p>
            <a:r>
              <a:rPr lang="zh-CN" altLang="en-US" sz="1600" dirty="0"/>
              <a:t>空⑤，更新status状态值，将当前win值记录到status中。status = status &lt;&lt; 1 ^ win。</a:t>
            </a:r>
            <a:endParaRPr lang="zh-CN" altLang="en-US" sz="1600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矩形 3"/>
          <p:cNvSpPr/>
          <p:nvPr/>
        </p:nvSpPr>
        <p:spPr>
          <a:xfrm>
            <a:off x="333375" y="307975"/>
            <a:ext cx="7453313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08-22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提高组历年完善程序类型分布：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3444" name="矩形 5"/>
          <p:cNvSpPr/>
          <p:nvPr/>
        </p:nvSpPr>
        <p:spPr>
          <a:xfrm>
            <a:off x="427355" y="981075"/>
            <a:ext cx="8636635" cy="6739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2007 格雷码（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位运算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    连续邮资问题（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递归回溯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2008 找第k大的数（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快排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）矩阵中的数字（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模拟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2009 最大连续字段和（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线性规划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寻找等差数列（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搜索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2010 过河问题（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贪心模拟实现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烽火传递（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裸的堆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2011 大整数开方（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高精度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笛卡尔树（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搜索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2012 排列数（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枚举/搜索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新壳栈（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循环队列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2013 序列重排（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快排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两元序列（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线性规划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2014 双栈模拟数组（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栈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最大矩阵和（</a:t>
            </a:r>
            <a:r>
              <a:rPr lang="zh-CN" altLang="en-US" sz="2000" b="1" dirty="0">
                <a:sym typeface="MS PGothic" panose="020B0600070205080204" pitchFamily="34" charset="-128"/>
              </a:rPr>
              <a:t>贪心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2015 双子序列最大和（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线性规划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最短路径问题（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邻接矩阵+dijkstra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2016 交朋友（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排序+链表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交通中断（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邻接表+SPFA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2017 大整数除法（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高精度除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 最长路径（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拓扑排序+邻接矩阵+最长路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）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marL="457200" indent="-457200" eaLnBrk="0" hangingPunct="0">
              <a:lnSpc>
                <a:spcPct val="120000"/>
              </a:lnSpc>
              <a:buAutoNum type="arabicPlain" startAt="2018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找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i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后第一个比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pi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大的位置（</a:t>
            </a:r>
            <a:r>
              <a:rPr lang="zh-CN" altLang="en-US" sz="2000" b="1" dirty="0">
                <a:sym typeface="MS PGothic" panose="020B0600070205080204" pitchFamily="34" charset="-128"/>
              </a:rPr>
              <a:t>双向链表） </a:t>
            </a:r>
            <a:r>
              <a:rPr lang="zh-CN" altLang="en-US" sz="2000" dirty="0">
                <a:sym typeface="MS PGothic" panose="020B0600070205080204" pitchFamily="34" charset="-128"/>
              </a:rPr>
              <a:t>小猪买东西</a:t>
            </a:r>
            <a:r>
              <a:rPr lang="zh-CN" altLang="en-US" sz="2000" b="1" dirty="0">
                <a:sym typeface="MS PGothic" panose="020B0600070205080204" pitchFamily="34" charset="-128"/>
              </a:rPr>
              <a:t>（动态规划）</a:t>
            </a:r>
            <a:endParaRPr lang="en-US" altLang="zh-CN" sz="2000" b="1" dirty="0">
              <a:sym typeface="MS PGothic" panose="020B0600070205080204" pitchFamily="34" charset="-128"/>
            </a:endParaRPr>
          </a:p>
          <a:p>
            <a:pPr marL="457200" indent="-457200" eaLnBrk="0" hangingPunct="0">
              <a:lnSpc>
                <a:spcPct val="120000"/>
              </a:lnSpc>
              <a:buFontTx/>
              <a:buAutoNum type="arabicPlain" startAt="2018"/>
            </a:pPr>
            <a:r>
              <a:rPr lang="en-US" altLang="zh-CN" sz="2000" b="1" dirty="0">
                <a:sym typeface="MS PGothic" panose="020B0600070205080204" pitchFamily="34" charset="-128"/>
              </a:rPr>
              <a:t> </a:t>
            </a:r>
            <a:r>
              <a:rPr lang="zh-CN" altLang="en-US" sz="2000" dirty="0">
                <a:sym typeface="MS PGothic" panose="020B0600070205080204" pitchFamily="34" charset="-128"/>
              </a:rPr>
              <a:t>匠人的自我修养</a:t>
            </a:r>
            <a:r>
              <a:rPr lang="zh-CN" altLang="en-US" sz="2000" b="1" dirty="0">
                <a:sym typeface="MS PGothic" panose="020B0600070205080204" pitchFamily="34" charset="-128"/>
              </a:rPr>
              <a:t>（模拟） </a:t>
            </a:r>
            <a:r>
              <a:rPr lang="zh-CN" altLang="en-US" sz="2000" dirty="0">
                <a:sym typeface="MS PGothic" panose="020B0600070205080204" pitchFamily="34" charset="-128"/>
              </a:rPr>
              <a:t>取石子</a:t>
            </a:r>
            <a:r>
              <a:rPr lang="zh-CN" altLang="en-US" sz="2000" b="1" dirty="0">
                <a:sym typeface="MS PGothic" panose="020B0600070205080204" pitchFamily="34" charset="-128"/>
              </a:rPr>
              <a:t>（状态压缩动规）</a:t>
            </a:r>
            <a:endParaRPr lang="en-US" altLang="zh-CN" sz="2000" b="1" dirty="0">
              <a:sym typeface="MS PGothic" panose="020B0600070205080204" pitchFamily="34" charset="-128"/>
            </a:endParaRPr>
          </a:p>
          <a:p>
            <a:pPr marL="457200" indent="-457200" eaLnBrk="0" hangingPunct="0">
              <a:lnSpc>
                <a:spcPct val="120000"/>
              </a:lnSpc>
              <a:buFontTx/>
              <a:buAutoNum type="arabicPlain" startAt="2018"/>
            </a:pPr>
            <a:r>
              <a:rPr lang="en-US" altLang="zh-CN" sz="2000" b="1" dirty="0">
                <a:sym typeface="MS PGothic" panose="020B0600070205080204" pitchFamily="34" charset="-128"/>
              </a:rPr>
              <a:t> </a:t>
            </a:r>
            <a:r>
              <a:rPr lang="zh-CN" altLang="en-US" sz="2000" b="1" dirty="0">
                <a:sym typeface="MS PGothic" panose="020B0600070205080204" pitchFamily="34" charset="-128"/>
              </a:rPr>
              <a:t>分数背包（贪心） 最优子序列（状态压缩动规）</a:t>
            </a:r>
            <a:endParaRPr lang="zh-CN" altLang="en-US" sz="2000" b="1" dirty="0">
              <a:sym typeface="MS PGothic" panose="020B0600070205080204" pitchFamily="34" charset="-128"/>
            </a:endParaRPr>
          </a:p>
          <a:p>
            <a:pPr marL="457200" indent="-457200" eaLnBrk="0" hangingPunct="0">
              <a:lnSpc>
                <a:spcPct val="120000"/>
              </a:lnSpc>
              <a:buFontTx/>
              <a:buAutoNum type="arabicPlain" startAt="2018"/>
            </a:pPr>
            <a:r>
              <a:rPr lang="zh-CN" altLang="en-US" sz="2000" b="1" dirty="0">
                <a:sym typeface="MS PGothic" panose="020B0600070205080204" pitchFamily="34" charset="-128"/>
              </a:rPr>
              <a:t> 魔法数字</a:t>
            </a:r>
            <a:r>
              <a:rPr lang="en-US" altLang="zh-CN" sz="2000" b="1" dirty="0">
                <a:sym typeface="MS PGothic" panose="020B0600070205080204" pitchFamily="34" charset="-128"/>
              </a:rPr>
              <a:t> </a:t>
            </a:r>
            <a:r>
              <a:rPr lang="zh-CN" altLang="en-US" sz="2000" b="1" dirty="0">
                <a:sym typeface="MS PGothic" panose="020B0600070205080204" pitchFamily="34" charset="-128"/>
              </a:rPr>
              <a:t>（动态规划）</a:t>
            </a:r>
            <a:r>
              <a:rPr lang="en-US" altLang="zh-CN" sz="2000" b="1" dirty="0">
                <a:sym typeface="MS PGothic" panose="020B0600070205080204" pitchFamily="34" charset="-128"/>
              </a:rPr>
              <a:t> RMQ  区间最值问题</a:t>
            </a:r>
            <a:r>
              <a:rPr lang="zh-CN" altLang="en-US" sz="2000" b="1" dirty="0">
                <a:sym typeface="MS PGothic" panose="020B0600070205080204" pitchFamily="34" charset="-128"/>
              </a:rPr>
              <a:t>（四毛子）</a:t>
            </a:r>
            <a:endParaRPr lang="zh-CN" altLang="en-US" sz="2000" b="1" dirty="0">
              <a:sym typeface="MS PGothic" panose="020B0600070205080204" pitchFamily="34" charset="-128"/>
            </a:endParaRPr>
          </a:p>
          <a:p>
            <a:pPr marL="457200" indent="-457200" eaLnBrk="0" hangingPunct="0">
              <a:lnSpc>
                <a:spcPct val="120000"/>
              </a:lnSpc>
              <a:buFontTx/>
              <a:buAutoNum type="arabicPlain" startAt="2018"/>
            </a:pPr>
            <a:r>
              <a:rPr lang="zh-CN" altLang="en-US" sz="2000" b="1" dirty="0">
                <a:sym typeface="MS PGothic" panose="020B0600070205080204" pitchFamily="34" charset="-128"/>
              </a:rPr>
              <a:t> 归并第 k 小（归并）</a:t>
            </a:r>
            <a:r>
              <a:rPr lang="en-US" altLang="zh-CN" sz="2000" b="1" dirty="0">
                <a:sym typeface="MS PGothic" panose="020B0600070205080204" pitchFamily="34" charset="-128"/>
              </a:rPr>
              <a:t>  容器分水</a:t>
            </a:r>
            <a:r>
              <a:rPr lang="zh-CN" altLang="en-US" sz="2000" b="1" dirty="0">
                <a:sym typeface="MS PGothic" panose="020B0600070205080204" pitchFamily="34" charset="-128"/>
              </a:rPr>
              <a:t>（倒水</a:t>
            </a:r>
            <a:r>
              <a:rPr lang="en-US" altLang="zh-CN" sz="2000" b="1" dirty="0">
                <a:sym typeface="MS PGothic" panose="020B0600070205080204" pitchFamily="34" charset="-128"/>
              </a:rPr>
              <a:t> </a:t>
            </a:r>
            <a:r>
              <a:rPr lang="zh-CN" altLang="en-US" sz="2000" b="1" dirty="0">
                <a:sym typeface="MS PGothic" panose="020B0600070205080204" pitchFamily="34" charset="-128"/>
              </a:rPr>
              <a:t>搜索）</a:t>
            </a:r>
            <a:endParaRPr lang="en-US" altLang="zh-CN" sz="2000" b="1" dirty="0"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br>
              <a:rPr lang="zh-CN" altLang="en-US" sz="2000" b="1" dirty="0">
                <a:sym typeface="MS PGothic" panose="020B0600070205080204" pitchFamily="34" charset="-128"/>
              </a:rPr>
            </a:br>
            <a:endParaRPr lang="zh-CN" altLang="en-US" sz="2000" b="1" dirty="0"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矩形 3"/>
          <p:cNvSpPr/>
          <p:nvPr/>
        </p:nvSpPr>
        <p:spPr>
          <a:xfrm>
            <a:off x="333375" y="307975"/>
            <a:ext cx="7453313" cy="589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08-22</a:t>
            </a:r>
            <a:r>
              <a:rPr lang="zh-CN" altLang="en-US" b="1" dirty="0">
                <a:solidFill>
                  <a:srgbClr val="FF0000"/>
                </a:solidFill>
              </a:rPr>
              <a:t>普及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组历年完善程序类型分布：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3444" name="矩形 5"/>
          <p:cNvSpPr/>
          <p:nvPr/>
        </p:nvSpPr>
        <p:spPr>
          <a:xfrm>
            <a:off x="488504" y="1200062"/>
            <a:ext cx="8636635" cy="5939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/>
              <a:t>05 判断质数 木材加工（二分答案）</a:t>
            </a:r>
            <a:endParaRPr lang="zh-CN" altLang="en-US" sz="2000" dirty="0"/>
          </a:p>
          <a:p>
            <a:r>
              <a:rPr lang="zh-CN" altLang="en-US" sz="2000" dirty="0"/>
              <a:t>06 全排列 111...1除整数</a:t>
            </a:r>
            <a:endParaRPr lang="zh-CN" altLang="en-US" sz="2000" dirty="0"/>
          </a:p>
          <a:p>
            <a:r>
              <a:rPr lang="zh-CN" altLang="en-US" sz="2000" dirty="0"/>
              <a:t>07 求字符串逆序 棋盘覆盖（地毯填补）递归</a:t>
            </a:r>
            <a:endParaRPr lang="zh-CN" altLang="en-US" sz="2000" dirty="0"/>
          </a:p>
          <a:p>
            <a:r>
              <a:rPr lang="zh-CN" altLang="en-US" sz="2000" dirty="0"/>
              <a:t>08 字符串替换 类似快排找第k大数 </a:t>
            </a:r>
            <a:endParaRPr lang="zh-CN" altLang="en-US" sz="2000" dirty="0"/>
          </a:p>
          <a:p>
            <a:r>
              <a:rPr lang="zh-CN" altLang="en-US" sz="2000" dirty="0"/>
              <a:t>09 最大连续子段和 国王放置（回溯）</a:t>
            </a:r>
            <a:endParaRPr lang="zh-CN" altLang="en-US" sz="2000" dirty="0"/>
          </a:p>
          <a:p>
            <a:r>
              <a:rPr lang="zh-CN" altLang="en-US" sz="2000" dirty="0"/>
              <a:t>10 哥德巴赫猜想 过河问题</a:t>
            </a:r>
            <a:endParaRPr lang="zh-CN" altLang="en-US" sz="2000" dirty="0"/>
          </a:p>
          <a:p>
            <a:r>
              <a:rPr lang="zh-CN" altLang="en-US" sz="2000" dirty="0"/>
              <a:t>11 子矩阵 大整数开方（二分）</a:t>
            </a:r>
            <a:endParaRPr lang="zh-CN" altLang="en-US" sz="2000" dirty="0"/>
          </a:p>
          <a:p>
            <a:r>
              <a:rPr lang="zh-CN" altLang="en-US" sz="2000" dirty="0"/>
              <a:t>12 坐标统计 输出排列</a:t>
            </a:r>
            <a:endParaRPr lang="zh-CN" altLang="en-US" sz="2000" dirty="0"/>
          </a:p>
          <a:p>
            <a:r>
              <a:rPr lang="zh-CN" altLang="en-US" sz="2000" dirty="0"/>
              <a:t>13 序列重排 二叉查找树</a:t>
            </a:r>
            <a:endParaRPr lang="zh-CN" altLang="en-US" sz="2000" dirty="0"/>
          </a:p>
          <a:p>
            <a:r>
              <a:rPr lang="zh-CN" altLang="en-US" sz="2000" dirty="0"/>
              <a:t>14 删除字符串数字 最大子矩阵</a:t>
            </a:r>
            <a:endParaRPr lang="zh-CN" altLang="en-US" sz="2000" dirty="0"/>
          </a:p>
          <a:p>
            <a:r>
              <a:rPr lang="zh-CN" altLang="en-US" sz="2000" dirty="0"/>
              <a:t>15 输出月历 二分求中位数</a:t>
            </a:r>
            <a:endParaRPr lang="zh-CN" altLang="en-US" sz="2000" dirty="0"/>
          </a:p>
          <a:p>
            <a:r>
              <a:rPr lang="zh-CN" altLang="en-US" sz="2000" dirty="0"/>
              <a:t>16 输出整数 二分答案</a:t>
            </a:r>
            <a:endParaRPr lang="zh-CN" altLang="en-US" sz="2000" dirty="0"/>
          </a:p>
          <a:p>
            <a:r>
              <a:rPr lang="zh-CN" altLang="en-US" sz="2000" dirty="0"/>
              <a:t>17 快速幂 切绳子（二分答案）</a:t>
            </a:r>
            <a:endParaRPr lang="en-US" altLang="zh-CN" sz="2000" dirty="0"/>
          </a:p>
          <a:p>
            <a:r>
              <a:rPr lang="en-US" altLang="zh-CN" sz="2000" dirty="0"/>
              <a:t>18 </a:t>
            </a:r>
            <a:r>
              <a:rPr lang="zh-CN" altLang="en-US" sz="2000" dirty="0"/>
              <a:t>约数</a:t>
            </a:r>
            <a:r>
              <a:rPr lang="en-US" altLang="zh-CN" sz="2000" dirty="0" err="1"/>
              <a:t>gcd</a:t>
            </a:r>
            <a:r>
              <a:rPr lang="en-US" altLang="zh-CN" sz="2000" dirty="0"/>
              <a:t>  </a:t>
            </a:r>
            <a:r>
              <a:rPr lang="zh-CN" altLang="en-US" sz="2000" dirty="0"/>
              <a:t>双向链表</a:t>
            </a:r>
            <a:endParaRPr lang="en-US" altLang="zh-CN" sz="2000" dirty="0"/>
          </a:p>
          <a:p>
            <a:r>
              <a:rPr lang="en-US" altLang="zh-CN" sz="2000" dirty="0"/>
              <a:t>19 01</a:t>
            </a:r>
            <a:r>
              <a:rPr lang="zh-CN" altLang="en-US" sz="2000" dirty="0"/>
              <a:t>矩阵（递归） 计数排序</a:t>
            </a:r>
            <a:endParaRPr lang="en-US" altLang="zh-CN" sz="2000" dirty="0"/>
          </a:p>
          <a:p>
            <a:r>
              <a:rPr lang="en-US" altLang="zh-CN" sz="2000" dirty="0"/>
              <a:t>20 </a:t>
            </a:r>
            <a:r>
              <a:rPr lang="zh-CN" altLang="en-US" sz="2000" dirty="0"/>
              <a:t>质因数分解 最小覆盖（贪心）</a:t>
            </a:r>
            <a:endParaRPr lang="zh-CN" altLang="en-US" sz="2000" dirty="0"/>
          </a:p>
          <a:p>
            <a:r>
              <a:rPr lang="en-US" altLang="zh-CN" sz="2000" dirty="0"/>
              <a:t>21 Josephus 问题</a:t>
            </a:r>
            <a:r>
              <a:rPr lang="zh-CN" altLang="en-US" sz="2000" dirty="0"/>
              <a:t>（模拟）</a:t>
            </a:r>
            <a:r>
              <a:rPr lang="en-US" altLang="zh-CN" sz="2000" dirty="0"/>
              <a:t> 矩形计数</a:t>
            </a:r>
            <a:r>
              <a:rPr lang="zh-CN" altLang="en-US" sz="2000" dirty="0"/>
              <a:t>（二分查找）</a:t>
            </a:r>
            <a:endParaRPr lang="zh-CN" altLang="en-US" sz="2000" dirty="0"/>
          </a:p>
          <a:p>
            <a:r>
              <a:rPr lang="en-US" altLang="zh-CN" sz="2000" dirty="0"/>
              <a:t>22 枚举因数</a:t>
            </a:r>
            <a:r>
              <a:rPr lang="zh-CN" altLang="en-US" sz="2000" dirty="0"/>
              <a:t>（模拟）</a:t>
            </a:r>
            <a:r>
              <a:rPr lang="en-US" altLang="zh-CN" sz="2000" dirty="0"/>
              <a:t> 洪水填充</a:t>
            </a:r>
            <a:r>
              <a:rPr lang="zh-CN" altLang="en-US" sz="2000" dirty="0"/>
              <a:t>（</a:t>
            </a:r>
            <a:r>
              <a:rPr lang="en-US" altLang="zh-CN" sz="2000" dirty="0"/>
              <a:t>bfs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3444" name="矩形 5"/>
          <p:cNvSpPr/>
          <p:nvPr/>
        </p:nvSpPr>
        <p:spPr>
          <a:xfrm>
            <a:off x="560512" y="836712"/>
            <a:ext cx="8636635" cy="264585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sym typeface="MS PGothic" panose="020B0600070205080204" pitchFamily="34" charset="-128"/>
              </a:rPr>
              <a:t>19</a:t>
            </a:r>
            <a:r>
              <a:rPr lang="zh-CN" altLang="en-US" sz="2000" dirty="0">
                <a:sym typeface="MS PGothic" panose="020B0600070205080204" pitchFamily="34" charset="-128"/>
              </a:rPr>
              <a:t>年后，完善程序也全都变成选择题，题目变得简单了吗？</a:t>
            </a:r>
            <a:endParaRPr lang="en-US" altLang="zh-CN" sz="2000" dirty="0"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并没有，因为程序难度总体提升了。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000" dirty="0"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两点要注意：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sym typeface="MS PGothic" panose="020B0600070205080204" pitchFamily="34" charset="-128"/>
              </a:rPr>
              <a:t>1</a:t>
            </a:r>
            <a:r>
              <a:rPr lang="zh-CN" altLang="en-US" sz="2000" dirty="0">
                <a:sym typeface="MS PGothic" panose="020B0600070205080204" pitchFamily="34" charset="-128"/>
              </a:rPr>
              <a:t>、两年都没有出模板题，为了保持难度，可以认为模板题不太可能出了。</a:t>
            </a:r>
            <a:endParaRPr lang="en-US" altLang="zh-CN" sz="2000" dirty="0"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、考察的算法、数据结构变难了，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年提高第一次考了状压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dp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，</a:t>
            </a:r>
            <a:r>
              <a:rPr lang="zh-CN" altLang="en-US" sz="2000" dirty="0">
                <a:sym typeface="MS PGothic" panose="020B0600070205080204" pitchFamily="34" charset="-128"/>
              </a:rPr>
              <a:t>入门级</a:t>
            </a:r>
            <a:r>
              <a:rPr lang="en-US" altLang="zh-CN" sz="2000" dirty="0">
                <a:sym typeface="MS PGothic" panose="020B0600070205080204" pitchFamily="34" charset="-128"/>
              </a:rPr>
              <a:t>19T2</a:t>
            </a:r>
            <a:r>
              <a:rPr lang="zh-CN" altLang="en-US" sz="2000" dirty="0">
                <a:sym typeface="MS PGothic" panose="020B0600070205080204" pitchFamily="34" charset="-128"/>
              </a:rPr>
              <a:t>的计数排序难度也很大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矩形 4"/>
          <p:cNvSpPr/>
          <p:nvPr/>
        </p:nvSpPr>
        <p:spPr>
          <a:xfrm>
            <a:off x="2476500" y="-24039512"/>
            <a:ext cx="4953000" cy="11479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一、时空间复杂度（对渐进复杂度的理解）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11：6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12：11、20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13：7、15、19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二、算法（还是以考察算法的时间复杂度为主  排序+查找+最短路+最小最大生成）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08：5、10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09：8、19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10：13、17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11：7、9、17、19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12：5、7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13：3、9、14、16、17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14：7、12、14、15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15：11、12、14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16：13、15、18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三、数据结构（链表、队列、栈、树、图、哈希表）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07：2、7、9、14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08：4、6、8、16、18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09：5、6、7、9、16、17、18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10：7、9、11、15、19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11：3、5、11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12：12、13、15、16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13：5、6、8、11、18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14：6、11、13、19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15：5、6、7、8、9、13、19、20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16：5、6、7、8、12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四、逻辑运算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07：6、11、12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11：12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12：17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14：16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五、二进制编码、进制转换、奇怪的数学题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07：5、8、13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08：3、7、15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09：3、4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10：1、2、5、14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11：1、2、13、15、18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13：1、2、13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14：2、3、9、10、20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15：1、3、4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16：2、3、4、10、11、19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六、计算机知识（计算机发展历史、大学计算机专业课（计组+操作系统+网络）、联赛规则和历史）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07：1、3、4、10、15、16、17、18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08：1、2、9、11、12、14、17、19、20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09：1、2、10、11、12、13、14、15、20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10：4、6、8、10、12、16、18、20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11：4、8、10、14、16、20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12：1、2、3、4、6、8、9、10、14、19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13：4、10、12、20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14：1、4、5、8、17、18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15：2、15、16、17、18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16：1、9、16、17、20</a:t>
            </a:r>
            <a:endParaRPr lang="zh-CN" altLang="en-US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3444" name="矩形 5"/>
          <p:cNvSpPr/>
          <p:nvPr/>
        </p:nvSpPr>
        <p:spPr>
          <a:xfrm>
            <a:off x="560512" y="836712"/>
            <a:ext cx="8636635" cy="486184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年之前的题目，完善程序</a:t>
            </a:r>
            <a:r>
              <a:rPr lang="zh-CN" altLang="en-US" sz="2000" dirty="0">
                <a:sym typeface="MS PGothic" panose="020B0600070205080204" pitchFamily="34" charset="-128"/>
              </a:rPr>
              <a:t>侧重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考察常用算法和数据结构，算法是有限的，数据结构也是有限的，有些算法和数据结构以前已经考过了，那么现在考什么，怎么考？答案只能是旧瓶装新酒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——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算法与算法的组合，数据结构与数据结构的组合。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19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年之后，题目难度增加，模板直接拿来出题概率变低，除了要熟练常见算法、数据结构代码实现外，与这些知识相关的例题、套路也要熟悉（这其实就是复赛的复习内容了），这就对我们的做题能力有了更高的要求。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000" dirty="0"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000" dirty="0">
              <a:sym typeface="MS PGothic" panose="020B0600070205080204" pitchFamily="34" charset="-128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纵观这两年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csp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MS PGothic" panose="020B0600070205080204" pitchFamily="34" charset="-128"/>
              </a:rPr>
              <a:t>第一轮试题，题目质量很高，非常有区分度。“编程是通过上机学习的”，好的初赛题应该把熟练上机的学生和“纸上谈兵”的学生区分开，备考中，我们更应该贯彻这一理念。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MS PGothic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24608" y="692696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完善程序中的常见技巧：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、找“泉眼”</a:t>
            </a:r>
            <a:r>
              <a:rPr lang="en-US" altLang="zh-CN" dirty="0"/>
              <a:t>——</a:t>
            </a:r>
            <a:r>
              <a:rPr lang="zh-CN" altLang="en-US" dirty="0"/>
              <a:t>核心代码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、对称法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还有一个需要注意的：</a:t>
            </a:r>
            <a:endParaRPr lang="en-US" altLang="zh-CN" dirty="0"/>
          </a:p>
          <a:p>
            <a:r>
              <a:rPr lang="zh-CN" altLang="en-US" dirty="0"/>
              <a:t>现在都是选择题，我们也要转变思路，变“我怎么填”</a:t>
            </a:r>
            <a:r>
              <a:rPr lang="en-US" altLang="zh-CN" dirty="0"/>
              <a:t>--&gt;</a:t>
            </a:r>
            <a:r>
              <a:rPr lang="zh-CN" altLang="en-US" dirty="0"/>
              <a:t>“我怎么选”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64568" y="1124744"/>
            <a:ext cx="71287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CSPJ2020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（最小区间覆盖）给出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个区间，第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个区间的左右端点是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ai,bi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。现在要在这些区间中选出若干个，使得区间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[0, m]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被所选区间的并覆盖（即每一个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0≤i≤m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都在某个所选的区间中）。保证答案存在，求所选区间个数的最小值。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输入第一行包含两个整数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1≤n≤5000,1≤m≤10^9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 接下来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行，每行两个整数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0≤ai,bi≤m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提示：使用贪心法解决这个问题。先用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O(n^2)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的时间复杂度排序，然后贪心选择这些区间。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试补全程序。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512" y="16669"/>
            <a:ext cx="3475856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36976" y="73025"/>
            <a:ext cx="331164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BDAAB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16)①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 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A[j].b&gt;A[j-1].b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A[j].a&lt;A[j-1].a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A[j].a&gt;A[j-1].a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A[j].b&lt;A[j-1].b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17)②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 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A[j+1]=A[j];A[j]=t;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A[j-1]=A[j];A[j]=t;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A[j]=A[j+1];A[j+1]=t;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A[j]=A[j-1];A[j-1]=t;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18)③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 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].b&gt;A[p-1].b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].b&lt;A[i-1].b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].b&gt;A[i-1].b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A[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].b&lt;A[p-1].b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19)④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 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q+1&lt;n&amp;&amp;A[q+1].a&lt;=r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q+1&lt;n&amp;&amp;A[q+1].b&lt;=r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q&lt;n&amp;&amp;A[q].a&lt;=r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q&lt;n&amp;&amp;A[q].b&lt;=r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20)⑤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处应填（ ）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 r=max(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r,A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[q+1].b)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r=max(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r,A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[q].b)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 r=max(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r,A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[q+1].a)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D. q++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0800" y="836712"/>
            <a:ext cx="738664" cy="47525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注意选项中细节很多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commondata" val="eyJoZGlkIjoiYjlhMGE3MDBjMzdjY2FjYzUyM2M1ZTFmYTg1ZjBiN2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4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台式计算机设计模板">
  <a:themeElements>
    <a:clrScheme name="台式计算机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台式计算机设计模板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defRPr kumimoji="1" lang="ja-JP" altLang="en-US" sz="36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台式计算机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台式计算机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台式计算机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台式计算机设计模板</Template>
  <TotalTime>0</TotalTime>
  <Words>8327</Words>
  <Application>WPS 演示</Application>
  <PresentationFormat>A4 纸张(210x297 毫米)</PresentationFormat>
  <Paragraphs>494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MS PGothic</vt:lpstr>
      <vt:lpstr>等线</vt:lpstr>
      <vt:lpstr>Times New Roman</vt:lpstr>
      <vt:lpstr>Arial Unicode MS</vt:lpstr>
      <vt:lpstr>台式计算机设计模板</vt:lpstr>
      <vt:lpstr>3_台式计算机设计模板</vt:lpstr>
      <vt:lpstr>12_台式计算机设计模板</vt:lpstr>
      <vt:lpstr>44_台式计算机设计模板</vt:lpstr>
      <vt:lpstr>6_台式计算机设计模板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回顾这几道做题过程，我们是对关键代码、关键数组进行集中突击，从而理解整个程序</vt:lpstr>
      <vt:lpstr>再看一个对称法的应用例子</vt:lpstr>
      <vt:lpstr>PowerPoint 演示文稿</vt:lpstr>
      <vt:lpstr>对称法总结：   本题中，四个相对位置除了坐标外，其余都是一样的。 完善程序中的对称现象是非常常见的。 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备战初赛</dc:title>
  <dc:creator>Lenovo User</dc:creator>
  <cp:lastModifiedBy>Rayleigh</cp:lastModifiedBy>
  <cp:revision>796</cp:revision>
  <dcterms:created xsi:type="dcterms:W3CDTF">2008-06-13T00:56:00Z</dcterms:created>
  <dcterms:modified xsi:type="dcterms:W3CDTF">2024-07-20T09:58:06Z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TC011962482052</vt:lpwstr>
  </property>
  <property fmtid="{D5CDD505-2E9C-101B-9397-08002B2CF9AE}" pid="3" name="KSOProductBuildVer">
    <vt:lpwstr>2052-12.1.0.17147</vt:lpwstr>
  </property>
  <property fmtid="{D5CDD505-2E9C-101B-9397-08002B2CF9AE}" pid="4" name="ICV">
    <vt:lpwstr>8E50FD9ECAEF4329A72448EF5E5BDBA2_12</vt:lpwstr>
  </property>
</Properties>
</file>