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7" r:id="rId3"/>
    <p:sldId id="322" r:id="rId4"/>
    <p:sldId id="323" r:id="rId5"/>
    <p:sldId id="324" r:id="rId6"/>
    <p:sldId id="325" r:id="rId7"/>
    <p:sldId id="326" r:id="rId8"/>
    <p:sldId id="327" r:id="rId9"/>
    <p:sldId id="329" r:id="rId10"/>
    <p:sldId id="330" r:id="rId11"/>
    <p:sldId id="328" r:id="rId12"/>
    <p:sldId id="331" r:id="rId13"/>
    <p:sldId id="333" r:id="rId14"/>
    <p:sldId id="334" r:id="rId15"/>
    <p:sldId id="335" r:id="rId16"/>
    <p:sldId id="337" r:id="rId17"/>
    <p:sldId id="338" r:id="rId18"/>
    <p:sldId id="336" r:id="rId19"/>
    <p:sldId id="332" r:id="rId20"/>
    <p:sldId id="341" r:id="rId21"/>
    <p:sldId id="342" r:id="rId22"/>
    <p:sldId id="343" r:id="rId23"/>
    <p:sldId id="339" r:id="rId24"/>
    <p:sldId id="340" r:id="rId25"/>
    <p:sldId id="344" r:id="rId26"/>
    <p:sldId id="345" r:id="rId27"/>
    <p:sldId id="346" r:id="rId28"/>
    <p:sldId id="279" r:id="rId29"/>
    <p:sldId id="285" r:id="rId30"/>
    <p:sldId id="293" r:id="rId31"/>
    <p:sldId id="296" r:id="rId32"/>
    <p:sldId id="294" r:id="rId33"/>
    <p:sldId id="303" r:id="rId34"/>
    <p:sldId id="314" r:id="rId35"/>
    <p:sldId id="304" r:id="rId36"/>
    <p:sldId id="305" r:id="rId37"/>
    <p:sldId id="306" r:id="rId38"/>
    <p:sldId id="308" r:id="rId39"/>
    <p:sldId id="309" r:id="rId40"/>
    <p:sldId id="307" r:id="rId41"/>
    <p:sldId id="310" r:id="rId42"/>
    <p:sldId id="311" r:id="rId43"/>
    <p:sldId id="313" r:id="rId44"/>
    <p:sldId id="320" r:id="rId45"/>
    <p:sldId id="321" r:id="rId46"/>
    <p:sldId id="315" r:id="rId47"/>
    <p:sldId id="317" r:id="rId48"/>
    <p:sldId id="316" r:id="rId49"/>
    <p:sldId id="348" r:id="rId50"/>
    <p:sldId id="349" r:id="rId51"/>
    <p:sldId id="352" r:id="rId52"/>
    <p:sldId id="350" r:id="rId53"/>
    <p:sldId id="351" r:id="rId54"/>
    <p:sldId id="353" r:id="rId55"/>
    <p:sldId id="355" r:id="rId56"/>
    <p:sldId id="354" r:id="rId57"/>
    <p:sldId id="356" r:id="rId58"/>
    <p:sldId id="318" r:id="rId59"/>
  </p:sldIdLst>
  <p:sldSz cx="12192000" cy="6858000"/>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gs" Target="tags/tag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378D3-3151-4622-8396-8FF3422635E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E01FE-3E4B-43F0-868F-D447060A01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902C145-9D68-4FC4-9577-C07369AF51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4C5F53-CC9E-4B61-A09A-2439B492FF1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2C145-9D68-4FC4-9577-C07369AF516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C5F53-CC9E-4B61-A09A-2439B492FF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115.236.49.52:83/manage/contest/problem.php?cid=1443&amp;num=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115.236.49.52:83/manage/contest/problem.php?cid=1443&amp;num=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115.236.49.52:83/contest/144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t="-21000" b="-21000"/>
          </a:stretch>
        </a:blipFill>
        <a:effectLst/>
      </p:bgPr>
    </p:bg>
    <p:spTree>
      <p:nvGrpSpPr>
        <p:cNvPr id="1" name=""/>
        <p:cNvGrpSpPr/>
        <p:nvPr/>
      </p:nvGrpSpPr>
      <p:grpSpPr>
        <a:xfrm>
          <a:off x="0" y="0"/>
          <a:ext cx="0" cy="0"/>
          <a:chOff x="0" y="0"/>
          <a:chExt cx="0" cy="0"/>
        </a:xfrm>
      </p:grpSpPr>
      <p:grpSp>
        <p:nvGrpSpPr>
          <p:cNvPr id="9" name="组合 8"/>
          <p:cNvGrpSpPr/>
          <p:nvPr/>
        </p:nvGrpSpPr>
        <p:grpSpPr>
          <a:xfrm>
            <a:off x="2273161" y="2111181"/>
            <a:ext cx="7615012" cy="2090057"/>
            <a:chOff x="2293257" y="2073376"/>
            <a:chExt cx="7615012" cy="2090057"/>
          </a:xfrm>
          <a:effectLst>
            <a:outerShdw blurRad="63500" sx="102000" sy="102000" algn="ctr" rotWithShape="0">
              <a:prstClr val="black">
                <a:alpha val="40000"/>
              </a:prstClr>
            </a:outerShdw>
          </a:effectLst>
        </p:grpSpPr>
        <p:grpSp>
          <p:nvGrpSpPr>
            <p:cNvPr id="10" name="组合 9"/>
            <p:cNvGrpSpPr/>
            <p:nvPr/>
          </p:nvGrpSpPr>
          <p:grpSpPr>
            <a:xfrm>
              <a:off x="2293257" y="2073376"/>
              <a:ext cx="7605486" cy="2090057"/>
              <a:chOff x="2293257" y="2073376"/>
              <a:chExt cx="7605486" cy="2090057"/>
            </a:xfrm>
          </p:grpSpPr>
          <p:sp>
            <p:nvSpPr>
              <p:cNvPr id="12" name="矩形 11"/>
              <p:cNvSpPr/>
              <p:nvPr/>
            </p:nvSpPr>
            <p:spPr>
              <a:xfrm>
                <a:off x="2293257" y="2073376"/>
                <a:ext cx="7605486" cy="2090057"/>
              </a:xfrm>
              <a:prstGeom prst="rect">
                <a:avLst/>
              </a:prstGeom>
              <a:solidFill>
                <a:schemeClr val="tx1">
                  <a:alpha val="58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3" name="矩形 12"/>
              <p:cNvSpPr/>
              <p:nvPr/>
            </p:nvSpPr>
            <p:spPr>
              <a:xfrm>
                <a:off x="2293257" y="2073376"/>
                <a:ext cx="297769" cy="2090057"/>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400"/>
              </a:p>
            </p:txBody>
          </p:sp>
        </p:grpSp>
        <p:sp>
          <p:nvSpPr>
            <p:cNvPr id="11" name="矩形 10"/>
            <p:cNvSpPr/>
            <p:nvPr/>
          </p:nvSpPr>
          <p:spPr>
            <a:xfrm>
              <a:off x="9610500" y="2073376"/>
              <a:ext cx="297769" cy="2090057"/>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400">
                <a:solidFill>
                  <a:srgbClr val="2E75B6"/>
                </a:solidFill>
              </a:endParaRPr>
            </a:p>
          </p:txBody>
        </p:sp>
      </p:grpSp>
      <p:sp>
        <p:nvSpPr>
          <p:cNvPr id="14" name="矩形 13"/>
          <p:cNvSpPr/>
          <p:nvPr/>
        </p:nvSpPr>
        <p:spPr>
          <a:xfrm>
            <a:off x="5014555" y="3770352"/>
            <a:ext cx="2101850" cy="497205"/>
          </a:xfrm>
          <a:prstGeom prst="rect">
            <a:avLst/>
          </a:prstGeom>
        </p:spPr>
        <p:txBody>
          <a:bodyPr wrap="none">
            <a:spAutoFit/>
          </a:bodyPr>
          <a:lstStyle/>
          <a:p>
            <a:pPr marL="342900" lvl="0" indent="-342900" fontAlgn="base">
              <a:lnSpc>
                <a:spcPct val="110000"/>
              </a:lnSpc>
              <a:spcBef>
                <a:spcPct val="0"/>
              </a:spcBef>
              <a:spcAft>
                <a:spcPct val="0"/>
              </a:spcAft>
            </a:pPr>
            <a:r>
              <a:rPr lang="zh-CN" altLang="en-US" sz="2400" kern="0" dirty="0">
                <a:solidFill>
                  <a:schemeClr val="bg1"/>
                </a:solidFill>
                <a:latin typeface="微软雅黑" panose="020B0503020204020204" pitchFamily="34" charset="-122"/>
                <a:ea typeface="微软雅黑" panose="020B0503020204020204" pitchFamily="34" charset="-122"/>
              </a:rPr>
              <a:t>学军</a:t>
            </a:r>
            <a:r>
              <a:rPr lang="zh-CN" altLang="en-US" sz="2400" kern="0">
                <a:solidFill>
                  <a:schemeClr val="bg1"/>
                </a:solidFill>
                <a:latin typeface="微软雅黑" panose="020B0503020204020204" pitchFamily="34" charset="-122"/>
                <a:ea typeface="微软雅黑" panose="020B0503020204020204" pitchFamily="34" charset="-122"/>
              </a:rPr>
              <a:t>中学 </a:t>
            </a:r>
            <a:r>
              <a:rPr lang="zh-CN" altLang="en-US" sz="2400" kern="0">
                <a:solidFill>
                  <a:schemeClr val="bg1"/>
                </a:solidFill>
                <a:latin typeface="微软雅黑" panose="020B0503020204020204" pitchFamily="34" charset="-122"/>
                <a:ea typeface="微软雅黑" panose="020B0503020204020204" pitchFamily="34" charset="-122"/>
              </a:rPr>
              <a:t>周邦</a:t>
            </a:r>
            <a:endParaRPr lang="zh-CN" altLang="en-US" sz="2400" kern="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2422045" y="2525268"/>
            <a:ext cx="7615012" cy="830997"/>
          </a:xfrm>
          <a:prstGeom prst="rect">
            <a:avLst/>
          </a:prstGeom>
        </p:spPr>
        <p:txBody>
          <a:bodyPr wrap="square">
            <a:spAutoFit/>
          </a:bodyPr>
          <a:lstStyle/>
          <a:p>
            <a:pPr algn="ctr"/>
            <a:r>
              <a:rPr lang="zh-CN" altLang="en-US" sz="4800" b="1" spc="300" dirty="0">
                <a:solidFill>
                  <a:schemeClr val="bg1"/>
                </a:solidFill>
                <a:latin typeface="微软雅黑" panose="020B0503020204020204" pitchFamily="34" charset="-122"/>
                <a:ea typeface="微软雅黑" panose="020B0503020204020204" pitchFamily="34" charset="-122"/>
              </a:rPr>
              <a:t>动态规划</a:t>
            </a:r>
            <a:r>
              <a:rPr lang="en-US" altLang="zh-CN" sz="4800" b="1" spc="300" dirty="0">
                <a:solidFill>
                  <a:schemeClr val="bg1"/>
                </a:solidFill>
                <a:latin typeface="微软雅黑" panose="020B0503020204020204" pitchFamily="34" charset="-122"/>
                <a:ea typeface="微软雅黑" panose="020B0503020204020204" pitchFamily="34" charset="-122"/>
              </a:rPr>
              <a:t>+</a:t>
            </a:r>
            <a:r>
              <a:rPr lang="zh-CN" altLang="en-US" sz="4800" b="1" spc="300" dirty="0">
                <a:solidFill>
                  <a:schemeClr val="bg1"/>
                </a:solidFill>
                <a:latin typeface="微软雅黑" panose="020B0503020204020204" pitchFamily="34" charset="-122"/>
                <a:ea typeface="微软雅黑" panose="020B0503020204020204" pitchFamily="34" charset="-122"/>
              </a:rPr>
              <a:t>背包</a:t>
            </a:r>
            <a:endParaRPr lang="zh-HK" altLang="en-US" sz="4800" b="1" spc="300" dirty="0">
              <a:solidFill>
                <a:schemeClr val="bg1"/>
              </a:solidFill>
              <a:latin typeface="微软雅黑" panose="020B0503020204020204" pitchFamily="34" charset="-122"/>
              <a:ea typeface="微软雅黑" panose="020B0503020204020204" pitchFamily="34" charset="-122"/>
            </a:endParaRPr>
          </a:p>
        </p:txBody>
      </p:sp>
      <p:sp>
        <p:nvSpPr>
          <p:cNvPr id="16" name="标题 15"/>
          <p:cNvSpPr>
            <a:spLocks noGrp="1"/>
          </p:cNvSpPr>
          <p:nvPr>
            <p:ph type="title"/>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0550" y="447675"/>
            <a:ext cx="10515600" cy="6191250"/>
          </a:xfrm>
        </p:spPr>
        <p:txBody>
          <a:bodyPr/>
          <a:lstStyle/>
          <a:p>
            <a:pPr marL="0" indent="0">
              <a:buNone/>
            </a:pPr>
            <a:r>
              <a:rPr lang="en-US" altLang="zh-CN" dirty="0"/>
              <a:t>2</a:t>
            </a:r>
            <a:r>
              <a:rPr lang="zh-CN" altLang="en-US" dirty="0"/>
              <a:t>、根据最优子结构建立递归式：</a:t>
            </a:r>
            <a:endParaRPr lang="en-US" altLang="zh-CN" dirty="0"/>
          </a:p>
          <a:p>
            <a:pPr marL="0" indent="0">
              <a:buNone/>
            </a:pPr>
            <a:r>
              <a:rPr lang="zh-CN" altLang="en-US" dirty="0"/>
              <a:t>设</a:t>
            </a:r>
            <a:r>
              <a:rPr lang="en-US" altLang="zh-CN" dirty="0"/>
              <a:t>c[</a:t>
            </a:r>
            <a:r>
              <a:rPr lang="en-US" altLang="zh-CN" dirty="0" err="1"/>
              <a:t>i</a:t>
            </a:r>
            <a:r>
              <a:rPr lang="en-US" altLang="zh-CN" dirty="0"/>
              <a:t>][j]</a:t>
            </a:r>
            <a:r>
              <a:rPr lang="zh-CN" altLang="en-US" dirty="0"/>
              <a:t>表示</a:t>
            </a:r>
            <a:r>
              <a:rPr lang="en-US" altLang="zh-CN" dirty="0"/>
              <a:t>Xi</a:t>
            </a:r>
            <a:r>
              <a:rPr lang="zh-CN" altLang="en-US" dirty="0"/>
              <a:t>和</a:t>
            </a:r>
            <a:r>
              <a:rPr lang="en-US" altLang="zh-CN" dirty="0" err="1"/>
              <a:t>Yj</a:t>
            </a:r>
            <a:r>
              <a:rPr lang="zh-CN" altLang="en-US" dirty="0"/>
              <a:t>的最长公共子序列的长度。</a:t>
            </a:r>
            <a:endParaRPr lang="en-US" altLang="zh-CN" dirty="0"/>
          </a:p>
          <a:p>
            <a:pPr marL="0" indent="0">
              <a:buNone/>
            </a:pPr>
            <a:r>
              <a:rPr lang="zh-CN" altLang="en-US" dirty="0"/>
              <a:t>情况一：</a:t>
            </a:r>
            <a:r>
              <a:rPr lang="en-US" altLang="zh-CN" dirty="0" err="1"/>
              <a:t>x</a:t>
            </a:r>
            <a:r>
              <a:rPr lang="en-US" altLang="zh-CN" sz="2000" dirty="0" err="1"/>
              <a:t>m</a:t>
            </a:r>
            <a:r>
              <a:rPr lang="en-US" altLang="zh-CN" dirty="0"/>
              <a:t>=</a:t>
            </a:r>
            <a:r>
              <a:rPr lang="en-US" altLang="zh-CN" dirty="0" err="1"/>
              <a:t>y</a:t>
            </a:r>
            <a:r>
              <a:rPr lang="en-US" altLang="zh-CN" sz="2000" dirty="0" err="1"/>
              <a:t>n</a:t>
            </a:r>
            <a:r>
              <a:rPr lang="en-US" altLang="zh-CN" dirty="0"/>
              <a:t>=</a:t>
            </a:r>
            <a:r>
              <a:rPr lang="en-US" altLang="zh-CN" dirty="0" err="1"/>
              <a:t>z</a:t>
            </a:r>
            <a:r>
              <a:rPr lang="en-US" altLang="zh-CN" sz="2000" dirty="0" err="1"/>
              <a:t>k</a:t>
            </a:r>
            <a:endParaRPr lang="en-US" altLang="zh-CN" sz="2000" dirty="0"/>
          </a:p>
          <a:p>
            <a:pPr marL="0" indent="0">
              <a:buNone/>
            </a:pPr>
            <a:r>
              <a:rPr lang="en-US" altLang="zh-CN" sz="2000" dirty="0"/>
              <a:t>	</a:t>
            </a:r>
            <a:r>
              <a:rPr lang="en-US" altLang="zh-CN" dirty="0"/>
              <a:t>c[</a:t>
            </a:r>
            <a:r>
              <a:rPr lang="en-US" altLang="zh-CN" dirty="0" err="1"/>
              <a:t>i</a:t>
            </a:r>
            <a:r>
              <a:rPr lang="en-US" altLang="zh-CN" dirty="0"/>
              <a:t>][j]=c[i-1][j-1]+1;</a:t>
            </a:r>
            <a:endParaRPr lang="en-US" altLang="zh-CN" dirty="0"/>
          </a:p>
          <a:p>
            <a:pPr marL="0" indent="0">
              <a:buNone/>
            </a:pPr>
            <a:r>
              <a:rPr lang="zh-CN" altLang="en-US" dirty="0"/>
              <a:t>情况二：</a:t>
            </a:r>
            <a:r>
              <a:rPr lang="en-US" altLang="zh-CN" dirty="0" err="1"/>
              <a:t>x</a:t>
            </a:r>
            <a:r>
              <a:rPr lang="en-US" altLang="zh-CN" sz="2000" dirty="0" err="1"/>
              <a:t>m</a:t>
            </a:r>
            <a:r>
              <a:rPr lang="zh-CN" altLang="en-US" dirty="0"/>
              <a:t>≠</a:t>
            </a:r>
            <a:r>
              <a:rPr lang="en-US" altLang="zh-CN" dirty="0" err="1"/>
              <a:t>y</a:t>
            </a:r>
            <a:r>
              <a:rPr lang="en-US" altLang="zh-CN" sz="2000" dirty="0" err="1"/>
              <a:t>n</a:t>
            </a:r>
            <a:endParaRPr lang="en-US" altLang="zh-CN" dirty="0"/>
          </a:p>
          <a:p>
            <a:pPr marL="0" indent="0">
              <a:buNone/>
            </a:pPr>
            <a:r>
              <a:rPr lang="en-US" altLang="zh-CN" sz="3600" dirty="0"/>
              <a:t>	</a:t>
            </a:r>
            <a:r>
              <a:rPr lang="zh-CN" altLang="en-US" dirty="0"/>
              <a:t>我们只需要求解</a:t>
            </a:r>
            <a:r>
              <a:rPr lang="en-US" altLang="zh-CN" dirty="0"/>
              <a:t>Xi</a:t>
            </a:r>
            <a:r>
              <a:rPr lang="zh-CN" altLang="en-US" dirty="0"/>
              <a:t>和</a:t>
            </a:r>
            <a:r>
              <a:rPr lang="en-US" altLang="zh-CN" dirty="0"/>
              <a:t>Yj-1</a:t>
            </a:r>
            <a:r>
              <a:rPr lang="zh-CN" altLang="en-US" dirty="0"/>
              <a:t>的最长公共子序列和</a:t>
            </a:r>
            <a:r>
              <a:rPr lang="en-US" altLang="zh-CN" dirty="0"/>
              <a:t>Xi-1</a:t>
            </a:r>
            <a:r>
              <a:rPr lang="zh-CN" altLang="en-US" dirty="0"/>
              <a:t>和</a:t>
            </a:r>
            <a:r>
              <a:rPr lang="en-US" altLang="zh-CN" dirty="0" err="1"/>
              <a:t>Yj</a:t>
            </a:r>
            <a:r>
              <a:rPr lang="zh-CN" altLang="en-US" dirty="0"/>
              <a:t>的最长公共子序列，选择它们长度的较大值。</a:t>
            </a:r>
            <a:endParaRPr lang="en-US" altLang="zh-CN" dirty="0"/>
          </a:p>
          <a:p>
            <a:pPr marL="0" indent="0">
              <a:buNone/>
            </a:pPr>
            <a:r>
              <a:rPr lang="en-US" altLang="zh-CN" dirty="0"/>
              <a:t>	</a:t>
            </a:r>
            <a:r>
              <a:rPr lang="zh-CN" altLang="en-US" dirty="0"/>
              <a:t>即：</a:t>
            </a:r>
            <a:r>
              <a:rPr lang="en-US" altLang="zh-CN" dirty="0"/>
              <a:t>c[</a:t>
            </a:r>
            <a:r>
              <a:rPr lang="en-US" altLang="zh-CN" dirty="0" err="1"/>
              <a:t>i</a:t>
            </a:r>
            <a:r>
              <a:rPr lang="en-US" altLang="zh-CN" dirty="0"/>
              <a:t>][j]=max{c[</a:t>
            </a:r>
            <a:r>
              <a:rPr lang="en-US" altLang="zh-CN" dirty="0" err="1"/>
              <a:t>i</a:t>
            </a:r>
            <a:r>
              <a:rPr lang="en-US" altLang="zh-CN" dirty="0"/>
              <a:t>][j-1], c[i-1][j]} ;</a:t>
            </a:r>
            <a:endParaRPr lang="en-US" altLang="zh-CN" dirty="0"/>
          </a:p>
          <a:p>
            <a:pPr marL="0" indent="0">
              <a:buNone/>
            </a:pPr>
            <a:r>
              <a:rPr lang="zh-CN" altLang="en-US" dirty="0"/>
              <a:t>联立可得：</a:t>
            </a:r>
            <a:endParaRPr lang="en-US" altLang="zh-CN" dirty="0"/>
          </a:p>
          <a:p>
            <a:pPr marL="0" indent="0">
              <a:buNone/>
            </a:pPr>
            <a:r>
              <a:rPr lang="en-US" altLang="zh-CN" dirty="0"/>
              <a:t>	                   0                                    </a:t>
            </a:r>
            <a:r>
              <a:rPr lang="en-US" altLang="zh-CN" dirty="0" err="1"/>
              <a:t>i</a:t>
            </a:r>
            <a:r>
              <a:rPr lang="en-US" altLang="zh-CN" dirty="0"/>
              <a:t>=0</a:t>
            </a:r>
            <a:r>
              <a:rPr lang="zh-CN" altLang="en-US" dirty="0"/>
              <a:t>或</a:t>
            </a:r>
            <a:r>
              <a:rPr lang="en-US" altLang="zh-CN" dirty="0"/>
              <a:t>j=0</a:t>
            </a:r>
            <a:endParaRPr lang="en-US" altLang="zh-CN" dirty="0"/>
          </a:p>
          <a:p>
            <a:pPr marL="0" indent="0">
              <a:buNone/>
            </a:pPr>
            <a:r>
              <a:rPr lang="en-US" altLang="zh-CN" dirty="0"/>
              <a:t>	c[</a:t>
            </a:r>
            <a:r>
              <a:rPr lang="en-US" altLang="zh-CN" dirty="0" err="1"/>
              <a:t>i</a:t>
            </a:r>
            <a:r>
              <a:rPr lang="en-US" altLang="zh-CN" dirty="0"/>
              <a:t>][j]=      c[i-1][j-1]+1                   </a:t>
            </a:r>
            <a:r>
              <a:rPr lang="en-US" altLang="zh-CN" dirty="0" err="1"/>
              <a:t>i</a:t>
            </a:r>
            <a:r>
              <a:rPr lang="zh-CN" altLang="en-US" dirty="0"/>
              <a:t>、</a:t>
            </a:r>
            <a:r>
              <a:rPr lang="en-US" altLang="zh-CN" dirty="0"/>
              <a:t>j&gt;0,</a:t>
            </a:r>
            <a:r>
              <a:rPr lang="zh-CN" altLang="en-US" dirty="0"/>
              <a:t>且</a:t>
            </a:r>
            <a:r>
              <a:rPr lang="en-US" altLang="zh-CN" dirty="0"/>
              <a:t>xi=</a:t>
            </a:r>
            <a:r>
              <a:rPr lang="en-US" altLang="zh-CN" dirty="0" err="1"/>
              <a:t>yj</a:t>
            </a:r>
            <a:endParaRPr lang="en-US" altLang="zh-CN" dirty="0"/>
          </a:p>
          <a:p>
            <a:pPr marL="0" indent="0">
              <a:buNone/>
            </a:pPr>
            <a:r>
              <a:rPr lang="en-US" altLang="zh-CN" dirty="0"/>
              <a:t> 		      max{c[</a:t>
            </a:r>
            <a:r>
              <a:rPr lang="en-US" altLang="zh-CN" dirty="0" err="1"/>
              <a:t>i</a:t>
            </a:r>
            <a:r>
              <a:rPr lang="en-US" altLang="zh-CN" dirty="0"/>
              <a:t>][j-1], c[i-1][j]}  </a:t>
            </a:r>
            <a:r>
              <a:rPr lang="en-US" altLang="zh-CN" dirty="0" err="1"/>
              <a:t>i</a:t>
            </a:r>
            <a:r>
              <a:rPr lang="zh-CN" altLang="en-US" dirty="0"/>
              <a:t>、</a:t>
            </a:r>
            <a:r>
              <a:rPr lang="en-US" altLang="zh-CN" dirty="0"/>
              <a:t>j&gt;0,</a:t>
            </a:r>
            <a:r>
              <a:rPr lang="zh-CN" altLang="en-US" dirty="0"/>
              <a:t>且</a:t>
            </a:r>
            <a:r>
              <a:rPr lang="en-US" altLang="zh-CN" dirty="0"/>
              <a:t>xi</a:t>
            </a:r>
            <a:r>
              <a:rPr lang="zh-CN" altLang="en-US" dirty="0"/>
              <a:t>≠</a:t>
            </a:r>
            <a:r>
              <a:rPr lang="en-US" altLang="zh-CN" dirty="0" err="1"/>
              <a:t>yj</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左大括号 4"/>
          <p:cNvSpPr/>
          <p:nvPr/>
        </p:nvSpPr>
        <p:spPr>
          <a:xfrm>
            <a:off x="2657475" y="5153025"/>
            <a:ext cx="276225" cy="119062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623887"/>
            <a:ext cx="10515600" cy="5610225"/>
          </a:xfrm>
        </p:spPr>
        <p:txBody>
          <a:bodyPr>
            <a:normAutofit fontScale="92500" lnSpcReduction="10000"/>
          </a:bodyPr>
          <a:lstStyle/>
          <a:p>
            <a:pPr marL="0" indent="0">
              <a:buNone/>
            </a:pPr>
            <a:r>
              <a:rPr lang="en-US" altLang="zh-CN" dirty="0"/>
              <a:t>3</a:t>
            </a:r>
            <a:r>
              <a:rPr lang="zh-CN" altLang="en-US" dirty="0"/>
              <a:t>、自底向上求解最优解</a:t>
            </a:r>
            <a:endParaRPr lang="en-US" altLang="zh-CN" dirty="0"/>
          </a:p>
          <a:p>
            <a:pPr marL="0" indent="0">
              <a:buNone/>
            </a:pPr>
            <a:endParaRPr lang="en-US" altLang="zh-CN" dirty="0"/>
          </a:p>
          <a:p>
            <a:pPr marL="0" indent="0">
              <a:buNone/>
            </a:pPr>
            <a:r>
              <a:rPr lang="zh-CN" altLang="en-US" dirty="0"/>
              <a:t>*</a:t>
            </a:r>
            <a:r>
              <a:rPr lang="en-US" altLang="zh-CN" dirty="0"/>
              <a:t>4</a:t>
            </a:r>
            <a:r>
              <a:rPr lang="zh-CN" altLang="en-US" dirty="0"/>
              <a:t>、已知最长公共子序列的长度，如何找到该最长公共子序列呢？</a:t>
            </a:r>
            <a:endParaRPr lang="en-US" altLang="zh-CN" dirty="0"/>
          </a:p>
          <a:p>
            <a:pPr marL="0" indent="0">
              <a:buNone/>
            </a:pPr>
            <a:r>
              <a:rPr lang="en-US" altLang="zh-CN" dirty="0"/>
              <a:t>	</a:t>
            </a:r>
            <a:r>
              <a:rPr lang="zh-CN" altLang="en-US" dirty="0"/>
              <a:t>方法：反向追踪</a:t>
            </a:r>
            <a:endParaRPr lang="en-US" altLang="zh-CN" dirty="0"/>
          </a:p>
          <a:p>
            <a:pPr marL="0" indent="0">
              <a:buNone/>
            </a:pPr>
            <a:r>
              <a:rPr lang="en-US" altLang="zh-CN" dirty="0"/>
              <a:t>	</a:t>
            </a:r>
            <a:r>
              <a:rPr lang="zh-CN" altLang="en-US" dirty="0"/>
              <a:t>假设</a:t>
            </a:r>
            <a:r>
              <a:rPr lang="en-US" altLang="zh-CN" dirty="0"/>
              <a:t>c[m][n]=5</a:t>
            </a:r>
            <a:r>
              <a:rPr lang="zh-CN" altLang="en-US" dirty="0"/>
              <a:t>，那么我们从递推式，可知其有几种可能来源：</a:t>
            </a:r>
            <a:endParaRPr lang="en-US" altLang="zh-CN" dirty="0"/>
          </a:p>
          <a:p>
            <a:pPr marL="0" indent="0">
              <a:buNone/>
            </a:pPr>
            <a:r>
              <a:rPr lang="en-US" altLang="zh-CN" dirty="0"/>
              <a:t>	xi=</a:t>
            </a:r>
            <a:r>
              <a:rPr lang="en-US" altLang="zh-CN" dirty="0" err="1"/>
              <a:t>yj</a:t>
            </a:r>
            <a:r>
              <a:rPr lang="zh-CN" altLang="en-US" dirty="0"/>
              <a:t>时：</a:t>
            </a:r>
            <a:r>
              <a:rPr lang="en-US" altLang="zh-CN" dirty="0"/>
              <a:t>c[</a:t>
            </a:r>
            <a:r>
              <a:rPr lang="en-US" altLang="zh-CN" dirty="0" err="1"/>
              <a:t>i</a:t>
            </a:r>
            <a:r>
              <a:rPr lang="en-US" altLang="zh-CN" dirty="0"/>
              <a:t>][j]=c[i-1][j-1]+1;</a:t>
            </a:r>
            <a:endParaRPr lang="en-US" altLang="zh-CN" dirty="0"/>
          </a:p>
          <a:p>
            <a:pPr marL="0" indent="0">
              <a:buNone/>
            </a:pPr>
            <a:r>
              <a:rPr lang="en-US" altLang="zh-CN" dirty="0"/>
              <a:t>	 xi</a:t>
            </a:r>
            <a:r>
              <a:rPr lang="zh-CN" altLang="en-US" dirty="0"/>
              <a:t>≠</a:t>
            </a:r>
            <a:r>
              <a:rPr lang="en-US" altLang="zh-CN" dirty="0" err="1"/>
              <a:t>yj</a:t>
            </a:r>
            <a:r>
              <a:rPr lang="zh-CN" altLang="en-US" dirty="0"/>
              <a:t>时：</a:t>
            </a:r>
            <a:r>
              <a:rPr lang="en-US" altLang="zh-CN" dirty="0"/>
              <a:t>c[</a:t>
            </a:r>
            <a:r>
              <a:rPr lang="en-US" altLang="zh-CN" dirty="0" err="1"/>
              <a:t>i</a:t>
            </a:r>
            <a:r>
              <a:rPr lang="en-US" altLang="zh-CN" dirty="0"/>
              <a:t>][j]= max{c[</a:t>
            </a:r>
            <a:r>
              <a:rPr lang="en-US" altLang="zh-CN" dirty="0" err="1"/>
              <a:t>i</a:t>
            </a:r>
            <a:r>
              <a:rPr lang="en-US" altLang="zh-CN" dirty="0"/>
              <a:t>][j-1], c[i-1][j]}</a:t>
            </a:r>
            <a:r>
              <a:rPr lang="zh-CN" altLang="en-US" dirty="0"/>
              <a:t>；</a:t>
            </a:r>
            <a:endParaRPr lang="en-US" altLang="zh-CN" dirty="0"/>
          </a:p>
          <a:p>
            <a:pPr marL="0" indent="0">
              <a:buNone/>
            </a:pPr>
            <a:r>
              <a:rPr lang="en-US" altLang="zh-CN" dirty="0"/>
              <a:t>    </a:t>
            </a:r>
            <a:r>
              <a:rPr lang="zh-CN" altLang="en-US" dirty="0"/>
              <a:t>那么，</a:t>
            </a:r>
            <a:r>
              <a:rPr lang="en-US" altLang="zh-CN" dirty="0"/>
              <a:t>c[</a:t>
            </a:r>
            <a:r>
              <a:rPr lang="en-US" altLang="zh-CN" dirty="0" err="1"/>
              <a:t>i</a:t>
            </a:r>
            <a:r>
              <a:rPr lang="en-US" altLang="zh-CN" dirty="0"/>
              <a:t>][j]</a:t>
            </a:r>
            <a:r>
              <a:rPr lang="zh-CN" altLang="en-US" dirty="0"/>
              <a:t>可能的来源共有三个，我们用一个辅助数组</a:t>
            </a:r>
            <a:r>
              <a:rPr lang="en-US" altLang="zh-CN" dirty="0"/>
              <a:t>b</a:t>
            </a:r>
            <a:r>
              <a:rPr lang="zh-CN" altLang="en-US" dirty="0"/>
              <a:t>记录</a:t>
            </a:r>
            <a:r>
              <a:rPr lang="en-US" altLang="zh-CN" dirty="0"/>
              <a:t> </a:t>
            </a:r>
            <a:endParaRPr lang="en-US" altLang="zh-CN" dirty="0"/>
          </a:p>
          <a:p>
            <a:pPr marL="0" indent="0">
              <a:buNone/>
            </a:pPr>
            <a:r>
              <a:rPr lang="en-US" altLang="zh-CN" dirty="0"/>
              <a:t>	 c[</a:t>
            </a:r>
            <a:r>
              <a:rPr lang="en-US" altLang="zh-CN" dirty="0" err="1"/>
              <a:t>i</a:t>
            </a:r>
            <a:r>
              <a:rPr lang="en-US" altLang="zh-CN" dirty="0"/>
              <a:t>][j]=c[i-1][j-1]+1   b[</a:t>
            </a:r>
            <a:r>
              <a:rPr lang="en-US" altLang="zh-CN" dirty="0" err="1"/>
              <a:t>i</a:t>
            </a:r>
            <a:r>
              <a:rPr lang="en-US" altLang="zh-CN" dirty="0"/>
              <a:t>][j]=1</a:t>
            </a:r>
            <a:endParaRPr lang="en-US" altLang="zh-CN" dirty="0"/>
          </a:p>
          <a:p>
            <a:pPr marL="0" indent="0">
              <a:buNone/>
            </a:pPr>
            <a:r>
              <a:rPr lang="en-US" altLang="zh-CN" dirty="0"/>
              <a:t> 	 c[</a:t>
            </a:r>
            <a:r>
              <a:rPr lang="en-US" altLang="zh-CN" dirty="0" err="1"/>
              <a:t>i</a:t>
            </a:r>
            <a:r>
              <a:rPr lang="en-US" altLang="zh-CN" dirty="0"/>
              <a:t>][j]=c[</a:t>
            </a:r>
            <a:r>
              <a:rPr lang="en-US" altLang="zh-CN" dirty="0" err="1"/>
              <a:t>i</a:t>
            </a:r>
            <a:r>
              <a:rPr lang="en-US" altLang="zh-CN" dirty="0"/>
              <a:t>][j-1]           b[</a:t>
            </a:r>
            <a:r>
              <a:rPr lang="en-US" altLang="zh-CN" dirty="0" err="1"/>
              <a:t>i</a:t>
            </a:r>
            <a:r>
              <a:rPr lang="en-US" altLang="zh-CN" dirty="0"/>
              <a:t>][j]=2</a:t>
            </a:r>
            <a:endParaRPr lang="en-US" altLang="zh-CN" dirty="0"/>
          </a:p>
          <a:p>
            <a:pPr marL="0" indent="0">
              <a:buNone/>
            </a:pPr>
            <a:r>
              <a:rPr lang="en-US" altLang="zh-CN" dirty="0"/>
              <a:t>	 c[</a:t>
            </a:r>
            <a:r>
              <a:rPr lang="en-US" altLang="zh-CN" dirty="0" err="1"/>
              <a:t>i</a:t>
            </a:r>
            <a:r>
              <a:rPr lang="en-US" altLang="zh-CN" dirty="0"/>
              <a:t>][j]=c[i-1][j]           b[</a:t>
            </a:r>
            <a:r>
              <a:rPr lang="en-US" altLang="zh-CN" dirty="0" err="1"/>
              <a:t>i</a:t>
            </a:r>
            <a:r>
              <a:rPr lang="en-US" altLang="zh-CN" dirty="0"/>
              <a:t>][j]=3</a:t>
            </a:r>
            <a:endParaRPr lang="en-US" altLang="zh-CN" dirty="0"/>
          </a:p>
          <a:p>
            <a:pPr marL="0" indent="0">
              <a:buNone/>
            </a:pPr>
            <a:r>
              <a:rPr lang="zh-CN" altLang="en-US" dirty="0"/>
              <a:t>    这样就可以反向追踪最长公共子序列，当</a:t>
            </a:r>
            <a:r>
              <a:rPr lang="en-US" altLang="zh-CN" dirty="0"/>
              <a:t>b[</a:t>
            </a:r>
            <a:r>
              <a:rPr lang="en-US" altLang="zh-CN" dirty="0" err="1"/>
              <a:t>i</a:t>
            </a:r>
            <a:r>
              <a:rPr lang="en-US" altLang="zh-CN" dirty="0"/>
              <a:t>][j]=1</a:t>
            </a:r>
            <a:r>
              <a:rPr lang="zh-CN" altLang="en-US" dirty="0"/>
              <a:t>时，输出</a:t>
            </a:r>
            <a:r>
              <a:rPr lang="en-US" altLang="zh-CN" dirty="0"/>
              <a:t>xi</a:t>
            </a:r>
            <a:r>
              <a:rPr lang="zh-CN" altLang="en-US" dirty="0"/>
              <a:t>；当</a:t>
            </a:r>
            <a:r>
              <a:rPr lang="en-US" altLang="zh-CN" dirty="0"/>
              <a:t>b[</a:t>
            </a:r>
            <a:r>
              <a:rPr lang="en-US" altLang="zh-CN" dirty="0" err="1"/>
              <a:t>i</a:t>
            </a:r>
            <a:r>
              <a:rPr lang="en-US" altLang="zh-CN" dirty="0"/>
              <a:t>][j]=2</a:t>
            </a:r>
            <a:r>
              <a:rPr lang="zh-CN" altLang="en-US" dirty="0"/>
              <a:t>时，追踪</a:t>
            </a:r>
            <a:r>
              <a:rPr lang="en-US" altLang="zh-CN" dirty="0"/>
              <a:t>c[</a:t>
            </a:r>
            <a:r>
              <a:rPr lang="en-US" altLang="zh-CN" dirty="0" err="1"/>
              <a:t>i</a:t>
            </a:r>
            <a:r>
              <a:rPr lang="en-US" altLang="zh-CN" dirty="0"/>
              <a:t>][j-1],</a:t>
            </a:r>
            <a:r>
              <a:rPr lang="zh-CN" altLang="en-US" dirty="0"/>
              <a:t>当</a:t>
            </a:r>
            <a:r>
              <a:rPr lang="en-US" altLang="zh-CN" dirty="0"/>
              <a:t>b[</a:t>
            </a:r>
            <a:r>
              <a:rPr lang="en-US" altLang="zh-CN" dirty="0" err="1"/>
              <a:t>i</a:t>
            </a:r>
            <a:r>
              <a:rPr lang="en-US" altLang="zh-CN" dirty="0"/>
              <a:t>][j]=3</a:t>
            </a:r>
            <a:r>
              <a:rPr lang="zh-CN" altLang="en-US" dirty="0"/>
              <a:t>时</a:t>
            </a:r>
            <a:r>
              <a:rPr lang="en-US" altLang="zh-CN" dirty="0"/>
              <a:t>,</a:t>
            </a:r>
            <a:r>
              <a:rPr lang="zh-CN" altLang="en-US" dirty="0"/>
              <a:t>追踪</a:t>
            </a:r>
            <a:r>
              <a:rPr lang="en-US" altLang="zh-CN" dirty="0"/>
              <a:t>c[i-1][j]</a:t>
            </a:r>
            <a:r>
              <a:rPr lang="zh-CN" altLang="en-US" dirty="0"/>
              <a:t>，直到</a:t>
            </a:r>
            <a:r>
              <a:rPr lang="en-US" altLang="zh-CN" dirty="0" err="1"/>
              <a:t>i</a:t>
            </a:r>
            <a:r>
              <a:rPr lang="en-US" altLang="zh-CN" dirty="0"/>
              <a:t>=0</a:t>
            </a:r>
            <a:r>
              <a:rPr lang="zh-CN" altLang="en-US" dirty="0"/>
              <a:t>或</a:t>
            </a:r>
            <a:r>
              <a:rPr lang="en-US" altLang="zh-CN" dirty="0"/>
              <a:t>j=0</a:t>
            </a:r>
            <a:r>
              <a:rPr lang="zh-CN" altLang="en-US" dirty="0"/>
              <a:t>为止</a:t>
            </a:r>
            <a:endParaRPr lang="en-US" altLang="zh-CN" dirty="0"/>
          </a:p>
          <a:p>
            <a:pPr marL="0" indent="0">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2475" y="638175"/>
            <a:ext cx="10035836" cy="6305550"/>
          </a:xfrm>
        </p:spPr>
        <p:txBody>
          <a:bodyPr>
            <a:normAutofit fontScale="92500" lnSpcReduction="20000"/>
          </a:bodyPr>
          <a:lstStyle/>
          <a:p>
            <a:pPr marL="0" indent="0">
              <a:buNone/>
            </a:pPr>
            <a:r>
              <a:rPr lang="zh-CN" altLang="en-US" dirty="0"/>
              <a:t>以</a:t>
            </a:r>
            <a:r>
              <a:rPr lang="en-US" altLang="zh-CN" dirty="0"/>
              <a:t>s1={1,3,4,5,6,7,7,8},s2={3,5,7,4,8,6,7,8,2}</a:t>
            </a:r>
            <a:r>
              <a:rPr lang="zh-CN" altLang="en-US" dirty="0"/>
              <a:t>为例。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 图中的空白格子需要填上相应的数字（这个数字就是</a:t>
            </a:r>
            <a:r>
              <a:rPr lang="en-US" altLang="zh-CN" dirty="0"/>
              <a:t>c[</a:t>
            </a:r>
            <a:r>
              <a:rPr lang="en-US" altLang="zh-CN" dirty="0" err="1"/>
              <a:t>i,j</a:t>
            </a:r>
            <a:r>
              <a:rPr lang="en-US" altLang="zh-CN" dirty="0"/>
              <a:t>]</a:t>
            </a:r>
            <a:r>
              <a:rPr lang="zh-CN" altLang="en-US" dirty="0"/>
              <a:t>的定义，记录的</a:t>
            </a:r>
            <a:r>
              <a:rPr lang="en-US" altLang="zh-CN" dirty="0"/>
              <a:t>LCS</a:t>
            </a:r>
            <a:r>
              <a:rPr lang="zh-CN" altLang="en-US" dirty="0"/>
              <a:t>的长度值）</a:t>
            </a:r>
            <a:endParaRPr lang="en-US" altLang="zh-CN" dirty="0"/>
          </a:p>
          <a:p>
            <a:pPr marL="0" indent="0">
              <a:buNone/>
            </a:pP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67050" y="1157288"/>
            <a:ext cx="4657725" cy="4297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52450"/>
            <a:ext cx="10515600" cy="5624513"/>
          </a:xfrm>
        </p:spPr>
        <p:txBody>
          <a:bodyPr/>
          <a:lstStyle/>
          <a:p>
            <a:pPr marL="0" indent="0">
              <a:buNone/>
            </a:pPr>
            <a:r>
              <a:rPr lang="zh-CN" altLang="en-US" dirty="0"/>
              <a:t>首先初始化：</a:t>
            </a:r>
            <a:endParaRPr lang="en-US" altLang="zh-CN" dirty="0"/>
          </a:p>
          <a:p>
            <a:pPr marL="0" indent="0">
              <a:buNone/>
            </a:pP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8038" y="914400"/>
            <a:ext cx="5495925"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0075"/>
            <a:ext cx="10515600" cy="6343650"/>
          </a:xfrm>
        </p:spPr>
        <p:txBody>
          <a:bodyPr/>
          <a:lstStyle/>
          <a:p>
            <a:pPr marL="0" indent="0">
              <a:buNone/>
            </a:pPr>
            <a:r>
              <a:rPr lang="zh-CN" altLang="en-US" dirty="0"/>
              <a:t>然后一行一行往上填：</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S1</a:t>
            </a:r>
            <a:r>
              <a:rPr lang="zh-CN" altLang="en-US" dirty="0"/>
              <a:t>的元素</a:t>
            </a:r>
            <a:r>
              <a:rPr lang="en-US" altLang="zh-CN" dirty="0"/>
              <a:t>3 </a:t>
            </a:r>
            <a:r>
              <a:rPr lang="zh-CN" altLang="en-US" dirty="0"/>
              <a:t>与 </a:t>
            </a:r>
            <a:r>
              <a:rPr lang="en-US" altLang="zh-CN" dirty="0"/>
              <a:t>S2</a:t>
            </a:r>
            <a:r>
              <a:rPr lang="zh-CN" altLang="en-US" dirty="0"/>
              <a:t>的元素</a:t>
            </a:r>
            <a:r>
              <a:rPr lang="en-US" altLang="zh-CN" dirty="0"/>
              <a:t>3 </a:t>
            </a:r>
            <a:r>
              <a:rPr lang="zh-CN" altLang="en-US" dirty="0"/>
              <a:t>相等，所以 </a:t>
            </a:r>
            <a:r>
              <a:rPr lang="en-US" altLang="zh-CN" dirty="0"/>
              <a:t>c[2,1] = c[1,0] + 1</a:t>
            </a:r>
            <a:r>
              <a:rPr lang="zh-CN" altLang="en-US" dirty="0"/>
              <a:t>。</a:t>
            </a:r>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2750" y="1190625"/>
            <a:ext cx="5400675" cy="49537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0075"/>
            <a:ext cx="10515600" cy="6343650"/>
          </a:xfrm>
        </p:spPr>
        <p:txBody>
          <a:bodyPr/>
          <a:lstStyle/>
          <a:p>
            <a:pPr marL="0" indent="0">
              <a:buNone/>
            </a:pPr>
            <a:r>
              <a:rPr lang="en-US" altLang="zh-CN" dirty="0"/>
              <a:t>S1</a:t>
            </a:r>
            <a:r>
              <a:rPr lang="zh-CN" altLang="en-US" dirty="0"/>
              <a:t>的元素</a:t>
            </a:r>
            <a:r>
              <a:rPr lang="en-US" altLang="zh-CN" dirty="0"/>
              <a:t>3 </a:t>
            </a:r>
            <a:r>
              <a:rPr lang="zh-CN" altLang="en-US" dirty="0"/>
              <a:t>与 </a:t>
            </a:r>
            <a:r>
              <a:rPr lang="en-US" altLang="zh-CN" dirty="0"/>
              <a:t>S2</a:t>
            </a:r>
            <a:r>
              <a:rPr lang="zh-CN" altLang="en-US" dirty="0"/>
              <a:t>的元素</a:t>
            </a:r>
            <a:r>
              <a:rPr lang="en-US" altLang="zh-CN" dirty="0"/>
              <a:t>5 </a:t>
            </a:r>
            <a:r>
              <a:rPr lang="zh-CN" altLang="en-US" dirty="0"/>
              <a:t>不等，</a:t>
            </a:r>
            <a:r>
              <a:rPr lang="fr-FR" altLang="zh-CN" dirty="0"/>
              <a:t>c[2,2] =max(c[1,2],c[2,1])</a:t>
            </a:r>
            <a:endParaRPr lang="zh-CN" altLang="en-US"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9388" y="1373981"/>
            <a:ext cx="5208189" cy="4795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0075"/>
            <a:ext cx="10515600" cy="6343650"/>
          </a:xfrm>
        </p:spPr>
        <p:txBody>
          <a:bodyPr/>
          <a:lstStyle/>
          <a:p>
            <a:pPr marL="0" indent="0">
              <a:buNone/>
            </a:pPr>
            <a:r>
              <a:rPr lang="zh-CN" altLang="en-US" dirty="0"/>
              <a:t>继续填充至结束</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可知</a:t>
            </a:r>
            <a:r>
              <a:rPr lang="en-US" altLang="zh-CN" dirty="0"/>
              <a:t>c[8,9]</a:t>
            </a:r>
            <a:r>
              <a:rPr lang="zh-CN" altLang="en-US" dirty="0"/>
              <a:t>为</a:t>
            </a:r>
            <a:r>
              <a:rPr lang="en-US" altLang="zh-CN" dirty="0"/>
              <a:t>s1</a:t>
            </a:r>
            <a:r>
              <a:rPr lang="zh-CN" altLang="en-US" dirty="0"/>
              <a:t>和</a:t>
            </a:r>
            <a:r>
              <a:rPr lang="en-US" altLang="zh-CN" dirty="0"/>
              <a:t>s2</a:t>
            </a:r>
            <a:r>
              <a:rPr lang="zh-CN" altLang="en-US" dirty="0"/>
              <a:t>的最长公共子序列长度，为</a:t>
            </a:r>
            <a:r>
              <a:rPr lang="en-US" altLang="zh-CN" dirty="0"/>
              <a:t>5</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90864" y="1190625"/>
            <a:ext cx="5434012" cy="49231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0051"/>
            <a:ext cx="10934700" cy="6315074"/>
          </a:xfrm>
        </p:spPr>
        <p:txBody>
          <a:bodyPr/>
          <a:lstStyle/>
          <a:p>
            <a:pPr marL="0" indent="0">
              <a:buNone/>
            </a:pPr>
            <a:r>
              <a:rPr lang="en-US" altLang="zh-CN" dirty="0"/>
              <a:t>LCS</a:t>
            </a:r>
            <a:r>
              <a:rPr lang="zh-CN" altLang="en-US" dirty="0"/>
              <a:t>输出解：</a:t>
            </a:r>
            <a:endParaRPr lang="en-US" altLang="zh-CN" dirty="0"/>
          </a:p>
          <a:p>
            <a:pPr marL="0" indent="0">
              <a:buNone/>
            </a:pPr>
            <a:r>
              <a:rPr lang="zh-CN" altLang="en-US" sz="2400" dirty="0"/>
              <a:t>从</a:t>
            </a:r>
            <a:r>
              <a:rPr lang="en-US" altLang="zh-CN" sz="2400" dirty="0"/>
              <a:t>c[8][9]</a:t>
            </a:r>
            <a:r>
              <a:rPr lang="zh-CN" altLang="en-US" sz="2400" dirty="0"/>
              <a:t>开始反向追踪，</a:t>
            </a:r>
            <a:r>
              <a:rPr lang="en-US" altLang="zh-CN" sz="2400" dirty="0"/>
              <a:t>c[8][9] = 5</a:t>
            </a:r>
            <a:r>
              <a:rPr lang="zh-CN" altLang="en-US" sz="2400" dirty="0"/>
              <a:t>，且</a:t>
            </a:r>
            <a:r>
              <a:rPr lang="en-US" altLang="zh-CN" sz="2400" dirty="0"/>
              <a:t>S1[8] != S2[9]</a:t>
            </a:r>
            <a:r>
              <a:rPr lang="zh-CN" altLang="en-US" sz="2400" dirty="0"/>
              <a:t>，所以倒推回去，</a:t>
            </a:r>
            <a:r>
              <a:rPr lang="en-US" altLang="zh-CN" sz="2400" dirty="0"/>
              <a:t>c[8][9]</a:t>
            </a:r>
            <a:r>
              <a:rPr lang="zh-CN" altLang="en-US" sz="2400" dirty="0"/>
              <a:t>的值来源于</a:t>
            </a:r>
            <a:r>
              <a:rPr lang="en-US" altLang="zh-CN" sz="2400" dirty="0"/>
              <a:t>c[8][8]</a:t>
            </a:r>
            <a:r>
              <a:rPr lang="zh-CN" altLang="en-US" sz="2400" dirty="0"/>
              <a:t>的值</a:t>
            </a:r>
            <a:r>
              <a:rPr lang="en-US" altLang="zh-CN" sz="2400" dirty="0"/>
              <a:t>(</a:t>
            </a:r>
            <a:r>
              <a:rPr lang="zh-CN" altLang="en-US" sz="2400" dirty="0"/>
              <a:t>因为</a:t>
            </a:r>
            <a:r>
              <a:rPr lang="en-US" altLang="zh-CN" sz="2400" dirty="0"/>
              <a:t>c[8][8] &gt; c[7][9])</a:t>
            </a:r>
            <a:r>
              <a:rPr lang="zh-CN" altLang="en-US" sz="2400" dirty="0"/>
              <a:t>。</a:t>
            </a:r>
            <a:endParaRPr lang="en-US" altLang="zh-CN" sz="2400" dirty="0"/>
          </a:p>
          <a:p>
            <a:pPr marL="0" indent="0">
              <a:buNone/>
            </a:pPr>
            <a:r>
              <a:rPr lang="en-US" altLang="zh-CN" sz="2400" dirty="0"/>
              <a:t>c[8][8] = 5,  </a:t>
            </a:r>
            <a:r>
              <a:rPr lang="zh-CN" altLang="en-US" sz="2400" dirty="0"/>
              <a:t>且</a:t>
            </a:r>
            <a:r>
              <a:rPr lang="en-US" altLang="zh-CN" sz="2400" dirty="0"/>
              <a:t>S1[8] = S2[8], </a:t>
            </a:r>
            <a:r>
              <a:rPr lang="zh-CN" altLang="en-US" sz="2400" dirty="0"/>
              <a:t>所以倒推回去，</a:t>
            </a:r>
            <a:r>
              <a:rPr lang="en-US" altLang="zh-CN" sz="2400" dirty="0"/>
              <a:t>c[8][8]</a:t>
            </a:r>
            <a:r>
              <a:rPr lang="zh-CN" altLang="en-US" sz="2400" dirty="0"/>
              <a:t>的值来源于 </a:t>
            </a:r>
            <a:r>
              <a:rPr lang="en-US" altLang="zh-CN" sz="2400" dirty="0"/>
              <a:t>c[7][7]</a:t>
            </a:r>
            <a:r>
              <a:rPr lang="zh-CN" altLang="en-US" sz="2400" dirty="0"/>
              <a:t>。</a:t>
            </a:r>
            <a:endParaRPr lang="en-US" altLang="zh-CN" sz="2400" dirty="0"/>
          </a:p>
          <a:p>
            <a:pPr marL="0" indent="0">
              <a:buNone/>
            </a:pPr>
            <a:r>
              <a:rPr lang="zh-CN" altLang="en-US" sz="2400" dirty="0"/>
              <a:t>依此类推。</a:t>
            </a:r>
            <a:endParaRPr lang="zh-CN" altLang="en-US" sz="2400"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8525" y="2128838"/>
            <a:ext cx="5121082" cy="4729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8125"/>
            <a:ext cx="10515600" cy="5938838"/>
          </a:xfrm>
        </p:spPr>
        <p:txBody>
          <a:bodyPr/>
          <a:lstStyle/>
          <a:p>
            <a:pPr marL="0" indent="0">
              <a:buNone/>
            </a:pPr>
            <a:r>
              <a:rPr lang="zh-CN" altLang="en-US" dirty="0"/>
              <a:t>代码实现：</a:t>
            </a:r>
            <a:endParaRPr lang="zh-CN" altLang="en-US" dirty="0"/>
          </a:p>
        </p:txBody>
      </p:sp>
      <p:pic>
        <p:nvPicPr>
          <p:cNvPr id="4" name="图片 3"/>
          <p:cNvPicPr>
            <a:picLocks noChangeAspect="1"/>
          </p:cNvPicPr>
          <p:nvPr/>
        </p:nvPicPr>
        <p:blipFill>
          <a:blip r:embed="rId1"/>
          <a:stretch>
            <a:fillRect/>
          </a:stretch>
        </p:blipFill>
        <p:spPr>
          <a:xfrm>
            <a:off x="3627206" y="0"/>
            <a:ext cx="5109038"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8150" y="457199"/>
            <a:ext cx="10515600" cy="5719763"/>
          </a:xfrm>
        </p:spPr>
        <p:txBody>
          <a:bodyPr>
            <a:normAutofit fontScale="85000" lnSpcReduction="20000"/>
          </a:bodyPr>
          <a:lstStyle/>
          <a:p>
            <a:pPr marL="0" indent="0">
              <a:buNone/>
            </a:pPr>
            <a:r>
              <a:rPr lang="zh-CN" altLang="en-US" dirty="0"/>
              <a:t>借助</a:t>
            </a:r>
            <a:r>
              <a:rPr lang="en-US" altLang="zh-CN" dirty="0"/>
              <a:t>LCS</a:t>
            </a:r>
            <a:r>
              <a:rPr lang="zh-CN" altLang="en-US" dirty="0"/>
              <a:t>的例子，我们可以明确一些基本概念：</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   动态规划求解的是多阶段决策问题</a:t>
            </a:r>
            <a:endParaRPr lang="en-US" altLang="zh-CN" dirty="0"/>
          </a:p>
          <a:p>
            <a:pPr marL="0" indent="0">
              <a:buNone/>
            </a:pPr>
            <a:endParaRPr lang="en-US" altLang="zh-CN" dirty="0"/>
          </a:p>
          <a:p>
            <a:pPr marL="0" indent="0">
              <a:buNone/>
            </a:pPr>
            <a:r>
              <a:rPr lang="zh-CN" altLang="en-US" dirty="0"/>
              <a:t>阶段</a:t>
            </a:r>
            <a:endParaRPr lang="en-US" altLang="zh-CN" dirty="0"/>
          </a:p>
          <a:p>
            <a:pPr marL="0" indent="0">
              <a:buNone/>
            </a:pPr>
            <a:r>
              <a:rPr lang="zh-CN" altLang="en-US" dirty="0"/>
              <a:t>将所给问题的过程，恰当的分为若干</a:t>
            </a:r>
            <a:r>
              <a:rPr lang="zh-CN" altLang="en-US" b="1" dirty="0"/>
              <a:t>相互联系</a:t>
            </a:r>
            <a:r>
              <a:rPr lang="zh-CN" altLang="en-US" dirty="0"/>
              <a:t>的阶段，以便能按一定的次序求解问题。</a:t>
            </a:r>
            <a:endParaRPr lang="en-US" altLang="zh-CN" dirty="0"/>
          </a:p>
          <a:p>
            <a:pPr marL="0" indent="0">
              <a:buNone/>
            </a:pPr>
            <a:r>
              <a:rPr lang="en-US" altLang="zh-CN" dirty="0"/>
              <a:t>	</a:t>
            </a:r>
            <a:endParaRPr lang="en-US" altLang="zh-CN" dirty="0"/>
          </a:p>
          <a:p>
            <a:pPr marL="0" indent="0">
              <a:buNone/>
            </a:pPr>
            <a:r>
              <a:rPr lang="zh-CN" altLang="en-US" dirty="0"/>
              <a:t>状态</a:t>
            </a:r>
            <a:endParaRPr lang="en-US" altLang="zh-CN" dirty="0"/>
          </a:p>
          <a:p>
            <a:pPr marL="0" indent="0">
              <a:buNone/>
            </a:pPr>
            <a:r>
              <a:rPr lang="zh-CN" altLang="en-US" b="1" dirty="0"/>
              <a:t>状态</a:t>
            </a:r>
            <a:r>
              <a:rPr lang="zh-CN" altLang="en-US" dirty="0"/>
              <a:t>表示每个阶段开始所处的自然状况或者客观条件。（子问题）。</a:t>
            </a:r>
            <a:endParaRPr lang="en-US" altLang="zh-CN" dirty="0"/>
          </a:p>
          <a:p>
            <a:pPr marL="0" indent="0">
              <a:buNone/>
            </a:pPr>
            <a:endParaRPr lang="en-US" altLang="zh-CN" dirty="0"/>
          </a:p>
          <a:p>
            <a:pPr marL="0" indent="0">
              <a:buNone/>
            </a:pPr>
            <a:r>
              <a:rPr lang="zh-CN" altLang="en-US" dirty="0"/>
              <a:t>策略</a:t>
            </a:r>
            <a:endParaRPr lang="en-US" altLang="zh-CN" dirty="0"/>
          </a:p>
          <a:p>
            <a:pPr marL="0" indent="0">
              <a:buNone/>
            </a:pPr>
            <a:r>
              <a:rPr lang="zh-CN" altLang="en-US" b="1" dirty="0"/>
              <a:t>策略</a:t>
            </a:r>
            <a:r>
              <a:rPr lang="zh-CN" altLang="en-US" dirty="0"/>
              <a:t>是按顺序排列的策略组成的集合。其中达到最优效果的称为</a:t>
            </a:r>
            <a:r>
              <a:rPr lang="zh-CN" altLang="en-US" b="1" dirty="0"/>
              <a:t>最优策略</a:t>
            </a:r>
            <a:r>
              <a:rPr lang="zh-CN" altLang="en-US" dirty="0"/>
              <a:t>。</a:t>
            </a:r>
            <a:endParaRPr lang="zh-CN" altLang="en-US" dirty="0"/>
          </a:p>
        </p:txBody>
      </p:sp>
      <p:pic>
        <p:nvPicPr>
          <p:cNvPr id="7170" name="Picture 2" descr="å¤é¶æ®µå³ç­é®é¢ç¶æ-å³ç­ç¤ºæå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3650" y="804862"/>
            <a:ext cx="5600700" cy="1076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5300"/>
            <a:ext cx="10515600" cy="5319713"/>
          </a:xfrm>
        </p:spPr>
        <p:txBody>
          <a:bodyPr>
            <a:normAutofit/>
          </a:bodyPr>
          <a:lstStyle/>
          <a:p>
            <a:pPr marL="0" indent="0">
              <a:buNone/>
            </a:pPr>
            <a:endParaRPr lang="en-US" altLang="zh-CN" dirty="0"/>
          </a:p>
          <a:p>
            <a:pPr marL="0" indent="0">
              <a:buNone/>
            </a:pPr>
            <a:endParaRPr lang="en-US" altLang="zh-CN" dirty="0"/>
          </a:p>
          <a:p>
            <a:pPr marL="0" indent="0">
              <a:buNone/>
            </a:pPr>
            <a:r>
              <a:rPr lang="zh-CN" altLang="en-US" dirty="0"/>
              <a:t>动态规划是</a:t>
            </a:r>
            <a:r>
              <a:rPr lang="en-US" altLang="zh-CN" dirty="0"/>
              <a:t>1957</a:t>
            </a:r>
            <a:r>
              <a:rPr lang="zh-CN" altLang="en-US" dirty="0"/>
              <a:t>年理查德贝尔曼在</a:t>
            </a:r>
            <a:r>
              <a:rPr lang="en-US" altLang="zh-CN" dirty="0"/>
              <a:t>《Dynamic Programming》</a:t>
            </a:r>
            <a:r>
              <a:rPr lang="zh-CN" altLang="en-US" dirty="0"/>
              <a:t>一书中提出的。</a:t>
            </a:r>
            <a:endParaRPr lang="en-US" altLang="zh-CN" dirty="0"/>
          </a:p>
          <a:p>
            <a:pPr marL="0" indent="0">
              <a:buNone/>
            </a:pPr>
            <a:endParaRPr lang="en-US" altLang="zh-CN" dirty="0"/>
          </a:p>
          <a:p>
            <a:pPr marL="0" indent="0">
              <a:buNone/>
            </a:pPr>
            <a:r>
              <a:rPr lang="en-US" altLang="zh-CN" dirty="0"/>
              <a:t>《Dynamic Programming》</a:t>
            </a:r>
            <a:r>
              <a:rPr lang="zh-CN" altLang="en-US" dirty="0"/>
              <a:t>中的“</a:t>
            </a:r>
            <a:r>
              <a:rPr lang="en-US" altLang="zh-CN" dirty="0"/>
              <a:t>Programming</a:t>
            </a:r>
            <a:r>
              <a:rPr lang="zh-CN" altLang="en-US" dirty="0"/>
              <a:t>”不是编程的意思，而是指一种表格处理法。我们把每一步得到的子问题结果存储在表格里，每次遇到该子问题时不需要再求解一遍，只需要查询表格即可。</a:t>
            </a:r>
            <a:endParaRPr lang="en-US" altLang="zh-CN" dirty="0"/>
          </a:p>
          <a:p>
            <a:pPr marL="0" indent="0">
              <a:buNone/>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4825"/>
            <a:ext cx="10515600" cy="5672138"/>
          </a:xfrm>
        </p:spPr>
        <p:txBody>
          <a:bodyPr/>
          <a:lstStyle/>
          <a:p>
            <a:pPr marL="0" indent="0">
              <a:buNone/>
            </a:pPr>
            <a:r>
              <a:rPr lang="zh-CN" altLang="en-US" sz="3200" b="1" dirty="0"/>
              <a:t>强化例题：</a:t>
            </a:r>
            <a:endParaRPr lang="en-US" altLang="zh-CN" sz="3200" b="1" dirty="0"/>
          </a:p>
          <a:p>
            <a:pPr marL="0" indent="0">
              <a:buNone/>
            </a:pPr>
            <a:endParaRPr lang="en-US" altLang="zh-CN" sz="3200" b="1" dirty="0"/>
          </a:p>
          <a:p>
            <a:pPr marL="0" indent="0">
              <a:buNone/>
            </a:pPr>
            <a:r>
              <a:rPr lang="zh-CN" altLang="en-US" dirty="0"/>
              <a:t>乌龟棋</a:t>
            </a:r>
            <a:r>
              <a:rPr lang="en-US" altLang="zh-CN" dirty="0"/>
              <a:t>【NOIP2010</a:t>
            </a:r>
            <a:r>
              <a:rPr lang="zh-CN" altLang="en-US" dirty="0"/>
              <a:t>提高组</a:t>
            </a:r>
            <a:r>
              <a:rPr lang="en-US" altLang="zh-CN" dirty="0"/>
              <a:t>】</a:t>
            </a:r>
            <a:endParaRPr lang="en-US" altLang="zh-CN" dirty="0"/>
          </a:p>
          <a:p>
            <a:pPr marL="0" indent="0">
              <a:buNone/>
            </a:pPr>
            <a:endParaRPr lang="en-US" altLang="zh-CN" dirty="0"/>
          </a:p>
          <a:p>
            <a:pPr marL="0" indent="0">
              <a:buNone/>
            </a:pPr>
            <a:r>
              <a:rPr lang="zh-CN" altLang="en-US" dirty="0"/>
              <a:t>题目见：</a:t>
            </a:r>
            <a:endParaRPr lang="en-US" altLang="zh-CN" dirty="0"/>
          </a:p>
          <a:p>
            <a:pPr marL="0" indent="0">
              <a:buNone/>
            </a:pPr>
            <a:r>
              <a:rPr lang="en-US" altLang="zh-CN" dirty="0">
                <a:hlinkClick r:id="rId1"/>
              </a:rPr>
              <a:t>http://115.236.49.52:83/manage/contest/problem.php?cid=1443&amp;num=4</a:t>
            </a: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09625"/>
            <a:ext cx="10515600" cy="5367338"/>
          </a:xfrm>
        </p:spPr>
        <p:txBody>
          <a:bodyPr/>
          <a:lstStyle/>
          <a:p>
            <a:pPr marL="0" indent="0">
              <a:buNone/>
            </a:pPr>
            <a:r>
              <a:rPr lang="zh-CN" altLang="en-US" dirty="0"/>
              <a:t>题解：</a:t>
            </a:r>
            <a:endParaRPr lang="en-US" altLang="zh-CN" dirty="0"/>
          </a:p>
          <a:p>
            <a:pPr marL="0" indent="0">
              <a:buNone/>
            </a:pPr>
            <a:endParaRPr lang="en-US" altLang="zh-CN" dirty="0"/>
          </a:p>
          <a:p>
            <a:pPr marL="0" indent="0">
              <a:buNone/>
            </a:pPr>
            <a:r>
              <a:rPr lang="zh-CN" altLang="en-US" dirty="0"/>
              <a:t>已知：</a:t>
            </a:r>
            <a:endParaRPr lang="en-US" altLang="zh-CN" dirty="0"/>
          </a:p>
          <a:p>
            <a:pPr marL="0" indent="0">
              <a:buNone/>
            </a:pPr>
            <a:r>
              <a:rPr lang="zh-CN" altLang="en-US" dirty="0"/>
              <a:t>卡片只有四种，且数量最多也只有</a:t>
            </a:r>
            <a:r>
              <a:rPr lang="en-US" altLang="zh-CN" dirty="0"/>
              <a:t>40</a:t>
            </a:r>
            <a:endParaRPr lang="en-US" altLang="zh-CN" dirty="0"/>
          </a:p>
          <a:p>
            <a:pPr marL="0" indent="0">
              <a:buNone/>
            </a:pPr>
            <a:r>
              <a:rPr lang="zh-CN" altLang="en-US" dirty="0"/>
              <a:t>知道使用哪几张卡片后，我们就能推出现在到了哪一个位置</a:t>
            </a:r>
            <a:endParaRPr lang="en-US" altLang="zh-CN" dirty="0"/>
          </a:p>
          <a:p>
            <a:pPr marL="0" indent="0">
              <a:buNone/>
            </a:pPr>
            <a:endParaRPr lang="en-US" altLang="zh-CN" dirty="0"/>
          </a:p>
          <a:p>
            <a:pPr marL="0" indent="0">
              <a:buNone/>
            </a:pPr>
            <a:r>
              <a:rPr lang="zh-CN" altLang="en-US" dirty="0"/>
              <a:t>假设，</a:t>
            </a:r>
            <a:r>
              <a:rPr lang="en-US" altLang="zh-CN" dirty="0"/>
              <a:t>F[a][b][c][d]:</a:t>
            </a:r>
            <a:r>
              <a:rPr lang="zh-CN" altLang="en-US" dirty="0"/>
              <a:t>表示你出了</a:t>
            </a:r>
            <a:r>
              <a:rPr lang="en-US" altLang="zh-CN" dirty="0"/>
              <a:t>a</a:t>
            </a:r>
            <a:r>
              <a:rPr lang="zh-CN" altLang="en-US" dirty="0"/>
              <a:t>张爬行牌</a:t>
            </a:r>
            <a:r>
              <a:rPr lang="en-US" altLang="zh-CN" dirty="0"/>
              <a:t>1</a:t>
            </a:r>
            <a:r>
              <a:rPr lang="zh-CN" altLang="en-US" dirty="0"/>
              <a:t>，</a:t>
            </a:r>
            <a:r>
              <a:rPr lang="en-US" altLang="zh-CN" dirty="0"/>
              <a:t>b</a:t>
            </a:r>
            <a:r>
              <a:rPr lang="zh-CN" altLang="en-US" dirty="0"/>
              <a:t>张爬行牌</a:t>
            </a:r>
            <a:r>
              <a:rPr lang="en-US" altLang="zh-CN" dirty="0"/>
              <a:t>2</a:t>
            </a:r>
            <a:r>
              <a:rPr lang="zh-CN" altLang="en-US" dirty="0"/>
              <a:t>，</a:t>
            </a:r>
            <a:r>
              <a:rPr lang="en-US" altLang="zh-CN" dirty="0"/>
              <a:t>c</a:t>
            </a:r>
            <a:r>
              <a:rPr lang="zh-CN" altLang="en-US" dirty="0"/>
              <a:t>张爬行牌</a:t>
            </a:r>
            <a:r>
              <a:rPr lang="en-US" altLang="zh-CN" dirty="0"/>
              <a:t>3</a:t>
            </a:r>
            <a:r>
              <a:rPr lang="zh-CN" altLang="en-US" dirty="0"/>
              <a:t>，</a:t>
            </a:r>
            <a:r>
              <a:rPr lang="en-US" altLang="zh-CN" dirty="0"/>
              <a:t>d</a:t>
            </a:r>
            <a:r>
              <a:rPr lang="zh-CN" altLang="en-US" dirty="0"/>
              <a:t>张爬行牌</a:t>
            </a:r>
            <a:r>
              <a:rPr lang="en-US" altLang="zh-CN" dirty="0"/>
              <a:t>4</a:t>
            </a:r>
            <a:r>
              <a:rPr lang="zh-CN" altLang="en-US" dirty="0"/>
              <a:t>时的得分</a:t>
            </a:r>
            <a:endParaRPr lang="en-US" altLang="zh-CN" dirty="0"/>
          </a:p>
          <a:p>
            <a:pPr marL="0" indent="0">
              <a:buNone/>
            </a:pPr>
            <a:r>
              <a:rPr lang="zh-CN" altLang="en-US" dirty="0"/>
              <a:t>可得状态转移方程：</a:t>
            </a:r>
            <a:endParaRPr lang="en-US" altLang="zh-CN" dirty="0"/>
          </a:p>
          <a:p>
            <a:pPr marL="0" indent="0">
              <a:buNone/>
            </a:pPr>
            <a:r>
              <a:rPr lang="en-US" altLang="zh-CN" dirty="0"/>
              <a:t>F[a][b][c][d]=max(F[a][b][c][d],F[a-1][b][c][d]+num[</a:t>
            </a:r>
            <a:r>
              <a:rPr lang="en-US" altLang="zh-CN" dirty="0" err="1"/>
              <a:t>a+b</a:t>
            </a:r>
            <a:r>
              <a:rPr lang="en-US" altLang="zh-CN" dirty="0"/>
              <a:t>*2+c*3+d*4])</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7675"/>
            <a:ext cx="10515600" cy="5729288"/>
          </a:xfrm>
        </p:spPr>
        <p:txBody>
          <a:bodyPr>
            <a:normAutofit/>
          </a:bodyPr>
          <a:lstStyle/>
          <a:p>
            <a:pPr marL="0" indent="0">
              <a:buNone/>
            </a:pPr>
            <a:r>
              <a:rPr lang="zh-CN" altLang="en-US" sz="3200" b="1" dirty="0"/>
              <a:t>“无后效性”的进一步理解</a:t>
            </a:r>
            <a:endParaRPr lang="en-US" altLang="zh-CN" sz="3200" b="1" dirty="0"/>
          </a:p>
          <a:p>
            <a:pPr marL="0" indent="0">
              <a:buNone/>
            </a:pPr>
            <a:endParaRPr lang="en-US" altLang="zh-CN" dirty="0"/>
          </a:p>
          <a:p>
            <a:pPr marL="0" indent="0">
              <a:buNone/>
            </a:pPr>
            <a:r>
              <a:rPr lang="zh-CN" altLang="en-US" dirty="0"/>
              <a:t>例子：</a:t>
            </a:r>
            <a:endParaRPr lang="en-US" altLang="zh-CN" dirty="0"/>
          </a:p>
          <a:p>
            <a:pPr marL="0" indent="0">
              <a:buNone/>
            </a:pPr>
            <a:r>
              <a:rPr lang="zh-CN" altLang="en-US" dirty="0"/>
              <a:t>已知物体任意时刻所受的外力（方向大小均已知），研究物理运动的轨迹问题。这个时候我们可以把状态定为物体的坐标（</a:t>
            </a:r>
            <a:r>
              <a:rPr lang="en-US" altLang="zh-CN" dirty="0" err="1"/>
              <a:t>xk</a:t>
            </a:r>
            <a:r>
              <a:rPr lang="en-US" altLang="zh-CN" dirty="0"/>
              <a:t>, </a:t>
            </a:r>
            <a:r>
              <a:rPr lang="en-US" altLang="zh-CN" dirty="0" err="1"/>
              <a:t>yk</a:t>
            </a:r>
            <a:r>
              <a:rPr lang="en-US" altLang="zh-CN" dirty="0"/>
              <a:t>, </a:t>
            </a:r>
            <a:r>
              <a:rPr lang="en-US" altLang="zh-CN" dirty="0" err="1"/>
              <a:t>zk</a:t>
            </a:r>
            <a:r>
              <a:rPr lang="zh-CN" altLang="en-US" dirty="0"/>
              <a:t>），但是没有办法确定之后的运动方向和轨迹。即不满足无后效性（一方面是知道此刻的状态仍然无法求出下一个时刻的状态，另一方面如果要求出下一时刻的状态仅仅知道当前时刻的状态还不够，还需要知道以前一段时间的状态，从而计算出当前时刻速度的大小和方向，然后就能计算出下一时刻的状态了），但是如果我们把位置（</a:t>
            </a:r>
            <a:r>
              <a:rPr lang="en-US" altLang="zh-CN" dirty="0" err="1"/>
              <a:t>xk</a:t>
            </a:r>
            <a:r>
              <a:rPr lang="en-US" altLang="zh-CN" dirty="0"/>
              <a:t>, </a:t>
            </a:r>
            <a:r>
              <a:rPr lang="en-US" altLang="zh-CN" dirty="0" err="1"/>
              <a:t>yk</a:t>
            </a:r>
            <a:r>
              <a:rPr lang="en-US" altLang="zh-CN" dirty="0"/>
              <a:t>, </a:t>
            </a:r>
            <a:r>
              <a:rPr lang="en-US" altLang="zh-CN" dirty="0" err="1"/>
              <a:t>zk</a:t>
            </a:r>
            <a:r>
              <a:rPr lang="zh-CN" altLang="en-US" dirty="0"/>
              <a:t>）和速度（</a:t>
            </a:r>
            <a:r>
              <a:rPr lang="en-US" altLang="zh-CN" dirty="0" err="1"/>
              <a:t>vxk</a:t>
            </a:r>
            <a:r>
              <a:rPr lang="en-US" altLang="zh-CN" dirty="0"/>
              <a:t>, </a:t>
            </a:r>
            <a:r>
              <a:rPr lang="en-US" altLang="zh-CN" dirty="0" err="1"/>
              <a:t>vyk</a:t>
            </a:r>
            <a:r>
              <a:rPr lang="en-US" altLang="zh-CN" dirty="0"/>
              <a:t>, </a:t>
            </a:r>
            <a:r>
              <a:rPr lang="en-US" altLang="zh-CN" dirty="0" err="1"/>
              <a:t>vzk</a:t>
            </a:r>
            <a:r>
              <a:rPr lang="zh-CN" altLang="en-US" dirty="0"/>
              <a:t>）一起作为状态变量后，下一步物体的运动方向和轨迹就完全确定啦</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8650"/>
            <a:ext cx="10515600" cy="5548313"/>
          </a:xfrm>
        </p:spPr>
        <p:txBody>
          <a:bodyPr/>
          <a:lstStyle/>
          <a:p>
            <a:pPr marL="0" indent="0">
              <a:buNone/>
            </a:pPr>
            <a:r>
              <a:rPr lang="zh-CN" altLang="en-US" dirty="0"/>
              <a:t>我们通过一个例题更好地来理解“无后效性”</a:t>
            </a:r>
            <a:endParaRPr lang="en-US" altLang="zh-CN" dirty="0"/>
          </a:p>
          <a:p>
            <a:pPr marL="0" indent="0">
              <a:buNone/>
            </a:pPr>
            <a:endParaRPr lang="en-US" altLang="zh-CN" dirty="0"/>
          </a:p>
          <a:p>
            <a:pPr marL="0" indent="0">
              <a:buNone/>
            </a:pPr>
            <a:r>
              <a:rPr lang="zh-CN" altLang="en-US" dirty="0"/>
              <a:t>例题：传纸条（</a:t>
            </a:r>
            <a:r>
              <a:rPr lang="en-US" altLang="zh-CN" dirty="0"/>
              <a:t>NOIP2008</a:t>
            </a:r>
            <a:r>
              <a:rPr lang="zh-CN" altLang="en-US" dirty="0"/>
              <a:t>）</a:t>
            </a:r>
            <a:endParaRPr lang="en-US" altLang="zh-CN" dirty="0"/>
          </a:p>
          <a:p>
            <a:pPr marL="0" indent="0">
              <a:buNone/>
            </a:pPr>
            <a:endParaRPr lang="en-US" altLang="zh-CN" dirty="0"/>
          </a:p>
          <a:p>
            <a:pPr marL="0" indent="0">
              <a:buNone/>
            </a:pPr>
            <a:r>
              <a:rPr lang="zh-CN" altLang="en-US" dirty="0"/>
              <a:t>题目见：</a:t>
            </a:r>
            <a:endParaRPr lang="en-US" altLang="zh-CN" dirty="0"/>
          </a:p>
          <a:p>
            <a:pPr marL="0" indent="0">
              <a:buNone/>
            </a:pPr>
            <a:r>
              <a:rPr lang="en-US" altLang="zh-CN" dirty="0">
                <a:hlinkClick r:id="rId1"/>
              </a:rPr>
              <a:t>http://115.236.49.52:83/manage/contest/problem.php?cid=1443&amp;num=3</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85825"/>
            <a:ext cx="10515600" cy="5291138"/>
          </a:xfrm>
        </p:spPr>
        <p:txBody>
          <a:bodyPr/>
          <a:lstStyle/>
          <a:p>
            <a:pPr marL="0" indent="0">
              <a:buNone/>
            </a:pPr>
            <a:r>
              <a:rPr lang="zh-CN" altLang="en-US" dirty="0"/>
              <a:t>错误解法：</a:t>
            </a:r>
            <a:endParaRPr lang="en-US" altLang="zh-CN" dirty="0"/>
          </a:p>
          <a:p>
            <a:pPr marL="0" indent="0">
              <a:buNone/>
            </a:pPr>
            <a:r>
              <a:rPr lang="en-US" altLang="zh-CN" dirty="0"/>
              <a:t>1</a:t>
            </a:r>
            <a:r>
              <a:rPr lang="zh-CN" altLang="en-US" dirty="0"/>
              <a:t>、从起点到终点找一条数字和最大路径</a:t>
            </a:r>
            <a:endParaRPr lang="en-US" altLang="zh-CN" dirty="0"/>
          </a:p>
          <a:p>
            <a:pPr marL="0" indent="0">
              <a:buNone/>
            </a:pPr>
            <a:r>
              <a:rPr lang="en-US" altLang="zh-CN" dirty="0"/>
              <a:t>2</a:t>
            </a:r>
            <a:r>
              <a:rPr lang="zh-CN" altLang="en-US" dirty="0"/>
              <a:t>、从终点到起点找一条数字和最大路径</a:t>
            </a:r>
            <a:endParaRPr lang="en-US" altLang="zh-CN" dirty="0"/>
          </a:p>
          <a:p>
            <a:pPr marL="0" indent="0">
              <a:buNone/>
            </a:pPr>
            <a:r>
              <a:rPr lang="en-US" altLang="zh-CN" dirty="0"/>
              <a:t>3</a:t>
            </a:r>
            <a:r>
              <a:rPr lang="zh-CN" altLang="en-US" dirty="0"/>
              <a:t>、合并</a:t>
            </a:r>
            <a:endParaRPr lang="en-US" altLang="zh-CN" dirty="0"/>
          </a:p>
          <a:p>
            <a:pPr marL="0" indent="0">
              <a:buNone/>
            </a:pPr>
            <a:endParaRPr lang="en-US" altLang="zh-CN" dirty="0"/>
          </a:p>
          <a:p>
            <a:pPr marL="0" indent="0">
              <a:buNone/>
            </a:pPr>
            <a:r>
              <a:rPr lang="zh-CN" altLang="en-US" dirty="0"/>
              <a:t>错误原因：</a:t>
            </a:r>
            <a:endParaRPr lang="en-US" altLang="zh-CN" dirty="0"/>
          </a:p>
          <a:p>
            <a:pPr marL="0" indent="0">
              <a:buNone/>
            </a:pPr>
            <a:r>
              <a:rPr lang="zh-CN" altLang="en-US" dirty="0"/>
              <a:t>考虑两条路径交叉的点。很显然路径一出现的点是不能出现在路径二中的，这就意味着对路径二的选取不仅要看现阶段状态，还要看历史状态</a:t>
            </a:r>
            <a:r>
              <a:rPr lang="zh-CN" altLang="en-US"/>
              <a:t>，违反“无后效性”</a:t>
            </a:r>
            <a:r>
              <a:rPr lang="zh-CN" altLang="en-US" dirty="0"/>
              <a:t>！</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2424" y="85724"/>
            <a:ext cx="11382376" cy="6772276"/>
          </a:xfrm>
        </p:spPr>
        <p:txBody>
          <a:bodyPr>
            <a:normAutofit lnSpcReduction="10000"/>
          </a:bodyPr>
          <a:lstStyle/>
          <a:p>
            <a:pPr marL="0" indent="0">
              <a:buNone/>
            </a:pPr>
            <a:r>
              <a:rPr lang="zh-CN" altLang="en-US" dirty="0"/>
              <a:t>正解：</a:t>
            </a:r>
            <a:endParaRPr lang="en-US" altLang="zh-CN" dirty="0"/>
          </a:p>
          <a:p>
            <a:pPr marL="0" indent="0">
              <a:buNone/>
            </a:pPr>
            <a:r>
              <a:rPr lang="zh-CN" altLang="en-US" sz="2000" dirty="0"/>
              <a:t>同时考虑两条路径。取消后效性。</a:t>
            </a:r>
            <a:endParaRPr lang="en-US" altLang="zh-CN" sz="2000" dirty="0"/>
          </a:p>
          <a:p>
            <a:pPr marL="0" indent="0">
              <a:buNone/>
            </a:pPr>
            <a:r>
              <a:rPr lang="en-US" altLang="zh-CN" sz="2000" dirty="0" err="1"/>
              <a:t>dp</a:t>
            </a:r>
            <a:r>
              <a:rPr lang="en-US" altLang="zh-CN" sz="2000" dirty="0"/>
              <a:t>[x1][y1][x2][y2]</a:t>
            </a:r>
            <a:r>
              <a:rPr lang="zh-CN" altLang="en-US" sz="2000" dirty="0"/>
              <a:t>，表示第一个人在</a:t>
            </a:r>
            <a:r>
              <a:rPr lang="en-US" altLang="zh-CN" sz="2000" dirty="0"/>
              <a:t>(x1,y1)</a:t>
            </a:r>
            <a:r>
              <a:rPr lang="zh-CN" altLang="en-US" sz="2000" dirty="0"/>
              <a:t>，第二个人在</a:t>
            </a:r>
            <a:r>
              <a:rPr lang="en-US" altLang="zh-CN" sz="2000" dirty="0"/>
              <a:t>(x2,y2)</a:t>
            </a:r>
            <a:r>
              <a:rPr lang="zh-CN" altLang="en-US" sz="2000" dirty="0"/>
              <a:t>时候的最大价值。</a:t>
            </a:r>
            <a:endParaRPr lang="en-US" altLang="zh-CN" sz="2000" dirty="0"/>
          </a:p>
          <a:p>
            <a:pPr marL="0" indent="0">
              <a:buNone/>
            </a:pPr>
            <a:endParaRPr lang="en-US" altLang="zh-CN" sz="2000" dirty="0"/>
          </a:p>
          <a:p>
            <a:pPr marL="0" indent="0">
              <a:buNone/>
            </a:pPr>
            <a:r>
              <a:rPr lang="es-ES" altLang="zh-CN" sz="2000" dirty="0"/>
              <a:t>dp[x1][y1][x2][y2]=m</a:t>
            </a:r>
            <a:r>
              <a:rPr lang="en-US" altLang="zh-CN" sz="2000" dirty="0"/>
              <a:t>ax</a:t>
            </a:r>
            <a:r>
              <a:rPr lang="es-ES" altLang="zh-CN" sz="2000" dirty="0"/>
              <a:t>(dp[x1-1][y1][x2-1][y2],dp[x1-1][y1][x2][y2-1],dp[x1][y1-1][x2-1][y2],dp[x1][y1-1][x2][y2-1])+a[x1][y1]+a[x2][y2]</a:t>
            </a:r>
            <a:endParaRPr lang="es-ES" altLang="zh-CN" sz="2000" dirty="0"/>
          </a:p>
          <a:p>
            <a:pPr marL="0" indent="0">
              <a:buNone/>
            </a:pPr>
            <a:endParaRPr lang="en-US" altLang="zh-CN" sz="2000" dirty="0"/>
          </a:p>
          <a:p>
            <a:pPr marL="0" indent="0">
              <a:buNone/>
            </a:pPr>
            <a:r>
              <a:rPr lang="zh-CN" altLang="en-US" sz="2000" dirty="0"/>
              <a:t>不对！为什么？</a:t>
            </a:r>
            <a:endParaRPr lang="en-US" altLang="zh-CN" sz="2000" dirty="0"/>
          </a:p>
          <a:p>
            <a:pPr marL="0" indent="0">
              <a:buNone/>
            </a:pPr>
            <a:r>
              <a:rPr lang="zh-CN" altLang="en-US" sz="2000" dirty="0"/>
              <a:t>要注意：例如</a:t>
            </a:r>
            <a:r>
              <a:rPr lang="en-US" altLang="zh-CN" sz="2000" dirty="0"/>
              <a:t>,</a:t>
            </a:r>
            <a:r>
              <a:rPr lang="zh-CN" altLang="en-US" sz="2000" dirty="0"/>
              <a:t>对于</a:t>
            </a:r>
            <a:r>
              <a:rPr lang="en-US" altLang="zh-CN" sz="2000" dirty="0" err="1"/>
              <a:t>dp</a:t>
            </a:r>
            <a:r>
              <a:rPr lang="en-US" altLang="zh-CN" sz="2000" dirty="0"/>
              <a:t>[2][2][3][3]</a:t>
            </a:r>
            <a:r>
              <a:rPr lang="zh-CN" altLang="en-US" sz="2000" dirty="0"/>
              <a:t>，它有可能是从</a:t>
            </a:r>
            <a:r>
              <a:rPr lang="en-US" altLang="zh-CN" sz="2000" dirty="0" err="1"/>
              <a:t>dp</a:t>
            </a:r>
            <a:r>
              <a:rPr lang="en-US" altLang="zh-CN" sz="2000" dirty="0"/>
              <a:t>[1][1][3][3]</a:t>
            </a:r>
            <a:r>
              <a:rPr lang="zh-CN" altLang="en-US" sz="2000" dirty="0"/>
              <a:t>走来的，而</a:t>
            </a:r>
            <a:r>
              <a:rPr lang="en-US" altLang="zh-CN" sz="2000" dirty="0" err="1"/>
              <a:t>dp</a:t>
            </a:r>
            <a:r>
              <a:rPr lang="en-US" altLang="zh-CN" sz="2000" dirty="0"/>
              <a:t>[1][1][3][3]</a:t>
            </a:r>
            <a:r>
              <a:rPr lang="zh-CN" altLang="en-US" sz="2000" dirty="0"/>
              <a:t>有可能是</a:t>
            </a:r>
            <a:r>
              <a:rPr lang="en-US" altLang="zh-CN" sz="2000" dirty="0" err="1"/>
              <a:t>dp</a:t>
            </a:r>
            <a:r>
              <a:rPr lang="en-US" altLang="zh-CN" sz="2000" dirty="0"/>
              <a:t>[1][1][2][2]</a:t>
            </a:r>
            <a:r>
              <a:rPr lang="zh-CN" altLang="en-US" sz="2000" dirty="0"/>
              <a:t>走来。这里面，</a:t>
            </a:r>
            <a:r>
              <a:rPr lang="en-US" altLang="zh-CN" sz="2000" dirty="0"/>
              <a:t>(2,2)</a:t>
            </a:r>
            <a:r>
              <a:rPr lang="zh-CN" altLang="en-US" sz="2000" dirty="0"/>
              <a:t>这个坐标既出现在了第一条路径里，又出现在第二条路径里，显然是不可以的。</a:t>
            </a:r>
            <a:endParaRPr lang="en-US" altLang="zh-CN" sz="2000" dirty="0"/>
          </a:p>
          <a:p>
            <a:pPr marL="0" indent="0">
              <a:buNone/>
            </a:pPr>
            <a:endParaRPr lang="en-US" altLang="zh-CN" sz="2000" dirty="0"/>
          </a:p>
          <a:p>
            <a:pPr marL="0" indent="0">
              <a:buNone/>
            </a:pPr>
            <a:r>
              <a:rPr lang="zh-CN" altLang="en-US" sz="2000" dirty="0"/>
              <a:t>特判交叉点：</a:t>
            </a:r>
            <a:endParaRPr lang="en-US" altLang="zh-CN" sz="2000" dirty="0"/>
          </a:p>
          <a:p>
            <a:pPr marL="0" indent="0">
              <a:buNone/>
            </a:pPr>
            <a:r>
              <a:rPr lang="es-ES" altLang="zh-CN" sz="2000" dirty="0"/>
              <a:t>if (x1==x2 &amp;&amp; y1==y2) dp[x1][y1][x2][y2]-=a[x1][y1]</a:t>
            </a:r>
            <a:r>
              <a:rPr lang="zh-CN" altLang="es-ES" sz="2000" dirty="0"/>
              <a:t>；</a:t>
            </a:r>
            <a:endParaRPr lang="en-US" altLang="zh-CN" sz="2000" dirty="0"/>
          </a:p>
          <a:p>
            <a:pPr marL="0" indent="0">
              <a:buNone/>
            </a:pPr>
            <a:endParaRPr lang="en-US" altLang="zh-CN" sz="2000" dirty="0"/>
          </a:p>
          <a:p>
            <a:pPr marL="0" indent="0">
              <a:buNone/>
            </a:pPr>
            <a:r>
              <a:rPr lang="zh-CN" altLang="en-US" sz="2000" dirty="0"/>
              <a:t>优化：</a:t>
            </a:r>
            <a:endParaRPr lang="en-US" altLang="zh-CN" sz="2000" dirty="0"/>
          </a:p>
          <a:p>
            <a:pPr marL="0" indent="0">
              <a:buNone/>
            </a:pPr>
            <a:r>
              <a:rPr lang="zh-CN" altLang="en-US" sz="2000" dirty="0"/>
              <a:t>现在是</a:t>
            </a:r>
            <a:r>
              <a:rPr lang="en-US" altLang="zh-CN" sz="2000" dirty="0"/>
              <a:t>O(n4)</a:t>
            </a:r>
            <a:r>
              <a:rPr lang="zh-CN" altLang="en-US" sz="2000" dirty="0"/>
              <a:t>的复杂度。考虑两条路径是同步的，那么</a:t>
            </a:r>
            <a:r>
              <a:rPr lang="en-US" altLang="zh-CN" sz="2000" dirty="0"/>
              <a:t>x1+y1=x2+y2</a:t>
            </a:r>
            <a:r>
              <a:rPr lang="zh-CN" altLang="en-US" sz="2000" dirty="0"/>
              <a:t>。</a:t>
            </a:r>
            <a:r>
              <a:rPr lang="en-US" altLang="zh-CN" sz="2000" dirty="0"/>
              <a:t>y2</a:t>
            </a:r>
            <a:r>
              <a:rPr lang="zh-CN" altLang="en-US" sz="2000" dirty="0"/>
              <a:t>可通过计算求得，</a:t>
            </a:r>
            <a:r>
              <a:rPr lang="en-US" altLang="zh-CN" sz="2000" dirty="0"/>
              <a:t>=x1+y1-x2</a:t>
            </a:r>
            <a:endParaRPr lang="en-US" altLang="zh-CN" sz="2000" dirty="0"/>
          </a:p>
          <a:p>
            <a:pPr marL="0" indent="0">
              <a:buNone/>
            </a:pPr>
            <a:r>
              <a:rPr lang="zh-CN" altLang="en-US" sz="2000" dirty="0"/>
              <a:t>这样可以压缩成</a:t>
            </a:r>
            <a:r>
              <a:rPr lang="en-US" altLang="zh-CN" sz="2000" dirty="0"/>
              <a:t>O(n3)</a:t>
            </a:r>
            <a:r>
              <a:rPr lang="zh-CN" altLang="en-US" sz="2000" dirty="0"/>
              <a:t>做法。</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r>
              <a:rPr lang="zh-CN" altLang="en-US" sz="7200" b="1" dirty="0"/>
              <a:t>背包专题</a:t>
            </a:r>
            <a:endParaRPr lang="zh-CN" altLang="en-US" sz="72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0140"/>
            <a:ext cx="10515600" cy="5666824"/>
          </a:xfrm>
        </p:spPr>
        <p:txBody>
          <a:bodyPr/>
          <a:lstStyle/>
          <a:p>
            <a:pPr marL="0" indent="0">
              <a:buNone/>
            </a:pPr>
            <a:endParaRPr lang="en-US" altLang="zh-CN" b="1" dirty="0"/>
          </a:p>
          <a:p>
            <a:pPr marL="0" indent="0">
              <a:buNone/>
            </a:pPr>
            <a:r>
              <a:rPr lang="zh-CN" altLang="en-US" dirty="0"/>
              <a:t>例一：</a:t>
            </a:r>
            <a:r>
              <a:rPr lang="en-US" altLang="zh-CN" dirty="0"/>
              <a:t> 3</a:t>
            </a:r>
            <a:r>
              <a:rPr lang="zh-CN" altLang="en-US" dirty="0"/>
              <a:t>袋米其重量和价值如下：</a:t>
            </a:r>
            <a:endParaRPr lang="en-US" altLang="zh-CN" dirty="0"/>
          </a:p>
          <a:p>
            <a:pPr marL="0" indent="0">
              <a:buNone/>
            </a:pPr>
            <a:r>
              <a:rPr lang="en-US" altLang="zh-CN" dirty="0"/>
              <a:t>	A    10    11</a:t>
            </a:r>
            <a:endParaRPr lang="en-US" altLang="zh-CN" dirty="0"/>
          </a:p>
          <a:p>
            <a:pPr marL="0" indent="0">
              <a:buNone/>
            </a:pPr>
            <a:r>
              <a:rPr lang="en-US" altLang="zh-CN" dirty="0"/>
              <a:t>           B     5      5 </a:t>
            </a:r>
            <a:endParaRPr lang="en-US" altLang="zh-CN" dirty="0"/>
          </a:p>
          <a:p>
            <a:pPr marL="0" indent="0">
              <a:buNone/>
            </a:pPr>
            <a:r>
              <a:rPr lang="en-US" altLang="zh-CN" dirty="0"/>
              <a:t>           C     5      4       </a:t>
            </a:r>
            <a:endParaRPr lang="en-US" altLang="zh-CN" dirty="0"/>
          </a:p>
          <a:p>
            <a:pPr marL="0" indent="0">
              <a:buNone/>
            </a:pPr>
            <a:r>
              <a:rPr lang="zh-CN" altLang="en-US" dirty="0"/>
              <a:t>给定一个重量上限为</a:t>
            </a:r>
            <a:r>
              <a:rPr lang="en-US" altLang="zh-CN" dirty="0"/>
              <a:t>12</a:t>
            </a:r>
            <a:r>
              <a:rPr lang="zh-CN" altLang="en-US" dirty="0"/>
              <a:t>的背包（允许米混装），</a:t>
            </a:r>
            <a:endParaRPr lang="en-US" altLang="zh-CN" dirty="0"/>
          </a:p>
          <a:p>
            <a:pPr marL="0" indent="0">
              <a:buNone/>
            </a:pPr>
            <a:r>
              <a:rPr lang="zh-CN" altLang="en-US" dirty="0"/>
              <a:t>求能获得的最大价值。</a:t>
            </a:r>
            <a:endParaRPr lang="en-US" altLang="zh-CN" dirty="0"/>
          </a:p>
          <a:p>
            <a:pPr marL="0" indent="0">
              <a:buNone/>
            </a:pPr>
            <a:endParaRPr lang="en-US" altLang="zh-CN" dirty="0"/>
          </a:p>
          <a:p>
            <a:pPr marL="0" indent="0">
              <a:buNone/>
            </a:pPr>
            <a:r>
              <a:rPr lang="en-US" altLang="zh-CN" dirty="0"/>
              <a:t>	</a:t>
            </a:r>
            <a:endParaRPr lang="en-US" altLang="zh-CN" dirty="0"/>
          </a:p>
          <a:p>
            <a:pPr marL="0" indent="0">
              <a:buNone/>
            </a:pPr>
            <a:endParaRPr lang="en-US" altLang="zh-CN" dirty="0"/>
          </a:p>
          <a:p>
            <a:pPr marL="0" indent="0">
              <a:buNone/>
            </a:pPr>
            <a:endParaRPr lang="en-US" altLang="zh-CN" dirty="0"/>
          </a:p>
          <a:p>
            <a:pPr marL="0" indent="0">
              <a:buNone/>
            </a:pPr>
            <a:endParaRPr lang="zh-CN" altLang="en-US" b="1"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435976" y="2341840"/>
            <a:ext cx="3317874" cy="331787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38250"/>
            <a:ext cx="10515600" cy="5857875"/>
          </a:xfrm>
        </p:spPr>
        <p:txBody>
          <a:bodyPr>
            <a:normAutofit/>
          </a:bodyPr>
          <a:lstStyle/>
          <a:p>
            <a:pPr marL="0" indent="0">
              <a:buNone/>
            </a:pPr>
            <a:r>
              <a:rPr lang="en-US" altLang="zh-CN" dirty="0"/>
              <a:t>         </a:t>
            </a:r>
            <a:r>
              <a:rPr lang="zh-CN" altLang="en-US" dirty="0"/>
              <a:t>如果你有一定的语言基础，甚至接触过排序、贪心等算法，你一定能想到如下思路并能证明其正确性。</a:t>
            </a:r>
            <a:endParaRPr lang="en-US" altLang="zh-CN" dirty="0"/>
          </a:p>
          <a:p>
            <a:pPr marL="0" indent="0">
              <a:buNone/>
            </a:pPr>
            <a:r>
              <a:rPr lang="en-US" altLang="zh-CN" dirty="0"/>
              <a:t>         </a:t>
            </a:r>
            <a:r>
              <a:rPr lang="zh-CN" altLang="en-US" dirty="0"/>
              <a:t>思路：</a:t>
            </a:r>
            <a:endParaRPr lang="en-US" altLang="zh-CN" dirty="0"/>
          </a:p>
          <a:p>
            <a:pPr marL="0" indent="0">
              <a:buNone/>
            </a:pPr>
            <a:r>
              <a:rPr lang="en-US" altLang="zh-CN" dirty="0"/>
              <a:t>         </a:t>
            </a:r>
            <a:r>
              <a:rPr lang="zh-CN" altLang="en-US" dirty="0"/>
              <a:t>我们可以将这些米按照单价从大到小排序，优先往背包里装单价最高的米，直到这种价格的米装满背包或者已被用完。</a:t>
            </a:r>
            <a:endParaRPr lang="en-US" altLang="zh-CN" dirty="0"/>
          </a:p>
          <a:p>
            <a:pPr marL="0" indent="0">
              <a:buNone/>
            </a:pPr>
            <a:r>
              <a:rPr lang="en-US" altLang="zh-CN" dirty="0"/>
              <a:t>         </a:t>
            </a:r>
            <a:r>
              <a:rPr lang="zh-CN" altLang="en-US" dirty="0"/>
              <a:t>具体求解：</a:t>
            </a:r>
            <a:endParaRPr lang="en-US" altLang="zh-CN" dirty="0"/>
          </a:p>
          <a:p>
            <a:pPr marL="0" indent="0">
              <a:buNone/>
            </a:pPr>
            <a:r>
              <a:rPr lang="en-US" altLang="zh-CN" dirty="0"/>
              <a:t>          </a:t>
            </a:r>
            <a:r>
              <a:rPr lang="zh-CN" altLang="en-US" dirty="0"/>
              <a:t>先用单价最高的</a:t>
            </a:r>
            <a:r>
              <a:rPr lang="en-US" altLang="zh-CN" dirty="0"/>
              <a:t>A</a:t>
            </a:r>
            <a:r>
              <a:rPr lang="zh-CN" altLang="en-US" dirty="0"/>
              <a:t>米装</a:t>
            </a:r>
            <a:r>
              <a:rPr lang="en-US" altLang="zh-CN" dirty="0"/>
              <a:t>10</a:t>
            </a:r>
            <a:r>
              <a:rPr lang="zh-CN" altLang="en-US" dirty="0"/>
              <a:t>重量，收获价值为</a:t>
            </a:r>
            <a:r>
              <a:rPr lang="en-US" altLang="zh-CN" dirty="0"/>
              <a:t>12</a:t>
            </a:r>
            <a:r>
              <a:rPr lang="zh-CN" altLang="en-US" dirty="0"/>
              <a:t>，背包剩下</a:t>
            </a:r>
            <a:r>
              <a:rPr lang="en-US" altLang="zh-CN" dirty="0"/>
              <a:t>2</a:t>
            </a:r>
            <a:endParaRPr lang="en-US" altLang="zh-CN" dirty="0"/>
          </a:p>
          <a:p>
            <a:pPr marL="0" indent="0">
              <a:buNone/>
            </a:pPr>
            <a:r>
              <a:rPr lang="zh-CN" altLang="en-US" dirty="0"/>
              <a:t>          再考虑单价次高的</a:t>
            </a:r>
            <a:r>
              <a:rPr lang="en-US" altLang="zh-CN" dirty="0"/>
              <a:t>B</a:t>
            </a:r>
            <a:r>
              <a:rPr lang="zh-CN" altLang="en-US" dirty="0"/>
              <a:t>，</a:t>
            </a:r>
            <a:r>
              <a:rPr lang="en-US" altLang="zh-CN" dirty="0"/>
              <a:t>B</a:t>
            </a:r>
            <a:r>
              <a:rPr lang="zh-CN" altLang="en-US" dirty="0"/>
              <a:t>重量有</a:t>
            </a:r>
            <a:r>
              <a:rPr lang="en-US" altLang="zh-CN" dirty="0"/>
              <a:t>5</a:t>
            </a:r>
            <a:r>
              <a:rPr lang="zh-CN" altLang="en-US" dirty="0"/>
              <a:t>，大于背包剩余部分，于是用</a:t>
            </a:r>
            <a:r>
              <a:rPr lang="en-US" altLang="zh-CN" dirty="0"/>
              <a:t>B</a:t>
            </a:r>
            <a:r>
              <a:rPr lang="zh-CN" altLang="en-US" dirty="0"/>
              <a:t>将背包剩余部分装满，收获价值为</a:t>
            </a:r>
            <a:r>
              <a:rPr lang="en-US" altLang="zh-CN" dirty="0"/>
              <a:t>2</a:t>
            </a:r>
            <a:r>
              <a:rPr lang="zh-CN" altLang="en-US" dirty="0"/>
              <a:t>，</a:t>
            </a:r>
            <a:endParaRPr lang="en-US" altLang="zh-CN" dirty="0"/>
          </a:p>
          <a:p>
            <a:pPr marL="0" indent="0">
              <a:buNone/>
            </a:pPr>
            <a:r>
              <a:rPr lang="zh-CN" altLang="en-US" dirty="0"/>
              <a:t>          价值共计</a:t>
            </a:r>
            <a:r>
              <a:rPr lang="en-US" altLang="zh-CN" dirty="0"/>
              <a:t>14</a:t>
            </a:r>
            <a:endParaRPr lang="en-US" altLang="zh-CN" dirty="0"/>
          </a:p>
          <a:p>
            <a:pPr marL="0" indent="0">
              <a:buNone/>
            </a:pPr>
            <a:endParaRPr lang="en-US" altLang="zh-CN" dirty="0"/>
          </a:p>
          <a:p>
            <a:pPr marL="0" indent="0">
              <a:buNone/>
            </a:pPr>
            <a:r>
              <a:rPr lang="en-US" altLang="zh-CN" dirty="0"/>
              <a:t>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3376"/>
            <a:ext cx="10515600" cy="5614988"/>
          </a:xfrm>
        </p:spPr>
        <p:txBody>
          <a:bodyPr/>
          <a:lstStyle/>
          <a:p>
            <a:pPr marL="0" indent="0">
              <a:buNone/>
            </a:pPr>
            <a:endParaRPr lang="en-US" altLang="zh-CN" dirty="0"/>
          </a:p>
          <a:p>
            <a:pPr marL="0" indent="0">
              <a:buNone/>
            </a:pPr>
            <a:r>
              <a:rPr lang="zh-CN" altLang="en-US" dirty="0"/>
              <a:t>例二：</a:t>
            </a:r>
            <a:endParaRPr lang="en-US" altLang="zh-CN" dirty="0"/>
          </a:p>
          <a:p>
            <a:pPr marL="0" indent="0">
              <a:buNone/>
            </a:pPr>
            <a:r>
              <a:rPr lang="en-US" altLang="zh-CN" dirty="0"/>
              <a:t>3</a:t>
            </a:r>
            <a:r>
              <a:rPr lang="zh-CN" altLang="en-US" dirty="0"/>
              <a:t>块玉石（价值昂贵不允许分割），其重量和价值如下：</a:t>
            </a:r>
            <a:endParaRPr lang="en-US" altLang="zh-CN" dirty="0"/>
          </a:p>
          <a:p>
            <a:pPr marL="0" indent="0">
              <a:buNone/>
            </a:pPr>
            <a:r>
              <a:rPr lang="en-US" altLang="zh-CN" dirty="0"/>
              <a:t>	A     6      6</a:t>
            </a:r>
            <a:endParaRPr lang="en-US" altLang="zh-CN" dirty="0"/>
          </a:p>
          <a:p>
            <a:pPr marL="0" indent="0">
              <a:buNone/>
            </a:pPr>
            <a:r>
              <a:rPr lang="en-US" altLang="zh-CN" dirty="0"/>
              <a:t>           B     5      4 </a:t>
            </a:r>
            <a:endParaRPr lang="en-US" altLang="zh-CN" dirty="0"/>
          </a:p>
          <a:p>
            <a:pPr marL="0" indent="0">
              <a:buNone/>
            </a:pPr>
            <a:r>
              <a:rPr lang="en-US" altLang="zh-CN" dirty="0"/>
              <a:t>           C     5      3       </a:t>
            </a:r>
            <a:endParaRPr lang="en-US" altLang="zh-CN" dirty="0"/>
          </a:p>
          <a:p>
            <a:pPr marL="0" indent="0">
              <a:buNone/>
            </a:pPr>
            <a:r>
              <a:rPr lang="zh-CN" altLang="en-US" dirty="0"/>
              <a:t>给定一个重量上限为</a:t>
            </a:r>
            <a:r>
              <a:rPr lang="en-US" altLang="zh-CN" dirty="0"/>
              <a:t>10</a:t>
            </a:r>
            <a:r>
              <a:rPr lang="zh-CN" altLang="en-US" dirty="0"/>
              <a:t>的背包，求能获得的最大价值。</a:t>
            </a:r>
            <a:endParaRPr lang="en-US" altLang="zh-CN" dirty="0"/>
          </a:p>
          <a:p>
            <a:pPr marL="0" indent="0">
              <a:buNone/>
            </a:pPr>
            <a:endParaRPr lang="en-US" altLang="zh-CN" dirty="0"/>
          </a:p>
          <a:p>
            <a:pPr marL="0" indent="0">
              <a:buNone/>
            </a:pP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24581" y="2676525"/>
            <a:ext cx="2472144" cy="32924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14400"/>
            <a:ext cx="10515600" cy="5610225"/>
          </a:xfrm>
        </p:spPr>
        <p:txBody>
          <a:bodyPr>
            <a:normAutofit lnSpcReduction="10000"/>
          </a:bodyPr>
          <a:lstStyle/>
          <a:p>
            <a:pPr marL="0" indent="0">
              <a:buNone/>
            </a:pPr>
            <a:r>
              <a:rPr lang="zh-CN" altLang="en-US" sz="3200" b="1" dirty="0"/>
              <a:t>算法思想：         </a:t>
            </a:r>
            <a:endParaRPr lang="en-US" altLang="zh-CN" sz="3200" b="1" dirty="0"/>
          </a:p>
          <a:p>
            <a:pPr marL="0" indent="0">
              <a:buNone/>
            </a:pPr>
            <a:endParaRPr lang="en-US" altLang="zh-CN" dirty="0"/>
          </a:p>
          <a:p>
            <a:pPr marL="0" indent="0">
              <a:buNone/>
            </a:pPr>
            <a:r>
              <a:rPr lang="zh-CN" altLang="en-US" dirty="0"/>
              <a:t>         动态规划也是一种分治思想，但与分治算法不同的是，分治算法是把原问题分解为若干子问题，自顶向下求解各子问题，合并子问题的解，从而得到原问题的解。但是使用分治法，要求各个子问题是不相交，相互独立的。如果各个子问题有重叠，那么分治法将重复求解很多子问题，无法实现分治的优势，降低了算法效率。</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这时候我们考虑使用动态规划：动态规划也是把原问题分解为若干子问题，然后自底向上，先求解最小的子问题，把结果存储在表格中，再求解大的子问题时，直接从表格中查询小的子问题的解，避免重复计算，提高算法效率。</a:t>
            </a:r>
            <a:endParaRPr lang="zh-CN" altLang="en-US" dirty="0"/>
          </a:p>
          <a:p>
            <a:pPr marL="0" indent="0">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09725"/>
            <a:ext cx="10515600" cy="4171950"/>
          </a:xfrm>
        </p:spPr>
        <p:txBody>
          <a:bodyPr/>
          <a:lstStyle/>
          <a:p>
            <a:pPr marL="0" indent="0">
              <a:buNone/>
            </a:pPr>
            <a:r>
              <a:rPr lang="en-US" altLang="zh-CN" dirty="0"/>
              <a:t>	</a:t>
            </a:r>
            <a:r>
              <a:rPr lang="zh-CN" altLang="en-US" dirty="0"/>
              <a:t>按照例一单价优先的思路，答案为取</a:t>
            </a:r>
            <a:r>
              <a:rPr lang="en-US" altLang="zh-CN" dirty="0"/>
              <a:t>A</a:t>
            </a:r>
            <a:r>
              <a:rPr lang="zh-CN" altLang="en-US" dirty="0"/>
              <a:t>物品所得</a:t>
            </a:r>
            <a:r>
              <a:rPr lang="en-US" altLang="zh-CN" dirty="0"/>
              <a:t>6</a:t>
            </a:r>
            <a:endParaRPr lang="en-US" altLang="zh-CN" dirty="0"/>
          </a:p>
          <a:p>
            <a:pPr marL="0" indent="0">
              <a:buNone/>
            </a:pPr>
            <a:r>
              <a:rPr lang="en-US" altLang="zh-CN" dirty="0"/>
              <a:t> 	</a:t>
            </a:r>
            <a:r>
              <a:rPr lang="zh-CN" altLang="en-US" dirty="0"/>
              <a:t>但是，如果先选择</a:t>
            </a:r>
            <a:r>
              <a:rPr lang="en-US" altLang="zh-CN" dirty="0"/>
              <a:t>B</a:t>
            </a:r>
            <a:r>
              <a:rPr lang="zh-CN" altLang="en-US" dirty="0"/>
              <a:t>物品，就可以再选择</a:t>
            </a:r>
            <a:r>
              <a:rPr lang="en-US" altLang="zh-CN" dirty="0"/>
              <a:t>C</a:t>
            </a:r>
            <a:r>
              <a:rPr lang="zh-CN" altLang="en-US" dirty="0"/>
              <a:t>物品取得</a:t>
            </a:r>
            <a:r>
              <a:rPr lang="en-US" altLang="zh-CN" dirty="0"/>
              <a:t>7</a:t>
            </a:r>
            <a:r>
              <a:rPr lang="zh-CN" altLang="en-US" dirty="0"/>
              <a:t>！</a:t>
            </a:r>
            <a:endParaRPr lang="en-US" altLang="zh-CN" dirty="0"/>
          </a:p>
          <a:p>
            <a:pPr marL="0" indent="0">
              <a:buNone/>
            </a:pPr>
            <a:endParaRPr lang="en-US" altLang="zh-CN" dirty="0"/>
          </a:p>
          <a:p>
            <a:pPr marL="0" indent="0">
              <a:buNone/>
            </a:pPr>
            <a:r>
              <a:rPr lang="en-US" altLang="zh-CN" dirty="0"/>
              <a:t>	</a:t>
            </a:r>
            <a:r>
              <a:rPr lang="zh-CN" altLang="en-US" dirty="0"/>
              <a:t>也许有些同学会觉得，这个例子下，</a:t>
            </a:r>
            <a:r>
              <a:rPr lang="en-US" altLang="zh-CN" dirty="0"/>
              <a:t>B</a:t>
            </a:r>
            <a:r>
              <a:rPr lang="zh-CN" altLang="en-US" dirty="0"/>
              <a:t>、</a:t>
            </a:r>
            <a:r>
              <a:rPr lang="en-US" altLang="zh-CN" dirty="0"/>
              <a:t>C</a:t>
            </a:r>
            <a:r>
              <a:rPr lang="zh-CN" altLang="en-US" dirty="0"/>
              <a:t>物品的重量很小，使用“重量小的优先”策略能够得到最优解。但是，反例同样也是容易构造。</a:t>
            </a:r>
            <a:r>
              <a:rPr lang="en-US" altLang="zh-CN" dirty="0"/>
              <a:t>	</a:t>
            </a:r>
            <a:endParaRPr lang="en-US" altLang="zh-CN" dirty="0"/>
          </a:p>
          <a:p>
            <a:pPr marL="0" indent="0">
              <a:buNone/>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23925"/>
            <a:ext cx="10515600" cy="5253038"/>
          </a:xfrm>
        </p:spPr>
        <p:txBody>
          <a:bodyPr/>
          <a:lstStyle/>
          <a:p>
            <a:pPr marL="457200" lvl="1" indent="0">
              <a:buNone/>
            </a:pPr>
            <a:r>
              <a:rPr lang="zh-CN" altLang="en-US" sz="2800" dirty="0"/>
              <a:t>我们把例一称为部分背包，解法为贪心算法。</a:t>
            </a:r>
            <a:endParaRPr lang="en-US" altLang="zh-CN" sz="2800" dirty="0"/>
          </a:p>
          <a:p>
            <a:pPr marL="457200" lvl="1" indent="0">
              <a:buNone/>
            </a:pPr>
            <a:r>
              <a:rPr lang="zh-CN" altLang="en-US" sz="2800" dirty="0"/>
              <a:t>我们把例二称为</a:t>
            </a:r>
            <a:r>
              <a:rPr lang="en-US" altLang="zh-CN" sz="2800" dirty="0"/>
              <a:t>01</a:t>
            </a:r>
            <a:r>
              <a:rPr lang="zh-CN" altLang="en-US" sz="2800" dirty="0"/>
              <a:t>背包，用贪心算法无法正确求解，会出现反例。</a:t>
            </a:r>
            <a:endParaRPr lang="en-US" altLang="zh-CN" sz="2800" dirty="0"/>
          </a:p>
          <a:p>
            <a:pPr marL="457200" lvl="1" indent="0">
              <a:buNone/>
            </a:pPr>
            <a:r>
              <a:rPr lang="zh-CN" altLang="en-US" sz="2800" dirty="0"/>
              <a:t>本专题的重点在于</a:t>
            </a:r>
            <a:r>
              <a:rPr lang="en-US" altLang="zh-CN" sz="2800" dirty="0"/>
              <a:t>01</a:t>
            </a:r>
            <a:r>
              <a:rPr lang="zh-CN" altLang="en-US" sz="2800" dirty="0"/>
              <a:t>背包问题的求解。</a:t>
            </a:r>
            <a:endParaRPr lang="en-US" altLang="zh-CN" sz="2800" dirty="0"/>
          </a:p>
          <a:p>
            <a:pPr marL="0" indent="0">
              <a:buNone/>
            </a:pPr>
            <a:endParaRPr lang="en-US" altLang="zh-CN" dirty="0"/>
          </a:p>
          <a:p>
            <a:pPr marL="0" indent="0">
              <a:buNone/>
            </a:pPr>
            <a:r>
              <a:rPr lang="en-US" altLang="zh-CN" dirty="0"/>
              <a:t>      </a:t>
            </a:r>
            <a:r>
              <a:rPr lang="zh-CN" altLang="en-US" dirty="0"/>
              <a:t>问题的完整表达：</a:t>
            </a:r>
            <a:endParaRPr lang="en-US" altLang="zh-CN" dirty="0"/>
          </a:p>
          <a:p>
            <a:pPr marL="0" indent="0">
              <a:buNone/>
            </a:pPr>
            <a:r>
              <a:rPr lang="zh-CN" altLang="en-US" dirty="0"/>
              <a:t>      有</a:t>
            </a:r>
            <a:r>
              <a:rPr lang="en-US" altLang="zh-CN" dirty="0"/>
              <a:t>N</a:t>
            </a:r>
            <a:r>
              <a:rPr lang="zh-CN" altLang="en-US" dirty="0"/>
              <a:t>件物品和一个容量为</a:t>
            </a:r>
            <a:r>
              <a:rPr lang="en-US" altLang="zh-CN" dirty="0"/>
              <a:t>V</a:t>
            </a:r>
            <a:r>
              <a:rPr lang="zh-CN" altLang="en-US" dirty="0"/>
              <a:t>的背包。第</a:t>
            </a:r>
            <a:r>
              <a:rPr lang="en-US" altLang="zh-CN" dirty="0" err="1"/>
              <a:t>i</a:t>
            </a:r>
            <a:r>
              <a:rPr lang="zh-CN" altLang="en-US" dirty="0"/>
              <a:t>件物品的体积是</a:t>
            </a:r>
            <a:r>
              <a:rPr lang="en-US" altLang="zh-CN" dirty="0"/>
              <a:t>c[</a:t>
            </a:r>
            <a:r>
              <a:rPr lang="en-US" altLang="zh-CN" dirty="0" err="1"/>
              <a:t>i</a:t>
            </a:r>
            <a:r>
              <a:rPr lang="en-US" altLang="zh-CN" dirty="0"/>
              <a:t>]</a:t>
            </a:r>
            <a:r>
              <a:rPr lang="zh-CN" altLang="en-US" dirty="0"/>
              <a:t>，价值是</a:t>
            </a:r>
            <a:r>
              <a:rPr lang="en-US" altLang="zh-CN" dirty="0"/>
              <a:t>w[</a:t>
            </a:r>
            <a:r>
              <a:rPr lang="en-US" altLang="zh-CN" dirty="0" err="1"/>
              <a:t>i</a:t>
            </a:r>
            <a:r>
              <a:rPr lang="en-US" altLang="zh-CN" dirty="0"/>
              <a:t>]</a:t>
            </a:r>
            <a:r>
              <a:rPr lang="zh-CN" altLang="en-US" dirty="0"/>
              <a:t>。</a:t>
            </a:r>
            <a:r>
              <a:rPr lang="zh-CN" altLang="en-US" dirty="0">
                <a:solidFill>
                  <a:srgbClr val="FF0000"/>
                </a:solidFill>
              </a:rPr>
              <a:t>每种物品仅有一件</a:t>
            </a:r>
            <a:r>
              <a:rPr lang="zh-CN" altLang="en-US" dirty="0"/>
              <a:t>，可以选择放（</a:t>
            </a:r>
            <a:r>
              <a:rPr lang="en-US" altLang="zh-CN" dirty="0"/>
              <a:t>1</a:t>
            </a:r>
            <a:r>
              <a:rPr lang="zh-CN" altLang="en-US" dirty="0"/>
              <a:t>）或不放（</a:t>
            </a:r>
            <a:r>
              <a:rPr lang="en-US" altLang="zh-CN" dirty="0"/>
              <a:t>0</a:t>
            </a:r>
            <a:r>
              <a:rPr lang="zh-CN" altLang="en-US" dirty="0"/>
              <a:t>）。求解将哪些物品装入背包可使价值总和最大。</a:t>
            </a:r>
            <a:endParaRPr lang="zh-CN" altLang="en-US"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3874"/>
            <a:ext cx="10515600" cy="6181725"/>
          </a:xfrm>
        </p:spPr>
        <p:txBody>
          <a:bodyPr/>
          <a:lstStyle/>
          <a:p>
            <a:pPr marL="0" indent="0">
              <a:buNone/>
            </a:pPr>
            <a:r>
              <a:rPr lang="en-US" altLang="zh-CN" dirty="0"/>
              <a:t>	</a:t>
            </a:r>
            <a:r>
              <a:rPr lang="zh-CN" altLang="en-US" dirty="0"/>
              <a:t>贪心算法失败的原因在于，局部最优解无法保证全局最优解。</a:t>
            </a:r>
            <a:endParaRPr lang="en-US" altLang="zh-CN" dirty="0"/>
          </a:p>
          <a:p>
            <a:pPr marL="0" indent="0">
              <a:buNone/>
            </a:pPr>
            <a:endParaRPr lang="en-US" altLang="zh-CN" dirty="0"/>
          </a:p>
          <a:p>
            <a:pPr marL="0" indent="0">
              <a:buNone/>
            </a:pPr>
            <a:r>
              <a:rPr lang="en-US" altLang="zh-CN" dirty="0"/>
              <a:t>	</a:t>
            </a:r>
            <a:r>
              <a:rPr lang="zh-CN" altLang="en-US" dirty="0"/>
              <a:t>如何考虑问题才能没有反例呢？</a:t>
            </a:r>
            <a:endParaRPr lang="en-US" altLang="zh-CN" dirty="0"/>
          </a:p>
          <a:p>
            <a:pPr marL="0" indent="0">
              <a:buNone/>
            </a:pPr>
            <a:r>
              <a:rPr lang="en-US" altLang="zh-CN" dirty="0"/>
              <a:t>	</a:t>
            </a:r>
            <a:r>
              <a:rPr lang="zh-CN" altLang="en-US" dirty="0"/>
              <a:t>我们从</a:t>
            </a:r>
            <a:r>
              <a:rPr lang="en-US" altLang="zh-CN" dirty="0"/>
              <a:t>01</a:t>
            </a:r>
            <a:r>
              <a:rPr lang="zh-CN" altLang="en-US" dirty="0"/>
              <a:t>入手！</a:t>
            </a:r>
            <a:endParaRPr lang="en-US" altLang="zh-CN" dirty="0"/>
          </a:p>
          <a:p>
            <a:pPr marL="0" indent="0">
              <a:buNone/>
            </a:pPr>
            <a:r>
              <a:rPr lang="en-US" altLang="zh-CN" dirty="0"/>
              <a:t>	</a:t>
            </a:r>
            <a:r>
              <a:rPr lang="zh-CN" altLang="en-US" dirty="0"/>
              <a:t>以一个具体例子说明：</a:t>
            </a:r>
            <a:endParaRPr lang="en-US" altLang="zh-CN" dirty="0"/>
          </a:p>
          <a:p>
            <a:pPr marL="0" indent="0">
              <a:buNone/>
            </a:pPr>
            <a:r>
              <a:rPr lang="en-US" altLang="zh-CN" dirty="0"/>
              <a:t>	</a:t>
            </a:r>
            <a:endParaRPr lang="en-US" altLang="zh-CN" dirty="0"/>
          </a:p>
          <a:p>
            <a:pPr marL="0" indent="0">
              <a:buNone/>
            </a:pPr>
            <a:r>
              <a:rPr lang="en-US" altLang="zh-CN" dirty="0"/>
              <a:t>	</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0075"/>
            <a:ext cx="10515600" cy="5576888"/>
          </a:xfrm>
        </p:spPr>
        <p:txBody>
          <a:bodyPr>
            <a:noAutofit/>
          </a:bodyPr>
          <a:lstStyle/>
          <a:p>
            <a:pPr marL="0" indent="0">
              <a:buNone/>
            </a:pPr>
            <a:r>
              <a:rPr lang="en-US" altLang="zh-CN" dirty="0"/>
              <a:t>         </a:t>
            </a:r>
            <a:r>
              <a:rPr lang="zh-CN" altLang="en-US" dirty="0"/>
              <a:t>一个国家有十座金矿，据勘测，国王知道挖取每一座金矿需要多少人力以及每座金矿能够挖出多少金子。每座金矿需要的人数是固定的，挖出的金子也是固定的，当某个人已经被安排挖某座金矿时，他将无法再去挖其它金矿。国王希望能够把尽可能多的金子挖出来造福国民，作为这个国家最聪明的人，请你帮助国王。</a:t>
            </a:r>
            <a:endParaRPr lang="en-US" altLang="zh-CN" dirty="0"/>
          </a:p>
          <a:p>
            <a:pPr marL="0" indent="0">
              <a:buNone/>
            </a:pPr>
            <a:endParaRPr lang="en-US" altLang="zh-CN" dirty="0"/>
          </a:p>
          <a:p>
            <a:pPr marL="0" indent="0">
              <a:buNone/>
            </a:pPr>
            <a:r>
              <a:rPr lang="zh-CN" altLang="en-US" dirty="0"/>
              <a:t> 输入样例：</a:t>
            </a:r>
            <a:br>
              <a:rPr lang="zh-CN" altLang="en-US" dirty="0"/>
            </a:br>
            <a:r>
              <a:rPr lang="zh-CN" altLang="en-US" dirty="0"/>
              <a:t>       </a:t>
            </a:r>
            <a:r>
              <a:rPr lang="en-US" altLang="zh-CN" dirty="0"/>
              <a:t>100 5</a:t>
            </a:r>
            <a:br>
              <a:rPr lang="zh-CN" altLang="en-US" dirty="0"/>
            </a:br>
            <a:r>
              <a:rPr lang="zh-CN" altLang="en-US" dirty="0"/>
              <a:t>       </a:t>
            </a:r>
            <a:r>
              <a:rPr lang="en-US" altLang="zh-CN" dirty="0"/>
              <a:t>77 92</a:t>
            </a:r>
            <a:br>
              <a:rPr lang="zh-CN" altLang="en-US" dirty="0"/>
            </a:br>
            <a:r>
              <a:rPr lang="zh-CN" altLang="en-US" dirty="0"/>
              <a:t>       </a:t>
            </a:r>
            <a:r>
              <a:rPr lang="en-US" altLang="zh-CN" dirty="0"/>
              <a:t>22 22</a:t>
            </a:r>
            <a:br>
              <a:rPr lang="zh-CN" altLang="en-US" dirty="0"/>
            </a:br>
            <a:r>
              <a:rPr lang="zh-CN" altLang="en-US" dirty="0"/>
              <a:t>       </a:t>
            </a:r>
            <a:r>
              <a:rPr lang="en-US" altLang="zh-CN" dirty="0"/>
              <a:t>29 87</a:t>
            </a:r>
            <a:br>
              <a:rPr lang="zh-CN" altLang="en-US" dirty="0"/>
            </a:br>
            <a:r>
              <a:rPr lang="zh-CN" altLang="en-US" dirty="0"/>
              <a:t>       </a:t>
            </a:r>
            <a:r>
              <a:rPr lang="en-US" altLang="zh-CN" dirty="0"/>
              <a:t>50 46</a:t>
            </a:r>
            <a:br>
              <a:rPr lang="zh-CN" altLang="en-US" dirty="0"/>
            </a:br>
            <a:r>
              <a:rPr lang="zh-CN" altLang="en-US" dirty="0"/>
              <a:t>       </a:t>
            </a:r>
            <a:r>
              <a:rPr lang="en-US" altLang="zh-CN" dirty="0"/>
              <a:t>99 90</a:t>
            </a:r>
            <a:br>
              <a:rPr lang="zh-CN" altLang="en-US" dirty="0"/>
            </a:br>
            <a:r>
              <a:rPr lang="zh-CN" altLang="en-US" dirty="0"/>
              <a:t>      </a:t>
            </a:r>
            <a:endParaRPr lang="zh-CN" altLang="en-US" dirty="0"/>
          </a:p>
        </p:txBody>
      </p:sp>
      <p:sp>
        <p:nvSpPr>
          <p:cNvPr id="4" name="文本框 3"/>
          <p:cNvSpPr txBox="1"/>
          <p:nvPr/>
        </p:nvSpPr>
        <p:spPr>
          <a:xfrm>
            <a:off x="5386387" y="3095625"/>
            <a:ext cx="1938338" cy="954107"/>
          </a:xfrm>
          <a:prstGeom prst="rect">
            <a:avLst/>
          </a:prstGeom>
          <a:noFill/>
        </p:spPr>
        <p:txBody>
          <a:bodyPr wrap="square" rtlCol="0">
            <a:spAutoFit/>
          </a:bodyPr>
          <a:lstStyle/>
          <a:p>
            <a:r>
              <a:rPr lang="zh-CN" altLang="en-US" sz="2800" dirty="0"/>
              <a:t>输出样例：</a:t>
            </a:r>
            <a:br>
              <a:rPr lang="zh-CN" altLang="en-US" sz="2800" dirty="0"/>
            </a:br>
            <a:r>
              <a:rPr lang="zh-CN" altLang="en-US" sz="2800" dirty="0"/>
              <a:t>       </a:t>
            </a:r>
            <a:r>
              <a:rPr lang="en-US" altLang="zh-CN" sz="2800" dirty="0"/>
              <a:t>133</a:t>
            </a:r>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85800"/>
            <a:ext cx="10515600" cy="5491163"/>
          </a:xfrm>
        </p:spPr>
        <p:txBody>
          <a:bodyPr/>
          <a:lstStyle/>
          <a:p>
            <a:pPr marL="0" indent="0">
              <a:buNone/>
            </a:pPr>
            <a:r>
              <a:rPr lang="en-US" altLang="zh-CN" dirty="0"/>
              <a:t>	</a:t>
            </a:r>
            <a:r>
              <a:rPr lang="zh-CN" altLang="en-US" dirty="0"/>
              <a:t>假设国家总人数为</a:t>
            </a:r>
            <a:r>
              <a:rPr lang="en-US" altLang="zh-CN" dirty="0"/>
              <a:t>10000</a:t>
            </a:r>
            <a:r>
              <a:rPr lang="zh-CN" altLang="en-US" dirty="0"/>
              <a:t>。</a:t>
            </a:r>
            <a:endParaRPr lang="en-US" altLang="zh-CN" dirty="0"/>
          </a:p>
          <a:p>
            <a:pPr marL="0" indent="0">
              <a:buNone/>
            </a:pPr>
            <a:r>
              <a:rPr lang="en-US" altLang="zh-CN" dirty="0"/>
              <a:t>	</a:t>
            </a:r>
            <a:r>
              <a:rPr lang="zh-CN" altLang="en-US" dirty="0"/>
              <a:t>考虑最后一座金矿（假设要消耗</a:t>
            </a:r>
            <a:r>
              <a:rPr lang="en-US" altLang="zh-CN" dirty="0"/>
              <a:t>1500</a:t>
            </a:r>
            <a:r>
              <a:rPr lang="zh-CN" altLang="en-US" dirty="0"/>
              <a:t>人，可获得</a:t>
            </a:r>
            <a:r>
              <a:rPr lang="en-US" altLang="zh-CN" dirty="0"/>
              <a:t>8000</a:t>
            </a:r>
            <a:r>
              <a:rPr lang="zh-CN" altLang="en-US" dirty="0"/>
              <a:t>金币），我们面前仅有两种选择，要么挖，要么不挖。</a:t>
            </a:r>
            <a:endParaRPr lang="en-US" altLang="zh-CN" dirty="0"/>
          </a:p>
          <a:p>
            <a:pPr marL="0" indent="0">
              <a:buNone/>
            </a:pPr>
            <a:r>
              <a:rPr lang="en-US" altLang="zh-CN" dirty="0"/>
              <a:t>	</a:t>
            </a:r>
            <a:r>
              <a:rPr lang="zh-CN" altLang="en-US" dirty="0"/>
              <a:t>我们知道了这两种选择分别能得到的金子数，他们之间较大值就是问题的答案。</a:t>
            </a:r>
            <a:endParaRPr lang="en-US" altLang="zh-CN" dirty="0"/>
          </a:p>
          <a:p>
            <a:pPr marL="0" indent="0">
              <a:buNone/>
            </a:pPr>
            <a:r>
              <a:rPr lang="en-US" altLang="zh-CN" dirty="0"/>
              <a:t>	</a:t>
            </a:r>
            <a:r>
              <a:rPr lang="zh-CN" altLang="en-US" dirty="0"/>
              <a:t>现在我们明确一下这两种选择：</a:t>
            </a:r>
            <a:endParaRPr lang="en-US" altLang="zh-CN" dirty="0"/>
          </a:p>
          <a:p>
            <a:pPr marL="0" indent="0">
              <a:buNone/>
            </a:pPr>
            <a:r>
              <a:rPr lang="en-US" altLang="zh-CN" dirty="0"/>
              <a:t>	</a:t>
            </a:r>
            <a:r>
              <a:rPr lang="zh-CN" altLang="en-US" dirty="0"/>
              <a:t>选择一：挖！问题等价于</a:t>
            </a:r>
            <a:r>
              <a:rPr lang="en-US" altLang="zh-CN" dirty="0"/>
              <a:t>8500</a:t>
            </a:r>
            <a:r>
              <a:rPr lang="zh-CN" altLang="en-US" dirty="0"/>
              <a:t>人挖</a:t>
            </a:r>
            <a:r>
              <a:rPr lang="en-US" altLang="zh-CN" dirty="0"/>
              <a:t>9</a:t>
            </a:r>
            <a:r>
              <a:rPr lang="zh-CN" altLang="en-US" dirty="0"/>
              <a:t>座金矿取得的最大值</a:t>
            </a:r>
            <a:r>
              <a:rPr lang="en-US" altLang="zh-CN" dirty="0"/>
              <a:t>x</a:t>
            </a:r>
            <a:r>
              <a:rPr lang="zh-CN" altLang="en-US" dirty="0"/>
              <a:t>加上第</a:t>
            </a:r>
            <a:r>
              <a:rPr lang="en-US" altLang="zh-CN" dirty="0"/>
              <a:t>10</a:t>
            </a:r>
            <a:r>
              <a:rPr lang="zh-CN" altLang="en-US" dirty="0"/>
              <a:t>座金矿的</a:t>
            </a:r>
            <a:r>
              <a:rPr lang="en-US" altLang="zh-CN" dirty="0"/>
              <a:t>8000</a:t>
            </a:r>
            <a:r>
              <a:rPr lang="zh-CN" altLang="en-US" dirty="0"/>
              <a:t>金币。</a:t>
            </a:r>
            <a:endParaRPr lang="en-US" altLang="zh-CN" dirty="0"/>
          </a:p>
          <a:p>
            <a:pPr marL="0" indent="0">
              <a:buNone/>
            </a:pPr>
            <a:r>
              <a:rPr lang="en-US" altLang="zh-CN" dirty="0"/>
              <a:t>	</a:t>
            </a:r>
            <a:r>
              <a:rPr lang="zh-CN" altLang="en-US" dirty="0"/>
              <a:t>选择二：不挖：问题等价于</a:t>
            </a:r>
            <a:r>
              <a:rPr lang="en-US" altLang="zh-CN" dirty="0"/>
              <a:t>10000</a:t>
            </a:r>
            <a:r>
              <a:rPr lang="zh-CN" altLang="en-US" dirty="0"/>
              <a:t>人挖</a:t>
            </a:r>
            <a:r>
              <a:rPr lang="en-US" altLang="zh-CN" dirty="0"/>
              <a:t>9</a:t>
            </a:r>
            <a:r>
              <a:rPr lang="zh-CN" altLang="en-US" dirty="0"/>
              <a:t>座金矿取得的最大值</a:t>
            </a:r>
            <a:r>
              <a:rPr lang="en-US" altLang="zh-CN" dirty="0"/>
              <a:t>y</a:t>
            </a:r>
            <a:r>
              <a:rPr lang="zh-CN" altLang="en-US" dirty="0"/>
              <a:t>。</a:t>
            </a:r>
            <a:endParaRPr lang="en-US" altLang="zh-CN" dirty="0"/>
          </a:p>
          <a:p>
            <a:pPr marL="0" indent="0">
              <a:buNone/>
            </a:pPr>
            <a:r>
              <a:rPr lang="en-US" altLang="zh-CN" dirty="0"/>
              <a:t>	</a:t>
            </a:r>
            <a:r>
              <a:rPr lang="zh-CN" altLang="en-US" dirty="0"/>
              <a:t>最终答案</a:t>
            </a:r>
            <a:r>
              <a:rPr lang="en-US" altLang="zh-CN" dirty="0"/>
              <a:t>=max(x+8000,y)</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85800"/>
            <a:ext cx="10515600" cy="5491163"/>
          </a:xfrm>
        </p:spPr>
        <p:txBody>
          <a:bodyPr/>
          <a:lstStyle/>
          <a:p>
            <a:pPr marL="457200" lvl="1" indent="0">
              <a:buNone/>
            </a:pPr>
            <a:r>
              <a:rPr lang="zh-CN" altLang="en-US" dirty="0"/>
              <a:t>对于选择一，我们进一步考虑第</a:t>
            </a:r>
            <a:r>
              <a:rPr lang="en-US" altLang="zh-CN" dirty="0"/>
              <a:t>9</a:t>
            </a:r>
            <a:r>
              <a:rPr lang="zh-CN" altLang="en-US" dirty="0"/>
              <a:t>座金矿（假设要消耗</a:t>
            </a:r>
            <a:r>
              <a:rPr lang="en-US" altLang="zh-CN" dirty="0"/>
              <a:t>1000</a:t>
            </a:r>
            <a:r>
              <a:rPr lang="zh-CN" altLang="en-US" dirty="0"/>
              <a:t>人，可获得</a:t>
            </a:r>
            <a:r>
              <a:rPr lang="en-US" altLang="zh-CN" dirty="0"/>
              <a:t>6000</a:t>
            </a:r>
            <a:r>
              <a:rPr lang="zh-CN" altLang="en-US" dirty="0"/>
              <a:t>金币），同样，又会有两个选择。</a:t>
            </a:r>
            <a:endParaRPr lang="en-US" altLang="zh-CN" dirty="0"/>
          </a:p>
          <a:p>
            <a:pPr marL="457200" lvl="1" indent="0">
              <a:buNone/>
            </a:pPr>
            <a:r>
              <a:rPr lang="zh-CN" altLang="en-US" dirty="0"/>
              <a:t>第一种选择：挖！问题等价于</a:t>
            </a:r>
            <a:r>
              <a:rPr lang="en-US" altLang="zh-CN" dirty="0"/>
              <a:t>7500</a:t>
            </a:r>
            <a:r>
              <a:rPr lang="zh-CN" altLang="en-US" dirty="0"/>
              <a:t>人挖</a:t>
            </a:r>
            <a:r>
              <a:rPr lang="en-US" altLang="zh-CN" dirty="0"/>
              <a:t>8</a:t>
            </a:r>
            <a:r>
              <a:rPr lang="zh-CN" altLang="en-US" dirty="0"/>
              <a:t>座金矿取得的最大值</a:t>
            </a:r>
            <a:r>
              <a:rPr lang="en-US" altLang="zh-CN" dirty="0"/>
              <a:t>x1+6000</a:t>
            </a:r>
            <a:endParaRPr lang="en-US" altLang="zh-CN" dirty="0"/>
          </a:p>
          <a:p>
            <a:pPr marL="457200" lvl="1" indent="0">
              <a:buNone/>
            </a:pPr>
            <a:r>
              <a:rPr lang="zh-CN" altLang="en-US" dirty="0"/>
              <a:t>第二种选择：不挖！问题等价于</a:t>
            </a:r>
            <a:r>
              <a:rPr lang="en-US" altLang="zh-CN" dirty="0"/>
              <a:t>8500</a:t>
            </a:r>
            <a:r>
              <a:rPr lang="zh-CN" altLang="en-US" dirty="0"/>
              <a:t>人挖</a:t>
            </a:r>
            <a:r>
              <a:rPr lang="en-US" altLang="zh-CN" dirty="0"/>
              <a:t>8</a:t>
            </a:r>
            <a:r>
              <a:rPr lang="zh-CN" altLang="en-US" dirty="0"/>
              <a:t>座金矿取得的最大值</a:t>
            </a:r>
            <a:r>
              <a:rPr lang="en-US" altLang="zh-CN" dirty="0"/>
              <a:t>y1</a:t>
            </a:r>
            <a:endParaRPr lang="en-US" altLang="zh-CN" dirty="0"/>
          </a:p>
          <a:p>
            <a:pPr marL="457200" lvl="1" indent="0">
              <a:buNone/>
            </a:pPr>
            <a:endParaRPr lang="en-US" altLang="zh-CN" dirty="0"/>
          </a:p>
          <a:p>
            <a:pPr marL="457200" lvl="1" indent="0">
              <a:buNone/>
            </a:pPr>
            <a:r>
              <a:rPr lang="en-US" altLang="zh-CN" dirty="0"/>
              <a:t>x=max(x1+6000,y1)</a:t>
            </a:r>
            <a:endParaRPr lang="en-US" altLang="zh-CN" dirty="0"/>
          </a:p>
          <a:p>
            <a:pPr marL="457200" lvl="1" indent="0">
              <a:buNone/>
            </a:pPr>
            <a:endParaRPr lang="en-US" altLang="zh-CN" dirty="0"/>
          </a:p>
          <a:p>
            <a:pPr marL="457200" lvl="1" indent="0">
              <a:buNone/>
            </a:pPr>
            <a:r>
              <a:rPr lang="zh-CN" altLang="en-US" dirty="0"/>
              <a:t>对于选择二，我们也考虑第</a:t>
            </a:r>
            <a:r>
              <a:rPr lang="en-US" altLang="zh-CN" dirty="0"/>
              <a:t>9</a:t>
            </a:r>
            <a:r>
              <a:rPr lang="zh-CN" altLang="en-US" dirty="0"/>
              <a:t>座金矿，同样，又会有两个选择。</a:t>
            </a:r>
            <a:endParaRPr lang="en-US" altLang="zh-CN" dirty="0"/>
          </a:p>
          <a:p>
            <a:pPr marL="457200" lvl="1" indent="0">
              <a:buNone/>
            </a:pPr>
            <a:r>
              <a:rPr lang="zh-CN" altLang="en-US" dirty="0"/>
              <a:t>第一种选择：挖！问题等价于</a:t>
            </a:r>
            <a:r>
              <a:rPr lang="en-US" altLang="zh-CN" dirty="0"/>
              <a:t>9000</a:t>
            </a:r>
            <a:r>
              <a:rPr lang="zh-CN" altLang="en-US" dirty="0"/>
              <a:t>人挖</a:t>
            </a:r>
            <a:r>
              <a:rPr lang="en-US" altLang="zh-CN" dirty="0"/>
              <a:t>8</a:t>
            </a:r>
            <a:r>
              <a:rPr lang="zh-CN" altLang="en-US" dirty="0"/>
              <a:t>座金矿取得的最大值</a:t>
            </a:r>
            <a:r>
              <a:rPr lang="en-US" altLang="zh-CN" dirty="0"/>
              <a:t>x2+6000</a:t>
            </a:r>
            <a:endParaRPr lang="en-US" altLang="zh-CN" dirty="0"/>
          </a:p>
          <a:p>
            <a:pPr marL="457200" lvl="1" indent="0">
              <a:buNone/>
            </a:pPr>
            <a:r>
              <a:rPr lang="zh-CN" altLang="en-US" dirty="0"/>
              <a:t>第二种选择：不挖！问题等价于</a:t>
            </a:r>
            <a:r>
              <a:rPr lang="en-US" altLang="zh-CN" dirty="0"/>
              <a:t>10000</a:t>
            </a:r>
            <a:r>
              <a:rPr lang="zh-CN" altLang="en-US" dirty="0"/>
              <a:t>人挖</a:t>
            </a:r>
            <a:r>
              <a:rPr lang="en-US" altLang="zh-CN" dirty="0"/>
              <a:t>8</a:t>
            </a:r>
            <a:r>
              <a:rPr lang="zh-CN" altLang="en-US" dirty="0"/>
              <a:t>座金矿取得的最大值</a:t>
            </a:r>
            <a:r>
              <a:rPr lang="en-US" altLang="zh-CN" dirty="0"/>
              <a:t>y2</a:t>
            </a:r>
            <a:endParaRPr lang="en-US" altLang="zh-CN" dirty="0"/>
          </a:p>
          <a:p>
            <a:pPr marL="457200" lvl="1" indent="0">
              <a:buNone/>
            </a:pPr>
            <a:endParaRPr lang="en-US" altLang="zh-CN" dirty="0"/>
          </a:p>
          <a:p>
            <a:pPr marL="457200" lvl="1" indent="0">
              <a:buNone/>
            </a:pPr>
            <a:r>
              <a:rPr lang="en-US" altLang="zh-CN" dirty="0"/>
              <a:t>y=max(x2+6000,y2)</a:t>
            </a:r>
            <a:endParaRPr lang="en-US" altLang="zh-CN" dirty="0"/>
          </a:p>
          <a:p>
            <a:pPr marL="457200" lvl="1" indent="0">
              <a:buNone/>
            </a:pPr>
            <a:endParaRPr lang="en-US" altLang="zh-CN" dirty="0"/>
          </a:p>
          <a:p>
            <a:pPr marL="457200" lvl="1" indent="0">
              <a:buNone/>
            </a:pPr>
            <a:r>
              <a:rPr lang="en-US" altLang="zh-CN" dirty="0"/>
              <a:t>… …</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8650"/>
            <a:ext cx="10515600" cy="5548313"/>
          </a:xfrm>
        </p:spPr>
        <p:txBody>
          <a:bodyPr/>
          <a:lstStyle/>
          <a:p>
            <a:pPr marL="0" indent="0">
              <a:buNone/>
            </a:pPr>
            <a:r>
              <a:rPr lang="en-US" altLang="zh-CN" dirty="0"/>
              <a:t>	</a:t>
            </a:r>
            <a:r>
              <a:rPr lang="zh-CN" altLang="en-US" dirty="0"/>
              <a:t>显然，问题不会无限制问下去。</a:t>
            </a:r>
            <a:endParaRPr lang="en-US" altLang="zh-CN" dirty="0"/>
          </a:p>
          <a:p>
            <a:pPr marL="0" indent="0">
              <a:buNone/>
            </a:pPr>
            <a:r>
              <a:rPr lang="en-US" altLang="zh-CN" dirty="0"/>
              <a:t>	</a:t>
            </a:r>
            <a:r>
              <a:rPr lang="zh-CN" altLang="en-US" dirty="0"/>
              <a:t>当被问到给你</a:t>
            </a:r>
            <a:r>
              <a:rPr lang="en-US" altLang="zh-CN" dirty="0"/>
              <a:t>z</a:t>
            </a:r>
            <a:r>
              <a:rPr lang="zh-CN" altLang="en-US" dirty="0"/>
              <a:t>个人和仅有第</a:t>
            </a:r>
            <a:r>
              <a:rPr lang="en-US" altLang="zh-CN" dirty="0"/>
              <a:t>1</a:t>
            </a:r>
            <a:r>
              <a:rPr lang="zh-CN" altLang="en-US" dirty="0"/>
              <a:t>座金矿时最多能挖出多少金子时，问题是清晰的，因为如果</a:t>
            </a:r>
            <a:r>
              <a:rPr lang="en-US" altLang="zh-CN" dirty="0"/>
              <a:t>z</a:t>
            </a:r>
            <a:r>
              <a:rPr lang="zh-CN" altLang="en-US" dirty="0"/>
              <a:t>大于等于挖取第</a:t>
            </a:r>
            <a:r>
              <a:rPr lang="en-US" altLang="zh-CN" dirty="0"/>
              <a:t>1</a:t>
            </a:r>
            <a:r>
              <a:rPr lang="zh-CN" altLang="en-US" dirty="0"/>
              <a:t>座金矿所需要的人数，那么最多金子数就是第</a:t>
            </a:r>
            <a:r>
              <a:rPr lang="en-US" altLang="zh-CN" dirty="0"/>
              <a:t>1</a:t>
            </a:r>
            <a:r>
              <a:rPr lang="zh-CN" altLang="en-US" dirty="0"/>
              <a:t>座金矿能够挖出来的金子数，如果这</a:t>
            </a:r>
            <a:r>
              <a:rPr lang="en-US" altLang="zh-CN" dirty="0"/>
              <a:t>z</a:t>
            </a:r>
            <a:r>
              <a:rPr lang="zh-CN" altLang="en-US" dirty="0"/>
              <a:t>个人不够开采第</a:t>
            </a:r>
            <a:r>
              <a:rPr lang="en-US" altLang="zh-CN" dirty="0"/>
              <a:t>1</a:t>
            </a:r>
            <a:r>
              <a:rPr lang="zh-CN" altLang="en-US" dirty="0"/>
              <a:t>座金矿，那么最多金子数就是</a:t>
            </a:r>
            <a:r>
              <a:rPr lang="en-US" altLang="zh-CN" dirty="0"/>
              <a:t>0</a:t>
            </a:r>
            <a:r>
              <a:rPr lang="zh-CN" altLang="en-US" dirty="0"/>
              <a:t>。</a:t>
            </a:r>
            <a:endParaRPr lang="en-US" altLang="zh-CN" dirty="0"/>
          </a:p>
          <a:p>
            <a:pPr marL="0" indent="0">
              <a:buNone/>
            </a:pPr>
            <a:r>
              <a:rPr lang="en-US" altLang="zh-CN" dirty="0"/>
              <a:t>	</a:t>
            </a:r>
            <a:r>
              <a:rPr lang="zh-CN" altLang="en-US" dirty="0"/>
              <a:t>底层问题解开了，就可以一层层往上推，直到终点！</a:t>
            </a:r>
            <a:endParaRPr lang="en-US" altLang="zh-CN" dirty="0"/>
          </a:p>
          <a:p>
            <a:pPr marL="0" indent="0">
              <a:buNone/>
            </a:pPr>
            <a:r>
              <a:rPr lang="en-US" altLang="zh-CN" dirty="0"/>
              <a:t>	</a:t>
            </a:r>
            <a:r>
              <a:rPr lang="zh-CN" altLang="en-US" dirty="0"/>
              <a:t>这就是</a:t>
            </a:r>
            <a:r>
              <a:rPr lang="en-US" altLang="zh-CN" dirty="0"/>
              <a:t>01</a:t>
            </a:r>
            <a:r>
              <a:rPr lang="zh-CN" altLang="en-US" dirty="0"/>
              <a:t>背包问题的解法，我们把这种思想称为</a:t>
            </a:r>
            <a:r>
              <a:rPr lang="zh-CN" altLang="en-US" dirty="0">
                <a:solidFill>
                  <a:srgbClr val="FF0000"/>
                </a:solidFill>
              </a:rPr>
              <a:t>动态规划</a:t>
            </a:r>
            <a:r>
              <a:rPr lang="zh-CN" altLang="en-US" dirty="0"/>
              <a:t>。</a:t>
            </a:r>
            <a:endParaRPr lang="en-US" altLang="zh-CN" dirty="0"/>
          </a:p>
          <a:p>
            <a:pPr marL="0" indent="0">
              <a:buNone/>
            </a:pPr>
            <a:endParaRPr lang="en-US" altLang="zh-CN" dirty="0"/>
          </a:p>
          <a:p>
            <a:pPr marL="0" indent="0">
              <a:buNone/>
            </a:pPr>
            <a:r>
              <a:rPr lang="zh-CN" altLang="en-US" dirty="0"/>
              <a:t>很显然，金矿模型的求解过程符合前文描述的动态规划</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8175"/>
            <a:ext cx="10515600" cy="6419850"/>
          </a:xfrm>
        </p:spPr>
        <p:txBody>
          <a:bodyPr/>
          <a:lstStyle/>
          <a:p>
            <a:pPr marL="0" indent="0">
              <a:buNone/>
            </a:pPr>
            <a:r>
              <a:rPr lang="en-US" altLang="zh-CN" dirty="0"/>
              <a:t>1</a:t>
            </a:r>
            <a:r>
              <a:rPr lang="zh-CN" altLang="en-US" dirty="0"/>
              <a:t>、子问题与子问题重叠：</a:t>
            </a:r>
            <a:endParaRPr lang="en-US" altLang="zh-CN" dirty="0"/>
          </a:p>
          <a:p>
            <a:pPr marL="0" indent="0">
              <a:buNone/>
            </a:pPr>
            <a:endParaRPr lang="en-US" altLang="zh-CN" dirty="0"/>
          </a:p>
          <a:p>
            <a:pPr marL="0" indent="0">
              <a:buNone/>
            </a:pPr>
            <a:r>
              <a:rPr lang="en-US" altLang="zh-CN" dirty="0"/>
              <a:t>	</a:t>
            </a:r>
            <a:r>
              <a:rPr lang="zh-CN" altLang="en-US" dirty="0"/>
              <a:t>当我们思考</a:t>
            </a:r>
            <a:r>
              <a:rPr lang="en-US" altLang="zh-CN" dirty="0"/>
              <a:t>10</a:t>
            </a:r>
            <a:r>
              <a:rPr lang="zh-CN" altLang="en-US" dirty="0"/>
              <a:t>座金矿最多能够开采出多少金子时，为了解决这个问题，面对第</a:t>
            </a:r>
            <a:r>
              <a:rPr lang="en-US" altLang="zh-CN" dirty="0"/>
              <a:t>10</a:t>
            </a:r>
            <a:r>
              <a:rPr lang="zh-CN" altLang="en-US" dirty="0"/>
              <a:t>座金矿，我们会有两种不同的选择，每种选择都会产生</a:t>
            </a:r>
            <a:r>
              <a:rPr lang="en-US" altLang="zh-CN" dirty="0"/>
              <a:t>1</a:t>
            </a:r>
            <a:r>
              <a:rPr lang="zh-CN" altLang="en-US" dirty="0"/>
              <a:t>个新的问题，这就是子问题。</a:t>
            </a:r>
            <a:endParaRPr lang="en-US" altLang="zh-CN" dirty="0"/>
          </a:p>
          <a:p>
            <a:pPr marL="0" indent="0">
              <a:buNone/>
            </a:pPr>
            <a:endParaRPr lang="en-US" altLang="zh-CN" dirty="0"/>
          </a:p>
          <a:p>
            <a:pPr marL="0" indent="0">
              <a:buNone/>
            </a:pPr>
            <a:r>
              <a:rPr lang="en-US" altLang="zh-CN" dirty="0"/>
              <a:t>	</a:t>
            </a:r>
            <a:r>
              <a:rPr lang="zh-CN" altLang="en-US" dirty="0"/>
              <a:t>母问题：</a:t>
            </a:r>
            <a:r>
              <a:rPr lang="en-US" altLang="zh-CN" dirty="0"/>
              <a:t>10000</a:t>
            </a:r>
            <a:r>
              <a:rPr lang="zh-CN" altLang="en-US" dirty="0"/>
              <a:t>人开采</a:t>
            </a:r>
            <a:r>
              <a:rPr lang="en-US" altLang="zh-CN" dirty="0"/>
              <a:t>10</a:t>
            </a:r>
            <a:r>
              <a:rPr lang="zh-CN" altLang="en-US" dirty="0"/>
              <a:t>座金矿能取得的金子数最多为多少？</a:t>
            </a:r>
            <a:endParaRPr lang="en-US" altLang="zh-CN" dirty="0"/>
          </a:p>
          <a:p>
            <a:pPr marL="0" indent="0">
              <a:buNone/>
            </a:pPr>
            <a:r>
              <a:rPr lang="en-US" altLang="zh-CN" dirty="0"/>
              <a:t>	</a:t>
            </a:r>
            <a:r>
              <a:rPr lang="zh-CN" altLang="en-US" dirty="0"/>
              <a:t>子问题</a:t>
            </a:r>
            <a:r>
              <a:rPr lang="en-US" altLang="zh-CN" dirty="0"/>
              <a:t>1</a:t>
            </a:r>
            <a:r>
              <a:rPr lang="zh-CN" altLang="en-US" dirty="0"/>
              <a:t>：</a:t>
            </a:r>
            <a:r>
              <a:rPr lang="en-US" altLang="zh-CN" dirty="0"/>
              <a:t> 8500</a:t>
            </a:r>
            <a:r>
              <a:rPr lang="zh-CN" altLang="en-US" dirty="0"/>
              <a:t>人开采</a:t>
            </a:r>
            <a:r>
              <a:rPr lang="en-US" altLang="zh-CN" dirty="0"/>
              <a:t>9</a:t>
            </a:r>
            <a:r>
              <a:rPr lang="zh-CN" altLang="en-US" dirty="0"/>
              <a:t>座金矿能取得的金子数最多为多少？</a:t>
            </a:r>
            <a:endParaRPr lang="en-US" altLang="zh-CN" dirty="0"/>
          </a:p>
          <a:p>
            <a:pPr marL="0" indent="0">
              <a:buNone/>
            </a:pPr>
            <a:r>
              <a:rPr lang="en-US" altLang="zh-CN" dirty="0"/>
              <a:t>	</a:t>
            </a:r>
            <a:r>
              <a:rPr lang="zh-CN" altLang="en-US" dirty="0"/>
              <a:t>子问题</a:t>
            </a:r>
            <a:r>
              <a:rPr lang="en-US" altLang="zh-CN" dirty="0"/>
              <a:t>2</a:t>
            </a:r>
            <a:r>
              <a:rPr lang="zh-CN" altLang="en-US" dirty="0"/>
              <a:t>：</a:t>
            </a:r>
            <a:r>
              <a:rPr lang="en-US" altLang="zh-CN" dirty="0"/>
              <a:t>10000</a:t>
            </a:r>
            <a:r>
              <a:rPr lang="zh-CN" altLang="en-US" dirty="0"/>
              <a:t>人开采</a:t>
            </a:r>
            <a:r>
              <a:rPr lang="en-US" altLang="zh-CN" dirty="0"/>
              <a:t>9</a:t>
            </a:r>
            <a:r>
              <a:rPr lang="zh-CN" altLang="en-US" dirty="0"/>
              <a:t>座金矿能取得的金子数最多为多少？</a:t>
            </a:r>
            <a:endParaRPr lang="en-US" altLang="zh-CN" dirty="0"/>
          </a:p>
          <a:p>
            <a:pPr marL="0" indent="0">
              <a:buNone/>
            </a:pPr>
            <a:endParaRPr lang="en-US" altLang="zh-CN" dirty="0"/>
          </a:p>
          <a:p>
            <a:pPr marL="0" indent="0">
              <a:buNone/>
            </a:pPr>
            <a:r>
              <a:rPr lang="en-US" altLang="zh-CN" dirty="0"/>
              <a:t>	</a:t>
            </a:r>
            <a:r>
              <a:rPr lang="zh-CN" altLang="en-US" dirty="0"/>
              <a:t>我们把这种母问题与子问题本质上是同一个问题的情况称为“子问题重叠”。问题中出现的不同点往往就是子问题之间传递的参数，比如这里的人数和金矿数。</a:t>
            </a: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57225"/>
            <a:ext cx="10515600" cy="5519738"/>
          </a:xfrm>
        </p:spPr>
        <p:txBody>
          <a:bodyPr/>
          <a:lstStyle/>
          <a:p>
            <a:pPr marL="0" indent="0">
              <a:buNone/>
            </a:pPr>
            <a:r>
              <a:rPr lang="en-US" altLang="zh-CN" dirty="0"/>
              <a:t>2</a:t>
            </a:r>
            <a:r>
              <a:rPr lang="zh-CN" altLang="en-US" dirty="0"/>
              <a:t>、最优子结构</a:t>
            </a:r>
            <a:endParaRPr lang="en-US" altLang="zh-CN" dirty="0"/>
          </a:p>
          <a:p>
            <a:pPr marL="0" indent="0">
              <a:buNone/>
            </a:pPr>
            <a:endParaRPr lang="en-US" altLang="zh-CN" dirty="0"/>
          </a:p>
          <a:p>
            <a:pPr marL="0" indent="0">
              <a:buNone/>
            </a:pPr>
            <a:r>
              <a:rPr lang="en-US" altLang="zh-CN" dirty="0"/>
              <a:t>	</a:t>
            </a:r>
            <a:endParaRPr lang="en-US" altLang="zh-CN" dirty="0"/>
          </a:p>
          <a:p>
            <a:pPr marL="0" indent="0">
              <a:buNone/>
            </a:pPr>
            <a:r>
              <a:rPr lang="en-US" altLang="zh-CN" dirty="0"/>
              <a:t>	</a:t>
            </a:r>
            <a:r>
              <a:rPr lang="zh-CN" altLang="en-US" dirty="0"/>
              <a:t>考虑每座金矿只有挖与不挖的两种选择，一旦知道挖能取得的最大值，以及不挖能取得的最大值，我们就可以在这两种选择中作出正确的选择！</a:t>
            </a:r>
            <a:endParaRPr lang="en-US" altLang="zh-CN" dirty="0"/>
          </a:p>
          <a:p>
            <a:pPr marL="0" indent="0">
              <a:buNone/>
            </a:pPr>
            <a:r>
              <a:rPr lang="en-US" altLang="zh-CN" dirty="0"/>
              <a:t>	</a:t>
            </a:r>
            <a:r>
              <a:rPr lang="zh-CN" altLang="en-US" dirty="0"/>
              <a:t>我们把这种子问题最优时母问题通过优化选择后一定最优的情况叫做“最优子结构”。</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61975"/>
            <a:ext cx="10515600" cy="5614988"/>
          </a:xfrm>
        </p:spPr>
        <p:txBody>
          <a:bodyPr/>
          <a:lstStyle/>
          <a:p>
            <a:pPr marL="0" indent="0">
              <a:buNone/>
            </a:pPr>
            <a:r>
              <a:rPr lang="en-US" altLang="zh-CN" dirty="0"/>
              <a:t>3</a:t>
            </a:r>
            <a:r>
              <a:rPr lang="zh-CN" altLang="en-US" dirty="0"/>
              <a:t>、无后效性。</a:t>
            </a:r>
            <a:endParaRPr lang="en-US" altLang="zh-CN" dirty="0"/>
          </a:p>
          <a:p>
            <a:pPr marL="0" indent="0">
              <a:buNone/>
            </a:pPr>
            <a:endParaRPr lang="en-US" altLang="zh-CN" dirty="0"/>
          </a:p>
          <a:p>
            <a:pPr marL="0" indent="0">
              <a:buNone/>
            </a:pPr>
            <a:r>
              <a:rPr lang="en-US" altLang="zh-CN" dirty="0"/>
              <a:t>	</a:t>
            </a:r>
            <a:r>
              <a:rPr lang="zh-CN" altLang="en-US" dirty="0"/>
              <a:t>当我们考虑第</a:t>
            </a:r>
            <a:r>
              <a:rPr lang="en-US" altLang="zh-CN" dirty="0"/>
              <a:t>10</a:t>
            </a:r>
            <a:r>
              <a:rPr lang="zh-CN" altLang="en-US" dirty="0"/>
              <a:t>座金矿时，我们是建立在之前</a:t>
            </a:r>
            <a:r>
              <a:rPr lang="en-US" altLang="zh-CN" dirty="0"/>
              <a:t>9</a:t>
            </a:r>
            <a:r>
              <a:rPr lang="zh-CN" altLang="en-US" dirty="0"/>
              <a:t>座金矿的基础上的。我们对第</a:t>
            </a:r>
            <a:r>
              <a:rPr lang="en-US" altLang="zh-CN" dirty="0"/>
              <a:t>10</a:t>
            </a:r>
            <a:r>
              <a:rPr lang="zh-CN" altLang="en-US" dirty="0"/>
              <a:t>座金矿的思考，显然不会影响前面的结果。</a:t>
            </a:r>
            <a:endParaRPr lang="en-US" altLang="zh-CN" dirty="0"/>
          </a:p>
          <a:p>
            <a:pPr marL="0" indent="0">
              <a:buNone/>
            </a:pPr>
            <a:endParaRPr lang="en-US" altLang="zh-CN" dirty="0"/>
          </a:p>
          <a:p>
            <a:pPr marL="0" indent="0">
              <a:buNone/>
            </a:pPr>
            <a:r>
              <a:rPr lang="en-US" altLang="zh-CN" dirty="0"/>
              <a:t>	</a:t>
            </a:r>
            <a:r>
              <a:rPr lang="zh-CN" altLang="en-US" dirty="0"/>
              <a:t>我们把某阶段的状态一旦确定，则此后过程的演变不再受此前各种状态及决策的影响，称为“无后效性”。</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76237"/>
            <a:ext cx="10515600" cy="6105525"/>
          </a:xfrm>
        </p:spPr>
        <p:txBody>
          <a:bodyPr>
            <a:normAutofit lnSpcReduction="10000"/>
          </a:bodyPr>
          <a:lstStyle/>
          <a:p>
            <a:pPr marL="0" indent="0">
              <a:buNone/>
            </a:pPr>
            <a:r>
              <a:rPr lang="zh-CN" altLang="en-US" b="1" dirty="0"/>
              <a:t>什么问题可以使用动态规划？</a:t>
            </a:r>
            <a:endParaRPr lang="en-US" altLang="zh-CN" b="1" dirty="0"/>
          </a:p>
          <a:p>
            <a:pPr marL="0" indent="0">
              <a:buNone/>
            </a:pPr>
            <a:endParaRPr lang="en-US" altLang="zh-CN" dirty="0"/>
          </a:p>
          <a:p>
            <a:pPr marL="0" indent="0">
              <a:buNone/>
            </a:pPr>
            <a:r>
              <a:rPr lang="en-US" altLang="zh-CN" dirty="0"/>
              <a:t>1</a:t>
            </a:r>
            <a:r>
              <a:rPr lang="zh-CN" altLang="en-US" dirty="0"/>
              <a:t>、子问题重叠</a:t>
            </a:r>
            <a:endParaRPr lang="en-US" altLang="zh-CN" dirty="0"/>
          </a:p>
          <a:p>
            <a:pPr marL="0" indent="0">
              <a:buNone/>
            </a:pPr>
            <a:r>
              <a:rPr lang="en-US" altLang="zh-CN" dirty="0"/>
              <a:t>       </a:t>
            </a:r>
            <a:r>
              <a:rPr lang="zh-CN" altLang="en-US" dirty="0"/>
              <a:t>子问题重叠是指在问题求解中，有大量子问题是重复的。</a:t>
            </a:r>
            <a:endParaRPr lang="en-US" altLang="zh-CN" dirty="0"/>
          </a:p>
          <a:p>
            <a:pPr marL="0" indent="0">
              <a:buNone/>
            </a:pPr>
            <a:r>
              <a:rPr lang="en-US" altLang="zh-CN" dirty="0"/>
              <a:t>       </a:t>
            </a:r>
            <a:r>
              <a:rPr lang="zh-CN" altLang="en-US" sz="2000" dirty="0"/>
              <a:t>注：子问题重叠并不是使用动态规划的必要条件，但问题存在子问题重叠更能显示动态</a:t>
            </a:r>
            <a:r>
              <a:rPr lang="en-US" altLang="zh-CN" sz="2000" dirty="0"/>
              <a:t>	</a:t>
            </a:r>
            <a:r>
              <a:rPr lang="zh-CN" altLang="en-US" sz="2000" dirty="0"/>
              <a:t>规划的优势。</a:t>
            </a:r>
            <a:endParaRPr lang="en-US" altLang="zh-CN" sz="2000" dirty="0"/>
          </a:p>
          <a:p>
            <a:pPr marL="0" indent="0">
              <a:buNone/>
            </a:pPr>
            <a:endParaRPr lang="en-US" altLang="zh-CN" sz="2000" dirty="0"/>
          </a:p>
          <a:p>
            <a:pPr marL="0" indent="0">
              <a:buNone/>
            </a:pPr>
            <a:r>
              <a:rPr lang="en-US" altLang="zh-CN" dirty="0"/>
              <a:t>2</a:t>
            </a:r>
            <a:r>
              <a:rPr lang="zh-CN" altLang="en-US" dirty="0"/>
              <a:t>、最优子结构</a:t>
            </a:r>
            <a:endParaRPr lang="en-US" altLang="zh-CN" dirty="0"/>
          </a:p>
          <a:p>
            <a:pPr marL="0" indent="0">
              <a:buNone/>
            </a:pPr>
            <a:r>
              <a:rPr lang="en-US" altLang="zh-CN" dirty="0"/>
              <a:t>        </a:t>
            </a:r>
            <a:r>
              <a:rPr lang="zh-CN" altLang="en-US" dirty="0"/>
              <a:t>最优子结构是指问题的最优解包含其子问题的最优解。如果不具备最优子结构性质，就不可以使用动态规划解决。</a:t>
            </a:r>
            <a:endParaRPr lang="en-US" altLang="zh-CN" dirty="0"/>
          </a:p>
          <a:p>
            <a:pPr marL="0" indent="0">
              <a:buNone/>
            </a:pPr>
            <a:endParaRPr lang="en-US" altLang="zh-CN" dirty="0"/>
          </a:p>
          <a:p>
            <a:pPr marL="0" indent="0">
              <a:buNone/>
            </a:pPr>
            <a:r>
              <a:rPr lang="en-US" altLang="zh-CN" dirty="0"/>
              <a:t>3</a:t>
            </a:r>
            <a:r>
              <a:rPr lang="zh-CN" altLang="en-US" dirty="0"/>
              <a:t>、无后效性</a:t>
            </a:r>
            <a:endParaRPr lang="en-US" altLang="zh-CN" dirty="0"/>
          </a:p>
          <a:p>
            <a:pPr marL="0" indent="0">
              <a:buNone/>
            </a:pPr>
            <a:r>
              <a:rPr lang="zh-CN" altLang="en-US" dirty="0"/>
              <a:t>       某阶段的状态一旦确定，则此后过程的演变不再受此前各种状态及决策的影响，称为“无后效性”。</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42950"/>
            <a:ext cx="10515600" cy="5434013"/>
          </a:xfrm>
        </p:spPr>
        <p:txBody>
          <a:bodyPr/>
          <a:lstStyle/>
          <a:p>
            <a:pPr marL="0" indent="0">
              <a:buNone/>
            </a:pPr>
            <a:r>
              <a:rPr lang="en-US" altLang="zh-CN" dirty="0"/>
              <a:t>	</a:t>
            </a:r>
            <a:r>
              <a:rPr lang="zh-CN" altLang="en-US" dirty="0"/>
              <a:t>显然，上述做法是正确的。</a:t>
            </a:r>
            <a:endParaRPr lang="en-US" altLang="zh-CN" dirty="0"/>
          </a:p>
          <a:p>
            <a:pPr marL="0" indent="0">
              <a:buNone/>
            </a:pPr>
            <a:r>
              <a:rPr lang="en-US" altLang="zh-CN" dirty="0"/>
              <a:t>	</a:t>
            </a:r>
            <a:r>
              <a:rPr lang="zh-CN" altLang="en-US" dirty="0"/>
              <a:t>但是大家想过没有，这种方法是否具有可操作性呢？时间复杂度会否比较高？</a:t>
            </a:r>
            <a:endParaRPr lang="en-US" altLang="zh-CN" dirty="0"/>
          </a:p>
          <a:p>
            <a:pPr marL="0" indent="0">
              <a:buNone/>
            </a:pPr>
            <a:endParaRPr lang="en-US" altLang="zh-CN" dirty="0"/>
          </a:p>
          <a:p>
            <a:pPr marL="0" indent="0">
              <a:buNone/>
            </a:pPr>
            <a:r>
              <a:rPr lang="en-US" altLang="zh-CN" dirty="0"/>
              <a:t>	</a:t>
            </a:r>
            <a:r>
              <a:rPr lang="zh-CN" altLang="en-US" dirty="0"/>
              <a:t>敏锐的同学发现，一个母问题的回答需要知道两个子问题的答案，而这两个子问题的求解，又需要借助四个更小规模子问题的回答。。。问题的规模呈指数级别增长！例如上述</a:t>
            </a:r>
            <a:r>
              <a:rPr lang="en-US" altLang="zh-CN" dirty="0"/>
              <a:t>10</a:t>
            </a:r>
            <a:r>
              <a:rPr lang="zh-CN" altLang="en-US" dirty="0"/>
              <a:t>座金矿，就会产生</a:t>
            </a:r>
            <a:r>
              <a:rPr lang="en-US" altLang="zh-CN" dirty="0"/>
              <a:t>1024</a:t>
            </a:r>
            <a:r>
              <a:rPr lang="zh-CN" altLang="en-US" dirty="0"/>
              <a:t>个子问题。</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04875"/>
            <a:ext cx="10515600" cy="5272088"/>
          </a:xfrm>
        </p:spPr>
        <p:txBody>
          <a:bodyPr/>
          <a:lstStyle/>
          <a:p>
            <a:pPr marL="0" indent="0">
              <a:buNone/>
            </a:pPr>
            <a:r>
              <a:rPr lang="en-US" altLang="zh-CN" dirty="0"/>
              <a:t>	</a:t>
            </a:r>
            <a:r>
              <a:rPr lang="zh-CN" altLang="en-US" dirty="0"/>
              <a:t>但是经过进一步的思考，实际的问题规模并没有这么大。</a:t>
            </a:r>
            <a:endParaRPr lang="en-US" altLang="zh-CN" dirty="0"/>
          </a:p>
          <a:p>
            <a:pPr marL="0" indent="0">
              <a:buNone/>
            </a:pPr>
            <a:r>
              <a:rPr lang="en-US" altLang="zh-CN" dirty="0"/>
              <a:t>	</a:t>
            </a:r>
            <a:r>
              <a:rPr lang="zh-CN" altLang="en-US" dirty="0"/>
              <a:t>那是因为，有很多子问题，实际上是重复出现的。比如，有一个人需要知道</a:t>
            </a:r>
            <a:r>
              <a:rPr lang="en-US" altLang="zh-CN" dirty="0"/>
              <a:t>1000</a:t>
            </a:r>
            <a:r>
              <a:rPr lang="zh-CN" altLang="en-US" dirty="0"/>
              <a:t>个人开采</a:t>
            </a:r>
            <a:r>
              <a:rPr lang="en-US" altLang="zh-CN" dirty="0"/>
              <a:t>3</a:t>
            </a:r>
            <a:r>
              <a:rPr lang="zh-CN" altLang="en-US" dirty="0"/>
              <a:t>个金矿能获得的金子数，同时另一个人也需要知道</a:t>
            </a:r>
            <a:r>
              <a:rPr lang="en-US" altLang="zh-CN" dirty="0"/>
              <a:t>1000</a:t>
            </a:r>
            <a:r>
              <a:rPr lang="zh-CN" altLang="en-US" dirty="0"/>
              <a:t>个人开采</a:t>
            </a:r>
            <a:r>
              <a:rPr lang="en-US" altLang="zh-CN" dirty="0"/>
              <a:t>3</a:t>
            </a:r>
            <a:r>
              <a:rPr lang="zh-CN" altLang="en-US" dirty="0"/>
              <a:t>个金矿能获得的金子数，那么他们需要的回答是相同的。</a:t>
            </a:r>
            <a:endParaRPr lang="en-US" altLang="zh-CN" dirty="0"/>
          </a:p>
          <a:p>
            <a:pPr marL="0" indent="0">
              <a:buNone/>
            </a:pPr>
            <a:r>
              <a:rPr lang="en-US" altLang="zh-CN" dirty="0"/>
              <a:t>	</a:t>
            </a:r>
            <a:r>
              <a:rPr lang="zh-CN" altLang="en-US" dirty="0"/>
              <a:t>问题规模为多少呢？</a:t>
            </a:r>
            <a:r>
              <a:rPr lang="en-US" altLang="zh-CN" dirty="0"/>
              <a:t>N</a:t>
            </a:r>
            <a:r>
              <a:rPr lang="zh-CN" altLang="en-US" dirty="0"/>
              <a:t>座金矿，</a:t>
            </a:r>
            <a:r>
              <a:rPr lang="en-US" altLang="zh-CN" dirty="0"/>
              <a:t>m</a:t>
            </a:r>
            <a:r>
              <a:rPr lang="zh-CN" altLang="en-US" dirty="0"/>
              <a:t>人，比如</a:t>
            </a:r>
            <a:r>
              <a:rPr lang="en-US" altLang="zh-CN" dirty="0"/>
              <a:t>8500</a:t>
            </a:r>
            <a:r>
              <a:rPr lang="zh-CN" altLang="en-US" dirty="0"/>
              <a:t>人开采</a:t>
            </a:r>
            <a:r>
              <a:rPr lang="en-US" altLang="zh-CN" dirty="0"/>
              <a:t>9</a:t>
            </a:r>
            <a:r>
              <a:rPr lang="zh-CN" altLang="en-US" dirty="0"/>
              <a:t>座金矿能获得的最大金子数、</a:t>
            </a:r>
            <a:r>
              <a:rPr lang="en-US" altLang="zh-CN" dirty="0"/>
              <a:t>3100</a:t>
            </a:r>
            <a:r>
              <a:rPr lang="zh-CN" altLang="en-US" dirty="0"/>
              <a:t>人开采</a:t>
            </a:r>
            <a:r>
              <a:rPr lang="en-US" altLang="zh-CN" dirty="0"/>
              <a:t>5</a:t>
            </a:r>
            <a:r>
              <a:rPr lang="zh-CN" altLang="en-US" dirty="0"/>
              <a:t>座金矿能获得的最大金子数。。。</a:t>
            </a:r>
            <a:endParaRPr lang="en-US" altLang="zh-CN" dirty="0"/>
          </a:p>
          <a:p>
            <a:pPr marL="0" indent="0">
              <a:buNone/>
            </a:pPr>
            <a:r>
              <a:rPr lang="en-US" altLang="zh-CN" dirty="0"/>
              <a:t>	</a:t>
            </a:r>
            <a:r>
              <a:rPr lang="zh-CN" altLang="en-US" dirty="0"/>
              <a:t>复杂度为</a:t>
            </a:r>
            <a:r>
              <a:rPr lang="en-US" altLang="zh-CN" dirty="0"/>
              <a:t>O(n*m)</a:t>
            </a:r>
            <a:r>
              <a:rPr lang="zh-CN" altLang="en-US" dirty="0"/>
              <a:t>，显然效率上要比之前分析的</a:t>
            </a:r>
            <a:r>
              <a:rPr lang="en-US" altLang="zh-CN" dirty="0"/>
              <a:t>O(2^n)</a:t>
            </a:r>
            <a:r>
              <a:rPr lang="zh-CN" altLang="en-US" dirty="0"/>
              <a:t>要优秀很多！</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23900"/>
            <a:ext cx="10515600" cy="5453063"/>
          </a:xfrm>
        </p:spPr>
        <p:txBody>
          <a:bodyPr/>
          <a:lstStyle/>
          <a:p>
            <a:pPr marL="0" indent="0">
              <a:buNone/>
            </a:pPr>
            <a:r>
              <a:rPr lang="en-US" altLang="zh-CN" dirty="0"/>
              <a:t>	4</a:t>
            </a:r>
            <a:r>
              <a:rPr lang="zh-CN" altLang="en-US" dirty="0"/>
              <a:t>、状态转移方程</a:t>
            </a:r>
            <a:endParaRPr lang="en-US" altLang="zh-CN" dirty="0"/>
          </a:p>
          <a:p>
            <a:pPr marL="0" indent="0">
              <a:buNone/>
            </a:pPr>
            <a:r>
              <a:rPr lang="en-US" altLang="zh-CN" dirty="0"/>
              <a:t>	</a:t>
            </a:r>
            <a:r>
              <a:rPr lang="zh-CN" altLang="en-US" dirty="0"/>
              <a:t>整个问题的求解，是一个不断合并子问题回答母问题的过程。我们把这一过程用一个方程来表示：</a:t>
            </a:r>
            <a:endParaRPr lang="en-US" altLang="zh-CN" dirty="0"/>
          </a:p>
          <a:p>
            <a:pPr marL="0" indent="0">
              <a:buNone/>
            </a:pPr>
            <a:r>
              <a:rPr lang="en-US" altLang="zh-CN" dirty="0"/>
              <a:t>	</a:t>
            </a:r>
            <a:r>
              <a:rPr lang="zh-CN" altLang="en-US" dirty="0"/>
              <a:t>假设</a:t>
            </a:r>
            <a:r>
              <a:rPr lang="en-US" altLang="zh-CN" dirty="0"/>
              <a:t>f(</a:t>
            </a:r>
            <a:r>
              <a:rPr lang="en-US" altLang="zh-CN" dirty="0" err="1"/>
              <a:t>i,j</a:t>
            </a:r>
            <a:r>
              <a:rPr lang="en-US" altLang="zh-CN" dirty="0"/>
              <a:t>)</a:t>
            </a:r>
            <a:r>
              <a:rPr lang="zh-CN" altLang="en-US" dirty="0"/>
              <a:t>表示</a:t>
            </a:r>
            <a:r>
              <a:rPr lang="en-US" altLang="zh-CN" dirty="0"/>
              <a:t>j</a:t>
            </a:r>
            <a:r>
              <a:rPr lang="zh-CN" altLang="en-US" dirty="0"/>
              <a:t>个人开采</a:t>
            </a:r>
            <a:r>
              <a:rPr lang="en-US" altLang="zh-CN" dirty="0" err="1"/>
              <a:t>i</a:t>
            </a:r>
            <a:r>
              <a:rPr lang="zh-CN" altLang="en-US" dirty="0"/>
              <a:t>座金矿所取得的最大值。</a:t>
            </a:r>
            <a:endParaRPr lang="en-US" altLang="zh-CN" dirty="0"/>
          </a:p>
          <a:p>
            <a:pPr marL="0" indent="0">
              <a:buNone/>
            </a:pPr>
            <a:r>
              <a:rPr lang="en-US" altLang="zh-CN" dirty="0"/>
              <a:t>	f(</a:t>
            </a:r>
            <a:r>
              <a:rPr lang="en-US" altLang="zh-CN" dirty="0" err="1"/>
              <a:t>i,j</a:t>
            </a:r>
            <a:r>
              <a:rPr lang="en-US" altLang="zh-CN" dirty="0"/>
              <a:t>)=max(f(i-1,j),f(i-1,j-ci)+</a:t>
            </a:r>
            <a:r>
              <a:rPr lang="en-US" altLang="zh-CN" dirty="0" err="1"/>
              <a:t>wi</a:t>
            </a:r>
            <a:r>
              <a:rPr lang="en-US" altLang="zh-CN" dirty="0"/>
              <a:t>)</a:t>
            </a:r>
            <a:endParaRPr lang="en-US" altLang="zh-CN" dirty="0"/>
          </a:p>
          <a:p>
            <a:pPr marL="0" indent="0">
              <a:buNone/>
            </a:pPr>
            <a:r>
              <a:rPr lang="en-US" altLang="zh-CN" dirty="0"/>
              <a:t>	</a:t>
            </a:r>
            <a:r>
              <a:rPr lang="zh-CN" altLang="en-US" dirty="0"/>
              <a:t>其中</a:t>
            </a:r>
            <a:r>
              <a:rPr lang="en-US" altLang="zh-CN" dirty="0"/>
              <a:t>ci</a:t>
            </a:r>
            <a:r>
              <a:rPr lang="zh-CN" altLang="en-US" dirty="0"/>
              <a:t>和</a:t>
            </a:r>
            <a:r>
              <a:rPr lang="en-US" altLang="zh-CN" dirty="0" err="1"/>
              <a:t>wi</a:t>
            </a:r>
            <a:r>
              <a:rPr lang="zh-CN" altLang="en-US" dirty="0"/>
              <a:t>表示第</a:t>
            </a:r>
            <a:r>
              <a:rPr lang="en-US" altLang="zh-CN" dirty="0" err="1"/>
              <a:t>i</a:t>
            </a:r>
            <a:r>
              <a:rPr lang="zh-CN" altLang="en-US" dirty="0"/>
              <a:t>座金矿所需要的人数，和取得的金子数。</a:t>
            </a:r>
            <a:endParaRPr lang="en-US" altLang="zh-CN" dirty="0"/>
          </a:p>
          <a:p>
            <a:pPr marL="0" indent="0">
              <a:buNone/>
            </a:pPr>
            <a:r>
              <a:rPr lang="en-US" altLang="zh-CN" dirty="0"/>
              <a:t>	</a:t>
            </a:r>
            <a:r>
              <a:rPr lang="zh-CN" altLang="en-US" dirty="0"/>
              <a:t>本例子最后的问题，就是计算</a:t>
            </a:r>
            <a:r>
              <a:rPr lang="en-US" altLang="zh-CN" dirty="0"/>
              <a:t>f(10,10000)</a:t>
            </a:r>
            <a:r>
              <a:rPr lang="zh-CN" altLang="en-US" dirty="0"/>
              <a:t>的值。</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00100"/>
            <a:ext cx="10515600" cy="5376863"/>
          </a:xfrm>
        </p:spPr>
        <p:txBody>
          <a:bodyPr>
            <a:normAutofit/>
          </a:bodyPr>
          <a:lstStyle/>
          <a:p>
            <a:pPr marL="0" indent="0">
              <a:buNone/>
            </a:pPr>
            <a:r>
              <a:rPr lang="zh-CN" altLang="en-US" dirty="0"/>
              <a:t>如何枚举？</a:t>
            </a:r>
            <a:br>
              <a:rPr lang="zh-CN" altLang="en-US" dirty="0"/>
            </a:b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矩形 3"/>
          <p:cNvSpPr/>
          <p:nvPr/>
        </p:nvSpPr>
        <p:spPr>
          <a:xfrm>
            <a:off x="838200" y="1509236"/>
            <a:ext cx="2352675" cy="2246769"/>
          </a:xfrm>
          <a:prstGeom prst="rect">
            <a:avLst/>
          </a:prstGeom>
        </p:spPr>
        <p:txBody>
          <a:bodyPr wrap="square">
            <a:spAutoFit/>
          </a:bodyPr>
          <a:lstStyle/>
          <a:p>
            <a:r>
              <a:rPr lang="zh-CN" altLang="en-US" sz="2800" dirty="0"/>
              <a:t>考虑样例：</a:t>
            </a:r>
            <a:endParaRPr lang="en-US" altLang="zh-CN" sz="2800" dirty="0"/>
          </a:p>
          <a:p>
            <a:r>
              <a:rPr lang="en-US" altLang="zh-CN" sz="2800" dirty="0"/>
              <a:t>       3   100</a:t>
            </a:r>
            <a:br>
              <a:rPr lang="zh-CN" altLang="en-US" sz="2800" dirty="0"/>
            </a:br>
            <a:r>
              <a:rPr lang="zh-CN" altLang="en-US" sz="2800" dirty="0"/>
              <a:t>       </a:t>
            </a:r>
            <a:r>
              <a:rPr lang="en-US" altLang="zh-CN" sz="2800" dirty="0"/>
              <a:t>50 50</a:t>
            </a:r>
            <a:br>
              <a:rPr lang="zh-CN" altLang="en-US" sz="2800" dirty="0"/>
            </a:br>
            <a:r>
              <a:rPr lang="zh-CN" altLang="en-US" sz="2800" dirty="0"/>
              <a:t>       </a:t>
            </a:r>
            <a:r>
              <a:rPr lang="en-US" altLang="zh-CN" sz="2800" dirty="0"/>
              <a:t>50 49</a:t>
            </a:r>
            <a:br>
              <a:rPr lang="zh-CN" altLang="en-US" sz="2800" dirty="0"/>
            </a:br>
            <a:r>
              <a:rPr lang="zh-CN" altLang="en-US" sz="2800" dirty="0"/>
              <a:t>       </a:t>
            </a:r>
            <a:r>
              <a:rPr lang="en-US" altLang="zh-CN" sz="2800" dirty="0"/>
              <a:t>48 51</a:t>
            </a:r>
            <a:endParaRPr lang="zh-CN" altLang="en-US" sz="2800" dirty="0"/>
          </a:p>
        </p:txBody>
      </p:sp>
      <p:pic>
        <p:nvPicPr>
          <p:cNvPr id="6" name="图片 5"/>
          <p:cNvPicPr>
            <a:picLocks noChangeAspect="1"/>
          </p:cNvPicPr>
          <p:nvPr/>
        </p:nvPicPr>
        <p:blipFill>
          <a:blip r:embed="rId1"/>
          <a:stretch>
            <a:fillRect/>
          </a:stretch>
        </p:blipFill>
        <p:spPr>
          <a:xfrm>
            <a:off x="966787" y="4090987"/>
            <a:ext cx="6276975" cy="18192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952500" y="526256"/>
            <a:ext cx="6267450" cy="1971675"/>
          </a:xfrm>
          <a:prstGeom prst="rect">
            <a:avLst/>
          </a:prstGeom>
        </p:spPr>
      </p:pic>
      <p:pic>
        <p:nvPicPr>
          <p:cNvPr id="5" name="图片 4"/>
          <p:cNvPicPr>
            <a:picLocks noChangeAspect="1"/>
          </p:cNvPicPr>
          <p:nvPr/>
        </p:nvPicPr>
        <p:blipFill>
          <a:blip r:embed="rId2"/>
          <a:stretch>
            <a:fillRect/>
          </a:stretch>
        </p:blipFill>
        <p:spPr>
          <a:xfrm>
            <a:off x="952500" y="3219450"/>
            <a:ext cx="6334125" cy="24193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28675"/>
            <a:ext cx="10515600" cy="5348288"/>
          </a:xfrm>
        </p:spPr>
        <p:txBody>
          <a:bodyPr>
            <a:normAutofit/>
          </a:bodyPr>
          <a:lstStyle/>
          <a:p>
            <a:pPr marL="0" indent="0">
              <a:buNone/>
            </a:pPr>
            <a:r>
              <a:rPr lang="zh-CN" altLang="en-US" sz="3200" dirty="0"/>
              <a:t>核心代码展示：</a:t>
            </a:r>
            <a:endParaRPr lang="en-US" altLang="zh-CN" sz="3200" dirty="0"/>
          </a:p>
          <a:p>
            <a:pPr marL="0" indent="0">
              <a:buNone/>
            </a:pPr>
            <a:endParaRPr lang="zh-CN" altLang="en-US" sz="3200" dirty="0"/>
          </a:p>
        </p:txBody>
      </p:sp>
      <p:pic>
        <p:nvPicPr>
          <p:cNvPr id="2" name="图片 1"/>
          <p:cNvPicPr>
            <a:picLocks noChangeAspect="1"/>
          </p:cNvPicPr>
          <p:nvPr/>
        </p:nvPicPr>
        <p:blipFill>
          <a:blip r:embed="rId1"/>
          <a:stretch>
            <a:fillRect/>
          </a:stretch>
        </p:blipFill>
        <p:spPr>
          <a:xfrm>
            <a:off x="1081087" y="1943100"/>
            <a:ext cx="8853488" cy="24980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3875"/>
            <a:ext cx="10515600" cy="6191250"/>
          </a:xfrm>
        </p:spPr>
        <p:txBody>
          <a:bodyPr>
            <a:normAutofit lnSpcReduction="10000"/>
          </a:bodyPr>
          <a:lstStyle/>
          <a:p>
            <a:pPr marL="0" indent="0">
              <a:buNone/>
            </a:pPr>
            <a:r>
              <a:rPr lang="zh-CN" altLang="en-US" dirty="0"/>
              <a:t>空间优化：</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000" dirty="0"/>
              <a:t>整理得：</a:t>
            </a: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对于</a:t>
            </a:r>
            <a:r>
              <a:rPr lang="en-US" altLang="zh-CN" dirty="0" err="1"/>
              <a:t>i</a:t>
            </a:r>
            <a:r>
              <a:rPr lang="zh-CN" altLang="en-US" dirty="0"/>
              <a:t>层，做完之后值已固定，</a:t>
            </a:r>
            <a:r>
              <a:rPr lang="en-US" altLang="zh-CN" dirty="0"/>
              <a:t>i+1</a:t>
            </a:r>
            <a:r>
              <a:rPr lang="zh-CN" altLang="en-US" dirty="0"/>
              <a:t>层的操作不会对</a:t>
            </a:r>
            <a:r>
              <a:rPr lang="en-US" altLang="zh-CN" dirty="0" err="1"/>
              <a:t>i</a:t>
            </a:r>
            <a:r>
              <a:rPr lang="zh-CN" altLang="en-US" dirty="0"/>
              <a:t>层有影响，所以我们可以省略一维空间。同学们可以这样理解，每做完一层，就把前一层的结果覆盖。递推到第</a:t>
            </a:r>
            <a:r>
              <a:rPr lang="en-US" altLang="zh-CN" dirty="0"/>
              <a:t>n</a:t>
            </a:r>
            <a:r>
              <a:rPr lang="zh-CN" altLang="en-US" dirty="0"/>
              <a:t>层，得到最后的答案。</a:t>
            </a:r>
            <a:endParaRPr lang="zh-CN" altLang="en-US" dirty="0"/>
          </a:p>
        </p:txBody>
      </p:sp>
      <p:pic>
        <p:nvPicPr>
          <p:cNvPr id="2" name="图片 1"/>
          <p:cNvPicPr>
            <a:picLocks noChangeAspect="1"/>
          </p:cNvPicPr>
          <p:nvPr/>
        </p:nvPicPr>
        <p:blipFill>
          <a:blip r:embed="rId1"/>
          <a:stretch>
            <a:fillRect/>
          </a:stretch>
        </p:blipFill>
        <p:spPr>
          <a:xfrm>
            <a:off x="1905000" y="1057275"/>
            <a:ext cx="5238750" cy="2133600"/>
          </a:xfrm>
          <a:prstGeom prst="rect">
            <a:avLst/>
          </a:prstGeom>
        </p:spPr>
      </p:pic>
      <p:pic>
        <p:nvPicPr>
          <p:cNvPr id="5" name="图片 4"/>
          <p:cNvPicPr>
            <a:picLocks noChangeAspect="1"/>
          </p:cNvPicPr>
          <p:nvPr/>
        </p:nvPicPr>
        <p:blipFill>
          <a:blip r:embed="rId2"/>
          <a:stretch>
            <a:fillRect/>
          </a:stretch>
        </p:blipFill>
        <p:spPr>
          <a:xfrm>
            <a:off x="1904999" y="3866494"/>
            <a:ext cx="5238750" cy="1600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71525"/>
            <a:ext cx="10515600" cy="5405438"/>
          </a:xfrm>
        </p:spPr>
        <p:txBody>
          <a:bodyPr/>
          <a:lstStyle/>
          <a:p>
            <a:pPr marL="0" indent="0">
              <a:buNone/>
            </a:pPr>
            <a:r>
              <a:rPr lang="zh-CN" altLang="en-US" sz="3200" dirty="0"/>
              <a:t>注意：</a:t>
            </a:r>
            <a:endParaRPr lang="en-US" altLang="zh-CN" sz="3200" dirty="0"/>
          </a:p>
          <a:p>
            <a:pPr marL="0" indent="0">
              <a:buNone/>
            </a:pPr>
            <a:r>
              <a:rPr lang="en-US" altLang="zh-CN" dirty="0"/>
              <a:t>	j</a:t>
            </a:r>
            <a:r>
              <a:rPr lang="zh-CN" altLang="en-US" dirty="0"/>
              <a:t>为倒序，若为正序，则无法保证</a:t>
            </a:r>
            <a:r>
              <a:rPr lang="en-US" altLang="zh-CN" dirty="0" err="1"/>
              <a:t>i</a:t>
            </a:r>
            <a:r>
              <a:rPr lang="zh-CN" altLang="en-US" dirty="0"/>
              <a:t>物品只考虑一次。</a:t>
            </a:r>
            <a:endParaRPr lang="en-US" altLang="zh-CN" dirty="0"/>
          </a:p>
          <a:p>
            <a:pPr marL="0" indent="0">
              <a:buNone/>
            </a:pPr>
            <a:r>
              <a:rPr lang="en-US" altLang="zh-CN" dirty="0"/>
              <a:t>	</a:t>
            </a:r>
            <a:r>
              <a:rPr lang="zh-CN" altLang="en-US" dirty="0"/>
              <a:t>例如</a:t>
            </a:r>
            <a:r>
              <a:rPr lang="en-US" altLang="zh-CN" dirty="0"/>
              <a:t>f[j]=f[j-w[</a:t>
            </a:r>
            <a:r>
              <a:rPr lang="en-US" altLang="zh-CN" dirty="0" err="1"/>
              <a:t>i</a:t>
            </a:r>
            <a:r>
              <a:rPr lang="en-US" altLang="zh-CN" dirty="0"/>
              <a:t>]]+v[</a:t>
            </a:r>
            <a:r>
              <a:rPr lang="en-US" altLang="zh-CN" dirty="0" err="1"/>
              <a:t>i</a:t>
            </a:r>
            <a:r>
              <a:rPr lang="en-US" altLang="zh-CN" dirty="0"/>
              <a:t>]=f[j-2*w[</a:t>
            </a:r>
            <a:r>
              <a:rPr lang="en-US" altLang="zh-CN" dirty="0" err="1"/>
              <a:t>i</a:t>
            </a:r>
            <a:r>
              <a:rPr lang="en-US" altLang="zh-CN" dirty="0"/>
              <a:t>]]+2*v[</a:t>
            </a:r>
            <a:r>
              <a:rPr lang="en-US" altLang="zh-CN" dirty="0" err="1"/>
              <a:t>i</a:t>
            </a:r>
            <a:r>
              <a:rPr lang="en-US" altLang="zh-CN" dirty="0"/>
              <a:t>]</a:t>
            </a:r>
            <a:r>
              <a:rPr lang="zh-CN" altLang="en-US" dirty="0"/>
              <a:t>。例如背包容量为</a:t>
            </a:r>
            <a:r>
              <a:rPr lang="en-US" altLang="zh-CN" dirty="0"/>
              <a:t>100</a:t>
            </a:r>
            <a:r>
              <a:rPr lang="zh-CN" altLang="en-US" dirty="0"/>
              <a:t>，物品</a:t>
            </a:r>
            <a:r>
              <a:rPr lang="en-US" altLang="zh-CN" dirty="0"/>
              <a:t>A</a:t>
            </a:r>
            <a:r>
              <a:rPr lang="zh-CN" altLang="en-US" dirty="0"/>
              <a:t>重量为</a:t>
            </a:r>
            <a:r>
              <a:rPr lang="en-US" altLang="zh-CN" dirty="0"/>
              <a:t>50</a:t>
            </a:r>
            <a:r>
              <a:rPr lang="zh-CN" altLang="en-US" dirty="0"/>
              <a:t>，单价为</a:t>
            </a:r>
            <a:r>
              <a:rPr lang="en-US" altLang="zh-CN" dirty="0"/>
              <a:t>50</a:t>
            </a:r>
            <a:r>
              <a:rPr lang="zh-CN" altLang="en-US" dirty="0"/>
              <a:t>，物品</a:t>
            </a:r>
            <a:r>
              <a:rPr lang="en-US" altLang="zh-CN" dirty="0"/>
              <a:t>B</a:t>
            </a:r>
            <a:r>
              <a:rPr lang="zh-CN" altLang="en-US" dirty="0"/>
              <a:t>重量为</a:t>
            </a:r>
            <a:r>
              <a:rPr lang="en-US" altLang="zh-CN" dirty="0"/>
              <a:t>50</a:t>
            </a:r>
            <a:r>
              <a:rPr lang="zh-CN" altLang="en-US" dirty="0"/>
              <a:t>，单价为</a:t>
            </a:r>
            <a:r>
              <a:rPr lang="en-US" altLang="zh-CN" dirty="0"/>
              <a:t>49</a:t>
            </a:r>
            <a:r>
              <a:rPr lang="zh-CN" altLang="en-US" dirty="0"/>
              <a:t>。</a:t>
            </a:r>
            <a:endParaRPr lang="en-US" altLang="zh-CN" dirty="0"/>
          </a:p>
          <a:p>
            <a:pPr marL="0" indent="0">
              <a:buNone/>
            </a:pPr>
            <a:r>
              <a:rPr lang="en-US" altLang="zh-CN" dirty="0"/>
              <a:t>	</a:t>
            </a:r>
            <a:r>
              <a:rPr lang="zh-CN" altLang="en-US" dirty="0"/>
              <a:t>因为是正序，所以先计算</a:t>
            </a:r>
            <a:endParaRPr lang="en-US" altLang="zh-CN" dirty="0"/>
          </a:p>
          <a:p>
            <a:pPr marL="0" indent="0">
              <a:buNone/>
            </a:pPr>
            <a:r>
              <a:rPr lang="en-US" altLang="zh-CN" dirty="0"/>
              <a:t>	f[50]=max(f[50],f[0]+50))=50...</a:t>
            </a:r>
            <a:endParaRPr lang="en-US" altLang="zh-CN" dirty="0"/>
          </a:p>
          <a:p>
            <a:pPr marL="0" indent="0">
              <a:buNone/>
            </a:pPr>
            <a:r>
              <a:rPr lang="en-US" altLang="zh-CN" dirty="0"/>
              <a:t>	</a:t>
            </a:r>
            <a:r>
              <a:rPr lang="zh-CN" altLang="en-US" dirty="0"/>
              <a:t>当算到</a:t>
            </a:r>
            <a:r>
              <a:rPr lang="en-US" altLang="zh-CN" dirty="0"/>
              <a:t>f[100]</a:t>
            </a:r>
            <a:r>
              <a:rPr lang="zh-CN" altLang="en-US" dirty="0"/>
              <a:t>时，</a:t>
            </a:r>
            <a:endParaRPr lang="en-US" altLang="zh-CN" dirty="0"/>
          </a:p>
          <a:p>
            <a:pPr marL="0" indent="0">
              <a:buNone/>
            </a:pPr>
            <a:r>
              <a:rPr lang="en-US" altLang="zh-CN" dirty="0"/>
              <a:t>	f[100]=max(f[100],f[50]+50)=100</a:t>
            </a:r>
            <a:r>
              <a:rPr lang="zh-CN" altLang="en-US" dirty="0"/>
              <a:t>，</a:t>
            </a:r>
            <a:endParaRPr lang="en-US" altLang="zh-CN" dirty="0"/>
          </a:p>
          <a:p>
            <a:pPr marL="0" indent="0">
              <a:buNone/>
            </a:pPr>
            <a:r>
              <a:rPr lang="en-US" altLang="zh-CN" dirty="0"/>
              <a:t>	</a:t>
            </a:r>
            <a:r>
              <a:rPr lang="zh-CN" altLang="en-US" dirty="0"/>
              <a:t>这里因为</a:t>
            </a:r>
            <a:r>
              <a:rPr lang="en-US" altLang="zh-CN" dirty="0"/>
              <a:t>f[50]</a:t>
            </a:r>
            <a:r>
              <a:rPr lang="zh-CN" altLang="en-US" dirty="0"/>
              <a:t>已经算出过结果，因此在同一层</a:t>
            </a:r>
            <a:r>
              <a:rPr lang="en-US" altLang="zh-CN" dirty="0" err="1"/>
              <a:t>i</a:t>
            </a:r>
            <a:r>
              <a:rPr lang="en-US" altLang="zh-CN" dirty="0"/>
              <a:t>=1</a:t>
            </a:r>
            <a:r>
              <a:rPr lang="zh-CN" altLang="en-US" dirty="0"/>
              <a:t>时，在后面就会把之前计算好的</a:t>
            </a:r>
            <a:r>
              <a:rPr lang="en-US" altLang="zh-CN" dirty="0"/>
              <a:t>f[50]</a:t>
            </a:r>
            <a:r>
              <a:rPr lang="zh-CN" altLang="en-US" dirty="0"/>
              <a:t>算进去。</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7700"/>
            <a:ext cx="10515600" cy="5529263"/>
          </a:xfrm>
        </p:spPr>
        <p:txBody>
          <a:bodyPr/>
          <a:lstStyle/>
          <a:p>
            <a:pPr marL="0" indent="0">
              <a:buNone/>
            </a:pPr>
            <a:endParaRPr lang="en-US" altLang="zh-CN" dirty="0"/>
          </a:p>
          <a:p>
            <a:pPr marL="0" indent="0">
              <a:buNone/>
            </a:pPr>
            <a:r>
              <a:rPr lang="zh-CN" altLang="en-US" dirty="0"/>
              <a:t>思考：</a:t>
            </a:r>
            <a:endParaRPr lang="en-US" altLang="zh-CN" dirty="0"/>
          </a:p>
          <a:p>
            <a:pPr marL="0" indent="0">
              <a:buNone/>
            </a:pPr>
            <a:endParaRPr lang="en-US" altLang="zh-CN" dirty="0"/>
          </a:p>
          <a:p>
            <a:pPr marL="0" indent="0">
              <a:buNone/>
            </a:pPr>
            <a:r>
              <a:rPr lang="zh-CN" altLang="en-US" dirty="0"/>
              <a:t>前文提到的是不超过背包体积时，求解的最大价值，有时候我们会碰到一些问题，要求背包恰好装满！</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33425"/>
            <a:ext cx="10515600" cy="5443538"/>
          </a:xfrm>
        </p:spPr>
        <p:txBody>
          <a:bodyPr/>
          <a:lstStyle/>
          <a:p>
            <a:pPr marL="0" indent="0">
              <a:buNone/>
            </a:pPr>
            <a:r>
              <a:rPr lang="zh-CN" altLang="en-US" dirty="0"/>
              <a:t>技巧：初始化为负无穷（用</a:t>
            </a:r>
            <a:r>
              <a:rPr lang="en-US" altLang="zh-CN" dirty="0"/>
              <a:t>-inf</a:t>
            </a:r>
            <a:r>
              <a:rPr lang="zh-CN" altLang="en-US" dirty="0"/>
              <a:t>表示）</a:t>
            </a:r>
            <a:endParaRPr lang="en-US" altLang="zh-CN" dirty="0"/>
          </a:p>
          <a:p>
            <a:pPr marL="0" indent="0">
              <a:buNone/>
            </a:pPr>
            <a:endParaRPr lang="en-US" altLang="zh-CN" dirty="0"/>
          </a:p>
          <a:p>
            <a:pPr marL="0" indent="0">
              <a:buNone/>
            </a:pPr>
            <a:r>
              <a:rPr lang="zh-CN" altLang="en-US" dirty="0"/>
              <a:t>初始化：</a:t>
            </a:r>
            <a:endParaRPr lang="en-US" altLang="zh-CN" dirty="0"/>
          </a:p>
          <a:p>
            <a:pPr marL="0" indent="0">
              <a:buNone/>
            </a:pPr>
            <a:r>
              <a:rPr lang="en-US" altLang="zh-CN" dirty="0"/>
              <a:t>f[0]=0,f[1~n]=-inf</a:t>
            </a:r>
            <a:endParaRPr lang="en-US" altLang="zh-CN" dirty="0"/>
          </a:p>
          <a:p>
            <a:pPr marL="0" indent="0">
              <a:buNone/>
            </a:pPr>
            <a:r>
              <a:rPr lang="zh-CN" altLang="en-US" dirty="0"/>
              <a:t>这样就能使恰好装满背包的物品价值为正数，不能恰好装满的值为负数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err="1"/>
              <a:t>dp</a:t>
            </a:r>
            <a:r>
              <a:rPr lang="en-US" altLang="zh-CN" dirty="0"/>
              <a:t>[n](</a:t>
            </a:r>
            <a:r>
              <a:rPr lang="zh-CN" altLang="en-US" dirty="0"/>
              <a:t>背包最大承重</a:t>
            </a:r>
            <a:r>
              <a:rPr lang="en-US" altLang="zh-CN"/>
              <a:t>)==-inf</a:t>
            </a:r>
            <a:r>
              <a:rPr lang="zh-CN" altLang="en-US" dirty="0"/>
              <a:t>，说明装不满，否则输出答案</a:t>
            </a:r>
            <a:endParaRPr lang="en-US" altLang="zh-CN" dirty="0"/>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2152650" y="3455194"/>
            <a:ext cx="7886700" cy="1724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0075"/>
            <a:ext cx="10515600" cy="5576888"/>
          </a:xfrm>
        </p:spPr>
        <p:txBody>
          <a:bodyPr/>
          <a:lstStyle/>
          <a:p>
            <a:pPr marL="0" indent="0">
              <a:buNone/>
            </a:pPr>
            <a:endParaRPr lang="en-US" altLang="zh-CN" dirty="0"/>
          </a:p>
          <a:p>
            <a:pPr marL="0" indent="0">
              <a:buNone/>
            </a:pPr>
            <a:r>
              <a:rPr lang="zh-CN" altLang="en-US" sz="3200" b="1" dirty="0"/>
              <a:t>动态规划问题求解步骤：</a:t>
            </a:r>
            <a:endParaRPr lang="en-US" altLang="zh-CN" sz="3200" b="1" dirty="0"/>
          </a:p>
          <a:p>
            <a:pPr marL="0" indent="0">
              <a:buNone/>
            </a:pPr>
            <a:endParaRPr lang="en-US" altLang="zh-CN" dirty="0"/>
          </a:p>
          <a:p>
            <a:pPr marL="0" indent="0">
              <a:buNone/>
            </a:pPr>
            <a:r>
              <a:rPr lang="en-US" altLang="zh-CN" dirty="0"/>
              <a:t>1</a:t>
            </a:r>
            <a:r>
              <a:rPr lang="zh-CN" altLang="en-US" dirty="0"/>
              <a:t>、证明问题满足最优子结构性质</a:t>
            </a:r>
            <a:endParaRPr lang="en-US" altLang="zh-CN" dirty="0"/>
          </a:p>
          <a:p>
            <a:pPr marL="0" indent="0">
              <a:buNone/>
            </a:pPr>
            <a:r>
              <a:rPr lang="en-US" altLang="zh-CN" dirty="0"/>
              <a:t>2</a:t>
            </a:r>
            <a:r>
              <a:rPr lang="zh-CN" altLang="en-US" dirty="0"/>
              <a:t>、根据证明推导出最优值的递推式（状态转移方程）</a:t>
            </a:r>
            <a:endParaRPr lang="en-US" altLang="zh-CN" dirty="0"/>
          </a:p>
          <a:p>
            <a:pPr marL="0" indent="0">
              <a:buNone/>
            </a:pPr>
            <a:r>
              <a:rPr lang="en-US" altLang="zh-CN" dirty="0"/>
              <a:t>3</a:t>
            </a:r>
            <a:r>
              <a:rPr lang="zh-CN" altLang="en-US" dirty="0"/>
              <a:t>、自底向上计算最优解，并记录。</a:t>
            </a:r>
            <a:endParaRPr lang="en-US" altLang="zh-CN" dirty="0"/>
          </a:p>
          <a:p>
            <a:pPr marL="0" indent="0">
              <a:buNone/>
            </a:pPr>
            <a:endParaRPr lang="en-US" altLang="zh-CN" dirty="0"/>
          </a:p>
          <a:p>
            <a:pPr marL="0" indent="0">
              <a:buNone/>
            </a:pPr>
            <a:r>
              <a:rPr lang="zh-CN" altLang="en-US" dirty="0"/>
              <a:t>来看看具体</a:t>
            </a:r>
            <a:r>
              <a:rPr lang="en-US" altLang="zh-CN" dirty="0"/>
              <a:t>case</a:t>
            </a:r>
            <a:r>
              <a:rPr lang="zh-CN" altLang="en-US" dirty="0"/>
              <a:t>！</a:t>
            </a:r>
            <a:endParaRPr lang="en-US" altLang="zh-CN" dirty="0"/>
          </a:p>
          <a:p>
            <a:pPr marL="0" indent="0">
              <a:buNone/>
            </a:pPr>
            <a:r>
              <a:rPr lang="en-US" altLang="zh-CN" dirty="0"/>
              <a:t>	</a:t>
            </a:r>
            <a:endParaRPr lang="en-US" altLang="zh-CN" dirty="0"/>
          </a:p>
          <a:p>
            <a:pPr marL="0" indent="0">
              <a:buNone/>
            </a:pP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lgn="ctr">
              <a:buNone/>
            </a:pPr>
            <a:endParaRPr lang="en-US" altLang="zh-CN" sz="4800" b="1" dirty="0"/>
          </a:p>
          <a:p>
            <a:pPr marL="0" indent="0" algn="ctr">
              <a:buNone/>
            </a:pPr>
            <a:r>
              <a:rPr lang="zh-CN" altLang="en-US" sz="4800" b="1" dirty="0"/>
              <a:t>几种常见背包问题模板</a:t>
            </a:r>
            <a:endParaRPr lang="en-US" altLang="zh-CN" sz="4800" b="1" dirty="0"/>
          </a:p>
          <a:p>
            <a:pPr marL="0" indent="0" algn="ctr">
              <a:buNone/>
            </a:pPr>
            <a:endParaRPr lang="zh-CN" altLang="en-US" sz="4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504824"/>
            <a:ext cx="10696575" cy="5934075"/>
          </a:xfrm>
        </p:spPr>
        <p:txBody>
          <a:bodyPr>
            <a:normAutofit fontScale="92500" lnSpcReduction="20000"/>
          </a:bodyPr>
          <a:lstStyle/>
          <a:p>
            <a:pPr marL="0" indent="0">
              <a:buNone/>
            </a:pPr>
            <a:r>
              <a:rPr lang="en-US" altLang="zh-CN" b="1" dirty="0"/>
              <a:t>01</a:t>
            </a:r>
            <a:r>
              <a:rPr lang="zh-CN" altLang="en-US" b="1" dirty="0"/>
              <a:t>背包</a:t>
            </a:r>
            <a:endParaRPr lang="en-US" altLang="zh-CN" b="1" dirty="0"/>
          </a:p>
          <a:p>
            <a:pPr marL="0" indent="0">
              <a:buNone/>
            </a:pPr>
            <a:r>
              <a:rPr lang="zh-CN" altLang="en-US" dirty="0"/>
              <a:t>给定</a:t>
            </a:r>
            <a:r>
              <a:rPr lang="en-US" altLang="zh-CN" dirty="0"/>
              <a:t>N</a:t>
            </a:r>
            <a:r>
              <a:rPr lang="zh-CN" altLang="en-US" dirty="0"/>
              <a:t>个物品，其中第</a:t>
            </a:r>
            <a:r>
              <a:rPr lang="en-US" altLang="zh-CN" dirty="0" err="1"/>
              <a:t>i</a:t>
            </a:r>
            <a:r>
              <a:rPr lang="zh-CN" altLang="en-US" dirty="0"/>
              <a:t>个物品的体积为</a:t>
            </a:r>
            <a:r>
              <a:rPr lang="en-US" altLang="zh-CN" dirty="0"/>
              <a:t>vi</a:t>
            </a:r>
            <a:r>
              <a:rPr lang="zh-CN" altLang="en-US" dirty="0"/>
              <a:t>，价值为</a:t>
            </a:r>
            <a:r>
              <a:rPr lang="en-US" altLang="zh-CN" dirty="0" err="1"/>
              <a:t>wi</a:t>
            </a:r>
            <a:r>
              <a:rPr lang="zh-CN" altLang="en-US" dirty="0"/>
              <a:t>。有一容积为</a:t>
            </a:r>
            <a:r>
              <a:rPr lang="en-US" altLang="zh-CN" dirty="0"/>
              <a:t>M</a:t>
            </a:r>
            <a:r>
              <a:rPr lang="zh-CN" altLang="en-US" dirty="0"/>
              <a:t>的背包，要求选择一些物品放入背包，使得物品总体积不超过</a:t>
            </a:r>
            <a:r>
              <a:rPr lang="en-US" altLang="zh-CN" dirty="0"/>
              <a:t>M</a:t>
            </a:r>
            <a:r>
              <a:rPr lang="zh-CN" altLang="en-US" dirty="0"/>
              <a:t>的前提下，物品的价值总和最大。</a:t>
            </a:r>
            <a:endParaRPr lang="zh-CN" altLang="en-US" dirty="0"/>
          </a:p>
          <a:p>
            <a:pPr marL="0" indent="0">
              <a:buNone/>
            </a:pPr>
            <a:endParaRPr lang="zh-CN" altLang="en-US" dirty="0"/>
          </a:p>
          <a:p>
            <a:pPr marL="0" indent="0">
              <a:buNone/>
            </a:pPr>
            <a:r>
              <a:rPr lang="en-US" altLang="zh-CN" dirty="0"/>
              <a:t>//int f[MAX_M+1];</a:t>
            </a:r>
            <a:endParaRPr lang="en-US" altLang="zh-CN" dirty="0"/>
          </a:p>
          <a:p>
            <a:pPr marL="0" indent="0">
              <a:buNone/>
            </a:pPr>
            <a:r>
              <a:rPr lang="en-US" altLang="zh-CN" dirty="0" err="1"/>
              <a:t>memset</a:t>
            </a:r>
            <a:r>
              <a:rPr lang="en-US" altLang="zh-CN" dirty="0"/>
              <a:t>(f,0xcf,sizeof(f));//-INF</a:t>
            </a:r>
            <a:endParaRPr lang="en-US" altLang="zh-CN" dirty="0"/>
          </a:p>
          <a:p>
            <a:pPr marL="0" indent="0">
              <a:buNone/>
            </a:pPr>
            <a:r>
              <a:rPr lang="en-US" altLang="zh-CN" dirty="0"/>
              <a:t>f[0]=0;</a:t>
            </a:r>
            <a:endParaRPr lang="en-US" altLang="zh-CN" dirty="0"/>
          </a:p>
          <a:p>
            <a:pPr marL="0" indent="0">
              <a:buNone/>
            </a:pPr>
            <a:r>
              <a:rPr lang="en-US" altLang="zh-CN" dirty="0"/>
              <a:t>for(int </a:t>
            </a:r>
            <a:r>
              <a:rPr lang="en-US" altLang="zh-CN" dirty="0" err="1"/>
              <a:t>i</a:t>
            </a:r>
            <a:r>
              <a:rPr lang="en-US" altLang="zh-CN" dirty="0"/>
              <a:t>=1;i&lt;=</a:t>
            </a:r>
            <a:r>
              <a:rPr lang="en-US" altLang="zh-CN" dirty="0" err="1"/>
              <a:t>n;i</a:t>
            </a:r>
            <a:r>
              <a:rPr lang="en-US" altLang="zh-CN" dirty="0"/>
              <a:t>++)</a:t>
            </a:r>
            <a:endParaRPr lang="en-US" altLang="zh-CN" dirty="0"/>
          </a:p>
          <a:p>
            <a:pPr marL="0" indent="0">
              <a:buNone/>
            </a:pPr>
            <a:r>
              <a:rPr lang="en-US" altLang="zh-CN" dirty="0"/>
              <a:t>   for(int j=</a:t>
            </a:r>
            <a:r>
              <a:rPr lang="en-US" altLang="zh-CN" dirty="0" err="1"/>
              <a:t>m;j</a:t>
            </a:r>
            <a:r>
              <a:rPr lang="en-US" altLang="zh-CN" dirty="0"/>
              <a:t>&gt;=v[</a:t>
            </a:r>
            <a:r>
              <a:rPr lang="en-US" altLang="zh-CN" dirty="0" err="1"/>
              <a:t>i</a:t>
            </a:r>
            <a:r>
              <a:rPr lang="en-US" altLang="zh-CN" dirty="0"/>
              <a:t>];j--)</a:t>
            </a:r>
            <a:endParaRPr lang="en-US" altLang="zh-CN" dirty="0"/>
          </a:p>
          <a:p>
            <a:pPr marL="0" indent="0">
              <a:buNone/>
            </a:pPr>
            <a:r>
              <a:rPr lang="en-US" altLang="zh-CN" dirty="0"/>
              <a:t>      f[j]=max(f[j],f[j-v[</a:t>
            </a:r>
            <a:r>
              <a:rPr lang="en-US" altLang="zh-CN" dirty="0" err="1"/>
              <a:t>i</a:t>
            </a:r>
            <a:r>
              <a:rPr lang="en-US" altLang="zh-CN" dirty="0"/>
              <a:t>]]+w[</a:t>
            </a:r>
            <a:r>
              <a:rPr lang="en-US" altLang="zh-CN" dirty="0" err="1"/>
              <a:t>i</a:t>
            </a:r>
            <a:r>
              <a:rPr lang="en-US" altLang="zh-CN" dirty="0"/>
              <a:t>]);</a:t>
            </a:r>
            <a:endParaRPr lang="en-US" altLang="zh-CN" dirty="0"/>
          </a:p>
          <a:p>
            <a:pPr marL="0" indent="0">
              <a:buNone/>
            </a:pPr>
            <a:r>
              <a:rPr lang="en-US" altLang="zh-CN" dirty="0"/>
              <a:t>int </a:t>
            </a:r>
            <a:r>
              <a:rPr lang="en-US" altLang="zh-CN" dirty="0" err="1"/>
              <a:t>ans</a:t>
            </a:r>
            <a:r>
              <a:rPr lang="en-US" altLang="zh-CN" dirty="0"/>
              <a:t>=0;</a:t>
            </a:r>
            <a:endParaRPr lang="en-US" altLang="zh-CN" dirty="0"/>
          </a:p>
          <a:p>
            <a:pPr marL="0" indent="0">
              <a:buNone/>
            </a:pPr>
            <a:r>
              <a:rPr lang="en-US" altLang="zh-CN" dirty="0"/>
              <a:t>for(int j=0;j&lt;=</a:t>
            </a:r>
            <a:r>
              <a:rPr lang="en-US" altLang="zh-CN" dirty="0" err="1"/>
              <a:t>m;j</a:t>
            </a:r>
            <a:r>
              <a:rPr lang="en-US" altLang="zh-CN" dirty="0"/>
              <a:t>++)</a:t>
            </a:r>
            <a:endParaRPr lang="en-US" altLang="zh-CN" dirty="0"/>
          </a:p>
          <a:p>
            <a:pPr marL="0" indent="0">
              <a:buNone/>
            </a:pPr>
            <a:r>
              <a:rPr lang="en-US" altLang="zh-CN" dirty="0"/>
              <a:t>   </a:t>
            </a:r>
            <a:r>
              <a:rPr lang="en-US" altLang="zh-CN" dirty="0" err="1"/>
              <a:t>ans</a:t>
            </a:r>
            <a:r>
              <a:rPr lang="en-US" altLang="zh-CN" dirty="0"/>
              <a:t>=max(</a:t>
            </a:r>
            <a:r>
              <a:rPr lang="en-US" altLang="zh-CN" dirty="0" err="1"/>
              <a:t>ans,f</a:t>
            </a:r>
            <a:r>
              <a:rPr lang="en-US" altLang="zh-CN" dirty="0"/>
              <a:t>[j]);</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2924"/>
            <a:ext cx="10687050" cy="6048375"/>
          </a:xfrm>
        </p:spPr>
        <p:txBody>
          <a:bodyPr>
            <a:normAutofit fontScale="85000" lnSpcReduction="20000"/>
          </a:bodyPr>
          <a:lstStyle/>
          <a:p>
            <a:pPr marL="0" indent="0">
              <a:buNone/>
            </a:pPr>
            <a:r>
              <a:rPr lang="zh-CN" altLang="en-US" sz="3100" b="1" dirty="0"/>
              <a:t>完全背包</a:t>
            </a:r>
            <a:endParaRPr lang="zh-CN" altLang="en-US" sz="3100" b="1" dirty="0"/>
          </a:p>
          <a:p>
            <a:pPr marL="0" indent="0">
              <a:buNone/>
            </a:pPr>
            <a:r>
              <a:rPr lang="zh-CN" altLang="en-US" dirty="0"/>
              <a:t>给定</a:t>
            </a:r>
            <a:r>
              <a:rPr lang="en-US" altLang="zh-CN" dirty="0"/>
              <a:t>N</a:t>
            </a:r>
            <a:r>
              <a:rPr lang="zh-CN" altLang="en-US" dirty="0"/>
              <a:t>个物品，其中第</a:t>
            </a:r>
            <a:r>
              <a:rPr lang="en-US" altLang="zh-CN" dirty="0" err="1"/>
              <a:t>i</a:t>
            </a:r>
            <a:r>
              <a:rPr lang="zh-CN" altLang="en-US" dirty="0"/>
              <a:t>个物品的体积为</a:t>
            </a:r>
            <a:r>
              <a:rPr lang="en-US" altLang="zh-CN" dirty="0"/>
              <a:t>vi</a:t>
            </a:r>
            <a:r>
              <a:rPr lang="zh-CN" altLang="en-US" dirty="0"/>
              <a:t>，价值为</a:t>
            </a:r>
            <a:r>
              <a:rPr lang="en-US" altLang="zh-CN" dirty="0" err="1"/>
              <a:t>wi</a:t>
            </a:r>
            <a:r>
              <a:rPr lang="zh-CN" altLang="en-US" dirty="0"/>
              <a:t>，并且有无数个。有一容积为</a:t>
            </a:r>
            <a:r>
              <a:rPr lang="en-US" altLang="zh-CN" dirty="0"/>
              <a:t>M</a:t>
            </a:r>
            <a:r>
              <a:rPr lang="zh-CN" altLang="en-US" dirty="0"/>
              <a:t>的背包，要求选择一些物品放入背包，使得物品总体积不超过</a:t>
            </a:r>
            <a:r>
              <a:rPr lang="en-US" altLang="zh-CN" dirty="0"/>
              <a:t>M</a:t>
            </a:r>
            <a:r>
              <a:rPr lang="zh-CN" altLang="en-US" dirty="0"/>
              <a:t>的前提下，物品的价值总和最大。</a:t>
            </a:r>
            <a:endParaRPr lang="zh-CN" altLang="en-US" dirty="0"/>
          </a:p>
          <a:p>
            <a:pPr marL="0" indent="0">
              <a:buNone/>
            </a:pPr>
            <a:endParaRPr lang="zh-CN" altLang="en-US" dirty="0"/>
          </a:p>
          <a:p>
            <a:pPr marL="0" indent="0">
              <a:buNone/>
            </a:pPr>
            <a:r>
              <a:rPr lang="en-US" altLang="zh-CN" dirty="0"/>
              <a:t>//int f[MAX_M+1];</a:t>
            </a:r>
            <a:endParaRPr lang="en-US" altLang="zh-CN" dirty="0"/>
          </a:p>
          <a:p>
            <a:pPr marL="0" indent="0">
              <a:buNone/>
            </a:pPr>
            <a:r>
              <a:rPr lang="en-US" altLang="zh-CN" dirty="0" err="1"/>
              <a:t>memset</a:t>
            </a:r>
            <a:r>
              <a:rPr lang="en-US" altLang="zh-CN" dirty="0"/>
              <a:t>(f,0xcf,sizeof(f));//-INF</a:t>
            </a:r>
            <a:endParaRPr lang="en-US" altLang="zh-CN" dirty="0"/>
          </a:p>
          <a:p>
            <a:pPr marL="0" indent="0">
              <a:buNone/>
            </a:pPr>
            <a:r>
              <a:rPr lang="en-US" altLang="zh-CN" dirty="0"/>
              <a:t>f[0]=0;</a:t>
            </a:r>
            <a:endParaRPr lang="en-US" altLang="zh-CN" dirty="0"/>
          </a:p>
          <a:p>
            <a:pPr marL="0" indent="0">
              <a:buNone/>
            </a:pPr>
            <a:r>
              <a:rPr lang="en-US" altLang="zh-CN" dirty="0"/>
              <a:t>for(int </a:t>
            </a:r>
            <a:r>
              <a:rPr lang="en-US" altLang="zh-CN" dirty="0" err="1"/>
              <a:t>i</a:t>
            </a:r>
            <a:r>
              <a:rPr lang="en-US" altLang="zh-CN" dirty="0"/>
              <a:t>=1;i&lt;=</a:t>
            </a:r>
            <a:r>
              <a:rPr lang="en-US" altLang="zh-CN" dirty="0" err="1"/>
              <a:t>n;i</a:t>
            </a:r>
            <a:r>
              <a:rPr lang="en-US" altLang="zh-CN" dirty="0"/>
              <a:t>++)</a:t>
            </a:r>
            <a:endParaRPr lang="en-US" altLang="zh-CN" dirty="0"/>
          </a:p>
          <a:p>
            <a:pPr marL="0" indent="0">
              <a:buNone/>
            </a:pPr>
            <a:r>
              <a:rPr lang="en-US" altLang="zh-CN" dirty="0"/>
              <a:t>   for(int j=v[</a:t>
            </a:r>
            <a:r>
              <a:rPr lang="en-US" altLang="zh-CN" dirty="0" err="1"/>
              <a:t>i</a:t>
            </a:r>
            <a:r>
              <a:rPr lang="en-US" altLang="zh-CN" dirty="0"/>
              <a:t>];j&lt;=</a:t>
            </a:r>
            <a:r>
              <a:rPr lang="en-US" altLang="zh-CN" dirty="0" err="1"/>
              <a:t>m;j</a:t>
            </a:r>
            <a:r>
              <a:rPr lang="en-US" altLang="zh-CN" dirty="0"/>
              <a:t>++)</a:t>
            </a:r>
            <a:endParaRPr lang="en-US" altLang="zh-CN" dirty="0"/>
          </a:p>
          <a:p>
            <a:pPr marL="0" indent="0">
              <a:buNone/>
            </a:pPr>
            <a:r>
              <a:rPr lang="en-US" altLang="zh-CN" dirty="0"/>
              <a:t>      f[j]=max(f[j],f[j-v[</a:t>
            </a:r>
            <a:r>
              <a:rPr lang="en-US" altLang="zh-CN" dirty="0" err="1"/>
              <a:t>i</a:t>
            </a:r>
            <a:r>
              <a:rPr lang="en-US" altLang="zh-CN" dirty="0"/>
              <a:t>]]+w[</a:t>
            </a:r>
            <a:r>
              <a:rPr lang="en-US" altLang="zh-CN" dirty="0" err="1"/>
              <a:t>i</a:t>
            </a:r>
            <a:r>
              <a:rPr lang="en-US" altLang="zh-CN" dirty="0"/>
              <a:t>]);</a:t>
            </a:r>
            <a:endParaRPr lang="en-US" altLang="zh-CN" dirty="0"/>
          </a:p>
          <a:p>
            <a:pPr marL="0" indent="0">
              <a:buNone/>
            </a:pPr>
            <a:r>
              <a:rPr lang="en-US" altLang="zh-CN" dirty="0"/>
              <a:t>int </a:t>
            </a:r>
            <a:r>
              <a:rPr lang="en-US" altLang="zh-CN" dirty="0" err="1"/>
              <a:t>ans</a:t>
            </a:r>
            <a:r>
              <a:rPr lang="en-US" altLang="zh-CN" dirty="0"/>
              <a:t>=0;</a:t>
            </a:r>
            <a:endParaRPr lang="en-US" altLang="zh-CN" dirty="0"/>
          </a:p>
          <a:p>
            <a:pPr marL="0" indent="0">
              <a:buNone/>
            </a:pPr>
            <a:r>
              <a:rPr lang="en-US" altLang="zh-CN" dirty="0"/>
              <a:t>for(int j=0;j&lt;=</a:t>
            </a:r>
            <a:r>
              <a:rPr lang="en-US" altLang="zh-CN" dirty="0" err="1"/>
              <a:t>m;j</a:t>
            </a:r>
            <a:r>
              <a:rPr lang="en-US" altLang="zh-CN" dirty="0"/>
              <a:t>++)</a:t>
            </a:r>
            <a:endParaRPr lang="en-US" altLang="zh-CN" dirty="0"/>
          </a:p>
          <a:p>
            <a:pPr marL="0" indent="0">
              <a:buNone/>
            </a:pPr>
            <a:r>
              <a:rPr lang="en-US" altLang="zh-CN" dirty="0"/>
              <a:t>   </a:t>
            </a:r>
            <a:r>
              <a:rPr lang="en-US" altLang="zh-CN" dirty="0" err="1"/>
              <a:t>ans</a:t>
            </a:r>
            <a:r>
              <a:rPr lang="en-US" altLang="zh-CN" dirty="0"/>
              <a:t>=max(</a:t>
            </a:r>
            <a:r>
              <a:rPr lang="en-US" altLang="zh-CN" dirty="0" err="1"/>
              <a:t>ans,f</a:t>
            </a:r>
            <a:r>
              <a:rPr lang="en-US" altLang="zh-CN" dirty="0"/>
              <a:t>[j]);</a:t>
            </a:r>
            <a:endParaRPr lang="en-US" altLang="zh-CN" dirty="0"/>
          </a:p>
          <a:p>
            <a:pPr marL="0" indent="0">
              <a:buNone/>
            </a:pPr>
            <a:endParaRPr lang="en-US" altLang="zh-CN" dirty="0"/>
          </a:p>
          <a:p>
            <a:pPr marL="0" indent="0">
              <a:buNone/>
            </a:pPr>
            <a:r>
              <a:rPr lang="zh-CN" altLang="en-US" dirty="0"/>
              <a:t>注意：</a:t>
            </a:r>
            <a:r>
              <a:rPr lang="en-US" altLang="zh-CN" dirty="0"/>
              <a:t>j</a:t>
            </a:r>
            <a:r>
              <a:rPr lang="zh-CN" altLang="en-US" dirty="0"/>
              <a:t>为正序，则可以重复考虑</a:t>
            </a:r>
            <a:r>
              <a:rPr lang="en-US" altLang="zh-CN" dirty="0" err="1"/>
              <a:t>i</a:t>
            </a:r>
            <a:r>
              <a:rPr lang="zh-CN" altLang="en-US" dirty="0"/>
              <a:t>物品</a:t>
            </a:r>
            <a:endParaRPr lang="zh-CN" altLang="en-US" dirty="0"/>
          </a:p>
          <a:p>
            <a:pPr marL="0" indent="0">
              <a:buNone/>
            </a:pP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2924"/>
            <a:ext cx="11010900" cy="6315075"/>
          </a:xfrm>
        </p:spPr>
        <p:txBody>
          <a:bodyPr>
            <a:normAutofit fontScale="77500" lnSpcReduction="20000"/>
          </a:bodyPr>
          <a:lstStyle/>
          <a:p>
            <a:pPr marL="0" indent="0">
              <a:buNone/>
            </a:pPr>
            <a:r>
              <a:rPr lang="zh-CN" altLang="en-US" sz="3800" b="1" dirty="0"/>
              <a:t>多重背包</a:t>
            </a:r>
            <a:endParaRPr lang="zh-CN" altLang="en-US" sz="3800" b="1" dirty="0"/>
          </a:p>
          <a:p>
            <a:pPr marL="0" indent="0">
              <a:buNone/>
            </a:pPr>
            <a:endParaRPr lang="zh-CN" altLang="en-US" dirty="0"/>
          </a:p>
          <a:p>
            <a:pPr marL="0" indent="0">
              <a:buNone/>
            </a:pPr>
            <a:r>
              <a:rPr lang="zh-CN" altLang="en-US" dirty="0"/>
              <a:t>给定</a:t>
            </a:r>
            <a:r>
              <a:rPr lang="en-US" altLang="zh-CN" dirty="0"/>
              <a:t>N</a:t>
            </a:r>
            <a:r>
              <a:rPr lang="zh-CN" altLang="en-US" dirty="0"/>
              <a:t>个物品，其中第</a:t>
            </a:r>
            <a:r>
              <a:rPr lang="en-US" altLang="zh-CN" dirty="0" err="1"/>
              <a:t>i</a:t>
            </a:r>
            <a:r>
              <a:rPr lang="zh-CN" altLang="en-US" dirty="0"/>
              <a:t>个物品的体积为</a:t>
            </a:r>
            <a:r>
              <a:rPr lang="en-US" altLang="zh-CN" dirty="0"/>
              <a:t>vi</a:t>
            </a:r>
            <a:r>
              <a:rPr lang="zh-CN" altLang="en-US" dirty="0"/>
              <a:t>，价值为</a:t>
            </a:r>
            <a:r>
              <a:rPr lang="en-US" altLang="zh-CN" dirty="0" err="1"/>
              <a:t>wi</a:t>
            </a:r>
            <a:r>
              <a:rPr lang="zh-CN" altLang="en-US" dirty="0"/>
              <a:t>，并且有</a:t>
            </a:r>
            <a:r>
              <a:rPr lang="en-US" altLang="zh-CN" dirty="0"/>
              <a:t>ci</a:t>
            </a:r>
            <a:r>
              <a:rPr lang="zh-CN" altLang="en-US" dirty="0"/>
              <a:t>个。有一容积为</a:t>
            </a:r>
            <a:r>
              <a:rPr lang="en-US" altLang="zh-CN" dirty="0"/>
              <a:t>M</a:t>
            </a:r>
            <a:r>
              <a:rPr lang="zh-CN" altLang="en-US" dirty="0"/>
              <a:t>的背包，要求选择一些物品放入背包，使得物品总体积不超过</a:t>
            </a:r>
            <a:r>
              <a:rPr lang="en-US" altLang="zh-CN" dirty="0"/>
              <a:t>M</a:t>
            </a:r>
            <a:r>
              <a:rPr lang="zh-CN" altLang="en-US" dirty="0"/>
              <a:t>的前提下，物品的价值总和最大。</a:t>
            </a:r>
            <a:endParaRPr lang="zh-CN" altLang="en-US" dirty="0"/>
          </a:p>
          <a:p>
            <a:pPr marL="0" indent="0">
              <a:buNone/>
            </a:pPr>
            <a:endParaRPr lang="zh-CN" altLang="en-US" dirty="0"/>
          </a:p>
          <a:p>
            <a:pPr marL="0" indent="0">
              <a:buNone/>
            </a:pPr>
            <a:r>
              <a:rPr lang="en-US" altLang="zh-CN" dirty="0"/>
              <a:t>//int f[MAX_M+1];</a:t>
            </a:r>
            <a:endParaRPr lang="en-US" altLang="zh-CN" dirty="0"/>
          </a:p>
          <a:p>
            <a:pPr marL="0" indent="0">
              <a:buNone/>
            </a:pPr>
            <a:r>
              <a:rPr lang="en-US" altLang="zh-CN" dirty="0" err="1"/>
              <a:t>memset</a:t>
            </a:r>
            <a:r>
              <a:rPr lang="en-US" altLang="zh-CN" dirty="0"/>
              <a:t>(f,0xcf,sizeof(f));//-INF</a:t>
            </a:r>
            <a:endParaRPr lang="en-US" altLang="zh-CN" dirty="0"/>
          </a:p>
          <a:p>
            <a:pPr marL="0" indent="0">
              <a:buNone/>
            </a:pPr>
            <a:r>
              <a:rPr lang="en-US" altLang="zh-CN" dirty="0"/>
              <a:t>f[0]=0;</a:t>
            </a:r>
            <a:endParaRPr lang="en-US" altLang="zh-CN" dirty="0"/>
          </a:p>
          <a:p>
            <a:pPr marL="0" indent="0">
              <a:buNone/>
            </a:pPr>
            <a:r>
              <a:rPr lang="en-US" altLang="zh-CN" dirty="0"/>
              <a:t>for(int </a:t>
            </a:r>
            <a:r>
              <a:rPr lang="en-US" altLang="zh-CN" dirty="0" err="1"/>
              <a:t>i</a:t>
            </a:r>
            <a:r>
              <a:rPr lang="en-US" altLang="zh-CN" dirty="0"/>
              <a:t>=1;i&lt;=</a:t>
            </a:r>
            <a:r>
              <a:rPr lang="en-US" altLang="zh-CN" dirty="0" err="1"/>
              <a:t>n;i</a:t>
            </a:r>
            <a:r>
              <a:rPr lang="en-US" altLang="zh-CN" dirty="0"/>
              <a:t>++)</a:t>
            </a:r>
            <a:endParaRPr lang="en-US" altLang="zh-CN" dirty="0"/>
          </a:p>
          <a:p>
            <a:pPr marL="0" indent="0">
              <a:buNone/>
            </a:pPr>
            <a:r>
              <a:rPr lang="en-US" altLang="zh-CN" dirty="0"/>
              <a:t>   for(j=1;j&lt;=c[</a:t>
            </a:r>
            <a:r>
              <a:rPr lang="en-US" altLang="zh-CN" dirty="0" err="1"/>
              <a:t>i</a:t>
            </a:r>
            <a:r>
              <a:rPr lang="en-US" altLang="zh-CN" dirty="0"/>
              <a:t>];</a:t>
            </a:r>
            <a:r>
              <a:rPr lang="en-US" altLang="zh-CN" dirty="0" err="1"/>
              <a:t>j++</a:t>
            </a:r>
            <a:r>
              <a:rPr lang="en-US" altLang="zh-CN" dirty="0"/>
              <a:t>)</a:t>
            </a:r>
            <a:endParaRPr lang="en-US" altLang="zh-CN" dirty="0"/>
          </a:p>
          <a:p>
            <a:pPr marL="0" indent="0">
              <a:buNone/>
            </a:pPr>
            <a:r>
              <a:rPr lang="en-US" altLang="zh-CN" dirty="0"/>
              <a:t>      for(int k=</a:t>
            </a:r>
            <a:r>
              <a:rPr lang="en-US" altLang="zh-CN" dirty="0" err="1"/>
              <a:t>m;k</a:t>
            </a:r>
            <a:r>
              <a:rPr lang="en-US" altLang="zh-CN" dirty="0"/>
              <a:t>&gt;=v[</a:t>
            </a:r>
            <a:r>
              <a:rPr lang="en-US" altLang="zh-CN" dirty="0" err="1"/>
              <a:t>i</a:t>
            </a:r>
            <a:r>
              <a:rPr lang="en-US" altLang="zh-CN" dirty="0"/>
              <a:t>];k--)</a:t>
            </a:r>
            <a:endParaRPr lang="en-US" altLang="zh-CN" dirty="0"/>
          </a:p>
          <a:p>
            <a:pPr marL="0" indent="0">
              <a:buNone/>
            </a:pPr>
            <a:r>
              <a:rPr lang="en-US" altLang="zh-CN" dirty="0"/>
              <a:t>         f[j]=max(f[k],f[k-v[</a:t>
            </a:r>
            <a:r>
              <a:rPr lang="en-US" altLang="zh-CN" dirty="0" err="1"/>
              <a:t>i</a:t>
            </a:r>
            <a:r>
              <a:rPr lang="en-US" altLang="zh-CN" dirty="0"/>
              <a:t>]]+w[</a:t>
            </a:r>
            <a:r>
              <a:rPr lang="en-US" altLang="zh-CN" dirty="0" err="1"/>
              <a:t>i</a:t>
            </a:r>
            <a:r>
              <a:rPr lang="en-US" altLang="zh-CN" dirty="0"/>
              <a:t>]);</a:t>
            </a:r>
            <a:endParaRPr lang="en-US" altLang="zh-CN" dirty="0"/>
          </a:p>
          <a:p>
            <a:pPr marL="0" indent="0">
              <a:buNone/>
            </a:pPr>
            <a:r>
              <a:rPr lang="en-US" altLang="zh-CN" dirty="0"/>
              <a:t>int </a:t>
            </a:r>
            <a:r>
              <a:rPr lang="en-US" altLang="zh-CN" dirty="0" err="1"/>
              <a:t>ans</a:t>
            </a:r>
            <a:r>
              <a:rPr lang="en-US" altLang="zh-CN" dirty="0"/>
              <a:t>=0;</a:t>
            </a:r>
            <a:endParaRPr lang="en-US" altLang="zh-CN" dirty="0"/>
          </a:p>
          <a:p>
            <a:pPr marL="0" indent="0">
              <a:buNone/>
            </a:pPr>
            <a:r>
              <a:rPr lang="en-US" altLang="zh-CN" dirty="0"/>
              <a:t>for(int </a:t>
            </a:r>
            <a:r>
              <a:rPr lang="en-US" altLang="zh-CN" dirty="0" err="1"/>
              <a:t>i</a:t>
            </a:r>
            <a:r>
              <a:rPr lang="en-US" altLang="zh-CN" dirty="0"/>
              <a:t>=0;i&lt;=</a:t>
            </a:r>
            <a:r>
              <a:rPr lang="en-US" altLang="zh-CN" dirty="0" err="1"/>
              <a:t>m;i</a:t>
            </a:r>
            <a:r>
              <a:rPr lang="en-US" altLang="zh-CN" dirty="0"/>
              <a:t>++)</a:t>
            </a:r>
            <a:endParaRPr lang="en-US" altLang="zh-CN" dirty="0"/>
          </a:p>
          <a:p>
            <a:pPr marL="0" indent="0">
              <a:buNone/>
            </a:pPr>
            <a:r>
              <a:rPr lang="en-US" altLang="zh-CN" dirty="0"/>
              <a:t>   </a:t>
            </a:r>
            <a:r>
              <a:rPr lang="en-US" altLang="zh-CN" dirty="0" err="1"/>
              <a:t>ans</a:t>
            </a:r>
            <a:r>
              <a:rPr lang="en-US" altLang="zh-CN" dirty="0"/>
              <a:t>=max(</a:t>
            </a:r>
            <a:r>
              <a:rPr lang="en-US" altLang="zh-CN" dirty="0" err="1"/>
              <a:t>ans,f</a:t>
            </a:r>
            <a:r>
              <a:rPr lang="en-US" altLang="zh-CN" dirty="0"/>
              <a:t>[</a:t>
            </a:r>
            <a:r>
              <a:rPr lang="en-US" altLang="zh-CN" dirty="0" err="1"/>
              <a:t>i</a:t>
            </a:r>
            <a:r>
              <a:rPr lang="en-US" altLang="zh-CN" dirty="0"/>
              <a:t>]);</a:t>
            </a:r>
            <a:endParaRPr lang="en-US" altLang="zh-CN" dirty="0"/>
          </a:p>
          <a:p>
            <a:pPr marL="0" indent="0">
              <a:buNone/>
            </a:pPr>
            <a:endParaRPr lang="zh-CN" altLang="en-US" dirty="0"/>
          </a:p>
          <a:p>
            <a:pPr marL="0" indent="0">
              <a:buNone/>
            </a:pPr>
            <a:r>
              <a:rPr lang="zh-CN" altLang="en-US" dirty="0"/>
              <a:t>注意：对每个</a:t>
            </a:r>
            <a:r>
              <a:rPr lang="en-US" altLang="zh-CN" dirty="0" err="1"/>
              <a:t>i</a:t>
            </a:r>
            <a:r>
              <a:rPr lang="zh-CN" altLang="en-US" dirty="0"/>
              <a:t>物品，拆分成</a:t>
            </a:r>
            <a:r>
              <a:rPr lang="en-US" altLang="zh-CN" dirty="0"/>
              <a:t>ci</a:t>
            </a:r>
            <a:r>
              <a:rPr lang="zh-CN" altLang="en-US" dirty="0"/>
              <a:t>个，全部加入原物品中，则变为</a:t>
            </a:r>
            <a:r>
              <a:rPr lang="en-US" altLang="zh-CN" dirty="0"/>
              <a:t>01</a:t>
            </a:r>
            <a:r>
              <a:rPr lang="zh-CN" altLang="en-US" dirty="0"/>
              <a:t>背包问题。效率较低。</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81050"/>
            <a:ext cx="10515600" cy="5395913"/>
          </a:xfrm>
        </p:spPr>
        <p:txBody>
          <a:bodyPr>
            <a:normAutofit fontScale="70000" lnSpcReduction="20000"/>
          </a:bodyPr>
          <a:lstStyle/>
          <a:p>
            <a:pPr marL="0" indent="0">
              <a:buNone/>
            </a:pPr>
            <a:r>
              <a:rPr lang="zh-CN" altLang="en-US" dirty="0"/>
              <a:t>二进制拆分</a:t>
            </a:r>
            <a:endParaRPr lang="zh-CN" altLang="en-US" dirty="0"/>
          </a:p>
          <a:p>
            <a:pPr marL="0" indent="0">
              <a:buNone/>
            </a:pPr>
            <a:r>
              <a:rPr lang="zh-CN" altLang="en-US" dirty="0"/>
              <a:t>   </a:t>
            </a:r>
            <a:r>
              <a:rPr lang="en-US" altLang="zh-CN" dirty="0"/>
              <a:t>while (n--) {   //</a:t>
            </a:r>
            <a:r>
              <a:rPr lang="zh-CN" altLang="en-US" dirty="0"/>
              <a:t>接下来输入</a:t>
            </a:r>
            <a:r>
              <a:rPr lang="en-US" altLang="zh-CN" dirty="0"/>
              <a:t>n</a:t>
            </a:r>
            <a:r>
              <a:rPr lang="zh-CN" altLang="en-US" dirty="0"/>
              <a:t>中这个物品  </a:t>
            </a:r>
            <a:endParaRPr lang="zh-CN" altLang="en-US" dirty="0"/>
          </a:p>
          <a:p>
            <a:pPr marL="0" indent="0">
              <a:buNone/>
            </a:pPr>
            <a:r>
              <a:rPr lang="zh-CN" altLang="en-US" dirty="0"/>
              <a:t>        </a:t>
            </a:r>
            <a:r>
              <a:rPr lang="en-US" altLang="zh-CN" dirty="0" err="1"/>
              <a:t>scanf</a:t>
            </a:r>
            <a:r>
              <a:rPr lang="en-US" altLang="zh-CN" dirty="0"/>
              <a:t>("%</a:t>
            </a:r>
            <a:r>
              <a:rPr lang="en-US" altLang="zh-CN" dirty="0" err="1"/>
              <a:t>d%d%d</a:t>
            </a:r>
            <a:r>
              <a:rPr lang="en-US" altLang="zh-CN" dirty="0"/>
              <a:t>", &amp;c, &amp;s, &amp;v);  //</a:t>
            </a:r>
            <a:r>
              <a:rPr lang="zh-CN" altLang="en-US" dirty="0"/>
              <a:t>输入每种物品的数目、体积和价值 </a:t>
            </a:r>
            <a:endParaRPr lang="zh-CN" altLang="en-US" dirty="0"/>
          </a:p>
          <a:p>
            <a:pPr marL="0" indent="0">
              <a:buNone/>
            </a:pPr>
            <a:r>
              <a:rPr lang="zh-CN" altLang="en-US" dirty="0"/>
              <a:t>        </a:t>
            </a:r>
            <a:r>
              <a:rPr lang="en-US" altLang="zh-CN" dirty="0"/>
              <a:t>for (int k=1; k&lt;=c; k&lt;&lt;=1) { //&lt;&lt;</a:t>
            </a:r>
            <a:r>
              <a:rPr lang="zh-CN" altLang="en-US" dirty="0"/>
              <a:t>左移 相当于乘二  </a:t>
            </a:r>
            <a:endParaRPr lang="zh-CN" altLang="en-US" dirty="0"/>
          </a:p>
          <a:p>
            <a:pPr marL="0" indent="0">
              <a:buNone/>
            </a:pPr>
            <a:r>
              <a:rPr lang="zh-CN" altLang="en-US" dirty="0"/>
              <a:t>            </a:t>
            </a:r>
            <a:r>
              <a:rPr lang="en-US" altLang="zh-CN" dirty="0"/>
              <a:t>value[count] = k*v;  </a:t>
            </a:r>
            <a:endParaRPr lang="en-US" altLang="zh-CN" dirty="0"/>
          </a:p>
          <a:p>
            <a:pPr marL="0" indent="0">
              <a:buNone/>
            </a:pPr>
            <a:r>
              <a:rPr lang="en-US" altLang="zh-CN" dirty="0"/>
              <a:t>            size[count++] = k*s;  </a:t>
            </a:r>
            <a:endParaRPr lang="en-US" altLang="zh-CN" dirty="0"/>
          </a:p>
          <a:p>
            <a:pPr marL="0" indent="0">
              <a:buNone/>
            </a:pPr>
            <a:r>
              <a:rPr lang="en-US" altLang="zh-CN" dirty="0"/>
              <a:t>            c -= k;  </a:t>
            </a:r>
            <a:endParaRPr lang="en-US" altLang="zh-CN" dirty="0"/>
          </a:p>
          <a:p>
            <a:pPr marL="0" indent="0">
              <a:buNone/>
            </a:pPr>
            <a:r>
              <a:rPr lang="en-US" altLang="zh-CN" dirty="0"/>
              <a:t>        }  </a:t>
            </a:r>
            <a:endParaRPr lang="en-US" altLang="zh-CN" dirty="0"/>
          </a:p>
          <a:p>
            <a:pPr marL="0" indent="0">
              <a:buNone/>
            </a:pPr>
            <a:r>
              <a:rPr lang="en-US" altLang="zh-CN" dirty="0"/>
              <a:t>        if (c &gt; 0) {  </a:t>
            </a:r>
            <a:endParaRPr lang="en-US" altLang="zh-CN" dirty="0"/>
          </a:p>
          <a:p>
            <a:pPr marL="0" indent="0">
              <a:buNone/>
            </a:pPr>
            <a:r>
              <a:rPr lang="en-US" altLang="zh-CN" dirty="0"/>
              <a:t>            value[count] = c*v;  </a:t>
            </a:r>
            <a:endParaRPr lang="en-US" altLang="zh-CN" dirty="0"/>
          </a:p>
          <a:p>
            <a:pPr marL="0" indent="0">
              <a:buNone/>
            </a:pPr>
            <a:r>
              <a:rPr lang="en-US" altLang="zh-CN" dirty="0"/>
              <a:t>            size[count++] = c*s;  </a:t>
            </a:r>
            <a:endParaRPr lang="en-US" altLang="zh-CN" dirty="0"/>
          </a:p>
          <a:p>
            <a:pPr marL="0" indent="0">
              <a:buNone/>
            </a:pPr>
            <a:r>
              <a:rPr lang="en-US" altLang="zh-CN" dirty="0"/>
              <a:t>        }  </a:t>
            </a:r>
            <a:endParaRPr lang="en-US" altLang="zh-CN" dirty="0"/>
          </a:p>
          <a:p>
            <a:pPr marL="0" indent="0">
              <a:buNone/>
            </a:pPr>
            <a:r>
              <a:rPr lang="en-US" altLang="zh-CN" dirty="0"/>
              <a:t>    } </a:t>
            </a:r>
            <a:endParaRPr lang="en-US" altLang="zh-CN" dirty="0"/>
          </a:p>
          <a:p>
            <a:pPr marL="0" indent="0">
              <a:buNone/>
            </a:pPr>
            <a:endParaRPr lang="en-US" altLang="zh-CN" dirty="0"/>
          </a:p>
          <a:p>
            <a:pPr marL="0" indent="0">
              <a:buNone/>
            </a:pPr>
            <a:r>
              <a:rPr lang="zh-CN" altLang="en-US" dirty="0"/>
              <a:t>注意：将</a:t>
            </a:r>
            <a:r>
              <a:rPr lang="en-US" altLang="zh-CN" dirty="0"/>
              <a:t>count</a:t>
            </a:r>
            <a:r>
              <a:rPr lang="zh-CN" altLang="en-US" dirty="0"/>
              <a:t>替换上面的</a:t>
            </a:r>
            <a:r>
              <a:rPr lang="en-US" altLang="zh-CN" dirty="0"/>
              <a:t>n</a:t>
            </a:r>
            <a:r>
              <a:rPr lang="zh-CN" altLang="en-US" dirty="0"/>
              <a:t>即可。时间复杂度为</a:t>
            </a:r>
            <a:r>
              <a:rPr lang="en-US" altLang="zh-CN" dirty="0"/>
              <a:t>O(</a:t>
            </a:r>
            <a:r>
              <a:rPr lang="en-US" altLang="zh-CN" dirty="0" err="1"/>
              <a:t>nlogci</a:t>
            </a:r>
            <a:r>
              <a:rPr lang="en-US" altLang="zh-CN" dirty="0"/>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2474" y="109537"/>
            <a:ext cx="10829925" cy="6638925"/>
          </a:xfrm>
        </p:spPr>
        <p:txBody>
          <a:bodyPr>
            <a:normAutofit fontScale="62500" lnSpcReduction="20000"/>
          </a:bodyPr>
          <a:lstStyle/>
          <a:p>
            <a:pPr marL="0" indent="0">
              <a:buNone/>
            </a:pPr>
            <a:r>
              <a:rPr lang="zh-CN" altLang="en-US" sz="3600" b="1" dirty="0"/>
              <a:t>分组背包</a:t>
            </a:r>
            <a:endParaRPr lang="zh-CN" altLang="en-US" dirty="0"/>
          </a:p>
          <a:p>
            <a:pPr marL="0" indent="0">
              <a:buNone/>
            </a:pPr>
            <a:r>
              <a:rPr lang="zh-CN" altLang="en-US" dirty="0"/>
              <a:t>给定</a:t>
            </a:r>
            <a:r>
              <a:rPr lang="en-US" altLang="zh-CN" dirty="0"/>
              <a:t>N</a:t>
            </a:r>
            <a:r>
              <a:rPr lang="zh-CN" altLang="en-US" dirty="0"/>
              <a:t>组物品，其中第</a:t>
            </a:r>
            <a:r>
              <a:rPr lang="en-US" altLang="zh-CN" dirty="0" err="1"/>
              <a:t>i</a:t>
            </a:r>
            <a:r>
              <a:rPr lang="zh-CN" altLang="en-US" dirty="0"/>
              <a:t>组物品有</a:t>
            </a:r>
            <a:r>
              <a:rPr lang="en-US" altLang="zh-CN" dirty="0"/>
              <a:t>ci</a:t>
            </a:r>
            <a:r>
              <a:rPr lang="zh-CN" altLang="en-US" dirty="0"/>
              <a:t>个。第</a:t>
            </a:r>
            <a:r>
              <a:rPr lang="en-US" altLang="zh-CN" dirty="0" err="1"/>
              <a:t>i</a:t>
            </a:r>
            <a:r>
              <a:rPr lang="zh-CN" altLang="en-US" dirty="0"/>
              <a:t>组的第</a:t>
            </a:r>
            <a:r>
              <a:rPr lang="en-US" altLang="zh-CN" dirty="0"/>
              <a:t>j</a:t>
            </a:r>
            <a:r>
              <a:rPr lang="zh-CN" altLang="en-US" dirty="0"/>
              <a:t>个物品的体积为</a:t>
            </a:r>
            <a:r>
              <a:rPr lang="en-US" altLang="zh-CN" dirty="0" err="1"/>
              <a:t>vij</a:t>
            </a:r>
            <a:r>
              <a:rPr lang="zh-CN" altLang="en-US" dirty="0"/>
              <a:t>，价值为</a:t>
            </a:r>
            <a:r>
              <a:rPr lang="en-US" altLang="zh-CN" dirty="0" err="1"/>
              <a:t>wij</a:t>
            </a:r>
            <a:r>
              <a:rPr lang="zh-CN" altLang="en-US" dirty="0"/>
              <a:t>。有一容积为</a:t>
            </a:r>
            <a:r>
              <a:rPr lang="en-US" altLang="zh-CN" dirty="0"/>
              <a:t>M</a:t>
            </a:r>
            <a:r>
              <a:rPr lang="zh-CN" altLang="en-US" dirty="0"/>
              <a:t>的背包，要求选择一些物品放入背包，使得每组至多选择一个物品并且物品总体积不超过</a:t>
            </a:r>
            <a:r>
              <a:rPr lang="en-US" altLang="zh-CN" dirty="0"/>
              <a:t>M</a:t>
            </a:r>
            <a:r>
              <a:rPr lang="zh-CN" altLang="en-US" dirty="0"/>
              <a:t>的前提下，物品的价值总和最大。</a:t>
            </a:r>
            <a:endParaRPr lang="zh-CN" altLang="en-US" dirty="0"/>
          </a:p>
          <a:p>
            <a:pPr marL="0" indent="0">
              <a:buNone/>
            </a:pPr>
            <a:endParaRPr lang="zh-CN" altLang="en-US" dirty="0"/>
          </a:p>
          <a:p>
            <a:pPr marL="0" indent="0">
              <a:buNone/>
            </a:pPr>
            <a:r>
              <a:rPr lang="en-US" altLang="zh-CN" dirty="0"/>
              <a:t>//int f[MAX_M+1];</a:t>
            </a:r>
            <a:endParaRPr lang="en-US" altLang="zh-CN" dirty="0"/>
          </a:p>
          <a:p>
            <a:pPr marL="0" indent="0">
              <a:buNone/>
            </a:pPr>
            <a:r>
              <a:rPr lang="en-US" altLang="zh-CN" dirty="0" err="1"/>
              <a:t>memset</a:t>
            </a:r>
            <a:r>
              <a:rPr lang="en-US" altLang="zh-CN" dirty="0"/>
              <a:t>(f,0xcf,sizeof(f));//-INF</a:t>
            </a:r>
            <a:endParaRPr lang="en-US" altLang="zh-CN" dirty="0"/>
          </a:p>
          <a:p>
            <a:pPr marL="0" indent="0">
              <a:buNone/>
            </a:pPr>
            <a:r>
              <a:rPr lang="en-US" altLang="zh-CN" dirty="0"/>
              <a:t>f[0]=0;</a:t>
            </a:r>
            <a:endParaRPr lang="en-US" altLang="zh-CN" dirty="0"/>
          </a:p>
          <a:p>
            <a:pPr marL="0" indent="0">
              <a:buNone/>
            </a:pPr>
            <a:r>
              <a:rPr lang="en-US" altLang="zh-CN" dirty="0"/>
              <a:t>for(int </a:t>
            </a:r>
            <a:r>
              <a:rPr lang="en-US" altLang="zh-CN" dirty="0" err="1"/>
              <a:t>i</a:t>
            </a:r>
            <a:r>
              <a:rPr lang="en-US" altLang="zh-CN" dirty="0"/>
              <a:t>=1;i&lt;=</a:t>
            </a:r>
            <a:r>
              <a:rPr lang="en-US" altLang="zh-CN" dirty="0" err="1"/>
              <a:t>n;i</a:t>
            </a:r>
            <a:r>
              <a:rPr lang="en-US" altLang="zh-CN" dirty="0"/>
              <a:t>++) </a:t>
            </a:r>
            <a:endParaRPr lang="en-US" altLang="zh-CN" dirty="0"/>
          </a:p>
          <a:p>
            <a:pPr marL="0" indent="0">
              <a:buNone/>
            </a:pPr>
            <a:r>
              <a:rPr lang="en-US" altLang="zh-CN" dirty="0"/>
              <a:t>   for(int k=</a:t>
            </a:r>
            <a:r>
              <a:rPr lang="en-US" altLang="zh-CN" dirty="0" err="1"/>
              <a:t>m;k</a:t>
            </a:r>
            <a:r>
              <a:rPr lang="en-US" altLang="zh-CN" dirty="0"/>
              <a:t>&gt;=0;k--)    </a:t>
            </a:r>
            <a:endParaRPr lang="en-US" altLang="zh-CN" dirty="0"/>
          </a:p>
          <a:p>
            <a:pPr marL="0" indent="0">
              <a:buNone/>
            </a:pPr>
            <a:r>
              <a:rPr lang="en-US" altLang="zh-CN" dirty="0"/>
              <a:t>      for(int j=1;j&lt;=c[</a:t>
            </a:r>
            <a:r>
              <a:rPr lang="en-US" altLang="zh-CN" dirty="0" err="1"/>
              <a:t>i</a:t>
            </a:r>
            <a:r>
              <a:rPr lang="en-US" altLang="zh-CN" dirty="0"/>
              <a:t>];</a:t>
            </a:r>
            <a:r>
              <a:rPr lang="en-US" altLang="zh-CN" dirty="0" err="1"/>
              <a:t>j++</a:t>
            </a:r>
            <a:r>
              <a:rPr lang="en-US" altLang="zh-CN" dirty="0"/>
              <a:t>)</a:t>
            </a:r>
            <a:endParaRPr lang="en-US" altLang="zh-CN" dirty="0"/>
          </a:p>
          <a:p>
            <a:pPr marL="0" indent="0">
              <a:buNone/>
            </a:pPr>
            <a:r>
              <a:rPr lang="en-US" altLang="zh-CN" dirty="0"/>
              <a:t>        if(k&gt;=v[</a:t>
            </a:r>
            <a:r>
              <a:rPr lang="en-US" altLang="zh-CN" dirty="0" err="1"/>
              <a:t>i</a:t>
            </a:r>
            <a:r>
              <a:rPr lang="en-US" altLang="zh-CN" dirty="0"/>
              <a:t>][j])</a:t>
            </a:r>
            <a:endParaRPr lang="en-US" altLang="zh-CN" dirty="0"/>
          </a:p>
          <a:p>
            <a:pPr marL="0" indent="0">
              <a:buNone/>
            </a:pPr>
            <a:r>
              <a:rPr lang="en-US" altLang="zh-CN" dirty="0"/>
              <a:t>        f[k]=max(f[k],f[k-v[</a:t>
            </a:r>
            <a:r>
              <a:rPr lang="en-US" altLang="zh-CN" dirty="0" err="1"/>
              <a:t>i</a:t>
            </a:r>
            <a:r>
              <a:rPr lang="en-US" altLang="zh-CN" dirty="0"/>
              <a:t>][j]]+w[</a:t>
            </a:r>
            <a:r>
              <a:rPr lang="en-US" altLang="zh-CN" dirty="0" err="1"/>
              <a:t>i</a:t>
            </a:r>
            <a:r>
              <a:rPr lang="en-US" altLang="zh-CN" dirty="0"/>
              <a:t>][j]);</a:t>
            </a:r>
            <a:endParaRPr lang="en-US" altLang="zh-CN" dirty="0"/>
          </a:p>
          <a:p>
            <a:pPr marL="0" indent="0">
              <a:buNone/>
            </a:pPr>
            <a:r>
              <a:rPr lang="en-US" altLang="zh-CN" dirty="0"/>
              <a:t>int </a:t>
            </a:r>
            <a:r>
              <a:rPr lang="en-US" altLang="zh-CN" dirty="0" err="1"/>
              <a:t>ans</a:t>
            </a:r>
            <a:r>
              <a:rPr lang="en-US" altLang="zh-CN" dirty="0"/>
              <a:t>=0;</a:t>
            </a:r>
            <a:endParaRPr lang="en-US" altLang="zh-CN" dirty="0"/>
          </a:p>
          <a:p>
            <a:pPr marL="0" indent="0">
              <a:buNone/>
            </a:pPr>
            <a:r>
              <a:rPr lang="en-US" altLang="zh-CN" dirty="0"/>
              <a:t>for(int </a:t>
            </a:r>
            <a:r>
              <a:rPr lang="en-US" altLang="zh-CN" dirty="0" err="1"/>
              <a:t>i</a:t>
            </a:r>
            <a:r>
              <a:rPr lang="en-US" altLang="zh-CN" dirty="0"/>
              <a:t>=0;i&lt;=</a:t>
            </a:r>
            <a:r>
              <a:rPr lang="en-US" altLang="zh-CN" dirty="0" err="1"/>
              <a:t>m;i</a:t>
            </a:r>
            <a:r>
              <a:rPr lang="en-US" altLang="zh-CN" dirty="0"/>
              <a:t>++)</a:t>
            </a:r>
            <a:endParaRPr lang="en-US" altLang="zh-CN" dirty="0"/>
          </a:p>
          <a:p>
            <a:pPr marL="0" indent="0">
              <a:buNone/>
            </a:pPr>
            <a:r>
              <a:rPr lang="en-US" altLang="zh-CN" dirty="0"/>
              <a:t>   </a:t>
            </a:r>
            <a:r>
              <a:rPr lang="en-US" altLang="zh-CN" dirty="0" err="1"/>
              <a:t>ans</a:t>
            </a:r>
            <a:r>
              <a:rPr lang="en-US" altLang="zh-CN" dirty="0"/>
              <a:t>=max(</a:t>
            </a:r>
            <a:r>
              <a:rPr lang="en-US" altLang="zh-CN" dirty="0" err="1"/>
              <a:t>ans,f</a:t>
            </a:r>
            <a:r>
              <a:rPr lang="en-US" altLang="zh-CN" dirty="0"/>
              <a:t>[</a:t>
            </a:r>
            <a:r>
              <a:rPr lang="en-US" altLang="zh-CN" dirty="0" err="1"/>
              <a:t>i</a:t>
            </a:r>
            <a:r>
              <a:rPr lang="en-US" altLang="zh-CN" dirty="0"/>
              <a:t>]);</a:t>
            </a:r>
            <a:endParaRPr lang="en-US" altLang="zh-CN" dirty="0"/>
          </a:p>
          <a:p>
            <a:pPr marL="0" indent="0">
              <a:buNone/>
            </a:pPr>
            <a:endParaRPr lang="en-US" altLang="zh-CN" dirty="0"/>
          </a:p>
          <a:p>
            <a:pPr marL="0" indent="0">
              <a:buNone/>
            </a:pPr>
            <a:r>
              <a:rPr lang="en-US" altLang="zh-CN" dirty="0"/>
              <a:t>for(int </a:t>
            </a:r>
            <a:r>
              <a:rPr lang="en-US" altLang="zh-CN" dirty="0" err="1"/>
              <a:t>i</a:t>
            </a:r>
            <a:r>
              <a:rPr lang="en-US" altLang="zh-CN" dirty="0"/>
              <a:t>=1;i&lt;=</a:t>
            </a:r>
            <a:r>
              <a:rPr lang="en-US" altLang="zh-CN" dirty="0" err="1"/>
              <a:t>n;i</a:t>
            </a:r>
            <a:r>
              <a:rPr lang="en-US" altLang="zh-CN" dirty="0"/>
              <a:t>++)</a:t>
            </a:r>
            <a:endParaRPr lang="en-US" altLang="zh-CN" dirty="0"/>
          </a:p>
          <a:p>
            <a:pPr marL="0" indent="0">
              <a:buNone/>
            </a:pPr>
            <a:r>
              <a:rPr lang="en-US" altLang="zh-CN" dirty="0"/>
              <a:t>   for(int j=1;j&lt;=c[</a:t>
            </a:r>
            <a:r>
              <a:rPr lang="en-US" altLang="zh-CN" dirty="0" err="1"/>
              <a:t>i</a:t>
            </a:r>
            <a:r>
              <a:rPr lang="en-US" altLang="zh-CN" dirty="0"/>
              <a:t>];</a:t>
            </a:r>
            <a:r>
              <a:rPr lang="en-US" altLang="zh-CN" dirty="0" err="1"/>
              <a:t>j++</a:t>
            </a:r>
            <a:r>
              <a:rPr lang="en-US" altLang="zh-CN" dirty="0"/>
              <a:t>)</a:t>
            </a:r>
            <a:endParaRPr lang="en-US" altLang="zh-CN" dirty="0"/>
          </a:p>
          <a:p>
            <a:pPr marL="0" indent="0">
              <a:buNone/>
            </a:pPr>
            <a:r>
              <a:rPr lang="en-US" altLang="zh-CN" dirty="0"/>
              <a:t>      for(int k=</a:t>
            </a:r>
            <a:r>
              <a:rPr lang="en-US" altLang="zh-CN" dirty="0" err="1"/>
              <a:t>m;k</a:t>
            </a:r>
            <a:r>
              <a:rPr lang="en-US" altLang="zh-CN" dirty="0"/>
              <a:t>&gt;=v[</a:t>
            </a:r>
            <a:r>
              <a:rPr lang="en-US" altLang="zh-CN" dirty="0" err="1"/>
              <a:t>i</a:t>
            </a:r>
            <a:r>
              <a:rPr lang="en-US" altLang="zh-CN" dirty="0"/>
              <a:t>];k--)  </a:t>
            </a:r>
            <a:endParaRPr lang="en-US" altLang="zh-CN" dirty="0"/>
          </a:p>
          <a:p>
            <a:pPr marL="0" indent="0">
              <a:buNone/>
            </a:pPr>
            <a:r>
              <a:rPr lang="zh-CN" altLang="en-US" dirty="0"/>
              <a:t>注意：与多重背包相比，第二重循环和第三重循环的顺序交换了，目的是使得第</a:t>
            </a:r>
            <a:r>
              <a:rPr lang="en-US" altLang="zh-CN" dirty="0" err="1"/>
              <a:t>i</a:t>
            </a:r>
            <a:r>
              <a:rPr lang="zh-CN" altLang="en-US" dirty="0"/>
              <a:t>组中的物品只用一次。</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42950"/>
            <a:ext cx="10515600" cy="5434013"/>
          </a:xfrm>
        </p:spPr>
        <p:txBody>
          <a:bodyPr>
            <a:normAutofit fontScale="92500" lnSpcReduction="10000"/>
          </a:bodyPr>
          <a:lstStyle/>
          <a:p>
            <a:pPr marL="0" indent="0">
              <a:buNone/>
            </a:pPr>
            <a:r>
              <a:rPr lang="zh-CN" altLang="en-US" dirty="0"/>
              <a:t>如何保证有且仅有一次？</a:t>
            </a:r>
            <a:endParaRPr lang="en-US" altLang="zh-CN" dirty="0"/>
          </a:p>
          <a:p>
            <a:pPr marL="0" indent="0">
              <a:buNone/>
            </a:pPr>
            <a:r>
              <a:rPr lang="zh-CN" altLang="en-US" sz="1600" dirty="0"/>
              <a:t>考虑分组背包的样例：</a:t>
            </a:r>
            <a:endParaRPr lang="en-US" altLang="zh-CN" sz="1600" dirty="0"/>
          </a:p>
          <a:p>
            <a:pPr marL="0" indent="0">
              <a:buNone/>
            </a:pPr>
            <a:r>
              <a:rPr lang="en-US" altLang="zh-CN" sz="1600" dirty="0"/>
              <a:t>10 4 2</a:t>
            </a:r>
            <a:endParaRPr lang="en-US" altLang="zh-CN" sz="1600" dirty="0"/>
          </a:p>
          <a:p>
            <a:pPr marL="0" indent="0">
              <a:buNone/>
            </a:pPr>
            <a:r>
              <a:rPr lang="en-US" altLang="zh-CN" sz="1600" dirty="0"/>
              <a:t>2 1 1</a:t>
            </a:r>
            <a:endParaRPr lang="en-US" altLang="zh-CN" sz="1600" dirty="0"/>
          </a:p>
          <a:p>
            <a:pPr marL="0" indent="0">
              <a:buNone/>
            </a:pPr>
            <a:r>
              <a:rPr lang="en-US" altLang="zh-CN" sz="1600" dirty="0"/>
              <a:t>3 3 1</a:t>
            </a:r>
            <a:endParaRPr lang="en-US" altLang="zh-CN" sz="1600" dirty="0"/>
          </a:p>
          <a:p>
            <a:pPr marL="0" indent="0">
              <a:buNone/>
            </a:pPr>
            <a:r>
              <a:rPr lang="en-US" altLang="zh-CN" sz="1600" dirty="0"/>
              <a:t>4 8 2</a:t>
            </a:r>
            <a:endParaRPr lang="en-US" altLang="zh-CN" sz="1600" dirty="0"/>
          </a:p>
          <a:p>
            <a:pPr marL="0" indent="0">
              <a:buNone/>
            </a:pPr>
            <a:r>
              <a:rPr lang="en-US" altLang="zh-CN" sz="1600" dirty="0"/>
              <a:t>6 9 2</a:t>
            </a:r>
            <a:endParaRPr lang="en-US" altLang="zh-CN" sz="1600" dirty="0"/>
          </a:p>
          <a:p>
            <a:pPr marL="0" indent="0">
              <a:buNone/>
            </a:pPr>
            <a:r>
              <a:rPr lang="en-US" altLang="zh-CN" sz="1600" dirty="0"/>
              <a:t>12</a:t>
            </a:r>
            <a:endParaRPr lang="en-US" altLang="zh-CN" sz="1600" dirty="0"/>
          </a:p>
          <a:p>
            <a:pPr marL="0" indent="0">
              <a:buNone/>
            </a:pPr>
            <a:endParaRPr lang="en-US" altLang="zh-CN" sz="1600" dirty="0"/>
          </a:p>
          <a:p>
            <a:pPr marL="0" indent="0">
              <a:buNone/>
            </a:pPr>
            <a:r>
              <a:rPr lang="en-US" altLang="zh-CN" sz="1600" dirty="0"/>
              <a:t>f[10]=max(f[10],f[8]+1)=1;</a:t>
            </a:r>
            <a:endParaRPr lang="en-US" altLang="zh-CN" sz="1600" dirty="0"/>
          </a:p>
          <a:p>
            <a:pPr marL="0" indent="0">
              <a:buNone/>
            </a:pPr>
            <a:r>
              <a:rPr lang="en-US" altLang="zh-CN" sz="1600" dirty="0"/>
              <a:t>f[10]=max(f[10],f[7]+3)=3;</a:t>
            </a:r>
            <a:endParaRPr lang="en-US" altLang="zh-CN" sz="1600" dirty="0"/>
          </a:p>
          <a:p>
            <a:pPr marL="0" indent="0">
              <a:buNone/>
            </a:pPr>
            <a:r>
              <a:rPr lang="en-US" altLang="zh-CN" sz="1600" dirty="0"/>
              <a:t>f[9]=max(f[9],f[7]+1)=1;</a:t>
            </a:r>
            <a:endParaRPr lang="en-US" altLang="zh-CN" sz="1600" dirty="0"/>
          </a:p>
          <a:p>
            <a:pPr marL="0" indent="0">
              <a:buNone/>
            </a:pPr>
            <a:r>
              <a:rPr lang="en-US" altLang="zh-CN" sz="1600" dirty="0"/>
              <a:t>f[9]=max(f[9],f[6]+3)=3;</a:t>
            </a:r>
            <a:endParaRPr lang="en-US" altLang="zh-CN" sz="1600" dirty="0"/>
          </a:p>
          <a:p>
            <a:pPr marL="0" indent="0">
              <a:buNone/>
            </a:pPr>
            <a:r>
              <a:rPr lang="en-US" altLang="zh-CN" sz="1600" dirty="0"/>
              <a:t>f[8]=max(f[8],f[6]+1)=1;</a:t>
            </a:r>
            <a:endParaRPr lang="en-US" altLang="zh-CN" sz="1600" dirty="0"/>
          </a:p>
          <a:p>
            <a:pPr marL="0" indent="0">
              <a:buNone/>
            </a:pPr>
            <a:r>
              <a:rPr lang="en-US" altLang="zh-CN" sz="1600" dirty="0"/>
              <a:t>f[8]=max(f[8],f[5]+3)=3;</a:t>
            </a:r>
            <a:endParaRPr lang="en-US" altLang="zh-CN" sz="1600" dirty="0"/>
          </a:p>
          <a:p>
            <a:pPr marL="0" indent="0">
              <a:buNone/>
            </a:pPr>
            <a:r>
              <a:rPr lang="en-US" altLang="zh-CN" sz="1600" dirty="0"/>
              <a:t>...</a:t>
            </a:r>
            <a:endParaRPr lang="en-US" altLang="zh-CN" sz="1600" dirty="0"/>
          </a:p>
          <a:p>
            <a:pPr marL="0" indent="0">
              <a:buNone/>
            </a:pPr>
            <a:r>
              <a:rPr lang="zh-CN" altLang="en-US" sz="1600" dirty="0"/>
              <a:t>可以看到由于</a:t>
            </a:r>
            <a:r>
              <a:rPr lang="en-US" altLang="zh-CN" sz="1600" dirty="0"/>
              <a:t>k</a:t>
            </a:r>
            <a:r>
              <a:rPr lang="zh-CN" altLang="en-US" sz="1600" dirty="0"/>
              <a:t>是降序，</a:t>
            </a:r>
            <a:r>
              <a:rPr lang="en-US" altLang="zh-CN" sz="1600" dirty="0"/>
              <a:t>f[k]</a:t>
            </a:r>
            <a:r>
              <a:rPr lang="zh-CN" altLang="en-US" sz="1600" dirty="0"/>
              <a:t>不会重复选取同一组不同物品</a:t>
            </a:r>
            <a:r>
              <a:rPr lang="en-US" altLang="zh-CN" sz="1600" dirty="0"/>
              <a:t>,</a:t>
            </a:r>
            <a:r>
              <a:rPr lang="zh-CN" altLang="en-US" sz="1600" dirty="0"/>
              <a:t>若是正序，</a:t>
            </a:r>
            <a:r>
              <a:rPr lang="en-US" altLang="zh-CN" sz="1600" dirty="0"/>
              <a:t>f[8]</a:t>
            </a:r>
            <a:r>
              <a:rPr lang="zh-CN" altLang="en-US" sz="1600" dirty="0"/>
              <a:t>就会对</a:t>
            </a:r>
            <a:r>
              <a:rPr lang="en-US" altLang="zh-CN" sz="1600" dirty="0"/>
              <a:t>f[10]</a:t>
            </a:r>
            <a:r>
              <a:rPr lang="zh-CN" altLang="en-US" sz="1600" dirty="0"/>
              <a:t>有影响</a:t>
            </a:r>
            <a:endParaRPr lang="zh-CN" altLang="en-US" sz="1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28675"/>
            <a:ext cx="10515600" cy="5348288"/>
          </a:xfrm>
        </p:spPr>
        <p:txBody>
          <a:bodyPr/>
          <a:lstStyle/>
          <a:p>
            <a:pPr marL="0" indent="0">
              <a:buNone/>
            </a:pPr>
            <a:r>
              <a:rPr lang="zh-CN" altLang="en-US" dirty="0"/>
              <a:t>实战环节：</a:t>
            </a:r>
            <a:endParaRPr lang="en-US" altLang="zh-CN" dirty="0"/>
          </a:p>
          <a:p>
            <a:pPr marL="0" indent="0">
              <a:buNone/>
            </a:pPr>
            <a:endParaRPr lang="en-US" altLang="zh-CN" dirty="0"/>
          </a:p>
          <a:p>
            <a:pPr marL="0" indent="0">
              <a:buNone/>
            </a:pPr>
            <a:r>
              <a:rPr lang="en-US" altLang="zh-CN" dirty="0">
                <a:hlinkClick r:id="rId1"/>
              </a:rPr>
              <a:t>http://115.236.49.52:83/contest/1443</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95350"/>
            <a:ext cx="10515600" cy="5281613"/>
          </a:xfrm>
        </p:spPr>
        <p:txBody>
          <a:bodyPr/>
          <a:lstStyle/>
          <a:p>
            <a:pPr marL="0" indent="0">
              <a:buNone/>
            </a:pPr>
            <a:r>
              <a:rPr lang="zh-CN" altLang="en-US" dirty="0"/>
              <a:t>例：最长公共子序列</a:t>
            </a:r>
            <a:endParaRPr lang="en-US" altLang="zh-CN" dirty="0"/>
          </a:p>
          <a:p>
            <a:pPr marL="0" indent="0">
              <a:buNone/>
            </a:pPr>
            <a:endParaRPr lang="en-US" altLang="zh-CN" dirty="0"/>
          </a:p>
          <a:p>
            <a:pPr marL="0" indent="0">
              <a:buNone/>
            </a:pPr>
            <a:r>
              <a:rPr lang="zh-CN" altLang="en-US" dirty="0"/>
              <a:t>问题描述：给定两个序列</a:t>
            </a:r>
            <a:r>
              <a:rPr lang="en-US" altLang="zh-CN" dirty="0"/>
              <a:t>X={x1,x2,…,</a:t>
            </a:r>
            <a:r>
              <a:rPr lang="en-US" altLang="zh-CN" dirty="0" err="1"/>
              <a:t>xm</a:t>
            </a:r>
            <a:r>
              <a:rPr lang="en-US" altLang="zh-CN" dirty="0"/>
              <a:t>}</a:t>
            </a:r>
            <a:r>
              <a:rPr lang="zh-CN" altLang="en-US" dirty="0"/>
              <a:t>，</a:t>
            </a:r>
            <a:r>
              <a:rPr lang="en-US" altLang="zh-CN" dirty="0"/>
              <a:t>Y={y1,y2,…,</a:t>
            </a:r>
            <a:r>
              <a:rPr lang="en-US" altLang="zh-CN" dirty="0" err="1"/>
              <a:t>yn</a:t>
            </a:r>
            <a:r>
              <a:rPr lang="en-US" altLang="zh-CN" dirty="0"/>
              <a:t>}</a:t>
            </a:r>
            <a:r>
              <a:rPr lang="zh-CN" altLang="en-US" dirty="0"/>
              <a:t>，找出</a:t>
            </a:r>
            <a:r>
              <a:rPr lang="en-US" altLang="zh-CN" dirty="0"/>
              <a:t>X</a:t>
            </a:r>
            <a:r>
              <a:rPr lang="zh-CN" altLang="en-US" dirty="0"/>
              <a:t>和</a:t>
            </a:r>
            <a:r>
              <a:rPr lang="en-US" altLang="zh-CN" dirty="0"/>
              <a:t>Y</a:t>
            </a:r>
            <a:r>
              <a:rPr lang="zh-CN" altLang="en-US" dirty="0"/>
              <a:t>的一个最长的公共子序列。</a:t>
            </a:r>
            <a:endParaRPr lang="en-US" altLang="zh-CN" dirty="0"/>
          </a:p>
          <a:p>
            <a:pPr marL="0" indent="0">
              <a:buNone/>
            </a:pPr>
            <a:endParaRPr lang="en-US" altLang="zh-CN" dirty="0"/>
          </a:p>
          <a:p>
            <a:pPr marL="0" indent="0">
              <a:buNone/>
            </a:pPr>
            <a:r>
              <a:rPr lang="zh-CN" altLang="en-US" dirty="0"/>
              <a:t>例如：</a:t>
            </a:r>
            <a:r>
              <a:rPr lang="en-US" altLang="zh-CN" dirty="0"/>
              <a:t>X=(A,B,C,B,A,D,B)</a:t>
            </a:r>
            <a:r>
              <a:rPr lang="zh-CN" altLang="en-US" dirty="0"/>
              <a:t>，</a:t>
            </a:r>
            <a:r>
              <a:rPr lang="en-US" altLang="zh-CN" dirty="0"/>
              <a:t>Y=(B,C,B,A,A,C)</a:t>
            </a:r>
            <a:r>
              <a:rPr lang="zh-CN" altLang="en-US" dirty="0"/>
              <a:t>，那么最长公共子序列是</a:t>
            </a:r>
            <a:r>
              <a:rPr lang="en-US" altLang="zh-CN" dirty="0"/>
              <a:t>B,C,B,A</a:t>
            </a:r>
            <a:r>
              <a:rPr lang="zh-CN" altLang="en-US" dirty="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38200"/>
            <a:ext cx="10515600" cy="6019800"/>
          </a:xfrm>
        </p:spPr>
        <p:txBody>
          <a:bodyPr>
            <a:normAutofit lnSpcReduction="10000"/>
          </a:bodyPr>
          <a:lstStyle/>
          <a:p>
            <a:pPr marL="0" indent="0">
              <a:buNone/>
            </a:pPr>
            <a:r>
              <a:rPr lang="en-US" altLang="zh-CN" dirty="0"/>
              <a:t>1</a:t>
            </a:r>
            <a:r>
              <a:rPr lang="zh-CN" altLang="en-US" dirty="0"/>
              <a:t>、分析是否具有最优子结构</a:t>
            </a:r>
            <a:endParaRPr lang="en-US" altLang="zh-CN" dirty="0"/>
          </a:p>
          <a:p>
            <a:pPr marL="0" indent="0">
              <a:buNone/>
            </a:pPr>
            <a:endParaRPr lang="en-US" altLang="zh-CN" dirty="0"/>
          </a:p>
          <a:p>
            <a:pPr marL="0" indent="0">
              <a:buNone/>
            </a:pPr>
            <a:r>
              <a:rPr lang="zh-CN" altLang="en-US" dirty="0"/>
              <a:t>假设已经知道</a:t>
            </a:r>
            <a:r>
              <a:rPr lang="en-US" altLang="zh-CN" dirty="0" err="1"/>
              <a:t>Z</a:t>
            </a:r>
            <a:r>
              <a:rPr lang="en-US" altLang="zh-CN" sz="2000" dirty="0" err="1"/>
              <a:t>k</a:t>
            </a:r>
            <a:r>
              <a:rPr lang="en-US" altLang="zh-CN" dirty="0"/>
              <a:t>={z</a:t>
            </a:r>
            <a:r>
              <a:rPr lang="en-US" altLang="zh-CN" sz="2000" dirty="0"/>
              <a:t>1</a:t>
            </a:r>
            <a:r>
              <a:rPr lang="en-US" altLang="zh-CN" dirty="0"/>
              <a:t>,z</a:t>
            </a:r>
            <a:r>
              <a:rPr lang="en-US" altLang="zh-CN" sz="2000" dirty="0"/>
              <a:t>2</a:t>
            </a:r>
            <a:r>
              <a:rPr lang="en-US" altLang="zh-CN" dirty="0"/>
              <a:t>,…,</a:t>
            </a:r>
            <a:r>
              <a:rPr lang="en-US" altLang="zh-CN" dirty="0" err="1"/>
              <a:t>z</a:t>
            </a:r>
            <a:r>
              <a:rPr lang="en-US" altLang="zh-CN" sz="2000" dirty="0" err="1"/>
              <a:t>k</a:t>
            </a:r>
            <a:r>
              <a:rPr lang="en-US" altLang="zh-CN" dirty="0"/>
              <a:t>}</a:t>
            </a:r>
            <a:r>
              <a:rPr lang="zh-CN" altLang="en-US" dirty="0"/>
              <a:t>是</a:t>
            </a:r>
            <a:r>
              <a:rPr lang="en-US" altLang="zh-CN" dirty="0" err="1"/>
              <a:t>X</a:t>
            </a:r>
            <a:r>
              <a:rPr lang="en-US" altLang="zh-CN" sz="2000" dirty="0" err="1"/>
              <a:t>m</a:t>
            </a:r>
            <a:r>
              <a:rPr lang="zh-CN" altLang="en-US" dirty="0"/>
              <a:t>和</a:t>
            </a:r>
            <a:r>
              <a:rPr lang="en-US" altLang="zh-CN" dirty="0" err="1"/>
              <a:t>Y</a:t>
            </a:r>
            <a:r>
              <a:rPr lang="en-US" altLang="zh-CN" sz="2000" dirty="0" err="1"/>
              <a:t>n</a:t>
            </a:r>
            <a:r>
              <a:rPr lang="zh-CN" altLang="en-US" dirty="0"/>
              <a:t>的最长公共子序列。</a:t>
            </a:r>
            <a:endParaRPr lang="en-US" altLang="zh-CN" dirty="0"/>
          </a:p>
          <a:p>
            <a:pPr marL="0" indent="0">
              <a:buNone/>
            </a:pPr>
            <a:r>
              <a:rPr lang="zh-CN" altLang="en-US" dirty="0"/>
              <a:t>那么有三种情况：</a:t>
            </a:r>
            <a:endParaRPr lang="en-US" altLang="zh-CN" dirty="0"/>
          </a:p>
          <a:p>
            <a:pPr marL="0" indent="0">
              <a:buNone/>
            </a:pPr>
            <a:r>
              <a:rPr lang="en-US" altLang="zh-CN" dirty="0"/>
              <a:t>	</a:t>
            </a:r>
            <a:r>
              <a:rPr lang="zh-CN" altLang="en-US" dirty="0"/>
              <a:t>情况一：</a:t>
            </a:r>
            <a:r>
              <a:rPr lang="en-US" altLang="zh-CN" dirty="0" err="1"/>
              <a:t>x</a:t>
            </a:r>
            <a:r>
              <a:rPr lang="en-US" altLang="zh-CN" sz="2000" dirty="0" err="1"/>
              <a:t>m</a:t>
            </a:r>
            <a:r>
              <a:rPr lang="en-US" altLang="zh-CN" dirty="0"/>
              <a:t>=</a:t>
            </a:r>
            <a:r>
              <a:rPr lang="en-US" altLang="zh-CN" dirty="0" err="1"/>
              <a:t>y</a:t>
            </a:r>
            <a:r>
              <a:rPr lang="en-US" altLang="zh-CN" sz="2000" dirty="0" err="1"/>
              <a:t>n</a:t>
            </a:r>
            <a:r>
              <a:rPr lang="en-US" altLang="zh-CN" dirty="0"/>
              <a:t>=</a:t>
            </a:r>
            <a:r>
              <a:rPr lang="en-US" altLang="zh-CN" dirty="0" err="1"/>
              <a:t>z</a:t>
            </a:r>
            <a:r>
              <a:rPr lang="en-US" altLang="zh-CN" sz="2000" dirty="0" err="1"/>
              <a:t>k</a:t>
            </a:r>
            <a:r>
              <a:rPr lang="zh-CN" altLang="en-US" dirty="0"/>
              <a:t>：</a:t>
            </a:r>
            <a:endParaRPr lang="en-US" altLang="zh-CN" dirty="0"/>
          </a:p>
          <a:p>
            <a:pPr marL="0" indent="0">
              <a:buNone/>
            </a:pPr>
            <a:r>
              <a:rPr lang="en-US" altLang="zh-CN" dirty="0"/>
              <a:t>	</a:t>
            </a:r>
            <a:r>
              <a:rPr lang="zh-CN" altLang="en-US" dirty="0"/>
              <a:t>那么</a:t>
            </a:r>
            <a:r>
              <a:rPr lang="en-US" altLang="zh-CN" dirty="0"/>
              <a:t>Z</a:t>
            </a:r>
            <a:r>
              <a:rPr lang="en-US" altLang="zh-CN" sz="2000" dirty="0"/>
              <a:t>k-1 </a:t>
            </a:r>
            <a:r>
              <a:rPr lang="en-US" altLang="zh-CN" dirty="0"/>
              <a:t>={z</a:t>
            </a:r>
            <a:r>
              <a:rPr lang="en-US" altLang="zh-CN" sz="2000" dirty="0"/>
              <a:t>1</a:t>
            </a:r>
            <a:r>
              <a:rPr lang="en-US" altLang="zh-CN" dirty="0"/>
              <a:t>,z</a:t>
            </a:r>
            <a:r>
              <a:rPr lang="en-US" altLang="zh-CN" sz="2000" dirty="0"/>
              <a:t>2</a:t>
            </a:r>
            <a:r>
              <a:rPr lang="en-US" altLang="zh-CN" dirty="0"/>
              <a:t>,…,z</a:t>
            </a:r>
            <a:r>
              <a:rPr lang="en-US" altLang="zh-CN" sz="2000" dirty="0"/>
              <a:t>k-1</a:t>
            </a:r>
            <a:r>
              <a:rPr lang="en-US" altLang="zh-CN" dirty="0"/>
              <a:t>}</a:t>
            </a:r>
            <a:r>
              <a:rPr lang="zh-CN" altLang="en-US" dirty="0"/>
              <a:t>是</a:t>
            </a:r>
            <a:r>
              <a:rPr lang="en-US" altLang="zh-CN" dirty="0"/>
              <a:t>X</a:t>
            </a:r>
            <a:r>
              <a:rPr lang="en-US" altLang="zh-CN" sz="2000" dirty="0"/>
              <a:t>m-1</a:t>
            </a:r>
            <a:r>
              <a:rPr lang="zh-CN" altLang="en-US" dirty="0"/>
              <a:t>和</a:t>
            </a:r>
            <a:r>
              <a:rPr lang="en-US" altLang="zh-CN" dirty="0"/>
              <a:t>Y</a:t>
            </a:r>
            <a:r>
              <a:rPr lang="en-US" altLang="zh-CN" sz="2000" dirty="0"/>
              <a:t>n-1</a:t>
            </a:r>
            <a:r>
              <a:rPr lang="zh-CN" altLang="en-US" dirty="0"/>
              <a:t>的最长公共子序列</a:t>
            </a:r>
            <a:endParaRPr lang="en-US" altLang="zh-CN" dirty="0"/>
          </a:p>
          <a:p>
            <a:pPr marL="0" indent="0">
              <a:buNone/>
            </a:pPr>
            <a:r>
              <a:rPr lang="en-US" altLang="zh-CN" dirty="0"/>
              <a:t>	</a:t>
            </a:r>
            <a:r>
              <a:rPr lang="zh-CN" altLang="en-US" dirty="0"/>
              <a:t>反证法：</a:t>
            </a:r>
            <a:endParaRPr lang="en-US" altLang="zh-CN" dirty="0"/>
          </a:p>
          <a:p>
            <a:pPr marL="0" indent="0">
              <a:buNone/>
            </a:pPr>
            <a:r>
              <a:rPr lang="en-US" altLang="zh-CN" dirty="0"/>
              <a:t>	</a:t>
            </a:r>
            <a:r>
              <a:rPr lang="zh-CN" altLang="en-US" dirty="0"/>
              <a:t>假设</a:t>
            </a:r>
            <a:r>
              <a:rPr lang="en-US" altLang="zh-CN" dirty="0">
                <a:solidFill>
                  <a:prstClr val="black"/>
                </a:solidFill>
              </a:rPr>
              <a:t>Z</a:t>
            </a:r>
            <a:r>
              <a:rPr lang="en-US" altLang="zh-CN" sz="2000" dirty="0">
                <a:solidFill>
                  <a:prstClr val="black"/>
                </a:solidFill>
              </a:rPr>
              <a:t>k-1</a:t>
            </a:r>
            <a:r>
              <a:rPr lang="zh-CN" altLang="en-US" dirty="0"/>
              <a:t>不是</a:t>
            </a:r>
            <a:r>
              <a:rPr lang="en-US" altLang="zh-CN" dirty="0">
                <a:solidFill>
                  <a:prstClr val="black"/>
                </a:solidFill>
              </a:rPr>
              <a:t>X</a:t>
            </a:r>
            <a:r>
              <a:rPr lang="en-US" altLang="zh-CN" sz="2000" dirty="0">
                <a:solidFill>
                  <a:prstClr val="black"/>
                </a:solidFill>
              </a:rPr>
              <a:t>m-1</a:t>
            </a:r>
            <a:r>
              <a:rPr lang="zh-CN" altLang="en-US" dirty="0">
                <a:solidFill>
                  <a:prstClr val="black"/>
                </a:solidFill>
              </a:rPr>
              <a:t>和</a:t>
            </a:r>
            <a:r>
              <a:rPr lang="en-US" altLang="zh-CN" dirty="0">
                <a:solidFill>
                  <a:prstClr val="black"/>
                </a:solidFill>
              </a:rPr>
              <a:t>Y</a:t>
            </a:r>
            <a:r>
              <a:rPr lang="en-US" altLang="zh-CN" sz="2000" dirty="0">
                <a:solidFill>
                  <a:prstClr val="black"/>
                </a:solidFill>
              </a:rPr>
              <a:t>n-1</a:t>
            </a:r>
            <a:r>
              <a:rPr lang="zh-CN" altLang="en-US" dirty="0"/>
              <a:t>的最长公共子序列，</a:t>
            </a:r>
            <a:endParaRPr lang="en-US" altLang="zh-CN" dirty="0"/>
          </a:p>
          <a:p>
            <a:pPr marL="0" indent="0">
              <a:buNone/>
            </a:pPr>
            <a:r>
              <a:rPr lang="en-US" altLang="zh-CN" dirty="0"/>
              <a:t>	</a:t>
            </a:r>
            <a:r>
              <a:rPr lang="zh-CN" altLang="en-US" dirty="0"/>
              <a:t>设</a:t>
            </a:r>
            <a:r>
              <a:rPr lang="en-US" altLang="zh-CN" dirty="0"/>
              <a:t>M</a:t>
            </a:r>
            <a:r>
              <a:rPr lang="zh-CN" altLang="en-US" dirty="0"/>
              <a:t>为最长公共子序列。则</a:t>
            </a:r>
            <a:r>
              <a:rPr lang="en-US" altLang="zh-CN" dirty="0"/>
              <a:t>|M|&gt;|Z</a:t>
            </a:r>
            <a:r>
              <a:rPr lang="en-US" altLang="zh-CN" sz="2000" dirty="0"/>
              <a:t>k-1</a:t>
            </a:r>
            <a:r>
              <a:rPr lang="en-US" altLang="zh-CN" dirty="0"/>
              <a:t>|</a:t>
            </a:r>
            <a:r>
              <a:rPr lang="zh-CN" altLang="en-US" dirty="0"/>
              <a:t>。</a:t>
            </a:r>
            <a:endParaRPr lang="en-US" altLang="zh-CN" dirty="0"/>
          </a:p>
          <a:p>
            <a:pPr marL="0" indent="0">
              <a:buNone/>
            </a:pPr>
            <a:r>
              <a:rPr lang="en-US" altLang="zh-CN" dirty="0"/>
              <a:t>	</a:t>
            </a:r>
            <a:r>
              <a:rPr lang="zh-CN" altLang="en-US" dirty="0"/>
              <a:t>如果在</a:t>
            </a:r>
            <a:r>
              <a:rPr lang="en-US" altLang="zh-CN" dirty="0">
                <a:solidFill>
                  <a:prstClr val="black"/>
                </a:solidFill>
              </a:rPr>
              <a:t>X</a:t>
            </a:r>
            <a:r>
              <a:rPr lang="en-US" altLang="zh-CN" sz="2000" dirty="0">
                <a:solidFill>
                  <a:prstClr val="black"/>
                </a:solidFill>
              </a:rPr>
              <a:t>m-1</a:t>
            </a:r>
            <a:r>
              <a:rPr lang="zh-CN" altLang="en-US" dirty="0">
                <a:solidFill>
                  <a:prstClr val="black"/>
                </a:solidFill>
              </a:rPr>
              <a:t>和</a:t>
            </a:r>
            <a:r>
              <a:rPr lang="en-US" altLang="zh-CN" dirty="0">
                <a:solidFill>
                  <a:prstClr val="black"/>
                </a:solidFill>
              </a:rPr>
              <a:t>Y</a:t>
            </a:r>
            <a:r>
              <a:rPr lang="en-US" altLang="zh-CN" sz="2000" dirty="0">
                <a:solidFill>
                  <a:prstClr val="black"/>
                </a:solidFill>
              </a:rPr>
              <a:t>n-1</a:t>
            </a:r>
            <a:r>
              <a:rPr lang="zh-CN" altLang="en-US" dirty="0">
                <a:solidFill>
                  <a:prstClr val="black"/>
                </a:solidFill>
              </a:rPr>
              <a:t>的后面添加一个相同的字符</a:t>
            </a:r>
            <a:r>
              <a:rPr lang="en-US" altLang="zh-CN" sz="3600" dirty="0" err="1"/>
              <a:t>x</a:t>
            </a:r>
            <a:r>
              <a:rPr lang="en-US" altLang="zh-CN" dirty="0" err="1"/>
              <a:t>m</a:t>
            </a:r>
            <a:r>
              <a:rPr lang="zh-CN" altLang="en-US" dirty="0"/>
              <a:t>，</a:t>
            </a:r>
            <a:endParaRPr lang="en-US" altLang="zh-CN" dirty="0"/>
          </a:p>
          <a:p>
            <a:pPr marL="0" indent="0">
              <a:buNone/>
            </a:pPr>
            <a:r>
              <a:rPr lang="en-US" altLang="zh-CN" dirty="0"/>
              <a:t>	 </a:t>
            </a:r>
            <a:r>
              <a:rPr lang="zh-CN" altLang="en-US" dirty="0"/>
              <a:t>则</a:t>
            </a:r>
            <a:r>
              <a:rPr lang="en-US" altLang="zh-CN" dirty="0"/>
              <a:t>|</a:t>
            </a:r>
            <a:r>
              <a:rPr lang="en-US" altLang="zh-CN" dirty="0" err="1"/>
              <a:t>M+z</a:t>
            </a:r>
            <a:r>
              <a:rPr lang="en-US" altLang="zh-CN" sz="2000" dirty="0" err="1"/>
              <a:t>k</a:t>
            </a:r>
            <a:r>
              <a:rPr lang="en-US" altLang="zh-CN" dirty="0"/>
              <a:t>|&gt;|Z</a:t>
            </a:r>
            <a:r>
              <a:rPr lang="en-US" altLang="zh-CN" sz="2000" dirty="0"/>
              <a:t>k-1</a:t>
            </a:r>
            <a:r>
              <a:rPr lang="en-US" altLang="zh-CN" dirty="0"/>
              <a:t>+z</a:t>
            </a:r>
            <a:r>
              <a:rPr lang="en-US" altLang="zh-CN" sz="2000" dirty="0"/>
              <a:t>k</a:t>
            </a:r>
            <a:r>
              <a:rPr lang="en-US" altLang="zh-CN" dirty="0"/>
              <a:t>|=|</a:t>
            </a:r>
            <a:r>
              <a:rPr lang="en-US" altLang="zh-CN" dirty="0" err="1"/>
              <a:t>Z</a:t>
            </a:r>
            <a:r>
              <a:rPr lang="en-US" altLang="zh-CN" sz="2000" dirty="0" err="1"/>
              <a:t>k</a:t>
            </a:r>
            <a:r>
              <a:rPr lang="en-US" altLang="zh-CN" dirty="0"/>
              <a:t>|,</a:t>
            </a:r>
            <a:r>
              <a:rPr lang="zh-CN" altLang="en-US" dirty="0"/>
              <a:t>那么</a:t>
            </a:r>
            <a:r>
              <a:rPr lang="en-US" altLang="zh-CN" dirty="0" err="1"/>
              <a:t>Z</a:t>
            </a:r>
            <a:r>
              <a:rPr lang="en-US" altLang="zh-CN" sz="2000" dirty="0" err="1"/>
              <a:t>k</a:t>
            </a:r>
            <a:r>
              <a:rPr lang="zh-CN" altLang="en-US" dirty="0"/>
              <a:t>不是</a:t>
            </a:r>
            <a:r>
              <a:rPr lang="en-US" altLang="zh-CN" dirty="0" err="1"/>
              <a:t>X</a:t>
            </a:r>
            <a:r>
              <a:rPr lang="en-US" altLang="zh-CN" sz="2000" dirty="0" err="1"/>
              <a:t>m</a:t>
            </a:r>
            <a:r>
              <a:rPr lang="zh-CN" altLang="en-US" dirty="0"/>
              <a:t>和</a:t>
            </a:r>
            <a:r>
              <a:rPr lang="en-US" altLang="zh-CN" dirty="0" err="1"/>
              <a:t>Y</a:t>
            </a:r>
            <a:r>
              <a:rPr lang="en-US" altLang="zh-CN" sz="2000" dirty="0" err="1"/>
              <a:t>n</a:t>
            </a:r>
            <a:r>
              <a:rPr lang="zh-CN" altLang="en-US" dirty="0"/>
              <a:t>的最长公共子序列，</a:t>
            </a:r>
            <a:r>
              <a:rPr lang="en-US" altLang="zh-CN" dirty="0"/>
              <a:t>	</a:t>
            </a:r>
            <a:r>
              <a:rPr lang="zh-CN" altLang="en-US" dirty="0"/>
              <a:t>矛盾。反证法得证。</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525" y="561975"/>
            <a:ext cx="10515600" cy="5338763"/>
          </a:xfrm>
        </p:spPr>
        <p:txBody>
          <a:bodyPr>
            <a:normAutofit lnSpcReduction="10000"/>
          </a:bodyPr>
          <a:lstStyle/>
          <a:p>
            <a:pPr marL="0" indent="0">
              <a:buNone/>
            </a:pPr>
            <a:endParaRPr lang="en-US" altLang="zh-CN" dirty="0"/>
          </a:p>
          <a:p>
            <a:pPr marL="0" indent="0">
              <a:buNone/>
            </a:pPr>
            <a:r>
              <a:rPr lang="en-US" altLang="zh-CN" dirty="0"/>
              <a:t>	</a:t>
            </a:r>
            <a:r>
              <a:rPr lang="zh-CN" altLang="en-US" dirty="0"/>
              <a:t>情况二：</a:t>
            </a:r>
            <a:r>
              <a:rPr lang="en-US" altLang="zh-CN" dirty="0" err="1"/>
              <a:t>x</a:t>
            </a:r>
            <a:r>
              <a:rPr lang="en-US" altLang="zh-CN" sz="2000" dirty="0" err="1"/>
              <a:t>m</a:t>
            </a:r>
            <a:r>
              <a:rPr lang="zh-CN" altLang="en-US" dirty="0"/>
              <a:t>≠</a:t>
            </a:r>
            <a:r>
              <a:rPr lang="en-US" altLang="zh-CN" dirty="0" err="1"/>
              <a:t>y</a:t>
            </a:r>
            <a:r>
              <a:rPr lang="en-US" altLang="zh-CN" sz="2000" dirty="0" err="1"/>
              <a:t>n</a:t>
            </a:r>
            <a:r>
              <a:rPr lang="zh-CN" altLang="en-US" sz="2000" dirty="0"/>
              <a:t>，</a:t>
            </a:r>
            <a:r>
              <a:rPr lang="en-US" altLang="zh-CN" dirty="0"/>
              <a:t> </a:t>
            </a:r>
            <a:r>
              <a:rPr lang="en-US" altLang="zh-CN" dirty="0" err="1"/>
              <a:t>x</a:t>
            </a:r>
            <a:r>
              <a:rPr lang="en-US" altLang="zh-CN" sz="2000" dirty="0" err="1"/>
              <a:t>m</a:t>
            </a:r>
            <a:r>
              <a:rPr lang="zh-CN" altLang="en-US" dirty="0"/>
              <a:t>≠ </a:t>
            </a:r>
            <a:r>
              <a:rPr lang="en-US" altLang="zh-CN" dirty="0" err="1"/>
              <a:t>z</a:t>
            </a:r>
            <a:r>
              <a:rPr lang="en-US" altLang="zh-CN" sz="2000" dirty="0" err="1"/>
              <a:t>k</a:t>
            </a:r>
            <a:r>
              <a:rPr lang="zh-CN" altLang="en-US" dirty="0"/>
              <a:t>：</a:t>
            </a:r>
            <a:endParaRPr lang="en-US" altLang="zh-CN" dirty="0"/>
          </a:p>
          <a:p>
            <a:pPr marL="0" indent="0">
              <a:buNone/>
            </a:pPr>
            <a:r>
              <a:rPr lang="en-US" altLang="zh-CN" dirty="0"/>
              <a:t>	</a:t>
            </a:r>
            <a:r>
              <a:rPr lang="zh-CN" altLang="en-US" dirty="0"/>
              <a:t>我们可以把</a:t>
            </a:r>
            <a:r>
              <a:rPr lang="en-US" altLang="zh-CN" dirty="0" err="1"/>
              <a:t>x</a:t>
            </a:r>
            <a:r>
              <a:rPr lang="en-US" altLang="zh-CN" sz="2000" dirty="0" err="1"/>
              <a:t>m</a:t>
            </a:r>
            <a:r>
              <a:rPr lang="zh-CN" altLang="en-US" dirty="0"/>
              <a:t>去掉，那么</a:t>
            </a:r>
            <a:r>
              <a:rPr lang="en-US" altLang="zh-CN" dirty="0" err="1"/>
              <a:t>Z</a:t>
            </a:r>
            <a:r>
              <a:rPr lang="en-US" altLang="zh-CN" sz="2000" dirty="0" err="1"/>
              <a:t>k</a:t>
            </a:r>
            <a:r>
              <a:rPr lang="en-US" altLang="zh-CN" sz="2000" dirty="0"/>
              <a:t> </a:t>
            </a:r>
            <a:r>
              <a:rPr lang="en-US" altLang="zh-CN" dirty="0"/>
              <a:t>={z</a:t>
            </a:r>
            <a:r>
              <a:rPr lang="en-US" altLang="zh-CN" sz="2000" dirty="0"/>
              <a:t>1</a:t>
            </a:r>
            <a:r>
              <a:rPr lang="en-US" altLang="zh-CN" dirty="0"/>
              <a:t>,z</a:t>
            </a:r>
            <a:r>
              <a:rPr lang="en-US" altLang="zh-CN" sz="2000" dirty="0"/>
              <a:t>2</a:t>
            </a:r>
            <a:r>
              <a:rPr lang="en-US" altLang="zh-CN" dirty="0"/>
              <a:t>,…,</a:t>
            </a:r>
            <a:r>
              <a:rPr lang="en-US" altLang="zh-CN" dirty="0" err="1"/>
              <a:t>z</a:t>
            </a:r>
            <a:r>
              <a:rPr lang="en-US" altLang="zh-CN" sz="2000" dirty="0" err="1"/>
              <a:t>k</a:t>
            </a:r>
            <a:r>
              <a:rPr lang="en-US" altLang="zh-CN" dirty="0"/>
              <a:t>}</a:t>
            </a:r>
            <a:r>
              <a:rPr lang="zh-CN" altLang="en-US" dirty="0"/>
              <a:t>是</a:t>
            </a:r>
            <a:r>
              <a:rPr lang="en-US" altLang="zh-CN" dirty="0"/>
              <a:t>X</a:t>
            </a:r>
            <a:r>
              <a:rPr lang="en-US" altLang="zh-CN" sz="2000" dirty="0"/>
              <a:t>m-1</a:t>
            </a:r>
            <a:r>
              <a:rPr lang="zh-CN" altLang="en-US" dirty="0"/>
              <a:t>和</a:t>
            </a:r>
            <a:r>
              <a:rPr lang="en-US" altLang="zh-CN" dirty="0" err="1"/>
              <a:t>Y</a:t>
            </a:r>
            <a:r>
              <a:rPr lang="en-US" altLang="zh-CN" sz="2000" dirty="0" err="1"/>
              <a:t>n</a:t>
            </a:r>
            <a:r>
              <a:rPr lang="zh-CN" altLang="en-US" dirty="0"/>
              <a:t>的最长公共子序列</a:t>
            </a:r>
            <a:endParaRPr lang="en-US" altLang="zh-CN" dirty="0"/>
          </a:p>
          <a:p>
            <a:pPr marL="0" indent="0">
              <a:buNone/>
            </a:pPr>
            <a:r>
              <a:rPr lang="en-US" altLang="zh-CN" dirty="0"/>
              <a:t>	</a:t>
            </a:r>
            <a:r>
              <a:rPr lang="zh-CN" altLang="en-US" dirty="0"/>
              <a:t>反证法：</a:t>
            </a:r>
            <a:endParaRPr lang="en-US" altLang="zh-CN" dirty="0"/>
          </a:p>
          <a:p>
            <a:pPr marL="0" indent="0">
              <a:buNone/>
            </a:pPr>
            <a:r>
              <a:rPr lang="en-US" altLang="zh-CN" dirty="0"/>
              <a:t>	</a:t>
            </a:r>
            <a:r>
              <a:rPr lang="zh-CN" altLang="en-US" dirty="0"/>
              <a:t>假设</a:t>
            </a:r>
            <a:r>
              <a:rPr lang="en-US" altLang="zh-CN" dirty="0" err="1">
                <a:solidFill>
                  <a:prstClr val="black"/>
                </a:solidFill>
              </a:rPr>
              <a:t>Z</a:t>
            </a:r>
            <a:r>
              <a:rPr lang="en-US" altLang="zh-CN" sz="2000" dirty="0" err="1">
                <a:solidFill>
                  <a:prstClr val="black"/>
                </a:solidFill>
              </a:rPr>
              <a:t>k</a:t>
            </a:r>
            <a:r>
              <a:rPr lang="zh-CN" altLang="en-US" dirty="0"/>
              <a:t>不是</a:t>
            </a:r>
            <a:r>
              <a:rPr lang="en-US" altLang="zh-CN" dirty="0">
                <a:solidFill>
                  <a:prstClr val="black"/>
                </a:solidFill>
              </a:rPr>
              <a:t>X</a:t>
            </a:r>
            <a:r>
              <a:rPr lang="en-US" altLang="zh-CN" sz="2000" dirty="0">
                <a:solidFill>
                  <a:prstClr val="black"/>
                </a:solidFill>
              </a:rPr>
              <a:t>m-1</a:t>
            </a:r>
            <a:r>
              <a:rPr lang="zh-CN" altLang="en-US" dirty="0">
                <a:solidFill>
                  <a:prstClr val="black"/>
                </a:solidFill>
              </a:rPr>
              <a:t>和</a:t>
            </a:r>
            <a:r>
              <a:rPr lang="en-US" altLang="zh-CN" dirty="0" err="1">
                <a:solidFill>
                  <a:prstClr val="black"/>
                </a:solidFill>
              </a:rPr>
              <a:t>Y</a:t>
            </a:r>
            <a:r>
              <a:rPr lang="en-US" altLang="zh-CN" sz="2000" dirty="0" err="1">
                <a:solidFill>
                  <a:prstClr val="black"/>
                </a:solidFill>
              </a:rPr>
              <a:t>n</a:t>
            </a:r>
            <a:r>
              <a:rPr lang="zh-CN" altLang="en-US" dirty="0"/>
              <a:t>的最长公共子序列，</a:t>
            </a:r>
            <a:endParaRPr lang="en-US" altLang="zh-CN" dirty="0"/>
          </a:p>
          <a:p>
            <a:pPr marL="0" indent="0">
              <a:buNone/>
            </a:pPr>
            <a:r>
              <a:rPr lang="en-US" altLang="zh-CN" dirty="0"/>
              <a:t>	</a:t>
            </a:r>
            <a:r>
              <a:rPr lang="zh-CN" altLang="en-US" dirty="0"/>
              <a:t>设</a:t>
            </a:r>
            <a:r>
              <a:rPr lang="en-US" altLang="zh-CN" dirty="0"/>
              <a:t>M</a:t>
            </a:r>
            <a:r>
              <a:rPr lang="zh-CN" altLang="en-US" dirty="0"/>
              <a:t>为最长公共子序列。则</a:t>
            </a:r>
            <a:r>
              <a:rPr lang="en-US" altLang="zh-CN" dirty="0"/>
              <a:t>|M|&gt;|</a:t>
            </a:r>
            <a:r>
              <a:rPr lang="en-US" altLang="zh-CN" dirty="0" err="1"/>
              <a:t>Z</a:t>
            </a:r>
            <a:r>
              <a:rPr lang="en-US" altLang="zh-CN" sz="2000" dirty="0" err="1"/>
              <a:t>k</a:t>
            </a:r>
            <a:r>
              <a:rPr lang="en-US" altLang="zh-CN" dirty="0"/>
              <a:t>|</a:t>
            </a:r>
            <a:r>
              <a:rPr lang="zh-CN" altLang="en-US" dirty="0"/>
              <a:t>。</a:t>
            </a:r>
            <a:endParaRPr lang="en-US" altLang="zh-CN" dirty="0"/>
          </a:p>
          <a:p>
            <a:pPr marL="0" indent="0">
              <a:buNone/>
            </a:pPr>
            <a:r>
              <a:rPr lang="en-US" altLang="zh-CN" dirty="0"/>
              <a:t>	</a:t>
            </a:r>
            <a:r>
              <a:rPr lang="zh-CN" altLang="en-US" dirty="0"/>
              <a:t>如果在</a:t>
            </a:r>
            <a:r>
              <a:rPr lang="en-US" altLang="zh-CN" dirty="0">
                <a:solidFill>
                  <a:prstClr val="black"/>
                </a:solidFill>
              </a:rPr>
              <a:t>X</a:t>
            </a:r>
            <a:r>
              <a:rPr lang="en-US" altLang="zh-CN" sz="2000" dirty="0">
                <a:solidFill>
                  <a:prstClr val="black"/>
                </a:solidFill>
              </a:rPr>
              <a:t>m-1</a:t>
            </a:r>
            <a:r>
              <a:rPr lang="zh-CN" altLang="en-US" dirty="0">
                <a:solidFill>
                  <a:prstClr val="black"/>
                </a:solidFill>
              </a:rPr>
              <a:t>的后面添加一个字符</a:t>
            </a:r>
            <a:r>
              <a:rPr lang="en-US" altLang="zh-CN" sz="3600" dirty="0" err="1">
                <a:solidFill>
                  <a:prstClr val="black"/>
                </a:solidFill>
              </a:rPr>
              <a:t>x</a:t>
            </a:r>
            <a:r>
              <a:rPr lang="en-US" altLang="zh-CN" dirty="0" err="1">
                <a:solidFill>
                  <a:prstClr val="black"/>
                </a:solidFill>
              </a:rPr>
              <a:t>m</a:t>
            </a:r>
            <a:r>
              <a:rPr lang="zh-CN" altLang="en-US" dirty="0"/>
              <a:t>，</a:t>
            </a:r>
            <a:endParaRPr lang="en-US" altLang="zh-CN" dirty="0"/>
          </a:p>
          <a:p>
            <a:pPr marL="0" indent="0">
              <a:buNone/>
            </a:pPr>
            <a:r>
              <a:rPr lang="en-US" altLang="zh-CN" dirty="0"/>
              <a:t>	 </a:t>
            </a:r>
            <a:r>
              <a:rPr lang="zh-CN" altLang="en-US" dirty="0"/>
              <a:t>那么</a:t>
            </a:r>
            <a:r>
              <a:rPr lang="en-US" altLang="zh-CN" dirty="0"/>
              <a:t>M</a:t>
            </a:r>
            <a:r>
              <a:rPr lang="zh-CN" altLang="en-US" dirty="0"/>
              <a:t>也是</a:t>
            </a:r>
            <a:r>
              <a:rPr lang="en-US" altLang="zh-CN" dirty="0" err="1">
                <a:solidFill>
                  <a:prstClr val="black"/>
                </a:solidFill>
              </a:rPr>
              <a:t>X</a:t>
            </a:r>
            <a:r>
              <a:rPr lang="en-US" altLang="zh-CN" sz="2000" dirty="0" err="1">
                <a:solidFill>
                  <a:prstClr val="black"/>
                </a:solidFill>
              </a:rPr>
              <a:t>m</a:t>
            </a:r>
            <a:r>
              <a:rPr lang="zh-CN" altLang="en-US" dirty="0">
                <a:solidFill>
                  <a:prstClr val="black"/>
                </a:solidFill>
              </a:rPr>
              <a:t>和</a:t>
            </a:r>
            <a:r>
              <a:rPr lang="en-US" altLang="zh-CN" dirty="0" err="1">
                <a:solidFill>
                  <a:prstClr val="black"/>
                </a:solidFill>
              </a:rPr>
              <a:t>Y</a:t>
            </a:r>
            <a:r>
              <a:rPr lang="en-US" altLang="zh-CN" sz="2000" dirty="0" err="1">
                <a:solidFill>
                  <a:prstClr val="black"/>
                </a:solidFill>
              </a:rPr>
              <a:t>n</a:t>
            </a:r>
            <a:r>
              <a:rPr lang="zh-CN" altLang="en-US" dirty="0"/>
              <a:t>的最长公共子序列，因为</a:t>
            </a:r>
            <a:r>
              <a:rPr lang="en-US" altLang="zh-CN" dirty="0"/>
              <a:t>|M|&gt;|</a:t>
            </a:r>
            <a:r>
              <a:rPr lang="en-US" altLang="zh-CN" dirty="0" err="1"/>
              <a:t>Z</a:t>
            </a:r>
            <a:r>
              <a:rPr lang="en-US" altLang="zh-CN" sz="2000" dirty="0" err="1"/>
              <a:t>k</a:t>
            </a:r>
            <a:r>
              <a:rPr lang="en-US" altLang="zh-CN" dirty="0"/>
              <a:t>|,</a:t>
            </a:r>
            <a:endParaRPr lang="en-US" altLang="zh-CN" dirty="0"/>
          </a:p>
          <a:p>
            <a:pPr marL="0" indent="0">
              <a:buNone/>
            </a:pPr>
            <a:r>
              <a:rPr lang="en-US" altLang="zh-CN" dirty="0"/>
              <a:t>	</a:t>
            </a:r>
            <a:r>
              <a:rPr lang="zh-CN" altLang="en-US" dirty="0"/>
              <a:t>那么</a:t>
            </a:r>
            <a:r>
              <a:rPr lang="en-US" altLang="zh-CN" dirty="0" err="1"/>
              <a:t>Z</a:t>
            </a:r>
            <a:r>
              <a:rPr lang="en-US" altLang="zh-CN" sz="2000" dirty="0" err="1"/>
              <a:t>k</a:t>
            </a:r>
            <a:r>
              <a:rPr lang="zh-CN" altLang="en-US" dirty="0"/>
              <a:t>不是</a:t>
            </a:r>
            <a:r>
              <a:rPr lang="en-US" altLang="zh-CN" dirty="0" err="1"/>
              <a:t>X</a:t>
            </a:r>
            <a:r>
              <a:rPr lang="en-US" altLang="zh-CN" sz="2000" dirty="0" err="1"/>
              <a:t>m</a:t>
            </a:r>
            <a:r>
              <a:rPr lang="zh-CN" altLang="en-US" dirty="0"/>
              <a:t>和</a:t>
            </a:r>
            <a:r>
              <a:rPr lang="en-US" altLang="zh-CN" dirty="0" err="1"/>
              <a:t>Y</a:t>
            </a:r>
            <a:r>
              <a:rPr lang="en-US" altLang="zh-CN" sz="2000" dirty="0" err="1"/>
              <a:t>n</a:t>
            </a:r>
            <a:r>
              <a:rPr lang="zh-CN" altLang="en-US" dirty="0"/>
              <a:t>的最长公共子序列，</a:t>
            </a:r>
            <a:r>
              <a:rPr lang="en-US" altLang="zh-CN" dirty="0"/>
              <a:t>	</a:t>
            </a:r>
            <a:endParaRPr lang="en-US" altLang="zh-CN" dirty="0"/>
          </a:p>
          <a:p>
            <a:pPr marL="0" indent="0">
              <a:buNone/>
            </a:pPr>
            <a:r>
              <a:rPr lang="en-US" altLang="zh-CN" dirty="0"/>
              <a:t>	</a:t>
            </a:r>
            <a:r>
              <a:rPr lang="zh-CN" altLang="en-US" dirty="0"/>
              <a:t>矛盾。反证法得证。</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525" y="561975"/>
            <a:ext cx="10515600" cy="5338763"/>
          </a:xfrm>
        </p:spPr>
        <p:txBody>
          <a:bodyPr>
            <a:normAutofit lnSpcReduction="10000"/>
          </a:bodyPr>
          <a:lstStyle/>
          <a:p>
            <a:pPr marL="0" indent="0">
              <a:buNone/>
            </a:pPr>
            <a:endParaRPr lang="en-US" altLang="zh-CN" dirty="0"/>
          </a:p>
          <a:p>
            <a:pPr marL="0" indent="0">
              <a:buNone/>
            </a:pPr>
            <a:r>
              <a:rPr lang="en-US" altLang="zh-CN" dirty="0"/>
              <a:t>	</a:t>
            </a:r>
            <a:r>
              <a:rPr lang="zh-CN" altLang="en-US" dirty="0"/>
              <a:t>情况三：</a:t>
            </a:r>
            <a:r>
              <a:rPr lang="en-US" altLang="zh-CN" dirty="0" err="1"/>
              <a:t>x</a:t>
            </a:r>
            <a:r>
              <a:rPr lang="en-US" altLang="zh-CN" sz="2000" dirty="0" err="1"/>
              <a:t>m</a:t>
            </a:r>
            <a:r>
              <a:rPr lang="zh-CN" altLang="en-US" dirty="0"/>
              <a:t>≠</a:t>
            </a:r>
            <a:r>
              <a:rPr lang="en-US" altLang="zh-CN" dirty="0" err="1"/>
              <a:t>y</a:t>
            </a:r>
            <a:r>
              <a:rPr lang="en-US" altLang="zh-CN" sz="2000" dirty="0" err="1"/>
              <a:t>n</a:t>
            </a:r>
            <a:r>
              <a:rPr lang="zh-CN" altLang="en-US" sz="2000" dirty="0"/>
              <a:t>，</a:t>
            </a:r>
            <a:r>
              <a:rPr lang="en-US" altLang="zh-CN" dirty="0"/>
              <a:t> </a:t>
            </a:r>
            <a:r>
              <a:rPr lang="en-US" altLang="zh-CN" dirty="0" err="1"/>
              <a:t>y</a:t>
            </a:r>
            <a:r>
              <a:rPr lang="en-US" altLang="zh-CN" sz="2000" dirty="0" err="1"/>
              <a:t>n</a:t>
            </a:r>
            <a:r>
              <a:rPr lang="zh-CN" altLang="en-US" dirty="0"/>
              <a:t>≠ </a:t>
            </a:r>
            <a:r>
              <a:rPr lang="en-US" altLang="zh-CN" dirty="0" err="1"/>
              <a:t>z</a:t>
            </a:r>
            <a:r>
              <a:rPr lang="en-US" altLang="zh-CN" sz="2000" dirty="0" err="1"/>
              <a:t>k</a:t>
            </a:r>
            <a:r>
              <a:rPr lang="zh-CN" altLang="en-US" dirty="0"/>
              <a:t>：</a:t>
            </a:r>
            <a:endParaRPr lang="en-US" altLang="zh-CN" dirty="0"/>
          </a:p>
          <a:p>
            <a:pPr marL="0" indent="0">
              <a:buNone/>
            </a:pPr>
            <a:r>
              <a:rPr lang="en-US" altLang="zh-CN" dirty="0"/>
              <a:t>	</a:t>
            </a:r>
            <a:r>
              <a:rPr lang="zh-CN" altLang="en-US" dirty="0"/>
              <a:t>我们可以把</a:t>
            </a:r>
            <a:r>
              <a:rPr lang="en-US" altLang="zh-CN" dirty="0" err="1"/>
              <a:t>yn</a:t>
            </a:r>
            <a:r>
              <a:rPr lang="zh-CN" altLang="en-US" dirty="0"/>
              <a:t>去掉，那么</a:t>
            </a:r>
            <a:r>
              <a:rPr lang="en-US" altLang="zh-CN" dirty="0" err="1"/>
              <a:t>Z</a:t>
            </a:r>
            <a:r>
              <a:rPr lang="en-US" altLang="zh-CN" sz="2000" dirty="0" err="1"/>
              <a:t>k</a:t>
            </a:r>
            <a:r>
              <a:rPr lang="en-US" altLang="zh-CN" sz="2000" dirty="0"/>
              <a:t> </a:t>
            </a:r>
            <a:r>
              <a:rPr lang="en-US" altLang="zh-CN" dirty="0"/>
              <a:t>={z</a:t>
            </a:r>
            <a:r>
              <a:rPr lang="en-US" altLang="zh-CN" sz="2000" dirty="0"/>
              <a:t>1</a:t>
            </a:r>
            <a:r>
              <a:rPr lang="en-US" altLang="zh-CN" dirty="0"/>
              <a:t>,z</a:t>
            </a:r>
            <a:r>
              <a:rPr lang="en-US" altLang="zh-CN" sz="2000" dirty="0"/>
              <a:t>2</a:t>
            </a:r>
            <a:r>
              <a:rPr lang="en-US" altLang="zh-CN" dirty="0"/>
              <a:t>,…,</a:t>
            </a:r>
            <a:r>
              <a:rPr lang="en-US" altLang="zh-CN" dirty="0" err="1"/>
              <a:t>z</a:t>
            </a:r>
            <a:r>
              <a:rPr lang="en-US" altLang="zh-CN" sz="2000" dirty="0" err="1"/>
              <a:t>k</a:t>
            </a:r>
            <a:r>
              <a:rPr lang="en-US" altLang="zh-CN" dirty="0"/>
              <a:t>}</a:t>
            </a:r>
            <a:r>
              <a:rPr lang="zh-CN" altLang="en-US" dirty="0"/>
              <a:t>是</a:t>
            </a:r>
            <a:r>
              <a:rPr lang="en-US" altLang="zh-CN" dirty="0"/>
              <a:t>X</a:t>
            </a:r>
            <a:r>
              <a:rPr lang="zh-CN" altLang="en-US" dirty="0"/>
              <a:t>和</a:t>
            </a:r>
            <a:r>
              <a:rPr lang="en-US" altLang="zh-CN" dirty="0"/>
              <a:t>Y</a:t>
            </a:r>
            <a:r>
              <a:rPr lang="en-US" altLang="zh-CN" sz="2000" dirty="0"/>
              <a:t>n-1</a:t>
            </a:r>
            <a:r>
              <a:rPr lang="zh-CN" altLang="en-US" dirty="0"/>
              <a:t>的最长公共子序列</a:t>
            </a:r>
            <a:endParaRPr lang="en-US" altLang="zh-CN" dirty="0"/>
          </a:p>
          <a:p>
            <a:pPr marL="0" indent="0">
              <a:buNone/>
            </a:pPr>
            <a:r>
              <a:rPr lang="en-US" altLang="zh-CN" dirty="0"/>
              <a:t>	</a:t>
            </a:r>
            <a:r>
              <a:rPr lang="zh-CN" altLang="en-US" dirty="0"/>
              <a:t>反证法：</a:t>
            </a:r>
            <a:endParaRPr lang="en-US" altLang="zh-CN" dirty="0"/>
          </a:p>
          <a:p>
            <a:pPr marL="0" indent="0">
              <a:buNone/>
            </a:pPr>
            <a:r>
              <a:rPr lang="en-US" altLang="zh-CN" dirty="0"/>
              <a:t>	</a:t>
            </a:r>
            <a:r>
              <a:rPr lang="zh-CN" altLang="en-US" dirty="0"/>
              <a:t>假设</a:t>
            </a:r>
            <a:r>
              <a:rPr lang="en-US" altLang="zh-CN" dirty="0" err="1">
                <a:solidFill>
                  <a:prstClr val="black"/>
                </a:solidFill>
              </a:rPr>
              <a:t>Z</a:t>
            </a:r>
            <a:r>
              <a:rPr lang="en-US" altLang="zh-CN" sz="2000" dirty="0" err="1">
                <a:solidFill>
                  <a:prstClr val="black"/>
                </a:solidFill>
              </a:rPr>
              <a:t>k</a:t>
            </a:r>
            <a:r>
              <a:rPr lang="zh-CN" altLang="en-US" dirty="0"/>
              <a:t>不是</a:t>
            </a:r>
            <a:r>
              <a:rPr lang="en-US" altLang="zh-CN" dirty="0" err="1">
                <a:solidFill>
                  <a:prstClr val="black"/>
                </a:solidFill>
              </a:rPr>
              <a:t>X</a:t>
            </a:r>
            <a:r>
              <a:rPr lang="en-US" altLang="zh-CN" sz="2000" dirty="0" err="1">
                <a:solidFill>
                  <a:prstClr val="black"/>
                </a:solidFill>
              </a:rPr>
              <a:t>m</a:t>
            </a:r>
            <a:r>
              <a:rPr lang="zh-CN" altLang="en-US" dirty="0">
                <a:solidFill>
                  <a:prstClr val="black"/>
                </a:solidFill>
              </a:rPr>
              <a:t>和</a:t>
            </a:r>
            <a:r>
              <a:rPr lang="en-US" altLang="zh-CN" dirty="0">
                <a:solidFill>
                  <a:prstClr val="black"/>
                </a:solidFill>
              </a:rPr>
              <a:t>Y</a:t>
            </a:r>
            <a:r>
              <a:rPr lang="en-US" altLang="zh-CN" sz="2000" dirty="0">
                <a:solidFill>
                  <a:prstClr val="black"/>
                </a:solidFill>
              </a:rPr>
              <a:t>n-1</a:t>
            </a:r>
            <a:r>
              <a:rPr lang="zh-CN" altLang="en-US" dirty="0"/>
              <a:t>的最长公共子序列，</a:t>
            </a:r>
            <a:endParaRPr lang="en-US" altLang="zh-CN" dirty="0"/>
          </a:p>
          <a:p>
            <a:pPr marL="0" indent="0">
              <a:buNone/>
            </a:pPr>
            <a:r>
              <a:rPr lang="en-US" altLang="zh-CN" dirty="0"/>
              <a:t>	</a:t>
            </a:r>
            <a:r>
              <a:rPr lang="zh-CN" altLang="en-US" dirty="0"/>
              <a:t>设</a:t>
            </a:r>
            <a:r>
              <a:rPr lang="en-US" altLang="zh-CN" dirty="0"/>
              <a:t>M</a:t>
            </a:r>
            <a:r>
              <a:rPr lang="zh-CN" altLang="en-US" dirty="0"/>
              <a:t>为最长公共子序列。则</a:t>
            </a:r>
            <a:r>
              <a:rPr lang="en-US" altLang="zh-CN" dirty="0"/>
              <a:t>|M|&gt;|</a:t>
            </a:r>
            <a:r>
              <a:rPr lang="en-US" altLang="zh-CN" dirty="0" err="1"/>
              <a:t>Z</a:t>
            </a:r>
            <a:r>
              <a:rPr lang="en-US" altLang="zh-CN" sz="2000" dirty="0" err="1"/>
              <a:t>k</a:t>
            </a:r>
            <a:r>
              <a:rPr lang="en-US" altLang="zh-CN" dirty="0"/>
              <a:t>|</a:t>
            </a:r>
            <a:r>
              <a:rPr lang="zh-CN" altLang="en-US" dirty="0"/>
              <a:t>。</a:t>
            </a:r>
            <a:endParaRPr lang="en-US" altLang="zh-CN" dirty="0"/>
          </a:p>
          <a:p>
            <a:pPr marL="0" indent="0">
              <a:buNone/>
            </a:pPr>
            <a:r>
              <a:rPr lang="en-US" altLang="zh-CN" dirty="0"/>
              <a:t>	</a:t>
            </a:r>
            <a:r>
              <a:rPr lang="zh-CN" altLang="en-US" dirty="0"/>
              <a:t>如果在</a:t>
            </a:r>
            <a:r>
              <a:rPr lang="en-US" altLang="zh-CN" dirty="0">
                <a:solidFill>
                  <a:prstClr val="black"/>
                </a:solidFill>
              </a:rPr>
              <a:t>Y</a:t>
            </a:r>
            <a:r>
              <a:rPr lang="en-US" altLang="zh-CN" sz="2000" dirty="0">
                <a:solidFill>
                  <a:prstClr val="black"/>
                </a:solidFill>
              </a:rPr>
              <a:t>n-1</a:t>
            </a:r>
            <a:r>
              <a:rPr lang="zh-CN" altLang="en-US" dirty="0">
                <a:solidFill>
                  <a:prstClr val="black"/>
                </a:solidFill>
              </a:rPr>
              <a:t>的后面添加一个字符</a:t>
            </a:r>
            <a:r>
              <a:rPr lang="en-US" altLang="zh-CN" sz="3600" dirty="0" err="1">
                <a:solidFill>
                  <a:prstClr val="black"/>
                </a:solidFill>
              </a:rPr>
              <a:t>yn</a:t>
            </a:r>
            <a:r>
              <a:rPr lang="zh-CN" altLang="en-US" dirty="0"/>
              <a:t>，</a:t>
            </a:r>
            <a:endParaRPr lang="en-US" altLang="zh-CN" dirty="0"/>
          </a:p>
          <a:p>
            <a:pPr marL="0" indent="0">
              <a:buNone/>
            </a:pPr>
            <a:r>
              <a:rPr lang="en-US" altLang="zh-CN" dirty="0"/>
              <a:t>	 </a:t>
            </a:r>
            <a:r>
              <a:rPr lang="zh-CN" altLang="en-US" dirty="0"/>
              <a:t>那么</a:t>
            </a:r>
            <a:r>
              <a:rPr lang="en-US" altLang="zh-CN" dirty="0"/>
              <a:t>M</a:t>
            </a:r>
            <a:r>
              <a:rPr lang="zh-CN" altLang="en-US" dirty="0"/>
              <a:t>也是</a:t>
            </a:r>
            <a:r>
              <a:rPr lang="en-US" altLang="zh-CN" dirty="0" err="1">
                <a:solidFill>
                  <a:prstClr val="black"/>
                </a:solidFill>
              </a:rPr>
              <a:t>X</a:t>
            </a:r>
            <a:r>
              <a:rPr lang="en-US" altLang="zh-CN" sz="2000" dirty="0" err="1">
                <a:solidFill>
                  <a:prstClr val="black"/>
                </a:solidFill>
              </a:rPr>
              <a:t>m</a:t>
            </a:r>
            <a:r>
              <a:rPr lang="zh-CN" altLang="en-US" dirty="0">
                <a:solidFill>
                  <a:prstClr val="black"/>
                </a:solidFill>
              </a:rPr>
              <a:t>和</a:t>
            </a:r>
            <a:r>
              <a:rPr lang="en-US" altLang="zh-CN" dirty="0" err="1">
                <a:solidFill>
                  <a:prstClr val="black"/>
                </a:solidFill>
              </a:rPr>
              <a:t>Y</a:t>
            </a:r>
            <a:r>
              <a:rPr lang="en-US" altLang="zh-CN" sz="2000" dirty="0" err="1">
                <a:solidFill>
                  <a:prstClr val="black"/>
                </a:solidFill>
              </a:rPr>
              <a:t>n</a:t>
            </a:r>
            <a:r>
              <a:rPr lang="zh-CN" altLang="en-US" dirty="0"/>
              <a:t>的最长公共子序列，因为</a:t>
            </a:r>
            <a:r>
              <a:rPr lang="en-US" altLang="zh-CN" dirty="0"/>
              <a:t>|M|&gt;|</a:t>
            </a:r>
            <a:r>
              <a:rPr lang="en-US" altLang="zh-CN" dirty="0" err="1"/>
              <a:t>Z</a:t>
            </a:r>
            <a:r>
              <a:rPr lang="en-US" altLang="zh-CN" sz="2000" dirty="0" err="1"/>
              <a:t>k</a:t>
            </a:r>
            <a:r>
              <a:rPr lang="en-US" altLang="zh-CN" dirty="0"/>
              <a:t>|,</a:t>
            </a:r>
            <a:endParaRPr lang="en-US" altLang="zh-CN" dirty="0"/>
          </a:p>
          <a:p>
            <a:pPr marL="0" indent="0">
              <a:buNone/>
            </a:pPr>
            <a:r>
              <a:rPr lang="en-US" altLang="zh-CN" dirty="0"/>
              <a:t>	</a:t>
            </a:r>
            <a:r>
              <a:rPr lang="zh-CN" altLang="en-US" dirty="0"/>
              <a:t>那么</a:t>
            </a:r>
            <a:r>
              <a:rPr lang="en-US" altLang="zh-CN" dirty="0" err="1"/>
              <a:t>Z</a:t>
            </a:r>
            <a:r>
              <a:rPr lang="en-US" altLang="zh-CN" sz="2000" dirty="0" err="1"/>
              <a:t>k</a:t>
            </a:r>
            <a:r>
              <a:rPr lang="zh-CN" altLang="en-US" dirty="0"/>
              <a:t>不是</a:t>
            </a:r>
            <a:r>
              <a:rPr lang="en-US" altLang="zh-CN" dirty="0" err="1"/>
              <a:t>X</a:t>
            </a:r>
            <a:r>
              <a:rPr lang="en-US" altLang="zh-CN" sz="2000" dirty="0" err="1"/>
              <a:t>m</a:t>
            </a:r>
            <a:r>
              <a:rPr lang="zh-CN" altLang="en-US" dirty="0"/>
              <a:t>和</a:t>
            </a:r>
            <a:r>
              <a:rPr lang="en-US" altLang="zh-CN" dirty="0" err="1"/>
              <a:t>Y</a:t>
            </a:r>
            <a:r>
              <a:rPr lang="en-US" altLang="zh-CN" sz="2000" dirty="0" err="1"/>
              <a:t>n</a:t>
            </a:r>
            <a:r>
              <a:rPr lang="zh-CN" altLang="en-US" dirty="0"/>
              <a:t>的最长公共子序列，</a:t>
            </a:r>
            <a:r>
              <a:rPr lang="en-US" altLang="zh-CN" dirty="0"/>
              <a:t>	</a:t>
            </a:r>
            <a:endParaRPr lang="en-US" altLang="zh-CN" dirty="0"/>
          </a:p>
          <a:p>
            <a:pPr marL="0" indent="0">
              <a:buNone/>
            </a:pPr>
            <a:r>
              <a:rPr lang="en-US" altLang="zh-CN" dirty="0"/>
              <a:t>	</a:t>
            </a:r>
            <a:r>
              <a:rPr lang="zh-CN" altLang="en-US" dirty="0"/>
              <a:t>矛盾。反证法得证。</a:t>
            </a:r>
            <a:endParaRPr lang="zh-CN" altLang="en-US" dirty="0"/>
          </a:p>
        </p:txBody>
      </p:sp>
    </p:spTree>
  </p:cSld>
  <p:clrMapOvr>
    <a:masterClrMapping/>
  </p:clrMapOvr>
</p:sld>
</file>

<file path=ppt/tags/tag1.xml><?xml version="1.0" encoding="utf-8"?>
<p:tagLst xmlns:p="http://schemas.openxmlformats.org/presentationml/2006/main">
  <p:tag name="commondata" val="eyJoZGlkIjoiOGFmMzZmYzJlZmUyYTAyZjA1NzBkNmNkZjdhODYwMj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9520</Words>
  <Application>WPS 演示</Application>
  <PresentationFormat>宽屏</PresentationFormat>
  <Paragraphs>545</Paragraphs>
  <Slides>57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57</vt:i4>
      </vt:variant>
    </vt:vector>
  </HeadingPairs>
  <TitlesOfParts>
    <vt:vector size="67" baseType="lpstr">
      <vt:lpstr>Arial</vt:lpstr>
      <vt:lpstr>宋体</vt:lpstr>
      <vt:lpstr>Wingdings</vt:lpstr>
      <vt:lpstr>微软雅黑</vt:lpstr>
      <vt:lpstr>Calibri Light</vt:lpstr>
      <vt:lpstr>Calibri</vt:lpstr>
      <vt:lpstr>Arial Unicode MS</vt:lpstr>
      <vt:lpstr>PMingLiU</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lenovo</cp:lastModifiedBy>
  <cp:revision>185</cp:revision>
  <dcterms:created xsi:type="dcterms:W3CDTF">2017-11-28T02:33:00Z</dcterms:created>
  <dcterms:modified xsi:type="dcterms:W3CDTF">2024-06-27T02:18:32Z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7224FC0B63904FF7898272775B20821D_12</vt:lpwstr>
  </property>
  <property fmtid="{D5CDD505-2E9C-101B-9397-08002B2CF9AE}" pid="3" name="KSOProductBuildVer">
    <vt:lpwstr>2052-12.1.0.16929</vt:lpwstr>
  </property>
</Properties>
</file>