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7" r:id="rId2"/>
    <p:sldId id="308" r:id="rId3"/>
    <p:sldId id="309" r:id="rId4"/>
    <p:sldId id="310" r:id="rId5"/>
    <p:sldId id="311" r:id="rId6"/>
    <p:sldId id="312" r:id="rId7"/>
    <p:sldId id="313" r:id="rId8"/>
    <p:sldId id="314" r:id="rId9"/>
    <p:sldId id="316" r:id="rId10"/>
    <p:sldId id="315" r:id="rId11"/>
    <p:sldId id="317" r:id="rId12"/>
    <p:sldId id="318" r:id="rId13"/>
    <p:sldId id="319" r:id="rId14"/>
    <p:sldId id="256" r:id="rId15"/>
    <p:sldId id="259" r:id="rId16"/>
    <p:sldId id="260" r:id="rId17"/>
    <p:sldId id="262" r:id="rId18"/>
    <p:sldId id="263" r:id="rId19"/>
    <p:sldId id="261" r:id="rId20"/>
    <p:sldId id="264" r:id="rId21"/>
    <p:sldId id="265" r:id="rId22"/>
    <p:sldId id="281" r:id="rId23"/>
    <p:sldId id="266" r:id="rId24"/>
    <p:sldId id="267" r:id="rId25"/>
    <p:sldId id="268" r:id="rId26"/>
    <p:sldId id="269" r:id="rId27"/>
    <p:sldId id="276" r:id="rId28"/>
    <p:sldId id="277" r:id="rId29"/>
    <p:sldId id="272" r:id="rId30"/>
    <p:sldId id="320" r:id="rId31"/>
    <p:sldId id="270" r:id="rId32"/>
    <p:sldId id="271" r:id="rId33"/>
    <p:sldId id="273" r:id="rId34"/>
    <p:sldId id="274" r:id="rId35"/>
    <p:sldId id="275" r:id="rId36"/>
    <p:sldId id="297" r:id="rId37"/>
    <p:sldId id="305" r:id="rId38"/>
    <p:sldId id="306" r:id="rId39"/>
    <p:sldId id="307" r:id="rId40"/>
    <p:sldId id="293" r:id="rId41"/>
    <p:sldId id="294" r:id="rId42"/>
    <p:sldId id="295" r:id="rId43"/>
    <p:sldId id="300" r:id="rId44"/>
    <p:sldId id="303" r:id="rId45"/>
    <p:sldId id="304" r:id="rId46"/>
    <p:sldId id="298"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90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5378D3-3151-4622-8396-8FF3422635EC}" type="datetimeFigureOut">
              <a:rPr lang="zh-CN" altLang="en-US" smtClean="0"/>
              <a:t>2022-10-06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CE01FE-3E4B-43F0-868F-D447060A0104}" type="slidenum">
              <a:rPr lang="zh-CN" altLang="en-US" smtClean="0"/>
              <a:t>‹#›</a:t>
            </a:fld>
            <a:endParaRPr lang="zh-CN" altLang="en-US"/>
          </a:p>
        </p:txBody>
      </p:sp>
    </p:spTree>
    <p:extLst>
      <p:ext uri="{BB962C8B-B14F-4D97-AF65-F5344CB8AC3E}">
        <p14:creationId xmlns:p14="http://schemas.microsoft.com/office/powerpoint/2010/main" val="780645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902C145-9D68-4FC4-9577-C07369AF5163}" type="datetimeFigureOut">
              <a:rPr lang="zh-CN" altLang="en-US" smtClean="0"/>
              <a:t>2022-10-06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4C5F53-CC9E-4B61-A09A-2439B492FF17}" type="slidenum">
              <a:rPr lang="zh-CN" altLang="en-US" smtClean="0"/>
              <a:t>‹#›</a:t>
            </a:fld>
            <a:endParaRPr lang="zh-CN" altLang="en-US"/>
          </a:p>
        </p:txBody>
      </p:sp>
    </p:spTree>
    <p:extLst>
      <p:ext uri="{BB962C8B-B14F-4D97-AF65-F5344CB8AC3E}">
        <p14:creationId xmlns:p14="http://schemas.microsoft.com/office/powerpoint/2010/main" val="204973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902C145-9D68-4FC4-9577-C07369AF5163}" type="datetimeFigureOut">
              <a:rPr lang="zh-CN" altLang="en-US" smtClean="0"/>
              <a:t>2022-10-06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4C5F53-CC9E-4B61-A09A-2439B492FF17}" type="slidenum">
              <a:rPr lang="zh-CN" altLang="en-US" smtClean="0"/>
              <a:t>‹#›</a:t>
            </a:fld>
            <a:endParaRPr lang="zh-CN" altLang="en-US"/>
          </a:p>
        </p:txBody>
      </p:sp>
    </p:spTree>
    <p:extLst>
      <p:ext uri="{BB962C8B-B14F-4D97-AF65-F5344CB8AC3E}">
        <p14:creationId xmlns:p14="http://schemas.microsoft.com/office/powerpoint/2010/main" val="4187735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902C145-9D68-4FC4-9577-C07369AF5163}" type="datetimeFigureOut">
              <a:rPr lang="zh-CN" altLang="en-US" smtClean="0"/>
              <a:t>2022-10-06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4C5F53-CC9E-4B61-A09A-2439B492FF17}" type="slidenum">
              <a:rPr lang="zh-CN" altLang="en-US" smtClean="0"/>
              <a:t>‹#›</a:t>
            </a:fld>
            <a:endParaRPr lang="zh-CN" altLang="en-US"/>
          </a:p>
        </p:txBody>
      </p:sp>
    </p:spTree>
    <p:extLst>
      <p:ext uri="{BB962C8B-B14F-4D97-AF65-F5344CB8AC3E}">
        <p14:creationId xmlns:p14="http://schemas.microsoft.com/office/powerpoint/2010/main" val="484975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902C145-9D68-4FC4-9577-C07369AF5163}" type="datetimeFigureOut">
              <a:rPr lang="zh-CN" altLang="en-US" smtClean="0"/>
              <a:t>2022-10-06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4C5F53-CC9E-4B61-A09A-2439B492FF17}" type="slidenum">
              <a:rPr lang="zh-CN" altLang="en-US" smtClean="0"/>
              <a:t>‹#›</a:t>
            </a:fld>
            <a:endParaRPr lang="zh-CN" altLang="en-US"/>
          </a:p>
        </p:txBody>
      </p:sp>
    </p:spTree>
    <p:extLst>
      <p:ext uri="{BB962C8B-B14F-4D97-AF65-F5344CB8AC3E}">
        <p14:creationId xmlns:p14="http://schemas.microsoft.com/office/powerpoint/2010/main" val="3921961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902C145-9D68-4FC4-9577-C07369AF5163}" type="datetimeFigureOut">
              <a:rPr lang="zh-CN" altLang="en-US" smtClean="0"/>
              <a:t>2022-10-06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4C5F53-CC9E-4B61-A09A-2439B492FF17}" type="slidenum">
              <a:rPr lang="zh-CN" altLang="en-US" smtClean="0"/>
              <a:t>‹#›</a:t>
            </a:fld>
            <a:endParaRPr lang="zh-CN" altLang="en-US"/>
          </a:p>
        </p:txBody>
      </p:sp>
    </p:spTree>
    <p:extLst>
      <p:ext uri="{BB962C8B-B14F-4D97-AF65-F5344CB8AC3E}">
        <p14:creationId xmlns:p14="http://schemas.microsoft.com/office/powerpoint/2010/main" val="3034645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902C145-9D68-4FC4-9577-C07369AF5163}" type="datetimeFigureOut">
              <a:rPr lang="zh-CN" altLang="en-US" smtClean="0"/>
              <a:t>2022-10-06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4C5F53-CC9E-4B61-A09A-2439B492FF17}" type="slidenum">
              <a:rPr lang="zh-CN" altLang="en-US" smtClean="0"/>
              <a:t>‹#›</a:t>
            </a:fld>
            <a:endParaRPr lang="zh-CN" altLang="en-US"/>
          </a:p>
        </p:txBody>
      </p:sp>
    </p:spTree>
    <p:extLst>
      <p:ext uri="{BB962C8B-B14F-4D97-AF65-F5344CB8AC3E}">
        <p14:creationId xmlns:p14="http://schemas.microsoft.com/office/powerpoint/2010/main" val="1992968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902C145-9D68-4FC4-9577-C07369AF5163}" type="datetimeFigureOut">
              <a:rPr lang="zh-CN" altLang="en-US" smtClean="0"/>
              <a:t>2022-10-06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34C5F53-CC9E-4B61-A09A-2439B492FF17}" type="slidenum">
              <a:rPr lang="zh-CN" altLang="en-US" smtClean="0"/>
              <a:t>‹#›</a:t>
            </a:fld>
            <a:endParaRPr lang="zh-CN" altLang="en-US"/>
          </a:p>
        </p:txBody>
      </p:sp>
    </p:spTree>
    <p:extLst>
      <p:ext uri="{BB962C8B-B14F-4D97-AF65-F5344CB8AC3E}">
        <p14:creationId xmlns:p14="http://schemas.microsoft.com/office/powerpoint/2010/main" val="2066002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902C145-9D68-4FC4-9577-C07369AF5163}" type="datetimeFigureOut">
              <a:rPr lang="zh-CN" altLang="en-US" smtClean="0"/>
              <a:t>2022-10-06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34C5F53-CC9E-4B61-A09A-2439B492FF17}" type="slidenum">
              <a:rPr lang="zh-CN" altLang="en-US" smtClean="0"/>
              <a:t>‹#›</a:t>
            </a:fld>
            <a:endParaRPr lang="zh-CN" altLang="en-US"/>
          </a:p>
        </p:txBody>
      </p:sp>
    </p:spTree>
    <p:extLst>
      <p:ext uri="{BB962C8B-B14F-4D97-AF65-F5344CB8AC3E}">
        <p14:creationId xmlns:p14="http://schemas.microsoft.com/office/powerpoint/2010/main" val="2337209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02C145-9D68-4FC4-9577-C07369AF5163}" type="datetimeFigureOut">
              <a:rPr lang="zh-CN" altLang="en-US" smtClean="0"/>
              <a:t>2022-10-06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34C5F53-CC9E-4B61-A09A-2439B492FF17}" type="slidenum">
              <a:rPr lang="zh-CN" altLang="en-US" smtClean="0"/>
              <a:t>‹#›</a:t>
            </a:fld>
            <a:endParaRPr lang="zh-CN" altLang="en-US"/>
          </a:p>
        </p:txBody>
      </p:sp>
    </p:spTree>
    <p:extLst>
      <p:ext uri="{BB962C8B-B14F-4D97-AF65-F5344CB8AC3E}">
        <p14:creationId xmlns:p14="http://schemas.microsoft.com/office/powerpoint/2010/main" val="129856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902C145-9D68-4FC4-9577-C07369AF5163}" type="datetimeFigureOut">
              <a:rPr lang="zh-CN" altLang="en-US" smtClean="0"/>
              <a:t>2022-10-06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4C5F53-CC9E-4B61-A09A-2439B492FF17}" type="slidenum">
              <a:rPr lang="zh-CN" altLang="en-US" smtClean="0"/>
              <a:t>‹#›</a:t>
            </a:fld>
            <a:endParaRPr lang="zh-CN" altLang="en-US"/>
          </a:p>
        </p:txBody>
      </p:sp>
    </p:spTree>
    <p:extLst>
      <p:ext uri="{BB962C8B-B14F-4D97-AF65-F5344CB8AC3E}">
        <p14:creationId xmlns:p14="http://schemas.microsoft.com/office/powerpoint/2010/main" val="560604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902C145-9D68-4FC4-9577-C07369AF5163}" type="datetimeFigureOut">
              <a:rPr lang="zh-CN" altLang="en-US" smtClean="0"/>
              <a:t>2022-10-06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4C5F53-CC9E-4B61-A09A-2439B492FF17}" type="slidenum">
              <a:rPr lang="zh-CN" altLang="en-US" smtClean="0"/>
              <a:t>‹#›</a:t>
            </a:fld>
            <a:endParaRPr lang="zh-CN" altLang="en-US"/>
          </a:p>
        </p:txBody>
      </p:sp>
    </p:spTree>
    <p:extLst>
      <p:ext uri="{BB962C8B-B14F-4D97-AF65-F5344CB8AC3E}">
        <p14:creationId xmlns:p14="http://schemas.microsoft.com/office/powerpoint/2010/main" val="2417280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39000" b="-3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2C145-9D68-4FC4-9577-C07369AF5163}" type="datetimeFigureOut">
              <a:rPr lang="zh-CN" altLang="en-US" smtClean="0"/>
              <a:t>2022-10-06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4C5F53-CC9E-4B61-A09A-2439B492FF17}" type="slidenum">
              <a:rPr lang="zh-CN" altLang="en-US" smtClean="0"/>
              <a:t>‹#›</a:t>
            </a:fld>
            <a:endParaRPr lang="zh-CN" altLang="en-US"/>
          </a:p>
        </p:txBody>
      </p:sp>
    </p:spTree>
    <p:extLst>
      <p:ext uri="{BB962C8B-B14F-4D97-AF65-F5344CB8AC3E}">
        <p14:creationId xmlns:p14="http://schemas.microsoft.com/office/powerpoint/2010/main" val="1900315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blog.csdn.net/stevensonson/article/details/83444520"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115.236.49.52:83/manage/contest/problem.php?cid=1445&amp;num=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grpSp>
        <p:nvGrpSpPr>
          <p:cNvPr id="9" name="组合 8"/>
          <p:cNvGrpSpPr/>
          <p:nvPr/>
        </p:nvGrpSpPr>
        <p:grpSpPr>
          <a:xfrm>
            <a:off x="2273161" y="2111181"/>
            <a:ext cx="7615012" cy="2090057"/>
            <a:chOff x="2293257" y="2073376"/>
            <a:chExt cx="7615012" cy="2090057"/>
          </a:xfrm>
          <a:effectLst>
            <a:outerShdw blurRad="63500" sx="102000" sy="102000" algn="ctr" rotWithShape="0">
              <a:prstClr val="black">
                <a:alpha val="40000"/>
              </a:prstClr>
            </a:outerShdw>
          </a:effectLst>
        </p:grpSpPr>
        <p:grpSp>
          <p:nvGrpSpPr>
            <p:cNvPr id="10" name="组合 9"/>
            <p:cNvGrpSpPr/>
            <p:nvPr/>
          </p:nvGrpSpPr>
          <p:grpSpPr>
            <a:xfrm>
              <a:off x="2293257" y="2073376"/>
              <a:ext cx="7605486" cy="2090057"/>
              <a:chOff x="2293257" y="2073376"/>
              <a:chExt cx="7605486" cy="2090057"/>
            </a:xfrm>
          </p:grpSpPr>
          <p:sp>
            <p:nvSpPr>
              <p:cNvPr id="12" name="矩形 11"/>
              <p:cNvSpPr/>
              <p:nvPr/>
            </p:nvSpPr>
            <p:spPr>
              <a:xfrm>
                <a:off x="2293257" y="2073376"/>
                <a:ext cx="7605486" cy="2090057"/>
              </a:xfrm>
              <a:prstGeom prst="rect">
                <a:avLst/>
              </a:prstGeom>
              <a:solidFill>
                <a:schemeClr val="tx1">
                  <a:alpha val="58000"/>
                </a:schemeClr>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6600" b="1" spc="300" dirty="0">
                  <a:latin typeface="微软雅黑" panose="020B0503020204020204" pitchFamily="34" charset="-122"/>
                  <a:ea typeface="微软雅黑" panose="020B0503020204020204" pitchFamily="34" charset="-122"/>
                </a:endParaRPr>
              </a:p>
            </p:txBody>
          </p:sp>
          <p:sp>
            <p:nvSpPr>
              <p:cNvPr id="13" name="矩形 12"/>
              <p:cNvSpPr/>
              <p:nvPr/>
            </p:nvSpPr>
            <p:spPr>
              <a:xfrm>
                <a:off x="2293257" y="2073376"/>
                <a:ext cx="297769" cy="2090057"/>
              </a:xfrm>
              <a:prstGeom prst="rect">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1400"/>
              </a:p>
            </p:txBody>
          </p:sp>
        </p:grpSp>
        <p:sp>
          <p:nvSpPr>
            <p:cNvPr id="11" name="矩形 10"/>
            <p:cNvSpPr/>
            <p:nvPr/>
          </p:nvSpPr>
          <p:spPr>
            <a:xfrm>
              <a:off x="9610500" y="2073376"/>
              <a:ext cx="297769" cy="2090057"/>
            </a:xfrm>
            <a:prstGeom prst="rect">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1400">
                <a:solidFill>
                  <a:srgbClr val="2E75B6"/>
                </a:solidFill>
              </a:endParaRPr>
            </a:p>
          </p:txBody>
        </p:sp>
      </p:grpSp>
      <p:sp>
        <p:nvSpPr>
          <p:cNvPr id="14" name="矩形 13"/>
          <p:cNvSpPr/>
          <p:nvPr/>
        </p:nvSpPr>
        <p:spPr>
          <a:xfrm>
            <a:off x="5014555" y="3770352"/>
            <a:ext cx="2430474" cy="470257"/>
          </a:xfrm>
          <a:prstGeom prst="rect">
            <a:avLst/>
          </a:prstGeom>
        </p:spPr>
        <p:txBody>
          <a:bodyPr wrap="none">
            <a:spAutoFit/>
          </a:bodyPr>
          <a:lstStyle/>
          <a:p>
            <a:pPr marL="342900" lvl="0" indent="-342900" fontAlgn="base">
              <a:lnSpc>
                <a:spcPct val="110000"/>
              </a:lnSpc>
              <a:spcBef>
                <a:spcPct val="0"/>
              </a:spcBef>
              <a:spcAft>
                <a:spcPct val="0"/>
              </a:spcAft>
            </a:pPr>
            <a:r>
              <a:rPr lang="zh-CN" altLang="en-US" sz="2400" kern="0" dirty="0">
                <a:solidFill>
                  <a:schemeClr val="bg1"/>
                </a:solidFill>
                <a:latin typeface="微软雅黑" panose="020B0503020204020204" pitchFamily="34" charset="-122"/>
                <a:ea typeface="微软雅黑" panose="020B0503020204020204" pitchFamily="34" charset="-122"/>
              </a:rPr>
              <a:t>学军</a:t>
            </a:r>
            <a:r>
              <a:rPr lang="zh-CN" altLang="en-US" sz="2400" kern="0">
                <a:solidFill>
                  <a:schemeClr val="bg1"/>
                </a:solidFill>
                <a:latin typeface="微软雅黑" panose="020B0503020204020204" pitchFamily="34" charset="-122"/>
                <a:ea typeface="微软雅黑" panose="020B0503020204020204" pitchFamily="34" charset="-122"/>
              </a:rPr>
              <a:t>中学 信友队</a:t>
            </a:r>
            <a:endParaRPr lang="en-US" altLang="zh-CN" sz="2400" kern="0" dirty="0">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2422045" y="2525268"/>
            <a:ext cx="7615012" cy="830997"/>
          </a:xfrm>
          <a:prstGeom prst="rect">
            <a:avLst/>
          </a:prstGeom>
        </p:spPr>
        <p:txBody>
          <a:bodyPr wrap="square">
            <a:spAutoFit/>
          </a:bodyPr>
          <a:lstStyle/>
          <a:p>
            <a:pPr algn="ctr"/>
            <a:r>
              <a:rPr lang="zh-CN" altLang="en-US" sz="4800" b="1" spc="300" dirty="0">
                <a:solidFill>
                  <a:schemeClr val="bg1"/>
                </a:solidFill>
                <a:latin typeface="微软雅黑" panose="020B0503020204020204" pitchFamily="34" charset="-122"/>
                <a:ea typeface="微软雅黑" panose="020B0503020204020204" pitchFamily="34" charset="-122"/>
              </a:rPr>
              <a:t>区间</a:t>
            </a:r>
            <a:r>
              <a:rPr lang="en-US" altLang="zh-CN" sz="4800" b="1" spc="300" dirty="0" err="1">
                <a:solidFill>
                  <a:schemeClr val="bg1"/>
                </a:solidFill>
                <a:latin typeface="微软雅黑" panose="020B0503020204020204" pitchFamily="34" charset="-122"/>
                <a:ea typeface="微软雅黑" panose="020B0503020204020204" pitchFamily="34" charset="-122"/>
              </a:rPr>
              <a:t>dp</a:t>
            </a:r>
            <a:r>
              <a:rPr lang="en-US" altLang="zh-CN" sz="4800" b="1" spc="300" dirty="0">
                <a:solidFill>
                  <a:schemeClr val="bg1"/>
                </a:solidFill>
                <a:latin typeface="微软雅黑" panose="020B0503020204020204" pitchFamily="34" charset="-122"/>
                <a:ea typeface="微软雅黑" panose="020B0503020204020204" pitchFamily="34" charset="-122"/>
              </a:rPr>
              <a:t>+</a:t>
            </a:r>
            <a:r>
              <a:rPr lang="zh-CN" altLang="en-US" sz="4800" b="1" spc="300" dirty="0">
                <a:solidFill>
                  <a:schemeClr val="bg1"/>
                </a:solidFill>
                <a:latin typeface="微软雅黑" panose="020B0503020204020204" pitchFamily="34" charset="-122"/>
                <a:ea typeface="微软雅黑" panose="020B0503020204020204" pitchFamily="34" charset="-122"/>
              </a:rPr>
              <a:t>状压</a:t>
            </a:r>
            <a:r>
              <a:rPr lang="en-US" altLang="zh-CN" sz="4800" b="1" spc="300" dirty="0" err="1">
                <a:solidFill>
                  <a:schemeClr val="bg1"/>
                </a:solidFill>
                <a:latin typeface="微软雅黑" panose="020B0503020204020204" pitchFamily="34" charset="-122"/>
                <a:ea typeface="微软雅黑" panose="020B0503020204020204" pitchFamily="34" charset="-122"/>
              </a:rPr>
              <a:t>dp</a:t>
            </a:r>
            <a:endParaRPr lang="zh-HK" altLang="en-US" sz="4800" b="1" spc="300" dirty="0">
              <a:solidFill>
                <a:schemeClr val="bg1"/>
              </a:solidFill>
              <a:latin typeface="微软雅黑" panose="020B0503020204020204" pitchFamily="34" charset="-122"/>
              <a:ea typeface="微软雅黑" panose="020B0503020204020204" pitchFamily="34" charset="-122"/>
            </a:endParaRPr>
          </a:p>
        </p:txBody>
      </p:sp>
      <p:sp>
        <p:nvSpPr>
          <p:cNvPr id="16" name="标题 15"/>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629334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E6DE478-D871-4A20-A24F-39C6899E8199}"/>
              </a:ext>
            </a:extLst>
          </p:cNvPr>
          <p:cNvSpPr>
            <a:spLocks noGrp="1"/>
          </p:cNvSpPr>
          <p:nvPr>
            <p:ph idx="1"/>
          </p:nvPr>
        </p:nvSpPr>
        <p:spPr>
          <a:xfrm>
            <a:off x="457199" y="319087"/>
            <a:ext cx="11515726" cy="6443663"/>
          </a:xfrm>
        </p:spPr>
        <p:txBody>
          <a:bodyPr>
            <a:normAutofit fontScale="92500" lnSpcReduction="10000"/>
          </a:bodyPr>
          <a:lstStyle/>
          <a:p>
            <a:pPr marL="0" indent="0">
              <a:buNone/>
            </a:pPr>
            <a:r>
              <a:rPr lang="zh-CN" altLang="en-US" dirty="0"/>
              <a:t>题解：</a:t>
            </a:r>
            <a:endParaRPr lang="en-US" altLang="zh-CN" dirty="0"/>
          </a:p>
          <a:p>
            <a:pPr marL="0" indent="0">
              <a:buNone/>
            </a:pPr>
            <a:r>
              <a:rPr lang="zh-CN" altLang="en-US" dirty="0"/>
              <a:t>区间型动态规划，设</a:t>
            </a:r>
            <a:r>
              <a:rPr lang="en-US" altLang="zh-CN" dirty="0" err="1"/>
              <a:t>dp</a:t>
            </a:r>
            <a:r>
              <a:rPr lang="en-US" altLang="zh-CN" dirty="0"/>
              <a:t>[</a:t>
            </a:r>
            <a:r>
              <a:rPr lang="en-US" altLang="zh-CN" dirty="0" err="1"/>
              <a:t>i</a:t>
            </a:r>
            <a:r>
              <a:rPr lang="en-US" altLang="zh-CN" dirty="0"/>
              <a:t>][j]</a:t>
            </a:r>
            <a:r>
              <a:rPr lang="zh-CN" altLang="en-US" dirty="0"/>
              <a:t>表示在字符串</a:t>
            </a:r>
            <a:r>
              <a:rPr lang="en-US" altLang="zh-CN" dirty="0"/>
              <a:t>s</a:t>
            </a:r>
            <a:r>
              <a:rPr lang="zh-CN" altLang="en-US" dirty="0"/>
              <a:t>中</a:t>
            </a:r>
            <a:r>
              <a:rPr lang="en-US" altLang="zh-CN" dirty="0" err="1"/>
              <a:t>i</a:t>
            </a:r>
            <a:r>
              <a:rPr lang="zh-CN" altLang="en-US" dirty="0"/>
              <a:t>位置到</a:t>
            </a:r>
            <a:r>
              <a:rPr lang="en-US" altLang="zh-CN" dirty="0"/>
              <a:t>j</a:t>
            </a:r>
            <a:r>
              <a:rPr lang="zh-CN" altLang="en-US" dirty="0"/>
              <a:t>位置所需要添加的最少的字符（</a:t>
            </a:r>
            <a:r>
              <a:rPr lang="en-US" altLang="zh-CN" dirty="0" err="1"/>
              <a:t>i</a:t>
            </a:r>
            <a:r>
              <a:rPr lang="en-US" altLang="zh-CN" dirty="0"/>
              <a:t> &lt;= j</a:t>
            </a:r>
            <a:r>
              <a:rPr lang="zh-CN" altLang="en-US" dirty="0"/>
              <a:t>）</a:t>
            </a:r>
          </a:p>
          <a:p>
            <a:pPr marL="0" indent="0">
              <a:buNone/>
            </a:pPr>
            <a:r>
              <a:rPr lang="zh-CN" altLang="en-US" dirty="0"/>
              <a:t>有两种情况：</a:t>
            </a:r>
          </a:p>
          <a:p>
            <a:pPr marL="0" indent="0">
              <a:buNone/>
            </a:pPr>
            <a:r>
              <a:rPr lang="en-US" altLang="zh-CN" dirty="0"/>
              <a:t>1</a:t>
            </a:r>
            <a:r>
              <a:rPr lang="zh-CN" altLang="en-US" dirty="0"/>
              <a:t>、</a:t>
            </a:r>
            <a:r>
              <a:rPr lang="en-US" altLang="zh-CN" dirty="0" err="1"/>
              <a:t>dp</a:t>
            </a:r>
            <a:r>
              <a:rPr lang="en-US" altLang="zh-CN" dirty="0"/>
              <a:t>[</a:t>
            </a:r>
            <a:r>
              <a:rPr lang="en-US" altLang="zh-CN" dirty="0" err="1"/>
              <a:t>i</a:t>
            </a:r>
            <a:r>
              <a:rPr lang="en-US" altLang="zh-CN" dirty="0"/>
              <a:t>][j] = </a:t>
            </a:r>
            <a:r>
              <a:rPr lang="en-US" altLang="zh-CN" dirty="0" err="1"/>
              <a:t>dp</a:t>
            </a:r>
            <a:r>
              <a:rPr lang="en-US" altLang="zh-CN" dirty="0"/>
              <a:t>[i+1][j] + 1; </a:t>
            </a:r>
          </a:p>
          <a:p>
            <a:pPr marL="0" indent="0">
              <a:buNone/>
            </a:pPr>
            <a:r>
              <a:rPr lang="zh-CN" altLang="en-US" dirty="0"/>
              <a:t>表示：在</a:t>
            </a:r>
            <a:r>
              <a:rPr lang="en-US" altLang="zh-CN" dirty="0" err="1"/>
              <a:t>i</a:t>
            </a:r>
            <a:r>
              <a:rPr lang="zh-CN" altLang="en-US" dirty="0"/>
              <a:t>到</a:t>
            </a:r>
            <a:r>
              <a:rPr lang="en-US" altLang="zh-CN" dirty="0"/>
              <a:t>j</a:t>
            </a:r>
            <a:r>
              <a:rPr lang="zh-CN" altLang="en-US" dirty="0"/>
              <a:t>之间没有与</a:t>
            </a:r>
            <a:r>
              <a:rPr lang="en-US" altLang="zh-CN" dirty="0"/>
              <a:t>s[</a:t>
            </a:r>
            <a:r>
              <a:rPr lang="en-US" altLang="zh-CN" dirty="0" err="1"/>
              <a:t>i</a:t>
            </a:r>
            <a:r>
              <a:rPr lang="en-US" altLang="zh-CN" dirty="0"/>
              <a:t>]</a:t>
            </a:r>
            <a:r>
              <a:rPr lang="zh-CN" altLang="en-US" dirty="0"/>
              <a:t>相匹配的括号，则必须添加一个字符来与之匹配，问题就转化为：从</a:t>
            </a:r>
            <a:r>
              <a:rPr lang="en-US" altLang="zh-CN" dirty="0"/>
              <a:t>i+1</a:t>
            </a:r>
            <a:r>
              <a:rPr lang="zh-CN" altLang="en-US" dirty="0"/>
              <a:t>位置到</a:t>
            </a:r>
            <a:r>
              <a:rPr lang="en-US" altLang="zh-CN" dirty="0"/>
              <a:t>j</a:t>
            </a:r>
            <a:r>
              <a:rPr lang="zh-CN" altLang="en-US" dirty="0"/>
              <a:t>位置所需要添加的最少的字符</a:t>
            </a:r>
            <a:r>
              <a:rPr lang="en-US" altLang="zh-CN" dirty="0"/>
              <a:t>+1</a:t>
            </a:r>
            <a:r>
              <a:rPr lang="zh-CN" altLang="en-US" dirty="0"/>
              <a:t>。</a:t>
            </a:r>
          </a:p>
          <a:p>
            <a:pPr marL="0" indent="0">
              <a:buNone/>
            </a:pPr>
            <a:r>
              <a:rPr lang="en-US" altLang="zh-CN" dirty="0"/>
              <a:t>2</a:t>
            </a:r>
            <a:r>
              <a:rPr lang="zh-CN" altLang="en-US" dirty="0"/>
              <a:t>、</a:t>
            </a:r>
            <a:r>
              <a:rPr lang="en-US" altLang="zh-CN" dirty="0" err="1"/>
              <a:t>dp</a:t>
            </a:r>
            <a:r>
              <a:rPr lang="en-US" altLang="zh-CN" dirty="0"/>
              <a:t>[</a:t>
            </a:r>
            <a:r>
              <a:rPr lang="en-US" altLang="zh-CN" dirty="0" err="1"/>
              <a:t>i</a:t>
            </a:r>
            <a:r>
              <a:rPr lang="en-US" altLang="zh-CN" dirty="0"/>
              <a:t>][j] = min{ </a:t>
            </a:r>
            <a:r>
              <a:rPr lang="en-US" altLang="zh-CN" dirty="0" err="1"/>
              <a:t>dp</a:t>
            </a:r>
            <a:r>
              <a:rPr lang="en-US" altLang="zh-CN" dirty="0"/>
              <a:t>[i+1][k-1] + </a:t>
            </a:r>
            <a:r>
              <a:rPr lang="en-US" altLang="zh-CN" dirty="0" err="1"/>
              <a:t>dp</a:t>
            </a:r>
            <a:r>
              <a:rPr lang="en-US" altLang="zh-CN" dirty="0"/>
              <a:t>[k+1][j] }; </a:t>
            </a:r>
            <a:r>
              <a:rPr lang="zh-CN" altLang="en-US" dirty="0"/>
              <a:t>（</a:t>
            </a:r>
            <a:r>
              <a:rPr lang="en-US" altLang="zh-CN" dirty="0" err="1"/>
              <a:t>i</a:t>
            </a:r>
            <a:r>
              <a:rPr lang="en-US" altLang="zh-CN" dirty="0"/>
              <a:t> &lt; k &lt;= j</a:t>
            </a:r>
            <a:r>
              <a:rPr lang="zh-CN" altLang="en-US" dirty="0"/>
              <a:t>）</a:t>
            </a:r>
          </a:p>
          <a:p>
            <a:pPr marL="0" indent="0">
              <a:buNone/>
            </a:pPr>
            <a:r>
              <a:rPr lang="zh-CN" altLang="en-US" dirty="0"/>
              <a:t>表示：在</a:t>
            </a:r>
            <a:r>
              <a:rPr lang="en-US" altLang="zh-CN" dirty="0" err="1"/>
              <a:t>i</a:t>
            </a:r>
            <a:r>
              <a:rPr lang="zh-CN" altLang="en-US" dirty="0"/>
              <a:t>到</a:t>
            </a:r>
            <a:r>
              <a:rPr lang="en-US" altLang="zh-CN" dirty="0"/>
              <a:t>j</a:t>
            </a:r>
            <a:r>
              <a:rPr lang="zh-CN" altLang="en-US" dirty="0"/>
              <a:t>之间找到一个</a:t>
            </a:r>
            <a:r>
              <a:rPr lang="en-US" altLang="zh-CN" dirty="0"/>
              <a:t>k</a:t>
            </a:r>
            <a:r>
              <a:rPr lang="zh-CN" altLang="en-US" dirty="0"/>
              <a:t>使得</a:t>
            </a:r>
            <a:r>
              <a:rPr lang="en-US" altLang="zh-CN" dirty="0"/>
              <a:t>s[</a:t>
            </a:r>
            <a:r>
              <a:rPr lang="en-US" altLang="zh-CN" dirty="0" err="1"/>
              <a:t>i</a:t>
            </a:r>
            <a:r>
              <a:rPr lang="en-US" altLang="zh-CN" dirty="0"/>
              <a:t>]</a:t>
            </a:r>
            <a:r>
              <a:rPr lang="zh-CN" altLang="en-US" dirty="0"/>
              <a:t>与</a:t>
            </a:r>
            <a:r>
              <a:rPr lang="en-US" altLang="zh-CN" dirty="0"/>
              <a:t>s[k]</a:t>
            </a:r>
            <a:r>
              <a:rPr lang="zh-CN" altLang="en-US" dirty="0"/>
              <a:t>相匹配，则问题就转化为求：从</a:t>
            </a:r>
            <a:r>
              <a:rPr lang="en-US" altLang="zh-CN" dirty="0"/>
              <a:t>i+1</a:t>
            </a:r>
            <a:r>
              <a:rPr lang="zh-CN" altLang="en-US" dirty="0"/>
              <a:t>到</a:t>
            </a:r>
            <a:r>
              <a:rPr lang="en-US" altLang="zh-CN" dirty="0"/>
              <a:t>k-1</a:t>
            </a:r>
            <a:r>
              <a:rPr lang="zh-CN" altLang="en-US" dirty="0"/>
              <a:t>所需要添加的最少字符个数</a:t>
            </a:r>
            <a:r>
              <a:rPr lang="en-US" altLang="zh-CN" dirty="0"/>
              <a:t>+</a:t>
            </a:r>
            <a:r>
              <a:rPr lang="zh-CN" altLang="en-US" dirty="0"/>
              <a:t>从</a:t>
            </a:r>
            <a:r>
              <a:rPr lang="en-US" altLang="zh-CN" dirty="0"/>
              <a:t>k+1</a:t>
            </a:r>
            <a:r>
              <a:rPr lang="zh-CN" altLang="en-US" dirty="0"/>
              <a:t>到</a:t>
            </a:r>
            <a:r>
              <a:rPr lang="en-US" altLang="zh-CN" dirty="0"/>
              <a:t>j</a:t>
            </a:r>
            <a:r>
              <a:rPr lang="zh-CN" altLang="en-US" dirty="0"/>
              <a:t>之间所需要添加的最少字符个数（即</a:t>
            </a:r>
            <a:r>
              <a:rPr lang="en-US" altLang="zh-CN" dirty="0" err="1"/>
              <a:t>dp</a:t>
            </a:r>
            <a:r>
              <a:rPr lang="en-US" altLang="zh-CN" dirty="0"/>
              <a:t>[i+1][k-1] + </a:t>
            </a:r>
            <a:r>
              <a:rPr lang="en-US" altLang="zh-CN" dirty="0" err="1"/>
              <a:t>dp</a:t>
            </a:r>
            <a:r>
              <a:rPr lang="en-US" altLang="zh-CN" dirty="0"/>
              <a:t>[k+1][j]</a:t>
            </a:r>
            <a:r>
              <a:rPr lang="zh-CN" altLang="en-US" dirty="0"/>
              <a:t>）。因为</a:t>
            </a:r>
            <a:r>
              <a:rPr lang="en-US" altLang="zh-CN" dirty="0"/>
              <a:t>k</a:t>
            </a:r>
            <a:r>
              <a:rPr lang="zh-CN" altLang="en-US" dirty="0"/>
              <a:t>可能有多个，所以在其中所有的</a:t>
            </a:r>
            <a:r>
              <a:rPr lang="en-US" altLang="zh-CN" dirty="0"/>
              <a:t>k</a:t>
            </a:r>
            <a:r>
              <a:rPr lang="zh-CN" altLang="en-US" dirty="0"/>
              <a:t>的情况中取最小的。</a:t>
            </a:r>
            <a:endParaRPr lang="en-US" altLang="zh-CN" dirty="0"/>
          </a:p>
          <a:p>
            <a:pPr marL="0" indent="0">
              <a:buNone/>
            </a:pPr>
            <a:endParaRPr lang="zh-CN" altLang="en-US" dirty="0"/>
          </a:p>
          <a:p>
            <a:pPr marL="0" indent="0">
              <a:buNone/>
            </a:pPr>
            <a:r>
              <a:rPr lang="zh-CN" altLang="en-US" dirty="0"/>
              <a:t>求出两种情况后，这两种之间再求最小值，可以直接把</a:t>
            </a:r>
            <a:r>
              <a:rPr lang="en-US" altLang="zh-CN" dirty="0" err="1"/>
              <a:t>dp</a:t>
            </a:r>
            <a:r>
              <a:rPr lang="en-US" altLang="zh-CN" dirty="0"/>
              <a:t>[</a:t>
            </a:r>
            <a:r>
              <a:rPr lang="en-US" altLang="zh-CN" dirty="0" err="1"/>
              <a:t>i</a:t>
            </a:r>
            <a:r>
              <a:rPr lang="en-US" altLang="zh-CN" dirty="0"/>
              <a:t>][j]</a:t>
            </a:r>
            <a:r>
              <a:rPr lang="zh-CN" altLang="en-US" dirty="0"/>
              <a:t>的初始值赋为</a:t>
            </a:r>
            <a:r>
              <a:rPr lang="en-US" altLang="zh-CN" dirty="0" err="1"/>
              <a:t>dp</a:t>
            </a:r>
            <a:r>
              <a:rPr lang="en-US" altLang="zh-CN" dirty="0"/>
              <a:t>[i+1][j]+1</a:t>
            </a:r>
            <a:r>
              <a:rPr lang="zh-CN" altLang="en-US" dirty="0"/>
              <a:t>，然后进行第二种情况的求解</a:t>
            </a:r>
          </a:p>
        </p:txBody>
      </p:sp>
    </p:spTree>
    <p:extLst>
      <p:ext uri="{BB962C8B-B14F-4D97-AF65-F5344CB8AC3E}">
        <p14:creationId xmlns:p14="http://schemas.microsoft.com/office/powerpoint/2010/main" val="3510246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8A4D1D7E-FBCE-4A6B-8A58-36BC88805D85}"/>
              </a:ext>
            </a:extLst>
          </p:cNvPr>
          <p:cNvPicPr>
            <a:picLocks noGrp="1" noChangeAspect="1"/>
          </p:cNvPicPr>
          <p:nvPr>
            <p:ph idx="1"/>
          </p:nvPr>
        </p:nvPicPr>
        <p:blipFill>
          <a:blip r:embed="rId2"/>
          <a:stretch>
            <a:fillRect/>
          </a:stretch>
        </p:blipFill>
        <p:spPr>
          <a:xfrm>
            <a:off x="1285875" y="1812131"/>
            <a:ext cx="9620250" cy="3343275"/>
          </a:xfrm>
          <a:prstGeom prst="rect">
            <a:avLst/>
          </a:prstGeom>
        </p:spPr>
      </p:pic>
    </p:spTree>
    <p:extLst>
      <p:ext uri="{BB962C8B-B14F-4D97-AF65-F5344CB8AC3E}">
        <p14:creationId xmlns:p14="http://schemas.microsoft.com/office/powerpoint/2010/main" val="2439700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4690DE9-AB92-437A-A414-0089EA516DC1}"/>
              </a:ext>
            </a:extLst>
          </p:cNvPr>
          <p:cNvSpPr>
            <a:spLocks noGrp="1"/>
          </p:cNvSpPr>
          <p:nvPr>
            <p:ph idx="1"/>
          </p:nvPr>
        </p:nvSpPr>
        <p:spPr>
          <a:xfrm>
            <a:off x="838200" y="666750"/>
            <a:ext cx="10515600" cy="5510213"/>
          </a:xfrm>
        </p:spPr>
        <p:txBody>
          <a:bodyPr/>
          <a:lstStyle/>
          <a:p>
            <a:pPr marL="0" indent="0">
              <a:buNone/>
            </a:pPr>
            <a:r>
              <a:rPr lang="zh-CN" altLang="en-US" dirty="0"/>
              <a:t>例题：</a:t>
            </a:r>
            <a:r>
              <a:rPr lang="zh-CN" altLang="en-US" b="1" dirty="0"/>
              <a:t>「</a:t>
            </a:r>
            <a:r>
              <a:rPr lang="en-US" altLang="zh-CN" b="1" dirty="0"/>
              <a:t>POI 1997</a:t>
            </a:r>
            <a:r>
              <a:rPr lang="zh-CN" altLang="en-US" b="1" dirty="0"/>
              <a:t>」基因串</a:t>
            </a:r>
          </a:p>
          <a:p>
            <a:pPr marL="0" indent="0">
              <a:buNone/>
            </a:pPr>
            <a:endParaRPr lang="en-US" altLang="zh-CN" dirty="0"/>
          </a:p>
          <a:p>
            <a:pPr marL="0" indent="0">
              <a:buNone/>
            </a:pPr>
            <a:r>
              <a:rPr lang="zh-CN" altLang="en-US" dirty="0"/>
              <a:t>题目描述：</a:t>
            </a:r>
            <a:endParaRPr lang="en-US" altLang="zh-CN" dirty="0"/>
          </a:p>
          <a:p>
            <a:pPr marL="0" indent="0">
              <a:buNone/>
            </a:pPr>
            <a:r>
              <a:rPr lang="en-US" altLang="zh-CN" dirty="0"/>
              <a:t>Genotype </a:t>
            </a:r>
            <a:r>
              <a:rPr lang="zh-CN" altLang="en-US" dirty="0"/>
              <a:t>是一个有限的基因序列。它是由大写的英文字母</a:t>
            </a:r>
            <a:r>
              <a:rPr lang="en-US" altLang="zh-CN" dirty="0"/>
              <a:t>A-Z</a:t>
            </a:r>
            <a:r>
              <a:rPr lang="zh-CN" altLang="en-US" dirty="0"/>
              <a:t>组成，不同的字母表示不同种类的基因。一个基因可以分化成为一对新的基因。每个分化的规则可以用三个大写字母</a:t>
            </a:r>
            <a:r>
              <a:rPr lang="en-US" altLang="zh-CN" dirty="0"/>
              <a:t>A1A2A3</a:t>
            </a:r>
            <a:r>
              <a:rPr lang="zh-CN" altLang="en-US" dirty="0"/>
              <a:t>表示，含义为基因</a:t>
            </a:r>
            <a:r>
              <a:rPr lang="en-US" altLang="zh-CN" dirty="0"/>
              <a:t>A1</a:t>
            </a:r>
            <a:r>
              <a:rPr lang="zh-CN" altLang="en-US" dirty="0"/>
              <a:t>可以分化成</a:t>
            </a:r>
            <a:r>
              <a:rPr lang="en-US" altLang="zh-CN" dirty="0"/>
              <a:t>A2A3</a:t>
            </a:r>
          </a:p>
          <a:p>
            <a:pPr marL="0" indent="0">
              <a:buNone/>
            </a:pPr>
            <a:r>
              <a:rPr lang="zh-CN" altLang="en-US" dirty="0"/>
              <a:t>对每一个给定的 </a:t>
            </a:r>
            <a:r>
              <a:rPr lang="en-US" altLang="zh-CN" dirty="0"/>
              <a:t>genotype</a:t>
            </a:r>
            <a:r>
              <a:rPr lang="zh-CN" altLang="en-US" dirty="0"/>
              <a:t>，根据给定的分化规则，检查是否它能从某一个确定特种基因序列生成，如果能，找到最小的序列长度</a:t>
            </a:r>
          </a:p>
        </p:txBody>
      </p:sp>
    </p:spTree>
    <p:extLst>
      <p:ext uri="{BB962C8B-B14F-4D97-AF65-F5344CB8AC3E}">
        <p14:creationId xmlns:p14="http://schemas.microsoft.com/office/powerpoint/2010/main" val="842514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6FC7645-F4BA-45CC-99B8-53AFB39191A3}"/>
              </a:ext>
            </a:extLst>
          </p:cNvPr>
          <p:cNvSpPr>
            <a:spLocks noGrp="1"/>
          </p:cNvSpPr>
          <p:nvPr>
            <p:ph idx="1"/>
          </p:nvPr>
        </p:nvSpPr>
        <p:spPr>
          <a:xfrm>
            <a:off x="762000" y="523875"/>
            <a:ext cx="10515600" cy="5310188"/>
          </a:xfrm>
        </p:spPr>
        <p:txBody>
          <a:bodyPr>
            <a:normAutofit/>
          </a:bodyPr>
          <a:lstStyle/>
          <a:p>
            <a:pPr marL="0" indent="0">
              <a:buNone/>
            </a:pPr>
            <a:r>
              <a:rPr lang="zh-CN" altLang="en-US" dirty="0"/>
              <a:t>洛谷题解：</a:t>
            </a:r>
            <a:endParaRPr lang="en-US" altLang="zh-CN" dirty="0"/>
          </a:p>
          <a:p>
            <a:pPr marL="0" indent="0">
              <a:buNone/>
            </a:pPr>
            <a:endParaRPr lang="en-US" altLang="zh-CN" dirty="0"/>
          </a:p>
          <a:p>
            <a:pPr marL="0" indent="0">
              <a:buNone/>
            </a:pPr>
            <a:r>
              <a:rPr lang="zh-CN" altLang="en-US" dirty="0"/>
              <a:t>定义 </a:t>
            </a:r>
            <a:r>
              <a:rPr lang="en-US" altLang="zh-CN" dirty="0"/>
              <a:t>dpi​ </a:t>
            </a:r>
            <a:r>
              <a:rPr lang="zh-CN" altLang="en-US" dirty="0"/>
              <a:t>为前 </a:t>
            </a:r>
            <a:r>
              <a:rPr lang="en-US" altLang="zh-CN" dirty="0" err="1"/>
              <a:t>i</a:t>
            </a:r>
            <a:r>
              <a:rPr lang="zh-CN" altLang="en-US" dirty="0"/>
              <a:t>个字符最少由多少个 </a:t>
            </a:r>
            <a:r>
              <a:rPr lang="en-US" altLang="zh-CN" dirty="0"/>
              <a:t>S </a:t>
            </a:r>
            <a:r>
              <a:rPr lang="zh-CN" altLang="en-US" dirty="0"/>
              <a:t>组成，则答案为 </a:t>
            </a:r>
            <a:r>
              <a:rPr lang="en-US" altLang="zh-CN" dirty="0" err="1"/>
              <a:t>dpt</a:t>
            </a:r>
            <a:r>
              <a:rPr lang="en-US" altLang="zh-CN" dirty="0"/>
              <a:t> (t</a:t>
            </a:r>
            <a:r>
              <a:rPr lang="zh-CN" altLang="en-US" dirty="0"/>
              <a:t>表示每个字符串的长度</a:t>
            </a:r>
            <a:r>
              <a:rPr lang="en-US" altLang="zh-CN" dirty="0"/>
              <a:t>)</a:t>
            </a:r>
          </a:p>
          <a:p>
            <a:pPr marL="0" indent="0">
              <a:buNone/>
            </a:pPr>
            <a:r>
              <a:rPr lang="zh-CN" altLang="en-US" dirty="0"/>
              <a:t>考虑转移方程，当区间 </a:t>
            </a:r>
            <a:r>
              <a:rPr lang="en-US" altLang="zh-CN" dirty="0"/>
              <a:t>[j + 1, </a:t>
            </a:r>
            <a:r>
              <a:rPr lang="en-US" altLang="zh-CN" dirty="0" err="1"/>
              <a:t>i</a:t>
            </a:r>
            <a:r>
              <a:rPr lang="en-US" altLang="zh-CN" dirty="0"/>
              <a:t>]</a:t>
            </a:r>
            <a:r>
              <a:rPr lang="zh-CN" altLang="en-US" dirty="0"/>
              <a:t>可以通过某种装换变到 </a:t>
            </a:r>
            <a:r>
              <a:rPr lang="en-US" altLang="zh-CN" dirty="0"/>
              <a:t>S </a:t>
            </a:r>
            <a:r>
              <a:rPr lang="zh-CN" altLang="en-US" dirty="0"/>
              <a:t>时，易得转移方程 </a:t>
            </a:r>
            <a:r>
              <a:rPr lang="en-US" altLang="zh-CN" dirty="0"/>
              <a:t>dpi = min (dpi, </a:t>
            </a:r>
            <a:r>
              <a:rPr lang="en-US" altLang="zh-CN" dirty="0" err="1"/>
              <a:t>dpj</a:t>
            </a:r>
            <a:r>
              <a:rPr lang="en-US" altLang="zh-CN" dirty="0"/>
              <a:t> + 1)</a:t>
            </a:r>
            <a:r>
              <a:rPr lang="en-US" altLang="zh-CN" i="1" dirty="0"/>
              <a:t> </a:t>
            </a:r>
          </a:p>
          <a:p>
            <a:pPr marL="0" indent="0">
              <a:buNone/>
            </a:pPr>
            <a:r>
              <a:rPr lang="en-US" altLang="zh-CN" dirty="0"/>
              <a:t>   </a:t>
            </a:r>
            <a:r>
              <a:rPr lang="zh-CN" altLang="en-US" dirty="0"/>
              <a:t>接下来，我们只需要考虑如何判断在 </a:t>
            </a:r>
            <a:r>
              <a:rPr lang="en-US" altLang="zh-CN" dirty="0"/>
              <a:t>[l, r][</a:t>
            </a:r>
            <a:r>
              <a:rPr lang="en-US" altLang="zh-CN" i="1" dirty="0" err="1"/>
              <a:t>l</a:t>
            </a:r>
            <a:r>
              <a:rPr lang="en-US" altLang="zh-CN" dirty="0" err="1"/>
              <a:t>,</a:t>
            </a:r>
            <a:r>
              <a:rPr lang="en-US" altLang="zh-CN" i="1" dirty="0" err="1"/>
              <a:t>r</a:t>
            </a:r>
            <a:r>
              <a:rPr lang="en-US" altLang="zh-CN" dirty="0"/>
              <a:t>] </a:t>
            </a:r>
            <a:r>
              <a:rPr lang="zh-CN" altLang="en-US" dirty="0"/>
              <a:t>的区间内可否转换为一个字符 </a:t>
            </a:r>
            <a:r>
              <a:rPr lang="en-US" altLang="zh-CN" dirty="0"/>
              <a:t>x (x </a:t>
            </a:r>
            <a:r>
              <a:rPr lang="zh-CN" altLang="en-US" dirty="0"/>
              <a:t>不一定为 </a:t>
            </a:r>
            <a:r>
              <a:rPr lang="en-US" altLang="zh-CN" dirty="0"/>
              <a:t>S)</a:t>
            </a:r>
          </a:p>
          <a:p>
            <a:pPr marL="0" indent="0">
              <a:buNone/>
            </a:pPr>
            <a:r>
              <a:rPr lang="en-US" altLang="zh-CN" dirty="0"/>
              <a:t>   </a:t>
            </a:r>
            <a:r>
              <a:rPr lang="zh-CN" altLang="en-US" dirty="0"/>
              <a:t>定义 </a:t>
            </a:r>
            <a:r>
              <a:rPr lang="en-US" altLang="zh-CN" dirty="0"/>
              <a:t>vis[x][l][r] == 1/0</a:t>
            </a:r>
            <a:r>
              <a:rPr lang="zh-CN" altLang="en-US" dirty="0"/>
              <a:t>为在区间 </a:t>
            </a:r>
            <a:r>
              <a:rPr lang="en-US" altLang="zh-CN" dirty="0"/>
              <a:t>[l, r] </a:t>
            </a:r>
            <a:r>
              <a:rPr lang="zh-CN" altLang="en-US" dirty="0"/>
              <a:t>中可以</a:t>
            </a:r>
            <a:r>
              <a:rPr lang="en-US" altLang="zh-CN" dirty="0"/>
              <a:t>/</a:t>
            </a:r>
            <a:r>
              <a:rPr lang="zh-CN" altLang="en-US" dirty="0"/>
              <a:t>不可以 造出字符 </a:t>
            </a:r>
            <a:r>
              <a:rPr lang="en-US" altLang="zh-CN" dirty="0"/>
              <a:t>x</a:t>
            </a:r>
          </a:p>
          <a:p>
            <a:pPr marL="0" indent="0">
              <a:buNone/>
            </a:pPr>
            <a:r>
              <a:rPr lang="en-US" altLang="zh-CN" dirty="0"/>
              <a:t>  </a:t>
            </a:r>
            <a:r>
              <a:rPr lang="zh-CN" altLang="en-US" dirty="0"/>
              <a:t>方程 </a:t>
            </a:r>
            <a:r>
              <a:rPr lang="en-US" altLang="zh-CN" dirty="0"/>
              <a:t>: vis[x][l][r] = max (vis[x][l][r], vis[y1][l][k] * vis[y2][k+1][r])</a:t>
            </a:r>
            <a:r>
              <a:rPr lang="en-US" altLang="zh-CN" i="1" dirty="0"/>
              <a:t> </a:t>
            </a:r>
          </a:p>
          <a:p>
            <a:pPr marL="0" indent="0">
              <a:buNone/>
            </a:pPr>
            <a:r>
              <a:rPr lang="en-US" altLang="zh-CN" dirty="0"/>
              <a:t>  (</a:t>
            </a:r>
            <a:r>
              <a:rPr lang="zh-CN" altLang="en-US" dirty="0"/>
              <a:t>其中字符 </a:t>
            </a:r>
            <a:r>
              <a:rPr lang="en-US" altLang="zh-CN" dirty="0"/>
              <a:t>x </a:t>
            </a:r>
            <a:r>
              <a:rPr lang="zh-CN" altLang="en-US" dirty="0"/>
              <a:t>可以变为 </a:t>
            </a:r>
            <a:r>
              <a:rPr lang="en-US" altLang="zh-CN" dirty="0"/>
              <a:t>y1 </a:t>
            </a:r>
            <a:r>
              <a:rPr lang="zh-CN" altLang="en-US" dirty="0"/>
              <a:t>与 </a:t>
            </a:r>
            <a:r>
              <a:rPr lang="en-US" altLang="zh-CN" dirty="0"/>
              <a:t>y2,i &lt;= k &lt; j)</a:t>
            </a:r>
          </a:p>
          <a:p>
            <a:pPr marL="0" indent="0">
              <a:buNone/>
            </a:pPr>
            <a:endParaRPr lang="zh-CN" altLang="en-US" dirty="0"/>
          </a:p>
        </p:txBody>
      </p:sp>
    </p:spTree>
    <p:extLst>
      <p:ext uri="{BB962C8B-B14F-4D97-AF65-F5344CB8AC3E}">
        <p14:creationId xmlns:p14="http://schemas.microsoft.com/office/powerpoint/2010/main" val="4164921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A64965-8027-4360-9E5A-445AEB5FF71D}"/>
              </a:ext>
            </a:extLst>
          </p:cNvPr>
          <p:cNvSpPr>
            <a:spLocks noGrp="1"/>
          </p:cNvSpPr>
          <p:nvPr>
            <p:ph type="ctrTitle"/>
          </p:nvPr>
        </p:nvSpPr>
        <p:spPr/>
        <p:txBody>
          <a:bodyPr/>
          <a:lstStyle/>
          <a:p>
            <a:r>
              <a:rPr lang="zh-CN" altLang="en-US" b="1" dirty="0"/>
              <a:t>前设知识：位运算</a:t>
            </a:r>
          </a:p>
        </p:txBody>
      </p:sp>
      <p:sp>
        <p:nvSpPr>
          <p:cNvPr id="3" name="副标题 2">
            <a:extLst>
              <a:ext uri="{FF2B5EF4-FFF2-40B4-BE49-F238E27FC236}">
                <a16:creationId xmlns:a16="http://schemas.microsoft.com/office/drawing/2014/main" id="{5CA30A5A-7A9F-4477-B40B-383B2747F591}"/>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427696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A6A9F4-55B6-4518-88D9-D8C90E858C2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1F59FDE-F962-4760-9A58-5848BE907917}"/>
              </a:ext>
            </a:extLst>
          </p:cNvPr>
          <p:cNvSpPr>
            <a:spLocks noGrp="1"/>
          </p:cNvSpPr>
          <p:nvPr>
            <p:ph idx="1"/>
          </p:nvPr>
        </p:nvSpPr>
        <p:spPr/>
        <p:txBody>
          <a:bodyPr/>
          <a:lstStyle/>
          <a:p>
            <a:pPr marL="0" indent="0">
              <a:buNone/>
            </a:pPr>
            <a:r>
              <a:rPr lang="zh-CN" altLang="en-US" dirty="0"/>
              <a:t>程序中的所有数在计算机内存中都是以二进制的形式储存的。</a:t>
            </a:r>
            <a:endParaRPr lang="en-US" altLang="zh-CN" dirty="0"/>
          </a:p>
          <a:p>
            <a:pPr marL="0" indent="0">
              <a:buNone/>
            </a:pPr>
            <a:endParaRPr lang="en-US" altLang="zh-CN" dirty="0"/>
          </a:p>
          <a:p>
            <a:pPr marL="0" indent="0">
              <a:buNone/>
            </a:pPr>
            <a:r>
              <a:rPr lang="zh-CN" altLang="en-US" dirty="0"/>
              <a:t>位运算是对整数在内存中的二进制位进行操作。</a:t>
            </a:r>
            <a:endParaRPr lang="en-US" altLang="zh-CN" dirty="0"/>
          </a:p>
          <a:p>
            <a:pPr marL="0" indent="0">
              <a:buNone/>
            </a:pPr>
            <a:endParaRPr lang="en-US" altLang="zh-CN" dirty="0"/>
          </a:p>
          <a:p>
            <a:pPr marL="0" indent="0">
              <a:buNone/>
            </a:pPr>
            <a:r>
              <a:rPr lang="zh-CN" altLang="en-US" dirty="0"/>
              <a:t>由于位运算直接对内存数据进行操作，不需要转成十进制，因此处理速度非常快。</a:t>
            </a:r>
          </a:p>
        </p:txBody>
      </p:sp>
    </p:spTree>
    <p:extLst>
      <p:ext uri="{BB962C8B-B14F-4D97-AF65-F5344CB8AC3E}">
        <p14:creationId xmlns:p14="http://schemas.microsoft.com/office/powerpoint/2010/main" val="4194971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4CF888-86E6-48F4-AC2C-FFEA478F22EE}"/>
              </a:ext>
            </a:extLst>
          </p:cNvPr>
          <p:cNvSpPr>
            <a:spLocks noGrp="1"/>
          </p:cNvSpPr>
          <p:nvPr>
            <p:ph type="title"/>
          </p:nvPr>
        </p:nvSpPr>
        <p:spPr/>
        <p:txBody>
          <a:bodyPr/>
          <a:lstStyle/>
          <a:p>
            <a:r>
              <a:rPr lang="zh-CN" altLang="en-US" dirty="0"/>
              <a:t>各种位运算</a:t>
            </a:r>
          </a:p>
        </p:txBody>
      </p:sp>
      <p:sp>
        <p:nvSpPr>
          <p:cNvPr id="3" name="内容占位符 2">
            <a:extLst>
              <a:ext uri="{FF2B5EF4-FFF2-40B4-BE49-F238E27FC236}">
                <a16:creationId xmlns:a16="http://schemas.microsoft.com/office/drawing/2014/main" id="{F08F5053-1FFB-407A-9276-0ED486FFD70B}"/>
              </a:ext>
            </a:extLst>
          </p:cNvPr>
          <p:cNvSpPr>
            <a:spLocks noGrp="1"/>
          </p:cNvSpPr>
          <p:nvPr>
            <p:ph idx="1"/>
          </p:nvPr>
        </p:nvSpPr>
        <p:spPr/>
        <p:txBody>
          <a:bodyPr/>
          <a:lstStyle/>
          <a:p>
            <a:pPr marL="0" indent="0">
              <a:buNone/>
            </a:pPr>
            <a:r>
              <a:rPr lang="en-US" altLang="zh-CN" dirty="0"/>
              <a:t>1.</a:t>
            </a:r>
            <a:r>
              <a:rPr lang="zh-CN" altLang="en-US" dirty="0"/>
              <a:t>与运算</a:t>
            </a:r>
            <a:endParaRPr lang="en-US" altLang="zh-CN" dirty="0"/>
          </a:p>
          <a:p>
            <a:pPr marL="0" indent="0">
              <a:buNone/>
            </a:pPr>
            <a:r>
              <a:rPr lang="en-US" altLang="zh-CN" dirty="0"/>
              <a:t>    C++</a:t>
            </a:r>
            <a:r>
              <a:rPr lang="zh-CN" altLang="en-US" dirty="0"/>
              <a:t>符号：</a:t>
            </a:r>
            <a:r>
              <a:rPr lang="en-US" altLang="zh-CN" dirty="0"/>
              <a:t>&amp;</a:t>
            </a:r>
          </a:p>
          <a:p>
            <a:pPr marL="0" indent="0">
              <a:buNone/>
            </a:pPr>
            <a:r>
              <a:rPr lang="en-US" altLang="zh-CN" dirty="0"/>
              <a:t>    </a:t>
            </a:r>
            <a:r>
              <a:rPr lang="zh-CN" altLang="en-US" dirty="0"/>
              <a:t>运算规则：运算数为</a:t>
            </a:r>
            <a:r>
              <a:rPr lang="en-US" altLang="zh-CN" dirty="0"/>
              <a:t>0</a:t>
            </a:r>
            <a:r>
              <a:rPr lang="zh-CN" altLang="en-US" dirty="0"/>
              <a:t>和</a:t>
            </a:r>
            <a:r>
              <a:rPr lang="en-US" altLang="zh-CN" dirty="0"/>
              <a:t>1</a:t>
            </a:r>
            <a:r>
              <a:rPr lang="zh-CN" altLang="en-US" dirty="0"/>
              <a:t>时，除了</a:t>
            </a:r>
            <a:r>
              <a:rPr lang="en-US" altLang="zh-CN" dirty="0"/>
              <a:t>1&amp;1=1</a:t>
            </a:r>
            <a:r>
              <a:rPr lang="zh-CN" altLang="en-US" dirty="0"/>
              <a:t>，其余情况均为</a:t>
            </a:r>
            <a:r>
              <a:rPr lang="en-US" altLang="zh-CN" dirty="0"/>
              <a:t>0 </a:t>
            </a:r>
          </a:p>
          <a:p>
            <a:pPr marL="0" indent="0">
              <a:buNone/>
            </a:pPr>
            <a:r>
              <a:rPr lang="en-US" altLang="zh-CN" dirty="0"/>
              <a:t>    </a:t>
            </a:r>
            <a:r>
              <a:rPr lang="zh-CN" altLang="en-US" dirty="0"/>
              <a:t>简单应用：常用来判断一个整数的奇偶性</a:t>
            </a:r>
          </a:p>
        </p:txBody>
      </p:sp>
    </p:spTree>
    <p:extLst>
      <p:ext uri="{BB962C8B-B14F-4D97-AF65-F5344CB8AC3E}">
        <p14:creationId xmlns:p14="http://schemas.microsoft.com/office/powerpoint/2010/main" val="4114438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533D12-12BE-4805-B128-64622B7E239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A889A92-ACF0-48D6-A648-9A4842AA943F}"/>
              </a:ext>
            </a:extLst>
          </p:cNvPr>
          <p:cNvSpPr>
            <a:spLocks noGrp="1"/>
          </p:cNvSpPr>
          <p:nvPr>
            <p:ph idx="1"/>
          </p:nvPr>
        </p:nvSpPr>
        <p:spPr/>
        <p:txBody>
          <a:bodyPr/>
          <a:lstStyle/>
          <a:p>
            <a:pPr marL="0" indent="0">
              <a:buNone/>
            </a:pPr>
            <a:r>
              <a:rPr lang="en-US" altLang="zh-CN" dirty="0"/>
              <a:t>2.</a:t>
            </a:r>
            <a:r>
              <a:rPr lang="zh-CN" altLang="en-US" dirty="0"/>
              <a:t>或运算</a:t>
            </a:r>
            <a:endParaRPr lang="en-US" altLang="zh-CN" dirty="0"/>
          </a:p>
          <a:p>
            <a:pPr marL="0" indent="0">
              <a:buNone/>
            </a:pPr>
            <a:r>
              <a:rPr lang="en-US" altLang="zh-CN" dirty="0"/>
              <a:t>    C++</a:t>
            </a:r>
            <a:r>
              <a:rPr lang="zh-CN" altLang="en-US" dirty="0"/>
              <a:t>符号：</a:t>
            </a:r>
            <a:r>
              <a:rPr lang="en-US" altLang="zh-CN" dirty="0"/>
              <a:t>|</a:t>
            </a:r>
          </a:p>
          <a:p>
            <a:pPr marL="0" indent="0">
              <a:buNone/>
            </a:pPr>
            <a:r>
              <a:rPr lang="en-US" altLang="zh-CN" dirty="0"/>
              <a:t>    </a:t>
            </a:r>
            <a:r>
              <a:rPr lang="zh-CN" altLang="en-US" dirty="0"/>
              <a:t>运算规则：运算数为</a:t>
            </a:r>
            <a:r>
              <a:rPr lang="en-US" altLang="zh-CN" dirty="0"/>
              <a:t>0</a:t>
            </a:r>
            <a:r>
              <a:rPr lang="zh-CN" altLang="en-US" dirty="0"/>
              <a:t>和</a:t>
            </a:r>
            <a:r>
              <a:rPr lang="en-US" altLang="zh-CN" dirty="0"/>
              <a:t>1</a:t>
            </a:r>
            <a:r>
              <a:rPr lang="zh-CN" altLang="en-US" dirty="0"/>
              <a:t>时，除了</a:t>
            </a:r>
            <a:r>
              <a:rPr lang="en-US" altLang="zh-CN" dirty="0"/>
              <a:t>0|0=0</a:t>
            </a:r>
            <a:r>
              <a:rPr lang="zh-CN" altLang="en-US" dirty="0"/>
              <a:t>，其余情况均为</a:t>
            </a:r>
            <a:r>
              <a:rPr lang="en-US" altLang="zh-CN" dirty="0"/>
              <a:t>1 </a:t>
            </a:r>
          </a:p>
          <a:p>
            <a:pPr marL="0" indent="0">
              <a:buNone/>
            </a:pPr>
            <a:r>
              <a:rPr lang="en-US" altLang="zh-CN" dirty="0"/>
              <a:t>    </a:t>
            </a:r>
            <a:r>
              <a:rPr lang="zh-CN" altLang="en-US" dirty="0"/>
              <a:t>简单应用：将一个数变为不超过它的最接近偶数（</a:t>
            </a:r>
            <a:r>
              <a:rPr lang="en-US" altLang="zh-CN" dirty="0"/>
              <a:t>x|1-1</a:t>
            </a:r>
            <a:r>
              <a:rPr lang="zh-CN" altLang="en-US" dirty="0"/>
              <a:t>）</a:t>
            </a:r>
            <a:endParaRPr lang="en-US" altLang="zh-CN" dirty="0"/>
          </a:p>
          <a:p>
            <a:pPr marL="0" indent="0">
              <a:buNone/>
            </a:pPr>
            <a:endParaRPr lang="en-US" altLang="zh-CN" dirty="0"/>
          </a:p>
          <a:p>
            <a:endParaRPr lang="zh-CN" altLang="en-US" dirty="0"/>
          </a:p>
          <a:p>
            <a:endParaRPr lang="zh-CN" altLang="en-US" dirty="0"/>
          </a:p>
        </p:txBody>
      </p:sp>
    </p:spTree>
    <p:extLst>
      <p:ext uri="{BB962C8B-B14F-4D97-AF65-F5344CB8AC3E}">
        <p14:creationId xmlns:p14="http://schemas.microsoft.com/office/powerpoint/2010/main" val="4034428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454021-1997-4282-B6B3-93E0B9B2915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677B635-747F-42A3-B136-8964E6C3D43B}"/>
              </a:ext>
            </a:extLst>
          </p:cNvPr>
          <p:cNvSpPr>
            <a:spLocks noGrp="1"/>
          </p:cNvSpPr>
          <p:nvPr>
            <p:ph idx="1"/>
          </p:nvPr>
        </p:nvSpPr>
        <p:spPr/>
        <p:txBody>
          <a:bodyPr>
            <a:normAutofit/>
          </a:bodyPr>
          <a:lstStyle/>
          <a:p>
            <a:pPr marL="0" indent="0">
              <a:buNone/>
            </a:pPr>
            <a:r>
              <a:rPr lang="en-US" altLang="zh-CN" dirty="0"/>
              <a:t>3.</a:t>
            </a:r>
            <a:r>
              <a:rPr lang="zh-CN" altLang="en-US" dirty="0"/>
              <a:t>异或运算</a:t>
            </a:r>
            <a:endParaRPr lang="en-US" altLang="zh-CN" dirty="0"/>
          </a:p>
          <a:p>
            <a:pPr marL="0" indent="0">
              <a:buNone/>
            </a:pPr>
            <a:r>
              <a:rPr lang="en-US" altLang="zh-CN" dirty="0"/>
              <a:t>    C++</a:t>
            </a:r>
            <a:r>
              <a:rPr lang="zh-CN" altLang="en-US" dirty="0"/>
              <a:t>符号：</a:t>
            </a:r>
            <a:r>
              <a:rPr lang="en-US" altLang="zh-CN" dirty="0"/>
              <a:t>^</a:t>
            </a:r>
          </a:p>
          <a:p>
            <a:pPr marL="0" indent="0">
              <a:buNone/>
            </a:pPr>
            <a:r>
              <a:rPr lang="en-US" altLang="zh-CN" dirty="0"/>
              <a:t>    </a:t>
            </a:r>
            <a:r>
              <a:rPr lang="zh-CN" altLang="en-US" dirty="0"/>
              <a:t>运算规则：运算数为</a:t>
            </a:r>
            <a:r>
              <a:rPr lang="en-US" altLang="zh-CN" dirty="0"/>
              <a:t>0</a:t>
            </a:r>
            <a:r>
              <a:rPr lang="zh-CN" altLang="en-US" dirty="0"/>
              <a:t>和</a:t>
            </a:r>
            <a:r>
              <a:rPr lang="en-US" altLang="zh-CN" dirty="0"/>
              <a:t>1</a:t>
            </a:r>
            <a:r>
              <a:rPr lang="zh-CN" altLang="en-US" dirty="0"/>
              <a:t>时，相同为</a:t>
            </a:r>
            <a:r>
              <a:rPr lang="en-US" altLang="zh-CN" dirty="0"/>
              <a:t>0</a:t>
            </a:r>
            <a:r>
              <a:rPr lang="zh-CN" altLang="en-US" dirty="0"/>
              <a:t>，不同为</a:t>
            </a:r>
            <a:r>
              <a:rPr lang="en-US" altLang="zh-CN" dirty="0"/>
              <a:t>1 </a:t>
            </a:r>
          </a:p>
          <a:p>
            <a:pPr marL="0" indent="0">
              <a:buNone/>
            </a:pPr>
            <a:r>
              <a:rPr lang="en-US" altLang="zh-CN" dirty="0"/>
              <a:t>    </a:t>
            </a:r>
            <a:r>
              <a:rPr lang="zh-CN" altLang="en-US" dirty="0"/>
              <a:t>简单应用：通常用于对二进制的特定一位进行取反操作</a:t>
            </a:r>
            <a:endParaRPr lang="en-US" altLang="zh-CN" dirty="0"/>
          </a:p>
          <a:p>
            <a:pPr marL="0" indent="0">
              <a:buNone/>
            </a:pPr>
            <a:endParaRPr lang="en-US" altLang="zh-CN" dirty="0"/>
          </a:p>
          <a:p>
            <a:pPr marL="0" indent="0">
              <a:buNone/>
            </a:pPr>
            <a:r>
              <a:rPr lang="pt-BR" altLang="zh-CN" dirty="0"/>
              <a:t>  </a:t>
            </a:r>
            <a:r>
              <a:rPr lang="zh-CN" altLang="en-US" dirty="0"/>
              <a:t>异或的逆运算是自己本身：</a:t>
            </a:r>
            <a:r>
              <a:rPr lang="pt-BR" altLang="zh-CN" dirty="0"/>
              <a:t>(a </a:t>
            </a:r>
            <a:r>
              <a:rPr lang="en-US" altLang="zh-CN" dirty="0"/>
              <a:t>^</a:t>
            </a:r>
            <a:r>
              <a:rPr lang="pt-BR" altLang="zh-CN" dirty="0"/>
              <a:t> b) ^ b = a</a:t>
            </a:r>
          </a:p>
          <a:p>
            <a:pPr marL="0" indent="0">
              <a:buNone/>
            </a:pPr>
            <a:r>
              <a:rPr lang="pt-BR" altLang="zh-CN" dirty="0"/>
              <a:t>  </a:t>
            </a:r>
            <a:r>
              <a:rPr lang="zh-CN" altLang="en-US" dirty="0"/>
              <a:t>利用这一点：可以用异或实现两数交换</a:t>
            </a:r>
            <a:endParaRPr lang="en-US" altLang="zh-CN" dirty="0"/>
          </a:p>
          <a:p>
            <a:pPr marL="0" indent="0">
              <a:buNone/>
            </a:pPr>
            <a:r>
              <a:rPr lang="en-US" altLang="zh-CN" dirty="0"/>
              <a:t>   a=</a:t>
            </a:r>
            <a:r>
              <a:rPr lang="en-US" altLang="zh-CN" dirty="0" err="1"/>
              <a:t>a^b,b</a:t>
            </a:r>
            <a:r>
              <a:rPr lang="en-US" altLang="zh-CN" dirty="0"/>
              <a:t>=</a:t>
            </a:r>
            <a:r>
              <a:rPr lang="en-US" altLang="zh-CN" dirty="0" err="1"/>
              <a:t>a^b,a</a:t>
            </a:r>
            <a:r>
              <a:rPr lang="en-US" altLang="zh-CN" dirty="0"/>
              <a:t>=</a:t>
            </a:r>
            <a:r>
              <a:rPr lang="en-US" altLang="zh-CN" dirty="0" err="1"/>
              <a:t>a^b</a:t>
            </a:r>
            <a:endParaRPr lang="zh-CN" altLang="en-US" dirty="0"/>
          </a:p>
          <a:p>
            <a:endParaRPr lang="zh-CN" altLang="en-US" dirty="0"/>
          </a:p>
        </p:txBody>
      </p:sp>
    </p:spTree>
    <p:extLst>
      <p:ext uri="{BB962C8B-B14F-4D97-AF65-F5344CB8AC3E}">
        <p14:creationId xmlns:p14="http://schemas.microsoft.com/office/powerpoint/2010/main" val="61126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28B1AC-1627-443A-A419-FA73C377309B}"/>
              </a:ext>
            </a:extLst>
          </p:cNvPr>
          <p:cNvSpPr>
            <a:spLocks noGrp="1"/>
          </p:cNvSpPr>
          <p:nvPr>
            <p:ph idx="1"/>
          </p:nvPr>
        </p:nvSpPr>
        <p:spPr>
          <a:xfrm>
            <a:off x="838200" y="274320"/>
            <a:ext cx="10515600" cy="6309360"/>
          </a:xfrm>
        </p:spPr>
        <p:txBody>
          <a:bodyPr>
            <a:normAutofit fontScale="92500" lnSpcReduction="10000"/>
          </a:bodyPr>
          <a:lstStyle/>
          <a:p>
            <a:pPr marL="0" indent="0">
              <a:buNone/>
            </a:pPr>
            <a:r>
              <a:rPr lang="en-US" altLang="zh-CN" dirty="0"/>
              <a:t>4.</a:t>
            </a:r>
            <a:r>
              <a:rPr lang="zh-CN" altLang="en-US" dirty="0"/>
              <a:t>取反</a:t>
            </a:r>
            <a:endParaRPr lang="en-US" altLang="zh-CN" dirty="0"/>
          </a:p>
          <a:p>
            <a:pPr marL="0" indent="0">
              <a:buNone/>
            </a:pPr>
            <a:r>
              <a:rPr lang="en-US" altLang="zh-CN" dirty="0"/>
              <a:t>    C++</a:t>
            </a:r>
            <a:r>
              <a:rPr lang="zh-CN" altLang="en-US" dirty="0"/>
              <a:t>符号：</a:t>
            </a:r>
            <a:r>
              <a:rPr lang="en-US" altLang="zh-CN" dirty="0"/>
              <a:t>~    </a:t>
            </a:r>
            <a:r>
              <a:rPr lang="zh-CN" altLang="en-US" dirty="0"/>
              <a:t>（注意不是</a:t>
            </a:r>
            <a:r>
              <a:rPr lang="en-US" altLang="zh-CN" dirty="0"/>
              <a:t>-</a:t>
            </a:r>
            <a:r>
              <a:rPr lang="zh-CN" altLang="en-US" dirty="0"/>
              <a:t>）</a:t>
            </a:r>
            <a:endParaRPr lang="en-US" altLang="zh-CN" dirty="0"/>
          </a:p>
          <a:p>
            <a:pPr marL="0" indent="0">
              <a:buNone/>
            </a:pPr>
            <a:r>
              <a:rPr lang="en-US" altLang="zh-CN" dirty="0"/>
              <a:t>    </a:t>
            </a:r>
            <a:r>
              <a:rPr lang="zh-CN" altLang="en-US" dirty="0"/>
              <a:t>辨析：</a:t>
            </a:r>
            <a:r>
              <a:rPr lang="en-US" altLang="zh-CN" dirty="0" err="1"/>
              <a:t>lowbit</a:t>
            </a:r>
            <a:r>
              <a:rPr lang="zh-CN" altLang="en-US" dirty="0"/>
              <a:t>函数是 </a:t>
            </a:r>
            <a:r>
              <a:rPr lang="en-US" altLang="zh-CN" dirty="0"/>
              <a:t>x&amp;(~x)</a:t>
            </a:r>
            <a:r>
              <a:rPr lang="zh-CN" altLang="en-US" dirty="0"/>
              <a:t>还是</a:t>
            </a:r>
            <a:r>
              <a:rPr lang="en-US" altLang="zh-CN" dirty="0"/>
              <a:t>x&amp;(-x) </a:t>
            </a:r>
            <a:r>
              <a:rPr lang="zh-CN" altLang="en-US" dirty="0"/>
              <a:t>？</a:t>
            </a:r>
            <a:endParaRPr lang="en-US" altLang="zh-CN" dirty="0"/>
          </a:p>
          <a:p>
            <a:pPr marL="0" indent="0">
              <a:buNone/>
            </a:pPr>
            <a:r>
              <a:rPr lang="en-US" altLang="zh-CN" dirty="0"/>
              <a:t>    </a:t>
            </a:r>
            <a:r>
              <a:rPr lang="zh-CN" altLang="en-US" dirty="0"/>
              <a:t>运算规则：把内存中的</a:t>
            </a:r>
            <a:r>
              <a:rPr lang="en-US" altLang="zh-CN" dirty="0"/>
              <a:t>0</a:t>
            </a:r>
            <a:r>
              <a:rPr lang="zh-CN" altLang="en-US" dirty="0"/>
              <a:t>和</a:t>
            </a:r>
            <a:r>
              <a:rPr lang="en-US" altLang="zh-CN" dirty="0"/>
              <a:t>1</a:t>
            </a:r>
            <a:r>
              <a:rPr lang="zh-CN" altLang="en-US" dirty="0"/>
              <a:t>全部取反</a:t>
            </a:r>
            <a:endParaRPr lang="en-US" altLang="zh-CN" dirty="0"/>
          </a:p>
          <a:p>
            <a:pPr marL="0" indent="0">
              <a:buNone/>
            </a:pPr>
            <a:r>
              <a:rPr lang="en-US" altLang="zh-CN" dirty="0"/>
              <a:t>    </a:t>
            </a:r>
            <a:r>
              <a:rPr lang="zh-CN" altLang="en-US" dirty="0"/>
              <a:t>注意有符号整数的操作：</a:t>
            </a:r>
            <a:r>
              <a:rPr lang="en-US" altLang="zh-CN" dirty="0"/>
              <a:t>~x</a:t>
            </a:r>
            <a:r>
              <a:rPr lang="zh-CN" altLang="en-US" dirty="0"/>
              <a:t>实际上等于</a:t>
            </a:r>
            <a:r>
              <a:rPr lang="en-US" altLang="zh-CN" dirty="0"/>
              <a:t>-a-1</a:t>
            </a:r>
            <a:r>
              <a:rPr lang="zh-CN" altLang="en-US" dirty="0"/>
              <a:t>（负数用补码表示）</a:t>
            </a:r>
            <a:endParaRPr lang="en-US" altLang="zh-CN" dirty="0"/>
          </a:p>
          <a:p>
            <a:pPr marL="0" indent="0">
              <a:buNone/>
            </a:pPr>
            <a:r>
              <a:rPr lang="en-US" altLang="zh-CN" dirty="0"/>
              <a:t>    </a:t>
            </a:r>
            <a:r>
              <a:rPr lang="zh-CN" altLang="en-US" dirty="0"/>
              <a:t>例如：</a:t>
            </a:r>
            <a:r>
              <a:rPr lang="en-US" altLang="zh-CN" dirty="0"/>
              <a:t>~5 </a:t>
            </a:r>
            <a:r>
              <a:rPr lang="zh-CN" altLang="en-US" dirty="0"/>
              <a:t>等于</a:t>
            </a:r>
            <a:r>
              <a:rPr lang="en-US" altLang="zh-CN" dirty="0"/>
              <a:t>-6</a:t>
            </a:r>
          </a:p>
          <a:p>
            <a:pPr marL="0" indent="0">
              <a:buNone/>
            </a:pPr>
            <a:r>
              <a:rPr lang="en-US" altLang="zh-CN" dirty="0"/>
              <a:t>    </a:t>
            </a:r>
            <a:r>
              <a:rPr lang="zh-CN" altLang="en-US" dirty="0"/>
              <a:t>考虑一个</a:t>
            </a:r>
            <a:r>
              <a:rPr lang="en-US" altLang="zh-CN" dirty="0"/>
              <a:t>8</a:t>
            </a:r>
            <a:r>
              <a:rPr lang="zh-CN" altLang="en-US" dirty="0"/>
              <a:t>位有符号整数，</a:t>
            </a:r>
            <a:r>
              <a:rPr lang="en-US" altLang="zh-CN" dirty="0"/>
              <a:t>5</a:t>
            </a:r>
            <a:r>
              <a:rPr lang="zh-CN" altLang="en-US" dirty="0"/>
              <a:t>可以表示为：</a:t>
            </a:r>
            <a:endParaRPr lang="en-US" altLang="zh-CN" dirty="0"/>
          </a:p>
          <a:p>
            <a:pPr marL="0" indent="0">
              <a:buNone/>
            </a:pPr>
            <a:r>
              <a:rPr lang="en-US" altLang="zh-CN" dirty="0"/>
              <a:t>	0000 0101</a:t>
            </a:r>
          </a:p>
          <a:p>
            <a:pPr marL="0" indent="0">
              <a:buNone/>
            </a:pPr>
            <a:r>
              <a:rPr lang="en-US" altLang="zh-CN" dirty="0"/>
              <a:t>     </a:t>
            </a:r>
            <a:r>
              <a:rPr lang="zh-CN" altLang="en-US" dirty="0"/>
              <a:t>取反：</a:t>
            </a:r>
            <a:endParaRPr lang="en-US" altLang="zh-CN" dirty="0"/>
          </a:p>
          <a:p>
            <a:pPr marL="0" indent="0">
              <a:buNone/>
            </a:pPr>
            <a:r>
              <a:rPr lang="en-US" altLang="zh-CN" dirty="0"/>
              <a:t>	1111 1010</a:t>
            </a:r>
          </a:p>
          <a:p>
            <a:pPr marL="0" indent="0">
              <a:buNone/>
            </a:pPr>
            <a:r>
              <a:rPr lang="en-US" altLang="zh-CN" dirty="0"/>
              <a:t>     </a:t>
            </a:r>
            <a:r>
              <a:rPr lang="zh-CN" altLang="en-US" dirty="0"/>
              <a:t>高位取反之后说明正数变为负数：</a:t>
            </a:r>
            <a:endParaRPr lang="en-US" altLang="zh-CN" dirty="0"/>
          </a:p>
          <a:p>
            <a:pPr marL="0" indent="0">
              <a:buNone/>
            </a:pPr>
            <a:r>
              <a:rPr lang="en-US" altLang="zh-CN" dirty="0"/>
              <a:t>     </a:t>
            </a:r>
            <a:r>
              <a:rPr lang="zh-CN" altLang="en-US" dirty="0"/>
              <a:t>以补码表示（取反</a:t>
            </a:r>
            <a:r>
              <a:rPr lang="en-US" altLang="zh-CN" dirty="0"/>
              <a:t>+1</a:t>
            </a:r>
            <a:r>
              <a:rPr lang="zh-CN" altLang="en-US" dirty="0"/>
              <a:t>）</a:t>
            </a:r>
            <a:endParaRPr lang="en-US" altLang="zh-CN" dirty="0"/>
          </a:p>
          <a:p>
            <a:pPr marL="0" indent="0">
              <a:buNone/>
            </a:pPr>
            <a:r>
              <a:rPr lang="en-US" altLang="zh-CN" dirty="0"/>
              <a:t>          1000 0110</a:t>
            </a:r>
          </a:p>
          <a:p>
            <a:pPr marL="0" indent="0">
              <a:buNone/>
            </a:pPr>
            <a:r>
              <a:rPr lang="en-US" altLang="zh-CN" dirty="0"/>
              <a:t>    </a:t>
            </a:r>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1348792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A95777C-BFA6-4D20-A664-36A6AFEC5643}"/>
              </a:ext>
            </a:extLst>
          </p:cNvPr>
          <p:cNvSpPr>
            <a:spLocks noGrp="1"/>
          </p:cNvSpPr>
          <p:nvPr>
            <p:ph idx="1"/>
          </p:nvPr>
        </p:nvSpPr>
        <p:spPr>
          <a:xfrm>
            <a:off x="838200" y="542925"/>
            <a:ext cx="10515600" cy="5634038"/>
          </a:xfrm>
        </p:spPr>
        <p:txBody>
          <a:bodyPr/>
          <a:lstStyle/>
          <a:p>
            <a:pPr marL="0" indent="0">
              <a:buNone/>
            </a:pPr>
            <a:r>
              <a:rPr lang="zh-CN" altLang="en-US" dirty="0"/>
              <a:t>经典例题：石子合并</a:t>
            </a:r>
            <a:endParaRPr lang="en-US" altLang="zh-CN" dirty="0"/>
          </a:p>
          <a:p>
            <a:pPr marL="0" indent="0">
              <a:buNone/>
            </a:pPr>
            <a:endParaRPr lang="en-US" altLang="zh-CN" dirty="0"/>
          </a:p>
          <a:p>
            <a:pPr marL="0" indent="0">
              <a:buNone/>
            </a:pPr>
            <a:r>
              <a:rPr lang="zh-CN" altLang="en-US" dirty="0"/>
              <a:t>题目描述：有</a:t>
            </a:r>
            <a:r>
              <a:rPr lang="en-US" altLang="zh-CN" dirty="0"/>
              <a:t>n</a:t>
            </a:r>
            <a:r>
              <a:rPr lang="zh-CN" altLang="en-US" dirty="0"/>
              <a:t>堆石子，现要将石子有序地合并成一堆，规定每次只能移动相邻的两堆石子合并，合并花费为新合成的一堆石子的数量。求将这</a:t>
            </a:r>
            <a:r>
              <a:rPr lang="en-US" altLang="zh-CN" dirty="0"/>
              <a:t>n</a:t>
            </a:r>
            <a:r>
              <a:rPr lang="zh-CN" altLang="en-US" dirty="0"/>
              <a:t>堆石子合并成一堆的总花费（最小或最大）。</a:t>
            </a:r>
            <a:endParaRPr lang="en-US" altLang="zh-CN" dirty="0"/>
          </a:p>
          <a:p>
            <a:pPr marL="0" indent="0">
              <a:buNone/>
            </a:pPr>
            <a:endParaRPr lang="en-US" altLang="zh-CN" dirty="0"/>
          </a:p>
          <a:p>
            <a:pPr marL="0" indent="0">
              <a:buNone/>
            </a:pPr>
            <a:r>
              <a:rPr lang="zh-CN" altLang="en-US" dirty="0"/>
              <a:t>两种玩法：</a:t>
            </a:r>
            <a:endParaRPr lang="en-US" altLang="zh-CN" dirty="0"/>
          </a:p>
          <a:p>
            <a:pPr marL="0" indent="0">
              <a:buNone/>
            </a:pPr>
            <a:r>
              <a:rPr lang="zh-CN" altLang="en-US" dirty="0"/>
              <a:t>路边玩法，</a:t>
            </a:r>
            <a:r>
              <a:rPr lang="en-US" altLang="zh-CN" dirty="0"/>
              <a:t>n</a:t>
            </a:r>
            <a:r>
              <a:rPr lang="zh-CN" altLang="en-US" dirty="0"/>
              <a:t>堆石子在一条直线上</a:t>
            </a:r>
            <a:endParaRPr lang="en-US" altLang="zh-CN" dirty="0"/>
          </a:p>
          <a:p>
            <a:pPr marL="0" indent="0">
              <a:buNone/>
            </a:pPr>
            <a:r>
              <a:rPr lang="zh-CN" altLang="en-US" dirty="0"/>
              <a:t>操场玩法，</a:t>
            </a:r>
            <a:r>
              <a:rPr lang="en-US" altLang="zh-CN" dirty="0"/>
              <a:t>n</a:t>
            </a:r>
            <a:r>
              <a:rPr lang="zh-CN" altLang="en-US" dirty="0"/>
              <a:t>堆石子在一个圆形操场上</a:t>
            </a:r>
          </a:p>
        </p:txBody>
      </p:sp>
    </p:spTree>
    <p:extLst>
      <p:ext uri="{BB962C8B-B14F-4D97-AF65-F5344CB8AC3E}">
        <p14:creationId xmlns:p14="http://schemas.microsoft.com/office/powerpoint/2010/main" val="3187650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8999F9-3618-48EB-94B6-33A60C26C26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5A4B29C-51B2-42FE-8E7F-9E70A0CC31A8}"/>
              </a:ext>
            </a:extLst>
          </p:cNvPr>
          <p:cNvSpPr>
            <a:spLocks noGrp="1"/>
          </p:cNvSpPr>
          <p:nvPr>
            <p:ph idx="1"/>
          </p:nvPr>
        </p:nvSpPr>
        <p:spPr/>
        <p:txBody>
          <a:bodyPr/>
          <a:lstStyle/>
          <a:p>
            <a:pPr marL="0" indent="0">
              <a:buNone/>
            </a:pPr>
            <a:r>
              <a:rPr lang="en-US" altLang="zh-CN" dirty="0"/>
              <a:t>5.</a:t>
            </a:r>
            <a:r>
              <a:rPr lang="zh-CN" altLang="en-US" dirty="0"/>
              <a:t>左移运算</a:t>
            </a:r>
            <a:endParaRPr lang="en-US" altLang="zh-CN" dirty="0"/>
          </a:p>
          <a:p>
            <a:pPr marL="0" indent="0">
              <a:buNone/>
            </a:pPr>
            <a:r>
              <a:rPr lang="en-US" altLang="zh-CN" dirty="0"/>
              <a:t>    C++</a:t>
            </a:r>
            <a:r>
              <a:rPr lang="zh-CN" altLang="en-US" dirty="0"/>
              <a:t>符号：</a:t>
            </a:r>
            <a:r>
              <a:rPr lang="en-US" altLang="zh-CN" dirty="0"/>
              <a:t>&lt;&lt;</a:t>
            </a:r>
          </a:p>
          <a:p>
            <a:pPr marL="0" indent="0">
              <a:buNone/>
            </a:pPr>
            <a:r>
              <a:rPr lang="en-US" altLang="zh-CN" dirty="0"/>
              <a:t>    </a:t>
            </a:r>
            <a:r>
              <a:rPr lang="zh-CN" altLang="en-US" dirty="0"/>
              <a:t>运算规则：把二进制位整体向左移动</a:t>
            </a:r>
            <a:endParaRPr lang="en-US" altLang="zh-CN" dirty="0"/>
          </a:p>
          <a:p>
            <a:pPr marL="0" indent="0">
              <a:buNone/>
            </a:pPr>
            <a:r>
              <a:rPr lang="zh-CN" altLang="en-US" dirty="0"/>
              <a:t>    简单应用：左移</a:t>
            </a:r>
            <a:r>
              <a:rPr lang="en-US" altLang="zh-CN" dirty="0"/>
              <a:t>n</a:t>
            </a:r>
            <a:r>
              <a:rPr lang="zh-CN" altLang="en-US" dirty="0"/>
              <a:t>位相当于乘以</a:t>
            </a:r>
            <a:r>
              <a:rPr lang="en-US" altLang="zh-CN" dirty="0"/>
              <a:t>2</a:t>
            </a:r>
            <a:r>
              <a:rPr lang="zh-CN" altLang="en-US" dirty="0"/>
              <a:t>的</a:t>
            </a:r>
            <a:r>
              <a:rPr lang="en-US" altLang="zh-CN" dirty="0"/>
              <a:t>n</a:t>
            </a:r>
            <a:r>
              <a:rPr lang="zh-CN" altLang="en-US" dirty="0"/>
              <a:t>次方</a:t>
            </a:r>
            <a:endParaRPr lang="en-US" altLang="zh-CN" dirty="0"/>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246840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226DAE-1643-404D-AFF3-02036999ABA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F547F45-2A2A-4E48-A19B-F27386FC9EFE}"/>
              </a:ext>
            </a:extLst>
          </p:cNvPr>
          <p:cNvSpPr>
            <a:spLocks noGrp="1"/>
          </p:cNvSpPr>
          <p:nvPr>
            <p:ph idx="1"/>
          </p:nvPr>
        </p:nvSpPr>
        <p:spPr/>
        <p:txBody>
          <a:bodyPr/>
          <a:lstStyle/>
          <a:p>
            <a:pPr marL="0" indent="0">
              <a:buNone/>
            </a:pPr>
            <a:r>
              <a:rPr lang="en-US" altLang="zh-CN" dirty="0"/>
              <a:t>6.</a:t>
            </a:r>
            <a:r>
              <a:rPr lang="zh-CN" altLang="en-US" dirty="0"/>
              <a:t>右移运算</a:t>
            </a:r>
            <a:endParaRPr lang="en-US" altLang="zh-CN" dirty="0"/>
          </a:p>
          <a:p>
            <a:pPr marL="0" indent="0">
              <a:buNone/>
            </a:pPr>
            <a:r>
              <a:rPr lang="en-US" altLang="zh-CN" dirty="0"/>
              <a:t>    C++</a:t>
            </a:r>
            <a:r>
              <a:rPr lang="zh-CN" altLang="en-US" dirty="0"/>
              <a:t>符号：</a:t>
            </a:r>
            <a:r>
              <a:rPr lang="en-US" altLang="zh-CN" dirty="0"/>
              <a:t>&gt;&gt;</a:t>
            </a:r>
          </a:p>
          <a:p>
            <a:pPr marL="0" indent="0">
              <a:buNone/>
            </a:pPr>
            <a:r>
              <a:rPr lang="en-US" altLang="zh-CN" dirty="0"/>
              <a:t>    </a:t>
            </a:r>
            <a:r>
              <a:rPr lang="zh-CN" altLang="en-US" dirty="0"/>
              <a:t>运算规则：把二进制位整体向右移动</a:t>
            </a:r>
            <a:endParaRPr lang="en-US" altLang="zh-CN" dirty="0"/>
          </a:p>
          <a:p>
            <a:pPr marL="0" indent="0">
              <a:buNone/>
            </a:pPr>
            <a:r>
              <a:rPr lang="zh-CN" altLang="en-US" dirty="0"/>
              <a:t>    简单应用：右移</a:t>
            </a:r>
            <a:r>
              <a:rPr lang="en-US" altLang="zh-CN" dirty="0"/>
              <a:t>n</a:t>
            </a:r>
            <a:r>
              <a:rPr lang="zh-CN" altLang="en-US" dirty="0"/>
              <a:t>位相当于除以</a:t>
            </a:r>
            <a:r>
              <a:rPr lang="en-US" altLang="zh-CN" dirty="0"/>
              <a:t>2</a:t>
            </a:r>
            <a:r>
              <a:rPr lang="zh-CN" altLang="en-US" dirty="0"/>
              <a:t>的</a:t>
            </a:r>
            <a:r>
              <a:rPr lang="en-US" altLang="zh-CN" dirty="0"/>
              <a:t>n</a:t>
            </a:r>
            <a:r>
              <a:rPr lang="zh-CN" altLang="en-US" dirty="0"/>
              <a:t>次方</a:t>
            </a:r>
            <a:endParaRPr lang="en-US" altLang="zh-CN" dirty="0"/>
          </a:p>
          <a:p>
            <a:endParaRPr lang="zh-CN" altLang="en-US" dirty="0"/>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4253654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EB54ACCB-1DEB-47CA-9BFE-5A5D7A60BE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592" y="365125"/>
            <a:ext cx="8714167" cy="6211324"/>
          </a:xfrm>
        </p:spPr>
      </p:pic>
    </p:spTree>
    <p:extLst>
      <p:ext uri="{BB962C8B-B14F-4D97-AF65-F5344CB8AC3E}">
        <p14:creationId xmlns:p14="http://schemas.microsoft.com/office/powerpoint/2010/main" val="1827767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2C8F40-13F8-4A5A-826F-9A4DF920ADCF}"/>
              </a:ext>
            </a:extLst>
          </p:cNvPr>
          <p:cNvSpPr>
            <a:spLocks noGrp="1"/>
          </p:cNvSpPr>
          <p:nvPr>
            <p:ph type="title"/>
          </p:nvPr>
        </p:nvSpPr>
        <p:spPr/>
        <p:txBody>
          <a:bodyPr/>
          <a:lstStyle/>
          <a:p>
            <a:endParaRPr lang="zh-CN" altLang="en-US"/>
          </a:p>
        </p:txBody>
      </p:sp>
      <p:graphicFrame>
        <p:nvGraphicFramePr>
          <p:cNvPr id="6" name="表格 6">
            <a:extLst>
              <a:ext uri="{FF2B5EF4-FFF2-40B4-BE49-F238E27FC236}">
                <a16:creationId xmlns:a16="http://schemas.microsoft.com/office/drawing/2014/main" id="{374D5E91-7D9D-4789-AC85-E6FABD2FB9FA}"/>
              </a:ext>
            </a:extLst>
          </p:cNvPr>
          <p:cNvGraphicFramePr>
            <a:graphicFrameLocks noGrp="1"/>
          </p:cNvGraphicFramePr>
          <p:nvPr>
            <p:ph idx="1"/>
            <p:extLst>
              <p:ext uri="{D42A27DB-BD31-4B8C-83A1-F6EECF244321}">
                <p14:modId xmlns:p14="http://schemas.microsoft.com/office/powerpoint/2010/main" val="4262803284"/>
              </p:ext>
            </p:extLst>
          </p:nvPr>
        </p:nvGraphicFramePr>
        <p:xfrm>
          <a:off x="838200" y="1825625"/>
          <a:ext cx="10515600" cy="37084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334105784"/>
                    </a:ext>
                  </a:extLst>
                </a:gridCol>
                <a:gridCol w="5257800">
                  <a:extLst>
                    <a:ext uri="{9D8B030D-6E8A-4147-A177-3AD203B41FA5}">
                      <a16:colId xmlns:a16="http://schemas.microsoft.com/office/drawing/2014/main" val="2006685050"/>
                    </a:ext>
                  </a:extLst>
                </a:gridCol>
              </a:tblGrid>
              <a:tr h="370840">
                <a:tc>
                  <a:txBody>
                    <a:bodyPr/>
                    <a:lstStyle/>
                    <a:p>
                      <a:r>
                        <a:rPr lang="zh-CN" altLang="en-US" dirty="0"/>
                        <a:t>功能</a:t>
                      </a:r>
                    </a:p>
                  </a:txBody>
                  <a:tcPr/>
                </a:tc>
                <a:tc>
                  <a:txBody>
                    <a:bodyPr/>
                    <a:lstStyle/>
                    <a:p>
                      <a:r>
                        <a:rPr lang="zh-CN" altLang="en-US" dirty="0"/>
                        <a:t>位运算</a:t>
                      </a:r>
                    </a:p>
                  </a:txBody>
                  <a:tcPr/>
                </a:tc>
                <a:extLst>
                  <a:ext uri="{0D108BD9-81ED-4DB2-BD59-A6C34878D82A}">
                    <a16:rowId xmlns:a16="http://schemas.microsoft.com/office/drawing/2014/main" val="462500298"/>
                  </a:ext>
                </a:extLst>
              </a:tr>
              <a:tr h="370840">
                <a:tc>
                  <a:txBody>
                    <a:bodyPr/>
                    <a:lstStyle/>
                    <a:p>
                      <a:r>
                        <a:rPr lang="zh-CN" altLang="en-US" dirty="0"/>
                        <a:t>去掉最后一位</a:t>
                      </a:r>
                    </a:p>
                  </a:txBody>
                  <a:tcPr/>
                </a:tc>
                <a:tc>
                  <a:txBody>
                    <a:bodyPr/>
                    <a:lstStyle/>
                    <a:p>
                      <a:r>
                        <a:rPr lang="en-US" altLang="zh-CN" dirty="0"/>
                        <a:t>x &gt;&gt; 1</a:t>
                      </a:r>
                      <a:endParaRPr lang="zh-CN" altLang="en-US" dirty="0"/>
                    </a:p>
                  </a:txBody>
                  <a:tcPr/>
                </a:tc>
                <a:extLst>
                  <a:ext uri="{0D108BD9-81ED-4DB2-BD59-A6C34878D82A}">
                    <a16:rowId xmlns:a16="http://schemas.microsoft.com/office/drawing/2014/main" val="1575019948"/>
                  </a:ext>
                </a:extLst>
              </a:tr>
              <a:tr h="370840">
                <a:tc>
                  <a:txBody>
                    <a:bodyPr/>
                    <a:lstStyle/>
                    <a:p>
                      <a:r>
                        <a:rPr lang="zh-CN" altLang="en-US" dirty="0"/>
                        <a:t>在最后加一个</a:t>
                      </a:r>
                      <a:r>
                        <a:rPr lang="en-US" altLang="zh-CN" dirty="0"/>
                        <a:t>0</a:t>
                      </a:r>
                      <a:endParaRPr lang="zh-CN" altLang="en-US" dirty="0"/>
                    </a:p>
                  </a:txBody>
                  <a:tcPr/>
                </a:tc>
                <a:tc>
                  <a:txBody>
                    <a:bodyPr/>
                    <a:lstStyle/>
                    <a:p>
                      <a:r>
                        <a:rPr lang="en-US" altLang="zh-CN" dirty="0"/>
                        <a:t>x &lt;&lt; 1</a:t>
                      </a:r>
                      <a:endParaRPr lang="zh-CN" altLang="en-US" dirty="0"/>
                    </a:p>
                  </a:txBody>
                  <a:tcPr/>
                </a:tc>
                <a:extLst>
                  <a:ext uri="{0D108BD9-81ED-4DB2-BD59-A6C34878D82A}">
                    <a16:rowId xmlns:a16="http://schemas.microsoft.com/office/drawing/2014/main" val="34109180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在最后加一个</a:t>
                      </a:r>
                      <a:r>
                        <a:rPr lang="en-US" altLang="zh-CN" dirty="0"/>
                        <a:t>1</a:t>
                      </a:r>
                      <a:endParaRPr lang="zh-CN" altLang="en-US" dirty="0"/>
                    </a:p>
                  </a:txBody>
                  <a:tcPr/>
                </a:tc>
                <a:tc>
                  <a:txBody>
                    <a:bodyPr/>
                    <a:lstStyle/>
                    <a:p>
                      <a:r>
                        <a:rPr lang="en-US" altLang="zh-CN" dirty="0"/>
                        <a:t>(x &lt;&lt; 1) + 1</a:t>
                      </a:r>
                      <a:endParaRPr lang="zh-CN" altLang="en-US" dirty="0"/>
                    </a:p>
                  </a:txBody>
                  <a:tcPr/>
                </a:tc>
                <a:extLst>
                  <a:ext uri="{0D108BD9-81ED-4DB2-BD59-A6C34878D82A}">
                    <a16:rowId xmlns:a16="http://schemas.microsoft.com/office/drawing/2014/main" val="920660157"/>
                  </a:ext>
                </a:extLst>
              </a:tr>
              <a:tr h="370840">
                <a:tc>
                  <a:txBody>
                    <a:bodyPr/>
                    <a:lstStyle/>
                    <a:p>
                      <a:r>
                        <a:rPr lang="zh-CN" altLang="en-US" sz="1800" b="0" i="0" kern="1200" dirty="0">
                          <a:solidFill>
                            <a:schemeClr val="dk1"/>
                          </a:solidFill>
                          <a:effectLst/>
                          <a:latin typeface="+mn-lt"/>
                          <a:ea typeface="+mn-ea"/>
                          <a:cs typeface="+mn-cs"/>
                        </a:rPr>
                        <a:t>把最后一位变成</a:t>
                      </a:r>
                      <a:r>
                        <a:rPr lang="en-US" altLang="zh-CN" sz="1800" b="0" i="0" kern="1200" dirty="0">
                          <a:solidFill>
                            <a:schemeClr val="dk1"/>
                          </a:solidFill>
                          <a:effectLst/>
                          <a:latin typeface="+mn-lt"/>
                          <a:ea typeface="+mn-ea"/>
                          <a:cs typeface="+mn-cs"/>
                        </a:rPr>
                        <a:t>1</a:t>
                      </a:r>
                      <a:endParaRPr lang="zh-CN" altLang="en-US" dirty="0"/>
                    </a:p>
                  </a:txBody>
                  <a:tcPr/>
                </a:tc>
                <a:tc>
                  <a:txBody>
                    <a:bodyPr/>
                    <a:lstStyle/>
                    <a:p>
                      <a:r>
                        <a:rPr lang="en-US" altLang="zh-CN" dirty="0"/>
                        <a:t>x | 1</a:t>
                      </a:r>
                      <a:endParaRPr lang="zh-CN" altLang="en-US" dirty="0"/>
                    </a:p>
                  </a:txBody>
                  <a:tcPr/>
                </a:tc>
                <a:extLst>
                  <a:ext uri="{0D108BD9-81ED-4DB2-BD59-A6C34878D82A}">
                    <a16:rowId xmlns:a16="http://schemas.microsoft.com/office/drawing/2014/main" val="1836327857"/>
                  </a:ext>
                </a:extLst>
              </a:tr>
              <a:tr h="370840">
                <a:tc>
                  <a:txBody>
                    <a:bodyPr/>
                    <a:lstStyle/>
                    <a:p>
                      <a:r>
                        <a:rPr lang="zh-CN" altLang="en-US" sz="1800" b="0" i="0" kern="1200" dirty="0">
                          <a:solidFill>
                            <a:schemeClr val="dk1"/>
                          </a:solidFill>
                          <a:effectLst/>
                          <a:latin typeface="+mn-lt"/>
                          <a:ea typeface="+mn-ea"/>
                          <a:cs typeface="+mn-cs"/>
                        </a:rPr>
                        <a:t>把最后一位变成</a:t>
                      </a:r>
                      <a:r>
                        <a:rPr lang="en-US" altLang="zh-CN" sz="1800" b="0" i="0" kern="1200" dirty="0">
                          <a:solidFill>
                            <a:schemeClr val="dk1"/>
                          </a:solidFill>
                          <a:effectLst/>
                          <a:latin typeface="+mn-lt"/>
                          <a:ea typeface="+mn-ea"/>
                          <a:cs typeface="+mn-cs"/>
                        </a:rPr>
                        <a:t>0</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x | 1 - 1 </a:t>
                      </a:r>
                      <a:endParaRPr lang="zh-CN" altLang="en-US" dirty="0"/>
                    </a:p>
                  </a:txBody>
                  <a:tcPr/>
                </a:tc>
                <a:extLst>
                  <a:ext uri="{0D108BD9-81ED-4DB2-BD59-A6C34878D82A}">
                    <a16:rowId xmlns:a16="http://schemas.microsoft.com/office/drawing/2014/main" val="286752324"/>
                  </a:ext>
                </a:extLst>
              </a:tr>
              <a:tr h="370840">
                <a:tc>
                  <a:txBody>
                    <a:bodyPr/>
                    <a:lstStyle/>
                    <a:p>
                      <a:r>
                        <a:rPr lang="zh-CN" altLang="en-US" sz="1800" b="0" i="0" kern="1200" dirty="0">
                          <a:solidFill>
                            <a:schemeClr val="dk1"/>
                          </a:solidFill>
                          <a:effectLst/>
                          <a:latin typeface="+mn-lt"/>
                          <a:ea typeface="+mn-ea"/>
                          <a:cs typeface="+mn-cs"/>
                        </a:rPr>
                        <a:t>最后一位取反</a:t>
                      </a:r>
                      <a:endParaRPr lang="zh-CN" altLang="en-US" dirty="0"/>
                    </a:p>
                  </a:txBody>
                  <a:tcPr/>
                </a:tc>
                <a:tc>
                  <a:txBody>
                    <a:bodyPr/>
                    <a:lstStyle/>
                    <a:p>
                      <a:r>
                        <a:rPr lang="en-US" altLang="zh-CN" dirty="0"/>
                        <a:t>x ^ 1</a:t>
                      </a:r>
                      <a:endParaRPr lang="zh-CN" altLang="en-US" dirty="0"/>
                    </a:p>
                  </a:txBody>
                  <a:tcPr/>
                </a:tc>
                <a:extLst>
                  <a:ext uri="{0D108BD9-81ED-4DB2-BD59-A6C34878D82A}">
                    <a16:rowId xmlns:a16="http://schemas.microsoft.com/office/drawing/2014/main" val="3016255323"/>
                  </a:ext>
                </a:extLst>
              </a:tr>
              <a:tr h="370840">
                <a:tc>
                  <a:txBody>
                    <a:bodyPr/>
                    <a:lstStyle/>
                    <a:p>
                      <a:r>
                        <a:rPr lang="zh-CN" altLang="en-US" sz="1800" b="0" i="0" kern="1200" dirty="0">
                          <a:solidFill>
                            <a:schemeClr val="dk1"/>
                          </a:solidFill>
                          <a:effectLst/>
                          <a:latin typeface="+mn-lt"/>
                          <a:ea typeface="+mn-ea"/>
                          <a:cs typeface="+mn-cs"/>
                        </a:rPr>
                        <a:t>把右数第</a:t>
                      </a:r>
                      <a:r>
                        <a:rPr lang="en-US" altLang="zh-CN" sz="1800" b="0" i="0" kern="1200" dirty="0">
                          <a:solidFill>
                            <a:schemeClr val="dk1"/>
                          </a:solidFill>
                          <a:effectLst/>
                          <a:latin typeface="+mn-lt"/>
                          <a:ea typeface="+mn-ea"/>
                          <a:cs typeface="+mn-cs"/>
                        </a:rPr>
                        <a:t>k</a:t>
                      </a:r>
                      <a:r>
                        <a:rPr lang="zh-CN" altLang="en-US" sz="1800" b="0" i="0" kern="1200" dirty="0">
                          <a:solidFill>
                            <a:schemeClr val="dk1"/>
                          </a:solidFill>
                          <a:effectLst/>
                          <a:latin typeface="+mn-lt"/>
                          <a:ea typeface="+mn-ea"/>
                          <a:cs typeface="+mn-cs"/>
                        </a:rPr>
                        <a:t>位变成</a:t>
                      </a:r>
                      <a:r>
                        <a:rPr lang="en-US" altLang="zh-CN" sz="1800" b="0" i="0" kern="1200" dirty="0">
                          <a:solidFill>
                            <a:schemeClr val="dk1"/>
                          </a:solidFill>
                          <a:effectLst/>
                          <a:latin typeface="+mn-lt"/>
                          <a:ea typeface="+mn-ea"/>
                          <a:cs typeface="+mn-cs"/>
                        </a:rPr>
                        <a:t>1</a:t>
                      </a:r>
                      <a:endParaRPr lang="zh-CN" altLang="en-US" dirty="0"/>
                    </a:p>
                  </a:txBody>
                  <a:tcPr/>
                </a:tc>
                <a:tc>
                  <a:txBody>
                    <a:bodyPr/>
                    <a:lstStyle/>
                    <a:p>
                      <a:r>
                        <a:rPr lang="en-US" altLang="zh-CN" dirty="0"/>
                        <a:t>x | (1 &lt;&lt; (k - 1))</a:t>
                      </a:r>
                      <a:endParaRPr lang="zh-CN" altLang="en-US" dirty="0"/>
                    </a:p>
                  </a:txBody>
                  <a:tcPr/>
                </a:tc>
                <a:extLst>
                  <a:ext uri="{0D108BD9-81ED-4DB2-BD59-A6C34878D82A}">
                    <a16:rowId xmlns:a16="http://schemas.microsoft.com/office/drawing/2014/main" val="2606325953"/>
                  </a:ext>
                </a:extLst>
              </a:tr>
              <a:tr h="370840">
                <a:tc>
                  <a:txBody>
                    <a:bodyPr/>
                    <a:lstStyle/>
                    <a:p>
                      <a:r>
                        <a:rPr lang="zh-CN" altLang="en-US" sz="1800" b="0" i="0" kern="1200" dirty="0">
                          <a:solidFill>
                            <a:schemeClr val="dk1"/>
                          </a:solidFill>
                          <a:effectLst/>
                          <a:latin typeface="+mn-lt"/>
                          <a:ea typeface="+mn-ea"/>
                          <a:cs typeface="+mn-cs"/>
                        </a:rPr>
                        <a:t>把右数第</a:t>
                      </a:r>
                      <a:r>
                        <a:rPr lang="en-US" altLang="zh-CN" sz="1800" b="0" i="0" kern="1200" dirty="0">
                          <a:solidFill>
                            <a:schemeClr val="dk1"/>
                          </a:solidFill>
                          <a:effectLst/>
                          <a:latin typeface="+mn-lt"/>
                          <a:ea typeface="+mn-ea"/>
                          <a:cs typeface="+mn-cs"/>
                        </a:rPr>
                        <a:t>k</a:t>
                      </a:r>
                      <a:r>
                        <a:rPr lang="zh-CN" altLang="en-US" sz="1800" b="0" i="0" kern="1200" dirty="0">
                          <a:solidFill>
                            <a:schemeClr val="dk1"/>
                          </a:solidFill>
                          <a:effectLst/>
                          <a:latin typeface="+mn-lt"/>
                          <a:ea typeface="+mn-ea"/>
                          <a:cs typeface="+mn-cs"/>
                        </a:rPr>
                        <a:t>位变成</a:t>
                      </a:r>
                      <a:r>
                        <a:rPr lang="en-US" altLang="zh-CN" sz="1800" b="0" i="0" kern="1200" dirty="0">
                          <a:solidFill>
                            <a:schemeClr val="dk1"/>
                          </a:solidFill>
                          <a:effectLst/>
                          <a:latin typeface="+mn-lt"/>
                          <a:ea typeface="+mn-ea"/>
                          <a:cs typeface="+mn-cs"/>
                        </a:rPr>
                        <a:t>0</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x &amp; ~(1 &lt;&lt; (k - 1))</a:t>
                      </a:r>
                      <a:endParaRPr lang="zh-CN" altLang="en-US" dirty="0"/>
                    </a:p>
                  </a:txBody>
                  <a:tcPr/>
                </a:tc>
                <a:extLst>
                  <a:ext uri="{0D108BD9-81ED-4DB2-BD59-A6C34878D82A}">
                    <a16:rowId xmlns:a16="http://schemas.microsoft.com/office/drawing/2014/main" val="256330788"/>
                  </a:ext>
                </a:extLst>
              </a:tr>
              <a:tr h="370840">
                <a:tc>
                  <a:txBody>
                    <a:bodyPr/>
                    <a:lstStyle/>
                    <a:p>
                      <a:r>
                        <a:rPr lang="zh-CN" altLang="en-US" sz="1800" b="0" i="0" kern="1200" dirty="0">
                          <a:solidFill>
                            <a:schemeClr val="dk1"/>
                          </a:solidFill>
                          <a:effectLst/>
                          <a:latin typeface="+mn-lt"/>
                          <a:ea typeface="+mn-ea"/>
                          <a:cs typeface="+mn-cs"/>
                        </a:rPr>
                        <a:t>右数第</a:t>
                      </a:r>
                      <a:r>
                        <a:rPr lang="en-US" altLang="zh-CN" sz="1800" b="0" i="0" kern="1200" dirty="0">
                          <a:solidFill>
                            <a:schemeClr val="dk1"/>
                          </a:solidFill>
                          <a:effectLst/>
                          <a:latin typeface="+mn-lt"/>
                          <a:ea typeface="+mn-ea"/>
                          <a:cs typeface="+mn-cs"/>
                        </a:rPr>
                        <a:t>k</a:t>
                      </a:r>
                      <a:r>
                        <a:rPr lang="zh-CN" altLang="en-US" sz="1800" b="0" i="0" kern="1200" dirty="0">
                          <a:solidFill>
                            <a:schemeClr val="dk1"/>
                          </a:solidFill>
                          <a:effectLst/>
                          <a:latin typeface="+mn-lt"/>
                          <a:ea typeface="+mn-ea"/>
                          <a:cs typeface="+mn-cs"/>
                        </a:rPr>
                        <a:t>位取反</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x ^ ~(1 &lt;&lt; (k - 1))</a:t>
                      </a:r>
                      <a:endParaRPr lang="zh-CN" altLang="en-US" dirty="0"/>
                    </a:p>
                  </a:txBody>
                  <a:tcPr/>
                </a:tc>
                <a:extLst>
                  <a:ext uri="{0D108BD9-81ED-4DB2-BD59-A6C34878D82A}">
                    <a16:rowId xmlns:a16="http://schemas.microsoft.com/office/drawing/2014/main" val="2063257488"/>
                  </a:ext>
                </a:extLst>
              </a:tr>
            </a:tbl>
          </a:graphicData>
        </a:graphic>
      </p:graphicFrame>
    </p:spTree>
    <p:extLst>
      <p:ext uri="{BB962C8B-B14F-4D97-AF65-F5344CB8AC3E}">
        <p14:creationId xmlns:p14="http://schemas.microsoft.com/office/powerpoint/2010/main" val="1562963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4DB741-9F86-4F74-81EB-470F12510899}"/>
              </a:ext>
            </a:extLst>
          </p:cNvPr>
          <p:cNvSpPr>
            <a:spLocks noGrp="1"/>
          </p:cNvSpPr>
          <p:nvPr>
            <p:ph type="title"/>
          </p:nvPr>
        </p:nvSpPr>
        <p:spPr/>
        <p:txBody>
          <a:bodyPr/>
          <a:lstStyle/>
          <a:p>
            <a:endParaRPr lang="zh-CN" altLang="en-US"/>
          </a:p>
        </p:txBody>
      </p:sp>
      <p:graphicFrame>
        <p:nvGraphicFramePr>
          <p:cNvPr id="4" name="表格 4">
            <a:extLst>
              <a:ext uri="{FF2B5EF4-FFF2-40B4-BE49-F238E27FC236}">
                <a16:creationId xmlns:a16="http://schemas.microsoft.com/office/drawing/2014/main" id="{3FB755BF-13A1-41B3-8595-C3DBFEC333C8}"/>
              </a:ext>
            </a:extLst>
          </p:cNvPr>
          <p:cNvGraphicFramePr>
            <a:graphicFrameLocks noGrp="1"/>
          </p:cNvGraphicFramePr>
          <p:nvPr>
            <p:ph idx="1"/>
            <p:extLst>
              <p:ext uri="{D42A27DB-BD31-4B8C-83A1-F6EECF244321}">
                <p14:modId xmlns:p14="http://schemas.microsoft.com/office/powerpoint/2010/main" val="3442853660"/>
              </p:ext>
            </p:extLst>
          </p:nvPr>
        </p:nvGraphicFramePr>
        <p:xfrm>
          <a:off x="838200" y="1825625"/>
          <a:ext cx="10515600" cy="40792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958879263"/>
                    </a:ext>
                  </a:extLst>
                </a:gridCol>
                <a:gridCol w="5257800">
                  <a:extLst>
                    <a:ext uri="{9D8B030D-6E8A-4147-A177-3AD203B41FA5}">
                      <a16:colId xmlns:a16="http://schemas.microsoft.com/office/drawing/2014/main" val="4041176187"/>
                    </a:ext>
                  </a:extLst>
                </a:gridCol>
              </a:tblGrid>
              <a:tr h="370840">
                <a:tc>
                  <a:txBody>
                    <a:bodyPr/>
                    <a:lstStyle/>
                    <a:p>
                      <a:r>
                        <a:rPr lang="zh-CN" altLang="en-US" dirty="0"/>
                        <a:t>功能</a:t>
                      </a:r>
                    </a:p>
                  </a:txBody>
                  <a:tcPr/>
                </a:tc>
                <a:tc>
                  <a:txBody>
                    <a:bodyPr/>
                    <a:lstStyle/>
                    <a:p>
                      <a:r>
                        <a:rPr lang="zh-CN" altLang="en-US" dirty="0"/>
                        <a:t>位运算</a:t>
                      </a:r>
                    </a:p>
                  </a:txBody>
                  <a:tcPr/>
                </a:tc>
                <a:extLst>
                  <a:ext uri="{0D108BD9-81ED-4DB2-BD59-A6C34878D82A}">
                    <a16:rowId xmlns:a16="http://schemas.microsoft.com/office/drawing/2014/main" val="4120488782"/>
                  </a:ext>
                </a:extLst>
              </a:tr>
              <a:tr h="370840">
                <a:tc>
                  <a:txBody>
                    <a:bodyPr/>
                    <a:lstStyle/>
                    <a:p>
                      <a:r>
                        <a:rPr lang="zh-CN" altLang="en-US" dirty="0"/>
                        <a:t>取末三位</a:t>
                      </a:r>
                    </a:p>
                  </a:txBody>
                  <a:tcPr/>
                </a:tc>
                <a:tc>
                  <a:txBody>
                    <a:bodyPr/>
                    <a:lstStyle/>
                    <a:p>
                      <a:r>
                        <a:rPr lang="en-US" altLang="zh-CN" dirty="0"/>
                        <a:t>x &amp; 7</a:t>
                      </a:r>
                      <a:endParaRPr lang="zh-CN" altLang="en-US" dirty="0"/>
                    </a:p>
                  </a:txBody>
                  <a:tcPr/>
                </a:tc>
                <a:extLst>
                  <a:ext uri="{0D108BD9-81ED-4DB2-BD59-A6C34878D82A}">
                    <a16:rowId xmlns:a16="http://schemas.microsoft.com/office/drawing/2014/main" val="1455624924"/>
                  </a:ext>
                </a:extLst>
              </a:tr>
              <a:tr h="370840">
                <a:tc>
                  <a:txBody>
                    <a:bodyPr/>
                    <a:lstStyle/>
                    <a:p>
                      <a:r>
                        <a:rPr lang="zh-CN" altLang="en-US" dirty="0"/>
                        <a:t>取末</a:t>
                      </a:r>
                      <a:r>
                        <a:rPr lang="en-US" altLang="zh-CN" dirty="0"/>
                        <a:t>k</a:t>
                      </a:r>
                      <a:r>
                        <a:rPr lang="zh-CN" altLang="en-US" dirty="0"/>
                        <a:t>位</a:t>
                      </a:r>
                    </a:p>
                  </a:txBody>
                  <a:tcPr/>
                </a:tc>
                <a:tc>
                  <a:txBody>
                    <a:bodyPr/>
                    <a:lstStyle/>
                    <a:p>
                      <a:r>
                        <a:rPr lang="en-US" altLang="zh-CN" dirty="0"/>
                        <a:t>x &amp; ((1 &lt;&lt; k) - 1)</a:t>
                      </a:r>
                      <a:endParaRPr lang="zh-CN" altLang="en-US" dirty="0"/>
                    </a:p>
                  </a:txBody>
                  <a:tcPr/>
                </a:tc>
                <a:extLst>
                  <a:ext uri="{0D108BD9-81ED-4DB2-BD59-A6C34878D82A}">
                    <a16:rowId xmlns:a16="http://schemas.microsoft.com/office/drawing/2014/main" val="1237725781"/>
                  </a:ext>
                </a:extLst>
              </a:tr>
              <a:tr h="370840">
                <a:tc>
                  <a:txBody>
                    <a:bodyPr/>
                    <a:lstStyle/>
                    <a:p>
                      <a:r>
                        <a:rPr lang="zh-CN" altLang="en-US" dirty="0"/>
                        <a:t>取右数第</a:t>
                      </a:r>
                      <a:r>
                        <a:rPr lang="en-US" altLang="zh-CN" dirty="0"/>
                        <a:t>k</a:t>
                      </a:r>
                      <a:r>
                        <a:rPr lang="zh-CN" altLang="en-US" dirty="0"/>
                        <a:t>位</a:t>
                      </a:r>
                    </a:p>
                  </a:txBody>
                  <a:tcPr/>
                </a:tc>
                <a:tc>
                  <a:txBody>
                    <a:bodyPr/>
                    <a:lstStyle/>
                    <a:p>
                      <a:r>
                        <a:rPr lang="en-US" altLang="zh-CN" sz="1800" b="0" i="0" kern="1200" dirty="0">
                          <a:solidFill>
                            <a:schemeClr val="dk1"/>
                          </a:solidFill>
                          <a:effectLst/>
                          <a:latin typeface="+mn-lt"/>
                          <a:ea typeface="+mn-ea"/>
                          <a:cs typeface="+mn-cs"/>
                        </a:rPr>
                        <a:t>x &gt;&gt; (k - 1) &amp; 1</a:t>
                      </a:r>
                      <a:endParaRPr lang="zh-CN" altLang="en-US" dirty="0"/>
                    </a:p>
                  </a:txBody>
                  <a:tcPr/>
                </a:tc>
                <a:extLst>
                  <a:ext uri="{0D108BD9-81ED-4DB2-BD59-A6C34878D82A}">
                    <a16:rowId xmlns:a16="http://schemas.microsoft.com/office/drawing/2014/main" val="3782427109"/>
                  </a:ext>
                </a:extLst>
              </a:tr>
              <a:tr h="370840">
                <a:tc>
                  <a:txBody>
                    <a:bodyPr/>
                    <a:lstStyle/>
                    <a:p>
                      <a:r>
                        <a:rPr lang="zh-CN" altLang="en-US" sz="1800" b="0" i="0" kern="1200" dirty="0">
                          <a:solidFill>
                            <a:schemeClr val="dk1"/>
                          </a:solidFill>
                          <a:effectLst/>
                          <a:latin typeface="+mn-lt"/>
                          <a:ea typeface="+mn-ea"/>
                          <a:cs typeface="+mn-cs"/>
                        </a:rPr>
                        <a:t>把末</a:t>
                      </a:r>
                      <a:r>
                        <a:rPr lang="en-US" altLang="zh-CN" sz="1800" b="0" i="0" kern="1200" dirty="0">
                          <a:solidFill>
                            <a:schemeClr val="dk1"/>
                          </a:solidFill>
                          <a:effectLst/>
                          <a:latin typeface="+mn-lt"/>
                          <a:ea typeface="+mn-ea"/>
                          <a:cs typeface="+mn-cs"/>
                        </a:rPr>
                        <a:t>k</a:t>
                      </a:r>
                      <a:r>
                        <a:rPr lang="zh-CN" altLang="en-US" sz="1800" b="0" i="0" kern="1200" dirty="0">
                          <a:solidFill>
                            <a:schemeClr val="dk1"/>
                          </a:solidFill>
                          <a:effectLst/>
                          <a:latin typeface="+mn-lt"/>
                          <a:ea typeface="+mn-ea"/>
                          <a:cs typeface="+mn-cs"/>
                        </a:rPr>
                        <a:t>位变成</a:t>
                      </a:r>
                      <a:r>
                        <a:rPr lang="en-US" altLang="zh-CN" sz="1800" b="0" i="0" kern="1200" dirty="0">
                          <a:solidFill>
                            <a:schemeClr val="dk1"/>
                          </a:solidFill>
                          <a:effectLst/>
                          <a:latin typeface="+mn-lt"/>
                          <a:ea typeface="+mn-ea"/>
                          <a:cs typeface="+mn-cs"/>
                        </a:rPr>
                        <a:t>1</a:t>
                      </a:r>
                      <a:endParaRPr lang="zh-CN" altLang="en-US" dirty="0"/>
                    </a:p>
                  </a:txBody>
                  <a:tcPr/>
                </a:tc>
                <a:tc>
                  <a:txBody>
                    <a:bodyPr/>
                    <a:lstStyle/>
                    <a:p>
                      <a:r>
                        <a:rPr lang="en-US" altLang="zh-CN" sz="1800" b="0" i="0" kern="1200" dirty="0">
                          <a:solidFill>
                            <a:schemeClr val="dk1"/>
                          </a:solidFill>
                          <a:effectLst/>
                          <a:latin typeface="+mn-lt"/>
                          <a:ea typeface="+mn-ea"/>
                          <a:cs typeface="+mn-cs"/>
                        </a:rPr>
                        <a:t>x | ((1 &lt;&lt; k) - 1)</a:t>
                      </a:r>
                      <a:endParaRPr lang="zh-CN" altLang="en-US" dirty="0"/>
                    </a:p>
                  </a:txBody>
                  <a:tcPr/>
                </a:tc>
                <a:extLst>
                  <a:ext uri="{0D108BD9-81ED-4DB2-BD59-A6C34878D82A}">
                    <a16:rowId xmlns:a16="http://schemas.microsoft.com/office/drawing/2014/main" val="499500393"/>
                  </a:ext>
                </a:extLst>
              </a:tr>
              <a:tr h="370840">
                <a:tc>
                  <a:txBody>
                    <a:bodyPr/>
                    <a:lstStyle/>
                    <a:p>
                      <a:r>
                        <a:rPr lang="zh-CN" altLang="en-US" sz="1800" b="0" i="0" kern="1200" dirty="0">
                          <a:solidFill>
                            <a:schemeClr val="dk1"/>
                          </a:solidFill>
                          <a:effectLst/>
                          <a:latin typeface="+mn-lt"/>
                          <a:ea typeface="+mn-ea"/>
                          <a:cs typeface="+mn-cs"/>
                        </a:rPr>
                        <a:t>末</a:t>
                      </a:r>
                      <a:r>
                        <a:rPr lang="en-US" altLang="zh-CN" sz="1800" b="0" i="0" kern="1200" dirty="0">
                          <a:solidFill>
                            <a:schemeClr val="dk1"/>
                          </a:solidFill>
                          <a:effectLst/>
                          <a:latin typeface="+mn-lt"/>
                          <a:ea typeface="+mn-ea"/>
                          <a:cs typeface="+mn-cs"/>
                        </a:rPr>
                        <a:t>k</a:t>
                      </a:r>
                      <a:r>
                        <a:rPr lang="zh-CN" altLang="en-US" sz="1800" b="0" i="0" kern="1200" dirty="0">
                          <a:solidFill>
                            <a:schemeClr val="dk1"/>
                          </a:solidFill>
                          <a:effectLst/>
                          <a:latin typeface="+mn-lt"/>
                          <a:ea typeface="+mn-ea"/>
                          <a:cs typeface="+mn-cs"/>
                        </a:rPr>
                        <a:t>位取反</a:t>
                      </a:r>
                      <a:endParaRPr lang="zh-CN" altLang="en-US" dirty="0"/>
                    </a:p>
                  </a:txBody>
                  <a:tcPr/>
                </a:tc>
                <a:tc>
                  <a:txBody>
                    <a:bodyPr/>
                    <a:lstStyle/>
                    <a:p>
                      <a:r>
                        <a:rPr lang="en-US" altLang="zh-CN" sz="1800" b="0" i="0" kern="1200" dirty="0">
                          <a:solidFill>
                            <a:schemeClr val="dk1"/>
                          </a:solidFill>
                          <a:effectLst/>
                          <a:latin typeface="+mn-lt"/>
                          <a:ea typeface="+mn-ea"/>
                          <a:cs typeface="+mn-cs"/>
                        </a:rPr>
                        <a:t>x ^ ((1 &lt;&lt; k) - 1)</a:t>
                      </a:r>
                      <a:endParaRPr lang="zh-CN" altLang="en-US" dirty="0"/>
                    </a:p>
                  </a:txBody>
                  <a:tcPr/>
                </a:tc>
                <a:extLst>
                  <a:ext uri="{0D108BD9-81ED-4DB2-BD59-A6C34878D82A}">
                    <a16:rowId xmlns:a16="http://schemas.microsoft.com/office/drawing/2014/main" val="331559322"/>
                  </a:ext>
                </a:extLst>
              </a:tr>
              <a:tr h="370840">
                <a:tc>
                  <a:txBody>
                    <a:bodyPr/>
                    <a:lstStyle/>
                    <a:p>
                      <a:r>
                        <a:rPr lang="zh-CN" altLang="en-US" sz="1800" b="0" i="0" kern="1200" dirty="0">
                          <a:solidFill>
                            <a:schemeClr val="dk1"/>
                          </a:solidFill>
                          <a:effectLst/>
                          <a:latin typeface="+mn-lt"/>
                          <a:ea typeface="+mn-ea"/>
                          <a:cs typeface="+mn-cs"/>
                        </a:rPr>
                        <a:t>把右边连续的</a:t>
                      </a:r>
                      <a:r>
                        <a:rPr lang="en-US" altLang="zh-CN" sz="1800" b="0" i="0" kern="1200" dirty="0">
                          <a:solidFill>
                            <a:schemeClr val="dk1"/>
                          </a:solidFill>
                          <a:effectLst/>
                          <a:latin typeface="+mn-lt"/>
                          <a:ea typeface="+mn-ea"/>
                          <a:cs typeface="+mn-cs"/>
                        </a:rPr>
                        <a:t>1</a:t>
                      </a:r>
                      <a:r>
                        <a:rPr lang="zh-CN" altLang="en-US" sz="1800" b="0" i="0" kern="1200" dirty="0">
                          <a:solidFill>
                            <a:schemeClr val="dk1"/>
                          </a:solidFill>
                          <a:effectLst/>
                          <a:latin typeface="+mn-lt"/>
                          <a:ea typeface="+mn-ea"/>
                          <a:cs typeface="+mn-cs"/>
                        </a:rPr>
                        <a:t>变成</a:t>
                      </a:r>
                      <a:r>
                        <a:rPr lang="en-US" altLang="zh-CN" sz="1800" b="0" i="0" kern="1200" dirty="0">
                          <a:solidFill>
                            <a:schemeClr val="dk1"/>
                          </a:solidFill>
                          <a:effectLst/>
                          <a:latin typeface="+mn-lt"/>
                          <a:ea typeface="+mn-ea"/>
                          <a:cs typeface="+mn-cs"/>
                        </a:rPr>
                        <a:t>0</a:t>
                      </a:r>
                      <a:endParaRPr lang="zh-CN" altLang="en-US" dirty="0"/>
                    </a:p>
                  </a:txBody>
                  <a:tcPr/>
                </a:tc>
                <a:tc>
                  <a:txBody>
                    <a:bodyPr/>
                    <a:lstStyle/>
                    <a:p>
                      <a:r>
                        <a:rPr lang="en-US" altLang="zh-CN" sz="1800" b="0" i="0" kern="1200" dirty="0">
                          <a:solidFill>
                            <a:schemeClr val="dk1"/>
                          </a:solidFill>
                          <a:effectLst/>
                          <a:latin typeface="+mn-lt"/>
                          <a:ea typeface="+mn-ea"/>
                          <a:cs typeface="+mn-cs"/>
                        </a:rPr>
                        <a:t>x &amp; (x+1)</a:t>
                      </a:r>
                      <a:endParaRPr lang="zh-CN" altLang="en-US" dirty="0"/>
                    </a:p>
                  </a:txBody>
                  <a:tcPr/>
                </a:tc>
                <a:extLst>
                  <a:ext uri="{0D108BD9-81ED-4DB2-BD59-A6C34878D82A}">
                    <a16:rowId xmlns:a16="http://schemas.microsoft.com/office/drawing/2014/main" val="2421397617"/>
                  </a:ext>
                </a:extLst>
              </a:tr>
              <a:tr h="370840">
                <a:tc>
                  <a:txBody>
                    <a:bodyPr/>
                    <a:lstStyle/>
                    <a:p>
                      <a:r>
                        <a:rPr lang="zh-CN" altLang="en-US" sz="1800" b="0" i="0" kern="1200" dirty="0">
                          <a:solidFill>
                            <a:schemeClr val="dk1"/>
                          </a:solidFill>
                          <a:effectLst/>
                          <a:latin typeface="+mn-lt"/>
                          <a:ea typeface="+mn-ea"/>
                          <a:cs typeface="+mn-cs"/>
                        </a:rPr>
                        <a:t>把右起第一个</a:t>
                      </a:r>
                      <a:r>
                        <a:rPr lang="en-US" altLang="zh-CN" sz="1800" b="0" i="0" kern="1200" dirty="0">
                          <a:solidFill>
                            <a:schemeClr val="dk1"/>
                          </a:solidFill>
                          <a:effectLst/>
                          <a:latin typeface="+mn-lt"/>
                          <a:ea typeface="+mn-ea"/>
                          <a:cs typeface="+mn-cs"/>
                        </a:rPr>
                        <a:t>0</a:t>
                      </a:r>
                      <a:r>
                        <a:rPr lang="zh-CN" altLang="en-US" sz="1800" b="0" i="0" kern="1200" dirty="0">
                          <a:solidFill>
                            <a:schemeClr val="dk1"/>
                          </a:solidFill>
                          <a:effectLst/>
                          <a:latin typeface="+mn-lt"/>
                          <a:ea typeface="+mn-ea"/>
                          <a:cs typeface="+mn-cs"/>
                        </a:rPr>
                        <a:t>变成</a:t>
                      </a:r>
                      <a:r>
                        <a:rPr lang="en-US" altLang="zh-CN" sz="1800" b="0" i="0" kern="1200" dirty="0">
                          <a:solidFill>
                            <a:schemeClr val="dk1"/>
                          </a:solidFill>
                          <a:effectLst/>
                          <a:latin typeface="+mn-lt"/>
                          <a:ea typeface="+mn-ea"/>
                          <a:cs typeface="+mn-cs"/>
                        </a:rPr>
                        <a:t>1</a:t>
                      </a:r>
                      <a:endParaRPr lang="zh-CN" altLang="en-US" dirty="0"/>
                    </a:p>
                  </a:txBody>
                  <a:tcPr/>
                </a:tc>
                <a:tc>
                  <a:txBody>
                    <a:bodyPr/>
                    <a:lstStyle/>
                    <a:p>
                      <a:r>
                        <a:rPr lang="en-US" altLang="zh-CN" sz="1800" b="0" i="0" kern="1200" dirty="0">
                          <a:solidFill>
                            <a:schemeClr val="dk1"/>
                          </a:solidFill>
                          <a:effectLst/>
                          <a:latin typeface="+mn-lt"/>
                          <a:ea typeface="+mn-ea"/>
                          <a:cs typeface="+mn-cs"/>
                        </a:rPr>
                        <a:t>x | (x+1)</a:t>
                      </a:r>
                      <a:endParaRPr lang="zh-CN" altLang="en-US" dirty="0"/>
                    </a:p>
                  </a:txBody>
                  <a:tcPr/>
                </a:tc>
                <a:extLst>
                  <a:ext uri="{0D108BD9-81ED-4DB2-BD59-A6C34878D82A}">
                    <a16:rowId xmlns:a16="http://schemas.microsoft.com/office/drawing/2014/main" val="1093365211"/>
                  </a:ext>
                </a:extLst>
              </a:tr>
              <a:tr h="370840">
                <a:tc>
                  <a:txBody>
                    <a:bodyPr/>
                    <a:lstStyle/>
                    <a:p>
                      <a:r>
                        <a:rPr lang="zh-CN" altLang="en-US" sz="1800" b="0" i="0" kern="1200" dirty="0">
                          <a:solidFill>
                            <a:schemeClr val="dk1"/>
                          </a:solidFill>
                          <a:effectLst/>
                          <a:latin typeface="+mn-lt"/>
                          <a:ea typeface="+mn-ea"/>
                          <a:cs typeface="+mn-cs"/>
                        </a:rPr>
                        <a:t>把右边连续的</a:t>
                      </a:r>
                      <a:r>
                        <a:rPr lang="en-US" altLang="zh-CN" sz="1800" b="0" i="0" kern="1200" dirty="0">
                          <a:solidFill>
                            <a:schemeClr val="dk1"/>
                          </a:solidFill>
                          <a:effectLst/>
                          <a:latin typeface="+mn-lt"/>
                          <a:ea typeface="+mn-ea"/>
                          <a:cs typeface="+mn-cs"/>
                        </a:rPr>
                        <a:t>0</a:t>
                      </a:r>
                      <a:r>
                        <a:rPr lang="zh-CN" altLang="en-US" sz="1800" b="0" i="0" kern="1200" dirty="0">
                          <a:solidFill>
                            <a:schemeClr val="dk1"/>
                          </a:solidFill>
                          <a:effectLst/>
                          <a:latin typeface="+mn-lt"/>
                          <a:ea typeface="+mn-ea"/>
                          <a:cs typeface="+mn-cs"/>
                        </a:rPr>
                        <a:t>变成</a:t>
                      </a:r>
                      <a:r>
                        <a:rPr lang="en-US" altLang="zh-CN" sz="1800" b="0" i="0" kern="1200" dirty="0">
                          <a:solidFill>
                            <a:schemeClr val="dk1"/>
                          </a:solidFill>
                          <a:effectLst/>
                          <a:latin typeface="+mn-lt"/>
                          <a:ea typeface="+mn-ea"/>
                          <a:cs typeface="+mn-cs"/>
                        </a:rPr>
                        <a:t>1</a:t>
                      </a:r>
                      <a:endParaRPr lang="zh-CN" altLang="en-US" dirty="0"/>
                    </a:p>
                  </a:txBody>
                  <a:tcPr/>
                </a:tc>
                <a:tc>
                  <a:txBody>
                    <a:bodyPr/>
                    <a:lstStyle/>
                    <a:p>
                      <a:r>
                        <a:rPr lang="en-US" altLang="zh-CN" sz="1800" b="0" i="0" kern="1200" dirty="0">
                          <a:solidFill>
                            <a:schemeClr val="dk1"/>
                          </a:solidFill>
                          <a:effectLst/>
                          <a:latin typeface="+mn-lt"/>
                          <a:ea typeface="+mn-ea"/>
                          <a:cs typeface="+mn-cs"/>
                        </a:rPr>
                        <a:t>x | (x-1)</a:t>
                      </a:r>
                      <a:endParaRPr lang="zh-CN" altLang="en-US" dirty="0"/>
                    </a:p>
                  </a:txBody>
                  <a:tcPr/>
                </a:tc>
                <a:extLst>
                  <a:ext uri="{0D108BD9-81ED-4DB2-BD59-A6C34878D82A}">
                    <a16:rowId xmlns:a16="http://schemas.microsoft.com/office/drawing/2014/main" val="1715954836"/>
                  </a:ext>
                </a:extLst>
              </a:tr>
              <a:tr h="370840">
                <a:tc>
                  <a:txBody>
                    <a:bodyPr/>
                    <a:lstStyle/>
                    <a:p>
                      <a:r>
                        <a:rPr lang="zh-CN" altLang="en-US" sz="1800" b="0" i="0" kern="1200" dirty="0">
                          <a:solidFill>
                            <a:schemeClr val="dk1"/>
                          </a:solidFill>
                          <a:effectLst/>
                          <a:latin typeface="+mn-lt"/>
                          <a:ea typeface="+mn-ea"/>
                          <a:cs typeface="+mn-cs"/>
                        </a:rPr>
                        <a:t>取右边连续的</a:t>
                      </a:r>
                      <a:r>
                        <a:rPr lang="en-US" altLang="zh-CN" sz="1800" b="0" i="0" kern="1200" dirty="0">
                          <a:solidFill>
                            <a:schemeClr val="dk1"/>
                          </a:solidFill>
                          <a:effectLst/>
                          <a:latin typeface="+mn-lt"/>
                          <a:ea typeface="+mn-ea"/>
                          <a:cs typeface="+mn-cs"/>
                        </a:rPr>
                        <a:t>1</a:t>
                      </a:r>
                      <a:endParaRPr lang="zh-CN" altLang="en-US" dirty="0"/>
                    </a:p>
                  </a:txBody>
                  <a:tcPr/>
                </a:tc>
                <a:tc>
                  <a:txBody>
                    <a:bodyPr/>
                    <a:lstStyle/>
                    <a:p>
                      <a:r>
                        <a:rPr lang="en-US" altLang="zh-CN" sz="1800" b="0" i="0" kern="1200" dirty="0">
                          <a:solidFill>
                            <a:schemeClr val="dk1"/>
                          </a:solidFill>
                          <a:effectLst/>
                          <a:latin typeface="+mn-lt"/>
                          <a:ea typeface="+mn-ea"/>
                          <a:cs typeface="+mn-cs"/>
                        </a:rPr>
                        <a:t>(x ^ (x + 1)) &gt;&gt; 1</a:t>
                      </a:r>
                      <a:endParaRPr lang="zh-CN" altLang="en-US" dirty="0"/>
                    </a:p>
                  </a:txBody>
                  <a:tcPr/>
                </a:tc>
                <a:extLst>
                  <a:ext uri="{0D108BD9-81ED-4DB2-BD59-A6C34878D82A}">
                    <a16:rowId xmlns:a16="http://schemas.microsoft.com/office/drawing/2014/main" val="3814684389"/>
                  </a:ext>
                </a:extLst>
              </a:tr>
              <a:tr h="370840">
                <a:tc>
                  <a:txBody>
                    <a:bodyPr/>
                    <a:lstStyle/>
                    <a:p>
                      <a:r>
                        <a:rPr lang="zh-CN" altLang="en-US" sz="1800" b="0" i="0" kern="1200" dirty="0">
                          <a:solidFill>
                            <a:schemeClr val="dk1"/>
                          </a:solidFill>
                          <a:effectLst/>
                          <a:latin typeface="+mn-lt"/>
                          <a:ea typeface="+mn-ea"/>
                          <a:cs typeface="+mn-cs"/>
                        </a:rPr>
                        <a:t>找到右起第一个</a:t>
                      </a:r>
                      <a:r>
                        <a:rPr lang="en-US" altLang="zh-CN" sz="1800" b="0" i="0" kern="1200" dirty="0">
                          <a:solidFill>
                            <a:schemeClr val="dk1"/>
                          </a:solidFill>
                          <a:effectLst/>
                          <a:latin typeface="+mn-lt"/>
                          <a:ea typeface="+mn-ea"/>
                          <a:cs typeface="+mn-cs"/>
                        </a:rPr>
                        <a:t>1</a:t>
                      </a:r>
                      <a:r>
                        <a:rPr lang="zh-CN" altLang="en-US" sz="1800" b="0" i="0" kern="1200">
                          <a:solidFill>
                            <a:schemeClr val="dk1"/>
                          </a:solidFill>
                          <a:effectLst/>
                          <a:latin typeface="+mn-lt"/>
                          <a:ea typeface="+mn-ea"/>
                          <a:cs typeface="+mn-cs"/>
                        </a:rPr>
                        <a:t>的位置</a:t>
                      </a:r>
                      <a:r>
                        <a:rPr lang="en-US" altLang="zh-CN" sz="1800" b="0" i="0" kern="1200">
                          <a:solidFill>
                            <a:schemeClr val="dk1"/>
                          </a:solidFill>
                          <a:effectLst/>
                          <a:latin typeface="+mn-lt"/>
                          <a:ea typeface="+mn-ea"/>
                          <a:cs typeface="+mn-cs"/>
                        </a:rPr>
                        <a:t>(</a:t>
                      </a:r>
                      <a:r>
                        <a:rPr lang="en-US" altLang="zh-CN" sz="1800" b="0" i="0" kern="1200" dirty="0" err="1">
                          <a:solidFill>
                            <a:schemeClr val="dk1"/>
                          </a:solidFill>
                          <a:effectLst/>
                          <a:latin typeface="+mn-lt"/>
                          <a:ea typeface="+mn-ea"/>
                          <a:cs typeface="+mn-cs"/>
                        </a:rPr>
                        <a:t>lowbit</a:t>
                      </a:r>
                      <a:r>
                        <a:rPr lang="en-US" altLang="zh-CN"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 x &amp; (x ^ (x-1))</a:t>
                      </a:r>
                      <a:endParaRPr lang="zh-CN" altLang="en-US" dirty="0"/>
                    </a:p>
                  </a:txBody>
                  <a:tcPr/>
                </a:tc>
                <a:extLst>
                  <a:ext uri="{0D108BD9-81ED-4DB2-BD59-A6C34878D82A}">
                    <a16:rowId xmlns:a16="http://schemas.microsoft.com/office/drawing/2014/main" val="2112270439"/>
                  </a:ext>
                </a:extLst>
              </a:tr>
            </a:tbl>
          </a:graphicData>
        </a:graphic>
      </p:graphicFrame>
    </p:spTree>
    <p:extLst>
      <p:ext uri="{BB962C8B-B14F-4D97-AF65-F5344CB8AC3E}">
        <p14:creationId xmlns:p14="http://schemas.microsoft.com/office/powerpoint/2010/main" val="1945055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FD47E-F454-465D-AD05-A36284C029D8}"/>
              </a:ext>
            </a:extLst>
          </p:cNvPr>
          <p:cNvSpPr>
            <a:spLocks noGrp="1"/>
          </p:cNvSpPr>
          <p:nvPr>
            <p:ph type="title"/>
          </p:nvPr>
        </p:nvSpPr>
        <p:spPr/>
        <p:txBody>
          <a:bodyPr/>
          <a:lstStyle/>
          <a:p>
            <a:r>
              <a:rPr lang="zh-CN" altLang="en-US" dirty="0"/>
              <a:t>位运算优化</a:t>
            </a:r>
          </a:p>
        </p:txBody>
      </p:sp>
      <p:sp>
        <p:nvSpPr>
          <p:cNvPr id="3" name="内容占位符 2">
            <a:extLst>
              <a:ext uri="{FF2B5EF4-FFF2-40B4-BE49-F238E27FC236}">
                <a16:creationId xmlns:a16="http://schemas.microsoft.com/office/drawing/2014/main" id="{284A45BF-53D3-4DFC-9C95-DF208061C97F}"/>
              </a:ext>
            </a:extLst>
          </p:cNvPr>
          <p:cNvSpPr>
            <a:spLocks noGrp="1"/>
          </p:cNvSpPr>
          <p:nvPr>
            <p:ph idx="1"/>
          </p:nvPr>
        </p:nvSpPr>
        <p:spPr/>
        <p:txBody>
          <a:bodyPr/>
          <a:lstStyle/>
          <a:p>
            <a:r>
              <a:rPr lang="zh-CN" altLang="en-US" dirty="0"/>
              <a:t>示例：二进制中的</a:t>
            </a:r>
            <a:r>
              <a:rPr lang="en-US" altLang="zh-CN" dirty="0"/>
              <a:t>1</a:t>
            </a:r>
            <a:r>
              <a:rPr lang="zh-CN" altLang="en-US" dirty="0"/>
              <a:t>有奇数个还是偶数个</a:t>
            </a:r>
            <a:endParaRPr lang="en-US" altLang="zh-CN" dirty="0"/>
          </a:p>
          <a:p>
            <a:pPr marL="0" indent="0">
              <a:buNone/>
            </a:pPr>
            <a:r>
              <a:rPr lang="zh-CN" altLang="en-US" sz="2400" dirty="0"/>
              <a:t>我们可以用下面的代码来计算一个</a:t>
            </a:r>
            <a:r>
              <a:rPr lang="en-US" altLang="zh-CN" sz="2400" b="1" dirty="0"/>
              <a:t>32</a:t>
            </a:r>
            <a:r>
              <a:rPr lang="zh-CN" altLang="en-US" sz="2400" b="1" dirty="0"/>
              <a:t>位</a:t>
            </a:r>
            <a:r>
              <a:rPr lang="zh-CN" altLang="en-US" sz="2400" dirty="0"/>
              <a:t>整数的二进制中</a:t>
            </a:r>
            <a:r>
              <a:rPr lang="en-US" altLang="zh-CN" sz="2400" dirty="0"/>
              <a:t>1</a:t>
            </a:r>
            <a:r>
              <a:rPr lang="zh-CN" altLang="en-US" sz="2400" dirty="0"/>
              <a:t>的个数的奇偶性：</a:t>
            </a:r>
            <a:endParaRPr lang="en-US" altLang="zh-CN" sz="2400" dirty="0"/>
          </a:p>
          <a:p>
            <a:pPr marL="0" indent="0">
              <a:buNone/>
            </a:pPr>
            <a:r>
              <a:rPr lang="en-US" altLang="zh-CN" sz="2400" dirty="0"/>
              <a:t>	</a:t>
            </a:r>
          </a:p>
          <a:p>
            <a:endParaRPr lang="zh-CN" altLang="en-US" dirty="0"/>
          </a:p>
        </p:txBody>
      </p:sp>
      <p:pic>
        <p:nvPicPr>
          <p:cNvPr id="4" name="图片 3">
            <a:extLst>
              <a:ext uri="{FF2B5EF4-FFF2-40B4-BE49-F238E27FC236}">
                <a16:creationId xmlns:a16="http://schemas.microsoft.com/office/drawing/2014/main" id="{5501BDD0-34A3-43C6-AC6D-4350706D90C9}"/>
              </a:ext>
            </a:extLst>
          </p:cNvPr>
          <p:cNvPicPr>
            <a:picLocks noChangeAspect="1"/>
          </p:cNvPicPr>
          <p:nvPr/>
        </p:nvPicPr>
        <p:blipFill>
          <a:blip r:embed="rId2"/>
          <a:stretch>
            <a:fillRect/>
          </a:stretch>
        </p:blipFill>
        <p:spPr>
          <a:xfrm>
            <a:off x="2381250" y="3062287"/>
            <a:ext cx="5370830" cy="2767145"/>
          </a:xfrm>
          <a:prstGeom prst="rect">
            <a:avLst/>
          </a:prstGeom>
        </p:spPr>
      </p:pic>
    </p:spTree>
    <p:extLst>
      <p:ext uri="{BB962C8B-B14F-4D97-AF65-F5344CB8AC3E}">
        <p14:creationId xmlns:p14="http://schemas.microsoft.com/office/powerpoint/2010/main" val="2737695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3A9BEE1-BBB2-4DBC-9DD2-645032794DEE}"/>
              </a:ext>
            </a:extLst>
          </p:cNvPr>
          <p:cNvSpPr>
            <a:spLocks noGrp="1"/>
          </p:cNvSpPr>
          <p:nvPr>
            <p:ph idx="1"/>
          </p:nvPr>
        </p:nvSpPr>
        <p:spPr>
          <a:xfrm>
            <a:off x="716280" y="100648"/>
            <a:ext cx="10957560" cy="6676072"/>
          </a:xfrm>
        </p:spPr>
        <p:txBody>
          <a:bodyPr>
            <a:normAutofit/>
          </a:bodyPr>
          <a:lstStyle/>
          <a:p>
            <a:pPr marL="0" indent="0">
              <a:buNone/>
            </a:pPr>
            <a:r>
              <a:rPr lang="zh-CN" altLang="en-US" dirty="0"/>
              <a:t>进一步优化：</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sz="2000" dirty="0"/>
              <a:t>第一次异或得到的二进制数，其右起第</a:t>
            </a:r>
            <a:r>
              <a:rPr lang="en-US" altLang="zh-CN" sz="2000" dirty="0" err="1"/>
              <a:t>i</a:t>
            </a:r>
            <a:r>
              <a:rPr lang="zh-CN" altLang="en-US" sz="2000" dirty="0"/>
              <a:t>位上的数表示原数中第</a:t>
            </a:r>
            <a:r>
              <a:rPr lang="en-US" altLang="zh-CN" sz="2000" dirty="0" err="1"/>
              <a:t>i</a:t>
            </a:r>
            <a:r>
              <a:rPr lang="zh-CN" altLang="en-US" sz="2000" dirty="0"/>
              <a:t>和</a:t>
            </a:r>
            <a:r>
              <a:rPr lang="en-US" altLang="zh-CN" sz="2000" dirty="0"/>
              <a:t>i+1</a:t>
            </a:r>
            <a:r>
              <a:rPr lang="zh-CN" altLang="en-US" sz="2000" dirty="0"/>
              <a:t>位上有奇数个</a:t>
            </a:r>
            <a:r>
              <a:rPr lang="en-US" altLang="zh-CN" sz="2000" dirty="0"/>
              <a:t>1</a:t>
            </a:r>
            <a:r>
              <a:rPr lang="zh-CN" altLang="en-US" sz="2000" dirty="0"/>
              <a:t>还是偶数个</a:t>
            </a:r>
            <a:r>
              <a:rPr lang="en-US" altLang="zh-CN" sz="2000" dirty="0"/>
              <a:t>1</a:t>
            </a:r>
            <a:r>
              <a:rPr lang="zh-CN" altLang="en-US" sz="2000" dirty="0"/>
              <a:t>；</a:t>
            </a:r>
            <a:endParaRPr lang="en-US" altLang="zh-CN" sz="2000" dirty="0"/>
          </a:p>
          <a:p>
            <a:pPr marL="0" indent="0">
              <a:buNone/>
            </a:pPr>
            <a:r>
              <a:rPr lang="zh-CN" altLang="en-US" sz="2000" dirty="0"/>
              <a:t>第一次异或得到的二进制数，其右起第</a:t>
            </a:r>
            <a:r>
              <a:rPr lang="en-US" altLang="zh-CN" sz="2000" dirty="0" err="1"/>
              <a:t>i</a:t>
            </a:r>
            <a:r>
              <a:rPr lang="zh-CN" altLang="en-US" sz="2000" dirty="0"/>
              <a:t>位上的数表示原数对应的四个位置有奇数个</a:t>
            </a:r>
            <a:r>
              <a:rPr lang="en-US" altLang="zh-CN" sz="2000" dirty="0"/>
              <a:t>1</a:t>
            </a:r>
            <a:r>
              <a:rPr lang="zh-CN" altLang="en-US" sz="2000" dirty="0"/>
              <a:t>还是偶数个</a:t>
            </a:r>
            <a:r>
              <a:rPr lang="en-US" altLang="zh-CN" sz="2000" dirty="0"/>
              <a:t>1</a:t>
            </a:r>
            <a:r>
              <a:rPr lang="zh-CN" altLang="en-US" sz="2000" dirty="0"/>
              <a:t>；</a:t>
            </a:r>
            <a:endParaRPr lang="en-US" altLang="zh-CN" sz="2000" dirty="0"/>
          </a:p>
          <a:p>
            <a:pPr marL="0" indent="0">
              <a:buNone/>
            </a:pPr>
            <a:r>
              <a:rPr lang="zh-CN" altLang="en-US" sz="2000" dirty="0"/>
              <a:t>。。。</a:t>
            </a:r>
            <a:endParaRPr lang="en-US" altLang="zh-CN" sz="2000" dirty="0"/>
          </a:p>
          <a:p>
            <a:pPr marL="0" indent="0">
              <a:buNone/>
            </a:pPr>
            <a:r>
              <a:rPr lang="zh-CN" altLang="en-US" sz="2000" dirty="0"/>
              <a:t>第五次异或后，得到的二进制数的最末位就表示整个</a:t>
            </a:r>
            <a:r>
              <a:rPr lang="en-US" altLang="zh-CN" sz="2000" dirty="0"/>
              <a:t>32</a:t>
            </a:r>
            <a:r>
              <a:rPr lang="zh-CN" altLang="en-US" sz="2000" dirty="0"/>
              <a:t>位数里有多少个</a:t>
            </a:r>
            <a:r>
              <a:rPr lang="en-US" altLang="zh-CN" sz="2000" dirty="0"/>
              <a:t>1</a:t>
            </a:r>
            <a:r>
              <a:rPr lang="zh-CN" altLang="en-US" sz="2000" dirty="0"/>
              <a:t>。</a:t>
            </a:r>
            <a:endParaRPr lang="en-US" altLang="zh-CN" sz="2000" dirty="0"/>
          </a:p>
          <a:p>
            <a:pPr marL="0" indent="0">
              <a:buNone/>
            </a:pPr>
            <a:endParaRPr lang="en-US" altLang="zh-CN" sz="2000" dirty="0"/>
          </a:p>
          <a:p>
            <a:pPr marL="0" indent="0">
              <a:buNone/>
            </a:pPr>
            <a:r>
              <a:rPr lang="zh-CN" altLang="en-US" sz="2000" dirty="0"/>
              <a:t>更多“骚操作” 大家可以看</a:t>
            </a:r>
            <a:r>
              <a:rPr lang="en-US" altLang="zh-CN" sz="2000" dirty="0"/>
              <a:t>matrix67</a:t>
            </a:r>
            <a:r>
              <a:rPr lang="zh-CN" altLang="en-US" sz="2000" dirty="0"/>
              <a:t>的原博客</a:t>
            </a:r>
            <a:r>
              <a:rPr lang="en-US" altLang="zh-CN" sz="2000" dirty="0"/>
              <a:t>《</a:t>
            </a:r>
            <a:r>
              <a:rPr lang="zh-CN" altLang="en-US" sz="2000" dirty="0"/>
              <a:t>位运算简介及实用技巧</a:t>
            </a:r>
            <a:r>
              <a:rPr lang="en-US" altLang="zh-CN" sz="2000" dirty="0"/>
              <a:t>》</a:t>
            </a:r>
            <a:r>
              <a:rPr lang="zh-CN" altLang="en-US" sz="2000" dirty="0"/>
              <a:t>，这里就不再赘述。</a:t>
            </a:r>
            <a:endParaRPr lang="en-US" altLang="zh-CN" sz="2000" dirty="0"/>
          </a:p>
        </p:txBody>
      </p:sp>
      <p:pic>
        <p:nvPicPr>
          <p:cNvPr id="5" name="图片 4">
            <a:extLst>
              <a:ext uri="{FF2B5EF4-FFF2-40B4-BE49-F238E27FC236}">
                <a16:creationId xmlns:a16="http://schemas.microsoft.com/office/drawing/2014/main" id="{DAD4FCCC-9409-4A47-8ED8-499A37AA8218}"/>
              </a:ext>
            </a:extLst>
          </p:cNvPr>
          <p:cNvPicPr>
            <a:picLocks noChangeAspect="1"/>
          </p:cNvPicPr>
          <p:nvPr/>
        </p:nvPicPr>
        <p:blipFill>
          <a:blip r:embed="rId2"/>
          <a:stretch>
            <a:fillRect/>
          </a:stretch>
        </p:blipFill>
        <p:spPr>
          <a:xfrm>
            <a:off x="4054475" y="300658"/>
            <a:ext cx="3199765" cy="3609038"/>
          </a:xfrm>
          <a:prstGeom prst="rect">
            <a:avLst/>
          </a:prstGeom>
        </p:spPr>
      </p:pic>
    </p:spTree>
    <p:extLst>
      <p:ext uri="{BB962C8B-B14F-4D97-AF65-F5344CB8AC3E}">
        <p14:creationId xmlns:p14="http://schemas.microsoft.com/office/powerpoint/2010/main" val="3704160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0288E61-53DF-4240-BECC-AABEE56C4D61}"/>
              </a:ext>
            </a:extLst>
          </p:cNvPr>
          <p:cNvSpPr>
            <a:spLocks noGrp="1"/>
          </p:cNvSpPr>
          <p:nvPr>
            <p:ph idx="1"/>
          </p:nvPr>
        </p:nvSpPr>
        <p:spPr>
          <a:xfrm>
            <a:off x="838200" y="477520"/>
            <a:ext cx="10515600" cy="6380480"/>
          </a:xfrm>
        </p:spPr>
        <p:txBody>
          <a:bodyPr>
            <a:normAutofit lnSpcReduction="10000"/>
          </a:bodyPr>
          <a:lstStyle/>
          <a:p>
            <a:pPr marL="0" indent="0">
              <a:buNone/>
            </a:pPr>
            <a:r>
              <a:rPr lang="zh-CN" altLang="en-US" sz="3200" dirty="0"/>
              <a:t>例题：求</a:t>
            </a:r>
            <a:r>
              <a:rPr lang="en-US" altLang="zh-CN" sz="3200" dirty="0"/>
              <a:t>a</a:t>
            </a:r>
            <a:r>
              <a:rPr lang="zh-CN" altLang="en-US" sz="3200" dirty="0"/>
              <a:t>乘</a:t>
            </a:r>
            <a:r>
              <a:rPr lang="en-US" altLang="zh-CN" sz="3200" dirty="0"/>
              <a:t>b</a:t>
            </a:r>
            <a:r>
              <a:rPr lang="zh-CN" altLang="en-US" sz="3200" dirty="0"/>
              <a:t>对</a:t>
            </a:r>
            <a:r>
              <a:rPr lang="en-US" altLang="zh-CN" sz="3200" dirty="0"/>
              <a:t>p</a:t>
            </a:r>
            <a:r>
              <a:rPr lang="zh-CN" altLang="en-US" sz="3200" dirty="0"/>
              <a:t>取模的值，其中</a:t>
            </a:r>
            <a:r>
              <a:rPr lang="en-US" altLang="zh-CN" sz="3200" dirty="0"/>
              <a:t>1&lt;=</a:t>
            </a:r>
            <a:r>
              <a:rPr lang="en-US" altLang="zh-CN" sz="3200" dirty="0" err="1"/>
              <a:t>a,b,p</a:t>
            </a:r>
            <a:r>
              <a:rPr lang="en-US" altLang="zh-CN" sz="3200" dirty="0"/>
              <a:t>&lt;=10^18</a:t>
            </a:r>
            <a:r>
              <a:rPr lang="zh-CN" altLang="en-US" sz="3200" dirty="0"/>
              <a:t>。</a:t>
            </a:r>
          </a:p>
          <a:p>
            <a:pPr marL="0" indent="0">
              <a:buNone/>
            </a:pPr>
            <a:endParaRPr lang="en-US" altLang="zh-CN" dirty="0"/>
          </a:p>
          <a:p>
            <a:pPr marL="0" indent="0">
              <a:buNone/>
            </a:pPr>
            <a:r>
              <a:rPr lang="zh-CN" altLang="en-US" sz="2400" dirty="0"/>
              <a:t>分析：简单的暴力相乘显然会溢出（相当于对</a:t>
            </a:r>
            <a:r>
              <a:rPr lang="en-US" altLang="zh-CN" sz="2400" dirty="0"/>
              <a:t>64</a:t>
            </a:r>
            <a:r>
              <a:rPr lang="zh-CN" altLang="en-US" sz="2400" dirty="0"/>
              <a:t>位整数最大值</a:t>
            </a:r>
            <a:r>
              <a:rPr lang="en-US" altLang="zh-CN" sz="2400" dirty="0"/>
              <a:t>+1</a:t>
            </a:r>
            <a:r>
              <a:rPr lang="zh-CN" altLang="en-US" sz="2400" dirty="0"/>
              <a:t>取模），对</a:t>
            </a:r>
            <a:r>
              <a:rPr lang="en-US" altLang="zh-CN" sz="2400" dirty="0"/>
              <a:t>a</a:t>
            </a:r>
            <a:r>
              <a:rPr lang="zh-CN" altLang="en-US" sz="2400" dirty="0"/>
              <a:t>进行</a:t>
            </a:r>
            <a:r>
              <a:rPr lang="en-US" altLang="zh-CN" sz="2400" dirty="0"/>
              <a:t>b</a:t>
            </a:r>
            <a:r>
              <a:rPr lang="zh-CN" altLang="en-US" sz="2400" dirty="0"/>
              <a:t>次累加显然会超时。</a:t>
            </a:r>
            <a:endParaRPr lang="en-US" altLang="zh-CN" sz="2400" dirty="0"/>
          </a:p>
          <a:p>
            <a:pPr marL="0" indent="0">
              <a:buNone/>
            </a:pPr>
            <a:r>
              <a:rPr lang="zh-CN" altLang="en-US" sz="2400" dirty="0"/>
              <a:t>方法</a:t>
            </a:r>
            <a:r>
              <a:rPr lang="en-US" altLang="zh-CN" sz="2400" dirty="0"/>
              <a:t>1</a:t>
            </a:r>
            <a:r>
              <a:rPr lang="zh-CN" altLang="en-US" sz="2400" dirty="0"/>
              <a:t>：将</a:t>
            </a:r>
            <a:r>
              <a:rPr lang="en-US" altLang="zh-CN" sz="2400" dirty="0"/>
              <a:t>b</a:t>
            </a:r>
            <a:r>
              <a:rPr lang="zh-CN" altLang="en-US" sz="2400" dirty="0"/>
              <a:t>进行二进制拆分，然后与</a:t>
            </a:r>
            <a:r>
              <a:rPr lang="en-US" altLang="zh-CN" sz="2400" dirty="0"/>
              <a:t>a</a:t>
            </a:r>
            <a:r>
              <a:rPr lang="zh-CN" altLang="en-US" sz="2400" dirty="0"/>
              <a:t>做乘法分配。</a:t>
            </a: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r>
              <a:rPr lang="zh-CN" altLang="en-US" i="1" dirty="0"/>
              <a:t>复杂度：</a:t>
            </a:r>
            <a:r>
              <a:rPr lang="en-US" altLang="zh-CN" i="1" dirty="0"/>
              <a:t>O</a:t>
            </a:r>
            <a:r>
              <a:rPr lang="en-US" altLang="zh-CN" dirty="0"/>
              <a:t>(log2​</a:t>
            </a:r>
            <a:r>
              <a:rPr lang="en-US" altLang="zh-CN" i="1" dirty="0"/>
              <a:t>b</a:t>
            </a:r>
            <a:r>
              <a:rPr lang="en-US" altLang="zh-CN" dirty="0"/>
              <a:t>)</a:t>
            </a:r>
            <a:endParaRPr lang="en-US" altLang="zh-CN" sz="2400" dirty="0"/>
          </a:p>
          <a:p>
            <a:pPr marL="0" indent="0">
              <a:buNone/>
            </a:pPr>
            <a:endParaRPr lang="zh-CN" altLang="en-US" sz="2400" dirty="0"/>
          </a:p>
          <a:p>
            <a:pPr marL="0" indent="0">
              <a:buNone/>
            </a:pPr>
            <a:endParaRPr lang="zh-CN" altLang="en-US" dirty="0"/>
          </a:p>
        </p:txBody>
      </p:sp>
      <p:pic>
        <p:nvPicPr>
          <p:cNvPr id="4" name="图片 3">
            <a:extLst>
              <a:ext uri="{FF2B5EF4-FFF2-40B4-BE49-F238E27FC236}">
                <a16:creationId xmlns:a16="http://schemas.microsoft.com/office/drawing/2014/main" id="{D851E7A9-0D7A-4891-B4FD-AFA00D07EC87}"/>
              </a:ext>
            </a:extLst>
          </p:cNvPr>
          <p:cNvPicPr>
            <a:picLocks noChangeAspect="1"/>
          </p:cNvPicPr>
          <p:nvPr/>
        </p:nvPicPr>
        <p:blipFill>
          <a:blip r:embed="rId2"/>
          <a:stretch>
            <a:fillRect/>
          </a:stretch>
        </p:blipFill>
        <p:spPr>
          <a:xfrm>
            <a:off x="1952942" y="2830194"/>
            <a:ext cx="6327458" cy="3429837"/>
          </a:xfrm>
          <a:prstGeom prst="rect">
            <a:avLst/>
          </a:prstGeom>
        </p:spPr>
      </p:pic>
    </p:spTree>
    <p:extLst>
      <p:ext uri="{BB962C8B-B14F-4D97-AF65-F5344CB8AC3E}">
        <p14:creationId xmlns:p14="http://schemas.microsoft.com/office/powerpoint/2010/main" val="395463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1AAF02A-A9F3-4463-B2AE-A70F7A528455}"/>
              </a:ext>
            </a:extLst>
          </p:cNvPr>
          <p:cNvSpPr>
            <a:spLocks noGrp="1"/>
          </p:cNvSpPr>
          <p:nvPr>
            <p:ph idx="1"/>
          </p:nvPr>
        </p:nvSpPr>
        <p:spPr>
          <a:xfrm>
            <a:off x="838200" y="812800"/>
            <a:ext cx="10515600" cy="5364163"/>
          </a:xfrm>
        </p:spPr>
        <p:txBody>
          <a:bodyPr/>
          <a:lstStyle/>
          <a:p>
            <a:pPr marL="0" indent="0">
              <a:buNone/>
            </a:pPr>
            <a:r>
              <a:rPr lang="zh-CN" altLang="en-US" dirty="0"/>
              <a:t>还有一个与主题无关的方法（但是复杂度更低）</a:t>
            </a:r>
            <a:endParaRPr lang="en-US" altLang="zh-CN" dirty="0"/>
          </a:p>
          <a:p>
            <a:pPr marL="0" indent="0">
              <a:buNone/>
            </a:pPr>
            <a:r>
              <a:rPr lang="zh-CN" altLang="en-US" sz="2400" dirty="0"/>
              <a:t>思路：利用</a:t>
            </a:r>
            <a:r>
              <a:rPr lang="en-US" altLang="zh-CN" sz="2400" dirty="0"/>
              <a:t>long double</a:t>
            </a:r>
            <a:r>
              <a:rPr lang="zh-CN" altLang="en-US" sz="2400" dirty="0"/>
              <a:t>字节长但是不精确的特点，避开了</a:t>
            </a:r>
            <a:r>
              <a:rPr lang="en-US" altLang="zh-CN" sz="2400" dirty="0"/>
              <a:t>64</a:t>
            </a:r>
            <a:r>
              <a:rPr lang="zh-CN" altLang="en-US" sz="2400" dirty="0"/>
              <a:t>位的限制算出答案。</a:t>
            </a:r>
          </a:p>
          <a:p>
            <a:pPr marL="0" indent="0">
              <a:buNone/>
            </a:pPr>
            <a:endParaRPr lang="zh-CN" altLang="en-US" dirty="0"/>
          </a:p>
        </p:txBody>
      </p:sp>
      <p:pic>
        <p:nvPicPr>
          <p:cNvPr id="4" name="图片 3">
            <a:extLst>
              <a:ext uri="{FF2B5EF4-FFF2-40B4-BE49-F238E27FC236}">
                <a16:creationId xmlns:a16="http://schemas.microsoft.com/office/drawing/2014/main" id="{C9409AE3-D26B-4709-9360-F93DA57592E1}"/>
              </a:ext>
            </a:extLst>
          </p:cNvPr>
          <p:cNvPicPr>
            <a:picLocks noChangeAspect="1"/>
          </p:cNvPicPr>
          <p:nvPr/>
        </p:nvPicPr>
        <p:blipFill>
          <a:blip r:embed="rId2"/>
          <a:stretch>
            <a:fillRect/>
          </a:stretch>
        </p:blipFill>
        <p:spPr>
          <a:xfrm>
            <a:off x="1150302" y="2123757"/>
            <a:ext cx="9498113" cy="3921443"/>
          </a:xfrm>
          <a:prstGeom prst="rect">
            <a:avLst/>
          </a:prstGeom>
        </p:spPr>
      </p:pic>
    </p:spTree>
    <p:extLst>
      <p:ext uri="{BB962C8B-B14F-4D97-AF65-F5344CB8AC3E}">
        <p14:creationId xmlns:p14="http://schemas.microsoft.com/office/powerpoint/2010/main" val="153535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CAF27F-0158-4199-ABBC-EB754B947A4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225E303-DFD2-45B5-B01C-1D5C23538686}"/>
              </a:ext>
            </a:extLst>
          </p:cNvPr>
          <p:cNvSpPr>
            <a:spLocks noGrp="1"/>
          </p:cNvSpPr>
          <p:nvPr>
            <p:ph idx="1"/>
          </p:nvPr>
        </p:nvSpPr>
        <p:spPr/>
        <p:txBody>
          <a:bodyPr/>
          <a:lstStyle/>
          <a:p>
            <a:pPr marL="0" indent="0">
              <a:buNone/>
            </a:pPr>
            <a:r>
              <a:rPr lang="zh-CN" altLang="en-US" dirty="0"/>
              <a:t>位运算与状态压缩</a:t>
            </a:r>
            <a:endParaRPr lang="en-US" altLang="zh-CN" dirty="0"/>
          </a:p>
          <a:p>
            <a:pPr marL="0" indent="0">
              <a:buNone/>
            </a:pPr>
            <a:endParaRPr lang="en-US" altLang="zh-CN" dirty="0"/>
          </a:p>
          <a:p>
            <a:pPr marL="0" indent="0">
              <a:buNone/>
            </a:pPr>
            <a:r>
              <a:rPr lang="zh-CN" altLang="en-US" dirty="0"/>
              <a:t>位运算常用来压缩信息：一行的信息可以用一个二进制整数表示</a:t>
            </a:r>
            <a:endParaRPr lang="en-US" altLang="zh-CN" dirty="0"/>
          </a:p>
          <a:p>
            <a:endParaRPr lang="zh-CN" altLang="en-US" dirty="0"/>
          </a:p>
        </p:txBody>
      </p:sp>
    </p:spTree>
    <p:extLst>
      <p:ext uri="{BB962C8B-B14F-4D97-AF65-F5344CB8AC3E}">
        <p14:creationId xmlns:p14="http://schemas.microsoft.com/office/powerpoint/2010/main" val="2998560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2CAEFD6-28D4-40C2-8CC0-D0F39EE9EEF6}"/>
              </a:ext>
            </a:extLst>
          </p:cNvPr>
          <p:cNvSpPr>
            <a:spLocks noGrp="1"/>
          </p:cNvSpPr>
          <p:nvPr>
            <p:ph idx="1"/>
          </p:nvPr>
        </p:nvSpPr>
        <p:spPr>
          <a:xfrm>
            <a:off x="838200" y="723900"/>
            <a:ext cx="10515600" cy="5453063"/>
          </a:xfrm>
        </p:spPr>
        <p:txBody>
          <a:bodyPr>
            <a:normAutofit lnSpcReduction="10000"/>
          </a:bodyPr>
          <a:lstStyle/>
          <a:p>
            <a:pPr marL="0" indent="0">
              <a:buNone/>
            </a:pPr>
            <a:r>
              <a:rPr lang="zh-CN" altLang="en-US" dirty="0"/>
              <a:t>此题初看可用贪心算法来解决（类比哈夫曼树）</a:t>
            </a:r>
            <a:endParaRPr lang="en-US" altLang="zh-CN" dirty="0"/>
          </a:p>
          <a:p>
            <a:pPr marL="0" indent="0">
              <a:buNone/>
            </a:pPr>
            <a:r>
              <a:rPr lang="zh-CN" altLang="en-US" dirty="0"/>
              <a:t>但是因为有必须相邻两堆才能合并这个条件，贪心有反例。</a:t>
            </a:r>
            <a:endParaRPr lang="en-US" altLang="zh-CN" dirty="0"/>
          </a:p>
          <a:p>
            <a:pPr marL="0" indent="0">
              <a:buNone/>
            </a:pPr>
            <a:r>
              <a:rPr lang="zh-CN" altLang="en-US" dirty="0"/>
              <a:t>考虑操场玩法：</a:t>
            </a:r>
            <a:r>
              <a:rPr lang="en-US" altLang="zh-CN" dirty="0"/>
              <a:t>3 4 6 5 4 2</a:t>
            </a:r>
          </a:p>
          <a:p>
            <a:pPr marL="0" indent="0">
              <a:buNone/>
            </a:pPr>
            <a:endParaRPr lang="en-US" altLang="zh-CN" dirty="0"/>
          </a:p>
          <a:p>
            <a:pPr marL="0" indent="0">
              <a:buNone/>
            </a:pPr>
            <a:r>
              <a:rPr lang="zh-CN" altLang="en-US" dirty="0"/>
              <a:t>使用贪心</a:t>
            </a:r>
            <a:endParaRPr lang="en-US" altLang="zh-CN" dirty="0"/>
          </a:p>
          <a:p>
            <a:pPr marL="0" indent="0">
              <a:buNone/>
            </a:pPr>
            <a:r>
              <a:rPr lang="en-US" altLang="zh-CN" dirty="0"/>
              <a:t>2 3               5 4 6 5 4      </a:t>
            </a:r>
            <a:r>
              <a:rPr lang="zh-CN" altLang="en-US" dirty="0"/>
              <a:t>花费</a:t>
            </a:r>
            <a:r>
              <a:rPr lang="en-US" altLang="zh-CN" dirty="0"/>
              <a:t>5</a:t>
            </a:r>
          </a:p>
          <a:p>
            <a:pPr marL="0" indent="0">
              <a:buNone/>
            </a:pPr>
            <a:r>
              <a:rPr lang="en-US" altLang="zh-CN" dirty="0"/>
              <a:t>5 4               9 6 5 4         </a:t>
            </a:r>
            <a:r>
              <a:rPr lang="zh-CN" altLang="en-US" dirty="0"/>
              <a:t>花费</a:t>
            </a:r>
            <a:r>
              <a:rPr lang="en-US" altLang="zh-CN" dirty="0"/>
              <a:t>9</a:t>
            </a:r>
          </a:p>
          <a:p>
            <a:pPr marL="0" indent="0">
              <a:buNone/>
            </a:pPr>
            <a:r>
              <a:rPr lang="en-US" altLang="zh-CN" dirty="0"/>
              <a:t>5 4               9 6 9            </a:t>
            </a:r>
            <a:r>
              <a:rPr lang="zh-CN" altLang="en-US" dirty="0"/>
              <a:t>花费</a:t>
            </a:r>
            <a:r>
              <a:rPr lang="en-US" altLang="zh-CN" dirty="0"/>
              <a:t>9</a:t>
            </a:r>
          </a:p>
          <a:p>
            <a:pPr marL="0" indent="0">
              <a:buNone/>
            </a:pPr>
            <a:r>
              <a:rPr lang="en-US" altLang="zh-CN" dirty="0"/>
              <a:t>9 6               15 9             </a:t>
            </a:r>
            <a:r>
              <a:rPr lang="zh-CN" altLang="en-US" dirty="0"/>
              <a:t>花费</a:t>
            </a:r>
            <a:r>
              <a:rPr lang="en-US" altLang="zh-CN" dirty="0"/>
              <a:t>15</a:t>
            </a:r>
          </a:p>
          <a:p>
            <a:pPr marL="0" indent="0">
              <a:buNone/>
            </a:pPr>
            <a:r>
              <a:rPr lang="en-US" altLang="zh-CN" dirty="0"/>
              <a:t>15 9             24                 </a:t>
            </a:r>
            <a:r>
              <a:rPr lang="zh-CN" altLang="en-US" dirty="0"/>
              <a:t>花费</a:t>
            </a:r>
            <a:r>
              <a:rPr lang="en-US" altLang="zh-CN" dirty="0"/>
              <a:t>24</a:t>
            </a:r>
          </a:p>
          <a:p>
            <a:pPr marL="0" indent="0">
              <a:buNone/>
            </a:pPr>
            <a:r>
              <a:rPr lang="en-US" altLang="zh-CN" dirty="0"/>
              <a:t>                                          </a:t>
            </a:r>
            <a:r>
              <a:rPr lang="zh-CN" altLang="en-US" dirty="0"/>
              <a:t>总费用</a:t>
            </a:r>
            <a:r>
              <a:rPr lang="en-US" altLang="zh-CN" dirty="0"/>
              <a:t>62          </a:t>
            </a:r>
          </a:p>
          <a:p>
            <a:pPr marL="0" indent="0">
              <a:buNone/>
            </a:pPr>
            <a:endParaRPr lang="zh-CN" altLang="en-US" dirty="0"/>
          </a:p>
        </p:txBody>
      </p:sp>
    </p:spTree>
    <p:extLst>
      <p:ext uri="{BB962C8B-B14F-4D97-AF65-F5344CB8AC3E}">
        <p14:creationId xmlns:p14="http://schemas.microsoft.com/office/powerpoint/2010/main" val="5927290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C891EF8-386E-B2A4-D921-6217A165B427}"/>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5E270E2E-718D-DD62-52AC-EBF9C85E625E}"/>
              </a:ext>
            </a:extLst>
          </p:cNvPr>
          <p:cNvPicPr>
            <a:picLocks noChangeAspect="1"/>
          </p:cNvPicPr>
          <p:nvPr/>
        </p:nvPicPr>
        <p:blipFill>
          <a:blip r:embed="rId2"/>
          <a:stretch>
            <a:fillRect/>
          </a:stretch>
        </p:blipFill>
        <p:spPr>
          <a:xfrm>
            <a:off x="1352550" y="949900"/>
            <a:ext cx="9486900" cy="5600700"/>
          </a:xfrm>
          <a:prstGeom prst="rect">
            <a:avLst/>
          </a:prstGeom>
        </p:spPr>
      </p:pic>
      <p:sp>
        <p:nvSpPr>
          <p:cNvPr id="7" name="文本框 6">
            <a:extLst>
              <a:ext uri="{FF2B5EF4-FFF2-40B4-BE49-F238E27FC236}">
                <a16:creationId xmlns:a16="http://schemas.microsoft.com/office/drawing/2014/main" id="{3BAFB97E-A653-2802-7804-8302C7D34504}"/>
              </a:ext>
            </a:extLst>
          </p:cNvPr>
          <p:cNvSpPr txBox="1"/>
          <p:nvPr/>
        </p:nvSpPr>
        <p:spPr>
          <a:xfrm>
            <a:off x="284421" y="112991"/>
            <a:ext cx="6097772" cy="584775"/>
          </a:xfrm>
          <a:prstGeom prst="rect">
            <a:avLst/>
          </a:prstGeom>
          <a:noFill/>
        </p:spPr>
        <p:txBody>
          <a:bodyPr wrap="square">
            <a:spAutoFit/>
          </a:bodyPr>
          <a:lstStyle/>
          <a:p>
            <a:pPr marL="0" indent="0">
              <a:buNone/>
            </a:pPr>
            <a:r>
              <a:rPr lang="zh-CN" altLang="en-US" sz="3200" b="1" dirty="0"/>
              <a:t>经典案例：</a:t>
            </a:r>
            <a:r>
              <a:rPr lang="en-US" altLang="zh-CN" sz="3200" b="1" dirty="0"/>
              <a:t>n</a:t>
            </a:r>
            <a:r>
              <a:rPr lang="zh-CN" altLang="en-US" sz="3200" b="1" dirty="0"/>
              <a:t>皇后</a:t>
            </a:r>
            <a:endParaRPr lang="en-US" altLang="zh-CN" sz="3200" b="1" dirty="0"/>
          </a:p>
        </p:txBody>
      </p:sp>
    </p:spTree>
    <p:extLst>
      <p:ext uri="{BB962C8B-B14F-4D97-AF65-F5344CB8AC3E}">
        <p14:creationId xmlns:p14="http://schemas.microsoft.com/office/powerpoint/2010/main" val="1176895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EE7B44D-5803-41E7-8508-E86DECD9F9C6}"/>
              </a:ext>
            </a:extLst>
          </p:cNvPr>
          <p:cNvSpPr>
            <a:spLocks noGrp="1"/>
          </p:cNvSpPr>
          <p:nvPr>
            <p:ph idx="1"/>
          </p:nvPr>
        </p:nvSpPr>
        <p:spPr>
          <a:xfrm>
            <a:off x="838200" y="609600"/>
            <a:ext cx="10515600" cy="6065520"/>
          </a:xfrm>
        </p:spPr>
        <p:txBody>
          <a:bodyPr>
            <a:normAutofit/>
          </a:bodyPr>
          <a:lstStyle/>
          <a:p>
            <a:pPr marL="0" indent="0">
              <a:buNone/>
            </a:pPr>
            <a:r>
              <a:rPr lang="zh-CN" altLang="en-US" dirty="0"/>
              <a:t>位运算优化：</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sz="2400" dirty="0"/>
              <a:t>row</a:t>
            </a:r>
            <a:r>
              <a:rPr lang="zh-CN" altLang="en-US" sz="2400" dirty="0"/>
              <a:t>、</a:t>
            </a:r>
            <a:r>
              <a:rPr lang="en-US" altLang="zh-CN" sz="2400" dirty="0" err="1"/>
              <a:t>ld</a:t>
            </a:r>
            <a:r>
              <a:rPr lang="zh-CN" altLang="en-US" sz="2400" dirty="0"/>
              <a:t>和</a:t>
            </a:r>
            <a:r>
              <a:rPr lang="en-US" altLang="zh-CN" sz="2400" dirty="0" err="1"/>
              <a:t>rd</a:t>
            </a:r>
            <a:r>
              <a:rPr lang="zh-CN" altLang="en-US" sz="2400" dirty="0"/>
              <a:t>，分别表示在纵列和两个对角线方向的限制条件下这一行的哪些地方不能放。（</a:t>
            </a:r>
            <a:r>
              <a:rPr lang="en-US" altLang="zh-CN" sz="2400" dirty="0" err="1"/>
              <a:t>ld</a:t>
            </a:r>
            <a:r>
              <a:rPr lang="zh-CN" altLang="en-US" sz="2400" dirty="0"/>
              <a:t>、</a:t>
            </a:r>
            <a:r>
              <a:rPr lang="en-US" altLang="zh-CN" sz="2400" dirty="0" err="1"/>
              <a:t>rd</a:t>
            </a:r>
            <a:r>
              <a:rPr lang="zh-CN" altLang="en-US" sz="2400" dirty="0"/>
              <a:t>看与第一列</a:t>
            </a:r>
            <a:r>
              <a:rPr lang="en-US" altLang="zh-CN" sz="2400" dirty="0"/>
              <a:t>n</a:t>
            </a:r>
            <a:r>
              <a:rPr lang="zh-CN" altLang="en-US" sz="2400" dirty="0"/>
              <a:t>个位置的关系，</a:t>
            </a:r>
            <a:r>
              <a:rPr lang="en-US" altLang="zh-CN" sz="2400" dirty="0" err="1"/>
              <a:t>ld</a:t>
            </a:r>
            <a:r>
              <a:rPr lang="zh-CN" altLang="en-US" sz="2400" dirty="0"/>
              <a:t>是蓝线）</a:t>
            </a:r>
            <a:endParaRPr lang="en-US" altLang="zh-CN" sz="2400" dirty="0"/>
          </a:p>
          <a:p>
            <a:pPr marL="0" indent="0">
              <a:buNone/>
            </a:pPr>
            <a:r>
              <a:rPr lang="zh-CN" altLang="en-US" sz="2400" dirty="0"/>
              <a:t>它们三个并起来，得到该行所有的禁位，取反后就得到所有可以放的位置（用</a:t>
            </a:r>
            <a:r>
              <a:rPr lang="en-US" altLang="zh-CN" sz="2400" dirty="0"/>
              <a:t>pos</a:t>
            </a:r>
            <a:r>
              <a:rPr lang="zh-CN" altLang="en-US" sz="2400" dirty="0"/>
              <a:t>来表示）。以</a:t>
            </a:r>
            <a:r>
              <a:rPr lang="en-US" altLang="zh-CN" sz="2400" dirty="0"/>
              <a:t>6</a:t>
            </a:r>
            <a:r>
              <a:rPr lang="zh-CN" altLang="en-US" sz="2400" dirty="0"/>
              <a:t>皇后为例，如果递归到某个时候发现</a:t>
            </a:r>
            <a:r>
              <a:rPr lang="en-US" altLang="zh-CN" sz="2400" dirty="0"/>
              <a:t>row=111111</a:t>
            </a:r>
            <a:r>
              <a:rPr lang="zh-CN" altLang="en-US" sz="2400" dirty="0"/>
              <a:t>了，说明六个皇后全放进去了，</a:t>
            </a:r>
            <a:r>
              <a:rPr lang="en-US" altLang="zh-CN" sz="2400" dirty="0" err="1"/>
              <a:t>ans</a:t>
            </a:r>
            <a:r>
              <a:rPr lang="en-US" altLang="zh-CN" sz="2400" dirty="0"/>
              <a:t>++</a:t>
            </a:r>
            <a:endParaRPr lang="zh-CN" altLang="en-US" sz="2400" dirty="0"/>
          </a:p>
        </p:txBody>
      </p:sp>
      <p:pic>
        <p:nvPicPr>
          <p:cNvPr id="5" name="图片 4">
            <a:extLst>
              <a:ext uri="{FF2B5EF4-FFF2-40B4-BE49-F238E27FC236}">
                <a16:creationId xmlns:a16="http://schemas.microsoft.com/office/drawing/2014/main" id="{6D9962C5-BC8E-4C15-9CBD-7529FFDA8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539" y="1291632"/>
            <a:ext cx="4813821" cy="3442611"/>
          </a:xfrm>
          <a:prstGeom prst="rect">
            <a:avLst/>
          </a:prstGeom>
        </p:spPr>
      </p:pic>
      <p:pic>
        <p:nvPicPr>
          <p:cNvPr id="7" name="图片 6">
            <a:extLst>
              <a:ext uri="{FF2B5EF4-FFF2-40B4-BE49-F238E27FC236}">
                <a16:creationId xmlns:a16="http://schemas.microsoft.com/office/drawing/2014/main" id="{3B87DF47-0952-415E-BF80-BBBC261F9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920" y="1295134"/>
            <a:ext cx="4813821" cy="3442611"/>
          </a:xfrm>
          <a:prstGeom prst="rect">
            <a:avLst/>
          </a:prstGeom>
        </p:spPr>
      </p:pic>
    </p:spTree>
    <p:extLst>
      <p:ext uri="{BB962C8B-B14F-4D97-AF65-F5344CB8AC3E}">
        <p14:creationId xmlns:p14="http://schemas.microsoft.com/office/powerpoint/2010/main" val="812684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0CB597D6-3739-43E2-AB3C-9B7F80BC6CB4}"/>
              </a:ext>
            </a:extLst>
          </p:cNvPr>
          <p:cNvPicPr>
            <a:picLocks noChangeAspect="1"/>
          </p:cNvPicPr>
          <p:nvPr/>
        </p:nvPicPr>
        <p:blipFill>
          <a:blip r:embed="rId2"/>
          <a:stretch>
            <a:fillRect/>
          </a:stretch>
        </p:blipFill>
        <p:spPr>
          <a:xfrm>
            <a:off x="374004" y="1124902"/>
            <a:ext cx="11443992" cy="4422458"/>
          </a:xfrm>
          <a:prstGeom prst="rect">
            <a:avLst/>
          </a:prstGeom>
        </p:spPr>
      </p:pic>
    </p:spTree>
    <p:extLst>
      <p:ext uri="{BB962C8B-B14F-4D97-AF65-F5344CB8AC3E}">
        <p14:creationId xmlns:p14="http://schemas.microsoft.com/office/powerpoint/2010/main" val="29838065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76FEB39-415F-4326-91ED-85B1911AAF8F}"/>
              </a:ext>
            </a:extLst>
          </p:cNvPr>
          <p:cNvSpPr>
            <a:spLocks noGrp="1"/>
          </p:cNvSpPr>
          <p:nvPr>
            <p:ph idx="1"/>
          </p:nvPr>
        </p:nvSpPr>
        <p:spPr>
          <a:xfrm>
            <a:off x="838200" y="160020"/>
            <a:ext cx="10515600" cy="6537960"/>
          </a:xfrm>
        </p:spPr>
        <p:txBody>
          <a:bodyPr>
            <a:normAutofit/>
          </a:bodyPr>
          <a:lstStyle/>
          <a:p>
            <a:pPr marL="0" indent="0">
              <a:buNone/>
            </a:pPr>
            <a:r>
              <a:rPr lang="zh-CN" altLang="en-US" dirty="0"/>
              <a:t>例题：费解的开关 </a:t>
            </a:r>
            <a:r>
              <a:rPr lang="en-US" altLang="zh-CN" dirty="0"/>
              <a:t>06</a:t>
            </a:r>
            <a:r>
              <a:rPr lang="zh-CN" altLang="en-US" dirty="0"/>
              <a:t>年</a:t>
            </a:r>
            <a:r>
              <a:rPr lang="en-US" altLang="zh-CN" dirty="0" err="1"/>
              <a:t>noip</a:t>
            </a:r>
            <a:r>
              <a:rPr lang="zh-CN" altLang="en-US" dirty="0"/>
              <a:t>模拟赛（一） </a:t>
            </a:r>
            <a:r>
              <a:rPr lang="en-US" altLang="zh-CN" dirty="0"/>
              <a:t>by Matrix67 </a:t>
            </a:r>
            <a:r>
              <a:rPr lang="zh-CN" altLang="en-US" dirty="0"/>
              <a:t>第四题 </a:t>
            </a:r>
            <a:endParaRPr lang="en-US" altLang="zh-CN" dirty="0"/>
          </a:p>
          <a:p>
            <a:pPr marL="0" indent="0">
              <a:buNone/>
            </a:pPr>
            <a:endParaRPr lang="en-US" altLang="zh-CN" sz="1800" dirty="0"/>
          </a:p>
          <a:p>
            <a:pPr marL="0" indent="0">
              <a:buNone/>
            </a:pPr>
            <a:endParaRPr lang="en-US" altLang="zh-CN" sz="2000" dirty="0"/>
          </a:p>
          <a:p>
            <a:pPr marL="0" indent="0">
              <a:buNone/>
            </a:pPr>
            <a:r>
              <a:rPr lang="en-US" altLang="zh-CN" sz="2400" dirty="0"/>
              <a:t>25</a:t>
            </a:r>
            <a:r>
              <a:rPr lang="zh-CN" altLang="en-US" sz="2400" dirty="0"/>
              <a:t>盏灯排成一个</a:t>
            </a:r>
            <a:r>
              <a:rPr lang="en-US" altLang="zh-CN" sz="2400" dirty="0"/>
              <a:t>5x5</a:t>
            </a:r>
            <a:r>
              <a:rPr lang="zh-CN" altLang="en-US" sz="2400" dirty="0"/>
              <a:t>的方形。每一个灯都有一个开关，游戏者可以改变它的状态。每一步，游戏者可以改变某一个灯的状态。游戏者改变一个灯的状态会产生连锁反应：和这个灯上下左右相邻的灯也要相应地改变其状态。 我们用数字“</a:t>
            </a:r>
            <a:r>
              <a:rPr lang="en-US" altLang="zh-CN" sz="2400" dirty="0"/>
              <a:t>1”</a:t>
            </a:r>
            <a:r>
              <a:rPr lang="zh-CN" altLang="en-US" sz="2400" dirty="0"/>
              <a:t>表示一盏开着的灯，用数字“</a:t>
            </a:r>
            <a:r>
              <a:rPr lang="en-US" altLang="zh-CN" sz="2400" dirty="0"/>
              <a:t>0”</a:t>
            </a:r>
            <a:r>
              <a:rPr lang="zh-CN" altLang="en-US" sz="2400" dirty="0"/>
              <a:t>表示关着的灯。下面这种状态 </a:t>
            </a:r>
          </a:p>
          <a:p>
            <a:pPr marL="0" indent="0">
              <a:buNone/>
            </a:pPr>
            <a:endParaRPr lang="en-US" altLang="zh-CN" sz="2400" dirty="0"/>
          </a:p>
          <a:p>
            <a:pPr marL="0" indent="0">
              <a:buNone/>
            </a:pPr>
            <a:r>
              <a:rPr lang="zh-CN" altLang="en-US" sz="2400" dirty="0"/>
              <a:t>                        在改变了最左上角的灯的状态后将变成：</a:t>
            </a:r>
            <a:endParaRPr lang="en-US" altLang="zh-CN" sz="2400" dirty="0"/>
          </a:p>
          <a:p>
            <a:pPr marL="0" indent="0">
              <a:buNone/>
            </a:pPr>
            <a:endParaRPr lang="en-US" altLang="zh-CN" sz="2400" dirty="0"/>
          </a:p>
          <a:p>
            <a:pPr marL="0" indent="0">
              <a:buNone/>
            </a:pPr>
            <a:endParaRPr lang="en-US" altLang="zh-CN" sz="2400" dirty="0"/>
          </a:p>
          <a:p>
            <a:pPr marL="0" indent="0">
              <a:buNone/>
            </a:pPr>
            <a:r>
              <a:rPr lang="en-US" altLang="zh-CN" sz="2400" dirty="0"/>
              <a:t>  </a:t>
            </a:r>
          </a:p>
          <a:p>
            <a:pPr marL="0" indent="0">
              <a:buNone/>
            </a:pPr>
            <a:r>
              <a:rPr lang="zh-CN" altLang="en-US" sz="2400" dirty="0"/>
              <a:t>给定一些游戏的初始状态（游戏组数</a:t>
            </a:r>
            <a:r>
              <a:rPr lang="en-US" altLang="zh-CN" sz="2400" dirty="0"/>
              <a:t>&lt;=500</a:t>
            </a:r>
            <a:r>
              <a:rPr lang="zh-CN" altLang="en-US" sz="2400" dirty="0"/>
              <a:t>），编写程序判断游戏者是否可能在</a:t>
            </a:r>
            <a:r>
              <a:rPr lang="en-US" altLang="zh-CN" sz="2400" dirty="0"/>
              <a:t>6</a:t>
            </a:r>
            <a:r>
              <a:rPr lang="zh-CN" altLang="en-US" sz="2400" dirty="0"/>
              <a:t>步以内使所有的灯都变亮。若可以输出具体步数，若不行输出“</a:t>
            </a:r>
            <a:r>
              <a:rPr lang="en-US" altLang="zh-CN" sz="2400" dirty="0"/>
              <a:t>-1</a:t>
            </a:r>
            <a:r>
              <a:rPr lang="zh-CN" altLang="en-US" sz="2400" dirty="0"/>
              <a:t>”</a:t>
            </a:r>
          </a:p>
        </p:txBody>
      </p:sp>
      <p:sp>
        <p:nvSpPr>
          <p:cNvPr id="4" name="文本框 3">
            <a:extLst>
              <a:ext uri="{FF2B5EF4-FFF2-40B4-BE49-F238E27FC236}">
                <a16:creationId xmlns:a16="http://schemas.microsoft.com/office/drawing/2014/main" id="{EE8F38A5-A40B-4741-95CD-45FBFFDD7FA4}"/>
              </a:ext>
            </a:extLst>
          </p:cNvPr>
          <p:cNvSpPr txBox="1"/>
          <p:nvPr/>
        </p:nvSpPr>
        <p:spPr>
          <a:xfrm>
            <a:off x="8564880" y="3088640"/>
            <a:ext cx="944880" cy="1938992"/>
          </a:xfrm>
          <a:prstGeom prst="rect">
            <a:avLst/>
          </a:prstGeom>
          <a:noFill/>
        </p:spPr>
        <p:txBody>
          <a:bodyPr wrap="square" rtlCol="0">
            <a:spAutoFit/>
          </a:bodyPr>
          <a:lstStyle/>
          <a:p>
            <a:r>
              <a:rPr lang="en-US" altLang="zh-CN" sz="2000" dirty="0"/>
              <a:t>01111 </a:t>
            </a:r>
          </a:p>
          <a:p>
            <a:r>
              <a:rPr lang="en-US" altLang="zh-CN" sz="2000" dirty="0"/>
              <a:t>11101 </a:t>
            </a:r>
          </a:p>
          <a:p>
            <a:r>
              <a:rPr lang="en-US" altLang="zh-CN" sz="2000" dirty="0"/>
              <a:t>10111 </a:t>
            </a:r>
          </a:p>
          <a:p>
            <a:r>
              <a:rPr lang="en-US" altLang="zh-CN" sz="2000" dirty="0"/>
              <a:t>10000 </a:t>
            </a:r>
          </a:p>
          <a:p>
            <a:r>
              <a:rPr lang="en-US" altLang="zh-CN" sz="2000" dirty="0"/>
              <a:t>11011 </a:t>
            </a:r>
          </a:p>
          <a:p>
            <a:endParaRPr lang="zh-CN" altLang="en-US" sz="2000" dirty="0"/>
          </a:p>
        </p:txBody>
      </p:sp>
      <p:sp>
        <p:nvSpPr>
          <p:cNvPr id="5" name="文本框 4">
            <a:extLst>
              <a:ext uri="{FF2B5EF4-FFF2-40B4-BE49-F238E27FC236}">
                <a16:creationId xmlns:a16="http://schemas.microsoft.com/office/drawing/2014/main" id="{59C91E71-2A0D-4CB2-ABA7-4D56D2F1D28C}"/>
              </a:ext>
            </a:extLst>
          </p:cNvPr>
          <p:cNvSpPr txBox="1"/>
          <p:nvPr/>
        </p:nvSpPr>
        <p:spPr>
          <a:xfrm>
            <a:off x="1645920" y="3088640"/>
            <a:ext cx="1097280" cy="1631216"/>
          </a:xfrm>
          <a:prstGeom prst="rect">
            <a:avLst/>
          </a:prstGeom>
          <a:noFill/>
        </p:spPr>
        <p:txBody>
          <a:bodyPr wrap="square" rtlCol="0">
            <a:spAutoFit/>
          </a:bodyPr>
          <a:lstStyle/>
          <a:p>
            <a:r>
              <a:rPr lang="en-US" altLang="zh-CN" sz="2000" dirty="0"/>
              <a:t>10111 </a:t>
            </a:r>
            <a:br>
              <a:rPr lang="zh-CN" altLang="en-US" sz="2000" dirty="0"/>
            </a:br>
            <a:r>
              <a:rPr lang="en-US" altLang="zh-CN" sz="2000" dirty="0"/>
              <a:t>01101 </a:t>
            </a:r>
            <a:br>
              <a:rPr lang="zh-CN" altLang="en-US" sz="2000" dirty="0"/>
            </a:br>
            <a:r>
              <a:rPr lang="en-US" altLang="zh-CN" sz="2000" dirty="0"/>
              <a:t>10111 </a:t>
            </a:r>
            <a:br>
              <a:rPr lang="zh-CN" altLang="en-US" sz="2000" dirty="0"/>
            </a:br>
            <a:r>
              <a:rPr lang="en-US" altLang="zh-CN" sz="2000" dirty="0"/>
              <a:t>10000 </a:t>
            </a:r>
            <a:br>
              <a:rPr lang="zh-CN" altLang="en-US" sz="2000" dirty="0"/>
            </a:br>
            <a:r>
              <a:rPr lang="en-US" altLang="zh-CN" sz="2000" dirty="0"/>
              <a:t>11011 </a:t>
            </a:r>
            <a:endParaRPr lang="zh-CN" altLang="en-US" sz="2000" dirty="0"/>
          </a:p>
        </p:txBody>
      </p:sp>
    </p:spTree>
    <p:extLst>
      <p:ext uri="{BB962C8B-B14F-4D97-AF65-F5344CB8AC3E}">
        <p14:creationId xmlns:p14="http://schemas.microsoft.com/office/powerpoint/2010/main" val="2642790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E2234FB-A75E-48BC-90FA-2A52CD21EFB1}"/>
              </a:ext>
            </a:extLst>
          </p:cNvPr>
          <p:cNvSpPr>
            <a:spLocks noGrp="1"/>
          </p:cNvSpPr>
          <p:nvPr>
            <p:ph idx="1"/>
          </p:nvPr>
        </p:nvSpPr>
        <p:spPr>
          <a:xfrm>
            <a:off x="838200" y="152400"/>
            <a:ext cx="10515600" cy="5668963"/>
          </a:xfrm>
        </p:spPr>
        <p:txBody>
          <a:bodyPr/>
          <a:lstStyle/>
          <a:p>
            <a:pPr marL="0" indent="0">
              <a:buNone/>
            </a:pPr>
            <a:r>
              <a:rPr lang="zh-CN" altLang="en-US" dirty="0"/>
              <a:t>一般性解法：</a:t>
            </a:r>
            <a:endParaRPr lang="en-US" altLang="zh-CN" dirty="0"/>
          </a:p>
          <a:p>
            <a:pPr marL="0" indent="0">
              <a:buNone/>
            </a:pPr>
            <a:r>
              <a:rPr lang="zh-CN" altLang="en-US" sz="2400" dirty="0"/>
              <a:t>从第一行开始，按行枚举关着的灯，通过开关下一行灯将第一行变为全亮。若发现最后还有灯是关着的，说明无解否则输出步数。</a:t>
            </a:r>
          </a:p>
        </p:txBody>
      </p:sp>
      <p:pic>
        <p:nvPicPr>
          <p:cNvPr id="4" name="图片 3">
            <a:extLst>
              <a:ext uri="{FF2B5EF4-FFF2-40B4-BE49-F238E27FC236}">
                <a16:creationId xmlns:a16="http://schemas.microsoft.com/office/drawing/2014/main" id="{0C8CCD0B-F2BA-4BD8-97E8-3F690C6D2A83}"/>
              </a:ext>
            </a:extLst>
          </p:cNvPr>
          <p:cNvPicPr>
            <a:picLocks noChangeAspect="1"/>
          </p:cNvPicPr>
          <p:nvPr/>
        </p:nvPicPr>
        <p:blipFill>
          <a:blip r:embed="rId2"/>
          <a:stretch>
            <a:fillRect/>
          </a:stretch>
        </p:blipFill>
        <p:spPr>
          <a:xfrm>
            <a:off x="1363028" y="1367275"/>
            <a:ext cx="4565610" cy="5490725"/>
          </a:xfrm>
          <a:prstGeom prst="rect">
            <a:avLst/>
          </a:prstGeom>
        </p:spPr>
      </p:pic>
    </p:spTree>
    <p:extLst>
      <p:ext uri="{BB962C8B-B14F-4D97-AF65-F5344CB8AC3E}">
        <p14:creationId xmlns:p14="http://schemas.microsoft.com/office/powerpoint/2010/main" val="23483901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11D347E-E041-45EC-9F68-823414168E85}"/>
              </a:ext>
            </a:extLst>
          </p:cNvPr>
          <p:cNvSpPr>
            <a:spLocks noGrp="1"/>
          </p:cNvSpPr>
          <p:nvPr>
            <p:ph idx="1"/>
          </p:nvPr>
        </p:nvSpPr>
        <p:spPr>
          <a:xfrm>
            <a:off x="838200" y="81280"/>
            <a:ext cx="10515600" cy="5760403"/>
          </a:xfrm>
        </p:spPr>
        <p:txBody>
          <a:bodyPr/>
          <a:lstStyle/>
          <a:p>
            <a:pPr marL="0" indent="0">
              <a:buNone/>
            </a:pPr>
            <a:r>
              <a:rPr lang="zh-CN" altLang="en-US" dirty="0"/>
              <a:t>位运算优化：</a:t>
            </a:r>
            <a:endParaRPr lang="en-US" altLang="zh-CN" dirty="0"/>
          </a:p>
          <a:p>
            <a:pPr marL="0" indent="0">
              <a:buNone/>
            </a:pPr>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6ED37F6C-8F69-4816-AE19-BBF9A35826F6}"/>
              </a:ext>
            </a:extLst>
          </p:cNvPr>
          <p:cNvPicPr>
            <a:picLocks noChangeAspect="1"/>
          </p:cNvPicPr>
          <p:nvPr/>
        </p:nvPicPr>
        <p:blipFill>
          <a:blip r:embed="rId2"/>
          <a:stretch>
            <a:fillRect/>
          </a:stretch>
        </p:blipFill>
        <p:spPr>
          <a:xfrm>
            <a:off x="1662112" y="542925"/>
            <a:ext cx="7038975" cy="6315075"/>
          </a:xfrm>
          <a:prstGeom prst="rect">
            <a:avLst/>
          </a:prstGeom>
        </p:spPr>
      </p:pic>
    </p:spTree>
    <p:extLst>
      <p:ext uri="{BB962C8B-B14F-4D97-AF65-F5344CB8AC3E}">
        <p14:creationId xmlns:p14="http://schemas.microsoft.com/office/powerpoint/2010/main" val="34415937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84419D-FD70-4957-B685-51181032756B}"/>
              </a:ext>
            </a:extLst>
          </p:cNvPr>
          <p:cNvSpPr>
            <a:spLocks noGrp="1"/>
          </p:cNvSpPr>
          <p:nvPr>
            <p:ph type="title"/>
          </p:nvPr>
        </p:nvSpPr>
        <p:spPr/>
        <p:txBody>
          <a:bodyPr/>
          <a:lstStyle/>
          <a:p>
            <a:r>
              <a:rPr lang="zh-CN" altLang="en-US" b="1" dirty="0"/>
              <a:t>状态压缩</a:t>
            </a:r>
            <a:r>
              <a:rPr lang="en-US" altLang="zh-CN" b="1" dirty="0" err="1"/>
              <a:t>dp</a:t>
            </a:r>
            <a:endParaRPr lang="zh-CN" altLang="en-US" dirty="0"/>
          </a:p>
        </p:txBody>
      </p:sp>
      <p:sp>
        <p:nvSpPr>
          <p:cNvPr id="3" name="内容占位符 2">
            <a:extLst>
              <a:ext uri="{FF2B5EF4-FFF2-40B4-BE49-F238E27FC236}">
                <a16:creationId xmlns:a16="http://schemas.microsoft.com/office/drawing/2014/main" id="{CABBE1D5-7CCE-42BE-B0F9-9DCCCDE1FEF1}"/>
              </a:ext>
            </a:extLst>
          </p:cNvPr>
          <p:cNvSpPr>
            <a:spLocks noGrp="1"/>
          </p:cNvSpPr>
          <p:nvPr>
            <p:ph idx="1"/>
          </p:nvPr>
        </p:nvSpPr>
        <p:spPr>
          <a:xfrm>
            <a:off x="838200" y="2197099"/>
            <a:ext cx="10515600" cy="3394075"/>
          </a:xfrm>
        </p:spPr>
        <p:txBody>
          <a:bodyPr>
            <a:normAutofit/>
          </a:bodyPr>
          <a:lstStyle/>
          <a:p>
            <a:pPr>
              <a:buNone/>
            </a:pPr>
            <a:r>
              <a:rPr lang="zh-CN" altLang="en-US" dirty="0"/>
              <a:t>用尽量少的状态表示出</a:t>
            </a:r>
            <a:r>
              <a:rPr lang="en-US" altLang="zh-CN" dirty="0"/>
              <a:t>DP</a:t>
            </a:r>
            <a:r>
              <a:rPr lang="zh-CN" altLang="en-US" dirty="0"/>
              <a:t>的整个过程。压缩所有不必要的信息。</a:t>
            </a:r>
          </a:p>
          <a:p>
            <a:pPr>
              <a:buNone/>
            </a:pPr>
            <a:endParaRPr lang="zh-CN" altLang="en-US" dirty="0"/>
          </a:p>
          <a:p>
            <a:pPr marL="0" indent="0">
              <a:buNone/>
            </a:pPr>
            <a:r>
              <a:rPr lang="zh-CN" altLang="en-US" dirty="0"/>
              <a:t>典型方式：</a:t>
            </a:r>
            <a:endParaRPr lang="en-US" altLang="zh-CN" dirty="0"/>
          </a:p>
          <a:p>
            <a:pPr marL="0" indent="0">
              <a:buNone/>
            </a:pPr>
            <a:r>
              <a:rPr lang="zh-CN" altLang="en-US" dirty="0"/>
              <a:t>当需要表示一个集合有哪些元素时，往往利用</a:t>
            </a:r>
            <a:r>
              <a:rPr lang="en-US" altLang="zh-CN" dirty="0"/>
              <a:t>2</a:t>
            </a:r>
            <a:r>
              <a:rPr lang="zh-CN" altLang="en-US" dirty="0"/>
              <a:t>进制用一个整数表示。</a:t>
            </a:r>
          </a:p>
          <a:p>
            <a:pPr marL="0" indent="0" algn="ctr">
              <a:buNone/>
            </a:pPr>
            <a:endParaRPr lang="en-US" altLang="zh-CN" b="1" dirty="0"/>
          </a:p>
        </p:txBody>
      </p:sp>
    </p:spTree>
    <p:extLst>
      <p:ext uri="{BB962C8B-B14F-4D97-AF65-F5344CB8AC3E}">
        <p14:creationId xmlns:p14="http://schemas.microsoft.com/office/powerpoint/2010/main" val="1959501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82320"/>
            <a:ext cx="10515600" cy="5394643"/>
          </a:xfrm>
        </p:spPr>
        <p:txBody>
          <a:bodyPr/>
          <a:lstStyle/>
          <a:p>
            <a:pPr marL="0" indent="0">
              <a:buNone/>
            </a:pPr>
            <a:r>
              <a:rPr lang="zh-CN" altLang="en-US" dirty="0"/>
              <a:t>洛谷</a:t>
            </a:r>
            <a:r>
              <a:rPr lang="en-US" altLang="zh-CN" dirty="0"/>
              <a:t>P2622 </a:t>
            </a:r>
            <a:r>
              <a:rPr lang="zh-CN" altLang="en-US" dirty="0"/>
              <a:t>关灯问题</a:t>
            </a:r>
            <a:r>
              <a:rPr lang="en-US" altLang="zh-CN" dirty="0"/>
              <a:t>II</a:t>
            </a:r>
          </a:p>
          <a:p>
            <a:pPr marL="0" indent="0">
              <a:buNone/>
            </a:pPr>
            <a:endParaRPr lang="en-US" altLang="zh-CN" dirty="0"/>
          </a:p>
          <a:p>
            <a:pPr marL="0" indent="0">
              <a:buNone/>
            </a:pPr>
            <a:r>
              <a:rPr lang="zh-CN" altLang="en-US" dirty="0"/>
              <a:t>题目描述：</a:t>
            </a:r>
          </a:p>
          <a:p>
            <a:pPr marL="0" indent="0">
              <a:buNone/>
            </a:pPr>
            <a:r>
              <a:rPr lang="zh-CN" altLang="en-US" dirty="0"/>
              <a:t>现有</a:t>
            </a:r>
            <a:r>
              <a:rPr lang="en-US" altLang="zh-CN" dirty="0"/>
              <a:t>n</a:t>
            </a:r>
            <a:r>
              <a:rPr lang="zh-CN" altLang="en-US" dirty="0"/>
              <a:t>盏灯，以及</a:t>
            </a:r>
            <a:r>
              <a:rPr lang="en-US" altLang="zh-CN" dirty="0"/>
              <a:t>m</a:t>
            </a:r>
            <a:r>
              <a:rPr lang="zh-CN" altLang="en-US" dirty="0"/>
              <a:t>个按钮。每个按钮可以同时控制这</a:t>
            </a:r>
            <a:r>
              <a:rPr lang="en-US" altLang="zh-CN" dirty="0"/>
              <a:t>n</a:t>
            </a:r>
            <a:r>
              <a:rPr lang="zh-CN" altLang="en-US" dirty="0"/>
              <a:t>盏灯</a:t>
            </a:r>
            <a:r>
              <a:rPr lang="en-US" altLang="zh-CN" dirty="0"/>
              <a:t>——</a:t>
            </a:r>
            <a:r>
              <a:rPr lang="zh-CN" altLang="en-US" dirty="0"/>
              <a:t>按下了第</a:t>
            </a:r>
            <a:r>
              <a:rPr lang="en-US" altLang="zh-CN" dirty="0" err="1"/>
              <a:t>i</a:t>
            </a:r>
            <a:r>
              <a:rPr lang="zh-CN" altLang="en-US" dirty="0"/>
              <a:t>个按钮，对于所有的灯都有一个效果。按下</a:t>
            </a:r>
            <a:r>
              <a:rPr lang="en-US" altLang="zh-CN" dirty="0" err="1"/>
              <a:t>i</a:t>
            </a:r>
            <a:r>
              <a:rPr lang="zh-CN" altLang="en-US" dirty="0"/>
              <a:t>按钮对于第</a:t>
            </a:r>
            <a:r>
              <a:rPr lang="en-US" altLang="zh-CN" dirty="0"/>
              <a:t>j</a:t>
            </a:r>
            <a:r>
              <a:rPr lang="zh-CN" altLang="en-US" dirty="0"/>
              <a:t>盏灯，是下面</a:t>
            </a:r>
            <a:r>
              <a:rPr lang="en-US" altLang="zh-CN" dirty="0"/>
              <a:t>3</a:t>
            </a:r>
            <a:r>
              <a:rPr lang="zh-CN" altLang="en-US" dirty="0"/>
              <a:t>种效果之一：如果</a:t>
            </a:r>
            <a:r>
              <a:rPr lang="en-US" altLang="zh-CN" dirty="0"/>
              <a:t>a[</a:t>
            </a:r>
            <a:r>
              <a:rPr lang="en-US" altLang="zh-CN" dirty="0" err="1"/>
              <a:t>i</a:t>
            </a:r>
            <a:r>
              <a:rPr lang="en-US" altLang="zh-CN" dirty="0"/>
              <a:t>][j]</a:t>
            </a:r>
            <a:r>
              <a:rPr lang="zh-CN" altLang="en-US" dirty="0"/>
              <a:t>为</a:t>
            </a:r>
            <a:r>
              <a:rPr lang="en-US" altLang="zh-CN" dirty="0"/>
              <a:t>1</a:t>
            </a:r>
            <a:r>
              <a:rPr lang="zh-CN" altLang="en-US" dirty="0"/>
              <a:t>，那么当这盏灯开了的时候，把它关上，否则不管；如果为</a:t>
            </a:r>
            <a:r>
              <a:rPr lang="en-US" altLang="zh-CN" dirty="0"/>
              <a:t>-1</a:t>
            </a:r>
            <a:r>
              <a:rPr lang="zh-CN" altLang="en-US" dirty="0"/>
              <a:t>的话，如果这盏灯是关的，那么把它打开，否则也不管；如果是</a:t>
            </a:r>
            <a:r>
              <a:rPr lang="en-US" altLang="zh-CN" dirty="0"/>
              <a:t>0</a:t>
            </a:r>
            <a:r>
              <a:rPr lang="zh-CN" altLang="en-US" dirty="0"/>
              <a:t>，无论这灯是否开，都不管。</a:t>
            </a:r>
          </a:p>
          <a:p>
            <a:pPr marL="0" indent="0">
              <a:buNone/>
            </a:pPr>
            <a:endParaRPr lang="zh-CN" altLang="en-US" dirty="0"/>
          </a:p>
          <a:p>
            <a:pPr marL="0" indent="0">
              <a:buNone/>
            </a:pPr>
            <a:r>
              <a:rPr lang="zh-CN" altLang="en-US" dirty="0"/>
              <a:t>现在这些灯都是开的，给出所有开关对所有灯的控制效果，求问最少要按几下按钮才能全部关掉。</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09600"/>
            <a:ext cx="10515600" cy="5567363"/>
          </a:xfrm>
        </p:spPr>
        <p:txBody>
          <a:bodyPr/>
          <a:lstStyle/>
          <a:p>
            <a:pPr marL="0" indent="0">
              <a:buNone/>
            </a:pPr>
            <a:r>
              <a:rPr lang="zh-CN" altLang="en-US" dirty="0"/>
              <a:t>每盏灯只有开和关两种状态，我们可以用二进制来表示：</a:t>
            </a:r>
            <a:endParaRPr lang="en-US" altLang="zh-CN" dirty="0"/>
          </a:p>
          <a:p>
            <a:pPr marL="0" indent="0">
              <a:buNone/>
            </a:pPr>
            <a:r>
              <a:rPr lang="en-US" altLang="zh-CN" dirty="0"/>
              <a:t>0</a:t>
            </a:r>
            <a:r>
              <a:rPr lang="zh-CN" altLang="en-US" dirty="0"/>
              <a:t>表示关，</a:t>
            </a:r>
            <a:r>
              <a:rPr lang="en-US" altLang="zh-CN" dirty="0"/>
              <a:t>1</a:t>
            </a:r>
            <a:r>
              <a:rPr lang="zh-CN" altLang="en-US" dirty="0"/>
              <a:t>表示开</a:t>
            </a:r>
            <a:endParaRPr lang="en-US" altLang="zh-CN" dirty="0"/>
          </a:p>
          <a:p>
            <a:pPr marL="0" indent="0">
              <a:buNone/>
            </a:pPr>
            <a:r>
              <a:rPr lang="zh-CN" altLang="en-US" dirty="0"/>
              <a:t>那么初始状态就是全</a:t>
            </a:r>
            <a:r>
              <a:rPr lang="en-US" altLang="zh-CN" dirty="0"/>
              <a:t>0</a:t>
            </a:r>
            <a:r>
              <a:rPr lang="zh-CN" altLang="en-US" dirty="0"/>
              <a:t>，目标状态就是全</a:t>
            </a:r>
            <a:r>
              <a:rPr lang="en-US" altLang="zh-CN" dirty="0"/>
              <a:t>1</a:t>
            </a:r>
          </a:p>
          <a:p>
            <a:pPr marL="0" indent="0">
              <a:buNone/>
            </a:pPr>
            <a:r>
              <a:rPr lang="zh-CN" altLang="en-US" dirty="0"/>
              <a:t>同样，对某盏灯进行开关操作，可以通过操作二进制数来实现：</a:t>
            </a:r>
            <a:endParaRPr lang="en-US" altLang="zh-CN" dirty="0"/>
          </a:p>
          <a:p>
            <a:pPr marL="0" indent="0">
              <a:buNone/>
            </a:pPr>
            <a:endParaRPr lang="en-US" altLang="zh-CN" dirty="0"/>
          </a:p>
          <a:p>
            <a:pPr marL="0" indent="0">
              <a:buNone/>
            </a:pPr>
            <a:r>
              <a:rPr lang="zh-CN" altLang="en-US" dirty="0"/>
              <a:t>比如，有一个按钮可以关掉第</a:t>
            </a:r>
            <a:r>
              <a:rPr lang="en-US" altLang="zh-CN" dirty="0"/>
              <a:t>7</a:t>
            </a:r>
            <a:r>
              <a:rPr lang="zh-CN" altLang="en-US" dirty="0"/>
              <a:t>个灯</a:t>
            </a:r>
            <a:r>
              <a:rPr lang="en-US" altLang="zh-CN" dirty="0"/>
              <a:t>(</a:t>
            </a:r>
            <a:r>
              <a:rPr lang="zh-CN" altLang="en-US" dirty="0"/>
              <a:t>从右向左数</a:t>
            </a:r>
            <a:r>
              <a:rPr lang="en-US" altLang="zh-CN" dirty="0"/>
              <a:t>)</a:t>
            </a:r>
          </a:p>
          <a:p>
            <a:pPr marL="0" indent="0">
              <a:buNone/>
            </a:pPr>
            <a:r>
              <a:rPr lang="zh-CN" altLang="en-US" dirty="0"/>
              <a:t>定位到第</a:t>
            </a:r>
            <a:r>
              <a:rPr lang="en-US" altLang="zh-CN" dirty="0"/>
              <a:t>7</a:t>
            </a:r>
            <a:r>
              <a:rPr lang="zh-CN" altLang="en-US" dirty="0"/>
              <a:t>盏灯并且判定它开着，可以使用位运算：</a:t>
            </a:r>
            <a:endParaRPr lang="en-US" altLang="zh-CN" dirty="0"/>
          </a:p>
          <a:p>
            <a:pPr marL="0" indent="0">
              <a:buNone/>
            </a:pPr>
            <a:r>
              <a:rPr lang="en-US" altLang="zh-CN" dirty="0" err="1"/>
              <a:t>i</a:t>
            </a:r>
            <a:r>
              <a:rPr lang="en-US" altLang="zh-CN" dirty="0"/>
              <a:t>&amp;(1&lt;&lt;6)</a:t>
            </a:r>
          </a:p>
          <a:p>
            <a:pPr marL="0" indent="0">
              <a:buNone/>
            </a:pPr>
            <a:r>
              <a:rPr lang="zh-CN" altLang="en-US" dirty="0"/>
              <a:t>这样，只有状态</a:t>
            </a:r>
            <a:r>
              <a:rPr lang="en-US" altLang="zh-CN" dirty="0" err="1"/>
              <a:t>i</a:t>
            </a:r>
            <a:r>
              <a:rPr lang="zh-CN" altLang="en-US" dirty="0"/>
              <a:t>中的右数第</a:t>
            </a:r>
            <a:r>
              <a:rPr lang="en-US" altLang="zh-CN" dirty="0"/>
              <a:t>7</a:t>
            </a:r>
            <a:r>
              <a:rPr lang="zh-CN" altLang="en-US" dirty="0"/>
              <a:t>位处于开灯状态（为</a:t>
            </a:r>
            <a:r>
              <a:rPr lang="en-US" altLang="zh-CN" dirty="0"/>
              <a:t>1</a:t>
            </a:r>
            <a:r>
              <a:rPr lang="zh-CN" altLang="en-US" dirty="0"/>
              <a:t>）才能为真</a:t>
            </a:r>
            <a:endParaRPr lang="en-US" altLang="zh-CN" dirty="0"/>
          </a:p>
          <a:p>
            <a:pPr marL="0" indent="0">
              <a:buNone/>
            </a:pP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0" y="1298731"/>
            <a:ext cx="11981260" cy="361283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E81057B-75F0-4D9F-9571-9D0DE2D2BBDE}"/>
              </a:ext>
            </a:extLst>
          </p:cNvPr>
          <p:cNvSpPr>
            <a:spLocks noGrp="1"/>
          </p:cNvSpPr>
          <p:nvPr>
            <p:ph idx="1"/>
          </p:nvPr>
        </p:nvSpPr>
        <p:spPr>
          <a:xfrm>
            <a:off x="838200" y="809625"/>
            <a:ext cx="10515600" cy="5367338"/>
          </a:xfrm>
        </p:spPr>
        <p:txBody>
          <a:bodyPr/>
          <a:lstStyle/>
          <a:p>
            <a:pPr marL="0" indent="0">
              <a:buNone/>
            </a:pPr>
            <a:r>
              <a:rPr lang="zh-CN" altLang="en-US" dirty="0"/>
              <a:t>另一种做法：</a:t>
            </a:r>
            <a:endParaRPr lang="en-US" altLang="zh-CN" dirty="0"/>
          </a:p>
          <a:p>
            <a:pPr marL="0" indent="0">
              <a:buNone/>
            </a:pPr>
            <a:endParaRPr lang="en-US" altLang="zh-CN" dirty="0"/>
          </a:p>
          <a:p>
            <a:pPr marL="0" indent="0">
              <a:buNone/>
            </a:pPr>
            <a:r>
              <a:rPr lang="en-US" altLang="zh-CN" dirty="0"/>
              <a:t>3 4               7 6 5 4 2      </a:t>
            </a:r>
            <a:r>
              <a:rPr lang="zh-CN" altLang="en-US" dirty="0"/>
              <a:t>花费</a:t>
            </a:r>
            <a:r>
              <a:rPr lang="en-US" altLang="zh-CN" dirty="0"/>
              <a:t>7</a:t>
            </a:r>
          </a:p>
          <a:p>
            <a:pPr marL="0" indent="0">
              <a:buNone/>
            </a:pPr>
            <a:r>
              <a:rPr lang="en-US" altLang="zh-CN" dirty="0"/>
              <a:t>7 6               13 5 4  2      </a:t>
            </a:r>
            <a:r>
              <a:rPr lang="zh-CN" altLang="en-US" dirty="0"/>
              <a:t>花费</a:t>
            </a:r>
            <a:r>
              <a:rPr lang="en-US" altLang="zh-CN" dirty="0"/>
              <a:t>13</a:t>
            </a:r>
          </a:p>
          <a:p>
            <a:pPr marL="0" indent="0">
              <a:buNone/>
            </a:pPr>
            <a:r>
              <a:rPr lang="en-US" altLang="zh-CN" dirty="0"/>
              <a:t>4 2               13 5 6          </a:t>
            </a:r>
            <a:r>
              <a:rPr lang="zh-CN" altLang="en-US" dirty="0"/>
              <a:t>花费</a:t>
            </a:r>
            <a:r>
              <a:rPr lang="en-US" altLang="zh-CN" dirty="0"/>
              <a:t>6</a:t>
            </a:r>
          </a:p>
          <a:p>
            <a:pPr marL="0" indent="0">
              <a:buNone/>
            </a:pPr>
            <a:r>
              <a:rPr lang="en-US" altLang="zh-CN" dirty="0"/>
              <a:t>5 6               13 11            </a:t>
            </a:r>
            <a:r>
              <a:rPr lang="zh-CN" altLang="en-US" dirty="0"/>
              <a:t>花费</a:t>
            </a:r>
            <a:r>
              <a:rPr lang="en-US" altLang="zh-CN" dirty="0"/>
              <a:t>11</a:t>
            </a:r>
          </a:p>
          <a:p>
            <a:pPr marL="0" indent="0">
              <a:buNone/>
            </a:pPr>
            <a:r>
              <a:rPr lang="en-US" altLang="zh-CN" dirty="0"/>
              <a:t>13 11            24                </a:t>
            </a:r>
            <a:r>
              <a:rPr lang="zh-CN" altLang="en-US" dirty="0"/>
              <a:t>花费</a:t>
            </a:r>
            <a:r>
              <a:rPr lang="en-US" altLang="zh-CN" dirty="0"/>
              <a:t>24</a:t>
            </a:r>
          </a:p>
          <a:p>
            <a:pPr marL="0" indent="0">
              <a:buNone/>
            </a:pPr>
            <a:r>
              <a:rPr lang="en-US" altLang="zh-CN" dirty="0"/>
              <a:t>                                          </a:t>
            </a:r>
            <a:r>
              <a:rPr lang="zh-CN" altLang="en-US" dirty="0"/>
              <a:t>总费用</a:t>
            </a:r>
            <a:r>
              <a:rPr lang="en-US" altLang="zh-CN" dirty="0"/>
              <a:t>61          </a:t>
            </a:r>
          </a:p>
          <a:p>
            <a:pPr marL="0" indent="0">
              <a:buNone/>
            </a:pPr>
            <a:endParaRPr lang="zh-CN" altLang="en-US" dirty="0"/>
          </a:p>
        </p:txBody>
      </p:sp>
    </p:spTree>
    <p:extLst>
      <p:ext uri="{BB962C8B-B14F-4D97-AF65-F5344CB8AC3E}">
        <p14:creationId xmlns:p14="http://schemas.microsoft.com/office/powerpoint/2010/main" val="9519318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963FBE7-A6DF-4D35-8225-A7D7676DFF35}"/>
              </a:ext>
            </a:extLst>
          </p:cNvPr>
          <p:cNvSpPr>
            <a:spLocks noGrp="1"/>
          </p:cNvSpPr>
          <p:nvPr>
            <p:ph idx="1"/>
          </p:nvPr>
        </p:nvSpPr>
        <p:spPr>
          <a:xfrm>
            <a:off x="838200" y="762000"/>
            <a:ext cx="10515600" cy="5414963"/>
          </a:xfrm>
        </p:spPr>
        <p:txBody>
          <a:bodyPr/>
          <a:lstStyle/>
          <a:p>
            <a:pPr marL="0" indent="0">
              <a:buNone/>
            </a:pPr>
            <a:r>
              <a:rPr lang="zh-CN" altLang="en-US" dirty="0"/>
              <a:t>例题</a:t>
            </a:r>
            <a:r>
              <a:rPr lang="en-US" altLang="zh-CN" dirty="0"/>
              <a:t>2</a:t>
            </a:r>
            <a:r>
              <a:rPr lang="zh-CN" altLang="en-US" dirty="0"/>
              <a:t>：</a:t>
            </a:r>
            <a:r>
              <a:rPr lang="en-US" altLang="zh-CN" dirty="0"/>
              <a:t>[SCOI2005]</a:t>
            </a:r>
            <a:r>
              <a:rPr lang="zh-CN" altLang="en-US" dirty="0"/>
              <a:t>互不侵犯</a:t>
            </a:r>
            <a:endParaRPr lang="en-US" altLang="zh-CN" dirty="0"/>
          </a:p>
          <a:p>
            <a:pPr marL="0" indent="0">
              <a:buNone/>
            </a:pPr>
            <a:endParaRPr lang="en-US" altLang="zh-CN" dirty="0"/>
          </a:p>
          <a:p>
            <a:pPr marL="0" indent="0">
              <a:buNone/>
            </a:pPr>
            <a:r>
              <a:rPr lang="zh-CN" altLang="en-US" dirty="0"/>
              <a:t>在</a:t>
            </a:r>
            <a:r>
              <a:rPr lang="en-US" altLang="zh-CN" dirty="0"/>
              <a:t>N×N</a:t>
            </a:r>
            <a:r>
              <a:rPr lang="zh-CN" altLang="en-US" dirty="0"/>
              <a:t>的棋盘里面放</a:t>
            </a:r>
            <a:r>
              <a:rPr lang="en-US" altLang="zh-CN" dirty="0"/>
              <a:t>K</a:t>
            </a:r>
            <a:r>
              <a:rPr lang="zh-CN" altLang="en-US" dirty="0"/>
              <a:t>个国王，使他们互不攻击，共有多少种摆放方案。国王能攻击到它上下左右，以及左上左下右上右下八个方向上附近的各一个格子，共</a:t>
            </a:r>
            <a:r>
              <a:rPr lang="en-US" altLang="zh-CN" dirty="0"/>
              <a:t>8</a:t>
            </a:r>
            <a:r>
              <a:rPr lang="zh-CN" altLang="en-US" dirty="0"/>
              <a:t>个格子。</a:t>
            </a:r>
          </a:p>
          <a:p>
            <a:pPr marL="0" indent="0">
              <a:buNone/>
            </a:pPr>
            <a:r>
              <a:rPr lang="en-US" altLang="zh-CN" dirty="0"/>
              <a:t>N</a:t>
            </a:r>
            <a:r>
              <a:rPr lang="zh-CN" altLang="en-US" dirty="0"/>
              <a:t>，</a:t>
            </a:r>
            <a:r>
              <a:rPr lang="en-US" altLang="zh-CN" dirty="0"/>
              <a:t>K </a:t>
            </a:r>
            <a:r>
              <a:rPr lang="zh-CN" altLang="en-US" dirty="0"/>
              <a:t>（ </a:t>
            </a:r>
            <a:r>
              <a:rPr lang="en-US" altLang="zh-CN" dirty="0"/>
              <a:t>1 &lt;=N &lt;=9, 0 &lt;= K &lt;= N * N</a:t>
            </a:r>
            <a:r>
              <a:rPr lang="zh-CN" altLang="en-US" dirty="0"/>
              <a:t>）</a:t>
            </a:r>
          </a:p>
        </p:txBody>
      </p:sp>
    </p:spTree>
    <p:extLst>
      <p:ext uri="{BB962C8B-B14F-4D97-AF65-F5344CB8AC3E}">
        <p14:creationId xmlns:p14="http://schemas.microsoft.com/office/powerpoint/2010/main" val="254996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2C4ABAD-F537-4064-884E-48CD24FB48B2}"/>
              </a:ext>
            </a:extLst>
          </p:cNvPr>
          <p:cNvSpPr>
            <a:spLocks noGrp="1"/>
          </p:cNvSpPr>
          <p:nvPr>
            <p:ph idx="1"/>
          </p:nvPr>
        </p:nvSpPr>
        <p:spPr>
          <a:xfrm>
            <a:off x="838200" y="660400"/>
            <a:ext cx="10515600" cy="5516563"/>
          </a:xfrm>
        </p:spPr>
        <p:txBody>
          <a:bodyPr/>
          <a:lstStyle/>
          <a:p>
            <a:pPr marL="0" indent="0">
              <a:buNone/>
            </a:pPr>
            <a:r>
              <a:rPr lang="zh-CN" altLang="en-US" dirty="0"/>
              <a:t>将每一行放置国王的状态用一个二进制数记录，</a:t>
            </a:r>
            <a:endParaRPr lang="en-US" altLang="zh-CN" dirty="0"/>
          </a:p>
          <a:p>
            <a:pPr marL="0" indent="0">
              <a:buNone/>
            </a:pPr>
            <a:r>
              <a:rPr lang="en-US" altLang="zh-CN" dirty="0"/>
              <a:t>1010</a:t>
            </a:r>
            <a:r>
              <a:rPr lang="zh-CN" altLang="en-US" dirty="0"/>
              <a:t>可表示第一、三格放国王，二、四格没有放国王</a:t>
            </a:r>
            <a:endParaRPr lang="en-US" altLang="zh-CN" dirty="0"/>
          </a:p>
          <a:p>
            <a:pPr marL="0" indent="0">
              <a:buNone/>
            </a:pPr>
            <a:endParaRPr lang="en-US" altLang="zh-CN" dirty="0"/>
          </a:p>
          <a:p>
            <a:pPr marL="0" indent="0">
              <a:buNone/>
            </a:pPr>
            <a:r>
              <a:rPr lang="zh-CN" altLang="en-US" dirty="0"/>
              <a:t>国王与国王之间放置不允许冲突，如何表示？</a:t>
            </a:r>
            <a:endParaRPr lang="en-US" altLang="zh-CN" dirty="0"/>
          </a:p>
          <a:p>
            <a:pPr marL="0" indent="0">
              <a:buNone/>
            </a:pPr>
            <a:r>
              <a:rPr lang="zh-CN" altLang="en-US" dirty="0"/>
              <a:t>以国王不允许同列为例：</a:t>
            </a:r>
            <a:endParaRPr lang="en-US" altLang="zh-CN" dirty="0"/>
          </a:p>
          <a:p>
            <a:pPr marL="0" indent="0">
              <a:buNone/>
            </a:pPr>
            <a:r>
              <a:rPr lang="en-US" altLang="zh-CN" dirty="0"/>
              <a:t>!(state[a] &amp; state[b])     state</a:t>
            </a:r>
            <a:r>
              <a:rPr lang="zh-CN" altLang="en-US" dirty="0"/>
              <a:t>表示对应的二进制数</a:t>
            </a:r>
            <a:endParaRPr lang="en-US" altLang="zh-CN" dirty="0"/>
          </a:p>
          <a:p>
            <a:pPr marL="0" indent="0">
              <a:buNone/>
            </a:pPr>
            <a:endParaRPr lang="en-US" altLang="zh-CN" dirty="0"/>
          </a:p>
          <a:p>
            <a:pPr marL="0" indent="0">
              <a:buNone/>
            </a:pPr>
            <a:r>
              <a:rPr lang="zh-CN" altLang="en-US" dirty="0"/>
              <a:t>斜对角怎么办呢？左移或者右移</a:t>
            </a:r>
            <a:endParaRPr lang="en-US" altLang="zh-CN" dirty="0"/>
          </a:p>
          <a:p>
            <a:pPr marL="0" indent="0">
              <a:buNone/>
            </a:pPr>
            <a:r>
              <a:rPr lang="zh-CN" altLang="en-US" dirty="0"/>
              <a:t>左上角为例：</a:t>
            </a:r>
            <a:endParaRPr lang="en-US" altLang="zh-CN" dirty="0"/>
          </a:p>
          <a:p>
            <a:pPr marL="0" indent="0">
              <a:buNone/>
            </a:pPr>
            <a:r>
              <a:rPr lang="en-US" altLang="zh-CN" dirty="0"/>
              <a:t>!((state[b]&lt;&lt;1) &amp; state[a]))</a:t>
            </a:r>
          </a:p>
        </p:txBody>
      </p:sp>
    </p:spTree>
    <p:extLst>
      <p:ext uri="{BB962C8B-B14F-4D97-AF65-F5344CB8AC3E}">
        <p14:creationId xmlns:p14="http://schemas.microsoft.com/office/powerpoint/2010/main" val="7764094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0FFC77E-34CF-4430-A5DC-81FE68E00B19}"/>
              </a:ext>
            </a:extLst>
          </p:cNvPr>
          <p:cNvSpPr>
            <a:spLocks noGrp="1"/>
          </p:cNvSpPr>
          <p:nvPr>
            <p:ph idx="1"/>
          </p:nvPr>
        </p:nvSpPr>
        <p:spPr>
          <a:xfrm>
            <a:off x="838200" y="579120"/>
            <a:ext cx="10515600" cy="5597843"/>
          </a:xfrm>
        </p:spPr>
        <p:txBody>
          <a:bodyPr/>
          <a:lstStyle/>
          <a:p>
            <a:pPr marL="0" indent="0">
              <a:buNone/>
            </a:pPr>
            <a:r>
              <a:rPr lang="zh-CN" altLang="en-US" dirty="0"/>
              <a:t>由于一个国王影响周围</a:t>
            </a:r>
            <a:r>
              <a:rPr lang="en-US" altLang="zh-CN" dirty="0"/>
              <a:t>8</a:t>
            </a:r>
            <a:r>
              <a:rPr lang="zh-CN" altLang="en-US" dirty="0"/>
              <a:t>个方向，从上到下考虑需要同时枚举相邻两行的状态：</a:t>
            </a:r>
          </a:p>
        </p:txBody>
      </p:sp>
      <p:pic>
        <p:nvPicPr>
          <p:cNvPr id="5" name="图片 4">
            <a:extLst>
              <a:ext uri="{FF2B5EF4-FFF2-40B4-BE49-F238E27FC236}">
                <a16:creationId xmlns:a16="http://schemas.microsoft.com/office/drawing/2014/main" id="{2478CA99-8055-4819-BA94-ED93B2832742}"/>
              </a:ext>
            </a:extLst>
          </p:cNvPr>
          <p:cNvPicPr>
            <a:picLocks noChangeAspect="1"/>
          </p:cNvPicPr>
          <p:nvPr/>
        </p:nvPicPr>
        <p:blipFill>
          <a:blip r:embed="rId2"/>
          <a:stretch>
            <a:fillRect/>
          </a:stretch>
        </p:blipFill>
        <p:spPr>
          <a:xfrm>
            <a:off x="0" y="1777925"/>
            <a:ext cx="12192000" cy="4013349"/>
          </a:xfrm>
          <a:prstGeom prst="rect">
            <a:avLst/>
          </a:prstGeom>
        </p:spPr>
      </p:pic>
    </p:spTree>
    <p:extLst>
      <p:ext uri="{BB962C8B-B14F-4D97-AF65-F5344CB8AC3E}">
        <p14:creationId xmlns:p14="http://schemas.microsoft.com/office/powerpoint/2010/main" val="2906094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B05F36-0027-437F-961B-E66B2BE51DB2}"/>
              </a:ext>
            </a:extLst>
          </p:cNvPr>
          <p:cNvSpPr>
            <a:spLocks noGrp="1"/>
          </p:cNvSpPr>
          <p:nvPr>
            <p:ph type="title"/>
          </p:nvPr>
        </p:nvSpPr>
        <p:spPr/>
        <p:txBody>
          <a:bodyPr>
            <a:normAutofit/>
          </a:bodyPr>
          <a:lstStyle/>
          <a:p>
            <a:r>
              <a:rPr lang="zh-CN" altLang="en-US" sz="3600" dirty="0"/>
              <a:t>例题：「美团 </a:t>
            </a:r>
            <a:r>
              <a:rPr lang="en-US" altLang="zh-CN" sz="3600" dirty="0" err="1"/>
              <a:t>CodeM</a:t>
            </a:r>
            <a:r>
              <a:rPr lang="en-US" altLang="zh-CN" sz="3600" dirty="0"/>
              <a:t> </a:t>
            </a:r>
            <a:r>
              <a:rPr lang="zh-CN" altLang="en-US" sz="3600" dirty="0"/>
              <a:t>初赛 </a:t>
            </a:r>
            <a:r>
              <a:rPr lang="en-US" altLang="zh-CN" sz="3600" dirty="0"/>
              <a:t>Round B</a:t>
            </a:r>
            <a:r>
              <a:rPr lang="zh-CN" altLang="en-US" sz="3600" dirty="0"/>
              <a:t>」送外卖</a:t>
            </a:r>
          </a:p>
        </p:txBody>
      </p:sp>
      <p:sp>
        <p:nvSpPr>
          <p:cNvPr id="3" name="内容占位符 2">
            <a:extLst>
              <a:ext uri="{FF2B5EF4-FFF2-40B4-BE49-F238E27FC236}">
                <a16:creationId xmlns:a16="http://schemas.microsoft.com/office/drawing/2014/main" id="{A4855079-4E51-4FDA-A410-E11473A59B87}"/>
              </a:ext>
            </a:extLst>
          </p:cNvPr>
          <p:cNvSpPr>
            <a:spLocks noGrp="1"/>
          </p:cNvSpPr>
          <p:nvPr>
            <p:ph idx="1"/>
          </p:nvPr>
        </p:nvSpPr>
        <p:spPr>
          <a:xfrm>
            <a:off x="838200" y="1940560"/>
            <a:ext cx="10515600" cy="4552315"/>
          </a:xfrm>
        </p:spPr>
        <p:txBody>
          <a:bodyPr>
            <a:normAutofit/>
          </a:bodyPr>
          <a:lstStyle/>
          <a:p>
            <a:pPr marL="0" indent="0">
              <a:buNone/>
            </a:pPr>
            <a:r>
              <a:rPr lang="zh-CN" altLang="en-US" dirty="0"/>
              <a:t>题意：</a:t>
            </a:r>
            <a:endParaRPr lang="en-US" altLang="zh-CN" dirty="0"/>
          </a:p>
          <a:p>
            <a:pPr marL="0" indent="0">
              <a:buNone/>
            </a:pPr>
            <a:r>
              <a:rPr lang="zh-CN" altLang="en-US" dirty="0"/>
              <a:t>一张</a:t>
            </a:r>
            <a:r>
              <a:rPr lang="en-US" altLang="zh-CN" dirty="0"/>
              <a:t>n</a:t>
            </a:r>
            <a:r>
              <a:rPr lang="zh-CN" altLang="en-US" dirty="0"/>
              <a:t>个点</a:t>
            </a:r>
            <a:r>
              <a:rPr lang="en-US" altLang="zh-CN" dirty="0"/>
              <a:t>m</a:t>
            </a:r>
            <a:r>
              <a:rPr lang="zh-CN" altLang="en-US" dirty="0"/>
              <a:t>条有向边的图上，有</a:t>
            </a:r>
            <a:r>
              <a:rPr lang="en-US" altLang="zh-CN" dirty="0"/>
              <a:t>q</a:t>
            </a:r>
            <a:r>
              <a:rPr lang="zh-CN" altLang="en-US" dirty="0"/>
              <a:t>个配送需求，需求的描述形式为 </a:t>
            </a:r>
            <a:r>
              <a:rPr lang="en-US" altLang="zh-CN" dirty="0"/>
              <a:t>(</a:t>
            </a:r>
            <a:r>
              <a:rPr lang="en-US" altLang="zh-CN" dirty="0" err="1"/>
              <a:t>s</a:t>
            </a:r>
            <a:r>
              <a:rPr lang="en-US" altLang="zh-CN" baseline="-25000" dirty="0" err="1"/>
              <a:t>i</a:t>
            </a:r>
            <a:r>
              <a:rPr lang="en-US" altLang="zh-CN" dirty="0" err="1"/>
              <a:t>,t</a:t>
            </a:r>
            <a:r>
              <a:rPr lang="en-US" altLang="zh-CN" baseline="-25000" dirty="0" err="1"/>
              <a:t>i</a:t>
            </a:r>
            <a:r>
              <a:rPr lang="en-US" altLang="zh-CN" dirty="0" err="1"/>
              <a:t>,l</a:t>
            </a:r>
            <a:r>
              <a:rPr lang="en-US" altLang="zh-CN" baseline="-25000" dirty="0" err="1"/>
              <a:t>i</a:t>
            </a:r>
            <a:r>
              <a:rPr lang="en-US" altLang="zh-CN" dirty="0" err="1"/>
              <a:t>,r</a:t>
            </a:r>
            <a:r>
              <a:rPr lang="en-US" altLang="zh-CN" baseline="-25000" dirty="0" err="1"/>
              <a:t>i</a:t>
            </a:r>
            <a:r>
              <a:rPr lang="en-US" altLang="zh-CN" dirty="0"/>
              <a:t>)</a:t>
            </a:r>
            <a:r>
              <a:rPr lang="zh-CN" altLang="en-US" dirty="0"/>
              <a:t>，即需要从点 </a:t>
            </a:r>
            <a:r>
              <a:rPr lang="en-US" altLang="zh-CN" dirty="0" err="1"/>
              <a:t>s</a:t>
            </a:r>
            <a:r>
              <a:rPr lang="en-US" altLang="zh-CN" baseline="-25000" dirty="0" err="1"/>
              <a:t>i</a:t>
            </a:r>
            <a:r>
              <a:rPr lang="en-US" altLang="zh-CN" baseline="-25000" dirty="0"/>
              <a:t> </a:t>
            </a:r>
            <a:r>
              <a:rPr lang="zh-CN" altLang="en-US" dirty="0"/>
              <a:t>送到 </a:t>
            </a:r>
            <a:r>
              <a:rPr lang="en-US" altLang="zh-CN" dirty="0" err="1"/>
              <a:t>t</a:t>
            </a:r>
            <a:r>
              <a:rPr lang="en-US" altLang="zh-CN" baseline="-25000" dirty="0" err="1"/>
              <a:t>i</a:t>
            </a:r>
            <a:r>
              <a:rPr lang="en-US" altLang="zh-CN" baseline="-25000" dirty="0"/>
              <a:t> </a:t>
            </a:r>
            <a:r>
              <a:rPr lang="zh-CN" altLang="en-US" dirty="0"/>
              <a:t>， 在时刻 </a:t>
            </a:r>
            <a:r>
              <a:rPr lang="en-US" altLang="zh-CN" dirty="0"/>
              <a:t>l</a:t>
            </a:r>
            <a:r>
              <a:rPr lang="en-US" altLang="zh-CN" baseline="-25000" dirty="0"/>
              <a:t>i </a:t>
            </a:r>
            <a:r>
              <a:rPr lang="zh-CN" altLang="en-US" dirty="0"/>
              <a:t>之后（包括 </a:t>
            </a:r>
            <a:r>
              <a:rPr lang="en-US" altLang="zh-CN" dirty="0"/>
              <a:t>l</a:t>
            </a:r>
            <a:r>
              <a:rPr lang="en-US" altLang="zh-CN" baseline="-25000" dirty="0"/>
              <a:t>i </a:t>
            </a:r>
            <a:r>
              <a:rPr lang="zh-CN" altLang="en-US" dirty="0"/>
              <a:t>）可以在 </a:t>
            </a:r>
            <a:r>
              <a:rPr lang="en-US" altLang="zh-CN" dirty="0" err="1"/>
              <a:t>s</a:t>
            </a:r>
            <a:r>
              <a:rPr lang="en-US" altLang="zh-CN" baseline="-25000" dirty="0" err="1"/>
              <a:t>i</a:t>
            </a:r>
            <a:r>
              <a:rPr lang="en-US" altLang="zh-CN" baseline="-25000" dirty="0"/>
              <a:t> </a:t>
            </a:r>
            <a:r>
              <a:rPr lang="zh-CN" altLang="en-US" dirty="0"/>
              <a:t>领取货物，需要在时刻 </a:t>
            </a:r>
            <a:r>
              <a:rPr lang="en-US" altLang="zh-CN" dirty="0" err="1"/>
              <a:t>r</a:t>
            </a:r>
            <a:r>
              <a:rPr lang="en-US" altLang="zh-CN" baseline="-25000" dirty="0" err="1"/>
              <a:t>i</a:t>
            </a:r>
            <a:r>
              <a:rPr lang="en-US" altLang="zh-CN" baseline="-25000" dirty="0"/>
              <a:t> </a:t>
            </a:r>
            <a:r>
              <a:rPr lang="zh-CN" altLang="en-US" dirty="0"/>
              <a:t>之前（包括 </a:t>
            </a:r>
            <a:r>
              <a:rPr lang="en-US" altLang="zh-CN" dirty="0" err="1"/>
              <a:t>r</a:t>
            </a:r>
            <a:r>
              <a:rPr lang="en-US" altLang="zh-CN" baseline="-25000" dirty="0" err="1"/>
              <a:t>i</a:t>
            </a:r>
            <a:r>
              <a:rPr lang="zh-CN" altLang="en-US" dirty="0"/>
              <a:t>  ）送达 </a:t>
            </a:r>
            <a:r>
              <a:rPr lang="en-US" altLang="zh-CN" dirty="0" err="1"/>
              <a:t>t</a:t>
            </a:r>
            <a:r>
              <a:rPr lang="en-US" altLang="zh-CN" baseline="-25000" dirty="0" err="1"/>
              <a:t>i</a:t>
            </a:r>
            <a:r>
              <a:rPr lang="en-US" altLang="zh-CN" baseline="-25000" dirty="0"/>
              <a:t> </a:t>
            </a:r>
            <a:r>
              <a:rPr lang="zh-CN" altLang="en-US" dirty="0"/>
              <a:t>  ，每个任务只需完成一次。</a:t>
            </a:r>
          </a:p>
          <a:p>
            <a:pPr marL="0" indent="0">
              <a:buNone/>
            </a:pPr>
            <a:r>
              <a:rPr lang="zh-CN" altLang="en-US" dirty="0"/>
              <a:t>图上的每一条边均有边权，权值代表通过这条边消耗的时间。在时刻 </a:t>
            </a:r>
            <a:r>
              <a:rPr lang="en-US" altLang="zh-CN" dirty="0"/>
              <a:t>0 </a:t>
            </a:r>
            <a:r>
              <a:rPr lang="zh-CN" altLang="en-US" dirty="0"/>
              <a:t>有一个工作人员在点  </a:t>
            </a:r>
            <a:r>
              <a:rPr lang="en-US" altLang="zh-CN" dirty="0"/>
              <a:t>1 </a:t>
            </a:r>
            <a:r>
              <a:rPr lang="zh-CN" altLang="en-US" dirty="0"/>
              <a:t>上，求他最多能完成多少个配送任务。</a:t>
            </a:r>
          </a:p>
          <a:p>
            <a:pPr marL="0" indent="0">
              <a:buNone/>
            </a:pPr>
            <a:r>
              <a:rPr lang="en-US" altLang="zh-CN" dirty="0"/>
              <a:t>n&lt;=20 m&lt;=400 q&lt;=10</a:t>
            </a:r>
            <a:endParaRPr lang="zh-CN" altLang="en-US" dirty="0"/>
          </a:p>
        </p:txBody>
      </p:sp>
    </p:spTree>
    <p:extLst>
      <p:ext uri="{BB962C8B-B14F-4D97-AF65-F5344CB8AC3E}">
        <p14:creationId xmlns:p14="http://schemas.microsoft.com/office/powerpoint/2010/main" val="27106247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BBF1FE1-956A-4308-B495-D003E66BBEE7}"/>
              </a:ext>
            </a:extLst>
          </p:cNvPr>
          <p:cNvSpPr>
            <a:spLocks noGrp="1"/>
          </p:cNvSpPr>
          <p:nvPr>
            <p:ph idx="1"/>
          </p:nvPr>
        </p:nvSpPr>
        <p:spPr>
          <a:xfrm>
            <a:off x="361950" y="457200"/>
            <a:ext cx="11258550" cy="6324600"/>
          </a:xfrm>
        </p:spPr>
        <p:txBody>
          <a:bodyPr>
            <a:normAutofit/>
          </a:bodyPr>
          <a:lstStyle/>
          <a:p>
            <a:pPr marL="0" indent="0">
              <a:buNone/>
            </a:pPr>
            <a:r>
              <a:rPr lang="zh-CN" altLang="en-US" dirty="0"/>
              <a:t>题解：</a:t>
            </a:r>
            <a:endParaRPr lang="en-US" altLang="zh-CN" dirty="0"/>
          </a:p>
          <a:p>
            <a:pPr marL="0" indent="0">
              <a:buNone/>
            </a:pPr>
            <a:endParaRPr lang="en-US" altLang="zh-CN" dirty="0"/>
          </a:p>
          <a:p>
            <a:pPr marL="0" indent="0">
              <a:buNone/>
            </a:pPr>
            <a:r>
              <a:rPr lang="zh-CN" altLang="en-US" sz="2400" dirty="0"/>
              <a:t>这题要配送的状态只有</a:t>
            </a:r>
            <a:r>
              <a:rPr lang="en-US" altLang="zh-CN" sz="2400" dirty="0"/>
              <a:t>10</a:t>
            </a:r>
            <a:r>
              <a:rPr lang="zh-CN" altLang="en-US" sz="2400" dirty="0"/>
              <a:t>个，显然是可以状压的。我们考虑二进制状压，表示每个点是否配送完成，发现其中还有一个取货的状态，于是我们考虑三进制状压，</a:t>
            </a:r>
            <a:r>
              <a:rPr lang="en-US" altLang="zh-CN" sz="2400" dirty="0"/>
              <a:t>f[</a:t>
            </a:r>
            <a:r>
              <a:rPr lang="en-US" altLang="zh-CN" sz="2400" dirty="0" err="1"/>
              <a:t>i</a:t>
            </a:r>
            <a:r>
              <a:rPr lang="en-US" altLang="zh-CN" sz="2400" dirty="0"/>
              <a:t>][k]</a:t>
            </a:r>
            <a:r>
              <a:rPr lang="zh-CN" altLang="en-US" sz="2400" dirty="0"/>
              <a:t>表示当前在点</a:t>
            </a:r>
            <a:r>
              <a:rPr lang="en-US" altLang="zh-CN" sz="2400" dirty="0" err="1"/>
              <a:t>i</a:t>
            </a:r>
            <a:r>
              <a:rPr lang="en-US" altLang="zh-CN" sz="2400" dirty="0"/>
              <a:t> ,</a:t>
            </a:r>
            <a:r>
              <a:rPr lang="zh-CN" altLang="en-US" sz="2400" dirty="0"/>
              <a:t>状态为</a:t>
            </a:r>
            <a:r>
              <a:rPr lang="en-US" altLang="zh-CN" sz="2400" dirty="0"/>
              <a:t>k </a:t>
            </a:r>
            <a:r>
              <a:rPr lang="zh-CN" altLang="en-US" sz="2400" dirty="0"/>
              <a:t>的时候的最短时间。其中</a:t>
            </a:r>
            <a:r>
              <a:rPr lang="en-US" altLang="zh-CN" sz="2400" dirty="0"/>
              <a:t>k</a:t>
            </a:r>
            <a:r>
              <a:rPr lang="zh-CN" altLang="en-US" sz="2400" dirty="0"/>
              <a:t>是一个三进制数，由</a:t>
            </a:r>
            <a:r>
              <a:rPr lang="en-US" altLang="zh-CN" sz="2400" dirty="0"/>
              <a:t>0/1/2 </a:t>
            </a:r>
            <a:r>
              <a:rPr lang="zh-CN" altLang="en-US" sz="2400" dirty="0"/>
              <a:t>组成，分别表示该配送没有取货，取了但没有送到，送到了。由于</a:t>
            </a:r>
            <a:r>
              <a:rPr lang="en-US" altLang="zh-CN" sz="2400" dirty="0"/>
              <a:t>n</a:t>
            </a:r>
            <a:r>
              <a:rPr lang="zh-CN" altLang="en-US" sz="2400" dirty="0"/>
              <a:t>只有</a:t>
            </a:r>
            <a:r>
              <a:rPr lang="en-US" altLang="zh-CN" sz="2400" dirty="0"/>
              <a:t>20 </a:t>
            </a:r>
            <a:r>
              <a:rPr lang="zh-CN" altLang="en-US" sz="2400" dirty="0"/>
              <a:t>，我们先用</a:t>
            </a:r>
            <a:r>
              <a:rPr lang="en-US" altLang="zh-CN" sz="2400" dirty="0" err="1"/>
              <a:t>floyd</a:t>
            </a:r>
            <a:r>
              <a:rPr lang="zh-CN" altLang="en-US" sz="2400" dirty="0"/>
              <a:t>算出最短路</a:t>
            </a:r>
            <a:r>
              <a:rPr lang="en-US" altLang="zh-CN" sz="2400" dirty="0"/>
              <a:t>(g[</a:t>
            </a:r>
            <a:r>
              <a:rPr lang="en-US" altLang="zh-CN" sz="2400" dirty="0" err="1"/>
              <a:t>i</a:t>
            </a:r>
            <a:r>
              <a:rPr lang="en-US" altLang="zh-CN" sz="2400" dirty="0"/>
              <a:t>][j])</a:t>
            </a:r>
            <a:r>
              <a:rPr lang="zh-CN" altLang="en-US" sz="2400" dirty="0"/>
              <a:t>，然后进转移。</a:t>
            </a:r>
            <a:endParaRPr lang="en-US" altLang="zh-CN" sz="2400" dirty="0"/>
          </a:p>
          <a:p>
            <a:pPr marL="0" indent="0">
              <a:buNone/>
            </a:pPr>
            <a:endParaRPr lang="en-US" altLang="zh-CN" sz="2400" dirty="0"/>
          </a:p>
          <a:p>
            <a:pPr marL="0" indent="0">
              <a:buNone/>
            </a:pPr>
            <a:r>
              <a:rPr lang="zh-CN" altLang="en-US" sz="2400" dirty="0"/>
              <a:t>对于三进制状态的每一个</a:t>
            </a:r>
            <a:r>
              <a:rPr lang="en-US" altLang="zh-CN" sz="2400" dirty="0"/>
              <a:t>0</a:t>
            </a:r>
            <a:r>
              <a:rPr lang="zh-CN" altLang="en-US" sz="2400" dirty="0"/>
              <a:t>，它都可以转移到一个状态</a:t>
            </a:r>
            <a:r>
              <a:rPr lang="en-US" altLang="zh-CN" sz="2400" dirty="0"/>
              <a:t>1</a:t>
            </a:r>
            <a:r>
              <a:rPr lang="zh-CN" altLang="en-US" sz="2400" dirty="0"/>
              <a:t>，表示取了这个配送的货</a:t>
            </a:r>
            <a:r>
              <a:rPr lang="en-US" altLang="zh-CN" sz="2400" dirty="0"/>
              <a:t>f[s[j]][</a:t>
            </a:r>
            <a:r>
              <a:rPr lang="en-US" altLang="zh-CN" sz="2400" dirty="0" err="1"/>
              <a:t>k+p</a:t>
            </a:r>
            <a:r>
              <a:rPr lang="en-US" altLang="zh-CN" sz="2400" dirty="0"/>
              <a:t>[j]]=min(f[s[j]][</a:t>
            </a:r>
            <a:r>
              <a:rPr lang="en-US" altLang="zh-CN" sz="2400" dirty="0" err="1"/>
              <a:t>k+p</a:t>
            </a:r>
            <a:r>
              <a:rPr lang="en-US" altLang="zh-CN" sz="2400" dirty="0"/>
              <a:t>[j]],max(f[</a:t>
            </a:r>
            <a:r>
              <a:rPr lang="en-US" altLang="zh-CN" sz="2400" dirty="0" err="1"/>
              <a:t>i</a:t>
            </a:r>
            <a:r>
              <a:rPr lang="en-US" altLang="zh-CN" sz="2400" dirty="0"/>
              <a:t>][k]+g[</a:t>
            </a:r>
            <a:r>
              <a:rPr lang="en-US" altLang="zh-CN" sz="2400" dirty="0" err="1"/>
              <a:t>i</a:t>
            </a:r>
            <a:r>
              <a:rPr lang="en-US" altLang="zh-CN" sz="2400" dirty="0"/>
              <a:t>][s[j]],l[j]));</a:t>
            </a:r>
            <a:r>
              <a:rPr lang="zh-CN" altLang="en-US" sz="2400" dirty="0"/>
              <a:t>，到状态</a:t>
            </a:r>
            <a:r>
              <a:rPr lang="en-US" altLang="zh-CN" sz="2400" dirty="0"/>
              <a:t>k</a:t>
            </a:r>
            <a:r>
              <a:rPr lang="zh-CN" altLang="en-US" sz="2400" dirty="0"/>
              <a:t>的时间加上</a:t>
            </a:r>
            <a:r>
              <a:rPr lang="en-US" altLang="zh-CN" sz="2400" dirty="0"/>
              <a:t>k</a:t>
            </a:r>
            <a:r>
              <a:rPr lang="zh-CN" altLang="en-US" sz="2400" dirty="0"/>
              <a:t>到</a:t>
            </a:r>
            <a:r>
              <a:rPr lang="en-US" altLang="zh-CN" sz="2400" dirty="0"/>
              <a:t>s[j]</a:t>
            </a:r>
            <a:r>
              <a:rPr lang="zh-CN" altLang="en-US" sz="2400" dirty="0"/>
              <a:t>（配送</a:t>
            </a:r>
            <a:r>
              <a:rPr lang="en-US" altLang="zh-CN" sz="2400" dirty="0"/>
              <a:t>j </a:t>
            </a:r>
            <a:r>
              <a:rPr lang="zh-CN" altLang="en-US" sz="2400" dirty="0"/>
              <a:t>取货的位置）的最短时间，再与最小取货时间取</a:t>
            </a:r>
            <a:r>
              <a:rPr lang="en-US" altLang="zh-CN" sz="2400" dirty="0"/>
              <a:t>max</a:t>
            </a:r>
            <a:r>
              <a:rPr lang="zh-CN" altLang="en-US" sz="2400" dirty="0"/>
              <a:t>即是从这种状态推过来的时间。</a:t>
            </a:r>
            <a:endParaRPr lang="en-US" altLang="zh-CN" sz="2400" dirty="0"/>
          </a:p>
          <a:p>
            <a:pPr marL="0" indent="0">
              <a:buNone/>
            </a:pPr>
            <a:endParaRPr lang="en-US" altLang="zh-CN" sz="2400" dirty="0"/>
          </a:p>
          <a:p>
            <a:pPr marL="0" indent="0">
              <a:buNone/>
            </a:pPr>
            <a:r>
              <a:rPr lang="zh-CN" altLang="en-US" sz="2400" dirty="0"/>
              <a:t>对于每一个状态</a:t>
            </a:r>
            <a:r>
              <a:rPr lang="en-US" altLang="zh-CN" sz="2400" dirty="0"/>
              <a:t>1</a:t>
            </a:r>
            <a:r>
              <a:rPr lang="zh-CN" altLang="en-US" sz="2400" dirty="0"/>
              <a:t>，它都可以推到一个状态</a:t>
            </a:r>
            <a:r>
              <a:rPr lang="en-US" altLang="zh-CN" sz="2400" dirty="0"/>
              <a:t>2</a:t>
            </a:r>
            <a:r>
              <a:rPr lang="zh-CN" altLang="en-US" sz="2400" dirty="0"/>
              <a:t>，但是前提是</a:t>
            </a:r>
            <a:r>
              <a:rPr lang="en-US" altLang="zh-CN" sz="2400" dirty="0"/>
              <a:t>f[</a:t>
            </a:r>
            <a:r>
              <a:rPr lang="en-US" altLang="zh-CN" sz="2400" dirty="0" err="1"/>
              <a:t>i</a:t>
            </a:r>
            <a:r>
              <a:rPr lang="en-US" altLang="zh-CN" sz="2400" dirty="0"/>
              <a:t>][k]+g[</a:t>
            </a:r>
            <a:r>
              <a:rPr lang="en-US" altLang="zh-CN" sz="2400" dirty="0" err="1"/>
              <a:t>i</a:t>
            </a:r>
            <a:r>
              <a:rPr lang="en-US" altLang="zh-CN" sz="2400" dirty="0"/>
              <a:t>][t[j]]&lt;=r[j]</a:t>
            </a:r>
            <a:r>
              <a:rPr lang="zh-CN" altLang="en-US" sz="2400" dirty="0"/>
              <a:t>，然后就可以进行转移</a:t>
            </a:r>
            <a:r>
              <a:rPr lang="en-US" altLang="zh-CN" sz="2400" dirty="0"/>
              <a:t>f[t[j]][</a:t>
            </a:r>
            <a:r>
              <a:rPr lang="en-US" altLang="zh-CN" sz="2400" dirty="0" err="1"/>
              <a:t>k+p</a:t>
            </a:r>
            <a:r>
              <a:rPr lang="en-US" altLang="zh-CN" sz="2400" dirty="0"/>
              <a:t>[j]]=min(f[t[j]][</a:t>
            </a:r>
            <a:r>
              <a:rPr lang="en-US" altLang="zh-CN" sz="2400" dirty="0" err="1"/>
              <a:t>k+p</a:t>
            </a:r>
            <a:r>
              <a:rPr lang="en-US" altLang="zh-CN" sz="2400" dirty="0"/>
              <a:t>[j]],f[</a:t>
            </a:r>
            <a:r>
              <a:rPr lang="en-US" altLang="zh-CN" sz="2400" dirty="0" err="1"/>
              <a:t>i</a:t>
            </a:r>
            <a:r>
              <a:rPr lang="en-US" altLang="zh-CN" sz="2400" dirty="0"/>
              <a:t>][k]+g[</a:t>
            </a:r>
            <a:r>
              <a:rPr lang="en-US" altLang="zh-CN" sz="2400" dirty="0" err="1"/>
              <a:t>i</a:t>
            </a:r>
            <a:r>
              <a:rPr lang="en-US" altLang="zh-CN" sz="2400" dirty="0"/>
              <a:t>][t[j]]),</a:t>
            </a:r>
            <a:r>
              <a:rPr lang="zh-CN" altLang="en-US" sz="2400" dirty="0"/>
              <a:t>转移方程的思路类似于</a:t>
            </a:r>
            <a:r>
              <a:rPr lang="en-US" altLang="zh-CN" sz="2400" dirty="0"/>
              <a:t>1</a:t>
            </a:r>
            <a:r>
              <a:rPr lang="zh-CN" altLang="en-US" sz="2400" dirty="0"/>
              <a:t>的思路。边转移边记录状态为</a:t>
            </a:r>
            <a:r>
              <a:rPr lang="en-US" altLang="zh-CN" sz="2400" dirty="0"/>
              <a:t>2</a:t>
            </a:r>
            <a:r>
              <a:rPr lang="zh-CN" altLang="en-US" sz="2400" dirty="0"/>
              <a:t>的数，最后取</a:t>
            </a:r>
            <a:r>
              <a:rPr lang="en-US" altLang="zh-CN" sz="2400" dirty="0"/>
              <a:t>max </a:t>
            </a:r>
            <a:r>
              <a:rPr lang="zh-CN" altLang="en-US" sz="2400" dirty="0"/>
              <a:t>即可。</a:t>
            </a:r>
          </a:p>
        </p:txBody>
      </p:sp>
    </p:spTree>
    <p:extLst>
      <p:ext uri="{BB962C8B-B14F-4D97-AF65-F5344CB8AC3E}">
        <p14:creationId xmlns:p14="http://schemas.microsoft.com/office/powerpoint/2010/main" val="26531896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A78EB4-C899-4EFD-B924-CDED67C09094}"/>
              </a:ext>
            </a:extLst>
          </p:cNvPr>
          <p:cNvSpPr>
            <a:spLocks noGrp="1"/>
          </p:cNvSpPr>
          <p:nvPr>
            <p:ph type="title"/>
          </p:nvPr>
        </p:nvSpPr>
        <p:spPr/>
        <p:txBody>
          <a:bodyPr/>
          <a:lstStyle/>
          <a:p>
            <a:endParaRPr lang="zh-CN" altLang="en-US"/>
          </a:p>
        </p:txBody>
      </p:sp>
      <p:pic>
        <p:nvPicPr>
          <p:cNvPr id="5" name="图片 4">
            <a:extLst>
              <a:ext uri="{FF2B5EF4-FFF2-40B4-BE49-F238E27FC236}">
                <a16:creationId xmlns:a16="http://schemas.microsoft.com/office/drawing/2014/main" id="{F956285A-4FAD-4D6C-94C4-8119897118EF}"/>
              </a:ext>
            </a:extLst>
          </p:cNvPr>
          <p:cNvPicPr>
            <a:picLocks noChangeAspect="1"/>
          </p:cNvPicPr>
          <p:nvPr/>
        </p:nvPicPr>
        <p:blipFill>
          <a:blip r:embed="rId2"/>
          <a:stretch>
            <a:fillRect/>
          </a:stretch>
        </p:blipFill>
        <p:spPr>
          <a:xfrm>
            <a:off x="0" y="703052"/>
            <a:ext cx="12192000" cy="4461295"/>
          </a:xfrm>
          <a:prstGeom prst="rect">
            <a:avLst/>
          </a:prstGeom>
        </p:spPr>
      </p:pic>
      <p:sp>
        <p:nvSpPr>
          <p:cNvPr id="6" name="内容占位符 5">
            <a:extLst>
              <a:ext uri="{FF2B5EF4-FFF2-40B4-BE49-F238E27FC236}">
                <a16:creationId xmlns:a16="http://schemas.microsoft.com/office/drawing/2014/main" id="{A7D33C4B-1843-47E3-86E5-65F296E4C071}"/>
              </a:ext>
            </a:extLst>
          </p:cNvPr>
          <p:cNvSpPr>
            <a:spLocks noGrp="1"/>
          </p:cNvSpPr>
          <p:nvPr>
            <p:ph idx="1"/>
          </p:nvPr>
        </p:nvSpPr>
        <p:spPr>
          <a:xfrm>
            <a:off x="476250" y="6012743"/>
            <a:ext cx="10106025" cy="480131"/>
          </a:xfrm>
          <a:prstGeom prst="rect">
            <a:avLst/>
          </a:prstGeom>
        </p:spPr>
        <p:txBody>
          <a:bodyPr wrap="square">
            <a:spAutoFit/>
          </a:bodyPr>
          <a:lstStyle/>
          <a:p>
            <a:pPr marL="0" indent="0">
              <a:buNone/>
            </a:pPr>
            <a:r>
              <a:rPr lang="en-US" altLang="zh-CN" dirty="0">
                <a:hlinkClick r:id="rId3"/>
              </a:rPr>
              <a:t>https://blog.csdn.net/stevensonson/article/details/83444520</a:t>
            </a:r>
            <a:endParaRPr lang="zh-CN" altLang="en-US" dirty="0"/>
          </a:p>
        </p:txBody>
      </p:sp>
    </p:spTree>
    <p:extLst>
      <p:ext uri="{BB962C8B-B14F-4D97-AF65-F5344CB8AC3E}">
        <p14:creationId xmlns:p14="http://schemas.microsoft.com/office/powerpoint/2010/main" val="21016599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49BD45-F8D6-4818-B77A-F95ADECCEFB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8405B7D-1056-46A5-AA60-499181905B69}"/>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521841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587E6F6-6DF2-4358-A3AB-59C02DCE3792}"/>
              </a:ext>
            </a:extLst>
          </p:cNvPr>
          <p:cNvSpPr>
            <a:spLocks noGrp="1"/>
          </p:cNvSpPr>
          <p:nvPr>
            <p:ph idx="1"/>
          </p:nvPr>
        </p:nvSpPr>
        <p:spPr>
          <a:xfrm>
            <a:off x="838200" y="333375"/>
            <a:ext cx="10515600" cy="6438900"/>
          </a:xfrm>
        </p:spPr>
        <p:txBody>
          <a:bodyPr>
            <a:normAutofit/>
          </a:bodyPr>
          <a:lstStyle/>
          <a:p>
            <a:pPr marL="0" indent="0">
              <a:buNone/>
            </a:pPr>
            <a:r>
              <a:rPr lang="zh-CN" altLang="en-US" dirty="0"/>
              <a:t>考虑动态规划做法。</a:t>
            </a:r>
            <a:endParaRPr lang="en-US" altLang="zh-CN" dirty="0"/>
          </a:p>
          <a:p>
            <a:pPr marL="0" indent="0">
              <a:buNone/>
            </a:pPr>
            <a:endParaRPr lang="en-US" altLang="zh-CN" dirty="0"/>
          </a:p>
          <a:p>
            <a:pPr marL="0" indent="0">
              <a:buNone/>
            </a:pPr>
            <a:r>
              <a:rPr lang="en-US" altLang="zh-CN" dirty="0"/>
              <a:t>1</a:t>
            </a:r>
            <a:r>
              <a:rPr lang="zh-CN" altLang="en-US" dirty="0"/>
              <a:t>、证明问题满足最优子结构</a:t>
            </a:r>
            <a:endParaRPr lang="en-US" altLang="zh-CN" dirty="0"/>
          </a:p>
          <a:p>
            <a:pPr marL="0" indent="0">
              <a:buNone/>
            </a:pPr>
            <a:r>
              <a:rPr lang="en-US" altLang="zh-CN" dirty="0"/>
              <a:t>	</a:t>
            </a:r>
            <a:r>
              <a:rPr lang="zh-CN" altLang="en-US" dirty="0"/>
              <a:t>假设已经知道</a:t>
            </a:r>
            <a:r>
              <a:rPr lang="en-US" altLang="zh-CN" dirty="0"/>
              <a:t>n</a:t>
            </a:r>
            <a:r>
              <a:rPr lang="zh-CN" altLang="en-US" dirty="0"/>
              <a:t>堆石子合并起来的花费是</a:t>
            </a:r>
            <a:r>
              <a:rPr lang="en-US" altLang="zh-CN" dirty="0"/>
              <a:t>c</a:t>
            </a:r>
            <a:r>
              <a:rPr lang="zh-CN" altLang="en-US" dirty="0"/>
              <a:t>，</a:t>
            </a:r>
            <a:endParaRPr lang="en-US" altLang="zh-CN" dirty="0"/>
          </a:p>
          <a:p>
            <a:pPr marL="0" indent="0">
              <a:buNone/>
            </a:pPr>
            <a:r>
              <a:rPr lang="en-US" altLang="zh-CN" dirty="0"/>
              <a:t>	</a:t>
            </a:r>
            <a:r>
              <a:rPr lang="zh-CN" altLang="en-US" dirty="0"/>
              <a:t>子问题</a:t>
            </a:r>
            <a:r>
              <a:rPr lang="en-US" altLang="zh-CN" dirty="0"/>
              <a:t>1{ai,ai+1,…</a:t>
            </a:r>
            <a:r>
              <a:rPr lang="en-US" altLang="zh-CN" dirty="0" err="1"/>
              <a:t>ak</a:t>
            </a:r>
            <a:r>
              <a:rPr lang="en-US" altLang="zh-CN" dirty="0"/>
              <a:t>}</a:t>
            </a:r>
            <a:r>
              <a:rPr lang="zh-CN" altLang="en-US" dirty="0"/>
              <a:t>石子合并起来的花费是</a:t>
            </a:r>
            <a:r>
              <a:rPr lang="en-US" altLang="zh-CN" dirty="0"/>
              <a:t>a</a:t>
            </a:r>
            <a:r>
              <a:rPr lang="zh-CN" altLang="en-US" dirty="0"/>
              <a:t>，</a:t>
            </a:r>
            <a:endParaRPr lang="en-US" altLang="zh-CN" dirty="0"/>
          </a:p>
          <a:p>
            <a:pPr marL="0" indent="0">
              <a:buNone/>
            </a:pPr>
            <a:r>
              <a:rPr lang="en-US" altLang="zh-CN" dirty="0"/>
              <a:t>	</a:t>
            </a:r>
            <a:r>
              <a:rPr lang="zh-CN" altLang="en-US" dirty="0"/>
              <a:t>子问题</a:t>
            </a:r>
            <a:r>
              <a:rPr lang="en-US" altLang="zh-CN" dirty="0"/>
              <a:t>2 {ak+1,ak+2,…</a:t>
            </a:r>
            <a:r>
              <a:rPr lang="en-US" altLang="zh-CN" dirty="0" err="1"/>
              <a:t>aj</a:t>
            </a:r>
            <a:r>
              <a:rPr lang="en-US" altLang="zh-CN" dirty="0"/>
              <a:t>}</a:t>
            </a:r>
            <a:r>
              <a:rPr lang="zh-CN" altLang="en-US" dirty="0"/>
              <a:t>石子合并起来的花费是</a:t>
            </a:r>
            <a:r>
              <a:rPr lang="en-US" altLang="zh-CN" dirty="0"/>
              <a:t>b</a:t>
            </a:r>
            <a:r>
              <a:rPr lang="zh-CN" altLang="en-US" dirty="0"/>
              <a:t>，</a:t>
            </a:r>
            <a:r>
              <a:rPr lang="en-US" altLang="zh-CN" dirty="0"/>
              <a:t> 	{ai,ai+1,…</a:t>
            </a:r>
            <a:r>
              <a:rPr lang="en-US" altLang="zh-CN" dirty="0" err="1"/>
              <a:t>aj</a:t>
            </a:r>
            <a:r>
              <a:rPr lang="en-US" altLang="zh-CN" dirty="0"/>
              <a:t>}</a:t>
            </a:r>
            <a:r>
              <a:rPr lang="zh-CN" altLang="en-US" dirty="0"/>
              <a:t>石子数量之和是</a:t>
            </a:r>
            <a:r>
              <a:rPr lang="en-US" altLang="zh-CN" dirty="0"/>
              <a:t>w(</a:t>
            </a:r>
            <a:r>
              <a:rPr lang="en-US" altLang="zh-CN" dirty="0" err="1"/>
              <a:t>i,j</a:t>
            </a:r>
            <a:r>
              <a:rPr lang="en-US" altLang="zh-CN" dirty="0"/>
              <a:t>)</a:t>
            </a:r>
            <a:r>
              <a:rPr lang="zh-CN" altLang="en-US" dirty="0"/>
              <a:t>，</a:t>
            </a:r>
            <a:endParaRPr lang="en-US" altLang="zh-CN" dirty="0"/>
          </a:p>
          <a:p>
            <a:pPr marL="0" indent="0">
              <a:buNone/>
            </a:pPr>
            <a:r>
              <a:rPr lang="en-US" altLang="zh-CN" dirty="0"/>
              <a:t>	</a:t>
            </a:r>
            <a:r>
              <a:rPr lang="zh-CN" altLang="en-US" dirty="0"/>
              <a:t>那么  </a:t>
            </a:r>
            <a:r>
              <a:rPr lang="en-US" altLang="zh-CN" dirty="0"/>
              <a:t>c=</a:t>
            </a:r>
            <a:r>
              <a:rPr lang="en-US" altLang="zh-CN" dirty="0" err="1"/>
              <a:t>a+b+w</a:t>
            </a:r>
            <a:r>
              <a:rPr lang="en-US" altLang="zh-CN" dirty="0"/>
              <a:t>(</a:t>
            </a:r>
            <a:r>
              <a:rPr lang="en-US" altLang="zh-CN" dirty="0" err="1"/>
              <a:t>i,j</a:t>
            </a:r>
            <a:r>
              <a:rPr lang="en-US" altLang="zh-CN" dirty="0"/>
              <a:t>)</a:t>
            </a:r>
          </a:p>
          <a:p>
            <a:pPr marL="0" indent="0">
              <a:buNone/>
            </a:pPr>
            <a:r>
              <a:rPr lang="en-US" altLang="zh-CN" dirty="0"/>
              <a:t>	</a:t>
            </a:r>
            <a:r>
              <a:rPr lang="zh-CN" altLang="en-US" dirty="0"/>
              <a:t>因此我们只需要证明如果</a:t>
            </a:r>
            <a:r>
              <a:rPr lang="en-US" altLang="zh-CN" dirty="0"/>
              <a:t>c</a:t>
            </a:r>
            <a:r>
              <a:rPr lang="zh-CN" altLang="en-US" dirty="0"/>
              <a:t>最优，</a:t>
            </a:r>
            <a:r>
              <a:rPr lang="en-US" altLang="zh-CN" dirty="0"/>
              <a:t>a</a:t>
            </a:r>
            <a:r>
              <a:rPr lang="zh-CN" altLang="en-US" dirty="0"/>
              <a:t>和</a:t>
            </a:r>
            <a:r>
              <a:rPr lang="en-US" altLang="zh-CN" dirty="0"/>
              <a:t>b</a:t>
            </a:r>
            <a:r>
              <a:rPr lang="zh-CN" altLang="en-US" dirty="0"/>
              <a:t>一定也是最优的。</a:t>
            </a:r>
            <a:endParaRPr lang="en-US" altLang="zh-CN" dirty="0"/>
          </a:p>
          <a:p>
            <a:pPr marL="0" indent="0">
              <a:buNone/>
            </a:pPr>
            <a:r>
              <a:rPr lang="en-US" altLang="zh-CN" dirty="0"/>
              <a:t>	</a:t>
            </a:r>
            <a:r>
              <a:rPr lang="zh-CN" altLang="en-US" dirty="0"/>
              <a:t>反证：</a:t>
            </a:r>
            <a:endParaRPr lang="en-US" altLang="zh-CN" dirty="0"/>
          </a:p>
          <a:p>
            <a:pPr marL="0" indent="0">
              <a:buNone/>
            </a:pPr>
            <a:r>
              <a:rPr lang="en-US" altLang="zh-CN" dirty="0"/>
              <a:t>	</a:t>
            </a:r>
            <a:r>
              <a:rPr lang="zh-CN" altLang="en-US" dirty="0"/>
              <a:t>假设</a:t>
            </a:r>
            <a:r>
              <a:rPr lang="en-US" altLang="zh-CN" dirty="0"/>
              <a:t>a</a:t>
            </a:r>
            <a:r>
              <a:rPr lang="zh-CN" altLang="en-US" dirty="0"/>
              <a:t>不是最优的，子问题</a:t>
            </a:r>
            <a:r>
              <a:rPr lang="en-US" altLang="zh-CN" dirty="0"/>
              <a:t>1 {ai,ai+1,…</a:t>
            </a:r>
            <a:r>
              <a:rPr lang="en-US" altLang="zh-CN" dirty="0" err="1"/>
              <a:t>ak</a:t>
            </a:r>
            <a:r>
              <a:rPr lang="en-US" altLang="zh-CN" dirty="0"/>
              <a:t>}</a:t>
            </a:r>
            <a:r>
              <a:rPr lang="zh-CN" altLang="en-US" dirty="0"/>
              <a:t>一定存在最优解</a:t>
            </a:r>
            <a:r>
              <a:rPr lang="en-US" altLang="zh-CN" dirty="0"/>
              <a:t>a</a:t>
            </a:r>
            <a:r>
              <a:rPr lang="zh-CN" altLang="en-US" dirty="0"/>
              <a:t>*，</a:t>
            </a:r>
            <a:r>
              <a:rPr lang="en-US" altLang="zh-CN" dirty="0"/>
              <a:t>	a</a:t>
            </a:r>
            <a:r>
              <a:rPr lang="zh-CN" altLang="en-US" dirty="0"/>
              <a:t>*</a:t>
            </a:r>
            <a:r>
              <a:rPr lang="en-US" altLang="zh-CN" dirty="0"/>
              <a:t>&lt;a</a:t>
            </a:r>
            <a:r>
              <a:rPr lang="zh-CN" altLang="en-US" dirty="0"/>
              <a:t>，那么</a:t>
            </a:r>
            <a:r>
              <a:rPr lang="en-US" altLang="zh-CN" dirty="0"/>
              <a:t>a*+</a:t>
            </a:r>
            <a:r>
              <a:rPr lang="en-US" altLang="zh-CN" dirty="0" err="1"/>
              <a:t>b+w</a:t>
            </a:r>
            <a:r>
              <a:rPr lang="en-US" altLang="zh-CN" dirty="0"/>
              <a:t>(</a:t>
            </a:r>
            <a:r>
              <a:rPr lang="en-US" altLang="zh-CN" dirty="0" err="1"/>
              <a:t>i,j</a:t>
            </a:r>
            <a:r>
              <a:rPr lang="en-US" altLang="zh-CN" dirty="0"/>
              <a:t>)&lt;c</a:t>
            </a:r>
            <a:r>
              <a:rPr lang="zh-CN" altLang="en-US" dirty="0"/>
              <a:t>，这与假设</a:t>
            </a:r>
            <a:r>
              <a:rPr lang="en-US" altLang="zh-CN" dirty="0"/>
              <a:t>c</a:t>
            </a:r>
            <a:r>
              <a:rPr lang="zh-CN" altLang="en-US" dirty="0"/>
              <a:t>为最优解矛盾，得证。</a:t>
            </a:r>
          </a:p>
        </p:txBody>
      </p:sp>
    </p:spTree>
    <p:extLst>
      <p:ext uri="{BB962C8B-B14F-4D97-AF65-F5344CB8AC3E}">
        <p14:creationId xmlns:p14="http://schemas.microsoft.com/office/powerpoint/2010/main" val="4293361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4BE92CA-4DB7-4D20-B241-B9009B380AD3}"/>
              </a:ext>
            </a:extLst>
          </p:cNvPr>
          <p:cNvSpPr>
            <a:spLocks noGrp="1"/>
          </p:cNvSpPr>
          <p:nvPr>
            <p:ph idx="1"/>
          </p:nvPr>
        </p:nvSpPr>
        <p:spPr>
          <a:xfrm>
            <a:off x="838200" y="762000"/>
            <a:ext cx="10515600" cy="5414963"/>
          </a:xfrm>
        </p:spPr>
        <p:txBody>
          <a:bodyPr/>
          <a:lstStyle/>
          <a:p>
            <a:pPr marL="0" indent="0">
              <a:buNone/>
            </a:pPr>
            <a:r>
              <a:rPr lang="en-US" altLang="zh-CN" dirty="0"/>
              <a:t>2</a:t>
            </a:r>
            <a:r>
              <a:rPr lang="zh-CN" altLang="en-US" dirty="0"/>
              <a:t>、根据最优子结构建立递推式</a:t>
            </a:r>
            <a:endParaRPr lang="en-US" altLang="zh-CN" dirty="0"/>
          </a:p>
          <a:p>
            <a:pPr marL="0" indent="0">
              <a:buNone/>
            </a:pPr>
            <a:r>
              <a:rPr lang="en-US" altLang="zh-CN" dirty="0"/>
              <a:t>	</a:t>
            </a:r>
            <a:r>
              <a:rPr lang="zh-CN" altLang="en-US" dirty="0"/>
              <a:t>设</a:t>
            </a:r>
            <a:r>
              <a:rPr lang="en-US" altLang="zh-CN" dirty="0"/>
              <a:t>Min[</a:t>
            </a:r>
            <a:r>
              <a:rPr lang="en-US" altLang="zh-CN" dirty="0" err="1"/>
              <a:t>i</a:t>
            </a:r>
            <a:r>
              <a:rPr lang="en-US" altLang="zh-CN" dirty="0"/>
              <a:t>][j]</a:t>
            </a:r>
            <a:r>
              <a:rPr lang="zh-CN" altLang="en-US" dirty="0"/>
              <a:t>代表从第</a:t>
            </a:r>
            <a:r>
              <a:rPr lang="en-US" altLang="zh-CN" dirty="0" err="1"/>
              <a:t>i</a:t>
            </a:r>
            <a:r>
              <a:rPr lang="zh-CN" altLang="en-US" dirty="0"/>
              <a:t>堆石子到第</a:t>
            </a:r>
            <a:r>
              <a:rPr lang="en-US" altLang="zh-CN" dirty="0"/>
              <a:t>j</a:t>
            </a:r>
            <a:r>
              <a:rPr lang="zh-CN" altLang="en-US" dirty="0"/>
              <a:t>堆石子合并的最小花费，</a:t>
            </a:r>
            <a:r>
              <a:rPr lang="en-US" altLang="zh-CN" dirty="0"/>
              <a:t>Min[</a:t>
            </a:r>
            <a:r>
              <a:rPr lang="en-US" altLang="zh-CN" dirty="0" err="1"/>
              <a:t>i</a:t>
            </a:r>
            <a:r>
              <a:rPr lang="en-US" altLang="zh-CN" dirty="0"/>
              <a:t>][k]</a:t>
            </a:r>
            <a:r>
              <a:rPr lang="zh-CN" altLang="en-US" dirty="0"/>
              <a:t>代表从第</a:t>
            </a:r>
            <a:r>
              <a:rPr lang="en-US" altLang="zh-CN" dirty="0" err="1"/>
              <a:t>i</a:t>
            </a:r>
            <a:r>
              <a:rPr lang="zh-CN" altLang="en-US" dirty="0"/>
              <a:t>堆石子到第</a:t>
            </a:r>
            <a:r>
              <a:rPr lang="en-US" altLang="zh-CN" dirty="0"/>
              <a:t>k</a:t>
            </a:r>
            <a:r>
              <a:rPr lang="zh-CN" altLang="en-US" dirty="0"/>
              <a:t>堆石子合并的最小花费，</a:t>
            </a:r>
            <a:r>
              <a:rPr lang="en-US" altLang="zh-CN" dirty="0"/>
              <a:t>Min[k+1][j]</a:t>
            </a:r>
            <a:r>
              <a:rPr lang="zh-CN" altLang="en-US" dirty="0"/>
              <a:t>代表从第</a:t>
            </a:r>
            <a:r>
              <a:rPr lang="en-US" altLang="zh-CN" dirty="0"/>
              <a:t>k+1</a:t>
            </a:r>
            <a:r>
              <a:rPr lang="zh-CN" altLang="en-US" dirty="0"/>
              <a:t>堆石子到第</a:t>
            </a:r>
            <a:r>
              <a:rPr lang="en-US" altLang="zh-CN" dirty="0"/>
              <a:t>j</a:t>
            </a:r>
            <a:r>
              <a:rPr lang="zh-CN" altLang="en-US" dirty="0"/>
              <a:t>堆石子合并的最小花费</a:t>
            </a:r>
            <a:r>
              <a:rPr lang="en-US" altLang="zh-CN" dirty="0"/>
              <a:t>.</a:t>
            </a:r>
          </a:p>
          <a:p>
            <a:pPr marL="0" indent="0">
              <a:buNone/>
            </a:pPr>
            <a:endParaRPr lang="en-US" altLang="zh-CN" dirty="0"/>
          </a:p>
          <a:p>
            <a:pPr marL="0" indent="0">
              <a:buNone/>
            </a:pPr>
            <a:r>
              <a:rPr lang="en-US" altLang="zh-CN" dirty="0"/>
              <a:t>			                 0                                                 </a:t>
            </a:r>
            <a:r>
              <a:rPr lang="en-US" altLang="zh-CN" dirty="0" err="1"/>
              <a:t>i</a:t>
            </a:r>
            <a:r>
              <a:rPr lang="en-US" altLang="zh-CN" dirty="0"/>
              <a:t>=j</a:t>
            </a:r>
          </a:p>
          <a:p>
            <a:pPr marL="0" indent="0">
              <a:buNone/>
            </a:pPr>
            <a:r>
              <a:rPr lang="en-US" altLang="zh-CN" dirty="0"/>
              <a:t>	Min[</a:t>
            </a:r>
            <a:r>
              <a:rPr lang="en-US" altLang="zh-CN" dirty="0" err="1"/>
              <a:t>i</a:t>
            </a:r>
            <a:r>
              <a:rPr lang="en-US" altLang="zh-CN" dirty="0"/>
              <a:t>][j]=       min{Min[</a:t>
            </a:r>
            <a:r>
              <a:rPr lang="en-US" altLang="zh-CN" dirty="0" err="1"/>
              <a:t>i</a:t>
            </a:r>
            <a:r>
              <a:rPr lang="en-US" altLang="zh-CN" dirty="0"/>
              <a:t>][k]+Min[k+1][j]+w(</a:t>
            </a:r>
            <a:r>
              <a:rPr lang="en-US" altLang="zh-CN" dirty="0" err="1"/>
              <a:t>i,j</a:t>
            </a:r>
            <a:r>
              <a:rPr lang="en-US" altLang="zh-CN" dirty="0"/>
              <a:t>)}        </a:t>
            </a:r>
            <a:r>
              <a:rPr lang="en-US" altLang="zh-CN" dirty="0" err="1"/>
              <a:t>i</a:t>
            </a:r>
            <a:r>
              <a:rPr lang="en-US" altLang="zh-CN" dirty="0"/>
              <a:t>&lt;</a:t>
            </a:r>
            <a:r>
              <a:rPr lang="en-US" altLang="zh-CN" dirty="0" err="1"/>
              <a:t>j,i</a:t>
            </a:r>
            <a:r>
              <a:rPr lang="en-US" altLang="zh-CN" dirty="0"/>
              <a:t>&lt;=k&lt;j</a:t>
            </a:r>
          </a:p>
          <a:p>
            <a:pPr marL="0" indent="0">
              <a:buNone/>
            </a:pPr>
            <a:endParaRPr lang="en-US" altLang="zh-CN" dirty="0"/>
          </a:p>
          <a:p>
            <a:pPr marL="0" indent="0">
              <a:buNone/>
            </a:pPr>
            <a:endParaRPr lang="en-US" altLang="zh-CN" dirty="0"/>
          </a:p>
          <a:p>
            <a:pPr marL="0" indent="0">
              <a:buNone/>
            </a:pPr>
            <a:r>
              <a:rPr lang="en-US" altLang="zh-CN" dirty="0"/>
              <a:t>3</a:t>
            </a:r>
            <a:r>
              <a:rPr lang="zh-CN" altLang="en-US" dirty="0"/>
              <a:t>、自底向上求解最优值：</a:t>
            </a:r>
            <a:endParaRPr lang="en-US" altLang="zh-CN" dirty="0"/>
          </a:p>
          <a:p>
            <a:pPr marL="0" indent="0">
              <a:buNone/>
            </a:pPr>
            <a:r>
              <a:rPr lang="en-US" altLang="zh-CN" dirty="0"/>
              <a:t>       Min[1][n] </a:t>
            </a:r>
            <a:r>
              <a:rPr lang="zh-CN" altLang="en-US" dirty="0"/>
              <a:t>最小值       </a:t>
            </a:r>
            <a:r>
              <a:rPr lang="en-US" altLang="zh-CN" dirty="0"/>
              <a:t>Max[1][n] </a:t>
            </a:r>
            <a:r>
              <a:rPr lang="zh-CN" altLang="en-US" dirty="0"/>
              <a:t>最大值</a:t>
            </a:r>
            <a:endParaRPr lang="en-US" altLang="zh-CN" dirty="0"/>
          </a:p>
          <a:p>
            <a:pPr marL="0" indent="0">
              <a:buNone/>
            </a:pPr>
            <a:endParaRPr lang="zh-CN" altLang="en-US" dirty="0"/>
          </a:p>
        </p:txBody>
      </p:sp>
      <p:sp>
        <p:nvSpPr>
          <p:cNvPr id="4" name="左大括号 3">
            <a:extLst>
              <a:ext uri="{FF2B5EF4-FFF2-40B4-BE49-F238E27FC236}">
                <a16:creationId xmlns:a16="http://schemas.microsoft.com/office/drawing/2014/main" id="{B6D54D59-E28E-41C4-A6FF-0DD731FF8F18}"/>
              </a:ext>
            </a:extLst>
          </p:cNvPr>
          <p:cNvSpPr/>
          <p:nvPr/>
        </p:nvSpPr>
        <p:spPr>
          <a:xfrm>
            <a:off x="3352800" y="2971800"/>
            <a:ext cx="276225" cy="1190625"/>
          </a:xfrm>
          <a:prstGeom prst="lef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195489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9F93B4-5EBB-4FA1-B5E9-50EF9C949C9F}"/>
              </a:ext>
            </a:extLst>
          </p:cNvPr>
          <p:cNvSpPr>
            <a:spLocks noGrp="1"/>
          </p:cNvSpPr>
          <p:nvPr>
            <p:ph idx="1"/>
          </p:nvPr>
        </p:nvSpPr>
        <p:spPr>
          <a:xfrm>
            <a:off x="838200" y="781050"/>
            <a:ext cx="10515600" cy="5395913"/>
          </a:xfrm>
        </p:spPr>
        <p:txBody>
          <a:bodyPr/>
          <a:lstStyle/>
          <a:p>
            <a:pPr marL="0" indent="0">
              <a:buNone/>
            </a:pPr>
            <a:r>
              <a:rPr lang="zh-CN" altLang="en-US" dirty="0"/>
              <a:t>操场玩法：</a:t>
            </a:r>
            <a:endParaRPr lang="en-US" altLang="zh-CN" dirty="0"/>
          </a:p>
          <a:p>
            <a:pPr marL="0" indent="0">
              <a:buNone/>
            </a:pPr>
            <a:endParaRPr lang="en-US" altLang="zh-CN" dirty="0"/>
          </a:p>
          <a:p>
            <a:pPr marL="0" indent="0">
              <a:buNone/>
            </a:pPr>
            <a:r>
              <a:rPr lang="zh-CN" altLang="en-US" dirty="0"/>
              <a:t>转化为直线型求解。</a:t>
            </a:r>
            <a:endParaRPr lang="en-US" altLang="zh-CN" dirty="0"/>
          </a:p>
          <a:p>
            <a:pPr marL="0" indent="0">
              <a:buNone/>
            </a:pPr>
            <a:r>
              <a:rPr lang="zh-CN" altLang="en-US" dirty="0"/>
              <a:t>把圆形结构看成是长度为原规模两倍的直线结构来处理：</a:t>
            </a:r>
            <a:endParaRPr lang="en-US" altLang="zh-CN" dirty="0"/>
          </a:p>
          <a:p>
            <a:pPr marL="0" indent="0">
              <a:buNone/>
            </a:pPr>
            <a:r>
              <a:rPr lang="en-US" altLang="zh-CN" dirty="0"/>
              <a:t>a1,a2,a3,…,an-1,an,a1,a2,…an-1                     2n-1</a:t>
            </a:r>
          </a:p>
          <a:p>
            <a:pPr marL="0" indent="0">
              <a:buNone/>
            </a:pPr>
            <a:endParaRPr lang="en-US" altLang="zh-CN" dirty="0"/>
          </a:p>
          <a:p>
            <a:pPr marL="0" indent="0">
              <a:buNone/>
            </a:pPr>
            <a:r>
              <a:rPr lang="zh-CN" altLang="en-US" dirty="0"/>
              <a:t>最优值：</a:t>
            </a:r>
            <a:endParaRPr lang="en-US" altLang="zh-CN" dirty="0"/>
          </a:p>
          <a:p>
            <a:pPr marL="0" indent="0">
              <a:buNone/>
            </a:pPr>
            <a:r>
              <a:rPr lang="zh-CN" altLang="en-US" dirty="0"/>
              <a:t>最小值 </a:t>
            </a:r>
            <a:r>
              <a:rPr lang="en-US" altLang="zh-CN" dirty="0"/>
              <a:t>Min[1][n]</a:t>
            </a:r>
            <a:r>
              <a:rPr lang="zh-CN" altLang="en-US" dirty="0"/>
              <a:t>，</a:t>
            </a:r>
            <a:r>
              <a:rPr lang="en-US" altLang="zh-CN" dirty="0"/>
              <a:t> Min[2][n+1]</a:t>
            </a:r>
            <a:r>
              <a:rPr lang="zh-CN" altLang="en-US" dirty="0"/>
              <a:t>，</a:t>
            </a:r>
            <a:r>
              <a:rPr lang="en-US" altLang="zh-CN" dirty="0"/>
              <a:t>……</a:t>
            </a:r>
            <a:r>
              <a:rPr lang="zh-CN" altLang="en-US" dirty="0"/>
              <a:t>，</a:t>
            </a:r>
            <a:r>
              <a:rPr lang="en-US" altLang="zh-CN" dirty="0"/>
              <a:t> Min[n][2n-1]</a:t>
            </a:r>
            <a:r>
              <a:rPr lang="zh-CN" altLang="en-US" dirty="0"/>
              <a:t>中的最小值</a:t>
            </a:r>
            <a:endParaRPr lang="en-US" altLang="zh-CN" dirty="0"/>
          </a:p>
          <a:p>
            <a:pPr marL="0" indent="0">
              <a:buNone/>
            </a:pPr>
            <a:r>
              <a:rPr lang="zh-CN" altLang="en-US" dirty="0"/>
              <a:t>最大值 </a:t>
            </a:r>
            <a:r>
              <a:rPr lang="en-US" altLang="zh-CN" dirty="0"/>
              <a:t>Max[1][n]</a:t>
            </a:r>
            <a:r>
              <a:rPr lang="zh-CN" altLang="en-US" dirty="0"/>
              <a:t>，</a:t>
            </a:r>
            <a:r>
              <a:rPr lang="en-US" altLang="zh-CN" dirty="0"/>
              <a:t> Max[2][n+1]</a:t>
            </a:r>
            <a:r>
              <a:rPr lang="zh-CN" altLang="en-US" dirty="0"/>
              <a:t>，</a:t>
            </a:r>
            <a:r>
              <a:rPr lang="en-US" altLang="zh-CN" dirty="0"/>
              <a:t>……</a:t>
            </a:r>
            <a:r>
              <a:rPr lang="zh-CN" altLang="en-US" dirty="0"/>
              <a:t>，</a:t>
            </a:r>
            <a:r>
              <a:rPr lang="en-US" altLang="zh-CN" dirty="0"/>
              <a:t> Max[n][2n-1]</a:t>
            </a:r>
            <a:r>
              <a:rPr lang="zh-CN" altLang="en-US" dirty="0"/>
              <a:t>中的最大值</a:t>
            </a: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169012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8A645E65-25FA-4BE7-94A3-9D72285AE50F}"/>
              </a:ext>
            </a:extLst>
          </p:cNvPr>
          <p:cNvPicPr>
            <a:picLocks noGrp="1" noChangeAspect="1"/>
          </p:cNvPicPr>
          <p:nvPr>
            <p:ph idx="1"/>
          </p:nvPr>
        </p:nvPicPr>
        <p:blipFill>
          <a:blip r:embed="rId2"/>
          <a:stretch>
            <a:fillRect/>
          </a:stretch>
        </p:blipFill>
        <p:spPr>
          <a:xfrm>
            <a:off x="1276350" y="854869"/>
            <a:ext cx="9201150" cy="3590925"/>
          </a:xfrm>
          <a:prstGeom prst="rect">
            <a:avLst/>
          </a:prstGeom>
        </p:spPr>
      </p:pic>
      <p:sp>
        <p:nvSpPr>
          <p:cNvPr id="5" name="文本框 4">
            <a:extLst>
              <a:ext uri="{FF2B5EF4-FFF2-40B4-BE49-F238E27FC236}">
                <a16:creationId xmlns:a16="http://schemas.microsoft.com/office/drawing/2014/main" id="{C84A0220-1781-4C22-8355-2F9440BB3B8E}"/>
              </a:ext>
            </a:extLst>
          </p:cNvPr>
          <p:cNvSpPr txBox="1"/>
          <p:nvPr/>
        </p:nvSpPr>
        <p:spPr>
          <a:xfrm>
            <a:off x="1352550" y="4981575"/>
            <a:ext cx="9058275" cy="523220"/>
          </a:xfrm>
          <a:prstGeom prst="rect">
            <a:avLst/>
          </a:prstGeom>
          <a:noFill/>
        </p:spPr>
        <p:txBody>
          <a:bodyPr wrap="square" rtlCol="0">
            <a:spAutoFit/>
          </a:bodyPr>
          <a:lstStyle/>
          <a:p>
            <a:r>
              <a:rPr lang="zh-CN" altLang="en-US" sz="2800" dirty="0"/>
              <a:t>请同学们注意循环的顺序，枚举区间长度放在外层！</a:t>
            </a:r>
          </a:p>
        </p:txBody>
      </p:sp>
    </p:spTree>
    <p:extLst>
      <p:ext uri="{BB962C8B-B14F-4D97-AF65-F5344CB8AC3E}">
        <p14:creationId xmlns:p14="http://schemas.microsoft.com/office/powerpoint/2010/main" val="2211581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A95777C-BFA6-4D20-A664-36A6AFEC5643}"/>
              </a:ext>
            </a:extLst>
          </p:cNvPr>
          <p:cNvSpPr>
            <a:spLocks noGrp="1"/>
          </p:cNvSpPr>
          <p:nvPr>
            <p:ph idx="1"/>
          </p:nvPr>
        </p:nvSpPr>
        <p:spPr>
          <a:xfrm>
            <a:off x="838200" y="542925"/>
            <a:ext cx="10515600" cy="5634038"/>
          </a:xfrm>
        </p:spPr>
        <p:txBody>
          <a:bodyPr/>
          <a:lstStyle/>
          <a:p>
            <a:pPr marL="0" indent="0">
              <a:buNone/>
            </a:pPr>
            <a:r>
              <a:rPr lang="zh-CN" altLang="en-US" dirty="0"/>
              <a:t>例题：补充括号</a:t>
            </a:r>
            <a:endParaRPr lang="en-US" altLang="zh-CN" dirty="0"/>
          </a:p>
          <a:p>
            <a:pPr marL="0" indent="0">
              <a:buNone/>
            </a:pPr>
            <a:endParaRPr lang="en-US" altLang="zh-CN" dirty="0"/>
          </a:p>
          <a:p>
            <a:pPr marL="0" indent="0">
              <a:buNone/>
            </a:pPr>
            <a:r>
              <a:rPr lang="zh-CN" altLang="en-US" dirty="0"/>
              <a:t>题目描述：</a:t>
            </a:r>
            <a:endParaRPr lang="en-US" altLang="zh-CN" dirty="0"/>
          </a:p>
          <a:p>
            <a:pPr marL="0" indent="0">
              <a:buNone/>
            </a:pPr>
            <a:r>
              <a:rPr lang="zh-CN" altLang="en-US" dirty="0"/>
              <a:t>大意：将给定括号串补充为合法括号序列的最小操作</a:t>
            </a:r>
            <a:endParaRPr lang="en-US" altLang="zh-CN" dirty="0"/>
          </a:p>
          <a:p>
            <a:pPr marL="0" indent="0">
              <a:buNone/>
            </a:pPr>
            <a:r>
              <a:rPr lang="zh-CN" altLang="en-US" dirty="0"/>
              <a:t>包含 </a:t>
            </a:r>
            <a:r>
              <a:rPr lang="en-US" altLang="zh-CN" dirty="0"/>
              <a:t>( )  [] </a:t>
            </a:r>
            <a:r>
              <a:rPr lang="zh-CN" altLang="en-US" dirty="0"/>
              <a:t>两种括号</a:t>
            </a:r>
            <a:endParaRPr lang="en-US" altLang="zh-CN" dirty="0"/>
          </a:p>
          <a:p>
            <a:pPr marL="0" indent="0">
              <a:buNone/>
            </a:pPr>
            <a:r>
              <a:rPr lang="en-US" altLang="zh-CN" dirty="0">
                <a:hlinkClick r:id="rId2"/>
              </a:rPr>
              <a:t>http://115.236.49.52:83/manage/contest/problem.php?cid=1445&amp;num=5</a:t>
            </a:r>
            <a:endParaRPr lang="en-US" altLang="zh-CN" dirty="0"/>
          </a:p>
          <a:p>
            <a:pPr marL="0" indent="0">
              <a:buNone/>
            </a:pPr>
            <a:endParaRPr lang="en-US" altLang="zh-CN" dirty="0"/>
          </a:p>
        </p:txBody>
      </p:sp>
    </p:spTree>
    <p:extLst>
      <p:ext uri="{BB962C8B-B14F-4D97-AF65-F5344CB8AC3E}">
        <p14:creationId xmlns:p14="http://schemas.microsoft.com/office/powerpoint/2010/main" val="32807474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6236</TotalTime>
  <Words>3674</Words>
  <Application>Microsoft Office PowerPoint</Application>
  <PresentationFormat>宽屏</PresentationFormat>
  <Paragraphs>292</Paragraphs>
  <Slides>46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46</vt:i4>
      </vt:variant>
    </vt:vector>
  </HeadingPairs>
  <TitlesOfParts>
    <vt:vector size="51" baseType="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前设知识：位运算</vt:lpstr>
      <vt:lpstr>PowerPoint 演示文稿</vt:lpstr>
      <vt:lpstr>各种位运算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位运算优化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状态压缩dp</vt:lpstr>
      <vt:lpstr>PowerPoint 演示文稿</vt:lpstr>
      <vt:lpstr>PowerPoint 演示文稿</vt:lpstr>
      <vt:lpstr>PowerPoint 演示文稿</vt:lpstr>
      <vt:lpstr>PowerPoint 演示文稿</vt:lpstr>
      <vt:lpstr>PowerPoint 演示文稿</vt:lpstr>
      <vt:lpstr>PowerPoint 演示文稿</vt:lpstr>
      <vt:lpstr>例题：「美团 CodeM 初赛 Round B」送外卖</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Bang Zhou</cp:lastModifiedBy>
  <cp:revision>210</cp:revision>
  <dcterms:created xsi:type="dcterms:W3CDTF">2017-11-28T02:33:34Z</dcterms:created>
  <dcterms:modified xsi:type="dcterms:W3CDTF">2022-10-06T00:39:15Z</dcterms:modified>
</cp:coreProperties>
</file>