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537" r:id="rId5"/>
    <p:sldId id="259" r:id="rId6"/>
    <p:sldId id="544" r:id="rId7"/>
    <p:sldId id="546" r:id="rId8"/>
    <p:sldId id="260" r:id="rId9"/>
    <p:sldId id="261" r:id="rId10"/>
    <p:sldId id="550" r:id="rId11"/>
    <p:sldId id="548" r:id="rId12"/>
    <p:sldId id="326" r:id="rId13"/>
    <p:sldId id="270" r:id="rId14"/>
    <p:sldId id="547" r:id="rId15"/>
    <p:sldId id="559" r:id="rId16"/>
    <p:sldId id="566" r:id="rId17"/>
    <p:sldId id="567" r:id="rId18"/>
    <p:sldId id="568" r:id="rId19"/>
    <p:sldId id="569" r:id="rId20"/>
    <p:sldId id="570" r:id="rId21"/>
    <p:sldId id="558" r:id="rId22"/>
    <p:sldId id="571" r:id="rId23"/>
    <p:sldId id="572" r:id="rId24"/>
    <p:sldId id="573" r:id="rId25"/>
    <p:sldId id="574" r:id="rId26"/>
    <p:sldId id="575" r:id="rId27"/>
    <p:sldId id="576" r:id="rId28"/>
    <p:sldId id="578" r:id="rId29"/>
    <p:sldId id="577" r:id="rId30"/>
    <p:sldId id="579" r:id="rId31"/>
    <p:sldId id="580" r:id="rId32"/>
    <p:sldId id="581" r:id="rId33"/>
    <p:sldId id="582" r:id="rId34"/>
    <p:sldId id="584" r:id="rId35"/>
    <p:sldId id="565" r:id="rId36"/>
    <p:sldId id="585" r:id="rId37"/>
    <p:sldId id="586" r:id="rId38"/>
    <p:sldId id="549" r:id="rId39"/>
    <p:sldId id="552" r:id="rId40"/>
    <p:sldId id="551" r:id="rId41"/>
    <p:sldId id="587" r:id="rId42"/>
    <p:sldId id="588" r:id="rId43"/>
    <p:sldId id="589" r:id="rId44"/>
    <p:sldId id="590" r:id="rId45"/>
    <p:sldId id="591" r:id="rId46"/>
    <p:sldId id="557" r:id="rId47"/>
    <p:sldId id="593" r:id="rId48"/>
    <p:sldId id="59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21011-66DF-46A1-B811-A3AD408B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5EB9B-DBED-4C54-88DE-7F43A7005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EE65A-6501-4DE5-BC3E-328BE827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0CFAF-D6EE-4D1D-B1DF-F6BFFBE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5B59B-71AA-4BCD-A638-A7B38D49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9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03A72-4F29-4BF6-8F2F-01F7970F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18761-4D96-42B8-AD1C-E1F8EBD68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68B39-433B-4442-A416-F56F9ADD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1E70D-7EB5-4627-B341-6F05705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69AF1-7547-44B8-B03F-CB9FD9BF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3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A5BC10-5B97-45A8-8C3A-7F4A2A62E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7264A-1807-49C4-A003-8168B203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14939-5F3F-45A3-B46A-47561BD3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30ED2-AC7D-4B08-91FB-42602810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433C8-4ECC-441E-B09E-0A10E096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1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72585-81A1-44E0-8706-DDAAB692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C2F78-16A4-4704-AAC7-110D4398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9835B-7C2D-4E93-A8C3-7B0B2499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41820-7858-4816-A7C7-648BD9D2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5EEBA-7492-4F0D-959F-7936F26B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6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E9C0C-9186-4615-A085-7B034F77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CA54A-103A-4668-8AAD-3A63F868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23485-5835-4744-B7D3-15D8D736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13D5E-3CFB-4460-9C4D-6CEDB066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87A92-6708-4542-9BD9-26FEDDA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C08E7-F016-4C33-BF4D-60ADB0F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5A3F0-E1AB-4766-B7EE-850393149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1ED5B-577F-4F79-A62E-4CE8A219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9D893-6B14-48F9-B4E4-AFACBE6A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D268C-885E-4ADE-8948-59F3062F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6DC7E-4154-43AA-8A02-D742C516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256EB-D191-4A78-8B30-C2C1DFB7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50F17-BABB-49B1-A62B-FFA33698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5E66C7-0C2B-42A7-9617-EB96118F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3E927-4E58-4CAB-8235-A9151A463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17CC1-E712-456D-9D0B-34B42EB0F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62C08B-AA10-4B3B-9507-36070CB2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FBDC5-A357-4C04-B401-4443627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8E3A0-8179-4B4A-B670-203580F5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2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EAB79-4921-4387-BF37-E472C8BD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CDF9B-8012-476F-BE92-942D36F1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F94DB0-2F7D-49EC-94FE-A94E82F9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483FA-B728-470E-B709-C62F63B7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9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3C7947-2AF1-4549-9046-988FFD5C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CCAC76-160E-4545-9B89-CD9783A0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55C76-45BE-43BE-A100-02ADEEF0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69250-455D-487A-94DD-8A1F6AFB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94C91-956E-4ECD-9879-F27EEFAE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5B6D5-1722-455F-8724-52162172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B3912-D12D-493C-8D0D-EC57CA5D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C49DF-2CC1-4576-A105-2CEF5D89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714A8-EEEA-4A14-89C9-CB740530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79A86-6651-4392-B441-03E76687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C7729-C37C-412F-B424-B6AE35B8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E92EA-E7D5-466A-A893-D46C36D0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AEF2C-E2D4-4DBE-8C83-E66D4C25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67C8A-67AB-48CE-825F-4C6C76E5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E3DFD-1BDC-418B-ACAA-5D7D9ECD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3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BB61C5-6BF3-4420-98C2-999482BB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5D85E-6DD9-4765-A383-E40738CA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A252E-6F15-4883-9138-363AB84D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7929-3B86-4AB8-AB4D-F24E20E3406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795F-40DC-49AF-85DD-521F1B73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B8811-3026-4890-80DF-E9EDC944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888C-61B6-4919-ACA4-98E741697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problem/HDU-4738" TargetMode="External"/><Relationship Id="rId2" Type="http://schemas.openxmlformats.org/officeDocument/2006/relationships/hyperlink" Target="https://vjudge.net/problem/POJ-2117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judge.net/problem/POJ-1523" TargetMode="External"/><Relationship Id="rId4" Type="http://schemas.openxmlformats.org/officeDocument/2006/relationships/hyperlink" Target="https://vjudge.net/problem/HDU-246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1236" TargetMode="External"/><Relationship Id="rId2" Type="http://schemas.openxmlformats.org/officeDocument/2006/relationships/hyperlink" Target="https://loj.ac/problem/10091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ABE4-8B4D-4A23-942B-638E8EC12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图的连通性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F28D8-4F40-4CFD-A5A4-6FA4BCB84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5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5F974-4226-4DD8-B339-FA950B52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6085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DFS</a:t>
            </a:r>
            <a:r>
              <a:rPr lang="zh-CN" altLang="en-US" dirty="0"/>
              <a:t>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每个节点</a:t>
            </a:r>
            <a:r>
              <a:rPr lang="en-US" altLang="zh-CN" sz="2400" dirty="0"/>
              <a:t>x</a:t>
            </a:r>
            <a:r>
              <a:rPr lang="zh-CN" altLang="en-US" sz="2400" dirty="0"/>
              <a:t>的编号在序列中恰好出现两次。设这两次出现的位置为</a:t>
            </a:r>
            <a:r>
              <a:rPr lang="en-US" altLang="zh-CN" sz="2400" dirty="0"/>
              <a:t>L[x]</a:t>
            </a:r>
            <a:r>
              <a:rPr lang="zh-CN" altLang="en-US" sz="2400" dirty="0"/>
              <a:t>和</a:t>
            </a:r>
            <a:r>
              <a:rPr lang="en-US" altLang="zh-CN" sz="2400" dirty="0"/>
              <a:t>R[x</a:t>
            </a:r>
            <a:r>
              <a:rPr lang="zh-CN" altLang="en-US" sz="2400" dirty="0"/>
              <a:t>，那么闭区间</a:t>
            </a:r>
            <a:r>
              <a:rPr lang="en-US" altLang="zh-CN" sz="2400" dirty="0"/>
              <a:t>[L[x],R[x]]</a:t>
            </a:r>
            <a:r>
              <a:rPr lang="zh-CN" altLang="en-US" sz="2400" dirty="0"/>
              <a:t>就是以</a:t>
            </a:r>
            <a:r>
              <a:rPr lang="en-US" altLang="zh-CN" sz="2400" dirty="0"/>
              <a:t>x</a:t>
            </a:r>
            <a:r>
              <a:rPr lang="zh-CN" altLang="en-US" sz="2400" dirty="0"/>
              <a:t>为根的子树的</a:t>
            </a:r>
            <a:r>
              <a:rPr lang="en-US" altLang="zh-CN" sz="2400" dirty="0"/>
              <a:t>DFS</a:t>
            </a:r>
            <a:r>
              <a:rPr lang="zh-CN" altLang="en-US" sz="2400" dirty="0"/>
              <a:t>序。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DFS</a:t>
            </a:r>
            <a:r>
              <a:rPr lang="zh-CN" altLang="en-US" sz="2400" dirty="0"/>
              <a:t>序把</a:t>
            </a:r>
            <a:r>
              <a:rPr lang="en-US" altLang="zh-CN" sz="2400" dirty="0"/>
              <a:t>DFS</a:t>
            </a:r>
            <a:r>
              <a:rPr lang="zh-CN" altLang="en-US" sz="2400" dirty="0"/>
              <a:t>生成树的子树统计转化为序列上的区间统计。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3AD72F-99FB-485D-83A7-62E91B0C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4" y="2383472"/>
            <a:ext cx="6430645" cy="34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043F3-BBB2-43A9-A267-D1BCB563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2AF3-7440-474D-B225-C84204A3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400" dirty="0"/>
              <a:t>一条</a:t>
            </a:r>
            <a:r>
              <a:rPr lang="zh-CN" altLang="en-US" sz="2400" b="1" dirty="0"/>
              <a:t>路径(path)</a:t>
            </a:r>
            <a:r>
              <a:rPr lang="zh-CN" altLang="en-US" sz="2400" dirty="0"/>
              <a:t>是一个结点序列, 路上的相邻结点在图上是邻接的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400" dirty="0"/>
              <a:t>如果结点和边都不重复出现, 则称为</a:t>
            </a:r>
            <a:r>
              <a:rPr lang="zh-CN" altLang="en-US" sz="2400" b="1" dirty="0"/>
              <a:t>简单路径(simple path)</a:t>
            </a:r>
            <a:r>
              <a:rPr lang="zh-CN" altLang="en-US" sz="2400" dirty="0"/>
              <a:t>. 如果除了起点和终点相同外没有重复顶点和边, 称为简单回路或</a:t>
            </a:r>
            <a:r>
              <a:rPr lang="zh-CN" altLang="en-US" sz="2400" b="1" dirty="0"/>
              <a:t>简单环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圈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(cycle). 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400" b="1" dirty="0"/>
              <a:t>不相交路(disjoint path)</a:t>
            </a:r>
            <a:r>
              <a:rPr lang="zh-CN" altLang="en-US" sz="2400" dirty="0"/>
              <a:t>表示除了起点和终点没有公共点的路径. 更严格地</a:t>
            </a:r>
          </a:p>
          <a:p>
            <a:pPr marL="0" lvl="1" indent="0" eaLnBrk="1" hangingPunct="1">
              <a:lnSpc>
                <a:spcPct val="120000"/>
              </a:lnSpc>
              <a:spcBef>
                <a:spcPts val="1438"/>
              </a:spcBef>
              <a:buFont typeface="Webdings" panose="05030102010509060703" pitchFamily="18" charset="2"/>
              <a:buNone/>
            </a:pPr>
            <a:r>
              <a:rPr lang="en-US" altLang="zh-CN" dirty="0"/>
              <a:t>	-</a:t>
            </a:r>
            <a:r>
              <a:rPr lang="zh-CN" altLang="en-US" dirty="0"/>
              <a:t>任意点都不相同的叫</a:t>
            </a:r>
            <a:r>
              <a:rPr lang="zh-CN" altLang="en-US" b="1" dirty="0"/>
              <a:t>严格不相交路</a:t>
            </a:r>
            <a:r>
              <a:rPr lang="en-US" altLang="zh-CN" b="1" dirty="0"/>
              <a:t>(vertex-disjoint path)</a:t>
            </a:r>
            <a:endParaRPr lang="zh-CN" altLang="en-US" b="1" dirty="0"/>
          </a:p>
          <a:p>
            <a:pPr marL="0" lvl="1" indent="0" eaLnBrk="1" hangingPunct="1">
              <a:lnSpc>
                <a:spcPct val="120000"/>
              </a:lnSpc>
              <a:spcBef>
                <a:spcPts val="1438"/>
              </a:spcBef>
              <a:buFont typeface="Webdings" panose="05030102010509060703" pitchFamily="18" charset="2"/>
              <a:buNone/>
            </a:pPr>
            <a:r>
              <a:rPr lang="en-US" altLang="zh-CN" dirty="0"/>
              <a:t>	-</a:t>
            </a:r>
            <a:r>
              <a:rPr lang="zh-CN" altLang="en-US" dirty="0"/>
              <a:t>同理定义</a:t>
            </a:r>
            <a:r>
              <a:rPr lang="zh-CN" altLang="en-US" b="1" dirty="0"/>
              <a:t>边不相交</a:t>
            </a:r>
            <a:r>
              <a:rPr lang="en-US" altLang="zh-CN" b="1" dirty="0"/>
              <a:t>(edge-disjoint path)</a:t>
            </a:r>
            <a:r>
              <a:rPr lang="zh-CN" altLang="en-US" b="1" dirty="0"/>
              <a:t>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38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>
            <a:extLst>
              <a:ext uri="{FF2B5EF4-FFF2-40B4-BE49-F238E27FC236}">
                <a16:creationId xmlns:a16="http://schemas.microsoft.com/office/drawing/2014/main" id="{ED94C04F-4751-46DA-8D6C-903B3A5B223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6762" y="1012825"/>
            <a:ext cx="106584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Webdings" panose="05030102010509060703" pitchFamily="18" charset="2"/>
              <a:buChar char="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一条路径(path)是一个结点序列, 路上的相邻结点在图上是邻接的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如果结点和边都不重复出现, 则称为简单路径(simple path). 如果除了起点和终点相同外没有重复顶点和边, 称为简单回路或简单环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(cycle). </a:t>
            </a:r>
          </a:p>
          <a:p>
            <a:pPr marL="274638" indent="-274638" eaLnBrk="1" hangingPunct="1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不相交路(disjoint path)表示除了起点和终点没有公共点的路径. 更严格地</a:t>
            </a:r>
          </a:p>
          <a:p>
            <a:pPr marL="0" lvl="1" indent="0" eaLnBrk="1" hangingPunct="1">
              <a:lnSpc>
                <a:spcPct val="120000"/>
              </a:lnSpc>
              <a:spcBef>
                <a:spcPts val="1438"/>
              </a:spcBef>
              <a:buFont typeface="Webdings" panose="05030102010509060703" pitchFamily="18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任意点都不相同的叫严格不相交路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(vertex-disjoint path)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eaLnBrk="1" hangingPunct="1">
              <a:lnSpc>
                <a:spcPct val="120000"/>
              </a:lnSpc>
              <a:spcBef>
                <a:spcPts val="1438"/>
              </a:spcBef>
              <a:buFont typeface="Webdings" panose="05030102010509060703" pitchFamily="18" charset="2"/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-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同理定义边不相交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(edge-disjoint path)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路</a:t>
            </a:r>
          </a:p>
        </p:txBody>
      </p:sp>
    </p:spTree>
    <p:extLst>
      <p:ext uri="{BB962C8B-B14F-4D97-AF65-F5344CB8AC3E}">
        <p14:creationId xmlns:p14="http://schemas.microsoft.com/office/powerpoint/2010/main" val="43721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内容占位符 2">
            <a:extLst>
              <a:ext uri="{FF2B5EF4-FFF2-40B4-BE49-F238E27FC236}">
                <a16:creationId xmlns:a16="http://schemas.microsoft.com/office/drawing/2014/main" id="{6D176C2D-29F8-462D-A50E-0CB065552A2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144270"/>
            <a:ext cx="10515600" cy="4351338"/>
          </a:xfrm>
        </p:spPr>
        <p:txBody>
          <a:bodyPr/>
          <a:lstStyle/>
          <a:p>
            <a:pPr marL="274638" indent="-274638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如果在无（有）向图中任意两点都有路径, 则称图是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（强）连通(connected)的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否则称图是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非（强）连通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的. </a:t>
            </a:r>
          </a:p>
          <a:p>
            <a:pPr marL="274638" indent="-274638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无（有）向图的非连通图有多个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（强）连通分量(connected component, cc)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每个（强）连通分量是一个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极大连通子图(maximal connected subgraph)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4638" indent="-274638">
              <a:lnSpc>
                <a:spcPct val="120000"/>
              </a:lnSpc>
              <a:spcBef>
                <a:spcPts val="1438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极大（强）连通子图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：该子图是（强）连通子图，若再将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的任何不在该子图中的顶点加入，子图就不再（强）连通。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67556-336F-41C4-9C9C-92678419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无向图的连通性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B8EF9-42BB-48F4-BF89-AAFED0B2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、连通性算法（无向图）</a:t>
            </a:r>
            <a:endParaRPr lang="en-US" altLang="zh-CN" sz="2800" dirty="0"/>
          </a:p>
          <a:p>
            <a:pPr lvl="1"/>
            <a:r>
              <a:rPr lang="zh-CN" altLang="en-US" sz="2800" dirty="0"/>
              <a:t>割边（桥）</a:t>
            </a:r>
            <a:endParaRPr lang="en-US" altLang="zh-CN" sz="2800" dirty="0"/>
          </a:p>
          <a:p>
            <a:pPr lvl="1"/>
            <a:r>
              <a:rPr lang="zh-CN" altLang="en-US" sz="2800" dirty="0"/>
              <a:t>强连通分量求法</a:t>
            </a:r>
            <a:endParaRPr lang="en-US" altLang="zh-CN" sz="2800" dirty="0"/>
          </a:p>
          <a:p>
            <a:pPr lvl="1"/>
            <a:r>
              <a:rPr lang="zh-CN" altLang="en-US" sz="2800" dirty="0"/>
              <a:t>缩点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、欧拉图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73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E625B-E836-4FD3-879D-E74DBD258A57}"/>
              </a:ext>
            </a:extLst>
          </p:cNvPr>
          <p:cNvSpPr txBox="1"/>
          <p:nvPr/>
        </p:nvSpPr>
        <p:spPr>
          <a:xfrm>
            <a:off x="861291" y="501518"/>
            <a:ext cx="10210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割点：</a:t>
            </a:r>
            <a:endParaRPr lang="en-US" altLang="zh-CN" sz="2800" dirty="0"/>
          </a:p>
          <a:p>
            <a:r>
              <a:rPr lang="zh-CN" altLang="en-US" sz="2800" b="0" i="0" dirty="0">
                <a:effectLst/>
                <a:latin typeface="Fira Sans"/>
              </a:rPr>
              <a:t>对于一个无向图，如果把一个点删除后这个图的极大连通分量数增加了，那么这个点就是这个图的割点（又称割顶）。</a:t>
            </a:r>
            <a:endParaRPr lang="en-US" altLang="zh-CN" sz="2800" b="0" i="0" dirty="0">
              <a:effectLst/>
              <a:latin typeface="Fira Sans"/>
            </a:endParaRPr>
          </a:p>
          <a:p>
            <a:endParaRPr lang="en-US" altLang="zh-CN" sz="2800" b="0" i="0" dirty="0">
              <a:effectLst/>
              <a:latin typeface="Fira Sans"/>
            </a:endParaRPr>
          </a:p>
          <a:p>
            <a:r>
              <a:rPr lang="zh-CN" altLang="en-US" sz="2800" dirty="0">
                <a:latin typeface="Fira Sans"/>
              </a:rPr>
              <a:t>割边：</a:t>
            </a:r>
            <a:endParaRPr lang="en-US" altLang="zh-CN" sz="2800" dirty="0">
              <a:latin typeface="Fira Sans"/>
            </a:endParaRPr>
          </a:p>
          <a:p>
            <a:r>
              <a:rPr lang="zh-CN" altLang="en-US" sz="2800" dirty="0">
                <a:latin typeface="Fira Sans"/>
              </a:rPr>
              <a:t>若将一条边删去，无向图分裂成两个不相连的子图，则称其为割边或桥。</a:t>
            </a:r>
            <a:endParaRPr lang="en-US" altLang="zh-CN" sz="2800" dirty="0">
              <a:latin typeface="Fira Sans"/>
            </a:endParaRPr>
          </a:p>
          <a:p>
            <a:endParaRPr lang="en-US" altLang="zh-CN" sz="2800" dirty="0">
              <a:latin typeface="Fira Sans"/>
            </a:endParaRPr>
          </a:p>
          <a:p>
            <a:endParaRPr lang="en-US" altLang="zh-CN" sz="2800" dirty="0">
              <a:latin typeface="Fira Sans"/>
            </a:endParaRPr>
          </a:p>
          <a:p>
            <a:endParaRPr lang="en-US" altLang="zh-CN" sz="2800" dirty="0">
              <a:latin typeface="Fira Sans"/>
            </a:endParaRPr>
          </a:p>
          <a:p>
            <a:endParaRPr lang="en-US" altLang="zh-CN" sz="2800" dirty="0">
              <a:latin typeface="Fira Sans"/>
            </a:endParaRPr>
          </a:p>
          <a:p>
            <a:endParaRPr lang="en-US" altLang="zh-CN" sz="2800" dirty="0">
              <a:latin typeface="Fira Sans"/>
            </a:endParaRPr>
          </a:p>
          <a:p>
            <a:endParaRPr lang="en-US" altLang="zh-CN" sz="2800" dirty="0">
              <a:latin typeface="Fira Sans"/>
            </a:endParaRPr>
          </a:p>
          <a:p>
            <a:r>
              <a:rPr lang="zh-CN" altLang="en-US" sz="2800" dirty="0">
                <a:latin typeface="Fira Sans"/>
              </a:rPr>
              <a:t>详情见：</a:t>
            </a:r>
            <a:r>
              <a:rPr lang="en-US" altLang="zh-CN" sz="2800" dirty="0">
                <a:latin typeface="Fira Sans"/>
              </a:rPr>
              <a:t>OI-WIKI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DF5DDB-96B3-4BE1-8444-9E8BF7A1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45" y="3779520"/>
            <a:ext cx="3351854" cy="29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1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266E57-D892-4AA6-AD7A-6D1C048BA8D0}"/>
              </a:ext>
            </a:extLst>
          </p:cNvPr>
          <p:cNvSpPr txBox="1"/>
          <p:nvPr/>
        </p:nvSpPr>
        <p:spPr>
          <a:xfrm>
            <a:off x="369454" y="0"/>
            <a:ext cx="1100697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2400" b="0" i="0" dirty="0">
              <a:effectLst/>
              <a:latin typeface="Fira Sans"/>
            </a:endParaRPr>
          </a:p>
          <a:p>
            <a:pPr algn="l"/>
            <a:r>
              <a:rPr lang="zh-CN" altLang="en-US" sz="2400" b="0" i="0" dirty="0">
                <a:effectLst/>
                <a:latin typeface="Fira Sans"/>
              </a:rPr>
              <a:t>在 </a:t>
            </a:r>
            <a:r>
              <a:rPr lang="en-US" altLang="zh-CN" sz="2400" b="0" i="0" dirty="0" err="1">
                <a:effectLst/>
                <a:latin typeface="Fira Sans"/>
              </a:rPr>
              <a:t>Tarjan</a:t>
            </a:r>
            <a:r>
              <a:rPr lang="en-US" altLang="zh-CN" sz="2400" b="0" i="0" dirty="0">
                <a:effectLst/>
                <a:latin typeface="Fira Sans"/>
              </a:rPr>
              <a:t> </a:t>
            </a:r>
            <a:r>
              <a:rPr lang="zh-CN" altLang="en-US" sz="2400" b="0" i="0" dirty="0">
                <a:effectLst/>
                <a:latin typeface="Fira Sans"/>
              </a:rPr>
              <a:t>算法中为每个结点</a:t>
            </a:r>
            <a:r>
              <a:rPr lang="en-US" altLang="zh-CN" sz="2400" b="0" i="0" dirty="0">
                <a:effectLst/>
                <a:latin typeface="Fira Sans"/>
              </a:rPr>
              <a:t>u</a:t>
            </a:r>
            <a:r>
              <a:rPr lang="zh-CN" altLang="en-US" sz="2400" b="0" i="0" dirty="0">
                <a:effectLst/>
                <a:latin typeface="Fira Sans"/>
              </a:rPr>
              <a:t>维护了以下几个变量：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dirty="0" err="1">
                <a:latin typeface="Fira Sans"/>
              </a:rPr>
              <a:t>d</a:t>
            </a:r>
            <a:r>
              <a:rPr lang="en-US" altLang="zh-CN" sz="2400" b="0" i="0" dirty="0" err="1">
                <a:effectLst/>
                <a:latin typeface="Fira Sans"/>
              </a:rPr>
              <a:t>fn</a:t>
            </a:r>
            <a:r>
              <a:rPr lang="en-US" altLang="zh-CN" sz="2400" b="0" i="0" dirty="0">
                <a:effectLst/>
                <a:latin typeface="Fira Sans"/>
              </a:rPr>
              <a:t>[u]:</a:t>
            </a:r>
            <a:r>
              <a:rPr lang="zh-CN" altLang="en-US" sz="2400" b="0" i="0" dirty="0">
                <a:effectLst/>
                <a:latin typeface="Fira Sans"/>
              </a:rPr>
              <a:t>深度优先搜索遍历时结点</a:t>
            </a:r>
            <a:r>
              <a:rPr lang="en-US" altLang="zh-CN" sz="2400" b="0" i="0" dirty="0">
                <a:effectLst/>
                <a:latin typeface="Fira Sans"/>
              </a:rPr>
              <a:t>u</a:t>
            </a:r>
            <a:r>
              <a:rPr lang="zh-CN" altLang="en-US" sz="2400" b="0" i="0" dirty="0">
                <a:effectLst/>
                <a:latin typeface="Fira Sans"/>
              </a:rPr>
              <a:t>被搜索的次序。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dirty="0">
                <a:latin typeface="Fira Sans"/>
              </a:rPr>
              <a:t>l</a:t>
            </a:r>
            <a:r>
              <a:rPr lang="en-US" altLang="zh-CN" sz="2400" b="0" i="0" dirty="0">
                <a:effectLst/>
                <a:latin typeface="Fira Sans"/>
              </a:rPr>
              <a:t>ow[u]:</a:t>
            </a:r>
            <a:r>
              <a:rPr lang="zh-CN" altLang="en-US" sz="2400" b="0" i="0" dirty="0">
                <a:effectLst/>
                <a:latin typeface="Fira Sans"/>
              </a:rPr>
              <a:t>设以</a:t>
            </a:r>
            <a:r>
              <a:rPr lang="en-US" altLang="zh-CN" sz="2400" b="0" i="0" dirty="0">
                <a:effectLst/>
                <a:latin typeface="Fira Sans"/>
              </a:rPr>
              <a:t>u</a:t>
            </a:r>
            <a:r>
              <a:rPr lang="zh-CN" altLang="en-US" sz="2400" b="0" i="0" dirty="0">
                <a:effectLst/>
                <a:latin typeface="Fira Sans"/>
              </a:rPr>
              <a:t>为根的子树为</a:t>
            </a:r>
            <a:r>
              <a:rPr lang="en-US" altLang="zh-CN" sz="2400" b="0" i="0" dirty="0">
                <a:effectLst/>
                <a:latin typeface="Fira Sans"/>
              </a:rPr>
              <a:t>Subtree(u)</a:t>
            </a:r>
            <a:r>
              <a:rPr lang="zh-CN" altLang="en-US" sz="2400" b="0" i="0" dirty="0">
                <a:effectLst/>
                <a:latin typeface="Fira Sans"/>
              </a:rPr>
              <a:t>。 </a:t>
            </a:r>
            <a:r>
              <a:rPr lang="en-US" altLang="zh-CN" sz="2400" dirty="0">
                <a:latin typeface="Fira Sans"/>
              </a:rPr>
              <a:t>l</a:t>
            </a:r>
            <a:r>
              <a:rPr lang="en-US" altLang="zh-CN" sz="2400" b="0" i="0" dirty="0">
                <a:effectLst/>
                <a:latin typeface="Fira Sans"/>
              </a:rPr>
              <a:t>ow[u]</a:t>
            </a:r>
            <a:r>
              <a:rPr lang="zh-CN" altLang="en-US" sz="2400" b="0" i="0" dirty="0">
                <a:effectLst/>
                <a:latin typeface="Fira Sans"/>
              </a:rPr>
              <a:t>定义为以下结点的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zh-CN" altLang="en-US" sz="2400" b="0" i="0" dirty="0">
                <a:effectLst/>
                <a:latin typeface="Fira Sans"/>
              </a:rPr>
              <a:t>的最小值： 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r>
              <a:rPr lang="en-US" altLang="zh-CN" sz="2400" b="0" i="0" dirty="0">
                <a:effectLst/>
                <a:latin typeface="Fira Sans"/>
              </a:rPr>
              <a:t> 	Subtree(u)</a:t>
            </a:r>
            <a:r>
              <a:rPr lang="zh-CN" altLang="en-US" sz="2400" b="0" i="0" dirty="0">
                <a:effectLst/>
                <a:latin typeface="Fira Sans"/>
              </a:rPr>
              <a:t>中的结点；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r>
              <a:rPr lang="en-US" altLang="zh-CN" sz="2400" b="0" i="0" dirty="0">
                <a:effectLst/>
                <a:latin typeface="Fira Sans"/>
              </a:rPr>
              <a:t>	</a:t>
            </a:r>
            <a:r>
              <a:rPr lang="zh-CN" altLang="en-US" sz="2400" b="0" i="0" dirty="0">
                <a:effectLst/>
                <a:latin typeface="Fira Sans"/>
              </a:rPr>
              <a:t>从</a:t>
            </a:r>
            <a:r>
              <a:rPr lang="en-US" altLang="zh-CN" sz="2400" b="0" i="0" dirty="0">
                <a:effectLst/>
                <a:latin typeface="Fira Sans"/>
              </a:rPr>
              <a:t>Subtree(u)</a:t>
            </a:r>
            <a:r>
              <a:rPr lang="zh-CN" altLang="en-US" sz="2400" b="0" i="0" dirty="0">
                <a:effectLst/>
                <a:latin typeface="Fira Sans"/>
              </a:rPr>
              <a:t>通过一条不在搜索树上的边能到达的结点。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endParaRPr lang="en-US" altLang="zh-CN" sz="2400" dirty="0">
              <a:latin typeface="Fira Sans"/>
            </a:endParaRPr>
          </a:p>
          <a:p>
            <a:pPr algn="l"/>
            <a:r>
              <a:rPr lang="zh-CN" altLang="en-US" sz="2400" dirty="0">
                <a:latin typeface="Fira Sans"/>
              </a:rPr>
              <a:t>如何计算</a:t>
            </a:r>
            <a:r>
              <a:rPr lang="en-US" altLang="zh-CN" sz="2400" dirty="0">
                <a:latin typeface="Fira Sans"/>
              </a:rPr>
              <a:t>low</a:t>
            </a:r>
            <a:r>
              <a:rPr lang="zh-CN" altLang="en-US" sz="2400" dirty="0">
                <a:latin typeface="Fira Sans"/>
              </a:rPr>
              <a:t>？</a:t>
            </a:r>
            <a:endParaRPr lang="en-US" altLang="zh-CN" sz="2400" dirty="0">
              <a:latin typeface="Fira Sans"/>
            </a:endParaRPr>
          </a:p>
          <a:p>
            <a:pPr algn="l"/>
            <a:r>
              <a:rPr lang="zh-CN" altLang="en-US" sz="2400" dirty="0">
                <a:latin typeface="Fira Sans"/>
              </a:rPr>
              <a:t>首先让</a:t>
            </a:r>
            <a:r>
              <a:rPr lang="en-US" altLang="zh-CN" sz="2400" dirty="0">
                <a:latin typeface="Fira Sans"/>
              </a:rPr>
              <a:t>l</a:t>
            </a:r>
            <a:r>
              <a:rPr lang="en-US" altLang="zh-CN" sz="2400" b="0" i="0" dirty="0">
                <a:effectLst/>
                <a:latin typeface="Fira Sans"/>
              </a:rPr>
              <a:t>ow[x]=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en-US" altLang="zh-CN" sz="2400" b="0" i="0" dirty="0">
                <a:effectLst/>
                <a:latin typeface="Fira Sans"/>
              </a:rPr>
              <a:t>[x]</a:t>
            </a:r>
            <a:r>
              <a:rPr lang="zh-CN" altLang="en-US" sz="2400" b="0" i="0" dirty="0">
                <a:effectLst/>
                <a:latin typeface="Fira Sans"/>
              </a:rPr>
              <a:t>（根据定义，最大也不过是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en-US" altLang="zh-CN" sz="2400" b="0" i="0" dirty="0">
                <a:effectLst/>
                <a:latin typeface="Fira Sans"/>
              </a:rPr>
              <a:t>[x]</a:t>
            </a:r>
            <a:r>
              <a:rPr lang="zh-CN" altLang="en-US" sz="2400" b="0" i="0" dirty="0">
                <a:effectLst/>
                <a:latin typeface="Fira Sans"/>
              </a:rPr>
              <a:t>）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r>
              <a:rPr lang="zh-CN" altLang="en-US" sz="2400" dirty="0">
                <a:latin typeface="Fira Sans"/>
              </a:rPr>
              <a:t>若在搜索树上</a:t>
            </a:r>
            <a:r>
              <a:rPr lang="en-US" altLang="zh-CN" sz="2400" dirty="0">
                <a:latin typeface="Fira Sans"/>
              </a:rPr>
              <a:t>x</a:t>
            </a:r>
            <a:r>
              <a:rPr lang="zh-CN" altLang="en-US" sz="2400" dirty="0">
                <a:latin typeface="Fira Sans"/>
              </a:rPr>
              <a:t>是</a:t>
            </a:r>
            <a:r>
              <a:rPr lang="en-US" altLang="zh-CN" sz="2400" dirty="0">
                <a:latin typeface="Fira Sans"/>
              </a:rPr>
              <a:t>y</a:t>
            </a:r>
            <a:r>
              <a:rPr lang="zh-CN" altLang="en-US" sz="2400" dirty="0">
                <a:latin typeface="Fira Sans"/>
              </a:rPr>
              <a:t>的父节点，则</a:t>
            </a:r>
            <a:r>
              <a:rPr lang="en-US" altLang="zh-CN" sz="2400" dirty="0">
                <a:latin typeface="Fira Sans"/>
              </a:rPr>
              <a:t>low[x]=min(low[x],low[y])    </a:t>
            </a:r>
            <a:r>
              <a:rPr lang="zh-CN" altLang="en-US" sz="2400" dirty="0">
                <a:latin typeface="Fira Sans"/>
              </a:rPr>
              <a:t>递归求解</a:t>
            </a:r>
            <a:br>
              <a:rPr lang="en-US" altLang="zh-CN" sz="2400" dirty="0">
                <a:latin typeface="Fira Sans"/>
              </a:rPr>
            </a:br>
            <a:r>
              <a:rPr lang="zh-CN" altLang="en-US" sz="2400" dirty="0">
                <a:latin typeface="Fira Sans"/>
              </a:rPr>
              <a:t>若无向边</a:t>
            </a:r>
            <a:r>
              <a:rPr lang="en-US" altLang="zh-CN" sz="2400" dirty="0">
                <a:latin typeface="Fira Sans"/>
              </a:rPr>
              <a:t>(</a:t>
            </a:r>
            <a:r>
              <a:rPr lang="en-US" altLang="zh-CN" sz="2400" dirty="0" err="1">
                <a:latin typeface="Fira Sans"/>
              </a:rPr>
              <a:t>x,y</a:t>
            </a:r>
            <a:r>
              <a:rPr lang="en-US" altLang="zh-CN" sz="2400" dirty="0">
                <a:latin typeface="Fira Sans"/>
              </a:rPr>
              <a:t>)</a:t>
            </a:r>
            <a:r>
              <a:rPr lang="zh-CN" altLang="en-US" sz="2400" dirty="0">
                <a:latin typeface="Fira Sans"/>
              </a:rPr>
              <a:t>不是搜索树上的边，则</a:t>
            </a:r>
            <a:r>
              <a:rPr lang="en-US" altLang="zh-CN" sz="2400" dirty="0">
                <a:latin typeface="Fira Sans"/>
              </a:rPr>
              <a:t>low[x]=min(low[x],</a:t>
            </a:r>
            <a:r>
              <a:rPr lang="en-US" altLang="zh-CN" sz="2400" dirty="0" err="1">
                <a:latin typeface="Fira Sans"/>
              </a:rPr>
              <a:t>dfn</a:t>
            </a:r>
            <a:r>
              <a:rPr lang="en-US" altLang="zh-CN" sz="2400" dirty="0">
                <a:latin typeface="Fira Sans"/>
              </a:rPr>
              <a:t>[y]) </a:t>
            </a:r>
            <a:endParaRPr lang="zh-CN" altLang="en-US" sz="2400" b="0" i="0" dirty="0">
              <a:effectLst/>
              <a:latin typeface="Fira Sans"/>
            </a:endParaRPr>
          </a:p>
          <a:p>
            <a:pPr algn="l"/>
            <a:endParaRPr lang="en-US" altLang="zh-CN" sz="2400" b="0" i="0" dirty="0">
              <a:effectLst/>
              <a:latin typeface="Fira Sans"/>
            </a:endParaRPr>
          </a:p>
          <a:p>
            <a:pPr algn="l"/>
            <a:r>
              <a:rPr lang="zh-CN" altLang="en-US" sz="2400" dirty="0">
                <a:latin typeface="Fira Sans"/>
              </a:rPr>
              <a:t>性质：</a:t>
            </a:r>
            <a:endParaRPr lang="en-US" altLang="zh-CN" sz="2400" dirty="0">
              <a:latin typeface="Fira Sans"/>
            </a:endParaRPr>
          </a:p>
          <a:p>
            <a:pPr algn="l"/>
            <a:r>
              <a:rPr lang="zh-CN" altLang="en-US" sz="2400" b="0" i="0" dirty="0">
                <a:effectLst/>
                <a:latin typeface="Fira Sans"/>
              </a:rPr>
              <a:t>一个结点的子树内结点的 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en-US" altLang="zh-CN" sz="2400" b="0" i="0" dirty="0">
                <a:effectLst/>
                <a:latin typeface="Fira Sans"/>
              </a:rPr>
              <a:t> </a:t>
            </a:r>
            <a:r>
              <a:rPr lang="zh-CN" altLang="en-US" sz="2400" b="0" i="0" dirty="0">
                <a:effectLst/>
                <a:latin typeface="Fira Sans"/>
              </a:rPr>
              <a:t>都大于该结点的 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zh-CN" altLang="en-US" sz="2400" b="0" i="0" dirty="0">
                <a:effectLst/>
                <a:latin typeface="Fira Sans"/>
              </a:rPr>
              <a:t>。</a:t>
            </a:r>
          </a:p>
          <a:p>
            <a:pPr algn="l"/>
            <a:r>
              <a:rPr lang="zh-CN" altLang="en-US" sz="2400" b="0" i="0" dirty="0">
                <a:effectLst/>
                <a:latin typeface="Fira Sans"/>
              </a:rPr>
              <a:t>从根开始的一条路径上的 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en-US" altLang="zh-CN" sz="2400" b="0" i="0" dirty="0">
                <a:effectLst/>
                <a:latin typeface="Fira Sans"/>
              </a:rPr>
              <a:t> </a:t>
            </a:r>
            <a:r>
              <a:rPr lang="zh-CN" altLang="en-US" sz="2400" b="0" i="0" dirty="0">
                <a:effectLst/>
                <a:latin typeface="Fira Sans"/>
              </a:rPr>
              <a:t>严格递增，</a:t>
            </a:r>
            <a:r>
              <a:rPr lang="en-US" altLang="zh-CN" sz="2400" b="0" i="0" dirty="0">
                <a:effectLst/>
                <a:latin typeface="Fira Sans"/>
              </a:rPr>
              <a:t>low </a:t>
            </a:r>
            <a:r>
              <a:rPr lang="zh-CN" altLang="en-US" sz="2400" b="0" i="0" dirty="0">
                <a:effectLst/>
                <a:latin typeface="Fira Sans"/>
              </a:rPr>
              <a:t>严格非降。</a:t>
            </a:r>
          </a:p>
          <a:p>
            <a:pPr algn="l"/>
            <a:endParaRPr lang="en-US" altLang="zh-CN" sz="240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74043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B19909-D10C-0FD4-CE6B-CBD95E66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0315" y="-69804"/>
            <a:ext cx="3667153" cy="78550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873D11-D221-6C30-DF5B-B5C6A53850B5}"/>
              </a:ext>
            </a:extLst>
          </p:cNvPr>
          <p:cNvSpPr txBox="1"/>
          <p:nvPr/>
        </p:nvSpPr>
        <p:spPr>
          <a:xfrm>
            <a:off x="200226" y="369016"/>
            <a:ext cx="119917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Fira Sans"/>
              </a:rPr>
              <a:t>1</a:t>
            </a:r>
            <a:r>
              <a:rPr lang="zh-CN" altLang="en-US" sz="2800" dirty="0">
                <a:latin typeface="Fira Sans"/>
              </a:rPr>
              <a:t>、首先让</a:t>
            </a:r>
            <a:r>
              <a:rPr lang="en-US" altLang="zh-CN" sz="2800" dirty="0">
                <a:latin typeface="Fira Sans"/>
              </a:rPr>
              <a:t>l</a:t>
            </a:r>
            <a:r>
              <a:rPr lang="en-US" altLang="zh-CN" sz="2800" b="0" i="0" dirty="0">
                <a:effectLst/>
                <a:latin typeface="Fira Sans"/>
              </a:rPr>
              <a:t>ow[x]=</a:t>
            </a:r>
            <a:r>
              <a:rPr lang="en-US" altLang="zh-CN" sz="2800" b="0" i="0" dirty="0" err="1">
                <a:effectLst/>
                <a:latin typeface="Fira Sans"/>
              </a:rPr>
              <a:t>dfn</a:t>
            </a:r>
            <a:r>
              <a:rPr lang="en-US" altLang="zh-CN" sz="2800" b="0" i="0" dirty="0">
                <a:effectLst/>
                <a:latin typeface="Fira Sans"/>
              </a:rPr>
              <a:t>[x]</a:t>
            </a:r>
            <a:r>
              <a:rPr lang="zh-CN" altLang="en-US" sz="2800" b="0" i="0" dirty="0">
                <a:effectLst/>
                <a:latin typeface="Fira Sans"/>
              </a:rPr>
              <a:t>（根据定义，最大也不过是</a:t>
            </a:r>
            <a:r>
              <a:rPr lang="en-US" altLang="zh-CN" sz="2800" b="0" i="0" dirty="0" err="1">
                <a:effectLst/>
                <a:latin typeface="Fira Sans"/>
              </a:rPr>
              <a:t>dfn</a:t>
            </a:r>
            <a:r>
              <a:rPr lang="en-US" altLang="zh-CN" sz="2800" b="0" i="0" dirty="0">
                <a:effectLst/>
                <a:latin typeface="Fira Sans"/>
              </a:rPr>
              <a:t>[x]</a:t>
            </a:r>
            <a:r>
              <a:rPr lang="zh-CN" altLang="en-US" sz="2800" b="0" i="0" dirty="0">
                <a:effectLst/>
                <a:latin typeface="Fira Sans"/>
              </a:rPr>
              <a:t>）</a:t>
            </a:r>
            <a:endParaRPr lang="en-US" altLang="zh-CN" sz="2800" b="0" i="0" dirty="0">
              <a:effectLst/>
              <a:latin typeface="Fira Sans"/>
            </a:endParaRPr>
          </a:p>
          <a:p>
            <a:pPr algn="l"/>
            <a:r>
              <a:rPr lang="en-US" altLang="zh-CN" sz="2800" dirty="0">
                <a:latin typeface="Fira Sans"/>
              </a:rPr>
              <a:t>2</a:t>
            </a:r>
            <a:r>
              <a:rPr lang="zh-CN" altLang="en-US" sz="2800" dirty="0">
                <a:latin typeface="Fira Sans"/>
              </a:rPr>
              <a:t>、若在搜索树上</a:t>
            </a:r>
            <a:r>
              <a:rPr lang="en-US" altLang="zh-CN" sz="2800" dirty="0">
                <a:latin typeface="Fira Sans"/>
              </a:rPr>
              <a:t>x</a:t>
            </a:r>
            <a:r>
              <a:rPr lang="zh-CN" altLang="en-US" sz="2800" dirty="0">
                <a:latin typeface="Fira Sans"/>
              </a:rPr>
              <a:t>是</a:t>
            </a:r>
            <a:r>
              <a:rPr lang="en-US" altLang="zh-CN" sz="2800" dirty="0">
                <a:latin typeface="Fira Sans"/>
              </a:rPr>
              <a:t>y</a:t>
            </a:r>
            <a:r>
              <a:rPr lang="zh-CN" altLang="en-US" sz="2800" dirty="0">
                <a:latin typeface="Fira Sans"/>
              </a:rPr>
              <a:t>的父节点，则</a:t>
            </a:r>
            <a:r>
              <a:rPr lang="en-US" altLang="zh-CN" sz="2800" dirty="0">
                <a:latin typeface="Fira Sans"/>
              </a:rPr>
              <a:t>low[x]=min(low[x],low[y])    </a:t>
            </a:r>
            <a:r>
              <a:rPr lang="zh-CN" altLang="en-US" sz="2800" dirty="0">
                <a:latin typeface="Fira Sans"/>
              </a:rPr>
              <a:t>递归求解</a:t>
            </a:r>
            <a:br>
              <a:rPr lang="en-US" altLang="zh-CN" sz="2800" dirty="0">
                <a:latin typeface="Fira Sans"/>
              </a:rPr>
            </a:br>
            <a:r>
              <a:rPr lang="en-US" altLang="zh-CN" sz="2800" dirty="0">
                <a:latin typeface="Fira Sans"/>
              </a:rPr>
              <a:t>3</a:t>
            </a:r>
            <a:r>
              <a:rPr lang="zh-CN" altLang="en-US" sz="2800" dirty="0">
                <a:latin typeface="Fira Sans"/>
              </a:rPr>
              <a:t>、若无向边</a:t>
            </a:r>
            <a:r>
              <a:rPr lang="en-US" altLang="zh-CN" sz="2800" dirty="0">
                <a:latin typeface="Fira Sans"/>
              </a:rPr>
              <a:t>(</a:t>
            </a:r>
            <a:r>
              <a:rPr lang="en-US" altLang="zh-CN" sz="2800" dirty="0" err="1">
                <a:latin typeface="Fira Sans"/>
              </a:rPr>
              <a:t>x,y</a:t>
            </a:r>
            <a:r>
              <a:rPr lang="en-US" altLang="zh-CN" sz="2800" dirty="0">
                <a:latin typeface="Fira Sans"/>
              </a:rPr>
              <a:t>)</a:t>
            </a:r>
            <a:r>
              <a:rPr lang="zh-CN" altLang="en-US" sz="2800" dirty="0">
                <a:latin typeface="Fira Sans"/>
              </a:rPr>
              <a:t>不是搜索树上的边，则</a:t>
            </a:r>
            <a:r>
              <a:rPr lang="en-US" altLang="zh-CN" sz="2800" dirty="0">
                <a:latin typeface="Fira Sans"/>
              </a:rPr>
              <a:t>low[x]=min(low[x],</a:t>
            </a:r>
            <a:r>
              <a:rPr lang="en-US" altLang="zh-CN" sz="2800" dirty="0" err="1">
                <a:latin typeface="Fira Sans"/>
              </a:rPr>
              <a:t>dfn</a:t>
            </a:r>
            <a:r>
              <a:rPr lang="en-US" altLang="zh-CN" sz="2800" dirty="0">
                <a:latin typeface="Fira Sans"/>
              </a:rPr>
              <a:t>[y]) </a:t>
            </a:r>
            <a:endParaRPr lang="zh-CN" altLang="en-US" sz="2800" b="0" i="0" dirty="0">
              <a:effectLst/>
              <a:latin typeface="Fir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669C21-25C0-BDE4-57F8-DC37373EB984}"/>
              </a:ext>
            </a:extLst>
          </p:cNvPr>
          <p:cNvSpPr txBox="1"/>
          <p:nvPr/>
        </p:nvSpPr>
        <p:spPr>
          <a:xfrm>
            <a:off x="525294" y="6040877"/>
            <a:ext cx="1095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请你思考如何用</a:t>
            </a:r>
            <a:r>
              <a:rPr lang="en-US" altLang="zh-CN" sz="2400" b="1" dirty="0"/>
              <a:t>low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dfn</a:t>
            </a:r>
            <a:r>
              <a:rPr lang="zh-CN" altLang="en-US" sz="2400" b="1" dirty="0"/>
              <a:t>判定割边？</a:t>
            </a:r>
          </a:p>
        </p:txBody>
      </p:sp>
    </p:spTree>
    <p:extLst>
      <p:ext uri="{BB962C8B-B14F-4D97-AF65-F5344CB8AC3E}">
        <p14:creationId xmlns:p14="http://schemas.microsoft.com/office/powerpoint/2010/main" val="22265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3F85A1-8A07-342E-E7C8-46EE6D7874E4}"/>
              </a:ext>
            </a:extLst>
          </p:cNvPr>
          <p:cNvSpPr txBox="1"/>
          <p:nvPr/>
        </p:nvSpPr>
        <p:spPr>
          <a:xfrm>
            <a:off x="369454" y="0"/>
            <a:ext cx="110069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effectLst/>
                <a:latin typeface="Fira Sans"/>
              </a:rPr>
              <a:t>割边判定法则：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r>
              <a:rPr lang="zh-CN" altLang="en-US" sz="2400" dirty="0">
                <a:latin typeface="Fira Sans"/>
              </a:rPr>
              <a:t>无向边</a:t>
            </a:r>
            <a:r>
              <a:rPr lang="en-US" altLang="zh-CN" sz="2400" dirty="0">
                <a:latin typeface="Fira Sans"/>
              </a:rPr>
              <a:t>(</a:t>
            </a:r>
            <a:r>
              <a:rPr lang="en-US" altLang="zh-CN" sz="2400" dirty="0" err="1">
                <a:latin typeface="Fira Sans"/>
              </a:rPr>
              <a:t>x,y</a:t>
            </a:r>
            <a:r>
              <a:rPr lang="en-US" altLang="zh-CN" sz="2400" dirty="0">
                <a:latin typeface="Fira Sans"/>
              </a:rPr>
              <a:t>)</a:t>
            </a:r>
            <a:r>
              <a:rPr lang="zh-CN" altLang="en-US" sz="2400" dirty="0">
                <a:latin typeface="Fira Sans"/>
              </a:rPr>
              <a:t>是桥（割边），当且仅当搜索树上存在</a:t>
            </a:r>
            <a:r>
              <a:rPr lang="en-US" altLang="zh-CN" sz="2400" dirty="0">
                <a:latin typeface="Fira Sans"/>
              </a:rPr>
              <a:t>x</a:t>
            </a:r>
            <a:r>
              <a:rPr lang="zh-CN" altLang="en-US" sz="2400" dirty="0">
                <a:latin typeface="Fira Sans"/>
              </a:rPr>
              <a:t>的一个子节点</a:t>
            </a:r>
            <a:r>
              <a:rPr lang="en-US" altLang="zh-CN" sz="2400" dirty="0">
                <a:latin typeface="Fira Sans"/>
              </a:rPr>
              <a:t>y</a:t>
            </a:r>
            <a:r>
              <a:rPr lang="zh-CN" altLang="en-US" sz="2400" dirty="0">
                <a:latin typeface="Fira Sans"/>
              </a:rPr>
              <a:t>，满足：</a:t>
            </a:r>
            <a:endParaRPr lang="en-US" altLang="zh-CN" sz="2400" dirty="0">
              <a:latin typeface="Fira Sans"/>
            </a:endParaRPr>
          </a:p>
          <a:p>
            <a:pPr algn="ctr"/>
            <a:r>
              <a:rPr lang="en-US" altLang="zh-CN" sz="2400" dirty="0" err="1">
                <a:latin typeface="Fira Sans"/>
              </a:rPr>
              <a:t>dfn</a:t>
            </a:r>
            <a:r>
              <a:rPr lang="en-US" altLang="zh-CN" sz="2400" dirty="0">
                <a:latin typeface="Fira Sans"/>
              </a:rPr>
              <a:t>[x]&lt;low[y]</a:t>
            </a:r>
          </a:p>
          <a:p>
            <a:r>
              <a:rPr lang="zh-CN" altLang="en-US" sz="2400" dirty="0">
                <a:latin typeface="Fira Sans"/>
              </a:rPr>
              <a:t>根据定义，</a:t>
            </a:r>
            <a:r>
              <a:rPr lang="en-US" altLang="zh-CN" sz="2400" dirty="0" err="1">
                <a:latin typeface="Fira Sans"/>
              </a:rPr>
              <a:t>dfn</a:t>
            </a:r>
            <a:r>
              <a:rPr lang="en-US" altLang="zh-CN" sz="2400" dirty="0">
                <a:latin typeface="Fira Sans"/>
              </a:rPr>
              <a:t>[x]&lt;low[y]</a:t>
            </a:r>
            <a:r>
              <a:rPr lang="zh-CN" altLang="en-US" sz="2400" dirty="0">
                <a:latin typeface="Fira Sans"/>
              </a:rPr>
              <a:t>，说明从</a:t>
            </a:r>
            <a:r>
              <a:rPr lang="en-US" altLang="zh-CN" sz="2400" dirty="0">
                <a:latin typeface="Fira Sans"/>
              </a:rPr>
              <a:t>subtree[y]</a:t>
            </a:r>
            <a:r>
              <a:rPr lang="zh-CN" altLang="en-US" sz="2400" dirty="0">
                <a:latin typeface="Fira Sans"/>
              </a:rPr>
              <a:t>出发，在不经过</a:t>
            </a:r>
            <a:r>
              <a:rPr lang="en-US" altLang="zh-CN" sz="2400" dirty="0">
                <a:latin typeface="Fira Sans"/>
              </a:rPr>
              <a:t>(</a:t>
            </a:r>
            <a:r>
              <a:rPr lang="en-US" altLang="zh-CN" sz="2400" dirty="0" err="1">
                <a:latin typeface="Fira Sans"/>
              </a:rPr>
              <a:t>x,y</a:t>
            </a:r>
            <a:r>
              <a:rPr lang="en-US" altLang="zh-CN" sz="2400" dirty="0">
                <a:latin typeface="Fira Sans"/>
              </a:rPr>
              <a:t>)</a:t>
            </a:r>
            <a:r>
              <a:rPr lang="zh-CN" altLang="en-US" sz="2400" dirty="0">
                <a:latin typeface="Fira Sans"/>
              </a:rPr>
              <a:t>的前提下，不管走哪条边，都无法到达</a:t>
            </a:r>
            <a:r>
              <a:rPr lang="en-US" altLang="zh-CN" sz="2400" dirty="0">
                <a:latin typeface="Fira Sans"/>
              </a:rPr>
              <a:t>x</a:t>
            </a:r>
            <a:r>
              <a:rPr lang="zh-CN" altLang="en-US" sz="2400" dirty="0">
                <a:latin typeface="Fira Sans"/>
              </a:rPr>
              <a:t>或比</a:t>
            </a:r>
            <a:r>
              <a:rPr lang="en-US" altLang="zh-CN" sz="2400" dirty="0">
                <a:latin typeface="Fira Sans"/>
              </a:rPr>
              <a:t>x</a:t>
            </a:r>
            <a:r>
              <a:rPr lang="zh-CN" altLang="en-US" sz="2400" dirty="0">
                <a:latin typeface="Fira Sans"/>
              </a:rPr>
              <a:t>更早访问的节点。</a:t>
            </a:r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endParaRPr lang="en-US" altLang="zh-CN" sz="2400" dirty="0">
              <a:latin typeface="Fira Sans"/>
            </a:endParaRPr>
          </a:p>
          <a:p>
            <a:r>
              <a:rPr lang="zh-CN" altLang="en-US" sz="2400" dirty="0">
                <a:latin typeface="Fira Sans"/>
              </a:rPr>
              <a:t>上图，</a:t>
            </a:r>
            <a:r>
              <a:rPr lang="en-US" altLang="zh-CN" sz="2400" dirty="0">
                <a:latin typeface="Fira Sans"/>
              </a:rPr>
              <a:t>(1,6) (6,7)</a:t>
            </a:r>
            <a:r>
              <a:rPr lang="zh-CN" altLang="en-US" sz="2400" dirty="0">
                <a:latin typeface="Fira Sans"/>
              </a:rPr>
              <a:t>是割边</a:t>
            </a:r>
            <a:endParaRPr lang="en-US" altLang="zh-CN" sz="2400" dirty="0">
              <a:latin typeface="Fira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4CB88A-DAB7-F682-9C38-FAAD97D5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10315" y="-69804"/>
            <a:ext cx="3667153" cy="78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BEFE61-F223-B6E2-A40C-ECF8D9CB974C}"/>
              </a:ext>
            </a:extLst>
          </p:cNvPr>
          <p:cNvSpPr txBox="1"/>
          <p:nvPr/>
        </p:nvSpPr>
        <p:spPr>
          <a:xfrm>
            <a:off x="272374" y="136187"/>
            <a:ext cx="11702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代码细节：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、由于遍历的是无向图，对于每个点</a:t>
            </a:r>
            <a:r>
              <a:rPr lang="en-US" altLang="zh-CN" dirty="0"/>
              <a:t>x</a:t>
            </a:r>
            <a:r>
              <a:rPr lang="zh-CN" altLang="en-US" dirty="0"/>
              <a:t>，总能访问到其父亲</a:t>
            </a:r>
            <a:r>
              <a:rPr lang="en-US" altLang="zh-CN" dirty="0"/>
              <a:t>fa</a:t>
            </a:r>
            <a:r>
              <a:rPr lang="zh-CN" altLang="en-US" dirty="0"/>
              <a:t>。根据</a:t>
            </a:r>
            <a:r>
              <a:rPr lang="en-US" altLang="zh-CN" dirty="0"/>
              <a:t>low</a:t>
            </a:r>
            <a:r>
              <a:rPr lang="zh-CN" altLang="en-US" dirty="0"/>
              <a:t>的计算方法，</a:t>
            </a:r>
            <a:r>
              <a:rPr lang="en-US" altLang="zh-CN" dirty="0"/>
              <a:t>(</a:t>
            </a:r>
            <a:r>
              <a:rPr lang="en-US" altLang="zh-CN" dirty="0" err="1"/>
              <a:t>x,fa</a:t>
            </a:r>
            <a:r>
              <a:rPr lang="en-US" altLang="zh-CN" dirty="0"/>
              <a:t>)</a:t>
            </a:r>
            <a:r>
              <a:rPr lang="zh-CN" altLang="en-US" dirty="0"/>
              <a:t>属于搜索树上的边，且</a:t>
            </a:r>
            <a:r>
              <a:rPr lang="en-US" altLang="zh-CN" dirty="0"/>
              <a:t>fa</a:t>
            </a:r>
            <a:r>
              <a:rPr lang="zh-CN" altLang="en-US" dirty="0"/>
              <a:t>不是</a:t>
            </a:r>
            <a:r>
              <a:rPr lang="en-US" altLang="zh-CN" dirty="0"/>
              <a:t>x</a:t>
            </a:r>
            <a:r>
              <a:rPr lang="zh-CN" altLang="en-US" dirty="0"/>
              <a:t>的子节点，故不能用</a:t>
            </a:r>
            <a:r>
              <a:rPr lang="en-US" altLang="zh-CN" dirty="0"/>
              <a:t>fa</a:t>
            </a:r>
            <a:r>
              <a:rPr lang="zh-CN" altLang="en-US" dirty="0"/>
              <a:t>的时间戳来更新</a:t>
            </a:r>
            <a:r>
              <a:rPr lang="en-US" altLang="zh-CN" dirty="0"/>
              <a:t>low[x]  (</a:t>
            </a:r>
            <a:r>
              <a:rPr lang="zh-CN" altLang="en-US" dirty="0"/>
              <a:t>因为父亲的</a:t>
            </a:r>
            <a:r>
              <a:rPr lang="en-US" altLang="zh-CN" dirty="0"/>
              <a:t>low</a:t>
            </a:r>
            <a:r>
              <a:rPr lang="zh-CN" altLang="en-US" dirty="0"/>
              <a:t>值是通过孩子的</a:t>
            </a:r>
            <a:r>
              <a:rPr lang="en-US" altLang="zh-CN" dirty="0"/>
              <a:t>low</a:t>
            </a:r>
            <a:r>
              <a:rPr lang="zh-CN" altLang="en-US" dirty="0"/>
              <a:t>值递归求解的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因此需要在</a:t>
            </a:r>
            <a:r>
              <a:rPr lang="en-US" altLang="zh-CN" dirty="0" err="1"/>
              <a:t>dfs</a:t>
            </a:r>
            <a:r>
              <a:rPr lang="zh-CN" altLang="en-US" dirty="0"/>
              <a:t>过程中记录父节点。但如果仅记录每个节点的父节点，会无法处理重边的情况</a:t>
            </a:r>
            <a:r>
              <a:rPr lang="en-US" altLang="zh-CN" dirty="0"/>
              <a:t>——</a:t>
            </a:r>
            <a:r>
              <a:rPr lang="zh-CN" altLang="en-US" dirty="0"/>
              <a:t>当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fa</a:t>
            </a:r>
            <a:r>
              <a:rPr lang="zh-CN" altLang="en-US" dirty="0"/>
              <a:t>之间有多条边时，</a:t>
            </a:r>
            <a:r>
              <a:rPr lang="en-US" altLang="zh-CN" dirty="0"/>
              <a:t>(</a:t>
            </a:r>
            <a:r>
              <a:rPr lang="en-US" altLang="zh-CN" dirty="0" err="1"/>
              <a:t>x,fa</a:t>
            </a:r>
            <a:r>
              <a:rPr lang="en-US" altLang="zh-CN" dirty="0"/>
              <a:t>)</a:t>
            </a:r>
            <a:r>
              <a:rPr lang="zh-CN" altLang="en-US" dirty="0"/>
              <a:t>一定不是桥。在这些重复的边中，只有一条算是“搜索树上的边”，其它几条都不算。故有重边时，</a:t>
            </a:r>
            <a:r>
              <a:rPr lang="en-US" altLang="zh-CN" dirty="0" err="1"/>
              <a:t>dfn</a:t>
            </a:r>
            <a:r>
              <a:rPr lang="en-US" altLang="zh-CN" dirty="0"/>
              <a:t>[fa]</a:t>
            </a:r>
            <a:r>
              <a:rPr lang="zh-CN" altLang="en-US" dirty="0"/>
              <a:t>能用来更新</a:t>
            </a:r>
            <a:r>
              <a:rPr lang="en-US" altLang="zh-CN" dirty="0"/>
              <a:t>low[x] </a:t>
            </a:r>
            <a:r>
              <a:rPr lang="zh-CN" altLang="en-US" dirty="0"/>
              <a:t>（其它重复边不算作那条父亲边，作为一般孩子边考虑，因此可以用定义）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引入技巧：</a:t>
            </a:r>
            <a:endParaRPr lang="en-US" altLang="zh-CN" dirty="0"/>
          </a:p>
          <a:p>
            <a:r>
              <a:rPr lang="zh-CN" altLang="en-US" dirty="0"/>
              <a:t>改为记录进入每个节点的边的编号（代码中</a:t>
            </a:r>
            <a:r>
              <a:rPr lang="en-US" altLang="zh-CN" dirty="0" err="1"/>
              <a:t>tarjan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in_edge</a:t>
            </a:r>
            <a:r>
              <a:rPr lang="en-US" altLang="zh-CN" dirty="0"/>
              <a:t>) </a:t>
            </a:r>
            <a:r>
              <a:rPr lang="en-US" altLang="zh-CN" dirty="0" err="1"/>
              <a:t>in_edge</a:t>
            </a:r>
            <a:r>
              <a:rPr lang="zh-CN" altLang="en-US" dirty="0"/>
              <a:t>表示父节点为起点的边的编号）</a:t>
            </a:r>
            <a:endParaRPr lang="en-US" altLang="zh-CN" dirty="0"/>
          </a:p>
          <a:p>
            <a:r>
              <a:rPr lang="zh-CN" altLang="en-US" dirty="0"/>
              <a:t>把无向边的每条边看作是双向边，成对存储在下标“</a:t>
            </a:r>
            <a:r>
              <a:rPr lang="en-US" altLang="zh-CN" dirty="0"/>
              <a:t>2,3</a:t>
            </a:r>
            <a:r>
              <a:rPr lang="zh-CN" altLang="en-US" dirty="0"/>
              <a:t>”“</a:t>
            </a:r>
            <a:r>
              <a:rPr lang="en-US" altLang="zh-CN" dirty="0"/>
              <a:t>4,5</a:t>
            </a:r>
            <a:r>
              <a:rPr lang="zh-CN" altLang="en-US" dirty="0"/>
              <a:t>”“</a:t>
            </a:r>
            <a:r>
              <a:rPr lang="en-US" altLang="zh-CN" dirty="0"/>
              <a:t>6,7</a:t>
            </a:r>
            <a:r>
              <a:rPr lang="zh-CN" altLang="en-US" dirty="0"/>
              <a:t>”处。若沿着编号为</a:t>
            </a:r>
            <a:r>
              <a:rPr lang="en-US" altLang="zh-CN" dirty="0" err="1"/>
              <a:t>i</a:t>
            </a:r>
            <a:r>
              <a:rPr lang="zh-CN" altLang="en-US" dirty="0"/>
              <a:t>的边递归进入了节点</a:t>
            </a:r>
            <a:r>
              <a:rPr lang="en-US" altLang="zh-CN" dirty="0"/>
              <a:t>x</a:t>
            </a:r>
            <a:r>
              <a:rPr lang="zh-CN" altLang="en-US" dirty="0"/>
              <a:t>，则忽略从</a:t>
            </a:r>
            <a:r>
              <a:rPr lang="en-US" altLang="zh-CN" dirty="0"/>
              <a:t>x</a:t>
            </a:r>
            <a:r>
              <a:rPr lang="zh-CN" altLang="en-US" dirty="0"/>
              <a:t>出发的编号为</a:t>
            </a:r>
            <a:r>
              <a:rPr lang="en-US" altLang="zh-CN" dirty="0"/>
              <a:t>i </a:t>
            </a:r>
            <a:r>
              <a:rPr lang="en-US" altLang="zh-CN" dirty="0" err="1"/>
              <a:t>xor</a:t>
            </a:r>
            <a:r>
              <a:rPr lang="en-US" altLang="zh-CN" dirty="0"/>
              <a:t> 1</a:t>
            </a:r>
            <a:r>
              <a:rPr lang="zh-CN" altLang="en-US" dirty="0"/>
              <a:t>的边，通过其它边计算</a:t>
            </a:r>
            <a:r>
              <a:rPr lang="en-US" altLang="zh-CN" dirty="0"/>
              <a:t>low[x]</a:t>
            </a:r>
            <a:r>
              <a:rPr lang="zh-CN" altLang="en-US" dirty="0"/>
              <a:t>即可。这样多加进去的反向边就不会考虑进去了。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具体代码：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2AD083-911A-1862-7041-B46CE5E7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81" y="4106505"/>
            <a:ext cx="6955183" cy="20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3B22-BD7B-4644-843B-9B587B93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E0B96-1F7C-4B23-A82F-25D551FB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图的存储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249485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6C7E16-DA60-A9F0-D997-2812CE96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40" y="0"/>
            <a:ext cx="9269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47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241DBD-3D92-4BCA-8B0A-640079A878F7}"/>
              </a:ext>
            </a:extLst>
          </p:cNvPr>
          <p:cNvSpPr txBox="1"/>
          <p:nvPr/>
        </p:nvSpPr>
        <p:spPr>
          <a:xfrm>
            <a:off x="1117600" y="904240"/>
            <a:ext cx="9692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割点判定法则：</a:t>
            </a:r>
            <a:endParaRPr lang="en-US" altLang="zh-CN" sz="2400" dirty="0"/>
          </a:p>
          <a:p>
            <a:r>
              <a:rPr lang="zh-CN" altLang="en-US" sz="2400" dirty="0"/>
              <a:t>若</a:t>
            </a:r>
            <a:r>
              <a:rPr lang="en-US" altLang="zh-CN" sz="2400" dirty="0"/>
              <a:t>x</a:t>
            </a:r>
            <a:r>
              <a:rPr lang="zh-CN" altLang="en-US" sz="2400" dirty="0"/>
              <a:t>不是搜索树的根节点（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的起点），则</a:t>
            </a:r>
            <a:r>
              <a:rPr lang="en-US" altLang="zh-CN" sz="2400" dirty="0"/>
              <a:t>x</a:t>
            </a:r>
            <a:r>
              <a:rPr lang="zh-CN" altLang="en-US" sz="2400" dirty="0"/>
              <a:t>是割点当且仅当搜索树</a:t>
            </a:r>
            <a:endParaRPr lang="en-US" altLang="zh-CN" sz="2400" dirty="0"/>
          </a:p>
          <a:p>
            <a:pPr algn="ctr"/>
            <a:r>
              <a:rPr lang="en-US" altLang="zh-CN" sz="2400" dirty="0" err="1"/>
              <a:t>dfn</a:t>
            </a:r>
            <a:r>
              <a:rPr lang="en-US" altLang="zh-CN" sz="2400" dirty="0"/>
              <a:t>[x]&lt;=low[y]</a:t>
            </a:r>
          </a:p>
          <a:p>
            <a:r>
              <a:rPr lang="zh-CN" altLang="en-US" sz="2400" dirty="0"/>
              <a:t>若</a:t>
            </a:r>
            <a:r>
              <a:rPr lang="en-US" altLang="zh-CN" sz="2400" dirty="0"/>
              <a:t>x</a:t>
            </a:r>
            <a:r>
              <a:rPr lang="zh-CN" altLang="en-US" sz="2400" dirty="0"/>
              <a:t>是搜索树的根节点，则</a:t>
            </a:r>
            <a:r>
              <a:rPr lang="en-US" altLang="zh-CN" sz="2400" dirty="0"/>
              <a:t>x</a:t>
            </a:r>
            <a:r>
              <a:rPr lang="zh-CN" altLang="en-US" sz="2400" dirty="0"/>
              <a:t>是割点当且仅当搜索树上存在至少两个子节点</a:t>
            </a:r>
            <a:r>
              <a:rPr lang="en-US" altLang="zh-CN" sz="2400" dirty="0"/>
              <a:t>y1</a:t>
            </a:r>
            <a:r>
              <a:rPr lang="zh-CN" altLang="en-US" sz="2400" dirty="0"/>
              <a:t>，</a:t>
            </a:r>
            <a:r>
              <a:rPr lang="en-US" altLang="zh-CN" sz="2400" dirty="0"/>
              <a:t>y2</a:t>
            </a:r>
            <a:r>
              <a:rPr lang="zh-CN" altLang="en-US" sz="2400" dirty="0"/>
              <a:t>满足上述条件。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思考：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、是否可以不取等号？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、是否需要特判重新搜索到父亲节点的情况？</a:t>
            </a:r>
          </a:p>
        </p:txBody>
      </p:sp>
    </p:spTree>
    <p:extLst>
      <p:ext uri="{BB962C8B-B14F-4D97-AF65-F5344CB8AC3E}">
        <p14:creationId xmlns:p14="http://schemas.microsoft.com/office/powerpoint/2010/main" val="2856524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1D9638-D5F6-C86C-D0FC-084DFE28C819}"/>
              </a:ext>
            </a:extLst>
          </p:cNvPr>
          <p:cNvSpPr txBox="1"/>
          <p:nvPr/>
        </p:nvSpPr>
        <p:spPr>
          <a:xfrm>
            <a:off x="379379" y="330739"/>
            <a:ext cx="11488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、是否可以不取等号？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不可以。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、是否需要特判重新搜索到父亲节点的情况？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不需要了，甚至重边问题也不需要考虑。因为判定式子是小于等于</a:t>
            </a:r>
            <a:endParaRPr lang="en-US" altLang="zh-CN" sz="2400" dirty="0"/>
          </a:p>
          <a:p>
            <a:r>
              <a:rPr lang="zh-CN" altLang="en-US" sz="2400" dirty="0"/>
              <a:t>代码：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ACB3E3-0E35-3DEA-8384-1D12E7C1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40" y="2250606"/>
            <a:ext cx="7937264" cy="41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4D4CB5-A31D-ACF0-70F8-713EAD8920BE}"/>
              </a:ext>
            </a:extLst>
          </p:cNvPr>
          <p:cNvSpPr txBox="1"/>
          <p:nvPr/>
        </p:nvSpPr>
        <p:spPr>
          <a:xfrm>
            <a:off x="369651" y="311285"/>
            <a:ext cx="112354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【 BZOJ1123 】BLO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题意：</a:t>
            </a:r>
            <a:endParaRPr lang="en-US" altLang="zh-CN" sz="2400" b="1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个城镇</a:t>
            </a:r>
            <a:r>
              <a:rPr lang="en-US" altLang="zh-CN" sz="2400" dirty="0"/>
              <a:t>m</a:t>
            </a:r>
            <a:r>
              <a:rPr lang="zh-CN" altLang="en-US" sz="2400" dirty="0"/>
              <a:t>条双向道路。所有城镇连通，保证无自环无重边。你需要输出</a:t>
            </a:r>
            <a:r>
              <a:rPr lang="en-US" altLang="zh-CN" sz="2400" dirty="0"/>
              <a:t>n</a:t>
            </a:r>
            <a:r>
              <a:rPr lang="zh-CN" altLang="en-US" sz="2400" dirty="0"/>
              <a:t>个整数，其中第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个整数表示把与节点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关联的所有边去掉之后（不去掉节点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本身），无向图中有多少个有序节点对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，满足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不连通。</a:t>
            </a:r>
            <a:endParaRPr lang="en-US" altLang="zh-CN" sz="2400" dirty="0"/>
          </a:p>
          <a:p>
            <a:r>
              <a:rPr lang="en-US" altLang="zh-CN" sz="2400" dirty="0"/>
              <a:t>n&lt;=1e5,m&lt;=5e5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094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4DEEEC-54BB-5792-74BE-18D186222E9C}"/>
              </a:ext>
            </a:extLst>
          </p:cNvPr>
          <p:cNvSpPr txBox="1"/>
          <p:nvPr/>
        </p:nvSpPr>
        <p:spPr>
          <a:xfrm>
            <a:off x="447472" y="379379"/>
            <a:ext cx="11284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此题为数学题</a:t>
            </a:r>
            <a:endParaRPr lang="en-US" altLang="zh-CN" dirty="0"/>
          </a:p>
          <a:p>
            <a:r>
              <a:rPr lang="zh-CN" altLang="en-US" dirty="0"/>
              <a:t>根据割点的定义，若节点</a:t>
            </a:r>
            <a:r>
              <a:rPr lang="en-US" altLang="zh-CN" dirty="0" err="1"/>
              <a:t>i</a:t>
            </a:r>
            <a:r>
              <a:rPr lang="zh-CN" altLang="en-US" dirty="0"/>
              <a:t>不是割点，则把</a:t>
            </a:r>
            <a:r>
              <a:rPr lang="en-US" altLang="zh-CN" dirty="0" err="1"/>
              <a:t>i</a:t>
            </a:r>
            <a:r>
              <a:rPr lang="zh-CN" altLang="en-US" dirty="0"/>
              <a:t>关联的所有边去掉后，只有</a:t>
            </a:r>
            <a:r>
              <a:rPr lang="en-US" altLang="zh-CN" dirty="0" err="1"/>
              <a:t>i</a:t>
            </a:r>
            <a:r>
              <a:rPr lang="zh-CN" altLang="en-US" dirty="0"/>
              <a:t>与其它</a:t>
            </a:r>
            <a:r>
              <a:rPr lang="en-US" altLang="zh-CN" dirty="0"/>
              <a:t>n-1</a:t>
            </a:r>
            <a:r>
              <a:rPr lang="zh-CN" altLang="en-US" dirty="0"/>
              <a:t>个节点不连通，其它</a:t>
            </a:r>
            <a:r>
              <a:rPr lang="en-US" altLang="zh-CN" dirty="0"/>
              <a:t>n-1</a:t>
            </a:r>
            <a:r>
              <a:rPr lang="zh-CN" altLang="en-US" dirty="0"/>
              <a:t>个节点之间还是连通的。此情况答案为</a:t>
            </a:r>
            <a:r>
              <a:rPr lang="en-US" altLang="zh-CN" dirty="0"/>
              <a:t>2*(n-1)     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与（</a:t>
            </a:r>
            <a:r>
              <a:rPr lang="en-US" altLang="zh-CN" dirty="0" err="1"/>
              <a:t>y,x</a:t>
            </a:r>
            <a:r>
              <a:rPr lang="zh-CN" altLang="en-US" dirty="0"/>
              <a:t>）算不同点对</a:t>
            </a:r>
            <a:endParaRPr lang="en-US" altLang="zh-CN" dirty="0"/>
          </a:p>
          <a:p>
            <a:r>
              <a:rPr lang="zh-CN" altLang="en-US" dirty="0"/>
              <a:t>若节点</a:t>
            </a:r>
            <a:r>
              <a:rPr lang="en-US" altLang="zh-CN" dirty="0" err="1"/>
              <a:t>i</a:t>
            </a:r>
            <a:r>
              <a:rPr lang="zh-CN" altLang="en-US" dirty="0"/>
              <a:t>为割点，则把</a:t>
            </a:r>
            <a:r>
              <a:rPr lang="en-US" altLang="zh-CN" dirty="0" err="1"/>
              <a:t>i</a:t>
            </a:r>
            <a:r>
              <a:rPr lang="zh-CN" altLang="en-US" dirty="0"/>
              <a:t>关联边去掉后，图会分为若干个连通块。则求出连通块大小，两两相乘相加即可。</a:t>
            </a:r>
            <a:endParaRPr lang="en-US" altLang="zh-CN" dirty="0"/>
          </a:p>
          <a:p>
            <a:r>
              <a:rPr lang="zh-CN" altLang="en-US" dirty="0"/>
              <a:t>具体：若在搜索树上，节点</a:t>
            </a:r>
            <a:r>
              <a:rPr lang="en-US" altLang="zh-CN" dirty="0" err="1"/>
              <a:t>i</a:t>
            </a:r>
            <a:r>
              <a:rPr lang="zh-CN" altLang="en-US" dirty="0"/>
              <a:t>的子节点集合中，有</a:t>
            </a:r>
            <a:r>
              <a:rPr lang="en-US" altLang="zh-CN" dirty="0"/>
              <a:t>t</a:t>
            </a:r>
            <a:r>
              <a:rPr lang="zh-CN" altLang="en-US" dirty="0"/>
              <a:t>个点</a:t>
            </a:r>
            <a:r>
              <a:rPr lang="en-US" altLang="zh-CN" dirty="0"/>
              <a:t>s1,s2,…</a:t>
            </a:r>
            <a:r>
              <a:rPr lang="en-US" altLang="zh-CN" dirty="0" err="1"/>
              <a:t>st</a:t>
            </a:r>
            <a:r>
              <a:rPr lang="zh-CN" altLang="en-US" dirty="0"/>
              <a:t>满足割点判定法则</a:t>
            </a:r>
            <a:r>
              <a:rPr lang="en-US" altLang="zh-CN" dirty="0" err="1"/>
              <a:t>dfn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]&lt;=low[</a:t>
            </a:r>
            <a:r>
              <a:rPr lang="en-US" altLang="zh-CN" dirty="0" err="1"/>
              <a:t>sk</a:t>
            </a:r>
            <a:r>
              <a:rPr lang="en-US" altLang="zh-CN" dirty="0"/>
              <a:t>],</a:t>
            </a:r>
            <a:r>
              <a:rPr lang="zh-CN" altLang="en-US" dirty="0"/>
              <a:t>于是删除</a:t>
            </a:r>
            <a:r>
              <a:rPr lang="en-US" altLang="zh-CN" dirty="0" err="1"/>
              <a:t>i</a:t>
            </a:r>
            <a:r>
              <a:rPr lang="zh-CN" altLang="en-US" dirty="0"/>
              <a:t>关联的所有边后，无向图会分成至多</a:t>
            </a:r>
            <a:r>
              <a:rPr lang="en-US" altLang="zh-CN" dirty="0"/>
              <a:t>t+2</a:t>
            </a:r>
            <a:r>
              <a:rPr lang="zh-CN" altLang="en-US" dirty="0"/>
              <a:t>个连通块，每个连通块的节点构成情况为：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、节点</a:t>
            </a:r>
            <a:r>
              <a:rPr lang="en-US" altLang="zh-CN" dirty="0" err="1"/>
              <a:t>i</a:t>
            </a:r>
            <a:r>
              <a:rPr lang="zh-CN" altLang="en-US" dirty="0"/>
              <a:t>自身单独构成一个连通块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</a:t>
            </a:r>
            <a:r>
              <a:rPr lang="en-US" altLang="zh-CN" dirty="0"/>
              <a:t>t</a:t>
            </a:r>
            <a:r>
              <a:rPr lang="zh-CN" altLang="en-US" dirty="0"/>
              <a:t>个连通块，分别由搜索树上以</a:t>
            </a:r>
            <a:r>
              <a:rPr lang="en-US" altLang="zh-CN" dirty="0" err="1"/>
              <a:t>sk</a:t>
            </a:r>
            <a:r>
              <a:rPr lang="zh-CN" altLang="en-US" dirty="0"/>
              <a:t>为根的子树中的节点构成。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、还可能有一个连通块，由除了上述节点之外的所有点构成。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23B85-5621-9FD7-E7B5-4D60081E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35" y="3302117"/>
            <a:ext cx="7033097" cy="35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360F79-724C-2992-6D35-EBB4EEB1F9D4}"/>
              </a:ext>
            </a:extLst>
          </p:cNvPr>
          <p:cNvSpPr txBox="1"/>
          <p:nvPr/>
        </p:nvSpPr>
        <p:spPr>
          <a:xfrm>
            <a:off x="379379" y="282102"/>
            <a:ext cx="1145918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无向图的双连通分量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dirty="0"/>
              <a:t>若一张无向连通图不存在割点，则称它为“点双连通图”（</a:t>
            </a:r>
            <a:r>
              <a:rPr lang="en-US" altLang="zh-CN" dirty="0"/>
              <a:t>v-DCC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若一张无向连通图不存在割边，则称它为“边双连通图”（</a:t>
            </a:r>
            <a:r>
              <a:rPr lang="en-US" altLang="zh-CN" dirty="0"/>
              <a:t>e-DCC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无向图的极大点双连通子图被称为“点双连通分量”</a:t>
            </a:r>
            <a:endParaRPr lang="en-US" altLang="zh-CN" dirty="0"/>
          </a:p>
          <a:p>
            <a:r>
              <a:rPr lang="zh-CN" altLang="en-US" dirty="0"/>
              <a:t>无向图的极大边双连通子图被称为“边双连通分量”</a:t>
            </a:r>
          </a:p>
          <a:p>
            <a:endParaRPr lang="en-US" altLang="zh-CN" dirty="0"/>
          </a:p>
          <a:p>
            <a:r>
              <a:rPr lang="zh-CN" altLang="en-US" dirty="0"/>
              <a:t>定理：一张无向连通图是“点双连通图”，当且仅当满足下列两个条件之一：</a:t>
            </a:r>
            <a:endParaRPr lang="en-US" altLang="zh-CN" dirty="0"/>
          </a:p>
          <a:p>
            <a:r>
              <a:rPr lang="en-US" altLang="zh-CN" dirty="0"/>
              <a:t>      1</a:t>
            </a:r>
            <a:r>
              <a:rPr lang="zh-CN" altLang="en-US" dirty="0"/>
              <a:t>．图的顶点数不超过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2</a:t>
            </a:r>
            <a:r>
              <a:rPr lang="zh-CN" altLang="en-US" dirty="0"/>
              <a:t>．图中任意两点都同时包含在至少一个简单环中。其中“简单环‘指的是不自交的环。</a:t>
            </a:r>
            <a:endParaRPr lang="en-US" altLang="zh-CN" dirty="0"/>
          </a:p>
          <a:p>
            <a:r>
              <a:rPr lang="zh-CN" altLang="en-US" dirty="0"/>
              <a:t>定理：</a:t>
            </a:r>
            <a:r>
              <a:rPr lang="en-US" altLang="zh-CN" dirty="0"/>
              <a:t> </a:t>
            </a:r>
            <a:r>
              <a:rPr lang="zh-CN" altLang="en-US" dirty="0"/>
              <a:t>一张无向连通图是“边双连通图”，当且仅当任意一条边都包含在至少一个简单环中。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证明：我们以“点双连通图”为例进行证明。</a:t>
            </a:r>
            <a:endParaRPr lang="en-US" altLang="zh-CN" dirty="0"/>
          </a:p>
          <a:p>
            <a:r>
              <a:rPr lang="zh-CN" altLang="en-US" dirty="0"/>
              <a:t>对于顶点数不超过</a:t>
            </a:r>
            <a:r>
              <a:rPr lang="en-US" altLang="zh-CN" dirty="0"/>
              <a:t>2</a:t>
            </a:r>
            <a:r>
              <a:rPr lang="zh-CN" altLang="en-US" dirty="0"/>
              <a:t>的情况，定理显然成立。</a:t>
            </a:r>
            <a:endParaRPr lang="en-US" altLang="zh-CN" dirty="0"/>
          </a:p>
          <a:p>
            <a:r>
              <a:rPr lang="zh-CN" altLang="en-US" dirty="0"/>
              <a:t>下面假设图中顶点数不小于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先证充分性。若任意两点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都同时包含在至少一个简单环中，则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之间至少有两条不相交的路径。无论从图中删除哪个节点，均能通过两条路径之一相连。故图中不存在割点，是点双连通图。</a:t>
            </a:r>
            <a:endParaRPr lang="en-US" altLang="zh-CN" dirty="0"/>
          </a:p>
          <a:p>
            <a:r>
              <a:rPr lang="zh-CN" altLang="en-US" dirty="0"/>
              <a:t>    再证必要性。反证法，假设一张无向连通图是“点双连通图”，并且存在两点</a:t>
            </a:r>
            <a:r>
              <a:rPr lang="en-US" altLang="zh-CN" dirty="0" err="1"/>
              <a:t>xy</a:t>
            </a:r>
            <a:r>
              <a:rPr lang="zh-CN" altLang="en-US" dirty="0"/>
              <a:t>它们不同时处于任何一个简单环中。如果</a:t>
            </a:r>
            <a:r>
              <a:rPr lang="en-US" altLang="zh-CN" dirty="0" err="1"/>
              <a:t>xy</a:t>
            </a:r>
            <a:r>
              <a:rPr lang="zh-CN" altLang="en-US" dirty="0"/>
              <a:t>之间仅存在</a:t>
            </a:r>
            <a:r>
              <a:rPr lang="en-US" altLang="zh-CN" dirty="0"/>
              <a:t>1</a:t>
            </a:r>
            <a:r>
              <a:rPr lang="zh-CN" altLang="en-US" dirty="0"/>
              <a:t>条简单路径，那么路径上至少有一个割点，与“点双连通”矛盾。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xy</a:t>
            </a:r>
            <a:r>
              <a:rPr lang="zh-CN" altLang="en-US" dirty="0"/>
              <a:t>之间存在</a:t>
            </a:r>
            <a:r>
              <a:rPr lang="en-US" altLang="zh-CN" dirty="0"/>
              <a:t>2</a:t>
            </a:r>
            <a:r>
              <a:rPr lang="zh-CN" altLang="en-US" dirty="0"/>
              <a:t>条或</a:t>
            </a:r>
            <a:r>
              <a:rPr lang="en-US" altLang="zh-CN" dirty="0"/>
              <a:t>2</a:t>
            </a:r>
            <a:r>
              <a:rPr lang="zh-CN" altLang="en-US" dirty="0"/>
              <a:t>条以上的简单路径，那么容易发现，任意两条都至少如果之外的交点；进一步可推导出，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之间的所有路径必定同时交于除有一个除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之外的某一点</a:t>
            </a:r>
            <a:r>
              <a:rPr lang="en-US" altLang="zh-CN" dirty="0"/>
              <a:t>p</a:t>
            </a:r>
            <a:r>
              <a:rPr lang="zh-CN" altLang="en-US" dirty="0"/>
              <a:t>（可画图说明）。</a:t>
            </a:r>
          </a:p>
        </p:txBody>
      </p:sp>
    </p:spTree>
    <p:extLst>
      <p:ext uri="{BB962C8B-B14F-4D97-AF65-F5344CB8AC3E}">
        <p14:creationId xmlns:p14="http://schemas.microsoft.com/office/powerpoint/2010/main" val="109827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53C9A-3BC3-95B5-D8BE-DA725D27484C}"/>
              </a:ext>
            </a:extLst>
          </p:cNvPr>
          <p:cNvSpPr txBox="1"/>
          <p:nvPr/>
        </p:nvSpPr>
        <p:spPr>
          <a:xfrm>
            <a:off x="418289" y="321013"/>
            <a:ext cx="108171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边双连通分量（</a:t>
            </a:r>
            <a:r>
              <a:rPr lang="en-US" altLang="zh-CN" sz="2800" b="1" dirty="0"/>
              <a:t>e-DCC</a:t>
            </a:r>
            <a:r>
              <a:rPr lang="zh-CN" altLang="en-US" sz="2800" b="1" dirty="0"/>
              <a:t>求法）</a:t>
            </a:r>
            <a:endParaRPr lang="en-US" altLang="zh-CN" sz="2800" b="1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400" dirty="0"/>
              <a:t>边双连通分量的计算非常容易。只需求出无向图中所有桥，把桥删除后，就会分为若干个连通块，每个连通块就是一个“边双连通分量”。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0BF94E-DAF1-0701-8392-BD862088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44" y="3038996"/>
            <a:ext cx="7079857" cy="26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3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53C9A-3BC3-95B5-D8BE-DA725D27484C}"/>
              </a:ext>
            </a:extLst>
          </p:cNvPr>
          <p:cNvSpPr txBox="1"/>
          <p:nvPr/>
        </p:nvSpPr>
        <p:spPr>
          <a:xfrm>
            <a:off x="418289" y="321013"/>
            <a:ext cx="108171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e-DCC</a:t>
            </a:r>
            <a:r>
              <a:rPr lang="zh-CN" altLang="en-US" sz="2800" b="1" dirty="0"/>
              <a:t>的缩点</a:t>
            </a:r>
            <a:endParaRPr lang="en-US" altLang="zh-CN" sz="2800" b="1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400" dirty="0"/>
              <a:t>把每个</a:t>
            </a:r>
            <a:r>
              <a:rPr lang="en-US" altLang="zh-CN" sz="2400" dirty="0"/>
              <a:t>e-DCC</a:t>
            </a:r>
            <a:r>
              <a:rPr lang="zh-CN" altLang="en-US" sz="2400" dirty="0"/>
              <a:t>看作一个节点，把桥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看作连接编号为</a:t>
            </a:r>
            <a:r>
              <a:rPr lang="en-US" altLang="zh-CN" sz="2400" dirty="0"/>
              <a:t>c[x]</a:t>
            </a:r>
            <a:r>
              <a:rPr lang="zh-CN" altLang="en-US" sz="2400" dirty="0"/>
              <a:t>和</a:t>
            </a:r>
            <a:r>
              <a:rPr lang="en-US" altLang="zh-CN" sz="2400" dirty="0"/>
              <a:t>c[y]</a:t>
            </a:r>
            <a:r>
              <a:rPr lang="zh-CN" altLang="en-US" sz="2400" dirty="0"/>
              <a:t>的</a:t>
            </a:r>
            <a:r>
              <a:rPr lang="en-US" altLang="zh-CN" sz="2400" dirty="0"/>
              <a:t>e-DCC</a:t>
            </a:r>
            <a:r>
              <a:rPr lang="zh-CN" altLang="en-US" sz="2400" dirty="0"/>
              <a:t>对应节点的无向边，会产生一棵树（若原图不连通，会生成森林）。这种把</a:t>
            </a:r>
            <a:r>
              <a:rPr lang="en-US" altLang="zh-CN" sz="2400" dirty="0"/>
              <a:t>e-DCC</a:t>
            </a:r>
            <a:r>
              <a:rPr lang="zh-CN" altLang="en-US" sz="2400" dirty="0"/>
              <a:t>收缩为一个节点的方法就称为缩点。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CE4F8C-669D-2393-AE06-5B7AB088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68" y="2992290"/>
            <a:ext cx="7703400" cy="36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53C9A-3BC3-95B5-D8BE-DA725D27484C}"/>
              </a:ext>
            </a:extLst>
          </p:cNvPr>
          <p:cNvSpPr txBox="1"/>
          <p:nvPr/>
        </p:nvSpPr>
        <p:spPr>
          <a:xfrm>
            <a:off x="418289" y="321013"/>
            <a:ext cx="10817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点双连通分量（</a:t>
            </a:r>
            <a:r>
              <a:rPr lang="en-US" altLang="zh-CN" sz="2800" b="1" dirty="0"/>
              <a:t> v-DCC </a:t>
            </a:r>
            <a:r>
              <a:rPr lang="zh-CN" altLang="en-US" sz="2800" b="1" dirty="0"/>
              <a:t>）的求法</a:t>
            </a:r>
            <a:endParaRPr lang="en-US" altLang="zh-CN" sz="2800" b="1" dirty="0"/>
          </a:p>
          <a:p>
            <a:endParaRPr lang="en-US" altLang="zh-CN" sz="2000" dirty="0"/>
          </a:p>
          <a:p>
            <a:r>
              <a:rPr lang="zh-CN" altLang="en-US" sz="2000" dirty="0"/>
              <a:t>思考：“点双连通分量”与前面例题“</a:t>
            </a:r>
            <a:r>
              <a:rPr lang="en-US" altLang="zh-CN" sz="2000" dirty="0"/>
              <a:t>BLO</a:t>
            </a:r>
            <a:r>
              <a:rPr lang="zh-CN" altLang="en-US" sz="2000" dirty="0"/>
              <a:t>”中删除割点后图中剩余的连通块一样吗？</a:t>
            </a:r>
            <a:endParaRPr lang="en-US" altLang="zh-CN" sz="2000" dirty="0"/>
          </a:p>
          <a:p>
            <a:r>
              <a:rPr lang="zh-CN" altLang="en-US" sz="2000" dirty="0"/>
              <a:t>不一样。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400" dirty="0"/>
              <a:t>若某个节点为孤立点，则它自己构成一个</a:t>
            </a:r>
            <a:r>
              <a:rPr lang="en-US" altLang="zh-CN" sz="2400" dirty="0"/>
              <a:t>v-DCC</a:t>
            </a:r>
            <a:r>
              <a:rPr lang="zh-CN" altLang="en-US" sz="2400" dirty="0"/>
              <a:t>。除了孤立点，点双连通分量的大小至少为</a:t>
            </a:r>
            <a:r>
              <a:rPr lang="en-US" altLang="zh-CN" sz="2400" dirty="0"/>
              <a:t>2.</a:t>
            </a:r>
            <a:r>
              <a:rPr lang="zh-CN" altLang="en-US" sz="2400" dirty="0"/>
              <a:t>根据</a:t>
            </a:r>
            <a:r>
              <a:rPr lang="en-US" altLang="zh-CN" sz="2400" dirty="0"/>
              <a:t>v-DCC</a:t>
            </a:r>
            <a:r>
              <a:rPr lang="zh-CN" altLang="en-US" sz="2400" dirty="0"/>
              <a:t>的极大性，虽然桥不属于任何</a:t>
            </a:r>
            <a:r>
              <a:rPr lang="en-US" altLang="zh-CN" sz="2400" dirty="0"/>
              <a:t>e-DCC</a:t>
            </a:r>
            <a:r>
              <a:rPr lang="zh-CN" altLang="en-US" sz="2400" dirty="0"/>
              <a:t>，但是割点可能属于多个</a:t>
            </a:r>
            <a:r>
              <a:rPr lang="en-US" altLang="zh-CN" sz="2400" dirty="0"/>
              <a:t>v-DCC</a:t>
            </a:r>
            <a:r>
              <a:rPr lang="zh-CN" altLang="en-US" sz="2400" dirty="0"/>
              <a:t>。例如下图有</a:t>
            </a:r>
            <a:r>
              <a:rPr lang="en-US" altLang="zh-CN" sz="2400" dirty="0"/>
              <a:t>2</a:t>
            </a:r>
            <a:r>
              <a:rPr lang="zh-CN" altLang="en-US" sz="2400" dirty="0"/>
              <a:t>个割点，</a:t>
            </a:r>
            <a:r>
              <a:rPr lang="en-US" altLang="zh-CN" sz="2400" dirty="0"/>
              <a:t>4</a:t>
            </a:r>
            <a:r>
              <a:rPr lang="zh-CN" altLang="en-US" sz="2400" dirty="0"/>
              <a:t>个“点双连通分量”。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421B3-49EE-FF12-2CB4-72DCF971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82" y="3331722"/>
            <a:ext cx="7480520" cy="28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3B9B55-9A35-4B74-F40A-BFC0A81861B1}"/>
              </a:ext>
            </a:extLst>
          </p:cNvPr>
          <p:cNvSpPr txBox="1"/>
          <p:nvPr/>
        </p:nvSpPr>
        <p:spPr>
          <a:xfrm>
            <a:off x="350196" y="204281"/>
            <a:ext cx="55058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为了求出“点双连通分量”，需要在</a:t>
            </a:r>
            <a:r>
              <a:rPr lang="en-US" altLang="zh-CN" sz="2000" dirty="0" err="1"/>
              <a:t>tarjan</a:t>
            </a:r>
            <a:r>
              <a:rPr lang="zh-CN" altLang="en-US" sz="2000" dirty="0"/>
              <a:t>算法的过程中维护一个栈，并按照如下方法维护栈中的元素：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、当一个节点第一次被访问时，把该节点入栈。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、当割点判定法则中的条件</a:t>
            </a:r>
            <a:r>
              <a:rPr lang="en-US" altLang="zh-CN" sz="2000" dirty="0" err="1"/>
              <a:t>dfn</a:t>
            </a:r>
            <a:r>
              <a:rPr lang="en-US" altLang="zh-CN" sz="2000" dirty="0"/>
              <a:t>[x]&lt;=low[y]</a:t>
            </a:r>
            <a:r>
              <a:rPr lang="zh-CN" altLang="en-US" sz="2000" dirty="0"/>
              <a:t>成立时，无论</a:t>
            </a:r>
            <a:r>
              <a:rPr lang="en-US" altLang="zh-CN" sz="2000" dirty="0"/>
              <a:t>x</a:t>
            </a:r>
            <a:r>
              <a:rPr lang="zh-CN" altLang="en-US" sz="2000" dirty="0"/>
              <a:t>是否为根，都要：</a:t>
            </a:r>
            <a:endParaRPr lang="en-US" altLang="zh-CN" sz="2000" dirty="0"/>
          </a:p>
          <a:p>
            <a:r>
              <a:rPr lang="en-US" altLang="zh-CN" sz="2000" dirty="0"/>
              <a:t>    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）从栈顶不断弹出节点，直至节点</a:t>
            </a:r>
            <a:r>
              <a:rPr lang="en-US" altLang="zh-CN" sz="2000" dirty="0"/>
              <a:t>y</a:t>
            </a:r>
            <a:r>
              <a:rPr lang="zh-CN" altLang="en-US" sz="2000" dirty="0"/>
              <a:t>被弹出。</a:t>
            </a:r>
            <a:endParaRPr lang="en-US" altLang="zh-CN" sz="2000" dirty="0"/>
          </a:p>
          <a:p>
            <a:r>
              <a:rPr lang="en-US" altLang="zh-CN" sz="2000" dirty="0"/>
              <a:t>  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）刚才弹出的所有节点与节点</a:t>
            </a:r>
            <a:r>
              <a:rPr lang="en-US" altLang="zh-CN" sz="2000" dirty="0"/>
              <a:t>x</a:t>
            </a:r>
            <a:r>
              <a:rPr lang="zh-CN" altLang="en-US" sz="2000" dirty="0"/>
              <a:t>一起构成一个</a:t>
            </a:r>
            <a:r>
              <a:rPr lang="en-US" altLang="zh-CN" sz="2000" dirty="0"/>
              <a:t>v-DCC</a:t>
            </a:r>
            <a:r>
              <a:rPr lang="zh-CN" altLang="en-US" sz="20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4F15E8-E6A9-42EE-6EB4-35CC9A3E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01" y="152400"/>
            <a:ext cx="53435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3E10B-FD3A-4DAF-A049-BB89F18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4DD96-B580-4DEA-8600-FAA9C9FD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0" y="1856105"/>
            <a:ext cx="89662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邻接表</a:t>
            </a:r>
            <a:endParaRPr lang="en-US" altLang="zh-CN" dirty="0"/>
          </a:p>
          <a:p>
            <a:r>
              <a:rPr lang="en-US" altLang="zh-CN" dirty="0"/>
              <a:t>vector</a:t>
            </a:r>
          </a:p>
          <a:p>
            <a:r>
              <a:rPr lang="zh-CN" altLang="en-US" dirty="0"/>
              <a:t>链式前向星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00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53C9A-3BC3-95B5-D8BE-DA725D27484C}"/>
              </a:ext>
            </a:extLst>
          </p:cNvPr>
          <p:cNvSpPr txBox="1"/>
          <p:nvPr/>
        </p:nvSpPr>
        <p:spPr>
          <a:xfrm>
            <a:off x="418289" y="321013"/>
            <a:ext cx="41926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v-DCC</a:t>
            </a:r>
            <a:r>
              <a:rPr lang="zh-CN" altLang="en-US" sz="2800" b="1" dirty="0"/>
              <a:t>的缩点</a:t>
            </a:r>
            <a:endParaRPr lang="en-US" altLang="zh-CN" sz="2800" b="1" dirty="0"/>
          </a:p>
          <a:p>
            <a:endParaRPr lang="en-US" altLang="zh-CN" sz="2000" dirty="0"/>
          </a:p>
          <a:p>
            <a:r>
              <a:rPr lang="zh-CN" altLang="en-US" sz="2000" dirty="0"/>
              <a:t>相比</a:t>
            </a:r>
            <a:r>
              <a:rPr lang="en-US" altLang="zh-CN" sz="2000" dirty="0"/>
              <a:t>e-DCC</a:t>
            </a:r>
            <a:r>
              <a:rPr lang="zh-CN" altLang="en-US" sz="2000" dirty="0"/>
              <a:t>更为复杂</a:t>
            </a:r>
            <a:r>
              <a:rPr lang="en-US" altLang="zh-CN" sz="2000" dirty="0"/>
              <a:t>——</a:t>
            </a:r>
            <a:r>
              <a:rPr lang="zh-CN" altLang="en-US" sz="2000" dirty="0"/>
              <a:t>因为一个割点可能属于多个</a:t>
            </a:r>
            <a:r>
              <a:rPr lang="en-US" altLang="zh-CN" sz="2000" dirty="0"/>
              <a:t>v-DCC</a:t>
            </a:r>
            <a:r>
              <a:rPr lang="zh-CN" altLang="en-US" sz="2000" dirty="0"/>
              <a:t>。设图中共有</a:t>
            </a:r>
            <a:r>
              <a:rPr lang="en-US" altLang="zh-CN" sz="2000" dirty="0"/>
              <a:t>p</a:t>
            </a:r>
            <a:r>
              <a:rPr lang="zh-CN" altLang="en-US" sz="2000" dirty="0"/>
              <a:t>个割点和</a:t>
            </a:r>
            <a:r>
              <a:rPr lang="en-US" altLang="zh-CN" sz="2000" dirty="0"/>
              <a:t>t</a:t>
            </a:r>
            <a:r>
              <a:rPr lang="zh-CN" altLang="en-US" sz="2000" dirty="0"/>
              <a:t>个</a:t>
            </a:r>
            <a:r>
              <a:rPr lang="en-US" altLang="zh-CN" sz="2000" dirty="0"/>
              <a:t>v-DCC</a:t>
            </a:r>
            <a:r>
              <a:rPr lang="zh-CN" altLang="en-US" sz="2000" dirty="0"/>
              <a:t>。我们建立一张包含</a:t>
            </a:r>
            <a:r>
              <a:rPr lang="en-US" altLang="zh-CN" sz="2000" dirty="0" err="1"/>
              <a:t>p+t</a:t>
            </a:r>
            <a:r>
              <a:rPr lang="zh-CN" altLang="en-US" sz="2000" dirty="0"/>
              <a:t>个节点的新图，把每个</a:t>
            </a:r>
            <a:r>
              <a:rPr lang="en-US" altLang="zh-CN" sz="2000" dirty="0"/>
              <a:t>v-DCC</a:t>
            </a:r>
            <a:r>
              <a:rPr lang="zh-CN" altLang="en-US" sz="2000" dirty="0"/>
              <a:t>和每个割点看作新图的一个节点，并在每个割点与包含它的所有</a:t>
            </a:r>
            <a:r>
              <a:rPr lang="en-US" altLang="zh-CN" sz="2000" dirty="0"/>
              <a:t>v-DCC</a:t>
            </a:r>
            <a:r>
              <a:rPr lang="zh-CN" altLang="en-US" sz="2000" dirty="0"/>
              <a:t>之间连边。会产生一棵树（若原图不连通，会生成森林）。这种把</a:t>
            </a:r>
            <a:r>
              <a:rPr lang="en-US" altLang="zh-CN" sz="2000" dirty="0"/>
              <a:t>v-DCC</a:t>
            </a:r>
            <a:r>
              <a:rPr lang="zh-CN" altLang="en-US" sz="2000" dirty="0"/>
              <a:t>收缩为一个节点的方法就称为缩点。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04096-4031-DD61-FDF6-C25F0980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2169269"/>
            <a:ext cx="7267575" cy="457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A95F8-78B0-C1A0-8320-B4913D9D0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9229" y="-2305454"/>
            <a:ext cx="1399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8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4D4CB5-A31D-ACF0-70F8-713EAD8920BE}"/>
              </a:ext>
            </a:extLst>
          </p:cNvPr>
          <p:cNvSpPr txBox="1"/>
          <p:nvPr/>
        </p:nvSpPr>
        <p:spPr>
          <a:xfrm>
            <a:off x="369651" y="311285"/>
            <a:ext cx="112354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【 POJ3694 】Network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题意：</a:t>
            </a:r>
            <a:endParaRPr lang="en-US" altLang="zh-CN" sz="2400" b="1" dirty="0"/>
          </a:p>
          <a:p>
            <a:r>
              <a:rPr lang="zh-CN" altLang="en-US" sz="2400" dirty="0"/>
              <a:t>给定一张</a:t>
            </a:r>
            <a:r>
              <a:rPr lang="en-US" altLang="zh-CN" sz="2400" dirty="0"/>
              <a:t>n</a:t>
            </a:r>
            <a:r>
              <a:rPr lang="zh-CN" altLang="en-US" sz="2400" dirty="0"/>
              <a:t>个点</a:t>
            </a:r>
            <a:r>
              <a:rPr lang="en-US" altLang="zh-CN" sz="2400" dirty="0"/>
              <a:t>m</a:t>
            </a:r>
            <a:r>
              <a:rPr lang="zh-CN" altLang="en-US" sz="2400" dirty="0"/>
              <a:t>条边的无向连通图。然后执行</a:t>
            </a:r>
            <a:r>
              <a:rPr lang="en-US" altLang="zh-CN" sz="2400" dirty="0"/>
              <a:t>Q</a:t>
            </a:r>
            <a:r>
              <a:rPr lang="zh-CN" altLang="en-US" sz="2400" dirty="0"/>
              <a:t>次操作，每次向图中添加一条边，并且询问当前无向图中“桥”的数量。</a:t>
            </a:r>
            <a:endParaRPr lang="en-US" altLang="zh-CN" sz="2400" dirty="0"/>
          </a:p>
          <a:p>
            <a:r>
              <a:rPr lang="en-US" altLang="zh-CN" sz="2400" dirty="0"/>
              <a:t>n&lt;=1e5,m&lt;=2e5,Q&lt;=1000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1440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C756CC-11B8-8AED-14B7-6FB74CBC4A3F}"/>
              </a:ext>
            </a:extLst>
          </p:cNvPr>
          <p:cNvSpPr txBox="1"/>
          <p:nvPr/>
        </p:nvSpPr>
        <p:spPr>
          <a:xfrm>
            <a:off x="126460" y="126460"/>
            <a:ext cx="11896927" cy="559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先用</a:t>
            </a:r>
            <a:r>
              <a:rPr lang="en-US" altLang="zh-CN" dirty="0" err="1"/>
              <a:t>Tarjan</a:t>
            </a:r>
            <a:r>
              <a:rPr lang="zh-CN" altLang="en-US" dirty="0"/>
              <a:t>算法求出无向图中所有的“边双连通分量”（</a:t>
            </a:r>
            <a:r>
              <a:rPr lang="en-US" altLang="zh-CN" dirty="0"/>
              <a:t>e-DCC</a:t>
            </a:r>
            <a:r>
              <a:rPr lang="zh-CN" altLang="en-US" dirty="0"/>
              <a:t>），并对每个</a:t>
            </a:r>
            <a:r>
              <a:rPr lang="en-US" altLang="zh-CN" dirty="0"/>
              <a:t>e-DCC</a:t>
            </a:r>
            <a:r>
              <a:rPr lang="zh-CN" altLang="en-US" dirty="0"/>
              <a:t>缩点，得到一棵树，树上的每个节点都是原图中的一个</a:t>
            </a:r>
            <a:r>
              <a:rPr lang="en-US" altLang="zh-CN" dirty="0"/>
              <a:t>e-DCC</a:t>
            </a:r>
            <a:r>
              <a:rPr lang="zh-CN" altLang="en-US" dirty="0"/>
              <a:t>。设</a:t>
            </a:r>
            <a:r>
              <a:rPr lang="en-US" altLang="zh-CN" dirty="0"/>
              <a:t>c[x]</a:t>
            </a:r>
            <a:r>
              <a:rPr lang="zh-CN" altLang="en-US" dirty="0"/>
              <a:t>表示节点</a:t>
            </a:r>
            <a:r>
              <a:rPr lang="en-US" altLang="zh-CN" dirty="0"/>
              <a:t>x</a:t>
            </a:r>
            <a:r>
              <a:rPr lang="zh-CN" altLang="en-US" dirty="0"/>
              <a:t>所在的</a:t>
            </a:r>
            <a:r>
              <a:rPr lang="en-US" altLang="zh-CN" dirty="0"/>
              <a:t>e-DCC</a:t>
            </a:r>
            <a:r>
              <a:rPr lang="zh-CN" altLang="en-US" dirty="0"/>
              <a:t>的编号。最初，“桥”的总数就是缩点之后树的边数。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依次考虑每个添加边（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）的操作。若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属于同一个</a:t>
            </a:r>
            <a:r>
              <a:rPr lang="en-US" altLang="zh-CN" dirty="0"/>
              <a:t>e-DCC(c[x]=c[y])</a:t>
            </a:r>
            <a:r>
              <a:rPr lang="zh-CN" altLang="en-US" dirty="0"/>
              <a:t>，则如入该边后，无向图中“桥”的数量不变。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属于不同的</a:t>
            </a:r>
            <a:r>
              <a:rPr lang="en-US" altLang="zh-CN" dirty="0"/>
              <a:t>e-DCC</a:t>
            </a:r>
            <a:r>
              <a:rPr lang="zh-CN" altLang="en-US" dirty="0"/>
              <a:t>，则在缩点后得到的树上，</a:t>
            </a:r>
            <a:r>
              <a:rPr lang="en-US" altLang="zh-CN" dirty="0"/>
              <a:t>c[x]</a:t>
            </a:r>
            <a:r>
              <a:rPr lang="zh-CN" altLang="en-US" dirty="0"/>
              <a:t>与</a:t>
            </a:r>
            <a:r>
              <a:rPr lang="en-US" altLang="zh-CN" dirty="0"/>
              <a:t>c[y]</a:t>
            </a:r>
            <a:r>
              <a:rPr lang="zh-CN" altLang="en-US" dirty="0"/>
              <a:t>之间的路径上的每条边都不再是“桥”，因为它们都处在一个环内。我们可以求出</a:t>
            </a:r>
            <a:r>
              <a:rPr lang="en-US" altLang="zh-CN" dirty="0"/>
              <a:t>p=LCA(c[x],c[y])</a:t>
            </a:r>
            <a:r>
              <a:rPr lang="zh-CN" altLang="en-US" dirty="0"/>
              <a:t>，从</a:t>
            </a:r>
            <a:r>
              <a:rPr lang="en-US" altLang="zh-CN" dirty="0"/>
              <a:t>c[x]</a:t>
            </a:r>
            <a:r>
              <a:rPr lang="zh-CN" altLang="en-US" dirty="0"/>
              <a:t>不断走向父节点，直至点</a:t>
            </a:r>
            <a:r>
              <a:rPr lang="en-US" altLang="zh-CN" dirty="0"/>
              <a:t>p</a:t>
            </a:r>
            <a:r>
              <a:rPr lang="zh-CN" altLang="en-US" dirty="0"/>
              <a:t>，把经过的边都标记成“不再是桥”。从</a:t>
            </a:r>
            <a:r>
              <a:rPr lang="en-US" altLang="zh-CN" dirty="0"/>
              <a:t>c[y]</a:t>
            </a:r>
            <a:r>
              <a:rPr lang="zh-CN" altLang="en-US" dirty="0"/>
              <a:t>开始也执行一样的标记过程。若有</a:t>
            </a:r>
            <a:r>
              <a:rPr lang="en-US" altLang="zh-CN" dirty="0" err="1"/>
              <a:t>cnt</a:t>
            </a:r>
            <a:r>
              <a:rPr lang="zh-CN" altLang="en-US" dirty="0"/>
              <a:t>条边新获得了标记，则把图中“桥”的总数减掉</a:t>
            </a:r>
            <a:r>
              <a:rPr lang="en-US" altLang="zh-CN" dirty="0" err="1"/>
              <a:t>cnt</a:t>
            </a:r>
            <a:r>
              <a:rPr lang="en-US" altLang="zh-CN" dirty="0"/>
              <a:t> </a:t>
            </a:r>
            <a:r>
              <a:rPr lang="zh-CN" altLang="en-US" dirty="0"/>
              <a:t>即可。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上述算法的时间复杂度为</a:t>
            </a:r>
            <a:r>
              <a:rPr lang="en-US" altLang="zh-CN" dirty="0"/>
              <a:t>O(M+Q*N)</a:t>
            </a:r>
            <a:r>
              <a:rPr lang="zh-CN" altLang="en-US" dirty="0"/>
              <a:t>，但本题数据比较宽松，可以得到满分。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我们也可以用并查集进一步优化，当树上每条边获得“不再是桥”的标记后，就把这条边的子节点所在的集合合并到父节点所在的集合中。这样一来，从</a:t>
            </a:r>
            <a:r>
              <a:rPr lang="en-US" altLang="zh-CN" dirty="0"/>
              <a:t>c[x]</a:t>
            </a:r>
            <a:r>
              <a:rPr lang="zh-CN" altLang="en-US" dirty="0"/>
              <a:t>走向</a:t>
            </a:r>
            <a:r>
              <a:rPr lang="en-US" altLang="zh-CN" dirty="0"/>
              <a:t>LCA(c[x],c[y])</a:t>
            </a:r>
            <a:r>
              <a:rPr lang="zh-CN" altLang="en-US" dirty="0"/>
              <a:t>时，每一步可以直接走到并查集的</a:t>
            </a:r>
            <a:r>
              <a:rPr lang="en-US" altLang="zh-CN" dirty="0"/>
              <a:t>get</a:t>
            </a:r>
            <a:r>
              <a:rPr lang="zh-CN" altLang="en-US" dirty="0"/>
              <a:t>函数返回的节点上，本质上是利用并查集对“不再是桥”的边进行了路径压缩。时间复杂度可以降低到</a:t>
            </a:r>
            <a:r>
              <a:rPr lang="en-US" altLang="zh-CN" dirty="0"/>
              <a:t>O(</a:t>
            </a:r>
            <a:r>
              <a:rPr lang="en-US" altLang="zh-CN" dirty="0" err="1"/>
              <a:t>M+QlogN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018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4D4CB5-A31D-ACF0-70F8-713EAD8920BE}"/>
              </a:ext>
            </a:extLst>
          </p:cNvPr>
          <p:cNvSpPr txBox="1"/>
          <p:nvPr/>
        </p:nvSpPr>
        <p:spPr>
          <a:xfrm>
            <a:off x="369651" y="311285"/>
            <a:ext cx="1123544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【 POJ2942】Knights of the Round Table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题意：</a:t>
            </a:r>
            <a:endParaRPr lang="en-US" altLang="zh-CN" sz="2400" b="1" dirty="0"/>
          </a:p>
          <a:p>
            <a:r>
              <a:rPr lang="zh-CN" altLang="en-US" sz="2400" dirty="0"/>
              <a:t>国王要在圆桌上召开骑士会议，但是有若干对骑士之间互相憎恨。出于各种各样奇怪的原因，每次开会都必须有如下要求：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．相互憎恨的两个骑士不能坐在相邻的两个位置；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．为了让投票表决议题时都能有结果（不平票），出席会议的骑士数必须是奇数。如果有某个骑士无法出席任何会议，则国王会为了世界和平把他踢出骑士团。</a:t>
            </a:r>
            <a:endParaRPr lang="en-US" altLang="zh-CN" sz="2400" dirty="0"/>
          </a:p>
          <a:p>
            <a:r>
              <a:rPr lang="zh-CN" altLang="en-US" sz="2400" dirty="0"/>
              <a:t>现在给定骑士总数</a:t>
            </a:r>
            <a:r>
              <a:rPr lang="en-US" altLang="zh-CN" sz="2400" dirty="0"/>
              <a:t>n(n</a:t>
            </a:r>
            <a:r>
              <a:rPr lang="zh-CN" altLang="en-US" sz="2400" dirty="0"/>
              <a:t>≤</a:t>
            </a:r>
            <a:r>
              <a:rPr lang="en-US" altLang="zh-CN" sz="2400" dirty="0"/>
              <a:t>1000</a:t>
            </a:r>
            <a:r>
              <a:rPr lang="zh-CN" altLang="en-US" sz="2400" dirty="0"/>
              <a:t>），以及</a:t>
            </a:r>
            <a:r>
              <a:rPr lang="en-US" altLang="zh-CN" sz="2400" dirty="0"/>
              <a:t>m</a:t>
            </a:r>
            <a:r>
              <a:rPr lang="zh-CN" altLang="en-US" sz="2400" dirty="0"/>
              <a:t>（</a:t>
            </a:r>
            <a:r>
              <a:rPr lang="en-US" altLang="zh-CN" sz="2400" dirty="0"/>
              <a:t>m≤1e6</a:t>
            </a:r>
            <a:r>
              <a:rPr lang="zh-CN" altLang="en-US" sz="2400" dirty="0"/>
              <a:t>）对相互憎恨的关系，求至少要踢掉多少个骑士。</a:t>
            </a:r>
          </a:p>
        </p:txBody>
      </p:sp>
    </p:spTree>
    <p:extLst>
      <p:ext uri="{BB962C8B-B14F-4D97-AF65-F5344CB8AC3E}">
        <p14:creationId xmlns:p14="http://schemas.microsoft.com/office/powerpoint/2010/main" val="227051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C756CC-11B8-8AED-14B7-6FB74CBC4A3F}"/>
              </a:ext>
            </a:extLst>
          </p:cNvPr>
          <p:cNvSpPr txBox="1"/>
          <p:nvPr/>
        </p:nvSpPr>
        <p:spPr>
          <a:xfrm>
            <a:off x="126460" y="126460"/>
            <a:ext cx="11896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我们可以建出原图的补图</a:t>
            </a:r>
            <a:r>
              <a:rPr lang="en-US" altLang="zh-CN" dirty="0"/>
              <a:t>——n</a:t>
            </a:r>
            <a:r>
              <a:rPr lang="zh-CN" altLang="en-US" dirty="0"/>
              <a:t>个节点代表</a:t>
            </a:r>
            <a:r>
              <a:rPr lang="en-US" altLang="zh-CN" dirty="0"/>
              <a:t>n</a:t>
            </a:r>
            <a:r>
              <a:rPr lang="zh-CN" altLang="en-US" dirty="0"/>
              <a:t>个骑士，若两名骑士没有憎恨关系“补图”则在二者之间连一条无向边。</a:t>
            </a:r>
            <a:endParaRPr lang="en-US" altLang="zh-CN" dirty="0"/>
          </a:p>
          <a:p>
            <a:r>
              <a:rPr lang="zh-CN" altLang="en-US" dirty="0"/>
              <a:t>      根据题意，若干名骑士可以召开圆桌会议的条件是：它们对应的节点组成一个长度为奇数的简单环（简称奇环）。因此，本题就是求有多少个点不被任何奇环包含，这些点就是应该被踢掉的骑士。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引理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若两个骑士属于两个不同的“点双连通分量”，则他们不可能一起出席会议。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   </a:t>
            </a:r>
            <a:r>
              <a:rPr lang="zh-CN" altLang="en-US" dirty="0"/>
              <a:t>证明：反证法。假设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分别属于编号为</a:t>
            </a:r>
            <a:r>
              <a:rPr lang="en-US" altLang="zh-CN" dirty="0"/>
              <a:t>c[x]</a:t>
            </a:r>
            <a:r>
              <a:rPr lang="zh-CN" altLang="en-US" dirty="0"/>
              <a:t>和</a:t>
            </a:r>
            <a:r>
              <a:rPr lang="en-US" altLang="zh-CN" dirty="0"/>
              <a:t>c[y]</a:t>
            </a:r>
            <a:r>
              <a:rPr lang="zh-CN" altLang="en-US" dirty="0"/>
              <a:t>的</a:t>
            </a:r>
            <a:r>
              <a:rPr lang="en-US" altLang="zh-CN" dirty="0"/>
              <a:t>v-DCC</a:t>
            </a:r>
            <a:r>
              <a:rPr lang="zh-CN" altLang="en-US" dirty="0"/>
              <a:t>，其中</a:t>
            </a:r>
            <a:r>
              <a:rPr lang="en-US" altLang="zh-CN" dirty="0"/>
              <a:t>c[x]≠c[y],</a:t>
            </a:r>
            <a:r>
              <a:rPr lang="zh-CN" altLang="en-US" dirty="0"/>
              <a:t>并且</a:t>
            </a:r>
            <a:r>
              <a:rPr lang="en-US" altLang="zh-CN" dirty="0" err="1"/>
              <a:t>x,y</a:t>
            </a:r>
            <a:r>
              <a:rPr lang="zh-CN" altLang="en-US" dirty="0"/>
              <a:t>处于某一个奇环中（能出席会议）。因为一个</a:t>
            </a:r>
            <a:r>
              <a:rPr lang="en-US" altLang="zh-CN" dirty="0"/>
              <a:t>v-DCC</a:t>
            </a:r>
            <a:r>
              <a:rPr lang="zh-CN" altLang="en-US" dirty="0"/>
              <a:t>中不包含割点，所以无论删掉图中哪个点，</a:t>
            </a:r>
            <a:r>
              <a:rPr lang="en-US" altLang="zh-CN" dirty="0"/>
              <a:t>x</a:t>
            </a:r>
            <a:r>
              <a:rPr lang="zh-CN" altLang="en-US" dirty="0"/>
              <a:t>与编号为</a:t>
            </a:r>
            <a:r>
              <a:rPr lang="en-US" altLang="zh-CN" dirty="0"/>
              <a:t>c[x]</a:t>
            </a:r>
            <a:r>
              <a:rPr lang="zh-CN" altLang="en-US" dirty="0"/>
              <a:t>的</a:t>
            </a:r>
            <a:r>
              <a:rPr lang="en-US" altLang="zh-CN" dirty="0"/>
              <a:t>v-DCC</a:t>
            </a:r>
            <a:r>
              <a:rPr lang="zh-CN" altLang="en-US" dirty="0"/>
              <a:t>中其他点仍然连通，</a:t>
            </a:r>
            <a:r>
              <a:rPr lang="en-US" altLang="zh-CN" dirty="0"/>
              <a:t>y</a:t>
            </a:r>
            <a:r>
              <a:rPr lang="zh-CN" altLang="en-US" dirty="0"/>
              <a:t>与编号为</a:t>
            </a:r>
            <a:r>
              <a:rPr lang="en-US" altLang="zh-CN" dirty="0"/>
              <a:t>c[y]</a:t>
            </a:r>
            <a:r>
              <a:rPr lang="zh-CN" altLang="en-US" dirty="0"/>
              <a:t>的</a:t>
            </a:r>
            <a:r>
              <a:rPr lang="en-US" altLang="zh-CN" dirty="0"/>
              <a:t>v-DCC</a:t>
            </a:r>
            <a:r>
              <a:rPr lang="zh-CN" altLang="en-US" dirty="0"/>
              <a:t>中其他点也仍然连通。而</a:t>
            </a:r>
            <a:r>
              <a:rPr lang="en-US" altLang="zh-CN" dirty="0" err="1"/>
              <a:t>x,y</a:t>
            </a:r>
            <a:r>
              <a:rPr lang="zh-CN" altLang="en-US" dirty="0"/>
              <a:t>处于一个环中，环不存在割点，无论删除哪个点，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之间也是连通的。</a:t>
            </a:r>
            <a:endParaRPr lang="en-US" altLang="zh-CN" dirty="0"/>
          </a:p>
          <a:p>
            <a:r>
              <a:rPr lang="zh-CN" altLang="en-US" dirty="0"/>
              <a:t>      综上所述，无论删除哪个点，编号为</a:t>
            </a:r>
            <a:r>
              <a:rPr lang="en-US" altLang="zh-CN" dirty="0"/>
              <a:t>c[x]</a:t>
            </a:r>
            <a:r>
              <a:rPr lang="zh-CN" altLang="en-US" dirty="0"/>
              <a:t>和</a:t>
            </a:r>
            <a:r>
              <a:rPr lang="en-US" altLang="zh-CN" dirty="0"/>
              <a:t>c[y]</a:t>
            </a:r>
            <a:r>
              <a:rPr lang="zh-CN" altLang="en-US" dirty="0"/>
              <a:t>的两个</a:t>
            </a:r>
            <a:r>
              <a:rPr lang="en-US" altLang="zh-CN" dirty="0"/>
              <a:t>v-DCC</a:t>
            </a:r>
            <a:r>
              <a:rPr lang="zh-CN" altLang="en-US" dirty="0"/>
              <a:t>中的点都仍然是连通的。换言之，这两个</a:t>
            </a:r>
            <a:r>
              <a:rPr lang="en-US" altLang="zh-CN" dirty="0"/>
              <a:t>v-DCC</a:t>
            </a:r>
            <a:r>
              <a:rPr lang="zh-CN" altLang="en-US" dirty="0"/>
              <a:t>合在一起构成的图中不存在割点，也是</a:t>
            </a:r>
            <a:r>
              <a:rPr lang="en-US" altLang="zh-CN" dirty="0"/>
              <a:t>v-DCC</a:t>
            </a:r>
            <a:r>
              <a:rPr lang="zh-CN" altLang="en-US" dirty="0"/>
              <a:t>。这与</a:t>
            </a:r>
            <a:r>
              <a:rPr lang="en-US" altLang="zh-CN" dirty="0"/>
              <a:t>v-DCC</a:t>
            </a:r>
            <a:r>
              <a:rPr lang="zh-CN" altLang="en-US" dirty="0"/>
              <a:t>的“极大性”矛盾。故假设不成立，原命题成立。证毕。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引理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若某个“点双连通分量”中存在奇环，则这个“点双连通分量”中的所有点都被至少一个奇环包含。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   </a:t>
            </a:r>
            <a:r>
              <a:rPr lang="zh-CN" altLang="en-US" dirty="0"/>
              <a:t>证明：设</a:t>
            </a:r>
            <a:r>
              <a:rPr lang="en-US" altLang="zh-CN" dirty="0"/>
              <a:t>v-DCC</a:t>
            </a:r>
            <a:r>
              <a:rPr lang="zh-CN" altLang="en-US" dirty="0"/>
              <a:t>中的奇环依次由节点</a:t>
            </a:r>
            <a:r>
              <a:rPr lang="en-US" altLang="zh-CN" dirty="0"/>
              <a:t>V1,V2,··,Vt</a:t>
            </a:r>
            <a:r>
              <a:rPr lang="zh-CN" altLang="en-US" dirty="0"/>
              <a:t>构成，</a:t>
            </a:r>
            <a:r>
              <a:rPr lang="en-US" altLang="zh-CN" dirty="0"/>
              <a:t>t</a:t>
            </a:r>
            <a:r>
              <a:rPr lang="zh-CN" altLang="en-US" dirty="0"/>
              <a:t>为奇数。容易发现，对于奇环以外的任意节点</a:t>
            </a:r>
            <a:r>
              <a:rPr lang="en-US" altLang="zh-CN" dirty="0"/>
              <a:t>x</a:t>
            </a:r>
            <a:r>
              <a:rPr lang="zh-CN" altLang="en-US" dirty="0"/>
              <a:t>，奇环上必然存在两点</a:t>
            </a:r>
            <a:r>
              <a:rPr lang="en-US" altLang="zh-CN" dirty="0" err="1"/>
              <a:t>vi,vj</a:t>
            </a:r>
            <a:r>
              <a:rPr lang="zh-CN" altLang="en-US" dirty="0"/>
              <a:t>，满足</a:t>
            </a:r>
            <a:r>
              <a:rPr lang="en-US" altLang="zh-CN" dirty="0" err="1"/>
              <a:t>x,vi,vj</a:t>
            </a:r>
            <a:r>
              <a:rPr lang="zh-CN" altLang="en-US" dirty="0"/>
              <a:t>三个点都在某个简单环上。否则我们就有办法删除环上的一个点，让</a:t>
            </a:r>
            <a:r>
              <a:rPr lang="en-US" altLang="zh-CN" dirty="0"/>
              <a:t>x</a:t>
            </a:r>
            <a:r>
              <a:rPr lang="zh-CN" altLang="en-US" dirty="0"/>
              <a:t>与奇环不连通。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进一步，我们一定可以构造出如右图所示的包含</a:t>
            </a:r>
            <a:r>
              <a:rPr lang="en-US" altLang="zh-CN" dirty="0" err="1"/>
              <a:t>x,vi,vj</a:t>
            </a:r>
            <a:r>
              <a:rPr lang="zh-CN" altLang="en-US" dirty="0"/>
              <a:t>三个点的简单环。在这个环上，无论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vi</a:t>
            </a:r>
            <a:r>
              <a:rPr lang="zh-CN" altLang="en-US" dirty="0"/>
              <a:t>的路径长度加上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 err="1"/>
              <a:t>vj</a:t>
            </a:r>
            <a:r>
              <a:rPr lang="zh-CN" altLang="en-US" dirty="0"/>
              <a:t>的路径长度是奇数还是偶数，因为奇环上从</a:t>
            </a:r>
            <a:r>
              <a:rPr lang="en-US" altLang="zh-CN" dirty="0"/>
              <a:t>vi</a:t>
            </a:r>
            <a:r>
              <a:rPr lang="zh-CN" altLang="en-US" dirty="0"/>
              <a:t>到</a:t>
            </a:r>
            <a:r>
              <a:rPr lang="en-US" altLang="zh-CN" dirty="0" err="1"/>
              <a:t>vj</a:t>
            </a:r>
            <a:r>
              <a:rPr lang="zh-CN" altLang="en-US" dirty="0"/>
              <a:t>有两条长度的奇偶性不同的路径，所以总能拼出包含</a:t>
            </a:r>
            <a:r>
              <a:rPr lang="en-US" altLang="zh-CN" dirty="0"/>
              <a:t>x</a:t>
            </a:r>
            <a:r>
              <a:rPr lang="zh-CN" altLang="en-US" dirty="0"/>
              <a:t>的奇环。证毕。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40E8B-C016-7DC7-1178-7C6598C1020C}"/>
              </a:ext>
            </a:extLst>
          </p:cNvPr>
          <p:cNvSpPr txBox="1"/>
          <p:nvPr/>
        </p:nvSpPr>
        <p:spPr>
          <a:xfrm>
            <a:off x="168612" y="5254212"/>
            <a:ext cx="8985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综上所述，用</a:t>
            </a:r>
            <a:r>
              <a:rPr lang="en-US" altLang="zh-CN" dirty="0" err="1"/>
              <a:t>Tarjan</a:t>
            </a:r>
            <a:r>
              <a:rPr lang="zh-CN" altLang="en-US" dirty="0"/>
              <a:t>算法求出“补图”中所有的</a:t>
            </a:r>
            <a:r>
              <a:rPr lang="en-US" altLang="zh-CN" dirty="0"/>
              <a:t>v-DCC</a:t>
            </a:r>
            <a:r>
              <a:rPr lang="zh-CN" altLang="en-US" dirty="0"/>
              <a:t>，判定每个</a:t>
            </a:r>
            <a:r>
              <a:rPr lang="en-US" altLang="zh-CN" dirty="0"/>
              <a:t>v-DCC</a:t>
            </a:r>
            <a:r>
              <a:rPr lang="zh-CN" altLang="en-US" dirty="0"/>
              <a:t>中是否存在奇环即可。若存在奇环，则该</a:t>
            </a:r>
            <a:r>
              <a:rPr lang="en-US" altLang="zh-CN" dirty="0"/>
              <a:t>v-DCC</a:t>
            </a:r>
            <a:r>
              <a:rPr lang="zh-CN" altLang="en-US" dirty="0"/>
              <a:t>中的所有骑士都可以参加会议（都在某个奇环中）。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奇环可以用深度优先遍历的染色法进行判定。</a:t>
            </a:r>
            <a:r>
              <a:rPr lang="en-US" altLang="zh-CN" dirty="0"/>
              <a:t>(</a:t>
            </a:r>
            <a:r>
              <a:rPr lang="zh-CN" altLang="en-US" dirty="0"/>
              <a:t>一张无向图没有奇环，等价于它是一张二分图。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62AC1-BEFA-8E5A-EF67-229FCFF4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184" y="5015821"/>
            <a:ext cx="19145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2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A8A8E1-8AAA-4AB6-B375-54EF6CDD640A}"/>
              </a:ext>
            </a:extLst>
          </p:cNvPr>
          <p:cNvSpPr txBox="1"/>
          <p:nvPr/>
        </p:nvSpPr>
        <p:spPr>
          <a:xfrm>
            <a:off x="1249680" y="1345476"/>
            <a:ext cx="9977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effectLst/>
                <a:latin typeface="Fira Sans"/>
              </a:rPr>
              <a:t>推荐题目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endParaRPr lang="zh-CN" altLang="en-US" sz="2400" b="0" i="0" dirty="0"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2"/>
              </a:rPr>
              <a:t>POJ2117 Electricity</a:t>
            </a:r>
            <a:endParaRPr lang="en-US" altLang="zh-CN" sz="2400" b="0" i="0" dirty="0"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3"/>
              </a:rPr>
              <a:t>HDU4738 </a:t>
            </a:r>
            <a:r>
              <a:rPr lang="en-US" altLang="zh-CN" sz="2400" b="0" i="0" u="none" strike="noStrike" dirty="0" err="1">
                <a:solidFill>
                  <a:srgbClr val="3F51B5"/>
                </a:solidFill>
                <a:effectLst/>
                <a:latin typeface="Fira Sans"/>
                <a:hlinkClick r:id="rId3"/>
              </a:rPr>
              <a:t>Caocao's</a:t>
            </a:r>
            <a:r>
              <a:rPr lang="en-US" altLang="zh-CN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3"/>
              </a:rPr>
              <a:t> Bridges</a:t>
            </a:r>
            <a:endParaRPr lang="en-US" altLang="zh-CN" sz="2400" b="0" i="0" dirty="0"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4"/>
              </a:rPr>
              <a:t>HDU2460 Network</a:t>
            </a:r>
            <a:endParaRPr lang="en-US" altLang="zh-CN" sz="2400" b="0" i="0" dirty="0">
              <a:effectLst/>
              <a:latin typeface="Fira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5"/>
              </a:rPr>
              <a:t>POJ1523 SPF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endParaRPr lang="zh-CN" altLang="en-US" sz="2400" b="0" i="0" dirty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13844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D6AC19-AEE7-B224-631A-23F43645F80E}"/>
              </a:ext>
            </a:extLst>
          </p:cNvPr>
          <p:cNvSpPr txBox="1"/>
          <p:nvPr/>
        </p:nvSpPr>
        <p:spPr>
          <a:xfrm>
            <a:off x="194553" y="107005"/>
            <a:ext cx="116245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欧拉路问题</a:t>
            </a:r>
            <a:endParaRPr lang="en-US" altLang="zh-CN" dirty="0"/>
          </a:p>
          <a:p>
            <a:r>
              <a:rPr lang="zh-CN" altLang="en-US" dirty="0"/>
              <a:t>      俗称“一笔画”问题。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给定一张无向图，若存在一条从节点</a:t>
            </a:r>
            <a:r>
              <a:rPr lang="en-US" altLang="zh-CN" dirty="0"/>
              <a:t>S</a:t>
            </a:r>
            <a:r>
              <a:rPr lang="zh-CN" altLang="en-US" dirty="0"/>
              <a:t>到节点</a:t>
            </a:r>
            <a:r>
              <a:rPr lang="en-US" altLang="zh-CN" dirty="0"/>
              <a:t>T</a:t>
            </a:r>
            <a:r>
              <a:rPr lang="zh-CN" altLang="en-US" dirty="0"/>
              <a:t>的路径，恰好不重不漏地经过每条边一次（可以重复经过图中的节点），则称该路径为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zh-CN" altLang="en-US" b="1" dirty="0"/>
              <a:t>欧拉路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特别地，若存在一条从节点</a:t>
            </a:r>
            <a:r>
              <a:rPr lang="en-US" altLang="zh-CN" dirty="0"/>
              <a:t>S</a:t>
            </a:r>
            <a:r>
              <a:rPr lang="zh-CN" altLang="en-US" dirty="0"/>
              <a:t>出发的路径，恰好不重不漏地经过每条边一次（可以重复经过图中的节点），最终回到起点</a:t>
            </a:r>
            <a:r>
              <a:rPr lang="en-US" altLang="zh-CN" dirty="0"/>
              <a:t>S</a:t>
            </a:r>
            <a:r>
              <a:rPr lang="zh-CN" altLang="en-US" dirty="0"/>
              <a:t>，则称该路径为</a:t>
            </a:r>
            <a:r>
              <a:rPr lang="zh-CN" altLang="en-US" b="1" dirty="0"/>
              <a:t>欧拉回路</a:t>
            </a:r>
            <a:r>
              <a:rPr lang="zh-CN" altLang="en-US" dirty="0"/>
              <a:t>。存在欧拉回路的无向图被称为</a:t>
            </a:r>
            <a:r>
              <a:rPr lang="zh-CN" altLang="en-US" b="1" dirty="0"/>
              <a:t>欧拉图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/>
              <a:t>欧拉图的判定</a:t>
            </a:r>
            <a:endParaRPr lang="en-US" altLang="zh-CN" sz="2400" b="1" dirty="0"/>
          </a:p>
          <a:p>
            <a:r>
              <a:rPr lang="zh-CN" altLang="en-US" dirty="0"/>
              <a:t>一张无向图为欧拉图，当且仅当无向图连通，并且每个点的度数都是偶数。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/>
              <a:t>欧拉路的存在性判定</a:t>
            </a:r>
            <a:endParaRPr lang="en-US" altLang="zh-CN" sz="2400" b="1" dirty="0"/>
          </a:p>
          <a:p>
            <a:r>
              <a:rPr lang="zh-CN" altLang="en-US" dirty="0"/>
              <a:t>一张无向图中存在欧拉路，当且仅当无向图连通，并且图中恰好有两个节点的度数为奇数，其他节点的度数都是偶数。这两个度数为奇数的节点就是欧拉路的起点</a:t>
            </a:r>
            <a:r>
              <a:rPr lang="en-US" altLang="zh-CN" dirty="0"/>
              <a:t>S</a:t>
            </a:r>
            <a:r>
              <a:rPr lang="zh-CN" altLang="en-US" dirty="0"/>
              <a:t>和终点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在判定无向图存在欧拉回路后，我们可以借助深度优先遍历和栈，求出欧拉回路的一种具体方案如下：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07D06-3FAA-9649-0128-80F09EA630FD}"/>
              </a:ext>
            </a:extLst>
          </p:cNvPr>
          <p:cNvSpPr txBox="1"/>
          <p:nvPr/>
        </p:nvSpPr>
        <p:spPr>
          <a:xfrm>
            <a:off x="330740" y="4442671"/>
            <a:ext cx="3929975" cy="23083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(int x)</a:t>
            </a:r>
          </a:p>
          <a:p>
            <a:r>
              <a:rPr lang="en-US" altLang="zh-CN" sz="1600" dirty="0"/>
              <a:t>    </a:t>
            </a:r>
            <a:r>
              <a:rPr lang="zh-CN" altLang="en-US" sz="1600" dirty="0"/>
              <a:t>对于从</a:t>
            </a:r>
            <a:r>
              <a:rPr lang="en-US" altLang="zh-CN" sz="1600" dirty="0"/>
              <a:t>x</a:t>
            </a:r>
            <a:r>
              <a:rPr lang="zh-CN" altLang="en-US" sz="1600" dirty="0"/>
              <a:t>出发的每条边（</a:t>
            </a:r>
            <a:r>
              <a:rPr lang="en-US" altLang="zh-CN" sz="1600" dirty="0"/>
              <a:t>x</a:t>
            </a:r>
            <a:r>
              <a:rPr lang="zh-CN" altLang="en-US" sz="1600" dirty="0"/>
              <a:t>，</a:t>
            </a:r>
            <a:r>
              <a:rPr lang="en-US" altLang="zh-CN" sz="1600" dirty="0"/>
              <a:t>y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如果该边没有被访问过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把这条边标记为已访问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(y)</a:t>
            </a:r>
          </a:p>
          <a:p>
            <a:r>
              <a:rPr lang="en-US" altLang="zh-CN" sz="1600" dirty="0"/>
              <a:t>            </a:t>
            </a:r>
            <a:r>
              <a:rPr lang="zh-CN" altLang="en-US" sz="1600" dirty="0"/>
              <a:t>把</a:t>
            </a:r>
            <a:r>
              <a:rPr lang="en-US" altLang="zh-CN" sz="1600" dirty="0"/>
              <a:t>y</a:t>
            </a:r>
            <a:r>
              <a:rPr lang="zh-CN" altLang="en-US" sz="1600" dirty="0"/>
              <a:t>入栈</a:t>
            </a:r>
            <a:endParaRPr lang="en-US" altLang="zh-CN" sz="1600" dirty="0"/>
          </a:p>
          <a:p>
            <a:r>
              <a:rPr lang="zh-CN" altLang="en-US" sz="1600" dirty="0"/>
              <a:t>在主函数中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dfs</a:t>
            </a:r>
            <a:r>
              <a:rPr lang="en-US" altLang="zh-CN" sz="1600" dirty="0"/>
              <a:t>(1)</a:t>
            </a:r>
          </a:p>
          <a:p>
            <a:r>
              <a:rPr lang="en-US" altLang="zh-CN" sz="1600" dirty="0"/>
              <a:t>    </a:t>
            </a:r>
            <a:r>
              <a:rPr lang="zh-CN" altLang="en-US" sz="1600" dirty="0"/>
              <a:t>倒序输出栈中所有节点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8D2759-AD0D-679A-1D38-665DB23F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90" y="4361278"/>
            <a:ext cx="2018440" cy="1501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D2D52D-A11E-2597-F529-13A1D5BB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86" y="4354322"/>
            <a:ext cx="2283362" cy="1501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404EAD-E246-A7BC-C4C6-A730C392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548" y="4347364"/>
            <a:ext cx="2081518" cy="15012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4F0B24-448E-6695-D653-6E75737F3BB7}"/>
              </a:ext>
            </a:extLst>
          </p:cNvPr>
          <p:cNvSpPr txBox="1"/>
          <p:nvPr/>
        </p:nvSpPr>
        <p:spPr>
          <a:xfrm>
            <a:off x="4668490" y="5869450"/>
            <a:ext cx="675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上述算法相当于将一张无向图跑若干回路，栈的作用就是将这些回路拼成一个大回路</a:t>
            </a:r>
          </a:p>
        </p:txBody>
      </p:sp>
    </p:spTree>
    <p:extLst>
      <p:ext uri="{BB962C8B-B14F-4D97-AF65-F5344CB8AC3E}">
        <p14:creationId xmlns:p14="http://schemas.microsoft.com/office/powerpoint/2010/main" val="397376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6BFF43-8178-CC03-91C8-F4975C158F58}"/>
              </a:ext>
            </a:extLst>
          </p:cNvPr>
          <p:cNvSpPr txBox="1"/>
          <p:nvPr/>
        </p:nvSpPr>
        <p:spPr>
          <a:xfrm>
            <a:off x="581891" y="267855"/>
            <a:ext cx="10963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上述算法的时间复杂度为</a:t>
            </a:r>
            <a:r>
              <a:rPr lang="en-US" altLang="zh-CN" dirty="0"/>
              <a:t>O(NM)</a:t>
            </a:r>
          </a:p>
          <a:p>
            <a:r>
              <a:rPr lang="zh-CN" altLang="en-US" dirty="0"/>
              <a:t>因为一个点会被重复遍历多次，，每次都会扫描与它相连的所有边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优化一、用邻接表存储。</a:t>
            </a:r>
            <a:endParaRPr lang="en-US" altLang="zh-CN" dirty="0"/>
          </a:p>
          <a:p>
            <a:r>
              <a:rPr lang="zh-CN" altLang="en-US" dirty="0"/>
              <a:t>优化二、由于</a:t>
            </a:r>
            <a:r>
              <a:rPr lang="en-US" altLang="zh-CN" dirty="0" err="1"/>
              <a:t>dfs</a:t>
            </a:r>
            <a:r>
              <a:rPr lang="zh-CN" altLang="en-US" dirty="0"/>
              <a:t>递归层数是</a:t>
            </a:r>
            <a:r>
              <a:rPr lang="en-US" altLang="zh-CN" dirty="0"/>
              <a:t>O(M)</a:t>
            </a:r>
            <a:r>
              <a:rPr lang="zh-CN" altLang="en-US" dirty="0"/>
              <a:t>，为了防止栈溢出，我们可以用另一个栈，模拟机器的递归过程，将代码转化为非递归版本。最终时间复杂度为</a:t>
            </a:r>
            <a:r>
              <a:rPr lang="en-US" altLang="zh-CN" dirty="0"/>
              <a:t>O(N+M)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036569-0E84-B9C6-64F3-988EA39A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13" y="2475633"/>
            <a:ext cx="7679041" cy="43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82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EE7212-5297-475E-B668-936BD07FF7A3}"/>
              </a:ext>
            </a:extLst>
          </p:cNvPr>
          <p:cNvSpPr txBox="1"/>
          <p:nvPr/>
        </p:nvSpPr>
        <p:spPr>
          <a:xfrm>
            <a:off x="711200" y="57225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Fira Sans"/>
              </a:rPr>
              <a:t>有向图的连通性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E625B-E836-4FD3-879D-E74DBD258A57}"/>
              </a:ext>
            </a:extLst>
          </p:cNvPr>
          <p:cNvSpPr txBox="1"/>
          <p:nvPr/>
        </p:nvSpPr>
        <p:spPr>
          <a:xfrm>
            <a:off x="711200" y="2001520"/>
            <a:ext cx="1021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给定有向图</a:t>
            </a:r>
            <a:r>
              <a:rPr lang="en-US" altLang="zh-CN" sz="2800" dirty="0"/>
              <a:t>G=(V,E)</a:t>
            </a:r>
            <a:r>
              <a:rPr lang="zh-CN" altLang="en-US" sz="2800" dirty="0"/>
              <a:t>，若存在</a:t>
            </a:r>
            <a:r>
              <a:rPr lang="en-US" altLang="zh-CN" sz="2800" dirty="0"/>
              <a:t>V</a:t>
            </a:r>
            <a:r>
              <a:rPr lang="zh-CN" altLang="en-US" sz="2800" dirty="0"/>
              <a:t>中点</a:t>
            </a:r>
            <a:r>
              <a:rPr lang="en-US" altLang="zh-CN" sz="2800" dirty="0"/>
              <a:t>r</a:t>
            </a:r>
            <a:r>
              <a:rPr lang="zh-CN" altLang="en-US" sz="2800" dirty="0"/>
              <a:t>，满足从</a:t>
            </a:r>
            <a:r>
              <a:rPr lang="en-US" altLang="zh-CN" sz="2800" dirty="0"/>
              <a:t>r</a:t>
            </a:r>
            <a:r>
              <a:rPr lang="zh-CN" altLang="en-US" sz="2800" dirty="0"/>
              <a:t>出发能够到达</a:t>
            </a:r>
            <a:r>
              <a:rPr lang="en-US" altLang="zh-CN" sz="2800" dirty="0"/>
              <a:t>V</a:t>
            </a:r>
            <a:r>
              <a:rPr lang="zh-CN" altLang="en-US" sz="2800" dirty="0"/>
              <a:t>中所有的点，则称</a:t>
            </a:r>
            <a:r>
              <a:rPr lang="en-US" altLang="zh-CN" sz="2800" dirty="0"/>
              <a:t>G</a:t>
            </a:r>
            <a:r>
              <a:rPr lang="zh-CN" altLang="en-US" sz="2800" dirty="0"/>
              <a:t>是一个流图（</a:t>
            </a:r>
            <a:r>
              <a:rPr lang="en-US" altLang="zh-CN" sz="2800" dirty="0"/>
              <a:t>Flow Graph</a:t>
            </a:r>
            <a:r>
              <a:rPr lang="zh-CN" altLang="en-US" sz="2800" dirty="0"/>
              <a:t>），其中</a:t>
            </a:r>
            <a:r>
              <a:rPr lang="en-US" altLang="zh-CN" sz="2800" dirty="0"/>
              <a:t>r</a:t>
            </a:r>
            <a:r>
              <a:rPr lang="zh-CN" altLang="en-US" sz="2800" dirty="0"/>
              <a:t>称为流图的源点。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88786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E625B-E836-4FD3-879D-E74DBD258A57}"/>
              </a:ext>
            </a:extLst>
          </p:cNvPr>
          <p:cNvSpPr txBox="1"/>
          <p:nvPr/>
        </p:nvSpPr>
        <p:spPr>
          <a:xfrm>
            <a:off x="692726" y="949225"/>
            <a:ext cx="1021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Fira Sans"/>
              </a:rPr>
              <a:t>流图中每条有向边</a:t>
            </a:r>
            <a:r>
              <a:rPr lang="en-US" altLang="zh-CN" sz="2400" dirty="0">
                <a:latin typeface="Fira Sans"/>
              </a:rPr>
              <a:t>(</a:t>
            </a:r>
            <a:r>
              <a:rPr lang="en-US" altLang="zh-CN" sz="2400" dirty="0" err="1">
                <a:latin typeface="Fira Sans"/>
              </a:rPr>
              <a:t>x,y</a:t>
            </a:r>
            <a:r>
              <a:rPr lang="en-US" altLang="zh-CN" sz="2400" dirty="0">
                <a:latin typeface="Fira Sans"/>
              </a:rPr>
              <a:t>)</a:t>
            </a:r>
            <a:r>
              <a:rPr lang="zh-CN" altLang="en-US" sz="2400" b="0" i="0" dirty="0">
                <a:effectLst/>
                <a:latin typeface="Fira Sans"/>
              </a:rPr>
              <a:t>主要有 </a:t>
            </a:r>
            <a:r>
              <a:rPr lang="en-US" altLang="zh-CN" sz="2400" b="0" i="0" dirty="0">
                <a:effectLst/>
                <a:latin typeface="Fira Sans"/>
              </a:rPr>
              <a:t>4 </a:t>
            </a:r>
            <a:r>
              <a:rPr lang="zh-CN" altLang="en-US" sz="2400" b="0" i="0" dirty="0">
                <a:effectLst/>
                <a:latin typeface="Fira Sans"/>
              </a:rPr>
              <a:t>种边：</a:t>
            </a:r>
            <a:endParaRPr lang="en-US" altLang="zh-CN" sz="2400" b="0" i="0" dirty="0">
              <a:effectLst/>
              <a:latin typeface="Fira Sans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Fira Sans"/>
              </a:rPr>
              <a:t>树边（</a:t>
            </a:r>
            <a:r>
              <a:rPr lang="en-US" altLang="zh-CN" sz="2400" b="0" i="0" dirty="0">
                <a:effectLst/>
                <a:latin typeface="Fira Sans"/>
              </a:rPr>
              <a:t>tree edge</a:t>
            </a:r>
            <a:r>
              <a:rPr lang="zh-CN" altLang="en-US" sz="2400" b="0" i="0" dirty="0">
                <a:effectLst/>
                <a:latin typeface="Fira Sans"/>
              </a:rPr>
              <a:t>）：搜索树中的边，</a:t>
            </a:r>
            <a:r>
              <a:rPr lang="en-US" altLang="zh-CN" sz="2400" b="0" i="0" dirty="0">
                <a:effectLst/>
                <a:latin typeface="Fira Sans"/>
              </a:rPr>
              <a:t>x</a:t>
            </a:r>
            <a:r>
              <a:rPr lang="zh-CN" altLang="en-US" sz="2400" b="0" i="0" dirty="0">
                <a:effectLst/>
                <a:latin typeface="Fira Sans"/>
              </a:rPr>
              <a:t>是</a:t>
            </a:r>
            <a:r>
              <a:rPr lang="en-US" altLang="zh-CN" sz="2400" b="0" i="0" dirty="0">
                <a:effectLst/>
                <a:latin typeface="Fira Sans"/>
              </a:rPr>
              <a:t>y</a:t>
            </a:r>
            <a:r>
              <a:rPr lang="zh-CN" altLang="en-US" sz="2400" b="0" i="0" dirty="0">
                <a:effectLst/>
                <a:latin typeface="Fira Sans"/>
              </a:rPr>
              <a:t>的父亲节点。</a:t>
            </a:r>
          </a:p>
          <a:p>
            <a:pPr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Fira Sans"/>
              </a:rPr>
              <a:t>前向边（</a:t>
            </a:r>
            <a:r>
              <a:rPr lang="en-US" altLang="zh-CN" sz="2400" b="0" i="0" dirty="0">
                <a:effectLst/>
                <a:latin typeface="Fira Sans"/>
              </a:rPr>
              <a:t>forward edge</a:t>
            </a:r>
            <a:r>
              <a:rPr lang="zh-CN" altLang="en-US" sz="2400" b="0" i="0" dirty="0">
                <a:effectLst/>
                <a:latin typeface="Fira Sans"/>
              </a:rPr>
              <a:t>）：搜索树中，</a:t>
            </a:r>
            <a:r>
              <a:rPr lang="en-US" altLang="zh-CN" sz="2400" b="0" i="0" dirty="0">
                <a:effectLst/>
                <a:latin typeface="Fira Sans"/>
              </a:rPr>
              <a:t>x</a:t>
            </a:r>
            <a:r>
              <a:rPr lang="zh-CN" altLang="en-US" sz="2400" b="0" i="0" dirty="0">
                <a:effectLst/>
                <a:latin typeface="Fira Sans"/>
              </a:rPr>
              <a:t>是</a:t>
            </a:r>
            <a:r>
              <a:rPr lang="en-US" altLang="zh-CN" sz="2400" b="0" i="0" dirty="0">
                <a:effectLst/>
                <a:latin typeface="Fira Sans"/>
              </a:rPr>
              <a:t>y</a:t>
            </a:r>
            <a:r>
              <a:rPr lang="zh-CN" altLang="en-US" sz="2400" b="0" i="0" dirty="0">
                <a:effectLst/>
                <a:latin typeface="Fira Sans"/>
              </a:rPr>
              <a:t>的祖先。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Fira Sans"/>
              </a:rPr>
              <a:t>后向边（</a:t>
            </a:r>
            <a:r>
              <a:rPr lang="en-US" altLang="zh-CN" sz="2400" b="0" i="0" dirty="0">
                <a:effectLst/>
                <a:latin typeface="Fira Sans"/>
              </a:rPr>
              <a:t>back edge</a:t>
            </a:r>
            <a:r>
              <a:rPr lang="zh-CN" altLang="en-US" sz="2400" b="0" i="0" dirty="0">
                <a:effectLst/>
                <a:latin typeface="Fira Sans"/>
              </a:rPr>
              <a:t>）：黄色边，也被叫做反祖边，</a:t>
            </a:r>
            <a:r>
              <a:rPr lang="en-US" altLang="zh-CN" sz="2400" dirty="0">
                <a:latin typeface="Fira Sans"/>
              </a:rPr>
              <a:t>y</a:t>
            </a:r>
            <a:r>
              <a:rPr lang="zh-CN" altLang="en-US" sz="2400" dirty="0">
                <a:latin typeface="Fira Sans"/>
              </a:rPr>
              <a:t>是</a:t>
            </a:r>
            <a:r>
              <a:rPr lang="en-US" altLang="zh-CN" sz="2400" dirty="0">
                <a:latin typeface="Fira Sans"/>
              </a:rPr>
              <a:t>x</a:t>
            </a:r>
            <a:r>
              <a:rPr lang="zh-CN" altLang="en-US" sz="2400" dirty="0">
                <a:latin typeface="Fira Sans"/>
              </a:rPr>
              <a:t>的</a:t>
            </a:r>
            <a:r>
              <a:rPr lang="zh-CN" altLang="en-US" sz="2400" b="0" i="0" dirty="0">
                <a:effectLst/>
                <a:latin typeface="Fira Sans"/>
              </a:rPr>
              <a:t>祖先。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Fira Sans"/>
              </a:rPr>
              <a:t>横叉边（</a:t>
            </a:r>
            <a:r>
              <a:rPr lang="en-US" altLang="zh-CN" sz="2400" b="0" i="0" dirty="0">
                <a:effectLst/>
                <a:latin typeface="Fira Sans"/>
              </a:rPr>
              <a:t>cross edge</a:t>
            </a:r>
            <a:r>
              <a:rPr lang="zh-CN" altLang="en-US" sz="2400" b="0" i="0" dirty="0">
                <a:effectLst/>
                <a:latin typeface="Fira Sans"/>
              </a:rPr>
              <a:t>）：除了上述三种的边。它一定满足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en-US" altLang="zh-CN" sz="2400" b="0" i="0" dirty="0">
                <a:effectLst/>
                <a:latin typeface="Fira Sans"/>
              </a:rPr>
              <a:t>[y]&lt;</a:t>
            </a:r>
            <a:r>
              <a:rPr lang="en-US" altLang="zh-CN" sz="2400" b="0" i="0" dirty="0" err="1">
                <a:effectLst/>
                <a:latin typeface="Fira Sans"/>
              </a:rPr>
              <a:t>dfn</a:t>
            </a:r>
            <a:r>
              <a:rPr lang="en-US" altLang="zh-CN" sz="2400" b="0" i="0" dirty="0">
                <a:effectLst/>
                <a:latin typeface="Fira Sans"/>
              </a:rPr>
              <a:t>[x]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61B900-9DED-9D9E-74A8-B176A95C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3102553"/>
            <a:ext cx="4786313" cy="2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E9A03-A094-4B7C-823B-0D7D1D1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03" y="278130"/>
            <a:ext cx="10515600" cy="530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图的存储：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、邻接表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邻接表：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每个节点的邻居（也可限定是孩子）形成一个链表</a:t>
            </a:r>
          </a:p>
          <a:p>
            <a:pPr marL="0" indent="0">
              <a:buNone/>
            </a:pPr>
            <a:r>
              <a:rPr lang="en-US" altLang="zh-CN" sz="2400" b="1" dirty="0"/>
              <a:t>Vector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list</a:t>
            </a:r>
            <a:r>
              <a:rPr lang="zh-CN" altLang="en-US" sz="2400" b="1" dirty="0"/>
              <a:t>都能实现，不过用 </a:t>
            </a:r>
            <a:r>
              <a:rPr lang="en-US" altLang="zh-CN" sz="2400" b="1" dirty="0"/>
              <a:t>vector </a:t>
            </a:r>
            <a:r>
              <a:rPr lang="zh-CN" altLang="en-US" sz="2400" b="1" dirty="0"/>
              <a:t>无法科学地删除，所以常用 </a:t>
            </a:r>
            <a:r>
              <a:rPr lang="en-US" altLang="zh-CN" sz="2400" b="1" dirty="0"/>
              <a:t>list </a:t>
            </a:r>
            <a:r>
              <a:rPr lang="zh-CN" altLang="en-US" sz="2400" b="1" dirty="0"/>
              <a:t>实现。</a:t>
            </a:r>
          </a:p>
          <a:p>
            <a:pPr marL="0" indent="0">
              <a:buNone/>
            </a:pPr>
            <a:r>
              <a:rPr lang="zh-CN" altLang="en-US" sz="2400" b="1" dirty="0"/>
              <a:t>它的特点是可以用来按顺序访问一个结点的出边（或者入边）。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EE5E04-6333-4A08-A0E7-AFE35F62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3" y="3337531"/>
            <a:ext cx="4800600" cy="23631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DB57A1-CF80-4206-8683-8B02B5AB7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90" y="3429000"/>
            <a:ext cx="5167630" cy="24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79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F4233A-14C8-4477-91B7-004950E76E24}"/>
              </a:ext>
            </a:extLst>
          </p:cNvPr>
          <p:cNvSpPr txBox="1"/>
          <p:nvPr/>
        </p:nvSpPr>
        <p:spPr>
          <a:xfrm>
            <a:off x="782320" y="640080"/>
            <a:ext cx="10139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有向图的强连通分量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zh-CN" altLang="en-US" sz="2400" dirty="0"/>
              <a:t>给定一张有向图。若对于图中任意两个节点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，既存在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y</a:t>
            </a:r>
            <a:r>
              <a:rPr lang="zh-CN" altLang="en-US" sz="2400" dirty="0"/>
              <a:t>的路径，也存在</a:t>
            </a:r>
            <a:r>
              <a:rPr lang="en-US" altLang="zh-CN" sz="2400" dirty="0"/>
              <a:t>y</a:t>
            </a:r>
            <a:r>
              <a:rPr lang="zh-CN" altLang="en-US" sz="2400" dirty="0"/>
              <a:t>到</a:t>
            </a:r>
            <a:r>
              <a:rPr lang="en-US" altLang="zh-CN" sz="2400" dirty="0"/>
              <a:t>x</a:t>
            </a:r>
            <a:r>
              <a:rPr lang="zh-CN" altLang="en-US" sz="2400" dirty="0"/>
              <a:t>的路径，则称该有向图是“强连通图”。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有向图的强连通子图被称为“强连通分量”，</a:t>
            </a:r>
            <a:r>
              <a:rPr lang="en-US" altLang="zh-CN" sz="2400" dirty="0"/>
              <a:t>SCC</a:t>
            </a:r>
          </a:p>
          <a:p>
            <a:endParaRPr lang="en-US" altLang="zh-CN" sz="2400" dirty="0"/>
          </a:p>
          <a:p>
            <a:r>
              <a:rPr lang="en-US" altLang="zh-CN" sz="2400" dirty="0"/>
              <a:t>SCC</a:t>
            </a:r>
            <a:r>
              <a:rPr lang="zh-CN" altLang="en-US" sz="2400" dirty="0"/>
              <a:t>可以用</a:t>
            </a:r>
            <a:r>
              <a:rPr lang="en-US" altLang="zh-CN" sz="2400" dirty="0" err="1"/>
              <a:t>Tarjan</a:t>
            </a:r>
            <a:r>
              <a:rPr lang="zh-CN" altLang="en-US" sz="2400" dirty="0"/>
              <a:t>算法基于</a:t>
            </a:r>
            <a:r>
              <a:rPr lang="en-US" altLang="zh-CN" sz="2400" dirty="0"/>
              <a:t>DFS</a:t>
            </a:r>
            <a:r>
              <a:rPr lang="zh-CN" altLang="en-US" sz="2400" dirty="0"/>
              <a:t>求得。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86513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E1C3AA-9962-273A-59B1-8A0B4AA0CC47}"/>
              </a:ext>
            </a:extLst>
          </p:cNvPr>
          <p:cNvSpPr txBox="1"/>
          <p:nvPr/>
        </p:nvSpPr>
        <p:spPr>
          <a:xfrm>
            <a:off x="406400" y="277091"/>
            <a:ext cx="11286836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一个“环”一定是强连通图。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如果既存在从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的路径，也存在从</a:t>
            </a:r>
            <a:r>
              <a:rPr lang="en-US" altLang="zh-CN" dirty="0"/>
              <a:t>y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的路径，那么</a:t>
            </a:r>
            <a:r>
              <a:rPr lang="en-US" altLang="zh-CN" dirty="0" err="1"/>
              <a:t>x,y</a:t>
            </a:r>
            <a:r>
              <a:rPr lang="zh-CN" altLang="en-US" dirty="0"/>
              <a:t>显然在一个环中。因此，</a:t>
            </a:r>
            <a:r>
              <a:rPr lang="en-US" altLang="zh-CN" dirty="0" err="1"/>
              <a:t>Tarjan</a:t>
            </a:r>
            <a:r>
              <a:rPr lang="zh-CN" altLang="en-US" dirty="0"/>
              <a:t>算法的基本思路就是对于每个点，尽量找到与它一起能构成环的所有节点。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容易发现，“前向边”（</a:t>
            </a:r>
            <a:r>
              <a:rPr lang="en-US" altLang="zh-CN" dirty="0" err="1"/>
              <a:t>x,y</a:t>
            </a:r>
            <a:r>
              <a:rPr lang="zh-CN" altLang="en-US" dirty="0"/>
              <a:t>）没有什么用处，因为搜索树上本来就存在从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的路径。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“后向边”非常有用，因为它可以和搜索树上从</a:t>
            </a:r>
            <a:r>
              <a:rPr lang="en-US" altLang="zh-CN" dirty="0"/>
              <a:t>y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的路径一起构成环。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“横叉边”（</a:t>
            </a:r>
            <a:r>
              <a:rPr lang="en-US" altLang="zh-CN" dirty="0" err="1"/>
              <a:t>x,y</a:t>
            </a:r>
            <a:r>
              <a:rPr lang="zh-CN" altLang="en-US" dirty="0"/>
              <a:t>）视情况而定，如果从</a:t>
            </a:r>
            <a:r>
              <a:rPr lang="en-US" altLang="zh-CN" dirty="0"/>
              <a:t>y</a:t>
            </a:r>
            <a:r>
              <a:rPr lang="zh-CN" altLang="en-US" dirty="0"/>
              <a:t>出发能找到一条路径回到</a:t>
            </a:r>
            <a:r>
              <a:rPr lang="en-US" altLang="zh-CN" dirty="0"/>
              <a:t>x</a:t>
            </a:r>
            <a:r>
              <a:rPr lang="zh-CN" altLang="en-US" dirty="0"/>
              <a:t>的祖先节点，那么（</a:t>
            </a:r>
            <a:r>
              <a:rPr lang="en-US" altLang="zh-CN" dirty="0" err="1"/>
              <a:t>x,y</a:t>
            </a:r>
            <a:r>
              <a:rPr lang="zh-CN" altLang="en-US" dirty="0"/>
              <a:t>）就是有用的。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为了找到通过“后向边”和“横叉边”构成的环，</a:t>
            </a:r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算法在深度优先遍历的同时维护了一个栈。当访问到节点</a:t>
            </a:r>
            <a:r>
              <a:rPr lang="en-US" altLang="zh-CN" dirty="0"/>
              <a:t>x</a:t>
            </a:r>
            <a:r>
              <a:rPr lang="zh-CN" altLang="en-US" dirty="0"/>
              <a:t>时，栈中需要保存以下两类节点：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1</a:t>
            </a:r>
            <a:r>
              <a:rPr lang="zh-CN" altLang="en-US" dirty="0"/>
              <a:t>．搜索树上</a:t>
            </a:r>
            <a:r>
              <a:rPr lang="en-US" altLang="zh-CN" dirty="0"/>
              <a:t>x</a:t>
            </a:r>
            <a:r>
              <a:rPr lang="zh-CN" altLang="en-US" dirty="0"/>
              <a:t>的祖先节点，记为集合 </a:t>
            </a:r>
            <a:r>
              <a:rPr lang="en-US" altLang="zh-CN" dirty="0" err="1"/>
              <a:t>anc</a:t>
            </a:r>
            <a:r>
              <a:rPr lang="en-US" altLang="zh-CN" dirty="0"/>
              <a:t>(x)</a:t>
            </a:r>
            <a:r>
              <a:rPr lang="zh-CN" altLang="en-US" dirty="0"/>
              <a:t>。设</a:t>
            </a:r>
            <a:r>
              <a:rPr lang="en-US" altLang="zh-CN" dirty="0"/>
              <a:t>y</a:t>
            </a:r>
            <a:r>
              <a:rPr lang="zh-CN" altLang="en-US" dirty="0"/>
              <a:t>属于</a:t>
            </a:r>
            <a:r>
              <a:rPr lang="en-US" altLang="zh-CN" dirty="0" err="1"/>
              <a:t>anc</a:t>
            </a:r>
            <a:r>
              <a:rPr lang="en-US" altLang="zh-CN" dirty="0"/>
              <a:t>(x)</a:t>
            </a:r>
            <a:r>
              <a:rPr lang="zh-CN" altLang="en-US" dirty="0"/>
              <a:t>。若存在后向边，则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与到</a:t>
            </a:r>
            <a:r>
              <a:rPr lang="en-US" altLang="zh-CN" dirty="0"/>
              <a:t>x</a:t>
            </a:r>
            <a:r>
              <a:rPr lang="zh-CN" altLang="en-US" dirty="0"/>
              <a:t>的路径一起形成环。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．已经访问过，并且存在一条路径到达</a:t>
            </a:r>
            <a:r>
              <a:rPr lang="en-US" altLang="zh-CN" dirty="0" err="1"/>
              <a:t>anc</a:t>
            </a:r>
            <a:r>
              <a:rPr lang="en-US" altLang="zh-CN" dirty="0"/>
              <a:t>(x)</a:t>
            </a:r>
            <a:r>
              <a:rPr lang="zh-CN" altLang="en-US" dirty="0"/>
              <a:t>的节点。设</a:t>
            </a:r>
            <a:r>
              <a:rPr lang="en-US" altLang="zh-CN" dirty="0"/>
              <a:t>z</a:t>
            </a:r>
            <a:r>
              <a:rPr lang="zh-CN" altLang="en-US" dirty="0"/>
              <a:t>是一个这样的点，从</a:t>
            </a:r>
            <a:r>
              <a:rPr lang="en-US" altLang="zh-CN" dirty="0"/>
              <a:t>z</a:t>
            </a:r>
            <a:r>
              <a:rPr lang="zh-CN" altLang="en-US" dirty="0"/>
              <a:t>出发存在一条路径到达</a:t>
            </a:r>
            <a:r>
              <a:rPr lang="en-US" altLang="zh-CN" dirty="0"/>
              <a:t>y</a:t>
            </a:r>
            <a:r>
              <a:rPr lang="zh-CN" altLang="en-US" dirty="0"/>
              <a:t>属于</a:t>
            </a:r>
            <a:r>
              <a:rPr lang="en-US" altLang="zh-CN" dirty="0" err="1"/>
              <a:t>anc</a:t>
            </a:r>
            <a:r>
              <a:rPr lang="en-US" altLang="zh-CN" dirty="0"/>
              <a:t>(x) </a:t>
            </a:r>
            <a:r>
              <a:rPr lang="zh-CN" altLang="en-US" dirty="0"/>
              <a:t>。若存在横叉边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</a:t>
            </a:r>
            <a:r>
              <a:rPr lang="zh-CN" altLang="en-US" dirty="0"/>
              <a:t>，则</a:t>
            </a:r>
            <a:r>
              <a:rPr lang="en-US" altLang="zh-CN" dirty="0"/>
              <a:t>(</a:t>
            </a:r>
            <a:r>
              <a:rPr lang="en-US" altLang="zh-CN" dirty="0" err="1"/>
              <a:t>x,z</a:t>
            </a:r>
            <a:r>
              <a:rPr lang="en-US" altLang="zh-CN" dirty="0"/>
              <a:t>) 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的路径、</a:t>
            </a:r>
            <a:r>
              <a:rPr lang="en-US" altLang="zh-CN" dirty="0"/>
              <a:t>y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的路径形成一个环。综上所述，栈中的节点就是能与从</a:t>
            </a:r>
            <a:r>
              <a:rPr lang="en-US" altLang="zh-CN" dirty="0"/>
              <a:t>x</a:t>
            </a:r>
            <a:r>
              <a:rPr lang="zh-CN" altLang="en-US" dirty="0"/>
              <a:t>出发的“后向边”和“横叉边”形成环的节点。</a:t>
            </a:r>
          </a:p>
        </p:txBody>
      </p:sp>
    </p:spTree>
    <p:extLst>
      <p:ext uri="{BB962C8B-B14F-4D97-AF65-F5344CB8AC3E}">
        <p14:creationId xmlns:p14="http://schemas.microsoft.com/office/powerpoint/2010/main" val="1499326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1B27A2-E1EE-6A00-D7E7-A1808E6025CB}"/>
              </a:ext>
            </a:extLst>
          </p:cNvPr>
          <p:cNvSpPr txBox="1"/>
          <p:nvPr/>
        </p:nvSpPr>
        <p:spPr>
          <a:xfrm>
            <a:off x="360218" y="249382"/>
            <a:ext cx="11148291" cy="586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追溯值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设</a:t>
            </a:r>
            <a:r>
              <a:rPr lang="en-US" altLang="zh-CN" dirty="0"/>
              <a:t>subtree(x)</a:t>
            </a:r>
            <a:r>
              <a:rPr lang="zh-CN" altLang="en-US" dirty="0"/>
              <a:t>表示流图的搜索树中以</a:t>
            </a:r>
            <a:r>
              <a:rPr lang="en-US" altLang="zh-CN" dirty="0"/>
              <a:t>x</a:t>
            </a:r>
            <a:r>
              <a:rPr lang="zh-CN" altLang="en-US" dirty="0"/>
              <a:t>为根的子树。</a:t>
            </a:r>
            <a:r>
              <a:rPr lang="en-US" altLang="zh-CN" dirty="0"/>
              <a:t>x</a:t>
            </a:r>
            <a:r>
              <a:rPr lang="zh-CN" altLang="en-US" dirty="0"/>
              <a:t>的追溯值</a:t>
            </a:r>
            <a:r>
              <a:rPr lang="en-US" altLang="zh-CN" dirty="0"/>
              <a:t>low[x]</a:t>
            </a:r>
            <a:r>
              <a:rPr lang="zh-CN" altLang="en-US" dirty="0"/>
              <a:t>定义为满足以下条件的节点的最小时间戳：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1</a:t>
            </a:r>
            <a:r>
              <a:rPr lang="zh-CN" altLang="en-US" dirty="0"/>
              <a:t>．该点在栈中。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2</a:t>
            </a:r>
            <a:r>
              <a:rPr lang="zh-CN" altLang="en-US" dirty="0"/>
              <a:t>．存在一条从 </a:t>
            </a:r>
            <a:r>
              <a:rPr lang="en-US" altLang="zh-CN" dirty="0"/>
              <a:t>subtree(x)</a:t>
            </a:r>
            <a:r>
              <a:rPr lang="zh-CN" altLang="en-US" dirty="0"/>
              <a:t>出发的有向边，以该点为终点。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根据定义，</a:t>
            </a:r>
            <a:r>
              <a:rPr lang="en-US" altLang="zh-CN" dirty="0" err="1"/>
              <a:t>Tarjan</a:t>
            </a:r>
            <a:r>
              <a:rPr lang="zh-CN" altLang="en-US" dirty="0"/>
              <a:t>算法按照以下步骤计算“追溯值”：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1</a:t>
            </a:r>
            <a:r>
              <a:rPr lang="zh-CN" altLang="en-US" dirty="0"/>
              <a:t>．当节点</a:t>
            </a:r>
            <a:r>
              <a:rPr lang="en-US" altLang="zh-CN" dirty="0"/>
              <a:t>x</a:t>
            </a:r>
            <a:r>
              <a:rPr lang="zh-CN" altLang="en-US" dirty="0"/>
              <a:t>第一次被访问时，把</a:t>
            </a:r>
            <a:r>
              <a:rPr lang="en-US" altLang="zh-CN" dirty="0"/>
              <a:t>x</a:t>
            </a:r>
            <a:r>
              <a:rPr lang="zh-CN" altLang="en-US" dirty="0"/>
              <a:t>入栈，初始化</a:t>
            </a:r>
            <a:r>
              <a:rPr lang="en-US" altLang="zh-CN" dirty="0"/>
              <a:t>low[x]=</a:t>
            </a:r>
            <a:r>
              <a:rPr lang="en-US" altLang="zh-CN" dirty="0" err="1"/>
              <a:t>dfn</a:t>
            </a:r>
            <a:r>
              <a:rPr lang="en-US" altLang="zh-CN" dirty="0"/>
              <a:t>[x]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2</a:t>
            </a:r>
            <a:r>
              <a:rPr lang="zh-CN" altLang="en-US" dirty="0"/>
              <a:t>．扫描从</a:t>
            </a:r>
            <a:r>
              <a:rPr lang="en-US" altLang="zh-CN" dirty="0"/>
              <a:t>x</a:t>
            </a:r>
            <a:r>
              <a:rPr lang="zh-CN" altLang="en-US" dirty="0"/>
              <a:t>出发的每条边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 dirty="0"/>
              <a:t>y</a:t>
            </a:r>
            <a:r>
              <a:rPr lang="zh-CN" altLang="en-US" dirty="0"/>
              <a:t>没被访问过，则说明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是树枝边，递归访问</a:t>
            </a:r>
            <a:r>
              <a:rPr lang="en-US" altLang="zh-CN" dirty="0"/>
              <a:t>y</a:t>
            </a:r>
            <a:r>
              <a:rPr lang="zh-CN" altLang="en-US" dirty="0"/>
              <a:t>，从</a:t>
            </a:r>
            <a:r>
              <a:rPr lang="en-US" altLang="zh-CN" dirty="0"/>
              <a:t>y</a:t>
            </a:r>
            <a:r>
              <a:rPr lang="zh-CN" altLang="en-US" dirty="0"/>
              <a:t>回溯之后，令 </a:t>
            </a:r>
            <a:r>
              <a:rPr lang="en-US" altLang="zh-CN" dirty="0"/>
              <a:t>low[x]=min(low[x],low[y])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</a:t>
            </a:r>
            <a:r>
              <a:rPr lang="en-US" altLang="zh-CN" dirty="0"/>
              <a:t>y</a:t>
            </a:r>
            <a:r>
              <a:rPr lang="zh-CN" altLang="en-US" dirty="0"/>
              <a:t>被访问过并且</a:t>
            </a:r>
            <a:r>
              <a:rPr lang="en-US" altLang="zh-CN" dirty="0"/>
              <a:t>y</a:t>
            </a:r>
            <a:r>
              <a:rPr lang="zh-CN" altLang="en-US" dirty="0"/>
              <a:t>在栈中，则令</a:t>
            </a:r>
            <a:r>
              <a:rPr lang="en-US" altLang="zh-CN" dirty="0"/>
              <a:t>low[x]=min(low[x],</a:t>
            </a:r>
            <a:r>
              <a:rPr lang="en-US" altLang="zh-CN" dirty="0" err="1"/>
              <a:t>dfn</a:t>
            </a:r>
            <a:r>
              <a:rPr lang="en-US" altLang="zh-CN" dirty="0"/>
              <a:t>[y])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3</a:t>
            </a:r>
            <a:r>
              <a:rPr lang="zh-CN" altLang="en-US" dirty="0"/>
              <a:t>．从</a:t>
            </a:r>
            <a:r>
              <a:rPr lang="en-US" altLang="zh-CN" dirty="0"/>
              <a:t>x</a:t>
            </a:r>
            <a:r>
              <a:rPr lang="zh-CN" altLang="en-US" dirty="0"/>
              <a:t>回溯之前，判断是否有</a:t>
            </a:r>
            <a:r>
              <a:rPr lang="en-US" altLang="zh-CN" dirty="0"/>
              <a:t>low[x]=</a:t>
            </a:r>
            <a:r>
              <a:rPr lang="en-US" altLang="zh-CN" dirty="0" err="1"/>
              <a:t>dfn</a:t>
            </a:r>
            <a:r>
              <a:rPr lang="en-US" altLang="zh-CN" dirty="0"/>
              <a:t>[x]</a:t>
            </a:r>
            <a:r>
              <a:rPr lang="zh-CN" altLang="en-US" dirty="0"/>
              <a:t>。若成立，则不断从栈中弹出节点，直至</a:t>
            </a:r>
            <a:r>
              <a:rPr lang="en-US" altLang="zh-CN" dirty="0"/>
              <a:t>x</a:t>
            </a:r>
            <a:r>
              <a:rPr lang="zh-CN" altLang="en-US" dirty="0"/>
              <a:t>出栈。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具体图解可以参考博客：</a:t>
            </a:r>
            <a:r>
              <a:rPr lang="en-US" altLang="zh-CN" dirty="0"/>
              <a:t>https://www.cnblogs.com/zaza-zt/p/14827485.html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2D8225-E526-E8D3-AAD4-99B6E69F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921" y="1279956"/>
            <a:ext cx="2779280" cy="26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88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AE1139-85A3-B0D4-C938-CAAA1144E998}"/>
              </a:ext>
            </a:extLst>
          </p:cNvPr>
          <p:cNvSpPr txBox="1"/>
          <p:nvPr/>
        </p:nvSpPr>
        <p:spPr>
          <a:xfrm>
            <a:off x="452582" y="341745"/>
            <a:ext cx="11102109" cy="457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强连通分量判定法则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在追溯值的计算过程中，若从</a:t>
            </a:r>
            <a:r>
              <a:rPr lang="en-US" altLang="zh-CN" dirty="0"/>
              <a:t>x</a:t>
            </a:r>
            <a:r>
              <a:rPr lang="zh-CN" altLang="en-US" dirty="0"/>
              <a:t>回溯前，有</a:t>
            </a:r>
            <a:r>
              <a:rPr lang="en-US" altLang="zh-CN" dirty="0"/>
              <a:t>low[x]=</a:t>
            </a:r>
            <a:r>
              <a:rPr lang="en-US" altLang="zh-CN" dirty="0" err="1"/>
              <a:t>dfn</a:t>
            </a:r>
            <a:r>
              <a:rPr lang="en-US" altLang="zh-CN" dirty="0"/>
              <a:t>[x]</a:t>
            </a:r>
            <a:r>
              <a:rPr lang="zh-CN" altLang="en-US" dirty="0"/>
              <a:t>成立，则栈中从</a:t>
            </a:r>
            <a:r>
              <a:rPr lang="en-US" altLang="zh-CN" dirty="0"/>
              <a:t>x</a:t>
            </a:r>
            <a:r>
              <a:rPr lang="zh-CN" altLang="en-US" dirty="0"/>
              <a:t>到栈顶的所有节点构成一个强连通分量。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大致来说，在计算追溯值的第</a:t>
            </a:r>
            <a:r>
              <a:rPr lang="en-US" altLang="zh-CN" dirty="0"/>
              <a:t>3</a:t>
            </a:r>
            <a:r>
              <a:rPr lang="zh-CN" altLang="en-US" dirty="0"/>
              <a:t>步，如果</a:t>
            </a:r>
            <a:r>
              <a:rPr lang="en-US" altLang="zh-CN" dirty="0"/>
              <a:t>low[x]=</a:t>
            </a:r>
            <a:r>
              <a:rPr lang="en-US" altLang="zh-CN" dirty="0" err="1"/>
              <a:t>dfn</a:t>
            </a:r>
            <a:r>
              <a:rPr lang="en-US" altLang="zh-CN" dirty="0"/>
              <a:t>[x],</a:t>
            </a:r>
            <a:r>
              <a:rPr lang="zh-CN" altLang="en-US" dirty="0"/>
              <a:t>那么说明 </a:t>
            </a:r>
            <a:r>
              <a:rPr lang="en-US" altLang="zh-CN" dirty="0"/>
              <a:t>subtree(x)</a:t>
            </a:r>
            <a:r>
              <a:rPr lang="zh-CN" altLang="en-US" dirty="0"/>
              <a:t>中的节点不能与栈中其他节点一起构成环。另外，因为横叉边的终点时间戳必定小于起点时间戳，所以</a:t>
            </a:r>
            <a:r>
              <a:rPr lang="en-US" altLang="zh-CN" dirty="0"/>
              <a:t>subtree(x)</a:t>
            </a:r>
            <a:r>
              <a:rPr lang="zh-CN" altLang="en-US" dirty="0"/>
              <a:t>中的节点也不可能直接到达尚未访问的节点（时间戳更大）。综上所述，栈中从</a:t>
            </a:r>
            <a:r>
              <a:rPr lang="en-US" altLang="zh-CN" dirty="0"/>
              <a:t>x</a:t>
            </a:r>
            <a:r>
              <a:rPr lang="zh-CN" altLang="en-US" dirty="0"/>
              <a:t>到栈顶的所有节点不能与其他节点一起构成环。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又因为我们及时进行了判定和出栈操作，所以从</a:t>
            </a:r>
            <a:r>
              <a:rPr lang="en-US" altLang="zh-CN" dirty="0"/>
              <a:t>x</a:t>
            </a:r>
            <a:r>
              <a:rPr lang="zh-CN" altLang="en-US" dirty="0"/>
              <a:t>到栈顶的所有节点独立构成一个强连通分量。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具体代码：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c[x]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所在的强连通分量的编号。另外，它还求出了</a:t>
            </a:r>
            <a:r>
              <a:rPr lang="en-US" altLang="zh-CN" dirty="0"/>
              <a:t>vector</a:t>
            </a:r>
            <a:r>
              <a:rPr lang="zh-CN" altLang="en-US" dirty="0"/>
              <a:t>数组</a:t>
            </a:r>
            <a:r>
              <a:rPr lang="en-US" altLang="zh-CN" dirty="0" err="1"/>
              <a:t>scc</a:t>
            </a:r>
            <a:r>
              <a:rPr lang="zh-CN" altLang="en-US" dirty="0"/>
              <a:t>，</a:t>
            </a:r>
            <a:r>
              <a:rPr lang="en-US" altLang="zh-CN" dirty="0" err="1"/>
              <a:t>scc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记录了编号为</a:t>
            </a:r>
            <a:r>
              <a:rPr lang="en-US" altLang="zh-CN" dirty="0" err="1"/>
              <a:t>i</a:t>
            </a:r>
            <a:r>
              <a:rPr lang="zh-CN" altLang="en-US" dirty="0"/>
              <a:t>的强连通分量中的所有节点。整张图共有</a:t>
            </a:r>
            <a:r>
              <a:rPr lang="en-US" altLang="zh-CN" dirty="0" err="1"/>
              <a:t>cnt</a:t>
            </a:r>
            <a:r>
              <a:rPr lang="zh-CN" altLang="en-US" dirty="0"/>
              <a:t>个强连通分量。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70B1B-478A-9AE5-7B29-6A40690F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34" y="4994644"/>
            <a:ext cx="5023139" cy="17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46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0577BF-BA0C-8B0B-7200-B2391EB6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33" y="0"/>
            <a:ext cx="4913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5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731871-A927-BA5E-8FAE-A2856E476A92}"/>
              </a:ext>
            </a:extLst>
          </p:cNvPr>
          <p:cNvSpPr txBox="1"/>
          <p:nvPr/>
        </p:nvSpPr>
        <p:spPr>
          <a:xfrm>
            <a:off x="563418" y="314036"/>
            <a:ext cx="10778837" cy="185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sz="2400" b="1" dirty="0"/>
              <a:t>SCC</a:t>
            </a:r>
            <a:r>
              <a:rPr lang="zh-CN" altLang="en-US" sz="2400" b="1" dirty="0"/>
              <a:t>的缩点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与无向图</a:t>
            </a:r>
            <a:r>
              <a:rPr lang="en-US" altLang="zh-CN" dirty="0"/>
              <a:t>e-DCC</a:t>
            </a:r>
            <a:r>
              <a:rPr lang="zh-CN" altLang="en-US" dirty="0"/>
              <a:t>的“缩点”类似，我们也可以把每个</a:t>
            </a:r>
            <a:r>
              <a:rPr lang="en-US" altLang="zh-CN" dirty="0"/>
              <a:t>SCC</a:t>
            </a:r>
            <a:r>
              <a:rPr lang="zh-CN" altLang="en-US" dirty="0"/>
              <a:t>缩成一个点。对原图中的每条有向边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</a:t>
            </a:r>
            <a:r>
              <a:rPr lang="zh-CN" altLang="en-US" dirty="0"/>
              <a:t>若</a:t>
            </a:r>
            <a:r>
              <a:rPr lang="en-US" altLang="zh-CN" dirty="0"/>
              <a:t>c[x]≠c[y]</a:t>
            </a:r>
            <a:r>
              <a:rPr lang="zh-CN" altLang="en-US" dirty="0"/>
              <a:t>，则在编号为</a:t>
            </a:r>
            <a:r>
              <a:rPr lang="en-US" altLang="zh-CN" dirty="0"/>
              <a:t>c[x]</a:t>
            </a:r>
            <a:r>
              <a:rPr lang="zh-CN" altLang="en-US" dirty="0"/>
              <a:t>与编号为</a:t>
            </a:r>
            <a:r>
              <a:rPr lang="en-US" altLang="zh-CN" dirty="0"/>
              <a:t>c[y]</a:t>
            </a:r>
            <a:r>
              <a:rPr lang="zh-CN" altLang="en-US" dirty="0"/>
              <a:t>的</a:t>
            </a:r>
            <a:r>
              <a:rPr lang="en-US" altLang="zh-CN" dirty="0"/>
              <a:t>SCC</a:t>
            </a:r>
            <a:r>
              <a:rPr lang="zh-CN" altLang="en-US" dirty="0"/>
              <a:t>之间连边。最后，我们会得到一张</a:t>
            </a:r>
            <a:r>
              <a:rPr lang="zh-CN" altLang="en-US" b="1" dirty="0">
                <a:solidFill>
                  <a:srgbClr val="FF0000"/>
                </a:solidFill>
              </a:rPr>
              <a:t>有向无环图</a:t>
            </a:r>
            <a:r>
              <a:rPr lang="zh-CN" altLang="en-US" sz="1800" b="0" i="0" dirty="0">
                <a:effectLst/>
                <a:latin typeface="Fira Sans"/>
              </a:rPr>
              <a:t>（</a:t>
            </a:r>
            <a:r>
              <a:rPr lang="en-US" altLang="zh-CN" sz="1800" b="0" i="0" dirty="0">
                <a:effectLst/>
                <a:latin typeface="Fira Sans"/>
              </a:rPr>
              <a:t>DAG</a:t>
            </a:r>
            <a:r>
              <a:rPr lang="zh-CN" altLang="en-US" sz="1800" b="0" i="0" dirty="0">
                <a:effectLst/>
                <a:latin typeface="Fira Sans"/>
              </a:rPr>
              <a:t>）</a:t>
            </a:r>
            <a:r>
              <a:rPr lang="en-US" altLang="zh-CN" sz="1800" b="0" i="0" dirty="0">
                <a:effectLst/>
                <a:latin typeface="Fira Sans"/>
              </a:rPr>
              <a:t> </a:t>
            </a:r>
            <a:r>
              <a:rPr lang="zh-CN" altLang="en-US" dirty="0"/>
              <a:t>。下面的程序对</a:t>
            </a:r>
            <a:r>
              <a:rPr lang="en-US" altLang="zh-CN" dirty="0"/>
              <a:t>SCC</a:t>
            </a:r>
            <a:r>
              <a:rPr lang="zh-CN" altLang="en-US" dirty="0"/>
              <a:t>执行缩点过程，并把新得到的有向无环图保存在另一个邻接表中。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59F6CE-EA8C-FBBD-C59E-E99D8F1D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74" y="2736560"/>
            <a:ext cx="5446089" cy="30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7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A8A8E1-8AAA-4AB6-B375-54EF6CDD640A}"/>
              </a:ext>
            </a:extLst>
          </p:cNvPr>
          <p:cNvSpPr txBox="1"/>
          <p:nvPr/>
        </p:nvSpPr>
        <p:spPr>
          <a:xfrm>
            <a:off x="924560" y="918756"/>
            <a:ext cx="997712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1" i="0" dirty="0">
                <a:effectLst/>
                <a:latin typeface="Fira Sans"/>
              </a:rPr>
              <a:t>应用</a:t>
            </a:r>
            <a:endParaRPr lang="en-US" altLang="zh-CN" sz="3200" b="1" i="0" dirty="0">
              <a:effectLst/>
              <a:latin typeface="Fira Sans"/>
            </a:endParaRPr>
          </a:p>
          <a:p>
            <a:pPr algn="l"/>
            <a:endParaRPr lang="zh-CN" altLang="en-US" sz="3200" b="0" i="0" dirty="0">
              <a:effectLst/>
              <a:latin typeface="Fira Sans"/>
            </a:endParaRPr>
          </a:p>
          <a:p>
            <a:pPr algn="l"/>
            <a:r>
              <a:rPr lang="zh-CN" altLang="en-US" sz="2400" b="0" i="0" dirty="0">
                <a:effectLst/>
                <a:latin typeface="Fira Sans"/>
              </a:rPr>
              <a:t>我们可以将一张图的每个强连通分量都缩成一个点。</a:t>
            </a:r>
          </a:p>
          <a:p>
            <a:pPr algn="l"/>
            <a:r>
              <a:rPr lang="zh-CN" altLang="en-US" sz="2400" b="0" i="0" dirty="0">
                <a:effectLst/>
                <a:latin typeface="Fira Sans"/>
              </a:rPr>
              <a:t>然后这张图会变成一个 </a:t>
            </a:r>
            <a:r>
              <a:rPr lang="en-US" altLang="zh-CN" sz="2400" b="0" i="0" dirty="0">
                <a:effectLst/>
                <a:latin typeface="Fira Sans"/>
              </a:rPr>
              <a:t>DAG</a:t>
            </a:r>
            <a:r>
              <a:rPr lang="zh-CN" altLang="en-US" sz="2400" b="0" i="0" dirty="0">
                <a:effectLst/>
                <a:latin typeface="Fira Sans"/>
              </a:rPr>
              <a:t>，可以进行拓扑排序以及更多其他操作。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endParaRPr lang="en-US" altLang="zh-CN" sz="2400" dirty="0">
              <a:latin typeface="Fira Sans"/>
            </a:endParaRPr>
          </a:p>
          <a:p>
            <a:pPr algn="l"/>
            <a:r>
              <a:rPr lang="zh-CN" altLang="en-US" sz="2400" b="0" i="0" dirty="0">
                <a:effectLst/>
                <a:latin typeface="Fira Sans"/>
              </a:rPr>
              <a:t>推荐题目</a:t>
            </a:r>
          </a:p>
          <a:p>
            <a:pPr algn="l"/>
            <a:r>
              <a:rPr lang="en-US" altLang="zh-CN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2"/>
              </a:rPr>
              <a:t>USACO Fall/HAOI 2006 </a:t>
            </a:r>
            <a:r>
              <a:rPr lang="zh-CN" altLang="en-US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2"/>
              </a:rPr>
              <a:t>受欢迎的牛</a:t>
            </a:r>
            <a:endParaRPr lang="zh-CN" altLang="en-US" sz="2400" b="0" i="0" dirty="0">
              <a:effectLst/>
              <a:latin typeface="Fira Sans"/>
            </a:endParaRPr>
          </a:p>
          <a:p>
            <a:pPr algn="l"/>
            <a:r>
              <a:rPr lang="en-US" altLang="zh-CN" sz="2400" b="0" i="0" u="none" strike="noStrike" dirty="0">
                <a:solidFill>
                  <a:srgbClr val="3F51B5"/>
                </a:solidFill>
                <a:effectLst/>
                <a:latin typeface="Fira Sans"/>
                <a:hlinkClick r:id="rId3"/>
              </a:rPr>
              <a:t>POJ1236 Network of Schools</a:t>
            </a:r>
            <a:endParaRPr lang="en-US" altLang="zh-CN" sz="2400" b="0" i="0" dirty="0">
              <a:effectLst/>
              <a:latin typeface="Fira Sans"/>
            </a:endParaRPr>
          </a:p>
          <a:p>
            <a:pPr algn="l"/>
            <a:endParaRPr lang="zh-CN" altLang="en-US" sz="2400" b="0" i="0" dirty="0">
              <a:effectLst/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87038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4D4CB5-A31D-ACF0-70F8-713EAD8920BE}"/>
              </a:ext>
            </a:extLst>
          </p:cNvPr>
          <p:cNvSpPr txBox="1"/>
          <p:nvPr/>
        </p:nvSpPr>
        <p:spPr>
          <a:xfrm>
            <a:off x="369651" y="311285"/>
            <a:ext cx="112354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【 POJ1236】Network of Schools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题意：</a:t>
            </a:r>
            <a:endParaRPr lang="en-US" altLang="zh-CN" sz="2400" b="1" dirty="0"/>
          </a:p>
          <a:p>
            <a:r>
              <a:rPr lang="zh-CN" altLang="en-US" sz="2400" dirty="0"/>
              <a:t>        一些学校连接在一个计算机网络上，学校之间存在软件支援协议，每个学校都有它应支援的学校名单（学校 </a:t>
            </a:r>
            <a:r>
              <a:rPr lang="en-US" altLang="zh-CN" sz="2400" dirty="0"/>
              <a:t>A</a:t>
            </a:r>
            <a:r>
              <a:rPr lang="zh-CN" altLang="en-US" sz="2400" dirty="0"/>
              <a:t>支援学校</a:t>
            </a:r>
            <a:r>
              <a:rPr lang="en-US" altLang="zh-CN" sz="2400" dirty="0"/>
              <a:t>B</a:t>
            </a:r>
            <a:r>
              <a:rPr lang="zh-CN" altLang="en-US" sz="2400" dirty="0"/>
              <a:t>，并不表示学校</a:t>
            </a:r>
            <a:r>
              <a:rPr lang="en-US" altLang="zh-CN" sz="2400" dirty="0"/>
              <a:t>B</a:t>
            </a:r>
            <a:r>
              <a:rPr lang="zh-CN" altLang="en-US" sz="2400" dirty="0"/>
              <a:t>一定支援学校</a:t>
            </a:r>
            <a:r>
              <a:rPr lang="en-US" altLang="zh-CN" sz="2400" dirty="0"/>
              <a:t>A)</a:t>
            </a:r>
            <a:r>
              <a:rPr lang="zh-CN" altLang="en-US" sz="2400" dirty="0"/>
              <a:t>。当某校获得一个新软件时，无论是直接获得还是通过网络获得，该校都应立即将这个软件通过网络传送给它应支援的学校。因此，一个新软件若想让所有学校都能使用，只需将其提供给一些学校即可。</a:t>
            </a:r>
            <a:endParaRPr lang="en-US" altLang="zh-CN" sz="2400" dirty="0"/>
          </a:p>
          <a:p>
            <a:r>
              <a:rPr lang="en-US" altLang="zh-CN" sz="2400" dirty="0"/>
              <a:t>    1.</a:t>
            </a:r>
            <a:r>
              <a:rPr lang="zh-CN" altLang="en-US" sz="2400" dirty="0"/>
              <a:t>最少需要将一个新软件直接提供给多少个学校，才能使软件能够通过网络被传送到所有学校？</a:t>
            </a:r>
            <a:endParaRPr lang="en-US" altLang="zh-CN" sz="2400" dirty="0"/>
          </a:p>
          <a:p>
            <a:r>
              <a:rPr lang="en-US" altLang="zh-CN" sz="2400" dirty="0"/>
              <a:t>    2.</a:t>
            </a:r>
            <a:r>
              <a:rPr lang="zh-CN" altLang="en-US" sz="2400" dirty="0"/>
              <a:t>最少需要添加几条新的支援关系，使得将一个新软件提供给任何一个学校，其他所有学校就都可以通过网络获得该软件？</a:t>
            </a:r>
          </a:p>
        </p:txBody>
      </p:sp>
    </p:spTree>
    <p:extLst>
      <p:ext uri="{BB962C8B-B14F-4D97-AF65-F5344CB8AC3E}">
        <p14:creationId xmlns:p14="http://schemas.microsoft.com/office/powerpoint/2010/main" val="3412128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35E107-4999-A465-5983-46AEA5E75A41}"/>
              </a:ext>
            </a:extLst>
          </p:cNvPr>
          <p:cNvSpPr txBox="1"/>
          <p:nvPr/>
        </p:nvSpPr>
        <p:spPr>
          <a:xfrm>
            <a:off x="434109" y="304800"/>
            <a:ext cx="11166764" cy="642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把学校看作节点，若学校</a:t>
            </a:r>
            <a:r>
              <a:rPr lang="en-US" altLang="zh-CN" dirty="0"/>
              <a:t>A</a:t>
            </a:r>
            <a:r>
              <a:rPr lang="zh-CN" altLang="en-US" dirty="0"/>
              <a:t>能支援学校</a:t>
            </a:r>
            <a:r>
              <a:rPr lang="en-US" altLang="zh-CN" dirty="0"/>
              <a:t>B</a:t>
            </a:r>
            <a:r>
              <a:rPr lang="zh-CN" altLang="en-US" dirty="0"/>
              <a:t>，则从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连一条有向边，得到一张有向图。在图中的一个强连通分量内，任意两个点都是互相可达的。因此，只要其中任何一个学校获得新软件，该强连通分量内的其他所有学校都可以通过网络获得这个新软件。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可以用</a:t>
            </a:r>
            <a:r>
              <a:rPr lang="en-US" altLang="zh-CN" dirty="0" err="1"/>
              <a:t>Tarjan</a:t>
            </a:r>
            <a:r>
              <a:rPr lang="zh-CN" altLang="en-US" dirty="0"/>
              <a:t>算法求出所有强连通分量，并执行“缩点”过程，得到一张有向无环图。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首先，“零入度点”无法被其他学校支援。其次，若同时向所有“零入度点”提供新软件，则新软件从这些点出发沿着网络显然能遍历到整个有向无环图。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综上所述</a:t>
            </a:r>
            <a:r>
              <a:rPr lang="en-US" altLang="zh-CN" dirty="0"/>
              <a:t>,</a:t>
            </a:r>
            <a:r>
              <a:rPr lang="zh-CN" altLang="en-US" dirty="0"/>
              <a:t>第一问的答案就是有向无环图中“零入度点”的个数。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第二问就是问最少添加几条有向边，可以把一张任意有向图变成强连通图。设缩点后的有向无环图中有</a:t>
            </a:r>
            <a:r>
              <a:rPr lang="en-US" altLang="zh-CN" dirty="0"/>
              <a:t>p</a:t>
            </a:r>
            <a:r>
              <a:rPr lang="zh-CN" altLang="en-US" dirty="0"/>
              <a:t>个“零入度点”，</a:t>
            </a:r>
            <a:r>
              <a:rPr lang="en-US" altLang="zh-CN" dirty="0"/>
              <a:t>q</a:t>
            </a:r>
            <a:r>
              <a:rPr lang="zh-CN" altLang="en-US" dirty="0"/>
              <a:t>个“零出度点”，那么答案就是</a:t>
            </a:r>
            <a:r>
              <a:rPr lang="en-US" altLang="zh-CN" dirty="0"/>
              <a:t>max(</a:t>
            </a:r>
            <a:r>
              <a:rPr lang="en-US" altLang="zh-CN" dirty="0" err="1"/>
              <a:t>p,q</a:t>
            </a:r>
            <a:r>
              <a:rPr lang="en-US" altLang="zh-CN" dirty="0"/>
              <a:t>)</a:t>
            </a:r>
            <a:r>
              <a:rPr lang="zh-CN" altLang="en-US" dirty="0"/>
              <a:t>。特别地，如果整张图本身就是一个强连通图（缩点后仅剩一个点），那么答案为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Why?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每次将一个零入度点指向另一个零入度点，都能消除一个零入度点，反之可以消除一个零出度点。当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数量相同时，两两相连，就能得到一个强连通图。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7101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E6C78-32CF-4CF3-8DF1-DA1B6903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6966D-9C2A-483C-9BCE-F7D9E8AE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434545-6EAE-4A1A-8CE9-C72BE0A0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90" y="2111375"/>
            <a:ext cx="6864350" cy="33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E4C87-5E2D-45F8-B671-203CC9DD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457200"/>
            <a:ext cx="10795000" cy="571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前向星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sz="2400" b="1" dirty="0"/>
              <a:t>是以存储边的方式来存储图，先将边读入并存储在连续的数组中，然后按照边的起点进行排序，这样数组中起点相等的边就能够在数组中进行连续访问了。它的优点是实现简单，容易理解，缺点是需要在所有边都读入完毕的情况下对所有边进行一次排序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O(1)</a:t>
            </a:r>
            <a:r>
              <a:rPr lang="zh-CN" altLang="en-US" sz="2400" b="1" dirty="0"/>
              <a:t>时间找到以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为起点的第一条边，</a:t>
            </a:r>
            <a:r>
              <a:rPr lang="en-US" altLang="zh-CN" sz="2400" b="1" dirty="0"/>
              <a:t>O(</a:t>
            </a:r>
            <a:r>
              <a:rPr lang="en-US" altLang="zh-CN" sz="2400" b="1" dirty="0" err="1"/>
              <a:t>len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</a:t>
            </a:r>
            <a:r>
              <a:rPr lang="zh-CN" altLang="en-US" sz="2400" b="1" dirty="0"/>
              <a:t>的时间找到以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为起点的所有边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前向星需要对边按起点排序（</a:t>
            </a:r>
            <a:r>
              <a:rPr lang="en-US" altLang="zh-CN" sz="2400" b="1" dirty="0"/>
              <a:t>O(eloge)</a:t>
            </a:r>
            <a:r>
              <a:rPr lang="zh-CN" altLang="en-US" sz="2400" b="1" dirty="0"/>
              <a:t>），是否有更高效的做法？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D0CC39-1576-42AC-BB12-A00D449C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242" y="3294618"/>
            <a:ext cx="2583958" cy="2276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35C0A0-863E-4089-9DA4-F3F18C71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88" y="3630613"/>
            <a:ext cx="6896101" cy="12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E4C87-5E2D-45F8-B671-203CC9DD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94"/>
            <a:ext cx="10515600" cy="55197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链式前向星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以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为起点的边都是在同一个链表当中，其中 </a:t>
            </a:r>
            <a:r>
              <a:rPr lang="en-US" altLang="zh-CN" b="1" dirty="0"/>
              <a:t>head[</a:t>
            </a:r>
            <a:r>
              <a:rPr lang="en-US" altLang="zh-CN" b="1" dirty="0" err="1"/>
              <a:t>i</a:t>
            </a:r>
            <a:r>
              <a:rPr lang="en-US" altLang="zh-CN" b="1" dirty="0"/>
              <a:t>] </a:t>
            </a:r>
            <a:r>
              <a:rPr lang="zh-CN" altLang="en-US" b="1" dirty="0"/>
              <a:t>表示排在链表表头的那条边的编号， </a:t>
            </a:r>
            <a:r>
              <a:rPr lang="en-US" altLang="zh-CN" b="1" dirty="0"/>
              <a:t>edge[</a:t>
            </a:r>
            <a:r>
              <a:rPr lang="en-US" altLang="zh-CN" b="1" dirty="0" err="1"/>
              <a:t>i</a:t>
            </a:r>
            <a:r>
              <a:rPr lang="en-US" altLang="zh-CN" b="1" dirty="0"/>
              <a:t>].next</a:t>
            </a:r>
            <a:r>
              <a:rPr lang="zh-CN" altLang="en-US" b="1" dirty="0"/>
              <a:t>表示与第</a:t>
            </a:r>
            <a:r>
              <a:rPr lang="en-US" altLang="zh-CN" b="1" dirty="0" err="1"/>
              <a:t>i</a:t>
            </a:r>
            <a:r>
              <a:rPr lang="zh-CN" altLang="en-US" b="1" dirty="0"/>
              <a:t>条边同起点的下一条边的存储位置（编号），</a:t>
            </a:r>
            <a:r>
              <a:rPr lang="en-US" altLang="zh-CN" b="1" dirty="0"/>
              <a:t>edge[</a:t>
            </a:r>
            <a:r>
              <a:rPr lang="en-US" altLang="zh-CN" b="1" dirty="0" err="1"/>
              <a:t>i</a:t>
            </a:r>
            <a:r>
              <a:rPr lang="en-US" altLang="zh-CN" b="1" dirty="0"/>
              <a:t>].e</a:t>
            </a:r>
            <a:r>
              <a:rPr lang="zh-CN" altLang="en-US" b="1" dirty="0"/>
              <a:t>表示第</a:t>
            </a:r>
            <a:r>
              <a:rPr lang="en-US" altLang="zh-CN" b="1" dirty="0" err="1"/>
              <a:t>i</a:t>
            </a:r>
            <a:r>
              <a:rPr lang="zh-CN" altLang="en-US" b="1" dirty="0"/>
              <a:t>条边的终点。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5AD8E5-0D5D-4C0F-B316-4FE44A99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2608897"/>
            <a:ext cx="1885950" cy="1438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F0D779-74A9-4CAF-AA52-6B32EB56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30" y="2608897"/>
            <a:ext cx="6362700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DC4AD8-C3AB-48FD-A1B4-E67CC7939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95186"/>
            <a:ext cx="68294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72BF-C077-4C7B-832B-4910A9BB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73D0C-FEDA-4144-B222-20833C16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图的遍历无论是深搜还是宽搜，遍历的时间复杂度仅与图的存储方式有关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若存储结构为邻接矩阵，时间复杂度为</a:t>
            </a:r>
            <a:r>
              <a:rPr lang="en-US" altLang="zh-CN" dirty="0"/>
              <a:t>O(n^2) 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为节点数量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若存储结构为邻接表，时间复杂度为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n+e</a:t>
            </a:r>
            <a:r>
              <a:rPr lang="en-US" altLang="zh-CN" dirty="0"/>
              <a:t>) 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为节点数量，</a:t>
            </a:r>
            <a:r>
              <a:rPr lang="en-US" altLang="zh-CN" dirty="0"/>
              <a:t>e</a:t>
            </a:r>
            <a:r>
              <a:rPr lang="zh-CN" altLang="en-US" dirty="0"/>
              <a:t>为边数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26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DF7E9-7B24-49C9-B4BF-C0690662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邻接矩阵                                          邻接表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6A7A7C-42D9-4EB9-B25C-DAE09170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326698" cy="26123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F90D5F-4576-4E96-97B9-78B5C910E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3" y="1705068"/>
            <a:ext cx="5005056" cy="26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1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6173</Words>
  <Application>Microsoft Office PowerPoint</Application>
  <PresentationFormat>宽屏</PresentationFormat>
  <Paragraphs>338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等线</vt:lpstr>
      <vt:lpstr>等线 Light</vt:lpstr>
      <vt:lpstr>Arial</vt:lpstr>
      <vt:lpstr>Fira Sans</vt:lpstr>
      <vt:lpstr>Times New Roman</vt:lpstr>
      <vt:lpstr>Webdings</vt:lpstr>
      <vt:lpstr>Wingdings</vt:lpstr>
      <vt:lpstr>Office 主题​​</vt:lpstr>
      <vt:lpstr>图的连通性</vt:lpstr>
      <vt:lpstr>基础知识：</vt:lpstr>
      <vt:lpstr>图的存储</vt:lpstr>
      <vt:lpstr>PowerPoint 演示文稿</vt:lpstr>
      <vt:lpstr>PowerPoint 演示文稿</vt:lpstr>
      <vt:lpstr>PowerPoint 演示文稿</vt:lpstr>
      <vt:lpstr>PowerPoint 演示文稿</vt:lpstr>
      <vt:lpstr>图的遍历</vt:lpstr>
      <vt:lpstr>PowerPoint 演示文稿</vt:lpstr>
      <vt:lpstr>PowerPoint 演示文稿</vt:lpstr>
      <vt:lpstr>1、概念</vt:lpstr>
      <vt:lpstr>PowerPoint 演示文稿</vt:lpstr>
      <vt:lpstr>PowerPoint 演示文稿</vt:lpstr>
      <vt:lpstr>无向图的连通性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图的连通性</dc:title>
  <dc:creator>lenovo</dc:creator>
  <cp:lastModifiedBy>Bang Zhou</cp:lastModifiedBy>
  <cp:revision>87</cp:revision>
  <dcterms:created xsi:type="dcterms:W3CDTF">2021-03-31T05:56:34Z</dcterms:created>
  <dcterms:modified xsi:type="dcterms:W3CDTF">2024-04-26T09:13:39Z</dcterms:modified>
</cp:coreProperties>
</file>