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9" r:id="rId4"/>
    <p:sldId id="280" r:id="rId5"/>
    <p:sldId id="282" r:id="rId6"/>
    <p:sldId id="281" r:id="rId7"/>
    <p:sldId id="283" r:id="rId8"/>
    <p:sldId id="284" r:id="rId9"/>
    <p:sldId id="285" r:id="rId10"/>
    <p:sldId id="286" r:id="rId11"/>
    <p:sldId id="287" r:id="rId12"/>
    <p:sldId id="257" r:id="rId13"/>
    <p:sldId id="269" r:id="rId14"/>
    <p:sldId id="270" r:id="rId15"/>
    <p:sldId id="271" r:id="rId16"/>
    <p:sldId id="272" r:id="rId17"/>
    <p:sldId id="273" r:id="rId18"/>
    <p:sldId id="274" r:id="rId19"/>
    <p:sldId id="275" r:id="rId20"/>
    <p:sldId id="276" r:id="rId21"/>
    <p:sldId id="277" r:id="rId22"/>
    <p:sldId id="278" r:id="rId23"/>
    <p:sldId id="258" r:id="rId24"/>
    <p:sldId id="259" r:id="rId25"/>
    <p:sldId id="260" r:id="rId26"/>
    <p:sldId id="261" r:id="rId27"/>
    <p:sldId id="262" r:id="rId28"/>
    <p:sldId id="263" r:id="rId29"/>
    <p:sldId id="288" r:id="rId30"/>
    <p:sldId id="264" r:id="rId31"/>
    <p:sldId id="266" r:id="rId32"/>
    <p:sldId id="265" r:id="rId33"/>
    <p:sldId id="268" r:id="rId34"/>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gs" Target="tags/tag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FF74CFD-25A6-477A-894B-00AF25D5017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267720-D7EB-44EE-A3B5-2E4F58D834C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FF74CFD-25A6-477A-894B-00AF25D5017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267720-D7EB-44EE-A3B5-2E4F58D834C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FF74CFD-25A6-477A-894B-00AF25D5017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267720-D7EB-44EE-A3B5-2E4F58D834C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FF74CFD-25A6-477A-894B-00AF25D5017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267720-D7EB-44EE-A3B5-2E4F58D834C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FF74CFD-25A6-477A-894B-00AF25D5017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267720-D7EB-44EE-A3B5-2E4F58D834C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FF74CFD-25A6-477A-894B-00AF25D5017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267720-D7EB-44EE-A3B5-2E4F58D834C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FF74CFD-25A6-477A-894B-00AF25D5017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267720-D7EB-44EE-A3B5-2E4F58D834C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FF74CFD-25A6-477A-894B-00AF25D5017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267720-D7EB-44EE-A3B5-2E4F58D834C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FF74CFD-25A6-477A-894B-00AF25D5017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267720-D7EB-44EE-A3B5-2E4F58D834C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FF74CFD-25A6-477A-894B-00AF25D5017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267720-D7EB-44EE-A3B5-2E4F58D834C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FF74CFD-25A6-477A-894B-00AF25D5017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267720-D7EB-44EE-A3B5-2E4F58D834C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F74CFD-25A6-477A-894B-00AF25D5017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67720-D7EB-44EE-A3B5-2E4F58D834C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GI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处理二元关系的几类模型</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a:t>补充习题：</a:t>
            </a:r>
            <a:endParaRPr lang="en-US" altLang="zh-CN" dirty="0"/>
          </a:p>
          <a:p>
            <a:pPr marL="0" indent="0">
              <a:buNone/>
            </a:pPr>
            <a:r>
              <a:rPr lang="en-US" altLang="zh-CN" dirty="0"/>
              <a:t>poj1275 - Cashier Employment</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62182"/>
            <a:ext cx="10515600" cy="5114781"/>
          </a:xfrm>
        </p:spPr>
        <p:txBody>
          <a:bodyPr/>
          <a:lstStyle/>
          <a:p>
            <a:pPr marL="0" indent="0">
              <a:buNone/>
            </a:pP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例题</a:t>
            </a:r>
            <a:r>
              <a:rPr lang="en-US" altLang="zh-CN" dirty="0">
                <a:latin typeface="宋体" panose="02010600030101010101" pitchFamily="2" charset="-122"/>
                <a:ea typeface="宋体" panose="02010600030101010101" pitchFamily="2" charset="-122"/>
              </a:rPr>
              <a:t>】NOI2015/BZOJ4195</a:t>
            </a:r>
            <a:r>
              <a:rPr lang="zh-CN" altLang="en-US" dirty="0">
                <a:latin typeface="宋体" panose="02010600030101010101" pitchFamily="2" charset="-122"/>
                <a:ea typeface="宋体" panose="02010600030101010101" pitchFamily="2" charset="-122"/>
              </a:rPr>
              <a:t> 程序自动分析</a:t>
            </a:r>
            <a:endParaRPr lang="en-US" altLang="zh-CN" dirty="0">
              <a:latin typeface="宋体" panose="02010600030101010101" pitchFamily="2" charset="-122"/>
              <a:ea typeface="宋体" panose="02010600030101010101" pitchFamily="2" charset="-122"/>
            </a:endParaRPr>
          </a:p>
          <a:p>
            <a:pPr marL="0" indent="0">
              <a:buNone/>
            </a:pPr>
            <a:endParaRPr lang="en-US" altLang="zh-CN"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假设</a:t>
            </a:r>
            <a:r>
              <a:rPr lang="en-US" altLang="zh-CN" sz="2400" dirty="0">
                <a:latin typeface="宋体" panose="02010600030101010101" pitchFamily="2" charset="-122"/>
                <a:ea typeface="宋体" panose="02010600030101010101" pitchFamily="2" charset="-122"/>
              </a:rPr>
              <a:t>x1,X2,X3,…</a:t>
            </a:r>
            <a:r>
              <a:rPr lang="zh-CN" altLang="en-US" sz="2400" dirty="0">
                <a:latin typeface="宋体" panose="02010600030101010101" pitchFamily="2" charset="-122"/>
                <a:ea typeface="宋体" panose="02010600030101010101" pitchFamily="2" charset="-122"/>
              </a:rPr>
              <a:t>代表程序中出现的变量，给定</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个形如</a:t>
            </a:r>
            <a:r>
              <a:rPr lang="en-US" altLang="zh-CN" sz="2400" dirty="0">
                <a:latin typeface="宋体" panose="02010600030101010101" pitchFamily="2" charset="-122"/>
                <a:ea typeface="宋体" panose="02010600030101010101" pitchFamily="2" charset="-122"/>
              </a:rPr>
              <a:t>Xi=</a:t>
            </a:r>
            <a:r>
              <a:rPr lang="en-US" altLang="zh-CN" sz="2400" dirty="0" err="1">
                <a:latin typeface="宋体" panose="02010600030101010101" pitchFamily="2" charset="-122"/>
                <a:ea typeface="宋体" panose="02010600030101010101" pitchFamily="2" charset="-122"/>
              </a:rPr>
              <a:t>xj</a:t>
            </a:r>
            <a:r>
              <a:rPr lang="zh-CN" altLang="en-US" sz="2400" dirty="0">
                <a:latin typeface="宋体" panose="02010600030101010101" pitchFamily="2" charset="-122"/>
                <a:ea typeface="宋体" panose="02010600030101010101" pitchFamily="2" charset="-122"/>
              </a:rPr>
              <a:t>或</a:t>
            </a:r>
            <a:r>
              <a:rPr lang="en-US" altLang="zh-CN" sz="2400" dirty="0" err="1">
                <a:latin typeface="宋体" panose="02010600030101010101" pitchFamily="2" charset="-122"/>
                <a:ea typeface="宋体" panose="02010600030101010101" pitchFamily="2" charset="-122"/>
              </a:rPr>
              <a:t>xi≠Xj</a:t>
            </a:r>
            <a:r>
              <a:rPr lang="zh-CN" altLang="en-US" sz="2400" dirty="0">
                <a:latin typeface="宋体" panose="02010600030101010101" pitchFamily="2" charset="-122"/>
                <a:ea typeface="宋体" panose="02010600030101010101" pitchFamily="2" charset="-122"/>
              </a:rPr>
              <a:t>的变量相等</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不等的约束条件，请判定是否可以分别为每一个变量赋予恰当的值，使得上述所有约束条件同时被满足。例如一个问题中的约束条件为</a:t>
            </a:r>
            <a:r>
              <a:rPr lang="en-US" altLang="zh-CN" sz="2400" dirty="0">
                <a:latin typeface="宋体" panose="02010600030101010101" pitchFamily="2" charset="-122"/>
                <a:ea typeface="宋体" panose="02010600030101010101" pitchFamily="2" charset="-122"/>
              </a:rPr>
              <a:t>x1=x2</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X2=x3</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X3=x4</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x1≠x4</a:t>
            </a:r>
            <a:r>
              <a:rPr lang="zh-CN" altLang="en-US" sz="2400" dirty="0">
                <a:latin typeface="宋体" panose="02010600030101010101" pitchFamily="2" charset="-122"/>
                <a:ea typeface="宋体" panose="02010600030101010101" pitchFamily="2" charset="-122"/>
              </a:rPr>
              <a:t>，这些约束条件显然是不可能同时被满足的，因此这个问题应判定为不可被满足。</a:t>
            </a:r>
            <a:endParaRPr lang="en-US"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现在给出一些约束满足问题，请分别对它们进行判定。</a:t>
            </a:r>
            <a:endParaRPr lang="en-US"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	1≤n≤1e5</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1≤x≤1e9</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可以使用并查集动态维护。</a:t>
            </a:r>
            <a:endParaRPr lang="en-US"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起初，所有变量各自构一个集合；对于每条“相等”的约束条件，合并它约束的两个变量所在的集合即可。最后，扫描所有“不等”类型的约束条件。若存在一条“不等”的约束条件，它约束的两个变量处于同一个集合中，则不可能被满足。若不存在这样的“不等”约束，则全部条件可满足。</a:t>
            </a:r>
            <a:endParaRPr lang="en-US"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另外此题</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较大，需要先离散化。</a:t>
            </a:r>
            <a:endParaRPr lang="en-US" altLang="zh-CN" sz="2400" dirty="0">
              <a:latin typeface="宋体" panose="02010600030101010101" pitchFamily="2" charset="-122"/>
              <a:ea typeface="宋体" panose="02010600030101010101" pitchFamily="2" charset="-122"/>
            </a:endParaRPr>
          </a:p>
          <a:p>
            <a:pPr marL="0" indent="0">
              <a:buNone/>
            </a:pPr>
            <a:endParaRPr lang="en-US" altLang="zh-CN" sz="2400" dirty="0">
              <a:latin typeface="宋体" panose="02010600030101010101" pitchFamily="2" charset="-122"/>
              <a:ea typeface="宋体" panose="02010600030101010101" pitchFamily="2" charset="-122"/>
            </a:endParaRPr>
          </a:p>
          <a:p>
            <a:pPr marL="0" indent="0">
              <a:buNone/>
            </a:pPr>
            <a:endParaRPr lang="en-US" altLang="zh-CN" sz="2400"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总结：具有传递性的关系非常适合用并查集处理。</a:t>
            </a:r>
            <a:endParaRPr lang="zh-CN" altLang="en-US" sz="2400" dirty="0">
              <a:latin typeface="宋体" panose="02010600030101010101" pitchFamily="2" charset="-122"/>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latin typeface="宋体" panose="02010600030101010101" pitchFamily="2" charset="-122"/>
                <a:ea typeface="宋体" panose="02010600030101010101" pitchFamily="2" charset="-122"/>
              </a:rPr>
              <a:t>扩展域、边带权的并查集</a:t>
            </a:r>
            <a:endParaRPr lang="zh-CN" altLang="en-US" sz="4000" b="1"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838200" y="2379807"/>
            <a:ext cx="10143836" cy="2875684"/>
          </a:xfrm>
        </p:spPr>
        <p:txBody>
          <a:bodyPr>
            <a:normAutofit/>
          </a:bodyPr>
          <a:lstStyle/>
          <a:p>
            <a:pPr marL="0" indent="0">
              <a:buNone/>
            </a:pPr>
            <a:r>
              <a:rPr lang="en-US" altLang="zh-CN" sz="2400" dirty="0"/>
              <a:t>	</a:t>
            </a:r>
            <a:r>
              <a:rPr lang="zh-CN" altLang="en-US" sz="2400" dirty="0"/>
              <a:t>并查集实际上是由若干棵树构成的森林，我们可以在树中的每条边上记录一个权值，即维护一个数组</a:t>
            </a:r>
            <a:r>
              <a:rPr lang="en-US" altLang="zh-CN" sz="2400" dirty="0"/>
              <a:t>d</a:t>
            </a:r>
            <a:r>
              <a:rPr lang="zh-CN" altLang="en-US" sz="2400" dirty="0"/>
              <a:t>，用</a:t>
            </a:r>
            <a:r>
              <a:rPr lang="en-US" altLang="zh-CN" sz="2400" dirty="0"/>
              <a:t>d[x]</a:t>
            </a:r>
            <a:r>
              <a:rPr lang="zh-CN" altLang="en-US" sz="2400" dirty="0"/>
              <a:t>保存节点</a:t>
            </a:r>
            <a:r>
              <a:rPr lang="en-US" altLang="zh-CN" sz="2400" dirty="0"/>
              <a:t>x</a:t>
            </a:r>
            <a:r>
              <a:rPr lang="zh-CN" altLang="en-US" sz="2400" dirty="0"/>
              <a:t>到父节点</a:t>
            </a:r>
            <a:r>
              <a:rPr lang="en-US" altLang="zh-CN" sz="2400" dirty="0"/>
              <a:t>fa[x]</a:t>
            </a:r>
            <a:r>
              <a:rPr lang="zh-CN" altLang="en-US" sz="2400" dirty="0"/>
              <a:t>之间的边权。</a:t>
            </a:r>
            <a:endParaRPr lang="en-US" altLang="zh-CN" sz="2400" dirty="0"/>
          </a:p>
          <a:p>
            <a:pPr marL="0" indent="0">
              <a:buNone/>
            </a:pPr>
            <a:r>
              <a:rPr lang="en-US" altLang="zh-CN" sz="2400" dirty="0"/>
              <a:t>	</a:t>
            </a:r>
            <a:r>
              <a:rPr lang="zh-CN" altLang="en-US" sz="2400" dirty="0"/>
              <a:t>在每次路径压缩后，每个访问过的节点都会直接指向树根，如果我们同时更新这些节点的</a:t>
            </a:r>
            <a:r>
              <a:rPr lang="en-US" altLang="zh-CN" sz="2400" dirty="0"/>
              <a:t>d</a:t>
            </a:r>
            <a:r>
              <a:rPr lang="zh-CN" altLang="en-US" sz="2400" dirty="0"/>
              <a:t>值，就可以利用路径压缩过程来统计每个节点到树根之间的路径上的信息。</a:t>
            </a:r>
            <a:endParaRPr lang="zh-CN"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0" indent="0">
              <a:buNone/>
            </a:pPr>
            <a:r>
              <a:rPr lang="en-US" altLang="zh-CN" dirty="0"/>
              <a:t>【</a:t>
            </a:r>
            <a:r>
              <a:rPr lang="zh-CN" altLang="en-US" dirty="0"/>
              <a:t>例题</a:t>
            </a:r>
            <a:r>
              <a:rPr lang="en-US" altLang="zh-CN" dirty="0"/>
              <a:t>】Parity game POJ1733</a:t>
            </a:r>
            <a:endParaRPr lang="en-US" altLang="zh-CN" dirty="0"/>
          </a:p>
          <a:p>
            <a:pPr marL="0" indent="0">
              <a:buNone/>
            </a:pPr>
            <a:r>
              <a:rPr lang="en-US" altLang="zh-CN" sz="2400" dirty="0"/>
              <a:t>	</a:t>
            </a:r>
            <a:r>
              <a:rPr lang="zh-CN" altLang="en-US" sz="2400" dirty="0"/>
              <a:t>小</a:t>
            </a:r>
            <a:r>
              <a:rPr lang="en-US" altLang="zh-CN" sz="2400" dirty="0"/>
              <a:t>A</a:t>
            </a:r>
            <a:r>
              <a:rPr lang="zh-CN" altLang="en-US" sz="2400" dirty="0"/>
              <a:t>和小</a:t>
            </a:r>
            <a:r>
              <a:rPr lang="en-US" altLang="zh-CN" sz="2400" dirty="0"/>
              <a:t>B</a:t>
            </a:r>
            <a:r>
              <a:rPr lang="zh-CN" altLang="en-US" sz="2400" dirty="0"/>
              <a:t>在玩一个游戏。首先，小</a:t>
            </a:r>
            <a:r>
              <a:rPr lang="en-US" altLang="zh-CN" sz="2400" dirty="0"/>
              <a:t>A</a:t>
            </a:r>
            <a:r>
              <a:rPr lang="zh-CN" altLang="en-US" sz="2400" dirty="0"/>
              <a:t>写了一个由</a:t>
            </a:r>
            <a:r>
              <a:rPr lang="en-US" altLang="zh-CN" sz="2400" dirty="0"/>
              <a:t>0</a:t>
            </a:r>
            <a:r>
              <a:rPr lang="zh-CN" altLang="en-US" sz="2400" dirty="0"/>
              <a:t>和</a:t>
            </a:r>
            <a:r>
              <a:rPr lang="en-US" altLang="zh-CN" sz="2400" dirty="0"/>
              <a:t>1</a:t>
            </a:r>
            <a:r>
              <a:rPr lang="zh-CN" altLang="en-US" sz="2400" dirty="0"/>
              <a:t>组成的序列</a:t>
            </a:r>
            <a:r>
              <a:rPr lang="en-US" altLang="zh-CN" sz="2400" dirty="0"/>
              <a:t>S</a:t>
            </a:r>
            <a:r>
              <a:rPr lang="zh-CN" altLang="en-US" sz="2400" dirty="0"/>
              <a:t>，长度为</a:t>
            </a:r>
            <a:r>
              <a:rPr lang="en-US" altLang="zh-CN" sz="2400" dirty="0"/>
              <a:t>N</a:t>
            </a:r>
            <a:r>
              <a:rPr lang="zh-CN" altLang="en-US" sz="2400" dirty="0"/>
              <a:t>。</a:t>
            </a:r>
            <a:endParaRPr lang="en-US" altLang="zh-CN" sz="2400" dirty="0"/>
          </a:p>
          <a:p>
            <a:pPr marL="0" indent="0">
              <a:buNone/>
            </a:pPr>
            <a:r>
              <a:rPr lang="en-US" altLang="zh-CN" sz="2400" dirty="0"/>
              <a:t>	</a:t>
            </a:r>
            <a:r>
              <a:rPr lang="zh-CN" altLang="en-US" sz="2400" dirty="0"/>
              <a:t>然后，小</a:t>
            </a:r>
            <a:r>
              <a:rPr lang="en-US" altLang="zh-CN" sz="2400" dirty="0"/>
              <a:t>B</a:t>
            </a:r>
            <a:r>
              <a:rPr lang="zh-CN" altLang="en-US" sz="2400" dirty="0"/>
              <a:t>向小</a:t>
            </a:r>
            <a:r>
              <a:rPr lang="en-US" altLang="zh-CN" sz="2400" dirty="0"/>
              <a:t>A</a:t>
            </a:r>
            <a:r>
              <a:rPr lang="zh-CN" altLang="en-US" sz="2400" dirty="0"/>
              <a:t>提出了</a:t>
            </a:r>
            <a:r>
              <a:rPr lang="en-US" altLang="zh-CN" sz="2400" dirty="0"/>
              <a:t>M</a:t>
            </a:r>
            <a:r>
              <a:rPr lang="zh-CN" altLang="en-US" sz="2400" dirty="0"/>
              <a:t>个问题。在每个问题中，小</a:t>
            </a:r>
            <a:r>
              <a:rPr lang="en-US" altLang="zh-CN" sz="2400" dirty="0"/>
              <a:t>B</a:t>
            </a:r>
            <a:r>
              <a:rPr lang="zh-CN" altLang="en-US" sz="2400" dirty="0"/>
              <a:t>指定两个数</a:t>
            </a:r>
            <a:r>
              <a:rPr lang="en-US" altLang="zh-CN" sz="2400" dirty="0"/>
              <a:t>l</a:t>
            </a:r>
            <a:r>
              <a:rPr lang="zh-CN" altLang="en-US" sz="2400" dirty="0"/>
              <a:t>和</a:t>
            </a:r>
            <a:r>
              <a:rPr lang="en-US" altLang="zh-CN" sz="2400" dirty="0"/>
              <a:t>r</a:t>
            </a:r>
            <a:r>
              <a:rPr lang="zh-CN" altLang="en-US" sz="2400" dirty="0"/>
              <a:t>，小</a:t>
            </a:r>
            <a:r>
              <a:rPr lang="en-US" altLang="zh-CN" sz="2400" dirty="0"/>
              <a:t>A</a:t>
            </a:r>
            <a:r>
              <a:rPr lang="zh-CN" altLang="en-US" sz="2400" dirty="0"/>
              <a:t>回答</a:t>
            </a:r>
            <a:r>
              <a:rPr lang="en-US" altLang="zh-CN" sz="2400" dirty="0"/>
              <a:t>S[</a:t>
            </a:r>
            <a:r>
              <a:rPr lang="en-US" altLang="zh-CN" sz="2400" dirty="0" err="1"/>
              <a:t>l~r</a:t>
            </a:r>
            <a:r>
              <a:rPr lang="en-US" altLang="zh-CN" sz="2400" dirty="0"/>
              <a:t>]</a:t>
            </a:r>
            <a:r>
              <a:rPr lang="zh-CN" altLang="en-US" sz="2400" dirty="0"/>
              <a:t>中有奇数个</a:t>
            </a:r>
            <a:r>
              <a:rPr lang="en-US" altLang="zh-CN" sz="2400" dirty="0"/>
              <a:t>1</a:t>
            </a:r>
            <a:r>
              <a:rPr lang="zh-CN" altLang="en-US" sz="2400" dirty="0"/>
              <a:t>还是偶数个</a:t>
            </a:r>
            <a:r>
              <a:rPr lang="en-US" altLang="zh-CN" sz="2400" dirty="0"/>
              <a:t>1</a:t>
            </a:r>
            <a:r>
              <a:rPr lang="zh-CN" altLang="en-US" sz="2400" dirty="0"/>
              <a:t>。</a:t>
            </a:r>
            <a:endParaRPr lang="en-US" altLang="zh-CN" sz="2400" dirty="0"/>
          </a:p>
          <a:p>
            <a:pPr marL="0" indent="0">
              <a:buNone/>
            </a:pPr>
            <a:r>
              <a:rPr lang="en-US" altLang="zh-CN" sz="2400" dirty="0"/>
              <a:t>	</a:t>
            </a:r>
            <a:r>
              <a:rPr lang="zh-CN" altLang="en-US" sz="2400" dirty="0"/>
              <a:t>机智的小</a:t>
            </a:r>
            <a:r>
              <a:rPr lang="en-US" altLang="zh-CN" sz="2400" dirty="0"/>
              <a:t>B</a:t>
            </a:r>
            <a:r>
              <a:rPr lang="zh-CN" altLang="en-US" sz="2400" dirty="0"/>
              <a:t>发现小</a:t>
            </a:r>
            <a:r>
              <a:rPr lang="en-US" altLang="zh-CN" sz="2400" dirty="0"/>
              <a:t>A</a:t>
            </a:r>
            <a:r>
              <a:rPr lang="zh-CN" altLang="en-US" sz="2400" dirty="0"/>
              <a:t>有可能在撒谎。例如，小</a:t>
            </a:r>
            <a:r>
              <a:rPr lang="en-US" altLang="zh-CN" sz="2400" dirty="0"/>
              <a:t>A</a:t>
            </a:r>
            <a:r>
              <a:rPr lang="zh-CN" altLang="en-US" sz="2400" dirty="0"/>
              <a:t>曾经回答过</a:t>
            </a:r>
            <a:r>
              <a:rPr lang="en-US" altLang="zh-CN" sz="2400" dirty="0"/>
              <a:t>S[1~3]</a:t>
            </a:r>
            <a:r>
              <a:rPr lang="zh-CN" altLang="en-US" sz="2400" dirty="0"/>
              <a:t>中有奇数个</a:t>
            </a:r>
            <a:r>
              <a:rPr lang="en-US" altLang="zh-CN" sz="2400" dirty="0"/>
              <a:t>1</a:t>
            </a:r>
            <a:r>
              <a:rPr lang="zh-CN" altLang="en-US" sz="2400" dirty="0"/>
              <a:t>，</a:t>
            </a:r>
            <a:r>
              <a:rPr lang="en-US" altLang="zh-CN" sz="2400" dirty="0"/>
              <a:t>S[4~6]</a:t>
            </a:r>
            <a:r>
              <a:rPr lang="zh-CN" altLang="en-US" sz="2400" dirty="0"/>
              <a:t>中有偶数个</a:t>
            </a:r>
            <a:r>
              <a:rPr lang="en-US" altLang="zh-CN" sz="2400" dirty="0"/>
              <a:t>1</a:t>
            </a:r>
            <a:r>
              <a:rPr lang="zh-CN" altLang="en-US" sz="2400" dirty="0"/>
              <a:t>，现在又回答</a:t>
            </a:r>
            <a:r>
              <a:rPr lang="en-US" altLang="zh-CN" sz="2400" dirty="0"/>
              <a:t>S[1~6]</a:t>
            </a:r>
            <a:r>
              <a:rPr lang="zh-CN" altLang="en-US" sz="2400" dirty="0"/>
              <a:t>中有偶数个</a:t>
            </a:r>
            <a:r>
              <a:rPr lang="en-US" altLang="zh-CN" sz="2400" dirty="0"/>
              <a:t>1</a:t>
            </a:r>
            <a:r>
              <a:rPr lang="zh-CN" altLang="en-US" sz="2400" dirty="0"/>
              <a:t>，显然小</a:t>
            </a:r>
            <a:r>
              <a:rPr lang="en-US" altLang="zh-CN" sz="2400" dirty="0"/>
              <a:t>A</a:t>
            </a:r>
            <a:r>
              <a:rPr lang="zh-CN" altLang="en-US" sz="2400" dirty="0"/>
              <a:t>是自相矛盾的。请你帮助小</a:t>
            </a:r>
            <a:r>
              <a:rPr lang="en-US" altLang="zh-CN" sz="2400" dirty="0"/>
              <a:t>B</a:t>
            </a:r>
            <a:r>
              <a:rPr lang="zh-CN" altLang="en-US" sz="2400" dirty="0"/>
              <a:t>检查这</a:t>
            </a:r>
            <a:r>
              <a:rPr lang="en-US" altLang="zh-CN" sz="2400" dirty="0"/>
              <a:t>M</a:t>
            </a:r>
            <a:r>
              <a:rPr lang="zh-CN" altLang="en-US" sz="2400" dirty="0"/>
              <a:t>个答案，并指出在至少多少个回答之后可以确定小</a:t>
            </a:r>
            <a:r>
              <a:rPr lang="en-US" altLang="zh-CN" sz="2400" dirty="0"/>
              <a:t>A</a:t>
            </a:r>
            <a:r>
              <a:rPr lang="zh-CN" altLang="en-US" sz="2400" dirty="0"/>
              <a:t>一定在撤谎。即求出一个最小的 </a:t>
            </a:r>
            <a:r>
              <a:rPr lang="en-US" altLang="zh-CN" sz="2400" dirty="0"/>
              <a:t>k</a:t>
            </a:r>
            <a:r>
              <a:rPr lang="zh-CN" altLang="en-US" sz="2400" dirty="0"/>
              <a:t>，使得存在一个</a:t>
            </a:r>
            <a:r>
              <a:rPr lang="en-US" altLang="zh-CN" sz="2400" dirty="0"/>
              <a:t>01</a:t>
            </a:r>
            <a:r>
              <a:rPr lang="zh-CN" altLang="en-US" sz="2400" dirty="0"/>
              <a:t>序列满足第 </a:t>
            </a:r>
            <a:r>
              <a:rPr lang="en-US" altLang="zh-CN" sz="2400" dirty="0"/>
              <a:t>1~k</a:t>
            </a:r>
            <a:r>
              <a:rPr lang="zh-CN" altLang="en-US" sz="2400" dirty="0"/>
              <a:t>个回答，但不存在满足第 </a:t>
            </a:r>
            <a:r>
              <a:rPr lang="en-US" altLang="zh-CN" sz="2400" dirty="0"/>
              <a:t>1~k+1</a:t>
            </a:r>
            <a:r>
              <a:rPr lang="zh-CN" altLang="en-US" sz="2400" dirty="0"/>
              <a:t>个回答的</a:t>
            </a:r>
            <a:r>
              <a:rPr lang="en-US" altLang="zh-CN" sz="2400" dirty="0"/>
              <a:t>01</a:t>
            </a:r>
            <a:r>
              <a:rPr lang="zh-CN" altLang="en-US" sz="2400" dirty="0"/>
              <a:t>序列。</a:t>
            </a:r>
            <a:endParaRPr lang="en-US" altLang="zh-CN" sz="2400" dirty="0"/>
          </a:p>
          <a:p>
            <a:pPr marL="0" indent="0">
              <a:buNone/>
            </a:pPr>
            <a:r>
              <a:rPr lang="en-US" altLang="zh-CN" sz="2400" dirty="0"/>
              <a:t>	N≤1e9</a:t>
            </a:r>
            <a:r>
              <a:rPr lang="zh-CN" altLang="en-US" sz="2400" dirty="0"/>
              <a:t>，</a:t>
            </a:r>
            <a:r>
              <a:rPr lang="en-US" altLang="zh-CN" sz="2400" dirty="0"/>
              <a:t>M≤10000</a:t>
            </a:r>
            <a:r>
              <a:rPr lang="zh-CN" altLang="en-US" sz="2400" dirty="0"/>
              <a:t>。</a:t>
            </a:r>
            <a:endParaRPr lang="zh-CN"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49746"/>
            <a:ext cx="10515600" cy="4904509"/>
          </a:xfrm>
        </p:spPr>
        <p:txBody>
          <a:bodyPr>
            <a:normAutofit/>
          </a:bodyPr>
          <a:lstStyle/>
          <a:p>
            <a:pPr marL="0" indent="0">
              <a:buNone/>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如果我们用</a:t>
            </a:r>
            <a:r>
              <a:rPr lang="en-US" altLang="zh-CN" sz="2400" dirty="0">
                <a:latin typeface="宋体" panose="02010600030101010101" pitchFamily="2" charset="-122"/>
                <a:ea typeface="宋体" panose="02010600030101010101" pitchFamily="2" charset="-122"/>
              </a:rPr>
              <a:t>sum</a:t>
            </a:r>
            <a:r>
              <a:rPr lang="zh-CN" altLang="en-US" sz="2400" dirty="0">
                <a:latin typeface="宋体" panose="02010600030101010101" pitchFamily="2" charset="-122"/>
                <a:ea typeface="宋体" panose="02010600030101010101" pitchFamily="2" charset="-122"/>
              </a:rPr>
              <a:t>数组表示序列</a:t>
            </a:r>
            <a:r>
              <a:rPr lang="en-US" altLang="zh-CN" sz="2400" dirty="0">
                <a:latin typeface="宋体" panose="02010600030101010101" pitchFamily="2" charset="-122"/>
                <a:ea typeface="宋体" panose="02010600030101010101" pitchFamily="2" charset="-122"/>
              </a:rPr>
              <a:t>S</a:t>
            </a:r>
            <a:r>
              <a:rPr lang="zh-CN" altLang="en-US" sz="2400" dirty="0">
                <a:latin typeface="宋体" panose="02010600030101010101" pitchFamily="2" charset="-122"/>
                <a:ea typeface="宋体" panose="02010600030101010101" pitchFamily="2" charset="-122"/>
              </a:rPr>
              <a:t>的前缀和，那么在每个回答中：</a:t>
            </a:r>
            <a:r>
              <a:rPr lang="en-US" altLang="zh-CN" sz="2400" dirty="0">
                <a:latin typeface="宋体" panose="02010600030101010101" pitchFamily="2" charset="-122"/>
                <a:ea typeface="宋体" panose="02010600030101010101" pitchFamily="2" charset="-122"/>
              </a:rPr>
              <a:t>1.S[</a:t>
            </a:r>
            <a:r>
              <a:rPr lang="en-US" altLang="zh-CN" sz="2400" dirty="0" err="1">
                <a:latin typeface="宋体" panose="02010600030101010101" pitchFamily="2" charset="-122"/>
                <a:ea typeface="宋体" panose="02010600030101010101" pitchFamily="2" charset="-122"/>
              </a:rPr>
              <a:t>l~r</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有偶数个</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，等价于 </a:t>
            </a:r>
            <a:r>
              <a:rPr lang="en-US" altLang="zh-CN" sz="2400" dirty="0">
                <a:latin typeface="宋体" panose="02010600030101010101" pitchFamily="2" charset="-122"/>
                <a:ea typeface="宋体" panose="02010600030101010101" pitchFamily="2" charset="-122"/>
              </a:rPr>
              <a:t>sum[l-1]</a:t>
            </a:r>
            <a:r>
              <a:rPr lang="zh-CN" altLang="en-US" sz="2400" dirty="0">
                <a:latin typeface="宋体" panose="02010600030101010101" pitchFamily="2" charset="-122"/>
                <a:ea typeface="宋体" panose="02010600030101010101" pitchFamily="2" charset="-122"/>
              </a:rPr>
              <a:t>与</a:t>
            </a:r>
            <a:r>
              <a:rPr lang="en-US" altLang="zh-CN" sz="2400" dirty="0">
                <a:latin typeface="宋体" panose="02010600030101010101" pitchFamily="2" charset="-122"/>
                <a:ea typeface="宋体" panose="02010600030101010101" pitchFamily="2" charset="-122"/>
              </a:rPr>
              <a:t>sum[r] </a:t>
            </a:r>
            <a:r>
              <a:rPr lang="zh-CN" altLang="en-US" sz="2400" dirty="0">
                <a:latin typeface="宋体" panose="02010600030101010101" pitchFamily="2" charset="-122"/>
                <a:ea typeface="宋体" panose="02010600030101010101" pitchFamily="2" charset="-122"/>
              </a:rPr>
              <a:t>奇偶性相同。</a:t>
            </a:r>
            <a:r>
              <a:rPr lang="en-US" altLang="zh-CN" sz="2400" dirty="0">
                <a:latin typeface="宋体" panose="02010600030101010101" pitchFamily="2" charset="-122"/>
                <a:ea typeface="宋体" panose="02010600030101010101" pitchFamily="2" charset="-122"/>
              </a:rPr>
              <a:t>2.S[</a:t>
            </a:r>
            <a:r>
              <a:rPr lang="en-US" altLang="zh-CN" sz="2400" dirty="0" err="1">
                <a:latin typeface="宋体" panose="02010600030101010101" pitchFamily="2" charset="-122"/>
                <a:ea typeface="宋体" panose="02010600030101010101" pitchFamily="2" charset="-122"/>
              </a:rPr>
              <a:t>l~r</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有奇数个</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，等价于 </a:t>
            </a:r>
            <a:r>
              <a:rPr lang="en-US" altLang="zh-CN" sz="2400" dirty="0">
                <a:latin typeface="宋体" panose="02010600030101010101" pitchFamily="2" charset="-122"/>
                <a:ea typeface="宋体" panose="02010600030101010101" pitchFamily="2" charset="-122"/>
              </a:rPr>
              <a:t>sum[l-1]</a:t>
            </a:r>
            <a:r>
              <a:rPr lang="zh-CN" altLang="en-US" sz="2400" dirty="0">
                <a:latin typeface="宋体" panose="02010600030101010101" pitchFamily="2" charset="-122"/>
                <a:ea typeface="宋体" panose="02010600030101010101" pitchFamily="2" charset="-122"/>
              </a:rPr>
              <a:t>与</a:t>
            </a:r>
            <a:r>
              <a:rPr lang="en-US" altLang="zh-CN" sz="2400" dirty="0">
                <a:latin typeface="宋体" panose="02010600030101010101" pitchFamily="2" charset="-122"/>
                <a:ea typeface="宋体" panose="02010600030101010101" pitchFamily="2" charset="-122"/>
              </a:rPr>
              <a:t>sum[r] </a:t>
            </a:r>
            <a:r>
              <a:rPr lang="zh-CN" altLang="en-US" sz="2400" dirty="0">
                <a:latin typeface="宋体" panose="02010600030101010101" pitchFamily="2" charset="-122"/>
                <a:ea typeface="宋体" panose="02010600030101010101" pitchFamily="2" charset="-122"/>
              </a:rPr>
              <a:t>奇偶性不同。</a:t>
            </a:r>
            <a:endParaRPr lang="en-US"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此时本题与前面“程序自动分析”一题非常类似</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都是给定若干个变量和关系，判定这些关系可满足性的问题。不同点是本题的传递关系不止一种：</a:t>
            </a:r>
            <a:endParaRPr lang="en-US"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	1.</a:t>
            </a:r>
            <a:r>
              <a:rPr lang="zh-CN" altLang="en-US" sz="2400" dirty="0">
                <a:latin typeface="宋体" panose="02010600030101010101" pitchFamily="2" charset="-122"/>
                <a:ea typeface="宋体" panose="02010600030101010101" pitchFamily="2" charset="-122"/>
              </a:rPr>
              <a:t>若</a:t>
            </a:r>
            <a:r>
              <a:rPr lang="en-US" altLang="zh-CN" sz="2400" dirty="0">
                <a:latin typeface="宋体" panose="02010600030101010101" pitchFamily="2" charset="-122"/>
                <a:ea typeface="宋体" panose="02010600030101010101" pitchFamily="2" charset="-122"/>
              </a:rPr>
              <a:t>x1</a:t>
            </a:r>
            <a:r>
              <a:rPr lang="zh-CN" altLang="en-US" sz="2400" dirty="0">
                <a:latin typeface="宋体" panose="02010600030101010101" pitchFamily="2" charset="-122"/>
                <a:ea typeface="宋体" panose="02010600030101010101" pitchFamily="2" charset="-122"/>
              </a:rPr>
              <a:t>与</a:t>
            </a:r>
            <a:r>
              <a:rPr lang="en-US" altLang="zh-CN" sz="2400" dirty="0">
                <a:latin typeface="宋体" panose="02010600030101010101" pitchFamily="2" charset="-122"/>
                <a:ea typeface="宋体" panose="02010600030101010101" pitchFamily="2" charset="-122"/>
              </a:rPr>
              <a:t>x2</a:t>
            </a:r>
            <a:r>
              <a:rPr lang="zh-CN" altLang="en-US" sz="2400" dirty="0">
                <a:latin typeface="宋体" panose="02010600030101010101" pitchFamily="2" charset="-122"/>
                <a:ea typeface="宋体" panose="02010600030101010101" pitchFamily="2" charset="-122"/>
              </a:rPr>
              <a:t>奇偶性相同，</a:t>
            </a:r>
            <a:r>
              <a:rPr lang="en-US" altLang="zh-CN" sz="2400" dirty="0">
                <a:latin typeface="宋体" panose="02010600030101010101" pitchFamily="2" charset="-122"/>
                <a:ea typeface="宋体" panose="02010600030101010101" pitchFamily="2" charset="-122"/>
              </a:rPr>
              <a:t>x2</a:t>
            </a:r>
            <a:r>
              <a:rPr lang="zh-CN" altLang="en-US" sz="2400" dirty="0">
                <a:latin typeface="宋体" panose="02010600030101010101" pitchFamily="2" charset="-122"/>
                <a:ea typeface="宋体" panose="02010600030101010101" pitchFamily="2" charset="-122"/>
              </a:rPr>
              <a:t>与</a:t>
            </a:r>
            <a:r>
              <a:rPr lang="en-US" altLang="zh-CN" sz="2400" dirty="0">
                <a:latin typeface="宋体" panose="02010600030101010101" pitchFamily="2" charset="-122"/>
                <a:ea typeface="宋体" panose="02010600030101010101" pitchFamily="2" charset="-122"/>
              </a:rPr>
              <a:t>x3</a:t>
            </a:r>
            <a:r>
              <a:rPr lang="zh-CN" altLang="en-US" sz="2400" dirty="0">
                <a:latin typeface="宋体" panose="02010600030101010101" pitchFamily="2" charset="-122"/>
                <a:ea typeface="宋体" panose="02010600030101010101" pitchFamily="2" charset="-122"/>
              </a:rPr>
              <a:t>奇偶性也相同，那么</a:t>
            </a:r>
            <a:r>
              <a:rPr lang="en-US" altLang="zh-CN" sz="2400" dirty="0">
                <a:latin typeface="宋体" panose="02010600030101010101" pitchFamily="2" charset="-122"/>
                <a:ea typeface="宋体" panose="02010600030101010101" pitchFamily="2" charset="-122"/>
              </a:rPr>
              <a:t>x1</a:t>
            </a:r>
            <a:r>
              <a:rPr lang="zh-CN" altLang="en-US" sz="2400" dirty="0">
                <a:latin typeface="宋体" panose="02010600030101010101" pitchFamily="2" charset="-122"/>
                <a:ea typeface="宋体" panose="02010600030101010101" pitchFamily="2" charset="-122"/>
              </a:rPr>
              <a:t>与</a:t>
            </a:r>
            <a:r>
              <a:rPr lang="en-US" altLang="zh-CN" sz="2400" dirty="0">
                <a:latin typeface="宋体" panose="02010600030101010101" pitchFamily="2" charset="-122"/>
                <a:ea typeface="宋体" panose="02010600030101010101" pitchFamily="2" charset="-122"/>
              </a:rPr>
              <a:t>x3</a:t>
            </a:r>
            <a:r>
              <a:rPr lang="zh-CN" altLang="en-US" sz="2400" dirty="0">
                <a:latin typeface="宋体" panose="02010600030101010101" pitchFamily="2" charset="-122"/>
                <a:ea typeface="宋体" panose="02010600030101010101" pitchFamily="2" charset="-122"/>
              </a:rPr>
              <a:t>奇偶性相同。这种情况与“程序自动分析”中的等于关系一样。</a:t>
            </a:r>
            <a:endParaRPr lang="en-US"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	2.</a:t>
            </a:r>
            <a:r>
              <a:rPr lang="zh-CN" altLang="en-US" sz="2400" dirty="0">
                <a:latin typeface="宋体" panose="02010600030101010101" pitchFamily="2" charset="-122"/>
                <a:ea typeface="宋体" panose="02010600030101010101" pitchFamily="2" charset="-122"/>
              </a:rPr>
              <a:t>若</a:t>
            </a:r>
            <a:r>
              <a:rPr lang="en-US" altLang="zh-CN" sz="2400" dirty="0">
                <a:latin typeface="宋体" panose="02010600030101010101" pitchFamily="2" charset="-122"/>
                <a:ea typeface="宋体" panose="02010600030101010101" pitchFamily="2" charset="-122"/>
              </a:rPr>
              <a:t>x1</a:t>
            </a:r>
            <a:r>
              <a:rPr lang="zh-CN" altLang="en-US" sz="2400" dirty="0">
                <a:latin typeface="宋体" panose="02010600030101010101" pitchFamily="2" charset="-122"/>
                <a:ea typeface="宋体" panose="02010600030101010101" pitchFamily="2" charset="-122"/>
              </a:rPr>
              <a:t>与</a:t>
            </a:r>
            <a:r>
              <a:rPr lang="en-US" altLang="zh-CN" sz="2400" dirty="0">
                <a:latin typeface="宋体" panose="02010600030101010101" pitchFamily="2" charset="-122"/>
                <a:ea typeface="宋体" panose="02010600030101010101" pitchFamily="2" charset="-122"/>
              </a:rPr>
              <a:t>x2</a:t>
            </a:r>
            <a:r>
              <a:rPr lang="zh-CN" altLang="en-US" sz="2400" dirty="0">
                <a:latin typeface="宋体" panose="02010600030101010101" pitchFamily="2" charset="-122"/>
                <a:ea typeface="宋体" panose="02010600030101010101" pitchFamily="2" charset="-122"/>
              </a:rPr>
              <a:t>奇偶性相同，</a:t>
            </a:r>
            <a:r>
              <a:rPr lang="en-US" altLang="zh-CN" sz="2400" dirty="0">
                <a:latin typeface="宋体" panose="02010600030101010101" pitchFamily="2" charset="-122"/>
                <a:ea typeface="宋体" panose="02010600030101010101" pitchFamily="2" charset="-122"/>
              </a:rPr>
              <a:t>x2</a:t>
            </a:r>
            <a:r>
              <a:rPr lang="zh-CN" altLang="en-US" sz="2400" dirty="0">
                <a:latin typeface="宋体" panose="02010600030101010101" pitchFamily="2" charset="-122"/>
                <a:ea typeface="宋体" panose="02010600030101010101" pitchFamily="2" charset="-122"/>
              </a:rPr>
              <a:t>与</a:t>
            </a:r>
            <a:r>
              <a:rPr lang="en-US" altLang="zh-CN" sz="2400" dirty="0">
                <a:latin typeface="宋体" panose="02010600030101010101" pitchFamily="2" charset="-122"/>
                <a:ea typeface="宋体" panose="02010600030101010101" pitchFamily="2" charset="-122"/>
              </a:rPr>
              <a:t>x3</a:t>
            </a:r>
            <a:r>
              <a:rPr lang="zh-CN" altLang="en-US" sz="2400" dirty="0">
                <a:latin typeface="宋体" panose="02010600030101010101" pitchFamily="2" charset="-122"/>
                <a:ea typeface="宋体" panose="02010600030101010101" pitchFamily="2" charset="-122"/>
              </a:rPr>
              <a:t>奇偶性不同，那么</a:t>
            </a:r>
            <a:r>
              <a:rPr lang="en-US" altLang="zh-CN" sz="2400" dirty="0">
                <a:latin typeface="宋体" panose="02010600030101010101" pitchFamily="2" charset="-122"/>
                <a:ea typeface="宋体" panose="02010600030101010101" pitchFamily="2" charset="-122"/>
              </a:rPr>
              <a:t>x1</a:t>
            </a:r>
            <a:r>
              <a:rPr lang="zh-CN" altLang="en-US" sz="2400" dirty="0">
                <a:latin typeface="宋体" panose="02010600030101010101" pitchFamily="2" charset="-122"/>
                <a:ea typeface="宋体" panose="02010600030101010101" pitchFamily="2" charset="-122"/>
              </a:rPr>
              <a:t>与</a:t>
            </a:r>
            <a:r>
              <a:rPr lang="en-US" altLang="zh-CN" sz="2400" dirty="0">
                <a:latin typeface="宋体" panose="02010600030101010101" pitchFamily="2" charset="-122"/>
                <a:ea typeface="宋体" panose="02010600030101010101" pitchFamily="2" charset="-122"/>
              </a:rPr>
              <a:t>x3</a:t>
            </a:r>
            <a:r>
              <a:rPr lang="zh-CN" altLang="en-US" sz="2400" dirty="0">
                <a:latin typeface="宋体" panose="02010600030101010101" pitchFamily="2" charset="-122"/>
                <a:ea typeface="宋体" panose="02010600030101010101" pitchFamily="2" charset="-122"/>
              </a:rPr>
              <a:t>奇偶性不同。</a:t>
            </a:r>
            <a:endParaRPr lang="en-US"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	3.</a:t>
            </a:r>
            <a:r>
              <a:rPr lang="zh-CN" altLang="en-US" sz="2400" dirty="0">
                <a:latin typeface="宋体" panose="02010600030101010101" pitchFamily="2" charset="-122"/>
                <a:ea typeface="宋体" panose="02010600030101010101" pitchFamily="2" charset="-122"/>
              </a:rPr>
              <a:t>若</a:t>
            </a:r>
            <a:r>
              <a:rPr lang="en-US" altLang="zh-CN" sz="2400" dirty="0">
                <a:latin typeface="宋体" panose="02010600030101010101" pitchFamily="2" charset="-122"/>
                <a:ea typeface="宋体" panose="02010600030101010101" pitchFamily="2" charset="-122"/>
              </a:rPr>
              <a:t>x1</a:t>
            </a:r>
            <a:r>
              <a:rPr lang="zh-CN" altLang="en-US" sz="2400" dirty="0">
                <a:latin typeface="宋体" panose="02010600030101010101" pitchFamily="2" charset="-122"/>
                <a:ea typeface="宋体" panose="02010600030101010101" pitchFamily="2" charset="-122"/>
              </a:rPr>
              <a:t>与</a:t>
            </a:r>
            <a:r>
              <a:rPr lang="en-US" altLang="zh-CN" sz="2400" dirty="0">
                <a:latin typeface="宋体" panose="02010600030101010101" pitchFamily="2" charset="-122"/>
                <a:ea typeface="宋体" panose="02010600030101010101" pitchFamily="2" charset="-122"/>
              </a:rPr>
              <a:t>x2</a:t>
            </a:r>
            <a:r>
              <a:rPr lang="zh-CN" altLang="en-US" sz="2400" dirty="0">
                <a:latin typeface="宋体" panose="02010600030101010101" pitchFamily="2" charset="-122"/>
                <a:ea typeface="宋体" panose="02010600030101010101" pitchFamily="2" charset="-122"/>
              </a:rPr>
              <a:t>奇偶性不同，</a:t>
            </a:r>
            <a:r>
              <a:rPr lang="en-US" altLang="zh-CN" sz="2400" dirty="0">
                <a:latin typeface="宋体" panose="02010600030101010101" pitchFamily="2" charset="-122"/>
                <a:ea typeface="宋体" panose="02010600030101010101" pitchFamily="2" charset="-122"/>
              </a:rPr>
              <a:t>x2</a:t>
            </a:r>
            <a:r>
              <a:rPr lang="zh-CN" altLang="en-US" sz="2400" dirty="0">
                <a:latin typeface="宋体" panose="02010600030101010101" pitchFamily="2" charset="-122"/>
                <a:ea typeface="宋体" panose="02010600030101010101" pitchFamily="2" charset="-122"/>
              </a:rPr>
              <a:t>与</a:t>
            </a:r>
            <a:r>
              <a:rPr lang="en-US" altLang="zh-CN" sz="2400" dirty="0">
                <a:latin typeface="宋体" panose="02010600030101010101" pitchFamily="2" charset="-122"/>
                <a:ea typeface="宋体" panose="02010600030101010101" pitchFamily="2" charset="-122"/>
              </a:rPr>
              <a:t>x3</a:t>
            </a:r>
            <a:r>
              <a:rPr lang="zh-CN" altLang="en-US" sz="2400" dirty="0">
                <a:latin typeface="宋体" panose="02010600030101010101" pitchFamily="2" charset="-122"/>
                <a:ea typeface="宋体" panose="02010600030101010101" pitchFamily="2" charset="-122"/>
              </a:rPr>
              <a:t>奇偶性也不同，那么</a:t>
            </a:r>
            <a:r>
              <a:rPr lang="en-US" altLang="zh-CN" sz="2400" dirty="0">
                <a:latin typeface="宋体" panose="02010600030101010101" pitchFamily="2" charset="-122"/>
                <a:ea typeface="宋体" panose="02010600030101010101" pitchFamily="2" charset="-122"/>
              </a:rPr>
              <a:t>x1</a:t>
            </a:r>
            <a:r>
              <a:rPr lang="zh-CN" altLang="en-US" sz="2400" dirty="0">
                <a:latin typeface="宋体" panose="02010600030101010101" pitchFamily="2" charset="-122"/>
                <a:ea typeface="宋体" panose="02010600030101010101" pitchFamily="2" charset="-122"/>
              </a:rPr>
              <a:t>与</a:t>
            </a:r>
            <a:r>
              <a:rPr lang="en-US" altLang="zh-CN" sz="2400" dirty="0">
                <a:latin typeface="宋体" panose="02010600030101010101" pitchFamily="2" charset="-122"/>
                <a:ea typeface="宋体" panose="02010600030101010101" pitchFamily="2" charset="-122"/>
              </a:rPr>
              <a:t>x3</a:t>
            </a:r>
            <a:r>
              <a:rPr lang="zh-CN" altLang="en-US" sz="2400" dirty="0">
                <a:latin typeface="宋体" panose="02010600030101010101" pitchFamily="2" charset="-122"/>
                <a:ea typeface="宋体" panose="02010600030101010101" pitchFamily="2" charset="-122"/>
              </a:rPr>
              <a:t>奇偶性相同。</a:t>
            </a:r>
            <a:endParaRPr lang="en-US"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如何处理多种传递关系？</a:t>
            </a:r>
            <a:endParaRPr lang="en-US" altLang="zh-CN" sz="2400" dirty="0">
              <a:latin typeface="宋体" panose="02010600030101010101" pitchFamily="2" charset="-122"/>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93989"/>
            <a:ext cx="10515600" cy="4351338"/>
          </a:xfrm>
        </p:spPr>
        <p:txBody>
          <a:bodyPr/>
          <a:lstStyle/>
          <a:p>
            <a:pPr marL="0" indent="0">
              <a:buNone/>
            </a:pPr>
            <a:r>
              <a:rPr lang="zh-CN" altLang="en-US" dirty="0">
                <a:latin typeface="宋体" panose="02010600030101010101" pitchFamily="2" charset="-122"/>
                <a:ea typeface="宋体" panose="02010600030101010101" pitchFamily="2" charset="-122"/>
              </a:rPr>
              <a:t>方法一：边带权并查集</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边权</a:t>
            </a:r>
            <a:r>
              <a:rPr lang="en-US" altLang="zh-CN" sz="2400" dirty="0">
                <a:latin typeface="宋体" panose="02010600030101010101" pitchFamily="2" charset="-122"/>
                <a:ea typeface="宋体" panose="02010600030101010101" pitchFamily="2" charset="-122"/>
              </a:rPr>
              <a:t>d[x]</a:t>
            </a:r>
            <a:r>
              <a:rPr lang="zh-CN" altLang="en-US" sz="2400" dirty="0">
                <a:latin typeface="宋体" panose="02010600030101010101" pitchFamily="2" charset="-122"/>
                <a:ea typeface="宋体" panose="02010600030101010101" pitchFamily="2" charset="-122"/>
              </a:rPr>
              <a:t>为</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，表示</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与</a:t>
            </a:r>
            <a:r>
              <a:rPr lang="en-US" altLang="zh-CN" sz="2400" dirty="0">
                <a:latin typeface="宋体" panose="02010600030101010101" pitchFamily="2" charset="-122"/>
                <a:ea typeface="宋体" panose="02010600030101010101" pitchFamily="2" charset="-122"/>
              </a:rPr>
              <a:t>fa[x]</a:t>
            </a:r>
            <a:r>
              <a:rPr lang="zh-CN" altLang="en-US" sz="2400" dirty="0">
                <a:latin typeface="宋体" panose="02010600030101010101" pitchFamily="2" charset="-122"/>
                <a:ea typeface="宋体" panose="02010600030101010101" pitchFamily="2" charset="-122"/>
              </a:rPr>
              <a:t>奇偶性相同；为</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，表示</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与</a:t>
            </a:r>
            <a:r>
              <a:rPr lang="en-US" altLang="zh-CN" sz="2400" dirty="0">
                <a:latin typeface="宋体" panose="02010600030101010101" pitchFamily="2" charset="-122"/>
                <a:ea typeface="宋体" panose="02010600030101010101" pitchFamily="2" charset="-122"/>
              </a:rPr>
              <a:t>fa[x]</a:t>
            </a:r>
            <a:r>
              <a:rPr lang="zh-CN" altLang="en-US" sz="2400" dirty="0">
                <a:latin typeface="宋体" panose="02010600030101010101" pitchFamily="2" charset="-122"/>
                <a:ea typeface="宋体" panose="02010600030101010101" pitchFamily="2" charset="-122"/>
              </a:rPr>
              <a:t>奇偶性不同。在路径压缩时，对</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到树根路径上的所有边权做异或</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xor</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运算，即可得到</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与树根的奇偶性关系。</a:t>
            </a:r>
            <a:endParaRPr lang="en-US"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对于每个问题，设在离散化后</a:t>
            </a:r>
            <a:r>
              <a:rPr lang="en-US" altLang="zh-CN" sz="2400" dirty="0">
                <a:latin typeface="宋体" panose="02010600030101010101" pitchFamily="2" charset="-122"/>
                <a:ea typeface="宋体" panose="02010600030101010101" pitchFamily="2" charset="-122"/>
              </a:rPr>
              <a:t>1-1</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r</a:t>
            </a:r>
            <a:r>
              <a:rPr lang="zh-CN" altLang="en-US" sz="2400" dirty="0">
                <a:latin typeface="宋体" panose="02010600030101010101" pitchFamily="2" charset="-122"/>
                <a:ea typeface="宋体" panose="02010600030101010101" pitchFamily="2" charset="-122"/>
              </a:rPr>
              <a:t>的值分别是</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，设 </a:t>
            </a:r>
            <a:r>
              <a:rPr lang="en-US" altLang="zh-CN" sz="2400" dirty="0" err="1">
                <a:latin typeface="宋体" panose="02010600030101010101" pitchFamily="2" charset="-122"/>
                <a:ea typeface="宋体" panose="02010600030101010101" pitchFamily="2" charset="-122"/>
              </a:rPr>
              <a:t>ans</a:t>
            </a:r>
            <a:r>
              <a:rPr lang="zh-CN" altLang="en-US" sz="2400" dirty="0">
                <a:latin typeface="宋体" panose="02010600030101010101" pitchFamily="2" charset="-122"/>
                <a:ea typeface="宋体" panose="02010600030101010101" pitchFamily="2" charset="-122"/>
              </a:rPr>
              <a:t>表示该问题的回答（</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代表偶数个，</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代表奇数个）。</a:t>
            </a:r>
            <a:endParaRPr lang="en-US"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先检查</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是否在同一个集合内（奇偶关系是否已知）。</a:t>
            </a:r>
            <a:r>
              <a:rPr lang="en-US" altLang="zh-CN" sz="2400" dirty="0">
                <a:latin typeface="宋体" panose="02010600030101010101" pitchFamily="2" charset="-122"/>
                <a:ea typeface="宋体" panose="02010600030101010101" pitchFamily="2" charset="-122"/>
              </a:rPr>
              <a:t>get(x)</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get(y</a:t>
            </a:r>
            <a:r>
              <a:rPr lang="zh-CN" altLang="en-US" sz="2400" dirty="0">
                <a:latin typeface="宋体" panose="02010600030101010101" pitchFamily="2" charset="-122"/>
                <a:ea typeface="宋体" panose="02010600030101010101" pitchFamily="2" charset="-122"/>
              </a:rPr>
              <a:t>）都执行完成后，</a:t>
            </a:r>
            <a:r>
              <a:rPr lang="en-US" altLang="zh-CN" sz="2400" dirty="0">
                <a:latin typeface="宋体" panose="02010600030101010101" pitchFamily="2" charset="-122"/>
                <a:ea typeface="宋体" panose="02010600030101010101" pitchFamily="2" charset="-122"/>
              </a:rPr>
              <a:t>d[x] </a:t>
            </a:r>
            <a:r>
              <a:rPr lang="en-US" altLang="zh-CN" sz="2400" dirty="0" err="1">
                <a:latin typeface="宋体" panose="02010600030101010101" pitchFamily="2" charset="-122"/>
                <a:ea typeface="宋体" panose="02010600030101010101" pitchFamily="2" charset="-122"/>
              </a:rPr>
              <a:t>xor</a:t>
            </a:r>
            <a:r>
              <a:rPr lang="en-US" altLang="zh-CN" sz="2400" dirty="0">
                <a:latin typeface="宋体" panose="02010600030101010101" pitchFamily="2" charset="-122"/>
                <a:ea typeface="宋体" panose="02010600030101010101" pitchFamily="2" charset="-122"/>
              </a:rPr>
              <a:t> d[y]</a:t>
            </a:r>
            <a:r>
              <a:rPr lang="zh-CN" altLang="en-US" sz="2400" dirty="0">
                <a:latin typeface="宋体" panose="02010600030101010101" pitchFamily="2" charset="-122"/>
                <a:ea typeface="宋体" panose="02010600030101010101" pitchFamily="2" charset="-122"/>
              </a:rPr>
              <a:t>即为</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的奇偶性关系。若 </a:t>
            </a:r>
            <a:r>
              <a:rPr lang="en-US" altLang="zh-CN" sz="2400" dirty="0">
                <a:latin typeface="宋体" panose="02010600030101010101" pitchFamily="2" charset="-122"/>
                <a:ea typeface="宋体" panose="02010600030101010101" pitchFamily="2" charset="-122"/>
              </a:rPr>
              <a:t>d[x] </a:t>
            </a:r>
            <a:r>
              <a:rPr lang="en-US" altLang="zh-CN" sz="2400" dirty="0" err="1">
                <a:latin typeface="宋体" panose="02010600030101010101" pitchFamily="2" charset="-122"/>
                <a:ea typeface="宋体" panose="02010600030101010101" pitchFamily="2" charset="-122"/>
              </a:rPr>
              <a:t>xor</a:t>
            </a:r>
            <a:r>
              <a:rPr lang="en-US" altLang="zh-CN" sz="2400" dirty="0">
                <a:latin typeface="宋体" panose="02010600030101010101" pitchFamily="2" charset="-122"/>
                <a:ea typeface="宋体" panose="02010600030101010101" pitchFamily="2" charset="-122"/>
              </a:rPr>
              <a:t> d[y]≠</a:t>
            </a:r>
            <a:r>
              <a:rPr lang="en-US" altLang="zh-CN" sz="2400" dirty="0" err="1">
                <a:latin typeface="宋体" panose="02010600030101010101" pitchFamily="2" charset="-122"/>
                <a:ea typeface="宋体" panose="02010600030101010101" pitchFamily="2" charset="-122"/>
              </a:rPr>
              <a:t>ans</a:t>
            </a:r>
            <a:r>
              <a:rPr lang="zh-CN" altLang="en-US" sz="2400" dirty="0">
                <a:latin typeface="宋体" panose="02010600030101010101" pitchFamily="2" charset="-122"/>
                <a:ea typeface="宋体" panose="02010600030101010101" pitchFamily="2" charset="-122"/>
              </a:rPr>
              <a:t>（该关系与回答矛盾），则在该问题之后即可确定小</a:t>
            </a:r>
            <a:r>
              <a:rPr lang="en-US" altLang="zh-CN" sz="2400" dirty="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撒谎。</a:t>
            </a:r>
            <a:endParaRPr lang="zh-CN" altLang="en-US" sz="2400" dirty="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1720994" y="4112779"/>
            <a:ext cx="8540664" cy="226954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160606"/>
            <a:ext cx="10515600" cy="4351338"/>
          </a:xfrm>
        </p:spPr>
        <p:txBody>
          <a:bodyPr/>
          <a:lstStyle/>
          <a:p>
            <a:pPr marL="0" indent="0">
              <a:buNone/>
            </a:pPr>
            <a:r>
              <a:rPr lang="en-US" altLang="zh-CN" dirty="0"/>
              <a:t>	</a:t>
            </a:r>
            <a:r>
              <a:rPr lang="zh-CN" altLang="en-US" sz="2400" dirty="0">
                <a:latin typeface="宋体" panose="02010600030101010101" pitchFamily="2" charset="-122"/>
                <a:ea typeface="宋体" panose="02010600030101010101" pitchFamily="2" charset="-122"/>
              </a:rPr>
              <a:t>若</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不在同一个集合内，则合并两个集合。此时应该先通过</a:t>
            </a:r>
            <a:r>
              <a:rPr lang="en-US" altLang="zh-CN" sz="2400" dirty="0">
                <a:latin typeface="宋体" panose="02010600030101010101" pitchFamily="2" charset="-122"/>
                <a:ea typeface="宋体" panose="02010600030101010101" pitchFamily="2" charset="-122"/>
              </a:rPr>
              <a:t>get</a:t>
            </a:r>
            <a:r>
              <a:rPr lang="zh-CN" altLang="en-US" sz="2400" dirty="0">
                <a:latin typeface="宋体" panose="02010600030101010101" pitchFamily="2" charset="-122"/>
                <a:ea typeface="宋体" panose="02010600030101010101" pitchFamily="2" charset="-122"/>
              </a:rPr>
              <a:t>操作得到两个集合的树根（设为</a:t>
            </a:r>
            <a:r>
              <a:rPr lang="en-US" altLang="zh-CN" sz="2400" dirty="0">
                <a:latin typeface="宋体" panose="02010600030101010101" pitchFamily="2" charset="-122"/>
                <a:ea typeface="宋体" panose="02010600030101010101" pitchFamily="2" charset="-122"/>
              </a:rPr>
              <a:t>p</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q</a:t>
            </a:r>
            <a:r>
              <a:rPr lang="zh-CN" altLang="en-US" sz="2400" dirty="0">
                <a:latin typeface="宋体" panose="02010600030101010101" pitchFamily="2" charset="-122"/>
                <a:ea typeface="宋体" panose="02010600030101010101" pitchFamily="2" charset="-122"/>
              </a:rPr>
              <a:t>），令</a:t>
            </a:r>
            <a:r>
              <a:rPr lang="en-US" altLang="zh-CN" sz="2400" dirty="0">
                <a:latin typeface="宋体" panose="02010600030101010101" pitchFamily="2" charset="-122"/>
                <a:ea typeface="宋体" panose="02010600030101010101" pitchFamily="2" charset="-122"/>
              </a:rPr>
              <a:t>p</a:t>
            </a:r>
            <a:r>
              <a:rPr lang="zh-CN" altLang="en-US" sz="2400" dirty="0">
                <a:latin typeface="宋体" panose="02010600030101010101" pitchFamily="2" charset="-122"/>
                <a:ea typeface="宋体" panose="02010600030101010101" pitchFamily="2" charset="-122"/>
              </a:rPr>
              <a:t>为</a:t>
            </a:r>
            <a:r>
              <a:rPr lang="en-US" altLang="zh-CN" sz="2400" dirty="0">
                <a:latin typeface="宋体" panose="02010600030101010101" pitchFamily="2" charset="-122"/>
                <a:ea typeface="宋体" panose="02010600030101010101" pitchFamily="2" charset="-122"/>
              </a:rPr>
              <a:t>q</a:t>
            </a:r>
            <a:r>
              <a:rPr lang="zh-CN" altLang="en-US" sz="2400" dirty="0">
                <a:latin typeface="宋体" panose="02010600030101010101" pitchFamily="2" charset="-122"/>
                <a:ea typeface="宋体" panose="02010600030101010101" pitchFamily="2" charset="-122"/>
              </a:rPr>
              <a:t>的子节点。如下图所示。己知</a:t>
            </a:r>
            <a:r>
              <a:rPr lang="en-US" altLang="zh-CN" sz="2400" dirty="0">
                <a:latin typeface="宋体" panose="02010600030101010101" pitchFamily="2" charset="-122"/>
                <a:ea typeface="宋体" panose="02010600030101010101" pitchFamily="2" charset="-122"/>
              </a:rPr>
              <a:t>d[x]</a:t>
            </a:r>
            <a:r>
              <a:rPr lang="zh-CN" altLang="en-US" sz="2400" dirty="0">
                <a:latin typeface="宋体" panose="02010600030101010101" pitchFamily="2" charset="-122"/>
                <a:ea typeface="宋体" panose="02010600030101010101" pitchFamily="2" charset="-122"/>
              </a:rPr>
              <a:t>与</a:t>
            </a:r>
            <a:r>
              <a:rPr lang="en-US" altLang="zh-CN" sz="2400" dirty="0">
                <a:latin typeface="宋体" panose="02010600030101010101" pitchFamily="2" charset="-122"/>
                <a:ea typeface="宋体" panose="02010600030101010101" pitchFamily="2" charset="-122"/>
              </a:rPr>
              <a:t>d[y]</a:t>
            </a:r>
            <a:r>
              <a:rPr lang="zh-CN" altLang="en-US" sz="2400" dirty="0">
                <a:latin typeface="宋体" panose="02010600030101010101" pitchFamily="2" charset="-122"/>
                <a:ea typeface="宋体" panose="02010600030101010101" pitchFamily="2" charset="-122"/>
              </a:rPr>
              <a:t>分别表示路径</a:t>
            </a:r>
            <a:r>
              <a:rPr lang="en-US" altLang="zh-CN" sz="2400" dirty="0" err="1">
                <a:latin typeface="宋体" panose="02010600030101010101" pitchFamily="2" charset="-122"/>
                <a:ea typeface="宋体" panose="02010600030101010101" pitchFamily="2" charset="-122"/>
              </a:rPr>
              <a:t>x~p</a:t>
            </a:r>
            <a:r>
              <a:rPr lang="zh-CN" altLang="en-US" sz="2400" dirty="0">
                <a:latin typeface="宋体" panose="02010600030101010101" pitchFamily="2" charset="-122"/>
                <a:ea typeface="宋体" panose="02010600030101010101" pitchFamily="2" charset="-122"/>
              </a:rPr>
              <a:t>与</a:t>
            </a:r>
            <a:r>
              <a:rPr lang="en-US" altLang="zh-CN" sz="2400" dirty="0" err="1">
                <a:latin typeface="宋体" panose="02010600030101010101" pitchFamily="2" charset="-122"/>
                <a:ea typeface="宋体" panose="02010600030101010101" pitchFamily="2" charset="-122"/>
              </a:rPr>
              <a:t>y~q</a:t>
            </a:r>
            <a:r>
              <a:rPr lang="zh-CN" altLang="en-US" sz="2400" dirty="0">
                <a:latin typeface="宋体" panose="02010600030101010101" pitchFamily="2" charset="-122"/>
                <a:ea typeface="宋体" panose="02010600030101010101" pitchFamily="2" charset="-122"/>
              </a:rPr>
              <a:t>之间所有边权的“</a:t>
            </a:r>
            <a:r>
              <a:rPr lang="en-US" altLang="zh-CN" sz="2400" dirty="0" err="1">
                <a:latin typeface="宋体" panose="02010600030101010101" pitchFamily="2" charset="-122"/>
                <a:ea typeface="宋体" panose="02010600030101010101" pitchFamily="2" charset="-122"/>
              </a:rPr>
              <a:t>xor</a:t>
            </a:r>
            <a:r>
              <a:rPr lang="zh-CN" altLang="en-US" sz="2400" dirty="0">
                <a:latin typeface="宋体" panose="02010600030101010101" pitchFamily="2" charset="-122"/>
                <a:ea typeface="宋体" panose="02010600030101010101" pitchFamily="2" charset="-122"/>
              </a:rPr>
              <a:t>和”，</a:t>
            </a:r>
            <a:r>
              <a:rPr lang="en-US" altLang="zh-CN" sz="2400" dirty="0" err="1">
                <a:latin typeface="宋体" panose="02010600030101010101" pitchFamily="2" charset="-122"/>
                <a:ea typeface="宋体" panose="02010600030101010101" pitchFamily="2" charset="-122"/>
              </a:rPr>
              <a:t>p~q</a:t>
            </a:r>
            <a:r>
              <a:rPr lang="zh-CN" altLang="en-US" sz="2400" dirty="0">
                <a:latin typeface="宋体" panose="02010600030101010101" pitchFamily="2" charset="-122"/>
                <a:ea typeface="宋体" panose="02010600030101010101" pitchFamily="2" charset="-122"/>
              </a:rPr>
              <a:t>之间的边权 </a:t>
            </a:r>
            <a:r>
              <a:rPr lang="en-US" altLang="zh-CN" sz="2400" dirty="0">
                <a:latin typeface="宋体" panose="02010600030101010101" pitchFamily="2" charset="-122"/>
                <a:ea typeface="宋体" panose="02010600030101010101" pitchFamily="2" charset="-122"/>
              </a:rPr>
              <a:t>d[p]</a:t>
            </a:r>
            <a:r>
              <a:rPr lang="zh-CN" altLang="en-US" sz="2400" dirty="0">
                <a:latin typeface="宋体" panose="02010600030101010101" pitchFamily="2" charset="-122"/>
                <a:ea typeface="宋体" panose="02010600030101010101" pitchFamily="2" charset="-122"/>
              </a:rPr>
              <a:t>是待求的值。显然，路径</a:t>
            </a:r>
            <a:r>
              <a:rPr lang="en-US" altLang="zh-CN" sz="2400" dirty="0" err="1">
                <a:latin typeface="宋体" panose="02010600030101010101" pitchFamily="2" charset="-122"/>
                <a:ea typeface="宋体" panose="02010600030101010101" pitchFamily="2" charset="-122"/>
              </a:rPr>
              <a:t>x~y</a:t>
            </a:r>
            <a:r>
              <a:rPr lang="zh-CN" altLang="en-US" sz="2400" dirty="0">
                <a:latin typeface="宋体" panose="02010600030101010101" pitchFamily="2" charset="-122"/>
                <a:ea typeface="宋体" panose="02010600030101010101" pitchFamily="2" charset="-122"/>
              </a:rPr>
              <a:t>由路径 </a:t>
            </a:r>
            <a:r>
              <a:rPr lang="en-US" altLang="zh-CN" sz="2400" dirty="0" err="1">
                <a:latin typeface="宋体" panose="02010600030101010101" pitchFamily="2" charset="-122"/>
                <a:ea typeface="宋体" panose="02010600030101010101" pitchFamily="2" charset="-122"/>
              </a:rPr>
              <a:t>x~p</a:t>
            </a:r>
            <a:r>
              <a:rPr lang="zh-CN" altLang="en-US"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p~q</a:t>
            </a:r>
            <a:r>
              <a:rPr lang="zh-CN" altLang="en-US" sz="2400" dirty="0">
                <a:latin typeface="宋体" panose="02010600030101010101" pitchFamily="2" charset="-122"/>
                <a:ea typeface="宋体" panose="02010600030101010101" pitchFamily="2" charset="-122"/>
              </a:rPr>
              <a:t>与</a:t>
            </a:r>
            <a:r>
              <a:rPr lang="en-US" altLang="zh-CN" sz="2400" dirty="0" err="1">
                <a:latin typeface="宋体" panose="02010600030101010101" pitchFamily="2" charset="-122"/>
                <a:ea typeface="宋体" panose="02010600030101010101" pitchFamily="2" charset="-122"/>
              </a:rPr>
              <a:t>q~y</a:t>
            </a:r>
            <a:r>
              <a:rPr lang="zh-CN" altLang="en-US" sz="2400" dirty="0">
                <a:latin typeface="宋体" panose="02010600030101010101" pitchFamily="2" charset="-122"/>
                <a:ea typeface="宋体" panose="02010600030101010101" pitchFamily="2" charset="-122"/>
              </a:rPr>
              <a:t>组成，因此</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与</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的奇得性关系</a:t>
            </a:r>
            <a:r>
              <a:rPr lang="en-US" altLang="zh-CN" sz="2400" dirty="0" err="1">
                <a:latin typeface="宋体" panose="02010600030101010101" pitchFamily="2" charset="-122"/>
                <a:ea typeface="宋体" panose="02010600030101010101" pitchFamily="2" charset="-122"/>
              </a:rPr>
              <a:t>ans</a:t>
            </a:r>
            <a:r>
              <a:rPr lang="en-US" altLang="zh-CN" sz="2400" dirty="0">
                <a:latin typeface="宋体" panose="02010600030101010101" pitchFamily="2" charset="-122"/>
                <a:ea typeface="宋体" panose="02010600030101010101" pitchFamily="2" charset="-122"/>
              </a:rPr>
              <a:t> =d[x] </a:t>
            </a:r>
            <a:r>
              <a:rPr lang="en-US" altLang="zh-CN" sz="2400" dirty="0" err="1">
                <a:latin typeface="宋体" panose="02010600030101010101" pitchFamily="2" charset="-122"/>
                <a:ea typeface="宋体" panose="02010600030101010101" pitchFamily="2" charset="-122"/>
              </a:rPr>
              <a:t>xor</a:t>
            </a:r>
            <a:r>
              <a:rPr lang="en-US" altLang="zh-CN" sz="2400" dirty="0">
                <a:latin typeface="宋体" panose="02010600030101010101" pitchFamily="2" charset="-122"/>
                <a:ea typeface="宋体" panose="02010600030101010101" pitchFamily="2" charset="-122"/>
              </a:rPr>
              <a:t> d[y] </a:t>
            </a:r>
            <a:r>
              <a:rPr lang="en-US" altLang="zh-CN" sz="2400" dirty="0" err="1">
                <a:latin typeface="宋体" panose="02010600030101010101" pitchFamily="2" charset="-122"/>
                <a:ea typeface="宋体" panose="02010600030101010101" pitchFamily="2" charset="-122"/>
              </a:rPr>
              <a:t>xor</a:t>
            </a:r>
            <a:r>
              <a:rPr lang="en-US" altLang="zh-CN" sz="2400" dirty="0">
                <a:latin typeface="宋体" panose="02010600030101010101" pitchFamily="2" charset="-122"/>
                <a:ea typeface="宋体" panose="02010600030101010101" pitchFamily="2" charset="-122"/>
              </a:rPr>
              <a:t> d[p]</a:t>
            </a:r>
            <a:r>
              <a:rPr lang="zh-CN" altLang="en-US" sz="2400" dirty="0">
                <a:latin typeface="宋体" panose="02010600030101010101" pitchFamily="2" charset="-122"/>
                <a:ea typeface="宋体" panose="02010600030101010101" pitchFamily="2" charset="-122"/>
              </a:rPr>
              <a:t>。进而推出新连接的边权 </a:t>
            </a:r>
            <a:r>
              <a:rPr lang="en-US" altLang="zh-CN" sz="2400" dirty="0">
                <a:latin typeface="宋体" panose="02010600030101010101" pitchFamily="2" charset="-122"/>
                <a:ea typeface="宋体" panose="02010600030101010101" pitchFamily="2" charset="-122"/>
              </a:rPr>
              <a:t>d[p]=d[x] </a:t>
            </a:r>
            <a:r>
              <a:rPr lang="en-US" altLang="zh-CN" sz="2400" dirty="0" err="1">
                <a:latin typeface="宋体" panose="02010600030101010101" pitchFamily="2" charset="-122"/>
                <a:ea typeface="宋体" panose="02010600030101010101" pitchFamily="2" charset="-122"/>
              </a:rPr>
              <a:t>xor</a:t>
            </a:r>
            <a:r>
              <a:rPr lang="en-US" altLang="zh-CN" sz="2400" dirty="0">
                <a:latin typeface="宋体" panose="02010600030101010101" pitchFamily="2" charset="-122"/>
                <a:ea typeface="宋体" panose="02010600030101010101" pitchFamily="2" charset="-122"/>
              </a:rPr>
              <a:t> d[y] </a:t>
            </a:r>
            <a:r>
              <a:rPr lang="en-US" altLang="zh-CN" sz="2400" dirty="0" err="1">
                <a:latin typeface="宋体" panose="02010600030101010101" pitchFamily="2" charset="-122"/>
                <a:ea typeface="宋体" panose="02010600030101010101" pitchFamily="2" charset="-122"/>
              </a:rPr>
              <a:t>xor</a:t>
            </a:r>
            <a:r>
              <a:rPr lang="en-US" altLang="zh-CN" sz="2400" dirty="0">
                <a:latin typeface="宋体" panose="02010600030101010101" pitchFamily="2" charset="-122"/>
                <a:ea typeface="宋体" panose="02010600030101010101" pitchFamily="2" charset="-122"/>
              </a:rPr>
              <a:t> </a:t>
            </a:r>
            <a:r>
              <a:rPr lang="en-US" altLang="zh-CN" sz="2400" dirty="0" err="1">
                <a:latin typeface="宋体" panose="02010600030101010101" pitchFamily="2" charset="-122"/>
                <a:ea typeface="宋体" panose="02010600030101010101" pitchFamily="2" charset="-122"/>
              </a:rPr>
              <a:t>ans</a:t>
            </a:r>
            <a:endParaRPr lang="zh-CN" altLang="en-US" sz="2400" dirty="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1394942" y="3542579"/>
            <a:ext cx="9402115" cy="244258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1"/>
          <a:stretch>
            <a:fillRect/>
          </a:stretch>
        </p:blipFill>
        <p:spPr>
          <a:xfrm>
            <a:off x="2216728" y="174308"/>
            <a:ext cx="7260070" cy="650938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48145" y="304800"/>
            <a:ext cx="10605655" cy="5872163"/>
          </a:xfrm>
        </p:spPr>
        <p:txBody>
          <a:bodyPr>
            <a:normAutofit/>
          </a:bodyPr>
          <a:lstStyle/>
          <a:p>
            <a:pPr marL="0" indent="0">
              <a:buNone/>
            </a:pPr>
            <a:r>
              <a:rPr lang="zh-CN" altLang="en-US" dirty="0">
                <a:latin typeface="宋体" panose="02010600030101010101" pitchFamily="2" charset="-122"/>
                <a:ea typeface="宋体" panose="02010600030101010101" pitchFamily="2" charset="-122"/>
              </a:rPr>
              <a:t>方法二：扩展域并查集</a:t>
            </a:r>
            <a:endParaRPr lang="en-US" altLang="zh-CN" dirty="0">
              <a:latin typeface="宋体" panose="02010600030101010101" pitchFamily="2" charset="-122"/>
              <a:ea typeface="宋体" panose="02010600030101010101" pitchFamily="2" charset="-122"/>
            </a:endParaRPr>
          </a:p>
          <a:p>
            <a:pPr marL="0" indent="0">
              <a:lnSpc>
                <a:spcPct val="100000"/>
              </a:lnSpc>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把每个变量</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拆成两个节点 </a:t>
            </a:r>
            <a:r>
              <a:rPr lang="en-US" altLang="zh-CN" sz="2000" dirty="0" err="1">
                <a:latin typeface="宋体" panose="02010600030101010101" pitchFamily="2" charset="-122"/>
                <a:ea typeface="宋体" panose="02010600030101010101" pitchFamily="2" charset="-122"/>
              </a:rPr>
              <a:t>Xodd</a:t>
            </a:r>
            <a:r>
              <a:rPr lang="zh-CN" altLang="en-US" sz="2000" dirty="0">
                <a:latin typeface="宋体" panose="02010600030101010101" pitchFamily="2" charset="-122"/>
                <a:ea typeface="宋体" panose="02010600030101010101" pitchFamily="2" charset="-122"/>
              </a:rPr>
              <a:t>和 </a:t>
            </a:r>
            <a:r>
              <a:rPr lang="en-US" altLang="zh-CN" sz="2000" dirty="0" err="1">
                <a:latin typeface="宋体" panose="02010600030101010101" pitchFamily="2" charset="-122"/>
                <a:ea typeface="宋体" panose="02010600030101010101" pitchFamily="2" charset="-122"/>
              </a:rPr>
              <a:t>Xeven</a:t>
            </a:r>
            <a:r>
              <a:rPr lang="zh-CN" altLang="en-US" sz="2000" dirty="0">
                <a:latin typeface="宋体" panose="02010600030101010101" pitchFamily="2" charset="-122"/>
                <a:ea typeface="宋体" panose="02010600030101010101" pitchFamily="2" charset="-122"/>
              </a:rPr>
              <a:t>，其中 </a:t>
            </a:r>
            <a:r>
              <a:rPr lang="en-US" altLang="zh-CN" sz="2000" dirty="0" err="1">
                <a:latin typeface="宋体" panose="02010600030101010101" pitchFamily="2" charset="-122"/>
                <a:ea typeface="宋体" panose="02010600030101010101" pitchFamily="2" charset="-122"/>
              </a:rPr>
              <a:t>Xodd</a:t>
            </a:r>
            <a:r>
              <a:rPr lang="zh-CN" altLang="en-US" sz="2000" dirty="0">
                <a:latin typeface="宋体" panose="02010600030101010101" pitchFamily="2" charset="-122"/>
                <a:ea typeface="宋体" panose="02010600030101010101" pitchFamily="2" charset="-122"/>
              </a:rPr>
              <a:t>表示 </a:t>
            </a:r>
            <a:r>
              <a:rPr lang="en-US" altLang="zh-CN" sz="2000" dirty="0">
                <a:latin typeface="宋体" panose="02010600030101010101" pitchFamily="2" charset="-122"/>
                <a:ea typeface="宋体" panose="02010600030101010101" pitchFamily="2" charset="-122"/>
              </a:rPr>
              <a:t>sum[x] </a:t>
            </a:r>
            <a:r>
              <a:rPr lang="zh-CN" altLang="en-US" sz="2000" dirty="0">
                <a:latin typeface="宋体" panose="02010600030101010101" pitchFamily="2" charset="-122"/>
                <a:ea typeface="宋体" panose="02010600030101010101" pitchFamily="2" charset="-122"/>
              </a:rPr>
              <a:t>是奇数，</a:t>
            </a:r>
            <a:r>
              <a:rPr lang="en-US" altLang="zh-CN" sz="2000" dirty="0" err="1">
                <a:latin typeface="宋体" panose="02010600030101010101" pitchFamily="2" charset="-122"/>
                <a:ea typeface="宋体" panose="02010600030101010101" pitchFamily="2" charset="-122"/>
              </a:rPr>
              <a:t>Xeven</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表示 </a:t>
            </a:r>
            <a:r>
              <a:rPr lang="en-US" altLang="zh-CN" sz="2000" dirty="0">
                <a:latin typeface="宋体" panose="02010600030101010101" pitchFamily="2" charset="-122"/>
                <a:ea typeface="宋体" panose="02010600030101010101" pitchFamily="2" charset="-122"/>
              </a:rPr>
              <a:t>sum[x]</a:t>
            </a:r>
            <a:r>
              <a:rPr lang="zh-CN" altLang="en-US" sz="2000" dirty="0">
                <a:latin typeface="宋体" panose="02010600030101010101" pitchFamily="2" charset="-122"/>
                <a:ea typeface="宋体" panose="02010600030101010101" pitchFamily="2" charset="-122"/>
              </a:rPr>
              <a:t>是偶数。我们也经常把这两个节点称为</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的“奇数域”和“偶数域”。</a:t>
            </a:r>
            <a:endParaRPr lang="en-US" altLang="zh-CN" sz="2000" dirty="0">
              <a:latin typeface="宋体" panose="02010600030101010101" pitchFamily="2" charset="-122"/>
              <a:ea typeface="宋体" panose="02010600030101010101" pitchFamily="2" charset="-122"/>
            </a:endParaRPr>
          </a:p>
          <a:p>
            <a:pPr marL="0" indent="0">
              <a:lnSpc>
                <a:spcPct val="100000"/>
              </a:lnSpc>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对于每个问题，设在离散化后</a:t>
            </a:r>
            <a:r>
              <a:rPr lang="en-US" altLang="zh-CN" sz="2000" dirty="0">
                <a:latin typeface="宋体" panose="02010600030101010101" pitchFamily="2" charset="-122"/>
                <a:ea typeface="宋体" panose="02010600030101010101" pitchFamily="2" charset="-122"/>
              </a:rPr>
              <a:t>1-1</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r</a:t>
            </a:r>
            <a:r>
              <a:rPr lang="zh-CN" altLang="en-US" sz="2000" dirty="0">
                <a:latin typeface="宋体" panose="02010600030101010101" pitchFamily="2" charset="-122"/>
                <a:ea typeface="宋体" panose="02010600030101010101" pitchFamily="2" charset="-122"/>
              </a:rPr>
              <a:t>的值分别是</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y</a:t>
            </a:r>
            <a:r>
              <a:rPr lang="zh-CN" altLang="en-US" sz="2000" dirty="0">
                <a:latin typeface="宋体" panose="02010600030101010101" pitchFamily="2" charset="-122"/>
                <a:ea typeface="宋体" panose="02010600030101010101" pitchFamily="2" charset="-122"/>
              </a:rPr>
              <a:t>，设</a:t>
            </a:r>
            <a:r>
              <a:rPr lang="en-US" altLang="zh-CN" sz="2000" dirty="0" err="1">
                <a:latin typeface="宋体" panose="02010600030101010101" pitchFamily="2" charset="-122"/>
                <a:ea typeface="宋体" panose="02010600030101010101" pitchFamily="2" charset="-122"/>
              </a:rPr>
              <a:t>ans</a:t>
            </a:r>
            <a:r>
              <a:rPr lang="zh-CN" altLang="en-US" sz="2000" dirty="0">
                <a:latin typeface="宋体" panose="02010600030101010101" pitchFamily="2" charset="-122"/>
                <a:ea typeface="宋体" panose="02010600030101010101" pitchFamily="2" charset="-122"/>
              </a:rPr>
              <a:t>表示该问题的回答（</a:t>
            </a:r>
            <a:r>
              <a:rPr lang="en-US" altLang="zh-CN" sz="2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代表偶数个，</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代表奇数个）。</a:t>
            </a:r>
            <a:endParaRPr lang="en-US" altLang="zh-CN" sz="2000" dirty="0">
              <a:latin typeface="宋体" panose="02010600030101010101" pitchFamily="2" charset="-122"/>
              <a:ea typeface="宋体" panose="02010600030101010101" pitchFamily="2" charset="-122"/>
            </a:endParaRPr>
          </a:p>
          <a:p>
            <a:pPr marL="0" indent="0">
              <a:lnSpc>
                <a:spcPct val="100000"/>
              </a:lnSpc>
              <a:buNone/>
            </a:pPr>
            <a:r>
              <a:rPr lang="en-US" altLang="zh-CN" sz="2000" dirty="0">
                <a:latin typeface="宋体" panose="02010600030101010101" pitchFamily="2" charset="-122"/>
                <a:ea typeface="宋体" panose="02010600030101010101" pitchFamily="2" charset="-122"/>
              </a:rPr>
              <a:t>	1.</a:t>
            </a:r>
            <a:r>
              <a:rPr lang="zh-CN" altLang="en-US" sz="2000" dirty="0">
                <a:latin typeface="宋体" panose="02010600030101010101" pitchFamily="2" charset="-122"/>
                <a:ea typeface="宋体" panose="02010600030101010101" pitchFamily="2" charset="-122"/>
              </a:rPr>
              <a:t>若</a:t>
            </a:r>
            <a:r>
              <a:rPr lang="en-US" altLang="zh-CN" sz="2000" dirty="0" err="1">
                <a:latin typeface="宋体" panose="02010600030101010101" pitchFamily="2" charset="-122"/>
                <a:ea typeface="宋体" panose="02010600030101010101" pitchFamily="2" charset="-122"/>
              </a:rPr>
              <a:t>ans</a:t>
            </a:r>
            <a:r>
              <a:rPr lang="en-US" altLang="zh-CN" sz="2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，则合并</a:t>
            </a:r>
            <a:r>
              <a:rPr lang="en-US" altLang="zh-CN" sz="2000" dirty="0" err="1">
                <a:latin typeface="宋体" panose="02010600030101010101" pitchFamily="2" charset="-122"/>
                <a:ea typeface="宋体" panose="02010600030101010101" pitchFamily="2" charset="-122"/>
              </a:rPr>
              <a:t>Xodd</a:t>
            </a:r>
            <a:r>
              <a:rPr lang="zh-CN" altLang="en-US" sz="2000" dirty="0">
                <a:latin typeface="宋体" panose="02010600030101010101" pitchFamily="2" charset="-122"/>
                <a:ea typeface="宋体" panose="02010600030101010101" pitchFamily="2" charset="-122"/>
              </a:rPr>
              <a:t>与</a:t>
            </a:r>
            <a:r>
              <a:rPr lang="en-US" altLang="zh-CN" sz="2000" dirty="0" err="1">
                <a:latin typeface="宋体" panose="02010600030101010101" pitchFamily="2" charset="-122"/>
                <a:ea typeface="宋体" panose="02010600030101010101" pitchFamily="2" charset="-122"/>
              </a:rPr>
              <a:t>Yodd</a:t>
            </a:r>
            <a:r>
              <a:rPr lang="zh-CN" altLang="en-US"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Xeven</a:t>
            </a:r>
            <a:r>
              <a:rPr lang="zh-CN" altLang="en-US" sz="2000" dirty="0">
                <a:latin typeface="宋体" panose="02010600030101010101" pitchFamily="2" charset="-122"/>
                <a:ea typeface="宋体" panose="02010600030101010101" pitchFamily="2" charset="-122"/>
              </a:rPr>
              <a:t>与 </a:t>
            </a:r>
            <a:r>
              <a:rPr lang="en-US" altLang="zh-CN" sz="2000" dirty="0" err="1">
                <a:latin typeface="宋体" panose="02010600030101010101" pitchFamily="2" charset="-122"/>
                <a:ea typeface="宋体" panose="02010600030101010101" pitchFamily="2" charset="-122"/>
              </a:rPr>
              <a:t>Yeven</a:t>
            </a:r>
            <a:r>
              <a:rPr lang="zh-CN" altLang="en-US" sz="2000" dirty="0">
                <a:latin typeface="宋体" panose="02010600030101010101" pitchFamily="2" charset="-122"/>
                <a:ea typeface="宋体" panose="02010600030101010101" pitchFamily="2" charset="-122"/>
              </a:rPr>
              <a:t>。这表示“</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为奇数”与“</a:t>
            </a:r>
            <a:r>
              <a:rPr lang="en-US" altLang="zh-CN" sz="2000" dirty="0">
                <a:latin typeface="宋体" panose="02010600030101010101" pitchFamily="2" charset="-122"/>
                <a:ea typeface="宋体" panose="02010600030101010101" pitchFamily="2" charset="-122"/>
              </a:rPr>
              <a:t>y</a:t>
            </a:r>
            <a:r>
              <a:rPr lang="zh-CN" altLang="en-US" sz="2000" dirty="0">
                <a:latin typeface="宋体" panose="02010600030101010101" pitchFamily="2" charset="-122"/>
                <a:ea typeface="宋体" panose="02010600030101010101" pitchFamily="2" charset="-122"/>
              </a:rPr>
              <a:t>为奇数”可以互相推出，“</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为偶数”与“</a:t>
            </a:r>
            <a:r>
              <a:rPr lang="en-US" altLang="zh-CN" sz="2000" dirty="0">
                <a:latin typeface="宋体" panose="02010600030101010101" pitchFamily="2" charset="-122"/>
                <a:ea typeface="宋体" panose="02010600030101010101" pitchFamily="2" charset="-122"/>
              </a:rPr>
              <a:t>y</a:t>
            </a:r>
            <a:r>
              <a:rPr lang="zh-CN" altLang="en-US" sz="2000" dirty="0">
                <a:latin typeface="宋体" panose="02010600030101010101" pitchFamily="2" charset="-122"/>
                <a:ea typeface="宋体" panose="02010600030101010101" pitchFamily="2" charset="-122"/>
              </a:rPr>
              <a:t>为偶数”也可以互相推出，它们是等价的信息。</a:t>
            </a:r>
            <a:endParaRPr lang="en-US" altLang="zh-CN" sz="2000" dirty="0">
              <a:latin typeface="宋体" panose="02010600030101010101" pitchFamily="2" charset="-122"/>
              <a:ea typeface="宋体" panose="02010600030101010101" pitchFamily="2" charset="-122"/>
            </a:endParaRPr>
          </a:p>
          <a:p>
            <a:pPr marL="0" indent="0">
              <a:lnSpc>
                <a:spcPct val="100000"/>
              </a:lnSpc>
              <a:buNone/>
            </a:pPr>
            <a:r>
              <a:rPr lang="en-US" altLang="zh-CN" sz="2000" dirty="0">
                <a:latin typeface="宋体" panose="02010600030101010101" pitchFamily="2" charset="-122"/>
                <a:ea typeface="宋体" panose="02010600030101010101" pitchFamily="2" charset="-122"/>
              </a:rPr>
              <a:t>	2.</a:t>
            </a:r>
            <a:r>
              <a:rPr lang="zh-CN" altLang="en-US" sz="2000" dirty="0">
                <a:latin typeface="宋体" panose="02010600030101010101" pitchFamily="2" charset="-122"/>
                <a:ea typeface="宋体" panose="02010600030101010101" pitchFamily="2" charset="-122"/>
              </a:rPr>
              <a:t>若</a:t>
            </a:r>
            <a:r>
              <a:rPr lang="en-US" altLang="zh-CN" sz="2000" dirty="0" err="1">
                <a:latin typeface="宋体" panose="02010600030101010101" pitchFamily="2" charset="-122"/>
                <a:ea typeface="宋体" panose="02010600030101010101" pitchFamily="2" charset="-122"/>
              </a:rPr>
              <a:t>ans</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，则合并</a:t>
            </a:r>
            <a:r>
              <a:rPr lang="en-US" altLang="zh-CN" sz="2000" dirty="0" err="1">
                <a:latin typeface="宋体" panose="02010600030101010101" pitchFamily="2" charset="-122"/>
                <a:ea typeface="宋体" panose="02010600030101010101" pitchFamily="2" charset="-122"/>
              </a:rPr>
              <a:t>Xodd</a:t>
            </a:r>
            <a:r>
              <a:rPr lang="zh-CN" altLang="en-US" sz="2000" dirty="0">
                <a:latin typeface="宋体" panose="02010600030101010101" pitchFamily="2" charset="-122"/>
                <a:ea typeface="宋体" panose="02010600030101010101" pitchFamily="2" charset="-122"/>
              </a:rPr>
              <a:t>与 </a:t>
            </a:r>
            <a:r>
              <a:rPr lang="en-US" altLang="zh-CN" sz="2000" dirty="0" err="1">
                <a:latin typeface="宋体" panose="02010600030101010101" pitchFamily="2" charset="-122"/>
                <a:ea typeface="宋体" panose="02010600030101010101" pitchFamily="2" charset="-122"/>
              </a:rPr>
              <a:t>Yeven</a:t>
            </a:r>
            <a:r>
              <a:rPr lang="zh-CN" altLang="en-US"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Xeven</a:t>
            </a:r>
            <a:r>
              <a:rPr lang="zh-CN" altLang="en-US" sz="2000" dirty="0">
                <a:latin typeface="宋体" panose="02010600030101010101" pitchFamily="2" charset="-122"/>
                <a:ea typeface="宋体" panose="02010600030101010101" pitchFamily="2" charset="-122"/>
              </a:rPr>
              <a:t>与</a:t>
            </a:r>
            <a:r>
              <a:rPr lang="en-US" altLang="zh-CN" sz="2000" dirty="0" err="1">
                <a:latin typeface="宋体" panose="02010600030101010101" pitchFamily="2" charset="-122"/>
                <a:ea typeface="宋体" panose="02010600030101010101" pitchFamily="2" charset="-122"/>
              </a:rPr>
              <a:t>Yodd</a:t>
            </a:r>
            <a:r>
              <a:rPr lang="zh-CN" altLang="en-US" sz="2000" dirty="0">
                <a:latin typeface="宋体" panose="02010600030101010101" pitchFamily="2" charset="-122"/>
                <a:ea typeface="宋体" panose="02010600030101010101" pitchFamily="2" charset="-122"/>
              </a:rPr>
              <a:t>。这表示“</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为奇数”与“</a:t>
            </a:r>
            <a:r>
              <a:rPr lang="en-US" altLang="zh-CN" sz="2000" dirty="0">
                <a:latin typeface="宋体" panose="02010600030101010101" pitchFamily="2" charset="-122"/>
                <a:ea typeface="宋体" panose="02010600030101010101" pitchFamily="2" charset="-122"/>
              </a:rPr>
              <a:t>y</a:t>
            </a:r>
            <a:r>
              <a:rPr lang="zh-CN" altLang="en-US" sz="2000" dirty="0">
                <a:latin typeface="宋体" panose="02010600030101010101" pitchFamily="2" charset="-122"/>
                <a:ea typeface="宋体" panose="02010600030101010101" pitchFamily="2" charset="-122"/>
              </a:rPr>
              <a:t>为偶数”可以互相推出，“</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为偶数”与“</a:t>
            </a:r>
            <a:r>
              <a:rPr lang="en-US" altLang="zh-CN" sz="2000" dirty="0">
                <a:latin typeface="宋体" panose="02010600030101010101" pitchFamily="2" charset="-122"/>
                <a:ea typeface="宋体" panose="02010600030101010101" pitchFamily="2" charset="-122"/>
              </a:rPr>
              <a:t>y</a:t>
            </a:r>
            <a:r>
              <a:rPr lang="zh-CN" altLang="en-US" sz="2000" dirty="0">
                <a:latin typeface="宋体" panose="02010600030101010101" pitchFamily="2" charset="-122"/>
                <a:ea typeface="宋体" panose="02010600030101010101" pitchFamily="2" charset="-122"/>
              </a:rPr>
              <a:t>为奇数”也可以互相推出，它们是等价的信息。</a:t>
            </a:r>
            <a:endParaRPr lang="en-US" altLang="zh-CN" sz="2000" dirty="0">
              <a:latin typeface="宋体" panose="02010600030101010101" pitchFamily="2" charset="-122"/>
              <a:ea typeface="宋体" panose="02010600030101010101" pitchFamily="2" charset="-122"/>
            </a:endParaRPr>
          </a:p>
          <a:p>
            <a:pPr marL="0" indent="0">
              <a:lnSpc>
                <a:spcPct val="100000"/>
              </a:lnSpc>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上述合并同时还维护了关系的传递性。试想，在处理完</a:t>
            </a:r>
            <a:r>
              <a:rPr lang="en-US" altLang="zh-CN" sz="2000" dirty="0">
                <a:latin typeface="宋体" panose="02010600030101010101" pitchFamily="2" charset="-122"/>
                <a:ea typeface="宋体" panose="02010600030101010101" pitchFamily="2" charset="-122"/>
              </a:rPr>
              <a:t>(x,y,0)</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(y,z,1)</a:t>
            </a:r>
            <a:r>
              <a:rPr lang="zh-CN" altLang="en-US" sz="2000" dirty="0">
                <a:latin typeface="宋体" panose="02010600030101010101" pitchFamily="2" charset="-122"/>
                <a:ea typeface="宋体" panose="02010600030101010101" pitchFamily="2" charset="-122"/>
              </a:rPr>
              <a:t>两个回答之后，</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z</a:t>
            </a:r>
            <a:r>
              <a:rPr lang="zh-CN" altLang="en-US" sz="2000" dirty="0">
                <a:latin typeface="宋体" panose="02010600030101010101" pitchFamily="2" charset="-122"/>
                <a:ea typeface="宋体" panose="02010600030101010101" pitchFamily="2" charset="-122"/>
              </a:rPr>
              <a:t>之间的关系也就已知了，如图所示。这种做法就相当于在无向图上维护节点之间的连通情况，只是扩展了多个域来应对多种传递关系。</a:t>
            </a:r>
            <a:endParaRPr lang="en-US" altLang="zh-CN" sz="2000" dirty="0">
              <a:latin typeface="宋体" panose="02010600030101010101" pitchFamily="2" charset="-122"/>
              <a:ea typeface="宋体" panose="02010600030101010101" pitchFamily="2" charset="-122"/>
            </a:endParaRPr>
          </a:p>
          <a:p>
            <a:pPr marL="0" indent="0">
              <a:buNone/>
            </a:pPr>
            <a:endParaRPr lang="zh-CN" altLang="en-US" dirty="0"/>
          </a:p>
        </p:txBody>
      </p:sp>
      <p:pic>
        <p:nvPicPr>
          <p:cNvPr id="5" name="图片 4"/>
          <p:cNvPicPr>
            <a:picLocks noChangeAspect="1"/>
          </p:cNvPicPr>
          <p:nvPr/>
        </p:nvPicPr>
        <p:blipFill>
          <a:blip r:embed="rId1"/>
          <a:stretch>
            <a:fillRect/>
          </a:stretch>
        </p:blipFill>
        <p:spPr>
          <a:xfrm>
            <a:off x="3069360" y="4933208"/>
            <a:ext cx="5603586" cy="15183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差分约束系统</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差分约束系统（</a:t>
            </a:r>
            <a:r>
              <a:rPr lang="en-US" altLang="zh-CN" sz="2400" dirty="0">
                <a:latin typeface="宋体" panose="02010600030101010101" pitchFamily="2" charset="-122"/>
                <a:ea typeface="宋体" panose="02010600030101010101" pitchFamily="2" charset="-122"/>
              </a:rPr>
              <a:t>system of difference constraints</a:t>
            </a:r>
            <a:r>
              <a:rPr lang="zh-CN" altLang="en-US" sz="2400" dirty="0">
                <a:latin typeface="宋体" panose="02010600030101010101" pitchFamily="2" charset="-122"/>
                <a:ea typeface="宋体" panose="02010600030101010101" pitchFamily="2" charset="-122"/>
              </a:rPr>
              <a:t>），是求解关于一组变数的特殊不等式组的方法。如果一个系统由</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个变量和</a:t>
            </a:r>
            <a:r>
              <a:rPr lang="en-US" altLang="zh-CN" sz="2400" dirty="0">
                <a:latin typeface="宋体" panose="02010600030101010101" pitchFamily="2" charset="-122"/>
                <a:ea typeface="宋体" panose="02010600030101010101" pitchFamily="2" charset="-122"/>
              </a:rPr>
              <a:t>m</a:t>
            </a:r>
            <a:r>
              <a:rPr lang="zh-CN" altLang="en-US" sz="2400" dirty="0">
                <a:latin typeface="宋体" panose="02010600030101010101" pitchFamily="2" charset="-122"/>
                <a:ea typeface="宋体" panose="02010600030101010101" pitchFamily="2" charset="-122"/>
              </a:rPr>
              <a:t>个约束条件组成，其中每个约束条件形如</a:t>
            </a:r>
            <a:r>
              <a:rPr lang="en-US" altLang="zh-CN" sz="2400" dirty="0" err="1">
                <a:latin typeface="宋体" panose="02010600030101010101" pitchFamily="2" charset="-122"/>
                <a:ea typeface="宋体" panose="02010600030101010101" pitchFamily="2" charset="-122"/>
              </a:rPr>
              <a:t>xj</a:t>
            </a:r>
            <a:r>
              <a:rPr lang="en-US" altLang="zh-CN" sz="2400" dirty="0">
                <a:latin typeface="宋体" panose="02010600030101010101" pitchFamily="2" charset="-122"/>
                <a:ea typeface="宋体" panose="02010600030101010101" pitchFamily="2" charset="-122"/>
              </a:rPr>
              <a:t>-xi&lt;=bk(</a:t>
            </a:r>
            <a:r>
              <a:rPr lang="en-US" altLang="zh-CN" sz="2400" dirty="0" err="1">
                <a:latin typeface="宋体" panose="02010600030101010101" pitchFamily="2" charset="-122"/>
                <a:ea typeface="宋体" panose="02010600030101010101" pitchFamily="2" charset="-122"/>
              </a:rPr>
              <a:t>i,j</a:t>
            </a:r>
            <a:r>
              <a:rPr lang="en-US" altLang="zh-CN" sz="2400" dirty="0">
                <a:latin typeface="宋体" panose="02010600030101010101" pitchFamily="2" charset="-122"/>
                <a:ea typeface="宋体" panose="02010600030101010101" pitchFamily="2" charset="-122"/>
              </a:rPr>
              <a:t>∈[1,n],k∈[1,m]),</a:t>
            </a:r>
            <a:r>
              <a:rPr lang="zh-CN" altLang="en-US" sz="2400" dirty="0">
                <a:latin typeface="宋体" panose="02010600030101010101" pitchFamily="2" charset="-122"/>
                <a:ea typeface="宋体" panose="02010600030101010101" pitchFamily="2" charset="-122"/>
              </a:rPr>
              <a:t>则称其为差分约束系统</a:t>
            </a:r>
            <a:r>
              <a:rPr lang="en-US" altLang="zh-CN" sz="2400" dirty="0">
                <a:latin typeface="宋体" panose="02010600030101010101" pitchFamily="2" charset="-122"/>
                <a:ea typeface="宋体" panose="02010600030101010101" pitchFamily="2" charset="-122"/>
              </a:rPr>
              <a:t>(system of difference constraints)</a:t>
            </a:r>
            <a:r>
              <a:rPr lang="zh-CN" altLang="en-US" sz="2400" dirty="0">
                <a:latin typeface="宋体" panose="02010600030101010101" pitchFamily="2" charset="-122"/>
                <a:ea typeface="宋体" panose="02010600030101010101" pitchFamily="2" charset="-122"/>
              </a:rPr>
              <a:t>。亦即，差分约束系统是求解关于一组变量的特殊不等式组的方法。通俗一点地说，差分约束系统就是一些不等式的组，而我们的目标是通过给定的约束不等式组求出最大值或者最小值或者差分约束系统是否有解。比如：</a:t>
            </a:r>
            <a:endParaRPr lang="zh-CN" altLang="en-US" sz="2400" dirty="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4343832" y="4219575"/>
            <a:ext cx="3781425" cy="26384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1"/>
          <a:stretch>
            <a:fillRect/>
          </a:stretch>
        </p:blipFill>
        <p:spPr>
          <a:xfrm>
            <a:off x="2584495" y="681037"/>
            <a:ext cx="6671785" cy="549909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a:t>补充习题：食物链 </a:t>
            </a:r>
            <a:r>
              <a:rPr lang="en-US" altLang="zh-CN" dirty="0"/>
              <a:t>NOI2001/POJ1182</a:t>
            </a:r>
            <a:endParaRPr lang="en-US" altLang="zh-CN" dirty="0"/>
          </a:p>
          <a:p>
            <a:pPr marL="0" indent="0">
              <a:buNone/>
            </a:pP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2-SAT</a:t>
            </a:r>
            <a:r>
              <a:rPr lang="zh-CN" altLang="en-US" b="1" dirty="0"/>
              <a:t>问题</a:t>
            </a:r>
            <a:endParaRPr lang="zh-CN" altLang="en-US" b="1" dirty="0"/>
          </a:p>
        </p:txBody>
      </p:sp>
      <p:sp>
        <p:nvSpPr>
          <p:cNvPr id="3" name="内容占位符 2"/>
          <p:cNvSpPr>
            <a:spLocks noGrp="1"/>
          </p:cNvSpPr>
          <p:nvPr>
            <p:ph idx="1"/>
          </p:nvPr>
        </p:nvSpPr>
        <p:spPr>
          <a:xfrm>
            <a:off x="838200" y="2092758"/>
            <a:ext cx="9949873" cy="2672484"/>
          </a:xfrm>
        </p:spPr>
        <p:txBody>
          <a:bodyPr>
            <a:normAutofit/>
          </a:bodyPr>
          <a:lstStyle/>
          <a:p>
            <a:pPr marL="0" indent="0">
              <a:buNone/>
            </a:pPr>
            <a:r>
              <a:rPr lang="zh-CN" altLang="en-US" sz="2400" dirty="0">
                <a:latin typeface="宋体" panose="02010600030101010101" pitchFamily="2" charset="-122"/>
                <a:ea typeface="宋体" panose="02010600030101010101" pitchFamily="2" charset="-122"/>
              </a:rPr>
              <a:t>有</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个变量，每个变量只有两种可能的取值。再给定</a:t>
            </a:r>
            <a:r>
              <a:rPr lang="en-US" altLang="zh-CN" sz="2400" dirty="0">
                <a:latin typeface="宋体" panose="02010600030101010101" pitchFamily="2" charset="-122"/>
                <a:ea typeface="宋体" panose="02010600030101010101" pitchFamily="2" charset="-122"/>
              </a:rPr>
              <a:t>M</a:t>
            </a:r>
            <a:r>
              <a:rPr lang="zh-CN" altLang="en-US" sz="2400" dirty="0">
                <a:latin typeface="宋体" panose="02010600030101010101" pitchFamily="2" charset="-122"/>
                <a:ea typeface="宋体" panose="02010600030101010101" pitchFamily="2" charset="-122"/>
              </a:rPr>
              <a:t>个条件，每个条件都是对两个变量的取值限制。求是否存在对</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个变量的合法赋值，使</a:t>
            </a:r>
            <a:r>
              <a:rPr lang="en-US" altLang="zh-CN" sz="2400" dirty="0">
                <a:latin typeface="宋体" panose="02010600030101010101" pitchFamily="2" charset="-122"/>
                <a:ea typeface="宋体" panose="02010600030101010101" pitchFamily="2" charset="-122"/>
              </a:rPr>
              <a:t>M</a:t>
            </a:r>
            <a:r>
              <a:rPr lang="zh-CN" altLang="en-US" sz="2400" dirty="0">
                <a:latin typeface="宋体" panose="02010600030101010101" pitchFamily="2" charset="-122"/>
                <a:ea typeface="宋体" panose="02010600030101010101" pitchFamily="2" charset="-122"/>
              </a:rPr>
              <a:t>个条件均得到满足，这个问题被称为</a:t>
            </a:r>
            <a:r>
              <a:rPr lang="en-US" altLang="zh-CN" sz="2400" dirty="0">
                <a:latin typeface="宋体" panose="02010600030101010101" pitchFamily="2" charset="-122"/>
                <a:ea typeface="宋体" panose="02010600030101010101" pitchFamily="2" charset="-122"/>
              </a:rPr>
              <a:t>2-SAT</a:t>
            </a:r>
            <a:r>
              <a:rPr lang="zh-CN" altLang="en-US" sz="2400" dirty="0">
                <a:latin typeface="宋体" panose="02010600030101010101" pitchFamily="2" charset="-122"/>
                <a:ea typeface="宋体" panose="02010600030101010101" pitchFamily="2" charset="-122"/>
              </a:rPr>
              <a:t>问题。</a:t>
            </a:r>
            <a:r>
              <a:rPr lang="en-US" altLang="zh-CN" sz="2400" dirty="0">
                <a:latin typeface="宋体" panose="02010600030101010101" pitchFamily="2" charset="-122"/>
                <a:ea typeface="宋体" panose="02010600030101010101" pitchFamily="2" charset="-122"/>
              </a:rPr>
              <a:t>SAT</a:t>
            </a:r>
            <a:r>
              <a:rPr lang="zh-CN" altLang="en-US" sz="2400" dirty="0">
                <a:latin typeface="宋体" panose="02010600030101010101" pitchFamily="2" charset="-122"/>
                <a:ea typeface="宋体" panose="02010600030101010101" pitchFamily="2" charset="-122"/>
              </a:rPr>
              <a:t>是英文 </a:t>
            </a:r>
            <a:r>
              <a:rPr lang="en-US" altLang="zh-CN" sz="2400" dirty="0">
                <a:latin typeface="宋体" panose="02010600030101010101" pitchFamily="2" charset="-122"/>
                <a:ea typeface="宋体" panose="02010600030101010101" pitchFamily="2" charset="-122"/>
              </a:rPr>
              <a:t>satisfiability </a:t>
            </a:r>
            <a:r>
              <a:rPr lang="zh-CN" altLang="en-US" sz="2400" dirty="0">
                <a:latin typeface="宋体" panose="02010600030101010101" pitchFamily="2" charset="-122"/>
                <a:ea typeface="宋体" panose="02010600030101010101" pitchFamily="2" charset="-122"/>
              </a:rPr>
              <a:t>的缩写，所以</a:t>
            </a:r>
            <a:r>
              <a:rPr lang="en-US" altLang="zh-CN" sz="2400" dirty="0">
                <a:latin typeface="宋体" panose="02010600030101010101" pitchFamily="2" charset="-122"/>
                <a:ea typeface="宋体" panose="02010600030101010101" pitchFamily="2" charset="-122"/>
              </a:rPr>
              <a:t>2-SAT</a:t>
            </a:r>
            <a:r>
              <a:rPr lang="zh-CN" altLang="en-US" sz="2400" dirty="0">
                <a:latin typeface="宋体" panose="02010600030101010101" pitchFamily="2" charset="-122"/>
                <a:ea typeface="宋体" panose="02010600030101010101" pitchFamily="2" charset="-122"/>
              </a:rPr>
              <a:t>也可翻译为“</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可满足性”问题。</a:t>
            </a:r>
            <a:endParaRPr lang="zh-CN" altLang="en-US" sz="2400" dirty="0">
              <a:latin typeface="宋体" panose="02010600030101010101" pitchFamily="2" charset="-122"/>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marL="0" indent="0">
                  <a:buNone/>
                </a:pPr>
                <a:r>
                  <a:rPr lang="zh-CN" altLang="en-US" dirty="0">
                    <a:latin typeface="宋体" panose="02010600030101010101" pitchFamily="2" charset="-122"/>
                    <a:ea typeface="宋体" panose="02010600030101010101" pitchFamily="2" charset="-122"/>
                  </a:rPr>
                  <a:t>设一个变量 </a:t>
                </a:r>
                <a:r>
                  <a:rPr lang="en-US" altLang="zh-CN" dirty="0">
                    <a:latin typeface="宋体" panose="02010600030101010101" pitchFamily="2" charset="-122"/>
                    <a:ea typeface="宋体" panose="02010600030101010101" pitchFamily="2" charset="-122"/>
                  </a:rPr>
                  <a:t>A(1≤i≤N)</a:t>
                </a:r>
                <a:r>
                  <a:rPr lang="zh-CN" altLang="en-US" dirty="0">
                    <a:latin typeface="宋体" panose="02010600030101010101" pitchFamily="2" charset="-122"/>
                    <a:ea typeface="宋体" panose="02010600030101010101" pitchFamily="2" charset="-122"/>
                  </a:rPr>
                  <a:t>的两种可能取值分别是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0</m:t>
                        </m:r>
                      </m:sub>
                    </m:sSub>
                  </m:oMath>
                </a14:m>
                <a:r>
                  <a:rPr lang="zh-CN" altLang="en-US" dirty="0">
                    <a:latin typeface="宋体" panose="02010600030101010101" pitchFamily="2" charset="-122"/>
                    <a:ea typeface="宋体" panose="02010600030101010101" pitchFamily="2" charset="-122"/>
                  </a:rPr>
                  <a:t>和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oMath>
                </a14:m>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在</a:t>
                </a:r>
                <a:r>
                  <a:rPr lang="en-US" altLang="zh-CN" dirty="0">
                    <a:latin typeface="宋体" panose="02010600030101010101" pitchFamily="2" charset="-122"/>
                    <a:ea typeface="宋体" panose="02010600030101010101" pitchFamily="2" charset="-122"/>
                  </a:rPr>
                  <a:t>2-SAT</a:t>
                </a:r>
                <a:r>
                  <a:rPr lang="zh-CN" altLang="en-US" dirty="0">
                    <a:latin typeface="宋体" panose="02010600030101010101" pitchFamily="2" charset="-122"/>
                    <a:ea typeface="宋体" panose="02010600030101010101" pitchFamily="2" charset="-122"/>
                  </a:rPr>
                  <a:t>问题中</a:t>
                </a:r>
                <a:r>
                  <a:rPr lang="en-US" altLang="zh-CN" dirty="0">
                    <a:latin typeface="宋体" panose="02010600030101010101" pitchFamily="2" charset="-122"/>
                    <a:ea typeface="宋体" panose="02010600030101010101" pitchFamily="2" charset="-122"/>
                  </a:rPr>
                  <a:t>M</a:t>
                </a:r>
                <a:r>
                  <a:rPr lang="zh-CN" altLang="en-US" dirty="0">
                    <a:latin typeface="宋体" panose="02010600030101010101" pitchFamily="2" charset="-122"/>
                    <a:ea typeface="宋体" panose="02010600030101010101" pitchFamily="2" charset="-122"/>
                  </a:rPr>
                  <a:t>个条件都可以转化为统一的形式：</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若变量</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m:rPr>
                            <m:sty m:val="p"/>
                          </m:rPr>
                          <a:rPr lang="en-US" altLang="zh-CN" i="1">
                            <a:latin typeface="Cambria Math" panose="02040503050406030204" pitchFamily="18" charset="0"/>
                          </a:rPr>
                          <m:t>i</m:t>
                        </m:r>
                      </m:sub>
                    </m:sSub>
                  </m:oMath>
                </a14:m>
                <a:r>
                  <a:rPr lang="zh-CN" altLang="en-US" dirty="0">
                    <a:latin typeface="宋体" panose="02010600030101010101" pitchFamily="2" charset="-122"/>
                    <a:ea typeface="宋体" panose="02010600030101010101" pitchFamily="2" charset="-122"/>
                  </a:rPr>
                  <a:t>赋值为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 </m:t>
                    </m:r>
                  </m:oMath>
                </a14:m>
                <a:r>
                  <a:rPr lang="zh-CN" altLang="en-US" dirty="0">
                    <a:latin typeface="宋体" panose="02010600030101010101" pitchFamily="2" charset="-122"/>
                    <a:ea typeface="宋体" panose="02010600030101010101" pitchFamily="2" charset="-122"/>
                  </a:rPr>
                  <a:t>，则变量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𝑗</m:t>
                        </m:r>
                      </m:sub>
                    </m:sSub>
                  </m:oMath>
                </a14:m>
                <a:r>
                  <a:rPr lang="zh-CN" altLang="en-US" dirty="0">
                    <a:latin typeface="宋体" panose="02010600030101010101" pitchFamily="2" charset="-122"/>
                    <a:ea typeface="宋体" panose="02010600030101010101" pitchFamily="2" charset="-122"/>
                  </a:rPr>
                  <a:t>必须赋值为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sub>
                    </m:sSub>
                  </m:oMath>
                </a14:m>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其中 </a:t>
                </a:r>
                <a:r>
                  <a:rPr lang="en-US" altLang="zh-CN" dirty="0" err="1">
                    <a:latin typeface="宋体" panose="02010600030101010101" pitchFamily="2" charset="-122"/>
                    <a:ea typeface="宋体" panose="02010600030101010101" pitchFamily="2" charset="-122"/>
                  </a:rPr>
                  <a:t>p,q</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{0,1}</a:t>
                </a:r>
                <a:endParaRPr lang="zh-CN" altLang="en-US" dirty="0">
                  <a:latin typeface="宋体" panose="02010600030101010101" pitchFamily="2" charset="-122"/>
                  <a:ea typeface="宋体" panose="02010600030101010101" pitchFamily="2" charset="-122"/>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304800"/>
                <a:ext cx="9839035" cy="6553200"/>
              </a:xfrm>
            </p:spPr>
            <p:txBody>
              <a:bodyPr>
                <a:normAutofit fontScale="85000" lnSpcReduction="20000"/>
              </a:bodyPr>
              <a:lstStyle/>
              <a:p>
                <a:pPr marL="0" indent="0">
                  <a:lnSpc>
                    <a:spcPct val="160000"/>
                  </a:lnSpc>
                  <a:buNone/>
                </a:pPr>
                <a:r>
                  <a:rPr lang="en-US" altLang="zh-CN" sz="2400" b="1" dirty="0">
                    <a:latin typeface="宋体" panose="02010600030101010101" pitchFamily="2" charset="-122"/>
                    <a:ea typeface="宋体" panose="02010600030101010101" pitchFamily="2" charset="-122"/>
                  </a:rPr>
                  <a:t>2-SAT</a:t>
                </a:r>
                <a:r>
                  <a:rPr lang="zh-CN" altLang="en-US" sz="2400" b="1" dirty="0">
                    <a:latin typeface="宋体" panose="02010600030101010101" pitchFamily="2" charset="-122"/>
                    <a:ea typeface="宋体" panose="02010600030101010101" pitchFamily="2" charset="-122"/>
                  </a:rPr>
                  <a:t>问题的判定方法如下：</a:t>
                </a:r>
                <a:endParaRPr lang="en-US" altLang="zh-CN" sz="2400" b="1" dirty="0">
                  <a:latin typeface="宋体" panose="02010600030101010101" pitchFamily="2" charset="-122"/>
                  <a:ea typeface="宋体" panose="02010600030101010101" pitchFamily="2" charset="-122"/>
                </a:endParaRPr>
              </a:p>
              <a:p>
                <a:pPr marL="0" indent="0">
                  <a:lnSpc>
                    <a:spcPct val="160000"/>
                  </a:lnSpc>
                  <a:buNone/>
                </a:pP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建立</a:t>
                </a:r>
                <a:r>
                  <a:rPr lang="en-US" altLang="zh-CN" sz="2000" dirty="0">
                    <a:latin typeface="宋体" panose="02010600030101010101" pitchFamily="2" charset="-122"/>
                    <a:ea typeface="宋体" panose="02010600030101010101" pitchFamily="2" charset="-122"/>
                  </a:rPr>
                  <a:t>2N</a:t>
                </a:r>
                <a:r>
                  <a:rPr lang="zh-CN" altLang="en-US" sz="2000" dirty="0">
                    <a:latin typeface="宋体" panose="02010600030101010101" pitchFamily="2" charset="-122"/>
                    <a:ea typeface="宋体" panose="02010600030101010101" pitchFamily="2" charset="-122"/>
                  </a:rPr>
                  <a:t>个节点的有向图，每个变量</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m:rPr>
                            <m:sty m:val="p"/>
                          </m:rPr>
                          <a:rPr lang="en-US" altLang="zh-CN" sz="2000" i="1">
                            <a:latin typeface="Cambria Math" panose="02040503050406030204" pitchFamily="18" charset="0"/>
                          </a:rPr>
                          <m:t>i</m:t>
                        </m:r>
                      </m:sub>
                    </m:sSub>
                  </m:oMath>
                </a14:m>
                <a:r>
                  <a:rPr lang="zh-CN" altLang="en-US" sz="2000" dirty="0">
                    <a:latin typeface="宋体" panose="02010600030101010101" pitchFamily="2" charset="-122"/>
                    <a:ea typeface="宋体" panose="02010600030101010101" pitchFamily="2" charset="-122"/>
                  </a:rPr>
                  <a:t>对应</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个节点，一般设为</a:t>
                </a:r>
                <a:r>
                  <a:rPr lang="en-US" altLang="zh-CN" sz="2000" dirty="0" err="1">
                    <a:latin typeface="宋体" panose="02010600030101010101" pitchFamily="2" charset="-122"/>
                    <a:ea typeface="宋体" panose="02010600030101010101" pitchFamily="2" charset="-122"/>
                  </a:rPr>
                  <a:t>i</a:t>
                </a:r>
                <a:r>
                  <a:rPr lang="zh-CN" altLang="en-US" sz="2000" dirty="0">
                    <a:latin typeface="宋体" panose="02010600030101010101" pitchFamily="2" charset="-122"/>
                    <a:ea typeface="宋体" panose="02010600030101010101" pitchFamily="2" charset="-122"/>
                  </a:rPr>
                  <a:t>和</a:t>
                </a:r>
                <a:r>
                  <a:rPr lang="en-US" altLang="zh-CN" sz="2000" dirty="0" err="1">
                    <a:latin typeface="宋体" panose="02010600030101010101" pitchFamily="2" charset="-122"/>
                    <a:ea typeface="宋体" panose="02010600030101010101" pitchFamily="2" charset="-122"/>
                  </a:rPr>
                  <a:t>i+N</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0" indent="0">
                  <a:lnSpc>
                    <a:spcPct val="160000"/>
                  </a:lnSpc>
                  <a:buNone/>
                </a:pP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考虑每个条件，形如“若变量</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m:rPr>
                            <m:sty m:val="p"/>
                          </m:rPr>
                          <a:rPr lang="en-US" altLang="zh-CN" sz="2000" i="1">
                            <a:latin typeface="Cambria Math" panose="02040503050406030204" pitchFamily="18" charset="0"/>
                          </a:rPr>
                          <m:t>i</m:t>
                        </m:r>
                      </m:sub>
                    </m:sSub>
                  </m:oMath>
                </a14:m>
                <a:r>
                  <a:rPr lang="zh-CN" altLang="en-US" sz="2000" dirty="0">
                    <a:latin typeface="宋体" panose="02010600030101010101" pitchFamily="2" charset="-122"/>
                    <a:ea typeface="宋体" panose="02010600030101010101" pitchFamily="2" charset="-122"/>
                  </a:rPr>
                  <a:t>赋值为</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sub>
                    </m:sSub>
                    <m:r>
                      <a:rPr lang="en-US" altLang="zh-CN" sz="2000" b="0" i="1" smtClean="0">
                        <a:latin typeface="Cambria Math" panose="02040503050406030204" pitchFamily="18" charset="0"/>
                      </a:rPr>
                      <m:t> </m:t>
                    </m:r>
                  </m:oMath>
                </a14:m>
                <a:r>
                  <a:rPr lang="zh-CN" altLang="en-US" sz="2000" dirty="0">
                    <a:latin typeface="宋体" panose="02010600030101010101" pitchFamily="2" charset="-122"/>
                    <a:ea typeface="宋体" panose="02010600030101010101" pitchFamily="2" charset="-122"/>
                  </a:rPr>
                  <a:t>，则变量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𝑗</m:t>
                        </m:r>
                      </m:sub>
                    </m:sSub>
                  </m:oMath>
                </a14:m>
                <a:r>
                  <a:rPr lang="zh-CN" altLang="en-US" sz="2000" dirty="0">
                    <a:latin typeface="宋体" panose="02010600030101010101" pitchFamily="2" charset="-122"/>
                    <a:ea typeface="宋体" panose="02010600030101010101" pitchFamily="2" charset="-122"/>
                  </a:rPr>
                  <a:t>必须赋值为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𝑞</m:t>
                        </m:r>
                      </m:sub>
                    </m:sSub>
                  </m:oMath>
                </a14:m>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p,q</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{0,1}</a:t>
                </a:r>
                <a:r>
                  <a:rPr lang="zh-CN" altLang="en-US" sz="2000" dirty="0">
                    <a:latin typeface="宋体" panose="02010600030101010101" pitchFamily="2" charset="-122"/>
                    <a:ea typeface="宋体" panose="02010600030101010101" pitchFamily="2" charset="-122"/>
                  </a:rPr>
                  <a:t>。从</a:t>
                </a:r>
                <a:r>
                  <a:rPr lang="en-US" altLang="zh-CN" sz="2000" dirty="0" err="1">
                    <a:latin typeface="宋体" panose="02010600030101010101" pitchFamily="2" charset="-122"/>
                    <a:ea typeface="宋体" panose="02010600030101010101" pitchFamily="2" charset="-122"/>
                  </a:rPr>
                  <a:t>i+p</a:t>
                </a:r>
                <a:r>
                  <a:rPr lang="en-US" altLang="zh-CN" sz="2000" dirty="0">
                    <a:latin typeface="宋体" panose="02010600030101010101" pitchFamily="2" charset="-122"/>
                    <a:ea typeface="宋体" panose="02010600030101010101" pitchFamily="2" charset="-122"/>
                  </a:rPr>
                  <a:t>*N</a:t>
                </a:r>
                <a:r>
                  <a:rPr lang="zh-CN" altLang="en-US" sz="2000" dirty="0">
                    <a:latin typeface="宋体" panose="02010600030101010101" pitchFamily="2" charset="-122"/>
                    <a:ea typeface="宋体" panose="02010600030101010101" pitchFamily="2" charset="-122"/>
                  </a:rPr>
                  <a:t>到</a:t>
                </a:r>
                <a:r>
                  <a:rPr lang="en-US" altLang="zh-CN" sz="2000" dirty="0" err="1">
                    <a:latin typeface="宋体" panose="02010600030101010101" pitchFamily="2" charset="-122"/>
                    <a:ea typeface="宋体" panose="02010600030101010101" pitchFamily="2" charset="-122"/>
                  </a:rPr>
                  <a:t>j+q</a:t>
                </a:r>
                <a:r>
                  <a:rPr lang="en-US" altLang="zh-CN" sz="2000" dirty="0">
                    <a:latin typeface="宋体" panose="02010600030101010101" pitchFamily="2" charset="-122"/>
                    <a:ea typeface="宋体" panose="02010600030101010101" pitchFamily="2" charset="-122"/>
                  </a:rPr>
                  <a:t>*N</a:t>
                </a:r>
                <a:r>
                  <a:rPr lang="zh-CN" altLang="en-US" sz="2000" dirty="0">
                    <a:latin typeface="宋体" panose="02010600030101010101" pitchFamily="2" charset="-122"/>
                    <a:ea typeface="宋体" panose="02010600030101010101" pitchFamily="2" charset="-122"/>
                  </a:rPr>
                  <a:t>连一条有向边。</a:t>
                </a:r>
                <a:endParaRPr lang="en-US" altLang="zh-CN" sz="2000" dirty="0">
                  <a:latin typeface="宋体" panose="02010600030101010101" pitchFamily="2" charset="-122"/>
                  <a:ea typeface="宋体" panose="02010600030101010101" pitchFamily="2" charset="-122"/>
                </a:endParaRPr>
              </a:p>
              <a:p>
                <a:pPr marL="0" indent="0">
                  <a:lnSpc>
                    <a:spcPct val="160000"/>
                  </a:lnSpc>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注意，上述条件蕴含着它的逆否命题“若变量</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m:rPr>
                            <m:sty m:val="p"/>
                          </m:rPr>
                          <a:rPr lang="en-US" altLang="zh-CN" sz="2000" i="1">
                            <a:latin typeface="Cambria Math" panose="02040503050406030204" pitchFamily="18" charset="0"/>
                          </a:rPr>
                          <m:t>j</m:t>
                        </m:r>
                      </m:sub>
                    </m:sSub>
                  </m:oMath>
                </a14:m>
                <a:r>
                  <a:rPr lang="zh-CN" altLang="en-US" sz="2000" dirty="0">
                    <a:latin typeface="宋体" panose="02010600030101010101" pitchFamily="2" charset="-122"/>
                    <a:ea typeface="宋体" panose="02010600030101010101" pitchFamily="2" charset="-122"/>
                  </a:rPr>
                  <a:t>赋值为</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𝑞</m:t>
                        </m:r>
                      </m:sub>
                    </m:sSub>
                    <m:r>
                      <a:rPr lang="en-US" altLang="zh-CN" sz="2000" b="0" i="1" smtClean="0">
                        <a:latin typeface="Cambria Math" panose="02040503050406030204" pitchFamily="18" charset="0"/>
                      </a:rPr>
                      <m:t> </m:t>
                    </m:r>
                  </m:oMath>
                </a14:m>
                <a:r>
                  <a:rPr lang="zh-CN" altLang="en-US" sz="2000" dirty="0">
                    <a:latin typeface="宋体" panose="02010600030101010101" pitchFamily="2" charset="-122"/>
                    <a:ea typeface="宋体" panose="02010600030101010101" pitchFamily="2" charset="-122"/>
                  </a:rPr>
                  <a:t>，则变量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𝑖</m:t>
                        </m:r>
                      </m:sub>
                    </m:sSub>
                  </m:oMath>
                </a14:m>
                <a:r>
                  <a:rPr lang="zh-CN" altLang="en-US" sz="2000" dirty="0">
                    <a:latin typeface="宋体" panose="02010600030101010101" pitchFamily="2" charset="-122"/>
                    <a:ea typeface="宋体" panose="02010600030101010101" pitchFamily="2" charset="-122"/>
                  </a:rPr>
                  <a:t>必须赋值为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sub>
                    </m:sSub>
                  </m:oMath>
                </a14:m>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。如果在给出的</a:t>
                </a:r>
                <a:r>
                  <a:rPr lang="en-US" altLang="zh-CN" sz="2000" dirty="0">
                    <a:latin typeface="宋体" panose="02010600030101010101" pitchFamily="2" charset="-122"/>
                    <a:ea typeface="宋体" panose="02010600030101010101" pitchFamily="2" charset="-122"/>
                  </a:rPr>
                  <a:t>M</a:t>
                </a:r>
                <a:r>
                  <a:rPr lang="zh-CN" altLang="en-US" sz="2000" dirty="0">
                    <a:latin typeface="宋体" panose="02010600030101010101" pitchFamily="2" charset="-122"/>
                    <a:ea typeface="宋体" panose="02010600030101010101" pitchFamily="2" charset="-122"/>
                  </a:rPr>
                  <a:t>个限制条件中，原命题和逆否命题不一定成对出现，应该从</a:t>
                </a:r>
                <a:r>
                  <a:rPr lang="en-US" altLang="zh-CN" sz="2000" dirty="0">
                    <a:latin typeface="宋体" panose="02010600030101010101" pitchFamily="2" charset="-122"/>
                    <a:ea typeface="宋体" panose="02010600030101010101" pitchFamily="2" charset="-122"/>
                  </a:rPr>
                  <a:t>j+(1-q)*N</a:t>
                </a:r>
                <a:r>
                  <a:rPr lang="zh-CN" altLang="en-US" sz="2000" dirty="0">
                    <a:latin typeface="宋体" panose="02010600030101010101" pitchFamily="2" charset="-122"/>
                    <a:ea typeface="宋体" panose="02010600030101010101" pitchFamily="2" charset="-122"/>
                  </a:rPr>
                  <a:t>到</a:t>
                </a:r>
                <a:r>
                  <a:rPr lang="en-US" altLang="zh-CN" sz="2000" dirty="0" err="1">
                    <a:latin typeface="宋体" panose="02010600030101010101" pitchFamily="2" charset="-122"/>
                    <a:ea typeface="宋体" panose="02010600030101010101" pitchFamily="2" charset="-122"/>
                  </a:rPr>
                  <a:t>i</a:t>
                </a:r>
                <a:r>
                  <a:rPr lang="en-US" altLang="zh-CN" sz="2000" dirty="0">
                    <a:latin typeface="宋体" panose="02010600030101010101" pitchFamily="2" charset="-122"/>
                    <a:ea typeface="宋体" panose="02010600030101010101" pitchFamily="2" charset="-122"/>
                  </a:rPr>
                  <a:t>+(1-p)*N</a:t>
                </a:r>
                <a:r>
                  <a:rPr lang="zh-CN" altLang="en-US" sz="2000" dirty="0">
                    <a:latin typeface="宋体" panose="02010600030101010101" pitchFamily="2" charset="-122"/>
                    <a:ea typeface="宋体" panose="02010600030101010101" pitchFamily="2" charset="-122"/>
                  </a:rPr>
                  <a:t>也连一条有向边。</a:t>
                </a:r>
                <a:endParaRPr lang="en-US" altLang="zh-CN" sz="2000" dirty="0">
                  <a:latin typeface="宋体" panose="02010600030101010101" pitchFamily="2" charset="-122"/>
                  <a:ea typeface="宋体" panose="02010600030101010101" pitchFamily="2" charset="-122"/>
                </a:endParaRPr>
              </a:p>
              <a:p>
                <a:pPr marL="0" indent="0">
                  <a:lnSpc>
                    <a:spcPct val="160000"/>
                  </a:lnSpc>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总而言之，根据原命题和逆否命题的对称性，</a:t>
                </a:r>
                <a:r>
                  <a:rPr lang="en-US" altLang="zh-CN" sz="2000" dirty="0">
                    <a:latin typeface="宋体" panose="02010600030101010101" pitchFamily="2" charset="-122"/>
                    <a:ea typeface="宋体" panose="02010600030101010101" pitchFamily="2" charset="-122"/>
                  </a:rPr>
                  <a:t>2-SAT</a:t>
                </a:r>
                <a:r>
                  <a:rPr lang="zh-CN" altLang="en-US" sz="2000" dirty="0">
                    <a:latin typeface="宋体" panose="02010600030101010101" pitchFamily="2" charset="-122"/>
                    <a:ea typeface="宋体" panose="02010600030101010101" pitchFamily="2" charset="-122"/>
                  </a:rPr>
                  <a:t>建出的有向图一定能画成“一侧是节点</a:t>
                </a:r>
                <a:r>
                  <a:rPr lang="en-US" altLang="zh-CN" sz="2000" dirty="0">
                    <a:latin typeface="宋体" panose="02010600030101010101" pitchFamily="2" charset="-122"/>
                    <a:ea typeface="宋体" panose="02010600030101010101" pitchFamily="2" charset="-122"/>
                  </a:rPr>
                  <a:t>1~N</a:t>
                </a:r>
                <a:r>
                  <a:rPr lang="zh-CN" altLang="en-US" sz="2000" dirty="0">
                    <a:latin typeface="宋体" panose="02010600030101010101" pitchFamily="2" charset="-122"/>
                    <a:ea typeface="宋体" panose="02010600030101010101" pitchFamily="2" charset="-122"/>
                  </a:rPr>
                  <a:t>，另一侧是节点</a:t>
                </a:r>
                <a:r>
                  <a:rPr lang="en-US" altLang="zh-CN" sz="2000" dirty="0">
                    <a:latin typeface="宋体" panose="02010600030101010101" pitchFamily="2" charset="-122"/>
                    <a:ea typeface="宋体" panose="02010600030101010101" pitchFamily="2" charset="-122"/>
                  </a:rPr>
                  <a:t>N+1~2N”</a:t>
                </a:r>
                <a:r>
                  <a:rPr lang="zh-CN" altLang="en-US" sz="2000" dirty="0">
                    <a:latin typeface="宋体" panose="02010600030101010101" pitchFamily="2" charset="-122"/>
                    <a:ea typeface="宋体" panose="02010600030101010101" pitchFamily="2" charset="-122"/>
                  </a:rPr>
                  <a:t>。当把图中的边看作无向边时，这两侧连边的情况是对称的。</a:t>
                </a:r>
                <a:endParaRPr lang="en-US" altLang="zh-CN" sz="2000" dirty="0">
                  <a:latin typeface="宋体" panose="02010600030101010101" pitchFamily="2" charset="-122"/>
                  <a:ea typeface="宋体" panose="02010600030101010101" pitchFamily="2" charset="-122"/>
                </a:endParaRPr>
              </a:p>
              <a:p>
                <a:pPr marL="0" indent="0">
                  <a:lnSpc>
                    <a:spcPct val="160000"/>
                  </a:lnSpc>
                  <a:buNone/>
                </a:pP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用</a:t>
                </a:r>
                <a:r>
                  <a:rPr lang="en-US" altLang="zh-CN" sz="2000" dirty="0" err="1">
                    <a:latin typeface="宋体" panose="02010600030101010101" pitchFamily="2" charset="-122"/>
                    <a:ea typeface="宋体" panose="02010600030101010101" pitchFamily="2" charset="-122"/>
                  </a:rPr>
                  <a:t>Tarjan</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算法求出有向图中所有的强连通分量。</a:t>
                </a:r>
                <a:endParaRPr lang="en-US" altLang="zh-CN" sz="2000" dirty="0">
                  <a:latin typeface="宋体" panose="02010600030101010101" pitchFamily="2" charset="-122"/>
                  <a:ea typeface="宋体" panose="02010600030101010101" pitchFamily="2" charset="-122"/>
                </a:endParaRPr>
              </a:p>
              <a:p>
                <a:pPr marL="0" indent="0">
                  <a:lnSpc>
                    <a:spcPct val="160000"/>
                  </a:lnSpc>
                  <a:buNone/>
                </a:pP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若存在</a:t>
                </a:r>
                <a:r>
                  <a:rPr lang="en-US" altLang="zh-CN" sz="2000" dirty="0" err="1">
                    <a:latin typeface="宋体" panose="02010600030101010101" pitchFamily="2" charset="-122"/>
                    <a:ea typeface="宋体" panose="02010600030101010101" pitchFamily="2" charset="-122"/>
                  </a:rPr>
                  <a:t>i</a:t>
                </a:r>
                <a:r>
                  <a:rPr lang="en-US" altLang="zh-CN" sz="2000" dirty="0">
                    <a:latin typeface="宋体" panose="02010600030101010101" pitchFamily="2" charset="-122"/>
                    <a:ea typeface="宋体" panose="02010600030101010101" pitchFamily="2" charset="-122"/>
                  </a:rPr>
                  <a:t>∈[1,N]</a:t>
                </a:r>
                <a:r>
                  <a:rPr lang="zh-CN" altLang="en-US" sz="2000" dirty="0">
                    <a:latin typeface="宋体" panose="02010600030101010101" pitchFamily="2" charset="-122"/>
                    <a:ea typeface="宋体" panose="02010600030101010101" pitchFamily="2" charset="-122"/>
                  </a:rPr>
                  <a:t>，满足</a:t>
                </a:r>
                <a:r>
                  <a:rPr lang="en-US" altLang="zh-CN" sz="2000" dirty="0" err="1">
                    <a:latin typeface="宋体" panose="02010600030101010101" pitchFamily="2" charset="-122"/>
                    <a:ea typeface="宋体" panose="02010600030101010101" pitchFamily="2" charset="-122"/>
                  </a:rPr>
                  <a:t>i</a:t>
                </a:r>
                <a:r>
                  <a:rPr lang="zh-CN" altLang="en-US" sz="2000" dirty="0">
                    <a:latin typeface="宋体" panose="02010600030101010101" pitchFamily="2" charset="-122"/>
                    <a:ea typeface="宋体" panose="02010600030101010101" pitchFamily="2" charset="-122"/>
                  </a:rPr>
                  <a:t>和</a:t>
                </a:r>
                <a:r>
                  <a:rPr lang="en-US" altLang="zh-CN" sz="2000" dirty="0" err="1">
                    <a:latin typeface="宋体" panose="02010600030101010101" pitchFamily="2" charset="-122"/>
                    <a:ea typeface="宋体" panose="02010600030101010101" pitchFamily="2" charset="-122"/>
                  </a:rPr>
                  <a:t>i+N</a:t>
                </a:r>
                <a:r>
                  <a:rPr lang="zh-CN" altLang="en-US" sz="2000" dirty="0">
                    <a:latin typeface="宋体" panose="02010600030101010101" pitchFamily="2" charset="-122"/>
                    <a:ea typeface="宋体" panose="02010600030101010101" pitchFamily="2" charset="-122"/>
                  </a:rPr>
                  <a:t>属于同一个强连通分量，则表明：若变量</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m:rPr>
                            <m:sty m:val="p"/>
                          </m:rPr>
                          <a:rPr lang="en-US" altLang="zh-CN" sz="2000" i="1">
                            <a:latin typeface="Cambria Math" panose="02040503050406030204" pitchFamily="18" charset="0"/>
                          </a:rPr>
                          <m:t>i</m:t>
                        </m:r>
                      </m:sub>
                    </m:sSub>
                  </m:oMath>
                </a14:m>
                <a:r>
                  <a:rPr lang="zh-CN" altLang="en-US" sz="2000" dirty="0">
                    <a:latin typeface="宋体" panose="02010600030101010101" pitchFamily="2" charset="-122"/>
                    <a:ea typeface="宋体" panose="02010600030101010101" pitchFamily="2" charset="-122"/>
                  </a:rPr>
                  <a:t>赋值为</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sub>
                    </m:sSub>
                    <m:r>
                      <a:rPr lang="en-US" altLang="zh-CN" sz="2000" b="0" i="1" smtClean="0">
                        <a:latin typeface="Cambria Math" panose="02040503050406030204" pitchFamily="18" charset="0"/>
                      </a:rPr>
                      <m:t> </m:t>
                    </m:r>
                  </m:oMath>
                </a14:m>
                <a:r>
                  <a:rPr lang="zh-CN" altLang="en-US" sz="2000" dirty="0">
                    <a:latin typeface="宋体" panose="02010600030101010101" pitchFamily="2" charset="-122"/>
                    <a:ea typeface="宋体" panose="02010600030101010101" pitchFamily="2" charset="-122"/>
                  </a:rPr>
                  <a:t>，则变量</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𝑖</m:t>
                        </m:r>
                      </m:sub>
                    </m:sSub>
                  </m:oMath>
                </a14:m>
                <a:r>
                  <a:rPr lang="zh-CN" altLang="en-US" sz="2000" dirty="0">
                    <a:latin typeface="宋体" panose="02010600030101010101" pitchFamily="2" charset="-122"/>
                    <a:ea typeface="宋体" panose="02010600030101010101" pitchFamily="2" charset="-122"/>
                  </a:rPr>
                  <a:t>必须赋值为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sub>
                    </m:sSub>
                  </m:oMath>
                </a14:m>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对任意</a:t>
                </a:r>
                <a:r>
                  <a:rPr lang="en-US" altLang="zh-CN" sz="2000" dirty="0">
                    <a:latin typeface="宋体" panose="02010600030101010101" pitchFamily="2" charset="-122"/>
                    <a:ea typeface="宋体" panose="02010600030101010101" pitchFamily="2" charset="-122"/>
                  </a:rPr>
                  <a:t>p</a:t>
                </a:r>
                <a:r>
                  <a:rPr lang="zh-CN" altLang="en-US"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{O,1})</a:t>
                </a:r>
                <a:r>
                  <a:rPr lang="zh-CN" altLang="en-US" sz="2000" dirty="0">
                    <a:latin typeface="宋体" panose="02010600030101010101" pitchFamily="2" charset="-122"/>
                    <a:ea typeface="宋体" panose="02010600030101010101" pitchFamily="2" charset="-122"/>
                  </a:rPr>
                  <a:t>。这显然是矛盾的，说明问题无解。若不存在这样的</a:t>
                </a:r>
                <a:r>
                  <a:rPr lang="en-US" altLang="zh-CN" sz="2000" dirty="0" err="1">
                    <a:latin typeface="宋体" panose="02010600030101010101" pitchFamily="2" charset="-122"/>
                    <a:ea typeface="宋体" panose="02010600030101010101" pitchFamily="2" charset="-122"/>
                  </a:rPr>
                  <a:t>i</a:t>
                </a:r>
                <a:r>
                  <a:rPr lang="zh-CN" altLang="en-US" sz="2000" dirty="0">
                    <a:latin typeface="宋体" panose="02010600030101010101" pitchFamily="2" charset="-122"/>
                    <a:ea typeface="宋体" panose="02010600030101010101" pitchFamily="2" charset="-122"/>
                  </a:rPr>
                  <a:t>，则问题一定有解。</a:t>
                </a:r>
                <a:endParaRPr lang="en-US" altLang="zh-CN" sz="2000" dirty="0">
                  <a:latin typeface="宋体" panose="02010600030101010101" pitchFamily="2" charset="-122"/>
                  <a:ea typeface="宋体" panose="02010600030101010101" pitchFamily="2" charset="-122"/>
                </a:endParaRPr>
              </a:p>
              <a:p>
                <a:pPr marL="0" indent="0">
                  <a:lnSpc>
                    <a:spcPct val="160000"/>
                  </a:lnSpc>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时间复杂度为</a:t>
                </a:r>
                <a:r>
                  <a:rPr lang="en-US" altLang="zh-CN" sz="2000" dirty="0">
                    <a:latin typeface="宋体" panose="02010600030101010101" pitchFamily="2" charset="-122"/>
                    <a:ea typeface="宋体" panose="02010600030101010101" pitchFamily="2" charset="-122"/>
                  </a:rPr>
                  <a:t>O(N+M)</a:t>
                </a:r>
                <a:r>
                  <a:rPr lang="zh-CN" altLang="en-US" sz="2000" dirty="0">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200" y="304800"/>
                <a:ext cx="9839035" cy="6553200"/>
              </a:xfrm>
              <a:blipFill rotWithShape="1">
                <a:blip r:embed="rId1"/>
                <a:stretch>
                  <a:fillRect r="4"/>
                </a:stretch>
              </a:blipFill>
            </p:spPr>
            <p:txBody>
              <a:bodyPr/>
              <a:lstStyle/>
              <a:p>
                <a:r>
                  <a:rPr lang="zh-CN" alt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95746"/>
            <a:ext cx="10515600" cy="4351338"/>
          </a:xfrm>
        </p:spPr>
        <p:txBody>
          <a:bodyPr>
            <a:normAutofit/>
          </a:bodyPr>
          <a:lstStyle/>
          <a:p>
            <a:pPr marL="0" indent="0">
              <a:buNone/>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如下图所示，设变量数 </a:t>
            </a:r>
            <a:r>
              <a:rPr lang="en-US" altLang="zh-CN" sz="2400" dirty="0">
                <a:latin typeface="宋体" panose="02010600030101010101" pitchFamily="2" charset="-122"/>
                <a:ea typeface="宋体" panose="02010600030101010101" pitchFamily="2" charset="-122"/>
              </a:rPr>
              <a:t>N=3</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1~3</a:t>
            </a:r>
            <a:r>
              <a:rPr lang="zh-CN" altLang="en-US" sz="2400" dirty="0">
                <a:latin typeface="宋体" panose="02010600030101010101" pitchFamily="2" charset="-122"/>
                <a:ea typeface="宋体" panose="02010600030101010101" pitchFamily="2" charset="-122"/>
              </a:rPr>
              <a:t>三个点代表三个变量的第一种赋值，</a:t>
            </a:r>
            <a:r>
              <a:rPr lang="en-US" altLang="zh-CN" sz="2400" dirty="0">
                <a:latin typeface="宋体" panose="02010600030101010101" pitchFamily="2" charset="-122"/>
                <a:ea typeface="宋体" panose="02010600030101010101" pitchFamily="2" charset="-122"/>
              </a:rPr>
              <a:t>4~6</a:t>
            </a:r>
            <a:r>
              <a:rPr lang="zh-CN" altLang="en-US" sz="2400" dirty="0">
                <a:latin typeface="宋体" panose="02010600030101010101" pitchFamily="2" charset="-122"/>
                <a:ea typeface="宋体" panose="02010600030101010101" pitchFamily="2" charset="-122"/>
              </a:rPr>
              <a:t>三个点代表变量的第二种赋值。前两种情况都不可能是</a:t>
            </a:r>
            <a:r>
              <a:rPr lang="en-US" altLang="zh-CN" sz="2400" dirty="0">
                <a:latin typeface="宋体" panose="02010600030101010101" pitchFamily="2" charset="-122"/>
                <a:ea typeface="宋体" panose="02010600030101010101" pitchFamily="2" charset="-122"/>
              </a:rPr>
              <a:t>2-SAT</a:t>
            </a:r>
            <a:r>
              <a:rPr lang="zh-CN" altLang="en-US" sz="2400" dirty="0">
                <a:latin typeface="宋体" panose="02010600030101010101" pitchFamily="2" charset="-122"/>
                <a:ea typeface="宋体" panose="02010600030101010101" pitchFamily="2" charset="-122"/>
              </a:rPr>
              <a:t>问题对应的有向图，因为命题“若</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则</a:t>
            </a: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的逆否命题“若</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则</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未在图中体现。第三种情况可能是某个</a:t>
            </a:r>
            <a:r>
              <a:rPr lang="en-US" altLang="zh-CN" sz="24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SAT</a:t>
            </a:r>
            <a:r>
              <a:rPr lang="zh-CN" altLang="en-US" sz="2400" dirty="0">
                <a:latin typeface="宋体" panose="02010600030101010101" pitchFamily="2" charset="-122"/>
                <a:ea typeface="宋体" panose="02010600030101010101" pitchFamily="2" charset="-122"/>
              </a:rPr>
              <a:t>问题对应的有向图，其中一组解是选择</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三个点代表的赋值。</a:t>
            </a:r>
            <a:endParaRPr lang="zh-CN" altLang="en-US" sz="2400" dirty="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2192239" y="3470673"/>
            <a:ext cx="7438979" cy="249158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20436"/>
            <a:ext cx="10938164" cy="5456527"/>
          </a:xfrm>
        </p:spPr>
        <p:txBody>
          <a:bodyPr>
            <a:normAutofit/>
          </a:bodyPr>
          <a:lstStyle/>
          <a:p>
            <a:pPr marL="0" indent="0">
              <a:buNone/>
            </a:pPr>
            <a:r>
              <a:rPr lang="zh-CN" altLang="en-US" sz="2000" dirty="0">
                <a:latin typeface="宋体" panose="02010600030101010101" pitchFamily="2" charset="-122"/>
                <a:ea typeface="宋体" panose="02010600030101010101" pitchFamily="2" charset="-122"/>
              </a:rPr>
              <a:t>一些常见的关系转换</a:t>
            </a: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r>
              <a:rPr lang="zh-CN" altLang="en-US" sz="2000" dirty="0">
                <a:latin typeface="宋体" panose="02010600030101010101" pitchFamily="2" charset="-122"/>
                <a:ea typeface="宋体" panose="02010600030101010101" pitchFamily="2" charset="-122"/>
              </a:rPr>
              <a:t>设节点</a:t>
            </a:r>
            <a:r>
              <a:rPr lang="en-US" altLang="zh-CN" sz="2000" dirty="0">
                <a:latin typeface="宋体" panose="02010600030101010101" pitchFamily="2" charset="-122"/>
                <a:ea typeface="宋体" panose="02010600030101010101" pitchFamily="2" charset="-122"/>
              </a:rPr>
              <a:t>a(1≤a≤N)</a:t>
            </a:r>
            <a:r>
              <a:rPr lang="zh-CN" altLang="en-US" sz="2000" dirty="0">
                <a:latin typeface="宋体" panose="02010600030101010101" pitchFamily="2" charset="-122"/>
                <a:ea typeface="宋体" panose="02010600030101010101" pitchFamily="2" charset="-122"/>
              </a:rPr>
              <a:t>表示变量</a:t>
            </a:r>
            <a:r>
              <a:rPr lang="en-US" altLang="zh-CN" sz="2000" dirty="0" err="1">
                <a:latin typeface="宋体" panose="02010600030101010101" pitchFamily="2" charset="-122"/>
                <a:ea typeface="宋体" panose="02010600030101010101" pitchFamily="2" charset="-122"/>
              </a:rPr>
              <a:t>Xa</a:t>
            </a:r>
            <a:r>
              <a:rPr lang="zh-CN" altLang="en-US" sz="2000" dirty="0">
                <a:latin typeface="宋体" panose="02010600030101010101" pitchFamily="2" charset="-122"/>
                <a:ea typeface="宋体" panose="02010600030101010101" pitchFamily="2" charset="-122"/>
              </a:rPr>
              <a:t>赋值为</a:t>
            </a:r>
            <a:r>
              <a:rPr lang="en-US" altLang="zh-CN" sz="2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节点</a:t>
            </a:r>
            <a:r>
              <a:rPr lang="en-US" altLang="zh-CN" sz="2000" dirty="0" err="1">
                <a:latin typeface="宋体" panose="02010600030101010101" pitchFamily="2" charset="-122"/>
                <a:ea typeface="宋体" panose="02010600030101010101" pitchFamily="2" charset="-122"/>
              </a:rPr>
              <a:t>a+N</a:t>
            </a:r>
            <a:r>
              <a:rPr lang="zh-CN" altLang="en-US" sz="2000" dirty="0">
                <a:latin typeface="宋体" panose="02010600030101010101" pitchFamily="2" charset="-122"/>
                <a:ea typeface="宋体" panose="02010600030101010101" pitchFamily="2" charset="-122"/>
              </a:rPr>
              <a:t>表示</a:t>
            </a:r>
            <a:r>
              <a:rPr lang="en-US" altLang="zh-CN" sz="2000" dirty="0" err="1">
                <a:latin typeface="宋体" panose="02010600030101010101" pitchFamily="2" charset="-122"/>
                <a:ea typeface="宋体" panose="02010600030101010101" pitchFamily="2" charset="-122"/>
              </a:rPr>
              <a:t>Xa</a:t>
            </a:r>
            <a:r>
              <a:rPr lang="zh-CN" altLang="en-US" sz="2000" dirty="0">
                <a:latin typeface="宋体" panose="02010600030101010101" pitchFamily="2" charset="-122"/>
                <a:ea typeface="宋体" panose="02010600030101010101" pitchFamily="2" charset="-122"/>
              </a:rPr>
              <a:t>赋值为</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514350" indent="-514350">
              <a:buAutoNum type="arabicPeriod"/>
            </a:pPr>
            <a:r>
              <a:rPr lang="en-US" altLang="zh-CN" sz="2000" dirty="0">
                <a:latin typeface="宋体" panose="02010600030101010101" pitchFamily="2" charset="-122"/>
                <a:ea typeface="宋体" panose="02010600030101010101" pitchFamily="2" charset="-122"/>
              </a:rPr>
              <a:t>a and b=0</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这表示</a:t>
            </a:r>
            <a:r>
              <a:rPr lang="en-US" altLang="zh-CN" sz="2000" dirty="0" err="1">
                <a:latin typeface="宋体" panose="02010600030101010101" pitchFamily="2" charset="-122"/>
                <a:ea typeface="宋体" panose="02010600030101010101" pitchFamily="2" charset="-122"/>
              </a:rPr>
              <a:t>Xa,Xb</a:t>
            </a:r>
            <a:r>
              <a:rPr lang="zh-CN" altLang="en-US" sz="2000" dirty="0">
                <a:latin typeface="宋体" panose="02010600030101010101" pitchFamily="2" charset="-122"/>
                <a:ea typeface="宋体" panose="02010600030101010101" pitchFamily="2" charset="-122"/>
              </a:rPr>
              <a:t>其中一个赋值为</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时，另一个必须赋值为</a:t>
            </a:r>
            <a:r>
              <a:rPr lang="en-US" altLang="zh-CN" sz="2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若</a:t>
            </a:r>
            <a:r>
              <a:rPr lang="en-US" altLang="zh-CN" sz="2000" dirty="0" err="1">
                <a:latin typeface="宋体" panose="02010600030101010101" pitchFamily="2" charset="-122"/>
                <a:ea typeface="宋体" panose="02010600030101010101" pitchFamily="2" charset="-122"/>
              </a:rPr>
              <a:t>Xa</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，则必须</a:t>
            </a:r>
            <a:r>
              <a:rPr lang="en-US" altLang="zh-CN" sz="2000" dirty="0" err="1">
                <a:latin typeface="宋体" panose="02010600030101010101" pitchFamily="2" charset="-122"/>
                <a:ea typeface="宋体" panose="02010600030101010101" pitchFamily="2" charset="-122"/>
              </a:rPr>
              <a:t>Xb</a:t>
            </a:r>
            <a:r>
              <a:rPr lang="en-US" altLang="zh-CN" sz="2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。从</a:t>
            </a:r>
            <a:r>
              <a:rPr lang="en-US" altLang="zh-CN" sz="2000" dirty="0" err="1">
                <a:latin typeface="宋体" panose="02010600030101010101" pitchFamily="2" charset="-122"/>
                <a:ea typeface="宋体" panose="02010600030101010101" pitchFamily="2" charset="-122"/>
              </a:rPr>
              <a:t>a+N</a:t>
            </a:r>
            <a:r>
              <a:rPr lang="zh-CN" altLang="en-US" sz="2000" dirty="0">
                <a:latin typeface="宋体" panose="02010600030101010101" pitchFamily="2" charset="-122"/>
                <a:ea typeface="宋体" panose="02010600030101010101" pitchFamily="2" charset="-122"/>
              </a:rPr>
              <a:t>到</a:t>
            </a:r>
            <a:r>
              <a:rPr lang="en-US" altLang="zh-CN" sz="2000" dirty="0">
                <a:latin typeface="宋体" panose="02010600030101010101" pitchFamily="2" charset="-122"/>
                <a:ea typeface="宋体" panose="02010600030101010101" pitchFamily="2" charset="-122"/>
              </a:rPr>
              <a:t>b</a:t>
            </a:r>
            <a:r>
              <a:rPr lang="zh-CN" altLang="en-US" sz="2000" dirty="0">
                <a:latin typeface="宋体" panose="02010600030101010101" pitchFamily="2" charset="-122"/>
                <a:ea typeface="宋体" panose="02010600030101010101" pitchFamily="2" charset="-122"/>
              </a:rPr>
              <a:t>连有向边。</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若</a:t>
            </a:r>
            <a:r>
              <a:rPr lang="en-US" altLang="zh-CN" sz="2000" dirty="0" err="1">
                <a:latin typeface="宋体" panose="02010600030101010101" pitchFamily="2" charset="-122"/>
                <a:ea typeface="宋体" panose="02010600030101010101" pitchFamily="2" charset="-122"/>
              </a:rPr>
              <a:t>Xb</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，则必须</a:t>
            </a:r>
            <a:r>
              <a:rPr lang="en-US" altLang="zh-CN" sz="2000" dirty="0" err="1">
                <a:latin typeface="宋体" panose="02010600030101010101" pitchFamily="2" charset="-122"/>
                <a:ea typeface="宋体" panose="02010600030101010101" pitchFamily="2" charset="-122"/>
              </a:rPr>
              <a:t>Xa</a:t>
            </a:r>
            <a:r>
              <a:rPr lang="en-US" altLang="zh-CN" sz="2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。从</a:t>
            </a:r>
            <a:r>
              <a:rPr lang="en-US" altLang="zh-CN" sz="2000" dirty="0" err="1">
                <a:latin typeface="宋体" panose="02010600030101010101" pitchFamily="2" charset="-122"/>
                <a:ea typeface="宋体" panose="02010600030101010101" pitchFamily="2" charset="-122"/>
              </a:rPr>
              <a:t>b+N</a:t>
            </a:r>
            <a:r>
              <a:rPr lang="zh-CN" altLang="en-US" sz="2000" dirty="0">
                <a:latin typeface="宋体" panose="02010600030101010101" pitchFamily="2" charset="-122"/>
                <a:ea typeface="宋体" panose="02010600030101010101" pitchFamily="2" charset="-122"/>
              </a:rPr>
              <a:t>到</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连有向边。</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2. a and b=1</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这表示</a:t>
            </a:r>
            <a:r>
              <a:rPr lang="en-US" altLang="zh-CN" sz="2000" dirty="0" err="1">
                <a:latin typeface="宋体" panose="02010600030101010101" pitchFamily="2" charset="-122"/>
                <a:ea typeface="宋体" panose="02010600030101010101" pitchFamily="2" charset="-122"/>
              </a:rPr>
              <a:t>Xa</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两个变量都必须赋值为</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。该关系可由</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条有向边描述</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若赋为</a:t>
            </a:r>
            <a:r>
              <a:rPr lang="en-US" altLang="zh-CN" sz="2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，让它直接产生矛盾即可。</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若</a:t>
            </a:r>
            <a:r>
              <a:rPr lang="en-US" altLang="zh-CN" sz="2000" dirty="0" err="1">
                <a:latin typeface="宋体" panose="02010600030101010101" pitchFamily="2" charset="-122"/>
                <a:ea typeface="宋体" panose="02010600030101010101" pitchFamily="2" charset="-122"/>
              </a:rPr>
              <a:t>Xa</a:t>
            </a:r>
            <a:r>
              <a:rPr lang="en-US" altLang="zh-CN" sz="2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，则必须</a:t>
            </a:r>
            <a:r>
              <a:rPr lang="en-US" altLang="zh-CN" sz="2000" dirty="0" err="1">
                <a:latin typeface="宋体" panose="02010600030101010101" pitchFamily="2" charset="-122"/>
                <a:ea typeface="宋体" panose="02010600030101010101" pitchFamily="2" charset="-122"/>
              </a:rPr>
              <a:t>Xa</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。从</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到</a:t>
            </a:r>
            <a:r>
              <a:rPr lang="en-US" altLang="zh-CN" sz="2000" dirty="0" err="1">
                <a:latin typeface="宋体" panose="02010600030101010101" pitchFamily="2" charset="-122"/>
                <a:ea typeface="宋体" panose="02010600030101010101" pitchFamily="2" charset="-122"/>
              </a:rPr>
              <a:t>a+N</a:t>
            </a:r>
            <a:r>
              <a:rPr lang="zh-CN" altLang="en-US" sz="2000" dirty="0">
                <a:latin typeface="宋体" panose="02010600030101010101" pitchFamily="2" charset="-122"/>
                <a:ea typeface="宋体" panose="02010600030101010101" pitchFamily="2" charset="-122"/>
              </a:rPr>
              <a:t>连有向边。</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若</a:t>
            </a:r>
            <a:r>
              <a:rPr lang="en-US" altLang="zh-CN" sz="2000" dirty="0" err="1">
                <a:latin typeface="宋体" panose="02010600030101010101" pitchFamily="2" charset="-122"/>
                <a:ea typeface="宋体" panose="02010600030101010101" pitchFamily="2" charset="-122"/>
              </a:rPr>
              <a:t>Xb</a:t>
            </a:r>
            <a:r>
              <a:rPr lang="en-US" altLang="zh-CN" sz="2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，则必须</a:t>
            </a:r>
            <a:r>
              <a:rPr lang="en-US" altLang="zh-CN" sz="2000" dirty="0" err="1">
                <a:latin typeface="宋体" panose="02010600030101010101" pitchFamily="2" charset="-122"/>
                <a:ea typeface="宋体" panose="02010600030101010101" pitchFamily="2" charset="-122"/>
              </a:rPr>
              <a:t>Xb</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。从</a:t>
            </a:r>
            <a:r>
              <a:rPr lang="en-US" altLang="zh-CN" sz="2000" dirty="0">
                <a:latin typeface="宋体" panose="02010600030101010101" pitchFamily="2" charset="-122"/>
                <a:ea typeface="宋体" panose="02010600030101010101" pitchFamily="2" charset="-122"/>
              </a:rPr>
              <a:t>b</a:t>
            </a:r>
            <a:r>
              <a:rPr lang="zh-CN" altLang="en-US" sz="2000" dirty="0">
                <a:latin typeface="宋体" panose="02010600030101010101" pitchFamily="2" charset="-122"/>
                <a:ea typeface="宋体" panose="02010600030101010101" pitchFamily="2" charset="-122"/>
              </a:rPr>
              <a:t>到</a:t>
            </a:r>
            <a:r>
              <a:rPr lang="en-US" altLang="zh-CN" sz="2000" dirty="0" err="1">
                <a:latin typeface="宋体" panose="02010600030101010101" pitchFamily="2" charset="-122"/>
                <a:ea typeface="宋体" panose="02010600030101010101" pitchFamily="2" charset="-122"/>
              </a:rPr>
              <a:t>b+N</a:t>
            </a:r>
            <a:r>
              <a:rPr lang="zh-CN" altLang="en-US" sz="2000" dirty="0">
                <a:latin typeface="宋体" panose="02010600030101010101" pitchFamily="2" charset="-122"/>
                <a:ea typeface="宋体" panose="02010600030101010101" pitchFamily="2" charset="-122"/>
              </a:rPr>
              <a:t>连有向边。</a:t>
            </a:r>
            <a:endParaRPr lang="zh-CN" altLang="en-US" sz="2000" dirty="0">
              <a:latin typeface="宋体" panose="02010600030101010101" pitchFamily="2" charset="-122"/>
              <a:ea typeface="宋体" panose="02010600030101010101" pitchFamily="2" charset="-122"/>
            </a:endParaRPr>
          </a:p>
        </p:txBody>
      </p:sp>
      <p:sp>
        <p:nvSpPr>
          <p:cNvPr id="5" name="文本框 4"/>
          <p:cNvSpPr txBox="1"/>
          <p:nvPr/>
        </p:nvSpPr>
        <p:spPr>
          <a:xfrm>
            <a:off x="838200" y="6303880"/>
            <a:ext cx="6096000" cy="369332"/>
          </a:xfrm>
          <a:prstGeom prst="rect">
            <a:avLst/>
          </a:prstGeom>
          <a:noFill/>
        </p:spPr>
        <p:txBody>
          <a:bodyPr wrap="square">
            <a:spAutoFit/>
          </a:bodyPr>
          <a:lstStyle/>
          <a:p>
            <a:r>
              <a:rPr lang="zh-CN" altLang="en-US" b="1" i="0" dirty="0">
                <a:effectLst/>
                <a:latin typeface="-apple-system"/>
              </a:rPr>
              <a:t>要注意只有关系明确的时候才能建边</a:t>
            </a:r>
            <a:r>
              <a:rPr lang="en-US" altLang="zh-CN" b="1" i="0" dirty="0">
                <a:effectLst/>
                <a:latin typeface="-apple-system"/>
              </a:rPr>
              <a:t>!</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09964"/>
            <a:ext cx="10515600" cy="4966999"/>
          </a:xfrm>
        </p:spPr>
        <p:txBody>
          <a:bodyPr>
            <a:normAutofit/>
          </a:bodyPr>
          <a:lstStyle/>
          <a:p>
            <a:pPr marL="0" indent="0">
              <a:buNone/>
            </a:pPr>
            <a:r>
              <a:rPr lang="en-US" altLang="zh-CN" sz="2000" dirty="0">
                <a:latin typeface="宋体" panose="02010600030101010101" pitchFamily="2" charset="-122"/>
                <a:ea typeface="宋体" panose="02010600030101010101" pitchFamily="2" charset="-122"/>
              </a:rPr>
              <a:t>3.a or b=1</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与第</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种情况类似，连边</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a,b+N</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b.a+N</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4. a or b=0</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与第</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种情况类似，连边</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a+N,a</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b+N,b</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5. a </a:t>
            </a:r>
            <a:r>
              <a:rPr lang="en-US" altLang="zh-CN" sz="2000" dirty="0" err="1">
                <a:latin typeface="宋体" panose="02010600030101010101" pitchFamily="2" charset="-122"/>
                <a:ea typeface="宋体" panose="02010600030101010101" pitchFamily="2" charset="-122"/>
              </a:rPr>
              <a:t>xor</a:t>
            </a:r>
            <a:r>
              <a:rPr lang="en-US" altLang="zh-CN" sz="2000" dirty="0">
                <a:latin typeface="宋体" panose="02010600030101010101" pitchFamily="2" charset="-122"/>
                <a:ea typeface="宋体" panose="02010600030101010101" pitchFamily="2" charset="-122"/>
              </a:rPr>
              <a:t> b=0</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连边</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a,b</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b,a</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a+N,b+N</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b+N,a+N</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6. a </a:t>
            </a:r>
            <a:r>
              <a:rPr lang="en-US" altLang="zh-CN" sz="2000" dirty="0" err="1">
                <a:latin typeface="宋体" panose="02010600030101010101" pitchFamily="2" charset="-122"/>
                <a:ea typeface="宋体" panose="02010600030101010101" pitchFamily="2" charset="-122"/>
              </a:rPr>
              <a:t>xor</a:t>
            </a:r>
            <a:r>
              <a:rPr lang="en-US" altLang="zh-CN" sz="2000" dirty="0">
                <a:latin typeface="宋体" panose="02010600030101010101" pitchFamily="2" charset="-122"/>
                <a:ea typeface="宋体" panose="02010600030101010101" pitchFamily="2" charset="-122"/>
              </a:rPr>
              <a:t> b=1</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连边</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a,b+N</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b,a+N</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a+N,b</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b+N,a</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可以发现，在我们添加的有向边中，“原命题”和“逆否命题”是成对出现的。用</a:t>
            </a:r>
            <a:r>
              <a:rPr lang="en-US" altLang="zh-CN" sz="2000" dirty="0" err="1">
                <a:latin typeface="宋体" panose="02010600030101010101" pitchFamily="2" charset="-122"/>
                <a:ea typeface="宋体" panose="02010600030101010101" pitchFamily="2" charset="-122"/>
              </a:rPr>
              <a:t>Tarjan</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算法求出有向图中所有的强连通分量，检查是否存在</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和</a:t>
            </a:r>
            <a:r>
              <a:rPr lang="en-US" altLang="zh-CN" sz="2000" dirty="0" err="1">
                <a:latin typeface="宋体" panose="02010600030101010101" pitchFamily="2" charset="-122"/>
                <a:ea typeface="宋体" panose="02010600030101010101" pitchFamily="2" charset="-122"/>
              </a:rPr>
              <a:t>a+N</a:t>
            </a:r>
            <a:r>
              <a:rPr lang="zh-CN" altLang="en-US" sz="2000" dirty="0">
                <a:latin typeface="宋体" panose="02010600030101010101" pitchFamily="2" charset="-122"/>
                <a:ea typeface="宋体" panose="02010600030101010101" pitchFamily="2" charset="-122"/>
              </a:rPr>
              <a:t>属于同一个</a:t>
            </a:r>
            <a:r>
              <a:rPr lang="en-US" altLang="zh-CN" sz="2000" dirty="0">
                <a:latin typeface="宋体" panose="02010600030101010101" pitchFamily="2" charset="-122"/>
                <a:ea typeface="宋体" panose="02010600030101010101" pitchFamily="2" charset="-122"/>
              </a:rPr>
              <a:t>SCC</a:t>
            </a:r>
            <a:r>
              <a:rPr lang="zh-CN" altLang="en-US" sz="2000" dirty="0">
                <a:latin typeface="宋体" panose="02010600030101010101" pitchFamily="2" charset="-122"/>
                <a:ea typeface="宋体" panose="02010600030101010101" pitchFamily="2" charset="-122"/>
              </a:rPr>
              <a:t>即可。</a:t>
            </a:r>
            <a:endParaRPr lang="zh-CN" altLang="en-US" sz="2000" dirty="0">
              <a:latin typeface="宋体" panose="02010600030101010101" pitchFamily="2" charset="-122"/>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4927" y="532534"/>
            <a:ext cx="8121073" cy="4351338"/>
          </a:xfrm>
        </p:spPr>
        <p:txBody>
          <a:bodyPr>
            <a:normAutofit/>
          </a:bodyPr>
          <a:lstStyle/>
          <a:p>
            <a:pPr marL="0" indent="0">
              <a:buNone/>
            </a:pPr>
            <a:r>
              <a:rPr lang="en-US" altLang="zh-CN" sz="2800" b="1" dirty="0">
                <a:latin typeface="宋体" panose="02010600030101010101" pitchFamily="2" charset="-122"/>
                <a:ea typeface="宋体" panose="02010600030101010101" pitchFamily="2" charset="-122"/>
              </a:rPr>
              <a:t>2-SAT</a:t>
            </a:r>
            <a:r>
              <a:rPr lang="zh-CN" altLang="en-US" sz="2800" b="1" dirty="0">
                <a:latin typeface="宋体" panose="02010600030101010101" pitchFamily="2" charset="-122"/>
                <a:ea typeface="宋体" panose="02010600030101010101" pitchFamily="2" charset="-122"/>
              </a:rPr>
              <a:t>问题求解</a:t>
            </a:r>
            <a:endParaRPr lang="en-US" altLang="zh-CN" sz="2800" b="1" dirty="0">
              <a:latin typeface="宋体" panose="02010600030101010101" pitchFamily="2" charset="-122"/>
              <a:ea typeface="宋体" panose="02010600030101010101" pitchFamily="2" charset="-122"/>
            </a:endParaRPr>
          </a:p>
          <a:p>
            <a:pPr marL="0" indent="0">
              <a:buNone/>
            </a:pPr>
            <a:endParaRPr lang="en-US" altLang="zh-CN" sz="2000" b="1" dirty="0">
              <a:latin typeface="宋体" panose="02010600030101010101" pitchFamily="2" charset="-122"/>
              <a:ea typeface="宋体" panose="02010600030101010101" pitchFamily="2" charset="-122"/>
            </a:endParaRPr>
          </a:p>
          <a:p>
            <a:pPr marL="0" indent="0">
              <a:buNone/>
            </a:pP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我们发现，从</a:t>
            </a:r>
            <a:r>
              <a:rPr lang="en-US" altLang="zh-CN" sz="2000" b="1" dirty="0">
                <a:latin typeface="宋体" panose="02010600030101010101" pitchFamily="2" charset="-122"/>
                <a:ea typeface="宋体" panose="02010600030101010101" pitchFamily="2" charset="-122"/>
              </a:rPr>
              <a:t>x1</a:t>
            </a:r>
            <a:r>
              <a:rPr lang="zh-CN" altLang="en-US" sz="2000" b="1" dirty="0">
                <a:latin typeface="宋体" panose="02010600030101010101" pitchFamily="2" charset="-122"/>
                <a:ea typeface="宋体" panose="02010600030101010101" pitchFamily="2" charset="-122"/>
              </a:rPr>
              <a:t>的</a:t>
            </a:r>
            <a:r>
              <a:rPr lang="en-US" altLang="zh-CN" sz="2000" b="1" dirty="0">
                <a:latin typeface="宋体" panose="02010600030101010101" pitchFamily="2" charset="-122"/>
                <a:ea typeface="宋体" panose="02010600030101010101" pitchFamily="2" charset="-122"/>
              </a:rPr>
              <a:t>false</a:t>
            </a:r>
            <a:r>
              <a:rPr lang="zh-CN" altLang="en-US" sz="2000" b="1" dirty="0">
                <a:latin typeface="宋体" panose="02010600030101010101" pitchFamily="2" charset="-122"/>
                <a:ea typeface="宋体" panose="02010600030101010101" pitchFamily="2" charset="-122"/>
              </a:rPr>
              <a:t>出发会走到</a:t>
            </a:r>
            <a:r>
              <a:rPr lang="en-US" altLang="zh-CN" sz="2000" b="1" dirty="0">
                <a:latin typeface="宋体" panose="02010600030101010101" pitchFamily="2" charset="-122"/>
                <a:ea typeface="宋体" panose="02010600030101010101" pitchFamily="2" charset="-122"/>
              </a:rPr>
              <a:t>x1</a:t>
            </a:r>
            <a:r>
              <a:rPr lang="zh-CN" altLang="en-US" sz="2000" b="1" dirty="0">
                <a:latin typeface="宋体" panose="02010600030101010101" pitchFamily="2" charset="-122"/>
                <a:ea typeface="宋体" panose="02010600030101010101" pitchFamily="2" charset="-122"/>
              </a:rPr>
              <a:t>的</a:t>
            </a:r>
            <a:r>
              <a:rPr lang="en-US" altLang="zh-CN" sz="2000" b="1" dirty="0">
                <a:latin typeface="宋体" panose="02010600030101010101" pitchFamily="2" charset="-122"/>
                <a:ea typeface="宋体" panose="02010600030101010101" pitchFamily="2" charset="-122"/>
              </a:rPr>
              <a:t>true</a:t>
            </a:r>
            <a:r>
              <a:rPr lang="zh-CN" altLang="en-US" sz="2000" b="1" dirty="0">
                <a:latin typeface="宋体" panose="02010600030101010101" pitchFamily="2" charset="-122"/>
                <a:ea typeface="宋体" panose="02010600030101010101" pitchFamily="2" charset="-122"/>
              </a:rPr>
              <a:t>，也就是说</a:t>
            </a:r>
            <a:r>
              <a:rPr lang="en-US" altLang="zh-CN" sz="2000" b="1" dirty="0">
                <a:latin typeface="宋体" panose="02010600030101010101" pitchFamily="2" charset="-122"/>
                <a:ea typeface="宋体" panose="02010600030101010101" pitchFamily="2" charset="-122"/>
              </a:rPr>
              <a:t>x1</a:t>
            </a:r>
            <a:r>
              <a:rPr lang="zh-CN" altLang="en-US" sz="2000" b="1" dirty="0">
                <a:latin typeface="宋体" panose="02010600030101010101" pitchFamily="2" charset="-122"/>
                <a:ea typeface="宋体" panose="02010600030101010101" pitchFamily="2" charset="-122"/>
              </a:rPr>
              <a:t>现在只能等于</a:t>
            </a:r>
            <a:r>
              <a:rPr lang="en-US" altLang="zh-CN" sz="2000" b="1" dirty="0">
                <a:latin typeface="宋体" panose="02010600030101010101" pitchFamily="2" charset="-122"/>
                <a:ea typeface="宋体" panose="02010600030101010101" pitchFamily="2" charset="-122"/>
              </a:rPr>
              <a:t>true</a:t>
            </a:r>
            <a:r>
              <a:rPr lang="zh-CN" altLang="en-US" sz="2000" b="1" dirty="0">
                <a:latin typeface="宋体" panose="02010600030101010101" pitchFamily="2" charset="-122"/>
                <a:ea typeface="宋体" panose="02010600030101010101" pitchFamily="2" charset="-122"/>
              </a:rPr>
              <a:t>了；同理从</a:t>
            </a:r>
            <a:r>
              <a:rPr lang="en-US" altLang="zh-CN" sz="2000" b="1" dirty="0">
                <a:latin typeface="宋体" panose="02010600030101010101" pitchFamily="2" charset="-122"/>
                <a:ea typeface="宋体" panose="02010600030101010101" pitchFamily="2" charset="-122"/>
              </a:rPr>
              <a:t>x2</a:t>
            </a:r>
            <a:r>
              <a:rPr lang="zh-CN" altLang="en-US" sz="2000" b="1" dirty="0">
                <a:latin typeface="宋体" panose="02010600030101010101" pitchFamily="2" charset="-122"/>
                <a:ea typeface="宋体" panose="02010600030101010101" pitchFamily="2" charset="-122"/>
              </a:rPr>
              <a:t>的</a:t>
            </a:r>
            <a:r>
              <a:rPr lang="en-US" altLang="zh-CN" sz="2000" b="1" dirty="0">
                <a:latin typeface="宋体" panose="02010600030101010101" pitchFamily="2" charset="-122"/>
                <a:ea typeface="宋体" panose="02010600030101010101" pitchFamily="2" charset="-122"/>
              </a:rPr>
              <a:t>true</a:t>
            </a:r>
            <a:r>
              <a:rPr lang="zh-CN" altLang="en-US" sz="2000" b="1" dirty="0">
                <a:latin typeface="宋体" panose="02010600030101010101" pitchFamily="2" charset="-122"/>
                <a:ea typeface="宋体" panose="02010600030101010101" pitchFamily="2" charset="-122"/>
              </a:rPr>
              <a:t>出发能走到</a:t>
            </a:r>
            <a:r>
              <a:rPr lang="en-US" altLang="zh-CN" sz="2000" b="1" dirty="0">
                <a:latin typeface="宋体" panose="02010600030101010101" pitchFamily="2" charset="-122"/>
                <a:ea typeface="宋体" panose="02010600030101010101" pitchFamily="2" charset="-122"/>
              </a:rPr>
              <a:t>x2</a:t>
            </a:r>
            <a:r>
              <a:rPr lang="zh-CN" altLang="en-US" sz="2000" b="1" dirty="0">
                <a:latin typeface="宋体" panose="02010600030101010101" pitchFamily="2" charset="-122"/>
                <a:ea typeface="宋体" panose="02010600030101010101" pitchFamily="2" charset="-122"/>
              </a:rPr>
              <a:t>的</a:t>
            </a:r>
            <a:r>
              <a:rPr lang="en-US" altLang="zh-CN" sz="2000" b="1" dirty="0" err="1">
                <a:latin typeface="宋体" panose="02010600030101010101" pitchFamily="2" charset="-122"/>
                <a:ea typeface="宋体" panose="02010600030101010101" pitchFamily="2" charset="-122"/>
              </a:rPr>
              <a:t>flase</a:t>
            </a:r>
            <a:r>
              <a:rPr lang="zh-CN" altLang="en-US" sz="2000" b="1" dirty="0">
                <a:latin typeface="宋体" panose="02010600030101010101" pitchFamily="2" charset="-122"/>
                <a:ea typeface="宋体" panose="02010600030101010101" pitchFamily="2" charset="-122"/>
              </a:rPr>
              <a:t>，说明</a:t>
            </a:r>
            <a:r>
              <a:rPr lang="en-US" altLang="zh-CN" sz="2000" b="1" dirty="0">
                <a:latin typeface="宋体" panose="02010600030101010101" pitchFamily="2" charset="-122"/>
                <a:ea typeface="宋体" panose="02010600030101010101" pitchFamily="2" charset="-122"/>
              </a:rPr>
              <a:t>x2</a:t>
            </a:r>
            <a:r>
              <a:rPr lang="zh-CN" altLang="en-US" sz="2000" b="1" dirty="0">
                <a:latin typeface="宋体" panose="02010600030101010101" pitchFamily="2" charset="-122"/>
                <a:ea typeface="宋体" panose="02010600030101010101" pitchFamily="2" charset="-122"/>
              </a:rPr>
              <a:t>只能等于</a:t>
            </a:r>
            <a:r>
              <a:rPr lang="en-US" altLang="zh-CN" sz="2000" b="1" dirty="0">
                <a:latin typeface="宋体" panose="02010600030101010101" pitchFamily="2" charset="-122"/>
                <a:ea typeface="宋体" panose="02010600030101010101" pitchFamily="2" charset="-122"/>
              </a:rPr>
              <a:t>false;</a:t>
            </a:r>
            <a:endParaRPr lang="en-US" altLang="zh-CN" sz="2000" b="1" dirty="0">
              <a:latin typeface="宋体" panose="02010600030101010101" pitchFamily="2" charset="-122"/>
              <a:ea typeface="宋体" panose="02010600030101010101" pitchFamily="2" charset="-122"/>
            </a:endParaRPr>
          </a:p>
          <a:p>
            <a:pPr marL="0" indent="0">
              <a:buNone/>
            </a:pP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为什么？如果我们不将</a:t>
            </a:r>
            <a:r>
              <a:rPr lang="en-US" altLang="zh-CN" sz="2000" b="1" dirty="0">
                <a:latin typeface="宋体" panose="02010600030101010101" pitchFamily="2" charset="-122"/>
                <a:ea typeface="宋体" panose="02010600030101010101" pitchFamily="2" charset="-122"/>
              </a:rPr>
              <a:t>x1</a:t>
            </a:r>
            <a:r>
              <a:rPr lang="zh-CN" altLang="en-US" sz="2000" b="1" dirty="0">
                <a:latin typeface="宋体" panose="02010600030101010101" pitchFamily="2" charset="-122"/>
                <a:ea typeface="宋体" panose="02010600030101010101" pitchFamily="2" charset="-122"/>
              </a:rPr>
              <a:t>赋值为</a:t>
            </a:r>
            <a:r>
              <a:rPr lang="en-US" altLang="zh-CN" sz="2000" b="1" dirty="0">
                <a:latin typeface="宋体" panose="02010600030101010101" pitchFamily="2" charset="-122"/>
                <a:ea typeface="宋体" panose="02010600030101010101" pitchFamily="2" charset="-122"/>
              </a:rPr>
              <a:t>true</a:t>
            </a:r>
            <a:r>
              <a:rPr lang="zh-CN" altLang="en-US" sz="2000" b="1" dirty="0">
                <a:latin typeface="宋体" panose="02010600030101010101" pitchFamily="2" charset="-122"/>
                <a:ea typeface="宋体" panose="02010600030101010101" pitchFamily="2" charset="-122"/>
              </a:rPr>
              <a:t>，而是赋值为</a:t>
            </a:r>
            <a:r>
              <a:rPr lang="en-US" altLang="zh-CN" sz="2000" b="1" dirty="0">
                <a:latin typeface="宋体" panose="02010600030101010101" pitchFamily="2" charset="-122"/>
                <a:ea typeface="宋体" panose="02010600030101010101" pitchFamily="2" charset="-122"/>
              </a:rPr>
              <a:t>false</a:t>
            </a:r>
            <a:r>
              <a:rPr lang="zh-CN" altLang="en-US" sz="2000" b="1" dirty="0">
                <a:latin typeface="宋体" panose="02010600030101010101" pitchFamily="2" charset="-122"/>
                <a:ea typeface="宋体" panose="02010600030101010101" pitchFamily="2" charset="-122"/>
              </a:rPr>
              <a:t>，那会发生什么呢？由</a:t>
            </a:r>
            <a:r>
              <a:rPr lang="en-US" altLang="zh-CN" sz="2000" b="1" dirty="0">
                <a:latin typeface="宋体" panose="02010600030101010101" pitchFamily="2" charset="-122"/>
                <a:ea typeface="宋体" panose="02010600030101010101" pitchFamily="2" charset="-122"/>
              </a:rPr>
              <a:t>x1</a:t>
            </a:r>
            <a:r>
              <a:rPr lang="zh-CN" altLang="en-US" sz="2000" b="1" dirty="0">
                <a:latin typeface="宋体" panose="02010600030101010101" pitchFamily="2" charset="-122"/>
                <a:ea typeface="宋体" panose="02010600030101010101" pitchFamily="2" charset="-122"/>
              </a:rPr>
              <a:t>的</a:t>
            </a:r>
            <a:r>
              <a:rPr lang="en-US" altLang="zh-CN" sz="2000" b="1" dirty="0">
                <a:latin typeface="宋体" panose="02010600030101010101" pitchFamily="2" charset="-122"/>
                <a:ea typeface="宋体" panose="02010600030101010101" pitchFamily="2" charset="-122"/>
              </a:rPr>
              <a:t>false</a:t>
            </a:r>
            <a:r>
              <a:rPr lang="zh-CN" altLang="en-US" sz="2000" b="1" dirty="0">
                <a:latin typeface="宋体" panose="02010600030101010101" pitchFamily="2" charset="-122"/>
                <a:ea typeface="宋体" panose="02010600030101010101" pitchFamily="2" charset="-122"/>
              </a:rPr>
              <a:t>是能明确推出</a:t>
            </a:r>
            <a:r>
              <a:rPr lang="en-US" altLang="zh-CN" sz="2000" b="1" dirty="0">
                <a:latin typeface="宋体" panose="02010600030101010101" pitchFamily="2" charset="-122"/>
                <a:ea typeface="宋体" panose="02010600030101010101" pitchFamily="2" charset="-122"/>
              </a:rPr>
              <a:t>x2</a:t>
            </a:r>
            <a:r>
              <a:rPr lang="zh-CN" altLang="en-US" sz="2000" b="1" dirty="0">
                <a:latin typeface="宋体" panose="02010600030101010101" pitchFamily="2" charset="-122"/>
                <a:ea typeface="宋体" panose="02010600030101010101" pitchFamily="2" charset="-122"/>
              </a:rPr>
              <a:t>是为</a:t>
            </a:r>
            <a:r>
              <a:rPr lang="en-US" altLang="zh-CN" sz="2000" b="1" dirty="0">
                <a:latin typeface="宋体" panose="02010600030101010101" pitchFamily="2" charset="-122"/>
                <a:ea typeface="宋体" panose="02010600030101010101" pitchFamily="2" charset="-122"/>
              </a:rPr>
              <a:t>true</a:t>
            </a:r>
            <a:r>
              <a:rPr lang="zh-CN" altLang="en-US" sz="2000" b="1" dirty="0">
                <a:latin typeface="宋体" panose="02010600030101010101" pitchFamily="2" charset="-122"/>
                <a:ea typeface="宋体" panose="02010600030101010101" pitchFamily="2" charset="-122"/>
              </a:rPr>
              <a:t>的，但是又有</a:t>
            </a:r>
            <a:r>
              <a:rPr lang="en-US" altLang="zh-CN" sz="2000" b="1" dirty="0">
                <a:latin typeface="宋体" panose="02010600030101010101" pitchFamily="2" charset="-122"/>
                <a:ea typeface="宋体" panose="02010600030101010101" pitchFamily="2" charset="-122"/>
              </a:rPr>
              <a:t>x2</a:t>
            </a:r>
            <a:r>
              <a:rPr lang="zh-CN" altLang="en-US" sz="2000" b="1" dirty="0">
                <a:latin typeface="宋体" panose="02010600030101010101" pitchFamily="2" charset="-122"/>
                <a:ea typeface="宋体" panose="02010600030101010101" pitchFamily="2" charset="-122"/>
              </a:rPr>
              <a:t>的</a:t>
            </a:r>
            <a:r>
              <a:rPr lang="en-US" altLang="zh-CN" sz="2000" b="1" dirty="0">
                <a:latin typeface="宋体" panose="02010600030101010101" pitchFamily="2" charset="-122"/>
                <a:ea typeface="宋体" panose="02010600030101010101" pitchFamily="2" charset="-122"/>
              </a:rPr>
              <a:t>true</a:t>
            </a:r>
            <a:r>
              <a:rPr lang="zh-CN" altLang="en-US" sz="2000" b="1" dirty="0">
                <a:latin typeface="宋体" panose="02010600030101010101" pitchFamily="2" charset="-122"/>
                <a:ea typeface="宋体" panose="02010600030101010101" pitchFamily="2" charset="-122"/>
              </a:rPr>
              <a:t>能明确推出</a:t>
            </a:r>
            <a:r>
              <a:rPr lang="en-US" altLang="zh-CN" sz="2000" b="1" dirty="0">
                <a:latin typeface="宋体" panose="02010600030101010101" pitchFamily="2" charset="-122"/>
                <a:ea typeface="宋体" panose="02010600030101010101" pitchFamily="2" charset="-122"/>
              </a:rPr>
              <a:t>x1</a:t>
            </a:r>
            <a:r>
              <a:rPr lang="zh-CN" altLang="en-US" sz="2000" b="1" dirty="0">
                <a:latin typeface="宋体" panose="02010600030101010101" pitchFamily="2" charset="-122"/>
                <a:ea typeface="宋体" panose="02010600030101010101" pitchFamily="2" charset="-122"/>
              </a:rPr>
              <a:t>为</a:t>
            </a:r>
            <a:r>
              <a:rPr lang="en-US" altLang="zh-CN" sz="2000" b="1" dirty="0">
                <a:latin typeface="宋体" panose="02010600030101010101" pitchFamily="2" charset="-122"/>
                <a:ea typeface="宋体" panose="02010600030101010101" pitchFamily="2" charset="-122"/>
              </a:rPr>
              <a:t>true</a:t>
            </a:r>
            <a:r>
              <a:rPr lang="zh-CN" altLang="en-US" sz="2000" b="1" dirty="0">
                <a:latin typeface="宋体" panose="02010600030101010101" pitchFamily="2" charset="-122"/>
                <a:ea typeface="宋体" panose="02010600030101010101" pitchFamily="2" charset="-122"/>
              </a:rPr>
              <a:t>，这与刚刚我们将</a:t>
            </a:r>
            <a:r>
              <a:rPr lang="en-US" altLang="zh-CN" sz="2000" b="1" dirty="0">
                <a:latin typeface="宋体" panose="02010600030101010101" pitchFamily="2" charset="-122"/>
                <a:ea typeface="宋体" panose="02010600030101010101" pitchFamily="2" charset="-122"/>
              </a:rPr>
              <a:t>x1</a:t>
            </a:r>
            <a:r>
              <a:rPr lang="zh-CN" altLang="en-US" sz="2000" b="1" dirty="0">
                <a:latin typeface="宋体" panose="02010600030101010101" pitchFamily="2" charset="-122"/>
                <a:ea typeface="宋体" panose="02010600030101010101" pitchFamily="2" charset="-122"/>
              </a:rPr>
              <a:t>赋值为</a:t>
            </a:r>
            <a:r>
              <a:rPr lang="en-US" altLang="zh-CN" sz="2000" b="1" dirty="0">
                <a:latin typeface="宋体" panose="02010600030101010101" pitchFamily="2" charset="-122"/>
                <a:ea typeface="宋体" panose="02010600030101010101" pitchFamily="2" charset="-122"/>
              </a:rPr>
              <a:t>false</a:t>
            </a:r>
            <a:r>
              <a:rPr lang="zh-CN" altLang="en-US" sz="2000" b="1" dirty="0">
                <a:latin typeface="宋体" panose="02010600030101010101" pitchFamily="2" charset="-122"/>
                <a:ea typeface="宋体" panose="02010600030101010101" pitchFamily="2" charset="-122"/>
              </a:rPr>
              <a:t>是相矛盾的；</a:t>
            </a:r>
            <a:endParaRPr lang="en-US" altLang="zh-CN" sz="2000" b="1" dirty="0">
              <a:latin typeface="宋体" panose="02010600030101010101" pitchFamily="2" charset="-122"/>
              <a:ea typeface="宋体" panose="02010600030101010101" pitchFamily="2" charset="-122"/>
            </a:endParaRPr>
          </a:p>
          <a:p>
            <a:pPr marL="0" indent="0">
              <a:buNone/>
            </a:pP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有了这个性质，就说明在有解的情况下，一个变量的两个取值是有前后推导关系的，也就是一个取值直接或间接的指向了另一个取值；我们所要选的就是</a:t>
            </a:r>
            <a:r>
              <a:rPr lang="zh-CN" altLang="en-US" sz="2000" b="1" dirty="0">
                <a:solidFill>
                  <a:srgbClr val="FF0000"/>
                </a:solidFill>
                <a:latin typeface="宋体" panose="02010600030101010101" pitchFamily="2" charset="-122"/>
                <a:ea typeface="宋体" panose="02010600030101010101" pitchFamily="2" charset="-122"/>
              </a:rPr>
              <a:t>被指向</a:t>
            </a:r>
            <a:r>
              <a:rPr lang="zh-CN" altLang="en-US" sz="2000" b="1" dirty="0">
                <a:latin typeface="宋体" panose="02010600030101010101" pitchFamily="2" charset="-122"/>
                <a:ea typeface="宋体" panose="02010600030101010101" pitchFamily="2" charset="-122"/>
              </a:rPr>
              <a:t>的这个取值，不然会产生像上例那样的矛盾；在拓扑序上的表现为：我们要在两种取值中选择</a:t>
            </a:r>
            <a:r>
              <a:rPr lang="zh-CN" altLang="en-US" sz="2000" b="1" dirty="0">
                <a:solidFill>
                  <a:srgbClr val="FF0000"/>
                </a:solidFill>
                <a:latin typeface="宋体" panose="02010600030101010101" pitchFamily="2" charset="-122"/>
                <a:ea typeface="宋体" panose="02010600030101010101" pitchFamily="2" charset="-122"/>
              </a:rPr>
              <a:t>拓扑序较大</a:t>
            </a:r>
            <a:r>
              <a:rPr lang="zh-CN" altLang="en-US" sz="2000" b="1" dirty="0">
                <a:latin typeface="宋体" panose="02010600030101010101" pitchFamily="2" charset="-122"/>
                <a:ea typeface="宋体" panose="02010600030101010101" pitchFamily="2" charset="-122"/>
              </a:rPr>
              <a:t>的那个值；</a:t>
            </a:r>
            <a:endParaRPr lang="en-US" altLang="zh-CN" sz="2000" b="1" dirty="0">
              <a:latin typeface="宋体" panose="02010600030101010101" pitchFamily="2" charset="-122"/>
              <a:ea typeface="宋体" panose="02010600030101010101" pitchFamily="2" charset="-122"/>
            </a:endParaRPr>
          </a:p>
          <a:p>
            <a:pPr marL="0" indent="0">
              <a:buNone/>
            </a:pPr>
            <a:endParaRPr lang="en-US" altLang="zh-CN" b="1" dirty="0">
              <a:latin typeface="宋体" panose="02010600030101010101" pitchFamily="2" charset="-122"/>
              <a:ea typeface="宋体" panose="02010600030101010101" pitchFamily="2" charset="-122"/>
            </a:endParaRPr>
          </a:p>
          <a:p>
            <a:pPr marL="0" indent="0">
              <a:buNone/>
            </a:pPr>
            <a:endParaRPr lang="en-US" altLang="zh-CN" sz="2800" b="1" dirty="0">
              <a:latin typeface="宋体" panose="02010600030101010101" pitchFamily="2" charset="-122"/>
              <a:ea typeface="宋体" panose="02010600030101010101" pitchFamily="2" charset="-122"/>
            </a:endParaRPr>
          </a:p>
          <a:p>
            <a:pPr marL="0" indent="0">
              <a:buNone/>
            </a:pPr>
            <a:endParaRPr lang="en-US" altLang="zh-CN" b="1" dirty="0">
              <a:latin typeface="宋体" panose="02010600030101010101" pitchFamily="2" charset="-122"/>
              <a:ea typeface="宋体" panose="02010600030101010101" pitchFamily="2" charset="-122"/>
            </a:endParaRPr>
          </a:p>
          <a:p>
            <a:pPr marL="0" indent="0">
              <a:buNone/>
            </a:pPr>
            <a:endParaRPr lang="zh-CN" altLang="en-US" dirty="0"/>
          </a:p>
        </p:txBody>
      </p:sp>
      <p:pic>
        <p:nvPicPr>
          <p:cNvPr id="5" name="图片 4"/>
          <p:cNvPicPr>
            <a:picLocks noChangeAspect="1"/>
          </p:cNvPicPr>
          <p:nvPr/>
        </p:nvPicPr>
        <p:blipFill>
          <a:blip r:embed="rId1"/>
          <a:stretch>
            <a:fillRect/>
          </a:stretch>
        </p:blipFill>
        <p:spPr>
          <a:xfrm>
            <a:off x="8867198" y="1902691"/>
            <a:ext cx="3028950" cy="24765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80291"/>
            <a:ext cx="10515600" cy="5696672"/>
          </a:xfrm>
        </p:spPr>
        <p:txBody>
          <a:bodyPr/>
          <a:lstStyle/>
          <a:p>
            <a:pPr marL="0" indent="0">
              <a:buNone/>
            </a:pPr>
            <a:r>
              <a:rPr lang="en-US" altLang="zh-CN" sz="2800" b="1" dirty="0">
                <a:latin typeface="宋体" panose="02010600030101010101" pitchFamily="2" charset="-122"/>
                <a:ea typeface="宋体" panose="02010600030101010101" pitchFamily="2" charset="-122"/>
              </a:rPr>
              <a:t>2-SAT</a:t>
            </a:r>
            <a:r>
              <a:rPr lang="zh-CN" altLang="en-US" sz="2800" b="1" dirty="0">
                <a:latin typeface="宋体" panose="02010600030101010101" pitchFamily="2" charset="-122"/>
                <a:ea typeface="宋体" panose="02010600030101010101" pitchFamily="2" charset="-122"/>
              </a:rPr>
              <a:t>问题</a:t>
            </a:r>
            <a:r>
              <a:rPr lang="zh-CN" altLang="en-US" b="1" dirty="0">
                <a:latin typeface="宋体" panose="02010600030101010101" pitchFamily="2" charset="-122"/>
                <a:ea typeface="宋体" panose="02010600030101010101" pitchFamily="2" charset="-122"/>
              </a:rPr>
              <a:t>输出方案  例题</a:t>
            </a:r>
            <a:r>
              <a:rPr lang="en-US" altLang="zh-CN" b="1" dirty="0">
                <a:latin typeface="宋体" panose="02010600030101010101" pitchFamily="2" charset="-122"/>
                <a:ea typeface="宋体" panose="02010600030101010101" pitchFamily="2" charset="-122"/>
              </a:rPr>
              <a:t>POJ3683</a:t>
            </a:r>
            <a:endParaRPr lang="en-US" altLang="zh-CN" b="1" dirty="0">
              <a:latin typeface="宋体" panose="02010600030101010101" pitchFamily="2" charset="-122"/>
              <a:ea typeface="宋体" panose="02010600030101010101" pitchFamily="2" charset="-122"/>
            </a:endParaRPr>
          </a:p>
          <a:p>
            <a:pPr marL="0" indent="0">
              <a:buNone/>
            </a:pPr>
            <a:r>
              <a:rPr lang="zh-CN" altLang="en-US" sz="2400" b="1" dirty="0">
                <a:latin typeface="宋体" panose="02010600030101010101" pitchFamily="2" charset="-122"/>
                <a:ea typeface="宋体" panose="02010600030101010101" pitchFamily="2" charset="-122"/>
              </a:rPr>
              <a:t>方法</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、利用拓扑排序</a:t>
            </a:r>
            <a:endParaRPr lang="en-US" altLang="zh-CN" sz="2400" b="1" dirty="0">
              <a:latin typeface="宋体" panose="02010600030101010101" pitchFamily="2" charset="-122"/>
              <a:ea typeface="宋体" panose="02010600030101010101" pitchFamily="2" charset="-122"/>
            </a:endParaRPr>
          </a:p>
          <a:p>
            <a:pPr marL="0" indent="0">
              <a:buNone/>
            </a:pPr>
            <a:r>
              <a:rPr lang="en-US" altLang="zh-CN" b="1"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首先在一个</a:t>
            </a:r>
            <a:r>
              <a:rPr lang="en-US" altLang="zh-CN" sz="2000" dirty="0">
                <a:latin typeface="宋体" panose="02010600030101010101" pitchFamily="2" charset="-122"/>
                <a:ea typeface="宋体" panose="02010600030101010101" pitchFamily="2" charset="-122"/>
              </a:rPr>
              <a:t>SCC</a:t>
            </a:r>
            <a:r>
              <a:rPr lang="zh-CN" altLang="en-US" sz="2000" dirty="0">
                <a:latin typeface="宋体" panose="02010600030101010101" pitchFamily="2" charset="-122"/>
                <a:ea typeface="宋体" panose="02010600030101010101" pitchFamily="2" charset="-122"/>
              </a:rPr>
              <a:t>中，只要确定了一个变量的赋值，该</a:t>
            </a:r>
            <a:r>
              <a:rPr lang="en-US" altLang="zh-CN" sz="2000" dirty="0">
                <a:latin typeface="宋体" panose="02010600030101010101" pitchFamily="2" charset="-122"/>
                <a:ea typeface="宋体" panose="02010600030101010101" pitchFamily="2" charset="-122"/>
              </a:rPr>
              <a:t>SCC</a:t>
            </a:r>
            <a:r>
              <a:rPr lang="zh-CN" altLang="en-US" sz="2000" dirty="0">
                <a:latin typeface="宋体" panose="02010600030101010101" pitchFamily="2" charset="-122"/>
                <a:ea typeface="宋体" panose="02010600030101010101" pitchFamily="2" charset="-122"/>
              </a:rPr>
              <a:t>内其他变量的赋值也就确定了，这启发我们缩点。其次，因为互为“逆否命题”的有向边在图中成对出现，所以一个“零出度点”对面的点一定有出边。选择一个“有出边的点”会使得该边指向的点必须也被选择，而选择一个“零出度点”不会对其他任何点造成影响。</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根据上述讨论，第一种构造方法的基本思想就是：自底向上执行拓扑排序，不断尝试选择“零出度点”。详细流程如下：</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1.</a:t>
            </a:r>
            <a:r>
              <a:rPr lang="zh-CN" altLang="en-US" sz="2000" dirty="0">
                <a:latin typeface="宋体" panose="02010600030101010101" pitchFamily="2" charset="-122"/>
                <a:ea typeface="宋体" panose="02010600030101010101" pitchFamily="2" charset="-122"/>
              </a:rPr>
              <a:t>把</a:t>
            </a:r>
            <a:r>
              <a:rPr lang="en-US" altLang="zh-CN" sz="2000" dirty="0">
                <a:latin typeface="宋体" panose="02010600030101010101" pitchFamily="2" charset="-122"/>
                <a:ea typeface="宋体" panose="02010600030101010101" pitchFamily="2" charset="-122"/>
              </a:rPr>
              <a:t>SCC</a:t>
            </a:r>
            <a:r>
              <a:rPr lang="zh-CN" altLang="en-US" sz="2000" dirty="0">
                <a:latin typeface="宋体" panose="02010600030101010101" pitchFamily="2" charset="-122"/>
                <a:ea typeface="宋体" panose="02010600030101010101" pitchFamily="2" charset="-122"/>
              </a:rPr>
              <a:t>缩点。因为一般的拓扑排序是“自顶向下”根据“入度”进行的，所以我们建立一张缩点后的“反图”。具体来说：</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(1)</a:t>
            </a:r>
            <a:r>
              <a:rPr lang="zh-CN" altLang="en-US" sz="2000" dirty="0">
                <a:latin typeface="宋体" panose="02010600030101010101" pitchFamily="2" charset="-122"/>
                <a:ea typeface="宋体" panose="02010600030101010101" pitchFamily="2" charset="-122"/>
              </a:rPr>
              <a:t>图上每个点都对应原图的</a:t>
            </a:r>
            <a:r>
              <a:rPr lang="en-US" altLang="zh-CN" sz="2000" dirty="0">
                <a:latin typeface="宋体" panose="02010600030101010101" pitchFamily="2" charset="-122"/>
                <a:ea typeface="宋体" panose="02010600030101010101" pitchFamily="2" charset="-122"/>
              </a:rPr>
              <a:t>SCC</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(2)</a:t>
            </a:r>
            <a:r>
              <a:rPr lang="zh-CN" altLang="en-US" sz="2000" dirty="0">
                <a:latin typeface="宋体" panose="02010600030101010101" pitchFamily="2" charset="-122"/>
                <a:ea typeface="宋体" panose="02010600030101010101" pitchFamily="2" charset="-122"/>
              </a:rPr>
              <a:t>原图中的边</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x,y</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转化为新图中的边</a:t>
            </a:r>
            <a:r>
              <a:rPr lang="en-US" altLang="zh-CN" sz="2000" dirty="0">
                <a:latin typeface="宋体" panose="02010600030101010101" pitchFamily="2" charset="-122"/>
                <a:ea typeface="宋体" panose="02010600030101010101" pitchFamily="2" charset="-122"/>
              </a:rPr>
              <a:t>(c[y],c[x])</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其中 </a:t>
            </a:r>
            <a:r>
              <a:rPr lang="en-US" altLang="zh-CN" sz="2000" dirty="0">
                <a:latin typeface="宋体" panose="02010600030101010101" pitchFamily="2" charset="-122"/>
                <a:ea typeface="宋体" panose="02010600030101010101" pitchFamily="2" charset="-122"/>
              </a:rPr>
              <a:t>c[x]≠c[y]</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c[x]</a:t>
            </a:r>
            <a:r>
              <a:rPr lang="zh-CN" altLang="en-US" sz="2000" dirty="0">
                <a:latin typeface="宋体" panose="02010600030101010101" pitchFamily="2" charset="-122"/>
                <a:ea typeface="宋体" panose="02010600030101010101" pitchFamily="2" charset="-122"/>
              </a:rPr>
              <a:t>表示节点</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所在的</a:t>
            </a:r>
            <a:r>
              <a:rPr lang="en-US" altLang="zh-CN" sz="2000" dirty="0">
                <a:latin typeface="宋体" panose="02010600030101010101" pitchFamily="2" charset="-122"/>
                <a:ea typeface="宋体" panose="02010600030101010101" pitchFamily="2" charset="-122"/>
              </a:rPr>
              <a:t>SCC</a:t>
            </a:r>
            <a:r>
              <a:rPr lang="zh-CN" altLang="en-US" sz="2000" dirty="0">
                <a:latin typeface="宋体" panose="02010600030101010101" pitchFamily="2" charset="-122"/>
                <a:ea typeface="宋体" panose="02010600030101010101" pitchFamily="2" charset="-122"/>
              </a:rPr>
              <a:t>的编号。</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(3)</a:t>
            </a:r>
            <a:r>
              <a:rPr lang="zh-CN" altLang="en-US" sz="2000" dirty="0">
                <a:latin typeface="宋体" panose="02010600030101010101" pitchFamily="2" charset="-122"/>
                <a:ea typeface="宋体" panose="02010600030101010101" pitchFamily="2" charset="-122"/>
              </a:rPr>
              <a:t>对于原图中每个点</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c[x]</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c[</a:t>
            </a:r>
            <a:r>
              <a:rPr lang="en-US" altLang="zh-CN" sz="2000" dirty="0" err="1">
                <a:latin typeface="宋体" panose="02010600030101010101" pitchFamily="2" charset="-122"/>
                <a:ea typeface="宋体" panose="02010600030101010101" pitchFamily="2" charset="-122"/>
              </a:rPr>
              <a:t>x+N</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就是新图中两个对称的节点。</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为简便起见，记 </a:t>
            </a:r>
            <a:r>
              <a:rPr lang="en-US" altLang="zh-CN" sz="2000" dirty="0" err="1">
                <a:latin typeface="宋体" panose="02010600030101010101" pitchFamily="2" charset="-122"/>
                <a:ea typeface="宋体" panose="02010600030101010101" pitchFamily="2" charset="-122"/>
              </a:rPr>
              <a:t>opp</a:t>
            </a:r>
            <a:r>
              <a:rPr lang="en-US" altLang="zh-CN" sz="2000" dirty="0">
                <a:latin typeface="宋体" panose="02010600030101010101" pitchFamily="2" charset="-122"/>
                <a:ea typeface="宋体" panose="02010600030101010101" pitchFamily="2" charset="-122"/>
              </a:rPr>
              <a:t>[c[x]]=c[</a:t>
            </a:r>
            <a:r>
              <a:rPr lang="en-US" altLang="zh-CN" sz="2000" dirty="0" err="1">
                <a:latin typeface="宋体" panose="02010600030101010101" pitchFamily="2" charset="-122"/>
                <a:ea typeface="宋体" panose="02010600030101010101" pitchFamily="2" charset="-122"/>
              </a:rPr>
              <a:t>x+N</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opp</a:t>
            </a:r>
            <a:r>
              <a:rPr lang="en-US" altLang="zh-CN" sz="2000" dirty="0">
                <a:latin typeface="宋体" panose="02010600030101010101" pitchFamily="2" charset="-122"/>
                <a:ea typeface="宋体" panose="02010600030101010101" pitchFamily="2" charset="-122"/>
              </a:rPr>
              <a:t>[c[</a:t>
            </a:r>
            <a:r>
              <a:rPr lang="en-US" altLang="zh-CN" sz="2000" dirty="0" err="1">
                <a:latin typeface="宋体" panose="02010600030101010101" pitchFamily="2" charset="-122"/>
                <a:ea typeface="宋体" panose="02010600030101010101" pitchFamily="2" charset="-122"/>
              </a:rPr>
              <a:t>x+N</a:t>
            </a:r>
            <a:r>
              <a:rPr lang="en-US" altLang="zh-CN" sz="2000" dirty="0">
                <a:latin typeface="宋体" panose="02010600030101010101" pitchFamily="2" charset="-122"/>
                <a:ea typeface="宋体" panose="02010600030101010101" pitchFamily="2" charset="-122"/>
              </a:rPr>
              <a:t>]]=c[x]</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0" indent="0">
              <a:buNone/>
            </a:pPr>
            <a:endParaRPr lang="en-US" altLang="zh-CN" b="1" dirty="0">
              <a:latin typeface="宋体" panose="02010600030101010101" pitchFamily="2" charset="-122"/>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073" y="338570"/>
            <a:ext cx="10515600" cy="6265430"/>
          </a:xfrm>
        </p:spPr>
        <p:txBody>
          <a:bodyPr>
            <a:normAutofit/>
          </a:bodyPr>
          <a:lstStyle/>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差分约束系统可以转化为图论来解决，对应于上面的不等式组，如果要求出</a:t>
            </a:r>
            <a:r>
              <a:rPr lang="en-US" altLang="zh-CN" sz="2000" dirty="0">
                <a:latin typeface="宋体" panose="02010600030101010101" pitchFamily="2" charset="-122"/>
                <a:ea typeface="宋体" panose="02010600030101010101" pitchFamily="2" charset="-122"/>
              </a:rPr>
              <a:t>x3-x0</a:t>
            </a:r>
            <a:r>
              <a:rPr lang="zh-CN" altLang="en-US" sz="2000" dirty="0">
                <a:latin typeface="宋体" panose="02010600030101010101" pitchFamily="2" charset="-122"/>
                <a:ea typeface="宋体" panose="02010600030101010101" pitchFamily="2" charset="-122"/>
              </a:rPr>
              <a:t>的最大值的话，叠加不等式可以推导出</a:t>
            </a:r>
            <a:r>
              <a:rPr lang="en-US" altLang="zh-CN" sz="2000" dirty="0">
                <a:latin typeface="宋体" panose="02010600030101010101" pitchFamily="2" charset="-122"/>
                <a:ea typeface="宋体" panose="02010600030101010101" pitchFamily="2" charset="-122"/>
              </a:rPr>
              <a:t>x3-x0&lt;=7,</a:t>
            </a:r>
            <a:r>
              <a:rPr lang="zh-CN" altLang="en-US" sz="2000" dirty="0">
                <a:latin typeface="宋体" panose="02010600030101010101" pitchFamily="2" charset="-122"/>
                <a:ea typeface="宋体" panose="02010600030101010101" pitchFamily="2" charset="-122"/>
              </a:rPr>
              <a:t>最大值即为</a:t>
            </a:r>
            <a:r>
              <a:rPr lang="en-US" altLang="zh-CN" sz="2000" dirty="0">
                <a:latin typeface="宋体" panose="02010600030101010101" pitchFamily="2" charset="-122"/>
                <a:ea typeface="宋体" panose="02010600030101010101" pitchFamily="2" charset="-122"/>
              </a:rPr>
              <a:t>7</a:t>
            </a:r>
            <a:r>
              <a:rPr lang="zh-CN" altLang="en-US" sz="2000" dirty="0">
                <a:latin typeface="宋体" panose="02010600030101010101" pitchFamily="2" charset="-122"/>
                <a:ea typeface="宋体" panose="02010600030101010101" pitchFamily="2" charset="-122"/>
              </a:rPr>
              <a:t>，我们可以通过建立一个图，包含</a:t>
            </a:r>
            <a:r>
              <a:rPr lang="en-US" altLang="zh-CN" sz="2000" dirty="0">
                <a:latin typeface="宋体" panose="02010600030101010101" pitchFamily="2" charset="-122"/>
                <a:ea typeface="宋体" panose="02010600030101010101" pitchFamily="2" charset="-122"/>
              </a:rPr>
              <a:t>6</a:t>
            </a:r>
            <a:r>
              <a:rPr lang="zh-CN" altLang="en-US" sz="2000" dirty="0">
                <a:latin typeface="宋体" panose="02010600030101010101" pitchFamily="2" charset="-122"/>
                <a:ea typeface="宋体" panose="02010600030101010101" pitchFamily="2" charset="-122"/>
              </a:rPr>
              <a:t>个顶点，对每个</a:t>
            </a:r>
            <a:r>
              <a:rPr lang="en-US" altLang="zh-CN" sz="2000" dirty="0" err="1">
                <a:latin typeface="宋体" panose="02010600030101010101" pitchFamily="2" charset="-122"/>
                <a:ea typeface="宋体" panose="02010600030101010101" pitchFamily="2" charset="-122"/>
              </a:rPr>
              <a:t>xj</a:t>
            </a:r>
            <a:r>
              <a:rPr lang="en-US" altLang="zh-CN" sz="2000" dirty="0">
                <a:latin typeface="宋体" panose="02010600030101010101" pitchFamily="2" charset="-122"/>
                <a:ea typeface="宋体" panose="02010600030101010101" pitchFamily="2" charset="-122"/>
              </a:rPr>
              <a:t>-xi&lt;=bk</a:t>
            </a:r>
            <a:r>
              <a:rPr lang="zh-CN" altLang="en-US" sz="2000" dirty="0">
                <a:latin typeface="宋体" panose="02010600030101010101" pitchFamily="2" charset="-122"/>
                <a:ea typeface="宋体" panose="02010600030101010101" pitchFamily="2" charset="-122"/>
              </a:rPr>
              <a:t>，建立一条</a:t>
            </a:r>
            <a:r>
              <a:rPr lang="en-US" altLang="zh-CN" sz="2000" dirty="0" err="1">
                <a:latin typeface="宋体" panose="02010600030101010101" pitchFamily="2" charset="-122"/>
                <a:ea typeface="宋体" panose="02010600030101010101" pitchFamily="2" charset="-122"/>
              </a:rPr>
              <a:t>i</a:t>
            </a:r>
            <a:r>
              <a:rPr lang="zh-CN" altLang="en-US" sz="2000" dirty="0">
                <a:latin typeface="宋体" panose="02010600030101010101" pitchFamily="2" charset="-122"/>
                <a:ea typeface="宋体" panose="02010600030101010101" pitchFamily="2" charset="-122"/>
              </a:rPr>
              <a:t>到</a:t>
            </a:r>
            <a:r>
              <a:rPr lang="en-US" altLang="zh-CN" sz="2000" dirty="0">
                <a:latin typeface="宋体" panose="02010600030101010101" pitchFamily="2" charset="-122"/>
                <a:ea typeface="宋体" panose="02010600030101010101" pitchFamily="2" charset="-122"/>
              </a:rPr>
              <a:t>j</a:t>
            </a:r>
            <a:r>
              <a:rPr lang="zh-CN" altLang="en-US" sz="2000" dirty="0">
                <a:latin typeface="宋体" panose="02010600030101010101" pitchFamily="2" charset="-122"/>
                <a:ea typeface="宋体" panose="02010600030101010101" pitchFamily="2" charset="-122"/>
              </a:rPr>
              <a:t>的有向边，权值为</a:t>
            </a:r>
            <a:r>
              <a:rPr lang="en-US" altLang="zh-CN" sz="2000" dirty="0">
                <a:latin typeface="宋体" panose="02010600030101010101" pitchFamily="2" charset="-122"/>
                <a:ea typeface="宋体" panose="02010600030101010101" pitchFamily="2" charset="-122"/>
              </a:rPr>
              <a:t>bk</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通过求出这个图的</a:t>
            </a:r>
            <a:r>
              <a:rPr lang="en-US" altLang="zh-CN" sz="2000" dirty="0">
                <a:latin typeface="宋体" panose="02010600030101010101" pitchFamily="2" charset="-122"/>
                <a:ea typeface="宋体" panose="02010600030101010101" pitchFamily="2" charset="-122"/>
              </a:rPr>
              <a:t>x0</a:t>
            </a:r>
            <a:r>
              <a:rPr lang="zh-CN" altLang="en-US" sz="2000" dirty="0">
                <a:latin typeface="宋体" panose="02010600030101010101" pitchFamily="2" charset="-122"/>
                <a:ea typeface="宋体" panose="02010600030101010101" pitchFamily="2" charset="-122"/>
              </a:rPr>
              <a:t>到</a:t>
            </a:r>
            <a:r>
              <a:rPr lang="en-US" altLang="zh-CN" sz="2000" dirty="0">
                <a:latin typeface="宋体" panose="02010600030101010101" pitchFamily="2" charset="-122"/>
                <a:ea typeface="宋体" panose="02010600030101010101" pitchFamily="2" charset="-122"/>
              </a:rPr>
              <a:t>x3</a:t>
            </a:r>
            <a:r>
              <a:rPr lang="zh-CN" altLang="en-US" sz="2000" dirty="0">
                <a:latin typeface="宋体" panose="02010600030101010101" pitchFamily="2" charset="-122"/>
                <a:ea typeface="宋体" panose="02010600030101010101" pitchFamily="2" charset="-122"/>
              </a:rPr>
              <a:t>的最短路可以知道也为</a:t>
            </a:r>
            <a:r>
              <a:rPr lang="en-US" altLang="zh-CN" sz="2000" dirty="0">
                <a:latin typeface="宋体" panose="02010600030101010101" pitchFamily="2" charset="-122"/>
                <a:ea typeface="宋体" panose="02010600030101010101" pitchFamily="2" charset="-122"/>
              </a:rPr>
              <a:t>7</a:t>
            </a:r>
            <a:r>
              <a:rPr lang="zh-CN" altLang="en-US" sz="2000" dirty="0">
                <a:latin typeface="宋体" panose="02010600030101010101" pitchFamily="2" charset="-122"/>
                <a:ea typeface="宋体" panose="02010600030101010101" pitchFamily="2" charset="-122"/>
              </a:rPr>
              <a:t>。这是巧合吗？</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并不是。之所以差分约束系统可以通过图论的最短路来解，是因为</a:t>
            </a:r>
            <a:r>
              <a:rPr lang="en-US" altLang="zh-CN" sz="2000" dirty="0" err="1">
                <a:latin typeface="宋体" panose="02010600030101010101" pitchFamily="2" charset="-122"/>
                <a:ea typeface="宋体" panose="02010600030101010101" pitchFamily="2" charset="-122"/>
              </a:rPr>
              <a:t>xj</a:t>
            </a:r>
            <a:r>
              <a:rPr lang="en-US" altLang="zh-CN" sz="2000" dirty="0">
                <a:latin typeface="宋体" panose="02010600030101010101" pitchFamily="2" charset="-122"/>
                <a:ea typeface="宋体" panose="02010600030101010101" pitchFamily="2" charset="-122"/>
              </a:rPr>
              <a:t>-xi&lt;=bk</a:t>
            </a:r>
            <a:r>
              <a:rPr lang="zh-CN" altLang="en-US" sz="2000" dirty="0">
                <a:latin typeface="宋体" panose="02010600030101010101" pitchFamily="2" charset="-122"/>
                <a:ea typeface="宋体" panose="02010600030101010101" pitchFamily="2" charset="-122"/>
              </a:rPr>
              <a:t>，会发现它类似最短路中的三角不等式</a:t>
            </a:r>
            <a:r>
              <a:rPr lang="en-US" altLang="zh-CN" sz="2000" dirty="0">
                <a:latin typeface="宋体" panose="02010600030101010101" pitchFamily="2" charset="-122"/>
                <a:ea typeface="宋体" panose="02010600030101010101" pitchFamily="2" charset="-122"/>
              </a:rPr>
              <a:t>d[v]&lt;=d[u]+w[</a:t>
            </a:r>
            <a:r>
              <a:rPr lang="en-US" altLang="zh-CN" sz="2000" dirty="0" err="1">
                <a:latin typeface="宋体" panose="02010600030101010101" pitchFamily="2" charset="-122"/>
                <a:ea typeface="宋体" panose="02010600030101010101" pitchFamily="2" charset="-122"/>
              </a:rPr>
              <a:t>u,v</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，即</a:t>
            </a:r>
            <a:r>
              <a:rPr lang="en-US" altLang="zh-CN" sz="2000" dirty="0">
                <a:latin typeface="宋体" panose="02010600030101010101" pitchFamily="2" charset="-122"/>
                <a:ea typeface="宋体" panose="02010600030101010101" pitchFamily="2" charset="-122"/>
              </a:rPr>
              <a:t>d[v]-d[u]&lt;=w[</a:t>
            </a:r>
            <a:r>
              <a:rPr lang="en-US" altLang="zh-CN" sz="2000" dirty="0" err="1">
                <a:latin typeface="宋体" panose="02010600030101010101" pitchFamily="2" charset="-122"/>
                <a:ea typeface="宋体" panose="02010600030101010101" pitchFamily="2" charset="-122"/>
              </a:rPr>
              <a:t>u,v</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。而求取最大值的过程类似于最短路算法中的松弛过程。</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三角不等式：</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B - A &lt;= c     (1)</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C - B &lt;= a     (2)</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C - A &lt;= b     (3)</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如果要求</a:t>
            </a:r>
            <a:r>
              <a:rPr lang="en-US" altLang="zh-CN" sz="2000" dirty="0">
                <a:latin typeface="宋体" panose="02010600030101010101" pitchFamily="2" charset="-122"/>
                <a:ea typeface="宋体" panose="02010600030101010101" pitchFamily="2" charset="-122"/>
              </a:rPr>
              <a:t>C-A</a:t>
            </a:r>
            <a:r>
              <a:rPr lang="zh-CN" altLang="en-US" sz="2000" dirty="0">
                <a:latin typeface="宋体" panose="02010600030101010101" pitchFamily="2" charset="-122"/>
                <a:ea typeface="宋体" panose="02010600030101010101" pitchFamily="2" charset="-122"/>
              </a:rPr>
              <a:t>的最大值，可以知道</a:t>
            </a:r>
            <a:r>
              <a:rPr lang="en-US" altLang="zh-CN" sz="2000" dirty="0">
                <a:latin typeface="宋体" panose="02010600030101010101" pitchFamily="2" charset="-122"/>
                <a:ea typeface="宋体" panose="02010600030101010101" pitchFamily="2" charset="-122"/>
              </a:rPr>
              <a:t>max</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C-A</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 min(</a:t>
            </a:r>
            <a:r>
              <a:rPr lang="en-US" altLang="zh-CN" sz="2000" dirty="0" err="1">
                <a:latin typeface="宋体" panose="02010600030101010101" pitchFamily="2" charset="-122"/>
                <a:ea typeface="宋体" panose="02010600030101010101" pitchFamily="2" charset="-122"/>
              </a:rPr>
              <a:t>b,a+c</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而这正对应了下图中</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到</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的最短路。</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因此，对三角不等式加以推广，变量</a:t>
            </a:r>
            <a:r>
              <a:rPr lang="en-US" altLang="zh-CN" sz="2000" dirty="0">
                <a:latin typeface="宋体" panose="02010600030101010101" pitchFamily="2" charset="-122"/>
                <a:ea typeface="宋体" panose="02010600030101010101" pitchFamily="2" charset="-122"/>
              </a:rPr>
              <a:t>n</a:t>
            </a:r>
            <a:r>
              <a:rPr lang="zh-CN" altLang="en-US" sz="2000" dirty="0">
                <a:latin typeface="宋体" panose="02010600030101010101" pitchFamily="2" charset="-122"/>
                <a:ea typeface="宋体" panose="02010600030101010101" pitchFamily="2" charset="-122"/>
              </a:rPr>
              <a:t>个，不等式</a:t>
            </a:r>
            <a:r>
              <a:rPr lang="en-US" altLang="zh-CN" sz="2000" dirty="0">
                <a:latin typeface="宋体" panose="02010600030101010101" pitchFamily="2" charset="-122"/>
                <a:ea typeface="宋体" panose="02010600030101010101" pitchFamily="2" charset="-122"/>
              </a:rPr>
              <a:t>m</a:t>
            </a:r>
            <a:r>
              <a:rPr lang="zh-CN" altLang="en-US" sz="2000" dirty="0">
                <a:latin typeface="宋体" panose="02010600030101010101" pitchFamily="2" charset="-122"/>
                <a:ea typeface="宋体" panose="02010600030101010101" pitchFamily="2" charset="-122"/>
              </a:rPr>
              <a:t>个，要求</a:t>
            </a:r>
            <a:r>
              <a:rPr lang="en-US" altLang="zh-CN" sz="2000" dirty="0">
                <a:latin typeface="宋体" panose="02010600030101010101" pitchFamily="2" charset="-122"/>
                <a:ea typeface="宋体" panose="02010600030101010101" pitchFamily="2" charset="-122"/>
              </a:rPr>
              <a:t>xn-x1</a:t>
            </a:r>
            <a:r>
              <a:rPr lang="zh-CN" altLang="en-US" sz="2000" dirty="0">
                <a:latin typeface="宋体" panose="02010600030101010101" pitchFamily="2" charset="-122"/>
                <a:ea typeface="宋体" panose="02010600030101010101" pitchFamily="2" charset="-122"/>
              </a:rPr>
              <a:t>的最大值，便就是求取建图后的最短路。同样地，如果要求取差分约束系统中</a:t>
            </a:r>
            <a:r>
              <a:rPr lang="en-US" altLang="zh-CN" sz="2000" dirty="0">
                <a:latin typeface="宋体" panose="02010600030101010101" pitchFamily="2" charset="-122"/>
                <a:ea typeface="宋体" panose="02010600030101010101" pitchFamily="2" charset="-122"/>
              </a:rPr>
              <a:t>xn-x1</a:t>
            </a:r>
            <a:r>
              <a:rPr lang="zh-CN" altLang="en-US" sz="2000" dirty="0">
                <a:latin typeface="宋体" panose="02010600030101010101" pitchFamily="2" charset="-122"/>
                <a:ea typeface="宋体" panose="02010600030101010101" pitchFamily="2" charset="-122"/>
              </a:rPr>
              <a:t>的最小值，便是求取建图后的最长路。最长路可以通过</a:t>
            </a:r>
            <a:r>
              <a:rPr lang="en-US" altLang="zh-CN" sz="2000" dirty="0" err="1">
                <a:latin typeface="宋体" panose="02010600030101010101" pitchFamily="2" charset="-122"/>
                <a:ea typeface="宋体" panose="02010600030101010101" pitchFamily="2" charset="-122"/>
              </a:rPr>
              <a:t>spfa</a:t>
            </a:r>
            <a:r>
              <a:rPr lang="zh-CN" altLang="en-US" sz="2000" dirty="0">
                <a:latin typeface="宋体" panose="02010600030101010101" pitchFamily="2" charset="-122"/>
                <a:ea typeface="宋体" panose="02010600030101010101" pitchFamily="2" charset="-122"/>
              </a:rPr>
              <a:t>求出来，只需要改下松弛的方向即可，即</a:t>
            </a:r>
            <a:r>
              <a:rPr lang="en-US" altLang="zh-CN" sz="2000" dirty="0">
                <a:latin typeface="宋体" panose="02010600030101010101" pitchFamily="2" charset="-122"/>
                <a:ea typeface="宋体" panose="02010600030101010101" pitchFamily="2" charset="-122"/>
              </a:rPr>
              <a:t>if(d[v] &lt; d[u] + </a:t>
            </a:r>
            <a:r>
              <a:rPr lang="en-US" altLang="zh-CN" sz="2000" dirty="0" err="1">
                <a:latin typeface="宋体" panose="02010600030101010101" pitchFamily="2" charset="-122"/>
                <a:ea typeface="宋体" panose="02010600030101010101" pitchFamily="2" charset="-122"/>
              </a:rPr>
              <a:t>dist</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u,v</a:t>
            </a:r>
            <a:r>
              <a:rPr lang="en-US" altLang="zh-CN" sz="2000" dirty="0">
                <a:latin typeface="宋体" panose="02010600030101010101" pitchFamily="2" charset="-122"/>
                <a:ea typeface="宋体" panose="02010600030101010101" pitchFamily="2" charset="-122"/>
              </a:rPr>
              <a:t>)) d[v] = d[u] + </a:t>
            </a:r>
            <a:r>
              <a:rPr lang="en-US" altLang="zh-CN" sz="2000" dirty="0" err="1">
                <a:latin typeface="宋体" panose="02010600030101010101" pitchFamily="2" charset="-122"/>
                <a:ea typeface="宋体" panose="02010600030101010101" pitchFamily="2" charset="-122"/>
              </a:rPr>
              <a:t>dist</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u,v</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。当然我们可以把图中所有的边权取负，求取最短路，两者是等价的。</a:t>
            </a:r>
            <a:endParaRPr lang="zh-CN" altLang="en-US" sz="2000" dirty="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6474690" y="2375923"/>
            <a:ext cx="2900074" cy="187554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pPr marL="0" indent="0">
                  <a:buNone/>
                </a:pP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在上述“反图”上统计每个点的入度，执行拓扑排序。</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设 </a:t>
                </a:r>
                <a:r>
                  <a:rPr lang="en-US" altLang="zh-CN" sz="2000" dirty="0" err="1">
                    <a:latin typeface="宋体" panose="02010600030101010101" pitchFamily="2" charset="-122"/>
                    <a:ea typeface="宋体" panose="02010600030101010101" pitchFamily="2" charset="-122"/>
                  </a:rPr>
                  <a:t>val</a:t>
                </a:r>
                <a:r>
                  <a:rPr lang="en-US" altLang="zh-CN" sz="2000" dirty="0">
                    <a:latin typeface="宋体" panose="02010600030101010101" pitchFamily="2" charset="-122"/>
                    <a:ea typeface="宋体" panose="02010600030101010101" pitchFamily="2" charset="-122"/>
                  </a:rPr>
                  <a:t>[k]</a:t>
                </a:r>
                <a:r>
                  <a:rPr lang="zh-CN" altLang="en-US" sz="2000" dirty="0">
                    <a:latin typeface="宋体" panose="02010600030101010101" pitchFamily="2" charset="-122"/>
                    <a:ea typeface="宋体" panose="02010600030101010101" pitchFamily="2" charset="-122"/>
                  </a:rPr>
                  <a:t>表示原图</a:t>
                </a:r>
                <a:r>
                  <a:rPr lang="en-US" altLang="zh-CN" sz="2000" dirty="0">
                    <a:latin typeface="宋体" panose="02010600030101010101" pitchFamily="2" charset="-122"/>
                    <a:ea typeface="宋体" panose="02010600030101010101" pitchFamily="2" charset="-122"/>
                  </a:rPr>
                  <a:t>k</a:t>
                </a:r>
                <a:r>
                  <a:rPr lang="zh-CN" altLang="en-US" sz="2000" dirty="0">
                    <a:latin typeface="宋体" panose="02010600030101010101" pitchFamily="2" charset="-122"/>
                    <a:ea typeface="宋体" panose="02010600030101010101" pitchFamily="2" charset="-122"/>
                  </a:rPr>
                  <a:t>号</a:t>
                </a:r>
                <a:r>
                  <a:rPr lang="en-US" altLang="zh-CN" sz="2000" dirty="0">
                    <a:latin typeface="宋体" panose="02010600030101010101" pitchFamily="2" charset="-122"/>
                    <a:ea typeface="宋体" panose="02010600030101010101" pitchFamily="2" charset="-122"/>
                  </a:rPr>
                  <a:t>SCC</a:t>
                </a:r>
                <a:r>
                  <a:rPr lang="zh-CN" altLang="en-US" sz="2000" dirty="0">
                    <a:latin typeface="宋体" panose="02010600030101010101" pitchFamily="2" charset="-122"/>
                    <a:ea typeface="宋体" panose="02010600030101010101" pitchFamily="2" charset="-122"/>
                  </a:rPr>
                  <a:t>的赋值标记，初始值为</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从队头每取出一个节点</a:t>
                </a:r>
                <a:r>
                  <a:rPr lang="en-US" altLang="zh-CN" sz="2000" dirty="0">
                    <a:latin typeface="宋体" panose="02010600030101010101" pitchFamily="2" charset="-122"/>
                    <a:ea typeface="宋体" panose="02010600030101010101" pitchFamily="2" charset="-122"/>
                  </a:rPr>
                  <a:t>k</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k</a:t>
                </a:r>
                <a:r>
                  <a:rPr lang="zh-CN" altLang="en-US" sz="2000" dirty="0">
                    <a:latin typeface="宋体" panose="02010600030101010101" pitchFamily="2" charset="-122"/>
                    <a:ea typeface="宋体" panose="02010600030101010101" pitchFamily="2" charset="-122"/>
                  </a:rPr>
                  <a:t>相当于原图中一个</a:t>
                </a:r>
                <a:r>
                  <a:rPr lang="en-US" altLang="zh-CN" sz="2000" dirty="0">
                    <a:latin typeface="宋体" panose="02010600030101010101" pitchFamily="2" charset="-122"/>
                    <a:ea typeface="宋体" panose="02010600030101010101" pitchFamily="2" charset="-122"/>
                  </a:rPr>
                  <a:t>SCC</a:t>
                </a:r>
                <a:r>
                  <a:rPr lang="zh-CN" altLang="en-US" sz="2000" dirty="0">
                    <a:latin typeface="宋体" panose="02010600030101010101" pitchFamily="2" charset="-122"/>
                    <a:ea typeface="宋体" panose="02010600030101010101" pitchFamily="2" charset="-122"/>
                  </a:rPr>
                  <a:t>的编号），就检查</a:t>
                </a:r>
                <a:r>
                  <a:rPr lang="en-US" altLang="zh-CN" sz="2000" dirty="0">
                    <a:latin typeface="宋体" panose="02010600030101010101" pitchFamily="2" charset="-122"/>
                    <a:ea typeface="宋体" panose="02010600030101010101" pitchFamily="2" charset="-122"/>
                  </a:rPr>
                  <a:t>k</a:t>
                </a:r>
                <a:r>
                  <a:rPr lang="zh-CN" altLang="en-US" sz="2000" dirty="0">
                    <a:latin typeface="宋体" panose="02010600030101010101" pitchFamily="2" charset="-122"/>
                    <a:ea typeface="宋体" panose="02010600030101010101" pitchFamily="2" charset="-122"/>
                  </a:rPr>
                  <a:t>的赋值标记。若</a:t>
                </a:r>
                <a:r>
                  <a:rPr lang="en-US" altLang="zh-CN" sz="2000" dirty="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val</a:t>
                </a:r>
                <a:r>
                  <a:rPr lang="en-US" altLang="zh-CN" sz="2000" dirty="0">
                    <a:latin typeface="宋体" panose="02010600030101010101" pitchFamily="2" charset="-122"/>
                    <a:ea typeface="宋体" panose="02010600030101010101" pitchFamily="2" charset="-122"/>
                  </a:rPr>
                  <a:t>[k]=-1</a:t>
                </a:r>
                <a:r>
                  <a:rPr lang="zh-CN" altLang="en-US" sz="2000" dirty="0">
                    <a:latin typeface="宋体" panose="02010600030101010101" pitchFamily="2" charset="-122"/>
                    <a:ea typeface="宋体" panose="02010600030101010101" pitchFamily="2" charset="-122"/>
                  </a:rPr>
                  <a:t>（尚未确定赋值</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，就令 </a:t>
                </a:r>
                <a:r>
                  <a:rPr lang="en-US" altLang="zh-CN" sz="2000" dirty="0" err="1">
                    <a:latin typeface="宋体" panose="02010600030101010101" pitchFamily="2" charset="-122"/>
                    <a:ea typeface="宋体" panose="02010600030101010101" pitchFamily="2" charset="-122"/>
                  </a:rPr>
                  <a:t>val</a:t>
                </a:r>
                <a:r>
                  <a:rPr lang="en-US" altLang="zh-CN" sz="2000" dirty="0">
                    <a:latin typeface="宋体" panose="02010600030101010101" pitchFamily="2" charset="-122"/>
                    <a:ea typeface="宋体" panose="02010600030101010101" pitchFamily="2" charset="-122"/>
                  </a:rPr>
                  <a:t>[k]=0,val[</a:t>
                </a:r>
                <a:r>
                  <a:rPr lang="en-US" altLang="zh-CN" sz="2000" dirty="0" err="1">
                    <a:latin typeface="宋体" panose="02010600030101010101" pitchFamily="2" charset="-122"/>
                    <a:ea typeface="宋体" panose="02010600030101010101" pitchFamily="2" charset="-122"/>
                  </a:rPr>
                  <a:t>opp</a:t>
                </a:r>
                <a:r>
                  <a:rPr lang="en-US" altLang="zh-CN" sz="2000" dirty="0">
                    <a:latin typeface="宋体" panose="02010600030101010101" pitchFamily="2" charset="-122"/>
                    <a:ea typeface="宋体" panose="02010600030101010101" pitchFamily="2" charset="-122"/>
                  </a:rPr>
                  <a:t>[k]]=1</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拓扑排序结束之后，就得到了最终的答案。对于原图每个节点</a:t>
                </a:r>
                <a:r>
                  <a:rPr lang="en-US" altLang="zh-CN" sz="2000" dirty="0" err="1">
                    <a:latin typeface="宋体" panose="02010600030101010101" pitchFamily="2" charset="-122"/>
                    <a:ea typeface="宋体" panose="02010600030101010101" pitchFamily="2" charset="-122"/>
                  </a:rPr>
                  <a:t>i</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[1,N]:</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若</a:t>
                </a:r>
                <a:r>
                  <a:rPr lang="en-US" altLang="zh-CN" sz="2000" dirty="0" err="1">
                    <a:latin typeface="宋体" panose="02010600030101010101" pitchFamily="2" charset="-122"/>
                    <a:ea typeface="宋体" panose="02010600030101010101" pitchFamily="2" charset="-122"/>
                  </a:rPr>
                  <a:t>val</a:t>
                </a:r>
                <a:r>
                  <a:rPr lang="en-US" altLang="zh-CN" sz="2000" dirty="0">
                    <a:latin typeface="宋体" panose="02010600030101010101" pitchFamily="2" charset="-122"/>
                    <a:ea typeface="宋体" panose="02010600030101010101" pitchFamily="2" charset="-122"/>
                  </a:rPr>
                  <a:t>[c[</a:t>
                </a:r>
                <a:r>
                  <a:rPr lang="en-US" altLang="zh-CN" sz="2000" dirty="0" err="1">
                    <a:latin typeface="宋体" panose="02010600030101010101" pitchFamily="2" charset="-122"/>
                    <a:ea typeface="宋体" panose="02010600030101010101" pitchFamily="2" charset="-122"/>
                  </a:rPr>
                  <a:t>i</a:t>
                </a:r>
                <a:r>
                  <a:rPr lang="en-US" altLang="zh-CN" sz="2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，则变量</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𝑖</m:t>
                        </m:r>
                      </m:sub>
                    </m:sSub>
                  </m:oMath>
                </a14:m>
                <a:r>
                  <a:rPr lang="zh-CN" altLang="en-US" sz="2000" dirty="0">
                    <a:latin typeface="宋体" panose="02010600030101010101" pitchFamily="2" charset="-122"/>
                    <a:ea typeface="宋体" panose="02010600030101010101" pitchFamily="2" charset="-122"/>
                  </a:rPr>
                  <a:t>应赋值为</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 </m:t>
                    </m:r>
                  </m:oMath>
                </a14:m>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若</a:t>
                </a:r>
                <a:r>
                  <a:rPr lang="en-US" altLang="zh-CN" sz="2000" dirty="0" err="1">
                    <a:latin typeface="宋体" panose="02010600030101010101" pitchFamily="2" charset="-122"/>
                    <a:ea typeface="宋体" panose="02010600030101010101" pitchFamily="2" charset="-122"/>
                  </a:rPr>
                  <a:t>val</a:t>
                </a:r>
                <a:r>
                  <a:rPr lang="en-US" altLang="zh-CN" sz="2000" dirty="0">
                    <a:latin typeface="宋体" panose="02010600030101010101" pitchFamily="2" charset="-122"/>
                    <a:ea typeface="宋体" panose="02010600030101010101" pitchFamily="2" charset="-122"/>
                  </a:rPr>
                  <a:t>[c[</a:t>
                </a:r>
                <a:r>
                  <a:rPr lang="en-US" altLang="zh-CN" sz="2000" dirty="0" err="1">
                    <a:latin typeface="宋体" panose="02010600030101010101" pitchFamily="2" charset="-122"/>
                    <a:ea typeface="宋体" panose="02010600030101010101" pitchFamily="2" charset="-122"/>
                  </a:rPr>
                  <a:t>i</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，则变量</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𝑖</m:t>
                        </m:r>
                      </m:sub>
                    </m:sSub>
                  </m:oMath>
                </a14:m>
                <a:r>
                  <a:rPr lang="zh-CN" altLang="en-US" sz="2000" dirty="0">
                    <a:latin typeface="宋体" panose="02010600030101010101" pitchFamily="2" charset="-122"/>
                    <a:ea typeface="宋体" panose="02010600030101010101" pitchFamily="2" charset="-122"/>
                  </a:rPr>
                  <a:t>应赋值为</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1</m:t>
                        </m:r>
                      </m:sub>
                    </m:sSub>
                  </m:oMath>
                </a14:m>
                <a:endParaRPr lang="zh-CN" altLang="en-US" sz="2000" dirty="0">
                  <a:latin typeface="宋体" panose="02010600030101010101" pitchFamily="2" charset="-122"/>
                  <a:ea typeface="宋体" panose="02010600030101010101" pitchFamily="2" charset="-122"/>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
        <p:nvSpPr>
          <p:cNvPr id="4" name="文本框 3"/>
          <p:cNvSpPr txBox="1"/>
          <p:nvPr/>
        </p:nvSpPr>
        <p:spPr>
          <a:xfrm>
            <a:off x="1062182" y="5253633"/>
            <a:ext cx="6096000" cy="923330"/>
          </a:xfrm>
          <a:prstGeom prst="rect">
            <a:avLst/>
          </a:prstGeom>
          <a:noFill/>
        </p:spPr>
        <p:txBody>
          <a:bodyPr wrap="square">
            <a:spAutoFit/>
          </a:bodyPr>
          <a:lstStyle/>
          <a:p>
            <a:r>
              <a:rPr lang="zh-CN" altLang="en-US" b="0" i="0" dirty="0">
                <a:effectLst/>
                <a:latin typeface="-apple-system"/>
              </a:rPr>
              <a:t>我们取两个取值中强联通分量编号较小的所对应的值</a:t>
            </a:r>
            <a:r>
              <a:rPr lang="en-US" altLang="zh-CN" b="0" i="0" dirty="0">
                <a:effectLst/>
                <a:latin typeface="-apple-system"/>
              </a:rPr>
              <a:t>,</a:t>
            </a:r>
            <a:r>
              <a:rPr lang="zh-CN" altLang="en-US" b="0" i="0" dirty="0">
                <a:effectLst/>
                <a:latin typeface="-apple-system"/>
              </a:rPr>
              <a:t>因为强联通分量编号越小 </a:t>
            </a:r>
            <a:r>
              <a:rPr lang="en-US" altLang="zh-CN" b="0" i="0" dirty="0">
                <a:effectLst/>
                <a:latin typeface="-apple-system"/>
              </a:rPr>
              <a:t>-&gt; </a:t>
            </a:r>
            <a:r>
              <a:rPr lang="zh-CN" altLang="en-US" b="0" i="0" dirty="0">
                <a:effectLst/>
                <a:latin typeface="-apple-system"/>
              </a:rPr>
              <a:t>拓扑序越大 </a:t>
            </a:r>
            <a:r>
              <a:rPr lang="en-US" altLang="zh-CN" b="0" i="0" dirty="0">
                <a:effectLst/>
                <a:latin typeface="-apple-system"/>
              </a:rPr>
              <a:t>-&gt; </a:t>
            </a:r>
            <a:r>
              <a:rPr lang="zh-CN" altLang="en-US" b="0" i="0" dirty="0">
                <a:effectLst/>
                <a:latin typeface="-apple-system"/>
              </a:rPr>
              <a:t>越优 </a:t>
            </a:r>
            <a:endParaRPr lang="zh-CN" altLang="en-US" b="0" i="0" dirty="0">
              <a:effectLst/>
              <a:latin typeface="-apple-system"/>
            </a:endParaRP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072739"/>
                <a:ext cx="6449291" cy="4351338"/>
              </a:xfrm>
            </p:spPr>
            <p:txBody>
              <a:bodyPr/>
              <a:lstStyle/>
              <a:p>
                <a:pPr marL="0" indent="0">
                  <a:buNone/>
                </a:pPr>
                <a:r>
                  <a:rPr lang="zh-CN" altLang="en-US" b="1" dirty="0">
                    <a:latin typeface="宋体" panose="02010600030101010101" pitchFamily="2" charset="-122"/>
                    <a:ea typeface="宋体" panose="02010600030101010101" pitchFamily="2" charset="-122"/>
                  </a:rPr>
                  <a:t>方法</a:t>
                </a: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、利用</a:t>
                </a:r>
                <a:r>
                  <a:rPr lang="en-US" altLang="zh-CN" b="1" dirty="0" err="1">
                    <a:latin typeface="宋体" panose="02010600030101010101" pitchFamily="2" charset="-122"/>
                    <a:ea typeface="宋体" panose="02010600030101010101" pitchFamily="2" charset="-122"/>
                  </a:rPr>
                  <a:t>Tarjan</a:t>
                </a:r>
                <a:r>
                  <a:rPr lang="zh-CN" altLang="en-US" b="1" dirty="0">
                    <a:latin typeface="宋体" panose="02010600030101010101" pitchFamily="2" charset="-122"/>
                    <a:ea typeface="宋体" panose="02010600030101010101" pitchFamily="2" charset="-122"/>
                  </a:rPr>
                  <a:t>的特殊性质</a:t>
                </a:r>
                <a:endParaRPr lang="en-US" altLang="zh-CN" b="1" dirty="0">
                  <a:latin typeface="宋体" panose="02010600030101010101" pitchFamily="2" charset="-122"/>
                  <a:ea typeface="宋体" panose="02010600030101010101" pitchFamily="2" charset="-122"/>
                </a:endParaRPr>
              </a:p>
              <a:p>
                <a:pPr marL="0" indent="0">
                  <a:buNone/>
                </a:pPr>
                <a:endParaRPr lang="en-US" altLang="zh-CN" b="1"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第二种构造方法利用了</a:t>
                </a:r>
                <a:r>
                  <a:rPr lang="en-US" altLang="zh-CN" sz="2000" dirty="0" err="1">
                    <a:latin typeface="宋体" panose="02010600030101010101" pitchFamily="2" charset="-122"/>
                    <a:ea typeface="宋体" panose="02010600030101010101" pitchFamily="2" charset="-122"/>
                  </a:rPr>
                  <a:t>Tarjan</a:t>
                </a:r>
                <a:r>
                  <a:rPr lang="zh-CN" altLang="en-US" sz="2000" dirty="0">
                    <a:latin typeface="宋体" panose="02010600030101010101" pitchFamily="2" charset="-122"/>
                    <a:ea typeface="宋体" panose="02010600030101010101" pitchFamily="2" charset="-122"/>
                  </a:rPr>
                  <a:t>对</a:t>
                </a:r>
                <a:r>
                  <a:rPr lang="en-US" altLang="zh-CN" sz="2000" dirty="0">
                    <a:latin typeface="宋体" panose="02010600030101010101" pitchFamily="2" charset="-122"/>
                    <a:ea typeface="宋体" panose="02010600030101010101" pitchFamily="2" charset="-122"/>
                  </a:rPr>
                  <a:t>SCC</a:t>
                </a:r>
                <a:r>
                  <a:rPr lang="zh-CN" altLang="en-US" sz="2000" dirty="0">
                    <a:latin typeface="宋体" panose="02010600030101010101" pitchFamily="2" charset="-122"/>
                    <a:ea typeface="宋体" panose="02010600030101010101" pitchFamily="2" charset="-122"/>
                  </a:rPr>
                  <a:t>编号的特殊性质，使得构造过程十分简洁。</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注意到</a:t>
                </a:r>
                <a:r>
                  <a:rPr lang="en-US" altLang="zh-CN" sz="2000" dirty="0" err="1">
                    <a:latin typeface="宋体" panose="02010600030101010101" pitchFamily="2" charset="-122"/>
                    <a:ea typeface="宋体" panose="02010600030101010101" pitchFamily="2" charset="-122"/>
                  </a:rPr>
                  <a:t>Tarjan</a:t>
                </a:r>
                <a:r>
                  <a:rPr lang="zh-CN" altLang="en-US" sz="2000" dirty="0">
                    <a:latin typeface="宋体" panose="02010600030101010101" pitchFamily="2" charset="-122"/>
                    <a:ea typeface="宋体" panose="02010600030101010101" pitchFamily="2" charset="-122"/>
                  </a:rPr>
                  <a:t>算法的本质是一次</a:t>
                </a:r>
                <a:r>
                  <a:rPr lang="en-US" altLang="zh-CN" sz="2000" dirty="0">
                    <a:latin typeface="宋体" panose="02010600030101010101" pitchFamily="2" charset="-122"/>
                    <a:ea typeface="宋体" panose="02010600030101010101" pitchFamily="2" charset="-122"/>
                  </a:rPr>
                  <a:t>DFS</a:t>
                </a:r>
                <a:r>
                  <a:rPr lang="zh-CN" altLang="en-US" sz="2000" dirty="0">
                    <a:latin typeface="宋体" panose="02010600030101010101" pitchFamily="2" charset="-122"/>
                    <a:ea typeface="宋体" panose="02010600030101010101" pitchFamily="2" charset="-122"/>
                  </a:rPr>
                  <a:t>，它在回溯时会先取出有向图“底部”的</a:t>
                </a:r>
                <a:r>
                  <a:rPr lang="en-US" altLang="zh-CN" sz="2000" dirty="0">
                    <a:latin typeface="宋体" panose="02010600030101010101" pitchFamily="2" charset="-122"/>
                    <a:ea typeface="宋体" panose="02010600030101010101" pitchFamily="2" charset="-122"/>
                  </a:rPr>
                  <a:t>SCC</a:t>
                </a:r>
                <a:r>
                  <a:rPr lang="zh-CN" altLang="en-US" sz="2000" dirty="0">
                    <a:latin typeface="宋体" panose="02010600030101010101" pitchFamily="2" charset="-122"/>
                    <a:ea typeface="宋体" panose="02010600030101010101" pitchFamily="2" charset="-122"/>
                  </a:rPr>
                  <a:t>进行标记。故</a:t>
                </a:r>
                <a:r>
                  <a:rPr lang="en-US" altLang="zh-CN" sz="2000" dirty="0" err="1">
                    <a:latin typeface="宋体" panose="02010600030101010101" pitchFamily="2" charset="-122"/>
                    <a:ea typeface="宋体" panose="02010600030101010101" pitchFamily="2" charset="-122"/>
                  </a:rPr>
                  <a:t>Tarjan</a:t>
                </a:r>
                <a:r>
                  <a:rPr lang="zh-CN" altLang="en-US" sz="2000" dirty="0">
                    <a:latin typeface="宋体" panose="02010600030101010101" pitchFamily="2" charset="-122"/>
                    <a:ea typeface="宋体" panose="02010600030101010101" pitchFamily="2" charset="-122"/>
                  </a:rPr>
                  <a:t>算法得到的</a:t>
                </a:r>
                <a:r>
                  <a:rPr lang="en-US" altLang="zh-CN" sz="2000" dirty="0">
                    <a:latin typeface="宋体" panose="02010600030101010101" pitchFamily="2" charset="-122"/>
                    <a:ea typeface="宋体" panose="02010600030101010101" pitchFamily="2" charset="-122"/>
                  </a:rPr>
                  <a:t>SCC</a:t>
                </a:r>
                <a:r>
                  <a:rPr lang="zh-CN" altLang="en-US" sz="2000" dirty="0">
                    <a:latin typeface="宋体" panose="02010600030101010101" pitchFamily="2" charset="-122"/>
                    <a:ea typeface="宋体" panose="02010600030101010101" pitchFamily="2" charset="-122"/>
                  </a:rPr>
                  <a:t>编号本身就已经满足缩点后的有向无环图中“自底向上”的拓扑序。代码无需进行缩点，直接比较节点所在的</a:t>
                </a:r>
                <a:r>
                  <a:rPr lang="en-US" altLang="zh-CN" sz="2000" dirty="0">
                    <a:latin typeface="宋体" panose="02010600030101010101" pitchFamily="2" charset="-122"/>
                    <a:ea typeface="宋体" panose="02010600030101010101" pitchFamily="2" charset="-122"/>
                  </a:rPr>
                  <a:t>SCC</a:t>
                </a:r>
                <a:r>
                  <a:rPr lang="zh-CN" altLang="en-US" sz="2000" dirty="0">
                    <a:latin typeface="宋体" panose="02010600030101010101" pitchFamily="2" charset="-122"/>
                    <a:ea typeface="宋体" panose="02010600030101010101" pitchFamily="2" charset="-122"/>
                  </a:rPr>
                  <a:t>的编号</a:t>
                </a:r>
                <a:r>
                  <a:rPr lang="en-US" altLang="zh-CN" sz="2000" dirty="0">
                    <a:latin typeface="宋体" panose="02010600030101010101" pitchFamily="2" charset="-122"/>
                    <a:ea typeface="宋体" panose="02010600030101010101" pitchFamily="2" charset="-122"/>
                  </a:rPr>
                  <a:t>c[</a:t>
                </a:r>
                <a:r>
                  <a:rPr lang="en-US" altLang="zh-CN" sz="2000" dirty="0" err="1">
                    <a:latin typeface="宋体" panose="02010600030101010101" pitchFamily="2" charset="-122"/>
                    <a:ea typeface="宋体" panose="02010600030101010101" pitchFamily="2" charset="-122"/>
                  </a:rPr>
                  <a:t>i</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的大小，即可确定变量的赋值 </a:t>
                </a:r>
                <a:r>
                  <a:rPr lang="en-US" altLang="zh-CN" sz="2000" dirty="0" err="1">
                    <a:latin typeface="宋体" panose="02010600030101010101" pitchFamily="2" charset="-122"/>
                    <a:ea typeface="宋体" panose="02010600030101010101" pitchFamily="2" charset="-122"/>
                  </a:rPr>
                  <a:t>val</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i</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。若</a:t>
                </a:r>
                <a:r>
                  <a:rPr lang="en-US" altLang="zh-CN" sz="2000" dirty="0" err="1">
                    <a:latin typeface="宋体" panose="02010600030101010101" pitchFamily="2" charset="-122"/>
                    <a:ea typeface="宋体" panose="02010600030101010101" pitchFamily="2" charset="-122"/>
                  </a:rPr>
                  <a:t>val</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i</a:t>
                </a:r>
                <a:r>
                  <a:rPr lang="en-US" altLang="zh-CN" sz="2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，则变量</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𝑖</m:t>
                        </m:r>
                      </m:sub>
                    </m:sSub>
                  </m:oMath>
                </a14:m>
                <a:r>
                  <a:rPr lang="zh-CN" altLang="en-US" sz="2000" dirty="0">
                    <a:latin typeface="宋体" panose="02010600030101010101" pitchFamily="2" charset="-122"/>
                    <a:ea typeface="宋体" panose="02010600030101010101" pitchFamily="2" charset="-122"/>
                  </a:rPr>
                  <a:t>应赋值为</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 </m:t>
                    </m:r>
                  </m:oMath>
                </a14:m>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若</a:t>
                </a:r>
                <a:r>
                  <a:rPr lang="en-US" altLang="zh-CN" sz="2000" dirty="0" err="1">
                    <a:latin typeface="宋体" panose="02010600030101010101" pitchFamily="2" charset="-122"/>
                    <a:ea typeface="宋体" panose="02010600030101010101" pitchFamily="2" charset="-122"/>
                  </a:rPr>
                  <a:t>val</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i</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，则变量</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𝑖</m:t>
                        </m:r>
                      </m:sub>
                    </m:sSub>
                  </m:oMath>
                </a14:m>
                <a:r>
                  <a:rPr lang="zh-CN" altLang="en-US" sz="2000" dirty="0">
                    <a:latin typeface="宋体" panose="02010600030101010101" pitchFamily="2" charset="-122"/>
                    <a:ea typeface="宋体" panose="02010600030101010101" pitchFamily="2" charset="-122"/>
                  </a:rPr>
                  <a:t>应赋值为</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1</m:t>
                        </m:r>
                      </m:sub>
                    </m:sSub>
                  </m:oMath>
                </a14:m>
                <a:r>
                  <a:rPr lang="zh-CN" altLang="en-US" sz="2000" dirty="0">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a:p>
                <a:pPr marL="0" indent="0">
                  <a:buNone/>
                </a:pPr>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200" y="1072739"/>
                <a:ext cx="6449291" cy="4351338"/>
              </a:xfrm>
              <a:blipFill rotWithShape="1">
                <a:blip r:embed="rId1"/>
                <a:stretch>
                  <a:fillRect t="-5" r="4" b="12"/>
                </a:stretch>
              </a:blipFill>
            </p:spPr>
            <p:txBody>
              <a:bodyPr/>
              <a:lstStyle/>
              <a:p>
                <a:r>
                  <a:rPr lang="zh-CN" altLang="en-US">
                    <a:noFill/>
                  </a:rPr>
                  <a:t> </a:t>
                </a:r>
              </a:p>
            </p:txBody>
          </p:sp>
        </mc:Fallback>
      </mc:AlternateContent>
      <p:pic>
        <p:nvPicPr>
          <p:cNvPr id="4" name="图片 3"/>
          <p:cNvPicPr>
            <a:picLocks noChangeAspect="1"/>
          </p:cNvPicPr>
          <p:nvPr/>
        </p:nvPicPr>
        <p:blipFill>
          <a:blip r:embed="rId2"/>
          <a:stretch>
            <a:fillRect/>
          </a:stretch>
        </p:blipFill>
        <p:spPr>
          <a:xfrm>
            <a:off x="7626683" y="1394691"/>
            <a:ext cx="3727117" cy="3318186"/>
          </a:xfrm>
          <a:prstGeom prst="rect">
            <a:avLst/>
          </a:prstGeom>
        </p:spPr>
      </p:pic>
      <p:sp>
        <p:nvSpPr>
          <p:cNvPr id="6" name="文本框 5"/>
          <p:cNvSpPr txBox="1"/>
          <p:nvPr/>
        </p:nvSpPr>
        <p:spPr>
          <a:xfrm>
            <a:off x="1191491" y="5509552"/>
            <a:ext cx="6096000" cy="923330"/>
          </a:xfrm>
          <a:prstGeom prst="rect">
            <a:avLst/>
          </a:prstGeom>
          <a:noFill/>
        </p:spPr>
        <p:txBody>
          <a:bodyPr wrap="square">
            <a:spAutoFit/>
          </a:bodyPr>
          <a:lstStyle/>
          <a:p>
            <a:r>
              <a:rPr lang="zh-CN" altLang="en-US" b="0" i="0" dirty="0">
                <a:effectLst/>
                <a:latin typeface="-apple-system"/>
              </a:rPr>
              <a:t>我们取两个取值中强联通分量编号较小的所对应的值</a:t>
            </a:r>
            <a:r>
              <a:rPr lang="en-US" altLang="zh-CN" b="0" i="0" dirty="0">
                <a:effectLst/>
                <a:latin typeface="-apple-system"/>
              </a:rPr>
              <a:t>,</a:t>
            </a:r>
            <a:r>
              <a:rPr lang="zh-CN" altLang="en-US" b="0" i="0" dirty="0">
                <a:effectLst/>
                <a:latin typeface="-apple-system"/>
              </a:rPr>
              <a:t>因为强联通分量编号越小 </a:t>
            </a:r>
            <a:r>
              <a:rPr lang="en-US" altLang="zh-CN" b="0" i="0" dirty="0">
                <a:effectLst/>
                <a:latin typeface="-apple-system"/>
              </a:rPr>
              <a:t>-&gt; </a:t>
            </a:r>
            <a:r>
              <a:rPr lang="zh-CN" altLang="en-US" b="0" i="0" dirty="0">
                <a:effectLst/>
                <a:latin typeface="-apple-system"/>
              </a:rPr>
              <a:t>拓扑序越大 </a:t>
            </a:r>
            <a:r>
              <a:rPr lang="en-US" altLang="zh-CN" b="0" i="0" dirty="0">
                <a:effectLst/>
                <a:latin typeface="-apple-system"/>
              </a:rPr>
              <a:t>-&gt; </a:t>
            </a:r>
            <a:r>
              <a:rPr lang="zh-CN" altLang="en-US" b="0" i="0" dirty="0">
                <a:effectLst/>
                <a:latin typeface="-apple-system"/>
              </a:rPr>
              <a:t>越优 </a:t>
            </a:r>
            <a:endParaRPr lang="zh-CN" altLang="en-US" b="0" i="0" dirty="0">
              <a:effectLst/>
              <a:latin typeface="-apple-system"/>
            </a:endParaRPr>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2141537"/>
            <a:ext cx="10515600" cy="4351338"/>
          </a:xfrm>
        </p:spPr>
        <p:txBody>
          <a:bodyPr>
            <a:normAutofit/>
          </a:bodyPr>
          <a:lstStyle/>
          <a:p>
            <a:pPr marL="0" indent="0">
              <a:buNone/>
            </a:pPr>
            <a:r>
              <a:rPr lang="en-US" altLang="zh-CN" sz="2400" dirty="0"/>
              <a:t>	</a:t>
            </a:r>
            <a:r>
              <a:rPr lang="zh-CN" altLang="en-US" sz="2400" dirty="0"/>
              <a:t>注意：建图后不一定存在最短路</a:t>
            </a:r>
            <a:r>
              <a:rPr lang="en-US" altLang="zh-CN" sz="2400" dirty="0"/>
              <a:t>/</a:t>
            </a:r>
            <a:r>
              <a:rPr lang="zh-CN" altLang="en-US" sz="2400" dirty="0"/>
              <a:t>最长路，因为可能存在无限减小</a:t>
            </a:r>
            <a:r>
              <a:rPr lang="en-US" altLang="zh-CN" sz="2400" dirty="0"/>
              <a:t>/</a:t>
            </a:r>
            <a:r>
              <a:rPr lang="zh-CN" altLang="en-US" sz="2400" dirty="0"/>
              <a:t>增大的负环</a:t>
            </a:r>
            <a:r>
              <a:rPr lang="en-US" altLang="zh-CN" sz="2400" dirty="0"/>
              <a:t>/</a:t>
            </a:r>
            <a:r>
              <a:rPr lang="zh-CN" altLang="en-US" sz="2400" dirty="0"/>
              <a:t>正环，题目一般会对应于不同的输出。判断差分约束系统是否存在解一般判环即可。</a:t>
            </a:r>
            <a:endParaRPr lang="en-US" altLang="zh-CN" sz="2400" dirty="0"/>
          </a:p>
          <a:p>
            <a:pPr marL="0" indent="0">
              <a:buNone/>
            </a:pPr>
            <a:r>
              <a:rPr lang="en-US" altLang="zh-CN" sz="2400" dirty="0"/>
              <a:t>	</a:t>
            </a:r>
            <a:r>
              <a:rPr lang="zh-CN" altLang="en-US" sz="2400" dirty="0"/>
              <a:t>若图中存在负环，则给定的差分约束系统无解，否则，</a:t>
            </a:r>
            <a:r>
              <a:rPr lang="en-US" altLang="zh-CN" sz="2400" dirty="0"/>
              <a:t>xi=</a:t>
            </a:r>
            <a:r>
              <a:rPr lang="en-US" altLang="zh-CN" sz="2400" dirty="0" err="1"/>
              <a:t>dist</a:t>
            </a:r>
            <a:r>
              <a:rPr lang="en-US" altLang="zh-CN" sz="2400" dirty="0"/>
              <a:t>[</a:t>
            </a:r>
            <a:r>
              <a:rPr lang="en-US" altLang="zh-CN" sz="2400" dirty="0" err="1"/>
              <a:t>i</a:t>
            </a:r>
            <a:r>
              <a:rPr lang="en-US" altLang="zh-CN" sz="2400" dirty="0"/>
              <a:t>]</a:t>
            </a:r>
            <a:r>
              <a:rPr lang="zh-CN" altLang="en-US" sz="2400" dirty="0"/>
              <a:t>为该差分约束系统的一组解。 </a:t>
            </a:r>
            <a:endParaRPr lang="zh-CN" altLang="en-US" sz="2400" dirty="0"/>
          </a:p>
          <a:p>
            <a:pPr marL="0" indent="0">
              <a:buNone/>
            </a:pPr>
            <a:endParaRPr lang="en-US" altLang="zh-CN" sz="2400" dirty="0"/>
          </a:p>
          <a:p>
            <a:pPr marL="0" indent="0">
              <a:buNone/>
            </a:pPr>
            <a:r>
              <a:rPr lang="en-US" altLang="zh-CN" sz="2400" dirty="0"/>
              <a:t>	SPFA  Bellman-Ford</a:t>
            </a:r>
            <a:endParaRPr lang="zh-CN" altLang="en-US" sz="2400"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21150" y="1662979"/>
            <a:ext cx="9525" cy="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a:t>【</a:t>
            </a:r>
            <a:r>
              <a:rPr lang="zh-CN" altLang="en-US" dirty="0"/>
              <a:t>例题</a:t>
            </a:r>
            <a:r>
              <a:rPr lang="en-US" altLang="zh-CN" dirty="0"/>
              <a:t>】</a:t>
            </a:r>
            <a:r>
              <a:rPr lang="en-US" altLang="zh-CN" dirty="0" err="1"/>
              <a:t>poj</a:t>
            </a:r>
            <a:r>
              <a:rPr lang="en-US" altLang="zh-CN" dirty="0"/>
              <a:t> 1201- Intervals</a:t>
            </a:r>
            <a:endParaRPr lang="en-US" altLang="zh-CN" dirty="0"/>
          </a:p>
          <a:p>
            <a:pPr marL="0" indent="0">
              <a:buNone/>
            </a:pPr>
            <a:endParaRPr lang="en-US" altLang="zh-CN" dirty="0"/>
          </a:p>
          <a:p>
            <a:pPr marL="0" indent="0">
              <a:buNone/>
            </a:pPr>
            <a:r>
              <a:rPr lang="zh-CN" altLang="en-US" dirty="0"/>
              <a:t>题意：给定</a:t>
            </a:r>
            <a:r>
              <a:rPr lang="en-US" altLang="zh-CN" dirty="0"/>
              <a:t>n</a:t>
            </a:r>
            <a:r>
              <a:rPr lang="zh-CN" altLang="en-US" dirty="0"/>
              <a:t>个区间，</a:t>
            </a:r>
            <a:r>
              <a:rPr lang="en-US" altLang="zh-CN" dirty="0"/>
              <a:t>[</a:t>
            </a:r>
            <a:r>
              <a:rPr lang="en-US" altLang="zh-CN" dirty="0" err="1"/>
              <a:t>ai,bi</a:t>
            </a:r>
            <a:r>
              <a:rPr lang="en-US" altLang="zh-CN" dirty="0"/>
              <a:t>]</a:t>
            </a:r>
            <a:r>
              <a:rPr lang="zh-CN" altLang="en-US" dirty="0"/>
              <a:t>这个区间至少选选出</a:t>
            </a:r>
            <a:r>
              <a:rPr lang="en-US" altLang="zh-CN" dirty="0"/>
              <a:t>ci</a:t>
            </a:r>
            <a:r>
              <a:rPr lang="zh-CN" altLang="en-US" dirty="0"/>
              <a:t>个整数，求一个集合</a:t>
            </a:r>
            <a:r>
              <a:rPr lang="en-US" altLang="zh-CN" dirty="0"/>
              <a:t>z</a:t>
            </a:r>
            <a:r>
              <a:rPr lang="zh-CN" altLang="en-US" dirty="0"/>
              <a:t>，满足每个区间的要求，输出集合</a:t>
            </a:r>
            <a:r>
              <a:rPr lang="en-US" altLang="zh-CN" dirty="0"/>
              <a:t>z</a:t>
            </a:r>
            <a:r>
              <a:rPr lang="zh-CN" altLang="en-US" dirty="0"/>
              <a:t>的大小。</a:t>
            </a:r>
            <a:endParaRPr lang="en-US" altLang="zh-CN" dirty="0"/>
          </a:p>
          <a:p>
            <a:pPr marL="0" indent="0">
              <a:buNone/>
            </a:pPr>
            <a:r>
              <a:rPr lang="en-US" altLang="zh-CN" dirty="0"/>
              <a:t>1&lt;=n&lt;=50000 </a:t>
            </a:r>
            <a:r>
              <a:rPr lang="it-IT" altLang="zh-CN" dirty="0"/>
              <a:t> 0&lt;=ai&lt;=bi&lt;=50000</a:t>
            </a:r>
            <a:r>
              <a:rPr lang="zh-CN" altLang="it-IT" dirty="0"/>
              <a:t>和</a:t>
            </a:r>
            <a:r>
              <a:rPr lang="it-IT" altLang="zh-CN" dirty="0"/>
              <a:t>1&lt;=ci&lt;=bi-ai+1</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a:latin typeface="宋体" panose="02010600030101010101" pitchFamily="2" charset="-122"/>
                <a:ea typeface="宋体" panose="02010600030101010101" pitchFamily="2" charset="-122"/>
              </a:rPr>
              <a:t>分析：</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令</a:t>
            </a:r>
            <a:r>
              <a:rPr lang="en-US" altLang="zh-CN" dirty="0">
                <a:latin typeface="宋体" panose="02010600030101010101" pitchFamily="2" charset="-122"/>
                <a:ea typeface="宋体" panose="02010600030101010101" pitchFamily="2" charset="-122"/>
              </a:rPr>
              <a:t>d[</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表示</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到</a:t>
            </a:r>
            <a:r>
              <a:rPr lang="en-US" altLang="zh-CN" dirty="0" err="1">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这个区间内至少要选出</a:t>
            </a:r>
            <a:r>
              <a:rPr lang="en-US" altLang="zh-CN" dirty="0">
                <a:latin typeface="宋体" panose="02010600030101010101" pitchFamily="2" charset="-122"/>
                <a:ea typeface="宋体" panose="02010600030101010101" pitchFamily="2" charset="-122"/>
              </a:rPr>
              <a:t>d[</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个数，那么对于每个</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ai,bi</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有</a:t>
            </a:r>
            <a:r>
              <a:rPr lang="en-US" altLang="zh-CN" dirty="0">
                <a:latin typeface="宋体" panose="02010600030101010101" pitchFamily="2" charset="-122"/>
                <a:ea typeface="宋体" panose="02010600030101010101" pitchFamily="2" charset="-122"/>
              </a:rPr>
              <a:t>d[b]-d[ai-1]&gt;=ci</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同时隐含的一个条件是</a:t>
            </a:r>
            <a:r>
              <a:rPr lang="en-US" altLang="zh-CN" dirty="0">
                <a:latin typeface="宋体" panose="02010600030101010101" pitchFamily="2" charset="-122"/>
                <a:ea typeface="宋体" panose="02010600030101010101" pitchFamily="2" charset="-122"/>
              </a:rPr>
              <a:t>0&lt;=d[</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]-d[i-1]&lt;=1,</a:t>
            </a:r>
            <a:r>
              <a:rPr lang="zh-CN" altLang="en-US" dirty="0">
                <a:latin typeface="宋体" panose="02010600030101010101" pitchFamily="2" charset="-122"/>
                <a:ea typeface="宋体" panose="02010600030101010101" pitchFamily="2" charset="-122"/>
              </a:rPr>
              <a:t>但是因</a:t>
            </a:r>
            <a:r>
              <a:rPr lang="en-US" altLang="zh-CN" dirty="0">
                <a:latin typeface="宋体" panose="02010600030101010101" pitchFamily="2" charset="-122"/>
                <a:ea typeface="宋体" panose="02010600030101010101" pitchFamily="2" charset="-122"/>
              </a:rPr>
              <a:t>d[-1]</a:t>
            </a:r>
            <a:r>
              <a:rPr lang="zh-CN" altLang="en-US" dirty="0">
                <a:latin typeface="宋体" panose="02010600030101010101" pitchFamily="2" charset="-122"/>
                <a:ea typeface="宋体" panose="02010600030101010101" pitchFamily="2" charset="-122"/>
              </a:rPr>
              <a:t>不能表示，令</a:t>
            </a:r>
            <a:r>
              <a:rPr lang="en-US" altLang="zh-CN" dirty="0">
                <a:latin typeface="宋体" panose="02010600030101010101" pitchFamily="2" charset="-122"/>
                <a:ea typeface="宋体" panose="02010600030101010101" pitchFamily="2" charset="-122"/>
              </a:rPr>
              <a:t>d[i+1]</a:t>
            </a:r>
            <a:r>
              <a:rPr lang="zh-CN" altLang="en-US" dirty="0">
                <a:latin typeface="宋体" panose="02010600030101010101" pitchFamily="2" charset="-122"/>
                <a:ea typeface="宋体" panose="02010600030101010101" pitchFamily="2" charset="-122"/>
              </a:rPr>
              <a:t>表示</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到</a:t>
            </a:r>
            <a:r>
              <a:rPr lang="en-US" altLang="zh-CN" dirty="0" err="1">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这个区间内至少要选出</a:t>
            </a:r>
            <a:r>
              <a:rPr lang="en-US" altLang="zh-CN" dirty="0">
                <a:latin typeface="宋体" panose="02010600030101010101" pitchFamily="2" charset="-122"/>
                <a:ea typeface="宋体" panose="02010600030101010101" pitchFamily="2" charset="-122"/>
              </a:rPr>
              <a:t>d[i+1]</a:t>
            </a:r>
            <a:r>
              <a:rPr lang="zh-CN" altLang="en-US" dirty="0">
                <a:latin typeface="宋体" panose="02010600030101010101" pitchFamily="2" charset="-122"/>
                <a:ea typeface="宋体" panose="02010600030101010101" pitchFamily="2" charset="-122"/>
              </a:rPr>
              <a:t>个数，然后</a:t>
            </a:r>
            <a:r>
              <a:rPr lang="en-US" altLang="zh-CN" dirty="0">
                <a:latin typeface="宋体" panose="02010600030101010101" pitchFamily="2" charset="-122"/>
                <a:ea typeface="宋体" panose="02010600030101010101" pitchFamily="2" charset="-122"/>
              </a:rPr>
              <a:t>d[0]=0,</a:t>
            </a:r>
            <a:r>
              <a:rPr lang="zh-CN" altLang="en-US" dirty="0">
                <a:latin typeface="宋体" panose="02010600030101010101" pitchFamily="2" charset="-122"/>
                <a:ea typeface="宋体" panose="02010600030101010101" pitchFamily="2" charset="-122"/>
              </a:rPr>
              <a:t>直接求取最长路就行了。</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a:t>【</a:t>
            </a:r>
            <a:r>
              <a:rPr lang="zh-CN" altLang="en-US" dirty="0"/>
              <a:t>例题</a:t>
            </a:r>
            <a:r>
              <a:rPr lang="en-US" altLang="zh-CN" dirty="0"/>
              <a:t>】</a:t>
            </a:r>
            <a:r>
              <a:rPr lang="zh-CN" altLang="en-US" dirty="0"/>
              <a:t> </a:t>
            </a:r>
            <a:r>
              <a:rPr lang="en-US" altLang="zh-CN" dirty="0" err="1"/>
              <a:t>luogu</a:t>
            </a:r>
            <a:r>
              <a:rPr lang="en-US" altLang="zh-CN" dirty="0"/>
              <a:t> P1993 </a:t>
            </a:r>
            <a:r>
              <a:rPr lang="zh-CN" altLang="en-US" dirty="0"/>
              <a:t>小 </a:t>
            </a:r>
            <a:r>
              <a:rPr lang="en-US" altLang="zh-CN" dirty="0"/>
              <a:t>K </a:t>
            </a:r>
            <a:r>
              <a:rPr lang="zh-CN" altLang="en-US" dirty="0"/>
              <a:t>的农场</a:t>
            </a:r>
            <a:endParaRPr lang="en-US" altLang="zh-CN" dirty="0"/>
          </a:p>
          <a:p>
            <a:pPr marL="0" indent="0">
              <a:buNone/>
            </a:pPr>
            <a:endParaRPr lang="en-US" altLang="zh-CN" dirty="0"/>
          </a:p>
          <a:p>
            <a:pPr marL="0" indent="0">
              <a:buNone/>
            </a:pPr>
            <a:r>
              <a:rPr lang="zh-CN" altLang="en-US" dirty="0"/>
              <a:t>题目大意：求解差分约束系统，有</a:t>
            </a:r>
            <a:r>
              <a:rPr lang="en-US" altLang="zh-CN" dirty="0"/>
              <a:t>m</a:t>
            </a:r>
            <a:r>
              <a:rPr lang="zh-CN" altLang="en-US" dirty="0"/>
              <a:t> 条约束条件，每条都为形如                                 或          的形式，判断该差分约束系统有没有解。 </a:t>
            </a:r>
            <a:endParaRPr lang="zh-CN" altLang="en-US" dirty="0"/>
          </a:p>
          <a:p>
            <a:pPr marL="0" indent="0">
              <a:buNone/>
            </a:pPr>
            <a:endParaRPr lang="en-US" altLang="zh-CN" dirty="0"/>
          </a:p>
          <a:p>
            <a:pPr marL="0" indent="0">
              <a:buNone/>
            </a:pPr>
            <a:endParaRPr lang="zh-CN" alt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86013" y="-13652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21188" y="-13652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94238" y="-13652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53013" y="-13652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2"/>
          <a:stretch>
            <a:fillRect/>
          </a:stretch>
        </p:blipFill>
        <p:spPr>
          <a:xfrm>
            <a:off x="1268829" y="3273497"/>
            <a:ext cx="3161884" cy="311005"/>
          </a:xfrm>
          <a:prstGeom prst="rect">
            <a:avLst/>
          </a:prstGeom>
        </p:spPr>
      </p:pic>
      <p:pic>
        <p:nvPicPr>
          <p:cNvPr id="10" name="图片 9"/>
          <p:cNvPicPr>
            <a:picLocks noChangeAspect="1"/>
          </p:cNvPicPr>
          <p:nvPr/>
        </p:nvPicPr>
        <p:blipFill>
          <a:blip r:embed="rId3"/>
          <a:stretch>
            <a:fillRect/>
          </a:stretch>
        </p:blipFill>
        <p:spPr>
          <a:xfrm>
            <a:off x="4861342" y="3292763"/>
            <a:ext cx="973581" cy="3110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a:t>分析：</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sz="2400" dirty="0"/>
              <a:t>跑判断负环</a:t>
            </a:r>
            <a:endParaRPr lang="en-US" altLang="zh-CN" sz="2400" dirty="0"/>
          </a:p>
          <a:p>
            <a:pPr marL="0" indent="0">
              <a:buNone/>
            </a:pPr>
            <a:endParaRPr lang="zh-CN" altLang="en-US" dirty="0"/>
          </a:p>
        </p:txBody>
      </p:sp>
      <p:pic>
        <p:nvPicPr>
          <p:cNvPr id="5" name="图片 4"/>
          <p:cNvPicPr>
            <a:picLocks noChangeAspect="1"/>
          </p:cNvPicPr>
          <p:nvPr/>
        </p:nvPicPr>
        <p:blipFill>
          <a:blip r:embed="rId1"/>
          <a:stretch>
            <a:fillRect/>
          </a:stretch>
        </p:blipFill>
        <p:spPr>
          <a:xfrm>
            <a:off x="1581728" y="2575646"/>
            <a:ext cx="8382000" cy="23717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a:t>【</a:t>
            </a:r>
            <a:r>
              <a:rPr lang="zh-CN" altLang="en-US" dirty="0"/>
              <a:t>例题</a:t>
            </a:r>
            <a:r>
              <a:rPr lang="en-US" altLang="zh-CN" dirty="0"/>
              <a:t>】</a:t>
            </a:r>
            <a:r>
              <a:rPr lang="zh-CN" altLang="en-US" dirty="0"/>
              <a:t> </a:t>
            </a:r>
            <a:r>
              <a:rPr lang="en-US" altLang="zh-CN" dirty="0"/>
              <a:t> P4926[1007] </a:t>
            </a:r>
            <a:r>
              <a:rPr lang="zh-CN" altLang="en-US" dirty="0"/>
              <a:t>倍杀测量者</a:t>
            </a:r>
            <a:endParaRPr lang="zh-CN" altLang="en-US" dirty="0"/>
          </a:p>
        </p:txBody>
      </p:sp>
      <p:pic>
        <p:nvPicPr>
          <p:cNvPr id="5" name="图片 4"/>
          <p:cNvPicPr>
            <a:picLocks noChangeAspect="1"/>
          </p:cNvPicPr>
          <p:nvPr/>
        </p:nvPicPr>
        <p:blipFill>
          <a:blip r:embed="rId1"/>
          <a:stretch>
            <a:fillRect/>
          </a:stretch>
        </p:blipFill>
        <p:spPr>
          <a:xfrm>
            <a:off x="886721" y="2923741"/>
            <a:ext cx="10467079" cy="1694441"/>
          </a:xfrm>
          <a:prstGeom prst="rect">
            <a:avLst/>
          </a:prstGeom>
        </p:spPr>
      </p:pic>
    </p:spTree>
  </p:cSld>
  <p:clrMapOvr>
    <a:masterClrMapping/>
  </p:clrMapOvr>
</p:sld>
</file>

<file path=ppt/tags/tag1.xml><?xml version="1.0" encoding="utf-8"?>
<p:tagLst xmlns:p="http://schemas.openxmlformats.org/presentationml/2006/main">
  <p:tag name="commondata" val="eyJoZGlkIjoiOGFmMzZmYzJlZmUyYTAyZjA1NzBkNmNkZjdhODYwMj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6567</Words>
  <Application>WPS 演示</Application>
  <PresentationFormat>宽屏</PresentationFormat>
  <Paragraphs>186</Paragraphs>
  <Slides>32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32</vt:i4>
      </vt:variant>
    </vt:vector>
  </HeadingPairs>
  <TitlesOfParts>
    <vt:vector size="44" baseType="lpstr">
      <vt:lpstr>Arial</vt:lpstr>
      <vt:lpstr>宋体</vt:lpstr>
      <vt:lpstr>Wingdings</vt:lpstr>
      <vt:lpstr>等线 Light</vt:lpstr>
      <vt:lpstr>等线</vt:lpstr>
      <vt:lpstr>微软雅黑</vt:lpstr>
      <vt:lpstr>Arial Unicode MS</vt:lpstr>
      <vt:lpstr>Calibri</vt:lpstr>
      <vt:lpstr>Cambria Math</vt:lpstr>
      <vt:lpstr>-apple-system</vt:lpstr>
      <vt:lpstr>Segoe Print</vt:lpstr>
      <vt:lpstr>Office 主题​​</vt:lpstr>
      <vt:lpstr>处理二元关系的几类模型</vt:lpstr>
      <vt:lpstr>差分约束系统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扩展域、边带权的并查集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2-SAT问题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 Bang</dc:creator>
  <cp:lastModifiedBy>lenovo</cp:lastModifiedBy>
  <cp:revision>29</cp:revision>
  <dcterms:created xsi:type="dcterms:W3CDTF">2023-07-15T06:38:00Z</dcterms:created>
  <dcterms:modified xsi:type="dcterms:W3CDTF">2024-08-10T00:06:21Z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13C3E0CD6AB84FC4AC063D8C7AC45EDA_12</vt:lpwstr>
  </property>
  <property fmtid="{D5CDD505-2E9C-101B-9397-08002B2CF9AE}" pid="3" name="KSOProductBuildVer">
    <vt:lpwstr>2052-12.1.0.17827</vt:lpwstr>
  </property>
</Properties>
</file>