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5"/>
  </p:notesMasterIdLst>
  <p:sldIdLst>
    <p:sldId id="256" r:id="rId2"/>
    <p:sldId id="519" r:id="rId3"/>
    <p:sldId id="518" r:id="rId4"/>
    <p:sldId id="522" r:id="rId5"/>
    <p:sldId id="523" r:id="rId6"/>
    <p:sldId id="524" r:id="rId7"/>
    <p:sldId id="525" r:id="rId8"/>
    <p:sldId id="526" r:id="rId9"/>
    <p:sldId id="520" r:id="rId10"/>
    <p:sldId id="521" r:id="rId11"/>
    <p:sldId id="527" r:id="rId12"/>
    <p:sldId id="531" r:id="rId13"/>
    <p:sldId id="532" r:id="rId14"/>
    <p:sldId id="533" r:id="rId15"/>
    <p:sldId id="535" r:id="rId16"/>
    <p:sldId id="537" r:id="rId17"/>
    <p:sldId id="538" r:id="rId18"/>
    <p:sldId id="536" r:id="rId19"/>
    <p:sldId id="539" r:id="rId20"/>
    <p:sldId id="542" r:id="rId21"/>
    <p:sldId id="540" r:id="rId22"/>
    <p:sldId id="544" r:id="rId23"/>
    <p:sldId id="541" r:id="rId24"/>
    <p:sldId id="543" r:id="rId25"/>
    <p:sldId id="545" r:id="rId26"/>
    <p:sldId id="547" r:id="rId27"/>
    <p:sldId id="549" r:id="rId28"/>
    <p:sldId id="259" r:id="rId29"/>
    <p:sldId id="260" r:id="rId30"/>
    <p:sldId id="265" r:id="rId31"/>
    <p:sldId id="266" r:id="rId32"/>
    <p:sldId id="264" r:id="rId33"/>
    <p:sldId id="286" r:id="rId34"/>
    <p:sldId id="287" r:id="rId35"/>
    <p:sldId id="288" r:id="rId36"/>
    <p:sldId id="552" r:id="rId37"/>
    <p:sldId id="273" r:id="rId38"/>
    <p:sldId id="274" r:id="rId39"/>
    <p:sldId id="275" r:id="rId40"/>
    <p:sldId id="271" r:id="rId41"/>
    <p:sldId id="272" r:id="rId42"/>
    <p:sldId id="267" r:id="rId43"/>
    <p:sldId id="268" r:id="rId44"/>
    <p:sldId id="269" r:id="rId45"/>
    <p:sldId id="261" r:id="rId46"/>
    <p:sldId id="262" r:id="rId47"/>
    <p:sldId id="263" r:id="rId48"/>
    <p:sldId id="276" r:id="rId49"/>
    <p:sldId id="277" r:id="rId50"/>
    <p:sldId id="283" r:id="rId51"/>
    <p:sldId id="550" r:id="rId52"/>
    <p:sldId id="551" r:id="rId53"/>
    <p:sldId id="278" r:id="rId54"/>
    <p:sldId id="279" r:id="rId55"/>
    <p:sldId id="280" r:id="rId56"/>
    <p:sldId id="282" r:id="rId57"/>
    <p:sldId id="281" r:id="rId58"/>
    <p:sldId id="289" r:id="rId59"/>
    <p:sldId id="291" r:id="rId60"/>
    <p:sldId id="290" r:id="rId61"/>
    <p:sldId id="292" r:id="rId62"/>
    <p:sldId id="293" r:id="rId63"/>
    <p:sldId id="294" r:id="rId6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221951-9E72-4B83-81E7-BB7125FD1A56}" type="datetimeFigureOut">
              <a:rPr lang="zh-CN" altLang="en-US" smtClean="0"/>
              <a:t>2023/3/25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2BCF77-CA83-4E76-B6A1-B5AA478CFB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395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74DC74E7-4826-46CA-BCE4-0B432C4817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E5650F-9A3C-44CA-AEEA-285F09D0A69E}" type="slidenum">
              <a:rPr lang="en-US" altLang="zh-CN"/>
              <a:pPr/>
              <a:t>51</a:t>
            </a:fld>
            <a:endParaRPr lang="en-US" altLang="zh-CN"/>
          </a:p>
        </p:txBody>
      </p:sp>
      <p:sp>
        <p:nvSpPr>
          <p:cNvPr id="199682" name="幻灯片图像占位符 1">
            <a:extLst>
              <a:ext uri="{FF2B5EF4-FFF2-40B4-BE49-F238E27FC236}">
                <a16:creationId xmlns:a16="http://schemas.microsoft.com/office/drawing/2014/main" id="{3480D3CA-F33E-6152-8540-11A5A716584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9683" name="备注占位符 2">
            <a:extLst>
              <a:ext uri="{FF2B5EF4-FFF2-40B4-BE49-F238E27FC236}">
                <a16:creationId xmlns:a16="http://schemas.microsoft.com/office/drawing/2014/main" id="{209578CF-8A46-C76E-C6B4-72DA199E6C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zh-CN" altLang="zh-CN"/>
          </a:p>
        </p:txBody>
      </p:sp>
      <p:sp>
        <p:nvSpPr>
          <p:cNvPr id="199684" name="灯片编号占位符 3">
            <a:extLst>
              <a:ext uri="{FF2B5EF4-FFF2-40B4-BE49-F238E27FC236}">
                <a16:creationId xmlns:a16="http://schemas.microsoft.com/office/drawing/2014/main" id="{EE0E8895-CF55-0F7C-1EDB-D32278412EAE}"/>
              </a:ext>
            </a:extLst>
          </p:cNvPr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ED970A1C-0B2B-46A3-9401-E031776B2CB7}" type="slidenum">
              <a:rPr kumimoji="1" lang="en-US" altLang="zh-CN" sz="1200" u="sng">
                <a:latin typeface="Tahoma" panose="020B0604030504040204" pitchFamily="34" charset="0"/>
              </a:rPr>
              <a:pPr algn="r"/>
              <a:t>51</a:t>
            </a:fld>
            <a:endParaRPr kumimoji="1" lang="en-US" altLang="zh-CN" sz="1200" u="sng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65DAD3-4093-4770-BA15-04A0897077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FEEBACF-9DB9-4248-862D-9DCA55F8D1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A465B4-1A29-468C-BF70-04AEE7F43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441C-D3C9-4653-B299-5C87506B2D7D}" type="datetimeFigureOut">
              <a:rPr lang="zh-CN" altLang="en-US" smtClean="0"/>
              <a:t>2023/3/25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C4F6D4-F84A-49AA-84D9-5A5AD295E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4D1DED-F152-442B-A772-521407A73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F0B7D-A501-4429-9BDA-0591774681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1909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62F4B8-F4F2-4EC0-8D90-D611A8365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E67CA45-9574-4667-BE8A-53A7E78BD1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A459BF-4462-4015-B2E3-0607A900E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441C-D3C9-4653-B299-5C87506B2D7D}" type="datetimeFigureOut">
              <a:rPr lang="zh-CN" altLang="en-US" smtClean="0"/>
              <a:t>2023/3/25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EDDCBC-3BE5-47C0-9F2C-D55238815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55C083-8C3D-4DD7-970B-CEA34E14F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F0B7D-A501-4429-9BDA-0591774681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7809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2BB6C80-DB04-498B-913B-1A54E50E8B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FFFD8A3-46E7-4E9E-BAEC-F0CFEB3967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78AFC4-EA1E-4077-AB8F-8843E76C3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441C-D3C9-4653-B299-5C87506B2D7D}" type="datetimeFigureOut">
              <a:rPr lang="zh-CN" altLang="en-US" smtClean="0"/>
              <a:t>2023/3/25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AEE272-CA81-4241-8E5B-A6B23FE6D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7EFC19-B71C-4FE3-9599-C14678603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F0B7D-A501-4429-9BDA-0591774681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8003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F00604-4953-48C4-B8D9-6BEDB7541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661539-2FE4-486C-96B5-FDFC63A70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DDAC4D-745E-4C9D-BDE2-3A7D4BAD5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441C-D3C9-4653-B299-5C87506B2D7D}" type="datetimeFigureOut">
              <a:rPr lang="zh-CN" altLang="en-US" smtClean="0"/>
              <a:t>2023/3/25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D3392E-9E1C-462C-8D4E-1A580F0BD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3B991E-4AB2-408D-B59B-262332EEC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F0B7D-A501-4429-9BDA-0591774681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0708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77A208-5754-4F7F-9985-6198C3472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780DD9-F243-4312-BB87-6BDE208AB7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B421B9-9A61-4699-8338-3FBD9376D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441C-D3C9-4653-B299-5C87506B2D7D}" type="datetimeFigureOut">
              <a:rPr lang="zh-CN" altLang="en-US" smtClean="0"/>
              <a:t>2023/3/25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1CD65F-248B-4FF0-8F2A-136D0C991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73FFA6-9B18-4055-BCD5-62C5B52E3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F0B7D-A501-4429-9BDA-0591774681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8795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F5D2AE-01E8-40DC-A45D-7A145BBBC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674D61-9565-4334-A682-74EE6AF7C6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120DD56-AC9E-4888-B7F8-C2AD0C0BE2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D5EE30-8481-47CD-B73D-379448622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441C-D3C9-4653-B299-5C87506B2D7D}" type="datetimeFigureOut">
              <a:rPr lang="zh-CN" altLang="en-US" smtClean="0"/>
              <a:t>2023/3/25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AE7EE9-1A67-4E5A-BA55-09F66B30D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B6CDF8-576D-4C75-9F4C-346E2BF5E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F0B7D-A501-4429-9BDA-0591774681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060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703D1-D0A3-4776-9E47-1124878A0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CB8015-FC02-4AF0-B005-BB0AEE547A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FE4CD5B-19D4-41E1-A87F-6398AB309E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9EA99B2-AC9E-428B-B0D7-2042915558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A45A831-CABC-46DD-923A-B609C6CF91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0CC0745-9074-478B-AB85-ED277620C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441C-D3C9-4653-B299-5C87506B2D7D}" type="datetimeFigureOut">
              <a:rPr lang="zh-CN" altLang="en-US" smtClean="0"/>
              <a:t>2023/3/25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AB09373-7E1F-4829-9913-F2BCD98B2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BEACC56-B03F-4B90-B797-4AEDBC932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F0B7D-A501-4429-9BDA-0591774681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8578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D5FE62-46A2-4F74-8A5C-CFADE1B77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29D66DD-4C5B-4E8B-8BA2-F151AF362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441C-D3C9-4653-B299-5C87506B2D7D}" type="datetimeFigureOut">
              <a:rPr lang="zh-CN" altLang="en-US" smtClean="0"/>
              <a:t>2023/3/25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0EDF90A-FC40-4960-B4F6-978B848CB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6F0325E-0EC4-43CC-A13E-8718F2536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F0B7D-A501-4429-9BDA-0591774681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73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0231828-D479-4880-8655-AA6A989EF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441C-D3C9-4653-B299-5C87506B2D7D}" type="datetimeFigureOut">
              <a:rPr lang="zh-CN" altLang="en-US" smtClean="0"/>
              <a:t>2023/3/25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E2B51F-4D93-47C1-B922-D2E53AB3C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4C27855-1BFD-4656-863A-6AB7837BB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F0B7D-A501-4429-9BDA-0591774681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5373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F5C4C2-7727-4887-A240-20E637591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447552-221C-4588-AEE1-61AADB1C3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63DD195-041F-4E9B-9CBF-E349C8139F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1DB515-C09E-4139-B390-6D99B33C7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441C-D3C9-4653-B299-5C87506B2D7D}" type="datetimeFigureOut">
              <a:rPr lang="zh-CN" altLang="en-US" smtClean="0"/>
              <a:t>2023/3/25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87CAF3-A4BE-4828-9DD6-27A968111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34699E-C5E8-4248-A838-19BBD55B3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F0B7D-A501-4429-9BDA-0591774681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8311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B87CD7-293D-4106-89F5-595E5ADAE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8CDC2C2-7D60-471C-A84E-CC3E29AA48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72A049B-F935-48C8-BB7C-8884692BD7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72F2BB-0B69-4CE3-8B6F-E208AE95C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441C-D3C9-4653-B299-5C87506B2D7D}" type="datetimeFigureOut">
              <a:rPr lang="zh-CN" altLang="en-US" smtClean="0"/>
              <a:t>2023/3/25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07428D-B953-40F0-A221-C62692CAF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469405-E88E-410E-AF98-BD74A7E87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F0B7D-A501-4429-9BDA-0591774681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8793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918885F-30E7-4DC0-8CE3-2414C4D6E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E39003-CDC7-49DF-BA10-415AFF55F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92AF7F-D5C7-42CD-A664-6220A70C4D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4C441C-D3C9-4653-B299-5C87506B2D7D}" type="datetimeFigureOut">
              <a:rPr lang="zh-CN" altLang="en-US" smtClean="0"/>
              <a:t>2023/3/25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3E59CA-FD60-43A6-8F65-64F57C8277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BDA428-6D68-4126-8BF8-233E042BCB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F0B7D-A501-4429-9BDA-0591774681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3867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csdn.net/weixin_44489823/article/details/89382502" TargetMode="Externa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D6304E-9BED-4BD2-BE3B-9FF72B8235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搜索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20B134-4661-4332-82A6-F7FA054DCE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3961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1F28A2-33CE-4535-A001-CCC26CD55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3400"/>
            <a:ext cx="10515600" cy="56435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若题目数据范围较大，怎么办？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例题：</a:t>
            </a:r>
            <a:r>
              <a:rPr lang="en-US" altLang="zh-CN" dirty="0"/>
              <a:t>XJOI8110 01</a:t>
            </a:r>
            <a:r>
              <a:rPr lang="zh-CN" altLang="en-US" dirty="0"/>
              <a:t>迷宫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题目描述：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你的任务是：对于给定的</a:t>
            </a:r>
            <a:r>
              <a:rPr lang="en-US" altLang="zh-CN" dirty="0"/>
              <a:t>n</a:t>
            </a:r>
            <a:r>
              <a:rPr lang="zh-CN" altLang="en-US" dirty="0"/>
              <a:t>*</a:t>
            </a:r>
            <a:r>
              <a:rPr lang="en-US" altLang="zh-CN" dirty="0"/>
              <a:t>n</a:t>
            </a:r>
            <a:r>
              <a:rPr lang="zh-CN" altLang="en-US" dirty="0"/>
              <a:t>迷宫，</a:t>
            </a:r>
            <a:r>
              <a:rPr lang="en-US" altLang="zh-CN" dirty="0"/>
              <a:t>m</a:t>
            </a:r>
            <a:r>
              <a:rPr lang="zh-CN" altLang="en-US" dirty="0"/>
              <a:t>次询问，每次询问从某一格开始能移动到多少个格子（包含自身），即问某一格所在连通块大小。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n&lt;=1000,m&lt;=100000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384781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B3C97D-B09E-451B-8B5D-9E3EA9FCD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14375"/>
            <a:ext cx="10515600" cy="546258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核心代码：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2E4AEB3-B8C8-452A-B213-EAEE877A3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337" y="1462087"/>
            <a:ext cx="6967538" cy="499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598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CFE4AB-3777-4957-B5D4-33970BE61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3900"/>
            <a:ext cx="10515600" cy="54530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记忆化搜索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本质上是</a:t>
            </a:r>
            <a:r>
              <a:rPr lang="en-US" altLang="zh-CN" dirty="0"/>
              <a:t>DFS</a:t>
            </a:r>
            <a:r>
              <a:rPr lang="zh-CN" altLang="en-US" dirty="0"/>
              <a:t>，但会对搜索过的状态进行记录，是避免重复搜索的高效做法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7770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4BE0EE-BB20-4A30-8690-66AE74D82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62000"/>
            <a:ext cx="10515600" cy="54149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经典例题：</a:t>
            </a:r>
            <a:r>
              <a:rPr lang="en-US" altLang="zh-CN" dirty="0"/>
              <a:t>XJOI 9563 </a:t>
            </a:r>
            <a:r>
              <a:rPr lang="zh-CN" altLang="en-US" dirty="0"/>
              <a:t>马的遍历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题目描述：</a:t>
            </a:r>
          </a:p>
          <a:p>
            <a:pPr marL="0" indent="0">
              <a:buNone/>
            </a:pPr>
            <a:r>
              <a:rPr lang="zh-CN" altLang="en-US" dirty="0"/>
              <a:t>有一个</a:t>
            </a:r>
            <a:r>
              <a:rPr lang="en-US" altLang="zh-CN" dirty="0"/>
              <a:t>n*m</a:t>
            </a:r>
            <a:r>
              <a:rPr lang="zh-CN" altLang="en-US" dirty="0"/>
              <a:t>的棋盘</a:t>
            </a:r>
            <a:r>
              <a:rPr lang="en-US" altLang="zh-CN" dirty="0"/>
              <a:t>(1&lt;</a:t>
            </a:r>
            <a:r>
              <a:rPr lang="en-US" altLang="zh-CN" dirty="0" err="1"/>
              <a:t>n,m</a:t>
            </a:r>
            <a:r>
              <a:rPr lang="en-US" altLang="zh-CN" dirty="0"/>
              <a:t>&lt;=400)</a:t>
            </a:r>
            <a:r>
              <a:rPr lang="zh-CN" altLang="en-US" dirty="0"/>
              <a:t>，在某个点上有一个马</a:t>
            </a:r>
            <a:r>
              <a:rPr lang="en-US" altLang="zh-CN" dirty="0"/>
              <a:t>,</a:t>
            </a:r>
            <a:r>
              <a:rPr lang="zh-CN" altLang="en-US" dirty="0"/>
              <a:t>要求你计算出马到达棋盘上任意一个点最少要走几步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9F425AB-4281-46ED-8166-F2FBB549E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4" y="3557587"/>
            <a:ext cx="2257425" cy="289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866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637AA8-01F9-4AA7-8CDD-406091B56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1500"/>
            <a:ext cx="10515600" cy="56054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/>
              <a:t>核心代码：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5C23BA8-0E97-4115-806B-F125637499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946" y="1409699"/>
            <a:ext cx="10670854" cy="392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6852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1078C6-8207-4872-A420-B67C09DBE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7040"/>
            <a:ext cx="10515600" cy="445992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先考虑使用</a:t>
            </a:r>
            <a:r>
              <a:rPr lang="en-US" altLang="zh-CN" dirty="0" err="1"/>
              <a:t>dfs</a:t>
            </a:r>
            <a:r>
              <a:rPr lang="zh-CN" altLang="en-US" dirty="0"/>
              <a:t>遍历如图所有点：首先从根节点</a:t>
            </a:r>
            <a:r>
              <a:rPr lang="en-US" altLang="zh-CN" dirty="0"/>
              <a:t>1</a:t>
            </a:r>
            <a:r>
              <a:rPr lang="zh-CN" altLang="en-US" dirty="0"/>
              <a:t>开始，其搜索节点顺序是</a:t>
            </a:r>
            <a:r>
              <a:rPr lang="en-US" altLang="zh-CN" dirty="0"/>
              <a:t>1,2,3,4,5,6,7,8</a:t>
            </a:r>
            <a:r>
              <a:rPr lang="zh-CN" altLang="en-US" dirty="0"/>
              <a:t>（假定左分枝和右分枝中优先选择左分枝）。</a:t>
            </a: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82BA3B0-EDB9-4876-A1D7-CBB59B12B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2787" y="2896205"/>
            <a:ext cx="3716973" cy="3539974"/>
          </a:xfrm>
          <a:prstGeom prst="rect">
            <a:avLst/>
          </a:prstGeom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2A702EDA-6875-456E-88EB-3C9E98B70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18278"/>
            <a:ext cx="10515600" cy="1325563"/>
          </a:xfrm>
        </p:spPr>
        <p:txBody>
          <a:bodyPr/>
          <a:lstStyle/>
          <a:p>
            <a:r>
              <a:rPr lang="zh-CN" altLang="en-US" dirty="0"/>
              <a:t>宽搜</a:t>
            </a:r>
            <a:r>
              <a:rPr lang="en-US" altLang="zh-CN" dirty="0"/>
              <a:t>BFS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87297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72A5F0-4BE1-4572-A260-B4664BC66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38175"/>
            <a:ext cx="10515600" cy="55387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/>
              <a:t>也许这样我们还看不出什么，那么当我们把回溯时候访问的点也都列入进去，你会发现节点的遍历顺序是这样的：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sz="4000" dirty="0"/>
              <a:t>1 2 3 4 5 4 6 7 6 8 9</a:t>
            </a:r>
          </a:p>
          <a:p>
            <a:pPr marL="0" indent="0">
              <a:buNone/>
            </a:pPr>
            <a:endParaRPr lang="en-US" altLang="zh-CN" sz="4000" dirty="0"/>
          </a:p>
          <a:p>
            <a:pPr marL="0" indent="0">
              <a:buNone/>
            </a:pPr>
            <a:r>
              <a:rPr lang="zh-CN" altLang="en-US" dirty="0"/>
              <a:t>我们观察到我们永远是在序列的尾部操作。想象一个瓶子，我们往里面放糖果（瓶身一次只允许放入一个糖果），先放入的糖果会在最底下，最后被取出，反而后方的糖果会先被取出，顺序是先进后出。（大家可以再考虑一下自己家中狭小的抽屉、衣柜，是不是也是这样）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请你结合这个特殊“瓶子”，再跑一遍</a:t>
            </a:r>
            <a:r>
              <a:rPr lang="en-US" altLang="zh-CN" dirty="0" err="1"/>
              <a:t>dfs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53261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EC42E9F-53CD-40EA-8BFC-36793F84C0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9225" y="239200"/>
            <a:ext cx="3775235" cy="257490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89D68D4-8332-4579-BF04-A86F1E285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9413" y="221006"/>
            <a:ext cx="3775235" cy="262419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4125EB2-2B58-48C5-956F-39A607FB91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3028" y="3776663"/>
            <a:ext cx="3788310" cy="257490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6903ABF-3C56-4A13-97B0-0BCEDFCEDE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9414" y="3853200"/>
            <a:ext cx="3490912" cy="2425566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252A0C77-F8D9-42D4-859E-73381D578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5651" y="2845197"/>
            <a:ext cx="1240633" cy="882650"/>
          </a:xfrm>
        </p:spPr>
        <p:txBody>
          <a:bodyPr/>
          <a:lstStyle/>
          <a:p>
            <a:r>
              <a:rPr lang="en-US" altLang="zh-CN" dirty="0"/>
              <a:t>(1)</a:t>
            </a:r>
            <a:endParaRPr lang="zh-CN" altLang="en-US" dirty="0"/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5FB07DB9-ED20-43F7-A7A8-C5EC5765DBBA}"/>
              </a:ext>
            </a:extLst>
          </p:cNvPr>
          <p:cNvSpPr txBox="1">
            <a:spLocks/>
          </p:cNvSpPr>
          <p:nvPr/>
        </p:nvSpPr>
        <p:spPr>
          <a:xfrm>
            <a:off x="7996713" y="2845197"/>
            <a:ext cx="1240633" cy="882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(2)</a:t>
            </a:r>
            <a:endParaRPr lang="zh-CN" altLang="en-US" dirty="0"/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3549B8F8-6A5B-40A0-A81D-F0B808CC5872}"/>
              </a:ext>
            </a:extLst>
          </p:cNvPr>
          <p:cNvSpPr txBox="1">
            <a:spLocks/>
          </p:cNvSpPr>
          <p:nvPr/>
        </p:nvSpPr>
        <p:spPr>
          <a:xfrm>
            <a:off x="2587576" y="6177475"/>
            <a:ext cx="1240633" cy="882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(3)</a:t>
            </a:r>
            <a:endParaRPr lang="zh-CN" altLang="en-US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9E94E378-306C-4AB0-9C32-BC784F959C97}"/>
              </a:ext>
            </a:extLst>
          </p:cNvPr>
          <p:cNvSpPr txBox="1">
            <a:spLocks/>
          </p:cNvSpPr>
          <p:nvPr/>
        </p:nvSpPr>
        <p:spPr>
          <a:xfrm>
            <a:off x="8216851" y="6170858"/>
            <a:ext cx="1240633" cy="882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(4)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7099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B5979E-BC02-4B3B-9BE5-E39522630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19150"/>
            <a:ext cx="10515600" cy="535781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这样一个特殊的数据结构在计算机是有其对应的，我们把它称为“栈”，这是一种只允许在结构一端进行操作的数据结构，数据入栈出栈满足“先进后出”的原则。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跑一遍</a:t>
            </a:r>
            <a:r>
              <a:rPr lang="en-US" altLang="zh-CN" dirty="0" err="1"/>
              <a:t>dfs</a:t>
            </a:r>
            <a:r>
              <a:rPr lang="zh-CN" altLang="en-US" dirty="0"/>
              <a:t>实际上就是在维护一个先进后出的栈！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与之对应的，就有先进先出的数据结构，那就是队列！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我们今天的主角“宽度优先搜索（</a:t>
            </a:r>
            <a:r>
              <a:rPr lang="en-US" altLang="zh-CN" dirty="0"/>
              <a:t>BFS</a:t>
            </a:r>
            <a:r>
              <a:rPr lang="zh-CN" altLang="en-US" dirty="0"/>
              <a:t>）”，就和队列相关，跑一遍</a:t>
            </a:r>
            <a:r>
              <a:rPr lang="en-US" altLang="zh-CN" dirty="0" err="1"/>
              <a:t>bfs</a:t>
            </a:r>
            <a:r>
              <a:rPr lang="zh-CN" altLang="en-US" dirty="0"/>
              <a:t>实际上就是在维护一个先进先出的队列！</a:t>
            </a:r>
          </a:p>
        </p:txBody>
      </p:sp>
    </p:spTree>
    <p:extLst>
      <p:ext uri="{BB962C8B-B14F-4D97-AF65-F5344CB8AC3E}">
        <p14:creationId xmlns:p14="http://schemas.microsoft.com/office/powerpoint/2010/main" val="2802779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33DF20-7012-44D5-9713-EF6C4795B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04875"/>
            <a:ext cx="10515600" cy="527208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宽度优先搜索顺序：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1 2 8 3 5 6 9 4 7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维护队列过程：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sz="2400" dirty="0"/>
              <a:t>首先</a:t>
            </a:r>
            <a:r>
              <a:rPr lang="en-US" altLang="zh-CN" sz="2400" dirty="0"/>
              <a:t>1</a:t>
            </a:r>
            <a:r>
              <a:rPr lang="zh-CN" altLang="en-US" sz="2400" dirty="0"/>
              <a:t>入队，然后把能一步通达的</a:t>
            </a:r>
            <a:r>
              <a:rPr lang="en-US" altLang="zh-CN" sz="2400" dirty="0"/>
              <a:t>2</a:t>
            </a:r>
            <a:r>
              <a:rPr lang="zh-CN" altLang="en-US" sz="2400" dirty="0"/>
              <a:t>，</a:t>
            </a:r>
            <a:r>
              <a:rPr lang="en-US" altLang="zh-CN" sz="2400" dirty="0"/>
              <a:t>8</a:t>
            </a:r>
            <a:r>
              <a:rPr lang="zh-CN" altLang="en-US" sz="2400" dirty="0"/>
              <a:t>节点入队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出队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再把</a:t>
            </a:r>
            <a:r>
              <a:rPr lang="en-US" altLang="zh-CN" sz="2400" dirty="0"/>
              <a:t>2</a:t>
            </a:r>
            <a:r>
              <a:rPr lang="zh-CN" altLang="en-US" sz="2400" dirty="0"/>
              <a:t>，</a:t>
            </a:r>
            <a:r>
              <a:rPr lang="en-US" altLang="zh-CN" sz="2400" dirty="0"/>
              <a:t>8</a:t>
            </a:r>
            <a:r>
              <a:rPr lang="zh-CN" altLang="en-US" sz="2400" dirty="0"/>
              <a:t>能一步通达的</a:t>
            </a:r>
            <a:r>
              <a:rPr lang="en-US" altLang="zh-CN" sz="2400" dirty="0"/>
              <a:t>3</a:t>
            </a:r>
            <a:r>
              <a:rPr lang="zh-CN" altLang="en-US" sz="2400" dirty="0"/>
              <a:t>，</a:t>
            </a:r>
            <a:r>
              <a:rPr lang="en-US" altLang="zh-CN" sz="2400" dirty="0"/>
              <a:t>5</a:t>
            </a:r>
            <a:r>
              <a:rPr lang="zh-CN" altLang="en-US" sz="2400" dirty="0"/>
              <a:t>，</a:t>
            </a:r>
            <a:r>
              <a:rPr lang="en-US" altLang="zh-CN" sz="2400" dirty="0"/>
              <a:t>6</a:t>
            </a:r>
            <a:r>
              <a:rPr lang="zh-CN" altLang="en-US" sz="2400" dirty="0"/>
              <a:t>，</a:t>
            </a:r>
            <a:r>
              <a:rPr lang="en-US" altLang="zh-CN" sz="2400" dirty="0"/>
              <a:t>9</a:t>
            </a:r>
            <a:r>
              <a:rPr lang="zh-CN" altLang="en-US" sz="2400" dirty="0"/>
              <a:t>入队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，</a:t>
            </a:r>
            <a:r>
              <a:rPr lang="en-US" altLang="zh-CN" sz="2400" dirty="0"/>
              <a:t>8</a:t>
            </a:r>
            <a:r>
              <a:rPr lang="zh-CN" altLang="en-US" sz="2400" dirty="0"/>
              <a:t>出队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最后把</a:t>
            </a:r>
            <a:r>
              <a:rPr lang="en-US" altLang="zh-CN" sz="2400" dirty="0"/>
              <a:t>3</a:t>
            </a:r>
            <a:r>
              <a:rPr lang="zh-CN" altLang="en-US" sz="2400" dirty="0"/>
              <a:t>，</a:t>
            </a:r>
            <a:r>
              <a:rPr lang="en-US" altLang="zh-CN" sz="2400" dirty="0"/>
              <a:t>5</a:t>
            </a:r>
            <a:r>
              <a:rPr lang="zh-CN" altLang="en-US" sz="2400" dirty="0"/>
              <a:t>，</a:t>
            </a:r>
            <a:r>
              <a:rPr lang="en-US" altLang="zh-CN" sz="2400" dirty="0"/>
              <a:t>6</a:t>
            </a:r>
            <a:r>
              <a:rPr lang="zh-CN" altLang="en-US" sz="2400" dirty="0"/>
              <a:t>，</a:t>
            </a:r>
            <a:r>
              <a:rPr lang="en-US" altLang="zh-CN" sz="2400" dirty="0"/>
              <a:t>9</a:t>
            </a:r>
            <a:r>
              <a:rPr lang="zh-CN" altLang="en-US" sz="2400" dirty="0"/>
              <a:t>能一步通达的</a:t>
            </a:r>
            <a:r>
              <a:rPr lang="en-US" altLang="zh-CN" sz="2400" dirty="0"/>
              <a:t>4</a:t>
            </a:r>
            <a:r>
              <a:rPr lang="zh-CN" altLang="en-US" sz="2400" dirty="0"/>
              <a:t>，</a:t>
            </a:r>
            <a:r>
              <a:rPr lang="en-US" altLang="zh-CN" sz="2400" dirty="0"/>
              <a:t>7</a:t>
            </a:r>
            <a:r>
              <a:rPr lang="zh-CN" altLang="en-US" sz="2400" dirty="0"/>
              <a:t>入队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3</a:t>
            </a:r>
            <a:r>
              <a:rPr lang="zh-CN" altLang="en-US" sz="2400" dirty="0"/>
              <a:t>，</a:t>
            </a:r>
            <a:r>
              <a:rPr lang="en-US" altLang="zh-CN" sz="2400" dirty="0"/>
              <a:t>5</a:t>
            </a:r>
            <a:r>
              <a:rPr lang="zh-CN" altLang="en-US" sz="2400" dirty="0"/>
              <a:t>，</a:t>
            </a:r>
            <a:r>
              <a:rPr lang="en-US" altLang="zh-CN" sz="2400" dirty="0"/>
              <a:t>6</a:t>
            </a:r>
            <a:r>
              <a:rPr lang="zh-CN" altLang="en-US" sz="2400" dirty="0"/>
              <a:t>，</a:t>
            </a:r>
            <a:r>
              <a:rPr lang="en-US" altLang="zh-CN" sz="2400" dirty="0"/>
              <a:t>9</a:t>
            </a:r>
            <a:r>
              <a:rPr lang="zh-CN" altLang="en-US" sz="2400" dirty="0"/>
              <a:t>出队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最后</a:t>
            </a:r>
            <a:r>
              <a:rPr lang="en-US" altLang="zh-CN" sz="2400" dirty="0"/>
              <a:t>4</a:t>
            </a:r>
            <a:r>
              <a:rPr lang="zh-CN" altLang="en-US" sz="2400" dirty="0"/>
              <a:t>，</a:t>
            </a:r>
            <a:r>
              <a:rPr lang="en-US" altLang="zh-CN" sz="2400" dirty="0"/>
              <a:t>7</a:t>
            </a:r>
            <a:r>
              <a:rPr lang="zh-CN" altLang="en-US" sz="2400" dirty="0"/>
              <a:t>没有能通达的下游，遍历结束</a:t>
            </a:r>
            <a:r>
              <a:rPr lang="en-US" altLang="zh-CN" sz="2400" dirty="0"/>
              <a:t> </a:t>
            </a:r>
            <a:endParaRPr lang="zh-CN" altLang="en-US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3BEE442-4AF8-492B-BEA8-8007621E6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7138" y="681037"/>
            <a:ext cx="4140518" cy="39433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8E4E772-BD64-4C02-B5E3-9BF93531B6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7138" y="681037"/>
            <a:ext cx="4536845" cy="404336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35F0C80-B981-40BB-990E-E321A0C58A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1722" y="681037"/>
            <a:ext cx="4314098" cy="40767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C77B496-8769-4768-98DA-48B1F2650A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1722" y="685799"/>
            <a:ext cx="4209031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659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FDA2DC-6EDE-4111-AA2E-CE664BE7E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820" y="1838960"/>
            <a:ext cx="10515600" cy="54184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走迷宫：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Tremaux</a:t>
            </a:r>
            <a:r>
              <a:rPr lang="zh-CN" altLang="en-US" dirty="0"/>
              <a:t>搜索，要探索迷宫中的所有通道，我们需要：</a:t>
            </a:r>
          </a:p>
          <a:p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选择一条没有标记过的通道，在你走过的路上铺一条绳子；</a:t>
            </a:r>
          </a:p>
          <a:p>
            <a:pPr marL="0" indent="0">
              <a:buNone/>
            </a:pPr>
            <a:r>
              <a:rPr lang="zh-CN" altLang="en-US" dirty="0"/>
              <a:t>标记所有你第一次路过的路口和通道；</a:t>
            </a:r>
          </a:p>
          <a:p>
            <a:pPr marL="0" indent="0">
              <a:buNone/>
            </a:pPr>
            <a:r>
              <a:rPr lang="zh-CN" altLang="en-US" dirty="0"/>
              <a:t>当来到一个标记过的路口时（用绳子）回退到上个路口；</a:t>
            </a:r>
          </a:p>
          <a:p>
            <a:pPr marL="0" indent="0">
              <a:buNone/>
            </a:pPr>
            <a:r>
              <a:rPr lang="zh-CN" altLang="en-US" dirty="0"/>
              <a:t>当回退到的路口已没有可走的通道时继续回退。</a:t>
            </a:r>
          </a:p>
          <a:p>
            <a:pPr marL="0" indent="0">
              <a:buNone/>
            </a:pPr>
            <a:r>
              <a:rPr lang="zh-CN" altLang="en-US" dirty="0"/>
              <a:t>绳子可以保证你总能找到一条出路，标记则保证你不会两次经过同一条通道或者同一个路口。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1A675E33-5544-43EC-ACCB-6A0806161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640" y="263525"/>
            <a:ext cx="10515600" cy="1325563"/>
          </a:xfrm>
        </p:spPr>
        <p:txBody>
          <a:bodyPr/>
          <a:lstStyle/>
          <a:p>
            <a:r>
              <a:rPr lang="zh-CN" altLang="en-US" dirty="0"/>
              <a:t>深搜</a:t>
            </a:r>
            <a:r>
              <a:rPr lang="en-US" altLang="zh-CN" dirty="0"/>
              <a:t>DFS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94603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668720-54BB-4417-B7A9-D57484D85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52475"/>
            <a:ext cx="10515600" cy="542448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宽搜的特点：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好比洪水泛滥的过程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节点遍历的顺序（被洪水波及的顺序），取决于节点到根的相对距离；距离相同，同一时间被遍历到（被洪水波及）。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宽搜由于其遍历特点，在迷宫问题中有着非常强大的作用：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求迷宫最短路！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第一次通过</a:t>
            </a:r>
            <a:r>
              <a:rPr lang="en-US" altLang="zh-CN" dirty="0" err="1"/>
              <a:t>bfs</a:t>
            </a:r>
            <a:r>
              <a:rPr lang="zh-CN" altLang="en-US" dirty="0"/>
              <a:t>遍历到的终点，这条路径一定是最短路，但是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第一次通过</a:t>
            </a:r>
            <a:r>
              <a:rPr lang="en-US" altLang="zh-CN" dirty="0" err="1"/>
              <a:t>dfs</a:t>
            </a:r>
            <a:r>
              <a:rPr lang="zh-CN" altLang="en-US" dirty="0"/>
              <a:t>遍历到的终点，这条路径却未必是最短路</a:t>
            </a:r>
          </a:p>
        </p:txBody>
      </p:sp>
    </p:spTree>
    <p:extLst>
      <p:ext uri="{BB962C8B-B14F-4D97-AF65-F5344CB8AC3E}">
        <p14:creationId xmlns:p14="http://schemas.microsoft.com/office/powerpoint/2010/main" val="63320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19893E-2128-4E9E-A172-0B1F496BC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3400"/>
            <a:ext cx="10515600" cy="56435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宽搜实现伪代码：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24BB41F-A63C-450F-B876-775446645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33500"/>
            <a:ext cx="10435448" cy="468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9982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0D5B70-D8E1-417A-B763-B8ED32538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" y="628650"/>
            <a:ext cx="10515600" cy="546258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例题：</a:t>
            </a:r>
            <a:r>
              <a:rPr lang="en-US" altLang="zh-CN" dirty="0"/>
              <a:t>XJOI3330</a:t>
            </a:r>
            <a:r>
              <a:rPr lang="zh-CN" altLang="en-US" dirty="0"/>
              <a:t>骑士出行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题目描述：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国际象棋中的骑士（走日字型），从棋盘上一个点走到另一个点最少需要几步。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D6ABFF05-E7BA-469B-8F7F-8184FBD53B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076574"/>
            <a:ext cx="4300537" cy="3284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3400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A12E55-4CEE-465B-9C22-B0D18A91B7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950" y="142875"/>
            <a:ext cx="10515600" cy="55292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/>
              <a:t>具体实现：</a:t>
            </a:r>
            <a:endParaRPr lang="en-US" altLang="zh-CN" b="1" dirty="0"/>
          </a:p>
          <a:p>
            <a:pPr marL="0" indent="0">
              <a:buNone/>
            </a:pPr>
            <a:r>
              <a:rPr lang="zh-CN" altLang="en-US" b="1" dirty="0"/>
              <a:t>版本一：手写队列：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99A87CA-6920-441D-A8F4-71D0C5E00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462" y="1300162"/>
            <a:ext cx="7400925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8274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0F6DFE-7816-4784-8023-E5C686CBA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7675"/>
            <a:ext cx="10515600" cy="534828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版本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en-US" altLang="zh-CN" dirty="0"/>
              <a:t>STL</a:t>
            </a:r>
            <a:r>
              <a:rPr lang="zh-CN" altLang="en-US" dirty="0"/>
              <a:t>队列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CC8804E-5BD9-476D-B9D6-A0DF5A018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737" y="1062037"/>
            <a:ext cx="7100888" cy="5628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741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FBAB5F-2DCB-4716-8F04-CF4DBC233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19125"/>
            <a:ext cx="10515600" cy="5557838"/>
          </a:xfrm>
        </p:spPr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同学们可以尝试使用</a:t>
            </a:r>
            <a:r>
              <a:rPr lang="en-US" altLang="zh-CN" dirty="0"/>
              <a:t>BFS</a:t>
            </a:r>
            <a:r>
              <a:rPr lang="zh-CN" altLang="en-US" dirty="0"/>
              <a:t>完成领地、马的遍历两道题。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相信你能明显感受到</a:t>
            </a:r>
            <a:r>
              <a:rPr lang="en-US" altLang="zh-CN" dirty="0"/>
              <a:t>BFS</a:t>
            </a:r>
            <a:r>
              <a:rPr lang="zh-CN" altLang="en-US" dirty="0"/>
              <a:t>的实现效率是非常高的。</a:t>
            </a:r>
          </a:p>
        </p:txBody>
      </p:sp>
    </p:spTree>
    <p:extLst>
      <p:ext uri="{BB962C8B-B14F-4D97-AF65-F5344CB8AC3E}">
        <p14:creationId xmlns:p14="http://schemas.microsoft.com/office/powerpoint/2010/main" val="2528146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EEA946-945E-4C92-80EC-1B45493AB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38175"/>
            <a:ext cx="10515600" cy="553878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例题：</a:t>
            </a:r>
            <a:r>
              <a:rPr lang="en-US" altLang="zh-CN" dirty="0"/>
              <a:t>XJOI3586 </a:t>
            </a:r>
            <a:r>
              <a:rPr lang="zh-CN" altLang="en-US" dirty="0"/>
              <a:t>相约全家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题目描述：你和你的朋友计划吃肯德基。但是在地图上有很多肯德基，所以你应该想办法选择一个。方法是：计算从你家到一个肯德基的距离，以及从你朋友那到这个肯德基，如果这个和是所有离肯德基得距离中最少的一个，那么你们选择这家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 &lt;= N</a:t>
            </a:r>
            <a:r>
              <a:rPr lang="zh-CN" altLang="en-US" dirty="0"/>
              <a:t>，</a:t>
            </a:r>
            <a:r>
              <a:rPr lang="en-US" altLang="zh-CN" dirty="0"/>
              <a:t>M&lt;=200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思路：以我和朋友为起点</a:t>
            </a:r>
            <a:r>
              <a:rPr lang="en-US" altLang="zh-CN" dirty="0"/>
              <a:t>BFS</a:t>
            </a:r>
            <a:r>
              <a:rPr lang="zh-CN" altLang="en-US" dirty="0"/>
              <a:t>，计算到每个</a:t>
            </a:r>
            <a:r>
              <a:rPr lang="en-US" altLang="zh-CN" dirty="0"/>
              <a:t>KFC</a:t>
            </a:r>
            <a:r>
              <a:rPr lang="zh-CN" altLang="en-US" dirty="0"/>
              <a:t>的距离。如果反过来操作，就需要跑很多次</a:t>
            </a:r>
            <a:r>
              <a:rPr lang="en-US" altLang="zh-CN" dirty="0"/>
              <a:t>BFS</a:t>
            </a:r>
            <a:r>
              <a:rPr lang="zh-CN" altLang="en-US" dirty="0"/>
              <a:t>，会超时。</a:t>
            </a:r>
          </a:p>
        </p:txBody>
      </p:sp>
    </p:spTree>
    <p:extLst>
      <p:ext uri="{BB962C8B-B14F-4D97-AF65-F5344CB8AC3E}">
        <p14:creationId xmlns:p14="http://schemas.microsoft.com/office/powerpoint/2010/main" val="2248411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EEA946-945E-4C92-80EC-1B45493AB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38175"/>
            <a:ext cx="10515600" cy="553878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例题：</a:t>
            </a:r>
            <a:r>
              <a:rPr lang="en-US" altLang="zh-CN" dirty="0"/>
              <a:t>XJOI3585 </a:t>
            </a:r>
            <a:r>
              <a:rPr lang="zh-CN" altLang="en-US" dirty="0"/>
              <a:t>营救计划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题目描述：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在一个</a:t>
            </a:r>
            <a:r>
              <a:rPr lang="en-US" altLang="zh-CN" dirty="0" err="1"/>
              <a:t>n∗m</a:t>
            </a:r>
            <a:r>
              <a:rPr lang="zh-CN" altLang="en-US" dirty="0"/>
              <a:t>的迷宫里，你要解救萌新。地图中还会有一些守卫，你必须打败守卫才能通过守卫所在的位置，打败守卫需要花费</a:t>
            </a:r>
            <a:r>
              <a:rPr lang="en-US" altLang="zh-CN" dirty="0"/>
              <a:t>1</a:t>
            </a:r>
            <a:r>
              <a:rPr lang="zh-CN" altLang="en-US" dirty="0"/>
              <a:t>分钟，移动一步需要花费一分钟，每次你只能往上下左右某个方向移动一步。问你最少需要花费多少时间才能救到萌新 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分析：此题难点在于不能依靠</a:t>
            </a:r>
            <a:r>
              <a:rPr lang="en-US" altLang="zh-CN" dirty="0"/>
              <a:t>BFS</a:t>
            </a:r>
            <a:r>
              <a:rPr lang="zh-CN" altLang="en-US" dirty="0"/>
              <a:t>确定最短路。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解决办法：将守卫看成新的节点加入原地图中，再跑</a:t>
            </a:r>
            <a:r>
              <a:rPr lang="en-US" altLang="zh-CN" dirty="0"/>
              <a:t>BFS</a:t>
            </a:r>
            <a:r>
              <a:rPr lang="zh-CN" altLang="en-US" dirty="0"/>
              <a:t>即可</a:t>
            </a:r>
          </a:p>
        </p:txBody>
      </p:sp>
    </p:spTree>
    <p:extLst>
      <p:ext uri="{BB962C8B-B14F-4D97-AF65-F5344CB8AC3E}">
        <p14:creationId xmlns:p14="http://schemas.microsoft.com/office/powerpoint/2010/main" val="3119813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5C85A1-B896-4F9C-BD0D-E49AC4163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剪枝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C9FBCB-1AF3-4D01-9A74-797A99B6F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90825"/>
            <a:ext cx="10515600" cy="176085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剪枝，就是减小搜索树规模、尽早排除搜索树中不必要分支的一种手段。形象地看，就好像剪掉了搜索树的枝条，故称之为“剪枝”。</a:t>
            </a:r>
          </a:p>
        </p:txBody>
      </p:sp>
    </p:spTree>
    <p:extLst>
      <p:ext uri="{BB962C8B-B14F-4D97-AF65-F5344CB8AC3E}">
        <p14:creationId xmlns:p14="http://schemas.microsoft.com/office/powerpoint/2010/main" val="22939421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39506D-E49C-4B84-94F5-F2EA2CDB0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920" y="-112395"/>
            <a:ext cx="10515600" cy="1325563"/>
          </a:xfrm>
        </p:spPr>
        <p:txBody>
          <a:bodyPr/>
          <a:lstStyle/>
          <a:p>
            <a:r>
              <a:rPr lang="zh-CN" altLang="en-US" dirty="0"/>
              <a:t>剪枝方法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89B603-1C28-409D-A7C0-76DA7C0E7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2400"/>
            <a:ext cx="10795000" cy="517144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、优化搜索顺序</a:t>
            </a:r>
          </a:p>
          <a:p>
            <a:pPr marL="0" indent="0">
              <a:buNone/>
            </a:pPr>
            <a:r>
              <a:rPr lang="zh-CN" altLang="en-US" sz="2400" dirty="0"/>
              <a:t>对搜索对象进行排序等预处理，优先选择搜索分支最少的点。</a:t>
            </a:r>
          </a:p>
          <a:p>
            <a:pPr marL="0" indent="0"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、排除等效冗余</a:t>
            </a:r>
          </a:p>
          <a:p>
            <a:pPr marL="0" indent="0">
              <a:buNone/>
            </a:pPr>
            <a:r>
              <a:rPr lang="zh-CN" altLang="en-US" sz="2400" dirty="0"/>
              <a:t>如果能够判断出从当前节点沿着几条不同分支到达的子树是等效的，那么只需要对其中的一条分支执行搜索。</a:t>
            </a:r>
            <a:r>
              <a:rPr lang="en-US" altLang="zh-CN" sz="2400" dirty="0" err="1"/>
              <a:t>x+y</a:t>
            </a:r>
            <a:r>
              <a:rPr lang="zh-CN" altLang="en-US" sz="2400" dirty="0"/>
              <a:t>等价于</a:t>
            </a:r>
            <a:r>
              <a:rPr lang="en-US" altLang="zh-CN" sz="2400" dirty="0" err="1"/>
              <a:t>y+x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3</a:t>
            </a:r>
            <a:r>
              <a:rPr lang="zh-CN" altLang="en-US" sz="2400" dirty="0"/>
              <a:t>、可行性剪枝（调整性剪枝）</a:t>
            </a:r>
          </a:p>
          <a:p>
            <a:pPr marL="0" indent="0">
              <a:buNone/>
            </a:pPr>
            <a:r>
              <a:rPr lang="zh-CN" altLang="en-US" sz="2400" dirty="0"/>
              <a:t>及时对当前状态进行剪枝，如果发现分支已经无法到达递归边界，就回溯。好比我们已经远远看到前方是死胡同了，就应该立即返回。</a:t>
            </a:r>
          </a:p>
          <a:p>
            <a:pPr marL="0" indent="0">
              <a:buNone/>
            </a:pPr>
            <a:r>
              <a:rPr lang="en-US" altLang="zh-CN" sz="2400" dirty="0"/>
              <a:t>4</a:t>
            </a:r>
            <a:r>
              <a:rPr lang="zh-CN" altLang="en-US" sz="2400" dirty="0"/>
              <a:t>、最优性剪枝</a:t>
            </a:r>
          </a:p>
          <a:p>
            <a:pPr marL="0" indent="0">
              <a:buNone/>
            </a:pPr>
            <a:r>
              <a:rPr lang="zh-CN" altLang="en-US" sz="2400" dirty="0"/>
              <a:t>在最优化问题中，如果当前花费的代价已经超过了当前搜到的最优解，那么无论采取多么优秀的策略到达递归边界，都不可能更新答案。</a:t>
            </a:r>
          </a:p>
          <a:p>
            <a:pPr marL="0" indent="0">
              <a:buNone/>
            </a:pPr>
            <a:r>
              <a:rPr lang="en-US" altLang="zh-CN" sz="2400" dirty="0"/>
              <a:t>5</a:t>
            </a:r>
            <a:r>
              <a:rPr lang="zh-CN" altLang="en-US" sz="2400" dirty="0"/>
              <a:t>、记忆化</a:t>
            </a:r>
          </a:p>
          <a:p>
            <a:pPr marL="0" indent="0">
              <a:buNone/>
            </a:pPr>
            <a:r>
              <a:rPr lang="zh-CN" altLang="en-US" sz="2400" dirty="0"/>
              <a:t>标记搜索过的节点，避免重复搜索。</a:t>
            </a:r>
          </a:p>
        </p:txBody>
      </p:sp>
    </p:spTree>
    <p:extLst>
      <p:ext uri="{BB962C8B-B14F-4D97-AF65-F5344CB8AC3E}">
        <p14:creationId xmlns:p14="http://schemas.microsoft.com/office/powerpoint/2010/main" val="2355675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CFAD72-8F07-45A4-AAF8-642DACFA7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8476" y="2028822"/>
            <a:ext cx="1240633" cy="882650"/>
          </a:xfrm>
        </p:spPr>
        <p:txBody>
          <a:bodyPr/>
          <a:lstStyle/>
          <a:p>
            <a:r>
              <a:rPr lang="en-US" altLang="zh-CN" dirty="0"/>
              <a:t>(1)</a:t>
            </a:r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E9F32997-30EF-4FF0-B3C8-4F37E4F5FA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4912" y="3077368"/>
            <a:ext cx="2710560" cy="182842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8D3F618-DE30-4A8A-A4AE-5F6B84A08A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4912" y="252413"/>
            <a:ext cx="2710560" cy="177641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0EA45CD-ECFA-4CA2-B4ED-8ECD22EAFF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2462" y="252412"/>
            <a:ext cx="2838939" cy="177641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A32FDAA-B386-457A-9777-3881DA26A2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15262" y="252411"/>
            <a:ext cx="2664617" cy="177641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72A0F24-FEB9-4A7B-BBBA-81BCA8F17E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62461" y="3077366"/>
            <a:ext cx="2838939" cy="190375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4B09B63-8238-4EF5-B55D-045856DF44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15262" y="3077366"/>
            <a:ext cx="2664617" cy="1903758"/>
          </a:xfrm>
          <a:prstGeom prst="rect">
            <a:avLst/>
          </a:prstGeom>
        </p:spPr>
      </p:pic>
      <p:sp>
        <p:nvSpPr>
          <p:cNvPr id="11" name="标题 1">
            <a:extLst>
              <a:ext uri="{FF2B5EF4-FFF2-40B4-BE49-F238E27FC236}">
                <a16:creationId xmlns:a16="http://schemas.microsoft.com/office/drawing/2014/main" id="{91E1DB81-13C2-48BE-BD6D-1718B7EA88AB}"/>
              </a:ext>
            </a:extLst>
          </p:cNvPr>
          <p:cNvSpPr txBox="1">
            <a:spLocks/>
          </p:cNvSpPr>
          <p:nvPr/>
        </p:nvSpPr>
        <p:spPr>
          <a:xfrm>
            <a:off x="5498232" y="2028822"/>
            <a:ext cx="1240633" cy="882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(2)</a:t>
            </a:r>
            <a:endParaRPr lang="zh-CN" altLang="en-US" dirty="0"/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6E9D4CE7-D7DC-4C6A-97FD-BEF43DFEE87D}"/>
              </a:ext>
            </a:extLst>
          </p:cNvPr>
          <p:cNvSpPr txBox="1">
            <a:spLocks/>
          </p:cNvSpPr>
          <p:nvPr/>
        </p:nvSpPr>
        <p:spPr>
          <a:xfrm>
            <a:off x="8782891" y="2028822"/>
            <a:ext cx="1240633" cy="882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(3)</a:t>
            </a:r>
            <a:endParaRPr lang="zh-CN" altLang="en-US" dirty="0"/>
          </a:p>
        </p:txBody>
      </p:sp>
      <p:sp>
        <p:nvSpPr>
          <p:cNvPr id="13" name="标题 1">
            <a:extLst>
              <a:ext uri="{FF2B5EF4-FFF2-40B4-BE49-F238E27FC236}">
                <a16:creationId xmlns:a16="http://schemas.microsoft.com/office/drawing/2014/main" id="{2B2C5FF7-2C37-4F77-87E9-0983F559387F}"/>
              </a:ext>
            </a:extLst>
          </p:cNvPr>
          <p:cNvSpPr txBox="1">
            <a:spLocks/>
          </p:cNvSpPr>
          <p:nvPr/>
        </p:nvSpPr>
        <p:spPr>
          <a:xfrm>
            <a:off x="2117482" y="5071686"/>
            <a:ext cx="1240633" cy="882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(4)</a:t>
            </a:r>
            <a:endParaRPr lang="zh-CN" altLang="en-US" dirty="0"/>
          </a:p>
        </p:txBody>
      </p:sp>
      <p:sp>
        <p:nvSpPr>
          <p:cNvPr id="14" name="标题 1">
            <a:extLst>
              <a:ext uri="{FF2B5EF4-FFF2-40B4-BE49-F238E27FC236}">
                <a16:creationId xmlns:a16="http://schemas.microsoft.com/office/drawing/2014/main" id="{8A200D39-8BB6-4FB4-A525-7E8C32AB3E4B}"/>
              </a:ext>
            </a:extLst>
          </p:cNvPr>
          <p:cNvSpPr txBox="1">
            <a:spLocks/>
          </p:cNvSpPr>
          <p:nvPr/>
        </p:nvSpPr>
        <p:spPr>
          <a:xfrm>
            <a:off x="5475813" y="5147019"/>
            <a:ext cx="1240633" cy="882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(5)</a:t>
            </a:r>
            <a:endParaRPr lang="zh-CN" altLang="en-US" dirty="0"/>
          </a:p>
        </p:txBody>
      </p:sp>
      <p:sp>
        <p:nvSpPr>
          <p:cNvPr id="15" name="标题 1">
            <a:extLst>
              <a:ext uri="{FF2B5EF4-FFF2-40B4-BE49-F238E27FC236}">
                <a16:creationId xmlns:a16="http://schemas.microsoft.com/office/drawing/2014/main" id="{2EC2FD35-719F-4757-A491-6D012BEF7497}"/>
              </a:ext>
            </a:extLst>
          </p:cNvPr>
          <p:cNvSpPr txBox="1">
            <a:spLocks/>
          </p:cNvSpPr>
          <p:nvPr/>
        </p:nvSpPr>
        <p:spPr>
          <a:xfrm>
            <a:off x="8782891" y="5147019"/>
            <a:ext cx="1240633" cy="882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(6)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53042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0DCB09-FE7E-4256-85AC-334EE1E28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41680"/>
            <a:ext cx="10515600" cy="543528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例题：</a:t>
            </a:r>
            <a:r>
              <a:rPr lang="en-US" altLang="zh-CN" dirty="0"/>
              <a:t>NOI1999</a:t>
            </a:r>
            <a:r>
              <a:rPr lang="zh-CN" altLang="en-US" dirty="0"/>
              <a:t> 生日蛋糕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题目描述：</a:t>
            </a:r>
            <a:r>
              <a:rPr lang="en-US" altLang="zh-CN" dirty="0"/>
              <a:t>M</a:t>
            </a:r>
            <a:r>
              <a:rPr lang="zh-CN" altLang="en-US" dirty="0"/>
              <a:t>层蛋糕，体积为</a:t>
            </a:r>
            <a:r>
              <a:rPr lang="en-US" altLang="zh-CN" dirty="0"/>
              <a:t>N</a:t>
            </a:r>
            <a:r>
              <a:rPr lang="zh-CN" altLang="en-US" dirty="0"/>
              <a:t>，每层都是一个圆柱体，且下层半径一定大于上层。现告诉你</a:t>
            </a:r>
            <a:r>
              <a:rPr lang="en-US" altLang="zh-CN" dirty="0"/>
              <a:t>N</a:t>
            </a:r>
            <a:r>
              <a:rPr lang="zh-CN" altLang="en-US" dirty="0"/>
              <a:t>、</a:t>
            </a:r>
            <a:r>
              <a:rPr lang="en-US" altLang="zh-CN" dirty="0"/>
              <a:t>M</a:t>
            </a:r>
            <a:r>
              <a:rPr lang="zh-CN" altLang="en-US" dirty="0"/>
              <a:t>，找出蛋糕制作方案使得蛋糕外表层最大。 （</a:t>
            </a:r>
            <a:r>
              <a:rPr lang="en-US" altLang="zh-CN" dirty="0"/>
              <a:t>M&lt;=15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5352282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CD9096-9700-43E6-803D-B2F033264E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19760"/>
            <a:ext cx="10515600" cy="6096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可优化的点：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sz="2400" dirty="0"/>
              <a:t>1.</a:t>
            </a:r>
            <a:r>
              <a:rPr lang="zh-CN" altLang="en-US" sz="2400" dirty="0"/>
              <a:t>当前的奶油面积</a:t>
            </a:r>
            <a:r>
              <a:rPr lang="en-US" altLang="zh-CN" sz="2400" dirty="0"/>
              <a:t>+</a:t>
            </a:r>
            <a:r>
              <a:rPr lang="zh-CN" altLang="en-US" sz="2400" dirty="0"/>
              <a:t>之后的最小奶油面积</a:t>
            </a:r>
            <a:r>
              <a:rPr lang="en-US" altLang="zh-CN" sz="2400" dirty="0"/>
              <a:t>&gt;</a:t>
            </a:r>
            <a:r>
              <a:rPr lang="zh-CN" altLang="en-US" sz="2400" dirty="0"/>
              <a:t>现在已求出的的最小奶油面积</a:t>
            </a:r>
            <a:r>
              <a:rPr lang="en-US" altLang="zh-CN" sz="2400" dirty="0"/>
              <a:t>,</a:t>
            </a:r>
            <a:r>
              <a:rPr lang="zh-CN" altLang="en-US" sz="2400" dirty="0"/>
              <a:t>则</a:t>
            </a:r>
            <a:r>
              <a:rPr lang="en-US" altLang="zh-CN" sz="2400" dirty="0"/>
              <a:t>return</a:t>
            </a:r>
            <a:r>
              <a:rPr lang="zh-CN" altLang="en-US" sz="2400" dirty="0"/>
              <a:t>；</a:t>
            </a:r>
          </a:p>
          <a:p>
            <a:pPr marL="0" indent="0">
              <a:buNone/>
            </a:pPr>
            <a:r>
              <a:rPr lang="en-US" altLang="zh-CN" sz="2400" dirty="0"/>
              <a:t>2.</a:t>
            </a:r>
            <a:r>
              <a:rPr lang="zh-CN" altLang="en-US" sz="2400" dirty="0"/>
              <a:t>当前的体积</a:t>
            </a:r>
            <a:r>
              <a:rPr lang="en-US" altLang="zh-CN" sz="2400" dirty="0"/>
              <a:t>&gt;n,</a:t>
            </a:r>
            <a:r>
              <a:rPr lang="zh-CN" altLang="en-US" sz="2400" dirty="0"/>
              <a:t>则</a:t>
            </a:r>
            <a:r>
              <a:rPr lang="en-US" altLang="zh-CN" sz="2400" dirty="0"/>
              <a:t>return;</a:t>
            </a:r>
          </a:p>
          <a:p>
            <a:pPr marL="0" indent="0">
              <a:buNone/>
            </a:pPr>
            <a:r>
              <a:rPr lang="en-US" altLang="zh-CN" sz="2400" dirty="0"/>
              <a:t>3.</a:t>
            </a:r>
            <a:r>
              <a:rPr lang="zh-CN" altLang="en-US" sz="2400" dirty="0"/>
              <a:t>当前的体积</a:t>
            </a:r>
            <a:r>
              <a:rPr lang="en-US" altLang="zh-CN" sz="2400" dirty="0"/>
              <a:t>+</a:t>
            </a:r>
            <a:r>
              <a:rPr lang="zh-CN" altLang="en-US" sz="2400" dirty="0"/>
              <a:t>之后的最大体积</a:t>
            </a:r>
            <a:r>
              <a:rPr lang="en-US" altLang="zh-CN" sz="2400" dirty="0"/>
              <a:t>&lt;</a:t>
            </a:r>
            <a:r>
              <a:rPr lang="zh-CN" altLang="en-US" sz="2400" dirty="0"/>
              <a:t>体积总数，则</a:t>
            </a:r>
            <a:r>
              <a:rPr lang="en-US" altLang="zh-CN" sz="2400" dirty="0"/>
              <a:t>return</a:t>
            </a:r>
            <a:r>
              <a:rPr lang="zh-CN" altLang="en-US" sz="2400" dirty="0"/>
              <a:t>；</a:t>
            </a:r>
          </a:p>
          <a:p>
            <a:pPr marL="0" indent="0">
              <a:buNone/>
            </a:pPr>
            <a:r>
              <a:rPr lang="en-US" altLang="zh-CN" sz="2400" dirty="0"/>
              <a:t>4.</a:t>
            </a:r>
            <a:r>
              <a:rPr lang="zh-CN" altLang="en-US" sz="2400" dirty="0"/>
              <a:t>每次枚举半径和高时，是从上一个的半径和高，到还剩下的层数。</a:t>
            </a:r>
          </a:p>
        </p:txBody>
      </p:sp>
    </p:spTree>
    <p:extLst>
      <p:ext uri="{BB962C8B-B14F-4D97-AF65-F5344CB8AC3E}">
        <p14:creationId xmlns:p14="http://schemas.microsoft.com/office/powerpoint/2010/main" val="38229622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B235E36-03BD-49CB-90A7-E0817B4E21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3189" y="706180"/>
            <a:ext cx="11325621" cy="5074860"/>
          </a:xfrm>
        </p:spPr>
      </p:pic>
    </p:spTree>
    <p:extLst>
      <p:ext uri="{BB962C8B-B14F-4D97-AF65-F5344CB8AC3E}">
        <p14:creationId xmlns:p14="http://schemas.microsoft.com/office/powerpoint/2010/main" val="613917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C6F3AE-9130-4BCC-8222-BCA1B1B54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31520"/>
            <a:ext cx="10515600" cy="5445443"/>
          </a:xfrm>
        </p:spPr>
        <p:txBody>
          <a:bodyPr/>
          <a:lstStyle/>
          <a:p>
            <a:pPr marL="0" indent="0">
              <a:buNone/>
            </a:pPr>
            <a:r>
              <a:rPr lang="zh-CN" altLang="zh-CN" dirty="0"/>
              <a:t>多处理机调度问题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sz="2400" dirty="0"/>
              <a:t>题目描述：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zh-CN" altLang="en-US" sz="2400" dirty="0"/>
              <a:t>设定有若干台相同的处理机</a:t>
            </a:r>
            <a:r>
              <a:rPr lang="en-US" altLang="zh-CN" sz="2400" dirty="0"/>
              <a:t>P1,P2,Pn,</a:t>
            </a:r>
            <a:r>
              <a:rPr lang="zh-CN" altLang="en-US" sz="2400" dirty="0"/>
              <a:t>和</a:t>
            </a:r>
            <a:r>
              <a:rPr lang="en-US" altLang="zh-CN" sz="2400" dirty="0"/>
              <a:t>m</a:t>
            </a:r>
            <a:r>
              <a:rPr lang="zh-CN" altLang="en-US" sz="2400" dirty="0"/>
              <a:t>个独立的作业</a:t>
            </a:r>
            <a:r>
              <a:rPr lang="en-US" altLang="zh-CN" sz="2400" dirty="0"/>
              <a:t>J1,J2,Jm,</a:t>
            </a:r>
            <a:r>
              <a:rPr lang="zh-CN" altLang="en-US" sz="2400" dirty="0"/>
              <a:t>处理机以互不相关的方式处理作业，现约定任何作业可以在任何一台处理机上运行，但未完工之前不允许中断作业，作业也不能拆分成更小的作业，已知作业</a:t>
            </a:r>
            <a:r>
              <a:rPr lang="en-US" altLang="zh-CN" sz="2400" dirty="0"/>
              <a:t>Ji</a:t>
            </a:r>
            <a:r>
              <a:rPr lang="zh-CN" altLang="en-US" sz="2400" dirty="0"/>
              <a:t>需要处理机处理的时间为</a:t>
            </a:r>
            <a:r>
              <a:rPr lang="en-US" altLang="zh-CN" sz="2400" dirty="0" err="1"/>
              <a:t>Ti</a:t>
            </a:r>
            <a:r>
              <a:rPr lang="zh-CN" altLang="en-US" sz="2400" dirty="0"/>
              <a:t>（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=1,2,m</a:t>
            </a:r>
            <a:r>
              <a:rPr lang="zh-CN" altLang="en-US" sz="2400" dirty="0"/>
              <a:t>）。编程完成以下两个任务：</a:t>
            </a:r>
          </a:p>
          <a:p>
            <a:pPr marL="0" indent="0">
              <a:buNone/>
            </a:pPr>
            <a:r>
              <a:rPr lang="zh-CN" altLang="en-US" sz="2400" dirty="0"/>
              <a:t>	假设有</a:t>
            </a:r>
            <a:r>
              <a:rPr lang="en-US" altLang="zh-CN" sz="2400" dirty="0"/>
              <a:t>n</a:t>
            </a:r>
            <a:r>
              <a:rPr lang="zh-CN" altLang="en-US" sz="2400" dirty="0"/>
              <a:t>台处理机和</a:t>
            </a:r>
            <a:r>
              <a:rPr lang="en-US" altLang="zh-CN" sz="2400" dirty="0"/>
              <a:t>m</a:t>
            </a:r>
            <a:r>
              <a:rPr lang="zh-CN" altLang="en-US" sz="2400" dirty="0"/>
              <a:t>个作业及其每一个作业所需处理的时间</a:t>
            </a:r>
            <a:r>
              <a:rPr lang="en-US" altLang="zh-CN" sz="2400" dirty="0" err="1"/>
              <a:t>Ti</a:t>
            </a:r>
            <a:r>
              <a:rPr lang="zh-CN" altLang="en-US" sz="2400" dirty="0"/>
              <a:t>存放在文件中，求解一个最佳调度方案，使得完成这</a:t>
            </a:r>
            <a:r>
              <a:rPr lang="en-US" altLang="zh-CN" sz="2400" dirty="0"/>
              <a:t>m</a:t>
            </a:r>
            <a:r>
              <a:rPr lang="zh-CN" altLang="en-US" sz="2400" dirty="0"/>
              <a:t>个作业的总工时最少并输出最少工时。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01931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25D9BF-6CBB-4C68-9665-C318A65C8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1360"/>
            <a:ext cx="10515600" cy="545560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分析：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此题有两种搜索方法：</a:t>
            </a:r>
          </a:p>
          <a:p>
            <a:pPr marL="0" indent="0">
              <a:buNone/>
            </a:pPr>
            <a:r>
              <a:rPr lang="zh-CN" altLang="en-US" dirty="0"/>
              <a:t>方法一：按顺序搜索每个作业。当搜索一个作业时，将其放在每台处理机搜索一次。</a:t>
            </a:r>
          </a:p>
          <a:p>
            <a:pPr marL="0" indent="0">
              <a:buNone/>
            </a:pPr>
            <a:r>
              <a:rPr lang="zh-CN" altLang="en-US" dirty="0"/>
              <a:t>方法二：按顺序搜索每台处理机。当搜索一台处理机时，将每个作业放在上面搜索一次。</a:t>
            </a:r>
          </a:p>
          <a:p>
            <a:pPr marL="0" indent="0">
              <a:buNone/>
            </a:pPr>
            <a:r>
              <a:rPr lang="zh-CN" altLang="en-US" dirty="0"/>
              <a:t>对比上述两种方法，可以发现：方法二较方法一更容易剪枝。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37477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054D37-3A03-4437-BBC7-07C69F3E6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31520"/>
            <a:ext cx="10515600" cy="544544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对于方法一：只能根据目前已确定的需时最长的处理机的耗时与目前最佳解比较。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对于方法二：可约定</a:t>
            </a:r>
            <a:r>
              <a:rPr lang="en-US" altLang="zh-CN" dirty="0"/>
              <a:t>Time[1]&gt;Time[2]&gt;Time[3]&gt; …&gt;Time[n]</a:t>
            </a:r>
            <a:r>
              <a:rPr lang="zh-CN" altLang="en-US" dirty="0"/>
              <a:t>（</a:t>
            </a:r>
            <a:r>
              <a:rPr lang="en-US" altLang="zh-CN" dirty="0"/>
              <a:t>Time[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表示第</a:t>
            </a:r>
            <a:r>
              <a:rPr lang="en-US" altLang="zh-CN" dirty="0" err="1"/>
              <a:t>i</a:t>
            </a:r>
            <a:r>
              <a:rPr lang="zh-CN" altLang="en-US" dirty="0"/>
              <a:t>台处理机的处理时间）</a:t>
            </a:r>
            <a:r>
              <a:rPr lang="en-US" altLang="zh-CN" dirty="0"/>
              <a:t>,</a:t>
            </a:r>
            <a:r>
              <a:rPr lang="zh-CN" altLang="en-US" dirty="0"/>
              <a:t>从而可以设定槛值：如当前处理机的处理时间</a:t>
            </a:r>
            <a:r>
              <a:rPr lang="en-US" altLang="zh-CN" dirty="0"/>
              <a:t>&gt;=</a:t>
            </a:r>
            <a:r>
              <a:rPr lang="zh-CN" altLang="en-US" dirty="0"/>
              <a:t>目前最佳解，或剩下的处理机台数</a:t>
            </a:r>
            <a:r>
              <a:rPr lang="en-US" altLang="zh-CN" dirty="0"/>
              <a:t>×</a:t>
            </a:r>
            <a:r>
              <a:rPr lang="zh-CN" altLang="en-US" dirty="0"/>
              <a:t>上一台处理机的处理时间</a:t>
            </a:r>
            <a:r>
              <a:rPr lang="en-US" altLang="zh-CN" dirty="0"/>
              <a:t>&lt;</a:t>
            </a:r>
            <a:r>
              <a:rPr lang="zh-CN" altLang="en-US" dirty="0"/>
              <a:t>剩余的作业需要的处理时间，则回溯。因为在前面的约束条件下，已经不可能有解。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70210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111D26-6F7B-BC8E-6DF7-0C842936A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3930A5-8297-5139-E4CC-917848787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800" dirty="0"/>
              <a:t>第二种方法的深层探讨：</a:t>
            </a:r>
          </a:p>
          <a:p>
            <a:pPr marL="0" indent="0">
              <a:buNone/>
            </a:pPr>
            <a:r>
              <a:rPr lang="zh-CN" altLang="en-US" sz="2800" dirty="0"/>
              <a:t>对于任务一，首先可以用贪心求出</a:t>
            </a:r>
            <a:r>
              <a:rPr lang="en-US" altLang="zh-CN" sz="2800" dirty="0"/>
              <a:t>Time[1]</a:t>
            </a:r>
            <a:r>
              <a:rPr lang="zh-CN" altLang="en-US" sz="2800" dirty="0"/>
              <a:t>的上界。然后，还可以求出</a:t>
            </a:r>
            <a:r>
              <a:rPr lang="en-US" altLang="zh-CN" sz="2800" dirty="0"/>
              <a:t>Time[1]</a:t>
            </a:r>
            <a:r>
              <a:rPr lang="zh-CN" altLang="en-US" sz="2800" dirty="0"/>
              <a:t>的下界</a:t>
            </a:r>
            <a:r>
              <a:rPr lang="en-US" altLang="zh-CN" sz="2800" dirty="0"/>
              <a:t>:UP</a:t>
            </a:r>
            <a:r>
              <a:rPr lang="zh-CN" altLang="en-US" sz="2800" dirty="0"/>
              <a:t>（作业总时间</a:t>
            </a:r>
            <a:r>
              <a:rPr lang="en-US" altLang="zh-CN" sz="2800" dirty="0"/>
              <a:t>/</a:t>
            </a:r>
            <a:r>
              <a:rPr lang="zh-CN" altLang="en-US" sz="2800" dirty="0"/>
              <a:t>处理机台数）（</a:t>
            </a:r>
            <a:r>
              <a:rPr lang="en-US" altLang="zh-CN" sz="2800" dirty="0"/>
              <a:t>UP</a:t>
            </a:r>
            <a:r>
              <a:rPr lang="zh-CN" altLang="en-US" sz="2800" dirty="0"/>
              <a:t>表示大于等于该小数的最小整数）。搜索便从上界开始，找到一个解后，若等于下界即可停止搜索。</a:t>
            </a:r>
            <a:endParaRPr lang="en-US" altLang="zh-CN" sz="2800" dirty="0"/>
          </a:p>
          <a:p>
            <a:pPr marL="0" indent="0">
              <a:buNone/>
            </a:pPr>
            <a:endParaRPr lang="zh-CN" altLang="en-US" sz="2800" dirty="0"/>
          </a:p>
          <a:p>
            <a:pPr marL="0" indent="0">
              <a:buNone/>
            </a:pPr>
            <a:r>
              <a:rPr lang="zh-CN" altLang="en-US" sz="2800" dirty="0"/>
              <a:t>对于任务二，可采用深度</a:t>
            </a:r>
            <a:r>
              <a:rPr lang="en-US" altLang="zh-CN" sz="2800" dirty="0"/>
              <a:t>+</a:t>
            </a:r>
            <a:r>
              <a:rPr lang="zh-CN" altLang="en-US" sz="2800" dirty="0"/>
              <a:t>可变下界。下界为：</a:t>
            </a:r>
            <a:r>
              <a:rPr lang="en-US" altLang="zh-CN" sz="2800" dirty="0"/>
              <a:t>UP</a:t>
            </a:r>
            <a:r>
              <a:rPr lang="zh-CN" altLang="en-US" sz="2800" dirty="0"/>
              <a:t>（作业总时间</a:t>
            </a:r>
            <a:r>
              <a:rPr lang="en-US" altLang="zh-CN" sz="2800" dirty="0"/>
              <a:t>/</a:t>
            </a:r>
            <a:r>
              <a:rPr lang="zh-CN" altLang="en-US" sz="2800" dirty="0"/>
              <a:t>限定时间），即至少需要的处理机台数。并设定</a:t>
            </a:r>
            <a:r>
              <a:rPr lang="en-US" altLang="zh-CN" sz="2800" dirty="0"/>
              <a:t>Time[1]</a:t>
            </a:r>
            <a:r>
              <a:rPr lang="zh-CN" altLang="en-US" sz="2800" dirty="0"/>
              <a:t>的上界为</a:t>
            </a:r>
            <a:r>
              <a:rPr lang="en-US" altLang="zh-CN" sz="2800" dirty="0"/>
              <a:t>T</a:t>
            </a:r>
            <a:r>
              <a:rPr lang="zh-CN" altLang="en-US" sz="2800" dirty="0"/>
              <a:t>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86730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4D0832-9FE0-443C-9338-34B3E4216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760" y="10128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err="1"/>
              <a:t>bzoj</a:t>
            </a:r>
            <a:r>
              <a:rPr lang="en-US" altLang="zh-CN" dirty="0"/>
              <a:t> 3109 - </a:t>
            </a:r>
            <a:r>
              <a:rPr lang="zh-CN" altLang="en-US" dirty="0"/>
              <a:t>新数独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题目描述：给定一个数独的初始状态，输出最终状态。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E14CEBA-5EE6-472E-8E38-7D03DE541A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255" y="2873534"/>
            <a:ext cx="3905250" cy="338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24528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E44280-CA8A-4CD4-9206-4FC4B76B6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5600"/>
            <a:ext cx="10515600" cy="55168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分析：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典型的搜索题。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优化方法一：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剪枝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是对于每个</a:t>
            </a:r>
            <a:r>
              <a:rPr lang="en-US" altLang="zh-CN" dirty="0"/>
              <a:t>3*3</a:t>
            </a:r>
            <a:r>
              <a:rPr lang="zh-CN" altLang="en-US" dirty="0"/>
              <a:t>的小九宫格进行一次类似</a:t>
            </a:r>
            <a:r>
              <a:rPr lang="en-US" altLang="zh-CN" dirty="0" err="1"/>
              <a:t>spfa</a:t>
            </a:r>
            <a:r>
              <a:rPr lang="zh-CN" altLang="en-US" dirty="0"/>
              <a:t>的拓扑排序，计算出这些格子能取到的数的上界和下界。这样在</a:t>
            </a:r>
            <a:r>
              <a:rPr lang="en-US" altLang="zh-CN" dirty="0" err="1"/>
              <a:t>dfs</a:t>
            </a:r>
            <a:r>
              <a:rPr lang="zh-CN" altLang="en-US" dirty="0"/>
              <a:t>枚举取值的时候只要枚举下界到上界范围内的就可以了。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932610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5C693D-B3B7-4AA0-BB2B-3969AC2F0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3920"/>
            <a:ext cx="10515600" cy="52930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优化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启发式搜索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我们在手算数独的时候一般先算出所有空格的候选数，然后找到候选数个数最少的位置开始搜索，如果在开始时存在一个空格的候选数个数为一，那么这个数一定为该空格处的值。所以我们在每一步中按照候选数的个数最少的路径开始搜索，这样会在一定程度上减少搜索的次数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4562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E0DA81-EA03-4343-A262-0FA8688FA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2500"/>
            <a:ext cx="10515600" cy="52244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/>
              <a:t>深度优先搜索算法实现：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套用上一节课的伪代码：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dfs</a:t>
            </a:r>
            <a:r>
              <a:rPr lang="en-US" altLang="zh-CN" dirty="0"/>
              <a:t>(</a:t>
            </a:r>
            <a:r>
              <a:rPr lang="zh-CN" altLang="en-US" dirty="0"/>
              <a:t>当前状态</a:t>
            </a:r>
            <a:r>
              <a:rPr lang="en-US" altLang="zh-CN" dirty="0"/>
              <a:t>){</a:t>
            </a:r>
          </a:p>
          <a:p>
            <a:pPr marL="0" indent="0">
              <a:buNone/>
            </a:pPr>
            <a:r>
              <a:rPr lang="en-US" altLang="zh-CN" dirty="0"/>
              <a:t>	if(</a:t>
            </a:r>
            <a:r>
              <a:rPr lang="zh-CN" altLang="en-US" dirty="0"/>
              <a:t>满足退出条件</a:t>
            </a:r>
            <a:r>
              <a:rPr lang="en-US" altLang="zh-CN" dirty="0"/>
              <a:t>) return;</a:t>
            </a:r>
          </a:p>
          <a:p>
            <a:pPr marL="0" indent="0">
              <a:buNone/>
            </a:pPr>
            <a:r>
              <a:rPr lang="en-US" altLang="zh-CN" dirty="0"/>
              <a:t>	for(</a:t>
            </a:r>
            <a:r>
              <a:rPr lang="zh-CN" altLang="en-US" dirty="0"/>
              <a:t>枚举所有可能的下个状态</a:t>
            </a:r>
            <a:r>
              <a:rPr lang="en-US" altLang="zh-CN" dirty="0"/>
              <a:t>){</a:t>
            </a:r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zh-CN" altLang="en-US" dirty="0"/>
              <a:t>标记下个状态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en-US" altLang="zh-CN" dirty="0" err="1"/>
              <a:t>dfs</a:t>
            </a:r>
            <a:r>
              <a:rPr lang="en-US" altLang="zh-CN" dirty="0"/>
              <a:t>(</a:t>
            </a:r>
            <a:r>
              <a:rPr lang="zh-CN" altLang="en-US" dirty="0"/>
              <a:t>下个状态</a:t>
            </a:r>
            <a:r>
              <a:rPr lang="en-US" altLang="zh-CN" dirty="0"/>
              <a:t>)</a:t>
            </a:r>
            <a:r>
              <a:rPr lang="zh-CN" altLang="en-US" dirty="0"/>
              <a:t> ；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zh-CN" altLang="en-US" dirty="0"/>
              <a:t>清除标记；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}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35192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0DCB09-FE7E-4256-85AC-334EE1E28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41680"/>
            <a:ext cx="10515600" cy="543528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例题：</a:t>
            </a:r>
            <a:r>
              <a:rPr lang="en-US" altLang="zh-CN" dirty="0"/>
              <a:t>NOIP2016</a:t>
            </a:r>
            <a:r>
              <a:rPr lang="zh-CN" altLang="en-US" dirty="0"/>
              <a:t>提高组 愤怒的小鸟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题目描述：规则类似游戏</a:t>
            </a:r>
            <a:r>
              <a:rPr lang="en-US" altLang="zh-CN" dirty="0"/>
              <a:t>《</a:t>
            </a:r>
            <a:r>
              <a:rPr lang="zh-CN" altLang="en-US" dirty="0"/>
              <a:t>愤怒的小鸟</a:t>
            </a:r>
            <a:r>
              <a:rPr lang="en-US" altLang="zh-CN" dirty="0"/>
              <a:t>》</a:t>
            </a:r>
            <a:r>
              <a:rPr lang="zh-CN" altLang="en-US" dirty="0"/>
              <a:t>，弹弓位于坐标原点，可以向第一象限发射炮弹（轨迹是抛物线），第一象限有很多只🐖，告诉你这些🐖的坐标，问最少用多少条抛物线消灭所有的🐖。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59FDC0B-B78A-4311-852E-B99327823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3310" y="3333750"/>
            <a:ext cx="3158490" cy="3158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008E9B8-BE09-4E21-B9B2-6FE1CEAF66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561" y="3700212"/>
            <a:ext cx="3021330" cy="2604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61970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530469-4475-4A3A-9CD5-8637B5A128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该题标算是状压。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不过考虑到数据范围较小，也可以使用暴搜。</a:t>
            </a:r>
          </a:p>
        </p:txBody>
      </p:sp>
    </p:spTree>
    <p:extLst>
      <p:ext uri="{BB962C8B-B14F-4D97-AF65-F5344CB8AC3E}">
        <p14:creationId xmlns:p14="http://schemas.microsoft.com/office/powerpoint/2010/main" val="28626505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16041D-5D0C-4A0E-B6BC-B714229C6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760" y="44386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搭建</a:t>
            </a:r>
            <a:r>
              <a:rPr lang="en-US" altLang="zh-CN" dirty="0" err="1"/>
              <a:t>dfs</a:t>
            </a:r>
            <a:r>
              <a:rPr lang="en-US" altLang="zh-CN" dirty="0"/>
              <a:t>()</a:t>
            </a:r>
            <a:r>
              <a:rPr lang="zh-CN" altLang="en-US" dirty="0"/>
              <a:t>框架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边界 最优性剪枝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情况一：剩下的🐖能被已构造的抛物线经过，则无需增加抛物线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0B191B3-0BC5-4287-8090-089A130D4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100" y="2105343"/>
            <a:ext cx="105537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8996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C832FD-B853-442E-A293-686F84BF3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599" y="260985"/>
            <a:ext cx="11664049" cy="109029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情况二：若情况一不满足，考虑将两只单独的🐖用一条抛物线经过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9F3224C-ED4B-4AA9-AD80-A2005FF238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472" y="911609"/>
            <a:ext cx="8944927" cy="5946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9532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B568F0-9866-4E97-B248-75DC24B4F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719" y="829945"/>
            <a:ext cx="10408920" cy="155765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情况三：当然，对于当前考虑的第</a:t>
            </a:r>
            <a:r>
              <a:rPr lang="en-US" altLang="zh-CN" dirty="0"/>
              <a:t>c</a:t>
            </a:r>
            <a:r>
              <a:rPr lang="zh-CN" altLang="en-US" dirty="0"/>
              <a:t>只🐖，可以不着急和别的🐖组队。因为它们可能分别有更好的组合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B0768B2-0B1B-47EA-87F1-1341AAB0F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157" y="2931160"/>
            <a:ext cx="8782685" cy="186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5087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0DCB09-FE7E-4256-85AC-334EE1E28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41680"/>
            <a:ext cx="10515600" cy="543528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例题：洛谷</a:t>
            </a:r>
            <a:r>
              <a:rPr lang="en-US" altLang="zh-CN" dirty="0"/>
              <a:t>1120 </a:t>
            </a:r>
            <a:r>
              <a:rPr lang="zh-CN" altLang="en-US" dirty="0"/>
              <a:t>小木棍 ［数据加强版］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题目描述：乔治有一些同样长的小木棍，他把这些木棍随意砍成几段，直到每段的长都不超过</a:t>
            </a:r>
            <a:r>
              <a:rPr lang="en-US" altLang="zh-CN" dirty="0"/>
              <a:t>50</a:t>
            </a:r>
            <a:r>
              <a:rPr lang="zh-CN" altLang="en-US" dirty="0"/>
              <a:t>。现在，他想把小木棍拼接成原来的样子，但是却忘记了自己开始时有多少根木棍和它们的长度。给出每段小木棍的长度，编程帮他找出原始木棍的最小可能长度。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i="1" dirty="0"/>
              <a:t>N</a:t>
            </a:r>
            <a:r>
              <a:rPr lang="en-US" altLang="zh-CN" dirty="0"/>
              <a:t>≤65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683446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CD9096-9700-43E6-803D-B2F033264E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19760"/>
            <a:ext cx="10515600" cy="6096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可优化的点：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、枚举原始木棍的范围是从最小的木棍一直到</a:t>
            </a:r>
            <a:r>
              <a:rPr lang="en-US" altLang="zh-CN" sz="2400" dirty="0"/>
              <a:t>50</a:t>
            </a:r>
            <a:r>
              <a:rPr lang="zh-CN" altLang="en-US" sz="2400" dirty="0"/>
              <a:t>，并且必须是</a:t>
            </a:r>
            <a:r>
              <a:rPr lang="en-US" altLang="zh-CN" sz="2400" dirty="0"/>
              <a:t>sum</a:t>
            </a:r>
            <a:r>
              <a:rPr lang="zh-CN" altLang="en-US" sz="2400" dirty="0"/>
              <a:t>的约数。</a:t>
            </a:r>
          </a:p>
          <a:p>
            <a:pPr marL="0" indent="0"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、排序，从大到小处理木棍。</a:t>
            </a:r>
          </a:p>
          <a:p>
            <a:pPr marL="0" indent="0">
              <a:buNone/>
            </a:pPr>
            <a:r>
              <a:rPr lang="en-US" altLang="zh-CN" sz="2400" dirty="0"/>
              <a:t>3</a:t>
            </a:r>
            <a:r>
              <a:rPr lang="zh-CN" altLang="en-US" sz="2400" dirty="0"/>
              <a:t>、在搜索的过程中，如果前一根木棍无法拼成，则与它相同的木棍同样无法拼成。</a:t>
            </a:r>
          </a:p>
          <a:p>
            <a:pPr marL="0" indent="0">
              <a:buNone/>
            </a:pPr>
            <a:r>
              <a:rPr lang="en-US" altLang="zh-CN" sz="2400" dirty="0"/>
              <a:t>4</a:t>
            </a:r>
            <a:r>
              <a:rPr lang="zh-CN" altLang="en-US" sz="2400" dirty="0"/>
              <a:t>、在搜索的过程中，对于某一个原始长度，还没有拼木棍（</a:t>
            </a:r>
            <a:r>
              <a:rPr lang="en-US" altLang="zh-CN" sz="2400" dirty="0"/>
              <a:t>last</a:t>
            </a:r>
            <a:r>
              <a:rPr lang="zh-CN" altLang="en-US" sz="2400" dirty="0"/>
              <a:t>为</a:t>
            </a:r>
            <a:r>
              <a:rPr lang="en-US" altLang="zh-CN" sz="2400" dirty="0"/>
              <a:t>0</a:t>
            </a:r>
            <a:r>
              <a:rPr lang="zh-CN" altLang="en-US" sz="2400" dirty="0"/>
              <a:t>），而且有一根大木棍已经无法拼成，则直接回溯，因为以后总要考虑这个木棍。</a:t>
            </a:r>
          </a:p>
          <a:p>
            <a:pPr marL="0" indent="0">
              <a:buNone/>
            </a:pPr>
            <a:r>
              <a:rPr lang="en-US" altLang="zh-CN" sz="2400" dirty="0"/>
              <a:t>5</a:t>
            </a:r>
            <a:r>
              <a:rPr lang="zh-CN" altLang="en-US" sz="2400" dirty="0"/>
              <a:t>、对于一根长度为</a:t>
            </a:r>
            <a:r>
              <a:rPr lang="en-US" altLang="zh-CN" sz="2400" dirty="0"/>
              <a:t>5</a:t>
            </a:r>
            <a:r>
              <a:rPr lang="zh-CN" altLang="en-US" sz="2400" dirty="0"/>
              <a:t>的木棍，和五个长度为</a:t>
            </a:r>
            <a:r>
              <a:rPr lang="en-US" altLang="zh-CN" sz="2400" dirty="0"/>
              <a:t>1</a:t>
            </a:r>
            <a:r>
              <a:rPr lang="zh-CN" altLang="en-US" sz="2400" dirty="0"/>
              <a:t>的木棍，总长是等效的，但小的更灵活。在新拼一根的时候，如果剩余长度刚好为</a:t>
            </a:r>
            <a:r>
              <a:rPr lang="en-US" altLang="zh-CN" sz="2400" dirty="0"/>
              <a:t>5</a:t>
            </a:r>
            <a:r>
              <a:rPr lang="zh-CN" altLang="en-US" sz="2400" dirty="0"/>
              <a:t>（注意是刚好，否则不能直接回溯），但是却不成功，则可以直接回溯，因为就算为</a:t>
            </a:r>
            <a:r>
              <a:rPr lang="en-US" altLang="zh-CN" sz="2400" dirty="0"/>
              <a:t>5</a:t>
            </a:r>
            <a:r>
              <a:rPr lang="zh-CN" altLang="en-US" sz="2400" dirty="0"/>
              <a:t>的位置用</a:t>
            </a:r>
            <a:r>
              <a:rPr lang="en-US" altLang="zh-CN" sz="2400" dirty="0"/>
              <a:t>5</a:t>
            </a:r>
            <a:r>
              <a:rPr lang="zh-CN" altLang="en-US" sz="2400" dirty="0"/>
              <a:t>个</a:t>
            </a:r>
            <a:r>
              <a:rPr lang="en-US" altLang="zh-CN" sz="2400" dirty="0"/>
              <a:t>1</a:t>
            </a:r>
            <a:r>
              <a:rPr lang="zh-CN" altLang="en-US" sz="2400" dirty="0"/>
              <a:t>代替，后面还是拼不成功（</a:t>
            </a:r>
            <a:r>
              <a:rPr lang="en-US" altLang="zh-CN" sz="2400" dirty="0"/>
              <a:t>5</a:t>
            </a:r>
            <a:r>
              <a:rPr lang="zh-CN" altLang="en-US" sz="2400" dirty="0"/>
              <a:t>已经拼不成功了，而且用掉</a:t>
            </a:r>
            <a:r>
              <a:rPr lang="en-US" altLang="zh-CN" sz="2400" dirty="0"/>
              <a:t>5</a:t>
            </a:r>
            <a:r>
              <a:rPr lang="zh-CN" altLang="en-US" sz="2400" dirty="0"/>
              <a:t>个</a:t>
            </a:r>
            <a:r>
              <a:rPr lang="en-US" altLang="zh-CN" sz="2400" dirty="0"/>
              <a:t>1</a:t>
            </a:r>
            <a:r>
              <a:rPr lang="zh-CN" altLang="en-US" sz="2400" dirty="0"/>
              <a:t>理论上更难拼）。</a:t>
            </a:r>
          </a:p>
        </p:txBody>
      </p:sp>
    </p:spTree>
    <p:extLst>
      <p:ext uri="{BB962C8B-B14F-4D97-AF65-F5344CB8AC3E}">
        <p14:creationId xmlns:p14="http://schemas.microsoft.com/office/powerpoint/2010/main" val="133861343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FC1400B-5303-48BD-B48C-565ADB143A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9780" y="55605"/>
            <a:ext cx="10212860" cy="6746790"/>
          </a:xfrm>
        </p:spPr>
      </p:pic>
    </p:spTree>
    <p:extLst>
      <p:ext uri="{BB962C8B-B14F-4D97-AF65-F5344CB8AC3E}">
        <p14:creationId xmlns:p14="http://schemas.microsoft.com/office/powerpoint/2010/main" val="390599556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AF23A2-9E7B-4296-8E9B-FFA1C6ED5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更多搜索技巧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EE56A2-9F77-4A1D-A33B-5103F8E9E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双向</a:t>
            </a:r>
            <a:r>
              <a:rPr lang="en-US" altLang="zh-CN" dirty="0"/>
              <a:t>BFS/DFS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迭代加深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A</a:t>
            </a:r>
            <a:r>
              <a:rPr lang="zh-CN" altLang="en-US" dirty="0"/>
              <a:t>* 启发式搜索</a:t>
            </a:r>
          </a:p>
        </p:txBody>
      </p:sp>
    </p:spTree>
    <p:extLst>
      <p:ext uri="{BB962C8B-B14F-4D97-AF65-F5344CB8AC3E}">
        <p14:creationId xmlns:p14="http://schemas.microsoft.com/office/powerpoint/2010/main" val="330865111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165BFF-91D7-4387-BE98-2CC239EEA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双向</a:t>
            </a:r>
            <a:r>
              <a:rPr lang="en-US" altLang="zh-CN" dirty="0"/>
              <a:t>BFS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D2E768-C033-4831-BE88-5561F9640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双向</a:t>
            </a:r>
            <a:r>
              <a:rPr lang="en-US" altLang="zh-CN" dirty="0"/>
              <a:t>BFS</a:t>
            </a:r>
            <a:r>
              <a:rPr lang="zh-CN" altLang="en-US" dirty="0"/>
              <a:t>的使用要求之一就是知道终止状态。 可以将判重数组的值设为</a:t>
            </a:r>
            <a:r>
              <a:rPr lang="en-US" altLang="zh-CN" dirty="0"/>
              <a:t>0,1,2</a:t>
            </a:r>
            <a:r>
              <a:rPr lang="zh-CN" altLang="en-US" dirty="0"/>
              <a:t>，分别代表未访问过，顺序访问过，逆序访问过，当某个状态被顺序逆序都访问过时，那么这就是连接答案的那个状态。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经典例题：八数码问题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见附件</a:t>
            </a:r>
          </a:p>
        </p:txBody>
      </p:sp>
    </p:spTree>
    <p:extLst>
      <p:ext uri="{BB962C8B-B14F-4D97-AF65-F5344CB8AC3E}">
        <p14:creationId xmlns:p14="http://schemas.microsoft.com/office/powerpoint/2010/main" val="3125330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A37011-D812-498B-8C80-434837FF9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28650"/>
            <a:ext cx="10515600" cy="554831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将状态抽象为迷宫中的点，那么问题中状态转换的过程就可类比为走迷宫的过程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例题：</a:t>
            </a:r>
            <a:r>
              <a:rPr lang="en-US" altLang="zh-CN" dirty="0"/>
              <a:t>XJOI1226 </a:t>
            </a:r>
            <a:r>
              <a:rPr lang="zh-CN" altLang="en-US" dirty="0"/>
              <a:t>走迷宫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描述</a:t>
            </a:r>
          </a:p>
          <a:p>
            <a:pPr marL="0" indent="0">
              <a:buNone/>
            </a:pPr>
            <a:r>
              <a:rPr lang="zh-CN" altLang="en-US" dirty="0"/>
              <a:t>给定一个迷宫。在迷宫中有一些障碍物无法通过，请计算出从左上角到右下角的移动方案总数。（一个位置不能经过两次，只能上下左右四个方向走）</a:t>
            </a:r>
          </a:p>
        </p:txBody>
      </p:sp>
    </p:spTree>
    <p:extLst>
      <p:ext uri="{BB962C8B-B14F-4D97-AF65-F5344CB8AC3E}">
        <p14:creationId xmlns:p14="http://schemas.microsoft.com/office/powerpoint/2010/main" val="121441479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250E83-D1A5-4394-9E45-A56366A83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680"/>
            <a:ext cx="10515600" cy="66243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sz="2400" dirty="0"/>
              <a:t>最短编号序列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zh-CN" sz="2400" dirty="0"/>
              <a:t>表</a:t>
            </a:r>
            <a:r>
              <a:rPr lang="en-US" altLang="zh-CN" sz="2400" dirty="0"/>
              <a:t>A</a:t>
            </a:r>
            <a:r>
              <a:rPr lang="zh-CN" altLang="zh-CN" sz="2400" dirty="0"/>
              <a:t>和表</a:t>
            </a:r>
            <a:r>
              <a:rPr lang="en-US" altLang="zh-CN" sz="2400" dirty="0"/>
              <a:t>B</a:t>
            </a:r>
            <a:r>
              <a:rPr lang="zh-CN" altLang="zh-CN" sz="2400" dirty="0"/>
              <a:t>各含</a:t>
            </a:r>
            <a:r>
              <a:rPr lang="en-US" altLang="zh-CN" sz="2400" dirty="0"/>
              <a:t>k(k&lt;=20)</a:t>
            </a:r>
            <a:r>
              <a:rPr lang="zh-CN" altLang="zh-CN" sz="2400" dirty="0"/>
              <a:t>个元素，元素编号从</a:t>
            </a:r>
            <a:r>
              <a:rPr lang="en-US" altLang="zh-CN" sz="2400" dirty="0"/>
              <a:t>1</a:t>
            </a:r>
            <a:r>
              <a:rPr lang="zh-CN" altLang="zh-CN" sz="2400" dirty="0"/>
              <a:t>到</a:t>
            </a:r>
            <a:r>
              <a:rPr lang="en-US" altLang="zh-CN" sz="2400" dirty="0"/>
              <a:t>k</a:t>
            </a:r>
            <a:r>
              <a:rPr lang="zh-CN" altLang="zh-CN" sz="2400" dirty="0"/>
              <a:t>。两个表中的每个元素都是由</a:t>
            </a:r>
            <a:r>
              <a:rPr lang="en-US" altLang="zh-CN" sz="2400" dirty="0"/>
              <a:t>0</a:t>
            </a:r>
            <a:r>
              <a:rPr lang="zh-CN" altLang="zh-CN" sz="2400" dirty="0"/>
              <a:t>和</a:t>
            </a:r>
            <a:r>
              <a:rPr lang="en-US" altLang="zh-CN" sz="2400" dirty="0"/>
              <a:t>1</a:t>
            </a:r>
            <a:r>
              <a:rPr lang="zh-CN" altLang="zh-CN" sz="2400" dirty="0"/>
              <a:t>组成的字符串。（不是空格）字符串的长度</a:t>
            </a:r>
            <a:r>
              <a:rPr lang="en-US" altLang="zh-CN" sz="2400" dirty="0"/>
              <a:t>&lt;=20</a:t>
            </a:r>
            <a:r>
              <a:rPr lang="zh-CN" altLang="zh-CN" sz="2400" dirty="0"/>
              <a:t>。对于表</a:t>
            </a:r>
            <a:r>
              <a:rPr lang="en-US" altLang="zh-CN" sz="2400" dirty="0"/>
              <a:t>A</a:t>
            </a:r>
            <a:r>
              <a:rPr lang="zh-CN" altLang="zh-CN" sz="2400" dirty="0"/>
              <a:t>和表</a:t>
            </a:r>
            <a:r>
              <a:rPr lang="en-US" altLang="zh-CN" sz="2400" dirty="0"/>
              <a:t>B</a:t>
            </a:r>
            <a:r>
              <a:rPr lang="zh-CN" altLang="zh-CN" sz="2400" dirty="0"/>
              <a:t>，存在一个元素编号的序列</a:t>
            </a:r>
            <a:r>
              <a:rPr lang="en-US" altLang="zh-CN" sz="2400" dirty="0"/>
              <a:t>2113</a:t>
            </a:r>
            <a:r>
              <a:rPr lang="zh-CN" altLang="zh-CN" sz="2400" dirty="0"/>
              <a:t>，分别用表</a:t>
            </a:r>
            <a:r>
              <a:rPr lang="en-US" altLang="zh-CN" sz="2400" dirty="0"/>
              <a:t>A</a:t>
            </a:r>
            <a:r>
              <a:rPr lang="zh-CN" altLang="zh-CN" sz="2400" dirty="0"/>
              <a:t>中的字符串和表</a:t>
            </a:r>
            <a:r>
              <a:rPr lang="en-US" altLang="zh-CN" sz="2400" dirty="0"/>
              <a:t>B	</a:t>
            </a:r>
            <a:r>
              <a:rPr lang="zh-CN" altLang="zh-CN" sz="2400" dirty="0"/>
              <a:t>中的字符串去置换相应的元素编号，可得相同的字符串序列</a:t>
            </a:r>
            <a:r>
              <a:rPr lang="en-US" altLang="zh-CN" sz="2400" dirty="0"/>
              <a:t>101111110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zh-CN" sz="2400" dirty="0"/>
              <a:t>具有上述性质的元素编号序列称之为</a:t>
            </a:r>
            <a:r>
              <a:rPr lang="en-US" altLang="zh-CN" sz="2400" dirty="0"/>
              <a:t>S(AB)</a:t>
            </a:r>
            <a:r>
              <a:rPr lang="zh-CN" altLang="zh-CN" sz="2400" dirty="0"/>
              <a:t>。对于上例</a:t>
            </a:r>
            <a:r>
              <a:rPr lang="en-US" altLang="zh-CN" sz="2400" dirty="0"/>
              <a:t>S(AB)=2113</a:t>
            </a:r>
            <a:r>
              <a:rPr lang="zh-CN" altLang="zh-CN" sz="2400" dirty="0"/>
              <a:t>。</a:t>
            </a:r>
            <a:r>
              <a:rPr lang="zh-CN" altLang="en-US" sz="2400" dirty="0"/>
              <a:t>给定</a:t>
            </a:r>
            <a:r>
              <a:rPr lang="en-US" altLang="zh-CN" sz="2400" dirty="0"/>
              <a:t>AB</a:t>
            </a:r>
            <a:r>
              <a:rPr lang="zh-CN" altLang="en-US" sz="2400" dirty="0"/>
              <a:t>，求</a:t>
            </a:r>
            <a:r>
              <a:rPr lang="zh-CN" altLang="zh-CN" sz="2400" dirty="0"/>
              <a:t>长度最短的具有上述性质的元素编号序列</a:t>
            </a:r>
            <a:r>
              <a:rPr lang="en-US" altLang="zh-CN" sz="2400" dirty="0"/>
              <a:t>S(AB)</a:t>
            </a:r>
            <a:r>
              <a:rPr lang="zh-CN" altLang="zh-CN" sz="2400" dirty="0"/>
              <a:t>。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zh-CN" altLang="en-US" sz="24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900C72B-A7AA-4DBE-9684-B07292003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126" y="2296193"/>
            <a:ext cx="4562787" cy="160524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AEE97AD-CBB4-4177-93B5-8EF1AD5418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8867" y="2490651"/>
            <a:ext cx="4665105" cy="1381125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F21FF20C-AA82-49FB-8D76-3B4C48DFAF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5126" y="4066234"/>
            <a:ext cx="8010525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00709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5" name="Rectangle 3">
            <a:extLst>
              <a:ext uri="{FF2B5EF4-FFF2-40B4-BE49-F238E27FC236}">
                <a16:creationId xmlns:a16="http://schemas.microsoft.com/office/drawing/2014/main" id="{B3EC4B84-3E02-61C4-7D5A-D60BAD5D37E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450109" y="794327"/>
            <a:ext cx="9028979" cy="551439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zh-CN" altLang="en-US" sz="2400" dirty="0"/>
              <a:t>分析：</a:t>
            </a:r>
            <a:endParaRPr lang="en-US" altLang="zh-CN" sz="2400" dirty="0"/>
          </a:p>
          <a:p>
            <a:pPr marL="0" indent="0" algn="just">
              <a:buNone/>
            </a:pPr>
            <a:endParaRPr lang="en-US" altLang="zh-CN" sz="2400" dirty="0"/>
          </a:p>
          <a:p>
            <a:pPr marL="0" indent="0" algn="just">
              <a:buNone/>
            </a:pPr>
            <a:r>
              <a:rPr lang="zh-CN" altLang="en-US" sz="2000" dirty="0"/>
              <a:t>由于表Ａ和表Ｂ不确定，所以不可能找到一种数学的方法。因为是求最优解，不适合用深度优先搜索，所以必须采用广度优先搜索的方法。但是当表Ａ和表Ｂ中的元素过多时，直接搜索会超时。必须对搜索的算法加以改进。此题的规则既可以正向使用，又可以逆向使用，因此可以采用双向搜索。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在大方法确定后，算法的框架就已经基本形成，再对算法进行适当地改进：</a:t>
            </a:r>
            <a:endParaRPr lang="en-US" altLang="zh-CN" sz="2000" dirty="0"/>
          </a:p>
          <a:p>
            <a:pPr marL="0" indent="0">
              <a:buNone/>
            </a:pPr>
            <a:endParaRPr lang="zh-CN" altLang="en-US" sz="2000" dirty="0"/>
          </a:p>
          <a:p>
            <a:pPr marL="0" indent="0">
              <a:buNone/>
            </a:pPr>
            <a:r>
              <a:rPr lang="en-US" altLang="zh-CN" sz="2000" dirty="0"/>
              <a:t>1</a:t>
            </a:r>
            <a:r>
              <a:rPr lang="zh-CN" altLang="en-US" sz="2000" dirty="0"/>
              <a:t>、存储当前的Ａ串和Ｂ串是很费空间的，但因为Ａ串和Ｂ串的大部分相同，故只需记录不同部分，并作个标记。</a:t>
            </a:r>
          </a:p>
          <a:p>
            <a:pPr marL="0" indent="0">
              <a:buNone/>
            </a:pPr>
            <a:r>
              <a:rPr lang="zh-CN" altLang="en-US" sz="2000" dirty="0"/>
              <a:t> </a:t>
            </a:r>
            <a:r>
              <a:rPr lang="en-US" altLang="zh-CN" sz="2000" dirty="0"/>
              <a:t>2</a:t>
            </a:r>
            <a:r>
              <a:rPr lang="zh-CN" altLang="en-US" sz="2000" dirty="0"/>
              <a:t>、为了保证两个方向扩展结点的速度相对平衡，可以采取每次扩展结点数较少的方向，而不是两方向轮流扩展。</a:t>
            </a:r>
          </a:p>
          <a:p>
            <a:pPr marL="0" indent="0" algn="just">
              <a:buNone/>
            </a:pPr>
            <a:endParaRPr lang="zh-CN" altLang="en-US" sz="2400" dirty="0"/>
          </a:p>
        </p:txBody>
      </p:sp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59AC1E3-7770-BF46-38FF-F5CD3884CA56}"/>
              </a:ext>
            </a:extLst>
          </p:cNvPr>
          <p:cNvSpPr txBox="1"/>
          <p:nvPr/>
        </p:nvSpPr>
        <p:spPr>
          <a:xfrm>
            <a:off x="1265382" y="1302328"/>
            <a:ext cx="8451273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600" indent="-609600">
              <a:buFont typeface="Wingdings" panose="05000000000000000000" pitchFamily="2" charset="2"/>
              <a:buNone/>
            </a:pPr>
            <a:r>
              <a:rPr lang="zh-CN" altLang="en-US" sz="2800" dirty="0"/>
              <a:t>对双向广度搜索算法的改进：</a:t>
            </a:r>
            <a:endParaRPr lang="en-US" altLang="zh-CN" sz="2800" dirty="0"/>
          </a:p>
          <a:p>
            <a:pPr marL="609600" indent="-609600">
              <a:buFont typeface="Wingdings" panose="05000000000000000000" pitchFamily="2" charset="2"/>
              <a:buNone/>
            </a:pPr>
            <a:endParaRPr lang="zh-CN" altLang="en-US" sz="2800" dirty="0"/>
          </a:p>
          <a:p>
            <a:pPr marL="609600" indent="-609600"/>
            <a:r>
              <a:rPr lang="zh-CN" altLang="en-US" sz="2800" dirty="0"/>
              <a:t>略微修改一下控制结构，每次</a:t>
            </a:r>
            <a:r>
              <a:rPr lang="en-US" altLang="zh-CN" sz="2800" dirty="0"/>
              <a:t>while</a:t>
            </a:r>
            <a:r>
              <a:rPr lang="zh-CN" altLang="en-US" sz="2800" dirty="0"/>
              <a:t>循环时只扩展正反两个方向中节点数目较少的一个，可以使两边的发展速度保持一定的平衡，从而减少总扩展节点的个数，加快搜索速度。</a:t>
            </a:r>
          </a:p>
        </p:txBody>
      </p:sp>
    </p:spTree>
    <p:extLst>
      <p:ext uri="{BB962C8B-B14F-4D97-AF65-F5344CB8AC3E}">
        <p14:creationId xmlns:p14="http://schemas.microsoft.com/office/powerpoint/2010/main" val="127546985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391384-5025-41AA-967B-5683E0CD3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迭代加深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3E6116-425C-4BD9-8408-0E74501C0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迭代加深（</a:t>
            </a:r>
            <a:r>
              <a:rPr lang="en-US" altLang="zh-CN" dirty="0"/>
              <a:t>Iterative deepening</a:t>
            </a:r>
            <a:r>
              <a:rPr lang="zh-CN" altLang="en-US" dirty="0"/>
              <a:t>）搜索，实质上就是限定下界的深度优先搜索。即首先允许深度优先搜索</a:t>
            </a:r>
            <a:r>
              <a:rPr lang="en-US" altLang="zh-CN" dirty="0"/>
              <a:t>K</a:t>
            </a:r>
            <a:r>
              <a:rPr lang="zh-CN" altLang="en-US" dirty="0"/>
              <a:t>层搜索树，若没有发现可行解，再将</a:t>
            </a:r>
            <a:r>
              <a:rPr lang="en-US" altLang="zh-CN" dirty="0"/>
              <a:t>K+1</a:t>
            </a:r>
            <a:r>
              <a:rPr lang="zh-CN" altLang="en-US" dirty="0"/>
              <a:t>后重复以上步骤搜索，直到搜索到可行解。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从实际应用来看，迭代加深搜索的效果比较好，并不比广度优先搜索慢很多，但是空间复杂度却与深度优先搜索相同，比广度优先搜索小很多。</a:t>
            </a:r>
          </a:p>
        </p:txBody>
      </p:sp>
    </p:spTree>
    <p:extLst>
      <p:ext uri="{BB962C8B-B14F-4D97-AF65-F5344CB8AC3E}">
        <p14:creationId xmlns:p14="http://schemas.microsoft.com/office/powerpoint/2010/main" val="231929940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2B14C4-1163-4631-8CCF-7266051E9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040" y="420052"/>
            <a:ext cx="11191240" cy="60178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dirty="0"/>
              <a:t>addition chains</a:t>
            </a:r>
          </a:p>
          <a:p>
            <a:pPr marL="0" indent="0">
              <a:buNone/>
            </a:pPr>
            <a:r>
              <a:rPr lang="en-US" altLang="zh-CN" dirty="0"/>
              <a:t>  </a:t>
            </a:r>
          </a:p>
          <a:p>
            <a:pPr marL="0" indent="0">
              <a:buNone/>
            </a:pPr>
            <a:r>
              <a:rPr lang="zh-CN" altLang="en-US" sz="2400" dirty="0"/>
              <a:t>题目描述：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一个整数</a:t>
            </a:r>
            <a:r>
              <a:rPr lang="en-US" altLang="zh-CN" sz="2400" dirty="0"/>
              <a:t>n</a:t>
            </a:r>
            <a:r>
              <a:rPr lang="zh-CN" altLang="en-US" sz="2400" dirty="0"/>
              <a:t>的加法链就是一个满足下面性质的序列：   </a:t>
            </a:r>
          </a:p>
          <a:p>
            <a:pPr marL="0" indent="0">
              <a:buNone/>
            </a:pPr>
            <a:r>
              <a:rPr lang="en-US" altLang="zh-CN" sz="2400" dirty="0"/>
              <a:t>a0 = 1  </a:t>
            </a:r>
          </a:p>
          <a:p>
            <a:pPr marL="0" indent="0">
              <a:buNone/>
            </a:pPr>
            <a:r>
              <a:rPr lang="en-US" altLang="zh-CN" sz="2400" dirty="0"/>
              <a:t>am = n    </a:t>
            </a:r>
          </a:p>
          <a:p>
            <a:pPr marL="0" indent="0">
              <a:buNone/>
            </a:pPr>
            <a:r>
              <a:rPr lang="en-US" altLang="zh-CN" sz="2400" dirty="0"/>
              <a:t>a0 &lt; a1 &lt; a2 &lt; ... &lt; am-1 &lt; am     </a:t>
            </a:r>
          </a:p>
          <a:p>
            <a:pPr marL="0" indent="0">
              <a:buNone/>
            </a:pPr>
            <a:r>
              <a:rPr lang="zh-CN" altLang="en-US" sz="2400" dirty="0"/>
              <a:t>对于每个</a:t>
            </a:r>
            <a:r>
              <a:rPr lang="en-US" altLang="zh-CN" sz="2400" dirty="0"/>
              <a:t>k (1&lt;=k&lt;=m) </a:t>
            </a:r>
          </a:p>
          <a:p>
            <a:pPr marL="0" indent="0">
              <a:buNone/>
            </a:pPr>
            <a:r>
              <a:rPr lang="zh-CN" altLang="en-US" sz="2400" dirty="0"/>
              <a:t>存在两个整数 </a:t>
            </a:r>
            <a:r>
              <a:rPr lang="en-US" altLang="zh-CN" sz="2400" dirty="0"/>
              <a:t>(</a:t>
            </a:r>
            <a:r>
              <a:rPr lang="zh-CN" altLang="en-US" sz="2400" dirty="0"/>
              <a:t>不一定不同</a:t>
            </a:r>
            <a:r>
              <a:rPr lang="en-US" altLang="zh-CN" sz="2400" dirty="0"/>
              <a:t>)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</a:t>
            </a:r>
            <a:r>
              <a:rPr lang="zh-CN" altLang="en-US" sz="2400" dirty="0"/>
              <a:t>和 </a:t>
            </a:r>
            <a:r>
              <a:rPr lang="en-US" altLang="zh-CN" sz="2400" dirty="0"/>
              <a:t>j (0&lt;=</a:t>
            </a:r>
            <a:r>
              <a:rPr lang="en-US" altLang="zh-CN" sz="2400" dirty="0" err="1"/>
              <a:t>i</a:t>
            </a:r>
            <a:r>
              <a:rPr lang="en-US" altLang="zh-CN" sz="2400" dirty="0"/>
              <a:t>, j&lt;=k-1) </a:t>
            </a:r>
            <a:r>
              <a:rPr lang="zh-CN" altLang="en-US" sz="2400" dirty="0"/>
              <a:t>有</a:t>
            </a:r>
            <a:r>
              <a:rPr lang="en-US" altLang="zh-CN" sz="2400" dirty="0" err="1"/>
              <a:t>ak</a:t>
            </a:r>
            <a:r>
              <a:rPr lang="en-US" altLang="zh-CN" sz="2400" dirty="0"/>
              <a:t>=</a:t>
            </a:r>
            <a:r>
              <a:rPr lang="en-US" altLang="zh-CN" sz="2400" dirty="0" err="1"/>
              <a:t>ai+aj</a:t>
            </a:r>
            <a:r>
              <a:rPr lang="en-US" altLang="zh-CN" sz="2400" dirty="0"/>
              <a:t>   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你被给定一个</a:t>
            </a:r>
            <a:r>
              <a:rPr lang="en-US" altLang="zh-CN" sz="2400" dirty="0"/>
              <a:t>n</a:t>
            </a:r>
            <a:r>
              <a:rPr lang="zh-CN" altLang="en-US" sz="2400" dirty="0"/>
              <a:t>，你的工作是构造一个最短长度的加法链，假设这样的序列超过一个，任何一个合适的序列均可。输入包括很多种测试实例，每个测试实例由一行组成，即就是</a:t>
            </a:r>
            <a:r>
              <a:rPr lang="en-US" altLang="zh-CN" sz="2400" dirty="0"/>
              <a:t>n</a:t>
            </a:r>
            <a:r>
              <a:rPr lang="zh-CN" altLang="en-US" sz="2400" dirty="0"/>
              <a:t>，然后输出这个加法链的数字序列。</a:t>
            </a:r>
          </a:p>
        </p:txBody>
      </p:sp>
    </p:spTree>
    <p:extLst>
      <p:ext uri="{BB962C8B-B14F-4D97-AF65-F5344CB8AC3E}">
        <p14:creationId xmlns:p14="http://schemas.microsoft.com/office/powerpoint/2010/main" val="173649297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46AAB1-2B53-4AAD-9D62-AAA1ECE16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92480"/>
            <a:ext cx="10515600" cy="538448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思路：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剪枝：</a:t>
            </a:r>
          </a:p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、当前深度要填的数 肯定来自于它前几位中，较大的两位组成，且其和 要小于等于末端值</a:t>
            </a:r>
            <a:r>
              <a:rPr lang="en-US" altLang="zh-CN" dirty="0"/>
              <a:t>n </a:t>
            </a:r>
            <a:r>
              <a:rPr lang="zh-CN" altLang="en-US" dirty="0"/>
              <a:t>又要大于前一位的值（序列严格递增）。即  </a:t>
            </a:r>
            <a:r>
              <a:rPr lang="en-US" altLang="zh-CN" dirty="0"/>
              <a:t>a[k-1] &lt; a[</a:t>
            </a:r>
            <a:r>
              <a:rPr lang="en-US" altLang="zh-CN" dirty="0" err="1"/>
              <a:t>i</a:t>
            </a:r>
            <a:r>
              <a:rPr lang="en-US" altLang="zh-CN" dirty="0"/>
              <a:t>]+a[j]  &lt;= n</a:t>
            </a:r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、对于当前要填的值 </a:t>
            </a:r>
            <a:r>
              <a:rPr lang="en-US" altLang="zh-CN" dirty="0"/>
              <a:t>temp</a:t>
            </a:r>
            <a:r>
              <a:rPr lang="zh-CN" altLang="en-US" dirty="0"/>
              <a:t>，由于已经确定了深搜的深度，那么 我们按最大的取值（</a:t>
            </a:r>
            <a:r>
              <a:rPr lang="en-US" altLang="zh-CN" dirty="0" err="1"/>
              <a:t>i</a:t>
            </a:r>
            <a:r>
              <a:rPr lang="zh-CN" altLang="en-US" dirty="0"/>
              <a:t>，</a:t>
            </a:r>
            <a:r>
              <a:rPr lang="en-US" altLang="zh-CN" dirty="0"/>
              <a:t>j</a:t>
            </a:r>
            <a:r>
              <a:rPr lang="zh-CN" altLang="en-US" dirty="0"/>
              <a:t>都取前一位，即</a:t>
            </a:r>
            <a:r>
              <a:rPr lang="en-US" altLang="zh-CN" dirty="0"/>
              <a:t>a[k-1]*2</a:t>
            </a:r>
            <a:r>
              <a:rPr lang="zh-CN" altLang="en-US" dirty="0"/>
              <a:t>） 延伸到 最大深度时候的</a:t>
            </a:r>
            <a:r>
              <a:rPr lang="en-US" altLang="zh-CN" dirty="0"/>
              <a:t>temp</a:t>
            </a:r>
            <a:r>
              <a:rPr lang="zh-CN" altLang="en-US" dirty="0"/>
              <a:t>，如果其值都比</a:t>
            </a:r>
            <a:r>
              <a:rPr lang="en-US" altLang="zh-CN" dirty="0"/>
              <a:t>n</a:t>
            </a:r>
            <a:r>
              <a:rPr lang="zh-CN" altLang="en-US" dirty="0"/>
              <a:t>小（能取的最大值都比</a:t>
            </a:r>
            <a:r>
              <a:rPr lang="en-US" altLang="zh-CN" dirty="0"/>
              <a:t>n</a:t>
            </a:r>
            <a:r>
              <a:rPr lang="zh-CN" altLang="en-US" dirty="0"/>
              <a:t>小），意味着在这趟搜索中它永远不可能达到</a:t>
            </a:r>
            <a:r>
              <a:rPr lang="en-US" altLang="zh-CN" dirty="0"/>
              <a:t>n</a:t>
            </a:r>
            <a:r>
              <a:rPr lang="zh-CN" altLang="en-US" dirty="0"/>
              <a:t>，所以剪掉这支。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206829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396BF9E-D6B2-42DC-8CA7-2A64906FE2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9284" y="1727200"/>
            <a:ext cx="5263515" cy="4342990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F262206-085F-43BE-905A-EE02D1CE7A23}"/>
              </a:ext>
            </a:extLst>
          </p:cNvPr>
          <p:cNvSpPr txBox="1"/>
          <p:nvPr/>
        </p:nvSpPr>
        <p:spPr>
          <a:xfrm>
            <a:off x="1198880" y="787810"/>
            <a:ext cx="863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主函数部分：</a:t>
            </a:r>
          </a:p>
        </p:txBody>
      </p:sp>
    </p:spTree>
    <p:extLst>
      <p:ext uri="{BB962C8B-B14F-4D97-AF65-F5344CB8AC3E}">
        <p14:creationId xmlns:p14="http://schemas.microsoft.com/office/powerpoint/2010/main" val="351230426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B3D222F-901D-4753-85E0-358DFD3276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1822" y="638492"/>
            <a:ext cx="8725938" cy="5805705"/>
          </a:xfrm>
        </p:spPr>
      </p:pic>
    </p:spTree>
    <p:extLst>
      <p:ext uri="{BB962C8B-B14F-4D97-AF65-F5344CB8AC3E}">
        <p14:creationId xmlns:p14="http://schemas.microsoft.com/office/powerpoint/2010/main" val="398010410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B7EAF8-692C-4816-A265-4ABD78727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r>
              <a:rPr lang="zh-CN" altLang="en-US" dirty="0"/>
              <a:t>*算法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567209-4E66-49CC-A883-07F2F6CB2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A-Star)</a:t>
            </a:r>
            <a:r>
              <a:rPr lang="zh-CN" altLang="en-US" dirty="0"/>
              <a:t>算法是一种静态路网中求解最短路径最有效的直接搜索方法，也是许多其他问题的常用启发式算法。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hlinkClick r:id="rId2"/>
              </a:rPr>
              <a:t>https://blog.csdn.net/weixin_44489823/article/details/89382502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566640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43D02D-2ECC-4079-9C07-FFD9DF8A4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600" y="102298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以迷宫问题为例，我们可以理解</a:t>
            </a:r>
            <a:r>
              <a:rPr lang="en-US" altLang="zh-CN" dirty="0"/>
              <a:t>A</a:t>
            </a:r>
            <a:r>
              <a:rPr lang="zh-CN" altLang="en-US" dirty="0"/>
              <a:t>*算法的工作原理。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估值：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F = G + H</a:t>
            </a:r>
          </a:p>
          <a:p>
            <a:pPr marL="0" indent="0">
              <a:buNone/>
            </a:pPr>
            <a:r>
              <a:rPr lang="en-US" altLang="zh-CN" dirty="0"/>
              <a:t>G = </a:t>
            </a:r>
            <a:r>
              <a:rPr lang="zh-CN" altLang="en-US" dirty="0"/>
              <a:t>从起点 </a:t>
            </a:r>
            <a:r>
              <a:rPr lang="en-US" altLang="zh-CN" dirty="0"/>
              <a:t>A </a:t>
            </a:r>
            <a:r>
              <a:rPr lang="zh-CN" altLang="en-US" dirty="0"/>
              <a:t>移动到指定方格的移动代价，沿着到达该方格而生成的路径。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H=</a:t>
            </a:r>
            <a:r>
              <a:rPr lang="zh-CN" altLang="en-US" dirty="0"/>
              <a:t>从当前方格横向或纵向移动到达目标所经过的方格数，忽略对角移动，然后把总数乘以 </a:t>
            </a:r>
            <a:r>
              <a:rPr lang="en-US" altLang="zh-CN" dirty="0"/>
              <a:t>10 </a:t>
            </a:r>
            <a:r>
              <a:rPr lang="zh-CN" altLang="en-US" dirty="0"/>
              <a:t>。（</a:t>
            </a:r>
            <a:r>
              <a:rPr lang="en-US" altLang="zh-CN" dirty="0"/>
              <a:t>Manhattan </a:t>
            </a:r>
            <a:r>
              <a:rPr lang="zh-CN" altLang="en-US" dirty="0"/>
              <a:t>方法）</a:t>
            </a:r>
          </a:p>
        </p:txBody>
      </p:sp>
    </p:spTree>
    <p:extLst>
      <p:ext uri="{BB962C8B-B14F-4D97-AF65-F5344CB8AC3E}">
        <p14:creationId xmlns:p14="http://schemas.microsoft.com/office/powerpoint/2010/main" val="3897740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1813F63-0012-4251-AADB-676F7F695B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3987" y="1231106"/>
            <a:ext cx="957262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52935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824E9D-46B4-4341-8950-52C86E69F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320" y="314960"/>
            <a:ext cx="11592560" cy="6451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2400" dirty="0"/>
              <a:t>1. </a:t>
            </a:r>
            <a:r>
              <a:rPr lang="zh-CN" altLang="en-US" sz="2400" dirty="0"/>
              <a:t>把起点加入 </a:t>
            </a:r>
            <a:r>
              <a:rPr lang="en-US" altLang="zh-CN" sz="2400" dirty="0"/>
              <a:t>open list </a:t>
            </a:r>
            <a:r>
              <a:rPr lang="zh-CN" altLang="en-US" sz="2400" dirty="0"/>
              <a:t>。</a:t>
            </a:r>
          </a:p>
          <a:p>
            <a:pPr marL="0" indent="0">
              <a:buNone/>
            </a:pPr>
            <a:r>
              <a:rPr lang="en-US" altLang="zh-CN" sz="2400" dirty="0"/>
              <a:t>2. </a:t>
            </a:r>
            <a:r>
              <a:rPr lang="zh-CN" altLang="en-US" sz="2400" dirty="0"/>
              <a:t>重复如下过程：</a:t>
            </a:r>
          </a:p>
          <a:p>
            <a:pPr marL="0" indent="0">
              <a:buNone/>
            </a:pPr>
            <a:r>
              <a:rPr lang="en-US" altLang="zh-CN" sz="2400" dirty="0"/>
              <a:t>	a. </a:t>
            </a:r>
            <a:r>
              <a:rPr lang="zh-CN" altLang="en-US" sz="2400" dirty="0"/>
              <a:t>遍历 </a:t>
            </a:r>
            <a:r>
              <a:rPr lang="en-US" altLang="zh-CN" sz="2400" dirty="0"/>
              <a:t>open list </a:t>
            </a:r>
            <a:r>
              <a:rPr lang="zh-CN" altLang="en-US" sz="2400" dirty="0"/>
              <a:t>，查找 </a:t>
            </a:r>
            <a:r>
              <a:rPr lang="en-US" altLang="zh-CN" sz="2400" dirty="0"/>
              <a:t>F </a:t>
            </a:r>
            <a:r>
              <a:rPr lang="zh-CN" altLang="en-US" sz="2400" dirty="0"/>
              <a:t>值最小的节点，把它作为当前要处理的节点。</a:t>
            </a:r>
          </a:p>
          <a:p>
            <a:pPr marL="0" indent="0">
              <a:buNone/>
            </a:pPr>
            <a:r>
              <a:rPr lang="en-US" altLang="zh-CN" sz="2400" dirty="0"/>
              <a:t>	b. </a:t>
            </a:r>
            <a:r>
              <a:rPr lang="zh-CN" altLang="en-US" sz="2400" dirty="0"/>
              <a:t>把这个节点移到 </a:t>
            </a:r>
            <a:r>
              <a:rPr lang="en-US" altLang="zh-CN" sz="2400" dirty="0"/>
              <a:t>close list </a:t>
            </a:r>
            <a:r>
              <a:rPr lang="zh-CN" altLang="en-US" sz="2400" dirty="0"/>
              <a:t>。</a:t>
            </a:r>
          </a:p>
          <a:p>
            <a:pPr marL="0" indent="0">
              <a:buNone/>
            </a:pPr>
            <a:r>
              <a:rPr lang="en-US" altLang="zh-CN" sz="2400" dirty="0"/>
              <a:t>	c. </a:t>
            </a:r>
            <a:r>
              <a:rPr lang="zh-CN" altLang="en-US" sz="2400" dirty="0"/>
              <a:t>对当前方格的 </a:t>
            </a:r>
            <a:r>
              <a:rPr lang="en-US" altLang="zh-CN" sz="2400" dirty="0"/>
              <a:t>8 </a:t>
            </a:r>
            <a:r>
              <a:rPr lang="zh-CN" altLang="en-US" sz="2400" dirty="0"/>
              <a:t>个相邻方格的每一个方格？</a:t>
            </a:r>
          </a:p>
          <a:p>
            <a:pPr marL="0" indent="0">
              <a:buNone/>
            </a:pPr>
            <a:r>
              <a:rPr lang="en-US" altLang="zh-CN" sz="2400" dirty="0"/>
              <a:t>		</a:t>
            </a:r>
            <a:r>
              <a:rPr lang="zh-CN" altLang="en-US" sz="2400" dirty="0"/>
              <a:t>◆如果它是不可抵达的或者它在 </a:t>
            </a:r>
            <a:r>
              <a:rPr lang="en-US" altLang="zh-CN" sz="2400" dirty="0"/>
              <a:t>close list </a:t>
            </a:r>
            <a:r>
              <a:rPr lang="zh-CN" altLang="en-US" sz="2400" dirty="0"/>
              <a:t>中，忽略它。</a:t>
            </a:r>
          </a:p>
          <a:p>
            <a:pPr marL="0" indent="0">
              <a:buNone/>
            </a:pPr>
            <a:r>
              <a:rPr lang="en-US" altLang="zh-CN" sz="2400" dirty="0"/>
              <a:t>		</a:t>
            </a:r>
            <a:r>
              <a:rPr lang="zh-CN" altLang="en-US" sz="2400" dirty="0"/>
              <a:t>◆ 如果它不在 </a:t>
            </a:r>
            <a:r>
              <a:rPr lang="en-US" altLang="zh-CN" sz="2400" dirty="0"/>
              <a:t>open list </a:t>
            </a:r>
            <a:r>
              <a:rPr lang="zh-CN" altLang="en-US" sz="2400" dirty="0"/>
              <a:t>中，把它加入 </a:t>
            </a:r>
            <a:r>
              <a:rPr lang="en-US" altLang="zh-CN" sz="2400" dirty="0"/>
              <a:t>open list </a:t>
            </a:r>
            <a:r>
              <a:rPr lang="zh-CN" altLang="en-US" sz="2400" dirty="0"/>
              <a:t>，并且把当前方格设置</a:t>
            </a:r>
            <a:r>
              <a:rPr lang="en-US" altLang="zh-CN" sz="2400" dirty="0"/>
              <a:t>		</a:t>
            </a:r>
            <a:r>
              <a:rPr lang="zh-CN" altLang="en-US" sz="2400" dirty="0"/>
              <a:t>为它的父亲，记录该方格的 </a:t>
            </a:r>
            <a:r>
              <a:rPr lang="en-US" altLang="zh-CN" sz="2400" dirty="0"/>
              <a:t>F </a:t>
            </a:r>
            <a:r>
              <a:rPr lang="zh-CN" altLang="en-US" sz="2400" dirty="0"/>
              <a:t>， </a:t>
            </a:r>
            <a:r>
              <a:rPr lang="en-US" altLang="zh-CN" sz="2400" dirty="0"/>
              <a:t>G </a:t>
            </a:r>
            <a:r>
              <a:rPr lang="zh-CN" altLang="en-US" sz="2400" dirty="0"/>
              <a:t>和 </a:t>
            </a:r>
            <a:r>
              <a:rPr lang="en-US" altLang="zh-CN" sz="2400" dirty="0"/>
              <a:t>H </a:t>
            </a:r>
            <a:r>
              <a:rPr lang="zh-CN" altLang="en-US" sz="2400" dirty="0"/>
              <a:t>值。</a:t>
            </a:r>
          </a:p>
          <a:p>
            <a:pPr marL="0" indent="0">
              <a:buNone/>
            </a:pPr>
            <a:r>
              <a:rPr lang="en-US" altLang="zh-CN" sz="2400" dirty="0"/>
              <a:t>		</a:t>
            </a:r>
            <a:r>
              <a:rPr lang="zh-CN" altLang="en-US" sz="2400" dirty="0"/>
              <a:t>◆如果它已经在 </a:t>
            </a:r>
            <a:r>
              <a:rPr lang="en-US" altLang="zh-CN" sz="2400" dirty="0"/>
              <a:t>open list </a:t>
            </a:r>
            <a:r>
              <a:rPr lang="zh-CN" altLang="en-US" sz="2400" dirty="0"/>
              <a:t>中，检查这条路径是否更好，用 </a:t>
            </a:r>
            <a:r>
              <a:rPr lang="en-US" altLang="zh-CN" sz="2400" dirty="0"/>
              <a:t>G </a:t>
            </a:r>
            <a:r>
              <a:rPr lang="zh-CN" altLang="en-US" sz="2400" dirty="0"/>
              <a:t>值作参考。</a:t>
            </a:r>
            <a:r>
              <a:rPr lang="en-US" altLang="zh-CN" sz="2400" dirty="0"/>
              <a:t>		</a:t>
            </a:r>
            <a:r>
              <a:rPr lang="zh-CN" altLang="en-US" sz="2400" dirty="0"/>
              <a:t>更小的 </a:t>
            </a:r>
            <a:r>
              <a:rPr lang="en-US" altLang="zh-CN" sz="2400" dirty="0"/>
              <a:t>G </a:t>
            </a:r>
            <a:r>
              <a:rPr lang="zh-CN" altLang="en-US" sz="2400" dirty="0"/>
              <a:t>值表示这是更好的路径。如果是这样，把它的父亲设置为当前</a:t>
            </a:r>
            <a:r>
              <a:rPr lang="en-US" altLang="zh-CN" sz="2400" dirty="0"/>
              <a:t>		</a:t>
            </a:r>
            <a:r>
              <a:rPr lang="zh-CN" altLang="en-US" sz="2400" dirty="0"/>
              <a:t>方格，并重新计算它的 </a:t>
            </a:r>
            <a:r>
              <a:rPr lang="en-US" altLang="zh-CN" sz="2400" dirty="0"/>
              <a:t>G </a:t>
            </a:r>
            <a:r>
              <a:rPr lang="zh-CN" altLang="en-US" sz="2400" dirty="0"/>
              <a:t>和 </a:t>
            </a:r>
            <a:r>
              <a:rPr lang="en-US" altLang="zh-CN" sz="2400" dirty="0"/>
              <a:t>F </a:t>
            </a:r>
            <a:r>
              <a:rPr lang="zh-CN" altLang="en-US" sz="2400" dirty="0"/>
              <a:t>值。如果你的 </a:t>
            </a:r>
            <a:r>
              <a:rPr lang="en-US" altLang="zh-CN" sz="2400" dirty="0"/>
              <a:t>open list </a:t>
            </a:r>
            <a:r>
              <a:rPr lang="zh-CN" altLang="en-US" sz="2400" dirty="0"/>
              <a:t>是按 </a:t>
            </a:r>
            <a:r>
              <a:rPr lang="en-US" altLang="zh-CN" sz="2400" dirty="0"/>
              <a:t>F </a:t>
            </a:r>
            <a:r>
              <a:rPr lang="zh-CN" altLang="en-US" sz="2400" dirty="0"/>
              <a:t>值排序的</a:t>
            </a:r>
            <a:r>
              <a:rPr lang="en-US" altLang="zh-CN" sz="2400" dirty="0"/>
              <a:t>		</a:t>
            </a:r>
            <a:r>
              <a:rPr lang="zh-CN" altLang="en-US" sz="2400" dirty="0"/>
              <a:t>话，改变后你可能需要重新排序。</a:t>
            </a:r>
          </a:p>
          <a:p>
            <a:pPr marL="0" indent="0">
              <a:buNone/>
            </a:pPr>
            <a:r>
              <a:rPr lang="en-US" altLang="zh-CN" sz="2400" dirty="0"/>
              <a:t>	d. </a:t>
            </a:r>
            <a:r>
              <a:rPr lang="zh-CN" altLang="en-US" sz="2400" dirty="0"/>
              <a:t>停止，当你</a:t>
            </a:r>
          </a:p>
          <a:p>
            <a:pPr marL="0" indent="0">
              <a:buNone/>
            </a:pPr>
            <a:r>
              <a:rPr lang="en-US" altLang="zh-CN" sz="2400" dirty="0"/>
              <a:t>		</a:t>
            </a:r>
            <a:r>
              <a:rPr lang="zh-CN" altLang="en-US" sz="2400" dirty="0"/>
              <a:t>◆把终点加入到了 </a:t>
            </a:r>
            <a:r>
              <a:rPr lang="en-US" altLang="zh-CN" sz="2400" dirty="0"/>
              <a:t>open list </a:t>
            </a:r>
            <a:r>
              <a:rPr lang="zh-CN" altLang="en-US" sz="2400" dirty="0"/>
              <a:t>中，此时路径已经找到了，或者</a:t>
            </a:r>
          </a:p>
          <a:p>
            <a:pPr marL="0" indent="0">
              <a:buNone/>
            </a:pPr>
            <a:r>
              <a:rPr lang="en-US" altLang="zh-CN" sz="2400" dirty="0"/>
              <a:t>		</a:t>
            </a:r>
            <a:r>
              <a:rPr lang="zh-CN" altLang="en-US" sz="2400" dirty="0"/>
              <a:t>◆查找终点失败，并且 </a:t>
            </a:r>
            <a:r>
              <a:rPr lang="en-US" altLang="zh-CN" sz="2400" dirty="0"/>
              <a:t>open list </a:t>
            </a:r>
            <a:r>
              <a:rPr lang="zh-CN" altLang="en-US" sz="2400" dirty="0"/>
              <a:t>是空的，此时没有路径。</a:t>
            </a:r>
          </a:p>
          <a:p>
            <a:pPr marL="0" indent="0">
              <a:buNone/>
            </a:pPr>
            <a:r>
              <a:rPr lang="en-US" altLang="zh-CN" sz="2400" dirty="0"/>
              <a:t>3. </a:t>
            </a:r>
            <a:r>
              <a:rPr lang="zh-CN" altLang="en-US" sz="2400" dirty="0"/>
              <a:t>保存路径。从终点开始，每个方格沿着父节点移动直至起点，这就是你的路径。</a:t>
            </a:r>
          </a:p>
        </p:txBody>
      </p:sp>
    </p:spTree>
    <p:extLst>
      <p:ext uri="{BB962C8B-B14F-4D97-AF65-F5344CB8AC3E}">
        <p14:creationId xmlns:p14="http://schemas.microsoft.com/office/powerpoint/2010/main" val="289691473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211B7F37-2131-47F7-A42D-D7D2A835C73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4332" y="534098"/>
            <a:ext cx="6891972" cy="4942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C230ED1E-787E-457C-8E39-55795CCF6416}"/>
              </a:ext>
            </a:extLst>
          </p:cNvPr>
          <p:cNvSpPr txBox="1"/>
          <p:nvPr/>
        </p:nvSpPr>
        <p:spPr>
          <a:xfrm>
            <a:off x="1330960" y="5669280"/>
            <a:ext cx="9438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初始情况下，往左边一格走，因为他的估值最小（</a:t>
            </a:r>
            <a:r>
              <a:rPr lang="en-US" altLang="zh-CN" sz="2400" dirty="0"/>
              <a:t>40</a:t>
            </a:r>
            <a:r>
              <a:rPr lang="zh-CN" altLang="en-US" sz="2400" dirty="0"/>
              <a:t>）</a:t>
            </a:r>
            <a:r>
              <a:rPr lang="en-US" altLang="zh-CN" sz="2400" dirty="0"/>
              <a:t>.</a:t>
            </a:r>
            <a:r>
              <a:rPr lang="zh-CN" altLang="en-US" sz="2400" dirty="0"/>
              <a:t>然后把它能一步通达的点加入</a:t>
            </a:r>
            <a:r>
              <a:rPr lang="en-US" altLang="zh-CN" sz="2400" dirty="0"/>
              <a:t>open list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7086293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537120-B4ED-4C8F-B6A7-441D91C98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79757"/>
            <a:ext cx="10515600" cy="117824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/>
              <a:t>在</a:t>
            </a:r>
            <a:r>
              <a:rPr lang="en-US" altLang="zh-CN" dirty="0"/>
              <a:t>open list</a:t>
            </a:r>
            <a:r>
              <a:rPr lang="zh-CN" altLang="en-US" dirty="0"/>
              <a:t>中，我们发现从当前点到达起点左下位置点距离为</a:t>
            </a:r>
            <a:r>
              <a:rPr lang="en-US" altLang="zh-CN" dirty="0"/>
              <a:t>10</a:t>
            </a:r>
            <a:r>
              <a:rPr lang="zh-CN" altLang="en-US" dirty="0"/>
              <a:t>，</a:t>
            </a:r>
            <a:r>
              <a:rPr lang="en-US" altLang="zh-CN" dirty="0"/>
              <a:t>G</a:t>
            </a:r>
            <a:r>
              <a:rPr lang="zh-CN" altLang="en-US" dirty="0"/>
              <a:t>为</a:t>
            </a:r>
            <a:r>
              <a:rPr lang="en-US" altLang="zh-CN" dirty="0"/>
              <a:t>20</a:t>
            </a:r>
            <a:r>
              <a:rPr lang="zh-CN" altLang="en-US" dirty="0"/>
              <a:t>，显然不如直接从起点按对角方向</a:t>
            </a:r>
            <a:r>
              <a:rPr lang="en-US" altLang="zh-CN" dirty="0"/>
              <a:t>G</a:t>
            </a:r>
            <a:r>
              <a:rPr lang="zh-CN" altLang="en-US" dirty="0"/>
              <a:t>为</a:t>
            </a:r>
            <a:r>
              <a:rPr lang="en-US" altLang="zh-CN" dirty="0"/>
              <a:t>14</a:t>
            </a:r>
            <a:r>
              <a:rPr lang="zh-CN" altLang="en-US" dirty="0"/>
              <a:t>，因此我们选择对角线走法。重新更新</a:t>
            </a:r>
            <a:r>
              <a:rPr lang="en-US" altLang="zh-CN" dirty="0" err="1"/>
              <a:t>openlist</a:t>
            </a:r>
            <a:r>
              <a:rPr lang="zh-CN" altLang="en-US" dirty="0"/>
              <a:t>中的估值。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1E24ABA-FC18-4F68-82C0-D3EE2FD4A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064" y="141605"/>
            <a:ext cx="7359015" cy="540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90027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163396-7E2C-41E3-BA8E-995A5EA80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5840"/>
            <a:ext cx="10515600" cy="5171123"/>
          </a:xfrm>
        </p:spPr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7088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408B6B-AB29-466F-BCB3-17E521B7D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95325"/>
            <a:ext cx="10515600" cy="54816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迷宫问题伪代码：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92A32EC-7A9E-4138-BC67-2F6A68FEA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638300"/>
            <a:ext cx="821055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578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6D0D3E-09F1-4001-92D8-86A5DB8E8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76275"/>
            <a:ext cx="10515600" cy="550068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例题：</a:t>
            </a:r>
            <a:r>
              <a:rPr lang="en-US" altLang="zh-CN" dirty="0"/>
              <a:t>XJOI8010 </a:t>
            </a:r>
            <a:r>
              <a:rPr lang="zh-CN" altLang="en-US" dirty="0"/>
              <a:t>我自闭了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题目描述：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迷宫中有若干连通块（两个点位于同一连通块意味着两点可以互相通达），求最大的连通块有多少点。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思路：由于数据范围较小，我们可以枚举每个点，求出它所在连通块的大小，记录下来维护最大值即可。</a:t>
            </a:r>
          </a:p>
        </p:txBody>
      </p:sp>
    </p:spTree>
    <p:extLst>
      <p:ext uri="{BB962C8B-B14F-4D97-AF65-F5344CB8AC3E}">
        <p14:creationId xmlns:p14="http://schemas.microsoft.com/office/powerpoint/2010/main" val="3412216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365A1C-E66F-4BC6-8EA9-8ABF58755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3900"/>
            <a:ext cx="10515600" cy="54530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核心代码：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E36C8D7-DEC2-4D49-9055-8CEC21F70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150" y="1581149"/>
            <a:ext cx="7426402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438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4026</Words>
  <Application>Microsoft Office PowerPoint</Application>
  <PresentationFormat>宽屏</PresentationFormat>
  <Paragraphs>282</Paragraphs>
  <Slides>63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63</vt:i4>
      </vt:variant>
    </vt:vector>
  </HeadingPairs>
  <TitlesOfParts>
    <vt:vector size="69" baseType="lpstr">
      <vt:lpstr>等线</vt:lpstr>
      <vt:lpstr>等线 Light</vt:lpstr>
      <vt:lpstr>Arial</vt:lpstr>
      <vt:lpstr>Tahoma</vt:lpstr>
      <vt:lpstr>Wingdings</vt:lpstr>
      <vt:lpstr>Office 主题​​</vt:lpstr>
      <vt:lpstr>搜索</vt:lpstr>
      <vt:lpstr>深搜DFS</vt:lpstr>
      <vt:lpstr>(1)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宽搜BFS</vt:lpstr>
      <vt:lpstr>PowerPoint 演示文稿</vt:lpstr>
      <vt:lpstr>(1)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剪枝</vt:lpstr>
      <vt:lpstr>剪枝方法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更多搜索技巧</vt:lpstr>
      <vt:lpstr>双向BFS</vt:lpstr>
      <vt:lpstr>PowerPoint 演示文稿</vt:lpstr>
      <vt:lpstr>PowerPoint 演示文稿</vt:lpstr>
      <vt:lpstr>PowerPoint 演示文稿</vt:lpstr>
      <vt:lpstr>迭代加深</vt:lpstr>
      <vt:lpstr>PowerPoint 演示文稿</vt:lpstr>
      <vt:lpstr>PowerPoint 演示文稿</vt:lpstr>
      <vt:lpstr>PowerPoint 演示文稿</vt:lpstr>
      <vt:lpstr>PowerPoint 演示文稿</vt:lpstr>
      <vt:lpstr>A*算法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搜索</dc:title>
  <dc:creator>Zhou Bang</dc:creator>
  <cp:lastModifiedBy>Zhou Bang</cp:lastModifiedBy>
  <cp:revision>31</cp:revision>
  <dcterms:created xsi:type="dcterms:W3CDTF">2020-07-14T02:53:29Z</dcterms:created>
  <dcterms:modified xsi:type="dcterms:W3CDTF">2023-03-25T01:09:51Z</dcterms:modified>
</cp:coreProperties>
</file>