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7" r:id="rId3"/>
    <p:sldId id="320" r:id="rId4"/>
    <p:sldId id="327" r:id="rId5"/>
    <p:sldId id="321" r:id="rId6"/>
    <p:sldId id="323" r:id="rId7"/>
    <p:sldId id="324" r:id="rId8"/>
    <p:sldId id="322" r:id="rId9"/>
    <p:sldId id="328" r:id="rId10"/>
    <p:sldId id="329" r:id="rId11"/>
    <p:sldId id="325" r:id="rId12"/>
    <p:sldId id="330" r:id="rId13"/>
    <p:sldId id="326" r:id="rId14"/>
    <p:sldId id="338" r:id="rId15"/>
    <p:sldId id="337" r:id="rId16"/>
    <p:sldId id="331" r:id="rId17"/>
    <p:sldId id="346" r:id="rId18"/>
    <p:sldId id="347" r:id="rId19"/>
    <p:sldId id="333" r:id="rId20"/>
    <p:sldId id="339" r:id="rId21"/>
    <p:sldId id="270" r:id="rId22"/>
    <p:sldId id="271" r:id="rId23"/>
    <p:sldId id="272" r:id="rId24"/>
    <p:sldId id="340" r:id="rId25"/>
    <p:sldId id="341" r:id="rId26"/>
    <p:sldId id="334" r:id="rId27"/>
    <p:sldId id="342" r:id="rId28"/>
    <p:sldId id="343" r:id="rId29"/>
    <p:sldId id="344" r:id="rId30"/>
    <p:sldId id="345" r:id="rId31"/>
    <p:sldId id="335" r:id="rId32"/>
    <p:sldId id="349" r:id="rId33"/>
    <p:sldId id="350" r:id="rId34"/>
    <p:sldId id="351" r:id="rId35"/>
    <p:sldId id="352" r:id="rId36"/>
    <p:sldId id="353" r:id="rId37"/>
    <p:sldId id="354" r:id="rId38"/>
    <p:sldId id="348" r:id="rId39"/>
    <p:sldId id="361" r:id="rId40"/>
    <p:sldId id="355" r:id="rId41"/>
    <p:sldId id="356" r:id="rId42"/>
    <p:sldId id="357" r:id="rId43"/>
    <p:sldId id="358" r:id="rId44"/>
    <p:sldId id="359" r:id="rId45"/>
    <p:sldId id="362" r:id="rId46"/>
    <p:sldId id="360" r:id="rId47"/>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78D3-3151-4622-8396-8FF3422635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E01FE-3E4B-43F0-868F-D447060A01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2C145-9D68-4FC4-9577-C07369AF51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C5F53-CC9E-4B61-A09A-2439B492FF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014555" y="3770352"/>
            <a:ext cx="2430474" cy="470257"/>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400" kern="0" dirty="0">
                <a:solidFill>
                  <a:schemeClr val="bg1"/>
                </a:solidFill>
                <a:latin typeface="微软雅黑" panose="020B0503020204020204" pitchFamily="34" charset="-122"/>
                <a:ea typeface="微软雅黑" panose="020B0503020204020204" pitchFamily="34" charset="-122"/>
              </a:rPr>
              <a:t>学军</a:t>
            </a:r>
            <a:r>
              <a:rPr lang="zh-CN" altLang="en-US" sz="2400" kern="0">
                <a:solidFill>
                  <a:schemeClr val="bg1"/>
                </a:solidFill>
                <a:latin typeface="微软雅黑" panose="020B0503020204020204" pitchFamily="34" charset="-122"/>
                <a:ea typeface="微软雅黑" panose="020B0503020204020204" pitchFamily="34" charset="-122"/>
              </a:rPr>
              <a:t>中学 信友队</a:t>
            </a:r>
            <a:endParaRPr lang="en-US" altLang="zh-CN" sz="2400" kern="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422045" y="2525268"/>
            <a:ext cx="7615012" cy="830997"/>
          </a:xfrm>
          <a:prstGeom prst="rect">
            <a:avLst/>
          </a:prstGeom>
        </p:spPr>
        <p:txBody>
          <a:bodyPr wrap="square">
            <a:spAutoFit/>
          </a:bodyPr>
          <a:lstStyle/>
          <a:p>
            <a:pPr algn="ctr"/>
            <a:r>
              <a:rPr lang="zh-CN" altLang="en-US" sz="4800" b="1" spc="300" dirty="0">
                <a:latin typeface="微软雅黑" panose="020B0503020204020204" pitchFamily="34" charset="-122"/>
                <a:ea typeface="微软雅黑" panose="020B0503020204020204" pitchFamily="34" charset="-122"/>
              </a:rPr>
              <a:t>最小生成树专题</a:t>
            </a:r>
            <a:endParaRPr lang="zh-HK" altLang="en-US" sz="4800" b="1" spc="300" dirty="0">
              <a:latin typeface="微软雅黑" panose="020B0503020204020204" pitchFamily="34" charset="-122"/>
              <a:ea typeface="微软雅黑" panose="020B0503020204020204" pitchFamily="34" charset="-122"/>
            </a:endParaRPr>
          </a:p>
        </p:txBody>
      </p:sp>
      <p:sp>
        <p:nvSpPr>
          <p:cNvPr id="16" name="标题 15"/>
          <p:cNvSpPr>
            <a:spLocks noGrp="1"/>
          </p:cNvSpPr>
          <p:nvPr>
            <p:ph type="title"/>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6725"/>
            <a:ext cx="10515600" cy="5710238"/>
          </a:xfrm>
        </p:spPr>
        <p:txBody>
          <a:bodyPr/>
          <a:lstStyle/>
          <a:p>
            <a:pPr marL="0" indent="0">
              <a:buNone/>
            </a:pPr>
            <a:r>
              <a:rPr lang="zh-CN" altLang="en-US" dirty="0"/>
              <a:t>优化代码：</a:t>
            </a:r>
            <a:endParaRPr lang="en-US" altLang="zh-CN" dirty="0"/>
          </a:p>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2884975" y="400050"/>
            <a:ext cx="8391525" cy="5991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8675"/>
            <a:ext cx="10515600" cy="5348288"/>
          </a:xfrm>
        </p:spPr>
        <p:txBody>
          <a:bodyPr/>
          <a:lstStyle/>
          <a:p>
            <a:pPr marL="0" indent="0">
              <a:buNone/>
            </a:pPr>
            <a:r>
              <a:rPr lang="zh-CN" altLang="en-US" dirty="0"/>
              <a:t> </a:t>
            </a:r>
            <a:r>
              <a:rPr lang="en-US" altLang="zh-CN"/>
              <a:t>Kruskal</a:t>
            </a:r>
            <a:r>
              <a:rPr lang="zh-CN" altLang="en-US" dirty="0"/>
              <a:t>    算法实现步骤：</a:t>
            </a:r>
            <a:endParaRPr lang="en-US" altLang="zh-CN" dirty="0"/>
          </a:p>
          <a:p>
            <a:pPr marL="0" indent="0">
              <a:buNone/>
            </a:pPr>
            <a:endParaRPr lang="en-US" altLang="zh-CN" dirty="0"/>
          </a:p>
          <a:p>
            <a:r>
              <a:rPr lang="zh-CN" altLang="en-US" dirty="0"/>
              <a:t>新建图</a:t>
            </a:r>
            <a:r>
              <a:rPr lang="en-US" altLang="zh-CN" dirty="0"/>
              <a:t>G</a:t>
            </a:r>
            <a:r>
              <a:rPr lang="zh-CN" altLang="en-US" dirty="0"/>
              <a:t>，</a:t>
            </a:r>
            <a:r>
              <a:rPr lang="en-US" altLang="zh-CN" dirty="0"/>
              <a:t>G</a:t>
            </a:r>
            <a:r>
              <a:rPr lang="zh-CN" altLang="en-US" dirty="0"/>
              <a:t>中拥有原图中相同的节点，但没有边；</a:t>
            </a:r>
            <a:endParaRPr lang="zh-CN" altLang="en-US" dirty="0"/>
          </a:p>
          <a:p>
            <a:r>
              <a:rPr lang="zh-CN" altLang="en-US" dirty="0"/>
              <a:t>将原图中所有的边按权值从小到大排序；</a:t>
            </a:r>
            <a:endParaRPr lang="zh-CN" altLang="en-US" dirty="0"/>
          </a:p>
          <a:p>
            <a:r>
              <a:rPr lang="zh-CN" altLang="en-US" dirty="0"/>
              <a:t>从权值最小的边开始，如果这条边连接的两个节点于图</a:t>
            </a:r>
            <a:r>
              <a:rPr lang="en-US" altLang="zh-CN" dirty="0"/>
              <a:t>G</a:t>
            </a:r>
            <a:r>
              <a:rPr lang="zh-CN" altLang="en-US" dirty="0"/>
              <a:t>中不在同一个连通分量中，则添加这条边到图</a:t>
            </a:r>
            <a:r>
              <a:rPr lang="en-US" altLang="zh-CN" dirty="0"/>
              <a:t>G</a:t>
            </a:r>
            <a:r>
              <a:rPr lang="zh-CN" altLang="en-US" dirty="0"/>
              <a:t>中；</a:t>
            </a:r>
            <a:endParaRPr lang="zh-CN" altLang="en-US" dirty="0"/>
          </a:p>
          <a:p>
            <a:r>
              <a:rPr lang="zh-CN" altLang="en-US" dirty="0"/>
              <a:t>重复</a:t>
            </a:r>
            <a:r>
              <a:rPr lang="en-US" altLang="zh-CN" dirty="0"/>
              <a:t>3</a:t>
            </a:r>
            <a:r>
              <a:rPr lang="zh-CN" altLang="en-US" dirty="0"/>
              <a:t>，直至图</a:t>
            </a:r>
            <a:r>
              <a:rPr lang="en-US" altLang="zh-CN" dirty="0"/>
              <a:t>G</a:t>
            </a:r>
            <a:r>
              <a:rPr lang="zh-CN" altLang="en-US" dirty="0"/>
              <a:t>中所有的节点都在同一个连通分量中。</a:t>
            </a:r>
            <a:endParaRPr lang="zh-CN" altLang="en-US" dirty="0"/>
          </a:p>
          <a:p>
            <a:pPr marL="0" indent="0">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175"/>
            <a:ext cx="10515600" cy="5538788"/>
          </a:xfrm>
        </p:spPr>
        <p:txBody>
          <a:bodyPr/>
          <a:lstStyle/>
          <a:p>
            <a:pPr marL="0" indent="0">
              <a:buNone/>
            </a:pPr>
            <a:r>
              <a:rPr lang="en-US" altLang="zh-CN" dirty="0"/>
              <a:t>Kruskal</a:t>
            </a:r>
            <a:endParaRPr lang="en-US" altLang="zh-CN" dirty="0"/>
          </a:p>
          <a:p>
            <a:pPr marL="0" indent="0">
              <a:buNone/>
            </a:pPr>
            <a:endParaRPr lang="en-US" altLang="zh-CN" dirty="0"/>
          </a:p>
          <a:p>
            <a:pPr marL="0" indent="0">
              <a:buNone/>
            </a:pPr>
            <a:endParaRPr lang="zh-CN" altLang="en-US" dirty="0"/>
          </a:p>
        </p:txBody>
      </p:sp>
      <p:pic>
        <p:nvPicPr>
          <p:cNvPr id="1026" name="Picture 2" descr="luog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4213" y="571500"/>
            <a:ext cx="5743575"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66775"/>
            <a:ext cx="10515600" cy="5310188"/>
          </a:xfrm>
        </p:spPr>
        <p:txBody>
          <a:bodyPr/>
          <a:lstStyle/>
          <a:p>
            <a:pPr marL="0" indent="0">
              <a:buNone/>
            </a:pPr>
            <a:r>
              <a:rPr lang="zh-CN" altLang="en-US" dirty="0"/>
              <a:t>证明：</a:t>
            </a:r>
            <a:endParaRPr lang="en-US" altLang="zh-CN" dirty="0"/>
          </a:p>
          <a:p>
            <a:pPr marL="0" indent="0">
              <a:buNone/>
            </a:pPr>
            <a:endParaRPr lang="en-US" altLang="zh-CN" dirty="0"/>
          </a:p>
          <a:p>
            <a:pPr marL="0" indent="0">
              <a:buNone/>
            </a:pPr>
            <a:r>
              <a:rPr lang="zh-CN" altLang="en-US" dirty="0"/>
              <a:t>如果某个连通图属于最小生成树，那么所有从外部连接到该连通图的边中的一条最短的边必然属于最小生成树。所以不难发现，当最小生成树被拆分成彼此独立的若干个连通分量的时候，所有能够连接任意两个连通分量的边中的一条最短边必然属于最小生成树</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1975"/>
            <a:ext cx="10515600" cy="5614988"/>
          </a:xfrm>
        </p:spPr>
        <p:txBody>
          <a:bodyPr/>
          <a:lstStyle/>
          <a:p>
            <a:pPr marL="0" indent="0">
              <a:buNone/>
            </a:pPr>
            <a:r>
              <a:rPr lang="zh-CN" altLang="en-US" dirty="0"/>
              <a:t>优化：</a:t>
            </a:r>
            <a:endParaRPr lang="en-US" altLang="zh-CN" dirty="0"/>
          </a:p>
          <a:p>
            <a:pPr marL="0" indent="0">
              <a:buNone/>
            </a:pPr>
            <a:endParaRPr lang="en-US" altLang="zh-CN" dirty="0"/>
          </a:p>
          <a:p>
            <a:pPr marL="0" indent="0">
              <a:buNone/>
            </a:pPr>
            <a:r>
              <a:rPr lang="zh-CN" altLang="en-US" dirty="0"/>
              <a:t>判断加边是否成环以及加边的操作可以使用并查集优化</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1975"/>
            <a:ext cx="10515600" cy="5614988"/>
          </a:xfrm>
        </p:spPr>
        <p:txBody>
          <a:bodyPr/>
          <a:lstStyle/>
          <a:p>
            <a:pPr marL="0" indent="0">
              <a:buNone/>
            </a:pPr>
            <a:r>
              <a:rPr lang="zh-CN" altLang="en-US" dirty="0"/>
              <a:t>优化代码：</a:t>
            </a:r>
            <a:endParaRPr lang="zh-CN" altLang="en-US" dirty="0"/>
          </a:p>
        </p:txBody>
      </p:sp>
      <p:pic>
        <p:nvPicPr>
          <p:cNvPr id="4" name="图片 3"/>
          <p:cNvPicPr>
            <a:picLocks noChangeAspect="1"/>
          </p:cNvPicPr>
          <p:nvPr/>
        </p:nvPicPr>
        <p:blipFill>
          <a:blip r:embed="rId1"/>
          <a:stretch>
            <a:fillRect/>
          </a:stretch>
        </p:blipFill>
        <p:spPr>
          <a:xfrm>
            <a:off x="1600200" y="1447799"/>
            <a:ext cx="8191500" cy="44408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r>
              <a:rPr lang="zh-CN" altLang="en-US" dirty="0"/>
              <a:t>算法</a:t>
            </a:r>
            <a:endParaRPr lang="zh-CN" altLang="en-US" dirty="0"/>
          </a:p>
        </p:txBody>
      </p:sp>
      <p:sp>
        <p:nvSpPr>
          <p:cNvPr id="3" name="内容占位符 2"/>
          <p:cNvSpPr>
            <a:spLocks noGrp="1"/>
          </p:cNvSpPr>
          <p:nvPr>
            <p:ph idx="1"/>
          </p:nvPr>
        </p:nvSpPr>
        <p:spPr>
          <a:xfrm>
            <a:off x="838200" y="1616075"/>
            <a:ext cx="10515600" cy="4351338"/>
          </a:xfrm>
        </p:spPr>
        <p:txBody>
          <a:bodyPr/>
          <a:lstStyle/>
          <a:p>
            <a:pPr marL="0" indent="0">
              <a:buNone/>
            </a:pPr>
            <a:r>
              <a:rPr lang="zh-CN" altLang="en-US" dirty="0"/>
              <a:t>该算法的思想是前两种算法的结合。它可以用于求解</a:t>
            </a:r>
            <a:r>
              <a:rPr lang="zh-CN" altLang="en-US" dirty="0">
                <a:solidFill>
                  <a:srgbClr val="FF0000"/>
                </a:solidFill>
              </a:rPr>
              <a:t>边权互不相同 </a:t>
            </a:r>
            <a:r>
              <a:rPr lang="zh-CN" altLang="en-US" dirty="0"/>
              <a:t>的无向图的最小生成森林。（无向连通图就是最小生成树）</a:t>
            </a:r>
            <a:endParaRPr lang="zh-CN" altLang="en-US" dirty="0"/>
          </a:p>
        </p:txBody>
      </p:sp>
      <p:pic>
        <p:nvPicPr>
          <p:cNvPr id="5" name="图片 4"/>
          <p:cNvPicPr>
            <a:picLocks noChangeAspect="1"/>
          </p:cNvPicPr>
          <p:nvPr/>
        </p:nvPicPr>
        <p:blipFill>
          <a:blip r:embed="rId1"/>
          <a:stretch>
            <a:fillRect/>
          </a:stretch>
        </p:blipFill>
        <p:spPr>
          <a:xfrm>
            <a:off x="1228724" y="2591053"/>
            <a:ext cx="7896225" cy="40669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509586" y="623292"/>
            <a:ext cx="7986713" cy="784980"/>
          </a:xfrm>
          <a:prstGeom prst="rect">
            <a:avLst/>
          </a:prstGeom>
        </p:spPr>
      </p:pic>
      <p:sp>
        <p:nvSpPr>
          <p:cNvPr id="11" name="文本框 10"/>
          <p:cNvSpPr txBox="1"/>
          <p:nvPr/>
        </p:nvSpPr>
        <p:spPr>
          <a:xfrm>
            <a:off x="528637" y="86913"/>
            <a:ext cx="6096000" cy="461665"/>
          </a:xfrm>
          <a:prstGeom prst="rect">
            <a:avLst/>
          </a:prstGeom>
          <a:noFill/>
        </p:spPr>
        <p:txBody>
          <a:bodyPr wrap="square">
            <a:spAutoFit/>
          </a:bodyPr>
          <a:lstStyle/>
          <a:p>
            <a:r>
              <a:rPr lang="zh-CN" altLang="en-US" sz="2400" dirty="0"/>
              <a:t>复杂度分析：</a:t>
            </a:r>
            <a:endParaRPr lang="zh-CN" altLang="en-US" sz="2400" dirty="0"/>
          </a:p>
        </p:txBody>
      </p:sp>
      <p:pic>
        <p:nvPicPr>
          <p:cNvPr id="13" name="图片 12"/>
          <p:cNvPicPr>
            <a:picLocks noChangeAspect="1"/>
          </p:cNvPicPr>
          <p:nvPr/>
        </p:nvPicPr>
        <p:blipFill>
          <a:blip r:embed="rId2"/>
          <a:stretch>
            <a:fillRect/>
          </a:stretch>
        </p:blipFill>
        <p:spPr>
          <a:xfrm>
            <a:off x="1190624" y="1542881"/>
            <a:ext cx="6448425" cy="53151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次小生成树</a:t>
            </a:r>
            <a:endParaRPr lang="zh-CN" altLang="en-US" dirty="0"/>
          </a:p>
        </p:txBody>
      </p:sp>
      <p:sp>
        <p:nvSpPr>
          <p:cNvPr id="3" name="内容占位符 2"/>
          <p:cNvSpPr>
            <a:spLocks noGrp="1"/>
          </p:cNvSpPr>
          <p:nvPr>
            <p:ph idx="1"/>
          </p:nvPr>
        </p:nvSpPr>
        <p:spPr/>
        <p:txBody>
          <a:bodyPr/>
          <a:lstStyle/>
          <a:p>
            <a:r>
              <a:rPr lang="zh-CN" altLang="en-US" b="0" i="0" dirty="0">
                <a:effectLst/>
                <a:latin typeface="Fira Sans" panose="020B0503050000020004" pitchFamily="34" charset="0"/>
              </a:rPr>
              <a:t>分为非严格次小生成树和严格次小生成树</a:t>
            </a:r>
            <a:endParaRPr lang="zh-CN" altLang="en-US" b="0" i="0" dirty="0">
              <a:effectLst/>
              <a:latin typeface="Fira Sans" panose="020B0503050000020004" pitchFamily="34" charset="0"/>
            </a:endParaRPr>
          </a:p>
          <a:p>
            <a:pPr marL="0" indent="0">
              <a:buNone/>
            </a:pPr>
            <a:endParaRPr lang="en-US" altLang="zh-CN" dirty="0">
              <a:latin typeface="Fira Sans" panose="020B0503050000020004" pitchFamily="34" charset="0"/>
            </a:endParaRPr>
          </a:p>
          <a:p>
            <a:pPr marL="0" indent="0">
              <a:buNone/>
            </a:pPr>
            <a:r>
              <a:rPr lang="zh-CN" altLang="en-US" b="0" i="0" dirty="0">
                <a:effectLst/>
                <a:latin typeface="Fira Sans" panose="020B0503050000020004" pitchFamily="34" charset="0"/>
              </a:rPr>
              <a:t>前者定义：在无向图中，边权和最小的满足边权和</a:t>
            </a:r>
            <a:r>
              <a:rPr lang="zh-CN" altLang="en-US" b="1" i="0" dirty="0">
                <a:solidFill>
                  <a:srgbClr val="FF0000"/>
                </a:solidFill>
                <a:effectLst/>
                <a:latin typeface="Fira Sans" panose="020B0503050000020004" pitchFamily="34" charset="0"/>
              </a:rPr>
              <a:t>大于等于</a:t>
            </a:r>
            <a:r>
              <a:rPr lang="zh-CN" altLang="en-US" b="0" i="0" dirty="0">
                <a:effectLst/>
                <a:latin typeface="Fira Sans" panose="020B0503050000020004" pitchFamily="34" charset="0"/>
              </a:rPr>
              <a:t>最小生成树边权和的生成树。</a:t>
            </a:r>
            <a:endParaRPr lang="en-US" altLang="zh-CN" b="0" i="0" dirty="0">
              <a:effectLst/>
              <a:latin typeface="Fira Sans" panose="020B0503050000020004" pitchFamily="34" charset="0"/>
            </a:endParaRPr>
          </a:p>
          <a:p>
            <a:pPr marL="0" indent="0">
              <a:buNone/>
            </a:pPr>
            <a:endParaRPr lang="en-US" altLang="zh-CN" dirty="0">
              <a:latin typeface="Fira Sans" panose="020B0503050000020004" pitchFamily="34" charset="0"/>
            </a:endParaRPr>
          </a:p>
          <a:p>
            <a:pPr marL="0" indent="0">
              <a:buNone/>
            </a:pPr>
            <a:r>
              <a:rPr lang="zh-CN" altLang="en-US" b="0" i="0" dirty="0">
                <a:effectLst/>
                <a:latin typeface="Fira Sans" panose="020B0503050000020004" pitchFamily="34" charset="0"/>
              </a:rPr>
              <a:t>后者定义：在无向图中，边权和最小的满足边权和</a:t>
            </a:r>
            <a:r>
              <a:rPr lang="zh-CN" altLang="en-US" b="1" i="0" dirty="0">
                <a:solidFill>
                  <a:srgbClr val="FF0000"/>
                </a:solidFill>
                <a:effectLst/>
                <a:latin typeface="Fira Sans" panose="020B0503050000020004" pitchFamily="34" charset="0"/>
              </a:rPr>
              <a:t>严格大于</a:t>
            </a:r>
            <a:r>
              <a:rPr lang="zh-CN" altLang="en-US" b="0" i="0" dirty="0">
                <a:effectLst/>
                <a:latin typeface="Fira Sans" panose="020B0503050000020004" pitchFamily="34" charset="0"/>
              </a:rPr>
              <a:t>最小生成树边权和的生成树。</a:t>
            </a:r>
            <a:endParaRPr lang="zh-CN" altLang="en-US" dirty="0"/>
          </a:p>
          <a:p>
            <a:pPr marL="0" indent="0">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非严格次小生成树求法</a:t>
            </a:r>
            <a:endParaRPr lang="zh-CN" altLang="en-US" dirty="0"/>
          </a:p>
        </p:txBody>
      </p:sp>
      <p:pic>
        <p:nvPicPr>
          <p:cNvPr id="5" name="图片 4"/>
          <p:cNvPicPr>
            <a:picLocks noChangeAspect="1"/>
          </p:cNvPicPr>
          <p:nvPr/>
        </p:nvPicPr>
        <p:blipFill>
          <a:blip r:embed="rId1"/>
          <a:stretch>
            <a:fillRect/>
          </a:stretch>
        </p:blipFill>
        <p:spPr>
          <a:xfrm>
            <a:off x="1414848" y="2181225"/>
            <a:ext cx="9686539" cy="3314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00100"/>
            <a:ext cx="10515600" cy="5376863"/>
          </a:xfrm>
        </p:spPr>
        <p:txBody>
          <a:bodyPr/>
          <a:lstStyle/>
          <a:p>
            <a:pPr marL="0" indent="0">
              <a:buNone/>
            </a:pPr>
            <a:r>
              <a:rPr lang="zh-CN" altLang="en-US" b="1" dirty="0"/>
              <a:t>两种求最小生成树的方法：</a:t>
            </a:r>
            <a:endParaRPr lang="en-US" altLang="zh-CN" b="1" dirty="0"/>
          </a:p>
          <a:p>
            <a:pPr marL="0" indent="0">
              <a:buNone/>
            </a:pPr>
            <a:r>
              <a:rPr lang="en-US" altLang="zh-CN" b="1" dirty="0"/>
              <a:t>Prim</a:t>
            </a:r>
            <a:r>
              <a:rPr lang="zh-CN" altLang="en-US" b="1" dirty="0"/>
              <a:t>和</a:t>
            </a:r>
            <a:r>
              <a:rPr lang="en-US" altLang="zh-CN" b="1" dirty="0"/>
              <a:t>Kruskal</a:t>
            </a:r>
            <a:r>
              <a:rPr lang="zh-CN" altLang="en-US" b="1" dirty="0"/>
              <a:t>算法</a:t>
            </a:r>
            <a:endParaRPr lang="en-US" altLang="zh-CN" b="1" dirty="0"/>
          </a:p>
          <a:p>
            <a:pPr marL="0" indent="0">
              <a:buNone/>
            </a:pPr>
            <a:endParaRPr lang="en-US" altLang="zh-CN" b="1" dirty="0"/>
          </a:p>
          <a:p>
            <a:pPr marL="0" indent="0">
              <a:buNone/>
            </a:pPr>
            <a:r>
              <a:rPr lang="zh-CN" altLang="en-US" b="1" dirty="0"/>
              <a:t>两者都是利用贪心的思想</a:t>
            </a:r>
            <a:endParaRPr lang="en-US" altLang="zh-CN" b="1" dirty="0"/>
          </a:p>
          <a:p>
            <a:pPr marL="0" indent="0">
              <a:buNone/>
            </a:pPr>
            <a:r>
              <a:rPr lang="zh-CN" altLang="en-US" b="1" dirty="0"/>
              <a:t>两者区别：</a:t>
            </a:r>
            <a:r>
              <a:rPr lang="en-US" altLang="zh-CN" b="1" dirty="0"/>
              <a:t>Prim</a:t>
            </a:r>
            <a:r>
              <a:rPr lang="zh-CN" altLang="en-US" b="1" dirty="0"/>
              <a:t>在稠密图中比</a:t>
            </a:r>
            <a:r>
              <a:rPr lang="en-US" altLang="zh-CN" b="1" dirty="0"/>
              <a:t>Kruskal</a:t>
            </a:r>
            <a:r>
              <a:rPr lang="zh-CN" altLang="en-US" b="1" dirty="0"/>
              <a:t>优，在稀疏图中比</a:t>
            </a:r>
            <a:r>
              <a:rPr lang="en-US" altLang="zh-CN" b="1" dirty="0"/>
              <a:t>Kruskal</a:t>
            </a:r>
            <a:r>
              <a:rPr lang="zh-CN" altLang="en-US" b="1" dirty="0"/>
              <a:t>劣。</a:t>
            </a:r>
            <a:r>
              <a:rPr lang="en-US" altLang="zh-CN" b="1" dirty="0"/>
              <a:t>Prim</a:t>
            </a:r>
            <a:r>
              <a:rPr lang="zh-CN" altLang="en-US" b="1" dirty="0"/>
              <a:t>是以更新过的节点的连边找最小值，</a:t>
            </a:r>
            <a:r>
              <a:rPr lang="en-US" altLang="zh-CN" b="1" dirty="0"/>
              <a:t>Kruskal</a:t>
            </a:r>
            <a:r>
              <a:rPr lang="zh-CN" altLang="en-US" b="1" dirty="0"/>
              <a:t>是直接将边排序。</a:t>
            </a:r>
            <a:endParaRPr lang="zh-CN" altLang="en-US" b="1" dirty="0"/>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a:t>【</a:t>
            </a:r>
            <a:r>
              <a:rPr lang="en-US" altLang="zh-CN" dirty="0"/>
              <a:t>BZOJ 1977</a:t>
            </a:r>
            <a:r>
              <a:rPr lang="zh-CN" altLang="en-US" dirty="0"/>
              <a:t>】次小生成树</a:t>
            </a:r>
            <a:endParaRPr lang="en-US" altLang="zh-CN" dirty="0"/>
          </a:p>
          <a:p>
            <a:pPr marL="0" indent="0">
              <a:buNone/>
            </a:pPr>
            <a:r>
              <a:rPr lang="zh-CN" altLang="en-US" dirty="0"/>
              <a:t>给定一张</a:t>
            </a:r>
            <a:r>
              <a:rPr lang="en-US" altLang="zh-CN" dirty="0"/>
              <a:t>N</a:t>
            </a:r>
            <a:r>
              <a:rPr lang="zh-CN" altLang="en-US" dirty="0"/>
              <a:t>个点，</a:t>
            </a:r>
            <a:r>
              <a:rPr lang="en-US" altLang="zh-CN" dirty="0"/>
              <a:t>M</a:t>
            </a:r>
            <a:r>
              <a:rPr lang="zh-CN" altLang="en-US" dirty="0"/>
              <a:t>条边的无向图，求无向图的严格次小生成树。</a:t>
            </a:r>
            <a:endParaRPr lang="zh-CN" altLang="en-US" dirty="0"/>
          </a:p>
          <a:p>
            <a:pPr marL="0" indent="0">
              <a:buNone/>
            </a:pPr>
            <a:endParaRPr lang="zh-CN" altLang="en-US" dirty="0"/>
          </a:p>
          <a:p>
            <a:pPr marL="0" indent="0">
              <a:buNone/>
            </a:pPr>
            <a:r>
              <a:rPr lang="zh-CN" altLang="en-US" dirty="0"/>
              <a:t>数据范围：</a:t>
            </a:r>
            <a:r>
              <a:rPr lang="en-US" altLang="zh-CN" dirty="0"/>
              <a:t>N&lt;=1e5,M&lt;=3e5</a:t>
            </a:r>
            <a:endParaRPr lang="en-US" altLang="zh-CN" dirty="0"/>
          </a:p>
        </p:txBody>
      </p:sp>
      <p:sp>
        <p:nvSpPr>
          <p:cNvPr id="4" name="标题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严格次小生成树求法</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1340"/>
            <a:ext cx="10515600" cy="5615940"/>
          </a:xfrm>
        </p:spPr>
        <p:txBody>
          <a:bodyPr>
            <a:normAutofit/>
          </a:bodyPr>
          <a:lstStyle/>
          <a:p>
            <a:pPr marL="0" indent="0">
              <a:buNone/>
            </a:pPr>
            <a:r>
              <a:rPr lang="zh-CN" altLang="en-US" sz="2400" dirty="0"/>
              <a:t>分析：</a:t>
            </a:r>
            <a:endParaRPr lang="zh-CN" altLang="en-US" sz="2400" dirty="0"/>
          </a:p>
          <a:p>
            <a:pPr marL="0" indent="0">
              <a:buNone/>
            </a:pPr>
            <a:r>
              <a:rPr lang="zh-CN" altLang="en-US" sz="2400" dirty="0"/>
              <a:t>找一个不在最小生成树的边加进去，肯定会构成一个环，然后替换掉环中除了该边权值最大的一个边，便得到一个新的生成树。取所有这样的生成树中的最小值便是次小生成树。</a:t>
            </a:r>
            <a:endParaRPr lang="zh-CN" altLang="en-US" sz="2400" dirty="0"/>
          </a:p>
          <a:p>
            <a:pPr marL="0" indent="0">
              <a:buNone/>
            </a:pPr>
            <a:endParaRPr lang="zh-CN" altLang="en-US" sz="2400" dirty="0"/>
          </a:p>
          <a:p>
            <a:pPr marL="0" indent="0">
              <a:buNone/>
            </a:pPr>
            <a:r>
              <a:rPr lang="zh-CN" altLang="en-US" sz="2400" dirty="0"/>
              <a:t>为了保证次小生成树是严格次小，要保证替换掉的最大边权和加进去的边权不相等，如果相等的话，就替换掉次大边权。</a:t>
            </a:r>
            <a:endParaRPr lang="zh-CN" altLang="en-US" sz="2400" dirty="0"/>
          </a:p>
          <a:p>
            <a:pPr marL="0" indent="0">
              <a:buNone/>
            </a:pPr>
            <a:r>
              <a:rPr lang="zh-CN" altLang="en-US" sz="2400" dirty="0"/>
              <a:t>如果不用保证严格次小，那么直接用最大边权替换就可以。</a:t>
            </a:r>
            <a:endParaRPr lang="zh-CN" altLang="en-US" sz="2400" dirty="0"/>
          </a:p>
          <a:p>
            <a:pPr marL="0" indent="0">
              <a:buNone/>
            </a:pPr>
            <a:endParaRPr lang="zh-CN" altLang="en-US" sz="2400" dirty="0"/>
          </a:p>
          <a:p>
            <a:pPr marL="0" indent="0">
              <a:buNone/>
            </a:pPr>
            <a:r>
              <a:rPr lang="zh-CN" altLang="en-US" sz="2400" dirty="0"/>
              <a:t>朴素做法：</a:t>
            </a:r>
            <a:endParaRPr lang="zh-CN" altLang="en-US" sz="2400" dirty="0"/>
          </a:p>
          <a:p>
            <a:pPr marL="0" indent="0">
              <a:buNone/>
            </a:pPr>
            <a:r>
              <a:rPr lang="zh-CN" altLang="en-US" sz="2400" dirty="0"/>
              <a:t>对于每个节点，遍历得到该节点到最小生成树中其他节点的路径中权值最大和次大的边权。如果加进去 x 和 y 之间的一条边，那么就替换掉最小生成树中从 x 到 y 的路径中的最大边权或者次大边权。每个点都遍历其余所有点，时间复杂度为 O ( n</a:t>
            </a:r>
            <a:r>
              <a:rPr lang="en-US" altLang="zh-CN" sz="2400" dirty="0"/>
              <a:t>^</a:t>
            </a:r>
            <a:r>
              <a:rPr lang="zh-CN" altLang="en-US" sz="2400" dirty="0"/>
              <a:t>2 + m )</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1655"/>
            <a:ext cx="10515600" cy="5635625"/>
          </a:xfrm>
        </p:spPr>
        <p:txBody>
          <a:bodyPr>
            <a:normAutofit/>
          </a:bodyPr>
          <a:lstStyle/>
          <a:p>
            <a:pPr marL="0" indent="0">
              <a:buNone/>
            </a:pPr>
            <a:r>
              <a:rPr lang="en-US" altLang="zh-CN" sz="2000"/>
              <a:t>LCA</a:t>
            </a:r>
            <a:r>
              <a:rPr lang="zh-CN" altLang="en-US" sz="2000"/>
              <a:t>做法：</a:t>
            </a:r>
            <a:endParaRPr lang="zh-CN" altLang="en-US" sz="2000"/>
          </a:p>
          <a:p>
            <a:pPr marL="0" indent="0">
              <a:buNone/>
            </a:pPr>
            <a:r>
              <a:rPr lang="zh-CN" altLang="en-US" sz="2000"/>
              <a:t>找到环中除了加进去的边之外最大和次大的边权，也就是找到节点 x和节点 y到其最近公共祖先的路径中最大和次大的边权。</a:t>
            </a:r>
            <a:endParaRPr lang="zh-CN" altLang="en-US" sz="2000"/>
          </a:p>
          <a:p>
            <a:pPr marL="0" indent="0">
              <a:buNone/>
            </a:pPr>
            <a:r>
              <a:rPr lang="zh-CN" altLang="en-US" sz="2000"/>
              <a:t>仿照求 LCA 时的倍增做法，设</a:t>
            </a:r>
            <a:r>
              <a:rPr lang="en-US" altLang="zh-CN" sz="2000"/>
              <a:t>F[x,k]</a:t>
            </a:r>
            <a:r>
              <a:rPr lang="zh-CN" altLang="en-US" sz="2000"/>
              <a:t>表示</a:t>
            </a:r>
            <a:r>
              <a:rPr lang="en-US" altLang="zh-CN" sz="2000"/>
              <a:t>x</a:t>
            </a:r>
            <a:r>
              <a:rPr lang="zh-CN" altLang="en-US" sz="2000"/>
              <a:t>的</a:t>
            </a:r>
            <a:r>
              <a:rPr lang="en-US" altLang="zh-CN" sz="2000"/>
              <a:t>2^k</a:t>
            </a:r>
            <a:r>
              <a:rPr lang="zh-CN" altLang="en-US" sz="2000"/>
              <a:t>辈祖先，维护从节点 </a:t>
            </a:r>
            <a:r>
              <a:rPr lang="en-US" altLang="zh-CN" sz="2000"/>
              <a:t>x</a:t>
            </a:r>
            <a:r>
              <a:rPr lang="zh-CN" altLang="en-US" sz="2000"/>
              <a:t> 跳 2^</a:t>
            </a:r>
            <a:r>
              <a:rPr lang="en-US" altLang="zh-CN" sz="2000"/>
              <a:t>k</a:t>
            </a:r>
            <a:r>
              <a:rPr lang="zh-CN" altLang="en-US" sz="2000"/>
              <a:t>  步的路径中的最大边权 </a:t>
            </a:r>
            <a:r>
              <a:rPr lang="en-US" altLang="zh-CN" sz="2000"/>
              <a:t>G</a:t>
            </a:r>
            <a:r>
              <a:rPr lang="zh-CN" altLang="en-US" sz="2000"/>
              <a:t>[</a:t>
            </a:r>
            <a:r>
              <a:rPr lang="en-US" altLang="zh-CN" sz="2000"/>
              <a:t>x</a:t>
            </a:r>
            <a:r>
              <a:rPr lang="zh-CN" altLang="en-US" sz="2000"/>
              <a:t>,</a:t>
            </a:r>
            <a:r>
              <a:rPr lang="en-US" altLang="zh-CN" sz="2000"/>
              <a:t>k,0</a:t>
            </a:r>
            <a:r>
              <a:rPr lang="zh-CN" altLang="en-US" sz="2000"/>
              <a:t>] 和次大边权 </a:t>
            </a:r>
            <a:r>
              <a:rPr lang="en-US" altLang="zh-CN" sz="2000"/>
              <a:t>G</a:t>
            </a:r>
            <a:r>
              <a:rPr lang="zh-CN" altLang="en-US" sz="2000"/>
              <a:t>[</a:t>
            </a:r>
            <a:r>
              <a:rPr lang="en-US" altLang="zh-CN" sz="2000"/>
              <a:t>x</a:t>
            </a:r>
            <a:r>
              <a:rPr lang="zh-CN" altLang="en-US" sz="2000"/>
              <a:t>,</a:t>
            </a:r>
            <a:r>
              <a:rPr lang="en-US" altLang="zh-CN" sz="2000"/>
              <a:t>k,1</a:t>
            </a:r>
            <a:r>
              <a:rPr lang="zh-CN" altLang="en-US" sz="2000"/>
              <a:t>]。</a:t>
            </a:r>
            <a:endParaRPr lang="zh-CN" altLang="en-US" sz="2000"/>
          </a:p>
          <a:p>
            <a:pPr marL="0" indent="0">
              <a:buNone/>
            </a:pPr>
            <a:r>
              <a:rPr lang="zh-CN" altLang="en-US" sz="2000"/>
              <a:t>那么在求 LCA 的过程中，就能得到整个路径中的最大边权和次大边权，用加进来的边权将其替换掉得到次小生成树。</a:t>
            </a:r>
            <a:endParaRPr lang="zh-CN" altLang="en-US" sz="2000"/>
          </a:p>
          <a:p>
            <a:pPr marL="0" indent="0">
              <a:buNone/>
            </a:pPr>
            <a:r>
              <a:rPr lang="zh-CN" altLang="en-US" sz="2000"/>
              <a:t>具体：</a:t>
            </a:r>
            <a:endParaRPr lang="zh-CN" altLang="en-US" sz="2000"/>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2522220" y="3283585"/>
            <a:ext cx="7664450" cy="309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Kruskal</a:t>
            </a:r>
            <a:r>
              <a:rPr lang="zh-CN" altLang="en-US" dirty="0"/>
              <a:t>重构树</a:t>
            </a:r>
            <a:endParaRPr lang="zh-CN" altLang="en-US" dirty="0"/>
          </a:p>
        </p:txBody>
      </p:sp>
      <p:sp>
        <p:nvSpPr>
          <p:cNvPr id="3" name="内容占位符 2"/>
          <p:cNvSpPr>
            <a:spLocks noGrp="1"/>
          </p:cNvSpPr>
          <p:nvPr>
            <p:ph idx="1"/>
          </p:nvPr>
        </p:nvSpPr>
        <p:spPr>
          <a:xfrm>
            <a:off x="838200" y="1825625"/>
            <a:ext cx="6191250" cy="4351338"/>
          </a:xfrm>
        </p:spPr>
        <p:txBody>
          <a:bodyPr/>
          <a:lstStyle/>
          <a:p>
            <a:pPr marL="0" indent="0">
              <a:buNone/>
            </a:pPr>
            <a:r>
              <a:rPr lang="zh-CN" altLang="en-US" dirty="0"/>
              <a:t>利用</a:t>
            </a:r>
            <a:r>
              <a:rPr lang="en-US" altLang="zh-CN" dirty="0"/>
              <a:t>Kruskal</a:t>
            </a:r>
            <a:r>
              <a:rPr lang="zh-CN" altLang="en-US" dirty="0"/>
              <a:t>建树：</a:t>
            </a:r>
            <a:r>
              <a:rPr lang="en-US" altLang="zh-CN" dirty="0"/>
              <a:t> </a:t>
            </a:r>
            <a:endParaRPr lang="en-US" altLang="zh-CN" dirty="0"/>
          </a:p>
          <a:p>
            <a:pPr marL="0" indent="0">
              <a:buNone/>
            </a:pPr>
            <a:r>
              <a:rPr lang="zh-CN" altLang="en-US" dirty="0"/>
              <a:t>每次合并 </a:t>
            </a:r>
            <a:r>
              <a:rPr lang="en-US" altLang="zh-CN" dirty="0"/>
              <a:t>2</a:t>
            </a:r>
            <a:r>
              <a:rPr lang="zh-CN" altLang="en-US" dirty="0"/>
              <a:t>个节点时，新开一个点，记作这 </a:t>
            </a:r>
            <a:r>
              <a:rPr lang="en-US" altLang="zh-CN" dirty="0"/>
              <a:t>2</a:t>
            </a:r>
            <a:r>
              <a:rPr lang="zh-CN" altLang="en-US" dirty="0"/>
              <a:t>个节点的重构树父亲（及并查集父亲），权值为当前这条边的权值。</a:t>
            </a:r>
            <a:endParaRPr lang="zh-CN" altLang="en-US" dirty="0"/>
          </a:p>
        </p:txBody>
      </p:sp>
      <p:pic>
        <p:nvPicPr>
          <p:cNvPr id="6" name="图片 5"/>
          <p:cNvPicPr>
            <a:picLocks noChangeAspect="1"/>
          </p:cNvPicPr>
          <p:nvPr/>
        </p:nvPicPr>
        <p:blipFill>
          <a:blip r:embed="rId1"/>
          <a:stretch>
            <a:fillRect/>
          </a:stretch>
        </p:blipFill>
        <p:spPr>
          <a:xfrm>
            <a:off x="1023937" y="3862681"/>
            <a:ext cx="3658521" cy="2449219"/>
          </a:xfrm>
          <a:prstGeom prst="rect">
            <a:avLst/>
          </a:prstGeom>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187" y="2220912"/>
            <a:ext cx="4437904" cy="409098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a:xfrm>
            <a:off x="5286375" y="4991100"/>
            <a:ext cx="1447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16000"/>
            <a:ext cx="10515600" cy="4351338"/>
          </a:xfrm>
        </p:spPr>
        <p:txBody>
          <a:bodyPr/>
          <a:lstStyle/>
          <a:p>
            <a:pPr marL="0" indent="0">
              <a:buNone/>
            </a:pPr>
            <a:r>
              <a:rPr lang="zh-CN" altLang="en-US" dirty="0"/>
              <a:t>重构树性质：</a:t>
            </a:r>
            <a:endParaRPr lang="en-US" altLang="zh-CN" dirty="0"/>
          </a:p>
          <a:p>
            <a:pPr marL="0" indent="0">
              <a:buNone/>
            </a:pPr>
            <a:r>
              <a:rPr lang="en-US" altLang="zh-CN" dirty="0"/>
              <a:t>1</a:t>
            </a:r>
            <a:r>
              <a:rPr lang="zh-CN" altLang="en-US" dirty="0"/>
              <a:t>、重构树一定是有</a:t>
            </a:r>
            <a:r>
              <a:rPr lang="en-US" altLang="zh-CN" dirty="0"/>
              <a:t>n</a:t>
            </a:r>
            <a:r>
              <a:rPr lang="zh-CN" altLang="en-US" dirty="0"/>
              <a:t>个叶子节点，</a:t>
            </a:r>
            <a:r>
              <a:rPr lang="en-US" altLang="zh-CN" dirty="0"/>
              <a:t>2N-1</a:t>
            </a:r>
            <a:r>
              <a:rPr lang="zh-CN" altLang="en-US" dirty="0"/>
              <a:t>个点</a:t>
            </a:r>
            <a:r>
              <a:rPr lang="en-US" altLang="zh-CN" dirty="0"/>
              <a:t>2N-2</a:t>
            </a:r>
            <a:r>
              <a:rPr lang="zh-CN" altLang="en-US" dirty="0"/>
              <a:t>条边的二叉树（类似参考哈夫曼树）</a:t>
            </a:r>
            <a:endParaRPr lang="en-US" altLang="zh-CN" dirty="0"/>
          </a:p>
          <a:p>
            <a:pPr marL="0" indent="0">
              <a:buNone/>
            </a:pPr>
            <a:r>
              <a:rPr lang="en-US" altLang="zh-CN" dirty="0"/>
              <a:t>2</a:t>
            </a:r>
            <a:r>
              <a:rPr lang="zh-CN" altLang="en-US" dirty="0"/>
              <a:t>、重构树是一个大根堆</a:t>
            </a:r>
            <a:endParaRPr lang="en-US" altLang="zh-CN" dirty="0"/>
          </a:p>
          <a:p>
            <a:pPr marL="0" indent="0">
              <a:buNone/>
            </a:pPr>
            <a:r>
              <a:rPr lang="en-US" altLang="zh-CN" dirty="0"/>
              <a:t>3</a:t>
            </a:r>
            <a:r>
              <a:rPr lang="zh-CN" altLang="en-US" dirty="0"/>
              <a:t>、重构树中，任意两个节点</a:t>
            </a:r>
            <a:r>
              <a:rPr lang="en-US" altLang="zh-CN" dirty="0" err="1"/>
              <a:t>a,b</a:t>
            </a:r>
            <a:r>
              <a:rPr lang="zh-CN" altLang="en-US" dirty="0"/>
              <a:t>的在</a:t>
            </a:r>
            <a:r>
              <a:rPr lang="zh-CN" altLang="en-US" dirty="0">
                <a:solidFill>
                  <a:srgbClr val="FF0000"/>
                </a:solidFill>
              </a:rPr>
              <a:t>原图上</a:t>
            </a:r>
            <a:r>
              <a:rPr lang="zh-CN" altLang="en-US" dirty="0"/>
              <a:t>的路径中的最大边权的最小值为</a:t>
            </a:r>
            <a:r>
              <a:rPr lang="zh-CN" altLang="en-US" dirty="0">
                <a:solidFill>
                  <a:srgbClr val="FF0000"/>
                </a:solidFill>
              </a:rPr>
              <a:t>重构树上</a:t>
            </a:r>
            <a:r>
              <a:rPr lang="en-US" altLang="zh-CN" dirty="0"/>
              <a:t>LCA(</a:t>
            </a:r>
            <a:r>
              <a:rPr lang="en-US" altLang="zh-CN" dirty="0" err="1"/>
              <a:t>a,b</a:t>
            </a:r>
            <a:r>
              <a:rPr lang="en-US" altLang="zh-CN" dirty="0"/>
              <a:t>) </a:t>
            </a:r>
            <a:r>
              <a:rPr lang="zh-CN" altLang="en-US" dirty="0"/>
              <a:t>的点权 </a:t>
            </a:r>
            <a:endParaRPr lang="en-US" altLang="zh-CN" dirty="0"/>
          </a:p>
          <a:p>
            <a:pPr marL="0" indent="0">
              <a:buNone/>
            </a:pPr>
            <a:r>
              <a:rPr lang="en-US" altLang="zh-CN" dirty="0"/>
              <a:t>4</a:t>
            </a:r>
            <a:r>
              <a:rPr lang="zh-CN" altLang="en-US" dirty="0"/>
              <a:t>、</a:t>
            </a:r>
            <a:r>
              <a:rPr kumimoji="0" lang="zh-CN" altLang="zh-CN" sz="2800" b="0" i="0" u="none" strike="noStrike" cap="none" normalizeH="0" baseline="0" dirty="0">
                <a:ln>
                  <a:noFill/>
                </a:ln>
                <a:solidFill>
                  <a:schemeClr val="tx1"/>
                </a:solidFill>
                <a:effectLst/>
                <a:latin typeface="Fira Sans" panose="020B0503050000020004" pitchFamily="34" charset="0"/>
              </a:rPr>
              <a:t>重构树上找到</a:t>
            </a:r>
            <a:r>
              <a:rPr lang="en-US" altLang="zh-CN" dirty="0">
                <a:latin typeface="Fira Sans" panose="020B0503050000020004" pitchFamily="34" charset="0"/>
              </a:rPr>
              <a:t>x</a:t>
            </a:r>
            <a:r>
              <a:rPr kumimoji="0" lang="zh-CN" altLang="zh-CN" sz="2800" b="0" i="0" u="none" strike="noStrike" cap="none" normalizeH="0" baseline="0" dirty="0">
                <a:ln>
                  <a:noFill/>
                </a:ln>
                <a:solidFill>
                  <a:schemeClr val="tx1"/>
                </a:solidFill>
                <a:effectLst/>
                <a:latin typeface="Fira Sans" panose="020B0503050000020004" pitchFamily="34" charset="0"/>
              </a:rPr>
              <a:t>到根的路径上权值</a:t>
            </a:r>
            <a:r>
              <a:rPr kumimoji="0" lang="en-US" altLang="zh-CN" sz="2800" b="0" i="0" u="none" strike="noStrike" cap="none" normalizeH="0" baseline="0" dirty="0">
                <a:ln>
                  <a:noFill/>
                </a:ln>
                <a:solidFill>
                  <a:schemeClr val="tx1"/>
                </a:solidFill>
                <a:effectLst/>
                <a:latin typeface="Fira Sans" panose="020B0503050000020004" pitchFamily="34" charset="0"/>
              </a:rPr>
              <a:t>&lt;=</a:t>
            </a:r>
            <a:r>
              <a:rPr kumimoji="0" lang="en-US" altLang="zh-CN" sz="2800" b="0" i="0" u="none" strike="noStrike" cap="none" normalizeH="0" baseline="0" dirty="0" err="1">
                <a:ln>
                  <a:noFill/>
                </a:ln>
                <a:solidFill>
                  <a:schemeClr val="tx1"/>
                </a:solidFill>
                <a:effectLst/>
                <a:latin typeface="Fira Sans" panose="020B0503050000020004" pitchFamily="34" charset="0"/>
              </a:rPr>
              <a:t>val</a:t>
            </a:r>
            <a:r>
              <a:rPr kumimoji="0" lang="zh-CN" altLang="zh-CN" sz="2800" b="0" i="0" u="none" strike="noStrike" cap="none" normalizeH="0" baseline="0" dirty="0">
                <a:ln>
                  <a:noFill/>
                </a:ln>
                <a:solidFill>
                  <a:schemeClr val="tx1"/>
                </a:solidFill>
                <a:effectLst/>
                <a:latin typeface="Fira Sans" panose="020B0503050000020004" pitchFamily="34" charset="0"/>
              </a:rPr>
              <a:t>的最浅的节点就是所有满足条件的节点所在的子树的根节点。</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marL="0" indent="0">
              <a:buNone/>
            </a:pPr>
            <a:endParaRPr lang="zh-CN" altLang="en-US" dirty="0"/>
          </a:p>
          <a:p>
            <a:pPr marL="0" indent="0">
              <a:buNone/>
            </a:pPr>
            <a:endParaRPr lang="zh-CN" altLang="en-US"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12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0463"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性质</a:t>
            </a:r>
            <a:r>
              <a:rPr lang="en-US" altLang="zh-CN" dirty="0"/>
              <a:t>1</a:t>
            </a:r>
            <a:r>
              <a:rPr lang="zh-CN" altLang="en-US" dirty="0"/>
              <a:t>证明：</a:t>
            </a:r>
            <a:endParaRPr lang="en-US" altLang="zh-CN" dirty="0"/>
          </a:p>
          <a:p>
            <a:pPr marL="0" indent="0">
              <a:buNone/>
            </a:pPr>
            <a:r>
              <a:rPr lang="zh-CN" altLang="en-US" dirty="0"/>
              <a:t>根据定义，原图中</a:t>
            </a:r>
            <a:r>
              <a:rPr lang="en-US" altLang="zh-CN" dirty="0"/>
              <a:t>N</a:t>
            </a:r>
            <a:r>
              <a:rPr lang="zh-CN" altLang="en-US" dirty="0"/>
              <a:t>个节点一定成为新图中的叶子。</a:t>
            </a:r>
            <a:endParaRPr lang="en-US" altLang="zh-CN" dirty="0"/>
          </a:p>
          <a:p>
            <a:pPr marL="0" indent="0">
              <a:buNone/>
            </a:pPr>
            <a:r>
              <a:rPr lang="zh-CN" altLang="en-US" dirty="0"/>
              <a:t>根据建树规则，重构树中一定不包含度为</a:t>
            </a:r>
            <a:r>
              <a:rPr lang="en-US" altLang="zh-CN" dirty="0"/>
              <a:t>1</a:t>
            </a:r>
            <a:r>
              <a:rPr lang="zh-CN" altLang="en-US" dirty="0"/>
              <a:t>的节点，因此边数一定为</a:t>
            </a:r>
            <a:r>
              <a:rPr lang="en-US" altLang="zh-CN" dirty="0"/>
              <a:t>2N-1</a:t>
            </a:r>
            <a:endParaRPr lang="en-US" altLang="zh-CN" dirty="0"/>
          </a:p>
          <a:p>
            <a:pPr marL="0" indent="0">
              <a:buNone/>
            </a:pPr>
            <a:endParaRPr lang="en-US" altLang="zh-CN" dirty="0"/>
          </a:p>
          <a:p>
            <a:pPr marL="0" indent="0">
              <a:buNone/>
            </a:pPr>
            <a:r>
              <a:rPr lang="zh-CN" altLang="en-US" dirty="0"/>
              <a:t>性质</a:t>
            </a:r>
            <a:r>
              <a:rPr lang="en-US" altLang="zh-CN" dirty="0"/>
              <a:t>2</a:t>
            </a:r>
            <a:r>
              <a:rPr lang="zh-CN" altLang="en-US" dirty="0"/>
              <a:t>证明：</a:t>
            </a:r>
            <a:endParaRPr lang="en-US" altLang="zh-CN" dirty="0"/>
          </a:p>
          <a:p>
            <a:pPr marL="0" indent="0">
              <a:buNone/>
            </a:pPr>
            <a:r>
              <a:rPr lang="zh-CN" altLang="en-US" dirty="0"/>
              <a:t>由于重构树是在</a:t>
            </a:r>
            <a:r>
              <a:rPr lang="en-US" altLang="zh-CN" dirty="0" err="1"/>
              <a:t>kruskal</a:t>
            </a:r>
            <a:r>
              <a:rPr lang="zh-CN" altLang="en-US" dirty="0"/>
              <a:t>的基础上完成的，从上到下点权不上升。</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1149"/>
            <a:ext cx="10515600" cy="5965823"/>
          </a:xfrm>
        </p:spPr>
        <p:txBody>
          <a:bodyPr>
            <a:normAutofit/>
          </a:bodyPr>
          <a:lstStyle/>
          <a:p>
            <a:pPr marL="0" indent="0">
              <a:buNone/>
            </a:pPr>
            <a:r>
              <a:rPr lang="zh-CN" altLang="en-US" sz="2400" dirty="0"/>
              <a:t>性质</a:t>
            </a:r>
            <a:r>
              <a:rPr lang="en-US" altLang="zh-CN" sz="2400" dirty="0"/>
              <a:t>3</a:t>
            </a:r>
            <a:r>
              <a:rPr lang="zh-CN" altLang="en-US" sz="2400" dirty="0"/>
              <a:t>证明：</a:t>
            </a:r>
            <a:endParaRPr lang="en-US" altLang="zh-CN" sz="2400" dirty="0"/>
          </a:p>
          <a:p>
            <a:pPr marL="0" indent="0">
              <a:buNone/>
            </a:pPr>
            <a:r>
              <a:rPr lang="zh-CN" altLang="en-US" sz="2400" dirty="0"/>
              <a:t>命题</a:t>
            </a:r>
            <a:r>
              <a:rPr lang="en-US" altLang="zh-CN" sz="2400" dirty="0"/>
              <a:t>1</a:t>
            </a:r>
            <a:r>
              <a:rPr lang="zh-CN" altLang="en-US" sz="2400" dirty="0"/>
              <a:t>、原图中两个点之间的所有简单路径上最大边权的最小值 </a:t>
            </a:r>
            <a:r>
              <a:rPr lang="en-US" altLang="zh-CN" sz="2400" dirty="0"/>
              <a:t>= </a:t>
            </a:r>
            <a:r>
              <a:rPr lang="zh-CN" altLang="en-US" sz="2400" dirty="0"/>
              <a:t>最小生成树上两个点之间的简单路径上的最大值。</a:t>
            </a:r>
            <a:endParaRPr lang="en-US" altLang="zh-CN" sz="2400" dirty="0"/>
          </a:p>
          <a:p>
            <a:pPr marL="0" indent="0">
              <a:buNone/>
            </a:pPr>
            <a:r>
              <a:rPr lang="en-US" altLang="zh-CN" sz="2400" dirty="0"/>
              <a:t>	</a:t>
            </a:r>
            <a:r>
              <a:rPr lang="zh-CN" altLang="en-US" sz="2400" dirty="0"/>
              <a:t>命题</a:t>
            </a:r>
            <a:r>
              <a:rPr lang="en-US" altLang="zh-CN" sz="2400" dirty="0"/>
              <a:t>1</a:t>
            </a:r>
            <a:r>
              <a:rPr lang="zh-CN" altLang="en-US" sz="2400" dirty="0"/>
              <a:t>证明：</a:t>
            </a:r>
            <a:endParaRPr lang="en-US" altLang="zh-CN" sz="2400" dirty="0"/>
          </a:p>
          <a:p>
            <a:pPr marL="0" indent="0">
              <a:buNone/>
            </a:pPr>
            <a:r>
              <a:rPr lang="en-US" altLang="zh-CN" sz="2400" dirty="0"/>
              <a:t>	</a:t>
            </a:r>
            <a:r>
              <a:rPr lang="zh-CN" altLang="en-US" sz="2400" dirty="0"/>
              <a:t>定义：无向图</a:t>
            </a:r>
            <a:r>
              <a:rPr lang="en-US" altLang="zh-CN" sz="2400" dirty="0"/>
              <a:t>G</a:t>
            </a:r>
            <a:r>
              <a:rPr lang="zh-CN" altLang="en-US" sz="2400" dirty="0"/>
              <a:t>的</a:t>
            </a:r>
            <a:r>
              <a:rPr lang="zh-CN" altLang="en-US" sz="2400" dirty="0">
                <a:solidFill>
                  <a:srgbClr val="FF0000"/>
                </a:solidFill>
              </a:rPr>
              <a:t>瓶颈生成树</a:t>
            </a:r>
            <a:r>
              <a:rPr lang="zh-CN" altLang="en-US" sz="2400" dirty="0"/>
              <a:t>是这样的一个生成树，它的最大的边权值在</a:t>
            </a:r>
            <a:r>
              <a:rPr lang="en-US" altLang="zh-CN" sz="2400" dirty="0"/>
              <a:t>G</a:t>
            </a:r>
            <a:r>
              <a:rPr lang="zh-CN" altLang="en-US" sz="2400" dirty="0"/>
              <a:t>的所有生成树中最小。 </a:t>
            </a:r>
            <a:endParaRPr lang="en-US" altLang="zh-CN" sz="2400" dirty="0"/>
          </a:p>
          <a:p>
            <a:pPr marL="0" indent="0">
              <a:buNone/>
            </a:pPr>
            <a:r>
              <a:rPr lang="en-US" altLang="zh-CN" sz="2400" dirty="0"/>
              <a:t>	</a:t>
            </a:r>
            <a:r>
              <a:rPr lang="zh-CN" altLang="en-US" sz="2400" dirty="0"/>
              <a:t>那么，易知最小生成树必然是瓶颈生成树（反之不必然）。可以运用反证法证明：我们设最小生成树中的最大边权为</a:t>
            </a:r>
            <a:r>
              <a:rPr lang="en-US" altLang="zh-CN" sz="2400" dirty="0"/>
              <a:t>w</a:t>
            </a:r>
            <a:r>
              <a:rPr lang="zh-CN" altLang="en-US" sz="2400" dirty="0"/>
              <a:t>，如果最小生成树不是瓶颈生成树的话，则瓶颈生成树的所有边权都小于</a:t>
            </a:r>
            <a:r>
              <a:rPr lang="en-US" altLang="zh-CN" sz="2400" dirty="0"/>
              <a:t>w</a:t>
            </a:r>
            <a:r>
              <a:rPr lang="zh-CN" altLang="en-US" sz="2400" dirty="0"/>
              <a:t>，我们只需删去原最小生成树中的最长边，用瓶颈生成树中的一条边来连接删去边后形成的两棵树，得到的新生成树一定比原最小生成树的权值和还要小，这样就产生了矛盾。 </a:t>
            </a:r>
            <a:endParaRPr lang="en-US" altLang="zh-CN" sz="2400" dirty="0"/>
          </a:p>
          <a:p>
            <a:pPr marL="0" indent="0">
              <a:buNone/>
            </a:pPr>
            <a:r>
              <a:rPr lang="en-US" altLang="zh-CN" sz="2400" dirty="0"/>
              <a:t>	</a:t>
            </a:r>
            <a:r>
              <a:rPr lang="zh-CN" altLang="en-US" sz="2400" dirty="0"/>
              <a:t>因此，图</a:t>
            </a:r>
            <a:r>
              <a:rPr lang="en-US" altLang="zh-CN" sz="2400" dirty="0"/>
              <a:t>G</a:t>
            </a:r>
            <a:r>
              <a:rPr lang="zh-CN" altLang="en-US" sz="2400" dirty="0"/>
              <a:t>的每种最小生成树上的 </a:t>
            </a:r>
            <a:r>
              <a:rPr lang="en-US" altLang="zh-CN" sz="2400" dirty="0"/>
              <a:t>x </a:t>
            </a:r>
            <a:r>
              <a:rPr lang="zh-CN" altLang="en-US" sz="2400" dirty="0"/>
              <a:t>到 </a:t>
            </a:r>
            <a:r>
              <a:rPr lang="en-US" altLang="zh-CN" sz="2400" dirty="0"/>
              <a:t>y </a:t>
            </a:r>
            <a:r>
              <a:rPr lang="zh-CN" altLang="en-US" sz="2400" dirty="0"/>
              <a:t>的路径均为</a:t>
            </a:r>
            <a:r>
              <a:rPr lang="en-US" altLang="zh-CN" sz="2400" dirty="0"/>
              <a:t>x</a:t>
            </a:r>
            <a:r>
              <a:rPr lang="zh-CN" altLang="en-US" sz="2400" dirty="0"/>
              <a:t>到</a:t>
            </a:r>
            <a:r>
              <a:rPr lang="en-US" altLang="zh-CN" sz="2400" dirty="0"/>
              <a:t>y</a:t>
            </a:r>
            <a:r>
              <a:rPr lang="zh-CN" altLang="en-US" sz="2400" dirty="0"/>
              <a:t>的简单路径上最大边权的最小值。又因为每种最小生成树 </a:t>
            </a:r>
            <a:r>
              <a:rPr lang="en-US" altLang="zh-CN" sz="2400" dirty="0"/>
              <a:t>x </a:t>
            </a:r>
            <a:r>
              <a:rPr lang="zh-CN" altLang="en-US" sz="2400" dirty="0"/>
              <a:t>到 </a:t>
            </a:r>
            <a:r>
              <a:rPr lang="en-US" altLang="zh-CN" sz="2400" dirty="0"/>
              <a:t>y </a:t>
            </a:r>
            <a:r>
              <a:rPr lang="zh-CN" altLang="en-US" sz="2400" dirty="0"/>
              <a:t>路径的最大边权相同（可参考</a:t>
            </a:r>
            <a:r>
              <a:rPr lang="en-US" altLang="zh-CN" sz="2400" dirty="0"/>
              <a:t>prim</a:t>
            </a:r>
            <a:r>
              <a:rPr lang="zh-CN" altLang="en-US" sz="2400" dirty="0"/>
              <a:t>处证明），得证。 </a:t>
            </a:r>
            <a:endParaRPr lang="zh-CN" altLang="en-US" sz="2400" dirty="0"/>
          </a:p>
          <a:p>
            <a:pPr marL="0" indent="0">
              <a:buNone/>
            </a:pPr>
            <a:endParaRPr lang="en-US" altLang="zh-CN" sz="2400" dirty="0"/>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16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16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7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44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1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7725"/>
            <a:ext cx="10515600" cy="5329238"/>
          </a:xfrm>
        </p:spPr>
        <p:txBody>
          <a:bodyPr>
            <a:normAutofit lnSpcReduction="10000"/>
          </a:bodyPr>
          <a:lstStyle/>
          <a:p>
            <a:pPr marL="0" indent="0">
              <a:buNone/>
            </a:pPr>
            <a:r>
              <a:rPr lang="zh-CN" altLang="en-US" sz="2400" dirty="0"/>
              <a:t>命题</a:t>
            </a:r>
            <a:r>
              <a:rPr lang="en-US" altLang="zh-CN" sz="2400" dirty="0"/>
              <a:t>2</a:t>
            </a:r>
            <a:r>
              <a:rPr lang="zh-CN" altLang="en-US" sz="2400" dirty="0"/>
              <a:t>：最小生成树上两个点之间的简单路径上的最大值</a:t>
            </a:r>
            <a:r>
              <a:rPr lang="en-US" altLang="zh-CN" sz="2400" dirty="0"/>
              <a:t>= Kruskal </a:t>
            </a:r>
            <a:r>
              <a:rPr lang="zh-CN" altLang="en-US" sz="2400" dirty="0"/>
              <a:t>重构树上两点之间的 </a:t>
            </a:r>
            <a:r>
              <a:rPr lang="en-US" altLang="zh-CN" sz="2400" dirty="0"/>
              <a:t>LCA </a:t>
            </a:r>
            <a:r>
              <a:rPr lang="zh-CN" altLang="en-US" sz="2400" dirty="0"/>
              <a:t>的权值</a:t>
            </a:r>
            <a:endParaRPr lang="en-US" altLang="zh-CN" sz="2400" dirty="0"/>
          </a:p>
          <a:p>
            <a:pPr marL="0" indent="0">
              <a:buNone/>
            </a:pPr>
            <a:endParaRPr lang="en-US" altLang="zh-CN" sz="2400" dirty="0"/>
          </a:p>
          <a:p>
            <a:pPr marL="0" indent="0">
              <a:buNone/>
            </a:pPr>
            <a:r>
              <a:rPr lang="zh-CN" altLang="en-US" sz="2400" dirty="0"/>
              <a:t>命题</a:t>
            </a:r>
            <a:r>
              <a:rPr lang="en-US" altLang="zh-CN" sz="2400" dirty="0"/>
              <a:t>2</a:t>
            </a:r>
            <a:r>
              <a:rPr lang="zh-CN" altLang="en-US" sz="2400" dirty="0"/>
              <a:t>证明：</a:t>
            </a:r>
            <a:endParaRPr lang="en-US" altLang="zh-CN" sz="2400" dirty="0"/>
          </a:p>
          <a:p>
            <a:pPr marL="0" indent="0">
              <a:buNone/>
            </a:pPr>
            <a:r>
              <a:rPr lang="zh-CN" altLang="en-US" sz="2400" dirty="0"/>
              <a:t>不妨假设最小生成树上两个点</a:t>
            </a:r>
            <a:r>
              <a:rPr lang="en-US" altLang="zh-CN" sz="2400" dirty="0"/>
              <a:t>a</a:t>
            </a:r>
            <a:r>
              <a:rPr lang="zh-CN" altLang="en-US" sz="2400" dirty="0"/>
              <a:t>和</a:t>
            </a:r>
            <a:r>
              <a:rPr lang="en-US" altLang="zh-CN" sz="2400" dirty="0"/>
              <a:t>b</a:t>
            </a:r>
            <a:r>
              <a:rPr lang="zh-CN" altLang="en-US" sz="2400" dirty="0"/>
              <a:t>，路径为</a:t>
            </a:r>
            <a:r>
              <a:rPr lang="en-US" altLang="zh-CN" sz="2400" dirty="0"/>
              <a:t>a-&gt;p-&gt;b</a:t>
            </a:r>
            <a:r>
              <a:rPr lang="zh-CN" altLang="en-US" sz="2400" dirty="0"/>
              <a:t>。问题简单讨论起见假设</a:t>
            </a:r>
            <a:r>
              <a:rPr lang="en-US" altLang="zh-CN" sz="2400" dirty="0"/>
              <a:t>a-&gt;p</a:t>
            </a:r>
            <a:r>
              <a:rPr lang="zh-CN" altLang="en-US" sz="2400" dirty="0"/>
              <a:t>的路径就是一条边（</a:t>
            </a:r>
            <a:r>
              <a:rPr lang="en-US" altLang="zh-CN" sz="2400" dirty="0"/>
              <a:t>ap</a:t>
            </a:r>
            <a:r>
              <a:rPr lang="zh-CN" altLang="en-US" sz="2400" dirty="0"/>
              <a:t>），</a:t>
            </a:r>
            <a:r>
              <a:rPr lang="en-US" altLang="zh-CN" sz="2400" dirty="0"/>
              <a:t>p-&gt;b</a:t>
            </a:r>
            <a:r>
              <a:rPr lang="zh-CN" altLang="en-US" sz="2400" dirty="0"/>
              <a:t>的路径也是一条边（</a:t>
            </a:r>
            <a:r>
              <a:rPr lang="en-US" altLang="zh-CN" sz="2400" dirty="0"/>
              <a:t>pb</a:t>
            </a:r>
            <a:r>
              <a:rPr lang="zh-CN" altLang="en-US" sz="2400" dirty="0"/>
              <a:t>），且前者小于后者。那么在重构树建立过程中，</a:t>
            </a:r>
            <a:r>
              <a:rPr lang="en-US" altLang="zh-CN" sz="2400" dirty="0"/>
              <a:t>ap</a:t>
            </a:r>
            <a:r>
              <a:rPr lang="zh-CN" altLang="en-US" sz="2400" dirty="0"/>
              <a:t>一定先被加入进去。由于重构树中非叶子节点的权值等于原最小生成树中的某条边权</a:t>
            </a:r>
            <a:r>
              <a:rPr lang="en-US" altLang="zh-CN" sz="2400" dirty="0"/>
              <a:t>x</a:t>
            </a:r>
            <a:r>
              <a:rPr lang="zh-CN" altLang="en-US" sz="2400" dirty="0"/>
              <a:t>。因此会有一个非叶子节点（新建的）是</a:t>
            </a:r>
            <a:r>
              <a:rPr lang="en-US" altLang="zh-CN" sz="2400" dirty="0"/>
              <a:t>a</a:t>
            </a:r>
            <a:r>
              <a:rPr lang="zh-CN" altLang="en-US" sz="2400" dirty="0"/>
              <a:t>和</a:t>
            </a:r>
            <a:r>
              <a:rPr lang="en-US" altLang="zh-CN" sz="2400" dirty="0"/>
              <a:t>p</a:t>
            </a:r>
            <a:r>
              <a:rPr lang="zh-CN" altLang="en-US" sz="2400" dirty="0"/>
              <a:t>两棵子树的父亲节点，不妨记为</a:t>
            </a:r>
            <a:r>
              <a:rPr lang="en-US" altLang="zh-CN" sz="2400" dirty="0"/>
              <a:t>q</a:t>
            </a:r>
            <a:r>
              <a:rPr lang="zh-CN" altLang="en-US" sz="2400" dirty="0"/>
              <a:t>。</a:t>
            </a:r>
            <a:endParaRPr lang="en-US" altLang="zh-CN" sz="2400" dirty="0"/>
          </a:p>
          <a:p>
            <a:pPr marL="0" indent="0">
              <a:buNone/>
            </a:pPr>
            <a:r>
              <a:rPr lang="zh-CN" altLang="en-US" sz="2400" dirty="0"/>
              <a:t>同样的，</a:t>
            </a:r>
            <a:r>
              <a:rPr lang="en-US" altLang="zh-CN" sz="2400" dirty="0"/>
              <a:t>pb</a:t>
            </a:r>
            <a:r>
              <a:rPr lang="zh-CN" altLang="en-US" sz="2400" dirty="0"/>
              <a:t>被考虑时，会有一个非叶子节点（新建的）是</a:t>
            </a:r>
            <a:r>
              <a:rPr lang="en-US" altLang="zh-CN" sz="2400" dirty="0"/>
              <a:t>b</a:t>
            </a:r>
            <a:r>
              <a:rPr lang="zh-CN" altLang="en-US" sz="2400" dirty="0"/>
              <a:t>和</a:t>
            </a:r>
            <a:r>
              <a:rPr lang="en-US" altLang="zh-CN" sz="2400" dirty="0"/>
              <a:t>p</a:t>
            </a:r>
            <a:r>
              <a:rPr lang="zh-CN" altLang="en-US" sz="2400" dirty="0"/>
              <a:t>两棵子树的父亲节点，不妨记为</a:t>
            </a:r>
            <a:r>
              <a:rPr lang="en-US" altLang="zh-CN" sz="2400" dirty="0"/>
              <a:t>t</a:t>
            </a:r>
            <a:r>
              <a:rPr lang="zh-CN" altLang="en-US" sz="2400" dirty="0"/>
              <a:t>，且</a:t>
            </a:r>
            <a:r>
              <a:rPr lang="en-US" altLang="zh-CN" sz="2400" dirty="0"/>
              <a:t>t</a:t>
            </a:r>
            <a:r>
              <a:rPr lang="zh-CN" altLang="en-US" sz="2400" dirty="0"/>
              <a:t>的边权为</a:t>
            </a:r>
            <a:r>
              <a:rPr lang="en-US" altLang="zh-CN" sz="2400" dirty="0"/>
              <a:t>pb</a:t>
            </a:r>
            <a:r>
              <a:rPr lang="zh-CN" altLang="en-US" sz="2400" dirty="0"/>
              <a:t>。那么</a:t>
            </a:r>
            <a:r>
              <a:rPr lang="en-US" altLang="zh-CN" sz="2400" dirty="0"/>
              <a:t>t</a:t>
            </a:r>
            <a:r>
              <a:rPr lang="zh-CN" altLang="en-US" sz="2400" dirty="0"/>
              <a:t>一定是</a:t>
            </a:r>
            <a:r>
              <a:rPr lang="en-US" altLang="zh-CN" sz="2400" dirty="0"/>
              <a:t>q</a:t>
            </a:r>
            <a:r>
              <a:rPr lang="zh-CN" altLang="en-US" sz="2400" dirty="0"/>
              <a:t>和</a:t>
            </a:r>
            <a:r>
              <a:rPr lang="en-US" altLang="zh-CN" sz="2400" dirty="0"/>
              <a:t>b</a:t>
            </a:r>
            <a:r>
              <a:rPr lang="zh-CN" altLang="en-US" sz="2400" dirty="0"/>
              <a:t>的祖先，且一定是最小祖先（由重构树建立顺序）。又因为</a:t>
            </a:r>
            <a:r>
              <a:rPr lang="en-US" altLang="zh-CN" sz="2400" dirty="0"/>
              <a:t>a</a:t>
            </a:r>
            <a:r>
              <a:rPr lang="zh-CN" altLang="en-US" sz="2400" dirty="0"/>
              <a:t>在子树</a:t>
            </a:r>
            <a:r>
              <a:rPr lang="en-US" altLang="zh-CN" sz="2400" dirty="0"/>
              <a:t>q</a:t>
            </a:r>
            <a:r>
              <a:rPr lang="zh-CN" altLang="en-US" sz="2400" dirty="0"/>
              <a:t>中，因此</a:t>
            </a:r>
            <a:r>
              <a:rPr lang="en-US" altLang="zh-CN" sz="2400" dirty="0"/>
              <a:t>a</a:t>
            </a:r>
            <a:r>
              <a:rPr lang="zh-CN" altLang="en-US" sz="2400" dirty="0"/>
              <a:t>和</a:t>
            </a:r>
            <a:r>
              <a:rPr lang="en-US" altLang="zh-CN" sz="2400" dirty="0"/>
              <a:t>b</a:t>
            </a:r>
            <a:r>
              <a:rPr lang="zh-CN" altLang="en-US" sz="2400" dirty="0"/>
              <a:t>的</a:t>
            </a:r>
            <a:r>
              <a:rPr lang="en-US" altLang="zh-CN" sz="2400" dirty="0"/>
              <a:t>LCA</a:t>
            </a:r>
            <a:r>
              <a:rPr lang="zh-CN" altLang="en-US" sz="2400" dirty="0"/>
              <a:t>也是</a:t>
            </a:r>
            <a:r>
              <a:rPr lang="en-US" altLang="zh-CN" sz="2400" dirty="0"/>
              <a:t>t</a:t>
            </a:r>
            <a:r>
              <a:rPr lang="zh-CN" altLang="en-US" sz="2400" dirty="0"/>
              <a:t>。所以</a:t>
            </a:r>
            <a:r>
              <a:rPr lang="en-US" altLang="zh-CN" sz="2400" dirty="0"/>
              <a:t>a-&gt;b</a:t>
            </a:r>
            <a:r>
              <a:rPr lang="zh-CN" altLang="en-US" sz="2400" dirty="0"/>
              <a:t>路径上的最大值为</a:t>
            </a:r>
            <a:r>
              <a:rPr lang="en-US" altLang="zh-CN" sz="2400" dirty="0"/>
              <a:t>pb</a:t>
            </a:r>
            <a:r>
              <a:rPr lang="zh-CN" altLang="en-US" sz="2400" dirty="0"/>
              <a:t>，</a:t>
            </a:r>
            <a:r>
              <a:rPr lang="en-US" altLang="zh-CN" sz="2400" dirty="0"/>
              <a:t>a</a:t>
            </a:r>
            <a:r>
              <a:rPr lang="zh-CN" altLang="en-US" sz="2400" dirty="0"/>
              <a:t>和</a:t>
            </a:r>
            <a:r>
              <a:rPr lang="en-US" altLang="zh-CN" sz="2400" dirty="0"/>
              <a:t>b</a:t>
            </a:r>
            <a:r>
              <a:rPr lang="zh-CN" altLang="en-US" sz="2400" dirty="0"/>
              <a:t>在重构树上的</a:t>
            </a:r>
            <a:r>
              <a:rPr lang="en-US" altLang="zh-CN" sz="2400" dirty="0"/>
              <a:t>LCA</a:t>
            </a:r>
            <a:r>
              <a:rPr lang="zh-CN" altLang="en-US" sz="2400" dirty="0"/>
              <a:t>点权也是</a:t>
            </a:r>
            <a:r>
              <a:rPr lang="en-US" altLang="zh-CN" sz="2400" dirty="0"/>
              <a:t>pb</a:t>
            </a:r>
            <a:r>
              <a:rPr lang="zh-CN" altLang="en-US" sz="2400" dirty="0"/>
              <a:t>，得证。</a:t>
            </a:r>
            <a:endParaRPr lang="en-US" altLang="zh-CN" sz="2400" dirty="0"/>
          </a:p>
          <a:p>
            <a:pPr marL="0" indent="0">
              <a:buNone/>
            </a:pPr>
            <a:endParaRPr lang="en-US" altLang="zh-CN" sz="2400" dirty="0"/>
          </a:p>
          <a:p>
            <a:pPr marL="0" indent="0">
              <a:buNone/>
            </a:pPr>
            <a:r>
              <a:rPr lang="zh-CN" altLang="en-US" sz="2400" dirty="0"/>
              <a:t>由命题</a:t>
            </a:r>
            <a:r>
              <a:rPr lang="en-US" altLang="zh-CN" sz="2400" dirty="0"/>
              <a:t>1+</a:t>
            </a:r>
            <a:r>
              <a:rPr lang="zh-CN" altLang="en-US" sz="2400" dirty="0"/>
              <a:t>命题</a:t>
            </a:r>
            <a:r>
              <a:rPr lang="en-US" altLang="zh-CN" sz="2400" dirty="0"/>
              <a:t>2</a:t>
            </a:r>
            <a:r>
              <a:rPr lang="zh-CN" altLang="en-US" sz="2400" dirty="0"/>
              <a:t>，得性质</a:t>
            </a:r>
            <a:r>
              <a:rPr lang="en-US" altLang="zh-CN" sz="2400" dirty="0"/>
              <a:t>3</a:t>
            </a:r>
            <a:r>
              <a:rPr lang="zh-CN" altLang="en-US" sz="2400" dirty="0"/>
              <a:t>。</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性质</a:t>
            </a:r>
            <a:r>
              <a:rPr lang="en-US" altLang="zh-CN" dirty="0"/>
              <a:t>4</a:t>
            </a:r>
            <a:r>
              <a:rPr lang="zh-CN" altLang="en-US" dirty="0"/>
              <a:t>证明：</a:t>
            </a:r>
            <a:endParaRPr lang="en-US" altLang="zh-CN" dirty="0"/>
          </a:p>
          <a:p>
            <a:pPr marL="0" indent="0">
              <a:buNone/>
            </a:pPr>
            <a:endParaRPr kumimoji="0" lang="en-US" altLang="zh-CN" sz="2800" b="0" i="0" u="none" strike="noStrike" cap="none" normalizeH="0" baseline="0" dirty="0">
              <a:ln>
                <a:noFill/>
              </a:ln>
              <a:solidFill>
                <a:schemeClr val="tx1"/>
              </a:solidFill>
              <a:effectLst/>
              <a:latin typeface="Fira Sans" panose="020B0503050000020004" pitchFamily="34" charset="0"/>
            </a:endParaRPr>
          </a:p>
          <a:p>
            <a:pPr marL="0" indent="0">
              <a:buNone/>
            </a:pPr>
            <a:r>
              <a:rPr kumimoji="0" lang="en-US" altLang="zh-CN" sz="2800" b="0" i="0" u="none" strike="noStrike" cap="none" normalizeH="0" baseline="0" dirty="0">
                <a:ln>
                  <a:noFill/>
                </a:ln>
                <a:solidFill>
                  <a:schemeClr val="tx1"/>
                </a:solidFill>
                <a:effectLst/>
                <a:latin typeface="Fira Sans" panose="020B0503050000020004" pitchFamily="34" charset="0"/>
              </a:rPr>
              <a:t>	</a:t>
            </a:r>
            <a:r>
              <a:rPr kumimoji="0" lang="zh-CN" altLang="en-US" sz="2800" b="0" i="0" u="none" strike="noStrike" cap="none" normalizeH="0" baseline="0" dirty="0">
                <a:ln>
                  <a:noFill/>
                </a:ln>
                <a:solidFill>
                  <a:schemeClr val="tx1"/>
                </a:solidFill>
                <a:effectLst/>
                <a:latin typeface="Fira Sans" panose="020B0503050000020004" pitchFamily="34" charset="0"/>
              </a:rPr>
              <a:t>因为到</a:t>
            </a:r>
            <a:r>
              <a:rPr kumimoji="0" lang="zh-CN" altLang="zh-CN" sz="2800" b="0" i="0" u="none" strike="noStrike" cap="none" normalizeH="0" baseline="0" dirty="0">
                <a:ln>
                  <a:noFill/>
                </a:ln>
                <a:solidFill>
                  <a:schemeClr val="tx1"/>
                </a:solidFill>
                <a:effectLst/>
                <a:latin typeface="Fira Sans" panose="020B0503050000020004" pitchFamily="34" charset="0"/>
              </a:rPr>
              <a:t>点</a:t>
            </a:r>
            <a:r>
              <a:rPr kumimoji="0" lang="en-US" altLang="zh-CN" sz="2800" b="0" i="0" u="none" strike="noStrike" cap="none" normalizeH="0" baseline="0" dirty="0">
                <a:ln>
                  <a:noFill/>
                </a:ln>
                <a:solidFill>
                  <a:schemeClr val="tx1"/>
                </a:solidFill>
                <a:effectLst/>
                <a:latin typeface="Fira Sans" panose="020B0503050000020004" pitchFamily="34" charset="0"/>
              </a:rPr>
              <a:t>x</a:t>
            </a:r>
            <a:r>
              <a:rPr kumimoji="0" lang="zh-CN" altLang="zh-CN" sz="2800" b="0" i="0" u="none" strike="noStrike" cap="none" normalizeH="0" baseline="0" dirty="0">
                <a:ln>
                  <a:noFill/>
                </a:ln>
                <a:solidFill>
                  <a:schemeClr val="tx1"/>
                </a:solidFill>
                <a:effectLst/>
                <a:latin typeface="Fira Sans" panose="020B0503050000020004" pitchFamily="34" charset="0"/>
              </a:rPr>
              <a:t>的简单路径上最大边权的最小值</a:t>
            </a:r>
            <a:r>
              <a:rPr kumimoji="0" lang="en-US" altLang="zh-CN" sz="2800" b="0" i="0" u="none" strike="noStrike" cap="none" normalizeH="0" baseline="0" dirty="0">
                <a:ln>
                  <a:noFill/>
                </a:ln>
                <a:solidFill>
                  <a:schemeClr val="tx1"/>
                </a:solidFill>
                <a:effectLst/>
                <a:latin typeface="Fira Sans" panose="020B0503050000020004" pitchFamily="34" charset="0"/>
              </a:rPr>
              <a:t>&lt;=</a:t>
            </a:r>
            <a:r>
              <a:rPr kumimoji="0" lang="en-US" altLang="zh-CN" sz="2800" b="0" i="0" u="none" strike="noStrike" cap="none" normalizeH="0" baseline="0" dirty="0" err="1">
                <a:ln>
                  <a:noFill/>
                </a:ln>
                <a:solidFill>
                  <a:schemeClr val="tx1"/>
                </a:solidFill>
                <a:effectLst/>
                <a:latin typeface="Fira Sans" panose="020B0503050000020004" pitchFamily="34" charset="0"/>
              </a:rPr>
              <a:t>val</a:t>
            </a:r>
            <a:r>
              <a:rPr kumimoji="0" lang="zh-CN" altLang="zh-CN" sz="2800" b="0" i="0" u="none" strike="noStrike" cap="none" normalizeH="0" baseline="0" dirty="0">
                <a:ln>
                  <a:noFill/>
                </a:ln>
                <a:solidFill>
                  <a:schemeClr val="tx1"/>
                </a:solidFill>
                <a:effectLst/>
                <a:latin typeface="Fira Sans" panose="020B0503050000020004" pitchFamily="34" charset="0"/>
              </a:rPr>
              <a:t>的所有点</a:t>
            </a:r>
            <a:r>
              <a:rPr kumimoji="0" lang="en-US" altLang="zh-CN" sz="2800" b="0" i="0" u="none" strike="noStrike" cap="none" normalizeH="0" baseline="0" dirty="0">
                <a:ln>
                  <a:noFill/>
                </a:ln>
                <a:solidFill>
                  <a:schemeClr val="tx1"/>
                </a:solidFill>
                <a:effectLst/>
                <a:latin typeface="Fira Sans" panose="020B0503050000020004" pitchFamily="34" charset="0"/>
              </a:rPr>
              <a:t>y</a:t>
            </a:r>
            <a:r>
              <a:rPr kumimoji="0" lang="zh-CN" altLang="zh-CN" sz="2800" b="0" i="0" u="none" strike="noStrike" cap="none" normalizeH="0" baseline="0" dirty="0">
                <a:ln>
                  <a:noFill/>
                </a:ln>
                <a:solidFill>
                  <a:schemeClr val="tx1"/>
                </a:solidFill>
                <a:effectLst/>
                <a:latin typeface="Fira Sans" panose="020B0503050000020004" pitchFamily="34" charset="0"/>
              </a:rPr>
              <a:t>均在 Kruskal 重构树上的某一棵子树内，且恰好为该子树的所有叶子节点</a:t>
            </a:r>
            <a:r>
              <a:rPr kumimoji="0" lang="zh-CN" altLang="zh-CN" sz="1400" b="0" i="0" u="none" strike="noStrike" cap="none" normalizeH="0" baseline="0" dirty="0">
                <a:ln>
                  <a:noFill/>
                </a:ln>
                <a:solidFill>
                  <a:schemeClr val="tx1"/>
                </a:solidFill>
                <a:effectLst/>
              </a:rPr>
              <a:t> </a:t>
            </a:r>
            <a:r>
              <a:rPr kumimoji="0" lang="zh-CN" altLang="en-US" sz="1400" b="0" i="0" u="none" strike="noStrike" cap="none" normalizeH="0" baseline="0" dirty="0">
                <a:ln>
                  <a:noFill/>
                </a:ln>
                <a:solidFill>
                  <a:schemeClr val="tx1"/>
                </a:solidFill>
                <a:effectLst/>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marL="0" indent="0">
              <a:buNone/>
            </a:pPr>
            <a:r>
              <a:rPr lang="en-US" altLang="zh-CN" dirty="0"/>
              <a:t>	</a:t>
            </a:r>
            <a:r>
              <a:rPr lang="zh-CN" altLang="en-US" dirty="0"/>
              <a:t>因此，</a:t>
            </a:r>
            <a:r>
              <a:rPr kumimoji="0" lang="zh-CN" altLang="zh-CN" sz="2800" b="0" i="0" u="none" strike="noStrike" cap="none" normalizeH="0" baseline="0" dirty="0">
                <a:ln>
                  <a:noFill/>
                </a:ln>
                <a:solidFill>
                  <a:schemeClr val="tx1"/>
                </a:solidFill>
                <a:effectLst/>
                <a:latin typeface="Fira Sans" panose="020B0503050000020004" pitchFamily="34" charset="0"/>
              </a:rPr>
              <a:t>重构树上找到</a:t>
            </a:r>
            <a:r>
              <a:rPr lang="en-US" altLang="zh-CN" dirty="0">
                <a:latin typeface="Fira Sans" panose="020B0503050000020004" pitchFamily="34" charset="0"/>
              </a:rPr>
              <a:t>x</a:t>
            </a:r>
            <a:r>
              <a:rPr kumimoji="0" lang="zh-CN" altLang="zh-CN" sz="2800" b="0" i="0" u="none" strike="noStrike" cap="none" normalizeH="0" baseline="0" dirty="0">
                <a:ln>
                  <a:noFill/>
                </a:ln>
                <a:solidFill>
                  <a:schemeClr val="tx1"/>
                </a:solidFill>
                <a:effectLst/>
                <a:latin typeface="Fira Sans" panose="020B0503050000020004" pitchFamily="34" charset="0"/>
              </a:rPr>
              <a:t>到根的路径上权值</a:t>
            </a:r>
            <a:r>
              <a:rPr kumimoji="0" lang="en-US" altLang="zh-CN" sz="2800" b="0" i="0" u="none" strike="noStrike" cap="none" normalizeH="0" baseline="0" dirty="0">
                <a:ln>
                  <a:noFill/>
                </a:ln>
                <a:solidFill>
                  <a:schemeClr val="tx1"/>
                </a:solidFill>
                <a:effectLst/>
                <a:latin typeface="Fira Sans" panose="020B0503050000020004" pitchFamily="34" charset="0"/>
              </a:rPr>
              <a:t>&lt;=</a:t>
            </a:r>
            <a:r>
              <a:rPr kumimoji="0" lang="en-US" altLang="zh-CN" sz="2800" b="0" i="0" u="none" strike="noStrike" cap="none" normalizeH="0" baseline="0" dirty="0" err="1">
                <a:ln>
                  <a:noFill/>
                </a:ln>
                <a:solidFill>
                  <a:schemeClr val="tx1"/>
                </a:solidFill>
                <a:effectLst/>
                <a:latin typeface="Fira Sans" panose="020B0503050000020004" pitchFamily="34" charset="0"/>
              </a:rPr>
              <a:t>val</a:t>
            </a:r>
            <a:r>
              <a:rPr kumimoji="0" lang="zh-CN" altLang="zh-CN" sz="2800" b="0" i="0" u="none" strike="noStrike" cap="none" normalizeH="0" baseline="0" dirty="0">
                <a:ln>
                  <a:noFill/>
                </a:ln>
                <a:solidFill>
                  <a:schemeClr val="tx1"/>
                </a:solidFill>
                <a:effectLst/>
                <a:latin typeface="Fira Sans" panose="020B0503050000020004" pitchFamily="34" charset="0"/>
              </a:rPr>
              <a:t>的最浅的节点就是所有满足条件的节点所在的子树的根节点。</a:t>
            </a:r>
            <a:r>
              <a:rPr kumimoji="0" lang="zh-CN" altLang="zh-CN" sz="1400" b="0" i="0" u="none" strike="noStrike" cap="none" normalizeH="0" baseline="0" dirty="0">
                <a:ln>
                  <a:noFill/>
                </a:ln>
                <a:solidFill>
                  <a:schemeClr val="tx1"/>
                </a:solidFill>
                <a:effectLst/>
              </a:rPr>
              <a:t> </a:t>
            </a:r>
            <a:endParaRPr lang="en-US"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2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2863"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92488"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5881687" y="1071562"/>
            <a:ext cx="5895975" cy="4095750"/>
          </a:xfrm>
        </p:spPr>
      </p:pic>
      <p:pic>
        <p:nvPicPr>
          <p:cNvPr id="5" name="图片 4"/>
          <p:cNvPicPr>
            <a:picLocks noChangeAspect="1"/>
          </p:cNvPicPr>
          <p:nvPr/>
        </p:nvPicPr>
        <p:blipFill>
          <a:blip r:embed="rId2"/>
          <a:stretch>
            <a:fillRect/>
          </a:stretch>
        </p:blipFill>
        <p:spPr>
          <a:xfrm>
            <a:off x="1190625" y="1328737"/>
            <a:ext cx="4229100" cy="3838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00101"/>
            <a:ext cx="9629775" cy="4419600"/>
          </a:xfrm>
        </p:spPr>
        <p:txBody>
          <a:bodyPr/>
          <a:lstStyle/>
          <a:p>
            <a:pPr marL="0" indent="0">
              <a:buNone/>
            </a:pPr>
            <a:r>
              <a:rPr lang="en-US" altLang="zh-CN" sz="3600" b="1" dirty="0"/>
              <a:t>Prim</a:t>
            </a:r>
            <a:r>
              <a:rPr lang="zh-CN" altLang="en-US" sz="3600" b="1" dirty="0"/>
              <a:t>算法和</a:t>
            </a:r>
            <a:r>
              <a:rPr lang="en-US" altLang="zh-CN" sz="3600" b="1" dirty="0"/>
              <a:t>Kruskal</a:t>
            </a:r>
            <a:r>
              <a:rPr lang="zh-CN" altLang="en-US" sz="3600" b="1" dirty="0"/>
              <a:t>算法</a:t>
            </a:r>
            <a:endParaRPr lang="en-US" altLang="zh-CN" sz="3600" b="1" dirty="0"/>
          </a:p>
          <a:p>
            <a:pPr marL="0" indent="0">
              <a:buNone/>
            </a:pPr>
            <a:endParaRPr lang="en-US" altLang="zh-CN" sz="3600" b="1" dirty="0"/>
          </a:p>
          <a:p>
            <a:r>
              <a:rPr lang="zh-CN" altLang="en-US" sz="3600" b="1" dirty="0"/>
              <a:t>原理</a:t>
            </a:r>
            <a:endParaRPr lang="en-US" altLang="zh-CN" sz="3600" b="1" dirty="0"/>
          </a:p>
          <a:p>
            <a:r>
              <a:rPr lang="zh-CN" altLang="en-US" sz="3600" b="1" dirty="0"/>
              <a:t>实现</a:t>
            </a:r>
            <a:endParaRPr lang="en-US" altLang="zh-CN" sz="3600" b="1" dirty="0"/>
          </a:p>
          <a:p>
            <a:r>
              <a:rPr lang="zh-CN" altLang="en-US" sz="3600" b="1" dirty="0"/>
              <a:t>复杂度分析</a:t>
            </a:r>
            <a:endParaRPr lang="en-US" altLang="zh-CN" sz="3600" b="1" dirty="0"/>
          </a:p>
          <a:p>
            <a:r>
              <a:rPr lang="zh-CN" altLang="en-US" sz="3600" b="1" dirty="0"/>
              <a:t>优化</a:t>
            </a:r>
            <a:endParaRPr lang="en-US" altLang="zh-CN" sz="3600" b="1" dirty="0"/>
          </a:p>
          <a:p>
            <a:pPr marL="0" indent="0">
              <a:buNone/>
            </a:pPr>
            <a:endParaRPr lang="en-US" altLang="zh-CN" dirty="0"/>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例题：</a:t>
            </a:r>
            <a:endParaRPr lang="en-US" altLang="zh-CN" dirty="0"/>
          </a:p>
          <a:p>
            <a:pPr marL="0" indent="0">
              <a:buNone/>
            </a:pPr>
            <a:r>
              <a:rPr lang="en-US" altLang="zh-CN" dirty="0"/>
              <a:t>NOIP2013-</a:t>
            </a:r>
            <a:r>
              <a:rPr lang="zh-CN" altLang="en-US" dirty="0"/>
              <a:t>货车运输</a:t>
            </a:r>
            <a:endParaRPr lang="zh-CN" altLang="en-US" dirty="0"/>
          </a:p>
        </p:txBody>
      </p:sp>
      <p:pic>
        <p:nvPicPr>
          <p:cNvPr id="5" name="图片 4"/>
          <p:cNvPicPr>
            <a:picLocks noChangeAspect="1"/>
          </p:cNvPicPr>
          <p:nvPr/>
        </p:nvPicPr>
        <p:blipFill>
          <a:blip r:embed="rId1"/>
          <a:stretch>
            <a:fillRect/>
          </a:stretch>
        </p:blipFill>
        <p:spPr>
          <a:xfrm>
            <a:off x="1045552" y="3086894"/>
            <a:ext cx="9010650" cy="1828800"/>
          </a:xfrm>
          <a:prstGeom prst="rect">
            <a:avLst/>
          </a:prstGeom>
        </p:spPr>
      </p:pic>
      <p:pic>
        <p:nvPicPr>
          <p:cNvPr id="7" name="图片 6"/>
          <p:cNvPicPr>
            <a:picLocks noChangeAspect="1"/>
          </p:cNvPicPr>
          <p:nvPr/>
        </p:nvPicPr>
        <p:blipFill>
          <a:blip r:embed="rId2"/>
          <a:stretch>
            <a:fillRect/>
          </a:stretch>
        </p:blipFill>
        <p:spPr>
          <a:xfrm>
            <a:off x="1206378" y="5522668"/>
            <a:ext cx="8143875" cy="5429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最小树形图</a:t>
            </a:r>
            <a:endParaRPr lang="zh-CN" altLang="en-US" dirty="0"/>
          </a:p>
        </p:txBody>
      </p:sp>
      <p:sp>
        <p:nvSpPr>
          <p:cNvPr id="3" name="内容占位符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chemeClr val="tx1"/>
                </a:solidFill>
                <a:effectLst/>
                <a:latin typeface="Fira Sans" panose="020B0503050000020004" pitchFamily="34" charset="0"/>
              </a:rPr>
              <a:t>有向图上的最小生成树（Directed Minimum Spanning Tree）称为最小树形图。</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chemeClr val="tx1"/>
                </a:solidFill>
                <a:effectLst/>
                <a:latin typeface="Fira Sans" panose="020B0503050000020004" pitchFamily="34" charset="0"/>
              </a:rPr>
              <a:t>常用的算法是朱刘算法（也称 Edmonds 算法），可以在</a:t>
            </a:r>
            <a:r>
              <a:rPr kumimoji="0" lang="en-US" altLang="zh-CN" sz="2800" b="0" i="0" u="none" strike="noStrike" cap="none" normalizeH="0" baseline="0" dirty="0">
                <a:ln>
                  <a:noFill/>
                </a:ln>
                <a:solidFill>
                  <a:schemeClr val="tx1"/>
                </a:solidFill>
                <a:effectLst/>
                <a:latin typeface="Fira Sans" panose="020B0503050000020004" pitchFamily="34" charset="0"/>
              </a:rPr>
              <a:t>O(nm)</a:t>
            </a:r>
            <a:r>
              <a:rPr kumimoji="0" lang="zh-CN" altLang="zh-CN" sz="2800" b="0" i="0" u="none" strike="noStrike" cap="none" normalizeH="0" baseline="0" dirty="0">
                <a:ln>
                  <a:noFill/>
                </a:ln>
                <a:solidFill>
                  <a:schemeClr val="tx1"/>
                </a:solidFill>
                <a:effectLst/>
                <a:latin typeface="Fira Sans" panose="020B0503050000020004" pitchFamily="34" charset="0"/>
              </a:rPr>
              <a:t>时间内解决最小树形图问题。</a:t>
            </a:r>
            <a:r>
              <a:rPr lang="zh-CN" altLang="en-US" dirty="0">
                <a:latin typeface="Fira Sans" panose="020B0503050000020004" pitchFamily="34" charset="0"/>
              </a:rPr>
              <a:t>算法是</a:t>
            </a:r>
            <a:r>
              <a:rPr kumimoji="0" lang="zh-CN" altLang="en-US" sz="2800" b="0" i="0" u="none" strike="noStrike" cap="none" normalizeH="0" baseline="0" dirty="0">
                <a:ln>
                  <a:noFill/>
                </a:ln>
                <a:solidFill>
                  <a:schemeClr val="tx1"/>
                </a:solidFill>
                <a:effectLst/>
                <a:latin typeface="Fira Sans" panose="020B0503050000020004" pitchFamily="34" charset="0"/>
              </a:rPr>
              <a:t>朱永津与刘振宏在上个世纪</a:t>
            </a:r>
            <a:r>
              <a:rPr kumimoji="0" lang="en-US" altLang="zh-CN" sz="2800" b="0" i="0" u="none" strike="noStrike" cap="none" normalizeH="0" baseline="0" dirty="0">
                <a:ln>
                  <a:noFill/>
                </a:ln>
                <a:solidFill>
                  <a:schemeClr val="tx1"/>
                </a:solidFill>
                <a:effectLst/>
                <a:latin typeface="Fira Sans" panose="020B0503050000020004" pitchFamily="34" charset="0"/>
              </a:rPr>
              <a:t>60</a:t>
            </a:r>
            <a:r>
              <a:rPr kumimoji="0" lang="zh-CN" altLang="en-US" sz="2800" b="0" i="0" u="none" strike="noStrike" cap="none" normalizeH="0" baseline="0" dirty="0">
                <a:ln>
                  <a:noFill/>
                </a:ln>
                <a:solidFill>
                  <a:schemeClr val="tx1"/>
                </a:solidFill>
                <a:effectLst/>
                <a:latin typeface="Fira Sans" panose="020B0503050000020004" pitchFamily="34" charset="0"/>
              </a:rPr>
              <a:t>年代解决的，值得一提的是，这</a:t>
            </a:r>
            <a:r>
              <a:rPr kumimoji="0" lang="en-US" altLang="zh-CN" sz="2800" b="0" i="0" u="none" strike="noStrike" cap="none" normalizeH="0" baseline="0" dirty="0">
                <a:ln>
                  <a:noFill/>
                </a:ln>
                <a:solidFill>
                  <a:schemeClr val="tx1"/>
                </a:solidFill>
                <a:effectLst/>
                <a:latin typeface="Fira Sans" panose="020B0503050000020004" pitchFamily="34" charset="0"/>
              </a:rPr>
              <a:t>2</a:t>
            </a:r>
            <a:r>
              <a:rPr kumimoji="0" lang="zh-CN" altLang="en-US" sz="2800" b="0" i="0" u="none" strike="noStrike" cap="none" normalizeH="0" baseline="0" dirty="0">
                <a:ln>
                  <a:noFill/>
                </a:ln>
                <a:solidFill>
                  <a:schemeClr val="tx1"/>
                </a:solidFill>
                <a:effectLst/>
                <a:latin typeface="Fira Sans" panose="020B0503050000020004" pitchFamily="34" charset="0"/>
              </a:rPr>
              <a:t>个人现在仍然健在，更另人敬佩的是，朱永津几乎可以说是一位盲人。</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marL="0" indent="0">
              <a:buNone/>
            </a:pP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7788" y="-46038"/>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大体上完整的朱、刘算法是由四个大步骤组成的：</a:t>
            </a:r>
            <a:endParaRPr lang="zh-CN" altLang="en-US" dirty="0"/>
          </a:p>
          <a:p>
            <a:pPr marL="0" indent="0">
              <a:buNone/>
            </a:pPr>
            <a:r>
              <a:rPr lang="en-US" altLang="zh-CN" dirty="0"/>
              <a:t>1</a:t>
            </a:r>
            <a:r>
              <a:rPr lang="zh-CN" altLang="en-US" dirty="0"/>
              <a:t>、求最短弧集合</a:t>
            </a:r>
            <a:r>
              <a:rPr lang="en-US" altLang="zh-CN" dirty="0"/>
              <a:t>E</a:t>
            </a:r>
            <a:endParaRPr lang="en-US" altLang="zh-CN" dirty="0"/>
          </a:p>
          <a:p>
            <a:pPr marL="0" indent="0">
              <a:buNone/>
            </a:pPr>
            <a:r>
              <a:rPr lang="en-US" altLang="zh-CN" dirty="0"/>
              <a:t>2</a:t>
            </a:r>
            <a:r>
              <a:rPr lang="zh-CN" altLang="en-US" dirty="0"/>
              <a:t>、判断集合</a:t>
            </a:r>
            <a:r>
              <a:rPr lang="en-US" altLang="zh-CN" dirty="0"/>
              <a:t>E</a:t>
            </a:r>
            <a:r>
              <a:rPr lang="zh-CN" altLang="en-US" dirty="0"/>
              <a:t>中有没有有向环，如果有转步骤</a:t>
            </a:r>
            <a:r>
              <a:rPr lang="en-US" altLang="zh-CN" dirty="0"/>
              <a:t>3</a:t>
            </a:r>
            <a:r>
              <a:rPr lang="zh-CN" altLang="en-US" dirty="0"/>
              <a:t>，否则转</a:t>
            </a:r>
            <a:r>
              <a:rPr lang="en-US" altLang="zh-CN" dirty="0"/>
              <a:t>4</a:t>
            </a:r>
            <a:endParaRPr lang="en-US" altLang="zh-CN" dirty="0"/>
          </a:p>
          <a:p>
            <a:pPr marL="0" indent="0">
              <a:buNone/>
            </a:pPr>
            <a:r>
              <a:rPr lang="en-US" altLang="zh-CN" dirty="0"/>
              <a:t>3</a:t>
            </a:r>
            <a:r>
              <a:rPr lang="zh-CN" altLang="en-US" dirty="0"/>
              <a:t>、收缩点，把有向环收缩成一个点，并且对图重新构建，包括边权值的改变和点的处理，之后再转步骤</a:t>
            </a:r>
            <a:r>
              <a:rPr lang="en-US" altLang="zh-CN" dirty="0"/>
              <a:t>1</a:t>
            </a:r>
            <a:r>
              <a:rPr lang="zh-CN" altLang="en-US" dirty="0"/>
              <a:t>。</a:t>
            </a:r>
            <a:endParaRPr lang="zh-CN" altLang="en-US" dirty="0"/>
          </a:p>
          <a:p>
            <a:pPr marL="0" indent="0">
              <a:buNone/>
            </a:pPr>
            <a:r>
              <a:rPr lang="en-US" altLang="zh-CN" dirty="0"/>
              <a:t>4</a:t>
            </a:r>
            <a:r>
              <a:rPr lang="zh-CN" altLang="en-US" dirty="0"/>
              <a:t>、展开收缩点，求得最小树形图。</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dirty="0"/>
              <a:t>1</a:t>
            </a:r>
            <a:r>
              <a:rPr lang="zh-CN" altLang="en-US" sz="2400" dirty="0"/>
              <a:t>、首先我们先求最短弧集合</a:t>
            </a:r>
            <a:r>
              <a:rPr lang="en-US" altLang="zh-CN" sz="2400" dirty="0"/>
              <a:t>E</a:t>
            </a:r>
            <a:r>
              <a:rPr lang="zh-CN" altLang="en-US" sz="2400" dirty="0"/>
              <a:t>，对于当前图如果有</a:t>
            </a:r>
            <a:r>
              <a:rPr lang="en-US" altLang="zh-CN" sz="2400" dirty="0"/>
              <a:t>n</a:t>
            </a:r>
            <a:r>
              <a:rPr lang="zh-CN" altLang="en-US" sz="2400" dirty="0"/>
              <a:t>个点（一个有向环的收缩点算作一个点），我们就要选出</a:t>
            </a:r>
            <a:r>
              <a:rPr lang="en-US" altLang="zh-CN" sz="2400" dirty="0"/>
              <a:t>n-1</a:t>
            </a:r>
            <a:r>
              <a:rPr lang="zh-CN" altLang="en-US" sz="2400" dirty="0"/>
              <a:t>个点，确定其入边的最短边，由其组成的一个集合我们就叫做最短弧集合</a:t>
            </a:r>
            <a:r>
              <a:rPr lang="en-US" altLang="zh-CN" sz="2400" dirty="0"/>
              <a:t>E</a:t>
            </a:r>
            <a:r>
              <a:rPr lang="zh-CN" altLang="en-US" sz="2400" dirty="0"/>
              <a:t>，如果我们枚举到某一个点的时候，它没有入边，那么说明不存在最小树形图，所以这个时候算法结束，回到主函数。</a:t>
            </a:r>
            <a:endParaRPr lang="zh-CN" altLang="en-US" sz="2400" dirty="0"/>
          </a:p>
        </p:txBody>
      </p:sp>
      <p:pic>
        <p:nvPicPr>
          <p:cNvPr id="5" name="图片 4"/>
          <p:cNvPicPr>
            <a:picLocks noChangeAspect="1"/>
          </p:cNvPicPr>
          <p:nvPr/>
        </p:nvPicPr>
        <p:blipFill>
          <a:blip r:embed="rId1"/>
          <a:stretch>
            <a:fillRect/>
          </a:stretch>
        </p:blipFill>
        <p:spPr>
          <a:xfrm>
            <a:off x="388327" y="3548429"/>
            <a:ext cx="11696700" cy="23812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078279"/>
            <a:ext cx="10515600" cy="4351338"/>
          </a:xfrm>
        </p:spPr>
        <p:txBody>
          <a:bodyPr>
            <a:normAutofit/>
          </a:bodyPr>
          <a:lstStyle/>
          <a:p>
            <a:pPr marL="0" indent="0">
              <a:buNone/>
            </a:pPr>
            <a:r>
              <a:rPr lang="en-US" altLang="zh-CN" sz="2400" dirty="0"/>
              <a:t>2</a:t>
            </a:r>
            <a:r>
              <a:rPr lang="zh-CN" altLang="en-US" sz="2400" dirty="0"/>
              <a:t>、然后我们对集合</a:t>
            </a:r>
            <a:r>
              <a:rPr lang="en-US" altLang="zh-CN" sz="2400" dirty="0"/>
              <a:t>E</a:t>
            </a:r>
            <a:r>
              <a:rPr lang="zh-CN" altLang="en-US" sz="2400" dirty="0"/>
              <a:t>中的边进行判断，判断是否有有向环。刚刚的代码实现里边有一个前驱节点的存储，所以在这个部分，我们直接一直向前枚举前驱点即可，如果枚举的前驱点最终能够枚举到根节点，那么这一部分就不存在有向环，否则就存在，对于每一个点都进行向前枚举即可。</a:t>
            </a:r>
            <a:endParaRPr lang="zh-CN" altLang="en-US" sz="2400" dirty="0"/>
          </a:p>
        </p:txBody>
      </p:sp>
      <p:pic>
        <p:nvPicPr>
          <p:cNvPr id="7" name="图片 6"/>
          <p:cNvPicPr>
            <a:picLocks noChangeAspect="1"/>
          </p:cNvPicPr>
          <p:nvPr/>
        </p:nvPicPr>
        <p:blipFill>
          <a:blip r:embed="rId1"/>
          <a:stretch>
            <a:fillRect/>
          </a:stretch>
        </p:blipFill>
        <p:spPr>
          <a:xfrm>
            <a:off x="2097698" y="2641397"/>
            <a:ext cx="6800117" cy="381142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862" y="67165"/>
            <a:ext cx="10515600" cy="2341928"/>
          </a:xfrm>
        </p:spPr>
        <p:txBody>
          <a:bodyPr>
            <a:normAutofit/>
          </a:bodyPr>
          <a:lstStyle/>
          <a:p>
            <a:pPr marL="0" indent="0">
              <a:buNone/>
            </a:pPr>
            <a:r>
              <a:rPr lang="en-US" altLang="zh-CN" sz="1800" dirty="0"/>
              <a:t>3</a:t>
            </a:r>
            <a:r>
              <a:rPr lang="zh-CN" altLang="en-US" sz="1800" dirty="0"/>
              <a:t>、如果存在有向环，我们需要对有向环进行缩点，既然我们是枚举到节点</a:t>
            </a:r>
            <a:r>
              <a:rPr lang="en-US" altLang="zh-CN" sz="1800" dirty="0" err="1"/>
              <a:t>i</a:t>
            </a:r>
            <a:r>
              <a:rPr lang="zh-CN" altLang="en-US" sz="1800" dirty="0"/>
              <a:t>的时候发现有有向环，我们不妨把有向环里边的点都收缩成点</a:t>
            </a:r>
            <a:r>
              <a:rPr lang="en-US" altLang="zh-CN" sz="1800" dirty="0" err="1"/>
              <a:t>i</a:t>
            </a:r>
            <a:r>
              <a:rPr lang="zh-CN" altLang="en-US" sz="1800" dirty="0"/>
              <a:t>。对于收缩完之后会形成一个新的图，图的变化规律是这样的：</a:t>
            </a:r>
            <a:endParaRPr lang="en-US" altLang="zh-CN" sz="1800" dirty="0"/>
          </a:p>
          <a:p>
            <a:pPr marL="0" indent="0">
              <a:buNone/>
            </a:pPr>
            <a:r>
              <a:rPr lang="zh-CN" altLang="en-US" sz="1800" dirty="0"/>
              <a:t>情况</a:t>
            </a:r>
            <a:r>
              <a:rPr lang="en-US" altLang="zh-CN" sz="1800" dirty="0"/>
              <a:t>1</a:t>
            </a:r>
            <a:r>
              <a:rPr lang="zh-CN" altLang="en-US" sz="1800" dirty="0"/>
              <a:t>：如果点</a:t>
            </a:r>
            <a:r>
              <a:rPr lang="en-US" altLang="zh-CN" sz="1800" dirty="0"/>
              <a:t>u</a:t>
            </a:r>
            <a:r>
              <a:rPr lang="zh-CN" altLang="en-US" sz="1800" dirty="0"/>
              <a:t>在环内，如果点</a:t>
            </a:r>
            <a:r>
              <a:rPr lang="en-US" altLang="zh-CN" sz="1800" dirty="0"/>
              <a:t>k</a:t>
            </a:r>
            <a:r>
              <a:rPr lang="zh-CN" altLang="en-US" sz="1800" dirty="0"/>
              <a:t>在环外，并且从</a:t>
            </a:r>
            <a:r>
              <a:rPr lang="en-US" altLang="zh-CN" sz="1800" dirty="0"/>
              <a:t>k</a:t>
            </a:r>
            <a:r>
              <a:rPr lang="zh-CN" altLang="en-US" sz="1800" dirty="0"/>
              <a:t>到</a:t>
            </a:r>
            <a:r>
              <a:rPr lang="en-US" altLang="zh-CN" sz="1800" dirty="0"/>
              <a:t>u</a:t>
            </a:r>
            <a:r>
              <a:rPr lang="zh-CN" altLang="en-US" sz="1800" dirty="0"/>
              <a:t>有一条边</a:t>
            </a:r>
            <a:r>
              <a:rPr lang="en-US" altLang="zh-CN" sz="1800" dirty="0"/>
              <a:t>map[k][u]=w</a:t>
            </a:r>
            <a:r>
              <a:rPr lang="zh-CN" altLang="en-US" sz="1800" dirty="0"/>
              <a:t>，并且在环内还有一点</a:t>
            </a:r>
            <a:r>
              <a:rPr lang="en-US" altLang="zh-CN" sz="1800" dirty="0"/>
              <a:t>v</a:t>
            </a:r>
            <a:r>
              <a:rPr lang="zh-CN" altLang="en-US" sz="1800" dirty="0"/>
              <a:t>，使得</a:t>
            </a:r>
            <a:r>
              <a:rPr lang="en-US" altLang="zh-CN" sz="1800" dirty="0"/>
              <a:t>map[v][u]=w2</a:t>
            </a:r>
            <a:r>
              <a:rPr lang="zh-CN" altLang="en-US" sz="1800" dirty="0"/>
              <a:t>，辣么</a:t>
            </a:r>
            <a:r>
              <a:rPr lang="en-US" altLang="zh-CN" sz="1800" dirty="0"/>
              <a:t>map[k][</a:t>
            </a:r>
            <a:r>
              <a:rPr lang="en-US" altLang="zh-CN" sz="1800" dirty="0" err="1"/>
              <a:t>i</a:t>
            </a:r>
            <a:r>
              <a:rPr lang="en-US" altLang="zh-CN" sz="1800" dirty="0"/>
              <a:t>]=w-w2</a:t>
            </a:r>
            <a:r>
              <a:rPr lang="zh-CN" altLang="en-US" sz="1800" dirty="0"/>
              <a:t>；</a:t>
            </a:r>
            <a:endParaRPr lang="en-US" altLang="zh-CN" sz="1800" dirty="0"/>
          </a:p>
          <a:p>
            <a:pPr marL="0" indent="0">
              <a:buNone/>
            </a:pPr>
            <a:r>
              <a:rPr lang="zh-CN" altLang="en-US" sz="1800" dirty="0"/>
              <a:t>情况</a:t>
            </a:r>
            <a:r>
              <a:rPr lang="en-US" altLang="zh-CN" sz="1800" dirty="0"/>
              <a:t>2</a:t>
            </a:r>
            <a:r>
              <a:rPr lang="zh-CN" altLang="en-US" sz="1800" dirty="0"/>
              <a:t>：基于贪心思想，对于环的收缩点</a:t>
            </a:r>
            <a:r>
              <a:rPr lang="en-US" altLang="zh-CN" sz="1800" dirty="0" err="1"/>
              <a:t>i</a:t>
            </a:r>
            <a:r>
              <a:rPr lang="zh-CN" altLang="en-US" sz="1800" dirty="0"/>
              <a:t>和另外一点</a:t>
            </a:r>
            <a:r>
              <a:rPr lang="en-US" altLang="zh-CN" sz="1800" dirty="0"/>
              <a:t>k</a:t>
            </a:r>
            <a:r>
              <a:rPr lang="zh-CN" altLang="en-US" sz="1800" dirty="0"/>
              <a:t>（也在环内），对于环外一点</a:t>
            </a:r>
            <a:r>
              <a:rPr lang="en-US" altLang="zh-CN" sz="1800" dirty="0"/>
              <a:t>j</a:t>
            </a:r>
            <a:r>
              <a:rPr lang="zh-CN" altLang="en-US" sz="1800" dirty="0"/>
              <a:t>，如果</a:t>
            </a:r>
            <a:r>
              <a:rPr lang="en-US" altLang="zh-CN" sz="1800" dirty="0"/>
              <a:t>map[k][j] &lt;map[</a:t>
            </a:r>
            <a:r>
              <a:rPr lang="en-US" altLang="zh-CN" sz="1800" dirty="0" err="1"/>
              <a:t>i</a:t>
            </a:r>
            <a:r>
              <a:rPr lang="en-US" altLang="zh-CN" sz="1800" dirty="0"/>
              <a:t>][j]</a:t>
            </a:r>
            <a:r>
              <a:rPr lang="zh-CN" altLang="en-US" sz="1800" dirty="0"/>
              <a:t>，辣么</a:t>
            </a:r>
            <a:r>
              <a:rPr lang="en-US" altLang="zh-CN" sz="1800" dirty="0"/>
              <a:t>map[</a:t>
            </a:r>
            <a:r>
              <a:rPr lang="en-US" altLang="zh-CN" sz="1800" dirty="0" err="1"/>
              <a:t>i</a:t>
            </a:r>
            <a:r>
              <a:rPr lang="en-US" altLang="zh-CN" sz="1800" dirty="0"/>
              <a:t>][j]=map[k][j] </a:t>
            </a:r>
            <a:r>
              <a:rPr lang="zh-CN" altLang="en-US" sz="1800" dirty="0"/>
              <a:t>，因为是有向图，入收缩点的边要这样处理，出收缩点的边也要这样处理，对于刚刚三个步骤：收缩点，收缩点处理新图的边权值，以及基于贪心思想的最终处理点</a:t>
            </a:r>
            <a:r>
              <a:rPr lang="en-US" altLang="zh-CN" sz="1800" dirty="0" err="1"/>
              <a:t>i</a:t>
            </a:r>
            <a:r>
              <a:rPr lang="zh-CN" altLang="en-US" sz="1800" dirty="0"/>
              <a:t>的出边入边权值，后两者我们可以合并成一个操作</a:t>
            </a:r>
            <a:endParaRPr lang="zh-CN" altLang="en-US" sz="1800" dirty="0"/>
          </a:p>
        </p:txBody>
      </p:sp>
      <p:pic>
        <p:nvPicPr>
          <p:cNvPr id="7" name="图片 6"/>
          <p:cNvPicPr>
            <a:picLocks noChangeAspect="1"/>
          </p:cNvPicPr>
          <p:nvPr/>
        </p:nvPicPr>
        <p:blipFill>
          <a:blip r:embed="rId1"/>
          <a:stretch>
            <a:fillRect/>
          </a:stretch>
        </p:blipFill>
        <p:spPr>
          <a:xfrm>
            <a:off x="5239252" y="2756679"/>
            <a:ext cx="7028236" cy="3384458"/>
          </a:xfrm>
          <a:prstGeom prst="rect">
            <a:avLst/>
          </a:prstGeom>
        </p:spPr>
      </p:pic>
      <p:pic>
        <p:nvPicPr>
          <p:cNvPr id="2050"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 y="2563645"/>
            <a:ext cx="5204084" cy="41619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532" y="303761"/>
            <a:ext cx="7716714" cy="4351338"/>
          </a:xfrm>
        </p:spPr>
        <p:txBody>
          <a:bodyPr>
            <a:normAutofit lnSpcReduction="10000"/>
          </a:bodyPr>
          <a:lstStyle/>
          <a:p>
            <a:pPr marL="0" indent="0">
              <a:buNone/>
            </a:pPr>
            <a:r>
              <a:rPr lang="zh-CN" altLang="en-US" sz="2000" dirty="0"/>
              <a:t>完整代码</a:t>
            </a:r>
            <a:r>
              <a:rPr lang="zh-CN" altLang="en-US" sz="2000" dirty="0">
                <a:sym typeface="Wingdings" panose="05000000000000000000" pitchFamily="2" charset="2"/>
              </a:rPr>
              <a:t>（邻接矩阵版</a:t>
            </a:r>
            <a:r>
              <a:rPr lang="zh-CN" altLang="en-US" sz="2000" dirty="0"/>
              <a:t>）</a:t>
            </a:r>
            <a:endParaRPr lang="en-US" altLang="zh-CN" sz="2000" dirty="0"/>
          </a:p>
          <a:p>
            <a:pPr marL="0" indent="0">
              <a:buNone/>
            </a:pPr>
            <a:endParaRPr lang="en-US" altLang="zh-CN" sz="2000" dirty="0"/>
          </a:p>
          <a:p>
            <a:pPr marL="0" indent="0">
              <a:buNone/>
            </a:pPr>
            <a:r>
              <a:rPr lang="zh-CN" altLang="en-US" sz="2000" dirty="0"/>
              <a:t>详细算法解释见：</a:t>
            </a:r>
            <a:r>
              <a:rPr lang="en-US" altLang="zh-CN" sz="2000" dirty="0"/>
              <a:t>https://blog.csdn.net/a1097304791/article/details/91959229</a:t>
            </a:r>
            <a:endParaRPr lang="en-US" altLang="zh-CN" sz="2000" dirty="0"/>
          </a:p>
          <a:p>
            <a:pPr marL="0" indent="0">
              <a:buNone/>
            </a:pPr>
            <a:endParaRPr lang="en-US" altLang="zh-CN" sz="2000" dirty="0"/>
          </a:p>
          <a:p>
            <a:pPr marL="0" indent="0">
              <a:buNone/>
            </a:pPr>
            <a:r>
              <a:rPr lang="en-US" altLang="zh-CN" sz="2000" dirty="0"/>
              <a:t>OI-wiki</a:t>
            </a:r>
            <a:r>
              <a:rPr lang="zh-CN" altLang="en-US" sz="2000" dirty="0"/>
              <a:t>模板解释见：</a:t>
            </a:r>
            <a:r>
              <a:rPr lang="en-US" altLang="zh-CN" sz="2000" dirty="0"/>
              <a:t>https://blog.csdn.net/hzf0701/article/details/119764283</a:t>
            </a:r>
            <a:endParaRPr lang="en-US" altLang="zh-CN" sz="2000" dirty="0"/>
          </a:p>
          <a:p>
            <a:pPr marL="0" indent="0">
              <a:buNone/>
            </a:pPr>
            <a:endParaRPr lang="en-US" altLang="zh-CN" sz="2000" dirty="0"/>
          </a:p>
          <a:p>
            <a:pPr marL="0" indent="0">
              <a:buNone/>
            </a:pPr>
            <a:r>
              <a:rPr lang="zh-CN" altLang="en-US" sz="2000" dirty="0"/>
              <a:t>邻接表实现见：</a:t>
            </a:r>
            <a:r>
              <a:rPr lang="en-US" altLang="zh-CN" sz="2000" dirty="0"/>
              <a:t>https://www.luogu.com.cn/problem/P4716</a:t>
            </a:r>
            <a:endParaRPr lang="en-US" altLang="zh-CN" sz="2000" dirty="0"/>
          </a:p>
          <a:p>
            <a:pPr marL="0" indent="0">
              <a:buNone/>
            </a:pPr>
            <a:endParaRPr lang="en-US" altLang="zh-CN" sz="2000" dirty="0"/>
          </a:p>
          <a:p>
            <a:pPr marL="0" indent="0">
              <a:buNone/>
            </a:pPr>
            <a:r>
              <a:rPr lang="en-US" altLang="zh-CN" sz="2000" dirty="0"/>
              <a:t>CF240E</a:t>
            </a:r>
            <a:r>
              <a:rPr lang="zh-CN" altLang="en-US" sz="2000" dirty="0"/>
              <a:t>保存路径（缩点重新展开）：</a:t>
            </a:r>
            <a:endParaRPr lang="en-US" altLang="zh-CN" sz="2000" dirty="0"/>
          </a:p>
          <a:p>
            <a:pPr marL="0" indent="0">
              <a:buNone/>
            </a:pPr>
            <a:r>
              <a:rPr lang="en-US" altLang="zh-CN" sz="2000" dirty="0"/>
              <a:t>https://www.likecs.com/show-307353848.html</a:t>
            </a:r>
            <a:endParaRPr lang="zh-CN" altLang="en-US" sz="2000" dirty="0"/>
          </a:p>
        </p:txBody>
      </p:sp>
      <p:pic>
        <p:nvPicPr>
          <p:cNvPr id="6" name="图片 5"/>
          <p:cNvPicPr>
            <a:picLocks noChangeAspect="1"/>
          </p:cNvPicPr>
          <p:nvPr/>
        </p:nvPicPr>
        <p:blipFill>
          <a:blip r:embed="rId1"/>
          <a:stretch>
            <a:fillRect/>
          </a:stretch>
        </p:blipFill>
        <p:spPr>
          <a:xfrm>
            <a:off x="7948246" y="676214"/>
            <a:ext cx="3514025" cy="3978885"/>
          </a:xfrm>
          <a:prstGeom prst="rect">
            <a:avLst/>
          </a:prstGeom>
        </p:spPr>
      </p:pic>
      <p:sp>
        <p:nvSpPr>
          <p:cNvPr id="8" name="文本框 7"/>
          <p:cNvSpPr txBox="1"/>
          <p:nvPr/>
        </p:nvSpPr>
        <p:spPr>
          <a:xfrm>
            <a:off x="8789760" y="4238046"/>
            <a:ext cx="2235444" cy="2308324"/>
          </a:xfrm>
          <a:prstGeom prst="rect">
            <a:avLst/>
          </a:prstGeom>
          <a:noFill/>
        </p:spPr>
        <p:txBody>
          <a:bodyPr wrap="square">
            <a:spAutoFit/>
          </a:bodyPr>
          <a:lstStyle/>
          <a:p>
            <a:r>
              <a:rPr lang="zh-CN" altLang="en-US" dirty="0"/>
              <a:t>5 6 1</a:t>
            </a:r>
            <a:endParaRPr lang="zh-CN" altLang="en-US" dirty="0"/>
          </a:p>
          <a:p>
            <a:r>
              <a:rPr lang="zh-CN" altLang="en-US" dirty="0"/>
              <a:t>1 2 2</a:t>
            </a:r>
            <a:endParaRPr lang="zh-CN" altLang="en-US" dirty="0"/>
          </a:p>
          <a:p>
            <a:r>
              <a:rPr lang="zh-CN" altLang="en-US" dirty="0"/>
              <a:t>4 2 1</a:t>
            </a:r>
            <a:endParaRPr lang="zh-CN" altLang="en-US" dirty="0"/>
          </a:p>
          <a:p>
            <a:r>
              <a:rPr lang="zh-CN" altLang="en-US" dirty="0"/>
              <a:t>2 3 3</a:t>
            </a:r>
            <a:endParaRPr lang="zh-CN" altLang="en-US" dirty="0"/>
          </a:p>
          <a:p>
            <a:r>
              <a:rPr lang="zh-CN" altLang="en-US" dirty="0"/>
              <a:t>3 4 2</a:t>
            </a:r>
            <a:endParaRPr lang="zh-CN" altLang="en-US" dirty="0"/>
          </a:p>
          <a:p>
            <a:r>
              <a:rPr lang="zh-CN" altLang="en-US" dirty="0"/>
              <a:t>4 5 2</a:t>
            </a:r>
            <a:endParaRPr lang="zh-CN" altLang="en-US" dirty="0"/>
          </a:p>
          <a:p>
            <a:r>
              <a:rPr lang="zh-CN" altLang="en-US" dirty="0"/>
              <a:t>3 5 3</a:t>
            </a:r>
            <a:endParaRPr lang="zh-CN" altLang="en-US" dirty="0"/>
          </a:p>
          <a:p>
            <a:r>
              <a:rPr lang="zh-CN" altLang="en-US" dirty="0"/>
              <a:t>9</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9279"/>
            <a:ext cx="10515600" cy="1325563"/>
          </a:xfrm>
        </p:spPr>
        <p:txBody>
          <a:bodyPr/>
          <a:lstStyle/>
          <a:p>
            <a:r>
              <a:rPr lang="en-US" altLang="zh-CN" dirty="0"/>
              <a:t>*</a:t>
            </a:r>
            <a:r>
              <a:rPr lang="en-US" altLang="zh-CN" dirty="0" err="1"/>
              <a:t>tarjan</a:t>
            </a:r>
            <a:r>
              <a:rPr lang="zh-CN" altLang="en-US" dirty="0"/>
              <a:t>优化朱刘</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417080"/>
            <a:ext cx="6397869" cy="3606072"/>
          </a:xfrm>
        </p:spPr>
      </p:pic>
      <p:pic>
        <p:nvPicPr>
          <p:cNvPr id="7" name="图片 6"/>
          <p:cNvPicPr>
            <a:picLocks noChangeAspect="1"/>
          </p:cNvPicPr>
          <p:nvPr/>
        </p:nvPicPr>
        <p:blipFill>
          <a:blip r:embed="rId2"/>
          <a:stretch>
            <a:fillRect/>
          </a:stretch>
        </p:blipFill>
        <p:spPr>
          <a:xfrm>
            <a:off x="838200" y="4749544"/>
            <a:ext cx="6789494" cy="202163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2691911" y="3079694"/>
            <a:ext cx="2552700" cy="314325"/>
          </a:xfrm>
        </p:spPr>
      </p:pic>
      <p:pic>
        <p:nvPicPr>
          <p:cNvPr id="9" name="图片 8"/>
          <p:cNvPicPr>
            <a:picLocks noChangeAspect="1"/>
          </p:cNvPicPr>
          <p:nvPr/>
        </p:nvPicPr>
        <p:blipFill>
          <a:blip r:embed="rId2"/>
          <a:stretch>
            <a:fillRect/>
          </a:stretch>
        </p:blipFill>
        <p:spPr>
          <a:xfrm>
            <a:off x="715107" y="2342221"/>
            <a:ext cx="5689196" cy="936094"/>
          </a:xfrm>
          <a:prstGeom prst="rect">
            <a:avLst/>
          </a:prstGeom>
        </p:spPr>
      </p:pic>
      <p:pic>
        <p:nvPicPr>
          <p:cNvPr id="11" name="图片 10"/>
          <p:cNvPicPr>
            <a:picLocks noChangeAspect="1"/>
          </p:cNvPicPr>
          <p:nvPr/>
        </p:nvPicPr>
        <p:blipFill>
          <a:blip r:embed="rId3"/>
          <a:stretch>
            <a:fillRect/>
          </a:stretch>
        </p:blipFill>
        <p:spPr>
          <a:xfrm>
            <a:off x="715107" y="365125"/>
            <a:ext cx="7561386" cy="1977096"/>
          </a:xfrm>
          <a:prstGeom prst="rect">
            <a:avLst/>
          </a:prstGeom>
        </p:spPr>
      </p:pic>
      <p:pic>
        <p:nvPicPr>
          <p:cNvPr id="13" name="图片 12"/>
          <p:cNvPicPr>
            <a:picLocks noChangeAspect="1"/>
          </p:cNvPicPr>
          <p:nvPr/>
        </p:nvPicPr>
        <p:blipFill>
          <a:blip r:embed="rId4"/>
          <a:stretch>
            <a:fillRect/>
          </a:stretch>
        </p:blipFill>
        <p:spPr>
          <a:xfrm>
            <a:off x="729761" y="3429000"/>
            <a:ext cx="6477000" cy="2498074"/>
          </a:xfrm>
          <a:prstGeom prst="rect">
            <a:avLst/>
          </a:prstGeom>
        </p:spPr>
      </p:pic>
      <p:sp>
        <p:nvSpPr>
          <p:cNvPr id="15" name="文本框 14"/>
          <p:cNvSpPr txBox="1"/>
          <p:nvPr/>
        </p:nvSpPr>
        <p:spPr>
          <a:xfrm>
            <a:off x="729761" y="6139912"/>
            <a:ext cx="6097464" cy="646331"/>
          </a:xfrm>
          <a:prstGeom prst="rect">
            <a:avLst/>
          </a:prstGeom>
          <a:noFill/>
        </p:spPr>
        <p:txBody>
          <a:bodyPr wrap="square">
            <a:spAutoFit/>
          </a:bodyPr>
          <a:lstStyle/>
          <a:p>
            <a:r>
              <a:rPr lang="zh-CN" altLang="en-US" dirty="0"/>
              <a:t>算法详情和代码参考：https://www.luogu.com.cn/problem/solution/P4716</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斯坦纳树</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400" dirty="0"/>
              <a:t>斯坦纳树问题是组合优化问题，与最小生成树相似，是最短网络的一种。最小生成树是在给定的点集和边中寻求最短网络使所有点连通。而最小斯坦纳树允许在给定点外增加额外的点，使生成的最短网络开销最小。</a:t>
            </a:r>
            <a:endParaRPr lang="zh-CN" altLang="en-US" sz="2400" dirty="0"/>
          </a:p>
        </p:txBody>
      </p:sp>
      <p:pic>
        <p:nvPicPr>
          <p:cNvPr id="5" name="图片 4"/>
          <p:cNvPicPr>
            <a:picLocks noChangeAspect="1"/>
          </p:cNvPicPr>
          <p:nvPr/>
        </p:nvPicPr>
        <p:blipFill>
          <a:blip r:embed="rId1"/>
          <a:stretch>
            <a:fillRect/>
          </a:stretch>
        </p:blipFill>
        <p:spPr>
          <a:xfrm>
            <a:off x="924291" y="3214688"/>
            <a:ext cx="8391525" cy="2962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2924" y="361950"/>
            <a:ext cx="10868025" cy="5943600"/>
          </a:xfrm>
        </p:spPr>
        <p:txBody>
          <a:bodyPr/>
          <a:lstStyle/>
          <a:p>
            <a:pPr marL="0" indent="0">
              <a:buNone/>
            </a:pPr>
            <a:r>
              <a:rPr lang="en-US" altLang="zh-CN" sz="4400" dirty="0"/>
              <a:t>Prim</a:t>
            </a:r>
            <a:r>
              <a:rPr lang="zh-CN" altLang="en-US" sz="4400" dirty="0"/>
              <a:t>算法描述：</a:t>
            </a:r>
            <a:endParaRPr lang="en-US" altLang="zh-CN" sz="4400" dirty="0"/>
          </a:p>
          <a:p>
            <a:pPr marL="0" indent="0">
              <a:buNone/>
            </a:pPr>
            <a:endParaRPr lang="en-US" altLang="zh-CN" sz="4400" dirty="0"/>
          </a:p>
          <a:p>
            <a:pPr marL="0" indent="0">
              <a:buNone/>
            </a:pPr>
            <a:r>
              <a:rPr lang="en-US" altLang="zh-CN" dirty="0"/>
              <a:t>1).</a:t>
            </a:r>
            <a:r>
              <a:rPr lang="zh-CN" altLang="en-US" dirty="0"/>
              <a:t>输入：一个加权连通图，其中顶点集合为</a:t>
            </a:r>
            <a:r>
              <a:rPr lang="en-US" altLang="zh-CN" dirty="0"/>
              <a:t>V</a:t>
            </a:r>
            <a:r>
              <a:rPr lang="zh-CN" altLang="en-US" dirty="0"/>
              <a:t>，边集合为</a:t>
            </a:r>
            <a:r>
              <a:rPr lang="en-US" altLang="zh-CN" dirty="0"/>
              <a:t>E</a:t>
            </a:r>
            <a:r>
              <a:rPr lang="zh-CN" altLang="en-US" dirty="0"/>
              <a:t>；</a:t>
            </a:r>
            <a:endParaRPr lang="zh-CN" altLang="en-US" dirty="0"/>
          </a:p>
          <a:p>
            <a:pPr marL="0" indent="0">
              <a:buNone/>
            </a:pPr>
            <a:r>
              <a:rPr lang="en-US" altLang="zh-CN" dirty="0"/>
              <a:t>2).</a:t>
            </a:r>
            <a:r>
              <a:rPr lang="zh-CN" altLang="en-US" dirty="0"/>
              <a:t>初始化：</a:t>
            </a:r>
            <a:r>
              <a:rPr lang="en-US" altLang="zh-CN" dirty="0" err="1"/>
              <a:t>V</a:t>
            </a:r>
            <a:r>
              <a:rPr lang="en-US" altLang="zh-CN" baseline="-25000" dirty="0" err="1"/>
              <a:t>new</a:t>
            </a:r>
            <a:r>
              <a:rPr lang="zh-CN" altLang="en-US" dirty="0"/>
              <a:t> </a:t>
            </a:r>
            <a:r>
              <a:rPr lang="en-US" altLang="zh-CN" dirty="0"/>
              <a:t>= {x}</a:t>
            </a:r>
            <a:r>
              <a:rPr lang="zh-CN" altLang="en-US" dirty="0"/>
              <a:t>，其中</a:t>
            </a:r>
            <a:r>
              <a:rPr lang="en-US" altLang="zh-CN" dirty="0"/>
              <a:t>x</a:t>
            </a:r>
            <a:r>
              <a:rPr lang="zh-CN" altLang="en-US" dirty="0"/>
              <a:t>为集合</a:t>
            </a:r>
            <a:r>
              <a:rPr lang="en-US" altLang="zh-CN" dirty="0"/>
              <a:t>V</a:t>
            </a:r>
            <a:r>
              <a:rPr lang="zh-CN" altLang="en-US" dirty="0"/>
              <a:t>中的任一节点（起始点），</a:t>
            </a:r>
            <a:r>
              <a:rPr lang="en-US" altLang="zh-CN" dirty="0" err="1"/>
              <a:t>E</a:t>
            </a:r>
            <a:r>
              <a:rPr lang="en-US" altLang="zh-CN" baseline="-25000" dirty="0" err="1"/>
              <a:t>new</a:t>
            </a:r>
            <a:r>
              <a:rPr lang="zh-CN" altLang="en-US" dirty="0"/>
              <a:t> </a:t>
            </a:r>
            <a:r>
              <a:rPr lang="en-US" altLang="zh-CN" dirty="0"/>
              <a:t>= {},</a:t>
            </a:r>
            <a:r>
              <a:rPr lang="zh-CN" altLang="en-US" dirty="0"/>
              <a:t>为空；</a:t>
            </a:r>
            <a:endParaRPr lang="zh-CN" altLang="en-US" dirty="0"/>
          </a:p>
          <a:p>
            <a:pPr marL="0" indent="0">
              <a:buNone/>
            </a:pPr>
            <a:r>
              <a:rPr lang="en-US" altLang="zh-CN" dirty="0"/>
              <a:t>3).</a:t>
            </a:r>
            <a:r>
              <a:rPr lang="zh-CN" altLang="en-US" dirty="0"/>
              <a:t>重复下列操作，直到</a:t>
            </a:r>
            <a:r>
              <a:rPr lang="en-US" altLang="zh-CN" dirty="0" err="1"/>
              <a:t>V</a:t>
            </a:r>
            <a:r>
              <a:rPr lang="en-US" altLang="zh-CN" baseline="-25000" dirty="0" err="1"/>
              <a:t>new</a:t>
            </a:r>
            <a:r>
              <a:rPr lang="zh-CN" altLang="en-US" dirty="0"/>
              <a:t> </a:t>
            </a:r>
            <a:r>
              <a:rPr lang="en-US" altLang="zh-CN" dirty="0"/>
              <a:t>= V</a:t>
            </a:r>
            <a:r>
              <a:rPr lang="zh-CN" altLang="en-US" dirty="0"/>
              <a:t>：</a:t>
            </a:r>
            <a:endParaRPr lang="zh-CN" altLang="en-US" dirty="0"/>
          </a:p>
          <a:p>
            <a:pPr marL="0" indent="0">
              <a:buNone/>
            </a:pPr>
            <a:r>
              <a:rPr lang="en-US" altLang="zh-CN" dirty="0"/>
              <a:t>	a.</a:t>
            </a:r>
            <a:r>
              <a:rPr lang="zh-CN" altLang="en-US" dirty="0"/>
              <a:t>在集合</a:t>
            </a:r>
            <a:r>
              <a:rPr lang="en-US" altLang="zh-CN" dirty="0"/>
              <a:t>E</a:t>
            </a:r>
            <a:r>
              <a:rPr lang="zh-CN" altLang="en-US" dirty="0"/>
              <a:t>中选取权值最小的边</a:t>
            </a:r>
            <a:r>
              <a:rPr lang="en-US" altLang="zh-CN" dirty="0"/>
              <a:t>&lt;u, v&gt;</a:t>
            </a:r>
            <a:r>
              <a:rPr lang="zh-CN" altLang="en-US" dirty="0"/>
              <a:t>，其中</a:t>
            </a:r>
            <a:r>
              <a:rPr lang="en-US" altLang="zh-CN" dirty="0"/>
              <a:t>u</a:t>
            </a:r>
            <a:r>
              <a:rPr lang="zh-CN" altLang="en-US" dirty="0"/>
              <a:t>为集合</a:t>
            </a:r>
            <a:r>
              <a:rPr lang="en-US" altLang="zh-CN" dirty="0" err="1"/>
              <a:t>V</a:t>
            </a:r>
            <a:r>
              <a:rPr lang="en-US" altLang="zh-CN" baseline="-25000" dirty="0" err="1"/>
              <a:t>new</a:t>
            </a:r>
            <a:r>
              <a:rPr lang="zh-CN" altLang="en-US" dirty="0"/>
              <a:t>中的</a:t>
            </a:r>
            <a:r>
              <a:rPr lang="en-US" altLang="zh-CN" dirty="0"/>
              <a:t>	</a:t>
            </a:r>
            <a:r>
              <a:rPr lang="zh-CN" altLang="en-US" dirty="0"/>
              <a:t>元素，而</a:t>
            </a:r>
            <a:r>
              <a:rPr lang="en-US" altLang="zh-CN" dirty="0"/>
              <a:t>v</a:t>
            </a:r>
            <a:r>
              <a:rPr lang="zh-CN" altLang="en-US" dirty="0"/>
              <a:t>不在</a:t>
            </a:r>
            <a:r>
              <a:rPr lang="en-US" altLang="zh-CN" dirty="0" err="1"/>
              <a:t>V</a:t>
            </a:r>
            <a:r>
              <a:rPr lang="en-US" altLang="zh-CN" baseline="-25000" dirty="0" err="1"/>
              <a:t>new</a:t>
            </a:r>
            <a:r>
              <a:rPr lang="zh-CN" altLang="en-US" dirty="0"/>
              <a:t>集合当中，并且</a:t>
            </a:r>
            <a:r>
              <a:rPr lang="en-US" altLang="zh-CN" dirty="0" err="1"/>
              <a:t>v∈V</a:t>
            </a:r>
            <a:r>
              <a:rPr lang="zh-CN" altLang="en-US" dirty="0"/>
              <a:t>（如果存在有多条满</a:t>
            </a:r>
            <a:r>
              <a:rPr lang="en-US" altLang="zh-CN" dirty="0"/>
              <a:t>	</a:t>
            </a:r>
            <a:r>
              <a:rPr lang="zh-CN" altLang="en-US" dirty="0"/>
              <a:t>足前述条件即具有相同权值的边，则可任意选取其中之一）；</a:t>
            </a:r>
            <a:endParaRPr lang="zh-CN" altLang="en-US" dirty="0"/>
          </a:p>
          <a:p>
            <a:pPr marL="0" indent="0">
              <a:buNone/>
            </a:pPr>
            <a:r>
              <a:rPr lang="en-US" altLang="zh-CN" dirty="0"/>
              <a:t>	b.</a:t>
            </a:r>
            <a:r>
              <a:rPr lang="zh-CN" altLang="en-US" dirty="0"/>
              <a:t>将</a:t>
            </a:r>
            <a:r>
              <a:rPr lang="en-US" altLang="zh-CN" dirty="0"/>
              <a:t>v</a:t>
            </a:r>
            <a:r>
              <a:rPr lang="zh-CN" altLang="en-US" dirty="0"/>
              <a:t>加入集合</a:t>
            </a:r>
            <a:r>
              <a:rPr lang="en-US" altLang="zh-CN" dirty="0" err="1"/>
              <a:t>V</a:t>
            </a:r>
            <a:r>
              <a:rPr lang="en-US" altLang="zh-CN" baseline="-25000" dirty="0" err="1"/>
              <a:t>new</a:t>
            </a:r>
            <a:r>
              <a:rPr lang="zh-CN" altLang="en-US" dirty="0"/>
              <a:t>中，将</a:t>
            </a:r>
            <a:r>
              <a:rPr lang="en-US" altLang="zh-CN" dirty="0"/>
              <a:t>&lt;u, v&gt;</a:t>
            </a:r>
            <a:r>
              <a:rPr lang="zh-CN" altLang="en-US" dirty="0"/>
              <a:t>边加入集合</a:t>
            </a:r>
            <a:r>
              <a:rPr lang="en-US" altLang="zh-CN" dirty="0" err="1"/>
              <a:t>E</a:t>
            </a:r>
            <a:r>
              <a:rPr lang="en-US" altLang="zh-CN" baseline="-25000" dirty="0" err="1"/>
              <a:t>new</a:t>
            </a:r>
            <a:r>
              <a:rPr lang="zh-CN" altLang="en-US" dirty="0"/>
              <a:t>中；</a:t>
            </a:r>
            <a:endParaRPr lang="zh-CN" altLang="en-US" dirty="0"/>
          </a:p>
          <a:p>
            <a:pPr marL="0" indent="0">
              <a:buNone/>
            </a:pPr>
            <a:r>
              <a:rPr lang="en-US" altLang="zh-CN" dirty="0"/>
              <a:t>4).</a:t>
            </a:r>
            <a:r>
              <a:rPr lang="zh-CN" altLang="en-US" dirty="0"/>
              <a:t>输出：使用集合</a:t>
            </a:r>
            <a:r>
              <a:rPr lang="en-US" altLang="zh-CN" dirty="0" err="1"/>
              <a:t>V</a:t>
            </a:r>
            <a:r>
              <a:rPr lang="en-US" altLang="zh-CN" baseline="-25000" dirty="0" err="1"/>
              <a:t>new</a:t>
            </a:r>
            <a:r>
              <a:rPr lang="zh-CN" altLang="en-US" dirty="0"/>
              <a:t>和</a:t>
            </a:r>
            <a:r>
              <a:rPr lang="en-US" altLang="zh-CN" dirty="0" err="1"/>
              <a:t>E</a:t>
            </a:r>
            <a:r>
              <a:rPr lang="en-US" altLang="zh-CN" baseline="-25000" dirty="0" err="1"/>
              <a:t>new</a:t>
            </a:r>
            <a:r>
              <a:rPr lang="zh-CN" altLang="en-US" dirty="0"/>
              <a:t>来描述所得到的最小生成树。</a:t>
            </a:r>
            <a:endParaRPr lang="zh-CN" altLang="en-US" dirty="0"/>
          </a:p>
          <a:p>
            <a:pPr marL="0" inden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83787"/>
            <a:ext cx="10515600" cy="4351338"/>
          </a:xfrm>
        </p:spPr>
        <p:txBody>
          <a:bodyPr/>
          <a:lstStyle/>
          <a:p>
            <a:pPr marL="0" indent="0">
              <a:buNone/>
            </a:pPr>
            <a:r>
              <a:rPr lang="en-US" altLang="zh-CN" dirty="0"/>
              <a:t>P6192 【</a:t>
            </a:r>
            <a:r>
              <a:rPr lang="zh-CN" altLang="en-US" dirty="0"/>
              <a:t>模板</a:t>
            </a:r>
            <a:r>
              <a:rPr lang="en-US" altLang="zh-CN" dirty="0"/>
              <a:t>】</a:t>
            </a:r>
            <a:r>
              <a:rPr lang="zh-CN" altLang="en-US" dirty="0"/>
              <a:t>最小斯坦纳树</a:t>
            </a:r>
            <a:endParaRPr lang="zh-CN" altLang="en-US" dirty="0"/>
          </a:p>
        </p:txBody>
      </p:sp>
      <p:pic>
        <p:nvPicPr>
          <p:cNvPr id="5" name="图片 4"/>
          <p:cNvPicPr>
            <a:picLocks noChangeAspect="1"/>
          </p:cNvPicPr>
          <p:nvPr/>
        </p:nvPicPr>
        <p:blipFill>
          <a:blip r:embed="rId1"/>
          <a:stretch>
            <a:fillRect/>
          </a:stretch>
        </p:blipFill>
        <p:spPr>
          <a:xfrm>
            <a:off x="838200" y="2037446"/>
            <a:ext cx="5685692" cy="2993832"/>
          </a:xfrm>
          <a:prstGeom prst="rect">
            <a:avLst/>
          </a:prstGeom>
        </p:spPr>
      </p:pic>
      <p:pic>
        <p:nvPicPr>
          <p:cNvPr id="7" name="图片 6"/>
          <p:cNvPicPr>
            <a:picLocks noChangeAspect="1"/>
          </p:cNvPicPr>
          <p:nvPr/>
        </p:nvPicPr>
        <p:blipFill>
          <a:blip r:embed="rId2"/>
          <a:stretch>
            <a:fillRect/>
          </a:stretch>
        </p:blipFill>
        <p:spPr>
          <a:xfrm>
            <a:off x="838200" y="5074263"/>
            <a:ext cx="7308240" cy="11027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289" y="167054"/>
            <a:ext cx="10515600" cy="5324109"/>
          </a:xfrm>
        </p:spPr>
        <p:txBody>
          <a:bodyPr>
            <a:normAutofit/>
          </a:bodyPr>
          <a:lstStyle/>
          <a:p>
            <a:pPr marL="0" indent="0">
              <a:buNone/>
            </a:pPr>
            <a:r>
              <a:rPr lang="zh-CN" altLang="en-US" sz="2400" b="0" i="0" dirty="0">
                <a:effectLst/>
                <a:latin typeface="-apple-system"/>
              </a:rPr>
              <a:t>分析：</a:t>
            </a:r>
            <a:endParaRPr lang="en-US" altLang="zh-CN" sz="2400" b="0" i="0" dirty="0">
              <a:effectLst/>
              <a:latin typeface="-apple-system"/>
            </a:endParaRPr>
          </a:p>
        </p:txBody>
      </p:sp>
      <p:pic>
        <p:nvPicPr>
          <p:cNvPr id="7" name="图片 6"/>
          <p:cNvPicPr>
            <a:picLocks noChangeAspect="1"/>
          </p:cNvPicPr>
          <p:nvPr/>
        </p:nvPicPr>
        <p:blipFill>
          <a:blip r:embed="rId1"/>
          <a:stretch>
            <a:fillRect/>
          </a:stretch>
        </p:blipFill>
        <p:spPr>
          <a:xfrm>
            <a:off x="88289" y="540360"/>
            <a:ext cx="6520459" cy="5324109"/>
          </a:xfrm>
          <a:prstGeom prst="rect">
            <a:avLst/>
          </a:prstGeom>
        </p:spPr>
      </p:pic>
      <p:pic>
        <p:nvPicPr>
          <p:cNvPr id="9" name="图片 8"/>
          <p:cNvPicPr>
            <a:picLocks noChangeAspect="1"/>
          </p:cNvPicPr>
          <p:nvPr/>
        </p:nvPicPr>
        <p:blipFill>
          <a:blip r:embed="rId2"/>
          <a:stretch>
            <a:fillRect/>
          </a:stretch>
        </p:blipFill>
        <p:spPr>
          <a:xfrm>
            <a:off x="7780825" y="4264867"/>
            <a:ext cx="3191975" cy="1017478"/>
          </a:xfrm>
          <a:prstGeom prst="rect">
            <a:avLst/>
          </a:prstGeom>
        </p:spPr>
      </p:pic>
      <p:pic>
        <p:nvPicPr>
          <p:cNvPr id="11" name="图片 10"/>
          <p:cNvPicPr>
            <a:picLocks noChangeAspect="1"/>
          </p:cNvPicPr>
          <p:nvPr/>
        </p:nvPicPr>
        <p:blipFill>
          <a:blip r:embed="rId3"/>
          <a:stretch>
            <a:fillRect/>
          </a:stretch>
        </p:blipFill>
        <p:spPr>
          <a:xfrm>
            <a:off x="5346089" y="3380372"/>
            <a:ext cx="6664203" cy="440851"/>
          </a:xfrm>
          <a:prstGeom prst="rect">
            <a:avLst/>
          </a:prstGeom>
        </p:spPr>
      </p:pic>
      <p:sp>
        <p:nvSpPr>
          <p:cNvPr id="13" name="文本框 12"/>
          <p:cNvSpPr txBox="1"/>
          <p:nvPr/>
        </p:nvSpPr>
        <p:spPr>
          <a:xfrm>
            <a:off x="88289" y="6204620"/>
            <a:ext cx="6101860" cy="369332"/>
          </a:xfrm>
          <a:prstGeom prst="rect">
            <a:avLst/>
          </a:prstGeom>
          <a:noFill/>
        </p:spPr>
        <p:txBody>
          <a:bodyPr wrap="square">
            <a:spAutoFit/>
          </a:bodyPr>
          <a:lstStyle/>
          <a:p>
            <a:r>
              <a:rPr lang="zh-CN" altLang="en-US" dirty="0"/>
              <a:t>代码实现：https://www.luogu.com.cn/paste/rws9nn6d</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最小直径生成树</a:t>
            </a:r>
            <a:endParaRPr lang="zh-CN" altLang="en-US" dirty="0"/>
          </a:p>
        </p:txBody>
      </p:sp>
      <p:pic>
        <p:nvPicPr>
          <p:cNvPr id="5" name="图片 4"/>
          <p:cNvPicPr>
            <a:picLocks noChangeAspect="1"/>
          </p:cNvPicPr>
          <p:nvPr/>
        </p:nvPicPr>
        <p:blipFill>
          <a:blip r:embed="rId1"/>
          <a:stretch>
            <a:fillRect/>
          </a:stretch>
        </p:blipFill>
        <p:spPr>
          <a:xfrm>
            <a:off x="990233" y="1628776"/>
            <a:ext cx="6921847" cy="454818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829407" y="386861"/>
            <a:ext cx="4120437" cy="2351210"/>
          </a:xfrm>
          <a:prstGeom prst="rect">
            <a:avLst/>
          </a:prstGeom>
        </p:spPr>
      </p:pic>
      <p:pic>
        <p:nvPicPr>
          <p:cNvPr id="7" name="图片 6"/>
          <p:cNvPicPr>
            <a:picLocks noChangeAspect="1"/>
          </p:cNvPicPr>
          <p:nvPr/>
        </p:nvPicPr>
        <p:blipFill>
          <a:blip r:embed="rId2"/>
          <a:stretch>
            <a:fillRect/>
          </a:stretch>
        </p:blipFill>
        <p:spPr>
          <a:xfrm>
            <a:off x="5249009" y="151438"/>
            <a:ext cx="6788746" cy="2818264"/>
          </a:xfrm>
          <a:prstGeom prst="rect">
            <a:avLst/>
          </a:prstGeom>
        </p:spPr>
      </p:pic>
      <p:pic>
        <p:nvPicPr>
          <p:cNvPr id="9" name="图片 8"/>
          <p:cNvPicPr>
            <a:picLocks noChangeAspect="1"/>
          </p:cNvPicPr>
          <p:nvPr/>
        </p:nvPicPr>
        <p:blipFill>
          <a:blip r:embed="rId3"/>
          <a:stretch>
            <a:fillRect/>
          </a:stretch>
        </p:blipFill>
        <p:spPr>
          <a:xfrm>
            <a:off x="327879" y="2892669"/>
            <a:ext cx="5932243" cy="3505100"/>
          </a:xfrm>
          <a:prstGeom prst="rect">
            <a:avLst/>
          </a:prstGeom>
        </p:spPr>
      </p:pic>
      <p:pic>
        <p:nvPicPr>
          <p:cNvPr id="11" name="图片 10"/>
          <p:cNvPicPr>
            <a:picLocks noChangeAspect="1"/>
          </p:cNvPicPr>
          <p:nvPr/>
        </p:nvPicPr>
        <p:blipFill>
          <a:blip r:embed="rId4"/>
          <a:stretch>
            <a:fillRect/>
          </a:stretch>
        </p:blipFill>
        <p:spPr>
          <a:xfrm>
            <a:off x="5332032" y="3298583"/>
            <a:ext cx="6468330" cy="2693272"/>
          </a:xfrm>
          <a:prstGeom prst="rect">
            <a:avLst/>
          </a:prstGeom>
        </p:spPr>
      </p:pic>
      <p:pic>
        <p:nvPicPr>
          <p:cNvPr id="13" name="图片 12"/>
          <p:cNvPicPr>
            <a:picLocks noChangeAspect="1"/>
          </p:cNvPicPr>
          <p:nvPr/>
        </p:nvPicPr>
        <p:blipFill>
          <a:blip r:embed="rId5"/>
          <a:stretch>
            <a:fillRect/>
          </a:stretch>
        </p:blipFill>
        <p:spPr>
          <a:xfrm>
            <a:off x="5868119" y="6078345"/>
            <a:ext cx="5932243" cy="47402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9069" y="726587"/>
            <a:ext cx="10515600" cy="4351338"/>
          </a:xfrm>
        </p:spPr>
        <p:txBody>
          <a:bodyPr>
            <a:normAutofit/>
          </a:bodyPr>
          <a:lstStyle/>
          <a:p>
            <a:pPr marL="0" indent="0">
              <a:buNone/>
            </a:pPr>
            <a:r>
              <a:rPr lang="zh-CN" altLang="en-US" sz="2000" dirty="0"/>
              <a:t>关于第</a:t>
            </a:r>
            <a:r>
              <a:rPr lang="en-US" altLang="zh-CN" sz="2000" dirty="0"/>
              <a:t>4</a:t>
            </a:r>
            <a:r>
              <a:rPr lang="zh-CN" altLang="en-US" sz="2000" dirty="0"/>
              <a:t>步拐点的求法：</a:t>
            </a:r>
            <a:endParaRPr lang="en-US" altLang="zh-CN" sz="2000" dirty="0"/>
          </a:p>
          <a:p>
            <a:pPr marL="0" indent="0">
              <a:buNone/>
            </a:pPr>
            <a:r>
              <a:rPr lang="zh-CN" altLang="en-US" sz="2000" dirty="0"/>
              <a:t>发现当且仅当存在距离该边的某一端点 </a:t>
            </a:r>
            <a:r>
              <a:rPr lang="en-US" altLang="zh-CN" sz="2000" dirty="0"/>
              <a:t>u </a:t>
            </a:r>
            <a:r>
              <a:rPr lang="zh-CN" altLang="en-US" sz="2000" dirty="0"/>
              <a:t>距离相大小邻的两个点 </a:t>
            </a:r>
            <a:r>
              <a:rPr lang="en-US" altLang="zh-CN" sz="2000" dirty="0"/>
              <a:t>i1​ ,i2​  </a:t>
            </a:r>
            <a:r>
              <a:rPr lang="zh-CN" altLang="en-US" sz="2000" dirty="0"/>
              <a:t>使得 </a:t>
            </a:r>
            <a:r>
              <a:rPr lang="en-US" altLang="zh-CN" sz="2000" dirty="0"/>
              <a:t>d[u][i1​]&lt;d[u][i2​ ] </a:t>
            </a:r>
            <a:r>
              <a:rPr lang="zh-CN" altLang="en-US" sz="2000" dirty="0"/>
              <a:t>且</a:t>
            </a:r>
            <a:r>
              <a:rPr lang="en-US" altLang="zh-CN" sz="2000" dirty="0"/>
              <a:t>d[v][i1​]&gt;d[v][i2​] </a:t>
            </a:r>
            <a:r>
              <a:rPr lang="zh-CN" altLang="en-US" sz="2000" dirty="0"/>
              <a:t>时针对两点 </a:t>
            </a:r>
            <a:r>
              <a:rPr lang="en-US" altLang="zh-CN" sz="2000" dirty="0"/>
              <a:t>i1 , i2 </a:t>
            </a:r>
            <a:r>
              <a:rPr lang="zh-CN" altLang="en-US" sz="2000" dirty="0"/>
              <a:t>的最短距离图像的交点的函数值为函数 </a:t>
            </a:r>
            <a:r>
              <a:rPr lang="en-US" altLang="zh-CN" sz="2000" dirty="0"/>
              <a:t>f(x) </a:t>
            </a:r>
            <a:r>
              <a:rPr lang="zh-CN" altLang="en-US" sz="2000" dirty="0"/>
              <a:t>的极小值。枚举这样的极小值就可以得到绝对中心在边上的情况的候选点。</a:t>
            </a:r>
            <a:endParaRPr lang="zh-CN" altLang="en-US" sz="2000" dirty="0"/>
          </a:p>
        </p:txBody>
      </p:sp>
      <p:pic>
        <p:nvPicPr>
          <p:cNvPr id="5" name="图片 4"/>
          <p:cNvPicPr>
            <a:picLocks noChangeAspect="1"/>
          </p:cNvPicPr>
          <p:nvPr/>
        </p:nvPicPr>
        <p:blipFill>
          <a:blip r:embed="rId1"/>
          <a:stretch>
            <a:fillRect/>
          </a:stretch>
        </p:blipFill>
        <p:spPr>
          <a:xfrm>
            <a:off x="2490055" y="2681165"/>
            <a:ext cx="5740601" cy="345024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2004686" y="0"/>
            <a:ext cx="8182627"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4695825"/>
            <a:ext cx="4981575" cy="1476375"/>
          </a:xfrm>
        </p:spPr>
        <p:txBody>
          <a:bodyPr>
            <a:normAutofit fontScale="85000" lnSpcReduction="20000"/>
          </a:bodyPr>
          <a:lstStyle/>
          <a:p>
            <a:pPr marL="0" indent="0">
              <a:buNone/>
            </a:pPr>
            <a:r>
              <a:rPr lang="zh-CN" altLang="en-US" dirty="0"/>
              <a:t>假如从顶点</a:t>
            </a:r>
            <a:r>
              <a:rPr lang="en-US" altLang="zh-CN" dirty="0"/>
              <a:t>A</a:t>
            </a:r>
            <a:r>
              <a:rPr lang="zh-CN" altLang="en-US" dirty="0"/>
              <a:t>出发，顶点 </a:t>
            </a:r>
            <a:r>
              <a:rPr lang="en-US" altLang="zh-CN" dirty="0"/>
              <a:t>B</a:t>
            </a:r>
            <a:r>
              <a:rPr lang="zh-CN" altLang="en-US" dirty="0"/>
              <a:t>、</a:t>
            </a:r>
            <a:r>
              <a:rPr lang="en-US" altLang="zh-CN" dirty="0"/>
              <a:t>C</a:t>
            </a:r>
            <a:r>
              <a:rPr lang="zh-CN" altLang="en-US" dirty="0"/>
              <a:t>、</a:t>
            </a:r>
            <a:r>
              <a:rPr lang="en-US" altLang="zh-CN" dirty="0"/>
              <a:t>D </a:t>
            </a:r>
            <a:r>
              <a:rPr lang="zh-CN" altLang="en-US" dirty="0"/>
              <a:t>到顶点 </a:t>
            </a:r>
            <a:r>
              <a:rPr lang="en-US" altLang="zh-CN" dirty="0"/>
              <a:t>A </a:t>
            </a:r>
            <a:r>
              <a:rPr lang="zh-CN" altLang="en-US" dirty="0"/>
              <a:t>的权值分别为 </a:t>
            </a:r>
            <a:r>
              <a:rPr lang="en-US" altLang="zh-CN" dirty="0"/>
              <a:t>2</a:t>
            </a:r>
            <a:r>
              <a:rPr lang="zh-CN" altLang="en-US" dirty="0"/>
              <a:t>、</a:t>
            </a:r>
            <a:r>
              <a:rPr lang="en-US" altLang="zh-CN" dirty="0"/>
              <a:t>4</a:t>
            </a:r>
            <a:r>
              <a:rPr lang="zh-CN" altLang="en-US" dirty="0"/>
              <a:t>、</a:t>
            </a:r>
            <a:r>
              <a:rPr lang="en-US" altLang="zh-CN" dirty="0"/>
              <a:t>2</a:t>
            </a:r>
            <a:r>
              <a:rPr lang="zh-CN" altLang="en-US" dirty="0"/>
              <a:t>，所以，对于顶点 </a:t>
            </a:r>
            <a:r>
              <a:rPr lang="en-US" altLang="zh-CN" dirty="0"/>
              <a:t>A </a:t>
            </a:r>
            <a:r>
              <a:rPr lang="zh-CN" altLang="en-US" dirty="0"/>
              <a:t>来说，顶点 </a:t>
            </a:r>
            <a:r>
              <a:rPr lang="en-US" altLang="zh-CN" dirty="0"/>
              <a:t>B </a:t>
            </a:r>
            <a:r>
              <a:rPr lang="zh-CN" altLang="en-US" dirty="0"/>
              <a:t>和顶点 </a:t>
            </a:r>
            <a:r>
              <a:rPr lang="en-US" altLang="zh-CN" dirty="0"/>
              <a:t>D </a:t>
            </a:r>
            <a:r>
              <a:rPr lang="zh-CN" altLang="en-US" dirty="0"/>
              <a:t>到 </a:t>
            </a:r>
            <a:r>
              <a:rPr lang="en-US" altLang="zh-CN" dirty="0"/>
              <a:t>A </a:t>
            </a:r>
            <a:r>
              <a:rPr lang="zh-CN" altLang="en-US" dirty="0"/>
              <a:t>的权值最小，假设先找到的顶点 </a:t>
            </a:r>
            <a:r>
              <a:rPr lang="en-US" altLang="zh-CN" dirty="0"/>
              <a:t>B</a:t>
            </a:r>
            <a:r>
              <a:rPr lang="zh-CN" altLang="en-US" dirty="0"/>
              <a:t>：</a:t>
            </a:r>
            <a:endParaRPr lang="zh-CN" altLang="en-US" dirty="0"/>
          </a:p>
        </p:txBody>
      </p:sp>
      <p:sp>
        <p:nvSpPr>
          <p:cNvPr id="6" name="内容占位符 2"/>
          <p:cNvSpPr txBox="1"/>
          <p:nvPr/>
        </p:nvSpPr>
        <p:spPr>
          <a:xfrm>
            <a:off x="6543675" y="4448175"/>
            <a:ext cx="5295900" cy="20478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继续分析顶点 </a:t>
            </a:r>
            <a:r>
              <a:rPr lang="en-US" altLang="zh-CN" dirty="0"/>
              <a:t>C </a:t>
            </a:r>
            <a:r>
              <a:rPr lang="zh-CN" altLang="en-US" dirty="0"/>
              <a:t>和 </a:t>
            </a:r>
            <a:r>
              <a:rPr lang="en-US" altLang="zh-CN" dirty="0"/>
              <a:t>D</a:t>
            </a:r>
            <a:r>
              <a:rPr lang="zh-CN" altLang="en-US" dirty="0"/>
              <a:t>，顶点 </a:t>
            </a:r>
            <a:r>
              <a:rPr lang="en-US" altLang="zh-CN" dirty="0"/>
              <a:t>C </a:t>
            </a:r>
            <a:r>
              <a:rPr lang="zh-CN" altLang="en-US" dirty="0"/>
              <a:t>到 </a:t>
            </a:r>
            <a:r>
              <a:rPr lang="en-US" altLang="zh-CN" dirty="0"/>
              <a:t>B </a:t>
            </a:r>
            <a:r>
              <a:rPr lang="zh-CN" altLang="en-US" dirty="0"/>
              <a:t>的权值为 </a:t>
            </a:r>
            <a:r>
              <a:rPr lang="en-US" altLang="zh-CN" dirty="0"/>
              <a:t>3</a:t>
            </a:r>
            <a:r>
              <a:rPr lang="zh-CN" altLang="en-US" dirty="0"/>
              <a:t>，到 </a:t>
            </a:r>
            <a:r>
              <a:rPr lang="en-US" altLang="zh-CN" dirty="0"/>
              <a:t>A </a:t>
            </a:r>
            <a:r>
              <a:rPr lang="zh-CN" altLang="en-US" dirty="0"/>
              <a:t>的权值为 </a:t>
            </a:r>
            <a:r>
              <a:rPr lang="en-US" altLang="zh-CN" dirty="0"/>
              <a:t>4</a:t>
            </a:r>
            <a:r>
              <a:rPr lang="zh-CN" altLang="en-US" dirty="0"/>
              <a:t>；顶点 </a:t>
            </a:r>
            <a:r>
              <a:rPr lang="en-US" altLang="zh-CN" dirty="0"/>
              <a:t>D </a:t>
            </a:r>
            <a:r>
              <a:rPr lang="zh-CN" altLang="en-US" dirty="0"/>
              <a:t>到 </a:t>
            </a:r>
            <a:r>
              <a:rPr lang="en-US" altLang="zh-CN" dirty="0"/>
              <a:t>A </a:t>
            </a:r>
            <a:r>
              <a:rPr lang="zh-CN" altLang="en-US" dirty="0"/>
              <a:t>的权值为 </a:t>
            </a:r>
            <a:r>
              <a:rPr lang="en-US" altLang="zh-CN" dirty="0"/>
              <a:t>2</a:t>
            </a:r>
            <a:r>
              <a:rPr lang="zh-CN" altLang="en-US" dirty="0"/>
              <a:t>，到 </a:t>
            </a:r>
            <a:r>
              <a:rPr lang="en-US" altLang="zh-CN" dirty="0"/>
              <a:t>B </a:t>
            </a:r>
            <a:r>
              <a:rPr lang="zh-CN" altLang="en-US" dirty="0"/>
              <a:t>的权值为无穷大（如果之间没有直接通路，设定权值为无穷大）。所以顶点 </a:t>
            </a:r>
            <a:r>
              <a:rPr lang="en-US" altLang="zh-CN" dirty="0"/>
              <a:t>D </a:t>
            </a:r>
            <a:r>
              <a:rPr lang="zh-CN" altLang="en-US" dirty="0"/>
              <a:t>到 </a:t>
            </a:r>
            <a:r>
              <a:rPr lang="en-US" altLang="zh-CN" dirty="0"/>
              <a:t>A </a:t>
            </a:r>
            <a:r>
              <a:rPr lang="zh-CN" altLang="en-US" dirty="0"/>
              <a:t>的权值最小：</a:t>
            </a:r>
            <a:endParaRPr lang="zh-CN" altLang="en-US" dirty="0"/>
          </a:p>
        </p:txBody>
      </p:sp>
      <p:pic>
        <p:nvPicPr>
          <p:cNvPr id="7" name="图片 6"/>
          <p:cNvPicPr>
            <a:picLocks noChangeAspect="1"/>
          </p:cNvPicPr>
          <p:nvPr/>
        </p:nvPicPr>
        <p:blipFill>
          <a:blip r:embed="rId1"/>
          <a:stretch>
            <a:fillRect/>
          </a:stretch>
        </p:blipFill>
        <p:spPr>
          <a:xfrm>
            <a:off x="1442313" y="571500"/>
            <a:ext cx="3000375" cy="3752850"/>
          </a:xfrm>
          <a:prstGeom prst="rect">
            <a:avLst/>
          </a:prstGeom>
        </p:spPr>
      </p:pic>
      <p:pic>
        <p:nvPicPr>
          <p:cNvPr id="8" name="图片 7"/>
          <p:cNvPicPr>
            <a:picLocks noChangeAspect="1"/>
          </p:cNvPicPr>
          <p:nvPr/>
        </p:nvPicPr>
        <p:blipFill>
          <a:blip r:embed="rId2"/>
          <a:stretch>
            <a:fillRect/>
          </a:stretch>
        </p:blipFill>
        <p:spPr>
          <a:xfrm>
            <a:off x="7311162" y="447675"/>
            <a:ext cx="2993437" cy="3267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4695825"/>
            <a:ext cx="4981575" cy="1476375"/>
          </a:xfrm>
        </p:spPr>
        <p:txBody>
          <a:bodyPr>
            <a:normAutofit fontScale="92500" lnSpcReduction="10000"/>
          </a:bodyPr>
          <a:lstStyle/>
          <a:p>
            <a:pPr marL="0" indent="0">
              <a:buNone/>
            </a:pPr>
            <a:r>
              <a:rPr lang="zh-CN" altLang="en-US" dirty="0"/>
              <a:t>最后，只剩下顶点 </a:t>
            </a:r>
            <a:r>
              <a:rPr lang="en-US" altLang="zh-CN" dirty="0"/>
              <a:t>C</a:t>
            </a:r>
            <a:r>
              <a:rPr lang="zh-CN" altLang="en-US" dirty="0"/>
              <a:t>，到 </a:t>
            </a:r>
            <a:r>
              <a:rPr lang="en-US" altLang="zh-CN" dirty="0"/>
              <a:t>A </a:t>
            </a:r>
            <a:r>
              <a:rPr lang="zh-CN" altLang="en-US" dirty="0"/>
              <a:t>的权值为 </a:t>
            </a:r>
            <a:r>
              <a:rPr lang="en-US" altLang="zh-CN" dirty="0"/>
              <a:t>4</a:t>
            </a:r>
            <a:r>
              <a:rPr lang="zh-CN" altLang="en-US" dirty="0"/>
              <a:t>，到 </a:t>
            </a:r>
            <a:r>
              <a:rPr lang="en-US" altLang="zh-CN" dirty="0"/>
              <a:t>B </a:t>
            </a:r>
            <a:r>
              <a:rPr lang="zh-CN" altLang="en-US" dirty="0"/>
              <a:t>的权值和到 </a:t>
            </a:r>
            <a:r>
              <a:rPr lang="en-US" altLang="zh-CN" dirty="0"/>
              <a:t>D </a:t>
            </a:r>
            <a:r>
              <a:rPr lang="zh-CN" altLang="en-US" dirty="0"/>
              <a:t>的权值一样大，为 </a:t>
            </a:r>
            <a:r>
              <a:rPr lang="en-US" altLang="zh-CN" dirty="0"/>
              <a:t>3</a:t>
            </a:r>
            <a:r>
              <a:rPr lang="zh-CN" altLang="en-US" dirty="0"/>
              <a:t>。所以该连通图有两个最小生成树：</a:t>
            </a:r>
            <a:endParaRPr lang="zh-CN" altLang="en-US" dirty="0"/>
          </a:p>
        </p:txBody>
      </p:sp>
      <p:sp>
        <p:nvSpPr>
          <p:cNvPr id="6" name="内容占位符 2"/>
          <p:cNvSpPr txBox="1"/>
          <p:nvPr/>
        </p:nvSpPr>
        <p:spPr>
          <a:xfrm>
            <a:off x="6677027" y="4629150"/>
            <a:ext cx="4124323" cy="1352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我们选取</a:t>
            </a:r>
            <a:r>
              <a:rPr lang="en-US" altLang="zh-CN" dirty="0"/>
              <a:t>CD</a:t>
            </a:r>
            <a:r>
              <a:rPr lang="zh-CN" altLang="en-US" dirty="0"/>
              <a:t>这一条边，得到如图所示最小生成树。</a:t>
            </a:r>
            <a:endParaRPr lang="zh-CN" altLang="en-US" dirty="0"/>
          </a:p>
        </p:txBody>
      </p:sp>
      <p:pic>
        <p:nvPicPr>
          <p:cNvPr id="2" name="图片 1"/>
          <p:cNvPicPr>
            <a:picLocks noChangeAspect="1"/>
          </p:cNvPicPr>
          <p:nvPr/>
        </p:nvPicPr>
        <p:blipFill>
          <a:blip r:embed="rId1"/>
          <a:stretch>
            <a:fillRect/>
          </a:stretch>
        </p:blipFill>
        <p:spPr>
          <a:xfrm>
            <a:off x="1143000" y="447675"/>
            <a:ext cx="3279636" cy="3524250"/>
          </a:xfrm>
          <a:prstGeom prst="rect">
            <a:avLst/>
          </a:prstGeom>
        </p:spPr>
      </p:pic>
      <p:pic>
        <p:nvPicPr>
          <p:cNvPr id="4" name="图片 3"/>
          <p:cNvPicPr>
            <a:picLocks noChangeAspect="1"/>
          </p:cNvPicPr>
          <p:nvPr/>
        </p:nvPicPr>
        <p:blipFill>
          <a:blip r:embed="rId2"/>
          <a:stretch>
            <a:fillRect/>
          </a:stretch>
        </p:blipFill>
        <p:spPr>
          <a:xfrm>
            <a:off x="7086600" y="447675"/>
            <a:ext cx="3265280" cy="3524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6750"/>
            <a:ext cx="10515600" cy="5510213"/>
          </a:xfrm>
        </p:spPr>
        <p:txBody>
          <a:bodyPr/>
          <a:lstStyle/>
          <a:p>
            <a:pPr marL="0" indent="0">
              <a:buNone/>
            </a:pPr>
            <a:r>
              <a:rPr lang="zh-CN" altLang="en-US" sz="3600" b="1" dirty="0"/>
              <a:t>简单证明</a:t>
            </a:r>
            <a:r>
              <a:rPr lang="en-US" altLang="zh-CN" sz="3600" b="1" dirty="0"/>
              <a:t>prim</a:t>
            </a:r>
            <a:r>
              <a:rPr lang="zh-CN" altLang="en-US" sz="3600" b="1" dirty="0"/>
              <a:t>算法</a:t>
            </a:r>
            <a:endParaRPr lang="zh-CN" altLang="en-US" sz="3600" dirty="0"/>
          </a:p>
          <a:p>
            <a:endParaRPr lang="en-US" altLang="zh-CN" dirty="0"/>
          </a:p>
          <a:p>
            <a:pPr marL="0" indent="0">
              <a:buNone/>
            </a:pPr>
            <a:r>
              <a:rPr lang="zh-CN" altLang="en-US" dirty="0"/>
              <a:t>反证法：假设</a:t>
            </a:r>
            <a:r>
              <a:rPr lang="en-US" altLang="zh-CN" dirty="0"/>
              <a:t>prim</a:t>
            </a:r>
            <a:r>
              <a:rPr lang="zh-CN" altLang="en-US" dirty="0"/>
              <a:t>生成的不是最小生成树</a:t>
            </a:r>
            <a:endParaRPr lang="zh-CN" altLang="en-US" dirty="0"/>
          </a:p>
          <a:p>
            <a:pPr marL="0" indent="0">
              <a:buNone/>
            </a:pPr>
            <a:r>
              <a:rPr lang="en-US" altLang="zh-CN" dirty="0"/>
              <a:t>1).</a:t>
            </a:r>
            <a:r>
              <a:rPr lang="zh-CN" altLang="en-US" dirty="0"/>
              <a:t>设</a:t>
            </a:r>
            <a:r>
              <a:rPr lang="en-US" altLang="zh-CN" dirty="0"/>
              <a:t>prim</a:t>
            </a:r>
            <a:r>
              <a:rPr lang="zh-CN" altLang="en-US" dirty="0"/>
              <a:t>生成的树为</a:t>
            </a:r>
            <a:r>
              <a:rPr lang="en-US" altLang="zh-CN" dirty="0"/>
              <a:t>G</a:t>
            </a:r>
            <a:r>
              <a:rPr lang="en-US" altLang="zh-CN" baseline="-25000" dirty="0"/>
              <a:t>0</a:t>
            </a:r>
            <a:endParaRPr lang="zh-CN" altLang="en-US" dirty="0"/>
          </a:p>
          <a:p>
            <a:pPr marL="0" indent="0">
              <a:buNone/>
            </a:pPr>
            <a:r>
              <a:rPr lang="en-US" altLang="zh-CN" dirty="0"/>
              <a:t>2).</a:t>
            </a:r>
            <a:r>
              <a:rPr lang="zh-CN" altLang="en-US" dirty="0"/>
              <a:t>假设存在</a:t>
            </a:r>
            <a:r>
              <a:rPr lang="en-US" altLang="zh-CN" dirty="0" err="1"/>
              <a:t>G</a:t>
            </a:r>
            <a:r>
              <a:rPr lang="en-US" altLang="zh-CN" baseline="-25000" dirty="0" err="1"/>
              <a:t>min</a:t>
            </a:r>
            <a:r>
              <a:rPr lang="zh-CN" altLang="en-US" dirty="0"/>
              <a:t>使得</a:t>
            </a:r>
            <a:r>
              <a:rPr lang="en-US" altLang="zh-CN" dirty="0"/>
              <a:t>cost(</a:t>
            </a:r>
            <a:r>
              <a:rPr lang="en-US" altLang="zh-CN" dirty="0" err="1"/>
              <a:t>G</a:t>
            </a:r>
            <a:r>
              <a:rPr lang="en-US" altLang="zh-CN" baseline="-25000" dirty="0" err="1"/>
              <a:t>min</a:t>
            </a:r>
            <a:r>
              <a:rPr lang="en-US" altLang="zh-CN" dirty="0"/>
              <a:t>)&lt;cost(G</a:t>
            </a:r>
            <a:r>
              <a:rPr lang="en-US" altLang="zh-CN" baseline="-25000" dirty="0"/>
              <a:t>0</a:t>
            </a:r>
            <a:r>
              <a:rPr lang="en-US" altLang="zh-CN" dirty="0"/>
              <a:t>)   </a:t>
            </a:r>
            <a:r>
              <a:rPr lang="zh-CN" altLang="en-US" dirty="0"/>
              <a:t>则在</a:t>
            </a:r>
            <a:r>
              <a:rPr lang="en-US" altLang="zh-CN" dirty="0" err="1"/>
              <a:t>G</a:t>
            </a:r>
            <a:r>
              <a:rPr lang="en-US" altLang="zh-CN" baseline="-25000" dirty="0" err="1"/>
              <a:t>min</a:t>
            </a:r>
            <a:r>
              <a:rPr lang="zh-CN" altLang="en-US" dirty="0"/>
              <a:t>中存在</a:t>
            </a:r>
            <a:r>
              <a:rPr lang="en-US" altLang="zh-CN" dirty="0"/>
              <a:t>&lt;</a:t>
            </a:r>
            <a:r>
              <a:rPr lang="en-US" altLang="zh-CN" dirty="0" err="1"/>
              <a:t>u,v</a:t>
            </a:r>
            <a:r>
              <a:rPr lang="en-US" altLang="zh-CN" dirty="0"/>
              <a:t>&gt;</a:t>
            </a:r>
            <a:r>
              <a:rPr lang="zh-CN" altLang="en-US" dirty="0"/>
              <a:t>不属于</a:t>
            </a:r>
            <a:r>
              <a:rPr lang="en-US" altLang="zh-CN" dirty="0"/>
              <a:t>G</a:t>
            </a:r>
            <a:r>
              <a:rPr lang="en-US" altLang="zh-CN" baseline="-25000" dirty="0"/>
              <a:t>0</a:t>
            </a:r>
            <a:endParaRPr lang="zh-CN" altLang="en-US" dirty="0"/>
          </a:p>
          <a:p>
            <a:pPr marL="0" indent="0">
              <a:buNone/>
            </a:pPr>
            <a:r>
              <a:rPr lang="en-US" altLang="zh-CN" dirty="0"/>
              <a:t>3).</a:t>
            </a:r>
            <a:r>
              <a:rPr lang="zh-CN" altLang="en-US" dirty="0"/>
              <a:t>将</a:t>
            </a:r>
            <a:r>
              <a:rPr lang="en-US" altLang="zh-CN" dirty="0"/>
              <a:t>&lt;</a:t>
            </a:r>
            <a:r>
              <a:rPr lang="en-US" altLang="zh-CN" dirty="0" err="1"/>
              <a:t>u,v</a:t>
            </a:r>
            <a:r>
              <a:rPr lang="en-US" altLang="zh-CN" dirty="0"/>
              <a:t>&gt;</a:t>
            </a:r>
            <a:r>
              <a:rPr lang="zh-CN" altLang="en-US" dirty="0"/>
              <a:t>加入</a:t>
            </a:r>
            <a:r>
              <a:rPr lang="en-US" altLang="zh-CN" dirty="0"/>
              <a:t>G</a:t>
            </a:r>
            <a:r>
              <a:rPr lang="en-US" altLang="zh-CN" baseline="-25000" dirty="0"/>
              <a:t>0</a:t>
            </a:r>
            <a:r>
              <a:rPr lang="zh-CN" altLang="en-US" dirty="0"/>
              <a:t>中可得一个环，且</a:t>
            </a:r>
            <a:r>
              <a:rPr lang="en-US" altLang="zh-CN" dirty="0"/>
              <a:t>&lt;</a:t>
            </a:r>
            <a:r>
              <a:rPr lang="en-US" altLang="zh-CN" dirty="0" err="1"/>
              <a:t>u,v</a:t>
            </a:r>
            <a:r>
              <a:rPr lang="en-US" altLang="zh-CN" dirty="0"/>
              <a:t>&gt;</a:t>
            </a:r>
            <a:r>
              <a:rPr lang="zh-CN" altLang="en-US" dirty="0"/>
              <a:t>不是该环的最长边</a:t>
            </a:r>
            <a:r>
              <a:rPr lang="en-US" altLang="zh-CN" dirty="0"/>
              <a:t>(</a:t>
            </a:r>
            <a:r>
              <a:rPr lang="zh-CN" altLang="en-US" dirty="0"/>
              <a:t>这是因为</a:t>
            </a:r>
            <a:r>
              <a:rPr lang="en-US" altLang="zh-CN" dirty="0"/>
              <a:t>&lt;</a:t>
            </a:r>
            <a:r>
              <a:rPr lang="en-US" altLang="zh-CN" dirty="0" err="1"/>
              <a:t>u,v</a:t>
            </a:r>
            <a:r>
              <a:rPr lang="en-US" altLang="zh-CN" dirty="0"/>
              <a:t>&gt;∈</a:t>
            </a:r>
            <a:r>
              <a:rPr lang="en-US" altLang="zh-CN" dirty="0" err="1"/>
              <a:t>G</a:t>
            </a:r>
            <a:r>
              <a:rPr lang="en-US" altLang="zh-CN" baseline="-25000" dirty="0" err="1"/>
              <a:t>min</a:t>
            </a:r>
            <a:r>
              <a:rPr lang="en-US" altLang="zh-CN" dirty="0"/>
              <a:t>)</a:t>
            </a:r>
            <a:endParaRPr lang="en-US" altLang="zh-CN" dirty="0"/>
          </a:p>
          <a:p>
            <a:pPr marL="0" indent="0">
              <a:buNone/>
            </a:pPr>
            <a:r>
              <a:rPr lang="en-US" altLang="zh-CN" dirty="0"/>
              <a:t>4).</a:t>
            </a:r>
            <a:r>
              <a:rPr lang="zh-CN" altLang="en-US" dirty="0"/>
              <a:t>这与</a:t>
            </a:r>
            <a:r>
              <a:rPr lang="en-US" altLang="zh-CN" dirty="0"/>
              <a:t>prim</a:t>
            </a:r>
            <a:r>
              <a:rPr lang="zh-CN" altLang="en-US" dirty="0"/>
              <a:t>每次生成最短边矛盾</a:t>
            </a:r>
            <a:endParaRPr lang="zh-CN" altLang="en-US" dirty="0"/>
          </a:p>
          <a:p>
            <a:pPr marL="0" indent="0">
              <a:buNone/>
            </a:pPr>
            <a:r>
              <a:rPr lang="en-US" altLang="zh-CN" dirty="0"/>
              <a:t>5).</a:t>
            </a:r>
            <a:r>
              <a:rPr lang="zh-CN" altLang="en-US" dirty="0"/>
              <a:t>故假设不成立，命题得证</a:t>
            </a:r>
            <a:r>
              <a:rPr lang="en-US" altLang="zh-CN" dirty="0"/>
              <a:t>.</a:t>
            </a:r>
            <a:endParaRPr lang="en-US" altLang="zh-CN" dirty="0"/>
          </a:p>
          <a:p>
            <a:pPr marL="0"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60288"/>
            <a:ext cx="10515600" cy="5729288"/>
          </a:xfrm>
        </p:spPr>
        <p:txBody>
          <a:bodyPr/>
          <a:lstStyle/>
          <a:p>
            <a:pPr marL="0" indent="0">
              <a:buNone/>
            </a:pPr>
            <a:r>
              <a:rPr lang="zh-CN" altLang="en-US" dirty="0"/>
              <a:t>代码实现：</a:t>
            </a:r>
            <a:endParaRPr lang="zh-CN" altLang="en-US" dirty="0"/>
          </a:p>
        </p:txBody>
      </p:sp>
      <p:pic>
        <p:nvPicPr>
          <p:cNvPr id="4" name="图片 3"/>
          <p:cNvPicPr>
            <a:picLocks noChangeAspect="1"/>
          </p:cNvPicPr>
          <p:nvPr/>
        </p:nvPicPr>
        <p:blipFill>
          <a:blip r:embed="rId1"/>
          <a:stretch>
            <a:fillRect/>
          </a:stretch>
        </p:blipFill>
        <p:spPr>
          <a:xfrm>
            <a:off x="1942512" y="155410"/>
            <a:ext cx="8639763" cy="65471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725" y="361950"/>
            <a:ext cx="10515600" cy="6496050"/>
          </a:xfrm>
        </p:spPr>
        <p:txBody>
          <a:bodyPr>
            <a:normAutofit fontScale="92500" lnSpcReduction="10000"/>
          </a:bodyPr>
          <a:lstStyle/>
          <a:p>
            <a:pPr marL="0" indent="0">
              <a:buNone/>
            </a:pPr>
            <a:r>
              <a:rPr lang="zh-CN" altLang="en-US" dirty="0"/>
              <a:t>优化：</a:t>
            </a:r>
            <a:endParaRPr lang="en-US" altLang="zh-CN" dirty="0"/>
          </a:p>
          <a:p>
            <a:pPr marL="0" indent="0">
              <a:buNone/>
            </a:pPr>
            <a:endParaRPr lang="en-US" altLang="zh-CN" dirty="0"/>
          </a:p>
          <a:p>
            <a:pPr marL="0" indent="0">
              <a:buNone/>
            </a:pPr>
            <a:r>
              <a:rPr lang="zh-CN" altLang="en-US" dirty="0"/>
              <a:t>求最小值部分和合并节点的部分可以使用优先队列优化</a:t>
            </a:r>
            <a:endParaRPr lang="en-US" altLang="zh-CN" dirty="0"/>
          </a:p>
          <a:p>
            <a:pPr marL="0" indent="0">
              <a:buNone/>
            </a:pPr>
            <a:r>
              <a:rPr lang="zh-CN" altLang="en-US" dirty="0"/>
              <a:t>每次把距离已加入的点最近的边加入最小生成树。不过记录边比较麻烦，我们可以</a:t>
            </a:r>
            <a:r>
              <a:rPr lang="zh-CN" altLang="en-US" dirty="0">
                <a:solidFill>
                  <a:srgbClr val="FF0000"/>
                </a:solidFill>
              </a:rPr>
              <a:t>记录点</a:t>
            </a:r>
            <a:r>
              <a:rPr lang="zh-CN" altLang="en-US" dirty="0"/>
              <a:t>，记</a:t>
            </a:r>
            <a:r>
              <a:rPr lang="en-US" altLang="zh-CN" dirty="0"/>
              <a:t>vi</a:t>
            </a:r>
            <a:r>
              <a:rPr lang="zh-CN" altLang="en-US" dirty="0"/>
              <a:t>为节点</a:t>
            </a:r>
            <a:endParaRPr lang="zh-CN" altLang="en-US" dirty="0"/>
          </a:p>
          <a:p>
            <a:pPr marL="0" indent="0">
              <a:buNone/>
            </a:pPr>
            <a:r>
              <a:rPr lang="en-US" altLang="zh-CN" dirty="0" err="1"/>
              <a:t>i</a:t>
            </a:r>
            <a:r>
              <a:rPr lang="zh-CN" altLang="en-US" dirty="0"/>
              <a:t>到已加入部分最短的边的长度，而小根堆记录</a:t>
            </a:r>
            <a:r>
              <a:rPr lang="en-US" altLang="zh-CN" dirty="0"/>
              <a:t>vi</a:t>
            </a:r>
            <a:r>
              <a:rPr lang="zh-CN" altLang="en-US" dirty="0"/>
              <a:t>和</a:t>
            </a:r>
            <a:r>
              <a:rPr lang="en-US" altLang="zh-CN" dirty="0"/>
              <a:t>i</a:t>
            </a:r>
            <a:endParaRPr lang="en-US" altLang="zh-CN" dirty="0"/>
          </a:p>
          <a:p>
            <a:pPr marL="0" indent="0">
              <a:buNone/>
            </a:pPr>
            <a:endParaRPr lang="en-US" altLang="zh-CN" dirty="0"/>
          </a:p>
          <a:p>
            <a:pPr marL="0" indent="0">
              <a:buNone/>
            </a:pPr>
            <a:r>
              <a:rPr lang="en-US" altLang="zh-CN" dirty="0"/>
              <a:t>O(n^2)    </a:t>
            </a:r>
            <a:r>
              <a:rPr lang="en-US" altLang="zh-CN" dirty="0">
                <a:sym typeface="Wingdings" panose="05000000000000000000" pitchFamily="2" charset="2"/>
              </a:rPr>
              <a:t>     O(</a:t>
            </a:r>
            <a:r>
              <a:rPr lang="en-US" altLang="zh-CN" dirty="0" err="1">
                <a:sym typeface="Wingdings" panose="05000000000000000000" pitchFamily="2" charset="2"/>
              </a:rPr>
              <a:t>mlogn</a:t>
            </a:r>
            <a:r>
              <a:rPr lang="en-US" altLang="zh-CN" dirty="0">
                <a:sym typeface="Wingdings" panose="05000000000000000000" pitchFamily="2" charset="2"/>
              </a:rPr>
              <a:t>)        n</a:t>
            </a:r>
            <a:r>
              <a:rPr lang="zh-CN" altLang="en-US" dirty="0">
                <a:sym typeface="Wingdings" panose="05000000000000000000" pitchFamily="2" charset="2"/>
              </a:rPr>
              <a:t>为点，</a:t>
            </a:r>
            <a:r>
              <a:rPr lang="en-US" altLang="zh-CN" dirty="0">
                <a:sym typeface="Wingdings" panose="05000000000000000000" pitchFamily="2" charset="2"/>
              </a:rPr>
              <a:t>m</a:t>
            </a:r>
            <a:r>
              <a:rPr lang="zh-CN" altLang="en-US" dirty="0">
                <a:sym typeface="Wingdings" panose="05000000000000000000" pitchFamily="2" charset="2"/>
              </a:rPr>
              <a:t>为边</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解释：</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将</a:t>
            </a:r>
            <a:r>
              <a:rPr lang="en-US" altLang="zh-CN" dirty="0">
                <a:sym typeface="Wingdings" panose="05000000000000000000" pitchFamily="2" charset="2"/>
              </a:rPr>
              <a:t>Q</a:t>
            </a:r>
            <a:r>
              <a:rPr lang="zh-CN" altLang="en-US" dirty="0">
                <a:sym typeface="Wingdings" panose="05000000000000000000" pitchFamily="2" charset="2"/>
              </a:rPr>
              <a:t>实现为一个最小二叉堆，时间成本为</a:t>
            </a:r>
            <a:r>
              <a:rPr lang="en-US" altLang="zh-CN" dirty="0">
                <a:sym typeface="Wingdings" panose="05000000000000000000" pitchFamily="2" charset="2"/>
              </a:rPr>
              <a:t>O(n)</a:t>
            </a:r>
            <a:endParaRPr lang="en-US" altLang="zh-CN" dirty="0">
              <a:sym typeface="Wingdings" panose="05000000000000000000" pitchFamily="2" charset="2"/>
            </a:endParaRPr>
          </a:p>
          <a:p>
            <a:pPr marL="0" indent="0">
              <a:buNone/>
            </a:pPr>
            <a:r>
              <a:rPr lang="en-US" altLang="zh-CN" dirty="0">
                <a:sym typeface="Wingdings" panose="05000000000000000000" pitchFamily="2" charset="2"/>
              </a:rPr>
              <a:t>while</a:t>
            </a:r>
            <a:r>
              <a:rPr lang="zh-CN" altLang="en-US" dirty="0">
                <a:sym typeface="Wingdings" panose="05000000000000000000" pitchFamily="2" charset="2"/>
              </a:rPr>
              <a:t>循环语句执行</a:t>
            </a:r>
            <a:r>
              <a:rPr lang="en-US" altLang="zh-CN" dirty="0">
                <a:sym typeface="Wingdings" panose="05000000000000000000" pitchFamily="2" charset="2"/>
              </a:rPr>
              <a:t>n</a:t>
            </a:r>
            <a:r>
              <a:rPr lang="zh-CN" altLang="en-US" dirty="0">
                <a:sym typeface="Wingdings" panose="05000000000000000000" pitchFamily="2" charset="2"/>
              </a:rPr>
              <a:t>次，每次选取</a:t>
            </a:r>
            <a:r>
              <a:rPr lang="en-US" altLang="zh-CN" dirty="0">
                <a:sym typeface="Wingdings" panose="05000000000000000000" pitchFamily="2" charset="2"/>
              </a:rPr>
              <a:t>key</a:t>
            </a:r>
            <a:r>
              <a:rPr lang="zh-CN" altLang="en-US" dirty="0">
                <a:sym typeface="Wingdings" panose="05000000000000000000" pitchFamily="2" charset="2"/>
              </a:rPr>
              <a:t>值最小的点</a:t>
            </a:r>
            <a:r>
              <a:rPr lang="en-US" altLang="zh-CN" dirty="0">
                <a:sym typeface="Wingdings" panose="05000000000000000000" pitchFamily="2" charset="2"/>
              </a:rPr>
              <a:t>u</a:t>
            </a:r>
            <a:r>
              <a:rPr lang="zh-CN" altLang="en-US" dirty="0">
                <a:sym typeface="Wingdings" panose="05000000000000000000" pitchFamily="2" charset="2"/>
              </a:rPr>
              <a:t>并更新的时间为</a:t>
            </a:r>
            <a:r>
              <a:rPr lang="en-US" altLang="zh-CN" dirty="0">
                <a:sym typeface="Wingdings" panose="05000000000000000000" pitchFamily="2" charset="2"/>
              </a:rPr>
              <a:t>log(n)</a:t>
            </a:r>
            <a:r>
              <a:rPr lang="zh-CN" altLang="en-US" dirty="0">
                <a:sym typeface="Wingdings" panose="05000000000000000000" pitchFamily="2" charset="2"/>
              </a:rPr>
              <a:t>，总时间为</a:t>
            </a:r>
            <a:r>
              <a:rPr lang="en-US" altLang="zh-CN" dirty="0">
                <a:sym typeface="Wingdings" panose="05000000000000000000" pitchFamily="2" charset="2"/>
              </a:rPr>
              <a:t>O(</a:t>
            </a:r>
            <a:r>
              <a:rPr lang="en-US" altLang="zh-CN" dirty="0" err="1">
                <a:sym typeface="Wingdings" panose="05000000000000000000" pitchFamily="2" charset="2"/>
              </a:rPr>
              <a:t>nlogn</a:t>
            </a:r>
            <a:r>
              <a:rPr lang="en-US" altLang="zh-CN" dirty="0">
                <a:sym typeface="Wingdings" panose="05000000000000000000" pitchFamily="2" charset="2"/>
              </a:rPr>
              <a:t>)</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邻接链表长度之和为</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m</a:t>
            </a:r>
            <a:r>
              <a:rPr lang="zh-CN" altLang="en-US" dirty="0">
                <a:sym typeface="Wingdings" panose="05000000000000000000" pitchFamily="2" charset="2"/>
              </a:rPr>
              <a:t>，所以枚举</a:t>
            </a:r>
            <a:r>
              <a:rPr lang="en-US" altLang="zh-CN" dirty="0">
                <a:sym typeface="Wingdings" panose="05000000000000000000" pitchFamily="2" charset="2"/>
              </a:rPr>
              <a:t>u</a:t>
            </a:r>
            <a:r>
              <a:rPr lang="zh-CN" altLang="en-US" dirty="0">
                <a:sym typeface="Wingdings" panose="05000000000000000000" pitchFamily="2" charset="2"/>
              </a:rPr>
              <a:t>在</a:t>
            </a:r>
            <a:r>
              <a:rPr lang="en-US" altLang="zh-CN" dirty="0">
                <a:sym typeface="Wingdings" panose="05000000000000000000" pitchFamily="2" charset="2"/>
              </a:rPr>
              <a:t>Q</a:t>
            </a:r>
            <a:r>
              <a:rPr lang="zh-CN" altLang="en-US" dirty="0">
                <a:sym typeface="Wingdings" panose="05000000000000000000" pitchFamily="2" charset="2"/>
              </a:rPr>
              <a:t>中节点</a:t>
            </a:r>
            <a:r>
              <a:rPr lang="en-US" altLang="zh-CN" dirty="0">
                <a:sym typeface="Wingdings" panose="05000000000000000000" pitchFamily="2" charset="2"/>
              </a:rPr>
              <a:t>v</a:t>
            </a:r>
            <a:r>
              <a:rPr lang="zh-CN" altLang="en-US" dirty="0">
                <a:sym typeface="Wingdings" panose="05000000000000000000" pitchFamily="2" charset="2"/>
              </a:rPr>
              <a:t>并更新其</a:t>
            </a:r>
            <a:r>
              <a:rPr lang="en-US" altLang="zh-CN" dirty="0">
                <a:sym typeface="Wingdings" panose="05000000000000000000" pitchFamily="2" charset="2"/>
              </a:rPr>
              <a:t>key</a:t>
            </a:r>
            <a:r>
              <a:rPr lang="zh-CN" altLang="en-US" dirty="0">
                <a:sym typeface="Wingdings" panose="05000000000000000000" pitchFamily="2" charset="2"/>
              </a:rPr>
              <a:t>值</a:t>
            </a:r>
            <a:r>
              <a:rPr lang="en-US" altLang="zh-CN" dirty="0">
                <a:sym typeface="Wingdings" panose="05000000000000000000" pitchFamily="2" charset="2"/>
              </a:rPr>
              <a:t>(</a:t>
            </a:r>
            <a:r>
              <a:rPr lang="zh-CN" altLang="en-US" dirty="0">
                <a:sym typeface="Wingdings" panose="05000000000000000000" pitchFamily="2" charset="2"/>
              </a:rPr>
              <a:t>堆中更新</a:t>
            </a:r>
            <a:r>
              <a:rPr lang="en-US" altLang="zh-CN" dirty="0">
                <a:sym typeface="Wingdings" panose="05000000000000000000" pitchFamily="2" charset="2"/>
              </a:rPr>
              <a:t>decrease-key</a:t>
            </a:r>
            <a:r>
              <a:rPr lang="zh-CN" altLang="en-US" dirty="0">
                <a:sym typeface="Wingdings" panose="05000000000000000000" pitchFamily="2" charset="2"/>
              </a:rPr>
              <a:t>，</a:t>
            </a:r>
            <a:r>
              <a:rPr lang="en-US" altLang="zh-CN" dirty="0" err="1">
                <a:sym typeface="Wingdings" panose="05000000000000000000" pitchFamily="2" charset="2"/>
              </a:rPr>
              <a:t>logn</a:t>
            </a:r>
            <a:r>
              <a:rPr lang="en-US" altLang="zh-CN" dirty="0">
                <a:sym typeface="Wingdings" panose="05000000000000000000" pitchFamily="2" charset="2"/>
              </a:rPr>
              <a:t>)</a:t>
            </a:r>
            <a:r>
              <a:rPr lang="zh-CN" altLang="en-US" dirty="0">
                <a:sym typeface="Wingdings" panose="05000000000000000000" pitchFamily="2" charset="2"/>
              </a:rPr>
              <a:t>的时间复杂度为</a:t>
            </a:r>
            <a:r>
              <a:rPr lang="en-US" altLang="zh-CN" dirty="0">
                <a:sym typeface="Wingdings" panose="05000000000000000000" pitchFamily="2" charset="2"/>
              </a:rPr>
              <a:t>O(</a:t>
            </a:r>
            <a:r>
              <a:rPr lang="en-US" altLang="zh-CN" dirty="0" err="1">
                <a:sym typeface="Wingdings" panose="05000000000000000000" pitchFamily="2" charset="2"/>
              </a:rPr>
              <a:t>mlogn</a:t>
            </a:r>
            <a:r>
              <a:rPr lang="en-US" altLang="zh-CN" dirty="0">
                <a:sym typeface="Wingdings" panose="05000000000000000000" pitchFamily="2" charset="2"/>
              </a:rPr>
              <a:t>)</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总时间复杂度：</a:t>
            </a:r>
            <a:r>
              <a:rPr lang="en-US" altLang="zh-CN" dirty="0">
                <a:sym typeface="Wingdings" panose="05000000000000000000" pitchFamily="2" charset="2"/>
              </a:rPr>
              <a:t>O((</a:t>
            </a:r>
            <a:r>
              <a:rPr lang="en-US" altLang="zh-CN" dirty="0" err="1">
                <a:sym typeface="Wingdings" panose="05000000000000000000" pitchFamily="2" charset="2"/>
              </a:rPr>
              <a:t>n+m</a:t>
            </a:r>
            <a:r>
              <a:rPr lang="en-US" altLang="zh-CN" dirty="0">
                <a:sym typeface="Wingdings" panose="05000000000000000000" pitchFamily="2" charset="2"/>
              </a:rPr>
              <a:t>)</a:t>
            </a:r>
            <a:r>
              <a:rPr lang="en-US" altLang="zh-CN" dirty="0" err="1">
                <a:sym typeface="Wingdings" panose="05000000000000000000" pitchFamily="2" charset="2"/>
              </a:rPr>
              <a:t>logn</a:t>
            </a:r>
            <a:r>
              <a:rPr lang="en-US" altLang="zh-CN" dirty="0">
                <a:sym typeface="Wingdings" panose="05000000000000000000" pitchFamily="2" charset="2"/>
              </a:rPr>
              <a:t>)</a:t>
            </a:r>
            <a:endParaRPr lang="en-US" altLang="zh-CN" dirty="0">
              <a:sym typeface="Wingdings" panose="05000000000000000000" pitchFamily="2" charset="2"/>
            </a:endParaRPr>
          </a:p>
          <a:p>
            <a:pPr marL="0" indent="0">
              <a:buNone/>
            </a:pPr>
            <a:endParaRPr lang="zh-CN" altLang="en-US" dirty="0"/>
          </a:p>
        </p:txBody>
      </p:sp>
    </p:spTree>
  </p:cSld>
  <p:clrMapOvr>
    <a:masterClrMapping/>
  </p:clrMapOvr>
</p:sld>
</file>

<file path=ppt/tags/tag1.xml><?xml version="1.0" encoding="utf-8"?>
<p:tagLst xmlns:p="http://schemas.openxmlformats.org/presentationml/2006/main">
  <p:tag name="commondata" val="eyJoZGlkIjoiOGFmMzZmYzJlZmUyYTAyZjA1NzBkNmNkZjdhODYwMj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5055</Words>
  <Application>WPS 演示</Application>
  <PresentationFormat>宽屏</PresentationFormat>
  <Paragraphs>234</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45</vt:i4>
      </vt:variant>
    </vt:vector>
  </HeadingPairs>
  <TitlesOfParts>
    <vt:vector size="57" baseType="lpstr">
      <vt:lpstr>Arial</vt:lpstr>
      <vt:lpstr>宋体</vt:lpstr>
      <vt:lpstr>Wingdings</vt:lpstr>
      <vt:lpstr>微软雅黑</vt:lpstr>
      <vt:lpstr>Calibri Light</vt:lpstr>
      <vt:lpstr>Arial Unicode MS</vt:lpstr>
      <vt:lpstr>Calibri</vt:lpstr>
      <vt:lpstr>Fira Sans</vt:lpstr>
      <vt:lpstr>NumberOnly</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Boruvka算法</vt:lpstr>
      <vt:lpstr>PowerPoint 演示文稿</vt:lpstr>
      <vt:lpstr>次小生成树</vt:lpstr>
      <vt:lpstr>非严格次小生成树求法</vt:lpstr>
      <vt:lpstr>PowerPoint 演示文稿</vt:lpstr>
      <vt:lpstr>PowerPoint 演示文稿</vt:lpstr>
      <vt:lpstr>PowerPoint 演示文稿</vt:lpstr>
      <vt:lpstr>Kruskal重构树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最小树形图</vt:lpstr>
      <vt:lpstr>PowerPoint 演示文稿</vt:lpstr>
      <vt:lpstr>PowerPoint 演示文稿</vt:lpstr>
      <vt:lpstr>PowerPoint 演示文稿</vt:lpstr>
      <vt:lpstr>PowerPoint 演示文稿</vt:lpstr>
      <vt:lpstr>PowerPoint 演示文稿</vt:lpstr>
      <vt:lpstr>*tarjan优化朱刘</vt:lpstr>
      <vt:lpstr>PowerPoint 演示文稿</vt:lpstr>
      <vt:lpstr>斯坦纳树</vt:lpstr>
      <vt:lpstr>PowerPoint 演示文稿</vt:lpstr>
      <vt:lpstr>PowerPoint 演示文稿</vt:lpstr>
      <vt:lpstr>最小直径生成树</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lenovo</cp:lastModifiedBy>
  <cp:revision>263</cp:revision>
  <dcterms:created xsi:type="dcterms:W3CDTF">2017-11-28T02:33:00Z</dcterms:created>
  <dcterms:modified xsi:type="dcterms:W3CDTF">2024-08-07T00:55:17Z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A08834D39E53479480062B8BE318BE5E_12</vt:lpwstr>
  </property>
  <property fmtid="{D5CDD505-2E9C-101B-9397-08002B2CF9AE}" pid="3" name="KSOProductBuildVer">
    <vt:lpwstr>2052-12.1.0.17827</vt:lpwstr>
  </property>
</Properties>
</file>