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39" r:id="rId3"/>
    <p:sldId id="340" r:id="rId4"/>
    <p:sldId id="360" r:id="rId5"/>
    <p:sldId id="341" r:id="rId6"/>
    <p:sldId id="342" r:id="rId7"/>
    <p:sldId id="343" r:id="rId8"/>
    <p:sldId id="356" r:id="rId9"/>
    <p:sldId id="357" r:id="rId10"/>
    <p:sldId id="358" r:id="rId11"/>
    <p:sldId id="344" r:id="rId12"/>
    <p:sldId id="345" r:id="rId13"/>
    <p:sldId id="346" r:id="rId14"/>
    <p:sldId id="347" r:id="rId15"/>
    <p:sldId id="361" r:id="rId16"/>
    <p:sldId id="362" r:id="rId17"/>
    <p:sldId id="363" r:id="rId18"/>
    <p:sldId id="349" r:id="rId19"/>
    <p:sldId id="350" r:id="rId20"/>
    <p:sldId id="348" r:id="rId21"/>
    <p:sldId id="351" r:id="rId22"/>
    <p:sldId id="352" r:id="rId23"/>
    <p:sldId id="353" r:id="rId24"/>
    <p:sldId id="354" r:id="rId25"/>
    <p:sldId id="391" r:id="rId26"/>
    <p:sldId id="355" r:id="rId27"/>
    <p:sldId id="335" r:id="rId28"/>
    <p:sldId id="364" r:id="rId29"/>
    <p:sldId id="365" r:id="rId30"/>
    <p:sldId id="372" r:id="rId31"/>
    <p:sldId id="369" r:id="rId32"/>
    <p:sldId id="389" r:id="rId33"/>
    <p:sldId id="371" r:id="rId34"/>
    <p:sldId id="370" r:id="rId35"/>
    <p:sldId id="392" r:id="rId36"/>
    <p:sldId id="379" r:id="rId37"/>
    <p:sldId id="366" r:id="rId38"/>
    <p:sldId id="367" r:id="rId39"/>
    <p:sldId id="368" r:id="rId40"/>
    <p:sldId id="373" r:id="rId41"/>
    <p:sldId id="375" r:id="rId42"/>
    <p:sldId id="376" r:id="rId43"/>
    <p:sldId id="390" r:id="rId44"/>
    <p:sldId id="377" r:id="rId45"/>
    <p:sldId id="393" r:id="rId46"/>
    <p:sldId id="378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78D3-3151-4622-8396-8FF3422635E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E01FE-3E4B-43F0-868F-D447060A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4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3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7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6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4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6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0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0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8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C145-9D68-4FC4-9577-C07369AF516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5F53-CC9E-4B61-A09A-2439B492F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1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273161" y="2111181"/>
            <a:ext cx="7615012" cy="2090057"/>
            <a:chOff x="2293257" y="2073376"/>
            <a:chExt cx="7615012" cy="20900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2293257" y="2073376"/>
              <a:ext cx="7605486" cy="2090057"/>
              <a:chOff x="2293257" y="2073376"/>
              <a:chExt cx="7605486" cy="20900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3257" y="2073376"/>
                <a:ext cx="7605486" cy="2090057"/>
              </a:xfrm>
              <a:prstGeom prst="rect">
                <a:avLst/>
              </a:prstGeom>
              <a:solidFill>
                <a:schemeClr val="tx1">
                  <a:alpha val="58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66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93257" y="2073376"/>
                <a:ext cx="297769" cy="2090057"/>
              </a:xfrm>
              <a:prstGeom prst="rect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9610500" y="2073376"/>
              <a:ext cx="297769" cy="2090057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400">
                <a:solidFill>
                  <a:srgbClr val="2E75B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014555" y="3770352"/>
            <a:ext cx="2122697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学军中学 周邦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2045" y="2525268"/>
            <a:ext cx="7615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</a:t>
            </a:r>
            <a:endParaRPr lang="zh-HK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3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EC72C-0EF5-4A18-A494-D90BA096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也就是说在第</a:t>
            </a:r>
            <a:r>
              <a:rPr lang="en-US" altLang="zh-CN" dirty="0"/>
              <a:t>k-1</a:t>
            </a:r>
            <a:r>
              <a:rPr lang="zh-CN" altLang="en-US" dirty="0"/>
              <a:t>阶段和第</a:t>
            </a:r>
            <a:r>
              <a:rPr lang="en-US" altLang="zh-CN" dirty="0"/>
              <a:t>k</a:t>
            </a:r>
            <a:r>
              <a:rPr lang="zh-CN" altLang="en-US" dirty="0"/>
              <a:t>阶段，点</a:t>
            </a:r>
            <a:r>
              <a:rPr lang="en-US" altLang="zh-CN" dirty="0" err="1"/>
              <a:t>i</a:t>
            </a:r>
            <a:r>
              <a:rPr lang="zh-CN" altLang="en-US" dirty="0"/>
              <a:t>和点</a:t>
            </a:r>
            <a:r>
              <a:rPr lang="en-US" altLang="zh-CN" dirty="0"/>
              <a:t>k</a:t>
            </a:r>
            <a:r>
              <a:rPr lang="zh-CN" altLang="en-US" dirty="0"/>
              <a:t>之间的 最短路径长度是不变的。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相同可以证明，在这两个阶段中，点</a:t>
            </a:r>
            <a:r>
              <a:rPr lang="en-US" altLang="zh-CN" dirty="0"/>
              <a:t>k</a:t>
            </a:r>
            <a:r>
              <a:rPr lang="zh-CN" altLang="en-US" dirty="0"/>
              <a:t>和点</a:t>
            </a:r>
            <a:r>
              <a:rPr lang="en-US" altLang="zh-CN" dirty="0"/>
              <a:t>j</a:t>
            </a:r>
            <a:r>
              <a:rPr lang="zh-CN" altLang="en-US" dirty="0"/>
              <a:t>之间的的最短路径长度也是不变的。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因此，对于使用滚动数组的转移方程：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d[</a:t>
            </a:r>
            <a:r>
              <a:rPr lang="en-US" altLang="zh-CN" dirty="0" err="1"/>
              <a:t>i</a:t>
            </a:r>
            <a:r>
              <a:rPr lang="en-US" altLang="zh-CN" dirty="0"/>
              <a:t>][j] = min(d[</a:t>
            </a:r>
            <a:r>
              <a:rPr lang="en-US" altLang="zh-CN" dirty="0" err="1"/>
              <a:t>i</a:t>
            </a:r>
            <a:r>
              <a:rPr lang="en-US" altLang="zh-CN" dirty="0"/>
              <a:t>][j], d[</a:t>
            </a:r>
            <a:r>
              <a:rPr lang="en-US" altLang="zh-CN" dirty="0" err="1"/>
              <a:t>i</a:t>
            </a:r>
            <a:r>
              <a:rPr lang="en-US" altLang="zh-CN" dirty="0"/>
              <a:t>][k]+d[k][j])</a:t>
            </a:r>
          </a:p>
          <a:p>
            <a:pPr marL="0" indent="0">
              <a:buNone/>
            </a:pPr>
            <a:r>
              <a:rPr lang="zh-CN" altLang="en-US" dirty="0"/>
              <a:t>赋值号右侧的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][j], d[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和</a:t>
            </a:r>
            <a:r>
              <a:rPr lang="en-US" altLang="zh-CN" dirty="0"/>
              <a:t>d[k][j]</a:t>
            </a:r>
            <a:r>
              <a:rPr lang="zh-CN" altLang="en-US" dirty="0"/>
              <a:t>的值都是上一阶段（</a:t>
            </a:r>
            <a:r>
              <a:rPr lang="en-US" altLang="zh-CN" dirty="0"/>
              <a:t>k-1</a:t>
            </a:r>
            <a:r>
              <a:rPr lang="zh-CN" altLang="en-US" dirty="0"/>
              <a:t>阶段）的值， 可以放心地被用来计算第</a:t>
            </a:r>
            <a:r>
              <a:rPr lang="en-US" altLang="zh-CN" dirty="0"/>
              <a:t>k</a:t>
            </a:r>
            <a:r>
              <a:rPr lang="zh-CN" altLang="en-US" dirty="0"/>
              <a:t>阶段时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252984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7C6F-3B9E-488F-BB09-46DA37E2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F7DCCF-C073-421B-A1DB-6C829B4D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3" y="1910159"/>
            <a:ext cx="8193884" cy="289044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B9C108-0724-4EED-B928-B2CD03DE1E7D}"/>
              </a:ext>
            </a:extLst>
          </p:cNvPr>
          <p:cNvSpPr txBox="1"/>
          <p:nvPr/>
        </p:nvSpPr>
        <p:spPr>
          <a:xfrm>
            <a:off x="1181100" y="5432941"/>
            <a:ext cx="669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时间复杂度：</a:t>
            </a:r>
            <a:r>
              <a:rPr lang="en-US" altLang="zh-CN" sz="2800" dirty="0"/>
              <a:t>O(n^3)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76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57895-190C-4554-93A1-BC81534C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7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例题：观光旅游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某旅游区里面有Ｎ个（</a:t>
            </a:r>
            <a:r>
              <a:rPr lang="en-US" altLang="zh-CN" dirty="0"/>
              <a:t>N≤100</a:t>
            </a:r>
            <a:r>
              <a:rPr lang="zh-CN" altLang="en-US" dirty="0"/>
              <a:t>）景点。两个景点之间可能直接有道路相连，用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表示它的长度，否则它们之间没有直接的道路相连。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旅游区规定：每个游客的旅游线路只能是一个回路 。也就是说，游客可以任取一个 景点出发，依次经过若干个景点，最终回到起点。一天，</a:t>
            </a:r>
            <a:r>
              <a:rPr lang="en-US" altLang="zh-CN" dirty="0"/>
              <a:t>Smart</a:t>
            </a:r>
            <a:r>
              <a:rPr lang="zh-CN" altLang="en-US" dirty="0"/>
              <a:t>决定到这个景区来旅游，由于他实在已 经很累了，于是他决定尽量少走一些路。他想请你帮他求出最优的路线。</a:t>
            </a:r>
          </a:p>
        </p:txBody>
      </p:sp>
    </p:spTree>
    <p:extLst>
      <p:ext uri="{BB962C8B-B14F-4D97-AF65-F5344CB8AC3E}">
        <p14:creationId xmlns:p14="http://schemas.microsoft.com/office/powerpoint/2010/main" val="161942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BF146-96D1-4820-A9D6-F2F74247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这道题要充分理解</a:t>
            </a:r>
            <a:r>
              <a:rPr lang="en-US" altLang="zh-CN"/>
              <a:t>Floyd</a:t>
            </a:r>
            <a:r>
              <a:rPr lang="zh-CN" altLang="en-US" dirty="0"/>
              <a:t>的算法思想。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如下图：可以设计回路为</a:t>
            </a:r>
            <a:r>
              <a:rPr lang="en-US" altLang="zh-CN" dirty="0" err="1"/>
              <a:t>i</a:t>
            </a:r>
            <a:r>
              <a:rPr lang="en-US" altLang="zh-CN" dirty="0"/>
              <a:t> → k→ j →...(</a:t>
            </a:r>
            <a:r>
              <a:rPr lang="zh-CN" altLang="en-US" dirty="0"/>
              <a:t>没有经过点</a:t>
            </a:r>
            <a:r>
              <a:rPr lang="en-US" altLang="zh-CN" dirty="0"/>
              <a:t>k) →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直接连边的长度，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的最 短路径，</a:t>
            </a:r>
            <a:r>
              <a:rPr lang="en-US" altLang="zh-CN" dirty="0" err="1"/>
              <a:t>ans</a:t>
            </a:r>
            <a:r>
              <a:rPr lang="en-US" altLang="zh-CN" dirty="0"/>
              <a:t>=min(</a:t>
            </a:r>
            <a:r>
              <a:rPr lang="en-US" altLang="zh-CN" dirty="0" err="1"/>
              <a:t>ans</a:t>
            </a:r>
            <a:r>
              <a:rPr lang="en-US" altLang="zh-CN" dirty="0"/>
              <a:t>, a[</a:t>
            </a:r>
            <a:r>
              <a:rPr lang="en-US" altLang="zh-CN" dirty="0" err="1"/>
              <a:t>i</a:t>
            </a:r>
            <a:r>
              <a:rPr lang="en-US" altLang="zh-CN" dirty="0"/>
              <a:t>][k]+a[k][j]+d[</a:t>
            </a:r>
            <a:r>
              <a:rPr lang="en-US" altLang="zh-CN" dirty="0" err="1"/>
              <a:t>i</a:t>
            </a:r>
            <a:r>
              <a:rPr lang="en-US" altLang="zh-CN" dirty="0"/>
              <a:t>][j])</a:t>
            </a:r>
            <a:r>
              <a:rPr lang="zh-CN" altLang="en-US" dirty="0"/>
              <a:t>，此时计算的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不能经过</a:t>
            </a:r>
            <a:r>
              <a:rPr lang="en-US" altLang="zh-CN" dirty="0"/>
              <a:t>k</a:t>
            </a:r>
            <a:r>
              <a:rPr lang="zh-CN" altLang="en-US" dirty="0"/>
              <a:t>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329312-D7C8-444D-BD97-B30DF235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3369469"/>
            <a:ext cx="4488259" cy="27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4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6A317-342A-4697-B1A5-8AD57E0E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695F4-8B8E-4CD8-8B2E-8C91140D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E880CB-A507-4791-9268-1EA0E31F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8243"/>
            <a:ext cx="11011421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7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B4FD8-2AF5-4D40-A6FE-E115E700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7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例题：舞会邀请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 </a:t>
            </a:r>
            <a:r>
              <a:rPr lang="en-US" altLang="zh-CN" dirty="0"/>
              <a:t>Smart</a:t>
            </a:r>
            <a:r>
              <a:rPr lang="zh-CN" altLang="en-US" dirty="0"/>
              <a:t>准备邀请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n≤100</a:t>
            </a:r>
            <a:r>
              <a:rPr lang="zh-CN" altLang="en-US" dirty="0"/>
              <a:t>）个已经确定的人来参加舞会，可是问题来了：</a:t>
            </a:r>
            <a:r>
              <a:rPr lang="en-US" altLang="zh-CN" dirty="0"/>
              <a:t>n</a:t>
            </a:r>
            <a:r>
              <a:rPr lang="zh-CN" altLang="en-US" dirty="0"/>
              <a:t>个人每一个人都有一个小花名 册，名册里面写着他能够通知到的人的名字。比如 说在</a:t>
            </a:r>
            <a:r>
              <a:rPr lang="en-US" altLang="zh-CN" dirty="0"/>
              <a:t>A</a:t>
            </a:r>
            <a:r>
              <a:rPr lang="zh-CN" altLang="en-US" dirty="0"/>
              <a:t>的人名单里写了</a:t>
            </a:r>
            <a:r>
              <a:rPr lang="en-US" altLang="zh-CN" dirty="0"/>
              <a:t>B</a:t>
            </a:r>
            <a:r>
              <a:rPr lang="zh-CN" altLang="en-US" dirty="0"/>
              <a:t>，那么表示</a:t>
            </a:r>
            <a:r>
              <a:rPr lang="en-US" altLang="zh-CN" dirty="0"/>
              <a:t>A</a:t>
            </a:r>
            <a:r>
              <a:rPr lang="zh-CN" altLang="en-US" dirty="0"/>
              <a:t>能够通知到</a:t>
            </a:r>
            <a:r>
              <a:rPr lang="en-US" altLang="zh-CN" dirty="0"/>
              <a:t>B</a:t>
            </a:r>
            <a:r>
              <a:rPr lang="zh-CN" altLang="en-US" dirty="0"/>
              <a:t>； 但是</a:t>
            </a:r>
            <a:r>
              <a:rPr lang="en-US" altLang="zh-CN" dirty="0"/>
              <a:t>B</a:t>
            </a:r>
            <a:r>
              <a:rPr lang="zh-CN" altLang="en-US" dirty="0"/>
              <a:t>的名单里不见得有</a:t>
            </a:r>
            <a:r>
              <a:rPr lang="en-US" altLang="zh-CN" dirty="0"/>
              <a:t>A</a:t>
            </a:r>
            <a:r>
              <a:rPr lang="zh-CN" altLang="en-US" dirty="0"/>
              <a:t>，也就是说</a:t>
            </a:r>
            <a:r>
              <a:rPr lang="en-US" altLang="zh-CN" dirty="0"/>
              <a:t>B</a:t>
            </a:r>
            <a:r>
              <a:rPr lang="zh-CN" altLang="en-US" dirty="0"/>
              <a:t>不见得能够 通知到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Smart</a:t>
            </a:r>
            <a:r>
              <a:rPr lang="zh-CN" altLang="en-US" dirty="0"/>
              <a:t>觉得需要确定自己需要通知到多少个人（人数 </a:t>
            </a:r>
            <a:r>
              <a:rPr lang="en-US" altLang="zh-CN" dirty="0"/>
              <a:t>m</a:t>
            </a:r>
            <a:r>
              <a:rPr lang="zh-CN" altLang="en-US" dirty="0"/>
              <a:t>），能够实际将所有</a:t>
            </a:r>
            <a:r>
              <a:rPr lang="en-US" altLang="zh-CN" dirty="0"/>
              <a:t>n</a:t>
            </a:r>
            <a:r>
              <a:rPr lang="zh-CN" altLang="en-US" dirty="0"/>
              <a:t>个人都通知到。并求出一种方案以确定</a:t>
            </a:r>
            <a:r>
              <a:rPr lang="en-US" altLang="zh-CN" dirty="0"/>
              <a:t>m</a:t>
            </a:r>
            <a:r>
              <a:rPr lang="zh-CN" altLang="en-US" dirty="0"/>
              <a:t>的最小值是多少。 注意：自己的名单里面不会有自己的名字。</a:t>
            </a:r>
          </a:p>
        </p:txBody>
      </p:sp>
    </p:spTree>
    <p:extLst>
      <p:ext uri="{BB962C8B-B14F-4D97-AF65-F5344CB8AC3E}">
        <p14:creationId xmlns:p14="http://schemas.microsoft.com/office/powerpoint/2010/main" val="59121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44DF7-3419-433C-B0AF-F035B7C8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题意是求能包含所有点的强连通分量个数。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将图中的强连通分量找出来缩点后重新构图，因为 </a:t>
            </a:r>
            <a:r>
              <a:rPr lang="en-US" altLang="zh-CN" dirty="0"/>
              <a:t>N≤100</a:t>
            </a:r>
            <a:r>
              <a:rPr lang="zh-CN" altLang="en-US" dirty="0"/>
              <a:t>，可以用</a:t>
            </a:r>
            <a:r>
              <a:rPr lang="en-US" altLang="zh-CN" dirty="0" err="1"/>
              <a:t>Floyed</a:t>
            </a:r>
            <a:r>
              <a:rPr lang="zh-CN" altLang="en-US" dirty="0"/>
              <a:t>算法求强连通分量。 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Smart</a:t>
            </a:r>
            <a:r>
              <a:rPr lang="zh-CN" altLang="en-US" dirty="0"/>
              <a:t>需要通知的人数即为重新构图后图中入度为</a:t>
            </a:r>
            <a:r>
              <a:rPr lang="en-US" altLang="zh-CN" dirty="0"/>
              <a:t>0 </a:t>
            </a:r>
            <a:r>
              <a:rPr lang="zh-CN" altLang="en-US" dirty="0"/>
              <a:t>的顶点个数。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1CFAF-DEB6-4BCC-A195-7F4A0741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7498"/>
            <a:ext cx="9867902" cy="19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3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73609-69A7-4598-8946-73D678B0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3" y="3008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核心代码：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D63DEF-CF98-4DA0-B606-170840F0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57299"/>
            <a:ext cx="9615488" cy="52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842C5-321C-4D85-BF40-104C1AFB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8E9FD-081D-424F-8267-2AB97C62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Dijkstra</a:t>
            </a:r>
            <a:r>
              <a:rPr lang="zh-CN" altLang="en-US" sz="3200" dirty="0"/>
              <a:t>算法是求单源最短路算法，采用的是一种贪心的策略 。</a:t>
            </a:r>
          </a:p>
        </p:txBody>
      </p:sp>
    </p:spTree>
    <p:extLst>
      <p:ext uri="{BB962C8B-B14F-4D97-AF65-F5344CB8AC3E}">
        <p14:creationId xmlns:p14="http://schemas.microsoft.com/office/powerpoint/2010/main" val="257552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8A67-7034-4780-B3C8-B3870F34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实现原理：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9F26F-182E-4C39-8BF1-4541EE08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Dijkstra</a:t>
            </a:r>
            <a:r>
              <a:rPr lang="zh-CN" altLang="en-US" dirty="0"/>
              <a:t>算法中设置了一结点集合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数组</a:t>
            </a:r>
            <a:r>
              <a:rPr lang="en-US" altLang="zh-CN" dirty="0"/>
              <a:t>d[ ]</a:t>
            </a:r>
            <a:r>
              <a:rPr lang="zh-CN" altLang="en-US" dirty="0"/>
              <a:t>来保存源点</a:t>
            </a:r>
            <a:r>
              <a:rPr lang="en-US" altLang="zh-CN" dirty="0"/>
              <a:t>s</a:t>
            </a:r>
            <a:r>
              <a:rPr lang="zh-CN" altLang="en-US" dirty="0"/>
              <a:t>到各个顶点的最短距离。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从源结点</a:t>
            </a:r>
            <a:r>
              <a:rPr lang="en-US" altLang="zh-CN" dirty="0"/>
              <a:t>s</a:t>
            </a:r>
            <a:r>
              <a:rPr lang="zh-CN" altLang="en-US" dirty="0"/>
              <a:t>到集合</a:t>
            </a:r>
            <a:r>
              <a:rPr lang="en-US" altLang="zh-CN" dirty="0"/>
              <a:t>T</a:t>
            </a:r>
            <a:r>
              <a:rPr lang="zh-CN" altLang="en-US" dirty="0"/>
              <a:t>中结点的最终最短路径的权均已确定，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即对所有结点</a:t>
            </a:r>
            <a:r>
              <a:rPr lang="en-US" altLang="zh-CN" dirty="0" err="1"/>
              <a:t>v∈T</a:t>
            </a:r>
            <a:r>
              <a:rPr lang="zh-CN" altLang="en-US" dirty="0"/>
              <a:t>，有</a:t>
            </a:r>
            <a:r>
              <a:rPr lang="en-US" altLang="zh-CN" dirty="0"/>
              <a:t>d[v]=(</a:t>
            </a:r>
            <a:r>
              <a:rPr lang="en-US" altLang="zh-CN" dirty="0" err="1"/>
              <a:t>s,v</a:t>
            </a:r>
            <a:r>
              <a:rPr lang="en-US" altLang="zh-CN" dirty="0"/>
              <a:t>)</a:t>
            </a:r>
            <a:r>
              <a:rPr lang="zh-CN" altLang="en-US" dirty="0"/>
              <a:t>的权值。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反复挑选出其最短路径估计为最小的结点</a:t>
            </a:r>
            <a:r>
              <a:rPr lang="en-US" altLang="zh-CN" dirty="0" err="1"/>
              <a:t>u∈V-T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</a:t>
            </a:r>
            <a:r>
              <a:rPr lang="en-US" altLang="zh-CN" dirty="0"/>
              <a:t>u</a:t>
            </a:r>
            <a:r>
              <a:rPr lang="zh-CN" altLang="en-US" dirty="0"/>
              <a:t>插入集合</a:t>
            </a:r>
            <a:r>
              <a:rPr lang="en-US" altLang="zh-CN" dirty="0"/>
              <a:t>T</a:t>
            </a:r>
            <a:r>
              <a:rPr lang="zh-CN" altLang="en-US" dirty="0"/>
              <a:t>中，并对离开</a:t>
            </a:r>
            <a:r>
              <a:rPr lang="en-US" altLang="zh-CN" dirty="0"/>
              <a:t>u</a:t>
            </a:r>
            <a:r>
              <a:rPr lang="zh-CN" altLang="en-US" dirty="0"/>
              <a:t>的所有边进行松弛。</a:t>
            </a:r>
          </a:p>
        </p:txBody>
      </p:sp>
    </p:spTree>
    <p:extLst>
      <p:ext uri="{BB962C8B-B14F-4D97-AF65-F5344CB8AC3E}">
        <p14:creationId xmlns:p14="http://schemas.microsoft.com/office/powerpoint/2010/main" val="94565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51D39-E0E3-4E41-891B-CA0DEB0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图上最短路问题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2E4B-CDD7-4A40-9BEB-D76282BB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给定带权图</a:t>
            </a:r>
            <a:r>
              <a:rPr lang="en-US" altLang="zh-CN" sz="3600" dirty="0"/>
              <a:t>G=(V,E) 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SSSP</a:t>
            </a:r>
            <a:r>
              <a:rPr lang="zh-CN" altLang="en-US" sz="3600" dirty="0"/>
              <a:t>：求给定起点</a:t>
            </a:r>
            <a:r>
              <a:rPr lang="en-US" altLang="zh-CN" sz="3600" dirty="0"/>
              <a:t>s(</a:t>
            </a:r>
            <a:r>
              <a:rPr lang="zh-CN" altLang="en-US" sz="3600" dirty="0"/>
              <a:t>源点</a:t>
            </a:r>
            <a:r>
              <a:rPr lang="en-US" altLang="zh-CN" sz="3600" dirty="0"/>
              <a:t>)</a:t>
            </a:r>
            <a:r>
              <a:rPr lang="zh-CN" altLang="en-US" sz="3600" dirty="0"/>
              <a:t>到其他所有点的最短路 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APSP</a:t>
            </a:r>
            <a:r>
              <a:rPr lang="zh-CN" altLang="en-US" sz="3600" dirty="0"/>
              <a:t>：求每两对点的最短路 </a:t>
            </a:r>
          </a:p>
        </p:txBody>
      </p:sp>
    </p:spTree>
    <p:extLst>
      <p:ext uri="{BB962C8B-B14F-4D97-AF65-F5344CB8AC3E}">
        <p14:creationId xmlns:p14="http://schemas.microsoft.com/office/powerpoint/2010/main" val="334970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BC95A-4C6C-4405-8F9F-5534A424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E4902-FBF3-4909-B6FB-261FFAE4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7C629D-A4B6-4C37-9C5A-45F4DA3D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409700"/>
            <a:ext cx="49244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7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D1387-3AC1-4114-AA4E-0A1CE463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B2AD49-F60D-4E7A-9E11-74A7703C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1" y="805785"/>
            <a:ext cx="7601360" cy="1626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63C609-40DF-4862-8597-3EB61DB8E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49" y="805785"/>
            <a:ext cx="4085688" cy="47853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0B44B4-A1FE-4364-95F5-DD4409D16A77}"/>
              </a:ext>
            </a:extLst>
          </p:cNvPr>
          <p:cNvSpPr/>
          <p:nvPr/>
        </p:nvSpPr>
        <p:spPr>
          <a:xfrm>
            <a:off x="219882" y="163513"/>
            <a:ext cx="2556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初始时：T=[C1]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48C32D-5A3E-4A25-9F92-9196A7FF9FB7}"/>
              </a:ext>
            </a:extLst>
          </p:cNvPr>
          <p:cNvSpPr/>
          <p:nvPr/>
        </p:nvSpPr>
        <p:spPr>
          <a:xfrm>
            <a:off x="95250" y="294208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第一次:选择i=2,T=[C1,C2],计算比较D[2]+G[2,j]与D[j]的大小(3≤j≤6)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345D54-025A-4275-99CB-FB30E4130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66" y="4089094"/>
            <a:ext cx="7601360" cy="16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3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D1387-3AC1-4114-AA4E-0A1CE463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63C609-40DF-4862-8597-3EB61DB8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649" y="805785"/>
            <a:ext cx="4085688" cy="47853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0B44B4-A1FE-4364-95F5-DD4409D16A77}"/>
              </a:ext>
            </a:extLst>
          </p:cNvPr>
          <p:cNvSpPr/>
          <p:nvPr/>
        </p:nvSpPr>
        <p:spPr>
          <a:xfrm>
            <a:off x="219882" y="163513"/>
            <a:ext cx="7990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第二次</a:t>
            </a:r>
            <a:r>
              <a:rPr lang="en-US" altLang="zh-CN" sz="2800" dirty="0"/>
              <a:t>:</a:t>
            </a:r>
            <a:r>
              <a:rPr lang="zh-CN" altLang="en-US" sz="2800" dirty="0"/>
              <a:t>选择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=3,T=[C1,C2,C3],</a:t>
            </a:r>
            <a:r>
              <a:rPr lang="zh-CN" altLang="en-US" sz="2800" dirty="0"/>
              <a:t>计算比较</a:t>
            </a:r>
            <a:r>
              <a:rPr lang="en-US" altLang="zh-CN" sz="2800" dirty="0"/>
              <a:t>D[3]+G[3,j]</a:t>
            </a:r>
            <a:r>
              <a:rPr lang="zh-CN" altLang="en-US" sz="2800" dirty="0"/>
              <a:t>与</a:t>
            </a:r>
            <a:r>
              <a:rPr lang="en-US" altLang="zh-CN" sz="2800" dirty="0"/>
              <a:t>D[j]</a:t>
            </a:r>
            <a:r>
              <a:rPr lang="zh-CN" altLang="en-US" sz="2800" dirty="0"/>
              <a:t>的大小</a:t>
            </a:r>
            <a:r>
              <a:rPr lang="en-US" altLang="zh-CN" sz="2800" dirty="0"/>
              <a:t>(4≤j≤6) 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48C32D-5A3E-4A25-9F92-9196A7FF9FB7}"/>
              </a:ext>
            </a:extLst>
          </p:cNvPr>
          <p:cNvSpPr/>
          <p:nvPr/>
        </p:nvSpPr>
        <p:spPr>
          <a:xfrm>
            <a:off x="95250" y="3147204"/>
            <a:ext cx="7686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第三次</a:t>
            </a:r>
            <a:r>
              <a:rPr lang="en-US" altLang="zh-CN" sz="2400" dirty="0"/>
              <a:t>:</a:t>
            </a:r>
            <a:r>
              <a:rPr lang="zh-CN" altLang="en-US" sz="2400" dirty="0"/>
              <a:t>选择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=4,T=[C1,C2,C3,C4],</a:t>
            </a:r>
            <a:r>
              <a:rPr lang="zh-CN" altLang="en-US" sz="2400" dirty="0"/>
              <a:t>计算比较</a:t>
            </a:r>
            <a:r>
              <a:rPr lang="en-US" altLang="zh-CN" sz="2400" dirty="0"/>
              <a:t>D[4]+G[4,j]</a:t>
            </a:r>
            <a:r>
              <a:rPr lang="zh-CN" altLang="en-US" sz="2400" dirty="0"/>
              <a:t>与</a:t>
            </a:r>
            <a:r>
              <a:rPr lang="en-US" altLang="zh-CN" sz="2400" dirty="0"/>
              <a:t>D[j]</a:t>
            </a:r>
            <a:r>
              <a:rPr lang="zh-CN" altLang="en-US" sz="2400" dirty="0"/>
              <a:t>的大小</a:t>
            </a:r>
            <a:r>
              <a:rPr lang="en-US" altLang="zh-CN" sz="2400" dirty="0"/>
              <a:t>(5≤j≤6) 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D68B1-E8FA-4AA6-A3AB-07BC399E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6" y="1245099"/>
            <a:ext cx="7663350" cy="16347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8B844A-BFFA-454D-AA74-5E46FD05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2" y="4180690"/>
            <a:ext cx="7686676" cy="16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D1387-3AC1-4114-AA4E-0A1CE463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63C609-40DF-4862-8597-3EB61DB8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649" y="805785"/>
            <a:ext cx="4085688" cy="47853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0B44B4-A1FE-4364-95F5-DD4409D16A77}"/>
              </a:ext>
            </a:extLst>
          </p:cNvPr>
          <p:cNvSpPr/>
          <p:nvPr/>
        </p:nvSpPr>
        <p:spPr>
          <a:xfrm>
            <a:off x="278591" y="1103081"/>
            <a:ext cx="7990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第四次</a:t>
            </a:r>
            <a:r>
              <a:rPr lang="en-US" altLang="zh-CN" sz="2800" dirty="0"/>
              <a:t>:</a:t>
            </a:r>
            <a:r>
              <a:rPr lang="zh-CN" altLang="en-US" sz="2800" dirty="0"/>
              <a:t>选择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=5,T=[C1,C2,C3,C4,C5],</a:t>
            </a:r>
            <a:r>
              <a:rPr lang="zh-CN" altLang="en-US" sz="2800" dirty="0"/>
              <a:t>计算比较</a:t>
            </a:r>
            <a:r>
              <a:rPr lang="en-US" altLang="zh-CN" sz="2800" dirty="0"/>
              <a:t>D[5]+G[5,j]</a:t>
            </a:r>
            <a:r>
              <a:rPr lang="zh-CN" altLang="en-US" sz="2800" dirty="0"/>
              <a:t>与</a:t>
            </a:r>
            <a:r>
              <a:rPr lang="en-US" altLang="zh-CN" sz="2800" dirty="0"/>
              <a:t>D[j]</a:t>
            </a:r>
            <a:r>
              <a:rPr lang="zh-CN" altLang="en-US" sz="2800" dirty="0"/>
              <a:t>的大小</a:t>
            </a:r>
            <a:r>
              <a:rPr lang="en-US" altLang="zh-CN" sz="2800" dirty="0"/>
              <a:t>(j=6) 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437F5-FCD1-4CC2-B62E-B4211314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4" y="2510951"/>
            <a:ext cx="7663350" cy="16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E359-DC63-44D5-96E8-42E35596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8C1D-D79E-4EE6-A24E-0812CCBF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307F02-4831-40E3-9264-5888DD52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14487"/>
            <a:ext cx="8934450" cy="43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04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69E51-A664-2FAA-BD51-4EFA70D6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5152-E9C8-9975-A2EA-81508603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27D7B5-0703-FBC2-F669-78B593F7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162175"/>
            <a:ext cx="8372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B50E1-2841-4B0C-BAC9-08FD165E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77"/>
            <a:ext cx="10515600" cy="621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最短路有可能不存在！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---------</a:t>
            </a:r>
            <a:r>
              <a:rPr lang="zh-CN" altLang="en-US" dirty="0"/>
              <a:t>什么时候不存在？ 有负权回路！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实际上有负权，就不能保证最短路算法正确性。因为</a:t>
            </a:r>
            <a:r>
              <a:rPr lang="en-US" altLang="zh-CN" dirty="0"/>
              <a:t>Dijkstra</a:t>
            </a:r>
            <a:r>
              <a:rPr lang="zh-CN" altLang="en-US" dirty="0"/>
              <a:t>算法用每个点松弛时，保证边权长的边不会松弛短的边，并且只使用一次。如果存在负权，就可能会出现边权长的边松弛短的边这样的现象。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20DAE2-D764-4CC9-A34B-0A54072C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488696"/>
            <a:ext cx="3086100" cy="31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3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C242-B902-4E28-8AF3-4ED906B4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1BF37-B36D-4F6C-BE94-6F7AC1D0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前面介绍的</a:t>
            </a:r>
            <a:r>
              <a:rPr lang="en-US" altLang="zh-CN" dirty="0"/>
              <a:t>Dijkstra</a:t>
            </a:r>
            <a:r>
              <a:rPr lang="zh-CN" altLang="en-US" dirty="0"/>
              <a:t>算法的时间复杂度为</a:t>
            </a:r>
            <a:r>
              <a:rPr lang="en-US" altLang="zh-CN" dirty="0"/>
              <a:t>O(n^2)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Dijkstra</a:t>
            </a:r>
            <a:r>
              <a:rPr lang="zh-CN" altLang="en-US" dirty="0"/>
              <a:t>算法的优化主要基于以下两个方面：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用邻接表代替邻接矩阵；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堆优化：将当前不在</a:t>
            </a:r>
            <a:r>
              <a:rPr lang="en-US" altLang="zh-CN" dirty="0"/>
              <a:t>T</a:t>
            </a:r>
            <a:r>
              <a:rPr lang="zh-CN" altLang="en-US" dirty="0"/>
              <a:t>集合中的所有结点的</a:t>
            </a:r>
            <a:r>
              <a:rPr lang="en-US" altLang="zh-CN" dirty="0"/>
              <a:t>d[ ]</a:t>
            </a:r>
            <a:r>
              <a:rPr lang="zh-CN" altLang="en-US" dirty="0"/>
              <a:t>放到 一个小根堆中，这样就可以</a:t>
            </a:r>
            <a:r>
              <a:rPr lang="en-US" altLang="zh-CN" dirty="0"/>
              <a:t>O(1)</a:t>
            </a:r>
            <a:r>
              <a:rPr lang="zh-CN" altLang="en-US" dirty="0"/>
              <a:t>查找不在</a:t>
            </a:r>
            <a:r>
              <a:rPr lang="en-US" altLang="zh-CN" dirty="0"/>
              <a:t>T</a:t>
            </a:r>
            <a:r>
              <a:rPr lang="zh-CN" altLang="en-US" dirty="0"/>
              <a:t>集合且</a:t>
            </a:r>
            <a:r>
              <a:rPr lang="en-US" altLang="zh-CN" dirty="0"/>
              <a:t>d[ ] </a:t>
            </a:r>
            <a:r>
              <a:rPr lang="zh-CN" altLang="en-US" dirty="0"/>
              <a:t>最小的结点</a:t>
            </a:r>
            <a:r>
              <a:rPr lang="en-US" altLang="zh-CN" dirty="0"/>
              <a:t>u</a:t>
            </a:r>
            <a:r>
              <a:rPr lang="zh-CN" altLang="en-US" dirty="0"/>
              <a:t>，从堆中删除</a:t>
            </a:r>
            <a:r>
              <a:rPr lang="en-US" altLang="zh-CN" dirty="0"/>
              <a:t>u</a:t>
            </a:r>
            <a:r>
              <a:rPr lang="zh-CN" altLang="en-US" dirty="0"/>
              <a:t>，并对离开</a:t>
            </a:r>
            <a:r>
              <a:rPr lang="en-US" altLang="zh-CN" dirty="0"/>
              <a:t>u</a:t>
            </a:r>
            <a:r>
              <a:rPr lang="zh-CN" altLang="en-US" dirty="0"/>
              <a:t>的所有边进行松弛，更新在堆中的</a:t>
            </a:r>
            <a:r>
              <a:rPr lang="en-US" altLang="zh-CN" dirty="0"/>
              <a:t>d[ ]</a:t>
            </a:r>
            <a:r>
              <a:rPr lang="zh-CN" altLang="en-US" dirty="0"/>
              <a:t> 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手写堆时利用</a:t>
            </a:r>
            <a:r>
              <a:rPr lang="en-US" altLang="zh-CN" dirty="0"/>
              <a:t>pos[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记录顶点</a:t>
            </a:r>
            <a:r>
              <a:rPr lang="en-US" altLang="zh-CN" dirty="0" err="1"/>
              <a:t>i</a:t>
            </a:r>
            <a:r>
              <a:rPr lang="zh-CN" altLang="en-US" dirty="0"/>
              <a:t>在堆中的位置，时间复杂度为</a:t>
            </a:r>
            <a:r>
              <a:rPr lang="en-US" altLang="zh-CN" dirty="0"/>
              <a:t>O((</a:t>
            </a:r>
            <a:r>
              <a:rPr lang="en-US" altLang="zh-CN" dirty="0" err="1"/>
              <a:t>n+e</a:t>
            </a:r>
            <a:r>
              <a:rPr lang="en-US" altLang="zh-CN" dirty="0"/>
              <a:t>)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利用</a:t>
            </a:r>
            <a:r>
              <a:rPr lang="en-US" altLang="zh-CN" dirty="0"/>
              <a:t>STL</a:t>
            </a:r>
            <a:r>
              <a:rPr lang="zh-CN" altLang="en-US" dirty="0"/>
              <a:t>中的堆，时间复杂度为</a:t>
            </a:r>
            <a:r>
              <a:rPr lang="en-US" altLang="zh-CN" dirty="0"/>
              <a:t>O((</a:t>
            </a:r>
            <a:r>
              <a:rPr lang="en-US" altLang="zh-CN" dirty="0" err="1"/>
              <a:t>n+e</a:t>
            </a:r>
            <a:r>
              <a:rPr lang="en-US" altLang="zh-CN" dirty="0"/>
              <a:t>)loge)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2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E9560-2217-4300-B684-51E1ACE3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406400"/>
            <a:ext cx="6010275" cy="65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手写堆：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0D7542-04C0-4F21-8043-B0D87232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057275"/>
            <a:ext cx="10463213" cy="56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33C8E-5516-426B-B8A2-51EB7EEA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73" y="101600"/>
            <a:ext cx="10515600" cy="5746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STL</a:t>
            </a:r>
            <a:r>
              <a:rPr lang="zh-CN" altLang="en-US" dirty="0"/>
              <a:t>实现堆：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92EFD-EC89-4928-B6BD-0DE25F52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3" y="676275"/>
            <a:ext cx="10439400" cy="586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3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0E008-AA4D-4E2A-A05C-FAFADA26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3BEF2-EF63-41EF-81FE-AE2068FF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简称</a:t>
            </a:r>
            <a:r>
              <a:rPr lang="en-US" altLang="zh-CN" dirty="0"/>
              <a:t>Floyd</a:t>
            </a:r>
            <a:r>
              <a:rPr lang="zh-CN" altLang="en-US" dirty="0"/>
              <a:t>算法。是一种著名的解决任意两点间的最短路径</a:t>
            </a:r>
            <a:r>
              <a:rPr lang="en-US" altLang="zh-CN" dirty="0"/>
              <a:t>(APSP)</a:t>
            </a:r>
            <a:r>
              <a:rPr lang="zh-CN" altLang="en-US" dirty="0"/>
              <a:t>的算法。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F7A910A-4024-4404-9192-60E1B094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3091260"/>
            <a:ext cx="7596187" cy="26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4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39387-175E-4E9E-BBE0-FC8A70FC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STL</a:t>
            </a:r>
            <a:r>
              <a:rPr lang="zh-CN" altLang="en-US" dirty="0"/>
              <a:t>版本底数是</a:t>
            </a:r>
            <a:r>
              <a:rPr lang="en-US" altLang="zh-CN" dirty="0"/>
              <a:t>loge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34C38-398F-42C2-9D48-C0132CAD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首先，</a:t>
            </a:r>
            <a:r>
              <a:rPr lang="en-US" altLang="zh-CN" dirty="0"/>
              <a:t>STL</a:t>
            </a:r>
            <a:r>
              <a:rPr lang="zh-CN" altLang="en-US" dirty="0"/>
              <a:t>堆是不支持删除操作的。（</a:t>
            </a:r>
            <a:r>
              <a:rPr lang="en-US" altLang="zh-CN" dirty="0"/>
              <a:t>STL</a:t>
            </a:r>
            <a:r>
              <a:rPr lang="zh-CN" altLang="en-US" dirty="0"/>
              <a:t>中的堆并不是用优先队列实现）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那么当一个点从堆顶取走，如何更新相关联的点的</a:t>
            </a:r>
            <a:r>
              <a:rPr lang="en-US" altLang="zh-CN" dirty="0"/>
              <a:t>dis</a:t>
            </a:r>
            <a:r>
              <a:rPr lang="zh-CN" altLang="en-US" dirty="0"/>
              <a:t>数组？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做法是，将这些关联点的</a:t>
            </a:r>
            <a:r>
              <a:rPr lang="en-US" altLang="zh-CN" dirty="0"/>
              <a:t>dis</a:t>
            </a:r>
            <a:r>
              <a:rPr lang="zh-CN" altLang="en-US" dirty="0"/>
              <a:t>放入堆中，新加入的</a:t>
            </a:r>
            <a:r>
              <a:rPr lang="en-US" altLang="zh-CN" dirty="0"/>
              <a:t>dis</a:t>
            </a:r>
            <a:r>
              <a:rPr lang="zh-CN" altLang="en-US" dirty="0"/>
              <a:t>显然比之前更小，这样会比原来的</a:t>
            </a:r>
            <a:r>
              <a:rPr lang="en-US" altLang="zh-CN" dirty="0"/>
              <a:t>dis</a:t>
            </a:r>
            <a:r>
              <a:rPr lang="zh-CN" altLang="en-US" dirty="0"/>
              <a:t>更早出队，原来的不会考虑相当于删除掉。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但是这就使得整个堆包含很多相同的点，那么堆的大小是：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考虑相关联点的总数是度数之和，而度数之和</a:t>
            </a:r>
            <a:r>
              <a:rPr lang="zh-CN" altLang="en-US"/>
              <a:t>是边*</a:t>
            </a:r>
            <a:r>
              <a:rPr lang="en-US" altLang="zh-CN"/>
              <a:t>2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3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24884-9303-417B-B8AC-9FEE26F4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643062"/>
            <a:ext cx="10515600" cy="548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两个堆 </a:t>
            </a:r>
            <a:r>
              <a:rPr lang="en-US" altLang="zh-CN" dirty="0"/>
              <a:t>p1,p2</a:t>
            </a:r>
          </a:p>
          <a:p>
            <a:pPr marL="0" indent="0">
              <a:buNone/>
            </a:pPr>
            <a:r>
              <a:rPr lang="zh-CN" altLang="en-US" dirty="0"/>
              <a:t>对于一个插入</a:t>
            </a:r>
            <a:r>
              <a:rPr lang="en-US" altLang="zh-CN" dirty="0"/>
              <a:t>x</a:t>
            </a:r>
            <a:r>
              <a:rPr lang="zh-CN" altLang="en-US" dirty="0"/>
              <a:t>操作，</a:t>
            </a:r>
            <a:r>
              <a:rPr lang="en-US" altLang="zh-CN" dirty="0"/>
              <a:t>p1.push(x)</a:t>
            </a:r>
          </a:p>
          <a:p>
            <a:pPr marL="0" indent="0">
              <a:buNone/>
            </a:pPr>
            <a:r>
              <a:rPr lang="zh-CN" altLang="en-US" dirty="0"/>
              <a:t>对于一个删除</a:t>
            </a:r>
            <a:r>
              <a:rPr lang="en-US" altLang="zh-CN" dirty="0"/>
              <a:t>x</a:t>
            </a:r>
            <a:r>
              <a:rPr lang="zh-CN" altLang="en-US" dirty="0"/>
              <a:t>操作，</a:t>
            </a:r>
            <a:r>
              <a:rPr lang="en-US" altLang="zh-CN" dirty="0"/>
              <a:t>p2.push(x)</a:t>
            </a:r>
          </a:p>
          <a:p>
            <a:pPr marL="0" indent="0">
              <a:buNone/>
            </a:pPr>
            <a:r>
              <a:rPr lang="zh-CN" altLang="en-US" dirty="0"/>
              <a:t>对于查询</a:t>
            </a:r>
            <a:r>
              <a:rPr lang="en-US" altLang="zh-CN" dirty="0"/>
              <a:t>top</a:t>
            </a:r>
            <a:r>
              <a:rPr lang="zh-CN" altLang="en-US" dirty="0"/>
              <a:t>操作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while(!p1.empty() &amp;&amp; !p2.empty() &amp;&amp;p1.top()==p2.top()) p1.pop(),p2.pop();</a:t>
            </a:r>
          </a:p>
          <a:p>
            <a:pPr marL="0" indent="0">
              <a:buNone/>
            </a:pPr>
            <a:r>
              <a:rPr lang="zh-CN" altLang="en-US" dirty="0"/>
              <a:t>（这里使用了懒标记，当某节点需要删除时并不直接删，而是先标记上，等到查询时一起删除）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任意时刻，堆的大小</a:t>
            </a:r>
            <a:r>
              <a:rPr lang="en-US" altLang="zh-CN" dirty="0"/>
              <a:t>=p1.size()-p2.size()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是操作次数，</a:t>
            </a:r>
            <a:r>
              <a:rPr lang="en-US" altLang="zh-CN" dirty="0" err="1"/>
              <a:t>nlogn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19F2B4-8B6E-412D-A801-18FA1C3D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0799"/>
            <a:ext cx="10515600" cy="1325563"/>
          </a:xfrm>
        </p:spPr>
        <p:txBody>
          <a:bodyPr/>
          <a:lstStyle/>
          <a:p>
            <a:r>
              <a:rPr lang="zh-CN" altLang="en-US" dirty="0"/>
              <a:t>通过两个堆实现查询、删除操作</a:t>
            </a:r>
          </a:p>
        </p:txBody>
      </p:sp>
    </p:spTree>
    <p:extLst>
      <p:ext uri="{BB962C8B-B14F-4D97-AF65-F5344CB8AC3E}">
        <p14:creationId xmlns:p14="http://schemas.microsoft.com/office/powerpoint/2010/main" val="33653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46DE2-A202-47CA-8845-474C01E4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D9C25-F37B-4E56-BD7D-1EB6E5C8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更优化的版本（</a:t>
            </a:r>
            <a:r>
              <a:rPr lang="en-US" altLang="zh-CN" dirty="0"/>
              <a:t>by </a:t>
            </a:r>
            <a:r>
              <a:rPr lang="en-US" altLang="zh-CN" dirty="0" err="1"/>
              <a:t>mangoyang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无需</a:t>
            </a:r>
            <a:r>
              <a:rPr lang="en-US" altLang="zh-CN" dirty="0"/>
              <a:t>vis</a:t>
            </a:r>
            <a:r>
              <a:rPr lang="zh-CN" altLang="en-US" dirty="0"/>
              <a:t>数组，无需判定节点是否进入集合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161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D643-4FB8-4BB1-B8A5-265EAE26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8D53C-2B91-44BE-81D1-A64AD270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D63C2-6A9F-42F2-98EC-1A2BF8C6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65125"/>
            <a:ext cx="78676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9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9E573-6F90-4313-B003-C47C52EA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21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一个点</a:t>
            </a:r>
            <a:r>
              <a:rPr lang="en-US" altLang="zh-CN" dirty="0"/>
              <a:t>u</a:t>
            </a:r>
            <a:r>
              <a:rPr lang="zh-CN" altLang="en-US" dirty="0"/>
              <a:t>只可能从堆中取出并松弛相联点一次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证明：反证，假设两次，那么</a:t>
            </a:r>
            <a:r>
              <a:rPr lang="en-US" altLang="zh-CN" dirty="0"/>
              <a:t>dis[u]</a:t>
            </a:r>
            <a:r>
              <a:rPr lang="zh-CN" altLang="en-US" dirty="0"/>
              <a:t>一定发生了变化（变小），因为如果没有变化，不会再次对点进行松弛操作。那么两次取出之间一定存在一个点</a:t>
            </a:r>
            <a:r>
              <a:rPr lang="en-US" altLang="zh-CN" dirty="0"/>
              <a:t>v</a:t>
            </a:r>
            <a:r>
              <a:rPr lang="zh-CN" altLang="en-US" dirty="0"/>
              <a:t>，使得</a:t>
            </a:r>
            <a:r>
              <a:rPr lang="en-US" altLang="zh-CN" dirty="0"/>
              <a:t>dis[v]+g[u][v]&lt;</a:t>
            </a:r>
            <a:r>
              <a:rPr lang="zh-CN" altLang="en-US" dirty="0"/>
              <a:t>第一次取出时的</a:t>
            </a:r>
            <a:r>
              <a:rPr lang="en-US" altLang="zh-CN" dirty="0"/>
              <a:t>dis[u]</a:t>
            </a:r>
            <a:r>
              <a:rPr lang="zh-CN" altLang="en-US" dirty="0"/>
              <a:t>。但由于堆中每次取出的</a:t>
            </a:r>
            <a:r>
              <a:rPr lang="en-US" altLang="zh-CN" dirty="0"/>
              <a:t>dis</a:t>
            </a:r>
            <a:r>
              <a:rPr lang="zh-CN" altLang="en-US" dirty="0"/>
              <a:t>是单调不降的（可归纳证明），所以</a:t>
            </a:r>
            <a:r>
              <a:rPr lang="en-US" altLang="zh-CN" dirty="0"/>
              <a:t>v</a:t>
            </a:r>
            <a:r>
              <a:rPr lang="zh-CN" altLang="en-US" dirty="0"/>
              <a:t>不可能松弛</a:t>
            </a:r>
            <a:r>
              <a:rPr lang="en-US" altLang="zh-CN" dirty="0"/>
              <a:t>u</a:t>
            </a:r>
            <a:r>
              <a:rPr lang="zh-CN" altLang="en-US" dirty="0"/>
              <a:t>，矛盾。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注：通过这个不等式，我们可以发现，</a:t>
            </a:r>
            <a:r>
              <a:rPr lang="en-US" altLang="zh-CN" dirty="0" err="1"/>
              <a:t>dij</a:t>
            </a:r>
            <a:r>
              <a:rPr lang="zh-CN" altLang="en-US" dirty="0"/>
              <a:t>不是一定不能处理负权。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（带负权，能跑出最短路，但复杂度是指数级，带负环，会无限跑下去）</a:t>
            </a:r>
          </a:p>
        </p:txBody>
      </p:sp>
    </p:spTree>
    <p:extLst>
      <p:ext uri="{BB962C8B-B14F-4D97-AF65-F5344CB8AC3E}">
        <p14:creationId xmlns:p14="http://schemas.microsoft.com/office/powerpoint/2010/main" val="2321911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FD8D6-E35E-72E6-70D0-064725BF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C5859-403D-C556-ABB6-9ED2D3C9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199BB4-CDD5-B3AB-E41D-6B67947A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209800"/>
            <a:ext cx="8429625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835F05-C120-E13B-B16F-62ABA53F7497}"/>
              </a:ext>
            </a:extLst>
          </p:cNvPr>
          <p:cNvSpPr txBox="1"/>
          <p:nvPr/>
        </p:nvSpPr>
        <p:spPr>
          <a:xfrm>
            <a:off x="7464669" y="5178669"/>
            <a:ext cx="18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ABD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8BA9D-D3E7-4DFC-85DA-41CFB73C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配对堆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45736-5C13-4FEB-B6BA-BE2522DF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时间复杂度可以达到</a:t>
            </a:r>
            <a:r>
              <a:rPr lang="en-US" altLang="zh-CN" dirty="0" err="1"/>
              <a:t>nlogn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考场上很少有人手写。</a:t>
            </a:r>
          </a:p>
        </p:txBody>
      </p:sp>
    </p:spTree>
    <p:extLst>
      <p:ext uri="{BB962C8B-B14F-4D97-AF65-F5344CB8AC3E}">
        <p14:creationId xmlns:p14="http://schemas.microsoft.com/office/powerpoint/2010/main" val="3561214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1E7E3-6ADD-45B4-8AB0-CA5E4F7D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B5B56-F1E1-47BA-BA8B-B5B906C9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Bellman-Ford</a:t>
            </a:r>
            <a:r>
              <a:rPr lang="zh-CN" altLang="en-US" dirty="0"/>
              <a:t>算法运用了松弛技术，对每一结点 </a:t>
            </a:r>
            <a:r>
              <a:rPr lang="en-US" altLang="zh-CN" dirty="0" err="1"/>
              <a:t>v∈V</a:t>
            </a:r>
            <a:r>
              <a:rPr lang="zh-CN" altLang="en-US" dirty="0"/>
              <a:t>，逐步减小从源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的最短路径的估计值</a:t>
            </a:r>
            <a:r>
              <a:rPr lang="en-US" altLang="zh-CN" dirty="0"/>
              <a:t>d[v] </a:t>
            </a:r>
            <a:r>
              <a:rPr lang="zh-CN" altLang="en-US" dirty="0"/>
              <a:t>，直至其达到实际最短路径的权</a:t>
            </a:r>
            <a:r>
              <a:rPr lang="en-US" altLang="zh-CN" dirty="0"/>
              <a:t>δ(</a:t>
            </a:r>
            <a:r>
              <a:rPr lang="en-US" altLang="zh-CN" dirty="0" err="1"/>
              <a:t>s,v</a:t>
            </a:r>
            <a:r>
              <a:rPr lang="en-US" altLang="zh-CN" dirty="0"/>
              <a:t>)</a:t>
            </a:r>
            <a:r>
              <a:rPr lang="zh-CN" altLang="en-US" dirty="0"/>
              <a:t>，如果图中存在负权回路，算法将会报告最短路不存在。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适用条件</a:t>
            </a:r>
            <a:r>
              <a:rPr lang="en-US" altLang="zh-CN" dirty="0"/>
              <a:t>:  </a:t>
            </a:r>
            <a:r>
              <a:rPr lang="zh-CN" altLang="en-US" dirty="0"/>
              <a:t>任意边权为实数的图。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判负环</a:t>
            </a:r>
          </a:p>
        </p:txBody>
      </p:sp>
    </p:spTree>
    <p:extLst>
      <p:ext uri="{BB962C8B-B14F-4D97-AF65-F5344CB8AC3E}">
        <p14:creationId xmlns:p14="http://schemas.microsoft.com/office/powerpoint/2010/main" val="4190068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29F45-4825-4DFA-B50E-E67D943E2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Bellman-Ford</a:t>
            </a:r>
            <a:r>
              <a:rPr lang="zh-CN" altLang="en-US" dirty="0"/>
              <a:t>算法的思想基于以下事实：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两点间如果有最短路，那么每个结点最多经过一次。也就是说，这条路不超过</a:t>
            </a:r>
            <a:r>
              <a:rPr lang="en-US" altLang="zh-CN" dirty="0"/>
              <a:t>n-1</a:t>
            </a:r>
            <a:r>
              <a:rPr lang="zh-CN" altLang="en-US" dirty="0"/>
              <a:t>条边。（如果一个结点经过了两次，那么我们走了一个圈。如果这个圈的权为正，显然不划算；如果是负环，那么最短路不存在；如果是零圈，去掉不影响最优值）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Bellman-Ford</a:t>
            </a:r>
            <a:r>
              <a:rPr lang="zh-CN" altLang="en-US" dirty="0"/>
              <a:t>算法的运行时间为</a:t>
            </a:r>
            <a:r>
              <a:rPr lang="en-US" altLang="zh-CN" dirty="0"/>
              <a:t>O(VE)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5708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5D210-90A2-43C2-9E70-CB1EBF0A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711199"/>
            <a:ext cx="10896600" cy="5918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算法流程分三个阶段：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初始化：将除源点</a:t>
            </a:r>
            <a:r>
              <a:rPr lang="en-US" altLang="zh-CN" dirty="0"/>
              <a:t>s</a:t>
            </a:r>
            <a:r>
              <a:rPr lang="zh-CN" altLang="en-US" dirty="0"/>
              <a:t>外的所有顶点的最短距离估计值 </a:t>
            </a:r>
            <a:r>
              <a:rPr lang="en-US" altLang="zh-CN" dirty="0"/>
              <a:t>d[v]=∞,d[s]=0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迭代求解：反复对边集</a:t>
            </a:r>
            <a:r>
              <a:rPr lang="en-US" altLang="zh-CN" dirty="0"/>
              <a:t>E</a:t>
            </a:r>
            <a:r>
              <a:rPr lang="zh-CN" altLang="en-US" dirty="0"/>
              <a:t>中的每条边进行松弛操作，使从源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的最短路径的估计值</a:t>
            </a:r>
            <a:r>
              <a:rPr lang="en-US" altLang="zh-CN" dirty="0"/>
              <a:t>d[v]</a:t>
            </a:r>
            <a:r>
              <a:rPr lang="zh-CN" altLang="en-US" dirty="0"/>
              <a:t>逐步逼近实际最短路径 的权</a:t>
            </a:r>
            <a:r>
              <a:rPr lang="el-GR" altLang="zh-CN" dirty="0"/>
              <a:t>δ(</a:t>
            </a:r>
            <a:r>
              <a:rPr lang="en-US" altLang="zh-CN" dirty="0" err="1"/>
              <a:t>s,v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for (k=1;k&lt;=n-1;k++)  </a:t>
            </a:r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zh-CN" altLang="en-US" dirty="0"/>
              <a:t>每条边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    </a:t>
            </a:r>
          </a:p>
          <a:p>
            <a:pPr marL="0" indent="0">
              <a:buNone/>
            </a:pPr>
            <a:r>
              <a:rPr lang="en-US" altLang="zh-CN" dirty="0"/>
              <a:t>		if ((d[u]&lt;∞ &amp;&amp; d[v]&gt;d[u]+w(</a:t>
            </a:r>
            <a:r>
              <a:rPr lang="en-US" altLang="zh-CN" dirty="0" err="1"/>
              <a:t>u,v</a:t>
            </a:r>
            <a:r>
              <a:rPr lang="en-US" altLang="zh-CN" dirty="0"/>
              <a:t>))  </a:t>
            </a:r>
          </a:p>
          <a:p>
            <a:pPr marL="0" indent="0">
              <a:buNone/>
            </a:pPr>
            <a:r>
              <a:rPr lang="en-US" altLang="zh-CN" dirty="0"/>
              <a:t>			d[v]=d[u]+w(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验收负权回路：判断边集</a:t>
            </a:r>
            <a:r>
              <a:rPr lang="en-US" altLang="zh-CN" dirty="0"/>
              <a:t>E</a:t>
            </a:r>
            <a:r>
              <a:rPr lang="zh-CN" altLang="en-US" dirty="0"/>
              <a:t>中的每一条边的两个端点是否收敛。</a:t>
            </a:r>
          </a:p>
        </p:txBody>
      </p:sp>
    </p:spTree>
    <p:extLst>
      <p:ext uri="{BB962C8B-B14F-4D97-AF65-F5344CB8AC3E}">
        <p14:creationId xmlns:p14="http://schemas.microsoft.com/office/powerpoint/2010/main" val="16476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0E008-AA4D-4E2A-A05C-FAFADA26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3BEF2-EF63-41EF-81FE-AE2068FF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Floyd</a:t>
            </a:r>
            <a:r>
              <a:rPr lang="zh-CN" altLang="en-US" dirty="0"/>
              <a:t>算法是一种动态规划算法。</a:t>
            </a:r>
            <a:endParaRPr lang="en-US" altLang="zh-CN" dirty="0"/>
          </a:p>
          <a:p>
            <a:r>
              <a:rPr lang="zh-CN" altLang="en-US" dirty="0"/>
              <a:t>状态定义</a:t>
            </a:r>
            <a:endParaRPr lang="en-US" altLang="zh-CN" dirty="0"/>
          </a:p>
          <a:p>
            <a:r>
              <a:rPr lang="zh-CN" altLang="en-US" dirty="0"/>
              <a:t>动态转移方程</a:t>
            </a:r>
            <a:endParaRPr lang="en-US" altLang="zh-CN" dirty="0"/>
          </a:p>
          <a:p>
            <a:r>
              <a:rPr lang="zh-CN" altLang="en-US" dirty="0"/>
              <a:t>滚动数组</a:t>
            </a:r>
          </a:p>
        </p:txBody>
      </p:sp>
    </p:spTree>
    <p:extLst>
      <p:ext uri="{BB962C8B-B14F-4D97-AF65-F5344CB8AC3E}">
        <p14:creationId xmlns:p14="http://schemas.microsoft.com/office/powerpoint/2010/main" val="1705077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00CC3-0D9A-4716-A4FE-A683E449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核心代码：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897145-253A-4E10-8101-9706DD6E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17" y="1009649"/>
            <a:ext cx="9362166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0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D91E2-978E-4264-BB4E-C81999BB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2D60F-AA12-48DB-9738-93F73180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SPFA</a:t>
            </a:r>
            <a:r>
              <a:rPr lang="zh-CN" altLang="en-US" dirty="0"/>
              <a:t>算法简单地说就是队列优化的</a:t>
            </a:r>
            <a:r>
              <a:rPr lang="en-US" altLang="zh-CN" dirty="0"/>
              <a:t>Bellman-Ford</a:t>
            </a:r>
            <a:r>
              <a:rPr lang="zh-CN" altLang="en-US" dirty="0"/>
              <a:t>算法。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Bellman-Ford</a:t>
            </a:r>
            <a:r>
              <a:rPr lang="zh-CN" altLang="en-US" dirty="0"/>
              <a:t>算法的迭代松弛操作，最坏情况是按顶点距离源点</a:t>
            </a:r>
            <a:r>
              <a:rPr lang="en-US" altLang="zh-CN" dirty="0"/>
              <a:t>s</a:t>
            </a:r>
            <a:r>
              <a:rPr lang="zh-CN" altLang="en-US" dirty="0"/>
              <a:t>的层次，逐层生成这棵最短路径树的过程。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对每条边进行第</a:t>
            </a:r>
            <a:r>
              <a:rPr lang="en-US" altLang="zh-CN" dirty="0"/>
              <a:t>1</a:t>
            </a:r>
            <a:r>
              <a:rPr lang="zh-CN" altLang="en-US" dirty="0"/>
              <a:t>遍松弛的时候，生成了从</a:t>
            </a:r>
            <a:r>
              <a:rPr lang="en-US" altLang="zh-CN" dirty="0"/>
              <a:t>s</a:t>
            </a:r>
            <a:r>
              <a:rPr lang="zh-CN" altLang="en-US" dirty="0"/>
              <a:t>出发层次为 </a:t>
            </a:r>
            <a:r>
              <a:rPr lang="en-US" altLang="zh-CN" dirty="0"/>
              <a:t>1</a:t>
            </a:r>
            <a:r>
              <a:rPr lang="zh-CN" altLang="en-US" dirty="0"/>
              <a:t>的那些树枝。也就是说，找到了与</a:t>
            </a:r>
            <a:r>
              <a:rPr lang="en-US" altLang="zh-CN" dirty="0"/>
              <a:t>s</a:t>
            </a:r>
            <a:r>
              <a:rPr lang="zh-CN" altLang="en-US" dirty="0"/>
              <a:t>至多有</a:t>
            </a:r>
            <a:r>
              <a:rPr lang="en-US" altLang="zh-CN" dirty="0"/>
              <a:t>1</a:t>
            </a:r>
            <a:r>
              <a:rPr lang="zh-CN" altLang="en-US" dirty="0"/>
              <a:t>条边相联的那些顶点的最短路径；对每条边进行第</a:t>
            </a:r>
            <a:r>
              <a:rPr lang="en-US" altLang="zh-CN" dirty="0"/>
              <a:t>2</a:t>
            </a:r>
            <a:r>
              <a:rPr lang="zh-CN" altLang="en-US" dirty="0"/>
              <a:t>遍松弛的时 候，生成了第</a:t>
            </a:r>
            <a:r>
              <a:rPr lang="en-US" altLang="zh-CN" dirty="0"/>
              <a:t>2</a:t>
            </a:r>
            <a:r>
              <a:rPr lang="zh-CN" altLang="en-US" dirty="0"/>
              <a:t>层次的树枝，就是说找到了经过</a:t>
            </a:r>
            <a:r>
              <a:rPr lang="en-US" altLang="zh-CN" dirty="0"/>
              <a:t>2</a:t>
            </a:r>
            <a:r>
              <a:rPr lang="zh-CN" altLang="en-US" dirty="0"/>
              <a:t>条边相 连的那些顶点的最短路径</a:t>
            </a:r>
            <a:r>
              <a:rPr lang="en-US" altLang="zh-CN" dirty="0"/>
              <a:t>……</a:t>
            </a:r>
            <a:r>
              <a:rPr lang="zh-CN" altLang="en-US" dirty="0"/>
              <a:t>。因为最短路径最多只包 含</a:t>
            </a:r>
            <a:r>
              <a:rPr lang="en-US" altLang="zh-CN" dirty="0"/>
              <a:t>|v|-1</a:t>
            </a:r>
            <a:r>
              <a:rPr lang="zh-CN" altLang="en-US" dirty="0"/>
              <a:t>条边，所以需要循环</a:t>
            </a:r>
            <a:r>
              <a:rPr lang="en-US" altLang="zh-CN" dirty="0"/>
              <a:t>|v|-1 </a:t>
            </a:r>
            <a:r>
              <a:rPr lang="zh-CN" altLang="en-US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621426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C1827-6E30-415D-A420-A93B73C9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每实施一次松弛操作，最短路径树上就会有一层顶点达到其最短距离，此后这层顶点的最短距离值就会一直保 持不变，不再受后续松弛操作的影响。但是，每次还要判断松弛，这里浪费了大量的时间，这就是</a:t>
            </a:r>
            <a:r>
              <a:rPr lang="en-US" altLang="zh-CN" dirty="0" err="1"/>
              <a:t>BellmanFord</a:t>
            </a:r>
            <a:r>
              <a:rPr lang="zh-CN" altLang="en-US" dirty="0"/>
              <a:t>算法效率低下的原因，也正是</a:t>
            </a:r>
            <a:r>
              <a:rPr lang="en-US" altLang="zh-CN" dirty="0"/>
              <a:t>SPFA</a:t>
            </a:r>
            <a:r>
              <a:rPr lang="zh-CN" altLang="en-US" dirty="0"/>
              <a:t>优化的所在。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只有那些在前一遍松弛中改变了距离估计值的点，才可 能引起他们的邻接点的距离估计值的改变。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时间复杂度：</a:t>
            </a:r>
            <a:r>
              <a:rPr lang="en-US" altLang="zh-CN" dirty="0"/>
              <a:t>O(KE)???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是常数，</a:t>
            </a:r>
            <a:r>
              <a:rPr lang="en-US" altLang="zh-CN" dirty="0"/>
              <a:t>E</a:t>
            </a:r>
            <a:r>
              <a:rPr lang="zh-CN" altLang="en-US" dirty="0"/>
              <a:t>是边数。比</a:t>
            </a:r>
            <a:r>
              <a:rPr lang="en-US" altLang="zh-CN" dirty="0" err="1"/>
              <a:t>BellmanFord</a:t>
            </a:r>
            <a:r>
              <a:rPr lang="zh-CN" altLang="en-US" dirty="0"/>
              <a:t>算法效率高。</a:t>
            </a:r>
          </a:p>
        </p:txBody>
      </p:sp>
    </p:spTree>
    <p:extLst>
      <p:ext uri="{BB962C8B-B14F-4D97-AF65-F5344CB8AC3E}">
        <p14:creationId xmlns:p14="http://schemas.microsoft.com/office/powerpoint/2010/main" val="3312583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9440E-B655-B3D4-2793-7E62D881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AF623-CD0E-812C-DEC6-70209DA8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3CDFE-7858-E5DC-0996-48E3286F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433387"/>
            <a:ext cx="5610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3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83438-0169-4822-8BD3-681FA4A1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</a:t>
            </a:r>
            <a:r>
              <a:rPr lang="en-US" altLang="zh-CN" dirty="0"/>
              <a:t>SPFA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CF04C-02CF-4839-B314-D6DC4729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网格图：行数小但列数很大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一般情况下，一个随机树高度是</a:t>
            </a:r>
            <a:r>
              <a:rPr lang="en-US" altLang="zh-CN" dirty="0"/>
              <a:t>log</a:t>
            </a:r>
            <a:r>
              <a:rPr lang="zh-CN" altLang="en-US" dirty="0"/>
              <a:t>，那么最短路径树的高度也是</a:t>
            </a:r>
            <a:r>
              <a:rPr lang="en-US" altLang="zh-CN" dirty="0"/>
              <a:t>log</a:t>
            </a:r>
            <a:r>
              <a:rPr lang="zh-CN" altLang="en-US" dirty="0"/>
              <a:t>，在不会很深的层次就可以求得最短路。但是特定图对应的最短路径树的高度可以很深，甚至退化成一条链，那么</a:t>
            </a:r>
            <a:r>
              <a:rPr lang="en-US" altLang="zh-CN" dirty="0"/>
              <a:t>SPFA</a:t>
            </a:r>
            <a:r>
              <a:rPr lang="zh-CN" altLang="en-US" dirty="0"/>
              <a:t>效率就很低了。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925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6A671-4DF3-A5C9-1E14-A3A3B517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6A858-2E01-ADC4-7DB2-B76A5704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7317C-320C-6D86-F75F-085BBFF9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357312"/>
            <a:ext cx="86106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9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61D18-F32E-4ED2-8E3E-4D94A4B2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CC6F0-E9D8-4047-A124-2A0A617D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如若一个系统由</a:t>
            </a:r>
            <a:r>
              <a:rPr lang="en-US" altLang="zh-CN" dirty="0"/>
              <a:t>n</a:t>
            </a:r>
            <a:r>
              <a:rPr lang="zh-CN" altLang="en-US" dirty="0"/>
              <a:t>个变量和</a:t>
            </a:r>
            <a:r>
              <a:rPr lang="en-US" altLang="zh-CN" dirty="0"/>
              <a:t>m</a:t>
            </a:r>
            <a:r>
              <a:rPr lang="zh-CN" altLang="en-US" dirty="0"/>
              <a:t>个不等式组成，并且这</a:t>
            </a:r>
            <a:r>
              <a:rPr lang="en-US" altLang="zh-CN" dirty="0"/>
              <a:t>m</a:t>
            </a:r>
            <a:r>
              <a:rPr lang="zh-CN" altLang="en-US" dirty="0"/>
              <a:t>个不等式对应的系数矩阵中每一行有且仅有一个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，其它的都为</a:t>
            </a:r>
            <a:r>
              <a:rPr lang="en-US" altLang="zh-CN" dirty="0"/>
              <a:t>0</a:t>
            </a:r>
            <a:r>
              <a:rPr lang="zh-CN" altLang="en-US" dirty="0"/>
              <a:t>，这样的系统称为</a:t>
            </a:r>
            <a:r>
              <a:rPr lang="zh-CN" altLang="en-US" b="1" dirty="0"/>
              <a:t>差分约束</a:t>
            </a:r>
            <a:r>
              <a:rPr lang="en-US" altLang="zh-CN" b="1" dirty="0"/>
              <a:t>( difference constraints )</a:t>
            </a:r>
            <a:r>
              <a:rPr lang="zh-CN" altLang="en-US" dirty="0"/>
              <a:t>系统。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0716B0-4614-47E0-BA59-BCD2CC3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4" y="3576637"/>
            <a:ext cx="5681105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2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FC46-440C-4560-899F-9450C6DA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575"/>
            <a:ext cx="10515600" cy="53863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观察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- x[j] &lt;= a[k]</a:t>
            </a:r>
            <a:r>
              <a:rPr lang="zh-CN" altLang="en-US" dirty="0"/>
              <a:t>， 将这个不等式稍稍变形，将</a:t>
            </a:r>
            <a:r>
              <a:rPr lang="en-US" altLang="zh-CN" dirty="0"/>
              <a:t>x[j]</a:t>
            </a:r>
            <a:r>
              <a:rPr lang="zh-CN" altLang="en-US" dirty="0"/>
              <a:t>移到不等式右边，则有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&lt;= x[j] + a[k]</a:t>
            </a:r>
            <a:r>
              <a:rPr lang="zh-CN" altLang="en-US" dirty="0"/>
              <a:t>，然后我们令</a:t>
            </a:r>
            <a:r>
              <a:rPr lang="en-US" altLang="zh-CN" dirty="0"/>
              <a:t>a[k] = w(j,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，再将不等式中的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变量替换掉，</a:t>
            </a:r>
            <a:r>
              <a:rPr lang="en-US" altLang="zh-CN" dirty="0" err="1"/>
              <a:t>i</a:t>
            </a:r>
            <a:r>
              <a:rPr lang="en-US" altLang="zh-CN" dirty="0"/>
              <a:t> = v</a:t>
            </a:r>
            <a:r>
              <a:rPr lang="zh-CN" altLang="en-US" dirty="0"/>
              <a:t>， </a:t>
            </a:r>
            <a:r>
              <a:rPr lang="en-US" altLang="zh-CN" dirty="0"/>
              <a:t>j = u</a:t>
            </a:r>
            <a:r>
              <a:rPr lang="zh-CN" altLang="en-US" dirty="0"/>
              <a:t>，将</a:t>
            </a:r>
            <a:r>
              <a:rPr lang="en-US" altLang="zh-CN" dirty="0"/>
              <a:t>x</a:t>
            </a:r>
            <a:r>
              <a:rPr lang="zh-CN" altLang="en-US" dirty="0"/>
              <a:t>数组的名字改成</a:t>
            </a:r>
            <a:r>
              <a:rPr lang="en-US" altLang="zh-CN" dirty="0"/>
              <a:t>d</a:t>
            </a:r>
            <a:r>
              <a:rPr lang="zh-CN" altLang="en-US" dirty="0"/>
              <a:t>（以上都是等价变换，不会改变原有不等式的性质），则原先的不等式变成了以下形式：</a:t>
            </a:r>
            <a:r>
              <a:rPr lang="en-US" altLang="zh-CN" dirty="0"/>
              <a:t>d[u] + w(u, v) &gt;= d[v]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这时候联想到</a:t>
            </a:r>
            <a:r>
              <a:rPr lang="en-US" altLang="zh-CN" dirty="0"/>
              <a:t>SPFA</a:t>
            </a:r>
            <a:r>
              <a:rPr lang="zh-CN" altLang="en-US" dirty="0"/>
              <a:t>中的一个松弛操作：</a:t>
            </a:r>
            <a:endParaRPr lang="en-US" altLang="zh-CN" dirty="0"/>
          </a:p>
          <a:p>
            <a:pPr marL="0" indent="0">
              <a:buNone/>
            </a:pPr>
            <a:r>
              <a:rPr lang="pl-PL" altLang="zh-CN" dirty="0"/>
              <a:t>    if(d[u] + w(u, v) &lt; d[v]) {</a:t>
            </a:r>
            <a:br>
              <a:rPr lang="pl-PL" altLang="zh-CN" dirty="0"/>
            </a:br>
            <a:r>
              <a:rPr lang="pl-PL" altLang="zh-CN" dirty="0"/>
              <a:t>        d[v] = d[u] + w(u, v);</a:t>
            </a:r>
            <a:br>
              <a:rPr lang="pl-PL" altLang="zh-CN" dirty="0"/>
            </a:br>
            <a:r>
              <a:rPr lang="pl-PL" altLang="zh-CN" dirty="0"/>
              <a:t>    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对比上面的不等式，两个不等式的不等号正好相反。</a:t>
            </a:r>
          </a:p>
        </p:txBody>
      </p:sp>
    </p:spTree>
    <p:extLst>
      <p:ext uri="{BB962C8B-B14F-4D97-AF65-F5344CB8AC3E}">
        <p14:creationId xmlns:p14="http://schemas.microsoft.com/office/powerpoint/2010/main" val="606083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1B153-95D2-46CE-B774-006AF351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转化：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对于每个不等式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- x[j] &lt;= a[k]</a:t>
            </a:r>
            <a:r>
              <a:rPr lang="zh-CN" altLang="en-US" dirty="0"/>
              <a:t>，对结点 </a:t>
            </a:r>
            <a:r>
              <a:rPr lang="en-US" altLang="zh-CN" dirty="0"/>
              <a:t>j </a:t>
            </a:r>
            <a:r>
              <a:rPr lang="zh-CN" altLang="en-US" dirty="0"/>
              <a:t>和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建立一条 </a:t>
            </a:r>
            <a:r>
              <a:rPr lang="en-US" altLang="zh-CN" dirty="0"/>
              <a:t>j -&gt; </a:t>
            </a:r>
            <a:r>
              <a:rPr lang="en-US" altLang="zh-CN" dirty="0" err="1"/>
              <a:t>i</a:t>
            </a:r>
            <a:r>
              <a:rPr lang="zh-CN" altLang="en-US" dirty="0"/>
              <a:t>的有向边，边权为</a:t>
            </a:r>
            <a:r>
              <a:rPr lang="en-US" altLang="zh-CN" dirty="0"/>
              <a:t>a[k]</a:t>
            </a:r>
            <a:r>
              <a:rPr lang="zh-CN" altLang="en-US" dirty="0"/>
              <a:t>，求</a:t>
            </a:r>
            <a:r>
              <a:rPr lang="en-US" altLang="zh-CN" dirty="0"/>
              <a:t>x[n-1] - x[0] </a:t>
            </a:r>
            <a:r>
              <a:rPr lang="zh-CN" altLang="en-US" dirty="0"/>
              <a:t>的最大值就是求 </a:t>
            </a:r>
            <a:r>
              <a:rPr lang="en-US" altLang="zh-CN" dirty="0"/>
              <a:t>0 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  <a:r>
              <a:rPr lang="zh-CN" altLang="en-US" dirty="0"/>
              <a:t>的最短路。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337D8B-C8F9-4D79-B51C-62E73694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357438"/>
            <a:ext cx="4729163" cy="29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2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D4CEC-087F-47FF-9C00-86627F1B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7CF10-C36D-460A-B119-700D5E5C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考虑下面简单例子：</a:t>
            </a:r>
            <a:endParaRPr lang="en-US" altLang="zh-CN" sz="2400" dirty="0"/>
          </a:p>
          <a:p>
            <a:r>
              <a:rPr lang="pt-BR" altLang="zh-CN" sz="2400" dirty="0"/>
              <a:t>B - A &lt;= c      (1)</a:t>
            </a:r>
          </a:p>
          <a:p>
            <a:r>
              <a:rPr lang="pt-BR" altLang="zh-CN" sz="2400" dirty="0"/>
              <a:t>C - B &lt;= a      (2)</a:t>
            </a:r>
          </a:p>
          <a:p>
            <a:r>
              <a:rPr lang="pt-BR" altLang="zh-CN" sz="2400" dirty="0"/>
              <a:t>C - A &lt;= b      (3)</a:t>
            </a:r>
          </a:p>
          <a:p>
            <a:pPr marL="0" indent="0">
              <a:buNone/>
            </a:pPr>
            <a:r>
              <a:rPr lang="zh-CN" altLang="en-US" sz="2400" dirty="0"/>
              <a:t> 我们想要知道</a:t>
            </a:r>
            <a:r>
              <a:rPr lang="en-US" altLang="zh-CN" sz="2400" dirty="0"/>
              <a:t>C - A</a:t>
            </a:r>
            <a:r>
              <a:rPr lang="zh-CN" altLang="en-US" sz="2400" dirty="0"/>
              <a:t>的最大值，通过</a:t>
            </a:r>
            <a:r>
              <a:rPr lang="en-US" altLang="zh-CN" sz="2400" dirty="0"/>
              <a:t>(1) + (2)</a:t>
            </a:r>
            <a:r>
              <a:rPr lang="zh-CN" altLang="en-US" sz="2400" dirty="0"/>
              <a:t>，可以得到 </a:t>
            </a:r>
            <a:r>
              <a:rPr lang="en-US" altLang="zh-CN" sz="2400" dirty="0"/>
              <a:t>C - A &lt;= a + c</a:t>
            </a:r>
            <a:r>
              <a:rPr lang="zh-CN" altLang="en-US" sz="2400" dirty="0"/>
              <a:t>，所以这个问题其实就是求</a:t>
            </a:r>
            <a:r>
              <a:rPr lang="en-US" altLang="zh-CN" sz="2400" dirty="0"/>
              <a:t>min{b, </a:t>
            </a:r>
            <a:r>
              <a:rPr lang="en-US" altLang="zh-CN" sz="2400" dirty="0" err="1"/>
              <a:t>a+c</a:t>
            </a:r>
            <a:r>
              <a:rPr lang="en-US" altLang="zh-CN" sz="2400" dirty="0"/>
              <a:t>}</a:t>
            </a:r>
            <a:r>
              <a:rPr lang="zh-CN" altLang="en-US" sz="24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F51FF5-9983-490F-8C53-222DC22B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4133850"/>
            <a:ext cx="344591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36A9-699F-45C9-86B9-2E335715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42FC5-135C-48DD-8F1B-E8C87908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125" cy="4870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d[k][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定义成：只能使用第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/>
              <a:t>~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号点作为中间媒介时，点</a:t>
            </a:r>
            <a:r>
              <a:rPr lang="en-US" altLang="zh-CN" dirty="0" err="1"/>
              <a:t>i</a:t>
            </a:r>
            <a:r>
              <a:rPr lang="zh-CN" altLang="en-US" dirty="0"/>
              <a:t>到点</a:t>
            </a:r>
            <a:r>
              <a:rPr lang="en-US" altLang="zh-CN" dirty="0"/>
              <a:t>j</a:t>
            </a:r>
            <a:r>
              <a:rPr lang="zh-CN" altLang="en-US" dirty="0"/>
              <a:t>之间的最短路径长度。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则它有两种情况进行转移： </a:t>
            </a:r>
            <a:endParaRPr lang="en-US" altLang="zh-CN" dirty="0"/>
          </a:p>
          <a:p>
            <a:r>
              <a:rPr lang="zh-CN" altLang="en-US" dirty="0"/>
              <a:t>如果最短路经过点</a:t>
            </a:r>
            <a:r>
              <a:rPr lang="en-US" altLang="zh-CN" dirty="0"/>
              <a:t>k</a:t>
            </a:r>
            <a:r>
              <a:rPr lang="zh-CN" altLang="en-US" dirty="0"/>
              <a:t>，那么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d[k][</a:t>
            </a:r>
            <a:r>
              <a:rPr lang="en-US" altLang="zh-CN" dirty="0" err="1"/>
              <a:t>i</a:t>
            </a:r>
            <a:r>
              <a:rPr lang="en-US" altLang="zh-CN" dirty="0"/>
              <a:t>][j]=d[k-1][</a:t>
            </a:r>
            <a:r>
              <a:rPr lang="en-US" altLang="zh-CN" dirty="0" err="1"/>
              <a:t>i</a:t>
            </a:r>
            <a:r>
              <a:rPr lang="en-US" altLang="zh-CN" dirty="0"/>
              <a:t>][k]+d[k-1][k][j] </a:t>
            </a:r>
          </a:p>
          <a:p>
            <a:r>
              <a:rPr lang="zh-CN" altLang="en-US" dirty="0"/>
              <a:t>如果最短路不经过点</a:t>
            </a:r>
            <a:r>
              <a:rPr lang="en-US" altLang="zh-CN" dirty="0"/>
              <a:t>k</a:t>
            </a:r>
            <a:r>
              <a:rPr lang="zh-CN" altLang="en-US" dirty="0"/>
              <a:t>，那么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d[k][</a:t>
            </a:r>
            <a:r>
              <a:rPr lang="en-US" altLang="zh-CN" dirty="0" err="1"/>
              <a:t>i</a:t>
            </a:r>
            <a:r>
              <a:rPr lang="en-US" altLang="zh-CN" dirty="0"/>
              <a:t>][j]=d[k-1][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综合起来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d[k][</a:t>
            </a:r>
            <a:r>
              <a:rPr lang="en-US" altLang="zh-CN" dirty="0" err="1"/>
              <a:t>i</a:t>
            </a:r>
            <a:r>
              <a:rPr lang="en-US" altLang="zh-CN" dirty="0"/>
              <a:t>][j] = min(d[k-1][</a:t>
            </a:r>
            <a:r>
              <a:rPr lang="en-US" altLang="zh-CN" dirty="0" err="1"/>
              <a:t>i</a:t>
            </a:r>
            <a:r>
              <a:rPr lang="en-US" altLang="zh-CN" dirty="0"/>
              <a:t>][j], d[k-1][</a:t>
            </a:r>
            <a:r>
              <a:rPr lang="en-US" altLang="zh-CN" dirty="0" err="1"/>
              <a:t>i</a:t>
            </a:r>
            <a:r>
              <a:rPr lang="en-US" altLang="zh-CN" dirty="0"/>
              <a:t>][k]+d[k-1][k][j])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558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42AA6-D2C0-47A9-BBC0-4A236CD0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解的存在性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7BD2F-1004-4421-A9E6-1081DA0F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、起点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存在负环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可通过联立不等式使得</a:t>
            </a:r>
            <a:r>
              <a:rPr lang="en-US" altLang="zh-CN" dirty="0"/>
              <a:t>X[t] - X[s] &lt;= T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无限小，反过来就是 </a:t>
            </a:r>
            <a:r>
              <a:rPr lang="en-US" altLang="zh-CN" dirty="0"/>
              <a:t>X[t] - X[s]</a:t>
            </a:r>
            <a:r>
              <a:rPr lang="zh-CN" altLang="en-US" dirty="0"/>
              <a:t>的最大值 不存在。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、起点</a:t>
            </a:r>
            <a:r>
              <a:rPr lang="en-US" altLang="zh-CN" dirty="0"/>
              <a:t>s</a:t>
            </a:r>
            <a:r>
              <a:rPr lang="zh-CN" altLang="en-US" dirty="0"/>
              <a:t>无法到达</a:t>
            </a:r>
            <a:r>
              <a:rPr lang="en-US" altLang="zh-CN" dirty="0"/>
              <a:t>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X[t]</a:t>
            </a:r>
            <a:r>
              <a:rPr lang="zh-CN" altLang="en-US" dirty="0"/>
              <a:t>和</a:t>
            </a:r>
            <a:r>
              <a:rPr lang="en-US" altLang="zh-CN" dirty="0"/>
              <a:t>X[s]</a:t>
            </a:r>
            <a:r>
              <a:rPr lang="zh-CN" altLang="en-US" dirty="0"/>
              <a:t>之间并没有约束关系，这种情况下</a:t>
            </a:r>
            <a:r>
              <a:rPr lang="en-US" altLang="zh-CN" dirty="0"/>
              <a:t>X[t] - X[s]</a:t>
            </a:r>
            <a:r>
              <a:rPr lang="zh-CN" altLang="en-US" dirty="0"/>
              <a:t>的最大值是无限大，这就表明了</a:t>
            </a:r>
            <a:r>
              <a:rPr lang="en-US" altLang="zh-CN" dirty="0"/>
              <a:t>X[t]</a:t>
            </a:r>
            <a:r>
              <a:rPr lang="zh-CN" altLang="en-US" dirty="0"/>
              <a:t>和</a:t>
            </a:r>
            <a:r>
              <a:rPr lang="en-US" altLang="zh-CN" dirty="0"/>
              <a:t>X[s]</a:t>
            </a:r>
            <a:r>
              <a:rPr lang="zh-CN" altLang="en-US" dirty="0"/>
              <a:t>的取值有无限多种。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     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D08688-FEB0-44A7-B865-CB8D506E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8361C3-BCB5-4BC9-8168-A8E41724FA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7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63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47096-4FDE-41B1-AF2E-9598CD65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不等式标准化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4D9CB-9360-4CFE-8DDF-F323F9EA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75"/>
            <a:ext cx="10896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如果给出的不等式有</a:t>
            </a:r>
            <a:r>
              <a:rPr lang="en-US" altLang="zh-CN" sz="2400" dirty="0"/>
              <a:t>"&lt;="</a:t>
            </a:r>
            <a:r>
              <a:rPr lang="zh-CN" altLang="en-US" sz="2400" dirty="0"/>
              <a:t>也有</a:t>
            </a:r>
            <a:r>
              <a:rPr lang="en-US" altLang="zh-CN" sz="2400" dirty="0"/>
              <a:t>"&gt;="</a:t>
            </a:r>
            <a:r>
              <a:rPr lang="zh-CN" altLang="en-US" sz="2400" dirty="0"/>
              <a:t>，又该如何解决呢？很明显，首先需要关注最后的问题是什么，如果需要求的是两个变量差的最大值，那么需要将所有不等式转变成</a:t>
            </a:r>
            <a:r>
              <a:rPr lang="en-US" altLang="zh-CN" sz="2400" dirty="0"/>
              <a:t>"&lt;="</a:t>
            </a:r>
            <a:r>
              <a:rPr lang="zh-CN" altLang="en-US" sz="2400" dirty="0"/>
              <a:t>的形式，建图后求最短路；相反，如果需要求的是两个变量差的最小值，那么需要将所有不等式转化成</a:t>
            </a:r>
            <a:r>
              <a:rPr lang="en-US" altLang="zh-CN" sz="2400" dirty="0"/>
              <a:t>"&gt;="</a:t>
            </a:r>
            <a:r>
              <a:rPr lang="zh-CN" altLang="en-US" sz="2400" dirty="0"/>
              <a:t>，建图后求最长路。</a:t>
            </a:r>
          </a:p>
          <a:p>
            <a:pPr marL="0" indent="0">
              <a:buNone/>
            </a:pPr>
            <a:r>
              <a:rPr lang="zh-CN" altLang="en-US" sz="2400" dirty="0"/>
              <a:t>      如果有形如：</a:t>
            </a:r>
            <a:r>
              <a:rPr lang="en-US" altLang="zh-CN" sz="2400" dirty="0"/>
              <a:t>A - B = c </a:t>
            </a:r>
            <a:r>
              <a:rPr lang="zh-CN" altLang="en-US" sz="2400" dirty="0"/>
              <a:t>这样的等式呢？我们可以将它转化成以下两个不等式：</a:t>
            </a:r>
          </a:p>
          <a:p>
            <a:pPr marL="0" indent="0">
              <a:buNone/>
            </a:pPr>
            <a:r>
              <a:rPr lang="en-US" altLang="zh-CN" sz="2400" dirty="0"/>
              <a:t>	A - B &gt;= c      (1)</a:t>
            </a:r>
          </a:p>
          <a:p>
            <a:pPr marL="0" indent="0">
              <a:buNone/>
            </a:pPr>
            <a:r>
              <a:rPr lang="en-US" altLang="zh-CN" sz="2400" dirty="0"/>
              <a:t>	A - B &lt;= c      (2)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再通过上面的方法将其中一种不等号反向，建图即可。</a:t>
            </a:r>
          </a:p>
          <a:p>
            <a:pPr marL="0" indent="0">
              <a:buNone/>
            </a:pPr>
            <a:r>
              <a:rPr lang="zh-CN" altLang="en-US" sz="2400" dirty="0"/>
              <a:t>       最后，如果这些变量都是整数域上的，那么遇到</a:t>
            </a:r>
            <a:r>
              <a:rPr lang="en-US" altLang="zh-CN" sz="2400" dirty="0"/>
              <a:t>A - B &lt; c</a:t>
            </a:r>
            <a:r>
              <a:rPr lang="zh-CN" altLang="en-US" sz="2400" dirty="0"/>
              <a:t>这样的不带等号的不等式，我们需要将它转化成</a:t>
            </a:r>
            <a:r>
              <a:rPr lang="en-US" altLang="zh-CN" sz="2400" dirty="0"/>
              <a:t>"&lt;="</a:t>
            </a:r>
            <a:r>
              <a:rPr lang="zh-CN" altLang="en-US" sz="2400" dirty="0"/>
              <a:t>或者</a:t>
            </a:r>
            <a:r>
              <a:rPr lang="en-US" altLang="zh-CN" sz="2400" dirty="0"/>
              <a:t>"&gt;="</a:t>
            </a:r>
            <a:r>
              <a:rPr lang="zh-CN" altLang="en-US" sz="2400" dirty="0"/>
              <a:t>的形式，即 </a:t>
            </a:r>
            <a:r>
              <a:rPr lang="en-US" altLang="zh-CN" sz="2400" dirty="0"/>
              <a:t>A - B &lt;= c - 1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7585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3E88-6782-4428-916E-A5281882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差分约束的经典应用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96E5D-BD5C-4410-B668-0095DEA3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、线性约束</a:t>
            </a:r>
          </a:p>
          <a:p>
            <a:pPr marL="0" indent="0">
              <a:buNone/>
            </a:pPr>
            <a:r>
              <a:rPr lang="zh-CN" altLang="en-US" dirty="0"/>
              <a:t>        线性约束一般是在一维空间中给出一些变量（一般定义位置），然后告诉你某两个变量的约束关系，求两个变量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的差值的最大值或最小值。</a:t>
            </a:r>
          </a:p>
        </p:txBody>
      </p:sp>
    </p:spTree>
    <p:extLst>
      <p:ext uri="{BB962C8B-B14F-4D97-AF65-F5344CB8AC3E}">
        <p14:creationId xmlns:p14="http://schemas.microsoft.com/office/powerpoint/2010/main" val="2247046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3E88-6782-4428-916E-A5281882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差分约束的经典应用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96E5D-BD5C-4410-B668-0095DEA3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、区间约束</a:t>
            </a:r>
          </a:p>
          <a:p>
            <a:pPr marL="0" indent="0">
              <a:buNone/>
            </a:pPr>
            <a:r>
              <a:rPr lang="zh-CN" altLang="en-US" dirty="0"/>
              <a:t>例如：给定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 &lt;= 50000</a:t>
            </a:r>
            <a:r>
              <a:rPr lang="zh-CN" altLang="en-US" dirty="0"/>
              <a:t>）个整点闭区间和这个区间中至少有多少整点需要被选中，每个区间的范围为</a:t>
            </a:r>
            <a:r>
              <a:rPr lang="en-US" altLang="zh-CN" dirty="0"/>
              <a:t>[ai, bi]</a:t>
            </a:r>
            <a:r>
              <a:rPr lang="zh-CN" altLang="en-US" dirty="0"/>
              <a:t>，并且至少有</a:t>
            </a:r>
            <a:r>
              <a:rPr lang="en-US" altLang="zh-CN" dirty="0"/>
              <a:t>ci</a:t>
            </a:r>
            <a:r>
              <a:rPr lang="zh-CN" altLang="en-US" dirty="0"/>
              <a:t>个点需要被选中，其中</a:t>
            </a:r>
            <a:r>
              <a:rPr lang="en-US" altLang="zh-CN" dirty="0"/>
              <a:t>0 &lt;= ai &lt;= bi &lt;= 50000</a:t>
            </a:r>
            <a:r>
              <a:rPr lang="zh-CN" altLang="en-US" dirty="0"/>
              <a:t>，问</a:t>
            </a:r>
            <a:r>
              <a:rPr lang="en-US" altLang="zh-CN" dirty="0"/>
              <a:t>[0, 50000]</a:t>
            </a:r>
            <a:r>
              <a:rPr lang="zh-CN" altLang="en-US" dirty="0"/>
              <a:t>至少需要有多少点被选中。</a:t>
            </a:r>
          </a:p>
          <a:p>
            <a:pPr marL="0" indent="0">
              <a:buNone/>
            </a:pPr>
            <a:r>
              <a:rPr lang="zh-CN" altLang="en-US" dirty="0"/>
              <a:t>      例如</a:t>
            </a:r>
            <a:r>
              <a:rPr lang="en-US" altLang="zh-CN" dirty="0"/>
              <a:t>3 6 2 </a:t>
            </a:r>
            <a:r>
              <a:rPr lang="zh-CN" altLang="en-US" dirty="0"/>
              <a:t>表示</a:t>
            </a:r>
            <a:r>
              <a:rPr lang="en-US" altLang="zh-CN" dirty="0"/>
              <a:t>[3, 6]</a:t>
            </a:r>
            <a:r>
              <a:rPr lang="zh-CN" altLang="en-US" dirty="0"/>
              <a:t>这个区间至少需要选择</a:t>
            </a:r>
            <a:r>
              <a:rPr lang="en-US" altLang="zh-CN" dirty="0"/>
              <a:t>2</a:t>
            </a:r>
            <a:r>
              <a:rPr lang="zh-CN" altLang="en-US" dirty="0"/>
              <a:t>个点，可以是</a:t>
            </a:r>
            <a:r>
              <a:rPr lang="en-US" altLang="zh-CN" dirty="0"/>
              <a:t>3,4</a:t>
            </a:r>
            <a:r>
              <a:rPr lang="zh-CN" altLang="en-US" dirty="0"/>
              <a:t>也可以是</a:t>
            </a:r>
            <a:r>
              <a:rPr lang="en-US" altLang="zh-CN" dirty="0"/>
              <a:t>4,6</a:t>
            </a:r>
            <a:r>
              <a:rPr lang="zh-CN" altLang="en-US" dirty="0"/>
              <a:t>（总情况有 </a:t>
            </a:r>
            <a:r>
              <a:rPr lang="en-US" altLang="zh-CN" dirty="0"/>
              <a:t>C(4, 2)</a:t>
            </a:r>
            <a:r>
              <a:rPr lang="zh-CN" altLang="en-US" dirty="0"/>
              <a:t>种 ）。</a:t>
            </a:r>
          </a:p>
        </p:txBody>
      </p:sp>
    </p:spTree>
    <p:extLst>
      <p:ext uri="{BB962C8B-B14F-4D97-AF65-F5344CB8AC3E}">
        <p14:creationId xmlns:p14="http://schemas.microsoft.com/office/powerpoint/2010/main" val="2551550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2C428-8799-4E15-B796-A73F14DE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125"/>
            <a:ext cx="10515600" cy="55578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考虑到最后需要求的是一个完整区间内至少有多少点被选中，试着用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[0,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这个区间至少有多少点能被选中。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根据定义，可以抽象出 </a:t>
            </a:r>
            <a:r>
              <a:rPr lang="en-US" altLang="zh-CN" dirty="0"/>
              <a:t>d[-1] = 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对于每个区间描述，可以表示成</a:t>
            </a:r>
            <a:r>
              <a:rPr lang="en-US" altLang="zh-CN" dirty="0"/>
              <a:t>d[ bi ]  - d[ ai - 1 ] &gt;= ci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而我们的目标要求的是 </a:t>
            </a:r>
            <a:r>
              <a:rPr lang="en-US" altLang="zh-CN" dirty="0"/>
              <a:t>d[ 50000 ] - d[ -1 ] &gt;= T </a:t>
            </a:r>
            <a:r>
              <a:rPr lang="zh-CN" altLang="en-US" dirty="0"/>
              <a:t>这个不等式中的</a:t>
            </a:r>
            <a:r>
              <a:rPr lang="en-US" altLang="zh-CN" dirty="0"/>
              <a:t>T</a:t>
            </a:r>
            <a:r>
              <a:rPr lang="zh-CN" altLang="en-US" dirty="0"/>
              <a:t>，这样就将所有区间描述转化成图后求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50000</a:t>
            </a:r>
            <a:r>
              <a:rPr lang="zh-CN" altLang="en-US" dirty="0"/>
              <a:t>的最长路。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细节：因为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描述了一个求和函数，所以对于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d[i-1]</a:t>
            </a:r>
            <a:r>
              <a:rPr lang="zh-CN" altLang="en-US" dirty="0"/>
              <a:t>其实是有自身限制的，考虑到每个点有选和不选两种状态，所以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d[i-1]</a:t>
            </a:r>
            <a:r>
              <a:rPr lang="zh-CN" altLang="en-US" dirty="0"/>
              <a:t>需要满足以下不等式：  </a:t>
            </a:r>
            <a:r>
              <a:rPr lang="en-US" altLang="zh-CN" dirty="0"/>
              <a:t>0 &lt;= d[</a:t>
            </a:r>
            <a:r>
              <a:rPr lang="en-US" altLang="zh-CN" dirty="0" err="1"/>
              <a:t>i</a:t>
            </a:r>
            <a:r>
              <a:rPr lang="en-US" altLang="zh-CN" dirty="0"/>
              <a:t>] - d[i-1] &lt;= 1   </a:t>
            </a:r>
            <a:r>
              <a:rPr lang="zh-CN" altLang="en-US" dirty="0"/>
              <a:t>（即第</a:t>
            </a:r>
            <a:r>
              <a:rPr lang="en-US" altLang="zh-CN" dirty="0" err="1"/>
              <a:t>i</a:t>
            </a:r>
            <a:r>
              <a:rPr lang="zh-CN" altLang="en-US" dirty="0"/>
              <a:t>个数选还是不选）这样一来，还需要加入 </a:t>
            </a:r>
            <a:r>
              <a:rPr lang="en-US" altLang="zh-CN" dirty="0"/>
              <a:t>50000*2 = 100000 </a:t>
            </a:r>
            <a:r>
              <a:rPr lang="zh-CN" altLang="en-US" dirty="0"/>
              <a:t>条边。</a:t>
            </a:r>
          </a:p>
        </p:txBody>
      </p:sp>
    </p:spTree>
    <p:extLst>
      <p:ext uri="{BB962C8B-B14F-4D97-AF65-F5344CB8AC3E}">
        <p14:creationId xmlns:p14="http://schemas.microsoft.com/office/powerpoint/2010/main" val="4229477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3E88-6782-4428-916E-A5281882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差分约束的经典应用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96E5D-BD5C-4410-B668-0095DEA3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、未知条件约束</a:t>
            </a:r>
          </a:p>
          <a:p>
            <a:pPr marL="0" indent="0">
              <a:buNone/>
            </a:pPr>
            <a:r>
              <a:rPr lang="zh-CN" altLang="en-US" dirty="0"/>
              <a:t>      未知条件约束是指在不等式的右边不一定是个常数，可能是个未知数，可以通过枚举这个未知数，然后对不等式转化成差分约束进行求解。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/>
              <a:t>例题：出纳员的雇佣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86E8A-EC69-48EC-BDC5-B44D6B65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7A332-C0C6-4B4F-AC94-4BDB7C57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初始化： </a:t>
            </a:r>
            <a:r>
              <a:rPr lang="en-US" altLang="zh-CN" sz="3200" dirty="0"/>
              <a:t>d[0][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][j]=w[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][j]; </a:t>
            </a:r>
          </a:p>
          <a:p>
            <a:pPr marL="0" indent="0">
              <a:buNone/>
            </a:pPr>
            <a:r>
              <a:rPr lang="zh-CN" altLang="en-US" sz="3200" dirty="0"/>
              <a:t>就是边的权值 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目标答案</a:t>
            </a:r>
            <a:r>
              <a:rPr lang="en-US" altLang="zh-CN" sz="3200" dirty="0"/>
              <a:t>(</a:t>
            </a:r>
            <a:r>
              <a:rPr lang="zh-CN" altLang="en-US" sz="3200" dirty="0"/>
              <a:t>就是所要求的图中所有的两点之间的最短路径的长度</a:t>
            </a:r>
            <a:r>
              <a:rPr lang="en-US" altLang="zh-CN" sz="3200" dirty="0"/>
              <a:t>)</a:t>
            </a:r>
            <a:r>
              <a:rPr lang="zh-CN" altLang="en-US" sz="3200" dirty="0"/>
              <a:t>：</a:t>
            </a:r>
            <a:r>
              <a:rPr lang="en-US" altLang="zh-CN" sz="3200" dirty="0"/>
              <a:t>	d[n][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287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FACB-9E8F-4FED-9776-158BFF0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动态转移方程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70FA4-D01E-4A89-BE01-115E6709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zh-CN" sz="3200" dirty="0"/>
              <a:t>d[k][i][j] = min(d[k-1][i][j], d[k-1][i][k]+d[k-1][k][j])</a:t>
            </a:r>
          </a:p>
          <a:p>
            <a:pPr marL="0" indent="0">
              <a:buNone/>
            </a:pPr>
            <a:endParaRPr lang="nn-NO" altLang="zh-CN" sz="3200" dirty="0"/>
          </a:p>
          <a:p>
            <a:pPr marL="0" indent="0">
              <a:buNone/>
            </a:pPr>
            <a:r>
              <a:rPr lang="zh-CN" altLang="en-US" sz="3200" dirty="0"/>
              <a:t>可以发现每一个第</a:t>
            </a:r>
            <a:r>
              <a:rPr lang="en-US" altLang="zh-CN" sz="3200" dirty="0"/>
              <a:t>k</a:t>
            </a:r>
            <a:r>
              <a:rPr lang="zh-CN" altLang="en-US" sz="3200" dirty="0"/>
              <a:t>阶段的状态</a:t>
            </a:r>
            <a:r>
              <a:rPr lang="en-US" altLang="zh-CN" sz="3200" dirty="0"/>
              <a:t>(d[k][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][j])</a:t>
            </a:r>
            <a:r>
              <a:rPr lang="zh-CN" altLang="en-US" sz="3200" dirty="0"/>
              <a:t>，所依赖的都是前一阶段（即第</a:t>
            </a:r>
            <a:r>
              <a:rPr lang="en-US" altLang="zh-CN" sz="3200" dirty="0"/>
              <a:t>k-1</a:t>
            </a:r>
            <a:r>
              <a:rPr lang="zh-CN" altLang="en-US" sz="3200" dirty="0"/>
              <a:t>阶段）的状态（如</a:t>
            </a:r>
            <a:r>
              <a:rPr lang="en-US" altLang="zh-CN" sz="3200" dirty="0"/>
              <a:t>d[k-1][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</a:t>
            </a:r>
            <a:r>
              <a:rPr lang="zh-CN" altLang="en-US" sz="3200" dirty="0"/>
              <a:t>，</a:t>
            </a:r>
            <a:r>
              <a:rPr lang="en-US" altLang="zh-CN" sz="3200" dirty="0"/>
              <a:t>d[k-1][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][k]</a:t>
            </a:r>
            <a:r>
              <a:rPr lang="zh-CN" altLang="en-US" sz="3200" dirty="0"/>
              <a:t>和</a:t>
            </a:r>
            <a:r>
              <a:rPr lang="en-US" altLang="zh-CN" sz="3200" dirty="0"/>
              <a:t>d[k-1][k][j]</a:t>
            </a:r>
            <a:r>
              <a:rPr lang="zh-CN" altLang="en-US" sz="3200" dirty="0"/>
              <a:t>）。 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用滚动数组：</a:t>
            </a:r>
            <a:r>
              <a:rPr lang="en-US" altLang="zh-CN" sz="3200" dirty="0"/>
              <a:t>d[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 = min(d[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][j], d[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][k]+d[k][j])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09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25FE9-9668-49E5-B5A7-EB61746E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滚动数组正确性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5DE6C-9FE0-4533-91C4-6FF09D28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使用滚动数组，在第</a:t>
            </a:r>
            <a:r>
              <a:rPr lang="en-US" altLang="zh-CN" dirty="0"/>
              <a:t>k</a:t>
            </a:r>
            <a:r>
              <a:rPr lang="zh-CN" altLang="en-US" dirty="0"/>
              <a:t>阶段，下图中，白色的格子， 代表最新被计算过的元素（即第</a:t>
            </a:r>
            <a:r>
              <a:rPr lang="en-US" altLang="zh-CN" dirty="0"/>
              <a:t>k</a:t>
            </a:r>
            <a:r>
              <a:rPr lang="zh-CN" altLang="en-US" dirty="0"/>
              <a:t>阶段的新值），而 灰色的格子中的元素值，其实保存的还是上一阶段 （即第</a:t>
            </a:r>
            <a:r>
              <a:rPr lang="en-US" altLang="zh-CN" dirty="0"/>
              <a:t>k-1</a:t>
            </a:r>
            <a:r>
              <a:rPr lang="zh-CN" altLang="en-US" dirty="0"/>
              <a:t>阶段）的旧值。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所以：右侧括号里的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保留的值的确就是上一阶段的旧值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BDC4DB-F3D6-4595-9743-1C7213CC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3543300"/>
            <a:ext cx="4519613" cy="32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1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9BF09-EF81-4B87-921F-C1EE29FB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但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和</a:t>
            </a:r>
            <a:r>
              <a:rPr lang="en-US" altLang="zh-CN" dirty="0"/>
              <a:t>d[k][j]</a:t>
            </a:r>
            <a:r>
              <a:rPr lang="zh-CN" altLang="en-US" dirty="0"/>
              <a:t>呢？我们无法确定这两个元素是落在白色区域（新值）还是灰色区域（旧值）。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好在有这样一条重要的性质，</a:t>
            </a:r>
            <a:r>
              <a:rPr lang="en-US" altLang="zh-CN" dirty="0" err="1"/>
              <a:t>dp</a:t>
            </a:r>
            <a:r>
              <a:rPr lang="en-US" altLang="zh-CN" dirty="0"/>
              <a:t>[k-1][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和</a:t>
            </a:r>
            <a:r>
              <a:rPr lang="en-US" altLang="zh-CN" dirty="0" err="1"/>
              <a:t>dp</a:t>
            </a:r>
            <a:r>
              <a:rPr lang="en-US" altLang="zh-CN" dirty="0"/>
              <a:t>[k-1][k][j] </a:t>
            </a:r>
            <a:r>
              <a:rPr lang="zh-CN" altLang="en-US" dirty="0"/>
              <a:t>是不会在第</a:t>
            </a:r>
            <a:r>
              <a:rPr lang="en-US" altLang="zh-CN" dirty="0"/>
              <a:t>k</a:t>
            </a:r>
            <a:r>
              <a:rPr lang="zh-CN" altLang="en-US" dirty="0"/>
              <a:t>阶段改变大小的。也就是说，凡是和</a:t>
            </a:r>
            <a:r>
              <a:rPr lang="en-US" altLang="zh-CN" dirty="0"/>
              <a:t>k</a:t>
            </a:r>
            <a:r>
              <a:rPr lang="zh-CN" altLang="en-US" dirty="0"/>
              <a:t>节点相连的边，在第</a:t>
            </a:r>
            <a:r>
              <a:rPr lang="en-US" altLang="zh-CN" dirty="0"/>
              <a:t>k</a:t>
            </a:r>
            <a:r>
              <a:rPr lang="zh-CN" altLang="en-US" dirty="0"/>
              <a:t>阶段的值都不会变。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如何简单证明呢？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我们可以把</a:t>
            </a:r>
            <a:r>
              <a:rPr lang="en-US" altLang="zh-CN" dirty="0"/>
              <a:t>j=k</a:t>
            </a:r>
            <a:r>
              <a:rPr lang="zh-CN" altLang="en-US" dirty="0"/>
              <a:t>代入之前的</a:t>
            </a:r>
            <a:r>
              <a:rPr lang="en-US" altLang="zh-CN" dirty="0"/>
              <a:t>d[k][</a:t>
            </a:r>
            <a:r>
              <a:rPr lang="en-US" altLang="zh-CN" dirty="0" err="1"/>
              <a:t>i</a:t>
            </a:r>
            <a:r>
              <a:rPr lang="en-US" altLang="zh-CN" dirty="0"/>
              <a:t>][j]=min(d[k-1][</a:t>
            </a:r>
            <a:r>
              <a:rPr lang="en-US" altLang="zh-CN" dirty="0" err="1"/>
              <a:t>i</a:t>
            </a:r>
            <a:r>
              <a:rPr lang="en-US" altLang="zh-CN" dirty="0"/>
              <a:t>][j], d[k-1][</a:t>
            </a:r>
            <a:r>
              <a:rPr lang="en-US" altLang="zh-CN" dirty="0" err="1"/>
              <a:t>i</a:t>
            </a:r>
            <a:r>
              <a:rPr lang="en-US" altLang="zh-CN" dirty="0"/>
              <a:t>][k] + d[k-1][k][j])</a:t>
            </a:r>
            <a:r>
              <a:rPr lang="zh-CN" altLang="en-US" dirty="0"/>
              <a:t>方程中，即：</a:t>
            </a:r>
            <a:r>
              <a:rPr lang="en-US" altLang="zh-CN" dirty="0"/>
              <a:t>d[k][</a:t>
            </a:r>
            <a:r>
              <a:rPr lang="en-US" altLang="zh-CN" dirty="0" err="1"/>
              <a:t>i</a:t>
            </a:r>
            <a:r>
              <a:rPr lang="en-US" altLang="zh-CN" dirty="0"/>
              <a:t>][k]= min(d[k-1][</a:t>
            </a:r>
            <a:r>
              <a:rPr lang="en-US" altLang="zh-CN" dirty="0" err="1"/>
              <a:t>i</a:t>
            </a:r>
            <a:r>
              <a:rPr lang="en-US" altLang="zh-CN" dirty="0"/>
              <a:t>][k], d[k-1][</a:t>
            </a:r>
            <a:r>
              <a:rPr lang="en-US" altLang="zh-CN" dirty="0" err="1"/>
              <a:t>i</a:t>
            </a:r>
            <a:r>
              <a:rPr lang="en-US" altLang="zh-CN" dirty="0"/>
              <a:t>][k]+d[k-1][k][k])= min(d[k-1][</a:t>
            </a:r>
            <a:r>
              <a:rPr lang="en-US" altLang="zh-CN" dirty="0" err="1"/>
              <a:t>i</a:t>
            </a:r>
            <a:r>
              <a:rPr lang="en-US" altLang="zh-CN" dirty="0"/>
              <a:t>][k], d[k-1][</a:t>
            </a:r>
            <a:r>
              <a:rPr lang="en-US" altLang="zh-CN" dirty="0" err="1"/>
              <a:t>i</a:t>
            </a:r>
            <a:r>
              <a:rPr lang="en-US" altLang="zh-CN" dirty="0"/>
              <a:t>][k]+0)= d[k-1][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5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15314</TotalTime>
  <Words>4149</Words>
  <Application>Microsoft Office PowerPoint</Application>
  <PresentationFormat>宽屏</PresentationFormat>
  <Paragraphs>214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0" baseType="lpstr">
      <vt:lpstr>微软雅黑</vt:lpstr>
      <vt:lpstr>Arial</vt:lpstr>
      <vt:lpstr>Calibri</vt:lpstr>
      <vt:lpstr>Calibri Light</vt:lpstr>
      <vt:lpstr>Office 主题</vt:lpstr>
      <vt:lpstr>PowerPoint 演示文稿</vt:lpstr>
      <vt:lpstr>图上最短路问题</vt:lpstr>
      <vt:lpstr>Floyd-warshall 算法 </vt:lpstr>
      <vt:lpstr>Floyd-warshall 算法 </vt:lpstr>
      <vt:lpstr>状态定义</vt:lpstr>
      <vt:lpstr>PowerPoint 演示文稿</vt:lpstr>
      <vt:lpstr>动态转移方程:</vt:lpstr>
      <vt:lpstr>滚动数组正确性</vt:lpstr>
      <vt:lpstr>PowerPoint 演示文稿</vt:lpstr>
      <vt:lpstr>PowerPoint 演示文稿</vt:lpstr>
      <vt:lpstr>代码实现：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Dijkstra算法</vt:lpstr>
      <vt:lpstr>Dijkstra实现原理：</vt:lpstr>
      <vt:lpstr>示例：</vt:lpstr>
      <vt:lpstr>PowerPoint 演示文稿</vt:lpstr>
      <vt:lpstr>PowerPoint 演示文稿</vt:lpstr>
      <vt:lpstr>PowerPoint 演示文稿</vt:lpstr>
      <vt:lpstr>代码实现：</vt:lpstr>
      <vt:lpstr>PowerPoint 演示文稿</vt:lpstr>
      <vt:lpstr>PowerPoint 演示文稿</vt:lpstr>
      <vt:lpstr>优化</vt:lpstr>
      <vt:lpstr>PowerPoint 演示文稿</vt:lpstr>
      <vt:lpstr>PowerPoint 演示文稿</vt:lpstr>
      <vt:lpstr>为什么STL版本底数是loge？</vt:lpstr>
      <vt:lpstr>通过两个堆实现查询、删除操作</vt:lpstr>
      <vt:lpstr>PowerPoint 演示文稿</vt:lpstr>
      <vt:lpstr>PowerPoint 演示文稿</vt:lpstr>
      <vt:lpstr>PowerPoint 演示文稿</vt:lpstr>
      <vt:lpstr>PowerPoint 演示文稿</vt:lpstr>
      <vt:lpstr>配对堆</vt:lpstr>
      <vt:lpstr>Bellman-Ford算法</vt:lpstr>
      <vt:lpstr>PowerPoint 演示文稿</vt:lpstr>
      <vt:lpstr>PowerPoint 演示文稿</vt:lpstr>
      <vt:lpstr>PowerPoint 演示文稿</vt:lpstr>
      <vt:lpstr>SPFA算法</vt:lpstr>
      <vt:lpstr>PowerPoint 演示文稿</vt:lpstr>
      <vt:lpstr>PowerPoint 演示文稿</vt:lpstr>
      <vt:lpstr>卡SPFA？</vt:lpstr>
      <vt:lpstr>PowerPoint 演示文稿</vt:lpstr>
      <vt:lpstr>差分约束系统</vt:lpstr>
      <vt:lpstr>PowerPoint 演示文稿</vt:lpstr>
      <vt:lpstr>PowerPoint 演示文稿</vt:lpstr>
      <vt:lpstr>为什么？</vt:lpstr>
      <vt:lpstr>解的存在性</vt:lpstr>
      <vt:lpstr>不等式标准化</vt:lpstr>
      <vt:lpstr>差分约束的经典应用</vt:lpstr>
      <vt:lpstr>差分约束的经典应用</vt:lpstr>
      <vt:lpstr>PowerPoint 演示文稿</vt:lpstr>
      <vt:lpstr>差分约束的经典应用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Bang Zhou</cp:lastModifiedBy>
  <cp:revision>266</cp:revision>
  <dcterms:created xsi:type="dcterms:W3CDTF">2017-11-28T02:33:34Z</dcterms:created>
  <dcterms:modified xsi:type="dcterms:W3CDTF">2024-04-19T09:40:56Z</dcterms:modified>
</cp:coreProperties>
</file>