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7" r:id="rId2"/>
    <p:sldId id="309" r:id="rId3"/>
    <p:sldId id="313" r:id="rId4"/>
    <p:sldId id="314" r:id="rId5"/>
    <p:sldId id="311" r:id="rId6"/>
    <p:sldId id="312" r:id="rId7"/>
    <p:sldId id="315" r:id="rId8"/>
    <p:sldId id="258" r:id="rId9"/>
    <p:sldId id="318" r:id="rId10"/>
    <p:sldId id="319" r:id="rId11"/>
    <p:sldId id="340" r:id="rId12"/>
    <p:sldId id="316" r:id="rId13"/>
    <p:sldId id="310" r:id="rId14"/>
    <p:sldId id="317" r:id="rId15"/>
    <p:sldId id="341" r:id="rId16"/>
    <p:sldId id="322" r:id="rId17"/>
    <p:sldId id="268" r:id="rId18"/>
    <p:sldId id="269" r:id="rId19"/>
    <p:sldId id="325" r:id="rId20"/>
    <p:sldId id="324" r:id="rId21"/>
    <p:sldId id="342" r:id="rId22"/>
    <p:sldId id="271" r:id="rId23"/>
    <p:sldId id="297" r:id="rId24"/>
    <p:sldId id="289" r:id="rId25"/>
    <p:sldId id="275" r:id="rId26"/>
    <p:sldId id="287" r:id="rId27"/>
    <p:sldId id="288" r:id="rId28"/>
    <p:sldId id="343" r:id="rId29"/>
    <p:sldId id="344" r:id="rId30"/>
    <p:sldId id="345" r:id="rId31"/>
    <p:sldId id="336" r:id="rId32"/>
    <p:sldId id="323" r:id="rId33"/>
    <p:sldId id="337" r:id="rId34"/>
    <p:sldId id="339" r:id="rId35"/>
    <p:sldId id="334" r:id="rId36"/>
    <p:sldId id="543" r:id="rId37"/>
    <p:sldId id="546" r:id="rId38"/>
    <p:sldId id="547" r:id="rId39"/>
    <p:sldId id="346" r:id="rId40"/>
    <p:sldId id="347" r:id="rId41"/>
    <p:sldId id="259" r:id="rId42"/>
    <p:sldId id="260" r:id="rId43"/>
    <p:sldId id="261" r:id="rId44"/>
    <p:sldId id="262" r:id="rId45"/>
    <p:sldId id="348" r:id="rId46"/>
    <p:sldId id="263" r:id="rId47"/>
    <p:sldId id="335" r:id="rId4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5378D3-3151-4622-8396-8FF3422635EC}" type="datetimeFigureOut">
              <a:rPr lang="zh-CN" altLang="en-US" smtClean="0"/>
              <a:t>2024/3/22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CE01FE-3E4B-43F0-868F-D447060A0104}" type="slidenum">
              <a:rPr lang="zh-CN" altLang="en-US" smtClean="0"/>
              <a:t>‹#›</a:t>
            </a:fld>
            <a:endParaRPr lang="zh-CN" altLang="en-US"/>
          </a:p>
        </p:txBody>
      </p:sp>
    </p:spTree>
    <p:extLst>
      <p:ext uri="{BB962C8B-B14F-4D97-AF65-F5344CB8AC3E}">
        <p14:creationId xmlns:p14="http://schemas.microsoft.com/office/powerpoint/2010/main" val="780645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902C145-9D68-4FC4-9577-C07369AF5163}" type="datetimeFigureOut">
              <a:rPr lang="zh-CN" altLang="en-US" smtClean="0"/>
              <a:t>2024/3/22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4C5F53-CC9E-4B61-A09A-2439B492FF17}" type="slidenum">
              <a:rPr lang="zh-CN" altLang="en-US" smtClean="0"/>
              <a:t>‹#›</a:t>
            </a:fld>
            <a:endParaRPr lang="zh-CN" altLang="en-US"/>
          </a:p>
        </p:txBody>
      </p:sp>
    </p:spTree>
    <p:extLst>
      <p:ext uri="{BB962C8B-B14F-4D97-AF65-F5344CB8AC3E}">
        <p14:creationId xmlns:p14="http://schemas.microsoft.com/office/powerpoint/2010/main" val="204973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902C145-9D68-4FC4-9577-C07369AF5163}" type="datetimeFigureOut">
              <a:rPr lang="zh-CN" altLang="en-US" smtClean="0"/>
              <a:t>2024/3/22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4C5F53-CC9E-4B61-A09A-2439B492FF17}" type="slidenum">
              <a:rPr lang="zh-CN" altLang="en-US" smtClean="0"/>
              <a:t>‹#›</a:t>
            </a:fld>
            <a:endParaRPr lang="zh-CN" altLang="en-US"/>
          </a:p>
        </p:txBody>
      </p:sp>
    </p:spTree>
    <p:extLst>
      <p:ext uri="{BB962C8B-B14F-4D97-AF65-F5344CB8AC3E}">
        <p14:creationId xmlns:p14="http://schemas.microsoft.com/office/powerpoint/2010/main" val="4187735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902C145-9D68-4FC4-9577-C07369AF5163}" type="datetimeFigureOut">
              <a:rPr lang="zh-CN" altLang="en-US" smtClean="0"/>
              <a:t>2024/3/22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4C5F53-CC9E-4B61-A09A-2439B492FF17}" type="slidenum">
              <a:rPr lang="zh-CN" altLang="en-US" smtClean="0"/>
              <a:t>‹#›</a:t>
            </a:fld>
            <a:endParaRPr lang="zh-CN" altLang="en-US"/>
          </a:p>
        </p:txBody>
      </p:sp>
    </p:spTree>
    <p:extLst>
      <p:ext uri="{BB962C8B-B14F-4D97-AF65-F5344CB8AC3E}">
        <p14:creationId xmlns:p14="http://schemas.microsoft.com/office/powerpoint/2010/main" val="484975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902C145-9D68-4FC4-9577-C07369AF5163}" type="datetimeFigureOut">
              <a:rPr lang="zh-CN" altLang="en-US" smtClean="0"/>
              <a:t>2024/3/22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4C5F53-CC9E-4B61-A09A-2439B492FF17}" type="slidenum">
              <a:rPr lang="zh-CN" altLang="en-US" smtClean="0"/>
              <a:t>‹#›</a:t>
            </a:fld>
            <a:endParaRPr lang="zh-CN" altLang="en-US"/>
          </a:p>
        </p:txBody>
      </p:sp>
    </p:spTree>
    <p:extLst>
      <p:ext uri="{BB962C8B-B14F-4D97-AF65-F5344CB8AC3E}">
        <p14:creationId xmlns:p14="http://schemas.microsoft.com/office/powerpoint/2010/main" val="3921961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902C145-9D68-4FC4-9577-C07369AF5163}" type="datetimeFigureOut">
              <a:rPr lang="zh-CN" altLang="en-US" smtClean="0"/>
              <a:t>2024/3/22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4C5F53-CC9E-4B61-A09A-2439B492FF17}" type="slidenum">
              <a:rPr lang="zh-CN" altLang="en-US" smtClean="0"/>
              <a:t>‹#›</a:t>
            </a:fld>
            <a:endParaRPr lang="zh-CN" altLang="en-US"/>
          </a:p>
        </p:txBody>
      </p:sp>
    </p:spTree>
    <p:extLst>
      <p:ext uri="{BB962C8B-B14F-4D97-AF65-F5344CB8AC3E}">
        <p14:creationId xmlns:p14="http://schemas.microsoft.com/office/powerpoint/2010/main" val="3034645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902C145-9D68-4FC4-9577-C07369AF5163}" type="datetimeFigureOut">
              <a:rPr lang="zh-CN" altLang="en-US" smtClean="0"/>
              <a:t>2024/3/22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34C5F53-CC9E-4B61-A09A-2439B492FF17}" type="slidenum">
              <a:rPr lang="zh-CN" altLang="en-US" smtClean="0"/>
              <a:t>‹#›</a:t>
            </a:fld>
            <a:endParaRPr lang="zh-CN" altLang="en-US"/>
          </a:p>
        </p:txBody>
      </p:sp>
    </p:spTree>
    <p:extLst>
      <p:ext uri="{BB962C8B-B14F-4D97-AF65-F5344CB8AC3E}">
        <p14:creationId xmlns:p14="http://schemas.microsoft.com/office/powerpoint/2010/main" val="1992968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902C145-9D68-4FC4-9577-C07369AF5163}" type="datetimeFigureOut">
              <a:rPr lang="zh-CN" altLang="en-US" smtClean="0"/>
              <a:t>2024/3/22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34C5F53-CC9E-4B61-A09A-2439B492FF17}" type="slidenum">
              <a:rPr lang="zh-CN" altLang="en-US" smtClean="0"/>
              <a:t>‹#›</a:t>
            </a:fld>
            <a:endParaRPr lang="zh-CN" altLang="en-US"/>
          </a:p>
        </p:txBody>
      </p:sp>
    </p:spTree>
    <p:extLst>
      <p:ext uri="{BB962C8B-B14F-4D97-AF65-F5344CB8AC3E}">
        <p14:creationId xmlns:p14="http://schemas.microsoft.com/office/powerpoint/2010/main" val="2066002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902C145-9D68-4FC4-9577-C07369AF5163}" type="datetimeFigureOut">
              <a:rPr lang="zh-CN" altLang="en-US" smtClean="0"/>
              <a:t>2024/3/22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34C5F53-CC9E-4B61-A09A-2439B492FF17}" type="slidenum">
              <a:rPr lang="zh-CN" altLang="en-US" smtClean="0"/>
              <a:t>‹#›</a:t>
            </a:fld>
            <a:endParaRPr lang="zh-CN" altLang="en-US"/>
          </a:p>
        </p:txBody>
      </p:sp>
    </p:spTree>
    <p:extLst>
      <p:ext uri="{BB962C8B-B14F-4D97-AF65-F5344CB8AC3E}">
        <p14:creationId xmlns:p14="http://schemas.microsoft.com/office/powerpoint/2010/main" val="2337209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902C145-9D68-4FC4-9577-C07369AF5163}" type="datetimeFigureOut">
              <a:rPr lang="zh-CN" altLang="en-US" smtClean="0"/>
              <a:t>2024/3/22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34C5F53-CC9E-4B61-A09A-2439B492FF17}" type="slidenum">
              <a:rPr lang="zh-CN" altLang="en-US" smtClean="0"/>
              <a:t>‹#›</a:t>
            </a:fld>
            <a:endParaRPr lang="zh-CN" altLang="en-US"/>
          </a:p>
        </p:txBody>
      </p:sp>
    </p:spTree>
    <p:extLst>
      <p:ext uri="{BB962C8B-B14F-4D97-AF65-F5344CB8AC3E}">
        <p14:creationId xmlns:p14="http://schemas.microsoft.com/office/powerpoint/2010/main" val="129856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902C145-9D68-4FC4-9577-C07369AF5163}" type="datetimeFigureOut">
              <a:rPr lang="zh-CN" altLang="en-US" smtClean="0"/>
              <a:t>2024/3/22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34C5F53-CC9E-4B61-A09A-2439B492FF17}" type="slidenum">
              <a:rPr lang="zh-CN" altLang="en-US" smtClean="0"/>
              <a:t>‹#›</a:t>
            </a:fld>
            <a:endParaRPr lang="zh-CN" altLang="en-US"/>
          </a:p>
        </p:txBody>
      </p:sp>
    </p:spTree>
    <p:extLst>
      <p:ext uri="{BB962C8B-B14F-4D97-AF65-F5344CB8AC3E}">
        <p14:creationId xmlns:p14="http://schemas.microsoft.com/office/powerpoint/2010/main" val="560604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902C145-9D68-4FC4-9577-C07369AF5163}" type="datetimeFigureOut">
              <a:rPr lang="zh-CN" altLang="en-US" smtClean="0"/>
              <a:t>2024/3/22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34C5F53-CC9E-4B61-A09A-2439B492FF17}" type="slidenum">
              <a:rPr lang="zh-CN" altLang="en-US" smtClean="0"/>
              <a:t>‹#›</a:t>
            </a:fld>
            <a:endParaRPr lang="zh-CN" altLang="en-US"/>
          </a:p>
        </p:txBody>
      </p:sp>
    </p:spTree>
    <p:extLst>
      <p:ext uri="{BB962C8B-B14F-4D97-AF65-F5344CB8AC3E}">
        <p14:creationId xmlns:p14="http://schemas.microsoft.com/office/powerpoint/2010/main" val="2417280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39000" b="-39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2C145-9D68-4FC4-9577-C07369AF5163}" type="datetimeFigureOut">
              <a:rPr lang="zh-CN" altLang="en-US" smtClean="0"/>
              <a:t>2024/3/22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4C5F53-CC9E-4B61-A09A-2439B492FF17}" type="slidenum">
              <a:rPr lang="zh-CN" altLang="en-US" smtClean="0"/>
              <a:t>‹#›</a:t>
            </a:fld>
            <a:endParaRPr lang="zh-CN" altLang="en-US"/>
          </a:p>
        </p:txBody>
      </p:sp>
    </p:spTree>
    <p:extLst>
      <p:ext uri="{BB962C8B-B14F-4D97-AF65-F5344CB8AC3E}">
        <p14:creationId xmlns:p14="http://schemas.microsoft.com/office/powerpoint/2010/main" val="1900315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21000" b="-21000"/>
          </a:stretch>
        </a:blipFill>
        <a:effectLst/>
      </p:bgPr>
    </p:bg>
    <p:spTree>
      <p:nvGrpSpPr>
        <p:cNvPr id="1" name=""/>
        <p:cNvGrpSpPr/>
        <p:nvPr/>
      </p:nvGrpSpPr>
      <p:grpSpPr>
        <a:xfrm>
          <a:off x="0" y="0"/>
          <a:ext cx="0" cy="0"/>
          <a:chOff x="0" y="0"/>
          <a:chExt cx="0" cy="0"/>
        </a:xfrm>
      </p:grpSpPr>
      <p:grpSp>
        <p:nvGrpSpPr>
          <p:cNvPr id="9" name="组合 8"/>
          <p:cNvGrpSpPr/>
          <p:nvPr/>
        </p:nvGrpSpPr>
        <p:grpSpPr>
          <a:xfrm>
            <a:off x="2273161" y="2111181"/>
            <a:ext cx="7615012" cy="2090057"/>
            <a:chOff x="2293257" y="2073376"/>
            <a:chExt cx="7615012" cy="2090057"/>
          </a:xfrm>
          <a:effectLst>
            <a:outerShdw blurRad="63500" sx="102000" sy="102000" algn="ctr" rotWithShape="0">
              <a:prstClr val="black">
                <a:alpha val="40000"/>
              </a:prstClr>
            </a:outerShdw>
          </a:effectLst>
        </p:grpSpPr>
        <p:grpSp>
          <p:nvGrpSpPr>
            <p:cNvPr id="10" name="组合 9"/>
            <p:cNvGrpSpPr/>
            <p:nvPr/>
          </p:nvGrpSpPr>
          <p:grpSpPr>
            <a:xfrm>
              <a:off x="2293257" y="2073376"/>
              <a:ext cx="7605486" cy="2090057"/>
              <a:chOff x="2293257" y="2073376"/>
              <a:chExt cx="7605486" cy="2090057"/>
            </a:xfrm>
          </p:grpSpPr>
          <p:sp>
            <p:nvSpPr>
              <p:cNvPr id="12" name="矩形 11"/>
              <p:cNvSpPr/>
              <p:nvPr/>
            </p:nvSpPr>
            <p:spPr>
              <a:xfrm>
                <a:off x="2293257" y="2073376"/>
                <a:ext cx="7605486" cy="2090057"/>
              </a:xfrm>
              <a:prstGeom prst="rect">
                <a:avLst/>
              </a:prstGeom>
              <a:solidFill>
                <a:schemeClr val="tx1">
                  <a:alpha val="58000"/>
                </a:schemeClr>
              </a:solid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sz="6600" b="1" spc="300" dirty="0">
                  <a:latin typeface="微软雅黑" panose="020B0503020204020204" pitchFamily="34" charset="-122"/>
                  <a:ea typeface="微软雅黑" panose="020B0503020204020204" pitchFamily="34" charset="-122"/>
                </a:endParaRPr>
              </a:p>
            </p:txBody>
          </p:sp>
          <p:sp>
            <p:nvSpPr>
              <p:cNvPr id="13" name="矩形 12"/>
              <p:cNvSpPr/>
              <p:nvPr/>
            </p:nvSpPr>
            <p:spPr>
              <a:xfrm>
                <a:off x="2293257" y="2073376"/>
                <a:ext cx="297769" cy="2090057"/>
              </a:xfrm>
              <a:prstGeom prst="rect">
                <a:avLst/>
              </a:prstGeom>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sz="1400"/>
              </a:p>
            </p:txBody>
          </p:sp>
        </p:grpSp>
        <p:sp>
          <p:nvSpPr>
            <p:cNvPr id="11" name="矩形 10"/>
            <p:cNvSpPr/>
            <p:nvPr/>
          </p:nvSpPr>
          <p:spPr>
            <a:xfrm>
              <a:off x="9610500" y="2073376"/>
              <a:ext cx="297769" cy="2090057"/>
            </a:xfrm>
            <a:prstGeom prst="rect">
              <a:avLst/>
            </a:prstGeom>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sz="1400">
                <a:solidFill>
                  <a:srgbClr val="2E75B6"/>
                </a:solidFill>
              </a:endParaRPr>
            </a:p>
          </p:txBody>
        </p:sp>
      </p:grpSp>
      <p:sp>
        <p:nvSpPr>
          <p:cNvPr id="14" name="矩形 13"/>
          <p:cNvSpPr/>
          <p:nvPr/>
        </p:nvSpPr>
        <p:spPr>
          <a:xfrm>
            <a:off x="5014555" y="3770352"/>
            <a:ext cx="2122697" cy="470257"/>
          </a:xfrm>
          <a:prstGeom prst="rect">
            <a:avLst/>
          </a:prstGeom>
        </p:spPr>
        <p:txBody>
          <a:bodyPr wrap="none">
            <a:spAutoFit/>
          </a:bodyPr>
          <a:lstStyle/>
          <a:p>
            <a:pPr marL="342900" lvl="0" indent="-342900" fontAlgn="base">
              <a:lnSpc>
                <a:spcPct val="110000"/>
              </a:lnSpc>
              <a:spcBef>
                <a:spcPct val="0"/>
              </a:spcBef>
              <a:spcAft>
                <a:spcPct val="0"/>
              </a:spcAft>
            </a:pPr>
            <a:r>
              <a:rPr lang="zh-CN" altLang="en-US" sz="2400" kern="0" dirty="0">
                <a:solidFill>
                  <a:schemeClr val="bg1"/>
                </a:solidFill>
                <a:latin typeface="微软雅黑" panose="020B0503020204020204" pitchFamily="34" charset="-122"/>
                <a:ea typeface="微软雅黑" panose="020B0503020204020204" pitchFamily="34" charset="-122"/>
              </a:rPr>
              <a:t>学军</a:t>
            </a:r>
            <a:r>
              <a:rPr lang="zh-CN" altLang="en-US" sz="2400" kern="0">
                <a:solidFill>
                  <a:schemeClr val="bg1"/>
                </a:solidFill>
                <a:latin typeface="微软雅黑" panose="020B0503020204020204" pitchFamily="34" charset="-122"/>
                <a:ea typeface="微软雅黑" panose="020B0503020204020204" pitchFamily="34" charset="-122"/>
              </a:rPr>
              <a:t>中学 周邦</a:t>
            </a:r>
            <a:endParaRPr lang="en-US" altLang="zh-CN" sz="2400" kern="0">
              <a:solidFill>
                <a:schemeClr val="bg1"/>
              </a:solidFill>
              <a:latin typeface="微软雅黑" panose="020B0503020204020204" pitchFamily="34" charset="-122"/>
              <a:ea typeface="微软雅黑" panose="020B0503020204020204" pitchFamily="34" charset="-122"/>
            </a:endParaRPr>
          </a:p>
        </p:txBody>
      </p:sp>
      <p:sp>
        <p:nvSpPr>
          <p:cNvPr id="15" name="矩形 14"/>
          <p:cNvSpPr/>
          <p:nvPr/>
        </p:nvSpPr>
        <p:spPr>
          <a:xfrm>
            <a:off x="2422045" y="2525268"/>
            <a:ext cx="7615012" cy="830997"/>
          </a:xfrm>
          <a:prstGeom prst="rect">
            <a:avLst/>
          </a:prstGeom>
        </p:spPr>
        <p:txBody>
          <a:bodyPr wrap="square">
            <a:spAutoFit/>
          </a:bodyPr>
          <a:lstStyle/>
          <a:p>
            <a:pPr algn="ctr"/>
            <a:r>
              <a:rPr lang="zh-CN" altLang="en-US" sz="4800" b="1" spc="300" dirty="0">
                <a:solidFill>
                  <a:schemeClr val="bg1"/>
                </a:solidFill>
                <a:latin typeface="微软雅黑" panose="020B0503020204020204" pitchFamily="34" charset="-122"/>
                <a:ea typeface="微软雅黑" panose="020B0503020204020204" pitchFamily="34" charset="-122"/>
              </a:rPr>
              <a:t>树和二叉树</a:t>
            </a:r>
            <a:endParaRPr lang="zh-HK" altLang="en-US" sz="4800" b="1" spc="300" dirty="0">
              <a:solidFill>
                <a:schemeClr val="bg1"/>
              </a:solidFill>
              <a:latin typeface="微软雅黑" panose="020B0503020204020204" pitchFamily="34" charset="-122"/>
              <a:ea typeface="微软雅黑" panose="020B0503020204020204" pitchFamily="34" charset="-122"/>
            </a:endParaRPr>
          </a:p>
        </p:txBody>
      </p:sp>
      <p:sp>
        <p:nvSpPr>
          <p:cNvPr id="16" name="标题 15"/>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629334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EFD0DC6-F558-4DC3-892A-B490A319A0EE}"/>
              </a:ext>
            </a:extLst>
          </p:cNvPr>
          <p:cNvSpPr>
            <a:spLocks noGrp="1"/>
          </p:cNvSpPr>
          <p:nvPr>
            <p:ph idx="1"/>
          </p:nvPr>
        </p:nvSpPr>
        <p:spPr>
          <a:xfrm>
            <a:off x="838200" y="958850"/>
            <a:ext cx="10515600" cy="4351338"/>
          </a:xfrm>
        </p:spPr>
        <p:txBody>
          <a:bodyPr/>
          <a:lstStyle/>
          <a:p>
            <a:pPr marL="274638" indent="-274638">
              <a:lnSpc>
                <a:spcPct val="120000"/>
              </a:lnSpc>
              <a:spcBef>
                <a:spcPts val="1438"/>
              </a:spcBef>
              <a:buFont typeface="Wingdings" panose="05000000000000000000" pitchFamily="2" charset="2"/>
              <a:buChar char="§"/>
            </a:pPr>
            <a:r>
              <a:rPr lang="zh-CN" altLang="en-US" sz="3200" b="1" dirty="0">
                <a:solidFill>
                  <a:srgbClr val="000000"/>
                </a:solidFill>
                <a:latin typeface="Times New Roman" panose="02020603050405020304" pitchFamily="18" charset="0"/>
              </a:rPr>
              <a:t>树的邻接矩阵是对称的</a:t>
            </a:r>
          </a:p>
          <a:p>
            <a:pPr marL="274638" indent="-274638">
              <a:lnSpc>
                <a:spcPct val="120000"/>
              </a:lnSpc>
              <a:spcBef>
                <a:spcPts val="1438"/>
              </a:spcBef>
              <a:buFont typeface="Wingdings" panose="05000000000000000000" pitchFamily="2" charset="2"/>
              <a:buChar char="§"/>
            </a:pPr>
            <a:r>
              <a:rPr lang="zh-CN" altLang="en-US" sz="3200" b="1" dirty="0">
                <a:solidFill>
                  <a:srgbClr val="000000"/>
                </a:solidFill>
                <a:latin typeface="Times New Roman" panose="02020603050405020304" pitchFamily="18" charset="0"/>
              </a:rPr>
              <a:t>优点：查找某条边是O(1)的</a:t>
            </a:r>
          </a:p>
          <a:p>
            <a:pPr marL="274638" indent="-274638">
              <a:lnSpc>
                <a:spcPct val="120000"/>
              </a:lnSpc>
              <a:spcBef>
                <a:spcPts val="1438"/>
              </a:spcBef>
              <a:buFont typeface="Wingdings" panose="05000000000000000000" pitchFamily="2" charset="2"/>
              <a:buChar char="§"/>
            </a:pPr>
            <a:r>
              <a:rPr lang="zh-CN" altLang="en-US" sz="3200" b="1" dirty="0">
                <a:solidFill>
                  <a:srgbClr val="000000"/>
                </a:solidFill>
                <a:latin typeface="Times New Roman" panose="02020603050405020304" pitchFamily="18" charset="0"/>
              </a:rPr>
              <a:t>缺点</a:t>
            </a:r>
          </a:p>
          <a:p>
            <a:pPr lvl="1">
              <a:lnSpc>
                <a:spcPct val="100000"/>
              </a:lnSpc>
            </a:pPr>
            <a:r>
              <a:rPr lang="zh-CN" altLang="en-US" sz="2800" b="1" dirty="0">
                <a:solidFill>
                  <a:srgbClr val="000000"/>
                </a:solidFill>
                <a:latin typeface="Times New Roman" panose="02020603050405020304" pitchFamily="18" charset="0"/>
              </a:rPr>
              <a:t>遍历某一点的邻居是</a:t>
            </a:r>
            <a:r>
              <a:rPr lang="en-US" altLang="zh-CN" sz="2800" b="1" dirty="0">
                <a:solidFill>
                  <a:srgbClr val="000000"/>
                </a:solidFill>
                <a:latin typeface="Times New Roman" panose="02020603050405020304" pitchFamily="18" charset="0"/>
              </a:rPr>
              <a:t>O(V)</a:t>
            </a:r>
            <a:r>
              <a:rPr lang="zh-CN" altLang="en-US" sz="2800" b="1" dirty="0">
                <a:solidFill>
                  <a:srgbClr val="000000"/>
                </a:solidFill>
                <a:latin typeface="Times New Roman" panose="02020603050405020304" pitchFamily="18" charset="0"/>
              </a:rPr>
              <a:t>的</a:t>
            </a:r>
          </a:p>
          <a:p>
            <a:pPr lvl="1">
              <a:lnSpc>
                <a:spcPct val="100000"/>
              </a:lnSpc>
            </a:pPr>
            <a:r>
              <a:rPr lang="zh-CN" altLang="en-US" sz="2800" b="1" dirty="0">
                <a:solidFill>
                  <a:srgbClr val="000000"/>
                </a:solidFill>
                <a:latin typeface="Times New Roman" panose="02020603050405020304" pitchFamily="18" charset="0"/>
              </a:rPr>
              <a:t>空间复杂度很大，</a:t>
            </a:r>
            <a:r>
              <a:rPr lang="en-US" altLang="zh-CN" sz="2800" b="1" dirty="0">
                <a:solidFill>
                  <a:srgbClr val="000000"/>
                </a:solidFill>
                <a:latin typeface="Times New Roman" panose="02020603050405020304" pitchFamily="18" charset="0"/>
              </a:rPr>
              <a:t>O(V*V)</a:t>
            </a:r>
          </a:p>
          <a:p>
            <a:pPr marL="0" indent="0">
              <a:buNone/>
            </a:pPr>
            <a:endParaRPr lang="zh-CN" altLang="en-US" dirty="0"/>
          </a:p>
        </p:txBody>
      </p:sp>
    </p:spTree>
    <p:extLst>
      <p:ext uri="{BB962C8B-B14F-4D97-AF65-F5344CB8AC3E}">
        <p14:creationId xmlns:p14="http://schemas.microsoft.com/office/powerpoint/2010/main" val="2788326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a:extLst>
              <a:ext uri="{FF2B5EF4-FFF2-40B4-BE49-F238E27FC236}">
                <a16:creationId xmlns:a16="http://schemas.microsoft.com/office/drawing/2014/main" id="{188B56C8-1E8C-44FC-A1AD-0F3410C2A79E}"/>
              </a:ext>
            </a:extLst>
          </p:cNvPr>
          <p:cNvSpPr>
            <a:spLocks noGrp="1" noChangeArrowheads="1"/>
          </p:cNvSpPr>
          <p:nvPr>
            <p:ph type="body" idx="1"/>
          </p:nvPr>
        </p:nvSpPr>
        <p:spPr>
          <a:xfrm>
            <a:off x="838200" y="578643"/>
            <a:ext cx="10515600" cy="6155532"/>
          </a:xfrm>
        </p:spPr>
        <p:txBody>
          <a:bodyPr>
            <a:normAutofit/>
          </a:bodyPr>
          <a:lstStyle/>
          <a:p>
            <a:pPr eaLnBrk="1" hangingPunct="1">
              <a:buFontTx/>
              <a:buNone/>
            </a:pPr>
            <a:r>
              <a:rPr lang="zh-CN" altLang="en-US" b="1" dirty="0">
                <a:latin typeface="+mn-ea"/>
              </a:rPr>
              <a:t>（</a:t>
            </a:r>
            <a:r>
              <a:rPr lang="en-US" altLang="zh-CN" b="1" dirty="0">
                <a:latin typeface="+mn-ea"/>
              </a:rPr>
              <a:t>3</a:t>
            </a:r>
            <a:r>
              <a:rPr lang="zh-CN" altLang="en-US" b="1" dirty="0">
                <a:latin typeface="+mn-ea"/>
              </a:rPr>
              <a:t>）树的存储和实现</a:t>
            </a:r>
            <a:endParaRPr lang="en-US" altLang="zh-CN" b="1" dirty="0">
              <a:latin typeface="+mn-ea"/>
            </a:endParaRPr>
          </a:p>
          <a:p>
            <a:pPr eaLnBrk="1" hangingPunct="1">
              <a:buFontTx/>
              <a:buNone/>
            </a:pPr>
            <a:endParaRPr lang="zh-CN" altLang="en-US" sz="2400" b="1" dirty="0">
              <a:latin typeface="+mn-ea"/>
            </a:endParaRPr>
          </a:p>
          <a:p>
            <a:pPr>
              <a:buNone/>
            </a:pPr>
            <a:r>
              <a:rPr lang="en-US" altLang="zh-CN" sz="2400" b="1" dirty="0">
                <a:latin typeface="+mn-ea"/>
              </a:rPr>
              <a:t>	</a:t>
            </a:r>
            <a:r>
              <a:rPr lang="zh-CN" altLang="en-US" sz="2400" b="1" dirty="0">
                <a:latin typeface="+mn-ea"/>
              </a:rPr>
              <a:t>邻接表：</a:t>
            </a:r>
            <a:r>
              <a:rPr lang="zh-CN" altLang="en-US" sz="2400" b="1" dirty="0">
                <a:solidFill>
                  <a:srgbClr val="000000"/>
                </a:solidFill>
                <a:latin typeface="Times New Roman" panose="02020603050405020304" pitchFamily="18" charset="0"/>
              </a:rPr>
              <a:t>每个节点的邻居（也可限定是孩子）形成一个链表</a:t>
            </a:r>
          </a:p>
          <a:p>
            <a:pPr eaLnBrk="1" hangingPunct="1">
              <a:buFontTx/>
              <a:buNone/>
            </a:pPr>
            <a:endParaRPr lang="en-US" altLang="zh-CN" sz="2400" b="1" dirty="0">
              <a:latin typeface="+mn-ea"/>
            </a:endParaRPr>
          </a:p>
        </p:txBody>
      </p:sp>
      <p:pic>
        <p:nvPicPr>
          <p:cNvPr id="9220" name="Picture 6">
            <a:extLst>
              <a:ext uri="{FF2B5EF4-FFF2-40B4-BE49-F238E27FC236}">
                <a16:creationId xmlns:a16="http://schemas.microsoft.com/office/drawing/2014/main" id="{939A84A3-D1C0-484E-98A1-47C8E75611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4639" y="2654607"/>
            <a:ext cx="3856036" cy="2384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a:extLst>
              <a:ext uri="{FF2B5EF4-FFF2-40B4-BE49-F238E27FC236}">
                <a16:creationId xmlns:a16="http://schemas.microsoft.com/office/drawing/2014/main" id="{2DCF2A4A-7FFC-491E-BECE-CD7E8CFB9B5F}"/>
              </a:ext>
            </a:extLst>
          </p:cNvPr>
          <p:cNvPicPr>
            <a:picLocks noChangeAspect="1"/>
          </p:cNvPicPr>
          <p:nvPr/>
        </p:nvPicPr>
        <p:blipFill>
          <a:blip r:embed="rId3"/>
          <a:stretch>
            <a:fillRect/>
          </a:stretch>
        </p:blipFill>
        <p:spPr>
          <a:xfrm>
            <a:off x="6275386" y="2124075"/>
            <a:ext cx="4249960" cy="4231482"/>
          </a:xfrm>
          <a:prstGeom prst="rect">
            <a:avLst/>
          </a:prstGeom>
        </p:spPr>
      </p:pic>
    </p:spTree>
    <p:extLst>
      <p:ext uri="{BB962C8B-B14F-4D97-AF65-F5344CB8AC3E}">
        <p14:creationId xmlns:p14="http://schemas.microsoft.com/office/powerpoint/2010/main" val="3136035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9220"/>
                                        </p:tgtEl>
                                        <p:attrNameLst>
                                          <p:attrName>style.visibility</p:attrName>
                                        </p:attrNameLst>
                                      </p:cBhvr>
                                      <p:to>
                                        <p:strVal val="visible"/>
                                      </p:to>
                                    </p:set>
                                    <p:animEffect transition="in" filter="blinds(horizontal)">
                                      <p:cBhvr>
                                        <p:cTn id="7" dur="500"/>
                                        <p:tgtEl>
                                          <p:spTgt spid="92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219">
                                            <p:txEl>
                                              <p:pRg st="2" end="2"/>
                                            </p:txEl>
                                          </p:spTgt>
                                        </p:tgtEl>
                                        <p:attrNameLst>
                                          <p:attrName>style.visibility</p:attrName>
                                        </p:attrNameLst>
                                      </p:cBhvr>
                                      <p:to>
                                        <p:strVal val="visible"/>
                                      </p:to>
                                    </p:set>
                                    <p:animEffect transition="in" filter="blinds(horizontal)">
                                      <p:cBhvr>
                                        <p:cTn id="12" dur="500"/>
                                        <p:tgtEl>
                                          <p:spTgt spid="92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4A277F5-0776-4B0F-820A-C5B516E5B3AE}"/>
              </a:ext>
            </a:extLst>
          </p:cNvPr>
          <p:cNvSpPr>
            <a:spLocks noGrp="1"/>
          </p:cNvSpPr>
          <p:nvPr>
            <p:ph idx="1"/>
          </p:nvPr>
        </p:nvSpPr>
        <p:spPr>
          <a:xfrm>
            <a:off x="771525" y="882650"/>
            <a:ext cx="10515600" cy="4351338"/>
          </a:xfrm>
        </p:spPr>
        <p:txBody>
          <a:bodyPr/>
          <a:lstStyle/>
          <a:p>
            <a:pPr marL="274638" indent="-274638">
              <a:lnSpc>
                <a:spcPct val="120000"/>
              </a:lnSpc>
              <a:spcBef>
                <a:spcPts val="1438"/>
              </a:spcBef>
              <a:buFont typeface="Wingdings" panose="05000000000000000000" pitchFamily="2" charset="2"/>
              <a:buChar char="§"/>
            </a:pPr>
            <a:r>
              <a:rPr lang="zh-CN" altLang="en-US" sz="3200" b="1" dirty="0">
                <a:solidFill>
                  <a:srgbClr val="000000"/>
                </a:solidFill>
                <a:latin typeface="Times New Roman" panose="02020603050405020304" pitchFamily="18" charset="0"/>
              </a:rPr>
              <a:t>优点</a:t>
            </a:r>
          </a:p>
          <a:p>
            <a:pPr lvl="1">
              <a:lnSpc>
                <a:spcPct val="100000"/>
              </a:lnSpc>
            </a:pPr>
            <a:r>
              <a:rPr lang="zh-CN" altLang="en-US" sz="2800" b="1" dirty="0">
                <a:solidFill>
                  <a:srgbClr val="000000"/>
                </a:solidFill>
                <a:latin typeface="Times New Roman" panose="02020603050405020304" pitchFamily="18" charset="0"/>
              </a:rPr>
              <a:t>快速遍历某点所有邻居（孩子）</a:t>
            </a:r>
          </a:p>
          <a:p>
            <a:pPr lvl="1">
              <a:lnSpc>
                <a:spcPct val="100000"/>
              </a:lnSpc>
            </a:pPr>
            <a:r>
              <a:rPr lang="zh-CN" altLang="en-US" sz="2800" b="1" dirty="0">
                <a:solidFill>
                  <a:srgbClr val="000000"/>
                </a:solidFill>
                <a:latin typeface="Times New Roman" panose="02020603050405020304" pitchFamily="18" charset="0"/>
              </a:rPr>
              <a:t>占用存储空间小，是O（边数）的</a:t>
            </a:r>
            <a:endParaRPr lang="en-US" altLang="zh-CN" sz="2800" b="1" dirty="0">
              <a:solidFill>
                <a:srgbClr val="000000"/>
              </a:solidFill>
              <a:latin typeface="Times New Roman" panose="02020603050405020304" pitchFamily="18" charset="0"/>
            </a:endParaRPr>
          </a:p>
          <a:p>
            <a:pPr marL="457200" lvl="1" indent="0">
              <a:lnSpc>
                <a:spcPct val="100000"/>
              </a:lnSpc>
              <a:buNone/>
            </a:pPr>
            <a:endParaRPr lang="zh-CN" altLang="en-US" sz="2800" b="1" dirty="0">
              <a:solidFill>
                <a:srgbClr val="000000"/>
              </a:solidFill>
              <a:latin typeface="Times New Roman" panose="02020603050405020304" pitchFamily="18" charset="0"/>
            </a:endParaRPr>
          </a:p>
          <a:p>
            <a:pPr marL="274638" indent="-274638">
              <a:lnSpc>
                <a:spcPct val="120000"/>
              </a:lnSpc>
              <a:spcBef>
                <a:spcPts val="1438"/>
              </a:spcBef>
              <a:buFont typeface="Wingdings" panose="05000000000000000000" pitchFamily="2" charset="2"/>
              <a:buChar char="§"/>
            </a:pPr>
            <a:r>
              <a:rPr lang="zh-CN" altLang="en-US" sz="3200" b="1" dirty="0">
                <a:solidFill>
                  <a:srgbClr val="000000"/>
                </a:solidFill>
                <a:latin typeface="Times New Roman" panose="02020603050405020304" pitchFamily="18" charset="0"/>
              </a:rPr>
              <a:t>缺点：查找边不是常数时间</a:t>
            </a:r>
          </a:p>
          <a:p>
            <a:endParaRPr lang="zh-CN" altLang="en-US" dirty="0"/>
          </a:p>
        </p:txBody>
      </p:sp>
    </p:spTree>
    <p:extLst>
      <p:ext uri="{BB962C8B-B14F-4D97-AF65-F5344CB8AC3E}">
        <p14:creationId xmlns:p14="http://schemas.microsoft.com/office/powerpoint/2010/main" val="2064679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A8DFDFB-D649-4E38-AE87-7629D8BA1ACF}"/>
              </a:ext>
            </a:extLst>
          </p:cNvPr>
          <p:cNvSpPr>
            <a:spLocks noGrp="1"/>
          </p:cNvSpPr>
          <p:nvPr>
            <p:ph idx="1"/>
          </p:nvPr>
        </p:nvSpPr>
        <p:spPr>
          <a:xfrm>
            <a:off x="838200" y="561975"/>
            <a:ext cx="10515600" cy="5614988"/>
          </a:xfrm>
        </p:spPr>
        <p:txBody>
          <a:bodyPr/>
          <a:lstStyle/>
          <a:p>
            <a:pPr marL="0" indent="0">
              <a:buNone/>
            </a:pPr>
            <a:r>
              <a:rPr lang="zh-CN" altLang="en-US" b="1" dirty="0"/>
              <a:t>例题</a:t>
            </a:r>
            <a:r>
              <a:rPr lang="en-US" altLang="zh-CN" b="1" dirty="0"/>
              <a:t>1</a:t>
            </a:r>
            <a:r>
              <a:rPr lang="zh-CN" altLang="en-US" b="1" dirty="0"/>
              <a:t>：</a:t>
            </a:r>
            <a:r>
              <a:rPr lang="en-US" altLang="zh-CN" b="1" dirty="0"/>
              <a:t>XJOI9522 </a:t>
            </a:r>
            <a:r>
              <a:rPr lang="zh-CN" altLang="en-US" b="1" dirty="0"/>
              <a:t>树节点孩子数</a:t>
            </a:r>
            <a:endParaRPr lang="en-US" altLang="zh-CN" b="1" dirty="0"/>
          </a:p>
          <a:p>
            <a:pPr marL="0" indent="0">
              <a:buNone/>
            </a:pPr>
            <a:endParaRPr lang="en-US" altLang="zh-CN" b="1" dirty="0"/>
          </a:p>
          <a:p>
            <a:pPr marL="0" indent="0">
              <a:buNone/>
            </a:pPr>
            <a:r>
              <a:rPr lang="zh-CN" altLang="en-US" b="1" dirty="0"/>
              <a:t>题目描述：</a:t>
            </a:r>
          </a:p>
          <a:p>
            <a:pPr marL="0" indent="0">
              <a:buNone/>
            </a:pPr>
            <a:r>
              <a:rPr lang="zh-CN" altLang="en-US" b="1" dirty="0"/>
              <a:t>已知一棵树，有</a:t>
            </a:r>
            <a:r>
              <a:rPr lang="en-US" altLang="zh-CN" b="1" dirty="0"/>
              <a:t>n</a:t>
            </a:r>
            <a:r>
              <a:rPr lang="zh-CN" altLang="en-US" b="1" dirty="0"/>
              <a:t>个结点，编号</a:t>
            </a:r>
            <a:r>
              <a:rPr lang="en-US" altLang="zh-CN" b="1" dirty="0"/>
              <a:t>1</a:t>
            </a:r>
            <a:r>
              <a:rPr lang="zh-CN" altLang="en-US" b="1" dirty="0"/>
              <a:t>至</a:t>
            </a:r>
            <a:r>
              <a:rPr lang="en-US" altLang="zh-CN" b="1" dirty="0"/>
              <a:t>N</a:t>
            </a:r>
            <a:r>
              <a:rPr lang="zh-CN" altLang="en-US" b="1" dirty="0"/>
              <a:t>，其中</a:t>
            </a:r>
            <a:r>
              <a:rPr lang="en-US" altLang="zh-CN" b="1" dirty="0"/>
              <a:t>1</a:t>
            </a:r>
            <a:r>
              <a:rPr lang="zh-CN" altLang="en-US" b="1" dirty="0"/>
              <a:t>号是根。求树的节点孩子数</a:t>
            </a:r>
          </a:p>
        </p:txBody>
      </p:sp>
    </p:spTree>
    <p:extLst>
      <p:ext uri="{BB962C8B-B14F-4D97-AF65-F5344CB8AC3E}">
        <p14:creationId xmlns:p14="http://schemas.microsoft.com/office/powerpoint/2010/main" val="3995160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C752342-CC35-4476-9E09-689F850C8837}"/>
              </a:ext>
            </a:extLst>
          </p:cNvPr>
          <p:cNvSpPr>
            <a:spLocks noGrp="1"/>
          </p:cNvSpPr>
          <p:nvPr>
            <p:ph idx="1"/>
          </p:nvPr>
        </p:nvSpPr>
        <p:spPr>
          <a:xfrm>
            <a:off x="838200" y="619125"/>
            <a:ext cx="10515600" cy="5557838"/>
          </a:xfrm>
        </p:spPr>
        <p:txBody>
          <a:bodyPr/>
          <a:lstStyle/>
          <a:p>
            <a:pPr marL="0" indent="0">
              <a:buNone/>
            </a:pPr>
            <a:r>
              <a:rPr lang="zh-CN" altLang="en-US" b="1" dirty="0"/>
              <a:t>例题</a:t>
            </a:r>
            <a:r>
              <a:rPr lang="en-US" altLang="zh-CN" b="1"/>
              <a:t>2</a:t>
            </a:r>
            <a:r>
              <a:rPr lang="zh-CN" altLang="en-US" b="1"/>
              <a:t>：</a:t>
            </a:r>
            <a:r>
              <a:rPr lang="en-US" altLang="zh-CN" b="1" dirty="0"/>
              <a:t>XJOI9520 </a:t>
            </a:r>
            <a:r>
              <a:rPr lang="zh-CN" altLang="en-US" b="1" dirty="0"/>
              <a:t>树的深度</a:t>
            </a:r>
            <a:endParaRPr lang="en-US" altLang="zh-CN" b="1" dirty="0"/>
          </a:p>
          <a:p>
            <a:pPr marL="0" indent="0">
              <a:buNone/>
            </a:pPr>
            <a:endParaRPr lang="en-US" altLang="zh-CN" b="1" dirty="0"/>
          </a:p>
          <a:p>
            <a:pPr marL="0" indent="0">
              <a:buNone/>
            </a:pPr>
            <a:r>
              <a:rPr lang="zh-CN" altLang="en-US" b="1" dirty="0"/>
              <a:t>题目描述：</a:t>
            </a:r>
          </a:p>
          <a:p>
            <a:pPr marL="0" indent="0">
              <a:buNone/>
            </a:pPr>
            <a:r>
              <a:rPr lang="zh-CN" altLang="en-US" b="1" dirty="0"/>
              <a:t>已知一棵树，有</a:t>
            </a:r>
            <a:r>
              <a:rPr lang="en-US" altLang="zh-CN" b="1" dirty="0"/>
              <a:t>n</a:t>
            </a:r>
            <a:r>
              <a:rPr lang="zh-CN" altLang="en-US" b="1" dirty="0"/>
              <a:t>个结点，编号</a:t>
            </a:r>
            <a:r>
              <a:rPr lang="en-US" altLang="zh-CN" b="1" dirty="0"/>
              <a:t>1</a:t>
            </a:r>
            <a:r>
              <a:rPr lang="zh-CN" altLang="en-US" b="1" dirty="0"/>
              <a:t>至</a:t>
            </a:r>
            <a:r>
              <a:rPr lang="en-US" altLang="zh-CN" b="1" dirty="0"/>
              <a:t>N</a:t>
            </a:r>
            <a:r>
              <a:rPr lang="zh-CN" altLang="en-US" b="1" dirty="0"/>
              <a:t>，其中</a:t>
            </a:r>
            <a:r>
              <a:rPr lang="en-US" altLang="zh-CN" b="1" dirty="0"/>
              <a:t>1</a:t>
            </a:r>
            <a:r>
              <a:rPr lang="zh-CN" altLang="en-US" b="1" dirty="0"/>
              <a:t>号是根。求树的深度</a:t>
            </a:r>
            <a:endParaRPr lang="en-US" altLang="zh-CN" b="1" dirty="0"/>
          </a:p>
          <a:p>
            <a:pPr marL="0" indent="0">
              <a:buNone/>
            </a:pPr>
            <a:endParaRPr lang="en-US" altLang="zh-CN" b="1" dirty="0"/>
          </a:p>
          <a:p>
            <a:pPr marL="0" indent="0">
              <a:buNone/>
            </a:pPr>
            <a:r>
              <a:rPr lang="zh-CN" altLang="en-US" b="1" dirty="0"/>
              <a:t>树以邻接矩阵形式表示</a:t>
            </a:r>
          </a:p>
        </p:txBody>
      </p:sp>
    </p:spTree>
    <p:extLst>
      <p:ext uri="{BB962C8B-B14F-4D97-AF65-F5344CB8AC3E}">
        <p14:creationId xmlns:p14="http://schemas.microsoft.com/office/powerpoint/2010/main" val="2425084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A8DFDFB-D649-4E38-AE87-7629D8BA1ACF}"/>
              </a:ext>
            </a:extLst>
          </p:cNvPr>
          <p:cNvSpPr>
            <a:spLocks noGrp="1"/>
          </p:cNvSpPr>
          <p:nvPr>
            <p:ph idx="1"/>
          </p:nvPr>
        </p:nvSpPr>
        <p:spPr>
          <a:xfrm>
            <a:off x="838200" y="561975"/>
            <a:ext cx="10515600" cy="5614988"/>
          </a:xfrm>
        </p:spPr>
        <p:txBody>
          <a:bodyPr/>
          <a:lstStyle/>
          <a:p>
            <a:pPr marL="0" indent="0">
              <a:buNone/>
            </a:pPr>
            <a:r>
              <a:rPr lang="zh-CN" altLang="en-US" b="1" dirty="0"/>
              <a:t>例题</a:t>
            </a:r>
            <a:r>
              <a:rPr lang="en-US" altLang="zh-CN" b="1" dirty="0"/>
              <a:t>3</a:t>
            </a:r>
            <a:r>
              <a:rPr lang="zh-CN" altLang="en-US" b="1" dirty="0"/>
              <a:t>：</a:t>
            </a:r>
            <a:r>
              <a:rPr lang="en-US" altLang="zh-CN" b="1" dirty="0"/>
              <a:t>XJOI9500 </a:t>
            </a:r>
            <a:r>
              <a:rPr lang="zh-CN" altLang="en-US" b="1" dirty="0"/>
              <a:t>找父亲</a:t>
            </a:r>
            <a:endParaRPr lang="en-US" altLang="zh-CN" b="1" dirty="0"/>
          </a:p>
          <a:p>
            <a:pPr marL="0" indent="0">
              <a:buNone/>
            </a:pPr>
            <a:endParaRPr lang="en-US" altLang="zh-CN" b="1" dirty="0"/>
          </a:p>
          <a:p>
            <a:pPr marL="0" indent="0">
              <a:buNone/>
            </a:pPr>
            <a:r>
              <a:rPr lang="zh-CN" altLang="en-US" b="1" dirty="0"/>
              <a:t>题目描述：</a:t>
            </a:r>
          </a:p>
          <a:p>
            <a:pPr marL="0" indent="0">
              <a:buNone/>
            </a:pPr>
            <a:r>
              <a:rPr lang="zh-CN" altLang="en-US" b="1" dirty="0"/>
              <a:t>读入一棵以</a:t>
            </a:r>
            <a:r>
              <a:rPr lang="en-US" altLang="zh-CN" b="1" dirty="0"/>
              <a:t>1</a:t>
            </a:r>
            <a:r>
              <a:rPr lang="zh-CN" altLang="en-US" b="1" dirty="0"/>
              <a:t>为根的树，输出每个非根节点的父亲。</a:t>
            </a:r>
          </a:p>
          <a:p>
            <a:pPr marL="0" indent="0">
              <a:buNone/>
            </a:pPr>
            <a:r>
              <a:rPr lang="zh-CN" altLang="en-US" b="1" dirty="0"/>
              <a:t>树的读入格式：第一行一个整数</a:t>
            </a:r>
            <a:r>
              <a:rPr lang="en-US" altLang="zh-CN" b="1" dirty="0"/>
              <a:t>n</a:t>
            </a:r>
            <a:r>
              <a:rPr lang="zh-CN" altLang="en-US" b="1" dirty="0"/>
              <a:t>表示节点数，之后</a:t>
            </a:r>
            <a:r>
              <a:rPr lang="en-US" altLang="zh-CN" b="1" dirty="0"/>
              <a:t>n-1</a:t>
            </a:r>
            <a:r>
              <a:rPr lang="zh-CN" altLang="en-US" b="1" dirty="0"/>
              <a:t>行每行两个整数</a:t>
            </a:r>
            <a:r>
              <a:rPr lang="en-US" altLang="zh-CN" b="1" dirty="0"/>
              <a:t>x</a:t>
            </a:r>
            <a:r>
              <a:rPr lang="zh-CN" altLang="en-US" b="1" dirty="0"/>
              <a:t>、</a:t>
            </a:r>
            <a:r>
              <a:rPr lang="en-US" altLang="zh-CN" b="1" dirty="0"/>
              <a:t>y</a:t>
            </a:r>
            <a:r>
              <a:rPr lang="zh-CN" altLang="en-US" b="1" dirty="0"/>
              <a:t>，表示一条连接</a:t>
            </a:r>
            <a:r>
              <a:rPr lang="en-US" altLang="zh-CN" b="1" dirty="0"/>
              <a:t>x</a:t>
            </a:r>
            <a:r>
              <a:rPr lang="zh-CN" altLang="en-US" b="1" dirty="0"/>
              <a:t>和</a:t>
            </a:r>
            <a:r>
              <a:rPr lang="en-US" altLang="zh-CN" b="1" dirty="0"/>
              <a:t>y</a:t>
            </a:r>
            <a:r>
              <a:rPr lang="zh-CN" altLang="en-US" b="1" dirty="0"/>
              <a:t>的边，保证输入的图形成一棵树。</a:t>
            </a:r>
          </a:p>
        </p:txBody>
      </p:sp>
    </p:spTree>
    <p:extLst>
      <p:ext uri="{BB962C8B-B14F-4D97-AF65-F5344CB8AC3E}">
        <p14:creationId xmlns:p14="http://schemas.microsoft.com/office/powerpoint/2010/main" val="3172892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28E569F-0D46-461C-8A49-E01B4AAC44D5}"/>
              </a:ext>
            </a:extLst>
          </p:cNvPr>
          <p:cNvSpPr>
            <a:spLocks noGrp="1"/>
          </p:cNvSpPr>
          <p:nvPr>
            <p:ph idx="1"/>
          </p:nvPr>
        </p:nvSpPr>
        <p:spPr>
          <a:xfrm>
            <a:off x="838200" y="742950"/>
            <a:ext cx="10515600" cy="5434013"/>
          </a:xfrm>
        </p:spPr>
        <p:txBody>
          <a:bodyPr>
            <a:normAutofit fontScale="92500"/>
          </a:bodyPr>
          <a:lstStyle/>
          <a:p>
            <a:pPr marL="0" indent="0">
              <a:buNone/>
            </a:pPr>
            <a:r>
              <a:rPr lang="zh-CN" altLang="en-US" b="1" dirty="0"/>
              <a:t>二叉树</a:t>
            </a:r>
            <a:endParaRPr lang="en-US" altLang="zh-CN" b="1" dirty="0"/>
          </a:p>
          <a:p>
            <a:pPr marL="0" indent="0">
              <a:buNone/>
            </a:pPr>
            <a:endParaRPr lang="en-US" altLang="zh-CN" b="1" dirty="0"/>
          </a:p>
          <a:p>
            <a:pPr marL="0" indent="0">
              <a:buNone/>
            </a:pPr>
            <a:r>
              <a:rPr lang="zh-CN" altLang="en-US" b="1" dirty="0"/>
              <a:t>         二叉树是一种特殊的树型结构，它是度数最多为</a:t>
            </a:r>
            <a:r>
              <a:rPr lang="en-US" altLang="zh-CN" b="1" dirty="0"/>
              <a:t>2</a:t>
            </a:r>
            <a:r>
              <a:rPr lang="zh-CN" altLang="en-US" b="1" dirty="0"/>
              <a:t>的树，即二叉树的每个结点最多有两个子结点。</a:t>
            </a: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r>
              <a:rPr lang="zh-CN" altLang="en-US" b="1" dirty="0"/>
              <a:t>         许多实际问题抽象出来的数据结构往往是二叉树的形式，即使是一般的树也能简单地转换为二叉树，而且二叉树的存储结构及其算法都较为简单高效，因此二叉树在计算机领域有着非常广泛的应用。</a:t>
            </a:r>
          </a:p>
        </p:txBody>
      </p:sp>
      <p:pic>
        <p:nvPicPr>
          <p:cNvPr id="4" name="Picture 4" descr="图6_2">
            <a:extLst>
              <a:ext uri="{FF2B5EF4-FFF2-40B4-BE49-F238E27FC236}">
                <a16:creationId xmlns:a16="http://schemas.microsoft.com/office/drawing/2014/main" id="{23987AF6-A883-4270-858A-BD3EE573D6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3057" y="2746375"/>
            <a:ext cx="5404644" cy="1691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7497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a:extLst>
              <a:ext uri="{FF2B5EF4-FFF2-40B4-BE49-F238E27FC236}">
                <a16:creationId xmlns:a16="http://schemas.microsoft.com/office/drawing/2014/main" id="{B9FD305A-060D-4DB7-8EE3-B18F0C0F4B5A}"/>
              </a:ext>
            </a:extLst>
          </p:cNvPr>
          <p:cNvSpPr>
            <a:spLocks noGrp="1" noChangeArrowheads="1"/>
          </p:cNvSpPr>
          <p:nvPr>
            <p:ph type="body" idx="1"/>
          </p:nvPr>
        </p:nvSpPr>
        <p:spPr>
          <a:xfrm>
            <a:off x="1163639" y="553243"/>
            <a:ext cx="10075861" cy="6009482"/>
          </a:xfrm>
        </p:spPr>
        <p:txBody>
          <a:bodyPr/>
          <a:lstStyle/>
          <a:p>
            <a:pPr eaLnBrk="1" hangingPunct="1">
              <a:buFontTx/>
              <a:buNone/>
            </a:pPr>
            <a:r>
              <a:rPr lang="zh-CN" altLang="en-US" sz="2400" b="1" dirty="0">
                <a:latin typeface="+mn-ea"/>
              </a:rPr>
              <a:t>一、二叉树的性质</a:t>
            </a:r>
          </a:p>
          <a:p>
            <a:pPr eaLnBrk="1" hangingPunct="1">
              <a:buFontTx/>
              <a:buNone/>
            </a:pPr>
            <a:r>
              <a:rPr lang="zh-CN" altLang="en-US" sz="2400" b="1" dirty="0">
                <a:latin typeface="+mn-ea"/>
              </a:rPr>
              <a:t>	① 性质</a:t>
            </a:r>
            <a:r>
              <a:rPr lang="en-US" altLang="zh-CN" sz="2400" b="1" dirty="0">
                <a:latin typeface="+mn-ea"/>
              </a:rPr>
              <a:t>1</a:t>
            </a:r>
            <a:r>
              <a:rPr lang="zh-CN" altLang="en-US" sz="2400" b="1" dirty="0">
                <a:latin typeface="+mn-ea"/>
              </a:rPr>
              <a:t>：在二叉树的第</a:t>
            </a:r>
            <a:r>
              <a:rPr lang="en-US" altLang="zh-CN" sz="2400" b="1" dirty="0" err="1">
                <a:latin typeface="+mn-ea"/>
              </a:rPr>
              <a:t>i</a:t>
            </a:r>
            <a:r>
              <a:rPr lang="zh-CN" altLang="en-US" sz="2400" b="1" dirty="0">
                <a:latin typeface="+mn-ea"/>
              </a:rPr>
              <a:t>层上至多有</a:t>
            </a:r>
            <a:r>
              <a:rPr lang="en-US" altLang="zh-CN" sz="2400" b="1" dirty="0">
                <a:latin typeface="+mn-ea"/>
              </a:rPr>
              <a:t>2</a:t>
            </a:r>
            <a:r>
              <a:rPr lang="en-US" altLang="zh-CN" sz="2400" b="1" baseline="30000" dirty="0">
                <a:latin typeface="+mn-ea"/>
              </a:rPr>
              <a:t>i-1</a:t>
            </a:r>
            <a:r>
              <a:rPr lang="zh-CN" altLang="en-US" sz="2400" b="1" dirty="0">
                <a:latin typeface="+mn-ea"/>
              </a:rPr>
              <a:t>个结点（</a:t>
            </a:r>
            <a:r>
              <a:rPr lang="en-US" altLang="zh-CN" sz="2400" b="1" dirty="0">
                <a:latin typeface="+mn-ea"/>
              </a:rPr>
              <a:t>i≥1</a:t>
            </a:r>
            <a:r>
              <a:rPr lang="zh-CN" altLang="en-US" sz="2400" b="1" dirty="0">
                <a:latin typeface="+mn-ea"/>
              </a:rPr>
              <a:t>）。</a:t>
            </a:r>
            <a:endParaRPr lang="en-US" altLang="zh-CN" sz="2400" b="1" dirty="0">
              <a:latin typeface="+mn-ea"/>
            </a:endParaRPr>
          </a:p>
          <a:p>
            <a:pPr eaLnBrk="1" hangingPunct="1">
              <a:buFontTx/>
              <a:buNone/>
            </a:pPr>
            <a:r>
              <a:rPr lang="en-US" altLang="zh-CN" sz="2400" b="1" dirty="0">
                <a:latin typeface="+mn-ea"/>
              </a:rPr>
              <a:t>		</a:t>
            </a:r>
            <a:r>
              <a:rPr lang="zh-CN" altLang="en-US" sz="2400" b="1" dirty="0">
                <a:latin typeface="+mn-ea"/>
              </a:rPr>
              <a:t>（性质一可通过数学归纳法证明）</a:t>
            </a:r>
          </a:p>
          <a:p>
            <a:pPr eaLnBrk="1" hangingPunct="1">
              <a:buFontTx/>
              <a:buNone/>
            </a:pPr>
            <a:r>
              <a:rPr lang="zh-CN" altLang="en-US" sz="2400" b="1" dirty="0">
                <a:latin typeface="+mn-ea"/>
              </a:rPr>
              <a:t>	② 性质</a:t>
            </a:r>
            <a:r>
              <a:rPr lang="en-US" altLang="zh-CN" sz="2400" b="1" dirty="0">
                <a:latin typeface="+mn-ea"/>
              </a:rPr>
              <a:t>2</a:t>
            </a:r>
            <a:r>
              <a:rPr lang="zh-CN" altLang="en-US" sz="2400" b="1" dirty="0">
                <a:latin typeface="+mn-ea"/>
              </a:rPr>
              <a:t>：深度为</a:t>
            </a:r>
            <a:r>
              <a:rPr lang="en-US" altLang="zh-CN" sz="2400" b="1" dirty="0">
                <a:latin typeface="+mn-ea"/>
              </a:rPr>
              <a:t>h</a:t>
            </a:r>
            <a:r>
              <a:rPr lang="zh-CN" altLang="en-US" sz="2400" b="1" dirty="0">
                <a:latin typeface="+mn-ea"/>
              </a:rPr>
              <a:t>的二叉树至多有</a:t>
            </a:r>
            <a:r>
              <a:rPr lang="en-US" altLang="zh-CN" sz="2400" b="1" dirty="0">
                <a:latin typeface="+mn-ea"/>
              </a:rPr>
              <a:t>2</a:t>
            </a:r>
            <a:r>
              <a:rPr lang="en-US" altLang="zh-CN" sz="2400" b="1" baseline="30000" dirty="0">
                <a:latin typeface="+mn-ea"/>
              </a:rPr>
              <a:t>h</a:t>
            </a:r>
            <a:r>
              <a:rPr lang="en-US" altLang="zh-CN" sz="2400" b="1" dirty="0">
                <a:latin typeface="+mn-ea"/>
              </a:rPr>
              <a:t>-1</a:t>
            </a:r>
            <a:r>
              <a:rPr lang="zh-CN" altLang="en-US" sz="2400" b="1" dirty="0">
                <a:latin typeface="+mn-ea"/>
              </a:rPr>
              <a:t>个结点（</a:t>
            </a:r>
            <a:r>
              <a:rPr lang="en-US" altLang="zh-CN" sz="2400" b="1" dirty="0">
                <a:latin typeface="+mn-ea"/>
              </a:rPr>
              <a:t>h≥1</a:t>
            </a:r>
            <a:r>
              <a:rPr lang="zh-CN" altLang="en-US" sz="2400" b="1" dirty="0">
                <a:latin typeface="+mn-ea"/>
              </a:rPr>
              <a:t>）。</a:t>
            </a:r>
            <a:endParaRPr lang="en-US" altLang="zh-CN" sz="2400" b="1" dirty="0">
              <a:latin typeface="+mn-ea"/>
            </a:endParaRPr>
          </a:p>
          <a:p>
            <a:pPr>
              <a:buNone/>
            </a:pPr>
            <a:r>
              <a:rPr lang="en-US" altLang="zh-CN" sz="2400" b="1" dirty="0">
                <a:latin typeface="+mn-ea"/>
              </a:rPr>
              <a:t>		</a:t>
            </a:r>
            <a:r>
              <a:rPr lang="zh-CN" altLang="en-US" sz="2400" b="1" dirty="0">
                <a:latin typeface="+mn-ea"/>
              </a:rPr>
              <a:t>（证明：根据性质</a:t>
            </a:r>
            <a:r>
              <a:rPr lang="en-US" altLang="zh-CN" sz="2400" b="1" dirty="0">
                <a:latin typeface="+mn-ea"/>
              </a:rPr>
              <a:t>1</a:t>
            </a:r>
            <a:r>
              <a:rPr lang="zh-CN" altLang="en-US" sz="2400" b="1" dirty="0">
                <a:latin typeface="+mn-ea"/>
              </a:rPr>
              <a:t>，深度为</a:t>
            </a:r>
            <a:r>
              <a:rPr lang="en-US" altLang="zh-CN" sz="2400" b="1" dirty="0">
                <a:latin typeface="+mn-ea"/>
              </a:rPr>
              <a:t>k</a:t>
            </a:r>
            <a:r>
              <a:rPr lang="zh-CN" altLang="en-US" sz="2400" b="1" dirty="0">
                <a:latin typeface="+mn-ea"/>
              </a:rPr>
              <a:t>的二叉树最多有：</a:t>
            </a:r>
            <a:r>
              <a:rPr lang="en-US" altLang="zh-CN" sz="2400" b="1" dirty="0">
                <a:latin typeface="+mn-ea"/>
              </a:rPr>
              <a:t>2^0+2^1+...+2^(k-1)=2^k-1</a:t>
            </a:r>
            <a:r>
              <a:rPr lang="zh-CN" altLang="en-US" sz="2400" b="1" dirty="0">
                <a:latin typeface="+mn-ea"/>
              </a:rPr>
              <a:t>）</a:t>
            </a:r>
          </a:p>
          <a:p>
            <a:pPr eaLnBrk="1" hangingPunct="1">
              <a:buFontTx/>
              <a:buNone/>
            </a:pPr>
            <a:r>
              <a:rPr lang="zh-CN" altLang="en-US" sz="2400" b="1" dirty="0">
                <a:latin typeface="+mn-ea"/>
              </a:rPr>
              <a:t>	一棵深度为</a:t>
            </a:r>
            <a:r>
              <a:rPr lang="en-US" altLang="zh-CN" sz="2400" b="1" dirty="0">
                <a:latin typeface="+mn-ea"/>
              </a:rPr>
              <a:t>k</a:t>
            </a:r>
            <a:r>
              <a:rPr lang="zh-CN" altLang="en-US" sz="2400" b="1" dirty="0">
                <a:latin typeface="+mn-ea"/>
              </a:rPr>
              <a:t>且有</a:t>
            </a:r>
            <a:r>
              <a:rPr lang="en-US" altLang="zh-CN" sz="2400" b="1" dirty="0">
                <a:latin typeface="+mn-ea"/>
              </a:rPr>
              <a:t>2</a:t>
            </a:r>
            <a:r>
              <a:rPr lang="en-US" altLang="zh-CN" sz="2400" b="1" baseline="30000" dirty="0">
                <a:latin typeface="+mn-ea"/>
              </a:rPr>
              <a:t>k</a:t>
            </a:r>
            <a:r>
              <a:rPr lang="en-US" altLang="zh-CN" sz="2400" b="1" dirty="0">
                <a:latin typeface="+mn-ea"/>
              </a:rPr>
              <a:t>-1</a:t>
            </a:r>
            <a:r>
              <a:rPr lang="zh-CN" altLang="en-US" sz="2400" b="1" dirty="0">
                <a:latin typeface="+mn-ea"/>
              </a:rPr>
              <a:t>个结点的二叉树称为满二叉树。</a:t>
            </a:r>
          </a:p>
          <a:p>
            <a:pPr eaLnBrk="1" hangingPunct="1">
              <a:buFontTx/>
              <a:buNone/>
            </a:pPr>
            <a:endParaRPr lang="en-US" altLang="zh-CN" sz="2400" b="1" dirty="0">
              <a:latin typeface="+mn-ea"/>
            </a:endParaRPr>
          </a:p>
        </p:txBody>
      </p:sp>
      <p:pic>
        <p:nvPicPr>
          <p:cNvPr id="15364" name="图片 5">
            <a:extLst>
              <a:ext uri="{FF2B5EF4-FFF2-40B4-BE49-F238E27FC236}">
                <a16:creationId xmlns:a16="http://schemas.microsoft.com/office/drawing/2014/main" id="{D701A69E-83A8-42B8-8531-D342B49B3B1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63914" y="4019550"/>
            <a:ext cx="4535487" cy="208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363">
                                            <p:txEl>
                                              <p:pRg st="1" end="1"/>
                                            </p:txEl>
                                          </p:spTgt>
                                        </p:tgtEl>
                                        <p:attrNameLst>
                                          <p:attrName>style.visibility</p:attrName>
                                        </p:attrNameLst>
                                      </p:cBhvr>
                                      <p:to>
                                        <p:strVal val="visible"/>
                                      </p:to>
                                    </p:set>
                                    <p:animEffect transition="in" filter="blinds(horizontal)">
                                      <p:cBhvr>
                                        <p:cTn id="7" dur="500"/>
                                        <p:tgtEl>
                                          <p:spTgt spid="1536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363">
                                            <p:txEl>
                                              <p:pRg st="2" end="2"/>
                                            </p:txEl>
                                          </p:spTgt>
                                        </p:tgtEl>
                                        <p:attrNameLst>
                                          <p:attrName>style.visibility</p:attrName>
                                        </p:attrNameLst>
                                      </p:cBhvr>
                                      <p:to>
                                        <p:strVal val="visible"/>
                                      </p:to>
                                    </p:set>
                                    <p:animEffect transition="in" filter="blinds(horizontal)">
                                      <p:cBhvr>
                                        <p:cTn id="12" dur="500"/>
                                        <p:tgtEl>
                                          <p:spTgt spid="1536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5363">
                                            <p:txEl>
                                              <p:pRg st="3" end="3"/>
                                            </p:txEl>
                                          </p:spTgt>
                                        </p:tgtEl>
                                        <p:attrNameLst>
                                          <p:attrName>style.visibility</p:attrName>
                                        </p:attrNameLst>
                                      </p:cBhvr>
                                      <p:to>
                                        <p:strVal val="visible"/>
                                      </p:to>
                                    </p:set>
                                    <p:animEffect transition="in" filter="blinds(horizontal)">
                                      <p:cBhvr>
                                        <p:cTn id="17" dur="500"/>
                                        <p:tgtEl>
                                          <p:spTgt spid="1536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5363">
                                            <p:txEl>
                                              <p:pRg st="4" end="4"/>
                                            </p:txEl>
                                          </p:spTgt>
                                        </p:tgtEl>
                                        <p:attrNameLst>
                                          <p:attrName>style.visibility</p:attrName>
                                        </p:attrNameLst>
                                      </p:cBhvr>
                                      <p:to>
                                        <p:strVal val="visible"/>
                                      </p:to>
                                    </p:set>
                                    <p:animEffect transition="in" filter="blinds(horizontal)">
                                      <p:cBhvr>
                                        <p:cTn id="22" dur="500"/>
                                        <p:tgtEl>
                                          <p:spTgt spid="15363">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5363">
                                            <p:txEl>
                                              <p:pRg st="5" end="5"/>
                                            </p:txEl>
                                          </p:spTgt>
                                        </p:tgtEl>
                                        <p:attrNameLst>
                                          <p:attrName>style.visibility</p:attrName>
                                        </p:attrNameLst>
                                      </p:cBhvr>
                                      <p:to>
                                        <p:strVal val="visible"/>
                                      </p:to>
                                    </p:set>
                                    <p:animEffect transition="in" filter="blinds(horizontal)">
                                      <p:cBhvr>
                                        <p:cTn id="25" dur="500"/>
                                        <p:tgtEl>
                                          <p:spTgt spid="15363">
                                            <p:txEl>
                                              <p:pRg st="5" end="5"/>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15364"/>
                                        </p:tgtEl>
                                        <p:attrNameLst>
                                          <p:attrName>style.visibility</p:attrName>
                                        </p:attrNameLst>
                                      </p:cBhvr>
                                      <p:to>
                                        <p:strVal val="visible"/>
                                      </p:to>
                                    </p:set>
                                    <p:animEffect transition="in" filter="blinds(horizontal)">
                                      <p:cBhvr>
                                        <p:cTn id="30" dur="500"/>
                                        <p:tgtEl>
                                          <p:spTgt spid="15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a:extLst>
              <a:ext uri="{FF2B5EF4-FFF2-40B4-BE49-F238E27FC236}">
                <a16:creationId xmlns:a16="http://schemas.microsoft.com/office/drawing/2014/main" id="{ED5105F5-D8CE-4B16-8AFE-CA3A8470C973}"/>
              </a:ext>
            </a:extLst>
          </p:cNvPr>
          <p:cNvSpPr>
            <a:spLocks noGrp="1" noChangeArrowheads="1"/>
          </p:cNvSpPr>
          <p:nvPr>
            <p:ph type="body" idx="1"/>
          </p:nvPr>
        </p:nvSpPr>
        <p:spPr>
          <a:xfrm>
            <a:off x="914400" y="327026"/>
            <a:ext cx="10058400" cy="6007099"/>
          </a:xfrm>
        </p:spPr>
        <p:txBody>
          <a:bodyPr>
            <a:normAutofit/>
          </a:bodyPr>
          <a:lstStyle/>
          <a:p>
            <a:pPr eaLnBrk="1" hangingPunct="1">
              <a:buFontTx/>
              <a:buNone/>
            </a:pPr>
            <a:endParaRPr lang="en-US" altLang="zh-CN" sz="2400" b="1" dirty="0">
              <a:latin typeface="+mn-ea"/>
            </a:endParaRPr>
          </a:p>
          <a:p>
            <a:pPr eaLnBrk="1" hangingPunct="1">
              <a:buFontTx/>
              <a:buNone/>
            </a:pPr>
            <a:r>
              <a:rPr lang="zh-CN" altLang="en-US" sz="2400" b="1" dirty="0">
                <a:latin typeface="+mn-ea"/>
              </a:rPr>
              <a:t>	③ 性质</a:t>
            </a:r>
            <a:r>
              <a:rPr lang="en-US" altLang="zh-CN" sz="2400" b="1" dirty="0">
                <a:latin typeface="+mn-ea"/>
              </a:rPr>
              <a:t>3</a:t>
            </a:r>
            <a:r>
              <a:rPr lang="zh-CN" altLang="en-US" sz="2400" b="1" dirty="0">
                <a:latin typeface="+mn-ea"/>
              </a:rPr>
              <a:t>：对任何一棵二叉树，如果其叶结点数</a:t>
            </a:r>
            <a:r>
              <a:rPr lang="en-US" altLang="zh-CN" sz="2400" b="1" dirty="0">
                <a:latin typeface="+mn-ea"/>
              </a:rPr>
              <a:t>n0</a:t>
            </a:r>
            <a:r>
              <a:rPr lang="zh-CN" altLang="en-US" sz="2400" b="1" dirty="0">
                <a:latin typeface="+mn-ea"/>
              </a:rPr>
              <a:t>，度为</a:t>
            </a:r>
            <a:r>
              <a:rPr lang="en-US" altLang="zh-CN" sz="2400" b="1" dirty="0">
                <a:latin typeface="+mn-ea"/>
              </a:rPr>
              <a:t>2</a:t>
            </a:r>
            <a:r>
              <a:rPr lang="zh-CN" altLang="en-US" sz="2400" b="1" dirty="0">
                <a:latin typeface="+mn-ea"/>
              </a:rPr>
              <a:t>的结点数为</a:t>
            </a:r>
            <a:r>
              <a:rPr lang="en-US" altLang="zh-CN" sz="2400" b="1" dirty="0">
                <a:latin typeface="+mn-ea"/>
              </a:rPr>
              <a:t>n2</a:t>
            </a:r>
            <a:r>
              <a:rPr lang="zh-CN" altLang="en-US" sz="2400" b="1" dirty="0">
                <a:latin typeface="+mn-ea"/>
              </a:rPr>
              <a:t>，则一定满足：</a:t>
            </a:r>
            <a:r>
              <a:rPr lang="en-US" altLang="zh-CN" sz="2400" b="1" dirty="0">
                <a:latin typeface="+mn-ea"/>
              </a:rPr>
              <a:t>n0=n2+1</a:t>
            </a:r>
            <a:r>
              <a:rPr lang="zh-CN" altLang="en-US" sz="2400" b="1" dirty="0">
                <a:latin typeface="+mn-ea"/>
              </a:rPr>
              <a:t>。</a:t>
            </a:r>
            <a:endParaRPr lang="en-US" altLang="zh-CN" sz="2400" b="1" dirty="0">
              <a:latin typeface="+mn-ea"/>
            </a:endParaRPr>
          </a:p>
          <a:p>
            <a:pPr eaLnBrk="1" hangingPunct="1">
              <a:buFontTx/>
              <a:buNone/>
            </a:pPr>
            <a:endParaRPr lang="en-US" altLang="zh-CN" sz="2400" b="1" dirty="0">
              <a:latin typeface="+mn-ea"/>
            </a:endParaRPr>
          </a:p>
          <a:p>
            <a:pPr eaLnBrk="1" hangingPunct="1">
              <a:buFontTx/>
              <a:buNone/>
            </a:pPr>
            <a:r>
              <a:rPr lang="zh-CN" altLang="en-US" sz="2400" b="1" dirty="0">
                <a:latin typeface="+mn-ea"/>
              </a:rPr>
              <a:t>证明：</a:t>
            </a:r>
            <a:endParaRPr lang="en-US" altLang="zh-CN" sz="2400" b="1" dirty="0">
              <a:latin typeface="+mn-ea"/>
            </a:endParaRPr>
          </a:p>
          <a:p>
            <a:pPr algn="just">
              <a:spcBef>
                <a:spcPct val="50000"/>
              </a:spcBef>
              <a:buClrTx/>
              <a:buFontTx/>
              <a:buNone/>
            </a:pPr>
            <a:r>
              <a:rPr kumimoji="1" lang="zh-CN" altLang="en-US" sz="2400" b="1" dirty="0">
                <a:latin typeface="+mn-ea"/>
              </a:rPr>
              <a:t>设</a:t>
            </a:r>
            <a:r>
              <a:rPr kumimoji="1" lang="en-US" altLang="zh-CN" sz="2400" b="1" dirty="0">
                <a:latin typeface="+mn-ea"/>
              </a:rPr>
              <a:t>n</a:t>
            </a:r>
            <a:r>
              <a:rPr kumimoji="1" lang="en-US" altLang="zh-CN" sz="2400" b="1" baseline="-30000" dirty="0">
                <a:latin typeface="+mn-ea"/>
              </a:rPr>
              <a:t>0</a:t>
            </a:r>
            <a:r>
              <a:rPr kumimoji="1" lang="zh-CN" altLang="en-US" sz="2400" b="1" dirty="0">
                <a:latin typeface="+mn-ea"/>
              </a:rPr>
              <a:t>为二叉树的叶结点数；</a:t>
            </a:r>
            <a:r>
              <a:rPr kumimoji="1" lang="en-US" altLang="zh-CN" sz="2400" b="1" dirty="0">
                <a:latin typeface="+mn-ea"/>
              </a:rPr>
              <a:t>n</a:t>
            </a:r>
            <a:r>
              <a:rPr kumimoji="1" lang="en-US" altLang="zh-CN" sz="2400" b="1" baseline="-30000" dirty="0">
                <a:latin typeface="+mn-ea"/>
              </a:rPr>
              <a:t>1</a:t>
            </a:r>
            <a:r>
              <a:rPr kumimoji="1" lang="zh-CN" altLang="en-US" sz="2400" b="1" dirty="0">
                <a:latin typeface="+mn-ea"/>
              </a:rPr>
              <a:t>为二叉树中度为</a:t>
            </a:r>
            <a:r>
              <a:rPr kumimoji="1" lang="en-US" altLang="zh-CN" sz="2400" b="1" dirty="0">
                <a:latin typeface="+mn-ea"/>
              </a:rPr>
              <a:t>1</a:t>
            </a:r>
            <a:r>
              <a:rPr kumimoji="1" lang="zh-CN" altLang="en-US" sz="2400" b="1" dirty="0">
                <a:latin typeface="+mn-ea"/>
              </a:rPr>
              <a:t>的结点数；</a:t>
            </a:r>
            <a:r>
              <a:rPr kumimoji="1" lang="en-US" altLang="zh-CN" sz="2400" b="1" dirty="0">
                <a:latin typeface="+mn-ea"/>
              </a:rPr>
              <a:t>n</a:t>
            </a:r>
            <a:r>
              <a:rPr kumimoji="1" lang="en-US" altLang="zh-CN" sz="2400" b="1" baseline="-30000" dirty="0">
                <a:latin typeface="+mn-ea"/>
              </a:rPr>
              <a:t>2</a:t>
            </a:r>
            <a:r>
              <a:rPr kumimoji="1" lang="zh-CN" altLang="en-US" sz="2400" b="1" dirty="0">
                <a:latin typeface="+mn-ea"/>
              </a:rPr>
              <a:t>为二叉树中度为</a:t>
            </a:r>
            <a:r>
              <a:rPr kumimoji="1" lang="en-US" altLang="zh-CN" sz="2400" b="1" dirty="0">
                <a:latin typeface="+mn-ea"/>
              </a:rPr>
              <a:t>2</a:t>
            </a:r>
            <a:r>
              <a:rPr kumimoji="1" lang="zh-CN" altLang="en-US" sz="2400" b="1" dirty="0">
                <a:latin typeface="+mn-ea"/>
              </a:rPr>
              <a:t>的结点数，显然</a:t>
            </a:r>
          </a:p>
          <a:p>
            <a:pPr algn="just">
              <a:spcBef>
                <a:spcPct val="50000"/>
              </a:spcBef>
              <a:buClrTx/>
              <a:buFontTx/>
              <a:buNone/>
            </a:pPr>
            <a:r>
              <a:rPr kumimoji="1" lang="zh-CN" altLang="en-US" sz="2400" b="1" dirty="0">
                <a:latin typeface="+mn-ea"/>
              </a:rPr>
              <a:t>         所有结点数目 </a:t>
            </a:r>
            <a:r>
              <a:rPr kumimoji="1" lang="en-US" altLang="zh-CN" sz="2400" b="1" dirty="0">
                <a:latin typeface="+mn-ea"/>
              </a:rPr>
              <a:t>n=n</a:t>
            </a:r>
            <a:r>
              <a:rPr kumimoji="1" lang="en-US" altLang="zh-CN" sz="2400" b="1" baseline="-30000" dirty="0">
                <a:latin typeface="+mn-ea"/>
              </a:rPr>
              <a:t>0</a:t>
            </a:r>
            <a:r>
              <a:rPr kumimoji="1" lang="en-US" altLang="zh-CN" sz="2400" b="1" dirty="0">
                <a:latin typeface="+mn-ea"/>
              </a:rPr>
              <a:t>+n</a:t>
            </a:r>
            <a:r>
              <a:rPr kumimoji="1" lang="en-US" altLang="zh-CN" sz="2400" b="1" baseline="-30000" dirty="0">
                <a:latin typeface="+mn-ea"/>
              </a:rPr>
              <a:t>1</a:t>
            </a:r>
            <a:r>
              <a:rPr kumimoji="1" lang="en-US" altLang="zh-CN" sz="2400" b="1" dirty="0">
                <a:latin typeface="+mn-ea"/>
              </a:rPr>
              <a:t>+n</a:t>
            </a:r>
            <a:r>
              <a:rPr kumimoji="1" lang="en-US" altLang="zh-CN" sz="2400" b="1" baseline="-30000" dirty="0">
                <a:latin typeface="+mn-ea"/>
              </a:rPr>
              <a:t>2</a:t>
            </a:r>
            <a:r>
              <a:rPr kumimoji="1" lang="en-US" altLang="zh-CN" sz="2400" b="1" dirty="0">
                <a:latin typeface="+mn-ea"/>
              </a:rPr>
              <a:t> </a:t>
            </a:r>
            <a:r>
              <a:rPr kumimoji="1" lang="zh-CN" altLang="en-US" sz="2400" b="1" dirty="0">
                <a:latin typeface="+mn-ea"/>
              </a:rPr>
              <a:t>（</a:t>
            </a:r>
            <a:r>
              <a:rPr kumimoji="1" lang="en-US" altLang="zh-CN" sz="2400" b="1" dirty="0">
                <a:latin typeface="+mn-ea"/>
              </a:rPr>
              <a:t>1</a:t>
            </a:r>
            <a:r>
              <a:rPr kumimoji="1" lang="zh-CN" altLang="en-US" sz="2400" b="1" dirty="0">
                <a:latin typeface="+mn-ea"/>
              </a:rPr>
              <a:t>）</a:t>
            </a:r>
          </a:p>
          <a:p>
            <a:pPr algn="just">
              <a:spcBef>
                <a:spcPct val="50000"/>
              </a:spcBef>
              <a:buClrTx/>
              <a:buFontTx/>
              <a:buNone/>
            </a:pPr>
            <a:r>
              <a:rPr kumimoji="1" lang="zh-CN" altLang="en-US" sz="2400" b="1" dirty="0">
                <a:latin typeface="+mn-ea"/>
              </a:rPr>
              <a:t>所有这些分支同时又为度为</a:t>
            </a:r>
            <a:r>
              <a:rPr kumimoji="1" lang="en-US" altLang="zh-CN" sz="2400" b="1" dirty="0">
                <a:latin typeface="+mn-ea"/>
              </a:rPr>
              <a:t>1</a:t>
            </a:r>
            <a:r>
              <a:rPr kumimoji="1" lang="zh-CN" altLang="en-US" sz="2400" b="1" dirty="0">
                <a:latin typeface="+mn-ea"/>
              </a:rPr>
              <a:t>和度为</a:t>
            </a:r>
            <a:r>
              <a:rPr kumimoji="1" lang="en-US" altLang="zh-CN" sz="2400" b="1" dirty="0">
                <a:latin typeface="+mn-ea"/>
              </a:rPr>
              <a:t>2</a:t>
            </a:r>
            <a:r>
              <a:rPr kumimoji="1" lang="zh-CN" altLang="en-US" sz="2400" b="1" dirty="0">
                <a:latin typeface="+mn-ea"/>
              </a:rPr>
              <a:t>的结点发出的。再加上根结点，因此又有</a:t>
            </a:r>
          </a:p>
          <a:p>
            <a:pPr algn="just">
              <a:spcBef>
                <a:spcPct val="50000"/>
              </a:spcBef>
              <a:buClrTx/>
              <a:buFontTx/>
              <a:buNone/>
            </a:pPr>
            <a:r>
              <a:rPr kumimoji="1" lang="zh-CN" altLang="en-US" sz="2400" b="1" dirty="0">
                <a:latin typeface="+mn-ea"/>
              </a:rPr>
              <a:t>                     </a:t>
            </a:r>
            <a:r>
              <a:rPr kumimoji="1" lang="en-US" altLang="zh-CN" sz="2400" b="1" dirty="0">
                <a:latin typeface="+mn-ea"/>
              </a:rPr>
              <a:t>n=1+n</a:t>
            </a:r>
            <a:r>
              <a:rPr kumimoji="1" lang="en-US" altLang="zh-CN" sz="2400" b="1" baseline="-30000" dirty="0">
                <a:latin typeface="+mn-ea"/>
              </a:rPr>
              <a:t>1</a:t>
            </a:r>
            <a:r>
              <a:rPr kumimoji="1" lang="en-US" altLang="zh-CN" sz="2400" b="1" dirty="0">
                <a:latin typeface="+mn-ea"/>
              </a:rPr>
              <a:t>+2n</a:t>
            </a:r>
            <a:r>
              <a:rPr kumimoji="1" lang="en-US" altLang="zh-CN" sz="2400" b="1" baseline="-30000" dirty="0">
                <a:latin typeface="+mn-ea"/>
              </a:rPr>
              <a:t>2</a:t>
            </a:r>
            <a:r>
              <a:rPr kumimoji="1" lang="en-US" altLang="zh-CN" sz="2400" b="1" dirty="0">
                <a:latin typeface="+mn-ea"/>
              </a:rPr>
              <a:t>    (2)</a:t>
            </a:r>
          </a:p>
          <a:p>
            <a:pPr>
              <a:spcBef>
                <a:spcPct val="50000"/>
              </a:spcBef>
              <a:buClrTx/>
              <a:buFontTx/>
              <a:buNone/>
            </a:pPr>
            <a:r>
              <a:rPr kumimoji="1" lang="zh-CN" altLang="en-US" sz="2400" b="1" dirty="0">
                <a:latin typeface="+mn-ea"/>
              </a:rPr>
              <a:t>由上两个等式求得：</a:t>
            </a:r>
            <a:r>
              <a:rPr kumimoji="1" lang="en-US" altLang="zh-CN" b="1" dirty="0">
                <a:latin typeface="+mn-ea"/>
              </a:rPr>
              <a:t>n</a:t>
            </a:r>
            <a:r>
              <a:rPr kumimoji="1" lang="en-US" altLang="zh-CN" b="1" baseline="-25000" dirty="0">
                <a:latin typeface="+mn-ea"/>
              </a:rPr>
              <a:t>0</a:t>
            </a:r>
            <a:r>
              <a:rPr kumimoji="1" lang="en-US" altLang="zh-CN" b="1" dirty="0">
                <a:latin typeface="+mn-ea"/>
              </a:rPr>
              <a:t>=1+n</a:t>
            </a:r>
            <a:r>
              <a:rPr kumimoji="1" lang="en-US" altLang="zh-CN" b="1" baseline="-25000" dirty="0">
                <a:latin typeface="+mn-ea"/>
              </a:rPr>
              <a:t>2</a:t>
            </a:r>
            <a:endParaRPr lang="zh-CN" altLang="en-US" sz="2400" b="1" dirty="0">
              <a:latin typeface="+mn-ea"/>
            </a:endParaRPr>
          </a:p>
          <a:p>
            <a:pPr eaLnBrk="1" hangingPunct="1">
              <a:buFontTx/>
              <a:buNone/>
            </a:pPr>
            <a:endParaRPr lang="en-US" altLang="zh-CN" sz="2400" b="1"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387">
                                            <p:txEl>
                                              <p:pRg st="1" end="1"/>
                                            </p:txEl>
                                          </p:spTgt>
                                        </p:tgtEl>
                                        <p:attrNameLst>
                                          <p:attrName>style.visibility</p:attrName>
                                        </p:attrNameLst>
                                      </p:cBhvr>
                                      <p:to>
                                        <p:strVal val="visible"/>
                                      </p:to>
                                    </p:set>
                                    <p:animEffect transition="in" filter="blinds(horizontal)">
                                      <p:cBhvr>
                                        <p:cTn id="7" dur="500"/>
                                        <p:tgtEl>
                                          <p:spTgt spid="1638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387">
                                            <p:txEl>
                                              <p:pRg st="3" end="3"/>
                                            </p:txEl>
                                          </p:spTgt>
                                        </p:tgtEl>
                                        <p:attrNameLst>
                                          <p:attrName>style.visibility</p:attrName>
                                        </p:attrNameLst>
                                      </p:cBhvr>
                                      <p:to>
                                        <p:strVal val="visible"/>
                                      </p:to>
                                    </p:set>
                                    <p:animEffect transition="in" filter="blinds(horizontal)">
                                      <p:cBhvr>
                                        <p:cTn id="12" dur="500"/>
                                        <p:tgtEl>
                                          <p:spTgt spid="1638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6387">
                                            <p:txEl>
                                              <p:pRg st="8" end="8"/>
                                            </p:txEl>
                                          </p:spTgt>
                                        </p:tgtEl>
                                        <p:attrNameLst>
                                          <p:attrName>style.visibility</p:attrName>
                                        </p:attrNameLst>
                                      </p:cBhvr>
                                      <p:to>
                                        <p:strVal val="visible"/>
                                      </p:to>
                                    </p:set>
                                    <p:animEffect transition="in" filter="blinds(horizontal)">
                                      <p:cBhvr>
                                        <p:cTn id="17" dur="500"/>
                                        <p:tgtEl>
                                          <p:spTgt spid="16387">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6387">
                                            <p:txEl>
                                              <p:pRg st="4" end="4"/>
                                            </p:txEl>
                                          </p:spTgt>
                                        </p:tgtEl>
                                        <p:attrNameLst>
                                          <p:attrName>style.visibility</p:attrName>
                                        </p:attrNameLst>
                                      </p:cBhvr>
                                      <p:to>
                                        <p:strVal val="visible"/>
                                      </p:to>
                                    </p:set>
                                    <p:animEffect transition="in" filter="blinds(horizontal)">
                                      <p:cBhvr>
                                        <p:cTn id="22" dur="500"/>
                                        <p:tgtEl>
                                          <p:spTgt spid="1638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6387">
                                            <p:txEl>
                                              <p:pRg st="5" end="5"/>
                                            </p:txEl>
                                          </p:spTgt>
                                        </p:tgtEl>
                                        <p:attrNameLst>
                                          <p:attrName>style.visibility</p:attrName>
                                        </p:attrNameLst>
                                      </p:cBhvr>
                                      <p:to>
                                        <p:strVal val="visible"/>
                                      </p:to>
                                    </p:set>
                                    <p:animEffect transition="in" filter="blinds(horizontal)">
                                      <p:cBhvr>
                                        <p:cTn id="27" dur="500"/>
                                        <p:tgtEl>
                                          <p:spTgt spid="1638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6387">
                                            <p:txEl>
                                              <p:pRg st="6" end="6"/>
                                            </p:txEl>
                                          </p:spTgt>
                                        </p:tgtEl>
                                        <p:attrNameLst>
                                          <p:attrName>style.visibility</p:attrName>
                                        </p:attrNameLst>
                                      </p:cBhvr>
                                      <p:to>
                                        <p:strVal val="visible"/>
                                      </p:to>
                                    </p:set>
                                    <p:animEffect transition="in" filter="blinds(horizontal)">
                                      <p:cBhvr>
                                        <p:cTn id="32" dur="500"/>
                                        <p:tgtEl>
                                          <p:spTgt spid="1638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6387">
                                            <p:txEl>
                                              <p:pRg st="7" end="7"/>
                                            </p:txEl>
                                          </p:spTgt>
                                        </p:tgtEl>
                                        <p:attrNameLst>
                                          <p:attrName>style.visibility</p:attrName>
                                        </p:attrNameLst>
                                      </p:cBhvr>
                                      <p:to>
                                        <p:strVal val="visible"/>
                                      </p:to>
                                    </p:set>
                                    <p:animEffect transition="in" filter="blinds(horizontal)">
                                      <p:cBhvr>
                                        <p:cTn id="37" dur="500"/>
                                        <p:tgtEl>
                                          <p:spTgt spid="1638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675F998-6263-4971-B9E8-ED7ED473E35A}"/>
              </a:ext>
            </a:extLst>
          </p:cNvPr>
          <p:cNvSpPr>
            <a:spLocks noGrp="1"/>
          </p:cNvSpPr>
          <p:nvPr>
            <p:ph idx="1"/>
          </p:nvPr>
        </p:nvSpPr>
        <p:spPr>
          <a:xfrm>
            <a:off x="838200" y="933450"/>
            <a:ext cx="10515600" cy="5538788"/>
          </a:xfrm>
        </p:spPr>
        <p:txBody>
          <a:bodyPr>
            <a:normAutofit/>
          </a:bodyPr>
          <a:lstStyle/>
          <a:p>
            <a:pPr>
              <a:buNone/>
            </a:pPr>
            <a:r>
              <a:rPr lang="zh-CN" altLang="en-US" sz="2400" b="1" dirty="0">
                <a:latin typeface="+mn-ea"/>
              </a:rPr>
              <a:t>	④ 性质</a:t>
            </a:r>
            <a:r>
              <a:rPr lang="en-US" altLang="zh-CN" sz="2400" b="1" dirty="0">
                <a:latin typeface="+mn-ea"/>
              </a:rPr>
              <a:t>4</a:t>
            </a:r>
            <a:r>
              <a:rPr lang="zh-CN" altLang="en-US" sz="2400" b="1" dirty="0">
                <a:latin typeface="+mn-ea"/>
              </a:rPr>
              <a:t>：具有</a:t>
            </a:r>
            <a:r>
              <a:rPr lang="en-US" altLang="zh-CN" sz="2400" b="1" dirty="0">
                <a:latin typeface="+mn-ea"/>
              </a:rPr>
              <a:t>n</a:t>
            </a:r>
            <a:r>
              <a:rPr lang="zh-CN" altLang="en-US" sz="2400" b="1" dirty="0">
                <a:latin typeface="+mn-ea"/>
              </a:rPr>
              <a:t>个结点的完全二叉树的深度为</a:t>
            </a:r>
            <a:r>
              <a:rPr lang="en-US" altLang="zh-CN" sz="2400" b="1" dirty="0" err="1">
                <a:latin typeface="+mn-ea"/>
              </a:rPr>
              <a:t>trunc</a:t>
            </a:r>
            <a:r>
              <a:rPr lang="en-US" altLang="zh-CN" sz="2400" b="1" dirty="0">
                <a:latin typeface="+mn-ea"/>
              </a:rPr>
              <a:t>(log</a:t>
            </a:r>
            <a:r>
              <a:rPr lang="en-US" altLang="zh-CN" sz="2400" b="1" baseline="-25000" dirty="0">
                <a:latin typeface="+mn-ea"/>
              </a:rPr>
              <a:t>2</a:t>
            </a:r>
            <a:r>
              <a:rPr lang="en-US" altLang="zh-CN" sz="2400" b="1" dirty="0">
                <a:latin typeface="+mn-ea"/>
              </a:rPr>
              <a:t>n)+1</a:t>
            </a:r>
            <a:r>
              <a:rPr lang="zh-CN" altLang="en-US" sz="2400" b="1" dirty="0">
                <a:latin typeface="+mn-ea"/>
              </a:rPr>
              <a:t>。</a:t>
            </a:r>
          </a:p>
          <a:p>
            <a:pPr>
              <a:buNone/>
            </a:pPr>
            <a:r>
              <a:rPr lang="zh-CN" altLang="en-US" sz="2400" b="1" dirty="0">
                <a:latin typeface="+mn-ea"/>
              </a:rPr>
              <a:t>	完全二叉树的定义：深度为</a:t>
            </a:r>
            <a:r>
              <a:rPr lang="en-US" altLang="zh-CN" sz="2400" b="1" dirty="0">
                <a:latin typeface="+mn-ea"/>
              </a:rPr>
              <a:t>k</a:t>
            </a:r>
            <a:r>
              <a:rPr lang="zh-CN" altLang="en-US" sz="2400" b="1" dirty="0">
                <a:latin typeface="+mn-ea"/>
              </a:rPr>
              <a:t>，有</a:t>
            </a:r>
            <a:r>
              <a:rPr lang="en-US" altLang="zh-CN" sz="2400" b="1" dirty="0">
                <a:latin typeface="+mn-ea"/>
              </a:rPr>
              <a:t>n</a:t>
            </a:r>
            <a:r>
              <a:rPr lang="zh-CN" altLang="en-US" sz="2400" b="1" dirty="0">
                <a:latin typeface="+mn-ea"/>
              </a:rPr>
              <a:t>个结点的二叉树当且仅当其每一个结点都与深度为</a:t>
            </a:r>
            <a:r>
              <a:rPr lang="en-US" altLang="zh-CN" sz="2400" b="1" dirty="0">
                <a:latin typeface="+mn-ea"/>
              </a:rPr>
              <a:t>k</a:t>
            </a:r>
            <a:r>
              <a:rPr lang="zh-CN" altLang="en-US" sz="2400" b="1" dirty="0">
                <a:latin typeface="+mn-ea"/>
              </a:rPr>
              <a:t>的满二叉树中编号从</a:t>
            </a:r>
            <a:r>
              <a:rPr lang="en-US" altLang="zh-CN" sz="2400" b="1" dirty="0">
                <a:latin typeface="+mn-ea"/>
              </a:rPr>
              <a:t>1</a:t>
            </a:r>
            <a:r>
              <a:rPr lang="zh-CN" altLang="en-US" sz="2400" b="1" dirty="0">
                <a:latin typeface="+mn-ea"/>
              </a:rPr>
              <a:t>到</a:t>
            </a:r>
            <a:r>
              <a:rPr lang="en-US" altLang="zh-CN" sz="2400" b="1" dirty="0">
                <a:latin typeface="+mn-ea"/>
              </a:rPr>
              <a:t>n</a:t>
            </a:r>
            <a:r>
              <a:rPr lang="zh-CN" altLang="en-US" sz="2400" b="1" dirty="0">
                <a:latin typeface="+mn-ea"/>
              </a:rPr>
              <a:t>的结点一一对应时，称为完全二叉树。</a:t>
            </a:r>
          </a:p>
          <a:p>
            <a:pPr marL="0" indent="0">
              <a:buNone/>
            </a:pPr>
            <a:endParaRPr lang="zh-CN" altLang="en-US" sz="2400" dirty="0"/>
          </a:p>
        </p:txBody>
      </p:sp>
      <p:pic>
        <p:nvPicPr>
          <p:cNvPr id="4" name="图片 6">
            <a:extLst>
              <a:ext uri="{FF2B5EF4-FFF2-40B4-BE49-F238E27FC236}">
                <a16:creationId xmlns:a16="http://schemas.microsoft.com/office/drawing/2014/main" id="{A0777355-0AB6-4381-A413-DE0B4A19B49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33750" y="3224213"/>
            <a:ext cx="4032250" cy="214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86264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EF60E9A-49C8-41D6-8C97-B1B79D81E68C}"/>
              </a:ext>
            </a:extLst>
          </p:cNvPr>
          <p:cNvSpPr>
            <a:spLocks noGrp="1"/>
          </p:cNvSpPr>
          <p:nvPr>
            <p:ph idx="1"/>
          </p:nvPr>
        </p:nvSpPr>
        <p:spPr>
          <a:xfrm>
            <a:off x="838200" y="657225"/>
            <a:ext cx="10515600" cy="5519738"/>
          </a:xfrm>
        </p:spPr>
        <p:txBody>
          <a:bodyPr/>
          <a:lstStyle/>
          <a:p>
            <a:pPr marL="0" indent="0">
              <a:buNone/>
            </a:pPr>
            <a:r>
              <a:rPr lang="zh-CN" altLang="en-US" b="1" dirty="0"/>
              <a:t>树是用来描述一对多逻辑关系的非线性数据结构。</a:t>
            </a:r>
            <a:endParaRPr lang="en-US" altLang="zh-CN" b="1" dirty="0"/>
          </a:p>
          <a:p>
            <a:pPr marL="0" indent="0">
              <a:buNone/>
            </a:pPr>
            <a:endParaRPr lang="zh-CN" altLang="en-US" b="1" dirty="0"/>
          </a:p>
        </p:txBody>
      </p:sp>
      <p:graphicFrame>
        <p:nvGraphicFramePr>
          <p:cNvPr id="4" name="表格 4">
            <a:extLst>
              <a:ext uri="{FF2B5EF4-FFF2-40B4-BE49-F238E27FC236}">
                <a16:creationId xmlns:a16="http://schemas.microsoft.com/office/drawing/2014/main" id="{05F10A29-8750-4F87-8198-99BA6A601731}"/>
              </a:ext>
            </a:extLst>
          </p:cNvPr>
          <p:cNvGraphicFramePr>
            <a:graphicFrameLocks noGrp="1"/>
          </p:cNvGraphicFramePr>
          <p:nvPr/>
        </p:nvGraphicFramePr>
        <p:xfrm>
          <a:off x="1686435" y="1283587"/>
          <a:ext cx="8127999" cy="1483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744286861"/>
                    </a:ext>
                  </a:extLst>
                </a:gridCol>
                <a:gridCol w="2709333">
                  <a:extLst>
                    <a:ext uri="{9D8B030D-6E8A-4147-A177-3AD203B41FA5}">
                      <a16:colId xmlns:a16="http://schemas.microsoft.com/office/drawing/2014/main" val="1653383694"/>
                    </a:ext>
                  </a:extLst>
                </a:gridCol>
                <a:gridCol w="2709333">
                  <a:extLst>
                    <a:ext uri="{9D8B030D-6E8A-4147-A177-3AD203B41FA5}">
                      <a16:colId xmlns:a16="http://schemas.microsoft.com/office/drawing/2014/main" val="471375504"/>
                    </a:ext>
                  </a:extLst>
                </a:gridCol>
              </a:tblGrid>
              <a:tr h="370840">
                <a:tc>
                  <a:txBody>
                    <a:bodyPr/>
                    <a:lstStyle/>
                    <a:p>
                      <a:pPr algn="ctr"/>
                      <a:r>
                        <a:rPr lang="zh-CN" altLang="en-US" b="1" dirty="0"/>
                        <a:t>数据结构</a:t>
                      </a:r>
                    </a:p>
                  </a:txBody>
                  <a:tcPr/>
                </a:tc>
                <a:tc>
                  <a:txBody>
                    <a:bodyPr/>
                    <a:lstStyle/>
                    <a:p>
                      <a:pPr algn="ctr"/>
                      <a:r>
                        <a:rPr lang="zh-CN" altLang="en-US" b="1" dirty="0"/>
                        <a:t>描述的逻辑关系</a:t>
                      </a:r>
                    </a:p>
                  </a:txBody>
                  <a:tcPr/>
                </a:tc>
                <a:tc>
                  <a:txBody>
                    <a:bodyPr/>
                    <a:lstStyle/>
                    <a:p>
                      <a:pPr algn="ctr"/>
                      <a:r>
                        <a:rPr lang="zh-CN" altLang="en-US" b="1" dirty="0"/>
                        <a:t>例子</a:t>
                      </a:r>
                    </a:p>
                  </a:txBody>
                  <a:tcPr/>
                </a:tc>
                <a:extLst>
                  <a:ext uri="{0D108BD9-81ED-4DB2-BD59-A6C34878D82A}">
                    <a16:rowId xmlns:a16="http://schemas.microsoft.com/office/drawing/2014/main" val="1339171666"/>
                  </a:ext>
                </a:extLst>
              </a:tr>
              <a:tr h="370840">
                <a:tc>
                  <a:txBody>
                    <a:bodyPr/>
                    <a:lstStyle/>
                    <a:p>
                      <a:pPr algn="ctr"/>
                      <a:r>
                        <a:rPr lang="zh-CN" altLang="en-US" b="1" dirty="0"/>
                        <a:t>链表</a:t>
                      </a:r>
                      <a:r>
                        <a:rPr lang="en-US" altLang="zh-CN" b="1" dirty="0"/>
                        <a:t>/</a:t>
                      </a:r>
                      <a:r>
                        <a:rPr lang="zh-CN" altLang="en-US" b="1" dirty="0"/>
                        <a:t>队列</a:t>
                      </a:r>
                      <a:r>
                        <a:rPr lang="en-US" altLang="zh-CN" b="1" dirty="0"/>
                        <a:t>/</a:t>
                      </a:r>
                      <a:r>
                        <a:rPr lang="zh-CN" altLang="en-US" b="1" dirty="0"/>
                        <a:t>栈</a:t>
                      </a:r>
                    </a:p>
                  </a:txBody>
                  <a:tcPr/>
                </a:tc>
                <a:tc>
                  <a:txBody>
                    <a:bodyPr/>
                    <a:lstStyle/>
                    <a:p>
                      <a:pPr algn="ctr"/>
                      <a:r>
                        <a:rPr lang="zh-CN" altLang="en-US" b="1" dirty="0"/>
                        <a:t>一对一</a:t>
                      </a:r>
                    </a:p>
                  </a:txBody>
                  <a:tcPr/>
                </a:tc>
                <a:tc>
                  <a:txBody>
                    <a:bodyPr/>
                    <a:lstStyle/>
                    <a:p>
                      <a:pPr algn="ctr"/>
                      <a:r>
                        <a:rPr lang="zh-CN" altLang="en-US" b="1" dirty="0"/>
                        <a:t>排队游戏</a:t>
                      </a:r>
                    </a:p>
                  </a:txBody>
                  <a:tcPr/>
                </a:tc>
                <a:extLst>
                  <a:ext uri="{0D108BD9-81ED-4DB2-BD59-A6C34878D82A}">
                    <a16:rowId xmlns:a16="http://schemas.microsoft.com/office/drawing/2014/main" val="2854826554"/>
                  </a:ext>
                </a:extLst>
              </a:tr>
              <a:tr h="370840">
                <a:tc>
                  <a:txBody>
                    <a:bodyPr/>
                    <a:lstStyle/>
                    <a:p>
                      <a:pPr algn="ctr"/>
                      <a:r>
                        <a:rPr lang="zh-CN" altLang="en-US" b="1" dirty="0"/>
                        <a:t>树</a:t>
                      </a:r>
                    </a:p>
                  </a:txBody>
                  <a:tcPr/>
                </a:tc>
                <a:tc>
                  <a:txBody>
                    <a:bodyPr/>
                    <a:lstStyle/>
                    <a:p>
                      <a:pPr algn="ctr"/>
                      <a:r>
                        <a:rPr lang="zh-CN" altLang="en-US" b="1" dirty="0"/>
                        <a:t>一对多</a:t>
                      </a:r>
                    </a:p>
                  </a:txBody>
                  <a:tcPr/>
                </a:tc>
                <a:tc>
                  <a:txBody>
                    <a:bodyPr/>
                    <a:lstStyle/>
                    <a:p>
                      <a:pPr algn="ctr"/>
                      <a:r>
                        <a:rPr lang="zh-CN" altLang="zh-CN" sz="1800" b="1" dirty="0">
                          <a:effectLst/>
                        </a:rPr>
                        <a:t>学生会结构图</a:t>
                      </a:r>
                      <a:endParaRPr lang="zh-CN" altLang="en-US" b="1" dirty="0"/>
                    </a:p>
                  </a:txBody>
                  <a:tcPr/>
                </a:tc>
                <a:extLst>
                  <a:ext uri="{0D108BD9-81ED-4DB2-BD59-A6C34878D82A}">
                    <a16:rowId xmlns:a16="http://schemas.microsoft.com/office/drawing/2014/main" val="392292397"/>
                  </a:ext>
                </a:extLst>
              </a:tr>
              <a:tr h="370840">
                <a:tc>
                  <a:txBody>
                    <a:bodyPr/>
                    <a:lstStyle/>
                    <a:p>
                      <a:pPr algn="ctr"/>
                      <a:r>
                        <a:rPr lang="zh-CN" altLang="en-US" b="1" dirty="0"/>
                        <a:t>图</a:t>
                      </a:r>
                    </a:p>
                  </a:txBody>
                  <a:tcPr/>
                </a:tc>
                <a:tc>
                  <a:txBody>
                    <a:bodyPr/>
                    <a:lstStyle/>
                    <a:p>
                      <a:pPr algn="ctr"/>
                      <a:r>
                        <a:rPr lang="zh-CN" altLang="en-US" b="1" dirty="0"/>
                        <a:t>多对多</a:t>
                      </a:r>
                    </a:p>
                  </a:txBody>
                  <a:tcPr/>
                </a:tc>
                <a:tc>
                  <a:txBody>
                    <a:bodyPr/>
                    <a:lstStyle/>
                    <a:p>
                      <a:pPr algn="ctr"/>
                      <a:r>
                        <a:rPr lang="zh-CN" altLang="en-US" b="1" dirty="0"/>
                        <a:t>城市道路</a:t>
                      </a:r>
                    </a:p>
                  </a:txBody>
                  <a:tcPr/>
                </a:tc>
                <a:extLst>
                  <a:ext uri="{0D108BD9-81ED-4DB2-BD59-A6C34878D82A}">
                    <a16:rowId xmlns:a16="http://schemas.microsoft.com/office/drawing/2014/main" val="1902699782"/>
                  </a:ext>
                </a:extLst>
              </a:tr>
            </a:tbl>
          </a:graphicData>
        </a:graphic>
      </p:graphicFrame>
      <p:pic>
        <p:nvPicPr>
          <p:cNvPr id="1026" name="Picture 2">
            <a:extLst>
              <a:ext uri="{FF2B5EF4-FFF2-40B4-BE49-F238E27FC236}">
                <a16:creationId xmlns:a16="http://schemas.microsoft.com/office/drawing/2014/main" id="{4239288B-88E9-4639-A9AB-B9EBC6C93E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5725" y="3417094"/>
            <a:ext cx="4522077" cy="2240756"/>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2" descr="20091309101302">
            <a:extLst>
              <a:ext uri="{FF2B5EF4-FFF2-40B4-BE49-F238E27FC236}">
                <a16:creationId xmlns:a16="http://schemas.microsoft.com/office/drawing/2014/main" id="{B9C27C95-12E4-4FA2-91FC-E26511327C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1300" y="3297898"/>
            <a:ext cx="3676909" cy="2359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a:extLst>
              <a:ext uri="{FF2B5EF4-FFF2-40B4-BE49-F238E27FC236}">
                <a16:creationId xmlns:a16="http://schemas.microsoft.com/office/drawing/2014/main" id="{A3AC873C-8C1F-4AA2-82C6-728E4A0BCE89}"/>
              </a:ext>
            </a:extLst>
          </p:cNvPr>
          <p:cNvPicPr>
            <a:picLocks noChangeAspect="1"/>
          </p:cNvPicPr>
          <p:nvPr/>
        </p:nvPicPr>
        <p:blipFill>
          <a:blip r:embed="rId4"/>
          <a:stretch>
            <a:fillRect/>
          </a:stretch>
        </p:blipFill>
        <p:spPr>
          <a:xfrm>
            <a:off x="268856" y="3224212"/>
            <a:ext cx="3782444" cy="2558371"/>
          </a:xfrm>
          <a:prstGeom prst="rect">
            <a:avLst/>
          </a:prstGeom>
        </p:spPr>
      </p:pic>
      <p:sp>
        <p:nvSpPr>
          <p:cNvPr id="8" name="文本框 7">
            <a:extLst>
              <a:ext uri="{FF2B5EF4-FFF2-40B4-BE49-F238E27FC236}">
                <a16:creationId xmlns:a16="http://schemas.microsoft.com/office/drawing/2014/main" id="{715BE2A8-D5EF-4A17-96F0-99EE53866729}"/>
              </a:ext>
            </a:extLst>
          </p:cNvPr>
          <p:cNvSpPr txBox="1"/>
          <p:nvPr/>
        </p:nvSpPr>
        <p:spPr>
          <a:xfrm>
            <a:off x="1355215" y="5782583"/>
            <a:ext cx="1609725" cy="369332"/>
          </a:xfrm>
          <a:prstGeom prst="rect">
            <a:avLst/>
          </a:prstGeom>
          <a:noFill/>
        </p:spPr>
        <p:txBody>
          <a:bodyPr wrap="square" rtlCol="0">
            <a:spAutoFit/>
          </a:bodyPr>
          <a:lstStyle/>
          <a:p>
            <a:r>
              <a:rPr lang="zh-CN" altLang="en-US" b="1" dirty="0"/>
              <a:t>队列：一对一</a:t>
            </a:r>
          </a:p>
        </p:txBody>
      </p:sp>
      <p:sp>
        <p:nvSpPr>
          <p:cNvPr id="10" name="文本框 9">
            <a:extLst>
              <a:ext uri="{FF2B5EF4-FFF2-40B4-BE49-F238E27FC236}">
                <a16:creationId xmlns:a16="http://schemas.microsoft.com/office/drawing/2014/main" id="{CA76B810-B754-49A8-81E7-B9A027F62FFD}"/>
              </a:ext>
            </a:extLst>
          </p:cNvPr>
          <p:cNvSpPr txBox="1"/>
          <p:nvPr/>
        </p:nvSpPr>
        <p:spPr>
          <a:xfrm>
            <a:off x="8832340" y="5807631"/>
            <a:ext cx="1609725" cy="369332"/>
          </a:xfrm>
          <a:prstGeom prst="rect">
            <a:avLst/>
          </a:prstGeom>
          <a:noFill/>
        </p:spPr>
        <p:txBody>
          <a:bodyPr wrap="square" rtlCol="0">
            <a:spAutoFit/>
          </a:bodyPr>
          <a:lstStyle/>
          <a:p>
            <a:r>
              <a:rPr lang="zh-CN" altLang="en-US" b="1" dirty="0"/>
              <a:t>图：多对多</a:t>
            </a:r>
          </a:p>
        </p:txBody>
      </p:sp>
      <p:sp>
        <p:nvSpPr>
          <p:cNvPr id="11" name="文本框 10">
            <a:extLst>
              <a:ext uri="{FF2B5EF4-FFF2-40B4-BE49-F238E27FC236}">
                <a16:creationId xmlns:a16="http://schemas.microsoft.com/office/drawing/2014/main" id="{DDD66810-1C3D-4ED5-9F58-27C234145874}"/>
              </a:ext>
            </a:extLst>
          </p:cNvPr>
          <p:cNvSpPr txBox="1"/>
          <p:nvPr/>
        </p:nvSpPr>
        <p:spPr>
          <a:xfrm>
            <a:off x="4820982" y="5775535"/>
            <a:ext cx="1609725" cy="369332"/>
          </a:xfrm>
          <a:prstGeom prst="rect">
            <a:avLst/>
          </a:prstGeom>
          <a:noFill/>
        </p:spPr>
        <p:txBody>
          <a:bodyPr wrap="square" rtlCol="0">
            <a:spAutoFit/>
          </a:bodyPr>
          <a:lstStyle/>
          <a:p>
            <a:r>
              <a:rPr lang="zh-CN" altLang="en-US" b="1" dirty="0"/>
              <a:t>树：一对多</a:t>
            </a:r>
          </a:p>
        </p:txBody>
      </p:sp>
    </p:spTree>
    <p:extLst>
      <p:ext uri="{BB962C8B-B14F-4D97-AF65-F5344CB8AC3E}">
        <p14:creationId xmlns:p14="http://schemas.microsoft.com/office/powerpoint/2010/main" val="37544757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a:extLst>
              <a:ext uri="{FF2B5EF4-FFF2-40B4-BE49-F238E27FC236}">
                <a16:creationId xmlns:a16="http://schemas.microsoft.com/office/drawing/2014/main" id="{DE9B27BD-46C2-45C9-8E2E-E270937A85AF}"/>
              </a:ext>
            </a:extLst>
          </p:cNvPr>
          <p:cNvSpPr>
            <a:spLocks noGrp="1" noChangeArrowheads="1"/>
          </p:cNvSpPr>
          <p:nvPr>
            <p:ph type="body" idx="1"/>
          </p:nvPr>
        </p:nvSpPr>
        <p:spPr>
          <a:xfrm>
            <a:off x="1008064" y="544487"/>
            <a:ext cx="10393361" cy="5989663"/>
          </a:xfrm>
        </p:spPr>
        <p:txBody>
          <a:bodyPr>
            <a:normAutofit/>
          </a:bodyPr>
          <a:lstStyle/>
          <a:p>
            <a:pPr eaLnBrk="1" hangingPunct="1">
              <a:buFontTx/>
              <a:buNone/>
            </a:pPr>
            <a:r>
              <a:rPr lang="zh-CN" altLang="en-US" sz="2400" b="1" dirty="0">
                <a:latin typeface="+mn-ea"/>
              </a:rPr>
              <a:t>	⑤ 性质</a:t>
            </a:r>
            <a:r>
              <a:rPr lang="en-US" altLang="zh-CN" sz="2400" b="1" dirty="0">
                <a:latin typeface="+mn-ea"/>
              </a:rPr>
              <a:t>5</a:t>
            </a:r>
            <a:r>
              <a:rPr lang="zh-CN" altLang="en-US" sz="2400" b="1" dirty="0">
                <a:latin typeface="+mn-ea"/>
              </a:rPr>
              <a:t>：对于一棵</a:t>
            </a:r>
            <a:r>
              <a:rPr lang="en-US" altLang="zh-CN" sz="2400" b="1" dirty="0">
                <a:latin typeface="+mn-ea"/>
              </a:rPr>
              <a:t>n</a:t>
            </a:r>
            <a:r>
              <a:rPr lang="zh-CN" altLang="en-US" sz="2400" b="1" dirty="0">
                <a:latin typeface="+mn-ea"/>
              </a:rPr>
              <a:t>个结点的完全二叉树，对任一个结点（编号为</a:t>
            </a:r>
            <a:r>
              <a:rPr lang="en-US" altLang="zh-CN" sz="2400" b="1" dirty="0" err="1">
                <a:latin typeface="+mn-ea"/>
              </a:rPr>
              <a:t>i</a:t>
            </a:r>
            <a:r>
              <a:rPr lang="zh-CN" altLang="en-US" sz="2400" b="1" dirty="0">
                <a:latin typeface="+mn-ea"/>
              </a:rPr>
              <a:t>）</a:t>
            </a:r>
          </a:p>
          <a:p>
            <a:pPr eaLnBrk="1" hangingPunct="1">
              <a:buFontTx/>
              <a:buNone/>
            </a:pPr>
            <a:r>
              <a:rPr lang="zh-CN" altLang="en-US" sz="2400" b="1" dirty="0">
                <a:latin typeface="+mn-ea"/>
              </a:rPr>
              <a:t>	如果</a:t>
            </a:r>
            <a:r>
              <a:rPr lang="en-US" altLang="zh-CN" sz="2400" b="1" dirty="0" err="1">
                <a:latin typeface="+mn-ea"/>
              </a:rPr>
              <a:t>i</a:t>
            </a:r>
            <a:r>
              <a:rPr lang="en-US" altLang="zh-CN" sz="2400" b="1" dirty="0">
                <a:latin typeface="+mn-ea"/>
              </a:rPr>
              <a:t>=1</a:t>
            </a:r>
            <a:r>
              <a:rPr lang="zh-CN" altLang="en-US" sz="2400" b="1" dirty="0">
                <a:latin typeface="+mn-ea"/>
              </a:rPr>
              <a:t>，则结点</a:t>
            </a:r>
            <a:r>
              <a:rPr lang="en-US" altLang="zh-CN" sz="2400" b="1" dirty="0" err="1">
                <a:latin typeface="+mn-ea"/>
              </a:rPr>
              <a:t>i</a:t>
            </a:r>
            <a:r>
              <a:rPr lang="zh-CN" altLang="en-US" sz="2400" b="1" dirty="0">
                <a:latin typeface="+mn-ea"/>
              </a:rPr>
              <a:t>为根，无父结点；如果</a:t>
            </a:r>
            <a:r>
              <a:rPr lang="en-US" altLang="zh-CN" sz="2400" b="1" dirty="0" err="1">
                <a:latin typeface="+mn-ea"/>
              </a:rPr>
              <a:t>i</a:t>
            </a:r>
            <a:r>
              <a:rPr lang="en-US" altLang="zh-CN" sz="2400" b="1" dirty="0">
                <a:latin typeface="+mn-ea"/>
              </a:rPr>
              <a:t>&gt;1</a:t>
            </a:r>
            <a:r>
              <a:rPr lang="zh-CN" altLang="en-US" sz="2400" b="1" dirty="0">
                <a:latin typeface="+mn-ea"/>
              </a:rPr>
              <a:t>，则其父结点编号为</a:t>
            </a:r>
            <a:r>
              <a:rPr lang="en-US" altLang="zh-CN" sz="2400" b="1" dirty="0" err="1">
                <a:latin typeface="+mn-ea"/>
              </a:rPr>
              <a:t>trunc</a:t>
            </a:r>
            <a:r>
              <a:rPr lang="en-US" altLang="zh-CN" sz="2400" b="1" dirty="0">
                <a:latin typeface="+mn-ea"/>
              </a:rPr>
              <a:t>(</a:t>
            </a:r>
            <a:r>
              <a:rPr lang="en-US" altLang="zh-CN" sz="2400" b="1" dirty="0" err="1">
                <a:latin typeface="+mn-ea"/>
              </a:rPr>
              <a:t>i</a:t>
            </a:r>
            <a:r>
              <a:rPr lang="en-US" altLang="zh-CN" sz="2400" b="1" dirty="0">
                <a:latin typeface="+mn-ea"/>
              </a:rPr>
              <a:t>/2)</a:t>
            </a:r>
            <a:r>
              <a:rPr lang="zh-CN" altLang="en-US" sz="2400" b="1" dirty="0">
                <a:latin typeface="+mn-ea"/>
              </a:rPr>
              <a:t>。</a:t>
            </a:r>
          </a:p>
          <a:p>
            <a:pPr eaLnBrk="1" hangingPunct="1">
              <a:buFontTx/>
              <a:buNone/>
            </a:pPr>
            <a:r>
              <a:rPr lang="zh-CN" altLang="en-US" sz="2400" b="1" dirty="0">
                <a:latin typeface="+mn-ea"/>
              </a:rPr>
              <a:t>	如果</a:t>
            </a:r>
            <a:r>
              <a:rPr lang="en-US" altLang="zh-CN" sz="2400" b="1" dirty="0">
                <a:latin typeface="+mn-ea"/>
              </a:rPr>
              <a:t>2i&gt;n</a:t>
            </a:r>
            <a:r>
              <a:rPr lang="zh-CN" altLang="en-US" sz="2400" b="1" dirty="0">
                <a:latin typeface="+mn-ea"/>
              </a:rPr>
              <a:t>，则结点</a:t>
            </a:r>
            <a:r>
              <a:rPr lang="en-US" altLang="zh-CN" sz="2400" b="1" dirty="0" err="1">
                <a:latin typeface="+mn-ea"/>
              </a:rPr>
              <a:t>i</a:t>
            </a:r>
            <a:r>
              <a:rPr lang="zh-CN" altLang="en-US" sz="2400" b="1" dirty="0">
                <a:latin typeface="+mn-ea"/>
              </a:rPr>
              <a:t>无左孩子，即结点</a:t>
            </a:r>
            <a:r>
              <a:rPr lang="en-US" altLang="zh-CN" sz="2400" b="1" dirty="0" err="1">
                <a:latin typeface="+mn-ea"/>
              </a:rPr>
              <a:t>i</a:t>
            </a:r>
            <a:r>
              <a:rPr lang="zh-CN" altLang="en-US" sz="2400" b="1" dirty="0">
                <a:latin typeface="+mn-ea"/>
              </a:rPr>
              <a:t>为叶结点；否则左孩子编号为</a:t>
            </a:r>
            <a:r>
              <a:rPr lang="en-US" altLang="zh-CN" sz="2400" b="1" dirty="0">
                <a:latin typeface="+mn-ea"/>
              </a:rPr>
              <a:t>2i</a:t>
            </a:r>
            <a:r>
              <a:rPr lang="zh-CN" altLang="en-US" sz="2400" b="1" dirty="0">
                <a:latin typeface="+mn-ea"/>
              </a:rPr>
              <a:t>。</a:t>
            </a:r>
          </a:p>
          <a:p>
            <a:pPr eaLnBrk="1" hangingPunct="1">
              <a:buFontTx/>
              <a:buNone/>
            </a:pPr>
            <a:r>
              <a:rPr lang="zh-CN" altLang="en-US" sz="2400" b="1" dirty="0">
                <a:latin typeface="+mn-ea"/>
              </a:rPr>
              <a:t>	如果</a:t>
            </a:r>
            <a:r>
              <a:rPr lang="en-US" altLang="zh-CN" sz="2400" b="1" dirty="0">
                <a:latin typeface="+mn-ea"/>
              </a:rPr>
              <a:t>2i+1&gt;n</a:t>
            </a:r>
            <a:r>
              <a:rPr lang="zh-CN" altLang="en-US" sz="2400" b="1" dirty="0">
                <a:latin typeface="+mn-ea"/>
              </a:rPr>
              <a:t>，则结点</a:t>
            </a:r>
            <a:r>
              <a:rPr lang="en-US" altLang="zh-CN" sz="2400" b="1" dirty="0" err="1">
                <a:latin typeface="+mn-ea"/>
              </a:rPr>
              <a:t>i</a:t>
            </a:r>
            <a:r>
              <a:rPr lang="zh-CN" altLang="en-US" sz="2400" b="1" dirty="0">
                <a:latin typeface="+mn-ea"/>
              </a:rPr>
              <a:t>无右孩子，否则右孩子编号为</a:t>
            </a:r>
            <a:r>
              <a:rPr lang="en-US" altLang="zh-CN" sz="2400" b="1" dirty="0">
                <a:latin typeface="+mn-ea"/>
              </a:rPr>
              <a:t>2i+1</a:t>
            </a:r>
            <a:r>
              <a:rPr lang="zh-CN" altLang="en-US" sz="2400" b="1" dirty="0">
                <a:latin typeface="+mn-ea"/>
              </a:rPr>
              <a:t>。</a:t>
            </a:r>
          </a:p>
          <a:p>
            <a:pPr eaLnBrk="1" hangingPunct="1">
              <a:buFontTx/>
              <a:buNone/>
            </a:pPr>
            <a:endParaRPr lang="en-US" altLang="zh-CN" sz="2000" b="1" dirty="0">
              <a:latin typeface="+mn-ea"/>
            </a:endParaRPr>
          </a:p>
        </p:txBody>
      </p:sp>
      <p:pic>
        <p:nvPicPr>
          <p:cNvPr id="15364" name="图片 6">
            <a:extLst>
              <a:ext uri="{FF2B5EF4-FFF2-40B4-BE49-F238E27FC236}">
                <a16:creationId xmlns:a16="http://schemas.microsoft.com/office/drawing/2014/main" id="{C79FC81F-442F-4621-B2D7-E8D062D4D5D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24275" y="3170188"/>
            <a:ext cx="4032250" cy="214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下箭头 25">
            <a:extLst>
              <a:ext uri="{FF2B5EF4-FFF2-40B4-BE49-F238E27FC236}">
                <a16:creationId xmlns:a16="http://schemas.microsoft.com/office/drawing/2014/main" id="{F5A58214-4B46-43B7-8E06-A227F986CCDF}"/>
              </a:ext>
            </a:extLst>
          </p:cNvPr>
          <p:cNvSpPr>
            <a:spLocks noChangeArrowheads="1"/>
          </p:cNvSpPr>
          <p:nvPr/>
        </p:nvSpPr>
        <p:spPr bwMode="auto">
          <a:xfrm rot="3842549">
            <a:off x="5602032" y="3774284"/>
            <a:ext cx="428625" cy="642937"/>
          </a:xfrm>
          <a:prstGeom prst="downArrow">
            <a:avLst>
              <a:gd name="adj1" fmla="val 50000"/>
              <a:gd name="adj2" fmla="val 49958"/>
            </a:avLst>
          </a:prstGeom>
          <a:solidFill>
            <a:schemeClr val="tx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ts val="1800"/>
              </a:spcBef>
              <a:buClr>
                <a:schemeClr val="accent1"/>
              </a:buClr>
              <a:buChar char="•"/>
              <a:defRPr sz="2000">
                <a:solidFill>
                  <a:schemeClr val="accent1"/>
                </a:solidFill>
                <a:latin typeface="Arial" panose="020B0604020202020204" pitchFamily="34" charset="0"/>
                <a:ea typeface="幼圆" pitchFamily="49" charset="-122"/>
              </a:defRPr>
            </a:lvl1pPr>
            <a:lvl2pPr marL="742950" indent="-285750">
              <a:lnSpc>
                <a:spcPct val="120000"/>
              </a:lnSpc>
              <a:spcBef>
                <a:spcPct val="20000"/>
              </a:spcBef>
              <a:buChar char="–"/>
              <a:defRPr sz="2800">
                <a:solidFill>
                  <a:srgbClr val="7F7F7F"/>
                </a:solidFill>
                <a:latin typeface="Arial" panose="020B0604020202020204" pitchFamily="34" charset="0"/>
                <a:ea typeface="幼圆" pitchFamily="49" charset="-122"/>
              </a:defRPr>
            </a:lvl2pPr>
            <a:lvl3pPr marL="1143000" indent="-228600">
              <a:spcBef>
                <a:spcPct val="20000"/>
              </a:spcBef>
              <a:buChar char="•"/>
              <a:defRPr sz="1400">
                <a:solidFill>
                  <a:srgbClr val="4D4D4D"/>
                </a:solidFill>
                <a:latin typeface="Arial" panose="020B0604020202020204" pitchFamily="34" charset="0"/>
                <a:ea typeface="幼圆" pitchFamily="49" charset="-122"/>
              </a:defRPr>
            </a:lvl3pPr>
            <a:lvl4pPr marL="1600200" indent="-228600">
              <a:spcBef>
                <a:spcPct val="20000"/>
              </a:spcBef>
              <a:buChar char="–"/>
              <a:defRPr sz="1200">
                <a:solidFill>
                  <a:srgbClr val="4D4D4D"/>
                </a:solidFill>
                <a:latin typeface="Arial" panose="020B0604020202020204" pitchFamily="34" charset="0"/>
                <a:ea typeface="幼圆" pitchFamily="49" charset="-122"/>
              </a:defRPr>
            </a:lvl4pPr>
            <a:lvl5pPr marL="2057400" indent="-228600">
              <a:spcBef>
                <a:spcPct val="20000"/>
              </a:spcBef>
              <a:buChar char="»"/>
              <a:defRPr sz="1200">
                <a:solidFill>
                  <a:srgbClr val="4D4D4D"/>
                </a:solidFill>
                <a:latin typeface="Arial" panose="020B0604020202020204" pitchFamily="34" charset="0"/>
                <a:ea typeface="幼圆" pitchFamily="49" charset="-122"/>
              </a:defRPr>
            </a:lvl5pPr>
            <a:lvl6pPr marL="2514600" indent="-228600" eaLnBrk="0" fontAlgn="base" hangingPunct="0">
              <a:spcBef>
                <a:spcPct val="20000"/>
              </a:spcBef>
              <a:spcAft>
                <a:spcPct val="0"/>
              </a:spcAft>
              <a:buChar char="»"/>
              <a:defRPr sz="1200">
                <a:solidFill>
                  <a:srgbClr val="4D4D4D"/>
                </a:solidFill>
                <a:latin typeface="Arial" panose="020B0604020202020204" pitchFamily="34" charset="0"/>
                <a:ea typeface="幼圆" pitchFamily="49" charset="-122"/>
              </a:defRPr>
            </a:lvl6pPr>
            <a:lvl7pPr marL="2971800" indent="-228600" eaLnBrk="0" fontAlgn="base" hangingPunct="0">
              <a:spcBef>
                <a:spcPct val="20000"/>
              </a:spcBef>
              <a:spcAft>
                <a:spcPct val="0"/>
              </a:spcAft>
              <a:buChar char="»"/>
              <a:defRPr sz="1200">
                <a:solidFill>
                  <a:srgbClr val="4D4D4D"/>
                </a:solidFill>
                <a:latin typeface="Arial" panose="020B0604020202020204" pitchFamily="34" charset="0"/>
                <a:ea typeface="幼圆" pitchFamily="49" charset="-122"/>
              </a:defRPr>
            </a:lvl7pPr>
            <a:lvl8pPr marL="3429000" indent="-228600" eaLnBrk="0" fontAlgn="base" hangingPunct="0">
              <a:spcBef>
                <a:spcPct val="20000"/>
              </a:spcBef>
              <a:spcAft>
                <a:spcPct val="0"/>
              </a:spcAft>
              <a:buChar char="»"/>
              <a:defRPr sz="1200">
                <a:solidFill>
                  <a:srgbClr val="4D4D4D"/>
                </a:solidFill>
                <a:latin typeface="Arial" panose="020B0604020202020204" pitchFamily="34" charset="0"/>
                <a:ea typeface="幼圆" pitchFamily="49" charset="-122"/>
              </a:defRPr>
            </a:lvl8pPr>
            <a:lvl9pPr marL="3886200" indent="-228600" eaLnBrk="0" fontAlgn="base" hangingPunct="0">
              <a:spcBef>
                <a:spcPct val="20000"/>
              </a:spcBef>
              <a:spcAft>
                <a:spcPct val="0"/>
              </a:spcAft>
              <a:buChar char="»"/>
              <a:defRPr sz="1200">
                <a:solidFill>
                  <a:srgbClr val="4D4D4D"/>
                </a:solidFill>
                <a:latin typeface="Arial" panose="020B0604020202020204" pitchFamily="34" charset="0"/>
                <a:ea typeface="幼圆" pitchFamily="49" charset="-122"/>
              </a:defRPr>
            </a:lvl9pPr>
          </a:lstStyle>
          <a:p>
            <a:pPr algn="ctr" eaLnBrk="1" hangingPunct="1">
              <a:spcBef>
                <a:spcPct val="0"/>
              </a:spcBef>
              <a:buClrTx/>
              <a:buFontTx/>
              <a:buNone/>
            </a:pPr>
            <a:endParaRPr lang="zh-CN" altLang="en-US" sz="1800">
              <a:solidFill>
                <a:srgbClr val="FFFF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Text Box 2">
            <a:extLst>
              <a:ext uri="{FF2B5EF4-FFF2-40B4-BE49-F238E27FC236}">
                <a16:creationId xmlns:a16="http://schemas.microsoft.com/office/drawing/2014/main" id="{96FD0AB4-22F2-42A8-8E7E-E156A798CDB4}"/>
              </a:ext>
            </a:extLst>
          </p:cNvPr>
          <p:cNvSpPr txBox="1">
            <a:spLocks noChangeArrowheads="1"/>
          </p:cNvSpPr>
          <p:nvPr/>
        </p:nvSpPr>
        <p:spPr bwMode="auto">
          <a:xfrm>
            <a:off x="1161057" y="1238250"/>
            <a:ext cx="9869885"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kumimoji="1" lang="zh-CN" altLang="en-US" sz="2400" b="1" dirty="0">
                <a:latin typeface="+mn-ea"/>
              </a:rPr>
              <a:t>二、二叉树的存储结构</a:t>
            </a:r>
            <a:endParaRPr kumimoji="1" lang="en-US" altLang="zh-CN" sz="2400" b="1" dirty="0">
              <a:latin typeface="+mn-ea"/>
            </a:endParaRPr>
          </a:p>
          <a:p>
            <a:pPr algn="just">
              <a:spcBef>
                <a:spcPct val="50000"/>
              </a:spcBef>
            </a:pPr>
            <a:endParaRPr kumimoji="1" lang="zh-CN" altLang="en-US" sz="2400" dirty="0">
              <a:latin typeface="+mn-ea"/>
            </a:endParaRPr>
          </a:p>
          <a:p>
            <a:pPr algn="just">
              <a:spcBef>
                <a:spcPct val="50000"/>
              </a:spcBef>
            </a:pPr>
            <a:r>
              <a:rPr kumimoji="1" lang="zh-CN" altLang="en-US" sz="2400" dirty="0">
                <a:latin typeface="+mn-ea"/>
              </a:rPr>
              <a:t>二叉树的存储结构有两种形式</a:t>
            </a:r>
          </a:p>
          <a:p>
            <a:pPr algn="just">
              <a:spcBef>
                <a:spcPct val="50000"/>
              </a:spcBef>
            </a:pPr>
            <a:r>
              <a:rPr kumimoji="1" lang="zh-CN" altLang="en-US" sz="2400" dirty="0">
                <a:latin typeface="+mn-ea"/>
              </a:rPr>
              <a:t>⑴顺序存储结构</a:t>
            </a:r>
          </a:p>
          <a:p>
            <a:pPr algn="just">
              <a:spcBef>
                <a:spcPct val="50000"/>
              </a:spcBef>
            </a:pPr>
            <a:r>
              <a:rPr kumimoji="1" lang="zh-CN" altLang="en-US" sz="2400" dirty="0">
                <a:latin typeface="+mn-ea"/>
              </a:rPr>
              <a:t>⑵链式存储结构</a:t>
            </a:r>
          </a:p>
          <a:p>
            <a:pPr>
              <a:spcBef>
                <a:spcPct val="50000"/>
              </a:spcBef>
            </a:pPr>
            <a:endParaRPr kumimoji="1" lang="zh-CN" altLang="en-US" sz="2400" dirty="0">
              <a:latin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a:extLst>
              <a:ext uri="{FF2B5EF4-FFF2-40B4-BE49-F238E27FC236}">
                <a16:creationId xmlns:a16="http://schemas.microsoft.com/office/drawing/2014/main" id="{A3240BD0-5BF6-4A4F-B121-29D876CB444F}"/>
              </a:ext>
            </a:extLst>
          </p:cNvPr>
          <p:cNvSpPr>
            <a:spLocks noGrp="1" noChangeArrowheads="1"/>
          </p:cNvSpPr>
          <p:nvPr>
            <p:ph type="body" idx="1"/>
          </p:nvPr>
        </p:nvSpPr>
        <p:spPr>
          <a:xfrm>
            <a:off x="823913" y="635000"/>
            <a:ext cx="10515600" cy="4351338"/>
          </a:xfrm>
        </p:spPr>
        <p:txBody>
          <a:bodyPr/>
          <a:lstStyle/>
          <a:p>
            <a:pPr eaLnBrk="1" hangingPunct="1">
              <a:buFontTx/>
              <a:buNone/>
            </a:pPr>
            <a:r>
              <a:rPr lang="zh-CN" altLang="en-US" sz="2400" b="1" dirty="0">
                <a:latin typeface="+mn-ea"/>
              </a:rPr>
              <a:t>	① 顺序存储</a:t>
            </a:r>
          </a:p>
          <a:p>
            <a:pPr eaLnBrk="1" hangingPunct="1">
              <a:buFontTx/>
              <a:buNone/>
            </a:pPr>
            <a:r>
              <a:rPr lang="zh-CN" altLang="en-US" sz="2400" b="1" dirty="0">
                <a:latin typeface="+mn-ea"/>
              </a:rPr>
              <a:t>	对一个完全二叉树的所有结点按层编号，将编号为</a:t>
            </a:r>
            <a:r>
              <a:rPr lang="en-US" altLang="zh-CN" sz="2400" b="1" dirty="0" err="1">
                <a:latin typeface="+mn-ea"/>
              </a:rPr>
              <a:t>i</a:t>
            </a:r>
            <a:r>
              <a:rPr lang="zh-CN" altLang="en-US" sz="2400" b="1" dirty="0">
                <a:latin typeface="+mn-ea"/>
              </a:rPr>
              <a:t>的结点存入一维数组的第</a:t>
            </a:r>
            <a:r>
              <a:rPr lang="en-US" altLang="zh-CN" sz="2400" b="1" dirty="0" err="1">
                <a:latin typeface="+mn-ea"/>
              </a:rPr>
              <a:t>i</a:t>
            </a:r>
            <a:r>
              <a:rPr lang="zh-CN" altLang="en-US" sz="2400" b="1" dirty="0">
                <a:latin typeface="+mn-ea"/>
              </a:rPr>
              <a:t>个单元。</a:t>
            </a:r>
          </a:p>
          <a:p>
            <a:pPr eaLnBrk="1" hangingPunct="1">
              <a:buFontTx/>
              <a:buNone/>
            </a:pPr>
            <a:endParaRPr lang="en-US" altLang="zh-CN" sz="2400" b="1" dirty="0">
              <a:latin typeface="+mn-ea"/>
            </a:endParaRPr>
          </a:p>
        </p:txBody>
      </p:sp>
      <p:graphicFrame>
        <p:nvGraphicFramePr>
          <p:cNvPr id="51" name="表格 50">
            <a:extLst>
              <a:ext uri="{FF2B5EF4-FFF2-40B4-BE49-F238E27FC236}">
                <a16:creationId xmlns:a16="http://schemas.microsoft.com/office/drawing/2014/main" id="{D5F6B024-331A-420F-9832-68CBF54DEED6}"/>
              </a:ext>
            </a:extLst>
          </p:cNvPr>
          <p:cNvGraphicFramePr>
            <a:graphicFrameLocks noGrp="1"/>
          </p:cNvGraphicFramePr>
          <p:nvPr/>
        </p:nvGraphicFramePr>
        <p:xfrm>
          <a:off x="3201988" y="5310982"/>
          <a:ext cx="5627688" cy="741362"/>
        </p:xfrm>
        <a:graphic>
          <a:graphicData uri="http://schemas.openxmlformats.org/drawingml/2006/table">
            <a:tbl>
              <a:tblPr firstRow="1" bandRow="1">
                <a:tableStyleId>{5C22544A-7EE6-4342-B048-85BDC9FD1C3A}</a:tableStyleId>
              </a:tblPr>
              <a:tblGrid>
                <a:gridCol w="468974">
                  <a:extLst>
                    <a:ext uri="{9D8B030D-6E8A-4147-A177-3AD203B41FA5}">
                      <a16:colId xmlns:a16="http://schemas.microsoft.com/office/drawing/2014/main" val="20000"/>
                    </a:ext>
                  </a:extLst>
                </a:gridCol>
                <a:gridCol w="468974">
                  <a:extLst>
                    <a:ext uri="{9D8B030D-6E8A-4147-A177-3AD203B41FA5}">
                      <a16:colId xmlns:a16="http://schemas.microsoft.com/office/drawing/2014/main" val="20001"/>
                    </a:ext>
                  </a:extLst>
                </a:gridCol>
                <a:gridCol w="468974">
                  <a:extLst>
                    <a:ext uri="{9D8B030D-6E8A-4147-A177-3AD203B41FA5}">
                      <a16:colId xmlns:a16="http://schemas.microsoft.com/office/drawing/2014/main" val="20002"/>
                    </a:ext>
                  </a:extLst>
                </a:gridCol>
                <a:gridCol w="468974">
                  <a:extLst>
                    <a:ext uri="{9D8B030D-6E8A-4147-A177-3AD203B41FA5}">
                      <a16:colId xmlns:a16="http://schemas.microsoft.com/office/drawing/2014/main" val="20003"/>
                    </a:ext>
                  </a:extLst>
                </a:gridCol>
                <a:gridCol w="468974">
                  <a:extLst>
                    <a:ext uri="{9D8B030D-6E8A-4147-A177-3AD203B41FA5}">
                      <a16:colId xmlns:a16="http://schemas.microsoft.com/office/drawing/2014/main" val="20004"/>
                    </a:ext>
                  </a:extLst>
                </a:gridCol>
                <a:gridCol w="468974">
                  <a:extLst>
                    <a:ext uri="{9D8B030D-6E8A-4147-A177-3AD203B41FA5}">
                      <a16:colId xmlns:a16="http://schemas.microsoft.com/office/drawing/2014/main" val="20005"/>
                    </a:ext>
                  </a:extLst>
                </a:gridCol>
                <a:gridCol w="468974">
                  <a:extLst>
                    <a:ext uri="{9D8B030D-6E8A-4147-A177-3AD203B41FA5}">
                      <a16:colId xmlns:a16="http://schemas.microsoft.com/office/drawing/2014/main" val="20006"/>
                    </a:ext>
                  </a:extLst>
                </a:gridCol>
                <a:gridCol w="468974">
                  <a:extLst>
                    <a:ext uri="{9D8B030D-6E8A-4147-A177-3AD203B41FA5}">
                      <a16:colId xmlns:a16="http://schemas.microsoft.com/office/drawing/2014/main" val="20007"/>
                    </a:ext>
                  </a:extLst>
                </a:gridCol>
                <a:gridCol w="468974">
                  <a:extLst>
                    <a:ext uri="{9D8B030D-6E8A-4147-A177-3AD203B41FA5}">
                      <a16:colId xmlns:a16="http://schemas.microsoft.com/office/drawing/2014/main" val="20008"/>
                    </a:ext>
                  </a:extLst>
                </a:gridCol>
                <a:gridCol w="468974">
                  <a:extLst>
                    <a:ext uri="{9D8B030D-6E8A-4147-A177-3AD203B41FA5}">
                      <a16:colId xmlns:a16="http://schemas.microsoft.com/office/drawing/2014/main" val="20009"/>
                    </a:ext>
                  </a:extLst>
                </a:gridCol>
                <a:gridCol w="468974">
                  <a:extLst>
                    <a:ext uri="{9D8B030D-6E8A-4147-A177-3AD203B41FA5}">
                      <a16:colId xmlns:a16="http://schemas.microsoft.com/office/drawing/2014/main" val="20010"/>
                    </a:ext>
                  </a:extLst>
                </a:gridCol>
                <a:gridCol w="468974">
                  <a:extLst>
                    <a:ext uri="{9D8B030D-6E8A-4147-A177-3AD203B41FA5}">
                      <a16:colId xmlns:a16="http://schemas.microsoft.com/office/drawing/2014/main" val="20011"/>
                    </a:ext>
                  </a:extLst>
                </a:gridCol>
              </a:tblGrid>
              <a:tr h="370681">
                <a:tc>
                  <a:txBody>
                    <a:bodyPr/>
                    <a:lstStyle/>
                    <a:p>
                      <a:r>
                        <a:rPr lang="en-US" altLang="zh-CN" sz="1800" dirty="0"/>
                        <a:t>1</a:t>
                      </a:r>
                      <a:endParaRPr lang="zh-CN" altLang="en-US" sz="1800" dirty="0"/>
                    </a:p>
                  </a:txBody>
                  <a:tcPr marL="91450" marR="91450" marT="45700" marB="45700" anchor="ctr" anchorCtr="1"/>
                </a:tc>
                <a:tc>
                  <a:txBody>
                    <a:bodyPr/>
                    <a:lstStyle/>
                    <a:p>
                      <a:r>
                        <a:rPr lang="en-US" altLang="zh-CN" sz="1800" dirty="0"/>
                        <a:t>2</a:t>
                      </a:r>
                      <a:endParaRPr lang="zh-CN" altLang="en-US" sz="1800" dirty="0"/>
                    </a:p>
                  </a:txBody>
                  <a:tcPr marL="91450" marR="91450" marT="45700" marB="45700" anchor="ctr" anchorCtr="1"/>
                </a:tc>
                <a:tc>
                  <a:txBody>
                    <a:bodyPr/>
                    <a:lstStyle/>
                    <a:p>
                      <a:r>
                        <a:rPr lang="en-US" altLang="zh-CN" sz="1800" dirty="0"/>
                        <a:t>3</a:t>
                      </a:r>
                      <a:endParaRPr lang="zh-CN" altLang="en-US" sz="1800" dirty="0"/>
                    </a:p>
                  </a:txBody>
                  <a:tcPr marL="91450" marR="91450" marT="45700" marB="45700" anchor="ctr" anchorCtr="1"/>
                </a:tc>
                <a:tc>
                  <a:txBody>
                    <a:bodyPr/>
                    <a:lstStyle/>
                    <a:p>
                      <a:r>
                        <a:rPr lang="en-US" altLang="zh-CN" sz="1800" dirty="0"/>
                        <a:t>4</a:t>
                      </a:r>
                      <a:endParaRPr lang="zh-CN" altLang="en-US" sz="1800" dirty="0"/>
                    </a:p>
                  </a:txBody>
                  <a:tcPr marL="91450" marR="91450" marT="45700" marB="45700" anchor="ctr" anchorCtr="1"/>
                </a:tc>
                <a:tc>
                  <a:txBody>
                    <a:bodyPr/>
                    <a:lstStyle/>
                    <a:p>
                      <a:r>
                        <a:rPr lang="en-US" altLang="zh-CN" sz="1800" dirty="0"/>
                        <a:t>5</a:t>
                      </a:r>
                      <a:endParaRPr lang="zh-CN" altLang="en-US" sz="1800" dirty="0"/>
                    </a:p>
                  </a:txBody>
                  <a:tcPr marL="91450" marR="91450" marT="45700" marB="45700" anchor="ctr" anchorCtr="1"/>
                </a:tc>
                <a:tc>
                  <a:txBody>
                    <a:bodyPr/>
                    <a:lstStyle/>
                    <a:p>
                      <a:r>
                        <a:rPr lang="en-US" altLang="zh-CN" sz="1800" dirty="0"/>
                        <a:t>6</a:t>
                      </a:r>
                      <a:endParaRPr lang="zh-CN" altLang="en-US" sz="1800" dirty="0"/>
                    </a:p>
                  </a:txBody>
                  <a:tcPr marL="91450" marR="91450" marT="45700" marB="45700" anchor="ctr" anchorCtr="1"/>
                </a:tc>
                <a:tc>
                  <a:txBody>
                    <a:bodyPr/>
                    <a:lstStyle/>
                    <a:p>
                      <a:r>
                        <a:rPr lang="en-US" altLang="zh-CN" sz="1800" dirty="0"/>
                        <a:t>7</a:t>
                      </a:r>
                      <a:endParaRPr lang="zh-CN" altLang="en-US" sz="1800" dirty="0"/>
                    </a:p>
                  </a:txBody>
                  <a:tcPr marL="91450" marR="91450" marT="45700" marB="45700" anchor="ctr" anchorCtr="1"/>
                </a:tc>
                <a:tc>
                  <a:txBody>
                    <a:bodyPr/>
                    <a:lstStyle/>
                    <a:p>
                      <a:r>
                        <a:rPr lang="en-US" altLang="zh-CN" sz="1800" dirty="0"/>
                        <a:t>8</a:t>
                      </a:r>
                      <a:endParaRPr lang="zh-CN" altLang="en-US" sz="1800" dirty="0"/>
                    </a:p>
                  </a:txBody>
                  <a:tcPr marL="91450" marR="91450" marT="45700" marB="45700" anchor="ctr" anchorCtr="1"/>
                </a:tc>
                <a:tc>
                  <a:txBody>
                    <a:bodyPr/>
                    <a:lstStyle/>
                    <a:p>
                      <a:r>
                        <a:rPr lang="en-US" altLang="zh-CN" sz="1800" dirty="0"/>
                        <a:t>9</a:t>
                      </a:r>
                      <a:endParaRPr lang="zh-CN" altLang="en-US" sz="1800" dirty="0"/>
                    </a:p>
                  </a:txBody>
                  <a:tcPr marL="91450" marR="91450" marT="45700" marB="45700" anchor="ctr" anchorCtr="1"/>
                </a:tc>
                <a:tc>
                  <a:txBody>
                    <a:bodyPr/>
                    <a:lstStyle/>
                    <a:p>
                      <a:r>
                        <a:rPr lang="en-US" altLang="zh-CN" sz="1800" dirty="0"/>
                        <a:t>10</a:t>
                      </a:r>
                      <a:endParaRPr lang="zh-CN" altLang="en-US" sz="1800" dirty="0"/>
                    </a:p>
                  </a:txBody>
                  <a:tcPr marL="91450" marR="91450" marT="45700" marB="45700" anchor="ctr" anchorCtr="1"/>
                </a:tc>
                <a:tc>
                  <a:txBody>
                    <a:bodyPr/>
                    <a:lstStyle/>
                    <a:p>
                      <a:r>
                        <a:rPr lang="en-US" altLang="zh-CN" sz="1800" dirty="0"/>
                        <a:t>11</a:t>
                      </a:r>
                      <a:endParaRPr lang="zh-CN" altLang="en-US" sz="1800" dirty="0"/>
                    </a:p>
                  </a:txBody>
                  <a:tcPr marL="91450" marR="91450" marT="45700" marB="45700" anchor="ctr" anchorCtr="1"/>
                </a:tc>
                <a:tc>
                  <a:txBody>
                    <a:bodyPr/>
                    <a:lstStyle/>
                    <a:p>
                      <a:r>
                        <a:rPr lang="en-US" altLang="zh-CN" sz="1800" dirty="0"/>
                        <a:t>12</a:t>
                      </a:r>
                      <a:endParaRPr lang="zh-CN" altLang="en-US" sz="1800" dirty="0"/>
                    </a:p>
                  </a:txBody>
                  <a:tcPr marL="91450" marR="91450" marT="45700" marB="45700" anchor="ctr" anchorCtr="1"/>
                </a:tc>
                <a:extLst>
                  <a:ext uri="{0D108BD9-81ED-4DB2-BD59-A6C34878D82A}">
                    <a16:rowId xmlns:a16="http://schemas.microsoft.com/office/drawing/2014/main" val="10000"/>
                  </a:ext>
                </a:extLst>
              </a:tr>
              <a:tr h="370681">
                <a:tc>
                  <a:txBody>
                    <a:bodyPr/>
                    <a:lstStyle/>
                    <a:p>
                      <a:r>
                        <a:rPr lang="en-US" altLang="zh-CN" sz="1800" dirty="0"/>
                        <a:t>A</a:t>
                      </a:r>
                      <a:endParaRPr lang="zh-CN" altLang="en-US" sz="1800" dirty="0"/>
                    </a:p>
                  </a:txBody>
                  <a:tcPr marL="91450" marR="91450" marT="45700" marB="45700" anchor="ctr" anchorCtr="1"/>
                </a:tc>
                <a:tc>
                  <a:txBody>
                    <a:bodyPr/>
                    <a:lstStyle/>
                    <a:p>
                      <a:r>
                        <a:rPr lang="en-US" altLang="zh-CN" sz="1800" dirty="0"/>
                        <a:t>B</a:t>
                      </a:r>
                      <a:endParaRPr lang="zh-CN" altLang="en-US" sz="1800" dirty="0"/>
                    </a:p>
                  </a:txBody>
                  <a:tcPr marL="91450" marR="91450" marT="45700" marB="45700" anchor="ctr" anchorCtr="1"/>
                </a:tc>
                <a:tc>
                  <a:txBody>
                    <a:bodyPr/>
                    <a:lstStyle/>
                    <a:p>
                      <a:r>
                        <a:rPr lang="en-US" altLang="zh-CN" sz="1800" dirty="0"/>
                        <a:t>I</a:t>
                      </a:r>
                      <a:endParaRPr lang="zh-CN" altLang="en-US" sz="1800" dirty="0"/>
                    </a:p>
                  </a:txBody>
                  <a:tcPr marL="91450" marR="91450" marT="45700" marB="45700" anchor="ctr" anchorCtr="1"/>
                </a:tc>
                <a:tc>
                  <a:txBody>
                    <a:bodyPr/>
                    <a:lstStyle/>
                    <a:p>
                      <a:r>
                        <a:rPr lang="en-US" altLang="zh-CN" sz="1800" dirty="0"/>
                        <a:t>C</a:t>
                      </a:r>
                      <a:endParaRPr lang="zh-CN" altLang="en-US" sz="1800" dirty="0"/>
                    </a:p>
                  </a:txBody>
                  <a:tcPr marL="91450" marR="91450" marT="45700" marB="45700" anchor="ctr" anchorCtr="1"/>
                </a:tc>
                <a:tc>
                  <a:txBody>
                    <a:bodyPr/>
                    <a:lstStyle/>
                    <a:p>
                      <a:r>
                        <a:rPr lang="en-US" altLang="zh-CN" sz="1800" dirty="0"/>
                        <a:t>F</a:t>
                      </a:r>
                      <a:endParaRPr lang="zh-CN" altLang="en-US" sz="1800" dirty="0"/>
                    </a:p>
                  </a:txBody>
                  <a:tcPr marL="91450" marR="91450" marT="45700" marB="45700" anchor="ctr" anchorCtr="1"/>
                </a:tc>
                <a:tc>
                  <a:txBody>
                    <a:bodyPr/>
                    <a:lstStyle/>
                    <a:p>
                      <a:r>
                        <a:rPr lang="en-US" altLang="zh-CN" sz="1800" dirty="0"/>
                        <a:t>J</a:t>
                      </a:r>
                      <a:endParaRPr lang="zh-CN" altLang="en-US" sz="1800" dirty="0"/>
                    </a:p>
                  </a:txBody>
                  <a:tcPr marL="91450" marR="91450" marT="45700" marB="45700" anchor="ctr" anchorCtr="1"/>
                </a:tc>
                <a:tc>
                  <a:txBody>
                    <a:bodyPr/>
                    <a:lstStyle/>
                    <a:p>
                      <a:r>
                        <a:rPr lang="en-US" altLang="zh-CN" sz="1800" dirty="0"/>
                        <a:t>L</a:t>
                      </a:r>
                      <a:endParaRPr lang="zh-CN" altLang="en-US" sz="1800" dirty="0"/>
                    </a:p>
                  </a:txBody>
                  <a:tcPr marL="91450" marR="91450" marT="45700" marB="45700" anchor="ctr" anchorCtr="1"/>
                </a:tc>
                <a:tc>
                  <a:txBody>
                    <a:bodyPr/>
                    <a:lstStyle/>
                    <a:p>
                      <a:r>
                        <a:rPr lang="en-US" altLang="zh-CN" sz="1800" dirty="0"/>
                        <a:t>D</a:t>
                      </a:r>
                      <a:endParaRPr lang="zh-CN" altLang="en-US" sz="1800" dirty="0"/>
                    </a:p>
                  </a:txBody>
                  <a:tcPr marL="91450" marR="91450" marT="45700" marB="45700" anchor="ctr" anchorCtr="1"/>
                </a:tc>
                <a:tc>
                  <a:txBody>
                    <a:bodyPr/>
                    <a:lstStyle/>
                    <a:p>
                      <a:r>
                        <a:rPr lang="en-US" altLang="zh-CN" sz="1800" dirty="0"/>
                        <a:t>E</a:t>
                      </a:r>
                      <a:endParaRPr lang="zh-CN" altLang="en-US" sz="1800" dirty="0"/>
                    </a:p>
                  </a:txBody>
                  <a:tcPr marL="91450" marR="91450" marT="45700" marB="45700" anchor="ctr" anchorCtr="1"/>
                </a:tc>
                <a:tc>
                  <a:txBody>
                    <a:bodyPr/>
                    <a:lstStyle/>
                    <a:p>
                      <a:r>
                        <a:rPr lang="en-US" altLang="zh-CN" sz="1800" dirty="0"/>
                        <a:t>G</a:t>
                      </a:r>
                      <a:endParaRPr lang="zh-CN" altLang="en-US" sz="1800" dirty="0"/>
                    </a:p>
                  </a:txBody>
                  <a:tcPr marL="91450" marR="91450" marT="45700" marB="45700" anchor="ctr" anchorCtr="1"/>
                </a:tc>
                <a:tc>
                  <a:txBody>
                    <a:bodyPr/>
                    <a:lstStyle/>
                    <a:p>
                      <a:r>
                        <a:rPr lang="en-US" altLang="zh-CN" sz="1800" dirty="0"/>
                        <a:t>H</a:t>
                      </a:r>
                      <a:endParaRPr lang="zh-CN" altLang="en-US" sz="1800" dirty="0"/>
                    </a:p>
                  </a:txBody>
                  <a:tcPr marL="91450" marR="91450" marT="45700" marB="45700" anchor="ctr" anchorCtr="1"/>
                </a:tc>
                <a:tc>
                  <a:txBody>
                    <a:bodyPr/>
                    <a:lstStyle/>
                    <a:p>
                      <a:r>
                        <a:rPr lang="en-US" altLang="zh-CN" sz="1800" dirty="0"/>
                        <a:t>K</a:t>
                      </a:r>
                      <a:endParaRPr lang="zh-CN" altLang="en-US" sz="1800" dirty="0"/>
                    </a:p>
                  </a:txBody>
                  <a:tcPr marL="91450" marR="91450" marT="45700" marB="45700" anchor="ctr" anchorCtr="1"/>
                </a:tc>
                <a:extLst>
                  <a:ext uri="{0D108BD9-81ED-4DB2-BD59-A6C34878D82A}">
                    <a16:rowId xmlns:a16="http://schemas.microsoft.com/office/drawing/2014/main" val="10001"/>
                  </a:ext>
                </a:extLst>
              </a:tr>
            </a:tbl>
          </a:graphicData>
        </a:graphic>
      </p:graphicFrame>
      <p:pic>
        <p:nvPicPr>
          <p:cNvPr id="16429" name="Picture 70">
            <a:extLst>
              <a:ext uri="{FF2B5EF4-FFF2-40B4-BE49-F238E27FC236}">
                <a16:creationId xmlns:a16="http://schemas.microsoft.com/office/drawing/2014/main" id="{44EDA432-7441-4432-B378-DCBBB35D05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4182" y="2219325"/>
            <a:ext cx="3543300"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linds(horizontal)">
                                      <p:cBhvr>
                                        <p:cTn id="7" dur="500"/>
                                        <p:tgtEl>
                                          <p:spTgt spid="1843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8435">
                                            <p:txEl>
                                              <p:pRg st="1" end="1"/>
                                            </p:txEl>
                                          </p:spTgt>
                                        </p:tgtEl>
                                        <p:attrNameLst>
                                          <p:attrName>style.visibility</p:attrName>
                                        </p:attrNameLst>
                                      </p:cBhvr>
                                      <p:to>
                                        <p:strVal val="visible"/>
                                      </p:to>
                                    </p:set>
                                    <p:animEffect transition="in" filter="blinds(horizontal)">
                                      <p:cBhvr>
                                        <p:cTn id="10" dur="500"/>
                                        <p:tgtEl>
                                          <p:spTgt spid="18435">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51"/>
                                        </p:tgtEl>
                                        <p:attrNameLst>
                                          <p:attrName>style.visibility</p:attrName>
                                        </p:attrNameLst>
                                      </p:cBhvr>
                                      <p:to>
                                        <p:strVal val="visible"/>
                                      </p:to>
                                    </p:set>
                                    <p:animEffect transition="in" filter="blinds(horizontal)">
                                      <p:cBhvr>
                                        <p:cTn id="15"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a:extLst>
              <a:ext uri="{FF2B5EF4-FFF2-40B4-BE49-F238E27FC236}">
                <a16:creationId xmlns:a16="http://schemas.microsoft.com/office/drawing/2014/main" id="{9BB31C9D-27FB-4853-8988-D3FE65243EBE}"/>
              </a:ext>
            </a:extLst>
          </p:cNvPr>
          <p:cNvSpPr>
            <a:spLocks noGrp="1" noChangeArrowheads="1"/>
          </p:cNvSpPr>
          <p:nvPr>
            <p:ph type="body" idx="1"/>
          </p:nvPr>
        </p:nvSpPr>
        <p:spPr>
          <a:xfrm>
            <a:off x="904875" y="1016000"/>
            <a:ext cx="10515600" cy="4351338"/>
          </a:xfrm>
        </p:spPr>
        <p:txBody>
          <a:bodyPr/>
          <a:lstStyle/>
          <a:p>
            <a:pPr eaLnBrk="1" hangingPunct="1">
              <a:buFontTx/>
              <a:buNone/>
            </a:pPr>
            <a:r>
              <a:rPr lang="zh-CN" altLang="en-US" sz="2400" b="1" dirty="0">
                <a:latin typeface="+mn-ea"/>
              </a:rPr>
              <a:t>（</a:t>
            </a:r>
            <a:r>
              <a:rPr lang="en-US" altLang="zh-CN" sz="2400" b="1" dirty="0">
                <a:latin typeface="+mn-ea"/>
              </a:rPr>
              <a:t>3</a:t>
            </a:r>
            <a:r>
              <a:rPr lang="zh-CN" altLang="en-US" sz="2400" b="1" dirty="0">
                <a:latin typeface="+mn-ea"/>
              </a:rPr>
              <a:t>）二叉树的存储结构</a:t>
            </a:r>
          </a:p>
          <a:p>
            <a:pPr eaLnBrk="1" hangingPunct="1">
              <a:buFontTx/>
              <a:buNone/>
            </a:pPr>
            <a:r>
              <a:rPr lang="zh-CN" altLang="en-US" b="1" dirty="0">
                <a:latin typeface="+mn-ea"/>
              </a:rPr>
              <a:t>	</a:t>
            </a:r>
            <a:r>
              <a:rPr lang="zh-CN" altLang="en-US" sz="2400" b="1" dirty="0">
                <a:latin typeface="+mn-ea"/>
              </a:rPr>
              <a:t>② 链式存储</a:t>
            </a:r>
          </a:p>
          <a:p>
            <a:pPr eaLnBrk="1" hangingPunct="1">
              <a:buFontTx/>
              <a:buNone/>
            </a:pPr>
            <a:r>
              <a:rPr lang="zh-CN" altLang="en-US" b="1" dirty="0">
                <a:latin typeface="+mn-ea"/>
              </a:rPr>
              <a:t>		</a:t>
            </a:r>
            <a:r>
              <a:rPr lang="en-US" altLang="zh-CN" sz="2400" b="1" dirty="0">
                <a:latin typeface="+mn-ea"/>
              </a:rPr>
              <a:t>struct node</a:t>
            </a:r>
          </a:p>
          <a:p>
            <a:pPr eaLnBrk="1" hangingPunct="1">
              <a:buFontTx/>
              <a:buNone/>
            </a:pPr>
            <a:r>
              <a:rPr lang="en-US" altLang="zh-CN" sz="2400" b="1" dirty="0">
                <a:latin typeface="+mn-ea"/>
              </a:rPr>
              <a:t>		{</a:t>
            </a:r>
          </a:p>
          <a:p>
            <a:pPr eaLnBrk="1" hangingPunct="1">
              <a:buFontTx/>
              <a:buNone/>
            </a:pPr>
            <a:r>
              <a:rPr lang="en-US" altLang="zh-CN" sz="2400" b="1" dirty="0">
                <a:latin typeface="+mn-ea"/>
              </a:rPr>
              <a:t>			char data;</a:t>
            </a:r>
          </a:p>
          <a:p>
            <a:pPr eaLnBrk="1" hangingPunct="1">
              <a:buFontTx/>
              <a:buNone/>
            </a:pPr>
            <a:r>
              <a:rPr lang="en-US" altLang="zh-CN" sz="2400" b="1" dirty="0">
                <a:latin typeface="+mn-ea"/>
              </a:rPr>
              <a:t>			int </a:t>
            </a:r>
            <a:r>
              <a:rPr lang="en-US" altLang="zh-CN" sz="2400" b="1" dirty="0" err="1">
                <a:latin typeface="+mn-ea"/>
              </a:rPr>
              <a:t>left,right</a:t>
            </a:r>
            <a:r>
              <a:rPr lang="en-US" altLang="zh-CN" sz="2400" b="1" dirty="0">
                <a:latin typeface="+mn-ea"/>
              </a:rPr>
              <a:t>;</a:t>
            </a:r>
          </a:p>
          <a:p>
            <a:pPr eaLnBrk="1" hangingPunct="1">
              <a:buFontTx/>
              <a:buNone/>
            </a:pPr>
            <a:r>
              <a:rPr lang="en-US" altLang="zh-CN" sz="2400" b="1" dirty="0">
                <a:latin typeface="+mn-ea"/>
              </a:rPr>
              <a:t>		};</a:t>
            </a:r>
          </a:p>
          <a:p>
            <a:pPr eaLnBrk="1" hangingPunct="1">
              <a:buFontTx/>
              <a:buNone/>
            </a:pPr>
            <a:r>
              <a:rPr lang="en-US" altLang="zh-CN" sz="2400" b="1" dirty="0">
                <a:latin typeface="+mn-ea"/>
              </a:rPr>
              <a:t>		node a[1001];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animEffect transition="in" filter="blinds(horizontal)">
                                      <p:cBhvr>
                                        <p:cTn id="7" dur="500"/>
                                        <p:tgtEl>
                                          <p:spTgt spid="2048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0483">
                                            <p:txEl>
                                              <p:pRg st="2" end="2"/>
                                            </p:txEl>
                                          </p:spTgt>
                                        </p:tgtEl>
                                        <p:attrNameLst>
                                          <p:attrName>style.visibility</p:attrName>
                                        </p:attrNameLst>
                                      </p:cBhvr>
                                      <p:to>
                                        <p:strVal val="visible"/>
                                      </p:to>
                                    </p:set>
                                    <p:animEffect transition="in" filter="blinds(horizontal)">
                                      <p:cBhvr>
                                        <p:cTn id="10" dur="500"/>
                                        <p:tgtEl>
                                          <p:spTgt spid="2048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0483">
                                            <p:txEl>
                                              <p:pRg st="3" end="3"/>
                                            </p:txEl>
                                          </p:spTgt>
                                        </p:tgtEl>
                                        <p:attrNameLst>
                                          <p:attrName>style.visibility</p:attrName>
                                        </p:attrNameLst>
                                      </p:cBhvr>
                                      <p:to>
                                        <p:strVal val="visible"/>
                                      </p:to>
                                    </p:set>
                                    <p:animEffect transition="in" filter="blinds(horizontal)">
                                      <p:cBhvr>
                                        <p:cTn id="13" dur="500"/>
                                        <p:tgtEl>
                                          <p:spTgt spid="20483">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0483">
                                            <p:txEl>
                                              <p:pRg st="4" end="4"/>
                                            </p:txEl>
                                          </p:spTgt>
                                        </p:tgtEl>
                                        <p:attrNameLst>
                                          <p:attrName>style.visibility</p:attrName>
                                        </p:attrNameLst>
                                      </p:cBhvr>
                                      <p:to>
                                        <p:strVal val="visible"/>
                                      </p:to>
                                    </p:set>
                                    <p:animEffect transition="in" filter="blinds(horizontal)">
                                      <p:cBhvr>
                                        <p:cTn id="16" dur="500"/>
                                        <p:tgtEl>
                                          <p:spTgt spid="20483">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0483">
                                            <p:txEl>
                                              <p:pRg st="5" end="5"/>
                                            </p:txEl>
                                          </p:spTgt>
                                        </p:tgtEl>
                                        <p:attrNameLst>
                                          <p:attrName>style.visibility</p:attrName>
                                        </p:attrNameLst>
                                      </p:cBhvr>
                                      <p:to>
                                        <p:strVal val="visible"/>
                                      </p:to>
                                    </p:set>
                                    <p:animEffect transition="in" filter="blinds(horizontal)">
                                      <p:cBhvr>
                                        <p:cTn id="19" dur="500"/>
                                        <p:tgtEl>
                                          <p:spTgt spid="20483">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20483">
                                            <p:txEl>
                                              <p:pRg st="6" end="6"/>
                                            </p:txEl>
                                          </p:spTgt>
                                        </p:tgtEl>
                                        <p:attrNameLst>
                                          <p:attrName>style.visibility</p:attrName>
                                        </p:attrNameLst>
                                      </p:cBhvr>
                                      <p:to>
                                        <p:strVal val="visible"/>
                                      </p:to>
                                    </p:set>
                                    <p:animEffect transition="in" filter="blinds(horizontal)">
                                      <p:cBhvr>
                                        <p:cTn id="22" dur="500"/>
                                        <p:tgtEl>
                                          <p:spTgt spid="20483">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20483">
                                            <p:txEl>
                                              <p:pRg st="7" end="7"/>
                                            </p:txEl>
                                          </p:spTgt>
                                        </p:tgtEl>
                                        <p:attrNameLst>
                                          <p:attrName>style.visibility</p:attrName>
                                        </p:attrNameLst>
                                      </p:cBhvr>
                                      <p:to>
                                        <p:strVal val="visible"/>
                                      </p:to>
                                    </p:set>
                                    <p:animEffect transition="in" filter="blinds(horizontal)">
                                      <p:cBhvr>
                                        <p:cTn id="25" dur="500"/>
                                        <p:tgtEl>
                                          <p:spTgt spid="2048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a:extLst>
              <a:ext uri="{FF2B5EF4-FFF2-40B4-BE49-F238E27FC236}">
                <a16:creationId xmlns:a16="http://schemas.microsoft.com/office/drawing/2014/main" id="{B1ED7775-8876-4C93-A611-62EBB84F2313}"/>
              </a:ext>
            </a:extLst>
          </p:cNvPr>
          <p:cNvSpPr>
            <a:spLocks noGrp="1" noChangeArrowheads="1"/>
          </p:cNvSpPr>
          <p:nvPr>
            <p:ph type="body" idx="1"/>
          </p:nvPr>
        </p:nvSpPr>
        <p:spPr>
          <a:xfrm>
            <a:off x="747713" y="448683"/>
            <a:ext cx="10515600" cy="4351338"/>
          </a:xfrm>
        </p:spPr>
        <p:txBody>
          <a:bodyPr/>
          <a:lstStyle/>
          <a:p>
            <a:pPr eaLnBrk="1" hangingPunct="1">
              <a:buFontTx/>
              <a:buNone/>
            </a:pPr>
            <a:r>
              <a:rPr lang="zh-CN" altLang="en-US" sz="2400" b="1" dirty="0">
                <a:latin typeface="+mn-ea"/>
              </a:rPr>
              <a:t>（</a:t>
            </a:r>
            <a:r>
              <a:rPr lang="en-US" altLang="zh-CN" sz="2400" b="1" dirty="0">
                <a:latin typeface="+mn-ea"/>
              </a:rPr>
              <a:t>3</a:t>
            </a:r>
            <a:r>
              <a:rPr lang="zh-CN" altLang="en-US" sz="2400" b="1" dirty="0">
                <a:latin typeface="+mn-ea"/>
              </a:rPr>
              <a:t>）二叉树的存储结构</a:t>
            </a:r>
          </a:p>
          <a:p>
            <a:pPr eaLnBrk="1" hangingPunct="1">
              <a:buFontTx/>
              <a:buNone/>
            </a:pPr>
            <a:r>
              <a:rPr lang="zh-CN" altLang="en-US" b="1" dirty="0">
                <a:latin typeface="+mn-ea"/>
              </a:rPr>
              <a:t>	</a:t>
            </a:r>
            <a:endParaRPr lang="en-US" altLang="zh-CN" sz="2400" b="1" dirty="0">
              <a:latin typeface="+mn-ea"/>
            </a:endParaRPr>
          </a:p>
        </p:txBody>
      </p:sp>
      <p:grpSp>
        <p:nvGrpSpPr>
          <p:cNvPr id="2" name="Group 29">
            <a:extLst>
              <a:ext uri="{FF2B5EF4-FFF2-40B4-BE49-F238E27FC236}">
                <a16:creationId xmlns:a16="http://schemas.microsoft.com/office/drawing/2014/main" id="{7EE15143-8675-4999-AAB4-C10EA3092070}"/>
              </a:ext>
            </a:extLst>
          </p:cNvPr>
          <p:cNvGrpSpPr>
            <a:grpSpLocks noChangeAspect="1"/>
          </p:cNvGrpSpPr>
          <p:nvPr/>
        </p:nvGrpSpPr>
        <p:grpSpPr bwMode="auto">
          <a:xfrm>
            <a:off x="4557713" y="1200150"/>
            <a:ext cx="2533650" cy="2281238"/>
            <a:chOff x="2362" y="3798"/>
            <a:chExt cx="2313" cy="2085"/>
          </a:xfrm>
        </p:grpSpPr>
        <p:sp>
          <p:nvSpPr>
            <p:cNvPr id="20542" name="AutoShape 30">
              <a:extLst>
                <a:ext uri="{FF2B5EF4-FFF2-40B4-BE49-F238E27FC236}">
                  <a16:creationId xmlns:a16="http://schemas.microsoft.com/office/drawing/2014/main" id="{F6F21190-5402-4FF6-8E92-DC608B7E4D58}"/>
                </a:ext>
              </a:extLst>
            </p:cNvPr>
            <p:cNvSpPr>
              <a:spLocks noChangeAspect="1" noChangeArrowheads="1"/>
            </p:cNvSpPr>
            <p:nvPr/>
          </p:nvSpPr>
          <p:spPr bwMode="auto">
            <a:xfrm>
              <a:off x="2362" y="3798"/>
              <a:ext cx="2313" cy="2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800"/>
                </a:spcBef>
                <a:buClr>
                  <a:schemeClr val="accent1"/>
                </a:buClr>
                <a:buChar char="•"/>
                <a:defRPr sz="2000">
                  <a:solidFill>
                    <a:schemeClr val="accent1"/>
                  </a:solidFill>
                  <a:latin typeface="Arial" panose="020B0604020202020204" pitchFamily="34" charset="0"/>
                  <a:ea typeface="幼圆" pitchFamily="49" charset="-122"/>
                </a:defRPr>
              </a:lvl1pPr>
              <a:lvl2pPr marL="742950" indent="-285750">
                <a:lnSpc>
                  <a:spcPct val="120000"/>
                </a:lnSpc>
                <a:spcBef>
                  <a:spcPct val="20000"/>
                </a:spcBef>
                <a:buChar char="–"/>
                <a:defRPr sz="2800">
                  <a:solidFill>
                    <a:srgbClr val="7F7F7F"/>
                  </a:solidFill>
                  <a:latin typeface="Arial" panose="020B0604020202020204" pitchFamily="34" charset="0"/>
                  <a:ea typeface="幼圆" pitchFamily="49" charset="-122"/>
                </a:defRPr>
              </a:lvl2pPr>
              <a:lvl3pPr marL="1143000" indent="-228600">
                <a:spcBef>
                  <a:spcPct val="20000"/>
                </a:spcBef>
                <a:buChar char="•"/>
                <a:defRPr sz="1400">
                  <a:solidFill>
                    <a:srgbClr val="4D4D4D"/>
                  </a:solidFill>
                  <a:latin typeface="Arial" panose="020B0604020202020204" pitchFamily="34" charset="0"/>
                  <a:ea typeface="幼圆" pitchFamily="49" charset="-122"/>
                </a:defRPr>
              </a:lvl3pPr>
              <a:lvl4pPr marL="1600200" indent="-228600">
                <a:spcBef>
                  <a:spcPct val="20000"/>
                </a:spcBef>
                <a:buChar char="–"/>
                <a:defRPr sz="1200">
                  <a:solidFill>
                    <a:srgbClr val="4D4D4D"/>
                  </a:solidFill>
                  <a:latin typeface="Arial" panose="020B0604020202020204" pitchFamily="34" charset="0"/>
                  <a:ea typeface="幼圆" pitchFamily="49" charset="-122"/>
                </a:defRPr>
              </a:lvl4pPr>
              <a:lvl5pPr marL="2057400" indent="-228600">
                <a:spcBef>
                  <a:spcPct val="20000"/>
                </a:spcBef>
                <a:buChar char="»"/>
                <a:defRPr sz="1200">
                  <a:solidFill>
                    <a:srgbClr val="4D4D4D"/>
                  </a:solidFill>
                  <a:latin typeface="Arial" panose="020B0604020202020204" pitchFamily="34" charset="0"/>
                  <a:ea typeface="幼圆" pitchFamily="49" charset="-122"/>
                </a:defRPr>
              </a:lvl5pPr>
              <a:lvl6pPr marL="2514600" indent="-228600" eaLnBrk="0" fontAlgn="base" hangingPunct="0">
                <a:spcBef>
                  <a:spcPct val="20000"/>
                </a:spcBef>
                <a:spcAft>
                  <a:spcPct val="0"/>
                </a:spcAft>
                <a:buChar char="»"/>
                <a:defRPr sz="1200">
                  <a:solidFill>
                    <a:srgbClr val="4D4D4D"/>
                  </a:solidFill>
                  <a:latin typeface="Arial" panose="020B0604020202020204" pitchFamily="34" charset="0"/>
                  <a:ea typeface="幼圆" pitchFamily="49" charset="-122"/>
                </a:defRPr>
              </a:lvl6pPr>
              <a:lvl7pPr marL="2971800" indent="-228600" eaLnBrk="0" fontAlgn="base" hangingPunct="0">
                <a:spcBef>
                  <a:spcPct val="20000"/>
                </a:spcBef>
                <a:spcAft>
                  <a:spcPct val="0"/>
                </a:spcAft>
                <a:buChar char="»"/>
                <a:defRPr sz="1200">
                  <a:solidFill>
                    <a:srgbClr val="4D4D4D"/>
                  </a:solidFill>
                  <a:latin typeface="Arial" panose="020B0604020202020204" pitchFamily="34" charset="0"/>
                  <a:ea typeface="幼圆" pitchFamily="49" charset="-122"/>
                </a:defRPr>
              </a:lvl7pPr>
              <a:lvl8pPr marL="3429000" indent="-228600" eaLnBrk="0" fontAlgn="base" hangingPunct="0">
                <a:spcBef>
                  <a:spcPct val="20000"/>
                </a:spcBef>
                <a:spcAft>
                  <a:spcPct val="0"/>
                </a:spcAft>
                <a:buChar char="»"/>
                <a:defRPr sz="1200">
                  <a:solidFill>
                    <a:srgbClr val="4D4D4D"/>
                  </a:solidFill>
                  <a:latin typeface="Arial" panose="020B0604020202020204" pitchFamily="34" charset="0"/>
                  <a:ea typeface="幼圆" pitchFamily="49" charset="-122"/>
                </a:defRPr>
              </a:lvl8pPr>
              <a:lvl9pPr marL="3886200" indent="-228600" eaLnBrk="0" fontAlgn="base" hangingPunct="0">
                <a:spcBef>
                  <a:spcPct val="20000"/>
                </a:spcBef>
                <a:spcAft>
                  <a:spcPct val="0"/>
                </a:spcAft>
                <a:buChar char="»"/>
                <a:defRPr sz="1200">
                  <a:solidFill>
                    <a:srgbClr val="4D4D4D"/>
                  </a:solidFill>
                  <a:latin typeface="Arial" panose="020B0604020202020204" pitchFamily="34" charset="0"/>
                  <a:ea typeface="幼圆" pitchFamily="49" charset="-122"/>
                </a:defRPr>
              </a:lvl9pPr>
            </a:lstStyle>
            <a:p>
              <a:pPr algn="ctr" eaLnBrk="1" hangingPunct="1">
                <a:spcBef>
                  <a:spcPct val="0"/>
                </a:spcBef>
                <a:buClrTx/>
                <a:buFontTx/>
                <a:buNone/>
              </a:pPr>
              <a:endParaRPr lang="zh-CN" altLang="en-US" sz="1800">
                <a:solidFill>
                  <a:srgbClr val="FFFFFF"/>
                </a:solidFill>
              </a:endParaRPr>
            </a:p>
          </p:txBody>
        </p:sp>
        <p:sp>
          <p:nvSpPr>
            <p:cNvPr id="20543" name="Oval 31">
              <a:extLst>
                <a:ext uri="{FF2B5EF4-FFF2-40B4-BE49-F238E27FC236}">
                  <a16:creationId xmlns:a16="http://schemas.microsoft.com/office/drawing/2014/main" id="{05CB6D01-6D3E-4B78-B2E3-F049E2A0DC36}"/>
                </a:ext>
              </a:extLst>
            </p:cNvPr>
            <p:cNvSpPr>
              <a:spLocks noChangeArrowheads="1"/>
            </p:cNvSpPr>
            <p:nvPr/>
          </p:nvSpPr>
          <p:spPr bwMode="auto">
            <a:xfrm>
              <a:off x="3614" y="3798"/>
              <a:ext cx="313" cy="314"/>
            </a:xfrm>
            <a:prstGeom prst="ellipse">
              <a:avLst/>
            </a:prstGeom>
            <a:solidFill>
              <a:srgbClr val="FFFFFF"/>
            </a:solidFill>
            <a:ln w="9525">
              <a:solidFill>
                <a:srgbClr val="000000"/>
              </a:solidFill>
              <a:round/>
              <a:headEnd/>
              <a:tailEnd/>
            </a:ln>
          </p:spPr>
          <p:txBody>
            <a:bodyPr lIns="0" tIns="0" rIns="0" bIns="0"/>
            <a:lstStyle>
              <a:lvl1pPr>
                <a:spcBef>
                  <a:spcPts val="1800"/>
                </a:spcBef>
                <a:buClr>
                  <a:schemeClr val="accent1"/>
                </a:buClr>
                <a:buChar char="•"/>
                <a:defRPr sz="2000">
                  <a:solidFill>
                    <a:schemeClr val="accent1"/>
                  </a:solidFill>
                  <a:latin typeface="Arial" panose="020B0604020202020204" pitchFamily="34" charset="0"/>
                  <a:ea typeface="幼圆" pitchFamily="49" charset="-122"/>
                </a:defRPr>
              </a:lvl1pPr>
              <a:lvl2pPr marL="742950" indent="-285750">
                <a:lnSpc>
                  <a:spcPct val="120000"/>
                </a:lnSpc>
                <a:spcBef>
                  <a:spcPct val="20000"/>
                </a:spcBef>
                <a:buChar char="–"/>
                <a:defRPr sz="2800">
                  <a:solidFill>
                    <a:srgbClr val="7F7F7F"/>
                  </a:solidFill>
                  <a:latin typeface="Arial" panose="020B0604020202020204" pitchFamily="34" charset="0"/>
                  <a:ea typeface="幼圆" pitchFamily="49" charset="-122"/>
                </a:defRPr>
              </a:lvl2pPr>
              <a:lvl3pPr marL="1143000" indent="-228600">
                <a:spcBef>
                  <a:spcPct val="20000"/>
                </a:spcBef>
                <a:buChar char="•"/>
                <a:defRPr sz="1400">
                  <a:solidFill>
                    <a:srgbClr val="4D4D4D"/>
                  </a:solidFill>
                  <a:latin typeface="Arial" panose="020B0604020202020204" pitchFamily="34" charset="0"/>
                  <a:ea typeface="幼圆" pitchFamily="49" charset="-122"/>
                </a:defRPr>
              </a:lvl3pPr>
              <a:lvl4pPr marL="1600200" indent="-228600">
                <a:spcBef>
                  <a:spcPct val="20000"/>
                </a:spcBef>
                <a:buChar char="–"/>
                <a:defRPr sz="1200">
                  <a:solidFill>
                    <a:srgbClr val="4D4D4D"/>
                  </a:solidFill>
                  <a:latin typeface="Arial" panose="020B0604020202020204" pitchFamily="34" charset="0"/>
                  <a:ea typeface="幼圆" pitchFamily="49" charset="-122"/>
                </a:defRPr>
              </a:lvl4pPr>
              <a:lvl5pPr marL="2057400" indent="-228600">
                <a:spcBef>
                  <a:spcPct val="20000"/>
                </a:spcBef>
                <a:buChar char="»"/>
                <a:defRPr sz="1200">
                  <a:solidFill>
                    <a:srgbClr val="4D4D4D"/>
                  </a:solidFill>
                  <a:latin typeface="Arial" panose="020B0604020202020204" pitchFamily="34" charset="0"/>
                  <a:ea typeface="幼圆" pitchFamily="49" charset="-122"/>
                </a:defRPr>
              </a:lvl5pPr>
              <a:lvl6pPr marL="2514600" indent="-228600" eaLnBrk="0" fontAlgn="base" hangingPunct="0">
                <a:spcBef>
                  <a:spcPct val="20000"/>
                </a:spcBef>
                <a:spcAft>
                  <a:spcPct val="0"/>
                </a:spcAft>
                <a:buChar char="»"/>
                <a:defRPr sz="1200">
                  <a:solidFill>
                    <a:srgbClr val="4D4D4D"/>
                  </a:solidFill>
                  <a:latin typeface="Arial" panose="020B0604020202020204" pitchFamily="34" charset="0"/>
                  <a:ea typeface="幼圆" pitchFamily="49" charset="-122"/>
                </a:defRPr>
              </a:lvl6pPr>
              <a:lvl7pPr marL="2971800" indent="-228600" eaLnBrk="0" fontAlgn="base" hangingPunct="0">
                <a:spcBef>
                  <a:spcPct val="20000"/>
                </a:spcBef>
                <a:spcAft>
                  <a:spcPct val="0"/>
                </a:spcAft>
                <a:buChar char="»"/>
                <a:defRPr sz="1200">
                  <a:solidFill>
                    <a:srgbClr val="4D4D4D"/>
                  </a:solidFill>
                  <a:latin typeface="Arial" panose="020B0604020202020204" pitchFamily="34" charset="0"/>
                  <a:ea typeface="幼圆" pitchFamily="49" charset="-122"/>
                </a:defRPr>
              </a:lvl7pPr>
              <a:lvl8pPr marL="3429000" indent="-228600" eaLnBrk="0" fontAlgn="base" hangingPunct="0">
                <a:spcBef>
                  <a:spcPct val="20000"/>
                </a:spcBef>
                <a:spcAft>
                  <a:spcPct val="0"/>
                </a:spcAft>
                <a:buChar char="»"/>
                <a:defRPr sz="1200">
                  <a:solidFill>
                    <a:srgbClr val="4D4D4D"/>
                  </a:solidFill>
                  <a:latin typeface="Arial" panose="020B0604020202020204" pitchFamily="34" charset="0"/>
                  <a:ea typeface="幼圆" pitchFamily="49" charset="-122"/>
                </a:defRPr>
              </a:lvl8pPr>
              <a:lvl9pPr marL="3886200" indent="-228600" eaLnBrk="0" fontAlgn="base" hangingPunct="0">
                <a:spcBef>
                  <a:spcPct val="20000"/>
                </a:spcBef>
                <a:spcAft>
                  <a:spcPct val="0"/>
                </a:spcAft>
                <a:buChar char="»"/>
                <a:defRPr sz="1200">
                  <a:solidFill>
                    <a:srgbClr val="4D4D4D"/>
                  </a:solidFill>
                  <a:latin typeface="Arial" panose="020B0604020202020204" pitchFamily="34" charset="0"/>
                  <a:ea typeface="幼圆" pitchFamily="49" charset="-122"/>
                </a:defRPr>
              </a:lvl9pPr>
            </a:lstStyle>
            <a:p>
              <a:pPr algn="ctr" eaLnBrk="1" hangingPunct="1">
                <a:spcBef>
                  <a:spcPct val="0"/>
                </a:spcBef>
                <a:buClrTx/>
                <a:buFontTx/>
                <a:buNone/>
              </a:pPr>
              <a:r>
                <a:rPr kumimoji="1" lang="en-US" altLang="zh-CN" sz="1600">
                  <a:solidFill>
                    <a:srgbClr val="000000"/>
                  </a:solidFill>
                  <a:latin typeface="宋体" panose="02010600030101010101" pitchFamily="2" charset="-122"/>
                  <a:ea typeface="宋体" panose="02010600030101010101" pitchFamily="2" charset="-122"/>
                </a:rPr>
                <a:t>L</a:t>
              </a:r>
              <a:endParaRPr kumimoji="1" lang="en-US" altLang="zh-CN" sz="1600">
                <a:solidFill>
                  <a:schemeClr val="tx1"/>
                </a:solidFill>
                <a:latin typeface="Tahoma" panose="020B0604030504040204" pitchFamily="34" charset="0"/>
                <a:ea typeface="宋体" panose="02010600030101010101" pitchFamily="2" charset="-122"/>
              </a:endParaRPr>
            </a:p>
          </p:txBody>
        </p:sp>
        <p:sp>
          <p:nvSpPr>
            <p:cNvPr id="20544" name="Oval 32">
              <a:extLst>
                <a:ext uri="{FF2B5EF4-FFF2-40B4-BE49-F238E27FC236}">
                  <a16:creationId xmlns:a16="http://schemas.microsoft.com/office/drawing/2014/main" id="{4333275F-4408-48D2-93DF-F3C5BE58D9F0}"/>
                </a:ext>
              </a:extLst>
            </p:cNvPr>
            <p:cNvSpPr>
              <a:spLocks noChangeArrowheads="1"/>
            </p:cNvSpPr>
            <p:nvPr/>
          </p:nvSpPr>
          <p:spPr bwMode="auto">
            <a:xfrm>
              <a:off x="2832" y="4342"/>
              <a:ext cx="313" cy="314"/>
            </a:xfrm>
            <a:prstGeom prst="ellipse">
              <a:avLst/>
            </a:prstGeom>
            <a:solidFill>
              <a:srgbClr val="FFFFFF"/>
            </a:solidFill>
            <a:ln w="9525">
              <a:solidFill>
                <a:srgbClr val="000000"/>
              </a:solidFill>
              <a:round/>
              <a:headEnd/>
              <a:tailEnd/>
            </a:ln>
          </p:spPr>
          <p:txBody>
            <a:bodyPr lIns="0" tIns="0" rIns="0" bIns="0"/>
            <a:lstStyle>
              <a:lvl1pPr>
                <a:spcBef>
                  <a:spcPts val="1800"/>
                </a:spcBef>
                <a:buClr>
                  <a:schemeClr val="accent1"/>
                </a:buClr>
                <a:buChar char="•"/>
                <a:defRPr sz="2000">
                  <a:solidFill>
                    <a:schemeClr val="accent1"/>
                  </a:solidFill>
                  <a:latin typeface="Arial" panose="020B0604020202020204" pitchFamily="34" charset="0"/>
                  <a:ea typeface="幼圆" pitchFamily="49" charset="-122"/>
                </a:defRPr>
              </a:lvl1pPr>
              <a:lvl2pPr marL="742950" indent="-285750">
                <a:lnSpc>
                  <a:spcPct val="120000"/>
                </a:lnSpc>
                <a:spcBef>
                  <a:spcPct val="20000"/>
                </a:spcBef>
                <a:buChar char="–"/>
                <a:defRPr sz="2800">
                  <a:solidFill>
                    <a:srgbClr val="7F7F7F"/>
                  </a:solidFill>
                  <a:latin typeface="Arial" panose="020B0604020202020204" pitchFamily="34" charset="0"/>
                  <a:ea typeface="幼圆" pitchFamily="49" charset="-122"/>
                </a:defRPr>
              </a:lvl2pPr>
              <a:lvl3pPr marL="1143000" indent="-228600">
                <a:spcBef>
                  <a:spcPct val="20000"/>
                </a:spcBef>
                <a:buChar char="•"/>
                <a:defRPr sz="1400">
                  <a:solidFill>
                    <a:srgbClr val="4D4D4D"/>
                  </a:solidFill>
                  <a:latin typeface="Arial" panose="020B0604020202020204" pitchFamily="34" charset="0"/>
                  <a:ea typeface="幼圆" pitchFamily="49" charset="-122"/>
                </a:defRPr>
              </a:lvl3pPr>
              <a:lvl4pPr marL="1600200" indent="-228600">
                <a:spcBef>
                  <a:spcPct val="20000"/>
                </a:spcBef>
                <a:buChar char="–"/>
                <a:defRPr sz="1200">
                  <a:solidFill>
                    <a:srgbClr val="4D4D4D"/>
                  </a:solidFill>
                  <a:latin typeface="Arial" panose="020B0604020202020204" pitchFamily="34" charset="0"/>
                  <a:ea typeface="幼圆" pitchFamily="49" charset="-122"/>
                </a:defRPr>
              </a:lvl4pPr>
              <a:lvl5pPr marL="2057400" indent="-228600">
                <a:spcBef>
                  <a:spcPct val="20000"/>
                </a:spcBef>
                <a:buChar char="»"/>
                <a:defRPr sz="1200">
                  <a:solidFill>
                    <a:srgbClr val="4D4D4D"/>
                  </a:solidFill>
                  <a:latin typeface="Arial" panose="020B0604020202020204" pitchFamily="34" charset="0"/>
                  <a:ea typeface="幼圆" pitchFamily="49" charset="-122"/>
                </a:defRPr>
              </a:lvl5pPr>
              <a:lvl6pPr marL="2514600" indent="-228600" eaLnBrk="0" fontAlgn="base" hangingPunct="0">
                <a:spcBef>
                  <a:spcPct val="20000"/>
                </a:spcBef>
                <a:spcAft>
                  <a:spcPct val="0"/>
                </a:spcAft>
                <a:buChar char="»"/>
                <a:defRPr sz="1200">
                  <a:solidFill>
                    <a:srgbClr val="4D4D4D"/>
                  </a:solidFill>
                  <a:latin typeface="Arial" panose="020B0604020202020204" pitchFamily="34" charset="0"/>
                  <a:ea typeface="幼圆" pitchFamily="49" charset="-122"/>
                </a:defRPr>
              </a:lvl6pPr>
              <a:lvl7pPr marL="2971800" indent="-228600" eaLnBrk="0" fontAlgn="base" hangingPunct="0">
                <a:spcBef>
                  <a:spcPct val="20000"/>
                </a:spcBef>
                <a:spcAft>
                  <a:spcPct val="0"/>
                </a:spcAft>
                <a:buChar char="»"/>
                <a:defRPr sz="1200">
                  <a:solidFill>
                    <a:srgbClr val="4D4D4D"/>
                  </a:solidFill>
                  <a:latin typeface="Arial" panose="020B0604020202020204" pitchFamily="34" charset="0"/>
                  <a:ea typeface="幼圆" pitchFamily="49" charset="-122"/>
                </a:defRPr>
              </a:lvl7pPr>
              <a:lvl8pPr marL="3429000" indent="-228600" eaLnBrk="0" fontAlgn="base" hangingPunct="0">
                <a:spcBef>
                  <a:spcPct val="20000"/>
                </a:spcBef>
                <a:spcAft>
                  <a:spcPct val="0"/>
                </a:spcAft>
                <a:buChar char="»"/>
                <a:defRPr sz="1200">
                  <a:solidFill>
                    <a:srgbClr val="4D4D4D"/>
                  </a:solidFill>
                  <a:latin typeface="Arial" panose="020B0604020202020204" pitchFamily="34" charset="0"/>
                  <a:ea typeface="幼圆" pitchFamily="49" charset="-122"/>
                </a:defRPr>
              </a:lvl8pPr>
              <a:lvl9pPr marL="3886200" indent="-228600" eaLnBrk="0" fontAlgn="base" hangingPunct="0">
                <a:spcBef>
                  <a:spcPct val="20000"/>
                </a:spcBef>
                <a:spcAft>
                  <a:spcPct val="0"/>
                </a:spcAft>
                <a:buChar char="»"/>
                <a:defRPr sz="1200">
                  <a:solidFill>
                    <a:srgbClr val="4D4D4D"/>
                  </a:solidFill>
                  <a:latin typeface="Arial" panose="020B0604020202020204" pitchFamily="34" charset="0"/>
                  <a:ea typeface="幼圆" pitchFamily="49" charset="-122"/>
                </a:defRPr>
              </a:lvl9pPr>
            </a:lstStyle>
            <a:p>
              <a:pPr algn="ctr" eaLnBrk="1" hangingPunct="1">
                <a:spcBef>
                  <a:spcPct val="0"/>
                </a:spcBef>
                <a:buClrTx/>
                <a:buFontTx/>
                <a:buNone/>
              </a:pPr>
              <a:r>
                <a:rPr kumimoji="1" lang="en-US" altLang="zh-CN" sz="1600">
                  <a:solidFill>
                    <a:srgbClr val="000000"/>
                  </a:solidFill>
                  <a:latin typeface="宋体" panose="02010600030101010101" pitchFamily="2" charset="-122"/>
                  <a:ea typeface="宋体" panose="02010600030101010101" pitchFamily="2" charset="-122"/>
                </a:rPr>
                <a:t>D</a:t>
              </a:r>
              <a:endParaRPr kumimoji="1" lang="en-US" altLang="zh-CN" sz="1600">
                <a:solidFill>
                  <a:schemeClr val="tx1"/>
                </a:solidFill>
                <a:latin typeface="Tahoma" panose="020B0604030504040204" pitchFamily="34" charset="0"/>
                <a:ea typeface="宋体" panose="02010600030101010101" pitchFamily="2" charset="-122"/>
              </a:endParaRPr>
            </a:p>
          </p:txBody>
        </p:sp>
        <p:sp>
          <p:nvSpPr>
            <p:cNvPr id="20545" name="Oval 33">
              <a:extLst>
                <a:ext uri="{FF2B5EF4-FFF2-40B4-BE49-F238E27FC236}">
                  <a16:creationId xmlns:a16="http://schemas.microsoft.com/office/drawing/2014/main" id="{9763035A-9EF8-4742-BCFD-2AB3C9E01687}"/>
                </a:ext>
              </a:extLst>
            </p:cNvPr>
            <p:cNvSpPr>
              <a:spLocks noChangeArrowheads="1"/>
            </p:cNvSpPr>
            <p:nvPr/>
          </p:nvSpPr>
          <p:spPr bwMode="auto">
            <a:xfrm>
              <a:off x="2362" y="4884"/>
              <a:ext cx="313" cy="314"/>
            </a:xfrm>
            <a:prstGeom prst="ellipse">
              <a:avLst/>
            </a:prstGeom>
            <a:solidFill>
              <a:srgbClr val="FFFFFF"/>
            </a:solidFill>
            <a:ln w="9525">
              <a:solidFill>
                <a:srgbClr val="000000"/>
              </a:solidFill>
              <a:round/>
              <a:headEnd/>
              <a:tailEnd/>
            </a:ln>
          </p:spPr>
          <p:txBody>
            <a:bodyPr lIns="0" tIns="0" rIns="0" bIns="0"/>
            <a:lstStyle>
              <a:lvl1pPr>
                <a:spcBef>
                  <a:spcPts val="1800"/>
                </a:spcBef>
                <a:buClr>
                  <a:schemeClr val="accent1"/>
                </a:buClr>
                <a:buChar char="•"/>
                <a:defRPr sz="2000">
                  <a:solidFill>
                    <a:schemeClr val="accent1"/>
                  </a:solidFill>
                  <a:latin typeface="Arial" panose="020B0604020202020204" pitchFamily="34" charset="0"/>
                  <a:ea typeface="幼圆" pitchFamily="49" charset="-122"/>
                </a:defRPr>
              </a:lvl1pPr>
              <a:lvl2pPr marL="742950" indent="-285750">
                <a:lnSpc>
                  <a:spcPct val="120000"/>
                </a:lnSpc>
                <a:spcBef>
                  <a:spcPct val="20000"/>
                </a:spcBef>
                <a:buChar char="–"/>
                <a:defRPr sz="2800">
                  <a:solidFill>
                    <a:srgbClr val="7F7F7F"/>
                  </a:solidFill>
                  <a:latin typeface="Arial" panose="020B0604020202020204" pitchFamily="34" charset="0"/>
                  <a:ea typeface="幼圆" pitchFamily="49" charset="-122"/>
                </a:defRPr>
              </a:lvl2pPr>
              <a:lvl3pPr marL="1143000" indent="-228600">
                <a:spcBef>
                  <a:spcPct val="20000"/>
                </a:spcBef>
                <a:buChar char="•"/>
                <a:defRPr sz="1400">
                  <a:solidFill>
                    <a:srgbClr val="4D4D4D"/>
                  </a:solidFill>
                  <a:latin typeface="Arial" panose="020B0604020202020204" pitchFamily="34" charset="0"/>
                  <a:ea typeface="幼圆" pitchFamily="49" charset="-122"/>
                </a:defRPr>
              </a:lvl3pPr>
              <a:lvl4pPr marL="1600200" indent="-228600">
                <a:spcBef>
                  <a:spcPct val="20000"/>
                </a:spcBef>
                <a:buChar char="–"/>
                <a:defRPr sz="1200">
                  <a:solidFill>
                    <a:srgbClr val="4D4D4D"/>
                  </a:solidFill>
                  <a:latin typeface="Arial" panose="020B0604020202020204" pitchFamily="34" charset="0"/>
                  <a:ea typeface="幼圆" pitchFamily="49" charset="-122"/>
                </a:defRPr>
              </a:lvl4pPr>
              <a:lvl5pPr marL="2057400" indent="-228600">
                <a:spcBef>
                  <a:spcPct val="20000"/>
                </a:spcBef>
                <a:buChar char="»"/>
                <a:defRPr sz="1200">
                  <a:solidFill>
                    <a:srgbClr val="4D4D4D"/>
                  </a:solidFill>
                  <a:latin typeface="Arial" panose="020B0604020202020204" pitchFamily="34" charset="0"/>
                  <a:ea typeface="幼圆" pitchFamily="49" charset="-122"/>
                </a:defRPr>
              </a:lvl5pPr>
              <a:lvl6pPr marL="2514600" indent="-228600" eaLnBrk="0" fontAlgn="base" hangingPunct="0">
                <a:spcBef>
                  <a:spcPct val="20000"/>
                </a:spcBef>
                <a:spcAft>
                  <a:spcPct val="0"/>
                </a:spcAft>
                <a:buChar char="»"/>
                <a:defRPr sz="1200">
                  <a:solidFill>
                    <a:srgbClr val="4D4D4D"/>
                  </a:solidFill>
                  <a:latin typeface="Arial" panose="020B0604020202020204" pitchFamily="34" charset="0"/>
                  <a:ea typeface="幼圆" pitchFamily="49" charset="-122"/>
                </a:defRPr>
              </a:lvl6pPr>
              <a:lvl7pPr marL="2971800" indent="-228600" eaLnBrk="0" fontAlgn="base" hangingPunct="0">
                <a:spcBef>
                  <a:spcPct val="20000"/>
                </a:spcBef>
                <a:spcAft>
                  <a:spcPct val="0"/>
                </a:spcAft>
                <a:buChar char="»"/>
                <a:defRPr sz="1200">
                  <a:solidFill>
                    <a:srgbClr val="4D4D4D"/>
                  </a:solidFill>
                  <a:latin typeface="Arial" panose="020B0604020202020204" pitchFamily="34" charset="0"/>
                  <a:ea typeface="幼圆" pitchFamily="49" charset="-122"/>
                </a:defRPr>
              </a:lvl7pPr>
              <a:lvl8pPr marL="3429000" indent="-228600" eaLnBrk="0" fontAlgn="base" hangingPunct="0">
                <a:spcBef>
                  <a:spcPct val="20000"/>
                </a:spcBef>
                <a:spcAft>
                  <a:spcPct val="0"/>
                </a:spcAft>
                <a:buChar char="»"/>
                <a:defRPr sz="1200">
                  <a:solidFill>
                    <a:srgbClr val="4D4D4D"/>
                  </a:solidFill>
                  <a:latin typeface="Arial" panose="020B0604020202020204" pitchFamily="34" charset="0"/>
                  <a:ea typeface="幼圆" pitchFamily="49" charset="-122"/>
                </a:defRPr>
              </a:lvl8pPr>
              <a:lvl9pPr marL="3886200" indent="-228600" eaLnBrk="0" fontAlgn="base" hangingPunct="0">
                <a:spcBef>
                  <a:spcPct val="20000"/>
                </a:spcBef>
                <a:spcAft>
                  <a:spcPct val="0"/>
                </a:spcAft>
                <a:buChar char="»"/>
                <a:defRPr sz="1200">
                  <a:solidFill>
                    <a:srgbClr val="4D4D4D"/>
                  </a:solidFill>
                  <a:latin typeface="Arial" panose="020B0604020202020204" pitchFamily="34" charset="0"/>
                  <a:ea typeface="幼圆" pitchFamily="49" charset="-122"/>
                </a:defRPr>
              </a:lvl9pPr>
            </a:lstStyle>
            <a:p>
              <a:pPr algn="ctr" eaLnBrk="1" hangingPunct="1">
                <a:spcBef>
                  <a:spcPct val="0"/>
                </a:spcBef>
                <a:buClrTx/>
                <a:buFontTx/>
                <a:buNone/>
              </a:pPr>
              <a:r>
                <a:rPr kumimoji="1" lang="en-US" altLang="zh-CN" sz="1600">
                  <a:solidFill>
                    <a:srgbClr val="000000"/>
                  </a:solidFill>
                  <a:latin typeface="宋体" panose="02010600030101010101" pitchFamily="2" charset="-122"/>
                  <a:ea typeface="宋体" panose="02010600030101010101" pitchFamily="2" charset="-122"/>
                </a:rPr>
                <a:t>C</a:t>
              </a:r>
              <a:endParaRPr kumimoji="1" lang="en-US" altLang="zh-CN" sz="1600">
                <a:solidFill>
                  <a:schemeClr val="tx1"/>
                </a:solidFill>
                <a:latin typeface="Tahoma" panose="020B0604030504040204" pitchFamily="34" charset="0"/>
                <a:ea typeface="宋体" panose="02010600030101010101" pitchFamily="2" charset="-122"/>
              </a:endParaRPr>
            </a:p>
          </p:txBody>
        </p:sp>
        <p:sp>
          <p:nvSpPr>
            <p:cNvPr id="20546" name="Oval 34">
              <a:extLst>
                <a:ext uri="{FF2B5EF4-FFF2-40B4-BE49-F238E27FC236}">
                  <a16:creationId xmlns:a16="http://schemas.microsoft.com/office/drawing/2014/main" id="{F7AA893E-61D7-4C45-A52A-1D78BDDDEEA3}"/>
                </a:ext>
              </a:extLst>
            </p:cNvPr>
            <p:cNvSpPr>
              <a:spLocks noChangeArrowheads="1"/>
            </p:cNvSpPr>
            <p:nvPr/>
          </p:nvSpPr>
          <p:spPr bwMode="auto">
            <a:xfrm>
              <a:off x="4362" y="4342"/>
              <a:ext cx="313" cy="314"/>
            </a:xfrm>
            <a:prstGeom prst="ellipse">
              <a:avLst/>
            </a:prstGeom>
            <a:solidFill>
              <a:srgbClr val="FFFFFF"/>
            </a:solidFill>
            <a:ln w="9525">
              <a:solidFill>
                <a:srgbClr val="000000"/>
              </a:solidFill>
              <a:round/>
              <a:headEnd/>
              <a:tailEnd/>
            </a:ln>
          </p:spPr>
          <p:txBody>
            <a:bodyPr lIns="0" tIns="0" rIns="0" bIns="0"/>
            <a:lstStyle>
              <a:lvl1pPr>
                <a:spcBef>
                  <a:spcPts val="1800"/>
                </a:spcBef>
                <a:buClr>
                  <a:schemeClr val="accent1"/>
                </a:buClr>
                <a:buChar char="•"/>
                <a:defRPr sz="2000">
                  <a:solidFill>
                    <a:schemeClr val="accent1"/>
                  </a:solidFill>
                  <a:latin typeface="Arial" panose="020B0604020202020204" pitchFamily="34" charset="0"/>
                  <a:ea typeface="幼圆" pitchFamily="49" charset="-122"/>
                </a:defRPr>
              </a:lvl1pPr>
              <a:lvl2pPr marL="742950" indent="-285750">
                <a:lnSpc>
                  <a:spcPct val="120000"/>
                </a:lnSpc>
                <a:spcBef>
                  <a:spcPct val="20000"/>
                </a:spcBef>
                <a:buChar char="–"/>
                <a:defRPr sz="2800">
                  <a:solidFill>
                    <a:srgbClr val="7F7F7F"/>
                  </a:solidFill>
                  <a:latin typeface="Arial" panose="020B0604020202020204" pitchFamily="34" charset="0"/>
                  <a:ea typeface="幼圆" pitchFamily="49" charset="-122"/>
                </a:defRPr>
              </a:lvl2pPr>
              <a:lvl3pPr marL="1143000" indent="-228600">
                <a:spcBef>
                  <a:spcPct val="20000"/>
                </a:spcBef>
                <a:buChar char="•"/>
                <a:defRPr sz="1400">
                  <a:solidFill>
                    <a:srgbClr val="4D4D4D"/>
                  </a:solidFill>
                  <a:latin typeface="Arial" panose="020B0604020202020204" pitchFamily="34" charset="0"/>
                  <a:ea typeface="幼圆" pitchFamily="49" charset="-122"/>
                </a:defRPr>
              </a:lvl3pPr>
              <a:lvl4pPr marL="1600200" indent="-228600">
                <a:spcBef>
                  <a:spcPct val="20000"/>
                </a:spcBef>
                <a:buChar char="–"/>
                <a:defRPr sz="1200">
                  <a:solidFill>
                    <a:srgbClr val="4D4D4D"/>
                  </a:solidFill>
                  <a:latin typeface="Arial" panose="020B0604020202020204" pitchFamily="34" charset="0"/>
                  <a:ea typeface="幼圆" pitchFamily="49" charset="-122"/>
                </a:defRPr>
              </a:lvl4pPr>
              <a:lvl5pPr marL="2057400" indent="-228600">
                <a:spcBef>
                  <a:spcPct val="20000"/>
                </a:spcBef>
                <a:buChar char="»"/>
                <a:defRPr sz="1200">
                  <a:solidFill>
                    <a:srgbClr val="4D4D4D"/>
                  </a:solidFill>
                  <a:latin typeface="Arial" panose="020B0604020202020204" pitchFamily="34" charset="0"/>
                  <a:ea typeface="幼圆" pitchFamily="49" charset="-122"/>
                </a:defRPr>
              </a:lvl5pPr>
              <a:lvl6pPr marL="2514600" indent="-228600" eaLnBrk="0" fontAlgn="base" hangingPunct="0">
                <a:spcBef>
                  <a:spcPct val="20000"/>
                </a:spcBef>
                <a:spcAft>
                  <a:spcPct val="0"/>
                </a:spcAft>
                <a:buChar char="»"/>
                <a:defRPr sz="1200">
                  <a:solidFill>
                    <a:srgbClr val="4D4D4D"/>
                  </a:solidFill>
                  <a:latin typeface="Arial" panose="020B0604020202020204" pitchFamily="34" charset="0"/>
                  <a:ea typeface="幼圆" pitchFamily="49" charset="-122"/>
                </a:defRPr>
              </a:lvl6pPr>
              <a:lvl7pPr marL="2971800" indent="-228600" eaLnBrk="0" fontAlgn="base" hangingPunct="0">
                <a:spcBef>
                  <a:spcPct val="20000"/>
                </a:spcBef>
                <a:spcAft>
                  <a:spcPct val="0"/>
                </a:spcAft>
                <a:buChar char="»"/>
                <a:defRPr sz="1200">
                  <a:solidFill>
                    <a:srgbClr val="4D4D4D"/>
                  </a:solidFill>
                  <a:latin typeface="Arial" panose="020B0604020202020204" pitchFamily="34" charset="0"/>
                  <a:ea typeface="幼圆" pitchFamily="49" charset="-122"/>
                </a:defRPr>
              </a:lvl7pPr>
              <a:lvl8pPr marL="3429000" indent="-228600" eaLnBrk="0" fontAlgn="base" hangingPunct="0">
                <a:spcBef>
                  <a:spcPct val="20000"/>
                </a:spcBef>
                <a:spcAft>
                  <a:spcPct val="0"/>
                </a:spcAft>
                <a:buChar char="»"/>
                <a:defRPr sz="1200">
                  <a:solidFill>
                    <a:srgbClr val="4D4D4D"/>
                  </a:solidFill>
                  <a:latin typeface="Arial" panose="020B0604020202020204" pitchFamily="34" charset="0"/>
                  <a:ea typeface="幼圆" pitchFamily="49" charset="-122"/>
                </a:defRPr>
              </a:lvl8pPr>
              <a:lvl9pPr marL="3886200" indent="-228600" eaLnBrk="0" fontAlgn="base" hangingPunct="0">
                <a:spcBef>
                  <a:spcPct val="20000"/>
                </a:spcBef>
                <a:spcAft>
                  <a:spcPct val="0"/>
                </a:spcAft>
                <a:buChar char="»"/>
                <a:defRPr sz="1200">
                  <a:solidFill>
                    <a:srgbClr val="4D4D4D"/>
                  </a:solidFill>
                  <a:latin typeface="Arial" panose="020B0604020202020204" pitchFamily="34" charset="0"/>
                  <a:ea typeface="幼圆" pitchFamily="49" charset="-122"/>
                </a:defRPr>
              </a:lvl9pPr>
            </a:lstStyle>
            <a:p>
              <a:pPr algn="ctr" eaLnBrk="1" hangingPunct="1">
                <a:spcBef>
                  <a:spcPct val="0"/>
                </a:spcBef>
                <a:buClrTx/>
                <a:buFontTx/>
                <a:buNone/>
              </a:pPr>
              <a:r>
                <a:rPr kumimoji="1" lang="en-US" altLang="zh-CN" sz="1600">
                  <a:solidFill>
                    <a:srgbClr val="000000"/>
                  </a:solidFill>
                  <a:latin typeface="宋体" panose="02010600030101010101" pitchFamily="2" charset="-122"/>
                  <a:ea typeface="宋体" panose="02010600030101010101" pitchFamily="2" charset="-122"/>
                </a:rPr>
                <a:t>P</a:t>
              </a:r>
              <a:endParaRPr kumimoji="1" lang="en-US" altLang="zh-CN" sz="1600">
                <a:solidFill>
                  <a:schemeClr val="tx1"/>
                </a:solidFill>
                <a:latin typeface="Tahoma" panose="020B0604030504040204" pitchFamily="34" charset="0"/>
                <a:ea typeface="宋体" panose="02010600030101010101" pitchFamily="2" charset="-122"/>
              </a:endParaRPr>
            </a:p>
          </p:txBody>
        </p:sp>
        <p:sp>
          <p:nvSpPr>
            <p:cNvPr id="20547" name="Oval 35">
              <a:extLst>
                <a:ext uri="{FF2B5EF4-FFF2-40B4-BE49-F238E27FC236}">
                  <a16:creationId xmlns:a16="http://schemas.microsoft.com/office/drawing/2014/main" id="{246CF3D2-75EC-405A-9FE0-6F719C769C7E}"/>
                </a:ext>
              </a:extLst>
            </p:cNvPr>
            <p:cNvSpPr>
              <a:spLocks noChangeArrowheads="1"/>
            </p:cNvSpPr>
            <p:nvPr/>
          </p:nvSpPr>
          <p:spPr bwMode="auto">
            <a:xfrm>
              <a:off x="3301" y="4884"/>
              <a:ext cx="313" cy="314"/>
            </a:xfrm>
            <a:prstGeom prst="ellipse">
              <a:avLst/>
            </a:prstGeom>
            <a:solidFill>
              <a:srgbClr val="FFFFFF"/>
            </a:solidFill>
            <a:ln w="9525">
              <a:solidFill>
                <a:srgbClr val="000000"/>
              </a:solidFill>
              <a:round/>
              <a:headEnd/>
              <a:tailEnd/>
            </a:ln>
          </p:spPr>
          <p:txBody>
            <a:bodyPr lIns="0" tIns="0" rIns="0" bIns="0"/>
            <a:lstStyle>
              <a:lvl1pPr>
                <a:spcBef>
                  <a:spcPts val="1800"/>
                </a:spcBef>
                <a:buClr>
                  <a:schemeClr val="accent1"/>
                </a:buClr>
                <a:buChar char="•"/>
                <a:defRPr sz="2000">
                  <a:solidFill>
                    <a:schemeClr val="accent1"/>
                  </a:solidFill>
                  <a:latin typeface="Arial" panose="020B0604020202020204" pitchFamily="34" charset="0"/>
                  <a:ea typeface="幼圆" pitchFamily="49" charset="-122"/>
                </a:defRPr>
              </a:lvl1pPr>
              <a:lvl2pPr marL="742950" indent="-285750">
                <a:lnSpc>
                  <a:spcPct val="120000"/>
                </a:lnSpc>
                <a:spcBef>
                  <a:spcPct val="20000"/>
                </a:spcBef>
                <a:buChar char="–"/>
                <a:defRPr sz="2800">
                  <a:solidFill>
                    <a:srgbClr val="7F7F7F"/>
                  </a:solidFill>
                  <a:latin typeface="Arial" panose="020B0604020202020204" pitchFamily="34" charset="0"/>
                  <a:ea typeface="幼圆" pitchFamily="49" charset="-122"/>
                </a:defRPr>
              </a:lvl2pPr>
              <a:lvl3pPr marL="1143000" indent="-228600">
                <a:spcBef>
                  <a:spcPct val="20000"/>
                </a:spcBef>
                <a:buChar char="•"/>
                <a:defRPr sz="1400">
                  <a:solidFill>
                    <a:srgbClr val="4D4D4D"/>
                  </a:solidFill>
                  <a:latin typeface="Arial" panose="020B0604020202020204" pitchFamily="34" charset="0"/>
                  <a:ea typeface="幼圆" pitchFamily="49" charset="-122"/>
                </a:defRPr>
              </a:lvl3pPr>
              <a:lvl4pPr marL="1600200" indent="-228600">
                <a:spcBef>
                  <a:spcPct val="20000"/>
                </a:spcBef>
                <a:buChar char="–"/>
                <a:defRPr sz="1200">
                  <a:solidFill>
                    <a:srgbClr val="4D4D4D"/>
                  </a:solidFill>
                  <a:latin typeface="Arial" panose="020B0604020202020204" pitchFamily="34" charset="0"/>
                  <a:ea typeface="幼圆" pitchFamily="49" charset="-122"/>
                </a:defRPr>
              </a:lvl4pPr>
              <a:lvl5pPr marL="2057400" indent="-228600">
                <a:spcBef>
                  <a:spcPct val="20000"/>
                </a:spcBef>
                <a:buChar char="»"/>
                <a:defRPr sz="1200">
                  <a:solidFill>
                    <a:srgbClr val="4D4D4D"/>
                  </a:solidFill>
                  <a:latin typeface="Arial" panose="020B0604020202020204" pitchFamily="34" charset="0"/>
                  <a:ea typeface="幼圆" pitchFamily="49" charset="-122"/>
                </a:defRPr>
              </a:lvl5pPr>
              <a:lvl6pPr marL="2514600" indent="-228600" eaLnBrk="0" fontAlgn="base" hangingPunct="0">
                <a:spcBef>
                  <a:spcPct val="20000"/>
                </a:spcBef>
                <a:spcAft>
                  <a:spcPct val="0"/>
                </a:spcAft>
                <a:buChar char="»"/>
                <a:defRPr sz="1200">
                  <a:solidFill>
                    <a:srgbClr val="4D4D4D"/>
                  </a:solidFill>
                  <a:latin typeface="Arial" panose="020B0604020202020204" pitchFamily="34" charset="0"/>
                  <a:ea typeface="幼圆" pitchFamily="49" charset="-122"/>
                </a:defRPr>
              </a:lvl6pPr>
              <a:lvl7pPr marL="2971800" indent="-228600" eaLnBrk="0" fontAlgn="base" hangingPunct="0">
                <a:spcBef>
                  <a:spcPct val="20000"/>
                </a:spcBef>
                <a:spcAft>
                  <a:spcPct val="0"/>
                </a:spcAft>
                <a:buChar char="»"/>
                <a:defRPr sz="1200">
                  <a:solidFill>
                    <a:srgbClr val="4D4D4D"/>
                  </a:solidFill>
                  <a:latin typeface="Arial" panose="020B0604020202020204" pitchFamily="34" charset="0"/>
                  <a:ea typeface="幼圆" pitchFamily="49" charset="-122"/>
                </a:defRPr>
              </a:lvl7pPr>
              <a:lvl8pPr marL="3429000" indent="-228600" eaLnBrk="0" fontAlgn="base" hangingPunct="0">
                <a:spcBef>
                  <a:spcPct val="20000"/>
                </a:spcBef>
                <a:spcAft>
                  <a:spcPct val="0"/>
                </a:spcAft>
                <a:buChar char="»"/>
                <a:defRPr sz="1200">
                  <a:solidFill>
                    <a:srgbClr val="4D4D4D"/>
                  </a:solidFill>
                  <a:latin typeface="Arial" panose="020B0604020202020204" pitchFamily="34" charset="0"/>
                  <a:ea typeface="幼圆" pitchFamily="49" charset="-122"/>
                </a:defRPr>
              </a:lvl8pPr>
              <a:lvl9pPr marL="3886200" indent="-228600" eaLnBrk="0" fontAlgn="base" hangingPunct="0">
                <a:spcBef>
                  <a:spcPct val="20000"/>
                </a:spcBef>
                <a:spcAft>
                  <a:spcPct val="0"/>
                </a:spcAft>
                <a:buChar char="»"/>
                <a:defRPr sz="1200">
                  <a:solidFill>
                    <a:srgbClr val="4D4D4D"/>
                  </a:solidFill>
                  <a:latin typeface="Arial" panose="020B0604020202020204" pitchFamily="34" charset="0"/>
                  <a:ea typeface="幼圆" pitchFamily="49" charset="-122"/>
                </a:defRPr>
              </a:lvl9pPr>
            </a:lstStyle>
            <a:p>
              <a:pPr algn="ctr" eaLnBrk="1" hangingPunct="1">
                <a:spcBef>
                  <a:spcPct val="0"/>
                </a:spcBef>
                <a:buClrTx/>
                <a:buFontTx/>
                <a:buNone/>
              </a:pPr>
              <a:r>
                <a:rPr kumimoji="1" lang="en-US" altLang="zh-CN" sz="1600">
                  <a:solidFill>
                    <a:srgbClr val="000000"/>
                  </a:solidFill>
                  <a:latin typeface="宋体" panose="02010600030101010101" pitchFamily="2" charset="-122"/>
                  <a:ea typeface="宋体" panose="02010600030101010101" pitchFamily="2" charset="-122"/>
                </a:rPr>
                <a:t>F</a:t>
              </a:r>
              <a:endParaRPr kumimoji="1" lang="en-US" altLang="zh-CN" sz="1600">
                <a:solidFill>
                  <a:schemeClr val="tx1"/>
                </a:solidFill>
                <a:latin typeface="Tahoma" panose="020B0604030504040204" pitchFamily="34" charset="0"/>
                <a:ea typeface="宋体" panose="02010600030101010101" pitchFamily="2" charset="-122"/>
              </a:endParaRPr>
            </a:p>
          </p:txBody>
        </p:sp>
        <p:sp>
          <p:nvSpPr>
            <p:cNvPr id="20548" name="Oval 36">
              <a:extLst>
                <a:ext uri="{FF2B5EF4-FFF2-40B4-BE49-F238E27FC236}">
                  <a16:creationId xmlns:a16="http://schemas.microsoft.com/office/drawing/2014/main" id="{8482124E-29E5-4362-9F70-7C052D1C18C5}"/>
                </a:ext>
              </a:extLst>
            </p:cNvPr>
            <p:cNvSpPr>
              <a:spLocks noChangeArrowheads="1"/>
            </p:cNvSpPr>
            <p:nvPr/>
          </p:nvSpPr>
          <p:spPr bwMode="auto">
            <a:xfrm>
              <a:off x="3125" y="5569"/>
              <a:ext cx="314" cy="314"/>
            </a:xfrm>
            <a:prstGeom prst="ellipse">
              <a:avLst/>
            </a:prstGeom>
            <a:solidFill>
              <a:srgbClr val="FFFFFF"/>
            </a:solidFill>
            <a:ln w="9525">
              <a:solidFill>
                <a:srgbClr val="000000"/>
              </a:solidFill>
              <a:round/>
              <a:headEnd/>
              <a:tailEnd/>
            </a:ln>
          </p:spPr>
          <p:txBody>
            <a:bodyPr lIns="0" tIns="0" rIns="0" bIns="0"/>
            <a:lstStyle>
              <a:lvl1pPr>
                <a:spcBef>
                  <a:spcPts val="1800"/>
                </a:spcBef>
                <a:buClr>
                  <a:schemeClr val="accent1"/>
                </a:buClr>
                <a:buChar char="•"/>
                <a:defRPr sz="2000">
                  <a:solidFill>
                    <a:schemeClr val="accent1"/>
                  </a:solidFill>
                  <a:latin typeface="Arial" panose="020B0604020202020204" pitchFamily="34" charset="0"/>
                  <a:ea typeface="幼圆" pitchFamily="49" charset="-122"/>
                </a:defRPr>
              </a:lvl1pPr>
              <a:lvl2pPr marL="742950" indent="-285750">
                <a:lnSpc>
                  <a:spcPct val="120000"/>
                </a:lnSpc>
                <a:spcBef>
                  <a:spcPct val="20000"/>
                </a:spcBef>
                <a:buChar char="–"/>
                <a:defRPr sz="2800">
                  <a:solidFill>
                    <a:srgbClr val="7F7F7F"/>
                  </a:solidFill>
                  <a:latin typeface="Arial" panose="020B0604020202020204" pitchFamily="34" charset="0"/>
                  <a:ea typeface="幼圆" pitchFamily="49" charset="-122"/>
                </a:defRPr>
              </a:lvl2pPr>
              <a:lvl3pPr marL="1143000" indent="-228600">
                <a:spcBef>
                  <a:spcPct val="20000"/>
                </a:spcBef>
                <a:buChar char="•"/>
                <a:defRPr sz="1400">
                  <a:solidFill>
                    <a:srgbClr val="4D4D4D"/>
                  </a:solidFill>
                  <a:latin typeface="Arial" panose="020B0604020202020204" pitchFamily="34" charset="0"/>
                  <a:ea typeface="幼圆" pitchFamily="49" charset="-122"/>
                </a:defRPr>
              </a:lvl3pPr>
              <a:lvl4pPr marL="1600200" indent="-228600">
                <a:spcBef>
                  <a:spcPct val="20000"/>
                </a:spcBef>
                <a:buChar char="–"/>
                <a:defRPr sz="1200">
                  <a:solidFill>
                    <a:srgbClr val="4D4D4D"/>
                  </a:solidFill>
                  <a:latin typeface="Arial" panose="020B0604020202020204" pitchFamily="34" charset="0"/>
                  <a:ea typeface="幼圆" pitchFamily="49" charset="-122"/>
                </a:defRPr>
              </a:lvl4pPr>
              <a:lvl5pPr marL="2057400" indent="-228600">
                <a:spcBef>
                  <a:spcPct val="20000"/>
                </a:spcBef>
                <a:buChar char="»"/>
                <a:defRPr sz="1200">
                  <a:solidFill>
                    <a:srgbClr val="4D4D4D"/>
                  </a:solidFill>
                  <a:latin typeface="Arial" panose="020B0604020202020204" pitchFamily="34" charset="0"/>
                  <a:ea typeface="幼圆" pitchFamily="49" charset="-122"/>
                </a:defRPr>
              </a:lvl5pPr>
              <a:lvl6pPr marL="2514600" indent="-228600" eaLnBrk="0" fontAlgn="base" hangingPunct="0">
                <a:spcBef>
                  <a:spcPct val="20000"/>
                </a:spcBef>
                <a:spcAft>
                  <a:spcPct val="0"/>
                </a:spcAft>
                <a:buChar char="»"/>
                <a:defRPr sz="1200">
                  <a:solidFill>
                    <a:srgbClr val="4D4D4D"/>
                  </a:solidFill>
                  <a:latin typeface="Arial" panose="020B0604020202020204" pitchFamily="34" charset="0"/>
                  <a:ea typeface="幼圆" pitchFamily="49" charset="-122"/>
                </a:defRPr>
              </a:lvl6pPr>
              <a:lvl7pPr marL="2971800" indent="-228600" eaLnBrk="0" fontAlgn="base" hangingPunct="0">
                <a:spcBef>
                  <a:spcPct val="20000"/>
                </a:spcBef>
                <a:spcAft>
                  <a:spcPct val="0"/>
                </a:spcAft>
                <a:buChar char="»"/>
                <a:defRPr sz="1200">
                  <a:solidFill>
                    <a:srgbClr val="4D4D4D"/>
                  </a:solidFill>
                  <a:latin typeface="Arial" panose="020B0604020202020204" pitchFamily="34" charset="0"/>
                  <a:ea typeface="幼圆" pitchFamily="49" charset="-122"/>
                </a:defRPr>
              </a:lvl7pPr>
              <a:lvl8pPr marL="3429000" indent="-228600" eaLnBrk="0" fontAlgn="base" hangingPunct="0">
                <a:spcBef>
                  <a:spcPct val="20000"/>
                </a:spcBef>
                <a:spcAft>
                  <a:spcPct val="0"/>
                </a:spcAft>
                <a:buChar char="»"/>
                <a:defRPr sz="1200">
                  <a:solidFill>
                    <a:srgbClr val="4D4D4D"/>
                  </a:solidFill>
                  <a:latin typeface="Arial" panose="020B0604020202020204" pitchFamily="34" charset="0"/>
                  <a:ea typeface="幼圆" pitchFamily="49" charset="-122"/>
                </a:defRPr>
              </a:lvl8pPr>
              <a:lvl9pPr marL="3886200" indent="-228600" eaLnBrk="0" fontAlgn="base" hangingPunct="0">
                <a:spcBef>
                  <a:spcPct val="20000"/>
                </a:spcBef>
                <a:spcAft>
                  <a:spcPct val="0"/>
                </a:spcAft>
                <a:buChar char="»"/>
                <a:defRPr sz="1200">
                  <a:solidFill>
                    <a:srgbClr val="4D4D4D"/>
                  </a:solidFill>
                  <a:latin typeface="Arial" panose="020B0604020202020204" pitchFamily="34" charset="0"/>
                  <a:ea typeface="幼圆" pitchFamily="49" charset="-122"/>
                </a:defRPr>
              </a:lvl9pPr>
            </a:lstStyle>
            <a:p>
              <a:pPr algn="ctr" eaLnBrk="1" hangingPunct="1">
                <a:spcBef>
                  <a:spcPct val="0"/>
                </a:spcBef>
                <a:buClrTx/>
                <a:buFontTx/>
                <a:buNone/>
              </a:pPr>
              <a:r>
                <a:rPr kumimoji="1" lang="en-US" altLang="zh-CN" sz="1600">
                  <a:solidFill>
                    <a:srgbClr val="000000"/>
                  </a:solidFill>
                  <a:latin typeface="宋体" panose="02010600030101010101" pitchFamily="2" charset="-122"/>
                  <a:ea typeface="宋体" panose="02010600030101010101" pitchFamily="2" charset="-122"/>
                </a:rPr>
                <a:t>E</a:t>
              </a:r>
              <a:endParaRPr kumimoji="1" lang="en-US" altLang="zh-CN" sz="1600">
                <a:solidFill>
                  <a:schemeClr val="tx1"/>
                </a:solidFill>
                <a:latin typeface="Tahoma" panose="020B0604030504040204" pitchFamily="34" charset="0"/>
                <a:ea typeface="宋体" panose="02010600030101010101" pitchFamily="2" charset="-122"/>
              </a:endParaRPr>
            </a:p>
          </p:txBody>
        </p:sp>
        <p:sp>
          <p:nvSpPr>
            <p:cNvPr id="20549" name="Oval 37">
              <a:extLst>
                <a:ext uri="{FF2B5EF4-FFF2-40B4-BE49-F238E27FC236}">
                  <a16:creationId xmlns:a16="http://schemas.microsoft.com/office/drawing/2014/main" id="{70081643-5C75-46B5-9F1B-73DC61579268}"/>
                </a:ext>
              </a:extLst>
            </p:cNvPr>
            <p:cNvSpPr>
              <a:spLocks noChangeArrowheads="1"/>
            </p:cNvSpPr>
            <p:nvPr/>
          </p:nvSpPr>
          <p:spPr bwMode="auto">
            <a:xfrm>
              <a:off x="3614" y="5563"/>
              <a:ext cx="313" cy="314"/>
            </a:xfrm>
            <a:prstGeom prst="ellipse">
              <a:avLst/>
            </a:prstGeom>
            <a:solidFill>
              <a:srgbClr val="FFFFFF"/>
            </a:solidFill>
            <a:ln w="9525">
              <a:solidFill>
                <a:srgbClr val="000000"/>
              </a:solidFill>
              <a:round/>
              <a:headEnd/>
              <a:tailEnd/>
            </a:ln>
          </p:spPr>
          <p:txBody>
            <a:bodyPr lIns="0" tIns="0" rIns="0" bIns="0"/>
            <a:lstStyle>
              <a:lvl1pPr>
                <a:spcBef>
                  <a:spcPts val="1800"/>
                </a:spcBef>
                <a:buClr>
                  <a:schemeClr val="accent1"/>
                </a:buClr>
                <a:buChar char="•"/>
                <a:defRPr sz="2000">
                  <a:solidFill>
                    <a:schemeClr val="accent1"/>
                  </a:solidFill>
                  <a:latin typeface="Arial" panose="020B0604020202020204" pitchFamily="34" charset="0"/>
                  <a:ea typeface="幼圆" pitchFamily="49" charset="-122"/>
                </a:defRPr>
              </a:lvl1pPr>
              <a:lvl2pPr marL="742950" indent="-285750">
                <a:lnSpc>
                  <a:spcPct val="120000"/>
                </a:lnSpc>
                <a:spcBef>
                  <a:spcPct val="20000"/>
                </a:spcBef>
                <a:buChar char="–"/>
                <a:defRPr sz="2800">
                  <a:solidFill>
                    <a:srgbClr val="7F7F7F"/>
                  </a:solidFill>
                  <a:latin typeface="Arial" panose="020B0604020202020204" pitchFamily="34" charset="0"/>
                  <a:ea typeface="幼圆" pitchFamily="49" charset="-122"/>
                </a:defRPr>
              </a:lvl2pPr>
              <a:lvl3pPr marL="1143000" indent="-228600">
                <a:spcBef>
                  <a:spcPct val="20000"/>
                </a:spcBef>
                <a:buChar char="•"/>
                <a:defRPr sz="1400">
                  <a:solidFill>
                    <a:srgbClr val="4D4D4D"/>
                  </a:solidFill>
                  <a:latin typeface="Arial" panose="020B0604020202020204" pitchFamily="34" charset="0"/>
                  <a:ea typeface="幼圆" pitchFamily="49" charset="-122"/>
                </a:defRPr>
              </a:lvl3pPr>
              <a:lvl4pPr marL="1600200" indent="-228600">
                <a:spcBef>
                  <a:spcPct val="20000"/>
                </a:spcBef>
                <a:buChar char="–"/>
                <a:defRPr sz="1200">
                  <a:solidFill>
                    <a:srgbClr val="4D4D4D"/>
                  </a:solidFill>
                  <a:latin typeface="Arial" panose="020B0604020202020204" pitchFamily="34" charset="0"/>
                  <a:ea typeface="幼圆" pitchFamily="49" charset="-122"/>
                </a:defRPr>
              </a:lvl4pPr>
              <a:lvl5pPr marL="2057400" indent="-228600">
                <a:spcBef>
                  <a:spcPct val="20000"/>
                </a:spcBef>
                <a:buChar char="»"/>
                <a:defRPr sz="1200">
                  <a:solidFill>
                    <a:srgbClr val="4D4D4D"/>
                  </a:solidFill>
                  <a:latin typeface="Arial" panose="020B0604020202020204" pitchFamily="34" charset="0"/>
                  <a:ea typeface="幼圆" pitchFamily="49" charset="-122"/>
                </a:defRPr>
              </a:lvl5pPr>
              <a:lvl6pPr marL="2514600" indent="-228600" eaLnBrk="0" fontAlgn="base" hangingPunct="0">
                <a:spcBef>
                  <a:spcPct val="20000"/>
                </a:spcBef>
                <a:spcAft>
                  <a:spcPct val="0"/>
                </a:spcAft>
                <a:buChar char="»"/>
                <a:defRPr sz="1200">
                  <a:solidFill>
                    <a:srgbClr val="4D4D4D"/>
                  </a:solidFill>
                  <a:latin typeface="Arial" panose="020B0604020202020204" pitchFamily="34" charset="0"/>
                  <a:ea typeface="幼圆" pitchFamily="49" charset="-122"/>
                </a:defRPr>
              </a:lvl6pPr>
              <a:lvl7pPr marL="2971800" indent="-228600" eaLnBrk="0" fontAlgn="base" hangingPunct="0">
                <a:spcBef>
                  <a:spcPct val="20000"/>
                </a:spcBef>
                <a:spcAft>
                  <a:spcPct val="0"/>
                </a:spcAft>
                <a:buChar char="»"/>
                <a:defRPr sz="1200">
                  <a:solidFill>
                    <a:srgbClr val="4D4D4D"/>
                  </a:solidFill>
                  <a:latin typeface="Arial" panose="020B0604020202020204" pitchFamily="34" charset="0"/>
                  <a:ea typeface="幼圆" pitchFamily="49" charset="-122"/>
                </a:defRPr>
              </a:lvl7pPr>
              <a:lvl8pPr marL="3429000" indent="-228600" eaLnBrk="0" fontAlgn="base" hangingPunct="0">
                <a:spcBef>
                  <a:spcPct val="20000"/>
                </a:spcBef>
                <a:spcAft>
                  <a:spcPct val="0"/>
                </a:spcAft>
                <a:buChar char="»"/>
                <a:defRPr sz="1200">
                  <a:solidFill>
                    <a:srgbClr val="4D4D4D"/>
                  </a:solidFill>
                  <a:latin typeface="Arial" panose="020B0604020202020204" pitchFamily="34" charset="0"/>
                  <a:ea typeface="幼圆" pitchFamily="49" charset="-122"/>
                </a:defRPr>
              </a:lvl8pPr>
              <a:lvl9pPr marL="3886200" indent="-228600" eaLnBrk="0" fontAlgn="base" hangingPunct="0">
                <a:spcBef>
                  <a:spcPct val="20000"/>
                </a:spcBef>
                <a:spcAft>
                  <a:spcPct val="0"/>
                </a:spcAft>
                <a:buChar char="»"/>
                <a:defRPr sz="1200">
                  <a:solidFill>
                    <a:srgbClr val="4D4D4D"/>
                  </a:solidFill>
                  <a:latin typeface="Arial" panose="020B0604020202020204" pitchFamily="34" charset="0"/>
                  <a:ea typeface="幼圆" pitchFamily="49" charset="-122"/>
                </a:defRPr>
              </a:lvl9pPr>
            </a:lstStyle>
            <a:p>
              <a:pPr algn="ctr" eaLnBrk="1" hangingPunct="1">
                <a:spcBef>
                  <a:spcPct val="0"/>
                </a:spcBef>
                <a:buClrTx/>
                <a:buFontTx/>
                <a:buNone/>
              </a:pPr>
              <a:r>
                <a:rPr kumimoji="1" lang="en-US" altLang="zh-CN" sz="1600">
                  <a:solidFill>
                    <a:srgbClr val="000000"/>
                  </a:solidFill>
                  <a:latin typeface="宋体" panose="02010600030101010101" pitchFamily="2" charset="-122"/>
                  <a:ea typeface="宋体" panose="02010600030101010101" pitchFamily="2" charset="-122"/>
                </a:rPr>
                <a:t>H</a:t>
              </a:r>
              <a:endParaRPr kumimoji="1" lang="en-US" altLang="zh-CN" sz="1600">
                <a:solidFill>
                  <a:schemeClr val="tx1"/>
                </a:solidFill>
                <a:latin typeface="Tahoma" panose="020B0604030504040204" pitchFamily="34" charset="0"/>
                <a:ea typeface="宋体" panose="02010600030101010101" pitchFamily="2" charset="-122"/>
              </a:endParaRPr>
            </a:p>
          </p:txBody>
        </p:sp>
        <p:sp>
          <p:nvSpPr>
            <p:cNvPr id="20550" name="Oval 38">
              <a:extLst>
                <a:ext uri="{FF2B5EF4-FFF2-40B4-BE49-F238E27FC236}">
                  <a16:creationId xmlns:a16="http://schemas.microsoft.com/office/drawing/2014/main" id="{623EB80F-96EB-406D-A5DE-F8D74A33A821}"/>
                </a:ext>
              </a:extLst>
            </p:cNvPr>
            <p:cNvSpPr>
              <a:spLocks noChangeArrowheads="1"/>
            </p:cNvSpPr>
            <p:nvPr/>
          </p:nvSpPr>
          <p:spPr bwMode="auto">
            <a:xfrm>
              <a:off x="4327" y="5563"/>
              <a:ext cx="313" cy="314"/>
            </a:xfrm>
            <a:prstGeom prst="ellipse">
              <a:avLst/>
            </a:prstGeom>
            <a:solidFill>
              <a:srgbClr val="FFFFFF"/>
            </a:solidFill>
            <a:ln w="9525">
              <a:solidFill>
                <a:srgbClr val="000000"/>
              </a:solidFill>
              <a:round/>
              <a:headEnd/>
              <a:tailEnd/>
            </a:ln>
          </p:spPr>
          <p:txBody>
            <a:bodyPr lIns="0" tIns="0" rIns="0" bIns="0"/>
            <a:lstStyle>
              <a:lvl1pPr>
                <a:spcBef>
                  <a:spcPts val="1800"/>
                </a:spcBef>
                <a:buClr>
                  <a:schemeClr val="accent1"/>
                </a:buClr>
                <a:buChar char="•"/>
                <a:defRPr sz="2000">
                  <a:solidFill>
                    <a:schemeClr val="accent1"/>
                  </a:solidFill>
                  <a:latin typeface="Arial" panose="020B0604020202020204" pitchFamily="34" charset="0"/>
                  <a:ea typeface="幼圆" pitchFamily="49" charset="-122"/>
                </a:defRPr>
              </a:lvl1pPr>
              <a:lvl2pPr marL="742950" indent="-285750">
                <a:lnSpc>
                  <a:spcPct val="120000"/>
                </a:lnSpc>
                <a:spcBef>
                  <a:spcPct val="20000"/>
                </a:spcBef>
                <a:buChar char="–"/>
                <a:defRPr sz="2800">
                  <a:solidFill>
                    <a:srgbClr val="7F7F7F"/>
                  </a:solidFill>
                  <a:latin typeface="Arial" panose="020B0604020202020204" pitchFamily="34" charset="0"/>
                  <a:ea typeface="幼圆" pitchFamily="49" charset="-122"/>
                </a:defRPr>
              </a:lvl2pPr>
              <a:lvl3pPr marL="1143000" indent="-228600">
                <a:spcBef>
                  <a:spcPct val="20000"/>
                </a:spcBef>
                <a:buChar char="•"/>
                <a:defRPr sz="1400">
                  <a:solidFill>
                    <a:srgbClr val="4D4D4D"/>
                  </a:solidFill>
                  <a:latin typeface="Arial" panose="020B0604020202020204" pitchFamily="34" charset="0"/>
                  <a:ea typeface="幼圆" pitchFamily="49" charset="-122"/>
                </a:defRPr>
              </a:lvl3pPr>
              <a:lvl4pPr marL="1600200" indent="-228600">
                <a:spcBef>
                  <a:spcPct val="20000"/>
                </a:spcBef>
                <a:buChar char="–"/>
                <a:defRPr sz="1200">
                  <a:solidFill>
                    <a:srgbClr val="4D4D4D"/>
                  </a:solidFill>
                  <a:latin typeface="Arial" panose="020B0604020202020204" pitchFamily="34" charset="0"/>
                  <a:ea typeface="幼圆" pitchFamily="49" charset="-122"/>
                </a:defRPr>
              </a:lvl4pPr>
              <a:lvl5pPr marL="2057400" indent="-228600">
                <a:spcBef>
                  <a:spcPct val="20000"/>
                </a:spcBef>
                <a:buChar char="»"/>
                <a:defRPr sz="1200">
                  <a:solidFill>
                    <a:srgbClr val="4D4D4D"/>
                  </a:solidFill>
                  <a:latin typeface="Arial" panose="020B0604020202020204" pitchFamily="34" charset="0"/>
                  <a:ea typeface="幼圆" pitchFamily="49" charset="-122"/>
                </a:defRPr>
              </a:lvl5pPr>
              <a:lvl6pPr marL="2514600" indent="-228600" eaLnBrk="0" fontAlgn="base" hangingPunct="0">
                <a:spcBef>
                  <a:spcPct val="20000"/>
                </a:spcBef>
                <a:spcAft>
                  <a:spcPct val="0"/>
                </a:spcAft>
                <a:buChar char="»"/>
                <a:defRPr sz="1200">
                  <a:solidFill>
                    <a:srgbClr val="4D4D4D"/>
                  </a:solidFill>
                  <a:latin typeface="Arial" panose="020B0604020202020204" pitchFamily="34" charset="0"/>
                  <a:ea typeface="幼圆" pitchFamily="49" charset="-122"/>
                </a:defRPr>
              </a:lvl6pPr>
              <a:lvl7pPr marL="2971800" indent="-228600" eaLnBrk="0" fontAlgn="base" hangingPunct="0">
                <a:spcBef>
                  <a:spcPct val="20000"/>
                </a:spcBef>
                <a:spcAft>
                  <a:spcPct val="0"/>
                </a:spcAft>
                <a:buChar char="»"/>
                <a:defRPr sz="1200">
                  <a:solidFill>
                    <a:srgbClr val="4D4D4D"/>
                  </a:solidFill>
                  <a:latin typeface="Arial" panose="020B0604020202020204" pitchFamily="34" charset="0"/>
                  <a:ea typeface="幼圆" pitchFamily="49" charset="-122"/>
                </a:defRPr>
              </a:lvl7pPr>
              <a:lvl8pPr marL="3429000" indent="-228600" eaLnBrk="0" fontAlgn="base" hangingPunct="0">
                <a:spcBef>
                  <a:spcPct val="20000"/>
                </a:spcBef>
                <a:spcAft>
                  <a:spcPct val="0"/>
                </a:spcAft>
                <a:buChar char="»"/>
                <a:defRPr sz="1200">
                  <a:solidFill>
                    <a:srgbClr val="4D4D4D"/>
                  </a:solidFill>
                  <a:latin typeface="Arial" panose="020B0604020202020204" pitchFamily="34" charset="0"/>
                  <a:ea typeface="幼圆" pitchFamily="49" charset="-122"/>
                </a:defRPr>
              </a:lvl8pPr>
              <a:lvl9pPr marL="3886200" indent="-228600" eaLnBrk="0" fontAlgn="base" hangingPunct="0">
                <a:spcBef>
                  <a:spcPct val="20000"/>
                </a:spcBef>
                <a:spcAft>
                  <a:spcPct val="0"/>
                </a:spcAft>
                <a:buChar char="»"/>
                <a:defRPr sz="1200">
                  <a:solidFill>
                    <a:srgbClr val="4D4D4D"/>
                  </a:solidFill>
                  <a:latin typeface="Arial" panose="020B0604020202020204" pitchFamily="34" charset="0"/>
                  <a:ea typeface="幼圆" pitchFamily="49" charset="-122"/>
                </a:defRPr>
              </a:lvl9pPr>
            </a:lstStyle>
            <a:p>
              <a:pPr algn="ctr" eaLnBrk="1" hangingPunct="1">
                <a:spcBef>
                  <a:spcPct val="0"/>
                </a:spcBef>
                <a:buClrTx/>
                <a:buFontTx/>
                <a:buNone/>
              </a:pPr>
              <a:r>
                <a:rPr kumimoji="1" lang="en-US" altLang="zh-CN" sz="1600">
                  <a:solidFill>
                    <a:srgbClr val="000000"/>
                  </a:solidFill>
                  <a:latin typeface="宋体" panose="02010600030101010101" pitchFamily="2" charset="-122"/>
                  <a:ea typeface="宋体" panose="02010600030101010101" pitchFamily="2" charset="-122"/>
                </a:rPr>
                <a:t>N</a:t>
              </a:r>
              <a:endParaRPr kumimoji="1" lang="en-US" altLang="zh-CN" sz="1600">
                <a:solidFill>
                  <a:schemeClr val="tx1"/>
                </a:solidFill>
                <a:latin typeface="Tahoma" panose="020B0604030504040204" pitchFamily="34" charset="0"/>
                <a:ea typeface="宋体" panose="02010600030101010101" pitchFamily="2" charset="-122"/>
              </a:endParaRPr>
            </a:p>
          </p:txBody>
        </p:sp>
        <p:sp>
          <p:nvSpPr>
            <p:cNvPr id="20551" name="Oval 39">
              <a:extLst>
                <a:ext uri="{FF2B5EF4-FFF2-40B4-BE49-F238E27FC236}">
                  <a16:creationId xmlns:a16="http://schemas.microsoft.com/office/drawing/2014/main" id="{0262EB87-0376-4B00-AFAF-092F45322D55}"/>
                </a:ext>
              </a:extLst>
            </p:cNvPr>
            <p:cNvSpPr>
              <a:spLocks noChangeArrowheads="1"/>
            </p:cNvSpPr>
            <p:nvPr/>
          </p:nvSpPr>
          <p:spPr bwMode="auto">
            <a:xfrm>
              <a:off x="3908" y="4897"/>
              <a:ext cx="313" cy="314"/>
            </a:xfrm>
            <a:prstGeom prst="ellipse">
              <a:avLst/>
            </a:prstGeom>
            <a:solidFill>
              <a:srgbClr val="FFFFFF"/>
            </a:solidFill>
            <a:ln w="9525">
              <a:solidFill>
                <a:srgbClr val="000000"/>
              </a:solidFill>
              <a:round/>
              <a:headEnd/>
              <a:tailEnd/>
            </a:ln>
          </p:spPr>
          <p:txBody>
            <a:bodyPr lIns="0" tIns="0" rIns="0" bIns="0"/>
            <a:lstStyle>
              <a:lvl1pPr>
                <a:spcBef>
                  <a:spcPts val="1800"/>
                </a:spcBef>
                <a:buClr>
                  <a:schemeClr val="accent1"/>
                </a:buClr>
                <a:buChar char="•"/>
                <a:defRPr sz="2000">
                  <a:solidFill>
                    <a:schemeClr val="accent1"/>
                  </a:solidFill>
                  <a:latin typeface="Arial" panose="020B0604020202020204" pitchFamily="34" charset="0"/>
                  <a:ea typeface="幼圆" pitchFamily="49" charset="-122"/>
                </a:defRPr>
              </a:lvl1pPr>
              <a:lvl2pPr marL="742950" indent="-285750">
                <a:lnSpc>
                  <a:spcPct val="120000"/>
                </a:lnSpc>
                <a:spcBef>
                  <a:spcPct val="20000"/>
                </a:spcBef>
                <a:buChar char="–"/>
                <a:defRPr sz="2800">
                  <a:solidFill>
                    <a:srgbClr val="7F7F7F"/>
                  </a:solidFill>
                  <a:latin typeface="Arial" panose="020B0604020202020204" pitchFamily="34" charset="0"/>
                  <a:ea typeface="幼圆" pitchFamily="49" charset="-122"/>
                </a:defRPr>
              </a:lvl2pPr>
              <a:lvl3pPr marL="1143000" indent="-228600">
                <a:spcBef>
                  <a:spcPct val="20000"/>
                </a:spcBef>
                <a:buChar char="•"/>
                <a:defRPr sz="1400">
                  <a:solidFill>
                    <a:srgbClr val="4D4D4D"/>
                  </a:solidFill>
                  <a:latin typeface="Arial" panose="020B0604020202020204" pitchFamily="34" charset="0"/>
                  <a:ea typeface="幼圆" pitchFamily="49" charset="-122"/>
                </a:defRPr>
              </a:lvl3pPr>
              <a:lvl4pPr marL="1600200" indent="-228600">
                <a:spcBef>
                  <a:spcPct val="20000"/>
                </a:spcBef>
                <a:buChar char="–"/>
                <a:defRPr sz="1200">
                  <a:solidFill>
                    <a:srgbClr val="4D4D4D"/>
                  </a:solidFill>
                  <a:latin typeface="Arial" panose="020B0604020202020204" pitchFamily="34" charset="0"/>
                  <a:ea typeface="幼圆" pitchFamily="49" charset="-122"/>
                </a:defRPr>
              </a:lvl4pPr>
              <a:lvl5pPr marL="2057400" indent="-228600">
                <a:spcBef>
                  <a:spcPct val="20000"/>
                </a:spcBef>
                <a:buChar char="»"/>
                <a:defRPr sz="1200">
                  <a:solidFill>
                    <a:srgbClr val="4D4D4D"/>
                  </a:solidFill>
                  <a:latin typeface="Arial" panose="020B0604020202020204" pitchFamily="34" charset="0"/>
                  <a:ea typeface="幼圆" pitchFamily="49" charset="-122"/>
                </a:defRPr>
              </a:lvl5pPr>
              <a:lvl6pPr marL="2514600" indent="-228600" eaLnBrk="0" fontAlgn="base" hangingPunct="0">
                <a:spcBef>
                  <a:spcPct val="20000"/>
                </a:spcBef>
                <a:spcAft>
                  <a:spcPct val="0"/>
                </a:spcAft>
                <a:buChar char="»"/>
                <a:defRPr sz="1200">
                  <a:solidFill>
                    <a:srgbClr val="4D4D4D"/>
                  </a:solidFill>
                  <a:latin typeface="Arial" panose="020B0604020202020204" pitchFamily="34" charset="0"/>
                  <a:ea typeface="幼圆" pitchFamily="49" charset="-122"/>
                </a:defRPr>
              </a:lvl6pPr>
              <a:lvl7pPr marL="2971800" indent="-228600" eaLnBrk="0" fontAlgn="base" hangingPunct="0">
                <a:spcBef>
                  <a:spcPct val="20000"/>
                </a:spcBef>
                <a:spcAft>
                  <a:spcPct val="0"/>
                </a:spcAft>
                <a:buChar char="»"/>
                <a:defRPr sz="1200">
                  <a:solidFill>
                    <a:srgbClr val="4D4D4D"/>
                  </a:solidFill>
                  <a:latin typeface="Arial" panose="020B0604020202020204" pitchFamily="34" charset="0"/>
                  <a:ea typeface="幼圆" pitchFamily="49" charset="-122"/>
                </a:defRPr>
              </a:lvl7pPr>
              <a:lvl8pPr marL="3429000" indent="-228600" eaLnBrk="0" fontAlgn="base" hangingPunct="0">
                <a:spcBef>
                  <a:spcPct val="20000"/>
                </a:spcBef>
                <a:spcAft>
                  <a:spcPct val="0"/>
                </a:spcAft>
                <a:buChar char="»"/>
                <a:defRPr sz="1200">
                  <a:solidFill>
                    <a:srgbClr val="4D4D4D"/>
                  </a:solidFill>
                  <a:latin typeface="Arial" panose="020B0604020202020204" pitchFamily="34" charset="0"/>
                  <a:ea typeface="幼圆" pitchFamily="49" charset="-122"/>
                </a:defRPr>
              </a:lvl8pPr>
              <a:lvl9pPr marL="3886200" indent="-228600" eaLnBrk="0" fontAlgn="base" hangingPunct="0">
                <a:spcBef>
                  <a:spcPct val="20000"/>
                </a:spcBef>
                <a:spcAft>
                  <a:spcPct val="0"/>
                </a:spcAft>
                <a:buChar char="»"/>
                <a:defRPr sz="1200">
                  <a:solidFill>
                    <a:srgbClr val="4D4D4D"/>
                  </a:solidFill>
                  <a:latin typeface="Arial" panose="020B0604020202020204" pitchFamily="34" charset="0"/>
                  <a:ea typeface="幼圆" pitchFamily="49" charset="-122"/>
                </a:defRPr>
              </a:lvl9pPr>
            </a:lstStyle>
            <a:p>
              <a:pPr algn="ctr" eaLnBrk="1" hangingPunct="1">
                <a:spcBef>
                  <a:spcPct val="0"/>
                </a:spcBef>
                <a:buClrTx/>
                <a:buFontTx/>
                <a:buNone/>
              </a:pPr>
              <a:r>
                <a:rPr kumimoji="1" lang="en-US" altLang="zh-CN" sz="1600">
                  <a:solidFill>
                    <a:srgbClr val="000000"/>
                  </a:solidFill>
                  <a:latin typeface="宋体" panose="02010600030101010101" pitchFamily="2" charset="-122"/>
                  <a:ea typeface="宋体" panose="02010600030101010101" pitchFamily="2" charset="-122"/>
                </a:rPr>
                <a:t>M</a:t>
              </a:r>
              <a:endParaRPr kumimoji="1" lang="en-US" altLang="zh-CN" sz="1600">
                <a:solidFill>
                  <a:schemeClr val="tx1"/>
                </a:solidFill>
                <a:latin typeface="Tahoma" panose="020B0604030504040204" pitchFamily="34" charset="0"/>
                <a:ea typeface="宋体" panose="02010600030101010101" pitchFamily="2" charset="-122"/>
              </a:endParaRPr>
            </a:p>
          </p:txBody>
        </p:sp>
        <p:sp>
          <p:nvSpPr>
            <p:cNvPr id="20552" name="Line 40">
              <a:extLst>
                <a:ext uri="{FF2B5EF4-FFF2-40B4-BE49-F238E27FC236}">
                  <a16:creationId xmlns:a16="http://schemas.microsoft.com/office/drawing/2014/main" id="{306ADFD3-7324-4586-BA76-EFB5C2E0D238}"/>
                </a:ext>
              </a:extLst>
            </p:cNvPr>
            <p:cNvSpPr>
              <a:spLocks noChangeShapeType="1"/>
            </p:cNvSpPr>
            <p:nvPr/>
          </p:nvSpPr>
          <p:spPr bwMode="auto">
            <a:xfrm flipH="1">
              <a:off x="3119" y="4061"/>
              <a:ext cx="521" cy="3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53" name="Line 41">
              <a:extLst>
                <a:ext uri="{FF2B5EF4-FFF2-40B4-BE49-F238E27FC236}">
                  <a16:creationId xmlns:a16="http://schemas.microsoft.com/office/drawing/2014/main" id="{EFD161E1-5995-40BE-903B-2F7ED359E7CE}"/>
                </a:ext>
              </a:extLst>
            </p:cNvPr>
            <p:cNvSpPr>
              <a:spLocks noChangeShapeType="1"/>
            </p:cNvSpPr>
            <p:nvPr/>
          </p:nvSpPr>
          <p:spPr bwMode="auto">
            <a:xfrm>
              <a:off x="3910" y="4019"/>
              <a:ext cx="522" cy="3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54" name="Line 42">
              <a:extLst>
                <a:ext uri="{FF2B5EF4-FFF2-40B4-BE49-F238E27FC236}">
                  <a16:creationId xmlns:a16="http://schemas.microsoft.com/office/drawing/2014/main" id="{15B7E82F-762A-45EB-B774-97208B14BF53}"/>
                </a:ext>
              </a:extLst>
            </p:cNvPr>
            <p:cNvSpPr>
              <a:spLocks noChangeShapeType="1"/>
            </p:cNvSpPr>
            <p:nvPr/>
          </p:nvSpPr>
          <p:spPr bwMode="auto">
            <a:xfrm flipH="1">
              <a:off x="2575" y="4605"/>
              <a:ext cx="296" cy="2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55" name="Line 43">
              <a:extLst>
                <a:ext uri="{FF2B5EF4-FFF2-40B4-BE49-F238E27FC236}">
                  <a16:creationId xmlns:a16="http://schemas.microsoft.com/office/drawing/2014/main" id="{39760F6A-D923-4A41-8AB1-BF52D379DF3D}"/>
                </a:ext>
              </a:extLst>
            </p:cNvPr>
            <p:cNvSpPr>
              <a:spLocks noChangeShapeType="1"/>
            </p:cNvSpPr>
            <p:nvPr/>
          </p:nvSpPr>
          <p:spPr bwMode="auto">
            <a:xfrm flipH="1">
              <a:off x="3272" y="5187"/>
              <a:ext cx="133" cy="38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56" name="Line 44">
              <a:extLst>
                <a:ext uri="{FF2B5EF4-FFF2-40B4-BE49-F238E27FC236}">
                  <a16:creationId xmlns:a16="http://schemas.microsoft.com/office/drawing/2014/main" id="{2CA56193-284C-486F-8173-5C5FDD211CDD}"/>
                </a:ext>
              </a:extLst>
            </p:cNvPr>
            <p:cNvSpPr>
              <a:spLocks noChangeShapeType="1"/>
            </p:cNvSpPr>
            <p:nvPr/>
          </p:nvSpPr>
          <p:spPr bwMode="auto">
            <a:xfrm>
              <a:off x="3119" y="4592"/>
              <a:ext cx="252" cy="31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57" name="Line 45">
              <a:extLst>
                <a:ext uri="{FF2B5EF4-FFF2-40B4-BE49-F238E27FC236}">
                  <a16:creationId xmlns:a16="http://schemas.microsoft.com/office/drawing/2014/main" id="{38E1FFB7-8846-4840-B7B2-F26501BE389F}"/>
                </a:ext>
              </a:extLst>
            </p:cNvPr>
            <p:cNvSpPr>
              <a:spLocks noChangeShapeType="1"/>
            </p:cNvSpPr>
            <p:nvPr/>
          </p:nvSpPr>
          <p:spPr bwMode="auto">
            <a:xfrm flipH="1">
              <a:off x="4101" y="4605"/>
              <a:ext cx="296" cy="2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58" name="Line 46">
              <a:extLst>
                <a:ext uri="{FF2B5EF4-FFF2-40B4-BE49-F238E27FC236}">
                  <a16:creationId xmlns:a16="http://schemas.microsoft.com/office/drawing/2014/main" id="{1D955267-4D4F-4818-ACBE-6402B16E1538}"/>
                </a:ext>
              </a:extLst>
            </p:cNvPr>
            <p:cNvSpPr>
              <a:spLocks noChangeShapeType="1"/>
            </p:cNvSpPr>
            <p:nvPr/>
          </p:nvSpPr>
          <p:spPr bwMode="auto">
            <a:xfrm>
              <a:off x="3556" y="5171"/>
              <a:ext cx="196" cy="39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59" name="Line 47">
              <a:extLst>
                <a:ext uri="{FF2B5EF4-FFF2-40B4-BE49-F238E27FC236}">
                  <a16:creationId xmlns:a16="http://schemas.microsoft.com/office/drawing/2014/main" id="{5840B451-266B-4069-BE93-3D48011E458B}"/>
                </a:ext>
              </a:extLst>
            </p:cNvPr>
            <p:cNvSpPr>
              <a:spLocks noChangeShapeType="1"/>
            </p:cNvSpPr>
            <p:nvPr/>
          </p:nvSpPr>
          <p:spPr bwMode="auto">
            <a:xfrm>
              <a:off x="4149" y="5193"/>
              <a:ext cx="294" cy="3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26" name="表格 25">
            <a:extLst>
              <a:ext uri="{FF2B5EF4-FFF2-40B4-BE49-F238E27FC236}">
                <a16:creationId xmlns:a16="http://schemas.microsoft.com/office/drawing/2014/main" id="{B5522A9C-FBDD-45E7-897E-55A1EBD5DF7B}"/>
              </a:ext>
            </a:extLst>
          </p:cNvPr>
          <p:cNvGraphicFramePr>
            <a:graphicFrameLocks noGrp="1"/>
          </p:cNvGraphicFramePr>
          <p:nvPr/>
        </p:nvGraphicFramePr>
        <p:xfrm>
          <a:off x="2700339" y="3700463"/>
          <a:ext cx="6929439" cy="1857376"/>
        </p:xfrm>
        <a:graphic>
          <a:graphicData uri="http://schemas.openxmlformats.org/drawingml/2006/table">
            <a:tbl>
              <a:tblPr firstRow="1" bandRow="1">
                <a:tableStyleId>{5C22544A-7EE6-4342-B048-85BDC9FD1C3A}</a:tableStyleId>
              </a:tblPr>
              <a:tblGrid>
                <a:gridCol w="812049">
                  <a:extLst>
                    <a:ext uri="{9D8B030D-6E8A-4147-A177-3AD203B41FA5}">
                      <a16:colId xmlns:a16="http://schemas.microsoft.com/office/drawing/2014/main" val="20000"/>
                    </a:ext>
                  </a:extLst>
                </a:gridCol>
                <a:gridCol w="573838">
                  <a:extLst>
                    <a:ext uri="{9D8B030D-6E8A-4147-A177-3AD203B41FA5}">
                      <a16:colId xmlns:a16="http://schemas.microsoft.com/office/drawing/2014/main" val="20001"/>
                    </a:ext>
                  </a:extLst>
                </a:gridCol>
                <a:gridCol w="692944">
                  <a:extLst>
                    <a:ext uri="{9D8B030D-6E8A-4147-A177-3AD203B41FA5}">
                      <a16:colId xmlns:a16="http://schemas.microsoft.com/office/drawing/2014/main" val="20002"/>
                    </a:ext>
                  </a:extLst>
                </a:gridCol>
                <a:gridCol w="692944">
                  <a:extLst>
                    <a:ext uri="{9D8B030D-6E8A-4147-A177-3AD203B41FA5}">
                      <a16:colId xmlns:a16="http://schemas.microsoft.com/office/drawing/2014/main" val="20003"/>
                    </a:ext>
                  </a:extLst>
                </a:gridCol>
                <a:gridCol w="692944">
                  <a:extLst>
                    <a:ext uri="{9D8B030D-6E8A-4147-A177-3AD203B41FA5}">
                      <a16:colId xmlns:a16="http://schemas.microsoft.com/office/drawing/2014/main" val="20004"/>
                    </a:ext>
                  </a:extLst>
                </a:gridCol>
                <a:gridCol w="692944">
                  <a:extLst>
                    <a:ext uri="{9D8B030D-6E8A-4147-A177-3AD203B41FA5}">
                      <a16:colId xmlns:a16="http://schemas.microsoft.com/office/drawing/2014/main" val="20005"/>
                    </a:ext>
                  </a:extLst>
                </a:gridCol>
                <a:gridCol w="692944">
                  <a:extLst>
                    <a:ext uri="{9D8B030D-6E8A-4147-A177-3AD203B41FA5}">
                      <a16:colId xmlns:a16="http://schemas.microsoft.com/office/drawing/2014/main" val="20006"/>
                    </a:ext>
                  </a:extLst>
                </a:gridCol>
                <a:gridCol w="692944">
                  <a:extLst>
                    <a:ext uri="{9D8B030D-6E8A-4147-A177-3AD203B41FA5}">
                      <a16:colId xmlns:a16="http://schemas.microsoft.com/office/drawing/2014/main" val="20007"/>
                    </a:ext>
                  </a:extLst>
                </a:gridCol>
                <a:gridCol w="692944">
                  <a:extLst>
                    <a:ext uri="{9D8B030D-6E8A-4147-A177-3AD203B41FA5}">
                      <a16:colId xmlns:a16="http://schemas.microsoft.com/office/drawing/2014/main" val="20008"/>
                    </a:ext>
                  </a:extLst>
                </a:gridCol>
                <a:gridCol w="692944">
                  <a:extLst>
                    <a:ext uri="{9D8B030D-6E8A-4147-A177-3AD203B41FA5}">
                      <a16:colId xmlns:a16="http://schemas.microsoft.com/office/drawing/2014/main" val="20009"/>
                    </a:ext>
                  </a:extLst>
                </a:gridCol>
              </a:tblGrid>
              <a:tr h="464344">
                <a:tc>
                  <a:txBody>
                    <a:bodyPr/>
                    <a:lstStyle/>
                    <a:p>
                      <a:endParaRPr lang="zh-CN" altLang="en-US" sz="1800" dirty="0"/>
                    </a:p>
                  </a:txBody>
                  <a:tcPr marL="91439" marR="91439" anchor="ctr" anchorCtr="1"/>
                </a:tc>
                <a:tc>
                  <a:txBody>
                    <a:bodyPr/>
                    <a:lstStyle/>
                    <a:p>
                      <a:r>
                        <a:rPr lang="en-US" altLang="zh-CN" sz="1800" dirty="0"/>
                        <a:t>1</a:t>
                      </a:r>
                      <a:endParaRPr lang="zh-CN" altLang="en-US" sz="1800" dirty="0"/>
                    </a:p>
                  </a:txBody>
                  <a:tcPr marL="91439" marR="91439" anchor="ctr" anchorCtr="1"/>
                </a:tc>
                <a:tc>
                  <a:txBody>
                    <a:bodyPr/>
                    <a:lstStyle/>
                    <a:p>
                      <a:r>
                        <a:rPr lang="en-US" altLang="zh-CN" sz="1800" dirty="0"/>
                        <a:t>2</a:t>
                      </a:r>
                      <a:endParaRPr lang="zh-CN" altLang="en-US" sz="1800" dirty="0"/>
                    </a:p>
                  </a:txBody>
                  <a:tcPr marL="91439" marR="91439" anchor="ctr" anchorCtr="1"/>
                </a:tc>
                <a:tc>
                  <a:txBody>
                    <a:bodyPr/>
                    <a:lstStyle/>
                    <a:p>
                      <a:r>
                        <a:rPr lang="en-US" altLang="zh-CN" sz="1800" dirty="0"/>
                        <a:t>3</a:t>
                      </a:r>
                      <a:endParaRPr lang="zh-CN" altLang="en-US" sz="1800" dirty="0"/>
                    </a:p>
                  </a:txBody>
                  <a:tcPr marL="91439" marR="91439" anchor="ctr" anchorCtr="1"/>
                </a:tc>
                <a:tc>
                  <a:txBody>
                    <a:bodyPr/>
                    <a:lstStyle/>
                    <a:p>
                      <a:r>
                        <a:rPr lang="en-US" altLang="zh-CN" sz="1800" dirty="0"/>
                        <a:t>4</a:t>
                      </a:r>
                      <a:endParaRPr lang="zh-CN" altLang="en-US" sz="1800" dirty="0"/>
                    </a:p>
                  </a:txBody>
                  <a:tcPr marL="91439" marR="91439" anchor="ctr" anchorCtr="1"/>
                </a:tc>
                <a:tc>
                  <a:txBody>
                    <a:bodyPr/>
                    <a:lstStyle/>
                    <a:p>
                      <a:r>
                        <a:rPr lang="en-US" altLang="zh-CN" sz="1800" dirty="0"/>
                        <a:t>5</a:t>
                      </a:r>
                      <a:endParaRPr lang="zh-CN" altLang="en-US" sz="1800" dirty="0"/>
                    </a:p>
                  </a:txBody>
                  <a:tcPr marL="91439" marR="91439" anchor="ctr" anchorCtr="1"/>
                </a:tc>
                <a:tc>
                  <a:txBody>
                    <a:bodyPr/>
                    <a:lstStyle/>
                    <a:p>
                      <a:r>
                        <a:rPr lang="en-US" altLang="zh-CN" sz="1800" dirty="0"/>
                        <a:t>6</a:t>
                      </a:r>
                      <a:endParaRPr lang="zh-CN" altLang="en-US" sz="1800" dirty="0"/>
                    </a:p>
                  </a:txBody>
                  <a:tcPr marL="91439" marR="91439" anchor="ctr" anchorCtr="1"/>
                </a:tc>
                <a:tc>
                  <a:txBody>
                    <a:bodyPr/>
                    <a:lstStyle/>
                    <a:p>
                      <a:r>
                        <a:rPr lang="en-US" altLang="zh-CN" sz="1800" dirty="0"/>
                        <a:t>7</a:t>
                      </a:r>
                      <a:endParaRPr lang="zh-CN" altLang="en-US" sz="1800" dirty="0"/>
                    </a:p>
                  </a:txBody>
                  <a:tcPr marL="91439" marR="91439" anchor="ctr" anchorCtr="1"/>
                </a:tc>
                <a:tc>
                  <a:txBody>
                    <a:bodyPr/>
                    <a:lstStyle/>
                    <a:p>
                      <a:r>
                        <a:rPr lang="en-US" altLang="zh-CN" sz="1800" dirty="0"/>
                        <a:t>8</a:t>
                      </a:r>
                      <a:endParaRPr lang="zh-CN" altLang="en-US" sz="1800" dirty="0"/>
                    </a:p>
                  </a:txBody>
                  <a:tcPr marL="91439" marR="91439" anchor="ctr" anchorCtr="1"/>
                </a:tc>
                <a:tc>
                  <a:txBody>
                    <a:bodyPr/>
                    <a:lstStyle/>
                    <a:p>
                      <a:r>
                        <a:rPr lang="en-US" altLang="zh-CN" sz="1800" dirty="0"/>
                        <a:t>9</a:t>
                      </a:r>
                      <a:endParaRPr lang="zh-CN" altLang="en-US" sz="1800" dirty="0"/>
                    </a:p>
                  </a:txBody>
                  <a:tcPr marL="91439" marR="91439" anchor="ctr" anchorCtr="1"/>
                </a:tc>
                <a:extLst>
                  <a:ext uri="{0D108BD9-81ED-4DB2-BD59-A6C34878D82A}">
                    <a16:rowId xmlns:a16="http://schemas.microsoft.com/office/drawing/2014/main" val="10000"/>
                  </a:ext>
                </a:extLst>
              </a:tr>
              <a:tr h="464344">
                <a:tc>
                  <a:txBody>
                    <a:bodyPr/>
                    <a:lstStyle/>
                    <a:p>
                      <a:r>
                        <a:rPr lang="en-US" altLang="zh-CN" sz="1800" dirty="0"/>
                        <a:t>data</a:t>
                      </a:r>
                      <a:endParaRPr lang="zh-CN" altLang="en-US" sz="1800" dirty="0"/>
                    </a:p>
                  </a:txBody>
                  <a:tcPr marL="91439" marR="91439" anchor="ctr" anchorCtr="1"/>
                </a:tc>
                <a:tc>
                  <a:txBody>
                    <a:bodyPr/>
                    <a:lstStyle/>
                    <a:p>
                      <a:r>
                        <a:rPr lang="en-US" altLang="zh-CN" sz="1800" dirty="0"/>
                        <a:t>L</a:t>
                      </a:r>
                      <a:endParaRPr lang="zh-CN" altLang="en-US" sz="1800" dirty="0"/>
                    </a:p>
                  </a:txBody>
                  <a:tcPr marL="91439" marR="91439" anchor="ctr" anchorCtr="1"/>
                </a:tc>
                <a:tc>
                  <a:txBody>
                    <a:bodyPr/>
                    <a:lstStyle/>
                    <a:p>
                      <a:r>
                        <a:rPr lang="en-US" altLang="zh-CN" sz="1800" dirty="0"/>
                        <a:t>D</a:t>
                      </a:r>
                      <a:endParaRPr lang="zh-CN" altLang="en-US" sz="1800" dirty="0"/>
                    </a:p>
                  </a:txBody>
                  <a:tcPr marL="91439" marR="91439" anchor="ctr" anchorCtr="1"/>
                </a:tc>
                <a:tc>
                  <a:txBody>
                    <a:bodyPr/>
                    <a:lstStyle/>
                    <a:p>
                      <a:r>
                        <a:rPr lang="en-US" altLang="zh-CN" sz="1800" dirty="0"/>
                        <a:t>P</a:t>
                      </a:r>
                      <a:endParaRPr lang="zh-CN" altLang="en-US" sz="1800" dirty="0"/>
                    </a:p>
                  </a:txBody>
                  <a:tcPr marL="91439" marR="91439" anchor="ctr" anchorCtr="1"/>
                </a:tc>
                <a:tc>
                  <a:txBody>
                    <a:bodyPr/>
                    <a:lstStyle/>
                    <a:p>
                      <a:r>
                        <a:rPr lang="en-US" altLang="zh-CN" sz="1800" dirty="0"/>
                        <a:t>C</a:t>
                      </a:r>
                      <a:endParaRPr lang="zh-CN" altLang="en-US" sz="1800" dirty="0"/>
                    </a:p>
                  </a:txBody>
                  <a:tcPr marL="91439" marR="91439" anchor="ctr" anchorCtr="1"/>
                </a:tc>
                <a:tc>
                  <a:txBody>
                    <a:bodyPr/>
                    <a:lstStyle/>
                    <a:p>
                      <a:r>
                        <a:rPr lang="en-US" altLang="zh-CN" sz="1800" dirty="0"/>
                        <a:t>F</a:t>
                      </a:r>
                      <a:endParaRPr lang="zh-CN" altLang="en-US" sz="1800" dirty="0"/>
                    </a:p>
                  </a:txBody>
                  <a:tcPr marL="91439" marR="91439" anchor="ctr" anchorCtr="1"/>
                </a:tc>
                <a:tc>
                  <a:txBody>
                    <a:bodyPr/>
                    <a:lstStyle/>
                    <a:p>
                      <a:r>
                        <a:rPr lang="en-US" altLang="zh-CN" sz="1800" dirty="0"/>
                        <a:t>M</a:t>
                      </a:r>
                      <a:endParaRPr lang="zh-CN" altLang="en-US" sz="1800" dirty="0"/>
                    </a:p>
                  </a:txBody>
                  <a:tcPr marL="91439" marR="91439" anchor="ctr" anchorCtr="1"/>
                </a:tc>
                <a:tc>
                  <a:txBody>
                    <a:bodyPr/>
                    <a:lstStyle/>
                    <a:p>
                      <a:r>
                        <a:rPr lang="en-US" altLang="zh-CN" sz="1800" dirty="0"/>
                        <a:t>E</a:t>
                      </a:r>
                      <a:endParaRPr lang="zh-CN" altLang="en-US" sz="1800" dirty="0"/>
                    </a:p>
                  </a:txBody>
                  <a:tcPr marL="91439" marR="91439" anchor="ctr" anchorCtr="1"/>
                </a:tc>
                <a:tc>
                  <a:txBody>
                    <a:bodyPr/>
                    <a:lstStyle/>
                    <a:p>
                      <a:r>
                        <a:rPr lang="en-US" altLang="zh-CN" sz="1800" dirty="0"/>
                        <a:t>H</a:t>
                      </a:r>
                      <a:endParaRPr lang="zh-CN" altLang="en-US" sz="1800" dirty="0"/>
                    </a:p>
                  </a:txBody>
                  <a:tcPr marL="91439" marR="91439" anchor="ctr" anchorCtr="1"/>
                </a:tc>
                <a:tc>
                  <a:txBody>
                    <a:bodyPr/>
                    <a:lstStyle/>
                    <a:p>
                      <a:r>
                        <a:rPr lang="en-US" altLang="zh-CN" sz="1800" dirty="0"/>
                        <a:t>N</a:t>
                      </a:r>
                      <a:endParaRPr lang="zh-CN" altLang="en-US" sz="1800" dirty="0"/>
                    </a:p>
                  </a:txBody>
                  <a:tcPr marL="91439" marR="91439" anchor="ctr" anchorCtr="1"/>
                </a:tc>
                <a:extLst>
                  <a:ext uri="{0D108BD9-81ED-4DB2-BD59-A6C34878D82A}">
                    <a16:rowId xmlns:a16="http://schemas.microsoft.com/office/drawing/2014/main" val="10001"/>
                  </a:ext>
                </a:extLst>
              </a:tr>
              <a:tr h="464344">
                <a:tc>
                  <a:txBody>
                    <a:bodyPr/>
                    <a:lstStyle/>
                    <a:p>
                      <a:r>
                        <a:rPr lang="en-US" altLang="zh-CN" sz="1800" dirty="0"/>
                        <a:t>left</a:t>
                      </a:r>
                      <a:endParaRPr lang="zh-CN" altLang="en-US" sz="1800" dirty="0"/>
                    </a:p>
                  </a:txBody>
                  <a:tcPr marL="91439" marR="91439" anchor="ctr" anchorCtr="1"/>
                </a:tc>
                <a:tc>
                  <a:txBody>
                    <a:bodyPr/>
                    <a:lstStyle/>
                    <a:p>
                      <a:r>
                        <a:rPr lang="en-US" altLang="zh-CN" sz="1800" dirty="0"/>
                        <a:t>2</a:t>
                      </a:r>
                      <a:endParaRPr lang="zh-CN" altLang="en-US" sz="1800" dirty="0"/>
                    </a:p>
                  </a:txBody>
                  <a:tcPr marL="91439" marR="91439" anchor="ctr" anchorCtr="1"/>
                </a:tc>
                <a:tc>
                  <a:txBody>
                    <a:bodyPr/>
                    <a:lstStyle/>
                    <a:p>
                      <a:r>
                        <a:rPr lang="en-US" altLang="zh-CN" sz="1800" dirty="0"/>
                        <a:t>4</a:t>
                      </a:r>
                      <a:endParaRPr lang="zh-CN" altLang="en-US" sz="1800" dirty="0"/>
                    </a:p>
                  </a:txBody>
                  <a:tcPr marL="91439" marR="91439" anchor="ctr" anchorCtr="1"/>
                </a:tc>
                <a:tc>
                  <a:txBody>
                    <a:bodyPr/>
                    <a:lstStyle/>
                    <a:p>
                      <a:r>
                        <a:rPr lang="en-US" altLang="zh-CN" sz="1800" dirty="0"/>
                        <a:t>6</a:t>
                      </a:r>
                      <a:endParaRPr lang="zh-CN" altLang="en-US" sz="1800" dirty="0"/>
                    </a:p>
                  </a:txBody>
                  <a:tcPr marL="91439" marR="91439" anchor="ctr" anchorCtr="1"/>
                </a:tc>
                <a:tc>
                  <a:txBody>
                    <a:bodyPr/>
                    <a:lstStyle/>
                    <a:p>
                      <a:r>
                        <a:rPr lang="en-US" altLang="zh-CN" sz="1800" dirty="0"/>
                        <a:t>0</a:t>
                      </a:r>
                      <a:endParaRPr lang="zh-CN" altLang="en-US" sz="1800" dirty="0"/>
                    </a:p>
                  </a:txBody>
                  <a:tcPr marL="91439" marR="91439" anchor="ctr" anchorCtr="1"/>
                </a:tc>
                <a:tc>
                  <a:txBody>
                    <a:bodyPr/>
                    <a:lstStyle/>
                    <a:p>
                      <a:r>
                        <a:rPr lang="en-US" altLang="zh-CN" sz="1800" dirty="0"/>
                        <a:t>7</a:t>
                      </a:r>
                      <a:endParaRPr lang="zh-CN" altLang="en-US" sz="1800" dirty="0"/>
                    </a:p>
                  </a:txBody>
                  <a:tcPr marL="91439" marR="91439" anchor="ctr" anchorCtr="1"/>
                </a:tc>
                <a:tc>
                  <a:txBody>
                    <a:bodyPr/>
                    <a:lstStyle/>
                    <a:p>
                      <a:r>
                        <a:rPr lang="en-US" altLang="zh-CN" sz="1800" dirty="0"/>
                        <a:t>0</a:t>
                      </a:r>
                      <a:endParaRPr lang="zh-CN" altLang="en-US" sz="1800" dirty="0"/>
                    </a:p>
                  </a:txBody>
                  <a:tcPr marL="91439" marR="91439" anchor="ctr" anchorCtr="1"/>
                </a:tc>
                <a:tc>
                  <a:txBody>
                    <a:bodyPr/>
                    <a:lstStyle/>
                    <a:p>
                      <a:r>
                        <a:rPr lang="en-US" altLang="zh-CN" sz="1800" dirty="0"/>
                        <a:t>0</a:t>
                      </a:r>
                      <a:endParaRPr lang="zh-CN" altLang="en-US" sz="1800" dirty="0"/>
                    </a:p>
                  </a:txBody>
                  <a:tcPr marL="91439" marR="91439" anchor="ctr" anchorCtr="1"/>
                </a:tc>
                <a:tc>
                  <a:txBody>
                    <a:bodyPr/>
                    <a:lstStyle/>
                    <a:p>
                      <a:r>
                        <a:rPr lang="en-US" altLang="zh-CN" sz="1800" dirty="0"/>
                        <a:t>0</a:t>
                      </a:r>
                      <a:endParaRPr lang="zh-CN" altLang="en-US" sz="1800" dirty="0"/>
                    </a:p>
                  </a:txBody>
                  <a:tcPr marL="91439" marR="91439" anchor="ctr" anchorCtr="1"/>
                </a:tc>
                <a:tc>
                  <a:txBody>
                    <a:bodyPr/>
                    <a:lstStyle/>
                    <a:p>
                      <a:r>
                        <a:rPr lang="en-US" altLang="zh-CN" sz="1800" dirty="0"/>
                        <a:t>0</a:t>
                      </a:r>
                      <a:endParaRPr lang="zh-CN" altLang="en-US" sz="1800" dirty="0"/>
                    </a:p>
                  </a:txBody>
                  <a:tcPr marL="91439" marR="91439" anchor="ctr" anchorCtr="1"/>
                </a:tc>
                <a:extLst>
                  <a:ext uri="{0D108BD9-81ED-4DB2-BD59-A6C34878D82A}">
                    <a16:rowId xmlns:a16="http://schemas.microsoft.com/office/drawing/2014/main" val="10002"/>
                  </a:ext>
                </a:extLst>
              </a:tr>
              <a:tr h="464344">
                <a:tc>
                  <a:txBody>
                    <a:bodyPr/>
                    <a:lstStyle/>
                    <a:p>
                      <a:r>
                        <a:rPr lang="en-US" altLang="zh-CN" sz="1800" dirty="0"/>
                        <a:t>right</a:t>
                      </a:r>
                      <a:endParaRPr lang="zh-CN" altLang="en-US" sz="1800" dirty="0"/>
                    </a:p>
                  </a:txBody>
                  <a:tcPr marL="91439" marR="91439" anchor="ctr" anchorCtr="1"/>
                </a:tc>
                <a:tc>
                  <a:txBody>
                    <a:bodyPr/>
                    <a:lstStyle/>
                    <a:p>
                      <a:r>
                        <a:rPr lang="en-US" altLang="zh-CN" sz="1800" dirty="0"/>
                        <a:t>3</a:t>
                      </a:r>
                      <a:endParaRPr lang="zh-CN" altLang="en-US" sz="1800" dirty="0"/>
                    </a:p>
                  </a:txBody>
                  <a:tcPr marL="91439" marR="91439" anchor="ctr" anchorCtr="1"/>
                </a:tc>
                <a:tc>
                  <a:txBody>
                    <a:bodyPr/>
                    <a:lstStyle/>
                    <a:p>
                      <a:r>
                        <a:rPr lang="en-US" altLang="zh-CN" sz="1800" dirty="0"/>
                        <a:t>5</a:t>
                      </a:r>
                      <a:endParaRPr lang="zh-CN" altLang="en-US" sz="1800" dirty="0"/>
                    </a:p>
                  </a:txBody>
                  <a:tcPr marL="91439" marR="91439" anchor="ctr" anchorCtr="1"/>
                </a:tc>
                <a:tc>
                  <a:txBody>
                    <a:bodyPr/>
                    <a:lstStyle/>
                    <a:p>
                      <a:r>
                        <a:rPr lang="en-US" altLang="zh-CN" sz="1800" dirty="0"/>
                        <a:t>0</a:t>
                      </a:r>
                      <a:endParaRPr lang="zh-CN" altLang="en-US" sz="1800" dirty="0"/>
                    </a:p>
                  </a:txBody>
                  <a:tcPr marL="91439" marR="91439" anchor="ctr" anchorCtr="1"/>
                </a:tc>
                <a:tc>
                  <a:txBody>
                    <a:bodyPr/>
                    <a:lstStyle/>
                    <a:p>
                      <a:r>
                        <a:rPr lang="en-US" altLang="zh-CN" sz="1800" dirty="0"/>
                        <a:t>0</a:t>
                      </a:r>
                      <a:endParaRPr lang="zh-CN" altLang="en-US" sz="1800" dirty="0"/>
                    </a:p>
                  </a:txBody>
                  <a:tcPr marL="91439" marR="91439" anchor="ctr" anchorCtr="1"/>
                </a:tc>
                <a:tc>
                  <a:txBody>
                    <a:bodyPr/>
                    <a:lstStyle/>
                    <a:p>
                      <a:r>
                        <a:rPr lang="en-US" altLang="zh-CN" sz="1800" dirty="0"/>
                        <a:t>8</a:t>
                      </a:r>
                      <a:endParaRPr lang="zh-CN" altLang="en-US" sz="1800" dirty="0"/>
                    </a:p>
                  </a:txBody>
                  <a:tcPr marL="91439" marR="91439" anchor="ctr" anchorCtr="1"/>
                </a:tc>
                <a:tc>
                  <a:txBody>
                    <a:bodyPr/>
                    <a:lstStyle/>
                    <a:p>
                      <a:r>
                        <a:rPr lang="en-US" altLang="zh-CN" sz="1800" dirty="0"/>
                        <a:t>9</a:t>
                      </a:r>
                      <a:endParaRPr lang="zh-CN" altLang="en-US" sz="1800" dirty="0"/>
                    </a:p>
                  </a:txBody>
                  <a:tcPr marL="91439" marR="91439" anchor="ctr" anchorCtr="1"/>
                </a:tc>
                <a:tc>
                  <a:txBody>
                    <a:bodyPr/>
                    <a:lstStyle/>
                    <a:p>
                      <a:r>
                        <a:rPr lang="en-US" altLang="zh-CN" sz="1800" dirty="0"/>
                        <a:t>0</a:t>
                      </a:r>
                      <a:endParaRPr lang="zh-CN" altLang="en-US" sz="1800" dirty="0"/>
                    </a:p>
                  </a:txBody>
                  <a:tcPr marL="91439" marR="91439" anchor="ctr" anchorCtr="1"/>
                </a:tc>
                <a:tc>
                  <a:txBody>
                    <a:bodyPr/>
                    <a:lstStyle/>
                    <a:p>
                      <a:r>
                        <a:rPr lang="en-US" altLang="zh-CN" sz="1800" dirty="0"/>
                        <a:t>0</a:t>
                      </a:r>
                      <a:endParaRPr lang="zh-CN" altLang="en-US" sz="1800" dirty="0"/>
                    </a:p>
                  </a:txBody>
                  <a:tcPr marL="91439" marR="91439" anchor="ctr" anchorCtr="1"/>
                </a:tc>
                <a:tc>
                  <a:txBody>
                    <a:bodyPr/>
                    <a:lstStyle/>
                    <a:p>
                      <a:r>
                        <a:rPr lang="en-US" altLang="zh-CN" sz="1800" dirty="0"/>
                        <a:t>0</a:t>
                      </a:r>
                      <a:endParaRPr lang="zh-CN" altLang="en-US" sz="1800" dirty="0"/>
                    </a:p>
                  </a:txBody>
                  <a:tcPr marL="91439" marR="91439" anchor="ctr" anchorCtr="1"/>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blinds(horizontal)">
                                      <p:cBhvr>
                                        <p:cTn id="1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a:extLst>
              <a:ext uri="{FF2B5EF4-FFF2-40B4-BE49-F238E27FC236}">
                <a16:creationId xmlns:a16="http://schemas.microsoft.com/office/drawing/2014/main" id="{9C35C023-0842-4B25-9C4E-A7A52E759C68}"/>
              </a:ext>
            </a:extLst>
          </p:cNvPr>
          <p:cNvSpPr>
            <a:spLocks noGrp="1" noChangeArrowheads="1"/>
          </p:cNvSpPr>
          <p:nvPr>
            <p:ph type="body" idx="1"/>
          </p:nvPr>
        </p:nvSpPr>
        <p:spPr>
          <a:xfrm>
            <a:off x="619125" y="682624"/>
            <a:ext cx="10515600" cy="5356225"/>
          </a:xfrm>
        </p:spPr>
        <p:txBody>
          <a:bodyPr>
            <a:normAutofit/>
          </a:bodyPr>
          <a:lstStyle/>
          <a:p>
            <a:pPr eaLnBrk="1" hangingPunct="1">
              <a:buFontTx/>
              <a:buNone/>
            </a:pPr>
            <a:r>
              <a:rPr lang="zh-CN" altLang="en-US" b="1" dirty="0">
                <a:latin typeface="+mn-ea"/>
              </a:rPr>
              <a:t>三、二叉树的遍历</a:t>
            </a:r>
            <a:endParaRPr lang="en-US" altLang="zh-CN" b="1" dirty="0">
              <a:latin typeface="+mn-ea"/>
            </a:endParaRPr>
          </a:p>
          <a:p>
            <a:pPr eaLnBrk="1" hangingPunct="1">
              <a:buFontTx/>
              <a:buNone/>
            </a:pPr>
            <a:endParaRPr lang="en-US" altLang="zh-CN" sz="2400" b="1" dirty="0">
              <a:latin typeface="+mn-ea"/>
            </a:endParaRPr>
          </a:p>
          <a:p>
            <a:pPr eaLnBrk="1" hangingPunct="1">
              <a:buFontTx/>
              <a:buNone/>
            </a:pPr>
            <a:endParaRPr lang="en-US" altLang="zh-CN" sz="2400" b="1" dirty="0">
              <a:latin typeface="+mn-ea"/>
            </a:endParaRPr>
          </a:p>
          <a:p>
            <a:pPr eaLnBrk="1" hangingPunct="1">
              <a:buFontTx/>
              <a:buNone/>
            </a:pPr>
            <a:r>
              <a:rPr lang="en-US" altLang="zh-CN" sz="2400" b="1" dirty="0">
                <a:latin typeface="+mn-ea"/>
              </a:rPr>
              <a:t>	</a:t>
            </a:r>
            <a:r>
              <a:rPr lang="zh-CN" altLang="en-US" sz="2400" b="1" dirty="0">
                <a:latin typeface="+mn-ea"/>
              </a:rPr>
              <a:t>先序遍历的操作定义如下：</a:t>
            </a:r>
            <a:endParaRPr lang="en-US" altLang="zh-CN" sz="2400" b="1" dirty="0">
              <a:latin typeface="+mn-ea"/>
            </a:endParaRPr>
          </a:p>
          <a:p>
            <a:pPr eaLnBrk="1" hangingPunct="1">
              <a:buFontTx/>
              <a:buNone/>
            </a:pPr>
            <a:r>
              <a:rPr lang="en-US" altLang="zh-CN" sz="2400" b="1" dirty="0">
                <a:latin typeface="+mn-ea"/>
              </a:rPr>
              <a:t>	</a:t>
            </a:r>
            <a:r>
              <a:rPr lang="zh-CN" altLang="en-US" sz="2400" b="1" dirty="0">
                <a:latin typeface="+mn-ea"/>
              </a:rPr>
              <a:t>若二叉树为空，则空操作，否则</a:t>
            </a:r>
          </a:p>
          <a:p>
            <a:pPr eaLnBrk="1" hangingPunct="1">
              <a:buFontTx/>
              <a:buNone/>
            </a:pPr>
            <a:r>
              <a:rPr lang="en-US" altLang="zh-CN" sz="2400" b="1" dirty="0">
                <a:latin typeface="+mn-ea"/>
              </a:rPr>
              <a:t>	</a:t>
            </a:r>
            <a:r>
              <a:rPr lang="zh-CN" altLang="en-US" sz="2400" b="1" dirty="0">
                <a:latin typeface="+mn-ea"/>
              </a:rPr>
              <a:t>① 访问根结点</a:t>
            </a:r>
          </a:p>
          <a:p>
            <a:pPr eaLnBrk="1" hangingPunct="1">
              <a:buFontTx/>
              <a:buNone/>
            </a:pPr>
            <a:r>
              <a:rPr lang="en-US" altLang="zh-CN" sz="2400" b="1" dirty="0">
                <a:latin typeface="+mn-ea"/>
              </a:rPr>
              <a:t>	</a:t>
            </a:r>
            <a:r>
              <a:rPr lang="zh-CN" altLang="en-US" sz="2400" b="1" dirty="0">
                <a:latin typeface="+mn-ea"/>
              </a:rPr>
              <a:t>② 先序遍历左子树</a:t>
            </a:r>
          </a:p>
          <a:p>
            <a:pPr eaLnBrk="1" hangingPunct="1">
              <a:buFontTx/>
              <a:buNone/>
            </a:pPr>
            <a:r>
              <a:rPr lang="en-US" altLang="zh-CN" sz="2400" b="1" dirty="0">
                <a:latin typeface="+mn-ea"/>
              </a:rPr>
              <a:t>	</a:t>
            </a:r>
            <a:r>
              <a:rPr lang="zh-CN" altLang="en-US" sz="2400" b="1" dirty="0">
                <a:latin typeface="+mn-ea"/>
              </a:rPr>
              <a:t>③ 先序遍历右子树</a:t>
            </a:r>
            <a:endParaRPr lang="en-US" altLang="zh-CN" sz="2400" b="1" dirty="0">
              <a:latin typeface="+mn-ea"/>
            </a:endParaRPr>
          </a:p>
          <a:p>
            <a:pPr eaLnBrk="1" hangingPunct="1">
              <a:buFontTx/>
              <a:buNone/>
            </a:pPr>
            <a:endParaRPr lang="en-US" altLang="zh-CN" sz="2400" b="1" dirty="0">
              <a:latin typeface="+mn-ea"/>
            </a:endParaRPr>
          </a:p>
          <a:p>
            <a:pPr eaLnBrk="1" hangingPunct="1">
              <a:buFontTx/>
              <a:buNone/>
            </a:pPr>
            <a:r>
              <a:rPr lang="en-US" altLang="zh-CN" sz="2400" b="1" dirty="0">
                <a:latin typeface="+mn-ea"/>
              </a:rPr>
              <a:t>	A</a:t>
            </a:r>
            <a:r>
              <a:rPr lang="zh-CN" altLang="en-US" sz="2400" b="1" dirty="0">
                <a:latin typeface="+mn-ea"/>
              </a:rPr>
              <a:t>，</a:t>
            </a:r>
            <a:r>
              <a:rPr lang="en-US" altLang="zh-CN" sz="2400" b="1" dirty="0">
                <a:latin typeface="+mn-ea"/>
              </a:rPr>
              <a:t>B</a:t>
            </a:r>
            <a:r>
              <a:rPr lang="zh-CN" altLang="en-US" sz="2400" b="1" dirty="0">
                <a:latin typeface="+mn-ea"/>
              </a:rPr>
              <a:t>，</a:t>
            </a:r>
            <a:r>
              <a:rPr lang="en-US" altLang="zh-CN" sz="2400" b="1" dirty="0">
                <a:latin typeface="+mn-ea"/>
              </a:rPr>
              <a:t>C</a:t>
            </a:r>
            <a:r>
              <a:rPr lang="zh-CN" altLang="en-US" sz="2400" b="1" dirty="0">
                <a:latin typeface="+mn-ea"/>
              </a:rPr>
              <a:t>，</a:t>
            </a:r>
            <a:r>
              <a:rPr lang="en-US" altLang="zh-CN" sz="2400" b="1" dirty="0">
                <a:latin typeface="+mn-ea"/>
              </a:rPr>
              <a:t>D</a:t>
            </a:r>
            <a:r>
              <a:rPr lang="zh-CN" altLang="en-US" sz="2400" b="1" dirty="0">
                <a:latin typeface="+mn-ea"/>
              </a:rPr>
              <a:t>，</a:t>
            </a:r>
            <a:r>
              <a:rPr lang="en-US" altLang="zh-CN" sz="2400" b="1" dirty="0">
                <a:latin typeface="+mn-ea"/>
              </a:rPr>
              <a:t>E</a:t>
            </a:r>
            <a:r>
              <a:rPr lang="zh-CN" altLang="en-US" sz="2400" b="1" dirty="0">
                <a:latin typeface="+mn-ea"/>
              </a:rPr>
              <a:t>，</a:t>
            </a:r>
            <a:r>
              <a:rPr lang="en-US" altLang="zh-CN" sz="2400" b="1" dirty="0">
                <a:latin typeface="+mn-ea"/>
              </a:rPr>
              <a:t>F</a:t>
            </a:r>
            <a:r>
              <a:rPr lang="zh-CN" altLang="en-US" sz="2400" b="1" dirty="0">
                <a:latin typeface="+mn-ea"/>
              </a:rPr>
              <a:t>，</a:t>
            </a:r>
            <a:r>
              <a:rPr lang="en-US" altLang="zh-CN" sz="2400" b="1" dirty="0">
                <a:latin typeface="+mn-ea"/>
              </a:rPr>
              <a:t>G</a:t>
            </a:r>
            <a:r>
              <a:rPr lang="zh-CN" altLang="en-US" sz="2400" b="1" dirty="0">
                <a:latin typeface="+mn-ea"/>
              </a:rPr>
              <a:t>，</a:t>
            </a:r>
            <a:r>
              <a:rPr lang="en-US" altLang="zh-CN" sz="2400" b="1" dirty="0">
                <a:latin typeface="+mn-ea"/>
              </a:rPr>
              <a:t>H</a:t>
            </a:r>
            <a:endParaRPr lang="zh-CN" altLang="en-US" sz="2400" b="1" dirty="0">
              <a:latin typeface="+mn-ea"/>
            </a:endParaRPr>
          </a:p>
          <a:p>
            <a:pPr eaLnBrk="1" hangingPunct="1">
              <a:buFontTx/>
              <a:buNone/>
            </a:pPr>
            <a:endParaRPr lang="zh-CN" altLang="zh-CN" sz="2400" b="1" dirty="0">
              <a:latin typeface="+mn-ea"/>
            </a:endParaRPr>
          </a:p>
        </p:txBody>
      </p:sp>
      <p:pic>
        <p:nvPicPr>
          <p:cNvPr id="25604" name="Picture 55">
            <a:extLst>
              <a:ext uri="{FF2B5EF4-FFF2-40B4-BE49-F238E27FC236}">
                <a16:creationId xmlns:a16="http://schemas.microsoft.com/office/drawing/2014/main" id="{E196503D-2FB9-48EC-8391-2921F7DCE41A}"/>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24588" y="2003423"/>
            <a:ext cx="3490912"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25603">
                                            <p:txEl>
                                              <p:pRg st="3" end="3"/>
                                            </p:txEl>
                                          </p:spTgt>
                                        </p:tgtEl>
                                        <p:attrNameLst>
                                          <p:attrName>style.visibility</p:attrName>
                                        </p:attrNameLst>
                                      </p:cBhvr>
                                      <p:to>
                                        <p:strVal val="visible"/>
                                      </p:to>
                                    </p:set>
                                    <p:animEffect transition="in" filter="blinds(horizontal)">
                                      <p:cBhvr>
                                        <p:cTn id="7" dur="500"/>
                                        <p:tgtEl>
                                          <p:spTgt spid="25603">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5603">
                                            <p:txEl>
                                              <p:pRg st="4" end="4"/>
                                            </p:txEl>
                                          </p:spTgt>
                                        </p:tgtEl>
                                        <p:attrNameLst>
                                          <p:attrName>style.visibility</p:attrName>
                                        </p:attrNameLst>
                                      </p:cBhvr>
                                      <p:to>
                                        <p:strVal val="visible"/>
                                      </p:to>
                                    </p:set>
                                    <p:animEffect transition="in" filter="blinds(horizontal)">
                                      <p:cBhvr>
                                        <p:cTn id="10" dur="500"/>
                                        <p:tgtEl>
                                          <p:spTgt spid="25603">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5603">
                                            <p:txEl>
                                              <p:pRg st="5" end="5"/>
                                            </p:txEl>
                                          </p:spTgt>
                                        </p:tgtEl>
                                        <p:attrNameLst>
                                          <p:attrName>style.visibility</p:attrName>
                                        </p:attrNameLst>
                                      </p:cBhvr>
                                      <p:to>
                                        <p:strVal val="visible"/>
                                      </p:to>
                                    </p:set>
                                    <p:animEffect transition="in" filter="blinds(horizontal)">
                                      <p:cBhvr>
                                        <p:cTn id="13" dur="500"/>
                                        <p:tgtEl>
                                          <p:spTgt spid="25603">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5603">
                                            <p:txEl>
                                              <p:pRg st="6" end="6"/>
                                            </p:txEl>
                                          </p:spTgt>
                                        </p:tgtEl>
                                        <p:attrNameLst>
                                          <p:attrName>style.visibility</p:attrName>
                                        </p:attrNameLst>
                                      </p:cBhvr>
                                      <p:to>
                                        <p:strVal val="visible"/>
                                      </p:to>
                                    </p:set>
                                    <p:animEffect transition="in" filter="blinds(horizontal)">
                                      <p:cBhvr>
                                        <p:cTn id="16" dur="500"/>
                                        <p:tgtEl>
                                          <p:spTgt spid="25603">
                                            <p:txEl>
                                              <p:pRg st="6" end="6"/>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5603">
                                            <p:txEl>
                                              <p:pRg st="7" end="7"/>
                                            </p:txEl>
                                          </p:spTgt>
                                        </p:tgtEl>
                                        <p:attrNameLst>
                                          <p:attrName>style.visibility</p:attrName>
                                        </p:attrNameLst>
                                      </p:cBhvr>
                                      <p:to>
                                        <p:strVal val="visible"/>
                                      </p:to>
                                    </p:set>
                                    <p:animEffect transition="in" filter="blinds(horizontal)">
                                      <p:cBhvr>
                                        <p:cTn id="19" dur="500"/>
                                        <p:tgtEl>
                                          <p:spTgt spid="25603">
                                            <p:txEl>
                                              <p:pRg st="7" end="7"/>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25604"/>
                                        </p:tgtEl>
                                        <p:attrNameLst>
                                          <p:attrName>style.visibility</p:attrName>
                                        </p:attrNameLst>
                                      </p:cBhvr>
                                      <p:to>
                                        <p:strVal val="visible"/>
                                      </p:to>
                                    </p:set>
                                    <p:animEffect transition="in" filter="blinds(horizontal)">
                                      <p:cBhvr>
                                        <p:cTn id="24" dur="500"/>
                                        <p:tgtEl>
                                          <p:spTgt spid="2560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25603">
                                            <p:txEl>
                                              <p:pRg st="9" end="9"/>
                                            </p:txEl>
                                          </p:spTgt>
                                        </p:tgtEl>
                                        <p:attrNameLst>
                                          <p:attrName>style.visibility</p:attrName>
                                        </p:attrNameLst>
                                      </p:cBhvr>
                                      <p:to>
                                        <p:strVal val="visible"/>
                                      </p:to>
                                    </p:set>
                                    <p:animEffect transition="in" filter="blinds(horizontal)">
                                      <p:cBhvr>
                                        <p:cTn id="29" dur="500"/>
                                        <p:tgtEl>
                                          <p:spTgt spid="2560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a:extLst>
              <a:ext uri="{FF2B5EF4-FFF2-40B4-BE49-F238E27FC236}">
                <a16:creationId xmlns:a16="http://schemas.microsoft.com/office/drawing/2014/main" id="{60B6E8C3-E7C2-4640-9787-63CFB78F0E30}"/>
              </a:ext>
            </a:extLst>
          </p:cNvPr>
          <p:cNvSpPr>
            <a:spLocks noGrp="1" noChangeArrowheads="1"/>
          </p:cNvSpPr>
          <p:nvPr>
            <p:ph type="body" idx="1"/>
          </p:nvPr>
        </p:nvSpPr>
        <p:spPr>
          <a:xfrm>
            <a:off x="838200" y="1425575"/>
            <a:ext cx="10515600" cy="4351338"/>
          </a:xfrm>
        </p:spPr>
        <p:txBody>
          <a:bodyPr/>
          <a:lstStyle/>
          <a:p>
            <a:pPr eaLnBrk="1" hangingPunct="1">
              <a:buFontTx/>
              <a:buNone/>
            </a:pPr>
            <a:endParaRPr lang="en-US" altLang="zh-CN" sz="2400" b="1" dirty="0">
              <a:latin typeface="+mn-ea"/>
            </a:endParaRPr>
          </a:p>
          <a:p>
            <a:pPr eaLnBrk="1" hangingPunct="1">
              <a:buFontTx/>
              <a:buNone/>
            </a:pPr>
            <a:r>
              <a:rPr lang="en-US" altLang="zh-CN" sz="2400" b="1" dirty="0">
                <a:latin typeface="+mn-ea"/>
              </a:rPr>
              <a:t>	</a:t>
            </a:r>
            <a:r>
              <a:rPr lang="zh-CN" altLang="en-US" sz="2400" b="1" dirty="0">
                <a:latin typeface="+mn-ea"/>
              </a:rPr>
              <a:t>中序遍历的操作定义如下：</a:t>
            </a:r>
          </a:p>
          <a:p>
            <a:pPr eaLnBrk="1" hangingPunct="1">
              <a:buFontTx/>
              <a:buNone/>
            </a:pPr>
            <a:r>
              <a:rPr lang="en-US" altLang="zh-CN" sz="2400" b="1" dirty="0">
                <a:latin typeface="+mn-ea"/>
              </a:rPr>
              <a:t>	</a:t>
            </a:r>
            <a:r>
              <a:rPr lang="zh-CN" altLang="en-US" sz="2400" b="1" dirty="0">
                <a:latin typeface="+mn-ea"/>
              </a:rPr>
              <a:t>若二叉树为空，则空操作，否则</a:t>
            </a:r>
          </a:p>
          <a:p>
            <a:pPr eaLnBrk="1" hangingPunct="1">
              <a:buFontTx/>
              <a:buNone/>
            </a:pPr>
            <a:r>
              <a:rPr lang="en-US" altLang="zh-CN" sz="2400" b="1" dirty="0">
                <a:latin typeface="+mn-ea"/>
              </a:rPr>
              <a:t>	</a:t>
            </a:r>
            <a:r>
              <a:rPr lang="zh-CN" altLang="en-US" sz="2400" b="1" dirty="0">
                <a:latin typeface="+mn-ea"/>
              </a:rPr>
              <a:t>① 中序遍历左子树</a:t>
            </a:r>
          </a:p>
          <a:p>
            <a:pPr eaLnBrk="1" hangingPunct="1">
              <a:buFontTx/>
              <a:buNone/>
            </a:pPr>
            <a:r>
              <a:rPr lang="en-US" altLang="zh-CN" sz="2400" b="1" dirty="0">
                <a:latin typeface="+mn-ea"/>
              </a:rPr>
              <a:t>	</a:t>
            </a:r>
            <a:r>
              <a:rPr lang="zh-CN" altLang="en-US" sz="2400" b="1" dirty="0">
                <a:latin typeface="+mn-ea"/>
              </a:rPr>
              <a:t>② 访问根结点</a:t>
            </a:r>
          </a:p>
          <a:p>
            <a:pPr eaLnBrk="1" hangingPunct="1">
              <a:buFontTx/>
              <a:buNone/>
            </a:pPr>
            <a:r>
              <a:rPr lang="en-US" altLang="zh-CN" sz="2400" b="1" dirty="0">
                <a:latin typeface="+mn-ea"/>
              </a:rPr>
              <a:t>	</a:t>
            </a:r>
            <a:r>
              <a:rPr lang="zh-CN" altLang="en-US" sz="2400" b="1" dirty="0">
                <a:latin typeface="+mn-ea"/>
              </a:rPr>
              <a:t>③ 中序遍历右子树</a:t>
            </a:r>
          </a:p>
          <a:p>
            <a:pPr eaLnBrk="1" hangingPunct="1">
              <a:buFontTx/>
              <a:buNone/>
            </a:pPr>
            <a:r>
              <a:rPr lang="en-US" altLang="zh-CN" sz="2400" b="1" dirty="0">
                <a:latin typeface="+mn-ea"/>
              </a:rPr>
              <a:t>	C</a:t>
            </a:r>
            <a:r>
              <a:rPr lang="zh-CN" altLang="en-US" sz="2400" b="1" dirty="0">
                <a:latin typeface="+mn-ea"/>
              </a:rPr>
              <a:t>，</a:t>
            </a:r>
            <a:r>
              <a:rPr lang="en-US" altLang="zh-CN" sz="2400" b="1" dirty="0">
                <a:latin typeface="+mn-ea"/>
              </a:rPr>
              <a:t>B</a:t>
            </a:r>
            <a:r>
              <a:rPr lang="zh-CN" altLang="en-US" sz="2400" b="1" dirty="0">
                <a:latin typeface="+mn-ea"/>
              </a:rPr>
              <a:t>，</a:t>
            </a:r>
            <a:r>
              <a:rPr lang="en-US" altLang="zh-CN" sz="2400" b="1" dirty="0">
                <a:latin typeface="+mn-ea"/>
              </a:rPr>
              <a:t>A</a:t>
            </a:r>
            <a:r>
              <a:rPr lang="zh-CN" altLang="en-US" sz="2400" b="1" dirty="0">
                <a:latin typeface="+mn-ea"/>
              </a:rPr>
              <a:t>，</a:t>
            </a:r>
            <a:r>
              <a:rPr lang="en-US" altLang="zh-CN" sz="2400" b="1" dirty="0">
                <a:latin typeface="+mn-ea"/>
              </a:rPr>
              <a:t>F</a:t>
            </a:r>
            <a:r>
              <a:rPr lang="zh-CN" altLang="en-US" sz="2400" b="1" dirty="0">
                <a:latin typeface="+mn-ea"/>
              </a:rPr>
              <a:t>，</a:t>
            </a:r>
            <a:r>
              <a:rPr lang="en-US" altLang="zh-CN" sz="2400" b="1" dirty="0">
                <a:latin typeface="+mn-ea"/>
              </a:rPr>
              <a:t>E</a:t>
            </a:r>
            <a:r>
              <a:rPr lang="zh-CN" altLang="en-US" sz="2400" b="1" dirty="0">
                <a:latin typeface="+mn-ea"/>
              </a:rPr>
              <a:t>，</a:t>
            </a:r>
            <a:r>
              <a:rPr lang="en-US" altLang="zh-CN" sz="2400" b="1" dirty="0">
                <a:latin typeface="+mn-ea"/>
              </a:rPr>
              <a:t>G</a:t>
            </a:r>
            <a:r>
              <a:rPr lang="zh-CN" altLang="en-US" sz="2400" b="1" dirty="0">
                <a:latin typeface="+mn-ea"/>
              </a:rPr>
              <a:t>，</a:t>
            </a:r>
            <a:r>
              <a:rPr lang="en-US" altLang="zh-CN" sz="2400" b="1" dirty="0">
                <a:latin typeface="+mn-ea"/>
              </a:rPr>
              <a:t>D</a:t>
            </a:r>
            <a:r>
              <a:rPr lang="zh-CN" altLang="en-US" sz="2400" b="1" dirty="0">
                <a:latin typeface="+mn-ea"/>
              </a:rPr>
              <a:t>，</a:t>
            </a:r>
            <a:r>
              <a:rPr lang="en-US" altLang="zh-CN" sz="2400" b="1" dirty="0">
                <a:latin typeface="+mn-ea"/>
              </a:rPr>
              <a:t>H</a:t>
            </a:r>
            <a:endParaRPr lang="zh-CN" altLang="zh-CN" sz="2400" b="1" dirty="0">
              <a:latin typeface="+mn-ea"/>
            </a:endParaRPr>
          </a:p>
        </p:txBody>
      </p:sp>
      <p:pic>
        <p:nvPicPr>
          <p:cNvPr id="26628" name="Picture 55">
            <a:extLst>
              <a:ext uri="{FF2B5EF4-FFF2-40B4-BE49-F238E27FC236}">
                <a16:creationId xmlns:a16="http://schemas.microsoft.com/office/drawing/2014/main" id="{D1FDC18D-A5A8-42A2-B516-C93B5882FC7F}"/>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443663" y="1938339"/>
            <a:ext cx="3490912"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627">
                                            <p:txEl>
                                              <p:pRg st="1" end="1"/>
                                            </p:txEl>
                                          </p:spTgt>
                                        </p:tgtEl>
                                        <p:attrNameLst>
                                          <p:attrName>style.visibility</p:attrName>
                                        </p:attrNameLst>
                                      </p:cBhvr>
                                      <p:to>
                                        <p:strVal val="visible"/>
                                      </p:to>
                                    </p:set>
                                    <p:animEffect transition="in" filter="blinds(horizontal)">
                                      <p:cBhvr>
                                        <p:cTn id="7" dur="500"/>
                                        <p:tgtEl>
                                          <p:spTgt spid="2662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6627">
                                            <p:txEl>
                                              <p:pRg st="2" end="2"/>
                                            </p:txEl>
                                          </p:spTgt>
                                        </p:tgtEl>
                                        <p:attrNameLst>
                                          <p:attrName>style.visibility</p:attrName>
                                        </p:attrNameLst>
                                      </p:cBhvr>
                                      <p:to>
                                        <p:strVal val="visible"/>
                                      </p:to>
                                    </p:set>
                                    <p:animEffect transition="in" filter="blinds(horizontal)">
                                      <p:cBhvr>
                                        <p:cTn id="10" dur="500"/>
                                        <p:tgtEl>
                                          <p:spTgt spid="26627">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6627">
                                            <p:txEl>
                                              <p:pRg st="3" end="3"/>
                                            </p:txEl>
                                          </p:spTgt>
                                        </p:tgtEl>
                                        <p:attrNameLst>
                                          <p:attrName>style.visibility</p:attrName>
                                        </p:attrNameLst>
                                      </p:cBhvr>
                                      <p:to>
                                        <p:strVal val="visible"/>
                                      </p:to>
                                    </p:set>
                                    <p:animEffect transition="in" filter="blinds(horizontal)">
                                      <p:cBhvr>
                                        <p:cTn id="13" dur="500"/>
                                        <p:tgtEl>
                                          <p:spTgt spid="26627">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6627">
                                            <p:txEl>
                                              <p:pRg st="4" end="4"/>
                                            </p:txEl>
                                          </p:spTgt>
                                        </p:tgtEl>
                                        <p:attrNameLst>
                                          <p:attrName>style.visibility</p:attrName>
                                        </p:attrNameLst>
                                      </p:cBhvr>
                                      <p:to>
                                        <p:strVal val="visible"/>
                                      </p:to>
                                    </p:set>
                                    <p:animEffect transition="in" filter="blinds(horizontal)">
                                      <p:cBhvr>
                                        <p:cTn id="16" dur="500"/>
                                        <p:tgtEl>
                                          <p:spTgt spid="26627">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6627">
                                            <p:txEl>
                                              <p:pRg st="5" end="5"/>
                                            </p:txEl>
                                          </p:spTgt>
                                        </p:tgtEl>
                                        <p:attrNameLst>
                                          <p:attrName>style.visibility</p:attrName>
                                        </p:attrNameLst>
                                      </p:cBhvr>
                                      <p:to>
                                        <p:strVal val="visible"/>
                                      </p:to>
                                    </p:set>
                                    <p:animEffect transition="in" filter="blinds(horizontal)">
                                      <p:cBhvr>
                                        <p:cTn id="19" dur="500"/>
                                        <p:tgtEl>
                                          <p:spTgt spid="26627">
                                            <p:txEl>
                                              <p:pRg st="5" end="5"/>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26627">
                                            <p:txEl>
                                              <p:pRg st="6" end="6"/>
                                            </p:txEl>
                                          </p:spTgt>
                                        </p:tgtEl>
                                        <p:attrNameLst>
                                          <p:attrName>style.visibility</p:attrName>
                                        </p:attrNameLst>
                                      </p:cBhvr>
                                      <p:to>
                                        <p:strVal val="visible"/>
                                      </p:to>
                                    </p:set>
                                    <p:animEffect transition="in" filter="blinds(horizontal)">
                                      <p:cBhvr>
                                        <p:cTn id="24" dur="500"/>
                                        <p:tgtEl>
                                          <p:spTgt spid="2662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a:extLst>
              <a:ext uri="{FF2B5EF4-FFF2-40B4-BE49-F238E27FC236}">
                <a16:creationId xmlns:a16="http://schemas.microsoft.com/office/drawing/2014/main" id="{8B8F0714-B706-4709-89FD-229EC137A230}"/>
              </a:ext>
            </a:extLst>
          </p:cNvPr>
          <p:cNvSpPr>
            <a:spLocks noGrp="1" noChangeArrowheads="1"/>
          </p:cNvSpPr>
          <p:nvPr>
            <p:ph type="body" idx="1"/>
          </p:nvPr>
        </p:nvSpPr>
        <p:spPr>
          <a:xfrm>
            <a:off x="838200" y="1711325"/>
            <a:ext cx="10515600" cy="4351338"/>
          </a:xfrm>
        </p:spPr>
        <p:txBody>
          <a:bodyPr/>
          <a:lstStyle/>
          <a:p>
            <a:pPr>
              <a:buNone/>
            </a:pPr>
            <a:r>
              <a:rPr lang="en-US" altLang="zh-CN" sz="2400" b="1" dirty="0">
                <a:latin typeface="+mn-ea"/>
              </a:rPr>
              <a:t>	</a:t>
            </a:r>
            <a:r>
              <a:rPr lang="zh-CN" altLang="en-US" sz="2400" b="1" dirty="0">
                <a:latin typeface="+mn-ea"/>
              </a:rPr>
              <a:t>后序遍历的操作定义如下：</a:t>
            </a:r>
          </a:p>
          <a:p>
            <a:pPr>
              <a:buNone/>
            </a:pPr>
            <a:r>
              <a:rPr lang="en-US" altLang="zh-CN" sz="2400" b="1" dirty="0">
                <a:latin typeface="+mn-ea"/>
              </a:rPr>
              <a:t>	</a:t>
            </a:r>
            <a:r>
              <a:rPr lang="zh-CN" altLang="en-US" sz="2400" b="1" dirty="0">
                <a:latin typeface="+mn-ea"/>
              </a:rPr>
              <a:t>若二叉树为空，则空操作，否则</a:t>
            </a:r>
          </a:p>
          <a:p>
            <a:pPr>
              <a:buNone/>
            </a:pPr>
            <a:r>
              <a:rPr lang="en-US" altLang="zh-CN" sz="2400" b="1" dirty="0">
                <a:latin typeface="+mn-ea"/>
              </a:rPr>
              <a:t>	</a:t>
            </a:r>
            <a:r>
              <a:rPr lang="zh-CN" altLang="en-US" sz="2400" b="1" dirty="0">
                <a:latin typeface="+mn-ea"/>
              </a:rPr>
              <a:t>① 后序遍历左子树</a:t>
            </a:r>
          </a:p>
          <a:p>
            <a:pPr>
              <a:buNone/>
            </a:pPr>
            <a:r>
              <a:rPr lang="en-US" altLang="zh-CN" sz="2400" b="1" dirty="0">
                <a:latin typeface="+mn-ea"/>
              </a:rPr>
              <a:t>	</a:t>
            </a:r>
            <a:r>
              <a:rPr lang="zh-CN" altLang="en-US" sz="2400" b="1" dirty="0">
                <a:latin typeface="+mn-ea"/>
              </a:rPr>
              <a:t>② 后序遍历右子树</a:t>
            </a:r>
          </a:p>
          <a:p>
            <a:pPr>
              <a:buNone/>
            </a:pPr>
            <a:r>
              <a:rPr lang="en-US" altLang="zh-CN" sz="2400" b="1" dirty="0">
                <a:latin typeface="+mn-ea"/>
              </a:rPr>
              <a:t>	</a:t>
            </a:r>
            <a:r>
              <a:rPr lang="zh-CN" altLang="en-US" sz="2400" b="1" dirty="0">
                <a:latin typeface="+mn-ea"/>
              </a:rPr>
              <a:t>③ 访问根结点</a:t>
            </a:r>
          </a:p>
          <a:p>
            <a:pPr>
              <a:buNone/>
            </a:pPr>
            <a:r>
              <a:rPr lang="en-US" altLang="zh-CN" sz="2400" b="1" dirty="0">
                <a:latin typeface="+mn-ea"/>
              </a:rPr>
              <a:t>	C</a:t>
            </a:r>
            <a:r>
              <a:rPr lang="zh-CN" altLang="en-US" sz="2400" b="1" dirty="0">
                <a:latin typeface="+mn-ea"/>
              </a:rPr>
              <a:t>，</a:t>
            </a:r>
            <a:r>
              <a:rPr lang="en-US" altLang="zh-CN" sz="2400" b="1" dirty="0">
                <a:latin typeface="+mn-ea"/>
              </a:rPr>
              <a:t>B</a:t>
            </a:r>
            <a:r>
              <a:rPr lang="zh-CN" altLang="en-US" sz="2400" b="1" dirty="0">
                <a:latin typeface="+mn-ea"/>
              </a:rPr>
              <a:t>，</a:t>
            </a:r>
            <a:r>
              <a:rPr lang="en-US" altLang="zh-CN" sz="2400" b="1" dirty="0">
                <a:latin typeface="+mn-ea"/>
              </a:rPr>
              <a:t>F</a:t>
            </a:r>
            <a:r>
              <a:rPr lang="zh-CN" altLang="en-US" sz="2400" b="1" dirty="0">
                <a:latin typeface="+mn-ea"/>
              </a:rPr>
              <a:t>，</a:t>
            </a:r>
            <a:r>
              <a:rPr lang="en-US" altLang="zh-CN" sz="2400" b="1" dirty="0">
                <a:latin typeface="+mn-ea"/>
              </a:rPr>
              <a:t>G</a:t>
            </a:r>
            <a:r>
              <a:rPr lang="zh-CN" altLang="en-US" sz="2400" b="1" dirty="0">
                <a:latin typeface="+mn-ea"/>
              </a:rPr>
              <a:t>，</a:t>
            </a:r>
            <a:r>
              <a:rPr lang="en-US" altLang="zh-CN" sz="2400" b="1" dirty="0">
                <a:latin typeface="+mn-ea"/>
              </a:rPr>
              <a:t>E</a:t>
            </a:r>
            <a:r>
              <a:rPr lang="zh-CN" altLang="en-US" sz="2400" b="1" dirty="0">
                <a:latin typeface="+mn-ea"/>
              </a:rPr>
              <a:t>，</a:t>
            </a:r>
            <a:r>
              <a:rPr lang="en-US" altLang="zh-CN" sz="2400" b="1" dirty="0">
                <a:latin typeface="+mn-ea"/>
              </a:rPr>
              <a:t>H</a:t>
            </a:r>
            <a:r>
              <a:rPr lang="zh-CN" altLang="en-US" sz="2400" b="1" dirty="0">
                <a:latin typeface="+mn-ea"/>
              </a:rPr>
              <a:t>，</a:t>
            </a:r>
            <a:r>
              <a:rPr lang="en-US" altLang="zh-CN" sz="2400" b="1" dirty="0">
                <a:latin typeface="+mn-ea"/>
              </a:rPr>
              <a:t>D</a:t>
            </a:r>
            <a:r>
              <a:rPr lang="zh-CN" altLang="en-US" sz="2400" b="1" dirty="0">
                <a:latin typeface="+mn-ea"/>
              </a:rPr>
              <a:t>，</a:t>
            </a:r>
            <a:r>
              <a:rPr lang="en-US" altLang="zh-CN" sz="2400" b="1" dirty="0">
                <a:latin typeface="+mn-ea"/>
              </a:rPr>
              <a:t>A</a:t>
            </a:r>
            <a:endParaRPr lang="zh-CN" altLang="zh-CN" sz="2400" b="1" dirty="0">
              <a:latin typeface="+mn-ea"/>
            </a:endParaRPr>
          </a:p>
        </p:txBody>
      </p:sp>
      <p:pic>
        <p:nvPicPr>
          <p:cNvPr id="27652" name="Picture 55">
            <a:extLst>
              <a:ext uri="{FF2B5EF4-FFF2-40B4-BE49-F238E27FC236}">
                <a16:creationId xmlns:a16="http://schemas.microsoft.com/office/drawing/2014/main" id="{D0305F36-3A9F-4990-8F44-9D1FD66E0ED0}"/>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481763" y="1711325"/>
            <a:ext cx="3490912"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Effect transition="in" filter="blinds(horizontal)">
                                      <p:cBhvr>
                                        <p:cTn id="7" dur="500"/>
                                        <p:tgtEl>
                                          <p:spTgt spid="2765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7651">
                                            <p:txEl>
                                              <p:pRg st="1" end="1"/>
                                            </p:txEl>
                                          </p:spTgt>
                                        </p:tgtEl>
                                        <p:attrNameLst>
                                          <p:attrName>style.visibility</p:attrName>
                                        </p:attrNameLst>
                                      </p:cBhvr>
                                      <p:to>
                                        <p:strVal val="visible"/>
                                      </p:to>
                                    </p:set>
                                    <p:animEffect transition="in" filter="blinds(horizontal)">
                                      <p:cBhvr>
                                        <p:cTn id="10" dur="500"/>
                                        <p:tgtEl>
                                          <p:spTgt spid="27651">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7651">
                                            <p:txEl>
                                              <p:pRg st="2" end="2"/>
                                            </p:txEl>
                                          </p:spTgt>
                                        </p:tgtEl>
                                        <p:attrNameLst>
                                          <p:attrName>style.visibility</p:attrName>
                                        </p:attrNameLst>
                                      </p:cBhvr>
                                      <p:to>
                                        <p:strVal val="visible"/>
                                      </p:to>
                                    </p:set>
                                    <p:animEffect transition="in" filter="blinds(horizontal)">
                                      <p:cBhvr>
                                        <p:cTn id="13" dur="500"/>
                                        <p:tgtEl>
                                          <p:spTgt spid="27651">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7651">
                                            <p:txEl>
                                              <p:pRg st="3" end="3"/>
                                            </p:txEl>
                                          </p:spTgt>
                                        </p:tgtEl>
                                        <p:attrNameLst>
                                          <p:attrName>style.visibility</p:attrName>
                                        </p:attrNameLst>
                                      </p:cBhvr>
                                      <p:to>
                                        <p:strVal val="visible"/>
                                      </p:to>
                                    </p:set>
                                    <p:animEffect transition="in" filter="blinds(horizontal)">
                                      <p:cBhvr>
                                        <p:cTn id="16" dur="500"/>
                                        <p:tgtEl>
                                          <p:spTgt spid="27651">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7651">
                                            <p:txEl>
                                              <p:pRg st="4" end="4"/>
                                            </p:txEl>
                                          </p:spTgt>
                                        </p:tgtEl>
                                        <p:attrNameLst>
                                          <p:attrName>style.visibility</p:attrName>
                                        </p:attrNameLst>
                                      </p:cBhvr>
                                      <p:to>
                                        <p:strVal val="visible"/>
                                      </p:to>
                                    </p:set>
                                    <p:animEffect transition="in" filter="blinds(horizontal)">
                                      <p:cBhvr>
                                        <p:cTn id="19" dur="500"/>
                                        <p:tgtEl>
                                          <p:spTgt spid="27651">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27651">
                                            <p:txEl>
                                              <p:pRg st="5" end="5"/>
                                            </p:txEl>
                                          </p:spTgt>
                                        </p:tgtEl>
                                        <p:attrNameLst>
                                          <p:attrName>style.visibility</p:attrName>
                                        </p:attrNameLst>
                                      </p:cBhvr>
                                      <p:to>
                                        <p:strVal val="visible"/>
                                      </p:to>
                                    </p:set>
                                    <p:animEffect transition="in" filter="blinds(horizontal)">
                                      <p:cBhvr>
                                        <p:cTn id="24" dur="500"/>
                                        <p:tgtEl>
                                          <p:spTgt spid="276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C752342-CC35-4476-9E09-689F850C8837}"/>
              </a:ext>
            </a:extLst>
          </p:cNvPr>
          <p:cNvSpPr>
            <a:spLocks noGrp="1"/>
          </p:cNvSpPr>
          <p:nvPr>
            <p:ph idx="1"/>
          </p:nvPr>
        </p:nvSpPr>
        <p:spPr>
          <a:xfrm>
            <a:off x="838200" y="619125"/>
            <a:ext cx="10515600" cy="5557838"/>
          </a:xfrm>
        </p:spPr>
        <p:txBody>
          <a:bodyPr/>
          <a:lstStyle/>
          <a:p>
            <a:pPr marL="0" indent="0">
              <a:buNone/>
            </a:pPr>
            <a:r>
              <a:rPr lang="zh-CN" altLang="en-US" b="1" dirty="0"/>
              <a:t>例题</a:t>
            </a:r>
            <a:r>
              <a:rPr lang="en-US" altLang="zh-CN" b="1" dirty="0"/>
              <a:t>1</a:t>
            </a:r>
            <a:r>
              <a:rPr lang="zh-CN" altLang="en-US" b="1" dirty="0"/>
              <a:t>：</a:t>
            </a:r>
            <a:r>
              <a:rPr lang="en-US" altLang="zh-CN" b="1" dirty="0"/>
              <a:t>XJOI8801 </a:t>
            </a:r>
            <a:r>
              <a:rPr lang="zh-CN" altLang="en-US" b="1" dirty="0"/>
              <a:t>二叉树遍历</a:t>
            </a:r>
            <a:r>
              <a:rPr lang="en-US" altLang="zh-CN" b="1" dirty="0"/>
              <a:t>I</a:t>
            </a:r>
          </a:p>
          <a:p>
            <a:pPr marL="0" indent="0">
              <a:buNone/>
            </a:pPr>
            <a:endParaRPr lang="en-US" altLang="zh-CN" b="1" dirty="0"/>
          </a:p>
          <a:p>
            <a:pPr marL="0" indent="0">
              <a:buNone/>
            </a:pPr>
            <a:r>
              <a:rPr lang="zh-CN" altLang="en-US" b="1" dirty="0"/>
              <a:t>题目描述：</a:t>
            </a:r>
          </a:p>
          <a:p>
            <a:pPr marL="0" indent="0">
              <a:buNone/>
            </a:pPr>
            <a:r>
              <a:rPr lang="zh-CN" altLang="en-US" b="1" dirty="0"/>
              <a:t>给定一颗以</a:t>
            </a:r>
            <a:r>
              <a:rPr lang="en-US" altLang="zh-CN" b="1" dirty="0"/>
              <a:t>1</a:t>
            </a:r>
            <a:r>
              <a:rPr lang="zh-CN" altLang="en-US" b="1" dirty="0"/>
              <a:t>为根的二叉树，输出他的先序遍历</a:t>
            </a:r>
            <a:endParaRPr lang="en-US" altLang="zh-CN" b="1" dirty="0"/>
          </a:p>
          <a:p>
            <a:pPr marL="0" indent="0">
              <a:buNone/>
            </a:pPr>
            <a:endParaRPr lang="en-US" altLang="zh-CN" b="1" dirty="0"/>
          </a:p>
          <a:p>
            <a:pPr marL="0" indent="0">
              <a:buNone/>
            </a:pPr>
            <a:r>
              <a:rPr lang="zh-CN" altLang="en-US" b="1" dirty="0"/>
              <a:t>输入格式：</a:t>
            </a:r>
          </a:p>
          <a:p>
            <a:pPr marL="0" indent="0">
              <a:buNone/>
            </a:pPr>
            <a:r>
              <a:rPr lang="zh-CN" altLang="en-US" b="1" dirty="0"/>
              <a:t>第一行一个正整数</a:t>
            </a:r>
            <a:r>
              <a:rPr lang="en-US" altLang="zh-CN" b="1" dirty="0"/>
              <a:t>n</a:t>
            </a:r>
            <a:r>
              <a:rPr lang="zh-CN" altLang="en-US" b="1" dirty="0"/>
              <a:t>表示节点个数</a:t>
            </a:r>
          </a:p>
          <a:p>
            <a:pPr marL="0" indent="0">
              <a:buNone/>
            </a:pPr>
            <a:r>
              <a:rPr lang="zh-CN" altLang="en-US" b="1" dirty="0"/>
              <a:t>接下来</a:t>
            </a:r>
            <a:r>
              <a:rPr lang="en-US" altLang="zh-CN" b="1" dirty="0"/>
              <a:t>n</a:t>
            </a:r>
            <a:r>
              <a:rPr lang="zh-CN" altLang="en-US" b="1" dirty="0"/>
              <a:t>行，第</a:t>
            </a:r>
            <a:r>
              <a:rPr lang="en-US" altLang="zh-CN" b="1" dirty="0" err="1"/>
              <a:t>i</a:t>
            </a:r>
            <a:r>
              <a:rPr lang="zh-CN" altLang="en-US" b="1" dirty="0"/>
              <a:t>行两个正整数分别表示节点</a:t>
            </a:r>
            <a:r>
              <a:rPr lang="en-US" altLang="zh-CN" b="1" dirty="0" err="1"/>
              <a:t>i</a:t>
            </a:r>
            <a:r>
              <a:rPr lang="zh-CN" altLang="en-US" b="1" dirty="0"/>
              <a:t>的左右儿子，如果没有儿子为</a:t>
            </a:r>
            <a:r>
              <a:rPr lang="en-US" altLang="zh-CN" b="1" dirty="0"/>
              <a:t>-1</a:t>
            </a:r>
            <a:endParaRPr lang="zh-CN" altLang="en-US" b="1" dirty="0"/>
          </a:p>
        </p:txBody>
      </p:sp>
    </p:spTree>
    <p:extLst>
      <p:ext uri="{BB962C8B-B14F-4D97-AF65-F5344CB8AC3E}">
        <p14:creationId xmlns:p14="http://schemas.microsoft.com/office/powerpoint/2010/main" val="38238775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C752342-CC35-4476-9E09-689F850C8837}"/>
              </a:ext>
            </a:extLst>
          </p:cNvPr>
          <p:cNvSpPr>
            <a:spLocks noGrp="1"/>
          </p:cNvSpPr>
          <p:nvPr>
            <p:ph idx="1"/>
          </p:nvPr>
        </p:nvSpPr>
        <p:spPr>
          <a:xfrm>
            <a:off x="590550" y="650081"/>
            <a:ext cx="10515600" cy="5557838"/>
          </a:xfrm>
        </p:spPr>
        <p:txBody>
          <a:bodyPr>
            <a:normAutofit fontScale="92500" lnSpcReduction="20000"/>
          </a:bodyPr>
          <a:lstStyle/>
          <a:p>
            <a:pPr marL="0" indent="0">
              <a:buNone/>
            </a:pPr>
            <a:r>
              <a:rPr lang="zh-CN" altLang="en-US" b="1" dirty="0"/>
              <a:t>例题</a:t>
            </a:r>
            <a:r>
              <a:rPr lang="en-US" altLang="zh-CN" b="1" dirty="0"/>
              <a:t>2</a:t>
            </a:r>
            <a:r>
              <a:rPr lang="zh-CN" altLang="en-US" b="1" dirty="0"/>
              <a:t>：</a:t>
            </a:r>
            <a:r>
              <a:rPr lang="en-US" altLang="zh-CN" b="1" dirty="0"/>
              <a:t>XJOI8805 </a:t>
            </a:r>
            <a:r>
              <a:rPr lang="zh-CN" altLang="en-US" b="1" dirty="0"/>
              <a:t>求先序排列</a:t>
            </a:r>
            <a:endParaRPr lang="en-US" altLang="zh-CN" b="1" dirty="0"/>
          </a:p>
          <a:p>
            <a:pPr marL="0" indent="0">
              <a:buNone/>
            </a:pPr>
            <a:endParaRPr lang="en-US" altLang="zh-CN" b="1" dirty="0"/>
          </a:p>
          <a:p>
            <a:pPr marL="0" indent="0">
              <a:buNone/>
            </a:pPr>
            <a:r>
              <a:rPr lang="zh-CN" altLang="en-US" b="1" dirty="0"/>
              <a:t>题目描述：</a:t>
            </a:r>
          </a:p>
          <a:p>
            <a:pPr marL="0" indent="0">
              <a:buNone/>
            </a:pPr>
            <a:r>
              <a:rPr lang="zh-CN" altLang="en-US" b="1" dirty="0"/>
              <a:t>给出一棵二叉树的中序与后序排列。求出它的先序排列。（约定树结点用不同的大写字母表示，长度≤</a:t>
            </a:r>
            <a:r>
              <a:rPr lang="en-US" altLang="zh-CN" b="1" dirty="0"/>
              <a:t>8</a:t>
            </a:r>
            <a:r>
              <a:rPr lang="zh-CN" altLang="en-US" b="1" dirty="0"/>
              <a:t>）</a:t>
            </a:r>
          </a:p>
          <a:p>
            <a:pPr marL="0" indent="0">
              <a:buNone/>
            </a:pPr>
            <a:endParaRPr lang="zh-CN" altLang="en-US" b="1" dirty="0"/>
          </a:p>
          <a:p>
            <a:pPr marL="0" indent="0">
              <a:buNone/>
            </a:pPr>
            <a:r>
              <a:rPr lang="zh-CN" altLang="en-US" b="1" dirty="0"/>
              <a:t>输入格式：</a:t>
            </a:r>
          </a:p>
          <a:p>
            <a:pPr marL="0" indent="0">
              <a:buNone/>
            </a:pPr>
            <a:r>
              <a:rPr lang="en-US" altLang="zh-CN" b="1" dirty="0"/>
              <a:t>2</a:t>
            </a:r>
            <a:r>
              <a:rPr lang="zh-CN" altLang="en-US" b="1" dirty="0"/>
              <a:t>行，均为大写字母组成的字符串，表示一棵二叉树的中序与后序排列。 </a:t>
            </a:r>
            <a:endParaRPr lang="en-US" altLang="zh-CN" b="1" dirty="0"/>
          </a:p>
          <a:p>
            <a:pPr marL="0" indent="0">
              <a:buNone/>
            </a:pPr>
            <a:r>
              <a:rPr lang="zh-CN" altLang="en-US" b="1" dirty="0"/>
              <a:t>样例输入</a:t>
            </a:r>
            <a:r>
              <a:rPr lang="en-US" altLang="zh-CN" b="1" dirty="0"/>
              <a:t>1</a:t>
            </a:r>
            <a:r>
              <a:rPr lang="zh-CN" altLang="en-US" b="1" dirty="0"/>
              <a:t>：</a:t>
            </a:r>
          </a:p>
          <a:p>
            <a:pPr marL="0" indent="0">
              <a:buNone/>
            </a:pPr>
            <a:r>
              <a:rPr lang="en-US" altLang="zh-CN" b="1" dirty="0"/>
              <a:t>BADC</a:t>
            </a:r>
          </a:p>
          <a:p>
            <a:pPr marL="0" indent="0">
              <a:buNone/>
            </a:pPr>
            <a:r>
              <a:rPr lang="en-US" altLang="zh-CN" b="1" dirty="0"/>
              <a:t>BDCA</a:t>
            </a:r>
          </a:p>
          <a:p>
            <a:pPr marL="0" indent="0">
              <a:buNone/>
            </a:pPr>
            <a:r>
              <a:rPr lang="zh-CN" altLang="en-US" b="1" dirty="0"/>
              <a:t>样例输出</a:t>
            </a:r>
            <a:r>
              <a:rPr lang="en-US" altLang="zh-CN" b="1" dirty="0"/>
              <a:t>1</a:t>
            </a:r>
            <a:r>
              <a:rPr lang="zh-CN" altLang="en-US" b="1" dirty="0"/>
              <a:t>：</a:t>
            </a:r>
          </a:p>
          <a:p>
            <a:pPr marL="0" indent="0">
              <a:buNone/>
            </a:pPr>
            <a:r>
              <a:rPr lang="en-US" altLang="zh-CN" b="1" dirty="0"/>
              <a:t>ABCD</a:t>
            </a:r>
            <a:endParaRPr lang="zh-CN" altLang="en-US" b="1" dirty="0"/>
          </a:p>
        </p:txBody>
      </p:sp>
    </p:spTree>
    <p:extLst>
      <p:ext uri="{BB962C8B-B14F-4D97-AF65-F5344CB8AC3E}">
        <p14:creationId xmlns:p14="http://schemas.microsoft.com/office/powerpoint/2010/main" val="574171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49BED6A-FF70-46B7-9F66-8751D2BE2213}"/>
              </a:ext>
            </a:extLst>
          </p:cNvPr>
          <p:cNvSpPr>
            <a:spLocks noGrp="1"/>
          </p:cNvSpPr>
          <p:nvPr>
            <p:ph idx="1"/>
          </p:nvPr>
        </p:nvSpPr>
        <p:spPr>
          <a:xfrm>
            <a:off x="838200" y="577850"/>
            <a:ext cx="10515600" cy="4351338"/>
          </a:xfrm>
        </p:spPr>
        <p:txBody>
          <a:bodyPr/>
          <a:lstStyle/>
          <a:p>
            <a:pPr>
              <a:spcBef>
                <a:spcPct val="0"/>
              </a:spcBef>
              <a:buClrTx/>
              <a:buFontTx/>
              <a:buNone/>
            </a:pPr>
            <a:r>
              <a:rPr lang="zh-CN" altLang="zh-CN" b="1" dirty="0"/>
              <a:t>树的定义</a:t>
            </a:r>
          </a:p>
          <a:p>
            <a:pPr>
              <a:spcBef>
                <a:spcPct val="0"/>
              </a:spcBef>
              <a:buClrTx/>
              <a:buFontTx/>
              <a:buNone/>
            </a:pPr>
            <a:endParaRPr lang="en-US" altLang="zh-CN" b="1" dirty="0"/>
          </a:p>
          <a:p>
            <a:pPr>
              <a:spcBef>
                <a:spcPct val="0"/>
              </a:spcBef>
              <a:buClrTx/>
              <a:buFontTx/>
              <a:buNone/>
            </a:pPr>
            <a:r>
              <a:rPr lang="zh-CN" altLang="zh-CN" sz="2400" b="1" dirty="0"/>
              <a:t>一棵树（</a:t>
            </a:r>
            <a:r>
              <a:rPr lang="en-US" altLang="zh-CN" sz="2400" b="1" dirty="0"/>
              <a:t>tree</a:t>
            </a:r>
            <a:r>
              <a:rPr lang="zh-CN" altLang="zh-CN" sz="2400" b="1" dirty="0"/>
              <a:t>）是由</a:t>
            </a:r>
            <a:r>
              <a:rPr lang="en-US" altLang="zh-CN" sz="2400" b="1" dirty="0"/>
              <a:t>n</a:t>
            </a:r>
            <a:r>
              <a:rPr lang="zh-CN" altLang="zh-CN" sz="2400" b="1" dirty="0"/>
              <a:t>（</a:t>
            </a:r>
            <a:r>
              <a:rPr lang="en-US" altLang="zh-CN" sz="2400" b="1" dirty="0"/>
              <a:t>n&gt;0</a:t>
            </a:r>
            <a:r>
              <a:rPr lang="zh-CN" altLang="zh-CN" sz="2400" b="1" dirty="0"/>
              <a:t>）个元素组成的有限集合，其中：</a:t>
            </a:r>
          </a:p>
          <a:p>
            <a:pPr>
              <a:spcBef>
                <a:spcPct val="0"/>
              </a:spcBef>
              <a:buClrTx/>
              <a:buFontTx/>
              <a:buNone/>
            </a:pPr>
            <a:r>
              <a:rPr lang="zh-CN" altLang="zh-CN" sz="2400" b="1" dirty="0"/>
              <a:t>（</a:t>
            </a:r>
            <a:r>
              <a:rPr lang="en-US" altLang="zh-CN" sz="2400" b="1" dirty="0"/>
              <a:t>1</a:t>
            </a:r>
            <a:r>
              <a:rPr lang="zh-CN" altLang="zh-CN" sz="2400" b="1" dirty="0"/>
              <a:t>）每个元素称为结点（</a:t>
            </a:r>
            <a:r>
              <a:rPr lang="en-US" altLang="zh-CN" sz="2400" b="1" dirty="0"/>
              <a:t>node</a:t>
            </a:r>
            <a:r>
              <a:rPr lang="zh-CN" altLang="zh-CN" sz="2400" b="1" dirty="0"/>
              <a:t>）；</a:t>
            </a:r>
          </a:p>
          <a:p>
            <a:pPr>
              <a:spcBef>
                <a:spcPct val="0"/>
              </a:spcBef>
              <a:buClrTx/>
              <a:buFontTx/>
              <a:buNone/>
            </a:pPr>
            <a:r>
              <a:rPr lang="zh-CN" altLang="zh-CN" sz="2400" b="1" dirty="0"/>
              <a:t>（</a:t>
            </a:r>
            <a:r>
              <a:rPr lang="en-US" altLang="zh-CN" sz="2400" b="1" dirty="0"/>
              <a:t>2</a:t>
            </a:r>
            <a:r>
              <a:rPr lang="zh-CN" altLang="zh-CN" sz="2400" b="1" dirty="0"/>
              <a:t>）有一个特定的结点，称为根结点或根（</a:t>
            </a:r>
            <a:r>
              <a:rPr lang="en-US" altLang="zh-CN" sz="2400" b="1" dirty="0"/>
              <a:t>root</a:t>
            </a:r>
            <a:r>
              <a:rPr lang="zh-CN" altLang="zh-CN" sz="2400" b="1" dirty="0"/>
              <a:t>）；</a:t>
            </a:r>
          </a:p>
          <a:p>
            <a:pPr>
              <a:spcBef>
                <a:spcPct val="0"/>
              </a:spcBef>
              <a:buClrTx/>
              <a:buFontTx/>
              <a:buNone/>
            </a:pPr>
            <a:r>
              <a:rPr lang="zh-CN" altLang="zh-CN" sz="2400" b="1" dirty="0"/>
              <a:t>（</a:t>
            </a:r>
            <a:r>
              <a:rPr lang="en-US" altLang="zh-CN" sz="2400" b="1" dirty="0"/>
              <a:t>3</a:t>
            </a:r>
            <a:r>
              <a:rPr lang="zh-CN" altLang="zh-CN" sz="2400" b="1" dirty="0"/>
              <a:t>）除根结点外，其余结点被分成</a:t>
            </a:r>
            <a:r>
              <a:rPr lang="en-US" altLang="zh-CN" sz="2400" b="1" dirty="0"/>
              <a:t>m</a:t>
            </a:r>
            <a:r>
              <a:rPr lang="zh-CN" altLang="zh-CN" sz="2400" b="1" dirty="0"/>
              <a:t>（</a:t>
            </a:r>
            <a:r>
              <a:rPr lang="en-US" altLang="zh-CN" sz="2400" b="1" dirty="0"/>
              <a:t>m&gt;=0</a:t>
            </a:r>
            <a:r>
              <a:rPr lang="zh-CN" altLang="zh-CN" sz="2400" b="1" dirty="0"/>
              <a:t>）个互不相交的有限集合，而每个子集又都是一棵树（称为原树的子树）</a:t>
            </a:r>
            <a:endParaRPr kumimoji="1" lang="en-US" altLang="zh-CN" sz="2400" b="1" dirty="0">
              <a:latin typeface="Times New Roman" panose="02020603050405020304" pitchFamily="18" charset="0"/>
            </a:endParaRPr>
          </a:p>
          <a:p>
            <a:pPr marL="0" indent="0">
              <a:buNone/>
            </a:pPr>
            <a:endParaRPr lang="zh-CN" altLang="en-US" b="1" dirty="0"/>
          </a:p>
        </p:txBody>
      </p:sp>
      <p:grpSp>
        <p:nvGrpSpPr>
          <p:cNvPr id="4" name="Group 6">
            <a:extLst>
              <a:ext uri="{FF2B5EF4-FFF2-40B4-BE49-F238E27FC236}">
                <a16:creationId xmlns:a16="http://schemas.microsoft.com/office/drawing/2014/main" id="{C6554B9F-C656-491D-B0F5-78ACB999DA76}"/>
              </a:ext>
            </a:extLst>
          </p:cNvPr>
          <p:cNvGrpSpPr>
            <a:grpSpLocks/>
          </p:cNvGrpSpPr>
          <p:nvPr/>
        </p:nvGrpSpPr>
        <p:grpSpPr bwMode="auto">
          <a:xfrm>
            <a:off x="1924050" y="3442018"/>
            <a:ext cx="2879725" cy="2449513"/>
            <a:chOff x="1610" y="618"/>
            <a:chExt cx="2131" cy="2187"/>
          </a:xfrm>
        </p:grpSpPr>
        <p:sp>
          <p:nvSpPr>
            <p:cNvPr id="5" name="Oval 7">
              <a:extLst>
                <a:ext uri="{FF2B5EF4-FFF2-40B4-BE49-F238E27FC236}">
                  <a16:creationId xmlns:a16="http://schemas.microsoft.com/office/drawing/2014/main" id="{9964F631-87D4-40EE-B8B5-CC9CC03BB726}"/>
                </a:ext>
              </a:extLst>
            </p:cNvPr>
            <p:cNvSpPr>
              <a:spLocks noChangeArrowheads="1"/>
            </p:cNvSpPr>
            <p:nvPr/>
          </p:nvSpPr>
          <p:spPr bwMode="auto">
            <a:xfrm>
              <a:off x="2608" y="890"/>
              <a:ext cx="136" cy="1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Oval 8">
              <a:extLst>
                <a:ext uri="{FF2B5EF4-FFF2-40B4-BE49-F238E27FC236}">
                  <a16:creationId xmlns:a16="http://schemas.microsoft.com/office/drawing/2014/main" id="{FDE62691-761A-4BBE-9FCF-55984905E290}"/>
                </a:ext>
              </a:extLst>
            </p:cNvPr>
            <p:cNvSpPr>
              <a:spLocks noChangeArrowheads="1"/>
            </p:cNvSpPr>
            <p:nvPr/>
          </p:nvSpPr>
          <p:spPr bwMode="auto">
            <a:xfrm>
              <a:off x="2381" y="1344"/>
              <a:ext cx="136" cy="1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Oval 9">
              <a:extLst>
                <a:ext uri="{FF2B5EF4-FFF2-40B4-BE49-F238E27FC236}">
                  <a16:creationId xmlns:a16="http://schemas.microsoft.com/office/drawing/2014/main" id="{39547722-1498-4D14-8238-AFDF5B0499CC}"/>
                </a:ext>
              </a:extLst>
            </p:cNvPr>
            <p:cNvSpPr>
              <a:spLocks noChangeArrowheads="1"/>
            </p:cNvSpPr>
            <p:nvPr/>
          </p:nvSpPr>
          <p:spPr bwMode="auto">
            <a:xfrm>
              <a:off x="2971" y="1344"/>
              <a:ext cx="136" cy="1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Oval 10">
              <a:extLst>
                <a:ext uri="{FF2B5EF4-FFF2-40B4-BE49-F238E27FC236}">
                  <a16:creationId xmlns:a16="http://schemas.microsoft.com/office/drawing/2014/main" id="{334903FB-9B3D-4D53-996F-0B634EEC71C7}"/>
                </a:ext>
              </a:extLst>
            </p:cNvPr>
            <p:cNvSpPr>
              <a:spLocks noChangeArrowheads="1"/>
            </p:cNvSpPr>
            <p:nvPr/>
          </p:nvSpPr>
          <p:spPr bwMode="auto">
            <a:xfrm>
              <a:off x="2154" y="1933"/>
              <a:ext cx="136" cy="1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Oval 11">
              <a:extLst>
                <a:ext uri="{FF2B5EF4-FFF2-40B4-BE49-F238E27FC236}">
                  <a16:creationId xmlns:a16="http://schemas.microsoft.com/office/drawing/2014/main" id="{8301B31C-4D63-4E76-9229-DE08D5382158}"/>
                </a:ext>
              </a:extLst>
            </p:cNvPr>
            <p:cNvSpPr>
              <a:spLocks noChangeArrowheads="1"/>
            </p:cNvSpPr>
            <p:nvPr/>
          </p:nvSpPr>
          <p:spPr bwMode="auto">
            <a:xfrm>
              <a:off x="2789" y="1933"/>
              <a:ext cx="136" cy="1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Oval 12">
              <a:extLst>
                <a:ext uri="{FF2B5EF4-FFF2-40B4-BE49-F238E27FC236}">
                  <a16:creationId xmlns:a16="http://schemas.microsoft.com/office/drawing/2014/main" id="{AC3D37C2-954F-4532-AB52-F39F4B57897C}"/>
                </a:ext>
              </a:extLst>
            </p:cNvPr>
            <p:cNvSpPr>
              <a:spLocks noChangeArrowheads="1"/>
            </p:cNvSpPr>
            <p:nvPr/>
          </p:nvSpPr>
          <p:spPr bwMode="auto">
            <a:xfrm>
              <a:off x="3379" y="1888"/>
              <a:ext cx="136" cy="1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Oval 13">
              <a:extLst>
                <a:ext uri="{FF2B5EF4-FFF2-40B4-BE49-F238E27FC236}">
                  <a16:creationId xmlns:a16="http://schemas.microsoft.com/office/drawing/2014/main" id="{8F0D2B7E-F0CF-4C06-8987-18BBFE1A992A}"/>
                </a:ext>
              </a:extLst>
            </p:cNvPr>
            <p:cNvSpPr>
              <a:spLocks noChangeArrowheads="1"/>
            </p:cNvSpPr>
            <p:nvPr/>
          </p:nvSpPr>
          <p:spPr bwMode="auto">
            <a:xfrm>
              <a:off x="2018" y="2478"/>
              <a:ext cx="136" cy="1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14">
              <a:extLst>
                <a:ext uri="{FF2B5EF4-FFF2-40B4-BE49-F238E27FC236}">
                  <a16:creationId xmlns:a16="http://schemas.microsoft.com/office/drawing/2014/main" id="{A01355E2-E8C3-4238-9C0D-1018F6306C02}"/>
                </a:ext>
              </a:extLst>
            </p:cNvPr>
            <p:cNvSpPr>
              <a:spLocks noChangeShapeType="1"/>
            </p:cNvSpPr>
            <p:nvPr/>
          </p:nvSpPr>
          <p:spPr bwMode="auto">
            <a:xfrm flipH="1">
              <a:off x="2472" y="1026"/>
              <a:ext cx="181" cy="3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15">
              <a:extLst>
                <a:ext uri="{FF2B5EF4-FFF2-40B4-BE49-F238E27FC236}">
                  <a16:creationId xmlns:a16="http://schemas.microsoft.com/office/drawing/2014/main" id="{C67B39FC-6D7A-43A4-A632-3376E697925A}"/>
                </a:ext>
              </a:extLst>
            </p:cNvPr>
            <p:cNvSpPr>
              <a:spLocks noChangeShapeType="1"/>
            </p:cNvSpPr>
            <p:nvPr/>
          </p:nvSpPr>
          <p:spPr bwMode="auto">
            <a:xfrm flipH="1">
              <a:off x="2245" y="1480"/>
              <a:ext cx="181" cy="45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16">
              <a:extLst>
                <a:ext uri="{FF2B5EF4-FFF2-40B4-BE49-F238E27FC236}">
                  <a16:creationId xmlns:a16="http://schemas.microsoft.com/office/drawing/2014/main" id="{22B8294F-0002-483D-9104-5874E3A16FE7}"/>
                </a:ext>
              </a:extLst>
            </p:cNvPr>
            <p:cNvSpPr>
              <a:spLocks noChangeShapeType="1"/>
            </p:cNvSpPr>
            <p:nvPr/>
          </p:nvSpPr>
          <p:spPr bwMode="auto">
            <a:xfrm flipH="1">
              <a:off x="2064" y="2069"/>
              <a:ext cx="135" cy="40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7">
              <a:extLst>
                <a:ext uri="{FF2B5EF4-FFF2-40B4-BE49-F238E27FC236}">
                  <a16:creationId xmlns:a16="http://schemas.microsoft.com/office/drawing/2014/main" id="{887B935F-7A6F-4535-B7FA-48A6A1EBCF35}"/>
                </a:ext>
              </a:extLst>
            </p:cNvPr>
            <p:cNvSpPr>
              <a:spLocks noChangeShapeType="1"/>
            </p:cNvSpPr>
            <p:nvPr/>
          </p:nvSpPr>
          <p:spPr bwMode="auto">
            <a:xfrm>
              <a:off x="2699" y="1026"/>
              <a:ext cx="317" cy="3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18">
              <a:extLst>
                <a:ext uri="{FF2B5EF4-FFF2-40B4-BE49-F238E27FC236}">
                  <a16:creationId xmlns:a16="http://schemas.microsoft.com/office/drawing/2014/main" id="{52B5A4E7-C15F-4869-B1F8-65B3A1E4EAF1}"/>
                </a:ext>
              </a:extLst>
            </p:cNvPr>
            <p:cNvSpPr>
              <a:spLocks noChangeShapeType="1"/>
            </p:cNvSpPr>
            <p:nvPr/>
          </p:nvSpPr>
          <p:spPr bwMode="auto">
            <a:xfrm flipH="1">
              <a:off x="2835" y="1480"/>
              <a:ext cx="181" cy="45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19">
              <a:extLst>
                <a:ext uri="{FF2B5EF4-FFF2-40B4-BE49-F238E27FC236}">
                  <a16:creationId xmlns:a16="http://schemas.microsoft.com/office/drawing/2014/main" id="{BF993B10-183F-4D62-B814-32C7BC714B6C}"/>
                </a:ext>
              </a:extLst>
            </p:cNvPr>
            <p:cNvSpPr>
              <a:spLocks noChangeShapeType="1"/>
            </p:cNvSpPr>
            <p:nvPr/>
          </p:nvSpPr>
          <p:spPr bwMode="auto">
            <a:xfrm>
              <a:off x="3107" y="1434"/>
              <a:ext cx="317" cy="45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Text Box 20">
              <a:extLst>
                <a:ext uri="{FF2B5EF4-FFF2-40B4-BE49-F238E27FC236}">
                  <a16:creationId xmlns:a16="http://schemas.microsoft.com/office/drawing/2014/main" id="{DC56FB5E-B7E4-4D4A-880E-9580FD1F7511}"/>
                </a:ext>
              </a:extLst>
            </p:cNvPr>
            <p:cNvSpPr txBox="1">
              <a:spLocks noChangeArrowheads="1"/>
            </p:cNvSpPr>
            <p:nvPr/>
          </p:nvSpPr>
          <p:spPr bwMode="auto">
            <a:xfrm>
              <a:off x="2518" y="618"/>
              <a:ext cx="3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solidFill>
                    <a:schemeClr val="tx1"/>
                  </a:solidFill>
                  <a:effectLst/>
                  <a:latin typeface="Arial" panose="020B0604020202020204" pitchFamily="34" charset="0"/>
                </a:rPr>
                <a:t>v0</a:t>
              </a:r>
            </a:p>
          </p:txBody>
        </p:sp>
        <p:sp>
          <p:nvSpPr>
            <p:cNvPr id="19" name="Text Box 21">
              <a:extLst>
                <a:ext uri="{FF2B5EF4-FFF2-40B4-BE49-F238E27FC236}">
                  <a16:creationId xmlns:a16="http://schemas.microsoft.com/office/drawing/2014/main" id="{3860EFB9-7BF4-4551-ACCB-B93AEBF87014}"/>
                </a:ext>
              </a:extLst>
            </p:cNvPr>
            <p:cNvSpPr txBox="1">
              <a:spLocks noChangeArrowheads="1"/>
            </p:cNvSpPr>
            <p:nvPr/>
          </p:nvSpPr>
          <p:spPr bwMode="auto">
            <a:xfrm>
              <a:off x="1745" y="1843"/>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solidFill>
                    <a:schemeClr val="tx1"/>
                  </a:solidFill>
                  <a:effectLst/>
                  <a:latin typeface="Arial" panose="020B0604020202020204" pitchFamily="34" charset="0"/>
                </a:rPr>
                <a:t>v3</a:t>
              </a:r>
            </a:p>
          </p:txBody>
        </p:sp>
        <p:sp>
          <p:nvSpPr>
            <p:cNvPr id="20" name="Text Box 22">
              <a:extLst>
                <a:ext uri="{FF2B5EF4-FFF2-40B4-BE49-F238E27FC236}">
                  <a16:creationId xmlns:a16="http://schemas.microsoft.com/office/drawing/2014/main" id="{1BF42B02-133E-4E7D-81C7-8B661C072D7C}"/>
                </a:ext>
              </a:extLst>
            </p:cNvPr>
            <p:cNvSpPr txBox="1">
              <a:spLocks noChangeArrowheads="1"/>
            </p:cNvSpPr>
            <p:nvPr/>
          </p:nvSpPr>
          <p:spPr bwMode="auto">
            <a:xfrm>
              <a:off x="1973" y="1254"/>
              <a:ext cx="362"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solidFill>
                    <a:schemeClr val="tx1"/>
                  </a:solidFill>
                  <a:effectLst/>
                  <a:latin typeface="Arial" panose="020B0604020202020204" pitchFamily="34" charset="0"/>
                </a:rPr>
                <a:t>v1</a:t>
              </a:r>
            </a:p>
          </p:txBody>
        </p:sp>
        <p:sp>
          <p:nvSpPr>
            <p:cNvPr id="21" name="Text Box 23">
              <a:extLst>
                <a:ext uri="{FF2B5EF4-FFF2-40B4-BE49-F238E27FC236}">
                  <a16:creationId xmlns:a16="http://schemas.microsoft.com/office/drawing/2014/main" id="{29174A81-1DE8-4346-9603-38700F27FD57}"/>
                </a:ext>
              </a:extLst>
            </p:cNvPr>
            <p:cNvSpPr txBox="1">
              <a:spLocks noChangeArrowheads="1"/>
            </p:cNvSpPr>
            <p:nvPr/>
          </p:nvSpPr>
          <p:spPr bwMode="auto">
            <a:xfrm>
              <a:off x="1610" y="2477"/>
              <a:ext cx="363"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solidFill>
                    <a:schemeClr val="tx1"/>
                  </a:solidFill>
                  <a:effectLst/>
                  <a:latin typeface="Arial" panose="020B0604020202020204" pitchFamily="34" charset="0"/>
                </a:rPr>
                <a:t>v6</a:t>
              </a:r>
            </a:p>
          </p:txBody>
        </p:sp>
        <p:sp>
          <p:nvSpPr>
            <p:cNvPr id="22" name="Text Box 24">
              <a:extLst>
                <a:ext uri="{FF2B5EF4-FFF2-40B4-BE49-F238E27FC236}">
                  <a16:creationId xmlns:a16="http://schemas.microsoft.com/office/drawing/2014/main" id="{7268A45C-7E85-4C71-BCD7-0457A2207EE7}"/>
                </a:ext>
              </a:extLst>
            </p:cNvPr>
            <p:cNvSpPr txBox="1">
              <a:spLocks noChangeArrowheads="1"/>
            </p:cNvSpPr>
            <p:nvPr/>
          </p:nvSpPr>
          <p:spPr bwMode="auto">
            <a:xfrm>
              <a:off x="3061" y="1162"/>
              <a:ext cx="362"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solidFill>
                    <a:schemeClr val="tx1"/>
                  </a:solidFill>
                  <a:effectLst/>
                  <a:latin typeface="Arial" panose="020B0604020202020204" pitchFamily="34" charset="0"/>
                </a:rPr>
                <a:t>v2</a:t>
              </a:r>
            </a:p>
          </p:txBody>
        </p:sp>
        <p:sp>
          <p:nvSpPr>
            <p:cNvPr id="23" name="Text Box 25">
              <a:extLst>
                <a:ext uri="{FF2B5EF4-FFF2-40B4-BE49-F238E27FC236}">
                  <a16:creationId xmlns:a16="http://schemas.microsoft.com/office/drawing/2014/main" id="{610E1955-8B7C-4875-B073-CE7B8B676F36}"/>
                </a:ext>
              </a:extLst>
            </p:cNvPr>
            <p:cNvSpPr txBox="1">
              <a:spLocks noChangeArrowheads="1"/>
            </p:cNvSpPr>
            <p:nvPr/>
          </p:nvSpPr>
          <p:spPr bwMode="auto">
            <a:xfrm>
              <a:off x="2653" y="2069"/>
              <a:ext cx="363"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solidFill>
                    <a:schemeClr val="tx1"/>
                  </a:solidFill>
                  <a:effectLst/>
                  <a:latin typeface="Arial" panose="020B0604020202020204" pitchFamily="34" charset="0"/>
                </a:rPr>
                <a:t>v4</a:t>
              </a:r>
            </a:p>
          </p:txBody>
        </p:sp>
        <p:sp>
          <p:nvSpPr>
            <p:cNvPr id="24" name="Text Box 26">
              <a:extLst>
                <a:ext uri="{FF2B5EF4-FFF2-40B4-BE49-F238E27FC236}">
                  <a16:creationId xmlns:a16="http://schemas.microsoft.com/office/drawing/2014/main" id="{2B981686-FFBB-4050-9298-D6B59045D518}"/>
                </a:ext>
              </a:extLst>
            </p:cNvPr>
            <p:cNvSpPr txBox="1">
              <a:spLocks noChangeArrowheads="1"/>
            </p:cNvSpPr>
            <p:nvPr/>
          </p:nvSpPr>
          <p:spPr bwMode="auto">
            <a:xfrm>
              <a:off x="3378" y="2069"/>
              <a:ext cx="363"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solidFill>
                    <a:schemeClr val="tx1"/>
                  </a:solidFill>
                  <a:effectLst/>
                  <a:latin typeface="Arial" panose="020B0604020202020204" pitchFamily="34" charset="0"/>
                </a:rPr>
                <a:t>v5</a:t>
              </a:r>
            </a:p>
          </p:txBody>
        </p:sp>
      </p:grpSp>
      <p:pic>
        <p:nvPicPr>
          <p:cNvPr id="25" name="Picture 12" descr="timg?image&amp;quality=80&amp;size=b9999_10000&amp;sec=1498302207851&amp;di=9ca4a3fd5c94e69980ef347b8c292074&amp;imgtype=jpg&amp;src=http%3A%2F%2Fimg0">
            <a:extLst>
              <a:ext uri="{FF2B5EF4-FFF2-40B4-BE49-F238E27FC236}">
                <a16:creationId xmlns:a16="http://schemas.microsoft.com/office/drawing/2014/main" id="{EB3CDF96-3572-486C-A8DA-BFFA84537A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6332" y="3325293"/>
            <a:ext cx="2514600" cy="267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12" descr="timg?image&amp;quality=80&amp;size=b9999_10000&amp;sec=1498302207851&amp;di=9ca4a3fd5c94e69980ef347b8c292074&amp;imgtype=jpg&amp;src=http%3A%2F%2Fimg0">
            <a:extLst>
              <a:ext uri="{FF2B5EF4-FFF2-40B4-BE49-F238E27FC236}">
                <a16:creationId xmlns:a16="http://schemas.microsoft.com/office/drawing/2014/main" id="{7741C3C0-E66A-42ED-8982-6D8A475C63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8950932" y="3325293"/>
            <a:ext cx="2514600" cy="267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62369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622F78C-42D7-4D44-A769-827057D463E3}"/>
              </a:ext>
            </a:extLst>
          </p:cNvPr>
          <p:cNvSpPr>
            <a:spLocks noGrp="1"/>
          </p:cNvSpPr>
          <p:nvPr>
            <p:ph idx="1"/>
          </p:nvPr>
        </p:nvSpPr>
        <p:spPr>
          <a:xfrm>
            <a:off x="838200" y="901700"/>
            <a:ext cx="10515600" cy="4351338"/>
          </a:xfrm>
        </p:spPr>
        <p:txBody>
          <a:bodyPr/>
          <a:lstStyle/>
          <a:p>
            <a:pPr marL="0" indent="0">
              <a:buNone/>
            </a:pPr>
            <a:r>
              <a:rPr lang="zh-CN" altLang="en-US" b="1" dirty="0"/>
              <a:t>思考题：</a:t>
            </a:r>
            <a:r>
              <a:rPr lang="en-US" altLang="zh-CN" b="1" dirty="0"/>
              <a:t>XJOI1505 </a:t>
            </a:r>
            <a:r>
              <a:rPr lang="zh-CN" altLang="en-US" b="1" dirty="0"/>
              <a:t>遍历问题</a:t>
            </a:r>
            <a:endParaRPr lang="en-US" altLang="zh-CN" b="1" dirty="0"/>
          </a:p>
          <a:p>
            <a:pPr marL="0" indent="0">
              <a:buNone/>
            </a:pPr>
            <a:endParaRPr lang="en-US" altLang="zh-CN" b="1" dirty="0"/>
          </a:p>
          <a:p>
            <a:pPr marL="0" indent="0">
              <a:buNone/>
            </a:pPr>
            <a:r>
              <a:rPr lang="zh-CN" altLang="en-US" b="1" dirty="0"/>
              <a:t>题目描述：</a:t>
            </a:r>
            <a:endParaRPr lang="en-US" altLang="zh-CN" b="1" dirty="0"/>
          </a:p>
          <a:p>
            <a:pPr marL="0" indent="0">
              <a:buNone/>
            </a:pPr>
            <a:r>
              <a:rPr lang="zh-CN" altLang="en-US" b="1" dirty="0"/>
              <a:t>已知二叉树的前、后序遍历，求可能的中序遍历数量。</a:t>
            </a:r>
          </a:p>
        </p:txBody>
      </p:sp>
    </p:spTree>
    <p:extLst>
      <p:ext uri="{BB962C8B-B14F-4D97-AF65-F5344CB8AC3E}">
        <p14:creationId xmlns:p14="http://schemas.microsoft.com/office/powerpoint/2010/main" val="31362213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107CB13-2EBF-43EC-9C7C-36F6A1284FA3}"/>
              </a:ext>
            </a:extLst>
          </p:cNvPr>
          <p:cNvSpPr>
            <a:spLocks noGrp="1"/>
          </p:cNvSpPr>
          <p:nvPr>
            <p:ph idx="1"/>
          </p:nvPr>
        </p:nvSpPr>
        <p:spPr>
          <a:xfrm>
            <a:off x="838200" y="628650"/>
            <a:ext cx="10515600" cy="5548313"/>
          </a:xfrm>
        </p:spPr>
        <p:txBody>
          <a:bodyPr/>
          <a:lstStyle/>
          <a:p>
            <a:pPr marL="0" indent="0">
              <a:buNone/>
            </a:pPr>
            <a:r>
              <a:rPr lang="zh-CN" altLang="en-US" b="1" dirty="0"/>
              <a:t>三、树转二叉树</a:t>
            </a:r>
            <a:endParaRPr lang="en-US" altLang="zh-CN" b="1" dirty="0"/>
          </a:p>
          <a:p>
            <a:pPr marL="0" indent="0">
              <a:buNone/>
            </a:pPr>
            <a:endParaRPr lang="en-US" altLang="zh-CN" b="1" dirty="0"/>
          </a:p>
          <a:p>
            <a:pPr marL="0" indent="0">
              <a:buNone/>
            </a:pPr>
            <a:r>
              <a:rPr lang="zh-CN" altLang="en-US" b="1" dirty="0"/>
              <a:t>实现步骤：</a:t>
            </a:r>
            <a:endParaRPr lang="en-US" altLang="zh-CN" b="1" dirty="0"/>
          </a:p>
          <a:p>
            <a:pPr marL="0" indent="0">
              <a:buNone/>
            </a:pPr>
            <a:r>
              <a:rPr lang="en-US" altLang="zh-CN" b="1" dirty="0"/>
              <a:t>1</a:t>
            </a:r>
            <a:r>
              <a:rPr lang="zh-CN" altLang="en-US" b="1" dirty="0"/>
              <a:t>、将树的根节点直接作为二叉树的根节点</a:t>
            </a:r>
          </a:p>
          <a:p>
            <a:pPr marL="0" indent="0">
              <a:buNone/>
            </a:pPr>
            <a:r>
              <a:rPr lang="en-US" altLang="zh-CN" b="1" dirty="0"/>
              <a:t>2</a:t>
            </a:r>
            <a:r>
              <a:rPr lang="zh-CN" altLang="en-US" b="1" dirty="0"/>
              <a:t>、将树的根节点的第一个子节点作为根节点的左儿子，若该子节点存在兄弟节点，则将该子节点的第一个兄弟节点（方向从左往右）作为该子节点的右儿子</a:t>
            </a:r>
          </a:p>
          <a:p>
            <a:pPr marL="0" indent="0">
              <a:buNone/>
            </a:pPr>
            <a:r>
              <a:rPr lang="en-US" altLang="zh-CN" b="1" dirty="0"/>
              <a:t>3</a:t>
            </a:r>
            <a:r>
              <a:rPr lang="zh-CN" altLang="en-US" b="1" dirty="0"/>
              <a:t>、将树中的剩余节点按照上一步的方式，依序添加到二叉树中，直到树中所有的节点都在二叉树中</a:t>
            </a:r>
          </a:p>
        </p:txBody>
      </p:sp>
    </p:spTree>
    <p:extLst>
      <p:ext uri="{BB962C8B-B14F-4D97-AF65-F5344CB8AC3E}">
        <p14:creationId xmlns:p14="http://schemas.microsoft.com/office/powerpoint/2010/main" val="35754468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B7B35C4-E57D-43DE-9577-8ADDCA2BB631}"/>
              </a:ext>
            </a:extLst>
          </p:cNvPr>
          <p:cNvSpPr>
            <a:spLocks noGrp="1"/>
          </p:cNvSpPr>
          <p:nvPr>
            <p:ph idx="1"/>
          </p:nvPr>
        </p:nvSpPr>
        <p:spPr>
          <a:xfrm>
            <a:off x="838200" y="733425"/>
            <a:ext cx="10515600" cy="5443538"/>
          </a:xfrm>
        </p:spPr>
        <p:txBody>
          <a:bodyPr/>
          <a:lstStyle/>
          <a:p>
            <a:endParaRPr lang="zh-CN" altLang="en-US" dirty="0"/>
          </a:p>
        </p:txBody>
      </p:sp>
      <p:pic>
        <p:nvPicPr>
          <p:cNvPr id="4" name="图片 3">
            <a:extLst>
              <a:ext uri="{FF2B5EF4-FFF2-40B4-BE49-F238E27FC236}">
                <a16:creationId xmlns:a16="http://schemas.microsoft.com/office/drawing/2014/main" id="{B9485123-59C9-42A7-88C7-872D261C7348}"/>
              </a:ext>
            </a:extLst>
          </p:cNvPr>
          <p:cNvPicPr>
            <a:picLocks noChangeAspect="1"/>
          </p:cNvPicPr>
          <p:nvPr/>
        </p:nvPicPr>
        <p:blipFill>
          <a:blip r:embed="rId2"/>
          <a:stretch>
            <a:fillRect/>
          </a:stretch>
        </p:blipFill>
        <p:spPr>
          <a:xfrm>
            <a:off x="2376487" y="1066800"/>
            <a:ext cx="7439025" cy="4152900"/>
          </a:xfrm>
          <a:prstGeom prst="rect">
            <a:avLst/>
          </a:prstGeom>
        </p:spPr>
      </p:pic>
    </p:spTree>
    <p:extLst>
      <p:ext uri="{BB962C8B-B14F-4D97-AF65-F5344CB8AC3E}">
        <p14:creationId xmlns:p14="http://schemas.microsoft.com/office/powerpoint/2010/main" val="28877311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411CA62-CD42-4007-A13E-61C6FF457553}"/>
              </a:ext>
            </a:extLst>
          </p:cNvPr>
          <p:cNvSpPr>
            <a:spLocks noGrp="1"/>
          </p:cNvSpPr>
          <p:nvPr>
            <p:ph idx="1"/>
          </p:nvPr>
        </p:nvSpPr>
        <p:spPr>
          <a:xfrm>
            <a:off x="838200" y="590550"/>
            <a:ext cx="10515600" cy="5586413"/>
          </a:xfrm>
        </p:spPr>
        <p:txBody>
          <a:bodyPr>
            <a:normAutofit/>
          </a:bodyPr>
          <a:lstStyle/>
          <a:p>
            <a:pPr marL="0" indent="0">
              <a:buNone/>
            </a:pPr>
            <a:r>
              <a:rPr lang="zh-CN" altLang="en-US" sz="2400" dirty="0"/>
              <a:t>还可以这样理解普通树转换成二叉树：</a:t>
            </a:r>
            <a:endParaRPr lang="en-US" altLang="zh-CN" sz="2400" dirty="0"/>
          </a:p>
          <a:p>
            <a:pPr marL="0" indent="0">
              <a:buNone/>
            </a:pPr>
            <a:endParaRPr lang="en-US" altLang="zh-CN" sz="2400" dirty="0"/>
          </a:p>
          <a:p>
            <a:pPr marL="0" indent="0">
              <a:buNone/>
            </a:pPr>
            <a:r>
              <a:rPr lang="en-US" altLang="zh-CN" sz="2400" dirty="0"/>
              <a:t>1</a:t>
            </a:r>
            <a:r>
              <a:rPr lang="zh-CN" altLang="en-US" sz="2400" dirty="0"/>
              <a:t>、在所有兄弟结点之间加一连线</a:t>
            </a:r>
          </a:p>
          <a:p>
            <a:pPr marL="0" indent="0">
              <a:buNone/>
            </a:pPr>
            <a:r>
              <a:rPr lang="en-US" altLang="zh-CN" sz="2400" dirty="0"/>
              <a:t>2</a:t>
            </a:r>
            <a:r>
              <a:rPr lang="zh-CN" altLang="en-US" sz="2400" dirty="0"/>
              <a:t>、对每个结点，除了保留与其第一个儿子的连线外，去掉该结点与其它孩子的连线</a:t>
            </a:r>
          </a:p>
          <a:p>
            <a:pPr marL="0" indent="0">
              <a:buNone/>
            </a:pPr>
            <a:endParaRPr lang="zh-CN" altLang="en-US" sz="2400" dirty="0"/>
          </a:p>
        </p:txBody>
      </p:sp>
      <p:pic>
        <p:nvPicPr>
          <p:cNvPr id="4" name="图片 3">
            <a:extLst>
              <a:ext uri="{FF2B5EF4-FFF2-40B4-BE49-F238E27FC236}">
                <a16:creationId xmlns:a16="http://schemas.microsoft.com/office/drawing/2014/main" id="{D519CA84-F960-423B-AB8E-66E8E348315A}"/>
              </a:ext>
            </a:extLst>
          </p:cNvPr>
          <p:cNvPicPr>
            <a:picLocks noChangeAspect="1"/>
          </p:cNvPicPr>
          <p:nvPr/>
        </p:nvPicPr>
        <p:blipFill>
          <a:blip r:embed="rId2"/>
          <a:stretch>
            <a:fillRect/>
          </a:stretch>
        </p:blipFill>
        <p:spPr>
          <a:xfrm>
            <a:off x="1447801" y="3005467"/>
            <a:ext cx="7867650" cy="2987065"/>
          </a:xfrm>
          <a:prstGeom prst="rect">
            <a:avLst/>
          </a:prstGeom>
        </p:spPr>
      </p:pic>
    </p:spTree>
    <p:extLst>
      <p:ext uri="{BB962C8B-B14F-4D97-AF65-F5344CB8AC3E}">
        <p14:creationId xmlns:p14="http://schemas.microsoft.com/office/powerpoint/2010/main" val="39457139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C752342-CC35-4476-9E09-689F850C8837}"/>
              </a:ext>
            </a:extLst>
          </p:cNvPr>
          <p:cNvSpPr>
            <a:spLocks noGrp="1"/>
          </p:cNvSpPr>
          <p:nvPr>
            <p:ph idx="1"/>
          </p:nvPr>
        </p:nvSpPr>
        <p:spPr>
          <a:xfrm>
            <a:off x="838200" y="619125"/>
            <a:ext cx="10515600" cy="5557838"/>
          </a:xfrm>
        </p:spPr>
        <p:txBody>
          <a:bodyPr>
            <a:normAutofit/>
          </a:bodyPr>
          <a:lstStyle/>
          <a:p>
            <a:pPr marL="0" indent="0">
              <a:buNone/>
            </a:pPr>
            <a:r>
              <a:rPr lang="zh-CN" altLang="en-US" sz="2400" b="1" dirty="0"/>
              <a:t>例题：</a:t>
            </a:r>
            <a:r>
              <a:rPr lang="en-US" altLang="zh-CN" sz="2400" b="1" dirty="0"/>
              <a:t>XJOI1559 </a:t>
            </a:r>
            <a:r>
              <a:rPr lang="zh-CN" altLang="en-US" sz="2400" b="1" dirty="0"/>
              <a:t>树转二叉树</a:t>
            </a:r>
            <a:endParaRPr lang="en-US" altLang="zh-CN" sz="2400" b="1" dirty="0"/>
          </a:p>
          <a:p>
            <a:pPr marL="0" indent="0">
              <a:buNone/>
            </a:pPr>
            <a:endParaRPr lang="en-US" altLang="zh-CN" sz="2400" b="1" dirty="0"/>
          </a:p>
          <a:p>
            <a:pPr marL="0" indent="0">
              <a:buNone/>
            </a:pPr>
            <a:r>
              <a:rPr lang="zh-CN" altLang="en-US" sz="2400" b="1" dirty="0"/>
              <a:t>题目描述：</a:t>
            </a:r>
          </a:p>
          <a:p>
            <a:pPr marL="0" indent="0">
              <a:buNone/>
            </a:pPr>
            <a:r>
              <a:rPr lang="zh-CN" altLang="en-US" sz="2400" b="1" dirty="0"/>
              <a:t>将一棵树转化成二叉树。</a:t>
            </a:r>
            <a:endParaRPr lang="en-US" altLang="zh-CN" sz="2400" b="1" dirty="0"/>
          </a:p>
          <a:p>
            <a:pPr marL="0" indent="0">
              <a:buNone/>
            </a:pPr>
            <a:endParaRPr lang="en-US" altLang="zh-CN" sz="2400" b="1" dirty="0"/>
          </a:p>
          <a:p>
            <a:pPr marL="0" indent="0">
              <a:buNone/>
            </a:pPr>
            <a:r>
              <a:rPr lang="zh-CN" altLang="en-US" sz="2400" b="1" dirty="0"/>
              <a:t>输入格式：</a:t>
            </a:r>
          </a:p>
          <a:p>
            <a:pPr marL="0" indent="0">
              <a:buNone/>
            </a:pPr>
            <a:r>
              <a:rPr lang="zh-CN" altLang="en-US" sz="2400" b="1" dirty="0"/>
              <a:t>输入的信息，第一行一个数</a:t>
            </a:r>
            <a:r>
              <a:rPr lang="en-US" altLang="zh-CN" sz="2400" b="1" dirty="0"/>
              <a:t>n</a:t>
            </a:r>
            <a:r>
              <a:rPr lang="zh-CN" altLang="en-US" sz="2400" b="1" dirty="0"/>
              <a:t>，</a:t>
            </a:r>
            <a:r>
              <a:rPr lang="en-US" altLang="zh-CN" sz="2400" b="1" dirty="0"/>
              <a:t>(n&lt;=1000)</a:t>
            </a:r>
            <a:r>
              <a:rPr lang="zh-CN" altLang="en-US" sz="2400" b="1" dirty="0"/>
              <a:t>是树的结点数，以下</a:t>
            </a:r>
            <a:r>
              <a:rPr lang="en-US" altLang="zh-CN" sz="2400" b="1" dirty="0"/>
              <a:t>n</a:t>
            </a:r>
            <a:r>
              <a:rPr lang="zh-CN" altLang="en-US" sz="2400" b="1" dirty="0"/>
              <a:t>行，第</a:t>
            </a:r>
            <a:r>
              <a:rPr lang="en-US" altLang="zh-CN" sz="2400" b="1" dirty="0"/>
              <a:t>i+1</a:t>
            </a:r>
            <a:r>
              <a:rPr lang="zh-CN" altLang="en-US" sz="2400" b="1" dirty="0"/>
              <a:t>行是第</a:t>
            </a:r>
            <a:r>
              <a:rPr lang="en-US" altLang="zh-CN" sz="2400" b="1" dirty="0" err="1"/>
              <a:t>i</a:t>
            </a:r>
            <a:r>
              <a:rPr lang="zh-CN" altLang="en-US" sz="2400" b="1" dirty="0"/>
              <a:t>个结点的信息，第一个整数，是该结点的特征数值，后列出所有孩子结点的特征数值，树根的特征数值规定为</a:t>
            </a:r>
            <a:r>
              <a:rPr lang="en-US" altLang="zh-CN" sz="2400" b="1" dirty="0"/>
              <a:t>1, </a:t>
            </a:r>
            <a:r>
              <a:rPr lang="zh-CN" altLang="en-US" sz="2400" b="1" dirty="0"/>
              <a:t>其它结点的待征值是不大于</a:t>
            </a:r>
            <a:r>
              <a:rPr lang="en-US" altLang="zh-CN" sz="2400" b="1" dirty="0"/>
              <a:t>30000</a:t>
            </a:r>
            <a:r>
              <a:rPr lang="zh-CN" altLang="en-US" sz="2400" b="1" dirty="0"/>
              <a:t>的正整数。</a:t>
            </a:r>
          </a:p>
        </p:txBody>
      </p:sp>
    </p:spTree>
    <p:extLst>
      <p:ext uri="{BB962C8B-B14F-4D97-AF65-F5344CB8AC3E}">
        <p14:creationId xmlns:p14="http://schemas.microsoft.com/office/powerpoint/2010/main" val="34889601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FDEA86-C56D-437F-9CA2-86F91A69060C}"/>
              </a:ext>
            </a:extLst>
          </p:cNvPr>
          <p:cNvSpPr>
            <a:spLocks noGrp="1"/>
          </p:cNvSpPr>
          <p:nvPr>
            <p:ph type="title"/>
          </p:nvPr>
        </p:nvSpPr>
        <p:spPr>
          <a:xfrm>
            <a:off x="838200" y="2479675"/>
            <a:ext cx="10515600" cy="1325563"/>
          </a:xfrm>
        </p:spPr>
        <p:txBody>
          <a:bodyPr/>
          <a:lstStyle/>
          <a:p>
            <a:pPr algn="ctr"/>
            <a:r>
              <a:rPr lang="zh-CN" altLang="en-US" dirty="0"/>
              <a:t>树的遍历</a:t>
            </a:r>
          </a:p>
        </p:txBody>
      </p:sp>
      <p:sp>
        <p:nvSpPr>
          <p:cNvPr id="3" name="内容占位符 2">
            <a:extLst>
              <a:ext uri="{FF2B5EF4-FFF2-40B4-BE49-F238E27FC236}">
                <a16:creationId xmlns:a16="http://schemas.microsoft.com/office/drawing/2014/main" id="{0A122CEE-522F-4937-A7C8-70991F344A3A}"/>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0095254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0DE4C87-5E2D-45F8-B671-203CC9DDAC58}"/>
              </a:ext>
            </a:extLst>
          </p:cNvPr>
          <p:cNvSpPr>
            <a:spLocks noGrp="1"/>
          </p:cNvSpPr>
          <p:nvPr>
            <p:ph idx="1"/>
          </p:nvPr>
        </p:nvSpPr>
        <p:spPr>
          <a:xfrm>
            <a:off x="838200" y="657225"/>
            <a:ext cx="10515600" cy="5519738"/>
          </a:xfrm>
        </p:spPr>
        <p:txBody>
          <a:bodyPr/>
          <a:lstStyle/>
          <a:p>
            <a:pPr marL="0" indent="0">
              <a:buNone/>
            </a:pPr>
            <a:r>
              <a:rPr lang="zh-CN" altLang="en-US" b="1" dirty="0"/>
              <a:t>前向星</a:t>
            </a:r>
            <a:endParaRPr lang="en-US" altLang="zh-CN" b="1" dirty="0"/>
          </a:p>
          <a:p>
            <a:pPr marL="0" indent="0">
              <a:buNone/>
            </a:pPr>
            <a:endParaRPr lang="en-US" altLang="zh-CN" b="1" dirty="0"/>
          </a:p>
          <a:p>
            <a:pPr marL="0" indent="0">
              <a:buNone/>
            </a:pPr>
            <a:r>
              <a:rPr lang="zh-CN" altLang="en-US" sz="2400" b="1" dirty="0"/>
              <a:t>是以存储边的方式来存储图，先将边读入并存储在连续的数组中，然后按照边的起点进行排序，这样数组中起点相等的边就能够在数组中进行连续访问了。它的优点是实现简单，容易理解，缺点是需要在所有边都读入完毕的情况下对所有边进行一次排序</a:t>
            </a:r>
            <a:endParaRPr lang="en-US" altLang="zh-CN" sz="2400" b="1" dirty="0"/>
          </a:p>
          <a:p>
            <a:pPr marL="0" indent="0">
              <a:buNone/>
            </a:pPr>
            <a:r>
              <a:rPr lang="en-US" altLang="zh-CN" sz="2400" b="1" dirty="0"/>
              <a:t>O(1)</a:t>
            </a:r>
            <a:r>
              <a:rPr lang="zh-CN" altLang="en-US" sz="2400" b="1" dirty="0"/>
              <a:t>时间找到以</a:t>
            </a:r>
            <a:r>
              <a:rPr lang="en-US" altLang="zh-CN" sz="2400" b="1" dirty="0" err="1"/>
              <a:t>i</a:t>
            </a:r>
            <a:r>
              <a:rPr lang="zh-CN" altLang="en-US" sz="2400" b="1" dirty="0"/>
              <a:t>为起点的第一条边，</a:t>
            </a:r>
            <a:r>
              <a:rPr lang="en-US" altLang="zh-CN" sz="2400" b="1" dirty="0"/>
              <a:t>O(</a:t>
            </a:r>
            <a:r>
              <a:rPr lang="en-US" altLang="zh-CN" sz="2400" b="1" dirty="0" err="1"/>
              <a:t>len</a:t>
            </a:r>
            <a:r>
              <a:rPr lang="en-US" altLang="zh-CN" sz="2400" b="1" dirty="0"/>
              <a:t>[</a:t>
            </a:r>
            <a:r>
              <a:rPr lang="en-US" altLang="zh-CN" sz="2400" b="1" dirty="0" err="1"/>
              <a:t>i</a:t>
            </a:r>
            <a:r>
              <a:rPr lang="en-US" altLang="zh-CN" sz="2400" b="1" dirty="0"/>
              <a:t>])</a:t>
            </a:r>
            <a:r>
              <a:rPr lang="zh-CN" altLang="en-US" sz="2400" b="1" dirty="0"/>
              <a:t>的时间找到以</a:t>
            </a:r>
            <a:r>
              <a:rPr lang="en-US" altLang="zh-CN" sz="2400" b="1" dirty="0" err="1"/>
              <a:t>i</a:t>
            </a:r>
            <a:r>
              <a:rPr lang="zh-CN" altLang="en-US" sz="2400" b="1" dirty="0"/>
              <a:t>为起点的所有边</a:t>
            </a:r>
            <a:endParaRPr lang="en-US" altLang="zh-CN" sz="2400" b="1" dirty="0"/>
          </a:p>
          <a:p>
            <a:pPr marL="0" indent="0">
              <a:buNone/>
            </a:pPr>
            <a:endParaRPr lang="zh-CN" altLang="en-US" sz="2400" b="1" dirty="0"/>
          </a:p>
        </p:txBody>
      </p:sp>
      <p:pic>
        <p:nvPicPr>
          <p:cNvPr id="4" name="图片 3">
            <a:extLst>
              <a:ext uri="{FF2B5EF4-FFF2-40B4-BE49-F238E27FC236}">
                <a16:creationId xmlns:a16="http://schemas.microsoft.com/office/drawing/2014/main" id="{CCD0CC39-1576-42AC-BB12-A00D449CC96D}"/>
              </a:ext>
            </a:extLst>
          </p:cNvPr>
          <p:cNvPicPr>
            <a:picLocks noChangeAspect="1"/>
          </p:cNvPicPr>
          <p:nvPr/>
        </p:nvPicPr>
        <p:blipFill>
          <a:blip r:embed="rId2"/>
          <a:stretch>
            <a:fillRect/>
          </a:stretch>
        </p:blipFill>
        <p:spPr>
          <a:xfrm>
            <a:off x="8467725" y="3757612"/>
            <a:ext cx="2886075" cy="2543175"/>
          </a:xfrm>
          <a:prstGeom prst="rect">
            <a:avLst/>
          </a:prstGeom>
        </p:spPr>
      </p:pic>
      <p:pic>
        <p:nvPicPr>
          <p:cNvPr id="5" name="图片 4">
            <a:extLst>
              <a:ext uri="{FF2B5EF4-FFF2-40B4-BE49-F238E27FC236}">
                <a16:creationId xmlns:a16="http://schemas.microsoft.com/office/drawing/2014/main" id="{D335C0A0-863E-4089-9DA4-F3F18C71260D}"/>
              </a:ext>
            </a:extLst>
          </p:cNvPr>
          <p:cNvPicPr>
            <a:picLocks noChangeAspect="1"/>
          </p:cNvPicPr>
          <p:nvPr/>
        </p:nvPicPr>
        <p:blipFill>
          <a:blip r:embed="rId3"/>
          <a:stretch>
            <a:fillRect/>
          </a:stretch>
        </p:blipFill>
        <p:spPr>
          <a:xfrm>
            <a:off x="1159668" y="4291013"/>
            <a:ext cx="6896101" cy="1260952"/>
          </a:xfrm>
          <a:prstGeom prst="rect">
            <a:avLst/>
          </a:prstGeom>
        </p:spPr>
      </p:pic>
    </p:spTree>
    <p:extLst>
      <p:ext uri="{BB962C8B-B14F-4D97-AF65-F5344CB8AC3E}">
        <p14:creationId xmlns:p14="http://schemas.microsoft.com/office/powerpoint/2010/main" val="38573251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0DE4C87-5E2D-45F8-B671-203CC9DDAC58}"/>
              </a:ext>
            </a:extLst>
          </p:cNvPr>
          <p:cNvSpPr>
            <a:spLocks noGrp="1"/>
          </p:cNvSpPr>
          <p:nvPr>
            <p:ph idx="1"/>
          </p:nvPr>
        </p:nvSpPr>
        <p:spPr>
          <a:xfrm>
            <a:off x="838200" y="669131"/>
            <a:ext cx="10515600" cy="5519738"/>
          </a:xfrm>
        </p:spPr>
        <p:txBody>
          <a:bodyPr/>
          <a:lstStyle/>
          <a:p>
            <a:pPr marL="0" indent="0">
              <a:buNone/>
            </a:pPr>
            <a:r>
              <a:rPr lang="zh-CN" altLang="en-US" b="1" dirty="0"/>
              <a:t>前向星需要对边按起点排序（</a:t>
            </a:r>
            <a:r>
              <a:rPr lang="en-US" altLang="zh-CN" b="1" dirty="0"/>
              <a:t>O(</a:t>
            </a:r>
            <a:r>
              <a:rPr lang="en-US" altLang="zh-CN" b="1" dirty="0" err="1"/>
              <a:t>nlogn</a:t>
            </a:r>
            <a:r>
              <a:rPr lang="en-US" altLang="zh-CN" b="1" dirty="0"/>
              <a:t>)</a:t>
            </a:r>
            <a:r>
              <a:rPr lang="zh-CN" altLang="en-US" b="1" dirty="0"/>
              <a:t>），是否有更高效的做法？</a:t>
            </a:r>
            <a:endParaRPr lang="en-US" altLang="zh-CN" b="1" dirty="0"/>
          </a:p>
          <a:p>
            <a:pPr marL="0" indent="0">
              <a:buNone/>
            </a:pPr>
            <a:endParaRPr lang="en-US" altLang="zh-CN" b="1" dirty="0"/>
          </a:p>
          <a:p>
            <a:pPr marL="0" indent="0">
              <a:buNone/>
            </a:pPr>
            <a:r>
              <a:rPr lang="zh-CN" altLang="en-US" b="1" dirty="0"/>
              <a:t>链式前向星</a:t>
            </a:r>
            <a:endParaRPr lang="en-US" altLang="zh-CN" b="1" dirty="0"/>
          </a:p>
          <a:p>
            <a:pPr marL="0" indent="0">
              <a:buNone/>
            </a:pPr>
            <a:endParaRPr lang="en-US" altLang="zh-CN" b="1" dirty="0"/>
          </a:p>
          <a:p>
            <a:pPr marL="0" indent="0">
              <a:buNone/>
            </a:pPr>
            <a:r>
              <a:rPr lang="zh-CN" altLang="en-US" b="1" dirty="0"/>
              <a:t>其中 </a:t>
            </a:r>
            <a:r>
              <a:rPr lang="en-US" altLang="zh-CN" b="1" dirty="0"/>
              <a:t>head[</a:t>
            </a:r>
            <a:r>
              <a:rPr lang="en-US" altLang="zh-CN" b="1" dirty="0" err="1"/>
              <a:t>i</a:t>
            </a:r>
            <a:r>
              <a:rPr lang="en-US" altLang="zh-CN" b="1" dirty="0"/>
              <a:t>] </a:t>
            </a:r>
            <a:r>
              <a:rPr lang="zh-CN" altLang="en-US" b="1" dirty="0"/>
              <a:t>用来存以 </a:t>
            </a:r>
            <a:r>
              <a:rPr lang="en-US" altLang="zh-CN" b="1" dirty="0" err="1"/>
              <a:t>i</a:t>
            </a:r>
            <a:r>
              <a:rPr lang="en-US" altLang="zh-CN" b="1" dirty="0"/>
              <a:t> </a:t>
            </a:r>
            <a:r>
              <a:rPr lang="zh-CN" altLang="en-US" b="1" dirty="0"/>
              <a:t>为起点的边， </a:t>
            </a:r>
            <a:r>
              <a:rPr lang="en-US" altLang="zh-CN" b="1" dirty="0"/>
              <a:t>next[</a:t>
            </a:r>
            <a:r>
              <a:rPr lang="en-US" altLang="zh-CN" b="1" dirty="0" err="1"/>
              <a:t>i</a:t>
            </a:r>
            <a:r>
              <a:rPr lang="en-US" altLang="zh-CN" b="1" dirty="0"/>
              <a:t>]</a:t>
            </a:r>
            <a:r>
              <a:rPr lang="zh-CN" altLang="en-US" b="1" dirty="0"/>
              <a:t>表示与第</a:t>
            </a:r>
            <a:r>
              <a:rPr lang="en-US" altLang="zh-CN" b="1" dirty="0" err="1"/>
              <a:t>i</a:t>
            </a:r>
            <a:r>
              <a:rPr lang="zh-CN" altLang="en-US" b="1" dirty="0"/>
              <a:t>条边同起点的下一条边的存储位置，</a:t>
            </a:r>
            <a:r>
              <a:rPr lang="en-US" altLang="zh-CN" b="1" dirty="0"/>
              <a:t>e[</a:t>
            </a:r>
            <a:r>
              <a:rPr lang="en-US" altLang="zh-CN" b="1" dirty="0" err="1"/>
              <a:t>i</a:t>
            </a:r>
            <a:r>
              <a:rPr lang="en-US" altLang="zh-CN" b="1" dirty="0"/>
              <a:t>]</a:t>
            </a:r>
            <a:r>
              <a:rPr lang="zh-CN" altLang="en-US" b="1" dirty="0"/>
              <a:t>表示第</a:t>
            </a:r>
            <a:r>
              <a:rPr lang="en-US" altLang="zh-CN" b="1" dirty="0" err="1"/>
              <a:t>i</a:t>
            </a:r>
            <a:r>
              <a:rPr lang="zh-CN" altLang="en-US" b="1" dirty="0"/>
              <a:t>条边的终点。</a:t>
            </a:r>
            <a:endParaRPr lang="en-US" altLang="zh-CN" b="1" dirty="0"/>
          </a:p>
        </p:txBody>
      </p:sp>
      <p:pic>
        <p:nvPicPr>
          <p:cNvPr id="2" name="图片 1">
            <a:extLst>
              <a:ext uri="{FF2B5EF4-FFF2-40B4-BE49-F238E27FC236}">
                <a16:creationId xmlns:a16="http://schemas.microsoft.com/office/drawing/2014/main" id="{6E5AD8E5-0D5D-4C0F-B316-4FE44A999C7C}"/>
              </a:ext>
            </a:extLst>
          </p:cNvPr>
          <p:cNvPicPr>
            <a:picLocks noChangeAspect="1"/>
          </p:cNvPicPr>
          <p:nvPr/>
        </p:nvPicPr>
        <p:blipFill>
          <a:blip r:embed="rId2"/>
          <a:stretch>
            <a:fillRect/>
          </a:stretch>
        </p:blipFill>
        <p:spPr>
          <a:xfrm>
            <a:off x="1314450" y="3919537"/>
            <a:ext cx="1885950" cy="1438275"/>
          </a:xfrm>
          <a:prstGeom prst="rect">
            <a:avLst/>
          </a:prstGeom>
        </p:spPr>
      </p:pic>
      <p:pic>
        <p:nvPicPr>
          <p:cNvPr id="4" name="图片 3">
            <a:extLst>
              <a:ext uri="{FF2B5EF4-FFF2-40B4-BE49-F238E27FC236}">
                <a16:creationId xmlns:a16="http://schemas.microsoft.com/office/drawing/2014/main" id="{E6F0D779-74A9-4CAF-AA52-6B32EB563EE9}"/>
              </a:ext>
            </a:extLst>
          </p:cNvPr>
          <p:cNvPicPr>
            <a:picLocks noChangeAspect="1"/>
          </p:cNvPicPr>
          <p:nvPr/>
        </p:nvPicPr>
        <p:blipFill>
          <a:blip r:embed="rId3"/>
          <a:stretch>
            <a:fillRect/>
          </a:stretch>
        </p:blipFill>
        <p:spPr>
          <a:xfrm>
            <a:off x="3981450" y="3919537"/>
            <a:ext cx="6362700" cy="2247900"/>
          </a:xfrm>
          <a:prstGeom prst="rect">
            <a:avLst/>
          </a:prstGeom>
        </p:spPr>
      </p:pic>
    </p:spTree>
    <p:extLst>
      <p:ext uri="{BB962C8B-B14F-4D97-AF65-F5344CB8AC3E}">
        <p14:creationId xmlns:p14="http://schemas.microsoft.com/office/powerpoint/2010/main" val="32225713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3F3A440-C796-4F73-BDEF-05D23B583BA6}"/>
              </a:ext>
            </a:extLst>
          </p:cNvPr>
          <p:cNvSpPr>
            <a:spLocks noGrp="1"/>
          </p:cNvSpPr>
          <p:nvPr>
            <p:ph idx="1"/>
          </p:nvPr>
        </p:nvSpPr>
        <p:spPr>
          <a:xfrm>
            <a:off x="838200" y="280987"/>
            <a:ext cx="10515600" cy="5557838"/>
          </a:xfrm>
        </p:spPr>
        <p:txBody>
          <a:bodyPr>
            <a:normAutofit/>
          </a:bodyPr>
          <a:lstStyle/>
          <a:p>
            <a:pPr marL="0" indent="0">
              <a:buNone/>
            </a:pPr>
            <a:r>
              <a:rPr lang="zh-CN" altLang="en-US" sz="2400" b="1" dirty="0"/>
              <a:t>若输入顺序为</a:t>
            </a:r>
            <a:r>
              <a:rPr lang="en-US" altLang="zh-CN" sz="2400" b="1" dirty="0"/>
              <a:t>&lt;1,2&gt;,&lt;2,3&gt;,&lt;3,4&gt;, &lt;1,3&gt;,&lt;4,1&gt;,&lt;1,5&gt;,&lt;4,5&gt;</a:t>
            </a:r>
          </a:p>
          <a:p>
            <a:pPr marL="0" indent="0">
              <a:buNone/>
            </a:pPr>
            <a:endParaRPr lang="en-US" altLang="zh-CN" sz="2400" b="1" dirty="0"/>
          </a:p>
          <a:p>
            <a:pPr marL="0" indent="0">
              <a:buNone/>
            </a:pPr>
            <a:r>
              <a:rPr lang="zh-CN" altLang="en-US" sz="2400" b="1" dirty="0"/>
              <a:t>注意</a:t>
            </a:r>
            <a:r>
              <a:rPr lang="en-US" altLang="zh-CN" sz="2400" b="1" dirty="0" err="1"/>
              <a:t>cnt</a:t>
            </a:r>
            <a:r>
              <a:rPr lang="zh-CN" altLang="en-US" sz="2400" b="1" dirty="0"/>
              <a:t>的初值我们初始化为</a:t>
            </a:r>
            <a:r>
              <a:rPr lang="en-US" altLang="zh-CN" sz="2400" b="1" dirty="0"/>
              <a:t>1              </a:t>
            </a:r>
            <a:r>
              <a:rPr lang="en-US" altLang="zh-CN" sz="2400" b="1" dirty="0" err="1"/>
              <a:t>cnt</a:t>
            </a:r>
            <a:r>
              <a:rPr lang="en-US" altLang="zh-CN" sz="2400" b="1" dirty="0"/>
              <a:t>            </a:t>
            </a:r>
          </a:p>
          <a:p>
            <a:pPr marL="0" indent="0">
              <a:buNone/>
            </a:pPr>
            <a:r>
              <a:rPr lang="en-US" altLang="zh-CN" sz="2400" b="1" dirty="0"/>
              <a:t>edge[1].next = head[1] = 0, head[1] = 1,  2 ;</a:t>
            </a:r>
          </a:p>
          <a:p>
            <a:pPr marL="0" indent="0">
              <a:buNone/>
            </a:pPr>
            <a:r>
              <a:rPr lang="en-US" altLang="zh-CN" sz="2400" b="1" dirty="0"/>
              <a:t>edge[2].next = head[2] = 0, head[2] = 2,  3 ; </a:t>
            </a:r>
          </a:p>
          <a:p>
            <a:pPr marL="0" indent="0">
              <a:buNone/>
            </a:pPr>
            <a:r>
              <a:rPr lang="en-US" altLang="zh-CN" sz="2400" b="1" dirty="0"/>
              <a:t>edge[3].next = head[3] = 0, head[3] = 3,  4 ; </a:t>
            </a:r>
          </a:p>
          <a:p>
            <a:pPr marL="0" indent="0">
              <a:buNone/>
            </a:pPr>
            <a:r>
              <a:rPr lang="en-US" altLang="zh-CN" sz="2400" b="1" dirty="0"/>
              <a:t>edge[4].next = head[1] = 1, head[1] = 4,  5 ; </a:t>
            </a:r>
          </a:p>
          <a:p>
            <a:pPr marL="0" indent="0">
              <a:buNone/>
            </a:pPr>
            <a:r>
              <a:rPr lang="en-US" altLang="zh-CN" sz="2400" b="1" dirty="0"/>
              <a:t>edge[5].next = head[4] = 0, head[4] = 5,  6 ; </a:t>
            </a:r>
          </a:p>
          <a:p>
            <a:pPr marL="0" indent="0">
              <a:buNone/>
            </a:pPr>
            <a:r>
              <a:rPr lang="en-US" altLang="zh-CN" sz="2400" b="1" dirty="0"/>
              <a:t>edge[6].next = head[1] = 4, head[1] = 6,  7 ;</a:t>
            </a:r>
          </a:p>
          <a:p>
            <a:pPr marL="0" indent="0">
              <a:buNone/>
            </a:pPr>
            <a:endParaRPr lang="en-US" altLang="zh-CN" sz="2400" b="1" dirty="0"/>
          </a:p>
          <a:p>
            <a:pPr marL="0" indent="0">
              <a:buNone/>
            </a:pPr>
            <a:r>
              <a:rPr lang="zh-CN" altLang="en-US" sz="2400" b="1" dirty="0"/>
              <a:t>最后倒序遍历：</a:t>
            </a:r>
            <a:endParaRPr lang="en-US" altLang="zh-CN" sz="2400" b="1" dirty="0"/>
          </a:p>
        </p:txBody>
      </p:sp>
      <p:pic>
        <p:nvPicPr>
          <p:cNvPr id="4" name="图片 3">
            <a:extLst>
              <a:ext uri="{FF2B5EF4-FFF2-40B4-BE49-F238E27FC236}">
                <a16:creationId xmlns:a16="http://schemas.microsoft.com/office/drawing/2014/main" id="{9E849913-B0F4-43B4-A5C8-F456FF52EF51}"/>
              </a:ext>
            </a:extLst>
          </p:cNvPr>
          <p:cNvPicPr>
            <a:picLocks noChangeAspect="1"/>
          </p:cNvPicPr>
          <p:nvPr/>
        </p:nvPicPr>
        <p:blipFill>
          <a:blip r:embed="rId2"/>
          <a:stretch>
            <a:fillRect/>
          </a:stretch>
        </p:blipFill>
        <p:spPr>
          <a:xfrm>
            <a:off x="838200" y="5376862"/>
            <a:ext cx="7118126" cy="923925"/>
          </a:xfrm>
          <a:prstGeom prst="rect">
            <a:avLst/>
          </a:prstGeom>
        </p:spPr>
      </p:pic>
    </p:spTree>
    <p:extLst>
      <p:ext uri="{BB962C8B-B14F-4D97-AF65-F5344CB8AC3E}">
        <p14:creationId xmlns:p14="http://schemas.microsoft.com/office/powerpoint/2010/main" val="41621300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0AFEB64-6BA4-473C-8056-C512F181D982}"/>
              </a:ext>
            </a:extLst>
          </p:cNvPr>
          <p:cNvSpPr>
            <a:spLocks noGrp="1"/>
          </p:cNvSpPr>
          <p:nvPr>
            <p:ph idx="1"/>
          </p:nvPr>
        </p:nvSpPr>
        <p:spPr>
          <a:xfrm>
            <a:off x="838200" y="721360"/>
            <a:ext cx="10515600" cy="5455603"/>
          </a:xfrm>
        </p:spPr>
        <p:txBody>
          <a:bodyPr/>
          <a:lstStyle/>
          <a:p>
            <a:pPr marL="0" indent="0">
              <a:buNone/>
            </a:pPr>
            <a:r>
              <a:rPr lang="zh-CN" altLang="en-US" dirty="0"/>
              <a:t>树上</a:t>
            </a:r>
            <a:r>
              <a:rPr lang="en-US" altLang="zh-CN" dirty="0"/>
              <a:t>DFS</a:t>
            </a:r>
            <a:r>
              <a:rPr lang="zh-CN" altLang="en-US" dirty="0"/>
              <a:t>：</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时间复杂度：</a:t>
            </a:r>
            <a:r>
              <a:rPr lang="en-US" altLang="zh-CN" dirty="0"/>
              <a:t>O(</a:t>
            </a:r>
            <a:r>
              <a:rPr lang="en-US" altLang="zh-CN" dirty="0" err="1"/>
              <a:t>n+m</a:t>
            </a:r>
            <a:r>
              <a:rPr lang="en-US" altLang="zh-CN" dirty="0"/>
              <a:t>)</a:t>
            </a:r>
          </a:p>
          <a:p>
            <a:pPr marL="0" indent="0">
              <a:buNone/>
            </a:pPr>
            <a:endParaRPr lang="en-US" altLang="zh-CN" dirty="0"/>
          </a:p>
        </p:txBody>
      </p:sp>
      <p:pic>
        <p:nvPicPr>
          <p:cNvPr id="4" name="图片 3">
            <a:extLst>
              <a:ext uri="{FF2B5EF4-FFF2-40B4-BE49-F238E27FC236}">
                <a16:creationId xmlns:a16="http://schemas.microsoft.com/office/drawing/2014/main" id="{537167EB-2BA9-460C-97CE-F024798D8B05}"/>
              </a:ext>
            </a:extLst>
          </p:cNvPr>
          <p:cNvPicPr>
            <a:picLocks noChangeAspect="1"/>
          </p:cNvPicPr>
          <p:nvPr/>
        </p:nvPicPr>
        <p:blipFill>
          <a:blip r:embed="rId2"/>
          <a:stretch>
            <a:fillRect/>
          </a:stretch>
        </p:blipFill>
        <p:spPr>
          <a:xfrm>
            <a:off x="1729740" y="1690370"/>
            <a:ext cx="6960608" cy="3003550"/>
          </a:xfrm>
          <a:prstGeom prst="rect">
            <a:avLst/>
          </a:prstGeom>
        </p:spPr>
      </p:pic>
    </p:spTree>
    <p:extLst>
      <p:ext uri="{BB962C8B-B14F-4D97-AF65-F5344CB8AC3E}">
        <p14:creationId xmlns:p14="http://schemas.microsoft.com/office/powerpoint/2010/main" val="1536062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EFBB263-B7A2-4BF9-BBAE-C0749E4AFB1C}"/>
              </a:ext>
            </a:extLst>
          </p:cNvPr>
          <p:cNvSpPr>
            <a:spLocks noGrp="1"/>
          </p:cNvSpPr>
          <p:nvPr>
            <p:ph idx="1"/>
          </p:nvPr>
        </p:nvSpPr>
        <p:spPr>
          <a:xfrm>
            <a:off x="838200" y="333375"/>
            <a:ext cx="10515600" cy="5281613"/>
          </a:xfrm>
        </p:spPr>
        <p:txBody>
          <a:bodyPr/>
          <a:lstStyle/>
          <a:p>
            <a:pPr marL="0" indent="0">
              <a:buNone/>
            </a:pPr>
            <a:r>
              <a:rPr lang="en-US" altLang="zh-CN" b="1" dirty="0">
                <a:latin typeface="+mn-ea"/>
              </a:rPr>
              <a:t>(1)</a:t>
            </a:r>
            <a:r>
              <a:rPr lang="zh-CN" altLang="en-US" b="1" dirty="0">
                <a:latin typeface="+mn-ea"/>
              </a:rPr>
              <a:t>树的基本概念：</a:t>
            </a:r>
            <a:endParaRPr lang="en-US" altLang="zh-CN" b="1" dirty="0">
              <a:latin typeface="+mn-ea"/>
            </a:endParaRPr>
          </a:p>
          <a:p>
            <a:pPr marL="0" indent="0">
              <a:buNone/>
            </a:pPr>
            <a:endParaRPr lang="en-US" altLang="zh-CN" b="1" dirty="0">
              <a:latin typeface="+mn-ea"/>
            </a:endParaRPr>
          </a:p>
          <a:p>
            <a:pPr>
              <a:buNone/>
            </a:pPr>
            <a:r>
              <a:rPr lang="zh-CN" altLang="en-US" sz="2400" b="1" dirty="0">
                <a:latin typeface="+mn-ea"/>
              </a:rPr>
              <a:t>	① 结点的度和树的度</a:t>
            </a:r>
          </a:p>
          <a:p>
            <a:pPr>
              <a:buNone/>
            </a:pPr>
            <a:r>
              <a:rPr lang="zh-CN" altLang="en-US" sz="2400" b="1" dirty="0">
                <a:latin typeface="+mn-ea"/>
              </a:rPr>
              <a:t>	结点的度：每个结点具有的子树的个数或者说其后继结点的个数被定义为该结点的度。</a:t>
            </a:r>
          </a:p>
          <a:p>
            <a:pPr>
              <a:buNone/>
            </a:pPr>
            <a:r>
              <a:rPr lang="zh-CN" altLang="en-US" sz="2400" b="1" dirty="0">
                <a:latin typeface="+mn-ea"/>
              </a:rPr>
              <a:t>	树的度：所有结点的度的</a:t>
            </a:r>
            <a:r>
              <a:rPr lang="zh-CN" altLang="en-US" sz="2400" b="1" dirty="0">
                <a:solidFill>
                  <a:srgbClr val="FF0000"/>
                </a:solidFill>
                <a:latin typeface="+mn-ea"/>
              </a:rPr>
              <a:t>最大值</a:t>
            </a:r>
            <a:r>
              <a:rPr lang="zh-CN" altLang="en-US" sz="2400" b="1" dirty="0">
                <a:latin typeface="+mn-ea"/>
              </a:rPr>
              <a:t>定义为该树的度。</a:t>
            </a:r>
          </a:p>
        </p:txBody>
      </p:sp>
      <p:pic>
        <p:nvPicPr>
          <p:cNvPr id="5" name="Picture 4">
            <a:extLst>
              <a:ext uri="{FF2B5EF4-FFF2-40B4-BE49-F238E27FC236}">
                <a16:creationId xmlns:a16="http://schemas.microsoft.com/office/drawing/2014/main" id="{76EED40B-E421-4CD5-A60F-904EF04251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7825" y="3501598"/>
            <a:ext cx="4180740" cy="2584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8">
            <a:extLst>
              <a:ext uri="{FF2B5EF4-FFF2-40B4-BE49-F238E27FC236}">
                <a16:creationId xmlns:a16="http://schemas.microsoft.com/office/drawing/2014/main" id="{7106321C-72C0-4A53-B0A7-741FC7EE1698}"/>
              </a:ext>
            </a:extLst>
          </p:cNvPr>
          <p:cNvSpPr txBox="1"/>
          <p:nvPr/>
        </p:nvSpPr>
        <p:spPr>
          <a:xfrm>
            <a:off x="6867525" y="4040188"/>
            <a:ext cx="4105275" cy="830997"/>
          </a:xfrm>
          <a:prstGeom prst="rect">
            <a:avLst/>
          </a:prstGeom>
          <a:noFill/>
        </p:spPr>
        <p:txBody>
          <a:bodyPr wrap="square" rtlCol="0">
            <a:spAutoFit/>
          </a:bodyPr>
          <a:lstStyle/>
          <a:p>
            <a:r>
              <a:rPr lang="zh-CN" altLang="en-US" sz="2400" b="1" dirty="0"/>
              <a:t>节点</a:t>
            </a:r>
            <a:r>
              <a:rPr lang="en-US" altLang="zh-CN" sz="2400" b="1" dirty="0"/>
              <a:t>2</a:t>
            </a:r>
            <a:r>
              <a:rPr lang="zh-CN" altLang="en-US" sz="2400" b="1" dirty="0"/>
              <a:t>的度为</a:t>
            </a:r>
            <a:r>
              <a:rPr lang="en-US" altLang="zh-CN" sz="2400" b="1" dirty="0"/>
              <a:t>2</a:t>
            </a:r>
            <a:r>
              <a:rPr lang="zh-CN" altLang="en-US" sz="2400" b="1" dirty="0"/>
              <a:t>，</a:t>
            </a:r>
            <a:r>
              <a:rPr lang="en-US" altLang="zh-CN" sz="2400" b="1" dirty="0"/>
              <a:t>8</a:t>
            </a:r>
            <a:r>
              <a:rPr lang="zh-CN" altLang="en-US" sz="2400" b="1" dirty="0"/>
              <a:t>的度为</a:t>
            </a:r>
            <a:r>
              <a:rPr lang="en-US" altLang="zh-CN" sz="2400" b="1" dirty="0"/>
              <a:t>0</a:t>
            </a:r>
          </a:p>
          <a:p>
            <a:r>
              <a:rPr lang="zh-CN" altLang="en-US" sz="2400" b="1" dirty="0"/>
              <a:t>这棵树的度为</a:t>
            </a:r>
            <a:r>
              <a:rPr lang="en-US" altLang="zh-CN" sz="2400" b="1" dirty="0"/>
              <a:t>3</a:t>
            </a:r>
            <a:endParaRPr lang="zh-CN" altLang="en-US" sz="2400" b="1" dirty="0"/>
          </a:p>
        </p:txBody>
      </p:sp>
    </p:spTree>
    <p:extLst>
      <p:ext uri="{BB962C8B-B14F-4D97-AF65-F5344CB8AC3E}">
        <p14:creationId xmlns:p14="http://schemas.microsoft.com/office/powerpoint/2010/main" val="40268450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17F04C2-44D8-4AA5-8AAD-74F754633CA3}"/>
              </a:ext>
            </a:extLst>
          </p:cNvPr>
          <p:cNvSpPr>
            <a:spLocks noGrp="1"/>
          </p:cNvSpPr>
          <p:nvPr>
            <p:ph idx="1"/>
          </p:nvPr>
        </p:nvSpPr>
        <p:spPr>
          <a:xfrm>
            <a:off x="838200" y="731520"/>
            <a:ext cx="10515600" cy="5445443"/>
          </a:xfrm>
        </p:spPr>
        <p:txBody>
          <a:bodyPr/>
          <a:lstStyle/>
          <a:p>
            <a:pPr marL="0" indent="0">
              <a:buNone/>
            </a:pPr>
            <a:r>
              <a:rPr lang="zh-CN" altLang="en-US" dirty="0"/>
              <a:t>时间戳</a:t>
            </a:r>
            <a:endParaRPr lang="en-US" altLang="zh-CN" dirty="0"/>
          </a:p>
          <a:p>
            <a:pPr marL="0" indent="0">
              <a:buNone/>
            </a:pPr>
            <a:endParaRPr lang="en-US" altLang="zh-CN" dirty="0"/>
          </a:p>
          <a:p>
            <a:pPr marL="0" indent="0">
              <a:buNone/>
            </a:pPr>
            <a:r>
              <a:rPr lang="en-US" altLang="zh-CN" dirty="0"/>
              <a:t>	</a:t>
            </a:r>
            <a:r>
              <a:rPr lang="zh-CN" altLang="en-US" dirty="0"/>
              <a:t>根据前面的</a:t>
            </a:r>
            <a:r>
              <a:rPr lang="en-US" altLang="zh-CN" dirty="0"/>
              <a:t>DFS</a:t>
            </a:r>
            <a:r>
              <a:rPr lang="zh-CN" altLang="en-US" dirty="0"/>
              <a:t>过程，每个节点第一次被访问的序号</a:t>
            </a:r>
          </a:p>
        </p:txBody>
      </p:sp>
    </p:spTree>
    <p:extLst>
      <p:ext uri="{BB962C8B-B14F-4D97-AF65-F5344CB8AC3E}">
        <p14:creationId xmlns:p14="http://schemas.microsoft.com/office/powerpoint/2010/main" val="26128495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09C68F9-543C-4A74-8067-6C5A12FBCD24}"/>
              </a:ext>
            </a:extLst>
          </p:cNvPr>
          <p:cNvSpPr>
            <a:spLocks noGrp="1"/>
          </p:cNvSpPr>
          <p:nvPr>
            <p:ph idx="1"/>
          </p:nvPr>
        </p:nvSpPr>
        <p:spPr>
          <a:xfrm>
            <a:off x="838200" y="629920"/>
            <a:ext cx="10515600" cy="5547043"/>
          </a:xfrm>
        </p:spPr>
        <p:txBody>
          <a:bodyPr/>
          <a:lstStyle/>
          <a:p>
            <a:pPr marL="0" indent="0">
              <a:buNone/>
            </a:pPr>
            <a:endParaRPr lang="en-US" altLang="zh-CN" dirty="0"/>
          </a:p>
          <a:p>
            <a:pPr marL="0" indent="0">
              <a:buNone/>
            </a:pPr>
            <a:r>
              <a:rPr lang="zh-CN" altLang="en-US" dirty="0"/>
              <a:t>先序遍历</a:t>
            </a:r>
            <a:endParaRPr lang="en-US" altLang="zh-CN" dirty="0"/>
          </a:p>
          <a:p>
            <a:pPr marL="0" indent="0">
              <a:buNone/>
            </a:pPr>
            <a:endParaRPr lang="en-US" altLang="zh-CN" dirty="0"/>
          </a:p>
          <a:p>
            <a:pPr marL="0" indent="0">
              <a:buNone/>
            </a:pPr>
            <a:r>
              <a:rPr lang="zh-CN" altLang="en-US" dirty="0"/>
              <a:t>中序遍历</a:t>
            </a:r>
            <a:endParaRPr lang="en-US" altLang="zh-CN" dirty="0"/>
          </a:p>
          <a:p>
            <a:pPr marL="0" indent="0">
              <a:buNone/>
            </a:pPr>
            <a:endParaRPr lang="en-US" altLang="zh-CN" dirty="0"/>
          </a:p>
          <a:p>
            <a:pPr marL="0" indent="0">
              <a:buNone/>
            </a:pPr>
            <a:r>
              <a:rPr lang="zh-CN" altLang="en-US" dirty="0"/>
              <a:t>后序遍历</a:t>
            </a:r>
            <a:endParaRPr lang="en-US" altLang="zh-CN" dirty="0"/>
          </a:p>
        </p:txBody>
      </p:sp>
    </p:spTree>
    <p:extLst>
      <p:ext uri="{BB962C8B-B14F-4D97-AF65-F5344CB8AC3E}">
        <p14:creationId xmlns:p14="http://schemas.microsoft.com/office/powerpoint/2010/main" val="20373834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D95F974-4226-4DD8-B339-FA950B523AB5}"/>
              </a:ext>
            </a:extLst>
          </p:cNvPr>
          <p:cNvSpPr>
            <a:spLocks noGrp="1"/>
          </p:cNvSpPr>
          <p:nvPr>
            <p:ph idx="1"/>
          </p:nvPr>
        </p:nvSpPr>
        <p:spPr>
          <a:xfrm>
            <a:off x="838200" y="477520"/>
            <a:ext cx="10515600" cy="6085840"/>
          </a:xfrm>
        </p:spPr>
        <p:txBody>
          <a:bodyPr>
            <a:normAutofit/>
          </a:bodyPr>
          <a:lstStyle/>
          <a:p>
            <a:pPr marL="0" indent="0">
              <a:buNone/>
            </a:pPr>
            <a:r>
              <a:rPr lang="en-US" altLang="zh-CN" dirty="0"/>
              <a:t>DFS</a:t>
            </a:r>
            <a:r>
              <a:rPr lang="zh-CN" altLang="en-US" dirty="0"/>
              <a:t>序</a:t>
            </a:r>
            <a:endParaRPr lang="en-US" altLang="zh-CN" dirty="0"/>
          </a:p>
          <a:p>
            <a:pPr marL="0" indent="0">
              <a:buNone/>
            </a:pPr>
            <a:endParaRPr lang="en-US" altLang="zh-CN" dirty="0"/>
          </a:p>
          <a:p>
            <a:pPr marL="0" indent="0">
              <a:buNone/>
            </a:pPr>
            <a:r>
              <a:rPr lang="en-US" altLang="zh-CN" dirty="0"/>
              <a:t>	</a:t>
            </a:r>
            <a:r>
              <a:rPr lang="zh-CN" altLang="en-US" sz="2400" dirty="0"/>
              <a:t>每个节点</a:t>
            </a:r>
            <a:r>
              <a:rPr lang="en-US" altLang="zh-CN" sz="2400" dirty="0"/>
              <a:t>x</a:t>
            </a:r>
            <a:r>
              <a:rPr lang="zh-CN" altLang="en-US" sz="2400" dirty="0"/>
              <a:t>的编号在序列中恰好出现两次。设这两次出现的位置为</a:t>
            </a:r>
            <a:r>
              <a:rPr lang="en-US" altLang="zh-CN" sz="2400" dirty="0"/>
              <a:t>L[x]</a:t>
            </a:r>
            <a:r>
              <a:rPr lang="zh-CN" altLang="en-US" sz="2400" dirty="0"/>
              <a:t>和</a:t>
            </a:r>
            <a:r>
              <a:rPr lang="en-US" altLang="zh-CN" sz="2400" dirty="0"/>
              <a:t>R[x</a:t>
            </a:r>
            <a:r>
              <a:rPr lang="zh-CN" altLang="en-US" sz="2400" dirty="0"/>
              <a:t>，那么闭区间</a:t>
            </a:r>
            <a:r>
              <a:rPr lang="en-US" altLang="zh-CN" sz="2400" dirty="0"/>
              <a:t>[L[x],R[x]]</a:t>
            </a:r>
            <a:r>
              <a:rPr lang="zh-CN" altLang="en-US" sz="2400" dirty="0"/>
              <a:t>就是以</a:t>
            </a:r>
            <a:r>
              <a:rPr lang="en-US" altLang="zh-CN" sz="2400" dirty="0"/>
              <a:t>x</a:t>
            </a:r>
            <a:r>
              <a:rPr lang="zh-CN" altLang="en-US" sz="2400" dirty="0"/>
              <a:t>为根的子树的</a:t>
            </a:r>
            <a:r>
              <a:rPr lang="en-US" altLang="zh-CN" sz="2400" dirty="0"/>
              <a:t>DFS</a:t>
            </a:r>
            <a:r>
              <a:rPr lang="zh-CN" altLang="en-US" sz="2400" dirty="0"/>
              <a:t>序。</a:t>
            </a:r>
            <a:endParaRPr lang="en-US" altLang="zh-CN" sz="2400" dirty="0"/>
          </a:p>
          <a:p>
            <a:pPr marL="0" indent="0">
              <a:buNone/>
            </a:pPr>
            <a:endParaRPr lang="en-US" altLang="zh-CN" sz="2400" dirty="0"/>
          </a:p>
          <a:p>
            <a:pPr marL="0" indent="0">
              <a:buNone/>
            </a:pPr>
            <a:endParaRPr lang="en-US" altLang="zh-CN" sz="2400" dirty="0"/>
          </a:p>
          <a:p>
            <a:pPr marL="0" indent="0">
              <a:buNone/>
            </a:pPr>
            <a:endParaRPr lang="en-US" altLang="zh-CN" sz="2400" dirty="0"/>
          </a:p>
          <a:p>
            <a:pPr marL="0" indent="0">
              <a:buNone/>
            </a:pPr>
            <a:endParaRPr lang="en-US" altLang="zh-CN" sz="2400" dirty="0"/>
          </a:p>
          <a:p>
            <a:pPr marL="0" indent="0">
              <a:buNone/>
            </a:pPr>
            <a:endParaRPr lang="en-US" altLang="zh-CN" sz="2400" dirty="0"/>
          </a:p>
          <a:p>
            <a:pPr marL="0" indent="0">
              <a:buNone/>
            </a:pPr>
            <a:endParaRPr lang="en-US" altLang="zh-CN" sz="2400" dirty="0"/>
          </a:p>
          <a:p>
            <a:pPr marL="0" indent="0">
              <a:buNone/>
            </a:pPr>
            <a:endParaRPr lang="en-US" altLang="zh-CN" sz="2400" dirty="0"/>
          </a:p>
          <a:p>
            <a:pPr marL="0" indent="0">
              <a:buNone/>
            </a:pPr>
            <a:endParaRPr lang="en-US" altLang="zh-CN" sz="2400" dirty="0"/>
          </a:p>
          <a:p>
            <a:pPr marL="0" indent="0">
              <a:buNone/>
            </a:pPr>
            <a:r>
              <a:rPr lang="en-US" altLang="zh-CN" sz="2400" dirty="0"/>
              <a:t>	</a:t>
            </a:r>
            <a:r>
              <a:rPr lang="zh-CN" altLang="en-US" sz="2400" dirty="0"/>
              <a:t>可以通过</a:t>
            </a:r>
            <a:r>
              <a:rPr lang="en-US" altLang="zh-CN" sz="2400" dirty="0"/>
              <a:t>DFS</a:t>
            </a:r>
            <a:r>
              <a:rPr lang="zh-CN" altLang="en-US" sz="2400" dirty="0"/>
              <a:t>序把子树统计转化为序列上的区间统计。</a:t>
            </a:r>
          </a:p>
        </p:txBody>
      </p:sp>
      <p:pic>
        <p:nvPicPr>
          <p:cNvPr id="4" name="图片 3">
            <a:extLst>
              <a:ext uri="{FF2B5EF4-FFF2-40B4-BE49-F238E27FC236}">
                <a16:creationId xmlns:a16="http://schemas.microsoft.com/office/drawing/2014/main" id="{C93AD72F-99FB-485D-83A7-62E91B0CAF75}"/>
              </a:ext>
            </a:extLst>
          </p:cNvPr>
          <p:cNvPicPr>
            <a:picLocks noChangeAspect="1"/>
          </p:cNvPicPr>
          <p:nvPr/>
        </p:nvPicPr>
        <p:blipFill>
          <a:blip r:embed="rId2"/>
          <a:stretch>
            <a:fillRect/>
          </a:stretch>
        </p:blipFill>
        <p:spPr>
          <a:xfrm>
            <a:off x="2632074" y="2383472"/>
            <a:ext cx="6430645" cy="3415585"/>
          </a:xfrm>
          <a:prstGeom prst="rect">
            <a:avLst/>
          </a:prstGeom>
        </p:spPr>
      </p:pic>
    </p:spTree>
    <p:extLst>
      <p:ext uri="{BB962C8B-B14F-4D97-AF65-F5344CB8AC3E}">
        <p14:creationId xmlns:p14="http://schemas.microsoft.com/office/powerpoint/2010/main" val="21179651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B176C64-FDDC-4BE5-B5D8-8907D7BD6548}"/>
              </a:ext>
            </a:extLst>
          </p:cNvPr>
          <p:cNvSpPr>
            <a:spLocks noGrp="1"/>
          </p:cNvSpPr>
          <p:nvPr>
            <p:ph idx="1"/>
          </p:nvPr>
        </p:nvSpPr>
        <p:spPr>
          <a:xfrm>
            <a:off x="838200" y="558800"/>
            <a:ext cx="10515600" cy="5618163"/>
          </a:xfrm>
        </p:spPr>
        <p:txBody>
          <a:bodyPr/>
          <a:lstStyle/>
          <a:p>
            <a:pPr marL="0" indent="0">
              <a:buNone/>
            </a:pPr>
            <a:r>
              <a:rPr lang="zh-CN" altLang="en-US" dirty="0"/>
              <a:t>树的深度</a:t>
            </a:r>
            <a:endParaRPr lang="en-US" altLang="zh-CN" dirty="0"/>
          </a:p>
          <a:p>
            <a:pPr marL="0" indent="0">
              <a:buNone/>
            </a:pPr>
            <a:endParaRPr lang="en-US" altLang="zh-CN" dirty="0"/>
          </a:p>
          <a:p>
            <a:pPr marL="0" indent="0">
              <a:buNone/>
            </a:pPr>
            <a:r>
              <a:rPr lang="zh-CN" altLang="en-US" dirty="0"/>
              <a:t>自顶向下统计</a:t>
            </a:r>
          </a:p>
        </p:txBody>
      </p:sp>
      <p:pic>
        <p:nvPicPr>
          <p:cNvPr id="4" name="图片 3">
            <a:extLst>
              <a:ext uri="{FF2B5EF4-FFF2-40B4-BE49-F238E27FC236}">
                <a16:creationId xmlns:a16="http://schemas.microsoft.com/office/drawing/2014/main" id="{C23EF300-1FBF-4C25-92B2-13256F8257E0}"/>
              </a:ext>
            </a:extLst>
          </p:cNvPr>
          <p:cNvPicPr>
            <a:picLocks noChangeAspect="1"/>
          </p:cNvPicPr>
          <p:nvPr/>
        </p:nvPicPr>
        <p:blipFill>
          <a:blip r:embed="rId2"/>
          <a:stretch>
            <a:fillRect/>
          </a:stretch>
        </p:blipFill>
        <p:spPr>
          <a:xfrm>
            <a:off x="1891347" y="2436177"/>
            <a:ext cx="7646453" cy="3415983"/>
          </a:xfrm>
          <a:prstGeom prst="rect">
            <a:avLst/>
          </a:prstGeom>
        </p:spPr>
      </p:pic>
    </p:spTree>
    <p:extLst>
      <p:ext uri="{BB962C8B-B14F-4D97-AF65-F5344CB8AC3E}">
        <p14:creationId xmlns:p14="http://schemas.microsoft.com/office/powerpoint/2010/main" val="42744677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CFD9798-71E2-405E-8201-DCE51ED9DCDE}"/>
              </a:ext>
            </a:extLst>
          </p:cNvPr>
          <p:cNvSpPr>
            <a:spLocks noGrp="1"/>
          </p:cNvSpPr>
          <p:nvPr>
            <p:ph idx="1"/>
          </p:nvPr>
        </p:nvSpPr>
        <p:spPr>
          <a:xfrm>
            <a:off x="838200" y="711200"/>
            <a:ext cx="10515600" cy="6014720"/>
          </a:xfrm>
        </p:spPr>
        <p:txBody>
          <a:bodyPr>
            <a:normAutofit lnSpcReduction="10000"/>
          </a:bodyPr>
          <a:lstStyle/>
          <a:p>
            <a:pPr marL="0" indent="0">
              <a:buNone/>
            </a:pPr>
            <a:r>
              <a:rPr lang="zh-CN" altLang="en-US" dirty="0"/>
              <a:t>树的重心</a:t>
            </a:r>
            <a:endParaRPr lang="en-US" altLang="zh-CN" dirty="0"/>
          </a:p>
          <a:p>
            <a:pPr marL="0" indent="0">
              <a:buNone/>
            </a:pPr>
            <a:endParaRPr lang="en-US" altLang="zh-CN" dirty="0"/>
          </a:p>
          <a:p>
            <a:pPr marL="0" indent="0">
              <a:buNone/>
            </a:pPr>
            <a:r>
              <a:rPr lang="zh-CN" altLang="en-US" dirty="0"/>
              <a:t>自底向上统计</a:t>
            </a:r>
            <a:endParaRPr lang="en-US" altLang="zh-CN" dirty="0"/>
          </a:p>
          <a:p>
            <a:pPr marL="0" indent="0">
              <a:buNone/>
            </a:pPr>
            <a:endParaRPr lang="en-US" altLang="zh-CN" dirty="0"/>
          </a:p>
          <a:p>
            <a:pPr marL="0" indent="0">
              <a:buNone/>
            </a:pPr>
            <a:r>
              <a:rPr lang="zh-CN" altLang="en-US" sz="2400" dirty="0"/>
              <a:t>定义子树的大小（</a:t>
            </a:r>
            <a:r>
              <a:rPr lang="en-US" altLang="zh-CN" sz="2400" dirty="0"/>
              <a:t>size</a:t>
            </a:r>
            <a:r>
              <a:rPr lang="zh-CN" altLang="en-US" sz="2400" dirty="0"/>
              <a:t>）：</a:t>
            </a:r>
            <a:endParaRPr lang="en-US" altLang="zh-CN" sz="2400" dirty="0"/>
          </a:p>
          <a:p>
            <a:pPr marL="0" indent="0">
              <a:buNone/>
            </a:pPr>
            <a:r>
              <a:rPr lang="en-US" altLang="zh-CN" sz="2400" dirty="0"/>
              <a:t>1</a:t>
            </a:r>
            <a:r>
              <a:rPr lang="zh-CN" altLang="en-US" sz="2400" dirty="0"/>
              <a:t>、叶子节点</a:t>
            </a:r>
            <a:r>
              <a:rPr lang="en-US" altLang="zh-CN" sz="2400" dirty="0"/>
              <a:t>size</a:t>
            </a:r>
            <a:r>
              <a:rPr lang="zh-CN" altLang="en-US" sz="2400" dirty="0"/>
              <a:t>为</a:t>
            </a:r>
            <a:r>
              <a:rPr lang="en-US" altLang="zh-CN" sz="2400" dirty="0"/>
              <a:t>1</a:t>
            </a:r>
          </a:p>
          <a:p>
            <a:pPr marL="0" indent="0">
              <a:buNone/>
            </a:pPr>
            <a:r>
              <a:rPr lang="en-US" altLang="zh-CN" sz="2400" dirty="0"/>
              <a:t>2</a:t>
            </a:r>
            <a:r>
              <a:rPr lang="zh-CN" altLang="en-US" sz="2400" dirty="0"/>
              <a:t>、非叶子节点</a:t>
            </a:r>
            <a:r>
              <a:rPr lang="en-US" altLang="zh-CN" sz="2400" dirty="0"/>
              <a:t>x</a:t>
            </a:r>
            <a:r>
              <a:rPr lang="zh-CN" altLang="en-US" sz="2400" dirty="0"/>
              <a:t>有</a:t>
            </a:r>
            <a:r>
              <a:rPr lang="en-US" altLang="zh-CN" sz="2400" dirty="0"/>
              <a:t>k</a:t>
            </a:r>
            <a:r>
              <a:rPr lang="zh-CN" altLang="en-US" sz="2400" dirty="0"/>
              <a:t>个子节点：</a:t>
            </a:r>
            <a:r>
              <a:rPr lang="en-US" altLang="zh-CN" sz="2400" dirty="0"/>
              <a:t>y1~yk</a:t>
            </a:r>
          </a:p>
          <a:p>
            <a:pPr marL="0" indent="0">
              <a:buNone/>
            </a:pPr>
            <a:r>
              <a:rPr lang="en-US" altLang="zh-CN" sz="2400" dirty="0"/>
              <a:t>	size[x]=size[y1]+size[y2]+…+size[</a:t>
            </a:r>
            <a:r>
              <a:rPr lang="en-US" altLang="zh-CN" sz="2400" dirty="0" err="1"/>
              <a:t>yk</a:t>
            </a:r>
            <a:r>
              <a:rPr lang="en-US" altLang="zh-CN" sz="2400" dirty="0"/>
              <a:t>]+1</a:t>
            </a:r>
          </a:p>
          <a:p>
            <a:pPr marL="0" indent="0">
              <a:buNone/>
            </a:pPr>
            <a:endParaRPr lang="en-US" altLang="zh-CN" dirty="0"/>
          </a:p>
          <a:p>
            <a:pPr marL="0" indent="0">
              <a:buNone/>
            </a:pPr>
            <a:r>
              <a:rPr lang="en-US" altLang="zh-CN" sz="2400" dirty="0"/>
              <a:t>	</a:t>
            </a:r>
            <a:r>
              <a:rPr lang="zh-CN" altLang="en-US" sz="2400" dirty="0"/>
              <a:t>对于一个节点</a:t>
            </a:r>
            <a:r>
              <a:rPr lang="en-US" altLang="zh-CN" sz="2400" dirty="0"/>
              <a:t>x</a:t>
            </a:r>
            <a:r>
              <a:rPr lang="zh-CN" altLang="en-US" sz="2400" dirty="0"/>
              <a:t>，如果我们把它从树中删除，那么原来的一棵树可能会分成若干个不相连的部分，其中每部分都是一棵子树。设</a:t>
            </a:r>
            <a:r>
              <a:rPr lang="en-US" altLang="zh-CN" sz="2400" dirty="0" err="1"/>
              <a:t>max_part</a:t>
            </a:r>
            <a:r>
              <a:rPr lang="en-US" altLang="zh-CN" sz="2400" dirty="0"/>
              <a:t>(x)</a:t>
            </a:r>
            <a:r>
              <a:rPr lang="zh-CN" altLang="en-US" sz="2400" dirty="0"/>
              <a:t>表示在删除节点</a:t>
            </a:r>
            <a:r>
              <a:rPr lang="en-US" altLang="zh-CN" sz="2400" dirty="0"/>
              <a:t>x</a:t>
            </a:r>
            <a:r>
              <a:rPr lang="zh-CN" altLang="en-US" sz="2400" dirty="0"/>
              <a:t>后产生的子树中最大的一棵</a:t>
            </a:r>
            <a:r>
              <a:rPr lang="en-US" altLang="zh-CN" sz="2400" dirty="0"/>
              <a:t>size</a:t>
            </a:r>
            <a:r>
              <a:rPr lang="zh-CN" altLang="en-US" sz="2400" dirty="0"/>
              <a:t>。使</a:t>
            </a:r>
            <a:r>
              <a:rPr lang="en-US" altLang="zh-CN" sz="2400" dirty="0" err="1"/>
              <a:t>max_part</a:t>
            </a:r>
            <a:r>
              <a:rPr lang="en-US" altLang="zh-CN" sz="2400" dirty="0"/>
              <a:t> </a:t>
            </a:r>
            <a:r>
              <a:rPr lang="zh-CN" altLang="en-US" sz="2400" dirty="0"/>
              <a:t>函数取到最小值的节点</a:t>
            </a:r>
            <a:r>
              <a:rPr lang="en-US" altLang="zh-CN" sz="2400" dirty="0"/>
              <a:t>p</a:t>
            </a:r>
            <a:r>
              <a:rPr lang="zh-CN" altLang="en-US" sz="2400" dirty="0"/>
              <a:t>就称为整棵树的</a:t>
            </a:r>
            <a:r>
              <a:rPr lang="zh-CN" altLang="en-US" sz="2400" dirty="0">
                <a:solidFill>
                  <a:srgbClr val="FF0000"/>
                </a:solidFill>
              </a:rPr>
              <a:t>重心</a:t>
            </a:r>
            <a:r>
              <a:rPr lang="zh-CN" altLang="en-US" sz="2400" dirty="0"/>
              <a:t>。</a:t>
            </a:r>
            <a:endParaRPr lang="en-US" altLang="zh-CN" sz="2400" dirty="0"/>
          </a:p>
          <a:p>
            <a:pPr marL="457200" lvl="1" indent="0">
              <a:buNone/>
            </a:pPr>
            <a:r>
              <a:rPr lang="zh-CN" altLang="en-US" dirty="0"/>
              <a:t>性质：重心满足</a:t>
            </a:r>
            <a:r>
              <a:rPr lang="en-US" altLang="zh-CN" dirty="0"/>
              <a:t>size[x] * 2 &gt; size[u] x</a:t>
            </a:r>
            <a:r>
              <a:rPr lang="zh-CN" altLang="en-US" dirty="0"/>
              <a:t>为重心，</a:t>
            </a:r>
            <a:r>
              <a:rPr lang="en-US" altLang="zh-CN" dirty="0"/>
              <a:t>u</a:t>
            </a:r>
            <a:r>
              <a:rPr lang="zh-CN" altLang="en-US" dirty="0"/>
              <a:t>为要求重心的节点</a:t>
            </a:r>
          </a:p>
        </p:txBody>
      </p:sp>
    </p:spTree>
    <p:extLst>
      <p:ext uri="{BB962C8B-B14F-4D97-AF65-F5344CB8AC3E}">
        <p14:creationId xmlns:p14="http://schemas.microsoft.com/office/powerpoint/2010/main" val="27633939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6443538-F30F-4B9B-8D83-21247027C983}"/>
              </a:ext>
            </a:extLst>
          </p:cNvPr>
          <p:cNvSpPr>
            <a:spLocks noGrp="1"/>
          </p:cNvSpPr>
          <p:nvPr>
            <p:ph idx="1"/>
          </p:nvPr>
        </p:nvSpPr>
        <p:spPr>
          <a:xfrm>
            <a:off x="838200" y="822960"/>
            <a:ext cx="10515600" cy="5354003"/>
          </a:xfrm>
        </p:spPr>
        <p:txBody>
          <a:bodyPr/>
          <a:lstStyle/>
          <a:p>
            <a:pPr marL="0" indent="0">
              <a:buNone/>
            </a:pPr>
            <a:r>
              <a:rPr lang="zh-CN" altLang="en-US" dirty="0"/>
              <a:t>性质 </a:t>
            </a:r>
            <a:r>
              <a:rPr lang="en-US" altLang="zh-CN" dirty="0"/>
              <a:t>1 </a:t>
            </a:r>
            <a:r>
              <a:rPr lang="zh-CN" altLang="en-US" dirty="0"/>
              <a:t>：树中所有点到某个点的距离和中，到重心的距离和是最小的，如果有两个距离和，他们的距离和一样。</a:t>
            </a:r>
            <a:endParaRPr lang="en-US" altLang="zh-CN" dirty="0"/>
          </a:p>
          <a:p>
            <a:pPr marL="0" indent="0">
              <a:buNone/>
            </a:pPr>
            <a:endParaRPr lang="en-US" altLang="zh-CN" dirty="0"/>
          </a:p>
          <a:p>
            <a:pPr marL="0" indent="0">
              <a:buNone/>
            </a:pPr>
            <a:r>
              <a:rPr lang="zh-CN" altLang="en-US" dirty="0"/>
              <a:t>性质 </a:t>
            </a:r>
            <a:r>
              <a:rPr lang="en-US" altLang="zh-CN" dirty="0"/>
              <a:t>2 </a:t>
            </a:r>
            <a:r>
              <a:rPr lang="zh-CN" altLang="en-US" dirty="0"/>
              <a:t>：把两棵树通过某一点相连得到一颗新的树，新的树的重心必然在连接原来两棵树重心的路径上。</a:t>
            </a:r>
            <a:endParaRPr lang="en-US" altLang="zh-CN" dirty="0"/>
          </a:p>
          <a:p>
            <a:pPr marL="0" indent="0">
              <a:buNone/>
            </a:pPr>
            <a:endParaRPr lang="en-US" altLang="zh-CN" dirty="0"/>
          </a:p>
          <a:p>
            <a:pPr marL="0" indent="0">
              <a:buNone/>
            </a:pPr>
            <a:r>
              <a:rPr lang="zh-CN" altLang="en-US" dirty="0"/>
              <a:t>性质 </a:t>
            </a:r>
            <a:r>
              <a:rPr lang="en-US" altLang="zh-CN" dirty="0"/>
              <a:t>3 </a:t>
            </a:r>
            <a:r>
              <a:rPr lang="zh-CN" altLang="en-US" dirty="0"/>
              <a:t>：一棵树添加或者删除一个节点，树的重心最多只移动一条边的位置。</a:t>
            </a:r>
          </a:p>
        </p:txBody>
      </p:sp>
    </p:spTree>
    <p:extLst>
      <p:ext uri="{BB962C8B-B14F-4D97-AF65-F5344CB8AC3E}">
        <p14:creationId xmlns:p14="http://schemas.microsoft.com/office/powerpoint/2010/main" val="24696414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2056A1C3-24D2-4E60-94EC-25EA7578C5FF}"/>
              </a:ext>
            </a:extLst>
          </p:cNvPr>
          <p:cNvPicPr>
            <a:picLocks noGrp="1" noChangeAspect="1"/>
          </p:cNvPicPr>
          <p:nvPr>
            <p:ph idx="1"/>
          </p:nvPr>
        </p:nvPicPr>
        <p:blipFill>
          <a:blip r:embed="rId2"/>
          <a:stretch>
            <a:fillRect/>
          </a:stretch>
        </p:blipFill>
        <p:spPr>
          <a:xfrm>
            <a:off x="1599564" y="729120"/>
            <a:ext cx="8367395" cy="5399759"/>
          </a:xfrm>
          <a:prstGeom prst="rect">
            <a:avLst/>
          </a:prstGeom>
        </p:spPr>
      </p:pic>
    </p:spTree>
    <p:extLst>
      <p:ext uri="{BB962C8B-B14F-4D97-AF65-F5344CB8AC3E}">
        <p14:creationId xmlns:p14="http://schemas.microsoft.com/office/powerpoint/2010/main" val="33193689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7CC242-B902-4E28-8AF3-4ED906B46CF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CF1BF37-B36D-4F6C-BE94-6F7AC1D012A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40332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850F872F-FD8B-4402-9781-7FCFC6D80E35}"/>
              </a:ext>
            </a:extLst>
          </p:cNvPr>
          <p:cNvSpPr>
            <a:spLocks noGrp="1"/>
          </p:cNvSpPr>
          <p:nvPr>
            <p:ph idx="1"/>
          </p:nvPr>
        </p:nvSpPr>
        <p:spPr>
          <a:xfrm>
            <a:off x="838200" y="949325"/>
            <a:ext cx="10515600" cy="4351338"/>
          </a:xfrm>
        </p:spPr>
        <p:txBody>
          <a:bodyPr/>
          <a:lstStyle/>
          <a:p>
            <a:pPr>
              <a:buNone/>
            </a:pPr>
            <a:r>
              <a:rPr lang="zh-CN" altLang="en-US" sz="2400" b="1" dirty="0">
                <a:latin typeface="+mn-ea"/>
              </a:rPr>
              <a:t>② 分支结点和叶子结点</a:t>
            </a:r>
          </a:p>
          <a:p>
            <a:pPr>
              <a:buNone/>
            </a:pPr>
            <a:r>
              <a:rPr lang="zh-CN" altLang="en-US" sz="2400" b="1" dirty="0">
                <a:latin typeface="+mn-ea"/>
              </a:rPr>
              <a:t>	度大于</a:t>
            </a:r>
            <a:r>
              <a:rPr lang="en-US" altLang="zh-CN" sz="2400" b="1" dirty="0">
                <a:latin typeface="+mn-ea"/>
              </a:rPr>
              <a:t>0</a:t>
            </a:r>
            <a:r>
              <a:rPr lang="zh-CN" altLang="en-US" sz="2400" b="1" dirty="0">
                <a:latin typeface="+mn-ea"/>
              </a:rPr>
              <a:t>的结点称为分支结点或非终端结点，度为</a:t>
            </a:r>
            <a:r>
              <a:rPr lang="en-US" altLang="zh-CN" sz="2400" b="1" dirty="0">
                <a:latin typeface="+mn-ea"/>
              </a:rPr>
              <a:t>0</a:t>
            </a:r>
            <a:r>
              <a:rPr lang="zh-CN" altLang="en-US" sz="2400" b="1" dirty="0">
                <a:latin typeface="+mn-ea"/>
              </a:rPr>
              <a:t>的结点称为叶子结点。</a:t>
            </a:r>
            <a:endParaRPr lang="en-US" altLang="zh-CN" sz="2400" b="1" dirty="0">
              <a:latin typeface="+mn-ea"/>
            </a:endParaRPr>
          </a:p>
          <a:p>
            <a:pPr>
              <a:buNone/>
            </a:pPr>
            <a:endParaRPr lang="en-US" altLang="zh-CN" sz="2400" b="1" dirty="0">
              <a:latin typeface="+mn-ea"/>
            </a:endParaRPr>
          </a:p>
          <a:p>
            <a:pPr>
              <a:buNone/>
            </a:pPr>
            <a:endParaRPr lang="zh-CN" altLang="en-US" sz="2400" b="1" dirty="0">
              <a:latin typeface="+mn-ea"/>
            </a:endParaRPr>
          </a:p>
          <a:p>
            <a:endParaRPr lang="zh-CN" altLang="en-US" dirty="0">
              <a:latin typeface="+mn-ea"/>
            </a:endParaRPr>
          </a:p>
        </p:txBody>
      </p:sp>
      <p:pic>
        <p:nvPicPr>
          <p:cNvPr id="9" name="Picture 4">
            <a:extLst>
              <a:ext uri="{FF2B5EF4-FFF2-40B4-BE49-F238E27FC236}">
                <a16:creationId xmlns:a16="http://schemas.microsoft.com/office/drawing/2014/main" id="{8F2C57DE-CD18-4838-8058-3A1F8F4A43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1814" y="2360612"/>
            <a:ext cx="4192888"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文本框 12">
            <a:extLst>
              <a:ext uri="{FF2B5EF4-FFF2-40B4-BE49-F238E27FC236}">
                <a16:creationId xmlns:a16="http://schemas.microsoft.com/office/drawing/2014/main" id="{0F9C2BFC-C9DB-4117-910B-D5772CBD99C7}"/>
              </a:ext>
            </a:extLst>
          </p:cNvPr>
          <p:cNvSpPr txBox="1"/>
          <p:nvPr/>
        </p:nvSpPr>
        <p:spPr>
          <a:xfrm>
            <a:off x="6934200" y="3124994"/>
            <a:ext cx="4533900" cy="830997"/>
          </a:xfrm>
          <a:prstGeom prst="rect">
            <a:avLst/>
          </a:prstGeom>
          <a:noFill/>
        </p:spPr>
        <p:txBody>
          <a:bodyPr wrap="square" rtlCol="0">
            <a:spAutoFit/>
          </a:bodyPr>
          <a:lstStyle/>
          <a:p>
            <a:r>
              <a:rPr lang="zh-CN" altLang="en-US" sz="2400" b="1" dirty="0"/>
              <a:t>节点</a:t>
            </a:r>
            <a:r>
              <a:rPr lang="en-US" altLang="zh-CN" sz="2400" b="1" dirty="0"/>
              <a:t>1</a:t>
            </a:r>
            <a:r>
              <a:rPr lang="zh-CN" altLang="en-US" sz="2400" b="1" dirty="0"/>
              <a:t>、</a:t>
            </a:r>
            <a:r>
              <a:rPr lang="en-US" altLang="zh-CN" sz="2400" b="1" dirty="0"/>
              <a:t>2</a:t>
            </a:r>
            <a:r>
              <a:rPr lang="zh-CN" altLang="en-US" sz="2400" b="1" dirty="0"/>
              <a:t>、</a:t>
            </a:r>
            <a:r>
              <a:rPr lang="en-US" altLang="zh-CN" sz="2400" b="1" dirty="0"/>
              <a:t>4</a:t>
            </a:r>
            <a:r>
              <a:rPr lang="zh-CN" altLang="en-US" sz="2400" b="1" dirty="0"/>
              <a:t>、</a:t>
            </a:r>
            <a:r>
              <a:rPr lang="en-US" altLang="zh-CN" sz="2400" b="1" dirty="0"/>
              <a:t>7</a:t>
            </a:r>
            <a:r>
              <a:rPr lang="zh-CN" altLang="en-US" sz="2400" b="1" dirty="0"/>
              <a:t>为分支节点</a:t>
            </a:r>
            <a:endParaRPr lang="en-US" altLang="zh-CN" sz="2400" b="1" dirty="0"/>
          </a:p>
          <a:p>
            <a:r>
              <a:rPr lang="zh-CN" altLang="en-US" sz="2400" b="1" dirty="0"/>
              <a:t>节点</a:t>
            </a:r>
            <a:r>
              <a:rPr lang="en-US" altLang="zh-CN" sz="2400" b="1" dirty="0"/>
              <a:t>3</a:t>
            </a:r>
            <a:r>
              <a:rPr lang="zh-CN" altLang="en-US" sz="2400" b="1" dirty="0"/>
              <a:t>、</a:t>
            </a:r>
            <a:r>
              <a:rPr lang="en-US" altLang="zh-CN" sz="2400" b="1" dirty="0"/>
              <a:t>5</a:t>
            </a:r>
            <a:r>
              <a:rPr lang="zh-CN" altLang="en-US" sz="2400" b="1" dirty="0"/>
              <a:t>、</a:t>
            </a:r>
            <a:r>
              <a:rPr lang="en-US" altLang="zh-CN" sz="2400" b="1" dirty="0"/>
              <a:t>6</a:t>
            </a:r>
            <a:r>
              <a:rPr lang="zh-CN" altLang="en-US" sz="2400" b="1" dirty="0"/>
              <a:t>、</a:t>
            </a:r>
            <a:r>
              <a:rPr lang="en-US" altLang="zh-CN" sz="2400" b="1" dirty="0"/>
              <a:t>8</a:t>
            </a:r>
            <a:r>
              <a:rPr lang="zh-CN" altLang="en-US" sz="2400" b="1" dirty="0"/>
              <a:t>、</a:t>
            </a:r>
            <a:r>
              <a:rPr lang="en-US" altLang="zh-CN" sz="2400" b="1" dirty="0"/>
              <a:t>9</a:t>
            </a:r>
            <a:r>
              <a:rPr lang="zh-CN" altLang="en-US" sz="2400" b="1" dirty="0"/>
              <a:t>为叶子节点</a:t>
            </a:r>
          </a:p>
        </p:txBody>
      </p:sp>
    </p:spTree>
    <p:extLst>
      <p:ext uri="{BB962C8B-B14F-4D97-AF65-F5344CB8AC3E}">
        <p14:creationId xmlns:p14="http://schemas.microsoft.com/office/powerpoint/2010/main" val="210413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3B97089-110D-4355-B070-6EBCF0DE287E}"/>
              </a:ext>
            </a:extLst>
          </p:cNvPr>
          <p:cNvSpPr>
            <a:spLocks noGrp="1"/>
          </p:cNvSpPr>
          <p:nvPr>
            <p:ph idx="1"/>
          </p:nvPr>
        </p:nvSpPr>
        <p:spPr>
          <a:xfrm>
            <a:off x="752475" y="920750"/>
            <a:ext cx="10515600" cy="4351338"/>
          </a:xfrm>
        </p:spPr>
        <p:txBody>
          <a:bodyPr>
            <a:normAutofit/>
          </a:bodyPr>
          <a:lstStyle/>
          <a:p>
            <a:pPr marL="0" indent="0">
              <a:buNone/>
            </a:pPr>
            <a:r>
              <a:rPr lang="zh-CN" altLang="en-US" sz="2400" b="1" dirty="0"/>
              <a:t>③ 孩子结点、双亲结点和兄弟结点</a:t>
            </a:r>
          </a:p>
          <a:p>
            <a:pPr marL="0" indent="0">
              <a:buNone/>
            </a:pPr>
            <a:r>
              <a:rPr lang="zh-CN" altLang="en-US" sz="2400" b="1" dirty="0"/>
              <a:t>	每个结点的后继结点被称为该结点的孩子结点，相应的该结点被称为双亲结点或父亲结点。具有同一双亲结点的孩子结点互称为兄弟结点。</a:t>
            </a:r>
          </a:p>
          <a:p>
            <a:pPr marL="0" indent="0">
              <a:buNone/>
            </a:pPr>
            <a:endParaRPr lang="zh-CN" altLang="en-US" sz="2400" b="1" dirty="0"/>
          </a:p>
        </p:txBody>
      </p:sp>
      <p:pic>
        <p:nvPicPr>
          <p:cNvPr id="4" name="Picture 4">
            <a:extLst>
              <a:ext uri="{FF2B5EF4-FFF2-40B4-BE49-F238E27FC236}">
                <a16:creationId xmlns:a16="http://schemas.microsoft.com/office/drawing/2014/main" id="{986E971F-ECB5-47E8-A88B-0335C333C8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6563" y="2668588"/>
            <a:ext cx="4210861" cy="260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a:extLst>
              <a:ext uri="{FF2B5EF4-FFF2-40B4-BE49-F238E27FC236}">
                <a16:creationId xmlns:a16="http://schemas.microsoft.com/office/drawing/2014/main" id="{BF528C6D-DFB8-4B6E-9D93-90F4A853BB0F}"/>
              </a:ext>
            </a:extLst>
          </p:cNvPr>
          <p:cNvSpPr txBox="1"/>
          <p:nvPr/>
        </p:nvSpPr>
        <p:spPr>
          <a:xfrm>
            <a:off x="6648450" y="3229769"/>
            <a:ext cx="4533900" cy="1569660"/>
          </a:xfrm>
          <a:prstGeom prst="rect">
            <a:avLst/>
          </a:prstGeom>
          <a:noFill/>
        </p:spPr>
        <p:txBody>
          <a:bodyPr wrap="square" rtlCol="0">
            <a:spAutoFit/>
          </a:bodyPr>
          <a:lstStyle/>
          <a:p>
            <a:r>
              <a:rPr lang="zh-CN" altLang="en-US" sz="2400" b="1" dirty="0"/>
              <a:t>节点</a:t>
            </a:r>
            <a:r>
              <a:rPr lang="en-US" altLang="zh-CN" sz="2400" b="1" dirty="0"/>
              <a:t>1</a:t>
            </a:r>
            <a:r>
              <a:rPr lang="zh-CN" altLang="en-US" sz="2400" b="1" dirty="0"/>
              <a:t>为节点</a:t>
            </a:r>
            <a:r>
              <a:rPr lang="en-US" altLang="zh-CN" sz="2400" b="1" dirty="0"/>
              <a:t>2</a:t>
            </a:r>
            <a:r>
              <a:rPr lang="zh-CN" altLang="en-US" sz="2400" b="1" dirty="0"/>
              <a:t>、</a:t>
            </a:r>
            <a:r>
              <a:rPr lang="en-US" altLang="zh-CN" sz="2400" b="1" dirty="0"/>
              <a:t>3</a:t>
            </a:r>
            <a:r>
              <a:rPr lang="zh-CN" altLang="en-US" sz="2400" b="1" dirty="0"/>
              <a:t>、</a:t>
            </a:r>
            <a:r>
              <a:rPr lang="en-US" altLang="zh-CN" sz="2400" b="1" dirty="0"/>
              <a:t>4</a:t>
            </a:r>
            <a:r>
              <a:rPr lang="zh-CN" altLang="en-US" sz="2400" b="1" dirty="0"/>
              <a:t>的父亲节点</a:t>
            </a:r>
            <a:endParaRPr lang="en-US" altLang="zh-CN" sz="2400" b="1" dirty="0"/>
          </a:p>
          <a:p>
            <a:r>
              <a:rPr lang="zh-CN" altLang="en-US" sz="2400" b="1" dirty="0"/>
              <a:t>节点</a:t>
            </a:r>
            <a:r>
              <a:rPr lang="en-US" altLang="zh-CN" sz="2400" b="1" dirty="0"/>
              <a:t>5</a:t>
            </a:r>
            <a:r>
              <a:rPr lang="zh-CN" altLang="en-US" sz="2400" b="1" dirty="0"/>
              <a:t>、</a:t>
            </a:r>
            <a:r>
              <a:rPr lang="en-US" altLang="zh-CN" sz="2400" b="1" dirty="0"/>
              <a:t>6</a:t>
            </a:r>
            <a:r>
              <a:rPr lang="zh-CN" altLang="en-US" sz="2400" b="1" dirty="0"/>
              <a:t>为</a:t>
            </a:r>
            <a:r>
              <a:rPr lang="en-US" altLang="zh-CN" sz="2400" b="1" dirty="0"/>
              <a:t>2</a:t>
            </a:r>
            <a:r>
              <a:rPr lang="zh-CN" altLang="en-US" sz="2400" b="1" dirty="0"/>
              <a:t>的孩子节点</a:t>
            </a:r>
            <a:endParaRPr lang="en-US" altLang="zh-CN" sz="2400" b="1" dirty="0"/>
          </a:p>
          <a:p>
            <a:r>
              <a:rPr lang="zh-CN" altLang="en-US" sz="2400" b="1" dirty="0"/>
              <a:t>节点</a:t>
            </a:r>
            <a:r>
              <a:rPr lang="en-US" altLang="zh-CN" sz="2400" b="1" dirty="0"/>
              <a:t>8</a:t>
            </a:r>
            <a:r>
              <a:rPr lang="zh-CN" altLang="en-US" sz="2400" b="1" dirty="0"/>
              <a:t>、</a:t>
            </a:r>
            <a:r>
              <a:rPr lang="en-US" altLang="zh-CN" sz="2400" b="1" dirty="0"/>
              <a:t>9</a:t>
            </a:r>
            <a:r>
              <a:rPr lang="zh-CN" altLang="en-US" sz="2400" b="1" dirty="0"/>
              <a:t>互为兄弟节点</a:t>
            </a:r>
            <a:endParaRPr lang="en-US" altLang="zh-CN" sz="2400" b="1" dirty="0"/>
          </a:p>
          <a:p>
            <a:endParaRPr lang="en-US" altLang="zh-CN" sz="2400" b="1" dirty="0"/>
          </a:p>
        </p:txBody>
      </p:sp>
    </p:spTree>
    <p:extLst>
      <p:ext uri="{BB962C8B-B14F-4D97-AF65-F5344CB8AC3E}">
        <p14:creationId xmlns:p14="http://schemas.microsoft.com/office/powerpoint/2010/main" val="3982137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3B97089-110D-4355-B070-6EBCF0DE287E}"/>
              </a:ext>
            </a:extLst>
          </p:cNvPr>
          <p:cNvSpPr>
            <a:spLocks noGrp="1"/>
          </p:cNvSpPr>
          <p:nvPr>
            <p:ph idx="1"/>
          </p:nvPr>
        </p:nvSpPr>
        <p:spPr>
          <a:xfrm>
            <a:off x="752475" y="920750"/>
            <a:ext cx="10515600" cy="4351338"/>
          </a:xfrm>
        </p:spPr>
        <p:txBody>
          <a:bodyPr>
            <a:normAutofit/>
          </a:bodyPr>
          <a:lstStyle/>
          <a:p>
            <a:pPr marL="0" indent="0">
              <a:buNone/>
            </a:pPr>
            <a:r>
              <a:rPr lang="zh-CN" altLang="en-US" sz="2400" b="1" dirty="0"/>
              <a:t>④ 树的深度和宽度</a:t>
            </a:r>
          </a:p>
          <a:p>
            <a:pPr marL="0" indent="0">
              <a:buNone/>
            </a:pPr>
            <a:r>
              <a:rPr lang="zh-CN" altLang="en-US" sz="2400" b="1" dirty="0"/>
              <a:t>树中的结点的最大层数称为树的深度或高度。</a:t>
            </a:r>
          </a:p>
          <a:p>
            <a:pPr marL="0" indent="0">
              <a:buNone/>
            </a:pPr>
            <a:r>
              <a:rPr lang="zh-CN" altLang="en-US" sz="2400" b="1" dirty="0"/>
              <a:t>整棵树中某一层中最多的结点数称为树的宽度。</a:t>
            </a:r>
          </a:p>
          <a:p>
            <a:pPr marL="0" indent="0">
              <a:buNone/>
            </a:pPr>
            <a:endParaRPr lang="zh-CN" altLang="en-US" sz="2400" b="1" dirty="0"/>
          </a:p>
        </p:txBody>
      </p:sp>
      <p:pic>
        <p:nvPicPr>
          <p:cNvPr id="4" name="Picture 4">
            <a:extLst>
              <a:ext uri="{FF2B5EF4-FFF2-40B4-BE49-F238E27FC236}">
                <a16:creationId xmlns:a16="http://schemas.microsoft.com/office/drawing/2014/main" id="{986E971F-ECB5-47E8-A88B-0335C333C8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6563" y="2668588"/>
            <a:ext cx="4210861" cy="260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a:extLst>
              <a:ext uri="{FF2B5EF4-FFF2-40B4-BE49-F238E27FC236}">
                <a16:creationId xmlns:a16="http://schemas.microsoft.com/office/drawing/2014/main" id="{BF528C6D-DFB8-4B6E-9D93-90F4A853BB0F}"/>
              </a:ext>
            </a:extLst>
          </p:cNvPr>
          <p:cNvSpPr txBox="1"/>
          <p:nvPr/>
        </p:nvSpPr>
        <p:spPr>
          <a:xfrm>
            <a:off x="6648449" y="3229769"/>
            <a:ext cx="5095875" cy="1200329"/>
          </a:xfrm>
          <a:prstGeom prst="rect">
            <a:avLst/>
          </a:prstGeom>
          <a:noFill/>
        </p:spPr>
        <p:txBody>
          <a:bodyPr wrap="square" rtlCol="0">
            <a:spAutoFit/>
          </a:bodyPr>
          <a:lstStyle/>
          <a:p>
            <a:r>
              <a:rPr lang="zh-CN" altLang="en-US" sz="2400" b="1" dirty="0"/>
              <a:t>若根节点深度为</a:t>
            </a:r>
            <a:r>
              <a:rPr lang="en-US" altLang="zh-CN" sz="2400" b="1" dirty="0"/>
              <a:t>1</a:t>
            </a:r>
            <a:r>
              <a:rPr lang="zh-CN" altLang="en-US" sz="2400" b="1" dirty="0"/>
              <a:t>，则节点</a:t>
            </a:r>
            <a:r>
              <a:rPr lang="en-US" altLang="zh-CN" sz="2400" b="1" dirty="0"/>
              <a:t>6</a:t>
            </a:r>
            <a:r>
              <a:rPr lang="zh-CN" altLang="en-US" sz="2400" b="1" dirty="0"/>
              <a:t>深度为</a:t>
            </a:r>
            <a:r>
              <a:rPr lang="en-US" altLang="zh-CN" sz="2400" b="1" dirty="0"/>
              <a:t>3</a:t>
            </a:r>
            <a:r>
              <a:rPr lang="zh-CN" altLang="en-US" sz="2400" b="1" dirty="0"/>
              <a:t>，整棵树的深度为</a:t>
            </a:r>
            <a:r>
              <a:rPr lang="en-US" altLang="zh-CN" sz="2400" b="1" dirty="0"/>
              <a:t>4</a:t>
            </a:r>
          </a:p>
          <a:p>
            <a:r>
              <a:rPr lang="zh-CN" altLang="en-US" sz="2400" b="1" dirty="0"/>
              <a:t>整棵树的宽度为</a:t>
            </a:r>
            <a:r>
              <a:rPr lang="en-US" altLang="zh-CN" sz="2400" b="1" dirty="0"/>
              <a:t>3</a:t>
            </a:r>
          </a:p>
        </p:txBody>
      </p:sp>
    </p:spTree>
    <p:extLst>
      <p:ext uri="{BB962C8B-B14F-4D97-AF65-F5344CB8AC3E}">
        <p14:creationId xmlns:p14="http://schemas.microsoft.com/office/powerpoint/2010/main" val="751654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a:extLst>
              <a:ext uri="{FF2B5EF4-FFF2-40B4-BE49-F238E27FC236}">
                <a16:creationId xmlns:a16="http://schemas.microsoft.com/office/drawing/2014/main" id="{188B56C8-1E8C-44FC-A1AD-0F3410C2A79E}"/>
              </a:ext>
            </a:extLst>
          </p:cNvPr>
          <p:cNvSpPr>
            <a:spLocks noGrp="1" noChangeArrowheads="1"/>
          </p:cNvSpPr>
          <p:nvPr>
            <p:ph type="body" idx="1"/>
          </p:nvPr>
        </p:nvSpPr>
        <p:spPr>
          <a:xfrm>
            <a:off x="838200" y="578643"/>
            <a:ext cx="10515600" cy="6155532"/>
          </a:xfrm>
        </p:spPr>
        <p:txBody>
          <a:bodyPr>
            <a:normAutofit fontScale="92500" lnSpcReduction="10000"/>
          </a:bodyPr>
          <a:lstStyle/>
          <a:p>
            <a:pPr eaLnBrk="1" hangingPunct="1">
              <a:buFontTx/>
              <a:buNone/>
            </a:pPr>
            <a:r>
              <a:rPr lang="zh-CN" altLang="en-US" b="1" dirty="0">
                <a:latin typeface="+mn-ea"/>
              </a:rPr>
              <a:t>（</a:t>
            </a:r>
            <a:r>
              <a:rPr lang="en-US" altLang="zh-CN" b="1" dirty="0">
                <a:latin typeface="+mn-ea"/>
              </a:rPr>
              <a:t>2</a:t>
            </a:r>
            <a:r>
              <a:rPr lang="zh-CN" altLang="en-US" b="1" dirty="0">
                <a:latin typeface="+mn-ea"/>
              </a:rPr>
              <a:t>）树的表示方法</a:t>
            </a:r>
            <a:endParaRPr lang="en-US" altLang="zh-CN" b="1" dirty="0">
              <a:latin typeface="+mn-ea"/>
            </a:endParaRPr>
          </a:p>
          <a:p>
            <a:pPr eaLnBrk="1" hangingPunct="1">
              <a:buFontTx/>
              <a:buNone/>
            </a:pPr>
            <a:endParaRPr lang="zh-CN" altLang="en-US" sz="2400" b="1" dirty="0">
              <a:latin typeface="+mn-ea"/>
            </a:endParaRPr>
          </a:p>
          <a:p>
            <a:pPr eaLnBrk="1" hangingPunct="1">
              <a:buFontTx/>
              <a:buNone/>
            </a:pPr>
            <a:r>
              <a:rPr lang="zh-CN" altLang="en-US" sz="2400" b="1" dirty="0">
                <a:latin typeface="+mn-ea"/>
              </a:rPr>
              <a:t>	① 图示表示：</a:t>
            </a:r>
            <a:endParaRPr lang="en-US" altLang="zh-CN" sz="2400" b="1" dirty="0">
              <a:latin typeface="+mn-ea"/>
            </a:endParaRPr>
          </a:p>
          <a:p>
            <a:pPr eaLnBrk="1" hangingPunct="1">
              <a:buFontTx/>
              <a:buNone/>
            </a:pPr>
            <a:endParaRPr lang="en-US" altLang="zh-CN" sz="2400" b="1" dirty="0">
              <a:latin typeface="+mn-ea"/>
            </a:endParaRPr>
          </a:p>
          <a:p>
            <a:pPr eaLnBrk="1" hangingPunct="1">
              <a:buFontTx/>
              <a:buNone/>
            </a:pPr>
            <a:endParaRPr lang="en-US" altLang="zh-CN" sz="2400" b="1" dirty="0">
              <a:latin typeface="+mn-ea"/>
            </a:endParaRPr>
          </a:p>
          <a:p>
            <a:pPr eaLnBrk="1" hangingPunct="1">
              <a:buFontTx/>
              <a:buNone/>
            </a:pPr>
            <a:endParaRPr lang="zh-CN" altLang="en-US" sz="2400" b="1" dirty="0">
              <a:latin typeface="+mn-ea"/>
            </a:endParaRPr>
          </a:p>
          <a:p>
            <a:pPr eaLnBrk="1" hangingPunct="1">
              <a:buFontTx/>
              <a:buNone/>
            </a:pPr>
            <a:r>
              <a:rPr lang="zh-CN" altLang="en-US" sz="2400" b="1" dirty="0">
                <a:latin typeface="+mn-ea"/>
              </a:rPr>
              <a:t>	② 广义表表示：</a:t>
            </a:r>
            <a:endParaRPr lang="en-US" altLang="zh-CN" sz="2400" b="1" dirty="0">
              <a:latin typeface="+mn-ea"/>
            </a:endParaRPr>
          </a:p>
          <a:p>
            <a:pPr>
              <a:buNone/>
            </a:pPr>
            <a:r>
              <a:rPr lang="zh-CN" altLang="en-US" sz="2400" b="1" dirty="0">
                <a:latin typeface="+mn-ea"/>
              </a:rPr>
              <a:t>  先将根结点放入一对圆括号中，然后把它的子树按由左而右的顺序放入括号中，而对子树也采用同样方法处理：同层子树与它的根结点用圆括号括起来，同层子树之间用逗号隔开，最后用闭括号括起来。</a:t>
            </a:r>
          </a:p>
          <a:p>
            <a:pPr eaLnBrk="1" hangingPunct="1">
              <a:buFontTx/>
              <a:buNone/>
            </a:pPr>
            <a:r>
              <a:rPr lang="zh-CN" altLang="en-US" sz="2400" b="1" dirty="0">
                <a:latin typeface="+mn-ea"/>
              </a:rPr>
              <a:t>		</a:t>
            </a:r>
            <a:r>
              <a:rPr lang="en-US" altLang="zh-CN" sz="2400" b="1" dirty="0">
                <a:latin typeface="+mn-ea"/>
              </a:rPr>
              <a:t>=</a:t>
            </a:r>
            <a:r>
              <a:rPr lang="zh-CN" altLang="en-US" sz="2400" b="1" dirty="0">
                <a:latin typeface="+mn-ea"/>
              </a:rPr>
              <a:t>（</a:t>
            </a:r>
            <a:r>
              <a:rPr lang="en-US" altLang="zh-CN" sz="2400" b="1" dirty="0">
                <a:latin typeface="+mn-ea"/>
              </a:rPr>
              <a:t>T</a:t>
            </a:r>
            <a:r>
              <a:rPr lang="zh-CN" altLang="en-US" sz="2400" b="1" dirty="0">
                <a:latin typeface="+mn-ea"/>
              </a:rPr>
              <a:t>）</a:t>
            </a:r>
          </a:p>
          <a:p>
            <a:pPr eaLnBrk="1" hangingPunct="1">
              <a:buFontTx/>
              <a:buNone/>
            </a:pPr>
            <a:r>
              <a:rPr lang="zh-CN" altLang="en-US" sz="2400" b="1" dirty="0">
                <a:latin typeface="+mn-ea"/>
              </a:rPr>
              <a:t>		</a:t>
            </a:r>
            <a:r>
              <a:rPr lang="en-US" altLang="zh-CN" sz="2400" b="1" dirty="0">
                <a:latin typeface="+mn-ea"/>
              </a:rPr>
              <a:t>=</a:t>
            </a:r>
            <a:r>
              <a:rPr lang="zh-CN" altLang="en-US" sz="2400" b="1" dirty="0">
                <a:latin typeface="+mn-ea"/>
              </a:rPr>
              <a:t>（</a:t>
            </a:r>
            <a:r>
              <a:rPr lang="en-US" altLang="zh-CN" sz="2400" b="1" dirty="0">
                <a:latin typeface="+mn-ea"/>
              </a:rPr>
              <a:t>1</a:t>
            </a:r>
            <a:r>
              <a:rPr lang="zh-CN" altLang="en-US" sz="2400" b="1" dirty="0">
                <a:latin typeface="+mn-ea"/>
              </a:rPr>
              <a:t>（</a:t>
            </a:r>
            <a:r>
              <a:rPr lang="en-US" altLang="zh-CN" sz="2400" b="1" dirty="0">
                <a:latin typeface="+mn-ea"/>
              </a:rPr>
              <a:t>T1</a:t>
            </a:r>
            <a:r>
              <a:rPr lang="zh-CN" altLang="en-US" sz="2400" b="1" dirty="0">
                <a:latin typeface="+mn-ea"/>
              </a:rPr>
              <a:t>，</a:t>
            </a:r>
            <a:r>
              <a:rPr lang="en-US" altLang="zh-CN" sz="2400" b="1" dirty="0">
                <a:latin typeface="+mn-ea"/>
              </a:rPr>
              <a:t>T2 </a:t>
            </a:r>
            <a:r>
              <a:rPr lang="zh-CN" altLang="en-US" sz="2400" b="1" dirty="0">
                <a:latin typeface="+mn-ea"/>
              </a:rPr>
              <a:t>，</a:t>
            </a:r>
            <a:r>
              <a:rPr lang="en-US" altLang="zh-CN" sz="2400" b="1" dirty="0">
                <a:latin typeface="+mn-ea"/>
              </a:rPr>
              <a:t>T3 </a:t>
            </a:r>
            <a:r>
              <a:rPr lang="zh-CN" altLang="en-US" sz="2400" b="1" dirty="0">
                <a:latin typeface="+mn-ea"/>
              </a:rPr>
              <a:t>））</a:t>
            </a:r>
          </a:p>
          <a:p>
            <a:pPr eaLnBrk="1" hangingPunct="1">
              <a:buFontTx/>
              <a:buNone/>
            </a:pPr>
            <a:r>
              <a:rPr lang="zh-CN" altLang="en-US" sz="2400" b="1" dirty="0">
                <a:latin typeface="+mn-ea"/>
              </a:rPr>
              <a:t>		</a:t>
            </a:r>
            <a:r>
              <a:rPr lang="en-US" altLang="zh-CN" sz="2400" b="1" dirty="0">
                <a:latin typeface="+mn-ea"/>
              </a:rPr>
              <a:t>=</a:t>
            </a:r>
            <a:r>
              <a:rPr lang="zh-CN" altLang="en-US" sz="2400" b="1" dirty="0">
                <a:latin typeface="+mn-ea"/>
              </a:rPr>
              <a:t>（</a:t>
            </a:r>
            <a:r>
              <a:rPr lang="en-US" altLang="zh-CN" sz="2400" b="1" dirty="0">
                <a:latin typeface="+mn-ea"/>
              </a:rPr>
              <a:t>1</a:t>
            </a:r>
            <a:r>
              <a:rPr lang="zh-CN" altLang="en-US" sz="2400" b="1" dirty="0">
                <a:latin typeface="+mn-ea"/>
              </a:rPr>
              <a:t>（</a:t>
            </a:r>
            <a:r>
              <a:rPr lang="en-US" altLang="zh-CN" sz="2400" b="1" dirty="0">
                <a:latin typeface="+mn-ea"/>
              </a:rPr>
              <a:t>2</a:t>
            </a:r>
            <a:r>
              <a:rPr lang="zh-CN" altLang="en-US" sz="2400" b="1" dirty="0">
                <a:latin typeface="+mn-ea"/>
              </a:rPr>
              <a:t>（</a:t>
            </a:r>
            <a:r>
              <a:rPr lang="en-US" altLang="zh-CN" sz="2400" b="1" dirty="0">
                <a:latin typeface="+mn-ea"/>
              </a:rPr>
              <a:t>T11</a:t>
            </a:r>
            <a:r>
              <a:rPr lang="zh-CN" altLang="en-US" sz="2400" b="1" dirty="0">
                <a:latin typeface="+mn-ea"/>
              </a:rPr>
              <a:t>，</a:t>
            </a:r>
            <a:r>
              <a:rPr lang="en-US" altLang="zh-CN" sz="2400" b="1" dirty="0">
                <a:latin typeface="+mn-ea"/>
              </a:rPr>
              <a:t>T12</a:t>
            </a:r>
            <a:r>
              <a:rPr lang="zh-CN" altLang="en-US" sz="2400" b="1" dirty="0">
                <a:latin typeface="+mn-ea"/>
              </a:rPr>
              <a:t>），</a:t>
            </a:r>
            <a:r>
              <a:rPr lang="en-US" altLang="zh-CN" sz="2400" b="1" dirty="0">
                <a:latin typeface="+mn-ea"/>
              </a:rPr>
              <a:t>3</a:t>
            </a:r>
            <a:r>
              <a:rPr lang="zh-CN" altLang="en-US" sz="2400" b="1" dirty="0">
                <a:latin typeface="+mn-ea"/>
              </a:rPr>
              <a:t>，</a:t>
            </a:r>
            <a:r>
              <a:rPr lang="en-US" altLang="zh-CN" sz="2400" b="1" dirty="0">
                <a:latin typeface="+mn-ea"/>
              </a:rPr>
              <a:t>4</a:t>
            </a:r>
            <a:r>
              <a:rPr lang="zh-CN" altLang="en-US" sz="2400" b="1" dirty="0">
                <a:latin typeface="+mn-ea"/>
              </a:rPr>
              <a:t>（</a:t>
            </a:r>
            <a:r>
              <a:rPr lang="en-US" altLang="zh-CN" sz="2400" b="1" dirty="0">
                <a:latin typeface="+mn-ea"/>
              </a:rPr>
              <a:t>T31</a:t>
            </a:r>
            <a:r>
              <a:rPr lang="zh-CN" altLang="en-US" sz="2400" b="1" dirty="0">
                <a:latin typeface="+mn-ea"/>
              </a:rPr>
              <a:t>）））</a:t>
            </a:r>
          </a:p>
          <a:p>
            <a:pPr eaLnBrk="1" hangingPunct="1">
              <a:buFontTx/>
              <a:buNone/>
            </a:pPr>
            <a:r>
              <a:rPr lang="zh-CN" altLang="en-US" sz="2400" b="1" dirty="0">
                <a:latin typeface="+mn-ea"/>
              </a:rPr>
              <a:t>		</a:t>
            </a:r>
            <a:r>
              <a:rPr lang="en-US" altLang="zh-CN" sz="2400" b="1" dirty="0">
                <a:latin typeface="+mn-ea"/>
              </a:rPr>
              <a:t>=</a:t>
            </a:r>
            <a:r>
              <a:rPr lang="zh-CN" altLang="en-US" sz="2400" b="1" dirty="0">
                <a:latin typeface="+mn-ea"/>
              </a:rPr>
              <a:t>（</a:t>
            </a:r>
            <a:r>
              <a:rPr lang="en-US" altLang="zh-CN" sz="2400" b="1" dirty="0">
                <a:latin typeface="+mn-ea"/>
              </a:rPr>
              <a:t>1</a:t>
            </a:r>
            <a:r>
              <a:rPr lang="zh-CN" altLang="en-US" sz="2400" b="1" dirty="0">
                <a:latin typeface="+mn-ea"/>
              </a:rPr>
              <a:t>（</a:t>
            </a:r>
            <a:r>
              <a:rPr lang="en-US" altLang="zh-CN" sz="2400" b="1" dirty="0">
                <a:latin typeface="+mn-ea"/>
              </a:rPr>
              <a:t>2</a:t>
            </a:r>
            <a:r>
              <a:rPr lang="zh-CN" altLang="en-US" sz="2400" b="1" dirty="0">
                <a:latin typeface="+mn-ea"/>
              </a:rPr>
              <a:t>（</a:t>
            </a:r>
            <a:r>
              <a:rPr lang="en-US" altLang="zh-CN" sz="2400" b="1" dirty="0">
                <a:latin typeface="+mn-ea"/>
              </a:rPr>
              <a:t>5</a:t>
            </a:r>
            <a:r>
              <a:rPr lang="zh-CN" altLang="en-US" sz="2400" b="1" dirty="0">
                <a:latin typeface="+mn-ea"/>
              </a:rPr>
              <a:t>，</a:t>
            </a:r>
            <a:r>
              <a:rPr lang="en-US" altLang="zh-CN" sz="2400" b="1" dirty="0">
                <a:latin typeface="+mn-ea"/>
              </a:rPr>
              <a:t>6</a:t>
            </a:r>
            <a:r>
              <a:rPr lang="zh-CN" altLang="en-US" sz="2400" b="1" dirty="0">
                <a:latin typeface="+mn-ea"/>
              </a:rPr>
              <a:t>），</a:t>
            </a:r>
            <a:r>
              <a:rPr lang="en-US" altLang="zh-CN" sz="2400" b="1" dirty="0">
                <a:latin typeface="+mn-ea"/>
              </a:rPr>
              <a:t>3</a:t>
            </a:r>
            <a:r>
              <a:rPr lang="zh-CN" altLang="en-US" sz="2400" b="1" dirty="0">
                <a:latin typeface="+mn-ea"/>
              </a:rPr>
              <a:t>，</a:t>
            </a:r>
            <a:r>
              <a:rPr lang="en-US" altLang="zh-CN" sz="2400" b="1" dirty="0">
                <a:latin typeface="+mn-ea"/>
              </a:rPr>
              <a:t>4</a:t>
            </a:r>
            <a:r>
              <a:rPr lang="zh-CN" altLang="en-US" sz="2400" b="1" dirty="0">
                <a:latin typeface="+mn-ea"/>
              </a:rPr>
              <a:t>（</a:t>
            </a:r>
            <a:r>
              <a:rPr lang="en-US" altLang="zh-CN" sz="2400" b="1" dirty="0">
                <a:latin typeface="+mn-ea"/>
              </a:rPr>
              <a:t>7</a:t>
            </a:r>
            <a:r>
              <a:rPr lang="zh-CN" altLang="en-US" sz="2400" b="1" dirty="0">
                <a:latin typeface="+mn-ea"/>
              </a:rPr>
              <a:t>（</a:t>
            </a:r>
            <a:r>
              <a:rPr lang="en-US" altLang="zh-CN" sz="2400" b="1" dirty="0">
                <a:latin typeface="+mn-ea"/>
              </a:rPr>
              <a:t>T311</a:t>
            </a:r>
            <a:r>
              <a:rPr lang="zh-CN" altLang="en-US" sz="2400" b="1" dirty="0">
                <a:latin typeface="+mn-ea"/>
              </a:rPr>
              <a:t>，</a:t>
            </a:r>
            <a:r>
              <a:rPr lang="en-US" altLang="zh-CN" sz="2400" b="1" dirty="0">
                <a:latin typeface="+mn-ea"/>
              </a:rPr>
              <a:t>T312</a:t>
            </a:r>
            <a:r>
              <a:rPr lang="zh-CN" altLang="en-US" sz="2400" b="1" dirty="0">
                <a:latin typeface="+mn-ea"/>
              </a:rPr>
              <a:t>））））</a:t>
            </a:r>
          </a:p>
          <a:p>
            <a:pPr eaLnBrk="1" hangingPunct="1">
              <a:buFontTx/>
              <a:buNone/>
            </a:pPr>
            <a:r>
              <a:rPr lang="zh-CN" altLang="en-US" sz="2400" b="1" dirty="0">
                <a:latin typeface="+mn-ea"/>
              </a:rPr>
              <a:t>		</a:t>
            </a:r>
            <a:r>
              <a:rPr lang="en-US" altLang="zh-CN" sz="2400" b="1" dirty="0">
                <a:latin typeface="+mn-ea"/>
              </a:rPr>
              <a:t>=</a:t>
            </a:r>
            <a:r>
              <a:rPr lang="zh-CN" altLang="en-US" sz="2400" b="1" dirty="0">
                <a:latin typeface="+mn-ea"/>
              </a:rPr>
              <a:t>（</a:t>
            </a:r>
            <a:r>
              <a:rPr lang="en-US" altLang="zh-CN" sz="2400" b="1" dirty="0">
                <a:latin typeface="+mn-ea"/>
              </a:rPr>
              <a:t>1</a:t>
            </a:r>
            <a:r>
              <a:rPr lang="zh-CN" altLang="en-US" sz="2400" b="1" dirty="0">
                <a:latin typeface="+mn-ea"/>
              </a:rPr>
              <a:t>（</a:t>
            </a:r>
            <a:r>
              <a:rPr lang="en-US" altLang="zh-CN" sz="2400" b="1" dirty="0">
                <a:latin typeface="+mn-ea"/>
              </a:rPr>
              <a:t>2</a:t>
            </a:r>
            <a:r>
              <a:rPr lang="zh-CN" altLang="en-US" sz="2400" b="1" dirty="0">
                <a:latin typeface="+mn-ea"/>
              </a:rPr>
              <a:t>（</a:t>
            </a:r>
            <a:r>
              <a:rPr lang="en-US" altLang="zh-CN" sz="2400" b="1" dirty="0">
                <a:latin typeface="+mn-ea"/>
              </a:rPr>
              <a:t>5</a:t>
            </a:r>
            <a:r>
              <a:rPr lang="zh-CN" altLang="en-US" sz="2400" b="1" dirty="0">
                <a:latin typeface="+mn-ea"/>
              </a:rPr>
              <a:t>，</a:t>
            </a:r>
            <a:r>
              <a:rPr lang="en-US" altLang="zh-CN" sz="2400" b="1" dirty="0">
                <a:latin typeface="+mn-ea"/>
              </a:rPr>
              <a:t>6</a:t>
            </a:r>
            <a:r>
              <a:rPr lang="zh-CN" altLang="en-US" sz="2400" b="1" dirty="0">
                <a:latin typeface="+mn-ea"/>
              </a:rPr>
              <a:t>），</a:t>
            </a:r>
            <a:r>
              <a:rPr lang="en-US" altLang="zh-CN" sz="2400" b="1" dirty="0">
                <a:latin typeface="+mn-ea"/>
              </a:rPr>
              <a:t>3</a:t>
            </a:r>
            <a:r>
              <a:rPr lang="zh-CN" altLang="en-US" sz="2400" b="1" dirty="0">
                <a:latin typeface="+mn-ea"/>
              </a:rPr>
              <a:t>，</a:t>
            </a:r>
            <a:r>
              <a:rPr lang="en-US" altLang="zh-CN" sz="2400" b="1" dirty="0">
                <a:latin typeface="+mn-ea"/>
              </a:rPr>
              <a:t>4</a:t>
            </a:r>
            <a:r>
              <a:rPr lang="zh-CN" altLang="en-US" sz="2400" b="1" dirty="0">
                <a:latin typeface="+mn-ea"/>
              </a:rPr>
              <a:t>（</a:t>
            </a:r>
            <a:r>
              <a:rPr lang="en-US" altLang="zh-CN" sz="2400" b="1" dirty="0">
                <a:latin typeface="+mn-ea"/>
              </a:rPr>
              <a:t>7</a:t>
            </a:r>
            <a:r>
              <a:rPr lang="zh-CN" altLang="en-US" sz="2400" b="1" dirty="0">
                <a:latin typeface="+mn-ea"/>
              </a:rPr>
              <a:t>（</a:t>
            </a:r>
            <a:r>
              <a:rPr lang="en-US" altLang="zh-CN" sz="2400" b="1" dirty="0">
                <a:latin typeface="+mn-ea"/>
              </a:rPr>
              <a:t>8</a:t>
            </a:r>
            <a:r>
              <a:rPr lang="zh-CN" altLang="en-US" sz="2400" b="1" dirty="0">
                <a:latin typeface="+mn-ea"/>
              </a:rPr>
              <a:t>，</a:t>
            </a:r>
            <a:r>
              <a:rPr lang="en-US" altLang="zh-CN" sz="2400" b="1" dirty="0">
                <a:latin typeface="+mn-ea"/>
              </a:rPr>
              <a:t>9</a:t>
            </a:r>
            <a:r>
              <a:rPr lang="zh-CN" altLang="en-US" sz="2400" b="1" dirty="0">
                <a:latin typeface="+mn-ea"/>
              </a:rPr>
              <a:t>））））</a:t>
            </a:r>
          </a:p>
        </p:txBody>
      </p:sp>
      <p:pic>
        <p:nvPicPr>
          <p:cNvPr id="9220" name="Picture 6">
            <a:extLst>
              <a:ext uri="{FF2B5EF4-FFF2-40B4-BE49-F238E27FC236}">
                <a16:creationId xmlns:a16="http://schemas.microsoft.com/office/drawing/2014/main" id="{939A84A3-D1C0-484E-98A1-47C8E75611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2814" y="578643"/>
            <a:ext cx="3856036" cy="2384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219">
                                            <p:txEl>
                                              <p:pRg st="2" end="2"/>
                                            </p:txEl>
                                          </p:spTgt>
                                        </p:tgtEl>
                                        <p:attrNameLst>
                                          <p:attrName>style.visibility</p:attrName>
                                        </p:attrNameLst>
                                      </p:cBhvr>
                                      <p:to>
                                        <p:strVal val="visible"/>
                                      </p:to>
                                    </p:set>
                                    <p:animEffect transition="in" filter="blinds(horizontal)">
                                      <p:cBhvr>
                                        <p:cTn id="7" dur="500"/>
                                        <p:tgtEl>
                                          <p:spTgt spid="9219">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220"/>
                                        </p:tgtEl>
                                        <p:attrNameLst>
                                          <p:attrName>style.visibility</p:attrName>
                                        </p:attrNameLst>
                                      </p:cBhvr>
                                      <p:to>
                                        <p:strVal val="visible"/>
                                      </p:to>
                                    </p:set>
                                    <p:animEffect transition="in" filter="blinds(horizontal)">
                                      <p:cBhvr>
                                        <p:cTn id="10" dur="500"/>
                                        <p:tgtEl>
                                          <p:spTgt spid="922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9219">
                                            <p:txEl>
                                              <p:pRg st="6" end="6"/>
                                            </p:txEl>
                                          </p:spTgt>
                                        </p:tgtEl>
                                        <p:attrNameLst>
                                          <p:attrName>style.visibility</p:attrName>
                                        </p:attrNameLst>
                                      </p:cBhvr>
                                      <p:to>
                                        <p:strVal val="visible"/>
                                      </p:to>
                                    </p:set>
                                    <p:animEffect transition="in" filter="blinds(horizontal)">
                                      <p:cBhvr>
                                        <p:cTn id="15" dur="500"/>
                                        <p:tgtEl>
                                          <p:spTgt spid="9219">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9219">
                                            <p:txEl>
                                              <p:pRg st="7" end="7"/>
                                            </p:txEl>
                                          </p:spTgt>
                                        </p:tgtEl>
                                        <p:attrNameLst>
                                          <p:attrName>style.visibility</p:attrName>
                                        </p:attrNameLst>
                                      </p:cBhvr>
                                      <p:to>
                                        <p:strVal val="visible"/>
                                      </p:to>
                                    </p:set>
                                    <p:animEffect transition="in" filter="blinds(horizontal)">
                                      <p:cBhvr>
                                        <p:cTn id="20" dur="500"/>
                                        <p:tgtEl>
                                          <p:spTgt spid="9219">
                                            <p:txEl>
                                              <p:pRg st="7" end="7"/>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9219">
                                            <p:txEl>
                                              <p:pRg st="8" end="8"/>
                                            </p:txEl>
                                          </p:spTgt>
                                        </p:tgtEl>
                                        <p:attrNameLst>
                                          <p:attrName>style.visibility</p:attrName>
                                        </p:attrNameLst>
                                      </p:cBhvr>
                                      <p:to>
                                        <p:strVal val="visible"/>
                                      </p:to>
                                    </p:set>
                                    <p:animEffect transition="in" filter="blinds(horizontal)">
                                      <p:cBhvr>
                                        <p:cTn id="25" dur="500"/>
                                        <p:tgtEl>
                                          <p:spTgt spid="9219">
                                            <p:txEl>
                                              <p:pRg st="8" end="8"/>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9219">
                                            <p:txEl>
                                              <p:pRg st="9" end="9"/>
                                            </p:txEl>
                                          </p:spTgt>
                                        </p:tgtEl>
                                        <p:attrNameLst>
                                          <p:attrName>style.visibility</p:attrName>
                                        </p:attrNameLst>
                                      </p:cBhvr>
                                      <p:to>
                                        <p:strVal val="visible"/>
                                      </p:to>
                                    </p:set>
                                    <p:animEffect transition="in" filter="blinds(horizontal)">
                                      <p:cBhvr>
                                        <p:cTn id="30" dur="500"/>
                                        <p:tgtEl>
                                          <p:spTgt spid="9219">
                                            <p:txEl>
                                              <p:pRg st="9" end="9"/>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9219">
                                            <p:txEl>
                                              <p:pRg st="10" end="10"/>
                                            </p:txEl>
                                          </p:spTgt>
                                        </p:tgtEl>
                                        <p:attrNameLst>
                                          <p:attrName>style.visibility</p:attrName>
                                        </p:attrNameLst>
                                      </p:cBhvr>
                                      <p:to>
                                        <p:strVal val="visible"/>
                                      </p:to>
                                    </p:set>
                                    <p:animEffect transition="in" filter="blinds(horizontal)">
                                      <p:cBhvr>
                                        <p:cTn id="35" dur="500"/>
                                        <p:tgtEl>
                                          <p:spTgt spid="9219">
                                            <p:txEl>
                                              <p:pRg st="10" end="10"/>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9219">
                                            <p:txEl>
                                              <p:pRg st="11" end="11"/>
                                            </p:txEl>
                                          </p:spTgt>
                                        </p:tgtEl>
                                        <p:attrNameLst>
                                          <p:attrName>style.visibility</p:attrName>
                                        </p:attrNameLst>
                                      </p:cBhvr>
                                      <p:to>
                                        <p:strVal val="visible"/>
                                      </p:to>
                                    </p:set>
                                    <p:animEffect transition="in" filter="blinds(horizontal)">
                                      <p:cBhvr>
                                        <p:cTn id="40" dur="500"/>
                                        <p:tgtEl>
                                          <p:spTgt spid="9219">
                                            <p:txEl>
                                              <p:pRg st="11" end="11"/>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9219">
                                            <p:txEl>
                                              <p:pRg st="12" end="12"/>
                                            </p:txEl>
                                          </p:spTgt>
                                        </p:tgtEl>
                                        <p:attrNameLst>
                                          <p:attrName>style.visibility</p:attrName>
                                        </p:attrNameLst>
                                      </p:cBhvr>
                                      <p:to>
                                        <p:strVal val="visible"/>
                                      </p:to>
                                    </p:set>
                                    <p:animEffect transition="in" filter="blinds(horizontal)">
                                      <p:cBhvr>
                                        <p:cTn id="45" dur="500"/>
                                        <p:tgtEl>
                                          <p:spTgt spid="921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a:extLst>
              <a:ext uri="{FF2B5EF4-FFF2-40B4-BE49-F238E27FC236}">
                <a16:creationId xmlns:a16="http://schemas.microsoft.com/office/drawing/2014/main" id="{188B56C8-1E8C-44FC-A1AD-0F3410C2A79E}"/>
              </a:ext>
            </a:extLst>
          </p:cNvPr>
          <p:cNvSpPr>
            <a:spLocks noGrp="1" noChangeArrowheads="1"/>
          </p:cNvSpPr>
          <p:nvPr>
            <p:ph type="body" idx="1"/>
          </p:nvPr>
        </p:nvSpPr>
        <p:spPr>
          <a:xfrm>
            <a:off x="838200" y="578643"/>
            <a:ext cx="10515600" cy="6155532"/>
          </a:xfrm>
        </p:spPr>
        <p:txBody>
          <a:bodyPr>
            <a:normAutofit/>
          </a:bodyPr>
          <a:lstStyle/>
          <a:p>
            <a:pPr eaLnBrk="1" hangingPunct="1">
              <a:buFontTx/>
              <a:buNone/>
            </a:pPr>
            <a:r>
              <a:rPr lang="zh-CN" altLang="en-US" b="1" dirty="0">
                <a:latin typeface="+mn-ea"/>
              </a:rPr>
              <a:t>（</a:t>
            </a:r>
            <a:r>
              <a:rPr lang="en-US" altLang="zh-CN" b="1" dirty="0">
                <a:latin typeface="+mn-ea"/>
              </a:rPr>
              <a:t>3</a:t>
            </a:r>
            <a:r>
              <a:rPr lang="zh-CN" altLang="en-US" b="1" dirty="0">
                <a:latin typeface="+mn-ea"/>
              </a:rPr>
              <a:t>）树的存储和实现</a:t>
            </a:r>
            <a:endParaRPr lang="en-US" altLang="zh-CN" b="1" dirty="0">
              <a:latin typeface="+mn-ea"/>
            </a:endParaRPr>
          </a:p>
          <a:p>
            <a:pPr eaLnBrk="1" hangingPunct="1">
              <a:buFontTx/>
              <a:buNone/>
            </a:pPr>
            <a:endParaRPr lang="zh-CN" altLang="en-US" sz="2400" b="1" dirty="0">
              <a:latin typeface="+mn-ea"/>
            </a:endParaRPr>
          </a:p>
          <a:p>
            <a:pPr eaLnBrk="1" hangingPunct="1">
              <a:buFontTx/>
              <a:buNone/>
            </a:pPr>
            <a:r>
              <a:rPr lang="zh-CN" altLang="en-US" sz="2400" b="1" dirty="0">
                <a:latin typeface="+mn-ea"/>
              </a:rPr>
              <a:t>	由于树是刻画一对多的数据结构，我们可以采用邻接矩阵或者邻接表来存储。</a:t>
            </a:r>
            <a:endParaRPr lang="en-US" altLang="zh-CN" sz="2400" b="1" dirty="0">
              <a:latin typeface="+mn-ea"/>
            </a:endParaRPr>
          </a:p>
          <a:p>
            <a:pPr>
              <a:buNone/>
            </a:pPr>
            <a:r>
              <a:rPr lang="en-US" altLang="zh-CN" sz="2400" b="1" dirty="0">
                <a:latin typeface="+mn-ea"/>
              </a:rPr>
              <a:t>	</a:t>
            </a:r>
            <a:r>
              <a:rPr lang="zh-CN" altLang="en-US" sz="2400" b="1" dirty="0">
                <a:latin typeface="+mn-ea"/>
              </a:rPr>
              <a:t>邻接矩阵：</a:t>
            </a:r>
            <a:r>
              <a:rPr lang="zh-CN" altLang="en-US" sz="2400" b="1" dirty="0">
                <a:solidFill>
                  <a:srgbClr val="000000"/>
                </a:solidFill>
                <a:latin typeface="Times New Roman" panose="02020603050405020304" pitchFamily="18" charset="0"/>
              </a:rPr>
              <a:t>V*V的二维数组A，A[i][j]=0,若(i,j)不相连，A[i][j]=1,若(i,j)相连</a:t>
            </a:r>
          </a:p>
          <a:p>
            <a:pPr eaLnBrk="1" hangingPunct="1">
              <a:buFontTx/>
              <a:buNone/>
            </a:pPr>
            <a:endParaRPr lang="en-US" altLang="zh-CN" sz="2400" b="1" dirty="0">
              <a:latin typeface="+mn-ea"/>
            </a:endParaRPr>
          </a:p>
        </p:txBody>
      </p:sp>
      <p:pic>
        <p:nvPicPr>
          <p:cNvPr id="9220" name="Picture 6">
            <a:extLst>
              <a:ext uri="{FF2B5EF4-FFF2-40B4-BE49-F238E27FC236}">
                <a16:creationId xmlns:a16="http://schemas.microsoft.com/office/drawing/2014/main" id="{939A84A3-D1C0-484E-98A1-47C8E75611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6114" y="3226107"/>
            <a:ext cx="3856036" cy="2384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a:extLst>
              <a:ext uri="{FF2B5EF4-FFF2-40B4-BE49-F238E27FC236}">
                <a16:creationId xmlns:a16="http://schemas.microsoft.com/office/drawing/2014/main" id="{B5DBF855-4E31-4363-9082-DBDB9267C8E1}"/>
              </a:ext>
            </a:extLst>
          </p:cNvPr>
          <p:cNvPicPr>
            <a:picLocks noChangeAspect="1"/>
          </p:cNvPicPr>
          <p:nvPr/>
        </p:nvPicPr>
        <p:blipFill>
          <a:blip r:embed="rId3"/>
          <a:stretch>
            <a:fillRect/>
          </a:stretch>
        </p:blipFill>
        <p:spPr>
          <a:xfrm>
            <a:off x="7143750" y="3128154"/>
            <a:ext cx="2762250" cy="3105011"/>
          </a:xfrm>
          <a:prstGeom prst="rect">
            <a:avLst/>
          </a:prstGeom>
        </p:spPr>
      </p:pic>
    </p:spTree>
    <p:extLst>
      <p:ext uri="{BB962C8B-B14F-4D97-AF65-F5344CB8AC3E}">
        <p14:creationId xmlns:p14="http://schemas.microsoft.com/office/powerpoint/2010/main" val="28059373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9220"/>
                                        </p:tgtEl>
                                        <p:attrNameLst>
                                          <p:attrName>style.visibility</p:attrName>
                                        </p:attrNameLst>
                                      </p:cBhvr>
                                      <p:to>
                                        <p:strVal val="visible"/>
                                      </p:to>
                                    </p:set>
                                    <p:animEffect transition="in" filter="blinds(horizontal)">
                                      <p:cBhvr>
                                        <p:cTn id="7" dur="500"/>
                                        <p:tgtEl>
                                          <p:spTgt spid="92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219">
                                            <p:txEl>
                                              <p:pRg st="2" end="2"/>
                                            </p:txEl>
                                          </p:spTgt>
                                        </p:tgtEl>
                                        <p:attrNameLst>
                                          <p:attrName>style.visibility</p:attrName>
                                        </p:attrNameLst>
                                      </p:cBhvr>
                                      <p:to>
                                        <p:strVal val="visible"/>
                                      </p:to>
                                    </p:set>
                                    <p:animEffect transition="in" filter="blinds(horizontal)">
                                      <p:cBhvr>
                                        <p:cTn id="12" dur="500"/>
                                        <p:tgtEl>
                                          <p:spTgt spid="92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219">
                                            <p:txEl>
                                              <p:pRg st="3" end="3"/>
                                            </p:txEl>
                                          </p:spTgt>
                                        </p:tgtEl>
                                        <p:attrNameLst>
                                          <p:attrName>style.visibility</p:attrName>
                                        </p:attrNameLst>
                                      </p:cBhvr>
                                      <p:to>
                                        <p:strVal val="visible"/>
                                      </p:to>
                                    </p:set>
                                    <p:animEffect transition="in" filter="blinds(horizontal)">
                                      <p:cBhvr>
                                        <p:cTn id="17" dur="500"/>
                                        <p:tgtEl>
                                          <p:spTgt spid="92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13193</TotalTime>
  <Words>2891</Words>
  <Application>Microsoft Office PowerPoint</Application>
  <PresentationFormat>宽屏</PresentationFormat>
  <Paragraphs>352</Paragraphs>
  <Slides>47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47</vt:i4>
      </vt:variant>
    </vt:vector>
  </HeadingPairs>
  <TitlesOfParts>
    <vt:vector size="56" baseType="lpstr">
      <vt:lpstr>宋体</vt:lpstr>
      <vt:lpstr>微软雅黑</vt:lpstr>
      <vt:lpstr>Arial</vt:lpstr>
      <vt:lpstr>Calibri</vt:lpstr>
      <vt:lpstr>Calibri Light</vt:lpstr>
      <vt:lpstr>Tahoma</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树的遍历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Bang Zhou</cp:lastModifiedBy>
  <cp:revision>221</cp:revision>
  <dcterms:created xsi:type="dcterms:W3CDTF">2017-11-28T02:33:34Z</dcterms:created>
  <dcterms:modified xsi:type="dcterms:W3CDTF">2024-03-22T07:54:58Z</dcterms:modified>
</cp:coreProperties>
</file>