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58" r:id="rId4"/>
    <p:sldId id="259" r:id="rId5"/>
    <p:sldId id="257" r:id="rId6"/>
    <p:sldId id="289" r:id="rId7"/>
    <p:sldId id="290" r:id="rId8"/>
    <p:sldId id="291" r:id="rId9"/>
    <p:sldId id="292" r:id="rId10"/>
    <p:sldId id="293" r:id="rId11"/>
    <p:sldId id="294" r:id="rId12"/>
    <p:sldId id="297" r:id="rId13"/>
    <p:sldId id="298" r:id="rId14"/>
    <p:sldId id="295" r:id="rId15"/>
    <p:sldId id="300" r:id="rId16"/>
    <p:sldId id="301" r:id="rId17"/>
    <p:sldId id="302" r:id="rId18"/>
    <p:sldId id="299" r:id="rId19"/>
    <p:sldId id="263" r:id="rId20"/>
    <p:sldId id="26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DE9B7-0A15-CBC8-204E-6F84B81B9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CFCCFE-5B81-CC78-D641-2A07C0EAD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28D60-3066-E3B7-8697-16C2F3EE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67FF3-9B3B-06C5-83B6-16D62E7D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CB1A8-16D4-7937-58EB-9150F066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921E3-B44B-F244-AD52-1BF45F2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72379-735E-0CDD-32C6-8937ACFD7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3A6D5-1B4D-E6C5-D997-99821BC3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9EF32-A7C1-A4F5-D1ED-5A5493FE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9F466-A4D2-AEE8-4983-E6EBA2B6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2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982B06-C204-4659-F731-9B9902F3F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8D8C87-379B-1CCA-6FC9-FA84C2A2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3CACC-5D46-4B9A-4EAD-5BAE9E04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D4C53-9FAD-9032-84FE-72D400B6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7EEE1-CEA8-4DB6-3BB3-D2240EDC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F3E57-CAEA-22C7-9637-DE53F644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C0037-5D10-3B81-A953-3546460A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C621-309B-AA09-009D-CE3A5EA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DEF21-DAEA-4823-AFF5-E297A3E5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6D251-D6D1-D056-6EAD-0D24F55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E218-CA5C-C797-B010-31C5AADA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83D84-F187-0CE6-39C0-2C8F233A6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8D352-8695-7843-6832-C9AABA60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1D90E-7220-7B29-ABD0-11D39277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BDD9E-322F-0163-FB31-EE89C51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410B4-3A9B-ABEA-ACED-24AD61D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A6631-0808-1B4B-F94C-5E7B51DAE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FDC233-6203-0800-B9CD-FD458EA6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89E454-5DAD-C77F-970D-DCFDF2C5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41796-4940-28E0-8A91-64004C74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8C236-397D-A84A-A89D-C1A386C2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0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9C3E9-81EC-C5DB-B344-710CAE13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9D09DB-1199-25A1-AF4B-25BE0400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F9284-25C8-4351-4E70-60BA10C37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49A24F-41B8-E9B8-2331-CBEE83E9C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912A4-24CC-364E-FCFB-72103E21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2E03B-51D7-57AC-5948-0CC281C0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5438-0D2B-64F3-A0CB-BD76BAE5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317589-8361-62D8-D609-5042D43D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2769-27CF-40F2-5246-C0D7D3A30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51ECA1-2B16-50BE-8A0D-F81DD3C9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2744-EB85-2319-C886-F2864AD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418210-C1A6-1EAE-D15D-7C5D724B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EDFE6C-59B8-535F-EBCA-E1A8D3D9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88829-4F07-90E1-503A-1E564E6B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ED203-839C-0699-F96D-DBFAF4BF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3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74632-E3C4-0F15-BE72-E5A9A6D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969DC-531B-E2FD-A908-4871716E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13FFB-5EFE-57B4-9913-C62BB850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EA6A7-60EE-D391-5515-A12DA820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74A52-495E-51EE-F1F0-240A2C45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5720A-B8E3-4A48-5C50-6E23C42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85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5D77-2E0B-F4FC-8A26-92D89B4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B8AB95-8E31-B40D-76E5-D4087D26B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1A679B-5A01-4A2C-5D95-607C9B3E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C2369-C134-6F1D-57E9-85360887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C3769-B2D6-3239-5799-6C7229DC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3CEF1-311E-B4C6-4241-12BF6D6A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61A8C8-3824-614D-9937-67819B8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A6F35-B6AA-AD03-5A0B-BEBEF914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E46265-EE0A-6DBD-7E18-4F43EE802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DFEA-F15B-4BC1-8F0F-0E54AA241E3F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04099-7427-B419-23D8-93945F1B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CA2FD-9E28-D0E2-3F9D-E09E80C1B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9FA9-0211-4E02-B93D-4485E2C1CF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63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luogu.com.cn/problem/P160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68" TargetMode="External"/><Relationship Id="rId2" Type="http://schemas.openxmlformats.org/officeDocument/2006/relationships/hyperlink" Target="https://www.luogu.com.cn/problem/P39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oj.ac/p/13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34AA-74E1-F395-D5A1-0198C5C64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树的进阶（二）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1FC0D5-B969-8C8F-6A3C-A264E7678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9CC6F-DA27-8C58-EF51-BD161BEF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31EF7-C7F3-4800-1EEB-A56BC5B6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树上差分问题：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点差分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边差分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两种基本操作均用到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LCA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3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7C841-425A-109C-4A79-D2D2B1D0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25182-8374-ABB9-C520-032CCB92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点差分：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</a:t>
            </a:r>
            <a:r>
              <a:rPr lang="en-US" altLang="zh-CN" dirty="0"/>
              <a:t>,</a:t>
            </a:r>
            <a:r>
              <a:rPr lang="zh-CN" altLang="en-US" dirty="0"/>
              <a:t>我们从 </a:t>
            </a:r>
            <a:r>
              <a:rPr lang="en-US" altLang="zh-CN" dirty="0"/>
              <a:t>s−&gt;t ,</a:t>
            </a:r>
            <a:r>
              <a:rPr lang="zh-CN" altLang="en-US" dirty="0"/>
              <a:t>求这条路径上的点被经过的次数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我们需要让</a:t>
            </a:r>
            <a:r>
              <a:rPr lang="en-US" altLang="zh-CN" dirty="0" err="1"/>
              <a:t>cnts</a:t>
            </a:r>
            <a:r>
              <a:rPr lang="en-US" altLang="zh-CN" dirty="0"/>
              <a:t>​++,</a:t>
            </a:r>
            <a:r>
              <a:rPr lang="zh-CN" altLang="en-US" dirty="0"/>
              <a:t>让</a:t>
            </a:r>
            <a:r>
              <a:rPr lang="en-US" altLang="zh-CN" dirty="0" err="1"/>
              <a:t>cntt</a:t>
            </a:r>
            <a:r>
              <a:rPr lang="en-US" altLang="zh-CN" dirty="0"/>
              <a:t>​++</a:t>
            </a:r>
            <a:r>
              <a:rPr lang="zh-CN" altLang="en-US" dirty="0"/>
              <a:t>，而让他们的</a:t>
            </a:r>
            <a:r>
              <a:rPr lang="en-US" altLang="zh-CN" dirty="0" err="1"/>
              <a:t>cntlca</a:t>
            </a:r>
            <a:r>
              <a:rPr lang="en-US" altLang="zh-CN" dirty="0"/>
              <a:t>​−−</a:t>
            </a:r>
            <a:r>
              <a:rPr lang="zh-CN" altLang="en-US" dirty="0"/>
              <a:t>，</a:t>
            </a:r>
            <a:r>
              <a:rPr lang="en-US" altLang="zh-CN" dirty="0" err="1"/>
              <a:t>cntfaher</a:t>
            </a:r>
            <a:r>
              <a:rPr lang="en-US" altLang="zh-CN" dirty="0"/>
              <a:t>(</a:t>
            </a:r>
            <a:r>
              <a:rPr lang="en-US" altLang="zh-CN" dirty="0" err="1"/>
              <a:t>lca</a:t>
            </a:r>
            <a:r>
              <a:rPr lang="en-US" altLang="zh-CN" dirty="0"/>
              <a:t>)​−−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02402-EDED-47D8-0B22-A7830F9A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21" y="3893288"/>
            <a:ext cx="2631498" cy="2418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EE39D4-D97B-A431-EAEB-A8D109FB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3893288"/>
            <a:ext cx="2770910" cy="23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4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C907-8031-F122-E1C0-FDD92B97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CCDC2-3921-701A-1052-DAFAE433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基础例题：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P3128 [USACO15DEC] Max Flow 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6FB5F6-D480-F44A-D14E-B39A3C80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8038"/>
            <a:ext cx="11130804" cy="1510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CA147-5E4D-3BF3-F113-AE92F6ED8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8436"/>
            <a:ext cx="4115032" cy="5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6F8D78-D24A-A0C2-C17D-6FEE0FF3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02" y="73891"/>
            <a:ext cx="4605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9DC09-BAC9-427D-CF4A-0EA45C4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FEA92-BBBD-477F-D64D-AD3FE21B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边差分：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注意：把边塞给点的话</a:t>
            </a:r>
            <a:r>
              <a:rPr lang="en-US" altLang="zh-CN" dirty="0"/>
              <a:t>,</a:t>
            </a:r>
            <a:r>
              <a:rPr lang="zh-CN" altLang="en-US" dirty="0"/>
              <a:t>是塞给这条边所连的深度较深的节点</a:t>
            </a:r>
            <a:r>
              <a:rPr lang="en-US" altLang="zh-CN" dirty="0"/>
              <a:t>. (</a:t>
            </a:r>
            <a:r>
              <a:rPr lang="zh-CN" altLang="en-US" dirty="0"/>
              <a:t>即塞给儿子节点）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0F611E-65CA-000B-EB2C-B285E945F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34" y="3611655"/>
            <a:ext cx="2793988" cy="2207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DF0BDA-7C08-7B51-FD58-A6194F046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62" y="3611655"/>
            <a:ext cx="2723550" cy="2165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93DE7A-A214-10A2-D402-CDC045305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85" y="6029044"/>
            <a:ext cx="5570866" cy="7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7689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例题：</a:t>
            </a:r>
            <a:r>
              <a:rPr lang="en-US" altLang="zh-CN" dirty="0"/>
              <a:t>poj3417Network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题意：给一个树，然后又在树上加了好多的边，现在问你删除一条原先的边和新加的边的一条，有多少种方法使得树不连通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n,m</a:t>
            </a:r>
            <a:r>
              <a:rPr lang="en-US" altLang="zh-CN" dirty="0"/>
              <a:t>&lt;=1e5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åºç¯æ 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12" y="118745"/>
            <a:ext cx="4696373" cy="264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24840" y="2760455"/>
            <a:ext cx="10942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我们发现如果</a:t>
            </a:r>
            <a:r>
              <a:rPr lang="en-US" altLang="zh-CN" sz="2000" dirty="0" err="1"/>
              <a:t>x,y</a:t>
            </a:r>
            <a:r>
              <a:rPr lang="zh-CN" altLang="en-US" sz="2000" dirty="0"/>
              <a:t>之间有一条附加边，则这条边和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的路径组成了一个环，如果说我们要切割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的路径上的一条主要边，我们必须要再切断这条附加边，才能使图不再连通那么如果</a:t>
            </a:r>
            <a:r>
              <a:rPr lang="en-US" altLang="zh-CN" sz="2000" dirty="0"/>
              <a:t>x</a:t>
            </a:r>
            <a:r>
              <a:rPr lang="zh-CN" altLang="en-US" sz="2000" dirty="0"/>
              <a:t>，</a:t>
            </a:r>
            <a:r>
              <a:rPr lang="en-US" altLang="zh-CN" sz="2000" dirty="0"/>
              <a:t>y</a:t>
            </a:r>
            <a:r>
              <a:rPr lang="zh-CN" altLang="en-US" sz="2000" dirty="0"/>
              <a:t>之间有两条或以上附加边，若我们已切割了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路径上的一条主要边，那么是无法通过仅再切割一条附加边来使图不再连通</a:t>
            </a:r>
            <a:r>
              <a:rPr lang="en-US" altLang="zh-CN" sz="2000" dirty="0"/>
              <a:t>.</a:t>
            </a:r>
          </a:p>
          <a:p>
            <a:r>
              <a:rPr lang="zh-CN" altLang="en-US" sz="2000" dirty="0"/>
              <a:t>因而我们每次读入一条附加边，就给</a:t>
            </a:r>
            <a:r>
              <a:rPr lang="en-US" altLang="zh-CN" sz="2000" dirty="0"/>
              <a:t>x</a:t>
            </a:r>
            <a:r>
              <a:rPr lang="zh-CN" altLang="en-US" sz="2000" dirty="0"/>
              <a:t>到</a:t>
            </a:r>
            <a:r>
              <a:rPr lang="en-US" altLang="zh-CN" sz="2000" dirty="0"/>
              <a:t>y</a:t>
            </a:r>
            <a:r>
              <a:rPr lang="zh-CN" altLang="en-US" sz="2000" dirty="0"/>
              <a:t>的路径上的所有主要边记录上“被覆盖一次”，这样再去遍历所有主要边 对于我们想要切割的一条主要边，</a:t>
            </a:r>
            <a:endParaRPr lang="en-US" altLang="zh-CN" sz="2000" dirty="0"/>
          </a:p>
          <a:p>
            <a:r>
              <a:rPr lang="zh-CN" altLang="en-US" sz="2000" dirty="0"/>
              <a:t>有以下</a:t>
            </a:r>
            <a:r>
              <a:rPr lang="en-US" altLang="zh-CN" sz="2000" dirty="0"/>
              <a:t>3</a:t>
            </a:r>
            <a:r>
              <a:rPr lang="zh-CN" altLang="en-US" sz="2000" dirty="0"/>
              <a:t>种情况</a:t>
            </a:r>
            <a:endParaRPr lang="en-US" altLang="zh-CN" sz="2000" dirty="0"/>
          </a:p>
          <a:p>
            <a:r>
              <a:rPr lang="zh-CN" altLang="en-US" sz="2000" dirty="0"/>
              <a:t>若这条边被覆盖</a:t>
            </a:r>
            <a:r>
              <a:rPr lang="en-US" altLang="zh-CN" sz="2000" dirty="0"/>
              <a:t>0</a:t>
            </a:r>
            <a:r>
              <a:rPr lang="zh-CN" altLang="en-US" sz="2000" dirty="0"/>
              <a:t>次，则可以任意再切断一条附加边</a:t>
            </a:r>
            <a:endParaRPr lang="en-US" altLang="zh-CN" sz="2000" dirty="0"/>
          </a:p>
          <a:p>
            <a:r>
              <a:rPr lang="zh-CN" altLang="en-US" sz="2000" dirty="0"/>
              <a:t>若这条边被覆盖</a:t>
            </a:r>
            <a:r>
              <a:rPr lang="en-US" altLang="zh-CN" sz="2000" dirty="0"/>
              <a:t>1</a:t>
            </a:r>
            <a:r>
              <a:rPr lang="zh-CN" altLang="en-US" sz="2000" dirty="0"/>
              <a:t>次，那么只能再切断唯一的一条附加边</a:t>
            </a:r>
            <a:endParaRPr lang="en-US" altLang="zh-CN" sz="2000" dirty="0"/>
          </a:p>
          <a:p>
            <a:r>
              <a:rPr lang="zh-CN" altLang="en-US" sz="2000" dirty="0"/>
              <a:t>若这条边被覆盖</a:t>
            </a:r>
            <a:r>
              <a:rPr lang="en-US" altLang="zh-CN" sz="2000" dirty="0"/>
              <a:t>2</a:t>
            </a:r>
            <a:r>
              <a:rPr lang="zh-CN" altLang="en-US" sz="2000" dirty="0"/>
              <a:t>次及以上，没有可行的方案</a:t>
            </a:r>
            <a:endParaRPr lang="en-US" altLang="zh-CN" sz="2000" dirty="0"/>
          </a:p>
          <a:p>
            <a:r>
              <a:rPr lang="zh-CN" altLang="en-US" sz="2000" dirty="0"/>
              <a:t>现在的问题是如何快速求出每条边被覆盖了多少次，对于这类问题，可以类比序列差分，有</a:t>
            </a:r>
            <a:r>
              <a:rPr lang="zh-CN" altLang="en-US" sz="2000" b="1" dirty="0"/>
              <a:t>树上差分算法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33018" y="97706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思路：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具体：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设</a:t>
            </a:r>
            <a:r>
              <a:rPr lang="en-US" altLang="zh-CN" dirty="0"/>
              <a:t>f(x)</a:t>
            </a:r>
            <a:r>
              <a:rPr lang="zh-CN" altLang="en-US" dirty="0"/>
              <a:t>为以</a:t>
            </a:r>
            <a:r>
              <a:rPr lang="en-US" altLang="zh-CN" dirty="0"/>
              <a:t>x</a:t>
            </a:r>
            <a:r>
              <a:rPr lang="zh-CN" altLang="en-US" dirty="0"/>
              <a:t>为根的子树中所有节点</a:t>
            </a:r>
            <a:r>
              <a:rPr lang="en-US" altLang="zh-CN" dirty="0" err="1"/>
              <a:t>dif</a:t>
            </a:r>
            <a:r>
              <a:rPr lang="zh-CN" altLang="en-US" dirty="0"/>
              <a:t>之和，则</a:t>
            </a:r>
            <a:r>
              <a:rPr lang="en-US" altLang="zh-CN" dirty="0"/>
              <a:t>f(x)</a:t>
            </a:r>
            <a:r>
              <a:rPr lang="zh-CN" altLang="en-US" dirty="0"/>
              <a:t>就是</a:t>
            </a:r>
            <a:r>
              <a:rPr lang="en-US" altLang="zh-CN" dirty="0"/>
              <a:t>x</a:t>
            </a:r>
            <a:r>
              <a:rPr lang="zh-CN" altLang="en-US" dirty="0"/>
              <a:t>到其父节点的边被覆盖的次数 ，即子树和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该子树和可以用前缀和维护，考虑覆盖，要批量更新区间值，用差分解决。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设差分数组</a:t>
            </a:r>
            <a:r>
              <a:rPr lang="en-US" altLang="zh-CN" dirty="0" err="1"/>
              <a:t>dif</a:t>
            </a:r>
            <a:r>
              <a:rPr lang="zh-CN" altLang="en-US" dirty="0"/>
              <a:t>初值为</a:t>
            </a:r>
            <a:r>
              <a:rPr lang="en-US" altLang="zh-CN" dirty="0"/>
              <a:t>0</a:t>
            </a:r>
            <a:r>
              <a:rPr lang="zh-CN" altLang="en-US" dirty="0"/>
              <a:t>，若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有一条附加边，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则</a:t>
            </a:r>
            <a:r>
              <a:rPr lang="en-US" altLang="zh-CN" dirty="0" err="1"/>
              <a:t>dif</a:t>
            </a:r>
            <a:r>
              <a:rPr lang="en-US" altLang="zh-CN" dirty="0"/>
              <a:t>[x]++</a:t>
            </a:r>
            <a:r>
              <a:rPr lang="zh-CN" altLang="en-US" dirty="0"/>
              <a:t>，</a:t>
            </a:r>
            <a:r>
              <a:rPr lang="en-US" altLang="zh-CN" dirty="0" err="1"/>
              <a:t>dif</a:t>
            </a:r>
            <a:r>
              <a:rPr lang="en-US" altLang="zh-CN" dirty="0"/>
              <a:t>[y]++</a:t>
            </a:r>
            <a:r>
              <a:rPr lang="zh-CN" altLang="en-US" dirty="0"/>
              <a:t>，</a:t>
            </a:r>
            <a:r>
              <a:rPr lang="en-US" altLang="zh-CN" dirty="0" err="1"/>
              <a:t>dif</a:t>
            </a:r>
            <a:r>
              <a:rPr lang="en-US" altLang="zh-CN" dirty="0"/>
              <a:t>[</a:t>
            </a:r>
            <a:r>
              <a:rPr lang="en-US" altLang="zh-CN" dirty="0" err="1"/>
              <a:t>lca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)]-=2 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9F75-1FE6-78AE-99F0-07FD2CC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更多案例：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072E5-BAB7-1D6B-3257-FF33F4CA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77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【</a:t>
            </a:r>
            <a:r>
              <a:rPr lang="en-US" altLang="zh-CN" dirty="0"/>
              <a:t>NOIP2016</a:t>
            </a:r>
            <a:r>
              <a:rPr lang="zh-CN" altLang="en-US" dirty="0"/>
              <a:t>】天天爱跑步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hlinkClick r:id="rId2"/>
              </a:rPr>
              <a:t>https://www.luogu.com.cn/problem/P1600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74821F-5B75-AE01-AC76-FCDC3290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434" y="2332381"/>
            <a:ext cx="6797094" cy="3844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2209-2507-2CE6-22DF-397B9D83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复习练习：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4F053-6A87-4C52-D69D-FD12AF56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【</a:t>
            </a:r>
            <a:r>
              <a:rPr lang="en-US" altLang="zh-CN" dirty="0"/>
              <a:t>APIO2010</a:t>
            </a:r>
            <a:r>
              <a:rPr lang="zh-CN" altLang="en-US" dirty="0"/>
              <a:t>】巡逻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题目描述：</a:t>
            </a:r>
          </a:p>
          <a:p>
            <a:pPr marL="0" indent="0">
              <a:buNone/>
            </a:pPr>
            <a:r>
              <a:rPr lang="zh-CN" altLang="en-US" dirty="0"/>
              <a:t>https://www.luogu.com.cn/problem/P3629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89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https://www.cnblogs.com/lfyzoi/p/10221884.html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81660"/>
            <a:ext cx="10515600" cy="5595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分析：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不建立新的道路时，从</a:t>
            </a:r>
            <a:r>
              <a:rPr lang="en-US" altLang="zh-CN" sz="2400"/>
              <a:t>1</a:t>
            </a:r>
            <a:r>
              <a:rPr lang="zh-CN" altLang="en-US" sz="2400"/>
              <a:t>号节点出发，把整棵树上的每条边遍历至少一次，再回到</a:t>
            </a:r>
            <a:r>
              <a:rPr lang="en-US" altLang="zh-CN" sz="2400"/>
              <a:t>1</a:t>
            </a:r>
            <a:r>
              <a:rPr lang="zh-CN" altLang="en-US" sz="2400"/>
              <a:t>号节点，会恰好经过每条边两次，路线总长度为</a:t>
            </a:r>
            <a:r>
              <a:rPr lang="en-US" altLang="zh-CN" sz="2400"/>
              <a:t>2(n-1)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建立</a:t>
            </a:r>
            <a:r>
              <a:rPr lang="en-US" altLang="zh-CN" sz="2400"/>
              <a:t>1</a:t>
            </a:r>
            <a:r>
              <a:rPr lang="zh-CN" altLang="en-US" sz="2400"/>
              <a:t>条新道路后，因为新道路必须恰好经过一次，所以沿着新道路</a:t>
            </a:r>
            <a:r>
              <a:rPr lang="en-US" altLang="zh-CN" sz="2400"/>
              <a:t>(x,y)</a:t>
            </a:r>
            <a:r>
              <a:rPr lang="zh-CN" altLang="en-US" sz="2400"/>
              <a:t>巡逻之后，要返回</a:t>
            </a:r>
            <a:r>
              <a:rPr lang="en-US" altLang="zh-CN" sz="2400"/>
              <a:t>x</a:t>
            </a:r>
            <a:r>
              <a:rPr lang="zh-CN" altLang="en-US" sz="2400"/>
              <a:t>，就必须沿着从</a:t>
            </a:r>
            <a:r>
              <a:rPr lang="en-US" altLang="zh-CN" sz="2400"/>
              <a:t>y</a:t>
            </a:r>
            <a:r>
              <a:rPr lang="zh-CN" altLang="en-US" sz="2400"/>
              <a:t>到</a:t>
            </a:r>
            <a:r>
              <a:rPr lang="en-US" altLang="zh-CN" sz="2400"/>
              <a:t>x</a:t>
            </a:r>
            <a:r>
              <a:rPr lang="zh-CN" altLang="en-US" sz="2400"/>
              <a:t>的路径巡逻一遍，形成一个环。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因此，当</a:t>
            </a:r>
            <a:r>
              <a:rPr lang="en-US" altLang="zh-CN" sz="2400"/>
              <a:t>k=1</a:t>
            </a:r>
            <a:r>
              <a:rPr lang="zh-CN" altLang="en-US" sz="2400"/>
              <a:t>时，我们只需要找到树的最长链（直径），在端点加一条新道路即可。设树的直径为</a:t>
            </a:r>
            <a:r>
              <a:rPr lang="en-US" altLang="zh-CN" sz="2400"/>
              <a:t>L</a:t>
            </a:r>
            <a:r>
              <a:rPr lang="zh-CN" altLang="en-US" sz="2400"/>
              <a:t>，那么最终答案为</a:t>
            </a:r>
            <a:r>
              <a:rPr lang="en-US" altLang="zh-CN" sz="2400"/>
              <a:t>2(n-1)-L+1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那么建立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条新道路如何处理呢？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>
                <a:sym typeface="+mn-ea"/>
              </a:rPr>
              <a:t>是否再找次大环，连接端点建立新道路？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1045"/>
            <a:ext cx="10515600" cy="5436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/>
              <a:t>答案是否定的，如题面中</a:t>
            </a:r>
            <a:r>
              <a:rPr lang="en-US" altLang="zh-CN" sz="2400"/>
              <a:t>a</a:t>
            </a:r>
            <a:r>
              <a:rPr lang="zh-CN" altLang="en-US" sz="2400"/>
              <a:t>图再加一条</a:t>
            </a:r>
            <a:r>
              <a:rPr lang="en-US" altLang="zh-CN" sz="2400"/>
              <a:t>(4,6)</a:t>
            </a:r>
            <a:r>
              <a:rPr lang="zh-CN" altLang="en-US" sz="2400"/>
              <a:t>新道路，答案为</a:t>
            </a:r>
            <a:r>
              <a:rPr lang="en-US" altLang="zh-CN" sz="2400"/>
              <a:t>11</a:t>
            </a:r>
            <a:r>
              <a:rPr lang="zh-CN" altLang="en-US" sz="2400"/>
              <a:t>，不如</a:t>
            </a:r>
            <a:r>
              <a:rPr lang="en-US" altLang="zh-CN" sz="2400"/>
              <a:t>b</a:t>
            </a:r>
            <a:r>
              <a:rPr lang="zh-CN" altLang="en-US" sz="2400"/>
              <a:t>。这是为什么呢？</a:t>
            </a:r>
          </a:p>
          <a:p>
            <a:pPr marL="0" indent="0">
              <a:buNone/>
            </a:pPr>
            <a:r>
              <a:rPr lang="zh-CN" altLang="en-US" sz="2400"/>
              <a:t>原因是每条新道路必须被巡逻，若两个环有重叠部分，我们会发现重叠部分必须经过两次，否则无法完成巡逻工作。</a:t>
            </a: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综上，我们得到如下算法：</a:t>
            </a:r>
          </a:p>
          <a:p>
            <a:pPr marL="0" indent="0">
              <a:buNone/>
            </a:pPr>
            <a:r>
              <a:rPr lang="en-US" altLang="zh-CN" sz="2400"/>
              <a:t>1</a:t>
            </a:r>
            <a:r>
              <a:rPr lang="zh-CN" altLang="en-US" sz="2400"/>
              <a:t>、在最初的树上求直径，设直径为</a:t>
            </a:r>
            <a:r>
              <a:rPr lang="en-US" altLang="zh-CN" sz="2400"/>
              <a:t>L1</a:t>
            </a:r>
            <a:r>
              <a:rPr lang="zh-CN" altLang="en-US" sz="2400"/>
              <a:t>，然后把直径上的边权取反（</a:t>
            </a:r>
            <a:r>
              <a:rPr lang="en-US" altLang="zh-CN" sz="2400"/>
              <a:t>1</a:t>
            </a:r>
            <a:r>
              <a:rPr lang="zh-CN" altLang="en-US" sz="2400"/>
              <a:t>改为</a:t>
            </a:r>
            <a:r>
              <a:rPr lang="en-US" altLang="zh-CN" sz="2400"/>
              <a:t>-1</a:t>
            </a:r>
            <a:r>
              <a:rPr lang="zh-CN" altLang="en-US" sz="2400"/>
              <a:t>）</a:t>
            </a:r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lang="zh-CN" altLang="en-US" sz="2400"/>
              <a:t>、在最长链边权取反之后的树上再次求直径，设直径为</a:t>
            </a:r>
            <a:r>
              <a:rPr lang="en-US" altLang="zh-CN" sz="2400"/>
              <a:t>L2</a:t>
            </a:r>
          </a:p>
          <a:p>
            <a:pPr marL="0" indent="0">
              <a:buNone/>
            </a:pPr>
            <a:r>
              <a:rPr lang="zh-CN" altLang="en-US" sz="2400"/>
              <a:t>答案就是</a:t>
            </a:r>
            <a:r>
              <a:rPr lang="en-US" altLang="zh-CN" sz="2400"/>
              <a:t>2(n-1)-(L1-1)-(L2-1)</a:t>
            </a:r>
          </a:p>
          <a:p>
            <a:pPr marL="0" indent="0">
              <a:buNone/>
            </a:pPr>
            <a:r>
              <a:rPr lang="en-US" altLang="zh-CN" sz="2400"/>
              <a:t>why?</a:t>
            </a:r>
          </a:p>
          <a:p>
            <a:pPr marL="0" indent="0">
              <a:buNone/>
            </a:pPr>
            <a:r>
              <a:rPr lang="zh-CN" altLang="en-US" sz="2400"/>
              <a:t>可以讨论，</a:t>
            </a:r>
            <a:r>
              <a:rPr lang="en-US" altLang="zh-CN" sz="2400"/>
              <a:t>case1</a:t>
            </a:r>
            <a:r>
              <a:rPr lang="zh-CN" altLang="en-US" sz="2400"/>
              <a:t>，两个环不重叠，那么答案显然</a:t>
            </a:r>
          </a:p>
          <a:p>
            <a:pPr marL="0" indent="0">
              <a:buNone/>
            </a:pPr>
            <a:r>
              <a:rPr lang="en-US" altLang="zh-CN" sz="2400"/>
              <a:t>case2</a:t>
            </a:r>
            <a:r>
              <a:rPr lang="zh-CN" altLang="en-US" sz="2400"/>
              <a:t>，两个环重叠，那么减掉（</a:t>
            </a:r>
            <a:r>
              <a:rPr lang="en-US" altLang="zh-CN" sz="2400"/>
              <a:t>L1-1</a:t>
            </a:r>
            <a:r>
              <a:rPr lang="zh-CN" altLang="en-US" sz="2400"/>
              <a:t>）后，重叠部分变成了</a:t>
            </a:r>
            <a:r>
              <a:rPr lang="en-US" altLang="zh-CN" sz="2400"/>
              <a:t>“</a:t>
            </a:r>
            <a:r>
              <a:rPr lang="zh-CN" altLang="en-US" sz="2400"/>
              <a:t>只需经过一次</a:t>
            </a:r>
            <a:r>
              <a:rPr lang="en-US" altLang="zh-CN" sz="2400"/>
              <a:t>”</a:t>
            </a:r>
            <a:r>
              <a:rPr lang="zh-CN" altLang="en-US" sz="2400"/>
              <a:t>减掉</a:t>
            </a:r>
            <a:r>
              <a:rPr lang="en-US" altLang="zh-CN" sz="2400"/>
              <a:t>(L2-1)</a:t>
            </a:r>
            <a:r>
              <a:rPr lang="zh-CN" altLang="en-US" sz="2400"/>
              <a:t>后，相当于把重叠部分加回来，变回</a:t>
            </a:r>
            <a:r>
              <a:rPr lang="en-US" altLang="zh-CN" sz="2400"/>
              <a:t>“</a:t>
            </a:r>
            <a:r>
              <a:rPr lang="zh-CN" altLang="en-US" sz="2400"/>
              <a:t>需要经过两次</a:t>
            </a:r>
            <a:r>
              <a:rPr lang="en-US" altLang="zh-CN" sz="2400"/>
              <a:t>”</a:t>
            </a:r>
            <a:r>
              <a:rPr lang="zh-CN" altLang="en-US" sz="2400"/>
              <a:t>，公式同样成立</a:t>
            </a:r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4FF6C-253B-0F65-02C8-C537AD14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树上差分问题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E120-D610-9808-0A5E-1AA07315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先介绍差分数组：</a:t>
            </a:r>
          </a:p>
        </p:txBody>
      </p:sp>
    </p:spTree>
    <p:extLst>
      <p:ext uri="{BB962C8B-B14F-4D97-AF65-F5344CB8AC3E}">
        <p14:creationId xmlns:p14="http://schemas.microsoft.com/office/powerpoint/2010/main" val="266456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AE366-FF86-748E-6508-536FC5C8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53676-8523-F541-7954-996DD396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7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举例：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比如我们现在有一个数组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={0,2,5,4,9,7,10,0}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692C4-E0AF-AFA6-0077-E7777D22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80" y="2218965"/>
            <a:ext cx="8896350" cy="151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30E3E9-FB9F-1E9A-CFDE-6A6E3A0B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42" y="3985966"/>
            <a:ext cx="4657004" cy="26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0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B21E-6B71-B533-237B-56200473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0FE15-A190-74F1-A07F-99AC01A34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现在我们有这么一个区间修改操作，即在区间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1~4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上，所有的数值都加上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。我们不需要整个区间做修改，我们只需要在差分数组上的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l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位置和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r+1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位置做如下修改即可：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5E3E0-4A48-3C06-D12C-63D27A50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36" y="2882735"/>
            <a:ext cx="5478318" cy="27782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18DD2E7-F6C6-8044-78E8-0F292480EC87}"/>
              </a:ext>
            </a:extLst>
          </p:cNvPr>
          <p:cNvSpPr txBox="1"/>
          <p:nvPr/>
        </p:nvSpPr>
        <p:spPr>
          <a:xfrm>
            <a:off x="838199" y="6176963"/>
            <a:ext cx="8268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容易验证，修改后的差分数组的前缀和是修改后的原区间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412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4877-3E6C-6731-0F73-75CE5635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81F27-D7FC-3780-6423-E45243F5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差分数组运用非常广泛，许多区间修改问题借助它，就可以转化为单点修改问题，因此它常用于树状数组、线段树问题中。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P3948 </a:t>
            </a:r>
            <a:r>
              <a:rPr lang="zh-CN" altLang="en-US" dirty="0">
                <a:hlinkClick r:id="rId2"/>
              </a:rPr>
              <a:t>数据结构 </a:t>
            </a:r>
            <a:r>
              <a:rPr lang="zh-CN" altLang="en-US" dirty="0"/>
              <a:t>差分简单应用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P3368 【</a:t>
            </a:r>
            <a:r>
              <a:rPr lang="zh-CN" altLang="en-US" dirty="0">
                <a:hlinkClick r:id="rId3"/>
              </a:rPr>
              <a:t>模板</a:t>
            </a:r>
            <a:r>
              <a:rPr lang="en-US" altLang="zh-CN" dirty="0">
                <a:hlinkClick r:id="rId3"/>
              </a:rPr>
              <a:t>】</a:t>
            </a:r>
            <a:r>
              <a:rPr lang="zh-CN" altLang="en-US" dirty="0">
                <a:hlinkClick r:id="rId3"/>
              </a:rPr>
              <a:t>树状数组 </a:t>
            </a:r>
            <a:r>
              <a:rPr lang="en-US" altLang="zh-CN" dirty="0">
                <a:hlinkClick r:id="rId3"/>
              </a:rPr>
              <a:t>2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u="none" strike="noStrike" dirty="0">
                <a:solidFill>
                  <a:srgbClr val="5C8EC6"/>
                </a:solidFill>
                <a:effectLst/>
                <a:latin typeface="-apple-system"/>
                <a:hlinkClick r:id="rId4"/>
              </a:rPr>
              <a:t>LOJ #133. </a:t>
            </a:r>
            <a:r>
              <a:rPr lang="zh-CN" altLang="en-US" b="0" i="0" u="none" strike="noStrike" dirty="0">
                <a:solidFill>
                  <a:srgbClr val="5C8EC6"/>
                </a:solidFill>
                <a:effectLst/>
                <a:latin typeface="-apple-system"/>
                <a:hlinkClick r:id="rId4"/>
              </a:rPr>
              <a:t>二维树状数组 </a:t>
            </a:r>
            <a:r>
              <a:rPr lang="en-US" altLang="zh-CN" b="0" i="0" u="none" strike="noStrike" dirty="0">
                <a:solidFill>
                  <a:srgbClr val="5C8EC6"/>
                </a:solidFill>
                <a:effectLst/>
                <a:latin typeface="-apple-system"/>
                <a:hlinkClick r:id="rId4"/>
              </a:rPr>
              <a:t>1</a:t>
            </a:r>
            <a:r>
              <a:rPr lang="zh-CN" altLang="en-US" b="0" i="0" u="none" strike="noStrike" dirty="0">
                <a:solidFill>
                  <a:srgbClr val="5C8EC6"/>
                </a:solidFill>
                <a:effectLst/>
                <a:latin typeface="-apple-system"/>
                <a:hlinkClick r:id="rId4"/>
              </a:rPr>
              <a:t>：单点修改，区域查询</a:t>
            </a:r>
            <a:endParaRPr lang="en-US" altLang="zh-CN" b="0" i="0" u="none" strike="noStrike" dirty="0">
              <a:solidFill>
                <a:srgbClr val="5C8EC6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89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19C76-ED11-7D02-8B65-3907ABF0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00FEC-7CC4-914E-E870-8FE3CDC7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树上差分，顾名思义，就是在树上进行差分，以起到优化复杂度的目的。主要作用是对树上的路径进行修改和查询操作，在修改多、查询少的情况下复杂度比较优秀。实际上，树上差分能够实现的操作，用线段树、树剖、</a:t>
            </a:r>
            <a:r>
              <a:rPr lang="en-US" altLang="zh-CN" dirty="0"/>
              <a:t>LCT</a:t>
            </a:r>
            <a:r>
              <a:rPr lang="zh-CN" altLang="en-US" dirty="0"/>
              <a:t>等等也可以实现，但它的优势在于实现简单，可以避免在考场上出现写题五分钟、调试两小时的情况。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树上差分常见问题：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题目要求对树上的一段路径进行操作，并询问某个点或某条边被经过的次数</a:t>
            </a:r>
          </a:p>
        </p:txBody>
      </p:sp>
    </p:spTree>
    <p:extLst>
      <p:ext uri="{BB962C8B-B14F-4D97-AF65-F5344CB8AC3E}">
        <p14:creationId xmlns:p14="http://schemas.microsoft.com/office/powerpoint/2010/main" val="320939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1232</Words>
  <Application>Microsoft Office PowerPoint</Application>
  <PresentationFormat>宽屏</PresentationFormat>
  <Paragraphs>79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Arial</vt:lpstr>
      <vt:lpstr>Office 主题​​</vt:lpstr>
      <vt:lpstr>树的进阶（二）</vt:lpstr>
      <vt:lpstr>复习练习：</vt:lpstr>
      <vt:lpstr>PowerPoint 演示文稿</vt:lpstr>
      <vt:lpstr>PowerPoint 演示文稿</vt:lpstr>
      <vt:lpstr>树上差分问题</vt:lpstr>
      <vt:lpstr>差分数组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更多案例：</vt:lpstr>
      <vt:lpstr>【NOIP2016】天天爱跑步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树的进阶（二）</dc:title>
  <dc:creator>Bang Zhou</dc:creator>
  <cp:lastModifiedBy>Bang Zhou</cp:lastModifiedBy>
  <cp:revision>14</cp:revision>
  <dcterms:created xsi:type="dcterms:W3CDTF">2024-03-29T08:16:29Z</dcterms:created>
  <dcterms:modified xsi:type="dcterms:W3CDTF">2024-03-29T09:35:10Z</dcterms:modified>
</cp:coreProperties>
</file>