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5" r:id="rId3"/>
    <p:sldId id="298" r:id="rId4"/>
    <p:sldId id="365" r:id="rId5"/>
    <p:sldId id="366" r:id="rId6"/>
    <p:sldId id="367" r:id="rId7"/>
    <p:sldId id="368" r:id="rId8"/>
    <p:sldId id="369" r:id="rId9"/>
    <p:sldId id="289" r:id="rId10"/>
    <p:sldId id="290" r:id="rId11"/>
    <p:sldId id="259" r:id="rId12"/>
    <p:sldId id="266" r:id="rId13"/>
    <p:sldId id="269" r:id="rId14"/>
    <p:sldId id="267" r:id="rId15"/>
    <p:sldId id="270" r:id="rId16"/>
    <p:sldId id="268" r:id="rId17"/>
    <p:sldId id="283" r:id="rId18"/>
    <p:sldId id="271" r:id="rId19"/>
    <p:sldId id="258" r:id="rId20"/>
    <p:sldId id="370" r:id="rId21"/>
    <p:sldId id="371" r:id="rId22"/>
    <p:sldId id="372" r:id="rId23"/>
    <p:sldId id="373" r:id="rId24"/>
    <p:sldId id="374" r:id="rId25"/>
    <p:sldId id="280" r:id="rId26"/>
    <p:sldId id="284" r:id="rId27"/>
    <p:sldId id="281" r:id="rId28"/>
    <p:sldId id="282" r:id="rId29"/>
    <p:sldId id="272" r:id="rId30"/>
    <p:sldId id="273" r:id="rId31"/>
    <p:sldId id="274" r:id="rId32"/>
    <p:sldId id="275" r:id="rId33"/>
    <p:sldId id="276" r:id="rId34"/>
    <p:sldId id="277" r:id="rId35"/>
    <p:sldId id="278" r:id="rId36"/>
    <p:sldId id="264" r:id="rId37"/>
    <p:sldId id="261" r:id="rId38"/>
    <p:sldId id="291" r:id="rId39"/>
    <p:sldId id="292" r:id="rId40"/>
    <p:sldId id="293" r:id="rId41"/>
    <p:sldId id="260" r:id="rId42"/>
    <p:sldId id="263" r:id="rId43"/>
    <p:sldId id="265" r:id="rId44"/>
    <p:sldId id="294" r:id="rId45"/>
    <p:sldId id="297" r:id="rId46"/>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2F31D11-6F52-4473-9631-8DEBAA727CE2}" type="datetimeFigureOut">
              <a:rPr lang="zh-CN" altLang="en-US" smtClean="0"/>
              <a:t>2024/3/22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F1FAAC5-C0E5-46E6-8980-DFE769A69CE2}"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31D11-6F52-4473-9631-8DEBAA727CE2}" type="datetimeFigureOut">
              <a:rPr lang="zh-CN" altLang="en-US" smtClean="0"/>
              <a:t>2024/3/22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1FAAC5-C0E5-46E6-8980-DFE769A69CE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cnblogs.com/JVxie/p/4854719.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树的进阶</a:t>
            </a:r>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60400"/>
            <a:ext cx="10515600" cy="5516563"/>
          </a:xfrm>
        </p:spPr>
        <p:txBody>
          <a:bodyPr/>
          <a:lstStyle/>
          <a:p>
            <a:pPr marL="0" indent="0">
              <a:buNone/>
            </a:pPr>
            <a:r>
              <a:rPr lang="zh-CN" altLang="en-US" dirty="0"/>
              <a:t>代码：</a:t>
            </a:r>
            <a:endParaRPr lang="en-US" altLang="zh-CN" dirty="0"/>
          </a:p>
          <a:p>
            <a:pPr marL="0" indent="0">
              <a:buNone/>
            </a:pPr>
            <a:endParaRPr lang="en-US" altLang="zh-CN"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1616075" y="1675130"/>
            <a:ext cx="9617060" cy="45224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LCA</a:t>
            </a:r>
            <a:r>
              <a:rPr lang="zh-CN" altLang="en-US" dirty="0"/>
              <a:t>（最小公共祖先）</a:t>
            </a:r>
          </a:p>
        </p:txBody>
      </p:sp>
      <p:sp>
        <p:nvSpPr>
          <p:cNvPr id="3" name="内容占位符 2"/>
          <p:cNvSpPr>
            <a:spLocks noGrp="1"/>
          </p:cNvSpPr>
          <p:nvPr>
            <p:ph idx="1"/>
          </p:nvPr>
        </p:nvSpPr>
        <p:spPr/>
        <p:txBody>
          <a:bodyPr/>
          <a:lstStyle/>
          <a:p>
            <a:pPr marL="0" indent="0">
              <a:buNone/>
            </a:pPr>
            <a:r>
              <a:rPr lang="zh-CN" altLang="en-US" dirty="0"/>
              <a:t>离线：</a:t>
            </a:r>
            <a:r>
              <a:rPr lang="en-US" altLang="zh-CN" dirty="0" err="1"/>
              <a:t>tarjan</a:t>
            </a:r>
            <a:endParaRPr lang="en-US" altLang="zh-CN" dirty="0"/>
          </a:p>
          <a:p>
            <a:pPr marL="0" indent="0">
              <a:buNone/>
            </a:pPr>
            <a:endParaRPr lang="en-US" altLang="zh-CN" dirty="0"/>
          </a:p>
          <a:p>
            <a:pPr marL="0" indent="0">
              <a:buNone/>
            </a:pPr>
            <a:r>
              <a:rPr lang="zh-CN" altLang="en-US" dirty="0"/>
              <a:t>在线：倍增、</a:t>
            </a:r>
            <a:r>
              <a:rPr lang="en-US" altLang="zh-CN" dirty="0"/>
              <a:t>ST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树上倍增</a:t>
            </a:r>
          </a:p>
        </p:txBody>
      </p:sp>
      <p:sp>
        <p:nvSpPr>
          <p:cNvPr id="3" name="内容占位符 2"/>
          <p:cNvSpPr>
            <a:spLocks noGrp="1"/>
          </p:cNvSpPr>
          <p:nvPr>
            <p:ph idx="1"/>
          </p:nvPr>
        </p:nvSpPr>
        <p:spPr>
          <a:xfrm>
            <a:off x="665480" y="1815464"/>
            <a:ext cx="10795000" cy="4869815"/>
          </a:xfrm>
        </p:spPr>
        <p:txBody>
          <a:bodyPr>
            <a:normAutofit/>
          </a:bodyPr>
          <a:lstStyle/>
          <a:p>
            <a:pPr marL="0" indent="0">
              <a:buNone/>
            </a:pPr>
            <a:r>
              <a:rPr lang="zh-CN" altLang="en-US" dirty="0"/>
              <a:t>倍增的思想是二进制。</a:t>
            </a:r>
            <a:endParaRPr lang="en-US" altLang="zh-CN" dirty="0"/>
          </a:p>
          <a:p>
            <a:pPr marL="0" indent="0">
              <a:buNone/>
            </a:pPr>
            <a:endParaRPr lang="en-US" altLang="zh-CN" dirty="0"/>
          </a:p>
          <a:p>
            <a:pPr marL="0" indent="0">
              <a:buNone/>
            </a:pPr>
            <a:r>
              <a:rPr lang="zh-CN" altLang="en-US" dirty="0"/>
              <a:t>首先开一个</a:t>
            </a:r>
            <a:r>
              <a:rPr lang="en-US" altLang="zh-CN" dirty="0" err="1"/>
              <a:t>n×logn</a:t>
            </a:r>
            <a:r>
              <a:rPr lang="zh-CN" altLang="en-US" dirty="0"/>
              <a:t>的数组，比如</a:t>
            </a:r>
            <a:r>
              <a:rPr lang="en-US" altLang="zh-CN" dirty="0"/>
              <a:t>fa[n][</a:t>
            </a:r>
            <a:r>
              <a:rPr lang="en-US" altLang="zh-CN" dirty="0" err="1"/>
              <a:t>logn</a:t>
            </a:r>
            <a:r>
              <a:rPr lang="en-US" altLang="zh-CN" dirty="0"/>
              <a:t>],</a:t>
            </a:r>
            <a:r>
              <a:rPr lang="zh-CN" altLang="en-US" dirty="0"/>
              <a:t>其中</a:t>
            </a:r>
            <a:r>
              <a:rPr lang="en-US" altLang="zh-CN" dirty="0"/>
              <a:t>fa[</a:t>
            </a:r>
            <a:r>
              <a:rPr lang="en-US" altLang="zh-CN" dirty="0" err="1"/>
              <a:t>i</a:t>
            </a:r>
            <a:r>
              <a:rPr lang="en-US" altLang="zh-CN" dirty="0"/>
              <a:t>][j]</a:t>
            </a:r>
            <a:r>
              <a:rPr lang="zh-CN" altLang="en-US" dirty="0"/>
              <a:t>表示</a:t>
            </a:r>
            <a:r>
              <a:rPr lang="en-US" altLang="zh-CN" dirty="0" err="1"/>
              <a:t>i</a:t>
            </a:r>
            <a:r>
              <a:rPr lang="zh-CN" altLang="en-US" dirty="0"/>
              <a:t>节点的第</a:t>
            </a:r>
            <a:r>
              <a:rPr lang="en-US" altLang="zh-CN" dirty="0"/>
              <a:t>2^j</a:t>
            </a:r>
            <a:r>
              <a:rPr lang="zh-CN" altLang="en-US" dirty="0"/>
              <a:t>个父亲是谁。</a:t>
            </a:r>
            <a:endParaRPr lang="en-US" altLang="zh-CN" dirty="0"/>
          </a:p>
          <a:p>
            <a:pPr marL="0" indent="0">
              <a:buNone/>
            </a:pPr>
            <a:r>
              <a:rPr lang="zh-CN" altLang="en-US" dirty="0"/>
              <a:t>然后，我们会发现有这么一个性质：</a:t>
            </a:r>
            <a:endParaRPr lang="en-US" altLang="zh-CN" dirty="0"/>
          </a:p>
          <a:p>
            <a:pPr marL="0" indent="0">
              <a:buNone/>
            </a:pPr>
            <a:r>
              <a:rPr lang="zh-CN" altLang="en-US" dirty="0"/>
              <a:t>            </a:t>
            </a:r>
            <a:r>
              <a:rPr lang="en-US" altLang="zh-CN" dirty="0"/>
              <a:t>fa[</a:t>
            </a:r>
            <a:r>
              <a:rPr lang="en-US" altLang="zh-CN" dirty="0" err="1"/>
              <a:t>i</a:t>
            </a:r>
            <a:r>
              <a:rPr lang="en-US" altLang="zh-CN" dirty="0"/>
              <a:t>][j]=fa[fa[</a:t>
            </a:r>
            <a:r>
              <a:rPr lang="en-US" altLang="zh-CN" dirty="0" err="1"/>
              <a:t>i</a:t>
            </a:r>
            <a:r>
              <a:rPr lang="en-US" altLang="zh-CN" dirty="0"/>
              <a:t>][j-1]][j-1]        </a:t>
            </a:r>
          </a:p>
          <a:p>
            <a:pPr marL="0" indent="0">
              <a:buNone/>
            </a:pPr>
            <a:r>
              <a:rPr lang="zh-CN" altLang="en-US" dirty="0"/>
              <a:t>用文字叙述为：</a:t>
            </a:r>
            <a:r>
              <a:rPr lang="en-US" altLang="zh-CN" dirty="0" err="1"/>
              <a:t>i</a:t>
            </a:r>
            <a:r>
              <a:rPr lang="zh-CN" altLang="en-US" dirty="0"/>
              <a:t>的第</a:t>
            </a:r>
            <a:r>
              <a:rPr lang="en-US" altLang="zh-CN" dirty="0"/>
              <a:t>2^j</a:t>
            </a:r>
            <a:r>
              <a:rPr lang="zh-CN" altLang="en-US" dirty="0"/>
              <a:t>个父亲 是</a:t>
            </a:r>
            <a:r>
              <a:rPr lang="en-US" altLang="zh-CN" dirty="0" err="1"/>
              <a:t>i</a:t>
            </a:r>
            <a:r>
              <a:rPr lang="zh-CN" altLang="en-US" dirty="0"/>
              <a:t>的第</a:t>
            </a:r>
            <a:r>
              <a:rPr lang="en-US" altLang="zh-CN" dirty="0"/>
              <a:t>2^(j-1)</a:t>
            </a:r>
            <a:r>
              <a:rPr lang="zh-CN" altLang="en-US" dirty="0"/>
              <a:t>个父亲的第</a:t>
            </a:r>
            <a:r>
              <a:rPr lang="en-US" altLang="zh-CN" dirty="0"/>
              <a:t>2^(j-1)</a:t>
            </a:r>
            <a:r>
              <a:rPr lang="zh-CN" altLang="en-US" dirty="0"/>
              <a:t>个父亲。</a:t>
            </a:r>
            <a:endParaRPr lang="en-US" altLang="zh-CN" dirty="0"/>
          </a:p>
          <a:p>
            <a:pPr marL="0" indent="0">
              <a:buNone/>
            </a:pPr>
            <a:r>
              <a:rPr lang="zh-CN" altLang="en-US" dirty="0"/>
              <a:t>这样，本来我们求</a:t>
            </a:r>
            <a:r>
              <a:rPr lang="en-US" altLang="zh-CN" dirty="0" err="1"/>
              <a:t>i</a:t>
            </a:r>
            <a:r>
              <a:rPr lang="zh-CN" altLang="en-US" dirty="0"/>
              <a:t>的第</a:t>
            </a:r>
            <a:r>
              <a:rPr lang="en-US" altLang="zh-CN" dirty="0"/>
              <a:t>k</a:t>
            </a:r>
            <a:r>
              <a:rPr lang="zh-CN" altLang="en-US" dirty="0"/>
              <a:t>个父亲的复杂度是</a:t>
            </a:r>
            <a:r>
              <a:rPr lang="en-US" altLang="zh-CN" dirty="0"/>
              <a:t>O(k)</a:t>
            </a:r>
            <a:r>
              <a:rPr lang="zh-CN" altLang="en-US" dirty="0"/>
              <a:t>，现在复杂度变成了</a:t>
            </a:r>
            <a:r>
              <a:rPr lang="en-US" altLang="zh-CN" dirty="0"/>
              <a:t>O(</a:t>
            </a:r>
            <a:r>
              <a:rPr lang="en-US" altLang="zh-CN" dirty="0" err="1"/>
              <a:t>logk</a:t>
            </a:r>
            <a:r>
              <a:rPr lang="en-US" altLang="zh-CN" dirty="0"/>
              <a:t>)</a:t>
            </a:r>
            <a:r>
              <a:rPr lang="zh-CN" alt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06278"/>
            <a:ext cx="10515600" cy="5445443"/>
          </a:xfrm>
        </p:spPr>
        <p:txBody>
          <a:bodyPr/>
          <a:lstStyle/>
          <a:p>
            <a:pPr marL="0" indent="0">
              <a:buNone/>
            </a:pPr>
            <a:r>
              <a:rPr lang="en-US" altLang="zh-CN" dirty="0" err="1"/>
              <a:t>dfs</a:t>
            </a:r>
            <a:r>
              <a:rPr lang="zh-CN" altLang="en-US" dirty="0"/>
              <a:t>预处理</a:t>
            </a:r>
            <a:r>
              <a:rPr lang="en-US" altLang="zh-CN" dirty="0"/>
              <a:t>fa</a:t>
            </a:r>
            <a:r>
              <a:rPr lang="zh-CN" altLang="en-US" dirty="0"/>
              <a:t>数组</a:t>
            </a:r>
            <a:endParaRPr lang="en-US" altLang="zh-CN" dirty="0"/>
          </a:p>
          <a:p>
            <a:pPr marL="0" indent="0">
              <a:buNone/>
            </a:pPr>
            <a:endParaRPr lang="en-US" altLang="zh-CN" dirty="0"/>
          </a:p>
        </p:txBody>
      </p:sp>
      <p:pic>
        <p:nvPicPr>
          <p:cNvPr id="7" name="图片 6"/>
          <p:cNvPicPr>
            <a:picLocks noChangeAspect="1"/>
          </p:cNvPicPr>
          <p:nvPr/>
        </p:nvPicPr>
        <p:blipFill>
          <a:blip r:embed="rId2"/>
          <a:stretch>
            <a:fillRect/>
          </a:stretch>
        </p:blipFill>
        <p:spPr>
          <a:xfrm>
            <a:off x="0" y="1482907"/>
            <a:ext cx="12192000" cy="42376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3400" y="504825"/>
            <a:ext cx="10515600" cy="4351338"/>
          </a:xfrm>
        </p:spPr>
        <p:txBody>
          <a:bodyPr/>
          <a:lstStyle/>
          <a:p>
            <a:pPr marL="0" indent="0">
              <a:buNone/>
            </a:pPr>
            <a:r>
              <a:rPr lang="zh-CN" altLang="en-US" dirty="0"/>
              <a:t>求</a:t>
            </a:r>
            <a:r>
              <a:rPr lang="en-US" altLang="zh-CN" dirty="0" err="1"/>
              <a:t>i</a:t>
            </a:r>
            <a:r>
              <a:rPr lang="zh-CN" altLang="en-US" dirty="0"/>
              <a:t>的第</a:t>
            </a:r>
            <a:r>
              <a:rPr lang="en-US" altLang="zh-CN" dirty="0"/>
              <a:t>k</a:t>
            </a:r>
            <a:r>
              <a:rPr lang="zh-CN" altLang="en-US" dirty="0"/>
              <a:t>个父亲的代码：</a:t>
            </a:r>
          </a:p>
        </p:txBody>
      </p:sp>
      <p:pic>
        <p:nvPicPr>
          <p:cNvPr id="5" name="图片 4"/>
          <p:cNvPicPr>
            <a:picLocks noChangeAspect="1"/>
          </p:cNvPicPr>
          <p:nvPr/>
        </p:nvPicPr>
        <p:blipFill>
          <a:blip r:embed="rId2"/>
          <a:stretch>
            <a:fillRect/>
          </a:stretch>
        </p:blipFill>
        <p:spPr>
          <a:xfrm>
            <a:off x="897254" y="1608454"/>
            <a:ext cx="10502631" cy="30041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9280"/>
            <a:ext cx="10515600" cy="5587683"/>
          </a:xfrm>
        </p:spPr>
        <p:txBody>
          <a:bodyPr/>
          <a:lstStyle/>
          <a:p>
            <a:pPr marL="0" indent="0">
              <a:buNone/>
            </a:pPr>
            <a:r>
              <a:rPr lang="zh-CN" altLang="en-US" dirty="0"/>
              <a:t>树上倍增的一个应用：求</a:t>
            </a:r>
            <a:r>
              <a:rPr lang="en-US" altLang="zh-CN" dirty="0"/>
              <a:t>LCA</a:t>
            </a:r>
            <a:r>
              <a:rPr lang="zh-CN" altLang="en-US" dirty="0"/>
              <a:t>（最近公共祖先）</a:t>
            </a:r>
            <a:endParaRPr lang="en-US" altLang="zh-CN" dirty="0"/>
          </a:p>
          <a:p>
            <a:pPr marL="0" indent="0">
              <a:buNone/>
            </a:pPr>
            <a:endParaRPr lang="en-US" altLang="zh-CN" dirty="0"/>
          </a:p>
          <a:p>
            <a:pPr marL="0" indent="0">
              <a:buNone/>
            </a:pPr>
            <a:r>
              <a:rPr lang="en-US" altLang="zh-CN" dirty="0"/>
              <a:t>LCA</a:t>
            </a:r>
            <a:r>
              <a:rPr lang="zh-CN" altLang="en-US" dirty="0"/>
              <a:t>：两个节点在这棵树上</a:t>
            </a:r>
            <a:r>
              <a:rPr lang="zh-CN" altLang="en-US" b="1" dirty="0"/>
              <a:t>深度最大</a:t>
            </a:r>
            <a:r>
              <a:rPr lang="zh-CN" altLang="en-US" dirty="0"/>
              <a:t>的</a:t>
            </a:r>
            <a:r>
              <a:rPr lang="zh-CN" altLang="en-US" b="1" dirty="0"/>
              <a:t>公共</a:t>
            </a:r>
            <a:r>
              <a:rPr lang="zh-CN" altLang="en-US" dirty="0"/>
              <a:t>的</a:t>
            </a:r>
            <a:r>
              <a:rPr lang="zh-CN" altLang="en-US" b="1" dirty="0"/>
              <a:t>祖先节点</a:t>
            </a:r>
            <a:endParaRPr lang="en-US" altLang="zh-CN" b="1" dirty="0"/>
          </a:p>
          <a:p>
            <a:pPr marL="0" indent="0">
              <a:buNone/>
            </a:pPr>
            <a:endParaRPr lang="en-US" altLang="zh-CN" dirty="0"/>
          </a:p>
          <a:p>
            <a:pPr marL="0" indent="0">
              <a:buNone/>
            </a:pPr>
            <a:r>
              <a:rPr lang="zh-CN" altLang="en-US" dirty="0"/>
              <a:t>对于求</a:t>
            </a:r>
            <a:r>
              <a:rPr lang="en-US" altLang="zh-CN" dirty="0"/>
              <a:t>u</a:t>
            </a:r>
            <a:r>
              <a:rPr lang="zh-CN" altLang="en-US" dirty="0"/>
              <a:t>、</a:t>
            </a:r>
            <a:r>
              <a:rPr lang="en-US" altLang="zh-CN" dirty="0"/>
              <a:t>v</a:t>
            </a:r>
            <a:r>
              <a:rPr lang="zh-CN" altLang="en-US" dirty="0"/>
              <a:t>的</a:t>
            </a:r>
            <a:r>
              <a:rPr lang="en-US" altLang="zh-CN" dirty="0"/>
              <a:t>LCA</a:t>
            </a:r>
            <a:r>
              <a:rPr lang="zh-CN" altLang="en-US" dirty="0"/>
              <a:t>，我们可以先把</a:t>
            </a:r>
            <a:r>
              <a:rPr lang="en-US" altLang="zh-CN" dirty="0"/>
              <a:t>u</a:t>
            </a:r>
            <a:r>
              <a:rPr lang="zh-CN" altLang="en-US" dirty="0"/>
              <a:t>、</a:t>
            </a:r>
            <a:r>
              <a:rPr lang="en-US" altLang="zh-CN" dirty="0"/>
              <a:t>v</a:t>
            </a:r>
            <a:r>
              <a:rPr lang="zh-CN" altLang="en-US" dirty="0"/>
              <a:t>用倍增法把深度大的提到和另一个深度相同。如果此时</a:t>
            </a:r>
            <a:r>
              <a:rPr lang="en-US" altLang="zh-CN" dirty="0"/>
              <a:t>u</a:t>
            </a:r>
            <a:r>
              <a:rPr lang="zh-CN" altLang="en-US" dirty="0"/>
              <a:t>、</a:t>
            </a:r>
            <a:r>
              <a:rPr lang="en-US" altLang="zh-CN" dirty="0"/>
              <a:t>v</a:t>
            </a:r>
            <a:r>
              <a:rPr lang="zh-CN" altLang="en-US" dirty="0"/>
              <a:t>已经相等了，表示原来</a:t>
            </a:r>
            <a:r>
              <a:rPr lang="en-US" altLang="zh-CN" dirty="0"/>
              <a:t>u</a:t>
            </a:r>
            <a:r>
              <a:rPr lang="zh-CN" altLang="en-US" dirty="0"/>
              <a:t>、</a:t>
            </a:r>
            <a:r>
              <a:rPr lang="en-US" altLang="zh-CN" dirty="0"/>
              <a:t>v</a:t>
            </a:r>
            <a:r>
              <a:rPr lang="zh-CN" altLang="en-US" dirty="0"/>
              <a:t>就在一条树链上，直接返回此时的结果。</a:t>
            </a:r>
            <a:endParaRPr lang="en-US" altLang="zh-CN" dirty="0"/>
          </a:p>
          <a:p>
            <a:pPr marL="0" indent="0">
              <a:buNone/>
            </a:pPr>
            <a:r>
              <a:rPr lang="zh-CN" altLang="en-US" dirty="0"/>
              <a:t> 如果此时</a:t>
            </a:r>
            <a:r>
              <a:rPr lang="en-US" altLang="zh-CN" dirty="0"/>
              <a:t>u</a:t>
            </a:r>
            <a:r>
              <a:rPr lang="zh-CN" altLang="en-US" dirty="0"/>
              <a:t>、</a:t>
            </a:r>
            <a:r>
              <a:rPr lang="en-US" altLang="zh-CN" dirty="0"/>
              <a:t>v</a:t>
            </a:r>
            <a:r>
              <a:rPr lang="zh-CN" altLang="en-US" dirty="0"/>
              <a:t>深度相同但不等，则证明他们的</a:t>
            </a:r>
            <a:r>
              <a:rPr lang="en-US" altLang="zh-CN" dirty="0" err="1"/>
              <a:t>lca</a:t>
            </a:r>
            <a:r>
              <a:rPr lang="zh-CN" altLang="en-US" dirty="0"/>
              <a:t>在更“浅”的地方，此时需要把</a:t>
            </a:r>
            <a:r>
              <a:rPr lang="en-US" altLang="zh-CN" dirty="0"/>
              <a:t>u</a:t>
            </a:r>
            <a:r>
              <a:rPr lang="zh-CN" altLang="en-US" dirty="0"/>
              <a:t>、</a:t>
            </a:r>
            <a:r>
              <a:rPr lang="en-US" altLang="zh-CN" dirty="0"/>
              <a:t>v</a:t>
            </a:r>
            <a:r>
              <a:rPr lang="zh-CN" altLang="en-US" dirty="0"/>
              <a:t>一起用倍增法上提到他们的父亲相等。</a:t>
            </a:r>
            <a:endParaRPr lang="en-US" altLang="zh-CN" dirty="0"/>
          </a:p>
          <a:p>
            <a:pPr marL="0" indent="0">
              <a:buNone/>
            </a:pPr>
            <a:endParaRPr lang="en-US" altLang="zh-CN" dirty="0"/>
          </a:p>
          <a:p>
            <a:pPr marL="0" indent="0">
              <a:buNone/>
            </a:pPr>
            <a:r>
              <a:rPr lang="zh-CN" altLang="en-US" dirty="0"/>
              <a:t>时间复杂度</a:t>
            </a:r>
            <a:r>
              <a:rPr lang="en-US" altLang="zh-CN" dirty="0"/>
              <a:t>O(</a:t>
            </a:r>
            <a:r>
              <a:rPr lang="en-US" altLang="zh-CN" dirty="0" err="1"/>
              <a:t>logn</a:t>
            </a:r>
            <a:r>
              <a:rPr lang="en-US" altLang="zh-CN" dirty="0"/>
              <a:t>)</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265237" y="365124"/>
            <a:ext cx="9856998" cy="6238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4396F-6672-2935-F467-749397D67ED9}"/>
              </a:ext>
            </a:extLst>
          </p:cNvPr>
          <p:cNvSpPr>
            <a:spLocks noGrp="1"/>
          </p:cNvSpPr>
          <p:nvPr>
            <p:ph type="title"/>
          </p:nvPr>
        </p:nvSpPr>
        <p:spPr>
          <a:xfrm>
            <a:off x="296052" y="54984"/>
            <a:ext cx="10515600" cy="1325563"/>
          </a:xfrm>
        </p:spPr>
        <p:txBody>
          <a:bodyPr>
            <a:normAutofit/>
          </a:bodyPr>
          <a:lstStyle/>
          <a:p>
            <a:r>
              <a:rPr lang="zh-CN" altLang="en-US" sz="2400" b="1" dirty="0"/>
              <a:t>完整代码：</a:t>
            </a:r>
          </a:p>
        </p:txBody>
      </p:sp>
      <p:sp>
        <p:nvSpPr>
          <p:cNvPr id="3" name="内容占位符 2">
            <a:extLst>
              <a:ext uri="{FF2B5EF4-FFF2-40B4-BE49-F238E27FC236}">
                <a16:creationId xmlns:a16="http://schemas.microsoft.com/office/drawing/2014/main" id="{A6E28C49-2F16-87B2-D796-C1D3AC44512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25B0D247-D9FB-3F76-0E90-F7B36CC80D02}"/>
              </a:ext>
            </a:extLst>
          </p:cNvPr>
          <p:cNvPicPr>
            <a:picLocks noChangeAspect="1"/>
          </p:cNvPicPr>
          <p:nvPr/>
        </p:nvPicPr>
        <p:blipFill>
          <a:blip r:embed="rId2"/>
          <a:stretch>
            <a:fillRect/>
          </a:stretch>
        </p:blipFill>
        <p:spPr>
          <a:xfrm>
            <a:off x="296052" y="1207510"/>
            <a:ext cx="11632223" cy="5062250"/>
          </a:xfrm>
          <a:prstGeom prst="rect">
            <a:avLst/>
          </a:prstGeom>
        </p:spPr>
      </p:pic>
    </p:spTree>
    <p:extLst>
      <p:ext uri="{BB962C8B-B14F-4D97-AF65-F5344CB8AC3E}">
        <p14:creationId xmlns:p14="http://schemas.microsoft.com/office/powerpoint/2010/main" val="2282329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8020" y="843280"/>
            <a:ext cx="10855960" cy="5669280"/>
          </a:xfrm>
        </p:spPr>
        <p:txBody>
          <a:bodyPr/>
          <a:lstStyle/>
          <a:p>
            <a:pPr marL="0" indent="0">
              <a:buNone/>
            </a:pPr>
            <a:r>
              <a:rPr lang="zh-CN" altLang="en-US" dirty="0"/>
              <a:t>倍增还可以有很多变化，这让倍增法可以优化更多的变化。</a:t>
            </a:r>
            <a:endParaRPr lang="en-US" altLang="zh-CN" dirty="0"/>
          </a:p>
          <a:p>
            <a:pPr marL="0" indent="0">
              <a:buNone/>
            </a:pPr>
            <a:endParaRPr lang="en-US" altLang="zh-CN" dirty="0"/>
          </a:p>
          <a:p>
            <a:pPr marL="0" indent="0">
              <a:buNone/>
            </a:pPr>
            <a:r>
              <a:rPr lang="zh-CN" altLang="en-US" dirty="0"/>
              <a:t>比如用</a:t>
            </a:r>
            <a:r>
              <a:rPr lang="en-US" altLang="zh-CN" dirty="0"/>
              <a:t>data[</a:t>
            </a:r>
            <a:r>
              <a:rPr lang="en-US" altLang="zh-CN" dirty="0" err="1"/>
              <a:t>i</a:t>
            </a:r>
            <a:r>
              <a:rPr lang="en-US" altLang="zh-CN" dirty="0"/>
              <a:t>][j]</a:t>
            </a:r>
            <a:r>
              <a:rPr lang="zh-CN" altLang="en-US" dirty="0"/>
              <a:t>记录</a:t>
            </a:r>
            <a:r>
              <a:rPr lang="en-US" altLang="zh-CN" dirty="0" err="1"/>
              <a:t>i</a:t>
            </a:r>
            <a:r>
              <a:rPr lang="zh-CN" altLang="en-US" dirty="0"/>
              <a:t>到他的第</a:t>
            </a:r>
            <a:r>
              <a:rPr lang="en-US" altLang="zh-CN" dirty="0"/>
              <a:t>2^j</a:t>
            </a:r>
            <a:r>
              <a:rPr lang="zh-CN" altLang="en-US" dirty="0"/>
              <a:t>个父亲的路径长度，就可以边求</a:t>
            </a:r>
            <a:r>
              <a:rPr lang="en-US" altLang="zh-CN" dirty="0"/>
              <a:t>LCA</a:t>
            </a:r>
            <a:r>
              <a:rPr lang="zh-CN" altLang="en-US" dirty="0"/>
              <a:t>边求出两点距离，因为</a:t>
            </a:r>
            <a:r>
              <a:rPr lang="en-US" altLang="zh-CN" dirty="0"/>
              <a:t>data[</a:t>
            </a:r>
            <a:r>
              <a:rPr lang="en-US" altLang="zh-CN" dirty="0" err="1"/>
              <a:t>i</a:t>
            </a:r>
            <a:r>
              <a:rPr lang="en-US" altLang="zh-CN" dirty="0"/>
              <a:t>][j]</a:t>
            </a:r>
            <a:r>
              <a:rPr lang="zh-CN" altLang="en-US" dirty="0"/>
              <a:t>满足倍增的递推式：</a:t>
            </a:r>
            <a:r>
              <a:rPr lang="en-US" altLang="zh-CN" dirty="0"/>
              <a:t>data[</a:t>
            </a:r>
            <a:r>
              <a:rPr lang="en-US" altLang="zh-CN" dirty="0" err="1"/>
              <a:t>i</a:t>
            </a:r>
            <a:r>
              <a:rPr lang="en-US" altLang="zh-CN" dirty="0"/>
              <a:t>][j]=data[</a:t>
            </a:r>
            <a:r>
              <a:rPr lang="en-US" altLang="zh-CN" dirty="0" err="1"/>
              <a:t>i</a:t>
            </a:r>
            <a:r>
              <a:rPr lang="en-US" altLang="zh-CN" dirty="0"/>
              <a:t>][j-1]+data[fa[</a:t>
            </a:r>
            <a:r>
              <a:rPr lang="en-US" altLang="zh-CN" dirty="0" err="1"/>
              <a:t>i</a:t>
            </a:r>
            <a:r>
              <a:rPr lang="en-US" altLang="zh-CN" dirty="0"/>
              <a:t>][j-1]][j-1]</a:t>
            </a:r>
            <a:r>
              <a:rPr lang="zh-CN" altLang="en-US" dirty="0"/>
              <a:t>。</a:t>
            </a:r>
            <a:endParaRPr lang="en-US" altLang="zh-CN" dirty="0"/>
          </a:p>
          <a:p>
            <a:pPr marL="0" indent="0">
              <a:buNone/>
            </a:pPr>
            <a:endParaRPr lang="en-US" altLang="zh-CN" dirty="0"/>
          </a:p>
          <a:p>
            <a:pPr marL="0" indent="0">
              <a:buNone/>
            </a:pPr>
            <a:r>
              <a:rPr lang="zh-CN" altLang="en-US" dirty="0"/>
              <a:t>或者用</a:t>
            </a:r>
            <a:r>
              <a:rPr lang="en-US" altLang="zh-CN" dirty="0" err="1"/>
              <a:t>maxlen</a:t>
            </a:r>
            <a:r>
              <a:rPr lang="en-US" altLang="zh-CN" dirty="0"/>
              <a:t>[</a:t>
            </a:r>
            <a:r>
              <a:rPr lang="en-US" altLang="zh-CN" dirty="0" err="1"/>
              <a:t>i</a:t>
            </a:r>
            <a:r>
              <a:rPr lang="en-US" altLang="zh-CN" dirty="0"/>
              <a:t>][j]</a:t>
            </a:r>
            <a:r>
              <a:rPr lang="zh-CN" altLang="en-US" dirty="0"/>
              <a:t>记录</a:t>
            </a:r>
            <a:r>
              <a:rPr lang="en-US" altLang="zh-CN" dirty="0" err="1"/>
              <a:t>i</a:t>
            </a:r>
            <a:r>
              <a:rPr lang="zh-CN" altLang="en-US" dirty="0"/>
              <a:t>到第</a:t>
            </a:r>
            <a:r>
              <a:rPr lang="en-US" altLang="zh-CN" dirty="0"/>
              <a:t>2^j</a:t>
            </a:r>
            <a:r>
              <a:rPr lang="zh-CN" altLang="en-US" dirty="0"/>
              <a:t>个父亲的路径上最长边的边权，它满足</a:t>
            </a:r>
            <a:r>
              <a:rPr lang="en-US" altLang="zh-CN" dirty="0" err="1"/>
              <a:t>maxlen</a:t>
            </a:r>
            <a:r>
              <a:rPr lang="en-US" altLang="zh-CN" dirty="0"/>
              <a:t>[</a:t>
            </a:r>
            <a:r>
              <a:rPr lang="en-US" altLang="zh-CN" dirty="0" err="1"/>
              <a:t>i</a:t>
            </a:r>
            <a:r>
              <a:rPr lang="en-US" altLang="zh-CN" dirty="0"/>
              <a:t>][j]=max{</a:t>
            </a:r>
            <a:r>
              <a:rPr lang="en-US" altLang="zh-CN" dirty="0" err="1"/>
              <a:t>maxlen</a:t>
            </a:r>
            <a:r>
              <a:rPr lang="en-US" altLang="zh-CN" dirty="0"/>
              <a:t>[</a:t>
            </a:r>
            <a:r>
              <a:rPr lang="en-US" altLang="zh-CN" dirty="0" err="1"/>
              <a:t>i</a:t>
            </a:r>
            <a:r>
              <a:rPr lang="en-US" altLang="zh-CN" dirty="0"/>
              <a:t>][j-1],</a:t>
            </a:r>
            <a:r>
              <a:rPr lang="en-US" altLang="zh-CN" dirty="0" err="1"/>
              <a:t>maxlen</a:t>
            </a:r>
            <a:r>
              <a:rPr lang="en-US" altLang="zh-CN" dirty="0"/>
              <a:t>[fa[</a:t>
            </a:r>
            <a:r>
              <a:rPr lang="en-US" altLang="zh-CN" dirty="0" err="1"/>
              <a:t>i</a:t>
            </a:r>
            <a:r>
              <a:rPr lang="en-US" altLang="zh-CN" dirty="0"/>
              <a:t>][j-1]][j-1]}</a:t>
            </a:r>
            <a:r>
              <a:rPr lang="zh-CN" altLang="en-US" dirty="0"/>
              <a:t>，这样就可以快速求出两点路径上最长边的边权</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LCA</a:t>
            </a:r>
            <a:r>
              <a:rPr lang="zh-CN" altLang="en-US" dirty="0"/>
              <a:t>与</a:t>
            </a:r>
            <a:r>
              <a:rPr lang="en-US" altLang="zh-CN" dirty="0"/>
              <a:t>RMQ</a:t>
            </a:r>
            <a:r>
              <a:rPr lang="zh-CN" altLang="en-US" dirty="0"/>
              <a:t>问题</a:t>
            </a:r>
          </a:p>
        </p:txBody>
      </p:sp>
      <p:sp>
        <p:nvSpPr>
          <p:cNvPr id="3" name="内容占位符 2"/>
          <p:cNvSpPr>
            <a:spLocks noGrp="1"/>
          </p:cNvSpPr>
          <p:nvPr>
            <p:ph idx="1"/>
          </p:nvPr>
        </p:nvSpPr>
        <p:spPr/>
        <p:txBody>
          <a:bodyPr/>
          <a:lstStyle/>
          <a:p>
            <a:pPr marL="0" indent="0">
              <a:buNone/>
            </a:pPr>
            <a:r>
              <a:rPr lang="en-US" altLang="zh-CN" dirty="0"/>
              <a:t>RMQ</a:t>
            </a:r>
            <a:r>
              <a:rPr lang="zh-CN" altLang="en-US" dirty="0"/>
              <a:t>（</a:t>
            </a:r>
            <a:r>
              <a:rPr lang="en-US" altLang="zh-CN" dirty="0"/>
              <a:t>Range Minimum/Maximum Query</a:t>
            </a:r>
            <a:r>
              <a:rPr lang="zh-CN" altLang="en-US" dirty="0"/>
              <a:t>），即区间最值查询，是指这样一个问题：对于长度为</a:t>
            </a:r>
            <a:r>
              <a:rPr lang="en-US" altLang="zh-CN" dirty="0"/>
              <a:t>n</a:t>
            </a:r>
            <a:r>
              <a:rPr lang="zh-CN" altLang="en-US" dirty="0"/>
              <a:t>的数列</a:t>
            </a:r>
            <a:r>
              <a:rPr lang="en-US" altLang="zh-CN" dirty="0"/>
              <a:t>A</a:t>
            </a:r>
            <a:r>
              <a:rPr lang="zh-CN" altLang="en-US" dirty="0"/>
              <a:t>，回答若干询问</a:t>
            </a:r>
            <a:r>
              <a:rPr lang="en-US" altLang="zh-CN" dirty="0"/>
              <a:t>RMQ</a:t>
            </a:r>
            <a:r>
              <a:rPr lang="zh-CN" altLang="en-US" dirty="0"/>
              <a:t>（</a:t>
            </a:r>
            <a:r>
              <a:rPr lang="en-US" altLang="zh-CN" dirty="0" err="1"/>
              <a:t>A,i,j</a:t>
            </a:r>
            <a:r>
              <a:rPr lang="zh-CN" altLang="en-US" dirty="0"/>
              <a:t>）</a:t>
            </a:r>
            <a:r>
              <a:rPr lang="en-US" altLang="zh-CN" dirty="0"/>
              <a:t>(</a:t>
            </a:r>
            <a:r>
              <a:rPr lang="en-US" altLang="zh-CN" dirty="0" err="1"/>
              <a:t>i,j</a:t>
            </a:r>
            <a:r>
              <a:rPr lang="en-US" altLang="zh-CN" dirty="0"/>
              <a:t>&lt;=n)</a:t>
            </a:r>
            <a:r>
              <a:rPr lang="zh-CN" altLang="en-US" dirty="0"/>
              <a:t>，返回数列</a:t>
            </a:r>
            <a:r>
              <a:rPr lang="en-US" altLang="zh-CN" dirty="0"/>
              <a:t>A</a:t>
            </a:r>
            <a:r>
              <a:rPr lang="zh-CN" altLang="en-US" dirty="0"/>
              <a:t>中下标在</a:t>
            </a:r>
            <a:r>
              <a:rPr lang="en-US" altLang="zh-CN" dirty="0" err="1"/>
              <a:t>i</a:t>
            </a:r>
            <a:r>
              <a:rPr lang="zh-CN" altLang="en-US" dirty="0"/>
              <a:t>，</a:t>
            </a:r>
            <a:r>
              <a:rPr lang="en-US" altLang="zh-CN" dirty="0"/>
              <a:t>j</a:t>
            </a:r>
            <a:r>
              <a:rPr lang="zh-CN" altLang="en-US" dirty="0"/>
              <a:t>之间的最小</a:t>
            </a:r>
            <a:r>
              <a:rPr lang="en-US" altLang="zh-CN" dirty="0"/>
              <a:t>/</a:t>
            </a:r>
            <a:r>
              <a:rPr lang="zh-CN" altLang="en-US" dirty="0"/>
              <a:t>大值。</a:t>
            </a:r>
            <a:endParaRPr lang="en-US" altLang="zh-CN" dirty="0"/>
          </a:p>
          <a:p>
            <a:pPr marL="0" indent="0">
              <a:buNone/>
            </a:pPr>
            <a:endParaRPr lang="en-US" altLang="zh-CN" dirty="0"/>
          </a:p>
          <a:p>
            <a:pPr marL="0" indent="0">
              <a:buNone/>
            </a:pPr>
            <a:r>
              <a:rPr lang="zh-CN" altLang="en-US" dirty="0"/>
              <a:t>先介绍</a:t>
            </a:r>
            <a:r>
              <a:rPr lang="en-US" altLang="zh-CN" dirty="0"/>
              <a:t>ST</a:t>
            </a:r>
            <a:r>
              <a:rPr lang="zh-CN" altLang="en-US" dirty="0"/>
              <a:t>（</a:t>
            </a:r>
            <a:r>
              <a:rPr lang="en-US" altLang="zh-CN" dirty="0"/>
              <a:t>Sparse Table</a:t>
            </a:r>
            <a:r>
              <a:rPr lang="zh-CN" altLang="en-US" dirty="0"/>
              <a:t>）算法在线处理</a:t>
            </a:r>
            <a:r>
              <a:rPr lang="en-US" altLang="zh-CN" dirty="0"/>
              <a:t>RMQ</a:t>
            </a:r>
            <a:r>
              <a:rPr lang="zh-CN" altLang="en-US" dirty="0"/>
              <a:t>问题的做法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89280"/>
            <a:ext cx="10515600" cy="5587683"/>
          </a:xfrm>
        </p:spPr>
        <p:txBody>
          <a:bodyPr/>
          <a:lstStyle/>
          <a:p>
            <a:pPr marL="0" indent="0">
              <a:buNone/>
            </a:pPr>
            <a:r>
              <a:rPr lang="zh-CN" altLang="en-US" dirty="0"/>
              <a:t>树的直径</a:t>
            </a:r>
            <a:endParaRPr lang="en-US" altLang="zh-CN" dirty="0"/>
          </a:p>
          <a:p>
            <a:pPr marL="0" indent="0">
              <a:buNone/>
            </a:pPr>
            <a:endParaRPr lang="en-US" altLang="zh-CN" dirty="0"/>
          </a:p>
          <a:p>
            <a:pPr marL="0" indent="0">
              <a:buNone/>
            </a:pPr>
            <a:r>
              <a:rPr lang="en-US" altLang="zh-CN" dirty="0"/>
              <a:t>	</a:t>
            </a:r>
            <a:r>
              <a:rPr lang="zh-CN" altLang="en-US" dirty="0"/>
              <a:t>树中两点之间的距离定义为连接两点的路径边权之和。树中最远的两个节点之间的距离被称为树的直径。</a:t>
            </a:r>
            <a:endParaRPr lang="en-US" altLang="zh-CN" dirty="0"/>
          </a:p>
          <a:p>
            <a:pPr marL="0" indent="0">
              <a:buNone/>
            </a:pPr>
            <a:endParaRPr lang="en-US" altLang="zh-CN" dirty="0"/>
          </a:p>
          <a:p>
            <a:pPr marL="0" indent="0">
              <a:buNone/>
            </a:pPr>
            <a:r>
              <a:rPr lang="zh-CN" altLang="en-US" dirty="0"/>
              <a:t>思路：</a:t>
            </a:r>
            <a:endParaRPr lang="en-US" altLang="zh-CN" dirty="0"/>
          </a:p>
          <a:p>
            <a:pPr marL="0" indent="0">
              <a:buNone/>
            </a:pPr>
            <a:r>
              <a:rPr lang="zh-CN" altLang="en-US" dirty="0"/>
              <a:t>两次</a:t>
            </a:r>
            <a:r>
              <a:rPr lang="en-US" altLang="zh-CN" dirty="0" err="1"/>
              <a:t>dfs</a:t>
            </a:r>
            <a:r>
              <a:rPr lang="zh-CN" altLang="en-US" dirty="0"/>
              <a:t>或</a:t>
            </a:r>
            <a:r>
              <a:rPr lang="en-US" altLang="zh-CN" dirty="0" err="1"/>
              <a:t>bfs</a:t>
            </a:r>
            <a:r>
              <a:rPr lang="zh-CN" altLang="en-US" dirty="0"/>
              <a:t>。第一次任意选一个点进行</a:t>
            </a:r>
            <a:r>
              <a:rPr lang="en-US" altLang="zh-CN" dirty="0" err="1"/>
              <a:t>dfs</a:t>
            </a:r>
            <a:r>
              <a:rPr lang="en-US" altLang="zh-CN" dirty="0"/>
              <a:t>(</a:t>
            </a:r>
            <a:r>
              <a:rPr lang="en-US" altLang="zh-CN" dirty="0" err="1"/>
              <a:t>bfs</a:t>
            </a:r>
            <a:r>
              <a:rPr lang="en-US" altLang="zh-CN" dirty="0"/>
              <a:t>)</a:t>
            </a:r>
            <a:r>
              <a:rPr lang="zh-CN" altLang="en-US" dirty="0"/>
              <a:t>找到离它最远的点，此点就是最长路的一个端点，再以此点进行</a:t>
            </a:r>
            <a:r>
              <a:rPr lang="en-US" altLang="zh-CN" dirty="0" err="1"/>
              <a:t>dfs</a:t>
            </a:r>
            <a:r>
              <a:rPr lang="zh-CN" altLang="en-US" dirty="0"/>
              <a:t>（</a:t>
            </a:r>
            <a:r>
              <a:rPr lang="en-US" altLang="zh-CN" dirty="0" err="1"/>
              <a:t>bfs</a:t>
            </a:r>
            <a:r>
              <a:rPr lang="zh-CN" altLang="en-US" dirty="0"/>
              <a:t>），找到离它最远的点，此点就是最长路的另一个端点，于是就找到了树的直径。</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1E13BB16-F9A6-BF98-FA5D-3EC8A6F350BA}"/>
              </a:ext>
            </a:extLst>
          </p:cNvPr>
          <p:cNvSpPr>
            <a:spLocks noGrp="1"/>
          </p:cNvSpPr>
          <p:nvPr>
            <p:ph type="title"/>
          </p:nvPr>
        </p:nvSpPr>
        <p:spPr>
          <a:xfrm>
            <a:off x="838200" y="365125"/>
            <a:ext cx="10515600" cy="1325563"/>
          </a:xfrm>
        </p:spPr>
        <p:txBody>
          <a:bodyPr>
            <a:normAutofit/>
          </a:bodyPr>
          <a:lstStyle/>
          <a:p>
            <a:r>
              <a:rPr lang="zh-CN" altLang="en-US" sz="3200" dirty="0">
                <a:latin typeface="+mn-lt"/>
                <a:ea typeface="+mn-ea"/>
                <a:cs typeface="+mn-cs"/>
              </a:rPr>
              <a:t>以求区间最大值为例</a:t>
            </a:r>
            <a:r>
              <a:rPr lang="en-US" altLang="zh-CN" sz="3600" dirty="0">
                <a:latin typeface="+mn-lt"/>
                <a:ea typeface="+mn-ea"/>
                <a:cs typeface="+mn-cs"/>
              </a:rPr>
              <a:t>:</a:t>
            </a:r>
            <a:endParaRPr lang="zh-CN" altLang="en-US" sz="3600" dirty="0"/>
          </a:p>
        </p:txBody>
      </p:sp>
      <p:sp>
        <p:nvSpPr>
          <p:cNvPr id="8" name="内容占位符 7">
            <a:extLst>
              <a:ext uri="{FF2B5EF4-FFF2-40B4-BE49-F238E27FC236}">
                <a16:creationId xmlns:a16="http://schemas.microsoft.com/office/drawing/2014/main" id="{1799FECF-4C71-B216-CC9A-1FC80F98137B}"/>
              </a:ext>
            </a:extLst>
          </p:cNvPr>
          <p:cNvSpPr>
            <a:spLocks noGrp="1"/>
          </p:cNvSpPr>
          <p:nvPr>
            <p:ph idx="1"/>
          </p:nvPr>
        </p:nvSpPr>
        <p:spPr/>
        <p:txBody>
          <a:bodyPr/>
          <a:lstStyle/>
          <a:p>
            <a:pPr marL="0" indent="0">
              <a:buNone/>
            </a:pPr>
            <a:r>
              <a:rPr lang="en-US" altLang="zh-CN" dirty="0"/>
              <a:t>Part1.</a:t>
            </a:r>
            <a:r>
              <a:rPr lang="zh-CN" altLang="en-US" dirty="0"/>
              <a:t>前期准备</a:t>
            </a:r>
            <a:endParaRPr lang="en-US" altLang="zh-CN" dirty="0"/>
          </a:p>
          <a:p>
            <a:pPr marL="0" indent="0">
              <a:buNone/>
            </a:pPr>
            <a:r>
              <a:rPr lang="zh-CN" altLang="en-US" dirty="0"/>
              <a:t>由于再运算过程中，我们可能要多次求解 </a:t>
            </a:r>
            <a:r>
              <a:rPr lang="en-US" altLang="zh-CN" dirty="0"/>
              <a:t>2^i </a:t>
            </a:r>
            <a:r>
              <a:rPr lang="zh-CN" altLang="en-US" dirty="0"/>
              <a:t>和 </a:t>
            </a:r>
            <a:r>
              <a:rPr lang="en-US" altLang="zh-CN" dirty="0"/>
              <a:t>log </a:t>
            </a:r>
            <a:r>
              <a:rPr lang="en-US" altLang="zh-CN" dirty="0" err="1"/>
              <a:t>i</a:t>
            </a:r>
            <a:r>
              <a:rPr lang="en-US" altLang="zh-CN" dirty="0"/>
              <a:t> </a:t>
            </a:r>
            <a:r>
              <a:rPr lang="zh-CN" altLang="en-US" dirty="0"/>
              <a:t>，所以为了方便后续处理，我们先预处理出两个数组</a:t>
            </a:r>
            <a:r>
              <a:rPr lang="en-US" altLang="zh-CN" dirty="0"/>
              <a:t>bin[</a:t>
            </a:r>
            <a:r>
              <a:rPr lang="en-US" altLang="zh-CN" dirty="0" err="1"/>
              <a:t>i</a:t>
            </a:r>
            <a:r>
              <a:rPr lang="en-US" altLang="zh-CN" dirty="0"/>
              <a:t>]:</a:t>
            </a:r>
            <a:r>
              <a:rPr lang="zh-CN" altLang="en-US" dirty="0"/>
              <a:t>表示</a:t>
            </a:r>
            <a:r>
              <a:rPr lang="en-US" altLang="zh-CN" dirty="0"/>
              <a:t>2^i</a:t>
            </a:r>
            <a:r>
              <a:rPr lang="zh-CN" altLang="en-US" dirty="0"/>
              <a:t>等于多少；</a:t>
            </a:r>
            <a:r>
              <a:rPr lang="en-US" altLang="zh-CN" dirty="0" err="1"/>
              <a:t>logg</a:t>
            </a:r>
            <a:r>
              <a:rPr lang="en-US" altLang="zh-CN" dirty="0"/>
              <a:t>[</a:t>
            </a:r>
            <a:r>
              <a:rPr lang="en-US" altLang="zh-CN" dirty="0" err="1"/>
              <a:t>i</a:t>
            </a:r>
            <a:r>
              <a:rPr lang="en-US" altLang="zh-CN" dirty="0"/>
              <a:t>]</a:t>
            </a:r>
            <a:r>
              <a:rPr lang="zh-CN" altLang="en-US" dirty="0"/>
              <a:t>，表示</a:t>
            </a:r>
            <a:r>
              <a:rPr lang="en-US" altLang="zh-CN" dirty="0"/>
              <a:t>log </a:t>
            </a:r>
            <a:r>
              <a:rPr lang="en-US" altLang="zh-CN" dirty="0" err="1"/>
              <a:t>i</a:t>
            </a:r>
            <a:r>
              <a:rPr lang="zh-CN" altLang="en-US" dirty="0"/>
              <a:t>的整数部分是多少，处理也非常简单，直接上代码： </a:t>
            </a:r>
          </a:p>
          <a:p>
            <a:pPr marL="0" indent="0">
              <a:buNone/>
            </a:pPr>
            <a:endParaRPr lang="zh-CN" altLang="en-US" dirty="0"/>
          </a:p>
        </p:txBody>
      </p:sp>
      <p:pic>
        <p:nvPicPr>
          <p:cNvPr id="10" name="图片 9">
            <a:extLst>
              <a:ext uri="{FF2B5EF4-FFF2-40B4-BE49-F238E27FC236}">
                <a16:creationId xmlns:a16="http://schemas.microsoft.com/office/drawing/2014/main" id="{0DC69DB8-7BCB-776C-B4C9-F7E682469BB2}"/>
              </a:ext>
            </a:extLst>
          </p:cNvPr>
          <p:cNvPicPr>
            <a:picLocks noChangeAspect="1"/>
          </p:cNvPicPr>
          <p:nvPr/>
        </p:nvPicPr>
        <p:blipFill>
          <a:blip r:embed="rId2"/>
          <a:stretch>
            <a:fillRect/>
          </a:stretch>
        </p:blipFill>
        <p:spPr>
          <a:xfrm>
            <a:off x="3642579" y="4119929"/>
            <a:ext cx="4695825" cy="1009650"/>
          </a:xfrm>
          <a:prstGeom prst="rect">
            <a:avLst/>
          </a:prstGeom>
        </p:spPr>
      </p:pic>
      <p:pic>
        <p:nvPicPr>
          <p:cNvPr id="11" name="图片 10">
            <a:extLst>
              <a:ext uri="{FF2B5EF4-FFF2-40B4-BE49-F238E27FC236}">
                <a16:creationId xmlns:a16="http://schemas.microsoft.com/office/drawing/2014/main" id="{F345A81F-9A6C-FDB9-29CF-713DF01397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231029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1799FECF-4C71-B216-CC9A-1FC80F98137B}"/>
              </a:ext>
            </a:extLst>
          </p:cNvPr>
          <p:cNvSpPr>
            <a:spLocks noGrp="1"/>
          </p:cNvSpPr>
          <p:nvPr>
            <p:ph idx="1"/>
          </p:nvPr>
        </p:nvSpPr>
        <p:spPr>
          <a:xfrm>
            <a:off x="838200" y="386862"/>
            <a:ext cx="10515600" cy="5790101"/>
          </a:xfrm>
        </p:spPr>
        <p:txBody>
          <a:bodyPr/>
          <a:lstStyle/>
          <a:p>
            <a:pPr marL="0" indent="0">
              <a:buNone/>
            </a:pPr>
            <a:r>
              <a:rPr lang="en-US" altLang="zh-CN" dirty="0"/>
              <a:t>Part2.</a:t>
            </a:r>
            <a:r>
              <a:rPr lang="zh-CN" altLang="en-US" dirty="0"/>
              <a:t>前期准备</a:t>
            </a:r>
            <a:endParaRPr lang="en-US" altLang="zh-CN" dirty="0"/>
          </a:p>
          <a:p>
            <a:pPr marL="0" indent="0">
              <a:buNone/>
            </a:pPr>
            <a:r>
              <a:rPr lang="zh-CN" altLang="en-US" sz="2400" dirty="0"/>
              <a:t>我们先开辟一个数组</a:t>
            </a:r>
            <a:r>
              <a:rPr lang="en-US" altLang="zh-CN" sz="2400" dirty="0"/>
              <a:t>a[</a:t>
            </a:r>
            <a:r>
              <a:rPr lang="en-US" altLang="zh-CN" sz="2400" dirty="0" err="1"/>
              <a:t>i</a:t>
            </a:r>
            <a:r>
              <a:rPr lang="en-US" altLang="zh-CN" sz="2400" dirty="0"/>
              <a:t>][j]</a:t>
            </a:r>
            <a:r>
              <a:rPr lang="zh-CN" altLang="en-US" sz="2400" dirty="0"/>
              <a:t>表示从第</a:t>
            </a:r>
            <a:r>
              <a:rPr lang="en-US" altLang="zh-CN" sz="2400" dirty="0" err="1"/>
              <a:t>i</a:t>
            </a:r>
            <a:r>
              <a:rPr lang="zh-CN" altLang="en-US" sz="2400" dirty="0"/>
              <a:t>号节点到第</a:t>
            </a:r>
            <a:r>
              <a:rPr lang="en-US" altLang="zh-CN" sz="2400" dirty="0"/>
              <a:t>i+2^j-1</a:t>
            </a:r>
            <a:r>
              <a:rPr lang="zh-CN" altLang="en-US" sz="2400" dirty="0"/>
              <a:t>号节点的最大值，即从</a:t>
            </a:r>
            <a:r>
              <a:rPr lang="en-US" altLang="zh-CN" sz="2400" dirty="0" err="1"/>
              <a:t>i</a:t>
            </a:r>
            <a:r>
              <a:rPr lang="zh-CN" altLang="en-US" sz="2400" dirty="0"/>
              <a:t>号节点开始往后数共</a:t>
            </a:r>
            <a:r>
              <a:rPr lang="en-US" altLang="zh-CN" sz="2400" dirty="0"/>
              <a:t>2^j</a:t>
            </a:r>
            <a:r>
              <a:rPr lang="zh-CN" altLang="en-US" sz="2400" dirty="0"/>
              <a:t>个节点中的最大值。</a:t>
            </a:r>
          </a:p>
          <a:p>
            <a:pPr marL="0" indent="0">
              <a:buNone/>
            </a:pPr>
            <a:r>
              <a:rPr lang="zh-CN" altLang="en-US" sz="2400" dirty="0"/>
              <a:t>例如</a:t>
            </a:r>
            <a:r>
              <a:rPr lang="en-US" altLang="zh-CN" sz="2400" dirty="0"/>
              <a:t>a[</a:t>
            </a:r>
            <a:r>
              <a:rPr lang="en-US" altLang="zh-CN" sz="2400" dirty="0" err="1"/>
              <a:t>i</a:t>
            </a:r>
            <a:r>
              <a:rPr lang="en-US" altLang="zh-CN" sz="2400" dirty="0"/>
              <a:t>][1]</a:t>
            </a:r>
            <a:r>
              <a:rPr lang="zh-CN" altLang="en-US" sz="2400" dirty="0"/>
              <a:t>指的就是 第</a:t>
            </a:r>
            <a:r>
              <a:rPr lang="en-US" altLang="zh-CN" sz="2400" dirty="0" err="1"/>
              <a:t>i</a:t>
            </a:r>
            <a:r>
              <a:rPr lang="zh-CN" altLang="en-US" sz="2400" dirty="0"/>
              <a:t>号节点 和 第</a:t>
            </a:r>
            <a:r>
              <a:rPr lang="en-US" altLang="zh-CN" sz="2400" dirty="0"/>
              <a:t>i+1</a:t>
            </a:r>
            <a:r>
              <a:rPr lang="zh-CN" altLang="en-US" sz="2400" dirty="0"/>
              <a:t>号节点 的最大值。</a:t>
            </a:r>
          </a:p>
          <a:p>
            <a:pPr marL="0" indent="0">
              <a:buNone/>
            </a:pPr>
            <a:r>
              <a:rPr lang="zh-CN" altLang="en-US" sz="2400" dirty="0"/>
              <a:t>但是暴力构造肯定不行，我们考虑利用性质进行二分。</a:t>
            </a:r>
            <a:endParaRPr lang="en-US" altLang="zh-CN" sz="2400" dirty="0"/>
          </a:p>
          <a:p>
            <a:pPr marL="0" indent="0">
              <a:buNone/>
            </a:pPr>
            <a:r>
              <a:rPr lang="zh-CN" altLang="en-US" sz="2400" dirty="0"/>
              <a:t>我们可以逐层循环</a:t>
            </a:r>
            <a:r>
              <a:rPr lang="en-US" altLang="zh-CN" sz="2400" dirty="0"/>
              <a:t>j</a:t>
            </a:r>
            <a:r>
              <a:rPr lang="zh-CN" altLang="en-US" sz="2400" dirty="0"/>
              <a:t>和</a:t>
            </a:r>
            <a:r>
              <a:rPr lang="en-US" altLang="zh-CN" sz="2400" dirty="0" err="1"/>
              <a:t>i</a:t>
            </a:r>
            <a:r>
              <a:rPr lang="zh-CN" altLang="en-US" sz="2400" dirty="0"/>
              <a:t>，当我们循环到要处理</a:t>
            </a:r>
            <a:r>
              <a:rPr lang="en-US" altLang="zh-CN" sz="2400" dirty="0"/>
              <a:t>f[</a:t>
            </a:r>
            <a:r>
              <a:rPr lang="en-US" altLang="zh-CN" sz="2400" dirty="0" err="1"/>
              <a:t>i</a:t>
            </a:r>
            <a:r>
              <a:rPr lang="en-US" altLang="zh-CN" sz="2400" dirty="0"/>
              <a:t>][j]</a:t>
            </a:r>
            <a:r>
              <a:rPr lang="zh-CN" altLang="en-US" sz="2400" dirty="0"/>
              <a:t>时，我们其实就是要求这个蓝色区间中的最大值：</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zh-CN" altLang="en-US" sz="2400" dirty="0"/>
              <a:t>这时我们发现，由于区间长度为</a:t>
            </a:r>
            <a:r>
              <a:rPr lang="en-US" altLang="zh-CN" sz="2400" dirty="0"/>
              <a:t>2^j,</a:t>
            </a:r>
            <a:r>
              <a:rPr lang="zh-CN" altLang="en-US" sz="2400" dirty="0"/>
              <a:t>所以是可以分割成左右两部分的，如下图</a:t>
            </a:r>
          </a:p>
          <a:p>
            <a:pPr marL="0" indent="0">
              <a:buNone/>
            </a:pPr>
            <a:endParaRPr lang="en-US" altLang="zh-CN" dirty="0"/>
          </a:p>
          <a:p>
            <a:pPr marL="0" indent="0">
              <a:buNone/>
            </a:pPr>
            <a:endParaRPr lang="zh-CN" altLang="en-US" dirty="0"/>
          </a:p>
        </p:txBody>
      </p:sp>
      <p:pic>
        <p:nvPicPr>
          <p:cNvPr id="2051" name="Picture 3">
            <a:extLst>
              <a:ext uri="{FF2B5EF4-FFF2-40B4-BE49-F238E27FC236}">
                <a16:creationId xmlns:a16="http://schemas.microsoft.com/office/drawing/2014/main" id="{E6DC9DA6-632A-C306-3977-F5DA153F65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37692" y="3274989"/>
            <a:ext cx="6353137" cy="133739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016ABF1B-33DE-FC92-7DB7-E75FF5ECBF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6823" y="5183884"/>
            <a:ext cx="6435969" cy="1564578"/>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5B36404A-2F01-6DD4-850A-B15CC42662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286107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65BFAD-88E0-4DE8-7A54-64DAFEBA0987}"/>
              </a:ext>
            </a:extLst>
          </p:cNvPr>
          <p:cNvSpPr>
            <a:spLocks noGrp="1"/>
          </p:cNvSpPr>
          <p:nvPr>
            <p:ph idx="1"/>
          </p:nvPr>
        </p:nvSpPr>
        <p:spPr>
          <a:xfrm>
            <a:off x="838200" y="1507881"/>
            <a:ext cx="10515600" cy="3842238"/>
          </a:xfrm>
        </p:spPr>
        <p:txBody>
          <a:bodyPr/>
          <a:lstStyle/>
          <a:p>
            <a:pPr marL="0" indent="0">
              <a:buNone/>
            </a:pPr>
            <a:r>
              <a:rPr lang="zh-CN" altLang="en-US" dirty="0"/>
              <a:t>所以我们蓝色区间的最大值就等于紫色和粉色区间最大值中的最大值。所以这里就运用倍增思想，巧妙地进行了预处理，具体的代码如下</a:t>
            </a:r>
            <a:r>
              <a:rPr lang="en-US" altLang="zh-CN" dirty="0"/>
              <a:t>:</a:t>
            </a:r>
            <a:endParaRPr lang="zh-CN" altLang="en-US" dirty="0"/>
          </a:p>
        </p:txBody>
      </p:sp>
      <p:pic>
        <p:nvPicPr>
          <p:cNvPr id="5" name="图片 4">
            <a:extLst>
              <a:ext uri="{FF2B5EF4-FFF2-40B4-BE49-F238E27FC236}">
                <a16:creationId xmlns:a16="http://schemas.microsoft.com/office/drawing/2014/main" id="{760F675C-7C48-7AA6-05D7-5BCF20D213DA}"/>
              </a:ext>
            </a:extLst>
          </p:cNvPr>
          <p:cNvPicPr>
            <a:picLocks noChangeAspect="1"/>
          </p:cNvPicPr>
          <p:nvPr/>
        </p:nvPicPr>
        <p:blipFill>
          <a:blip r:embed="rId2"/>
          <a:stretch>
            <a:fillRect/>
          </a:stretch>
        </p:blipFill>
        <p:spPr>
          <a:xfrm>
            <a:off x="2952750" y="3233371"/>
            <a:ext cx="6286500" cy="1428750"/>
          </a:xfrm>
          <a:prstGeom prst="rect">
            <a:avLst/>
          </a:prstGeom>
        </p:spPr>
      </p:pic>
      <p:pic>
        <p:nvPicPr>
          <p:cNvPr id="6" name="图片 5">
            <a:extLst>
              <a:ext uri="{FF2B5EF4-FFF2-40B4-BE49-F238E27FC236}">
                <a16:creationId xmlns:a16="http://schemas.microsoft.com/office/drawing/2014/main" id="{5923B9AA-5077-E492-76F2-DECBAF754E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3346922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a:extLst>
              <a:ext uri="{FF2B5EF4-FFF2-40B4-BE49-F238E27FC236}">
                <a16:creationId xmlns:a16="http://schemas.microsoft.com/office/drawing/2014/main" id="{1799FECF-4C71-B216-CC9A-1FC80F98137B}"/>
              </a:ext>
            </a:extLst>
          </p:cNvPr>
          <p:cNvSpPr>
            <a:spLocks noGrp="1"/>
          </p:cNvSpPr>
          <p:nvPr>
            <p:ph idx="1"/>
          </p:nvPr>
        </p:nvSpPr>
        <p:spPr>
          <a:xfrm>
            <a:off x="838200" y="386862"/>
            <a:ext cx="10515600" cy="5790101"/>
          </a:xfrm>
        </p:spPr>
        <p:txBody>
          <a:bodyPr/>
          <a:lstStyle/>
          <a:p>
            <a:pPr marL="0" indent="0">
              <a:buNone/>
            </a:pPr>
            <a:r>
              <a:rPr lang="en-US" altLang="zh-CN" dirty="0"/>
              <a:t>Part3.</a:t>
            </a:r>
            <a:r>
              <a:rPr lang="zh-CN" altLang="en-US" dirty="0"/>
              <a:t>最值查询</a:t>
            </a:r>
            <a:endParaRPr lang="en-US" altLang="zh-CN" dirty="0"/>
          </a:p>
          <a:p>
            <a:pPr marL="0" indent="0">
              <a:buNone/>
            </a:pPr>
            <a:r>
              <a:rPr lang="zh-CN" altLang="en-US" sz="2000" dirty="0"/>
              <a:t>首先，我们要先明白一个定理：</a:t>
            </a:r>
            <a:r>
              <a:rPr lang="en-US" altLang="zh-CN" sz="2000" dirty="0"/>
              <a:t>2^log(x)&gt;x/2,</a:t>
            </a:r>
            <a:r>
              <a:rPr lang="zh-CN" altLang="en-US" sz="2000" dirty="0"/>
              <a:t>这个定理有什么用呢？这个定理就是告诉我们，任意一个长度为</a:t>
            </a:r>
            <a:r>
              <a:rPr lang="en-US" altLang="zh-CN" sz="2000" dirty="0"/>
              <a:t>x</a:t>
            </a:r>
            <a:r>
              <a:rPr lang="zh-CN" altLang="en-US" sz="2000" dirty="0"/>
              <a:t>的区间，都能被两端长度为</a:t>
            </a:r>
            <a:r>
              <a:rPr lang="en-US" altLang="zh-CN" sz="2000" dirty="0"/>
              <a:t>2^log(x)</a:t>
            </a:r>
            <a:r>
              <a:rPr lang="zh-CN" altLang="en-US" sz="2000" dirty="0"/>
              <a:t>的区间所覆盖，如下图 ：</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所以我们的查询也变得很简单了，假如我们要查询区间</a:t>
            </a:r>
            <a:r>
              <a:rPr lang="en-US" altLang="zh-CN" sz="2000" dirty="0"/>
              <a:t>[</a:t>
            </a:r>
            <a:r>
              <a:rPr lang="en-US" altLang="zh-CN" sz="2000" dirty="0" err="1"/>
              <a:t>x,y</a:t>
            </a:r>
            <a:r>
              <a:rPr lang="en-US" altLang="zh-CN" sz="2000" dirty="0"/>
              <a:t>]</a:t>
            </a:r>
            <a:r>
              <a:rPr lang="zh-CN" altLang="en-US" sz="2000" dirty="0"/>
              <a:t>的最大值，很显然，这段区间长度</a:t>
            </a:r>
            <a:r>
              <a:rPr lang="en-US" altLang="zh-CN" sz="2000" dirty="0"/>
              <a:t>t=y-x+1</a:t>
            </a:r>
            <a:r>
              <a:rPr lang="zh-CN" altLang="en-US" sz="2000" dirty="0"/>
              <a:t>；那么我们只要求出以</a:t>
            </a:r>
            <a:r>
              <a:rPr lang="en-US" altLang="zh-CN" sz="2000" dirty="0"/>
              <a:t>x</a:t>
            </a:r>
            <a:r>
              <a:rPr lang="zh-CN" altLang="en-US" sz="2000" dirty="0"/>
              <a:t>为首，长度为</a:t>
            </a:r>
            <a:r>
              <a:rPr lang="en-US" altLang="zh-CN" sz="2000" dirty="0"/>
              <a:t>2^log(t)</a:t>
            </a:r>
            <a:r>
              <a:rPr lang="zh-CN" altLang="en-US" sz="2000" dirty="0"/>
              <a:t>的区间的最大值 和 以</a:t>
            </a:r>
            <a:r>
              <a:rPr lang="en-US" altLang="zh-CN" sz="2000" dirty="0"/>
              <a:t>y</a:t>
            </a:r>
            <a:r>
              <a:rPr lang="zh-CN" altLang="en-US" sz="2000" dirty="0"/>
              <a:t>为尾，长度为</a:t>
            </a:r>
            <a:r>
              <a:rPr lang="en-US" altLang="zh-CN" sz="2000" dirty="0"/>
              <a:t>2^log(t)</a:t>
            </a:r>
            <a:r>
              <a:rPr lang="zh-CN" altLang="en-US" sz="2000" dirty="0"/>
              <a:t>的区间的最大值，就一定包括了整个区间的最大值，如下图</a:t>
            </a:r>
            <a:r>
              <a:rPr lang="en-US" altLang="zh-CN" sz="2000" dirty="0"/>
              <a:t>:</a:t>
            </a:r>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所以我们可以知道 </a:t>
            </a:r>
            <a:r>
              <a:rPr lang="en-US" altLang="zh-CN" sz="2000" dirty="0"/>
              <a:t>[</a:t>
            </a:r>
            <a:r>
              <a:rPr lang="en-US" altLang="zh-CN" sz="2000" dirty="0" err="1"/>
              <a:t>x,y</a:t>
            </a:r>
            <a:r>
              <a:rPr lang="en-US" altLang="zh-CN" sz="2000" dirty="0"/>
              <a:t>] </a:t>
            </a:r>
            <a:r>
              <a:rPr lang="zh-CN" altLang="en-US" sz="2000" dirty="0"/>
              <a:t>中的最大值为 </a:t>
            </a:r>
            <a:r>
              <a:rPr lang="en-US" altLang="zh-CN" sz="2000" dirty="0"/>
              <a:t>max(f[x][log t],f[y-2^log t+1][log t]) </a:t>
            </a:r>
          </a:p>
          <a:p>
            <a:pPr marL="0" indent="0">
              <a:buNone/>
            </a:pPr>
            <a:endParaRPr lang="zh-CN" altLang="en-US" sz="20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dirty="0"/>
          </a:p>
        </p:txBody>
      </p:sp>
      <p:pic>
        <p:nvPicPr>
          <p:cNvPr id="5" name="图片 4">
            <a:extLst>
              <a:ext uri="{FF2B5EF4-FFF2-40B4-BE49-F238E27FC236}">
                <a16:creationId xmlns:a16="http://schemas.microsoft.com/office/drawing/2014/main" id="{2AA2141F-BDF8-E1DA-E334-DDE919384916}"/>
              </a:ext>
            </a:extLst>
          </p:cNvPr>
          <p:cNvPicPr>
            <a:picLocks noChangeAspect="1"/>
          </p:cNvPicPr>
          <p:nvPr/>
        </p:nvPicPr>
        <p:blipFill>
          <a:blip r:embed="rId2"/>
          <a:stretch>
            <a:fillRect/>
          </a:stretch>
        </p:blipFill>
        <p:spPr>
          <a:xfrm>
            <a:off x="2508373" y="1590675"/>
            <a:ext cx="6477366" cy="1078088"/>
          </a:xfrm>
          <a:prstGeom prst="rect">
            <a:avLst/>
          </a:prstGeom>
        </p:spPr>
      </p:pic>
      <p:pic>
        <p:nvPicPr>
          <p:cNvPr id="7" name="图片 6">
            <a:extLst>
              <a:ext uri="{FF2B5EF4-FFF2-40B4-BE49-F238E27FC236}">
                <a16:creationId xmlns:a16="http://schemas.microsoft.com/office/drawing/2014/main" id="{8F386597-F97B-2F19-7306-B59D5BE53617}"/>
              </a:ext>
            </a:extLst>
          </p:cNvPr>
          <p:cNvPicPr>
            <a:picLocks noChangeAspect="1"/>
          </p:cNvPicPr>
          <p:nvPr/>
        </p:nvPicPr>
        <p:blipFill>
          <a:blip r:embed="rId3"/>
          <a:stretch>
            <a:fillRect/>
          </a:stretch>
        </p:blipFill>
        <p:spPr>
          <a:xfrm>
            <a:off x="2309812" y="3798094"/>
            <a:ext cx="6981825" cy="1193474"/>
          </a:xfrm>
          <a:prstGeom prst="rect">
            <a:avLst/>
          </a:prstGeom>
        </p:spPr>
      </p:pic>
      <p:pic>
        <p:nvPicPr>
          <p:cNvPr id="12" name="图片 11">
            <a:extLst>
              <a:ext uri="{FF2B5EF4-FFF2-40B4-BE49-F238E27FC236}">
                <a16:creationId xmlns:a16="http://schemas.microsoft.com/office/drawing/2014/main" id="{327A292E-775F-BE19-C86B-B99644663847}"/>
              </a:ext>
            </a:extLst>
          </p:cNvPr>
          <p:cNvPicPr>
            <a:picLocks noChangeAspect="1"/>
          </p:cNvPicPr>
          <p:nvPr/>
        </p:nvPicPr>
        <p:blipFill>
          <a:blip r:embed="rId4"/>
          <a:stretch>
            <a:fillRect/>
          </a:stretch>
        </p:blipFill>
        <p:spPr>
          <a:xfrm>
            <a:off x="2984806" y="5456359"/>
            <a:ext cx="5524500" cy="962025"/>
          </a:xfrm>
          <a:prstGeom prst="rect">
            <a:avLst/>
          </a:prstGeom>
        </p:spPr>
      </p:pic>
      <p:pic>
        <p:nvPicPr>
          <p:cNvPr id="13" name="图片 12">
            <a:extLst>
              <a:ext uri="{FF2B5EF4-FFF2-40B4-BE49-F238E27FC236}">
                <a16:creationId xmlns:a16="http://schemas.microsoft.com/office/drawing/2014/main" id="{15EA0F7B-1D6E-1C15-384D-573B8085B6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2866263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6BCAB9-7C6D-3732-7F0A-6C925429C3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78B50F-49A0-63A4-6D70-1C31585C8C9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64A5AEAB-C10D-F96B-8A07-ED379F140EE4}"/>
              </a:ext>
            </a:extLst>
          </p:cNvPr>
          <p:cNvPicPr>
            <a:picLocks noChangeAspect="1"/>
          </p:cNvPicPr>
          <p:nvPr/>
        </p:nvPicPr>
        <p:blipFill>
          <a:blip r:embed="rId2"/>
          <a:stretch>
            <a:fillRect/>
          </a:stretch>
        </p:blipFill>
        <p:spPr>
          <a:xfrm>
            <a:off x="2771775" y="204787"/>
            <a:ext cx="6648450" cy="6448425"/>
          </a:xfrm>
          <a:prstGeom prst="rect">
            <a:avLst/>
          </a:prstGeom>
        </p:spPr>
      </p:pic>
      <p:pic>
        <p:nvPicPr>
          <p:cNvPr id="6" name="图片 5">
            <a:extLst>
              <a:ext uri="{FF2B5EF4-FFF2-40B4-BE49-F238E27FC236}">
                <a16:creationId xmlns:a16="http://schemas.microsoft.com/office/drawing/2014/main" id="{65BAB0A9-36DC-DA92-6DE6-8FD58B8C0D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3801" y="0"/>
            <a:ext cx="838200" cy="838200"/>
          </a:xfrm>
          <a:prstGeom prst="rect">
            <a:avLst/>
          </a:prstGeom>
        </p:spPr>
      </p:pic>
    </p:spTree>
    <p:extLst>
      <p:ext uri="{BB962C8B-B14F-4D97-AF65-F5344CB8AC3E}">
        <p14:creationId xmlns:p14="http://schemas.microsoft.com/office/powerpoint/2010/main" val="1250311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75360"/>
            <a:ext cx="10515600" cy="5201603"/>
          </a:xfrm>
        </p:spPr>
        <p:txBody>
          <a:bodyPr>
            <a:normAutofit/>
          </a:bodyPr>
          <a:lstStyle/>
          <a:p>
            <a:pPr marL="0" indent="0">
              <a:buNone/>
            </a:pPr>
            <a:r>
              <a:rPr lang="zh-CN" altLang="en-US" dirty="0"/>
              <a:t>我们可以将</a:t>
            </a:r>
            <a:r>
              <a:rPr lang="en-US" altLang="zh-CN" dirty="0"/>
              <a:t>LCA</a:t>
            </a:r>
            <a:r>
              <a:rPr lang="zh-CN" altLang="en-US" dirty="0"/>
              <a:t>问题转化为</a:t>
            </a:r>
            <a:r>
              <a:rPr lang="en-US" altLang="zh-CN" dirty="0"/>
              <a:t>RMQ</a:t>
            </a:r>
            <a:r>
              <a:rPr lang="zh-CN" altLang="en-US" dirty="0"/>
              <a:t>问题，然后利用</a:t>
            </a:r>
            <a:r>
              <a:rPr lang="en-US" altLang="zh-CN" dirty="0"/>
              <a:t>RMQ</a:t>
            </a:r>
            <a:r>
              <a:rPr lang="zh-CN" altLang="en-US" dirty="0"/>
              <a:t>的解法来解决</a:t>
            </a:r>
            <a:r>
              <a:rPr lang="en-US" altLang="zh-CN" dirty="0"/>
              <a:t>LCA</a:t>
            </a:r>
            <a:r>
              <a:rPr lang="zh-CN" altLang="en-US" dirty="0"/>
              <a:t>问题。</a:t>
            </a:r>
            <a:endParaRPr lang="en-US" altLang="zh-CN" dirty="0"/>
          </a:p>
          <a:p>
            <a:pPr marL="0" indent="0">
              <a:buNone/>
            </a:pPr>
            <a:endParaRPr lang="en-US" altLang="zh-CN" dirty="0"/>
          </a:p>
          <a:p>
            <a:pPr marL="0" indent="0">
              <a:buNone/>
            </a:pPr>
            <a:r>
              <a:rPr lang="en-US" altLang="zh-CN" dirty="0" err="1"/>
              <a:t>dfn</a:t>
            </a:r>
            <a:r>
              <a:rPr lang="zh-CN" altLang="en-US" dirty="0"/>
              <a:t>序：当我们深度遍历树时，我们每遇到一个未访问过的节点就将其存入到数组中，同时记录下来的还有它的深度；当我们完成了对每一个节点</a:t>
            </a:r>
            <a:r>
              <a:rPr lang="en-US" altLang="zh-CN" dirty="0"/>
              <a:t>u</a:t>
            </a:r>
            <a:r>
              <a:rPr lang="zh-CN" altLang="en-US" dirty="0"/>
              <a:t>的所有分支访问后，会回溯到该节点</a:t>
            </a:r>
            <a:r>
              <a:rPr lang="en-US" altLang="zh-CN" dirty="0"/>
              <a:t>u,</a:t>
            </a:r>
            <a:r>
              <a:rPr lang="zh-CN" altLang="en-US" dirty="0"/>
              <a:t>我们也将回溯时遇到的节点存入数组中，同时记录下来的还有它的深度。这样我们就能够用数组清楚的记录下来深度遍历时访问节点的完整路径流程。另外我们还用一个数组记录好每个节点第一次访问到的序，便于我们后续操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77520"/>
            <a:ext cx="10515600" cy="6085840"/>
          </a:xfrm>
        </p:spPr>
        <p:txBody>
          <a:bodyPr>
            <a:normAutofit/>
          </a:bodyPr>
          <a:lstStyle/>
          <a:p>
            <a:pPr marL="0" indent="0">
              <a:buNone/>
            </a:pPr>
            <a:r>
              <a:rPr lang="en-US" altLang="zh-CN" dirty="0"/>
              <a:t>DFS</a:t>
            </a:r>
            <a:r>
              <a:rPr lang="zh-CN" altLang="en-US" dirty="0"/>
              <a:t>序</a:t>
            </a:r>
            <a:endParaRPr lang="en-US" altLang="zh-CN" dirty="0"/>
          </a:p>
          <a:p>
            <a:pPr marL="0" indent="0">
              <a:buNone/>
            </a:pPr>
            <a:endParaRPr lang="en-US" altLang="zh-CN" dirty="0"/>
          </a:p>
          <a:p>
            <a:pPr marL="0" indent="0">
              <a:buNone/>
            </a:pPr>
            <a:r>
              <a:rPr lang="en-US" altLang="zh-CN" dirty="0"/>
              <a:t>	</a:t>
            </a:r>
            <a:r>
              <a:rPr lang="zh-CN" altLang="en-US" sz="2400" dirty="0"/>
              <a:t>每个节点</a:t>
            </a:r>
            <a:r>
              <a:rPr lang="en-US" altLang="zh-CN" sz="2400" dirty="0"/>
              <a:t>x</a:t>
            </a:r>
            <a:r>
              <a:rPr lang="zh-CN" altLang="en-US" sz="2400" dirty="0"/>
              <a:t>的编号在序列中恰好出现两次。设这两次出现的位置为</a:t>
            </a:r>
            <a:r>
              <a:rPr lang="en-US" altLang="zh-CN" sz="2400" dirty="0"/>
              <a:t>L[x]</a:t>
            </a:r>
            <a:r>
              <a:rPr lang="zh-CN" altLang="en-US" sz="2400" dirty="0"/>
              <a:t>和</a:t>
            </a:r>
            <a:r>
              <a:rPr lang="en-US" altLang="zh-CN" sz="2400" dirty="0"/>
              <a:t>R[x</a:t>
            </a:r>
            <a:r>
              <a:rPr lang="zh-CN" altLang="en-US" sz="2400" dirty="0"/>
              <a:t>，那么闭区间</a:t>
            </a:r>
            <a:r>
              <a:rPr lang="en-US" altLang="zh-CN" sz="2400" dirty="0"/>
              <a:t>[L[x],R[x]]</a:t>
            </a:r>
            <a:r>
              <a:rPr lang="zh-CN" altLang="en-US" sz="2400" dirty="0"/>
              <a:t>就是以</a:t>
            </a:r>
            <a:r>
              <a:rPr lang="en-US" altLang="zh-CN" sz="2400" dirty="0"/>
              <a:t>x</a:t>
            </a:r>
            <a:r>
              <a:rPr lang="zh-CN" altLang="en-US" sz="2400" dirty="0"/>
              <a:t>为根的子树的</a:t>
            </a:r>
            <a:r>
              <a:rPr lang="en-US" altLang="zh-CN" sz="2400" dirty="0"/>
              <a:t>DFS</a:t>
            </a:r>
            <a:r>
              <a:rPr lang="zh-CN" altLang="en-US" sz="2400" dirty="0"/>
              <a:t>序。</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t>	</a:t>
            </a:r>
            <a:r>
              <a:rPr lang="zh-CN" altLang="en-US" sz="2400" dirty="0"/>
              <a:t>可以通过</a:t>
            </a:r>
            <a:r>
              <a:rPr lang="en-US" altLang="zh-CN" sz="2400" dirty="0"/>
              <a:t>DFS</a:t>
            </a:r>
            <a:r>
              <a:rPr lang="zh-CN" altLang="en-US" sz="2400" dirty="0"/>
              <a:t>序把子树统计转化为序列上的区间统计。</a:t>
            </a:r>
          </a:p>
        </p:txBody>
      </p:sp>
      <p:pic>
        <p:nvPicPr>
          <p:cNvPr id="4" name="图片 3"/>
          <p:cNvPicPr>
            <a:picLocks noChangeAspect="1"/>
          </p:cNvPicPr>
          <p:nvPr/>
        </p:nvPicPr>
        <p:blipFill>
          <a:blip r:embed="rId2"/>
          <a:stretch>
            <a:fillRect/>
          </a:stretch>
        </p:blipFill>
        <p:spPr>
          <a:xfrm>
            <a:off x="2632074" y="2383472"/>
            <a:ext cx="6430645" cy="34155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16" y="174828"/>
            <a:ext cx="6097094" cy="36255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a:off x="505788" y="3766426"/>
            <a:ext cx="11686212"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微软雅黑" panose="020B0503020204020204" charset="-122"/>
                <a:ea typeface="微软雅黑" panose="020B0503020204020204" charset="-122"/>
              </a:rPr>
              <a:t>下图中，其中i表示次序，node[i]表示先后访问的节点(包括回溯时的)，depth[i]表示第i个访问的节点的深度(包括回溯时访问的)</a:t>
            </a:r>
            <a:br>
              <a:rPr kumimoji="0" lang="zh-CN" altLang="zh-CN" sz="1600" b="0" i="0" u="none" strike="noStrike" cap="none" normalizeH="0" baseline="0" dirty="0">
                <a:ln>
                  <a:noFill/>
                </a:ln>
                <a:solidFill>
                  <a:srgbClr val="333333"/>
                </a:solidFill>
                <a:effectLst/>
                <a:latin typeface="微软雅黑" panose="020B0503020204020204" charset="-122"/>
                <a:ea typeface="微软雅黑" panose="020B0503020204020204" charset="-122"/>
              </a:rPr>
            </a:br>
            <a:endParaRPr kumimoji="0" lang="zh-CN" altLang="zh-CN"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4D4D4D"/>
                </a:solidFill>
                <a:effectLst/>
                <a:latin typeface="微软雅黑" panose="020B0503020204020204" charset="-122"/>
                <a:ea typeface="微软雅黑" panose="020B0503020204020204" charset="-122"/>
              </a:rPr>
              <a:t>  </a:t>
            </a:r>
            <a:r>
              <a:rPr kumimoji="0" lang="zh-CN" altLang="zh-CN" sz="6600" b="0" i="0" u="none" strike="noStrike" cap="none" normalizeH="0" baseline="0" dirty="0">
                <a:ln>
                  <a:noFill/>
                </a:ln>
                <a:solidFill>
                  <a:srgbClr val="4D4D4D"/>
                </a:solidFill>
                <a:effectLst/>
                <a:latin typeface="微软雅黑" panose="020B0503020204020204" charset="-122"/>
                <a:ea typeface="微软雅黑" panose="020B0503020204020204" charset="-122"/>
              </a:rPr>
              <a:t>                                           </a:t>
            </a:r>
            <a:endParaRPr kumimoji="0" lang="zh-CN" altLang="zh-CN" sz="1600" b="0" i="0" u="none" strike="noStrike" cap="none" normalizeH="0" baseline="0" dirty="0">
              <a:ln>
                <a:noFill/>
              </a:ln>
              <a:solidFill>
                <a:srgbClr val="333333"/>
              </a:solidFill>
              <a:effectLst/>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0" i="0" u="none" strike="noStrike" cap="none" normalizeH="0" baseline="0" dirty="0">
                <a:ln>
                  <a:noFill/>
                </a:ln>
                <a:solidFill>
                  <a:srgbClr val="333333"/>
                </a:solidFill>
                <a:effectLst/>
                <a:latin typeface="微软雅黑" panose="020B0503020204020204" charset="-122"/>
                <a:ea typeface="微软雅黑" panose="020B0503020204020204" charset="-122"/>
              </a:rPr>
              <a:t>下图中i表示节点，R[i]表示相应的节点第一次被访问的次序</a:t>
            </a:r>
            <a:br>
              <a:rPr kumimoji="0" lang="zh-CN" altLang="zh-CN" sz="1600" b="0" i="0" u="none" strike="noStrike" cap="none" normalizeH="0" baseline="0" dirty="0">
                <a:ln>
                  <a:noFill/>
                </a:ln>
                <a:solidFill>
                  <a:srgbClr val="333333"/>
                </a:solidFill>
                <a:effectLst/>
                <a:latin typeface="微软雅黑" panose="020B0503020204020204" charset="-122"/>
                <a:ea typeface="微软雅黑" panose="020B0503020204020204" charset="-122"/>
              </a:rPr>
            </a:br>
            <a:r>
              <a:rPr kumimoji="0" lang="zh-CN" altLang="zh-CN" sz="1600" b="0" i="0" u="none" strike="noStrike" cap="none" normalizeH="0" baseline="0" dirty="0">
                <a:ln>
                  <a:noFill/>
                </a:ln>
                <a:solidFill>
                  <a:srgbClr val="333333"/>
                </a:solidFill>
                <a:effectLst/>
                <a:latin typeface="微软雅黑" panose="020B0503020204020204" charset="-122"/>
                <a:ea typeface="微软雅黑" panose="020B0503020204020204" charset="-122"/>
              </a:rPr>
              <a:t>  </a:t>
            </a:r>
            <a:r>
              <a:rPr kumimoji="0" lang="zh-CN" altLang="zh-CN" sz="6000" b="0" i="0" u="none" strike="noStrike" cap="none" normalizeH="0" baseline="0" dirty="0">
                <a:ln>
                  <a:noFill/>
                </a:ln>
                <a:solidFill>
                  <a:srgbClr val="333333"/>
                </a:solidFill>
                <a:effectLst/>
                <a:latin typeface="微软雅黑" panose="020B0503020204020204" charset="-122"/>
                <a:ea typeface="微软雅黑" panose="020B0503020204020204" charset="-122"/>
              </a:rPr>
              <a:t>                             </a:t>
            </a:r>
            <a:r>
              <a:rPr kumimoji="0" lang="zh-CN" altLang="zh-CN" sz="1200" b="0" i="0" u="none" strike="noStrike" cap="none" normalizeH="0" baseline="0" dirty="0">
                <a:ln>
                  <a:noFill/>
                </a:ln>
                <a:solidFill>
                  <a:schemeClr val="tx1"/>
                </a:solidFill>
                <a:effectLst/>
              </a:rPr>
              <a:t> </a:t>
            </a:r>
            <a:endParaRPr kumimoji="0" lang="zh-CN" altLang="zh-CN" sz="3600" b="0" i="0" u="none" strike="noStrike" cap="none" normalizeH="0" baseline="0" dirty="0">
              <a:ln>
                <a:noFill/>
              </a:ln>
              <a:solidFill>
                <a:schemeClr val="tx1"/>
              </a:solidFill>
              <a:effectLst/>
              <a:latin typeface="Arial" panose="020B0604020202020204" pitchFamily="34" charset="0"/>
            </a:endParaRP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94174"/>
            <a:ext cx="9969887" cy="1017906"/>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603635"/>
            <a:ext cx="5827210" cy="871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01684" y="4081145"/>
            <a:ext cx="10515600" cy="2604135"/>
          </a:xfrm>
        </p:spPr>
        <p:txBody>
          <a:bodyPr>
            <a:normAutofit/>
          </a:bodyPr>
          <a:lstStyle/>
          <a:p>
            <a:pPr marL="0" indent="0">
              <a:buNone/>
            </a:pPr>
            <a:r>
              <a:rPr lang="zh-CN" altLang="en-US" sz="2000" dirty="0"/>
              <a:t>我们可以发现，对于任意两个节点</a:t>
            </a:r>
            <a:r>
              <a:rPr lang="en-US" altLang="zh-CN" sz="2000" dirty="0"/>
              <a:t>u</a:t>
            </a:r>
            <a:r>
              <a:rPr lang="zh-CN" altLang="en-US" sz="2000" dirty="0"/>
              <a:t>、</a:t>
            </a:r>
            <a:r>
              <a:rPr lang="en-US" altLang="zh-CN" sz="2000" dirty="0"/>
              <a:t>v,</a:t>
            </a:r>
            <a:r>
              <a:rPr lang="zh-CN" altLang="en-US" sz="2000" dirty="0"/>
              <a:t>我们根据</a:t>
            </a:r>
            <a:r>
              <a:rPr lang="en-US" altLang="zh-CN" sz="2000" dirty="0"/>
              <a:t>R[u]</a:t>
            </a:r>
            <a:r>
              <a:rPr lang="zh-CN" altLang="en-US" sz="2000" dirty="0"/>
              <a:t>和</a:t>
            </a:r>
            <a:r>
              <a:rPr lang="en-US" altLang="zh-CN" sz="2000" dirty="0"/>
              <a:t>R[v]</a:t>
            </a:r>
            <a:r>
              <a:rPr lang="zh-CN" altLang="en-US" sz="2000" dirty="0"/>
              <a:t>找到其第一次出现的次序</a:t>
            </a:r>
            <a:r>
              <a:rPr lang="en-US" altLang="zh-CN" sz="2000" dirty="0"/>
              <a:t>fu</a:t>
            </a:r>
            <a:r>
              <a:rPr lang="zh-CN" altLang="en-US" sz="2000" dirty="0"/>
              <a:t>、</a:t>
            </a:r>
            <a:r>
              <a:rPr lang="en-US" altLang="zh-CN" sz="2000" dirty="0" err="1"/>
              <a:t>fv</a:t>
            </a:r>
            <a:r>
              <a:rPr lang="en-US" altLang="zh-CN" sz="2000" dirty="0"/>
              <a:t>,</a:t>
            </a:r>
            <a:r>
              <a:rPr lang="zh-CN" altLang="en-US" sz="2000" dirty="0"/>
              <a:t>可以发现，</a:t>
            </a:r>
            <a:r>
              <a:rPr lang="en-US" altLang="zh-CN" sz="2000" dirty="0"/>
              <a:t>u</a:t>
            </a:r>
            <a:r>
              <a:rPr lang="zh-CN" altLang="en-US" sz="2000" dirty="0"/>
              <a:t>和</a:t>
            </a:r>
            <a:r>
              <a:rPr lang="en-US" altLang="zh-CN" sz="2000" dirty="0"/>
              <a:t>v</a:t>
            </a:r>
            <a:r>
              <a:rPr lang="zh-CN" altLang="en-US" sz="2000" dirty="0"/>
              <a:t>的最近祖</a:t>
            </a:r>
            <a:r>
              <a:rPr lang="en-US" altLang="zh-CN" sz="2000" dirty="0"/>
              <a:t>depth[fu]</a:t>
            </a:r>
            <a:r>
              <a:rPr lang="zh-CN" altLang="en-US" sz="2000" dirty="0"/>
              <a:t>到</a:t>
            </a:r>
            <a:r>
              <a:rPr lang="en-US" altLang="zh-CN" sz="2000" dirty="0"/>
              <a:t>depth[</a:t>
            </a:r>
            <a:r>
              <a:rPr lang="en-US" altLang="zh-CN" sz="2000" dirty="0" err="1"/>
              <a:t>fv</a:t>
            </a:r>
            <a:r>
              <a:rPr lang="en-US" altLang="zh-CN" sz="2000" dirty="0"/>
              <a:t>]</a:t>
            </a:r>
            <a:r>
              <a:rPr lang="zh-CN" altLang="en-US" sz="2000" dirty="0"/>
              <a:t>中深度最小的那个值对应的节点</a:t>
            </a:r>
            <a:r>
              <a:rPr lang="en-US" altLang="zh-CN" sz="2000" dirty="0"/>
              <a:t>(</a:t>
            </a:r>
            <a:r>
              <a:rPr lang="zh-CN" altLang="en-US" sz="2000" dirty="0"/>
              <a:t>我们假设</a:t>
            </a:r>
            <a:r>
              <a:rPr lang="en-US" altLang="zh-CN" sz="2000" dirty="0"/>
              <a:t>fu&lt;</a:t>
            </a:r>
            <a:r>
              <a:rPr lang="en-US" altLang="zh-CN" sz="2000" dirty="0" err="1"/>
              <a:t>fv</a:t>
            </a:r>
            <a:r>
              <a:rPr lang="en-US" altLang="zh-CN" sz="2000" dirty="0"/>
              <a:t>)</a:t>
            </a:r>
            <a:r>
              <a:rPr lang="zh-CN" altLang="en-US" sz="2000" dirty="0"/>
              <a:t>。所以对于求最近祖先问题我们可以转化为求</a:t>
            </a:r>
            <a:r>
              <a:rPr lang="en-US" altLang="zh-CN" sz="2000" dirty="0"/>
              <a:t>depth[fu]</a:t>
            </a:r>
            <a:r>
              <a:rPr lang="zh-CN" altLang="en-US" sz="2000" dirty="0"/>
              <a:t>和</a:t>
            </a:r>
            <a:r>
              <a:rPr lang="en-US" altLang="zh-CN" sz="2000" dirty="0"/>
              <a:t>depth[</a:t>
            </a:r>
            <a:r>
              <a:rPr lang="en-US" altLang="zh-CN" sz="2000" dirty="0" err="1"/>
              <a:t>fv</a:t>
            </a:r>
            <a:r>
              <a:rPr lang="en-US" altLang="zh-CN" sz="2000" dirty="0"/>
              <a:t>]</a:t>
            </a:r>
            <a:r>
              <a:rPr lang="zh-CN" altLang="en-US" sz="2000" dirty="0"/>
              <a:t>之间最小的值问题，然后根据这个最小的值对应的下标</a:t>
            </a:r>
            <a:r>
              <a:rPr lang="en-US" altLang="zh-CN" sz="2000" dirty="0"/>
              <a:t>x</a:t>
            </a:r>
            <a:r>
              <a:rPr lang="zh-CN" altLang="en-US" sz="2000" dirty="0"/>
              <a:t>到</a:t>
            </a:r>
            <a:r>
              <a:rPr lang="en-US" altLang="zh-CN" sz="2000" dirty="0"/>
              <a:t>node</a:t>
            </a:r>
            <a:r>
              <a:rPr lang="zh-CN" altLang="en-US" sz="2000" dirty="0"/>
              <a:t>数组中找打</a:t>
            </a:r>
            <a:r>
              <a:rPr lang="en-US" altLang="zh-CN" sz="2000" dirty="0"/>
              <a:t>node[x],</a:t>
            </a:r>
            <a:r>
              <a:rPr lang="zh-CN" altLang="en-US" sz="2000" dirty="0"/>
              <a:t>这个</a:t>
            </a:r>
            <a:r>
              <a:rPr lang="en-US" altLang="zh-CN" sz="2000" dirty="0"/>
              <a:t>node[x]</a:t>
            </a:r>
            <a:r>
              <a:rPr lang="zh-CN" altLang="en-US" sz="2000" dirty="0"/>
              <a:t>就是节点</a:t>
            </a:r>
            <a:r>
              <a:rPr lang="en-US" altLang="zh-CN" sz="2000" dirty="0"/>
              <a:t>u</a:t>
            </a:r>
            <a:r>
              <a:rPr lang="zh-CN" altLang="en-US" sz="2000" dirty="0"/>
              <a:t>和节点</a:t>
            </a:r>
            <a:r>
              <a:rPr lang="en-US" altLang="zh-CN" sz="2000" dirty="0"/>
              <a:t>v</a:t>
            </a:r>
            <a:r>
              <a:rPr lang="zh-CN" altLang="en-US" sz="2000" dirty="0"/>
              <a:t>的最近公共祖先。</a:t>
            </a:r>
            <a:endParaRPr lang="en-US" altLang="zh-CN" sz="2000" dirty="0"/>
          </a:p>
          <a:p>
            <a:pPr marL="0" indent="0">
              <a:buNone/>
            </a:pPr>
            <a:r>
              <a:rPr lang="zh-CN" altLang="en-US" sz="2000" dirty="0"/>
              <a:t>举个例子，如上图中，对于节点</a:t>
            </a:r>
            <a:r>
              <a:rPr lang="en-US" altLang="zh-CN" sz="2000" dirty="0"/>
              <a:t>5</a:t>
            </a:r>
            <a:r>
              <a:rPr lang="zh-CN" altLang="en-US" sz="2000" dirty="0"/>
              <a:t>和节点</a:t>
            </a:r>
            <a:r>
              <a:rPr lang="en-US" altLang="zh-CN" sz="2000" dirty="0"/>
              <a:t>10</a:t>
            </a:r>
            <a:r>
              <a:rPr lang="zh-CN" altLang="en-US" sz="2000" dirty="0"/>
              <a:t>，二者对应的</a:t>
            </a:r>
            <a:r>
              <a:rPr lang="en-US" altLang="zh-CN" sz="2000" dirty="0"/>
              <a:t>R[5]</a:t>
            </a:r>
            <a:r>
              <a:rPr lang="zh-CN" altLang="en-US" sz="2000" dirty="0"/>
              <a:t>和</a:t>
            </a:r>
            <a:r>
              <a:rPr lang="en-US" altLang="zh-CN" sz="2000" dirty="0"/>
              <a:t>R[10]</a:t>
            </a:r>
            <a:r>
              <a:rPr lang="zh-CN" altLang="en-US" sz="2000" dirty="0"/>
              <a:t>分别为</a:t>
            </a:r>
            <a:r>
              <a:rPr lang="en-US" altLang="zh-CN" sz="2000" dirty="0"/>
              <a:t>5</a:t>
            </a:r>
            <a:r>
              <a:rPr lang="zh-CN" altLang="en-US" sz="2000" dirty="0"/>
              <a:t>和</a:t>
            </a:r>
            <a:r>
              <a:rPr lang="en-US" altLang="zh-CN" sz="2000" dirty="0"/>
              <a:t>14</a:t>
            </a:r>
            <a:r>
              <a:rPr lang="zh-CN" altLang="en-US" sz="2000" dirty="0"/>
              <a:t>，然后我们找到</a:t>
            </a:r>
            <a:r>
              <a:rPr lang="en-US" altLang="zh-CN" sz="2000" dirty="0"/>
              <a:t>depth[5]</a:t>
            </a:r>
            <a:r>
              <a:rPr lang="zh-CN" altLang="en-US" sz="2000" dirty="0"/>
              <a:t>和</a:t>
            </a:r>
            <a:r>
              <a:rPr lang="en-US" altLang="zh-CN" sz="2000" dirty="0"/>
              <a:t>depth[14]</a:t>
            </a:r>
            <a:r>
              <a:rPr lang="zh-CN" altLang="en-US" sz="2000" dirty="0"/>
              <a:t>之间最小的深度是</a:t>
            </a:r>
            <a:r>
              <a:rPr lang="en-US" altLang="zh-CN" sz="2000" dirty="0"/>
              <a:t>1</a:t>
            </a:r>
            <a:r>
              <a:rPr lang="zh-CN" altLang="en-US" sz="2000" dirty="0"/>
              <a:t>，期下标值为</a:t>
            </a:r>
            <a:r>
              <a:rPr lang="en-US" altLang="zh-CN" sz="2000" dirty="0"/>
              <a:t>6</a:t>
            </a:r>
            <a:r>
              <a:rPr lang="zh-CN" altLang="en-US" sz="2000" dirty="0"/>
              <a:t>，然后我们根据这个下标，找到</a:t>
            </a:r>
            <a:r>
              <a:rPr lang="en-US" altLang="zh-CN" sz="2000" dirty="0"/>
              <a:t>node[6]</a:t>
            </a:r>
            <a:r>
              <a:rPr lang="zh-CN" altLang="en-US" sz="2000" dirty="0"/>
              <a:t>的值为</a:t>
            </a:r>
            <a:r>
              <a:rPr lang="en-US" altLang="zh-CN" sz="2000" dirty="0"/>
              <a:t>3</a:t>
            </a:r>
            <a:r>
              <a:rPr lang="zh-CN" altLang="en-US" sz="2000" dirty="0"/>
              <a:t>，那么它俩的最近公共祖先就是节点</a:t>
            </a:r>
            <a:r>
              <a:rPr lang="en-US" altLang="zh-CN" sz="2000" dirty="0"/>
              <a:t>3</a:t>
            </a:r>
            <a:r>
              <a:rPr lang="zh-CN" altLang="en-US" sz="2000" dirty="0"/>
              <a:t>。</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84" y="1078308"/>
            <a:ext cx="9969887" cy="101790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57775"/>
            <a:ext cx="5827210" cy="871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43280"/>
            <a:ext cx="10515600" cy="5333683"/>
          </a:xfrm>
        </p:spPr>
        <p:txBody>
          <a:bodyPr/>
          <a:lstStyle/>
          <a:p>
            <a:pPr marL="0" indent="0">
              <a:buNone/>
            </a:pPr>
            <a:r>
              <a:rPr lang="zh-CN" altLang="en-US" dirty="0"/>
              <a:t>离线</a:t>
            </a:r>
            <a:r>
              <a:rPr lang="en-US" altLang="zh-CN" dirty="0" err="1"/>
              <a:t>tarjan</a:t>
            </a:r>
            <a:r>
              <a:rPr lang="zh-CN" altLang="en-US" dirty="0"/>
              <a:t>做法</a:t>
            </a:r>
            <a:endParaRPr lang="en-US" altLang="zh-CN" dirty="0"/>
          </a:p>
          <a:p>
            <a:pPr marL="0" indent="0">
              <a:buNone/>
            </a:pPr>
            <a:endParaRPr lang="en-US" altLang="zh-CN" dirty="0"/>
          </a:p>
          <a:p>
            <a:pPr marL="0" indent="0">
              <a:buNone/>
            </a:pPr>
            <a:r>
              <a:rPr lang="zh-CN" altLang="en-US" dirty="0"/>
              <a:t>在一次遍历中把所有询问一次性解决，所以其时间复杂度是</a:t>
            </a:r>
            <a:r>
              <a:rPr lang="en-US" altLang="zh-CN" dirty="0"/>
              <a:t>O(</a:t>
            </a:r>
            <a:r>
              <a:rPr lang="en-US" altLang="zh-CN" dirty="0" err="1"/>
              <a:t>n+q</a:t>
            </a:r>
            <a:r>
              <a:rPr lang="en-US" altLang="zh-CN" dirty="0"/>
              <a:t>)</a:t>
            </a:r>
            <a:r>
              <a:rPr lang="zh-CN" altLang="en-US" dirty="0"/>
              <a:t>。</a:t>
            </a:r>
            <a:endParaRPr lang="en-US" altLang="zh-CN" dirty="0"/>
          </a:p>
          <a:p>
            <a:pPr marL="0" indent="0">
              <a:buNone/>
            </a:pPr>
            <a:endParaRPr lang="en-US" altLang="zh-CN" dirty="0"/>
          </a:p>
          <a:p>
            <a:pPr marL="0" indent="0">
              <a:buNone/>
            </a:pPr>
            <a:r>
              <a:rPr lang="zh-CN" altLang="en-US" dirty="0"/>
              <a:t>思路：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57200"/>
            <a:ext cx="10515600" cy="5862003"/>
          </a:xfrm>
        </p:spPr>
        <p:txBody>
          <a:bodyPr/>
          <a:lstStyle/>
          <a:p>
            <a:pPr marL="0" indent="0">
              <a:buNone/>
            </a:pPr>
            <a:endParaRPr lang="en-US" altLang="zh-CN" dirty="0"/>
          </a:p>
          <a:p>
            <a:pPr marL="0" indent="0">
              <a:buNone/>
            </a:pPr>
            <a:r>
              <a:rPr lang="zh-CN" altLang="en-US" dirty="0"/>
              <a:t>我们可以从反证法证明算法的正确性，</a:t>
            </a:r>
            <a:endParaRPr lang="en-US" altLang="zh-CN" dirty="0"/>
          </a:p>
          <a:p>
            <a:pPr marL="0" indent="0">
              <a:buNone/>
            </a:pPr>
            <a:r>
              <a:rPr lang="zh-CN" altLang="en-US" dirty="0"/>
              <a:t>首先证明距任意点最远的点一定是直径的端点之一。</a:t>
            </a:r>
            <a:endParaRPr lang="en-US" altLang="zh-CN" dirty="0"/>
          </a:p>
          <a:p>
            <a:pPr marL="0" indent="0">
              <a:buNone/>
            </a:pPr>
            <a:r>
              <a:rPr lang="zh-CN" altLang="en-US" dirty="0"/>
              <a:t>树的直径是客观存在的，我们不妨就设树的直径为</a:t>
            </a:r>
            <a:r>
              <a:rPr lang="en-US" altLang="zh-CN" dirty="0"/>
              <a:t>s ⟶ t</a:t>
            </a:r>
            <a:r>
              <a:rPr lang="zh-CN" altLang="en-US" dirty="0"/>
              <a:t>，任取一点</a:t>
            </a:r>
            <a:r>
              <a:rPr lang="en-US" altLang="zh-CN" dirty="0"/>
              <a:t>u</a:t>
            </a:r>
            <a:r>
              <a:rPr lang="zh-CN" altLang="en-US" dirty="0"/>
              <a:t>，假设我们通过</a:t>
            </a:r>
            <a:r>
              <a:rPr lang="en-US" altLang="zh-CN" dirty="0"/>
              <a:t>DFS/BFS</a:t>
            </a:r>
            <a:r>
              <a:rPr lang="zh-CN" altLang="en-US" dirty="0"/>
              <a:t>求得的最远点为</a:t>
            </a:r>
            <a:r>
              <a:rPr lang="en-US" altLang="zh-CN" dirty="0"/>
              <a:t>v</a:t>
            </a:r>
            <a:r>
              <a:rPr lang="zh-CN" altLang="en-US" dirty="0"/>
              <a:t>，那么会有两种情况：</a:t>
            </a:r>
            <a:endParaRPr lang="en-US" altLang="zh-CN" dirty="0"/>
          </a:p>
          <a:p>
            <a:pPr marL="0" indent="0">
              <a:buNone/>
            </a:pPr>
            <a:r>
              <a:rPr lang="en-US" altLang="zh-CN" dirty="0"/>
              <a:t>1</a:t>
            </a:r>
            <a:r>
              <a:rPr lang="zh-CN" altLang="en-US" dirty="0"/>
              <a:t>、</a:t>
            </a:r>
            <a:r>
              <a:rPr lang="en-US" altLang="zh-CN" dirty="0"/>
              <a:t>v</a:t>
            </a:r>
            <a:r>
              <a:rPr lang="zh-CN" altLang="en-US" dirty="0"/>
              <a:t>为直径</a:t>
            </a:r>
            <a:r>
              <a:rPr lang="en-US" altLang="zh-CN" dirty="0" err="1"/>
              <a:t>s⟶t</a:t>
            </a:r>
            <a:r>
              <a:rPr lang="zh-CN" altLang="en-US" dirty="0"/>
              <a:t>上（除去</a:t>
            </a:r>
            <a:r>
              <a:rPr lang="en-US" altLang="zh-CN" dirty="0"/>
              <a:t>s</a:t>
            </a:r>
            <a:r>
              <a:rPr lang="zh-CN" altLang="en-US" dirty="0"/>
              <a:t>、</a:t>
            </a:r>
            <a:r>
              <a:rPr lang="en-US" altLang="zh-CN" dirty="0"/>
              <a:t>t</a:t>
            </a:r>
            <a:r>
              <a:rPr lang="zh-CN" altLang="en-US" dirty="0"/>
              <a:t>）一点</a:t>
            </a:r>
            <a:endParaRPr lang="en-US" altLang="zh-CN" dirty="0"/>
          </a:p>
          <a:p>
            <a:pPr marL="0" indent="0">
              <a:buNone/>
            </a:pPr>
            <a:r>
              <a:rPr lang="en-US" altLang="zh-CN" dirty="0"/>
              <a:t>2</a:t>
            </a:r>
            <a:r>
              <a:rPr lang="zh-CN" altLang="en-US" dirty="0"/>
              <a:t>、</a:t>
            </a:r>
            <a:r>
              <a:rPr lang="en-US" altLang="zh-CN" dirty="0"/>
              <a:t>v </a:t>
            </a:r>
            <a:r>
              <a:rPr lang="zh-CN" altLang="en-US" dirty="0"/>
              <a:t>为直径</a:t>
            </a:r>
            <a:r>
              <a:rPr lang="en-US" altLang="zh-CN" dirty="0" err="1"/>
              <a:t>s⟶t</a:t>
            </a:r>
            <a:r>
              <a:rPr lang="zh-CN" altLang="en-US" dirty="0"/>
              <a:t>外一点</a:t>
            </a:r>
            <a:endParaRPr lang="en-US" altLang="zh-CN" dirty="0"/>
          </a:p>
          <a:p>
            <a:pPr marL="0" indent="0">
              <a:buNone/>
            </a:pPr>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782320"/>
            <a:ext cx="10515600" cy="5394643"/>
          </a:xfrm>
        </p:spPr>
        <p:txBody>
          <a:bodyPr/>
          <a:lstStyle/>
          <a:p>
            <a:pPr marL="0" indent="0">
              <a:buNone/>
            </a:pPr>
            <a:r>
              <a:rPr lang="zh-CN" altLang="en-US" dirty="0"/>
              <a:t>思路：</a:t>
            </a:r>
            <a:endParaRPr lang="en-US" altLang="zh-CN" dirty="0"/>
          </a:p>
          <a:p>
            <a:pPr marL="0" indent="0">
              <a:buNone/>
            </a:pPr>
            <a:endParaRPr lang="en-US" altLang="zh-CN" dirty="0"/>
          </a:p>
          <a:p>
            <a:pPr marL="0" indent="0">
              <a:buNone/>
            </a:pPr>
            <a:r>
              <a:rPr lang="en-US" altLang="zh-CN" dirty="0"/>
              <a:t>1.</a:t>
            </a:r>
            <a:r>
              <a:rPr lang="zh-CN" altLang="en-US" dirty="0"/>
              <a:t>任选一个点为根节点，从根节点开始。</a:t>
            </a:r>
          </a:p>
          <a:p>
            <a:pPr marL="0" indent="0">
              <a:buNone/>
            </a:pPr>
            <a:r>
              <a:rPr lang="en-US" altLang="zh-CN" dirty="0"/>
              <a:t>2.</a:t>
            </a:r>
            <a:r>
              <a:rPr lang="zh-CN" altLang="en-US" dirty="0"/>
              <a:t>遍历该点</a:t>
            </a:r>
            <a:r>
              <a:rPr lang="en-US" altLang="zh-CN" dirty="0"/>
              <a:t>u</a:t>
            </a:r>
            <a:r>
              <a:rPr lang="zh-CN" altLang="en-US" dirty="0"/>
              <a:t>所有子节点</a:t>
            </a:r>
            <a:r>
              <a:rPr lang="en-US" altLang="zh-CN" dirty="0"/>
              <a:t>v</a:t>
            </a:r>
            <a:r>
              <a:rPr lang="zh-CN" altLang="en-US" dirty="0"/>
              <a:t>，并标记这些子节点</a:t>
            </a:r>
            <a:r>
              <a:rPr lang="en-US" altLang="zh-CN" dirty="0"/>
              <a:t>v</a:t>
            </a:r>
            <a:r>
              <a:rPr lang="zh-CN" altLang="en-US" dirty="0"/>
              <a:t>已被访问过。</a:t>
            </a:r>
          </a:p>
          <a:p>
            <a:pPr marL="0" indent="0">
              <a:buNone/>
            </a:pPr>
            <a:r>
              <a:rPr lang="en-US" altLang="zh-CN" dirty="0"/>
              <a:t>3.</a:t>
            </a:r>
            <a:r>
              <a:rPr lang="zh-CN" altLang="en-US" dirty="0"/>
              <a:t>若是</a:t>
            </a:r>
            <a:r>
              <a:rPr lang="en-US" altLang="zh-CN" dirty="0"/>
              <a:t>v</a:t>
            </a:r>
            <a:r>
              <a:rPr lang="zh-CN" altLang="en-US" dirty="0"/>
              <a:t>还有子节点，返回</a:t>
            </a:r>
            <a:r>
              <a:rPr lang="en-US" altLang="zh-CN" dirty="0"/>
              <a:t>2</a:t>
            </a:r>
            <a:r>
              <a:rPr lang="zh-CN" altLang="en-US" dirty="0"/>
              <a:t>，否则下一步。</a:t>
            </a:r>
          </a:p>
          <a:p>
            <a:pPr marL="0" indent="0">
              <a:buNone/>
            </a:pPr>
            <a:r>
              <a:rPr lang="en-US" altLang="zh-CN" dirty="0"/>
              <a:t>4.</a:t>
            </a:r>
            <a:r>
              <a:rPr lang="zh-CN" altLang="en-US" dirty="0"/>
              <a:t>合并</a:t>
            </a:r>
            <a:r>
              <a:rPr lang="en-US" altLang="zh-CN" dirty="0"/>
              <a:t>v</a:t>
            </a:r>
            <a:r>
              <a:rPr lang="zh-CN" altLang="en-US" dirty="0"/>
              <a:t>到</a:t>
            </a:r>
            <a:r>
              <a:rPr lang="en-US" altLang="zh-CN" dirty="0"/>
              <a:t>u</a:t>
            </a:r>
            <a:r>
              <a:rPr lang="zh-CN" altLang="en-US" dirty="0"/>
              <a:t>上。</a:t>
            </a:r>
          </a:p>
          <a:p>
            <a:pPr marL="0" indent="0">
              <a:buNone/>
            </a:pPr>
            <a:r>
              <a:rPr lang="en-US" altLang="zh-CN" dirty="0"/>
              <a:t>5.</a:t>
            </a:r>
            <a:r>
              <a:rPr lang="zh-CN" altLang="en-US" dirty="0"/>
              <a:t>寻找与当前点</a:t>
            </a:r>
            <a:r>
              <a:rPr lang="en-US" altLang="zh-CN" dirty="0"/>
              <a:t>u</a:t>
            </a:r>
            <a:r>
              <a:rPr lang="zh-CN" altLang="en-US" dirty="0"/>
              <a:t>有询问关系的点</a:t>
            </a:r>
            <a:r>
              <a:rPr lang="en-US" altLang="zh-CN" dirty="0"/>
              <a:t>v</a:t>
            </a:r>
            <a:r>
              <a:rPr lang="zh-CN" altLang="en-US" dirty="0"/>
              <a:t>。</a:t>
            </a:r>
          </a:p>
          <a:p>
            <a:pPr marL="0" indent="0">
              <a:buNone/>
            </a:pPr>
            <a:r>
              <a:rPr lang="en-US" altLang="zh-CN" dirty="0"/>
              <a:t>6.</a:t>
            </a:r>
            <a:r>
              <a:rPr lang="zh-CN" altLang="en-US" dirty="0"/>
              <a:t>若是</a:t>
            </a:r>
            <a:r>
              <a:rPr lang="en-US" altLang="zh-CN" dirty="0"/>
              <a:t>v</a:t>
            </a:r>
            <a:r>
              <a:rPr lang="zh-CN" altLang="en-US" dirty="0"/>
              <a:t>已经被访问过了，则可以确认</a:t>
            </a:r>
            <a:r>
              <a:rPr lang="en-US" altLang="zh-CN" dirty="0"/>
              <a:t>u</a:t>
            </a:r>
            <a:r>
              <a:rPr lang="zh-CN" altLang="en-US" dirty="0"/>
              <a:t>和</a:t>
            </a:r>
            <a:r>
              <a:rPr lang="en-US" altLang="zh-CN" dirty="0"/>
              <a:t>v</a:t>
            </a:r>
            <a:r>
              <a:rPr lang="zh-CN" altLang="en-US" dirty="0"/>
              <a:t>的最近公共祖先为</a:t>
            </a:r>
            <a:r>
              <a:rPr lang="en-US" altLang="zh-CN" dirty="0"/>
              <a:t>v</a:t>
            </a:r>
            <a:r>
              <a:rPr lang="zh-CN" altLang="en-US" dirty="0"/>
              <a:t>被合并到的父亲节点</a:t>
            </a:r>
            <a:r>
              <a:rPr lang="en-US" altLang="zh-CN" dirty="0"/>
              <a:t>a</a:t>
            </a:r>
            <a:r>
              <a:rPr lang="zh-CN" altLang="en-US" dirty="0"/>
              <a:t>。</a:t>
            </a:r>
          </a:p>
          <a:p>
            <a:pPr marL="0" indent="0">
              <a:buNone/>
            </a:pP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stretch>
            <a:fillRect/>
          </a:stretch>
        </p:blipFill>
        <p:spPr>
          <a:xfrm>
            <a:off x="452439" y="714830"/>
            <a:ext cx="4371021" cy="4984929"/>
          </a:xfrm>
        </p:spPr>
      </p:pic>
      <p:sp>
        <p:nvSpPr>
          <p:cNvPr id="6" name="文本框 5"/>
          <p:cNvSpPr txBox="1"/>
          <p:nvPr/>
        </p:nvSpPr>
        <p:spPr>
          <a:xfrm>
            <a:off x="4897120" y="603070"/>
            <a:ext cx="6624320" cy="5632311"/>
          </a:xfrm>
          <a:prstGeom prst="rect">
            <a:avLst/>
          </a:prstGeom>
          <a:noFill/>
        </p:spPr>
        <p:txBody>
          <a:bodyPr wrap="square" rtlCol="0">
            <a:spAutoFit/>
          </a:bodyPr>
          <a:lstStyle/>
          <a:p>
            <a:r>
              <a:rPr lang="zh-CN" altLang="en-US" sz="2400" dirty="0"/>
              <a:t>示例：左图为树。要求</a:t>
            </a:r>
            <a:r>
              <a:rPr lang="en-US" altLang="zh-CN" sz="2400" dirty="0"/>
              <a:t>9--8</a:t>
            </a:r>
            <a:r>
              <a:rPr lang="zh-CN" altLang="en-US" sz="2400" dirty="0"/>
              <a:t>，</a:t>
            </a:r>
            <a:r>
              <a:rPr lang="en-US" altLang="zh-CN" sz="2400" dirty="0"/>
              <a:t>4--6</a:t>
            </a:r>
            <a:r>
              <a:rPr lang="zh-CN" altLang="en-US" sz="2400" dirty="0"/>
              <a:t>，</a:t>
            </a:r>
            <a:r>
              <a:rPr lang="en-US" altLang="zh-CN" sz="2400" dirty="0"/>
              <a:t>7--5</a:t>
            </a:r>
            <a:r>
              <a:rPr lang="zh-CN" altLang="en-US" sz="2400" dirty="0"/>
              <a:t>，</a:t>
            </a:r>
            <a:r>
              <a:rPr lang="en-US" altLang="zh-CN" sz="2400" dirty="0"/>
              <a:t>5—3</a:t>
            </a:r>
            <a:r>
              <a:rPr lang="zh-CN" altLang="en-US" sz="2400" dirty="0"/>
              <a:t>的</a:t>
            </a:r>
            <a:r>
              <a:rPr lang="en-US" altLang="zh-CN" sz="2400" dirty="0"/>
              <a:t>LCA</a:t>
            </a:r>
            <a:r>
              <a:rPr lang="zh-CN" altLang="en-US" sz="2400" dirty="0"/>
              <a:t>。</a:t>
            </a:r>
            <a:endParaRPr lang="en-US" altLang="zh-CN" sz="2400" dirty="0"/>
          </a:p>
          <a:p>
            <a:endParaRPr lang="en-US" altLang="zh-CN" sz="2400" dirty="0"/>
          </a:p>
          <a:p>
            <a:r>
              <a:rPr lang="zh-CN" altLang="en-US" sz="2400" dirty="0"/>
              <a:t>设</a:t>
            </a:r>
            <a:r>
              <a:rPr lang="en-US" altLang="zh-CN" sz="2400" dirty="0"/>
              <a:t>f[]</a:t>
            </a:r>
            <a:r>
              <a:rPr lang="zh-CN" altLang="en-US" sz="2400" dirty="0"/>
              <a:t>数组为并查集的父亲节点数组，初始化</a:t>
            </a:r>
            <a:r>
              <a:rPr lang="en-US" altLang="zh-CN" sz="2400" dirty="0"/>
              <a:t>f[</a:t>
            </a:r>
            <a:r>
              <a:rPr lang="en-US" altLang="zh-CN" sz="2400" dirty="0" err="1"/>
              <a:t>i</a:t>
            </a:r>
            <a:r>
              <a:rPr lang="en-US" altLang="zh-CN" sz="2400" dirty="0"/>
              <a:t>]=</a:t>
            </a:r>
            <a:r>
              <a:rPr lang="en-US" altLang="zh-CN" sz="2400" dirty="0" err="1"/>
              <a:t>i</a:t>
            </a:r>
            <a:r>
              <a:rPr lang="zh-CN" altLang="en-US" sz="2400" dirty="0"/>
              <a:t>，</a:t>
            </a:r>
            <a:r>
              <a:rPr lang="en-US" altLang="zh-CN" sz="2400" dirty="0"/>
              <a:t>vis[]</a:t>
            </a:r>
            <a:r>
              <a:rPr lang="zh-CN" altLang="en-US" sz="2400" dirty="0"/>
              <a:t>数组为是否访问过的数组，初始为</a:t>
            </a:r>
            <a:r>
              <a:rPr lang="en-US" altLang="zh-CN" sz="2400" dirty="0"/>
              <a:t>0;</a:t>
            </a:r>
          </a:p>
          <a:p>
            <a:endParaRPr lang="en-US" altLang="zh-CN" sz="2400" dirty="0"/>
          </a:p>
          <a:p>
            <a:r>
              <a:rPr lang="zh-CN" altLang="en-US" sz="2400" dirty="0"/>
              <a:t>然后自上而下开始</a:t>
            </a:r>
            <a:r>
              <a:rPr lang="en-US" altLang="zh-CN" sz="2400" dirty="0" err="1"/>
              <a:t>dfs</a:t>
            </a:r>
            <a:r>
              <a:rPr lang="zh-CN" altLang="en-US" sz="2400" dirty="0"/>
              <a:t>。</a:t>
            </a:r>
            <a:endParaRPr lang="en-US" altLang="zh-CN" sz="2400" dirty="0"/>
          </a:p>
          <a:p>
            <a:r>
              <a:rPr lang="zh-CN" altLang="en-US" sz="2400" dirty="0"/>
              <a:t>取</a:t>
            </a:r>
            <a:r>
              <a:rPr lang="en-US" altLang="zh-CN" sz="2400" dirty="0"/>
              <a:t>1</a:t>
            </a:r>
            <a:r>
              <a:rPr lang="zh-CN" altLang="en-US" sz="2400" dirty="0"/>
              <a:t>为根节点，往下搜索发现有两个儿子</a:t>
            </a:r>
            <a:r>
              <a:rPr lang="en-US" altLang="zh-CN" sz="2400" dirty="0"/>
              <a:t>2</a:t>
            </a:r>
            <a:r>
              <a:rPr lang="zh-CN" altLang="en-US" sz="2400" dirty="0"/>
              <a:t>和</a:t>
            </a:r>
            <a:r>
              <a:rPr lang="en-US" altLang="zh-CN" sz="2400" dirty="0"/>
              <a:t>3</a:t>
            </a:r>
            <a:r>
              <a:rPr lang="zh-CN" altLang="en-US" sz="2400" dirty="0"/>
              <a:t>；</a:t>
            </a:r>
          </a:p>
          <a:p>
            <a:r>
              <a:rPr lang="zh-CN" altLang="en-US" sz="2400" dirty="0"/>
              <a:t>先搜</a:t>
            </a:r>
            <a:r>
              <a:rPr lang="en-US" altLang="zh-CN" sz="2400" dirty="0"/>
              <a:t>2</a:t>
            </a:r>
            <a:r>
              <a:rPr lang="zh-CN" altLang="en-US" sz="2400" dirty="0"/>
              <a:t>，发现</a:t>
            </a:r>
            <a:r>
              <a:rPr lang="en-US" altLang="zh-CN" sz="2400" dirty="0"/>
              <a:t>2</a:t>
            </a:r>
            <a:r>
              <a:rPr lang="zh-CN" altLang="en-US" sz="2400" dirty="0"/>
              <a:t>有两个儿子</a:t>
            </a:r>
            <a:r>
              <a:rPr lang="en-US" altLang="zh-CN" sz="2400" dirty="0"/>
              <a:t>4</a:t>
            </a:r>
            <a:r>
              <a:rPr lang="zh-CN" altLang="en-US" sz="2400" dirty="0"/>
              <a:t>和</a:t>
            </a:r>
            <a:r>
              <a:rPr lang="en-US" altLang="zh-CN" sz="2400" dirty="0"/>
              <a:t>5</a:t>
            </a:r>
            <a:r>
              <a:rPr lang="zh-CN" altLang="en-US" sz="2400" dirty="0"/>
              <a:t>，先搜索</a:t>
            </a:r>
            <a:r>
              <a:rPr lang="en-US" altLang="zh-CN" sz="2400" dirty="0"/>
              <a:t>4</a:t>
            </a:r>
            <a:r>
              <a:rPr lang="zh-CN" altLang="en-US" sz="2400" dirty="0"/>
              <a:t>，发现</a:t>
            </a:r>
            <a:r>
              <a:rPr lang="en-US" altLang="zh-CN" sz="2400" dirty="0"/>
              <a:t>4</a:t>
            </a:r>
            <a:r>
              <a:rPr lang="zh-CN" altLang="en-US" sz="2400" dirty="0"/>
              <a:t>没有子节点，则寻找与其有关系的点；</a:t>
            </a:r>
          </a:p>
          <a:p>
            <a:r>
              <a:rPr lang="zh-CN" altLang="en-US" sz="2400" dirty="0"/>
              <a:t>发现</a:t>
            </a:r>
            <a:r>
              <a:rPr lang="en-US" altLang="zh-CN" sz="2400" dirty="0"/>
              <a:t>6</a:t>
            </a:r>
            <a:r>
              <a:rPr lang="zh-CN" altLang="en-US" sz="2400" dirty="0"/>
              <a:t>与</a:t>
            </a:r>
            <a:r>
              <a:rPr lang="en-US" altLang="zh-CN" sz="2400" dirty="0"/>
              <a:t>4</a:t>
            </a:r>
            <a:r>
              <a:rPr lang="zh-CN" altLang="en-US" sz="2400" dirty="0"/>
              <a:t>有关系，但是</a:t>
            </a:r>
            <a:r>
              <a:rPr lang="en-US" altLang="zh-CN" sz="2400" dirty="0"/>
              <a:t>vis[6]=0</a:t>
            </a:r>
            <a:r>
              <a:rPr lang="zh-CN" altLang="en-US" sz="2400" dirty="0"/>
              <a:t>，即</a:t>
            </a:r>
            <a:r>
              <a:rPr lang="en-US" altLang="zh-CN" sz="2400" dirty="0"/>
              <a:t>6</a:t>
            </a:r>
            <a:r>
              <a:rPr lang="zh-CN" altLang="en-US" sz="2400" dirty="0"/>
              <a:t>还没被搜过，所以不操作；</a:t>
            </a:r>
          </a:p>
          <a:p>
            <a:r>
              <a:rPr lang="zh-CN" altLang="en-US" sz="2400" dirty="0"/>
              <a:t>发现没有和</a:t>
            </a:r>
            <a:r>
              <a:rPr lang="en-US" altLang="zh-CN" sz="2400" dirty="0"/>
              <a:t>4</a:t>
            </a:r>
            <a:r>
              <a:rPr lang="zh-CN" altLang="en-US" sz="2400" dirty="0"/>
              <a:t>有询问关系的点了，返回此前一次搜索，更新</a:t>
            </a:r>
            <a:r>
              <a:rPr lang="en-US" altLang="zh-CN" sz="2400" dirty="0"/>
              <a:t>vis[4]=1</a:t>
            </a:r>
            <a:r>
              <a:rPr lang="zh-CN" altLang="en-US" sz="2400" dirty="0"/>
              <a:t>；</a:t>
            </a:r>
            <a:endParaRPr lang="en-US" altLang="zh-CN" sz="2400" dirty="0"/>
          </a:p>
          <a:p>
            <a:r>
              <a:rPr lang="en-US" altLang="zh-CN" sz="2400" dirty="0"/>
              <a:t>4</a:t>
            </a:r>
            <a:r>
              <a:rPr lang="zh-CN" altLang="en-US" sz="2400" dirty="0"/>
              <a:t>已经被搜完，更新</a:t>
            </a:r>
            <a:r>
              <a:rPr lang="en-US" altLang="zh-CN" sz="2400" dirty="0"/>
              <a:t>f[4]=2</a:t>
            </a:r>
            <a:endParaRPr lang="zh-CN" alt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45760" y="746918"/>
            <a:ext cx="5928360" cy="5364163"/>
          </a:xfrm>
        </p:spPr>
        <p:txBody>
          <a:bodyPr>
            <a:normAutofit fontScale="92500" lnSpcReduction="10000"/>
          </a:bodyPr>
          <a:lstStyle/>
          <a:p>
            <a:pPr marL="0" indent="0">
              <a:buNone/>
            </a:pPr>
            <a:r>
              <a:rPr lang="zh-CN" altLang="en-US" dirty="0"/>
              <a:t>继续搜</a:t>
            </a:r>
            <a:r>
              <a:rPr lang="en-US" altLang="zh-CN" dirty="0"/>
              <a:t>5</a:t>
            </a:r>
            <a:r>
              <a:rPr lang="zh-CN" altLang="en-US" dirty="0"/>
              <a:t>，发现</a:t>
            </a:r>
            <a:r>
              <a:rPr lang="en-US" altLang="zh-CN" dirty="0"/>
              <a:t>5</a:t>
            </a:r>
            <a:r>
              <a:rPr lang="zh-CN" altLang="en-US" dirty="0"/>
              <a:t>有两个儿子</a:t>
            </a:r>
            <a:r>
              <a:rPr lang="en-US" altLang="zh-CN" dirty="0"/>
              <a:t>7</a:t>
            </a:r>
            <a:r>
              <a:rPr lang="zh-CN" altLang="en-US" dirty="0"/>
              <a:t>和</a:t>
            </a:r>
            <a:r>
              <a:rPr lang="en-US" altLang="zh-CN" dirty="0"/>
              <a:t>8;</a:t>
            </a:r>
          </a:p>
          <a:p>
            <a:pPr marL="0" indent="0">
              <a:buNone/>
            </a:pPr>
            <a:r>
              <a:rPr lang="zh-CN" altLang="en-US" dirty="0"/>
              <a:t>先搜</a:t>
            </a:r>
            <a:r>
              <a:rPr lang="en-US" altLang="zh-CN" dirty="0"/>
              <a:t>7</a:t>
            </a:r>
            <a:r>
              <a:rPr lang="zh-CN" altLang="en-US" dirty="0"/>
              <a:t>，发现</a:t>
            </a:r>
            <a:r>
              <a:rPr lang="en-US" altLang="zh-CN" dirty="0"/>
              <a:t>7</a:t>
            </a:r>
            <a:r>
              <a:rPr lang="zh-CN" altLang="en-US" dirty="0"/>
              <a:t>有一个子节点</a:t>
            </a:r>
            <a:r>
              <a:rPr lang="en-US" altLang="zh-CN" dirty="0"/>
              <a:t>9</a:t>
            </a:r>
            <a:r>
              <a:rPr lang="zh-CN" altLang="en-US" dirty="0"/>
              <a:t>，搜索</a:t>
            </a:r>
            <a:r>
              <a:rPr lang="en-US" altLang="zh-CN" dirty="0"/>
              <a:t>9</a:t>
            </a:r>
            <a:r>
              <a:rPr lang="zh-CN" altLang="en-US" dirty="0"/>
              <a:t>，发现没有子节点，寻找与其有关系的点；</a:t>
            </a:r>
          </a:p>
          <a:p>
            <a:pPr marL="0" indent="0">
              <a:buNone/>
            </a:pPr>
            <a:r>
              <a:rPr lang="zh-CN" altLang="en-US" dirty="0"/>
              <a:t>发现</a:t>
            </a:r>
            <a:r>
              <a:rPr lang="en-US" altLang="zh-CN" dirty="0"/>
              <a:t>8</a:t>
            </a:r>
            <a:r>
              <a:rPr lang="zh-CN" altLang="en-US" dirty="0"/>
              <a:t>和</a:t>
            </a:r>
            <a:r>
              <a:rPr lang="en-US" altLang="zh-CN" dirty="0"/>
              <a:t>9</a:t>
            </a:r>
            <a:r>
              <a:rPr lang="zh-CN" altLang="en-US" dirty="0"/>
              <a:t>有关系，但是</a:t>
            </a:r>
            <a:r>
              <a:rPr lang="en-US" altLang="zh-CN" dirty="0"/>
              <a:t>vis[8]=0,</a:t>
            </a:r>
            <a:r>
              <a:rPr lang="zh-CN" altLang="en-US" dirty="0"/>
              <a:t>即</a:t>
            </a:r>
            <a:r>
              <a:rPr lang="en-US" altLang="zh-CN" dirty="0"/>
              <a:t>8</a:t>
            </a:r>
            <a:r>
              <a:rPr lang="zh-CN" altLang="en-US" dirty="0"/>
              <a:t>没被搜到过，所以不操作；</a:t>
            </a:r>
          </a:p>
          <a:p>
            <a:pPr marL="0" indent="0">
              <a:buNone/>
            </a:pPr>
            <a:r>
              <a:rPr lang="zh-CN" altLang="en-US" dirty="0"/>
              <a:t>发现没有和</a:t>
            </a:r>
            <a:r>
              <a:rPr lang="en-US" altLang="zh-CN" dirty="0"/>
              <a:t>9</a:t>
            </a:r>
            <a:r>
              <a:rPr lang="zh-CN" altLang="en-US" dirty="0"/>
              <a:t>有询问关系的点了，返回此前一次搜索，更新</a:t>
            </a:r>
            <a:r>
              <a:rPr lang="en-US" altLang="zh-CN" dirty="0"/>
              <a:t>vis[9]=1</a:t>
            </a:r>
            <a:r>
              <a:rPr lang="zh-CN" altLang="en-US" dirty="0"/>
              <a:t>；</a:t>
            </a:r>
          </a:p>
          <a:p>
            <a:pPr marL="0" indent="0">
              <a:buNone/>
            </a:pPr>
            <a:r>
              <a:rPr lang="zh-CN" altLang="en-US" dirty="0"/>
              <a:t>表示</a:t>
            </a:r>
            <a:r>
              <a:rPr lang="en-US" altLang="zh-CN" dirty="0"/>
              <a:t>9</a:t>
            </a:r>
            <a:r>
              <a:rPr lang="zh-CN" altLang="en-US" dirty="0"/>
              <a:t>已经被搜完，更新</a:t>
            </a:r>
            <a:r>
              <a:rPr lang="en-US" altLang="zh-CN" dirty="0"/>
              <a:t>f[9]=7</a:t>
            </a:r>
            <a:r>
              <a:rPr lang="zh-CN" altLang="en-US" dirty="0"/>
              <a:t>，发现</a:t>
            </a:r>
            <a:r>
              <a:rPr lang="en-US" altLang="zh-CN" dirty="0"/>
              <a:t>7</a:t>
            </a:r>
            <a:r>
              <a:rPr lang="zh-CN" altLang="en-US" dirty="0"/>
              <a:t>没有没被搜过的子节点了，寻找与其有关系的点；</a:t>
            </a:r>
          </a:p>
          <a:p>
            <a:pPr marL="0" indent="0">
              <a:buNone/>
            </a:pPr>
            <a:r>
              <a:rPr lang="zh-CN" altLang="en-US" dirty="0"/>
              <a:t>发现</a:t>
            </a:r>
            <a:r>
              <a:rPr lang="en-US" altLang="zh-CN" dirty="0"/>
              <a:t>5</a:t>
            </a:r>
            <a:r>
              <a:rPr lang="zh-CN" altLang="en-US" dirty="0"/>
              <a:t>和</a:t>
            </a:r>
            <a:r>
              <a:rPr lang="en-US" altLang="zh-CN" dirty="0"/>
              <a:t>7</a:t>
            </a:r>
            <a:r>
              <a:rPr lang="zh-CN" altLang="en-US" dirty="0"/>
              <a:t>有关系，但是</a:t>
            </a:r>
            <a:r>
              <a:rPr lang="en-US" altLang="zh-CN" dirty="0"/>
              <a:t>vis[5]=0</a:t>
            </a:r>
            <a:r>
              <a:rPr lang="zh-CN" altLang="en-US" dirty="0"/>
              <a:t>，所以不操作；</a:t>
            </a:r>
          </a:p>
          <a:p>
            <a:pPr marL="0" indent="0">
              <a:buNone/>
            </a:pPr>
            <a:r>
              <a:rPr lang="zh-CN" altLang="en-US" dirty="0"/>
              <a:t>发现没有和</a:t>
            </a:r>
            <a:r>
              <a:rPr lang="en-US" altLang="zh-CN" dirty="0"/>
              <a:t>7</a:t>
            </a:r>
            <a:r>
              <a:rPr lang="zh-CN" altLang="en-US" dirty="0"/>
              <a:t>有关系的点了，返回此前一次搜索，更新</a:t>
            </a:r>
            <a:r>
              <a:rPr lang="en-US" altLang="zh-CN" dirty="0"/>
              <a:t>vis[7]=1,</a:t>
            </a:r>
            <a:r>
              <a:rPr lang="zh-CN" altLang="en-US" dirty="0"/>
              <a:t>表示</a:t>
            </a:r>
            <a:r>
              <a:rPr lang="en-US" altLang="zh-CN" dirty="0"/>
              <a:t>7</a:t>
            </a:r>
            <a:r>
              <a:rPr lang="zh-CN" altLang="en-US" dirty="0"/>
              <a:t>已经搜完；</a:t>
            </a:r>
          </a:p>
        </p:txBody>
      </p:sp>
      <p:pic>
        <p:nvPicPr>
          <p:cNvPr id="4" name="内容占位符 4"/>
          <p:cNvPicPr>
            <a:picLocks noChangeAspect="1"/>
          </p:cNvPicPr>
          <p:nvPr/>
        </p:nvPicPr>
        <p:blipFill>
          <a:blip r:embed="rId2"/>
          <a:stretch>
            <a:fillRect/>
          </a:stretch>
        </p:blipFill>
        <p:spPr>
          <a:xfrm>
            <a:off x="542852" y="746918"/>
            <a:ext cx="4371021" cy="4984929"/>
          </a:xfrm>
          <a:prstGeom prst="rect">
            <a:avLst/>
          </a:prstGeom>
        </p:spPr>
      </p:pic>
      <p:sp>
        <p:nvSpPr>
          <p:cNvPr id="5" name="矩形 4"/>
          <p:cNvSpPr/>
          <p:nvPr/>
        </p:nvSpPr>
        <p:spPr>
          <a:xfrm>
            <a:off x="817880" y="5921464"/>
            <a:ext cx="4095993" cy="369332"/>
          </a:xfrm>
          <a:prstGeom prst="rect">
            <a:avLst/>
          </a:prstGeom>
        </p:spPr>
        <p:txBody>
          <a:bodyPr wrap="none">
            <a:spAutoFit/>
          </a:bodyPr>
          <a:lstStyle/>
          <a:p>
            <a:r>
              <a:rPr lang="zh-CN" altLang="en-US" dirty="0"/>
              <a:t>要求</a:t>
            </a:r>
            <a:r>
              <a:rPr lang="en-US" altLang="zh-CN" dirty="0"/>
              <a:t>9--8</a:t>
            </a:r>
            <a:r>
              <a:rPr lang="zh-CN" altLang="en-US" dirty="0"/>
              <a:t>，</a:t>
            </a:r>
            <a:r>
              <a:rPr lang="en-US" altLang="zh-CN" dirty="0"/>
              <a:t>4--6</a:t>
            </a:r>
            <a:r>
              <a:rPr lang="zh-CN" altLang="en-US" dirty="0"/>
              <a:t>，</a:t>
            </a:r>
            <a:r>
              <a:rPr lang="en-US" altLang="zh-CN" dirty="0"/>
              <a:t>7--5</a:t>
            </a:r>
            <a:r>
              <a:rPr lang="zh-CN" altLang="en-US" dirty="0"/>
              <a:t>，</a:t>
            </a:r>
            <a:r>
              <a:rPr lang="en-US" altLang="zh-CN" dirty="0"/>
              <a:t>5—3</a:t>
            </a:r>
            <a:r>
              <a:rPr lang="zh-CN" altLang="en-US" dirty="0"/>
              <a:t>的</a:t>
            </a:r>
            <a:r>
              <a:rPr lang="en-US" altLang="zh-CN" dirty="0"/>
              <a:t>LCA</a:t>
            </a:r>
            <a:r>
              <a:rPr lang="zh-CN" alt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15280" y="584358"/>
            <a:ext cx="6116320" cy="5999322"/>
          </a:xfrm>
        </p:spPr>
        <p:txBody>
          <a:bodyPr>
            <a:normAutofit fontScale="92500" lnSpcReduction="10000"/>
          </a:bodyPr>
          <a:lstStyle/>
          <a:p>
            <a:pPr marL="0" indent="0">
              <a:buNone/>
            </a:pPr>
            <a:r>
              <a:rPr lang="zh-CN" altLang="en-US" sz="2400" dirty="0"/>
              <a:t>更新</a:t>
            </a:r>
            <a:r>
              <a:rPr lang="en-US" altLang="zh-CN" sz="2400" dirty="0"/>
              <a:t>f[7]=5</a:t>
            </a:r>
            <a:r>
              <a:rPr lang="zh-CN" altLang="en-US" sz="2400" dirty="0"/>
              <a:t>，继续搜</a:t>
            </a:r>
            <a:r>
              <a:rPr lang="en-US" altLang="zh-CN" sz="2400" dirty="0"/>
              <a:t>8</a:t>
            </a:r>
            <a:r>
              <a:rPr lang="zh-CN" altLang="en-US" sz="2400" dirty="0"/>
              <a:t>，发现</a:t>
            </a:r>
            <a:r>
              <a:rPr lang="en-US" altLang="zh-CN" sz="2400" dirty="0"/>
              <a:t>8</a:t>
            </a:r>
            <a:r>
              <a:rPr lang="zh-CN" altLang="en-US" sz="2400" dirty="0"/>
              <a:t>没有子节点，则寻找与其有关系的点；</a:t>
            </a:r>
          </a:p>
          <a:p>
            <a:pPr marL="0" indent="0">
              <a:buNone/>
            </a:pPr>
            <a:r>
              <a:rPr lang="zh-CN" altLang="en-US" sz="2400" dirty="0"/>
              <a:t>发现</a:t>
            </a:r>
            <a:r>
              <a:rPr lang="en-US" altLang="zh-CN" sz="2400" dirty="0"/>
              <a:t>9</a:t>
            </a:r>
            <a:r>
              <a:rPr lang="zh-CN" altLang="en-US" sz="2400" dirty="0"/>
              <a:t>与</a:t>
            </a:r>
            <a:r>
              <a:rPr lang="en-US" altLang="zh-CN" sz="2400" dirty="0"/>
              <a:t>8</a:t>
            </a:r>
            <a:r>
              <a:rPr lang="zh-CN" altLang="en-US" sz="2400" dirty="0"/>
              <a:t>有关系，此时</a:t>
            </a:r>
            <a:r>
              <a:rPr lang="en-US" altLang="zh-CN" sz="2400" dirty="0"/>
              <a:t>vis[9]=1</a:t>
            </a:r>
            <a:r>
              <a:rPr lang="zh-CN" altLang="en-US" sz="2400" dirty="0"/>
              <a:t>，则他们的最近公共祖先为</a:t>
            </a:r>
            <a:r>
              <a:rPr lang="en-US" altLang="zh-CN" sz="2400" dirty="0"/>
              <a:t>find(9)=5</a:t>
            </a:r>
            <a:r>
              <a:rPr lang="zh-CN" altLang="en-US" sz="2400" dirty="0"/>
              <a:t>；</a:t>
            </a:r>
          </a:p>
          <a:p>
            <a:pPr marL="0" indent="0">
              <a:buNone/>
            </a:pPr>
            <a:r>
              <a:rPr lang="en-US" altLang="zh-CN" sz="2400" dirty="0"/>
              <a:t>(find(9)</a:t>
            </a:r>
            <a:r>
              <a:rPr lang="zh-CN" altLang="en-US" sz="2400" dirty="0"/>
              <a:t>的顺序为</a:t>
            </a:r>
            <a:r>
              <a:rPr lang="en-US" altLang="zh-CN" sz="2400" dirty="0"/>
              <a:t>f[9]=7--&gt;f[7]=5--&gt;f[5]=5 return 5;)</a:t>
            </a:r>
          </a:p>
          <a:p>
            <a:pPr marL="0" indent="0">
              <a:buNone/>
            </a:pPr>
            <a:r>
              <a:rPr lang="zh-CN" altLang="en-US" sz="2400" dirty="0"/>
              <a:t>发现没有与</a:t>
            </a:r>
            <a:r>
              <a:rPr lang="en-US" altLang="zh-CN" sz="2400" dirty="0"/>
              <a:t>8</a:t>
            </a:r>
            <a:r>
              <a:rPr lang="zh-CN" altLang="en-US" sz="2400" dirty="0"/>
              <a:t>有关系的点了，返回此前一次搜索，更新</a:t>
            </a:r>
            <a:r>
              <a:rPr lang="en-US" altLang="zh-CN" sz="2400" dirty="0"/>
              <a:t>vis[8]=1</a:t>
            </a:r>
            <a:r>
              <a:rPr lang="zh-CN" altLang="en-US" sz="2400" dirty="0"/>
              <a:t>；</a:t>
            </a:r>
          </a:p>
          <a:p>
            <a:pPr marL="0" indent="0">
              <a:buNone/>
            </a:pPr>
            <a:r>
              <a:rPr lang="zh-CN" altLang="en-US" sz="2400" dirty="0"/>
              <a:t>表示</a:t>
            </a:r>
            <a:r>
              <a:rPr lang="en-US" altLang="zh-CN" sz="2400" dirty="0"/>
              <a:t>8</a:t>
            </a:r>
            <a:r>
              <a:rPr lang="zh-CN" altLang="en-US" sz="2400" dirty="0"/>
              <a:t>已经被搜完，更新</a:t>
            </a:r>
            <a:r>
              <a:rPr lang="en-US" altLang="zh-CN" sz="2400" dirty="0"/>
              <a:t>f[8]=5</a:t>
            </a:r>
            <a:r>
              <a:rPr lang="zh-CN" altLang="en-US" sz="2400" dirty="0"/>
              <a:t>，发现</a:t>
            </a:r>
            <a:r>
              <a:rPr lang="en-US" altLang="zh-CN" sz="2400" dirty="0"/>
              <a:t>5</a:t>
            </a:r>
            <a:r>
              <a:rPr lang="zh-CN" altLang="en-US" sz="2400" dirty="0"/>
              <a:t>没有没搜过的子节点了，寻找与其有关系的点；</a:t>
            </a:r>
            <a:endParaRPr lang="en-US" altLang="zh-CN" sz="2400" dirty="0"/>
          </a:p>
          <a:p>
            <a:pPr marL="0" indent="0">
              <a:buNone/>
            </a:pPr>
            <a:r>
              <a:rPr lang="zh-CN" altLang="en-US" sz="2400" dirty="0"/>
              <a:t>发现</a:t>
            </a:r>
            <a:r>
              <a:rPr lang="en-US" altLang="zh-CN" sz="2400" dirty="0"/>
              <a:t>7</a:t>
            </a:r>
            <a:r>
              <a:rPr lang="zh-CN" altLang="en-US" sz="2400" dirty="0"/>
              <a:t>和</a:t>
            </a:r>
            <a:r>
              <a:rPr lang="en-US" altLang="zh-CN" sz="2400" dirty="0"/>
              <a:t>5</a:t>
            </a:r>
            <a:r>
              <a:rPr lang="zh-CN" altLang="en-US" sz="2400" dirty="0"/>
              <a:t>有关系，此时</a:t>
            </a:r>
            <a:r>
              <a:rPr lang="en-US" altLang="zh-CN" sz="2400" dirty="0"/>
              <a:t>vis[7]=1</a:t>
            </a:r>
            <a:r>
              <a:rPr lang="zh-CN" altLang="en-US" sz="2400" dirty="0"/>
              <a:t>，所以他们的最近公共祖先为</a:t>
            </a:r>
            <a:r>
              <a:rPr lang="en-US" altLang="zh-CN" sz="2400" dirty="0"/>
              <a:t>find(7)=5</a:t>
            </a:r>
            <a:r>
              <a:rPr lang="zh-CN" altLang="en-US" sz="2400" dirty="0"/>
              <a:t>；</a:t>
            </a:r>
          </a:p>
          <a:p>
            <a:pPr marL="0" indent="0">
              <a:buNone/>
            </a:pPr>
            <a:r>
              <a:rPr lang="en-US" altLang="zh-CN" sz="2400" dirty="0"/>
              <a:t>(find(7)</a:t>
            </a:r>
            <a:r>
              <a:rPr lang="zh-CN" altLang="en-US" sz="2400" dirty="0"/>
              <a:t>的顺序为</a:t>
            </a:r>
            <a:r>
              <a:rPr lang="en-US" altLang="zh-CN" sz="2400" dirty="0"/>
              <a:t>f[7]=5--&gt;f[5]=5 return 5;)</a:t>
            </a:r>
          </a:p>
          <a:p>
            <a:pPr marL="0" indent="0">
              <a:buNone/>
            </a:pPr>
            <a:r>
              <a:rPr lang="zh-CN" altLang="en-US" sz="2400" dirty="0"/>
              <a:t>又发现</a:t>
            </a:r>
            <a:r>
              <a:rPr lang="en-US" altLang="zh-CN" sz="2400" dirty="0"/>
              <a:t>5</a:t>
            </a:r>
            <a:r>
              <a:rPr lang="zh-CN" altLang="en-US" sz="2400" dirty="0"/>
              <a:t>和</a:t>
            </a:r>
            <a:r>
              <a:rPr lang="en-US" altLang="zh-CN" sz="2400" dirty="0"/>
              <a:t>3</a:t>
            </a:r>
            <a:r>
              <a:rPr lang="zh-CN" altLang="en-US" sz="2400" dirty="0"/>
              <a:t>有关系，但是</a:t>
            </a:r>
            <a:r>
              <a:rPr lang="en-US" altLang="zh-CN" sz="2400" dirty="0"/>
              <a:t>vis[3]=0</a:t>
            </a:r>
            <a:r>
              <a:rPr lang="zh-CN" altLang="en-US" sz="2400" dirty="0"/>
              <a:t>，所以不操作，此时</a:t>
            </a:r>
            <a:r>
              <a:rPr lang="en-US" altLang="zh-CN" sz="2400" dirty="0"/>
              <a:t>5</a:t>
            </a:r>
            <a:r>
              <a:rPr lang="zh-CN" altLang="en-US" sz="2400" dirty="0"/>
              <a:t>的子节点全部搜完了；</a:t>
            </a:r>
          </a:p>
          <a:p>
            <a:pPr marL="0" indent="0">
              <a:buNone/>
            </a:pPr>
            <a:r>
              <a:rPr lang="zh-CN" altLang="en-US" sz="2400" dirty="0"/>
              <a:t>返回此前一次搜索，更新</a:t>
            </a:r>
            <a:r>
              <a:rPr lang="en-US" altLang="zh-CN" sz="2400" dirty="0"/>
              <a:t>vis[5]=1</a:t>
            </a:r>
            <a:r>
              <a:rPr lang="zh-CN" altLang="en-US" sz="2400" dirty="0"/>
              <a:t>，表示</a:t>
            </a:r>
            <a:r>
              <a:rPr lang="en-US" altLang="zh-CN" sz="2400" dirty="0"/>
              <a:t>5</a:t>
            </a:r>
            <a:r>
              <a:rPr lang="zh-CN" altLang="en-US" sz="2400" dirty="0"/>
              <a:t>已经被搜完，更新</a:t>
            </a:r>
            <a:r>
              <a:rPr lang="en-US" altLang="zh-CN" sz="2400" dirty="0"/>
              <a:t>f[5]=2</a:t>
            </a:r>
            <a:r>
              <a:rPr lang="zh-CN" altLang="en-US" sz="2400" dirty="0"/>
              <a:t>；</a:t>
            </a:r>
          </a:p>
        </p:txBody>
      </p:sp>
      <p:pic>
        <p:nvPicPr>
          <p:cNvPr id="4" name="内容占位符 4"/>
          <p:cNvPicPr>
            <a:picLocks noChangeAspect="1"/>
          </p:cNvPicPr>
          <p:nvPr/>
        </p:nvPicPr>
        <p:blipFill>
          <a:blip r:embed="rId2"/>
          <a:stretch>
            <a:fillRect/>
          </a:stretch>
        </p:blipFill>
        <p:spPr>
          <a:xfrm>
            <a:off x="542852" y="746918"/>
            <a:ext cx="4371021" cy="4984929"/>
          </a:xfrm>
          <a:prstGeom prst="rect">
            <a:avLst/>
          </a:prstGeom>
        </p:spPr>
      </p:pic>
      <p:sp>
        <p:nvSpPr>
          <p:cNvPr id="5" name="矩形 4"/>
          <p:cNvSpPr/>
          <p:nvPr/>
        </p:nvSpPr>
        <p:spPr>
          <a:xfrm>
            <a:off x="817880" y="5921464"/>
            <a:ext cx="4095993" cy="369332"/>
          </a:xfrm>
          <a:prstGeom prst="rect">
            <a:avLst/>
          </a:prstGeom>
        </p:spPr>
        <p:txBody>
          <a:bodyPr wrap="none">
            <a:spAutoFit/>
          </a:bodyPr>
          <a:lstStyle/>
          <a:p>
            <a:r>
              <a:rPr lang="zh-CN" altLang="en-US" dirty="0"/>
              <a:t>要求</a:t>
            </a:r>
            <a:r>
              <a:rPr lang="en-US" altLang="zh-CN" dirty="0"/>
              <a:t>9--8</a:t>
            </a:r>
            <a:r>
              <a:rPr lang="zh-CN" altLang="en-US" dirty="0"/>
              <a:t>，</a:t>
            </a:r>
            <a:r>
              <a:rPr lang="en-US" altLang="zh-CN" dirty="0"/>
              <a:t>4--6</a:t>
            </a:r>
            <a:r>
              <a:rPr lang="zh-CN" altLang="en-US" dirty="0"/>
              <a:t>，</a:t>
            </a:r>
            <a:r>
              <a:rPr lang="en-US" altLang="zh-CN" dirty="0"/>
              <a:t>7--5</a:t>
            </a:r>
            <a:r>
              <a:rPr lang="zh-CN" altLang="en-US" dirty="0"/>
              <a:t>，</a:t>
            </a:r>
            <a:r>
              <a:rPr lang="en-US" altLang="zh-CN" dirty="0"/>
              <a:t>5—3</a:t>
            </a:r>
            <a:r>
              <a:rPr lang="zh-CN" altLang="en-US" dirty="0"/>
              <a:t>的</a:t>
            </a:r>
            <a:r>
              <a:rPr lang="en-US" altLang="zh-CN" dirty="0"/>
              <a:t>LCA</a:t>
            </a:r>
            <a:r>
              <a:rPr lang="zh-CN" altLang="en-US" dirty="0"/>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15280" y="584358"/>
            <a:ext cx="6116320" cy="5999322"/>
          </a:xfrm>
        </p:spPr>
        <p:txBody>
          <a:bodyPr>
            <a:normAutofit/>
          </a:bodyPr>
          <a:lstStyle/>
          <a:p>
            <a:pPr marL="0" indent="0">
              <a:buNone/>
            </a:pPr>
            <a:r>
              <a:rPr lang="zh-CN" altLang="en-US" sz="2400" dirty="0"/>
              <a:t>发现</a:t>
            </a:r>
            <a:r>
              <a:rPr lang="en-US" altLang="zh-CN" sz="2400" dirty="0"/>
              <a:t>2</a:t>
            </a:r>
            <a:r>
              <a:rPr lang="zh-CN" altLang="en-US" sz="2400" dirty="0"/>
              <a:t>没有未被搜完的子节点，寻找与其有关系的点；</a:t>
            </a:r>
          </a:p>
          <a:p>
            <a:pPr marL="0" indent="0">
              <a:buNone/>
            </a:pPr>
            <a:r>
              <a:rPr lang="zh-CN" altLang="en-US" sz="2400" dirty="0"/>
              <a:t>又发现没有和</a:t>
            </a:r>
            <a:r>
              <a:rPr lang="en-US" altLang="zh-CN" sz="2400" dirty="0"/>
              <a:t>2</a:t>
            </a:r>
            <a:r>
              <a:rPr lang="zh-CN" altLang="en-US" sz="2400" dirty="0"/>
              <a:t>有关系的点，则此前一次搜索，更新</a:t>
            </a:r>
            <a:r>
              <a:rPr lang="en-US" altLang="zh-CN" sz="2400" dirty="0"/>
              <a:t>vis[2]=1</a:t>
            </a:r>
            <a:r>
              <a:rPr lang="zh-CN" altLang="en-US" sz="2400" dirty="0"/>
              <a:t>；</a:t>
            </a:r>
            <a:endParaRPr lang="en-US" altLang="zh-CN" sz="2400" dirty="0"/>
          </a:p>
          <a:p>
            <a:pPr marL="0" indent="0">
              <a:buNone/>
            </a:pPr>
            <a:r>
              <a:rPr lang="zh-CN" altLang="en-US" sz="2400" dirty="0"/>
              <a:t>表示</a:t>
            </a:r>
            <a:r>
              <a:rPr lang="en-US" altLang="zh-CN" sz="2400" dirty="0"/>
              <a:t>2</a:t>
            </a:r>
            <a:r>
              <a:rPr lang="zh-CN" altLang="en-US" sz="2400" dirty="0"/>
              <a:t>已经被搜完，更新</a:t>
            </a:r>
            <a:r>
              <a:rPr lang="en-US" altLang="zh-CN" sz="2400" dirty="0"/>
              <a:t>f[2]=1</a:t>
            </a:r>
            <a:r>
              <a:rPr lang="zh-CN" altLang="en-US" sz="2400" dirty="0"/>
              <a:t>，继续搜</a:t>
            </a:r>
            <a:r>
              <a:rPr lang="en-US" altLang="zh-CN" sz="2400" dirty="0"/>
              <a:t>3</a:t>
            </a:r>
            <a:r>
              <a:rPr lang="zh-CN" altLang="en-US" sz="2400" dirty="0"/>
              <a:t>，发现</a:t>
            </a:r>
            <a:r>
              <a:rPr lang="en-US" altLang="zh-CN" sz="2400" dirty="0"/>
              <a:t>3</a:t>
            </a:r>
            <a:r>
              <a:rPr lang="zh-CN" altLang="en-US" sz="2400" dirty="0"/>
              <a:t>有一个子节点</a:t>
            </a:r>
            <a:r>
              <a:rPr lang="en-US" altLang="zh-CN" sz="2400" dirty="0"/>
              <a:t>6</a:t>
            </a:r>
            <a:r>
              <a:rPr lang="zh-CN" altLang="en-US" sz="2400" dirty="0"/>
              <a:t>；</a:t>
            </a:r>
          </a:p>
          <a:p>
            <a:pPr marL="0" indent="0">
              <a:buNone/>
            </a:pPr>
            <a:r>
              <a:rPr lang="zh-CN" altLang="en-US" sz="2400" dirty="0"/>
              <a:t>搜索</a:t>
            </a:r>
            <a:r>
              <a:rPr lang="en-US" altLang="zh-CN" sz="2400" dirty="0"/>
              <a:t>6</a:t>
            </a:r>
            <a:r>
              <a:rPr lang="zh-CN" altLang="en-US" sz="2400" dirty="0"/>
              <a:t>，发现</a:t>
            </a:r>
            <a:r>
              <a:rPr lang="en-US" altLang="zh-CN" sz="2400" dirty="0"/>
              <a:t>6</a:t>
            </a:r>
            <a:r>
              <a:rPr lang="zh-CN" altLang="en-US" sz="2400" dirty="0"/>
              <a:t>没有子节点，则寻找与</a:t>
            </a:r>
            <a:r>
              <a:rPr lang="en-US" altLang="zh-CN" sz="2400" dirty="0"/>
              <a:t>6</a:t>
            </a:r>
            <a:r>
              <a:rPr lang="zh-CN" altLang="en-US" sz="2400" dirty="0"/>
              <a:t>有关系的点，发现</a:t>
            </a:r>
            <a:r>
              <a:rPr lang="en-US" altLang="zh-CN" sz="2400" dirty="0"/>
              <a:t>4</a:t>
            </a:r>
            <a:r>
              <a:rPr lang="zh-CN" altLang="en-US" sz="2400" dirty="0"/>
              <a:t>和</a:t>
            </a:r>
            <a:r>
              <a:rPr lang="en-US" altLang="zh-CN" sz="2400" dirty="0"/>
              <a:t>6</a:t>
            </a:r>
            <a:r>
              <a:rPr lang="zh-CN" altLang="en-US" sz="2400" dirty="0"/>
              <a:t>有关系；</a:t>
            </a:r>
          </a:p>
          <a:p>
            <a:pPr marL="0" indent="0">
              <a:buNone/>
            </a:pPr>
            <a:r>
              <a:rPr lang="zh-CN" altLang="en-US" sz="2400" dirty="0"/>
              <a:t>此时</a:t>
            </a:r>
            <a:r>
              <a:rPr lang="en-US" altLang="zh-CN" sz="2400" dirty="0"/>
              <a:t>vis[4]=1</a:t>
            </a:r>
            <a:r>
              <a:rPr lang="zh-CN" altLang="en-US" sz="2400" dirty="0"/>
              <a:t>，所以它们的最近公共祖先为</a:t>
            </a:r>
            <a:r>
              <a:rPr lang="en-US" altLang="zh-CN" sz="2400" dirty="0"/>
              <a:t>find(4)=1;</a:t>
            </a:r>
          </a:p>
          <a:p>
            <a:pPr marL="0" indent="0">
              <a:buNone/>
            </a:pPr>
            <a:r>
              <a:rPr lang="en-US" altLang="zh-CN" sz="2400" dirty="0"/>
              <a:t>(find(4)</a:t>
            </a:r>
            <a:r>
              <a:rPr lang="zh-CN" altLang="en-US" sz="2400" dirty="0"/>
              <a:t>的顺序为</a:t>
            </a:r>
            <a:r>
              <a:rPr lang="en-US" altLang="zh-CN" sz="2400" dirty="0"/>
              <a:t>f[4]=2--&gt;f[2]=2--&gt;f[1]=1 return 1;)</a:t>
            </a:r>
          </a:p>
          <a:p>
            <a:pPr marL="0" indent="0">
              <a:buNone/>
            </a:pPr>
            <a:r>
              <a:rPr lang="zh-CN" altLang="en-US" sz="2400" dirty="0"/>
              <a:t>发现没有与</a:t>
            </a:r>
            <a:r>
              <a:rPr lang="en-US" altLang="zh-CN" sz="2400" dirty="0"/>
              <a:t>6</a:t>
            </a:r>
            <a:r>
              <a:rPr lang="zh-CN" altLang="en-US" sz="2400" dirty="0"/>
              <a:t>有关系的点了，返回此前一次搜索，更新</a:t>
            </a:r>
            <a:r>
              <a:rPr lang="en-US" altLang="zh-CN" sz="2400" dirty="0"/>
              <a:t>vis[6]=1</a:t>
            </a:r>
            <a:r>
              <a:rPr lang="zh-CN" altLang="en-US" sz="2400" dirty="0"/>
              <a:t>，表示</a:t>
            </a:r>
            <a:r>
              <a:rPr lang="en-US" altLang="zh-CN" sz="2400" dirty="0"/>
              <a:t>6</a:t>
            </a:r>
            <a:r>
              <a:rPr lang="zh-CN" altLang="en-US" sz="2400" dirty="0"/>
              <a:t>已经被搜完了；</a:t>
            </a:r>
          </a:p>
        </p:txBody>
      </p:sp>
      <p:pic>
        <p:nvPicPr>
          <p:cNvPr id="4" name="内容占位符 4"/>
          <p:cNvPicPr>
            <a:picLocks noChangeAspect="1"/>
          </p:cNvPicPr>
          <p:nvPr/>
        </p:nvPicPr>
        <p:blipFill>
          <a:blip r:embed="rId2"/>
          <a:stretch>
            <a:fillRect/>
          </a:stretch>
        </p:blipFill>
        <p:spPr>
          <a:xfrm>
            <a:off x="542852" y="746918"/>
            <a:ext cx="4371021" cy="4984929"/>
          </a:xfrm>
          <a:prstGeom prst="rect">
            <a:avLst/>
          </a:prstGeom>
        </p:spPr>
      </p:pic>
      <p:sp>
        <p:nvSpPr>
          <p:cNvPr id="5" name="矩形 4"/>
          <p:cNvSpPr/>
          <p:nvPr/>
        </p:nvSpPr>
        <p:spPr>
          <a:xfrm>
            <a:off x="817880" y="5921464"/>
            <a:ext cx="4095993" cy="369332"/>
          </a:xfrm>
          <a:prstGeom prst="rect">
            <a:avLst/>
          </a:prstGeom>
        </p:spPr>
        <p:txBody>
          <a:bodyPr wrap="none">
            <a:spAutoFit/>
          </a:bodyPr>
          <a:lstStyle/>
          <a:p>
            <a:r>
              <a:rPr lang="zh-CN" altLang="en-US" dirty="0"/>
              <a:t>要求</a:t>
            </a:r>
            <a:r>
              <a:rPr lang="en-US" altLang="zh-CN" dirty="0"/>
              <a:t>9--8</a:t>
            </a:r>
            <a:r>
              <a:rPr lang="zh-CN" altLang="en-US" dirty="0"/>
              <a:t>，</a:t>
            </a:r>
            <a:r>
              <a:rPr lang="en-US" altLang="zh-CN" dirty="0"/>
              <a:t>4--6</a:t>
            </a:r>
            <a:r>
              <a:rPr lang="zh-CN" altLang="en-US" dirty="0"/>
              <a:t>，</a:t>
            </a:r>
            <a:r>
              <a:rPr lang="en-US" altLang="zh-CN" dirty="0"/>
              <a:t>7--5</a:t>
            </a:r>
            <a:r>
              <a:rPr lang="zh-CN" altLang="en-US" dirty="0"/>
              <a:t>，</a:t>
            </a:r>
            <a:r>
              <a:rPr lang="en-US" altLang="zh-CN" dirty="0"/>
              <a:t>5—3</a:t>
            </a:r>
            <a:r>
              <a:rPr lang="zh-CN" altLang="en-US" dirty="0"/>
              <a:t>的</a:t>
            </a:r>
            <a:r>
              <a:rPr lang="en-US" altLang="zh-CN" dirty="0"/>
              <a:t>LCA</a:t>
            </a:r>
            <a:r>
              <a:rPr lang="zh-CN" altLang="en-US" dirty="0"/>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15280" y="584358"/>
            <a:ext cx="6116320" cy="5999322"/>
          </a:xfrm>
        </p:spPr>
        <p:txBody>
          <a:bodyPr>
            <a:normAutofit/>
          </a:bodyPr>
          <a:lstStyle/>
          <a:p>
            <a:pPr marL="0" indent="0">
              <a:buNone/>
            </a:pPr>
            <a:r>
              <a:rPr lang="zh-CN" altLang="en-US" sz="2400" dirty="0"/>
              <a:t>更新</a:t>
            </a:r>
            <a:r>
              <a:rPr lang="en-US" altLang="zh-CN" sz="2400" dirty="0"/>
              <a:t>f[6]=3</a:t>
            </a:r>
            <a:r>
              <a:rPr lang="zh-CN" altLang="en-US" sz="2400" dirty="0"/>
              <a:t>，发现</a:t>
            </a:r>
            <a:r>
              <a:rPr lang="en-US" altLang="zh-CN" sz="2400" dirty="0"/>
              <a:t>3</a:t>
            </a:r>
            <a:r>
              <a:rPr lang="zh-CN" altLang="en-US" sz="2400" dirty="0"/>
              <a:t>没有没被搜过的子节点了，则寻找与</a:t>
            </a:r>
            <a:r>
              <a:rPr lang="en-US" altLang="zh-CN" sz="2400" dirty="0"/>
              <a:t>3</a:t>
            </a:r>
            <a:r>
              <a:rPr lang="zh-CN" altLang="en-US" sz="2400" dirty="0"/>
              <a:t>有关系的点；</a:t>
            </a:r>
          </a:p>
          <a:p>
            <a:pPr marL="0" indent="0">
              <a:buNone/>
            </a:pPr>
            <a:r>
              <a:rPr lang="zh-CN" altLang="en-US" sz="2400" dirty="0"/>
              <a:t>发现</a:t>
            </a:r>
            <a:r>
              <a:rPr lang="en-US" altLang="zh-CN" sz="2400" dirty="0"/>
              <a:t>5</a:t>
            </a:r>
            <a:r>
              <a:rPr lang="zh-CN" altLang="en-US" sz="2400" dirty="0"/>
              <a:t>和</a:t>
            </a:r>
            <a:r>
              <a:rPr lang="en-US" altLang="zh-CN" sz="2400" dirty="0"/>
              <a:t>3</a:t>
            </a:r>
            <a:r>
              <a:rPr lang="zh-CN" altLang="en-US" sz="2400" dirty="0"/>
              <a:t>有关系，此时</a:t>
            </a:r>
            <a:r>
              <a:rPr lang="en-US" altLang="zh-CN" sz="2400" dirty="0"/>
              <a:t>vis[5]=1</a:t>
            </a:r>
            <a:r>
              <a:rPr lang="zh-CN" altLang="en-US" sz="2400" dirty="0"/>
              <a:t>，则它们的最近公共祖先为</a:t>
            </a:r>
            <a:r>
              <a:rPr lang="en-US" altLang="zh-CN" sz="2400" dirty="0"/>
              <a:t>find(5)=1</a:t>
            </a:r>
            <a:r>
              <a:rPr lang="zh-CN" altLang="en-US" sz="2400" dirty="0"/>
              <a:t>；</a:t>
            </a:r>
          </a:p>
          <a:p>
            <a:pPr marL="0" indent="0">
              <a:buNone/>
            </a:pPr>
            <a:r>
              <a:rPr lang="en-US" altLang="zh-CN" sz="2400" dirty="0"/>
              <a:t>(find(5)</a:t>
            </a:r>
            <a:r>
              <a:rPr lang="zh-CN" altLang="en-US" sz="2400" dirty="0"/>
              <a:t>的顺序为</a:t>
            </a:r>
            <a:r>
              <a:rPr lang="en-US" altLang="zh-CN" sz="2400" dirty="0"/>
              <a:t>f[5]=2--&gt;f[2]=1--&gt;f[1]=1 return 1;)</a:t>
            </a:r>
          </a:p>
          <a:p>
            <a:pPr marL="0" indent="0">
              <a:buNone/>
            </a:pPr>
            <a:r>
              <a:rPr lang="zh-CN" altLang="en-US" sz="2400" dirty="0"/>
              <a:t>发现没有和</a:t>
            </a:r>
            <a:r>
              <a:rPr lang="en-US" altLang="zh-CN" sz="2400" dirty="0"/>
              <a:t>3</a:t>
            </a:r>
            <a:r>
              <a:rPr lang="zh-CN" altLang="en-US" sz="2400" dirty="0"/>
              <a:t>有关系的点了，返回此前一次搜索，更新</a:t>
            </a:r>
            <a:r>
              <a:rPr lang="en-US" altLang="zh-CN" sz="2400" dirty="0"/>
              <a:t>vis[3]=1</a:t>
            </a:r>
            <a:r>
              <a:rPr lang="zh-CN" altLang="en-US" sz="2400" dirty="0"/>
              <a:t>；</a:t>
            </a:r>
            <a:endParaRPr lang="en-US" altLang="zh-CN" sz="2400" dirty="0"/>
          </a:p>
          <a:p>
            <a:pPr marL="0" indent="0">
              <a:buNone/>
            </a:pPr>
            <a:r>
              <a:rPr lang="zh-CN" altLang="en-US" sz="2400" dirty="0"/>
              <a:t>更新</a:t>
            </a:r>
            <a:r>
              <a:rPr lang="en-US" altLang="zh-CN" sz="2400" dirty="0"/>
              <a:t>f[3]=1</a:t>
            </a:r>
            <a:r>
              <a:rPr lang="zh-CN" altLang="en-US" sz="2400" dirty="0"/>
              <a:t>，发现</a:t>
            </a:r>
            <a:r>
              <a:rPr lang="en-US" altLang="zh-CN" sz="2400" dirty="0"/>
              <a:t>1</a:t>
            </a:r>
            <a:r>
              <a:rPr lang="zh-CN" altLang="en-US" sz="2400" dirty="0"/>
              <a:t>没有被搜过的子节点也没有有关系的点，此时可以退出整个</a:t>
            </a:r>
            <a:r>
              <a:rPr lang="en-US" altLang="zh-CN" sz="2400" dirty="0" err="1"/>
              <a:t>dfs</a:t>
            </a:r>
            <a:r>
              <a:rPr lang="zh-CN" altLang="en-US" sz="2400" dirty="0"/>
              <a:t>了。</a:t>
            </a:r>
            <a:endParaRPr lang="en-US" altLang="zh-CN" sz="2400" dirty="0"/>
          </a:p>
          <a:p>
            <a:pPr marL="0" indent="0">
              <a:buNone/>
            </a:pPr>
            <a:endParaRPr lang="en-US" altLang="zh-CN" sz="2400" dirty="0"/>
          </a:p>
          <a:p>
            <a:pPr marL="0" indent="0">
              <a:buNone/>
            </a:pPr>
            <a:endParaRPr lang="en-US" altLang="zh-CN" sz="2400" dirty="0"/>
          </a:p>
          <a:p>
            <a:pPr marL="0" indent="0">
              <a:buNone/>
            </a:pPr>
            <a:r>
              <a:rPr lang="en-US" altLang="zh-CN" sz="2400" dirty="0">
                <a:hlinkClick r:id="rId2"/>
              </a:rPr>
              <a:t>https://www.cnblogs.com/JVxie/p/4854719.html</a:t>
            </a:r>
            <a:endParaRPr lang="zh-CN" altLang="en-US" sz="2400" dirty="0"/>
          </a:p>
        </p:txBody>
      </p:sp>
      <p:pic>
        <p:nvPicPr>
          <p:cNvPr id="4" name="内容占位符 4"/>
          <p:cNvPicPr>
            <a:picLocks noChangeAspect="1"/>
          </p:cNvPicPr>
          <p:nvPr/>
        </p:nvPicPr>
        <p:blipFill>
          <a:blip r:embed="rId3"/>
          <a:stretch>
            <a:fillRect/>
          </a:stretch>
        </p:blipFill>
        <p:spPr>
          <a:xfrm>
            <a:off x="542852" y="746918"/>
            <a:ext cx="4371021" cy="4984929"/>
          </a:xfrm>
          <a:prstGeom prst="rect">
            <a:avLst/>
          </a:prstGeom>
        </p:spPr>
      </p:pic>
      <p:sp>
        <p:nvSpPr>
          <p:cNvPr id="5" name="矩形 4"/>
          <p:cNvSpPr/>
          <p:nvPr/>
        </p:nvSpPr>
        <p:spPr>
          <a:xfrm>
            <a:off x="817880" y="5921464"/>
            <a:ext cx="4095993" cy="369332"/>
          </a:xfrm>
          <a:prstGeom prst="rect">
            <a:avLst/>
          </a:prstGeom>
        </p:spPr>
        <p:txBody>
          <a:bodyPr wrap="none">
            <a:spAutoFit/>
          </a:bodyPr>
          <a:lstStyle/>
          <a:p>
            <a:r>
              <a:rPr lang="zh-CN" altLang="en-US" dirty="0"/>
              <a:t>要求</a:t>
            </a:r>
            <a:r>
              <a:rPr lang="en-US" altLang="zh-CN" dirty="0"/>
              <a:t>9--8</a:t>
            </a:r>
            <a:r>
              <a:rPr lang="zh-CN" altLang="en-US" dirty="0"/>
              <a:t>，</a:t>
            </a:r>
            <a:r>
              <a:rPr lang="en-US" altLang="zh-CN" dirty="0"/>
              <a:t>4--6</a:t>
            </a:r>
            <a:r>
              <a:rPr lang="zh-CN" altLang="en-US" dirty="0"/>
              <a:t>，</a:t>
            </a:r>
            <a:r>
              <a:rPr lang="en-US" altLang="zh-CN" dirty="0"/>
              <a:t>7--5</a:t>
            </a:r>
            <a:r>
              <a:rPr lang="zh-CN" altLang="en-US" dirty="0"/>
              <a:t>，</a:t>
            </a:r>
            <a:r>
              <a:rPr lang="en-US" altLang="zh-CN" dirty="0"/>
              <a:t>5—3</a:t>
            </a:r>
            <a:r>
              <a:rPr lang="zh-CN" altLang="en-US" dirty="0"/>
              <a:t>的</a:t>
            </a:r>
            <a:r>
              <a:rPr lang="en-US" altLang="zh-CN" dirty="0"/>
              <a:t>LCA</a:t>
            </a:r>
            <a:r>
              <a:rPr lang="zh-CN" altLang="en-US" dirty="0"/>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6280" y="768985"/>
            <a:ext cx="10515600" cy="4351338"/>
          </a:xfrm>
        </p:spPr>
        <p:txBody>
          <a:bodyPr/>
          <a:lstStyle/>
          <a:p>
            <a:pPr marL="0" indent="0">
              <a:buNone/>
            </a:pPr>
            <a:r>
              <a:rPr lang="zh-CN" altLang="en-US" dirty="0"/>
              <a:t>例题：</a:t>
            </a:r>
            <a:r>
              <a:rPr lang="en-US" altLang="zh-CN" dirty="0"/>
              <a:t>HDU 2874 </a:t>
            </a:r>
            <a:r>
              <a:rPr lang="zh-CN" altLang="en-US" dirty="0"/>
              <a:t>森林</a:t>
            </a:r>
            <a:r>
              <a:rPr lang="en-US" altLang="zh-CN" dirty="0"/>
              <a:t>LCA</a:t>
            </a:r>
          </a:p>
          <a:p>
            <a:pPr marL="0" indent="0">
              <a:buNone/>
            </a:pPr>
            <a:endParaRPr lang="en-US" altLang="zh-CN" dirty="0"/>
          </a:p>
          <a:p>
            <a:pPr marL="0" indent="0">
              <a:buNone/>
            </a:pPr>
            <a:r>
              <a:rPr lang="zh-CN" altLang="en-US" dirty="0"/>
              <a:t>题意：在一个包含 </a:t>
            </a:r>
            <a:r>
              <a:rPr lang="en-US" altLang="zh-CN" dirty="0"/>
              <a:t>n </a:t>
            </a:r>
            <a:r>
              <a:rPr lang="zh-CN" altLang="en-US" dirty="0"/>
              <a:t>个节点 </a:t>
            </a:r>
            <a:r>
              <a:rPr lang="en-US" altLang="zh-CN" dirty="0"/>
              <a:t>m </a:t>
            </a:r>
            <a:r>
              <a:rPr lang="zh-CN" altLang="en-US" dirty="0"/>
              <a:t>条边的森林中；有 </a:t>
            </a:r>
            <a:r>
              <a:rPr lang="en-US" altLang="zh-CN" dirty="0"/>
              <a:t>q </a:t>
            </a:r>
            <a:r>
              <a:rPr lang="zh-CN" altLang="en-US" dirty="0"/>
              <a:t>次询问，每次询问求解两点间的最短距离；如果这两点不联通，输出 </a:t>
            </a:r>
            <a:r>
              <a:rPr lang="en-US" altLang="zh-CN" dirty="0"/>
              <a:t>"Not connected"</a:t>
            </a:r>
            <a:r>
              <a:rPr lang="zh-CN" altLang="en-US" dirty="0"/>
              <a:t>；</a:t>
            </a:r>
            <a:endParaRPr lang="en-US" altLang="zh-CN" dirty="0"/>
          </a:p>
          <a:p>
            <a:pPr marL="0" indent="0">
              <a:buNone/>
            </a:pPr>
            <a:r>
              <a:rPr lang="en-US" altLang="zh-CN" dirty="0" err="1"/>
              <a:t>n,m</a:t>
            </a:r>
            <a:r>
              <a:rPr lang="en-US" altLang="zh-CN" dirty="0"/>
              <a:t>&lt;=1e4</a:t>
            </a:r>
          </a:p>
          <a:p>
            <a:pPr marL="0" indent="0">
              <a:buNone/>
            </a:pPr>
            <a:r>
              <a:rPr lang="en-US" altLang="zh-CN" dirty="0"/>
              <a:t>q&lt;=1e6</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12800"/>
            <a:ext cx="10515600" cy="5364163"/>
          </a:xfrm>
        </p:spPr>
        <p:txBody>
          <a:bodyPr/>
          <a:lstStyle/>
          <a:p>
            <a:pPr marL="0" indent="0">
              <a:buNone/>
            </a:pPr>
            <a:r>
              <a:rPr lang="zh-CN" altLang="en-US" dirty="0"/>
              <a:t>思路：</a:t>
            </a:r>
            <a:endParaRPr lang="en-US" altLang="zh-CN" dirty="0"/>
          </a:p>
          <a:p>
            <a:pPr marL="0" indent="0">
              <a:buNone/>
            </a:pPr>
            <a:endParaRPr lang="en-US" altLang="zh-CN" dirty="0"/>
          </a:p>
          <a:p>
            <a:pPr marL="0" indent="0">
              <a:buNone/>
            </a:pPr>
            <a:r>
              <a:rPr lang="zh-CN" altLang="en-US" dirty="0"/>
              <a:t>通过添加虚点，我们可以把这个森林转化成一棵树。</a:t>
            </a:r>
            <a:endParaRPr lang="en-US" altLang="zh-CN" dirty="0"/>
          </a:p>
          <a:p>
            <a:pPr marL="0" indent="0">
              <a:buNone/>
            </a:pPr>
            <a:r>
              <a:rPr lang="en-US" altLang="zh-CN" dirty="0"/>
              <a:t>(</a:t>
            </a:r>
            <a:r>
              <a:rPr lang="zh-CN" altLang="en-US" dirty="0"/>
              <a:t>用并查集将森林中每棵树的根连边到虚点上。</a:t>
            </a:r>
            <a:r>
              <a:rPr lang="en-US" altLang="zh-CN" dirty="0"/>
              <a:t>)</a:t>
            </a:r>
            <a:endParaRPr lang="zh-CN" altLang="en-US" dirty="0"/>
          </a:p>
          <a:p>
            <a:pPr marL="0" indent="0">
              <a:buNone/>
            </a:pPr>
            <a:r>
              <a:rPr lang="zh-CN" altLang="en-US" dirty="0"/>
              <a:t>这样求两点的距离就可以转化成一棵树上的两点的距离。</a:t>
            </a:r>
            <a:endParaRPr lang="en-US" altLang="zh-CN" dirty="0"/>
          </a:p>
          <a:p>
            <a:pPr marL="0" indent="0">
              <a:buNone/>
            </a:pPr>
            <a:r>
              <a:rPr lang="zh-CN" altLang="en-US" dirty="0"/>
              <a:t>两点间最近距离为两点到其</a:t>
            </a:r>
            <a:r>
              <a:rPr lang="en-US" altLang="zh-CN" dirty="0"/>
              <a:t>LCA</a:t>
            </a:r>
            <a:r>
              <a:rPr lang="zh-CN" altLang="en-US" dirty="0"/>
              <a:t>之和，可以用下式计算：</a:t>
            </a:r>
          </a:p>
          <a:p>
            <a:pPr marL="0" indent="0">
              <a:buNone/>
            </a:pPr>
            <a:r>
              <a:rPr lang="en-US" altLang="zh-CN" dirty="0"/>
              <a:t>dis[u]+dis[v]-2*dis[LCA(</a:t>
            </a:r>
            <a:r>
              <a:rPr lang="en-US" altLang="zh-CN" dirty="0" err="1"/>
              <a:t>u,v</a:t>
            </a:r>
            <a:r>
              <a:rPr lang="en-US" altLang="zh-CN" dirty="0"/>
              <a:t>)]</a:t>
            </a:r>
            <a:r>
              <a:rPr lang="zh-CN" altLang="en-US" dirty="0"/>
              <a:t> </a:t>
            </a:r>
            <a:endParaRPr lang="en-US" altLang="zh-CN" dirty="0"/>
          </a:p>
          <a:p>
            <a:pPr marL="0" indent="0">
              <a:buNone/>
            </a:pPr>
            <a:r>
              <a:rPr lang="zh-CN" altLang="en-US" dirty="0"/>
              <a:t> </a:t>
            </a:r>
            <a:r>
              <a:rPr lang="en-US" altLang="zh-CN" dirty="0"/>
              <a:t>dis[</a:t>
            </a:r>
            <a:r>
              <a:rPr lang="en-US" altLang="zh-CN" dirty="0" err="1"/>
              <a:t>i</a:t>
            </a:r>
            <a:r>
              <a:rPr lang="en-US" altLang="zh-CN" dirty="0"/>
              <a:t>]</a:t>
            </a:r>
            <a:r>
              <a:rPr lang="zh-CN" altLang="en-US" dirty="0"/>
              <a:t>表示节点</a:t>
            </a:r>
            <a:r>
              <a:rPr lang="en-US" altLang="zh-CN" dirty="0" err="1"/>
              <a:t>i</a:t>
            </a:r>
            <a:r>
              <a:rPr lang="zh-CN" altLang="en-US" dirty="0"/>
              <a:t>到新的树根节点的距离。</a:t>
            </a:r>
          </a:p>
          <a:p>
            <a:pPr marL="0" indent="0">
              <a:buNone/>
            </a:pPr>
            <a:r>
              <a:rPr lang="zh-CN" altLang="en-US" dirty="0"/>
              <a:t>不联通的话就是</a:t>
            </a:r>
            <a:r>
              <a:rPr lang="en-US" altLang="zh-CN" dirty="0"/>
              <a:t>LCA </a:t>
            </a:r>
            <a:r>
              <a:rPr lang="zh-CN" altLang="en-US" dirty="0"/>
              <a:t>为</a:t>
            </a:r>
            <a:r>
              <a:rPr lang="en-US" altLang="zh-CN" dirty="0"/>
              <a:t>0</a:t>
            </a:r>
            <a:r>
              <a:rPr lang="zh-CN" altLang="en-US" dirty="0"/>
              <a:t>的情况（</a:t>
            </a:r>
            <a:r>
              <a:rPr lang="en-US" altLang="zh-CN" dirty="0"/>
              <a:t>0</a:t>
            </a:r>
            <a:r>
              <a:rPr lang="zh-CN" altLang="en-US" dirty="0"/>
              <a:t>是添加的虚点，作为新的树的根）</a:t>
            </a:r>
          </a:p>
          <a:p>
            <a:pPr marL="0" indent="0">
              <a:buNone/>
            </a:pP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6280" y="768985"/>
            <a:ext cx="10515600" cy="4351338"/>
          </a:xfrm>
        </p:spPr>
        <p:txBody>
          <a:bodyPr/>
          <a:lstStyle/>
          <a:p>
            <a:pPr marL="0" indent="0">
              <a:buNone/>
            </a:pPr>
            <a:r>
              <a:rPr lang="zh-CN" altLang="en-US" dirty="0"/>
              <a:t>例题：</a:t>
            </a:r>
            <a:r>
              <a:rPr lang="en-US" altLang="zh-CN" dirty="0"/>
              <a:t>poj3417Network</a:t>
            </a:r>
          </a:p>
          <a:p>
            <a:pPr marL="0" indent="0">
              <a:buNone/>
            </a:pPr>
            <a:endParaRPr lang="en-US" altLang="zh-CN" dirty="0"/>
          </a:p>
          <a:p>
            <a:pPr marL="0" indent="0">
              <a:buNone/>
            </a:pPr>
            <a:r>
              <a:rPr lang="zh-CN" altLang="en-US" dirty="0"/>
              <a:t>题意：给一个树，然后又在树上加了好多的边，现在问你删除一条原先的边和新加的边的一条，有多少种方法使得树不连通</a:t>
            </a:r>
            <a:endParaRPr lang="en-US" altLang="zh-CN" dirty="0"/>
          </a:p>
          <a:p>
            <a:pPr marL="0" indent="0">
              <a:buNone/>
            </a:pPr>
            <a:r>
              <a:rPr lang="en-US" altLang="zh-CN" dirty="0" err="1"/>
              <a:t>n,m</a:t>
            </a:r>
            <a:r>
              <a:rPr lang="en-US" altLang="zh-CN" dirty="0"/>
              <a:t>&lt;=1e5</a:t>
            </a:r>
          </a:p>
          <a:p>
            <a:pPr marL="0" indent="0">
              <a:buNone/>
            </a:pP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åºç¯æ "/>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326012" y="118745"/>
            <a:ext cx="4696373" cy="264171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624840" y="2760455"/>
            <a:ext cx="10942320" cy="3785652"/>
          </a:xfrm>
          <a:prstGeom prst="rect">
            <a:avLst/>
          </a:prstGeom>
          <a:noFill/>
        </p:spPr>
        <p:txBody>
          <a:bodyPr wrap="square" rtlCol="0">
            <a:spAutoFit/>
          </a:bodyPr>
          <a:lstStyle/>
          <a:p>
            <a:r>
              <a:rPr lang="zh-CN" altLang="en-US" sz="2000" dirty="0"/>
              <a:t>我们发现如果</a:t>
            </a:r>
            <a:r>
              <a:rPr lang="en-US" altLang="zh-CN" sz="2000" dirty="0" err="1"/>
              <a:t>x,y</a:t>
            </a:r>
            <a:r>
              <a:rPr lang="zh-CN" altLang="en-US" sz="2000" dirty="0"/>
              <a:t>之间有一条附加边，则这条边和</a:t>
            </a:r>
            <a:r>
              <a:rPr lang="en-US" altLang="zh-CN" sz="2000" dirty="0"/>
              <a:t>x</a:t>
            </a:r>
            <a:r>
              <a:rPr lang="zh-CN" altLang="en-US" sz="2000" dirty="0"/>
              <a:t>到</a:t>
            </a:r>
            <a:r>
              <a:rPr lang="en-US" altLang="zh-CN" sz="2000" dirty="0"/>
              <a:t>y</a:t>
            </a:r>
            <a:r>
              <a:rPr lang="zh-CN" altLang="en-US" sz="2000" dirty="0"/>
              <a:t>的路径组成了一个环，如果说我们要切割</a:t>
            </a:r>
            <a:r>
              <a:rPr lang="en-US" altLang="zh-CN" sz="2000" dirty="0"/>
              <a:t>x</a:t>
            </a:r>
            <a:r>
              <a:rPr lang="zh-CN" altLang="en-US" sz="2000" dirty="0"/>
              <a:t>到</a:t>
            </a:r>
            <a:r>
              <a:rPr lang="en-US" altLang="zh-CN" sz="2000" dirty="0"/>
              <a:t>y</a:t>
            </a:r>
            <a:r>
              <a:rPr lang="zh-CN" altLang="en-US" sz="2000" dirty="0"/>
              <a:t>的路径上的一条主要边，我们必须要再切断这条附加边，才能使图不再连通那么如果</a:t>
            </a:r>
            <a:r>
              <a:rPr lang="en-US" altLang="zh-CN" sz="2000" dirty="0"/>
              <a:t>x</a:t>
            </a:r>
            <a:r>
              <a:rPr lang="zh-CN" altLang="en-US" sz="2000" dirty="0"/>
              <a:t>，</a:t>
            </a:r>
            <a:r>
              <a:rPr lang="en-US" altLang="zh-CN" sz="2000" dirty="0"/>
              <a:t>y</a:t>
            </a:r>
            <a:r>
              <a:rPr lang="zh-CN" altLang="en-US" sz="2000" dirty="0"/>
              <a:t>之间有两条或以上附加边，若我们已切割了</a:t>
            </a:r>
            <a:r>
              <a:rPr lang="en-US" altLang="zh-CN" sz="2000" dirty="0"/>
              <a:t>x</a:t>
            </a:r>
            <a:r>
              <a:rPr lang="zh-CN" altLang="en-US" sz="2000" dirty="0"/>
              <a:t>到</a:t>
            </a:r>
            <a:r>
              <a:rPr lang="en-US" altLang="zh-CN" sz="2000" dirty="0"/>
              <a:t>y</a:t>
            </a:r>
            <a:r>
              <a:rPr lang="zh-CN" altLang="en-US" sz="2000" dirty="0"/>
              <a:t>路径上的一条主要边，那么是无法通过仅再切割一条附加边来使图不再连通</a:t>
            </a:r>
            <a:r>
              <a:rPr lang="en-US" altLang="zh-CN" sz="2000" dirty="0"/>
              <a:t>.</a:t>
            </a:r>
          </a:p>
          <a:p>
            <a:r>
              <a:rPr lang="zh-CN" altLang="en-US" sz="2000" dirty="0"/>
              <a:t>因而我们每次读入一条附加边，就给</a:t>
            </a:r>
            <a:r>
              <a:rPr lang="en-US" altLang="zh-CN" sz="2000" dirty="0"/>
              <a:t>x</a:t>
            </a:r>
            <a:r>
              <a:rPr lang="zh-CN" altLang="en-US" sz="2000" dirty="0"/>
              <a:t>到</a:t>
            </a:r>
            <a:r>
              <a:rPr lang="en-US" altLang="zh-CN" sz="2000" dirty="0"/>
              <a:t>y</a:t>
            </a:r>
            <a:r>
              <a:rPr lang="zh-CN" altLang="en-US" sz="2000" dirty="0"/>
              <a:t>的路径上的所有主要边记录上“被覆盖一次”，这样再去遍历所有主要边 对于我们想要切割的一条主要边，</a:t>
            </a:r>
            <a:endParaRPr lang="en-US" altLang="zh-CN" sz="2000" dirty="0"/>
          </a:p>
          <a:p>
            <a:r>
              <a:rPr lang="zh-CN" altLang="en-US" sz="2000" dirty="0"/>
              <a:t>有以下</a:t>
            </a:r>
            <a:r>
              <a:rPr lang="en-US" altLang="zh-CN" sz="2000" dirty="0"/>
              <a:t>3</a:t>
            </a:r>
            <a:r>
              <a:rPr lang="zh-CN" altLang="en-US" sz="2000" dirty="0"/>
              <a:t>种情况</a:t>
            </a:r>
            <a:endParaRPr lang="en-US" altLang="zh-CN" sz="2000" dirty="0"/>
          </a:p>
          <a:p>
            <a:r>
              <a:rPr lang="zh-CN" altLang="en-US" sz="2000" dirty="0"/>
              <a:t>若这条边被覆盖</a:t>
            </a:r>
            <a:r>
              <a:rPr lang="en-US" altLang="zh-CN" sz="2000" dirty="0"/>
              <a:t>0</a:t>
            </a:r>
            <a:r>
              <a:rPr lang="zh-CN" altLang="en-US" sz="2000" dirty="0"/>
              <a:t>次，则可以任意再切断一条附加边</a:t>
            </a:r>
            <a:endParaRPr lang="en-US" altLang="zh-CN" sz="2000" dirty="0"/>
          </a:p>
          <a:p>
            <a:r>
              <a:rPr lang="zh-CN" altLang="en-US" sz="2000" dirty="0"/>
              <a:t>若这条边被覆盖</a:t>
            </a:r>
            <a:r>
              <a:rPr lang="en-US" altLang="zh-CN" sz="2000" dirty="0"/>
              <a:t>1</a:t>
            </a:r>
            <a:r>
              <a:rPr lang="zh-CN" altLang="en-US" sz="2000" dirty="0"/>
              <a:t>次，那么只能再切断唯一的一条附加边</a:t>
            </a:r>
            <a:endParaRPr lang="en-US" altLang="zh-CN" sz="2000" dirty="0"/>
          </a:p>
          <a:p>
            <a:r>
              <a:rPr lang="zh-CN" altLang="en-US" sz="2000" dirty="0"/>
              <a:t>若这条边被覆盖</a:t>
            </a:r>
            <a:r>
              <a:rPr lang="en-US" altLang="zh-CN" sz="2000" dirty="0"/>
              <a:t>2</a:t>
            </a:r>
            <a:r>
              <a:rPr lang="zh-CN" altLang="en-US" sz="2000" dirty="0"/>
              <a:t>次及以上，没有可行的方案</a:t>
            </a:r>
            <a:endParaRPr lang="en-US" altLang="zh-CN" sz="2000" dirty="0"/>
          </a:p>
          <a:p>
            <a:r>
              <a:rPr lang="zh-CN" altLang="en-US" sz="2000" dirty="0"/>
              <a:t>现在的问题是如何快速求出每条边被覆盖了多少次，对于这类问题，可以类比序列差分，有</a:t>
            </a:r>
            <a:r>
              <a:rPr lang="zh-CN" altLang="en-US" sz="2000" b="1" dirty="0"/>
              <a:t>树上差分算法</a:t>
            </a:r>
            <a:endParaRPr lang="zh-CN" altLang="en-US" sz="2000" dirty="0"/>
          </a:p>
        </p:txBody>
      </p:sp>
      <p:sp>
        <p:nvSpPr>
          <p:cNvPr id="5" name="矩形 4"/>
          <p:cNvSpPr/>
          <p:nvPr/>
        </p:nvSpPr>
        <p:spPr>
          <a:xfrm>
            <a:off x="933018" y="977066"/>
            <a:ext cx="1415772" cy="584775"/>
          </a:xfrm>
          <a:prstGeom prst="rect">
            <a:avLst/>
          </a:prstGeom>
        </p:spPr>
        <p:txBody>
          <a:bodyPr wrap="none">
            <a:spAutoFit/>
          </a:bodyPr>
          <a:lstStyle/>
          <a:p>
            <a:r>
              <a:rPr lang="zh-CN" altLang="en-US" sz="3200" dirty="0"/>
              <a:t>思路：</a:t>
            </a:r>
            <a:endParaRPr lang="en-US" altLang="zh-C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6120" y="504824"/>
            <a:ext cx="10515600" cy="5824855"/>
          </a:xfrm>
        </p:spPr>
        <p:txBody>
          <a:bodyPr>
            <a:normAutofit/>
          </a:bodyPr>
          <a:lstStyle/>
          <a:p>
            <a:pPr marL="0" indent="0">
              <a:buNone/>
            </a:pPr>
            <a:r>
              <a:rPr lang="zh-CN" altLang="en-US" dirty="0"/>
              <a:t>对于第一种情况，我们画图说明。</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显然</a:t>
            </a:r>
            <a:r>
              <a:rPr lang="en-US" altLang="zh-CN" dirty="0"/>
              <a:t>v</a:t>
            </a:r>
            <a:r>
              <a:rPr lang="zh-CN" altLang="en-US" dirty="0"/>
              <a:t>并不是</a:t>
            </a:r>
            <a:r>
              <a:rPr lang="en-US" altLang="zh-CN" dirty="0"/>
              <a:t>u</a:t>
            </a:r>
            <a:r>
              <a:rPr lang="zh-CN" altLang="en-US" dirty="0"/>
              <a:t>的最远点，原因是</a:t>
            </a:r>
            <a:endParaRPr lang="en-US" altLang="zh-CN" dirty="0"/>
          </a:p>
          <a:p>
            <a:pPr marL="0" indent="0">
              <a:buNone/>
            </a:pPr>
            <a:endParaRPr lang="en-US" altLang="zh-CN" dirty="0"/>
          </a:p>
          <a:p>
            <a:pPr marL="0" indent="0">
              <a:buNone/>
            </a:pPr>
            <a:r>
              <a:rPr lang="en-US" altLang="zh-CN" dirty="0"/>
              <a:t>max{</a:t>
            </a:r>
            <a:r>
              <a:rPr lang="en-US" altLang="zh-CN" dirty="0" err="1"/>
              <a:t>dist</a:t>
            </a:r>
            <a:r>
              <a:rPr lang="en-US" altLang="zh-CN" dirty="0"/>
              <a:t>(</a:t>
            </a:r>
            <a:r>
              <a:rPr lang="en-US" altLang="zh-CN" dirty="0" err="1"/>
              <a:t>s,v</a:t>
            </a:r>
            <a:r>
              <a:rPr lang="en-US" altLang="zh-CN" dirty="0"/>
              <a:t>),</a:t>
            </a:r>
            <a:r>
              <a:rPr lang="en-US" altLang="zh-CN" dirty="0" err="1"/>
              <a:t>dist</a:t>
            </a:r>
            <a:r>
              <a:rPr lang="en-US" altLang="zh-CN" dirty="0"/>
              <a:t>(</a:t>
            </a:r>
            <a:r>
              <a:rPr lang="en-US" altLang="zh-CN" dirty="0" err="1"/>
              <a:t>v,t</a:t>
            </a:r>
            <a:r>
              <a:rPr lang="en-US" altLang="zh-CN" dirty="0"/>
              <a:t>)}+</a:t>
            </a:r>
            <a:r>
              <a:rPr lang="en-US" altLang="zh-CN" dirty="0" err="1"/>
              <a:t>dist</a:t>
            </a:r>
            <a:r>
              <a:rPr lang="en-US" altLang="zh-CN" dirty="0"/>
              <a:t>(</a:t>
            </a:r>
            <a:r>
              <a:rPr lang="en-US" altLang="zh-CN" dirty="0" err="1"/>
              <a:t>u,v</a:t>
            </a:r>
            <a:r>
              <a:rPr lang="en-US" altLang="zh-CN" dirty="0"/>
              <a:t>)&gt;</a:t>
            </a:r>
            <a:r>
              <a:rPr lang="en-US" altLang="zh-CN" dirty="0" err="1"/>
              <a:t>dist</a:t>
            </a:r>
            <a:r>
              <a:rPr lang="en-US" altLang="zh-CN" dirty="0"/>
              <a:t>(</a:t>
            </a:r>
            <a:r>
              <a:rPr lang="en-US" altLang="zh-CN" dirty="0" err="1"/>
              <a:t>u,v</a:t>
            </a:r>
            <a:r>
              <a:rPr lang="en-US" altLang="zh-CN" dirty="0"/>
              <a:t>)</a:t>
            </a:r>
            <a:r>
              <a:rPr lang="zh-CN" altLang="en-US" dirty="0"/>
              <a:t>，</a:t>
            </a:r>
            <a:endParaRPr lang="en-US" altLang="zh-CN" dirty="0"/>
          </a:p>
          <a:p>
            <a:pPr marL="0" indent="0">
              <a:buNone/>
            </a:pPr>
            <a:endParaRPr lang="en-US" altLang="zh-CN" dirty="0"/>
          </a:p>
          <a:p>
            <a:pPr marL="0" indent="0">
              <a:buNone/>
            </a:pPr>
            <a:r>
              <a:rPr lang="zh-CN" altLang="en-US" dirty="0"/>
              <a:t>这与我们</a:t>
            </a:r>
            <a:r>
              <a:rPr lang="en-US" altLang="zh-CN" dirty="0"/>
              <a:t>v</a:t>
            </a:r>
            <a:r>
              <a:rPr lang="zh-CN" altLang="en-US" dirty="0"/>
              <a:t>距</a:t>
            </a:r>
            <a:r>
              <a:rPr lang="en-US" altLang="zh-CN" dirty="0"/>
              <a:t>u</a:t>
            </a:r>
            <a:r>
              <a:rPr lang="zh-CN" altLang="en-US" dirty="0"/>
              <a:t>最远的前提相矛盾。</a:t>
            </a:r>
          </a:p>
        </p:txBody>
      </p:sp>
      <p:pic>
        <p:nvPicPr>
          <p:cNvPr id="4" name="图片 3"/>
          <p:cNvPicPr>
            <a:picLocks noChangeAspect="1"/>
          </p:cNvPicPr>
          <p:nvPr/>
        </p:nvPicPr>
        <p:blipFill>
          <a:blip r:embed="rId2"/>
          <a:stretch>
            <a:fillRect/>
          </a:stretch>
        </p:blipFill>
        <p:spPr>
          <a:xfrm>
            <a:off x="3389312" y="1135063"/>
            <a:ext cx="3686175" cy="20955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22960"/>
            <a:ext cx="10515600" cy="5354003"/>
          </a:xfrm>
        </p:spPr>
        <p:txBody>
          <a:bodyPr/>
          <a:lstStyle/>
          <a:p>
            <a:pPr marL="0" indent="0">
              <a:buNone/>
            </a:pPr>
            <a:r>
              <a:rPr lang="zh-CN" altLang="en-US" dirty="0"/>
              <a:t>具体：</a:t>
            </a:r>
            <a:endParaRPr lang="en-US" altLang="zh-CN" dirty="0"/>
          </a:p>
          <a:p>
            <a:pPr marL="0" indent="0">
              <a:buNone/>
            </a:pPr>
            <a:br>
              <a:rPr lang="en-US" altLang="zh-CN" dirty="0"/>
            </a:br>
            <a:r>
              <a:rPr lang="zh-CN" altLang="en-US" dirty="0"/>
              <a:t>设</a:t>
            </a:r>
            <a:r>
              <a:rPr lang="en-US" altLang="zh-CN" dirty="0"/>
              <a:t>f</a:t>
            </a:r>
            <a:r>
              <a:rPr lang="zh-CN" altLang="en-US" dirty="0"/>
              <a:t>（</a:t>
            </a:r>
            <a:r>
              <a:rPr lang="en-US" altLang="zh-CN" dirty="0"/>
              <a:t>x</a:t>
            </a:r>
            <a:r>
              <a:rPr lang="zh-CN" altLang="en-US" dirty="0"/>
              <a:t>）为以</a:t>
            </a:r>
            <a:r>
              <a:rPr lang="en-US" altLang="zh-CN" dirty="0"/>
              <a:t>x</a:t>
            </a:r>
            <a:r>
              <a:rPr lang="zh-CN" altLang="en-US" dirty="0"/>
              <a:t>为根的子树中所有节点</a:t>
            </a:r>
            <a:r>
              <a:rPr lang="en-US" altLang="zh-CN" dirty="0" err="1"/>
              <a:t>dif</a:t>
            </a:r>
            <a:r>
              <a:rPr lang="zh-CN" altLang="en-US" dirty="0"/>
              <a:t>之和，则</a:t>
            </a:r>
            <a:r>
              <a:rPr lang="en-US" altLang="zh-CN" dirty="0"/>
              <a:t>f</a:t>
            </a:r>
            <a:r>
              <a:rPr lang="zh-CN" altLang="en-US" dirty="0"/>
              <a:t>（</a:t>
            </a:r>
            <a:r>
              <a:rPr lang="en-US" altLang="zh-CN" dirty="0"/>
              <a:t>x</a:t>
            </a:r>
            <a:r>
              <a:rPr lang="zh-CN" altLang="en-US" dirty="0"/>
              <a:t>）就是</a:t>
            </a:r>
            <a:r>
              <a:rPr lang="en-US" altLang="zh-CN" dirty="0"/>
              <a:t>x</a:t>
            </a:r>
            <a:r>
              <a:rPr lang="zh-CN" altLang="en-US" dirty="0"/>
              <a:t>到其父节点的边被覆盖的次数 ，即子树和</a:t>
            </a:r>
            <a:endParaRPr lang="en-US" altLang="zh-CN" dirty="0"/>
          </a:p>
          <a:p>
            <a:pPr marL="0" indent="0">
              <a:buNone/>
            </a:pPr>
            <a:endParaRPr lang="en-US" altLang="zh-CN" dirty="0"/>
          </a:p>
          <a:p>
            <a:pPr marL="0" indent="0">
              <a:buNone/>
            </a:pPr>
            <a:r>
              <a:rPr lang="zh-CN" altLang="en-US" dirty="0"/>
              <a:t>该子树和可以用前缀和维护，考虑覆盖，要批量更新区间值，用差分解决。</a:t>
            </a:r>
          </a:p>
          <a:p>
            <a:pPr marL="0" indent="0">
              <a:buNone/>
            </a:pPr>
            <a:endParaRPr lang="en-US" altLang="zh-CN" dirty="0"/>
          </a:p>
          <a:p>
            <a:pPr marL="0" indent="0">
              <a:buNone/>
            </a:pPr>
            <a:r>
              <a:rPr lang="zh-CN" altLang="en-US" dirty="0"/>
              <a:t>设差分数组</a:t>
            </a:r>
            <a:r>
              <a:rPr lang="en-US" altLang="zh-CN" dirty="0" err="1"/>
              <a:t>dif</a:t>
            </a:r>
            <a:r>
              <a:rPr lang="zh-CN" altLang="en-US" dirty="0"/>
              <a:t>初值为</a:t>
            </a:r>
            <a:r>
              <a:rPr lang="en-US" altLang="zh-CN" dirty="0"/>
              <a:t>0</a:t>
            </a:r>
            <a:r>
              <a:rPr lang="zh-CN" altLang="en-US" dirty="0"/>
              <a:t>，若</a:t>
            </a:r>
            <a:r>
              <a:rPr lang="en-US" altLang="zh-CN" dirty="0"/>
              <a:t>x</a:t>
            </a:r>
            <a:r>
              <a:rPr lang="zh-CN" altLang="en-US" dirty="0"/>
              <a:t>，</a:t>
            </a:r>
            <a:r>
              <a:rPr lang="en-US" altLang="zh-CN" dirty="0"/>
              <a:t>y</a:t>
            </a:r>
            <a:r>
              <a:rPr lang="zh-CN" altLang="en-US" dirty="0"/>
              <a:t>有一条附加边，</a:t>
            </a:r>
            <a:endParaRPr lang="en-US" altLang="zh-CN" dirty="0"/>
          </a:p>
          <a:p>
            <a:pPr marL="0" indent="0">
              <a:buNone/>
            </a:pPr>
            <a:r>
              <a:rPr lang="zh-CN" altLang="en-US" dirty="0"/>
              <a:t>则</a:t>
            </a:r>
            <a:r>
              <a:rPr lang="en-US" altLang="zh-CN" dirty="0" err="1"/>
              <a:t>dif</a:t>
            </a:r>
            <a:r>
              <a:rPr lang="en-US" altLang="zh-CN" dirty="0"/>
              <a:t>[x]++</a:t>
            </a:r>
            <a:r>
              <a:rPr lang="zh-CN" altLang="en-US" dirty="0"/>
              <a:t>，</a:t>
            </a:r>
            <a:r>
              <a:rPr lang="en-US" altLang="zh-CN" dirty="0" err="1"/>
              <a:t>dif</a:t>
            </a:r>
            <a:r>
              <a:rPr lang="en-US" altLang="zh-CN" dirty="0"/>
              <a:t>[y]++</a:t>
            </a:r>
            <a:r>
              <a:rPr lang="zh-CN" altLang="en-US" dirty="0"/>
              <a:t>，</a:t>
            </a:r>
            <a:r>
              <a:rPr lang="en-US" altLang="zh-CN" dirty="0" err="1"/>
              <a:t>dif</a:t>
            </a:r>
            <a:r>
              <a:rPr lang="en-US" altLang="zh-CN" dirty="0"/>
              <a:t>[</a:t>
            </a:r>
            <a:r>
              <a:rPr lang="en-US" altLang="zh-CN" dirty="0" err="1"/>
              <a:t>lca</a:t>
            </a:r>
            <a:r>
              <a:rPr lang="en-US" altLang="zh-CN" dirty="0"/>
              <a:t>(</a:t>
            </a:r>
            <a:r>
              <a:rPr lang="en-US" altLang="zh-CN" dirty="0" err="1"/>
              <a:t>x,y</a:t>
            </a:r>
            <a:r>
              <a:rPr lang="en-US" altLang="zh-CN" dirty="0"/>
              <a:t>)]-=2 </a:t>
            </a:r>
          </a:p>
          <a:p>
            <a:pPr marL="0" indent="0">
              <a:buNone/>
            </a:pPr>
            <a:endParaRPr lang="en-US" altLang="zh-CN" dirty="0"/>
          </a:p>
          <a:p>
            <a:pPr marL="0" indent="0">
              <a:buNone/>
            </a:pPr>
            <a:endParaRPr lang="zh-CN" altLang="en-US" dirty="0"/>
          </a:p>
        </p:txBody>
      </p:sp>
      <p:sp>
        <p:nvSpPr>
          <p:cNvPr id="5" name="Rectangle 2"/>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53440"/>
            <a:ext cx="10515600" cy="5323523"/>
          </a:xfrm>
        </p:spPr>
        <p:txBody>
          <a:bodyPr/>
          <a:lstStyle/>
          <a:p>
            <a:pPr marL="0" indent="0">
              <a:buNone/>
            </a:pPr>
            <a:r>
              <a:rPr lang="zh-CN" altLang="en-US" dirty="0"/>
              <a:t>例题：</a:t>
            </a:r>
            <a:r>
              <a:rPr lang="en-US" altLang="zh-CN" dirty="0"/>
              <a:t>CF980E</a:t>
            </a:r>
            <a:r>
              <a:rPr lang="en-US" altLang="zh-CN" b="1" dirty="0"/>
              <a:t>   </a:t>
            </a:r>
            <a:r>
              <a:rPr lang="en-US" altLang="zh-CN" dirty="0"/>
              <a:t>The Number Games</a:t>
            </a:r>
          </a:p>
          <a:p>
            <a:pPr marL="0" indent="0">
              <a:buNone/>
            </a:pPr>
            <a:endParaRPr lang="en-US" altLang="zh-CN" b="1" dirty="0"/>
          </a:p>
          <a:p>
            <a:pPr marL="0" indent="0">
              <a:buNone/>
            </a:pPr>
            <a:r>
              <a:rPr lang="zh-CN" altLang="en-US" b="1" dirty="0"/>
              <a:t>题目描述：</a:t>
            </a:r>
            <a:r>
              <a:rPr lang="zh-CN" altLang="en-US" dirty="0"/>
              <a:t>给定</a:t>
            </a:r>
            <a:r>
              <a:rPr lang="en-US" altLang="zh-CN" dirty="0"/>
              <a:t>n</a:t>
            </a:r>
            <a:r>
              <a:rPr lang="zh-CN" altLang="en-US" dirty="0"/>
              <a:t>个点形成一棵树，序号</a:t>
            </a:r>
            <a:r>
              <a:rPr lang="en-US" altLang="zh-CN" dirty="0"/>
              <a:t>1~n</a:t>
            </a:r>
            <a:r>
              <a:rPr lang="zh-CN" altLang="en-US" dirty="0"/>
              <a:t>，每个点的</a:t>
            </a:r>
            <a:r>
              <a:rPr lang="en-US" altLang="zh-CN" dirty="0"/>
              <a:t>value</a:t>
            </a:r>
            <a:r>
              <a:rPr lang="zh-CN" altLang="en-US" dirty="0"/>
              <a:t>为</a:t>
            </a:r>
            <a:r>
              <a:rPr lang="en-US" altLang="zh-CN" dirty="0"/>
              <a:t>2^i</a:t>
            </a:r>
            <a:r>
              <a:rPr lang="zh-CN" altLang="en-US" dirty="0"/>
              <a:t>，现在要去掉</a:t>
            </a:r>
            <a:r>
              <a:rPr lang="en-US" altLang="zh-CN" dirty="0"/>
              <a:t>k</a:t>
            </a:r>
            <a:r>
              <a:rPr lang="zh-CN" altLang="en-US" dirty="0"/>
              <a:t>个点，使得其余的点还是一棵树并且值和最大，求去掉哪些点。  （</a:t>
            </a:r>
            <a:r>
              <a:rPr lang="en-US" altLang="zh-CN" dirty="0" err="1"/>
              <a:t>n,k</a:t>
            </a:r>
            <a:r>
              <a:rPr lang="en-US" altLang="zh-CN" dirty="0"/>
              <a:t>&lt;=1e6</a:t>
            </a:r>
            <a:r>
              <a:rPr lang="zh-CN" altLang="en-US" dirty="0"/>
              <a:t>）</a:t>
            </a:r>
            <a:endParaRPr lang="en-US" altLang="zh-CN" b="1" dirty="0"/>
          </a:p>
          <a:p>
            <a:pPr marL="0" indent="0">
              <a:buNone/>
            </a:pP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4560"/>
            <a:ext cx="10515600" cy="5252403"/>
          </a:xfrm>
        </p:spPr>
        <p:txBody>
          <a:bodyPr/>
          <a:lstStyle/>
          <a:p>
            <a:pPr marL="0" indent="0">
              <a:buNone/>
            </a:pPr>
            <a:r>
              <a:rPr lang="zh-CN" altLang="en-US" dirty="0"/>
              <a:t>方法</a:t>
            </a:r>
            <a:r>
              <a:rPr lang="en-US" altLang="zh-CN" dirty="0"/>
              <a:t>1</a:t>
            </a:r>
            <a:r>
              <a:rPr lang="zh-CN" altLang="en-US" dirty="0"/>
              <a:t>：</a:t>
            </a:r>
            <a:endParaRPr lang="en-US" altLang="zh-CN" dirty="0"/>
          </a:p>
          <a:p>
            <a:pPr marL="0" indent="0">
              <a:buNone/>
            </a:pPr>
            <a:endParaRPr lang="en-US" altLang="zh-CN" dirty="0"/>
          </a:p>
          <a:p>
            <a:pPr marL="0" indent="0">
              <a:buNone/>
            </a:pPr>
            <a:r>
              <a:rPr lang="zh-CN" altLang="en-US" dirty="0"/>
              <a:t>贪心。</a:t>
            </a:r>
            <a:r>
              <a:rPr lang="en-US" altLang="zh-CN" dirty="0"/>
              <a:t>n</a:t>
            </a:r>
            <a:r>
              <a:rPr lang="zh-CN" altLang="en-US" dirty="0"/>
              <a:t>必须留下作为根节点，再遍历</a:t>
            </a:r>
            <a:r>
              <a:rPr lang="en-US" altLang="zh-CN" dirty="0"/>
              <a:t>n-1~1</a:t>
            </a:r>
            <a:r>
              <a:rPr lang="zh-CN" altLang="en-US" dirty="0"/>
              <a:t>这几个节点，如果满足要求（要求：若要选择某个点</a:t>
            </a:r>
            <a:r>
              <a:rPr lang="en-US" altLang="zh-CN" dirty="0" err="1"/>
              <a:t>i</a:t>
            </a:r>
            <a:r>
              <a:rPr lang="zh-CN" altLang="en-US" dirty="0"/>
              <a:t>，则从</a:t>
            </a:r>
            <a:r>
              <a:rPr lang="en-US" altLang="zh-CN" dirty="0"/>
              <a:t>N</a:t>
            </a:r>
            <a:r>
              <a:rPr lang="zh-CN" altLang="en-US" dirty="0"/>
              <a:t>到</a:t>
            </a:r>
            <a:r>
              <a:rPr lang="en-US" altLang="zh-CN" dirty="0" err="1"/>
              <a:t>i</a:t>
            </a:r>
            <a:r>
              <a:rPr lang="zh-CN" altLang="en-US" dirty="0"/>
              <a:t>上所有点都要保留）则把这个节点及其到根节点的枝都留下，如果不满足要求（要留下的超过了数目）则不留。</a:t>
            </a:r>
            <a:endParaRPr lang="en-US" altLang="zh-CN" dirty="0"/>
          </a:p>
          <a:p>
            <a:pPr marL="0" indent="0">
              <a:buNone/>
            </a:pPr>
            <a:r>
              <a:rPr lang="zh-CN" altLang="en-US" dirty="0"/>
              <a:t>在遍历一个节点的祖先节点的时候采用倍增预处理。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24560"/>
            <a:ext cx="10515600" cy="5252403"/>
          </a:xfrm>
        </p:spPr>
        <p:txBody>
          <a:bodyPr/>
          <a:lstStyle/>
          <a:p>
            <a:pPr marL="0" indent="0">
              <a:buNone/>
            </a:pPr>
            <a:r>
              <a:rPr lang="zh-CN" altLang="en-US" dirty="0"/>
              <a:t>方法</a:t>
            </a:r>
            <a:r>
              <a:rPr lang="en-US" altLang="zh-CN" dirty="0"/>
              <a:t>2</a:t>
            </a:r>
            <a:r>
              <a:rPr lang="zh-CN" altLang="en-US" dirty="0"/>
              <a:t>：</a:t>
            </a:r>
            <a:endParaRPr lang="en-US" altLang="zh-CN" dirty="0"/>
          </a:p>
          <a:p>
            <a:pPr marL="0" indent="0">
              <a:buNone/>
            </a:pPr>
            <a:endParaRPr lang="en-US" altLang="zh-CN" dirty="0"/>
          </a:p>
          <a:p>
            <a:pPr marL="0" indent="0">
              <a:buNone/>
            </a:pPr>
            <a:r>
              <a:rPr lang="zh-CN" altLang="en-US" dirty="0"/>
              <a:t>利用树的</a:t>
            </a:r>
            <a:r>
              <a:rPr lang="en-US" altLang="zh-CN" dirty="0" err="1"/>
              <a:t>dfs</a:t>
            </a:r>
            <a:r>
              <a:rPr lang="zh-CN" altLang="en-US" dirty="0"/>
              <a:t>序（还是以</a:t>
            </a:r>
            <a:r>
              <a:rPr lang="en-US" altLang="zh-CN" dirty="0"/>
              <a:t>n</a:t>
            </a:r>
            <a:r>
              <a:rPr lang="zh-CN" altLang="en-US" dirty="0"/>
              <a:t>为根），可以确定一个节点的子树（前序遍历后序遍历确定），然后通过差分，增加一个节点就在这个节点子树开始位置</a:t>
            </a:r>
            <a:r>
              <a:rPr lang="en-US" altLang="zh-CN" dirty="0"/>
              <a:t>+1</a:t>
            </a:r>
            <a:r>
              <a:rPr lang="zh-CN" altLang="en-US" dirty="0"/>
              <a:t>，在子树结束后位置</a:t>
            </a:r>
            <a:r>
              <a:rPr lang="en-US" altLang="zh-CN" dirty="0"/>
              <a:t>-1</a:t>
            </a:r>
            <a:r>
              <a:rPr lang="zh-CN" altLang="en-US" dirty="0"/>
              <a:t>，这样对别的子树影响不到。通过树状数组查询可以确定这个节点的祖先节点有几个不用</a:t>
            </a:r>
            <a:r>
              <a:rPr lang="en-US" altLang="zh-CN" dirty="0"/>
              <a:t>remove</a:t>
            </a:r>
            <a:r>
              <a:rPr lang="zh-CN" altLang="en-US" dirty="0"/>
              <a:t>。</a:t>
            </a:r>
            <a:endParaRPr lang="en-US" altLang="zh-CN" dirty="0"/>
          </a:p>
          <a:p>
            <a:pPr marL="0" indent="0">
              <a:buNone/>
            </a:pPr>
            <a:r>
              <a:rPr lang="zh-CN" altLang="en-US" dirty="0"/>
              <a:t>整体过程还是贪心。</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904240"/>
            <a:ext cx="10515600" cy="5272723"/>
          </a:xfrm>
        </p:spPr>
        <p:txBody>
          <a:bodyPr>
            <a:normAutofit/>
          </a:bodyPr>
          <a:lstStyle/>
          <a:p>
            <a:pPr marL="0" indent="0">
              <a:buNone/>
            </a:pPr>
            <a:r>
              <a:rPr lang="zh-CN" altLang="en-US" dirty="0"/>
              <a:t>*</a:t>
            </a:r>
            <a:r>
              <a:rPr lang="en-US" altLang="zh-CN" dirty="0"/>
              <a:t>J</a:t>
            </a:r>
            <a:r>
              <a:rPr lang="zh-CN" altLang="en-US" dirty="0"/>
              <a:t>题 </a:t>
            </a:r>
            <a:r>
              <a:rPr lang="en-US" altLang="zh-CN" dirty="0"/>
              <a:t>CodeForces 1168D</a:t>
            </a:r>
          </a:p>
          <a:p>
            <a:pPr marL="0" indent="0">
              <a:buNone/>
            </a:pPr>
            <a:endParaRPr lang="en-US" altLang="zh-CN" dirty="0"/>
          </a:p>
          <a:p>
            <a:pPr marL="0" indent="0">
              <a:buNone/>
            </a:pPr>
            <a:r>
              <a:rPr lang="zh-CN" altLang="en-US" dirty="0"/>
              <a:t>有一棵二叉树，每条边上有一个小写字母或者</a:t>
            </a:r>
            <a:r>
              <a:rPr lang="en-US" altLang="zh-CN" dirty="0"/>
              <a:t>?</a:t>
            </a:r>
            <a:r>
              <a:rPr lang="zh-CN" altLang="en-US" dirty="0"/>
              <a:t>，</a:t>
            </a:r>
            <a:r>
              <a:rPr lang="en-US" altLang="zh-CN" dirty="0"/>
              <a:t>?</a:t>
            </a:r>
            <a:r>
              <a:rPr lang="zh-CN" altLang="en-US" dirty="0"/>
              <a:t>里可以填上任意字母。每条根到一个叶子的路径组成一个字符串。假如有一种方法，将所有的</a:t>
            </a:r>
            <a:r>
              <a:rPr lang="en-US" altLang="zh-CN" dirty="0"/>
              <a:t>?</a:t>
            </a:r>
            <a:r>
              <a:rPr lang="zh-CN" altLang="en-US" dirty="0"/>
              <a:t>填上字母，使得根到每个叶子组成的所有字符串，每个串中每个字母的个数都相同，那么这就是一棵 </a:t>
            </a:r>
            <a:r>
              <a:rPr lang="en-US" altLang="zh-CN" dirty="0" err="1"/>
              <a:t>anagrammable</a:t>
            </a:r>
            <a:r>
              <a:rPr lang="en-US" altLang="zh-CN" dirty="0"/>
              <a:t> </a:t>
            </a:r>
            <a:r>
              <a:rPr lang="zh-CN" altLang="en-US" dirty="0"/>
              <a:t>的树。对于一棵 </a:t>
            </a:r>
            <a:r>
              <a:rPr lang="en-US" altLang="zh-CN" dirty="0" err="1"/>
              <a:t>anagrammable</a:t>
            </a:r>
            <a:r>
              <a:rPr lang="en-US" altLang="zh-CN" dirty="0"/>
              <a:t> </a:t>
            </a:r>
            <a:r>
              <a:rPr lang="zh-CN" altLang="en-US" dirty="0"/>
              <a:t>的树，他的权值定义为 ∑</a:t>
            </a:r>
            <a:r>
              <a:rPr lang="en-US" altLang="zh-CN" dirty="0" err="1"/>
              <a:t>ind</a:t>
            </a:r>
            <a:r>
              <a:rPr lang="en-US" altLang="zh-CN" dirty="0"/>
              <a:t>(c)∗f(c) </a:t>
            </a:r>
            <a:r>
              <a:rPr lang="zh-CN" altLang="en-US" dirty="0"/>
              <a:t>， 其中 </a:t>
            </a:r>
            <a:r>
              <a:rPr lang="en-US" altLang="zh-CN" dirty="0" err="1"/>
              <a:t>ind</a:t>
            </a:r>
            <a:r>
              <a:rPr lang="en-US" altLang="zh-CN" dirty="0"/>
              <a:t>(′a′)=1,ind(′b′)=2,...,</a:t>
            </a:r>
            <a:r>
              <a:rPr lang="en-US" altLang="zh-CN" dirty="0" err="1"/>
              <a:t>ind</a:t>
            </a:r>
            <a:r>
              <a:rPr lang="en-US" altLang="zh-CN" dirty="0"/>
              <a:t>(′z′)=26 </a:t>
            </a:r>
            <a:r>
              <a:rPr lang="zh-CN" altLang="en-US" dirty="0"/>
              <a:t>，</a:t>
            </a:r>
            <a:r>
              <a:rPr lang="en-US" altLang="zh-CN" dirty="0"/>
              <a:t>f(c) </a:t>
            </a:r>
            <a:r>
              <a:rPr lang="zh-CN" altLang="en-US" dirty="0"/>
              <a:t>表示在所有可行的填字母方案中，在一条路径组成的字符串中 </a:t>
            </a:r>
            <a:r>
              <a:rPr lang="en-US" altLang="zh-CN" dirty="0"/>
              <a:t>c </a:t>
            </a:r>
            <a:r>
              <a:rPr lang="zh-CN" altLang="en-US" dirty="0"/>
              <a:t>字符的最大出现次数。现在有多个询问，每次修改一条边的字母。对于每次修改，求树是否 </a:t>
            </a:r>
            <a:r>
              <a:rPr lang="en-US" altLang="zh-CN" dirty="0" err="1"/>
              <a:t>anagrammable</a:t>
            </a:r>
            <a:r>
              <a:rPr lang="en-US" altLang="zh-CN" dirty="0"/>
              <a:t> </a:t>
            </a:r>
            <a:r>
              <a:rPr lang="zh-CN" altLang="en-US" dirty="0"/>
              <a:t>，若是，求出他的权值。</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53440"/>
            <a:ext cx="10515600" cy="5323523"/>
          </a:xfrm>
        </p:spPr>
        <p:txBody>
          <a:bodyPr>
            <a:normAutofit/>
          </a:bodyPr>
          <a:lstStyle/>
          <a:p>
            <a:pPr marL="0" indent="0">
              <a:buNone/>
            </a:pPr>
            <a:r>
              <a:rPr lang="zh-CN" altLang="en-US" sz="1800" dirty="0"/>
              <a:t>思路： </a:t>
            </a:r>
            <a:r>
              <a:rPr lang="en-US" altLang="zh-CN" sz="1800" dirty="0"/>
              <a:t>by </a:t>
            </a:r>
            <a:r>
              <a:rPr lang="en-US" altLang="zh-CN" sz="1800" dirty="0" err="1"/>
              <a:t>mangoyang</a:t>
            </a:r>
            <a:endParaRPr lang="en-US" altLang="zh-CN" sz="1800" dirty="0"/>
          </a:p>
          <a:p>
            <a:pPr marL="0" indent="0">
              <a:buNone/>
            </a:pPr>
            <a:endParaRPr lang="en-US" altLang="zh-CN" sz="1800" dirty="0"/>
          </a:p>
          <a:p>
            <a:pPr marL="0" indent="0">
              <a:buNone/>
            </a:pPr>
            <a:r>
              <a:rPr lang="zh-CN" altLang="en-US" sz="1800" dirty="0"/>
              <a:t>假如这棵树要 </a:t>
            </a:r>
            <a:r>
              <a:rPr lang="en-US" altLang="zh-CN" sz="1800" dirty="0" err="1"/>
              <a:t>anagrammable</a:t>
            </a:r>
            <a:r>
              <a:rPr lang="en-US" altLang="zh-CN" sz="1800" dirty="0"/>
              <a:t> </a:t>
            </a:r>
            <a:r>
              <a:rPr lang="zh-CN" altLang="en-US" sz="1800" dirty="0"/>
              <a:t>，那么他的所有叶子深度必须相等</a:t>
            </a:r>
            <a:endParaRPr lang="en-US" altLang="zh-CN" sz="1800" dirty="0"/>
          </a:p>
          <a:p>
            <a:pPr marL="0" indent="0">
              <a:buNone/>
            </a:pPr>
            <a:r>
              <a:rPr lang="zh-CN" altLang="en-US" sz="1800" dirty="0"/>
              <a:t>假如这棵树要 </a:t>
            </a:r>
            <a:r>
              <a:rPr lang="en-US" altLang="zh-CN" sz="1800" dirty="0" err="1"/>
              <a:t>anagrammable</a:t>
            </a:r>
            <a:r>
              <a:rPr lang="en-US" altLang="zh-CN" sz="1800" dirty="0"/>
              <a:t> </a:t>
            </a:r>
            <a:r>
              <a:rPr lang="zh-CN" altLang="en-US" sz="1800" dirty="0"/>
              <a:t>，那么他的每一棵子树都必须满足</a:t>
            </a:r>
            <a:r>
              <a:rPr lang="en-US" altLang="zh-CN" sz="1800" dirty="0"/>
              <a:t>∑max(c)≤dep</a:t>
            </a:r>
            <a:r>
              <a:rPr lang="zh-CN" altLang="en-US" sz="1800" dirty="0"/>
              <a:t>，其中 </a:t>
            </a:r>
            <a:r>
              <a:rPr lang="en-US" altLang="zh-CN" sz="1800" dirty="0"/>
              <a:t>max(c) </a:t>
            </a:r>
            <a:r>
              <a:rPr lang="zh-CN" altLang="en-US" sz="1800" dirty="0"/>
              <a:t>表示 </a:t>
            </a:r>
            <a:r>
              <a:rPr lang="en-US" altLang="zh-CN" sz="1800" dirty="0"/>
              <a:t>c </a:t>
            </a:r>
            <a:r>
              <a:rPr lang="zh-CN" altLang="en-US" sz="1800" dirty="0"/>
              <a:t>字符在一条到叶子的路径上出现的最大次数（还没填字母，</a:t>
            </a:r>
            <a:r>
              <a:rPr lang="en-US" altLang="zh-CN" sz="1800" dirty="0"/>
              <a:t>?</a:t>
            </a:r>
            <a:r>
              <a:rPr lang="zh-CN" altLang="en-US" sz="1800" dirty="0"/>
              <a:t>不算），</a:t>
            </a:r>
            <a:r>
              <a:rPr lang="en-US" altLang="zh-CN" sz="1800" dirty="0"/>
              <a:t>dep </a:t>
            </a:r>
            <a:r>
              <a:rPr lang="zh-CN" altLang="en-US" sz="1800" dirty="0"/>
              <a:t>是子树深度。</a:t>
            </a:r>
          </a:p>
          <a:p>
            <a:pPr marL="0" indent="0">
              <a:buNone/>
            </a:pPr>
            <a:endParaRPr lang="en-US" altLang="zh-CN" sz="1800" dirty="0"/>
          </a:p>
          <a:p>
            <a:pPr marL="0" indent="0">
              <a:buNone/>
            </a:pPr>
            <a:r>
              <a:rPr lang="zh-CN" altLang="en-US" sz="1800" dirty="0"/>
              <a:t>得先知道一个性质。如果一棵二叉树（每一层至少存在一个度为</a:t>
            </a:r>
            <a:r>
              <a:rPr lang="en-US" altLang="zh-CN" sz="1800" dirty="0"/>
              <a:t>2</a:t>
            </a:r>
            <a:r>
              <a:rPr lang="zh-CN" altLang="en-US" sz="1800" dirty="0"/>
              <a:t>的节点）所有叶子深度都相等，那么深度最多只有根号</a:t>
            </a:r>
            <a:r>
              <a:rPr lang="en-US" altLang="zh-CN" sz="1800" dirty="0"/>
              <a:t>n</a:t>
            </a:r>
          </a:p>
          <a:p>
            <a:pPr marL="0" indent="0">
              <a:buNone/>
            </a:pPr>
            <a:endParaRPr lang="en-US" altLang="zh-CN" sz="1800" dirty="0"/>
          </a:p>
          <a:p>
            <a:pPr marL="0" indent="0">
              <a:buNone/>
            </a:pPr>
            <a:r>
              <a:rPr lang="zh-CN" altLang="en-US" sz="1800" dirty="0"/>
              <a:t>可以证明</a:t>
            </a:r>
            <a:r>
              <a:rPr lang="en-US" altLang="zh-CN" sz="1800" dirty="0"/>
              <a:t>J</a:t>
            </a:r>
            <a:r>
              <a:rPr lang="zh-CN" altLang="en-US" sz="1800" dirty="0"/>
              <a:t>这棵树深度是根号的，</a:t>
            </a:r>
            <a:endParaRPr lang="en-US" altLang="zh-CN" sz="1800" dirty="0"/>
          </a:p>
          <a:p>
            <a:pPr marL="0" indent="0">
              <a:buNone/>
            </a:pPr>
            <a:r>
              <a:rPr lang="zh-CN" altLang="en-US" sz="1800" dirty="0"/>
              <a:t>我们假设只有在同一深度的所有点都只有一个儿子时才将这一层的点和他们的儿子合并。因为原树的每一层的节点数都大于等于上一层，两层的节点个数相同时，他们合并掉了，所以最后留下的每层的节点数单调递增。那么大概的 </a:t>
            </a:r>
            <a:r>
              <a:rPr lang="en-US" altLang="zh-CN" sz="1800" dirty="0"/>
              <a:t>1+2+...+sqrt(n) </a:t>
            </a:r>
            <a:r>
              <a:rPr lang="zh-CN" altLang="en-US" sz="1800" dirty="0"/>
              <a:t>，深度就是</a:t>
            </a:r>
            <a:r>
              <a:rPr lang="en-US" altLang="zh-CN" sz="1800" dirty="0"/>
              <a:t>O(sqrt(n)) </a:t>
            </a:r>
            <a:r>
              <a:rPr lang="zh-CN" altLang="en-US" sz="1800" dirty="0"/>
              <a:t>。</a:t>
            </a:r>
            <a:endParaRPr lang="en-US" altLang="zh-CN" sz="1800" dirty="0"/>
          </a:p>
          <a:p>
            <a:pPr marL="0" indent="0">
              <a:buNone/>
            </a:pPr>
            <a:endParaRPr lang="en-US" altLang="zh-CN" sz="1800" dirty="0"/>
          </a:p>
          <a:p>
            <a:pPr marL="0" indent="0">
              <a:buNone/>
            </a:pPr>
            <a:r>
              <a:rPr lang="zh-CN" altLang="en-US" sz="1800" dirty="0"/>
              <a:t>然后就转换为一个树型</a:t>
            </a:r>
            <a:r>
              <a:rPr lang="en-US" altLang="zh-CN" sz="1800" dirty="0" err="1"/>
              <a:t>dp</a:t>
            </a:r>
            <a:r>
              <a:rPr lang="zh-CN" altLang="en-US" sz="1800" dirty="0"/>
              <a:t>问题。每次直接暴力修改到根所有点的</a:t>
            </a:r>
            <a:r>
              <a:rPr lang="en-US" altLang="zh-CN" sz="1800" dirty="0"/>
              <a:t>DP</a:t>
            </a:r>
            <a:r>
              <a:rPr lang="zh-CN" altLang="en-US" sz="1800" dirty="0"/>
              <a:t>值，因为是二叉树，所以更新一个点的 </a:t>
            </a:r>
            <a:r>
              <a:rPr lang="en-US" altLang="zh-CN" sz="1800" dirty="0"/>
              <a:t>DP </a:t>
            </a:r>
            <a:r>
              <a:rPr lang="zh-CN" altLang="en-US" sz="1800" dirty="0"/>
              <a:t>值是常数级别的</a:t>
            </a:r>
            <a:endParaRPr lang="en-US" altLang="zh-CN" sz="1800" dirty="0"/>
          </a:p>
          <a:p>
            <a:pPr marL="0" indent="0">
              <a:buNone/>
            </a:pPr>
            <a:endParaRPr lang="en-US" altLang="zh-CN" sz="1800" dirty="0"/>
          </a:p>
          <a:p>
            <a:pPr marL="0" indent="0">
              <a:buNone/>
            </a:pPr>
            <a:endParaRPr lang="en-US" altLang="zh-C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6440" y="281304"/>
            <a:ext cx="10515600" cy="6383655"/>
          </a:xfrm>
        </p:spPr>
        <p:txBody>
          <a:bodyPr/>
          <a:lstStyle/>
          <a:p>
            <a:pPr marL="0" indent="0">
              <a:buNone/>
            </a:pPr>
            <a:r>
              <a:rPr lang="zh-CN" altLang="en-US" dirty="0"/>
              <a:t>对于第二种情况，我们还可以将其分为两种情况：</a:t>
            </a:r>
            <a:endParaRPr lang="en-US" altLang="zh-CN" dirty="0"/>
          </a:p>
          <a:p>
            <a:pPr marL="0" indent="0">
              <a:buNone/>
            </a:pPr>
            <a:r>
              <a:rPr lang="en-US" altLang="zh-CN" dirty="0"/>
              <a:t>1</a:t>
            </a:r>
            <a:r>
              <a:rPr lang="zh-CN" altLang="en-US" dirty="0"/>
              <a:t>、</a:t>
            </a:r>
            <a:r>
              <a:rPr lang="en-US" altLang="zh-CN" dirty="0" err="1"/>
              <a:t>s⟶t</a:t>
            </a:r>
            <a:r>
              <a:rPr lang="zh-CN" altLang="en-US" dirty="0"/>
              <a:t>和</a:t>
            </a:r>
            <a:r>
              <a:rPr lang="en-US" altLang="zh-CN" dirty="0" err="1"/>
              <a:t>u⟶v</a:t>
            </a:r>
            <a:r>
              <a:rPr lang="zh-CN" altLang="en-US" dirty="0"/>
              <a:t>相交</a:t>
            </a:r>
            <a:endParaRPr lang="en-US" altLang="zh-CN" dirty="0"/>
          </a:p>
          <a:p>
            <a:pPr marL="0" indent="0">
              <a:buNone/>
            </a:pPr>
            <a:r>
              <a:rPr lang="en-US" altLang="zh-CN" dirty="0"/>
              <a:t>2</a:t>
            </a:r>
            <a:r>
              <a:rPr lang="zh-CN" altLang="en-US" dirty="0"/>
              <a:t>、</a:t>
            </a:r>
            <a:r>
              <a:rPr lang="en-US" altLang="zh-CN" dirty="0" err="1"/>
              <a:t>s⟶t</a:t>
            </a:r>
            <a:r>
              <a:rPr lang="zh-CN" altLang="en-US" dirty="0"/>
              <a:t>和</a:t>
            </a:r>
            <a:r>
              <a:rPr lang="en-US" altLang="zh-CN" dirty="0" err="1"/>
              <a:t>u⟶v</a:t>
            </a:r>
            <a:r>
              <a:rPr lang="zh-CN" altLang="en-US" dirty="0"/>
              <a:t>不相交</a:t>
            </a:r>
            <a:endParaRPr lang="en-US" altLang="zh-CN" dirty="0"/>
          </a:p>
          <a:p>
            <a:pPr marL="0" indent="0">
              <a:buNone/>
            </a:pPr>
            <a:r>
              <a:rPr lang="zh-CN" altLang="en-US" dirty="0"/>
              <a:t>对于相交的情况，我们设相交的节点为</a:t>
            </a:r>
            <a:r>
              <a:rPr lang="en-US" altLang="zh-CN" dirty="0"/>
              <a:t>x</a:t>
            </a:r>
            <a:r>
              <a:rPr lang="zh-CN" altLang="en-US" dirty="0"/>
              <a:t>，画图说明。</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显然矛盾。</a:t>
            </a:r>
            <a:endParaRPr lang="en-US" altLang="zh-CN" dirty="0"/>
          </a:p>
          <a:p>
            <a:pPr marL="0" indent="0">
              <a:buNone/>
            </a:pPr>
            <a:endParaRPr lang="zh-CN" altLang="en-US" dirty="0"/>
          </a:p>
        </p:txBody>
      </p:sp>
      <p:pic>
        <p:nvPicPr>
          <p:cNvPr id="5" name="图片 4"/>
          <p:cNvPicPr>
            <a:picLocks noChangeAspect="1"/>
          </p:cNvPicPr>
          <p:nvPr/>
        </p:nvPicPr>
        <p:blipFill>
          <a:blip r:embed="rId2"/>
          <a:stretch>
            <a:fillRect/>
          </a:stretch>
        </p:blipFill>
        <p:spPr>
          <a:xfrm>
            <a:off x="8120380" y="2991167"/>
            <a:ext cx="3667125" cy="2143125"/>
          </a:xfrm>
          <a:prstGeom prst="rect">
            <a:avLst/>
          </a:prstGeom>
        </p:spPr>
      </p:pic>
      <p:pic>
        <p:nvPicPr>
          <p:cNvPr id="9" name="图片 8"/>
          <p:cNvPicPr>
            <a:picLocks noChangeAspect="1"/>
          </p:cNvPicPr>
          <p:nvPr/>
        </p:nvPicPr>
        <p:blipFill>
          <a:blip r:embed="rId3"/>
          <a:stretch>
            <a:fillRect/>
          </a:stretch>
        </p:blipFill>
        <p:spPr>
          <a:xfrm>
            <a:off x="949960" y="2991167"/>
            <a:ext cx="5534025" cy="2867025"/>
          </a:xfrm>
          <a:prstGeom prst="rect">
            <a:avLst/>
          </a:prstGeom>
        </p:spPr>
      </p:pic>
      <p:pic>
        <p:nvPicPr>
          <p:cNvPr id="11" name="图片 10"/>
          <p:cNvPicPr>
            <a:picLocks noChangeAspect="1"/>
          </p:cNvPicPr>
          <p:nvPr/>
        </p:nvPicPr>
        <p:blipFill>
          <a:blip r:embed="rId4"/>
          <a:stretch>
            <a:fillRect/>
          </a:stretch>
        </p:blipFill>
        <p:spPr>
          <a:xfrm>
            <a:off x="7054532" y="3174047"/>
            <a:ext cx="495300" cy="2295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4520" y="284480"/>
            <a:ext cx="10515600" cy="6573520"/>
          </a:xfrm>
        </p:spPr>
        <p:txBody>
          <a:bodyPr/>
          <a:lstStyle/>
          <a:p>
            <a:pPr marL="0" indent="0">
              <a:buNone/>
            </a:pPr>
            <a:r>
              <a:rPr lang="zh-CN" altLang="en-US" dirty="0"/>
              <a:t>对于不相交的情况，</a:t>
            </a:r>
            <a:r>
              <a:rPr lang="en-US" altLang="zh-CN" dirty="0" err="1"/>
              <a:t>s⟶t</a:t>
            </a:r>
            <a:r>
              <a:rPr lang="zh-CN" altLang="en-US" dirty="0"/>
              <a:t>和</a:t>
            </a:r>
            <a:r>
              <a:rPr lang="en-US" altLang="zh-CN" dirty="0" err="1"/>
              <a:t>u⟶v</a:t>
            </a:r>
            <a:r>
              <a:rPr lang="zh-CN" altLang="en-US" dirty="0"/>
              <a:t>互不相交，但由于图是树，一定存在</a:t>
            </a:r>
            <a:r>
              <a:rPr lang="en-US" altLang="zh-CN" dirty="0" err="1"/>
              <a:t>u⟶t</a:t>
            </a:r>
            <a:r>
              <a:rPr lang="zh-CN" altLang="en-US" dirty="0"/>
              <a:t>，我们设这条路在</a:t>
            </a:r>
            <a:r>
              <a:rPr lang="en-US" altLang="zh-CN" dirty="0"/>
              <a:t>x</a:t>
            </a:r>
            <a:r>
              <a:rPr lang="zh-CN" altLang="en-US" dirty="0"/>
              <a:t>点（可以）离开</a:t>
            </a:r>
            <a:r>
              <a:rPr lang="en-US" altLang="zh-CN" dirty="0" err="1"/>
              <a:t>u⟶v</a:t>
            </a:r>
            <a:r>
              <a:rPr lang="zh-CN" altLang="en-US" dirty="0"/>
              <a:t>，在</a:t>
            </a:r>
            <a:r>
              <a:rPr lang="en-US" altLang="zh-CN" dirty="0"/>
              <a:t>y</a:t>
            </a:r>
            <a:r>
              <a:rPr lang="zh-CN" altLang="en-US" dirty="0"/>
              <a:t>点进入</a:t>
            </a:r>
            <a:r>
              <a:rPr lang="en-US" altLang="zh-CN" dirty="0" err="1"/>
              <a:t>s⟶t</a:t>
            </a:r>
            <a:r>
              <a:rPr lang="zh-CN" altLang="en-US" dirty="0"/>
              <a:t>，画图说明。</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此时有：</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显然矛盾。</a:t>
            </a:r>
          </a:p>
        </p:txBody>
      </p:sp>
      <p:pic>
        <p:nvPicPr>
          <p:cNvPr id="5" name="图片 4"/>
          <p:cNvPicPr>
            <a:picLocks noChangeAspect="1"/>
          </p:cNvPicPr>
          <p:nvPr/>
        </p:nvPicPr>
        <p:blipFill>
          <a:blip r:embed="rId2"/>
          <a:stretch>
            <a:fillRect/>
          </a:stretch>
        </p:blipFill>
        <p:spPr>
          <a:xfrm>
            <a:off x="4025265" y="1224915"/>
            <a:ext cx="4629150" cy="2457450"/>
          </a:xfrm>
          <a:prstGeom prst="rect">
            <a:avLst/>
          </a:prstGeom>
        </p:spPr>
      </p:pic>
      <p:grpSp>
        <p:nvGrpSpPr>
          <p:cNvPr id="18" name="组合 17"/>
          <p:cNvGrpSpPr/>
          <p:nvPr/>
        </p:nvGrpSpPr>
        <p:grpSpPr>
          <a:xfrm>
            <a:off x="604520" y="3571240"/>
            <a:ext cx="9484677" cy="2365375"/>
            <a:chOff x="604520" y="3899853"/>
            <a:chExt cx="9484677" cy="2365375"/>
          </a:xfrm>
        </p:grpSpPr>
        <p:pic>
          <p:nvPicPr>
            <p:cNvPr id="7" name="图片 6"/>
            <p:cNvPicPr>
              <a:picLocks noChangeAspect="1"/>
            </p:cNvPicPr>
            <p:nvPr/>
          </p:nvPicPr>
          <p:blipFill>
            <a:blip r:embed="rId3"/>
            <a:stretch>
              <a:fillRect/>
            </a:stretch>
          </p:blipFill>
          <p:spPr>
            <a:xfrm>
              <a:off x="604520" y="3899853"/>
              <a:ext cx="8286750" cy="1962150"/>
            </a:xfrm>
            <a:prstGeom prst="rect">
              <a:avLst/>
            </a:prstGeom>
          </p:spPr>
        </p:pic>
        <p:pic>
          <p:nvPicPr>
            <p:cNvPr id="11" name="图片 10"/>
            <p:cNvPicPr>
              <a:picLocks noChangeAspect="1"/>
            </p:cNvPicPr>
            <p:nvPr/>
          </p:nvPicPr>
          <p:blipFill>
            <a:blip r:embed="rId4"/>
            <a:stretch>
              <a:fillRect/>
            </a:stretch>
          </p:blipFill>
          <p:spPr>
            <a:xfrm>
              <a:off x="3252470" y="5893753"/>
              <a:ext cx="2609850" cy="371475"/>
            </a:xfrm>
            <a:prstGeom prst="rect">
              <a:avLst/>
            </a:prstGeom>
          </p:spPr>
        </p:pic>
        <p:pic>
          <p:nvPicPr>
            <p:cNvPr id="15" name="图片 14"/>
            <p:cNvPicPr>
              <a:picLocks noChangeAspect="1"/>
            </p:cNvPicPr>
            <p:nvPr/>
          </p:nvPicPr>
          <p:blipFill>
            <a:blip r:embed="rId5"/>
            <a:stretch>
              <a:fillRect/>
            </a:stretch>
          </p:blipFill>
          <p:spPr>
            <a:xfrm>
              <a:off x="9641522" y="4638040"/>
              <a:ext cx="447675" cy="485775"/>
            </a:xfrm>
            <a:prstGeom prst="rect">
              <a:avLst/>
            </a:prstGeom>
          </p:spPr>
        </p:pic>
        <p:pic>
          <p:nvPicPr>
            <p:cNvPr id="17" name="图片 16"/>
            <p:cNvPicPr>
              <a:picLocks noChangeAspect="1"/>
            </p:cNvPicPr>
            <p:nvPr/>
          </p:nvPicPr>
          <p:blipFill>
            <a:blip r:embed="rId6"/>
            <a:stretch>
              <a:fillRect/>
            </a:stretch>
          </p:blipFill>
          <p:spPr>
            <a:xfrm>
              <a:off x="9646284" y="5769928"/>
              <a:ext cx="438150" cy="495300"/>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465705"/>
            <a:ext cx="10515600" cy="4351338"/>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时间复杂度：</a:t>
            </a:r>
            <a:r>
              <a:rPr lang="en-US" altLang="zh-CN" dirty="0"/>
              <a:t>O(n)</a:t>
            </a:r>
          </a:p>
          <a:p>
            <a:pPr marL="0" indent="0">
              <a:buNone/>
            </a:pPr>
            <a:r>
              <a:rPr lang="zh-CN" altLang="en-US" dirty="0"/>
              <a:t>需注意：当树中有负边权时不能使用该方法。为什么？</a:t>
            </a:r>
            <a:endParaRPr lang="en-US" altLang="zh-CN" dirty="0"/>
          </a:p>
        </p:txBody>
      </p:sp>
      <p:pic>
        <p:nvPicPr>
          <p:cNvPr id="4" name="图片 3"/>
          <p:cNvPicPr>
            <a:picLocks noChangeAspect="1"/>
          </p:cNvPicPr>
          <p:nvPr/>
        </p:nvPicPr>
        <p:blipFill>
          <a:blip r:embed="rId2"/>
          <a:stretch>
            <a:fillRect/>
          </a:stretch>
        </p:blipFill>
        <p:spPr>
          <a:xfrm>
            <a:off x="1174750" y="681037"/>
            <a:ext cx="9403570" cy="44589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70000" y="1148080"/>
            <a:ext cx="9692640" cy="3901439"/>
          </a:xfrm>
        </p:spPr>
        <p:txBody>
          <a:bodyPr>
            <a:normAutofit fontScale="92500"/>
          </a:bodyPr>
          <a:lstStyle/>
          <a:p>
            <a:pPr marL="0" indent="0">
              <a:buNone/>
            </a:pPr>
            <a:r>
              <a:rPr lang="zh-CN" altLang="en-US" dirty="0"/>
              <a:t>首先，如果整棵树的边都为负权，显然</a:t>
            </a:r>
            <a:endParaRPr lang="en-US" altLang="zh-CN" dirty="0"/>
          </a:p>
          <a:p>
            <a:pPr marL="0" indent="0">
              <a:buNone/>
            </a:pPr>
            <a:endParaRPr lang="en-US" altLang="zh-CN" dirty="0"/>
          </a:p>
          <a:p>
            <a:pPr marL="0" indent="0">
              <a:buNone/>
            </a:pPr>
            <a:r>
              <a:rPr lang="en-US" altLang="zh-CN" dirty="0"/>
              <a:t>max{</a:t>
            </a:r>
            <a:r>
              <a:rPr lang="en-US" altLang="zh-CN" dirty="0" err="1"/>
              <a:t>dist</a:t>
            </a:r>
            <a:r>
              <a:rPr lang="en-US" altLang="zh-CN" dirty="0"/>
              <a:t>(</a:t>
            </a:r>
            <a:r>
              <a:rPr lang="en-US" altLang="zh-CN" dirty="0" err="1"/>
              <a:t>s,v</a:t>
            </a:r>
            <a:r>
              <a:rPr lang="en-US" altLang="zh-CN" dirty="0"/>
              <a:t>),</a:t>
            </a:r>
            <a:r>
              <a:rPr lang="en-US" altLang="zh-CN" dirty="0" err="1"/>
              <a:t>dist</a:t>
            </a:r>
            <a:r>
              <a:rPr lang="en-US" altLang="zh-CN" dirty="0"/>
              <a:t>(</a:t>
            </a:r>
            <a:r>
              <a:rPr lang="en-US" altLang="zh-CN" dirty="0" err="1"/>
              <a:t>v,t</a:t>
            </a:r>
            <a:r>
              <a:rPr lang="en-US" altLang="zh-CN" dirty="0"/>
              <a:t>)}&lt;0</a:t>
            </a:r>
            <a:r>
              <a:rPr lang="zh-CN" altLang="en-US" dirty="0"/>
              <a:t>，</a:t>
            </a:r>
            <a:endParaRPr lang="en-US" altLang="zh-CN" dirty="0"/>
          </a:p>
          <a:p>
            <a:pPr marL="0" indent="0">
              <a:buNone/>
            </a:pPr>
            <a:endParaRPr lang="en-US" altLang="zh-CN" dirty="0"/>
          </a:p>
          <a:p>
            <a:pPr marL="0" indent="0">
              <a:buNone/>
            </a:pPr>
            <a:r>
              <a:rPr lang="zh-CN" altLang="en-US" dirty="0"/>
              <a:t>那么</a:t>
            </a:r>
            <a:r>
              <a:rPr lang="en-US" altLang="zh-CN" dirty="0"/>
              <a:t>max{</a:t>
            </a:r>
            <a:r>
              <a:rPr lang="en-US" altLang="zh-CN" dirty="0" err="1"/>
              <a:t>dist</a:t>
            </a:r>
            <a:r>
              <a:rPr lang="en-US" altLang="zh-CN" dirty="0"/>
              <a:t>(</a:t>
            </a:r>
            <a:r>
              <a:rPr lang="en-US" altLang="zh-CN" dirty="0" err="1"/>
              <a:t>s,v</a:t>
            </a:r>
            <a:r>
              <a:rPr lang="en-US" altLang="zh-CN" dirty="0"/>
              <a:t>),</a:t>
            </a:r>
            <a:r>
              <a:rPr lang="en-US" altLang="zh-CN" dirty="0" err="1"/>
              <a:t>dist</a:t>
            </a:r>
            <a:r>
              <a:rPr lang="en-US" altLang="zh-CN" dirty="0"/>
              <a:t>(</a:t>
            </a:r>
            <a:r>
              <a:rPr lang="en-US" altLang="zh-CN" dirty="0" err="1"/>
              <a:t>v,t</a:t>
            </a:r>
            <a:r>
              <a:rPr lang="en-US" altLang="zh-CN" dirty="0"/>
              <a:t>)}+</a:t>
            </a:r>
            <a:r>
              <a:rPr lang="en-US" altLang="zh-CN" dirty="0" err="1"/>
              <a:t>dist</a:t>
            </a:r>
            <a:r>
              <a:rPr lang="en-US" altLang="zh-CN" dirty="0"/>
              <a:t>(</a:t>
            </a:r>
            <a:r>
              <a:rPr lang="en-US" altLang="zh-CN" dirty="0" err="1"/>
              <a:t>u,v</a:t>
            </a:r>
            <a:r>
              <a:rPr lang="en-US" altLang="zh-CN" dirty="0"/>
              <a:t>)&gt;</a:t>
            </a:r>
            <a:r>
              <a:rPr lang="en-US" altLang="zh-CN" dirty="0" err="1"/>
              <a:t>dist</a:t>
            </a:r>
            <a:r>
              <a:rPr lang="en-US" altLang="zh-CN" dirty="0"/>
              <a:t>(</a:t>
            </a:r>
            <a:r>
              <a:rPr lang="en-US" altLang="zh-CN" dirty="0" err="1"/>
              <a:t>u,v</a:t>
            </a:r>
            <a:r>
              <a:rPr lang="en-US" altLang="zh-CN" dirty="0"/>
              <a:t>)</a:t>
            </a:r>
            <a:r>
              <a:rPr lang="zh-CN" altLang="en-US" dirty="0"/>
              <a:t>的不等式不一定成立。</a:t>
            </a:r>
            <a:endParaRPr lang="en-US" altLang="zh-CN" dirty="0"/>
          </a:p>
          <a:p>
            <a:pPr marL="0" indent="0">
              <a:buNone/>
            </a:pPr>
            <a:endParaRPr lang="en-US" altLang="zh-CN" dirty="0"/>
          </a:p>
          <a:p>
            <a:pPr marL="0" indent="0">
              <a:buNone/>
            </a:pPr>
            <a:endParaRPr lang="en-US" altLang="zh-CN" dirty="0"/>
          </a:p>
          <a:p>
            <a:pPr marL="0" indent="0">
              <a:buNone/>
            </a:pPr>
            <a:r>
              <a:rPr lang="zh-CN" altLang="en-US" dirty="0"/>
              <a:t>其次，如果</a:t>
            </a:r>
            <a:r>
              <a:rPr lang="en-US" altLang="zh-CN" dirty="0" err="1"/>
              <a:t>dist</a:t>
            </a:r>
            <a:r>
              <a:rPr lang="en-US" altLang="zh-CN" dirty="0"/>
              <a:t>(</a:t>
            </a:r>
            <a:r>
              <a:rPr lang="en-US" altLang="zh-CN" dirty="0" err="1"/>
              <a:t>x,y</a:t>
            </a:r>
            <a:r>
              <a:rPr lang="en-US" altLang="zh-CN" dirty="0"/>
              <a:t>)&lt;0</a:t>
            </a:r>
            <a:r>
              <a:rPr lang="zh-CN" altLang="en-US" dirty="0"/>
              <a:t>，则</a:t>
            </a:r>
            <a:r>
              <a:rPr lang="en-US" altLang="zh-CN" dirty="0"/>
              <a:t>(3)</a:t>
            </a:r>
            <a:r>
              <a:rPr lang="zh-CN" altLang="en-US" dirty="0"/>
              <a:t>到</a:t>
            </a:r>
            <a:r>
              <a:rPr lang="en-US" altLang="zh-CN" dirty="0"/>
              <a:t>(4)</a:t>
            </a:r>
            <a:r>
              <a:rPr lang="zh-CN" altLang="en-US" dirty="0"/>
              <a:t>的推理过程并不成立。</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7520" y="355600"/>
            <a:ext cx="11236960" cy="6309360"/>
          </a:xfrm>
        </p:spPr>
        <p:txBody>
          <a:bodyPr>
            <a:normAutofit/>
          </a:bodyPr>
          <a:lstStyle/>
          <a:p>
            <a:pPr marL="0" indent="0">
              <a:buNone/>
            </a:pPr>
            <a:r>
              <a:rPr lang="zh-CN" altLang="en-US" dirty="0">
                <a:latin typeface="+mn-ea"/>
              </a:rPr>
              <a:t>树形</a:t>
            </a:r>
            <a:r>
              <a:rPr lang="en-US" altLang="zh-CN" dirty="0" err="1">
                <a:latin typeface="+mn-ea"/>
              </a:rPr>
              <a:t>dp</a:t>
            </a:r>
            <a:r>
              <a:rPr lang="zh-CN" altLang="en-US" dirty="0">
                <a:latin typeface="+mn-ea"/>
              </a:rPr>
              <a:t>求解</a:t>
            </a:r>
            <a:endParaRPr lang="en-US" altLang="zh-CN" dirty="0">
              <a:latin typeface="+mn-ea"/>
            </a:endParaRPr>
          </a:p>
          <a:p>
            <a:pPr marL="0" indent="0">
              <a:buNone/>
            </a:pPr>
            <a:endParaRPr lang="zh-CN" altLang="en-US" dirty="0">
              <a:latin typeface="+mn-ea"/>
            </a:endParaRPr>
          </a:p>
          <a:p>
            <a:pPr marL="0" indent="0">
              <a:buNone/>
            </a:pPr>
            <a:r>
              <a:rPr lang="zh-CN" altLang="en-US" sz="2400" dirty="0">
                <a:latin typeface="+mn-ea"/>
              </a:rPr>
              <a:t>我们不妨设</a:t>
            </a:r>
            <a:r>
              <a:rPr lang="en-US" altLang="zh-CN" sz="2400" dirty="0">
                <a:latin typeface="+mn-ea"/>
              </a:rPr>
              <a:t>1</a:t>
            </a:r>
            <a:r>
              <a:rPr lang="zh-CN" altLang="en-US" sz="2400" dirty="0">
                <a:latin typeface="+mn-ea"/>
              </a:rPr>
              <a:t>号点为根节点。</a:t>
            </a:r>
            <a:br>
              <a:rPr lang="zh-CN" altLang="en-US" sz="2400" dirty="0">
                <a:latin typeface="+mn-ea"/>
              </a:rPr>
            </a:br>
            <a:r>
              <a:rPr lang="zh-CN" altLang="en-US" sz="2400" dirty="0">
                <a:latin typeface="+mn-ea"/>
              </a:rPr>
              <a:t>设</a:t>
            </a:r>
            <a:r>
              <a:rPr lang="en-US" altLang="zh-CN" sz="2400" dirty="0">
                <a:latin typeface="+mn-ea"/>
              </a:rPr>
              <a:t>D[x]</a:t>
            </a:r>
            <a:r>
              <a:rPr lang="zh-CN" altLang="en-US" sz="2400" dirty="0">
                <a:latin typeface="+mn-ea"/>
              </a:rPr>
              <a:t>表示从节点</a:t>
            </a:r>
            <a:r>
              <a:rPr lang="en-US" altLang="zh-CN" sz="2400" dirty="0">
                <a:latin typeface="+mn-ea"/>
              </a:rPr>
              <a:t>x</a:t>
            </a:r>
            <a:r>
              <a:rPr lang="zh-CN" altLang="en-US" sz="2400" dirty="0">
                <a:latin typeface="+mn-ea"/>
              </a:rPr>
              <a:t>出发，往以</a:t>
            </a:r>
            <a:r>
              <a:rPr lang="en-US" altLang="zh-CN" sz="2400" dirty="0">
                <a:latin typeface="+mn-ea"/>
              </a:rPr>
              <a:t>x</a:t>
            </a:r>
            <a:r>
              <a:rPr lang="zh-CN" altLang="en-US" sz="2400" dirty="0">
                <a:latin typeface="+mn-ea"/>
              </a:rPr>
              <a:t>为根的子树走，能够到达的最远距离。</a:t>
            </a:r>
            <a:endParaRPr lang="en-US" altLang="zh-CN" sz="2400" dirty="0">
              <a:latin typeface="+mn-ea"/>
            </a:endParaRPr>
          </a:p>
          <a:p>
            <a:pPr marL="0" indent="0">
              <a:buNone/>
            </a:pPr>
            <a:r>
              <a:rPr lang="zh-CN" altLang="en-US" sz="2400" dirty="0">
                <a:latin typeface="+mn-ea"/>
              </a:rPr>
              <a:t>设</a:t>
            </a:r>
            <a:r>
              <a:rPr lang="en-US" altLang="zh-CN" sz="2400" dirty="0">
                <a:latin typeface="+mn-ea"/>
              </a:rPr>
              <a:t>x</a:t>
            </a:r>
            <a:r>
              <a:rPr lang="zh-CN" altLang="en-US" sz="2400" dirty="0">
                <a:latin typeface="+mn-ea"/>
              </a:rPr>
              <a:t>的子节点分别为</a:t>
            </a:r>
            <a:r>
              <a:rPr lang="en-US" altLang="zh-CN" sz="2400" dirty="0">
                <a:latin typeface="+mn-ea"/>
              </a:rPr>
              <a:t>y1,y2,y3,...,</a:t>
            </a:r>
            <a:r>
              <a:rPr lang="en-US" altLang="zh-CN" sz="2400" dirty="0" err="1">
                <a:latin typeface="+mn-ea"/>
              </a:rPr>
              <a:t>yt</a:t>
            </a:r>
            <a:r>
              <a:rPr lang="zh-CN" altLang="en-US" sz="2400" dirty="0">
                <a:latin typeface="+mn-ea"/>
              </a:rPr>
              <a:t>，</a:t>
            </a:r>
            <a:r>
              <a:rPr lang="en-US" altLang="zh-CN" sz="2400" dirty="0">
                <a:latin typeface="+mn-ea"/>
              </a:rPr>
              <a:t>edge(</a:t>
            </a:r>
            <a:r>
              <a:rPr lang="en-US" altLang="zh-CN" sz="2400" dirty="0" err="1">
                <a:latin typeface="+mn-ea"/>
              </a:rPr>
              <a:t>x,y</a:t>
            </a:r>
            <a:r>
              <a:rPr lang="en-US" altLang="zh-CN" sz="2400" dirty="0">
                <a:latin typeface="+mn-ea"/>
              </a:rPr>
              <a:t>) </a:t>
            </a:r>
            <a:r>
              <a:rPr lang="zh-CN" altLang="en-US" sz="2400" dirty="0">
                <a:latin typeface="+mn-ea"/>
              </a:rPr>
              <a:t>表示从</a:t>
            </a:r>
            <a:r>
              <a:rPr lang="en-US" altLang="zh-CN" sz="2400" dirty="0">
                <a:latin typeface="+mn-ea"/>
              </a:rPr>
              <a:t>x</a:t>
            </a:r>
            <a:r>
              <a:rPr lang="zh-CN" altLang="en-US" sz="2400" dirty="0">
                <a:latin typeface="+mn-ea"/>
              </a:rPr>
              <a:t>到</a:t>
            </a:r>
            <a:r>
              <a:rPr lang="en-US" altLang="zh-CN" sz="2400" dirty="0">
                <a:latin typeface="+mn-ea"/>
              </a:rPr>
              <a:t>y</a:t>
            </a:r>
            <a:r>
              <a:rPr lang="zh-CN" altLang="en-US" sz="2400" dirty="0">
                <a:latin typeface="+mn-ea"/>
              </a:rPr>
              <a:t>的边权，</a:t>
            </a:r>
            <a:endParaRPr lang="en-US" altLang="zh-CN" sz="2400" dirty="0">
              <a:latin typeface="+mn-ea"/>
            </a:endParaRPr>
          </a:p>
          <a:p>
            <a:pPr marL="0" indent="0">
              <a:buNone/>
            </a:pPr>
            <a:r>
              <a:rPr lang="zh-CN" altLang="en-US" sz="2400" dirty="0">
                <a:latin typeface="+mn-ea"/>
              </a:rPr>
              <a:t>则可以得到状态转移方程：</a:t>
            </a:r>
            <a:br>
              <a:rPr lang="zh-CN" altLang="en-US" sz="2400" dirty="0">
                <a:latin typeface="+mn-ea"/>
              </a:rPr>
            </a:br>
            <a:r>
              <a:rPr lang="en-US" altLang="zh-CN" sz="2400" dirty="0">
                <a:latin typeface="+mn-ea"/>
              </a:rPr>
              <a:t>D[x]=max(D[x],D[</a:t>
            </a:r>
            <a:r>
              <a:rPr lang="en-US" altLang="zh-CN" sz="2400" dirty="0" err="1">
                <a:latin typeface="+mn-ea"/>
              </a:rPr>
              <a:t>yi</a:t>
            </a:r>
            <a:r>
              <a:rPr lang="en-US" altLang="zh-CN" sz="2400" dirty="0">
                <a:latin typeface="+mn-ea"/>
              </a:rPr>
              <a:t>]+edge(</a:t>
            </a:r>
            <a:r>
              <a:rPr lang="en-US" altLang="zh-CN" sz="2400" dirty="0" err="1">
                <a:latin typeface="+mn-ea"/>
              </a:rPr>
              <a:t>x,yi</a:t>
            </a:r>
            <a:r>
              <a:rPr lang="en-US" altLang="zh-CN" sz="2400" dirty="0">
                <a:latin typeface="+mn-ea"/>
              </a:rPr>
              <a:t>))</a:t>
            </a:r>
            <a:br>
              <a:rPr lang="en-US" altLang="zh-CN" sz="2400" dirty="0">
                <a:latin typeface="+mn-ea"/>
              </a:rPr>
            </a:br>
            <a:r>
              <a:rPr lang="zh-CN" altLang="en-US" sz="2400" dirty="0">
                <a:latin typeface="+mn-ea"/>
              </a:rPr>
              <a:t>接下来，我们考虑对于每个节点</a:t>
            </a:r>
            <a:r>
              <a:rPr lang="en-US" altLang="zh-CN" sz="2400" dirty="0">
                <a:latin typeface="+mn-ea"/>
              </a:rPr>
              <a:t>x</a:t>
            </a:r>
            <a:r>
              <a:rPr lang="zh-CN" altLang="en-US" sz="2400" dirty="0">
                <a:latin typeface="+mn-ea"/>
              </a:rPr>
              <a:t>求出经过</a:t>
            </a:r>
            <a:r>
              <a:rPr lang="en-US" altLang="zh-CN" sz="2400" dirty="0">
                <a:latin typeface="+mn-ea"/>
              </a:rPr>
              <a:t>x</a:t>
            </a:r>
            <a:r>
              <a:rPr lang="zh-CN" altLang="en-US" sz="2400" dirty="0">
                <a:latin typeface="+mn-ea"/>
              </a:rPr>
              <a:t>的最长链的长度</a:t>
            </a:r>
            <a:r>
              <a:rPr lang="en-US" altLang="zh-CN" sz="2400" dirty="0">
                <a:latin typeface="+mn-ea"/>
              </a:rPr>
              <a:t>F[x],</a:t>
            </a:r>
          </a:p>
          <a:p>
            <a:pPr marL="0" indent="0">
              <a:buNone/>
            </a:pPr>
            <a:r>
              <a:rPr lang="zh-CN" altLang="en-US" sz="2400" dirty="0">
                <a:latin typeface="+mn-ea"/>
              </a:rPr>
              <a:t>整棵树的直径就是</a:t>
            </a:r>
            <a:r>
              <a:rPr lang="en-US" altLang="zh-CN" sz="2400" dirty="0">
                <a:latin typeface="+mn-ea"/>
              </a:rPr>
              <a:t>max{F[x]}(1&lt;=x&lt;=n)</a:t>
            </a:r>
            <a:r>
              <a:rPr lang="zh-CN" altLang="en-US" sz="2400" dirty="0">
                <a:latin typeface="+mn-ea"/>
              </a:rPr>
              <a:t>。</a:t>
            </a:r>
          </a:p>
          <a:p>
            <a:pPr marL="0" indent="0">
              <a:buNone/>
            </a:pPr>
            <a:r>
              <a:rPr lang="zh-CN" altLang="en-US" sz="2400" dirty="0">
                <a:latin typeface="+mn-ea"/>
              </a:rPr>
              <a:t>现在我们考虑如何求</a:t>
            </a:r>
            <a:r>
              <a:rPr lang="en-US" altLang="zh-CN" sz="2400" dirty="0">
                <a:latin typeface="+mn-ea"/>
              </a:rPr>
              <a:t>F[x]</a:t>
            </a:r>
            <a:r>
              <a:rPr lang="zh-CN" altLang="en-US" sz="2400" dirty="0">
                <a:latin typeface="+mn-ea"/>
              </a:rPr>
              <a:t>。</a:t>
            </a:r>
            <a:br>
              <a:rPr lang="zh-CN" altLang="en-US" sz="2400" dirty="0">
                <a:latin typeface="+mn-ea"/>
              </a:rPr>
            </a:br>
            <a:r>
              <a:rPr lang="zh-CN" altLang="en-US" sz="2400" dirty="0">
                <a:latin typeface="+mn-ea"/>
              </a:rPr>
              <a:t>对于任意两个节点</a:t>
            </a:r>
            <a:r>
              <a:rPr lang="en-US" altLang="zh-CN" sz="2400" dirty="0" err="1">
                <a:latin typeface="+mn-ea"/>
              </a:rPr>
              <a:t>yi</a:t>
            </a:r>
            <a:r>
              <a:rPr lang="zh-CN" altLang="en-US" sz="2400" dirty="0">
                <a:latin typeface="+mn-ea"/>
              </a:rPr>
              <a:t>和</a:t>
            </a:r>
            <a:r>
              <a:rPr lang="en-US" altLang="zh-CN" sz="2400" dirty="0" err="1">
                <a:latin typeface="+mn-ea"/>
              </a:rPr>
              <a:t>yj</a:t>
            </a:r>
            <a:r>
              <a:rPr lang="zh-CN" altLang="en-US" sz="2400" dirty="0">
                <a:latin typeface="+mn-ea"/>
              </a:rPr>
              <a:t>，经过节点</a:t>
            </a:r>
            <a:r>
              <a:rPr lang="en-US" altLang="zh-CN" sz="2400" dirty="0">
                <a:latin typeface="+mn-ea"/>
              </a:rPr>
              <a:t>x</a:t>
            </a:r>
            <a:r>
              <a:rPr lang="zh-CN" altLang="en-US" sz="2400" dirty="0">
                <a:latin typeface="+mn-ea"/>
              </a:rPr>
              <a:t>的最长链的长度可以通过四个部分来构成：</a:t>
            </a:r>
          </a:p>
          <a:p>
            <a:pPr marL="0" indent="0">
              <a:buNone/>
            </a:pPr>
            <a:r>
              <a:rPr lang="en-US" altLang="zh-CN" sz="2400" dirty="0">
                <a:latin typeface="+mn-ea"/>
              </a:rPr>
              <a:t>D[</a:t>
            </a:r>
            <a:r>
              <a:rPr lang="en-US" altLang="zh-CN" sz="2400" dirty="0" err="1">
                <a:latin typeface="+mn-ea"/>
              </a:rPr>
              <a:t>yi</a:t>
            </a:r>
            <a:r>
              <a:rPr lang="en-US" altLang="zh-CN" sz="2400" dirty="0">
                <a:latin typeface="+mn-ea"/>
              </a:rPr>
              <a:t>]</a:t>
            </a:r>
            <a:r>
              <a:rPr lang="zh-CN" altLang="en-US" sz="2400" dirty="0">
                <a:latin typeface="+mn-ea"/>
              </a:rPr>
              <a:t>、</a:t>
            </a:r>
            <a:r>
              <a:rPr lang="en-US" altLang="zh-CN" sz="2400" dirty="0">
                <a:latin typeface="+mn-ea"/>
              </a:rPr>
              <a:t>D[</a:t>
            </a:r>
            <a:r>
              <a:rPr lang="en-US" altLang="zh-CN" sz="2400" dirty="0" err="1">
                <a:latin typeface="+mn-ea"/>
              </a:rPr>
              <a:t>yj</a:t>
            </a:r>
            <a:r>
              <a:rPr lang="en-US" altLang="zh-CN" sz="2400" dirty="0">
                <a:latin typeface="+mn-ea"/>
              </a:rPr>
              <a:t>]</a:t>
            </a:r>
            <a:r>
              <a:rPr lang="zh-CN" altLang="en-US" sz="2400" dirty="0">
                <a:latin typeface="+mn-ea"/>
              </a:rPr>
              <a:t>、从</a:t>
            </a:r>
            <a:r>
              <a:rPr lang="en-US" altLang="zh-CN" sz="2400" dirty="0">
                <a:latin typeface="+mn-ea"/>
              </a:rPr>
              <a:t>x</a:t>
            </a:r>
            <a:r>
              <a:rPr lang="zh-CN" altLang="en-US" sz="2400" dirty="0">
                <a:latin typeface="+mn-ea"/>
              </a:rPr>
              <a:t>到</a:t>
            </a:r>
            <a:r>
              <a:rPr lang="en-US" altLang="zh-CN" sz="2400" dirty="0" err="1">
                <a:latin typeface="+mn-ea"/>
              </a:rPr>
              <a:t>yi</a:t>
            </a:r>
            <a:r>
              <a:rPr lang="zh-CN" altLang="en-US" sz="2400" dirty="0">
                <a:latin typeface="+mn-ea"/>
              </a:rPr>
              <a:t>的距离、从</a:t>
            </a:r>
            <a:r>
              <a:rPr lang="en-US" altLang="zh-CN" sz="2400" dirty="0">
                <a:latin typeface="+mn-ea"/>
              </a:rPr>
              <a:t>x</a:t>
            </a:r>
            <a:r>
              <a:rPr lang="zh-CN" altLang="en-US" sz="2400" dirty="0">
                <a:latin typeface="+mn-ea"/>
              </a:rPr>
              <a:t>到</a:t>
            </a:r>
            <a:r>
              <a:rPr lang="en-US" altLang="zh-CN" sz="2400" dirty="0" err="1">
                <a:latin typeface="+mn-ea"/>
              </a:rPr>
              <a:t>yj</a:t>
            </a:r>
            <a:r>
              <a:rPr lang="zh-CN" altLang="en-US" sz="2400" dirty="0">
                <a:latin typeface="+mn-ea"/>
              </a:rPr>
              <a:t>的距离</a:t>
            </a:r>
          </a:p>
          <a:p>
            <a:pPr marL="0" indent="0">
              <a:buNone/>
            </a:pPr>
            <a:r>
              <a:rPr lang="zh-CN" altLang="en-US" sz="2400" dirty="0">
                <a:latin typeface="+mn-ea"/>
              </a:rPr>
              <a:t>不妨设</a:t>
            </a:r>
            <a:r>
              <a:rPr lang="en-US" altLang="zh-CN" sz="2400" dirty="0">
                <a:latin typeface="+mn-ea"/>
              </a:rPr>
              <a:t>j&lt;</a:t>
            </a:r>
            <a:r>
              <a:rPr lang="en-US" altLang="zh-CN" sz="2400" dirty="0" err="1">
                <a:latin typeface="+mn-ea"/>
              </a:rPr>
              <a:t>i</a:t>
            </a:r>
            <a:r>
              <a:rPr lang="zh-CN" altLang="en-US" sz="2400" dirty="0">
                <a:latin typeface="+mn-ea"/>
              </a:rPr>
              <a:t>，则有：</a:t>
            </a:r>
          </a:p>
          <a:p>
            <a:pPr marL="0" indent="0">
              <a:buNone/>
            </a:pPr>
            <a:r>
              <a:rPr lang="en-US" altLang="zh-CN" sz="2400" dirty="0">
                <a:latin typeface="+mn-ea"/>
              </a:rPr>
              <a:t>F[x]=(D[</a:t>
            </a:r>
            <a:r>
              <a:rPr lang="en-US" altLang="zh-CN" sz="2400" dirty="0" err="1">
                <a:latin typeface="+mn-ea"/>
              </a:rPr>
              <a:t>yi</a:t>
            </a:r>
            <a:r>
              <a:rPr lang="en-US" altLang="zh-CN" sz="2400" dirty="0">
                <a:latin typeface="+mn-ea"/>
              </a:rPr>
              <a:t>]+D[</a:t>
            </a:r>
            <a:r>
              <a:rPr lang="en-US" altLang="zh-CN" sz="2400" dirty="0" err="1">
                <a:latin typeface="+mn-ea"/>
              </a:rPr>
              <a:t>yj</a:t>
            </a:r>
            <a:r>
              <a:rPr lang="en-US" altLang="zh-CN" sz="2400" dirty="0">
                <a:latin typeface="+mn-ea"/>
              </a:rPr>
              <a:t>]+edge(</a:t>
            </a:r>
            <a:r>
              <a:rPr lang="en-US" altLang="zh-CN" sz="2400" dirty="0" err="1">
                <a:latin typeface="+mn-ea"/>
              </a:rPr>
              <a:t>x,yi</a:t>
            </a:r>
            <a:r>
              <a:rPr lang="en-US" altLang="zh-CN" sz="2400" dirty="0">
                <a:latin typeface="+mn-ea"/>
              </a:rPr>
              <a:t>)+edge(</a:t>
            </a:r>
            <a:r>
              <a:rPr lang="en-US" altLang="zh-CN" sz="2400" dirty="0" err="1">
                <a:latin typeface="+mn-ea"/>
              </a:rPr>
              <a:t>x,yj</a:t>
            </a:r>
            <a:r>
              <a:rPr lang="en-US" altLang="zh-CN" sz="2400" dirty="0">
                <a:latin typeface="+mn-ea"/>
              </a:rPr>
              <a:t>))max</a:t>
            </a:r>
          </a:p>
          <a:p>
            <a:pPr marL="0" indent="0">
              <a:buNone/>
            </a:pP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lmZjJjNWM4OWJmZWY1ZWU4MDJlODQ4YjYyMjI5YT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4589</Words>
  <Application>Microsoft Office PowerPoint</Application>
  <PresentationFormat>宽屏</PresentationFormat>
  <Paragraphs>269</Paragraphs>
  <Slides>45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45</vt:i4>
      </vt:variant>
    </vt:vector>
  </HeadingPairs>
  <TitlesOfParts>
    <vt:vector size="50" baseType="lpstr">
      <vt:lpstr>等线</vt:lpstr>
      <vt:lpstr>等线 Light</vt:lpstr>
      <vt:lpstr>微软雅黑</vt:lpstr>
      <vt:lpstr>Arial</vt:lpstr>
      <vt:lpstr>Office 主题​​</vt:lpstr>
      <vt:lpstr>树的进阶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LCA（最小公共祖先）</vt:lpstr>
      <vt:lpstr>树上倍增</vt:lpstr>
      <vt:lpstr>PowerPoint 演示文稿</vt:lpstr>
      <vt:lpstr>PowerPoint 演示文稿</vt:lpstr>
      <vt:lpstr>PowerPoint 演示文稿</vt:lpstr>
      <vt:lpstr>PowerPoint 演示文稿</vt:lpstr>
      <vt:lpstr>完整代码：</vt:lpstr>
      <vt:lpstr>PowerPoint 演示文稿</vt:lpstr>
      <vt:lpstr>LCA与RMQ问题</vt:lpstr>
      <vt:lpstr>以求区间最大值为例: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Bang</dc:creator>
  <cp:lastModifiedBy>Bang Zhou</cp:lastModifiedBy>
  <cp:revision>45</cp:revision>
  <dcterms:created xsi:type="dcterms:W3CDTF">2020-07-09T13:03:00Z</dcterms:created>
  <dcterms:modified xsi:type="dcterms:W3CDTF">2024-03-22T09:00:45Z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8B0323CC259B4772A7B4E03A7FD33161</vt:lpwstr>
  </property>
  <property fmtid="{D5CDD505-2E9C-101B-9397-08002B2CF9AE}" pid="3" name="KSOProductBuildVer">
    <vt:lpwstr>2052-11.1.0.12763</vt:lpwstr>
  </property>
</Properties>
</file>