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1" r:id="rId2"/>
    <p:sldId id="262" r:id="rId3"/>
    <p:sldId id="263" r:id="rId4"/>
    <p:sldId id="265" r:id="rId5"/>
    <p:sldId id="273" r:id="rId6"/>
    <p:sldId id="276" r:id="rId7"/>
    <p:sldId id="277" r:id="rId8"/>
    <p:sldId id="256" r:id="rId9"/>
    <p:sldId id="257" r:id="rId10"/>
    <p:sldId id="280" r:id="rId11"/>
    <p:sldId id="259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4AA14-5663-43CB-8F2F-4405863A9AA9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E69D6-44B9-4289-8D6B-F8EF7F667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875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7014A-94EB-F14D-8405-940D7893AD2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7014A-94EB-F14D-8405-940D7893AD25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C7CF9-D7DD-536B-D59B-BBE8971C4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A3B29B-E982-E7A0-FC1B-0F18C1EB7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E58840-4A5B-6362-AB91-700390AC5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3D76-7BB8-4C0C-BA87-1F418A8AE12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85DDFF-BF04-F086-76FF-43989A2B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E758FC-8D26-C046-B601-88B5563B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5233-BC23-484C-B4C1-C43689FC7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85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8F543-4B28-15D6-A26F-BF671431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42568D-DEF8-4B8D-619D-BA0B5FC7D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613A55-F4B8-69B4-1720-FA5D793E6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3D76-7BB8-4C0C-BA87-1F418A8AE12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EE1DCE-1752-FFDC-631D-5C8C0FA47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23B19F-6F2B-9112-7242-CF6C9887E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5233-BC23-484C-B4C1-C43689FC7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34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249D1A-10F7-A641-01C1-5FA8537CE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DF1F39-FAFA-496A-AFFC-B30D3D6DE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839D9D-D03C-EF16-C5BB-DDB70F25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3D76-7BB8-4C0C-BA87-1F418A8AE12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667CD0-F948-139F-6435-6F6AE43EA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6AC74A-6B99-699A-71CE-6BDBA966A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5233-BC23-484C-B4C1-C43689FC7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92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5049B-B4E0-7CAA-7588-AEB742FD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A1C45-CA8E-824B-5173-BDF57A88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B08E86-7283-1EB8-E6DD-85C9F926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3D76-7BB8-4C0C-BA87-1F418A8AE12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D840C2-1A92-F80C-A8F8-7B4858CB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AD4D06-B16F-7FC5-C622-831041C29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5233-BC23-484C-B4C1-C43689FC7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01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6B93C-FB15-2255-9343-AE5D84088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C3B676-23F0-F125-1F27-B3297F953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636B0F-4A7A-A3A6-1A59-FE8F7E6F0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3D76-7BB8-4C0C-BA87-1F418A8AE12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F1D240-7BDE-7286-4EC0-2BAA88AC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05C924-CA54-FBCD-C194-2EA25307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5233-BC23-484C-B4C1-C43689FC7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85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EF770-6077-43EB-1EBF-9F24C28B3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5F8CAE-AE89-BE1A-2C60-4513DC241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4C0304-0D7C-26AF-A311-DF5D967C9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BCE9F8-D6D3-0660-5254-605FC4DA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3D76-7BB8-4C0C-BA87-1F418A8AE12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EFDFE2-1629-44E4-7E97-20B73014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67A7F5-1F7F-7E7E-882C-D2EBB99DA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5233-BC23-484C-B4C1-C43689FC7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876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4F1F1-B4B7-6152-DF99-D1EA6A51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76599F-BE9E-827F-6F12-D86126BC2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75BBD4-9EB6-19A7-8598-66F4F36FB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C6F405-7C3F-3216-78A7-3BCEF2B45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1155E8-18EC-6309-E6E9-3425D1C2A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467EBA-1412-C447-9102-C91D725C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3D76-7BB8-4C0C-BA87-1F418A8AE12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FFEBB2-8D82-B9CC-3229-EE1A3F0D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3D4EA5-3ACD-08D6-34A5-4A7635A71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5233-BC23-484C-B4C1-C43689FC7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51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3162D-0A49-D780-9A6B-D04D51B8D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542F09-19EC-D2FC-27C1-EFD0E487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3D76-7BB8-4C0C-BA87-1F418A8AE12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DE491C-4A66-92B5-20FC-9B26642B5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5F1B7F-8F99-214A-CC16-BA9EF369D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5233-BC23-484C-B4C1-C43689FC7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64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DE28EB-513B-64B0-EA88-927AEE40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3D76-7BB8-4C0C-BA87-1F418A8AE12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09F3B0-ECD7-CB0E-ED00-F2127F748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D9989C-A12A-DD5C-85E8-A4CA05FC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5233-BC23-484C-B4C1-C43689FC7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87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FD636-7753-3AE0-9686-379D84107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46786F-7AD9-C855-B005-1DDC0EE35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5C982A-EE68-1722-A7A4-0D413E1DD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B3AA1B-0894-F862-9651-3F394C9C6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3D76-7BB8-4C0C-BA87-1F418A8AE12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898926-4AE1-F894-6108-1AC5411B7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FFBC9B-DFC0-A021-3BEC-3CAA7829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5233-BC23-484C-B4C1-C43689FC7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16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F486D-5195-678D-F4E7-5F49D50FC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058CCF-C256-2F26-0344-7E983C71D5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1C9B36-3455-E7AA-2233-6531EE962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7FBD5C-0475-7C2A-7804-D9D55A8CC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3D76-7BB8-4C0C-BA87-1F418A8AE12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3FD186-6FF8-9E0F-47DA-C08D0D2A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40C189-C3AB-BC6D-A238-182A4ECF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5233-BC23-484C-B4C1-C43689FC7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49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EC80EB-1BF0-D0D2-5AE5-B9D04981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235939-CF9A-6C15-B672-1CDDDDA95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417538-34DB-01B5-00F0-1979DC99F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C3D76-7BB8-4C0C-BA87-1F418A8AE12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C2AD80-A21C-4A05-623A-2AFA52370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CBB60-BD9F-1336-4ED1-7656CF5A9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85233-BC23-484C-B4C1-C43689FC7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42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23.png"/><Relationship Id="rId7" Type="http://schemas.openxmlformats.org/officeDocument/2006/relationships/image" Target="../media/image20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0.png"/><Relationship Id="rId5" Type="http://schemas.openxmlformats.org/officeDocument/2006/relationships/image" Target="../media/image24.png"/><Relationship Id="rId10" Type="http://schemas.openxmlformats.org/officeDocument/2006/relationships/image" Target="../media/image230.png"/><Relationship Id="rId4" Type="http://schemas.openxmlformats.org/officeDocument/2006/relationships/image" Target="../media/image170.png"/><Relationship Id="rId9" Type="http://schemas.openxmlformats.org/officeDocument/2006/relationships/image" Target="../media/image2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3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110" y="66215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作业一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：问题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526" y="1357177"/>
            <a:ext cx="3300248" cy="19265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1653" y="851072"/>
            <a:ext cx="5523187" cy="25779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2371" y="3772527"/>
            <a:ext cx="2067531" cy="29399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0765" y="3658235"/>
            <a:ext cx="3535680" cy="8972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70437" y="4730611"/>
            <a:ext cx="1222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rise -&gt; 2, 4</a:t>
            </a:r>
          </a:p>
          <a:p>
            <a:r>
              <a:rPr lang="en-US" dirty="0"/>
              <a:t>new -&gt; 1, 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99540" y="48742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文档</a:t>
            </a:r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6071" y="5566743"/>
            <a:ext cx="14338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sales -&gt; 1,3,4</a:t>
            </a:r>
          </a:p>
          <a:p>
            <a:r>
              <a:rPr lang="en-US" dirty="0"/>
              <a:t>forecasts -&gt; 1</a:t>
            </a:r>
          </a:p>
          <a:p>
            <a:r>
              <a:rPr lang="en-US" dirty="0"/>
              <a:t>july -&gt; 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99540" y="584374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文档3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939030" y="3759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a.词项-文档矩阵</a:t>
            </a:r>
          </a:p>
        </p:txBody>
      </p:sp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4939030" y="33401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b.倒排索引</a:t>
            </a:r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705485" y="33401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c.</a:t>
            </a:r>
            <a:r>
              <a:rPr lang="zh-CN" altLang="en-US" dirty="0"/>
              <a:t>查询结果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BACD1AF-8EEB-6EDA-4191-26B880297E37}"/>
              </a:ext>
            </a:extLst>
          </p:cNvPr>
          <p:cNvSpPr txBox="1"/>
          <p:nvPr/>
        </p:nvSpPr>
        <p:spPr>
          <a:xfrm>
            <a:off x="8236915" y="3935578"/>
            <a:ext cx="236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需按字典序排序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110" y="66215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err="1"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作业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二：问题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3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E1E76C-094B-90D8-7024-0FAD44F39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96" y="1665044"/>
            <a:ext cx="3858358" cy="25858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B72AE20-4113-88E7-C0F7-940CA3ACB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252" y="1400816"/>
            <a:ext cx="3143250" cy="14001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647D03B-51DF-1C6C-5526-43578CD81D1A}"/>
              </a:ext>
            </a:extLst>
          </p:cNvPr>
          <p:cNvSpPr txBox="1"/>
          <p:nvPr/>
        </p:nvSpPr>
        <p:spPr>
          <a:xfrm>
            <a:off x="5708959" y="1031484"/>
            <a:ext cx="489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）写出转移矩阵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829F9A0-8768-51F4-8927-50C9D6C2EFBB}"/>
              </a:ext>
            </a:extLst>
          </p:cNvPr>
          <p:cNvSpPr txBox="1"/>
          <p:nvPr/>
        </p:nvSpPr>
        <p:spPr>
          <a:xfrm>
            <a:off x="5708959" y="3059668"/>
            <a:ext cx="489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）初始</a:t>
            </a:r>
            <a:r>
              <a:rPr lang="en-US" altLang="zh-CN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PageRank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分数</a:t>
            </a:r>
            <a:endParaRPr lang="en-US" altLang="zh-CN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27CACA7-A69B-AC6F-CFE7-BFE3317369F3}"/>
              </a:ext>
            </a:extLst>
          </p:cNvPr>
          <p:cNvSpPr txBox="1"/>
          <p:nvPr/>
        </p:nvSpPr>
        <p:spPr>
          <a:xfrm>
            <a:off x="1072620" y="4592249"/>
            <a:ext cx="489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）迭代计算：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859B430-958D-C2C3-4F9C-20DA9BCA6E23}"/>
                  </a:ext>
                </a:extLst>
              </p:cNvPr>
              <p:cNvSpPr txBox="1"/>
              <p:nvPr/>
            </p:nvSpPr>
            <p:spPr>
              <a:xfrm>
                <a:off x="2578897" y="4462695"/>
                <a:ext cx="2133779" cy="507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859B430-958D-C2C3-4F9C-20DA9BCA6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897" y="4462695"/>
                <a:ext cx="2133779" cy="5078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图片 25">
            <a:extLst>
              <a:ext uri="{FF2B5EF4-FFF2-40B4-BE49-F238E27FC236}">
                <a16:creationId xmlns:a16="http://schemas.microsoft.com/office/drawing/2014/main" id="{76DC56A5-116C-3B86-C916-60E46E693B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6292" y="5053849"/>
            <a:ext cx="866775" cy="1381125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B63F7004-C6B5-56F4-300B-36D22F82A1EF}"/>
              </a:ext>
            </a:extLst>
          </p:cNvPr>
          <p:cNvSpPr txBox="1"/>
          <p:nvPr/>
        </p:nvSpPr>
        <p:spPr>
          <a:xfrm>
            <a:off x="4595909" y="5574033"/>
            <a:ext cx="392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-&gt;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DB4A8A6-BBAC-457D-FE17-2FB53573A08A}"/>
              </a:ext>
            </a:extLst>
          </p:cNvPr>
          <p:cNvSpPr txBox="1"/>
          <p:nvPr/>
        </p:nvSpPr>
        <p:spPr>
          <a:xfrm>
            <a:off x="6109188" y="5578245"/>
            <a:ext cx="392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-&gt;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12AEA81-1893-8482-DA0D-B6DB4E75D14E}"/>
              </a:ext>
            </a:extLst>
          </p:cNvPr>
          <p:cNvSpPr txBox="1"/>
          <p:nvPr/>
        </p:nvSpPr>
        <p:spPr>
          <a:xfrm>
            <a:off x="7366491" y="5578245"/>
            <a:ext cx="392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-&gt;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9C79CB1-AADE-8B27-8D4D-FE1C90C48515}"/>
              </a:ext>
            </a:extLst>
          </p:cNvPr>
          <p:cNvSpPr txBox="1"/>
          <p:nvPr/>
        </p:nvSpPr>
        <p:spPr>
          <a:xfrm>
            <a:off x="6642680" y="5493768"/>
            <a:ext cx="1002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B2B49EF8-915E-869D-21DA-F6BD664088AD}"/>
                  </a:ext>
                </a:extLst>
              </p:cNvPr>
              <p:cNvSpPr txBox="1"/>
              <p:nvPr/>
            </p:nvSpPr>
            <p:spPr>
              <a:xfrm>
                <a:off x="1035909" y="5574033"/>
                <a:ext cx="8319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dirty="0"/>
                  <a:t>   =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B2B49EF8-915E-869D-21DA-F6BD66408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909" y="5574033"/>
                <a:ext cx="831982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6D61CE2-A89D-9300-DB6D-6BC85DCC41F9}"/>
                  </a:ext>
                </a:extLst>
              </p:cNvPr>
              <p:cNvSpPr txBox="1"/>
              <p:nvPr/>
            </p:nvSpPr>
            <p:spPr>
              <a:xfrm>
                <a:off x="6189952" y="3990835"/>
                <a:ext cx="5535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6D61CE2-A89D-9300-DB6D-6BC85DCC4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952" y="3990835"/>
                <a:ext cx="553585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AAF65F11-0E7E-A266-F63E-A1B6E8048F6E}"/>
                  </a:ext>
                </a:extLst>
              </p:cNvPr>
              <p:cNvSpPr txBox="1"/>
              <p:nvPr/>
            </p:nvSpPr>
            <p:spPr>
              <a:xfrm>
                <a:off x="6689592" y="3591013"/>
                <a:ext cx="649056" cy="1185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AAF65F11-0E7E-A266-F63E-A1B6E8048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592" y="3591013"/>
                <a:ext cx="649056" cy="11859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图片 53">
            <a:extLst>
              <a:ext uri="{FF2B5EF4-FFF2-40B4-BE49-F238E27FC236}">
                <a16:creationId xmlns:a16="http://schemas.microsoft.com/office/drawing/2014/main" id="{00F206B5-634A-928D-754A-847DC23659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58" r="5908"/>
          <a:stretch/>
        </p:blipFill>
        <p:spPr>
          <a:xfrm>
            <a:off x="1745522" y="5100080"/>
            <a:ext cx="2226522" cy="1400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06D397D-AD8A-FB0B-B226-45F1EEE709C5}"/>
                  </a:ext>
                </a:extLst>
              </p:cNvPr>
              <p:cNvSpPr txBox="1"/>
              <p:nvPr/>
            </p:nvSpPr>
            <p:spPr>
              <a:xfrm>
                <a:off x="3895291" y="5207216"/>
                <a:ext cx="649056" cy="1185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06D397D-AD8A-FB0B-B226-45F1EEE70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291" y="5207216"/>
                <a:ext cx="649056" cy="11859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6361EFC-6258-0CC1-A29B-AD95EFC8B640}"/>
                  </a:ext>
                </a:extLst>
              </p:cNvPr>
              <p:cNvSpPr txBox="1"/>
              <p:nvPr/>
            </p:nvSpPr>
            <p:spPr>
              <a:xfrm>
                <a:off x="7860252" y="5165748"/>
                <a:ext cx="649056" cy="1185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3/9</m:t>
                              </m:r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2/9</m:t>
                              </m:r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2/9</m:t>
                              </m:r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2/9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6361EFC-6258-0CC1-A29B-AD95EFC8B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252" y="5165748"/>
                <a:ext cx="649056" cy="118590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812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4E594C5-4A6B-3E74-1059-D72CC42D8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45" y="1000055"/>
            <a:ext cx="5778955" cy="24618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EC6B976-7607-DBAD-854F-DCB01D028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671" y="643159"/>
            <a:ext cx="3138522" cy="86095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B8593A3-C182-8777-BB4E-815E94461E8D}"/>
              </a:ext>
            </a:extLst>
          </p:cNvPr>
          <p:cNvSpPr txBox="1"/>
          <p:nvPr/>
        </p:nvSpPr>
        <p:spPr>
          <a:xfrm>
            <a:off x="5870164" y="458493"/>
            <a:ext cx="224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余弦相似度：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6DF9C5F-9E24-9BB1-2AB1-5DD401686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086" y="4303457"/>
            <a:ext cx="2324117" cy="63818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5A5FC55-2238-586F-72C8-FC1FDE51B914}"/>
              </a:ext>
            </a:extLst>
          </p:cNvPr>
          <p:cNvSpPr txBox="1"/>
          <p:nvPr/>
        </p:nvSpPr>
        <p:spPr>
          <a:xfrm>
            <a:off x="5922460" y="3934125"/>
            <a:ext cx="224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Jaccard</a:t>
            </a:r>
            <a:r>
              <a:rPr lang="zh-CN" altLang="en-US" dirty="0"/>
              <a:t>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AB4D386-209A-09F5-6D67-CEC9444B2DEC}"/>
              </a:ext>
            </a:extLst>
          </p:cNvPr>
          <p:cNvSpPr txBox="1"/>
          <p:nvPr/>
        </p:nvSpPr>
        <p:spPr>
          <a:xfrm>
            <a:off x="5850281" y="2349222"/>
            <a:ext cx="224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欧式距离：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D5B229A-759D-D7F9-01F0-343224D32E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1671" y="2719686"/>
            <a:ext cx="2476518" cy="82391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C10D90F-DA32-09A6-FBDA-28F732F790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0164" y="1550128"/>
            <a:ext cx="3629052" cy="51911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B0A29B0-67F7-6CFD-353B-D0BAA4D2EA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8833" y="3423954"/>
            <a:ext cx="6162720" cy="51911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B591F4E-836A-0388-2E1D-5F7878B34F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8833" y="5398892"/>
            <a:ext cx="2214579" cy="523879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635A0A77-4D65-EE1E-687C-2397E790B995}"/>
              </a:ext>
            </a:extLst>
          </p:cNvPr>
          <p:cNvSpPr txBox="1"/>
          <p:nvPr/>
        </p:nvSpPr>
        <p:spPr>
          <a:xfrm>
            <a:off x="5870164" y="4928448"/>
            <a:ext cx="546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此处将词汇表视为集合，</a:t>
            </a:r>
            <a:r>
              <a:rPr lang="en-US" altLang="zh-CN" dirty="0"/>
              <a:t>D1</a:t>
            </a:r>
            <a:r>
              <a:rPr lang="zh-CN" altLang="en-US" dirty="0"/>
              <a:t>与</a:t>
            </a:r>
            <a:r>
              <a:rPr lang="en-US" altLang="zh-CN" dirty="0"/>
              <a:t>D2</a:t>
            </a:r>
            <a:r>
              <a:rPr lang="zh-CN" altLang="en-US" dirty="0"/>
              <a:t>共同拥有</a:t>
            </a:r>
            <a:r>
              <a:rPr lang="en-US" altLang="zh-CN" dirty="0"/>
              <a:t>t1,t4,t5</a:t>
            </a:r>
            <a:endParaRPr lang="zh-CN" altLang="en-US" dirty="0"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48BE7E9E-1B37-5C08-586D-259E0E1EEB18}"/>
              </a:ext>
            </a:extLst>
          </p:cNvPr>
          <p:cNvSpPr txBox="1"/>
          <p:nvPr/>
        </p:nvSpPr>
        <p:spPr>
          <a:xfrm>
            <a:off x="620110" y="66215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err="1"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作业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二：问题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62037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110" y="66215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作业二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：问题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72" y="1180004"/>
            <a:ext cx="6198058" cy="28559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72" y="4283086"/>
            <a:ext cx="5760983" cy="23276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7779" y="1180004"/>
            <a:ext cx="4418704" cy="204861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05B482B-67DD-4517-B962-21B3EF2E8D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1455" y="4035972"/>
            <a:ext cx="5155222" cy="176919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68A4209-BA9E-9140-C53F-6C0A041A7D4D}"/>
              </a:ext>
            </a:extLst>
          </p:cNvPr>
          <p:cNvSpPr txBox="1"/>
          <p:nvPr/>
        </p:nvSpPr>
        <p:spPr>
          <a:xfrm>
            <a:off x="6912864" y="6122822"/>
            <a:ext cx="378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计算出负权重需要置为</a:t>
            </a:r>
            <a:r>
              <a:rPr lang="en-US" altLang="zh-CN" dirty="0"/>
              <a:t>0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7A8300-78F6-D285-513B-604D24A0CC82}"/>
              </a:ext>
            </a:extLst>
          </p:cNvPr>
          <p:cNvSpPr txBox="1"/>
          <p:nvPr/>
        </p:nvSpPr>
        <p:spPr>
          <a:xfrm>
            <a:off x="620110" y="66215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作业一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：问题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EAD423-B367-DE49-698F-60E0EA64A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71" y="1036330"/>
            <a:ext cx="5840031" cy="76572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F07380E-8A81-C00F-CEE4-18CB12FDDE6B}"/>
              </a:ext>
            </a:extLst>
          </p:cNvPr>
          <p:cNvSpPr txBox="1"/>
          <p:nvPr/>
        </p:nvSpPr>
        <p:spPr>
          <a:xfrm>
            <a:off x="499428" y="2437189"/>
            <a:ext cx="4956309" cy="3339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VB</a:t>
            </a:r>
            <a:r>
              <a:rPr lang="zh-CN" altLang="en-US" dirty="0"/>
              <a:t>编码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计算相邻数的间距 </a:t>
            </a:r>
            <a:r>
              <a:rPr lang="en-US" altLang="zh-CN" dirty="0"/>
              <a:t>(</a:t>
            </a:r>
            <a:r>
              <a:rPr lang="zh-CN" altLang="en-US" dirty="0"/>
              <a:t>后一个减前一个</a:t>
            </a:r>
            <a:r>
              <a:rPr lang="en-US" altLang="zh-CN" dirty="0"/>
              <a:t>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将间距转换为二进制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将结果写入有效编码区间，每个字节的后</a:t>
            </a:r>
            <a:r>
              <a:rPr lang="en-US" altLang="zh-CN" dirty="0"/>
              <a:t>7</a:t>
            </a:r>
            <a:r>
              <a:rPr lang="zh-CN" altLang="en-US" dirty="0"/>
              <a:t>位是字节有效编码区间，第一位是</a:t>
            </a:r>
            <a:r>
              <a:rPr lang="en-US" altLang="zh-CN" dirty="0"/>
              <a:t>1</a:t>
            </a:r>
            <a:r>
              <a:rPr lang="zh-CN" altLang="en-US" dirty="0"/>
              <a:t>则代表本字节是最后一个字节。</a:t>
            </a:r>
            <a:endParaRPr lang="en-US" altLang="zh-CN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001D817-DF2B-02AA-010A-9411B32C3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903973"/>
              </p:ext>
            </p:extLst>
          </p:nvPr>
        </p:nvGraphicFramePr>
        <p:xfrm>
          <a:off x="5059964" y="1802059"/>
          <a:ext cx="6879030" cy="2371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806">
                  <a:extLst>
                    <a:ext uri="{9D8B030D-6E8A-4147-A177-3AD203B41FA5}">
                      <a16:colId xmlns:a16="http://schemas.microsoft.com/office/drawing/2014/main" val="3949700498"/>
                    </a:ext>
                  </a:extLst>
                </a:gridCol>
                <a:gridCol w="1375806">
                  <a:extLst>
                    <a:ext uri="{9D8B030D-6E8A-4147-A177-3AD203B41FA5}">
                      <a16:colId xmlns:a16="http://schemas.microsoft.com/office/drawing/2014/main" val="2526351059"/>
                    </a:ext>
                  </a:extLst>
                </a:gridCol>
                <a:gridCol w="1375806">
                  <a:extLst>
                    <a:ext uri="{9D8B030D-6E8A-4147-A177-3AD203B41FA5}">
                      <a16:colId xmlns:a16="http://schemas.microsoft.com/office/drawing/2014/main" val="864212450"/>
                    </a:ext>
                  </a:extLst>
                </a:gridCol>
                <a:gridCol w="1375806">
                  <a:extLst>
                    <a:ext uri="{9D8B030D-6E8A-4147-A177-3AD203B41FA5}">
                      <a16:colId xmlns:a16="http://schemas.microsoft.com/office/drawing/2014/main" val="577081646"/>
                    </a:ext>
                  </a:extLst>
                </a:gridCol>
                <a:gridCol w="1375806">
                  <a:extLst>
                    <a:ext uri="{9D8B030D-6E8A-4147-A177-3AD203B41FA5}">
                      <a16:colId xmlns:a16="http://schemas.microsoft.com/office/drawing/2014/main" val="1399020942"/>
                    </a:ext>
                  </a:extLst>
                </a:gridCol>
              </a:tblGrid>
              <a:tr h="591315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777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17743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294068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31251336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327498"/>
                  </a:ext>
                </a:extLst>
              </a:tr>
              <a:tr h="591315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间距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16966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276325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30957268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734640"/>
                  </a:ext>
                </a:extLst>
              </a:tr>
              <a:tr h="591315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VB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编码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粗体为有效编码区间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0000110</a:t>
                      </a:r>
                    </a:p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0001001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0000001</a:t>
                      </a:r>
                    </a:p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0000100</a:t>
                      </a:r>
                    </a:p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1000110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0010000</a:t>
                      </a:r>
                    </a:p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1101110</a:t>
                      </a:r>
                    </a:p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1100101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0001110</a:t>
                      </a:r>
                    </a:p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1100001</a:t>
                      </a:r>
                    </a:p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0111101</a:t>
                      </a:r>
                    </a:p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1010100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015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18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7A8300-78F6-D285-513B-604D24A0CC82}"/>
              </a:ext>
            </a:extLst>
          </p:cNvPr>
          <p:cNvSpPr txBox="1"/>
          <p:nvPr/>
        </p:nvSpPr>
        <p:spPr>
          <a:xfrm>
            <a:off x="620110" y="66215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作业一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：问题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EAD423-B367-DE49-698F-60E0EA64A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71" y="1036330"/>
            <a:ext cx="5840031" cy="76572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F07380E-8A81-C00F-CEE4-18CB12FDDE6B}"/>
              </a:ext>
            </a:extLst>
          </p:cNvPr>
          <p:cNvSpPr txBox="1"/>
          <p:nvPr/>
        </p:nvSpPr>
        <p:spPr>
          <a:xfrm>
            <a:off x="499429" y="2437189"/>
            <a:ext cx="4560536" cy="3893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γ</a:t>
            </a:r>
            <a:r>
              <a:rPr lang="zh-CN" altLang="en-US" dirty="0"/>
              <a:t>编码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计算相邻数的间距 </a:t>
            </a:r>
            <a:r>
              <a:rPr lang="en-US" altLang="zh-CN" dirty="0"/>
              <a:t>(</a:t>
            </a:r>
            <a:r>
              <a:rPr lang="zh-CN" altLang="en-US" dirty="0"/>
              <a:t>后一个减前一个</a:t>
            </a:r>
            <a:r>
              <a:rPr lang="en-US" altLang="zh-CN" dirty="0"/>
              <a:t>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将间距转换为二进制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将间距的二进制形式首部的</a:t>
            </a:r>
            <a:r>
              <a:rPr lang="en-US" altLang="zh-CN" dirty="0"/>
              <a:t>1</a:t>
            </a:r>
            <a:r>
              <a:rPr lang="zh-CN" altLang="en-US" dirty="0"/>
              <a:t>去除，作为偏移，偏移的位数作为长度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将长度转换为一元编码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将长度和偏移拼接</a:t>
            </a:r>
            <a:endParaRPr lang="en-US" altLang="zh-CN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001D817-DF2B-02AA-010A-9411B32C3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13077"/>
              </p:ext>
            </p:extLst>
          </p:nvPr>
        </p:nvGraphicFramePr>
        <p:xfrm>
          <a:off x="5143513" y="1625678"/>
          <a:ext cx="6879030" cy="4931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806">
                  <a:extLst>
                    <a:ext uri="{9D8B030D-6E8A-4147-A177-3AD203B41FA5}">
                      <a16:colId xmlns:a16="http://schemas.microsoft.com/office/drawing/2014/main" val="3949700498"/>
                    </a:ext>
                  </a:extLst>
                </a:gridCol>
                <a:gridCol w="1375806">
                  <a:extLst>
                    <a:ext uri="{9D8B030D-6E8A-4147-A177-3AD203B41FA5}">
                      <a16:colId xmlns:a16="http://schemas.microsoft.com/office/drawing/2014/main" val="2526351059"/>
                    </a:ext>
                  </a:extLst>
                </a:gridCol>
                <a:gridCol w="1375806">
                  <a:extLst>
                    <a:ext uri="{9D8B030D-6E8A-4147-A177-3AD203B41FA5}">
                      <a16:colId xmlns:a16="http://schemas.microsoft.com/office/drawing/2014/main" val="864212450"/>
                    </a:ext>
                  </a:extLst>
                </a:gridCol>
                <a:gridCol w="1375806">
                  <a:extLst>
                    <a:ext uri="{9D8B030D-6E8A-4147-A177-3AD203B41FA5}">
                      <a16:colId xmlns:a16="http://schemas.microsoft.com/office/drawing/2014/main" val="577081646"/>
                    </a:ext>
                  </a:extLst>
                </a:gridCol>
                <a:gridCol w="1375806">
                  <a:extLst>
                    <a:ext uri="{9D8B030D-6E8A-4147-A177-3AD203B41FA5}">
                      <a16:colId xmlns:a16="http://schemas.microsoft.com/office/drawing/2014/main" val="1399020942"/>
                    </a:ext>
                  </a:extLst>
                </a:gridCol>
              </a:tblGrid>
              <a:tr h="591315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777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17743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294068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31251336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327498"/>
                  </a:ext>
                </a:extLst>
              </a:tr>
              <a:tr h="591315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间距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16966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276325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30957268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734640"/>
                  </a:ext>
                </a:extLst>
              </a:tr>
              <a:tr h="591315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二进制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100001001</a:t>
                      </a:r>
                    </a:p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长度为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00001001000110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长度为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000011011101100101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长度为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110110000101111011010100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长度为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725911"/>
                  </a:ext>
                </a:extLst>
              </a:tr>
              <a:tr h="591315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γ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编码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粗体为长度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00000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1111110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00001001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000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11111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11111111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000010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01000110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000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11111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11111111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111110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00110111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01100101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0000000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11111111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11111111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11111110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11011000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01011110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11010100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015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60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110" y="66215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作业一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：问题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6941" y="2947259"/>
            <a:ext cx="499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包含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or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的词项：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border, lord, morbid, sordid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8310" y="3441680"/>
            <a:ext cx="482369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不考虑开始、结束符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2-gram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集合为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or,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2-gram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集合为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or,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de, er}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lord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2-gram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集合为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{lo, or,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morbid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2-gram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集合为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or,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rb,bi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id}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sordid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2-gram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集合为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{so, or,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rd,di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id}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Jaccard(bord, border) = 3/(3+5-3) =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3/5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Jaccard(bord, lord) = 2/(3+3-2) =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1/2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Jaccard(bord, morbid) = 1/(3+5-1) =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1/7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Jaccard(bord, sordid) = 2/(3+5-2) =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57001" y="3441680"/>
            <a:ext cx="570694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考虑开始、结束符号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2-gram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集合为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{$b,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or,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d$}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2-gram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集合为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{$b,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or,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de, er, r$}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lord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2-gram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集合为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{$l, lo, or,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d$}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morbid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2-gram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集合为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{$m,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or,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rb,bi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id, d$}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sordid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2-gram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集合为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{$s, so, or,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rd,di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id, d$}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Jaccard(bord, border) = 4/(5+7-4) =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1/2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Jaccard(bord, lord) = 3/(5+5-3) =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3/7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Jaccard(bord, morbid) = 2/(5+7-2) =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1/5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Jaccard(bord, sordid) = 3/(5+7-3) =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1/3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6CA8AEF-C1FE-6735-6418-E985F29B1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01" y="2622864"/>
            <a:ext cx="2981955" cy="818816"/>
          </a:xfrm>
          <a:prstGeom prst="rect">
            <a:avLst/>
          </a:prstGeom>
        </p:spPr>
      </p:pic>
      <p:pic>
        <p:nvPicPr>
          <p:cNvPr id="3" name="Picture 2" descr="page1image537549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000" y="662152"/>
            <a:ext cx="6427071" cy="23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110" y="66215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作业一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：问题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Picture 2" descr="page1image537549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000" y="1031484"/>
            <a:ext cx="6427071" cy="23049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426941" y="3316591"/>
            <a:ext cx="499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包含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or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的词项：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border, lord, morbid, sordid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1812" y="4189379"/>
            <a:ext cx="73385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k-gram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时在首尾加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k-1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&lt;BOS&gt;, &lt;EOS&gt;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3-gram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集合为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{$$b, 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ord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$, d$$}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4-gram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集合为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{$$$b, $$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bord,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ord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$$, d$$$}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110" y="66215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作业一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：问题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370" y="1171268"/>
            <a:ext cx="5090630" cy="3493276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6268085" y="5695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a.tf-</a:t>
            </a:r>
            <a:r>
              <a:rPr lang="en-US" altLang="zh-CN" dirty="0" err="1"/>
              <a:t>idf</a:t>
            </a:r>
            <a:endParaRPr lang="en-US" altLang="zh-CN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DF10234-155D-03B2-89AA-CFAFD4F30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663" y="1329746"/>
            <a:ext cx="3805265" cy="69056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1A433F2-B873-0501-BE0E-7C6298B51896}"/>
              </a:ext>
            </a:extLst>
          </p:cNvPr>
          <p:cNvSpPr txBox="1"/>
          <p:nvPr/>
        </p:nvSpPr>
        <p:spPr>
          <a:xfrm>
            <a:off x="6268085" y="1016666"/>
            <a:ext cx="1629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tf</a:t>
            </a:r>
            <a:r>
              <a:rPr lang="zh-CN" altLang="en-US" dirty="0"/>
              <a:t>权重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EFEC721-AE5A-AF27-2EA6-ED644463F848}"/>
              </a:ext>
            </a:extLst>
          </p:cNvPr>
          <p:cNvSpPr txBox="1"/>
          <p:nvPr/>
        </p:nvSpPr>
        <p:spPr>
          <a:xfrm>
            <a:off x="6350521" y="2020314"/>
            <a:ext cx="114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idf</a:t>
            </a:r>
            <a:r>
              <a:rPr lang="zh-CN" altLang="en-US" dirty="0"/>
              <a:t>权重</a:t>
            </a:r>
            <a:r>
              <a:rPr lang="en-US" altLang="zh-CN" dirty="0"/>
              <a:t>: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60794CF-FEC6-0DC9-D0EA-AB9E489296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6093" y="1974080"/>
            <a:ext cx="1685937" cy="595317"/>
          </a:xfrm>
          <a:prstGeom prst="rect">
            <a:avLst/>
          </a:prstGeom>
        </p:spPr>
      </p:pic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61EB7EF0-EF10-1D56-6FFB-DC88F8B4E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720311"/>
              </p:ext>
            </p:extLst>
          </p:nvPr>
        </p:nvGraphicFramePr>
        <p:xfrm>
          <a:off x="6350521" y="3263510"/>
          <a:ext cx="44569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188">
                  <a:extLst>
                    <a:ext uri="{9D8B030D-6E8A-4147-A177-3AD203B41FA5}">
                      <a16:colId xmlns:a16="http://schemas.microsoft.com/office/drawing/2014/main" val="3495130341"/>
                    </a:ext>
                  </a:extLst>
                </a:gridCol>
                <a:gridCol w="1053308">
                  <a:extLst>
                    <a:ext uri="{9D8B030D-6E8A-4147-A177-3AD203B41FA5}">
                      <a16:colId xmlns:a16="http://schemas.microsoft.com/office/drawing/2014/main" val="1441753345"/>
                    </a:ext>
                  </a:extLst>
                </a:gridCol>
                <a:gridCol w="1114248">
                  <a:extLst>
                    <a:ext uri="{9D8B030D-6E8A-4147-A177-3AD203B41FA5}">
                      <a16:colId xmlns:a16="http://schemas.microsoft.com/office/drawing/2014/main" val="1795239193"/>
                    </a:ext>
                  </a:extLst>
                </a:gridCol>
                <a:gridCol w="1114248">
                  <a:extLst>
                    <a:ext uri="{9D8B030D-6E8A-4147-A177-3AD203B41FA5}">
                      <a16:colId xmlns:a16="http://schemas.microsoft.com/office/drawing/2014/main" val="3312722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Doc1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Doc2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Doc3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998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44.55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6.6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39.6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42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auto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6.24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68.64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52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insurance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53.46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46.98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21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best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25.5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0174094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5B779F94-8531-9198-014F-DD258004B76A}"/>
              </a:ext>
            </a:extLst>
          </p:cNvPr>
          <p:cNvSpPr txBox="1"/>
          <p:nvPr/>
        </p:nvSpPr>
        <p:spPr>
          <a:xfrm>
            <a:off x="5841480" y="2809133"/>
            <a:ext cx="588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这里为了计算方便，采用原始的</a:t>
            </a:r>
            <a:r>
              <a:rPr lang="en-US" altLang="zh-CN" dirty="0" err="1"/>
              <a:t>tf</a:t>
            </a:r>
            <a:r>
              <a:rPr lang="zh-CN" altLang="en-US" dirty="0"/>
              <a:t>值，</a:t>
            </a:r>
            <a:r>
              <a:rPr lang="en-US" altLang="zh-CN" dirty="0" err="1"/>
              <a:t>idf</a:t>
            </a:r>
            <a:r>
              <a:rPr lang="zh-CN" altLang="en-US" dirty="0"/>
              <a:t>值题中已给出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0485" y="41814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作业一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：问题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820" y="910157"/>
            <a:ext cx="5090630" cy="3493276"/>
          </a:xfrm>
          <a:prstGeom prst="rect">
            <a:avLst/>
          </a:prstGeom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58780E03-69E8-6AAA-4C2C-F56A7A876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9190" y="711212"/>
            <a:ext cx="4572879" cy="1552731"/>
          </a:xfrm>
          <a:prstGeom prst="rect">
            <a:avLst/>
          </a:prstGeom>
        </p:spPr>
      </p:pic>
      <p:pic>
        <p:nvPicPr>
          <p:cNvPr id="21" name="Picture 7">
            <a:extLst>
              <a:ext uri="{FF2B5EF4-FFF2-40B4-BE49-F238E27FC236}">
                <a16:creationId xmlns:a16="http://schemas.microsoft.com/office/drawing/2014/main" id="{C9604F36-A36C-9C09-9A7C-BB88EC1E43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9190" y="3998183"/>
            <a:ext cx="4572879" cy="1835707"/>
          </a:xfrm>
          <a:prstGeom prst="rect">
            <a:avLst/>
          </a:prstGeom>
        </p:spPr>
      </p:pic>
      <p:sp>
        <p:nvSpPr>
          <p:cNvPr id="22" name="Rectangle 5">
            <a:extLst>
              <a:ext uri="{FF2B5EF4-FFF2-40B4-BE49-F238E27FC236}">
                <a16:creationId xmlns:a16="http://schemas.microsoft.com/office/drawing/2014/main" id="{8173792A-2351-1031-597F-B153337ED53A}"/>
              </a:ext>
            </a:extLst>
          </p:cNvPr>
          <p:cNvSpPr/>
          <p:nvPr/>
        </p:nvSpPr>
        <p:spPr>
          <a:xfrm>
            <a:off x="8353270" y="711212"/>
            <a:ext cx="725214" cy="15527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7097925-BD12-5D45-717F-7974B44E21E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595050" y="233992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b.</a:t>
            </a:r>
            <a:r>
              <a:rPr lang="zh-CN" altLang="en-US" dirty="0"/>
              <a:t>文档向量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7C1E8BAD-6224-D284-EE45-3F3BD95BFD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9190" y="2939934"/>
            <a:ext cx="3381400" cy="581029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4351A035-A230-DF94-C197-8315099394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22039" y="2378557"/>
            <a:ext cx="3495701" cy="438153"/>
          </a:xfrm>
          <a:prstGeom prst="rect">
            <a:avLst/>
          </a:prstGeom>
        </p:spPr>
      </p:pic>
      <p:pic>
        <p:nvPicPr>
          <p:cNvPr id="32" name="Picture 8">
            <a:extLst>
              <a:ext uri="{FF2B5EF4-FFF2-40B4-BE49-F238E27FC236}">
                <a16:creationId xmlns:a16="http://schemas.microsoft.com/office/drawing/2014/main" id="{C6553A56-9103-3BA8-5208-47BA72AE7E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1480" y="4575953"/>
            <a:ext cx="4691993" cy="1785246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56B2DB10-2D54-4591-58BE-B2AAA44F2C4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0" y="4342998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c.</a:t>
            </a:r>
            <a:r>
              <a:rPr lang="zh-CN" altLang="en-US" dirty="0"/>
              <a:t>查询计算</a:t>
            </a:r>
          </a:p>
        </p:txBody>
      </p:sp>
    </p:spTree>
    <p:extLst>
      <p:ext uri="{BB962C8B-B14F-4D97-AF65-F5344CB8AC3E}">
        <p14:creationId xmlns:p14="http://schemas.microsoft.com/office/powerpoint/2010/main" val="294475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611C904-37CB-B834-CA08-C39D39FA8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84" y="389628"/>
            <a:ext cx="5988289" cy="248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5C0301B-7DAD-EFD0-CD7B-D19664B8F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55" y="3021547"/>
            <a:ext cx="4365674" cy="253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250FEC8-EB89-2D35-6D1D-3DFB39768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100" y="2404798"/>
            <a:ext cx="6434185" cy="123349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7522F45-5D5B-497D-9DBF-0C667E7F0207}"/>
              </a:ext>
            </a:extLst>
          </p:cNvPr>
          <p:cNvSpPr txBox="1"/>
          <p:nvPr/>
        </p:nvSpPr>
        <p:spPr>
          <a:xfrm>
            <a:off x="5704340" y="2082408"/>
            <a:ext cx="232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根据题意计算：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42E830A2-6303-9D55-8252-4372DDB1ECC2}"/>
              </a:ext>
            </a:extLst>
          </p:cNvPr>
          <p:cNvSpPr txBox="1"/>
          <p:nvPr/>
        </p:nvSpPr>
        <p:spPr>
          <a:xfrm>
            <a:off x="429803" y="38962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err="1"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作业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二：问题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6052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6ADEEC2-EE63-D253-454D-2AC1DB053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88" y="1094219"/>
            <a:ext cx="5957391" cy="34398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9A2930C-1EF1-2699-E467-64CF60087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344" y="1137079"/>
            <a:ext cx="3138522" cy="86095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C6A746D-7CB0-8B98-B629-DC43E32D1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885" y="2396155"/>
            <a:ext cx="4629535" cy="257674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D22442C-CBF8-4167-63E8-8284D6662A67}"/>
              </a:ext>
            </a:extLst>
          </p:cNvPr>
          <p:cNvSpPr txBox="1"/>
          <p:nvPr/>
        </p:nvSpPr>
        <p:spPr>
          <a:xfrm>
            <a:off x="6580837" y="952413"/>
            <a:ext cx="224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余弦相似度：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DB8F23-17FF-2366-688D-04FE5052040E}"/>
              </a:ext>
            </a:extLst>
          </p:cNvPr>
          <p:cNvSpPr txBox="1"/>
          <p:nvPr/>
        </p:nvSpPr>
        <p:spPr>
          <a:xfrm>
            <a:off x="6798776" y="5258984"/>
            <a:ext cx="358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故</a:t>
            </a:r>
            <a:r>
              <a:rPr lang="en-US" altLang="zh-CN" dirty="0"/>
              <a:t>desk</a:t>
            </a:r>
            <a:r>
              <a:rPr lang="zh-CN" altLang="en-US" dirty="0"/>
              <a:t>与</a:t>
            </a:r>
            <a:r>
              <a:rPr lang="en-US" altLang="zh-CN" dirty="0"/>
              <a:t>book</a:t>
            </a:r>
            <a:r>
              <a:rPr lang="zh-CN" altLang="en-US" dirty="0"/>
              <a:t>和</a:t>
            </a:r>
            <a:r>
              <a:rPr lang="en-US" altLang="zh-CN" dirty="0"/>
              <a:t>pencil</a:t>
            </a:r>
            <a:r>
              <a:rPr lang="zh-CN" altLang="en-US" dirty="0"/>
              <a:t>最相似。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734C8D19-3153-6F1C-6908-2280B5C28512}"/>
              </a:ext>
            </a:extLst>
          </p:cNvPr>
          <p:cNvSpPr txBox="1"/>
          <p:nvPr/>
        </p:nvSpPr>
        <p:spPr>
          <a:xfrm>
            <a:off x="620110" y="66215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err="1"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作业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二：问题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2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CCD1E7-3996-D990-722B-E152F52BEF5D}"/>
              </a:ext>
            </a:extLst>
          </p:cNvPr>
          <p:cNvSpPr txBox="1"/>
          <p:nvPr/>
        </p:nvSpPr>
        <p:spPr>
          <a:xfrm>
            <a:off x="729625" y="4813629"/>
            <a:ext cx="4894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</a:t>
            </a:r>
            <a:r>
              <a:rPr lang="zh-CN" altLang="en-US" dirty="0"/>
              <a:t> </a:t>
            </a:r>
            <a:r>
              <a:rPr lang="en-US" altLang="zh-CN" dirty="0"/>
              <a:t>CBOW </a:t>
            </a:r>
            <a:r>
              <a:rPr lang="zh-CN" altLang="en-US" dirty="0"/>
              <a:t>根据上下文来预测目标词。它使用目标词周围的上下文单词来训练模型，以预测中心词。</a:t>
            </a:r>
            <a:r>
              <a:rPr lang="en-US" altLang="zh-CN" dirty="0"/>
              <a:t>Skip-gram </a:t>
            </a:r>
            <a:r>
              <a:rPr lang="zh-CN" altLang="en-US" dirty="0"/>
              <a:t>根据目标词预测上下文单词。它使用单个中心词来预测它周围的上下文单词。</a:t>
            </a:r>
          </a:p>
        </p:txBody>
      </p:sp>
    </p:spTree>
    <p:extLst>
      <p:ext uri="{BB962C8B-B14F-4D97-AF65-F5344CB8AC3E}">
        <p14:creationId xmlns:p14="http://schemas.microsoft.com/office/powerpoint/2010/main" val="28460583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820</Words>
  <Application>Microsoft Office PowerPoint</Application>
  <PresentationFormat>宽屏</PresentationFormat>
  <Paragraphs>175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-apple-system</vt:lpstr>
      <vt:lpstr>Microsoft YaHei UI</vt:lpstr>
      <vt:lpstr>等线</vt:lpstr>
      <vt:lpstr>等线 Light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mimi cat</dc:creator>
  <cp:lastModifiedBy>mimi cat</cp:lastModifiedBy>
  <cp:revision>9</cp:revision>
  <dcterms:created xsi:type="dcterms:W3CDTF">2024-11-04T07:57:03Z</dcterms:created>
  <dcterms:modified xsi:type="dcterms:W3CDTF">2024-11-05T15:15:59Z</dcterms:modified>
</cp:coreProperties>
</file>