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3"/>
  </p:sldMasterIdLst>
  <p:notesMasterIdLst>
    <p:notesMasterId r:id="rId18"/>
  </p:notesMasterIdLst>
  <p:sldIdLst>
    <p:sldId id="256" r:id="rId4"/>
    <p:sldId id="258" r:id="rId5"/>
    <p:sldId id="259" r:id="rId6"/>
    <p:sldId id="260" r:id="rId7"/>
    <p:sldId id="265" r:id="rId8"/>
    <p:sldId id="266" r:id="rId9"/>
    <p:sldId id="267" r:id="rId10"/>
    <p:sldId id="262" r:id="rId11"/>
    <p:sldId id="269" r:id="rId12"/>
    <p:sldId id="270" r:id="rId13"/>
    <p:sldId id="271" r:id="rId14"/>
    <p:sldId id="274" r:id="rId15"/>
    <p:sldId id="287" r:id="rId16"/>
    <p:sldId id="288" r:id="rId17"/>
    <p:sldId id="289" r:id="rId19"/>
    <p:sldId id="302" r:id="rId20"/>
    <p:sldId id="303" r:id="rId21"/>
    <p:sldId id="304" r:id="rId22"/>
    <p:sldId id="272" r:id="rId23"/>
    <p:sldId id="273" r:id="rId24"/>
    <p:sldId id="282" r:id="rId25"/>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p:restoredTop sz="93699"/>
  </p:normalViewPr>
  <p:slideViewPr>
    <p:cSldViewPr snapToGrid="0" snapToObjects="1">
      <p:cViewPr>
        <p:scale>
          <a:sx n="108" d="100"/>
          <a:sy n="108" d="100"/>
        </p:scale>
        <p:origin x="66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panose="020B0604020202020204" pitchFamily="34" charset="0"/>
              <a:buChar char="•"/>
              <a:defRPr sz="1400" b="0">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1" fmla="*/ 108839 w 5421067"/>
                <a:gd name="connsiteY0-2" fmla="*/ 2712298 h 5368412"/>
                <a:gd name="connsiteX1-3" fmla="*/ 732953 w 5421067"/>
                <a:gd name="connsiteY1-4" fmla="*/ 1043155 h 5368412"/>
                <a:gd name="connsiteX2-5" fmla="*/ 2764953 w 5421067"/>
                <a:gd name="connsiteY2-6" fmla="*/ 56184 h 5368412"/>
                <a:gd name="connsiteX3-7" fmla="*/ 5421067 w 5421067"/>
                <a:gd name="connsiteY3-8" fmla="*/ 2712298 h 5368412"/>
                <a:gd name="connsiteX4-9" fmla="*/ 2764953 w 5421067"/>
                <a:gd name="connsiteY4-10" fmla="*/ 5368412 h 5368412"/>
                <a:gd name="connsiteX5" fmla="*/ 108839 w 5421067"/>
                <a:gd name="connsiteY5" fmla="*/ 2712298 h 5368412"/>
                <a:gd name="connsiteX0-11" fmla="*/ 108839 w 5480256"/>
                <a:gd name="connsiteY0-12" fmla="*/ 2656720 h 5312834"/>
                <a:gd name="connsiteX1-13" fmla="*/ 732953 w 5480256"/>
                <a:gd name="connsiteY1-14" fmla="*/ 987577 h 5312834"/>
                <a:gd name="connsiteX2-15" fmla="*/ 2764953 w 5480256"/>
                <a:gd name="connsiteY2-16" fmla="*/ 606 h 5312834"/>
                <a:gd name="connsiteX3-17" fmla="*/ 4303469 w 5480256"/>
                <a:gd name="connsiteY3-18" fmla="*/ 871463 h 5312834"/>
                <a:gd name="connsiteX4-19" fmla="*/ 5421067 w 5480256"/>
                <a:gd name="connsiteY4-20" fmla="*/ 2656720 h 5312834"/>
                <a:gd name="connsiteX5-21" fmla="*/ 2764953 w 5480256"/>
                <a:gd name="connsiteY5-22" fmla="*/ 5312834 h 5312834"/>
                <a:gd name="connsiteX6" fmla="*/ 108839 w 5480256"/>
                <a:gd name="connsiteY6" fmla="*/ 2656720 h 5312834"/>
                <a:gd name="connsiteX0-23" fmla="*/ 108839 w 5544800"/>
                <a:gd name="connsiteY0-24" fmla="*/ 2666351 h 5322465"/>
                <a:gd name="connsiteX1-25" fmla="*/ 732953 w 5544800"/>
                <a:gd name="connsiteY1-26" fmla="*/ 997208 h 5322465"/>
                <a:gd name="connsiteX2-27" fmla="*/ 2764953 w 5544800"/>
                <a:gd name="connsiteY2-28" fmla="*/ 10237 h 5322465"/>
                <a:gd name="connsiteX3-29" fmla="*/ 4971126 w 5544800"/>
                <a:gd name="connsiteY3-30" fmla="*/ 619837 h 5322465"/>
                <a:gd name="connsiteX4-31" fmla="*/ 5421067 w 5544800"/>
                <a:gd name="connsiteY4-32" fmla="*/ 2666351 h 5322465"/>
                <a:gd name="connsiteX5-33" fmla="*/ 2764953 w 5544800"/>
                <a:gd name="connsiteY5-34" fmla="*/ 5322465 h 5322465"/>
                <a:gd name="connsiteX6-35" fmla="*/ 108839 w 5544800"/>
                <a:gd name="connsiteY6-36" fmla="*/ 2666351 h 5322465"/>
                <a:gd name="connsiteX0-37" fmla="*/ 108839 w 5237336"/>
                <a:gd name="connsiteY0-38" fmla="*/ 2666351 h 5322940"/>
                <a:gd name="connsiteX1-39" fmla="*/ 732953 w 5237336"/>
                <a:gd name="connsiteY1-40" fmla="*/ 997208 h 5322940"/>
                <a:gd name="connsiteX2-41" fmla="*/ 2764953 w 5237336"/>
                <a:gd name="connsiteY2-42" fmla="*/ 10237 h 5322940"/>
                <a:gd name="connsiteX3-43" fmla="*/ 4971126 w 5237336"/>
                <a:gd name="connsiteY3-44" fmla="*/ 619837 h 5322940"/>
                <a:gd name="connsiteX4-45" fmla="*/ 4927582 w 5237336"/>
                <a:gd name="connsiteY4-46" fmla="*/ 2869551 h 5322940"/>
                <a:gd name="connsiteX5-47" fmla="*/ 2764953 w 5237336"/>
                <a:gd name="connsiteY5-48" fmla="*/ 5322465 h 5322940"/>
                <a:gd name="connsiteX6-49" fmla="*/ 108839 w 5237336"/>
                <a:gd name="connsiteY6-50" fmla="*/ 2666351 h 5322940"/>
                <a:gd name="connsiteX0-51" fmla="*/ 108839 w 5705147"/>
                <a:gd name="connsiteY0-52" fmla="*/ 2666351 h 5325044"/>
                <a:gd name="connsiteX1-53" fmla="*/ 732953 w 5705147"/>
                <a:gd name="connsiteY1-54" fmla="*/ 997208 h 5325044"/>
                <a:gd name="connsiteX2-55" fmla="*/ 2764953 w 5705147"/>
                <a:gd name="connsiteY2-56" fmla="*/ 10237 h 5325044"/>
                <a:gd name="connsiteX3-57" fmla="*/ 4971126 w 5705147"/>
                <a:gd name="connsiteY3-58" fmla="*/ 619837 h 5325044"/>
                <a:gd name="connsiteX4-59" fmla="*/ 5609754 w 5705147"/>
                <a:gd name="connsiteY4-60" fmla="*/ 3116294 h 5325044"/>
                <a:gd name="connsiteX5-61" fmla="*/ 2764953 w 5705147"/>
                <a:gd name="connsiteY5-62" fmla="*/ 5322465 h 5325044"/>
                <a:gd name="connsiteX6-63" fmla="*/ 108839 w 5705147"/>
                <a:gd name="connsiteY6-64" fmla="*/ 2666351 h 5325044"/>
                <a:gd name="connsiteX0-65" fmla="*/ 49424 w 5645732"/>
                <a:gd name="connsiteY0-66" fmla="*/ 2666351 h 5343874"/>
                <a:gd name="connsiteX1-67" fmla="*/ 673538 w 5645732"/>
                <a:gd name="connsiteY1-68" fmla="*/ 997208 h 5343874"/>
                <a:gd name="connsiteX2-69" fmla="*/ 2705538 w 5645732"/>
                <a:gd name="connsiteY2-70" fmla="*/ 10237 h 5343874"/>
                <a:gd name="connsiteX3-71" fmla="*/ 4911711 w 5645732"/>
                <a:gd name="connsiteY3-72" fmla="*/ 619837 h 5343874"/>
                <a:gd name="connsiteX4-73" fmla="*/ 5550339 w 5645732"/>
                <a:gd name="connsiteY4-74" fmla="*/ 3116294 h 5343874"/>
                <a:gd name="connsiteX5-75" fmla="*/ 2705538 w 5645732"/>
                <a:gd name="connsiteY5-76" fmla="*/ 5322465 h 5343874"/>
                <a:gd name="connsiteX6-77" fmla="*/ 339710 w 5645732"/>
                <a:gd name="connsiteY6-78" fmla="*/ 4146808 h 5343874"/>
                <a:gd name="connsiteX7" fmla="*/ 49424 w 5645732"/>
                <a:gd name="connsiteY7" fmla="*/ 2666351 h 5343874"/>
                <a:gd name="connsiteX0-79" fmla="*/ 180841 w 5777149"/>
                <a:gd name="connsiteY0-80" fmla="*/ 2666351 h 5335133"/>
                <a:gd name="connsiteX1-81" fmla="*/ 804955 w 5777149"/>
                <a:gd name="connsiteY1-82" fmla="*/ 997208 h 5335133"/>
                <a:gd name="connsiteX2-83" fmla="*/ 2836955 w 5777149"/>
                <a:gd name="connsiteY2-84" fmla="*/ 10237 h 5335133"/>
                <a:gd name="connsiteX3-85" fmla="*/ 5043128 w 5777149"/>
                <a:gd name="connsiteY3-86" fmla="*/ 619837 h 5335133"/>
                <a:gd name="connsiteX4-87" fmla="*/ 5681756 w 5777149"/>
                <a:gd name="connsiteY4-88" fmla="*/ 3116294 h 5335133"/>
                <a:gd name="connsiteX5-89" fmla="*/ 2836955 w 5777149"/>
                <a:gd name="connsiteY5-90" fmla="*/ 5322465 h 5335133"/>
                <a:gd name="connsiteX6-91" fmla="*/ 238898 w 5777149"/>
                <a:gd name="connsiteY6-92" fmla="*/ 3958122 h 5335133"/>
                <a:gd name="connsiteX7-93" fmla="*/ 180841 w 5777149"/>
                <a:gd name="connsiteY7-94" fmla="*/ 2666351 h 5335133"/>
                <a:gd name="connsiteX0-95" fmla="*/ 162747 w 5788084"/>
                <a:gd name="connsiteY0-96" fmla="*/ 2274466 h 5335133"/>
                <a:gd name="connsiteX1-97" fmla="*/ 815890 w 5788084"/>
                <a:gd name="connsiteY1-98" fmla="*/ 997208 h 5335133"/>
                <a:gd name="connsiteX2-99" fmla="*/ 2847890 w 5788084"/>
                <a:gd name="connsiteY2-100" fmla="*/ 10237 h 5335133"/>
                <a:gd name="connsiteX3-101" fmla="*/ 5054063 w 5788084"/>
                <a:gd name="connsiteY3-102" fmla="*/ 619837 h 5335133"/>
                <a:gd name="connsiteX4-103" fmla="*/ 5692691 w 5788084"/>
                <a:gd name="connsiteY4-104" fmla="*/ 3116294 h 5335133"/>
                <a:gd name="connsiteX5-105" fmla="*/ 2847890 w 5788084"/>
                <a:gd name="connsiteY5-106" fmla="*/ 5322465 h 5335133"/>
                <a:gd name="connsiteX6-107" fmla="*/ 249833 w 5788084"/>
                <a:gd name="connsiteY6-108" fmla="*/ 3958122 h 5335133"/>
                <a:gd name="connsiteX7-109" fmla="*/ 162747 w 5788084"/>
                <a:gd name="connsiteY7-110" fmla="*/ 2274466 h 53351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93" y="connsiteY7-94"/>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6.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251710" y="2310765"/>
            <a:ext cx="9480550" cy="1619885"/>
          </a:xfrm>
        </p:spPr>
        <p:txBody>
          <a:bodyPr/>
          <a:lstStyle/>
          <a:p>
            <a:r>
              <a:rPr kumimoji="1" lang="zh-CN" altLang="en-US" sz="3200" dirty="0" smtClean="0">
                <a:latin typeface="Consolas" panose="020B0609020204030204" charset="0"/>
              </a:rPr>
              <a:t>On the feedback solutions of differential oligopoly games with hyperbolic demand curve and capacity accumulation</a:t>
            </a:r>
            <a:endParaRPr kumimoji="1" lang="zh-CN" altLang="en-US" sz="3200" dirty="0" smtClean="0">
              <a:latin typeface="Consolas" panose="020B0609020204030204" charset="0"/>
            </a:endParaRPr>
          </a:p>
        </p:txBody>
      </p:sp>
      <p:sp>
        <p:nvSpPr>
          <p:cNvPr id="4" name="文本占位符 3"/>
          <p:cNvSpPr>
            <a:spLocks noGrp="1"/>
          </p:cNvSpPr>
          <p:nvPr>
            <p:ph type="body" sz="quarter" idx="15"/>
          </p:nvPr>
        </p:nvSpPr>
        <p:spPr>
          <a:xfrm>
            <a:off x="9559290" y="5362575"/>
            <a:ext cx="2265680" cy="620395"/>
          </a:xfrm>
        </p:spPr>
        <p:txBody>
          <a:bodyPr>
            <a:scene3d>
              <a:camera prst="orthographicFront"/>
              <a:lightRig rig="threePt" dir="t"/>
            </a:scene3d>
          </a:bodyPr>
          <a:lstStyle/>
          <a:p>
            <a:r>
              <a:rPr kumimoji="1" lang="zh-CN" altLang="en-US" sz="1800" dirty="0" smtClean="0">
                <a:solidFill>
                  <a:schemeClr val="tx1"/>
                </a:solidFill>
                <a:effectLst>
                  <a:outerShdw blurRad="38100" dist="19050" dir="2700000" algn="tl" rotWithShape="0">
                    <a:schemeClr val="dk1">
                      <a:alpha val="40000"/>
                    </a:schemeClr>
                  </a:outerShdw>
                </a:effectLst>
              </a:rPr>
              <a:t>答辩人：李建勇</a:t>
            </a:r>
            <a:endParaRPr kumimoji="1" lang="zh-CN" altLang="en-US" sz="1800" dirty="0" smtClean="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159240" y="135890"/>
            <a:ext cx="2781300" cy="1078230"/>
          </a:xfrm>
        </p:spPr>
        <p:txBody>
          <a:bodyPr/>
          <a:lstStyle/>
          <a:p>
            <a:r>
              <a:rPr kumimoji="1" lang="en-US" altLang="zh-CN" sz="3200" dirty="0" smtClean="0"/>
              <a:t>03</a:t>
            </a:r>
            <a:r>
              <a:rPr kumimoji="1" lang="zh-CN" altLang="en-US" sz="3200" dirty="0" smtClean="0"/>
              <a:t> 模型建立</a:t>
            </a:r>
            <a:endParaRPr kumimoji="1" lang="zh-CN" altLang="en-US" sz="3200" dirty="0" smtClean="0"/>
          </a:p>
        </p:txBody>
      </p:sp>
      <p:pic>
        <p:nvPicPr>
          <p:cNvPr id="35" name="图片 34"/>
          <p:cNvPicPr>
            <a:picLocks noChangeAspect="1"/>
          </p:cNvPicPr>
          <p:nvPr/>
        </p:nvPicPr>
        <p:blipFill>
          <a:blip r:embed="rId1"/>
          <a:stretch>
            <a:fillRect/>
          </a:stretch>
        </p:blipFill>
        <p:spPr>
          <a:xfrm>
            <a:off x="2148205" y="1224915"/>
            <a:ext cx="5022215" cy="838200"/>
          </a:xfrm>
          <a:prstGeom prst="rect">
            <a:avLst/>
          </a:prstGeom>
        </p:spPr>
      </p:pic>
      <p:pic>
        <p:nvPicPr>
          <p:cNvPr id="36" name="图片 35"/>
          <p:cNvPicPr>
            <a:picLocks noChangeAspect="1"/>
          </p:cNvPicPr>
          <p:nvPr/>
        </p:nvPicPr>
        <p:blipFill>
          <a:blip r:embed="rId2"/>
          <a:stretch>
            <a:fillRect/>
          </a:stretch>
        </p:blipFill>
        <p:spPr>
          <a:xfrm>
            <a:off x="2148205" y="2641600"/>
            <a:ext cx="5022215" cy="774065"/>
          </a:xfrm>
          <a:prstGeom prst="rect">
            <a:avLst/>
          </a:prstGeom>
        </p:spPr>
      </p:pic>
      <p:pic>
        <p:nvPicPr>
          <p:cNvPr id="37" name="图片 36"/>
          <p:cNvPicPr>
            <a:picLocks noChangeAspect="1"/>
          </p:cNvPicPr>
          <p:nvPr/>
        </p:nvPicPr>
        <p:blipFill>
          <a:blip r:embed="rId3"/>
          <a:stretch>
            <a:fillRect/>
          </a:stretch>
        </p:blipFill>
        <p:spPr>
          <a:xfrm>
            <a:off x="2142490" y="4034790"/>
            <a:ext cx="5027930" cy="1169035"/>
          </a:xfrm>
          <a:prstGeom prst="rect">
            <a:avLst/>
          </a:prstGeom>
        </p:spPr>
      </p:pic>
      <p:pic>
        <p:nvPicPr>
          <p:cNvPr id="38" name="图片 37"/>
          <p:cNvPicPr>
            <a:picLocks noChangeAspect="1"/>
          </p:cNvPicPr>
          <p:nvPr/>
        </p:nvPicPr>
        <p:blipFill>
          <a:blip r:embed="rId4"/>
          <a:stretch>
            <a:fillRect/>
          </a:stretch>
        </p:blipFill>
        <p:spPr>
          <a:xfrm>
            <a:off x="2141855" y="5680710"/>
            <a:ext cx="5028565" cy="1013460"/>
          </a:xfrm>
          <a:prstGeom prst="rect">
            <a:avLst/>
          </a:prstGeom>
        </p:spPr>
      </p:pic>
      <p:sp>
        <p:nvSpPr>
          <p:cNvPr id="41" name="文本框 40"/>
          <p:cNvSpPr txBox="1"/>
          <p:nvPr/>
        </p:nvSpPr>
        <p:spPr>
          <a:xfrm>
            <a:off x="7851140" y="1275715"/>
            <a:ext cx="826770" cy="5262245"/>
          </a:xfrm>
          <a:prstGeom prst="rect">
            <a:avLst/>
          </a:prstGeom>
          <a:noFill/>
        </p:spPr>
        <p:txBody>
          <a:bodyPr wrap="square" rtlCol="0">
            <a:spAutoFit/>
          </a:bodyPr>
          <a:p>
            <a:r>
              <a:rPr lang="zh-CN" altLang="en-US" sz="2000">
                <a:latin typeface="+mj-lt"/>
                <a:ea typeface="+mj-lt"/>
              </a:rPr>
              <a:t>（</a:t>
            </a:r>
            <a:r>
              <a:rPr lang="en-US" altLang="zh-CN" sz="2000">
                <a:latin typeface="+mj-lt"/>
                <a:ea typeface="+mj-lt"/>
              </a:rPr>
              <a:t>1</a:t>
            </a:r>
            <a:r>
              <a:rPr lang="zh-CN" altLang="en-US" sz="2000">
                <a:latin typeface="+mj-lt"/>
                <a:ea typeface="+mj-lt"/>
              </a:rPr>
              <a:t>）</a:t>
            </a:r>
            <a:endParaRPr lang="zh-CN" altLang="en-US" sz="2800">
              <a:latin typeface="+mj-lt"/>
              <a:ea typeface="+mj-lt"/>
            </a:endParaRPr>
          </a:p>
          <a:p>
            <a:endParaRPr lang="zh-CN" altLang="en-US" sz="3200">
              <a:latin typeface="+mj-lt"/>
              <a:ea typeface="+mj-lt"/>
            </a:endParaRPr>
          </a:p>
          <a:p>
            <a:endParaRPr lang="zh-CN" altLang="en-US" sz="3600">
              <a:latin typeface="+mj-lt"/>
              <a:ea typeface="+mj-lt"/>
            </a:endParaRPr>
          </a:p>
          <a:p>
            <a:endParaRPr lang="zh-CN" altLang="en-US" sz="2000">
              <a:latin typeface="+mj-lt"/>
              <a:ea typeface="+mj-lt"/>
            </a:endParaRPr>
          </a:p>
          <a:p>
            <a:r>
              <a:rPr lang="zh-CN" altLang="en-US" sz="2000">
                <a:latin typeface="+mj-lt"/>
                <a:ea typeface="+mj-lt"/>
              </a:rPr>
              <a:t>（</a:t>
            </a:r>
            <a:r>
              <a:rPr lang="en-US" altLang="zh-CN" sz="2000">
                <a:latin typeface="+mj-lt"/>
                <a:ea typeface="+mj-lt"/>
              </a:rPr>
              <a:t>2</a:t>
            </a:r>
            <a:r>
              <a:rPr lang="zh-CN" altLang="en-US" sz="2000">
                <a:latin typeface="+mj-lt"/>
                <a:ea typeface="+mj-lt"/>
              </a:rPr>
              <a:t>）</a:t>
            </a:r>
            <a:endParaRPr lang="zh-CN" altLang="en-US" sz="2400">
              <a:latin typeface="+mj-lt"/>
              <a:ea typeface="+mj-lt"/>
            </a:endParaRPr>
          </a:p>
          <a:p>
            <a:endParaRPr lang="zh-CN" altLang="en-US" sz="2800">
              <a:latin typeface="+mj-lt"/>
              <a:ea typeface="+mj-lt"/>
            </a:endParaRPr>
          </a:p>
          <a:p>
            <a:endParaRPr lang="zh-CN" altLang="en-US" sz="3200">
              <a:latin typeface="+mj-lt"/>
              <a:ea typeface="+mj-lt"/>
            </a:endParaRPr>
          </a:p>
          <a:p>
            <a:endParaRPr lang="zh-CN" altLang="en-US" sz="4000">
              <a:latin typeface="+mj-lt"/>
              <a:ea typeface="+mj-lt"/>
            </a:endParaRPr>
          </a:p>
          <a:p>
            <a:r>
              <a:rPr lang="zh-CN" altLang="en-US" sz="2000">
                <a:latin typeface="+mj-lt"/>
                <a:ea typeface="+mj-lt"/>
              </a:rPr>
              <a:t>（</a:t>
            </a:r>
            <a:r>
              <a:rPr lang="en-US" altLang="zh-CN" sz="2000">
                <a:latin typeface="+mj-lt"/>
                <a:ea typeface="+mj-lt"/>
              </a:rPr>
              <a:t>3</a:t>
            </a:r>
            <a:r>
              <a:rPr lang="zh-CN" altLang="en-US" sz="2000">
                <a:latin typeface="+mj-lt"/>
                <a:ea typeface="+mj-lt"/>
              </a:rPr>
              <a:t>）</a:t>
            </a:r>
            <a:endParaRPr lang="zh-CN" altLang="en-US" sz="2400">
              <a:latin typeface="+mj-lt"/>
              <a:ea typeface="+mj-lt"/>
            </a:endParaRPr>
          </a:p>
          <a:p>
            <a:endParaRPr lang="zh-CN" altLang="en-US" sz="2800">
              <a:latin typeface="+mj-lt"/>
              <a:ea typeface="+mj-lt"/>
            </a:endParaRPr>
          </a:p>
          <a:p>
            <a:endParaRPr lang="zh-CN" altLang="en-US" sz="4000">
              <a:latin typeface="+mj-lt"/>
              <a:ea typeface="+mj-lt"/>
            </a:endParaRPr>
          </a:p>
          <a:p>
            <a:r>
              <a:rPr lang="zh-CN" altLang="en-US" sz="2000">
                <a:latin typeface="+mj-lt"/>
                <a:ea typeface="+mj-lt"/>
              </a:rPr>
              <a:t>（</a:t>
            </a:r>
            <a:r>
              <a:rPr lang="en-US" altLang="zh-CN" sz="2000">
                <a:latin typeface="+mj-lt"/>
                <a:ea typeface="+mj-lt"/>
              </a:rPr>
              <a:t>4</a:t>
            </a:r>
            <a:r>
              <a:rPr lang="zh-CN" altLang="en-US" sz="2000">
                <a:latin typeface="+mj-lt"/>
                <a:ea typeface="+mj-lt"/>
              </a:rPr>
              <a:t>）</a:t>
            </a:r>
            <a:endParaRPr lang="zh-CN" altLang="en-US" sz="2000">
              <a:latin typeface="+mj-lt"/>
              <a:ea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模型建立</a:t>
            </a:r>
            <a:endParaRPr kumimoji="1" lang="zh-CN" altLang="en-US" dirty="0"/>
          </a:p>
        </p:txBody>
      </p:sp>
      <p:pic>
        <p:nvPicPr>
          <p:cNvPr id="7" name="图片 6"/>
          <p:cNvPicPr>
            <a:picLocks noChangeAspect="1"/>
          </p:cNvPicPr>
          <p:nvPr/>
        </p:nvPicPr>
        <p:blipFill>
          <a:blip r:embed="rId1"/>
          <a:stretch>
            <a:fillRect/>
          </a:stretch>
        </p:blipFill>
        <p:spPr>
          <a:xfrm>
            <a:off x="2767965" y="1817370"/>
            <a:ext cx="5339080" cy="1210310"/>
          </a:xfrm>
          <a:prstGeom prst="rect">
            <a:avLst/>
          </a:prstGeom>
        </p:spPr>
      </p:pic>
      <p:sp>
        <p:nvSpPr>
          <p:cNvPr id="53" name="文本框 52"/>
          <p:cNvSpPr txBox="1"/>
          <p:nvPr/>
        </p:nvSpPr>
        <p:spPr>
          <a:xfrm>
            <a:off x="1868805" y="4132580"/>
            <a:ext cx="8720455" cy="1353185"/>
          </a:xfrm>
          <a:prstGeom prst="rect">
            <a:avLst/>
          </a:prstGeom>
          <a:noFill/>
        </p:spPr>
        <p:txBody>
          <a:bodyPr wrap="square" rtlCol="0">
            <a:spAutoFit/>
          </a:bodyPr>
          <a:p>
            <a:pPr fontAlgn="auto">
              <a:lnSpc>
                <a:spcPts val="3280"/>
              </a:lnSpc>
            </a:pPr>
            <a:r>
              <a:rPr lang="en-US" altLang="zh-CN" sz="2400">
                <a:ea typeface="+mn-lt"/>
              </a:rPr>
              <a:t>       </a:t>
            </a:r>
            <a:r>
              <a:rPr lang="zh-CN" altLang="en-US" sz="2400">
                <a:ea typeface="+mn-lt"/>
              </a:rPr>
              <a:t>状态变量</a:t>
            </a:r>
            <a:r>
              <a:rPr lang="en-US" altLang="zh-CN" sz="2400">
                <a:ea typeface="+mn-lt"/>
              </a:rPr>
              <a:t>k,</a:t>
            </a:r>
            <a:r>
              <a:rPr lang="zh-CN" altLang="en-US" sz="2400">
                <a:ea typeface="+mn-lt"/>
              </a:rPr>
              <a:t>随着时间变化时间节点</a:t>
            </a:r>
            <a:r>
              <a:rPr lang="en-US" altLang="zh-CN" sz="2400">
                <a:ea typeface="+mn-lt"/>
              </a:rPr>
              <a:t>t</a:t>
            </a:r>
            <a:r>
              <a:rPr lang="zh-CN" altLang="en-US" sz="2400">
                <a:ea typeface="+mn-lt"/>
              </a:rPr>
              <a:t>得货币资金存量，其值来源于动态资金增长候得量减去一部分转化成实物资本得剩余量。初始时刻得货币资本大于</a:t>
            </a:r>
            <a:r>
              <a:rPr lang="en-US" altLang="zh-CN" sz="2400">
                <a:ea typeface="+mn-lt"/>
              </a:rPr>
              <a:t>0 </a:t>
            </a:r>
            <a:endParaRPr lang="en-US" altLang="zh-CN" sz="2400">
              <a:ea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8"/>
          <p:cNvSpPr txBox="1"/>
          <p:nvPr/>
        </p:nvSpPr>
        <p:spPr>
          <a:xfrm>
            <a:off x="272415" y="258445"/>
            <a:ext cx="6100445"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smtClean="0">
                <a:solidFill>
                  <a:schemeClr val="tx1">
                    <a:lumMod val="75000"/>
                    <a:lumOff val="25000"/>
                  </a:schemeClr>
                </a:solidFill>
                <a:latin typeface="+mn-ea"/>
              </a:rPr>
              <a:t>3.1</a:t>
            </a:r>
            <a:r>
              <a:rPr lang="zh-CN" altLang="en-US" sz="2400" dirty="0" smtClean="0">
                <a:solidFill>
                  <a:schemeClr val="tx1">
                    <a:lumMod val="75000"/>
                    <a:lumOff val="25000"/>
                  </a:schemeClr>
                </a:solidFill>
                <a:latin typeface="+mn-ea"/>
              </a:rPr>
              <a:t>时间无限前提下，反馈纳什均衡微分博弈</a:t>
            </a:r>
            <a:endParaRPr lang="zh-CN" altLang="en-US" sz="2400" dirty="0" smtClean="0">
              <a:solidFill>
                <a:schemeClr val="tx1">
                  <a:lumMod val="75000"/>
                  <a:lumOff val="25000"/>
                </a:schemeClr>
              </a:solidFill>
              <a:latin typeface="+mn-ea"/>
            </a:endParaRPr>
          </a:p>
        </p:txBody>
      </p:sp>
      <p:pic>
        <p:nvPicPr>
          <p:cNvPr id="3" name="图片 2"/>
          <p:cNvPicPr>
            <a:picLocks noChangeAspect="1"/>
          </p:cNvPicPr>
          <p:nvPr/>
        </p:nvPicPr>
        <p:blipFill>
          <a:blip r:embed="rId1"/>
          <a:stretch>
            <a:fillRect/>
          </a:stretch>
        </p:blipFill>
        <p:spPr>
          <a:xfrm>
            <a:off x="2761615" y="1192530"/>
            <a:ext cx="8328025" cy="1726565"/>
          </a:xfrm>
          <a:prstGeom prst="rect">
            <a:avLst/>
          </a:prstGeom>
        </p:spPr>
      </p:pic>
      <p:sp>
        <p:nvSpPr>
          <p:cNvPr id="4" name="流程图: 顺序访问存储器 3"/>
          <p:cNvSpPr/>
          <p:nvPr/>
        </p:nvSpPr>
        <p:spPr>
          <a:xfrm>
            <a:off x="211455" y="2146300"/>
            <a:ext cx="2995295" cy="2857500"/>
          </a:xfrm>
          <a:prstGeom prst="flowChartMagneticTa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sz="2000"/>
              <a:t>  </a:t>
            </a:r>
            <a:r>
              <a:rPr lang="zh-CN" altLang="en-US" sz="2000" dirty="0" smtClean="0">
                <a:solidFill>
                  <a:schemeClr val="tx1">
                    <a:lumMod val="75000"/>
                    <a:lumOff val="25000"/>
                  </a:schemeClr>
                </a:solidFill>
                <a:latin typeface="+mn-ea"/>
                <a:sym typeface="+mn-ea"/>
              </a:rPr>
              <a:t>时间范围内无限，最优值不取决初始时刻，取决于初始化状态。假定初始状态，改进上式后如下：</a:t>
            </a:r>
            <a:endParaRPr kumimoji="1" lang="zh-CN" altLang="en-US" sz="2000" dirty="0" smtClean="0">
              <a:solidFill>
                <a:schemeClr val="tx1">
                  <a:lumMod val="75000"/>
                  <a:lumOff val="25000"/>
                </a:schemeClr>
              </a:solidFill>
              <a:latin typeface="+mn-ea"/>
              <a:sym typeface="+mn-ea"/>
            </a:endParaRPr>
          </a:p>
        </p:txBody>
      </p:sp>
      <p:pic>
        <p:nvPicPr>
          <p:cNvPr id="7" name="图片 6"/>
          <p:cNvPicPr>
            <a:picLocks noChangeAspect="1"/>
          </p:cNvPicPr>
          <p:nvPr/>
        </p:nvPicPr>
        <p:blipFill>
          <a:blip r:embed="rId2"/>
          <a:stretch>
            <a:fillRect/>
          </a:stretch>
        </p:blipFill>
        <p:spPr>
          <a:xfrm>
            <a:off x="2564130" y="5269230"/>
            <a:ext cx="8525510" cy="1222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dirty="0"/>
              <a:t>3  </a:t>
            </a:r>
            <a:r>
              <a:rPr kumimoji="1" lang="zh-CN" altLang="en-US" dirty="0"/>
              <a:t>推论</a:t>
            </a:r>
            <a:endParaRPr kumimoji="1" lang="en-US" altLang="zh-CN" dirty="0"/>
          </a:p>
        </p:txBody>
      </p:sp>
      <p:pic>
        <p:nvPicPr>
          <p:cNvPr id="3" name="图片 2"/>
          <p:cNvPicPr>
            <a:picLocks noChangeAspect="1"/>
          </p:cNvPicPr>
          <p:nvPr/>
        </p:nvPicPr>
        <p:blipFill>
          <a:blip r:embed="rId1"/>
          <a:stretch>
            <a:fillRect/>
          </a:stretch>
        </p:blipFill>
        <p:spPr>
          <a:xfrm>
            <a:off x="2291080" y="1242695"/>
            <a:ext cx="3505200" cy="906780"/>
          </a:xfrm>
          <a:prstGeom prst="rect">
            <a:avLst/>
          </a:prstGeom>
        </p:spPr>
      </p:pic>
      <p:sp>
        <p:nvSpPr>
          <p:cNvPr id="4" name="文本框 3"/>
          <p:cNvSpPr txBox="1"/>
          <p:nvPr/>
        </p:nvSpPr>
        <p:spPr>
          <a:xfrm>
            <a:off x="322580" y="1242695"/>
            <a:ext cx="949960" cy="368300"/>
          </a:xfrm>
          <a:prstGeom prst="rect">
            <a:avLst/>
          </a:prstGeom>
          <a:noFill/>
        </p:spPr>
        <p:txBody>
          <a:bodyPr wrap="square" rtlCol="0">
            <a:spAutoFit/>
          </a:bodyPr>
          <a:p>
            <a:r>
              <a:rPr lang="zh-CN" altLang="en-US"/>
              <a:t>推论</a:t>
            </a:r>
            <a:r>
              <a:rPr lang="en-US" altLang="zh-CN"/>
              <a:t>1</a:t>
            </a:r>
            <a:r>
              <a:rPr lang="zh-CN" altLang="en-US"/>
              <a:t>：</a:t>
            </a:r>
            <a:endParaRPr lang="zh-CN" altLang="en-US"/>
          </a:p>
        </p:txBody>
      </p:sp>
      <p:sp>
        <p:nvSpPr>
          <p:cNvPr id="5" name="文本框 4"/>
          <p:cNvSpPr txBox="1"/>
          <p:nvPr/>
        </p:nvSpPr>
        <p:spPr>
          <a:xfrm>
            <a:off x="213995" y="2792095"/>
            <a:ext cx="949960" cy="368300"/>
          </a:xfrm>
          <a:prstGeom prst="rect">
            <a:avLst/>
          </a:prstGeom>
          <a:noFill/>
        </p:spPr>
        <p:txBody>
          <a:bodyPr wrap="square" rtlCol="0">
            <a:spAutoFit/>
          </a:bodyPr>
          <a:p>
            <a:r>
              <a:rPr lang="zh-CN" altLang="en-US"/>
              <a:t>推论</a:t>
            </a:r>
            <a:r>
              <a:rPr lang="en-US" altLang="zh-CN"/>
              <a:t>2</a:t>
            </a:r>
            <a:r>
              <a:rPr lang="zh-CN" altLang="en-US"/>
              <a:t>：</a:t>
            </a:r>
            <a:endParaRPr lang="zh-CN" altLang="en-US"/>
          </a:p>
        </p:txBody>
      </p:sp>
      <p:pic>
        <p:nvPicPr>
          <p:cNvPr id="6" name="图片 5"/>
          <p:cNvPicPr>
            <a:picLocks noChangeAspect="1"/>
          </p:cNvPicPr>
          <p:nvPr/>
        </p:nvPicPr>
        <p:blipFill>
          <a:blip r:embed="rId2"/>
          <a:stretch>
            <a:fillRect/>
          </a:stretch>
        </p:blipFill>
        <p:spPr>
          <a:xfrm>
            <a:off x="1779905" y="2291715"/>
            <a:ext cx="7413625" cy="1201420"/>
          </a:xfrm>
          <a:prstGeom prst="rect">
            <a:avLst/>
          </a:prstGeom>
        </p:spPr>
      </p:pic>
      <p:grpSp>
        <p:nvGrpSpPr>
          <p:cNvPr id="13" name="组合 12"/>
          <p:cNvGrpSpPr/>
          <p:nvPr/>
        </p:nvGrpSpPr>
        <p:grpSpPr>
          <a:xfrm>
            <a:off x="1657350" y="3617595"/>
            <a:ext cx="5424805" cy="555625"/>
            <a:chOff x="2364" y="6181"/>
            <a:chExt cx="11596" cy="1018"/>
          </a:xfrm>
        </p:grpSpPr>
        <p:sp>
          <p:nvSpPr>
            <p:cNvPr id="9" name="流程图: 联系 8"/>
            <p:cNvSpPr/>
            <p:nvPr/>
          </p:nvSpPr>
          <p:spPr>
            <a:xfrm>
              <a:off x="2364" y="6181"/>
              <a:ext cx="11596" cy="1018"/>
            </a:xfrm>
            <a:prstGeom prst="flowChartConnector">
              <a:avLst/>
            </a:prstGeom>
            <a:solidFill>
              <a:schemeClr val="bg2"/>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kumimoji="1" lang="zh-CN" altLang="en-US">
                  <a:solidFill>
                    <a:schemeClr val="tx1"/>
                  </a:solidFill>
                </a:rPr>
                <a:t>基于                         和</a:t>
              </a:r>
              <a:endParaRPr kumimoji="1" lang="zh-CN" altLang="en-US">
                <a:solidFill>
                  <a:schemeClr val="tx1"/>
                </a:solidFill>
              </a:endParaRPr>
            </a:p>
          </p:txBody>
        </p:sp>
        <p:grpSp>
          <p:nvGrpSpPr>
            <p:cNvPr id="12" name="组合 11"/>
            <p:cNvGrpSpPr/>
            <p:nvPr/>
          </p:nvGrpSpPr>
          <p:grpSpPr>
            <a:xfrm>
              <a:off x="5195" y="6292"/>
              <a:ext cx="6384" cy="732"/>
              <a:chOff x="5019" y="6292"/>
              <a:chExt cx="6384" cy="732"/>
            </a:xfrm>
          </p:grpSpPr>
          <p:pic>
            <p:nvPicPr>
              <p:cNvPr id="10" name="图片 9"/>
              <p:cNvPicPr>
                <a:picLocks noChangeAspect="1"/>
              </p:cNvPicPr>
              <p:nvPr/>
            </p:nvPicPr>
            <p:blipFill>
              <a:blip r:embed="rId3"/>
              <a:stretch>
                <a:fillRect/>
              </a:stretch>
            </p:blipFill>
            <p:spPr>
              <a:xfrm>
                <a:off x="5019" y="6414"/>
                <a:ext cx="2280" cy="552"/>
              </a:xfrm>
              <a:prstGeom prst="rect">
                <a:avLst/>
              </a:prstGeom>
            </p:spPr>
          </p:pic>
          <p:pic>
            <p:nvPicPr>
              <p:cNvPr id="11" name="图片 10"/>
              <p:cNvPicPr>
                <a:picLocks noChangeAspect="1"/>
              </p:cNvPicPr>
              <p:nvPr/>
            </p:nvPicPr>
            <p:blipFill>
              <a:blip r:embed="rId4"/>
              <a:stretch>
                <a:fillRect/>
              </a:stretch>
            </p:blipFill>
            <p:spPr>
              <a:xfrm>
                <a:off x="7863" y="6292"/>
                <a:ext cx="3540" cy="732"/>
              </a:xfrm>
              <a:prstGeom prst="rect">
                <a:avLst/>
              </a:prstGeom>
            </p:spPr>
          </p:pic>
        </p:grpSp>
      </p:grpSp>
      <p:sp>
        <p:nvSpPr>
          <p:cNvPr id="14" name="文本框 13"/>
          <p:cNvSpPr txBox="1"/>
          <p:nvPr/>
        </p:nvSpPr>
        <p:spPr>
          <a:xfrm>
            <a:off x="213995" y="4363085"/>
            <a:ext cx="949960" cy="368300"/>
          </a:xfrm>
          <a:prstGeom prst="rect">
            <a:avLst/>
          </a:prstGeom>
          <a:noFill/>
        </p:spPr>
        <p:txBody>
          <a:bodyPr wrap="square" rtlCol="0">
            <a:spAutoFit/>
          </a:bodyPr>
          <a:p>
            <a:r>
              <a:rPr lang="zh-CN" altLang="en-US"/>
              <a:t>推论</a:t>
            </a:r>
            <a:r>
              <a:rPr lang="en-US" altLang="zh-CN"/>
              <a:t>3</a:t>
            </a:r>
            <a:r>
              <a:rPr lang="zh-CN" altLang="en-US"/>
              <a:t>：</a:t>
            </a:r>
            <a:endParaRPr lang="zh-CN" altLang="en-US"/>
          </a:p>
        </p:txBody>
      </p:sp>
      <p:grpSp>
        <p:nvGrpSpPr>
          <p:cNvPr id="21" name="组合 20"/>
          <p:cNvGrpSpPr/>
          <p:nvPr/>
        </p:nvGrpSpPr>
        <p:grpSpPr>
          <a:xfrm>
            <a:off x="1882140" y="4173220"/>
            <a:ext cx="4841240" cy="891540"/>
            <a:chOff x="2819" y="8059"/>
            <a:chExt cx="7624" cy="1404"/>
          </a:xfrm>
        </p:grpSpPr>
        <p:pic>
          <p:nvPicPr>
            <p:cNvPr id="16" name="图片 15"/>
            <p:cNvPicPr>
              <a:picLocks noChangeAspect="1"/>
            </p:cNvPicPr>
            <p:nvPr/>
          </p:nvPicPr>
          <p:blipFill>
            <a:blip r:embed="rId5"/>
            <a:stretch>
              <a:fillRect/>
            </a:stretch>
          </p:blipFill>
          <p:spPr>
            <a:xfrm>
              <a:off x="2819" y="8358"/>
              <a:ext cx="1224" cy="612"/>
            </a:xfrm>
            <a:prstGeom prst="rect">
              <a:avLst/>
            </a:prstGeom>
          </p:spPr>
        </p:pic>
        <p:pic>
          <p:nvPicPr>
            <p:cNvPr id="17" name="图片 16"/>
            <p:cNvPicPr>
              <a:picLocks noChangeAspect="1"/>
            </p:cNvPicPr>
            <p:nvPr/>
          </p:nvPicPr>
          <p:blipFill>
            <a:blip r:embed="rId6"/>
            <a:stretch>
              <a:fillRect/>
            </a:stretch>
          </p:blipFill>
          <p:spPr>
            <a:xfrm>
              <a:off x="4143" y="8059"/>
              <a:ext cx="6301" cy="1404"/>
            </a:xfrm>
            <a:prstGeom prst="rect">
              <a:avLst/>
            </a:prstGeom>
          </p:spPr>
        </p:pic>
      </p:grpSp>
      <p:sp>
        <p:nvSpPr>
          <p:cNvPr id="27" name="文本框 26"/>
          <p:cNvSpPr txBox="1"/>
          <p:nvPr/>
        </p:nvSpPr>
        <p:spPr>
          <a:xfrm>
            <a:off x="213995" y="5521325"/>
            <a:ext cx="949960" cy="368300"/>
          </a:xfrm>
          <a:prstGeom prst="rect">
            <a:avLst/>
          </a:prstGeom>
          <a:noFill/>
        </p:spPr>
        <p:txBody>
          <a:bodyPr wrap="square" rtlCol="0">
            <a:spAutoFit/>
          </a:bodyPr>
          <a:p>
            <a:r>
              <a:rPr lang="zh-CN" altLang="en-US"/>
              <a:t>推论</a:t>
            </a:r>
            <a:r>
              <a:rPr lang="en-US" altLang="zh-CN"/>
              <a:t>4</a:t>
            </a:r>
            <a:r>
              <a:rPr lang="zh-CN" altLang="en-US"/>
              <a:t>：</a:t>
            </a:r>
            <a:endParaRPr lang="zh-CN" altLang="en-US"/>
          </a:p>
        </p:txBody>
      </p:sp>
      <p:pic>
        <p:nvPicPr>
          <p:cNvPr id="32" name="图片 31"/>
          <p:cNvPicPr>
            <a:picLocks noChangeAspect="1"/>
          </p:cNvPicPr>
          <p:nvPr/>
        </p:nvPicPr>
        <p:blipFill>
          <a:blip r:embed="rId7"/>
          <a:stretch>
            <a:fillRect/>
          </a:stretch>
        </p:blipFill>
        <p:spPr>
          <a:xfrm>
            <a:off x="1882140" y="5264150"/>
            <a:ext cx="4842510" cy="1066800"/>
          </a:xfrm>
          <a:prstGeom prst="rect">
            <a:avLst/>
          </a:prstGeom>
        </p:spPr>
      </p:pic>
      <p:sp>
        <p:nvSpPr>
          <p:cNvPr id="33" name="文本框 32"/>
          <p:cNvSpPr txBox="1"/>
          <p:nvPr/>
        </p:nvSpPr>
        <p:spPr>
          <a:xfrm>
            <a:off x="8076565" y="5501005"/>
            <a:ext cx="3410585" cy="829945"/>
          </a:xfrm>
          <a:prstGeom prst="rect">
            <a:avLst/>
          </a:prstGeom>
          <a:noFill/>
        </p:spPr>
        <p:txBody>
          <a:bodyPr wrap="square" rtlCol="0">
            <a:spAutoFit/>
          </a:bodyPr>
          <a:p>
            <a:r>
              <a:rPr lang="zh-CN" altLang="en-US" sz="2400"/>
              <a:t>最优决策变量是初始资金的减函数；</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272415" y="258445"/>
            <a:ext cx="6100445"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000" dirty="0" smtClean="0">
                <a:solidFill>
                  <a:schemeClr val="tx1">
                    <a:lumMod val="75000"/>
                    <a:lumOff val="25000"/>
                  </a:schemeClr>
                </a:solidFill>
                <a:latin typeface="+mn-ea"/>
              </a:rPr>
              <a:t>3.1</a:t>
            </a:r>
            <a:r>
              <a:rPr lang="zh-CN" altLang="en-US" sz="2000" dirty="0" smtClean="0">
                <a:solidFill>
                  <a:schemeClr val="tx1">
                    <a:lumMod val="75000"/>
                    <a:lumOff val="25000"/>
                  </a:schemeClr>
                </a:solidFill>
                <a:latin typeface="+mn-ea"/>
              </a:rPr>
              <a:t>时间有限前提下，反馈纳什均衡微分博弈</a:t>
            </a:r>
            <a:endParaRPr lang="zh-CN" altLang="en-US" sz="2000" dirty="0" smtClean="0">
              <a:solidFill>
                <a:schemeClr val="tx1">
                  <a:lumMod val="75000"/>
                  <a:lumOff val="25000"/>
                </a:schemeClr>
              </a:solidFill>
              <a:latin typeface="+mn-ea"/>
            </a:endParaRPr>
          </a:p>
        </p:txBody>
      </p:sp>
      <p:pic>
        <p:nvPicPr>
          <p:cNvPr id="5" name="图片 4"/>
          <p:cNvPicPr>
            <a:picLocks noChangeAspect="1"/>
          </p:cNvPicPr>
          <p:nvPr/>
        </p:nvPicPr>
        <p:blipFill>
          <a:blip r:embed="rId1"/>
          <a:stretch>
            <a:fillRect/>
          </a:stretch>
        </p:blipFill>
        <p:spPr>
          <a:xfrm>
            <a:off x="1751330" y="1019175"/>
            <a:ext cx="9578975" cy="1059180"/>
          </a:xfrm>
          <a:prstGeom prst="rect">
            <a:avLst/>
          </a:prstGeom>
        </p:spPr>
      </p:pic>
      <p:grpSp>
        <p:nvGrpSpPr>
          <p:cNvPr id="13" name="组合 12"/>
          <p:cNvGrpSpPr/>
          <p:nvPr/>
        </p:nvGrpSpPr>
        <p:grpSpPr>
          <a:xfrm>
            <a:off x="1751330" y="2443480"/>
            <a:ext cx="8583295" cy="518160"/>
            <a:chOff x="2150" y="3807"/>
            <a:chExt cx="13517" cy="816"/>
          </a:xfrm>
        </p:grpSpPr>
        <p:sp>
          <p:nvSpPr>
            <p:cNvPr id="6" name="文本框 5"/>
            <p:cNvSpPr txBox="1"/>
            <p:nvPr/>
          </p:nvSpPr>
          <p:spPr>
            <a:xfrm>
              <a:off x="2150" y="3901"/>
              <a:ext cx="9745" cy="628"/>
            </a:xfrm>
            <a:prstGeom prst="rect">
              <a:avLst/>
            </a:prstGeom>
            <a:noFill/>
            <a:ln>
              <a:solidFill>
                <a:schemeClr val="tx1"/>
              </a:solidFill>
            </a:ln>
          </p:spPr>
          <p:txBody>
            <a:bodyPr wrap="square" rtlCol="0">
              <a:spAutoFit/>
            </a:bodyPr>
            <a:p>
              <a:r>
                <a:rPr lang="zh-CN" altLang="en-US" sz="2000">
                  <a:latin typeface="+mj-lt"/>
                  <a:ea typeface="+mj-lt"/>
                </a:rPr>
                <a:t>最优值</a:t>
              </a:r>
              <a:r>
                <a:rPr lang="en-US" altLang="zh-CN" sz="2000">
                  <a:latin typeface="+mj-lt"/>
                  <a:ea typeface="+mj-lt"/>
                </a:rPr>
                <a:t>V</a:t>
              </a:r>
              <a:r>
                <a:rPr lang="zh-CN" altLang="en-US" sz="2000">
                  <a:latin typeface="+mj-lt"/>
                  <a:ea typeface="+mj-lt"/>
                </a:rPr>
                <a:t>依赖于</a:t>
              </a:r>
              <a:r>
                <a:rPr lang="en-US" altLang="zh-CN" sz="2000">
                  <a:latin typeface="+mj-lt"/>
                  <a:ea typeface="+mj-lt"/>
                </a:rPr>
                <a:t>K</a:t>
              </a:r>
              <a:r>
                <a:rPr lang="zh-CN" altLang="en-US" sz="2000">
                  <a:latin typeface="+mj-lt"/>
                  <a:ea typeface="+mj-lt"/>
                </a:rPr>
                <a:t>和初始时间</a:t>
              </a:r>
              <a:r>
                <a:rPr lang="en-US" altLang="zh-CN" sz="2000">
                  <a:latin typeface="+mj-lt"/>
                  <a:ea typeface="+mj-lt"/>
                </a:rPr>
                <a:t>T</a:t>
              </a:r>
              <a:r>
                <a:rPr lang="zh-CN" altLang="en-US" sz="2000">
                  <a:latin typeface="+mj-lt"/>
                  <a:ea typeface="+mj-lt"/>
                </a:rPr>
                <a:t>，而且加入横截性条件：</a:t>
              </a:r>
              <a:endParaRPr lang="zh-CN" altLang="en-US" sz="2000">
                <a:latin typeface="+mj-lt"/>
                <a:ea typeface="+mj-lt"/>
              </a:endParaRPr>
            </a:p>
          </p:txBody>
        </p:sp>
        <p:pic>
          <p:nvPicPr>
            <p:cNvPr id="8" name="图片 7"/>
            <p:cNvPicPr>
              <a:picLocks noChangeAspect="1"/>
            </p:cNvPicPr>
            <p:nvPr/>
          </p:nvPicPr>
          <p:blipFill>
            <a:blip r:embed="rId2"/>
            <a:stretch>
              <a:fillRect/>
            </a:stretch>
          </p:blipFill>
          <p:spPr>
            <a:xfrm>
              <a:off x="11943" y="3807"/>
              <a:ext cx="3724" cy="816"/>
            </a:xfrm>
            <a:prstGeom prst="rect">
              <a:avLst/>
            </a:prstGeom>
          </p:spPr>
        </p:pic>
      </p:grpSp>
      <p:grpSp>
        <p:nvGrpSpPr>
          <p:cNvPr id="15" name="组合 14"/>
          <p:cNvGrpSpPr/>
          <p:nvPr/>
        </p:nvGrpSpPr>
        <p:grpSpPr>
          <a:xfrm>
            <a:off x="699135" y="3324860"/>
            <a:ext cx="7454900" cy="400685"/>
            <a:chOff x="1262" y="5895"/>
            <a:chExt cx="11402" cy="631"/>
          </a:xfrm>
        </p:grpSpPr>
        <p:sp>
          <p:nvSpPr>
            <p:cNvPr id="10" name="文本框 9"/>
            <p:cNvSpPr txBox="1"/>
            <p:nvPr/>
          </p:nvSpPr>
          <p:spPr>
            <a:xfrm>
              <a:off x="2919" y="5895"/>
              <a:ext cx="9745" cy="628"/>
            </a:xfrm>
            <a:prstGeom prst="rect">
              <a:avLst/>
            </a:prstGeom>
            <a:noFill/>
            <a:ln>
              <a:solidFill>
                <a:schemeClr val="tx1"/>
              </a:solidFill>
            </a:ln>
          </p:spPr>
          <p:txBody>
            <a:bodyPr wrap="square" rtlCol="0">
              <a:spAutoFit/>
            </a:bodyPr>
            <a:p>
              <a:r>
                <a:rPr lang="zh-CN" altLang="en-US" sz="2000">
                  <a:latin typeface="+mj-lt"/>
                  <a:ea typeface="+mj-lt"/>
                </a:rPr>
                <a:t>假设</a:t>
              </a:r>
              <a:r>
                <a:rPr lang="en-US" altLang="zh-CN" sz="2000">
                  <a:latin typeface="+mj-lt"/>
                  <a:ea typeface="+mj-lt"/>
                </a:rPr>
                <a:t>G</a:t>
              </a:r>
              <a:r>
                <a:rPr lang="zh-CN" altLang="en-US" sz="2000">
                  <a:latin typeface="+mj-lt"/>
                  <a:ea typeface="+mj-lt"/>
                </a:rPr>
                <a:t>是线性的，初始值为</a:t>
              </a:r>
              <a:r>
                <a:rPr lang="en-US" altLang="zh-CN" sz="2000">
                  <a:latin typeface="+mj-lt"/>
                  <a:ea typeface="+mj-lt"/>
                </a:rPr>
                <a:t>0 </a:t>
              </a:r>
              <a:r>
                <a:rPr lang="zh-CN" altLang="en-US" sz="2000">
                  <a:latin typeface="+mj-lt"/>
                  <a:ea typeface="+mj-lt"/>
                </a:rPr>
                <a:t>，          为</a:t>
              </a:r>
              <a:r>
                <a:rPr lang="en-US" altLang="zh-CN" sz="2000">
                  <a:latin typeface="+mj-lt"/>
                  <a:ea typeface="+mj-lt"/>
                </a:rPr>
                <a:t>m</a:t>
              </a:r>
              <a:r>
                <a:rPr lang="zh-CN" altLang="en-US" sz="2000">
                  <a:latin typeface="+mj-lt"/>
                  <a:ea typeface="+mj-lt"/>
                </a:rPr>
                <a:t>次多项式 </a:t>
              </a:r>
              <a:endParaRPr lang="zh-CN" altLang="en-US" sz="2000">
                <a:latin typeface="+mj-lt"/>
                <a:ea typeface="+mj-lt"/>
              </a:endParaRPr>
            </a:p>
          </p:txBody>
        </p:sp>
        <p:grpSp>
          <p:nvGrpSpPr>
            <p:cNvPr id="14" name="组合 13"/>
            <p:cNvGrpSpPr/>
            <p:nvPr/>
          </p:nvGrpSpPr>
          <p:grpSpPr>
            <a:xfrm>
              <a:off x="1262" y="5898"/>
              <a:ext cx="8141" cy="628"/>
              <a:chOff x="1262" y="5898"/>
              <a:chExt cx="8141" cy="628"/>
            </a:xfrm>
          </p:grpSpPr>
          <p:sp>
            <p:nvSpPr>
              <p:cNvPr id="9" name="文本框 8"/>
              <p:cNvSpPr txBox="1"/>
              <p:nvPr/>
            </p:nvSpPr>
            <p:spPr>
              <a:xfrm>
                <a:off x="1262" y="5898"/>
                <a:ext cx="2138" cy="628"/>
              </a:xfrm>
              <a:prstGeom prst="rect">
                <a:avLst/>
              </a:prstGeom>
              <a:noFill/>
            </p:spPr>
            <p:txBody>
              <a:bodyPr wrap="square" rtlCol="0">
                <a:spAutoFit/>
              </a:bodyPr>
              <a:p>
                <a:r>
                  <a:rPr lang="zh-CN" altLang="en-US" sz="2000">
                    <a:latin typeface="+mj-lt"/>
                    <a:ea typeface="+mj-lt"/>
                  </a:rPr>
                  <a:t>推论</a:t>
                </a:r>
                <a:r>
                  <a:rPr lang="en-US" altLang="zh-CN" sz="2000">
                    <a:latin typeface="+mj-lt"/>
                    <a:ea typeface="+mj-lt"/>
                  </a:rPr>
                  <a:t>5</a:t>
                </a:r>
                <a:r>
                  <a:rPr lang="zh-CN" altLang="en-US" sz="2000">
                    <a:latin typeface="+mj-lt"/>
                    <a:ea typeface="+mj-lt"/>
                  </a:rPr>
                  <a:t>：</a:t>
                </a:r>
                <a:endParaRPr lang="zh-CN" altLang="en-US" sz="2000">
                  <a:latin typeface="+mj-lt"/>
                  <a:ea typeface="+mj-lt"/>
                </a:endParaRPr>
              </a:p>
            </p:txBody>
          </p:sp>
          <p:pic>
            <p:nvPicPr>
              <p:cNvPr id="11" name="图片 10"/>
              <p:cNvPicPr>
                <a:picLocks noChangeAspect="1"/>
              </p:cNvPicPr>
              <p:nvPr/>
            </p:nvPicPr>
            <p:blipFill>
              <a:blip r:embed="rId3"/>
              <a:stretch>
                <a:fillRect/>
              </a:stretch>
            </p:blipFill>
            <p:spPr>
              <a:xfrm>
                <a:off x="8391" y="5910"/>
                <a:ext cx="1012" cy="601"/>
              </a:xfrm>
              <a:prstGeom prst="rect">
                <a:avLst/>
              </a:prstGeom>
            </p:spPr>
          </p:pic>
        </p:grpSp>
      </p:grpSp>
      <p:pic>
        <p:nvPicPr>
          <p:cNvPr id="12" name="图片 11"/>
          <p:cNvPicPr>
            <a:picLocks noChangeAspect="1"/>
          </p:cNvPicPr>
          <p:nvPr/>
        </p:nvPicPr>
        <p:blipFill>
          <a:blip r:embed="rId4"/>
          <a:stretch>
            <a:fillRect/>
          </a:stretch>
        </p:blipFill>
        <p:spPr>
          <a:xfrm>
            <a:off x="1751330" y="4126865"/>
            <a:ext cx="9578340" cy="929640"/>
          </a:xfrm>
          <a:prstGeom prst="rect">
            <a:avLst/>
          </a:prstGeom>
        </p:spPr>
      </p:pic>
      <p:sp>
        <p:nvSpPr>
          <p:cNvPr id="16" name="文本框 15"/>
          <p:cNvSpPr txBox="1"/>
          <p:nvPr/>
        </p:nvSpPr>
        <p:spPr>
          <a:xfrm>
            <a:off x="699135" y="5504180"/>
            <a:ext cx="1357630" cy="398780"/>
          </a:xfrm>
          <a:prstGeom prst="rect">
            <a:avLst/>
          </a:prstGeom>
          <a:noFill/>
        </p:spPr>
        <p:txBody>
          <a:bodyPr wrap="square" rtlCol="0">
            <a:spAutoFit/>
          </a:bodyPr>
          <a:p>
            <a:r>
              <a:rPr lang="zh-CN" altLang="en-US" sz="2000">
                <a:latin typeface="+mj-lt"/>
                <a:ea typeface="+mj-lt"/>
              </a:rPr>
              <a:t>推论</a:t>
            </a:r>
            <a:r>
              <a:rPr lang="en-US" altLang="zh-CN" sz="2000">
                <a:latin typeface="+mj-lt"/>
                <a:ea typeface="+mj-lt"/>
              </a:rPr>
              <a:t>6</a:t>
            </a:r>
            <a:r>
              <a:rPr lang="zh-CN" altLang="en-US" sz="2000">
                <a:latin typeface="+mj-lt"/>
                <a:ea typeface="+mj-lt"/>
              </a:rPr>
              <a:t>：</a:t>
            </a:r>
            <a:endParaRPr lang="zh-CN" altLang="en-US" sz="2000">
              <a:latin typeface="+mj-lt"/>
              <a:ea typeface="+mj-lt"/>
            </a:endParaRPr>
          </a:p>
        </p:txBody>
      </p:sp>
      <p:pic>
        <p:nvPicPr>
          <p:cNvPr id="17" name="图片 16"/>
          <p:cNvPicPr>
            <a:picLocks noChangeAspect="1"/>
          </p:cNvPicPr>
          <p:nvPr/>
        </p:nvPicPr>
        <p:blipFill>
          <a:blip r:embed="rId5"/>
          <a:stretch>
            <a:fillRect/>
          </a:stretch>
        </p:blipFill>
        <p:spPr>
          <a:xfrm>
            <a:off x="1689735" y="5342255"/>
            <a:ext cx="9577705" cy="1089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dirty="0"/>
              <a:t>3  </a:t>
            </a:r>
            <a:r>
              <a:rPr kumimoji="1" lang="zh-CN" altLang="en-US" dirty="0"/>
              <a:t>应用</a:t>
            </a:r>
            <a:endParaRPr kumimoji="1" lang="zh-CN" altLang="en-US" dirty="0"/>
          </a:p>
        </p:txBody>
      </p:sp>
      <p:graphicFrame>
        <p:nvGraphicFramePr>
          <p:cNvPr id="8" name="表格 7"/>
          <p:cNvGraphicFramePr/>
          <p:nvPr/>
        </p:nvGraphicFramePr>
        <p:xfrm>
          <a:off x="1145540" y="1595755"/>
          <a:ext cx="10441305" cy="4749165"/>
        </p:xfrm>
        <a:graphic>
          <a:graphicData uri="http://schemas.openxmlformats.org/drawingml/2006/table">
            <a:tbl>
              <a:tblPr firstRow="1" bandRow="1">
                <a:tableStyleId>{5C22544A-7EE6-4342-B048-85BDC9FD1C3A}</a:tableStyleId>
              </a:tblPr>
              <a:tblGrid>
                <a:gridCol w="2409825"/>
                <a:gridCol w="8031480"/>
              </a:tblGrid>
              <a:tr h="527685">
                <a:tc>
                  <a:txBody>
                    <a:bodyPr/>
                    <a:p>
                      <a:pPr>
                        <a:buNone/>
                      </a:pPr>
                      <a:r>
                        <a:rPr lang="zh-CN" altLang="en-US"/>
                        <a:t>标识符</a:t>
                      </a:r>
                      <a:endParaRPr lang="zh-CN" altLang="en-US"/>
                    </a:p>
                  </a:txBody>
                  <a:tcPr/>
                </a:tc>
                <a:tc>
                  <a:txBody>
                    <a:bodyPr/>
                    <a:p>
                      <a:pPr>
                        <a:buNone/>
                      </a:pPr>
                      <a:r>
                        <a:rPr lang="zh-CN" altLang="en-US"/>
                        <a:t>含义</a:t>
                      </a:r>
                      <a:endParaRPr lang="zh-CN" altLang="en-US"/>
                    </a:p>
                  </a:txBody>
                  <a:tcPr/>
                </a:tc>
              </a:tr>
              <a:tr h="527685">
                <a:tc>
                  <a:txBody>
                    <a:bodyPr/>
                    <a:p>
                      <a:pPr>
                        <a:buNone/>
                      </a:pPr>
                      <a:r>
                        <a:rPr lang="en-US" altLang="zh-CN"/>
                        <a:t>δ</a:t>
                      </a:r>
                      <a:endParaRPr lang="en-US" altLang="zh-CN"/>
                    </a:p>
                  </a:txBody>
                  <a:tcPr/>
                </a:tc>
                <a:tc>
                  <a:txBody>
                    <a:bodyPr/>
                    <a:p>
                      <a:pPr>
                        <a:buNone/>
                      </a:pPr>
                      <a:r>
                        <a:rPr lang="zh-CN" altLang="en-US"/>
                        <a:t>资金减少的速度</a:t>
                      </a:r>
                      <a:endParaRPr lang="zh-CN" altLang="en-US"/>
                    </a:p>
                  </a:txBody>
                  <a:tcPr/>
                </a:tc>
              </a:tr>
              <a:tr h="527685">
                <a:tc>
                  <a:txBody>
                    <a:bodyPr/>
                    <a:p>
                      <a:pPr>
                        <a:buNone/>
                      </a:pPr>
                      <a:r>
                        <a:rPr lang="en-US" altLang="zh-CN"/>
                        <a:t>A</a:t>
                      </a:r>
                      <a:endParaRPr lang="en-US" altLang="zh-CN"/>
                    </a:p>
                  </a:txBody>
                  <a:tcPr/>
                </a:tc>
                <a:tc>
                  <a:txBody>
                    <a:bodyPr/>
                    <a:p>
                      <a:pPr>
                        <a:buNone/>
                      </a:pPr>
                      <a:r>
                        <a:rPr lang="zh-CN" altLang="en-US"/>
                        <a:t>资金固定增长速率</a:t>
                      </a:r>
                      <a:endParaRPr lang="zh-CN" altLang="en-US"/>
                    </a:p>
                  </a:txBody>
                  <a:tcPr/>
                </a:tc>
              </a:tr>
              <a:tr h="527685">
                <a:tc>
                  <a:txBody>
                    <a:bodyPr/>
                    <a:p>
                      <a:pPr>
                        <a:buNone/>
                      </a:pPr>
                      <a:r>
                        <a:rPr lang="en-US" altLang="zh-CN"/>
                        <a:t>Q</a:t>
                      </a:r>
                      <a:endParaRPr lang="en-US" altLang="zh-CN"/>
                    </a:p>
                  </a:txBody>
                  <a:tcPr/>
                </a:tc>
                <a:tc>
                  <a:txBody>
                    <a:bodyPr/>
                    <a:p>
                      <a:pPr>
                        <a:buNone/>
                      </a:pPr>
                      <a:r>
                        <a:rPr lang="zh-CN" altLang="en-US"/>
                        <a:t>产量，市场供给量</a:t>
                      </a:r>
                      <a:endParaRPr lang="zh-CN" altLang="en-US"/>
                    </a:p>
                  </a:txBody>
                  <a:tcPr/>
                </a:tc>
              </a:tr>
              <a:tr h="527685">
                <a:tc>
                  <a:txBody>
                    <a:bodyPr/>
                    <a:p>
                      <a:pPr>
                        <a:buNone/>
                      </a:pPr>
                      <a:r>
                        <a:rPr lang="en-US" altLang="zh-CN"/>
                        <a:t>qCN</a:t>
                      </a:r>
                      <a:endParaRPr lang="en-US" altLang="zh-CN"/>
                    </a:p>
                  </a:txBody>
                  <a:tcPr/>
                </a:tc>
                <a:tc>
                  <a:txBody>
                    <a:bodyPr/>
                    <a:p>
                      <a:pPr>
                        <a:buNone/>
                      </a:pPr>
                      <a:r>
                        <a:rPr lang="zh-CN" altLang="en-US"/>
                        <a:t>考虑时间下，最优策略</a:t>
                      </a:r>
                      <a:endParaRPr lang="zh-CN" altLang="en-US"/>
                    </a:p>
                  </a:txBody>
                  <a:tcPr/>
                </a:tc>
              </a:tr>
              <a:tr h="527685">
                <a:tc>
                  <a:txBody>
                    <a:bodyPr/>
                    <a:p>
                      <a:pPr>
                        <a:buNone/>
                      </a:pPr>
                      <a:r>
                        <a:rPr lang="en-US" altLang="zh-CN"/>
                        <a:t>T</a:t>
                      </a:r>
                      <a:endParaRPr lang="en-US" altLang="zh-CN"/>
                    </a:p>
                  </a:txBody>
                  <a:tcPr/>
                </a:tc>
                <a:tc>
                  <a:txBody>
                    <a:bodyPr/>
                    <a:p>
                      <a:pPr>
                        <a:buNone/>
                      </a:pPr>
                      <a:r>
                        <a:rPr lang="zh-CN" altLang="en-US"/>
                        <a:t>时间节点</a:t>
                      </a:r>
                      <a:endParaRPr lang="zh-CN" altLang="en-US"/>
                    </a:p>
                  </a:txBody>
                  <a:tcPr/>
                </a:tc>
              </a:tr>
              <a:tr h="527685">
                <a:tc>
                  <a:txBody>
                    <a:bodyPr/>
                    <a:p>
                      <a:pPr>
                        <a:buNone/>
                      </a:pPr>
                      <a:r>
                        <a:rPr lang="en-US" altLang="zh-CN"/>
                        <a:t>Y</a:t>
                      </a:r>
                      <a:endParaRPr lang="en-US" altLang="zh-CN"/>
                    </a:p>
                  </a:txBody>
                  <a:tcPr/>
                </a:tc>
                <a:tc>
                  <a:txBody>
                    <a:bodyPr/>
                    <a:p>
                      <a:pPr>
                        <a:buNone/>
                      </a:pPr>
                      <a:r>
                        <a:rPr lang="zh-CN" altLang="en-US"/>
                        <a:t>消费者收入</a:t>
                      </a:r>
                      <a:endParaRPr lang="zh-CN" altLang="en-US"/>
                    </a:p>
                  </a:txBody>
                  <a:tcPr/>
                </a:tc>
              </a:tr>
              <a:tr h="527685">
                <a:tc>
                  <a:txBody>
                    <a:bodyPr/>
                    <a:p>
                      <a:pPr>
                        <a:buNone/>
                      </a:pPr>
                      <a:r>
                        <a:rPr lang="en-US" altLang="zh-CN"/>
                        <a:t>b</a:t>
                      </a:r>
                      <a:endParaRPr lang="en-US" altLang="zh-CN"/>
                    </a:p>
                  </a:txBody>
                  <a:tcPr/>
                </a:tc>
                <a:tc>
                  <a:txBody>
                    <a:bodyPr/>
                    <a:p>
                      <a:pPr>
                        <a:buNone/>
                      </a:pPr>
                      <a:r>
                        <a:rPr lang="zh-CN" altLang="en-US"/>
                        <a:t>单位能力能带来的收益，机会成本</a:t>
                      </a:r>
                      <a:endParaRPr lang="zh-CN" altLang="en-US"/>
                    </a:p>
                  </a:txBody>
                  <a:tcPr/>
                </a:tc>
              </a:tr>
              <a:tr h="527685">
                <a:tc>
                  <a:txBody>
                    <a:bodyPr/>
                    <a:p>
                      <a:pPr>
                        <a:buNone/>
                      </a:pPr>
                      <a:r>
                        <a:rPr lang="en-US" altLang="zh-CN"/>
                        <a:t>M</a:t>
                      </a:r>
                      <a:endParaRPr lang="en-US" altLang="zh-CN"/>
                    </a:p>
                  </a:txBody>
                  <a:tcPr/>
                </a:tc>
                <a:tc>
                  <a:txBody>
                    <a:bodyPr/>
                    <a:p>
                      <a:pPr>
                        <a:buNone/>
                      </a:pPr>
                      <a:r>
                        <a:rPr lang="zh-CN" altLang="en-US"/>
                        <a:t>合并公司数量</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81405" y="1826895"/>
            <a:ext cx="1522095" cy="460375"/>
          </a:xfrm>
          <a:prstGeom prst="rect">
            <a:avLst/>
          </a:prstGeom>
          <a:noFill/>
        </p:spPr>
        <p:txBody>
          <a:bodyPr wrap="square" rtlCol="0">
            <a:spAutoFit/>
          </a:bodyPr>
          <a:p>
            <a:r>
              <a:rPr lang="zh-CN" altLang="en-US" sz="2400"/>
              <a:t>不限范围：</a:t>
            </a:r>
            <a:endParaRPr lang="zh-CN" altLang="en-US" sz="2400"/>
          </a:p>
        </p:txBody>
      </p:sp>
      <p:pic>
        <p:nvPicPr>
          <p:cNvPr id="9" name="图片 8"/>
          <p:cNvPicPr>
            <a:picLocks noChangeAspect="1"/>
          </p:cNvPicPr>
          <p:nvPr/>
        </p:nvPicPr>
        <p:blipFill>
          <a:blip r:embed="rId1"/>
          <a:stretch>
            <a:fillRect/>
          </a:stretch>
        </p:blipFill>
        <p:spPr>
          <a:xfrm>
            <a:off x="2884805" y="1263650"/>
            <a:ext cx="6686550" cy="1859280"/>
          </a:xfrm>
          <a:prstGeom prst="rect">
            <a:avLst/>
          </a:prstGeom>
        </p:spPr>
      </p:pic>
      <p:sp>
        <p:nvSpPr>
          <p:cNvPr id="14" name="文本框 13"/>
          <p:cNvSpPr txBox="1"/>
          <p:nvPr/>
        </p:nvSpPr>
        <p:spPr>
          <a:xfrm>
            <a:off x="1014095" y="4016375"/>
            <a:ext cx="1522095" cy="460375"/>
          </a:xfrm>
          <a:prstGeom prst="rect">
            <a:avLst/>
          </a:prstGeom>
          <a:noFill/>
        </p:spPr>
        <p:txBody>
          <a:bodyPr wrap="square" rtlCol="0">
            <a:spAutoFit/>
          </a:bodyPr>
          <a:p>
            <a:r>
              <a:rPr lang="zh-CN" altLang="en-US" sz="2400"/>
              <a:t>有</a:t>
            </a:r>
            <a:r>
              <a:rPr lang="zh-CN" altLang="en-US" sz="2400"/>
              <a:t>限范围：</a:t>
            </a:r>
            <a:endParaRPr lang="zh-CN" altLang="en-US" sz="2400"/>
          </a:p>
        </p:txBody>
      </p:sp>
      <p:pic>
        <p:nvPicPr>
          <p:cNvPr id="20" name="图片 19"/>
          <p:cNvPicPr>
            <a:picLocks noChangeAspect="1"/>
          </p:cNvPicPr>
          <p:nvPr/>
        </p:nvPicPr>
        <p:blipFill>
          <a:blip r:embed="rId2"/>
          <a:stretch>
            <a:fillRect/>
          </a:stretch>
        </p:blipFill>
        <p:spPr>
          <a:xfrm>
            <a:off x="2884805" y="3656965"/>
            <a:ext cx="6812915" cy="1912620"/>
          </a:xfrm>
          <a:prstGeom prst="rect">
            <a:avLst/>
          </a:prstGeom>
        </p:spPr>
      </p:pic>
      <p:sp>
        <p:nvSpPr>
          <p:cNvPr id="22" name="文本占位符 1"/>
          <p:cNvSpPr>
            <a:spLocks noGrp="1"/>
          </p:cNvSpPr>
          <p:nvPr/>
        </p:nvSpPr>
        <p:spPr>
          <a:xfrm>
            <a:off x="204435" y="237278"/>
            <a:ext cx="5302783" cy="721395"/>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2400" b="1" kern="1200">
                <a:solidFill>
                  <a:schemeClr val="accent4">
                    <a:lumMod val="7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kumimoji="1" lang="en-US" altLang="zh-CN" dirty="0" smtClean="0">
                <a:solidFill>
                  <a:schemeClr val="tx1"/>
                </a:solidFill>
                <a:effectLst>
                  <a:outerShdw blurRad="38100" dist="19050" dir="2700000" algn="tl" rotWithShape="0">
                    <a:schemeClr val="dk1">
                      <a:alpha val="40000"/>
                    </a:schemeClr>
                  </a:outerShdw>
                </a:effectLst>
              </a:rPr>
              <a:t>03</a:t>
            </a:r>
            <a:r>
              <a:rPr kumimoji="1" lang="zh-CN" altLang="en-US" dirty="0" smtClean="0">
                <a:solidFill>
                  <a:schemeClr val="tx1"/>
                </a:solidFill>
                <a:effectLst>
                  <a:outerShdw blurRad="38100" dist="19050" dir="2700000" algn="tl" rotWithShape="0">
                    <a:schemeClr val="dk1">
                      <a:alpha val="40000"/>
                    </a:schemeClr>
                  </a:outerShdw>
                </a:effectLst>
              </a:rPr>
              <a:t> 推论</a:t>
            </a:r>
            <a:endParaRPr kumimoji="1" lang="zh-CN" altLang="en-US" dirty="0" smtClean="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04435" y="237278"/>
            <a:ext cx="5302783" cy="721395"/>
          </a:xfrm>
        </p:spPr>
        <p:txBody>
          <a:bodyPr/>
          <a:lstStyle/>
          <a:p>
            <a:pPr algn="l"/>
            <a:r>
              <a:rPr kumimoji="1" lang="en-US" altLang="zh-CN" dirty="0" smtClean="0">
                <a:ln/>
                <a:solidFill>
                  <a:schemeClr val="tx1"/>
                </a:solidFill>
                <a:effectLst>
                  <a:outerShdw blurRad="38100" dist="19050" dir="2700000" algn="tl" rotWithShape="0">
                    <a:schemeClr val="dk1">
                      <a:alpha val="40000"/>
                    </a:schemeClr>
                  </a:outerShdw>
                </a:effectLst>
              </a:rPr>
              <a:t>03</a:t>
            </a:r>
            <a:r>
              <a:rPr kumimoji="1" lang="zh-CN" altLang="en-US" dirty="0" smtClean="0">
                <a:ln/>
                <a:solidFill>
                  <a:schemeClr val="tx1"/>
                </a:solidFill>
                <a:effectLst>
                  <a:outerShdw blurRad="38100" dist="19050" dir="2700000" algn="tl" rotWithShape="0">
                    <a:schemeClr val="dk1">
                      <a:alpha val="40000"/>
                    </a:schemeClr>
                  </a:outerShdw>
                </a:effectLst>
              </a:rPr>
              <a:t> 推论</a:t>
            </a:r>
            <a:endParaRPr kumimoji="1" lang="zh-CN" altLang="en-US" dirty="0" smtClean="0">
              <a:ln/>
              <a:solidFill>
                <a:schemeClr val="tx1"/>
              </a:solidFill>
              <a:effectLst>
                <a:outerShdw blurRad="38100" dist="19050" dir="2700000" algn="tl" rotWithShape="0">
                  <a:schemeClr val="dk1">
                    <a:alpha val="40000"/>
                  </a:schemeClr>
                </a:outerShdw>
              </a:effectLst>
            </a:endParaRPr>
          </a:p>
        </p:txBody>
      </p:sp>
      <p:sp>
        <p:nvSpPr>
          <p:cNvPr id="14" name="文本框 13"/>
          <p:cNvSpPr txBox="1"/>
          <p:nvPr/>
        </p:nvSpPr>
        <p:spPr>
          <a:xfrm>
            <a:off x="431800" y="1667510"/>
            <a:ext cx="1104265" cy="460375"/>
          </a:xfrm>
          <a:prstGeom prst="rect">
            <a:avLst/>
          </a:prstGeom>
          <a:noFill/>
        </p:spPr>
        <p:txBody>
          <a:bodyPr wrap="square" rtlCol="0">
            <a:spAutoFit/>
          </a:bodyPr>
          <a:p>
            <a:r>
              <a:rPr lang="zh-CN" altLang="en-US" sz="2400"/>
              <a:t>推论</a:t>
            </a:r>
            <a:r>
              <a:rPr lang="en-US" altLang="zh-CN" sz="2400"/>
              <a:t>7</a:t>
            </a:r>
            <a:r>
              <a:rPr lang="zh-CN" altLang="en-US" sz="2400"/>
              <a:t>：</a:t>
            </a:r>
            <a:endParaRPr lang="zh-CN" altLang="en-US" sz="2400"/>
          </a:p>
        </p:txBody>
      </p:sp>
      <p:sp>
        <p:nvSpPr>
          <p:cNvPr id="3" name="文本框 2"/>
          <p:cNvSpPr txBox="1"/>
          <p:nvPr/>
        </p:nvSpPr>
        <p:spPr>
          <a:xfrm>
            <a:off x="2293620" y="728345"/>
            <a:ext cx="5811520" cy="460375"/>
          </a:xfrm>
          <a:prstGeom prst="rect">
            <a:avLst/>
          </a:prstGeom>
          <a:noFill/>
          <a:ln>
            <a:solidFill>
              <a:schemeClr val="tx1"/>
            </a:solidFill>
          </a:ln>
        </p:spPr>
        <p:txBody>
          <a:bodyPr wrap="square" rtlCol="0">
            <a:spAutoFit/>
          </a:bodyPr>
          <a:p>
            <a:r>
              <a:rPr lang="zh-CN" altLang="en-US" sz="2400"/>
              <a:t>在不限定时间范围是，</a:t>
            </a:r>
            <a:r>
              <a:rPr lang="zh-CN" altLang="en-US" sz="2400"/>
              <a:t>如果满足其中一个</a:t>
            </a:r>
            <a:r>
              <a:rPr lang="zh-CN" altLang="en-US" sz="2400"/>
              <a:t>：</a:t>
            </a:r>
            <a:endParaRPr lang="zh-CN" altLang="en-US" sz="2400"/>
          </a:p>
        </p:txBody>
      </p:sp>
      <p:pic>
        <p:nvPicPr>
          <p:cNvPr id="4" name="图片 3"/>
          <p:cNvPicPr>
            <a:picLocks noChangeAspect="1"/>
          </p:cNvPicPr>
          <p:nvPr/>
        </p:nvPicPr>
        <p:blipFill>
          <a:blip r:embed="rId1"/>
          <a:stretch>
            <a:fillRect/>
          </a:stretch>
        </p:blipFill>
        <p:spPr>
          <a:xfrm>
            <a:off x="2293620" y="1371600"/>
            <a:ext cx="5412740" cy="1379220"/>
          </a:xfrm>
          <a:prstGeom prst="rect">
            <a:avLst/>
          </a:prstGeom>
        </p:spPr>
      </p:pic>
      <p:sp>
        <p:nvSpPr>
          <p:cNvPr id="6" name="圆角矩形 5"/>
          <p:cNvSpPr/>
          <p:nvPr/>
        </p:nvSpPr>
        <p:spPr>
          <a:xfrm>
            <a:off x="8315325" y="1802765"/>
            <a:ext cx="1638935" cy="6388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t> </a:t>
            </a:r>
            <a:r>
              <a:rPr kumimoji="1" lang="zh-CN" altLang="en-US"/>
              <a:t>最优解可行</a:t>
            </a:r>
            <a:endParaRPr kumimoji="1" lang="zh-CN" altLang="en-US"/>
          </a:p>
        </p:txBody>
      </p:sp>
      <p:sp>
        <p:nvSpPr>
          <p:cNvPr id="7" name="文本框 6"/>
          <p:cNvSpPr txBox="1"/>
          <p:nvPr/>
        </p:nvSpPr>
        <p:spPr>
          <a:xfrm>
            <a:off x="431800" y="4120515"/>
            <a:ext cx="1104265" cy="460375"/>
          </a:xfrm>
          <a:prstGeom prst="rect">
            <a:avLst/>
          </a:prstGeom>
          <a:noFill/>
        </p:spPr>
        <p:txBody>
          <a:bodyPr wrap="square" rtlCol="0">
            <a:spAutoFit/>
          </a:bodyPr>
          <a:p>
            <a:r>
              <a:rPr lang="zh-CN" altLang="en-US" sz="2400"/>
              <a:t>推论</a:t>
            </a:r>
            <a:r>
              <a:rPr lang="en-US" altLang="zh-CN" sz="2400"/>
              <a:t>8</a:t>
            </a:r>
            <a:r>
              <a:rPr lang="zh-CN" altLang="en-US" sz="2400"/>
              <a:t>：</a:t>
            </a:r>
            <a:endParaRPr lang="zh-CN" altLang="en-US" sz="2400"/>
          </a:p>
        </p:txBody>
      </p:sp>
      <p:sp>
        <p:nvSpPr>
          <p:cNvPr id="10" name="文本框 9"/>
          <p:cNvSpPr txBox="1"/>
          <p:nvPr/>
        </p:nvSpPr>
        <p:spPr>
          <a:xfrm>
            <a:off x="2293620" y="3660140"/>
            <a:ext cx="5811520" cy="460375"/>
          </a:xfrm>
          <a:prstGeom prst="rect">
            <a:avLst/>
          </a:prstGeom>
          <a:noFill/>
          <a:ln>
            <a:solidFill>
              <a:schemeClr val="tx1"/>
            </a:solidFill>
          </a:ln>
        </p:spPr>
        <p:txBody>
          <a:bodyPr wrap="square" rtlCol="0">
            <a:spAutoFit/>
          </a:bodyPr>
          <a:p>
            <a:r>
              <a:rPr lang="zh-CN" altLang="en-US" sz="2400"/>
              <a:t>在不限定时间范围是，可得到</a:t>
            </a:r>
            <a:r>
              <a:rPr lang="zh-CN" altLang="en-US" sz="2400"/>
              <a:t>：</a:t>
            </a:r>
            <a:endParaRPr lang="zh-CN" altLang="en-US" sz="2400"/>
          </a:p>
        </p:txBody>
      </p:sp>
      <p:pic>
        <p:nvPicPr>
          <p:cNvPr id="11" name="图片 10"/>
          <p:cNvPicPr>
            <a:picLocks noChangeAspect="1"/>
          </p:cNvPicPr>
          <p:nvPr/>
        </p:nvPicPr>
        <p:blipFill>
          <a:blip r:embed="rId2"/>
          <a:stretch>
            <a:fillRect/>
          </a:stretch>
        </p:blipFill>
        <p:spPr>
          <a:xfrm>
            <a:off x="2293620" y="4662805"/>
            <a:ext cx="5319395" cy="861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04435" y="237278"/>
            <a:ext cx="5302783" cy="721395"/>
          </a:xfrm>
        </p:spPr>
        <p:txBody>
          <a:bodyPr/>
          <a:lstStyle/>
          <a:p>
            <a:pPr algn="l"/>
            <a:r>
              <a:rPr kumimoji="1" lang="en-US" altLang="zh-CN" dirty="0" smtClean="0">
                <a:solidFill>
                  <a:schemeClr val="tx1"/>
                </a:solidFill>
                <a:effectLst>
                  <a:outerShdw blurRad="38100" dist="19050" dir="2700000" algn="tl" rotWithShape="0">
                    <a:schemeClr val="dk1">
                      <a:alpha val="40000"/>
                    </a:schemeClr>
                  </a:outerShdw>
                </a:effectLst>
              </a:rPr>
              <a:t>03</a:t>
            </a:r>
            <a:r>
              <a:rPr kumimoji="1" lang="zh-CN" altLang="en-US" dirty="0" smtClean="0">
                <a:solidFill>
                  <a:schemeClr val="tx1"/>
                </a:solidFill>
                <a:effectLst>
                  <a:outerShdw blurRad="38100" dist="19050" dir="2700000" algn="tl" rotWithShape="0">
                    <a:schemeClr val="dk1">
                      <a:alpha val="40000"/>
                    </a:schemeClr>
                  </a:outerShdw>
                </a:effectLst>
              </a:rPr>
              <a:t> 推论</a:t>
            </a:r>
            <a:endParaRPr kumimoji="1" lang="zh-CN" altLang="en-US" dirty="0" smtClean="0">
              <a:solidFill>
                <a:schemeClr val="tx1"/>
              </a:solidFill>
              <a:effectLst>
                <a:outerShdw blurRad="38100" dist="19050" dir="2700000" algn="tl" rotWithShape="0">
                  <a:schemeClr val="dk1">
                    <a:alpha val="40000"/>
                  </a:schemeClr>
                </a:outerShdw>
              </a:effectLst>
            </a:endParaRPr>
          </a:p>
        </p:txBody>
      </p:sp>
      <p:sp>
        <p:nvSpPr>
          <p:cNvPr id="14" name="文本框 13"/>
          <p:cNvSpPr txBox="1"/>
          <p:nvPr/>
        </p:nvSpPr>
        <p:spPr>
          <a:xfrm>
            <a:off x="431800" y="1667510"/>
            <a:ext cx="1104265" cy="460375"/>
          </a:xfrm>
          <a:prstGeom prst="rect">
            <a:avLst/>
          </a:prstGeom>
          <a:noFill/>
        </p:spPr>
        <p:txBody>
          <a:bodyPr wrap="square" rtlCol="0">
            <a:spAutoFit/>
          </a:bodyPr>
          <a:p>
            <a:r>
              <a:rPr lang="zh-CN" altLang="en-US" sz="2400"/>
              <a:t>推论</a:t>
            </a:r>
            <a:r>
              <a:rPr lang="en-US" altLang="zh-CN" sz="2400"/>
              <a:t>9</a:t>
            </a:r>
            <a:r>
              <a:rPr lang="zh-CN" altLang="en-US" sz="2400"/>
              <a:t>：</a:t>
            </a:r>
            <a:endParaRPr lang="zh-CN" altLang="en-US" sz="2400"/>
          </a:p>
        </p:txBody>
      </p:sp>
      <p:sp>
        <p:nvSpPr>
          <p:cNvPr id="3" name="文本框 2"/>
          <p:cNvSpPr txBox="1"/>
          <p:nvPr/>
        </p:nvSpPr>
        <p:spPr>
          <a:xfrm>
            <a:off x="2293620" y="728345"/>
            <a:ext cx="5811520" cy="460375"/>
          </a:xfrm>
          <a:prstGeom prst="rect">
            <a:avLst/>
          </a:prstGeom>
          <a:noFill/>
          <a:ln>
            <a:solidFill>
              <a:schemeClr val="tx1"/>
            </a:solidFill>
          </a:ln>
        </p:spPr>
        <p:txBody>
          <a:bodyPr wrap="square" rtlCol="0">
            <a:spAutoFit/>
          </a:bodyPr>
          <a:p>
            <a:r>
              <a:rPr lang="zh-CN" altLang="en-US" sz="2400"/>
              <a:t>在限定时间范围时，有如下结论</a:t>
            </a:r>
            <a:r>
              <a:rPr lang="zh-CN" altLang="en-US" sz="2400"/>
              <a:t>：</a:t>
            </a:r>
            <a:endParaRPr lang="zh-CN" altLang="en-US" sz="2400"/>
          </a:p>
        </p:txBody>
      </p:sp>
      <p:sp>
        <p:nvSpPr>
          <p:cNvPr id="7" name="文本框 6"/>
          <p:cNvSpPr txBox="1"/>
          <p:nvPr/>
        </p:nvSpPr>
        <p:spPr>
          <a:xfrm>
            <a:off x="431800" y="4120515"/>
            <a:ext cx="1268095" cy="460375"/>
          </a:xfrm>
          <a:prstGeom prst="rect">
            <a:avLst/>
          </a:prstGeom>
          <a:noFill/>
        </p:spPr>
        <p:txBody>
          <a:bodyPr wrap="square" rtlCol="0">
            <a:spAutoFit/>
          </a:bodyPr>
          <a:p>
            <a:r>
              <a:rPr lang="zh-CN" altLang="en-US" sz="2400"/>
              <a:t>推论</a:t>
            </a:r>
            <a:r>
              <a:rPr lang="en-US" altLang="zh-CN" sz="2400"/>
              <a:t>10</a:t>
            </a:r>
            <a:r>
              <a:rPr lang="zh-CN" altLang="en-US" sz="2400"/>
              <a:t>：</a:t>
            </a:r>
            <a:endParaRPr lang="zh-CN" altLang="en-US" sz="2400"/>
          </a:p>
        </p:txBody>
      </p:sp>
      <p:sp>
        <p:nvSpPr>
          <p:cNvPr id="10" name="文本框 9"/>
          <p:cNvSpPr txBox="1"/>
          <p:nvPr/>
        </p:nvSpPr>
        <p:spPr>
          <a:xfrm>
            <a:off x="2293620" y="3945890"/>
            <a:ext cx="5811520" cy="460375"/>
          </a:xfrm>
          <a:prstGeom prst="rect">
            <a:avLst/>
          </a:prstGeom>
          <a:noFill/>
          <a:ln>
            <a:solidFill>
              <a:schemeClr val="tx1"/>
            </a:solidFill>
          </a:ln>
        </p:spPr>
        <p:txBody>
          <a:bodyPr wrap="square" rtlCol="0">
            <a:spAutoFit/>
          </a:bodyPr>
          <a:p>
            <a:r>
              <a:rPr lang="zh-CN" altLang="en-US" sz="2400"/>
              <a:t>在推论</a:t>
            </a:r>
            <a:r>
              <a:rPr lang="en-US" altLang="zh-CN" sz="2400"/>
              <a:t>9</a:t>
            </a:r>
            <a:r>
              <a:rPr lang="zh-CN" altLang="en-US" sz="2400"/>
              <a:t>的假设下加上如下条件：</a:t>
            </a:r>
            <a:endParaRPr lang="zh-CN" altLang="en-US" sz="2400"/>
          </a:p>
        </p:txBody>
      </p:sp>
      <p:pic>
        <p:nvPicPr>
          <p:cNvPr id="5" name="图片 4"/>
          <p:cNvPicPr>
            <a:picLocks noChangeAspect="1"/>
          </p:cNvPicPr>
          <p:nvPr/>
        </p:nvPicPr>
        <p:blipFill>
          <a:blip r:embed="rId1"/>
          <a:stretch>
            <a:fillRect/>
          </a:stretch>
        </p:blipFill>
        <p:spPr>
          <a:xfrm>
            <a:off x="1699895" y="1398905"/>
            <a:ext cx="9454515" cy="2106295"/>
          </a:xfrm>
          <a:prstGeom prst="rect">
            <a:avLst/>
          </a:prstGeom>
        </p:spPr>
      </p:pic>
      <p:pic>
        <p:nvPicPr>
          <p:cNvPr id="8" name="图片 7"/>
          <p:cNvPicPr>
            <a:picLocks noChangeAspect="1"/>
          </p:cNvPicPr>
          <p:nvPr/>
        </p:nvPicPr>
        <p:blipFill>
          <a:blip r:embed="rId2"/>
          <a:stretch>
            <a:fillRect/>
          </a:stretch>
        </p:blipFill>
        <p:spPr>
          <a:xfrm>
            <a:off x="1678305" y="4507865"/>
            <a:ext cx="9373235" cy="1501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a:t>结论</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4"/>
          </p:nvPr>
        </p:nvSpPr>
        <p:spPr/>
        <p:txBody>
          <a:bodyPr/>
          <a:lstStyle/>
          <a:p>
            <a:r>
              <a:rPr kumimoji="1" lang="en-US" altLang="zh-CN" dirty="0" smtClean="0"/>
              <a:t>CONTENTS</a:t>
            </a:r>
            <a:endParaRPr kumimoji="1" lang="zh-CN" altLang="en-US" dirty="0"/>
          </a:p>
        </p:txBody>
      </p:sp>
      <p:sp>
        <p:nvSpPr>
          <p:cNvPr id="4" name="文本占位符 3"/>
          <p:cNvSpPr>
            <a:spLocks noGrp="1"/>
          </p:cNvSpPr>
          <p:nvPr>
            <p:ph type="body" sz="quarter" idx="15"/>
          </p:nvPr>
        </p:nvSpPr>
        <p:spPr>
          <a:xfrm>
            <a:off x="6965023" y="1741625"/>
            <a:ext cx="932642" cy="634634"/>
          </a:xfrm>
        </p:spPr>
        <p:txBody>
          <a:bodyPr/>
          <a:lstStyle/>
          <a:p>
            <a:r>
              <a:rPr kumimoji="1" lang="en-US" altLang="zh-CN" dirty="0" smtClean="0"/>
              <a:t>01</a:t>
            </a:r>
            <a:endParaRPr kumimoji="1" lang="zh-CN" altLang="en-US" dirty="0"/>
          </a:p>
        </p:txBody>
      </p:sp>
      <p:sp>
        <p:nvSpPr>
          <p:cNvPr id="5" name="文本占位符 4"/>
          <p:cNvSpPr>
            <a:spLocks noGrp="1"/>
          </p:cNvSpPr>
          <p:nvPr>
            <p:ph type="body" sz="quarter" idx="16"/>
          </p:nvPr>
        </p:nvSpPr>
        <p:spPr>
          <a:xfrm>
            <a:off x="8151664" y="1741625"/>
            <a:ext cx="3253563" cy="634634"/>
          </a:xfrm>
        </p:spPr>
        <p:txBody>
          <a:bodyPr/>
          <a:lstStyle/>
          <a:p>
            <a:r>
              <a:rPr kumimoji="1" lang="zh-CN" altLang="en-US" sz="2800" dirty="0"/>
              <a:t>选题</a:t>
            </a:r>
            <a:r>
              <a:rPr kumimoji="1" lang="zh-CN" altLang="en-US" sz="2800" dirty="0" smtClean="0"/>
              <a:t>背景</a:t>
            </a:r>
            <a:endParaRPr kumimoji="1" lang="zh-CN" altLang="en-US" sz="2800" dirty="0" smtClean="0"/>
          </a:p>
        </p:txBody>
      </p:sp>
      <p:sp>
        <p:nvSpPr>
          <p:cNvPr id="6" name="文本占位符 5"/>
          <p:cNvSpPr>
            <a:spLocks noGrp="1"/>
          </p:cNvSpPr>
          <p:nvPr>
            <p:ph type="body" sz="quarter" idx="17"/>
          </p:nvPr>
        </p:nvSpPr>
        <p:spPr>
          <a:xfrm>
            <a:off x="6965023" y="2650581"/>
            <a:ext cx="932642" cy="634634"/>
          </a:xfrm>
        </p:spPr>
        <p:txBody>
          <a:bodyPr/>
          <a:lstStyle/>
          <a:p>
            <a:r>
              <a:rPr kumimoji="1" lang="en-US" altLang="zh-CN" dirty="0" smtClean="0"/>
              <a:t>02</a:t>
            </a:r>
            <a:endParaRPr kumimoji="1" lang="zh-CN" altLang="en-US" dirty="0"/>
          </a:p>
        </p:txBody>
      </p:sp>
      <p:sp>
        <p:nvSpPr>
          <p:cNvPr id="7" name="文本占位符 6"/>
          <p:cNvSpPr>
            <a:spLocks noGrp="1"/>
          </p:cNvSpPr>
          <p:nvPr>
            <p:ph type="body" sz="quarter" idx="18"/>
          </p:nvPr>
        </p:nvSpPr>
        <p:spPr>
          <a:xfrm>
            <a:off x="8151664" y="2650581"/>
            <a:ext cx="3253563" cy="634634"/>
          </a:xfrm>
        </p:spPr>
        <p:txBody>
          <a:bodyPr/>
          <a:lstStyle/>
          <a:p>
            <a:r>
              <a:rPr kumimoji="1" lang="zh-CN" altLang="en-US" sz="2800" dirty="0"/>
              <a:t>介绍</a:t>
            </a:r>
            <a:endParaRPr kumimoji="1" lang="zh-CN" altLang="en-US" sz="2800" dirty="0"/>
          </a:p>
        </p:txBody>
      </p:sp>
      <p:sp>
        <p:nvSpPr>
          <p:cNvPr id="8" name="文本占位符 7"/>
          <p:cNvSpPr>
            <a:spLocks noGrp="1"/>
          </p:cNvSpPr>
          <p:nvPr>
            <p:ph type="body" sz="quarter" idx="19"/>
          </p:nvPr>
        </p:nvSpPr>
        <p:spPr>
          <a:xfrm>
            <a:off x="6965023" y="3559537"/>
            <a:ext cx="932642" cy="634634"/>
          </a:xfrm>
        </p:spPr>
        <p:txBody>
          <a:bodyPr/>
          <a:lstStyle/>
          <a:p>
            <a:r>
              <a:rPr kumimoji="1" lang="en-US" altLang="zh-CN" dirty="0" smtClean="0"/>
              <a:t>03</a:t>
            </a:r>
            <a:endParaRPr kumimoji="1" lang="zh-CN" altLang="en-US" dirty="0"/>
          </a:p>
        </p:txBody>
      </p:sp>
      <p:sp>
        <p:nvSpPr>
          <p:cNvPr id="9" name="文本占位符 8"/>
          <p:cNvSpPr>
            <a:spLocks noGrp="1"/>
          </p:cNvSpPr>
          <p:nvPr>
            <p:ph type="body" sz="quarter" idx="20"/>
          </p:nvPr>
        </p:nvSpPr>
        <p:spPr>
          <a:xfrm>
            <a:off x="8151664" y="3522707"/>
            <a:ext cx="3253563" cy="634634"/>
          </a:xfrm>
        </p:spPr>
        <p:txBody>
          <a:bodyPr/>
          <a:lstStyle/>
          <a:p>
            <a:r>
              <a:rPr kumimoji="1" lang="zh-CN" altLang="en-US" sz="2800" dirty="0"/>
              <a:t>模型建立及推论</a:t>
            </a:r>
            <a:endParaRPr kumimoji="1" lang="zh-CN" altLang="en-US" sz="2800" dirty="0"/>
          </a:p>
        </p:txBody>
      </p:sp>
      <p:sp>
        <p:nvSpPr>
          <p:cNvPr id="10" name="文本占位符 9"/>
          <p:cNvSpPr>
            <a:spLocks noGrp="1"/>
          </p:cNvSpPr>
          <p:nvPr>
            <p:ph type="body" sz="quarter" idx="21"/>
          </p:nvPr>
        </p:nvSpPr>
        <p:spPr>
          <a:xfrm>
            <a:off x="6965023" y="4468493"/>
            <a:ext cx="932642" cy="634634"/>
          </a:xfrm>
        </p:spPr>
        <p:txBody>
          <a:bodyPr/>
          <a:lstStyle/>
          <a:p>
            <a:r>
              <a:rPr kumimoji="1" lang="en-US" altLang="zh-CN" dirty="0" smtClean="0"/>
              <a:t>04</a:t>
            </a:r>
            <a:endParaRPr kumimoji="1" lang="zh-CN" altLang="en-US" dirty="0"/>
          </a:p>
        </p:txBody>
      </p:sp>
      <p:sp>
        <p:nvSpPr>
          <p:cNvPr id="11" name="文本占位符 10"/>
          <p:cNvSpPr>
            <a:spLocks noGrp="1"/>
          </p:cNvSpPr>
          <p:nvPr>
            <p:ph type="body" sz="quarter" idx="22"/>
          </p:nvPr>
        </p:nvSpPr>
        <p:spPr>
          <a:xfrm>
            <a:off x="8151664" y="4468493"/>
            <a:ext cx="3253563" cy="634634"/>
          </a:xfrm>
        </p:spPr>
        <p:txBody>
          <a:bodyPr/>
          <a:lstStyle/>
          <a:p>
            <a:r>
              <a:rPr kumimoji="1" lang="zh-CN" altLang="en-US" sz="2800" dirty="0"/>
              <a:t>应用</a:t>
            </a:r>
            <a:endParaRPr kumimoji="1" lang="zh-CN" altLang="en-US" sz="2800" dirty="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16865" y="279400"/>
            <a:ext cx="1913255" cy="721360"/>
          </a:xfrm>
        </p:spPr>
        <p:txBody>
          <a:bodyPr/>
          <a:lstStyle/>
          <a:p>
            <a:pPr algn="l"/>
            <a:r>
              <a:rPr kumimoji="1" lang="en-US" altLang="zh-CN" sz="3600" dirty="0" smtClean="0">
                <a:ln/>
                <a:solidFill>
                  <a:schemeClr val="tx1"/>
                </a:solidFill>
                <a:effectLst>
                  <a:outerShdw blurRad="38100" dist="19050" dir="2700000" algn="tl" rotWithShape="0">
                    <a:schemeClr val="dk1">
                      <a:alpha val="40000"/>
                    </a:schemeClr>
                  </a:outerShdw>
                </a:effectLst>
              </a:rPr>
              <a:t>04</a:t>
            </a:r>
            <a:r>
              <a:rPr kumimoji="1" lang="zh-CN" altLang="en-US" sz="3600" dirty="0" smtClean="0">
                <a:ln/>
                <a:solidFill>
                  <a:schemeClr val="tx1"/>
                </a:solidFill>
                <a:effectLst>
                  <a:outerShdw blurRad="38100" dist="19050" dir="2700000" algn="tl" rotWithShape="0">
                    <a:schemeClr val="dk1">
                      <a:alpha val="40000"/>
                    </a:schemeClr>
                  </a:outerShdw>
                </a:effectLst>
              </a:rPr>
              <a:t> 结论</a:t>
            </a:r>
            <a:endParaRPr kumimoji="1" lang="zh-CN" altLang="en-US" sz="3600" dirty="0" smtClean="0">
              <a:ln/>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2041525" y="1813560"/>
            <a:ext cx="9090025" cy="2681605"/>
          </a:xfrm>
          <a:prstGeom prst="rect">
            <a:avLst/>
          </a:prstGeom>
          <a:noFill/>
        </p:spPr>
        <p:txBody>
          <a:bodyPr wrap="square" rtlCol="0">
            <a:spAutoFit/>
          </a:bodyPr>
          <a:p>
            <a:pPr fontAlgn="auto">
              <a:lnSpc>
                <a:spcPts val="4040"/>
              </a:lnSpc>
            </a:pPr>
            <a:r>
              <a:rPr lang="en-US" altLang="zh-CN" sz="3200"/>
              <a:t>	</a:t>
            </a:r>
            <a:r>
              <a:rPr lang="zh-CN" altLang="en-US" sz="3200"/>
              <a:t>基于现有文献线性需求函数，本文模型建立于非线性需求模型，分析动态垄断模型，以及开环和反馈两种策略下的区别，计算最优值和最有策略；分析了在不同参数设定下，企业是否应采取并购策略。</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THANK</a:t>
            </a:r>
            <a:r>
              <a:rPr kumimoji="1" lang="zh-CN" altLang="en-US" dirty="0" smtClean="0"/>
              <a:t> </a:t>
            </a:r>
            <a:r>
              <a:rPr kumimoji="1" lang="en-US" altLang="zh-CN" dirty="0" smtClean="0"/>
              <a:t>YOU!</a:t>
            </a:r>
            <a:endParaRPr kumimoji="1" lang="zh-CN" altLang="en-US" dirty="0"/>
          </a:p>
        </p:txBody>
      </p:sp>
      <p:sp>
        <p:nvSpPr>
          <p:cNvPr id="4" name="文本占位符 3"/>
          <p:cNvSpPr>
            <a:spLocks noGrp="1"/>
          </p:cNvSpPr>
          <p:nvPr>
            <p:ph type="body" sz="quarter" idx="15"/>
          </p:nvPr>
        </p:nvSpPr>
        <p:spPr>
          <a:xfrm>
            <a:off x="8807450" y="5883275"/>
            <a:ext cx="2959735" cy="438150"/>
          </a:xfrm>
        </p:spPr>
        <p:txBody>
          <a:bodyPr>
            <a:scene3d>
              <a:camera prst="orthographicFront"/>
              <a:lightRig rig="threePt" dir="t"/>
            </a:scene3d>
          </a:bodyPr>
          <a:lstStyle/>
          <a:p>
            <a:r>
              <a:rPr kumimoji="1" lang="zh-CN" altLang="en-US" sz="2400" dirty="0" smtClean="0">
                <a:ln/>
                <a:solidFill>
                  <a:schemeClr val="tx1"/>
                </a:solidFill>
                <a:effectLst>
                  <a:outerShdw blurRad="38100" dist="19050" dir="2700000" algn="tl" rotWithShape="0">
                    <a:schemeClr val="dk1">
                      <a:alpha val="40000"/>
                    </a:schemeClr>
                  </a:outerShdw>
                </a:effectLst>
              </a:rPr>
              <a:t>答辩人：李建勇</a:t>
            </a:r>
            <a:endParaRPr kumimoji="1" lang="zh-CN" altLang="en-US" sz="2400" dirty="0" smtClean="0">
              <a:ln/>
              <a:solidFill>
                <a:schemeClr val="tx1"/>
              </a:solidFill>
              <a:effectLst>
                <a:outerShdw blurRad="38100" dist="19050" dir="2700000" algn="tl" rotWithShape="0">
                  <a:schemeClr val="dk1">
                    <a:alpha val="40000"/>
                  </a:schemeClr>
                </a:outerShdw>
              </a:effectLst>
            </a:endParaRPr>
          </a:p>
          <a:p>
            <a:pPr marL="0" indent="0">
              <a:buNone/>
            </a:pPr>
            <a:endParaRPr kumimoji="1" lang="zh-CN" altLang="en-US" sz="2400" dirty="0" smtClean="0">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选题背景</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摘要</a:t>
            </a:r>
            <a:endParaRPr kumimoji="1" lang="zh-CN" altLang="en-US" dirty="0" smtClean="0"/>
          </a:p>
        </p:txBody>
      </p:sp>
      <p:sp>
        <p:nvSpPr>
          <p:cNvPr id="4" name="文本框 8"/>
          <p:cNvSpPr txBox="1"/>
          <p:nvPr/>
        </p:nvSpPr>
        <p:spPr>
          <a:xfrm>
            <a:off x="2930525" y="2548255"/>
            <a:ext cx="7912735" cy="28898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800" dirty="0">
                <a:solidFill>
                  <a:schemeClr val="tx1">
                    <a:lumMod val="75000"/>
                    <a:lumOff val="25000"/>
                  </a:schemeClr>
                </a:solidFill>
                <a:latin typeface="+mn-ea"/>
              </a:rPr>
              <a:t>	</a:t>
            </a:r>
            <a:r>
              <a:rPr lang="zh-CN" altLang="en-US" sz="2800" dirty="0">
                <a:solidFill>
                  <a:schemeClr val="tx1">
                    <a:lumMod val="75000"/>
                    <a:lumOff val="25000"/>
                  </a:schemeClr>
                </a:solidFill>
                <a:latin typeface="+mn-ea"/>
              </a:rPr>
              <a:t>市场需求函数是曲线函数而非线性函数，反需求函数，由产量决定市场价格。利用微分博弈得方法，考虑时间和不考虑时间两种情况下分析；同时，从静态和动态两个角度分析，横向并购所能给企业带来得收益。</a:t>
            </a:r>
            <a:endParaRPr lang="zh-CN" altLang="en-US" sz="28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介绍</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介绍</a:t>
            </a:r>
            <a:endParaRPr kumimoji="1" lang="zh-CN" altLang="en-US" dirty="0" smtClean="0"/>
          </a:p>
        </p:txBody>
      </p:sp>
      <p:sp>
        <p:nvSpPr>
          <p:cNvPr id="8" name="文本框 8"/>
          <p:cNvSpPr txBox="1"/>
          <p:nvPr/>
        </p:nvSpPr>
        <p:spPr>
          <a:xfrm>
            <a:off x="1105535" y="2497455"/>
            <a:ext cx="8760460" cy="2330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buFont typeface="Arial" panose="020B0604020202020204" pitchFamily="34" charset="0"/>
              <a:buNone/>
            </a:pPr>
            <a:r>
              <a:rPr lang="en-US" altLang="zh-CN" sz="2800" dirty="0">
                <a:solidFill>
                  <a:schemeClr val="tx1">
                    <a:lumMod val="75000"/>
                    <a:lumOff val="25000"/>
                  </a:schemeClr>
                </a:solidFill>
                <a:latin typeface="+mn-ea"/>
              </a:rPr>
              <a:t>       </a:t>
            </a:r>
            <a:r>
              <a:rPr lang="zh-CN" altLang="en-US" sz="2800" dirty="0">
                <a:solidFill>
                  <a:schemeClr val="tx1">
                    <a:lumMod val="75000"/>
                    <a:lumOff val="25000"/>
                  </a:schemeClr>
                </a:solidFill>
                <a:latin typeface="+mn-ea"/>
              </a:rPr>
              <a:t>现有理论只考虑了市场线性需求，考虑到道格拉斯偏好，得到曲线反需求函数，该函数在寻租理论和古诺寡头模型联系紧密。现有理论得到关于</a:t>
            </a:r>
            <a:r>
              <a:rPr lang="en-US" altLang="zh-CN" sz="2800" dirty="0">
                <a:solidFill>
                  <a:schemeClr val="tx1">
                    <a:lumMod val="75000"/>
                    <a:lumOff val="25000"/>
                  </a:schemeClr>
                </a:solidFill>
                <a:latin typeface="+mn-ea"/>
              </a:rPr>
              <a:t>p</a:t>
            </a:r>
            <a:r>
              <a:rPr lang="zh-CN" altLang="en-US" sz="2800" dirty="0">
                <a:solidFill>
                  <a:schemeClr val="tx1">
                    <a:lumMod val="75000"/>
                    <a:lumOff val="25000"/>
                  </a:schemeClr>
                </a:solidFill>
                <a:latin typeface="+mn-ea"/>
              </a:rPr>
              <a:t>和</a:t>
            </a:r>
            <a:r>
              <a:rPr lang="en-US" altLang="zh-CN" sz="2800" dirty="0">
                <a:solidFill>
                  <a:schemeClr val="tx1">
                    <a:lumMod val="75000"/>
                    <a:lumOff val="25000"/>
                  </a:schemeClr>
                </a:solidFill>
                <a:latin typeface="+mn-ea"/>
              </a:rPr>
              <a:t>Q</a:t>
            </a:r>
            <a:r>
              <a:rPr lang="zh-CN" altLang="en-US" sz="2800" dirty="0">
                <a:solidFill>
                  <a:schemeClr val="tx1">
                    <a:lumMod val="75000"/>
                    <a:lumOff val="25000"/>
                  </a:schemeClr>
                </a:solidFill>
                <a:latin typeface="+mn-ea"/>
              </a:rPr>
              <a:t>得关系如下几种情况：</a:t>
            </a:r>
            <a:endParaRPr lang="zh-CN" altLang="en-US" sz="28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a:t>
            </a:r>
            <a:r>
              <a:rPr kumimoji="1" lang="zh-CN" altLang="en-US" dirty="0" smtClean="0">
                <a:sym typeface="+mn-ea"/>
              </a:rPr>
              <a:t>介绍</a:t>
            </a:r>
            <a:endParaRPr kumimoji="1" lang="zh-CN" altLang="en-US" dirty="0"/>
          </a:p>
        </p:txBody>
      </p:sp>
      <p:pic>
        <p:nvPicPr>
          <p:cNvPr id="3" name="图片 2"/>
          <p:cNvPicPr>
            <a:picLocks noChangeAspect="1"/>
          </p:cNvPicPr>
          <p:nvPr/>
        </p:nvPicPr>
        <p:blipFill>
          <a:blip r:embed="rId1"/>
          <a:stretch>
            <a:fillRect/>
          </a:stretch>
        </p:blipFill>
        <p:spPr>
          <a:xfrm>
            <a:off x="1833245" y="979805"/>
            <a:ext cx="7846695" cy="5479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sym typeface="+mn-ea"/>
              </a:rPr>
              <a:t>02</a:t>
            </a:r>
            <a:r>
              <a:rPr kumimoji="1" lang="zh-CN" altLang="en-US" dirty="0" smtClean="0">
                <a:sym typeface="+mn-ea"/>
              </a:rPr>
              <a:t> </a:t>
            </a:r>
            <a:r>
              <a:rPr kumimoji="1" lang="zh-CN" altLang="en-US" dirty="0" smtClean="0">
                <a:sym typeface="+mn-ea"/>
              </a:rPr>
              <a:t>介绍</a:t>
            </a:r>
            <a:endParaRPr kumimoji="1" lang="zh-CN" altLang="en-US" dirty="0"/>
          </a:p>
        </p:txBody>
      </p:sp>
      <p:graphicFrame>
        <p:nvGraphicFramePr>
          <p:cNvPr id="8" name="表格 7"/>
          <p:cNvGraphicFramePr/>
          <p:nvPr/>
        </p:nvGraphicFramePr>
        <p:xfrm>
          <a:off x="859155" y="1626235"/>
          <a:ext cx="10614660" cy="3771900"/>
        </p:xfrm>
        <a:graphic>
          <a:graphicData uri="http://schemas.openxmlformats.org/drawingml/2006/table">
            <a:tbl>
              <a:tblPr firstRow="1" bandRow="1">
                <a:tableStyleId>{5C22544A-7EE6-4342-B048-85BDC9FD1C3A}</a:tableStyleId>
              </a:tblPr>
              <a:tblGrid>
                <a:gridCol w="1224915"/>
                <a:gridCol w="4082415"/>
                <a:gridCol w="1091565"/>
                <a:gridCol w="4215765"/>
              </a:tblGrid>
              <a:tr h="377190">
                <a:tc>
                  <a:txBody>
                    <a:bodyPr/>
                    <a:p>
                      <a:pPr>
                        <a:buNone/>
                      </a:pPr>
                      <a:r>
                        <a:rPr lang="zh-CN" altLang="en-US"/>
                        <a:t>标识符</a:t>
                      </a:r>
                      <a:endParaRPr lang="zh-CN" altLang="en-US"/>
                    </a:p>
                  </a:txBody>
                  <a:tcPr/>
                </a:tc>
                <a:tc>
                  <a:txBody>
                    <a:bodyPr/>
                    <a:p>
                      <a:pPr>
                        <a:buNone/>
                      </a:pPr>
                      <a:r>
                        <a:rPr lang="zh-CN" altLang="en-US"/>
                        <a:t>含义</a:t>
                      </a:r>
                      <a:endParaRPr lang="zh-CN" altLang="en-US"/>
                    </a:p>
                  </a:txBody>
                  <a:tcPr/>
                </a:tc>
                <a:tc>
                  <a:txBody>
                    <a:bodyPr/>
                    <a:p>
                      <a:pPr>
                        <a:buNone/>
                      </a:pPr>
                      <a:r>
                        <a:rPr lang="zh-CN" altLang="en-US"/>
                        <a:t>标识符</a:t>
                      </a:r>
                      <a:endParaRPr lang="zh-CN" altLang="en-US"/>
                    </a:p>
                  </a:txBody>
                  <a:tcPr/>
                </a:tc>
                <a:tc>
                  <a:txBody>
                    <a:bodyPr/>
                    <a:p>
                      <a:pPr>
                        <a:buNone/>
                      </a:pPr>
                      <a:r>
                        <a:rPr lang="zh-CN" altLang="en-US"/>
                        <a:t>含义</a:t>
                      </a:r>
                      <a:endParaRPr lang="zh-CN" altLang="en-US"/>
                    </a:p>
                  </a:txBody>
                  <a:tcPr/>
                </a:tc>
              </a:tr>
              <a:tr h="377190">
                <a:tc>
                  <a:txBody>
                    <a:bodyPr/>
                    <a:p>
                      <a:pPr>
                        <a:buNone/>
                      </a:pPr>
                      <a:r>
                        <a:rPr lang="en-US" altLang="zh-CN"/>
                        <a:t>a</a:t>
                      </a:r>
                      <a:endParaRPr lang="en-US" altLang="zh-CN"/>
                    </a:p>
                  </a:txBody>
                  <a:tcPr/>
                </a:tc>
                <a:tc>
                  <a:txBody>
                    <a:bodyPr/>
                    <a:p>
                      <a:pPr>
                        <a:buNone/>
                      </a:pPr>
                      <a:r>
                        <a:rPr lang="zh-CN" altLang="en-US"/>
                        <a:t>市场保留价格</a:t>
                      </a:r>
                      <a:endParaRPr lang="zh-CN" altLang="en-US"/>
                    </a:p>
                  </a:txBody>
                  <a:tcPr/>
                </a:tc>
                <a:tc>
                  <a:txBody>
                    <a:bodyPr/>
                    <a:p>
                      <a:pPr>
                        <a:buNone/>
                      </a:pPr>
                      <a:r>
                        <a:rPr lang="en-US" altLang="zh-CN"/>
                        <a:t>c</a:t>
                      </a:r>
                      <a:endParaRPr lang="en-US" altLang="zh-CN"/>
                    </a:p>
                  </a:txBody>
                  <a:tcPr/>
                </a:tc>
                <a:tc>
                  <a:txBody>
                    <a:bodyPr/>
                    <a:p>
                      <a:pPr>
                        <a:buNone/>
                      </a:pPr>
                      <a:r>
                        <a:rPr lang="zh-CN" altLang="en-US"/>
                        <a:t>边际成本</a:t>
                      </a:r>
                      <a:endParaRPr lang="zh-CN" altLang="en-US"/>
                    </a:p>
                  </a:txBody>
                  <a:tcPr/>
                </a:tc>
              </a:tr>
              <a:tr h="377190">
                <a:tc>
                  <a:txBody>
                    <a:bodyPr/>
                    <a:p>
                      <a:pPr>
                        <a:buNone/>
                      </a:pPr>
                      <a:r>
                        <a:rPr lang="en-US" altLang="zh-CN"/>
                        <a:t>α</a:t>
                      </a:r>
                      <a:endParaRPr lang="en-US" altLang="zh-CN"/>
                    </a:p>
                  </a:txBody>
                  <a:tcPr/>
                </a:tc>
                <a:tc>
                  <a:txBody>
                    <a:bodyPr/>
                    <a:p>
                      <a:pPr>
                        <a:buNone/>
                      </a:pPr>
                      <a:r>
                        <a:rPr lang="zh-CN" altLang="en-US"/>
                        <a:t>函数系数，描述函数凸得程度</a:t>
                      </a:r>
                      <a:endParaRPr lang="zh-CN" altLang="en-US"/>
                    </a:p>
                  </a:txBody>
                  <a:tcPr/>
                </a:tc>
                <a:tc>
                  <a:txBody>
                    <a:bodyPr/>
                    <a:p>
                      <a:pPr>
                        <a:buNone/>
                      </a:pPr>
                      <a:r>
                        <a:rPr lang="en-US" altLang="zh-CN"/>
                        <a:t>N</a:t>
                      </a:r>
                      <a:endParaRPr lang="en-US" altLang="zh-CN"/>
                    </a:p>
                  </a:txBody>
                  <a:tcPr/>
                </a:tc>
                <a:tc>
                  <a:txBody>
                    <a:bodyPr/>
                    <a:p>
                      <a:pPr>
                        <a:buNone/>
                      </a:pPr>
                      <a:r>
                        <a:rPr lang="zh-CN" altLang="en-US"/>
                        <a:t>企业数量</a:t>
                      </a:r>
                      <a:endParaRPr lang="zh-CN" altLang="en-US"/>
                    </a:p>
                  </a:txBody>
                  <a:tcPr/>
                </a:tc>
              </a:tr>
              <a:tr h="377190">
                <a:tc>
                  <a:txBody>
                    <a:bodyPr/>
                    <a:p>
                      <a:pPr>
                        <a:buNone/>
                      </a:pPr>
                      <a:r>
                        <a:rPr lang="en-US" altLang="zh-CN"/>
                        <a:t>Q</a:t>
                      </a:r>
                      <a:endParaRPr lang="en-US" altLang="zh-CN"/>
                    </a:p>
                  </a:txBody>
                  <a:tcPr/>
                </a:tc>
                <a:tc>
                  <a:txBody>
                    <a:bodyPr/>
                    <a:p>
                      <a:pPr>
                        <a:buNone/>
                      </a:pPr>
                      <a:r>
                        <a:rPr lang="zh-CN" altLang="en-US"/>
                        <a:t>产量，市场供给量</a:t>
                      </a:r>
                      <a:endParaRPr lang="zh-CN" altLang="en-US"/>
                    </a:p>
                  </a:txBody>
                  <a:tcPr/>
                </a:tc>
                <a:tc>
                  <a:txBody>
                    <a:bodyPr/>
                    <a:p>
                      <a:pPr>
                        <a:buNone/>
                      </a:pPr>
                      <a:r>
                        <a:rPr lang="en-US" altLang="zh-CN"/>
                        <a:t>k</a:t>
                      </a:r>
                      <a:endParaRPr lang="en-US" altLang="zh-CN"/>
                    </a:p>
                  </a:txBody>
                  <a:tcPr/>
                </a:tc>
                <a:tc>
                  <a:txBody>
                    <a:bodyPr/>
                    <a:p>
                      <a:pPr>
                        <a:buNone/>
                      </a:pPr>
                      <a:r>
                        <a:rPr lang="zh-CN" altLang="en-US"/>
                        <a:t>资金，活动资金，货币资产</a:t>
                      </a:r>
                      <a:endParaRPr lang="zh-CN" altLang="en-US"/>
                    </a:p>
                  </a:txBody>
                  <a:tcPr/>
                </a:tc>
              </a:tr>
              <a:tr h="377190">
                <a:tc>
                  <a:txBody>
                    <a:bodyPr/>
                    <a:p>
                      <a:pPr>
                        <a:buNone/>
                      </a:pPr>
                      <a:r>
                        <a:rPr lang="en-US" altLang="zh-CN"/>
                        <a:t>p</a:t>
                      </a:r>
                      <a:endParaRPr lang="en-US" altLang="zh-CN"/>
                    </a:p>
                  </a:txBody>
                  <a:tcPr/>
                </a:tc>
                <a:tc>
                  <a:txBody>
                    <a:bodyPr/>
                    <a:p>
                      <a:pPr>
                        <a:buNone/>
                      </a:pPr>
                      <a:r>
                        <a:rPr lang="zh-CN" altLang="en-US"/>
                        <a:t>价格</a:t>
                      </a:r>
                      <a:endParaRPr lang="zh-CN" altLang="en-US"/>
                    </a:p>
                  </a:txBody>
                  <a:tcPr/>
                </a:tc>
                <a:tc>
                  <a:txBody>
                    <a:bodyPr/>
                    <a:p>
                      <a:pPr>
                        <a:buNone/>
                      </a:pPr>
                      <a:r>
                        <a:rPr lang="en-US" altLang="zh-CN"/>
                        <a:t>y</a:t>
                      </a:r>
                      <a:endParaRPr lang="en-US" altLang="zh-CN"/>
                    </a:p>
                  </a:txBody>
                  <a:tcPr/>
                </a:tc>
                <a:tc>
                  <a:txBody>
                    <a:bodyPr/>
                    <a:p>
                      <a:pPr>
                        <a:buNone/>
                      </a:pPr>
                      <a:r>
                        <a:rPr lang="zh-CN" altLang="en-US"/>
                        <a:t>产出，产量</a:t>
                      </a:r>
                      <a:endParaRPr lang="zh-CN" altLang="en-US"/>
                    </a:p>
                  </a:txBody>
                  <a:tcPr/>
                </a:tc>
              </a:tr>
              <a:tr h="377190">
                <a:tc>
                  <a:txBody>
                    <a:bodyPr/>
                    <a:p>
                      <a:pPr>
                        <a:buNone/>
                      </a:pPr>
                      <a:r>
                        <a:rPr lang="en-US" altLang="zh-CN"/>
                        <a:t>qi</a:t>
                      </a:r>
                      <a:endParaRPr lang="en-US" altLang="zh-CN"/>
                    </a:p>
                  </a:txBody>
                  <a:tcPr/>
                </a:tc>
                <a:tc>
                  <a:txBody>
                    <a:bodyPr/>
                    <a:p>
                      <a:pPr>
                        <a:buNone/>
                      </a:pPr>
                      <a:r>
                        <a:rPr lang="zh-CN" altLang="en-US"/>
                        <a:t>第</a:t>
                      </a:r>
                      <a:r>
                        <a:rPr lang="en-US" altLang="zh-CN"/>
                        <a:t>i</a:t>
                      </a:r>
                      <a:r>
                        <a:rPr lang="zh-CN" altLang="en-US"/>
                        <a:t>家企业生产得量</a:t>
                      </a:r>
                      <a:endParaRPr lang="zh-CN" altLang="en-US"/>
                    </a:p>
                  </a:txBody>
                  <a:tcPr/>
                </a:tc>
                <a:tc>
                  <a:txBody>
                    <a:bodyPr/>
                    <a:p>
                      <a:pPr>
                        <a:buNone/>
                      </a:pPr>
                      <a:endParaRPr lang="zh-CN" altLang="en-US"/>
                    </a:p>
                  </a:txBody>
                  <a:tcPr/>
                </a:tc>
                <a:tc>
                  <a:txBody>
                    <a:bodyPr/>
                    <a:p>
                      <a:pPr>
                        <a:buNone/>
                      </a:pPr>
                      <a:r>
                        <a:rPr lang="zh-CN" altLang="en-US"/>
                        <a:t>固定资产带来得瞬时成本</a:t>
                      </a:r>
                      <a:endParaRPr lang="zh-CN" altLang="en-US"/>
                    </a:p>
                  </a:txBody>
                  <a:tcPr/>
                </a:tc>
              </a:tr>
              <a:tr h="377190">
                <a:tc>
                  <a:txBody>
                    <a:bodyPr/>
                    <a:p>
                      <a:pPr>
                        <a:buNone/>
                      </a:pPr>
                      <a:r>
                        <a:rPr lang="en-US" altLang="zh-CN"/>
                        <a:t>Y</a:t>
                      </a:r>
                      <a:endParaRPr lang="en-US" altLang="zh-CN"/>
                    </a:p>
                  </a:txBody>
                  <a:tcPr/>
                </a:tc>
                <a:tc>
                  <a:txBody>
                    <a:bodyPr/>
                    <a:p>
                      <a:pPr>
                        <a:buNone/>
                      </a:pPr>
                      <a:r>
                        <a:rPr lang="zh-CN" altLang="en-US"/>
                        <a:t>消费者收入</a:t>
                      </a:r>
                      <a:endParaRPr lang="zh-CN" altLang="en-US"/>
                    </a:p>
                  </a:txBody>
                  <a:tcPr/>
                </a:tc>
                <a:tc>
                  <a:txBody>
                    <a:bodyPr/>
                    <a:p>
                      <a:pPr>
                        <a:buNone/>
                      </a:pPr>
                      <a:endParaRPr lang="zh-CN" altLang="en-US"/>
                    </a:p>
                  </a:txBody>
                  <a:tcPr/>
                </a:tc>
                <a:tc>
                  <a:txBody>
                    <a:bodyPr/>
                    <a:p>
                      <a:pPr>
                        <a:buNone/>
                      </a:pPr>
                      <a:r>
                        <a:rPr lang="zh-CN" altLang="en-US"/>
                        <a:t>资金增长函数</a:t>
                      </a:r>
                      <a:endParaRPr lang="zh-CN" altLang="en-US"/>
                    </a:p>
                  </a:txBody>
                  <a:tcPr/>
                </a:tc>
              </a:tr>
              <a:tr h="377190">
                <a:tc>
                  <a:txBody>
                    <a:bodyPr/>
                    <a:p>
                      <a:pPr>
                        <a:buNone/>
                      </a:pPr>
                      <a:r>
                        <a:rPr lang="en-US" altLang="zh-CN"/>
                        <a:t>U(Q)</a:t>
                      </a:r>
                      <a:endParaRPr lang="zh-CN" altLang="en-US"/>
                    </a:p>
                  </a:txBody>
                  <a:tcPr/>
                </a:tc>
                <a:tc>
                  <a:txBody>
                    <a:bodyPr/>
                    <a:p>
                      <a:pPr>
                        <a:buNone/>
                      </a:pPr>
                      <a:r>
                        <a:rPr lang="zh-CN" altLang="en-US"/>
                        <a:t>效用</a:t>
                      </a:r>
                      <a:endParaRPr lang="zh-CN" altLang="en-US"/>
                    </a:p>
                  </a:txBody>
                  <a:tcPr/>
                </a:tc>
                <a:tc>
                  <a:txBody>
                    <a:bodyPr/>
                    <a:p>
                      <a:pPr>
                        <a:buNone/>
                      </a:pPr>
                      <a:r>
                        <a:rPr lang="en-US" altLang="zh-CN"/>
                        <a:t>ρ</a:t>
                      </a:r>
                      <a:endParaRPr lang="en-US" altLang="zh-CN"/>
                    </a:p>
                  </a:txBody>
                  <a:tcPr/>
                </a:tc>
                <a:tc>
                  <a:txBody>
                    <a:bodyPr/>
                    <a:p>
                      <a:pPr>
                        <a:buNone/>
                      </a:pPr>
                      <a:r>
                        <a:rPr lang="zh-CN" altLang="en-US"/>
                        <a:t>贴现系数</a:t>
                      </a:r>
                      <a:endParaRPr lang="zh-CN" altLang="en-US"/>
                    </a:p>
                  </a:txBody>
                  <a:tcPr/>
                </a:tc>
              </a:tr>
              <a:tr h="377190">
                <a:tc>
                  <a:txBody>
                    <a:bodyPr/>
                    <a:p>
                      <a:pPr>
                        <a:buNone/>
                      </a:pPr>
                      <a:r>
                        <a:rPr lang="en-US" altLang="zh-CN"/>
                        <a:t>π</a:t>
                      </a:r>
                      <a:endParaRPr lang="en-US" altLang="zh-CN"/>
                    </a:p>
                  </a:txBody>
                  <a:tcPr/>
                </a:tc>
                <a:tc>
                  <a:txBody>
                    <a:bodyPr/>
                    <a:p>
                      <a:pPr>
                        <a:buNone/>
                      </a:pPr>
                      <a:r>
                        <a:rPr lang="zh-CN" altLang="en-US"/>
                        <a:t>收益</a:t>
                      </a:r>
                      <a:endParaRPr lang="zh-CN" altLang="en-US"/>
                    </a:p>
                  </a:txBody>
                  <a:tcPr/>
                </a:tc>
                <a:tc>
                  <a:txBody>
                    <a:bodyPr/>
                    <a:p>
                      <a:pPr>
                        <a:buNone/>
                      </a:pPr>
                      <a:r>
                        <a:rPr lang="en-US" altLang="zh-CN"/>
                        <a:t>V</a:t>
                      </a:r>
                      <a:endParaRPr lang="en-US" altLang="zh-CN"/>
                    </a:p>
                  </a:txBody>
                  <a:tcPr/>
                </a:tc>
                <a:tc>
                  <a:txBody>
                    <a:bodyPr/>
                    <a:p>
                      <a:pPr>
                        <a:buNone/>
                      </a:pPr>
                      <a:r>
                        <a:rPr lang="zh-CN" altLang="en-US"/>
                        <a:t>企业得盈利收入</a:t>
                      </a:r>
                      <a:endParaRPr lang="zh-CN" altLang="en-US"/>
                    </a:p>
                  </a:txBody>
                  <a:tcPr/>
                </a:tc>
              </a:tr>
              <a:tr h="377190">
                <a:tc>
                  <a:txBody>
                    <a:bodyPr/>
                    <a:p>
                      <a:pPr>
                        <a:buNone/>
                      </a:pPr>
                      <a:r>
                        <a:rPr lang="en-US" altLang="zh-CN"/>
                        <a:t>Q(-i)</a:t>
                      </a:r>
                      <a:endParaRPr lang="zh-CN" altLang="en-US"/>
                    </a:p>
                  </a:txBody>
                  <a:tcPr/>
                </a:tc>
                <a:tc>
                  <a:txBody>
                    <a:bodyPr/>
                    <a:p>
                      <a:pPr>
                        <a:buNone/>
                      </a:pPr>
                      <a:r>
                        <a:rPr lang="zh-CN" altLang="en-US"/>
                        <a:t>除了第</a:t>
                      </a:r>
                      <a:r>
                        <a:rPr lang="en-US" altLang="zh-CN"/>
                        <a:t>i</a:t>
                      </a:r>
                      <a:r>
                        <a:rPr lang="zh-CN" altLang="en-US"/>
                        <a:t>家企业得产量以外市场总产量</a:t>
                      </a:r>
                      <a:endParaRPr lang="zh-CN" altLang="en-US"/>
                    </a:p>
                  </a:txBody>
                  <a:tcPr/>
                </a:tc>
                <a:tc>
                  <a:txBody>
                    <a:bodyPr/>
                    <a:p>
                      <a:pPr>
                        <a:buNone/>
                      </a:pPr>
                      <a:r>
                        <a:rPr lang="en-US" altLang="zh-CN"/>
                        <a:t>β</a:t>
                      </a:r>
                      <a:endParaRPr lang="en-US" altLang="zh-CN"/>
                    </a:p>
                  </a:txBody>
                  <a:tcPr/>
                </a:tc>
                <a:tc>
                  <a:txBody>
                    <a:bodyPr/>
                    <a:p>
                      <a:pPr>
                        <a:buNone/>
                      </a:pPr>
                      <a:r>
                        <a:rPr lang="zh-CN" altLang="en-US"/>
                        <a:t>资产比例系数</a:t>
                      </a:r>
                      <a:endParaRPr lang="zh-CN" altLang="en-US"/>
                    </a:p>
                  </a:txBody>
                  <a:tcPr/>
                </a:tc>
              </a:tr>
            </a:tbl>
          </a:graphicData>
        </a:graphic>
      </p:graphicFrame>
      <p:pic>
        <p:nvPicPr>
          <p:cNvPr id="19" name="图片 18"/>
          <p:cNvPicPr>
            <a:picLocks noChangeAspect="1"/>
          </p:cNvPicPr>
          <p:nvPr/>
        </p:nvPicPr>
        <p:blipFill>
          <a:blip r:embed="rId1"/>
          <a:stretch>
            <a:fillRect/>
          </a:stretch>
        </p:blipFill>
        <p:spPr>
          <a:xfrm>
            <a:off x="6144260" y="3559810"/>
            <a:ext cx="1089660" cy="349250"/>
          </a:xfrm>
          <a:prstGeom prst="rect">
            <a:avLst/>
          </a:prstGeom>
        </p:spPr>
      </p:pic>
      <p:pic>
        <p:nvPicPr>
          <p:cNvPr id="20" name="图片 19"/>
          <p:cNvPicPr>
            <a:picLocks noChangeAspect="1"/>
          </p:cNvPicPr>
          <p:nvPr/>
        </p:nvPicPr>
        <p:blipFill>
          <a:blip r:embed="rId2"/>
          <a:stretch>
            <a:fillRect/>
          </a:stretch>
        </p:blipFill>
        <p:spPr>
          <a:xfrm>
            <a:off x="6144260" y="3909060"/>
            <a:ext cx="1122045" cy="345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模型建立</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1150</Words>
  <Application>WPS 演示</Application>
  <PresentationFormat>宽屏</PresentationFormat>
  <Paragraphs>250</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宋体</vt:lpstr>
      <vt:lpstr>Wingdings</vt:lpstr>
      <vt:lpstr>微软雅黑</vt:lpstr>
      <vt:lpstr>Segoe UI Light</vt:lpstr>
      <vt:lpstr>Century Gothic</vt:lpstr>
      <vt:lpstr>Segoe UI Light</vt:lpstr>
      <vt:lpstr>Consolas</vt:lpstr>
      <vt:lpstr>Arial Unicode MS</vt:lpstr>
      <vt:lpstr>Calibri</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幸福的拾荒者1386511588</cp:lastModifiedBy>
  <cp:revision>98</cp:revision>
  <dcterms:created xsi:type="dcterms:W3CDTF">2015-08-18T02:51:00Z</dcterms:created>
  <dcterms:modified xsi:type="dcterms:W3CDTF">2018-04-16T02:11:39Z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