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6"/>
  </p:notesMasterIdLst>
  <p:handoutMasterIdLst>
    <p:handoutMasterId r:id="rId17"/>
  </p:handoutMasterIdLst>
  <p:sldIdLst>
    <p:sldId id="3138" r:id="rId2"/>
    <p:sldId id="3139" r:id="rId3"/>
    <p:sldId id="3151" r:id="rId4"/>
    <p:sldId id="3087" r:id="rId5"/>
    <p:sldId id="3150" r:id="rId6"/>
    <p:sldId id="3147" r:id="rId7"/>
    <p:sldId id="3149" r:id="rId8"/>
    <p:sldId id="3160" r:id="rId9"/>
    <p:sldId id="3161" r:id="rId10"/>
    <p:sldId id="3158" r:id="rId11"/>
    <p:sldId id="3156" r:id="rId12"/>
    <p:sldId id="3148" r:id="rId13"/>
    <p:sldId id="3155" r:id="rId14"/>
    <p:sldId id="3145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B369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4" autoAdjust="0"/>
    <p:restoredTop sz="92986" autoAdjust="0"/>
  </p:normalViewPr>
  <p:slideViewPr>
    <p:cSldViewPr>
      <p:cViewPr>
        <p:scale>
          <a:sx n="100" d="100"/>
          <a:sy n="100" d="100"/>
        </p:scale>
        <p:origin x="-1014" y="-288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8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2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5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7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5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4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4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75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317807" y="678244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98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7" y="448"/>
            <a:ext cx="12875857" cy="72317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83636" y="448"/>
            <a:ext cx="4891480" cy="7231757"/>
          </a:xfrm>
          <a:prstGeom prst="rect">
            <a:avLst/>
          </a:prstGeom>
          <a:solidFill>
            <a:srgbClr val="0E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32831" y="988033"/>
            <a:ext cx="9793088" cy="493254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08566" y="5094219"/>
            <a:ext cx="27674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3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531" dirty="0" smtClean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53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李智威</a:t>
            </a:r>
          </a:p>
        </p:txBody>
      </p:sp>
      <p:sp>
        <p:nvSpPr>
          <p:cNvPr id="11" name="矩形 10"/>
          <p:cNvSpPr/>
          <p:nvPr/>
        </p:nvSpPr>
        <p:spPr>
          <a:xfrm>
            <a:off x="2252911" y="3037226"/>
            <a:ext cx="8280920" cy="154656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zh-CN" sz="4800" dirty="0">
                <a:latin typeface="黑体" pitchFamily="49" charset="-122"/>
                <a:ea typeface="黑体" pitchFamily="49" charset="-122"/>
              </a:rPr>
              <a:t>基于多元数据融合的跑步机运动控制策略研究</a:t>
            </a:r>
            <a:endParaRPr lang="zh-CN" altLang="en-US" sz="4800" b="1" spc="316" dirty="0">
              <a:solidFill>
                <a:schemeClr val="accent6">
                  <a:lumMod val="90000"/>
                  <a:lumOff val="1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9900577-1FFC-4199-AD2F-020845BD4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19" y="1096045"/>
            <a:ext cx="1837712" cy="18377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4CB84A71-8430-4E5C-9910-07E16E89C6D1}"/>
              </a:ext>
            </a:extLst>
          </p:cNvPr>
          <p:cNvSpPr txBox="1"/>
          <p:nvPr/>
        </p:nvSpPr>
        <p:spPr>
          <a:xfrm>
            <a:off x="5714361" y="5094219"/>
            <a:ext cx="27674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3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531" dirty="0" smtClean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53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曹珍贯</a:t>
            </a:r>
          </a:p>
        </p:txBody>
      </p:sp>
    </p:spTree>
    <p:extLst>
      <p:ext uri="{BB962C8B-B14F-4D97-AF65-F5344CB8AC3E}">
        <p14:creationId xmlns:p14="http://schemas.microsoft.com/office/powerpoint/2010/main" val="7500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"/>
          <p:cNvSpPr txBox="1">
            <a:spLocks/>
          </p:cNvSpPr>
          <p:nvPr/>
        </p:nvSpPr>
        <p:spPr>
          <a:xfrm>
            <a:off x="884758" y="235754"/>
            <a:ext cx="6192689" cy="428243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控制策略实现</a:t>
            </a:r>
            <a:endParaRPr lang="en-US" altLang="zh-CN" sz="3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79A3138-A048-4BE6-B5D0-73DE54F662CA}"/>
              </a:ext>
            </a:extLst>
          </p:cNvPr>
          <p:cNvSpPr/>
          <p:nvPr/>
        </p:nvSpPr>
        <p:spPr>
          <a:xfrm>
            <a:off x="0" y="736005"/>
            <a:ext cx="12694071" cy="5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F600B10-DFEC-4912-B550-CD5AF45FF609}"/>
              </a:ext>
            </a:extLst>
          </p:cNvPr>
          <p:cNvSpPr/>
          <p:nvPr/>
        </p:nvSpPr>
        <p:spPr>
          <a:xfrm>
            <a:off x="380703" y="-1"/>
            <a:ext cx="72008" cy="102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2670" y="1204927"/>
            <a:ext cx="7776864" cy="4750787"/>
            <a:chOff x="884758" y="1528093"/>
            <a:chExt cx="7776864" cy="475078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722748"/>
                </p:ext>
              </p:extLst>
            </p:nvPr>
          </p:nvGraphicFramePr>
          <p:xfrm>
            <a:off x="884758" y="1528093"/>
            <a:ext cx="7415906" cy="371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Visio" r:id="rId4" imgW="5038238" imgH="2524557" progId="Visio.Drawing.11">
                    <p:embed/>
                  </p:oleObj>
                </mc:Choice>
                <mc:Fallback>
                  <p:oleObj name="Visio" r:id="rId4" imgW="5038238" imgH="2524557" progId="Visio.Drawing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84758" y="1528093"/>
                          <a:ext cx="7415906" cy="371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3549054" y="5632549"/>
              <a:ext cx="5112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latin typeface="黑体" pitchFamily="49" charset="-122"/>
                  <a:ea typeface="黑体" pitchFamily="49" charset="-122"/>
                </a:rPr>
                <a:t>多元数据融合控制电机状态</a:t>
              </a:r>
            </a:p>
            <a:p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380960" y="1908006"/>
            <a:ext cx="4285539" cy="2223061"/>
            <a:chOff x="6933431" y="5344517"/>
            <a:chExt cx="5216132" cy="295177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3084343-2799-445B-B759-EFC6EAE38533}"/>
                </a:ext>
              </a:extLst>
            </p:cNvPr>
            <p:cNvSpPr/>
            <p:nvPr/>
          </p:nvSpPr>
          <p:spPr>
            <a:xfrm>
              <a:off x="7068500" y="5416812"/>
              <a:ext cx="620170" cy="669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63">
              <a:extLst>
                <a:ext uri="{FF2B5EF4-FFF2-40B4-BE49-F238E27FC236}">
                  <a16:creationId xmlns:a16="http://schemas.microsoft.com/office/drawing/2014/main" xmlns="" id="{BCD2B3CC-3858-4463-8607-1A02323512F4}"/>
                </a:ext>
              </a:extLst>
            </p:cNvPr>
            <p:cNvSpPr/>
            <p:nvPr/>
          </p:nvSpPr>
          <p:spPr>
            <a:xfrm>
              <a:off x="6933431" y="5344517"/>
              <a:ext cx="5216132" cy="814167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17DE5808-A425-4D3A-8D7F-57C5727C7CE5}"/>
                </a:ext>
              </a:extLst>
            </p:cNvPr>
            <p:cNvSpPr/>
            <p:nvPr/>
          </p:nvSpPr>
          <p:spPr>
            <a:xfrm>
              <a:off x="7760459" y="5391625"/>
              <a:ext cx="2406843" cy="408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Research Contents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69654B9-54B0-48E4-A873-115B1E6B084A}"/>
                </a:ext>
              </a:extLst>
            </p:cNvPr>
            <p:cNvGrpSpPr/>
            <p:nvPr/>
          </p:nvGrpSpPr>
          <p:grpSpPr>
            <a:xfrm>
              <a:off x="7257325" y="5584268"/>
              <a:ext cx="242519" cy="381687"/>
              <a:chOff x="2528974" y="2863357"/>
              <a:chExt cx="246811" cy="359779"/>
            </a:xfrm>
            <a:solidFill>
              <a:sysClr val="window" lastClr="FFFFFF"/>
            </a:solidFill>
          </p:grpSpPr>
          <p:sp>
            <p:nvSpPr>
              <p:cNvPr id="19" name="AutoShape 113">
                <a:extLst>
                  <a:ext uri="{FF2B5EF4-FFF2-40B4-BE49-F238E27FC236}">
                    <a16:creationId xmlns:a16="http://schemas.microsoft.com/office/drawing/2014/main" xmlns="" id="{762A4469-ED62-403E-BACD-2BFF1C474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114">
                <a:extLst>
                  <a:ext uri="{FF2B5EF4-FFF2-40B4-BE49-F238E27FC236}">
                    <a16:creationId xmlns:a16="http://schemas.microsoft.com/office/drawing/2014/main" xmlns="" id="{C7427E8C-4C72-4C41-A4D8-8C831C0A6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731626" y="6334698"/>
              <a:ext cx="4247374" cy="196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人体数据融合后的指标</a:t>
              </a:r>
              <a:r>
                <a:rPr lang="en-US" altLang="zh-CN" dirty="0" smtClean="0"/>
                <a:t>—</a:t>
              </a:r>
              <a:r>
                <a:rPr lang="zh-CN" altLang="en-US" dirty="0" smtClean="0"/>
                <a:t>疲劳度</a:t>
              </a:r>
              <a:endParaRPr lang="en-US" altLang="zh-CN" dirty="0" smtClean="0"/>
            </a:p>
            <a:p>
              <a:r>
                <a:rPr lang="zh-CN" altLang="en-US" dirty="0" smtClean="0"/>
                <a:t>作为运动强度依据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神经网络模型根据疲劳度输入，给定跑步机转速和坡度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2463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"/>
          <p:cNvSpPr txBox="1">
            <a:spLocks/>
          </p:cNvSpPr>
          <p:nvPr/>
        </p:nvSpPr>
        <p:spPr>
          <a:xfrm>
            <a:off x="884758" y="235754"/>
            <a:ext cx="6192689" cy="428243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</a:t>
            </a:r>
            <a:r>
              <a:rPr lang="zh-CN" altLang="en-US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控制策略实现</a:t>
            </a:r>
            <a:endParaRPr lang="en-US" altLang="zh-CN" sz="3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79A3138-A048-4BE6-B5D0-73DE54F662CA}"/>
              </a:ext>
            </a:extLst>
          </p:cNvPr>
          <p:cNvSpPr/>
          <p:nvPr/>
        </p:nvSpPr>
        <p:spPr>
          <a:xfrm>
            <a:off x="0" y="736005"/>
            <a:ext cx="12694071" cy="5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F600B10-DFEC-4912-B550-CD5AF45FF609}"/>
              </a:ext>
            </a:extLst>
          </p:cNvPr>
          <p:cNvSpPr/>
          <p:nvPr/>
        </p:nvSpPr>
        <p:spPr>
          <a:xfrm>
            <a:off x="380703" y="-1"/>
            <a:ext cx="72008" cy="102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85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80703" y="2061781"/>
            <a:ext cx="7524836" cy="2425975"/>
            <a:chOff x="377951" y="1784185"/>
            <a:chExt cx="8100000" cy="2642314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5569571"/>
                </p:ext>
              </p:extLst>
            </p:nvPr>
          </p:nvGraphicFramePr>
          <p:xfrm>
            <a:off x="377951" y="1784185"/>
            <a:ext cx="8100000" cy="180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Visio" r:id="rId4" imgW="5226434" imgH="1160734" progId="Visio.Drawing.11">
                    <p:embed/>
                  </p:oleObj>
                </mc:Choice>
                <mc:Fallback>
                  <p:oleObj name="Visio" r:id="rId4" imgW="5226434" imgH="1160734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51" y="1784185"/>
                          <a:ext cx="8100000" cy="180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555941" y="4024231"/>
              <a:ext cx="2712919" cy="40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latin typeface="黑体" pitchFamily="49" charset="-122"/>
                  <a:ea typeface="黑体" pitchFamily="49" charset="-122"/>
                </a:rPr>
                <a:t>跑步机转速控制器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80960" y="1908006"/>
            <a:ext cx="4285539" cy="2223061"/>
            <a:chOff x="6933431" y="5344517"/>
            <a:chExt cx="5216132" cy="295177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3084343-2799-445B-B759-EFC6EAE38533}"/>
                </a:ext>
              </a:extLst>
            </p:cNvPr>
            <p:cNvSpPr/>
            <p:nvPr/>
          </p:nvSpPr>
          <p:spPr>
            <a:xfrm>
              <a:off x="7068500" y="5416812"/>
              <a:ext cx="620170" cy="669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63">
              <a:extLst>
                <a:ext uri="{FF2B5EF4-FFF2-40B4-BE49-F238E27FC236}">
                  <a16:creationId xmlns:a16="http://schemas.microsoft.com/office/drawing/2014/main" xmlns="" id="{BCD2B3CC-3858-4463-8607-1A02323512F4}"/>
                </a:ext>
              </a:extLst>
            </p:cNvPr>
            <p:cNvSpPr/>
            <p:nvPr/>
          </p:nvSpPr>
          <p:spPr>
            <a:xfrm>
              <a:off x="6933431" y="5344517"/>
              <a:ext cx="5216132" cy="814167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17DE5808-A425-4D3A-8D7F-57C5727C7CE5}"/>
                </a:ext>
              </a:extLst>
            </p:cNvPr>
            <p:cNvSpPr/>
            <p:nvPr/>
          </p:nvSpPr>
          <p:spPr>
            <a:xfrm>
              <a:off x="7760459" y="5391625"/>
              <a:ext cx="2406843" cy="408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400" kern="100" dirty="0">
                  <a:solidFill>
                    <a:schemeClr val="accent1"/>
                  </a:solidFill>
                  <a:latin typeface="+mj-lt"/>
                  <a:cs typeface="Times New Roman" panose="02020603050405020304" pitchFamily="18" charset="0"/>
                </a:rPr>
                <a:t>Research Contents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69654B9-54B0-48E4-A873-115B1E6B084A}"/>
                </a:ext>
              </a:extLst>
            </p:cNvPr>
            <p:cNvGrpSpPr/>
            <p:nvPr/>
          </p:nvGrpSpPr>
          <p:grpSpPr>
            <a:xfrm>
              <a:off x="7257325" y="5584268"/>
              <a:ext cx="242519" cy="381687"/>
              <a:chOff x="2528974" y="2863357"/>
              <a:chExt cx="246811" cy="359779"/>
            </a:xfrm>
            <a:solidFill>
              <a:sysClr val="window" lastClr="FFFFFF"/>
            </a:solidFill>
          </p:grpSpPr>
          <p:sp>
            <p:nvSpPr>
              <p:cNvPr id="20" name="AutoShape 113">
                <a:extLst>
                  <a:ext uri="{FF2B5EF4-FFF2-40B4-BE49-F238E27FC236}">
                    <a16:creationId xmlns:a16="http://schemas.microsoft.com/office/drawing/2014/main" xmlns="" id="{762A4469-ED62-403E-BACD-2BFF1C474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114">
                <a:extLst>
                  <a:ext uri="{FF2B5EF4-FFF2-40B4-BE49-F238E27FC236}">
                    <a16:creationId xmlns:a16="http://schemas.microsoft.com/office/drawing/2014/main" xmlns="" id="{C7427E8C-4C72-4C41-A4D8-8C831C0A6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731626" y="6334698"/>
              <a:ext cx="4247374" cy="196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跑步</a:t>
              </a:r>
              <a:r>
                <a:rPr lang="zh-CN" altLang="en-US" dirty="0" smtClean="0"/>
                <a:t>机电机转速跟随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/>
                <a:t>果蝇优化</a:t>
              </a:r>
              <a:r>
                <a:rPr lang="zh-CN" altLang="en-US" dirty="0" smtClean="0"/>
                <a:t>算法优化</a:t>
              </a:r>
              <a:r>
                <a:rPr lang="en-US" altLang="zh-CN" dirty="0" smtClean="0"/>
                <a:t>PID</a:t>
              </a:r>
              <a:r>
                <a:rPr lang="zh-CN" altLang="en-US" dirty="0" smtClean="0"/>
                <a:t>参数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875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7" y="448"/>
            <a:ext cx="12875857" cy="72317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4840" y="0"/>
            <a:ext cx="4104456" cy="7232205"/>
          </a:xfrm>
          <a:prstGeom prst="rect">
            <a:avLst/>
          </a:prstGeom>
          <a:solidFill>
            <a:srgbClr val="0E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8855" y="873631"/>
            <a:ext cx="7849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</a:t>
            </a:r>
            <a:r>
              <a:rPr lang="en-US" altLang="zh-CN" sz="8800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</a:t>
            </a:r>
            <a:endParaRPr lang="zh-CN" altLang="en-US" sz="8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695" y="3040261"/>
            <a:ext cx="12169352" cy="208823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96927" y="3400301"/>
            <a:ext cx="1029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拟解决的主要技术问题</a:t>
            </a:r>
          </a:p>
        </p:txBody>
      </p:sp>
    </p:spTree>
    <p:extLst>
      <p:ext uri="{BB962C8B-B14F-4D97-AF65-F5344CB8AC3E}">
        <p14:creationId xmlns:p14="http://schemas.microsoft.com/office/powerpoint/2010/main" val="17120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/>
          <p:cNvSpPr>
            <a:spLocks noChangeAspect="1"/>
          </p:cNvSpPr>
          <p:nvPr/>
        </p:nvSpPr>
        <p:spPr>
          <a:xfrm>
            <a:off x="1170243" y="2173617"/>
            <a:ext cx="578612" cy="57861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1170243" y="3541769"/>
            <a:ext cx="578612" cy="57861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标题 4"/>
          <p:cNvSpPr txBox="1">
            <a:spLocks/>
          </p:cNvSpPr>
          <p:nvPr/>
        </p:nvSpPr>
        <p:spPr>
          <a:xfrm>
            <a:off x="884758" y="235754"/>
            <a:ext cx="6192689" cy="428243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拟解决主要技术问题</a:t>
            </a:r>
            <a:endParaRPr lang="en-US" altLang="zh-CN" sz="3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79A3138-A048-4BE6-B5D0-73DE54F662CA}"/>
              </a:ext>
            </a:extLst>
          </p:cNvPr>
          <p:cNvSpPr/>
          <p:nvPr/>
        </p:nvSpPr>
        <p:spPr>
          <a:xfrm>
            <a:off x="0" y="736005"/>
            <a:ext cx="12694071" cy="5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F600B10-DFEC-4912-B550-CD5AF45FF609}"/>
              </a:ext>
            </a:extLst>
          </p:cNvPr>
          <p:cNvSpPr/>
          <p:nvPr/>
        </p:nvSpPr>
        <p:spPr>
          <a:xfrm>
            <a:off x="380703" y="-1"/>
            <a:ext cx="72008" cy="102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CDB714C-71F7-4AF9-A31D-C9D625B5469A}"/>
              </a:ext>
            </a:extLst>
          </p:cNvPr>
          <p:cNvSpPr txBox="1"/>
          <p:nvPr/>
        </p:nvSpPr>
        <p:spPr>
          <a:xfrm>
            <a:off x="2252911" y="2198231"/>
            <a:ext cx="100811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0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针对表面肌电信号，选取合适的预处理方案。</a:t>
            </a:r>
          </a:p>
          <a:p>
            <a:pPr lvl="0"/>
            <a:endParaRPr lang="zh-CN" altLang="zh-CN" sz="3200" dirty="0" smtClean="0"/>
          </a:p>
          <a:p>
            <a:endParaRPr lang="zh-CN" altLang="en-US" sz="3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AD700A3-65B5-4A1C-9CB7-0A588A4BD0FC}"/>
              </a:ext>
            </a:extLst>
          </p:cNvPr>
          <p:cNvSpPr/>
          <p:nvPr/>
        </p:nvSpPr>
        <p:spPr>
          <a:xfrm>
            <a:off x="2271678" y="3566383"/>
            <a:ext cx="10206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kern="1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</a:t>
            </a:r>
            <a:r>
              <a:rPr lang="zh-CN" altLang="en-US" sz="30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跑步机调速系统，选择合适的多元数据融合模型。</a:t>
            </a:r>
            <a:endParaRPr lang="zh-CN" altLang="en-US" sz="30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13BB98-5DF4-4BB2-8C01-21CF36CD9441}"/>
              </a:ext>
            </a:extLst>
          </p:cNvPr>
          <p:cNvSpPr txBox="1"/>
          <p:nvPr/>
        </p:nvSpPr>
        <p:spPr>
          <a:xfrm>
            <a:off x="1244798" y="1159342"/>
            <a:ext cx="11665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拟解决主要技术问题</a:t>
            </a:r>
            <a:r>
              <a:rPr lang="zh-CN" altLang="en-US" sz="3200" dirty="0">
                <a:solidFill>
                  <a:schemeClr val="accent6"/>
                </a:solidFill>
              </a:rPr>
              <a:t>：</a:t>
            </a:r>
          </a:p>
        </p:txBody>
      </p:sp>
      <p:sp>
        <p:nvSpPr>
          <p:cNvPr id="23" name="Oval 108">
            <a:extLst>
              <a:ext uri="{FF2B5EF4-FFF2-40B4-BE49-F238E27FC236}">
                <a16:creationId xmlns="" xmlns:a16="http://schemas.microsoft.com/office/drawing/2014/main" id="{51EA73B5-B150-4C52-A3A8-BF7BC09A4288}"/>
              </a:ext>
            </a:extLst>
          </p:cNvPr>
          <p:cNvSpPr>
            <a:spLocks noChangeAspect="1"/>
          </p:cNvSpPr>
          <p:nvPr/>
        </p:nvSpPr>
        <p:spPr>
          <a:xfrm>
            <a:off x="1172791" y="4984477"/>
            <a:ext cx="578612" cy="57861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380D3F60-D5C4-453C-BA69-7D1DD2734111}"/>
              </a:ext>
            </a:extLst>
          </p:cNvPr>
          <p:cNvSpPr/>
          <p:nvPr/>
        </p:nvSpPr>
        <p:spPr>
          <a:xfrm>
            <a:off x="2271678" y="5056485"/>
            <a:ext cx="10206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kern="1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疲劳</a:t>
            </a:r>
            <a:r>
              <a:rPr lang="zh-CN" altLang="en-US" sz="30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度和跑步机转速与坡度之间的映射关系模型。</a:t>
            </a:r>
            <a:endParaRPr lang="zh-CN" altLang="en-US" sz="3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5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7" y="448"/>
            <a:ext cx="12875857" cy="72317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83636" y="448"/>
            <a:ext cx="4891480" cy="7231757"/>
          </a:xfrm>
          <a:prstGeom prst="rect">
            <a:avLst/>
          </a:prstGeom>
          <a:solidFill>
            <a:srgbClr val="0E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40542" y="1210764"/>
            <a:ext cx="8577668" cy="4811127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173862" y="5078742"/>
            <a:ext cx="276749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31" dirty="0">
                <a:solidFill>
                  <a:srgbClr val="0E2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531" dirty="0" smtClean="0">
                <a:solidFill>
                  <a:srgbClr val="0E2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531" dirty="0">
                <a:solidFill>
                  <a:srgbClr val="0E2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李智威</a:t>
            </a:r>
            <a:endParaRPr lang="zh-CN" altLang="en-US" sz="2531" dirty="0">
              <a:solidFill>
                <a:srgbClr val="0E22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6887" y="1778554"/>
            <a:ext cx="8803447" cy="2300357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>
              <a:spcAft>
                <a:spcPts val="3000"/>
              </a:spcAft>
            </a:pPr>
            <a:r>
              <a:rPr lang="zh-CN" altLang="en-US" sz="5999" b="1" spc="316" dirty="0">
                <a:solidFill>
                  <a:srgbClr val="0E2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</a:t>
            </a:r>
            <a:endParaRPr lang="en-US" altLang="zh-CN" sz="5999" b="1" spc="316" dirty="0">
              <a:solidFill>
                <a:srgbClr val="0E22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999" b="1" spc="316" dirty="0">
                <a:solidFill>
                  <a:srgbClr val="0E2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8704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1" grpId="0" animBg="1"/>
          <p:bldP spid="22" grpId="0" animBg="1"/>
          <p:bldP spid="53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1" grpId="0" animBg="1"/>
          <p:bldP spid="22" grpId="0" animBg="1"/>
          <p:bldP spid="53" grpId="0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7" y="448"/>
            <a:ext cx="12863159" cy="72317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8736" y="663997"/>
            <a:ext cx="11377264" cy="604867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7375E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633878" y="448"/>
            <a:ext cx="1627145" cy="3836577"/>
          </a:xfrm>
          <a:custGeom>
            <a:avLst/>
            <a:gdLst>
              <a:gd name="connsiteX0" fmla="*/ 0 w 1543050"/>
              <a:gd name="connsiteY0" fmla="*/ 0 h 2781300"/>
              <a:gd name="connsiteX1" fmla="*/ 1543050 w 1543050"/>
              <a:gd name="connsiteY1" fmla="*/ 0 h 2781300"/>
              <a:gd name="connsiteX2" fmla="*/ 1543050 w 1543050"/>
              <a:gd name="connsiteY2" fmla="*/ 2781300 h 2781300"/>
              <a:gd name="connsiteX3" fmla="*/ 771525 w 1543050"/>
              <a:gd name="connsiteY3" fmla="*/ 1981368 h 2781300"/>
              <a:gd name="connsiteX4" fmla="*/ 0 w 154305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2781300">
                <a:moveTo>
                  <a:pt x="0" y="0"/>
                </a:moveTo>
                <a:lnTo>
                  <a:pt x="1543050" y="0"/>
                </a:lnTo>
                <a:lnTo>
                  <a:pt x="1543050" y="2781300"/>
                </a:lnTo>
                <a:lnTo>
                  <a:pt x="771525" y="1981368"/>
                </a:lnTo>
                <a:lnTo>
                  <a:pt x="0" y="2781300"/>
                </a:lnTo>
                <a:close/>
              </a:path>
            </a:pathLst>
          </a:custGeom>
          <a:solidFill>
            <a:srgbClr val="0E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61223" y="1600101"/>
            <a:ext cx="5760639" cy="584776"/>
            <a:chOff x="5735630" y="1575319"/>
            <a:chExt cx="4304781" cy="584848"/>
          </a:xfrm>
        </p:grpSpPr>
        <p:sp>
          <p:nvSpPr>
            <p:cNvPr id="9" name="文本框 8"/>
            <p:cNvSpPr txBox="1"/>
            <p:nvPr/>
          </p:nvSpPr>
          <p:spPr>
            <a:xfrm>
              <a:off x="7152539" y="1575319"/>
              <a:ext cx="2887872" cy="58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选题背景及意义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35630" y="1575320"/>
              <a:ext cx="1145170" cy="58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32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6843687" y="1655943"/>
              <a:ext cx="174681" cy="325638"/>
            </a:xfrm>
            <a:prstGeom prst="line">
              <a:avLst/>
            </a:prstGeom>
            <a:ln w="25400">
              <a:solidFill>
                <a:srgbClr val="0E2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061223" y="2536203"/>
            <a:ext cx="6128091" cy="584775"/>
            <a:chOff x="5735630" y="2690217"/>
            <a:chExt cx="4158278" cy="584847"/>
          </a:xfrm>
        </p:grpSpPr>
        <p:sp>
          <p:nvSpPr>
            <p:cNvPr id="12" name="文本框 11"/>
            <p:cNvSpPr txBox="1"/>
            <p:nvPr/>
          </p:nvSpPr>
          <p:spPr>
            <a:xfrm>
              <a:off x="7006036" y="2690217"/>
              <a:ext cx="2887872" cy="58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国内外研究</a:t>
              </a:r>
              <a:r>
                <a:rPr lang="zh-CN" altLang="en-US" sz="3200" dirty="0" smtClean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zh-CN" altLang="en-US" sz="3200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35630" y="2690217"/>
              <a:ext cx="1145170" cy="58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32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6761727" y="2770840"/>
              <a:ext cx="174681" cy="325638"/>
            </a:xfrm>
            <a:prstGeom prst="line">
              <a:avLst/>
            </a:prstGeom>
            <a:ln w="25400">
              <a:solidFill>
                <a:srgbClr val="0E2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061223" y="3805088"/>
            <a:ext cx="5688632" cy="584776"/>
            <a:chOff x="5735630" y="3805114"/>
            <a:chExt cx="4250972" cy="584848"/>
          </a:xfrm>
        </p:grpSpPr>
        <p:sp>
          <p:nvSpPr>
            <p:cNvPr id="15" name="文本框 14"/>
            <p:cNvSpPr txBox="1"/>
            <p:nvPr/>
          </p:nvSpPr>
          <p:spPr>
            <a:xfrm>
              <a:off x="7098730" y="3805114"/>
              <a:ext cx="2887872" cy="58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主要研究内容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35630" y="3805115"/>
              <a:ext cx="1145170" cy="58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32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6843687" y="3885738"/>
              <a:ext cx="174681" cy="325638"/>
            </a:xfrm>
            <a:prstGeom prst="line">
              <a:avLst/>
            </a:prstGeom>
            <a:ln w="25400">
              <a:solidFill>
                <a:srgbClr val="0E2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061223" y="4768453"/>
            <a:ext cx="6323765" cy="1077218"/>
            <a:chOff x="5735630" y="4920013"/>
            <a:chExt cx="4102436" cy="1077350"/>
          </a:xfrm>
        </p:grpSpPr>
        <p:sp>
          <p:nvSpPr>
            <p:cNvPr id="19" name="文本框 18"/>
            <p:cNvSpPr txBox="1"/>
            <p:nvPr/>
          </p:nvSpPr>
          <p:spPr>
            <a:xfrm>
              <a:off x="6950194" y="4920013"/>
              <a:ext cx="2887872" cy="1077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拟解决的主要技术问题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35630" y="4920013"/>
              <a:ext cx="1145170" cy="58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32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6716624" y="5000636"/>
              <a:ext cx="174681" cy="325638"/>
            </a:xfrm>
            <a:prstGeom prst="line">
              <a:avLst/>
            </a:prstGeom>
            <a:ln w="25400">
              <a:solidFill>
                <a:srgbClr val="0E22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615687" y="1495221"/>
            <a:ext cx="1645336" cy="87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61" spc="31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5" name="矩形 24"/>
          <p:cNvSpPr/>
          <p:nvPr/>
        </p:nvSpPr>
        <p:spPr>
          <a:xfrm>
            <a:off x="1148" y="5903151"/>
            <a:ext cx="4439495" cy="206624"/>
          </a:xfrm>
          <a:prstGeom prst="rect">
            <a:avLst/>
          </a:prstGeom>
          <a:solidFill>
            <a:srgbClr val="0E2234"/>
          </a:solidFill>
          <a:ln>
            <a:noFill/>
          </a:ln>
          <a:effectLst>
            <a:outerShdw blurRad="1905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427266" y="5905563"/>
            <a:ext cx="4439495" cy="206624"/>
          </a:xfrm>
          <a:prstGeom prst="rect">
            <a:avLst/>
          </a:prstGeom>
          <a:solidFill>
            <a:srgbClr val="0E2234"/>
          </a:solidFill>
          <a:ln>
            <a:noFill/>
          </a:ln>
          <a:effectLst>
            <a:outerShdw blurRad="1905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7" y="448"/>
            <a:ext cx="12875857" cy="72317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4840" y="0"/>
            <a:ext cx="4104456" cy="7232205"/>
          </a:xfrm>
          <a:prstGeom prst="rect">
            <a:avLst/>
          </a:prstGeom>
          <a:solidFill>
            <a:srgbClr val="0E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8855" y="873631"/>
            <a:ext cx="7849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</a:t>
            </a:r>
            <a:r>
              <a:rPr lang="en-US" altLang="zh-CN" sz="8800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695" y="3040261"/>
            <a:ext cx="12169352" cy="208823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693071" y="340030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38196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511847" y="3400301"/>
            <a:ext cx="1092992" cy="2155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11847" y="5272509"/>
            <a:ext cx="1092992" cy="2155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24719" y="1960141"/>
            <a:ext cx="1092992" cy="2155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标题 4"/>
          <p:cNvSpPr txBox="1">
            <a:spLocks/>
          </p:cNvSpPr>
          <p:nvPr/>
        </p:nvSpPr>
        <p:spPr>
          <a:xfrm>
            <a:off x="884758" y="235754"/>
            <a:ext cx="3880389" cy="428243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选题背景及意义</a:t>
            </a:r>
            <a:endParaRPr lang="en-US" altLang="zh-CN" sz="3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79A3138-A048-4BE6-B5D0-73DE54F662CA}"/>
              </a:ext>
            </a:extLst>
          </p:cNvPr>
          <p:cNvSpPr/>
          <p:nvPr/>
        </p:nvSpPr>
        <p:spPr>
          <a:xfrm>
            <a:off x="0" y="736005"/>
            <a:ext cx="12694071" cy="5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F600B10-DFEC-4912-B550-CD5AF45FF609}"/>
              </a:ext>
            </a:extLst>
          </p:cNvPr>
          <p:cNvSpPr/>
          <p:nvPr/>
        </p:nvSpPr>
        <p:spPr>
          <a:xfrm>
            <a:off x="380703" y="-1"/>
            <a:ext cx="72008" cy="102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ED8E0B5-3103-47BD-ABD9-D3A88A07D0C3}"/>
              </a:ext>
            </a:extLst>
          </p:cNvPr>
          <p:cNvSpPr txBox="1"/>
          <p:nvPr/>
        </p:nvSpPr>
        <p:spPr>
          <a:xfrm>
            <a:off x="2324919" y="1600101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/>
            <a:r>
              <a:rPr lang="zh-CN" altLang="en-US" sz="32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传统跑步机需要自己给定速度，无法满足人们健身需求。</a:t>
            </a:r>
            <a:endParaRPr lang="zh-CN" altLang="en-US" sz="2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AECBDC08-6F7C-4431-A6E0-C7D05F403D29}"/>
              </a:ext>
            </a:extLst>
          </p:cNvPr>
          <p:cNvSpPr txBox="1"/>
          <p:nvPr/>
        </p:nvSpPr>
        <p:spPr>
          <a:xfrm>
            <a:off x="2324919" y="2896245"/>
            <a:ext cx="9505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720000">
              <a:defRPr sz="3200">
                <a:solidFill>
                  <a:schemeClr val="accent6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，目前大部分跑步机仅仅显示人体状态信息，不能反馈到跑步机控制方面。同时，一些对跑步机速度控制方法都是针对心率进行强度给定。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66C5B903-2DA0-4108-86F7-D11F3A4D2C3F}"/>
              </a:ext>
            </a:extLst>
          </p:cNvPr>
          <p:cNvSpPr txBox="1"/>
          <p:nvPr/>
        </p:nvSpPr>
        <p:spPr>
          <a:xfrm>
            <a:off x="2324919" y="4624437"/>
            <a:ext cx="9577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720000">
              <a:defRPr sz="3200">
                <a:solidFill>
                  <a:schemeClr val="accent6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通过对人体运动状态进行多传感器检测，利用多数据融合技术得出对人体状态的统一评估，再根据人体状态控制跑步机转速，达到更好的训练效果。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8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7" y="448"/>
            <a:ext cx="12875857" cy="72317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4840" y="0"/>
            <a:ext cx="4104456" cy="7232205"/>
          </a:xfrm>
          <a:prstGeom prst="rect">
            <a:avLst/>
          </a:prstGeom>
          <a:solidFill>
            <a:srgbClr val="0E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8855" y="873631"/>
            <a:ext cx="7849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</a:t>
            </a:r>
            <a:r>
              <a:rPr lang="en-US" altLang="zh-CN" sz="8800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695" y="3040261"/>
            <a:ext cx="12385376" cy="208823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388815" y="3472309"/>
            <a:ext cx="12313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</a:t>
            </a:r>
            <a:r>
              <a:rPr lang="zh-CN" altLang="en-US" sz="66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6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9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/>
          <p:cNvSpPr>
            <a:spLocks noChangeAspect="1"/>
          </p:cNvSpPr>
          <p:nvPr/>
        </p:nvSpPr>
        <p:spPr>
          <a:xfrm>
            <a:off x="810203" y="2461649"/>
            <a:ext cx="578612" cy="57861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标题 4"/>
          <p:cNvSpPr txBox="1">
            <a:spLocks/>
          </p:cNvSpPr>
          <p:nvPr/>
        </p:nvSpPr>
        <p:spPr>
          <a:xfrm>
            <a:off x="884758" y="235754"/>
            <a:ext cx="3880389" cy="428243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国内外研究现状</a:t>
            </a:r>
            <a:endParaRPr lang="en-US" altLang="zh-CN" sz="3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79A3138-A048-4BE6-B5D0-73DE54F662CA}"/>
              </a:ext>
            </a:extLst>
          </p:cNvPr>
          <p:cNvSpPr/>
          <p:nvPr/>
        </p:nvSpPr>
        <p:spPr>
          <a:xfrm>
            <a:off x="0" y="736005"/>
            <a:ext cx="12694071" cy="5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F600B10-DFEC-4912-B550-CD5AF45FF609}"/>
              </a:ext>
            </a:extLst>
          </p:cNvPr>
          <p:cNvSpPr/>
          <p:nvPr/>
        </p:nvSpPr>
        <p:spPr>
          <a:xfrm>
            <a:off x="380703" y="-1"/>
            <a:ext cx="72008" cy="102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CDB714C-71F7-4AF9-A31D-C9D625B5469A}"/>
              </a:ext>
            </a:extLst>
          </p:cNvPr>
          <p:cNvSpPr txBox="1"/>
          <p:nvPr/>
        </p:nvSpPr>
        <p:spPr>
          <a:xfrm>
            <a:off x="1892871" y="2486263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以方便使用者主观调整强度为目标</a:t>
            </a:r>
            <a:endParaRPr lang="zh-CN" altLang="en-US" sz="3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0203" y="4624437"/>
            <a:ext cx="11254563" cy="578612"/>
            <a:chOff x="810203" y="3397753"/>
            <a:chExt cx="11254563" cy="578612"/>
          </a:xfrm>
        </p:grpSpPr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810203" y="3397753"/>
              <a:ext cx="578612" cy="578612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AU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FAD700A3-65B5-4A1C-9CB7-0A588A4BD0FC}"/>
                </a:ext>
              </a:extLst>
            </p:cNvPr>
            <p:cNvSpPr/>
            <p:nvPr/>
          </p:nvSpPr>
          <p:spPr>
            <a:xfrm>
              <a:off x="1858397" y="3422367"/>
              <a:ext cx="1020636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00" kern="1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由系统给定目标强度</a:t>
              </a:r>
              <a:endParaRPr lang="zh-CN" altLang="en-US" sz="3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613BB98-5DF4-4BB2-8C01-21CF36CD9441}"/>
              </a:ext>
            </a:extLst>
          </p:cNvPr>
          <p:cNvSpPr txBox="1"/>
          <p:nvPr/>
        </p:nvSpPr>
        <p:spPr>
          <a:xfrm>
            <a:off x="884758" y="1098947"/>
            <a:ext cx="11665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现阶段对跑步机调速优化分为两种：</a:t>
            </a:r>
            <a:endParaRPr lang="zh-CN" altLang="en-US" sz="32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887" y="3256285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图像法，通过摄像头评估人体姿态，调整跑步机速度</a:t>
            </a:r>
            <a:endParaRPr lang="en-US" altLang="zh-CN" dirty="0" smtClean="0"/>
          </a:p>
          <a:p>
            <a:r>
              <a:rPr lang="zh-CN" altLang="en-US" dirty="0"/>
              <a:t>压力法，采集压力信号，预测人体运动</a:t>
            </a:r>
            <a:r>
              <a:rPr lang="zh-CN" altLang="en-US" dirty="0" smtClean="0"/>
              <a:t>规律</a:t>
            </a:r>
            <a:endParaRPr lang="en-US" altLang="zh-CN" dirty="0" smtClean="0"/>
          </a:p>
          <a:p>
            <a:r>
              <a:rPr lang="zh-CN" altLang="en-US" dirty="0"/>
              <a:t>测距法，测量人体处于跑步机履带位置，动态调整转速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24948" y="5344517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心率 通过心率波动判断运动强度，调节转速</a:t>
            </a:r>
            <a:endParaRPr lang="en-US" altLang="zh-CN" dirty="0" smtClean="0"/>
          </a:p>
          <a:p>
            <a:r>
              <a:rPr lang="zh-CN" altLang="en-US" dirty="0"/>
              <a:t>呼吸 根据跑步者耗氧量评估运动</a:t>
            </a:r>
            <a:r>
              <a:rPr lang="zh-CN" altLang="en-US" dirty="0" smtClean="0"/>
              <a:t>强度</a:t>
            </a:r>
            <a:endParaRPr lang="en-US" altLang="zh-CN" dirty="0" smtClean="0"/>
          </a:p>
          <a:p>
            <a:r>
              <a:rPr lang="zh-CN" altLang="en-US" dirty="0"/>
              <a:t>步频，加速度等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29575" y="474435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/>
              <a:t>只针对单一传感器，无法得到人体准确的运动状态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65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7" y="448"/>
            <a:ext cx="12875857" cy="72317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4840" y="0"/>
            <a:ext cx="4104456" cy="7232205"/>
          </a:xfrm>
          <a:prstGeom prst="rect">
            <a:avLst/>
          </a:prstGeom>
          <a:solidFill>
            <a:srgbClr val="0E2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8855" y="873631"/>
            <a:ext cx="7849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</a:t>
            </a:r>
            <a:r>
              <a:rPr lang="en-US" altLang="zh-CN" sz="8800" dirty="0">
                <a:solidFill>
                  <a:schemeClr val="bg1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695" y="3040261"/>
            <a:ext cx="12169352" cy="208823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>
            <a:outerShdw blurRad="279400" sx="103000" sy="103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53111" y="340030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</a:p>
        </p:txBody>
      </p:sp>
    </p:spTree>
    <p:extLst>
      <p:ext uri="{BB962C8B-B14F-4D97-AF65-F5344CB8AC3E}">
        <p14:creationId xmlns:p14="http://schemas.microsoft.com/office/powerpoint/2010/main" val="10233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"/>
          <p:cNvSpPr txBox="1">
            <a:spLocks/>
          </p:cNvSpPr>
          <p:nvPr/>
        </p:nvSpPr>
        <p:spPr>
          <a:xfrm>
            <a:off x="884758" y="235754"/>
            <a:ext cx="6192689" cy="428243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多元数据采集</a:t>
            </a:r>
            <a:endParaRPr lang="en-US" altLang="zh-CN" sz="3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79A3138-A048-4BE6-B5D0-73DE54F662CA}"/>
              </a:ext>
            </a:extLst>
          </p:cNvPr>
          <p:cNvSpPr/>
          <p:nvPr/>
        </p:nvSpPr>
        <p:spPr>
          <a:xfrm>
            <a:off x="0" y="736005"/>
            <a:ext cx="12694071" cy="5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F600B10-DFEC-4912-B550-CD5AF45FF609}"/>
              </a:ext>
            </a:extLst>
          </p:cNvPr>
          <p:cNvSpPr/>
          <p:nvPr/>
        </p:nvSpPr>
        <p:spPr>
          <a:xfrm>
            <a:off x="380703" y="-1"/>
            <a:ext cx="72008" cy="102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108"/>
          <p:cNvSpPr>
            <a:spLocks noChangeAspect="1"/>
          </p:cNvSpPr>
          <p:nvPr/>
        </p:nvSpPr>
        <p:spPr>
          <a:xfrm>
            <a:off x="775729" y="1704173"/>
            <a:ext cx="578612" cy="57861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="" xmlns:a16="http://schemas.microsoft.com/office/drawing/2014/main" id="{DCDB714C-71F7-4AF9-A31D-C9D625B5469A}"/>
              </a:ext>
            </a:extLst>
          </p:cNvPr>
          <p:cNvSpPr txBox="1"/>
          <p:nvPr/>
        </p:nvSpPr>
        <p:spPr>
          <a:xfrm>
            <a:off x="1858397" y="1728787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人体状态信息及运动数据</a:t>
            </a:r>
            <a:endParaRPr lang="zh-CN" altLang="en-US" sz="3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75729" y="3866961"/>
            <a:ext cx="11254563" cy="578612"/>
            <a:chOff x="810203" y="3397753"/>
            <a:chExt cx="11254563" cy="578612"/>
          </a:xfrm>
        </p:grpSpPr>
        <p:sp>
          <p:nvSpPr>
            <p:cNvPr id="11" name="Oval 111"/>
            <p:cNvSpPr>
              <a:spLocks noChangeAspect="1"/>
            </p:cNvSpPr>
            <p:nvPr/>
          </p:nvSpPr>
          <p:spPr>
            <a:xfrm>
              <a:off x="810203" y="3397753"/>
              <a:ext cx="578612" cy="578612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AU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FAD700A3-65B5-4A1C-9CB7-0A588A4BD0FC}"/>
                </a:ext>
              </a:extLst>
            </p:cNvPr>
            <p:cNvSpPr/>
            <p:nvPr/>
          </p:nvSpPr>
          <p:spPr>
            <a:xfrm>
              <a:off x="1858397" y="3422367"/>
              <a:ext cx="1020636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000" kern="1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跑步</a:t>
              </a:r>
              <a:r>
                <a:rPr lang="zh-CN" altLang="en-US" sz="3000" kern="100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机电机运行状态</a:t>
              </a:r>
              <a:endParaRPr lang="zh-CN" altLang="en-US" sz="3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90473" y="4587041"/>
            <a:ext cx="7535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主要为其速度信号和电流信号，具体需要针对电机型号进行采集方案拟定。同时为了检测电机状态，需要采集电机温度，震动等信号。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0039" y="2392189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itchFamily="49" charset="-122"/>
                <a:ea typeface="黑体" pitchFamily="49" charset="-122"/>
              </a:rPr>
              <a:t>心率、表面肌电信号、年龄、体重、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身高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对采集传感器数据进行预处理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0039" y="2393930"/>
            <a:ext cx="719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肌电信号进行信号预处理和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分析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-</a:t>
            </a:r>
            <a:r>
              <a:rPr lang="zh-CN" altLang="zh-CN" dirty="0"/>
              <a:t>基于</a:t>
            </a:r>
            <a:r>
              <a:rPr lang="en-US" altLang="zh-CN" dirty="0"/>
              <a:t>FIR</a:t>
            </a:r>
            <a:r>
              <a:rPr lang="zh-CN" altLang="zh-CN" dirty="0"/>
              <a:t>滤波器进行</a:t>
            </a:r>
            <a:r>
              <a:rPr lang="zh-CN" altLang="zh-CN" dirty="0" smtClean="0"/>
              <a:t>预处理</a:t>
            </a:r>
            <a:endParaRPr lang="en-US" altLang="zh-CN" dirty="0" smtClean="0"/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		-</a:t>
            </a:r>
            <a:r>
              <a:rPr lang="zh-CN" altLang="zh-CN" dirty="0"/>
              <a:t>小波变换提取时频域信息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90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"/>
          <p:cNvSpPr txBox="1">
            <a:spLocks/>
          </p:cNvSpPr>
          <p:nvPr/>
        </p:nvSpPr>
        <p:spPr>
          <a:xfrm>
            <a:off x="884758" y="235754"/>
            <a:ext cx="6192689" cy="428243"/>
          </a:xfrm>
          <a:prstGeom prst="rect">
            <a:avLst/>
          </a:prstGeom>
        </p:spPr>
        <p:txBody>
          <a:bodyPr vert="horz" lIns="96416" tIns="48208" rIns="96416" bIns="482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</a:t>
            </a:r>
            <a:r>
              <a:rPr lang="zh-CN" altLang="en-US" sz="36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多元数据融合</a:t>
            </a:r>
            <a:endParaRPr lang="en-US" altLang="zh-CN" sz="3600" dirty="0">
              <a:solidFill>
                <a:schemeClr val="accent6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79A3138-A048-4BE6-B5D0-73DE54F662CA}"/>
              </a:ext>
            </a:extLst>
          </p:cNvPr>
          <p:cNvSpPr/>
          <p:nvPr/>
        </p:nvSpPr>
        <p:spPr>
          <a:xfrm>
            <a:off x="0" y="736005"/>
            <a:ext cx="12694071" cy="5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F600B10-DFEC-4912-B550-CD5AF45FF609}"/>
              </a:ext>
            </a:extLst>
          </p:cNvPr>
          <p:cNvSpPr/>
          <p:nvPr/>
        </p:nvSpPr>
        <p:spPr>
          <a:xfrm>
            <a:off x="380703" y="-1"/>
            <a:ext cx="72008" cy="1024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108"/>
          <p:cNvSpPr>
            <a:spLocks noChangeAspect="1"/>
          </p:cNvSpPr>
          <p:nvPr/>
        </p:nvSpPr>
        <p:spPr>
          <a:xfrm>
            <a:off x="775729" y="1704173"/>
            <a:ext cx="578612" cy="57861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="" xmlns:a16="http://schemas.microsoft.com/office/drawing/2014/main" id="{DCDB714C-71F7-4AF9-A31D-C9D625B5469A}"/>
              </a:ext>
            </a:extLst>
          </p:cNvPr>
          <p:cNvSpPr txBox="1"/>
          <p:nvPr/>
        </p:nvSpPr>
        <p:spPr>
          <a:xfrm>
            <a:off x="1858397" y="1728787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运动疲劳度评估</a:t>
            </a:r>
            <a:endParaRPr lang="zh-CN" altLang="en-US" sz="3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0039" y="2392189"/>
            <a:ext cx="734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对运动中人体状态数据进行合理数据融合，得到一个合理的疲劳度</a:t>
            </a:r>
            <a:r>
              <a:rPr lang="zh-CN" altLang="zh-CN" dirty="0" smtClean="0"/>
              <a:t>评估</a:t>
            </a: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099279"/>
              </p:ext>
            </p:extLst>
          </p:nvPr>
        </p:nvGraphicFramePr>
        <p:xfrm>
          <a:off x="1931439" y="3112269"/>
          <a:ext cx="6185752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4319477" imgH="2010737" progId="Visio.Drawing.11">
                  <p:embed/>
                </p:oleObj>
              </mc:Choice>
              <mc:Fallback>
                <p:oleObj name="Visio" r:id="rId4" imgW="4319477" imgH="201073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1439" y="3112269"/>
                        <a:ext cx="6185752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6ECFD19-AC39-45B6-BD3A-2F8820C35C9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268"/>
</p:tagLst>
</file>

<file path=ppt/theme/theme1.xml><?xml version="1.0" encoding="utf-8"?>
<a:theme xmlns:a="http://schemas.openxmlformats.org/drawingml/2006/main" name="第一PPT，www.1ppt.com">
  <a:themeElements>
    <a:clrScheme name="自定义 8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C2E5"/>
      </a:accent1>
      <a:accent2>
        <a:srgbClr val="0E2234"/>
      </a:accent2>
      <a:accent3>
        <a:srgbClr val="9BC2E5"/>
      </a:accent3>
      <a:accent4>
        <a:srgbClr val="0E2234"/>
      </a:accent4>
      <a:accent5>
        <a:srgbClr val="9BC2E5"/>
      </a:accent5>
      <a:accent6>
        <a:srgbClr val="0E2234"/>
      </a:accent6>
      <a:hlink>
        <a:srgbClr val="9BC2E5"/>
      </a:hlink>
      <a:folHlink>
        <a:srgbClr val="0E223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自定义</PresentationFormat>
  <Paragraphs>91</Paragraphs>
  <Slides>14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第一PPT，www.1ppt.com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</dc:title>
  <dc:creator/>
  <cp:keywords>www.1ppt.com</cp:keywords>
  <cp:lastModifiedBy/>
  <cp:revision>1</cp:revision>
  <dcterms:created xsi:type="dcterms:W3CDTF">2016-10-17T14:00:15Z</dcterms:created>
  <dcterms:modified xsi:type="dcterms:W3CDTF">2019-04-08T08:56:32Z</dcterms:modified>
</cp:coreProperties>
</file>