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6"/>
  </p:notesMasterIdLst>
  <p:handoutMasterIdLst>
    <p:handoutMasterId r:id="rId17"/>
  </p:handoutMasterIdLst>
  <p:sldIdLst>
    <p:sldId id="3138" r:id="rId2"/>
    <p:sldId id="3139" r:id="rId3"/>
    <p:sldId id="3151" r:id="rId4"/>
    <p:sldId id="3087" r:id="rId5"/>
    <p:sldId id="3150" r:id="rId6"/>
    <p:sldId id="3147" r:id="rId7"/>
    <p:sldId id="3153" r:id="rId8"/>
    <p:sldId id="3149" r:id="rId9"/>
    <p:sldId id="3158" r:id="rId10"/>
    <p:sldId id="3156" r:id="rId11"/>
    <p:sldId id="3157" r:id="rId12"/>
    <p:sldId id="3148" r:id="rId13"/>
    <p:sldId id="3155" r:id="rId14"/>
    <p:sldId id="3145" r:id="rId15"/>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00B369"/>
    <a:srgbClr val="1A8CE1"/>
    <a:srgbClr val="FFFFFF"/>
    <a:srgbClr val="A78357"/>
    <a:srgbClr val="28C7D4"/>
    <a:srgbClr val="F94D4D"/>
    <a:srgbClr val="FEFEFE"/>
    <a:srgbClr val="8F1A12"/>
    <a:srgbClr val="F84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44" autoAdjust="0"/>
    <p:restoredTop sz="92986" autoAdjust="0"/>
  </p:normalViewPr>
  <p:slideViewPr>
    <p:cSldViewPr>
      <p:cViewPr varScale="1">
        <p:scale>
          <a:sx n="108" d="100"/>
          <a:sy n="108" d="100"/>
        </p:scale>
        <p:origin x="-678" y="-96"/>
      </p:cViewPr>
      <p:guideLst>
        <p:guide orient="horz" pos="328"/>
        <p:guide orient="horz" pos="4183"/>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2019/4/8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2019/4/8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69668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10</a:t>
            </a:fld>
            <a:endParaRPr lang="en-US"/>
          </a:p>
        </p:txBody>
      </p:sp>
    </p:spTree>
    <p:extLst>
      <p:ext uri="{BB962C8B-B14F-4D97-AF65-F5344CB8AC3E}">
        <p14:creationId xmlns:p14="http://schemas.microsoft.com/office/powerpoint/2010/main" val="254859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11</a:t>
            </a:fld>
            <a:endParaRPr lang="en-US"/>
          </a:p>
        </p:txBody>
      </p:sp>
    </p:spTree>
    <p:extLst>
      <p:ext uri="{BB962C8B-B14F-4D97-AF65-F5344CB8AC3E}">
        <p14:creationId xmlns:p14="http://schemas.microsoft.com/office/powerpoint/2010/main" val="3688203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39522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13</a:t>
            </a:fld>
            <a:endParaRPr lang="en-US"/>
          </a:p>
        </p:txBody>
      </p:sp>
    </p:spTree>
    <p:extLst>
      <p:ext uri="{BB962C8B-B14F-4D97-AF65-F5344CB8AC3E}">
        <p14:creationId xmlns:p14="http://schemas.microsoft.com/office/powerpoint/2010/main" val="331226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343858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11307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54345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4</a:t>
            </a:fld>
            <a:endParaRPr lang="en-US"/>
          </a:p>
        </p:txBody>
      </p:sp>
    </p:spTree>
    <p:extLst>
      <p:ext uri="{BB962C8B-B14F-4D97-AF65-F5344CB8AC3E}">
        <p14:creationId xmlns:p14="http://schemas.microsoft.com/office/powerpoint/2010/main" val="250122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69754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6</a:t>
            </a:fld>
            <a:endParaRPr lang="en-US"/>
          </a:p>
        </p:txBody>
      </p:sp>
    </p:spTree>
    <p:extLst>
      <p:ext uri="{BB962C8B-B14F-4D97-AF65-F5344CB8AC3E}">
        <p14:creationId xmlns:p14="http://schemas.microsoft.com/office/powerpoint/2010/main" val="64688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7</a:t>
            </a:fld>
            <a:endParaRPr lang="en-US"/>
          </a:p>
        </p:txBody>
      </p:sp>
    </p:spTree>
    <p:extLst>
      <p:ext uri="{BB962C8B-B14F-4D97-AF65-F5344CB8AC3E}">
        <p14:creationId xmlns:p14="http://schemas.microsoft.com/office/powerpoint/2010/main" val="3961170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025049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9</a:t>
            </a:fld>
            <a:endParaRPr lang="en-US"/>
          </a:p>
        </p:txBody>
      </p:sp>
    </p:spTree>
    <p:extLst>
      <p:ext uri="{BB962C8B-B14F-4D97-AF65-F5344CB8AC3E}">
        <p14:creationId xmlns:p14="http://schemas.microsoft.com/office/powerpoint/2010/main" val="18863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fld id="{8C92ADDF-ABC6-4EEC-846D-A1AE2D410679}" type="slidenum">
              <a:rPr lang="zh-CN" altLang="en-US" smtClean="0"/>
              <a:pPr/>
              <a:t>‹#›</a:t>
            </a:fld>
            <a:endParaRPr lang="zh-CN" altLang="en-US" dirty="0"/>
          </a:p>
        </p:txBody>
      </p:sp>
    </p:spTree>
    <p:extLst>
      <p:ext uri="{BB962C8B-B14F-4D97-AF65-F5344CB8AC3E}">
        <p14:creationId xmlns:p14="http://schemas.microsoft.com/office/powerpoint/2010/main" val="423275435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A93E93-166D-47F5-9EF1-ACEABE24AEEA}"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10317807" y="6782442"/>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87987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2019/4/8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9" r:id="rId1"/>
    <p:sldLayoutId id="214748397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7" y="448"/>
            <a:ext cx="12875857"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983636" y="448"/>
            <a:ext cx="4891480" cy="7231757"/>
          </a:xfrm>
          <a:prstGeom prst="rect">
            <a:avLst/>
          </a:pr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32831" y="988033"/>
            <a:ext cx="9793088" cy="4932548"/>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8108566" y="5094219"/>
            <a:ext cx="2767494" cy="481799"/>
          </a:xfrm>
          <a:prstGeom prst="rect">
            <a:avLst/>
          </a:prstGeom>
          <a:noFill/>
        </p:spPr>
        <p:txBody>
          <a:bodyPr wrap="square" rtlCol="0">
            <a:spAutoFit/>
          </a:bodyPr>
          <a:lstStyle/>
          <a:p>
            <a:pPr algn="ctr"/>
            <a:r>
              <a:rPr lang="zh-CN" altLang="en-US" sz="2531" dirty="0">
                <a:solidFill>
                  <a:srgbClr val="17375E"/>
                </a:solidFill>
                <a:latin typeface="微软雅黑" panose="020B0503020204020204" pitchFamily="34" charset="-122"/>
                <a:ea typeface="微软雅黑" panose="020B0503020204020204" pitchFamily="34" charset="-122"/>
              </a:rPr>
              <a:t>汇报人</a:t>
            </a:r>
            <a:r>
              <a:rPr lang="zh-CN" altLang="en-US" sz="2531" dirty="0" smtClean="0">
                <a:solidFill>
                  <a:srgbClr val="17375E"/>
                </a:solidFill>
                <a:latin typeface="微软雅黑" panose="020B0503020204020204" pitchFamily="34" charset="-122"/>
                <a:ea typeface="微软雅黑" panose="020B0503020204020204" pitchFamily="34" charset="-122"/>
              </a:rPr>
              <a:t>：</a:t>
            </a:r>
            <a:r>
              <a:rPr lang="zh-CN" altLang="en-US" sz="2531" dirty="0">
                <a:solidFill>
                  <a:srgbClr val="17375E"/>
                </a:solidFill>
                <a:latin typeface="微软雅黑" panose="020B0503020204020204" pitchFamily="34" charset="-122"/>
                <a:ea typeface="微软雅黑" panose="020B0503020204020204" pitchFamily="34" charset="-122"/>
              </a:rPr>
              <a:t>李智威</a:t>
            </a:r>
          </a:p>
        </p:txBody>
      </p:sp>
      <p:sp>
        <p:nvSpPr>
          <p:cNvPr id="11" name="矩形 10"/>
          <p:cNvSpPr/>
          <p:nvPr/>
        </p:nvSpPr>
        <p:spPr>
          <a:xfrm>
            <a:off x="2252911" y="3037226"/>
            <a:ext cx="8280920" cy="1546561"/>
          </a:xfrm>
          <a:prstGeom prst="rect">
            <a:avLst/>
          </a:prstGeom>
        </p:spPr>
        <p:txBody>
          <a:bodyPr wrap="square" lIns="68564" tIns="34282" rIns="68564" bIns="34282">
            <a:spAutoFit/>
          </a:bodyPr>
          <a:lstStyle/>
          <a:p>
            <a:pPr algn="ctr"/>
            <a:r>
              <a:rPr lang="zh-CN" altLang="zh-CN" sz="4800" dirty="0">
                <a:latin typeface="黑体" pitchFamily="49" charset="-122"/>
                <a:ea typeface="黑体" pitchFamily="49" charset="-122"/>
              </a:rPr>
              <a:t>基于多元数据融合的跑步机运动控制策略研究</a:t>
            </a:r>
            <a:endParaRPr lang="zh-CN" altLang="en-US" sz="4800" b="1" spc="316" dirty="0">
              <a:solidFill>
                <a:schemeClr val="accent6">
                  <a:lumMod val="90000"/>
                  <a:lumOff val="10000"/>
                </a:schemeClr>
              </a:solidFill>
              <a:latin typeface="黑体" pitchFamily="49" charset="-122"/>
              <a:ea typeface="黑体" pitchFamily="49" charset="-122"/>
            </a:endParaRPr>
          </a:p>
        </p:txBody>
      </p:sp>
      <p:pic>
        <p:nvPicPr>
          <p:cNvPr id="13" name="图片 12">
            <a:extLst>
              <a:ext uri="{FF2B5EF4-FFF2-40B4-BE49-F238E27FC236}">
                <a16:creationId xmlns="" xmlns:a16="http://schemas.microsoft.com/office/drawing/2014/main" id="{E9900577-1FFC-4199-AD2F-020845BD4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519" y="1096045"/>
            <a:ext cx="1837712" cy="1837712"/>
          </a:xfrm>
          <a:prstGeom prst="rect">
            <a:avLst/>
          </a:prstGeom>
        </p:spPr>
      </p:pic>
      <p:sp>
        <p:nvSpPr>
          <p:cNvPr id="14" name="文本框 13">
            <a:extLst>
              <a:ext uri="{FF2B5EF4-FFF2-40B4-BE49-F238E27FC236}">
                <a16:creationId xmlns="" xmlns:a16="http://schemas.microsoft.com/office/drawing/2014/main" id="{4CB84A71-8430-4E5C-9910-07E16E89C6D1}"/>
              </a:ext>
            </a:extLst>
          </p:cNvPr>
          <p:cNvSpPr txBox="1"/>
          <p:nvPr/>
        </p:nvSpPr>
        <p:spPr>
          <a:xfrm>
            <a:off x="5714361" y="5094219"/>
            <a:ext cx="2767494" cy="481799"/>
          </a:xfrm>
          <a:prstGeom prst="rect">
            <a:avLst/>
          </a:prstGeom>
          <a:noFill/>
        </p:spPr>
        <p:txBody>
          <a:bodyPr wrap="square" rtlCol="0">
            <a:spAutoFit/>
          </a:bodyPr>
          <a:lstStyle/>
          <a:p>
            <a:pPr algn="ctr"/>
            <a:r>
              <a:rPr lang="zh-CN" altLang="en-US" sz="2531" dirty="0">
                <a:solidFill>
                  <a:srgbClr val="17375E"/>
                </a:solidFill>
                <a:latin typeface="微软雅黑" panose="020B0503020204020204" pitchFamily="34" charset="-122"/>
                <a:ea typeface="微软雅黑" panose="020B0503020204020204" pitchFamily="34" charset="-122"/>
              </a:rPr>
              <a:t>导师</a:t>
            </a:r>
            <a:r>
              <a:rPr lang="zh-CN" altLang="en-US" sz="2531" dirty="0" smtClean="0">
                <a:solidFill>
                  <a:srgbClr val="17375E"/>
                </a:solidFill>
                <a:latin typeface="微软雅黑" panose="020B0503020204020204" pitchFamily="34" charset="-122"/>
                <a:ea typeface="微软雅黑" panose="020B0503020204020204" pitchFamily="34" charset="-122"/>
              </a:rPr>
              <a:t>：</a:t>
            </a:r>
            <a:r>
              <a:rPr lang="zh-CN" altLang="en-US" sz="2531" dirty="0">
                <a:solidFill>
                  <a:srgbClr val="17375E"/>
                </a:solidFill>
                <a:latin typeface="微软雅黑" panose="020B0503020204020204" pitchFamily="34" charset="-122"/>
                <a:ea typeface="微软雅黑" panose="020B0503020204020204" pitchFamily="34" charset="-122"/>
              </a:rPr>
              <a:t>曹珍贯</a:t>
            </a:r>
          </a:p>
        </p:txBody>
      </p:sp>
    </p:spTree>
    <p:extLst>
      <p:ext uri="{BB962C8B-B14F-4D97-AF65-F5344CB8AC3E}">
        <p14:creationId xmlns:p14="http://schemas.microsoft.com/office/powerpoint/2010/main" val="75009903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4"/>
          <p:cNvSpPr txBox="1">
            <a:spLocks/>
          </p:cNvSpPr>
          <p:nvPr/>
        </p:nvSpPr>
        <p:spPr>
          <a:xfrm>
            <a:off x="884758" y="235754"/>
            <a:ext cx="61926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本课题的主要研究内容</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 name="图片 1">
            <a:extLst>
              <a:ext uri="{FF2B5EF4-FFF2-40B4-BE49-F238E27FC236}">
                <a16:creationId xmlns="" xmlns:a16="http://schemas.microsoft.com/office/drawing/2014/main" id="{C1EE8012-88F6-4DAE-81D1-151D281C44D0}"/>
              </a:ext>
            </a:extLst>
          </p:cNvPr>
          <p:cNvPicPr>
            <a:picLocks noChangeAspect="1"/>
          </p:cNvPicPr>
          <p:nvPr/>
        </p:nvPicPr>
        <p:blipFill>
          <a:blip r:embed="rId3"/>
          <a:stretch>
            <a:fillRect/>
          </a:stretch>
        </p:blipFill>
        <p:spPr>
          <a:xfrm>
            <a:off x="668735" y="1168053"/>
            <a:ext cx="6223381" cy="5462346"/>
          </a:xfrm>
          <a:prstGeom prst="rect">
            <a:avLst/>
          </a:prstGeom>
        </p:spPr>
      </p:pic>
      <p:sp>
        <p:nvSpPr>
          <p:cNvPr id="3" name="矩形 2">
            <a:extLst>
              <a:ext uri="{FF2B5EF4-FFF2-40B4-BE49-F238E27FC236}">
                <a16:creationId xmlns="" xmlns:a16="http://schemas.microsoft.com/office/drawing/2014/main" id="{B7383B8B-AB7E-446B-B921-EADB92FE354B}"/>
              </a:ext>
            </a:extLst>
          </p:cNvPr>
          <p:cNvSpPr/>
          <p:nvPr/>
        </p:nvSpPr>
        <p:spPr>
          <a:xfrm>
            <a:off x="8373591" y="1528093"/>
            <a:ext cx="4176464" cy="3628044"/>
          </a:xfrm>
          <a:prstGeom prst="rect">
            <a:avLst/>
          </a:prstGeom>
        </p:spPr>
        <p:txBody>
          <a:bodyPr wrap="square">
            <a:spAutoFit/>
          </a:bodyPr>
          <a:lstStyle/>
          <a:p>
            <a:pPr>
              <a:lnSpc>
                <a:spcPts val="4000"/>
              </a:lnSpc>
            </a:pPr>
            <a:r>
              <a:rPr lang="zh-CN" altLang="en-US"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本课题拟为双向潮流区域配置提取正序阻抗电气量构造保护判据的正序阻抗差动保护。基于 </a:t>
            </a:r>
            <a:r>
              <a:rPr lang="en-US" altLang="zh-CN"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PSCAD</a:t>
            </a:r>
            <a:r>
              <a:rPr lang="zh-CN" altLang="en-US"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仿真平台搭建含多个</a:t>
            </a:r>
            <a:r>
              <a:rPr lang="en-US" altLang="zh-CN"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IIDG</a:t>
            </a:r>
            <a:r>
              <a:rPr lang="zh-CN" altLang="en-US"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的</a:t>
            </a:r>
            <a:r>
              <a:rPr lang="en-US" altLang="zh-CN"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IEEE14</a:t>
            </a:r>
            <a:r>
              <a:rPr lang="zh-CN" altLang="en-US"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节点标准配电网，验证该保护原理的正确性。</a:t>
            </a:r>
            <a:endParaRPr lang="zh-CN" altLang="en-US" sz="2400" dirty="0">
              <a:solidFill>
                <a:schemeClr val="accent6"/>
              </a:solidFill>
              <a:latin typeface="微软雅黑" panose="020B0503020204020204" pitchFamily="34" charset="-122"/>
              <a:ea typeface="微软雅黑" panose="020B0503020204020204" pitchFamily="34" charset="-122"/>
            </a:endParaRPr>
          </a:p>
        </p:txBody>
      </p:sp>
      <p:sp>
        <p:nvSpPr>
          <p:cNvPr id="16" name="Oval 108">
            <a:extLst>
              <a:ext uri="{FF2B5EF4-FFF2-40B4-BE49-F238E27FC236}">
                <a16:creationId xmlns="" xmlns:a16="http://schemas.microsoft.com/office/drawing/2014/main" id="{C3B39858-B2D1-47F4-AECC-D7778C33087B}"/>
              </a:ext>
            </a:extLst>
          </p:cNvPr>
          <p:cNvSpPr>
            <a:spLocks noChangeAspect="1"/>
          </p:cNvSpPr>
          <p:nvPr/>
        </p:nvSpPr>
        <p:spPr>
          <a:xfrm>
            <a:off x="7506947" y="1525545"/>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1875147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4"/>
          <p:cNvSpPr txBox="1">
            <a:spLocks/>
          </p:cNvSpPr>
          <p:nvPr/>
        </p:nvSpPr>
        <p:spPr>
          <a:xfrm>
            <a:off x="884758" y="235754"/>
            <a:ext cx="61926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本课题的主要研究内容</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5" name="图片 4">
            <a:extLst>
              <a:ext uri="{FF2B5EF4-FFF2-40B4-BE49-F238E27FC236}">
                <a16:creationId xmlns="" xmlns:a16="http://schemas.microsoft.com/office/drawing/2014/main" id="{BD16DE35-36FD-4C0B-96D8-6E095DE66B66}"/>
              </a:ext>
            </a:extLst>
          </p:cNvPr>
          <p:cNvPicPr>
            <a:picLocks noChangeAspect="1"/>
          </p:cNvPicPr>
          <p:nvPr/>
        </p:nvPicPr>
        <p:blipFill>
          <a:blip r:embed="rId3"/>
          <a:stretch>
            <a:fillRect/>
          </a:stretch>
        </p:blipFill>
        <p:spPr>
          <a:xfrm>
            <a:off x="1892870" y="1024037"/>
            <a:ext cx="7920881" cy="3312368"/>
          </a:xfrm>
          <a:prstGeom prst="rect">
            <a:avLst/>
          </a:prstGeom>
        </p:spPr>
      </p:pic>
      <p:sp>
        <p:nvSpPr>
          <p:cNvPr id="9" name="Oval 108">
            <a:extLst>
              <a:ext uri="{FF2B5EF4-FFF2-40B4-BE49-F238E27FC236}">
                <a16:creationId xmlns="" xmlns:a16="http://schemas.microsoft.com/office/drawing/2014/main" id="{4BC68676-16D6-4DF0-AA8A-97B129336B97}"/>
              </a:ext>
            </a:extLst>
          </p:cNvPr>
          <p:cNvSpPr>
            <a:spLocks noChangeAspect="1"/>
          </p:cNvSpPr>
          <p:nvPr/>
        </p:nvSpPr>
        <p:spPr>
          <a:xfrm>
            <a:off x="810203" y="4765905"/>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矩形 9">
            <a:extLst>
              <a:ext uri="{FF2B5EF4-FFF2-40B4-BE49-F238E27FC236}">
                <a16:creationId xmlns="" xmlns:a16="http://schemas.microsoft.com/office/drawing/2014/main" id="{F37BD7BA-E8C0-4B1E-AC3E-259584A3031F}"/>
              </a:ext>
            </a:extLst>
          </p:cNvPr>
          <p:cNvSpPr/>
          <p:nvPr/>
        </p:nvSpPr>
        <p:spPr>
          <a:xfrm>
            <a:off x="1839630" y="4768453"/>
            <a:ext cx="10206369" cy="1815882"/>
          </a:xfrm>
          <a:prstGeom prst="rect">
            <a:avLst/>
          </a:prstGeom>
        </p:spPr>
        <p:txBody>
          <a:bodyPr wrap="square">
            <a:spAutoFit/>
          </a:bodyPr>
          <a:lstStyle/>
          <a:p>
            <a:r>
              <a:rPr lang="zh-CN" altLang="en-US" sz="28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本课题拟为单向潮流区域配置基于本地信息的自适应电流保护，根据电网当前的运行方式和故障类型，实时计算整定值并在线整定，降低整个保护方案对通信系统的依赖性。并基于 </a:t>
            </a:r>
            <a:r>
              <a:rPr lang="en-US" altLang="zh-CN" sz="28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PSCAD</a:t>
            </a:r>
            <a:r>
              <a:rPr lang="zh-CN" altLang="en-US" sz="28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仿真平台搭建</a:t>
            </a:r>
            <a:r>
              <a:rPr lang="en-US" altLang="zh-CN" sz="28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10KV</a:t>
            </a:r>
            <a:r>
              <a:rPr lang="zh-CN" altLang="en-US" sz="28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配电网验证该保护方案的可行性。</a:t>
            </a:r>
            <a:endParaRPr lang="zh-CN" altLang="en-US" sz="28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647900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7" y="448"/>
            <a:ext cx="12875857"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04840" y="0"/>
            <a:ext cx="4104456" cy="7232205"/>
          </a:xfrm>
          <a:prstGeom prst="rect">
            <a:avLst/>
          </a:pr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48855" y="873631"/>
            <a:ext cx="7849965" cy="1446550"/>
          </a:xfrm>
          <a:prstGeom prst="rect">
            <a:avLst/>
          </a:prstGeom>
          <a:noFill/>
        </p:spPr>
        <p:txBody>
          <a:bodyPr wrap="square" rtlCol="0">
            <a:spAutoFit/>
          </a:bodyPr>
          <a:lstStyle/>
          <a:p>
            <a:r>
              <a:rPr lang="en-US" altLang="zh-CN" sz="8800" dirty="0">
                <a:solidFill>
                  <a:schemeClr val="bg1"/>
                </a:solidFill>
                <a:latin typeface="Arial" panose="020B0604020202020204" pitchFamily="34" charset="0"/>
                <a:ea typeface="+mj-ea"/>
                <a:cs typeface="Arial" panose="020B0604020202020204" pitchFamily="34" charset="0"/>
              </a:rPr>
              <a:t>PART</a:t>
            </a:r>
            <a:r>
              <a:rPr lang="en-US" altLang="zh-CN" sz="8800" dirty="0">
                <a:solidFill>
                  <a:schemeClr val="bg1"/>
                </a:solidFill>
                <a:latin typeface="Arabic Typesetting" panose="03020402040406030203" pitchFamily="66" charset="-78"/>
                <a:ea typeface="+mj-ea"/>
                <a:cs typeface="Arabic Typesetting" panose="03020402040406030203" pitchFamily="66" charset="-78"/>
              </a:rPr>
              <a:t> </a:t>
            </a:r>
            <a:r>
              <a:rPr lang="en-US" altLang="zh-CN" sz="8800" dirty="0">
                <a:solidFill>
                  <a:schemeClr val="bg1"/>
                </a:solidFill>
                <a:latin typeface="Arial" panose="020B0604020202020204" pitchFamily="34" charset="0"/>
                <a:ea typeface="+mj-ea"/>
                <a:cs typeface="Arial" panose="020B0604020202020204" pitchFamily="34" charset="0"/>
              </a:rPr>
              <a:t>4</a:t>
            </a:r>
            <a:endParaRPr lang="zh-CN" altLang="en-US" sz="8800" dirty="0">
              <a:solidFill>
                <a:schemeClr val="bg1"/>
              </a:solidFill>
              <a:latin typeface="Arial" panose="020B0604020202020204" pitchFamily="34" charset="0"/>
              <a:ea typeface="+mj-ea"/>
              <a:cs typeface="Arial" panose="020B0604020202020204" pitchFamily="34" charset="0"/>
            </a:endParaRPr>
          </a:p>
        </p:txBody>
      </p:sp>
      <p:sp>
        <p:nvSpPr>
          <p:cNvPr id="14" name="矩形 13"/>
          <p:cNvSpPr/>
          <p:nvPr/>
        </p:nvSpPr>
        <p:spPr>
          <a:xfrm>
            <a:off x="308695" y="3040261"/>
            <a:ext cx="12169352" cy="2088232"/>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2396927" y="3400301"/>
            <a:ext cx="10297144" cy="1200329"/>
          </a:xfrm>
          <a:prstGeom prst="rect">
            <a:avLst/>
          </a:prstGeom>
          <a:noFill/>
        </p:spPr>
        <p:txBody>
          <a:bodyPr wrap="square" rtlCol="0">
            <a:spAutoFit/>
          </a:bodyPr>
          <a:lstStyle/>
          <a:p>
            <a:r>
              <a:rPr lang="zh-CN" altLang="en-US" sz="7200" b="1" spc="200" dirty="0">
                <a:solidFill>
                  <a:schemeClr val="accent6"/>
                </a:solidFill>
                <a:latin typeface="微软雅黑" panose="020B0503020204020204" pitchFamily="34" charset="-122"/>
                <a:ea typeface="微软雅黑" panose="020B0503020204020204" pitchFamily="34" charset="-122"/>
              </a:rPr>
              <a:t>拟解决的主要技术问题</a:t>
            </a:r>
          </a:p>
        </p:txBody>
      </p:sp>
    </p:spTree>
    <p:extLst>
      <p:ext uri="{BB962C8B-B14F-4D97-AF65-F5344CB8AC3E}">
        <p14:creationId xmlns:p14="http://schemas.microsoft.com/office/powerpoint/2010/main" val="17120944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p:cNvSpPr>
            <a:spLocks noChangeAspect="1"/>
          </p:cNvSpPr>
          <p:nvPr/>
        </p:nvSpPr>
        <p:spPr>
          <a:xfrm>
            <a:off x="1170243" y="2173617"/>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1170243" y="3541769"/>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标题 4"/>
          <p:cNvSpPr txBox="1">
            <a:spLocks/>
          </p:cNvSpPr>
          <p:nvPr/>
        </p:nvSpPr>
        <p:spPr>
          <a:xfrm>
            <a:off x="884758" y="235754"/>
            <a:ext cx="61926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拟解决主要技术问题</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DCDB714C-71F7-4AF9-A31D-C9D625B5469A}"/>
              </a:ext>
            </a:extLst>
          </p:cNvPr>
          <p:cNvSpPr txBox="1"/>
          <p:nvPr/>
        </p:nvSpPr>
        <p:spPr>
          <a:xfrm>
            <a:off x="2252911" y="2198231"/>
            <a:ext cx="10081120" cy="553998"/>
          </a:xfrm>
          <a:prstGeom prst="rect">
            <a:avLst/>
          </a:prstGeom>
          <a:noFill/>
        </p:spPr>
        <p:txBody>
          <a:bodyPr wrap="square" rtlCol="0">
            <a:spAutoFit/>
          </a:bodyPr>
          <a:lstStyle/>
          <a:p>
            <a:r>
              <a:rPr lang="zh-CN" altLang="en-US" sz="3000" dirty="0">
                <a:solidFill>
                  <a:schemeClr val="accent6"/>
                </a:solidFill>
                <a:latin typeface="微软雅黑" panose="020B0503020204020204" pitchFamily="34" charset="-122"/>
                <a:ea typeface="微软雅黑" panose="020B0503020204020204" pitchFamily="34" charset="-122"/>
              </a:rPr>
              <a:t>建立计及控制策略的并网</a:t>
            </a:r>
            <a:r>
              <a:rPr lang="en-US" altLang="zh-CN" sz="3000" dirty="0">
                <a:solidFill>
                  <a:schemeClr val="accent6"/>
                </a:solidFill>
                <a:latin typeface="微软雅黑" panose="020B0503020204020204" pitchFamily="34" charset="-122"/>
                <a:ea typeface="微软雅黑" panose="020B0503020204020204" pitchFamily="34" charset="-122"/>
              </a:rPr>
              <a:t>IBDG</a:t>
            </a:r>
            <a:r>
              <a:rPr lang="zh-CN" altLang="en-US" sz="3000" dirty="0">
                <a:solidFill>
                  <a:schemeClr val="accent6"/>
                </a:solidFill>
                <a:latin typeface="微软雅黑" panose="020B0503020204020204" pitchFamily="34" charset="-122"/>
                <a:ea typeface="微软雅黑" panose="020B0503020204020204" pitchFamily="34" charset="-122"/>
              </a:rPr>
              <a:t>等值模型</a:t>
            </a:r>
          </a:p>
        </p:txBody>
      </p:sp>
      <p:sp>
        <p:nvSpPr>
          <p:cNvPr id="6" name="矩形 5">
            <a:extLst>
              <a:ext uri="{FF2B5EF4-FFF2-40B4-BE49-F238E27FC236}">
                <a16:creationId xmlns="" xmlns:a16="http://schemas.microsoft.com/office/drawing/2014/main" id="{FAD700A3-65B5-4A1C-9CB7-0A588A4BD0FC}"/>
              </a:ext>
            </a:extLst>
          </p:cNvPr>
          <p:cNvSpPr/>
          <p:nvPr/>
        </p:nvSpPr>
        <p:spPr>
          <a:xfrm>
            <a:off x="2271678" y="3566383"/>
            <a:ext cx="10206369" cy="553998"/>
          </a:xfrm>
          <a:prstGeom prst="rect">
            <a:avLst/>
          </a:prstGeom>
        </p:spPr>
        <p:txBody>
          <a:bodyPr wrap="square">
            <a:spAutoFit/>
          </a:bodyPr>
          <a:lstStyle/>
          <a:p>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提取正序阻抗构造差动保护判据。</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0613BB98-5DF4-4BB2-8C01-21CF36CD9441}"/>
              </a:ext>
            </a:extLst>
          </p:cNvPr>
          <p:cNvSpPr txBox="1"/>
          <p:nvPr/>
        </p:nvSpPr>
        <p:spPr>
          <a:xfrm>
            <a:off x="1244798" y="1159342"/>
            <a:ext cx="11665297" cy="584775"/>
          </a:xfrm>
          <a:prstGeom prst="rect">
            <a:avLst/>
          </a:prstGeom>
          <a:noFill/>
        </p:spPr>
        <p:txBody>
          <a:bodyPr wrap="square" rtlCol="0">
            <a:spAutoFit/>
          </a:bodyPr>
          <a:lstStyle/>
          <a:p>
            <a:r>
              <a:rPr lang="zh-CN" altLang="en-US" sz="32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拟解决主要技术问题</a:t>
            </a:r>
            <a:r>
              <a:rPr lang="zh-CN" altLang="en-US" sz="3200" dirty="0">
                <a:solidFill>
                  <a:schemeClr val="accent6"/>
                </a:solidFill>
              </a:rPr>
              <a:t>：</a:t>
            </a:r>
          </a:p>
        </p:txBody>
      </p:sp>
      <p:sp>
        <p:nvSpPr>
          <p:cNvPr id="23" name="Oval 108">
            <a:extLst>
              <a:ext uri="{FF2B5EF4-FFF2-40B4-BE49-F238E27FC236}">
                <a16:creationId xmlns="" xmlns:a16="http://schemas.microsoft.com/office/drawing/2014/main" id="{51EA73B5-B150-4C52-A3A8-BF7BC09A4288}"/>
              </a:ext>
            </a:extLst>
          </p:cNvPr>
          <p:cNvSpPr>
            <a:spLocks noChangeAspect="1"/>
          </p:cNvSpPr>
          <p:nvPr/>
        </p:nvSpPr>
        <p:spPr>
          <a:xfrm>
            <a:off x="1172791" y="4984477"/>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矩形 23">
            <a:extLst>
              <a:ext uri="{FF2B5EF4-FFF2-40B4-BE49-F238E27FC236}">
                <a16:creationId xmlns="" xmlns:a16="http://schemas.microsoft.com/office/drawing/2014/main" id="{380D3F60-D5C4-453C-BA69-7D1DD2734111}"/>
              </a:ext>
            </a:extLst>
          </p:cNvPr>
          <p:cNvSpPr/>
          <p:nvPr/>
        </p:nvSpPr>
        <p:spPr>
          <a:xfrm>
            <a:off x="2271678" y="5056485"/>
            <a:ext cx="10206369" cy="553998"/>
          </a:xfrm>
          <a:prstGeom prst="rect">
            <a:avLst/>
          </a:prstGeom>
        </p:spPr>
        <p:txBody>
          <a:bodyPr wrap="square">
            <a:spAutoFit/>
          </a:bodyPr>
          <a:lstStyle/>
          <a:p>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为配电网分区，配置不同保护。</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05385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7" y="448"/>
            <a:ext cx="12875857"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983636" y="448"/>
            <a:ext cx="4891480" cy="7231757"/>
          </a:xfrm>
          <a:prstGeom prst="rect">
            <a:avLst/>
          </a:pr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140542" y="1210764"/>
            <a:ext cx="8577668" cy="4811127"/>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5173862" y="5078742"/>
            <a:ext cx="2767494" cy="481799"/>
          </a:xfrm>
          <a:prstGeom prst="rect">
            <a:avLst/>
          </a:prstGeom>
          <a:noFill/>
        </p:spPr>
        <p:txBody>
          <a:bodyPr wrap="square" rtlCol="0">
            <a:spAutoFit/>
          </a:bodyPr>
          <a:lstStyle/>
          <a:p>
            <a:pPr algn="ctr"/>
            <a:r>
              <a:rPr lang="zh-CN" altLang="en-US" sz="2531" dirty="0">
                <a:solidFill>
                  <a:srgbClr val="0E2234"/>
                </a:solidFill>
                <a:latin typeface="微软雅黑" panose="020B0503020204020204" pitchFamily="34" charset="-122"/>
                <a:ea typeface="微软雅黑" panose="020B0503020204020204" pitchFamily="34" charset="-122"/>
              </a:rPr>
              <a:t>汇报人：张茜</a:t>
            </a:r>
          </a:p>
        </p:txBody>
      </p:sp>
      <p:sp>
        <p:nvSpPr>
          <p:cNvPr id="11" name="矩形 10"/>
          <p:cNvSpPr/>
          <p:nvPr/>
        </p:nvSpPr>
        <p:spPr>
          <a:xfrm>
            <a:off x="2036887" y="1778554"/>
            <a:ext cx="8803447" cy="2300357"/>
          </a:xfrm>
          <a:prstGeom prst="rect">
            <a:avLst/>
          </a:prstGeom>
        </p:spPr>
        <p:txBody>
          <a:bodyPr wrap="square" lIns="68564" tIns="34282" rIns="68564" bIns="34282">
            <a:spAutoFit/>
          </a:bodyPr>
          <a:lstStyle/>
          <a:p>
            <a:pPr algn="ctr">
              <a:spcAft>
                <a:spcPts val="3000"/>
              </a:spcAft>
            </a:pPr>
            <a:r>
              <a:rPr lang="zh-CN" altLang="en-US" sz="5999" b="1" spc="316" dirty="0">
                <a:solidFill>
                  <a:srgbClr val="0E2234"/>
                </a:solidFill>
                <a:latin typeface="微软雅黑" panose="020B0503020204020204" pitchFamily="34" charset="-122"/>
                <a:ea typeface="微软雅黑" panose="020B0503020204020204" pitchFamily="34" charset="-122"/>
              </a:rPr>
              <a:t>汇报结束</a:t>
            </a:r>
            <a:endParaRPr lang="en-US" altLang="zh-CN" sz="5999" b="1" spc="316" dirty="0">
              <a:solidFill>
                <a:srgbClr val="0E2234"/>
              </a:solidFill>
              <a:latin typeface="微软雅黑" panose="020B0503020204020204" pitchFamily="34" charset="-122"/>
              <a:ea typeface="微软雅黑" panose="020B0503020204020204" pitchFamily="34" charset="-122"/>
            </a:endParaRPr>
          </a:p>
          <a:p>
            <a:pPr algn="ctr"/>
            <a:r>
              <a:rPr lang="zh-CN" altLang="en-US" sz="5999" b="1" spc="316" dirty="0">
                <a:solidFill>
                  <a:srgbClr val="0E2234"/>
                </a:solidFill>
                <a:latin typeface="微软雅黑" panose="020B0503020204020204" pitchFamily="34" charset="-122"/>
                <a:ea typeface="微软雅黑" panose="020B0503020204020204" pitchFamily="34" charset="-122"/>
              </a:rPr>
              <a:t>恳请各位老师批评指正</a:t>
            </a:r>
          </a:p>
        </p:txBody>
      </p:sp>
    </p:spTree>
    <p:extLst>
      <p:ext uri="{BB962C8B-B14F-4D97-AF65-F5344CB8AC3E}">
        <p14:creationId xmlns:p14="http://schemas.microsoft.com/office/powerpoint/2010/main" val="28704005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14:presetBounceEnd="20000">
                                      <p:stCondLst>
                                        <p:cond delay="0"/>
                                      </p:stCondLst>
                                      <p:iterate type="lt">
                                        <p:tmPct val="10000"/>
                                      </p:iterate>
                                      <p:childTnLst>
                                        <p:set>
                                          <p:cBhvr>
                                            <p:cTn id="20" dur="1" fill="hold">
                                              <p:stCondLst>
                                                <p:cond delay="0"/>
                                              </p:stCondLst>
                                            </p:cTn>
                                            <p:tgtEl>
                                              <p:spTgt spid="11"/>
                                            </p:tgtEl>
                                            <p:attrNameLst>
                                              <p:attrName>style.visibility</p:attrName>
                                            </p:attrNameLst>
                                          </p:cBhvr>
                                          <p:to>
                                            <p:strVal val="visible"/>
                                          </p:to>
                                        </p:set>
                                        <p:anim calcmode="lin" valueType="num" p14:bounceEnd="20000">
                                          <p:cBhvr additive="base">
                                            <p:cTn id="21"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150"/>
                                </p:stCondLst>
                                <p:childTnLst>
                                  <p:par>
                                    <p:cTn id="24" presetID="53" presetClass="entr" presetSubtype="16"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53"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iterate type="lt">
                                        <p:tmPct val="10000"/>
                                      </p:iterate>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150"/>
                                </p:stCondLst>
                                <p:childTnLst>
                                  <p:par>
                                    <p:cTn id="24" presetID="53" presetClass="entr" presetSubtype="16"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53" grpId="0"/>
          <p:bldP spid="1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7" y="448"/>
            <a:ext cx="12863159"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68736" y="663997"/>
            <a:ext cx="11377264" cy="6048672"/>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7375E"/>
              </a:solidFill>
            </a:endParaRPr>
          </a:p>
        </p:txBody>
      </p:sp>
      <p:sp>
        <p:nvSpPr>
          <p:cNvPr id="8" name="任意多边形: 形状 7"/>
          <p:cNvSpPr/>
          <p:nvPr/>
        </p:nvSpPr>
        <p:spPr>
          <a:xfrm>
            <a:off x="1633878" y="448"/>
            <a:ext cx="1627145" cy="3836577"/>
          </a:xfrm>
          <a:custGeom>
            <a:avLst/>
            <a:gdLst>
              <a:gd name="connsiteX0" fmla="*/ 0 w 1543050"/>
              <a:gd name="connsiteY0" fmla="*/ 0 h 2781300"/>
              <a:gd name="connsiteX1" fmla="*/ 1543050 w 1543050"/>
              <a:gd name="connsiteY1" fmla="*/ 0 h 2781300"/>
              <a:gd name="connsiteX2" fmla="*/ 1543050 w 1543050"/>
              <a:gd name="connsiteY2" fmla="*/ 2781300 h 2781300"/>
              <a:gd name="connsiteX3" fmla="*/ 771525 w 1543050"/>
              <a:gd name="connsiteY3" fmla="*/ 1981368 h 2781300"/>
              <a:gd name="connsiteX4" fmla="*/ 0 w 1543050"/>
              <a:gd name="connsiteY4" fmla="*/ 2781300 h 278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2781300">
                <a:moveTo>
                  <a:pt x="0" y="0"/>
                </a:moveTo>
                <a:lnTo>
                  <a:pt x="1543050" y="0"/>
                </a:lnTo>
                <a:lnTo>
                  <a:pt x="1543050" y="2781300"/>
                </a:lnTo>
                <a:lnTo>
                  <a:pt x="771525" y="1981368"/>
                </a:lnTo>
                <a:lnTo>
                  <a:pt x="0" y="2781300"/>
                </a:lnTo>
                <a:close/>
              </a:path>
            </a:pathLst>
          </a:cu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061223" y="1600101"/>
            <a:ext cx="5760639" cy="584776"/>
            <a:chOff x="5735630" y="1575319"/>
            <a:chExt cx="4304781" cy="584848"/>
          </a:xfrm>
        </p:grpSpPr>
        <p:sp>
          <p:nvSpPr>
            <p:cNvPr id="9" name="文本框 8"/>
            <p:cNvSpPr txBox="1"/>
            <p:nvPr/>
          </p:nvSpPr>
          <p:spPr>
            <a:xfrm>
              <a:off x="7152539" y="1575319"/>
              <a:ext cx="2887872" cy="584847"/>
            </a:xfrm>
            <a:prstGeom prst="rect">
              <a:avLst/>
            </a:prstGeom>
            <a:noFill/>
          </p:spPr>
          <p:txBody>
            <a:bodyPr wrap="square" rtlCol="0">
              <a:spAutoFit/>
            </a:bodyPr>
            <a:lstStyle/>
            <a:p>
              <a:r>
                <a:rPr lang="zh-CN" altLang="en-US" sz="3200" dirty="0">
                  <a:solidFill>
                    <a:schemeClr val="accent6">
                      <a:lumMod val="90000"/>
                      <a:lumOff val="10000"/>
                    </a:schemeClr>
                  </a:solidFill>
                  <a:latin typeface="微软雅黑" panose="020B0503020204020204" pitchFamily="34" charset="-122"/>
                  <a:ea typeface="微软雅黑" panose="020B0503020204020204" pitchFamily="34" charset="-122"/>
                </a:rPr>
                <a:t>选题背景及意义</a:t>
              </a:r>
            </a:p>
          </p:txBody>
        </p:sp>
        <p:sp>
          <p:nvSpPr>
            <p:cNvPr id="10" name="文本框 9"/>
            <p:cNvSpPr txBox="1"/>
            <p:nvPr/>
          </p:nvSpPr>
          <p:spPr>
            <a:xfrm>
              <a:off x="5735630" y="1575320"/>
              <a:ext cx="1145170" cy="584847"/>
            </a:xfrm>
            <a:prstGeom prst="rect">
              <a:avLst/>
            </a:prstGeom>
            <a:noFill/>
          </p:spPr>
          <p:txBody>
            <a:bodyPr wrap="square" rtlCol="0">
              <a:spAutoFit/>
            </a:bodyPr>
            <a:lstStyle/>
            <a:p>
              <a:r>
                <a:rPr lang="en-US" altLang="zh-CN" sz="3200" b="1" dirty="0">
                  <a:solidFill>
                    <a:schemeClr val="accent6">
                      <a:lumMod val="90000"/>
                      <a:lumOff val="10000"/>
                    </a:schemeClr>
                  </a:solidFill>
                  <a:latin typeface="微软雅黑" panose="020B0503020204020204" pitchFamily="34" charset="-122"/>
                  <a:ea typeface="微软雅黑" panose="020B0503020204020204" pitchFamily="34" charset="-122"/>
                </a:rPr>
                <a:t>Part 1</a:t>
              </a:r>
              <a:endParaRPr lang="zh-CN" altLang="en-US" sz="3200" b="1"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6843687" y="1655943"/>
              <a:ext cx="174681" cy="325638"/>
            </a:xfrm>
            <a:prstGeom prst="line">
              <a:avLst/>
            </a:prstGeom>
            <a:ln w="25400">
              <a:solidFill>
                <a:srgbClr val="0E2234"/>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061223" y="2536205"/>
            <a:ext cx="6128091" cy="1077218"/>
            <a:chOff x="5735630" y="2690217"/>
            <a:chExt cx="4158278" cy="1077350"/>
          </a:xfrm>
        </p:grpSpPr>
        <p:sp>
          <p:nvSpPr>
            <p:cNvPr id="12" name="文本框 11"/>
            <p:cNvSpPr txBox="1"/>
            <p:nvPr/>
          </p:nvSpPr>
          <p:spPr>
            <a:xfrm>
              <a:off x="7006036" y="2690217"/>
              <a:ext cx="2887872" cy="1077350"/>
            </a:xfrm>
            <a:prstGeom prst="rect">
              <a:avLst/>
            </a:prstGeom>
            <a:noFill/>
          </p:spPr>
          <p:txBody>
            <a:bodyPr wrap="square" rtlCol="0">
              <a:spAutoFit/>
            </a:bodyPr>
            <a:lstStyle/>
            <a:p>
              <a:r>
                <a:rPr lang="zh-CN" altLang="en-US" sz="3200" dirty="0">
                  <a:solidFill>
                    <a:srgbClr val="17375E"/>
                  </a:solidFill>
                  <a:latin typeface="微软雅黑" panose="020B0503020204020204" pitchFamily="34" charset="-122"/>
                  <a:ea typeface="微软雅黑" panose="020B0503020204020204" pitchFamily="34" charset="-122"/>
                </a:rPr>
                <a:t>国内外研究现状及存在的问题</a:t>
              </a:r>
            </a:p>
          </p:txBody>
        </p:sp>
        <p:sp>
          <p:nvSpPr>
            <p:cNvPr id="13" name="文本框 12"/>
            <p:cNvSpPr txBox="1"/>
            <p:nvPr/>
          </p:nvSpPr>
          <p:spPr>
            <a:xfrm>
              <a:off x="5735630" y="2690217"/>
              <a:ext cx="1145170" cy="584847"/>
            </a:xfrm>
            <a:prstGeom prst="rect">
              <a:avLst/>
            </a:prstGeom>
            <a:noFill/>
          </p:spPr>
          <p:txBody>
            <a:bodyPr wrap="square" rtlCol="0">
              <a:spAutoFit/>
            </a:bodyPr>
            <a:lstStyle/>
            <a:p>
              <a:r>
                <a:rPr lang="en-US" altLang="zh-CN" sz="3200" b="1" dirty="0">
                  <a:solidFill>
                    <a:srgbClr val="17375E"/>
                  </a:solidFill>
                  <a:latin typeface="微软雅黑" panose="020B0503020204020204" pitchFamily="34" charset="-122"/>
                  <a:ea typeface="微软雅黑" panose="020B0503020204020204" pitchFamily="34" charset="-122"/>
                </a:rPr>
                <a:t>Part 2</a:t>
              </a:r>
              <a:endParaRPr lang="zh-CN" altLang="en-US" sz="3200" b="1" dirty="0">
                <a:solidFill>
                  <a:srgbClr val="17375E"/>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H="1">
              <a:off x="6761727" y="2770840"/>
              <a:ext cx="174681" cy="325638"/>
            </a:xfrm>
            <a:prstGeom prst="line">
              <a:avLst/>
            </a:prstGeom>
            <a:ln w="25400">
              <a:solidFill>
                <a:srgbClr val="0E2234"/>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061223" y="3805088"/>
            <a:ext cx="5688632" cy="584776"/>
            <a:chOff x="5735630" y="3805114"/>
            <a:chExt cx="4250972" cy="584848"/>
          </a:xfrm>
        </p:grpSpPr>
        <p:sp>
          <p:nvSpPr>
            <p:cNvPr id="15" name="文本框 14"/>
            <p:cNvSpPr txBox="1"/>
            <p:nvPr/>
          </p:nvSpPr>
          <p:spPr>
            <a:xfrm>
              <a:off x="7098730" y="3805114"/>
              <a:ext cx="2887872" cy="584847"/>
            </a:xfrm>
            <a:prstGeom prst="rect">
              <a:avLst/>
            </a:prstGeom>
            <a:noFill/>
          </p:spPr>
          <p:txBody>
            <a:bodyPr wrap="square" rtlCol="0">
              <a:spAutoFit/>
            </a:bodyPr>
            <a:lstStyle/>
            <a:p>
              <a:r>
                <a:rPr lang="zh-CN" altLang="en-US" sz="3200" dirty="0">
                  <a:solidFill>
                    <a:srgbClr val="17375E"/>
                  </a:solidFill>
                  <a:latin typeface="微软雅黑" panose="020B0503020204020204" pitchFamily="34" charset="-122"/>
                  <a:ea typeface="微软雅黑" panose="020B0503020204020204" pitchFamily="34" charset="-122"/>
                </a:rPr>
                <a:t>主要研究内容</a:t>
              </a:r>
            </a:p>
          </p:txBody>
        </p:sp>
        <p:sp>
          <p:nvSpPr>
            <p:cNvPr id="17" name="文本框 16"/>
            <p:cNvSpPr txBox="1"/>
            <p:nvPr/>
          </p:nvSpPr>
          <p:spPr>
            <a:xfrm>
              <a:off x="5735630" y="3805115"/>
              <a:ext cx="1145170" cy="584847"/>
            </a:xfrm>
            <a:prstGeom prst="rect">
              <a:avLst/>
            </a:prstGeom>
            <a:noFill/>
          </p:spPr>
          <p:txBody>
            <a:bodyPr wrap="square" rtlCol="0">
              <a:spAutoFit/>
            </a:bodyPr>
            <a:lstStyle/>
            <a:p>
              <a:r>
                <a:rPr lang="en-US" altLang="zh-CN" sz="3200" b="1" dirty="0">
                  <a:solidFill>
                    <a:srgbClr val="17375E"/>
                  </a:solidFill>
                  <a:latin typeface="微软雅黑" panose="020B0503020204020204" pitchFamily="34" charset="-122"/>
                  <a:ea typeface="微软雅黑" panose="020B0503020204020204" pitchFamily="34" charset="-122"/>
                </a:rPr>
                <a:t>Part 3</a:t>
              </a:r>
              <a:endParaRPr lang="zh-CN" altLang="en-US" sz="3200" b="1" dirty="0">
                <a:solidFill>
                  <a:srgbClr val="17375E"/>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flipH="1">
              <a:off x="6843687" y="3885738"/>
              <a:ext cx="174681" cy="325638"/>
            </a:xfrm>
            <a:prstGeom prst="line">
              <a:avLst/>
            </a:prstGeom>
            <a:ln w="25400">
              <a:solidFill>
                <a:srgbClr val="0E2234"/>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5061223" y="4768453"/>
            <a:ext cx="6323765" cy="1077218"/>
            <a:chOff x="5735630" y="4920013"/>
            <a:chExt cx="4102436" cy="1077350"/>
          </a:xfrm>
        </p:grpSpPr>
        <p:sp>
          <p:nvSpPr>
            <p:cNvPr id="19" name="文本框 18"/>
            <p:cNvSpPr txBox="1"/>
            <p:nvPr/>
          </p:nvSpPr>
          <p:spPr>
            <a:xfrm>
              <a:off x="6950194" y="4920013"/>
              <a:ext cx="2887872" cy="1077350"/>
            </a:xfrm>
            <a:prstGeom prst="rect">
              <a:avLst/>
            </a:prstGeom>
            <a:noFill/>
          </p:spPr>
          <p:txBody>
            <a:bodyPr wrap="square" rtlCol="0">
              <a:spAutoFit/>
            </a:bodyPr>
            <a:lstStyle/>
            <a:p>
              <a:r>
                <a:rPr lang="zh-CN" altLang="en-US" sz="3200" dirty="0">
                  <a:solidFill>
                    <a:srgbClr val="17375E"/>
                  </a:solidFill>
                  <a:latin typeface="微软雅黑" panose="020B0503020204020204" pitchFamily="34" charset="-122"/>
                  <a:ea typeface="微软雅黑" panose="020B0503020204020204" pitchFamily="34" charset="-122"/>
                </a:rPr>
                <a:t>拟解决的主要技术问题</a:t>
              </a:r>
            </a:p>
          </p:txBody>
        </p:sp>
        <p:sp>
          <p:nvSpPr>
            <p:cNvPr id="21" name="文本框 20"/>
            <p:cNvSpPr txBox="1"/>
            <p:nvPr/>
          </p:nvSpPr>
          <p:spPr>
            <a:xfrm>
              <a:off x="5735630" y="4920013"/>
              <a:ext cx="1145170" cy="584847"/>
            </a:xfrm>
            <a:prstGeom prst="rect">
              <a:avLst/>
            </a:prstGeom>
            <a:noFill/>
          </p:spPr>
          <p:txBody>
            <a:bodyPr wrap="square" rtlCol="0">
              <a:spAutoFit/>
            </a:bodyPr>
            <a:lstStyle/>
            <a:p>
              <a:r>
                <a:rPr lang="en-US" altLang="zh-CN" sz="3200" b="1" dirty="0">
                  <a:solidFill>
                    <a:srgbClr val="17375E"/>
                  </a:solidFill>
                  <a:latin typeface="微软雅黑" panose="020B0503020204020204" pitchFamily="34" charset="-122"/>
                  <a:ea typeface="微软雅黑" panose="020B0503020204020204" pitchFamily="34" charset="-122"/>
                </a:rPr>
                <a:t>Part 4</a:t>
              </a:r>
              <a:endParaRPr lang="zh-CN" altLang="en-US" sz="3200" b="1" dirty="0">
                <a:solidFill>
                  <a:srgbClr val="17375E"/>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6716624" y="5000636"/>
              <a:ext cx="174681" cy="325638"/>
            </a:xfrm>
            <a:prstGeom prst="line">
              <a:avLst/>
            </a:prstGeom>
            <a:ln w="25400">
              <a:solidFill>
                <a:srgbClr val="0E2234"/>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1615687" y="1495221"/>
            <a:ext cx="1645336" cy="871221"/>
          </a:xfrm>
          <a:prstGeom prst="rect">
            <a:avLst/>
          </a:prstGeom>
          <a:noFill/>
        </p:spPr>
        <p:txBody>
          <a:bodyPr wrap="square" rtlCol="0">
            <a:spAutoFit/>
          </a:bodyPr>
          <a:lstStyle/>
          <a:p>
            <a:pPr algn="ctr"/>
            <a:r>
              <a:rPr lang="zh-CN" altLang="en-US" sz="5061" spc="316" dirty="0">
                <a:solidFill>
                  <a:schemeClr val="bg1"/>
                </a:solidFill>
                <a:latin typeface="微软雅黑" panose="020B0503020204020204" pitchFamily="34" charset="-122"/>
                <a:ea typeface="微软雅黑" panose="020B0503020204020204" pitchFamily="34" charset="-122"/>
              </a:rPr>
              <a:t>目录</a:t>
            </a:r>
          </a:p>
        </p:txBody>
      </p:sp>
      <p:sp>
        <p:nvSpPr>
          <p:cNvPr id="25" name="矩形 24"/>
          <p:cNvSpPr/>
          <p:nvPr/>
        </p:nvSpPr>
        <p:spPr>
          <a:xfrm>
            <a:off x="1148" y="5903151"/>
            <a:ext cx="4439495" cy="206624"/>
          </a:xfrm>
          <a:prstGeom prst="rect">
            <a:avLst/>
          </a:prstGeom>
          <a:solidFill>
            <a:srgbClr val="0E2234"/>
          </a:solidFill>
          <a:ln>
            <a:noFill/>
          </a:ln>
          <a:effectLst>
            <a:outerShdw blurRad="190500" sx="101000" sy="101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427266" y="5905563"/>
            <a:ext cx="4439495" cy="206624"/>
          </a:xfrm>
          <a:prstGeom prst="rect">
            <a:avLst/>
          </a:prstGeom>
          <a:solidFill>
            <a:srgbClr val="0E2234"/>
          </a:solidFill>
          <a:ln>
            <a:noFill/>
          </a:ln>
          <a:effectLst>
            <a:outerShdw blurRad="190500" sx="101000" sy="101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98636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7" y="448"/>
            <a:ext cx="12875857"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04840" y="0"/>
            <a:ext cx="4104456" cy="7232205"/>
          </a:xfrm>
          <a:prstGeom prst="rect">
            <a:avLst/>
          </a:pr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48855" y="873631"/>
            <a:ext cx="7849965" cy="1446550"/>
          </a:xfrm>
          <a:prstGeom prst="rect">
            <a:avLst/>
          </a:prstGeom>
          <a:noFill/>
        </p:spPr>
        <p:txBody>
          <a:bodyPr wrap="square" rtlCol="0">
            <a:spAutoFit/>
          </a:bodyPr>
          <a:lstStyle/>
          <a:p>
            <a:r>
              <a:rPr lang="en-US" altLang="zh-CN" sz="8800" dirty="0">
                <a:solidFill>
                  <a:schemeClr val="bg1"/>
                </a:solidFill>
                <a:latin typeface="Arial" panose="020B0604020202020204" pitchFamily="34" charset="0"/>
                <a:ea typeface="+mj-ea"/>
                <a:cs typeface="Arial" panose="020B0604020202020204" pitchFamily="34" charset="0"/>
              </a:rPr>
              <a:t>PART</a:t>
            </a:r>
            <a:r>
              <a:rPr lang="en-US" altLang="zh-CN" sz="8800" dirty="0">
                <a:solidFill>
                  <a:schemeClr val="bg1"/>
                </a:solidFill>
                <a:latin typeface="Arabic Typesetting" panose="03020402040406030203" pitchFamily="66" charset="-78"/>
                <a:ea typeface="+mj-ea"/>
                <a:cs typeface="Arabic Typesetting" panose="03020402040406030203" pitchFamily="66" charset="-78"/>
              </a:rPr>
              <a:t> </a:t>
            </a:r>
            <a:r>
              <a:rPr lang="en-US" altLang="zh-CN" sz="8800" dirty="0">
                <a:solidFill>
                  <a:schemeClr val="bg1"/>
                </a:solidFill>
                <a:latin typeface="Arial" panose="020B0604020202020204" pitchFamily="34" charset="0"/>
                <a:ea typeface="+mj-ea"/>
                <a:cs typeface="Arial" panose="020B0604020202020204" pitchFamily="34" charset="0"/>
              </a:rPr>
              <a:t>1</a:t>
            </a:r>
            <a:endParaRPr lang="zh-CN" altLang="en-US" sz="8800" dirty="0">
              <a:solidFill>
                <a:schemeClr val="bg1"/>
              </a:solidFill>
              <a:latin typeface="Arial" panose="020B0604020202020204" pitchFamily="34" charset="0"/>
              <a:ea typeface="+mj-ea"/>
              <a:cs typeface="Arial" panose="020B0604020202020204" pitchFamily="34" charset="0"/>
            </a:endParaRPr>
          </a:p>
        </p:txBody>
      </p:sp>
      <p:sp>
        <p:nvSpPr>
          <p:cNvPr id="14" name="矩形 13"/>
          <p:cNvSpPr/>
          <p:nvPr/>
        </p:nvSpPr>
        <p:spPr>
          <a:xfrm>
            <a:off x="308695" y="3040261"/>
            <a:ext cx="12169352" cy="2088232"/>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3693071" y="3400301"/>
            <a:ext cx="8424936" cy="1200329"/>
          </a:xfrm>
          <a:prstGeom prst="rect">
            <a:avLst/>
          </a:prstGeom>
          <a:noFill/>
        </p:spPr>
        <p:txBody>
          <a:bodyPr wrap="square" rtlCol="0">
            <a:spAutoFit/>
          </a:bodyPr>
          <a:lstStyle/>
          <a:p>
            <a:r>
              <a:rPr lang="zh-CN" altLang="en-US" sz="7200" b="1" spc="1200" dirty="0">
                <a:solidFill>
                  <a:schemeClr val="accent6"/>
                </a:solidFill>
                <a:latin typeface="微软雅黑" panose="020B0503020204020204" pitchFamily="34" charset="-122"/>
                <a:ea typeface="微软雅黑" panose="020B0503020204020204" pitchFamily="34" charset="-122"/>
              </a:rPr>
              <a:t>选题背景及意义</a:t>
            </a:r>
          </a:p>
        </p:txBody>
      </p:sp>
    </p:spTree>
    <p:extLst>
      <p:ext uri="{BB962C8B-B14F-4D97-AF65-F5344CB8AC3E}">
        <p14:creationId xmlns:p14="http://schemas.microsoft.com/office/powerpoint/2010/main" val="38196456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88"/>
          <p:cNvSpPr/>
          <p:nvPr/>
        </p:nvSpPr>
        <p:spPr>
          <a:xfrm>
            <a:off x="511847" y="3400301"/>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Rounded Rectangle 94"/>
          <p:cNvSpPr/>
          <p:nvPr/>
        </p:nvSpPr>
        <p:spPr>
          <a:xfrm>
            <a:off x="511847" y="5272509"/>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Rounded Rectangle 102"/>
          <p:cNvSpPr/>
          <p:nvPr/>
        </p:nvSpPr>
        <p:spPr>
          <a:xfrm>
            <a:off x="524719" y="196014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标题 4"/>
          <p:cNvSpPr txBox="1">
            <a:spLocks/>
          </p:cNvSpPr>
          <p:nvPr/>
        </p:nvSpPr>
        <p:spPr>
          <a:xfrm>
            <a:off x="884758" y="235754"/>
            <a:ext cx="38803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选题背景及意义</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BED8E0B5-3103-47BD-ABD9-D3A88A07D0C3}"/>
              </a:ext>
            </a:extLst>
          </p:cNvPr>
          <p:cNvSpPr txBox="1"/>
          <p:nvPr/>
        </p:nvSpPr>
        <p:spPr>
          <a:xfrm>
            <a:off x="2324919" y="1600101"/>
            <a:ext cx="9433048" cy="584775"/>
          </a:xfrm>
          <a:prstGeom prst="rect">
            <a:avLst/>
          </a:prstGeom>
          <a:noFill/>
        </p:spPr>
        <p:txBody>
          <a:bodyPr wrap="square" rtlCol="0">
            <a:spAutoFit/>
          </a:bodyPr>
          <a:lstStyle/>
          <a:p>
            <a:pPr indent="-720000"/>
            <a:r>
              <a:rPr lang="zh-CN" altLang="en-US" sz="3200" b="1" dirty="0">
                <a:solidFill>
                  <a:schemeClr val="accent6"/>
                </a:solidFill>
                <a:latin typeface="微软雅黑" panose="020B0503020204020204" pitchFamily="34" charset="-122"/>
                <a:ea typeface="微软雅黑" panose="020B0503020204020204" pitchFamily="34" charset="-122"/>
              </a:rPr>
              <a:t>首先</a:t>
            </a:r>
            <a:r>
              <a:rPr lang="zh-CN" altLang="en-US" sz="2400" dirty="0" smtClean="0">
                <a:solidFill>
                  <a:schemeClr val="accent6">
                    <a:lumMod val="90000"/>
                    <a:lumOff val="10000"/>
                  </a:schemeClr>
                </a:solidFill>
                <a:latin typeface="微软雅黑" panose="020B0503020204020204" pitchFamily="34" charset="-122"/>
                <a:ea typeface="微软雅黑" panose="020B0503020204020204" pitchFamily="34" charset="-122"/>
              </a:rPr>
              <a:t>，</a:t>
            </a:r>
            <a:r>
              <a:rPr lang="zh-CN" altLang="en-US" sz="2600" dirty="0" smtClean="0">
                <a:solidFill>
                  <a:schemeClr val="accent6">
                    <a:lumMod val="90000"/>
                    <a:lumOff val="10000"/>
                  </a:schemeClr>
                </a:solidFill>
                <a:latin typeface="微软雅黑" panose="020B0503020204020204" pitchFamily="34" charset="-122"/>
                <a:ea typeface="微软雅黑" panose="020B0503020204020204" pitchFamily="34" charset="-122"/>
              </a:rPr>
              <a:t>传统跑步机无法满足人们健身需求</a:t>
            </a:r>
            <a:endParaRPr lang="zh-CN" altLang="en-US" sz="2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AECBDC08-6F7C-4431-A6E0-C7D05F403D29}"/>
              </a:ext>
            </a:extLst>
          </p:cNvPr>
          <p:cNvSpPr txBox="1"/>
          <p:nvPr/>
        </p:nvSpPr>
        <p:spPr>
          <a:xfrm>
            <a:off x="2324919" y="2896245"/>
            <a:ext cx="9505056" cy="1323439"/>
          </a:xfrm>
          <a:prstGeom prst="rect">
            <a:avLst/>
          </a:prstGeom>
          <a:noFill/>
        </p:spPr>
        <p:txBody>
          <a:bodyPr wrap="square" rtlCol="0">
            <a:spAutoFit/>
          </a:bodyPr>
          <a:lstStyle>
            <a:defPPr>
              <a:defRPr lang="zh-CN"/>
            </a:defPPr>
            <a:lvl1pPr indent="-720000">
              <a:defRPr sz="3200">
                <a:solidFill>
                  <a:schemeClr val="accent6">
                    <a:lumMod val="90000"/>
                    <a:lumOff val="10000"/>
                  </a:schemeClr>
                </a:solidFill>
              </a:defRPr>
            </a:lvl1pPr>
          </a:lstStyle>
          <a:p>
            <a:r>
              <a:rPr lang="zh-CN" altLang="en-US" b="1" dirty="0">
                <a:solidFill>
                  <a:schemeClr val="accent6"/>
                </a:solidFill>
                <a:latin typeface="微软雅黑" panose="020B0503020204020204" pitchFamily="34" charset="-122"/>
                <a:ea typeface="微软雅黑" panose="020B0503020204020204" pitchFamily="34" charset="-122"/>
              </a:rPr>
              <a:t>其次</a:t>
            </a:r>
            <a:r>
              <a:rPr lang="zh-CN" altLang="en-US" sz="2400" dirty="0" smtClean="0">
                <a:latin typeface="微软雅黑" panose="020B0503020204020204" pitchFamily="34" charset="-122"/>
                <a:ea typeface="微软雅黑" panose="020B0503020204020204" pitchFamily="34" charset="-122"/>
              </a:rPr>
              <a:t>，目前大部分跑步机仅仅显示人体状态信息，不能反馈到跑步机控制方面。同时，一些对跑步机速度控制方法都是针对心率进行跟踪。</a:t>
            </a:r>
            <a:endParaRPr lang="zh-CN" altLang="en-US" sz="2600"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 xmlns:a16="http://schemas.microsoft.com/office/drawing/2014/main" id="{66C5B903-2DA0-4108-86F7-D11F3A4D2C3F}"/>
              </a:ext>
            </a:extLst>
          </p:cNvPr>
          <p:cNvSpPr txBox="1"/>
          <p:nvPr/>
        </p:nvSpPr>
        <p:spPr>
          <a:xfrm>
            <a:off x="2324919" y="4624437"/>
            <a:ext cx="9577064" cy="1384995"/>
          </a:xfrm>
          <a:prstGeom prst="rect">
            <a:avLst/>
          </a:prstGeom>
          <a:noFill/>
        </p:spPr>
        <p:txBody>
          <a:bodyPr wrap="square" rtlCol="0">
            <a:spAutoFit/>
          </a:bodyPr>
          <a:lstStyle>
            <a:defPPr>
              <a:defRPr lang="zh-CN"/>
            </a:defPPr>
            <a:lvl1pPr indent="-720000">
              <a:defRPr sz="3200">
                <a:solidFill>
                  <a:schemeClr val="accent6">
                    <a:lumMod val="90000"/>
                    <a:lumOff val="10000"/>
                  </a:schemeClr>
                </a:solidFill>
              </a:defRPr>
            </a:lvl1pPr>
          </a:lstStyle>
          <a:p>
            <a:r>
              <a:rPr lang="zh-CN" altLang="en-US" b="1" dirty="0" smtClean="0">
                <a:solidFill>
                  <a:schemeClr val="accent6"/>
                </a:solidFill>
                <a:latin typeface="微软雅黑" panose="020B0503020204020204" pitchFamily="34" charset="-122"/>
                <a:ea typeface="微软雅黑" panose="020B0503020204020204" pitchFamily="34" charset="-122"/>
              </a:rPr>
              <a:t>最终</a:t>
            </a:r>
            <a:r>
              <a:rPr lang="zh-CN" altLang="en-US" sz="24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通过对人体运动状态进行多传感器检测，利用多数据融合技术得出对人体状态的统一评估，再根据人体状态控制跑步机转速，达到更好的训练效果。</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68629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7" y="448"/>
            <a:ext cx="12875857"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04840" y="0"/>
            <a:ext cx="4104456" cy="7232205"/>
          </a:xfrm>
          <a:prstGeom prst="rect">
            <a:avLst/>
          </a:pr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48855" y="873631"/>
            <a:ext cx="7849965" cy="1446550"/>
          </a:xfrm>
          <a:prstGeom prst="rect">
            <a:avLst/>
          </a:prstGeom>
          <a:noFill/>
        </p:spPr>
        <p:txBody>
          <a:bodyPr wrap="square" rtlCol="0">
            <a:spAutoFit/>
          </a:bodyPr>
          <a:lstStyle/>
          <a:p>
            <a:r>
              <a:rPr lang="en-US" altLang="zh-CN" sz="8800" dirty="0">
                <a:solidFill>
                  <a:schemeClr val="bg1"/>
                </a:solidFill>
                <a:latin typeface="Arial" panose="020B0604020202020204" pitchFamily="34" charset="0"/>
                <a:ea typeface="+mj-ea"/>
                <a:cs typeface="Arial" panose="020B0604020202020204" pitchFamily="34" charset="0"/>
              </a:rPr>
              <a:t>PART</a:t>
            </a:r>
            <a:r>
              <a:rPr lang="en-US" altLang="zh-CN" sz="8800" dirty="0">
                <a:solidFill>
                  <a:schemeClr val="bg1"/>
                </a:solidFill>
                <a:latin typeface="Arabic Typesetting" panose="03020402040406030203" pitchFamily="66" charset="-78"/>
                <a:ea typeface="+mj-ea"/>
                <a:cs typeface="Arabic Typesetting" panose="03020402040406030203" pitchFamily="66" charset="-78"/>
              </a:rPr>
              <a:t> </a:t>
            </a:r>
            <a:r>
              <a:rPr lang="en-US" altLang="zh-CN" sz="8800" dirty="0">
                <a:solidFill>
                  <a:schemeClr val="bg1"/>
                </a:solidFill>
                <a:latin typeface="Arial" panose="020B0604020202020204" pitchFamily="34" charset="0"/>
                <a:ea typeface="+mj-ea"/>
                <a:cs typeface="Arial" panose="020B0604020202020204" pitchFamily="34" charset="0"/>
              </a:rPr>
              <a:t>2</a:t>
            </a:r>
            <a:endParaRPr lang="zh-CN" altLang="en-US" sz="8800" dirty="0">
              <a:solidFill>
                <a:schemeClr val="bg1"/>
              </a:solidFill>
              <a:latin typeface="Arial" panose="020B0604020202020204" pitchFamily="34" charset="0"/>
              <a:ea typeface="+mj-ea"/>
              <a:cs typeface="Arial" panose="020B0604020202020204" pitchFamily="34" charset="0"/>
            </a:endParaRPr>
          </a:p>
        </p:txBody>
      </p:sp>
      <p:sp>
        <p:nvSpPr>
          <p:cNvPr id="14" name="矩形 13"/>
          <p:cNvSpPr/>
          <p:nvPr/>
        </p:nvSpPr>
        <p:spPr>
          <a:xfrm>
            <a:off x="308695" y="3040261"/>
            <a:ext cx="12385376" cy="2088232"/>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1388815" y="3472309"/>
            <a:ext cx="12313368" cy="1107996"/>
          </a:xfrm>
          <a:prstGeom prst="rect">
            <a:avLst/>
          </a:prstGeom>
          <a:noFill/>
        </p:spPr>
        <p:txBody>
          <a:bodyPr wrap="square" rtlCol="0">
            <a:spAutoFit/>
          </a:bodyPr>
          <a:lstStyle/>
          <a:p>
            <a:r>
              <a:rPr lang="zh-CN" altLang="en-US" sz="6600" b="1" dirty="0">
                <a:solidFill>
                  <a:schemeClr val="accent4"/>
                </a:solidFill>
                <a:latin typeface="微软雅黑" panose="020B0503020204020204" pitchFamily="34" charset="-122"/>
                <a:ea typeface="微软雅黑" panose="020B0503020204020204" pitchFamily="34" charset="-122"/>
              </a:rPr>
              <a:t>国内外研究现状及存在的问题</a:t>
            </a:r>
          </a:p>
        </p:txBody>
      </p:sp>
    </p:spTree>
    <p:extLst>
      <p:ext uri="{BB962C8B-B14F-4D97-AF65-F5344CB8AC3E}">
        <p14:creationId xmlns:p14="http://schemas.microsoft.com/office/powerpoint/2010/main" val="38349052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p:cNvSpPr>
            <a:spLocks noChangeAspect="1"/>
          </p:cNvSpPr>
          <p:nvPr/>
        </p:nvSpPr>
        <p:spPr>
          <a:xfrm>
            <a:off x="810203" y="2461649"/>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810203" y="3397753"/>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标题 4"/>
          <p:cNvSpPr txBox="1">
            <a:spLocks/>
          </p:cNvSpPr>
          <p:nvPr/>
        </p:nvSpPr>
        <p:spPr>
          <a:xfrm>
            <a:off x="884758" y="235754"/>
            <a:ext cx="38803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国内外研究现状</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DCDB714C-71F7-4AF9-A31D-C9D625B5469A}"/>
              </a:ext>
            </a:extLst>
          </p:cNvPr>
          <p:cNvSpPr txBox="1"/>
          <p:nvPr/>
        </p:nvSpPr>
        <p:spPr>
          <a:xfrm>
            <a:off x="1892871" y="2486263"/>
            <a:ext cx="10081120" cy="553998"/>
          </a:xfrm>
          <a:prstGeom prst="rect">
            <a:avLst/>
          </a:prstGeom>
          <a:noFill/>
        </p:spPr>
        <p:txBody>
          <a:bodyPr wrap="square" rtlCol="0">
            <a:spAutoFit/>
          </a:bodyPr>
          <a:lstStyle/>
          <a:p>
            <a:r>
              <a:rPr lang="zh-CN" altLang="zh-CN" sz="3000" dirty="0">
                <a:solidFill>
                  <a:schemeClr val="accent6"/>
                </a:solidFill>
                <a:latin typeface="微软雅黑" panose="020B0503020204020204" pitchFamily="34" charset="-122"/>
                <a:ea typeface="微软雅黑" panose="020B0503020204020204" pitchFamily="34" charset="-122"/>
              </a:rPr>
              <a:t>从</a:t>
            </a:r>
            <a:r>
              <a:rPr lang="en-US" altLang="zh-CN" sz="3000" dirty="0">
                <a:solidFill>
                  <a:schemeClr val="accent6"/>
                </a:solidFill>
                <a:latin typeface="微软雅黑" panose="020B0503020204020204" pitchFamily="34" charset="-122"/>
                <a:ea typeface="微软雅黑" panose="020B0503020204020204" pitchFamily="34" charset="-122"/>
              </a:rPr>
              <a:t>DG</a:t>
            </a:r>
            <a:r>
              <a:rPr lang="zh-CN" altLang="zh-CN" sz="3000" dirty="0">
                <a:solidFill>
                  <a:schemeClr val="accent6"/>
                </a:solidFill>
                <a:latin typeface="微软雅黑" panose="020B0503020204020204" pitchFamily="34" charset="-122"/>
                <a:ea typeface="微软雅黑" panose="020B0503020204020204" pitchFamily="34" charset="-122"/>
              </a:rPr>
              <a:t>本身出发，降低</a:t>
            </a:r>
            <a:r>
              <a:rPr lang="en-US" altLang="zh-CN" sz="3000" dirty="0">
                <a:solidFill>
                  <a:schemeClr val="accent6"/>
                </a:solidFill>
                <a:latin typeface="微软雅黑" panose="020B0503020204020204" pitchFamily="34" charset="-122"/>
                <a:ea typeface="微软雅黑" panose="020B0503020204020204" pitchFamily="34" charset="-122"/>
              </a:rPr>
              <a:t>DG</a:t>
            </a:r>
            <a:r>
              <a:rPr lang="zh-CN" altLang="zh-CN" sz="3000" dirty="0">
                <a:solidFill>
                  <a:schemeClr val="accent6"/>
                </a:solidFill>
                <a:latin typeface="微软雅黑" panose="020B0503020204020204" pitchFamily="34" charset="-122"/>
                <a:ea typeface="微软雅黑" panose="020B0503020204020204" pitchFamily="34" charset="-122"/>
              </a:rPr>
              <a:t>接入后对配网侧保护的影响</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FAD700A3-65B5-4A1C-9CB7-0A588A4BD0FC}"/>
              </a:ext>
            </a:extLst>
          </p:cNvPr>
          <p:cNvSpPr/>
          <p:nvPr/>
        </p:nvSpPr>
        <p:spPr>
          <a:xfrm>
            <a:off x="1858397" y="3422367"/>
            <a:ext cx="10206369" cy="553998"/>
          </a:xfrm>
          <a:prstGeom prst="rect">
            <a:avLst/>
          </a:prstGeom>
        </p:spPr>
        <p:txBody>
          <a:bodyPr wrap="square">
            <a:spAutoFit/>
          </a:bodyPr>
          <a:lstStyle/>
          <a:p>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从</a:t>
            </a:r>
            <a:r>
              <a:rPr lang="zh-CN" altLang="zh-CN"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改进保护原理的角度，提高保护对</a:t>
            </a:r>
            <a:r>
              <a:rPr lang="en-US" altLang="zh-CN" sz="3000" kern="100" dirty="0">
                <a:solidFill>
                  <a:schemeClr val="accent6"/>
                </a:solidFill>
                <a:latin typeface="微软雅黑" panose="020B0503020204020204" pitchFamily="34" charset="-122"/>
                <a:ea typeface="微软雅黑" panose="020B0503020204020204" pitchFamily="34" charset="-122"/>
              </a:rPr>
              <a:t>DG</a:t>
            </a:r>
            <a:r>
              <a:rPr lang="zh-CN" altLang="zh-CN"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接入的接纳性</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grpSp>
        <p:nvGrpSpPr>
          <p:cNvPr id="51" name="Group 42">
            <a:extLst>
              <a:ext uri="{FF2B5EF4-FFF2-40B4-BE49-F238E27FC236}">
                <a16:creationId xmlns="" xmlns:a16="http://schemas.microsoft.com/office/drawing/2014/main" id="{F825B299-F9D9-4667-A44E-29A085CBE3AB}"/>
              </a:ext>
            </a:extLst>
          </p:cNvPr>
          <p:cNvGrpSpPr/>
          <p:nvPr/>
        </p:nvGrpSpPr>
        <p:grpSpPr>
          <a:xfrm>
            <a:off x="1028775" y="3963789"/>
            <a:ext cx="1152128" cy="876672"/>
            <a:chOff x="1930011" y="3277303"/>
            <a:chExt cx="2993376" cy="2280771"/>
          </a:xfrm>
          <a:solidFill>
            <a:schemeClr val="accent1"/>
          </a:solidFill>
        </p:grpSpPr>
        <p:sp>
          <p:nvSpPr>
            <p:cNvPr id="52" name="Oval 26">
              <a:extLst>
                <a:ext uri="{FF2B5EF4-FFF2-40B4-BE49-F238E27FC236}">
                  <a16:creationId xmlns="" xmlns:a16="http://schemas.microsoft.com/office/drawing/2014/main" id="{6ACFA849-A1FC-4550-BC0B-9FAC7B72C8B5}"/>
                </a:ext>
              </a:extLst>
            </p:cNvPr>
            <p:cNvSpPr/>
            <p:nvPr/>
          </p:nvSpPr>
          <p:spPr>
            <a:xfrm>
              <a:off x="1930011" y="4248541"/>
              <a:ext cx="1584726" cy="13095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lt"/>
                </a:rPr>
                <a:t>01</a:t>
              </a:r>
              <a:endParaRPr lang="en-AU" sz="1600" dirty="0">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53" name="Freeform 6">
              <a:extLst>
                <a:ext uri="{FF2B5EF4-FFF2-40B4-BE49-F238E27FC236}">
                  <a16:creationId xmlns="" xmlns:a16="http://schemas.microsoft.com/office/drawing/2014/main" id="{9B9F7864-AE2D-4257-AF5B-A5E6E75A3AC7}"/>
                </a:ext>
              </a:extLst>
            </p:cNvPr>
            <p:cNvSpPr>
              <a:spLocks/>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48" tIns="64274" rIns="128548" bIns="64274" numCol="1" anchor="t" anchorCtr="0" compatLnSpc="1">
              <a:prstTxWarp prst="textNoShape">
                <a:avLst/>
              </a:prstTxWarp>
            </a:bodyPr>
            <a:lstStyle/>
            <a:p>
              <a:endParaRPr lang="en-US" sz="4400">
                <a:latin typeface="Arial" panose="020B0604020202020204" pitchFamily="34" charset="0"/>
                <a:cs typeface="Arial" panose="020B0604020202020204" pitchFamily="34" charset="0"/>
                <a:sym typeface="+mn-lt"/>
              </a:endParaRPr>
            </a:p>
          </p:txBody>
        </p:sp>
      </p:grpSp>
      <p:grpSp>
        <p:nvGrpSpPr>
          <p:cNvPr id="55" name="Group 42">
            <a:extLst>
              <a:ext uri="{FF2B5EF4-FFF2-40B4-BE49-F238E27FC236}">
                <a16:creationId xmlns="" xmlns:a16="http://schemas.microsoft.com/office/drawing/2014/main" id="{ECBE211A-D687-4EEB-85BA-6F2570A7BAB3}"/>
              </a:ext>
            </a:extLst>
          </p:cNvPr>
          <p:cNvGrpSpPr/>
          <p:nvPr/>
        </p:nvGrpSpPr>
        <p:grpSpPr>
          <a:xfrm>
            <a:off x="1028775" y="4755877"/>
            <a:ext cx="1152128" cy="876672"/>
            <a:chOff x="1930011" y="3277303"/>
            <a:chExt cx="2993376" cy="2280771"/>
          </a:xfrm>
          <a:solidFill>
            <a:schemeClr val="accent1"/>
          </a:solidFill>
        </p:grpSpPr>
        <p:sp>
          <p:nvSpPr>
            <p:cNvPr id="56" name="Oval 26">
              <a:extLst>
                <a:ext uri="{FF2B5EF4-FFF2-40B4-BE49-F238E27FC236}">
                  <a16:creationId xmlns="" xmlns:a16="http://schemas.microsoft.com/office/drawing/2014/main" id="{D288511F-3B42-4FD1-8D82-3A43BE4543D7}"/>
                </a:ext>
              </a:extLst>
            </p:cNvPr>
            <p:cNvSpPr/>
            <p:nvPr/>
          </p:nvSpPr>
          <p:spPr>
            <a:xfrm>
              <a:off x="1930011" y="4248541"/>
              <a:ext cx="1584726" cy="13095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lt"/>
                </a:rPr>
                <a:t>02</a:t>
              </a:r>
              <a:endParaRPr lang="en-AU" sz="1600" dirty="0">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57" name="Freeform 6">
              <a:extLst>
                <a:ext uri="{FF2B5EF4-FFF2-40B4-BE49-F238E27FC236}">
                  <a16:creationId xmlns="" xmlns:a16="http://schemas.microsoft.com/office/drawing/2014/main" id="{FDE6A219-BEB9-4B93-8F24-B91C9BD85C63}"/>
                </a:ext>
              </a:extLst>
            </p:cNvPr>
            <p:cNvSpPr>
              <a:spLocks/>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48" tIns="64274" rIns="128548" bIns="64274" numCol="1" anchor="t" anchorCtr="0" compatLnSpc="1">
              <a:prstTxWarp prst="textNoShape">
                <a:avLst/>
              </a:prstTxWarp>
            </a:bodyPr>
            <a:lstStyle/>
            <a:p>
              <a:endParaRPr lang="en-US" sz="4400">
                <a:latin typeface="Arial" panose="020B0604020202020204" pitchFamily="34" charset="0"/>
                <a:cs typeface="Arial" panose="020B0604020202020204" pitchFamily="34" charset="0"/>
                <a:sym typeface="+mn-lt"/>
              </a:endParaRPr>
            </a:p>
          </p:txBody>
        </p:sp>
      </p:grpSp>
      <p:grpSp>
        <p:nvGrpSpPr>
          <p:cNvPr id="58" name="Group 42">
            <a:extLst>
              <a:ext uri="{FF2B5EF4-FFF2-40B4-BE49-F238E27FC236}">
                <a16:creationId xmlns="" xmlns:a16="http://schemas.microsoft.com/office/drawing/2014/main" id="{7C1BFDA5-B16E-4C93-9F1D-603EDDBDA9CA}"/>
              </a:ext>
            </a:extLst>
          </p:cNvPr>
          <p:cNvGrpSpPr/>
          <p:nvPr/>
        </p:nvGrpSpPr>
        <p:grpSpPr>
          <a:xfrm>
            <a:off x="1028775" y="5475957"/>
            <a:ext cx="1152128" cy="876672"/>
            <a:chOff x="1930011" y="3277303"/>
            <a:chExt cx="2993376" cy="2280771"/>
          </a:xfrm>
          <a:solidFill>
            <a:schemeClr val="accent1"/>
          </a:solidFill>
        </p:grpSpPr>
        <p:sp>
          <p:nvSpPr>
            <p:cNvPr id="59" name="Oval 26">
              <a:extLst>
                <a:ext uri="{FF2B5EF4-FFF2-40B4-BE49-F238E27FC236}">
                  <a16:creationId xmlns="" xmlns:a16="http://schemas.microsoft.com/office/drawing/2014/main" id="{B9B9F951-7180-48E4-9E74-D23B14F83589}"/>
                </a:ext>
              </a:extLst>
            </p:cNvPr>
            <p:cNvSpPr/>
            <p:nvPr/>
          </p:nvSpPr>
          <p:spPr>
            <a:xfrm>
              <a:off x="1930011" y="4248541"/>
              <a:ext cx="1584726" cy="13095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lt"/>
                </a:rPr>
                <a:t>03</a:t>
              </a:r>
              <a:endParaRPr lang="en-AU" sz="1600" dirty="0">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64" name="Freeform 6">
              <a:extLst>
                <a:ext uri="{FF2B5EF4-FFF2-40B4-BE49-F238E27FC236}">
                  <a16:creationId xmlns="" xmlns:a16="http://schemas.microsoft.com/office/drawing/2014/main" id="{685F2ED2-5AC8-4C42-A480-47F0DEE558DE}"/>
                </a:ext>
              </a:extLst>
            </p:cNvPr>
            <p:cNvSpPr>
              <a:spLocks/>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48" tIns="64274" rIns="128548" bIns="64274" numCol="1" anchor="t" anchorCtr="0" compatLnSpc="1">
              <a:prstTxWarp prst="textNoShape">
                <a:avLst/>
              </a:prstTxWarp>
            </a:bodyPr>
            <a:lstStyle/>
            <a:p>
              <a:endParaRPr lang="en-US" sz="4400">
                <a:latin typeface="Arial" panose="020B0604020202020204" pitchFamily="34" charset="0"/>
                <a:cs typeface="Arial" panose="020B0604020202020204" pitchFamily="34" charset="0"/>
                <a:sym typeface="+mn-lt"/>
              </a:endParaRPr>
            </a:p>
          </p:txBody>
        </p:sp>
      </p:grpSp>
      <p:sp>
        <p:nvSpPr>
          <p:cNvPr id="65" name="文本框 64">
            <a:extLst>
              <a:ext uri="{FF2B5EF4-FFF2-40B4-BE49-F238E27FC236}">
                <a16:creationId xmlns="" xmlns:a16="http://schemas.microsoft.com/office/drawing/2014/main" id="{FB164F52-C955-46A7-8517-911E7BBBF3D6}"/>
              </a:ext>
            </a:extLst>
          </p:cNvPr>
          <p:cNvSpPr txBox="1"/>
          <p:nvPr/>
        </p:nvSpPr>
        <p:spPr>
          <a:xfrm>
            <a:off x="2090128" y="4317241"/>
            <a:ext cx="8496944" cy="523220"/>
          </a:xfrm>
          <a:prstGeom prst="rect">
            <a:avLst/>
          </a:prstGeom>
          <a:noFill/>
        </p:spPr>
        <p:txBody>
          <a:bodyPr wrap="square" rtlCol="0">
            <a:spAutoFit/>
          </a:bodyPr>
          <a:lstStyle/>
          <a:p>
            <a:r>
              <a:rPr lang="zh-CN" altLang="zh-CN" sz="2800" kern="100" dirty="0">
                <a:solidFill>
                  <a:schemeClr val="accent6">
                    <a:lumMod val="90000"/>
                    <a:lumOff val="10000"/>
                  </a:schemeClr>
                </a:solidFill>
                <a:latin typeface="微软雅黑" panose="020B0503020204020204" pitchFamily="34" charset="-122"/>
                <a:ea typeface="微软雅黑" panose="020B0503020204020204" pitchFamily="34" charset="-122"/>
                <a:cs typeface="Calibri" panose="020F0502020204030204" pitchFamily="34" charset="0"/>
              </a:rPr>
              <a:t>基于传统电流保护的改进</a:t>
            </a:r>
            <a:endParaRPr lang="zh-CN" altLang="en-US" sz="28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 xmlns:a16="http://schemas.microsoft.com/office/drawing/2014/main" id="{F4881F2E-E2C3-4DCC-A56D-756C85974F9C}"/>
              </a:ext>
            </a:extLst>
          </p:cNvPr>
          <p:cNvSpPr txBox="1"/>
          <p:nvPr/>
        </p:nvSpPr>
        <p:spPr>
          <a:xfrm>
            <a:off x="2084423" y="5109329"/>
            <a:ext cx="8496944" cy="523220"/>
          </a:xfrm>
          <a:prstGeom prst="rect">
            <a:avLst/>
          </a:prstGeom>
          <a:noFill/>
        </p:spPr>
        <p:txBody>
          <a:bodyPr wrap="square" rtlCol="0">
            <a:spAutoFit/>
          </a:bodyPr>
          <a:lstStyle/>
          <a:p>
            <a:r>
              <a:rPr lang="zh-CN" altLang="zh-CN" sz="2800" kern="100" dirty="0">
                <a:solidFill>
                  <a:schemeClr val="accent6">
                    <a:lumMod val="90000"/>
                    <a:lumOff val="10000"/>
                  </a:schemeClr>
                </a:solidFill>
                <a:latin typeface="微软雅黑" panose="020B0503020204020204" pitchFamily="34" charset="-122"/>
                <a:ea typeface="微软雅黑" panose="020B0503020204020204" pitchFamily="34" charset="-122"/>
                <a:cs typeface="Calibri" panose="020F0502020204030204" pitchFamily="34" charset="0"/>
              </a:rPr>
              <a:t>引入输电网的保护原理（其中以纵联保护最为常见）</a:t>
            </a:r>
            <a:endParaRPr lang="zh-CN" altLang="en-US" sz="28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1E412A8D-53CC-4D78-BD7B-1BA5616CA8AF}"/>
              </a:ext>
            </a:extLst>
          </p:cNvPr>
          <p:cNvSpPr/>
          <p:nvPr/>
        </p:nvSpPr>
        <p:spPr>
          <a:xfrm>
            <a:off x="2090128" y="5829409"/>
            <a:ext cx="4852610" cy="523220"/>
          </a:xfrm>
          <a:prstGeom prst="rect">
            <a:avLst/>
          </a:prstGeom>
          <a:noFill/>
        </p:spPr>
        <p:txBody>
          <a:bodyPr wrap="square" rtlCol="0">
            <a:spAutoFit/>
          </a:bodyPr>
          <a:lstStyle/>
          <a:p>
            <a:r>
              <a:rPr lang="zh-CN" altLang="zh-CN" sz="2800" kern="100" dirty="0">
                <a:solidFill>
                  <a:schemeClr val="accent6">
                    <a:lumMod val="90000"/>
                    <a:lumOff val="10000"/>
                  </a:schemeClr>
                </a:solidFill>
                <a:latin typeface="微软雅黑" panose="020B0503020204020204" pitchFamily="34" charset="-122"/>
                <a:ea typeface="微软雅黑" panose="020B0503020204020204" pitchFamily="34" charset="-122"/>
                <a:cs typeface="Calibri" panose="020F0502020204030204" pitchFamily="34" charset="0"/>
              </a:rPr>
              <a:t>基于通信技术来实现广域保护</a:t>
            </a:r>
            <a:endParaRPr lang="zh-CN" altLang="en-US" sz="2800" kern="100" dirty="0">
              <a:solidFill>
                <a:schemeClr val="accent6">
                  <a:lumMod val="90000"/>
                  <a:lumOff val="10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文本框 9">
            <a:extLst>
              <a:ext uri="{FF2B5EF4-FFF2-40B4-BE49-F238E27FC236}">
                <a16:creationId xmlns="" xmlns:a16="http://schemas.microsoft.com/office/drawing/2014/main" id="{0613BB98-5DF4-4BB2-8C01-21CF36CD9441}"/>
              </a:ext>
            </a:extLst>
          </p:cNvPr>
          <p:cNvSpPr txBox="1"/>
          <p:nvPr/>
        </p:nvSpPr>
        <p:spPr>
          <a:xfrm>
            <a:off x="884758" y="1098947"/>
            <a:ext cx="11665297" cy="1077218"/>
          </a:xfrm>
          <a:prstGeom prst="rect">
            <a:avLst/>
          </a:prstGeom>
          <a:noFill/>
        </p:spPr>
        <p:txBody>
          <a:bodyPr wrap="square" rtlCol="0">
            <a:spAutoFit/>
          </a:bodyPr>
          <a:lstStyle/>
          <a:p>
            <a:r>
              <a:rPr lang="zh-CN" altLang="zh-CN" sz="3200" dirty="0">
                <a:solidFill>
                  <a:schemeClr val="accent6">
                    <a:lumMod val="90000"/>
                    <a:lumOff val="10000"/>
                  </a:schemeClr>
                </a:solidFill>
                <a:latin typeface="微软雅黑" panose="020B0503020204020204" pitchFamily="34" charset="-122"/>
                <a:ea typeface="微软雅黑" panose="020B0503020204020204" pitchFamily="34" charset="-122"/>
                <a:cs typeface="+mn-ea"/>
              </a:rPr>
              <a:t>现阶段对分布式电源接入配电网带来的继电保护的研究，大体可以分为</a:t>
            </a:r>
            <a:r>
              <a:rPr lang="zh-CN" altLang="en-US" sz="3200" dirty="0">
                <a:solidFill>
                  <a:schemeClr val="accent6">
                    <a:lumMod val="90000"/>
                    <a:lumOff val="10000"/>
                  </a:schemeClr>
                </a:solidFill>
                <a:latin typeface="微软雅黑" panose="020B0503020204020204" pitchFamily="34" charset="-122"/>
                <a:ea typeface="微软雅黑" panose="020B0503020204020204" pitchFamily="34" charset="-122"/>
                <a:cs typeface="+mn-ea"/>
              </a:rPr>
              <a:t>以下</a:t>
            </a:r>
            <a:r>
              <a:rPr lang="zh-CN" altLang="zh-CN" sz="3200" dirty="0">
                <a:solidFill>
                  <a:schemeClr val="accent6">
                    <a:lumMod val="90000"/>
                    <a:lumOff val="10000"/>
                  </a:schemeClr>
                </a:solidFill>
                <a:latin typeface="微软雅黑" panose="020B0503020204020204" pitchFamily="34" charset="-122"/>
                <a:ea typeface="微软雅黑" panose="020B0503020204020204" pitchFamily="34" charset="-122"/>
                <a:cs typeface="+mn-ea"/>
              </a:rPr>
              <a:t>两种</a:t>
            </a:r>
            <a:r>
              <a:rPr lang="zh-CN" altLang="en-US" sz="3200" dirty="0">
                <a:solidFill>
                  <a:schemeClr val="accent6">
                    <a:lumMod val="90000"/>
                    <a:lumOff val="1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08665079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p:cNvSpPr>
            <a:spLocks noChangeAspect="1"/>
          </p:cNvSpPr>
          <p:nvPr/>
        </p:nvSpPr>
        <p:spPr>
          <a:xfrm>
            <a:off x="1170243" y="2317633"/>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1170243" y="3181729"/>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标题 4"/>
          <p:cNvSpPr txBox="1">
            <a:spLocks/>
          </p:cNvSpPr>
          <p:nvPr/>
        </p:nvSpPr>
        <p:spPr>
          <a:xfrm>
            <a:off x="884758" y="235754"/>
            <a:ext cx="61926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现阶段研究存在的问题</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DCDB714C-71F7-4AF9-A31D-C9D625B5469A}"/>
              </a:ext>
            </a:extLst>
          </p:cNvPr>
          <p:cNvSpPr txBox="1"/>
          <p:nvPr/>
        </p:nvSpPr>
        <p:spPr>
          <a:xfrm>
            <a:off x="2252911" y="2342247"/>
            <a:ext cx="10081120" cy="553998"/>
          </a:xfrm>
          <a:prstGeom prst="rect">
            <a:avLst/>
          </a:prstGeom>
          <a:noFill/>
        </p:spPr>
        <p:txBody>
          <a:bodyPr wrap="square" rtlCol="0">
            <a:spAutoFit/>
          </a:bodyPr>
          <a:lstStyle/>
          <a:p>
            <a:r>
              <a:rPr lang="zh-CN" altLang="en-US" sz="3000" dirty="0">
                <a:solidFill>
                  <a:schemeClr val="accent6"/>
                </a:solidFill>
                <a:latin typeface="微软雅黑" panose="020B0503020204020204" pitchFamily="34" charset="-122"/>
                <a:ea typeface="微软雅黑" panose="020B0503020204020204" pitchFamily="34" charset="-122"/>
              </a:rPr>
              <a:t>未考虑多个</a:t>
            </a:r>
            <a:r>
              <a:rPr lang="en-US" altLang="zh-CN" sz="3000" dirty="0">
                <a:solidFill>
                  <a:schemeClr val="accent6"/>
                </a:solidFill>
                <a:latin typeface="微软雅黑" panose="020B0503020204020204" pitchFamily="34" charset="-122"/>
                <a:ea typeface="微软雅黑" panose="020B0503020204020204" pitchFamily="34" charset="-122"/>
              </a:rPr>
              <a:t>DG</a:t>
            </a:r>
            <a:r>
              <a:rPr lang="zh-CN" altLang="en-US" sz="3000" dirty="0">
                <a:solidFill>
                  <a:schemeClr val="accent6"/>
                </a:solidFill>
                <a:latin typeface="微软雅黑" panose="020B0503020204020204" pitchFamily="34" charset="-122"/>
                <a:ea typeface="微软雅黑" panose="020B0503020204020204" pitchFamily="34" charset="-122"/>
              </a:rPr>
              <a:t>接入配电网的情况</a:t>
            </a:r>
          </a:p>
        </p:txBody>
      </p:sp>
      <p:sp>
        <p:nvSpPr>
          <p:cNvPr id="6" name="矩形 5">
            <a:extLst>
              <a:ext uri="{FF2B5EF4-FFF2-40B4-BE49-F238E27FC236}">
                <a16:creationId xmlns="" xmlns:a16="http://schemas.microsoft.com/office/drawing/2014/main" id="{FAD700A3-65B5-4A1C-9CB7-0A588A4BD0FC}"/>
              </a:ext>
            </a:extLst>
          </p:cNvPr>
          <p:cNvSpPr/>
          <p:nvPr/>
        </p:nvSpPr>
        <p:spPr>
          <a:xfrm>
            <a:off x="2271678" y="4120381"/>
            <a:ext cx="10206369" cy="553998"/>
          </a:xfrm>
          <a:prstGeom prst="rect">
            <a:avLst/>
          </a:prstGeom>
        </p:spPr>
        <p:txBody>
          <a:bodyPr wrap="square">
            <a:spAutoFit/>
          </a:bodyPr>
          <a:lstStyle/>
          <a:p>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未计及</a:t>
            </a:r>
            <a:r>
              <a:rPr lang="en-US" altLang="zh-CN"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IIDG</a:t>
            </a:r>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控制策略，以及低电压穿越要求</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0613BB98-5DF4-4BB2-8C01-21CF36CD9441}"/>
              </a:ext>
            </a:extLst>
          </p:cNvPr>
          <p:cNvSpPr txBox="1"/>
          <p:nvPr/>
        </p:nvSpPr>
        <p:spPr>
          <a:xfrm>
            <a:off x="1244798" y="1231350"/>
            <a:ext cx="11665297" cy="584775"/>
          </a:xfrm>
          <a:prstGeom prst="rect">
            <a:avLst/>
          </a:prstGeom>
          <a:noFill/>
        </p:spPr>
        <p:txBody>
          <a:bodyPr wrap="square" rtlCol="0">
            <a:spAutoFit/>
          </a:bodyPr>
          <a:lstStyle/>
          <a:p>
            <a:r>
              <a:rPr lang="zh-CN" altLang="en-US" sz="3200" dirty="0">
                <a:solidFill>
                  <a:schemeClr val="accent6">
                    <a:lumMod val="90000"/>
                    <a:lumOff val="10000"/>
                  </a:schemeClr>
                </a:solidFill>
                <a:latin typeface="微软雅黑" panose="020B0503020204020204" pitchFamily="34" charset="-122"/>
                <a:ea typeface="微软雅黑" panose="020B0503020204020204" pitchFamily="34" charset="-122"/>
                <a:cs typeface="+mn-ea"/>
              </a:rPr>
              <a:t>存在的主要问题：</a:t>
            </a:r>
          </a:p>
        </p:txBody>
      </p:sp>
      <p:sp>
        <p:nvSpPr>
          <p:cNvPr id="22" name="Oval 108">
            <a:extLst>
              <a:ext uri="{FF2B5EF4-FFF2-40B4-BE49-F238E27FC236}">
                <a16:creationId xmlns="" xmlns:a16="http://schemas.microsoft.com/office/drawing/2014/main" id="{DB3E7D43-79EF-4199-9180-499BE3667CDE}"/>
              </a:ext>
            </a:extLst>
          </p:cNvPr>
          <p:cNvSpPr>
            <a:spLocks noChangeAspect="1"/>
          </p:cNvSpPr>
          <p:nvPr/>
        </p:nvSpPr>
        <p:spPr>
          <a:xfrm>
            <a:off x="1170243" y="4120381"/>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108">
            <a:extLst>
              <a:ext uri="{FF2B5EF4-FFF2-40B4-BE49-F238E27FC236}">
                <a16:creationId xmlns="" xmlns:a16="http://schemas.microsoft.com/office/drawing/2014/main" id="{51EA73B5-B150-4C52-A3A8-BF7BC09A4288}"/>
              </a:ext>
            </a:extLst>
          </p:cNvPr>
          <p:cNvSpPr>
            <a:spLocks noChangeAspect="1"/>
          </p:cNvSpPr>
          <p:nvPr/>
        </p:nvSpPr>
        <p:spPr>
          <a:xfrm>
            <a:off x="1170243" y="5056485"/>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矩形 23">
            <a:extLst>
              <a:ext uri="{FF2B5EF4-FFF2-40B4-BE49-F238E27FC236}">
                <a16:creationId xmlns="" xmlns:a16="http://schemas.microsoft.com/office/drawing/2014/main" id="{380D3F60-D5C4-453C-BA69-7D1DD2734111}"/>
              </a:ext>
            </a:extLst>
          </p:cNvPr>
          <p:cNvSpPr/>
          <p:nvPr/>
        </p:nvSpPr>
        <p:spPr>
          <a:xfrm>
            <a:off x="2271678" y="3184277"/>
            <a:ext cx="10206369" cy="553998"/>
          </a:xfrm>
          <a:prstGeom prst="rect">
            <a:avLst/>
          </a:prstGeom>
        </p:spPr>
        <p:txBody>
          <a:bodyPr wrap="square">
            <a:spAutoFit/>
          </a:bodyPr>
          <a:lstStyle/>
          <a:p>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在线自适应整定，需频繁修改保护整定值</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 xmlns:a16="http://schemas.microsoft.com/office/drawing/2014/main" id="{5F32022F-E31B-41CD-B360-7FE7BD34131F}"/>
              </a:ext>
            </a:extLst>
          </p:cNvPr>
          <p:cNvSpPr/>
          <p:nvPr/>
        </p:nvSpPr>
        <p:spPr>
          <a:xfrm>
            <a:off x="2271678" y="5056485"/>
            <a:ext cx="10206369" cy="553998"/>
          </a:xfrm>
          <a:prstGeom prst="rect">
            <a:avLst/>
          </a:prstGeom>
        </p:spPr>
        <p:txBody>
          <a:bodyPr wrap="square">
            <a:spAutoFit/>
          </a:bodyPr>
          <a:lstStyle/>
          <a:p>
            <a:r>
              <a:rPr lang="zh-CN" altLang="en-US" sz="30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依赖通信系统，对配网自动化水平要求高</a:t>
            </a:r>
            <a:endParaRPr lang="zh-CN" altLang="en-US" sz="30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70499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7" y="448"/>
            <a:ext cx="12875857" cy="7231757"/>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04840" y="0"/>
            <a:ext cx="4104456" cy="7232205"/>
          </a:xfrm>
          <a:prstGeom prst="rect">
            <a:avLst/>
          </a:prstGeom>
          <a:solidFill>
            <a:srgbClr val="0E2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48855" y="873631"/>
            <a:ext cx="7849965" cy="1446550"/>
          </a:xfrm>
          <a:prstGeom prst="rect">
            <a:avLst/>
          </a:prstGeom>
          <a:noFill/>
        </p:spPr>
        <p:txBody>
          <a:bodyPr wrap="square" rtlCol="0">
            <a:spAutoFit/>
          </a:bodyPr>
          <a:lstStyle/>
          <a:p>
            <a:r>
              <a:rPr lang="en-US" altLang="zh-CN" sz="8800" dirty="0">
                <a:solidFill>
                  <a:schemeClr val="bg1"/>
                </a:solidFill>
                <a:latin typeface="Arial" panose="020B0604020202020204" pitchFamily="34" charset="0"/>
                <a:ea typeface="+mj-ea"/>
                <a:cs typeface="Arial" panose="020B0604020202020204" pitchFamily="34" charset="0"/>
              </a:rPr>
              <a:t>PART</a:t>
            </a:r>
            <a:r>
              <a:rPr lang="en-US" altLang="zh-CN" sz="8800" dirty="0">
                <a:solidFill>
                  <a:schemeClr val="bg1"/>
                </a:solidFill>
                <a:latin typeface="Arabic Typesetting" panose="03020402040406030203" pitchFamily="66" charset="-78"/>
                <a:ea typeface="+mj-ea"/>
                <a:cs typeface="Arabic Typesetting" panose="03020402040406030203" pitchFamily="66" charset="-78"/>
              </a:rPr>
              <a:t> </a:t>
            </a:r>
            <a:r>
              <a:rPr lang="en-US" altLang="zh-CN" sz="8800" dirty="0">
                <a:solidFill>
                  <a:schemeClr val="bg1"/>
                </a:solidFill>
                <a:latin typeface="Arial" panose="020B0604020202020204" pitchFamily="34" charset="0"/>
                <a:ea typeface="+mj-ea"/>
                <a:cs typeface="Arial" panose="020B0604020202020204" pitchFamily="34" charset="0"/>
              </a:rPr>
              <a:t>3</a:t>
            </a:r>
            <a:endParaRPr lang="zh-CN" altLang="en-US" sz="8800" dirty="0">
              <a:solidFill>
                <a:schemeClr val="bg1"/>
              </a:solidFill>
              <a:latin typeface="Arial" panose="020B0604020202020204" pitchFamily="34" charset="0"/>
              <a:ea typeface="+mj-ea"/>
              <a:cs typeface="Arial" panose="020B0604020202020204" pitchFamily="34" charset="0"/>
            </a:endParaRPr>
          </a:p>
        </p:txBody>
      </p:sp>
      <p:sp>
        <p:nvSpPr>
          <p:cNvPr id="14" name="矩形 13"/>
          <p:cNvSpPr/>
          <p:nvPr/>
        </p:nvSpPr>
        <p:spPr>
          <a:xfrm>
            <a:off x="308695" y="3040261"/>
            <a:ext cx="12169352" cy="2088232"/>
          </a:xfrm>
          <a:prstGeom prst="rect">
            <a:avLst/>
          </a:prstGeom>
          <a:solidFill>
            <a:schemeClr val="bg1">
              <a:alpha val="94000"/>
            </a:schemeClr>
          </a:solidFill>
          <a:ln>
            <a:noFill/>
          </a:ln>
          <a:effectLst>
            <a:outerShdw blurRad="279400" sx="103000" sy="10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4053111" y="3400301"/>
            <a:ext cx="8424936" cy="1200329"/>
          </a:xfrm>
          <a:prstGeom prst="rect">
            <a:avLst/>
          </a:prstGeom>
          <a:noFill/>
        </p:spPr>
        <p:txBody>
          <a:bodyPr wrap="square" rtlCol="0">
            <a:spAutoFit/>
          </a:bodyPr>
          <a:lstStyle/>
          <a:p>
            <a:r>
              <a:rPr lang="zh-CN" altLang="en-US" sz="7200" b="1" spc="1200" dirty="0">
                <a:solidFill>
                  <a:schemeClr val="accent6"/>
                </a:solidFill>
                <a:latin typeface="微软雅黑" panose="020B0503020204020204" pitchFamily="34" charset="-122"/>
                <a:ea typeface="微软雅黑" panose="020B0503020204020204" pitchFamily="34" charset="-122"/>
              </a:rPr>
              <a:t>主要研究内容</a:t>
            </a:r>
          </a:p>
        </p:txBody>
      </p:sp>
    </p:spTree>
    <p:extLst>
      <p:ext uri="{BB962C8B-B14F-4D97-AF65-F5344CB8AC3E}">
        <p14:creationId xmlns:p14="http://schemas.microsoft.com/office/powerpoint/2010/main" val="10233294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4"/>
          <p:cNvSpPr txBox="1">
            <a:spLocks/>
          </p:cNvSpPr>
          <p:nvPr/>
        </p:nvSpPr>
        <p:spPr>
          <a:xfrm>
            <a:off x="884758" y="235754"/>
            <a:ext cx="6192689" cy="428243"/>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rPr>
              <a:t>本课题的主要研究内容</a:t>
            </a:r>
            <a:endParaRPr lang="en-US" altLang="zh-CN" sz="3600" dirty="0">
              <a:solidFill>
                <a:schemeClr val="accent6">
                  <a:lumMod val="90000"/>
                  <a:lumOff val="10000"/>
                </a:schemeClr>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 xmlns:a16="http://schemas.microsoft.com/office/drawing/2014/main" id="{679A3138-A048-4BE6-B5D0-73DE54F662CA}"/>
              </a:ext>
            </a:extLst>
          </p:cNvPr>
          <p:cNvSpPr/>
          <p:nvPr/>
        </p:nvSpPr>
        <p:spPr>
          <a:xfrm>
            <a:off x="0" y="736005"/>
            <a:ext cx="12694071" cy="5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F600B10-DFEC-4912-B550-CD5AF45FF609}"/>
              </a:ext>
            </a:extLst>
          </p:cNvPr>
          <p:cNvSpPr/>
          <p:nvPr/>
        </p:nvSpPr>
        <p:spPr>
          <a:xfrm>
            <a:off x="380703" y="-1"/>
            <a:ext cx="72008" cy="10240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5" name="图片 4">
            <a:extLst>
              <a:ext uri="{FF2B5EF4-FFF2-40B4-BE49-F238E27FC236}">
                <a16:creationId xmlns="" xmlns:a16="http://schemas.microsoft.com/office/drawing/2014/main" id="{BD16DE35-36FD-4C0B-96D8-6E095DE66B66}"/>
              </a:ext>
            </a:extLst>
          </p:cNvPr>
          <p:cNvPicPr>
            <a:picLocks noChangeAspect="1"/>
          </p:cNvPicPr>
          <p:nvPr/>
        </p:nvPicPr>
        <p:blipFill>
          <a:blip r:embed="rId3"/>
          <a:stretch>
            <a:fillRect/>
          </a:stretch>
        </p:blipFill>
        <p:spPr>
          <a:xfrm>
            <a:off x="1748854" y="1096045"/>
            <a:ext cx="7920881" cy="3312368"/>
          </a:xfrm>
          <a:prstGeom prst="rect">
            <a:avLst/>
          </a:prstGeom>
        </p:spPr>
      </p:pic>
      <p:sp>
        <p:nvSpPr>
          <p:cNvPr id="6" name="Oval 108">
            <a:extLst>
              <a:ext uri="{FF2B5EF4-FFF2-40B4-BE49-F238E27FC236}">
                <a16:creationId xmlns="" xmlns:a16="http://schemas.microsoft.com/office/drawing/2014/main" id="{B328E89A-A3EE-4401-9281-729704814BBE}"/>
              </a:ext>
            </a:extLst>
          </p:cNvPr>
          <p:cNvSpPr>
            <a:spLocks noChangeAspect="1"/>
          </p:cNvSpPr>
          <p:nvPr/>
        </p:nvSpPr>
        <p:spPr>
          <a:xfrm>
            <a:off x="1170243" y="4894466"/>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111">
            <a:extLst>
              <a:ext uri="{FF2B5EF4-FFF2-40B4-BE49-F238E27FC236}">
                <a16:creationId xmlns="" xmlns:a16="http://schemas.microsoft.com/office/drawing/2014/main" id="{D461613E-3675-487A-AFD4-63499DD78711}"/>
              </a:ext>
            </a:extLst>
          </p:cNvPr>
          <p:cNvSpPr>
            <a:spLocks noChangeAspect="1"/>
          </p:cNvSpPr>
          <p:nvPr/>
        </p:nvSpPr>
        <p:spPr>
          <a:xfrm>
            <a:off x="1170243" y="5974586"/>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8">
            <a:extLst>
              <a:ext uri="{FF2B5EF4-FFF2-40B4-BE49-F238E27FC236}">
                <a16:creationId xmlns="" xmlns:a16="http://schemas.microsoft.com/office/drawing/2014/main" id="{35712DC6-202A-437C-9325-B6BB9189567A}"/>
              </a:ext>
            </a:extLst>
          </p:cNvPr>
          <p:cNvSpPr txBox="1"/>
          <p:nvPr/>
        </p:nvSpPr>
        <p:spPr>
          <a:xfrm>
            <a:off x="2252911" y="4822458"/>
            <a:ext cx="10081120" cy="830997"/>
          </a:xfrm>
          <a:prstGeom prst="rect">
            <a:avLst/>
          </a:prstGeom>
          <a:noFill/>
        </p:spPr>
        <p:txBody>
          <a:bodyPr wrap="square" rtlCol="0">
            <a:spAutoFit/>
          </a:bodyPr>
          <a:lstStyle/>
          <a:p>
            <a:r>
              <a:rPr lang="zh-CN" altLang="en-US" sz="2400" dirty="0">
                <a:solidFill>
                  <a:schemeClr val="accent6"/>
                </a:solidFill>
                <a:latin typeface="微软雅黑" panose="020B0503020204020204" pitchFamily="34" charset="-122"/>
                <a:ea typeface="微软雅黑" panose="020B0503020204020204" pitchFamily="34" charset="-122"/>
              </a:rPr>
              <a:t>分析并网条件下的</a:t>
            </a:r>
            <a:r>
              <a:rPr lang="en-US" altLang="zh-CN" sz="2400" dirty="0">
                <a:solidFill>
                  <a:schemeClr val="accent6"/>
                </a:solidFill>
                <a:latin typeface="微软雅黑" panose="020B0503020204020204" pitchFamily="34" charset="-122"/>
                <a:ea typeface="微软雅黑" panose="020B0503020204020204" pitchFamily="34" charset="-122"/>
              </a:rPr>
              <a:t>IIDG</a:t>
            </a:r>
            <a:r>
              <a:rPr lang="zh-CN" altLang="en-US" sz="2400" dirty="0">
                <a:solidFill>
                  <a:schemeClr val="accent6"/>
                </a:solidFill>
                <a:latin typeface="微软雅黑" panose="020B0503020204020204" pitchFamily="34" charset="-122"/>
                <a:ea typeface="微软雅黑" panose="020B0503020204020204" pitchFamily="34" charset="-122"/>
              </a:rPr>
              <a:t>在计及</a:t>
            </a:r>
            <a:r>
              <a:rPr lang="en-US" altLang="zh-CN" sz="2400" dirty="0">
                <a:solidFill>
                  <a:schemeClr val="accent6"/>
                </a:solidFill>
                <a:latin typeface="微软雅黑" panose="020B0503020204020204" pitchFamily="34" charset="-122"/>
                <a:ea typeface="微软雅黑" panose="020B0503020204020204" pitchFamily="34" charset="-122"/>
              </a:rPr>
              <a:t>PQ</a:t>
            </a:r>
            <a:r>
              <a:rPr lang="zh-CN" altLang="en-US" sz="2400" dirty="0">
                <a:solidFill>
                  <a:schemeClr val="accent6"/>
                </a:solidFill>
                <a:latin typeface="微软雅黑" panose="020B0503020204020204" pitchFamily="34" charset="-122"/>
                <a:ea typeface="微软雅黑" panose="020B0503020204020204" pitchFamily="34" charset="-122"/>
              </a:rPr>
              <a:t>控制时的故障电流输出特性，进而建立等值模型</a:t>
            </a:r>
          </a:p>
        </p:txBody>
      </p:sp>
      <p:sp>
        <p:nvSpPr>
          <p:cNvPr id="10" name="矩形 9">
            <a:extLst>
              <a:ext uri="{FF2B5EF4-FFF2-40B4-BE49-F238E27FC236}">
                <a16:creationId xmlns="" xmlns:a16="http://schemas.microsoft.com/office/drawing/2014/main" id="{F62B4CD9-024A-4919-82B7-DA85CCF7970C}"/>
              </a:ext>
            </a:extLst>
          </p:cNvPr>
          <p:cNvSpPr/>
          <p:nvPr/>
        </p:nvSpPr>
        <p:spPr>
          <a:xfrm>
            <a:off x="2271678" y="5902578"/>
            <a:ext cx="10206369" cy="830997"/>
          </a:xfrm>
          <a:prstGeom prst="rect">
            <a:avLst/>
          </a:prstGeom>
        </p:spPr>
        <p:txBody>
          <a:bodyPr wrap="square">
            <a:spAutoFit/>
          </a:bodyPr>
          <a:lstStyle/>
          <a:p>
            <a:r>
              <a:rPr lang="zh-CN" altLang="en-US"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通过分析多个</a:t>
            </a:r>
            <a:r>
              <a:rPr lang="en-US" altLang="zh-CN"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IIDG</a:t>
            </a:r>
            <a:r>
              <a:rPr lang="zh-CN" altLang="en-US" sz="2400" kern="100" dirty="0">
                <a:solidFill>
                  <a:schemeClr val="accent6"/>
                </a:solidFill>
                <a:latin typeface="微软雅黑" panose="020B0503020204020204" pitchFamily="34" charset="-122"/>
                <a:ea typeface="微软雅黑" panose="020B0503020204020204" pitchFamily="34" charset="-122"/>
                <a:cs typeface="Calibri" panose="020F0502020204030204" pitchFamily="34" charset="0"/>
              </a:rPr>
              <a:t>接入配电网对电流保护的不同影响，将配电网划分为两种区域，拟为不同区域配置不同的保护。</a:t>
            </a:r>
            <a:endParaRPr lang="zh-CN" altLang="en-US" sz="24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46368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6ECFD19-AC39-45B6-BD3A-2F8820C35C9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268"/>
</p:tagLst>
</file>

<file path=ppt/theme/theme1.xml><?xml version="1.0" encoding="utf-8"?>
<a:theme xmlns:a="http://schemas.openxmlformats.org/drawingml/2006/main" name="第一PPT，www.1ppt.com">
  <a:themeElements>
    <a:clrScheme name="自定义 853">
      <a:dk1>
        <a:sysClr val="windowText" lastClr="000000"/>
      </a:dk1>
      <a:lt1>
        <a:sysClr val="window" lastClr="FFFFFF"/>
      </a:lt1>
      <a:dk2>
        <a:srgbClr val="44546A"/>
      </a:dk2>
      <a:lt2>
        <a:srgbClr val="E7E6E6"/>
      </a:lt2>
      <a:accent1>
        <a:srgbClr val="9BC2E5"/>
      </a:accent1>
      <a:accent2>
        <a:srgbClr val="0E2234"/>
      </a:accent2>
      <a:accent3>
        <a:srgbClr val="9BC2E5"/>
      </a:accent3>
      <a:accent4>
        <a:srgbClr val="0E2234"/>
      </a:accent4>
      <a:accent5>
        <a:srgbClr val="9BC2E5"/>
      </a:accent5>
      <a:accent6>
        <a:srgbClr val="0E2234"/>
      </a:accent6>
      <a:hlink>
        <a:srgbClr val="9BC2E5"/>
      </a:hlink>
      <a:folHlink>
        <a:srgbClr val="0E223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543</Words>
  <Application>Microsoft Office PowerPoint</Application>
  <PresentationFormat>自定义</PresentationFormat>
  <Paragraphs>82</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dc:title>
  <dc:creator/>
  <cp:keywords>www.1ppt.com</cp:keywords>
  <cp:lastModifiedBy/>
  <cp:revision>1</cp:revision>
  <dcterms:created xsi:type="dcterms:W3CDTF">2016-10-17T14:00:15Z</dcterms:created>
  <dcterms:modified xsi:type="dcterms:W3CDTF">2019-04-08T04:54:42Z</dcterms:modified>
</cp:coreProperties>
</file>