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7" r:id="rId12"/>
    <p:sldId id="288" r:id="rId13"/>
    <p:sldId id="282" r:id="rId14"/>
    <p:sldId id="289" r:id="rId15"/>
    <p:sldId id="283" r:id="rId16"/>
    <p:sldId id="284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26260"/>
            <a:ext cx="9144000" cy="167005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数字逻辑电路第一次习题课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TA_</a:t>
            </a:r>
            <a:r>
              <a:rPr lang="zh-CN" altLang="en-US"/>
              <a:t>滕子涵</a:t>
            </a:r>
            <a:endParaRPr lang="zh-CN" altLang="en-US"/>
          </a:p>
          <a:p>
            <a:r>
              <a:rPr lang="en-US" altLang="zh-CN"/>
              <a:t>2023.11.14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/>
              <a:t>续</a:t>
            </a:r>
            <a:r>
              <a:rPr lang="en-US" altLang="zh-CN" b="1"/>
              <a:t>4.6</a:t>
            </a:r>
            <a:endParaRPr lang="en-US" altLang="zh-CN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/>
              <a:t>思考：约束项、任意项、无关项？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 b="1"/>
              <a:t>约束项</a:t>
            </a:r>
            <a:r>
              <a:rPr lang="zh-CN" altLang="en-US"/>
              <a:t>表示这一项</a:t>
            </a:r>
            <a:r>
              <a:rPr lang="zh-CN" altLang="en-US" u="sng"/>
              <a:t>根本不会出现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 b="1"/>
              <a:t>任意项</a:t>
            </a:r>
            <a:r>
              <a:rPr lang="zh-CN" altLang="en-US"/>
              <a:t>表示这一项</a:t>
            </a:r>
            <a:r>
              <a:rPr lang="zh-CN" altLang="en-US" u="sng"/>
              <a:t>可以出现，但是这一项出现时</a:t>
            </a:r>
            <a:r>
              <a:rPr lang="en-US" altLang="zh-CN" u="sng"/>
              <a:t>Y</a:t>
            </a:r>
            <a:r>
              <a:rPr lang="zh-CN" altLang="en-US" u="sng"/>
              <a:t>输出</a:t>
            </a:r>
            <a:r>
              <a:rPr lang="zh-CN" u="sng"/>
              <a:t>什么值无所谓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eg.</a:t>
            </a:r>
            <a:r>
              <a:rPr lang="zh-CN" altLang="en-US"/>
              <a:t>课本</a:t>
            </a:r>
            <a:r>
              <a:rPr lang="en-US" altLang="zh-CN"/>
              <a:t>48</a:t>
            </a:r>
            <a:r>
              <a:rPr lang="zh-CN" altLang="en-US"/>
              <a:t>页电机的例子，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分别表示正转、反转、停止，出现两个变量同时为</a:t>
            </a:r>
            <a:r>
              <a:rPr lang="en-US" altLang="zh-CN"/>
              <a:t>1</a:t>
            </a:r>
            <a:r>
              <a:rPr lang="zh-CN" altLang="en-US"/>
              <a:t>会有保护电路自动切断电源，这时</a:t>
            </a:r>
            <a:r>
              <a:rPr lang="en-US" altLang="zh-CN"/>
              <a:t>Y</a:t>
            </a:r>
            <a:r>
              <a:rPr lang="zh-CN" altLang="en-US"/>
              <a:t>取什么值都不会影响电路功能。</a:t>
            </a:r>
            <a:r>
              <a:rPr lang="en-US" altLang="zh-CN"/>
              <a:t>ABC</a:t>
            </a:r>
            <a:r>
              <a:rPr lang="zh-CN" altLang="en-US"/>
              <a:t>中两个及以上变量同时为</a:t>
            </a:r>
            <a:r>
              <a:rPr lang="en-US" altLang="zh-CN"/>
              <a:t>1</a:t>
            </a:r>
            <a:r>
              <a:rPr lang="zh-CN" altLang="en-US"/>
              <a:t>的项是任意项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鉴于以上两者在画卡诺图时均可以选取任意值（画</a:t>
            </a:r>
            <a:r>
              <a:rPr lang="en-US" altLang="zh-CN"/>
              <a:t>X</a:t>
            </a:r>
            <a:r>
              <a:rPr lang="zh-CN" altLang="en-US"/>
              <a:t>），我们将其统称为</a:t>
            </a:r>
            <a:r>
              <a:rPr lang="zh-CN" altLang="en-US" b="1"/>
              <a:t>无关项</a:t>
            </a:r>
            <a:endParaRPr lang="zh-CN" altLang="en-US" b="1"/>
          </a:p>
          <a:p>
            <a:pPr fontAlgn="auto">
              <a:lnSpc>
                <a:spcPct val="120000"/>
              </a:lnSpc>
            </a:pPr>
            <a:endParaRPr lang="zh-CN" altLang="en-US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/>
              <a:t>本题要求电路</a:t>
            </a:r>
            <a:r>
              <a:rPr lang="zh-CN" altLang="en-US" b="1"/>
              <a:t>尽量简单</a:t>
            </a:r>
            <a:r>
              <a:rPr lang="zh-CN" altLang="en-US"/>
              <a:t>，故一定要考虑无关项，化简时按照电路最简的原则给无关项赋值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4007485" cy="5512435"/>
          </a:xfrm>
        </p:spPr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b="1"/>
              <a:t>附</a:t>
            </a:r>
            <a:r>
              <a:rPr lang="en-US" altLang="zh-CN" b="1"/>
              <a:t>4.6</a:t>
            </a:r>
            <a:r>
              <a:rPr lang="zh-CN" altLang="en-US" b="1"/>
              <a:t>答案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1800"/>
              <a:t>解：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以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en-US" altLang="zh-CN" sz="1800" baseline="-25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L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</a:t>
            </a:r>
            <a:r>
              <a:rPr lang="en-US" altLang="zh-CN" sz="1800" baseline="-25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zh-CN" altLang="en-US" sz="18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分别代表大、小两个水泵，为1时表示工作，为0时表示停止。由于不可能出现水位高于C而低于B或A，也不会出现水位高于B而低于A，所 以 ABC的取值不可能出现010、100、101、110，应视作约束项处理，于是列出真值表如右图：</a:t>
            </a:r>
            <a:endParaRPr lang="zh-CN" altLang="en-US" sz="18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选区_1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6860" y="800100"/>
            <a:ext cx="5806440" cy="5241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4.9</a:t>
            </a:r>
            <a:r>
              <a:rPr lang="en-US" altLang="zh-CN"/>
              <a:t>  </a:t>
            </a:r>
            <a:r>
              <a:rPr lang="zh-CN" altLang="en-US"/>
              <a:t>病房亮灯（优先编码）优先级：一</a:t>
            </a:r>
            <a:r>
              <a:rPr lang="en-US" altLang="zh-CN"/>
              <a:t> &gt; </a:t>
            </a:r>
            <a:r>
              <a:rPr lang="zh-CN" altLang="en-US"/>
              <a:t>二</a:t>
            </a:r>
            <a:r>
              <a:rPr lang="en-US" altLang="zh-CN"/>
              <a:t> &gt; </a:t>
            </a:r>
            <a:r>
              <a:rPr lang="zh-CN" altLang="en-US"/>
              <a:t>三</a:t>
            </a:r>
            <a:r>
              <a:rPr lang="en-US" altLang="zh-CN"/>
              <a:t> &gt; </a:t>
            </a:r>
            <a:r>
              <a:rPr lang="zh-CN" altLang="en-US"/>
              <a:t>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优先编码器</a:t>
            </a:r>
            <a:r>
              <a:rPr lang="en-US" altLang="zh-CN"/>
              <a:t>74HC148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解法不唯一，比如可以接入</a:t>
            </a:r>
            <a:r>
              <a:rPr lang="en-US" altLang="zh-CN"/>
              <a:t>3210</a:t>
            </a:r>
            <a:r>
              <a:rPr lang="zh-CN" altLang="en-US"/>
              <a:t>，也可以接入</a:t>
            </a:r>
            <a:r>
              <a:rPr lang="en-US" altLang="zh-CN"/>
              <a:t>7654</a:t>
            </a:r>
            <a:r>
              <a:rPr lang="zh-CN" altLang="en-US"/>
              <a:t>，接</a:t>
            </a:r>
            <a:r>
              <a:rPr lang="en-US" altLang="zh-CN"/>
              <a:t>3210</a:t>
            </a:r>
            <a:r>
              <a:rPr lang="zh-CN" altLang="en-US"/>
              <a:t>时</a:t>
            </a:r>
            <a:r>
              <a:rPr lang="en-US" altLang="zh-CN"/>
              <a:t>7654</a:t>
            </a:r>
            <a:r>
              <a:rPr lang="zh-CN" altLang="en-US"/>
              <a:t>管脚要接高电平</a:t>
            </a:r>
            <a:endParaRPr lang="zh-CN" altLang="en-US"/>
          </a:p>
          <a:p>
            <a:r>
              <a:rPr lang="zh-CN" altLang="en-US"/>
              <a:t>电路元件的功能表考试会给出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选区_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1407160"/>
            <a:ext cx="7117080" cy="3269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/>
              <a:t>、规定变量名称以及电平含义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、真值表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、逻辑式（本题可直接写出，无需卡诺图化简）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4</a:t>
            </a:r>
            <a:r>
              <a:rPr lang="zh-CN" altLang="en-US"/>
              <a:t>、电路图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52270849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4948" y="4496118"/>
            <a:ext cx="2922905" cy="1680845"/>
          </a:xfrm>
          <a:prstGeom prst="rect">
            <a:avLst/>
          </a:prstGeom>
        </p:spPr>
      </p:pic>
      <p:pic>
        <p:nvPicPr>
          <p:cNvPr id="1816378689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" y="2313305"/>
            <a:ext cx="6570345" cy="1403350"/>
          </a:xfrm>
          <a:prstGeom prst="rect">
            <a:avLst/>
          </a:prstGeom>
        </p:spPr>
      </p:pic>
      <p:pic>
        <p:nvPicPr>
          <p:cNvPr id="4" name="图片 3" descr="选区_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0" y="1032510"/>
            <a:ext cx="8858250" cy="571500"/>
          </a:xfrm>
          <a:prstGeom prst="rect">
            <a:avLst/>
          </a:prstGeom>
        </p:spPr>
      </p:pic>
      <p:pic>
        <p:nvPicPr>
          <p:cNvPr id="5" name="图片 4" descr="选区_1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1604010"/>
            <a:ext cx="3400425" cy="304800"/>
          </a:xfrm>
          <a:prstGeom prst="rect">
            <a:avLst/>
          </a:prstGeom>
        </p:spPr>
      </p:pic>
      <p:pic>
        <p:nvPicPr>
          <p:cNvPr id="7" name="图片 6" descr="选区_1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415" y="4297680"/>
            <a:ext cx="120967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第五次作业补充题</a:t>
            </a:r>
            <a:r>
              <a:rPr lang="zh-CN" altLang="en-US"/>
              <a:t>：用与非门设计一个编码转换器, 把 4 比特的格雷码转换成二进制码。</a:t>
            </a:r>
            <a:endParaRPr lang="zh-CN" altLang="en-US"/>
          </a:p>
          <a:p>
            <a:pPr marL="0" indent="0">
              <a:buNone/>
            </a:pPr>
            <a:r>
              <a:rPr lang="zh-CN" altLang="en-US" sz="1800"/>
              <a:t>本题不难，就是输入变量和输出变量比较多而已，解题流程依然比较常规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1</a:t>
            </a:r>
            <a:r>
              <a:rPr lang="zh-CN" altLang="en-US" sz="1800"/>
              <a:t>、格雷码输入</a:t>
            </a:r>
            <a:r>
              <a:rPr lang="en-US" altLang="zh-CN" sz="1800"/>
              <a:t>G</a:t>
            </a:r>
            <a:r>
              <a:rPr lang="en-US" altLang="zh-CN" sz="1800" baseline="-25000"/>
              <a:t>3</a:t>
            </a:r>
            <a:r>
              <a:rPr lang="en-US" altLang="zh-CN" sz="1800"/>
              <a:t>G</a:t>
            </a:r>
            <a:r>
              <a:rPr lang="en-US" altLang="zh-CN" sz="1800" baseline="-25000"/>
              <a:t>2</a:t>
            </a:r>
            <a:r>
              <a:rPr lang="en-US" altLang="zh-CN" sz="1800"/>
              <a:t>G</a:t>
            </a:r>
            <a:r>
              <a:rPr lang="en-US" altLang="zh-CN" sz="1800" baseline="-25000"/>
              <a:t>1</a:t>
            </a:r>
            <a:r>
              <a:rPr lang="en-US" altLang="zh-CN" sz="1800"/>
              <a:t>G</a:t>
            </a:r>
            <a:r>
              <a:rPr lang="en-US" altLang="zh-CN" sz="1800" baseline="-25000"/>
              <a:t>0</a:t>
            </a:r>
            <a:r>
              <a:rPr lang="zh-CN" altLang="en-US" sz="1800"/>
              <a:t>，二进制输出</a:t>
            </a:r>
            <a:r>
              <a:rPr lang="en-US" altLang="zh-CN" sz="1800"/>
              <a:t>B</a:t>
            </a:r>
            <a:r>
              <a:rPr lang="en-US" altLang="zh-CN" sz="1800" baseline="-25000"/>
              <a:t>3</a:t>
            </a:r>
            <a:r>
              <a:rPr lang="en-US" altLang="zh-CN" sz="1800"/>
              <a:t>B</a:t>
            </a:r>
            <a:r>
              <a:rPr lang="en-US" altLang="zh-CN" sz="1800" baseline="-25000"/>
              <a:t>2</a:t>
            </a:r>
            <a:r>
              <a:rPr lang="en-US" altLang="zh-CN" sz="1800"/>
              <a:t>B</a:t>
            </a:r>
            <a:r>
              <a:rPr lang="en-US" altLang="zh-CN" sz="1800" baseline="-25000"/>
              <a:t>1</a:t>
            </a:r>
            <a:r>
              <a:rPr lang="en-US" altLang="zh-CN" sz="1800"/>
              <a:t>B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  <a:p>
            <a:pPr marL="0" indent="0">
              <a:buNone/>
            </a:pPr>
            <a:r>
              <a:rPr lang="en-US" altLang="zh-CN" sz="1800"/>
              <a:t>2</a:t>
            </a:r>
            <a:r>
              <a:rPr lang="zh-CN" altLang="en-US" sz="1800"/>
              <a:t>、真值表如下</a:t>
            </a:r>
            <a:endParaRPr lang="zh-CN" altLang="en-US" sz="1800" baseline="-25000"/>
          </a:p>
        </p:txBody>
      </p:sp>
      <p:pic>
        <p:nvPicPr>
          <p:cNvPr id="2" name="图片 1" descr="选区_1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172335"/>
            <a:ext cx="6786245" cy="418401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7342505" cy="551243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zh-CN"/>
              <a:t>3</a:t>
            </a:r>
            <a:r>
              <a:rPr lang="zh-CN" altLang="en-US"/>
              <a:t>、卡诺图及逻辑式如下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tips</a:t>
            </a:r>
            <a:r>
              <a:rPr lang="zh-CN" altLang="en-US" sz="1800"/>
              <a:t>：卡诺图中间隔的</a:t>
            </a:r>
            <a:r>
              <a:rPr lang="en-US" altLang="zh-CN" sz="1800"/>
              <a:t>1</a:t>
            </a:r>
            <a:r>
              <a:rPr lang="zh-CN" altLang="en-US" sz="1800"/>
              <a:t>一般是同或或者异或，具体是哪一个把</a:t>
            </a:r>
            <a:r>
              <a:rPr lang="en-US" altLang="zh-CN" sz="1800"/>
              <a:t>0000</a:t>
            </a:r>
            <a:r>
              <a:rPr lang="zh-CN" altLang="en-US" sz="1800"/>
              <a:t>代入就知道</a:t>
            </a: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选区_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1086485"/>
            <a:ext cx="5786120" cy="4558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31125" y="664845"/>
            <a:ext cx="405257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、电路图如下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1600"/>
              <a:t>tips</a:t>
            </a:r>
            <a:r>
              <a:rPr lang="zh-CN" altLang="en-US" sz="1600"/>
              <a:t>：模块化的思想很重要</a:t>
            </a:r>
            <a:endParaRPr lang="zh-CN" altLang="en-US" sz="1600"/>
          </a:p>
        </p:txBody>
      </p:sp>
      <p:pic>
        <p:nvPicPr>
          <p:cNvPr id="6" name="图片 5" descr="选区_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815" y="1086485"/>
            <a:ext cx="4973320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575310"/>
            <a:ext cx="10515600" cy="5601970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1.9</a:t>
            </a:r>
            <a:r>
              <a:rPr lang="en-US" altLang="zh-CN"/>
              <a:t>  </a:t>
            </a:r>
            <a:r>
              <a:rPr lang="zh-CN" altLang="en-US"/>
              <a:t>将十进制数转换为二进制和十六进制数，要求二进制保留到小数点后</a:t>
            </a:r>
            <a:r>
              <a:rPr lang="en-US" altLang="zh-CN"/>
              <a:t>4</a:t>
            </a:r>
            <a:r>
              <a:rPr lang="zh-CN" altLang="en-US"/>
              <a:t>位。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25.7</a:t>
            </a:r>
            <a:r>
              <a:rPr lang="zh-CN" altLang="en-US"/>
              <a:t>）</a:t>
            </a:r>
            <a:r>
              <a:rPr lang="en-US" altLang="zh-CN" baseline="-25000"/>
              <a:t>10 </a:t>
            </a:r>
            <a:r>
              <a:rPr lang="en-US" altLang="zh-CN"/>
              <a:t>             		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）（</a:t>
            </a:r>
            <a:r>
              <a:rPr lang="en-US" altLang="zh-CN"/>
              <a:t>107.39</a:t>
            </a:r>
            <a:r>
              <a:rPr lang="zh-CN" altLang="en-US"/>
              <a:t>）</a:t>
            </a:r>
            <a:r>
              <a:rPr lang="en-US" altLang="zh-CN" baseline="-25000"/>
              <a:t>10</a:t>
            </a:r>
            <a:endParaRPr lang="en-US" altLang="zh-CN" baseline="-25000"/>
          </a:p>
          <a:p>
            <a:pPr marL="0" indent="0">
              <a:buNone/>
            </a:pPr>
            <a:endParaRPr lang="en-US" altLang="zh-CN" baseline="-25000"/>
          </a:p>
        </p:txBody>
      </p:sp>
      <p:pic>
        <p:nvPicPr>
          <p:cNvPr id="5" name="图片 4" descr="选区_113"/>
          <p:cNvPicPr>
            <a:picLocks noChangeAspect="1"/>
          </p:cNvPicPr>
          <p:nvPr/>
        </p:nvPicPr>
        <p:blipFill>
          <a:blip r:embed="rId1"/>
          <a:srcRect l="928"/>
          <a:stretch>
            <a:fillRect/>
          </a:stretch>
        </p:blipFill>
        <p:spPr>
          <a:xfrm>
            <a:off x="902335" y="1386840"/>
            <a:ext cx="4932045" cy="45827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6495415" y="1504950"/>
            <a:ext cx="5290185" cy="3412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b="1"/>
              <a:t>注意</a:t>
            </a:r>
            <a:r>
              <a:rPr lang="zh-CN" altLang="en-US"/>
              <a:t>：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>
                <a:solidFill>
                  <a:srgbClr val="FF0000"/>
                </a:solidFill>
              </a:rPr>
              <a:t>k</a:t>
            </a:r>
            <a:r>
              <a:rPr lang="en-US" altLang="zh-CN" baseline="-25000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的位置</a:t>
            </a:r>
            <a:r>
              <a:rPr lang="zh-CN" altLang="en-US"/>
              <a:t>，不少同学把整数部分的顺序写反，记忆：</a:t>
            </a:r>
            <a:r>
              <a:rPr lang="zh-CN" altLang="en-US">
                <a:solidFill>
                  <a:srgbClr val="FF0000"/>
                </a:solidFill>
              </a:rPr>
              <a:t>不管是小数还是整数部分，先算出来的是靠近小数点的；</a:t>
            </a:r>
            <a:endParaRPr lang="zh-CN" altLang="en-US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/>
              <a:t>2</a:t>
            </a:r>
            <a:r>
              <a:rPr lang="zh-CN" altLang="en-US"/>
              <a:t>、舍入问题，很多同学没有算第五位，</a:t>
            </a:r>
            <a:r>
              <a:rPr lang="zh-CN" altLang="en-US">
                <a:solidFill>
                  <a:srgbClr val="FF0000"/>
                </a:solidFill>
              </a:rPr>
              <a:t>直接保留四位，是错误的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如本题第四小问</a:t>
            </a:r>
            <a:r>
              <a:rPr lang="en-US" altLang="zh-CN">
                <a:sym typeface="+mn-ea"/>
              </a:rPr>
              <a:t>(174.06)</a:t>
            </a:r>
            <a:r>
              <a:rPr lang="en-US" altLang="zh-CN" baseline="-25000">
                <a:sym typeface="+mn-ea"/>
              </a:rPr>
              <a:t>10</a:t>
            </a:r>
            <a:endParaRPr lang="en-US" altLang="zh-CN" baseline="-25000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ym typeface="+mn-ea"/>
              </a:rPr>
              <a:t>小数部分</a:t>
            </a:r>
            <a:r>
              <a:rPr lang="en-US" altLang="zh-CN">
                <a:sym typeface="+mn-ea"/>
              </a:rPr>
              <a:t>0.06*2*2*2*2=0.96,0.96*2=1.92</a:t>
            </a:r>
            <a:r>
              <a:rPr lang="zh-CN" altLang="en-US">
                <a:sym typeface="+mn-ea"/>
              </a:rPr>
              <a:t>，所以应该进</a:t>
            </a:r>
            <a:r>
              <a:rPr lang="en-US" altLang="zh-CN">
                <a:sym typeface="+mn-ea"/>
              </a:rPr>
              <a:t>1</a:t>
            </a:r>
            <a:endParaRPr lang="en-US" altLang="zh-CN" baseline="-25000"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zh-CN" altLang="en-US" b="1"/>
              <a:t>第一次作业补充题</a:t>
            </a:r>
            <a:r>
              <a:rPr lang="en-US" altLang="zh-CN" b="1"/>
              <a:t>3</a:t>
            </a:r>
            <a:endParaRPr lang="en-US" altLang="zh-CN" b="1"/>
          </a:p>
          <a:p>
            <a:pPr marL="0" indent="0">
              <a:buNone/>
            </a:pPr>
            <a:r>
              <a:rPr lang="zh-CN" altLang="en-US"/>
              <a:t>对于无符号数、二进制补码数、带符号的原码数3 种数制系统，最小的 16 位二进制数是多少？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 descr="选区_1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63370"/>
            <a:ext cx="6737985" cy="46609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63790" y="1624330"/>
            <a:ext cx="4455160" cy="37445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/>
              <a:t>1</a:t>
            </a:r>
            <a:r>
              <a:rPr lang="zh-CN" altLang="en-US"/>
              <a:t>、理论上通过添加符号位可以区分出绝对值相同但符号不同的两个数，但</a:t>
            </a:r>
            <a:r>
              <a:rPr lang="en-US" altLang="zh-CN" u="sng"/>
              <a:t>+0</a:t>
            </a:r>
            <a:r>
              <a:rPr lang="zh-CN" altLang="en-US" u="sng"/>
              <a:t>和</a:t>
            </a:r>
            <a:r>
              <a:rPr lang="en-US" altLang="zh-CN" u="sng"/>
              <a:t>-0</a:t>
            </a:r>
            <a:r>
              <a:rPr lang="zh-CN" altLang="en-US" u="sng"/>
              <a:t>都表示</a:t>
            </a:r>
            <a:r>
              <a:rPr lang="en-US" altLang="zh-CN" u="sng"/>
              <a:t>0</a:t>
            </a:r>
            <a:r>
              <a:rPr lang="zh-CN" altLang="en-US"/>
              <a:t>，</a:t>
            </a:r>
            <a:r>
              <a:rPr lang="zh-CN"/>
              <a:t>一般为了避免歧义不采用这种表示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规定符号位为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的表示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，符号位为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的表示</a:t>
            </a:r>
            <a:r>
              <a:rPr lang="en-US" altLang="zh-CN">
                <a:solidFill>
                  <a:srgbClr val="FF0000"/>
                </a:solidFill>
              </a:rPr>
              <a:t>-2</a:t>
            </a:r>
            <a:r>
              <a:rPr lang="en-US" altLang="zh-CN" baseline="30000">
                <a:solidFill>
                  <a:srgbClr val="FF0000"/>
                </a:solidFill>
              </a:rPr>
              <a:t>n-1</a:t>
            </a:r>
            <a:r>
              <a:rPr lang="en-US" altLang="zh-CN">
                <a:solidFill>
                  <a:srgbClr val="FF0000"/>
                </a:solidFill>
              </a:rPr>
              <a:t>;</a:t>
            </a: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</a:pPr>
            <a:endParaRPr lang="en-US" altLang="zh-CN">
              <a:solidFill>
                <a:srgbClr val="FF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、带符号数原码和补码的异同：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相同点：都有符号位；对于正数表示方式相同。</a:t>
            </a:r>
            <a:endParaRPr lang="zh-CN" altLang="en-US">
              <a:solidFill>
                <a:schemeClr val="tx1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</a:rPr>
              <a:t>不同点：对于负数，非符号位表示方式不同；补码更适合做加法运算。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ym typeface="+mn-ea"/>
              </a:rPr>
              <a:t>第一次作业补充题</a:t>
            </a:r>
            <a:r>
              <a:rPr lang="en-US" altLang="zh-CN" b="1">
                <a:sym typeface="+mn-ea"/>
              </a:rPr>
              <a:t>5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将下列十进制数转换为 5 位二进制补码，并进行减法运算，指出5 位结果是否会产生溢出？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a)18</a:t>
            </a:r>
            <a:r>
              <a:rPr lang="zh-CN" altLang="en-US" baseline="-25000"/>
              <a:t>10</a:t>
            </a:r>
            <a:r>
              <a:rPr lang="zh-CN" altLang="en-US"/>
              <a:t>-12</a:t>
            </a:r>
            <a:r>
              <a:rPr lang="zh-CN" altLang="en-US" baseline="-25000"/>
              <a:t>10</a:t>
            </a:r>
            <a:r>
              <a:rPr lang="en-US" altLang="zh-CN"/>
              <a:t>    </a:t>
            </a:r>
            <a:r>
              <a:rPr lang="zh-CN" altLang="en-US"/>
              <a:t>b)30</a:t>
            </a:r>
            <a:r>
              <a:rPr lang="zh-CN" altLang="en-US" baseline="-25000"/>
              <a:t>10</a:t>
            </a:r>
            <a:r>
              <a:rPr lang="zh-CN" altLang="en-US"/>
              <a:t>-9</a:t>
            </a:r>
            <a:r>
              <a:rPr lang="zh-CN" altLang="en-US" baseline="-25000"/>
              <a:t>10</a:t>
            </a:r>
            <a:r>
              <a:rPr lang="en-US" altLang="zh-CN"/>
              <a:t>    </a:t>
            </a:r>
            <a:r>
              <a:rPr lang="zh-CN" altLang="en-US"/>
              <a:t>c)-28</a:t>
            </a:r>
            <a:r>
              <a:rPr lang="zh-CN" altLang="en-US" baseline="-25000"/>
              <a:t>10</a:t>
            </a:r>
            <a:r>
              <a:rPr lang="zh-CN" altLang="en-US"/>
              <a:t>-3</a:t>
            </a:r>
            <a:r>
              <a:rPr lang="zh-CN" altLang="en-US" baseline="-25000"/>
              <a:t>10</a:t>
            </a:r>
            <a:r>
              <a:rPr lang="en-US" altLang="zh-CN"/>
              <a:t>    </a:t>
            </a:r>
            <a:r>
              <a:rPr lang="zh-CN" altLang="en-US"/>
              <a:t>d)-16</a:t>
            </a:r>
            <a:r>
              <a:rPr lang="zh-CN" altLang="en-US" baseline="-25000"/>
              <a:t>10</a:t>
            </a:r>
            <a:r>
              <a:rPr lang="zh-CN" altLang="en-US"/>
              <a:t>-21</a:t>
            </a:r>
            <a:r>
              <a:rPr lang="zh-CN" altLang="en-US" baseline="-25000"/>
              <a:t>10</a:t>
            </a:r>
            <a:endParaRPr lang="zh-CN" altLang="en-US" baseline="-25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课本</a:t>
            </a:r>
            <a:r>
              <a:rPr lang="en-US" altLang="zh-CN"/>
              <a:t>13</a:t>
            </a:r>
            <a:r>
              <a:rPr lang="zh-CN" altLang="en-US"/>
              <a:t>页：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选区_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" y="2661285"/>
            <a:ext cx="8924925" cy="1352550"/>
          </a:xfrm>
          <a:prstGeom prst="rect">
            <a:avLst/>
          </a:prstGeom>
        </p:spPr>
      </p:pic>
      <p:pic>
        <p:nvPicPr>
          <p:cNvPr id="5" name="图片 4" descr="选区_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4175760"/>
            <a:ext cx="5208905" cy="2257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 descr="选区_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075" y="3884930"/>
            <a:ext cx="3693160" cy="2364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2.2</a:t>
            </a:r>
            <a:r>
              <a:rPr lang="en-US" altLang="zh-CN"/>
              <a:t>  </a:t>
            </a:r>
            <a:r>
              <a:rPr lang="zh-CN" altLang="en-US"/>
              <a:t>证明下列逻辑恒等式：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(1)   AB’+B+A’B = A+B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(3)   ((A+B+C’)’C’D)’ + (B+C’)(AB’D+B’C’) = 1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最通用的办法是将两边化简为最简与或式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一些不是很直观的公式，课下推导：</a:t>
            </a:r>
            <a:endParaRPr lang="zh-CN" altLang="en-US"/>
          </a:p>
          <a:p>
            <a:r>
              <a:rPr lang="en-US" altLang="zh-CN"/>
              <a:t>A+BC = (A+B)(A+C)</a:t>
            </a:r>
            <a:endParaRPr lang="en-US" altLang="zh-CN"/>
          </a:p>
          <a:p>
            <a:r>
              <a:rPr lang="en-US" altLang="zh-CN"/>
              <a:t>A+A’B = A+B</a:t>
            </a:r>
            <a:endParaRPr lang="en-US" altLang="zh-CN"/>
          </a:p>
          <a:p>
            <a:r>
              <a:rPr lang="en-US" altLang="zh-CN"/>
              <a:t>AB+A’C+BC = AB+A’C</a:t>
            </a:r>
            <a:endParaRPr lang="en-US" altLang="zh-CN"/>
          </a:p>
          <a:p>
            <a:r>
              <a:rPr lang="en-US" altLang="zh-CN">
                <a:sym typeface="+mn-ea"/>
              </a:rPr>
              <a:t>AB+A’C+BCD = AB+A’C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熟练掌握反演律</a:t>
            </a:r>
            <a:endParaRPr lang="zh-CN" altLang="en-US"/>
          </a:p>
          <a:p>
            <a:r>
              <a:rPr lang="en-US" altLang="zh-CN"/>
              <a:t>(AB)’ = A’+B’</a:t>
            </a:r>
            <a:endParaRPr lang="en-US" altLang="zh-CN"/>
          </a:p>
          <a:p>
            <a:r>
              <a:rPr lang="en-US" altLang="zh-CN"/>
              <a:t>(A+B)’ = A’B’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 fontAlgn="auto">
              <a:lnSpc>
                <a:spcPct val="120000"/>
              </a:lnSpc>
              <a:buNone/>
            </a:pPr>
            <a:r>
              <a:rPr lang="zh-CN" altLang="en-US" b="1"/>
              <a:t>第二周作业</a:t>
            </a:r>
            <a:r>
              <a:rPr lang="en-US" altLang="zh-CN" b="1"/>
              <a:t>-1</a:t>
            </a:r>
            <a:r>
              <a:rPr lang="zh-CN" altLang="en-US" b="1"/>
              <a:t>补充题</a:t>
            </a:r>
            <a:r>
              <a:rPr lang="en-US" altLang="zh-CN" b="1"/>
              <a:t>1</a:t>
            </a:r>
            <a:endParaRPr lang="en-US" altLang="zh-CN" b="1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/>
              <a:t>如果是晴天而且没有蚂蚁，Ben会去野炊；</a:t>
            </a:r>
            <a:r>
              <a:rPr lang="en-US" altLang="zh-CN" u="sng"/>
              <a:t>如果他看到蜂鸟，</a:t>
            </a:r>
            <a:r>
              <a:rPr lang="en-US" altLang="zh-CN" u="sng">
                <a:solidFill>
                  <a:srgbClr val="FF0000"/>
                </a:solidFill>
              </a:rPr>
              <a:t>即使</a:t>
            </a:r>
            <a:r>
              <a:rPr lang="en-US" altLang="zh-CN" u="sng"/>
              <a:t>野炊的地方有蚂蚁或有瓢虫，他也会去野炊</a:t>
            </a:r>
            <a:r>
              <a:rPr lang="en-US" altLang="zh-CN"/>
              <a:t>。根据太阳S 蚂蚁A 蜂鸟H瓢虫L，写出他去野炊E 的布尔表达式。</a:t>
            </a: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endParaRPr lang="en-US" altLang="zh-CN"/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/>
              <a:t>注意题意的理解</a:t>
            </a:r>
            <a:endParaRPr lang="zh-CN" altLang="en-US"/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、在</a:t>
            </a:r>
            <a:r>
              <a:rPr lang="zh-CN" altLang="en-US" b="1">
                <a:solidFill>
                  <a:schemeClr val="tx1"/>
                </a:solidFill>
              </a:rPr>
              <a:t>没有蜂鸟</a:t>
            </a:r>
            <a:r>
              <a:rPr lang="zh-CN" altLang="en-US">
                <a:solidFill>
                  <a:schemeClr val="tx1"/>
                </a:solidFill>
              </a:rPr>
              <a:t>的情况下，出现了蚂蚁或者瓢虫的话是不会去野炊的（害怕</a:t>
            </a:r>
            <a:r>
              <a:rPr lang="en-US" altLang="zh-CN">
                <a:solidFill>
                  <a:schemeClr val="tx1"/>
                </a:solidFill>
              </a:rPr>
              <a:t>.jpg</a:t>
            </a:r>
            <a:r>
              <a:rPr lang="zh-CN" altLang="en-US">
                <a:solidFill>
                  <a:schemeClr val="tx1"/>
                </a:solidFill>
              </a:rPr>
              <a:t>），这种情况必须蚂蚁和瓢虫都没有出现才会去野炊，逻辑式为</a:t>
            </a:r>
            <a:r>
              <a:rPr lang="en-US" altLang="zh-CN">
                <a:solidFill>
                  <a:schemeClr val="tx1"/>
                </a:solidFill>
              </a:rPr>
              <a:t>H’A’L’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、在</a:t>
            </a:r>
            <a:r>
              <a:rPr lang="zh-CN" altLang="en-US" b="1">
                <a:solidFill>
                  <a:schemeClr val="tx1"/>
                </a:solidFill>
              </a:rPr>
              <a:t>有蜂鸟</a:t>
            </a:r>
            <a:r>
              <a:rPr lang="zh-CN" altLang="en-US">
                <a:solidFill>
                  <a:schemeClr val="tx1"/>
                </a:solidFill>
              </a:rPr>
              <a:t>的情况下就无所谓了，（即使有蚂蚁或瓢虫，也去野炊）</a:t>
            </a:r>
            <a:r>
              <a:rPr lang="en-US" altLang="zh-CN">
                <a:solidFill>
                  <a:schemeClr val="tx1"/>
                </a:solidFill>
              </a:rPr>
              <a:t>,</a:t>
            </a:r>
            <a:r>
              <a:rPr lang="zh-CN" altLang="en-US">
                <a:solidFill>
                  <a:schemeClr val="tx1"/>
                </a:solidFill>
              </a:rPr>
              <a:t>逻辑式即为</a:t>
            </a:r>
            <a:r>
              <a:rPr lang="en-US" altLang="zh-CN">
                <a:solidFill>
                  <a:schemeClr val="tx1"/>
                </a:solidFill>
              </a:rPr>
              <a:t>H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、晴天且没有蚂蚁，逻辑式</a:t>
            </a:r>
            <a:r>
              <a:rPr lang="en-US" altLang="zh-CN">
                <a:solidFill>
                  <a:schemeClr val="tx1"/>
                </a:solidFill>
              </a:rPr>
              <a:t>SA’</a:t>
            </a:r>
            <a:endParaRPr lang="en-US" altLang="zh-CN">
              <a:solidFill>
                <a:schemeClr val="tx1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zh-CN" altLang="en-US">
                <a:solidFill>
                  <a:schemeClr val="tx1"/>
                </a:solidFill>
              </a:rPr>
              <a:t>综合以上，布尔表达式为：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E =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SA’+H+H’A’L’ =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SA’+H+A’L’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895965" cy="551243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2.11</a:t>
            </a:r>
            <a:r>
              <a:rPr lang="en-US" altLang="zh-CN"/>
              <a:t>  </a:t>
            </a:r>
            <a:r>
              <a:rPr lang="zh-CN" altLang="en-US"/>
              <a:t>化成最大项之积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(1)   Y=(A+B)(A’+B’+C’)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(3)   Y=A’BC’+B’C+AB’C</a:t>
            </a:r>
            <a:endParaRPr lang="en-US" altLang="zh-CN"/>
          </a:p>
          <a:p>
            <a:pPr marL="0" indent="0">
              <a:buNone/>
            </a:pPr>
            <a:r>
              <a:rPr lang="zh-CN" altLang="en-US" u="sng"/>
              <a:t>最大项之积</a:t>
            </a:r>
            <a:r>
              <a:rPr lang="zh-CN" altLang="en-US"/>
              <a:t>和</a:t>
            </a:r>
            <a:r>
              <a:rPr lang="zh-CN" altLang="en-US" u="sng"/>
              <a:t>最小项之和</a:t>
            </a:r>
            <a:r>
              <a:rPr lang="zh-CN" altLang="en-US"/>
              <a:t>是相对应的，可以用公式法求解但不推荐，卡诺图，直观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拿</a:t>
            </a:r>
            <a:r>
              <a:rPr lang="en-US" altLang="zh-CN"/>
              <a:t>(1)</a:t>
            </a:r>
            <a:r>
              <a:rPr lang="zh-CN" altLang="en-US"/>
              <a:t>举例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Y=AB’+AC’+A’B+BC’</a:t>
            </a:r>
            <a:r>
              <a:rPr lang="zh-CN" altLang="en-US"/>
              <a:t>，在卡诺图中找为</a:t>
            </a:r>
            <a:r>
              <a:rPr lang="en-US" altLang="zh-CN"/>
              <a:t>0</a:t>
            </a:r>
            <a:r>
              <a:rPr lang="zh-CN" altLang="en-US"/>
              <a:t>的项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Y=(A+B+C)(A+B+C’)(A’+B’+C’)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注意：写最小项时</a:t>
            </a:r>
            <a:r>
              <a:rPr lang="en-US" altLang="zh-CN"/>
              <a:t>A=0</a:t>
            </a:r>
            <a:r>
              <a:rPr lang="zh-CN" altLang="en-US"/>
              <a:t>写作</a:t>
            </a:r>
            <a:r>
              <a:rPr lang="en-US" altLang="zh-CN"/>
              <a:t>A’</a:t>
            </a:r>
            <a:r>
              <a:rPr lang="zh-CN" altLang="en-US"/>
              <a:t>，但</a:t>
            </a:r>
            <a:r>
              <a:rPr lang="zh-CN" altLang="en-US">
                <a:solidFill>
                  <a:srgbClr val="FF0000"/>
                </a:solidFill>
              </a:rPr>
              <a:t>写最大项时是相反的</a:t>
            </a:r>
            <a:r>
              <a:rPr lang="zh-CN" altLang="en-US"/>
              <a:t>，写作</a:t>
            </a:r>
            <a:r>
              <a:rPr lang="en-US" altLang="zh-CN"/>
              <a:t>A</a:t>
            </a:r>
            <a:r>
              <a:rPr lang="zh-CN" altLang="en-US"/>
              <a:t>，如</a:t>
            </a:r>
            <a:r>
              <a:rPr lang="en-US" altLang="zh-CN"/>
              <a:t>001</a:t>
            </a:r>
            <a:r>
              <a:rPr lang="zh-CN" altLang="en-US"/>
              <a:t>这一项应该是</a:t>
            </a:r>
            <a:r>
              <a:rPr lang="en-US" altLang="zh-CN"/>
              <a:t>(A+B+C’)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763905" y="3126740"/>
          <a:ext cx="2641600" cy="1580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/>
                <a:gridCol w="528320"/>
                <a:gridCol w="528320"/>
                <a:gridCol w="528320"/>
                <a:gridCol w="528320"/>
              </a:tblGrid>
              <a:tr h="5314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</a:endParaRPr>
                    </a:p>
                  </a:txBody>
                  <a:tcPr anchor="ctr" anchorCtr="0"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US" altLang="zh-CN" b="0">
                        <a:ln>
                          <a:noFill/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01</a:t>
                      </a:r>
                      <a:endParaRPr lang="en-US" altLang="zh-CN" b="0">
                        <a:ln>
                          <a:noFill/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11</a:t>
                      </a:r>
                      <a:endParaRPr lang="en-US" altLang="zh-CN" b="0">
                        <a:ln>
                          <a:noFill/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b="0">
                          <a:ln>
                            <a:noFill/>
                          </a:ln>
                          <a:solidFill>
                            <a:schemeClr val="dk1"/>
                          </a:solidFill>
                        </a:rPr>
                        <a:t>10</a:t>
                      </a:r>
                      <a:endParaRPr lang="en-US" altLang="zh-CN" b="0">
                        <a:ln>
                          <a:noFill/>
                        </a:ln>
                        <a:solidFill>
                          <a:schemeClr val="dk1"/>
                        </a:solidFill>
                      </a:endParaRPr>
                    </a:p>
                  </a:txBody>
                  <a:tcPr anchor="ctr" anchorCtr="0"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0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0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0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1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1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24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1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1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1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0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</a:rPr>
                        <a:t>1</a:t>
                      </a:r>
                      <a:endParaRPr lang="en-US" altLang="zh-CN">
                        <a:ln>
                          <a:noFill/>
                        </a:ln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63905" y="3279775"/>
            <a:ext cx="43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53770" y="3126740"/>
            <a:ext cx="52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BC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4.4</a:t>
            </a:r>
            <a:r>
              <a:rPr lang="en-US" altLang="zh-CN"/>
              <a:t>  </a:t>
            </a:r>
            <a:r>
              <a:rPr lang="zh-CN" altLang="en-US"/>
              <a:t>下面是对十进制数9求补的集成电路CC14561的逻辑图,写出当COMP=1、Z=0和COMP=0、Z=0时,Y1、Y,、Y1、Y2的逻辑式,列出真值表。</a:t>
            </a:r>
            <a:endParaRPr lang="zh-CN" altLang="en-US"/>
          </a:p>
        </p:txBody>
      </p:sp>
      <p:pic>
        <p:nvPicPr>
          <p:cNvPr id="149742936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1560195"/>
            <a:ext cx="4230370" cy="421703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4455160" y="1689735"/>
            <a:ext cx="7505700" cy="2591435"/>
            <a:chOff x="7016" y="2661"/>
            <a:chExt cx="11820" cy="4081"/>
          </a:xfrm>
        </p:grpSpPr>
        <p:pic>
          <p:nvPicPr>
            <p:cNvPr id="15" name="图片 14" descr="选区_1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6" y="2661"/>
              <a:ext cx="11820" cy="2663"/>
            </a:xfrm>
            <a:prstGeom prst="rect">
              <a:avLst/>
            </a:prstGeom>
          </p:spPr>
        </p:pic>
        <p:pic>
          <p:nvPicPr>
            <p:cNvPr id="16" name="图片 15" descr="选区_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9" y="5324"/>
              <a:ext cx="1143" cy="1419"/>
            </a:xfrm>
            <a:prstGeom prst="rect">
              <a:avLst/>
            </a:prstGeom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55160" y="4725035"/>
            <a:ext cx="748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传输门这里起到一个二选一数据选择器的作用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664845"/>
            <a:ext cx="10515600" cy="5512435"/>
          </a:xfrm>
        </p:spPr>
        <p:txBody>
          <a:bodyPr/>
          <a:p>
            <a:pPr marL="0" indent="0">
              <a:buNone/>
            </a:pPr>
            <a:r>
              <a:rPr lang="en-US" altLang="zh-CN" b="1"/>
              <a:t>4.6</a:t>
            </a:r>
            <a:r>
              <a:rPr lang="en-US" altLang="zh-CN"/>
              <a:t>  </a:t>
            </a:r>
            <a:endParaRPr lang="en-US" altLang="zh-CN"/>
          </a:p>
        </p:txBody>
      </p:sp>
      <p:pic>
        <p:nvPicPr>
          <p:cNvPr id="2" name="图片 1" descr="选区_1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735965"/>
            <a:ext cx="7920355" cy="32531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81455" y="4255135"/>
            <a:ext cx="968184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/>
              <a:t>水面没过检测原件记为</a:t>
            </a:r>
            <a:r>
              <a:rPr lang="en-US" altLang="zh-CN"/>
              <a:t>1</a:t>
            </a:r>
            <a:r>
              <a:rPr lang="zh-CN" altLang="en-US"/>
              <a:t>否则记为</a:t>
            </a:r>
            <a:r>
              <a:rPr lang="en-US" altLang="zh-CN"/>
              <a:t>0</a:t>
            </a:r>
            <a:endParaRPr lang="en-US" altLang="zh-CN"/>
          </a:p>
          <a:p>
            <a:pPr fontAlgn="auto">
              <a:lnSpc>
                <a:spcPct val="120000"/>
              </a:lnSpc>
            </a:pPr>
            <a:r>
              <a:rPr lang="en-US" altLang="zh-CN"/>
              <a:t>ABC</a:t>
            </a:r>
            <a:r>
              <a:rPr lang="zh-CN" altLang="en-US"/>
              <a:t>只会出现</a:t>
            </a:r>
            <a:r>
              <a:rPr lang="en-US" altLang="zh-CN"/>
              <a:t>111</a:t>
            </a:r>
            <a:r>
              <a:rPr lang="zh-CN" altLang="en-US"/>
              <a:t>、</a:t>
            </a:r>
            <a:r>
              <a:rPr lang="en-US" altLang="zh-CN"/>
              <a:t>110</a:t>
            </a:r>
            <a:r>
              <a:rPr lang="zh-CN" altLang="en-US"/>
              <a:t>、</a:t>
            </a:r>
            <a:r>
              <a:rPr lang="en-US" altLang="zh-CN"/>
              <a:t>100</a:t>
            </a:r>
            <a:r>
              <a:rPr lang="zh-CN" altLang="en-US"/>
              <a:t>、</a:t>
            </a:r>
            <a:r>
              <a:rPr lang="en-US" altLang="zh-CN"/>
              <a:t>000</a:t>
            </a:r>
            <a:r>
              <a:rPr lang="zh-CN" altLang="en-US"/>
              <a:t>四种情况，但三个逻辑变量理论上表示</a:t>
            </a:r>
            <a:r>
              <a:rPr lang="en-US" altLang="zh-CN"/>
              <a:t>8</a:t>
            </a:r>
            <a:r>
              <a:rPr lang="zh-CN" altLang="en-US"/>
              <a:t>个数值，其余的不会出现，是约束项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/>
              <a:t>课本对于约束项的定义：</a:t>
            </a:r>
            <a:r>
              <a:rPr lang="zh-CN" altLang="en-US" u="sng"/>
              <a:t>恒等于</a:t>
            </a:r>
            <a:r>
              <a:rPr lang="en-US" altLang="zh-CN" u="sng"/>
              <a:t>0</a:t>
            </a:r>
            <a:r>
              <a:rPr lang="zh-CN" altLang="en-US" u="sng"/>
              <a:t>的最小项称为约束项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zh-CN" altLang="en-US" b="1"/>
              <a:t>注意</a:t>
            </a:r>
            <a:r>
              <a:rPr lang="zh-CN" altLang="en-US"/>
              <a:t>：这里的</a:t>
            </a:r>
            <a:r>
              <a:rPr lang="en-US" altLang="zh-CN"/>
              <a:t>0</a:t>
            </a:r>
            <a:r>
              <a:rPr lang="zh-CN" altLang="en-US"/>
              <a:t>和卡诺图中的</a:t>
            </a:r>
            <a:r>
              <a:rPr lang="en-US" altLang="zh-CN"/>
              <a:t>0</a:t>
            </a:r>
            <a:r>
              <a:rPr lang="zh-CN" altLang="en-US"/>
              <a:t>含义不同，这里的</a:t>
            </a:r>
            <a:r>
              <a:rPr lang="en-US" altLang="zh-CN"/>
              <a:t>0</a:t>
            </a:r>
            <a:r>
              <a:rPr lang="zh-CN" altLang="en-US"/>
              <a:t>表示</a:t>
            </a:r>
            <a:r>
              <a:rPr lang="zh-CN" altLang="en-US">
                <a:solidFill>
                  <a:srgbClr val="FF0000"/>
                </a:solidFill>
              </a:rPr>
              <a:t>该最小项不会出现</a:t>
            </a:r>
            <a:r>
              <a:rPr lang="zh-CN" altLang="en-US"/>
              <a:t>，而卡诺图中的</a:t>
            </a:r>
            <a:r>
              <a:rPr lang="en-US" altLang="zh-CN"/>
              <a:t>0</a:t>
            </a:r>
            <a:r>
              <a:rPr lang="zh-CN" altLang="en-US"/>
              <a:t>表示</a:t>
            </a:r>
            <a:r>
              <a:rPr lang="zh-CN" altLang="en-US">
                <a:solidFill>
                  <a:srgbClr val="FF0000"/>
                </a:solidFill>
              </a:rPr>
              <a:t>该最小项出现时</a:t>
            </a:r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zh-CN" altLang="en-US">
                <a:solidFill>
                  <a:srgbClr val="FF0000"/>
                </a:solidFill>
              </a:rPr>
              <a:t>输出为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2237</Words>
  <Application>WPS 演示</Application>
  <PresentationFormat>宽屏</PresentationFormat>
  <Paragraphs>223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Arial Black</vt:lpstr>
      <vt:lpstr>微软雅黑</vt:lpstr>
      <vt:lpstr>Arial Unicode MS</vt:lpstr>
      <vt:lpstr>Bookman Old Style</vt:lpstr>
      <vt:lpstr>仿宋</vt:lpstr>
      <vt:lpstr>Times New Roman</vt:lpstr>
      <vt:lpstr>文泉驿等宽微米黑</vt:lpstr>
      <vt:lpstr>方正姚体</vt:lpstr>
      <vt:lpstr>楷体</vt:lpstr>
      <vt:lpstr>等线</vt:lpstr>
      <vt:lpstr>AMGDT</vt:lpstr>
      <vt:lpstr>隶书</vt:lpstr>
      <vt:lpstr>黑体</vt:lpstr>
      <vt:lpstr>Office 主题​​</vt:lpstr>
      <vt:lpstr>数字逻辑电路第一次习题课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zhteng</cp:lastModifiedBy>
  <cp:revision>15</cp:revision>
  <dcterms:created xsi:type="dcterms:W3CDTF">2023-11-13T06:42:27Z</dcterms:created>
  <dcterms:modified xsi:type="dcterms:W3CDTF">2023-11-13T06:42:27Z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2052-11.1.0.11704</vt:lpwstr>
  </property>
  <property fmtid="{D5CDD505-2E9C-101B-9397-08002B2CF9AE}" pid="3" name="ICV">
    <vt:lpwstr/>
  </property>
</Properties>
</file>