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6" r:id="rId3"/>
    <p:sldId id="267" r:id="rId4"/>
    <p:sldId id="268" r:id="rId5"/>
    <p:sldId id="269" r:id="rId6"/>
    <p:sldId id="270" r:id="rId7"/>
    <p:sldId id="271" r:id="rId8"/>
    <p:sldId id="272" r:id="rId9"/>
    <p:sldId id="273" r:id="rId10"/>
    <p:sldId id="280" r:id="rId11"/>
    <p:sldId id="279" r:id="rId12"/>
    <p:sldId id="281" r:id="rId13"/>
    <p:sldId id="282" r:id="rId14"/>
    <p:sldId id="275" r:id="rId15"/>
    <p:sldId id="276" r:id="rId16"/>
    <p:sldId id="283" r:id="rId17"/>
    <p:sldId id="28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598AE29-08B2-4C0E-9503-8B89E4BF587F}">
          <p14:sldIdLst>
            <p14:sldId id="257"/>
            <p14:sldId id="266"/>
            <p14:sldId id="267"/>
            <p14:sldId id="268"/>
            <p14:sldId id="269"/>
            <p14:sldId id="270"/>
            <p14:sldId id="271"/>
            <p14:sldId id="272"/>
            <p14:sldId id="273"/>
            <p14:sldId id="280"/>
            <p14:sldId id="279"/>
            <p14:sldId id="281"/>
            <p14:sldId id="282"/>
            <p14:sldId id="275"/>
            <p14:sldId id="276"/>
            <p14:sldId id="283"/>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4" d="100"/>
          <a:sy n="84" d="100"/>
        </p:scale>
        <p:origin x="4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84C65-1724-447C-A4D5-1A3262C06648}" type="datetimeFigureOut">
              <a:rPr lang="zh-CN" altLang="en-US" smtClean="0"/>
              <a:t>2024/12/18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2CF2E-1750-4C7E-A462-C2F93473421D}" type="slidenum">
              <a:rPr lang="zh-CN" altLang="en-US" smtClean="0"/>
              <a:t>‹#›</a:t>
            </a:fld>
            <a:endParaRPr lang="zh-CN" altLang="en-US"/>
          </a:p>
        </p:txBody>
      </p:sp>
    </p:spTree>
    <p:extLst>
      <p:ext uri="{BB962C8B-B14F-4D97-AF65-F5344CB8AC3E}">
        <p14:creationId xmlns:p14="http://schemas.microsoft.com/office/powerpoint/2010/main" val="1712187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45485B9-8E31-8B25-DA0C-2BAA54453A4A}"/>
              </a:ext>
            </a:extLst>
          </p:cNvPr>
          <p:cNvSpPr>
            <a:spLocks noGrp="1" noRot="1" noChangeAspect="1" noChangeArrowheads="1" noTextEdit="1"/>
          </p:cNvSpPr>
          <p:nvPr>
            <p:ph type="sldImg"/>
          </p:nvPr>
        </p:nvSpPr>
        <p:spPr>
          <a:xfrm>
            <a:off x="139700" y="768350"/>
            <a:ext cx="6819900" cy="3836988"/>
          </a:xfrm>
          <a:ln/>
        </p:spPr>
      </p:sp>
      <p:sp>
        <p:nvSpPr>
          <p:cNvPr id="22531" name="Rectangle 3">
            <a:extLst>
              <a:ext uri="{FF2B5EF4-FFF2-40B4-BE49-F238E27FC236}">
                <a16:creationId xmlns:a16="http://schemas.microsoft.com/office/drawing/2014/main" id="{3154934B-89C7-39AA-BC1D-8A36ECCAE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
        <p:nvSpPr>
          <p:cNvPr id="22532" name="灯片编号占位符 4">
            <a:extLst>
              <a:ext uri="{FF2B5EF4-FFF2-40B4-BE49-F238E27FC236}">
                <a16:creationId xmlns:a16="http://schemas.microsoft.com/office/drawing/2014/main" id="{6D88431E-399C-23F7-F209-4E7D76CFD4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b="1">
                <a:solidFill>
                  <a:schemeClr val="tx1"/>
                </a:solidFill>
                <a:latin typeface="黑体" panose="02010609060101010101" pitchFamily="49" charset="-122"/>
                <a:ea typeface="黑体" panose="02010609060101010101" pitchFamily="49" charset="-122"/>
              </a:defRPr>
            </a:lvl1pPr>
            <a:lvl2pPr marL="742950" indent="-285750" defTabSz="990600">
              <a:defRPr sz="1600" b="1">
                <a:solidFill>
                  <a:schemeClr val="tx1"/>
                </a:solidFill>
                <a:latin typeface="黑体" panose="02010609060101010101" pitchFamily="49" charset="-122"/>
                <a:ea typeface="黑体" panose="02010609060101010101" pitchFamily="49" charset="-122"/>
              </a:defRPr>
            </a:lvl2pPr>
            <a:lvl3pPr marL="1143000" indent="-228600" defTabSz="990600">
              <a:defRPr sz="1600" b="1">
                <a:solidFill>
                  <a:schemeClr val="tx1"/>
                </a:solidFill>
                <a:latin typeface="黑体" panose="02010609060101010101" pitchFamily="49" charset="-122"/>
                <a:ea typeface="黑体" panose="02010609060101010101" pitchFamily="49" charset="-122"/>
              </a:defRPr>
            </a:lvl3pPr>
            <a:lvl4pPr marL="1600200" indent="-228600" defTabSz="990600">
              <a:defRPr sz="1600" b="1">
                <a:solidFill>
                  <a:schemeClr val="tx1"/>
                </a:solidFill>
                <a:latin typeface="黑体" panose="02010609060101010101" pitchFamily="49" charset="-122"/>
                <a:ea typeface="黑体" panose="02010609060101010101" pitchFamily="49" charset="-122"/>
              </a:defRPr>
            </a:lvl4pPr>
            <a:lvl5pPr marL="2057400" indent="-228600" defTabSz="990600">
              <a:defRPr sz="1600" b="1">
                <a:solidFill>
                  <a:schemeClr val="tx1"/>
                </a:solidFill>
                <a:latin typeface="黑体" panose="02010609060101010101" pitchFamily="49" charset="-122"/>
                <a:ea typeface="黑体" panose="02010609060101010101" pitchFamily="49" charset="-122"/>
              </a:defRPr>
            </a:lvl5pPr>
            <a:lvl6pPr marL="2514600" indent="-228600" defTabSz="990600" eaLnBrk="0" fontAlgn="base" hangingPunct="0">
              <a:spcBef>
                <a:spcPct val="0"/>
              </a:spcBef>
              <a:spcAft>
                <a:spcPct val="0"/>
              </a:spcAft>
              <a:defRPr sz="1600" b="1">
                <a:solidFill>
                  <a:schemeClr val="tx1"/>
                </a:solidFill>
                <a:latin typeface="黑体" panose="02010609060101010101" pitchFamily="49" charset="-122"/>
                <a:ea typeface="黑体" panose="02010609060101010101" pitchFamily="49" charset="-122"/>
              </a:defRPr>
            </a:lvl6pPr>
            <a:lvl7pPr marL="2971800" indent="-228600" defTabSz="990600" eaLnBrk="0" fontAlgn="base" hangingPunct="0">
              <a:spcBef>
                <a:spcPct val="0"/>
              </a:spcBef>
              <a:spcAft>
                <a:spcPct val="0"/>
              </a:spcAft>
              <a:defRPr sz="1600" b="1">
                <a:solidFill>
                  <a:schemeClr val="tx1"/>
                </a:solidFill>
                <a:latin typeface="黑体" panose="02010609060101010101" pitchFamily="49" charset="-122"/>
                <a:ea typeface="黑体" panose="02010609060101010101" pitchFamily="49" charset="-122"/>
              </a:defRPr>
            </a:lvl7pPr>
            <a:lvl8pPr marL="3429000" indent="-228600" defTabSz="990600" eaLnBrk="0" fontAlgn="base" hangingPunct="0">
              <a:spcBef>
                <a:spcPct val="0"/>
              </a:spcBef>
              <a:spcAft>
                <a:spcPct val="0"/>
              </a:spcAft>
              <a:defRPr sz="1600" b="1">
                <a:solidFill>
                  <a:schemeClr val="tx1"/>
                </a:solidFill>
                <a:latin typeface="黑体" panose="02010609060101010101" pitchFamily="49" charset="-122"/>
                <a:ea typeface="黑体" panose="02010609060101010101" pitchFamily="49" charset="-122"/>
              </a:defRPr>
            </a:lvl8pPr>
            <a:lvl9pPr marL="3886200" indent="-228600" defTabSz="990600" eaLnBrk="0" fontAlgn="base" hangingPunct="0">
              <a:spcBef>
                <a:spcPct val="0"/>
              </a:spcBef>
              <a:spcAft>
                <a:spcPct val="0"/>
              </a:spcAft>
              <a:defRPr sz="1600" b="1">
                <a:solidFill>
                  <a:schemeClr val="tx1"/>
                </a:solidFill>
                <a:latin typeface="黑体" panose="02010609060101010101" pitchFamily="49" charset="-122"/>
                <a:ea typeface="黑体" panose="02010609060101010101" pitchFamily="49" charset="-122"/>
              </a:defRPr>
            </a:lvl9pPr>
          </a:lstStyle>
          <a:p>
            <a:fld id="{041AA917-5547-4700-9885-C32394D33323}" type="slidenum">
              <a:rPr lang="en-US" altLang="zh-CN" sz="1300" b="0" smtClean="0">
                <a:latin typeface="Arial" panose="020B0604020202020204" pitchFamily="34" charset="0"/>
                <a:ea typeface="宋体" panose="02010600030101010101" pitchFamily="2" charset="-122"/>
              </a:rPr>
              <a:pPr/>
              <a:t>17</a:t>
            </a:fld>
            <a:endParaRPr lang="en-US" altLang="zh-CN" sz="1300" b="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349077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168630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424828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259530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209368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250382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197363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100076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138077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2676163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A4DAAFB-5D90-498F-9F44-40A5ACDBD1F1}" type="datetimeFigureOut">
              <a:rPr lang="zh-CN" altLang="en-US" smtClean="0"/>
              <a:t>2024/12/18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297826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DAAFB-5D90-498F-9F44-40A5ACDBD1F1}" type="datetimeFigureOut">
              <a:rPr lang="zh-CN" altLang="en-US" smtClean="0"/>
              <a:t>2024/12/18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34B10-CF39-4493-AB43-0E7C6A480396}" type="slidenum">
              <a:rPr lang="zh-CN" altLang="en-US" smtClean="0"/>
              <a:t>‹#›</a:t>
            </a:fld>
            <a:endParaRPr lang="zh-CN" altLang="en-US"/>
          </a:p>
        </p:txBody>
      </p:sp>
    </p:spTree>
    <p:extLst>
      <p:ext uri="{BB962C8B-B14F-4D97-AF65-F5344CB8AC3E}">
        <p14:creationId xmlns:p14="http://schemas.microsoft.com/office/powerpoint/2010/main" val="2115536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3" Type="http://schemas.openxmlformats.org/officeDocument/2006/relationships/image" Target="../media/image1.emf"/><Relationship Id="rId7" Type="http://schemas.openxmlformats.org/officeDocument/2006/relationships/image" Target="../media/image3.wmf"/><Relationship Id="rId12" Type="http://schemas.openxmlformats.org/officeDocument/2006/relationships/oleObject" Target="../embeddings/oleObject5.bin"/><Relationship Id="rId2" Type="http://schemas.openxmlformats.org/officeDocument/2006/relationships/package" Target="../embeddings/Microsoft_Visio___1.vsdx"/><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5" Type="http://schemas.openxmlformats.org/officeDocument/2006/relationships/image" Target="../media/image57.wmf"/><Relationship Id="rId10" Type="http://schemas.openxmlformats.org/officeDocument/2006/relationships/image" Target="../media/image62.emf"/><Relationship Id="rId4" Type="http://schemas.openxmlformats.org/officeDocument/2006/relationships/oleObject" Target="../embeddings/oleObject55.bin"/><Relationship Id="rId9" Type="http://schemas.openxmlformats.org/officeDocument/2006/relationships/image" Target="../media/image5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5.wmf"/><Relationship Id="rId18" Type="http://schemas.openxmlformats.org/officeDocument/2006/relationships/oleObject" Target="../embeddings/oleObject63.bin"/><Relationship Id="rId3" Type="http://schemas.openxmlformats.org/officeDocument/2006/relationships/image" Target="../media/image56.wmf"/><Relationship Id="rId21" Type="http://schemas.openxmlformats.org/officeDocument/2006/relationships/image" Target="../media/image69.wmf"/><Relationship Id="rId7" Type="http://schemas.openxmlformats.org/officeDocument/2006/relationships/image" Target="../media/image58.wmf"/><Relationship Id="rId12" Type="http://schemas.openxmlformats.org/officeDocument/2006/relationships/oleObject" Target="../embeddings/oleObject60.bin"/><Relationship Id="rId17" Type="http://schemas.openxmlformats.org/officeDocument/2006/relationships/image" Target="../media/image67.wmf"/><Relationship Id="rId25" Type="http://schemas.openxmlformats.org/officeDocument/2006/relationships/image" Target="../media/image71.wmf"/><Relationship Id="rId2" Type="http://schemas.openxmlformats.org/officeDocument/2006/relationships/oleObject" Target="../embeddings/oleObject54.bin"/><Relationship Id="rId16" Type="http://schemas.openxmlformats.org/officeDocument/2006/relationships/oleObject" Target="../embeddings/oleObject62.bin"/><Relationship Id="rId20" Type="http://schemas.openxmlformats.org/officeDocument/2006/relationships/oleObject" Target="../embeddings/oleObject64.bin"/><Relationship Id="rId1" Type="http://schemas.openxmlformats.org/officeDocument/2006/relationships/slideLayout" Target="../slideLayouts/slideLayout2.xml"/><Relationship Id="rId6" Type="http://schemas.openxmlformats.org/officeDocument/2006/relationships/oleObject" Target="../embeddings/oleObject56.bin"/><Relationship Id="rId11" Type="http://schemas.openxmlformats.org/officeDocument/2006/relationships/image" Target="../media/image64.wmf"/><Relationship Id="rId24" Type="http://schemas.openxmlformats.org/officeDocument/2006/relationships/oleObject" Target="../embeddings/oleObject66.bin"/><Relationship Id="rId5" Type="http://schemas.openxmlformats.org/officeDocument/2006/relationships/image" Target="../media/image57.wmf"/><Relationship Id="rId15" Type="http://schemas.openxmlformats.org/officeDocument/2006/relationships/image" Target="../media/image66.wmf"/><Relationship Id="rId23" Type="http://schemas.openxmlformats.org/officeDocument/2006/relationships/image" Target="../media/image70.wmf"/><Relationship Id="rId10" Type="http://schemas.openxmlformats.org/officeDocument/2006/relationships/oleObject" Target="../embeddings/oleObject59.bin"/><Relationship Id="rId19" Type="http://schemas.openxmlformats.org/officeDocument/2006/relationships/image" Target="../media/image68.wmf"/><Relationship Id="rId4" Type="http://schemas.openxmlformats.org/officeDocument/2006/relationships/oleObject" Target="../embeddings/oleObject55.bin"/><Relationship Id="rId9" Type="http://schemas.openxmlformats.org/officeDocument/2006/relationships/image" Target="../media/image63.wmf"/><Relationship Id="rId14" Type="http://schemas.openxmlformats.org/officeDocument/2006/relationships/oleObject" Target="../embeddings/oleObject61.bin"/><Relationship Id="rId22" Type="http://schemas.openxmlformats.org/officeDocument/2006/relationships/oleObject" Target="../embeddings/oleObject65.bin"/></Relationships>
</file>

<file path=ppt/slides/_rels/slide12.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2.bin"/><Relationship Id="rId3" Type="http://schemas.openxmlformats.org/officeDocument/2006/relationships/image" Target="../media/image72.wmf"/><Relationship Id="rId7" Type="http://schemas.openxmlformats.org/officeDocument/2006/relationships/oleObject" Target="../embeddings/oleObject69.bin"/><Relationship Id="rId12" Type="http://schemas.openxmlformats.org/officeDocument/2006/relationships/image" Target="../media/image77.wmf"/><Relationship Id="rId2" Type="http://schemas.openxmlformats.org/officeDocument/2006/relationships/oleObject" Target="../embeddings/oleObject67.bin"/><Relationship Id="rId16" Type="http://schemas.openxmlformats.org/officeDocument/2006/relationships/image" Target="../media/image79.wmf"/><Relationship Id="rId1" Type="http://schemas.openxmlformats.org/officeDocument/2006/relationships/slideLayout" Target="../slideLayouts/slideLayout2.xml"/><Relationship Id="rId6" Type="http://schemas.openxmlformats.org/officeDocument/2006/relationships/image" Target="../media/image74.wmf"/><Relationship Id="rId11" Type="http://schemas.openxmlformats.org/officeDocument/2006/relationships/oleObject" Target="../embeddings/oleObject71.bin"/><Relationship Id="rId5" Type="http://schemas.openxmlformats.org/officeDocument/2006/relationships/oleObject" Target="../embeddings/oleObject68.bin"/><Relationship Id="rId15" Type="http://schemas.openxmlformats.org/officeDocument/2006/relationships/oleObject" Target="../embeddings/oleObject73.bin"/><Relationship Id="rId10" Type="http://schemas.openxmlformats.org/officeDocument/2006/relationships/image" Target="../media/image76.wmf"/><Relationship Id="rId4" Type="http://schemas.openxmlformats.org/officeDocument/2006/relationships/image" Target="../media/image73.png"/><Relationship Id="rId9" Type="http://schemas.openxmlformats.org/officeDocument/2006/relationships/oleObject" Target="../embeddings/oleObject70.bin"/><Relationship Id="rId14" Type="http://schemas.openxmlformats.org/officeDocument/2006/relationships/image" Target="../media/image78.wmf"/></Relationships>
</file>

<file path=ppt/slides/_rels/slide1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2.wmf"/><Relationship Id="rId7" Type="http://schemas.openxmlformats.org/officeDocument/2006/relationships/image" Target="../media/image79.wmf"/><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3.bin"/><Relationship Id="rId5" Type="http://schemas.openxmlformats.org/officeDocument/2006/relationships/image" Target="../media/image78.wmf"/><Relationship Id="rId4" Type="http://schemas.openxmlformats.org/officeDocument/2006/relationships/oleObject" Target="../embeddings/oleObject7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image" Target="../media/image81.emf"/><Relationship Id="rId1" Type="http://schemas.openxmlformats.org/officeDocument/2006/relationships/slideLayout" Target="../slideLayouts/slideLayout2.xml"/><Relationship Id="rId6" Type="http://schemas.openxmlformats.org/officeDocument/2006/relationships/image" Target="../media/image83.wmf"/><Relationship Id="rId5" Type="http://schemas.openxmlformats.org/officeDocument/2006/relationships/oleObject" Target="../embeddings/oleObject77.bin"/><Relationship Id="rId4" Type="http://schemas.openxmlformats.org/officeDocument/2006/relationships/image" Target="../media/image82.wmf"/></Relationships>
</file>

<file path=ppt/slides/_rels/slide15.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8.wmf"/><Relationship Id="rId2" Type="http://schemas.openxmlformats.org/officeDocument/2006/relationships/image" Target="../media/image81.emf"/><Relationship Id="rId16" Type="http://schemas.openxmlformats.org/officeDocument/2006/relationships/image" Target="../media/image90.wmf"/><Relationship Id="rId1" Type="http://schemas.openxmlformats.org/officeDocument/2006/relationships/slideLayout" Target="../slideLayouts/slideLayout2.xml"/><Relationship Id="rId6" Type="http://schemas.openxmlformats.org/officeDocument/2006/relationships/image" Target="../media/image85.w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1.bin"/><Relationship Id="rId14" Type="http://schemas.openxmlformats.org/officeDocument/2006/relationships/image" Target="../media/image8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image" Target="../media/image81.emf"/><Relationship Id="rId1" Type="http://schemas.openxmlformats.org/officeDocument/2006/relationships/slideLayout" Target="../slideLayouts/slideLayout2.xml"/><Relationship Id="rId6" Type="http://schemas.openxmlformats.org/officeDocument/2006/relationships/image" Target="../media/image92.wmf"/><Relationship Id="rId5" Type="http://schemas.openxmlformats.org/officeDocument/2006/relationships/oleObject" Target="../embeddings/oleObject86.bin"/><Relationship Id="rId4" Type="http://schemas.openxmlformats.org/officeDocument/2006/relationships/image" Target="../media/image9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3.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8.wmf"/><Relationship Id="rId3" Type="http://schemas.openxmlformats.org/officeDocument/2006/relationships/image" Target="../media/image2.wmf"/><Relationship Id="rId7" Type="http://schemas.openxmlformats.org/officeDocument/2006/relationships/image" Target="../media/image5.wmf"/><Relationship Id="rId12" Type="http://schemas.openxmlformats.org/officeDocument/2006/relationships/oleObject" Target="../embeddings/oleObject7.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6.wmf"/><Relationship Id="rId1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8.wmf"/><Relationship Id="rId3" Type="http://schemas.openxmlformats.org/officeDocument/2006/relationships/image" Target="../media/image1.emf"/><Relationship Id="rId7" Type="http://schemas.openxmlformats.org/officeDocument/2006/relationships/image" Target="../media/image11.wmf"/><Relationship Id="rId12" Type="http://schemas.openxmlformats.org/officeDocument/2006/relationships/oleObject" Target="../embeddings/oleObject7.bin"/><Relationship Id="rId2" Type="http://schemas.openxmlformats.org/officeDocument/2006/relationships/package" Target="../embeddings/Microsoft_Visio___1.vsdx"/><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10.wmf"/><Relationship Id="rId15" Type="http://schemas.openxmlformats.org/officeDocument/2006/relationships/image" Target="../media/image13.wmf"/><Relationship Id="rId10" Type="http://schemas.openxmlformats.org/officeDocument/2006/relationships/oleObject" Target="../embeddings/oleObject11.bin"/><Relationship Id="rId4" Type="http://schemas.openxmlformats.org/officeDocument/2006/relationships/oleObject" Target="../embeddings/oleObject9.bin"/><Relationship Id="rId9" Type="http://schemas.openxmlformats.org/officeDocument/2006/relationships/image" Target="../media/image3.wmf"/><Relationship Id="rId1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oleObject" Target="../embeddings/oleObject17.bin"/><Relationship Id="rId17" Type="http://schemas.openxmlformats.org/officeDocument/2006/relationships/image" Target="../media/image20.wmf"/><Relationship Id="rId2" Type="http://schemas.openxmlformats.org/officeDocument/2006/relationships/oleObject" Target="../embeddings/oleObject10.bin"/><Relationship Id="rId16"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 Id="rId14"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6.wmf"/><Relationship Id="rId18" Type="http://schemas.openxmlformats.org/officeDocument/2006/relationships/image" Target="../media/image29.wmf"/><Relationship Id="rId3" Type="http://schemas.openxmlformats.org/officeDocument/2006/relationships/image" Target="../media/image21.wmf"/><Relationship Id="rId21" Type="http://schemas.openxmlformats.org/officeDocument/2006/relationships/oleObject" Target="../embeddings/oleObject29.bin"/><Relationship Id="rId7" Type="http://schemas.openxmlformats.org/officeDocument/2006/relationships/image" Target="../media/image23.wmf"/><Relationship Id="rId12" Type="http://schemas.openxmlformats.org/officeDocument/2006/relationships/oleObject" Target="../embeddings/oleObject25.bin"/><Relationship Id="rId17" Type="http://schemas.openxmlformats.org/officeDocument/2006/relationships/oleObject" Target="../embeddings/oleObject27.bin"/><Relationship Id="rId2" Type="http://schemas.openxmlformats.org/officeDocument/2006/relationships/oleObject" Target="../embeddings/oleObject20.bin"/><Relationship Id="rId16" Type="http://schemas.openxmlformats.org/officeDocument/2006/relationships/image" Target="../media/image28.png"/><Relationship Id="rId20" Type="http://schemas.openxmlformats.org/officeDocument/2006/relationships/image" Target="../media/image30.wmf"/><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4.bin"/><Relationship Id="rId19" Type="http://schemas.openxmlformats.org/officeDocument/2006/relationships/oleObject" Target="../embeddings/oleObject28.bin"/><Relationship Id="rId4" Type="http://schemas.openxmlformats.org/officeDocument/2006/relationships/oleObject" Target="../embeddings/oleObject21.bin"/><Relationship Id="rId9" Type="http://schemas.openxmlformats.org/officeDocument/2006/relationships/image" Target="../media/image24.wmf"/><Relationship Id="rId14" Type="http://schemas.openxmlformats.org/officeDocument/2006/relationships/oleObject" Target="../embeddings/oleObject26.bin"/><Relationship Id="rId22" Type="http://schemas.openxmlformats.org/officeDocument/2006/relationships/image" Target="../media/image31.wmf"/></Relationships>
</file>

<file path=ppt/slides/_rels/slide6.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34.bin"/><Relationship Id="rId3" Type="http://schemas.openxmlformats.org/officeDocument/2006/relationships/oleObject" Target="../embeddings/oleObject30.bin"/><Relationship Id="rId7" Type="http://schemas.openxmlformats.org/officeDocument/2006/relationships/oleObject" Target="../embeddings/oleObject25.bin"/><Relationship Id="rId12" Type="http://schemas.openxmlformats.org/officeDocument/2006/relationships/image" Target="../media/image35.wmf"/><Relationship Id="rId2" Type="http://schemas.openxmlformats.org/officeDocument/2006/relationships/image" Target="../media/image28.png"/><Relationship Id="rId16" Type="http://schemas.openxmlformats.org/officeDocument/2006/relationships/image" Target="../media/image37.wmf"/><Relationship Id="rId1" Type="http://schemas.openxmlformats.org/officeDocument/2006/relationships/slideLayout" Target="../slideLayouts/slideLayout2.xml"/><Relationship Id="rId6" Type="http://schemas.openxmlformats.org/officeDocument/2006/relationships/image" Target="../media/image33.wmf"/><Relationship Id="rId11" Type="http://schemas.openxmlformats.org/officeDocument/2006/relationships/oleObject" Target="../embeddings/oleObject33.bin"/><Relationship Id="rId5" Type="http://schemas.openxmlformats.org/officeDocument/2006/relationships/oleObject" Target="../embeddings/oleObject31.bin"/><Relationship Id="rId15" Type="http://schemas.openxmlformats.org/officeDocument/2006/relationships/oleObject" Target="../embeddings/oleObject35.bin"/><Relationship Id="rId10" Type="http://schemas.openxmlformats.org/officeDocument/2006/relationships/image" Target="../media/image34.wmf"/><Relationship Id="rId4" Type="http://schemas.openxmlformats.org/officeDocument/2006/relationships/image" Target="../media/image32.wmf"/><Relationship Id="rId9" Type="http://schemas.openxmlformats.org/officeDocument/2006/relationships/oleObject" Target="../embeddings/oleObject32.bin"/><Relationship Id="rId14" Type="http://schemas.openxmlformats.org/officeDocument/2006/relationships/image" Target="../media/image3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42.wmf"/><Relationship Id="rId18" Type="http://schemas.openxmlformats.org/officeDocument/2006/relationships/oleObject" Target="../embeddings/oleObject43.bin"/><Relationship Id="rId3" Type="http://schemas.openxmlformats.org/officeDocument/2006/relationships/image" Target="../media/image38.wmf"/><Relationship Id="rId21" Type="http://schemas.openxmlformats.org/officeDocument/2006/relationships/image" Target="../media/image46.wmf"/><Relationship Id="rId7" Type="http://schemas.openxmlformats.org/officeDocument/2006/relationships/image" Target="../media/image40.wmf"/><Relationship Id="rId12" Type="http://schemas.openxmlformats.org/officeDocument/2006/relationships/oleObject" Target="../embeddings/oleObject40.bin"/><Relationship Id="rId17" Type="http://schemas.openxmlformats.org/officeDocument/2006/relationships/image" Target="../media/image44.emf"/><Relationship Id="rId2" Type="http://schemas.openxmlformats.org/officeDocument/2006/relationships/oleObject" Target="../embeddings/oleObject36.bin"/><Relationship Id="rId16" Type="http://schemas.openxmlformats.org/officeDocument/2006/relationships/oleObject" Target="../embeddings/oleObject42.bin"/><Relationship Id="rId20"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38.bin"/><Relationship Id="rId11" Type="http://schemas.openxmlformats.org/officeDocument/2006/relationships/image" Target="../media/image41.wmf"/><Relationship Id="rId5" Type="http://schemas.openxmlformats.org/officeDocument/2006/relationships/image" Target="../media/image39.wmf"/><Relationship Id="rId15" Type="http://schemas.openxmlformats.org/officeDocument/2006/relationships/image" Target="../media/image43.wmf"/><Relationship Id="rId10" Type="http://schemas.openxmlformats.org/officeDocument/2006/relationships/oleObject" Target="../embeddings/oleObject39.bin"/><Relationship Id="rId19" Type="http://schemas.openxmlformats.org/officeDocument/2006/relationships/image" Target="../media/image45.wmf"/><Relationship Id="rId4" Type="http://schemas.openxmlformats.org/officeDocument/2006/relationships/oleObject" Target="../embeddings/oleObject37.bin"/><Relationship Id="rId9" Type="http://schemas.openxmlformats.org/officeDocument/2006/relationships/image" Target="../media/image26.wmf"/><Relationship Id="rId14" Type="http://schemas.openxmlformats.org/officeDocument/2006/relationships/oleObject" Target="../embeddings/oleObject4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2.wmf"/><Relationship Id="rId18" Type="http://schemas.openxmlformats.org/officeDocument/2006/relationships/oleObject" Target="../embeddings/oleObject53.bin"/><Relationship Id="rId3" Type="http://schemas.openxmlformats.org/officeDocument/2006/relationships/image" Target="../media/image47.wmf"/><Relationship Id="rId7" Type="http://schemas.openxmlformats.org/officeDocument/2006/relationships/image" Target="../media/image49.wmf"/><Relationship Id="rId12" Type="http://schemas.openxmlformats.org/officeDocument/2006/relationships/oleObject" Target="../embeddings/oleObject50.bin"/><Relationship Id="rId17" Type="http://schemas.openxmlformats.org/officeDocument/2006/relationships/image" Target="../media/image54.wmf"/><Relationship Id="rId2" Type="http://schemas.openxmlformats.org/officeDocument/2006/relationships/oleObject" Target="../embeddings/oleObject45.bin"/><Relationship Id="rId16"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47.bin"/><Relationship Id="rId11" Type="http://schemas.openxmlformats.org/officeDocument/2006/relationships/image" Target="../media/image51.wmf"/><Relationship Id="rId5" Type="http://schemas.openxmlformats.org/officeDocument/2006/relationships/image" Target="../media/image48.wmf"/><Relationship Id="rId15" Type="http://schemas.openxmlformats.org/officeDocument/2006/relationships/image" Target="../media/image53.wmf"/><Relationship Id="rId10" Type="http://schemas.openxmlformats.org/officeDocument/2006/relationships/oleObject" Target="../embeddings/oleObject49.bin"/><Relationship Id="rId19" Type="http://schemas.openxmlformats.org/officeDocument/2006/relationships/image" Target="../media/image55.wmf"/><Relationship Id="rId4" Type="http://schemas.openxmlformats.org/officeDocument/2006/relationships/oleObject" Target="../embeddings/oleObject46.bin"/><Relationship Id="rId9" Type="http://schemas.openxmlformats.org/officeDocument/2006/relationships/image" Target="../media/image50.wmf"/><Relationship Id="rId14" Type="http://schemas.openxmlformats.org/officeDocument/2006/relationships/oleObject" Target="../embeddings/oleObject5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11" Type="http://schemas.openxmlformats.org/officeDocument/2006/relationships/image" Target="../media/image61.emf"/><Relationship Id="rId5" Type="http://schemas.openxmlformats.org/officeDocument/2006/relationships/image" Target="../media/image57.wmf"/><Relationship Id="rId10" Type="http://schemas.openxmlformats.org/officeDocument/2006/relationships/image" Target="../media/image60.emf"/><Relationship Id="rId4" Type="http://schemas.openxmlformats.org/officeDocument/2006/relationships/oleObject" Target="../embeddings/oleObject55.bin"/><Relationship Id="rId9" Type="http://schemas.openxmlformats.org/officeDocument/2006/relationships/image" Target="../media/image5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1</a:t>
            </a:fld>
            <a:endParaRPr lang="en-US" altLang="zh-CN" sz="1400" b="0">
              <a:solidFill>
                <a:srgbClr val="FF33CC"/>
              </a:solidFill>
            </a:endParaRPr>
          </a:p>
        </p:txBody>
      </p:sp>
      <p:sp>
        <p:nvSpPr>
          <p:cNvPr id="25604" name="TextBox 6"/>
          <p:cNvSpPr txBox="1">
            <a:spLocks noChangeArrowheads="1"/>
          </p:cNvSpPr>
          <p:nvPr/>
        </p:nvSpPr>
        <p:spPr bwMode="auto">
          <a:xfrm>
            <a:off x="881063" y="471487"/>
            <a:ext cx="108172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rPr>
              <a:t>1</a:t>
            </a:r>
            <a:r>
              <a:rPr lang="zh-CN" altLang="en-US" sz="2000" b="0" dirty="0">
                <a:solidFill>
                  <a:schemeClr val="tx1"/>
                </a:solidFill>
              </a:rPr>
              <a:t>、</a:t>
            </a:r>
            <a:r>
              <a:rPr lang="zh-CN" altLang="zh-CN" sz="2000" b="0" kern="0" dirty="0">
                <a:solidFill>
                  <a:schemeClr val="tx1"/>
                </a:solidFill>
                <a:effectLst/>
                <a:cs typeface="Times New Roman" panose="02020603050405020304" pitchFamily="18" charset="0"/>
              </a:rPr>
              <a:t>一个基带传输系统的传递函数表示如下图所示，发送端采用</a:t>
            </a:r>
            <a:r>
              <a:rPr lang="en-US" altLang="zh-CN" sz="2000" b="0" dirty="0">
                <a:solidFill>
                  <a:schemeClr val="tx1"/>
                </a:solidFill>
                <a:effectLst/>
                <a:cs typeface="Times New Roman" panose="02020603050405020304" pitchFamily="18" charset="0"/>
              </a:rPr>
              <a:t>4PAM</a:t>
            </a:r>
            <a:r>
              <a:rPr lang="zh-CN" altLang="zh-CN" sz="2000" b="0" dirty="0">
                <a:solidFill>
                  <a:schemeClr val="tx1"/>
                </a:solidFill>
                <a:effectLst/>
                <a:cs typeface="Times New Roman" panose="02020603050405020304" pitchFamily="18" charset="0"/>
              </a:rPr>
              <a:t>调制，</a:t>
            </a:r>
            <a:r>
              <a:rPr lang="zh-CN" altLang="zh-CN" sz="2000" b="0" dirty="0">
                <a:solidFill>
                  <a:schemeClr val="tx1"/>
                </a:solidFill>
                <a:effectLst/>
                <a:ea typeface="Calibri" panose="020F0502020204030204" pitchFamily="34" charset="0"/>
                <a:cs typeface="Times New Roman" panose="02020603050405020304" pitchFamily="18" charset="0"/>
              </a:rPr>
              <a:t> </a:t>
            </a:r>
            <a:r>
              <a:rPr lang="zh-CN" altLang="zh-CN" sz="2000" b="0" dirty="0">
                <a:solidFill>
                  <a:schemeClr val="tx1"/>
                </a:solidFill>
                <a:effectLst/>
                <a:cs typeface="Times New Roman" panose="02020603050405020304" pitchFamily="18" charset="0"/>
              </a:rPr>
              <a:t>请回答：</a:t>
            </a:r>
            <a:endParaRPr lang="zh-CN" altLang="en-US" sz="2000" b="0" dirty="0">
              <a:solidFill>
                <a:schemeClr val="tx1"/>
              </a:solidFill>
              <a:cs typeface="Times New Roman" panose="02020603050405020304" pitchFamily="18" charset="0"/>
            </a:endParaRPr>
          </a:p>
        </p:txBody>
      </p:sp>
      <p:grpSp>
        <p:nvGrpSpPr>
          <p:cNvPr id="19" name="组合 18">
            <a:extLst>
              <a:ext uri="{FF2B5EF4-FFF2-40B4-BE49-F238E27FC236}">
                <a16:creationId xmlns:a16="http://schemas.microsoft.com/office/drawing/2014/main" id="{3C310E80-D49A-18D2-F406-2B8FBA9CDFF6}"/>
              </a:ext>
            </a:extLst>
          </p:cNvPr>
          <p:cNvGrpSpPr/>
          <p:nvPr/>
        </p:nvGrpSpPr>
        <p:grpSpPr>
          <a:xfrm>
            <a:off x="1114012" y="938270"/>
            <a:ext cx="10351326" cy="1081726"/>
            <a:chOff x="1309687" y="1861599"/>
            <a:chExt cx="8951049" cy="1081726"/>
          </a:xfrm>
        </p:grpSpPr>
        <p:sp>
          <p:nvSpPr>
            <p:cNvPr id="16" name="文本框 15">
              <a:extLst>
                <a:ext uri="{FF2B5EF4-FFF2-40B4-BE49-F238E27FC236}">
                  <a16:creationId xmlns:a16="http://schemas.microsoft.com/office/drawing/2014/main" id="{2628BEA1-BA7D-FFA9-29BC-9642CAB09619}"/>
                </a:ext>
              </a:extLst>
            </p:cNvPr>
            <p:cNvSpPr txBox="1"/>
            <p:nvPr/>
          </p:nvSpPr>
          <p:spPr>
            <a:xfrm>
              <a:off x="1309687" y="1861599"/>
              <a:ext cx="8951049" cy="707886"/>
            </a:xfrm>
            <a:prstGeom prst="rect">
              <a:avLst/>
            </a:prstGeom>
            <a:noFill/>
          </p:spPr>
          <p:txBody>
            <a:bodyPr wrap="square" rtlCol="0">
              <a:spAutoFit/>
            </a:bodyPr>
            <a:lstStyle/>
            <a:p>
              <a:r>
                <a:rPr lang="en-US" altLang="zh-CN" sz="2000" dirty="0">
                  <a:latin typeface="+mn-ea"/>
                </a:rPr>
                <a:t>(1)</a:t>
              </a:r>
              <a:r>
                <a:rPr lang="zh-CN" altLang="zh-CN" sz="1800" dirty="0">
                  <a:effectLst/>
                  <a:ea typeface="Calibri" panose="020F0502020204030204" pitchFamily="34" charset="0"/>
                  <a:cs typeface="Times New Roman" panose="02020603050405020304" pitchFamily="18" charset="0"/>
                </a:rPr>
                <a:t>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信源信息速率分别为</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16Kbps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20Kbps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时，该系统是否具有码间串扰？请说明原因。</a:t>
              </a:r>
              <a:endPar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75F3A557-BC0B-2560-9AEF-1AC6FBFEBB62}"/>
                </a:ext>
              </a:extLst>
            </p:cNvPr>
            <p:cNvSpPr txBox="1"/>
            <p:nvPr/>
          </p:nvSpPr>
          <p:spPr>
            <a:xfrm>
              <a:off x="1309687" y="2235439"/>
              <a:ext cx="8941593" cy="707886"/>
            </a:xfrm>
            <a:prstGeom prst="rect">
              <a:avLst/>
            </a:prstGeom>
            <a:noFill/>
          </p:spPr>
          <p:txBody>
            <a:bodyPr wrap="square" rtlCol="0">
              <a:spAutoFit/>
            </a:bodyPr>
            <a:lstStyle/>
            <a:p>
              <a:r>
                <a:rPr lang="en-US" altLang="zh-CN" sz="2000" dirty="0">
                  <a:latin typeface="+mn-ea"/>
                </a:rPr>
                <a:t>(2)</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对于</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中</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的情况，重新设计系统，在不改变系统带宽的条件下使得传递函数变为升余弦滚将函数，为了满足无码间串扰的要求，升余弦滚降系数各自应为多少？</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2" name="Rectangle 2">
            <a:extLst>
              <a:ext uri="{FF2B5EF4-FFF2-40B4-BE49-F238E27FC236}">
                <a16:creationId xmlns:a16="http://schemas.microsoft.com/office/drawing/2014/main" id="{8F919725-E82F-2958-852E-E736E083F9F3}"/>
              </a:ext>
            </a:extLst>
          </p:cNvPr>
          <p:cNvSpPr>
            <a:spLocks noChangeArrowheads="1"/>
          </p:cNvSpPr>
          <p:nvPr/>
        </p:nvSpPr>
        <p:spPr bwMode="auto">
          <a:xfrm>
            <a:off x="4038600" y="2116558"/>
            <a:ext cx="169554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3AAFC7A1-F814-9069-8A92-6D262BAEF775}"/>
              </a:ext>
            </a:extLst>
          </p:cNvPr>
          <p:cNvGraphicFramePr>
            <a:graphicFrameLocks noChangeAspect="1"/>
          </p:cNvGraphicFramePr>
          <p:nvPr>
            <p:extLst>
              <p:ext uri="{D42A27DB-BD31-4B8C-83A1-F6EECF244321}">
                <p14:modId xmlns:p14="http://schemas.microsoft.com/office/powerpoint/2010/main" val="2615847045"/>
              </p:ext>
            </p:extLst>
          </p:nvPr>
        </p:nvGraphicFramePr>
        <p:xfrm>
          <a:off x="4038600" y="2116558"/>
          <a:ext cx="3785824" cy="1483891"/>
        </p:xfrm>
        <a:graphic>
          <a:graphicData uri="http://schemas.openxmlformats.org/presentationml/2006/ole">
            <mc:AlternateContent xmlns:mc="http://schemas.openxmlformats.org/markup-compatibility/2006">
              <mc:Choice xmlns:v="urn:schemas-microsoft-com:vml" Requires="v">
                <p:oleObj r:id="rId2" imgW="2943360" imgH="1162143" progId="Visio.Drawing.15">
                  <p:embed/>
                </p:oleObj>
              </mc:Choice>
              <mc:Fallback>
                <p:oleObj r:id="rId2" imgW="2943360" imgH="1162143"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16558"/>
                        <a:ext cx="3785824" cy="1483891"/>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DAABBA84-EF49-1094-7DC6-659FB8697385}"/>
              </a:ext>
            </a:extLst>
          </p:cNvPr>
          <p:cNvSpPr txBox="1"/>
          <p:nvPr/>
        </p:nvSpPr>
        <p:spPr>
          <a:xfrm>
            <a:off x="1171575" y="3950494"/>
            <a:ext cx="286702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无</a:t>
            </a:r>
            <a:r>
              <a:rPr lang="en-US" altLang="zh-CN" dirty="0">
                <a:latin typeface="Times New Roman" panose="02020603050405020304" pitchFamily="18" charset="0"/>
                <a:cs typeface="Times New Roman" panose="02020603050405020304" pitchFamily="18" charset="0"/>
              </a:rPr>
              <a:t>ISI</a:t>
            </a:r>
            <a:r>
              <a:rPr lang="zh-CN" altLang="en-US" dirty="0">
                <a:latin typeface="Times New Roman" panose="02020603050405020304" pitchFamily="18" charset="0"/>
                <a:cs typeface="Times New Roman" panose="02020603050405020304" pitchFamily="18" charset="0"/>
              </a:rPr>
              <a:t>的频域条件为：</a:t>
            </a:r>
          </a:p>
        </p:txBody>
      </p:sp>
      <p:graphicFrame>
        <p:nvGraphicFramePr>
          <p:cNvPr id="5" name="对象 4">
            <a:extLst>
              <a:ext uri="{FF2B5EF4-FFF2-40B4-BE49-F238E27FC236}">
                <a16:creationId xmlns:a16="http://schemas.microsoft.com/office/drawing/2014/main" id="{B15092B8-E988-4822-6B17-A2F354E2E033}"/>
              </a:ext>
            </a:extLst>
          </p:cNvPr>
          <p:cNvGraphicFramePr>
            <a:graphicFrameLocks noChangeAspect="1"/>
          </p:cNvGraphicFramePr>
          <p:nvPr>
            <p:extLst>
              <p:ext uri="{D42A27DB-BD31-4B8C-83A1-F6EECF244321}">
                <p14:modId xmlns:p14="http://schemas.microsoft.com/office/powerpoint/2010/main" val="818131724"/>
              </p:ext>
            </p:extLst>
          </p:nvPr>
        </p:nvGraphicFramePr>
        <p:xfrm>
          <a:off x="3302000" y="3856532"/>
          <a:ext cx="2727105" cy="589905"/>
        </p:xfrm>
        <a:graphic>
          <a:graphicData uri="http://schemas.openxmlformats.org/presentationml/2006/ole">
            <mc:AlternateContent xmlns:mc="http://schemas.openxmlformats.org/markup-compatibility/2006">
              <mc:Choice xmlns:v="urn:schemas-microsoft-com:vml" Requires="v">
                <p:oleObj name="AxMath" r:id="rId4" imgW="2237760" imgH="484200" progId="Equation.AxMath">
                  <p:embed/>
                </p:oleObj>
              </mc:Choice>
              <mc:Fallback>
                <p:oleObj name="AxMath" r:id="rId4" imgW="2237760" imgH="484200" progId="Equation.AxMath">
                  <p:embed/>
                  <p:pic>
                    <p:nvPicPr>
                      <p:cNvPr id="0" name=""/>
                      <p:cNvPicPr/>
                      <p:nvPr/>
                    </p:nvPicPr>
                    <p:blipFill>
                      <a:blip r:embed="rId5"/>
                      <a:stretch>
                        <a:fillRect/>
                      </a:stretch>
                    </p:blipFill>
                    <p:spPr>
                      <a:xfrm>
                        <a:off x="3302000" y="3856532"/>
                        <a:ext cx="2727105" cy="589905"/>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260DCCE8-B04F-9B0C-7288-ED4F7436494F}"/>
              </a:ext>
            </a:extLst>
          </p:cNvPr>
          <p:cNvSpPr txBox="1"/>
          <p:nvPr/>
        </p:nvSpPr>
        <p:spPr>
          <a:xfrm>
            <a:off x="1171575" y="4573092"/>
            <a:ext cx="1052671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采用</a:t>
            </a:r>
            <a:r>
              <a:rPr lang="en-US" altLang="zh-CN" dirty="0">
                <a:latin typeface="Times New Roman" panose="02020603050405020304" pitchFamily="18" charset="0"/>
                <a:cs typeface="Times New Roman" panose="02020603050405020304" pitchFamily="18" charset="0"/>
              </a:rPr>
              <a:t>4PAM</a:t>
            </a:r>
            <a:r>
              <a:rPr lang="zh-CN" altLang="en-US" dirty="0">
                <a:latin typeface="Times New Roman" panose="02020603050405020304" pitchFamily="18" charset="0"/>
                <a:cs typeface="Times New Roman" panose="02020603050405020304" pitchFamily="18" charset="0"/>
              </a:rPr>
              <a:t>调制，即每符号周期传输</a:t>
            </a:r>
            <a:r>
              <a:rPr lang="en-US" altLang="zh-CN" dirty="0">
                <a:latin typeface="Times New Roman" panose="02020603050405020304" pitchFamily="18" charset="0"/>
                <a:cs typeface="Times New Roman" panose="02020603050405020304" pitchFamily="18" charset="0"/>
              </a:rPr>
              <a:t>2bits</a:t>
            </a:r>
            <a:r>
              <a:rPr lang="zh-CN" altLang="en-US" dirty="0">
                <a:latin typeface="Times New Roman" panose="02020603050405020304" pitchFamily="18" charset="0"/>
                <a:cs typeface="Times New Roman" panose="02020603050405020304" pitchFamily="18" charset="0"/>
              </a:rPr>
              <a:t>信息。当信源信息速率为</a:t>
            </a:r>
            <a:r>
              <a:rPr lang="en-US" altLang="zh-CN" dirty="0">
                <a:latin typeface="Times New Roman" panose="02020603050405020304" pitchFamily="18" charset="0"/>
                <a:cs typeface="Times New Roman" panose="02020603050405020304" pitchFamily="18" charset="0"/>
              </a:rPr>
              <a:t>16Kbps</a:t>
            </a:r>
            <a:r>
              <a:rPr lang="zh-CN" altLang="en-US" dirty="0">
                <a:latin typeface="Times New Roman" panose="02020603050405020304" pitchFamily="18" charset="0"/>
                <a:cs typeface="Times New Roman" panose="02020603050405020304" pitchFamily="18" charset="0"/>
              </a:rPr>
              <a:t>时，               ，所以如下图：</a:t>
            </a:r>
          </a:p>
        </p:txBody>
      </p:sp>
      <p:graphicFrame>
        <p:nvGraphicFramePr>
          <p:cNvPr id="7" name="对象 6">
            <a:extLst>
              <a:ext uri="{FF2B5EF4-FFF2-40B4-BE49-F238E27FC236}">
                <a16:creationId xmlns:a16="http://schemas.microsoft.com/office/drawing/2014/main" id="{B4114A34-22E1-A394-1A98-10AD0D1B5622}"/>
              </a:ext>
            </a:extLst>
          </p:cNvPr>
          <p:cNvGraphicFramePr>
            <a:graphicFrameLocks noChangeAspect="1"/>
          </p:cNvGraphicFramePr>
          <p:nvPr>
            <p:extLst>
              <p:ext uri="{D42A27DB-BD31-4B8C-83A1-F6EECF244321}">
                <p14:modId xmlns:p14="http://schemas.microsoft.com/office/powerpoint/2010/main" val="91807756"/>
              </p:ext>
            </p:extLst>
          </p:nvPr>
        </p:nvGraphicFramePr>
        <p:xfrm>
          <a:off x="9108282" y="4609805"/>
          <a:ext cx="907256" cy="354051"/>
        </p:xfrm>
        <a:graphic>
          <a:graphicData uri="http://schemas.openxmlformats.org/presentationml/2006/ole">
            <mc:AlternateContent xmlns:mc="http://schemas.openxmlformats.org/markup-compatibility/2006">
              <mc:Choice xmlns:v="urn:schemas-microsoft-com:vml" Requires="v">
                <p:oleObj name="AxMath" r:id="rId6" imgW="586080" imgH="228600" progId="Equation.AxMath">
                  <p:embed/>
                </p:oleObj>
              </mc:Choice>
              <mc:Fallback>
                <p:oleObj name="AxMath" r:id="rId6" imgW="586080" imgH="228600" progId="Equation.AxMath">
                  <p:embed/>
                  <p:pic>
                    <p:nvPicPr>
                      <p:cNvPr id="0" name=""/>
                      <p:cNvPicPr/>
                      <p:nvPr/>
                    </p:nvPicPr>
                    <p:blipFill>
                      <a:blip r:embed="rId7"/>
                      <a:stretch>
                        <a:fillRect/>
                      </a:stretch>
                    </p:blipFill>
                    <p:spPr>
                      <a:xfrm>
                        <a:off x="9108282" y="4609805"/>
                        <a:ext cx="907256" cy="354051"/>
                      </a:xfrm>
                      <a:prstGeom prst="rect">
                        <a:avLst/>
                      </a:prstGeom>
                    </p:spPr>
                  </p:pic>
                </p:oleObj>
              </mc:Fallback>
            </mc:AlternateContent>
          </a:graphicData>
        </a:graphic>
      </p:graphicFrame>
      <p:grpSp>
        <p:nvGrpSpPr>
          <p:cNvPr id="25606" name="组合 25605">
            <a:extLst>
              <a:ext uri="{FF2B5EF4-FFF2-40B4-BE49-F238E27FC236}">
                <a16:creationId xmlns:a16="http://schemas.microsoft.com/office/drawing/2014/main" id="{1DC89E40-4F1D-02CF-74C3-615679744E08}"/>
              </a:ext>
            </a:extLst>
          </p:cNvPr>
          <p:cNvGrpSpPr/>
          <p:nvPr/>
        </p:nvGrpSpPr>
        <p:grpSpPr>
          <a:xfrm>
            <a:off x="2605087" y="4942424"/>
            <a:ext cx="6956823" cy="1444089"/>
            <a:chOff x="2605087" y="4942424"/>
            <a:chExt cx="6956823" cy="1444089"/>
          </a:xfrm>
        </p:grpSpPr>
        <p:cxnSp>
          <p:nvCxnSpPr>
            <p:cNvPr id="9" name="直接箭头连接符 8">
              <a:extLst>
                <a:ext uri="{FF2B5EF4-FFF2-40B4-BE49-F238E27FC236}">
                  <a16:creationId xmlns:a16="http://schemas.microsoft.com/office/drawing/2014/main" id="{68C65F59-FD9D-616B-8939-00C34A68C169}"/>
                </a:ext>
              </a:extLst>
            </p:cNvPr>
            <p:cNvCxnSpPr>
              <a:cxnSpLocks/>
            </p:cNvCxnSpPr>
            <p:nvPr/>
          </p:nvCxnSpPr>
          <p:spPr>
            <a:xfrm>
              <a:off x="2605087" y="6029325"/>
              <a:ext cx="650319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F49ED88-FFFB-99D2-6CC5-9B1DC08F0237}"/>
                </a:ext>
              </a:extLst>
            </p:cNvPr>
            <p:cNvCxnSpPr>
              <a:cxnSpLocks/>
            </p:cNvCxnSpPr>
            <p:nvPr/>
          </p:nvCxnSpPr>
          <p:spPr>
            <a:xfrm flipV="1">
              <a:off x="5657850" y="4942424"/>
              <a:ext cx="0" cy="10869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40" name="组合 39">
              <a:extLst>
                <a:ext uri="{FF2B5EF4-FFF2-40B4-BE49-F238E27FC236}">
                  <a16:creationId xmlns:a16="http://schemas.microsoft.com/office/drawing/2014/main" id="{29A5721F-78EB-213A-88A3-28B7DA7AE82A}"/>
                </a:ext>
              </a:extLst>
            </p:cNvPr>
            <p:cNvGrpSpPr/>
            <p:nvPr/>
          </p:nvGrpSpPr>
          <p:grpSpPr>
            <a:xfrm>
              <a:off x="4536281" y="5485874"/>
              <a:ext cx="2243138" cy="543451"/>
              <a:chOff x="4536281" y="5485874"/>
              <a:chExt cx="2243138" cy="543451"/>
            </a:xfrm>
          </p:grpSpPr>
          <p:grpSp>
            <p:nvGrpSpPr>
              <p:cNvPr id="36" name="组合 35">
                <a:extLst>
                  <a:ext uri="{FF2B5EF4-FFF2-40B4-BE49-F238E27FC236}">
                    <a16:creationId xmlns:a16="http://schemas.microsoft.com/office/drawing/2014/main" id="{D5CC6BD4-D013-A9DF-9F9D-98305B18EE99}"/>
                  </a:ext>
                </a:extLst>
              </p:cNvPr>
              <p:cNvGrpSpPr/>
              <p:nvPr/>
            </p:nvGrpSpPr>
            <p:grpSpPr>
              <a:xfrm flipH="1">
                <a:off x="5657850" y="5485874"/>
                <a:ext cx="1121569" cy="543451"/>
                <a:chOff x="4536281" y="5485874"/>
                <a:chExt cx="1121569" cy="543451"/>
              </a:xfrm>
            </p:grpSpPr>
            <p:cxnSp>
              <p:nvCxnSpPr>
                <p:cNvPr id="31" name="直接连接符 30">
                  <a:extLst>
                    <a:ext uri="{FF2B5EF4-FFF2-40B4-BE49-F238E27FC236}">
                      <a16:creationId xmlns:a16="http://schemas.microsoft.com/office/drawing/2014/main" id="{A2017703-1664-3488-E06F-96B77A6CDCEE}"/>
                    </a:ext>
                  </a:extLst>
                </p:cNvPr>
                <p:cNvCxnSpPr/>
                <p:nvPr/>
              </p:nvCxnSpPr>
              <p:spPr>
                <a:xfrm flipH="1">
                  <a:off x="4536281" y="5485874"/>
                  <a:ext cx="714375" cy="5434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E545FB9-60FD-5467-7648-23507BA0E7CC}"/>
                    </a:ext>
                  </a:extLst>
                </p:cNvPr>
                <p:cNvCxnSpPr/>
                <p:nvPr/>
              </p:nvCxnSpPr>
              <p:spPr>
                <a:xfrm>
                  <a:off x="5250656" y="5485874"/>
                  <a:ext cx="40719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DED2F861-15E5-F091-77FB-BAA076136E96}"/>
                  </a:ext>
                </a:extLst>
              </p:cNvPr>
              <p:cNvGrpSpPr/>
              <p:nvPr/>
            </p:nvGrpSpPr>
            <p:grpSpPr>
              <a:xfrm>
                <a:off x="4536281" y="5485874"/>
                <a:ext cx="1121569" cy="543451"/>
                <a:chOff x="4536281" y="5485874"/>
                <a:chExt cx="1121569" cy="543451"/>
              </a:xfrm>
            </p:grpSpPr>
            <p:cxnSp>
              <p:nvCxnSpPr>
                <p:cNvPr id="38" name="直接连接符 37">
                  <a:extLst>
                    <a:ext uri="{FF2B5EF4-FFF2-40B4-BE49-F238E27FC236}">
                      <a16:creationId xmlns:a16="http://schemas.microsoft.com/office/drawing/2014/main" id="{7D3158D2-7621-DEC5-6CCA-CB3428959864}"/>
                    </a:ext>
                  </a:extLst>
                </p:cNvPr>
                <p:cNvCxnSpPr/>
                <p:nvPr/>
              </p:nvCxnSpPr>
              <p:spPr>
                <a:xfrm flipH="1">
                  <a:off x="4536281" y="5485874"/>
                  <a:ext cx="714375" cy="5434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E78E74F-2B92-A189-8860-CF2DF25FD9FC}"/>
                    </a:ext>
                  </a:extLst>
                </p:cNvPr>
                <p:cNvCxnSpPr/>
                <p:nvPr/>
              </p:nvCxnSpPr>
              <p:spPr>
                <a:xfrm>
                  <a:off x="5250656" y="5485874"/>
                  <a:ext cx="40719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a:extLst>
                <a:ext uri="{FF2B5EF4-FFF2-40B4-BE49-F238E27FC236}">
                  <a16:creationId xmlns:a16="http://schemas.microsoft.com/office/drawing/2014/main" id="{7EAD40FB-4A50-8F9B-0B94-93A262387F16}"/>
                </a:ext>
              </a:extLst>
            </p:cNvPr>
            <p:cNvGrpSpPr/>
            <p:nvPr/>
          </p:nvGrpSpPr>
          <p:grpSpPr>
            <a:xfrm>
              <a:off x="6065044" y="5485873"/>
              <a:ext cx="2243138" cy="543451"/>
              <a:chOff x="4536281" y="5485874"/>
              <a:chExt cx="2243138" cy="543451"/>
            </a:xfrm>
          </p:grpSpPr>
          <p:grpSp>
            <p:nvGrpSpPr>
              <p:cNvPr id="42" name="组合 41">
                <a:extLst>
                  <a:ext uri="{FF2B5EF4-FFF2-40B4-BE49-F238E27FC236}">
                    <a16:creationId xmlns:a16="http://schemas.microsoft.com/office/drawing/2014/main" id="{E21C3826-9B71-FB06-4F15-8BCEB972A295}"/>
                  </a:ext>
                </a:extLst>
              </p:cNvPr>
              <p:cNvGrpSpPr/>
              <p:nvPr/>
            </p:nvGrpSpPr>
            <p:grpSpPr>
              <a:xfrm flipH="1">
                <a:off x="5657850" y="5485874"/>
                <a:ext cx="1121569" cy="543451"/>
                <a:chOff x="4536281" y="5485874"/>
                <a:chExt cx="1121569" cy="543451"/>
              </a:xfrm>
            </p:grpSpPr>
            <p:cxnSp>
              <p:nvCxnSpPr>
                <p:cNvPr id="46" name="直接连接符 45">
                  <a:extLst>
                    <a:ext uri="{FF2B5EF4-FFF2-40B4-BE49-F238E27FC236}">
                      <a16:creationId xmlns:a16="http://schemas.microsoft.com/office/drawing/2014/main" id="{9B8C6D23-B013-4AB8-ED74-1578A2C3FB2A}"/>
                    </a:ext>
                  </a:extLst>
                </p:cNvPr>
                <p:cNvCxnSpPr/>
                <p:nvPr/>
              </p:nvCxnSpPr>
              <p:spPr>
                <a:xfrm flipH="1">
                  <a:off x="4536281" y="5485874"/>
                  <a:ext cx="714375" cy="543451"/>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47" name="直接连接符 46">
                  <a:extLst>
                    <a:ext uri="{FF2B5EF4-FFF2-40B4-BE49-F238E27FC236}">
                      <a16:creationId xmlns:a16="http://schemas.microsoft.com/office/drawing/2014/main" id="{C8A7E6A2-2D86-395B-670C-2982A0A50B09}"/>
                    </a:ext>
                  </a:extLst>
                </p:cNvPr>
                <p:cNvCxnSpPr/>
                <p:nvPr/>
              </p:nvCxnSpPr>
              <p:spPr>
                <a:xfrm>
                  <a:off x="5250656" y="5485874"/>
                  <a:ext cx="407194"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43" name="组合 42">
                <a:extLst>
                  <a:ext uri="{FF2B5EF4-FFF2-40B4-BE49-F238E27FC236}">
                    <a16:creationId xmlns:a16="http://schemas.microsoft.com/office/drawing/2014/main" id="{DB137D22-AAF7-DDC8-9B64-7222664E8BFD}"/>
                  </a:ext>
                </a:extLst>
              </p:cNvPr>
              <p:cNvGrpSpPr/>
              <p:nvPr/>
            </p:nvGrpSpPr>
            <p:grpSpPr>
              <a:xfrm>
                <a:off x="4536281" y="5485874"/>
                <a:ext cx="1121569" cy="543451"/>
                <a:chOff x="4536281" y="5485874"/>
                <a:chExt cx="1121569" cy="543451"/>
              </a:xfrm>
            </p:grpSpPr>
            <p:cxnSp>
              <p:nvCxnSpPr>
                <p:cNvPr id="44" name="直接连接符 43">
                  <a:extLst>
                    <a:ext uri="{FF2B5EF4-FFF2-40B4-BE49-F238E27FC236}">
                      <a16:creationId xmlns:a16="http://schemas.microsoft.com/office/drawing/2014/main" id="{F7E207A8-6AE7-4FB1-88D4-68F1E4FFCAA8}"/>
                    </a:ext>
                  </a:extLst>
                </p:cNvPr>
                <p:cNvCxnSpPr/>
                <p:nvPr/>
              </p:nvCxnSpPr>
              <p:spPr>
                <a:xfrm flipH="1">
                  <a:off x="4536281" y="5485874"/>
                  <a:ext cx="714375" cy="543451"/>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45" name="直接连接符 44">
                  <a:extLst>
                    <a:ext uri="{FF2B5EF4-FFF2-40B4-BE49-F238E27FC236}">
                      <a16:creationId xmlns:a16="http://schemas.microsoft.com/office/drawing/2014/main" id="{5918AE9F-D269-0391-3144-B8F915B37D12}"/>
                    </a:ext>
                  </a:extLst>
                </p:cNvPr>
                <p:cNvCxnSpPr/>
                <p:nvPr/>
              </p:nvCxnSpPr>
              <p:spPr>
                <a:xfrm>
                  <a:off x="5250656" y="5485874"/>
                  <a:ext cx="407194" cy="0"/>
                </a:xfrm>
                <a:prstGeom prst="line">
                  <a:avLst/>
                </a:prstGeom>
                <a:ln/>
              </p:spPr>
              <p:style>
                <a:lnRef idx="1">
                  <a:schemeClr val="accent5"/>
                </a:lnRef>
                <a:fillRef idx="0">
                  <a:schemeClr val="accent5"/>
                </a:fillRef>
                <a:effectRef idx="0">
                  <a:schemeClr val="accent5"/>
                </a:effectRef>
                <a:fontRef idx="minor">
                  <a:schemeClr val="tx1"/>
                </a:fontRef>
              </p:style>
            </p:cxnSp>
          </p:grpSp>
        </p:grpSp>
        <p:cxnSp>
          <p:nvCxnSpPr>
            <p:cNvPr id="50" name="直接连接符 49">
              <a:extLst>
                <a:ext uri="{FF2B5EF4-FFF2-40B4-BE49-F238E27FC236}">
                  <a16:creationId xmlns:a16="http://schemas.microsoft.com/office/drawing/2014/main" id="{CE5ED57F-7355-EAD2-A362-A2E11B43BC7D}"/>
                </a:ext>
              </a:extLst>
            </p:cNvPr>
            <p:cNvCxnSpPr/>
            <p:nvPr/>
          </p:nvCxnSpPr>
          <p:spPr>
            <a:xfrm>
              <a:off x="6065044" y="5485873"/>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FD2F10BF-4460-0B2B-2FC7-C785ACF863BA}"/>
                </a:ext>
              </a:extLst>
            </p:cNvPr>
            <p:cNvCxnSpPr/>
            <p:nvPr/>
          </p:nvCxnSpPr>
          <p:spPr>
            <a:xfrm>
              <a:off x="6779419" y="5485873"/>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52" name="组合 51">
              <a:extLst>
                <a:ext uri="{FF2B5EF4-FFF2-40B4-BE49-F238E27FC236}">
                  <a16:creationId xmlns:a16="http://schemas.microsoft.com/office/drawing/2014/main" id="{CECB928E-80CE-3F72-1D41-51283AE69BA8}"/>
                </a:ext>
              </a:extLst>
            </p:cNvPr>
            <p:cNvGrpSpPr/>
            <p:nvPr/>
          </p:nvGrpSpPr>
          <p:grpSpPr>
            <a:xfrm>
              <a:off x="3007517" y="5481070"/>
              <a:ext cx="2243138" cy="543451"/>
              <a:chOff x="4536281" y="5485874"/>
              <a:chExt cx="2243138" cy="543451"/>
            </a:xfrm>
          </p:grpSpPr>
          <p:grpSp>
            <p:nvGrpSpPr>
              <p:cNvPr id="53" name="组合 52">
                <a:extLst>
                  <a:ext uri="{FF2B5EF4-FFF2-40B4-BE49-F238E27FC236}">
                    <a16:creationId xmlns:a16="http://schemas.microsoft.com/office/drawing/2014/main" id="{D73E50A1-EAF8-286E-A8CE-E2F0B82D43BD}"/>
                  </a:ext>
                </a:extLst>
              </p:cNvPr>
              <p:cNvGrpSpPr/>
              <p:nvPr/>
            </p:nvGrpSpPr>
            <p:grpSpPr>
              <a:xfrm flipH="1">
                <a:off x="5657850" y="5485874"/>
                <a:ext cx="1121569" cy="543451"/>
                <a:chOff x="4536281" y="5485874"/>
                <a:chExt cx="1121569" cy="543451"/>
              </a:xfrm>
            </p:grpSpPr>
            <p:cxnSp>
              <p:nvCxnSpPr>
                <p:cNvPr id="57" name="直接连接符 56">
                  <a:extLst>
                    <a:ext uri="{FF2B5EF4-FFF2-40B4-BE49-F238E27FC236}">
                      <a16:creationId xmlns:a16="http://schemas.microsoft.com/office/drawing/2014/main" id="{6C9BC0AC-8DD3-994E-35A5-687209A45A9E}"/>
                    </a:ext>
                  </a:extLst>
                </p:cNvPr>
                <p:cNvCxnSpPr/>
                <p:nvPr/>
              </p:nvCxnSpPr>
              <p:spPr>
                <a:xfrm flipH="1">
                  <a:off x="4536281" y="5485874"/>
                  <a:ext cx="714375" cy="543451"/>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58" name="直接连接符 57">
                  <a:extLst>
                    <a:ext uri="{FF2B5EF4-FFF2-40B4-BE49-F238E27FC236}">
                      <a16:creationId xmlns:a16="http://schemas.microsoft.com/office/drawing/2014/main" id="{312B5A5E-A720-461E-1EB0-63CC389EBD3F}"/>
                    </a:ext>
                  </a:extLst>
                </p:cNvPr>
                <p:cNvCxnSpPr/>
                <p:nvPr/>
              </p:nvCxnSpPr>
              <p:spPr>
                <a:xfrm>
                  <a:off x="5250656" y="5485874"/>
                  <a:ext cx="407194" cy="0"/>
                </a:xfrm>
                <a:prstGeom prst="line">
                  <a:avLst/>
                </a:prstGeom>
                <a:ln/>
              </p:spPr>
              <p:style>
                <a:lnRef idx="1">
                  <a:schemeClr val="accent6"/>
                </a:lnRef>
                <a:fillRef idx="0">
                  <a:schemeClr val="accent6"/>
                </a:fillRef>
                <a:effectRef idx="0">
                  <a:schemeClr val="accent6"/>
                </a:effectRef>
                <a:fontRef idx="minor">
                  <a:schemeClr val="tx1"/>
                </a:fontRef>
              </p:style>
            </p:cxnSp>
          </p:grpSp>
          <p:grpSp>
            <p:nvGrpSpPr>
              <p:cNvPr id="54" name="组合 53">
                <a:extLst>
                  <a:ext uri="{FF2B5EF4-FFF2-40B4-BE49-F238E27FC236}">
                    <a16:creationId xmlns:a16="http://schemas.microsoft.com/office/drawing/2014/main" id="{EA5C1979-B196-1952-76CC-77E9097D74B0}"/>
                  </a:ext>
                </a:extLst>
              </p:cNvPr>
              <p:cNvGrpSpPr/>
              <p:nvPr/>
            </p:nvGrpSpPr>
            <p:grpSpPr>
              <a:xfrm>
                <a:off x="4536281" y="5485874"/>
                <a:ext cx="1121569" cy="543451"/>
                <a:chOff x="4536281" y="5485874"/>
                <a:chExt cx="1121569" cy="543451"/>
              </a:xfrm>
            </p:grpSpPr>
            <p:cxnSp>
              <p:nvCxnSpPr>
                <p:cNvPr id="55" name="直接连接符 54">
                  <a:extLst>
                    <a:ext uri="{FF2B5EF4-FFF2-40B4-BE49-F238E27FC236}">
                      <a16:creationId xmlns:a16="http://schemas.microsoft.com/office/drawing/2014/main" id="{328286B5-B88B-2F20-7D34-A943801F3623}"/>
                    </a:ext>
                  </a:extLst>
                </p:cNvPr>
                <p:cNvCxnSpPr/>
                <p:nvPr/>
              </p:nvCxnSpPr>
              <p:spPr>
                <a:xfrm flipH="1">
                  <a:off x="4536281" y="5485874"/>
                  <a:ext cx="714375" cy="543451"/>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56" name="直接连接符 55">
                  <a:extLst>
                    <a:ext uri="{FF2B5EF4-FFF2-40B4-BE49-F238E27FC236}">
                      <a16:creationId xmlns:a16="http://schemas.microsoft.com/office/drawing/2014/main" id="{9E13FF62-3E87-C150-7CF0-7E1FFEF1E56B}"/>
                    </a:ext>
                  </a:extLst>
                </p:cNvPr>
                <p:cNvCxnSpPr/>
                <p:nvPr/>
              </p:nvCxnSpPr>
              <p:spPr>
                <a:xfrm>
                  <a:off x="5250656" y="5485874"/>
                  <a:ext cx="407194" cy="0"/>
                </a:xfrm>
                <a:prstGeom prst="line">
                  <a:avLst/>
                </a:prstGeom>
                <a:ln/>
              </p:spPr>
              <p:style>
                <a:lnRef idx="1">
                  <a:schemeClr val="accent6"/>
                </a:lnRef>
                <a:fillRef idx="0">
                  <a:schemeClr val="accent6"/>
                </a:fillRef>
                <a:effectRef idx="0">
                  <a:schemeClr val="accent6"/>
                </a:effectRef>
                <a:fontRef idx="minor">
                  <a:schemeClr val="tx1"/>
                </a:fontRef>
              </p:style>
            </p:cxnSp>
          </p:grpSp>
        </p:grpSp>
        <p:cxnSp>
          <p:nvCxnSpPr>
            <p:cNvPr id="61" name="直接连接符 60">
              <a:extLst>
                <a:ext uri="{FF2B5EF4-FFF2-40B4-BE49-F238E27FC236}">
                  <a16:creationId xmlns:a16="http://schemas.microsoft.com/office/drawing/2014/main" id="{53ED4C95-5C3A-264F-3FA0-0E38A00C8319}"/>
                </a:ext>
              </a:extLst>
            </p:cNvPr>
            <p:cNvCxnSpPr/>
            <p:nvPr/>
          </p:nvCxnSpPr>
          <p:spPr>
            <a:xfrm>
              <a:off x="5253037" y="5481070"/>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54F9E64A-338B-0406-9115-79040D470E92}"/>
                </a:ext>
              </a:extLst>
            </p:cNvPr>
            <p:cNvCxnSpPr/>
            <p:nvPr/>
          </p:nvCxnSpPr>
          <p:spPr>
            <a:xfrm>
              <a:off x="4536280" y="5481070"/>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graphicFrame>
          <p:nvGraphicFramePr>
            <p:cNvPr id="25600" name="对象 25599">
              <a:extLst>
                <a:ext uri="{FF2B5EF4-FFF2-40B4-BE49-F238E27FC236}">
                  <a16:creationId xmlns:a16="http://schemas.microsoft.com/office/drawing/2014/main" id="{D6052F78-AAD0-8C4B-8E51-AA4BEE4D8EFC}"/>
                </a:ext>
              </a:extLst>
            </p:cNvPr>
            <p:cNvGraphicFramePr>
              <a:graphicFrameLocks noChangeAspect="1"/>
            </p:cNvGraphicFramePr>
            <p:nvPr>
              <p:extLst>
                <p:ext uri="{D42A27DB-BD31-4B8C-83A1-F6EECF244321}">
                  <p14:modId xmlns:p14="http://schemas.microsoft.com/office/powerpoint/2010/main" val="3442689155"/>
                </p:ext>
              </p:extLst>
            </p:nvPr>
          </p:nvGraphicFramePr>
          <p:xfrm>
            <a:off x="8887222" y="6080125"/>
            <a:ext cx="674688" cy="306388"/>
          </p:xfrm>
          <a:graphic>
            <a:graphicData uri="http://schemas.openxmlformats.org/presentationml/2006/ole">
              <mc:AlternateContent xmlns:mc="http://schemas.openxmlformats.org/markup-compatibility/2006">
                <mc:Choice xmlns:v="urn:schemas-microsoft-com:vml" Requires="v">
                  <p:oleObj name="AxMath" r:id="rId8" imgW="551880" imgH="235800" progId="Equation.AxMath">
                    <p:embed/>
                  </p:oleObj>
                </mc:Choice>
                <mc:Fallback>
                  <p:oleObj name="AxMath" r:id="rId8" imgW="551880" imgH="235800" progId="Equation.AxMath">
                    <p:embed/>
                    <p:pic>
                      <p:nvPicPr>
                        <p:cNvPr id="51" name="对象 50">
                          <a:extLst>
                            <a:ext uri="{FF2B5EF4-FFF2-40B4-BE49-F238E27FC236}">
                              <a16:creationId xmlns:a16="http://schemas.microsoft.com/office/drawing/2014/main" id="{CD85D426-59CD-89FC-FC6E-CAA943D2A34F}"/>
                            </a:ext>
                          </a:extLst>
                        </p:cNvPr>
                        <p:cNvPicPr/>
                        <p:nvPr/>
                      </p:nvPicPr>
                      <p:blipFill>
                        <a:blip r:embed="rId9"/>
                        <a:stretch>
                          <a:fillRect/>
                        </a:stretch>
                      </p:blipFill>
                      <p:spPr>
                        <a:xfrm>
                          <a:off x="8887222" y="6080125"/>
                          <a:ext cx="674688" cy="306388"/>
                        </a:xfrm>
                        <a:prstGeom prst="rect">
                          <a:avLst/>
                        </a:prstGeom>
                      </p:spPr>
                    </p:pic>
                  </p:oleObj>
                </mc:Fallback>
              </mc:AlternateContent>
            </a:graphicData>
          </a:graphic>
        </p:graphicFrame>
        <p:graphicFrame>
          <p:nvGraphicFramePr>
            <p:cNvPr id="25601" name="对象 25600">
              <a:extLst>
                <a:ext uri="{FF2B5EF4-FFF2-40B4-BE49-F238E27FC236}">
                  <a16:creationId xmlns:a16="http://schemas.microsoft.com/office/drawing/2014/main" id="{2AB30690-5B10-26BC-6D9F-2E060CDB4B27}"/>
                </a:ext>
              </a:extLst>
            </p:cNvPr>
            <p:cNvGraphicFramePr>
              <a:graphicFrameLocks noChangeAspect="1"/>
            </p:cNvGraphicFramePr>
            <p:nvPr>
              <p:extLst>
                <p:ext uri="{D42A27DB-BD31-4B8C-83A1-F6EECF244321}">
                  <p14:modId xmlns:p14="http://schemas.microsoft.com/office/powerpoint/2010/main" val="240796306"/>
                </p:ext>
              </p:extLst>
            </p:nvPr>
          </p:nvGraphicFramePr>
          <p:xfrm>
            <a:off x="6027738" y="6086475"/>
            <a:ext cx="138112" cy="293688"/>
          </p:xfrm>
          <a:graphic>
            <a:graphicData uri="http://schemas.openxmlformats.org/presentationml/2006/ole">
              <mc:AlternateContent xmlns:mc="http://schemas.openxmlformats.org/markup-compatibility/2006">
                <mc:Choice xmlns:v="urn:schemas-microsoft-com:vml" Requires="v">
                  <p:oleObj name="AxMath" r:id="rId10" imgW="112320" imgH="226800" progId="Equation.AxMath">
                    <p:embed/>
                  </p:oleObj>
                </mc:Choice>
                <mc:Fallback>
                  <p:oleObj name="AxMath" r:id="rId10" imgW="112320" imgH="226800" progId="Equation.AxMath">
                    <p:embed/>
                    <p:pic>
                      <p:nvPicPr>
                        <p:cNvPr id="25600" name="对象 25599">
                          <a:extLst>
                            <a:ext uri="{FF2B5EF4-FFF2-40B4-BE49-F238E27FC236}">
                              <a16:creationId xmlns:a16="http://schemas.microsoft.com/office/drawing/2014/main" id="{D6052F78-AAD0-8C4B-8E51-AA4BEE4D8EFC}"/>
                            </a:ext>
                          </a:extLst>
                        </p:cNvPr>
                        <p:cNvPicPr/>
                        <p:nvPr/>
                      </p:nvPicPr>
                      <p:blipFill>
                        <a:blip r:embed="rId11"/>
                        <a:stretch>
                          <a:fillRect/>
                        </a:stretch>
                      </p:blipFill>
                      <p:spPr>
                        <a:xfrm>
                          <a:off x="6027738" y="6086475"/>
                          <a:ext cx="138112" cy="293688"/>
                        </a:xfrm>
                        <a:prstGeom prst="rect">
                          <a:avLst/>
                        </a:prstGeom>
                      </p:spPr>
                    </p:pic>
                  </p:oleObj>
                </mc:Fallback>
              </mc:AlternateContent>
            </a:graphicData>
          </a:graphic>
        </p:graphicFrame>
        <p:graphicFrame>
          <p:nvGraphicFramePr>
            <p:cNvPr id="25605" name="对象 25604">
              <a:extLst>
                <a:ext uri="{FF2B5EF4-FFF2-40B4-BE49-F238E27FC236}">
                  <a16:creationId xmlns:a16="http://schemas.microsoft.com/office/drawing/2014/main" id="{48532CF4-1A1C-0022-267B-91EBCAC729BA}"/>
                </a:ext>
              </a:extLst>
            </p:cNvPr>
            <p:cNvGraphicFramePr>
              <a:graphicFrameLocks noChangeAspect="1"/>
            </p:cNvGraphicFramePr>
            <p:nvPr>
              <p:extLst>
                <p:ext uri="{D42A27DB-BD31-4B8C-83A1-F6EECF244321}">
                  <p14:modId xmlns:p14="http://schemas.microsoft.com/office/powerpoint/2010/main" val="2300992684"/>
                </p:ext>
              </p:extLst>
            </p:nvPr>
          </p:nvGraphicFramePr>
          <p:xfrm>
            <a:off x="6757985" y="6086475"/>
            <a:ext cx="141288" cy="293688"/>
          </p:xfrm>
          <a:graphic>
            <a:graphicData uri="http://schemas.openxmlformats.org/presentationml/2006/ole">
              <mc:AlternateContent xmlns:mc="http://schemas.openxmlformats.org/markup-compatibility/2006">
                <mc:Choice xmlns:v="urn:schemas-microsoft-com:vml" Requires="v">
                  <p:oleObj name="AxMath" r:id="rId12" imgW="115200" imgH="226800" progId="Equation.AxMath">
                    <p:embed/>
                  </p:oleObj>
                </mc:Choice>
                <mc:Fallback>
                  <p:oleObj name="AxMath" r:id="rId12" imgW="115200" imgH="226800" progId="Equation.AxMath">
                    <p:embed/>
                    <p:pic>
                      <p:nvPicPr>
                        <p:cNvPr id="25600" name="对象 25599">
                          <a:extLst>
                            <a:ext uri="{FF2B5EF4-FFF2-40B4-BE49-F238E27FC236}">
                              <a16:creationId xmlns:a16="http://schemas.microsoft.com/office/drawing/2014/main" id="{D6052F78-AAD0-8C4B-8E51-AA4BEE4D8EFC}"/>
                            </a:ext>
                          </a:extLst>
                        </p:cNvPr>
                        <p:cNvPicPr/>
                        <p:nvPr/>
                      </p:nvPicPr>
                      <p:blipFill>
                        <a:blip r:embed="rId13"/>
                        <a:stretch>
                          <a:fillRect/>
                        </a:stretch>
                      </p:blipFill>
                      <p:spPr>
                        <a:xfrm>
                          <a:off x="6757985" y="6086475"/>
                          <a:ext cx="141288" cy="293688"/>
                        </a:xfrm>
                        <a:prstGeom prst="rect">
                          <a:avLst/>
                        </a:prstGeom>
                      </p:spPr>
                    </p:pic>
                  </p:oleObj>
                </mc:Fallback>
              </mc:AlternateContent>
            </a:graphicData>
          </a:graphic>
        </p:graphicFrame>
      </p:grpSp>
    </p:spTree>
    <p:extLst>
      <p:ext uri="{BB962C8B-B14F-4D97-AF65-F5344CB8AC3E}">
        <p14:creationId xmlns:p14="http://schemas.microsoft.com/office/powerpoint/2010/main" val="227937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10</a:t>
            </a:fld>
            <a:endParaRPr lang="en-US" altLang="zh-CN" sz="1400" b="0">
              <a:solidFill>
                <a:srgbClr val="FF33CC"/>
              </a:solidFill>
            </a:endParaRPr>
          </a:p>
        </p:txBody>
      </p:sp>
      <p:sp>
        <p:nvSpPr>
          <p:cNvPr id="4" name="文本框 3">
            <a:extLst>
              <a:ext uri="{FF2B5EF4-FFF2-40B4-BE49-F238E27FC236}">
                <a16:creationId xmlns:a16="http://schemas.microsoft.com/office/drawing/2014/main" id="{DAABBA84-EF49-1094-7DC6-659FB8697385}"/>
              </a:ext>
            </a:extLst>
          </p:cNvPr>
          <p:cNvSpPr txBox="1"/>
          <p:nvPr/>
        </p:nvSpPr>
        <p:spPr>
          <a:xfrm>
            <a:off x="1075575" y="2249962"/>
            <a:ext cx="10040849" cy="707886"/>
          </a:xfrm>
          <a:prstGeom prst="rect">
            <a:avLst/>
          </a:prstGeom>
          <a:noFill/>
        </p:spPr>
        <p:txBody>
          <a:bodyPr wrap="square" rtlCol="0">
            <a:spAutoFit/>
          </a:bodyPr>
          <a:lstStyle/>
          <a:p>
            <a:pPr indent="266700" algn="just"/>
            <a:r>
              <a:rPr lang="en-US" altLang="zh-CN" sz="2000" dirty="0">
                <a:latin typeface="Times New Roman" panose="02020603050405020304" pitchFamily="18" charset="0"/>
                <a:cs typeface="Times New Roman" panose="02020603050405020304" pitchFamily="18" charset="0"/>
              </a:rPr>
              <a:t>(4)</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请定性比较上述三种调制方式在加性高斯白噪声信道中的带宽和误比特</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率性能</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533400" algn="just"/>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BPSK</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采用相干解调，</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2DPSK</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2FSK</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采用非相干</a:t>
            </a:r>
            <a:r>
              <a:rPr lang="zh-CN" altLang="zh-CN" sz="2000" kern="0" dirty="0">
                <a:effectLst/>
                <a:latin typeface="Calibri" panose="020F0502020204030204" pitchFamily="34" charset="0"/>
                <a:ea typeface="宋体" panose="02010600030101010101" pitchFamily="2" charset="-122"/>
                <a:cs typeface="宋体" panose="02010600030101010101" pitchFamily="2" charset="-122"/>
              </a:rPr>
              <a:t>解调）</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604" name="TextBox 6"/>
          <p:cNvSpPr txBox="1">
            <a:spLocks noChangeArrowheads="1"/>
          </p:cNvSpPr>
          <p:nvPr/>
        </p:nvSpPr>
        <p:spPr bwMode="auto">
          <a:xfrm>
            <a:off x="1046340" y="605659"/>
            <a:ext cx="86691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rPr>
              <a:t>6</a:t>
            </a:r>
            <a:r>
              <a:rPr lang="zh-CN" altLang="en-US" sz="2000" b="0" dirty="0">
                <a:solidFill>
                  <a:schemeClr val="tx1"/>
                </a:solidFill>
              </a:rPr>
              <a:t>、</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设发送比特为</a:t>
            </a:r>
            <a:r>
              <a:rPr lang="en-US"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{101101}</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，画出以下带通调制方式下的时域波形</a:t>
            </a:r>
          </a:p>
        </p:txBody>
      </p:sp>
      <p:grpSp>
        <p:nvGrpSpPr>
          <p:cNvPr id="7" name="组合 6">
            <a:extLst>
              <a:ext uri="{FF2B5EF4-FFF2-40B4-BE49-F238E27FC236}">
                <a16:creationId xmlns:a16="http://schemas.microsoft.com/office/drawing/2014/main" id="{2D576F87-B5C5-8EA3-B73C-79DE04A3F237}"/>
              </a:ext>
            </a:extLst>
          </p:cNvPr>
          <p:cNvGrpSpPr/>
          <p:nvPr/>
        </p:nvGrpSpPr>
        <p:grpSpPr>
          <a:xfrm>
            <a:off x="1386547" y="1143444"/>
            <a:ext cx="6211799" cy="400110"/>
            <a:chOff x="1386547" y="1143444"/>
            <a:chExt cx="6211799" cy="400110"/>
          </a:xfrm>
        </p:grpSpPr>
        <p:sp>
          <p:nvSpPr>
            <p:cNvPr id="24" name="TextBox 6">
              <a:extLst>
                <a:ext uri="{FF2B5EF4-FFF2-40B4-BE49-F238E27FC236}">
                  <a16:creationId xmlns:a16="http://schemas.microsoft.com/office/drawing/2014/main" id="{89F8065E-F865-6656-62B8-009AF1C2A1B7}"/>
                </a:ext>
              </a:extLst>
            </p:cNvPr>
            <p:cNvSpPr txBox="1">
              <a:spLocks noChangeArrowheads="1"/>
            </p:cNvSpPr>
            <p:nvPr/>
          </p:nvSpPr>
          <p:spPr bwMode="auto">
            <a:xfrm>
              <a:off x="1386547" y="1143444"/>
              <a:ext cx="6211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cs typeface="Times New Roman" panose="02020603050405020304" pitchFamily="18" charset="0"/>
                </a:rPr>
                <a:t>(1)</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b="0" dirty="0">
                  <a:solidFill>
                    <a:schemeClr val="tx1"/>
                  </a:solidFill>
                  <a:effectLst/>
                  <a:cs typeface="Times New Roman" panose="02020603050405020304" pitchFamily="18" charset="0"/>
                </a:rPr>
                <a:t>BPSK</a:t>
              </a:r>
              <a:r>
                <a:rPr lang="zh-CN" altLang="zh-CN" sz="2000" b="0" dirty="0">
                  <a:solidFill>
                    <a:schemeClr val="tx1"/>
                  </a:solidFill>
                  <a:effectLst/>
                  <a:cs typeface="Times New Roman" panose="02020603050405020304" pitchFamily="18" charset="0"/>
                </a:rPr>
                <a:t>调制，符号率为</a:t>
              </a:r>
              <a:r>
                <a:rPr lang="en-US" altLang="zh-CN" sz="2000" b="0" dirty="0">
                  <a:solidFill>
                    <a:schemeClr val="tx1"/>
                  </a:solidFill>
                  <a:effectLst/>
                  <a:cs typeface="Times New Roman" panose="02020603050405020304" pitchFamily="18" charset="0"/>
                </a:rPr>
                <a:t>1Mbps</a:t>
              </a:r>
              <a:r>
                <a:rPr lang="zh-CN" altLang="zh-CN" sz="2000" b="0" dirty="0">
                  <a:solidFill>
                    <a:schemeClr val="tx1"/>
                  </a:solidFill>
                  <a:effectLst/>
                  <a:cs typeface="Times New Roman" panose="02020603050405020304" pitchFamily="18" charset="0"/>
                </a:rPr>
                <a:t>，载波频率</a:t>
              </a:r>
              <a:endParaRPr lang="zh-CN" altLang="en-US" sz="2000" b="0" dirty="0">
                <a:solidFill>
                  <a:schemeClr val="tx1"/>
                </a:solidFill>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EC6BAE3B-B816-73A5-E290-2562CBE70365}"/>
                </a:ext>
              </a:extLst>
            </p:cNvPr>
            <p:cNvGraphicFramePr>
              <a:graphicFrameLocks noChangeAspect="1"/>
            </p:cNvGraphicFramePr>
            <p:nvPr/>
          </p:nvGraphicFramePr>
          <p:xfrm>
            <a:off x="6244386" y="1181759"/>
            <a:ext cx="1211008" cy="361795"/>
          </p:xfrm>
          <a:graphic>
            <a:graphicData uri="http://schemas.openxmlformats.org/presentationml/2006/ole">
              <mc:AlternateContent xmlns:mc="http://schemas.openxmlformats.org/markup-compatibility/2006">
                <mc:Choice xmlns:v="urn:schemas-microsoft-com:vml" Requires="v">
                  <p:oleObj name="AxMath" r:id="rId2" imgW="765000" imgH="228600" progId="Equation.AxMath">
                    <p:embed/>
                  </p:oleObj>
                </mc:Choice>
                <mc:Fallback>
                  <p:oleObj name="AxMath" r:id="rId2" imgW="765000" imgH="228600" progId="Equation.AxMath">
                    <p:embed/>
                    <p:pic>
                      <p:nvPicPr>
                        <p:cNvPr id="6" name="对象 5">
                          <a:extLst>
                            <a:ext uri="{FF2B5EF4-FFF2-40B4-BE49-F238E27FC236}">
                              <a16:creationId xmlns:a16="http://schemas.microsoft.com/office/drawing/2014/main" id="{EC6BAE3B-B816-73A5-E290-2562CBE70365}"/>
                            </a:ext>
                          </a:extLst>
                        </p:cNvPr>
                        <p:cNvPicPr/>
                        <p:nvPr/>
                      </p:nvPicPr>
                      <p:blipFill>
                        <a:blip r:embed="rId3"/>
                        <a:stretch>
                          <a:fillRect/>
                        </a:stretch>
                      </p:blipFill>
                      <p:spPr>
                        <a:xfrm>
                          <a:off x="6244386" y="1181759"/>
                          <a:ext cx="1211008" cy="361795"/>
                        </a:xfrm>
                        <a:prstGeom prst="rect">
                          <a:avLst/>
                        </a:prstGeom>
                      </p:spPr>
                    </p:pic>
                  </p:oleObj>
                </mc:Fallback>
              </mc:AlternateContent>
            </a:graphicData>
          </a:graphic>
        </p:graphicFrame>
      </p:grpSp>
      <p:grpSp>
        <p:nvGrpSpPr>
          <p:cNvPr id="8" name="组合 7">
            <a:extLst>
              <a:ext uri="{FF2B5EF4-FFF2-40B4-BE49-F238E27FC236}">
                <a16:creationId xmlns:a16="http://schemas.microsoft.com/office/drawing/2014/main" id="{A9F7AB97-DBED-15FC-6619-2632EDEE8137}"/>
              </a:ext>
            </a:extLst>
          </p:cNvPr>
          <p:cNvGrpSpPr/>
          <p:nvPr/>
        </p:nvGrpSpPr>
        <p:grpSpPr>
          <a:xfrm>
            <a:off x="1386547" y="1524927"/>
            <a:ext cx="6211799" cy="400110"/>
            <a:chOff x="1386547" y="1143444"/>
            <a:chExt cx="6211799" cy="400110"/>
          </a:xfrm>
        </p:grpSpPr>
        <p:sp>
          <p:nvSpPr>
            <p:cNvPr id="9" name="TextBox 6">
              <a:extLst>
                <a:ext uri="{FF2B5EF4-FFF2-40B4-BE49-F238E27FC236}">
                  <a16:creationId xmlns:a16="http://schemas.microsoft.com/office/drawing/2014/main" id="{D6E50EFD-E761-0DE5-6694-774EB9F1B6C9}"/>
                </a:ext>
              </a:extLst>
            </p:cNvPr>
            <p:cNvSpPr txBox="1">
              <a:spLocks noChangeArrowheads="1"/>
            </p:cNvSpPr>
            <p:nvPr/>
          </p:nvSpPr>
          <p:spPr bwMode="auto">
            <a:xfrm>
              <a:off x="1386547" y="1143444"/>
              <a:ext cx="6211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cs typeface="Times New Roman" panose="02020603050405020304" pitchFamily="18" charset="0"/>
                </a:rPr>
                <a:t>(2)</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2</a:t>
              </a:r>
              <a:r>
                <a:rPr lang="en-US" altLang="zh-CN" sz="2000" b="0" dirty="0">
                  <a:solidFill>
                    <a:schemeClr val="tx1"/>
                  </a:solidFill>
                  <a:effectLst/>
                  <a:cs typeface="Times New Roman" panose="02020603050405020304" pitchFamily="18" charset="0"/>
                </a:rPr>
                <a:t>DPSK</a:t>
              </a:r>
              <a:r>
                <a:rPr lang="zh-CN" altLang="zh-CN" sz="2000" b="0" dirty="0">
                  <a:solidFill>
                    <a:schemeClr val="tx1"/>
                  </a:solidFill>
                  <a:effectLst/>
                  <a:cs typeface="Times New Roman" panose="02020603050405020304" pitchFamily="18" charset="0"/>
                </a:rPr>
                <a:t>调制，符号率为</a:t>
              </a:r>
              <a:r>
                <a:rPr lang="en-US" altLang="zh-CN" sz="2000" b="0" dirty="0">
                  <a:solidFill>
                    <a:schemeClr val="tx1"/>
                  </a:solidFill>
                  <a:effectLst/>
                  <a:cs typeface="Times New Roman" panose="02020603050405020304" pitchFamily="18" charset="0"/>
                </a:rPr>
                <a:t>1Mbps</a:t>
              </a:r>
              <a:r>
                <a:rPr lang="zh-CN" altLang="zh-CN" sz="2000" b="0" dirty="0">
                  <a:solidFill>
                    <a:schemeClr val="tx1"/>
                  </a:solidFill>
                  <a:effectLst/>
                  <a:cs typeface="Times New Roman" panose="02020603050405020304" pitchFamily="18" charset="0"/>
                </a:rPr>
                <a:t>，载波频率</a:t>
              </a:r>
              <a:r>
                <a:rPr lang="en-US" altLang="zh-CN" sz="2000" b="0" dirty="0">
                  <a:solidFill>
                    <a:schemeClr val="tx1"/>
                  </a:solidFill>
                  <a:effectLst/>
                  <a:cs typeface="Times New Roman" panose="02020603050405020304" pitchFamily="18" charset="0"/>
                </a:rPr>
                <a:t>  </a:t>
              </a:r>
              <a:endParaRPr lang="zh-CN" altLang="en-US" sz="2000" b="0" dirty="0">
                <a:solidFill>
                  <a:schemeClr val="tx1"/>
                </a:solidFill>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C37223A2-E83C-90A5-ADC4-90D29648BDFD}"/>
                </a:ext>
              </a:extLst>
            </p:cNvPr>
            <p:cNvGraphicFramePr>
              <a:graphicFrameLocks noChangeAspect="1"/>
            </p:cNvGraphicFramePr>
            <p:nvPr/>
          </p:nvGraphicFramePr>
          <p:xfrm>
            <a:off x="6363480" y="1172974"/>
            <a:ext cx="1211008" cy="361795"/>
          </p:xfrm>
          <a:graphic>
            <a:graphicData uri="http://schemas.openxmlformats.org/presentationml/2006/ole">
              <mc:AlternateContent xmlns:mc="http://schemas.openxmlformats.org/markup-compatibility/2006">
                <mc:Choice xmlns:v="urn:schemas-microsoft-com:vml" Requires="v">
                  <p:oleObj name="AxMath" r:id="rId2" imgW="765000" imgH="228600" progId="Equation.AxMath">
                    <p:embed/>
                  </p:oleObj>
                </mc:Choice>
                <mc:Fallback>
                  <p:oleObj name="AxMath" r:id="rId2" imgW="765000" imgH="228600" progId="Equation.AxMath">
                    <p:embed/>
                    <p:pic>
                      <p:nvPicPr>
                        <p:cNvPr id="11" name="对象 10">
                          <a:extLst>
                            <a:ext uri="{FF2B5EF4-FFF2-40B4-BE49-F238E27FC236}">
                              <a16:creationId xmlns:a16="http://schemas.microsoft.com/office/drawing/2014/main" id="{C37223A2-E83C-90A5-ADC4-90D29648BDFD}"/>
                            </a:ext>
                          </a:extLst>
                        </p:cNvPr>
                        <p:cNvPicPr/>
                        <p:nvPr/>
                      </p:nvPicPr>
                      <p:blipFill>
                        <a:blip r:embed="rId3"/>
                        <a:stretch>
                          <a:fillRect/>
                        </a:stretch>
                      </p:blipFill>
                      <p:spPr>
                        <a:xfrm>
                          <a:off x="6363480" y="1172974"/>
                          <a:ext cx="1211008" cy="361795"/>
                        </a:xfrm>
                        <a:prstGeom prst="rect">
                          <a:avLst/>
                        </a:prstGeom>
                      </p:spPr>
                    </p:pic>
                  </p:oleObj>
                </mc:Fallback>
              </mc:AlternateContent>
            </a:graphicData>
          </a:graphic>
        </p:graphicFrame>
      </p:grpSp>
      <p:grpSp>
        <p:nvGrpSpPr>
          <p:cNvPr id="12" name="组合 11">
            <a:extLst>
              <a:ext uri="{FF2B5EF4-FFF2-40B4-BE49-F238E27FC236}">
                <a16:creationId xmlns:a16="http://schemas.microsoft.com/office/drawing/2014/main" id="{6C780EDA-D305-655C-3963-14FB40065B60}"/>
              </a:ext>
            </a:extLst>
          </p:cNvPr>
          <p:cNvGrpSpPr/>
          <p:nvPr/>
        </p:nvGrpSpPr>
        <p:grpSpPr>
          <a:xfrm>
            <a:off x="1379327" y="1897741"/>
            <a:ext cx="6211799" cy="400110"/>
            <a:chOff x="1386547" y="1143444"/>
            <a:chExt cx="6211799" cy="400110"/>
          </a:xfrm>
        </p:grpSpPr>
        <p:sp>
          <p:nvSpPr>
            <p:cNvPr id="14" name="TextBox 6">
              <a:extLst>
                <a:ext uri="{FF2B5EF4-FFF2-40B4-BE49-F238E27FC236}">
                  <a16:creationId xmlns:a16="http://schemas.microsoft.com/office/drawing/2014/main" id="{423F15F2-9192-E193-93F8-5266B5AB4FAA}"/>
                </a:ext>
              </a:extLst>
            </p:cNvPr>
            <p:cNvSpPr txBox="1">
              <a:spLocks noChangeArrowheads="1"/>
            </p:cNvSpPr>
            <p:nvPr/>
          </p:nvSpPr>
          <p:spPr bwMode="auto">
            <a:xfrm>
              <a:off x="1386547" y="1143444"/>
              <a:ext cx="6211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cs typeface="Times New Roman" panose="02020603050405020304" pitchFamily="18" charset="0"/>
                </a:rPr>
                <a:t>(3)</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2</a:t>
              </a:r>
              <a:r>
                <a:rPr lang="en-US" altLang="zh-CN" sz="2000" b="0" dirty="0">
                  <a:solidFill>
                    <a:schemeClr val="tx1"/>
                  </a:solidFill>
                  <a:effectLst/>
                  <a:cs typeface="Times New Roman" panose="02020603050405020304" pitchFamily="18" charset="0"/>
                </a:rPr>
                <a:t>FSK</a:t>
              </a:r>
              <a:r>
                <a:rPr lang="zh-CN" altLang="zh-CN" sz="2000" b="0" dirty="0">
                  <a:solidFill>
                    <a:schemeClr val="tx1"/>
                  </a:solidFill>
                  <a:effectLst/>
                  <a:cs typeface="Times New Roman" panose="02020603050405020304" pitchFamily="18" charset="0"/>
                </a:rPr>
                <a:t>调制，符号率为</a:t>
              </a:r>
              <a:r>
                <a:rPr lang="en-US" altLang="zh-CN" sz="2000" b="0" dirty="0">
                  <a:solidFill>
                    <a:schemeClr val="tx1"/>
                  </a:solidFill>
                  <a:effectLst/>
                  <a:cs typeface="Times New Roman" panose="02020603050405020304" pitchFamily="18" charset="0"/>
                </a:rPr>
                <a:t>1Mbps</a:t>
              </a:r>
              <a:r>
                <a:rPr lang="zh-CN" altLang="zh-CN" sz="2000" b="0" dirty="0">
                  <a:solidFill>
                    <a:schemeClr val="tx1"/>
                  </a:solidFill>
                  <a:effectLst/>
                  <a:cs typeface="Times New Roman" panose="02020603050405020304" pitchFamily="18" charset="0"/>
                </a:rPr>
                <a:t>，载波频率</a:t>
              </a:r>
              <a:r>
                <a:rPr lang="en-US" altLang="zh-CN" sz="2000" b="0" dirty="0">
                  <a:solidFill>
                    <a:schemeClr val="tx1"/>
                  </a:solidFill>
                  <a:effectLst/>
                  <a:cs typeface="Times New Roman" panose="02020603050405020304" pitchFamily="18" charset="0"/>
                </a:rPr>
                <a:t>  </a:t>
              </a:r>
              <a:endParaRPr lang="zh-CN" altLang="en-US" sz="2000" b="0" dirty="0">
                <a:solidFill>
                  <a:schemeClr val="tx1"/>
                </a:solidFill>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12B24F96-59C0-AD7B-E497-8E933D43E3FF}"/>
                </a:ext>
              </a:extLst>
            </p:cNvPr>
            <p:cNvGraphicFramePr>
              <a:graphicFrameLocks noChangeAspect="1"/>
            </p:cNvGraphicFramePr>
            <p:nvPr/>
          </p:nvGraphicFramePr>
          <p:xfrm>
            <a:off x="6173651" y="1143444"/>
            <a:ext cx="1206500" cy="361950"/>
          </p:xfrm>
          <a:graphic>
            <a:graphicData uri="http://schemas.openxmlformats.org/presentationml/2006/ole">
              <mc:AlternateContent xmlns:mc="http://schemas.openxmlformats.org/markup-compatibility/2006">
                <mc:Choice xmlns:v="urn:schemas-microsoft-com:vml" Requires="v">
                  <p:oleObj name="AxMath" r:id="rId4" imgW="763560" imgH="228600" progId="Equation.AxMath">
                    <p:embed/>
                  </p:oleObj>
                </mc:Choice>
                <mc:Fallback>
                  <p:oleObj name="AxMath" r:id="rId4" imgW="763560" imgH="228600" progId="Equation.AxMath">
                    <p:embed/>
                    <p:pic>
                      <p:nvPicPr>
                        <p:cNvPr id="16" name="对象 15">
                          <a:extLst>
                            <a:ext uri="{FF2B5EF4-FFF2-40B4-BE49-F238E27FC236}">
                              <a16:creationId xmlns:a16="http://schemas.microsoft.com/office/drawing/2014/main" id="{12B24F96-59C0-AD7B-E497-8E933D43E3FF}"/>
                            </a:ext>
                          </a:extLst>
                        </p:cNvPr>
                        <p:cNvPicPr/>
                        <p:nvPr/>
                      </p:nvPicPr>
                      <p:blipFill>
                        <a:blip r:embed="rId5"/>
                        <a:stretch>
                          <a:fillRect/>
                        </a:stretch>
                      </p:blipFill>
                      <p:spPr>
                        <a:xfrm>
                          <a:off x="6173651" y="1143444"/>
                          <a:ext cx="1206500" cy="361950"/>
                        </a:xfrm>
                        <a:prstGeom prst="rect">
                          <a:avLst/>
                        </a:prstGeom>
                      </p:spPr>
                    </p:pic>
                  </p:oleObj>
                </mc:Fallback>
              </mc:AlternateContent>
            </a:graphicData>
          </a:graphic>
        </p:graphicFrame>
      </p:grpSp>
      <p:graphicFrame>
        <p:nvGraphicFramePr>
          <p:cNvPr id="18" name="对象 17">
            <a:extLst>
              <a:ext uri="{FF2B5EF4-FFF2-40B4-BE49-F238E27FC236}">
                <a16:creationId xmlns:a16="http://schemas.microsoft.com/office/drawing/2014/main" id="{7AF86126-D0D3-2359-C5F1-3663868936E3}"/>
              </a:ext>
            </a:extLst>
          </p:cNvPr>
          <p:cNvGraphicFramePr>
            <a:graphicFrameLocks noChangeAspect="1"/>
          </p:cNvGraphicFramePr>
          <p:nvPr/>
        </p:nvGraphicFramePr>
        <p:xfrm>
          <a:off x="7475538" y="1878013"/>
          <a:ext cx="1219200" cy="361950"/>
        </p:xfrm>
        <a:graphic>
          <a:graphicData uri="http://schemas.openxmlformats.org/presentationml/2006/ole">
            <mc:AlternateContent xmlns:mc="http://schemas.openxmlformats.org/markup-compatibility/2006">
              <mc:Choice xmlns:v="urn:schemas-microsoft-com:vml" Requires="v">
                <p:oleObj name="AxMath" r:id="rId6" imgW="771840" imgH="228600" progId="Equation.AxMath">
                  <p:embed/>
                </p:oleObj>
              </mc:Choice>
              <mc:Fallback>
                <p:oleObj name="AxMath" r:id="rId6" imgW="771840" imgH="228600" progId="Equation.AxMath">
                  <p:embed/>
                  <p:pic>
                    <p:nvPicPr>
                      <p:cNvPr id="18" name="对象 17">
                        <a:extLst>
                          <a:ext uri="{FF2B5EF4-FFF2-40B4-BE49-F238E27FC236}">
                            <a16:creationId xmlns:a16="http://schemas.microsoft.com/office/drawing/2014/main" id="{7AF86126-D0D3-2359-C5F1-3663868936E3}"/>
                          </a:ext>
                        </a:extLst>
                      </p:cNvPr>
                      <p:cNvPicPr/>
                      <p:nvPr/>
                    </p:nvPicPr>
                    <p:blipFill>
                      <a:blip r:embed="rId7"/>
                      <a:stretch>
                        <a:fillRect/>
                      </a:stretch>
                    </p:blipFill>
                    <p:spPr>
                      <a:xfrm>
                        <a:off x="7475538" y="1878013"/>
                        <a:ext cx="1219200" cy="361950"/>
                      </a:xfrm>
                      <a:prstGeom prst="rect">
                        <a:avLst/>
                      </a:prstGeom>
                    </p:spPr>
                  </p:pic>
                </p:oleObj>
              </mc:Fallback>
            </mc:AlternateContent>
          </a:graphicData>
        </a:graphic>
      </p:graphicFrame>
      <p:sp>
        <p:nvSpPr>
          <p:cNvPr id="5" name="TextBox 6">
            <a:extLst>
              <a:ext uri="{FF2B5EF4-FFF2-40B4-BE49-F238E27FC236}">
                <a16:creationId xmlns:a16="http://schemas.microsoft.com/office/drawing/2014/main" id="{2FE7B5A2-4A1B-042E-96A6-37382BFAAAEC}"/>
              </a:ext>
            </a:extLst>
          </p:cNvPr>
          <p:cNvSpPr txBox="1">
            <a:spLocks noChangeArrowheads="1"/>
          </p:cNvSpPr>
          <p:nvPr/>
        </p:nvSpPr>
        <p:spPr bwMode="auto">
          <a:xfrm>
            <a:off x="1150090" y="3131935"/>
            <a:ext cx="85654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zh-CN" altLang="en-US" sz="1800" b="0" dirty="0">
                <a:solidFill>
                  <a:schemeClr val="tx1"/>
                </a:solidFill>
                <a:effectLst/>
                <a:cs typeface="Times New Roman" panose="02020603050405020304" pitchFamily="18" charset="0"/>
              </a:rPr>
              <a:t>对于</a:t>
            </a:r>
            <a:r>
              <a:rPr lang="en-US" altLang="zh-CN" sz="1800" b="0" dirty="0">
                <a:solidFill>
                  <a:schemeClr val="tx1"/>
                </a:solidFill>
                <a:effectLst/>
                <a:cs typeface="Times New Roman" panose="02020603050405020304" pitchFamily="18" charset="0"/>
              </a:rPr>
              <a:t>BPSK</a:t>
            </a:r>
            <a:r>
              <a:rPr lang="zh-CN" altLang="en-US" sz="1800" b="0" dirty="0">
                <a:solidFill>
                  <a:schemeClr val="tx1"/>
                </a:solidFill>
                <a:effectLst/>
                <a:cs typeface="Times New Roman" panose="02020603050405020304" pitchFamily="18" charset="0"/>
              </a:rPr>
              <a:t>和</a:t>
            </a:r>
            <a:r>
              <a:rPr lang="en-US" altLang="zh-CN" sz="1800" b="0" dirty="0">
                <a:solidFill>
                  <a:schemeClr val="tx1"/>
                </a:solidFill>
                <a:effectLst/>
                <a:cs typeface="Times New Roman" panose="02020603050405020304" pitchFamily="18" charset="0"/>
              </a:rPr>
              <a:t>2DPSK</a:t>
            </a:r>
            <a:r>
              <a:rPr lang="zh-CN" altLang="zh-CN" sz="1800" b="0" dirty="0">
                <a:solidFill>
                  <a:schemeClr val="tx1"/>
                </a:solidFill>
                <a:effectLst/>
                <a:cs typeface="Times New Roman" panose="02020603050405020304" pitchFamily="18" charset="0"/>
              </a:rPr>
              <a:t>符号率为</a:t>
            </a:r>
            <a:r>
              <a:rPr lang="en-US" altLang="zh-CN" sz="1800" b="0" dirty="0">
                <a:solidFill>
                  <a:schemeClr val="tx1"/>
                </a:solidFill>
                <a:effectLst/>
                <a:cs typeface="Times New Roman" panose="02020603050405020304" pitchFamily="18" charset="0"/>
              </a:rPr>
              <a:t>1Mbps</a:t>
            </a:r>
            <a:r>
              <a:rPr lang="zh-CN" altLang="zh-CN" sz="1800" b="0" dirty="0">
                <a:solidFill>
                  <a:schemeClr val="tx1"/>
                </a:solidFill>
                <a:effectLst/>
                <a:cs typeface="Times New Roman" panose="02020603050405020304" pitchFamily="18" charset="0"/>
              </a:rPr>
              <a:t>，载波频率</a:t>
            </a:r>
            <a:r>
              <a:rPr lang="en-US" altLang="zh-CN" sz="1800" b="0" dirty="0">
                <a:solidFill>
                  <a:schemeClr val="tx1"/>
                </a:solidFill>
                <a:effectLst/>
                <a:cs typeface="Times New Roman" panose="02020603050405020304" pitchFamily="18" charset="0"/>
              </a:rPr>
              <a:t>                    </a:t>
            </a:r>
            <a:r>
              <a:rPr lang="zh-CN" altLang="en-US" sz="1800" b="0" dirty="0">
                <a:solidFill>
                  <a:schemeClr val="tx1"/>
                </a:solidFill>
                <a:effectLst/>
                <a:cs typeface="Times New Roman" panose="02020603050405020304" pitchFamily="18" charset="0"/>
              </a:rPr>
              <a:t>，每个符号画两个周期；</a:t>
            </a:r>
            <a:r>
              <a:rPr lang="zh-CN" altLang="en-US" sz="1800" b="0" dirty="0">
                <a:solidFill>
                  <a:schemeClr val="tx1"/>
                </a:solidFill>
                <a:latin typeface="Times New Roman" panose="02020603050405020304" pitchFamily="18" charset="0"/>
                <a:cs typeface="Times New Roman" panose="02020603050405020304" pitchFamily="18" charset="0"/>
              </a:rPr>
              <a:t>对于</a:t>
            </a:r>
            <a:r>
              <a:rPr lang="en-US" altLang="zh-CN" sz="1800" b="0" dirty="0">
                <a:solidFill>
                  <a:schemeClr val="tx1"/>
                </a:solidFill>
                <a:latin typeface="Times New Roman" panose="02020603050405020304" pitchFamily="18" charset="0"/>
                <a:cs typeface="Times New Roman" panose="02020603050405020304" pitchFamily="18" charset="0"/>
              </a:rPr>
              <a:t>2DPSK</a:t>
            </a:r>
            <a:r>
              <a:rPr lang="zh-CN" altLang="en-US" sz="1800" b="0" dirty="0">
                <a:solidFill>
                  <a:schemeClr val="tx1"/>
                </a:solidFill>
                <a:latin typeface="Times New Roman" panose="02020603050405020304" pitchFamily="18" charset="0"/>
                <a:cs typeface="Times New Roman" panose="02020603050405020304" pitchFamily="18" charset="0"/>
              </a:rPr>
              <a:t>，差分编码后的比特为</a:t>
            </a:r>
            <a:r>
              <a:rPr lang="en-US" altLang="zh-CN"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{110110}</a:t>
            </a:r>
            <a:r>
              <a:rPr lang="zh-CN" altLang="en-US"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，时域波形方法和</a:t>
            </a:r>
            <a:r>
              <a:rPr lang="en-US" altLang="zh-CN"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BPSK</a:t>
            </a:r>
            <a:r>
              <a:rPr lang="zh-CN" altLang="en-US"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一样。</a:t>
            </a:r>
            <a:r>
              <a:rPr lang="zh-CN" altLang="en-US" sz="12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0" dirty="0">
              <a:solidFill>
                <a:schemeClr val="tx1"/>
              </a:solidFill>
              <a:cs typeface="Times New Roman" panose="02020603050405020304" pitchFamily="18" charset="0"/>
            </a:endParaRPr>
          </a:p>
          <a:p>
            <a:pPr eaLnBrk="1" hangingPunct="1"/>
            <a:r>
              <a:rPr lang="zh-CN" altLang="en-US" sz="1800" b="0" dirty="0">
                <a:solidFill>
                  <a:schemeClr val="tx1"/>
                </a:solidFill>
                <a:effectLst/>
                <a:cs typeface="Times New Roman" panose="02020603050405020304" pitchFamily="18" charset="0"/>
              </a:rPr>
              <a:t>对于</a:t>
            </a:r>
            <a:r>
              <a:rPr lang="en-US" altLang="zh-CN" sz="1800" b="0" dirty="0">
                <a:solidFill>
                  <a:schemeClr val="tx1"/>
                </a:solidFill>
                <a:cs typeface="Times New Roman" panose="02020603050405020304" pitchFamily="18" charset="0"/>
              </a:rPr>
              <a:t>2FSK</a:t>
            </a:r>
            <a:r>
              <a:rPr lang="zh-CN" altLang="en-US" sz="1800" b="0" dirty="0">
                <a:solidFill>
                  <a:schemeClr val="tx1"/>
                </a:solidFill>
                <a:cs typeface="Times New Roman" panose="02020603050405020304" pitchFamily="18" charset="0"/>
              </a:rPr>
              <a:t>，符号</a:t>
            </a:r>
            <a:r>
              <a:rPr lang="en-US" altLang="zh-CN" sz="1800" b="0" dirty="0">
                <a:solidFill>
                  <a:schemeClr val="tx1"/>
                </a:solidFill>
                <a:cs typeface="Times New Roman" panose="02020603050405020304" pitchFamily="18" charset="0"/>
              </a:rPr>
              <a:t>1</a:t>
            </a:r>
            <a:r>
              <a:rPr lang="zh-CN" altLang="en-US" sz="1800" b="0" dirty="0">
                <a:solidFill>
                  <a:schemeClr val="tx1"/>
                </a:solidFill>
                <a:cs typeface="Times New Roman" panose="02020603050405020304" pitchFamily="18" charset="0"/>
              </a:rPr>
              <a:t>画两个周期，符号</a:t>
            </a:r>
            <a:r>
              <a:rPr lang="en-US" altLang="zh-CN" sz="1800" b="0" dirty="0">
                <a:solidFill>
                  <a:schemeClr val="tx1"/>
                </a:solidFill>
                <a:cs typeface="Times New Roman" panose="02020603050405020304" pitchFamily="18" charset="0"/>
              </a:rPr>
              <a:t>0</a:t>
            </a:r>
            <a:r>
              <a:rPr lang="zh-CN" altLang="en-US" sz="1800" b="0" dirty="0">
                <a:solidFill>
                  <a:schemeClr val="tx1"/>
                </a:solidFill>
                <a:cs typeface="Times New Roman" panose="02020603050405020304" pitchFamily="18" charset="0"/>
              </a:rPr>
              <a:t>画</a:t>
            </a:r>
            <a:r>
              <a:rPr lang="en-US" altLang="zh-CN" sz="1800" b="0" dirty="0">
                <a:solidFill>
                  <a:schemeClr val="tx1"/>
                </a:solidFill>
                <a:cs typeface="Times New Roman" panose="02020603050405020304" pitchFamily="18" charset="0"/>
              </a:rPr>
              <a:t>3</a:t>
            </a:r>
            <a:r>
              <a:rPr lang="zh-CN" altLang="en-US" sz="1800" b="0" dirty="0">
                <a:solidFill>
                  <a:schemeClr val="tx1"/>
                </a:solidFill>
                <a:cs typeface="Times New Roman" panose="02020603050405020304" pitchFamily="18" charset="0"/>
              </a:rPr>
              <a:t>个周期。</a:t>
            </a:r>
          </a:p>
        </p:txBody>
      </p:sp>
      <p:graphicFrame>
        <p:nvGraphicFramePr>
          <p:cNvPr id="10" name="对象 9">
            <a:extLst>
              <a:ext uri="{FF2B5EF4-FFF2-40B4-BE49-F238E27FC236}">
                <a16:creationId xmlns:a16="http://schemas.microsoft.com/office/drawing/2014/main" id="{64E03C34-FF87-D1EE-AA74-0521612302BE}"/>
              </a:ext>
            </a:extLst>
          </p:cNvPr>
          <p:cNvGraphicFramePr>
            <a:graphicFrameLocks noChangeAspect="1"/>
          </p:cNvGraphicFramePr>
          <p:nvPr/>
        </p:nvGraphicFramePr>
        <p:xfrm>
          <a:off x="5907804" y="3151092"/>
          <a:ext cx="1058448" cy="361795"/>
        </p:xfrm>
        <a:graphic>
          <a:graphicData uri="http://schemas.openxmlformats.org/presentationml/2006/ole">
            <mc:AlternateContent xmlns:mc="http://schemas.openxmlformats.org/markup-compatibility/2006">
              <mc:Choice xmlns:v="urn:schemas-microsoft-com:vml" Requires="v">
                <p:oleObj name="AxMath" r:id="rId8" imgW="765000" imgH="228600" progId="Equation.AxMath">
                  <p:embed/>
                </p:oleObj>
              </mc:Choice>
              <mc:Fallback>
                <p:oleObj name="AxMath" r:id="rId8" imgW="765000" imgH="228600" progId="Equation.AxMath">
                  <p:embed/>
                  <p:pic>
                    <p:nvPicPr>
                      <p:cNvPr id="10" name="对象 9">
                        <a:extLst>
                          <a:ext uri="{FF2B5EF4-FFF2-40B4-BE49-F238E27FC236}">
                            <a16:creationId xmlns:a16="http://schemas.microsoft.com/office/drawing/2014/main" id="{64E03C34-FF87-D1EE-AA74-0521612302BE}"/>
                          </a:ext>
                        </a:extLst>
                      </p:cNvPr>
                      <p:cNvPicPr/>
                      <p:nvPr/>
                    </p:nvPicPr>
                    <p:blipFill>
                      <a:blip r:embed="rId9"/>
                      <a:stretch>
                        <a:fillRect/>
                      </a:stretch>
                    </p:blipFill>
                    <p:spPr>
                      <a:xfrm>
                        <a:off x="5907804" y="3151092"/>
                        <a:ext cx="1058448" cy="361795"/>
                      </a:xfrm>
                      <a:prstGeom prst="rect">
                        <a:avLst/>
                      </a:prstGeom>
                    </p:spPr>
                  </p:pic>
                </p:oleObj>
              </mc:Fallback>
            </mc:AlternateContent>
          </a:graphicData>
        </a:graphic>
      </p:graphicFrame>
      <p:pic>
        <p:nvPicPr>
          <p:cNvPr id="13" name="图片 12">
            <a:extLst>
              <a:ext uri="{FF2B5EF4-FFF2-40B4-BE49-F238E27FC236}">
                <a16:creationId xmlns:a16="http://schemas.microsoft.com/office/drawing/2014/main" id="{12CE76FB-8780-CE8D-3ECD-706619A70BFA}"/>
              </a:ext>
            </a:extLst>
          </p:cNvPr>
          <p:cNvPicPr>
            <a:picLocks noChangeAspect="1"/>
          </p:cNvPicPr>
          <p:nvPr/>
        </p:nvPicPr>
        <p:blipFill>
          <a:blip r:embed="rId10"/>
          <a:stretch>
            <a:fillRect/>
          </a:stretch>
        </p:blipFill>
        <p:spPr>
          <a:xfrm>
            <a:off x="1657350" y="4104839"/>
            <a:ext cx="6793705" cy="2572852"/>
          </a:xfrm>
          <a:prstGeom prst="rect">
            <a:avLst/>
          </a:prstGeom>
        </p:spPr>
      </p:pic>
    </p:spTree>
    <p:extLst>
      <p:ext uri="{BB962C8B-B14F-4D97-AF65-F5344CB8AC3E}">
        <p14:creationId xmlns:p14="http://schemas.microsoft.com/office/powerpoint/2010/main" val="268991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11</a:t>
            </a:fld>
            <a:endParaRPr lang="en-US" altLang="zh-CN" sz="1400" b="0">
              <a:solidFill>
                <a:srgbClr val="FF33CC"/>
              </a:solidFill>
            </a:endParaRPr>
          </a:p>
        </p:txBody>
      </p:sp>
      <p:sp>
        <p:nvSpPr>
          <p:cNvPr id="4" name="文本框 3">
            <a:extLst>
              <a:ext uri="{FF2B5EF4-FFF2-40B4-BE49-F238E27FC236}">
                <a16:creationId xmlns:a16="http://schemas.microsoft.com/office/drawing/2014/main" id="{DAABBA84-EF49-1094-7DC6-659FB8697385}"/>
              </a:ext>
            </a:extLst>
          </p:cNvPr>
          <p:cNvSpPr txBox="1"/>
          <p:nvPr/>
        </p:nvSpPr>
        <p:spPr>
          <a:xfrm>
            <a:off x="1075575" y="2249962"/>
            <a:ext cx="10040849" cy="707886"/>
          </a:xfrm>
          <a:prstGeom prst="rect">
            <a:avLst/>
          </a:prstGeom>
          <a:noFill/>
        </p:spPr>
        <p:txBody>
          <a:bodyPr wrap="square" rtlCol="0">
            <a:spAutoFit/>
          </a:bodyPr>
          <a:lstStyle/>
          <a:p>
            <a:pPr indent="266700" algn="just"/>
            <a:r>
              <a:rPr lang="en-US" altLang="zh-CN" sz="2000" dirty="0">
                <a:latin typeface="Times New Roman" panose="02020603050405020304" pitchFamily="18" charset="0"/>
                <a:cs typeface="Times New Roman" panose="02020603050405020304" pitchFamily="18" charset="0"/>
              </a:rPr>
              <a:t>(4)</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请定性比较上述三种调制方式在加性高斯白噪声信道中的带宽和误比特</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率性能</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533400" algn="just"/>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BPSK</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采用相干解调，</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2DPSK</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2FSK</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采用非相干</a:t>
            </a:r>
            <a:r>
              <a:rPr lang="zh-CN" altLang="zh-CN" sz="2000" kern="0" dirty="0">
                <a:effectLst/>
                <a:latin typeface="Calibri" panose="020F0502020204030204" pitchFamily="34" charset="0"/>
                <a:ea typeface="宋体" panose="02010600030101010101" pitchFamily="2" charset="-122"/>
                <a:cs typeface="宋体" panose="02010600030101010101" pitchFamily="2" charset="-122"/>
              </a:rPr>
              <a:t>解调）</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604" name="TextBox 6"/>
          <p:cNvSpPr txBox="1">
            <a:spLocks noChangeArrowheads="1"/>
          </p:cNvSpPr>
          <p:nvPr/>
        </p:nvSpPr>
        <p:spPr bwMode="auto">
          <a:xfrm>
            <a:off x="1046340" y="605659"/>
            <a:ext cx="86691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rPr>
              <a:t>6</a:t>
            </a:r>
            <a:r>
              <a:rPr lang="zh-CN" altLang="en-US" sz="2000" b="0" dirty="0">
                <a:solidFill>
                  <a:schemeClr val="tx1"/>
                </a:solidFill>
              </a:rPr>
              <a:t>、</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设发送比特为</a:t>
            </a:r>
            <a:r>
              <a:rPr lang="en-US"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{101101}</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，画出以下带通调制方式下的时域波形</a:t>
            </a:r>
          </a:p>
        </p:txBody>
      </p:sp>
      <p:grpSp>
        <p:nvGrpSpPr>
          <p:cNvPr id="7" name="组合 6">
            <a:extLst>
              <a:ext uri="{FF2B5EF4-FFF2-40B4-BE49-F238E27FC236}">
                <a16:creationId xmlns:a16="http://schemas.microsoft.com/office/drawing/2014/main" id="{2D576F87-B5C5-8EA3-B73C-79DE04A3F237}"/>
              </a:ext>
            </a:extLst>
          </p:cNvPr>
          <p:cNvGrpSpPr/>
          <p:nvPr/>
        </p:nvGrpSpPr>
        <p:grpSpPr>
          <a:xfrm>
            <a:off x="1386547" y="1143444"/>
            <a:ext cx="6211799" cy="400110"/>
            <a:chOff x="1386547" y="1143444"/>
            <a:chExt cx="6211799" cy="400110"/>
          </a:xfrm>
        </p:grpSpPr>
        <p:sp>
          <p:nvSpPr>
            <p:cNvPr id="24" name="TextBox 6">
              <a:extLst>
                <a:ext uri="{FF2B5EF4-FFF2-40B4-BE49-F238E27FC236}">
                  <a16:creationId xmlns:a16="http://schemas.microsoft.com/office/drawing/2014/main" id="{89F8065E-F865-6656-62B8-009AF1C2A1B7}"/>
                </a:ext>
              </a:extLst>
            </p:cNvPr>
            <p:cNvSpPr txBox="1">
              <a:spLocks noChangeArrowheads="1"/>
            </p:cNvSpPr>
            <p:nvPr/>
          </p:nvSpPr>
          <p:spPr bwMode="auto">
            <a:xfrm>
              <a:off x="1386547" y="1143444"/>
              <a:ext cx="6211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cs typeface="Times New Roman" panose="02020603050405020304" pitchFamily="18" charset="0"/>
                </a:rPr>
                <a:t>(1)</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b="0" dirty="0">
                  <a:solidFill>
                    <a:schemeClr val="tx1"/>
                  </a:solidFill>
                  <a:effectLst/>
                  <a:cs typeface="Times New Roman" panose="02020603050405020304" pitchFamily="18" charset="0"/>
                </a:rPr>
                <a:t>BPSK</a:t>
              </a:r>
              <a:r>
                <a:rPr lang="zh-CN" altLang="zh-CN" sz="2000" b="0" dirty="0">
                  <a:solidFill>
                    <a:schemeClr val="tx1"/>
                  </a:solidFill>
                  <a:effectLst/>
                  <a:cs typeface="Times New Roman" panose="02020603050405020304" pitchFamily="18" charset="0"/>
                </a:rPr>
                <a:t>调制，符号率为</a:t>
              </a:r>
              <a:r>
                <a:rPr lang="en-US" altLang="zh-CN" sz="2000" b="0" dirty="0">
                  <a:solidFill>
                    <a:schemeClr val="tx1"/>
                  </a:solidFill>
                  <a:effectLst/>
                  <a:cs typeface="Times New Roman" panose="02020603050405020304" pitchFamily="18" charset="0"/>
                </a:rPr>
                <a:t>1Mbps</a:t>
              </a:r>
              <a:r>
                <a:rPr lang="zh-CN" altLang="zh-CN" sz="2000" b="0" dirty="0">
                  <a:solidFill>
                    <a:schemeClr val="tx1"/>
                  </a:solidFill>
                  <a:effectLst/>
                  <a:cs typeface="Times New Roman" panose="02020603050405020304" pitchFamily="18" charset="0"/>
                </a:rPr>
                <a:t>，载波频率</a:t>
              </a:r>
              <a:endParaRPr lang="zh-CN" altLang="en-US" sz="2000" b="0" dirty="0">
                <a:solidFill>
                  <a:schemeClr val="tx1"/>
                </a:solidFill>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EC6BAE3B-B816-73A5-E290-2562CBE70365}"/>
                </a:ext>
              </a:extLst>
            </p:cNvPr>
            <p:cNvGraphicFramePr>
              <a:graphicFrameLocks noChangeAspect="1"/>
            </p:cNvGraphicFramePr>
            <p:nvPr/>
          </p:nvGraphicFramePr>
          <p:xfrm>
            <a:off x="6244386" y="1181759"/>
            <a:ext cx="1211008" cy="361795"/>
          </p:xfrm>
          <a:graphic>
            <a:graphicData uri="http://schemas.openxmlformats.org/presentationml/2006/ole">
              <mc:AlternateContent xmlns:mc="http://schemas.openxmlformats.org/markup-compatibility/2006">
                <mc:Choice xmlns:v="urn:schemas-microsoft-com:vml" Requires="v">
                  <p:oleObj name="AxMath" r:id="rId2" imgW="765000" imgH="228600" progId="Equation.AxMath">
                    <p:embed/>
                  </p:oleObj>
                </mc:Choice>
                <mc:Fallback>
                  <p:oleObj name="AxMath" r:id="rId2" imgW="765000" imgH="228600" progId="Equation.AxMath">
                    <p:embed/>
                    <p:pic>
                      <p:nvPicPr>
                        <p:cNvPr id="6" name="对象 5">
                          <a:extLst>
                            <a:ext uri="{FF2B5EF4-FFF2-40B4-BE49-F238E27FC236}">
                              <a16:creationId xmlns:a16="http://schemas.microsoft.com/office/drawing/2014/main" id="{EC6BAE3B-B816-73A5-E290-2562CBE70365}"/>
                            </a:ext>
                          </a:extLst>
                        </p:cNvPr>
                        <p:cNvPicPr/>
                        <p:nvPr/>
                      </p:nvPicPr>
                      <p:blipFill>
                        <a:blip r:embed="rId3"/>
                        <a:stretch>
                          <a:fillRect/>
                        </a:stretch>
                      </p:blipFill>
                      <p:spPr>
                        <a:xfrm>
                          <a:off x="6244386" y="1181759"/>
                          <a:ext cx="1211008" cy="361795"/>
                        </a:xfrm>
                        <a:prstGeom prst="rect">
                          <a:avLst/>
                        </a:prstGeom>
                      </p:spPr>
                    </p:pic>
                  </p:oleObj>
                </mc:Fallback>
              </mc:AlternateContent>
            </a:graphicData>
          </a:graphic>
        </p:graphicFrame>
      </p:grpSp>
      <p:grpSp>
        <p:nvGrpSpPr>
          <p:cNvPr id="8" name="组合 7">
            <a:extLst>
              <a:ext uri="{FF2B5EF4-FFF2-40B4-BE49-F238E27FC236}">
                <a16:creationId xmlns:a16="http://schemas.microsoft.com/office/drawing/2014/main" id="{A9F7AB97-DBED-15FC-6619-2632EDEE8137}"/>
              </a:ext>
            </a:extLst>
          </p:cNvPr>
          <p:cNvGrpSpPr/>
          <p:nvPr/>
        </p:nvGrpSpPr>
        <p:grpSpPr>
          <a:xfrm>
            <a:off x="1386547" y="1524927"/>
            <a:ext cx="6211799" cy="400110"/>
            <a:chOff x="1386547" y="1143444"/>
            <a:chExt cx="6211799" cy="400110"/>
          </a:xfrm>
        </p:grpSpPr>
        <p:sp>
          <p:nvSpPr>
            <p:cNvPr id="9" name="TextBox 6">
              <a:extLst>
                <a:ext uri="{FF2B5EF4-FFF2-40B4-BE49-F238E27FC236}">
                  <a16:creationId xmlns:a16="http://schemas.microsoft.com/office/drawing/2014/main" id="{D6E50EFD-E761-0DE5-6694-774EB9F1B6C9}"/>
                </a:ext>
              </a:extLst>
            </p:cNvPr>
            <p:cNvSpPr txBox="1">
              <a:spLocks noChangeArrowheads="1"/>
            </p:cNvSpPr>
            <p:nvPr/>
          </p:nvSpPr>
          <p:spPr bwMode="auto">
            <a:xfrm>
              <a:off x="1386547" y="1143444"/>
              <a:ext cx="6211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cs typeface="Times New Roman" panose="02020603050405020304" pitchFamily="18" charset="0"/>
                </a:rPr>
                <a:t>(2)</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2</a:t>
              </a:r>
              <a:r>
                <a:rPr lang="en-US" altLang="zh-CN" sz="2000" b="0" dirty="0">
                  <a:solidFill>
                    <a:schemeClr val="tx1"/>
                  </a:solidFill>
                  <a:effectLst/>
                  <a:cs typeface="Times New Roman" panose="02020603050405020304" pitchFamily="18" charset="0"/>
                </a:rPr>
                <a:t>DPSK</a:t>
              </a:r>
              <a:r>
                <a:rPr lang="zh-CN" altLang="zh-CN" sz="2000" b="0" dirty="0">
                  <a:solidFill>
                    <a:schemeClr val="tx1"/>
                  </a:solidFill>
                  <a:effectLst/>
                  <a:cs typeface="Times New Roman" panose="02020603050405020304" pitchFamily="18" charset="0"/>
                </a:rPr>
                <a:t>调制，符号率为</a:t>
              </a:r>
              <a:r>
                <a:rPr lang="en-US" altLang="zh-CN" sz="2000" b="0" dirty="0">
                  <a:solidFill>
                    <a:schemeClr val="tx1"/>
                  </a:solidFill>
                  <a:effectLst/>
                  <a:cs typeface="Times New Roman" panose="02020603050405020304" pitchFamily="18" charset="0"/>
                </a:rPr>
                <a:t>1Mbps</a:t>
              </a:r>
              <a:r>
                <a:rPr lang="zh-CN" altLang="zh-CN" sz="2000" b="0" dirty="0">
                  <a:solidFill>
                    <a:schemeClr val="tx1"/>
                  </a:solidFill>
                  <a:effectLst/>
                  <a:cs typeface="Times New Roman" panose="02020603050405020304" pitchFamily="18" charset="0"/>
                </a:rPr>
                <a:t>，载波频率</a:t>
              </a:r>
              <a:r>
                <a:rPr lang="en-US" altLang="zh-CN" sz="2000" b="0" dirty="0">
                  <a:solidFill>
                    <a:schemeClr val="tx1"/>
                  </a:solidFill>
                  <a:effectLst/>
                  <a:cs typeface="Times New Roman" panose="02020603050405020304" pitchFamily="18" charset="0"/>
                </a:rPr>
                <a:t>  </a:t>
              </a:r>
              <a:endParaRPr lang="zh-CN" altLang="en-US" sz="2000" b="0" dirty="0">
                <a:solidFill>
                  <a:schemeClr val="tx1"/>
                </a:solidFill>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C37223A2-E83C-90A5-ADC4-90D29648BDFD}"/>
                </a:ext>
              </a:extLst>
            </p:cNvPr>
            <p:cNvGraphicFramePr>
              <a:graphicFrameLocks noChangeAspect="1"/>
            </p:cNvGraphicFramePr>
            <p:nvPr/>
          </p:nvGraphicFramePr>
          <p:xfrm>
            <a:off x="6363480" y="1172974"/>
            <a:ext cx="1211008" cy="361795"/>
          </p:xfrm>
          <a:graphic>
            <a:graphicData uri="http://schemas.openxmlformats.org/presentationml/2006/ole">
              <mc:AlternateContent xmlns:mc="http://schemas.openxmlformats.org/markup-compatibility/2006">
                <mc:Choice xmlns:v="urn:schemas-microsoft-com:vml" Requires="v">
                  <p:oleObj name="AxMath" r:id="rId2" imgW="765000" imgH="228600" progId="Equation.AxMath">
                    <p:embed/>
                  </p:oleObj>
                </mc:Choice>
                <mc:Fallback>
                  <p:oleObj name="AxMath" r:id="rId2" imgW="765000" imgH="228600" progId="Equation.AxMath">
                    <p:embed/>
                    <p:pic>
                      <p:nvPicPr>
                        <p:cNvPr id="11" name="对象 10">
                          <a:extLst>
                            <a:ext uri="{FF2B5EF4-FFF2-40B4-BE49-F238E27FC236}">
                              <a16:creationId xmlns:a16="http://schemas.microsoft.com/office/drawing/2014/main" id="{C37223A2-E83C-90A5-ADC4-90D29648BDFD}"/>
                            </a:ext>
                          </a:extLst>
                        </p:cNvPr>
                        <p:cNvPicPr/>
                        <p:nvPr/>
                      </p:nvPicPr>
                      <p:blipFill>
                        <a:blip r:embed="rId3"/>
                        <a:stretch>
                          <a:fillRect/>
                        </a:stretch>
                      </p:blipFill>
                      <p:spPr>
                        <a:xfrm>
                          <a:off x="6363480" y="1172974"/>
                          <a:ext cx="1211008" cy="361795"/>
                        </a:xfrm>
                        <a:prstGeom prst="rect">
                          <a:avLst/>
                        </a:prstGeom>
                      </p:spPr>
                    </p:pic>
                  </p:oleObj>
                </mc:Fallback>
              </mc:AlternateContent>
            </a:graphicData>
          </a:graphic>
        </p:graphicFrame>
      </p:grpSp>
      <p:grpSp>
        <p:nvGrpSpPr>
          <p:cNvPr id="12" name="组合 11">
            <a:extLst>
              <a:ext uri="{FF2B5EF4-FFF2-40B4-BE49-F238E27FC236}">
                <a16:creationId xmlns:a16="http://schemas.microsoft.com/office/drawing/2014/main" id="{6C780EDA-D305-655C-3963-14FB40065B60}"/>
              </a:ext>
            </a:extLst>
          </p:cNvPr>
          <p:cNvGrpSpPr/>
          <p:nvPr/>
        </p:nvGrpSpPr>
        <p:grpSpPr>
          <a:xfrm>
            <a:off x="1379327" y="1897741"/>
            <a:ext cx="6211799" cy="400110"/>
            <a:chOff x="1386547" y="1143444"/>
            <a:chExt cx="6211799" cy="400110"/>
          </a:xfrm>
        </p:grpSpPr>
        <p:sp>
          <p:nvSpPr>
            <p:cNvPr id="14" name="TextBox 6">
              <a:extLst>
                <a:ext uri="{FF2B5EF4-FFF2-40B4-BE49-F238E27FC236}">
                  <a16:creationId xmlns:a16="http://schemas.microsoft.com/office/drawing/2014/main" id="{423F15F2-9192-E193-93F8-5266B5AB4FAA}"/>
                </a:ext>
              </a:extLst>
            </p:cNvPr>
            <p:cNvSpPr txBox="1">
              <a:spLocks noChangeArrowheads="1"/>
            </p:cNvSpPr>
            <p:nvPr/>
          </p:nvSpPr>
          <p:spPr bwMode="auto">
            <a:xfrm>
              <a:off x="1386547" y="1143444"/>
              <a:ext cx="6211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cs typeface="Times New Roman" panose="02020603050405020304" pitchFamily="18" charset="0"/>
                </a:rPr>
                <a:t>(3)</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2</a:t>
              </a:r>
              <a:r>
                <a:rPr lang="en-US" altLang="zh-CN" sz="2000" b="0" dirty="0">
                  <a:solidFill>
                    <a:schemeClr val="tx1"/>
                  </a:solidFill>
                  <a:effectLst/>
                  <a:cs typeface="Times New Roman" panose="02020603050405020304" pitchFamily="18" charset="0"/>
                </a:rPr>
                <a:t>FSK</a:t>
              </a:r>
              <a:r>
                <a:rPr lang="zh-CN" altLang="zh-CN" sz="2000" b="0" dirty="0">
                  <a:solidFill>
                    <a:schemeClr val="tx1"/>
                  </a:solidFill>
                  <a:effectLst/>
                  <a:cs typeface="Times New Roman" panose="02020603050405020304" pitchFamily="18" charset="0"/>
                </a:rPr>
                <a:t>调制，符号率为</a:t>
              </a:r>
              <a:r>
                <a:rPr lang="en-US" altLang="zh-CN" sz="2000" b="0" dirty="0">
                  <a:solidFill>
                    <a:schemeClr val="tx1"/>
                  </a:solidFill>
                  <a:effectLst/>
                  <a:cs typeface="Times New Roman" panose="02020603050405020304" pitchFamily="18" charset="0"/>
                </a:rPr>
                <a:t>1Mbps</a:t>
              </a:r>
              <a:r>
                <a:rPr lang="zh-CN" altLang="zh-CN" sz="2000" b="0" dirty="0">
                  <a:solidFill>
                    <a:schemeClr val="tx1"/>
                  </a:solidFill>
                  <a:effectLst/>
                  <a:cs typeface="Times New Roman" panose="02020603050405020304" pitchFamily="18" charset="0"/>
                </a:rPr>
                <a:t>，载波频率</a:t>
              </a:r>
              <a:r>
                <a:rPr lang="en-US" altLang="zh-CN" sz="2000" b="0" dirty="0">
                  <a:solidFill>
                    <a:schemeClr val="tx1"/>
                  </a:solidFill>
                  <a:effectLst/>
                  <a:cs typeface="Times New Roman" panose="02020603050405020304" pitchFamily="18" charset="0"/>
                </a:rPr>
                <a:t>  </a:t>
              </a:r>
              <a:endParaRPr lang="zh-CN" altLang="en-US" sz="2000" b="0" dirty="0">
                <a:solidFill>
                  <a:schemeClr val="tx1"/>
                </a:solidFill>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12B24F96-59C0-AD7B-E497-8E933D43E3FF}"/>
                </a:ext>
              </a:extLst>
            </p:cNvPr>
            <p:cNvGraphicFramePr>
              <a:graphicFrameLocks noChangeAspect="1"/>
            </p:cNvGraphicFramePr>
            <p:nvPr/>
          </p:nvGraphicFramePr>
          <p:xfrm>
            <a:off x="6173651" y="1143444"/>
            <a:ext cx="1206500" cy="361950"/>
          </p:xfrm>
          <a:graphic>
            <a:graphicData uri="http://schemas.openxmlformats.org/presentationml/2006/ole">
              <mc:AlternateContent xmlns:mc="http://schemas.openxmlformats.org/markup-compatibility/2006">
                <mc:Choice xmlns:v="urn:schemas-microsoft-com:vml" Requires="v">
                  <p:oleObj name="AxMath" r:id="rId4" imgW="763560" imgH="228600" progId="Equation.AxMath">
                    <p:embed/>
                  </p:oleObj>
                </mc:Choice>
                <mc:Fallback>
                  <p:oleObj name="AxMath" r:id="rId4" imgW="763560" imgH="228600" progId="Equation.AxMath">
                    <p:embed/>
                    <p:pic>
                      <p:nvPicPr>
                        <p:cNvPr id="16" name="对象 15">
                          <a:extLst>
                            <a:ext uri="{FF2B5EF4-FFF2-40B4-BE49-F238E27FC236}">
                              <a16:creationId xmlns:a16="http://schemas.microsoft.com/office/drawing/2014/main" id="{12B24F96-59C0-AD7B-E497-8E933D43E3FF}"/>
                            </a:ext>
                          </a:extLst>
                        </p:cNvPr>
                        <p:cNvPicPr/>
                        <p:nvPr/>
                      </p:nvPicPr>
                      <p:blipFill>
                        <a:blip r:embed="rId5"/>
                        <a:stretch>
                          <a:fillRect/>
                        </a:stretch>
                      </p:blipFill>
                      <p:spPr>
                        <a:xfrm>
                          <a:off x="6173651" y="1143444"/>
                          <a:ext cx="1206500" cy="361950"/>
                        </a:xfrm>
                        <a:prstGeom prst="rect">
                          <a:avLst/>
                        </a:prstGeom>
                      </p:spPr>
                    </p:pic>
                  </p:oleObj>
                </mc:Fallback>
              </mc:AlternateContent>
            </a:graphicData>
          </a:graphic>
        </p:graphicFrame>
      </p:grpSp>
      <p:graphicFrame>
        <p:nvGraphicFramePr>
          <p:cNvPr id="18" name="对象 17">
            <a:extLst>
              <a:ext uri="{FF2B5EF4-FFF2-40B4-BE49-F238E27FC236}">
                <a16:creationId xmlns:a16="http://schemas.microsoft.com/office/drawing/2014/main" id="{7AF86126-D0D3-2359-C5F1-3663868936E3}"/>
              </a:ext>
            </a:extLst>
          </p:cNvPr>
          <p:cNvGraphicFramePr>
            <a:graphicFrameLocks noChangeAspect="1"/>
          </p:cNvGraphicFramePr>
          <p:nvPr/>
        </p:nvGraphicFramePr>
        <p:xfrm>
          <a:off x="7475538" y="1878013"/>
          <a:ext cx="1219200" cy="361950"/>
        </p:xfrm>
        <a:graphic>
          <a:graphicData uri="http://schemas.openxmlformats.org/presentationml/2006/ole">
            <mc:AlternateContent xmlns:mc="http://schemas.openxmlformats.org/markup-compatibility/2006">
              <mc:Choice xmlns:v="urn:schemas-microsoft-com:vml" Requires="v">
                <p:oleObj name="AxMath" r:id="rId6" imgW="771840" imgH="228600" progId="Equation.AxMath">
                  <p:embed/>
                </p:oleObj>
              </mc:Choice>
              <mc:Fallback>
                <p:oleObj name="AxMath" r:id="rId6" imgW="771840" imgH="228600" progId="Equation.AxMath">
                  <p:embed/>
                  <p:pic>
                    <p:nvPicPr>
                      <p:cNvPr id="18" name="对象 17">
                        <a:extLst>
                          <a:ext uri="{FF2B5EF4-FFF2-40B4-BE49-F238E27FC236}">
                            <a16:creationId xmlns:a16="http://schemas.microsoft.com/office/drawing/2014/main" id="{7AF86126-D0D3-2359-C5F1-3663868936E3}"/>
                          </a:ext>
                        </a:extLst>
                      </p:cNvPr>
                      <p:cNvPicPr/>
                      <p:nvPr/>
                    </p:nvPicPr>
                    <p:blipFill>
                      <a:blip r:embed="rId7"/>
                      <a:stretch>
                        <a:fillRect/>
                      </a:stretch>
                    </p:blipFill>
                    <p:spPr>
                      <a:xfrm>
                        <a:off x="7475538" y="1878013"/>
                        <a:ext cx="1219200" cy="36195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CED52AEA-D1C6-DC73-7831-7845170E4858}"/>
              </a:ext>
            </a:extLst>
          </p:cNvPr>
          <p:cNvGraphicFramePr>
            <a:graphicFrameLocks noChangeAspect="1"/>
          </p:cNvGraphicFramePr>
          <p:nvPr/>
        </p:nvGraphicFramePr>
        <p:xfrm>
          <a:off x="6595498" y="3251056"/>
          <a:ext cx="1438827" cy="707885"/>
        </p:xfrm>
        <a:graphic>
          <a:graphicData uri="http://schemas.openxmlformats.org/presentationml/2006/ole">
            <mc:AlternateContent xmlns:mc="http://schemas.openxmlformats.org/markup-compatibility/2006">
              <mc:Choice xmlns:v="urn:schemas-microsoft-com:vml" Requires="v">
                <p:oleObj name="AxMath" r:id="rId8" imgW="990360" imgH="486720" progId="Equation.AxMath">
                  <p:embed/>
                </p:oleObj>
              </mc:Choice>
              <mc:Fallback>
                <p:oleObj name="AxMath" r:id="rId8" imgW="990360" imgH="486720" progId="Equation.AxMath">
                  <p:embed/>
                  <p:pic>
                    <p:nvPicPr>
                      <p:cNvPr id="3" name="对象 2">
                        <a:extLst>
                          <a:ext uri="{FF2B5EF4-FFF2-40B4-BE49-F238E27FC236}">
                            <a16:creationId xmlns:a16="http://schemas.microsoft.com/office/drawing/2014/main" id="{CED52AEA-D1C6-DC73-7831-7845170E4858}"/>
                          </a:ext>
                        </a:extLst>
                      </p:cNvPr>
                      <p:cNvPicPr/>
                      <p:nvPr/>
                    </p:nvPicPr>
                    <p:blipFill>
                      <a:blip r:embed="rId9"/>
                      <a:stretch>
                        <a:fillRect/>
                      </a:stretch>
                    </p:blipFill>
                    <p:spPr>
                      <a:xfrm>
                        <a:off x="6595498" y="3251056"/>
                        <a:ext cx="1438827" cy="707885"/>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9215C98-551B-5B35-9231-2DE5BDC91EEC}"/>
              </a:ext>
            </a:extLst>
          </p:cNvPr>
          <p:cNvGraphicFramePr>
            <a:graphicFrameLocks noChangeAspect="1"/>
          </p:cNvGraphicFramePr>
          <p:nvPr/>
        </p:nvGraphicFramePr>
        <p:xfrm>
          <a:off x="6630987" y="4011296"/>
          <a:ext cx="1522413" cy="622300"/>
        </p:xfrm>
        <a:graphic>
          <a:graphicData uri="http://schemas.openxmlformats.org/presentationml/2006/ole">
            <mc:AlternateContent xmlns:mc="http://schemas.openxmlformats.org/markup-compatibility/2006">
              <mc:Choice xmlns:v="urn:schemas-microsoft-com:vml" Requires="v">
                <p:oleObj name="AxMath" r:id="rId10" imgW="915840" imgH="429120" progId="Equation.AxMath">
                  <p:embed/>
                </p:oleObj>
              </mc:Choice>
              <mc:Fallback>
                <p:oleObj name="AxMath" r:id="rId10" imgW="915840" imgH="429120" progId="Equation.AxMath">
                  <p:embed/>
                  <p:pic>
                    <p:nvPicPr>
                      <p:cNvPr id="22" name="对象 21">
                        <a:extLst>
                          <a:ext uri="{FF2B5EF4-FFF2-40B4-BE49-F238E27FC236}">
                            <a16:creationId xmlns:a16="http://schemas.microsoft.com/office/drawing/2014/main" id="{29215C98-551B-5B35-9231-2DE5BDC91EEC}"/>
                          </a:ext>
                        </a:extLst>
                      </p:cNvPr>
                      <p:cNvPicPr/>
                      <p:nvPr/>
                    </p:nvPicPr>
                    <p:blipFill>
                      <a:blip r:embed="rId11"/>
                      <a:stretch>
                        <a:fillRect/>
                      </a:stretch>
                    </p:blipFill>
                    <p:spPr>
                      <a:xfrm>
                        <a:off x="6630987" y="4011296"/>
                        <a:ext cx="1522413" cy="62230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73C586D2-6700-42AD-2A86-80BFD8029C32}"/>
              </a:ext>
            </a:extLst>
          </p:cNvPr>
          <p:cNvGraphicFramePr>
            <a:graphicFrameLocks noChangeAspect="1"/>
          </p:cNvGraphicFramePr>
          <p:nvPr/>
        </p:nvGraphicFramePr>
        <p:xfrm>
          <a:off x="6506069" y="4739653"/>
          <a:ext cx="1898650" cy="708025"/>
        </p:xfrm>
        <a:graphic>
          <a:graphicData uri="http://schemas.openxmlformats.org/presentationml/2006/ole">
            <mc:AlternateContent xmlns:mc="http://schemas.openxmlformats.org/markup-compatibility/2006">
              <mc:Choice xmlns:v="urn:schemas-microsoft-com:vml" Requires="v">
                <p:oleObj name="AxMath" r:id="rId12" imgW="1142640" imgH="486720" progId="Equation.AxMath">
                  <p:embed/>
                </p:oleObj>
              </mc:Choice>
              <mc:Fallback>
                <p:oleObj name="AxMath" r:id="rId12" imgW="1142640" imgH="486720" progId="Equation.AxMath">
                  <p:embed/>
                  <p:pic>
                    <p:nvPicPr>
                      <p:cNvPr id="23" name="对象 22">
                        <a:extLst>
                          <a:ext uri="{FF2B5EF4-FFF2-40B4-BE49-F238E27FC236}">
                            <a16:creationId xmlns:a16="http://schemas.microsoft.com/office/drawing/2014/main" id="{73C586D2-6700-42AD-2A86-80BFD8029C32}"/>
                          </a:ext>
                        </a:extLst>
                      </p:cNvPr>
                      <p:cNvPicPr/>
                      <p:nvPr/>
                    </p:nvPicPr>
                    <p:blipFill>
                      <a:blip r:embed="rId13"/>
                      <a:stretch>
                        <a:fillRect/>
                      </a:stretch>
                    </p:blipFill>
                    <p:spPr>
                      <a:xfrm>
                        <a:off x="6506069" y="4739653"/>
                        <a:ext cx="1898650" cy="708025"/>
                      </a:xfrm>
                      <a:prstGeom prst="rect">
                        <a:avLst/>
                      </a:prstGeom>
                    </p:spPr>
                  </p:pic>
                </p:oleObj>
              </mc:Fallback>
            </mc:AlternateContent>
          </a:graphicData>
        </a:graphic>
      </p:graphicFrame>
      <p:grpSp>
        <p:nvGrpSpPr>
          <p:cNvPr id="13" name="组合 12">
            <a:extLst>
              <a:ext uri="{FF2B5EF4-FFF2-40B4-BE49-F238E27FC236}">
                <a16:creationId xmlns:a16="http://schemas.microsoft.com/office/drawing/2014/main" id="{A4A330C0-20EE-66FD-6734-B47F8AF783A3}"/>
              </a:ext>
            </a:extLst>
          </p:cNvPr>
          <p:cNvGrpSpPr/>
          <p:nvPr/>
        </p:nvGrpSpPr>
        <p:grpSpPr>
          <a:xfrm>
            <a:off x="1046340" y="3429000"/>
            <a:ext cx="5725935" cy="382059"/>
            <a:chOff x="1046340" y="3429000"/>
            <a:chExt cx="5725935" cy="382059"/>
          </a:xfrm>
        </p:grpSpPr>
        <p:sp>
          <p:nvSpPr>
            <p:cNvPr id="2" name="文本框 1">
              <a:extLst>
                <a:ext uri="{FF2B5EF4-FFF2-40B4-BE49-F238E27FC236}">
                  <a16:creationId xmlns:a16="http://schemas.microsoft.com/office/drawing/2014/main" id="{27C1777B-93BF-18F0-BA6C-B71B46EB5B11}"/>
                </a:ext>
              </a:extLst>
            </p:cNvPr>
            <p:cNvSpPr txBox="1"/>
            <p:nvPr/>
          </p:nvSpPr>
          <p:spPr>
            <a:xfrm>
              <a:off x="1046340" y="3429000"/>
              <a:ext cx="57259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BPSK</a:t>
              </a:r>
              <a:r>
                <a:rPr lang="en-US" altLang="zh-CN" dirty="0"/>
                <a:t>:  </a:t>
              </a:r>
              <a:r>
                <a:rPr lang="zh-CN" altLang="en-US" dirty="0"/>
                <a:t>符号率                       ，带宽为        。误比特率为</a:t>
              </a:r>
            </a:p>
          </p:txBody>
        </p:sp>
        <p:graphicFrame>
          <p:nvGraphicFramePr>
            <p:cNvPr id="5" name="对象 4">
              <a:extLst>
                <a:ext uri="{FF2B5EF4-FFF2-40B4-BE49-F238E27FC236}">
                  <a16:creationId xmlns:a16="http://schemas.microsoft.com/office/drawing/2014/main" id="{5245CA45-43B6-2C24-336F-71E8CFF7BD7C}"/>
                </a:ext>
              </a:extLst>
            </p:cNvPr>
            <p:cNvGraphicFramePr>
              <a:graphicFrameLocks noChangeAspect="1"/>
            </p:cNvGraphicFramePr>
            <p:nvPr/>
          </p:nvGraphicFramePr>
          <p:xfrm>
            <a:off x="4719856" y="3496233"/>
            <a:ext cx="373856" cy="314826"/>
          </p:xfrm>
          <a:graphic>
            <a:graphicData uri="http://schemas.openxmlformats.org/presentationml/2006/ole">
              <mc:AlternateContent xmlns:mc="http://schemas.openxmlformats.org/markup-compatibility/2006">
                <mc:Choice xmlns:v="urn:schemas-microsoft-com:vml" Requires="v">
                  <p:oleObj name="AxMath" r:id="rId14" imgW="271080" imgH="228600" progId="Equation.AxMath">
                    <p:embed/>
                  </p:oleObj>
                </mc:Choice>
                <mc:Fallback>
                  <p:oleObj name="AxMath" r:id="rId14" imgW="271080" imgH="228600" progId="Equation.AxMath">
                    <p:embed/>
                    <p:pic>
                      <p:nvPicPr>
                        <p:cNvPr id="5" name="对象 4">
                          <a:extLst>
                            <a:ext uri="{FF2B5EF4-FFF2-40B4-BE49-F238E27FC236}">
                              <a16:creationId xmlns:a16="http://schemas.microsoft.com/office/drawing/2014/main" id="{5245CA45-43B6-2C24-336F-71E8CFF7BD7C}"/>
                            </a:ext>
                          </a:extLst>
                        </p:cNvPr>
                        <p:cNvPicPr/>
                        <p:nvPr/>
                      </p:nvPicPr>
                      <p:blipFill>
                        <a:blip r:embed="rId15"/>
                        <a:stretch>
                          <a:fillRect/>
                        </a:stretch>
                      </p:blipFill>
                      <p:spPr>
                        <a:xfrm>
                          <a:off x="4719856" y="3496233"/>
                          <a:ext cx="373856" cy="314826"/>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BD6E1BAE-3C20-58FD-6BAB-315EC1979883}"/>
                </a:ext>
              </a:extLst>
            </p:cNvPr>
            <p:cNvGraphicFramePr>
              <a:graphicFrameLocks noChangeAspect="1"/>
            </p:cNvGraphicFramePr>
            <p:nvPr/>
          </p:nvGraphicFramePr>
          <p:xfrm>
            <a:off x="2578894" y="3469076"/>
            <a:ext cx="1165225" cy="314325"/>
          </p:xfrm>
          <a:graphic>
            <a:graphicData uri="http://schemas.openxmlformats.org/presentationml/2006/ole">
              <mc:AlternateContent xmlns:mc="http://schemas.openxmlformats.org/markup-compatibility/2006">
                <mc:Choice xmlns:v="urn:schemas-microsoft-com:vml" Requires="v">
                  <p:oleObj name="AxMath" r:id="rId16" imgW="845280" imgH="228600" progId="Equation.AxMath">
                    <p:embed/>
                  </p:oleObj>
                </mc:Choice>
                <mc:Fallback>
                  <p:oleObj name="AxMath" r:id="rId16" imgW="845280" imgH="228600" progId="Equation.AxMath">
                    <p:embed/>
                    <p:pic>
                      <p:nvPicPr>
                        <p:cNvPr id="10" name="对象 9">
                          <a:extLst>
                            <a:ext uri="{FF2B5EF4-FFF2-40B4-BE49-F238E27FC236}">
                              <a16:creationId xmlns:a16="http://schemas.microsoft.com/office/drawing/2014/main" id="{BD6E1BAE-3C20-58FD-6BAB-315EC1979883}"/>
                            </a:ext>
                          </a:extLst>
                        </p:cNvPr>
                        <p:cNvPicPr/>
                        <p:nvPr/>
                      </p:nvPicPr>
                      <p:blipFill>
                        <a:blip r:embed="rId17"/>
                        <a:stretch>
                          <a:fillRect/>
                        </a:stretch>
                      </p:blipFill>
                      <p:spPr>
                        <a:xfrm>
                          <a:off x="2578894" y="3469076"/>
                          <a:ext cx="1165225" cy="314325"/>
                        </a:xfrm>
                        <a:prstGeom prst="rect">
                          <a:avLst/>
                        </a:prstGeom>
                      </p:spPr>
                    </p:pic>
                  </p:oleObj>
                </mc:Fallback>
              </mc:AlternateContent>
            </a:graphicData>
          </a:graphic>
        </p:graphicFrame>
      </p:grpSp>
      <p:grpSp>
        <p:nvGrpSpPr>
          <p:cNvPr id="19" name="组合 18">
            <a:extLst>
              <a:ext uri="{FF2B5EF4-FFF2-40B4-BE49-F238E27FC236}">
                <a16:creationId xmlns:a16="http://schemas.microsoft.com/office/drawing/2014/main" id="{F27E2946-2E2A-9056-3342-F782DCA15875}"/>
              </a:ext>
            </a:extLst>
          </p:cNvPr>
          <p:cNvGrpSpPr/>
          <p:nvPr/>
        </p:nvGrpSpPr>
        <p:grpSpPr>
          <a:xfrm>
            <a:off x="1043746" y="4113222"/>
            <a:ext cx="5725935" cy="369833"/>
            <a:chOff x="1046340" y="3429000"/>
            <a:chExt cx="5725935" cy="369833"/>
          </a:xfrm>
        </p:grpSpPr>
        <p:sp>
          <p:nvSpPr>
            <p:cNvPr id="26" name="文本框 25">
              <a:extLst>
                <a:ext uri="{FF2B5EF4-FFF2-40B4-BE49-F238E27FC236}">
                  <a16:creationId xmlns:a16="http://schemas.microsoft.com/office/drawing/2014/main" id="{9A3E591C-5E23-4683-F188-64176E083945}"/>
                </a:ext>
              </a:extLst>
            </p:cNvPr>
            <p:cNvSpPr txBox="1"/>
            <p:nvPr/>
          </p:nvSpPr>
          <p:spPr>
            <a:xfrm>
              <a:off x="1046340" y="3429000"/>
              <a:ext cx="57259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2DPSK</a:t>
              </a:r>
              <a:r>
                <a:rPr lang="en-US" altLang="zh-CN" dirty="0"/>
                <a:t>:  </a:t>
              </a:r>
              <a:r>
                <a:rPr lang="zh-CN" altLang="en-US" dirty="0"/>
                <a:t>符号率                       ，带宽为        。误比特率为</a:t>
              </a:r>
            </a:p>
          </p:txBody>
        </p:sp>
        <p:graphicFrame>
          <p:nvGraphicFramePr>
            <p:cNvPr id="27" name="对象 26">
              <a:extLst>
                <a:ext uri="{FF2B5EF4-FFF2-40B4-BE49-F238E27FC236}">
                  <a16:creationId xmlns:a16="http://schemas.microsoft.com/office/drawing/2014/main" id="{433E9E0E-FEDB-1996-9BB1-BAC34B774421}"/>
                </a:ext>
              </a:extLst>
            </p:cNvPr>
            <p:cNvGraphicFramePr>
              <a:graphicFrameLocks noChangeAspect="1"/>
            </p:cNvGraphicFramePr>
            <p:nvPr/>
          </p:nvGraphicFramePr>
          <p:xfrm>
            <a:off x="4870484" y="3484007"/>
            <a:ext cx="373856" cy="314826"/>
          </p:xfrm>
          <a:graphic>
            <a:graphicData uri="http://schemas.openxmlformats.org/presentationml/2006/ole">
              <mc:AlternateContent xmlns:mc="http://schemas.openxmlformats.org/markup-compatibility/2006">
                <mc:Choice xmlns:v="urn:schemas-microsoft-com:vml" Requires="v">
                  <p:oleObj name="AxMath" r:id="rId14" imgW="271080" imgH="228600" progId="Equation.AxMath">
                    <p:embed/>
                  </p:oleObj>
                </mc:Choice>
                <mc:Fallback>
                  <p:oleObj name="AxMath" r:id="rId14" imgW="271080" imgH="228600" progId="Equation.AxMath">
                    <p:embed/>
                    <p:pic>
                      <p:nvPicPr>
                        <p:cNvPr id="27" name="对象 26">
                          <a:extLst>
                            <a:ext uri="{FF2B5EF4-FFF2-40B4-BE49-F238E27FC236}">
                              <a16:creationId xmlns:a16="http://schemas.microsoft.com/office/drawing/2014/main" id="{433E9E0E-FEDB-1996-9BB1-BAC34B774421}"/>
                            </a:ext>
                          </a:extLst>
                        </p:cNvPr>
                        <p:cNvPicPr/>
                        <p:nvPr/>
                      </p:nvPicPr>
                      <p:blipFill>
                        <a:blip r:embed="rId15"/>
                        <a:stretch>
                          <a:fillRect/>
                        </a:stretch>
                      </p:blipFill>
                      <p:spPr>
                        <a:xfrm>
                          <a:off x="4870484" y="3484007"/>
                          <a:ext cx="373856" cy="314826"/>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0A0AFC8A-3D0C-FDE0-A90D-FD556D60403C}"/>
                </a:ext>
              </a:extLst>
            </p:cNvPr>
            <p:cNvGraphicFramePr>
              <a:graphicFrameLocks noChangeAspect="1"/>
            </p:cNvGraphicFramePr>
            <p:nvPr/>
          </p:nvGraphicFramePr>
          <p:xfrm>
            <a:off x="2711750" y="3484007"/>
            <a:ext cx="1165225" cy="314325"/>
          </p:xfrm>
          <a:graphic>
            <a:graphicData uri="http://schemas.openxmlformats.org/presentationml/2006/ole">
              <mc:AlternateContent xmlns:mc="http://schemas.openxmlformats.org/markup-compatibility/2006">
                <mc:Choice xmlns:v="urn:schemas-microsoft-com:vml" Requires="v">
                  <p:oleObj name="AxMath" r:id="rId18" imgW="845280" imgH="228600" progId="Equation.AxMath">
                    <p:embed/>
                  </p:oleObj>
                </mc:Choice>
                <mc:Fallback>
                  <p:oleObj name="AxMath" r:id="rId18" imgW="845280" imgH="228600" progId="Equation.AxMath">
                    <p:embed/>
                    <p:pic>
                      <p:nvPicPr>
                        <p:cNvPr id="28" name="对象 27">
                          <a:extLst>
                            <a:ext uri="{FF2B5EF4-FFF2-40B4-BE49-F238E27FC236}">
                              <a16:creationId xmlns:a16="http://schemas.microsoft.com/office/drawing/2014/main" id="{0A0AFC8A-3D0C-FDE0-A90D-FD556D60403C}"/>
                            </a:ext>
                          </a:extLst>
                        </p:cNvPr>
                        <p:cNvPicPr/>
                        <p:nvPr/>
                      </p:nvPicPr>
                      <p:blipFill>
                        <a:blip r:embed="rId19"/>
                        <a:stretch>
                          <a:fillRect/>
                        </a:stretch>
                      </p:blipFill>
                      <p:spPr>
                        <a:xfrm>
                          <a:off x="2711750" y="3484007"/>
                          <a:ext cx="1165225" cy="314325"/>
                        </a:xfrm>
                        <a:prstGeom prst="rect">
                          <a:avLst/>
                        </a:prstGeom>
                      </p:spPr>
                    </p:pic>
                  </p:oleObj>
                </mc:Fallback>
              </mc:AlternateContent>
            </a:graphicData>
          </a:graphic>
        </p:graphicFrame>
      </p:grpSp>
      <p:grpSp>
        <p:nvGrpSpPr>
          <p:cNvPr id="29" name="组合 28">
            <a:extLst>
              <a:ext uri="{FF2B5EF4-FFF2-40B4-BE49-F238E27FC236}">
                <a16:creationId xmlns:a16="http://schemas.microsoft.com/office/drawing/2014/main" id="{A33661B4-55AC-3889-C0A2-385BF5F1F5D7}"/>
              </a:ext>
            </a:extLst>
          </p:cNvPr>
          <p:cNvGrpSpPr/>
          <p:nvPr/>
        </p:nvGrpSpPr>
        <p:grpSpPr>
          <a:xfrm>
            <a:off x="1011413" y="4877698"/>
            <a:ext cx="5725935" cy="374436"/>
            <a:chOff x="1046340" y="3429000"/>
            <a:chExt cx="5725935" cy="374436"/>
          </a:xfrm>
        </p:grpSpPr>
        <p:sp>
          <p:nvSpPr>
            <p:cNvPr id="30" name="文本框 29">
              <a:extLst>
                <a:ext uri="{FF2B5EF4-FFF2-40B4-BE49-F238E27FC236}">
                  <a16:creationId xmlns:a16="http://schemas.microsoft.com/office/drawing/2014/main" id="{468BA1E5-4E53-3731-70AF-B034FE87CBED}"/>
                </a:ext>
              </a:extLst>
            </p:cNvPr>
            <p:cNvSpPr txBox="1"/>
            <p:nvPr/>
          </p:nvSpPr>
          <p:spPr>
            <a:xfrm>
              <a:off x="1046340" y="3429000"/>
              <a:ext cx="57259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2FSK</a:t>
              </a:r>
              <a:r>
                <a:rPr lang="en-US" altLang="zh-CN" dirty="0"/>
                <a:t>:  </a:t>
              </a:r>
              <a:r>
                <a:rPr lang="zh-CN" altLang="en-US" dirty="0"/>
                <a:t>符号率                       ，带宽为        。误比特率为</a:t>
              </a:r>
            </a:p>
          </p:txBody>
        </p:sp>
        <p:graphicFrame>
          <p:nvGraphicFramePr>
            <p:cNvPr id="31" name="对象 30">
              <a:extLst>
                <a:ext uri="{FF2B5EF4-FFF2-40B4-BE49-F238E27FC236}">
                  <a16:creationId xmlns:a16="http://schemas.microsoft.com/office/drawing/2014/main" id="{0C784714-B04C-CFF0-7CE9-B3BD56344303}"/>
                </a:ext>
              </a:extLst>
            </p:cNvPr>
            <p:cNvGraphicFramePr>
              <a:graphicFrameLocks noChangeAspect="1"/>
            </p:cNvGraphicFramePr>
            <p:nvPr/>
          </p:nvGraphicFramePr>
          <p:xfrm>
            <a:off x="4675189" y="3487524"/>
            <a:ext cx="376237" cy="315912"/>
          </p:xfrm>
          <a:graphic>
            <a:graphicData uri="http://schemas.openxmlformats.org/presentationml/2006/ole">
              <mc:AlternateContent xmlns:mc="http://schemas.openxmlformats.org/markup-compatibility/2006">
                <mc:Choice xmlns:v="urn:schemas-microsoft-com:vml" Requires="v">
                  <p:oleObj name="AxMath" r:id="rId20" imgW="272520" imgH="228600" progId="Equation.AxMath">
                    <p:embed/>
                  </p:oleObj>
                </mc:Choice>
                <mc:Fallback>
                  <p:oleObj name="AxMath" r:id="rId20" imgW="272520" imgH="228600" progId="Equation.AxMath">
                    <p:embed/>
                    <p:pic>
                      <p:nvPicPr>
                        <p:cNvPr id="31" name="对象 30">
                          <a:extLst>
                            <a:ext uri="{FF2B5EF4-FFF2-40B4-BE49-F238E27FC236}">
                              <a16:creationId xmlns:a16="http://schemas.microsoft.com/office/drawing/2014/main" id="{0C784714-B04C-CFF0-7CE9-B3BD56344303}"/>
                            </a:ext>
                          </a:extLst>
                        </p:cNvPr>
                        <p:cNvPicPr/>
                        <p:nvPr/>
                      </p:nvPicPr>
                      <p:blipFill>
                        <a:blip r:embed="rId21"/>
                        <a:stretch>
                          <a:fillRect/>
                        </a:stretch>
                      </p:blipFill>
                      <p:spPr>
                        <a:xfrm>
                          <a:off x="4675189" y="3487524"/>
                          <a:ext cx="376237" cy="315912"/>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548A0C3D-F5F8-40FC-FBFA-C57B2E7961F1}"/>
                </a:ext>
              </a:extLst>
            </p:cNvPr>
            <p:cNvGraphicFramePr>
              <a:graphicFrameLocks noChangeAspect="1"/>
            </p:cNvGraphicFramePr>
            <p:nvPr/>
          </p:nvGraphicFramePr>
          <p:xfrm>
            <a:off x="2541589" y="3484007"/>
            <a:ext cx="1165225" cy="314325"/>
          </p:xfrm>
          <a:graphic>
            <a:graphicData uri="http://schemas.openxmlformats.org/presentationml/2006/ole">
              <mc:AlternateContent xmlns:mc="http://schemas.openxmlformats.org/markup-compatibility/2006">
                <mc:Choice xmlns:v="urn:schemas-microsoft-com:vml" Requires="v">
                  <p:oleObj name="AxMath" r:id="rId18" imgW="845280" imgH="228600" progId="Equation.AxMath">
                    <p:embed/>
                  </p:oleObj>
                </mc:Choice>
                <mc:Fallback>
                  <p:oleObj name="AxMath" r:id="rId18" imgW="845280" imgH="228600" progId="Equation.AxMath">
                    <p:embed/>
                    <p:pic>
                      <p:nvPicPr>
                        <p:cNvPr id="32" name="对象 31">
                          <a:extLst>
                            <a:ext uri="{FF2B5EF4-FFF2-40B4-BE49-F238E27FC236}">
                              <a16:creationId xmlns:a16="http://schemas.microsoft.com/office/drawing/2014/main" id="{548A0C3D-F5F8-40FC-FBFA-C57B2E7961F1}"/>
                            </a:ext>
                          </a:extLst>
                        </p:cNvPr>
                        <p:cNvPicPr/>
                        <p:nvPr/>
                      </p:nvPicPr>
                      <p:blipFill>
                        <a:blip r:embed="rId19"/>
                        <a:stretch>
                          <a:fillRect/>
                        </a:stretch>
                      </p:blipFill>
                      <p:spPr>
                        <a:xfrm>
                          <a:off x="2541589" y="3484007"/>
                          <a:ext cx="1165225" cy="314325"/>
                        </a:xfrm>
                        <a:prstGeom prst="rect">
                          <a:avLst/>
                        </a:prstGeom>
                      </p:spPr>
                    </p:pic>
                  </p:oleObj>
                </mc:Fallback>
              </mc:AlternateContent>
            </a:graphicData>
          </a:graphic>
        </p:graphicFrame>
      </p:grpSp>
      <p:sp>
        <p:nvSpPr>
          <p:cNvPr id="34" name="文本框 33">
            <a:extLst>
              <a:ext uri="{FF2B5EF4-FFF2-40B4-BE49-F238E27FC236}">
                <a16:creationId xmlns:a16="http://schemas.microsoft.com/office/drawing/2014/main" id="{DAD80570-B551-F761-29C3-9BEFAFCECD6F}"/>
              </a:ext>
            </a:extLst>
          </p:cNvPr>
          <p:cNvSpPr txBox="1"/>
          <p:nvPr/>
        </p:nvSpPr>
        <p:spPr>
          <a:xfrm>
            <a:off x="905052" y="5781266"/>
            <a:ext cx="5725935" cy="369332"/>
          </a:xfrm>
          <a:prstGeom prst="rect">
            <a:avLst/>
          </a:prstGeom>
          <a:noFill/>
        </p:spPr>
        <p:txBody>
          <a:bodyPr wrap="square" rtlCol="0">
            <a:spAutoFit/>
          </a:bodyPr>
          <a:lstStyle/>
          <a:p>
            <a:r>
              <a:rPr lang="zh-CN" altLang="en-US" dirty="0"/>
              <a:t>在相同的            的情况下，误比特率性能</a:t>
            </a:r>
          </a:p>
        </p:txBody>
      </p:sp>
      <p:graphicFrame>
        <p:nvGraphicFramePr>
          <p:cNvPr id="37" name="对象 36">
            <a:extLst>
              <a:ext uri="{FF2B5EF4-FFF2-40B4-BE49-F238E27FC236}">
                <a16:creationId xmlns:a16="http://schemas.microsoft.com/office/drawing/2014/main" id="{122A7580-DB75-192D-ADA2-8DED192E6FDE}"/>
              </a:ext>
            </a:extLst>
          </p:cNvPr>
          <p:cNvGraphicFramePr>
            <a:graphicFrameLocks noChangeAspect="1"/>
          </p:cNvGraphicFramePr>
          <p:nvPr/>
        </p:nvGraphicFramePr>
        <p:xfrm>
          <a:off x="1902461" y="5836701"/>
          <a:ext cx="640714" cy="333079"/>
        </p:xfrm>
        <a:graphic>
          <a:graphicData uri="http://schemas.openxmlformats.org/presentationml/2006/ole">
            <mc:AlternateContent xmlns:mc="http://schemas.openxmlformats.org/markup-compatibility/2006">
              <mc:Choice xmlns:v="urn:schemas-microsoft-com:vml" Requires="v">
                <p:oleObj name="AxMath" r:id="rId22" imgW="440280" imgH="229320" progId="Equation.AxMath">
                  <p:embed/>
                </p:oleObj>
              </mc:Choice>
              <mc:Fallback>
                <p:oleObj name="AxMath" r:id="rId22" imgW="440280" imgH="229320" progId="Equation.AxMath">
                  <p:embed/>
                  <p:pic>
                    <p:nvPicPr>
                      <p:cNvPr id="37" name="对象 36">
                        <a:extLst>
                          <a:ext uri="{FF2B5EF4-FFF2-40B4-BE49-F238E27FC236}">
                            <a16:creationId xmlns:a16="http://schemas.microsoft.com/office/drawing/2014/main" id="{122A7580-DB75-192D-ADA2-8DED192E6FDE}"/>
                          </a:ext>
                        </a:extLst>
                      </p:cNvPr>
                      <p:cNvPicPr/>
                      <p:nvPr/>
                    </p:nvPicPr>
                    <p:blipFill>
                      <a:blip r:embed="rId23"/>
                      <a:stretch>
                        <a:fillRect/>
                      </a:stretch>
                    </p:blipFill>
                    <p:spPr>
                      <a:xfrm>
                        <a:off x="1902461" y="5836701"/>
                        <a:ext cx="640714" cy="333079"/>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967C8AF3-3A1D-B343-5596-2C1470532720}"/>
              </a:ext>
            </a:extLst>
          </p:cNvPr>
          <p:cNvGraphicFramePr>
            <a:graphicFrameLocks noChangeAspect="1"/>
          </p:cNvGraphicFramePr>
          <p:nvPr/>
        </p:nvGraphicFramePr>
        <p:xfrm>
          <a:off x="5135665" y="5811520"/>
          <a:ext cx="2740808" cy="358260"/>
        </p:xfrm>
        <a:graphic>
          <a:graphicData uri="http://schemas.openxmlformats.org/presentationml/2006/ole">
            <mc:AlternateContent xmlns:mc="http://schemas.openxmlformats.org/markup-compatibility/2006">
              <mc:Choice xmlns:v="urn:schemas-microsoft-com:vml" Requires="v">
                <p:oleObj name="AxMath" r:id="rId24" imgW="1737360" imgH="226800" progId="Equation.AxMath">
                  <p:embed/>
                </p:oleObj>
              </mc:Choice>
              <mc:Fallback>
                <p:oleObj name="AxMath" r:id="rId24" imgW="1737360" imgH="226800" progId="Equation.AxMath">
                  <p:embed/>
                  <p:pic>
                    <p:nvPicPr>
                      <p:cNvPr id="38" name="对象 37">
                        <a:extLst>
                          <a:ext uri="{FF2B5EF4-FFF2-40B4-BE49-F238E27FC236}">
                            <a16:creationId xmlns:a16="http://schemas.microsoft.com/office/drawing/2014/main" id="{967C8AF3-3A1D-B343-5596-2C1470532720}"/>
                          </a:ext>
                        </a:extLst>
                      </p:cNvPr>
                      <p:cNvPicPr/>
                      <p:nvPr/>
                    </p:nvPicPr>
                    <p:blipFill>
                      <a:blip r:embed="rId25"/>
                      <a:stretch>
                        <a:fillRect/>
                      </a:stretch>
                    </p:blipFill>
                    <p:spPr>
                      <a:xfrm>
                        <a:off x="5135665" y="5811520"/>
                        <a:ext cx="2740808" cy="358260"/>
                      </a:xfrm>
                      <a:prstGeom prst="rect">
                        <a:avLst/>
                      </a:prstGeom>
                    </p:spPr>
                  </p:pic>
                </p:oleObj>
              </mc:Fallback>
            </mc:AlternateContent>
          </a:graphicData>
        </a:graphic>
      </p:graphicFrame>
    </p:spTree>
    <p:extLst>
      <p:ext uri="{BB962C8B-B14F-4D97-AF65-F5344CB8AC3E}">
        <p14:creationId xmlns:p14="http://schemas.microsoft.com/office/powerpoint/2010/main" val="316241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12</a:t>
            </a:fld>
            <a:endParaRPr lang="en-US" altLang="zh-CN" sz="1400" b="0">
              <a:solidFill>
                <a:srgbClr val="FF33CC"/>
              </a:solidFill>
            </a:endParaRPr>
          </a:p>
        </p:txBody>
      </p:sp>
      <p:sp>
        <p:nvSpPr>
          <p:cNvPr id="4" name="文本框 3">
            <a:extLst>
              <a:ext uri="{FF2B5EF4-FFF2-40B4-BE49-F238E27FC236}">
                <a16:creationId xmlns:a16="http://schemas.microsoft.com/office/drawing/2014/main" id="{DAABBA84-EF49-1094-7DC6-659FB8697385}"/>
              </a:ext>
            </a:extLst>
          </p:cNvPr>
          <p:cNvSpPr txBox="1"/>
          <p:nvPr/>
        </p:nvSpPr>
        <p:spPr>
          <a:xfrm>
            <a:off x="1386547" y="2185547"/>
            <a:ext cx="10040849" cy="400110"/>
          </a:xfrm>
          <a:prstGeom prst="rect">
            <a:avLst/>
          </a:prstGeom>
          <a:noFill/>
        </p:spPr>
        <p:txBody>
          <a:bodyPr wrap="square" rtlCol="0">
            <a:spAutoFit/>
          </a:bodyPr>
          <a:lstStyle/>
          <a:p>
            <a:pPr lvl="0" algn="just" fontAlgn="base"/>
            <a:r>
              <a:rPr lang="en-US" altLang="zh-CN" sz="2000" dirty="0">
                <a:latin typeface="Times New Roman" panose="02020603050405020304" pitchFamily="18" charset="0"/>
                <a:cs typeface="Times New Roman" panose="02020603050405020304" pitchFamily="18" charset="0"/>
              </a:rPr>
              <a:t>(3)</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若用平方环实现载波相位同步，重新回答</a:t>
            </a:r>
            <a:r>
              <a:rPr lang="zh-CN" altLang="zh-CN" sz="2000" kern="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000" kern="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2000" kern="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2000" kern="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200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604" name="TextBox 6"/>
          <p:cNvSpPr txBox="1">
            <a:spLocks noChangeArrowheads="1"/>
          </p:cNvSpPr>
          <p:nvPr/>
        </p:nvSpPr>
        <p:spPr bwMode="auto">
          <a:xfrm>
            <a:off x="1046340" y="605659"/>
            <a:ext cx="86691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rPr>
              <a:t>7</a:t>
            </a:r>
            <a:r>
              <a:rPr lang="zh-CN" altLang="en-US" sz="2000" b="0" dirty="0">
                <a:solidFill>
                  <a:schemeClr val="tx1"/>
                </a:solidFill>
              </a:rPr>
              <a:t>、</a:t>
            </a:r>
            <a:r>
              <a:rPr lang="en-US" altLang="zh-CN" sz="2000" b="0" kern="0" dirty="0">
                <a:solidFill>
                  <a:schemeClr val="tx1"/>
                </a:solidFill>
                <a:effectLst/>
                <a:cs typeface="Times New Roman" panose="02020603050405020304" pitchFamily="18" charset="0"/>
              </a:rPr>
              <a:t>BPSK</a:t>
            </a:r>
            <a:r>
              <a:rPr lang="zh-CN" altLang="zh-CN" sz="2000" b="0" kern="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调制接收机采用相干解调，利用科斯塔斯环实现载波相位同步，</a:t>
            </a:r>
            <a:endPar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4" name="TextBox 6">
            <a:extLst>
              <a:ext uri="{FF2B5EF4-FFF2-40B4-BE49-F238E27FC236}">
                <a16:creationId xmlns:a16="http://schemas.microsoft.com/office/drawing/2014/main" id="{89F8065E-F865-6656-62B8-009AF1C2A1B7}"/>
              </a:ext>
            </a:extLst>
          </p:cNvPr>
          <p:cNvSpPr txBox="1">
            <a:spLocks noChangeArrowheads="1"/>
          </p:cNvSpPr>
          <p:nvPr/>
        </p:nvSpPr>
        <p:spPr bwMode="auto">
          <a:xfrm>
            <a:off x="1386548" y="1143444"/>
            <a:ext cx="38941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cs typeface="Times New Roman" panose="02020603050405020304" pitchFamily="18" charset="0"/>
              </a:rPr>
              <a:t>(1)</a:t>
            </a:r>
            <a:r>
              <a:rPr lang="zh-CN" altLang="en-US" sz="2000" b="0" dirty="0">
                <a:solidFill>
                  <a:schemeClr val="tx1"/>
                </a:solidFill>
                <a:cs typeface="Times New Roman" panose="02020603050405020304" pitchFamily="18" charset="0"/>
              </a:rPr>
              <a:t>画</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出载波相位同步实现框图</a:t>
            </a:r>
          </a:p>
        </p:txBody>
      </p:sp>
      <p:sp>
        <p:nvSpPr>
          <p:cNvPr id="9" name="TextBox 6">
            <a:extLst>
              <a:ext uri="{FF2B5EF4-FFF2-40B4-BE49-F238E27FC236}">
                <a16:creationId xmlns:a16="http://schemas.microsoft.com/office/drawing/2014/main" id="{D6E50EFD-E761-0DE5-6694-774EB9F1B6C9}"/>
              </a:ext>
            </a:extLst>
          </p:cNvPr>
          <p:cNvSpPr txBox="1">
            <a:spLocks noChangeArrowheads="1"/>
          </p:cNvSpPr>
          <p:nvPr/>
        </p:nvSpPr>
        <p:spPr bwMode="auto">
          <a:xfrm>
            <a:off x="1386547" y="1524927"/>
            <a:ext cx="86147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cs typeface="Times New Roman" panose="02020603050405020304" pitchFamily="18" charset="0"/>
              </a:rPr>
              <a:t>(2</a:t>
            </a:r>
            <a:r>
              <a:rPr lang="zh-CN"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若本地恢复的载波相位存在估计误差，设相位估计误差</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试定量分析该误差对误码率性能的影响。</a:t>
            </a:r>
          </a:p>
        </p:txBody>
      </p:sp>
      <p:graphicFrame>
        <p:nvGraphicFramePr>
          <p:cNvPr id="10" name="对象 9">
            <a:extLst>
              <a:ext uri="{FF2B5EF4-FFF2-40B4-BE49-F238E27FC236}">
                <a16:creationId xmlns:a16="http://schemas.microsoft.com/office/drawing/2014/main" id="{3E336F78-23D5-C093-CFE0-F4520F5ACD63}"/>
              </a:ext>
            </a:extLst>
          </p:cNvPr>
          <p:cNvGraphicFramePr>
            <a:graphicFrameLocks noChangeAspect="1"/>
          </p:cNvGraphicFramePr>
          <p:nvPr/>
        </p:nvGraphicFramePr>
        <p:xfrm>
          <a:off x="7789069" y="1586642"/>
          <a:ext cx="364331" cy="310116"/>
        </p:xfrm>
        <a:graphic>
          <a:graphicData uri="http://schemas.openxmlformats.org/presentationml/2006/ole">
            <mc:AlternateContent xmlns:mc="http://schemas.openxmlformats.org/markup-compatibility/2006">
              <mc:Choice xmlns:v="urn:schemas-microsoft-com:vml" Requires="v">
                <p:oleObj name="AxMath" r:id="rId2" imgW="266760" imgH="226800" progId="Equation.AxMath">
                  <p:embed/>
                </p:oleObj>
              </mc:Choice>
              <mc:Fallback>
                <p:oleObj name="AxMath" r:id="rId2" imgW="266760" imgH="226800" progId="Equation.AxMath">
                  <p:embed/>
                  <p:pic>
                    <p:nvPicPr>
                      <p:cNvPr id="10" name="对象 9">
                        <a:extLst>
                          <a:ext uri="{FF2B5EF4-FFF2-40B4-BE49-F238E27FC236}">
                            <a16:creationId xmlns:a16="http://schemas.microsoft.com/office/drawing/2014/main" id="{3E336F78-23D5-C093-CFE0-F4520F5ACD63}"/>
                          </a:ext>
                        </a:extLst>
                      </p:cNvPr>
                      <p:cNvPicPr/>
                      <p:nvPr/>
                    </p:nvPicPr>
                    <p:blipFill>
                      <a:blip r:embed="rId3"/>
                      <a:stretch>
                        <a:fillRect/>
                      </a:stretch>
                    </p:blipFill>
                    <p:spPr>
                      <a:xfrm>
                        <a:off x="7789069" y="1586642"/>
                        <a:ext cx="364331" cy="310116"/>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6134CAB7-6E27-D138-DD8A-93CDD54EC710}"/>
              </a:ext>
            </a:extLst>
          </p:cNvPr>
          <p:cNvSpPr txBox="1"/>
          <p:nvPr/>
        </p:nvSpPr>
        <p:spPr>
          <a:xfrm>
            <a:off x="939734" y="2874446"/>
            <a:ext cx="2164556" cy="369332"/>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a:latin typeface="Times New Roman" panose="02020603050405020304" pitchFamily="18" charset="0"/>
                <a:cs typeface="Times New Roman" panose="02020603050405020304" pitchFamily="18" charset="0"/>
              </a:rPr>
              <a:t>Costas</a:t>
            </a:r>
            <a:r>
              <a:rPr lang="zh-CN" altLang="en-US" dirty="0"/>
              <a:t>环：</a:t>
            </a:r>
          </a:p>
        </p:txBody>
      </p:sp>
      <p:pic>
        <p:nvPicPr>
          <p:cNvPr id="17" name="图片 16">
            <a:extLst>
              <a:ext uri="{FF2B5EF4-FFF2-40B4-BE49-F238E27FC236}">
                <a16:creationId xmlns:a16="http://schemas.microsoft.com/office/drawing/2014/main" id="{883D7E19-F5E9-A0A7-D16A-45592AFC3418}"/>
              </a:ext>
            </a:extLst>
          </p:cNvPr>
          <p:cNvPicPr>
            <a:picLocks noChangeAspect="1"/>
          </p:cNvPicPr>
          <p:nvPr/>
        </p:nvPicPr>
        <p:blipFill>
          <a:blip r:embed="rId4"/>
          <a:stretch>
            <a:fillRect/>
          </a:stretch>
        </p:blipFill>
        <p:spPr>
          <a:xfrm>
            <a:off x="561077" y="3460508"/>
            <a:ext cx="4083260" cy="1987652"/>
          </a:xfrm>
          <a:prstGeom prst="rect">
            <a:avLst/>
          </a:prstGeom>
        </p:spPr>
      </p:pic>
      <p:sp>
        <p:nvSpPr>
          <p:cNvPr id="19" name="文本框 18">
            <a:extLst>
              <a:ext uri="{FF2B5EF4-FFF2-40B4-BE49-F238E27FC236}">
                <a16:creationId xmlns:a16="http://schemas.microsoft.com/office/drawing/2014/main" id="{BD2AB00B-71EB-A242-64D7-40C321F98A5E}"/>
              </a:ext>
            </a:extLst>
          </p:cNvPr>
          <p:cNvSpPr txBox="1"/>
          <p:nvPr/>
        </p:nvSpPr>
        <p:spPr>
          <a:xfrm>
            <a:off x="5353267" y="3011061"/>
            <a:ext cx="4855151" cy="369332"/>
          </a:xfrm>
          <a:prstGeom prst="rect">
            <a:avLst/>
          </a:prstGeom>
          <a:noFill/>
        </p:spPr>
        <p:txBody>
          <a:bodyPr wrap="square" rtlCol="0">
            <a:spAutoFit/>
          </a:bodyPr>
          <a:lstStyle/>
          <a:p>
            <a:r>
              <a:rPr lang="zh-CN" altLang="en-US" dirty="0"/>
              <a:t>设已调信号为：                                 ，载波为：</a:t>
            </a:r>
          </a:p>
        </p:txBody>
      </p:sp>
      <p:graphicFrame>
        <p:nvGraphicFramePr>
          <p:cNvPr id="20" name="对象 19">
            <a:extLst>
              <a:ext uri="{FF2B5EF4-FFF2-40B4-BE49-F238E27FC236}">
                <a16:creationId xmlns:a16="http://schemas.microsoft.com/office/drawing/2014/main" id="{BC217053-5C67-20E9-34C9-B2BCA467FB62}"/>
              </a:ext>
            </a:extLst>
          </p:cNvPr>
          <p:cNvGraphicFramePr>
            <a:graphicFrameLocks noChangeAspect="1"/>
          </p:cNvGraphicFramePr>
          <p:nvPr/>
        </p:nvGraphicFramePr>
        <p:xfrm>
          <a:off x="7016750" y="3034963"/>
          <a:ext cx="1746742" cy="333672"/>
        </p:xfrm>
        <a:graphic>
          <a:graphicData uri="http://schemas.openxmlformats.org/presentationml/2006/ole">
            <mc:AlternateContent xmlns:mc="http://schemas.openxmlformats.org/markup-compatibility/2006">
              <mc:Choice xmlns:v="urn:schemas-microsoft-com:vml" Requires="v">
                <p:oleObj name="AxMath" r:id="rId5" imgW="1237680" imgH="235800" progId="Equation.AxMath">
                  <p:embed/>
                </p:oleObj>
              </mc:Choice>
              <mc:Fallback>
                <p:oleObj name="AxMath" r:id="rId5" imgW="1237680" imgH="235800" progId="Equation.AxMath">
                  <p:embed/>
                  <p:pic>
                    <p:nvPicPr>
                      <p:cNvPr id="20" name="对象 19">
                        <a:extLst>
                          <a:ext uri="{FF2B5EF4-FFF2-40B4-BE49-F238E27FC236}">
                            <a16:creationId xmlns:a16="http://schemas.microsoft.com/office/drawing/2014/main" id="{BC217053-5C67-20E9-34C9-B2BCA467FB62}"/>
                          </a:ext>
                        </a:extLst>
                      </p:cNvPr>
                      <p:cNvPicPr/>
                      <p:nvPr/>
                    </p:nvPicPr>
                    <p:blipFill>
                      <a:blip r:embed="rId6"/>
                      <a:stretch>
                        <a:fillRect/>
                      </a:stretch>
                    </p:blipFill>
                    <p:spPr>
                      <a:xfrm>
                        <a:off x="7016750" y="3034963"/>
                        <a:ext cx="1746742" cy="333672"/>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E8414DD9-713F-D7EF-6CDB-E2C9B19CD844}"/>
              </a:ext>
            </a:extLst>
          </p:cNvPr>
          <p:cNvGraphicFramePr>
            <a:graphicFrameLocks noChangeAspect="1"/>
          </p:cNvGraphicFramePr>
          <p:nvPr/>
        </p:nvGraphicFramePr>
        <p:xfrm>
          <a:off x="9842565" y="3034963"/>
          <a:ext cx="1423988" cy="338137"/>
        </p:xfrm>
        <a:graphic>
          <a:graphicData uri="http://schemas.openxmlformats.org/presentationml/2006/ole">
            <mc:AlternateContent xmlns:mc="http://schemas.openxmlformats.org/markup-compatibility/2006">
              <mc:Choice xmlns:v="urn:schemas-microsoft-com:vml" Requires="v">
                <p:oleObj name="AxMath" r:id="rId7" imgW="1009080" imgH="239760" progId="Equation.AxMath">
                  <p:embed/>
                </p:oleObj>
              </mc:Choice>
              <mc:Fallback>
                <p:oleObj name="AxMath" r:id="rId7" imgW="1009080" imgH="239760" progId="Equation.AxMath">
                  <p:embed/>
                  <p:pic>
                    <p:nvPicPr>
                      <p:cNvPr id="21" name="对象 20">
                        <a:extLst>
                          <a:ext uri="{FF2B5EF4-FFF2-40B4-BE49-F238E27FC236}">
                            <a16:creationId xmlns:a16="http://schemas.microsoft.com/office/drawing/2014/main" id="{E8414DD9-713F-D7EF-6CDB-E2C9B19CD844}"/>
                          </a:ext>
                        </a:extLst>
                      </p:cNvPr>
                      <p:cNvPicPr/>
                      <p:nvPr/>
                    </p:nvPicPr>
                    <p:blipFill>
                      <a:blip r:embed="rId8"/>
                      <a:stretch>
                        <a:fillRect/>
                      </a:stretch>
                    </p:blipFill>
                    <p:spPr>
                      <a:xfrm>
                        <a:off x="9842565" y="3034963"/>
                        <a:ext cx="1423988" cy="338137"/>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9EED097D-E914-E50B-E5EE-7D0516194CEA}"/>
              </a:ext>
            </a:extLst>
          </p:cNvPr>
          <p:cNvSpPr txBox="1"/>
          <p:nvPr/>
        </p:nvSpPr>
        <p:spPr>
          <a:xfrm>
            <a:off x="5380918" y="3597438"/>
            <a:ext cx="6499137" cy="646331"/>
          </a:xfrm>
          <a:prstGeom prst="rect">
            <a:avLst/>
          </a:prstGeom>
          <a:noFill/>
        </p:spPr>
        <p:txBody>
          <a:bodyPr wrap="square" rtlCol="0">
            <a:spAutoFit/>
          </a:bodyPr>
          <a:lstStyle/>
          <a:p>
            <a:r>
              <a:rPr lang="zh-CN" altLang="en-US" dirty="0"/>
              <a:t>则解调输出为：                       ，所以相位误差使得解调输出信号幅度衰减              倍。</a:t>
            </a:r>
          </a:p>
        </p:txBody>
      </p:sp>
      <p:graphicFrame>
        <p:nvGraphicFramePr>
          <p:cNvPr id="23" name="对象 22">
            <a:extLst>
              <a:ext uri="{FF2B5EF4-FFF2-40B4-BE49-F238E27FC236}">
                <a16:creationId xmlns:a16="http://schemas.microsoft.com/office/drawing/2014/main" id="{67C7E26C-BC04-8ADE-9F3A-DBC61889350F}"/>
              </a:ext>
            </a:extLst>
          </p:cNvPr>
          <p:cNvGraphicFramePr>
            <a:graphicFrameLocks noChangeAspect="1"/>
          </p:cNvGraphicFramePr>
          <p:nvPr/>
        </p:nvGraphicFramePr>
        <p:xfrm>
          <a:off x="6977752" y="3412343"/>
          <a:ext cx="1365250" cy="587375"/>
        </p:xfrm>
        <a:graphic>
          <a:graphicData uri="http://schemas.openxmlformats.org/presentationml/2006/ole">
            <mc:AlternateContent xmlns:mc="http://schemas.openxmlformats.org/markup-compatibility/2006">
              <mc:Choice xmlns:v="urn:schemas-microsoft-com:vml" Requires="v">
                <p:oleObj name="AxMath" r:id="rId9" imgW="967680" imgH="416160" progId="Equation.AxMath">
                  <p:embed/>
                </p:oleObj>
              </mc:Choice>
              <mc:Fallback>
                <p:oleObj name="AxMath" r:id="rId9" imgW="967680" imgH="416160" progId="Equation.AxMath">
                  <p:embed/>
                  <p:pic>
                    <p:nvPicPr>
                      <p:cNvPr id="23" name="对象 22">
                        <a:extLst>
                          <a:ext uri="{FF2B5EF4-FFF2-40B4-BE49-F238E27FC236}">
                            <a16:creationId xmlns:a16="http://schemas.microsoft.com/office/drawing/2014/main" id="{67C7E26C-BC04-8ADE-9F3A-DBC61889350F}"/>
                          </a:ext>
                        </a:extLst>
                      </p:cNvPr>
                      <p:cNvPicPr/>
                      <p:nvPr/>
                    </p:nvPicPr>
                    <p:blipFill>
                      <a:blip r:embed="rId10"/>
                      <a:stretch>
                        <a:fillRect/>
                      </a:stretch>
                    </p:blipFill>
                    <p:spPr>
                      <a:xfrm>
                        <a:off x="6977752" y="3412343"/>
                        <a:ext cx="1365250" cy="58737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C8052936-016C-0E1A-1CF4-4AF488D01F9C}"/>
              </a:ext>
            </a:extLst>
          </p:cNvPr>
          <p:cNvGraphicFramePr>
            <a:graphicFrameLocks noChangeAspect="1"/>
          </p:cNvGraphicFramePr>
          <p:nvPr/>
        </p:nvGraphicFramePr>
        <p:xfrm>
          <a:off x="6406971" y="3901765"/>
          <a:ext cx="690562" cy="320675"/>
        </p:xfrm>
        <a:graphic>
          <a:graphicData uri="http://schemas.openxmlformats.org/presentationml/2006/ole">
            <mc:AlternateContent xmlns:mc="http://schemas.openxmlformats.org/markup-compatibility/2006">
              <mc:Choice xmlns:v="urn:schemas-microsoft-com:vml" Requires="v">
                <p:oleObj name="AxMath" r:id="rId11" imgW="490320" imgH="226800" progId="Equation.AxMath">
                  <p:embed/>
                </p:oleObj>
              </mc:Choice>
              <mc:Fallback>
                <p:oleObj name="AxMath" r:id="rId11" imgW="490320" imgH="226800" progId="Equation.AxMath">
                  <p:embed/>
                  <p:pic>
                    <p:nvPicPr>
                      <p:cNvPr id="25" name="对象 24">
                        <a:extLst>
                          <a:ext uri="{FF2B5EF4-FFF2-40B4-BE49-F238E27FC236}">
                            <a16:creationId xmlns:a16="http://schemas.microsoft.com/office/drawing/2014/main" id="{C8052936-016C-0E1A-1CF4-4AF488D01F9C}"/>
                          </a:ext>
                        </a:extLst>
                      </p:cNvPr>
                      <p:cNvPicPr/>
                      <p:nvPr/>
                    </p:nvPicPr>
                    <p:blipFill>
                      <a:blip r:embed="rId12"/>
                      <a:stretch>
                        <a:fillRect/>
                      </a:stretch>
                    </p:blipFill>
                    <p:spPr>
                      <a:xfrm>
                        <a:off x="6406971" y="3901765"/>
                        <a:ext cx="690562" cy="320675"/>
                      </a:xfrm>
                      <a:prstGeom prst="rect">
                        <a:avLst/>
                      </a:prstGeom>
                    </p:spPr>
                  </p:pic>
                </p:oleObj>
              </mc:Fallback>
            </mc:AlternateContent>
          </a:graphicData>
        </a:graphic>
      </p:graphicFrame>
      <p:sp>
        <p:nvSpPr>
          <p:cNvPr id="26" name="文本框 25">
            <a:extLst>
              <a:ext uri="{FF2B5EF4-FFF2-40B4-BE49-F238E27FC236}">
                <a16:creationId xmlns:a16="http://schemas.microsoft.com/office/drawing/2014/main" id="{6C82D4A6-AD40-2CF5-15FD-08B1EE969E9B}"/>
              </a:ext>
            </a:extLst>
          </p:cNvPr>
          <p:cNvSpPr txBox="1"/>
          <p:nvPr/>
        </p:nvSpPr>
        <p:spPr>
          <a:xfrm>
            <a:off x="5388013" y="4459731"/>
            <a:ext cx="6499137" cy="923330"/>
          </a:xfrm>
          <a:prstGeom prst="rect">
            <a:avLst/>
          </a:prstGeom>
          <a:noFill/>
        </p:spPr>
        <p:txBody>
          <a:bodyPr wrap="square" rtlCol="0">
            <a:spAutoFit/>
          </a:bodyPr>
          <a:lstStyle/>
          <a:p>
            <a:r>
              <a:rPr lang="zh-CN" altLang="en-US" dirty="0"/>
              <a:t>因此，对于</a:t>
            </a:r>
            <a:r>
              <a:rPr lang="en-US" altLang="zh-CN" dirty="0"/>
              <a:t>BPSK</a:t>
            </a:r>
            <a:r>
              <a:rPr lang="zh-CN" altLang="en-US" dirty="0"/>
              <a:t>信号，信号误差使得误码率由</a:t>
            </a:r>
            <a:endParaRPr lang="en-US" altLang="zh-CN" dirty="0"/>
          </a:p>
          <a:p>
            <a:endParaRPr lang="en-US" altLang="zh-CN" dirty="0"/>
          </a:p>
          <a:p>
            <a:r>
              <a:rPr lang="zh-CN" altLang="en-US" dirty="0"/>
              <a:t>变为                                    。</a:t>
            </a:r>
            <a:endParaRPr lang="en-US" altLang="zh-CN" dirty="0"/>
          </a:p>
        </p:txBody>
      </p:sp>
      <p:graphicFrame>
        <p:nvGraphicFramePr>
          <p:cNvPr id="27" name="对象 26">
            <a:extLst>
              <a:ext uri="{FF2B5EF4-FFF2-40B4-BE49-F238E27FC236}">
                <a16:creationId xmlns:a16="http://schemas.microsoft.com/office/drawing/2014/main" id="{BB81971A-4F95-C74D-3FAB-368BE267CAD3}"/>
              </a:ext>
            </a:extLst>
          </p:cNvPr>
          <p:cNvGraphicFramePr>
            <a:graphicFrameLocks noChangeAspect="1"/>
          </p:cNvGraphicFramePr>
          <p:nvPr/>
        </p:nvGraphicFramePr>
        <p:xfrm>
          <a:off x="10129837" y="4366390"/>
          <a:ext cx="1194879" cy="584035"/>
        </p:xfrm>
        <a:graphic>
          <a:graphicData uri="http://schemas.openxmlformats.org/presentationml/2006/ole">
            <mc:AlternateContent xmlns:mc="http://schemas.openxmlformats.org/markup-compatibility/2006">
              <mc:Choice xmlns:v="urn:schemas-microsoft-com:vml" Requires="v">
                <p:oleObj name="AxMath" r:id="rId13" imgW="990360" imgH="483480" progId="Equation.AxMath">
                  <p:embed/>
                </p:oleObj>
              </mc:Choice>
              <mc:Fallback>
                <p:oleObj name="AxMath" r:id="rId13" imgW="990360" imgH="483480" progId="Equation.AxMath">
                  <p:embed/>
                  <p:pic>
                    <p:nvPicPr>
                      <p:cNvPr id="27" name="对象 26">
                        <a:extLst>
                          <a:ext uri="{FF2B5EF4-FFF2-40B4-BE49-F238E27FC236}">
                            <a16:creationId xmlns:a16="http://schemas.microsoft.com/office/drawing/2014/main" id="{BB81971A-4F95-C74D-3FAB-368BE267CAD3}"/>
                          </a:ext>
                        </a:extLst>
                      </p:cNvPr>
                      <p:cNvPicPr/>
                      <p:nvPr/>
                    </p:nvPicPr>
                    <p:blipFill>
                      <a:blip r:embed="rId14"/>
                      <a:stretch>
                        <a:fillRect/>
                      </a:stretch>
                    </p:blipFill>
                    <p:spPr>
                      <a:xfrm>
                        <a:off x="10129837" y="4366390"/>
                        <a:ext cx="1194879" cy="584035"/>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4EB5D298-E3D1-A3C0-B645-8E78C036E58D}"/>
              </a:ext>
            </a:extLst>
          </p:cNvPr>
          <p:cNvGraphicFramePr>
            <a:graphicFrameLocks noChangeAspect="1"/>
          </p:cNvGraphicFramePr>
          <p:nvPr/>
        </p:nvGraphicFramePr>
        <p:xfrm>
          <a:off x="6028531" y="4924958"/>
          <a:ext cx="1760538" cy="584200"/>
        </p:xfrm>
        <a:graphic>
          <a:graphicData uri="http://schemas.openxmlformats.org/presentationml/2006/ole">
            <mc:AlternateContent xmlns:mc="http://schemas.openxmlformats.org/markup-compatibility/2006">
              <mc:Choice xmlns:v="urn:schemas-microsoft-com:vml" Requires="v">
                <p:oleObj name="AxMath" r:id="rId15" imgW="1459440" imgH="483480" progId="Equation.AxMath">
                  <p:embed/>
                </p:oleObj>
              </mc:Choice>
              <mc:Fallback>
                <p:oleObj name="AxMath" r:id="rId15" imgW="1459440" imgH="483480" progId="Equation.AxMath">
                  <p:embed/>
                  <p:pic>
                    <p:nvPicPr>
                      <p:cNvPr id="28" name="对象 27">
                        <a:extLst>
                          <a:ext uri="{FF2B5EF4-FFF2-40B4-BE49-F238E27FC236}">
                            <a16:creationId xmlns:a16="http://schemas.microsoft.com/office/drawing/2014/main" id="{4EB5D298-E3D1-A3C0-B645-8E78C036E58D}"/>
                          </a:ext>
                        </a:extLst>
                      </p:cNvPr>
                      <p:cNvPicPr/>
                      <p:nvPr/>
                    </p:nvPicPr>
                    <p:blipFill>
                      <a:blip r:embed="rId16"/>
                      <a:stretch>
                        <a:fillRect/>
                      </a:stretch>
                    </p:blipFill>
                    <p:spPr>
                      <a:xfrm>
                        <a:off x="6028531" y="4924958"/>
                        <a:ext cx="1760538" cy="584200"/>
                      </a:xfrm>
                      <a:prstGeom prst="rect">
                        <a:avLst/>
                      </a:prstGeom>
                    </p:spPr>
                  </p:pic>
                </p:oleObj>
              </mc:Fallback>
            </mc:AlternateContent>
          </a:graphicData>
        </a:graphic>
      </p:graphicFrame>
    </p:spTree>
    <p:extLst>
      <p:ext uri="{BB962C8B-B14F-4D97-AF65-F5344CB8AC3E}">
        <p14:creationId xmlns:p14="http://schemas.microsoft.com/office/powerpoint/2010/main" val="242199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13</a:t>
            </a:fld>
            <a:endParaRPr lang="en-US" altLang="zh-CN" sz="1400" b="0">
              <a:solidFill>
                <a:srgbClr val="FF33CC"/>
              </a:solidFill>
            </a:endParaRPr>
          </a:p>
        </p:txBody>
      </p:sp>
      <p:sp>
        <p:nvSpPr>
          <p:cNvPr id="4" name="文本框 3">
            <a:extLst>
              <a:ext uri="{FF2B5EF4-FFF2-40B4-BE49-F238E27FC236}">
                <a16:creationId xmlns:a16="http://schemas.microsoft.com/office/drawing/2014/main" id="{DAABBA84-EF49-1094-7DC6-659FB8697385}"/>
              </a:ext>
            </a:extLst>
          </p:cNvPr>
          <p:cNvSpPr txBox="1"/>
          <p:nvPr/>
        </p:nvSpPr>
        <p:spPr>
          <a:xfrm>
            <a:off x="1386547" y="2185547"/>
            <a:ext cx="10040849" cy="400110"/>
          </a:xfrm>
          <a:prstGeom prst="rect">
            <a:avLst/>
          </a:prstGeom>
          <a:noFill/>
        </p:spPr>
        <p:txBody>
          <a:bodyPr wrap="square" rtlCol="0">
            <a:spAutoFit/>
          </a:bodyPr>
          <a:lstStyle/>
          <a:p>
            <a:pPr lvl="0" algn="just" fontAlgn="base"/>
            <a:r>
              <a:rPr lang="en-US" altLang="zh-CN" sz="2000" dirty="0">
                <a:latin typeface="Times New Roman" panose="02020603050405020304" pitchFamily="18" charset="0"/>
                <a:cs typeface="Times New Roman" panose="02020603050405020304" pitchFamily="18" charset="0"/>
              </a:rPr>
              <a:t>(3)</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若用平方环实现载波相位同步，重新回答</a:t>
            </a:r>
            <a:r>
              <a:rPr lang="zh-CN" altLang="zh-CN" sz="2000" kern="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2000" kern="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2000" kern="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2000" kern="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200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604" name="TextBox 6"/>
          <p:cNvSpPr txBox="1">
            <a:spLocks noChangeArrowheads="1"/>
          </p:cNvSpPr>
          <p:nvPr/>
        </p:nvSpPr>
        <p:spPr bwMode="auto">
          <a:xfrm>
            <a:off x="1046340" y="605659"/>
            <a:ext cx="86691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rPr>
              <a:t>7</a:t>
            </a:r>
            <a:r>
              <a:rPr lang="zh-CN" altLang="en-US" sz="2000" b="0" dirty="0">
                <a:solidFill>
                  <a:schemeClr val="tx1"/>
                </a:solidFill>
              </a:rPr>
              <a:t>、</a:t>
            </a:r>
            <a:r>
              <a:rPr lang="en-US" altLang="zh-CN" sz="2000" b="0" kern="0" dirty="0">
                <a:solidFill>
                  <a:schemeClr val="tx1"/>
                </a:solidFill>
                <a:effectLst/>
                <a:cs typeface="Times New Roman" panose="02020603050405020304" pitchFamily="18" charset="0"/>
              </a:rPr>
              <a:t>BPSK</a:t>
            </a:r>
            <a:r>
              <a:rPr lang="zh-CN" altLang="zh-CN" sz="2000" b="0" kern="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调制接收机采用相干解调，利用科斯塔斯环实现载波相位同步，</a:t>
            </a:r>
            <a:endPar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4" name="TextBox 6">
            <a:extLst>
              <a:ext uri="{FF2B5EF4-FFF2-40B4-BE49-F238E27FC236}">
                <a16:creationId xmlns:a16="http://schemas.microsoft.com/office/drawing/2014/main" id="{89F8065E-F865-6656-62B8-009AF1C2A1B7}"/>
              </a:ext>
            </a:extLst>
          </p:cNvPr>
          <p:cNvSpPr txBox="1">
            <a:spLocks noChangeArrowheads="1"/>
          </p:cNvSpPr>
          <p:nvPr/>
        </p:nvSpPr>
        <p:spPr bwMode="auto">
          <a:xfrm>
            <a:off x="1386548" y="1143444"/>
            <a:ext cx="34354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cs typeface="Times New Roman" panose="02020603050405020304" pitchFamily="18" charset="0"/>
              </a:rPr>
              <a:t>(1)</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出载波相位同步实现框图</a:t>
            </a:r>
          </a:p>
        </p:txBody>
      </p:sp>
      <p:sp>
        <p:nvSpPr>
          <p:cNvPr id="9" name="TextBox 6">
            <a:extLst>
              <a:ext uri="{FF2B5EF4-FFF2-40B4-BE49-F238E27FC236}">
                <a16:creationId xmlns:a16="http://schemas.microsoft.com/office/drawing/2014/main" id="{D6E50EFD-E761-0DE5-6694-774EB9F1B6C9}"/>
              </a:ext>
            </a:extLst>
          </p:cNvPr>
          <p:cNvSpPr txBox="1">
            <a:spLocks noChangeArrowheads="1"/>
          </p:cNvSpPr>
          <p:nvPr/>
        </p:nvSpPr>
        <p:spPr bwMode="auto">
          <a:xfrm>
            <a:off x="1386547" y="1524927"/>
            <a:ext cx="86147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cs typeface="Times New Roman" panose="02020603050405020304" pitchFamily="18" charset="0"/>
              </a:rPr>
              <a:t>(2</a:t>
            </a:r>
            <a:r>
              <a:rPr lang="zh-CN"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若本地恢复的载波相位存在估计误差，设相位估计误差</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试定量分析该误差对误码率性能的影响。</a:t>
            </a:r>
          </a:p>
        </p:txBody>
      </p:sp>
      <p:graphicFrame>
        <p:nvGraphicFramePr>
          <p:cNvPr id="10" name="对象 9">
            <a:extLst>
              <a:ext uri="{FF2B5EF4-FFF2-40B4-BE49-F238E27FC236}">
                <a16:creationId xmlns:a16="http://schemas.microsoft.com/office/drawing/2014/main" id="{3E336F78-23D5-C093-CFE0-F4520F5ACD63}"/>
              </a:ext>
            </a:extLst>
          </p:cNvPr>
          <p:cNvGraphicFramePr>
            <a:graphicFrameLocks noChangeAspect="1"/>
          </p:cNvGraphicFramePr>
          <p:nvPr/>
        </p:nvGraphicFramePr>
        <p:xfrm>
          <a:off x="7789069" y="1586642"/>
          <a:ext cx="364331" cy="310116"/>
        </p:xfrm>
        <a:graphic>
          <a:graphicData uri="http://schemas.openxmlformats.org/presentationml/2006/ole">
            <mc:AlternateContent xmlns:mc="http://schemas.openxmlformats.org/markup-compatibility/2006">
              <mc:Choice xmlns:v="urn:schemas-microsoft-com:vml" Requires="v">
                <p:oleObj name="AxMath" r:id="rId2" imgW="266760" imgH="226800" progId="Equation.AxMath">
                  <p:embed/>
                </p:oleObj>
              </mc:Choice>
              <mc:Fallback>
                <p:oleObj name="AxMath" r:id="rId2" imgW="266760" imgH="226800" progId="Equation.AxMath">
                  <p:embed/>
                  <p:pic>
                    <p:nvPicPr>
                      <p:cNvPr id="10" name="对象 9">
                        <a:extLst>
                          <a:ext uri="{FF2B5EF4-FFF2-40B4-BE49-F238E27FC236}">
                            <a16:creationId xmlns:a16="http://schemas.microsoft.com/office/drawing/2014/main" id="{3E336F78-23D5-C093-CFE0-F4520F5ACD63}"/>
                          </a:ext>
                        </a:extLst>
                      </p:cNvPr>
                      <p:cNvPicPr/>
                      <p:nvPr/>
                    </p:nvPicPr>
                    <p:blipFill>
                      <a:blip r:embed="rId3"/>
                      <a:stretch>
                        <a:fillRect/>
                      </a:stretch>
                    </p:blipFill>
                    <p:spPr>
                      <a:xfrm>
                        <a:off x="7789069" y="1586642"/>
                        <a:ext cx="364331" cy="310116"/>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6134CAB7-6E27-D138-DD8A-93CDD54EC710}"/>
              </a:ext>
            </a:extLst>
          </p:cNvPr>
          <p:cNvSpPr txBox="1"/>
          <p:nvPr/>
        </p:nvSpPr>
        <p:spPr>
          <a:xfrm>
            <a:off x="939734" y="2874446"/>
            <a:ext cx="2164556" cy="369332"/>
          </a:xfrm>
          <a:prstGeom prst="rect">
            <a:avLst/>
          </a:prstGeom>
          <a:noFill/>
        </p:spPr>
        <p:txBody>
          <a:bodyPr wrap="square" rtlCol="0">
            <a:spAutoFit/>
          </a:bodyPr>
          <a:lstStyle/>
          <a:p>
            <a:r>
              <a:rPr lang="zh-CN" altLang="en-US" dirty="0"/>
              <a:t>（</a:t>
            </a:r>
            <a:r>
              <a:rPr lang="en-US" altLang="zh-CN" dirty="0"/>
              <a:t>2</a:t>
            </a:r>
            <a:r>
              <a:rPr lang="zh-CN" altLang="en-US" dirty="0"/>
              <a:t>）</a:t>
            </a:r>
            <a:r>
              <a:rPr lang="zh-CN" altLang="en-US" dirty="0">
                <a:latin typeface="Times New Roman" panose="02020603050405020304" pitchFamily="18" charset="0"/>
                <a:cs typeface="Times New Roman" panose="02020603050405020304" pitchFamily="18" charset="0"/>
              </a:rPr>
              <a:t>平方</a:t>
            </a:r>
            <a:r>
              <a:rPr lang="zh-CN" altLang="en-US" dirty="0"/>
              <a:t>环：</a:t>
            </a:r>
          </a:p>
        </p:txBody>
      </p:sp>
      <p:sp>
        <p:nvSpPr>
          <p:cNvPr id="26" name="文本框 25">
            <a:extLst>
              <a:ext uri="{FF2B5EF4-FFF2-40B4-BE49-F238E27FC236}">
                <a16:creationId xmlns:a16="http://schemas.microsoft.com/office/drawing/2014/main" id="{6C82D4A6-AD40-2CF5-15FD-08B1EE969E9B}"/>
              </a:ext>
            </a:extLst>
          </p:cNvPr>
          <p:cNvSpPr txBox="1"/>
          <p:nvPr/>
        </p:nvSpPr>
        <p:spPr>
          <a:xfrm>
            <a:off x="5380919" y="4466546"/>
            <a:ext cx="6499137" cy="923330"/>
          </a:xfrm>
          <a:prstGeom prst="rect">
            <a:avLst/>
          </a:prstGeom>
          <a:noFill/>
        </p:spPr>
        <p:txBody>
          <a:bodyPr wrap="square" rtlCol="0">
            <a:spAutoFit/>
          </a:bodyPr>
          <a:lstStyle/>
          <a:p>
            <a:r>
              <a:rPr lang="zh-CN" altLang="en-US" dirty="0"/>
              <a:t>对于</a:t>
            </a:r>
            <a:r>
              <a:rPr lang="en-US" altLang="zh-CN" dirty="0"/>
              <a:t>BPSK</a:t>
            </a:r>
            <a:r>
              <a:rPr lang="zh-CN" altLang="en-US" dirty="0"/>
              <a:t>信号，信号误差使得误码率由</a:t>
            </a:r>
            <a:endParaRPr lang="en-US" altLang="zh-CN" dirty="0"/>
          </a:p>
          <a:p>
            <a:endParaRPr lang="en-US" altLang="zh-CN" dirty="0"/>
          </a:p>
          <a:p>
            <a:r>
              <a:rPr lang="zh-CN" altLang="en-US" dirty="0"/>
              <a:t>变为                                    。</a:t>
            </a:r>
            <a:endParaRPr lang="en-US" altLang="zh-CN" dirty="0"/>
          </a:p>
        </p:txBody>
      </p:sp>
      <p:graphicFrame>
        <p:nvGraphicFramePr>
          <p:cNvPr id="27" name="对象 26">
            <a:extLst>
              <a:ext uri="{FF2B5EF4-FFF2-40B4-BE49-F238E27FC236}">
                <a16:creationId xmlns:a16="http://schemas.microsoft.com/office/drawing/2014/main" id="{BB81971A-4F95-C74D-3FAB-368BE267CAD3}"/>
              </a:ext>
            </a:extLst>
          </p:cNvPr>
          <p:cNvGraphicFramePr>
            <a:graphicFrameLocks noChangeAspect="1"/>
          </p:cNvGraphicFramePr>
          <p:nvPr/>
        </p:nvGraphicFramePr>
        <p:xfrm>
          <a:off x="9473121" y="4366390"/>
          <a:ext cx="1194879" cy="584035"/>
        </p:xfrm>
        <a:graphic>
          <a:graphicData uri="http://schemas.openxmlformats.org/presentationml/2006/ole">
            <mc:AlternateContent xmlns:mc="http://schemas.openxmlformats.org/markup-compatibility/2006">
              <mc:Choice xmlns:v="urn:schemas-microsoft-com:vml" Requires="v">
                <p:oleObj name="AxMath" r:id="rId4" imgW="990360" imgH="483480" progId="Equation.AxMath">
                  <p:embed/>
                </p:oleObj>
              </mc:Choice>
              <mc:Fallback>
                <p:oleObj name="AxMath" r:id="rId4" imgW="990360" imgH="483480" progId="Equation.AxMath">
                  <p:embed/>
                  <p:pic>
                    <p:nvPicPr>
                      <p:cNvPr id="27" name="对象 26">
                        <a:extLst>
                          <a:ext uri="{FF2B5EF4-FFF2-40B4-BE49-F238E27FC236}">
                            <a16:creationId xmlns:a16="http://schemas.microsoft.com/office/drawing/2014/main" id="{BB81971A-4F95-C74D-3FAB-368BE267CAD3}"/>
                          </a:ext>
                        </a:extLst>
                      </p:cNvPr>
                      <p:cNvPicPr/>
                      <p:nvPr/>
                    </p:nvPicPr>
                    <p:blipFill>
                      <a:blip r:embed="rId5"/>
                      <a:stretch>
                        <a:fillRect/>
                      </a:stretch>
                    </p:blipFill>
                    <p:spPr>
                      <a:xfrm>
                        <a:off x="9473121" y="4366390"/>
                        <a:ext cx="1194879" cy="584035"/>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4EB5D298-E3D1-A3C0-B645-8E78C036E58D}"/>
              </a:ext>
            </a:extLst>
          </p:cNvPr>
          <p:cNvGraphicFramePr>
            <a:graphicFrameLocks noChangeAspect="1"/>
          </p:cNvGraphicFramePr>
          <p:nvPr/>
        </p:nvGraphicFramePr>
        <p:xfrm>
          <a:off x="6028531" y="4924958"/>
          <a:ext cx="1760538" cy="584200"/>
        </p:xfrm>
        <a:graphic>
          <a:graphicData uri="http://schemas.openxmlformats.org/presentationml/2006/ole">
            <mc:AlternateContent xmlns:mc="http://schemas.openxmlformats.org/markup-compatibility/2006">
              <mc:Choice xmlns:v="urn:schemas-microsoft-com:vml" Requires="v">
                <p:oleObj name="AxMath" r:id="rId6" imgW="1459440" imgH="483480" progId="Equation.AxMath">
                  <p:embed/>
                </p:oleObj>
              </mc:Choice>
              <mc:Fallback>
                <p:oleObj name="AxMath" r:id="rId6" imgW="1459440" imgH="483480" progId="Equation.AxMath">
                  <p:embed/>
                  <p:pic>
                    <p:nvPicPr>
                      <p:cNvPr id="28" name="对象 27">
                        <a:extLst>
                          <a:ext uri="{FF2B5EF4-FFF2-40B4-BE49-F238E27FC236}">
                            <a16:creationId xmlns:a16="http://schemas.microsoft.com/office/drawing/2014/main" id="{4EB5D298-E3D1-A3C0-B645-8E78C036E58D}"/>
                          </a:ext>
                        </a:extLst>
                      </p:cNvPr>
                      <p:cNvPicPr/>
                      <p:nvPr/>
                    </p:nvPicPr>
                    <p:blipFill>
                      <a:blip r:embed="rId7"/>
                      <a:stretch>
                        <a:fillRect/>
                      </a:stretch>
                    </p:blipFill>
                    <p:spPr>
                      <a:xfrm>
                        <a:off x="6028531" y="4924958"/>
                        <a:ext cx="1760538" cy="584200"/>
                      </a:xfrm>
                      <a:prstGeom prst="rect">
                        <a:avLst/>
                      </a:prstGeom>
                    </p:spPr>
                  </p:pic>
                </p:oleObj>
              </mc:Fallback>
            </mc:AlternateContent>
          </a:graphicData>
        </a:graphic>
      </p:graphicFrame>
      <p:pic>
        <p:nvPicPr>
          <p:cNvPr id="3" name="图片 2">
            <a:extLst>
              <a:ext uri="{FF2B5EF4-FFF2-40B4-BE49-F238E27FC236}">
                <a16:creationId xmlns:a16="http://schemas.microsoft.com/office/drawing/2014/main" id="{260BA9BE-6006-7658-D686-3BDDE1E59B0E}"/>
              </a:ext>
            </a:extLst>
          </p:cNvPr>
          <p:cNvPicPr>
            <a:picLocks noChangeAspect="1"/>
          </p:cNvPicPr>
          <p:nvPr/>
        </p:nvPicPr>
        <p:blipFill>
          <a:blip r:embed="rId8"/>
          <a:stretch>
            <a:fillRect/>
          </a:stretch>
        </p:blipFill>
        <p:spPr>
          <a:xfrm>
            <a:off x="753996" y="3518520"/>
            <a:ext cx="3850325" cy="1828212"/>
          </a:xfrm>
          <a:prstGeom prst="rect">
            <a:avLst/>
          </a:prstGeom>
        </p:spPr>
      </p:pic>
    </p:spTree>
    <p:extLst>
      <p:ext uri="{BB962C8B-B14F-4D97-AF65-F5344CB8AC3E}">
        <p14:creationId xmlns:p14="http://schemas.microsoft.com/office/powerpoint/2010/main" val="394014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a:spLocks noGrp="1"/>
          </p:cNvSpPr>
          <p:nvPr>
            <p:ph type="ftr" sz="quarter" idx="10"/>
          </p:nvPr>
        </p:nvSpPr>
        <p:spPr>
          <a:xfrm>
            <a:off x="1524000" y="71439"/>
            <a:ext cx="9144000" cy="333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zh-CN" altLang="en-US" sz="1600">
                <a:solidFill>
                  <a:srgbClr val="FF0066"/>
                </a:solidFill>
              </a:rPr>
              <a:t>现代通信原理           第四章  连续波（模拟）调制</a:t>
            </a:r>
          </a:p>
        </p:txBody>
      </p:sp>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14</a:t>
            </a:fld>
            <a:endParaRPr lang="en-US" altLang="zh-CN" sz="1400" b="0">
              <a:solidFill>
                <a:srgbClr val="FF33CC"/>
              </a:solidFill>
            </a:endParaRPr>
          </a:p>
        </p:txBody>
      </p:sp>
      <p:sp>
        <p:nvSpPr>
          <p:cNvPr id="25604" name="TextBox 6"/>
          <p:cNvSpPr txBox="1">
            <a:spLocks noChangeArrowheads="1"/>
          </p:cNvSpPr>
          <p:nvPr/>
        </p:nvSpPr>
        <p:spPr bwMode="auto">
          <a:xfrm>
            <a:off x="602457" y="505174"/>
            <a:ext cx="108172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just"/>
            <a:r>
              <a:rPr lang="en-US" altLang="zh-CN" sz="2000" b="0" dirty="0">
                <a:solidFill>
                  <a:schemeClr val="tx1"/>
                </a:solidFill>
              </a:rPr>
              <a:t>8</a:t>
            </a:r>
            <a:r>
              <a:rPr lang="zh-CN" altLang="en-US" sz="2000" b="0" dirty="0">
                <a:solidFill>
                  <a:schemeClr val="tx1"/>
                </a:solidFill>
              </a:rPr>
              <a:t>、</a:t>
            </a:r>
            <a:r>
              <a:rPr lang="zh-CN" altLang="zh-CN" sz="20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下图是一种</a:t>
            </a:r>
            <a:r>
              <a:rPr lang="en-US" altLang="zh-CN" sz="2000" b="0" dirty="0">
                <a:solidFill>
                  <a:schemeClr val="tx1"/>
                </a:solidFill>
                <a:effectLst/>
                <a:latin typeface="Times New Roman" panose="02020603050405020304" pitchFamily="18" charset="0"/>
                <a:ea typeface="宋体" panose="02010600030101010101" pitchFamily="2" charset="-122"/>
              </a:rPr>
              <a:t>8</a:t>
            </a:r>
            <a:r>
              <a:rPr lang="zh-CN" altLang="zh-CN" sz="20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元幅度相位键控调制的星座图，其中各星座点与最相邻星座点的欧式距离相同，请回答下列问题：</a:t>
            </a:r>
            <a:endPar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 name="Rectangle 2">
            <a:extLst>
              <a:ext uri="{FF2B5EF4-FFF2-40B4-BE49-F238E27FC236}">
                <a16:creationId xmlns:a16="http://schemas.microsoft.com/office/drawing/2014/main" id="{8F919725-E82F-2958-852E-E736E083F9F3}"/>
              </a:ext>
            </a:extLst>
          </p:cNvPr>
          <p:cNvSpPr>
            <a:spLocks noChangeArrowheads="1"/>
          </p:cNvSpPr>
          <p:nvPr/>
        </p:nvSpPr>
        <p:spPr bwMode="auto">
          <a:xfrm>
            <a:off x="4038600" y="2116558"/>
            <a:ext cx="169554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6" name="文本框 15">
            <a:extLst>
              <a:ext uri="{FF2B5EF4-FFF2-40B4-BE49-F238E27FC236}">
                <a16:creationId xmlns:a16="http://schemas.microsoft.com/office/drawing/2014/main" id="{2628BEA1-BA7D-FFA9-29BC-9642CAB09619}"/>
              </a:ext>
            </a:extLst>
          </p:cNvPr>
          <p:cNvSpPr txBox="1"/>
          <p:nvPr/>
        </p:nvSpPr>
        <p:spPr>
          <a:xfrm>
            <a:off x="1081088" y="1152437"/>
            <a:ext cx="10029824" cy="400110"/>
          </a:xfrm>
          <a:prstGeom prst="rect">
            <a:avLst/>
          </a:prstGeom>
          <a:noFill/>
        </p:spPr>
        <p:txBody>
          <a:bodyPr wrap="square" rtlCol="0">
            <a:spAutoFit/>
          </a:bodyPr>
          <a:lstStyle/>
          <a:p>
            <a:r>
              <a:rPr lang="en-US" altLang="zh-CN" sz="2000" dirty="0">
                <a:latin typeface="+mn-ea"/>
              </a:rPr>
              <a:t>(1)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若星座点</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的坐标为</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，星座点</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的坐标为</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，求其它</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个星座点的坐标；</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75F3A557-BC0B-2560-9AEF-1AC6FBFEBB62}"/>
              </a:ext>
            </a:extLst>
          </p:cNvPr>
          <p:cNvSpPr txBox="1"/>
          <p:nvPr/>
        </p:nvSpPr>
        <p:spPr>
          <a:xfrm>
            <a:off x="1081088" y="1577016"/>
            <a:ext cx="10198893" cy="400110"/>
          </a:xfrm>
          <a:prstGeom prst="rect">
            <a:avLst/>
          </a:prstGeom>
          <a:noFill/>
        </p:spPr>
        <p:txBody>
          <a:bodyPr wrap="square" rtlCol="0">
            <a:spAutoFit/>
          </a:bodyPr>
          <a:lstStyle/>
          <a:p>
            <a:r>
              <a:rPr lang="en-US" altLang="zh-CN" sz="2000" dirty="0">
                <a:latin typeface="+mn-ea"/>
              </a:rPr>
              <a:t>(2)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求该调制下符号的峰值发送能量与平均发送能量之比；</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D31294F9-C6FE-A800-1EE5-3321FC11C9DC}"/>
              </a:ext>
            </a:extLst>
          </p:cNvPr>
          <p:cNvSpPr txBox="1"/>
          <p:nvPr/>
        </p:nvSpPr>
        <p:spPr>
          <a:xfrm>
            <a:off x="1081088" y="1954634"/>
            <a:ext cx="10198893" cy="1323439"/>
          </a:xfrm>
          <a:prstGeom prst="rect">
            <a:avLst/>
          </a:prstGeom>
          <a:noFill/>
        </p:spPr>
        <p:txBody>
          <a:bodyPr wrap="square" rtlCol="0">
            <a:spAutoFit/>
          </a:bodyPr>
          <a:lstStyle/>
          <a:p>
            <a:r>
              <a:rPr lang="en-US" altLang="zh-CN" sz="2000" dirty="0">
                <a:latin typeface="+mn-ea"/>
              </a:rPr>
              <a:t>(3)</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8PSK</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调制的相邻星座点间距离与该调制的相邻星座点间距离相等，则两种调制的发送符号平均能量之比为多少？在相同信道噪声环境下，</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高信噪比下符号检测错误仅由相邻星座点间的错判引起</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等每个星座点概率发送。</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采用相干解调哪种调制的误符号率更低？请说明理由</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Rectangle 2">
            <a:extLst>
              <a:ext uri="{FF2B5EF4-FFF2-40B4-BE49-F238E27FC236}">
                <a16:creationId xmlns:a16="http://schemas.microsoft.com/office/drawing/2014/main" id="{01C2217C-CA79-75EB-F053-B4F81A5E4366}"/>
              </a:ext>
            </a:extLst>
          </p:cNvPr>
          <p:cNvSpPr>
            <a:spLocks noChangeArrowheads="1"/>
          </p:cNvSpPr>
          <p:nvPr/>
        </p:nvSpPr>
        <p:spPr bwMode="auto">
          <a:xfrm>
            <a:off x="3171825" y="33479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DD758A75-20B4-8153-A993-8F5002F022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8180" y="2975159"/>
            <a:ext cx="2025175" cy="2025175"/>
          </a:xfrm>
          <a:prstGeom prst="rect">
            <a:avLst/>
          </a:prstGeom>
          <a:noFill/>
          <a:ln>
            <a:noFill/>
          </a:ln>
        </p:spPr>
      </p:pic>
      <p:sp>
        <p:nvSpPr>
          <p:cNvPr id="4" name="文本框 3">
            <a:extLst>
              <a:ext uri="{FF2B5EF4-FFF2-40B4-BE49-F238E27FC236}">
                <a16:creationId xmlns:a16="http://schemas.microsoft.com/office/drawing/2014/main" id="{E02233B5-7A25-CAB9-5CA8-F55A1CA125BE}"/>
              </a:ext>
            </a:extLst>
          </p:cNvPr>
          <p:cNvSpPr txBox="1"/>
          <p:nvPr/>
        </p:nvSpPr>
        <p:spPr>
          <a:xfrm>
            <a:off x="842962" y="5193506"/>
            <a:ext cx="7310437" cy="369332"/>
          </a:xfrm>
          <a:prstGeom prst="rect">
            <a:avLst/>
          </a:prstGeom>
          <a:noFill/>
        </p:spPr>
        <p:txBody>
          <a:bodyPr wrap="square" rtlCol="0">
            <a:spAutoFit/>
          </a:bodyPr>
          <a:lstStyle/>
          <a:p>
            <a:r>
              <a:rPr lang="zh-CN" altLang="en-US" dirty="0"/>
              <a:t>（</a:t>
            </a:r>
            <a:r>
              <a:rPr lang="en-US" altLang="zh-CN" dirty="0"/>
              <a:t>1</a:t>
            </a:r>
            <a:r>
              <a:rPr lang="zh-CN" altLang="en-US" dirty="0"/>
              <a:t>）</a:t>
            </a:r>
            <a:r>
              <a:rPr lang="en-US" altLang="zh-CN" dirty="0">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间距离为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，所以             ，其他</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个星座点坐标</a:t>
            </a:r>
            <a:r>
              <a:rPr lang="zh-CN" altLang="en-US" dirty="0"/>
              <a:t>分别为：</a:t>
            </a:r>
          </a:p>
        </p:txBody>
      </p:sp>
      <p:graphicFrame>
        <p:nvGraphicFramePr>
          <p:cNvPr id="5" name="对象 4">
            <a:extLst>
              <a:ext uri="{FF2B5EF4-FFF2-40B4-BE49-F238E27FC236}">
                <a16:creationId xmlns:a16="http://schemas.microsoft.com/office/drawing/2014/main" id="{6E74BFB6-F13A-573B-1680-CB67C66917E4}"/>
              </a:ext>
            </a:extLst>
          </p:cNvPr>
          <p:cNvGraphicFramePr>
            <a:graphicFrameLocks noChangeAspect="1"/>
          </p:cNvGraphicFramePr>
          <p:nvPr/>
        </p:nvGraphicFramePr>
        <p:xfrm>
          <a:off x="3544887" y="5193506"/>
          <a:ext cx="627063" cy="375189"/>
        </p:xfrm>
        <a:graphic>
          <a:graphicData uri="http://schemas.openxmlformats.org/presentationml/2006/ole">
            <mc:AlternateContent xmlns:mc="http://schemas.openxmlformats.org/markup-compatibility/2006">
              <mc:Choice xmlns:v="urn:schemas-microsoft-com:vml" Requires="v">
                <p:oleObj name="AxMath" r:id="rId3" imgW="379800" imgH="226800" progId="Equation.AxMath">
                  <p:embed/>
                </p:oleObj>
              </mc:Choice>
              <mc:Fallback>
                <p:oleObj name="AxMath" r:id="rId3" imgW="379800" imgH="226800" progId="Equation.AxMath">
                  <p:embed/>
                  <p:pic>
                    <p:nvPicPr>
                      <p:cNvPr id="5" name="对象 4">
                        <a:extLst>
                          <a:ext uri="{FF2B5EF4-FFF2-40B4-BE49-F238E27FC236}">
                            <a16:creationId xmlns:a16="http://schemas.microsoft.com/office/drawing/2014/main" id="{6E74BFB6-F13A-573B-1680-CB67C66917E4}"/>
                          </a:ext>
                        </a:extLst>
                      </p:cNvPr>
                      <p:cNvPicPr/>
                      <p:nvPr/>
                    </p:nvPicPr>
                    <p:blipFill>
                      <a:blip r:embed="rId4"/>
                      <a:stretch>
                        <a:fillRect/>
                      </a:stretch>
                    </p:blipFill>
                    <p:spPr>
                      <a:xfrm>
                        <a:off x="3544887" y="5193506"/>
                        <a:ext cx="627063" cy="375189"/>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51AF2C46-BD0E-E95A-B866-9858A1636419}"/>
              </a:ext>
            </a:extLst>
          </p:cNvPr>
          <p:cNvGraphicFramePr>
            <a:graphicFrameLocks noChangeAspect="1"/>
          </p:cNvGraphicFramePr>
          <p:nvPr/>
        </p:nvGraphicFramePr>
        <p:xfrm>
          <a:off x="2681288" y="5756010"/>
          <a:ext cx="6700880" cy="469213"/>
        </p:xfrm>
        <a:graphic>
          <a:graphicData uri="http://schemas.openxmlformats.org/presentationml/2006/ole">
            <mc:AlternateContent xmlns:mc="http://schemas.openxmlformats.org/markup-compatibility/2006">
              <mc:Choice xmlns:v="urn:schemas-microsoft-com:vml" Requires="v">
                <p:oleObj name="AxMath" r:id="rId5" imgW="4194000" imgH="294120" progId="Equation.AxMath">
                  <p:embed/>
                </p:oleObj>
              </mc:Choice>
              <mc:Fallback>
                <p:oleObj name="AxMath" r:id="rId5" imgW="4194000" imgH="294120" progId="Equation.AxMath">
                  <p:embed/>
                  <p:pic>
                    <p:nvPicPr>
                      <p:cNvPr id="6" name="对象 5">
                        <a:extLst>
                          <a:ext uri="{FF2B5EF4-FFF2-40B4-BE49-F238E27FC236}">
                            <a16:creationId xmlns:a16="http://schemas.microsoft.com/office/drawing/2014/main" id="{51AF2C46-BD0E-E95A-B866-9858A1636419}"/>
                          </a:ext>
                        </a:extLst>
                      </p:cNvPr>
                      <p:cNvPicPr/>
                      <p:nvPr/>
                    </p:nvPicPr>
                    <p:blipFill>
                      <a:blip r:embed="rId6"/>
                      <a:stretch>
                        <a:fillRect/>
                      </a:stretch>
                    </p:blipFill>
                    <p:spPr>
                      <a:xfrm>
                        <a:off x="2681288" y="5756010"/>
                        <a:ext cx="6700880" cy="469213"/>
                      </a:xfrm>
                      <a:prstGeom prst="rect">
                        <a:avLst/>
                      </a:prstGeom>
                    </p:spPr>
                  </p:pic>
                </p:oleObj>
              </mc:Fallback>
            </mc:AlternateContent>
          </a:graphicData>
        </a:graphic>
      </p:graphicFrame>
    </p:spTree>
    <p:extLst>
      <p:ext uri="{BB962C8B-B14F-4D97-AF65-F5344CB8AC3E}">
        <p14:creationId xmlns:p14="http://schemas.microsoft.com/office/powerpoint/2010/main" val="355744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a:spLocks noGrp="1"/>
          </p:cNvSpPr>
          <p:nvPr>
            <p:ph type="ftr" sz="quarter" idx="10"/>
          </p:nvPr>
        </p:nvSpPr>
        <p:spPr>
          <a:xfrm>
            <a:off x="1524000" y="71439"/>
            <a:ext cx="9144000" cy="333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zh-CN" altLang="en-US" sz="1600">
                <a:solidFill>
                  <a:srgbClr val="FF0066"/>
                </a:solidFill>
              </a:rPr>
              <a:t>现代通信原理           第四章  连续波（模拟）调制</a:t>
            </a:r>
          </a:p>
        </p:txBody>
      </p:sp>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15</a:t>
            </a:fld>
            <a:endParaRPr lang="en-US" altLang="zh-CN" sz="1400" b="0">
              <a:solidFill>
                <a:srgbClr val="FF33CC"/>
              </a:solidFill>
            </a:endParaRPr>
          </a:p>
        </p:txBody>
      </p:sp>
      <p:sp>
        <p:nvSpPr>
          <p:cNvPr id="2" name="Rectangle 2">
            <a:extLst>
              <a:ext uri="{FF2B5EF4-FFF2-40B4-BE49-F238E27FC236}">
                <a16:creationId xmlns:a16="http://schemas.microsoft.com/office/drawing/2014/main" id="{8F919725-E82F-2958-852E-E736E083F9F3}"/>
              </a:ext>
            </a:extLst>
          </p:cNvPr>
          <p:cNvSpPr>
            <a:spLocks noChangeArrowheads="1"/>
          </p:cNvSpPr>
          <p:nvPr/>
        </p:nvSpPr>
        <p:spPr bwMode="auto">
          <a:xfrm>
            <a:off x="4038600" y="2116558"/>
            <a:ext cx="169554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id="{75F3A557-BC0B-2560-9AEF-1AC6FBFEBB62}"/>
              </a:ext>
            </a:extLst>
          </p:cNvPr>
          <p:cNvSpPr txBox="1"/>
          <p:nvPr/>
        </p:nvSpPr>
        <p:spPr>
          <a:xfrm>
            <a:off x="1046162" y="503452"/>
            <a:ext cx="10198893" cy="400110"/>
          </a:xfrm>
          <a:prstGeom prst="rect">
            <a:avLst/>
          </a:prstGeom>
          <a:noFill/>
        </p:spPr>
        <p:txBody>
          <a:bodyPr wrap="square" rtlCol="0">
            <a:spAutoFit/>
          </a:bodyPr>
          <a:lstStyle/>
          <a:p>
            <a:r>
              <a:rPr lang="en-US" altLang="zh-CN" sz="2000" dirty="0">
                <a:latin typeface="+mn-ea"/>
              </a:rPr>
              <a:t>(2)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求该调制下符号的峰值发送能量与平均发送能量之比；</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D31294F9-C6FE-A800-1EE5-3321FC11C9DC}"/>
              </a:ext>
            </a:extLst>
          </p:cNvPr>
          <p:cNvSpPr txBox="1"/>
          <p:nvPr/>
        </p:nvSpPr>
        <p:spPr>
          <a:xfrm>
            <a:off x="1046162" y="882959"/>
            <a:ext cx="10198893" cy="1323439"/>
          </a:xfrm>
          <a:prstGeom prst="rect">
            <a:avLst/>
          </a:prstGeom>
          <a:noFill/>
        </p:spPr>
        <p:txBody>
          <a:bodyPr wrap="square" rtlCol="0">
            <a:spAutoFit/>
          </a:bodyPr>
          <a:lstStyle/>
          <a:p>
            <a:r>
              <a:rPr lang="en-US" altLang="zh-CN" sz="2000" dirty="0">
                <a:latin typeface="+mn-ea"/>
              </a:rPr>
              <a:t>(3)</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8PSK</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调制的相邻星座点间距离与该调制的相邻星座点间距离相等，则两种调制的发送符号平均能量之比为多少？在相同信道噪声环境下，</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高信噪比下符号检测错误仅由相邻星座点间的错判引起</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等每个星座点概率发送。</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采用相干解调哪种调制的误符号率更低？请说明理由</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Rectangle 2">
            <a:extLst>
              <a:ext uri="{FF2B5EF4-FFF2-40B4-BE49-F238E27FC236}">
                <a16:creationId xmlns:a16="http://schemas.microsoft.com/office/drawing/2014/main" id="{01C2217C-CA79-75EB-F053-B4F81A5E4366}"/>
              </a:ext>
            </a:extLst>
          </p:cNvPr>
          <p:cNvSpPr>
            <a:spLocks noChangeArrowheads="1"/>
          </p:cNvSpPr>
          <p:nvPr/>
        </p:nvSpPr>
        <p:spPr bwMode="auto">
          <a:xfrm>
            <a:off x="3171825" y="33479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DD758A75-20B4-8153-A993-8F5002F022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9963" y="1872720"/>
            <a:ext cx="2025175" cy="2025175"/>
          </a:xfrm>
          <a:prstGeom prst="rect">
            <a:avLst/>
          </a:prstGeom>
          <a:noFill/>
          <a:ln>
            <a:noFill/>
          </a:ln>
        </p:spPr>
      </p:pic>
      <p:sp>
        <p:nvSpPr>
          <p:cNvPr id="4" name="文本框 3">
            <a:extLst>
              <a:ext uri="{FF2B5EF4-FFF2-40B4-BE49-F238E27FC236}">
                <a16:creationId xmlns:a16="http://schemas.microsoft.com/office/drawing/2014/main" id="{E02233B5-7A25-CAB9-5CA8-F55A1CA125BE}"/>
              </a:ext>
            </a:extLst>
          </p:cNvPr>
          <p:cNvSpPr txBox="1"/>
          <p:nvPr/>
        </p:nvSpPr>
        <p:spPr>
          <a:xfrm>
            <a:off x="907257" y="3834110"/>
            <a:ext cx="2495550" cy="369332"/>
          </a:xfrm>
          <a:prstGeom prst="rect">
            <a:avLst/>
          </a:prstGeom>
          <a:noFill/>
        </p:spPr>
        <p:txBody>
          <a:bodyPr wrap="square" rtlCol="0">
            <a:spAutoFit/>
          </a:bodyPr>
          <a:lstStyle/>
          <a:p>
            <a:r>
              <a:rPr lang="zh-CN" altLang="en-US" dirty="0"/>
              <a:t>（</a:t>
            </a:r>
            <a:r>
              <a:rPr lang="en-US" altLang="zh-CN" dirty="0"/>
              <a:t>2</a:t>
            </a:r>
            <a:r>
              <a:rPr lang="zh-CN" altLang="en-US" dirty="0"/>
              <a:t>）</a:t>
            </a:r>
            <a:r>
              <a:rPr lang="zh-CN" altLang="en-US" dirty="0">
                <a:latin typeface="Times New Roman" panose="02020603050405020304" pitchFamily="18" charset="0"/>
                <a:cs typeface="Times New Roman" panose="02020603050405020304" pitchFamily="18" charset="0"/>
              </a:rPr>
              <a:t>峰值发送能量为：</a:t>
            </a:r>
            <a:endParaRPr lang="zh-CN" altLang="en-US" dirty="0"/>
          </a:p>
        </p:txBody>
      </p:sp>
      <p:graphicFrame>
        <p:nvGraphicFramePr>
          <p:cNvPr id="6" name="对象 5">
            <a:extLst>
              <a:ext uri="{FF2B5EF4-FFF2-40B4-BE49-F238E27FC236}">
                <a16:creationId xmlns:a16="http://schemas.microsoft.com/office/drawing/2014/main" id="{51AF2C46-BD0E-E95A-B866-9858A1636419}"/>
              </a:ext>
            </a:extLst>
          </p:cNvPr>
          <p:cNvGraphicFramePr>
            <a:graphicFrameLocks noChangeAspect="1"/>
          </p:cNvGraphicFramePr>
          <p:nvPr/>
        </p:nvGraphicFramePr>
        <p:xfrm>
          <a:off x="1461295" y="4316196"/>
          <a:ext cx="2495550" cy="481013"/>
        </p:xfrm>
        <a:graphic>
          <a:graphicData uri="http://schemas.openxmlformats.org/presentationml/2006/ole">
            <mc:AlternateContent xmlns:mc="http://schemas.openxmlformats.org/markup-compatibility/2006">
              <mc:Choice xmlns:v="urn:schemas-microsoft-com:vml" Requires="v">
                <p:oleObj name="AxMath" r:id="rId3" imgW="1561320" imgH="301680" progId="Equation.AxMath">
                  <p:embed/>
                </p:oleObj>
              </mc:Choice>
              <mc:Fallback>
                <p:oleObj name="AxMath" r:id="rId3" imgW="1561320" imgH="301680" progId="Equation.AxMath">
                  <p:embed/>
                  <p:pic>
                    <p:nvPicPr>
                      <p:cNvPr id="6" name="对象 5">
                        <a:extLst>
                          <a:ext uri="{FF2B5EF4-FFF2-40B4-BE49-F238E27FC236}">
                            <a16:creationId xmlns:a16="http://schemas.microsoft.com/office/drawing/2014/main" id="{51AF2C46-BD0E-E95A-B866-9858A1636419}"/>
                          </a:ext>
                        </a:extLst>
                      </p:cNvPr>
                      <p:cNvPicPr/>
                      <p:nvPr/>
                    </p:nvPicPr>
                    <p:blipFill>
                      <a:blip r:embed="rId4"/>
                      <a:stretch>
                        <a:fillRect/>
                      </a:stretch>
                    </p:blipFill>
                    <p:spPr>
                      <a:xfrm>
                        <a:off x="1461295" y="4316196"/>
                        <a:ext cx="2495550" cy="481013"/>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906D4E52-B73D-B62B-BB11-D86756A08E12}"/>
              </a:ext>
            </a:extLst>
          </p:cNvPr>
          <p:cNvSpPr txBox="1"/>
          <p:nvPr/>
        </p:nvSpPr>
        <p:spPr>
          <a:xfrm>
            <a:off x="4897833" y="3911996"/>
            <a:ext cx="202517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平均发送能量为：</a:t>
            </a:r>
            <a:endParaRPr lang="zh-CN" altLang="en-US" dirty="0"/>
          </a:p>
        </p:txBody>
      </p:sp>
      <p:graphicFrame>
        <p:nvGraphicFramePr>
          <p:cNvPr id="9" name="对象 8">
            <a:extLst>
              <a:ext uri="{FF2B5EF4-FFF2-40B4-BE49-F238E27FC236}">
                <a16:creationId xmlns:a16="http://schemas.microsoft.com/office/drawing/2014/main" id="{75DA2067-CC4E-85EB-0256-89042C4748F7}"/>
              </a:ext>
            </a:extLst>
          </p:cNvPr>
          <p:cNvGraphicFramePr>
            <a:graphicFrameLocks noChangeAspect="1"/>
          </p:cNvGraphicFramePr>
          <p:nvPr/>
        </p:nvGraphicFramePr>
        <p:xfrm>
          <a:off x="5910420" y="4251742"/>
          <a:ext cx="977900" cy="663575"/>
        </p:xfrm>
        <a:graphic>
          <a:graphicData uri="http://schemas.openxmlformats.org/presentationml/2006/ole">
            <mc:AlternateContent xmlns:mc="http://schemas.openxmlformats.org/markup-compatibility/2006">
              <mc:Choice xmlns:v="urn:schemas-microsoft-com:vml" Requires="v">
                <p:oleObj name="AxMath" r:id="rId5" imgW="612720" imgH="416160" progId="Equation.AxMath">
                  <p:embed/>
                </p:oleObj>
              </mc:Choice>
              <mc:Fallback>
                <p:oleObj name="AxMath" r:id="rId5" imgW="612720" imgH="416160" progId="Equation.AxMath">
                  <p:embed/>
                  <p:pic>
                    <p:nvPicPr>
                      <p:cNvPr id="9" name="对象 8">
                        <a:extLst>
                          <a:ext uri="{FF2B5EF4-FFF2-40B4-BE49-F238E27FC236}">
                            <a16:creationId xmlns:a16="http://schemas.microsoft.com/office/drawing/2014/main" id="{75DA2067-CC4E-85EB-0256-89042C4748F7}"/>
                          </a:ext>
                        </a:extLst>
                      </p:cNvPr>
                      <p:cNvPicPr/>
                      <p:nvPr/>
                    </p:nvPicPr>
                    <p:blipFill>
                      <a:blip r:embed="rId6"/>
                      <a:stretch>
                        <a:fillRect/>
                      </a:stretch>
                    </p:blipFill>
                    <p:spPr>
                      <a:xfrm>
                        <a:off x="5910420" y="4251742"/>
                        <a:ext cx="977900" cy="66357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B2205AAD-710C-B303-F21C-61B963B63760}"/>
              </a:ext>
            </a:extLst>
          </p:cNvPr>
          <p:cNvGraphicFramePr>
            <a:graphicFrameLocks noChangeAspect="1"/>
          </p:cNvGraphicFramePr>
          <p:nvPr/>
        </p:nvGraphicFramePr>
        <p:xfrm>
          <a:off x="8424863" y="4225925"/>
          <a:ext cx="1684337" cy="663575"/>
        </p:xfrm>
        <a:graphic>
          <a:graphicData uri="http://schemas.openxmlformats.org/presentationml/2006/ole">
            <mc:AlternateContent xmlns:mc="http://schemas.openxmlformats.org/markup-compatibility/2006">
              <mc:Choice xmlns:v="urn:schemas-microsoft-com:vml" Requires="v">
                <p:oleObj name="AxMath" r:id="rId7" imgW="1054080" imgH="416160" progId="Equation.AxMath">
                  <p:embed/>
                </p:oleObj>
              </mc:Choice>
              <mc:Fallback>
                <p:oleObj name="AxMath" r:id="rId7" imgW="1054080" imgH="416160" progId="Equation.AxMath">
                  <p:embed/>
                  <p:pic>
                    <p:nvPicPr>
                      <p:cNvPr id="10" name="对象 9">
                        <a:extLst>
                          <a:ext uri="{FF2B5EF4-FFF2-40B4-BE49-F238E27FC236}">
                            <a16:creationId xmlns:a16="http://schemas.microsoft.com/office/drawing/2014/main" id="{B2205AAD-710C-B303-F21C-61B963B63760}"/>
                          </a:ext>
                        </a:extLst>
                      </p:cNvPr>
                      <p:cNvPicPr/>
                      <p:nvPr/>
                    </p:nvPicPr>
                    <p:blipFill>
                      <a:blip r:embed="rId8"/>
                      <a:stretch>
                        <a:fillRect/>
                      </a:stretch>
                    </p:blipFill>
                    <p:spPr>
                      <a:xfrm>
                        <a:off x="8424863" y="4225925"/>
                        <a:ext cx="1684337" cy="663575"/>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839E94C8-5425-2F20-DD6A-22DA16F45184}"/>
              </a:ext>
            </a:extLst>
          </p:cNvPr>
          <p:cNvSpPr txBox="1"/>
          <p:nvPr/>
        </p:nvSpPr>
        <p:spPr>
          <a:xfrm>
            <a:off x="985838" y="4960238"/>
            <a:ext cx="4407693" cy="369332"/>
          </a:xfrm>
          <a:prstGeom prst="rect">
            <a:avLst/>
          </a:prstGeom>
          <a:noFill/>
        </p:spPr>
        <p:txBody>
          <a:bodyPr wrap="square" rtlCol="0">
            <a:spAutoFit/>
          </a:bodyPr>
          <a:lstStyle/>
          <a:p>
            <a:r>
              <a:rPr lang="zh-CN" altLang="en-US" dirty="0"/>
              <a:t>（</a:t>
            </a:r>
            <a:r>
              <a:rPr lang="en-US" altLang="zh-CN" dirty="0"/>
              <a:t>3</a:t>
            </a:r>
            <a:r>
              <a:rPr lang="zh-CN" altLang="en-US" dirty="0"/>
              <a:t>）</a:t>
            </a: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8PSK</a:t>
            </a:r>
            <a:r>
              <a:rPr lang="zh-CN" altLang="en-US" dirty="0">
                <a:latin typeface="Times New Roman" panose="02020603050405020304" pitchFamily="18" charset="0"/>
                <a:cs typeface="Times New Roman" panose="02020603050405020304" pitchFamily="18" charset="0"/>
              </a:rPr>
              <a:t>星座点组成的圆的半径为：</a:t>
            </a:r>
            <a:endParaRPr lang="zh-CN" altLang="en-US" dirty="0"/>
          </a:p>
        </p:txBody>
      </p:sp>
      <p:graphicFrame>
        <p:nvGraphicFramePr>
          <p:cNvPr id="13" name="对象 12">
            <a:extLst>
              <a:ext uri="{FF2B5EF4-FFF2-40B4-BE49-F238E27FC236}">
                <a16:creationId xmlns:a16="http://schemas.microsoft.com/office/drawing/2014/main" id="{F8272840-6A14-1C11-3378-66042478606C}"/>
              </a:ext>
            </a:extLst>
          </p:cNvPr>
          <p:cNvGraphicFramePr>
            <a:graphicFrameLocks noChangeAspect="1"/>
          </p:cNvGraphicFramePr>
          <p:nvPr/>
        </p:nvGraphicFramePr>
        <p:xfrm>
          <a:off x="5099844" y="4966033"/>
          <a:ext cx="176213" cy="363537"/>
        </p:xfrm>
        <a:graphic>
          <a:graphicData uri="http://schemas.openxmlformats.org/presentationml/2006/ole">
            <mc:AlternateContent xmlns:mc="http://schemas.openxmlformats.org/markup-compatibility/2006">
              <mc:Choice xmlns:v="urn:schemas-microsoft-com:vml" Requires="v">
                <p:oleObj name="AxMath" r:id="rId9" imgW="110520" imgH="226800" progId="Equation.AxMath">
                  <p:embed/>
                </p:oleObj>
              </mc:Choice>
              <mc:Fallback>
                <p:oleObj name="AxMath" r:id="rId9" imgW="110520" imgH="226800" progId="Equation.AxMath">
                  <p:embed/>
                  <p:pic>
                    <p:nvPicPr>
                      <p:cNvPr id="13" name="对象 12">
                        <a:extLst>
                          <a:ext uri="{FF2B5EF4-FFF2-40B4-BE49-F238E27FC236}">
                            <a16:creationId xmlns:a16="http://schemas.microsoft.com/office/drawing/2014/main" id="{F8272840-6A14-1C11-3378-66042478606C}"/>
                          </a:ext>
                        </a:extLst>
                      </p:cNvPr>
                      <p:cNvPicPr/>
                      <p:nvPr/>
                    </p:nvPicPr>
                    <p:blipFill>
                      <a:blip r:embed="rId10"/>
                      <a:stretch>
                        <a:fillRect/>
                      </a:stretch>
                    </p:blipFill>
                    <p:spPr>
                      <a:xfrm>
                        <a:off x="5099844" y="4966033"/>
                        <a:ext cx="176213" cy="36353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BD39A62F-5A22-A34E-9A12-AF47547EDCD7}"/>
              </a:ext>
            </a:extLst>
          </p:cNvPr>
          <p:cNvGraphicFramePr>
            <a:graphicFrameLocks noChangeAspect="1"/>
          </p:cNvGraphicFramePr>
          <p:nvPr/>
        </p:nvGraphicFramePr>
        <p:xfrm>
          <a:off x="3817937" y="5234883"/>
          <a:ext cx="4924425" cy="795337"/>
        </p:xfrm>
        <a:graphic>
          <a:graphicData uri="http://schemas.openxmlformats.org/presentationml/2006/ole">
            <mc:AlternateContent xmlns:mc="http://schemas.openxmlformats.org/markup-compatibility/2006">
              <mc:Choice xmlns:v="urn:schemas-microsoft-com:vml" Requires="v">
                <p:oleObj name="AxMath" r:id="rId11" imgW="2791440" imgH="451440" progId="Equation.AxMath">
                  <p:embed/>
                </p:oleObj>
              </mc:Choice>
              <mc:Fallback>
                <p:oleObj name="AxMath" r:id="rId11" imgW="2791440" imgH="451440" progId="Equation.AxMath">
                  <p:embed/>
                  <p:pic>
                    <p:nvPicPr>
                      <p:cNvPr id="14" name="对象 13">
                        <a:extLst>
                          <a:ext uri="{FF2B5EF4-FFF2-40B4-BE49-F238E27FC236}">
                            <a16:creationId xmlns:a16="http://schemas.microsoft.com/office/drawing/2014/main" id="{BD39A62F-5A22-A34E-9A12-AF47547EDCD7}"/>
                          </a:ext>
                        </a:extLst>
                      </p:cNvPr>
                      <p:cNvPicPr/>
                      <p:nvPr/>
                    </p:nvPicPr>
                    <p:blipFill>
                      <a:blip r:embed="rId12"/>
                      <a:stretch>
                        <a:fillRect/>
                      </a:stretch>
                    </p:blipFill>
                    <p:spPr>
                      <a:xfrm>
                        <a:off x="3817937" y="5234883"/>
                        <a:ext cx="4924425" cy="795337"/>
                      </a:xfrm>
                      <a:prstGeom prst="rect">
                        <a:avLst/>
                      </a:prstGeom>
                    </p:spPr>
                  </p:pic>
                </p:oleObj>
              </mc:Fallback>
            </mc:AlternateContent>
          </a:graphicData>
        </a:graphic>
      </p:graphicFrame>
      <p:grpSp>
        <p:nvGrpSpPr>
          <p:cNvPr id="19" name="组合 18">
            <a:extLst>
              <a:ext uri="{FF2B5EF4-FFF2-40B4-BE49-F238E27FC236}">
                <a16:creationId xmlns:a16="http://schemas.microsoft.com/office/drawing/2014/main" id="{41AC078B-080F-9F7B-18CE-C3E8A5D51BE1}"/>
              </a:ext>
            </a:extLst>
          </p:cNvPr>
          <p:cNvGrpSpPr/>
          <p:nvPr/>
        </p:nvGrpSpPr>
        <p:grpSpPr>
          <a:xfrm>
            <a:off x="1524000" y="6124533"/>
            <a:ext cx="2748757" cy="381109"/>
            <a:chOff x="985838" y="5605709"/>
            <a:chExt cx="2748757" cy="381109"/>
          </a:xfrm>
        </p:grpSpPr>
        <p:sp>
          <p:nvSpPr>
            <p:cNvPr id="15" name="文本框 14">
              <a:extLst>
                <a:ext uri="{FF2B5EF4-FFF2-40B4-BE49-F238E27FC236}">
                  <a16:creationId xmlns:a16="http://schemas.microsoft.com/office/drawing/2014/main" id="{82F35EC0-58C4-7E07-B54A-F240A0DAD35A}"/>
                </a:ext>
              </a:extLst>
            </p:cNvPr>
            <p:cNvSpPr txBox="1"/>
            <p:nvPr/>
          </p:nvSpPr>
          <p:spPr>
            <a:xfrm>
              <a:off x="985838" y="5605709"/>
              <a:ext cx="173593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8PSK</a:t>
              </a:r>
              <a:r>
                <a:rPr lang="zh-CN" altLang="en-US" dirty="0">
                  <a:latin typeface="Times New Roman" panose="02020603050405020304" pitchFamily="18" charset="0"/>
                  <a:cs typeface="Times New Roman" panose="02020603050405020304" pitchFamily="18" charset="0"/>
                </a:rPr>
                <a:t>平均能量：</a:t>
              </a:r>
              <a:endParaRPr lang="zh-CN" altLang="en-US" dirty="0"/>
            </a:p>
          </p:txBody>
        </p:sp>
        <p:graphicFrame>
          <p:nvGraphicFramePr>
            <p:cNvPr id="18" name="对象 17">
              <a:extLst>
                <a:ext uri="{FF2B5EF4-FFF2-40B4-BE49-F238E27FC236}">
                  <a16:creationId xmlns:a16="http://schemas.microsoft.com/office/drawing/2014/main" id="{3410AFE5-A66A-E68B-8FB3-3C2C9CB9B221}"/>
                </a:ext>
              </a:extLst>
            </p:cNvPr>
            <p:cNvGraphicFramePr>
              <a:graphicFrameLocks noChangeAspect="1"/>
            </p:cNvGraphicFramePr>
            <p:nvPr/>
          </p:nvGraphicFramePr>
          <p:xfrm>
            <a:off x="2677320" y="5620106"/>
            <a:ext cx="1057275" cy="366712"/>
          </p:xfrm>
          <a:graphic>
            <a:graphicData uri="http://schemas.openxmlformats.org/presentationml/2006/ole">
              <mc:AlternateContent xmlns:mc="http://schemas.openxmlformats.org/markup-compatibility/2006">
                <mc:Choice xmlns:v="urn:schemas-microsoft-com:vml" Requires="v">
                  <p:oleObj name="AxMath" r:id="rId13" imgW="662760" imgH="230760" progId="Equation.AxMath">
                    <p:embed/>
                  </p:oleObj>
                </mc:Choice>
                <mc:Fallback>
                  <p:oleObj name="AxMath" r:id="rId13" imgW="662760" imgH="230760" progId="Equation.AxMath">
                    <p:embed/>
                    <p:pic>
                      <p:nvPicPr>
                        <p:cNvPr id="18" name="对象 17">
                          <a:extLst>
                            <a:ext uri="{FF2B5EF4-FFF2-40B4-BE49-F238E27FC236}">
                              <a16:creationId xmlns:a16="http://schemas.microsoft.com/office/drawing/2014/main" id="{3410AFE5-A66A-E68B-8FB3-3C2C9CB9B221}"/>
                            </a:ext>
                          </a:extLst>
                        </p:cNvPr>
                        <p:cNvPicPr/>
                        <p:nvPr/>
                      </p:nvPicPr>
                      <p:blipFill>
                        <a:blip r:embed="rId14"/>
                        <a:stretch>
                          <a:fillRect/>
                        </a:stretch>
                      </p:blipFill>
                      <p:spPr>
                        <a:xfrm>
                          <a:off x="2677320" y="5620106"/>
                          <a:ext cx="1057275" cy="366712"/>
                        </a:xfrm>
                        <a:prstGeom prst="rect">
                          <a:avLst/>
                        </a:prstGeom>
                      </p:spPr>
                    </p:pic>
                  </p:oleObj>
                </mc:Fallback>
              </mc:AlternateContent>
            </a:graphicData>
          </a:graphic>
        </p:graphicFrame>
      </p:grpSp>
      <p:grpSp>
        <p:nvGrpSpPr>
          <p:cNvPr id="5" name="组合 4">
            <a:extLst>
              <a:ext uri="{FF2B5EF4-FFF2-40B4-BE49-F238E27FC236}">
                <a16:creationId xmlns:a16="http://schemas.microsoft.com/office/drawing/2014/main" id="{269E6CB5-6E4C-50EA-021F-C5BC9FDFC919}"/>
              </a:ext>
            </a:extLst>
          </p:cNvPr>
          <p:cNvGrpSpPr/>
          <p:nvPr/>
        </p:nvGrpSpPr>
        <p:grpSpPr>
          <a:xfrm>
            <a:off x="4858938" y="6036154"/>
            <a:ext cx="4985544" cy="771525"/>
            <a:chOff x="985838" y="5536895"/>
            <a:chExt cx="4985544" cy="771525"/>
          </a:xfrm>
        </p:grpSpPr>
        <p:sp>
          <p:nvSpPr>
            <p:cNvPr id="16" name="文本框 15">
              <a:extLst>
                <a:ext uri="{FF2B5EF4-FFF2-40B4-BE49-F238E27FC236}">
                  <a16:creationId xmlns:a16="http://schemas.microsoft.com/office/drawing/2014/main" id="{89C3B9CC-9B84-940E-A36D-6E5ED4A17561}"/>
                </a:ext>
              </a:extLst>
            </p:cNvPr>
            <p:cNvSpPr txBox="1"/>
            <p:nvPr/>
          </p:nvSpPr>
          <p:spPr>
            <a:xfrm>
              <a:off x="985838" y="5605709"/>
              <a:ext cx="1735931"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平均能量之比：</a:t>
              </a:r>
              <a:endParaRPr lang="zh-CN" altLang="en-US" dirty="0"/>
            </a:p>
          </p:txBody>
        </p:sp>
        <p:graphicFrame>
          <p:nvGraphicFramePr>
            <p:cNvPr id="20" name="对象 19">
              <a:extLst>
                <a:ext uri="{FF2B5EF4-FFF2-40B4-BE49-F238E27FC236}">
                  <a16:creationId xmlns:a16="http://schemas.microsoft.com/office/drawing/2014/main" id="{43179DD1-68C8-3BC8-7600-8BB80206D416}"/>
                </a:ext>
              </a:extLst>
            </p:cNvPr>
            <p:cNvGraphicFramePr>
              <a:graphicFrameLocks noChangeAspect="1"/>
            </p:cNvGraphicFramePr>
            <p:nvPr/>
          </p:nvGraphicFramePr>
          <p:xfrm>
            <a:off x="2721769" y="5536895"/>
            <a:ext cx="3249613" cy="771525"/>
          </p:xfrm>
          <a:graphic>
            <a:graphicData uri="http://schemas.openxmlformats.org/presentationml/2006/ole">
              <mc:AlternateContent xmlns:mc="http://schemas.openxmlformats.org/markup-compatibility/2006">
                <mc:Choice xmlns:v="urn:schemas-microsoft-com:vml" Requires="v">
                  <p:oleObj name="AxMath" r:id="rId15" imgW="2032920" imgH="483480" progId="Equation.AxMath">
                    <p:embed/>
                  </p:oleObj>
                </mc:Choice>
                <mc:Fallback>
                  <p:oleObj name="AxMath" r:id="rId15" imgW="2032920" imgH="483480" progId="Equation.AxMath">
                    <p:embed/>
                    <p:pic>
                      <p:nvPicPr>
                        <p:cNvPr id="20" name="对象 19">
                          <a:extLst>
                            <a:ext uri="{FF2B5EF4-FFF2-40B4-BE49-F238E27FC236}">
                              <a16:creationId xmlns:a16="http://schemas.microsoft.com/office/drawing/2014/main" id="{43179DD1-68C8-3BC8-7600-8BB80206D416}"/>
                            </a:ext>
                          </a:extLst>
                        </p:cNvPr>
                        <p:cNvPicPr/>
                        <p:nvPr/>
                      </p:nvPicPr>
                      <p:blipFill>
                        <a:blip r:embed="rId16"/>
                        <a:stretch>
                          <a:fillRect/>
                        </a:stretch>
                      </p:blipFill>
                      <p:spPr>
                        <a:xfrm>
                          <a:off x="2721769" y="5536895"/>
                          <a:ext cx="3249613" cy="771525"/>
                        </a:xfrm>
                        <a:prstGeom prst="rect">
                          <a:avLst/>
                        </a:prstGeom>
                      </p:spPr>
                    </p:pic>
                  </p:oleObj>
                </mc:Fallback>
              </mc:AlternateContent>
            </a:graphicData>
          </a:graphic>
        </p:graphicFrame>
      </p:grpSp>
    </p:spTree>
    <p:extLst>
      <p:ext uri="{BB962C8B-B14F-4D97-AF65-F5344CB8AC3E}">
        <p14:creationId xmlns:p14="http://schemas.microsoft.com/office/powerpoint/2010/main" val="377323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a:spLocks noGrp="1"/>
          </p:cNvSpPr>
          <p:nvPr>
            <p:ph type="ftr" sz="quarter" idx="10"/>
          </p:nvPr>
        </p:nvSpPr>
        <p:spPr>
          <a:xfrm>
            <a:off x="1524000" y="71439"/>
            <a:ext cx="9144000" cy="333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zh-CN" altLang="en-US" sz="1600">
                <a:solidFill>
                  <a:srgbClr val="FF0066"/>
                </a:solidFill>
              </a:rPr>
              <a:t>现代通信原理           第四章  连续波（模拟）调制</a:t>
            </a:r>
          </a:p>
        </p:txBody>
      </p:sp>
      <p:sp>
        <p:nvSpPr>
          <p:cNvPr id="2" name="Rectangle 2">
            <a:extLst>
              <a:ext uri="{FF2B5EF4-FFF2-40B4-BE49-F238E27FC236}">
                <a16:creationId xmlns:a16="http://schemas.microsoft.com/office/drawing/2014/main" id="{8F919725-E82F-2958-852E-E736E083F9F3}"/>
              </a:ext>
            </a:extLst>
          </p:cNvPr>
          <p:cNvSpPr>
            <a:spLocks noChangeArrowheads="1"/>
          </p:cNvSpPr>
          <p:nvPr/>
        </p:nvSpPr>
        <p:spPr bwMode="auto">
          <a:xfrm>
            <a:off x="4038600" y="2116558"/>
            <a:ext cx="169554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D31294F9-C6FE-A800-1EE5-3321FC11C9DC}"/>
              </a:ext>
            </a:extLst>
          </p:cNvPr>
          <p:cNvSpPr txBox="1"/>
          <p:nvPr/>
        </p:nvSpPr>
        <p:spPr>
          <a:xfrm>
            <a:off x="907257" y="421985"/>
            <a:ext cx="10198893" cy="1323439"/>
          </a:xfrm>
          <a:prstGeom prst="rect">
            <a:avLst/>
          </a:prstGeom>
          <a:noFill/>
        </p:spPr>
        <p:txBody>
          <a:bodyPr wrap="square" rtlCol="0">
            <a:spAutoFit/>
          </a:bodyPr>
          <a:lstStyle/>
          <a:p>
            <a:r>
              <a:rPr lang="en-US" altLang="zh-CN" sz="2000" dirty="0">
                <a:latin typeface="+mn-ea"/>
              </a:rPr>
              <a:t>(3)</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若</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8PSK</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调制的相邻星座点间距离与该调制的相邻星座点间距离相等，则两种调制的发送符号平均能量之比为多少？在相同信道噪声环境下，</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高信噪比下符号检测错误仅由相邻星座点间的错判引起</a:t>
            </a:r>
            <a:r>
              <a:rPr lang="zh-CN" altLang="en-US" sz="2000" dirty="0">
                <a:latin typeface="Calibri" panose="020F0502020204030204" pitchFamily="34"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等每个星座点概率发送。</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采用相干解调哪种调制的误符号率更低？请说明理由</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Rectangle 2">
            <a:extLst>
              <a:ext uri="{FF2B5EF4-FFF2-40B4-BE49-F238E27FC236}">
                <a16:creationId xmlns:a16="http://schemas.microsoft.com/office/drawing/2014/main" id="{01C2217C-CA79-75EB-F053-B4F81A5E4366}"/>
              </a:ext>
            </a:extLst>
          </p:cNvPr>
          <p:cNvSpPr>
            <a:spLocks noChangeArrowheads="1"/>
          </p:cNvSpPr>
          <p:nvPr/>
        </p:nvSpPr>
        <p:spPr bwMode="auto">
          <a:xfrm>
            <a:off x="3171825" y="33479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DD758A75-20B4-8153-A993-8F5002F022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5655" y="1364874"/>
            <a:ext cx="2025175" cy="2025175"/>
          </a:xfrm>
          <a:prstGeom prst="rect">
            <a:avLst/>
          </a:prstGeom>
          <a:noFill/>
          <a:ln>
            <a:noFill/>
          </a:ln>
        </p:spPr>
      </p:pic>
      <p:grpSp>
        <p:nvGrpSpPr>
          <p:cNvPr id="21" name="组合 20">
            <a:extLst>
              <a:ext uri="{FF2B5EF4-FFF2-40B4-BE49-F238E27FC236}">
                <a16:creationId xmlns:a16="http://schemas.microsoft.com/office/drawing/2014/main" id="{C2357497-CAB0-8917-96C5-4F2E2B058865}"/>
              </a:ext>
            </a:extLst>
          </p:cNvPr>
          <p:cNvGrpSpPr/>
          <p:nvPr/>
        </p:nvGrpSpPr>
        <p:grpSpPr>
          <a:xfrm>
            <a:off x="940038" y="3737767"/>
            <a:ext cx="8974852" cy="636587"/>
            <a:chOff x="907256" y="3303296"/>
            <a:chExt cx="8974852" cy="636587"/>
          </a:xfrm>
        </p:grpSpPr>
        <p:sp>
          <p:nvSpPr>
            <p:cNvPr id="5" name="文本框 4">
              <a:extLst>
                <a:ext uri="{FF2B5EF4-FFF2-40B4-BE49-F238E27FC236}">
                  <a16:creationId xmlns:a16="http://schemas.microsoft.com/office/drawing/2014/main" id="{CD84EC18-E4DC-8F55-99EA-93764502AFA2}"/>
                </a:ext>
              </a:extLst>
            </p:cNvPr>
            <p:cNvSpPr txBox="1"/>
            <p:nvPr/>
          </p:nvSpPr>
          <p:spPr>
            <a:xfrm>
              <a:off x="907256" y="3429000"/>
              <a:ext cx="6015037" cy="369332"/>
            </a:xfrm>
            <a:prstGeom prst="rect">
              <a:avLst/>
            </a:prstGeom>
            <a:noFill/>
          </p:spPr>
          <p:txBody>
            <a:bodyPr wrap="square" rtlCol="0">
              <a:spAutoFit/>
            </a:bodyPr>
            <a:lstStyle/>
            <a:p>
              <a:r>
                <a:rPr lang="en-US" altLang="zh-CN" sz="1800" b="0" dirty="0">
                  <a:solidFill>
                    <a:schemeClr val="tx1"/>
                  </a:solidFill>
                  <a:effectLst/>
                  <a:latin typeface="Times New Roman" panose="02020603050405020304" pitchFamily="18" charset="0"/>
                  <a:ea typeface="宋体" panose="02010600030101010101" pitchFamily="2" charset="-122"/>
                </a:rPr>
                <a:t>8</a:t>
              </a:r>
              <a:r>
                <a:rPr lang="zh-CN" altLang="zh-CN" sz="18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元幅度相位键控调制</a:t>
              </a:r>
              <a:r>
                <a:rPr lang="zh-CN" altLang="en-US" sz="18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的误符号率</a:t>
              </a:r>
              <a:r>
                <a:rPr lang="zh-CN" altLang="en-US" dirty="0">
                  <a:latin typeface="Times New Roman" panose="02020603050405020304" pitchFamily="18" charset="0"/>
                  <a:cs typeface="Times New Roman" panose="02020603050405020304" pitchFamily="18" charset="0"/>
                </a:rPr>
                <a:t>：</a:t>
              </a:r>
              <a:endParaRPr lang="zh-CN" altLang="en-US" dirty="0"/>
            </a:p>
          </p:txBody>
        </p:sp>
        <p:graphicFrame>
          <p:nvGraphicFramePr>
            <p:cNvPr id="16" name="对象 15">
              <a:extLst>
                <a:ext uri="{FF2B5EF4-FFF2-40B4-BE49-F238E27FC236}">
                  <a16:creationId xmlns:a16="http://schemas.microsoft.com/office/drawing/2014/main" id="{AC6EEAE4-74A6-913F-43A9-5630EDC3DF44}"/>
                </a:ext>
              </a:extLst>
            </p:cNvPr>
            <p:cNvGraphicFramePr>
              <a:graphicFrameLocks noChangeAspect="1"/>
            </p:cNvGraphicFramePr>
            <p:nvPr/>
          </p:nvGraphicFramePr>
          <p:xfrm>
            <a:off x="4527471" y="3303296"/>
            <a:ext cx="5354637" cy="636587"/>
          </p:xfrm>
          <a:graphic>
            <a:graphicData uri="http://schemas.openxmlformats.org/presentationml/2006/ole">
              <mc:AlternateContent xmlns:mc="http://schemas.openxmlformats.org/markup-compatibility/2006">
                <mc:Choice xmlns:v="urn:schemas-microsoft-com:vml" Requires="v">
                  <p:oleObj name="AxMath" r:id="rId3" imgW="4197960" imgH="498960" progId="Equation.AxMath">
                    <p:embed/>
                  </p:oleObj>
                </mc:Choice>
                <mc:Fallback>
                  <p:oleObj name="AxMath" r:id="rId3" imgW="4197960" imgH="498960" progId="Equation.AxMath">
                    <p:embed/>
                    <p:pic>
                      <p:nvPicPr>
                        <p:cNvPr id="16" name="对象 15">
                          <a:extLst>
                            <a:ext uri="{FF2B5EF4-FFF2-40B4-BE49-F238E27FC236}">
                              <a16:creationId xmlns:a16="http://schemas.microsoft.com/office/drawing/2014/main" id="{AC6EEAE4-74A6-913F-43A9-5630EDC3DF44}"/>
                            </a:ext>
                          </a:extLst>
                        </p:cNvPr>
                        <p:cNvPicPr/>
                        <p:nvPr/>
                      </p:nvPicPr>
                      <p:blipFill>
                        <a:blip r:embed="rId4"/>
                        <a:stretch>
                          <a:fillRect/>
                        </a:stretch>
                      </p:blipFill>
                      <p:spPr>
                        <a:xfrm>
                          <a:off x="4527471" y="3303296"/>
                          <a:ext cx="5354637" cy="636587"/>
                        </a:xfrm>
                        <a:prstGeom prst="rect">
                          <a:avLst/>
                        </a:prstGeom>
                      </p:spPr>
                    </p:pic>
                  </p:oleObj>
                </mc:Fallback>
              </mc:AlternateContent>
            </a:graphicData>
          </a:graphic>
        </p:graphicFrame>
      </p:grpSp>
      <p:grpSp>
        <p:nvGrpSpPr>
          <p:cNvPr id="22" name="组合 21">
            <a:extLst>
              <a:ext uri="{FF2B5EF4-FFF2-40B4-BE49-F238E27FC236}">
                <a16:creationId xmlns:a16="http://schemas.microsoft.com/office/drawing/2014/main" id="{90795939-7E59-7A57-DDB6-EB87FA8F9D13}"/>
              </a:ext>
            </a:extLst>
          </p:cNvPr>
          <p:cNvGrpSpPr/>
          <p:nvPr/>
        </p:nvGrpSpPr>
        <p:grpSpPr>
          <a:xfrm>
            <a:off x="907257" y="5001683"/>
            <a:ext cx="6015037" cy="635000"/>
            <a:chOff x="907256" y="3301772"/>
            <a:chExt cx="6015037" cy="635000"/>
          </a:xfrm>
        </p:grpSpPr>
        <p:sp>
          <p:nvSpPr>
            <p:cNvPr id="23" name="文本框 22">
              <a:extLst>
                <a:ext uri="{FF2B5EF4-FFF2-40B4-BE49-F238E27FC236}">
                  <a16:creationId xmlns:a16="http://schemas.microsoft.com/office/drawing/2014/main" id="{A941E010-15D2-B65D-F777-F78BAF00A937}"/>
                </a:ext>
              </a:extLst>
            </p:cNvPr>
            <p:cNvSpPr txBox="1"/>
            <p:nvPr/>
          </p:nvSpPr>
          <p:spPr>
            <a:xfrm>
              <a:off x="907256" y="3429000"/>
              <a:ext cx="6015037" cy="369332"/>
            </a:xfrm>
            <a:prstGeom prst="rect">
              <a:avLst/>
            </a:prstGeom>
            <a:noFill/>
          </p:spPr>
          <p:txBody>
            <a:bodyPr wrap="square" rtlCol="0">
              <a:spAutoFit/>
            </a:bodyPr>
            <a:lstStyle/>
            <a:p>
              <a:r>
                <a:rPr lang="en-US" altLang="zh-CN" sz="1800" b="0" dirty="0">
                  <a:solidFill>
                    <a:schemeClr val="tx1"/>
                  </a:solidFill>
                  <a:effectLst/>
                  <a:latin typeface="Times New Roman" panose="02020603050405020304" pitchFamily="18" charset="0"/>
                  <a:ea typeface="宋体" panose="02010600030101010101" pitchFamily="2" charset="-122"/>
                </a:rPr>
                <a:t>8PSK</a:t>
              </a:r>
              <a:r>
                <a:rPr lang="zh-CN" altLang="en-US" sz="1800" b="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误符号率</a:t>
              </a:r>
              <a:r>
                <a:rPr lang="zh-CN" altLang="en-US" dirty="0">
                  <a:latin typeface="Times New Roman" panose="02020603050405020304" pitchFamily="18" charset="0"/>
                  <a:cs typeface="Times New Roman" panose="02020603050405020304" pitchFamily="18" charset="0"/>
                </a:rPr>
                <a:t>：</a:t>
              </a:r>
              <a:endParaRPr lang="zh-CN" altLang="en-US" dirty="0"/>
            </a:p>
          </p:txBody>
        </p:sp>
        <p:graphicFrame>
          <p:nvGraphicFramePr>
            <p:cNvPr id="24" name="对象 23">
              <a:extLst>
                <a:ext uri="{FF2B5EF4-FFF2-40B4-BE49-F238E27FC236}">
                  <a16:creationId xmlns:a16="http://schemas.microsoft.com/office/drawing/2014/main" id="{5ED2FAA9-20A9-49F3-A591-3D512C00344A}"/>
                </a:ext>
              </a:extLst>
            </p:cNvPr>
            <p:cNvGraphicFramePr>
              <a:graphicFrameLocks noChangeAspect="1"/>
            </p:cNvGraphicFramePr>
            <p:nvPr/>
          </p:nvGraphicFramePr>
          <p:xfrm>
            <a:off x="3101975" y="3301772"/>
            <a:ext cx="3768725" cy="635000"/>
          </p:xfrm>
          <a:graphic>
            <a:graphicData uri="http://schemas.openxmlformats.org/presentationml/2006/ole">
              <mc:AlternateContent xmlns:mc="http://schemas.openxmlformats.org/markup-compatibility/2006">
                <mc:Choice xmlns:v="urn:schemas-microsoft-com:vml" Requires="v">
                  <p:oleObj name="AxMath" r:id="rId5" imgW="2954160" imgH="498960" progId="Equation.AxMath">
                    <p:embed/>
                  </p:oleObj>
                </mc:Choice>
                <mc:Fallback>
                  <p:oleObj name="AxMath" r:id="rId5" imgW="2954160" imgH="498960" progId="Equation.AxMath">
                    <p:embed/>
                    <p:pic>
                      <p:nvPicPr>
                        <p:cNvPr id="24" name="对象 23">
                          <a:extLst>
                            <a:ext uri="{FF2B5EF4-FFF2-40B4-BE49-F238E27FC236}">
                              <a16:creationId xmlns:a16="http://schemas.microsoft.com/office/drawing/2014/main" id="{5ED2FAA9-20A9-49F3-A591-3D512C00344A}"/>
                            </a:ext>
                          </a:extLst>
                        </p:cNvPr>
                        <p:cNvPicPr/>
                        <p:nvPr/>
                      </p:nvPicPr>
                      <p:blipFill>
                        <a:blip r:embed="rId6"/>
                        <a:stretch>
                          <a:fillRect/>
                        </a:stretch>
                      </p:blipFill>
                      <p:spPr>
                        <a:xfrm>
                          <a:off x="3101975" y="3301772"/>
                          <a:ext cx="3768725" cy="635000"/>
                        </a:xfrm>
                        <a:prstGeom prst="rect">
                          <a:avLst/>
                        </a:prstGeom>
                      </p:spPr>
                    </p:pic>
                  </p:oleObj>
                </mc:Fallback>
              </mc:AlternateContent>
            </a:graphicData>
          </a:graphic>
        </p:graphicFrame>
      </p:grpSp>
      <p:sp>
        <p:nvSpPr>
          <p:cNvPr id="29" name="文本框 28">
            <a:extLst>
              <a:ext uri="{FF2B5EF4-FFF2-40B4-BE49-F238E27FC236}">
                <a16:creationId xmlns:a16="http://schemas.microsoft.com/office/drawing/2014/main" id="{3DB9C1D1-D0DE-04BA-68FB-DD852BB0A6B4}"/>
              </a:ext>
            </a:extLst>
          </p:cNvPr>
          <p:cNvSpPr txBox="1"/>
          <p:nvPr/>
        </p:nvSpPr>
        <p:spPr>
          <a:xfrm>
            <a:off x="838202" y="6183840"/>
            <a:ext cx="2507457" cy="369332"/>
          </a:xfrm>
          <a:prstGeom prst="rect">
            <a:avLst/>
          </a:prstGeom>
          <a:noFill/>
        </p:spPr>
        <p:txBody>
          <a:bodyPr wrap="square" rtlCol="0">
            <a:spAutoFit/>
          </a:bodyPr>
          <a:lstStyle/>
          <a:p>
            <a:r>
              <a:rPr lang="zh-CN" altLang="en-US" dirty="0"/>
              <a:t>所以</a:t>
            </a:r>
            <a:r>
              <a:rPr lang="en-US" altLang="zh-CN" dirty="0">
                <a:latin typeface="Times New Roman" panose="02020603050405020304" pitchFamily="18" charset="0"/>
                <a:cs typeface="Times New Roman" panose="02020603050405020304" pitchFamily="18" charset="0"/>
              </a:rPr>
              <a:t>8PSK</a:t>
            </a:r>
            <a:r>
              <a:rPr lang="zh-CN" altLang="en-US" dirty="0"/>
              <a:t>误符号率低。</a:t>
            </a:r>
          </a:p>
        </p:txBody>
      </p:sp>
      <p:sp>
        <p:nvSpPr>
          <p:cNvPr id="6" name="文本框 5">
            <a:extLst>
              <a:ext uri="{FF2B5EF4-FFF2-40B4-BE49-F238E27FC236}">
                <a16:creationId xmlns:a16="http://schemas.microsoft.com/office/drawing/2014/main" id="{DE9331D2-233A-C882-4856-C3C567351A9B}"/>
              </a:ext>
            </a:extLst>
          </p:cNvPr>
          <p:cNvSpPr txBox="1"/>
          <p:nvPr/>
        </p:nvSpPr>
        <p:spPr>
          <a:xfrm>
            <a:off x="923368" y="3320211"/>
            <a:ext cx="9344025" cy="369332"/>
          </a:xfrm>
          <a:prstGeom prst="rect">
            <a:avLst/>
          </a:prstGeom>
          <a:noFill/>
        </p:spPr>
        <p:txBody>
          <a:bodyPr wrap="square" rtlCol="0">
            <a:spAutoFit/>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高信噪比下符号检测错误仅由相邻星座点间的错判引起</a:t>
            </a:r>
            <a:r>
              <a:rPr lang="zh-CN" altLang="en-US" dirty="0">
                <a:latin typeface="Calibri" panose="020F0502020204030204" pitchFamily="34"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星座点间距离相等，且等概率发送。</a:t>
            </a:r>
            <a:endParaRPr lang="zh-CN" altLang="en-US" dirty="0"/>
          </a:p>
        </p:txBody>
      </p:sp>
      <p:sp>
        <p:nvSpPr>
          <p:cNvPr id="7" name="文本框 6">
            <a:extLst>
              <a:ext uri="{FF2B5EF4-FFF2-40B4-BE49-F238E27FC236}">
                <a16:creationId xmlns:a16="http://schemas.microsoft.com/office/drawing/2014/main" id="{49376F11-A1D3-E70B-FDE6-5BE0CAC5D8F2}"/>
              </a:ext>
            </a:extLst>
          </p:cNvPr>
          <p:cNvSpPr txBox="1"/>
          <p:nvPr/>
        </p:nvSpPr>
        <p:spPr>
          <a:xfrm>
            <a:off x="900113" y="4355555"/>
            <a:ext cx="9082087"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有</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个相邻星座点的：</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个；有</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个相邻星座点的：</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个；有</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个相邻星座点的：</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a:t>
            </a:r>
            <a:endParaRPr lang="zh-CN" altLang="en-US" dirty="0"/>
          </a:p>
        </p:txBody>
      </p:sp>
      <p:sp>
        <p:nvSpPr>
          <p:cNvPr id="9" name="文本框 8">
            <a:extLst>
              <a:ext uri="{FF2B5EF4-FFF2-40B4-BE49-F238E27FC236}">
                <a16:creationId xmlns:a16="http://schemas.microsoft.com/office/drawing/2014/main" id="{338B74D1-195B-41EB-780E-4EDCEA53D6D7}"/>
              </a:ext>
            </a:extLst>
          </p:cNvPr>
          <p:cNvSpPr txBox="1"/>
          <p:nvPr/>
        </p:nvSpPr>
        <p:spPr>
          <a:xfrm>
            <a:off x="838202" y="5676868"/>
            <a:ext cx="3076574"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有</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个相邻星座点的：</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个。</a:t>
            </a:r>
            <a:endParaRPr lang="zh-CN" altLang="en-US" dirty="0"/>
          </a:p>
        </p:txBody>
      </p:sp>
    </p:spTree>
    <p:extLst>
      <p:ext uri="{BB962C8B-B14F-4D97-AF65-F5344CB8AC3E}">
        <p14:creationId xmlns:p14="http://schemas.microsoft.com/office/powerpoint/2010/main" val="108059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2486B3F-06B0-5F99-E367-1A0D2D202417}"/>
              </a:ext>
            </a:extLst>
          </p:cNvPr>
          <p:cNvSpPr>
            <a:spLocks noGrp="1" noChangeArrowheads="1"/>
          </p:cNvSpPr>
          <p:nvPr>
            <p:ph type="title"/>
          </p:nvPr>
        </p:nvSpPr>
        <p:spPr>
          <a:xfrm>
            <a:off x="1876426" y="242889"/>
            <a:ext cx="8196263" cy="522287"/>
          </a:xfrm>
        </p:spPr>
        <p:txBody>
          <a:bodyPr/>
          <a:lstStyle/>
          <a:p>
            <a:pPr eaLnBrk="1" hangingPunct="1"/>
            <a:r>
              <a:rPr lang="zh-CN" altLang="en-US" sz="2800" dirty="0"/>
              <a:t>差错控制编码</a:t>
            </a:r>
            <a:endParaRPr lang="en-US" altLang="zh-CN" sz="2800" dirty="0"/>
          </a:p>
        </p:txBody>
      </p:sp>
      <p:sp>
        <p:nvSpPr>
          <p:cNvPr id="2" name="矩形 1">
            <a:extLst>
              <a:ext uri="{FF2B5EF4-FFF2-40B4-BE49-F238E27FC236}">
                <a16:creationId xmlns:a16="http://schemas.microsoft.com/office/drawing/2014/main" id="{8F6587EB-8560-EFCE-FB55-E4C7FA111D82}"/>
              </a:ext>
            </a:extLst>
          </p:cNvPr>
          <p:cNvSpPr/>
          <p:nvPr/>
        </p:nvSpPr>
        <p:spPr>
          <a:xfrm>
            <a:off x="2089151" y="1160464"/>
            <a:ext cx="3993401" cy="646331"/>
          </a:xfrm>
          <a:prstGeom prst="rect">
            <a:avLst/>
          </a:prstGeom>
        </p:spPr>
        <p:txBody>
          <a:bodyPr wrap="none">
            <a:spAutoFit/>
          </a:bodyPr>
          <a:lstStyle/>
          <a:p>
            <a:pPr marL="285750" indent="-285750">
              <a:buFont typeface="Wingdings" panose="05000000000000000000" pitchFamily="2" charset="2"/>
              <a:buChar char="Ø"/>
              <a:defRPr/>
            </a:pPr>
            <a:r>
              <a:rPr lang="zh-CN" altLang="en-US" dirty="0">
                <a:latin typeface="华文仿宋" panose="02010600040101010101" pitchFamily="2" charset="-122"/>
                <a:ea typeface="华文仿宋" panose="02010600040101010101" pitchFamily="2" charset="-122"/>
                <a:sym typeface="Wingdings" panose="05000000000000000000" pitchFamily="2" charset="2"/>
              </a:rPr>
              <a:t>线性分组码  </a:t>
            </a:r>
            <a:endParaRPr lang="en-US" altLang="zh-CN" dirty="0">
              <a:solidFill>
                <a:srgbClr val="FF0000"/>
              </a:solidFill>
              <a:latin typeface="华文仿宋" panose="02010600040101010101" pitchFamily="2" charset="-122"/>
              <a:ea typeface="华文仿宋" panose="02010600040101010101" pitchFamily="2" charset="-122"/>
              <a:sym typeface="Wingdings" panose="05000000000000000000" pitchFamily="2" charset="2"/>
            </a:endParaRPr>
          </a:p>
          <a:p>
            <a:pPr>
              <a:defRPr/>
            </a:pPr>
            <a:r>
              <a:rPr lang="en-US" altLang="zh-CN" dirty="0">
                <a:solidFill>
                  <a:srgbClr val="FF0000"/>
                </a:solidFill>
                <a:latin typeface="华文仿宋" panose="02010600040101010101" pitchFamily="2" charset="-122"/>
                <a:ea typeface="华文仿宋" panose="02010600040101010101" pitchFamily="2" charset="-122"/>
                <a:sym typeface="Wingdings" panose="05000000000000000000" pitchFamily="2" charset="2"/>
              </a:rPr>
              <a:t>      </a:t>
            </a:r>
            <a:r>
              <a:rPr lang="zh-CN" altLang="en-US" dirty="0">
                <a:latin typeface="华文仿宋" panose="02010600040101010101" pitchFamily="2" charset="-122"/>
                <a:ea typeface="华文仿宋" panose="02010600040101010101" pitchFamily="2" charset="-122"/>
                <a:sym typeface="Wingdings" panose="05000000000000000000" pitchFamily="2" charset="2"/>
              </a:rPr>
              <a:t>校验矩阵和生成矩阵的转化关系。</a:t>
            </a:r>
            <a:endParaRPr lang="en-US" altLang="zh-CN" dirty="0">
              <a:latin typeface="华文仿宋" panose="02010600040101010101" pitchFamily="2" charset="-122"/>
              <a:ea typeface="华文仿宋" panose="02010600040101010101" pitchFamily="2" charset="-122"/>
              <a:sym typeface="Wingdings" panose="05000000000000000000" pitchFamily="2" charset="2"/>
            </a:endParaRPr>
          </a:p>
        </p:txBody>
      </p:sp>
      <p:sp>
        <p:nvSpPr>
          <p:cNvPr id="12" name="矩形 11">
            <a:extLst>
              <a:ext uri="{FF2B5EF4-FFF2-40B4-BE49-F238E27FC236}">
                <a16:creationId xmlns:a16="http://schemas.microsoft.com/office/drawing/2014/main" id="{E7C3A368-2798-FAEB-7BA5-569156B0491E}"/>
              </a:ext>
            </a:extLst>
          </p:cNvPr>
          <p:cNvSpPr/>
          <p:nvPr/>
        </p:nvSpPr>
        <p:spPr>
          <a:xfrm>
            <a:off x="2089150" y="1746251"/>
            <a:ext cx="7859844" cy="1200329"/>
          </a:xfrm>
          <a:prstGeom prst="rect">
            <a:avLst/>
          </a:prstGeom>
        </p:spPr>
        <p:txBody>
          <a:bodyPr wrap="none">
            <a:spAutoFit/>
          </a:bodyPr>
          <a:lstStyle/>
          <a:p>
            <a:pPr marL="285750" indent="-285750">
              <a:buFont typeface="Wingdings" panose="05000000000000000000" pitchFamily="2" charset="2"/>
              <a:buChar char="Ø"/>
              <a:defRPr/>
            </a:pPr>
            <a:r>
              <a:rPr lang="zh-CN" altLang="en-US" dirty="0">
                <a:latin typeface="华文仿宋" panose="02010600040101010101" pitchFamily="2" charset="-122"/>
                <a:ea typeface="华文仿宋" panose="02010600040101010101" pitchFamily="2" charset="-122"/>
                <a:sym typeface="Wingdings" panose="05000000000000000000" pitchFamily="2" charset="2"/>
              </a:rPr>
              <a:t>循环码  </a:t>
            </a:r>
            <a:endParaRPr lang="en-US" altLang="zh-CN" dirty="0">
              <a:solidFill>
                <a:srgbClr val="FF0000"/>
              </a:solidFill>
              <a:latin typeface="华文仿宋" panose="02010600040101010101" pitchFamily="2" charset="-122"/>
              <a:ea typeface="华文仿宋" panose="02010600040101010101" pitchFamily="2" charset="-122"/>
              <a:sym typeface="Wingdings" panose="05000000000000000000" pitchFamily="2" charset="2"/>
            </a:endParaRPr>
          </a:p>
          <a:p>
            <a:pPr>
              <a:defRPr/>
            </a:pPr>
            <a:r>
              <a:rPr lang="en-US" altLang="zh-CN" dirty="0">
                <a:solidFill>
                  <a:srgbClr val="FF0000"/>
                </a:solidFill>
                <a:latin typeface="华文仿宋" panose="02010600040101010101" pitchFamily="2" charset="-122"/>
                <a:ea typeface="华文仿宋" panose="02010600040101010101" pitchFamily="2" charset="-122"/>
                <a:sym typeface="Wingdings" panose="05000000000000000000" pitchFamily="2" charset="2"/>
              </a:rPr>
              <a:t>      </a:t>
            </a:r>
            <a:r>
              <a:rPr lang="zh-CN" altLang="en-US" dirty="0">
                <a:latin typeface="华文仿宋" panose="02010600040101010101" pitchFamily="2" charset="-122"/>
                <a:ea typeface="华文仿宋" panose="02010600040101010101" pitchFamily="2" charset="-122"/>
                <a:sym typeface="Wingdings" panose="05000000000000000000" pitchFamily="2" charset="2"/>
              </a:rPr>
              <a:t>利用生成多项式取余的方法得到生成矩阵。</a:t>
            </a:r>
            <a:endParaRPr lang="en-US" altLang="zh-CN" dirty="0">
              <a:latin typeface="华文仿宋" panose="02010600040101010101" pitchFamily="2" charset="-122"/>
              <a:ea typeface="华文仿宋" panose="02010600040101010101" pitchFamily="2" charset="-122"/>
              <a:sym typeface="Wingdings" panose="05000000000000000000" pitchFamily="2" charset="2"/>
            </a:endParaRPr>
          </a:p>
          <a:p>
            <a:pPr>
              <a:defRPr/>
            </a:pPr>
            <a:r>
              <a:rPr lang="en-US" altLang="zh-CN" dirty="0">
                <a:latin typeface="华文仿宋" panose="02010600040101010101" pitchFamily="2" charset="-122"/>
                <a:ea typeface="华文仿宋" panose="02010600040101010101" pitchFamily="2" charset="-122"/>
                <a:sym typeface="Wingdings" panose="05000000000000000000" pitchFamily="2" charset="2"/>
              </a:rPr>
              <a:t>       </a:t>
            </a:r>
            <a:r>
              <a:rPr lang="zh-CN" altLang="en-US" dirty="0">
                <a:latin typeface="华文仿宋" panose="02010600040101010101" pitchFamily="2" charset="-122"/>
                <a:ea typeface="华文仿宋" panose="02010600040101010101" pitchFamily="2" charset="-122"/>
                <a:sym typeface="Wingdings" panose="05000000000000000000" pitchFamily="2" charset="2"/>
              </a:rPr>
              <a:t>利用生成多项式直接求出相应</a:t>
            </a:r>
            <a:r>
              <a:rPr lang="en-US" altLang="zh-CN" dirty="0">
                <a:latin typeface="华文仿宋" panose="02010600040101010101" pitchFamily="2" charset="-122"/>
                <a:ea typeface="华文仿宋" panose="02010600040101010101" pitchFamily="2" charset="-122"/>
                <a:sym typeface="Wingdings" panose="05000000000000000000" pitchFamily="2" charset="2"/>
              </a:rPr>
              <a:t>1bit</a:t>
            </a:r>
            <a:r>
              <a:rPr lang="zh-CN" altLang="en-US" dirty="0">
                <a:latin typeface="华文仿宋" panose="02010600040101010101" pitchFamily="2" charset="-122"/>
                <a:ea typeface="华文仿宋" panose="02010600040101010101" pitchFamily="2" charset="-122"/>
                <a:sym typeface="Wingdings" panose="05000000000000000000" pitchFamily="2" charset="2"/>
              </a:rPr>
              <a:t>错误对应的错误图样，然后进行修正。</a:t>
            </a:r>
            <a:endParaRPr lang="en-US" altLang="zh-CN" dirty="0">
              <a:latin typeface="华文仿宋" panose="02010600040101010101" pitchFamily="2" charset="-122"/>
              <a:ea typeface="华文仿宋" panose="02010600040101010101" pitchFamily="2" charset="-122"/>
              <a:sym typeface="Wingdings" panose="05000000000000000000" pitchFamily="2" charset="2"/>
            </a:endParaRPr>
          </a:p>
          <a:p>
            <a:pPr>
              <a:defRPr/>
            </a:pPr>
            <a:r>
              <a:rPr lang="en-US" altLang="zh-CN" dirty="0">
                <a:latin typeface="华文仿宋" panose="02010600040101010101" pitchFamily="2" charset="-122"/>
                <a:ea typeface="华文仿宋" panose="02010600040101010101" pitchFamily="2" charset="-122"/>
                <a:sym typeface="Wingdings" panose="05000000000000000000" pitchFamily="2" charset="2"/>
              </a:rPr>
              <a:t>        </a:t>
            </a:r>
            <a:r>
              <a:rPr lang="zh-CN" altLang="en-US" dirty="0">
                <a:latin typeface="华文仿宋" panose="02010600040101010101" pitchFamily="2" charset="-122"/>
                <a:ea typeface="华文仿宋" panose="02010600040101010101" pitchFamily="2" charset="-122"/>
                <a:sym typeface="Wingdings" panose="05000000000000000000" pitchFamily="2" charset="2"/>
              </a:rPr>
              <a:t>自由距离        ：非零码字的最小码重。</a:t>
            </a:r>
            <a:endParaRPr lang="en-US" altLang="zh-CN" dirty="0">
              <a:latin typeface="华文仿宋" panose="02010600040101010101" pitchFamily="2" charset="-122"/>
              <a:ea typeface="华文仿宋" panose="02010600040101010101" pitchFamily="2" charset="-122"/>
              <a:sym typeface="Wingdings" panose="05000000000000000000" pitchFamily="2" charset="2"/>
            </a:endParaRPr>
          </a:p>
        </p:txBody>
      </p:sp>
      <p:sp>
        <p:nvSpPr>
          <p:cNvPr id="13" name="矩形 12">
            <a:extLst>
              <a:ext uri="{FF2B5EF4-FFF2-40B4-BE49-F238E27FC236}">
                <a16:creationId xmlns:a16="http://schemas.microsoft.com/office/drawing/2014/main" id="{0A251BF6-EA12-F268-64C6-B4272B121FAD}"/>
              </a:ext>
            </a:extLst>
          </p:cNvPr>
          <p:cNvSpPr/>
          <p:nvPr/>
        </p:nvSpPr>
        <p:spPr>
          <a:xfrm>
            <a:off x="2089150" y="2895601"/>
            <a:ext cx="3746538" cy="1200329"/>
          </a:xfrm>
          <a:prstGeom prst="rect">
            <a:avLst/>
          </a:prstGeom>
        </p:spPr>
        <p:txBody>
          <a:bodyPr wrap="none">
            <a:spAutoFit/>
          </a:bodyPr>
          <a:lstStyle/>
          <a:p>
            <a:pPr marL="285750" indent="-285750">
              <a:buFont typeface="Wingdings" panose="05000000000000000000" pitchFamily="2" charset="2"/>
              <a:buChar char="Ø"/>
              <a:defRPr/>
            </a:pPr>
            <a:r>
              <a:rPr lang="zh-CN" altLang="en-US" dirty="0">
                <a:latin typeface="华文仿宋" panose="02010600040101010101" pitchFamily="2" charset="-122"/>
                <a:ea typeface="华文仿宋" panose="02010600040101010101" pitchFamily="2" charset="-122"/>
                <a:sym typeface="Wingdings" panose="05000000000000000000" pitchFamily="2" charset="2"/>
              </a:rPr>
              <a:t>卷积码 </a:t>
            </a:r>
            <a:endParaRPr lang="en-US" altLang="zh-CN" dirty="0">
              <a:solidFill>
                <a:srgbClr val="FF0000"/>
              </a:solidFill>
              <a:latin typeface="华文仿宋" panose="02010600040101010101" pitchFamily="2" charset="-122"/>
              <a:ea typeface="华文仿宋" panose="02010600040101010101" pitchFamily="2" charset="-122"/>
              <a:sym typeface="Wingdings" panose="05000000000000000000" pitchFamily="2" charset="2"/>
            </a:endParaRPr>
          </a:p>
          <a:p>
            <a:pPr>
              <a:defRPr/>
            </a:pPr>
            <a:r>
              <a:rPr lang="en-US" altLang="zh-CN" dirty="0">
                <a:solidFill>
                  <a:srgbClr val="FF0000"/>
                </a:solidFill>
                <a:latin typeface="华文仿宋" panose="02010600040101010101" pitchFamily="2" charset="-122"/>
                <a:ea typeface="华文仿宋" panose="02010600040101010101" pitchFamily="2" charset="-122"/>
                <a:sym typeface="Wingdings" panose="05000000000000000000" pitchFamily="2" charset="2"/>
              </a:rPr>
              <a:t>      </a:t>
            </a:r>
            <a:r>
              <a:rPr lang="zh-CN" altLang="en-US" dirty="0">
                <a:latin typeface="华文仿宋" panose="02010600040101010101" pitchFamily="2" charset="-122"/>
                <a:ea typeface="华文仿宋" panose="02010600040101010101" pitchFamily="2" charset="-122"/>
                <a:sym typeface="Wingdings" panose="05000000000000000000" pitchFamily="2" charset="2"/>
              </a:rPr>
              <a:t>状态图，树状图，网格图。</a:t>
            </a:r>
            <a:endParaRPr lang="en-US" altLang="zh-CN" dirty="0">
              <a:latin typeface="华文仿宋" panose="02010600040101010101" pitchFamily="2" charset="-122"/>
              <a:ea typeface="华文仿宋" panose="02010600040101010101" pitchFamily="2" charset="-122"/>
              <a:sym typeface="Wingdings" panose="05000000000000000000" pitchFamily="2" charset="2"/>
            </a:endParaRPr>
          </a:p>
          <a:p>
            <a:pPr>
              <a:defRPr/>
            </a:pPr>
            <a:r>
              <a:rPr lang="en-US" altLang="zh-CN" dirty="0">
                <a:latin typeface="华文仿宋" panose="02010600040101010101" pitchFamily="2" charset="-122"/>
                <a:ea typeface="华文仿宋" panose="02010600040101010101" pitchFamily="2" charset="-122"/>
                <a:sym typeface="Wingdings" panose="05000000000000000000" pitchFamily="2" charset="2"/>
              </a:rPr>
              <a:t>      </a:t>
            </a:r>
            <a:r>
              <a:rPr lang="zh-CN" altLang="en-US" dirty="0">
                <a:latin typeface="华文仿宋" panose="02010600040101010101" pitchFamily="2" charset="-122"/>
                <a:ea typeface="华文仿宋" panose="02010600040101010101" pitchFamily="2" charset="-122"/>
                <a:sym typeface="Wingdings" panose="05000000000000000000" pitchFamily="2" charset="2"/>
              </a:rPr>
              <a:t>注意</a:t>
            </a:r>
            <a:r>
              <a:rPr lang="en-US" altLang="zh-CN" dirty="0">
                <a:latin typeface="华文仿宋" panose="02010600040101010101" pitchFamily="2" charset="-122"/>
                <a:ea typeface="华文仿宋" panose="02010600040101010101" pitchFamily="2" charset="-122"/>
                <a:sym typeface="Wingdings" panose="05000000000000000000" pitchFamily="2" charset="2"/>
              </a:rPr>
              <a:t>:</a:t>
            </a:r>
            <a:r>
              <a:rPr lang="zh-CN" altLang="en-US" dirty="0">
                <a:latin typeface="华文仿宋" panose="02010600040101010101" pitchFamily="2" charset="-122"/>
                <a:ea typeface="华文仿宋" panose="02010600040101010101" pitchFamily="2" charset="-122"/>
                <a:sym typeface="Wingdings" panose="05000000000000000000" pitchFamily="2" charset="2"/>
              </a:rPr>
              <a:t>编码器</a:t>
            </a:r>
            <a:endParaRPr lang="en-US" altLang="zh-CN" dirty="0">
              <a:latin typeface="华文仿宋" panose="02010600040101010101" pitchFamily="2" charset="-122"/>
              <a:ea typeface="华文仿宋" panose="02010600040101010101" pitchFamily="2" charset="-122"/>
              <a:sym typeface="Wingdings" panose="05000000000000000000" pitchFamily="2" charset="2"/>
            </a:endParaRPr>
          </a:p>
          <a:p>
            <a:pPr>
              <a:defRPr/>
            </a:pPr>
            <a:r>
              <a:rPr lang="en-US" altLang="zh-CN" dirty="0">
                <a:latin typeface="华文仿宋" panose="02010600040101010101" pitchFamily="2" charset="-122"/>
                <a:ea typeface="华文仿宋" panose="02010600040101010101" pitchFamily="2" charset="-122"/>
                <a:sym typeface="Wingdings" panose="05000000000000000000" pitchFamily="2" charset="2"/>
              </a:rPr>
              <a:t>      Viterbi</a:t>
            </a:r>
            <a:r>
              <a:rPr lang="zh-CN" altLang="en-US" dirty="0">
                <a:latin typeface="华文仿宋" panose="02010600040101010101" pitchFamily="2" charset="-122"/>
                <a:ea typeface="华文仿宋" panose="02010600040101010101" pitchFamily="2" charset="-122"/>
                <a:sym typeface="Wingdings" panose="05000000000000000000" pitchFamily="2" charset="2"/>
              </a:rPr>
              <a:t>译码流程：加，比，选。</a:t>
            </a:r>
            <a:r>
              <a:rPr lang="en-US" altLang="zh-CN" dirty="0">
                <a:latin typeface="华文仿宋" panose="02010600040101010101" pitchFamily="2" charset="-122"/>
                <a:ea typeface="华文仿宋" panose="02010600040101010101" pitchFamily="2" charset="-122"/>
                <a:sym typeface="Wingdings" panose="05000000000000000000" pitchFamily="2" charset="2"/>
              </a:rPr>
              <a:t> </a:t>
            </a:r>
          </a:p>
        </p:txBody>
      </p:sp>
      <p:graphicFrame>
        <p:nvGraphicFramePr>
          <p:cNvPr id="21510" name="对象 2">
            <a:extLst>
              <a:ext uri="{FF2B5EF4-FFF2-40B4-BE49-F238E27FC236}">
                <a16:creationId xmlns:a16="http://schemas.microsoft.com/office/drawing/2014/main" id="{96C91D2B-3855-CA38-EB1A-1CF75F3F1094}"/>
              </a:ext>
            </a:extLst>
          </p:cNvPr>
          <p:cNvGraphicFramePr>
            <a:graphicFrameLocks noChangeAspect="1"/>
          </p:cNvGraphicFramePr>
          <p:nvPr>
            <p:extLst>
              <p:ext uri="{D42A27DB-BD31-4B8C-83A1-F6EECF244321}">
                <p14:modId xmlns:p14="http://schemas.microsoft.com/office/powerpoint/2010/main" val="1376838292"/>
              </p:ext>
            </p:extLst>
          </p:nvPr>
        </p:nvGraphicFramePr>
        <p:xfrm>
          <a:off x="3653473" y="2587626"/>
          <a:ext cx="374650" cy="307975"/>
        </p:xfrm>
        <a:graphic>
          <a:graphicData uri="http://schemas.openxmlformats.org/presentationml/2006/ole">
            <mc:AlternateContent xmlns:mc="http://schemas.openxmlformats.org/markup-compatibility/2006">
              <mc:Choice xmlns:v="urn:schemas-microsoft-com:vml" Requires="v">
                <p:oleObj name="Equation" r:id="rId3" imgW="279400" imgH="228600" progId="Equation.DSMT4">
                  <p:embed/>
                </p:oleObj>
              </mc:Choice>
              <mc:Fallback>
                <p:oleObj name="Equation" r:id="rId3" imgW="279400" imgH="228600" progId="Equation.DSMT4">
                  <p:embed/>
                  <p:pic>
                    <p:nvPicPr>
                      <p:cNvPr id="21510" name="对象 2">
                        <a:extLst>
                          <a:ext uri="{FF2B5EF4-FFF2-40B4-BE49-F238E27FC236}">
                            <a16:creationId xmlns:a16="http://schemas.microsoft.com/office/drawing/2014/main" id="{96C91D2B-3855-CA38-EB1A-1CF75F3F1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3473" y="2587626"/>
                        <a:ext cx="374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2</a:t>
            </a:fld>
            <a:endParaRPr lang="en-US" altLang="zh-CN" sz="1400" b="0">
              <a:solidFill>
                <a:srgbClr val="FF33CC"/>
              </a:solidFill>
            </a:endParaRPr>
          </a:p>
        </p:txBody>
      </p:sp>
      <p:sp>
        <p:nvSpPr>
          <p:cNvPr id="2" name="Rectangle 2">
            <a:extLst>
              <a:ext uri="{FF2B5EF4-FFF2-40B4-BE49-F238E27FC236}">
                <a16:creationId xmlns:a16="http://schemas.microsoft.com/office/drawing/2014/main" id="{8F919725-E82F-2958-852E-E736E083F9F3}"/>
              </a:ext>
            </a:extLst>
          </p:cNvPr>
          <p:cNvSpPr>
            <a:spLocks noChangeArrowheads="1"/>
          </p:cNvSpPr>
          <p:nvPr/>
        </p:nvSpPr>
        <p:spPr bwMode="auto">
          <a:xfrm>
            <a:off x="4038600" y="2116558"/>
            <a:ext cx="169554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8" name="组合 7">
            <a:extLst>
              <a:ext uri="{FF2B5EF4-FFF2-40B4-BE49-F238E27FC236}">
                <a16:creationId xmlns:a16="http://schemas.microsoft.com/office/drawing/2014/main" id="{18C0F47D-7677-9929-9C68-C8DB3307727D}"/>
              </a:ext>
            </a:extLst>
          </p:cNvPr>
          <p:cNvGrpSpPr/>
          <p:nvPr/>
        </p:nvGrpSpPr>
        <p:grpSpPr>
          <a:xfrm>
            <a:off x="578752" y="533721"/>
            <a:ext cx="4857530" cy="589905"/>
            <a:chOff x="1171575" y="3856532"/>
            <a:chExt cx="4857530" cy="589905"/>
          </a:xfrm>
        </p:grpSpPr>
        <p:sp>
          <p:nvSpPr>
            <p:cNvPr id="4" name="文本框 3">
              <a:extLst>
                <a:ext uri="{FF2B5EF4-FFF2-40B4-BE49-F238E27FC236}">
                  <a16:creationId xmlns:a16="http://schemas.microsoft.com/office/drawing/2014/main" id="{DAABBA84-EF49-1094-7DC6-659FB8697385}"/>
                </a:ext>
              </a:extLst>
            </p:cNvPr>
            <p:cNvSpPr txBox="1"/>
            <p:nvPr/>
          </p:nvSpPr>
          <p:spPr>
            <a:xfrm>
              <a:off x="1171575" y="3950494"/>
              <a:ext cx="286702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无</a:t>
              </a:r>
              <a:r>
                <a:rPr lang="en-US" altLang="zh-CN" dirty="0">
                  <a:latin typeface="Times New Roman" panose="02020603050405020304" pitchFamily="18" charset="0"/>
                  <a:cs typeface="Times New Roman" panose="02020603050405020304" pitchFamily="18" charset="0"/>
                </a:rPr>
                <a:t>ISI</a:t>
              </a:r>
              <a:r>
                <a:rPr lang="zh-CN" altLang="en-US" dirty="0">
                  <a:latin typeface="Times New Roman" panose="02020603050405020304" pitchFamily="18" charset="0"/>
                  <a:cs typeface="Times New Roman" panose="02020603050405020304" pitchFamily="18" charset="0"/>
                </a:rPr>
                <a:t>的频域条件为：</a:t>
              </a:r>
            </a:p>
          </p:txBody>
        </p:sp>
        <p:graphicFrame>
          <p:nvGraphicFramePr>
            <p:cNvPr id="5" name="对象 4">
              <a:extLst>
                <a:ext uri="{FF2B5EF4-FFF2-40B4-BE49-F238E27FC236}">
                  <a16:creationId xmlns:a16="http://schemas.microsoft.com/office/drawing/2014/main" id="{B15092B8-E988-4822-6B17-A2F354E2E033}"/>
                </a:ext>
              </a:extLst>
            </p:cNvPr>
            <p:cNvGraphicFramePr>
              <a:graphicFrameLocks noChangeAspect="1"/>
            </p:cNvGraphicFramePr>
            <p:nvPr>
              <p:extLst>
                <p:ext uri="{D42A27DB-BD31-4B8C-83A1-F6EECF244321}">
                  <p14:modId xmlns:p14="http://schemas.microsoft.com/office/powerpoint/2010/main" val="570087476"/>
                </p:ext>
              </p:extLst>
            </p:nvPr>
          </p:nvGraphicFramePr>
          <p:xfrm>
            <a:off x="3302000" y="3856532"/>
            <a:ext cx="2727105" cy="589905"/>
          </p:xfrm>
          <a:graphic>
            <a:graphicData uri="http://schemas.openxmlformats.org/presentationml/2006/ole">
              <mc:AlternateContent xmlns:mc="http://schemas.openxmlformats.org/markup-compatibility/2006">
                <mc:Choice xmlns:v="urn:schemas-microsoft-com:vml" Requires="v">
                  <p:oleObj name="AxMath" r:id="rId2" imgW="2237760" imgH="484200" progId="Equation.AxMath">
                    <p:embed/>
                  </p:oleObj>
                </mc:Choice>
                <mc:Fallback>
                  <p:oleObj name="AxMath" r:id="rId2" imgW="2237760" imgH="484200" progId="Equation.AxMath">
                    <p:embed/>
                    <p:pic>
                      <p:nvPicPr>
                        <p:cNvPr id="5" name="对象 4">
                          <a:extLst>
                            <a:ext uri="{FF2B5EF4-FFF2-40B4-BE49-F238E27FC236}">
                              <a16:creationId xmlns:a16="http://schemas.microsoft.com/office/drawing/2014/main" id="{B15092B8-E988-4822-6B17-A2F354E2E033}"/>
                            </a:ext>
                          </a:extLst>
                        </p:cNvPr>
                        <p:cNvPicPr/>
                        <p:nvPr/>
                      </p:nvPicPr>
                      <p:blipFill>
                        <a:blip r:embed="rId3"/>
                        <a:stretch>
                          <a:fillRect/>
                        </a:stretch>
                      </p:blipFill>
                      <p:spPr>
                        <a:xfrm>
                          <a:off x="3302000" y="3856532"/>
                          <a:ext cx="2727105" cy="589905"/>
                        </a:xfrm>
                        <a:prstGeom prst="rect">
                          <a:avLst/>
                        </a:prstGeom>
                      </p:spPr>
                    </p:pic>
                  </p:oleObj>
                </mc:Fallback>
              </mc:AlternateContent>
            </a:graphicData>
          </a:graphic>
        </p:graphicFrame>
      </p:grpSp>
      <p:grpSp>
        <p:nvGrpSpPr>
          <p:cNvPr id="25606" name="组合 25605">
            <a:extLst>
              <a:ext uri="{FF2B5EF4-FFF2-40B4-BE49-F238E27FC236}">
                <a16:creationId xmlns:a16="http://schemas.microsoft.com/office/drawing/2014/main" id="{1DC89E40-4F1D-02CF-74C3-615679744E08}"/>
              </a:ext>
            </a:extLst>
          </p:cNvPr>
          <p:cNvGrpSpPr/>
          <p:nvPr/>
        </p:nvGrpSpPr>
        <p:grpSpPr>
          <a:xfrm>
            <a:off x="2762250" y="1217588"/>
            <a:ext cx="6956823" cy="1444089"/>
            <a:chOff x="2605087" y="4942424"/>
            <a:chExt cx="6956823" cy="1444089"/>
          </a:xfrm>
        </p:grpSpPr>
        <p:cxnSp>
          <p:nvCxnSpPr>
            <p:cNvPr id="9" name="直接箭头连接符 8">
              <a:extLst>
                <a:ext uri="{FF2B5EF4-FFF2-40B4-BE49-F238E27FC236}">
                  <a16:creationId xmlns:a16="http://schemas.microsoft.com/office/drawing/2014/main" id="{68C65F59-FD9D-616B-8939-00C34A68C169}"/>
                </a:ext>
              </a:extLst>
            </p:cNvPr>
            <p:cNvCxnSpPr>
              <a:cxnSpLocks/>
            </p:cNvCxnSpPr>
            <p:nvPr/>
          </p:nvCxnSpPr>
          <p:spPr>
            <a:xfrm>
              <a:off x="2605087" y="6029325"/>
              <a:ext cx="650319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FF49ED88-FFFB-99D2-6CC5-9B1DC08F0237}"/>
                </a:ext>
              </a:extLst>
            </p:cNvPr>
            <p:cNvCxnSpPr>
              <a:cxnSpLocks/>
            </p:cNvCxnSpPr>
            <p:nvPr/>
          </p:nvCxnSpPr>
          <p:spPr>
            <a:xfrm flipV="1">
              <a:off x="5657850" y="4942424"/>
              <a:ext cx="0" cy="10869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40" name="组合 39">
              <a:extLst>
                <a:ext uri="{FF2B5EF4-FFF2-40B4-BE49-F238E27FC236}">
                  <a16:creationId xmlns:a16="http://schemas.microsoft.com/office/drawing/2014/main" id="{29A5721F-78EB-213A-88A3-28B7DA7AE82A}"/>
                </a:ext>
              </a:extLst>
            </p:cNvPr>
            <p:cNvGrpSpPr/>
            <p:nvPr/>
          </p:nvGrpSpPr>
          <p:grpSpPr>
            <a:xfrm>
              <a:off x="4536281" y="5485874"/>
              <a:ext cx="2243138" cy="543451"/>
              <a:chOff x="4536281" y="5485874"/>
              <a:chExt cx="2243138" cy="543451"/>
            </a:xfrm>
          </p:grpSpPr>
          <p:grpSp>
            <p:nvGrpSpPr>
              <p:cNvPr id="36" name="组合 35">
                <a:extLst>
                  <a:ext uri="{FF2B5EF4-FFF2-40B4-BE49-F238E27FC236}">
                    <a16:creationId xmlns:a16="http://schemas.microsoft.com/office/drawing/2014/main" id="{D5CC6BD4-D013-A9DF-9F9D-98305B18EE99}"/>
                  </a:ext>
                </a:extLst>
              </p:cNvPr>
              <p:cNvGrpSpPr/>
              <p:nvPr/>
            </p:nvGrpSpPr>
            <p:grpSpPr>
              <a:xfrm flipH="1">
                <a:off x="5657850" y="5485874"/>
                <a:ext cx="1121569" cy="543451"/>
                <a:chOff x="4536281" y="5485874"/>
                <a:chExt cx="1121569" cy="543451"/>
              </a:xfrm>
            </p:grpSpPr>
            <p:cxnSp>
              <p:nvCxnSpPr>
                <p:cNvPr id="31" name="直接连接符 30">
                  <a:extLst>
                    <a:ext uri="{FF2B5EF4-FFF2-40B4-BE49-F238E27FC236}">
                      <a16:creationId xmlns:a16="http://schemas.microsoft.com/office/drawing/2014/main" id="{A2017703-1664-3488-E06F-96B77A6CDCEE}"/>
                    </a:ext>
                  </a:extLst>
                </p:cNvPr>
                <p:cNvCxnSpPr/>
                <p:nvPr/>
              </p:nvCxnSpPr>
              <p:spPr>
                <a:xfrm flipH="1">
                  <a:off x="4536281" y="5485874"/>
                  <a:ext cx="714375" cy="5434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8E545FB9-60FD-5467-7648-23507BA0E7CC}"/>
                    </a:ext>
                  </a:extLst>
                </p:cNvPr>
                <p:cNvCxnSpPr/>
                <p:nvPr/>
              </p:nvCxnSpPr>
              <p:spPr>
                <a:xfrm>
                  <a:off x="5250656" y="5485874"/>
                  <a:ext cx="40719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DED2F861-15E5-F091-77FB-BAA076136E96}"/>
                  </a:ext>
                </a:extLst>
              </p:cNvPr>
              <p:cNvGrpSpPr/>
              <p:nvPr/>
            </p:nvGrpSpPr>
            <p:grpSpPr>
              <a:xfrm>
                <a:off x="4536281" y="5485874"/>
                <a:ext cx="1121569" cy="543451"/>
                <a:chOff x="4536281" y="5485874"/>
                <a:chExt cx="1121569" cy="543451"/>
              </a:xfrm>
            </p:grpSpPr>
            <p:cxnSp>
              <p:nvCxnSpPr>
                <p:cNvPr id="38" name="直接连接符 37">
                  <a:extLst>
                    <a:ext uri="{FF2B5EF4-FFF2-40B4-BE49-F238E27FC236}">
                      <a16:creationId xmlns:a16="http://schemas.microsoft.com/office/drawing/2014/main" id="{7D3158D2-7621-DEC5-6CCA-CB3428959864}"/>
                    </a:ext>
                  </a:extLst>
                </p:cNvPr>
                <p:cNvCxnSpPr/>
                <p:nvPr/>
              </p:nvCxnSpPr>
              <p:spPr>
                <a:xfrm flipH="1">
                  <a:off x="4536281" y="5485874"/>
                  <a:ext cx="714375" cy="5434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E78E74F-2B92-A189-8860-CF2DF25FD9FC}"/>
                    </a:ext>
                  </a:extLst>
                </p:cNvPr>
                <p:cNvCxnSpPr/>
                <p:nvPr/>
              </p:nvCxnSpPr>
              <p:spPr>
                <a:xfrm>
                  <a:off x="5250656" y="5485874"/>
                  <a:ext cx="40719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a:extLst>
                <a:ext uri="{FF2B5EF4-FFF2-40B4-BE49-F238E27FC236}">
                  <a16:creationId xmlns:a16="http://schemas.microsoft.com/office/drawing/2014/main" id="{7EAD40FB-4A50-8F9B-0B94-93A262387F16}"/>
                </a:ext>
              </a:extLst>
            </p:cNvPr>
            <p:cNvGrpSpPr/>
            <p:nvPr/>
          </p:nvGrpSpPr>
          <p:grpSpPr>
            <a:xfrm>
              <a:off x="6065044" y="5485873"/>
              <a:ext cx="2243138" cy="543451"/>
              <a:chOff x="4536281" y="5485874"/>
              <a:chExt cx="2243138" cy="543451"/>
            </a:xfrm>
          </p:grpSpPr>
          <p:grpSp>
            <p:nvGrpSpPr>
              <p:cNvPr id="42" name="组合 41">
                <a:extLst>
                  <a:ext uri="{FF2B5EF4-FFF2-40B4-BE49-F238E27FC236}">
                    <a16:creationId xmlns:a16="http://schemas.microsoft.com/office/drawing/2014/main" id="{E21C3826-9B71-FB06-4F15-8BCEB972A295}"/>
                  </a:ext>
                </a:extLst>
              </p:cNvPr>
              <p:cNvGrpSpPr/>
              <p:nvPr/>
            </p:nvGrpSpPr>
            <p:grpSpPr>
              <a:xfrm flipH="1">
                <a:off x="5657850" y="5485874"/>
                <a:ext cx="1121569" cy="543451"/>
                <a:chOff x="4536281" y="5485874"/>
                <a:chExt cx="1121569" cy="543451"/>
              </a:xfrm>
            </p:grpSpPr>
            <p:cxnSp>
              <p:nvCxnSpPr>
                <p:cNvPr id="46" name="直接连接符 45">
                  <a:extLst>
                    <a:ext uri="{FF2B5EF4-FFF2-40B4-BE49-F238E27FC236}">
                      <a16:creationId xmlns:a16="http://schemas.microsoft.com/office/drawing/2014/main" id="{9B8C6D23-B013-4AB8-ED74-1578A2C3FB2A}"/>
                    </a:ext>
                  </a:extLst>
                </p:cNvPr>
                <p:cNvCxnSpPr/>
                <p:nvPr/>
              </p:nvCxnSpPr>
              <p:spPr>
                <a:xfrm flipH="1">
                  <a:off x="4536281" y="5485874"/>
                  <a:ext cx="714375" cy="543451"/>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47" name="直接连接符 46">
                  <a:extLst>
                    <a:ext uri="{FF2B5EF4-FFF2-40B4-BE49-F238E27FC236}">
                      <a16:creationId xmlns:a16="http://schemas.microsoft.com/office/drawing/2014/main" id="{C8A7E6A2-2D86-395B-670C-2982A0A50B09}"/>
                    </a:ext>
                  </a:extLst>
                </p:cNvPr>
                <p:cNvCxnSpPr/>
                <p:nvPr/>
              </p:nvCxnSpPr>
              <p:spPr>
                <a:xfrm>
                  <a:off x="5250656" y="5485874"/>
                  <a:ext cx="407194"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43" name="组合 42">
                <a:extLst>
                  <a:ext uri="{FF2B5EF4-FFF2-40B4-BE49-F238E27FC236}">
                    <a16:creationId xmlns:a16="http://schemas.microsoft.com/office/drawing/2014/main" id="{DB137D22-AAF7-DDC8-9B64-7222664E8BFD}"/>
                  </a:ext>
                </a:extLst>
              </p:cNvPr>
              <p:cNvGrpSpPr/>
              <p:nvPr/>
            </p:nvGrpSpPr>
            <p:grpSpPr>
              <a:xfrm>
                <a:off x="4536281" y="5485874"/>
                <a:ext cx="1121569" cy="543451"/>
                <a:chOff x="4536281" y="5485874"/>
                <a:chExt cx="1121569" cy="543451"/>
              </a:xfrm>
            </p:grpSpPr>
            <p:cxnSp>
              <p:nvCxnSpPr>
                <p:cNvPr id="44" name="直接连接符 43">
                  <a:extLst>
                    <a:ext uri="{FF2B5EF4-FFF2-40B4-BE49-F238E27FC236}">
                      <a16:creationId xmlns:a16="http://schemas.microsoft.com/office/drawing/2014/main" id="{F7E207A8-6AE7-4FB1-88D4-68F1E4FFCAA8}"/>
                    </a:ext>
                  </a:extLst>
                </p:cNvPr>
                <p:cNvCxnSpPr/>
                <p:nvPr/>
              </p:nvCxnSpPr>
              <p:spPr>
                <a:xfrm flipH="1">
                  <a:off x="4536281" y="5485874"/>
                  <a:ext cx="714375" cy="543451"/>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45" name="直接连接符 44">
                  <a:extLst>
                    <a:ext uri="{FF2B5EF4-FFF2-40B4-BE49-F238E27FC236}">
                      <a16:creationId xmlns:a16="http://schemas.microsoft.com/office/drawing/2014/main" id="{5918AE9F-D269-0391-3144-B8F915B37D12}"/>
                    </a:ext>
                  </a:extLst>
                </p:cNvPr>
                <p:cNvCxnSpPr/>
                <p:nvPr/>
              </p:nvCxnSpPr>
              <p:spPr>
                <a:xfrm>
                  <a:off x="5250656" y="5485874"/>
                  <a:ext cx="407194" cy="0"/>
                </a:xfrm>
                <a:prstGeom prst="line">
                  <a:avLst/>
                </a:prstGeom>
                <a:ln/>
              </p:spPr>
              <p:style>
                <a:lnRef idx="1">
                  <a:schemeClr val="accent5"/>
                </a:lnRef>
                <a:fillRef idx="0">
                  <a:schemeClr val="accent5"/>
                </a:fillRef>
                <a:effectRef idx="0">
                  <a:schemeClr val="accent5"/>
                </a:effectRef>
                <a:fontRef idx="minor">
                  <a:schemeClr val="tx1"/>
                </a:fontRef>
              </p:style>
            </p:cxnSp>
          </p:grpSp>
        </p:grpSp>
        <p:cxnSp>
          <p:nvCxnSpPr>
            <p:cNvPr id="50" name="直接连接符 49">
              <a:extLst>
                <a:ext uri="{FF2B5EF4-FFF2-40B4-BE49-F238E27FC236}">
                  <a16:creationId xmlns:a16="http://schemas.microsoft.com/office/drawing/2014/main" id="{CE5ED57F-7355-EAD2-A362-A2E11B43BC7D}"/>
                </a:ext>
              </a:extLst>
            </p:cNvPr>
            <p:cNvCxnSpPr/>
            <p:nvPr/>
          </p:nvCxnSpPr>
          <p:spPr>
            <a:xfrm>
              <a:off x="6065044" y="5485873"/>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FD2F10BF-4460-0B2B-2FC7-C785ACF863BA}"/>
                </a:ext>
              </a:extLst>
            </p:cNvPr>
            <p:cNvCxnSpPr/>
            <p:nvPr/>
          </p:nvCxnSpPr>
          <p:spPr>
            <a:xfrm>
              <a:off x="6779419" y="5485873"/>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grpSp>
          <p:nvGrpSpPr>
            <p:cNvPr id="52" name="组合 51">
              <a:extLst>
                <a:ext uri="{FF2B5EF4-FFF2-40B4-BE49-F238E27FC236}">
                  <a16:creationId xmlns:a16="http://schemas.microsoft.com/office/drawing/2014/main" id="{CECB928E-80CE-3F72-1D41-51283AE69BA8}"/>
                </a:ext>
              </a:extLst>
            </p:cNvPr>
            <p:cNvGrpSpPr/>
            <p:nvPr/>
          </p:nvGrpSpPr>
          <p:grpSpPr>
            <a:xfrm>
              <a:off x="3007517" y="5481070"/>
              <a:ext cx="2243138" cy="543451"/>
              <a:chOff x="4536281" y="5485874"/>
              <a:chExt cx="2243138" cy="543451"/>
            </a:xfrm>
          </p:grpSpPr>
          <p:grpSp>
            <p:nvGrpSpPr>
              <p:cNvPr id="53" name="组合 52">
                <a:extLst>
                  <a:ext uri="{FF2B5EF4-FFF2-40B4-BE49-F238E27FC236}">
                    <a16:creationId xmlns:a16="http://schemas.microsoft.com/office/drawing/2014/main" id="{D73E50A1-EAF8-286E-A8CE-E2F0B82D43BD}"/>
                  </a:ext>
                </a:extLst>
              </p:cNvPr>
              <p:cNvGrpSpPr/>
              <p:nvPr/>
            </p:nvGrpSpPr>
            <p:grpSpPr>
              <a:xfrm flipH="1">
                <a:off x="5657850" y="5485874"/>
                <a:ext cx="1121569" cy="543451"/>
                <a:chOff x="4536281" y="5485874"/>
                <a:chExt cx="1121569" cy="543451"/>
              </a:xfrm>
            </p:grpSpPr>
            <p:cxnSp>
              <p:nvCxnSpPr>
                <p:cNvPr id="57" name="直接连接符 56">
                  <a:extLst>
                    <a:ext uri="{FF2B5EF4-FFF2-40B4-BE49-F238E27FC236}">
                      <a16:creationId xmlns:a16="http://schemas.microsoft.com/office/drawing/2014/main" id="{6C9BC0AC-8DD3-994E-35A5-687209A45A9E}"/>
                    </a:ext>
                  </a:extLst>
                </p:cNvPr>
                <p:cNvCxnSpPr/>
                <p:nvPr/>
              </p:nvCxnSpPr>
              <p:spPr>
                <a:xfrm flipH="1">
                  <a:off x="4536281" y="5485874"/>
                  <a:ext cx="714375" cy="543451"/>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58" name="直接连接符 57">
                  <a:extLst>
                    <a:ext uri="{FF2B5EF4-FFF2-40B4-BE49-F238E27FC236}">
                      <a16:creationId xmlns:a16="http://schemas.microsoft.com/office/drawing/2014/main" id="{312B5A5E-A720-461E-1EB0-63CC389EBD3F}"/>
                    </a:ext>
                  </a:extLst>
                </p:cNvPr>
                <p:cNvCxnSpPr/>
                <p:nvPr/>
              </p:nvCxnSpPr>
              <p:spPr>
                <a:xfrm>
                  <a:off x="5250656" y="5485874"/>
                  <a:ext cx="407194" cy="0"/>
                </a:xfrm>
                <a:prstGeom prst="line">
                  <a:avLst/>
                </a:prstGeom>
                <a:ln/>
              </p:spPr>
              <p:style>
                <a:lnRef idx="1">
                  <a:schemeClr val="accent6"/>
                </a:lnRef>
                <a:fillRef idx="0">
                  <a:schemeClr val="accent6"/>
                </a:fillRef>
                <a:effectRef idx="0">
                  <a:schemeClr val="accent6"/>
                </a:effectRef>
                <a:fontRef idx="minor">
                  <a:schemeClr val="tx1"/>
                </a:fontRef>
              </p:style>
            </p:cxnSp>
          </p:grpSp>
          <p:grpSp>
            <p:nvGrpSpPr>
              <p:cNvPr id="54" name="组合 53">
                <a:extLst>
                  <a:ext uri="{FF2B5EF4-FFF2-40B4-BE49-F238E27FC236}">
                    <a16:creationId xmlns:a16="http://schemas.microsoft.com/office/drawing/2014/main" id="{EA5C1979-B196-1952-76CC-77E9097D74B0}"/>
                  </a:ext>
                </a:extLst>
              </p:cNvPr>
              <p:cNvGrpSpPr/>
              <p:nvPr/>
            </p:nvGrpSpPr>
            <p:grpSpPr>
              <a:xfrm>
                <a:off x="4536281" y="5485874"/>
                <a:ext cx="1121569" cy="543451"/>
                <a:chOff x="4536281" y="5485874"/>
                <a:chExt cx="1121569" cy="543451"/>
              </a:xfrm>
            </p:grpSpPr>
            <p:cxnSp>
              <p:nvCxnSpPr>
                <p:cNvPr id="55" name="直接连接符 54">
                  <a:extLst>
                    <a:ext uri="{FF2B5EF4-FFF2-40B4-BE49-F238E27FC236}">
                      <a16:creationId xmlns:a16="http://schemas.microsoft.com/office/drawing/2014/main" id="{328286B5-B88B-2F20-7D34-A943801F3623}"/>
                    </a:ext>
                  </a:extLst>
                </p:cNvPr>
                <p:cNvCxnSpPr/>
                <p:nvPr/>
              </p:nvCxnSpPr>
              <p:spPr>
                <a:xfrm flipH="1">
                  <a:off x="4536281" y="5485874"/>
                  <a:ext cx="714375" cy="543451"/>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56" name="直接连接符 55">
                  <a:extLst>
                    <a:ext uri="{FF2B5EF4-FFF2-40B4-BE49-F238E27FC236}">
                      <a16:creationId xmlns:a16="http://schemas.microsoft.com/office/drawing/2014/main" id="{9E13FF62-3E87-C150-7CF0-7E1FFEF1E56B}"/>
                    </a:ext>
                  </a:extLst>
                </p:cNvPr>
                <p:cNvCxnSpPr/>
                <p:nvPr/>
              </p:nvCxnSpPr>
              <p:spPr>
                <a:xfrm>
                  <a:off x="5250656" y="5485874"/>
                  <a:ext cx="407194" cy="0"/>
                </a:xfrm>
                <a:prstGeom prst="line">
                  <a:avLst/>
                </a:prstGeom>
                <a:ln/>
              </p:spPr>
              <p:style>
                <a:lnRef idx="1">
                  <a:schemeClr val="accent6"/>
                </a:lnRef>
                <a:fillRef idx="0">
                  <a:schemeClr val="accent6"/>
                </a:fillRef>
                <a:effectRef idx="0">
                  <a:schemeClr val="accent6"/>
                </a:effectRef>
                <a:fontRef idx="minor">
                  <a:schemeClr val="tx1"/>
                </a:fontRef>
              </p:style>
            </p:cxnSp>
          </p:grpSp>
        </p:grpSp>
        <p:cxnSp>
          <p:nvCxnSpPr>
            <p:cNvPr id="61" name="直接连接符 60">
              <a:extLst>
                <a:ext uri="{FF2B5EF4-FFF2-40B4-BE49-F238E27FC236}">
                  <a16:creationId xmlns:a16="http://schemas.microsoft.com/office/drawing/2014/main" id="{53ED4C95-5C3A-264F-3FA0-0E38A00C8319}"/>
                </a:ext>
              </a:extLst>
            </p:cNvPr>
            <p:cNvCxnSpPr/>
            <p:nvPr/>
          </p:nvCxnSpPr>
          <p:spPr>
            <a:xfrm>
              <a:off x="5253037" y="5481070"/>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54F9E64A-338B-0406-9115-79040D470E92}"/>
                </a:ext>
              </a:extLst>
            </p:cNvPr>
            <p:cNvCxnSpPr/>
            <p:nvPr/>
          </p:nvCxnSpPr>
          <p:spPr>
            <a:xfrm>
              <a:off x="4536280" y="5481070"/>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graphicFrame>
          <p:nvGraphicFramePr>
            <p:cNvPr id="25600" name="对象 25599">
              <a:extLst>
                <a:ext uri="{FF2B5EF4-FFF2-40B4-BE49-F238E27FC236}">
                  <a16:creationId xmlns:a16="http://schemas.microsoft.com/office/drawing/2014/main" id="{D6052F78-AAD0-8C4B-8E51-AA4BEE4D8EFC}"/>
                </a:ext>
              </a:extLst>
            </p:cNvPr>
            <p:cNvGraphicFramePr>
              <a:graphicFrameLocks noChangeAspect="1"/>
            </p:cNvGraphicFramePr>
            <p:nvPr/>
          </p:nvGraphicFramePr>
          <p:xfrm>
            <a:off x="8887222" y="6080125"/>
            <a:ext cx="674688" cy="306388"/>
          </p:xfrm>
          <a:graphic>
            <a:graphicData uri="http://schemas.openxmlformats.org/presentationml/2006/ole">
              <mc:AlternateContent xmlns:mc="http://schemas.openxmlformats.org/markup-compatibility/2006">
                <mc:Choice xmlns:v="urn:schemas-microsoft-com:vml" Requires="v">
                  <p:oleObj name="AxMath" r:id="rId4" imgW="551880" imgH="235800" progId="Equation.AxMath">
                    <p:embed/>
                  </p:oleObj>
                </mc:Choice>
                <mc:Fallback>
                  <p:oleObj name="AxMath" r:id="rId4" imgW="551880" imgH="235800" progId="Equation.AxMath">
                    <p:embed/>
                    <p:pic>
                      <p:nvPicPr>
                        <p:cNvPr id="25600" name="对象 25599">
                          <a:extLst>
                            <a:ext uri="{FF2B5EF4-FFF2-40B4-BE49-F238E27FC236}">
                              <a16:creationId xmlns:a16="http://schemas.microsoft.com/office/drawing/2014/main" id="{D6052F78-AAD0-8C4B-8E51-AA4BEE4D8EFC}"/>
                            </a:ext>
                          </a:extLst>
                        </p:cNvPr>
                        <p:cNvPicPr/>
                        <p:nvPr/>
                      </p:nvPicPr>
                      <p:blipFill>
                        <a:blip r:embed="rId5"/>
                        <a:stretch>
                          <a:fillRect/>
                        </a:stretch>
                      </p:blipFill>
                      <p:spPr>
                        <a:xfrm>
                          <a:off x="8887222" y="6080125"/>
                          <a:ext cx="674688" cy="306388"/>
                        </a:xfrm>
                        <a:prstGeom prst="rect">
                          <a:avLst/>
                        </a:prstGeom>
                      </p:spPr>
                    </p:pic>
                  </p:oleObj>
                </mc:Fallback>
              </mc:AlternateContent>
            </a:graphicData>
          </a:graphic>
        </p:graphicFrame>
        <p:graphicFrame>
          <p:nvGraphicFramePr>
            <p:cNvPr id="25601" name="对象 25600">
              <a:extLst>
                <a:ext uri="{FF2B5EF4-FFF2-40B4-BE49-F238E27FC236}">
                  <a16:creationId xmlns:a16="http://schemas.microsoft.com/office/drawing/2014/main" id="{2AB30690-5B10-26BC-6D9F-2E060CDB4B27}"/>
                </a:ext>
              </a:extLst>
            </p:cNvPr>
            <p:cNvGraphicFramePr>
              <a:graphicFrameLocks noChangeAspect="1"/>
            </p:cNvGraphicFramePr>
            <p:nvPr/>
          </p:nvGraphicFramePr>
          <p:xfrm>
            <a:off x="6027738" y="6086475"/>
            <a:ext cx="138112" cy="293688"/>
          </p:xfrm>
          <a:graphic>
            <a:graphicData uri="http://schemas.openxmlformats.org/presentationml/2006/ole">
              <mc:AlternateContent xmlns:mc="http://schemas.openxmlformats.org/markup-compatibility/2006">
                <mc:Choice xmlns:v="urn:schemas-microsoft-com:vml" Requires="v">
                  <p:oleObj name="AxMath" r:id="rId6" imgW="112320" imgH="226800" progId="Equation.AxMath">
                    <p:embed/>
                  </p:oleObj>
                </mc:Choice>
                <mc:Fallback>
                  <p:oleObj name="AxMath" r:id="rId6" imgW="112320" imgH="226800" progId="Equation.AxMath">
                    <p:embed/>
                    <p:pic>
                      <p:nvPicPr>
                        <p:cNvPr id="25601" name="对象 25600">
                          <a:extLst>
                            <a:ext uri="{FF2B5EF4-FFF2-40B4-BE49-F238E27FC236}">
                              <a16:creationId xmlns:a16="http://schemas.microsoft.com/office/drawing/2014/main" id="{2AB30690-5B10-26BC-6D9F-2E060CDB4B27}"/>
                            </a:ext>
                          </a:extLst>
                        </p:cNvPr>
                        <p:cNvPicPr/>
                        <p:nvPr/>
                      </p:nvPicPr>
                      <p:blipFill>
                        <a:blip r:embed="rId7"/>
                        <a:stretch>
                          <a:fillRect/>
                        </a:stretch>
                      </p:blipFill>
                      <p:spPr>
                        <a:xfrm>
                          <a:off x="6027738" y="6086475"/>
                          <a:ext cx="138112" cy="293688"/>
                        </a:xfrm>
                        <a:prstGeom prst="rect">
                          <a:avLst/>
                        </a:prstGeom>
                      </p:spPr>
                    </p:pic>
                  </p:oleObj>
                </mc:Fallback>
              </mc:AlternateContent>
            </a:graphicData>
          </a:graphic>
        </p:graphicFrame>
        <p:graphicFrame>
          <p:nvGraphicFramePr>
            <p:cNvPr id="25605" name="对象 25604">
              <a:extLst>
                <a:ext uri="{FF2B5EF4-FFF2-40B4-BE49-F238E27FC236}">
                  <a16:creationId xmlns:a16="http://schemas.microsoft.com/office/drawing/2014/main" id="{48532CF4-1A1C-0022-267B-91EBCAC729BA}"/>
                </a:ext>
              </a:extLst>
            </p:cNvPr>
            <p:cNvGraphicFramePr>
              <a:graphicFrameLocks noChangeAspect="1"/>
            </p:cNvGraphicFramePr>
            <p:nvPr/>
          </p:nvGraphicFramePr>
          <p:xfrm>
            <a:off x="6757985" y="6086475"/>
            <a:ext cx="141288" cy="293688"/>
          </p:xfrm>
          <a:graphic>
            <a:graphicData uri="http://schemas.openxmlformats.org/presentationml/2006/ole">
              <mc:AlternateContent xmlns:mc="http://schemas.openxmlformats.org/markup-compatibility/2006">
                <mc:Choice xmlns:v="urn:schemas-microsoft-com:vml" Requires="v">
                  <p:oleObj name="AxMath" r:id="rId8" imgW="115200" imgH="226800" progId="Equation.AxMath">
                    <p:embed/>
                  </p:oleObj>
                </mc:Choice>
                <mc:Fallback>
                  <p:oleObj name="AxMath" r:id="rId8" imgW="115200" imgH="226800" progId="Equation.AxMath">
                    <p:embed/>
                    <p:pic>
                      <p:nvPicPr>
                        <p:cNvPr id="25605" name="对象 25604">
                          <a:extLst>
                            <a:ext uri="{FF2B5EF4-FFF2-40B4-BE49-F238E27FC236}">
                              <a16:creationId xmlns:a16="http://schemas.microsoft.com/office/drawing/2014/main" id="{48532CF4-1A1C-0022-267B-91EBCAC729BA}"/>
                            </a:ext>
                          </a:extLst>
                        </p:cNvPr>
                        <p:cNvPicPr/>
                        <p:nvPr/>
                      </p:nvPicPr>
                      <p:blipFill>
                        <a:blip r:embed="rId9"/>
                        <a:stretch>
                          <a:fillRect/>
                        </a:stretch>
                      </p:blipFill>
                      <p:spPr>
                        <a:xfrm>
                          <a:off x="6757985" y="6086475"/>
                          <a:ext cx="141288" cy="293688"/>
                        </a:xfrm>
                        <a:prstGeom prst="rect">
                          <a:avLst/>
                        </a:prstGeom>
                      </p:spPr>
                    </p:pic>
                  </p:oleObj>
                </mc:Fallback>
              </mc:AlternateContent>
            </a:graphicData>
          </a:graphic>
        </p:graphicFrame>
      </p:grpSp>
      <p:grpSp>
        <p:nvGrpSpPr>
          <p:cNvPr id="10" name="组合 9">
            <a:extLst>
              <a:ext uri="{FF2B5EF4-FFF2-40B4-BE49-F238E27FC236}">
                <a16:creationId xmlns:a16="http://schemas.microsoft.com/office/drawing/2014/main" id="{93575DD3-0E9F-E4EB-0727-61D2179A66FE}"/>
              </a:ext>
            </a:extLst>
          </p:cNvPr>
          <p:cNvGrpSpPr/>
          <p:nvPr/>
        </p:nvGrpSpPr>
        <p:grpSpPr>
          <a:xfrm>
            <a:off x="550288" y="2708759"/>
            <a:ext cx="4677348" cy="590550"/>
            <a:chOff x="1171575" y="3856532"/>
            <a:chExt cx="4677348" cy="590550"/>
          </a:xfrm>
        </p:grpSpPr>
        <p:sp>
          <p:nvSpPr>
            <p:cNvPr id="11" name="文本框 10">
              <a:extLst>
                <a:ext uri="{FF2B5EF4-FFF2-40B4-BE49-F238E27FC236}">
                  <a16:creationId xmlns:a16="http://schemas.microsoft.com/office/drawing/2014/main" id="{D298A5D9-8459-398F-2534-CE3DD228E2A3}"/>
                </a:ext>
              </a:extLst>
            </p:cNvPr>
            <p:cNvSpPr txBox="1"/>
            <p:nvPr/>
          </p:nvSpPr>
          <p:spPr>
            <a:xfrm>
              <a:off x="1171575" y="3950494"/>
              <a:ext cx="3328767"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此时满足无</a:t>
              </a:r>
              <a:r>
                <a:rPr lang="en-US" altLang="zh-CN" dirty="0">
                  <a:latin typeface="Times New Roman" panose="02020603050405020304" pitchFamily="18" charset="0"/>
                  <a:cs typeface="Times New Roman" panose="02020603050405020304" pitchFamily="18" charset="0"/>
                </a:rPr>
                <a:t>ISI</a:t>
              </a:r>
              <a:r>
                <a:rPr lang="zh-CN" altLang="en-US" dirty="0">
                  <a:latin typeface="Times New Roman" panose="02020603050405020304" pitchFamily="18" charset="0"/>
                  <a:cs typeface="Times New Roman" panose="02020603050405020304" pitchFamily="18" charset="0"/>
                </a:rPr>
                <a:t>的频域条件：</a:t>
              </a:r>
            </a:p>
          </p:txBody>
        </p:sp>
        <p:graphicFrame>
          <p:nvGraphicFramePr>
            <p:cNvPr id="12" name="对象 11">
              <a:extLst>
                <a:ext uri="{FF2B5EF4-FFF2-40B4-BE49-F238E27FC236}">
                  <a16:creationId xmlns:a16="http://schemas.microsoft.com/office/drawing/2014/main" id="{D1A0D970-00AA-2D61-C5C1-57335E3B3DD5}"/>
                </a:ext>
              </a:extLst>
            </p:cNvPr>
            <p:cNvGraphicFramePr>
              <a:graphicFrameLocks noChangeAspect="1"/>
            </p:cNvGraphicFramePr>
            <p:nvPr>
              <p:extLst>
                <p:ext uri="{D42A27DB-BD31-4B8C-83A1-F6EECF244321}">
                  <p14:modId xmlns:p14="http://schemas.microsoft.com/office/powerpoint/2010/main" val="2878292336"/>
                </p:ext>
              </p:extLst>
            </p:nvPr>
          </p:nvGraphicFramePr>
          <p:xfrm>
            <a:off x="3966148" y="3856532"/>
            <a:ext cx="1882775" cy="590550"/>
          </p:xfrm>
          <a:graphic>
            <a:graphicData uri="http://schemas.openxmlformats.org/presentationml/2006/ole">
              <mc:AlternateContent xmlns:mc="http://schemas.openxmlformats.org/markup-compatibility/2006">
                <mc:Choice xmlns:v="urn:schemas-microsoft-com:vml" Requires="v">
                  <p:oleObj name="AxMath" r:id="rId10" imgW="1545120" imgH="484200" progId="Equation.AxMath">
                    <p:embed/>
                  </p:oleObj>
                </mc:Choice>
                <mc:Fallback>
                  <p:oleObj name="AxMath" r:id="rId10" imgW="1545120" imgH="484200" progId="Equation.AxMath">
                    <p:embed/>
                    <p:pic>
                      <p:nvPicPr>
                        <p:cNvPr id="5" name="对象 4">
                          <a:extLst>
                            <a:ext uri="{FF2B5EF4-FFF2-40B4-BE49-F238E27FC236}">
                              <a16:creationId xmlns:a16="http://schemas.microsoft.com/office/drawing/2014/main" id="{B15092B8-E988-4822-6B17-A2F354E2E033}"/>
                            </a:ext>
                          </a:extLst>
                        </p:cNvPr>
                        <p:cNvPicPr/>
                        <p:nvPr/>
                      </p:nvPicPr>
                      <p:blipFill>
                        <a:blip r:embed="rId11"/>
                        <a:stretch>
                          <a:fillRect/>
                        </a:stretch>
                      </p:blipFill>
                      <p:spPr>
                        <a:xfrm>
                          <a:off x="3966148" y="3856532"/>
                          <a:ext cx="1882775" cy="590550"/>
                        </a:xfrm>
                        <a:prstGeom prst="rect">
                          <a:avLst/>
                        </a:prstGeom>
                      </p:spPr>
                    </p:pic>
                  </p:oleObj>
                </mc:Fallback>
              </mc:AlternateContent>
            </a:graphicData>
          </a:graphic>
        </p:graphicFrame>
      </p:grpSp>
      <p:sp>
        <p:nvSpPr>
          <p:cNvPr id="13" name="文本框 12">
            <a:extLst>
              <a:ext uri="{FF2B5EF4-FFF2-40B4-BE49-F238E27FC236}">
                <a16:creationId xmlns:a16="http://schemas.microsoft.com/office/drawing/2014/main" id="{CAEBE903-979C-36AB-20F7-D5ED4D0033F5}"/>
              </a:ext>
            </a:extLst>
          </p:cNvPr>
          <p:cNvSpPr txBox="1"/>
          <p:nvPr/>
        </p:nvSpPr>
        <p:spPr>
          <a:xfrm>
            <a:off x="500063" y="3458790"/>
            <a:ext cx="1052671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当信源信息速率为</a:t>
            </a:r>
            <a:r>
              <a:rPr lang="en-US" altLang="zh-CN" dirty="0">
                <a:latin typeface="Times New Roman" panose="02020603050405020304" pitchFamily="18" charset="0"/>
                <a:cs typeface="Times New Roman" panose="02020603050405020304" pitchFamily="18" charset="0"/>
              </a:rPr>
              <a:t>20Kbps</a:t>
            </a:r>
            <a:r>
              <a:rPr lang="zh-CN" altLang="en-US" dirty="0">
                <a:latin typeface="Times New Roman" panose="02020603050405020304" pitchFamily="18" charset="0"/>
                <a:cs typeface="Times New Roman" panose="02020603050405020304" pitchFamily="18" charset="0"/>
              </a:rPr>
              <a:t>时，               ，所以如下图：</a:t>
            </a:r>
          </a:p>
        </p:txBody>
      </p:sp>
      <p:graphicFrame>
        <p:nvGraphicFramePr>
          <p:cNvPr id="14" name="对象 13">
            <a:extLst>
              <a:ext uri="{FF2B5EF4-FFF2-40B4-BE49-F238E27FC236}">
                <a16:creationId xmlns:a16="http://schemas.microsoft.com/office/drawing/2014/main" id="{3C570BE4-6ECB-125C-27AD-C99E30978DDB}"/>
              </a:ext>
            </a:extLst>
          </p:cNvPr>
          <p:cNvGraphicFramePr>
            <a:graphicFrameLocks noChangeAspect="1"/>
          </p:cNvGraphicFramePr>
          <p:nvPr>
            <p:extLst>
              <p:ext uri="{D42A27DB-BD31-4B8C-83A1-F6EECF244321}">
                <p14:modId xmlns:p14="http://schemas.microsoft.com/office/powerpoint/2010/main" val="1734879303"/>
              </p:ext>
            </p:extLst>
          </p:nvPr>
        </p:nvGraphicFramePr>
        <p:xfrm>
          <a:off x="3730625" y="3492500"/>
          <a:ext cx="1019175" cy="355600"/>
        </p:xfrm>
        <a:graphic>
          <a:graphicData uri="http://schemas.openxmlformats.org/presentationml/2006/ole">
            <mc:AlternateContent xmlns:mc="http://schemas.openxmlformats.org/markup-compatibility/2006">
              <mc:Choice xmlns:v="urn:schemas-microsoft-com:vml" Requires="v">
                <p:oleObj name="AxMath" r:id="rId12" imgW="659160" imgH="228600" progId="Equation.AxMath">
                  <p:embed/>
                </p:oleObj>
              </mc:Choice>
              <mc:Fallback>
                <p:oleObj name="AxMath" r:id="rId12" imgW="659160" imgH="228600" progId="Equation.AxMath">
                  <p:embed/>
                  <p:pic>
                    <p:nvPicPr>
                      <p:cNvPr id="7" name="对象 6">
                        <a:extLst>
                          <a:ext uri="{FF2B5EF4-FFF2-40B4-BE49-F238E27FC236}">
                            <a16:creationId xmlns:a16="http://schemas.microsoft.com/office/drawing/2014/main" id="{B4114A34-22E1-A394-1A98-10AD0D1B5622}"/>
                          </a:ext>
                        </a:extLst>
                      </p:cNvPr>
                      <p:cNvPicPr/>
                      <p:nvPr/>
                    </p:nvPicPr>
                    <p:blipFill>
                      <a:blip r:embed="rId13"/>
                      <a:stretch>
                        <a:fillRect/>
                      </a:stretch>
                    </p:blipFill>
                    <p:spPr>
                      <a:xfrm>
                        <a:off x="3730625" y="3492500"/>
                        <a:ext cx="1019175" cy="355600"/>
                      </a:xfrm>
                      <a:prstGeom prst="rect">
                        <a:avLst/>
                      </a:prstGeom>
                    </p:spPr>
                  </p:pic>
                </p:oleObj>
              </mc:Fallback>
            </mc:AlternateContent>
          </a:graphicData>
        </a:graphic>
      </p:graphicFrame>
      <p:cxnSp>
        <p:nvCxnSpPr>
          <p:cNvPr id="18" name="直接箭头连接符 17">
            <a:extLst>
              <a:ext uri="{FF2B5EF4-FFF2-40B4-BE49-F238E27FC236}">
                <a16:creationId xmlns:a16="http://schemas.microsoft.com/office/drawing/2014/main" id="{6BF2EEF4-D5C0-A6AF-41A3-2E746C707C45}"/>
              </a:ext>
            </a:extLst>
          </p:cNvPr>
          <p:cNvCxnSpPr>
            <a:cxnSpLocks/>
          </p:cNvCxnSpPr>
          <p:nvPr/>
        </p:nvCxnSpPr>
        <p:spPr>
          <a:xfrm>
            <a:off x="2762250" y="5198104"/>
            <a:ext cx="650319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9CF66874-09C2-A5B5-0353-45173B748BFC}"/>
              </a:ext>
            </a:extLst>
          </p:cNvPr>
          <p:cNvCxnSpPr>
            <a:cxnSpLocks/>
          </p:cNvCxnSpPr>
          <p:nvPr/>
        </p:nvCxnSpPr>
        <p:spPr>
          <a:xfrm flipV="1">
            <a:off x="5815013" y="4111203"/>
            <a:ext cx="0" cy="108690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21" name="组合 20">
            <a:extLst>
              <a:ext uri="{FF2B5EF4-FFF2-40B4-BE49-F238E27FC236}">
                <a16:creationId xmlns:a16="http://schemas.microsoft.com/office/drawing/2014/main" id="{ED8ECC80-6D23-AFA7-2A99-2016BBCCF754}"/>
              </a:ext>
            </a:extLst>
          </p:cNvPr>
          <p:cNvGrpSpPr/>
          <p:nvPr/>
        </p:nvGrpSpPr>
        <p:grpSpPr>
          <a:xfrm>
            <a:off x="4693444" y="4654653"/>
            <a:ext cx="2243138" cy="543451"/>
            <a:chOff x="4536281" y="5485874"/>
            <a:chExt cx="2243138" cy="543451"/>
          </a:xfrm>
        </p:grpSpPr>
        <p:grpSp>
          <p:nvGrpSpPr>
            <p:cNvPr id="25612" name="组合 25611">
              <a:extLst>
                <a:ext uri="{FF2B5EF4-FFF2-40B4-BE49-F238E27FC236}">
                  <a16:creationId xmlns:a16="http://schemas.microsoft.com/office/drawing/2014/main" id="{876574B1-87FD-82D9-A7CC-5A333DD15613}"/>
                </a:ext>
              </a:extLst>
            </p:cNvPr>
            <p:cNvGrpSpPr/>
            <p:nvPr/>
          </p:nvGrpSpPr>
          <p:grpSpPr>
            <a:xfrm flipH="1">
              <a:off x="5657850" y="5485874"/>
              <a:ext cx="1121569" cy="543451"/>
              <a:chOff x="4536281" y="5485874"/>
              <a:chExt cx="1121569" cy="543451"/>
            </a:xfrm>
          </p:grpSpPr>
          <p:cxnSp>
            <p:nvCxnSpPr>
              <p:cNvPr id="25616" name="直接连接符 25615">
                <a:extLst>
                  <a:ext uri="{FF2B5EF4-FFF2-40B4-BE49-F238E27FC236}">
                    <a16:creationId xmlns:a16="http://schemas.microsoft.com/office/drawing/2014/main" id="{E9BEE073-6721-4685-C496-E8513FD0BFBA}"/>
                  </a:ext>
                </a:extLst>
              </p:cNvPr>
              <p:cNvCxnSpPr/>
              <p:nvPr/>
            </p:nvCxnSpPr>
            <p:spPr>
              <a:xfrm flipH="1">
                <a:off x="4536281" y="5485874"/>
                <a:ext cx="714375" cy="5434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17" name="直接连接符 25616">
                <a:extLst>
                  <a:ext uri="{FF2B5EF4-FFF2-40B4-BE49-F238E27FC236}">
                    <a16:creationId xmlns:a16="http://schemas.microsoft.com/office/drawing/2014/main" id="{C7515AFC-847A-62D9-433F-D1D867A9D423}"/>
                  </a:ext>
                </a:extLst>
              </p:cNvPr>
              <p:cNvCxnSpPr/>
              <p:nvPr/>
            </p:nvCxnSpPr>
            <p:spPr>
              <a:xfrm>
                <a:off x="5250656" y="5485874"/>
                <a:ext cx="40719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613" name="组合 25612">
              <a:extLst>
                <a:ext uri="{FF2B5EF4-FFF2-40B4-BE49-F238E27FC236}">
                  <a16:creationId xmlns:a16="http://schemas.microsoft.com/office/drawing/2014/main" id="{9575FB6B-574E-7B5E-1AA9-B756A179095E}"/>
                </a:ext>
              </a:extLst>
            </p:cNvPr>
            <p:cNvGrpSpPr/>
            <p:nvPr/>
          </p:nvGrpSpPr>
          <p:grpSpPr>
            <a:xfrm>
              <a:off x="4536281" y="5485874"/>
              <a:ext cx="1121569" cy="543451"/>
              <a:chOff x="4536281" y="5485874"/>
              <a:chExt cx="1121569" cy="543451"/>
            </a:xfrm>
          </p:grpSpPr>
          <p:cxnSp>
            <p:nvCxnSpPr>
              <p:cNvPr id="25614" name="直接连接符 25613">
                <a:extLst>
                  <a:ext uri="{FF2B5EF4-FFF2-40B4-BE49-F238E27FC236}">
                    <a16:creationId xmlns:a16="http://schemas.microsoft.com/office/drawing/2014/main" id="{A5EF42BB-A743-9E4A-3080-F38D4FBC465B}"/>
                  </a:ext>
                </a:extLst>
              </p:cNvPr>
              <p:cNvCxnSpPr/>
              <p:nvPr/>
            </p:nvCxnSpPr>
            <p:spPr>
              <a:xfrm flipH="1">
                <a:off x="4536281" y="5485874"/>
                <a:ext cx="714375" cy="54345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15" name="直接连接符 25614">
                <a:extLst>
                  <a:ext uri="{FF2B5EF4-FFF2-40B4-BE49-F238E27FC236}">
                    <a16:creationId xmlns:a16="http://schemas.microsoft.com/office/drawing/2014/main" id="{4A3BB249-C788-6BE4-26E1-BED79F3C5C80}"/>
                  </a:ext>
                </a:extLst>
              </p:cNvPr>
              <p:cNvCxnSpPr/>
              <p:nvPr/>
            </p:nvCxnSpPr>
            <p:spPr>
              <a:xfrm>
                <a:off x="5250656" y="5485874"/>
                <a:ext cx="40719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2" name="组合 21">
            <a:extLst>
              <a:ext uri="{FF2B5EF4-FFF2-40B4-BE49-F238E27FC236}">
                <a16:creationId xmlns:a16="http://schemas.microsoft.com/office/drawing/2014/main" id="{E49B9DB5-E4E7-7091-E9FC-C435818FA2F1}"/>
              </a:ext>
            </a:extLst>
          </p:cNvPr>
          <p:cNvGrpSpPr/>
          <p:nvPr/>
        </p:nvGrpSpPr>
        <p:grpSpPr>
          <a:xfrm>
            <a:off x="6529387" y="4652993"/>
            <a:ext cx="2243138" cy="543451"/>
            <a:chOff x="4536281" y="5485874"/>
            <a:chExt cx="2243138" cy="543451"/>
          </a:xfrm>
        </p:grpSpPr>
        <p:grpSp>
          <p:nvGrpSpPr>
            <p:cNvPr id="63" name="组合 62">
              <a:extLst>
                <a:ext uri="{FF2B5EF4-FFF2-40B4-BE49-F238E27FC236}">
                  <a16:creationId xmlns:a16="http://schemas.microsoft.com/office/drawing/2014/main" id="{99CE201A-6187-6E46-6160-A43EB8A431C0}"/>
                </a:ext>
              </a:extLst>
            </p:cNvPr>
            <p:cNvGrpSpPr/>
            <p:nvPr/>
          </p:nvGrpSpPr>
          <p:grpSpPr>
            <a:xfrm flipH="1">
              <a:off x="5657850" y="5485874"/>
              <a:ext cx="1121569" cy="543451"/>
              <a:chOff x="4536281" y="5485874"/>
              <a:chExt cx="1121569" cy="543451"/>
            </a:xfrm>
          </p:grpSpPr>
          <p:cxnSp>
            <p:nvCxnSpPr>
              <p:cNvPr id="25610" name="直接连接符 25609">
                <a:extLst>
                  <a:ext uri="{FF2B5EF4-FFF2-40B4-BE49-F238E27FC236}">
                    <a16:creationId xmlns:a16="http://schemas.microsoft.com/office/drawing/2014/main" id="{AA2907DB-9D24-0120-D578-50E9C87A4BDD}"/>
                  </a:ext>
                </a:extLst>
              </p:cNvPr>
              <p:cNvCxnSpPr/>
              <p:nvPr/>
            </p:nvCxnSpPr>
            <p:spPr>
              <a:xfrm flipH="1">
                <a:off x="4536281" y="5485874"/>
                <a:ext cx="714375" cy="543451"/>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5611" name="直接连接符 25610">
                <a:extLst>
                  <a:ext uri="{FF2B5EF4-FFF2-40B4-BE49-F238E27FC236}">
                    <a16:creationId xmlns:a16="http://schemas.microsoft.com/office/drawing/2014/main" id="{0381D096-83F5-8C62-C6E9-7013CC82C2BD}"/>
                  </a:ext>
                </a:extLst>
              </p:cNvPr>
              <p:cNvCxnSpPr/>
              <p:nvPr/>
            </p:nvCxnSpPr>
            <p:spPr>
              <a:xfrm>
                <a:off x="5250656" y="5485874"/>
                <a:ext cx="407194" cy="0"/>
              </a:xfrm>
              <a:prstGeom prst="line">
                <a:avLst/>
              </a:prstGeom>
              <a:ln/>
            </p:spPr>
            <p:style>
              <a:lnRef idx="1">
                <a:schemeClr val="accent5"/>
              </a:lnRef>
              <a:fillRef idx="0">
                <a:schemeClr val="accent5"/>
              </a:fillRef>
              <a:effectRef idx="0">
                <a:schemeClr val="accent5"/>
              </a:effectRef>
              <a:fontRef idx="minor">
                <a:schemeClr val="tx1"/>
              </a:fontRef>
            </p:style>
          </p:cxnSp>
        </p:grpSp>
        <p:grpSp>
          <p:nvGrpSpPr>
            <p:cNvPr id="25607" name="组合 25606">
              <a:extLst>
                <a:ext uri="{FF2B5EF4-FFF2-40B4-BE49-F238E27FC236}">
                  <a16:creationId xmlns:a16="http://schemas.microsoft.com/office/drawing/2014/main" id="{7FEB5552-5E5E-226F-8B8A-AF514D9A9935}"/>
                </a:ext>
              </a:extLst>
            </p:cNvPr>
            <p:cNvGrpSpPr/>
            <p:nvPr/>
          </p:nvGrpSpPr>
          <p:grpSpPr>
            <a:xfrm>
              <a:off x="4536281" y="5485874"/>
              <a:ext cx="1121569" cy="543451"/>
              <a:chOff x="4536281" y="5485874"/>
              <a:chExt cx="1121569" cy="543451"/>
            </a:xfrm>
          </p:grpSpPr>
          <p:cxnSp>
            <p:nvCxnSpPr>
              <p:cNvPr id="25608" name="直接连接符 25607">
                <a:extLst>
                  <a:ext uri="{FF2B5EF4-FFF2-40B4-BE49-F238E27FC236}">
                    <a16:creationId xmlns:a16="http://schemas.microsoft.com/office/drawing/2014/main" id="{5277EB74-45FA-300D-48DE-BF8E12BDF45A}"/>
                  </a:ext>
                </a:extLst>
              </p:cNvPr>
              <p:cNvCxnSpPr/>
              <p:nvPr/>
            </p:nvCxnSpPr>
            <p:spPr>
              <a:xfrm flipH="1">
                <a:off x="4536281" y="5485874"/>
                <a:ext cx="714375" cy="543451"/>
              </a:xfrm>
              <a:prstGeom prst="line">
                <a:avLst/>
              </a:prstGeom>
              <a:ln/>
            </p:spPr>
            <p:style>
              <a:lnRef idx="1">
                <a:schemeClr val="accent5"/>
              </a:lnRef>
              <a:fillRef idx="0">
                <a:schemeClr val="accent5"/>
              </a:fillRef>
              <a:effectRef idx="0">
                <a:schemeClr val="accent5"/>
              </a:effectRef>
              <a:fontRef idx="minor">
                <a:schemeClr val="tx1"/>
              </a:fontRef>
            </p:style>
          </p:cxnSp>
          <p:cxnSp>
            <p:nvCxnSpPr>
              <p:cNvPr id="25609" name="直接连接符 25608">
                <a:extLst>
                  <a:ext uri="{FF2B5EF4-FFF2-40B4-BE49-F238E27FC236}">
                    <a16:creationId xmlns:a16="http://schemas.microsoft.com/office/drawing/2014/main" id="{1B76CEEE-2079-9BC7-83BB-A943E8944F71}"/>
                  </a:ext>
                </a:extLst>
              </p:cNvPr>
              <p:cNvCxnSpPr/>
              <p:nvPr/>
            </p:nvCxnSpPr>
            <p:spPr>
              <a:xfrm>
                <a:off x="5250656" y="5485874"/>
                <a:ext cx="407194" cy="0"/>
              </a:xfrm>
              <a:prstGeom prst="line">
                <a:avLst/>
              </a:prstGeom>
              <a:ln/>
            </p:spPr>
            <p:style>
              <a:lnRef idx="1">
                <a:schemeClr val="accent5"/>
              </a:lnRef>
              <a:fillRef idx="0">
                <a:schemeClr val="accent5"/>
              </a:fillRef>
              <a:effectRef idx="0">
                <a:schemeClr val="accent5"/>
              </a:effectRef>
              <a:fontRef idx="minor">
                <a:schemeClr val="tx1"/>
              </a:fontRef>
            </p:style>
          </p:cxnSp>
        </p:grpSp>
      </p:grpSp>
      <p:grpSp>
        <p:nvGrpSpPr>
          <p:cNvPr id="25" name="组合 24">
            <a:extLst>
              <a:ext uri="{FF2B5EF4-FFF2-40B4-BE49-F238E27FC236}">
                <a16:creationId xmlns:a16="http://schemas.microsoft.com/office/drawing/2014/main" id="{1DCA1F13-ACBF-D6F3-276E-D90AB792EDDE}"/>
              </a:ext>
            </a:extLst>
          </p:cNvPr>
          <p:cNvGrpSpPr/>
          <p:nvPr/>
        </p:nvGrpSpPr>
        <p:grpSpPr>
          <a:xfrm>
            <a:off x="2852735" y="4649848"/>
            <a:ext cx="2243138" cy="543451"/>
            <a:chOff x="4536281" y="5485874"/>
            <a:chExt cx="2243138" cy="543451"/>
          </a:xfrm>
        </p:grpSpPr>
        <p:grpSp>
          <p:nvGrpSpPr>
            <p:cNvPr id="33" name="组合 32">
              <a:extLst>
                <a:ext uri="{FF2B5EF4-FFF2-40B4-BE49-F238E27FC236}">
                  <a16:creationId xmlns:a16="http://schemas.microsoft.com/office/drawing/2014/main" id="{9F37D000-C454-1936-B11A-D2691C260E43}"/>
                </a:ext>
              </a:extLst>
            </p:cNvPr>
            <p:cNvGrpSpPr/>
            <p:nvPr/>
          </p:nvGrpSpPr>
          <p:grpSpPr>
            <a:xfrm flipH="1">
              <a:off x="5657850" y="5485874"/>
              <a:ext cx="1121569" cy="543451"/>
              <a:chOff x="4536281" y="5485874"/>
              <a:chExt cx="1121569" cy="543451"/>
            </a:xfrm>
          </p:grpSpPr>
          <p:cxnSp>
            <p:nvCxnSpPr>
              <p:cNvPr id="59" name="直接连接符 58">
                <a:extLst>
                  <a:ext uri="{FF2B5EF4-FFF2-40B4-BE49-F238E27FC236}">
                    <a16:creationId xmlns:a16="http://schemas.microsoft.com/office/drawing/2014/main" id="{465E0363-5336-1B9C-70F3-4536EEF07993}"/>
                  </a:ext>
                </a:extLst>
              </p:cNvPr>
              <p:cNvCxnSpPr/>
              <p:nvPr/>
            </p:nvCxnSpPr>
            <p:spPr>
              <a:xfrm flipH="1">
                <a:off x="4536281" y="5485874"/>
                <a:ext cx="714375" cy="543451"/>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60" name="直接连接符 59">
                <a:extLst>
                  <a:ext uri="{FF2B5EF4-FFF2-40B4-BE49-F238E27FC236}">
                    <a16:creationId xmlns:a16="http://schemas.microsoft.com/office/drawing/2014/main" id="{6C6848DB-4615-1A22-4D37-6BF95BA65D4E}"/>
                  </a:ext>
                </a:extLst>
              </p:cNvPr>
              <p:cNvCxnSpPr/>
              <p:nvPr/>
            </p:nvCxnSpPr>
            <p:spPr>
              <a:xfrm>
                <a:off x="5250656" y="5485874"/>
                <a:ext cx="407194" cy="0"/>
              </a:xfrm>
              <a:prstGeom prst="line">
                <a:avLst/>
              </a:prstGeom>
              <a:ln/>
            </p:spPr>
            <p:style>
              <a:lnRef idx="1">
                <a:schemeClr val="accent6"/>
              </a:lnRef>
              <a:fillRef idx="0">
                <a:schemeClr val="accent6"/>
              </a:fillRef>
              <a:effectRef idx="0">
                <a:schemeClr val="accent6"/>
              </a:effectRef>
              <a:fontRef idx="minor">
                <a:schemeClr val="tx1"/>
              </a:fontRef>
            </p:style>
          </p:cxnSp>
        </p:grpSp>
        <p:grpSp>
          <p:nvGrpSpPr>
            <p:cNvPr id="34" name="组合 33">
              <a:extLst>
                <a:ext uri="{FF2B5EF4-FFF2-40B4-BE49-F238E27FC236}">
                  <a16:creationId xmlns:a16="http://schemas.microsoft.com/office/drawing/2014/main" id="{C4C2458F-C032-4ACA-949E-F5D5B0166632}"/>
                </a:ext>
              </a:extLst>
            </p:cNvPr>
            <p:cNvGrpSpPr/>
            <p:nvPr/>
          </p:nvGrpSpPr>
          <p:grpSpPr>
            <a:xfrm>
              <a:off x="4536281" y="5485874"/>
              <a:ext cx="1121569" cy="543451"/>
              <a:chOff x="4536281" y="5485874"/>
              <a:chExt cx="1121569" cy="543451"/>
            </a:xfrm>
          </p:grpSpPr>
          <p:cxnSp>
            <p:nvCxnSpPr>
              <p:cNvPr id="48" name="直接连接符 47">
                <a:extLst>
                  <a:ext uri="{FF2B5EF4-FFF2-40B4-BE49-F238E27FC236}">
                    <a16:creationId xmlns:a16="http://schemas.microsoft.com/office/drawing/2014/main" id="{C65EC0BF-3F13-B6C3-E3EF-AD4D9187BE8F}"/>
                  </a:ext>
                </a:extLst>
              </p:cNvPr>
              <p:cNvCxnSpPr/>
              <p:nvPr/>
            </p:nvCxnSpPr>
            <p:spPr>
              <a:xfrm flipH="1">
                <a:off x="4536281" y="5485874"/>
                <a:ext cx="714375" cy="543451"/>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49" name="直接连接符 48">
                <a:extLst>
                  <a:ext uri="{FF2B5EF4-FFF2-40B4-BE49-F238E27FC236}">
                    <a16:creationId xmlns:a16="http://schemas.microsoft.com/office/drawing/2014/main" id="{092E1546-DFC4-6322-D6A6-FE7ABCE6A03C}"/>
                  </a:ext>
                </a:extLst>
              </p:cNvPr>
              <p:cNvCxnSpPr/>
              <p:nvPr/>
            </p:nvCxnSpPr>
            <p:spPr>
              <a:xfrm>
                <a:off x="5250656" y="5485874"/>
                <a:ext cx="407194" cy="0"/>
              </a:xfrm>
              <a:prstGeom prst="line">
                <a:avLst/>
              </a:prstGeom>
              <a:ln/>
            </p:spPr>
            <p:style>
              <a:lnRef idx="1">
                <a:schemeClr val="accent6"/>
              </a:lnRef>
              <a:fillRef idx="0">
                <a:schemeClr val="accent6"/>
              </a:fillRef>
              <a:effectRef idx="0">
                <a:schemeClr val="accent6"/>
              </a:effectRef>
              <a:fontRef idx="minor">
                <a:schemeClr val="tx1"/>
              </a:fontRef>
            </p:style>
          </p:cxnSp>
        </p:grpSp>
      </p:grpSp>
      <p:cxnSp>
        <p:nvCxnSpPr>
          <p:cNvPr id="27" name="直接连接符 26">
            <a:extLst>
              <a:ext uri="{FF2B5EF4-FFF2-40B4-BE49-F238E27FC236}">
                <a16:creationId xmlns:a16="http://schemas.microsoft.com/office/drawing/2014/main" id="{2EA3F50F-50D1-247F-1724-6674E27ABBBD}"/>
              </a:ext>
            </a:extLst>
          </p:cNvPr>
          <p:cNvCxnSpPr/>
          <p:nvPr/>
        </p:nvCxnSpPr>
        <p:spPr>
          <a:xfrm>
            <a:off x="5410200" y="4649849"/>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graphicFrame>
        <p:nvGraphicFramePr>
          <p:cNvPr id="29" name="对象 28">
            <a:extLst>
              <a:ext uri="{FF2B5EF4-FFF2-40B4-BE49-F238E27FC236}">
                <a16:creationId xmlns:a16="http://schemas.microsoft.com/office/drawing/2014/main" id="{E7F84E47-8688-4207-6E43-5CCB9CA6716C}"/>
              </a:ext>
            </a:extLst>
          </p:cNvPr>
          <p:cNvGraphicFramePr>
            <a:graphicFrameLocks noChangeAspect="1"/>
          </p:cNvGraphicFramePr>
          <p:nvPr/>
        </p:nvGraphicFramePr>
        <p:xfrm>
          <a:off x="9044385" y="5248904"/>
          <a:ext cx="674688" cy="306388"/>
        </p:xfrm>
        <a:graphic>
          <a:graphicData uri="http://schemas.openxmlformats.org/presentationml/2006/ole">
            <mc:AlternateContent xmlns:mc="http://schemas.openxmlformats.org/markup-compatibility/2006">
              <mc:Choice xmlns:v="urn:schemas-microsoft-com:vml" Requires="v">
                <p:oleObj name="AxMath" r:id="rId4" imgW="551880" imgH="235800" progId="Equation.AxMath">
                  <p:embed/>
                </p:oleObj>
              </mc:Choice>
              <mc:Fallback>
                <p:oleObj name="AxMath" r:id="rId4" imgW="551880" imgH="235800" progId="Equation.AxMath">
                  <p:embed/>
                  <p:pic>
                    <p:nvPicPr>
                      <p:cNvPr id="25600" name="对象 25599">
                        <a:extLst>
                          <a:ext uri="{FF2B5EF4-FFF2-40B4-BE49-F238E27FC236}">
                            <a16:creationId xmlns:a16="http://schemas.microsoft.com/office/drawing/2014/main" id="{D6052F78-AAD0-8C4B-8E51-AA4BEE4D8EFC}"/>
                          </a:ext>
                        </a:extLst>
                      </p:cNvPr>
                      <p:cNvPicPr/>
                      <p:nvPr/>
                    </p:nvPicPr>
                    <p:blipFill>
                      <a:blip r:embed="rId5"/>
                      <a:stretch>
                        <a:fillRect/>
                      </a:stretch>
                    </p:blipFill>
                    <p:spPr>
                      <a:xfrm>
                        <a:off x="9044385" y="5248904"/>
                        <a:ext cx="674688" cy="306388"/>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32540E-1438-25C7-C379-30C9A3DD85DC}"/>
              </a:ext>
            </a:extLst>
          </p:cNvPr>
          <p:cNvGraphicFramePr>
            <a:graphicFrameLocks noChangeAspect="1"/>
          </p:cNvGraphicFramePr>
          <p:nvPr/>
        </p:nvGraphicFramePr>
        <p:xfrm>
          <a:off x="6184901" y="5255254"/>
          <a:ext cx="138112" cy="293688"/>
        </p:xfrm>
        <a:graphic>
          <a:graphicData uri="http://schemas.openxmlformats.org/presentationml/2006/ole">
            <mc:AlternateContent xmlns:mc="http://schemas.openxmlformats.org/markup-compatibility/2006">
              <mc:Choice xmlns:v="urn:schemas-microsoft-com:vml" Requires="v">
                <p:oleObj name="AxMath" r:id="rId6" imgW="112320" imgH="226800" progId="Equation.AxMath">
                  <p:embed/>
                </p:oleObj>
              </mc:Choice>
              <mc:Fallback>
                <p:oleObj name="AxMath" r:id="rId6" imgW="112320" imgH="226800" progId="Equation.AxMath">
                  <p:embed/>
                  <p:pic>
                    <p:nvPicPr>
                      <p:cNvPr id="25601" name="对象 25600">
                        <a:extLst>
                          <a:ext uri="{FF2B5EF4-FFF2-40B4-BE49-F238E27FC236}">
                            <a16:creationId xmlns:a16="http://schemas.microsoft.com/office/drawing/2014/main" id="{2AB30690-5B10-26BC-6D9F-2E060CDB4B27}"/>
                          </a:ext>
                        </a:extLst>
                      </p:cNvPr>
                      <p:cNvPicPr/>
                      <p:nvPr/>
                    </p:nvPicPr>
                    <p:blipFill>
                      <a:blip r:embed="rId7"/>
                      <a:stretch>
                        <a:fillRect/>
                      </a:stretch>
                    </p:blipFill>
                    <p:spPr>
                      <a:xfrm>
                        <a:off x="6184901" y="5255254"/>
                        <a:ext cx="138112" cy="293688"/>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E019F57F-B28E-06E1-F2D6-258213415DE9}"/>
              </a:ext>
            </a:extLst>
          </p:cNvPr>
          <p:cNvGraphicFramePr>
            <a:graphicFrameLocks noChangeAspect="1"/>
          </p:cNvGraphicFramePr>
          <p:nvPr/>
        </p:nvGraphicFramePr>
        <p:xfrm>
          <a:off x="6915148" y="5255254"/>
          <a:ext cx="141288" cy="293688"/>
        </p:xfrm>
        <a:graphic>
          <a:graphicData uri="http://schemas.openxmlformats.org/presentationml/2006/ole">
            <mc:AlternateContent xmlns:mc="http://schemas.openxmlformats.org/markup-compatibility/2006">
              <mc:Choice xmlns:v="urn:schemas-microsoft-com:vml" Requires="v">
                <p:oleObj name="AxMath" r:id="rId8" imgW="115200" imgH="226800" progId="Equation.AxMath">
                  <p:embed/>
                </p:oleObj>
              </mc:Choice>
              <mc:Fallback>
                <p:oleObj name="AxMath" r:id="rId8" imgW="115200" imgH="226800" progId="Equation.AxMath">
                  <p:embed/>
                  <p:pic>
                    <p:nvPicPr>
                      <p:cNvPr id="25605" name="对象 25604">
                        <a:extLst>
                          <a:ext uri="{FF2B5EF4-FFF2-40B4-BE49-F238E27FC236}">
                            <a16:creationId xmlns:a16="http://schemas.microsoft.com/office/drawing/2014/main" id="{48532CF4-1A1C-0022-267B-91EBCAC729BA}"/>
                          </a:ext>
                        </a:extLst>
                      </p:cNvPr>
                      <p:cNvPicPr/>
                      <p:nvPr/>
                    </p:nvPicPr>
                    <p:blipFill>
                      <a:blip r:embed="rId9"/>
                      <a:stretch>
                        <a:fillRect/>
                      </a:stretch>
                    </p:blipFill>
                    <p:spPr>
                      <a:xfrm>
                        <a:off x="6915148" y="5255254"/>
                        <a:ext cx="141288" cy="293688"/>
                      </a:xfrm>
                      <a:prstGeom prst="rect">
                        <a:avLst/>
                      </a:prstGeom>
                    </p:spPr>
                  </p:pic>
                </p:oleObj>
              </mc:Fallback>
            </mc:AlternateContent>
          </a:graphicData>
        </a:graphic>
      </p:graphicFrame>
      <p:cxnSp>
        <p:nvCxnSpPr>
          <p:cNvPr id="25618" name="直接连接符 25617">
            <a:extLst>
              <a:ext uri="{FF2B5EF4-FFF2-40B4-BE49-F238E27FC236}">
                <a16:creationId xmlns:a16="http://schemas.microsoft.com/office/drawing/2014/main" id="{83DB301C-0589-09EF-A7F7-4471863EC3B2}"/>
              </a:ext>
            </a:extLst>
          </p:cNvPr>
          <p:cNvCxnSpPr/>
          <p:nvPr/>
        </p:nvCxnSpPr>
        <p:spPr>
          <a:xfrm>
            <a:off x="6222207" y="4649849"/>
            <a:ext cx="0" cy="543451"/>
          </a:xfrm>
          <a:prstGeom prst="line">
            <a:avLst/>
          </a:prstGeom>
          <a:ln>
            <a:prstDash val="lgDash"/>
          </a:ln>
        </p:spPr>
        <p:style>
          <a:lnRef idx="1">
            <a:schemeClr val="dk1"/>
          </a:lnRef>
          <a:fillRef idx="0">
            <a:schemeClr val="dk1"/>
          </a:fillRef>
          <a:effectRef idx="0">
            <a:schemeClr val="dk1"/>
          </a:effectRef>
          <a:fontRef idx="minor">
            <a:schemeClr val="tx1"/>
          </a:fontRef>
        </p:style>
      </p:cxnSp>
      <p:graphicFrame>
        <p:nvGraphicFramePr>
          <p:cNvPr id="25619" name="对象 25618">
            <a:extLst>
              <a:ext uri="{FF2B5EF4-FFF2-40B4-BE49-F238E27FC236}">
                <a16:creationId xmlns:a16="http://schemas.microsoft.com/office/drawing/2014/main" id="{54941431-FF9E-5C81-C119-316521821A45}"/>
              </a:ext>
            </a:extLst>
          </p:cNvPr>
          <p:cNvGraphicFramePr>
            <a:graphicFrameLocks noChangeAspect="1"/>
          </p:cNvGraphicFramePr>
          <p:nvPr>
            <p:extLst>
              <p:ext uri="{D42A27DB-BD31-4B8C-83A1-F6EECF244321}">
                <p14:modId xmlns:p14="http://schemas.microsoft.com/office/powerpoint/2010/main" val="1556924824"/>
              </p:ext>
            </p:extLst>
          </p:nvPr>
        </p:nvGraphicFramePr>
        <p:xfrm>
          <a:off x="6462713" y="5257800"/>
          <a:ext cx="146050" cy="293688"/>
        </p:xfrm>
        <a:graphic>
          <a:graphicData uri="http://schemas.openxmlformats.org/presentationml/2006/ole">
            <mc:AlternateContent xmlns:mc="http://schemas.openxmlformats.org/markup-compatibility/2006">
              <mc:Choice xmlns:v="urn:schemas-microsoft-com:vml" Requires="v">
                <p:oleObj name="AxMath" r:id="rId14" imgW="119520" imgH="226800" progId="Equation.AxMath">
                  <p:embed/>
                </p:oleObj>
              </mc:Choice>
              <mc:Fallback>
                <p:oleObj name="AxMath" r:id="rId14" imgW="119520" imgH="226800" progId="Equation.AxMath">
                  <p:embed/>
                  <p:pic>
                    <p:nvPicPr>
                      <p:cNvPr id="30" name="对象 29">
                        <a:extLst>
                          <a:ext uri="{FF2B5EF4-FFF2-40B4-BE49-F238E27FC236}">
                            <a16:creationId xmlns:a16="http://schemas.microsoft.com/office/drawing/2014/main" id="{9432540E-1438-25C7-C379-30C9A3DD85DC}"/>
                          </a:ext>
                        </a:extLst>
                      </p:cNvPr>
                      <p:cNvPicPr/>
                      <p:nvPr/>
                    </p:nvPicPr>
                    <p:blipFill>
                      <a:blip r:embed="rId15"/>
                      <a:stretch>
                        <a:fillRect/>
                      </a:stretch>
                    </p:blipFill>
                    <p:spPr>
                      <a:xfrm>
                        <a:off x="6462713" y="5257800"/>
                        <a:ext cx="146050" cy="293688"/>
                      </a:xfrm>
                      <a:prstGeom prst="rect">
                        <a:avLst/>
                      </a:prstGeom>
                    </p:spPr>
                  </p:pic>
                </p:oleObj>
              </mc:Fallback>
            </mc:AlternateContent>
          </a:graphicData>
        </a:graphic>
      </p:graphicFrame>
      <p:sp>
        <p:nvSpPr>
          <p:cNvPr id="25620" name="文本框 25619">
            <a:extLst>
              <a:ext uri="{FF2B5EF4-FFF2-40B4-BE49-F238E27FC236}">
                <a16:creationId xmlns:a16="http://schemas.microsoft.com/office/drawing/2014/main" id="{3B744EF7-A77D-790E-654C-64E0090B1FB5}"/>
              </a:ext>
            </a:extLst>
          </p:cNvPr>
          <p:cNvSpPr txBox="1"/>
          <p:nvPr/>
        </p:nvSpPr>
        <p:spPr>
          <a:xfrm>
            <a:off x="753885" y="5560146"/>
            <a:ext cx="473251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此时不满足无</a:t>
            </a:r>
            <a:r>
              <a:rPr lang="en-US" altLang="zh-CN" dirty="0">
                <a:latin typeface="Times New Roman" panose="02020603050405020304" pitchFamily="18" charset="0"/>
                <a:cs typeface="Times New Roman" panose="02020603050405020304" pitchFamily="18" charset="0"/>
              </a:rPr>
              <a:t>ISI</a:t>
            </a:r>
            <a:r>
              <a:rPr lang="zh-CN" altLang="en-US" dirty="0">
                <a:latin typeface="Times New Roman" panose="02020603050405020304" pitchFamily="18" charset="0"/>
                <a:cs typeface="Times New Roman" panose="02020603050405020304" pitchFamily="18" charset="0"/>
              </a:rPr>
              <a:t>的频域条件，有码间串扰。</a:t>
            </a:r>
          </a:p>
        </p:txBody>
      </p:sp>
    </p:spTree>
    <p:extLst>
      <p:ext uri="{BB962C8B-B14F-4D97-AF65-F5344CB8AC3E}">
        <p14:creationId xmlns:p14="http://schemas.microsoft.com/office/powerpoint/2010/main" val="210548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3</a:t>
            </a:fld>
            <a:endParaRPr lang="en-US" altLang="zh-CN" sz="1400" b="0">
              <a:solidFill>
                <a:srgbClr val="FF33CC"/>
              </a:solidFill>
            </a:endParaRPr>
          </a:p>
        </p:txBody>
      </p:sp>
      <p:sp>
        <p:nvSpPr>
          <p:cNvPr id="2" name="Rectangle 2">
            <a:extLst>
              <a:ext uri="{FF2B5EF4-FFF2-40B4-BE49-F238E27FC236}">
                <a16:creationId xmlns:a16="http://schemas.microsoft.com/office/drawing/2014/main" id="{8F919725-E82F-2958-852E-E736E083F9F3}"/>
              </a:ext>
            </a:extLst>
          </p:cNvPr>
          <p:cNvSpPr>
            <a:spLocks noChangeArrowheads="1"/>
          </p:cNvSpPr>
          <p:nvPr/>
        </p:nvSpPr>
        <p:spPr bwMode="auto">
          <a:xfrm>
            <a:off x="4038600" y="2116558"/>
            <a:ext cx="169554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3AAFC7A1-F814-9069-8A92-6D262BAEF775}"/>
              </a:ext>
            </a:extLst>
          </p:cNvPr>
          <p:cNvGraphicFramePr>
            <a:graphicFrameLocks noChangeAspect="1"/>
          </p:cNvGraphicFramePr>
          <p:nvPr>
            <p:extLst>
              <p:ext uri="{D42A27DB-BD31-4B8C-83A1-F6EECF244321}">
                <p14:modId xmlns:p14="http://schemas.microsoft.com/office/powerpoint/2010/main" val="278420250"/>
              </p:ext>
            </p:extLst>
          </p:nvPr>
        </p:nvGraphicFramePr>
        <p:xfrm>
          <a:off x="3802857" y="404814"/>
          <a:ext cx="3785824" cy="1483891"/>
        </p:xfrm>
        <a:graphic>
          <a:graphicData uri="http://schemas.openxmlformats.org/presentationml/2006/ole">
            <mc:AlternateContent xmlns:mc="http://schemas.openxmlformats.org/markup-compatibility/2006">
              <mc:Choice xmlns:v="urn:schemas-microsoft-com:vml" Requires="v">
                <p:oleObj r:id="rId2" imgW="2943360" imgH="1162143" progId="Visio.Drawing.15">
                  <p:embed/>
                </p:oleObj>
              </mc:Choice>
              <mc:Fallback>
                <p:oleObj r:id="rId2" imgW="2943360" imgH="1162143" progId="Visio.Drawing.15">
                  <p:embed/>
                  <p:pic>
                    <p:nvPicPr>
                      <p:cNvPr id="3" name="对象 2">
                        <a:extLst>
                          <a:ext uri="{FF2B5EF4-FFF2-40B4-BE49-F238E27FC236}">
                            <a16:creationId xmlns:a16="http://schemas.microsoft.com/office/drawing/2014/main" id="{3AAFC7A1-F814-9069-8A92-6D262BAEF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857" y="404814"/>
                        <a:ext cx="3785824" cy="1483891"/>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C22D5435-C2B2-681A-FDD3-E713728A0ADD}"/>
              </a:ext>
            </a:extLst>
          </p:cNvPr>
          <p:cNvSpPr txBox="1"/>
          <p:nvPr/>
        </p:nvSpPr>
        <p:spPr>
          <a:xfrm>
            <a:off x="757238" y="2050256"/>
            <a:ext cx="10687050" cy="369332"/>
          </a:xfrm>
          <a:prstGeom prst="rect">
            <a:avLst/>
          </a:prstGeom>
          <a:noFill/>
        </p:spPr>
        <p:txBody>
          <a:bodyPr wrap="square" rtlCol="0">
            <a:spAutoFit/>
          </a:bodyPr>
          <a:lstStyle/>
          <a:p>
            <a:r>
              <a:rPr lang="zh-CN" altLang="en-US" dirty="0"/>
              <a:t>（</a:t>
            </a:r>
            <a:r>
              <a:rPr lang="en-US" altLang="zh-CN" dirty="0"/>
              <a:t>2</a:t>
            </a:r>
            <a:r>
              <a:rPr lang="zh-CN" altLang="en-US" dirty="0"/>
              <a:t>）由图知，系统带宽为                        ，且满足                                                        ，所以：</a:t>
            </a:r>
            <a:endParaRPr lang="zh-CN" altLang="en-US" dirty="0">
              <a:latin typeface="Times New Roman" panose="02020603050405020304" pitchFamily="18" charset="0"/>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4CC6E342-4C5F-C9BE-407B-EFF5EFD0302F}"/>
              </a:ext>
            </a:extLst>
          </p:cNvPr>
          <p:cNvGraphicFramePr>
            <a:graphicFrameLocks noChangeAspect="1"/>
          </p:cNvGraphicFramePr>
          <p:nvPr>
            <p:extLst>
              <p:ext uri="{D42A27DB-BD31-4B8C-83A1-F6EECF244321}">
                <p14:modId xmlns:p14="http://schemas.microsoft.com/office/powerpoint/2010/main" val="2548853867"/>
              </p:ext>
            </p:extLst>
          </p:nvPr>
        </p:nvGraphicFramePr>
        <p:xfrm>
          <a:off x="3510757" y="2094547"/>
          <a:ext cx="1229499" cy="346473"/>
        </p:xfrm>
        <a:graphic>
          <a:graphicData uri="http://schemas.openxmlformats.org/presentationml/2006/ole">
            <mc:AlternateContent xmlns:mc="http://schemas.openxmlformats.org/markup-compatibility/2006">
              <mc:Choice xmlns:v="urn:schemas-microsoft-com:vml" Requires="v">
                <p:oleObj name="AxMath" r:id="rId4" imgW="810720" imgH="228600" progId="Equation.AxMath">
                  <p:embed/>
                </p:oleObj>
              </mc:Choice>
              <mc:Fallback>
                <p:oleObj name="AxMath" r:id="rId4" imgW="810720" imgH="228600" progId="Equation.AxMath">
                  <p:embed/>
                  <p:pic>
                    <p:nvPicPr>
                      <p:cNvPr id="0" name=""/>
                      <p:cNvPicPr/>
                      <p:nvPr/>
                    </p:nvPicPr>
                    <p:blipFill>
                      <a:blip r:embed="rId5"/>
                      <a:stretch>
                        <a:fillRect/>
                      </a:stretch>
                    </p:blipFill>
                    <p:spPr>
                      <a:xfrm>
                        <a:off x="3510757" y="2094547"/>
                        <a:ext cx="1229499" cy="34647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1E6D6805-F207-60A5-B674-BFE29AE1728C}"/>
              </a:ext>
            </a:extLst>
          </p:cNvPr>
          <p:cNvGraphicFramePr>
            <a:graphicFrameLocks noChangeAspect="1"/>
          </p:cNvGraphicFramePr>
          <p:nvPr>
            <p:extLst>
              <p:ext uri="{D42A27DB-BD31-4B8C-83A1-F6EECF244321}">
                <p14:modId xmlns:p14="http://schemas.microsoft.com/office/powerpoint/2010/main" val="137453563"/>
              </p:ext>
            </p:extLst>
          </p:nvPr>
        </p:nvGraphicFramePr>
        <p:xfrm>
          <a:off x="5695769" y="1919009"/>
          <a:ext cx="2901950" cy="631825"/>
        </p:xfrm>
        <a:graphic>
          <a:graphicData uri="http://schemas.openxmlformats.org/presentationml/2006/ole">
            <mc:AlternateContent xmlns:mc="http://schemas.openxmlformats.org/markup-compatibility/2006">
              <mc:Choice xmlns:v="urn:schemas-microsoft-com:vml" Requires="v">
                <p:oleObj name="AxMath" r:id="rId6" imgW="1916640" imgH="417960" progId="Equation.AxMath">
                  <p:embed/>
                </p:oleObj>
              </mc:Choice>
              <mc:Fallback>
                <p:oleObj name="AxMath" r:id="rId6" imgW="1916640" imgH="417960" progId="Equation.AxMath">
                  <p:embed/>
                  <p:pic>
                    <p:nvPicPr>
                      <p:cNvPr id="10" name="对象 9">
                        <a:extLst>
                          <a:ext uri="{FF2B5EF4-FFF2-40B4-BE49-F238E27FC236}">
                            <a16:creationId xmlns:a16="http://schemas.microsoft.com/office/drawing/2014/main" id="{4CC6E342-4C5F-C9BE-407B-EFF5EFD0302F}"/>
                          </a:ext>
                        </a:extLst>
                      </p:cNvPr>
                      <p:cNvPicPr/>
                      <p:nvPr/>
                    </p:nvPicPr>
                    <p:blipFill>
                      <a:blip r:embed="rId7"/>
                      <a:stretch>
                        <a:fillRect/>
                      </a:stretch>
                    </p:blipFill>
                    <p:spPr>
                      <a:xfrm>
                        <a:off x="5695769" y="1919009"/>
                        <a:ext cx="2901950" cy="631825"/>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FED085E5-25B6-D19D-3637-AD7843C51FB8}"/>
              </a:ext>
            </a:extLst>
          </p:cNvPr>
          <p:cNvSpPr txBox="1"/>
          <p:nvPr/>
        </p:nvSpPr>
        <p:spPr>
          <a:xfrm>
            <a:off x="1214438" y="2605744"/>
            <a:ext cx="10526712"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当信源信息速率为</a:t>
            </a:r>
            <a:r>
              <a:rPr lang="en-US" altLang="zh-CN" dirty="0">
                <a:latin typeface="Times New Roman" panose="02020603050405020304" pitchFamily="18" charset="0"/>
                <a:cs typeface="Times New Roman" panose="02020603050405020304" pitchFamily="18" charset="0"/>
              </a:rPr>
              <a:t>16Kbps</a:t>
            </a:r>
            <a:r>
              <a:rPr lang="zh-CN" altLang="en-US" dirty="0">
                <a:latin typeface="Times New Roman" panose="02020603050405020304" pitchFamily="18" charset="0"/>
                <a:cs typeface="Times New Roman" panose="02020603050405020304" pitchFamily="18" charset="0"/>
              </a:rPr>
              <a:t>时，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升余弦滚降系数</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13" name="对象 12">
            <a:extLst>
              <a:ext uri="{FF2B5EF4-FFF2-40B4-BE49-F238E27FC236}">
                <a16:creationId xmlns:a16="http://schemas.microsoft.com/office/drawing/2014/main" id="{AEC50331-DFAE-7A6B-7C22-58B2E2E60CBC}"/>
              </a:ext>
            </a:extLst>
          </p:cNvPr>
          <p:cNvGraphicFramePr>
            <a:graphicFrameLocks noChangeAspect="1"/>
          </p:cNvGraphicFramePr>
          <p:nvPr>
            <p:extLst>
              <p:ext uri="{D42A27DB-BD31-4B8C-83A1-F6EECF244321}">
                <p14:modId xmlns:p14="http://schemas.microsoft.com/office/powerpoint/2010/main" val="1648062555"/>
              </p:ext>
            </p:extLst>
          </p:nvPr>
        </p:nvGraphicFramePr>
        <p:xfrm>
          <a:off x="4222335" y="2647018"/>
          <a:ext cx="907256" cy="354051"/>
        </p:xfrm>
        <a:graphic>
          <a:graphicData uri="http://schemas.openxmlformats.org/presentationml/2006/ole">
            <mc:AlternateContent xmlns:mc="http://schemas.openxmlformats.org/markup-compatibility/2006">
              <mc:Choice xmlns:v="urn:schemas-microsoft-com:vml" Requires="v">
                <p:oleObj name="AxMath" r:id="rId8" imgW="586080" imgH="228600" progId="Equation.AxMath">
                  <p:embed/>
                </p:oleObj>
              </mc:Choice>
              <mc:Fallback>
                <p:oleObj name="AxMath" r:id="rId8" imgW="586080" imgH="228600" progId="Equation.AxMath">
                  <p:embed/>
                  <p:pic>
                    <p:nvPicPr>
                      <p:cNvPr id="7" name="对象 6">
                        <a:extLst>
                          <a:ext uri="{FF2B5EF4-FFF2-40B4-BE49-F238E27FC236}">
                            <a16:creationId xmlns:a16="http://schemas.microsoft.com/office/drawing/2014/main" id="{B4114A34-22E1-A394-1A98-10AD0D1B5622}"/>
                          </a:ext>
                        </a:extLst>
                      </p:cNvPr>
                      <p:cNvPicPr/>
                      <p:nvPr/>
                    </p:nvPicPr>
                    <p:blipFill>
                      <a:blip r:embed="rId9"/>
                      <a:stretch>
                        <a:fillRect/>
                      </a:stretch>
                    </p:blipFill>
                    <p:spPr>
                      <a:xfrm>
                        <a:off x="4222335" y="2647018"/>
                        <a:ext cx="907256" cy="354051"/>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842FEA37-3773-A9F8-EB25-8A9C87C8AA92}"/>
              </a:ext>
            </a:extLst>
          </p:cNvPr>
          <p:cNvGraphicFramePr>
            <a:graphicFrameLocks noChangeAspect="1"/>
          </p:cNvGraphicFramePr>
          <p:nvPr>
            <p:extLst>
              <p:ext uri="{D42A27DB-BD31-4B8C-83A1-F6EECF244321}">
                <p14:modId xmlns:p14="http://schemas.microsoft.com/office/powerpoint/2010/main" val="1847162086"/>
              </p:ext>
            </p:extLst>
          </p:nvPr>
        </p:nvGraphicFramePr>
        <p:xfrm>
          <a:off x="7062411" y="2461549"/>
          <a:ext cx="674270" cy="622038"/>
        </p:xfrm>
        <a:graphic>
          <a:graphicData uri="http://schemas.openxmlformats.org/presentationml/2006/ole">
            <mc:AlternateContent xmlns:mc="http://schemas.openxmlformats.org/markup-compatibility/2006">
              <mc:Choice xmlns:v="urn:schemas-microsoft-com:vml" Requires="v">
                <p:oleObj name="AxMath" r:id="rId10" imgW="450720" imgH="416160" progId="Equation.AxMath">
                  <p:embed/>
                </p:oleObj>
              </mc:Choice>
              <mc:Fallback>
                <p:oleObj name="AxMath" r:id="rId10" imgW="450720" imgH="416160" progId="Equation.AxMath">
                  <p:embed/>
                  <p:pic>
                    <p:nvPicPr>
                      <p:cNvPr id="0" name=""/>
                      <p:cNvPicPr/>
                      <p:nvPr/>
                    </p:nvPicPr>
                    <p:blipFill>
                      <a:blip r:embed="rId11"/>
                      <a:stretch>
                        <a:fillRect/>
                      </a:stretch>
                    </p:blipFill>
                    <p:spPr>
                      <a:xfrm>
                        <a:off x="7062411" y="2461549"/>
                        <a:ext cx="674270" cy="622038"/>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2C90170D-67F7-9DF5-B1FF-3523168325A4}"/>
              </a:ext>
            </a:extLst>
          </p:cNvPr>
          <p:cNvSpPr txBox="1"/>
          <p:nvPr/>
        </p:nvSpPr>
        <p:spPr>
          <a:xfrm>
            <a:off x="1214438" y="3233877"/>
            <a:ext cx="10526712"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当信源信息速率为</a:t>
            </a:r>
            <a:r>
              <a:rPr lang="en-US" altLang="zh-CN" dirty="0">
                <a:latin typeface="Times New Roman" panose="02020603050405020304" pitchFamily="18" charset="0"/>
                <a:cs typeface="Times New Roman" panose="02020603050405020304" pitchFamily="18" charset="0"/>
              </a:rPr>
              <a:t>20Kbps</a:t>
            </a:r>
            <a:r>
              <a:rPr lang="zh-CN" altLang="en-US" dirty="0">
                <a:latin typeface="Times New Roman" panose="02020603050405020304" pitchFamily="18" charset="0"/>
                <a:cs typeface="Times New Roman" panose="02020603050405020304" pitchFamily="18" charset="0"/>
              </a:rPr>
              <a:t>时，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升余弦滚降系数</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18" name="对象 17">
            <a:extLst>
              <a:ext uri="{FF2B5EF4-FFF2-40B4-BE49-F238E27FC236}">
                <a16:creationId xmlns:a16="http://schemas.microsoft.com/office/drawing/2014/main" id="{ACFED391-FD60-CF2E-7C88-5955D58B7DF3}"/>
              </a:ext>
            </a:extLst>
          </p:cNvPr>
          <p:cNvGraphicFramePr>
            <a:graphicFrameLocks noChangeAspect="1"/>
          </p:cNvGraphicFramePr>
          <p:nvPr>
            <p:extLst>
              <p:ext uri="{D42A27DB-BD31-4B8C-83A1-F6EECF244321}">
                <p14:modId xmlns:p14="http://schemas.microsoft.com/office/powerpoint/2010/main" val="2957396062"/>
              </p:ext>
            </p:extLst>
          </p:nvPr>
        </p:nvGraphicFramePr>
        <p:xfrm>
          <a:off x="4167188" y="3276600"/>
          <a:ext cx="1019175" cy="354013"/>
        </p:xfrm>
        <a:graphic>
          <a:graphicData uri="http://schemas.openxmlformats.org/presentationml/2006/ole">
            <mc:AlternateContent xmlns:mc="http://schemas.openxmlformats.org/markup-compatibility/2006">
              <mc:Choice xmlns:v="urn:schemas-microsoft-com:vml" Requires="v">
                <p:oleObj name="AxMath" r:id="rId12" imgW="659160" imgH="228600" progId="Equation.AxMath">
                  <p:embed/>
                </p:oleObj>
              </mc:Choice>
              <mc:Fallback>
                <p:oleObj name="AxMath" r:id="rId12" imgW="659160" imgH="228600" progId="Equation.AxMath">
                  <p:embed/>
                  <p:pic>
                    <p:nvPicPr>
                      <p:cNvPr id="13" name="对象 12">
                        <a:extLst>
                          <a:ext uri="{FF2B5EF4-FFF2-40B4-BE49-F238E27FC236}">
                            <a16:creationId xmlns:a16="http://schemas.microsoft.com/office/drawing/2014/main" id="{AEC50331-DFAE-7A6B-7C22-58B2E2E60CBC}"/>
                          </a:ext>
                        </a:extLst>
                      </p:cNvPr>
                      <p:cNvPicPr/>
                      <p:nvPr/>
                    </p:nvPicPr>
                    <p:blipFill>
                      <a:blip r:embed="rId13"/>
                      <a:stretch>
                        <a:fillRect/>
                      </a:stretch>
                    </p:blipFill>
                    <p:spPr>
                      <a:xfrm>
                        <a:off x="4167188" y="3276600"/>
                        <a:ext cx="1019175" cy="354013"/>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EC64C927-77C5-61A4-7C5A-C5102B7AFF5A}"/>
              </a:ext>
            </a:extLst>
          </p:cNvPr>
          <p:cNvGraphicFramePr>
            <a:graphicFrameLocks noChangeAspect="1"/>
          </p:cNvGraphicFramePr>
          <p:nvPr>
            <p:extLst>
              <p:ext uri="{D42A27DB-BD31-4B8C-83A1-F6EECF244321}">
                <p14:modId xmlns:p14="http://schemas.microsoft.com/office/powerpoint/2010/main" val="2012014387"/>
              </p:ext>
            </p:extLst>
          </p:nvPr>
        </p:nvGraphicFramePr>
        <p:xfrm>
          <a:off x="7046744" y="3091881"/>
          <a:ext cx="674270" cy="622038"/>
        </p:xfrm>
        <a:graphic>
          <a:graphicData uri="http://schemas.openxmlformats.org/presentationml/2006/ole">
            <mc:AlternateContent xmlns:mc="http://schemas.openxmlformats.org/markup-compatibility/2006">
              <mc:Choice xmlns:v="urn:schemas-microsoft-com:vml" Requires="v">
                <p:oleObj name="AxMath" r:id="rId14" imgW="450360" imgH="416160" progId="Equation.AxMath">
                  <p:embed/>
                </p:oleObj>
              </mc:Choice>
              <mc:Fallback>
                <p:oleObj name="AxMath" r:id="rId14" imgW="450360" imgH="416160" progId="Equation.AxMath">
                  <p:embed/>
                  <p:pic>
                    <p:nvPicPr>
                      <p:cNvPr id="14" name="对象 13">
                        <a:extLst>
                          <a:ext uri="{FF2B5EF4-FFF2-40B4-BE49-F238E27FC236}">
                            <a16:creationId xmlns:a16="http://schemas.microsoft.com/office/drawing/2014/main" id="{842FEA37-3773-A9F8-EB25-8A9C87C8AA92}"/>
                          </a:ext>
                        </a:extLst>
                      </p:cNvPr>
                      <p:cNvPicPr/>
                      <p:nvPr/>
                    </p:nvPicPr>
                    <p:blipFill>
                      <a:blip r:embed="rId15"/>
                      <a:stretch>
                        <a:fillRect/>
                      </a:stretch>
                    </p:blipFill>
                    <p:spPr>
                      <a:xfrm>
                        <a:off x="7046744" y="3091881"/>
                        <a:ext cx="674270" cy="622038"/>
                      </a:xfrm>
                      <a:prstGeom prst="rect">
                        <a:avLst/>
                      </a:prstGeom>
                    </p:spPr>
                  </p:pic>
                </p:oleObj>
              </mc:Fallback>
            </mc:AlternateContent>
          </a:graphicData>
        </a:graphic>
      </p:graphicFrame>
    </p:spTree>
    <p:extLst>
      <p:ext uri="{BB962C8B-B14F-4D97-AF65-F5344CB8AC3E}">
        <p14:creationId xmlns:p14="http://schemas.microsoft.com/office/powerpoint/2010/main" val="74832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4</a:t>
            </a:fld>
            <a:endParaRPr lang="en-US" altLang="zh-CN" sz="1400" b="0">
              <a:solidFill>
                <a:srgbClr val="FF33CC"/>
              </a:solidFill>
            </a:endParaRPr>
          </a:p>
        </p:txBody>
      </p:sp>
      <p:sp>
        <p:nvSpPr>
          <p:cNvPr id="25604" name="TextBox 6"/>
          <p:cNvSpPr txBox="1">
            <a:spLocks noChangeArrowheads="1"/>
          </p:cNvSpPr>
          <p:nvPr/>
        </p:nvSpPr>
        <p:spPr bwMode="auto">
          <a:xfrm>
            <a:off x="881063" y="471487"/>
            <a:ext cx="108172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just"/>
            <a:r>
              <a:rPr lang="en-US" altLang="zh-CN" sz="2000" b="0" dirty="0">
                <a:solidFill>
                  <a:schemeClr val="tx1"/>
                </a:solidFill>
              </a:rPr>
              <a:t>2</a:t>
            </a:r>
            <a:r>
              <a:rPr lang="zh-CN" altLang="en-US" sz="2000" b="0" dirty="0">
                <a:solidFill>
                  <a:schemeClr val="tx1"/>
                </a:solidFill>
              </a:rPr>
              <a:t>、</a:t>
            </a:r>
            <a:r>
              <a:rPr lang="zh-CN" altLang="zh-CN" sz="2000" b="0" kern="0" dirty="0">
                <a:solidFill>
                  <a:schemeClr val="tx1"/>
                </a:solidFill>
                <a:effectLst/>
                <a:cs typeface="Times New Roman" panose="02020603050405020304" pitchFamily="18" charset="0"/>
              </a:rPr>
              <a:t>一个基带传输系统的传输特性是升余弦滚降函数，滚降系数为</a:t>
            </a:r>
            <a:r>
              <a:rPr lang="en-US" altLang="zh-CN" sz="2000" b="0" kern="100" dirty="0">
                <a:solidFill>
                  <a:schemeClr val="tx1"/>
                </a:solidFill>
                <a:effectLst/>
                <a:cs typeface="Times New Roman" panose="02020603050405020304" pitchFamily="18" charset="0"/>
              </a:rPr>
              <a:t>0.5</a:t>
            </a:r>
            <a:r>
              <a:rPr lang="zh-CN" altLang="zh-CN" sz="2000" b="0" kern="100" dirty="0">
                <a:solidFill>
                  <a:schemeClr val="tx1"/>
                </a:solidFill>
                <a:effectLst/>
                <a:cs typeface="Times New Roman" panose="02020603050405020304" pitchFamily="18" charset="0"/>
              </a:rPr>
              <a:t>，频率响应带宽为</a:t>
            </a:r>
          </a:p>
          <a:p>
            <a:pPr indent="133350" algn="just"/>
            <a:r>
              <a:rPr lang="en-US" altLang="zh-CN" sz="2000" b="0" kern="100" dirty="0">
                <a:solidFill>
                  <a:schemeClr val="tx1"/>
                </a:solidFill>
                <a:effectLst/>
                <a:cs typeface="Times New Roman" panose="02020603050405020304" pitchFamily="18" charset="0"/>
              </a:rPr>
              <a:t>18kHz</a:t>
            </a:r>
            <a:r>
              <a:rPr lang="zh-CN" altLang="zh-CN" sz="2000" b="0" kern="100" dirty="0">
                <a:solidFill>
                  <a:schemeClr val="tx1"/>
                </a:solidFill>
                <a:effectLst/>
                <a:cs typeface="Times New Roman" panose="02020603050405020304" pitchFamily="18" charset="0"/>
              </a:rPr>
              <a:t>，系统无码间串扰，试回答下列问题：</a:t>
            </a:r>
          </a:p>
        </p:txBody>
      </p:sp>
      <p:sp>
        <p:nvSpPr>
          <p:cNvPr id="2" name="Rectangle 2">
            <a:extLst>
              <a:ext uri="{FF2B5EF4-FFF2-40B4-BE49-F238E27FC236}">
                <a16:creationId xmlns:a16="http://schemas.microsoft.com/office/drawing/2014/main" id="{8F919725-E82F-2958-852E-E736E083F9F3}"/>
              </a:ext>
            </a:extLst>
          </p:cNvPr>
          <p:cNvSpPr>
            <a:spLocks noChangeArrowheads="1"/>
          </p:cNvSpPr>
          <p:nvPr/>
        </p:nvSpPr>
        <p:spPr bwMode="auto">
          <a:xfrm>
            <a:off x="4038600" y="2116558"/>
            <a:ext cx="169554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12" name="组合 11">
            <a:extLst>
              <a:ext uri="{FF2B5EF4-FFF2-40B4-BE49-F238E27FC236}">
                <a16:creationId xmlns:a16="http://schemas.microsoft.com/office/drawing/2014/main" id="{6A574C69-3A55-C38D-9421-94C3F5E89FE6}"/>
              </a:ext>
            </a:extLst>
          </p:cNvPr>
          <p:cNvGrpSpPr/>
          <p:nvPr/>
        </p:nvGrpSpPr>
        <p:grpSpPr>
          <a:xfrm>
            <a:off x="1171575" y="1206409"/>
            <a:ext cx="8439563" cy="1165351"/>
            <a:chOff x="990186" y="1319612"/>
            <a:chExt cx="8439563" cy="1165351"/>
          </a:xfrm>
        </p:grpSpPr>
        <p:sp>
          <p:nvSpPr>
            <p:cNvPr id="16" name="文本框 15">
              <a:extLst>
                <a:ext uri="{FF2B5EF4-FFF2-40B4-BE49-F238E27FC236}">
                  <a16:creationId xmlns:a16="http://schemas.microsoft.com/office/drawing/2014/main" id="{2628BEA1-BA7D-FFA9-29BC-9642CAB09619}"/>
                </a:ext>
              </a:extLst>
            </p:cNvPr>
            <p:cNvSpPr txBox="1"/>
            <p:nvPr/>
          </p:nvSpPr>
          <p:spPr>
            <a:xfrm>
              <a:off x="990187" y="1319612"/>
              <a:ext cx="4667663" cy="400110"/>
            </a:xfrm>
            <a:prstGeom prst="rect">
              <a:avLst/>
            </a:prstGeom>
            <a:noFill/>
          </p:spPr>
          <p:txBody>
            <a:bodyPr wrap="square" rtlCol="0">
              <a:spAutoFit/>
            </a:bodyPr>
            <a:lstStyle/>
            <a:p>
              <a:r>
                <a:rPr lang="en-US" altLang="zh-CN" sz="2000" dirty="0">
                  <a:latin typeface="+mn-ea"/>
                </a:rPr>
                <a:t>(1)</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若采用</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4PAM</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，信息传输速率是多少？</a:t>
              </a:r>
              <a:endPar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75F3A557-BC0B-2560-9AEF-1AC6FBFEBB62}"/>
                </a:ext>
              </a:extLst>
            </p:cNvPr>
            <p:cNvSpPr txBox="1"/>
            <p:nvPr/>
          </p:nvSpPr>
          <p:spPr>
            <a:xfrm>
              <a:off x="990188" y="1693452"/>
              <a:ext cx="6767926" cy="400110"/>
            </a:xfrm>
            <a:prstGeom prst="rect">
              <a:avLst/>
            </a:prstGeom>
            <a:noFill/>
          </p:spPr>
          <p:txBody>
            <a:bodyPr wrap="square" rtlCol="0">
              <a:spAutoFit/>
            </a:bodyPr>
            <a:lstStyle/>
            <a:p>
              <a:r>
                <a:rPr lang="en-US" altLang="zh-CN" sz="2000" dirty="0">
                  <a:latin typeface="+mn-ea"/>
                </a:rPr>
                <a:t>(2)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若信息传输速率要求达到</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96kbps</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，应采用几阶</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PAM</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调制？</a:t>
              </a:r>
              <a:endPar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D31294F9-C6FE-A800-1EE5-3321FC11C9DC}"/>
                </a:ext>
              </a:extLst>
            </p:cNvPr>
            <p:cNvSpPr txBox="1"/>
            <p:nvPr/>
          </p:nvSpPr>
          <p:spPr>
            <a:xfrm>
              <a:off x="990186" y="2084853"/>
              <a:ext cx="8439563" cy="400110"/>
            </a:xfrm>
            <a:prstGeom prst="rect">
              <a:avLst/>
            </a:prstGeom>
            <a:noFill/>
          </p:spPr>
          <p:txBody>
            <a:bodyPr wrap="square" rtlCol="0">
              <a:spAutoFit/>
            </a:bodyPr>
            <a:lstStyle/>
            <a:p>
              <a:r>
                <a:rPr lang="en-US" altLang="zh-CN" sz="2000" dirty="0">
                  <a:latin typeface="+mn-ea"/>
                </a:rPr>
                <a:t>(3)</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若采用</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8PAM</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，为达到</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中的传输速率，升余弦滚降系数最大为多少？</a:t>
              </a:r>
              <a:endPar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grpSp>
      <p:sp>
        <p:nvSpPr>
          <p:cNvPr id="13" name="文本框 12">
            <a:extLst>
              <a:ext uri="{FF2B5EF4-FFF2-40B4-BE49-F238E27FC236}">
                <a16:creationId xmlns:a16="http://schemas.microsoft.com/office/drawing/2014/main" id="{EDCA220D-441D-113E-9918-8A6BFFC3745E}"/>
              </a:ext>
            </a:extLst>
          </p:cNvPr>
          <p:cNvSpPr txBox="1"/>
          <p:nvPr/>
        </p:nvSpPr>
        <p:spPr>
          <a:xfrm>
            <a:off x="1300163" y="2764631"/>
            <a:ext cx="910113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r>
              <a:rPr lang="zh-CN" altLang="en-US" dirty="0"/>
              <a:t>已知                                                         ，且                                           ，所以                         。</a:t>
            </a:r>
          </a:p>
        </p:txBody>
      </p:sp>
      <p:graphicFrame>
        <p:nvGraphicFramePr>
          <p:cNvPr id="14" name="对象 13">
            <a:extLst>
              <a:ext uri="{FF2B5EF4-FFF2-40B4-BE49-F238E27FC236}">
                <a16:creationId xmlns:a16="http://schemas.microsoft.com/office/drawing/2014/main" id="{F55188C0-D645-8206-7C8A-E9413FAF1975}"/>
              </a:ext>
            </a:extLst>
          </p:cNvPr>
          <p:cNvGraphicFramePr>
            <a:graphicFrameLocks noChangeAspect="1"/>
          </p:cNvGraphicFramePr>
          <p:nvPr>
            <p:extLst>
              <p:ext uri="{D42A27DB-BD31-4B8C-83A1-F6EECF244321}">
                <p14:modId xmlns:p14="http://schemas.microsoft.com/office/powerpoint/2010/main" val="146799638"/>
              </p:ext>
            </p:extLst>
          </p:nvPr>
        </p:nvGraphicFramePr>
        <p:xfrm>
          <a:off x="2188188" y="2651076"/>
          <a:ext cx="2901950" cy="631825"/>
        </p:xfrm>
        <a:graphic>
          <a:graphicData uri="http://schemas.openxmlformats.org/presentationml/2006/ole">
            <mc:AlternateContent xmlns:mc="http://schemas.openxmlformats.org/markup-compatibility/2006">
              <mc:Choice xmlns:v="urn:schemas-microsoft-com:vml" Requires="v">
                <p:oleObj name="AxMath" r:id="rId2" imgW="1916640" imgH="417960" progId="Equation.AxMath">
                  <p:embed/>
                </p:oleObj>
              </mc:Choice>
              <mc:Fallback>
                <p:oleObj name="AxMath" r:id="rId2" imgW="1916640" imgH="417960" progId="Equation.AxMath">
                  <p:embed/>
                  <p:pic>
                    <p:nvPicPr>
                      <p:cNvPr id="11" name="对象 10">
                        <a:extLst>
                          <a:ext uri="{FF2B5EF4-FFF2-40B4-BE49-F238E27FC236}">
                            <a16:creationId xmlns:a16="http://schemas.microsoft.com/office/drawing/2014/main" id="{1E6D6805-F207-60A5-B674-BFE29AE1728C}"/>
                          </a:ext>
                        </a:extLst>
                      </p:cNvPr>
                      <p:cNvPicPr/>
                      <p:nvPr/>
                    </p:nvPicPr>
                    <p:blipFill>
                      <a:blip r:embed="rId3"/>
                      <a:stretch>
                        <a:fillRect/>
                      </a:stretch>
                    </p:blipFill>
                    <p:spPr>
                      <a:xfrm>
                        <a:off x="2188188" y="2651076"/>
                        <a:ext cx="2901950" cy="6318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A1214DEE-FB40-6766-D06C-EA5A9357C855}"/>
              </a:ext>
            </a:extLst>
          </p:cNvPr>
          <p:cNvGraphicFramePr>
            <a:graphicFrameLocks noChangeAspect="1"/>
          </p:cNvGraphicFramePr>
          <p:nvPr>
            <p:extLst>
              <p:ext uri="{D42A27DB-BD31-4B8C-83A1-F6EECF244321}">
                <p14:modId xmlns:p14="http://schemas.microsoft.com/office/powerpoint/2010/main" val="4015512366"/>
              </p:ext>
            </p:extLst>
          </p:nvPr>
        </p:nvGraphicFramePr>
        <p:xfrm>
          <a:off x="5615782" y="2801929"/>
          <a:ext cx="2243137" cy="346075"/>
        </p:xfrm>
        <a:graphic>
          <a:graphicData uri="http://schemas.openxmlformats.org/presentationml/2006/ole">
            <mc:AlternateContent xmlns:mc="http://schemas.openxmlformats.org/markup-compatibility/2006">
              <mc:Choice xmlns:v="urn:schemas-microsoft-com:vml" Requires="v">
                <p:oleObj name="AxMath" r:id="rId4" imgW="1481400" imgH="228600" progId="Equation.AxMath">
                  <p:embed/>
                </p:oleObj>
              </mc:Choice>
              <mc:Fallback>
                <p:oleObj name="AxMath" r:id="rId4" imgW="1481400" imgH="228600" progId="Equation.AxMath">
                  <p:embed/>
                  <p:pic>
                    <p:nvPicPr>
                      <p:cNvPr id="14" name="对象 13">
                        <a:extLst>
                          <a:ext uri="{FF2B5EF4-FFF2-40B4-BE49-F238E27FC236}">
                            <a16:creationId xmlns:a16="http://schemas.microsoft.com/office/drawing/2014/main" id="{F55188C0-D645-8206-7C8A-E9413FAF1975}"/>
                          </a:ext>
                        </a:extLst>
                      </p:cNvPr>
                      <p:cNvPicPr/>
                      <p:nvPr/>
                    </p:nvPicPr>
                    <p:blipFill>
                      <a:blip r:embed="rId5"/>
                      <a:stretch>
                        <a:fillRect/>
                      </a:stretch>
                    </p:blipFill>
                    <p:spPr>
                      <a:xfrm>
                        <a:off x="5615782" y="2801929"/>
                        <a:ext cx="2243137" cy="346075"/>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FC9CF1E5-C9CB-8C51-FDFF-D115E2363B62}"/>
              </a:ext>
            </a:extLst>
          </p:cNvPr>
          <p:cNvGraphicFramePr>
            <a:graphicFrameLocks noChangeAspect="1"/>
          </p:cNvGraphicFramePr>
          <p:nvPr>
            <p:extLst>
              <p:ext uri="{D42A27DB-BD31-4B8C-83A1-F6EECF244321}">
                <p14:modId xmlns:p14="http://schemas.microsoft.com/office/powerpoint/2010/main" val="274792860"/>
              </p:ext>
            </p:extLst>
          </p:nvPr>
        </p:nvGraphicFramePr>
        <p:xfrm>
          <a:off x="2126059" y="4056801"/>
          <a:ext cx="1277938" cy="354013"/>
        </p:xfrm>
        <a:graphic>
          <a:graphicData uri="http://schemas.openxmlformats.org/presentationml/2006/ole">
            <mc:AlternateContent xmlns:mc="http://schemas.openxmlformats.org/markup-compatibility/2006">
              <mc:Choice xmlns:v="urn:schemas-microsoft-com:vml" Requires="v">
                <p:oleObj name="AxMath" r:id="rId6" imgW="823680" imgH="228600" progId="Equation.AxMath">
                  <p:embed/>
                </p:oleObj>
              </mc:Choice>
              <mc:Fallback>
                <p:oleObj name="AxMath" r:id="rId6" imgW="823680" imgH="228600" progId="Equation.AxMath">
                  <p:embed/>
                  <p:pic>
                    <p:nvPicPr>
                      <p:cNvPr id="13" name="对象 12">
                        <a:extLst>
                          <a:ext uri="{FF2B5EF4-FFF2-40B4-BE49-F238E27FC236}">
                            <a16:creationId xmlns:a16="http://schemas.microsoft.com/office/drawing/2014/main" id="{AEC50331-DFAE-7A6B-7C22-58B2E2E60CBC}"/>
                          </a:ext>
                        </a:extLst>
                      </p:cNvPr>
                      <p:cNvPicPr/>
                      <p:nvPr/>
                    </p:nvPicPr>
                    <p:blipFill>
                      <a:blip r:embed="rId7"/>
                      <a:stretch>
                        <a:fillRect/>
                      </a:stretch>
                    </p:blipFill>
                    <p:spPr>
                      <a:xfrm>
                        <a:off x="2126059" y="4056801"/>
                        <a:ext cx="1277938" cy="354013"/>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71F13E7B-7289-5DD3-C0D9-391E0FFCFEFF}"/>
              </a:ext>
            </a:extLst>
          </p:cNvPr>
          <p:cNvSpPr txBox="1"/>
          <p:nvPr/>
        </p:nvSpPr>
        <p:spPr>
          <a:xfrm>
            <a:off x="1578770" y="3407680"/>
            <a:ext cx="5350668"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若采用</a:t>
            </a:r>
            <a:r>
              <a:rPr lang="en-US" altLang="zh-CN" dirty="0">
                <a:latin typeface="Times New Roman" panose="02020603050405020304" pitchFamily="18" charset="0"/>
                <a:cs typeface="Times New Roman" panose="02020603050405020304" pitchFamily="18" charset="0"/>
              </a:rPr>
              <a:t>4PAM</a:t>
            </a:r>
            <a:r>
              <a:rPr lang="zh-CN" altLang="en-US" dirty="0">
                <a:latin typeface="Times New Roman" panose="02020603050405020304" pitchFamily="18" charset="0"/>
                <a:cs typeface="Times New Roman" panose="02020603050405020304" pitchFamily="18" charset="0"/>
              </a:rPr>
              <a:t>，则信息传输速率为：</a:t>
            </a:r>
          </a:p>
        </p:txBody>
      </p:sp>
      <p:graphicFrame>
        <p:nvGraphicFramePr>
          <p:cNvPr id="21" name="对象 20">
            <a:extLst>
              <a:ext uri="{FF2B5EF4-FFF2-40B4-BE49-F238E27FC236}">
                <a16:creationId xmlns:a16="http://schemas.microsoft.com/office/drawing/2014/main" id="{503E2161-A6CA-24C1-7974-784781C97C30}"/>
              </a:ext>
            </a:extLst>
          </p:cNvPr>
          <p:cNvGraphicFramePr>
            <a:graphicFrameLocks noChangeAspect="1"/>
          </p:cNvGraphicFramePr>
          <p:nvPr>
            <p:extLst>
              <p:ext uri="{D42A27DB-BD31-4B8C-83A1-F6EECF244321}">
                <p14:modId xmlns:p14="http://schemas.microsoft.com/office/powerpoint/2010/main" val="976389311"/>
              </p:ext>
            </p:extLst>
          </p:nvPr>
        </p:nvGraphicFramePr>
        <p:xfrm>
          <a:off x="5090138" y="3437741"/>
          <a:ext cx="822325" cy="350837"/>
        </p:xfrm>
        <a:graphic>
          <a:graphicData uri="http://schemas.openxmlformats.org/presentationml/2006/ole">
            <mc:AlternateContent xmlns:mc="http://schemas.openxmlformats.org/markup-compatibility/2006">
              <mc:Choice xmlns:v="urn:schemas-microsoft-com:vml" Requires="v">
                <p:oleObj name="AxMath" r:id="rId8" imgW="530280" imgH="226800" progId="Equation.AxMath">
                  <p:embed/>
                </p:oleObj>
              </mc:Choice>
              <mc:Fallback>
                <p:oleObj name="AxMath" r:id="rId8" imgW="530280" imgH="226800" progId="Equation.AxMath">
                  <p:embed/>
                  <p:pic>
                    <p:nvPicPr>
                      <p:cNvPr id="18" name="对象 17">
                        <a:extLst>
                          <a:ext uri="{FF2B5EF4-FFF2-40B4-BE49-F238E27FC236}">
                            <a16:creationId xmlns:a16="http://schemas.microsoft.com/office/drawing/2014/main" id="{FC9CF1E5-C9CB-8C51-FDFF-D115E2363B62}"/>
                          </a:ext>
                        </a:extLst>
                      </p:cNvPr>
                      <p:cNvPicPr/>
                      <p:nvPr/>
                    </p:nvPicPr>
                    <p:blipFill>
                      <a:blip r:embed="rId9"/>
                      <a:stretch>
                        <a:fillRect/>
                      </a:stretch>
                    </p:blipFill>
                    <p:spPr>
                      <a:xfrm>
                        <a:off x="5090138" y="3437741"/>
                        <a:ext cx="822325" cy="350837"/>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FA2C7EE7-AE91-F74C-C4EB-73830C4882DF}"/>
              </a:ext>
            </a:extLst>
          </p:cNvPr>
          <p:cNvSpPr txBox="1"/>
          <p:nvPr/>
        </p:nvSpPr>
        <p:spPr>
          <a:xfrm>
            <a:off x="1288670" y="4032428"/>
            <a:ext cx="769816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r>
              <a:rPr lang="zh-CN" altLang="en-US" dirty="0"/>
              <a:t>已知                        ，且</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信息传输速率</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96kbps</a:t>
            </a:r>
            <a:r>
              <a:rPr lang="zh-CN" altLang="en-US" dirty="0"/>
              <a:t>，即每符号周期传递</a:t>
            </a:r>
            <a:r>
              <a:rPr lang="en-US" altLang="zh-CN" dirty="0">
                <a:latin typeface="Times New Roman" panose="02020603050405020304" pitchFamily="18" charset="0"/>
                <a:cs typeface="Times New Roman" panose="02020603050405020304" pitchFamily="18" charset="0"/>
              </a:rPr>
              <a:t>4bits</a:t>
            </a:r>
            <a:r>
              <a:rPr lang="zh-CN" altLang="en-US" dirty="0"/>
              <a:t>信息，</a:t>
            </a:r>
            <a:endParaRPr lang="en-US" altLang="zh-CN" dirty="0"/>
          </a:p>
          <a:p>
            <a:r>
              <a:rPr lang="zh-CN" altLang="en-US" dirty="0"/>
              <a:t>应采用                           调制。</a:t>
            </a:r>
            <a:endParaRPr lang="en-US" altLang="zh-CN" dirty="0"/>
          </a:p>
        </p:txBody>
      </p:sp>
      <p:graphicFrame>
        <p:nvGraphicFramePr>
          <p:cNvPr id="23" name="对象 22">
            <a:extLst>
              <a:ext uri="{FF2B5EF4-FFF2-40B4-BE49-F238E27FC236}">
                <a16:creationId xmlns:a16="http://schemas.microsoft.com/office/drawing/2014/main" id="{3D0624EA-9634-0AB0-198F-842638DAD3B5}"/>
              </a:ext>
            </a:extLst>
          </p:cNvPr>
          <p:cNvGraphicFramePr>
            <a:graphicFrameLocks noChangeAspect="1"/>
          </p:cNvGraphicFramePr>
          <p:nvPr>
            <p:extLst>
              <p:ext uri="{D42A27DB-BD31-4B8C-83A1-F6EECF244321}">
                <p14:modId xmlns:p14="http://schemas.microsoft.com/office/powerpoint/2010/main" val="1809048228"/>
              </p:ext>
            </p:extLst>
          </p:nvPr>
        </p:nvGraphicFramePr>
        <p:xfrm>
          <a:off x="8555040" y="2786063"/>
          <a:ext cx="1274763" cy="354012"/>
        </p:xfrm>
        <a:graphic>
          <a:graphicData uri="http://schemas.openxmlformats.org/presentationml/2006/ole">
            <mc:AlternateContent xmlns:mc="http://schemas.openxmlformats.org/markup-compatibility/2006">
              <mc:Choice xmlns:v="urn:schemas-microsoft-com:vml" Requires="v">
                <p:oleObj name="AxMath" r:id="rId10" imgW="823680" imgH="228600" progId="Equation.AxMath">
                  <p:embed/>
                </p:oleObj>
              </mc:Choice>
              <mc:Fallback>
                <p:oleObj name="AxMath" r:id="rId10" imgW="823680" imgH="228600" progId="Equation.AxMath">
                  <p:embed/>
                  <p:pic>
                    <p:nvPicPr>
                      <p:cNvPr id="18" name="对象 17">
                        <a:extLst>
                          <a:ext uri="{FF2B5EF4-FFF2-40B4-BE49-F238E27FC236}">
                            <a16:creationId xmlns:a16="http://schemas.microsoft.com/office/drawing/2014/main" id="{ACFED391-FD60-CF2E-7C88-5955D58B7DF3}"/>
                          </a:ext>
                        </a:extLst>
                      </p:cNvPr>
                      <p:cNvPicPr/>
                      <p:nvPr/>
                    </p:nvPicPr>
                    <p:blipFill>
                      <a:blip r:embed="rId11"/>
                      <a:stretch>
                        <a:fillRect/>
                      </a:stretch>
                    </p:blipFill>
                    <p:spPr>
                      <a:xfrm>
                        <a:off x="8555040" y="2786063"/>
                        <a:ext cx="1274763" cy="354012"/>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AB025535-3D8D-9910-D61D-CD87D3BB902A}"/>
              </a:ext>
            </a:extLst>
          </p:cNvPr>
          <p:cNvGraphicFramePr>
            <a:graphicFrameLocks noChangeAspect="1"/>
          </p:cNvGraphicFramePr>
          <p:nvPr>
            <p:extLst>
              <p:ext uri="{D42A27DB-BD31-4B8C-83A1-F6EECF244321}">
                <p14:modId xmlns:p14="http://schemas.microsoft.com/office/powerpoint/2010/main" val="990829433"/>
              </p:ext>
            </p:extLst>
          </p:nvPr>
        </p:nvGraphicFramePr>
        <p:xfrm>
          <a:off x="2126059" y="4357057"/>
          <a:ext cx="1344612" cy="346075"/>
        </p:xfrm>
        <a:graphic>
          <a:graphicData uri="http://schemas.openxmlformats.org/presentationml/2006/ole">
            <mc:AlternateContent xmlns:mc="http://schemas.openxmlformats.org/markup-compatibility/2006">
              <mc:Choice xmlns:v="urn:schemas-microsoft-com:vml" Requires="v">
                <p:oleObj name="AxMath" r:id="rId12" imgW="888120" imgH="228600" progId="Equation.AxMath">
                  <p:embed/>
                </p:oleObj>
              </mc:Choice>
              <mc:Fallback>
                <p:oleObj name="AxMath" r:id="rId12" imgW="888120" imgH="228600" progId="Equation.AxMath">
                  <p:embed/>
                  <p:pic>
                    <p:nvPicPr>
                      <p:cNvPr id="0" name=""/>
                      <p:cNvPicPr/>
                      <p:nvPr/>
                    </p:nvPicPr>
                    <p:blipFill>
                      <a:blip r:embed="rId13"/>
                      <a:stretch>
                        <a:fillRect/>
                      </a:stretch>
                    </p:blipFill>
                    <p:spPr>
                      <a:xfrm>
                        <a:off x="2126059" y="4357057"/>
                        <a:ext cx="1344612" cy="346075"/>
                      </a:xfrm>
                      <a:prstGeom prst="rect">
                        <a:avLst/>
                      </a:prstGeom>
                    </p:spPr>
                  </p:pic>
                </p:oleObj>
              </mc:Fallback>
            </mc:AlternateContent>
          </a:graphicData>
        </a:graphic>
      </p:graphicFrame>
      <p:sp>
        <p:nvSpPr>
          <p:cNvPr id="25" name="文本框 24">
            <a:extLst>
              <a:ext uri="{FF2B5EF4-FFF2-40B4-BE49-F238E27FC236}">
                <a16:creationId xmlns:a16="http://schemas.microsoft.com/office/drawing/2014/main" id="{7715BBE8-2EB0-0995-8279-EA3F15707FF6}"/>
              </a:ext>
            </a:extLst>
          </p:cNvPr>
          <p:cNvSpPr txBox="1"/>
          <p:nvPr/>
        </p:nvSpPr>
        <p:spPr>
          <a:xfrm>
            <a:off x="1300163" y="5153052"/>
            <a:ext cx="967698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r>
              <a:rPr lang="zh-CN" altLang="en-US" dirty="0"/>
              <a:t>已知</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信息传输速率</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96kbps</a:t>
            </a:r>
            <a:r>
              <a:rPr lang="zh-CN" altLang="en-US" dirty="0"/>
              <a:t>，</a:t>
            </a:r>
            <a:r>
              <a:rPr lang="en-US" altLang="zh-CN" dirty="0">
                <a:latin typeface="Times New Roman" panose="02020603050405020304" pitchFamily="18" charset="0"/>
                <a:cs typeface="Times New Roman" panose="02020603050405020304" pitchFamily="18" charset="0"/>
              </a:rPr>
              <a:t>8PAM</a:t>
            </a:r>
            <a:r>
              <a:rPr lang="zh-CN" altLang="en-US" dirty="0"/>
              <a:t>，即每符号周期传递</a:t>
            </a:r>
            <a:r>
              <a:rPr lang="en-US" altLang="zh-CN" dirty="0">
                <a:latin typeface="Times New Roman" panose="02020603050405020304" pitchFamily="18" charset="0"/>
                <a:cs typeface="Times New Roman" panose="02020603050405020304" pitchFamily="18" charset="0"/>
              </a:rPr>
              <a:t>3bits</a:t>
            </a:r>
            <a:r>
              <a:rPr lang="zh-CN" altLang="en-US" dirty="0"/>
              <a:t>信息，则</a:t>
            </a:r>
            <a:endParaRPr lang="en-US" altLang="zh-CN" dirty="0"/>
          </a:p>
        </p:txBody>
      </p:sp>
      <p:graphicFrame>
        <p:nvGraphicFramePr>
          <p:cNvPr id="27" name="对象 26">
            <a:extLst>
              <a:ext uri="{FF2B5EF4-FFF2-40B4-BE49-F238E27FC236}">
                <a16:creationId xmlns:a16="http://schemas.microsoft.com/office/drawing/2014/main" id="{9CB60639-5B7A-C7A4-2A45-A99416B64396}"/>
              </a:ext>
            </a:extLst>
          </p:cNvPr>
          <p:cNvGraphicFramePr>
            <a:graphicFrameLocks noChangeAspect="1"/>
          </p:cNvGraphicFramePr>
          <p:nvPr>
            <p:extLst>
              <p:ext uri="{D42A27DB-BD31-4B8C-83A1-F6EECF244321}">
                <p14:modId xmlns:p14="http://schemas.microsoft.com/office/powerpoint/2010/main" val="423091076"/>
              </p:ext>
            </p:extLst>
          </p:nvPr>
        </p:nvGraphicFramePr>
        <p:xfrm>
          <a:off x="8376063" y="5185528"/>
          <a:ext cx="1277938" cy="354013"/>
        </p:xfrm>
        <a:graphic>
          <a:graphicData uri="http://schemas.openxmlformats.org/presentationml/2006/ole">
            <mc:AlternateContent xmlns:mc="http://schemas.openxmlformats.org/markup-compatibility/2006">
              <mc:Choice xmlns:v="urn:schemas-microsoft-com:vml" Requires="v">
                <p:oleObj name="AxMath" r:id="rId14" imgW="824760" imgH="228600" progId="Equation.AxMath">
                  <p:embed/>
                </p:oleObj>
              </mc:Choice>
              <mc:Fallback>
                <p:oleObj name="AxMath" r:id="rId14" imgW="824760" imgH="228600" progId="Equation.AxMath">
                  <p:embed/>
                  <p:pic>
                    <p:nvPicPr>
                      <p:cNvPr id="23" name="对象 22">
                        <a:extLst>
                          <a:ext uri="{FF2B5EF4-FFF2-40B4-BE49-F238E27FC236}">
                            <a16:creationId xmlns:a16="http://schemas.microsoft.com/office/drawing/2014/main" id="{3D0624EA-9634-0AB0-198F-842638DAD3B5}"/>
                          </a:ext>
                        </a:extLst>
                      </p:cNvPr>
                      <p:cNvPicPr/>
                      <p:nvPr/>
                    </p:nvPicPr>
                    <p:blipFill>
                      <a:blip r:embed="rId15"/>
                      <a:stretch>
                        <a:fillRect/>
                      </a:stretch>
                    </p:blipFill>
                    <p:spPr>
                      <a:xfrm>
                        <a:off x="8376063" y="5185528"/>
                        <a:ext cx="1277938" cy="354013"/>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8C4F6612-2788-8F1D-F184-EBD072206EB1}"/>
              </a:ext>
            </a:extLst>
          </p:cNvPr>
          <p:cNvGraphicFramePr>
            <a:graphicFrameLocks noChangeAspect="1"/>
          </p:cNvGraphicFramePr>
          <p:nvPr>
            <p:extLst>
              <p:ext uri="{D42A27DB-BD31-4B8C-83A1-F6EECF244321}">
                <p14:modId xmlns:p14="http://schemas.microsoft.com/office/powerpoint/2010/main" val="2642102358"/>
              </p:ext>
            </p:extLst>
          </p:nvPr>
        </p:nvGraphicFramePr>
        <p:xfrm>
          <a:off x="4877360" y="5651591"/>
          <a:ext cx="1923758" cy="544653"/>
        </p:xfrm>
        <a:graphic>
          <a:graphicData uri="http://schemas.openxmlformats.org/presentationml/2006/ole">
            <mc:AlternateContent xmlns:mc="http://schemas.openxmlformats.org/markup-compatibility/2006">
              <mc:Choice xmlns:v="urn:schemas-microsoft-com:vml" Requires="v">
                <p:oleObj name="AxMath" r:id="rId16" imgW="1486440" imgH="420120" progId="Equation.AxMath">
                  <p:embed/>
                </p:oleObj>
              </mc:Choice>
              <mc:Fallback>
                <p:oleObj name="AxMath" r:id="rId16" imgW="1486440" imgH="420120" progId="Equation.AxMath">
                  <p:embed/>
                  <p:pic>
                    <p:nvPicPr>
                      <p:cNvPr id="0" name=""/>
                      <p:cNvPicPr/>
                      <p:nvPr/>
                    </p:nvPicPr>
                    <p:blipFill>
                      <a:blip r:embed="rId17"/>
                      <a:stretch>
                        <a:fillRect/>
                      </a:stretch>
                    </p:blipFill>
                    <p:spPr>
                      <a:xfrm>
                        <a:off x="4877360" y="5651591"/>
                        <a:ext cx="1923758" cy="544653"/>
                      </a:xfrm>
                      <a:prstGeom prst="rect">
                        <a:avLst/>
                      </a:prstGeom>
                    </p:spPr>
                  </p:pic>
                </p:oleObj>
              </mc:Fallback>
            </mc:AlternateContent>
          </a:graphicData>
        </a:graphic>
      </p:graphicFrame>
    </p:spTree>
    <p:extLst>
      <p:ext uri="{BB962C8B-B14F-4D97-AF65-F5344CB8AC3E}">
        <p14:creationId xmlns:p14="http://schemas.microsoft.com/office/powerpoint/2010/main" val="283440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5</a:t>
            </a:fld>
            <a:endParaRPr lang="en-US" altLang="zh-CN" sz="1400" b="0">
              <a:solidFill>
                <a:srgbClr val="FF33CC"/>
              </a:solidFill>
            </a:endParaRPr>
          </a:p>
        </p:txBody>
      </p:sp>
      <p:sp>
        <p:nvSpPr>
          <p:cNvPr id="25604" name="TextBox 6"/>
          <p:cNvSpPr txBox="1">
            <a:spLocks noChangeArrowheads="1"/>
          </p:cNvSpPr>
          <p:nvPr/>
        </p:nvSpPr>
        <p:spPr bwMode="auto">
          <a:xfrm>
            <a:off x="881063" y="471487"/>
            <a:ext cx="108172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just"/>
            <a:r>
              <a:rPr lang="en-US" altLang="zh-CN" sz="2000" b="0" dirty="0">
                <a:solidFill>
                  <a:schemeClr val="tx1"/>
                </a:solidFill>
              </a:rPr>
              <a:t>3</a:t>
            </a:r>
            <a:r>
              <a:rPr lang="zh-CN" altLang="en-US" sz="2000" b="0" dirty="0">
                <a:solidFill>
                  <a:schemeClr val="tx1"/>
                </a:solidFill>
              </a:rPr>
              <a:t>、</a:t>
            </a:r>
            <a:r>
              <a:rPr lang="zh-CN"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设一部分响应数字基带传输系统发送端局部方框图如下图所示，其中</a:t>
            </a:r>
            <a:r>
              <a:rPr lang="zh-CN" altLang="zh-CN" sz="2000" b="0" kern="100" dirty="0">
                <a:solidFill>
                  <a:schemeClr val="tx1"/>
                </a:solidFill>
                <a:effectLst/>
                <a:cs typeface="Times New Roman" panose="02020603050405020304" pitchFamily="18" charset="0"/>
              </a:rPr>
              <a:t>：</a:t>
            </a:r>
          </a:p>
        </p:txBody>
      </p:sp>
      <p:sp>
        <p:nvSpPr>
          <p:cNvPr id="2" name="Rectangle 2">
            <a:extLst>
              <a:ext uri="{FF2B5EF4-FFF2-40B4-BE49-F238E27FC236}">
                <a16:creationId xmlns:a16="http://schemas.microsoft.com/office/drawing/2014/main" id="{8F919725-E82F-2958-852E-E736E083F9F3}"/>
              </a:ext>
            </a:extLst>
          </p:cNvPr>
          <p:cNvSpPr>
            <a:spLocks noChangeArrowheads="1"/>
          </p:cNvSpPr>
          <p:nvPr/>
        </p:nvSpPr>
        <p:spPr bwMode="auto">
          <a:xfrm>
            <a:off x="4038600" y="2116558"/>
            <a:ext cx="169554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D31294F9-C6FE-A800-1EE5-3321FC11C9DC}"/>
              </a:ext>
            </a:extLst>
          </p:cNvPr>
          <p:cNvSpPr txBox="1"/>
          <p:nvPr/>
        </p:nvSpPr>
        <p:spPr>
          <a:xfrm>
            <a:off x="1171575" y="1971650"/>
            <a:ext cx="10194131" cy="707886"/>
          </a:xfrm>
          <a:prstGeom prst="rect">
            <a:avLst/>
          </a:prstGeom>
          <a:noFill/>
        </p:spPr>
        <p:txBody>
          <a:bodyPr wrap="square" rtlCol="0">
            <a:spAutoFit/>
          </a:bodyPr>
          <a:lstStyle/>
          <a:p>
            <a:r>
              <a:rPr lang="en-US" altLang="zh-CN" sz="2000" dirty="0">
                <a:latin typeface="+mn-ea"/>
              </a:rPr>
              <a:t>(3)</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若输入信息比特</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经过</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中的预编码器，输出为</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dirty="0">
                <a:effectLst/>
                <a:latin typeface="Calibri" panose="020F0502020204030204" pitchFamily="34" charset="0"/>
                <a:ea typeface="宋体" panose="02010600030101010101" pitchFamily="2" charset="-122"/>
                <a:cs typeface="Times New Roman" panose="02020603050405020304" pitchFamily="18" charset="0"/>
              </a:rPr>
              <a:t>，请给出</a:t>
            </a:r>
            <a:endParaRPr lang="en-US" altLang="zh-CN" sz="20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2000" kern="100" dirty="0">
                <a:effectLst/>
                <a:latin typeface="+mn-ea"/>
                <a:cs typeface="Times New Roman" panose="02020603050405020304" pitchFamily="18" charset="0"/>
              </a:rPr>
              <a:t>的结果。</a:t>
            </a:r>
            <a:endParaRPr lang="zh-CN" altLang="zh-CN" sz="2000" kern="100" dirty="0">
              <a:effectLst/>
              <a:latin typeface="+mn-ea"/>
              <a:cs typeface="Times New Roman" panose="02020603050405020304" pitchFamily="18" charset="0"/>
            </a:endParaRPr>
          </a:p>
        </p:txBody>
      </p:sp>
      <p:sp>
        <p:nvSpPr>
          <p:cNvPr id="7" name="Rectangle 6">
            <a:extLst>
              <a:ext uri="{FF2B5EF4-FFF2-40B4-BE49-F238E27FC236}">
                <a16:creationId xmlns:a16="http://schemas.microsoft.com/office/drawing/2014/main" id="{E8FFC651-A21D-DFC9-1C72-C3AE9A232F12}"/>
              </a:ext>
            </a:extLst>
          </p:cNvPr>
          <p:cNvSpPr>
            <a:spLocks noChangeArrowheads="1"/>
          </p:cNvSpPr>
          <p:nvPr/>
        </p:nvSpPr>
        <p:spPr bwMode="auto">
          <a:xfrm>
            <a:off x="1578770" y="8629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B9C39459-6E9C-778F-BE25-0C9DD2AB81A7}"/>
              </a:ext>
            </a:extLst>
          </p:cNvPr>
          <p:cNvGraphicFramePr>
            <a:graphicFrameLocks noChangeAspect="1"/>
          </p:cNvGraphicFramePr>
          <p:nvPr>
            <p:extLst>
              <p:ext uri="{D42A27DB-BD31-4B8C-83A1-F6EECF244321}">
                <p14:modId xmlns:p14="http://schemas.microsoft.com/office/powerpoint/2010/main" val="3765003720"/>
              </p:ext>
            </p:extLst>
          </p:nvPr>
        </p:nvGraphicFramePr>
        <p:xfrm>
          <a:off x="1395413" y="841278"/>
          <a:ext cx="1104900" cy="355147"/>
        </p:xfrm>
        <a:graphic>
          <a:graphicData uri="http://schemas.openxmlformats.org/presentationml/2006/ole">
            <mc:AlternateContent xmlns:mc="http://schemas.openxmlformats.org/markup-compatibility/2006">
              <mc:Choice xmlns:v="urn:schemas-microsoft-com:vml" Requires="v">
                <p:oleObj name="Equation" r:id="rId2" imgW="711200" imgH="228600" progId="Equation.DSMT4">
                  <p:embed/>
                </p:oleObj>
              </mc:Choice>
              <mc:Fallback>
                <p:oleObj name="Equation" r:id="rId2" imgW="71120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3" y="841278"/>
                        <a:ext cx="1104900" cy="355147"/>
                      </a:xfrm>
                      <a:prstGeom prst="rect">
                        <a:avLst/>
                      </a:prstGeom>
                      <a:noFill/>
                    </p:spPr>
                  </p:pic>
                </p:oleObj>
              </mc:Fallback>
            </mc:AlternateContent>
          </a:graphicData>
        </a:graphic>
      </p:graphicFrame>
      <p:sp>
        <p:nvSpPr>
          <p:cNvPr id="19" name="Rectangle 10">
            <a:extLst>
              <a:ext uri="{FF2B5EF4-FFF2-40B4-BE49-F238E27FC236}">
                <a16:creationId xmlns:a16="http://schemas.microsoft.com/office/drawing/2014/main" id="{96E72001-4B2C-DC08-D4A1-89635D4A7C10}"/>
              </a:ext>
            </a:extLst>
          </p:cNvPr>
          <p:cNvSpPr>
            <a:spLocks noChangeArrowheads="1"/>
          </p:cNvSpPr>
          <p:nvPr/>
        </p:nvSpPr>
        <p:spPr bwMode="auto">
          <a:xfrm>
            <a:off x="2723154" y="808345"/>
            <a:ext cx="18511699" cy="5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6" name="对象 25">
            <a:extLst>
              <a:ext uri="{FF2B5EF4-FFF2-40B4-BE49-F238E27FC236}">
                <a16:creationId xmlns:a16="http://schemas.microsoft.com/office/drawing/2014/main" id="{58D463D0-BE91-C620-EF67-A44A6762C91A}"/>
              </a:ext>
            </a:extLst>
          </p:cNvPr>
          <p:cNvGraphicFramePr>
            <a:graphicFrameLocks noChangeAspect="1"/>
          </p:cNvGraphicFramePr>
          <p:nvPr>
            <p:extLst>
              <p:ext uri="{D42A27DB-BD31-4B8C-83A1-F6EECF244321}">
                <p14:modId xmlns:p14="http://schemas.microsoft.com/office/powerpoint/2010/main" val="646501850"/>
              </p:ext>
            </p:extLst>
          </p:nvPr>
        </p:nvGraphicFramePr>
        <p:xfrm>
          <a:off x="2669292" y="807775"/>
          <a:ext cx="1435004" cy="406773"/>
        </p:xfrm>
        <a:graphic>
          <a:graphicData uri="http://schemas.openxmlformats.org/presentationml/2006/ole">
            <mc:AlternateContent xmlns:mc="http://schemas.openxmlformats.org/markup-compatibility/2006">
              <mc:Choice xmlns:v="urn:schemas-microsoft-com:vml" Requires="v">
                <p:oleObj name="Equation" r:id="rId4" imgW="812447" imgH="228501" progId="Equation.DSMT4">
                  <p:embed/>
                </p:oleObj>
              </mc:Choice>
              <mc:Fallback>
                <p:oleObj name="Equation" r:id="rId4" imgW="812447" imgH="228501"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9292" y="807775"/>
                        <a:ext cx="1435004" cy="406773"/>
                      </a:xfrm>
                      <a:prstGeom prst="rect">
                        <a:avLst/>
                      </a:prstGeom>
                      <a:noFill/>
                    </p:spPr>
                  </p:pic>
                </p:oleObj>
              </mc:Fallback>
            </mc:AlternateContent>
          </a:graphicData>
        </a:graphic>
      </p:graphicFrame>
      <p:sp>
        <p:nvSpPr>
          <p:cNvPr id="16" name="文本框 15">
            <a:extLst>
              <a:ext uri="{FF2B5EF4-FFF2-40B4-BE49-F238E27FC236}">
                <a16:creationId xmlns:a16="http://schemas.microsoft.com/office/drawing/2014/main" id="{2628BEA1-BA7D-FFA9-29BC-9642CAB09619}"/>
              </a:ext>
            </a:extLst>
          </p:cNvPr>
          <p:cNvSpPr txBox="1"/>
          <p:nvPr/>
        </p:nvSpPr>
        <p:spPr>
          <a:xfrm>
            <a:off x="1171575" y="1206409"/>
            <a:ext cx="9751219" cy="707886"/>
          </a:xfrm>
          <a:prstGeom prst="rect">
            <a:avLst/>
          </a:prstGeom>
          <a:noFill/>
        </p:spPr>
        <p:txBody>
          <a:bodyPr wrap="square" rtlCol="0">
            <a:spAutoFit/>
          </a:bodyPr>
          <a:lstStyle/>
          <a:p>
            <a:r>
              <a:rPr lang="en-US" altLang="zh-CN" sz="2000" dirty="0">
                <a:latin typeface="+mn-ea"/>
              </a:rPr>
              <a:t>(1)</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若比特序列</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写出图中</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dirty="0">
                <a:effectLst/>
                <a:latin typeface="Calibri" panose="020F0502020204030204" pitchFamily="34" charset="0"/>
                <a:ea typeface="宋体" panose="02010600030101010101" pitchFamily="2" charset="-122"/>
                <a:cs typeface="Times New Roman" panose="02020603050405020304" pitchFamily="18" charset="0"/>
              </a:rPr>
              <a:t>的输出结果</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设初始状态：</a:t>
            </a:r>
            <a:r>
              <a:rPr lang="en-US" altLang="zh-CN" sz="2000" i="1"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75F3A557-BC0B-2560-9AEF-1AC6FBFEBB62}"/>
              </a:ext>
            </a:extLst>
          </p:cNvPr>
          <p:cNvSpPr txBox="1"/>
          <p:nvPr/>
        </p:nvSpPr>
        <p:spPr>
          <a:xfrm>
            <a:off x="1171575" y="1603281"/>
            <a:ext cx="8439561" cy="400110"/>
          </a:xfrm>
          <a:prstGeom prst="rect">
            <a:avLst/>
          </a:prstGeom>
          <a:noFill/>
        </p:spPr>
        <p:txBody>
          <a:bodyPr wrap="square" rtlCol="0">
            <a:spAutoFit/>
          </a:bodyPr>
          <a:lstStyle/>
          <a:p>
            <a:r>
              <a:rPr lang="en-US" altLang="zh-CN" sz="2000" dirty="0">
                <a:latin typeface="+mn-ea"/>
              </a:rPr>
              <a:t>(2)</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为了克服差错传播现象，请为该系统设计预编码方案，给出实现框图；</a:t>
            </a:r>
          </a:p>
        </p:txBody>
      </p:sp>
      <p:graphicFrame>
        <p:nvGraphicFramePr>
          <p:cNvPr id="46" name="对象 45">
            <a:extLst>
              <a:ext uri="{FF2B5EF4-FFF2-40B4-BE49-F238E27FC236}">
                <a16:creationId xmlns:a16="http://schemas.microsoft.com/office/drawing/2014/main" id="{46E71F1B-B206-7EA5-DAEA-7D84C183B10A}"/>
              </a:ext>
            </a:extLst>
          </p:cNvPr>
          <p:cNvGraphicFramePr>
            <a:graphicFrameLocks noChangeAspect="1"/>
          </p:cNvGraphicFramePr>
          <p:nvPr>
            <p:extLst>
              <p:ext uri="{D42A27DB-BD31-4B8C-83A1-F6EECF244321}">
                <p14:modId xmlns:p14="http://schemas.microsoft.com/office/powerpoint/2010/main" val="1328051455"/>
              </p:ext>
            </p:extLst>
          </p:nvPr>
        </p:nvGraphicFramePr>
        <p:xfrm>
          <a:off x="2926257" y="1239557"/>
          <a:ext cx="1874344" cy="352023"/>
        </p:xfrm>
        <a:graphic>
          <a:graphicData uri="http://schemas.openxmlformats.org/presentationml/2006/ole">
            <mc:AlternateContent xmlns:mc="http://schemas.openxmlformats.org/markup-compatibility/2006">
              <mc:Choice xmlns:v="urn:schemas-microsoft-com:vml" Requires="v">
                <p:oleObj name="AxMath" r:id="rId6" imgW="1275840" imgH="239760" progId="Equation.AxMath">
                  <p:embed/>
                </p:oleObj>
              </mc:Choice>
              <mc:Fallback>
                <p:oleObj name="AxMath" r:id="rId6" imgW="1275840" imgH="239760" progId="Equation.AxMath">
                  <p:embed/>
                  <p:pic>
                    <p:nvPicPr>
                      <p:cNvPr id="0" name=""/>
                      <p:cNvPicPr/>
                      <p:nvPr/>
                    </p:nvPicPr>
                    <p:blipFill>
                      <a:blip r:embed="rId7"/>
                      <a:stretch>
                        <a:fillRect/>
                      </a:stretch>
                    </p:blipFill>
                    <p:spPr>
                      <a:xfrm>
                        <a:off x="2926257" y="1239557"/>
                        <a:ext cx="1874344" cy="352023"/>
                      </a:xfrm>
                      <a:prstGeom prst="rect">
                        <a:avLst/>
                      </a:prstGeom>
                    </p:spPr>
                  </p:pic>
                </p:oleObj>
              </mc:Fallback>
            </mc:AlternateContent>
          </a:graphicData>
        </a:graphic>
      </p:graphicFrame>
      <p:graphicFrame>
        <p:nvGraphicFramePr>
          <p:cNvPr id="47" name="对象 46">
            <a:extLst>
              <a:ext uri="{FF2B5EF4-FFF2-40B4-BE49-F238E27FC236}">
                <a16:creationId xmlns:a16="http://schemas.microsoft.com/office/drawing/2014/main" id="{515D8291-D0A9-9B43-D1C4-BCBA300CC3D0}"/>
              </a:ext>
            </a:extLst>
          </p:cNvPr>
          <p:cNvGraphicFramePr>
            <a:graphicFrameLocks noChangeAspect="1"/>
          </p:cNvGraphicFramePr>
          <p:nvPr>
            <p:extLst>
              <p:ext uri="{D42A27DB-BD31-4B8C-83A1-F6EECF244321}">
                <p14:modId xmlns:p14="http://schemas.microsoft.com/office/powerpoint/2010/main" val="2042162369"/>
              </p:ext>
            </p:extLst>
          </p:nvPr>
        </p:nvGraphicFramePr>
        <p:xfrm>
          <a:off x="6089350" y="1241603"/>
          <a:ext cx="931862" cy="350838"/>
        </p:xfrm>
        <a:graphic>
          <a:graphicData uri="http://schemas.openxmlformats.org/presentationml/2006/ole">
            <mc:AlternateContent xmlns:mc="http://schemas.openxmlformats.org/markup-compatibility/2006">
              <mc:Choice xmlns:v="urn:schemas-microsoft-com:vml" Requires="v">
                <p:oleObj name="AxMath" r:id="rId8" imgW="632880" imgH="239760" progId="Equation.AxMath">
                  <p:embed/>
                </p:oleObj>
              </mc:Choice>
              <mc:Fallback>
                <p:oleObj name="AxMath" r:id="rId8" imgW="632880" imgH="239760" progId="Equation.AxMath">
                  <p:embed/>
                  <p:pic>
                    <p:nvPicPr>
                      <p:cNvPr id="46" name="对象 45">
                        <a:extLst>
                          <a:ext uri="{FF2B5EF4-FFF2-40B4-BE49-F238E27FC236}">
                            <a16:creationId xmlns:a16="http://schemas.microsoft.com/office/drawing/2014/main" id="{46E71F1B-B206-7EA5-DAEA-7D84C183B10A}"/>
                          </a:ext>
                        </a:extLst>
                      </p:cNvPr>
                      <p:cNvPicPr/>
                      <p:nvPr/>
                    </p:nvPicPr>
                    <p:blipFill>
                      <a:blip r:embed="rId9"/>
                      <a:stretch>
                        <a:fillRect/>
                      </a:stretch>
                    </p:blipFill>
                    <p:spPr>
                      <a:xfrm>
                        <a:off x="6089350" y="1241603"/>
                        <a:ext cx="931862" cy="350838"/>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0B2ABD4E-B6DB-8E64-2767-FB5BB143A47D}"/>
              </a:ext>
            </a:extLst>
          </p:cNvPr>
          <p:cNvGraphicFramePr>
            <a:graphicFrameLocks noChangeAspect="1"/>
          </p:cNvGraphicFramePr>
          <p:nvPr>
            <p:extLst>
              <p:ext uri="{D42A27DB-BD31-4B8C-83A1-F6EECF244321}">
                <p14:modId xmlns:p14="http://schemas.microsoft.com/office/powerpoint/2010/main" val="1609320061"/>
              </p:ext>
            </p:extLst>
          </p:nvPr>
        </p:nvGraphicFramePr>
        <p:xfrm>
          <a:off x="3460750" y="2036763"/>
          <a:ext cx="1893888" cy="352425"/>
        </p:xfrm>
        <a:graphic>
          <a:graphicData uri="http://schemas.openxmlformats.org/presentationml/2006/ole">
            <mc:AlternateContent xmlns:mc="http://schemas.openxmlformats.org/markup-compatibility/2006">
              <mc:Choice xmlns:v="urn:schemas-microsoft-com:vml" Requires="v">
                <p:oleObj name="AxMath" r:id="rId10" imgW="1289160" imgH="239760" progId="Equation.AxMath">
                  <p:embed/>
                </p:oleObj>
              </mc:Choice>
              <mc:Fallback>
                <p:oleObj name="AxMath" r:id="rId10" imgW="1289160" imgH="239760" progId="Equation.AxMath">
                  <p:embed/>
                  <p:pic>
                    <p:nvPicPr>
                      <p:cNvPr id="46" name="对象 45">
                        <a:extLst>
                          <a:ext uri="{FF2B5EF4-FFF2-40B4-BE49-F238E27FC236}">
                            <a16:creationId xmlns:a16="http://schemas.microsoft.com/office/drawing/2014/main" id="{46E71F1B-B206-7EA5-DAEA-7D84C183B10A}"/>
                          </a:ext>
                        </a:extLst>
                      </p:cNvPr>
                      <p:cNvPicPr/>
                      <p:nvPr/>
                    </p:nvPicPr>
                    <p:blipFill>
                      <a:blip r:embed="rId11"/>
                      <a:stretch>
                        <a:fillRect/>
                      </a:stretch>
                    </p:blipFill>
                    <p:spPr>
                      <a:xfrm>
                        <a:off x="3460750" y="2036763"/>
                        <a:ext cx="1893888" cy="352425"/>
                      </a:xfrm>
                      <a:prstGeom prst="rect">
                        <a:avLst/>
                      </a:prstGeom>
                    </p:spPr>
                  </p:pic>
                </p:oleObj>
              </mc:Fallback>
            </mc:AlternateContent>
          </a:graphicData>
        </a:graphic>
      </p:graphicFrame>
      <p:graphicFrame>
        <p:nvGraphicFramePr>
          <p:cNvPr id="49" name="对象 48">
            <a:extLst>
              <a:ext uri="{FF2B5EF4-FFF2-40B4-BE49-F238E27FC236}">
                <a16:creationId xmlns:a16="http://schemas.microsoft.com/office/drawing/2014/main" id="{55B5147E-E4F9-4732-06C9-DA1F95C168F5}"/>
              </a:ext>
            </a:extLst>
          </p:cNvPr>
          <p:cNvGraphicFramePr>
            <a:graphicFrameLocks noChangeAspect="1"/>
          </p:cNvGraphicFramePr>
          <p:nvPr>
            <p:extLst>
              <p:ext uri="{D42A27DB-BD31-4B8C-83A1-F6EECF244321}">
                <p14:modId xmlns:p14="http://schemas.microsoft.com/office/powerpoint/2010/main" val="1953653645"/>
              </p:ext>
            </p:extLst>
          </p:nvPr>
        </p:nvGraphicFramePr>
        <p:xfrm>
          <a:off x="9341645" y="1986254"/>
          <a:ext cx="388937" cy="350837"/>
        </p:xfrm>
        <a:graphic>
          <a:graphicData uri="http://schemas.openxmlformats.org/presentationml/2006/ole">
            <mc:AlternateContent xmlns:mc="http://schemas.openxmlformats.org/markup-compatibility/2006">
              <mc:Choice xmlns:v="urn:schemas-microsoft-com:vml" Requires="v">
                <p:oleObj name="AxMath" r:id="rId12" imgW="264240" imgH="239760" progId="Equation.AxMath">
                  <p:embed/>
                </p:oleObj>
              </mc:Choice>
              <mc:Fallback>
                <p:oleObj name="AxMath" r:id="rId12" imgW="264240" imgH="239760" progId="Equation.AxMath">
                  <p:embed/>
                  <p:pic>
                    <p:nvPicPr>
                      <p:cNvPr id="47" name="对象 46">
                        <a:extLst>
                          <a:ext uri="{FF2B5EF4-FFF2-40B4-BE49-F238E27FC236}">
                            <a16:creationId xmlns:a16="http://schemas.microsoft.com/office/drawing/2014/main" id="{515D8291-D0A9-9B43-D1C4-BCBA300CC3D0}"/>
                          </a:ext>
                        </a:extLst>
                      </p:cNvPr>
                      <p:cNvPicPr/>
                      <p:nvPr/>
                    </p:nvPicPr>
                    <p:blipFill>
                      <a:blip r:embed="rId13"/>
                      <a:stretch>
                        <a:fillRect/>
                      </a:stretch>
                    </p:blipFill>
                    <p:spPr>
                      <a:xfrm>
                        <a:off x="9341645" y="1986254"/>
                        <a:ext cx="388937" cy="350837"/>
                      </a:xfrm>
                      <a:prstGeom prst="rect">
                        <a:avLst/>
                      </a:prstGeom>
                    </p:spPr>
                  </p:pic>
                </p:oleObj>
              </mc:Fallback>
            </mc:AlternateContent>
          </a:graphicData>
        </a:graphic>
      </p:graphicFrame>
      <p:graphicFrame>
        <p:nvGraphicFramePr>
          <p:cNvPr id="57" name="对象 56">
            <a:extLst>
              <a:ext uri="{FF2B5EF4-FFF2-40B4-BE49-F238E27FC236}">
                <a16:creationId xmlns:a16="http://schemas.microsoft.com/office/drawing/2014/main" id="{129EFAEB-B574-5E50-F0F2-51A3578468D7}"/>
              </a:ext>
            </a:extLst>
          </p:cNvPr>
          <p:cNvGraphicFramePr>
            <a:graphicFrameLocks noChangeAspect="1"/>
          </p:cNvGraphicFramePr>
          <p:nvPr>
            <p:extLst>
              <p:ext uri="{D42A27DB-BD31-4B8C-83A1-F6EECF244321}">
                <p14:modId xmlns:p14="http://schemas.microsoft.com/office/powerpoint/2010/main" val="222805951"/>
              </p:ext>
            </p:extLst>
          </p:nvPr>
        </p:nvGraphicFramePr>
        <p:xfrm>
          <a:off x="1570524" y="2316101"/>
          <a:ext cx="1446213" cy="350837"/>
        </p:xfrm>
        <a:graphic>
          <a:graphicData uri="http://schemas.openxmlformats.org/presentationml/2006/ole">
            <mc:AlternateContent xmlns:mc="http://schemas.openxmlformats.org/markup-compatibility/2006">
              <mc:Choice xmlns:v="urn:schemas-microsoft-com:vml" Requires="v">
                <p:oleObj name="AxMath" r:id="rId14" imgW="982080" imgH="239760" progId="Equation.AxMath">
                  <p:embed/>
                </p:oleObj>
              </mc:Choice>
              <mc:Fallback>
                <p:oleObj name="AxMath" r:id="rId14" imgW="982080" imgH="239760" progId="Equation.AxMath">
                  <p:embed/>
                  <p:pic>
                    <p:nvPicPr>
                      <p:cNvPr id="47" name="对象 46">
                        <a:extLst>
                          <a:ext uri="{FF2B5EF4-FFF2-40B4-BE49-F238E27FC236}">
                            <a16:creationId xmlns:a16="http://schemas.microsoft.com/office/drawing/2014/main" id="{515D8291-D0A9-9B43-D1C4-BCBA300CC3D0}"/>
                          </a:ext>
                        </a:extLst>
                      </p:cNvPr>
                      <p:cNvPicPr/>
                      <p:nvPr/>
                    </p:nvPicPr>
                    <p:blipFill>
                      <a:blip r:embed="rId15"/>
                      <a:stretch>
                        <a:fillRect/>
                      </a:stretch>
                    </p:blipFill>
                    <p:spPr>
                      <a:xfrm>
                        <a:off x="1570524" y="2316101"/>
                        <a:ext cx="1446213" cy="350837"/>
                      </a:xfrm>
                      <a:prstGeom prst="rect">
                        <a:avLst/>
                      </a:prstGeom>
                    </p:spPr>
                  </p:pic>
                </p:oleObj>
              </mc:Fallback>
            </mc:AlternateContent>
          </a:graphicData>
        </a:graphic>
      </p:graphicFrame>
      <p:pic>
        <p:nvPicPr>
          <p:cNvPr id="59" name="图片 58">
            <a:extLst>
              <a:ext uri="{FF2B5EF4-FFF2-40B4-BE49-F238E27FC236}">
                <a16:creationId xmlns:a16="http://schemas.microsoft.com/office/drawing/2014/main" id="{0E15EF66-46E8-B65E-3292-AAD89BA76F44}"/>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954171" y="3178986"/>
            <a:ext cx="4005845" cy="1331802"/>
          </a:xfrm>
          <a:prstGeom prst="rect">
            <a:avLst/>
          </a:prstGeom>
          <a:noFill/>
        </p:spPr>
      </p:pic>
      <p:sp>
        <p:nvSpPr>
          <p:cNvPr id="60" name="文本框 59">
            <a:extLst>
              <a:ext uri="{FF2B5EF4-FFF2-40B4-BE49-F238E27FC236}">
                <a16:creationId xmlns:a16="http://schemas.microsoft.com/office/drawing/2014/main" id="{21F676FA-7693-104E-4B5C-3374F4236477}"/>
              </a:ext>
            </a:extLst>
          </p:cNvPr>
          <p:cNvSpPr txBox="1"/>
          <p:nvPr/>
        </p:nvSpPr>
        <p:spPr>
          <a:xfrm>
            <a:off x="1171574" y="2679536"/>
            <a:ext cx="8439561" cy="400110"/>
          </a:xfrm>
          <a:prstGeom prst="rect">
            <a:avLst/>
          </a:prstGeom>
          <a:noFill/>
        </p:spPr>
        <p:txBody>
          <a:bodyPr wrap="square" rtlCol="0">
            <a:spAutoFit/>
          </a:bodyPr>
          <a:lstStyle/>
          <a:p>
            <a:r>
              <a:rPr lang="en-US" altLang="zh-CN" sz="2000" dirty="0">
                <a:latin typeface="+mn-ea"/>
              </a:rPr>
              <a:t>(4)</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设计接收端接收到</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后恢复比特信息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的译码方法。</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61" name="对象 60">
            <a:extLst>
              <a:ext uri="{FF2B5EF4-FFF2-40B4-BE49-F238E27FC236}">
                <a16:creationId xmlns:a16="http://schemas.microsoft.com/office/drawing/2014/main" id="{32118888-9CC3-078F-EAD6-A5DF1063AD3E}"/>
              </a:ext>
            </a:extLst>
          </p:cNvPr>
          <p:cNvGraphicFramePr>
            <a:graphicFrameLocks noChangeAspect="1"/>
          </p:cNvGraphicFramePr>
          <p:nvPr>
            <p:extLst>
              <p:ext uri="{D42A27DB-BD31-4B8C-83A1-F6EECF244321}">
                <p14:modId xmlns:p14="http://schemas.microsoft.com/office/powerpoint/2010/main" val="3396161679"/>
              </p:ext>
            </p:extLst>
          </p:nvPr>
        </p:nvGraphicFramePr>
        <p:xfrm>
          <a:off x="3691546" y="2716158"/>
          <a:ext cx="412750" cy="350838"/>
        </p:xfrm>
        <a:graphic>
          <a:graphicData uri="http://schemas.openxmlformats.org/presentationml/2006/ole">
            <mc:AlternateContent xmlns:mc="http://schemas.openxmlformats.org/markup-compatibility/2006">
              <mc:Choice xmlns:v="urn:schemas-microsoft-com:vml" Requires="v">
                <p:oleObj name="AxMath" r:id="rId17" imgW="281160" imgH="239760" progId="Equation.AxMath">
                  <p:embed/>
                </p:oleObj>
              </mc:Choice>
              <mc:Fallback>
                <p:oleObj name="AxMath" r:id="rId17" imgW="281160" imgH="239760" progId="Equation.AxMath">
                  <p:embed/>
                  <p:pic>
                    <p:nvPicPr>
                      <p:cNvPr id="47" name="对象 46">
                        <a:extLst>
                          <a:ext uri="{FF2B5EF4-FFF2-40B4-BE49-F238E27FC236}">
                            <a16:creationId xmlns:a16="http://schemas.microsoft.com/office/drawing/2014/main" id="{515D8291-D0A9-9B43-D1C4-BCBA300CC3D0}"/>
                          </a:ext>
                        </a:extLst>
                      </p:cNvPr>
                      <p:cNvPicPr/>
                      <p:nvPr/>
                    </p:nvPicPr>
                    <p:blipFill>
                      <a:blip r:embed="rId18"/>
                      <a:stretch>
                        <a:fillRect/>
                      </a:stretch>
                    </p:blipFill>
                    <p:spPr>
                      <a:xfrm>
                        <a:off x="3691546" y="2716158"/>
                        <a:ext cx="412750" cy="350838"/>
                      </a:xfrm>
                      <a:prstGeom prst="rect">
                        <a:avLst/>
                      </a:prstGeom>
                    </p:spPr>
                  </p:pic>
                </p:oleObj>
              </mc:Fallback>
            </mc:AlternateContent>
          </a:graphicData>
        </a:graphic>
      </p:graphicFrame>
      <p:graphicFrame>
        <p:nvGraphicFramePr>
          <p:cNvPr id="62" name="对象 61">
            <a:extLst>
              <a:ext uri="{FF2B5EF4-FFF2-40B4-BE49-F238E27FC236}">
                <a16:creationId xmlns:a16="http://schemas.microsoft.com/office/drawing/2014/main" id="{70968C6B-CFB4-5150-6745-31392B904BFF}"/>
              </a:ext>
            </a:extLst>
          </p:cNvPr>
          <p:cNvGraphicFramePr>
            <a:graphicFrameLocks noChangeAspect="1"/>
          </p:cNvGraphicFramePr>
          <p:nvPr>
            <p:extLst>
              <p:ext uri="{D42A27DB-BD31-4B8C-83A1-F6EECF244321}">
                <p14:modId xmlns:p14="http://schemas.microsoft.com/office/powerpoint/2010/main" val="1777586755"/>
              </p:ext>
            </p:extLst>
          </p:nvPr>
        </p:nvGraphicFramePr>
        <p:xfrm>
          <a:off x="5753100" y="2724150"/>
          <a:ext cx="407988" cy="350838"/>
        </p:xfrm>
        <a:graphic>
          <a:graphicData uri="http://schemas.openxmlformats.org/presentationml/2006/ole">
            <mc:AlternateContent xmlns:mc="http://schemas.openxmlformats.org/markup-compatibility/2006">
              <mc:Choice xmlns:v="urn:schemas-microsoft-com:vml" Requires="v">
                <p:oleObj name="AxMath" r:id="rId19" imgW="277560" imgH="239760" progId="Equation.AxMath">
                  <p:embed/>
                </p:oleObj>
              </mc:Choice>
              <mc:Fallback>
                <p:oleObj name="AxMath" r:id="rId19" imgW="277560" imgH="239760" progId="Equation.AxMath">
                  <p:embed/>
                  <p:pic>
                    <p:nvPicPr>
                      <p:cNvPr id="61" name="对象 60">
                        <a:extLst>
                          <a:ext uri="{FF2B5EF4-FFF2-40B4-BE49-F238E27FC236}">
                            <a16:creationId xmlns:a16="http://schemas.microsoft.com/office/drawing/2014/main" id="{32118888-9CC3-078F-EAD6-A5DF1063AD3E}"/>
                          </a:ext>
                        </a:extLst>
                      </p:cNvPr>
                      <p:cNvPicPr/>
                      <p:nvPr/>
                    </p:nvPicPr>
                    <p:blipFill>
                      <a:blip r:embed="rId20"/>
                      <a:stretch>
                        <a:fillRect/>
                      </a:stretch>
                    </p:blipFill>
                    <p:spPr>
                      <a:xfrm>
                        <a:off x="5753100" y="2724150"/>
                        <a:ext cx="407988" cy="350838"/>
                      </a:xfrm>
                      <a:prstGeom prst="rect">
                        <a:avLst/>
                      </a:prstGeom>
                    </p:spPr>
                  </p:pic>
                </p:oleObj>
              </mc:Fallback>
            </mc:AlternateContent>
          </a:graphicData>
        </a:graphic>
      </p:graphicFrame>
      <p:graphicFrame>
        <p:nvGraphicFramePr>
          <p:cNvPr id="63" name="对象 62">
            <a:extLst>
              <a:ext uri="{FF2B5EF4-FFF2-40B4-BE49-F238E27FC236}">
                <a16:creationId xmlns:a16="http://schemas.microsoft.com/office/drawing/2014/main" id="{5FA7BF8B-AB14-7B94-8FF8-80249660AC41}"/>
              </a:ext>
            </a:extLst>
          </p:cNvPr>
          <p:cNvGraphicFramePr>
            <a:graphicFrameLocks noChangeAspect="1"/>
          </p:cNvGraphicFramePr>
          <p:nvPr>
            <p:extLst>
              <p:ext uri="{D42A27DB-BD31-4B8C-83A1-F6EECF244321}">
                <p14:modId xmlns:p14="http://schemas.microsoft.com/office/powerpoint/2010/main" val="2734628059"/>
              </p:ext>
            </p:extLst>
          </p:nvPr>
        </p:nvGraphicFramePr>
        <p:xfrm>
          <a:off x="1791283" y="5182208"/>
          <a:ext cx="4498392" cy="1117481"/>
        </p:xfrm>
        <a:graphic>
          <a:graphicData uri="http://schemas.openxmlformats.org/presentationml/2006/ole">
            <mc:AlternateContent xmlns:mc="http://schemas.openxmlformats.org/markup-compatibility/2006">
              <mc:Choice xmlns:v="urn:schemas-microsoft-com:vml" Requires="v">
                <p:oleObj name="AxMath" r:id="rId21" imgW="3010680" imgH="747720" progId="Equation.AxMath">
                  <p:embed/>
                </p:oleObj>
              </mc:Choice>
              <mc:Fallback>
                <p:oleObj name="AxMath" r:id="rId21" imgW="3010680" imgH="747720" progId="Equation.AxMath">
                  <p:embed/>
                  <p:pic>
                    <p:nvPicPr>
                      <p:cNvPr id="0" name=""/>
                      <p:cNvPicPr/>
                      <p:nvPr/>
                    </p:nvPicPr>
                    <p:blipFill>
                      <a:blip r:embed="rId22"/>
                      <a:stretch>
                        <a:fillRect/>
                      </a:stretch>
                    </p:blipFill>
                    <p:spPr>
                      <a:xfrm>
                        <a:off x="1791283" y="5182208"/>
                        <a:ext cx="4498392" cy="1117481"/>
                      </a:xfrm>
                      <a:prstGeom prst="rect">
                        <a:avLst/>
                      </a:prstGeom>
                    </p:spPr>
                  </p:pic>
                </p:oleObj>
              </mc:Fallback>
            </mc:AlternateContent>
          </a:graphicData>
        </a:graphic>
      </p:graphicFrame>
      <p:sp>
        <p:nvSpPr>
          <p:cNvPr id="25600" name="文本框 25599">
            <a:extLst>
              <a:ext uri="{FF2B5EF4-FFF2-40B4-BE49-F238E27FC236}">
                <a16:creationId xmlns:a16="http://schemas.microsoft.com/office/drawing/2014/main" id="{556DF4D4-8506-473A-AE13-A4FF0AF27136}"/>
              </a:ext>
            </a:extLst>
          </p:cNvPr>
          <p:cNvSpPr txBox="1"/>
          <p:nvPr/>
        </p:nvSpPr>
        <p:spPr>
          <a:xfrm>
            <a:off x="1126331" y="4743736"/>
            <a:ext cx="79533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1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6</a:t>
            </a:fld>
            <a:endParaRPr lang="en-US" altLang="zh-CN" sz="1400" b="0">
              <a:solidFill>
                <a:srgbClr val="FF33CC"/>
              </a:solidFill>
            </a:endParaRPr>
          </a:p>
        </p:txBody>
      </p:sp>
      <p:sp>
        <p:nvSpPr>
          <p:cNvPr id="2" name="Rectangle 2">
            <a:extLst>
              <a:ext uri="{FF2B5EF4-FFF2-40B4-BE49-F238E27FC236}">
                <a16:creationId xmlns:a16="http://schemas.microsoft.com/office/drawing/2014/main" id="{8F919725-E82F-2958-852E-E736E083F9F3}"/>
              </a:ext>
            </a:extLst>
          </p:cNvPr>
          <p:cNvSpPr>
            <a:spLocks noChangeArrowheads="1"/>
          </p:cNvSpPr>
          <p:nvPr/>
        </p:nvSpPr>
        <p:spPr bwMode="auto">
          <a:xfrm>
            <a:off x="4038600" y="2116558"/>
            <a:ext cx="169554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59" name="图片 58">
            <a:extLst>
              <a:ext uri="{FF2B5EF4-FFF2-40B4-BE49-F238E27FC236}">
                <a16:creationId xmlns:a16="http://schemas.microsoft.com/office/drawing/2014/main" id="{0E15EF66-46E8-B65E-3292-AAD89BA76F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1302" y="714393"/>
            <a:ext cx="4005845" cy="1331802"/>
          </a:xfrm>
          <a:prstGeom prst="rect">
            <a:avLst/>
          </a:prstGeom>
          <a:noFill/>
        </p:spPr>
      </p:pic>
      <p:graphicFrame>
        <p:nvGraphicFramePr>
          <p:cNvPr id="63" name="对象 62">
            <a:extLst>
              <a:ext uri="{FF2B5EF4-FFF2-40B4-BE49-F238E27FC236}">
                <a16:creationId xmlns:a16="http://schemas.microsoft.com/office/drawing/2014/main" id="{5FA7BF8B-AB14-7B94-8FF8-80249660AC41}"/>
              </a:ext>
            </a:extLst>
          </p:cNvPr>
          <p:cNvGraphicFramePr>
            <a:graphicFrameLocks noChangeAspect="1"/>
          </p:cNvGraphicFramePr>
          <p:nvPr>
            <p:extLst>
              <p:ext uri="{D42A27DB-BD31-4B8C-83A1-F6EECF244321}">
                <p14:modId xmlns:p14="http://schemas.microsoft.com/office/powerpoint/2010/main" val="1546879548"/>
              </p:ext>
            </p:extLst>
          </p:nvPr>
        </p:nvGraphicFramePr>
        <p:xfrm>
          <a:off x="2008586" y="4581490"/>
          <a:ext cx="4498975" cy="1506538"/>
        </p:xfrm>
        <a:graphic>
          <a:graphicData uri="http://schemas.openxmlformats.org/presentationml/2006/ole">
            <mc:AlternateContent xmlns:mc="http://schemas.openxmlformats.org/markup-compatibility/2006">
              <mc:Choice xmlns:v="urn:schemas-microsoft-com:vml" Requires="v">
                <p:oleObj name="AxMath" r:id="rId3" imgW="3009960" imgH="1007280" progId="Equation.AxMath">
                  <p:embed/>
                </p:oleObj>
              </mc:Choice>
              <mc:Fallback>
                <p:oleObj name="AxMath" r:id="rId3" imgW="3009960" imgH="1007280" progId="Equation.AxMath">
                  <p:embed/>
                  <p:pic>
                    <p:nvPicPr>
                      <p:cNvPr id="63" name="对象 62">
                        <a:extLst>
                          <a:ext uri="{FF2B5EF4-FFF2-40B4-BE49-F238E27FC236}">
                            <a16:creationId xmlns:a16="http://schemas.microsoft.com/office/drawing/2014/main" id="{5FA7BF8B-AB14-7B94-8FF8-80249660AC41}"/>
                          </a:ext>
                        </a:extLst>
                      </p:cNvPr>
                      <p:cNvPicPr/>
                      <p:nvPr/>
                    </p:nvPicPr>
                    <p:blipFill>
                      <a:blip r:embed="rId4"/>
                      <a:stretch>
                        <a:fillRect/>
                      </a:stretch>
                    </p:blipFill>
                    <p:spPr>
                      <a:xfrm>
                        <a:off x="2008586" y="4581490"/>
                        <a:ext cx="4498975" cy="1506538"/>
                      </a:xfrm>
                      <a:prstGeom prst="rect">
                        <a:avLst/>
                      </a:prstGeom>
                    </p:spPr>
                  </p:pic>
                </p:oleObj>
              </mc:Fallback>
            </mc:AlternateContent>
          </a:graphicData>
        </a:graphic>
      </p:graphicFrame>
      <p:sp>
        <p:nvSpPr>
          <p:cNvPr id="25600" name="文本框 25599">
            <a:extLst>
              <a:ext uri="{FF2B5EF4-FFF2-40B4-BE49-F238E27FC236}">
                <a16:creationId xmlns:a16="http://schemas.microsoft.com/office/drawing/2014/main" id="{556DF4D4-8506-473A-AE13-A4FF0AF27136}"/>
              </a:ext>
            </a:extLst>
          </p:cNvPr>
          <p:cNvSpPr txBox="1"/>
          <p:nvPr/>
        </p:nvSpPr>
        <p:spPr>
          <a:xfrm>
            <a:off x="1283493" y="2139417"/>
            <a:ext cx="9767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若输入为        ，经过预编码的输出为         ，预编码方案为</a:t>
            </a:r>
          </a:p>
        </p:txBody>
      </p:sp>
      <p:graphicFrame>
        <p:nvGraphicFramePr>
          <p:cNvPr id="3" name="对象 2">
            <a:extLst>
              <a:ext uri="{FF2B5EF4-FFF2-40B4-BE49-F238E27FC236}">
                <a16:creationId xmlns:a16="http://schemas.microsoft.com/office/drawing/2014/main" id="{03ED4329-0DEE-B4F4-CEBD-0E298783548A}"/>
              </a:ext>
            </a:extLst>
          </p:cNvPr>
          <p:cNvGraphicFramePr>
            <a:graphicFrameLocks noChangeAspect="1"/>
          </p:cNvGraphicFramePr>
          <p:nvPr>
            <p:extLst>
              <p:ext uri="{D42A27DB-BD31-4B8C-83A1-F6EECF244321}">
                <p14:modId xmlns:p14="http://schemas.microsoft.com/office/powerpoint/2010/main" val="1825702919"/>
              </p:ext>
            </p:extLst>
          </p:nvPr>
        </p:nvGraphicFramePr>
        <p:xfrm>
          <a:off x="2593975" y="2164920"/>
          <a:ext cx="407987" cy="352425"/>
        </p:xfrm>
        <a:graphic>
          <a:graphicData uri="http://schemas.openxmlformats.org/presentationml/2006/ole">
            <mc:AlternateContent xmlns:mc="http://schemas.openxmlformats.org/markup-compatibility/2006">
              <mc:Choice xmlns:v="urn:schemas-microsoft-com:vml" Requires="v">
                <p:oleObj name="AxMath" r:id="rId5" imgW="277560" imgH="239760" progId="Equation.AxMath">
                  <p:embed/>
                </p:oleObj>
              </mc:Choice>
              <mc:Fallback>
                <p:oleObj name="AxMath" r:id="rId5" imgW="277560" imgH="239760" progId="Equation.AxMath">
                  <p:embed/>
                  <p:pic>
                    <p:nvPicPr>
                      <p:cNvPr id="48" name="对象 47">
                        <a:extLst>
                          <a:ext uri="{FF2B5EF4-FFF2-40B4-BE49-F238E27FC236}">
                            <a16:creationId xmlns:a16="http://schemas.microsoft.com/office/drawing/2014/main" id="{0B2ABD4E-B6DB-8E64-2767-FB5BB143A47D}"/>
                          </a:ext>
                        </a:extLst>
                      </p:cNvPr>
                      <p:cNvPicPr/>
                      <p:nvPr/>
                    </p:nvPicPr>
                    <p:blipFill>
                      <a:blip r:embed="rId6"/>
                      <a:stretch>
                        <a:fillRect/>
                      </a:stretch>
                    </p:blipFill>
                    <p:spPr>
                      <a:xfrm>
                        <a:off x="2593975" y="2164920"/>
                        <a:ext cx="407987" cy="352425"/>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7A7CC427-D01E-86DB-2DC9-0C26AC51404D}"/>
              </a:ext>
            </a:extLst>
          </p:cNvPr>
          <p:cNvGraphicFramePr>
            <a:graphicFrameLocks noChangeAspect="1"/>
          </p:cNvGraphicFramePr>
          <p:nvPr>
            <p:extLst>
              <p:ext uri="{D42A27DB-BD31-4B8C-83A1-F6EECF244321}">
                <p14:modId xmlns:p14="http://schemas.microsoft.com/office/powerpoint/2010/main" val="3975923859"/>
              </p:ext>
            </p:extLst>
          </p:nvPr>
        </p:nvGraphicFramePr>
        <p:xfrm>
          <a:off x="5368132" y="2168516"/>
          <a:ext cx="388937" cy="350837"/>
        </p:xfrm>
        <a:graphic>
          <a:graphicData uri="http://schemas.openxmlformats.org/presentationml/2006/ole">
            <mc:AlternateContent xmlns:mc="http://schemas.openxmlformats.org/markup-compatibility/2006">
              <mc:Choice xmlns:v="urn:schemas-microsoft-com:vml" Requires="v">
                <p:oleObj name="AxMath" r:id="rId7" imgW="264240" imgH="239760" progId="Equation.AxMath">
                  <p:embed/>
                </p:oleObj>
              </mc:Choice>
              <mc:Fallback>
                <p:oleObj name="AxMath" r:id="rId7" imgW="264240" imgH="239760" progId="Equation.AxMath">
                  <p:embed/>
                  <p:pic>
                    <p:nvPicPr>
                      <p:cNvPr id="49" name="对象 48">
                        <a:extLst>
                          <a:ext uri="{FF2B5EF4-FFF2-40B4-BE49-F238E27FC236}">
                            <a16:creationId xmlns:a16="http://schemas.microsoft.com/office/drawing/2014/main" id="{55B5147E-E4F9-4732-06C9-DA1F95C168F5}"/>
                          </a:ext>
                        </a:extLst>
                      </p:cNvPr>
                      <p:cNvPicPr/>
                      <p:nvPr/>
                    </p:nvPicPr>
                    <p:blipFill>
                      <a:blip r:embed="rId8"/>
                      <a:stretch>
                        <a:fillRect/>
                      </a:stretch>
                    </p:blipFill>
                    <p:spPr>
                      <a:xfrm>
                        <a:off x="5368132" y="2168516"/>
                        <a:ext cx="388937" cy="35083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CB3F5325-9768-D366-A62B-9EC7D9C5DDA6}"/>
              </a:ext>
            </a:extLst>
          </p:cNvPr>
          <p:cNvGraphicFramePr>
            <a:graphicFrameLocks noChangeAspect="1"/>
          </p:cNvGraphicFramePr>
          <p:nvPr>
            <p:extLst>
              <p:ext uri="{D42A27DB-BD31-4B8C-83A1-F6EECF244321}">
                <p14:modId xmlns:p14="http://schemas.microsoft.com/office/powerpoint/2010/main" val="4012933779"/>
              </p:ext>
            </p:extLst>
          </p:nvPr>
        </p:nvGraphicFramePr>
        <p:xfrm>
          <a:off x="7473156" y="2150734"/>
          <a:ext cx="1472194" cy="369331"/>
        </p:xfrm>
        <a:graphic>
          <a:graphicData uri="http://schemas.openxmlformats.org/presentationml/2006/ole">
            <mc:AlternateContent xmlns:mc="http://schemas.openxmlformats.org/markup-compatibility/2006">
              <mc:Choice xmlns:v="urn:schemas-microsoft-com:vml" Requires="v">
                <p:oleObj name="AxMath" r:id="rId9" imgW="911160" imgH="228600" progId="Equation.AxMath">
                  <p:embed/>
                </p:oleObj>
              </mc:Choice>
              <mc:Fallback>
                <p:oleObj name="AxMath" r:id="rId9" imgW="911160" imgH="228600" progId="Equation.AxMath">
                  <p:embed/>
                  <p:pic>
                    <p:nvPicPr>
                      <p:cNvPr id="0" name=""/>
                      <p:cNvPicPr/>
                      <p:nvPr/>
                    </p:nvPicPr>
                    <p:blipFill>
                      <a:blip r:embed="rId10"/>
                      <a:stretch>
                        <a:fillRect/>
                      </a:stretch>
                    </p:blipFill>
                    <p:spPr>
                      <a:xfrm>
                        <a:off x="7473156" y="2150734"/>
                        <a:ext cx="1472194" cy="369331"/>
                      </a:xfrm>
                      <a:prstGeom prst="rect">
                        <a:avLst/>
                      </a:prstGeom>
                    </p:spPr>
                  </p:pic>
                </p:oleObj>
              </mc:Fallback>
            </mc:AlternateContent>
          </a:graphicData>
        </a:graphic>
      </p:graphicFrame>
      <p:grpSp>
        <p:nvGrpSpPr>
          <p:cNvPr id="36" name="组合 35">
            <a:extLst>
              <a:ext uri="{FF2B5EF4-FFF2-40B4-BE49-F238E27FC236}">
                <a16:creationId xmlns:a16="http://schemas.microsoft.com/office/drawing/2014/main" id="{E1EA038F-1EF9-C911-6238-7B0A081AA916}"/>
              </a:ext>
            </a:extLst>
          </p:cNvPr>
          <p:cNvGrpSpPr/>
          <p:nvPr/>
        </p:nvGrpSpPr>
        <p:grpSpPr>
          <a:xfrm>
            <a:off x="4129087" y="2750633"/>
            <a:ext cx="3470274" cy="1501782"/>
            <a:chOff x="2443163" y="2685410"/>
            <a:chExt cx="3470274" cy="1501782"/>
          </a:xfrm>
        </p:grpSpPr>
        <p:cxnSp>
          <p:nvCxnSpPr>
            <p:cNvPr id="9" name="直接箭头连接符 8">
              <a:extLst>
                <a:ext uri="{FF2B5EF4-FFF2-40B4-BE49-F238E27FC236}">
                  <a16:creationId xmlns:a16="http://schemas.microsoft.com/office/drawing/2014/main" id="{751099EA-B61C-62D1-029B-CB15D0FC51D4}"/>
                </a:ext>
              </a:extLst>
            </p:cNvPr>
            <p:cNvCxnSpPr/>
            <p:nvPr/>
          </p:nvCxnSpPr>
          <p:spPr>
            <a:xfrm>
              <a:off x="2443163" y="3036094"/>
              <a:ext cx="914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流程图: 或者 9">
              <a:extLst>
                <a:ext uri="{FF2B5EF4-FFF2-40B4-BE49-F238E27FC236}">
                  <a16:creationId xmlns:a16="http://schemas.microsoft.com/office/drawing/2014/main" id="{34159367-EB33-3114-0DB2-B6F7FCC4DBEA}"/>
                </a:ext>
              </a:extLst>
            </p:cNvPr>
            <p:cNvSpPr/>
            <p:nvPr/>
          </p:nvSpPr>
          <p:spPr>
            <a:xfrm>
              <a:off x="3396748" y="2900118"/>
              <a:ext cx="232277" cy="257175"/>
            </a:xfrm>
            <a:prstGeom prst="flowChar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6C2BB7A5-DEE4-7D31-DE1B-58C77402464D}"/>
                </a:ext>
              </a:extLst>
            </p:cNvPr>
            <p:cNvCxnSpPr>
              <a:cxnSpLocks/>
              <a:stCxn id="10" idx="6"/>
            </p:cNvCxnSpPr>
            <p:nvPr/>
          </p:nvCxnSpPr>
          <p:spPr>
            <a:xfrm>
              <a:off x="3629025" y="3028706"/>
              <a:ext cx="2235199" cy="7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39743A45-1957-1D19-C382-D110F4C7F632}"/>
                </a:ext>
              </a:extLst>
            </p:cNvPr>
            <p:cNvCxnSpPr/>
            <p:nvPr/>
          </p:nvCxnSpPr>
          <p:spPr>
            <a:xfrm>
              <a:off x="5368132" y="3036094"/>
              <a:ext cx="0" cy="8358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4A7D831-C7DB-691A-9641-82ABFF3DDD95}"/>
                </a:ext>
              </a:extLst>
            </p:cNvPr>
            <p:cNvCxnSpPr/>
            <p:nvPr/>
          </p:nvCxnSpPr>
          <p:spPr>
            <a:xfrm>
              <a:off x="5071666" y="3871913"/>
              <a:ext cx="296466" cy="0"/>
            </a:xfrm>
            <a:prstGeom prst="line">
              <a:avLst/>
            </a:prstGeom>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293C8B1A-CB40-C43B-9827-4B290F5CBEDC}"/>
                </a:ext>
              </a:extLst>
            </p:cNvPr>
            <p:cNvSpPr/>
            <p:nvPr/>
          </p:nvSpPr>
          <p:spPr>
            <a:xfrm>
              <a:off x="4264820" y="3593842"/>
              <a:ext cx="806845" cy="5561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时延</a:t>
              </a:r>
              <a:endParaRPr lang="en-US" altLang="zh-CN" dirty="0">
                <a:solidFill>
                  <a:schemeClr val="tx1"/>
                </a:solidFill>
              </a:endParaRPr>
            </a:p>
            <a:p>
              <a:pPr algn="ctr"/>
              <a:endParaRPr lang="zh-CN" altLang="en-US" dirty="0">
                <a:solidFill>
                  <a:schemeClr val="tx1"/>
                </a:solidFill>
              </a:endParaRPr>
            </a:p>
          </p:txBody>
        </p:sp>
        <p:graphicFrame>
          <p:nvGraphicFramePr>
            <p:cNvPr id="23" name="对象 22">
              <a:extLst>
                <a:ext uri="{FF2B5EF4-FFF2-40B4-BE49-F238E27FC236}">
                  <a16:creationId xmlns:a16="http://schemas.microsoft.com/office/drawing/2014/main" id="{31FC1D06-C8FF-9FAD-A2FE-431F2B8C7004}"/>
                </a:ext>
              </a:extLst>
            </p:cNvPr>
            <p:cNvGraphicFramePr>
              <a:graphicFrameLocks noChangeAspect="1"/>
            </p:cNvGraphicFramePr>
            <p:nvPr>
              <p:extLst>
                <p:ext uri="{D42A27DB-BD31-4B8C-83A1-F6EECF244321}">
                  <p14:modId xmlns:p14="http://schemas.microsoft.com/office/powerpoint/2010/main" val="2569341891"/>
                </p:ext>
              </p:extLst>
            </p:nvPr>
          </p:nvGraphicFramePr>
          <p:xfrm>
            <a:off x="4575575" y="3852230"/>
            <a:ext cx="246062" cy="334962"/>
          </p:xfrm>
          <a:graphic>
            <a:graphicData uri="http://schemas.openxmlformats.org/presentationml/2006/ole">
              <mc:AlternateContent xmlns:mc="http://schemas.openxmlformats.org/markup-compatibility/2006">
                <mc:Choice xmlns:v="urn:schemas-microsoft-com:vml" Requires="v">
                  <p:oleObj name="AxMath" r:id="rId11" imgW="166680" imgH="228600" progId="Equation.AxMath">
                    <p:embed/>
                  </p:oleObj>
                </mc:Choice>
                <mc:Fallback>
                  <p:oleObj name="AxMath" r:id="rId11" imgW="166680" imgH="228600" progId="Equation.AxMath">
                    <p:embed/>
                    <p:pic>
                      <p:nvPicPr>
                        <p:cNvPr id="4" name="对象 3">
                          <a:extLst>
                            <a:ext uri="{FF2B5EF4-FFF2-40B4-BE49-F238E27FC236}">
                              <a16:creationId xmlns:a16="http://schemas.microsoft.com/office/drawing/2014/main" id="{7A7CC427-D01E-86DB-2DC9-0C26AC51404D}"/>
                            </a:ext>
                          </a:extLst>
                        </p:cNvPr>
                        <p:cNvPicPr/>
                        <p:nvPr/>
                      </p:nvPicPr>
                      <p:blipFill>
                        <a:blip r:embed="rId12"/>
                        <a:stretch>
                          <a:fillRect/>
                        </a:stretch>
                      </p:blipFill>
                      <p:spPr>
                        <a:xfrm>
                          <a:off x="4575575" y="3852230"/>
                          <a:ext cx="246062" cy="334962"/>
                        </a:xfrm>
                        <a:prstGeom prst="rect">
                          <a:avLst/>
                        </a:prstGeom>
                      </p:spPr>
                    </p:pic>
                  </p:oleObj>
                </mc:Fallback>
              </mc:AlternateContent>
            </a:graphicData>
          </a:graphic>
        </p:graphicFrame>
        <p:cxnSp>
          <p:nvCxnSpPr>
            <p:cNvPr id="28" name="直接箭头连接符 27">
              <a:extLst>
                <a:ext uri="{FF2B5EF4-FFF2-40B4-BE49-F238E27FC236}">
                  <a16:creationId xmlns:a16="http://schemas.microsoft.com/office/drawing/2014/main" id="{FD98B602-1479-D8D3-D20E-CF4C48A382A5}"/>
                </a:ext>
              </a:extLst>
            </p:cNvPr>
            <p:cNvCxnSpPr>
              <a:endCxn id="10" idx="4"/>
            </p:cNvCxnSpPr>
            <p:nvPr/>
          </p:nvCxnSpPr>
          <p:spPr>
            <a:xfrm flipV="1">
              <a:off x="3512886" y="3157293"/>
              <a:ext cx="1" cy="714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0" name="对象 29">
              <a:extLst>
                <a:ext uri="{FF2B5EF4-FFF2-40B4-BE49-F238E27FC236}">
                  <a16:creationId xmlns:a16="http://schemas.microsoft.com/office/drawing/2014/main" id="{F8D9306C-8A76-59CC-2FAF-B1C418FDC307}"/>
                </a:ext>
              </a:extLst>
            </p:cNvPr>
            <p:cNvGraphicFramePr>
              <a:graphicFrameLocks noChangeAspect="1"/>
            </p:cNvGraphicFramePr>
            <p:nvPr>
              <p:extLst>
                <p:ext uri="{D42A27DB-BD31-4B8C-83A1-F6EECF244321}">
                  <p14:modId xmlns:p14="http://schemas.microsoft.com/office/powerpoint/2010/main" val="3715033334"/>
                </p:ext>
              </p:extLst>
            </p:nvPr>
          </p:nvGraphicFramePr>
          <p:xfrm>
            <a:off x="2765175" y="2725848"/>
            <a:ext cx="407987" cy="352425"/>
          </p:xfrm>
          <a:graphic>
            <a:graphicData uri="http://schemas.openxmlformats.org/presentationml/2006/ole">
              <mc:AlternateContent xmlns:mc="http://schemas.openxmlformats.org/markup-compatibility/2006">
                <mc:Choice xmlns:v="urn:schemas-microsoft-com:vml" Requires="v">
                  <p:oleObj name="AxMath" r:id="rId5" imgW="277560" imgH="239760" progId="Equation.AxMath">
                    <p:embed/>
                  </p:oleObj>
                </mc:Choice>
                <mc:Fallback>
                  <p:oleObj name="AxMath" r:id="rId5" imgW="277560" imgH="239760" progId="Equation.AxMath">
                    <p:embed/>
                    <p:pic>
                      <p:nvPicPr>
                        <p:cNvPr id="3" name="对象 2">
                          <a:extLst>
                            <a:ext uri="{FF2B5EF4-FFF2-40B4-BE49-F238E27FC236}">
                              <a16:creationId xmlns:a16="http://schemas.microsoft.com/office/drawing/2014/main" id="{03ED4329-0DEE-B4F4-CEBD-0E298783548A}"/>
                            </a:ext>
                          </a:extLst>
                        </p:cNvPr>
                        <p:cNvPicPr/>
                        <p:nvPr/>
                      </p:nvPicPr>
                      <p:blipFill>
                        <a:blip r:embed="rId6"/>
                        <a:stretch>
                          <a:fillRect/>
                        </a:stretch>
                      </p:blipFill>
                      <p:spPr>
                        <a:xfrm>
                          <a:off x="2765175" y="2725848"/>
                          <a:ext cx="407987" cy="352425"/>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84164FD4-00E3-2114-620F-7A7B7170E1DF}"/>
                </a:ext>
              </a:extLst>
            </p:cNvPr>
            <p:cNvGraphicFramePr>
              <a:graphicFrameLocks noChangeAspect="1"/>
            </p:cNvGraphicFramePr>
            <p:nvPr>
              <p:extLst>
                <p:ext uri="{D42A27DB-BD31-4B8C-83A1-F6EECF244321}">
                  <p14:modId xmlns:p14="http://schemas.microsoft.com/office/powerpoint/2010/main" val="1648822417"/>
                </p:ext>
              </p:extLst>
            </p:nvPr>
          </p:nvGraphicFramePr>
          <p:xfrm>
            <a:off x="5524500" y="2685410"/>
            <a:ext cx="388937" cy="350837"/>
          </p:xfrm>
          <a:graphic>
            <a:graphicData uri="http://schemas.openxmlformats.org/presentationml/2006/ole">
              <mc:AlternateContent xmlns:mc="http://schemas.openxmlformats.org/markup-compatibility/2006">
                <mc:Choice xmlns:v="urn:schemas-microsoft-com:vml" Requires="v">
                  <p:oleObj name="AxMath" r:id="rId7" imgW="264240" imgH="239760" progId="Equation.AxMath">
                    <p:embed/>
                  </p:oleObj>
                </mc:Choice>
                <mc:Fallback>
                  <p:oleObj name="AxMath" r:id="rId7" imgW="264240" imgH="239760" progId="Equation.AxMath">
                    <p:embed/>
                    <p:pic>
                      <p:nvPicPr>
                        <p:cNvPr id="4" name="对象 3">
                          <a:extLst>
                            <a:ext uri="{FF2B5EF4-FFF2-40B4-BE49-F238E27FC236}">
                              <a16:creationId xmlns:a16="http://schemas.microsoft.com/office/drawing/2014/main" id="{7A7CC427-D01E-86DB-2DC9-0C26AC51404D}"/>
                            </a:ext>
                          </a:extLst>
                        </p:cNvPr>
                        <p:cNvPicPr/>
                        <p:nvPr/>
                      </p:nvPicPr>
                      <p:blipFill>
                        <a:blip r:embed="rId8"/>
                        <a:stretch>
                          <a:fillRect/>
                        </a:stretch>
                      </p:blipFill>
                      <p:spPr>
                        <a:xfrm>
                          <a:off x="5524500" y="2685410"/>
                          <a:ext cx="388937" cy="350837"/>
                        </a:xfrm>
                        <a:prstGeom prst="rect">
                          <a:avLst/>
                        </a:prstGeom>
                      </p:spPr>
                    </p:pic>
                  </p:oleObj>
                </mc:Fallback>
              </mc:AlternateContent>
            </a:graphicData>
          </a:graphic>
        </p:graphicFrame>
        <p:graphicFrame>
          <p:nvGraphicFramePr>
            <p:cNvPr id="32" name="对象 31">
              <a:extLst>
                <a:ext uri="{FF2B5EF4-FFF2-40B4-BE49-F238E27FC236}">
                  <a16:creationId xmlns:a16="http://schemas.microsoft.com/office/drawing/2014/main" id="{01CEB4A2-605D-7638-9E9A-ACFC22A026EE}"/>
                </a:ext>
              </a:extLst>
            </p:cNvPr>
            <p:cNvGraphicFramePr>
              <a:graphicFrameLocks noChangeAspect="1"/>
            </p:cNvGraphicFramePr>
            <p:nvPr>
              <p:extLst>
                <p:ext uri="{D42A27DB-BD31-4B8C-83A1-F6EECF244321}">
                  <p14:modId xmlns:p14="http://schemas.microsoft.com/office/powerpoint/2010/main" val="3334334617"/>
                </p:ext>
              </p:extLst>
            </p:nvPr>
          </p:nvGraphicFramePr>
          <p:xfrm>
            <a:off x="2911226" y="3435364"/>
            <a:ext cx="601662" cy="350837"/>
          </p:xfrm>
          <a:graphic>
            <a:graphicData uri="http://schemas.openxmlformats.org/presentationml/2006/ole">
              <mc:AlternateContent xmlns:mc="http://schemas.openxmlformats.org/markup-compatibility/2006">
                <mc:Choice xmlns:v="urn:schemas-microsoft-com:vml" Requires="v">
                  <p:oleObj name="AxMath" r:id="rId13" imgW="408600" imgH="239760" progId="Equation.AxMath">
                    <p:embed/>
                  </p:oleObj>
                </mc:Choice>
                <mc:Fallback>
                  <p:oleObj name="AxMath" r:id="rId13" imgW="408600" imgH="239760" progId="Equation.AxMath">
                    <p:embed/>
                    <p:pic>
                      <p:nvPicPr>
                        <p:cNvPr id="31" name="对象 30">
                          <a:extLst>
                            <a:ext uri="{FF2B5EF4-FFF2-40B4-BE49-F238E27FC236}">
                              <a16:creationId xmlns:a16="http://schemas.microsoft.com/office/drawing/2014/main" id="{84164FD4-00E3-2114-620F-7A7B7170E1DF}"/>
                            </a:ext>
                          </a:extLst>
                        </p:cNvPr>
                        <p:cNvPicPr/>
                        <p:nvPr/>
                      </p:nvPicPr>
                      <p:blipFill>
                        <a:blip r:embed="rId14"/>
                        <a:stretch>
                          <a:fillRect/>
                        </a:stretch>
                      </p:blipFill>
                      <p:spPr>
                        <a:xfrm>
                          <a:off x="2911226" y="3435364"/>
                          <a:ext cx="601662" cy="350837"/>
                        </a:xfrm>
                        <a:prstGeom prst="rect">
                          <a:avLst/>
                        </a:prstGeom>
                      </p:spPr>
                    </p:pic>
                  </p:oleObj>
                </mc:Fallback>
              </mc:AlternateContent>
            </a:graphicData>
          </a:graphic>
        </p:graphicFrame>
        <p:cxnSp>
          <p:nvCxnSpPr>
            <p:cNvPr id="34" name="直接连接符 33">
              <a:extLst>
                <a:ext uri="{FF2B5EF4-FFF2-40B4-BE49-F238E27FC236}">
                  <a16:creationId xmlns:a16="http://schemas.microsoft.com/office/drawing/2014/main" id="{274C5B35-81AA-B452-536B-D619A370A786}"/>
                </a:ext>
              </a:extLst>
            </p:cNvPr>
            <p:cNvCxnSpPr>
              <a:cxnSpLocks/>
              <a:endCxn id="22" idx="1"/>
            </p:cNvCxnSpPr>
            <p:nvPr/>
          </p:nvCxnSpPr>
          <p:spPr>
            <a:xfrm>
              <a:off x="3512885" y="3871913"/>
              <a:ext cx="7519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文本框 36">
            <a:extLst>
              <a:ext uri="{FF2B5EF4-FFF2-40B4-BE49-F238E27FC236}">
                <a16:creationId xmlns:a16="http://schemas.microsoft.com/office/drawing/2014/main" id="{012E3503-73FE-F184-E3CD-1CFACA788801}"/>
              </a:ext>
            </a:extLst>
          </p:cNvPr>
          <p:cNvSpPr txBox="1"/>
          <p:nvPr/>
        </p:nvSpPr>
        <p:spPr>
          <a:xfrm>
            <a:off x="1283493" y="4388228"/>
            <a:ext cx="79533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D116780D-FD7A-B07C-9E4B-C5DDF0375F5A}"/>
              </a:ext>
            </a:extLst>
          </p:cNvPr>
          <p:cNvSpPr txBox="1"/>
          <p:nvPr/>
        </p:nvSpPr>
        <p:spPr>
          <a:xfrm>
            <a:off x="8547681" y="4424150"/>
            <a:ext cx="48916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graphicFrame>
        <p:nvGraphicFramePr>
          <p:cNvPr id="39" name="对象 38">
            <a:extLst>
              <a:ext uri="{FF2B5EF4-FFF2-40B4-BE49-F238E27FC236}">
                <a16:creationId xmlns:a16="http://schemas.microsoft.com/office/drawing/2014/main" id="{3E2AFFF4-792F-0D52-661E-90DB11BA0820}"/>
              </a:ext>
            </a:extLst>
          </p:cNvPr>
          <p:cNvGraphicFramePr>
            <a:graphicFrameLocks noChangeAspect="1"/>
          </p:cNvGraphicFramePr>
          <p:nvPr>
            <p:extLst>
              <p:ext uri="{D42A27DB-BD31-4B8C-83A1-F6EECF244321}">
                <p14:modId xmlns:p14="http://schemas.microsoft.com/office/powerpoint/2010/main" val="3156562980"/>
              </p:ext>
            </p:extLst>
          </p:nvPr>
        </p:nvGraphicFramePr>
        <p:xfrm>
          <a:off x="9036844" y="4903622"/>
          <a:ext cx="1959082" cy="862273"/>
        </p:xfrm>
        <a:graphic>
          <a:graphicData uri="http://schemas.openxmlformats.org/presentationml/2006/ole">
            <mc:AlternateContent xmlns:mc="http://schemas.openxmlformats.org/markup-compatibility/2006">
              <mc:Choice xmlns:v="urn:schemas-microsoft-com:vml" Requires="v">
                <p:oleObj name="AxMath" r:id="rId15" imgW="1352160" imgH="595440" progId="Equation.AxMath">
                  <p:embed/>
                </p:oleObj>
              </mc:Choice>
              <mc:Fallback>
                <p:oleObj name="AxMath" r:id="rId15" imgW="1352160" imgH="595440" progId="Equation.AxMath">
                  <p:embed/>
                  <p:pic>
                    <p:nvPicPr>
                      <p:cNvPr id="0" name=""/>
                      <p:cNvPicPr/>
                      <p:nvPr/>
                    </p:nvPicPr>
                    <p:blipFill>
                      <a:blip r:embed="rId16"/>
                      <a:stretch>
                        <a:fillRect/>
                      </a:stretch>
                    </p:blipFill>
                    <p:spPr>
                      <a:xfrm>
                        <a:off x="9036844" y="4903622"/>
                        <a:ext cx="1959082" cy="862273"/>
                      </a:xfrm>
                      <a:prstGeom prst="rect">
                        <a:avLst/>
                      </a:prstGeom>
                    </p:spPr>
                  </p:pic>
                </p:oleObj>
              </mc:Fallback>
            </mc:AlternateContent>
          </a:graphicData>
        </a:graphic>
      </p:graphicFrame>
    </p:spTree>
    <p:extLst>
      <p:ext uri="{BB962C8B-B14F-4D97-AF65-F5344CB8AC3E}">
        <p14:creationId xmlns:p14="http://schemas.microsoft.com/office/powerpoint/2010/main" val="400952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7</a:t>
            </a:fld>
            <a:endParaRPr lang="en-US" altLang="zh-CN" sz="1400" b="0">
              <a:solidFill>
                <a:srgbClr val="FF33CC"/>
              </a:solidFill>
            </a:endParaRPr>
          </a:p>
        </p:txBody>
      </p:sp>
      <p:sp>
        <p:nvSpPr>
          <p:cNvPr id="25604" name="TextBox 6"/>
          <p:cNvSpPr txBox="1">
            <a:spLocks noChangeArrowheads="1"/>
          </p:cNvSpPr>
          <p:nvPr/>
        </p:nvSpPr>
        <p:spPr bwMode="auto">
          <a:xfrm>
            <a:off x="987125" y="365714"/>
            <a:ext cx="60340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just"/>
            <a:r>
              <a:rPr lang="en-US" altLang="zh-CN" sz="2000" b="0" dirty="0">
                <a:solidFill>
                  <a:schemeClr val="tx1"/>
                </a:solidFill>
              </a:rPr>
              <a:t>4</a:t>
            </a:r>
            <a:r>
              <a:rPr lang="zh-CN" altLang="en-US" sz="2000" b="0" dirty="0">
                <a:solidFill>
                  <a:schemeClr val="tx1"/>
                </a:solidFill>
              </a:rPr>
              <a:t>、</a:t>
            </a:r>
            <a:r>
              <a:rPr lang="zh-CN"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设数字基带传输系统的发送端如下图所示，其中</a:t>
            </a:r>
            <a:endParaRPr lang="zh-CN" altLang="zh-CN" sz="2000" b="0" kern="100" dirty="0">
              <a:solidFill>
                <a:schemeClr val="tx1"/>
              </a:solidFill>
              <a:effectLst/>
              <a:cs typeface="Times New Roman" panose="02020603050405020304" pitchFamily="18" charset="0"/>
            </a:endParaRPr>
          </a:p>
        </p:txBody>
      </p:sp>
      <p:sp>
        <p:nvSpPr>
          <p:cNvPr id="7" name="Rectangle 6">
            <a:extLst>
              <a:ext uri="{FF2B5EF4-FFF2-40B4-BE49-F238E27FC236}">
                <a16:creationId xmlns:a16="http://schemas.microsoft.com/office/drawing/2014/main" id="{E8FFC651-A21D-DFC9-1C72-C3AE9A232F12}"/>
              </a:ext>
            </a:extLst>
          </p:cNvPr>
          <p:cNvSpPr>
            <a:spLocks noChangeArrowheads="1"/>
          </p:cNvSpPr>
          <p:nvPr/>
        </p:nvSpPr>
        <p:spPr bwMode="auto">
          <a:xfrm>
            <a:off x="1578770" y="8629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600" name="文本框 25599">
            <a:extLst>
              <a:ext uri="{FF2B5EF4-FFF2-40B4-BE49-F238E27FC236}">
                <a16:creationId xmlns:a16="http://schemas.microsoft.com/office/drawing/2014/main" id="{556DF4D4-8506-473A-AE13-A4FF0AF27136}"/>
              </a:ext>
            </a:extLst>
          </p:cNvPr>
          <p:cNvSpPr txBox="1"/>
          <p:nvPr/>
        </p:nvSpPr>
        <p:spPr>
          <a:xfrm>
            <a:off x="610679" y="4208201"/>
            <a:ext cx="79533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01119F41-C934-498F-6CEC-6F9D62BB7400}"/>
              </a:ext>
            </a:extLst>
          </p:cNvPr>
          <p:cNvGrpSpPr/>
          <p:nvPr/>
        </p:nvGrpSpPr>
        <p:grpSpPr>
          <a:xfrm>
            <a:off x="1008348" y="1998495"/>
            <a:ext cx="7915671" cy="912627"/>
            <a:chOff x="1094468" y="3102929"/>
            <a:chExt cx="7915671" cy="912627"/>
          </a:xfrm>
        </p:grpSpPr>
        <p:sp>
          <p:nvSpPr>
            <p:cNvPr id="16" name="文本框 15">
              <a:extLst>
                <a:ext uri="{FF2B5EF4-FFF2-40B4-BE49-F238E27FC236}">
                  <a16:creationId xmlns:a16="http://schemas.microsoft.com/office/drawing/2014/main" id="{2628BEA1-BA7D-FFA9-29BC-9642CAB09619}"/>
                </a:ext>
              </a:extLst>
            </p:cNvPr>
            <p:cNvSpPr txBox="1"/>
            <p:nvPr/>
          </p:nvSpPr>
          <p:spPr>
            <a:xfrm>
              <a:off x="1094468" y="3102929"/>
              <a:ext cx="7915671" cy="400110"/>
            </a:xfrm>
            <a:prstGeom prst="rect">
              <a:avLst/>
            </a:prstGeom>
            <a:noFill/>
          </p:spPr>
          <p:txBody>
            <a:bodyPr wrap="square" rtlCol="0">
              <a:spAutoFit/>
            </a:bodyPr>
            <a:lstStyle/>
            <a:p>
              <a:r>
                <a:rPr lang="en-US" altLang="zh-CN" sz="2000" dirty="0">
                  <a:latin typeface="+mn-ea"/>
                </a:rPr>
                <a:t>(1)</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若比特序列</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写出图中</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2000" dirty="0">
                  <a:effectLst/>
                  <a:latin typeface="Calibri" panose="020F0502020204030204" pitchFamily="34" charset="0"/>
                  <a:ea typeface="宋体" panose="02010600030101010101" pitchFamily="2" charset="-122"/>
                  <a:cs typeface="Times New Roman" panose="02020603050405020304" pitchFamily="18" charset="0"/>
                </a:rPr>
                <a:t>的输出结果。</a:t>
              </a:r>
              <a:endPar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graphicFrame>
          <p:nvGraphicFramePr>
            <p:cNvPr id="46" name="对象 45">
              <a:extLst>
                <a:ext uri="{FF2B5EF4-FFF2-40B4-BE49-F238E27FC236}">
                  <a16:creationId xmlns:a16="http://schemas.microsoft.com/office/drawing/2014/main" id="{46E71F1B-B206-7EA5-DAEA-7D84C183B10A}"/>
                </a:ext>
              </a:extLst>
            </p:cNvPr>
            <p:cNvGraphicFramePr>
              <a:graphicFrameLocks noChangeAspect="1"/>
            </p:cNvGraphicFramePr>
            <p:nvPr>
              <p:extLst>
                <p:ext uri="{D42A27DB-BD31-4B8C-83A1-F6EECF244321}">
                  <p14:modId xmlns:p14="http://schemas.microsoft.com/office/powerpoint/2010/main" val="1080473292"/>
                </p:ext>
              </p:extLst>
            </p:nvPr>
          </p:nvGraphicFramePr>
          <p:xfrm>
            <a:off x="2860958" y="3135615"/>
            <a:ext cx="1849438" cy="352425"/>
          </p:xfrm>
          <a:graphic>
            <a:graphicData uri="http://schemas.openxmlformats.org/presentationml/2006/ole">
              <mc:AlternateContent xmlns:mc="http://schemas.openxmlformats.org/markup-compatibility/2006">
                <mc:Choice xmlns:v="urn:schemas-microsoft-com:vml" Requires="v">
                  <p:oleObj name="AxMath" r:id="rId2" imgW="1260360" imgH="239760" progId="Equation.AxMath">
                    <p:embed/>
                  </p:oleObj>
                </mc:Choice>
                <mc:Fallback>
                  <p:oleObj name="AxMath" r:id="rId2" imgW="1260360" imgH="239760" progId="Equation.AxMath">
                    <p:embed/>
                    <p:pic>
                      <p:nvPicPr>
                        <p:cNvPr id="46" name="对象 45">
                          <a:extLst>
                            <a:ext uri="{FF2B5EF4-FFF2-40B4-BE49-F238E27FC236}">
                              <a16:creationId xmlns:a16="http://schemas.microsoft.com/office/drawing/2014/main" id="{46E71F1B-B206-7EA5-DAEA-7D84C183B10A}"/>
                            </a:ext>
                          </a:extLst>
                        </p:cNvPr>
                        <p:cNvPicPr/>
                        <p:nvPr/>
                      </p:nvPicPr>
                      <p:blipFill>
                        <a:blip r:embed="rId3"/>
                        <a:stretch>
                          <a:fillRect/>
                        </a:stretch>
                      </p:blipFill>
                      <p:spPr>
                        <a:xfrm>
                          <a:off x="2860958" y="3135615"/>
                          <a:ext cx="1849438" cy="352425"/>
                        </a:xfrm>
                        <a:prstGeom prst="rect">
                          <a:avLst/>
                        </a:prstGeom>
                      </p:spPr>
                    </p:pic>
                  </p:oleObj>
                </mc:Fallback>
              </mc:AlternateContent>
            </a:graphicData>
          </a:graphic>
        </p:graphicFrame>
        <p:graphicFrame>
          <p:nvGraphicFramePr>
            <p:cNvPr id="47" name="对象 46">
              <a:extLst>
                <a:ext uri="{FF2B5EF4-FFF2-40B4-BE49-F238E27FC236}">
                  <a16:creationId xmlns:a16="http://schemas.microsoft.com/office/drawing/2014/main" id="{515D8291-D0A9-9B43-D1C4-BCBA300CC3D0}"/>
                </a:ext>
              </a:extLst>
            </p:cNvPr>
            <p:cNvGraphicFramePr>
              <a:graphicFrameLocks noChangeAspect="1"/>
            </p:cNvGraphicFramePr>
            <p:nvPr>
              <p:extLst>
                <p:ext uri="{D42A27DB-BD31-4B8C-83A1-F6EECF244321}">
                  <p14:modId xmlns:p14="http://schemas.microsoft.com/office/powerpoint/2010/main" val="2021591180"/>
                </p:ext>
              </p:extLst>
            </p:nvPr>
          </p:nvGraphicFramePr>
          <p:xfrm>
            <a:off x="6083981" y="3132659"/>
            <a:ext cx="1465262" cy="350838"/>
          </p:xfrm>
          <a:graphic>
            <a:graphicData uri="http://schemas.openxmlformats.org/presentationml/2006/ole">
              <mc:AlternateContent xmlns:mc="http://schemas.openxmlformats.org/markup-compatibility/2006">
                <mc:Choice xmlns:v="urn:schemas-microsoft-com:vml" Requires="v">
                  <p:oleObj name="AxMath" r:id="rId4" imgW="995400" imgH="239760" progId="Equation.AxMath">
                    <p:embed/>
                  </p:oleObj>
                </mc:Choice>
                <mc:Fallback>
                  <p:oleObj name="AxMath" r:id="rId4" imgW="995400" imgH="239760" progId="Equation.AxMath">
                    <p:embed/>
                    <p:pic>
                      <p:nvPicPr>
                        <p:cNvPr id="47" name="对象 46">
                          <a:extLst>
                            <a:ext uri="{FF2B5EF4-FFF2-40B4-BE49-F238E27FC236}">
                              <a16:creationId xmlns:a16="http://schemas.microsoft.com/office/drawing/2014/main" id="{515D8291-D0A9-9B43-D1C4-BCBA300CC3D0}"/>
                            </a:ext>
                          </a:extLst>
                        </p:cNvPr>
                        <p:cNvPicPr/>
                        <p:nvPr/>
                      </p:nvPicPr>
                      <p:blipFill>
                        <a:blip r:embed="rId5"/>
                        <a:stretch>
                          <a:fillRect/>
                        </a:stretch>
                      </p:blipFill>
                      <p:spPr>
                        <a:xfrm>
                          <a:off x="6083981" y="3132659"/>
                          <a:ext cx="1465262" cy="350838"/>
                        </a:xfrm>
                        <a:prstGeom prst="rect">
                          <a:avLst/>
                        </a:prstGeom>
                      </p:spPr>
                    </p:pic>
                  </p:oleObj>
                </mc:Fallback>
              </mc:AlternateContent>
            </a:graphicData>
          </a:graphic>
        </p:graphicFrame>
        <p:sp>
          <p:nvSpPr>
            <p:cNvPr id="60" name="文本框 59">
              <a:extLst>
                <a:ext uri="{FF2B5EF4-FFF2-40B4-BE49-F238E27FC236}">
                  <a16:creationId xmlns:a16="http://schemas.microsoft.com/office/drawing/2014/main" id="{21F676FA-7693-104E-4B5C-3374F4236477}"/>
                </a:ext>
              </a:extLst>
            </p:cNvPr>
            <p:cNvSpPr txBox="1"/>
            <p:nvPr/>
          </p:nvSpPr>
          <p:spPr>
            <a:xfrm>
              <a:off x="1094468" y="3615446"/>
              <a:ext cx="6306457" cy="400110"/>
            </a:xfrm>
            <a:prstGeom prst="rect">
              <a:avLst/>
            </a:prstGeom>
            <a:noFill/>
          </p:spPr>
          <p:txBody>
            <a:bodyPr wrap="square" rtlCol="0">
              <a:spAutoFit/>
            </a:bodyPr>
            <a:lstStyle/>
            <a:p>
              <a:r>
                <a:rPr lang="en-US" altLang="zh-CN" sz="2000" dirty="0">
                  <a:latin typeface="+mn-ea"/>
                </a:rPr>
                <a:t>(2)</a:t>
              </a:r>
              <a:r>
                <a:rPr lang="zh-CN" altLang="zh-CN" sz="2000" dirty="0">
                  <a:effectLst/>
                  <a:latin typeface="Calibri" panose="020F0502020204030204" pitchFamily="34" charset="0"/>
                  <a:ea typeface="宋体" panose="02010600030101010101" pitchFamily="2" charset="-122"/>
                  <a:cs typeface="Times New Roman" panose="02020603050405020304" pitchFamily="18" charset="0"/>
                </a:rPr>
                <a:t>设计接收端接收到</a:t>
              </a:r>
              <a:r>
                <a:rPr lang="en-US" altLang="zh-CN" sz="20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后恢复比特信息</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的译码方法。</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61" name="对象 60">
              <a:extLst>
                <a:ext uri="{FF2B5EF4-FFF2-40B4-BE49-F238E27FC236}">
                  <a16:creationId xmlns:a16="http://schemas.microsoft.com/office/drawing/2014/main" id="{32118888-9CC3-078F-EAD6-A5DF1063AD3E}"/>
                </a:ext>
              </a:extLst>
            </p:cNvPr>
            <p:cNvGraphicFramePr>
              <a:graphicFrameLocks noChangeAspect="1"/>
            </p:cNvGraphicFramePr>
            <p:nvPr>
              <p:extLst>
                <p:ext uri="{D42A27DB-BD31-4B8C-83A1-F6EECF244321}">
                  <p14:modId xmlns:p14="http://schemas.microsoft.com/office/powerpoint/2010/main" val="350702253"/>
                </p:ext>
              </p:extLst>
            </p:nvPr>
          </p:nvGraphicFramePr>
          <p:xfrm>
            <a:off x="3635077" y="3652477"/>
            <a:ext cx="392112" cy="350838"/>
          </p:xfrm>
          <a:graphic>
            <a:graphicData uri="http://schemas.openxmlformats.org/presentationml/2006/ole">
              <mc:AlternateContent xmlns:mc="http://schemas.openxmlformats.org/markup-compatibility/2006">
                <mc:Choice xmlns:v="urn:schemas-microsoft-com:vml" Requires="v">
                  <p:oleObj name="AxMath" r:id="rId6" imgW="266400" imgH="239760" progId="Equation.AxMath">
                    <p:embed/>
                  </p:oleObj>
                </mc:Choice>
                <mc:Fallback>
                  <p:oleObj name="AxMath" r:id="rId6" imgW="266400" imgH="239760" progId="Equation.AxMath">
                    <p:embed/>
                    <p:pic>
                      <p:nvPicPr>
                        <p:cNvPr id="61" name="对象 60">
                          <a:extLst>
                            <a:ext uri="{FF2B5EF4-FFF2-40B4-BE49-F238E27FC236}">
                              <a16:creationId xmlns:a16="http://schemas.microsoft.com/office/drawing/2014/main" id="{32118888-9CC3-078F-EAD6-A5DF1063AD3E}"/>
                            </a:ext>
                          </a:extLst>
                        </p:cNvPr>
                        <p:cNvPicPr/>
                        <p:nvPr/>
                      </p:nvPicPr>
                      <p:blipFill>
                        <a:blip r:embed="rId7"/>
                        <a:stretch>
                          <a:fillRect/>
                        </a:stretch>
                      </p:blipFill>
                      <p:spPr>
                        <a:xfrm>
                          <a:off x="3635077" y="3652477"/>
                          <a:ext cx="392112" cy="350838"/>
                        </a:xfrm>
                        <a:prstGeom prst="rect">
                          <a:avLst/>
                        </a:prstGeom>
                      </p:spPr>
                    </p:pic>
                  </p:oleObj>
                </mc:Fallback>
              </mc:AlternateContent>
            </a:graphicData>
          </a:graphic>
        </p:graphicFrame>
        <p:graphicFrame>
          <p:nvGraphicFramePr>
            <p:cNvPr id="62" name="对象 61">
              <a:extLst>
                <a:ext uri="{FF2B5EF4-FFF2-40B4-BE49-F238E27FC236}">
                  <a16:creationId xmlns:a16="http://schemas.microsoft.com/office/drawing/2014/main" id="{70968C6B-CFB4-5150-6745-31392B904BFF}"/>
                </a:ext>
              </a:extLst>
            </p:cNvPr>
            <p:cNvGraphicFramePr>
              <a:graphicFrameLocks noChangeAspect="1"/>
            </p:cNvGraphicFramePr>
            <p:nvPr>
              <p:extLst>
                <p:ext uri="{D42A27DB-BD31-4B8C-83A1-F6EECF244321}">
                  <p14:modId xmlns:p14="http://schemas.microsoft.com/office/powerpoint/2010/main" val="2176823523"/>
                </p:ext>
              </p:extLst>
            </p:nvPr>
          </p:nvGraphicFramePr>
          <p:xfrm>
            <a:off x="5696631" y="3652478"/>
            <a:ext cx="387350" cy="350837"/>
          </p:xfrm>
          <a:graphic>
            <a:graphicData uri="http://schemas.openxmlformats.org/presentationml/2006/ole">
              <mc:AlternateContent xmlns:mc="http://schemas.openxmlformats.org/markup-compatibility/2006">
                <mc:Choice xmlns:v="urn:schemas-microsoft-com:vml" Requires="v">
                  <p:oleObj name="AxMath" r:id="rId8" imgW="264240" imgH="239760" progId="Equation.AxMath">
                    <p:embed/>
                  </p:oleObj>
                </mc:Choice>
                <mc:Fallback>
                  <p:oleObj name="AxMath" r:id="rId8" imgW="264240" imgH="239760" progId="Equation.AxMath">
                    <p:embed/>
                    <p:pic>
                      <p:nvPicPr>
                        <p:cNvPr id="62" name="对象 61">
                          <a:extLst>
                            <a:ext uri="{FF2B5EF4-FFF2-40B4-BE49-F238E27FC236}">
                              <a16:creationId xmlns:a16="http://schemas.microsoft.com/office/drawing/2014/main" id="{70968C6B-CFB4-5150-6745-31392B904BFF}"/>
                            </a:ext>
                          </a:extLst>
                        </p:cNvPr>
                        <p:cNvPicPr/>
                        <p:nvPr/>
                      </p:nvPicPr>
                      <p:blipFill>
                        <a:blip r:embed="rId9"/>
                        <a:stretch>
                          <a:fillRect/>
                        </a:stretch>
                      </p:blipFill>
                      <p:spPr>
                        <a:xfrm>
                          <a:off x="5696631" y="3652478"/>
                          <a:ext cx="387350" cy="350837"/>
                        </a:xfrm>
                        <a:prstGeom prst="rect">
                          <a:avLst/>
                        </a:prstGeom>
                      </p:spPr>
                    </p:pic>
                  </p:oleObj>
                </mc:Fallback>
              </mc:AlternateContent>
            </a:graphicData>
          </a:graphic>
        </p:graphicFrame>
      </p:grpSp>
      <p:sp>
        <p:nvSpPr>
          <p:cNvPr id="6" name="Rectangle 4">
            <a:extLst>
              <a:ext uri="{FF2B5EF4-FFF2-40B4-BE49-F238E27FC236}">
                <a16:creationId xmlns:a16="http://schemas.microsoft.com/office/drawing/2014/main" id="{6D70A2AF-E3D8-D8C6-D830-10036880D128}"/>
              </a:ext>
            </a:extLst>
          </p:cNvPr>
          <p:cNvSpPr>
            <a:spLocks noChangeArrowheads="1"/>
          </p:cNvSpPr>
          <p:nvPr/>
        </p:nvSpPr>
        <p:spPr bwMode="auto">
          <a:xfrm>
            <a:off x="2276477" y="439322"/>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pSp>
        <p:nvGrpSpPr>
          <p:cNvPr id="18" name="组合 17">
            <a:extLst>
              <a:ext uri="{FF2B5EF4-FFF2-40B4-BE49-F238E27FC236}">
                <a16:creationId xmlns:a16="http://schemas.microsoft.com/office/drawing/2014/main" id="{A86E205B-43EB-36D6-9F5E-21AEB106DD8E}"/>
              </a:ext>
            </a:extLst>
          </p:cNvPr>
          <p:cNvGrpSpPr/>
          <p:nvPr/>
        </p:nvGrpSpPr>
        <p:grpSpPr>
          <a:xfrm>
            <a:off x="1375756" y="765824"/>
            <a:ext cx="6410949" cy="1110006"/>
            <a:chOff x="1375756" y="765824"/>
            <a:chExt cx="6410949" cy="1110006"/>
          </a:xfrm>
        </p:grpSpPr>
        <p:graphicFrame>
          <p:nvGraphicFramePr>
            <p:cNvPr id="3" name="对象 2">
              <a:extLst>
                <a:ext uri="{FF2B5EF4-FFF2-40B4-BE49-F238E27FC236}">
                  <a16:creationId xmlns:a16="http://schemas.microsoft.com/office/drawing/2014/main" id="{468120C5-0DC3-5829-A59E-37E9ACA5C201}"/>
                </a:ext>
              </a:extLst>
            </p:cNvPr>
            <p:cNvGraphicFramePr>
              <a:graphicFrameLocks noChangeAspect="1"/>
            </p:cNvGraphicFramePr>
            <p:nvPr>
              <p:extLst>
                <p:ext uri="{D42A27DB-BD31-4B8C-83A1-F6EECF244321}">
                  <p14:modId xmlns:p14="http://schemas.microsoft.com/office/powerpoint/2010/main" val="3683988075"/>
                </p:ext>
              </p:extLst>
            </p:nvPr>
          </p:nvGraphicFramePr>
          <p:xfrm>
            <a:off x="2704108" y="914612"/>
            <a:ext cx="1421223" cy="384692"/>
          </p:xfrm>
          <a:graphic>
            <a:graphicData uri="http://schemas.openxmlformats.org/presentationml/2006/ole">
              <mc:AlternateContent xmlns:mc="http://schemas.openxmlformats.org/markup-compatibility/2006">
                <mc:Choice xmlns:v="urn:schemas-microsoft-com:vml" Requires="v">
                  <p:oleObj name="Equation" r:id="rId10" imgW="850900" imgH="228600" progId="Equation.DSMT4">
                    <p:embed/>
                  </p:oleObj>
                </mc:Choice>
                <mc:Fallback>
                  <p:oleObj name="Equation" r:id="rId10" imgW="850900" imgH="2286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4108" y="914612"/>
                          <a:ext cx="1421223" cy="384692"/>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3679ABF0-A191-441D-2365-780C90FB6A40}"/>
                </a:ext>
              </a:extLst>
            </p:cNvPr>
            <p:cNvGraphicFramePr>
              <a:graphicFrameLocks noChangeAspect="1"/>
            </p:cNvGraphicFramePr>
            <p:nvPr>
              <p:extLst>
                <p:ext uri="{D42A27DB-BD31-4B8C-83A1-F6EECF244321}">
                  <p14:modId xmlns:p14="http://schemas.microsoft.com/office/powerpoint/2010/main" val="3647058805"/>
                </p:ext>
              </p:extLst>
            </p:nvPr>
          </p:nvGraphicFramePr>
          <p:xfrm>
            <a:off x="6341589" y="765824"/>
            <a:ext cx="1445116" cy="670325"/>
          </p:xfrm>
          <a:graphic>
            <a:graphicData uri="http://schemas.openxmlformats.org/presentationml/2006/ole">
              <mc:AlternateContent xmlns:mc="http://schemas.openxmlformats.org/markup-compatibility/2006">
                <mc:Choice xmlns:v="urn:schemas-microsoft-com:vml" Requires="v">
                  <p:oleObj name="Equation" r:id="rId12" imgW="1054100" imgH="482600" progId="Equation.DSMT4">
                    <p:embed/>
                  </p:oleObj>
                </mc:Choice>
                <mc:Fallback>
                  <p:oleObj name="Equation" r:id="rId12" imgW="1054100" imgH="482600" progId="Equation.DSMT4">
                    <p:embed/>
                    <p:pic>
                      <p:nvPicPr>
                        <p:cNvPr id="0"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41589" y="765824"/>
                          <a:ext cx="1445116" cy="670325"/>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94A7A4D3-5137-E24B-004F-D809E5DBA2E8}"/>
                </a:ext>
              </a:extLst>
            </p:cNvPr>
            <p:cNvGraphicFramePr>
              <a:graphicFrameLocks noChangeAspect="1"/>
            </p:cNvGraphicFramePr>
            <p:nvPr>
              <p:extLst>
                <p:ext uri="{D42A27DB-BD31-4B8C-83A1-F6EECF244321}">
                  <p14:modId xmlns:p14="http://schemas.microsoft.com/office/powerpoint/2010/main" val="3642939253"/>
                </p:ext>
              </p:extLst>
            </p:nvPr>
          </p:nvGraphicFramePr>
          <p:xfrm>
            <a:off x="2947298" y="1441969"/>
            <a:ext cx="1530565" cy="433861"/>
          </p:xfrm>
          <a:graphic>
            <a:graphicData uri="http://schemas.openxmlformats.org/presentationml/2006/ole">
              <mc:AlternateContent xmlns:mc="http://schemas.openxmlformats.org/markup-compatibility/2006">
                <mc:Choice xmlns:v="urn:schemas-microsoft-com:vml" Requires="v">
                  <p:oleObj name="Equation" r:id="rId14" imgW="812447" imgH="228501" progId="Equation.DSMT4">
                    <p:embed/>
                  </p:oleObj>
                </mc:Choice>
                <mc:Fallback>
                  <p:oleObj name="Equation" r:id="rId14" imgW="812447" imgH="228501" progId="Equation.DSMT4">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47298" y="1441969"/>
                          <a:ext cx="1530565" cy="433861"/>
                        </a:xfrm>
                        <a:prstGeom prst="rect">
                          <a:avLst/>
                        </a:prstGeom>
                        <a:noFill/>
                      </p:spPr>
                    </p:pic>
                  </p:oleObj>
                </mc:Fallback>
              </mc:AlternateContent>
            </a:graphicData>
          </a:graphic>
        </p:graphicFrame>
        <p:sp>
          <p:nvSpPr>
            <p:cNvPr id="13" name="文本框 12">
              <a:extLst>
                <a:ext uri="{FF2B5EF4-FFF2-40B4-BE49-F238E27FC236}">
                  <a16:creationId xmlns:a16="http://schemas.microsoft.com/office/drawing/2014/main" id="{1B0D4272-20B4-2AEC-E395-EBBC6AC5DC9A}"/>
                </a:ext>
              </a:extLst>
            </p:cNvPr>
            <p:cNvSpPr txBox="1"/>
            <p:nvPr/>
          </p:nvSpPr>
          <p:spPr>
            <a:xfrm>
              <a:off x="1375758" y="878231"/>
              <a:ext cx="1242480" cy="400110"/>
            </a:xfrm>
            <a:prstGeom prst="rect">
              <a:avLst/>
            </a:prstGeom>
            <a:noFill/>
          </p:spPr>
          <p:txBody>
            <a:bodyPr wrap="square" rtlCol="0">
              <a:spAutoFit/>
            </a:bodyPr>
            <a:lstStyle/>
            <a:p>
              <a:r>
                <a:rPr lang="zh-CN" altLang="en-US" sz="2000" dirty="0"/>
                <a:t>预编码器：</a:t>
              </a:r>
            </a:p>
          </p:txBody>
        </p:sp>
        <p:sp>
          <p:nvSpPr>
            <p:cNvPr id="14" name="文本框 13">
              <a:extLst>
                <a:ext uri="{FF2B5EF4-FFF2-40B4-BE49-F238E27FC236}">
                  <a16:creationId xmlns:a16="http://schemas.microsoft.com/office/drawing/2014/main" id="{DEE682E2-E410-5ACA-57DD-D9579913A3D0}"/>
                </a:ext>
              </a:extLst>
            </p:cNvPr>
            <p:cNvSpPr txBox="1"/>
            <p:nvPr/>
          </p:nvSpPr>
          <p:spPr>
            <a:xfrm>
              <a:off x="4611278" y="907961"/>
              <a:ext cx="186096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2PAM</a:t>
              </a:r>
              <a:r>
                <a:rPr lang="zh-CN" altLang="en-US" sz="2000" dirty="0"/>
                <a:t>调制器：</a:t>
              </a:r>
            </a:p>
          </p:txBody>
        </p:sp>
        <p:sp>
          <p:nvSpPr>
            <p:cNvPr id="15" name="文本框 14">
              <a:extLst>
                <a:ext uri="{FF2B5EF4-FFF2-40B4-BE49-F238E27FC236}">
                  <a16:creationId xmlns:a16="http://schemas.microsoft.com/office/drawing/2014/main" id="{F583196E-076B-3B13-81C1-1D0CEEB618A5}"/>
                </a:ext>
              </a:extLst>
            </p:cNvPr>
            <p:cNvSpPr txBox="1"/>
            <p:nvPr/>
          </p:nvSpPr>
          <p:spPr>
            <a:xfrm>
              <a:off x="1375756" y="1469026"/>
              <a:ext cx="1662015" cy="400110"/>
            </a:xfrm>
            <a:prstGeom prst="rect">
              <a:avLst/>
            </a:prstGeom>
            <a:noFill/>
          </p:spPr>
          <p:txBody>
            <a:bodyPr wrap="square" rtlCol="0">
              <a:spAutoFit/>
            </a:bodyPr>
            <a:lstStyle/>
            <a:p>
              <a:r>
                <a:rPr lang="zh-CN" altLang="en-US" sz="2000" dirty="0"/>
                <a:t>相关编码器：</a:t>
              </a:r>
            </a:p>
          </p:txBody>
        </p:sp>
      </p:grpSp>
      <p:sp>
        <p:nvSpPr>
          <p:cNvPr id="21" name="Rectangle 8">
            <a:extLst>
              <a:ext uri="{FF2B5EF4-FFF2-40B4-BE49-F238E27FC236}">
                <a16:creationId xmlns:a16="http://schemas.microsoft.com/office/drawing/2014/main" id="{0DA0A94A-5791-4181-7E63-BB1A4EB684D3}"/>
              </a:ext>
            </a:extLst>
          </p:cNvPr>
          <p:cNvSpPr>
            <a:spLocks noChangeArrowheads="1"/>
          </p:cNvSpPr>
          <p:nvPr/>
        </p:nvSpPr>
        <p:spPr bwMode="auto">
          <a:xfrm>
            <a:off x="2526508" y="3093020"/>
            <a:ext cx="169935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2" name="对象 21">
            <a:extLst>
              <a:ext uri="{FF2B5EF4-FFF2-40B4-BE49-F238E27FC236}">
                <a16:creationId xmlns:a16="http://schemas.microsoft.com/office/drawing/2014/main" id="{F76BB3E5-612C-A75C-2E8F-8FA107E39265}"/>
              </a:ext>
            </a:extLst>
          </p:cNvPr>
          <p:cNvGraphicFramePr>
            <a:graphicFrameLocks noChangeAspect="1"/>
          </p:cNvGraphicFramePr>
          <p:nvPr>
            <p:extLst>
              <p:ext uri="{D42A27DB-BD31-4B8C-83A1-F6EECF244321}">
                <p14:modId xmlns:p14="http://schemas.microsoft.com/office/powerpoint/2010/main" val="1550511457"/>
              </p:ext>
            </p:extLst>
          </p:nvPr>
        </p:nvGraphicFramePr>
        <p:xfrm>
          <a:off x="2526508" y="3093020"/>
          <a:ext cx="6825644" cy="914883"/>
        </p:xfrm>
        <a:graphic>
          <a:graphicData uri="http://schemas.openxmlformats.org/presentationml/2006/ole">
            <mc:AlternateContent xmlns:mc="http://schemas.openxmlformats.org/markup-compatibility/2006">
              <mc:Choice xmlns:v="urn:schemas-microsoft-com:vml" Requires="v">
                <p:oleObj r:id="rId16" imgW="4217289" imgH="557212" progId="Visio.Drawing.11">
                  <p:embed/>
                </p:oleObj>
              </mc:Choice>
              <mc:Fallback>
                <p:oleObj r:id="rId16" imgW="4217289" imgH="557212" progId="Visio.Drawing.11">
                  <p:embed/>
                  <p:pic>
                    <p:nvPicPr>
                      <p:cNvPr id="0" name="Object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6508" y="3093020"/>
                        <a:ext cx="6825644" cy="914883"/>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6F55BE48-62BC-4FF4-8E4F-C318DBE35379}"/>
              </a:ext>
            </a:extLst>
          </p:cNvPr>
          <p:cNvGraphicFramePr>
            <a:graphicFrameLocks noChangeAspect="1"/>
          </p:cNvGraphicFramePr>
          <p:nvPr>
            <p:extLst>
              <p:ext uri="{D42A27DB-BD31-4B8C-83A1-F6EECF244321}">
                <p14:modId xmlns:p14="http://schemas.microsoft.com/office/powerpoint/2010/main" val="4061150166"/>
              </p:ext>
            </p:extLst>
          </p:nvPr>
        </p:nvGraphicFramePr>
        <p:xfrm>
          <a:off x="1406016" y="4473231"/>
          <a:ext cx="4575175" cy="1506538"/>
        </p:xfrm>
        <a:graphic>
          <a:graphicData uri="http://schemas.openxmlformats.org/presentationml/2006/ole">
            <mc:AlternateContent xmlns:mc="http://schemas.openxmlformats.org/markup-compatibility/2006">
              <mc:Choice xmlns:v="urn:schemas-microsoft-com:vml" Requires="v">
                <p:oleObj name="AxMath" r:id="rId18" imgW="3061080" imgH="1007280" progId="Equation.AxMath">
                  <p:embed/>
                </p:oleObj>
              </mc:Choice>
              <mc:Fallback>
                <p:oleObj name="AxMath" r:id="rId18" imgW="3061080" imgH="1007280" progId="Equation.AxMath">
                  <p:embed/>
                  <p:pic>
                    <p:nvPicPr>
                      <p:cNvPr id="63" name="对象 62">
                        <a:extLst>
                          <a:ext uri="{FF2B5EF4-FFF2-40B4-BE49-F238E27FC236}">
                            <a16:creationId xmlns:a16="http://schemas.microsoft.com/office/drawing/2014/main" id="{5FA7BF8B-AB14-7B94-8FF8-80249660AC41}"/>
                          </a:ext>
                        </a:extLst>
                      </p:cNvPr>
                      <p:cNvPicPr/>
                      <p:nvPr/>
                    </p:nvPicPr>
                    <p:blipFill>
                      <a:blip r:embed="rId19"/>
                      <a:stretch>
                        <a:fillRect/>
                      </a:stretch>
                    </p:blipFill>
                    <p:spPr>
                      <a:xfrm>
                        <a:off x="1406016" y="4473231"/>
                        <a:ext cx="4575175" cy="1506538"/>
                      </a:xfrm>
                      <a:prstGeom prst="rect">
                        <a:avLst/>
                      </a:prstGeom>
                    </p:spPr>
                  </p:pic>
                </p:oleObj>
              </mc:Fallback>
            </mc:AlternateContent>
          </a:graphicData>
        </a:graphic>
      </p:graphicFrame>
      <p:sp>
        <p:nvSpPr>
          <p:cNvPr id="24" name="文本框 23">
            <a:extLst>
              <a:ext uri="{FF2B5EF4-FFF2-40B4-BE49-F238E27FC236}">
                <a16:creationId xmlns:a16="http://schemas.microsoft.com/office/drawing/2014/main" id="{838739B5-9AB1-609A-69E5-9E91D338A9E9}"/>
              </a:ext>
            </a:extLst>
          </p:cNvPr>
          <p:cNvSpPr txBox="1"/>
          <p:nvPr/>
        </p:nvSpPr>
        <p:spPr>
          <a:xfrm>
            <a:off x="8547681" y="4424150"/>
            <a:ext cx="48916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graphicFrame>
        <p:nvGraphicFramePr>
          <p:cNvPr id="25" name="对象 24">
            <a:extLst>
              <a:ext uri="{FF2B5EF4-FFF2-40B4-BE49-F238E27FC236}">
                <a16:creationId xmlns:a16="http://schemas.microsoft.com/office/drawing/2014/main" id="{A9751986-16C5-03C0-8C35-C7A20F1B0C15}"/>
              </a:ext>
            </a:extLst>
          </p:cNvPr>
          <p:cNvGraphicFramePr>
            <a:graphicFrameLocks noChangeAspect="1"/>
          </p:cNvGraphicFramePr>
          <p:nvPr>
            <p:extLst>
              <p:ext uri="{D42A27DB-BD31-4B8C-83A1-F6EECF244321}">
                <p14:modId xmlns:p14="http://schemas.microsoft.com/office/powerpoint/2010/main" val="2846765830"/>
              </p:ext>
            </p:extLst>
          </p:nvPr>
        </p:nvGraphicFramePr>
        <p:xfrm>
          <a:off x="9058275" y="4903788"/>
          <a:ext cx="1917700" cy="862012"/>
        </p:xfrm>
        <a:graphic>
          <a:graphicData uri="http://schemas.openxmlformats.org/presentationml/2006/ole">
            <mc:AlternateContent xmlns:mc="http://schemas.openxmlformats.org/markup-compatibility/2006">
              <mc:Choice xmlns:v="urn:schemas-microsoft-com:vml" Requires="v">
                <p:oleObj name="AxMath" r:id="rId20" imgW="1324440" imgH="595440" progId="Equation.AxMath">
                  <p:embed/>
                </p:oleObj>
              </mc:Choice>
              <mc:Fallback>
                <p:oleObj name="AxMath" r:id="rId20" imgW="1324440" imgH="595440" progId="Equation.AxMath">
                  <p:embed/>
                  <p:pic>
                    <p:nvPicPr>
                      <p:cNvPr id="39" name="对象 38">
                        <a:extLst>
                          <a:ext uri="{FF2B5EF4-FFF2-40B4-BE49-F238E27FC236}">
                            <a16:creationId xmlns:a16="http://schemas.microsoft.com/office/drawing/2014/main" id="{3E2AFFF4-792F-0D52-661E-90DB11BA0820}"/>
                          </a:ext>
                        </a:extLst>
                      </p:cNvPr>
                      <p:cNvPicPr/>
                      <p:nvPr/>
                    </p:nvPicPr>
                    <p:blipFill>
                      <a:blip r:embed="rId21"/>
                      <a:stretch>
                        <a:fillRect/>
                      </a:stretch>
                    </p:blipFill>
                    <p:spPr>
                      <a:xfrm>
                        <a:off x="9058275" y="4903788"/>
                        <a:ext cx="1917700" cy="862012"/>
                      </a:xfrm>
                      <a:prstGeom prst="rect">
                        <a:avLst/>
                      </a:prstGeom>
                    </p:spPr>
                  </p:pic>
                </p:oleObj>
              </mc:Fallback>
            </mc:AlternateContent>
          </a:graphicData>
        </a:graphic>
      </p:graphicFrame>
    </p:spTree>
    <p:extLst>
      <p:ext uri="{BB962C8B-B14F-4D97-AF65-F5344CB8AC3E}">
        <p14:creationId xmlns:p14="http://schemas.microsoft.com/office/powerpoint/2010/main" val="3385914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8</a:t>
            </a:fld>
            <a:endParaRPr lang="en-US" altLang="zh-CN" sz="1400" b="0">
              <a:solidFill>
                <a:srgbClr val="FF33CC"/>
              </a:solidFill>
            </a:endParaRPr>
          </a:p>
        </p:txBody>
      </p:sp>
      <p:sp>
        <p:nvSpPr>
          <p:cNvPr id="25604" name="TextBox 6"/>
          <p:cNvSpPr txBox="1">
            <a:spLocks noChangeArrowheads="1"/>
          </p:cNvSpPr>
          <p:nvPr/>
        </p:nvSpPr>
        <p:spPr bwMode="auto">
          <a:xfrm>
            <a:off x="987125" y="365714"/>
            <a:ext cx="928558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algn="just"/>
            <a:r>
              <a:rPr lang="en-US" altLang="zh-CN" sz="2000" b="0" dirty="0">
                <a:solidFill>
                  <a:schemeClr val="tx1"/>
                </a:solidFill>
              </a:rPr>
              <a:t>5</a:t>
            </a:r>
            <a:r>
              <a:rPr lang="zh-CN" altLang="en-US" sz="2000" b="0" dirty="0">
                <a:solidFill>
                  <a:schemeClr val="tx1"/>
                </a:solidFill>
              </a:rPr>
              <a:t>、</a:t>
            </a:r>
            <a:r>
              <a:rPr lang="zh-CN" altLang="zh-CN" sz="2000" b="0" dirty="0">
                <a:solidFill>
                  <a:schemeClr val="tx1"/>
                </a:solidFill>
                <a:effectLst/>
                <a:cs typeface="Times New Roman" panose="02020603050405020304" pitchFamily="18" charset="0"/>
              </a:rPr>
              <a:t>设计一个三抽头的迫零均衡器。已知基带发送滤波器和传输信道构成的等效信道的冲击响应为</a:t>
            </a:r>
            <a:r>
              <a:rPr lang="en-US" altLang="zh-CN" sz="2000" b="0" dirty="0">
                <a:solidFill>
                  <a:schemeClr val="tx1"/>
                </a:solidFill>
                <a:effectLst/>
                <a:cs typeface="Times New Roman" panose="02020603050405020304" pitchFamily="18" charset="0"/>
              </a:rPr>
              <a:t>X</a:t>
            </a:r>
            <a:r>
              <a:rPr lang="zh-CN" altLang="zh-CN" sz="2000" b="0" dirty="0">
                <a:solidFill>
                  <a:schemeClr val="tx1"/>
                </a:solidFill>
                <a:effectLst/>
                <a:cs typeface="Times New Roman" panose="02020603050405020304" pitchFamily="18" charset="0"/>
              </a:rPr>
              <a:t>（</a:t>
            </a:r>
            <a:r>
              <a:rPr lang="en-US" altLang="zh-CN" sz="2000" b="0" dirty="0">
                <a:solidFill>
                  <a:schemeClr val="tx1"/>
                </a:solidFill>
                <a:effectLst/>
                <a:cs typeface="Times New Roman" panose="02020603050405020304" pitchFamily="18" charset="0"/>
              </a:rPr>
              <a:t>t</a:t>
            </a:r>
            <a:r>
              <a:rPr lang="zh-CN" altLang="zh-CN" sz="2000" b="0" dirty="0">
                <a:solidFill>
                  <a:schemeClr val="tx1"/>
                </a:solidFill>
                <a:effectLst/>
                <a:cs typeface="Times New Roman" panose="02020603050405020304" pitchFamily="18" charset="0"/>
              </a:rPr>
              <a:t>），其在在各抽样点的值依次为</a:t>
            </a:r>
            <a:r>
              <a:rPr lang="en-US" altLang="zh-CN" sz="2000" b="0" dirty="0">
                <a:solidFill>
                  <a:schemeClr val="tx1"/>
                </a:solidFill>
                <a:effectLst/>
                <a:cs typeface="Times New Roman" panose="02020603050405020304" pitchFamily="18" charset="0"/>
              </a:rPr>
              <a:t>X</a:t>
            </a:r>
            <a:r>
              <a:rPr lang="en-US" altLang="zh-CN" sz="2000" b="0" baseline="-25000" dirty="0">
                <a:solidFill>
                  <a:schemeClr val="tx1"/>
                </a:solidFill>
                <a:effectLst/>
                <a:cs typeface="Times New Roman" panose="02020603050405020304" pitchFamily="18" charset="0"/>
              </a:rPr>
              <a:t>-2</a:t>
            </a:r>
            <a:r>
              <a:rPr lang="en-US" altLang="zh-CN" sz="2000" b="0" dirty="0">
                <a:solidFill>
                  <a:schemeClr val="tx1"/>
                </a:solidFill>
                <a:effectLst/>
                <a:cs typeface="Times New Roman" panose="02020603050405020304" pitchFamily="18" charset="0"/>
              </a:rPr>
              <a:t>=0</a:t>
            </a:r>
            <a:r>
              <a:rPr lang="zh-CN" altLang="zh-CN" sz="2000" b="0" dirty="0">
                <a:solidFill>
                  <a:schemeClr val="tx1"/>
                </a:solidFill>
                <a:effectLst/>
                <a:cs typeface="Times New Roman" panose="02020603050405020304" pitchFamily="18" charset="0"/>
              </a:rPr>
              <a:t>、</a:t>
            </a:r>
            <a:r>
              <a:rPr lang="en-US" altLang="zh-CN" sz="2000" b="0" dirty="0">
                <a:solidFill>
                  <a:schemeClr val="tx1"/>
                </a:solidFill>
                <a:effectLst/>
                <a:cs typeface="Times New Roman" panose="02020603050405020304" pitchFamily="18" charset="0"/>
              </a:rPr>
              <a:t>X</a:t>
            </a:r>
            <a:r>
              <a:rPr lang="en-US" altLang="zh-CN" sz="2000" b="0" baseline="-25000" dirty="0">
                <a:solidFill>
                  <a:schemeClr val="tx1"/>
                </a:solidFill>
                <a:effectLst/>
                <a:cs typeface="Times New Roman" panose="02020603050405020304" pitchFamily="18" charset="0"/>
              </a:rPr>
              <a:t>-1</a:t>
            </a:r>
            <a:r>
              <a:rPr lang="en-US" altLang="zh-CN" sz="2000" b="0" dirty="0">
                <a:solidFill>
                  <a:schemeClr val="tx1"/>
                </a:solidFill>
                <a:effectLst/>
                <a:cs typeface="Times New Roman" panose="02020603050405020304" pitchFamily="18" charset="0"/>
              </a:rPr>
              <a:t>=0.2</a:t>
            </a:r>
            <a:r>
              <a:rPr lang="zh-CN" altLang="zh-CN" sz="2000" b="0" dirty="0">
                <a:solidFill>
                  <a:schemeClr val="tx1"/>
                </a:solidFill>
                <a:effectLst/>
                <a:cs typeface="Times New Roman" panose="02020603050405020304" pitchFamily="18" charset="0"/>
              </a:rPr>
              <a:t>、</a:t>
            </a:r>
            <a:r>
              <a:rPr lang="en-US" altLang="zh-CN" sz="2000" b="0" dirty="0">
                <a:solidFill>
                  <a:schemeClr val="tx1"/>
                </a:solidFill>
                <a:effectLst/>
                <a:cs typeface="Times New Roman" panose="02020603050405020304" pitchFamily="18" charset="0"/>
              </a:rPr>
              <a:t>X</a:t>
            </a:r>
            <a:r>
              <a:rPr lang="en-US" altLang="zh-CN" sz="2000" b="0" baseline="-25000" dirty="0">
                <a:solidFill>
                  <a:schemeClr val="tx1"/>
                </a:solidFill>
                <a:effectLst/>
                <a:cs typeface="Times New Roman" panose="02020603050405020304" pitchFamily="18" charset="0"/>
              </a:rPr>
              <a:t>0</a:t>
            </a:r>
            <a:r>
              <a:rPr lang="en-US" altLang="zh-CN" sz="2000" b="0" dirty="0">
                <a:solidFill>
                  <a:schemeClr val="tx1"/>
                </a:solidFill>
                <a:effectLst/>
                <a:cs typeface="Times New Roman" panose="02020603050405020304" pitchFamily="18" charset="0"/>
              </a:rPr>
              <a:t>=1</a:t>
            </a:r>
            <a:r>
              <a:rPr lang="zh-CN" altLang="zh-CN" sz="2000" b="0" dirty="0">
                <a:solidFill>
                  <a:schemeClr val="tx1"/>
                </a:solidFill>
                <a:effectLst/>
                <a:cs typeface="Times New Roman" panose="02020603050405020304" pitchFamily="18" charset="0"/>
              </a:rPr>
              <a:t>、</a:t>
            </a:r>
            <a:r>
              <a:rPr lang="en-US" altLang="zh-CN" sz="2000" b="0" dirty="0">
                <a:solidFill>
                  <a:schemeClr val="tx1"/>
                </a:solidFill>
                <a:effectLst/>
                <a:cs typeface="Times New Roman" panose="02020603050405020304" pitchFamily="18" charset="0"/>
              </a:rPr>
              <a:t>X</a:t>
            </a:r>
            <a:r>
              <a:rPr lang="en-US" altLang="zh-CN" sz="2000" b="0" baseline="-25000" dirty="0">
                <a:solidFill>
                  <a:schemeClr val="tx1"/>
                </a:solidFill>
                <a:effectLst/>
                <a:cs typeface="Times New Roman" panose="02020603050405020304" pitchFamily="18" charset="0"/>
              </a:rPr>
              <a:t>+1</a:t>
            </a:r>
            <a:r>
              <a:rPr lang="en-US" altLang="zh-CN" sz="2000" b="0" dirty="0">
                <a:solidFill>
                  <a:schemeClr val="tx1"/>
                </a:solidFill>
                <a:effectLst/>
                <a:cs typeface="Times New Roman" panose="02020603050405020304" pitchFamily="18" charset="0"/>
              </a:rPr>
              <a:t>=-0.3</a:t>
            </a:r>
            <a:r>
              <a:rPr lang="zh-CN" altLang="zh-CN" sz="2000" b="0" dirty="0">
                <a:solidFill>
                  <a:schemeClr val="tx1"/>
                </a:solidFill>
                <a:effectLst/>
                <a:cs typeface="Times New Roman" panose="02020603050405020304" pitchFamily="18" charset="0"/>
              </a:rPr>
              <a:t>、</a:t>
            </a:r>
            <a:r>
              <a:rPr lang="en-US" altLang="zh-CN" sz="2000" b="0" dirty="0">
                <a:solidFill>
                  <a:schemeClr val="tx1"/>
                </a:solidFill>
                <a:effectLst/>
                <a:cs typeface="Times New Roman" panose="02020603050405020304" pitchFamily="18" charset="0"/>
              </a:rPr>
              <a:t>X</a:t>
            </a:r>
            <a:r>
              <a:rPr lang="en-US" altLang="zh-CN" sz="2000" b="0" baseline="-25000" dirty="0">
                <a:solidFill>
                  <a:schemeClr val="tx1"/>
                </a:solidFill>
                <a:effectLst/>
                <a:cs typeface="Times New Roman" panose="02020603050405020304" pitchFamily="18" charset="0"/>
              </a:rPr>
              <a:t>+2</a:t>
            </a:r>
            <a:r>
              <a:rPr lang="en-US" altLang="zh-CN" sz="2000" b="0" dirty="0">
                <a:solidFill>
                  <a:schemeClr val="tx1"/>
                </a:solidFill>
                <a:effectLst/>
                <a:cs typeface="Times New Roman" panose="02020603050405020304" pitchFamily="18" charset="0"/>
              </a:rPr>
              <a:t>=0.1</a:t>
            </a:r>
            <a:r>
              <a:rPr lang="zh-CN" altLang="zh-CN" sz="2000" b="0" dirty="0">
                <a:solidFill>
                  <a:schemeClr val="tx1"/>
                </a:solidFill>
                <a:effectLst/>
                <a:cs typeface="Times New Roman" panose="02020603050405020304" pitchFamily="18" charset="0"/>
              </a:rPr>
              <a:t>，其余均为零。</a:t>
            </a:r>
            <a:endParaRPr lang="zh-CN" altLang="zh-CN" sz="2000" b="0" kern="100" dirty="0">
              <a:solidFill>
                <a:schemeClr val="tx1"/>
              </a:solidFill>
              <a:effectLst/>
              <a:cs typeface="Times New Roman" panose="02020603050405020304" pitchFamily="18" charset="0"/>
            </a:endParaRPr>
          </a:p>
        </p:txBody>
      </p:sp>
      <p:sp>
        <p:nvSpPr>
          <p:cNvPr id="7" name="Rectangle 6">
            <a:extLst>
              <a:ext uri="{FF2B5EF4-FFF2-40B4-BE49-F238E27FC236}">
                <a16:creationId xmlns:a16="http://schemas.microsoft.com/office/drawing/2014/main" id="{E8FFC651-A21D-DFC9-1C72-C3AE9A232F12}"/>
              </a:ext>
            </a:extLst>
          </p:cNvPr>
          <p:cNvSpPr>
            <a:spLocks noChangeArrowheads="1"/>
          </p:cNvSpPr>
          <p:nvPr/>
        </p:nvSpPr>
        <p:spPr bwMode="auto">
          <a:xfrm>
            <a:off x="1578770" y="8629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600" name="文本框 25599">
            <a:extLst>
              <a:ext uri="{FF2B5EF4-FFF2-40B4-BE49-F238E27FC236}">
                <a16:creationId xmlns:a16="http://schemas.microsoft.com/office/drawing/2014/main" id="{556DF4D4-8506-473A-AE13-A4FF0AF27136}"/>
              </a:ext>
            </a:extLst>
          </p:cNvPr>
          <p:cNvSpPr txBox="1"/>
          <p:nvPr/>
        </p:nvSpPr>
        <p:spPr>
          <a:xfrm>
            <a:off x="783433" y="2790589"/>
            <a:ext cx="966787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已知均衡器满足：                                                                                 ，其中      为最佳系数。</a:t>
            </a:r>
          </a:p>
        </p:txBody>
      </p:sp>
      <p:sp>
        <p:nvSpPr>
          <p:cNvPr id="6" name="Rectangle 4">
            <a:extLst>
              <a:ext uri="{FF2B5EF4-FFF2-40B4-BE49-F238E27FC236}">
                <a16:creationId xmlns:a16="http://schemas.microsoft.com/office/drawing/2014/main" id="{6D70A2AF-E3D8-D8C6-D830-10036880D128}"/>
              </a:ext>
            </a:extLst>
          </p:cNvPr>
          <p:cNvSpPr>
            <a:spLocks noChangeArrowheads="1"/>
          </p:cNvSpPr>
          <p:nvPr/>
        </p:nvSpPr>
        <p:spPr bwMode="auto">
          <a:xfrm>
            <a:off x="2276477" y="439322"/>
            <a:ext cx="34176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文本框 23">
            <a:extLst>
              <a:ext uri="{FF2B5EF4-FFF2-40B4-BE49-F238E27FC236}">
                <a16:creationId xmlns:a16="http://schemas.microsoft.com/office/drawing/2014/main" id="{838739B5-9AB1-609A-69E5-9E91D338A9E9}"/>
              </a:ext>
            </a:extLst>
          </p:cNvPr>
          <p:cNvSpPr txBox="1"/>
          <p:nvPr/>
        </p:nvSpPr>
        <p:spPr>
          <a:xfrm>
            <a:off x="795981" y="5068478"/>
            <a:ext cx="581198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采样值幅度由                              得到：</a:t>
            </a:r>
          </a:p>
        </p:txBody>
      </p:sp>
      <p:grpSp>
        <p:nvGrpSpPr>
          <p:cNvPr id="8" name="组合 7">
            <a:extLst>
              <a:ext uri="{FF2B5EF4-FFF2-40B4-BE49-F238E27FC236}">
                <a16:creationId xmlns:a16="http://schemas.microsoft.com/office/drawing/2014/main" id="{643CBC11-E029-C1D2-0DF9-BE46D730C315}"/>
              </a:ext>
            </a:extLst>
          </p:cNvPr>
          <p:cNvGrpSpPr/>
          <p:nvPr/>
        </p:nvGrpSpPr>
        <p:grpSpPr>
          <a:xfrm>
            <a:off x="987124" y="1420190"/>
            <a:ext cx="5563694" cy="1140101"/>
            <a:chOff x="1008347" y="1998495"/>
            <a:chExt cx="5563694" cy="1140101"/>
          </a:xfrm>
        </p:grpSpPr>
        <p:sp>
          <p:nvSpPr>
            <p:cNvPr id="16" name="文本框 15">
              <a:extLst>
                <a:ext uri="{FF2B5EF4-FFF2-40B4-BE49-F238E27FC236}">
                  <a16:creationId xmlns:a16="http://schemas.microsoft.com/office/drawing/2014/main" id="{2628BEA1-BA7D-FFA9-29BC-9642CAB09619}"/>
                </a:ext>
              </a:extLst>
            </p:cNvPr>
            <p:cNvSpPr txBox="1"/>
            <p:nvPr/>
          </p:nvSpPr>
          <p:spPr>
            <a:xfrm>
              <a:off x="1008348" y="1998495"/>
              <a:ext cx="2932721" cy="400110"/>
            </a:xfrm>
            <a:prstGeom prst="rect">
              <a:avLst/>
            </a:prstGeom>
            <a:noFill/>
          </p:spPr>
          <p:txBody>
            <a:bodyPr wrap="square" rtlCol="0">
              <a:spAutoFit/>
            </a:bodyPr>
            <a:lstStyle/>
            <a:p>
              <a:r>
                <a:rPr lang="en-US" altLang="zh-CN" sz="2000" dirty="0">
                  <a:latin typeface="+mn-ea"/>
                </a:rPr>
                <a:t>(1)</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求三个抽头的最佳系数；</a:t>
              </a:r>
              <a:endPar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60" name="文本框 59">
              <a:extLst>
                <a:ext uri="{FF2B5EF4-FFF2-40B4-BE49-F238E27FC236}">
                  <a16:creationId xmlns:a16="http://schemas.microsoft.com/office/drawing/2014/main" id="{21F676FA-7693-104E-4B5C-3374F4236477}"/>
                </a:ext>
              </a:extLst>
            </p:cNvPr>
            <p:cNvSpPr txBox="1"/>
            <p:nvPr/>
          </p:nvSpPr>
          <p:spPr>
            <a:xfrm>
              <a:off x="1008347" y="2374646"/>
              <a:ext cx="5542471" cy="400110"/>
            </a:xfrm>
            <a:prstGeom prst="rect">
              <a:avLst/>
            </a:prstGeom>
            <a:noFill/>
          </p:spPr>
          <p:txBody>
            <a:bodyPr wrap="square" rtlCol="0">
              <a:spAutoFit/>
            </a:bodyPr>
            <a:lstStyle/>
            <a:p>
              <a:r>
                <a:rPr lang="en-US" altLang="zh-CN" sz="2000" dirty="0">
                  <a:latin typeface="+mn-ea"/>
                </a:rPr>
                <a:t>(2)</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均衡后，造成码间串扰的最大采样值幅度为多少？</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D6F7FD11-3BD8-E804-75F0-AD93A95BF298}"/>
                </a:ext>
              </a:extLst>
            </p:cNvPr>
            <p:cNvSpPr txBox="1"/>
            <p:nvPr/>
          </p:nvSpPr>
          <p:spPr>
            <a:xfrm>
              <a:off x="1029570" y="2738486"/>
              <a:ext cx="5542471" cy="400110"/>
            </a:xfrm>
            <a:prstGeom prst="rect">
              <a:avLst/>
            </a:prstGeom>
            <a:noFill/>
          </p:spPr>
          <p:txBody>
            <a:bodyPr wrap="square" rtlCol="0">
              <a:spAutoFit/>
            </a:bodyPr>
            <a:lstStyle/>
            <a:p>
              <a:r>
                <a:rPr lang="en-US" altLang="zh-CN" sz="2000" dirty="0">
                  <a:latin typeface="+mn-ea"/>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所有造成码间串扰的采样幅值之和为多少？</a:t>
              </a:r>
            </a:p>
          </p:txBody>
        </p:sp>
      </p:grpSp>
      <p:graphicFrame>
        <p:nvGraphicFramePr>
          <p:cNvPr id="9" name="对象 8">
            <a:extLst>
              <a:ext uri="{FF2B5EF4-FFF2-40B4-BE49-F238E27FC236}">
                <a16:creationId xmlns:a16="http://schemas.microsoft.com/office/drawing/2014/main" id="{387A794D-3872-8C2D-9123-91ADE13A170F}"/>
              </a:ext>
            </a:extLst>
          </p:cNvPr>
          <p:cNvGraphicFramePr>
            <a:graphicFrameLocks noChangeAspect="1"/>
          </p:cNvGraphicFramePr>
          <p:nvPr>
            <p:extLst>
              <p:ext uri="{D42A27DB-BD31-4B8C-83A1-F6EECF244321}">
                <p14:modId xmlns:p14="http://schemas.microsoft.com/office/powerpoint/2010/main" val="1367024598"/>
              </p:ext>
            </p:extLst>
          </p:nvPr>
        </p:nvGraphicFramePr>
        <p:xfrm>
          <a:off x="3045618" y="2579815"/>
          <a:ext cx="4532013" cy="817585"/>
        </p:xfrm>
        <a:graphic>
          <a:graphicData uri="http://schemas.openxmlformats.org/presentationml/2006/ole">
            <mc:AlternateContent xmlns:mc="http://schemas.openxmlformats.org/markup-compatibility/2006">
              <mc:Choice xmlns:v="urn:schemas-microsoft-com:vml" Requires="v">
                <p:oleObj name="AxMath" r:id="rId2" imgW="3159360" imgH="569520" progId="Equation.AxMath">
                  <p:embed/>
                </p:oleObj>
              </mc:Choice>
              <mc:Fallback>
                <p:oleObj name="AxMath" r:id="rId2" imgW="3159360" imgH="569520" progId="Equation.AxMath">
                  <p:embed/>
                  <p:pic>
                    <p:nvPicPr>
                      <p:cNvPr id="0" name=""/>
                      <p:cNvPicPr/>
                      <p:nvPr/>
                    </p:nvPicPr>
                    <p:blipFill>
                      <a:blip r:embed="rId3"/>
                      <a:stretch>
                        <a:fillRect/>
                      </a:stretch>
                    </p:blipFill>
                    <p:spPr>
                      <a:xfrm>
                        <a:off x="3045618" y="2579815"/>
                        <a:ext cx="4532013" cy="81758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10B08A33-9D13-CF69-EDC1-AC5AB0EBD383}"/>
              </a:ext>
            </a:extLst>
          </p:cNvPr>
          <p:cNvGraphicFramePr>
            <a:graphicFrameLocks noChangeAspect="1"/>
          </p:cNvGraphicFramePr>
          <p:nvPr>
            <p:extLst>
              <p:ext uri="{D42A27DB-BD31-4B8C-83A1-F6EECF244321}">
                <p14:modId xmlns:p14="http://schemas.microsoft.com/office/powerpoint/2010/main" val="3057494623"/>
              </p:ext>
            </p:extLst>
          </p:nvPr>
        </p:nvGraphicFramePr>
        <p:xfrm>
          <a:off x="8309459" y="2790589"/>
          <a:ext cx="298760" cy="394693"/>
        </p:xfrm>
        <a:graphic>
          <a:graphicData uri="http://schemas.openxmlformats.org/presentationml/2006/ole">
            <mc:AlternateContent xmlns:mc="http://schemas.openxmlformats.org/markup-compatibility/2006">
              <mc:Choice xmlns:v="urn:schemas-microsoft-com:vml" Requires="v">
                <p:oleObj name="AxMath" r:id="rId4" imgW="172800" imgH="228600" progId="Equation.AxMath">
                  <p:embed/>
                </p:oleObj>
              </mc:Choice>
              <mc:Fallback>
                <p:oleObj name="AxMath" r:id="rId4" imgW="172800" imgH="228600" progId="Equation.AxMath">
                  <p:embed/>
                  <p:pic>
                    <p:nvPicPr>
                      <p:cNvPr id="0" name=""/>
                      <p:cNvPicPr/>
                      <p:nvPr/>
                    </p:nvPicPr>
                    <p:blipFill>
                      <a:blip r:embed="rId5"/>
                      <a:stretch>
                        <a:fillRect/>
                      </a:stretch>
                    </p:blipFill>
                    <p:spPr>
                      <a:xfrm>
                        <a:off x="8309459" y="2790589"/>
                        <a:ext cx="298760" cy="394693"/>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909D94C8-F3CC-8954-5442-82C0A4885649}"/>
              </a:ext>
            </a:extLst>
          </p:cNvPr>
          <p:cNvSpPr txBox="1"/>
          <p:nvPr/>
        </p:nvSpPr>
        <p:spPr>
          <a:xfrm>
            <a:off x="795982" y="3378567"/>
            <a:ext cx="2583012"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将各抽样点的值代入得：</a:t>
            </a:r>
          </a:p>
        </p:txBody>
      </p:sp>
      <p:graphicFrame>
        <p:nvGraphicFramePr>
          <p:cNvPr id="12" name="对象 11">
            <a:extLst>
              <a:ext uri="{FF2B5EF4-FFF2-40B4-BE49-F238E27FC236}">
                <a16:creationId xmlns:a16="http://schemas.microsoft.com/office/drawing/2014/main" id="{5E70FCE6-E331-970A-86D4-42E4B3F63B6B}"/>
              </a:ext>
            </a:extLst>
          </p:cNvPr>
          <p:cNvGraphicFramePr>
            <a:graphicFrameLocks noChangeAspect="1"/>
          </p:cNvGraphicFramePr>
          <p:nvPr>
            <p:extLst>
              <p:ext uri="{D42A27DB-BD31-4B8C-83A1-F6EECF244321}">
                <p14:modId xmlns:p14="http://schemas.microsoft.com/office/powerpoint/2010/main" val="3241608773"/>
              </p:ext>
            </p:extLst>
          </p:nvPr>
        </p:nvGraphicFramePr>
        <p:xfrm>
          <a:off x="1784350" y="3794125"/>
          <a:ext cx="7054850" cy="1023938"/>
        </p:xfrm>
        <a:graphic>
          <a:graphicData uri="http://schemas.openxmlformats.org/presentationml/2006/ole">
            <mc:AlternateContent xmlns:mc="http://schemas.openxmlformats.org/markup-compatibility/2006">
              <mc:Choice xmlns:v="urn:schemas-microsoft-com:vml" Requires="v">
                <p:oleObj name="AxMath" r:id="rId6" imgW="5417640" imgH="787320" progId="Equation.AxMath">
                  <p:embed/>
                </p:oleObj>
              </mc:Choice>
              <mc:Fallback>
                <p:oleObj name="AxMath" r:id="rId6" imgW="5417640" imgH="787320" progId="Equation.AxMath">
                  <p:embed/>
                  <p:pic>
                    <p:nvPicPr>
                      <p:cNvPr id="0" name=""/>
                      <p:cNvPicPr/>
                      <p:nvPr/>
                    </p:nvPicPr>
                    <p:blipFill>
                      <a:blip r:embed="rId7"/>
                      <a:stretch>
                        <a:fillRect/>
                      </a:stretch>
                    </p:blipFill>
                    <p:spPr>
                      <a:xfrm>
                        <a:off x="1784350" y="3794125"/>
                        <a:ext cx="7054850" cy="102393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17F8141D-2EF2-C584-850C-60E1436DC6F8}"/>
              </a:ext>
            </a:extLst>
          </p:cNvPr>
          <p:cNvGraphicFramePr>
            <a:graphicFrameLocks noChangeAspect="1"/>
          </p:cNvGraphicFramePr>
          <p:nvPr>
            <p:extLst>
              <p:ext uri="{D42A27DB-BD31-4B8C-83A1-F6EECF244321}">
                <p14:modId xmlns:p14="http://schemas.microsoft.com/office/powerpoint/2010/main" val="1008343734"/>
              </p:ext>
            </p:extLst>
          </p:nvPr>
        </p:nvGraphicFramePr>
        <p:xfrm>
          <a:off x="2618237" y="4905481"/>
          <a:ext cx="1595438" cy="695325"/>
        </p:xfrm>
        <a:graphic>
          <a:graphicData uri="http://schemas.openxmlformats.org/presentationml/2006/ole">
            <mc:AlternateContent xmlns:mc="http://schemas.openxmlformats.org/markup-compatibility/2006">
              <mc:Choice xmlns:v="urn:schemas-microsoft-com:vml" Requires="v">
                <p:oleObj name="AxMath" r:id="rId8" imgW="1112400" imgH="484200" progId="Equation.AxMath">
                  <p:embed/>
                </p:oleObj>
              </mc:Choice>
              <mc:Fallback>
                <p:oleObj name="AxMath" r:id="rId8" imgW="1112400" imgH="484200" progId="Equation.AxMath">
                  <p:embed/>
                  <p:pic>
                    <p:nvPicPr>
                      <p:cNvPr id="9" name="对象 8">
                        <a:extLst>
                          <a:ext uri="{FF2B5EF4-FFF2-40B4-BE49-F238E27FC236}">
                            <a16:creationId xmlns:a16="http://schemas.microsoft.com/office/drawing/2014/main" id="{387A794D-3872-8C2D-9123-91ADE13A170F}"/>
                          </a:ext>
                        </a:extLst>
                      </p:cNvPr>
                      <p:cNvPicPr/>
                      <p:nvPr/>
                    </p:nvPicPr>
                    <p:blipFill>
                      <a:blip r:embed="rId9"/>
                      <a:stretch>
                        <a:fillRect/>
                      </a:stretch>
                    </p:blipFill>
                    <p:spPr>
                      <a:xfrm>
                        <a:off x="2618237" y="4905481"/>
                        <a:ext cx="1595438" cy="69532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1FF1E283-5129-9886-0E54-9A9304CA1315}"/>
              </a:ext>
            </a:extLst>
          </p:cNvPr>
          <p:cNvGraphicFramePr>
            <a:graphicFrameLocks noChangeAspect="1"/>
          </p:cNvGraphicFramePr>
          <p:nvPr>
            <p:extLst>
              <p:ext uri="{D42A27DB-BD31-4B8C-83A1-F6EECF244321}">
                <p14:modId xmlns:p14="http://schemas.microsoft.com/office/powerpoint/2010/main" val="254792312"/>
              </p:ext>
            </p:extLst>
          </p:nvPr>
        </p:nvGraphicFramePr>
        <p:xfrm>
          <a:off x="599454" y="5646784"/>
          <a:ext cx="5559079" cy="774049"/>
        </p:xfrm>
        <a:graphic>
          <a:graphicData uri="http://schemas.openxmlformats.org/presentationml/2006/ole">
            <mc:AlternateContent xmlns:mc="http://schemas.openxmlformats.org/markup-compatibility/2006">
              <mc:Choice xmlns:v="urn:schemas-microsoft-com:vml" Requires="v">
                <p:oleObj name="AxMath" r:id="rId10" imgW="3512160" imgH="488160" progId="Equation.AxMath">
                  <p:embed/>
                </p:oleObj>
              </mc:Choice>
              <mc:Fallback>
                <p:oleObj name="AxMath" r:id="rId10" imgW="3512160" imgH="488160" progId="Equation.AxMath">
                  <p:embed/>
                  <p:pic>
                    <p:nvPicPr>
                      <p:cNvPr id="0" name=""/>
                      <p:cNvPicPr/>
                      <p:nvPr/>
                    </p:nvPicPr>
                    <p:blipFill>
                      <a:blip r:embed="rId11"/>
                      <a:stretch>
                        <a:fillRect/>
                      </a:stretch>
                    </p:blipFill>
                    <p:spPr>
                      <a:xfrm>
                        <a:off x="599454" y="5646784"/>
                        <a:ext cx="5559079" cy="774049"/>
                      </a:xfrm>
                      <a:prstGeom prst="rect">
                        <a:avLst/>
                      </a:prstGeom>
                    </p:spPr>
                  </p:pic>
                </p:oleObj>
              </mc:Fallback>
            </mc:AlternateContent>
          </a:graphicData>
        </a:graphic>
      </p:graphicFrame>
      <p:sp>
        <p:nvSpPr>
          <p:cNvPr id="26" name="文本框 25">
            <a:extLst>
              <a:ext uri="{FF2B5EF4-FFF2-40B4-BE49-F238E27FC236}">
                <a16:creationId xmlns:a16="http://schemas.microsoft.com/office/drawing/2014/main" id="{68B4B621-F8D2-2573-4285-C67AC9B25A42}"/>
              </a:ext>
            </a:extLst>
          </p:cNvPr>
          <p:cNvSpPr txBox="1"/>
          <p:nvPr/>
        </p:nvSpPr>
        <p:spPr>
          <a:xfrm>
            <a:off x="2143178" y="6451141"/>
            <a:ext cx="700036" cy="369332"/>
          </a:xfrm>
          <a:prstGeom prst="rect">
            <a:avLst/>
          </a:prstGeom>
          <a:noFill/>
        </p:spPr>
        <p:txBody>
          <a:bodyPr wrap="square" rtlCol="0">
            <a:spAutoFit/>
          </a:bodyPr>
          <a:lstStyle/>
          <a:p>
            <a:r>
              <a:rPr lang="zh-CN" altLang="en-US" dirty="0"/>
              <a:t>其余</a:t>
            </a:r>
          </a:p>
        </p:txBody>
      </p:sp>
      <p:graphicFrame>
        <p:nvGraphicFramePr>
          <p:cNvPr id="27" name="对象 26">
            <a:extLst>
              <a:ext uri="{FF2B5EF4-FFF2-40B4-BE49-F238E27FC236}">
                <a16:creationId xmlns:a16="http://schemas.microsoft.com/office/drawing/2014/main" id="{A2BF8318-58C8-8127-CBE8-DFFD96091F63}"/>
              </a:ext>
            </a:extLst>
          </p:cNvPr>
          <p:cNvGraphicFramePr>
            <a:graphicFrameLocks noChangeAspect="1"/>
          </p:cNvGraphicFramePr>
          <p:nvPr>
            <p:extLst>
              <p:ext uri="{D42A27DB-BD31-4B8C-83A1-F6EECF244321}">
                <p14:modId xmlns:p14="http://schemas.microsoft.com/office/powerpoint/2010/main" val="200781779"/>
              </p:ext>
            </p:extLst>
          </p:nvPr>
        </p:nvGraphicFramePr>
        <p:xfrm>
          <a:off x="2751227" y="6447245"/>
          <a:ext cx="689679" cy="365124"/>
        </p:xfrm>
        <a:graphic>
          <a:graphicData uri="http://schemas.openxmlformats.org/presentationml/2006/ole">
            <mc:AlternateContent xmlns:mc="http://schemas.openxmlformats.org/markup-compatibility/2006">
              <mc:Choice xmlns:v="urn:schemas-microsoft-com:vml" Requires="v">
                <p:oleObj name="AxMath" r:id="rId12" imgW="432360" imgH="228600" progId="Equation.AxMath">
                  <p:embed/>
                </p:oleObj>
              </mc:Choice>
              <mc:Fallback>
                <p:oleObj name="AxMath" r:id="rId12" imgW="432360" imgH="228600" progId="Equation.AxMath">
                  <p:embed/>
                  <p:pic>
                    <p:nvPicPr>
                      <p:cNvPr id="0" name=""/>
                      <p:cNvPicPr/>
                      <p:nvPr/>
                    </p:nvPicPr>
                    <p:blipFill>
                      <a:blip r:embed="rId13"/>
                      <a:stretch>
                        <a:fillRect/>
                      </a:stretch>
                    </p:blipFill>
                    <p:spPr>
                      <a:xfrm>
                        <a:off x="2751227" y="6447245"/>
                        <a:ext cx="689679" cy="365124"/>
                      </a:xfrm>
                      <a:prstGeom prst="rect">
                        <a:avLst/>
                      </a:prstGeom>
                    </p:spPr>
                  </p:pic>
                </p:oleObj>
              </mc:Fallback>
            </mc:AlternateContent>
          </a:graphicData>
        </a:graphic>
      </p:graphicFrame>
      <p:sp>
        <p:nvSpPr>
          <p:cNvPr id="29" name="文本框 28">
            <a:extLst>
              <a:ext uri="{FF2B5EF4-FFF2-40B4-BE49-F238E27FC236}">
                <a16:creationId xmlns:a16="http://schemas.microsoft.com/office/drawing/2014/main" id="{BEDDC19B-7BB2-890B-599C-5E279FF80F49}"/>
              </a:ext>
            </a:extLst>
          </p:cNvPr>
          <p:cNvSpPr txBox="1"/>
          <p:nvPr/>
        </p:nvSpPr>
        <p:spPr>
          <a:xfrm>
            <a:off x="6793158" y="5087520"/>
            <a:ext cx="3722441" cy="369332"/>
          </a:xfrm>
          <a:prstGeom prst="rect">
            <a:avLst/>
          </a:prstGeom>
          <a:noFill/>
        </p:spPr>
        <p:txBody>
          <a:bodyPr wrap="square" rtlCol="0">
            <a:spAutoFit/>
          </a:bodyPr>
          <a:lstStyle/>
          <a:p>
            <a:r>
              <a:rPr lang="zh-CN" altLang="en-US" dirty="0"/>
              <a:t>所以，造成码间串扰得采样值为：</a:t>
            </a:r>
          </a:p>
        </p:txBody>
      </p:sp>
      <p:graphicFrame>
        <p:nvGraphicFramePr>
          <p:cNvPr id="30" name="对象 29">
            <a:extLst>
              <a:ext uri="{FF2B5EF4-FFF2-40B4-BE49-F238E27FC236}">
                <a16:creationId xmlns:a16="http://schemas.microsoft.com/office/drawing/2014/main" id="{0BF6423D-BE26-FA89-1D1A-433B96A8F53E}"/>
              </a:ext>
            </a:extLst>
          </p:cNvPr>
          <p:cNvGraphicFramePr>
            <a:graphicFrameLocks noChangeAspect="1"/>
          </p:cNvGraphicFramePr>
          <p:nvPr>
            <p:extLst>
              <p:ext uri="{D42A27DB-BD31-4B8C-83A1-F6EECF244321}">
                <p14:modId xmlns:p14="http://schemas.microsoft.com/office/powerpoint/2010/main" val="3286977740"/>
              </p:ext>
            </p:extLst>
          </p:nvPr>
        </p:nvGraphicFramePr>
        <p:xfrm>
          <a:off x="10375107" y="5087520"/>
          <a:ext cx="1128712" cy="361950"/>
        </p:xfrm>
        <a:graphic>
          <a:graphicData uri="http://schemas.openxmlformats.org/presentationml/2006/ole">
            <mc:AlternateContent xmlns:mc="http://schemas.openxmlformats.org/markup-compatibility/2006">
              <mc:Choice xmlns:v="urn:schemas-microsoft-com:vml" Requires="v">
                <p:oleObj name="AxMath" r:id="rId14" imgW="713520" imgH="228600" progId="Equation.AxMath">
                  <p:embed/>
                </p:oleObj>
              </mc:Choice>
              <mc:Fallback>
                <p:oleObj name="AxMath" r:id="rId14" imgW="713520" imgH="228600" progId="Equation.AxMath">
                  <p:embed/>
                  <p:pic>
                    <p:nvPicPr>
                      <p:cNvPr id="19" name="对象 18">
                        <a:extLst>
                          <a:ext uri="{FF2B5EF4-FFF2-40B4-BE49-F238E27FC236}">
                            <a16:creationId xmlns:a16="http://schemas.microsoft.com/office/drawing/2014/main" id="{1FF1E283-5129-9886-0E54-9A9304CA1315}"/>
                          </a:ext>
                        </a:extLst>
                      </p:cNvPr>
                      <p:cNvPicPr/>
                      <p:nvPr/>
                    </p:nvPicPr>
                    <p:blipFill>
                      <a:blip r:embed="rId15"/>
                      <a:stretch>
                        <a:fillRect/>
                      </a:stretch>
                    </p:blipFill>
                    <p:spPr>
                      <a:xfrm>
                        <a:off x="10375107" y="5087520"/>
                        <a:ext cx="1128712" cy="361950"/>
                      </a:xfrm>
                      <a:prstGeom prst="rect">
                        <a:avLst/>
                      </a:prstGeom>
                    </p:spPr>
                  </p:pic>
                </p:oleObj>
              </mc:Fallback>
            </mc:AlternateContent>
          </a:graphicData>
        </a:graphic>
      </p:graphicFrame>
      <p:sp>
        <p:nvSpPr>
          <p:cNvPr id="31" name="文本框 30">
            <a:extLst>
              <a:ext uri="{FF2B5EF4-FFF2-40B4-BE49-F238E27FC236}">
                <a16:creationId xmlns:a16="http://schemas.microsoft.com/office/drawing/2014/main" id="{B4D2A431-179C-EDAE-D37E-B6FBB7911C84}"/>
              </a:ext>
            </a:extLst>
          </p:cNvPr>
          <p:cNvSpPr txBox="1"/>
          <p:nvPr/>
        </p:nvSpPr>
        <p:spPr>
          <a:xfrm>
            <a:off x="6784126" y="5820122"/>
            <a:ext cx="3722441" cy="369332"/>
          </a:xfrm>
          <a:prstGeom prst="rect">
            <a:avLst/>
          </a:prstGeom>
          <a:noFill/>
        </p:spPr>
        <p:txBody>
          <a:bodyPr wrap="square" rtlCol="0">
            <a:spAutoFit/>
          </a:bodyPr>
          <a:lstStyle/>
          <a:p>
            <a:r>
              <a:rPr lang="zh-CN" altLang="en-US" dirty="0"/>
              <a:t>最大幅度为            ，   幅度之和为：</a:t>
            </a:r>
          </a:p>
        </p:txBody>
      </p:sp>
      <p:graphicFrame>
        <p:nvGraphicFramePr>
          <p:cNvPr id="32" name="对象 31">
            <a:extLst>
              <a:ext uri="{FF2B5EF4-FFF2-40B4-BE49-F238E27FC236}">
                <a16:creationId xmlns:a16="http://schemas.microsoft.com/office/drawing/2014/main" id="{841B40C5-3E95-5A70-95F9-86E18C1E87C2}"/>
              </a:ext>
            </a:extLst>
          </p:cNvPr>
          <p:cNvGraphicFramePr>
            <a:graphicFrameLocks noChangeAspect="1"/>
          </p:cNvGraphicFramePr>
          <p:nvPr>
            <p:extLst>
              <p:ext uri="{D42A27DB-BD31-4B8C-83A1-F6EECF244321}">
                <p14:modId xmlns:p14="http://schemas.microsoft.com/office/powerpoint/2010/main" val="3815605350"/>
              </p:ext>
            </p:extLst>
          </p:nvPr>
        </p:nvGraphicFramePr>
        <p:xfrm>
          <a:off x="8026212" y="5796548"/>
          <a:ext cx="566494" cy="434218"/>
        </p:xfrm>
        <a:graphic>
          <a:graphicData uri="http://schemas.openxmlformats.org/presentationml/2006/ole">
            <mc:AlternateContent xmlns:mc="http://schemas.openxmlformats.org/markup-compatibility/2006">
              <mc:Choice xmlns:v="urn:schemas-microsoft-com:vml" Requires="v">
                <p:oleObj name="AxMath" r:id="rId16" imgW="312840" imgH="239760" progId="Equation.AxMath">
                  <p:embed/>
                </p:oleObj>
              </mc:Choice>
              <mc:Fallback>
                <p:oleObj name="AxMath" r:id="rId16" imgW="312840" imgH="239760" progId="Equation.AxMath">
                  <p:embed/>
                  <p:pic>
                    <p:nvPicPr>
                      <p:cNvPr id="0" name=""/>
                      <p:cNvPicPr/>
                      <p:nvPr/>
                    </p:nvPicPr>
                    <p:blipFill>
                      <a:blip r:embed="rId17"/>
                      <a:stretch>
                        <a:fillRect/>
                      </a:stretch>
                    </p:blipFill>
                    <p:spPr>
                      <a:xfrm>
                        <a:off x="8026212" y="5796548"/>
                        <a:ext cx="566494" cy="434218"/>
                      </a:xfrm>
                      <a:prstGeom prst="rect">
                        <a:avLst/>
                      </a:prstGeom>
                    </p:spPr>
                  </p:pic>
                </p:oleObj>
              </mc:Fallback>
            </mc:AlternateContent>
          </a:graphicData>
        </a:graphic>
      </p:graphicFrame>
      <p:graphicFrame>
        <p:nvGraphicFramePr>
          <p:cNvPr id="33" name="对象 32">
            <a:extLst>
              <a:ext uri="{FF2B5EF4-FFF2-40B4-BE49-F238E27FC236}">
                <a16:creationId xmlns:a16="http://schemas.microsoft.com/office/drawing/2014/main" id="{07B1CCD6-48D3-F5D2-28F3-3BECF58B15FD}"/>
              </a:ext>
            </a:extLst>
          </p:cNvPr>
          <p:cNvGraphicFramePr>
            <a:graphicFrameLocks noChangeAspect="1"/>
          </p:cNvGraphicFramePr>
          <p:nvPr>
            <p:extLst>
              <p:ext uri="{D42A27DB-BD31-4B8C-83A1-F6EECF244321}">
                <p14:modId xmlns:p14="http://schemas.microsoft.com/office/powerpoint/2010/main" val="125810329"/>
              </p:ext>
            </p:extLst>
          </p:nvPr>
        </p:nvGraphicFramePr>
        <p:xfrm>
          <a:off x="10272713" y="5796548"/>
          <a:ext cx="1850708" cy="416479"/>
        </p:xfrm>
        <a:graphic>
          <a:graphicData uri="http://schemas.openxmlformats.org/presentationml/2006/ole">
            <mc:AlternateContent xmlns:mc="http://schemas.openxmlformats.org/markup-compatibility/2006">
              <mc:Choice xmlns:v="urn:schemas-microsoft-com:vml" Requires="v">
                <p:oleObj name="AxMath" r:id="rId18" imgW="1064880" imgH="239760" progId="Equation.AxMath">
                  <p:embed/>
                </p:oleObj>
              </mc:Choice>
              <mc:Fallback>
                <p:oleObj name="AxMath" r:id="rId18" imgW="1064880" imgH="239760" progId="Equation.AxMath">
                  <p:embed/>
                  <p:pic>
                    <p:nvPicPr>
                      <p:cNvPr id="0" name=""/>
                      <p:cNvPicPr/>
                      <p:nvPr/>
                    </p:nvPicPr>
                    <p:blipFill>
                      <a:blip r:embed="rId19"/>
                      <a:stretch>
                        <a:fillRect/>
                      </a:stretch>
                    </p:blipFill>
                    <p:spPr>
                      <a:xfrm>
                        <a:off x="10272713" y="5796548"/>
                        <a:ext cx="1850708" cy="416479"/>
                      </a:xfrm>
                      <a:prstGeom prst="rect">
                        <a:avLst/>
                      </a:prstGeom>
                    </p:spPr>
                  </p:pic>
                </p:oleObj>
              </mc:Fallback>
            </mc:AlternateContent>
          </a:graphicData>
        </a:graphic>
      </p:graphicFrame>
    </p:spTree>
    <p:extLst>
      <p:ext uri="{BB962C8B-B14F-4D97-AF65-F5344CB8AC3E}">
        <p14:creationId xmlns:p14="http://schemas.microsoft.com/office/powerpoint/2010/main" val="263834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fld id="{A4D5297E-F1AE-4FDF-B7CF-00CC6B5555EA}" type="slidenum">
              <a:rPr lang="en-US" altLang="zh-CN" sz="1400" b="0">
                <a:solidFill>
                  <a:srgbClr val="FF33CC"/>
                </a:solidFill>
              </a:rPr>
              <a:pPr/>
              <a:t>9</a:t>
            </a:fld>
            <a:endParaRPr lang="en-US" altLang="zh-CN" sz="1400" b="0">
              <a:solidFill>
                <a:srgbClr val="FF33CC"/>
              </a:solidFill>
            </a:endParaRPr>
          </a:p>
        </p:txBody>
      </p:sp>
      <p:sp>
        <p:nvSpPr>
          <p:cNvPr id="4" name="文本框 3">
            <a:extLst>
              <a:ext uri="{FF2B5EF4-FFF2-40B4-BE49-F238E27FC236}">
                <a16:creationId xmlns:a16="http://schemas.microsoft.com/office/drawing/2014/main" id="{DAABBA84-EF49-1094-7DC6-659FB8697385}"/>
              </a:ext>
            </a:extLst>
          </p:cNvPr>
          <p:cNvSpPr txBox="1"/>
          <p:nvPr/>
        </p:nvSpPr>
        <p:spPr>
          <a:xfrm>
            <a:off x="1075575" y="2249962"/>
            <a:ext cx="10040849" cy="707886"/>
          </a:xfrm>
          <a:prstGeom prst="rect">
            <a:avLst/>
          </a:prstGeom>
          <a:noFill/>
        </p:spPr>
        <p:txBody>
          <a:bodyPr wrap="square" rtlCol="0">
            <a:spAutoFit/>
          </a:bodyPr>
          <a:lstStyle/>
          <a:p>
            <a:pPr indent="266700" algn="just"/>
            <a:r>
              <a:rPr lang="en-US" altLang="zh-CN" sz="2000" dirty="0">
                <a:latin typeface="Times New Roman" panose="02020603050405020304" pitchFamily="18" charset="0"/>
                <a:cs typeface="Times New Roman" panose="02020603050405020304" pitchFamily="18" charset="0"/>
              </a:rPr>
              <a:t>(4)</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请定性比较上述三种调制方式在加性高斯白噪声信道中的带宽和误比特</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率性能</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533400" algn="just"/>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BPSK</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采用相干解调，</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2DPSK</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2FSK</a:t>
            </a:r>
            <a:r>
              <a:rPr lang="zh-CN" altLang="zh-CN" sz="2000" kern="0" dirty="0">
                <a:effectLst/>
                <a:latin typeface="Times New Roman" panose="02020603050405020304" pitchFamily="18" charset="0"/>
                <a:ea typeface="宋体" panose="02010600030101010101" pitchFamily="2" charset="-122"/>
                <a:cs typeface="Times New Roman" panose="02020603050405020304" pitchFamily="18" charset="0"/>
              </a:rPr>
              <a:t>采用非相干</a:t>
            </a:r>
            <a:r>
              <a:rPr lang="zh-CN" altLang="zh-CN" sz="2000" kern="0" dirty="0">
                <a:effectLst/>
                <a:latin typeface="Calibri" panose="020F0502020204030204" pitchFamily="34" charset="0"/>
                <a:ea typeface="宋体" panose="02010600030101010101" pitchFamily="2" charset="-122"/>
                <a:cs typeface="宋体" panose="02010600030101010101" pitchFamily="2" charset="-122"/>
              </a:rPr>
              <a:t>解调）</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25604" name="TextBox 6"/>
          <p:cNvSpPr txBox="1">
            <a:spLocks noChangeArrowheads="1"/>
          </p:cNvSpPr>
          <p:nvPr/>
        </p:nvSpPr>
        <p:spPr bwMode="auto">
          <a:xfrm>
            <a:off x="1046340" y="605659"/>
            <a:ext cx="86691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rPr>
              <a:t>6</a:t>
            </a:r>
            <a:r>
              <a:rPr lang="zh-CN" altLang="en-US" sz="2000" b="0" dirty="0">
                <a:solidFill>
                  <a:schemeClr val="tx1"/>
                </a:solidFill>
              </a:rPr>
              <a:t>、</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设发送比特为</a:t>
            </a:r>
            <a:r>
              <a:rPr lang="en-US"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{101101}</a:t>
            </a:r>
            <a:r>
              <a:rPr lang="zh-CN" altLang="zh-CN" sz="2000" b="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，画出以下带通调制方式下的时域波形</a:t>
            </a:r>
          </a:p>
        </p:txBody>
      </p:sp>
      <p:grpSp>
        <p:nvGrpSpPr>
          <p:cNvPr id="7" name="组合 6">
            <a:extLst>
              <a:ext uri="{FF2B5EF4-FFF2-40B4-BE49-F238E27FC236}">
                <a16:creationId xmlns:a16="http://schemas.microsoft.com/office/drawing/2014/main" id="{2D576F87-B5C5-8EA3-B73C-79DE04A3F237}"/>
              </a:ext>
            </a:extLst>
          </p:cNvPr>
          <p:cNvGrpSpPr/>
          <p:nvPr/>
        </p:nvGrpSpPr>
        <p:grpSpPr>
          <a:xfrm>
            <a:off x="1386547" y="1143444"/>
            <a:ext cx="6211799" cy="400110"/>
            <a:chOff x="1386547" y="1143444"/>
            <a:chExt cx="6211799" cy="400110"/>
          </a:xfrm>
        </p:grpSpPr>
        <p:sp>
          <p:nvSpPr>
            <p:cNvPr id="24" name="TextBox 6">
              <a:extLst>
                <a:ext uri="{FF2B5EF4-FFF2-40B4-BE49-F238E27FC236}">
                  <a16:creationId xmlns:a16="http://schemas.microsoft.com/office/drawing/2014/main" id="{89F8065E-F865-6656-62B8-009AF1C2A1B7}"/>
                </a:ext>
              </a:extLst>
            </p:cNvPr>
            <p:cNvSpPr txBox="1">
              <a:spLocks noChangeArrowheads="1"/>
            </p:cNvSpPr>
            <p:nvPr/>
          </p:nvSpPr>
          <p:spPr bwMode="auto">
            <a:xfrm>
              <a:off x="1386547" y="1143444"/>
              <a:ext cx="6211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cs typeface="Times New Roman" panose="02020603050405020304" pitchFamily="18" charset="0"/>
                </a:rPr>
                <a:t>(1)</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lang="en-US" altLang="zh-CN" sz="2000" b="0" dirty="0">
                  <a:solidFill>
                    <a:schemeClr val="tx1"/>
                  </a:solidFill>
                  <a:effectLst/>
                  <a:cs typeface="Times New Roman" panose="02020603050405020304" pitchFamily="18" charset="0"/>
                </a:rPr>
                <a:t>BPSK</a:t>
              </a:r>
              <a:r>
                <a:rPr lang="zh-CN" altLang="zh-CN" sz="2000" b="0" dirty="0">
                  <a:solidFill>
                    <a:schemeClr val="tx1"/>
                  </a:solidFill>
                  <a:effectLst/>
                  <a:cs typeface="Times New Roman" panose="02020603050405020304" pitchFamily="18" charset="0"/>
                </a:rPr>
                <a:t>调制，符号率为</a:t>
              </a:r>
              <a:r>
                <a:rPr lang="en-US" altLang="zh-CN" sz="2000" b="0" dirty="0">
                  <a:solidFill>
                    <a:schemeClr val="tx1"/>
                  </a:solidFill>
                  <a:effectLst/>
                  <a:cs typeface="Times New Roman" panose="02020603050405020304" pitchFamily="18" charset="0"/>
                </a:rPr>
                <a:t>1Mbps</a:t>
              </a:r>
              <a:r>
                <a:rPr lang="zh-CN" altLang="zh-CN" sz="2000" b="0" dirty="0">
                  <a:solidFill>
                    <a:schemeClr val="tx1"/>
                  </a:solidFill>
                  <a:effectLst/>
                  <a:cs typeface="Times New Roman" panose="02020603050405020304" pitchFamily="18" charset="0"/>
                </a:rPr>
                <a:t>，载波频率</a:t>
              </a:r>
              <a:endParaRPr lang="zh-CN" altLang="en-US" sz="2000" b="0" dirty="0">
                <a:solidFill>
                  <a:schemeClr val="tx1"/>
                </a:solidFill>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EC6BAE3B-B816-73A5-E290-2562CBE70365}"/>
                </a:ext>
              </a:extLst>
            </p:cNvPr>
            <p:cNvGraphicFramePr>
              <a:graphicFrameLocks noChangeAspect="1"/>
            </p:cNvGraphicFramePr>
            <p:nvPr/>
          </p:nvGraphicFramePr>
          <p:xfrm>
            <a:off x="6244386" y="1181759"/>
            <a:ext cx="1211008" cy="361795"/>
          </p:xfrm>
          <a:graphic>
            <a:graphicData uri="http://schemas.openxmlformats.org/presentationml/2006/ole">
              <mc:AlternateContent xmlns:mc="http://schemas.openxmlformats.org/markup-compatibility/2006">
                <mc:Choice xmlns:v="urn:schemas-microsoft-com:vml" Requires="v">
                  <p:oleObj name="AxMath" r:id="rId2" imgW="765000" imgH="228600" progId="Equation.AxMath">
                    <p:embed/>
                  </p:oleObj>
                </mc:Choice>
                <mc:Fallback>
                  <p:oleObj name="AxMath" r:id="rId2" imgW="765000" imgH="228600" progId="Equation.AxMath">
                    <p:embed/>
                    <p:pic>
                      <p:nvPicPr>
                        <p:cNvPr id="6" name="对象 5">
                          <a:extLst>
                            <a:ext uri="{FF2B5EF4-FFF2-40B4-BE49-F238E27FC236}">
                              <a16:creationId xmlns:a16="http://schemas.microsoft.com/office/drawing/2014/main" id="{EC6BAE3B-B816-73A5-E290-2562CBE70365}"/>
                            </a:ext>
                          </a:extLst>
                        </p:cNvPr>
                        <p:cNvPicPr/>
                        <p:nvPr/>
                      </p:nvPicPr>
                      <p:blipFill>
                        <a:blip r:embed="rId3"/>
                        <a:stretch>
                          <a:fillRect/>
                        </a:stretch>
                      </p:blipFill>
                      <p:spPr>
                        <a:xfrm>
                          <a:off x="6244386" y="1181759"/>
                          <a:ext cx="1211008" cy="361795"/>
                        </a:xfrm>
                        <a:prstGeom prst="rect">
                          <a:avLst/>
                        </a:prstGeom>
                      </p:spPr>
                    </p:pic>
                  </p:oleObj>
                </mc:Fallback>
              </mc:AlternateContent>
            </a:graphicData>
          </a:graphic>
        </p:graphicFrame>
      </p:grpSp>
      <p:grpSp>
        <p:nvGrpSpPr>
          <p:cNvPr id="8" name="组合 7">
            <a:extLst>
              <a:ext uri="{FF2B5EF4-FFF2-40B4-BE49-F238E27FC236}">
                <a16:creationId xmlns:a16="http://schemas.microsoft.com/office/drawing/2014/main" id="{A9F7AB97-DBED-15FC-6619-2632EDEE8137}"/>
              </a:ext>
            </a:extLst>
          </p:cNvPr>
          <p:cNvGrpSpPr/>
          <p:nvPr/>
        </p:nvGrpSpPr>
        <p:grpSpPr>
          <a:xfrm>
            <a:off x="1386547" y="1524927"/>
            <a:ext cx="6211799" cy="400110"/>
            <a:chOff x="1386547" y="1143444"/>
            <a:chExt cx="6211799" cy="400110"/>
          </a:xfrm>
        </p:grpSpPr>
        <p:sp>
          <p:nvSpPr>
            <p:cNvPr id="9" name="TextBox 6">
              <a:extLst>
                <a:ext uri="{FF2B5EF4-FFF2-40B4-BE49-F238E27FC236}">
                  <a16:creationId xmlns:a16="http://schemas.microsoft.com/office/drawing/2014/main" id="{D6E50EFD-E761-0DE5-6694-774EB9F1B6C9}"/>
                </a:ext>
              </a:extLst>
            </p:cNvPr>
            <p:cNvSpPr txBox="1">
              <a:spLocks noChangeArrowheads="1"/>
            </p:cNvSpPr>
            <p:nvPr/>
          </p:nvSpPr>
          <p:spPr bwMode="auto">
            <a:xfrm>
              <a:off x="1386547" y="1143444"/>
              <a:ext cx="6211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cs typeface="Times New Roman" panose="02020603050405020304" pitchFamily="18" charset="0"/>
                </a:rPr>
                <a:t>(2)</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2</a:t>
              </a:r>
              <a:r>
                <a:rPr lang="en-US" altLang="zh-CN" sz="2000" b="0" dirty="0">
                  <a:solidFill>
                    <a:schemeClr val="tx1"/>
                  </a:solidFill>
                  <a:effectLst/>
                  <a:cs typeface="Times New Roman" panose="02020603050405020304" pitchFamily="18" charset="0"/>
                </a:rPr>
                <a:t>DPSK</a:t>
              </a:r>
              <a:r>
                <a:rPr lang="zh-CN" altLang="zh-CN" sz="2000" b="0" dirty="0">
                  <a:solidFill>
                    <a:schemeClr val="tx1"/>
                  </a:solidFill>
                  <a:effectLst/>
                  <a:cs typeface="Times New Roman" panose="02020603050405020304" pitchFamily="18" charset="0"/>
                </a:rPr>
                <a:t>调制，符号率为</a:t>
              </a:r>
              <a:r>
                <a:rPr lang="en-US" altLang="zh-CN" sz="2000" b="0" dirty="0">
                  <a:solidFill>
                    <a:schemeClr val="tx1"/>
                  </a:solidFill>
                  <a:effectLst/>
                  <a:cs typeface="Times New Roman" panose="02020603050405020304" pitchFamily="18" charset="0"/>
                </a:rPr>
                <a:t>1Mbps</a:t>
              </a:r>
              <a:r>
                <a:rPr lang="zh-CN" altLang="zh-CN" sz="2000" b="0" dirty="0">
                  <a:solidFill>
                    <a:schemeClr val="tx1"/>
                  </a:solidFill>
                  <a:effectLst/>
                  <a:cs typeface="Times New Roman" panose="02020603050405020304" pitchFamily="18" charset="0"/>
                </a:rPr>
                <a:t>，载波频率</a:t>
              </a:r>
              <a:r>
                <a:rPr lang="en-US" altLang="zh-CN" sz="2000" b="0" dirty="0">
                  <a:solidFill>
                    <a:schemeClr val="tx1"/>
                  </a:solidFill>
                  <a:effectLst/>
                  <a:cs typeface="Times New Roman" panose="02020603050405020304" pitchFamily="18" charset="0"/>
                </a:rPr>
                <a:t>  </a:t>
              </a:r>
              <a:endParaRPr lang="zh-CN" altLang="en-US" sz="2000" b="0" dirty="0">
                <a:solidFill>
                  <a:schemeClr val="tx1"/>
                </a:solidFill>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C37223A2-E83C-90A5-ADC4-90D29648BDFD}"/>
                </a:ext>
              </a:extLst>
            </p:cNvPr>
            <p:cNvGraphicFramePr>
              <a:graphicFrameLocks noChangeAspect="1"/>
            </p:cNvGraphicFramePr>
            <p:nvPr/>
          </p:nvGraphicFramePr>
          <p:xfrm>
            <a:off x="6363480" y="1172974"/>
            <a:ext cx="1211008" cy="361795"/>
          </p:xfrm>
          <a:graphic>
            <a:graphicData uri="http://schemas.openxmlformats.org/presentationml/2006/ole">
              <mc:AlternateContent xmlns:mc="http://schemas.openxmlformats.org/markup-compatibility/2006">
                <mc:Choice xmlns:v="urn:schemas-microsoft-com:vml" Requires="v">
                  <p:oleObj name="AxMath" r:id="rId2" imgW="765000" imgH="228600" progId="Equation.AxMath">
                    <p:embed/>
                  </p:oleObj>
                </mc:Choice>
                <mc:Fallback>
                  <p:oleObj name="AxMath" r:id="rId2" imgW="765000" imgH="228600" progId="Equation.AxMath">
                    <p:embed/>
                    <p:pic>
                      <p:nvPicPr>
                        <p:cNvPr id="11" name="对象 10">
                          <a:extLst>
                            <a:ext uri="{FF2B5EF4-FFF2-40B4-BE49-F238E27FC236}">
                              <a16:creationId xmlns:a16="http://schemas.microsoft.com/office/drawing/2014/main" id="{C37223A2-E83C-90A5-ADC4-90D29648BDFD}"/>
                            </a:ext>
                          </a:extLst>
                        </p:cNvPr>
                        <p:cNvPicPr/>
                        <p:nvPr/>
                      </p:nvPicPr>
                      <p:blipFill>
                        <a:blip r:embed="rId3"/>
                        <a:stretch>
                          <a:fillRect/>
                        </a:stretch>
                      </p:blipFill>
                      <p:spPr>
                        <a:xfrm>
                          <a:off x="6363480" y="1172974"/>
                          <a:ext cx="1211008" cy="361795"/>
                        </a:xfrm>
                        <a:prstGeom prst="rect">
                          <a:avLst/>
                        </a:prstGeom>
                      </p:spPr>
                    </p:pic>
                  </p:oleObj>
                </mc:Fallback>
              </mc:AlternateContent>
            </a:graphicData>
          </a:graphic>
        </p:graphicFrame>
      </p:grpSp>
      <p:grpSp>
        <p:nvGrpSpPr>
          <p:cNvPr id="12" name="组合 11">
            <a:extLst>
              <a:ext uri="{FF2B5EF4-FFF2-40B4-BE49-F238E27FC236}">
                <a16:creationId xmlns:a16="http://schemas.microsoft.com/office/drawing/2014/main" id="{6C780EDA-D305-655C-3963-14FB40065B60}"/>
              </a:ext>
            </a:extLst>
          </p:cNvPr>
          <p:cNvGrpSpPr/>
          <p:nvPr/>
        </p:nvGrpSpPr>
        <p:grpSpPr>
          <a:xfrm>
            <a:off x="1379327" y="1897741"/>
            <a:ext cx="6211799" cy="400110"/>
            <a:chOff x="1386547" y="1143444"/>
            <a:chExt cx="6211799" cy="400110"/>
          </a:xfrm>
        </p:grpSpPr>
        <p:sp>
          <p:nvSpPr>
            <p:cNvPr id="14" name="TextBox 6">
              <a:extLst>
                <a:ext uri="{FF2B5EF4-FFF2-40B4-BE49-F238E27FC236}">
                  <a16:creationId xmlns:a16="http://schemas.microsoft.com/office/drawing/2014/main" id="{423F15F2-9192-E193-93F8-5266B5AB4FAA}"/>
                </a:ext>
              </a:extLst>
            </p:cNvPr>
            <p:cNvSpPr txBox="1">
              <a:spLocks noChangeArrowheads="1"/>
            </p:cNvSpPr>
            <p:nvPr/>
          </p:nvSpPr>
          <p:spPr bwMode="auto">
            <a:xfrm>
              <a:off x="1386547" y="1143444"/>
              <a:ext cx="6211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chemeClr val="tx1"/>
                  </a:solidFill>
                  <a:cs typeface="Times New Roman" panose="02020603050405020304" pitchFamily="18" charset="0"/>
                </a:rPr>
                <a:t>(3)</a:t>
              </a:r>
              <a:r>
                <a:rPr lang="en-US" altLang="zh-CN" sz="20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2</a:t>
              </a:r>
              <a:r>
                <a:rPr lang="en-US" altLang="zh-CN" sz="2000" b="0" dirty="0">
                  <a:solidFill>
                    <a:schemeClr val="tx1"/>
                  </a:solidFill>
                  <a:effectLst/>
                  <a:cs typeface="Times New Roman" panose="02020603050405020304" pitchFamily="18" charset="0"/>
                </a:rPr>
                <a:t>FSK</a:t>
              </a:r>
              <a:r>
                <a:rPr lang="zh-CN" altLang="zh-CN" sz="2000" b="0" dirty="0">
                  <a:solidFill>
                    <a:schemeClr val="tx1"/>
                  </a:solidFill>
                  <a:effectLst/>
                  <a:cs typeface="Times New Roman" panose="02020603050405020304" pitchFamily="18" charset="0"/>
                </a:rPr>
                <a:t>调制，符号率为</a:t>
              </a:r>
              <a:r>
                <a:rPr lang="en-US" altLang="zh-CN" sz="2000" b="0" dirty="0">
                  <a:solidFill>
                    <a:schemeClr val="tx1"/>
                  </a:solidFill>
                  <a:effectLst/>
                  <a:cs typeface="Times New Roman" panose="02020603050405020304" pitchFamily="18" charset="0"/>
                </a:rPr>
                <a:t>1Mbps</a:t>
              </a:r>
              <a:r>
                <a:rPr lang="zh-CN" altLang="zh-CN" sz="2000" b="0" dirty="0">
                  <a:solidFill>
                    <a:schemeClr val="tx1"/>
                  </a:solidFill>
                  <a:effectLst/>
                  <a:cs typeface="Times New Roman" panose="02020603050405020304" pitchFamily="18" charset="0"/>
                </a:rPr>
                <a:t>，载波频率</a:t>
              </a:r>
              <a:r>
                <a:rPr lang="en-US" altLang="zh-CN" sz="2000" b="0" dirty="0">
                  <a:solidFill>
                    <a:schemeClr val="tx1"/>
                  </a:solidFill>
                  <a:effectLst/>
                  <a:cs typeface="Times New Roman" panose="02020603050405020304" pitchFamily="18" charset="0"/>
                </a:rPr>
                <a:t>  </a:t>
              </a:r>
              <a:endParaRPr lang="zh-CN" altLang="en-US" sz="2000" b="0" dirty="0">
                <a:solidFill>
                  <a:schemeClr val="tx1"/>
                </a:solidFill>
                <a:cs typeface="Times New Roman" panose="02020603050405020304" pitchFamily="18" charset="0"/>
              </a:endParaRPr>
            </a:p>
          </p:txBody>
        </p:sp>
        <p:graphicFrame>
          <p:nvGraphicFramePr>
            <p:cNvPr id="16" name="对象 15">
              <a:extLst>
                <a:ext uri="{FF2B5EF4-FFF2-40B4-BE49-F238E27FC236}">
                  <a16:creationId xmlns:a16="http://schemas.microsoft.com/office/drawing/2014/main" id="{12B24F96-59C0-AD7B-E497-8E933D43E3FF}"/>
                </a:ext>
              </a:extLst>
            </p:cNvPr>
            <p:cNvGraphicFramePr>
              <a:graphicFrameLocks noChangeAspect="1"/>
            </p:cNvGraphicFramePr>
            <p:nvPr/>
          </p:nvGraphicFramePr>
          <p:xfrm>
            <a:off x="6173651" y="1143444"/>
            <a:ext cx="1206500" cy="361950"/>
          </p:xfrm>
          <a:graphic>
            <a:graphicData uri="http://schemas.openxmlformats.org/presentationml/2006/ole">
              <mc:AlternateContent xmlns:mc="http://schemas.openxmlformats.org/markup-compatibility/2006">
                <mc:Choice xmlns:v="urn:schemas-microsoft-com:vml" Requires="v">
                  <p:oleObj name="AxMath" r:id="rId4" imgW="763560" imgH="228600" progId="Equation.AxMath">
                    <p:embed/>
                  </p:oleObj>
                </mc:Choice>
                <mc:Fallback>
                  <p:oleObj name="AxMath" r:id="rId4" imgW="763560" imgH="228600" progId="Equation.AxMath">
                    <p:embed/>
                    <p:pic>
                      <p:nvPicPr>
                        <p:cNvPr id="16" name="对象 15">
                          <a:extLst>
                            <a:ext uri="{FF2B5EF4-FFF2-40B4-BE49-F238E27FC236}">
                              <a16:creationId xmlns:a16="http://schemas.microsoft.com/office/drawing/2014/main" id="{12B24F96-59C0-AD7B-E497-8E933D43E3FF}"/>
                            </a:ext>
                          </a:extLst>
                        </p:cNvPr>
                        <p:cNvPicPr/>
                        <p:nvPr/>
                      </p:nvPicPr>
                      <p:blipFill>
                        <a:blip r:embed="rId5"/>
                        <a:stretch>
                          <a:fillRect/>
                        </a:stretch>
                      </p:blipFill>
                      <p:spPr>
                        <a:xfrm>
                          <a:off x="6173651" y="1143444"/>
                          <a:ext cx="1206500" cy="361950"/>
                        </a:xfrm>
                        <a:prstGeom prst="rect">
                          <a:avLst/>
                        </a:prstGeom>
                      </p:spPr>
                    </p:pic>
                  </p:oleObj>
                </mc:Fallback>
              </mc:AlternateContent>
            </a:graphicData>
          </a:graphic>
        </p:graphicFrame>
      </p:grpSp>
      <p:graphicFrame>
        <p:nvGraphicFramePr>
          <p:cNvPr id="18" name="对象 17">
            <a:extLst>
              <a:ext uri="{FF2B5EF4-FFF2-40B4-BE49-F238E27FC236}">
                <a16:creationId xmlns:a16="http://schemas.microsoft.com/office/drawing/2014/main" id="{7AF86126-D0D3-2359-C5F1-3663868936E3}"/>
              </a:ext>
            </a:extLst>
          </p:cNvPr>
          <p:cNvGraphicFramePr>
            <a:graphicFrameLocks noChangeAspect="1"/>
          </p:cNvGraphicFramePr>
          <p:nvPr/>
        </p:nvGraphicFramePr>
        <p:xfrm>
          <a:off x="7475538" y="1878013"/>
          <a:ext cx="1219200" cy="361950"/>
        </p:xfrm>
        <a:graphic>
          <a:graphicData uri="http://schemas.openxmlformats.org/presentationml/2006/ole">
            <mc:AlternateContent xmlns:mc="http://schemas.openxmlformats.org/markup-compatibility/2006">
              <mc:Choice xmlns:v="urn:schemas-microsoft-com:vml" Requires="v">
                <p:oleObj name="AxMath" r:id="rId6" imgW="771840" imgH="228600" progId="Equation.AxMath">
                  <p:embed/>
                </p:oleObj>
              </mc:Choice>
              <mc:Fallback>
                <p:oleObj name="AxMath" r:id="rId6" imgW="771840" imgH="228600" progId="Equation.AxMath">
                  <p:embed/>
                  <p:pic>
                    <p:nvPicPr>
                      <p:cNvPr id="18" name="对象 17">
                        <a:extLst>
                          <a:ext uri="{FF2B5EF4-FFF2-40B4-BE49-F238E27FC236}">
                            <a16:creationId xmlns:a16="http://schemas.microsoft.com/office/drawing/2014/main" id="{7AF86126-D0D3-2359-C5F1-3663868936E3}"/>
                          </a:ext>
                        </a:extLst>
                      </p:cNvPr>
                      <p:cNvPicPr/>
                      <p:nvPr/>
                    </p:nvPicPr>
                    <p:blipFill>
                      <a:blip r:embed="rId7"/>
                      <a:stretch>
                        <a:fillRect/>
                      </a:stretch>
                    </p:blipFill>
                    <p:spPr>
                      <a:xfrm>
                        <a:off x="7475538" y="1878013"/>
                        <a:ext cx="1219200" cy="361950"/>
                      </a:xfrm>
                      <a:prstGeom prst="rect">
                        <a:avLst/>
                      </a:prstGeom>
                    </p:spPr>
                  </p:pic>
                </p:oleObj>
              </mc:Fallback>
            </mc:AlternateContent>
          </a:graphicData>
        </a:graphic>
      </p:graphicFrame>
      <p:sp>
        <p:nvSpPr>
          <p:cNvPr id="5" name="TextBox 6">
            <a:extLst>
              <a:ext uri="{FF2B5EF4-FFF2-40B4-BE49-F238E27FC236}">
                <a16:creationId xmlns:a16="http://schemas.microsoft.com/office/drawing/2014/main" id="{2FE7B5A2-4A1B-042E-96A6-37382BFAAAEC}"/>
              </a:ext>
            </a:extLst>
          </p:cNvPr>
          <p:cNvSpPr txBox="1">
            <a:spLocks noChangeArrowheads="1"/>
          </p:cNvSpPr>
          <p:nvPr/>
        </p:nvSpPr>
        <p:spPr bwMode="auto">
          <a:xfrm>
            <a:off x="1150090" y="3131935"/>
            <a:ext cx="103727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bg1"/>
                </a:solidFill>
                <a:latin typeface="Times New Roman" panose="02020603050405020304" pitchFamily="18" charset="0"/>
                <a:ea typeface="宋体" panose="02010600030101010101" pitchFamily="2" charset="-122"/>
              </a:defRPr>
            </a:lvl1pPr>
            <a:lvl2pPr marL="742950" indent="-285750">
              <a:defRPr kumimoji="1" sz="2800" b="1">
                <a:solidFill>
                  <a:schemeClr val="bg1"/>
                </a:solidFill>
                <a:latin typeface="Times New Roman" panose="02020603050405020304" pitchFamily="18" charset="0"/>
                <a:ea typeface="宋体" panose="02010600030101010101" pitchFamily="2" charset="-122"/>
              </a:defRPr>
            </a:lvl2pPr>
            <a:lvl3pPr marL="1143000" indent="-228600">
              <a:defRPr kumimoji="1" sz="2800" b="1">
                <a:solidFill>
                  <a:schemeClr val="bg1"/>
                </a:solidFill>
                <a:latin typeface="Times New Roman" panose="02020603050405020304" pitchFamily="18" charset="0"/>
                <a:ea typeface="宋体" panose="02010600030101010101" pitchFamily="2" charset="-122"/>
              </a:defRPr>
            </a:lvl3pPr>
            <a:lvl4pPr marL="1600200" indent="-228600">
              <a:defRPr kumimoji="1" sz="2800" b="1">
                <a:solidFill>
                  <a:schemeClr val="bg1"/>
                </a:solidFill>
                <a:latin typeface="Times New Roman" panose="02020603050405020304" pitchFamily="18" charset="0"/>
                <a:ea typeface="宋体" panose="02010600030101010101" pitchFamily="2" charset="-122"/>
              </a:defRPr>
            </a:lvl4pPr>
            <a:lvl5pPr marL="2057400" indent="-228600">
              <a:defRPr kumimoji="1" sz="28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bg1"/>
                </a:solidFill>
                <a:latin typeface="Times New Roman" panose="02020603050405020304" pitchFamily="18" charset="0"/>
                <a:ea typeface="宋体" panose="02010600030101010101" pitchFamily="2" charset="-122"/>
              </a:defRPr>
            </a:lvl9pPr>
          </a:lstStyle>
          <a:p>
            <a:r>
              <a:rPr lang="zh-CN" altLang="en-US" sz="1800" b="0" dirty="0">
                <a:solidFill>
                  <a:schemeClr val="tx1"/>
                </a:solidFill>
                <a:effectLst/>
                <a:cs typeface="Times New Roman" panose="02020603050405020304" pitchFamily="18" charset="0"/>
              </a:rPr>
              <a:t>对于</a:t>
            </a:r>
            <a:r>
              <a:rPr lang="en-US" altLang="zh-CN" sz="1800" b="0" dirty="0">
                <a:solidFill>
                  <a:schemeClr val="tx1"/>
                </a:solidFill>
                <a:effectLst/>
                <a:cs typeface="Times New Roman" panose="02020603050405020304" pitchFamily="18" charset="0"/>
              </a:rPr>
              <a:t>BPSK</a:t>
            </a:r>
            <a:r>
              <a:rPr lang="zh-CN" altLang="en-US" sz="1800" b="0" dirty="0">
                <a:solidFill>
                  <a:schemeClr val="tx1"/>
                </a:solidFill>
                <a:effectLst/>
                <a:cs typeface="Times New Roman" panose="02020603050405020304" pitchFamily="18" charset="0"/>
              </a:rPr>
              <a:t>和</a:t>
            </a:r>
            <a:r>
              <a:rPr lang="en-US" altLang="zh-CN" sz="1800" b="0" dirty="0">
                <a:solidFill>
                  <a:schemeClr val="tx1"/>
                </a:solidFill>
                <a:effectLst/>
                <a:cs typeface="Times New Roman" panose="02020603050405020304" pitchFamily="18" charset="0"/>
              </a:rPr>
              <a:t>2DPSK</a:t>
            </a:r>
            <a:r>
              <a:rPr lang="zh-CN" altLang="zh-CN" sz="1800" b="0" dirty="0">
                <a:solidFill>
                  <a:schemeClr val="tx1"/>
                </a:solidFill>
                <a:effectLst/>
                <a:cs typeface="Times New Roman" panose="02020603050405020304" pitchFamily="18" charset="0"/>
              </a:rPr>
              <a:t>符号率为</a:t>
            </a:r>
            <a:r>
              <a:rPr lang="en-US" altLang="zh-CN" sz="1800" b="0" dirty="0">
                <a:solidFill>
                  <a:schemeClr val="tx1"/>
                </a:solidFill>
                <a:effectLst/>
                <a:cs typeface="Times New Roman" panose="02020603050405020304" pitchFamily="18" charset="0"/>
              </a:rPr>
              <a:t>1Mbps</a:t>
            </a:r>
            <a:r>
              <a:rPr lang="zh-CN" altLang="zh-CN" sz="1800" b="0" dirty="0">
                <a:solidFill>
                  <a:schemeClr val="tx1"/>
                </a:solidFill>
                <a:effectLst/>
                <a:cs typeface="Times New Roman" panose="02020603050405020304" pitchFamily="18" charset="0"/>
              </a:rPr>
              <a:t>，载波频率</a:t>
            </a:r>
            <a:r>
              <a:rPr lang="en-US" altLang="zh-CN" sz="1800" b="0" dirty="0">
                <a:solidFill>
                  <a:schemeClr val="tx1"/>
                </a:solidFill>
                <a:effectLst/>
                <a:cs typeface="Times New Roman" panose="02020603050405020304" pitchFamily="18" charset="0"/>
              </a:rPr>
              <a:t>                    </a:t>
            </a:r>
            <a:r>
              <a:rPr lang="zh-CN" altLang="en-US" sz="1800" b="0" dirty="0">
                <a:solidFill>
                  <a:schemeClr val="tx1"/>
                </a:solidFill>
                <a:effectLst/>
                <a:cs typeface="Times New Roman" panose="02020603050405020304" pitchFamily="18" charset="0"/>
              </a:rPr>
              <a:t>，每个符号画两个周期；</a:t>
            </a:r>
            <a:r>
              <a:rPr lang="zh-CN" altLang="en-US" sz="1800" b="0" dirty="0">
                <a:solidFill>
                  <a:schemeClr val="tx1"/>
                </a:solidFill>
                <a:latin typeface="Times New Roman" panose="02020603050405020304" pitchFamily="18" charset="0"/>
                <a:cs typeface="Times New Roman" panose="02020603050405020304" pitchFamily="18" charset="0"/>
              </a:rPr>
              <a:t>对于</a:t>
            </a:r>
            <a:r>
              <a:rPr lang="en-US" altLang="zh-CN" sz="1800" b="0" dirty="0">
                <a:solidFill>
                  <a:schemeClr val="tx1"/>
                </a:solidFill>
                <a:latin typeface="Times New Roman" panose="02020603050405020304" pitchFamily="18" charset="0"/>
                <a:cs typeface="Times New Roman" panose="02020603050405020304" pitchFamily="18" charset="0"/>
              </a:rPr>
              <a:t>2DPSK</a:t>
            </a:r>
            <a:r>
              <a:rPr lang="zh-CN" altLang="en-US" sz="1800" b="0" dirty="0">
                <a:solidFill>
                  <a:schemeClr val="tx1"/>
                </a:solidFill>
                <a:latin typeface="Times New Roman" panose="02020603050405020304" pitchFamily="18" charset="0"/>
                <a:cs typeface="Times New Roman" panose="02020603050405020304" pitchFamily="18" charset="0"/>
              </a:rPr>
              <a:t>，差分编码后的比特为</a:t>
            </a:r>
            <a:r>
              <a:rPr lang="en-US" altLang="zh-CN"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{110110}</a:t>
            </a:r>
            <a:r>
              <a:rPr lang="zh-CN" altLang="en-US"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，时域波形方法和</a:t>
            </a:r>
            <a:r>
              <a:rPr lang="en-US" altLang="zh-CN"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BPSK</a:t>
            </a:r>
            <a:r>
              <a:rPr lang="zh-CN" altLang="en-US" sz="18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一样。</a:t>
            </a:r>
            <a:r>
              <a:rPr lang="zh-CN" altLang="en-US" sz="12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0" dirty="0">
              <a:solidFill>
                <a:schemeClr val="tx1"/>
              </a:solidFill>
              <a:cs typeface="Times New Roman" panose="02020603050405020304" pitchFamily="18" charset="0"/>
            </a:endParaRPr>
          </a:p>
          <a:p>
            <a:pPr eaLnBrk="1" hangingPunct="1"/>
            <a:r>
              <a:rPr lang="zh-CN" altLang="en-US" sz="1800" b="0" dirty="0">
                <a:solidFill>
                  <a:schemeClr val="tx1"/>
                </a:solidFill>
                <a:effectLst/>
                <a:cs typeface="Times New Roman" panose="02020603050405020304" pitchFamily="18" charset="0"/>
              </a:rPr>
              <a:t>对于</a:t>
            </a:r>
            <a:r>
              <a:rPr lang="en-US" altLang="zh-CN" sz="1800" b="0" dirty="0">
                <a:solidFill>
                  <a:schemeClr val="tx1"/>
                </a:solidFill>
                <a:cs typeface="Times New Roman" panose="02020603050405020304" pitchFamily="18" charset="0"/>
              </a:rPr>
              <a:t>2FSK</a:t>
            </a:r>
            <a:r>
              <a:rPr lang="zh-CN" altLang="en-US" sz="1800" b="0" dirty="0">
                <a:solidFill>
                  <a:schemeClr val="tx1"/>
                </a:solidFill>
                <a:cs typeface="Times New Roman" panose="02020603050405020304" pitchFamily="18" charset="0"/>
              </a:rPr>
              <a:t>，符号</a:t>
            </a:r>
            <a:r>
              <a:rPr lang="en-US" altLang="zh-CN" sz="1800" b="0" dirty="0">
                <a:solidFill>
                  <a:schemeClr val="tx1"/>
                </a:solidFill>
                <a:cs typeface="Times New Roman" panose="02020603050405020304" pitchFamily="18" charset="0"/>
              </a:rPr>
              <a:t>1</a:t>
            </a:r>
            <a:r>
              <a:rPr lang="zh-CN" altLang="en-US" sz="1800" b="0" dirty="0">
                <a:solidFill>
                  <a:schemeClr val="tx1"/>
                </a:solidFill>
                <a:cs typeface="Times New Roman" panose="02020603050405020304" pitchFamily="18" charset="0"/>
              </a:rPr>
              <a:t>画两个周期，符号</a:t>
            </a:r>
            <a:r>
              <a:rPr lang="en-US" altLang="zh-CN" sz="1800" b="0" dirty="0">
                <a:solidFill>
                  <a:schemeClr val="tx1"/>
                </a:solidFill>
                <a:cs typeface="Times New Roman" panose="02020603050405020304" pitchFamily="18" charset="0"/>
              </a:rPr>
              <a:t>0</a:t>
            </a:r>
            <a:r>
              <a:rPr lang="zh-CN" altLang="en-US" sz="1800" b="0" dirty="0">
                <a:solidFill>
                  <a:schemeClr val="tx1"/>
                </a:solidFill>
                <a:cs typeface="Times New Roman" panose="02020603050405020304" pitchFamily="18" charset="0"/>
              </a:rPr>
              <a:t>画</a:t>
            </a:r>
            <a:r>
              <a:rPr lang="en-US" altLang="zh-CN" sz="1800" b="0" dirty="0">
                <a:solidFill>
                  <a:schemeClr val="tx1"/>
                </a:solidFill>
                <a:cs typeface="Times New Roman" panose="02020603050405020304" pitchFamily="18" charset="0"/>
              </a:rPr>
              <a:t>3</a:t>
            </a:r>
            <a:r>
              <a:rPr lang="zh-CN" altLang="en-US" sz="1800" b="0" dirty="0">
                <a:solidFill>
                  <a:schemeClr val="tx1"/>
                </a:solidFill>
                <a:cs typeface="Times New Roman" panose="02020603050405020304" pitchFamily="18" charset="0"/>
              </a:rPr>
              <a:t>个周期。（蓝色线表示符号‘</a:t>
            </a:r>
            <a:r>
              <a:rPr lang="en-US" altLang="zh-CN" sz="1800" b="0" dirty="0">
                <a:solidFill>
                  <a:schemeClr val="tx1"/>
                </a:solidFill>
                <a:cs typeface="Times New Roman" panose="02020603050405020304" pitchFamily="18" charset="0"/>
              </a:rPr>
              <a:t>1</a:t>
            </a:r>
            <a:r>
              <a:rPr lang="zh-CN" altLang="en-US" sz="1800" b="0" dirty="0">
                <a:solidFill>
                  <a:schemeClr val="tx1"/>
                </a:solidFill>
                <a:cs typeface="Times New Roman" panose="02020603050405020304" pitchFamily="18" charset="0"/>
              </a:rPr>
              <a:t>’；绿色线表示符号‘</a:t>
            </a:r>
            <a:r>
              <a:rPr lang="en-US" altLang="zh-CN" sz="1800" b="0" dirty="0">
                <a:solidFill>
                  <a:schemeClr val="tx1"/>
                </a:solidFill>
                <a:cs typeface="Times New Roman" panose="02020603050405020304" pitchFamily="18" charset="0"/>
              </a:rPr>
              <a:t>0</a:t>
            </a:r>
            <a:r>
              <a:rPr lang="zh-CN" altLang="en-US" sz="1800" b="0" dirty="0">
                <a:solidFill>
                  <a:schemeClr val="tx1"/>
                </a:solidFill>
                <a:cs typeface="Times New Roman" panose="02020603050405020304" pitchFamily="18" charset="0"/>
              </a:rPr>
              <a:t>’）</a:t>
            </a:r>
          </a:p>
        </p:txBody>
      </p:sp>
      <p:graphicFrame>
        <p:nvGraphicFramePr>
          <p:cNvPr id="10" name="对象 9">
            <a:extLst>
              <a:ext uri="{FF2B5EF4-FFF2-40B4-BE49-F238E27FC236}">
                <a16:creationId xmlns:a16="http://schemas.microsoft.com/office/drawing/2014/main" id="{64E03C34-FF87-D1EE-AA74-0521612302BE}"/>
              </a:ext>
            </a:extLst>
          </p:cNvPr>
          <p:cNvGraphicFramePr>
            <a:graphicFrameLocks noChangeAspect="1"/>
          </p:cNvGraphicFramePr>
          <p:nvPr/>
        </p:nvGraphicFramePr>
        <p:xfrm>
          <a:off x="5907804" y="3151092"/>
          <a:ext cx="1058448" cy="361795"/>
        </p:xfrm>
        <a:graphic>
          <a:graphicData uri="http://schemas.openxmlformats.org/presentationml/2006/ole">
            <mc:AlternateContent xmlns:mc="http://schemas.openxmlformats.org/markup-compatibility/2006">
              <mc:Choice xmlns:v="urn:schemas-microsoft-com:vml" Requires="v">
                <p:oleObj name="AxMath" r:id="rId8" imgW="765000" imgH="228600" progId="Equation.AxMath">
                  <p:embed/>
                </p:oleObj>
              </mc:Choice>
              <mc:Fallback>
                <p:oleObj name="AxMath" r:id="rId8" imgW="765000" imgH="228600" progId="Equation.AxMath">
                  <p:embed/>
                  <p:pic>
                    <p:nvPicPr>
                      <p:cNvPr id="10" name="对象 9">
                        <a:extLst>
                          <a:ext uri="{FF2B5EF4-FFF2-40B4-BE49-F238E27FC236}">
                            <a16:creationId xmlns:a16="http://schemas.microsoft.com/office/drawing/2014/main" id="{64E03C34-FF87-D1EE-AA74-0521612302BE}"/>
                          </a:ext>
                        </a:extLst>
                      </p:cNvPr>
                      <p:cNvPicPr/>
                      <p:nvPr/>
                    </p:nvPicPr>
                    <p:blipFill>
                      <a:blip r:embed="rId9"/>
                      <a:stretch>
                        <a:fillRect/>
                      </a:stretch>
                    </p:blipFill>
                    <p:spPr>
                      <a:xfrm>
                        <a:off x="5907804" y="3151092"/>
                        <a:ext cx="1058448" cy="361795"/>
                      </a:xfrm>
                      <a:prstGeom prst="rect">
                        <a:avLst/>
                      </a:prstGeom>
                    </p:spPr>
                  </p:pic>
                </p:oleObj>
              </mc:Fallback>
            </mc:AlternateContent>
          </a:graphicData>
        </a:graphic>
      </p:graphicFrame>
      <p:pic>
        <p:nvPicPr>
          <p:cNvPr id="3" name="图片 2">
            <a:extLst>
              <a:ext uri="{FF2B5EF4-FFF2-40B4-BE49-F238E27FC236}">
                <a16:creationId xmlns:a16="http://schemas.microsoft.com/office/drawing/2014/main" id="{D2C12454-90EE-471A-0F21-CBEEB74F4433}"/>
              </a:ext>
            </a:extLst>
          </p:cNvPr>
          <p:cNvPicPr>
            <a:picLocks noChangeAspect="1"/>
          </p:cNvPicPr>
          <p:nvPr/>
        </p:nvPicPr>
        <p:blipFill>
          <a:blip r:embed="rId10"/>
          <a:stretch>
            <a:fillRect/>
          </a:stretch>
        </p:blipFill>
        <p:spPr>
          <a:xfrm>
            <a:off x="9447" y="4092445"/>
            <a:ext cx="5779294" cy="2704555"/>
          </a:xfrm>
          <a:prstGeom prst="rect">
            <a:avLst/>
          </a:prstGeom>
        </p:spPr>
      </p:pic>
      <p:pic>
        <p:nvPicPr>
          <p:cNvPr id="15" name="图片 14">
            <a:extLst>
              <a:ext uri="{FF2B5EF4-FFF2-40B4-BE49-F238E27FC236}">
                <a16:creationId xmlns:a16="http://schemas.microsoft.com/office/drawing/2014/main" id="{49B277EE-D54F-974C-8689-4E0B36E89411}"/>
              </a:ext>
            </a:extLst>
          </p:cNvPr>
          <p:cNvPicPr>
            <a:picLocks noChangeAspect="1"/>
          </p:cNvPicPr>
          <p:nvPr/>
        </p:nvPicPr>
        <p:blipFill>
          <a:blip r:embed="rId11"/>
          <a:stretch>
            <a:fillRect/>
          </a:stretch>
        </p:blipFill>
        <p:spPr>
          <a:xfrm>
            <a:off x="5660088" y="4014931"/>
            <a:ext cx="6069299" cy="2782069"/>
          </a:xfrm>
          <a:prstGeom prst="rect">
            <a:avLst/>
          </a:prstGeom>
        </p:spPr>
      </p:pic>
    </p:spTree>
    <p:extLst>
      <p:ext uri="{BB962C8B-B14F-4D97-AF65-F5344CB8AC3E}">
        <p14:creationId xmlns:p14="http://schemas.microsoft.com/office/powerpoint/2010/main" val="1227103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2004</Words>
  <Application>Microsoft Office PowerPoint</Application>
  <PresentationFormat>宽屏</PresentationFormat>
  <Paragraphs>147</Paragraphs>
  <Slides>17</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17</vt:i4>
      </vt:variant>
    </vt:vector>
  </HeadingPairs>
  <TitlesOfParts>
    <vt:vector size="29" baseType="lpstr">
      <vt:lpstr>等线</vt:lpstr>
      <vt:lpstr>华文仿宋</vt:lpstr>
      <vt:lpstr>Arial</vt:lpstr>
      <vt:lpstr>Calibri</vt:lpstr>
      <vt:lpstr>Calibri Light</vt:lpstr>
      <vt:lpstr>Times New Roman</vt:lpstr>
      <vt:lpstr>Wingdings</vt:lpstr>
      <vt:lpstr>Office 主题</vt:lpstr>
      <vt:lpstr>Visio.Drawing.15</vt:lpstr>
      <vt:lpstr>AxMath</vt:lpstr>
      <vt:lpstr>Equation</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差错控制编码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晓凯 葛</cp:lastModifiedBy>
  <cp:revision>18</cp:revision>
  <dcterms:created xsi:type="dcterms:W3CDTF">2024-03-08T01:42:01Z</dcterms:created>
  <dcterms:modified xsi:type="dcterms:W3CDTF">2024-12-18T01:31:30Z</dcterms:modified>
</cp:coreProperties>
</file>