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259" r:id="rId6"/>
    <p:sldId id="258" r:id="rId7"/>
    <p:sldId id="261" r:id="rId8"/>
    <p:sldId id="262" r:id="rId9"/>
    <p:sldId id="264" r:id="rId10"/>
    <p:sldId id="263" r:id="rId11"/>
    <p:sldId id="265" r:id="rId12"/>
    <p:sldId id="266" r:id="rId13"/>
    <p:sldId id="268"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为了应对这一挑战</a:t>
            </a:r>
            <a:r>
              <a:rPr lang="en-US" altLang="zh-CN"/>
              <a:t>,</a:t>
            </a:r>
            <a:r>
              <a:rPr lang="zh-CN" altLang="en-US"/>
              <a:t>学术界提出了多种</a:t>
            </a:r>
            <a:r>
              <a:rPr lang="en-US" altLang="zh-CN"/>
              <a:t> Token </a:t>
            </a:r>
            <a:r>
              <a:rPr lang="zh-CN" altLang="en-US"/>
              <a:t>剪枝策略</a:t>
            </a:r>
            <a:r>
              <a:rPr lang="en-US" altLang="zh-CN"/>
              <a:t>,</a:t>
            </a:r>
            <a:r>
              <a:rPr lang="zh-CN" altLang="en-US"/>
              <a:t>旨在识别并剔除信息冗余</a:t>
            </a:r>
            <a:r>
              <a:rPr lang="en-US" altLang="zh-CN"/>
              <a:t>  </a:t>
            </a:r>
            <a:r>
              <a:rPr lang="zh-CN" altLang="en-US"/>
              <a:t>的视觉</a:t>
            </a:r>
            <a:r>
              <a:rPr lang="en-US" altLang="zh-CN"/>
              <a:t> Token</a:t>
            </a:r>
            <a:r>
              <a:rPr lang="zh-CN" altLang="en-US"/>
              <a:t>。其中</a:t>
            </a:r>
            <a:r>
              <a:rPr lang="en-US" altLang="zh-CN"/>
              <a:t>,</a:t>
            </a:r>
            <a:r>
              <a:rPr lang="zh-CN" altLang="en-US"/>
              <a:t>以</a:t>
            </a:r>
            <a:r>
              <a:rPr lang="en-US" altLang="zh-CN"/>
              <a:t> FastV[1] </a:t>
            </a:r>
            <a:r>
              <a:rPr lang="zh-CN" altLang="en-US"/>
              <a:t>为代表的、基于注意力分数的方法是当前的主流。这</a:t>
            </a:r>
            <a:r>
              <a:rPr lang="en-US" altLang="zh-CN"/>
              <a:t>  </a:t>
            </a:r>
            <a:r>
              <a:rPr lang="zh-CN" altLang="en-US"/>
              <a:t>类方法通过分析模型内部的注意力权重</a:t>
            </a:r>
            <a:r>
              <a:rPr lang="en-US" altLang="zh-CN"/>
              <a:t>,</a:t>
            </a:r>
            <a:r>
              <a:rPr lang="zh-CN" altLang="en-US"/>
              <a:t>保留对最终输出贡献最大的</a:t>
            </a:r>
            <a:r>
              <a:rPr lang="en-US" altLang="zh-CN"/>
              <a:t> Token</a:t>
            </a:r>
            <a:r>
              <a:rPr lang="zh-CN" altLang="en-US"/>
              <a:t>。</a:t>
            </a:r>
            <a:endParaRPr lang="zh-CN" altLang="en-US"/>
          </a:p>
          <a:p>
            <a:endParaRPr lang="zh-CN" altLang="en-US"/>
          </a:p>
          <a:p>
            <a:r>
              <a:rPr lang="zh-CN" altLang="en-US"/>
              <a:t>实现这种有效的语义对齐以筛选有用</a:t>
            </a:r>
            <a:r>
              <a:rPr lang="en-US" altLang="zh-CN"/>
              <a:t>token,</a:t>
            </a:r>
            <a:r>
              <a:rPr lang="zh-CN" altLang="en-US"/>
              <a:t>关键在于最大化不同模态间配对数据</a:t>
            </a:r>
            <a:r>
              <a:rPr lang="en-US" altLang="zh-CN"/>
              <a:t>(</a:t>
            </a:r>
            <a:r>
              <a:rPr lang="zh-CN" altLang="en-US"/>
              <a:t>例如</a:t>
            </a:r>
            <a:r>
              <a:rPr lang="en-US" altLang="zh-CN"/>
              <a:t>,</a:t>
            </a:r>
            <a:r>
              <a:rPr lang="zh-CN" altLang="en-US"/>
              <a:t>一张图片及其对应的文本描述</a:t>
            </a:r>
            <a:r>
              <a:rPr lang="en-US" altLang="zh-CN"/>
              <a:t>)</a:t>
            </a:r>
            <a:r>
              <a:rPr lang="zh-CN" altLang="en-US"/>
              <a:t>的互信息。</a:t>
            </a:r>
            <a:endParaRPr lang="zh-CN" altLang="en-US"/>
          </a:p>
          <a:p>
            <a:r>
              <a:rPr lang="zh-CN" altLang="en-US"/>
              <a:t>统的研究方法主要沿着两条技术路径演进。第一条路径是经典的非参数估计方法</a:t>
            </a:r>
            <a:r>
              <a:rPr lang="en-US" altLang="zh-CN"/>
              <a:t>,</a:t>
            </a:r>
            <a:r>
              <a:rPr lang="zh-CN" altLang="en-US"/>
              <a:t>例如基于数据分箱或核密度估计。这些方法在理论上非常直观</a:t>
            </a:r>
            <a:r>
              <a:rPr lang="en-US" altLang="zh-CN"/>
              <a:t>,  </a:t>
            </a:r>
            <a:r>
              <a:rPr lang="zh-CN" altLang="en-US"/>
              <a:t>它们试图先估计出数据在高维空间中的概率密度函数</a:t>
            </a:r>
            <a:r>
              <a:rPr lang="en-US" altLang="zh-CN"/>
              <a:t>,</a:t>
            </a:r>
            <a:r>
              <a:rPr lang="zh-CN" altLang="en-US"/>
              <a:t>再代入香农公式计算互信息。然</a:t>
            </a:r>
            <a:r>
              <a:rPr lang="en-US" altLang="zh-CN"/>
              <a:t>  </a:t>
            </a:r>
            <a:r>
              <a:rPr lang="zh-CN" altLang="en-US"/>
              <a:t>而</a:t>
            </a:r>
            <a:r>
              <a:rPr lang="en-US" altLang="zh-CN"/>
              <a:t>,</a:t>
            </a:r>
            <a:r>
              <a:rPr lang="zh-CN" altLang="en-US"/>
              <a:t>这些方法在实践中面临着严峻的</a:t>
            </a:r>
            <a:r>
              <a:rPr lang="en-US" altLang="zh-CN"/>
              <a:t>“</a:t>
            </a:r>
            <a:r>
              <a:rPr lang="zh-CN" altLang="en-US"/>
              <a:t>维度灾难</a:t>
            </a:r>
            <a:r>
              <a:rPr lang="en-US" altLang="zh-CN"/>
              <a:t>”</a:t>
            </a:r>
            <a:r>
              <a:rPr lang="zh-CN" altLang="en-US"/>
              <a:t>问题。对于深度学习模型产生的数百</a:t>
            </a:r>
            <a:r>
              <a:rPr lang="en-US" altLang="zh-CN"/>
              <a:t>  </a:t>
            </a:r>
            <a:r>
              <a:rPr lang="zh-CN" altLang="en-US"/>
              <a:t>乃至数千维的特征向量</a:t>
            </a:r>
            <a:r>
              <a:rPr lang="en-US" altLang="zh-CN"/>
              <a:t>,</a:t>
            </a:r>
            <a:r>
              <a:rPr lang="zh-CN" altLang="en-US"/>
              <a:t>准确估计其概率密度所需的样本量呈指数级增长</a:t>
            </a:r>
            <a:r>
              <a:rPr lang="en-US" altLang="zh-CN"/>
              <a:t>,</a:t>
            </a:r>
            <a:r>
              <a:rPr lang="zh-CN" altLang="en-US"/>
              <a:t>使得这类方</a:t>
            </a:r>
            <a:r>
              <a:rPr lang="en-US" altLang="zh-CN"/>
              <a:t>  </a:t>
            </a:r>
            <a:r>
              <a:rPr lang="zh-CN" altLang="en-US"/>
              <a:t>法在现代</a:t>
            </a:r>
            <a:r>
              <a:rPr lang="en-US" altLang="zh-CN"/>
              <a:t> AI </a:t>
            </a:r>
            <a:r>
              <a:rPr lang="zh-CN" altLang="en-US"/>
              <a:t>应用中几乎不具备可行性。</a:t>
            </a:r>
            <a:endParaRPr lang="zh-CN" altLang="en-US"/>
          </a:p>
          <a:p>
            <a:endParaRPr lang="zh-CN" altLang="en-US"/>
          </a:p>
          <a:p>
            <a:r>
              <a:rPr lang="zh-CN" altLang="en-US"/>
              <a:t>为了克服高维数据的挑战</a:t>
            </a:r>
            <a:r>
              <a:rPr lang="en-US" altLang="zh-CN"/>
              <a:t>,</a:t>
            </a:r>
            <a:r>
              <a:rPr lang="zh-CN" altLang="en-US"/>
              <a:t>第二条路径</a:t>
            </a:r>
            <a:r>
              <a:rPr lang="en-US" altLang="zh-CN"/>
              <a:t>——</a:t>
            </a:r>
            <a:r>
              <a:rPr lang="zh-CN" altLang="en-US"/>
              <a:t>基于神经网络的变分下界估计方法应运而生</a:t>
            </a:r>
            <a:r>
              <a:rPr lang="en-US" altLang="zh-CN"/>
              <a:t>,</a:t>
            </a:r>
            <a:r>
              <a:rPr lang="zh-CN" altLang="en-US"/>
              <a:t>其中以</a:t>
            </a:r>
            <a:r>
              <a:rPr lang="en-US" altLang="zh-CN"/>
              <a:t> Wang et al.[2] </a:t>
            </a:r>
            <a:r>
              <a:rPr lang="zh-CN" altLang="en-US"/>
              <a:t>提出的互信息神经估计器</a:t>
            </a:r>
            <a:r>
              <a:rPr lang="en-US" altLang="zh-CN"/>
              <a:t>(MINE)</a:t>
            </a:r>
            <a:r>
              <a:rPr lang="zh-CN" altLang="en-US"/>
              <a:t>最为知名。</a:t>
            </a:r>
            <a:r>
              <a:rPr lang="en-US" altLang="zh-CN"/>
              <a:t>MINE </a:t>
            </a:r>
            <a:r>
              <a:rPr lang="zh-CN" altLang="en-US"/>
              <a:t>通过引入一个辅助的判别器网络</a:t>
            </a:r>
            <a:r>
              <a:rPr lang="en-US" altLang="zh-CN"/>
              <a:t>,</a:t>
            </a:r>
            <a:r>
              <a:rPr lang="zh-CN" altLang="en-US"/>
              <a:t>将复杂的</a:t>
            </a:r>
            <a:r>
              <a:rPr lang="en-US" altLang="zh-CN"/>
              <a:t> MI </a:t>
            </a:r>
            <a:r>
              <a:rPr lang="zh-CN" altLang="en-US"/>
              <a:t>计算问题</a:t>
            </a:r>
            <a:r>
              <a:rPr lang="en-US" altLang="zh-CN"/>
              <a:t>  </a:t>
            </a:r>
            <a:r>
              <a:rPr lang="zh-CN" altLang="en-US"/>
              <a:t>巧妙地转化为一个更易于处理的、可微的下界优化问题。但它们也引入了新的复杂性。该框架的性能高度依赖于辅助判别</a:t>
            </a:r>
            <a:r>
              <a:rPr lang="en-US" altLang="zh-CN"/>
              <a:t>  </a:t>
            </a:r>
            <a:r>
              <a:rPr lang="zh-CN" altLang="en-US"/>
              <a:t>器的设计与训练</a:t>
            </a:r>
            <a:r>
              <a:rPr lang="en-US" altLang="zh-CN"/>
              <a:t>,</a:t>
            </a:r>
            <a:r>
              <a:rPr lang="zh-CN" altLang="en-US"/>
              <a:t>这不仅增加了模型整体的复杂度</a:t>
            </a:r>
            <a:r>
              <a:rPr lang="en-US" altLang="zh-CN"/>
              <a:t>,</a:t>
            </a:r>
            <a:r>
              <a:rPr lang="zh-CN" altLang="en-US"/>
              <a:t>还可能引入对抗性训练过程中的不</a:t>
            </a:r>
            <a:r>
              <a:rPr lang="en-US" altLang="zh-CN"/>
              <a:t>  </a:t>
            </a:r>
            <a:r>
              <a:rPr lang="zh-CN" altLang="en-US"/>
              <a:t>稳定性。此外</a:t>
            </a:r>
            <a:r>
              <a:rPr lang="en-US" altLang="zh-CN"/>
              <a:t>,</a:t>
            </a:r>
            <a:r>
              <a:rPr lang="zh-CN" altLang="en-US"/>
              <a:t>优化一个可能不紧的</a:t>
            </a:r>
            <a:r>
              <a:rPr lang="en-US" altLang="zh-CN"/>
              <a:t>(non-tight)</a:t>
            </a:r>
            <a:r>
              <a:rPr lang="zh-CN" altLang="en-US"/>
              <a:t>下界</a:t>
            </a:r>
            <a:r>
              <a:rPr lang="en-US" altLang="zh-CN"/>
              <a:t>,</a:t>
            </a:r>
            <a:r>
              <a:rPr lang="zh-CN" altLang="en-US"/>
              <a:t>也无法保证总能精确地导向互</a:t>
            </a:r>
            <a:r>
              <a:rPr lang="en-US" altLang="zh-CN"/>
              <a:t>  </a:t>
            </a:r>
            <a:r>
              <a:rPr lang="zh-CN" altLang="en-US"/>
              <a:t>信息的最大化。</a:t>
            </a:r>
            <a:endParaRPr lang="zh-CN" altLang="en-US"/>
          </a:p>
          <a:p>
            <a:endParaRPr lang="zh-CN" altLang="en-US"/>
          </a:p>
          <a:p>
            <a:r>
              <a:rPr lang="zh-CN" altLang="en-US"/>
              <a:t>据信息论相关知识可知</a:t>
            </a:r>
            <a:r>
              <a:rPr lang="en-US" altLang="zh-CN"/>
              <a:t>,</a:t>
            </a:r>
            <a:r>
              <a:rPr lang="zh-CN" altLang="en-US"/>
              <a:t>信息论中拥有能更好评估</a:t>
            </a:r>
            <a:r>
              <a:rPr lang="en-US" altLang="zh-CN"/>
              <a:t> Token </a:t>
            </a:r>
            <a:r>
              <a:rPr lang="zh-CN" altLang="en-US"/>
              <a:t>内在包含的、不可替代的信息量的方法</a:t>
            </a:r>
            <a:r>
              <a:rPr lang="en-US" altLang="zh-CN"/>
              <a:t>,</a:t>
            </a:r>
            <a:r>
              <a:rPr lang="zh-CN" altLang="en-US"/>
              <a:t>因此</a:t>
            </a:r>
            <a:r>
              <a:rPr lang="en-US" altLang="zh-CN"/>
              <a:t>,</a:t>
            </a:r>
            <a:r>
              <a:rPr lang="zh-CN" altLang="en-US"/>
              <a:t>本文</a:t>
            </a:r>
            <a:r>
              <a:rPr lang="zh-CN" altLang="en-US">
                <a:sym typeface="+mn-ea"/>
              </a:rPr>
              <a:t>融合</a:t>
            </a:r>
            <a:r>
              <a:rPr lang="en-US" altLang="zh-CN"/>
              <a:t>……</a:t>
            </a:r>
            <a:r>
              <a:rPr lang="zh-CN" altLang="en-US"/>
              <a:t>，探索一种更为根本、更鲁棒、更精确的理论基础。</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en-US" altLang="zh-CN"/>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本文旨在突破现有方法的局限</a:t>
            </a:r>
            <a:r>
              <a:rPr lang="en-US" altLang="zh-CN"/>
              <a:t>,</a:t>
            </a:r>
            <a:r>
              <a:rPr lang="zh-CN" altLang="en-US"/>
              <a:t>提出一种全新的、基于矩阵熵</a:t>
            </a:r>
            <a:r>
              <a:rPr lang="en-US" altLang="zh-CN"/>
              <a:t>(Matrix-based Entropy)  </a:t>
            </a:r>
            <a:r>
              <a:rPr lang="zh-CN" altLang="en-US"/>
              <a:t>的</a:t>
            </a:r>
            <a:r>
              <a:rPr lang="en-US" altLang="zh-CN"/>
              <a:t> Token </a:t>
            </a:r>
            <a:r>
              <a:rPr lang="zh-CN" altLang="en-US"/>
              <a:t>剪枝框架。我们不再依赖模型内部的注意力分布</a:t>
            </a:r>
            <a:r>
              <a:rPr lang="en-US" altLang="zh-CN"/>
              <a:t>,</a:t>
            </a:r>
            <a:r>
              <a:rPr lang="zh-CN" altLang="en-US"/>
              <a:t>而是直接从信息论的角度出</a:t>
            </a:r>
            <a:r>
              <a:rPr lang="en-US" altLang="zh-CN"/>
              <a:t>  </a:t>
            </a:r>
            <a:r>
              <a:rPr lang="zh-CN" altLang="en-US"/>
              <a:t>发</a:t>
            </a:r>
            <a:r>
              <a:rPr lang="en-US" altLang="zh-CN"/>
              <a:t>,</a:t>
            </a:r>
            <a:r>
              <a:rPr lang="zh-CN" altLang="en-US"/>
              <a:t>将</a:t>
            </a:r>
            <a:r>
              <a:rPr lang="en-US" altLang="zh-CN"/>
              <a:t> Token </a:t>
            </a:r>
            <a:r>
              <a:rPr lang="zh-CN" altLang="en-US"/>
              <a:t>的重要性定义为其从序列中移除后</a:t>
            </a:r>
            <a:r>
              <a:rPr lang="en-US" altLang="zh-CN"/>
              <a:t>,</a:t>
            </a:r>
            <a:r>
              <a:rPr lang="zh-CN" altLang="en-US"/>
              <a:t>整个序列信息总量</a:t>
            </a:r>
            <a:r>
              <a:rPr lang="en-US" altLang="zh-CN"/>
              <a:t>(</a:t>
            </a:r>
            <a:r>
              <a:rPr lang="zh-CN" altLang="en-US"/>
              <a:t>即冯</a:t>
            </a:r>
            <a:r>
              <a:rPr lang="en-US" altLang="zh-CN"/>
              <a:t>·</a:t>
            </a:r>
            <a:r>
              <a:rPr lang="zh-CN" altLang="en-US"/>
              <a:t>诺依曼熵</a:t>
            </a:r>
            <a:r>
              <a:rPr lang="en-US" altLang="zh-CN"/>
              <a:t>)  </a:t>
            </a:r>
            <a:r>
              <a:rPr lang="zh-CN" altLang="en-US"/>
              <a:t>的减少量。</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直观上</a:t>
            </a:r>
            <a:r>
              <a:rPr lang="en-US" altLang="zh-CN"/>
              <a:t>,</a:t>
            </a:r>
            <a:r>
              <a:rPr lang="zh-CN" altLang="en-US"/>
              <a:t>如果一个</a:t>
            </a:r>
            <a:r>
              <a:rPr lang="en-US" altLang="zh-CN"/>
              <a:t> Token </a:t>
            </a:r>
            <a:r>
              <a:rPr lang="zh-CN" altLang="en-US"/>
              <a:t>包含独特的信息</a:t>
            </a:r>
            <a:r>
              <a:rPr lang="en-US" altLang="zh-CN"/>
              <a:t>,</a:t>
            </a:r>
            <a:r>
              <a:rPr lang="zh-CN" altLang="en-US"/>
              <a:t>移除它将导致整体熵大幅下降</a:t>
            </a:r>
            <a:r>
              <a:rPr lang="en-US" altLang="zh-CN"/>
              <a:t>,</a:t>
            </a:r>
            <a:r>
              <a:rPr lang="zh-CN" altLang="en-US"/>
              <a:t>其得分</a:t>
            </a:r>
            <a:r>
              <a:rPr lang="en-US" altLang="zh-CN"/>
              <a:t>  Si </a:t>
            </a:r>
            <a:r>
              <a:rPr lang="zh-CN" altLang="en-US"/>
              <a:t>会很高。反之</a:t>
            </a:r>
            <a:r>
              <a:rPr lang="en-US" altLang="zh-CN"/>
              <a:t>,</a:t>
            </a:r>
            <a:r>
              <a:rPr lang="zh-CN" altLang="en-US"/>
              <a:t>如果一个</a:t>
            </a:r>
            <a:r>
              <a:rPr lang="en-US" altLang="zh-CN"/>
              <a:t> Token </a:t>
            </a:r>
            <a:r>
              <a:rPr lang="zh-CN" altLang="en-US"/>
              <a:t>是冗余的</a:t>
            </a:r>
            <a:r>
              <a:rPr lang="en-US" altLang="zh-CN"/>
              <a:t>,</a:t>
            </a:r>
            <a:r>
              <a:rPr lang="zh-CN" altLang="en-US"/>
              <a:t>移除它对整体熵影响甚微</a:t>
            </a:r>
            <a:r>
              <a:rPr lang="en-US" altLang="zh-CN"/>
              <a:t>,</a:t>
            </a:r>
            <a:r>
              <a:rPr lang="zh-CN" altLang="en-US"/>
              <a:t>其得分则会很低。</a:t>
            </a:r>
            <a:endParaRPr lang="zh-CN" altLang="en-US"/>
          </a:p>
          <a:p>
            <a:endParaRPr lang="zh-CN" altLang="en-US"/>
          </a:p>
          <a:p>
            <a:r>
              <a:rPr lang="zh-CN" altLang="en-US"/>
              <a:t>最直接的实现方式</a:t>
            </a:r>
            <a:r>
              <a:rPr lang="en-US" altLang="zh-CN"/>
              <a:t>(</a:t>
            </a:r>
            <a:r>
              <a:rPr lang="zh-CN" altLang="en-US"/>
              <a:t>我们称之为</a:t>
            </a:r>
            <a:r>
              <a:rPr lang="en-US" altLang="zh-CN"/>
              <a:t>“</a:t>
            </a:r>
            <a:r>
              <a:rPr lang="zh-CN" altLang="en-US"/>
              <a:t>朴素方案</a:t>
            </a:r>
            <a:r>
              <a:rPr lang="en-US" altLang="zh-CN"/>
              <a:t>”)</a:t>
            </a:r>
            <a:r>
              <a:rPr lang="zh-CN" altLang="en-US"/>
              <a:t>是遍历每一个</a:t>
            </a:r>
            <a:r>
              <a:rPr lang="en-US" altLang="zh-CN"/>
              <a:t> Token,  </a:t>
            </a:r>
            <a:r>
              <a:rPr lang="zh-CN" altLang="en-US"/>
              <a:t>通过</a:t>
            </a:r>
            <a:r>
              <a:rPr lang="en-US" altLang="zh-CN"/>
              <a:t>“</a:t>
            </a:r>
            <a:r>
              <a:rPr lang="zh-CN" altLang="en-US"/>
              <a:t>留一法</a:t>
            </a:r>
            <a:r>
              <a:rPr lang="en-US" altLang="zh-CN"/>
              <a:t>”(Leave-One-Out)</a:t>
            </a:r>
            <a:r>
              <a:rPr lang="zh-CN" altLang="en-US"/>
              <a:t>计算其重要性得分</a:t>
            </a:r>
            <a:r>
              <a:rPr lang="en-US" altLang="zh-CN"/>
              <a:t>,</a:t>
            </a:r>
            <a:r>
              <a:rPr lang="zh-CN" altLang="en-US"/>
              <a:t>然后保留得分最高的</a:t>
            </a:r>
            <a:r>
              <a:rPr lang="en-US" altLang="zh-CN"/>
              <a:t> k </a:t>
            </a:r>
            <a:r>
              <a:rPr lang="zh-CN" altLang="en-US"/>
              <a:t>个</a:t>
            </a:r>
            <a:r>
              <a:rPr lang="en-US" altLang="zh-CN"/>
              <a:t> Token</a:t>
            </a:r>
            <a:r>
              <a:rPr lang="zh-CN" altLang="en-US"/>
              <a:t>。</a:t>
            </a:r>
            <a:r>
              <a:rPr lang="en-US" altLang="zh-CN"/>
              <a:t>  </a:t>
            </a:r>
            <a:r>
              <a:rPr lang="zh-CN" altLang="en-US"/>
              <a:t>然而</a:t>
            </a:r>
            <a:r>
              <a:rPr lang="en-US" altLang="zh-CN"/>
              <a:t>,</a:t>
            </a:r>
            <a:r>
              <a:rPr lang="zh-CN" altLang="en-US"/>
              <a:t>该朴素方案的计算复杂度约为</a:t>
            </a:r>
            <a:r>
              <a:rPr lang="en-US" altLang="zh-CN"/>
              <a:t> O(N 4),</a:t>
            </a:r>
            <a:r>
              <a:rPr lang="zh-CN" altLang="en-US"/>
              <a:t>其中</a:t>
            </a:r>
            <a:r>
              <a:rPr lang="en-US" altLang="zh-CN"/>
              <a:t> N </a:t>
            </a:r>
            <a:r>
              <a:rPr lang="zh-CN" altLang="en-US"/>
              <a:t>是序列长度。这是因为需要进</a:t>
            </a:r>
            <a:r>
              <a:rPr lang="en-US" altLang="zh-CN"/>
              <a:t>  </a:t>
            </a:r>
            <a:r>
              <a:rPr lang="zh-CN" altLang="en-US"/>
              <a:t>行</a:t>
            </a:r>
            <a:r>
              <a:rPr lang="en-US" altLang="zh-CN"/>
              <a:t> N </a:t>
            </a:r>
            <a:r>
              <a:rPr lang="zh-CN" altLang="en-US"/>
              <a:t>次子序列的熵计算</a:t>
            </a:r>
            <a:r>
              <a:rPr lang="en-US" altLang="zh-CN"/>
              <a:t>,</a:t>
            </a:r>
            <a:r>
              <a:rPr lang="zh-CN" altLang="en-US"/>
              <a:t>而每次熵计算本身涉及到复杂度为</a:t>
            </a:r>
            <a:r>
              <a:rPr lang="en-US" altLang="zh-CN"/>
              <a:t> O(N 3) </a:t>
            </a:r>
            <a:r>
              <a:rPr lang="zh-CN" altLang="en-US"/>
              <a:t>的特征值分解。当</a:t>
            </a:r>
            <a:r>
              <a:rPr lang="en-US" altLang="zh-CN"/>
              <a:t>  </a:t>
            </a:r>
            <a:r>
              <a:rPr lang="zh-CN" altLang="en-US"/>
              <a:t>处理现代视觉模型</a:t>
            </a:r>
            <a:r>
              <a:rPr lang="en-US" altLang="zh-CN"/>
              <a:t>(</a:t>
            </a:r>
            <a:r>
              <a:rPr lang="zh-CN" altLang="en-US"/>
              <a:t>如</a:t>
            </a:r>
            <a:r>
              <a:rPr lang="en-US" altLang="zh-CN"/>
              <a:t> ViT)</a:t>
            </a:r>
            <a:r>
              <a:rPr lang="zh-CN" altLang="en-US"/>
              <a:t>产生的长序列</a:t>
            </a:r>
            <a:r>
              <a:rPr lang="en-US" altLang="zh-CN"/>
              <a:t>(N </a:t>
            </a:r>
            <a:r>
              <a:rPr lang="zh-CN" altLang="en-US"/>
              <a:t>通常为</a:t>
            </a:r>
            <a:r>
              <a:rPr lang="en-US" altLang="zh-CN"/>
              <a:t> 256 </a:t>
            </a:r>
            <a:r>
              <a:rPr lang="zh-CN" altLang="en-US"/>
              <a:t>或更多</a:t>
            </a:r>
            <a:r>
              <a:rPr lang="en-US" altLang="zh-CN"/>
              <a:t>)</a:t>
            </a:r>
            <a:r>
              <a:rPr lang="zh-CN" altLang="en-US"/>
              <a:t>时</a:t>
            </a:r>
            <a:r>
              <a:rPr lang="en-US" altLang="zh-CN"/>
              <a:t>,</a:t>
            </a:r>
            <a:r>
              <a:rPr lang="zh-CN" altLang="en-US"/>
              <a:t>如此高的计算</a:t>
            </a:r>
            <a:r>
              <a:rPr lang="en-US" altLang="zh-CN"/>
              <a:t>  </a:t>
            </a:r>
            <a:r>
              <a:rPr lang="zh-CN" altLang="en-US"/>
              <a:t>成本使其在实际应用中是不可行的。</a:t>
            </a:r>
            <a:r>
              <a:rPr lang="en-US" altLang="zh-CN"/>
              <a:t>  </a:t>
            </a:r>
            <a:r>
              <a:rPr lang="zh-CN" altLang="en-US"/>
              <a:t>为了解决朴素方案的计算瓶颈</a:t>
            </a:r>
            <a:r>
              <a:rPr lang="en-US" altLang="zh-CN"/>
              <a:t>,</a:t>
            </a:r>
            <a:r>
              <a:rPr lang="zh-CN" altLang="en-US"/>
              <a:t>我们设计了一种高效分层剪枝</a:t>
            </a:r>
            <a:r>
              <a:rPr lang="en-US" altLang="zh-CN"/>
              <a:t>(Efficient Hierarchical  Pruning)</a:t>
            </a:r>
            <a:r>
              <a:rPr lang="zh-CN" altLang="en-US"/>
              <a:t>方案。该策略的核心是将计算成本高昂的矩阵熵评估嵌套在一个</a:t>
            </a:r>
            <a:r>
              <a:rPr lang="en-US" altLang="zh-CN"/>
              <a:t>“</a:t>
            </a:r>
            <a:r>
              <a:rPr lang="zh-CN" altLang="en-US"/>
              <a:t>分而治之</a:t>
            </a:r>
            <a:r>
              <a:rPr lang="en-US" altLang="zh-CN"/>
              <a:t>”  </a:t>
            </a:r>
            <a:r>
              <a:rPr lang="zh-CN" altLang="en-US"/>
              <a:t>的框架内</a:t>
            </a:r>
            <a:r>
              <a:rPr lang="en-US" altLang="zh-CN"/>
              <a:t>,</a:t>
            </a:r>
            <a:r>
              <a:rPr lang="zh-CN" altLang="en-US"/>
              <a:t>使其作用于更高层级的语义单元</a:t>
            </a:r>
            <a:r>
              <a:rPr lang="en-US" altLang="zh-CN"/>
              <a:t>(</a:t>
            </a:r>
            <a:r>
              <a:rPr lang="zh-CN" altLang="en-US"/>
              <a:t>簇</a:t>
            </a:r>
            <a:r>
              <a:rPr lang="en-US" altLang="zh-CN"/>
              <a:t>),</a:t>
            </a:r>
            <a:r>
              <a:rPr lang="zh-CN" altLang="en-US"/>
              <a:t>而非单个</a:t>
            </a:r>
            <a:r>
              <a:rPr lang="en-US" altLang="zh-CN"/>
              <a:t> Token[5]</a:t>
            </a:r>
            <a:r>
              <a:rPr lang="zh-CN" altLang="en-US"/>
              <a:t>。</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 </a:t>
            </a:r>
            <a:r>
              <a:rPr lang="zh-CN" altLang="en-US"/>
              <a:t>筛选核心簇</a:t>
            </a:r>
            <a:r>
              <a:rPr lang="en-US" altLang="zh-CN"/>
              <a:t>:</a:t>
            </a:r>
            <a:r>
              <a:rPr lang="zh-CN" altLang="en-US"/>
              <a:t>根据得分对</a:t>
            </a:r>
            <a:r>
              <a:rPr lang="en-US" altLang="zh-CN"/>
              <a:t> M </a:t>
            </a:r>
            <a:r>
              <a:rPr lang="zh-CN" altLang="en-US"/>
              <a:t>个簇进行排序</a:t>
            </a:r>
            <a:r>
              <a:rPr lang="en-US" altLang="zh-CN"/>
              <a:t>,</a:t>
            </a:r>
            <a:r>
              <a:rPr lang="zh-CN" altLang="en-US"/>
              <a:t>并选取得分最高的</a:t>
            </a:r>
            <a:r>
              <a:rPr lang="en-US" altLang="zh-CN"/>
              <a:t> kc </a:t>
            </a:r>
            <a:r>
              <a:rPr lang="zh-CN" altLang="en-US"/>
              <a:t>个</a:t>
            </a:r>
            <a:r>
              <a:rPr lang="en-US" altLang="zh-CN"/>
              <a:t>“</a:t>
            </a:r>
            <a:r>
              <a:rPr lang="zh-CN" altLang="en-US"/>
              <a:t>核心簇</a:t>
            </a:r>
            <a:r>
              <a:rPr lang="en-US" altLang="zh-CN"/>
              <a:t>”</a:t>
            </a:r>
            <a:r>
              <a:rPr lang="zh-CN" altLang="en-US"/>
              <a:t>。</a:t>
            </a:r>
            <a:r>
              <a:rPr lang="en-US" altLang="zh-CN"/>
              <a:t>  </a:t>
            </a:r>
            <a:endParaRPr lang="en-US" altLang="zh-CN"/>
          </a:p>
          <a:p>
            <a:endParaRPr lang="en-US" altLang="zh-CN"/>
          </a:p>
          <a:p>
            <a:r>
              <a:rPr lang="en-US" altLang="zh-CN"/>
              <a:t>2. </a:t>
            </a:r>
            <a:r>
              <a:rPr lang="zh-CN" altLang="en-US"/>
              <a:t>选择代表性</a:t>
            </a:r>
            <a:r>
              <a:rPr lang="en-US" altLang="zh-CN"/>
              <a:t> Token:</a:t>
            </a:r>
            <a:r>
              <a:rPr lang="zh-CN" altLang="en-US"/>
              <a:t>遍历这</a:t>
            </a:r>
            <a:r>
              <a:rPr lang="en-US" altLang="zh-CN"/>
              <a:t> kc </a:t>
            </a:r>
            <a:r>
              <a:rPr lang="zh-CN" altLang="en-US"/>
              <a:t>个核心簇</a:t>
            </a:r>
            <a:r>
              <a:rPr lang="en-US" altLang="zh-CN"/>
              <a:t>,</a:t>
            </a:r>
            <a:r>
              <a:rPr lang="zh-CN" altLang="en-US"/>
              <a:t>并从每个簇</a:t>
            </a:r>
            <a:r>
              <a:rPr lang="en-US" altLang="zh-CN"/>
              <a:t> Cj </a:t>
            </a:r>
            <a:r>
              <a:rPr lang="zh-CN" altLang="en-US"/>
              <a:t>内部</a:t>
            </a:r>
            <a:r>
              <a:rPr lang="en-US" altLang="zh-CN"/>
              <a:t>,</a:t>
            </a:r>
            <a:r>
              <a:rPr lang="zh-CN" altLang="en-US"/>
              <a:t>选取</a:t>
            </a:r>
            <a:r>
              <a:rPr lang="en-US" altLang="zh-CN"/>
              <a:t> tpc </a:t>
            </a:r>
            <a:r>
              <a:rPr lang="zh-CN" altLang="en-US"/>
              <a:t>个最具代</a:t>
            </a:r>
            <a:r>
              <a:rPr lang="en-US" altLang="zh-CN"/>
              <a:t>  </a:t>
            </a:r>
            <a:r>
              <a:rPr lang="zh-CN" altLang="en-US"/>
              <a:t>表性的</a:t>
            </a:r>
            <a:r>
              <a:rPr lang="en-US" altLang="zh-CN"/>
              <a:t> Token(</a:t>
            </a:r>
            <a:r>
              <a:rPr lang="zh-CN" altLang="en-US"/>
              <a:t>例如</a:t>
            </a:r>
            <a:r>
              <a:rPr lang="en-US" altLang="zh-CN"/>
              <a:t>,</a:t>
            </a:r>
            <a:r>
              <a:rPr lang="zh-CN" altLang="en-US"/>
              <a:t>选择离该簇质心最近的</a:t>
            </a:r>
            <a:r>
              <a:rPr lang="en-US" altLang="zh-CN"/>
              <a:t> Token)</a:t>
            </a:r>
            <a:r>
              <a:rPr lang="zh-CN" altLang="en-US"/>
              <a:t>。</a:t>
            </a:r>
            <a:r>
              <a:rPr lang="en-US" altLang="zh-CN"/>
              <a:t> </a:t>
            </a:r>
            <a:endParaRPr lang="en-US" altLang="zh-CN"/>
          </a:p>
          <a:p>
            <a:endParaRPr lang="en-US" altLang="zh-CN"/>
          </a:p>
          <a:p>
            <a:r>
              <a:rPr lang="en-US" altLang="zh-CN"/>
              <a:t>3. </a:t>
            </a:r>
            <a:r>
              <a:rPr lang="zh-CN" altLang="en-US"/>
              <a:t>自适应数量调整</a:t>
            </a:r>
            <a:r>
              <a:rPr lang="en-US" altLang="zh-CN"/>
              <a:t>:</a:t>
            </a:r>
            <a:r>
              <a:rPr lang="zh-CN" altLang="en-US"/>
              <a:t>在此步骤中</a:t>
            </a:r>
            <a:r>
              <a:rPr lang="en-US" altLang="zh-CN"/>
              <a:t>,</a:t>
            </a:r>
            <a:r>
              <a:rPr lang="zh-CN" altLang="en-US"/>
              <a:t>我们引入了自适应机制。若某个被选中的核心簇</a:t>
            </a:r>
            <a:r>
              <a:rPr lang="en-US" altLang="zh-CN"/>
              <a:t>  Cj </a:t>
            </a:r>
            <a:r>
              <a:rPr lang="zh-CN" altLang="en-US"/>
              <a:t>的成员数量小于</a:t>
            </a:r>
            <a:r>
              <a:rPr lang="en-US" altLang="zh-CN"/>
              <a:t> tpc,</a:t>
            </a:r>
            <a:r>
              <a:rPr lang="zh-CN" altLang="en-US"/>
              <a:t>算法将不会为了凑数而选择其他</a:t>
            </a:r>
            <a:r>
              <a:rPr lang="en-US" altLang="zh-CN"/>
              <a:t> Token,</a:t>
            </a:r>
            <a:r>
              <a:rPr lang="zh-CN" altLang="en-US"/>
              <a:t>而是稳健地保留</a:t>
            </a:r>
            <a:r>
              <a:rPr lang="en-US" altLang="zh-CN"/>
              <a:t>  </a:t>
            </a:r>
            <a:r>
              <a:rPr lang="zh-CN" altLang="en-US"/>
              <a:t>该簇内的所有成员。因此</a:t>
            </a:r>
            <a:r>
              <a:rPr lang="en-US" altLang="zh-CN"/>
              <a:t>,</a:t>
            </a:r>
            <a:r>
              <a:rPr lang="zh-CN" altLang="en-US"/>
              <a:t>最终保留的</a:t>
            </a:r>
            <a:r>
              <a:rPr lang="en-US" altLang="zh-CN"/>
              <a:t> Token </a:t>
            </a:r>
            <a:r>
              <a:rPr lang="zh-CN" altLang="en-US"/>
              <a:t>总数是一个小于等于</a:t>
            </a:r>
            <a:r>
              <a:rPr lang="en-US" altLang="zh-CN"/>
              <a:t> kc </a:t>
            </a:r>
            <a:r>
              <a:rPr lang="en-US" altLang="en-US"/>
              <a:t>×</a:t>
            </a:r>
            <a:r>
              <a:rPr lang="en-US" altLang="zh-CN"/>
              <a:t> tpc </a:t>
            </a:r>
            <a:r>
              <a:rPr lang="zh-CN" altLang="en-US"/>
              <a:t>的动态</a:t>
            </a:r>
            <a:r>
              <a:rPr lang="en-US" altLang="zh-CN"/>
              <a:t>  </a:t>
            </a:r>
            <a:r>
              <a:rPr lang="zh-CN" altLang="en-US"/>
              <a:t>值。这种设计确保了每一个被保留的</a:t>
            </a:r>
            <a:r>
              <a:rPr lang="en-US" altLang="zh-CN"/>
              <a:t> Token </a:t>
            </a:r>
            <a:r>
              <a:rPr lang="zh-CN" altLang="en-US"/>
              <a:t>都严格来自于高重要性的语义簇</a:t>
            </a:r>
            <a:r>
              <a:rPr lang="en-US" altLang="zh-CN"/>
              <a:t>,</a:t>
            </a:r>
            <a:r>
              <a:rPr lang="zh-CN" altLang="en-US"/>
              <a:t>并</a:t>
            </a:r>
            <a:r>
              <a:rPr lang="en-US" altLang="zh-CN"/>
              <a:t>  </a:t>
            </a:r>
            <a:r>
              <a:rPr lang="zh-CN" altLang="en-US"/>
              <a:t>且是其所在簇的优质代表</a:t>
            </a:r>
            <a:r>
              <a:rPr lang="en-US" altLang="zh-CN"/>
              <a:t>,</a:t>
            </a:r>
            <a:r>
              <a:rPr lang="zh-CN" altLang="en-US"/>
              <a:t>从而避免了引入次级信息。</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1. </a:t>
            </a:r>
            <a:r>
              <a:rPr lang="zh-CN" altLang="en-US"/>
              <a:t>筛选核心簇</a:t>
            </a:r>
            <a:r>
              <a:rPr lang="en-US" altLang="zh-CN"/>
              <a:t>:</a:t>
            </a:r>
            <a:r>
              <a:rPr lang="zh-CN" altLang="en-US"/>
              <a:t>根据得分对</a:t>
            </a:r>
            <a:r>
              <a:rPr lang="en-US" altLang="zh-CN"/>
              <a:t> M </a:t>
            </a:r>
            <a:r>
              <a:rPr lang="zh-CN" altLang="en-US"/>
              <a:t>个簇进行排序</a:t>
            </a:r>
            <a:r>
              <a:rPr lang="en-US" altLang="zh-CN"/>
              <a:t>,</a:t>
            </a:r>
            <a:r>
              <a:rPr lang="zh-CN" altLang="en-US"/>
              <a:t>并选取得分最高的</a:t>
            </a:r>
            <a:r>
              <a:rPr lang="en-US" altLang="zh-CN"/>
              <a:t> kc </a:t>
            </a:r>
            <a:r>
              <a:rPr lang="zh-CN" altLang="en-US"/>
              <a:t>个</a:t>
            </a:r>
            <a:r>
              <a:rPr lang="en-US" altLang="zh-CN"/>
              <a:t>“</a:t>
            </a:r>
            <a:r>
              <a:rPr lang="zh-CN" altLang="en-US"/>
              <a:t>核心簇</a:t>
            </a:r>
            <a:r>
              <a:rPr lang="en-US" altLang="zh-CN"/>
              <a:t>”</a:t>
            </a:r>
            <a:r>
              <a:rPr lang="zh-CN" altLang="en-US"/>
              <a:t>。</a:t>
            </a:r>
            <a:r>
              <a:rPr lang="en-US" altLang="zh-CN"/>
              <a:t>  2. </a:t>
            </a:r>
            <a:r>
              <a:rPr lang="zh-CN" altLang="en-US"/>
              <a:t>选择代表性</a:t>
            </a:r>
            <a:r>
              <a:rPr lang="en-US" altLang="zh-CN"/>
              <a:t> Token:</a:t>
            </a:r>
            <a:r>
              <a:rPr lang="zh-CN" altLang="en-US"/>
              <a:t>遍历这</a:t>
            </a:r>
            <a:r>
              <a:rPr lang="en-US" altLang="zh-CN"/>
              <a:t> kc </a:t>
            </a:r>
            <a:r>
              <a:rPr lang="zh-CN" altLang="en-US"/>
              <a:t>个核心簇</a:t>
            </a:r>
            <a:r>
              <a:rPr lang="en-US" altLang="zh-CN"/>
              <a:t>,</a:t>
            </a:r>
            <a:r>
              <a:rPr lang="zh-CN" altLang="en-US"/>
              <a:t>并从每个簇</a:t>
            </a:r>
            <a:r>
              <a:rPr lang="en-US" altLang="zh-CN"/>
              <a:t> Cj </a:t>
            </a:r>
            <a:r>
              <a:rPr lang="zh-CN" altLang="en-US"/>
              <a:t>内部</a:t>
            </a:r>
            <a:r>
              <a:rPr lang="en-US" altLang="zh-CN"/>
              <a:t>,</a:t>
            </a:r>
            <a:r>
              <a:rPr lang="zh-CN" altLang="en-US"/>
              <a:t>选取</a:t>
            </a:r>
            <a:r>
              <a:rPr lang="en-US" altLang="zh-CN"/>
              <a:t> tpc </a:t>
            </a:r>
            <a:r>
              <a:rPr lang="zh-CN" altLang="en-US"/>
              <a:t>个最具代</a:t>
            </a:r>
            <a:r>
              <a:rPr lang="en-US" altLang="zh-CN"/>
              <a:t>  </a:t>
            </a:r>
            <a:r>
              <a:rPr lang="zh-CN" altLang="en-US"/>
              <a:t>表性的</a:t>
            </a:r>
            <a:r>
              <a:rPr lang="en-US" altLang="zh-CN"/>
              <a:t> Token(</a:t>
            </a:r>
            <a:r>
              <a:rPr lang="zh-CN" altLang="en-US"/>
              <a:t>例如</a:t>
            </a:r>
            <a:r>
              <a:rPr lang="en-US" altLang="zh-CN"/>
              <a:t>,</a:t>
            </a:r>
            <a:r>
              <a:rPr lang="zh-CN" altLang="en-US"/>
              <a:t>选择离该簇质心最近的</a:t>
            </a:r>
            <a:r>
              <a:rPr lang="en-US" altLang="zh-CN"/>
              <a:t> Token)</a:t>
            </a:r>
            <a:r>
              <a:rPr lang="zh-CN" altLang="en-US"/>
              <a:t>。</a:t>
            </a:r>
            <a:r>
              <a:rPr lang="en-US" altLang="zh-CN"/>
              <a:t>  3. </a:t>
            </a:r>
            <a:r>
              <a:rPr lang="zh-CN" altLang="en-US"/>
              <a:t>自适应数量调整</a:t>
            </a:r>
            <a:r>
              <a:rPr lang="en-US" altLang="zh-CN"/>
              <a:t>:</a:t>
            </a:r>
            <a:r>
              <a:rPr lang="zh-CN" altLang="en-US"/>
              <a:t>在此步骤中</a:t>
            </a:r>
            <a:r>
              <a:rPr lang="en-US" altLang="zh-CN"/>
              <a:t>,</a:t>
            </a:r>
            <a:r>
              <a:rPr lang="zh-CN" altLang="en-US"/>
              <a:t>我们引入了自适应机制。若某个被选中的核心簇</a:t>
            </a:r>
            <a:r>
              <a:rPr lang="en-US" altLang="zh-CN"/>
              <a:t>  Cj </a:t>
            </a:r>
            <a:r>
              <a:rPr lang="zh-CN" altLang="en-US"/>
              <a:t>的成员数量小于</a:t>
            </a:r>
            <a:r>
              <a:rPr lang="en-US" altLang="zh-CN"/>
              <a:t> tpc,</a:t>
            </a:r>
            <a:r>
              <a:rPr lang="zh-CN" altLang="en-US"/>
              <a:t>算法将不会为了凑数而选择其他</a:t>
            </a:r>
            <a:r>
              <a:rPr lang="en-US" altLang="zh-CN"/>
              <a:t> Token,</a:t>
            </a:r>
            <a:r>
              <a:rPr lang="zh-CN" altLang="en-US"/>
              <a:t>而是稳健地保留</a:t>
            </a:r>
            <a:r>
              <a:rPr lang="en-US" altLang="zh-CN"/>
              <a:t>  </a:t>
            </a:r>
            <a:r>
              <a:rPr lang="zh-CN" altLang="en-US"/>
              <a:t>该簇内的所有成员。因此</a:t>
            </a:r>
            <a:r>
              <a:rPr lang="en-US" altLang="zh-CN"/>
              <a:t>,</a:t>
            </a:r>
            <a:r>
              <a:rPr lang="zh-CN" altLang="en-US"/>
              <a:t>最终保留的</a:t>
            </a:r>
            <a:r>
              <a:rPr lang="en-US" altLang="zh-CN"/>
              <a:t> Token </a:t>
            </a:r>
            <a:r>
              <a:rPr lang="zh-CN" altLang="en-US"/>
              <a:t>总数是一个小于等于</a:t>
            </a:r>
            <a:r>
              <a:rPr lang="en-US" altLang="zh-CN"/>
              <a:t> kc </a:t>
            </a:r>
            <a:r>
              <a:rPr lang="en-US" altLang="en-US"/>
              <a:t>×</a:t>
            </a:r>
            <a:r>
              <a:rPr lang="en-US" altLang="zh-CN"/>
              <a:t> tpc </a:t>
            </a:r>
            <a:r>
              <a:rPr lang="zh-CN" altLang="en-US"/>
              <a:t>的动态</a:t>
            </a:r>
            <a:r>
              <a:rPr lang="en-US" altLang="zh-CN"/>
              <a:t>  </a:t>
            </a:r>
            <a:r>
              <a:rPr lang="zh-CN" altLang="en-US"/>
              <a:t>值。这种设计确保了每一个被保留的</a:t>
            </a:r>
            <a:r>
              <a:rPr lang="en-US" altLang="zh-CN"/>
              <a:t> Token </a:t>
            </a:r>
            <a:r>
              <a:rPr lang="zh-CN" altLang="en-US"/>
              <a:t>都严格来自于高重要性的语义簇</a:t>
            </a:r>
            <a:r>
              <a:rPr lang="en-US" altLang="zh-CN"/>
              <a:t>,</a:t>
            </a:r>
            <a:r>
              <a:rPr lang="zh-CN" altLang="en-US"/>
              <a:t>并</a:t>
            </a:r>
            <a:r>
              <a:rPr lang="en-US" altLang="zh-CN"/>
              <a:t>  </a:t>
            </a:r>
            <a:r>
              <a:rPr lang="zh-CN" altLang="en-US"/>
              <a:t>且是其所在簇的优质代表</a:t>
            </a:r>
            <a:r>
              <a:rPr lang="en-US" altLang="zh-CN"/>
              <a:t>,</a:t>
            </a:r>
            <a:r>
              <a:rPr lang="zh-CN" altLang="en-US"/>
              <a:t>从而避免了引入次级信息。</a:t>
            </a:r>
            <a:endParaRPr lang="zh-CN" altLang="en-US"/>
          </a:p>
          <a:p>
            <a:endParaRPr lang="en-US" altLang="zh-CN"/>
          </a:p>
          <a:p>
            <a:r>
              <a:rPr lang="en-US" altLang="zh-CN"/>
              <a:t>1. **</a:t>
            </a:r>
            <a:r>
              <a:rPr lang="zh-CN" altLang="en-US" b="1"/>
              <a:t>聚类效果显著</a:t>
            </a:r>
            <a:r>
              <a:rPr lang="en-US" altLang="zh-CN"/>
              <a:t>**</a:t>
            </a:r>
            <a:r>
              <a:rPr lang="zh-CN" altLang="en-US"/>
              <a:t>：从图中可以看出，相同颜色的数据点都紧密地聚集在一起，形成清晰的团块。这表明</a:t>
            </a:r>
            <a:r>
              <a:rPr lang="en-US" altLang="zh-CN"/>
              <a:t>K-Means</a:t>
            </a:r>
            <a:r>
              <a:rPr lang="zh-CN" altLang="en-US"/>
              <a:t>算法成功地识别并划分出了多个具有不同语义内涵的</a:t>
            </a:r>
            <a:r>
              <a:rPr lang="en-US" altLang="zh-CN"/>
              <a:t>Token</a:t>
            </a:r>
            <a:r>
              <a:rPr lang="zh-CN" altLang="en-US"/>
              <a:t>簇。</a:t>
            </a:r>
            <a:endParaRPr lang="zh-CN" altLang="en-US"/>
          </a:p>
          <a:p>
            <a:r>
              <a:rPr lang="en-US" altLang="zh-CN"/>
              <a:t>2. **</a:t>
            </a:r>
            <a:r>
              <a:rPr lang="zh-CN" altLang="en-US"/>
              <a:t>剪枝策略的智能性</a:t>
            </a:r>
            <a:r>
              <a:rPr lang="en-US" altLang="zh-CN"/>
              <a:t>**</a:t>
            </a:r>
            <a:r>
              <a:rPr lang="zh-CN" altLang="en-US"/>
              <a:t>：被保留下来的</a:t>
            </a:r>
            <a:r>
              <a:rPr lang="en-US" altLang="zh-CN"/>
              <a:t>21</a:t>
            </a:r>
            <a:r>
              <a:rPr lang="zh-CN" altLang="en-US"/>
              <a:t>个黑色</a:t>
            </a:r>
            <a:r>
              <a:rPr lang="en-US" altLang="zh-CN"/>
              <a:t>“X”</a:t>
            </a:r>
            <a:r>
              <a:rPr lang="zh-CN" altLang="en-US"/>
              <a:t>标记，并非集中在某一个或两个簇内，而是</a:t>
            </a:r>
            <a:r>
              <a:rPr lang="en-US" altLang="zh-CN"/>
              <a:t>**</a:t>
            </a:r>
            <a:r>
              <a:rPr lang="zh-CN" altLang="en-US"/>
              <a:t>广泛地分布在不同的颜色簇之中</a:t>
            </a:r>
            <a:r>
              <a:rPr lang="en-US" altLang="zh-CN"/>
              <a:t>**</a:t>
            </a:r>
            <a:r>
              <a:rPr lang="zh-CN" altLang="en-US"/>
              <a:t>。这正是该算法的核心优势所在：</a:t>
            </a:r>
            <a:endParaRPr lang="zh-CN" altLang="en-US"/>
          </a:p>
          <a:p>
            <a:r>
              <a:rPr lang="en-US" altLang="zh-CN"/>
              <a:t>   - </a:t>
            </a:r>
            <a:r>
              <a:rPr lang="zh-CN" altLang="en-US"/>
              <a:t>它不是简单地保留最</a:t>
            </a:r>
            <a:r>
              <a:rPr lang="en-US" altLang="zh-CN"/>
              <a:t>“</a:t>
            </a:r>
            <a:r>
              <a:rPr lang="zh-CN" altLang="en-US"/>
              <a:t>强</a:t>
            </a:r>
            <a:r>
              <a:rPr lang="en-US" altLang="zh-CN"/>
              <a:t>”</a:t>
            </a:r>
            <a:r>
              <a:rPr lang="zh-CN" altLang="en-US"/>
              <a:t>的一批</a:t>
            </a:r>
            <a:r>
              <a:rPr lang="en-US" altLang="zh-CN"/>
              <a:t>Token</a:t>
            </a:r>
            <a:r>
              <a:rPr lang="zh-CN" altLang="en-US"/>
              <a:t>，因为这些</a:t>
            </a:r>
            <a:r>
              <a:rPr lang="en-US" altLang="zh-CN"/>
              <a:t>Token</a:t>
            </a:r>
            <a:r>
              <a:rPr lang="zh-CN" altLang="en-US"/>
              <a:t>可能都属于同一个语义簇（例如，都描述天空的细节），从而导致信息冗余。</a:t>
            </a:r>
            <a:endParaRPr lang="zh-CN" altLang="en-US"/>
          </a:p>
          <a:p>
            <a:r>
              <a:rPr lang="en-US" altLang="zh-CN"/>
              <a:t>   - </a:t>
            </a:r>
            <a:r>
              <a:rPr lang="zh-CN" altLang="en-US"/>
              <a:t>相反，该算法先评估</a:t>
            </a:r>
            <a:r>
              <a:rPr lang="en-US" altLang="zh-CN"/>
              <a:t>**</a:t>
            </a:r>
            <a:r>
              <a:rPr lang="zh-CN" altLang="en-US"/>
              <a:t>哪个</a:t>
            </a:r>
            <a:r>
              <a:rPr lang="en-US" altLang="zh-CN"/>
              <a:t>“</a:t>
            </a:r>
            <a:r>
              <a:rPr lang="zh-CN" altLang="en-US"/>
              <a:t>簇</a:t>
            </a:r>
            <a:r>
              <a:rPr lang="en-US" altLang="zh-CN"/>
              <a:t>”</a:t>
            </a:r>
            <a:r>
              <a:rPr lang="zh-CN" altLang="en-US"/>
              <a:t>更重要</a:t>
            </a:r>
            <a:r>
              <a:rPr lang="en-US" altLang="zh-CN"/>
              <a:t>**</a:t>
            </a:r>
            <a:r>
              <a:rPr lang="zh-CN" altLang="en-US"/>
              <a:t>，然后从这些最重要的簇中，各自挑选出</a:t>
            </a:r>
            <a:r>
              <a:rPr lang="en-US" altLang="zh-CN"/>
              <a:t>**</a:t>
            </a:r>
            <a:r>
              <a:rPr lang="zh-CN" altLang="en-US"/>
              <a:t>最具代表性的</a:t>
            </a:r>
            <a:r>
              <a:rPr lang="en-US" altLang="zh-CN"/>
              <a:t>Token**</a:t>
            </a:r>
            <a:r>
              <a:rPr lang="zh-CN" altLang="en-US"/>
              <a:t>予以保留</a:t>
            </a:r>
            <a:r>
              <a:rPr lang="en-US" altLang="zh-CN"/>
              <a:t> </a:t>
            </a:r>
            <a:r>
              <a:rPr lang="zh-CN" altLang="en-US"/>
              <a:t>。</a:t>
            </a:r>
            <a:endParaRPr lang="zh-CN" altLang="en-US"/>
          </a:p>
          <a:p>
            <a:r>
              <a:rPr lang="en-US" altLang="zh-CN"/>
              <a:t>   - </a:t>
            </a:r>
            <a:r>
              <a:rPr lang="zh-CN" altLang="en-US"/>
              <a:t>这样做可以确保最终保留下来的</a:t>
            </a:r>
            <a:r>
              <a:rPr lang="en-US" altLang="zh-CN"/>
              <a:t>21</a:t>
            </a:r>
            <a:r>
              <a:rPr lang="zh-CN" altLang="en-US"/>
              <a:t>个</a:t>
            </a:r>
            <a:r>
              <a:rPr lang="en-US" altLang="zh-CN"/>
              <a:t>Token</a:t>
            </a:r>
            <a:r>
              <a:rPr lang="zh-CN" altLang="en-US"/>
              <a:t>，虽然数量少，但其语义覆盖面广，分别代表了原始图像中不同方面（例如，天空、建筑、人物、地面等）的核心信息，构成了一组信息密度高且多样化的代表。</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Attention Rollout </a:t>
            </a:r>
            <a:r>
              <a:rPr lang="zh-CN" altLang="en-US"/>
              <a:t>机制</a:t>
            </a:r>
            <a:r>
              <a:rPr lang="en-US" altLang="zh-CN"/>
              <a:t>[6] </a:t>
            </a:r>
            <a:r>
              <a:rPr lang="zh-CN" altLang="en-US"/>
              <a:t>是一种在大型视觉语言模型</a:t>
            </a:r>
            <a:r>
              <a:rPr lang="en-US" altLang="zh-CN"/>
              <a:t> (LVLM) </a:t>
            </a:r>
            <a:r>
              <a:rPr lang="zh-CN" altLang="en-US"/>
              <a:t>中合并多层注意力以</a:t>
            </a:r>
            <a:r>
              <a:rPr lang="en-US" altLang="zh-CN"/>
              <a:t>  </a:t>
            </a:r>
            <a:r>
              <a:rPr lang="zh-CN" altLang="en-US"/>
              <a:t>作为</a:t>
            </a:r>
            <a:r>
              <a:rPr lang="en-US" altLang="zh-CN"/>
              <a:t> Token </a:t>
            </a:r>
            <a:r>
              <a:rPr lang="zh-CN" altLang="en-US"/>
              <a:t>剪枝时的评分标准的机制</a:t>
            </a:r>
            <a:r>
              <a:rPr lang="en-US" altLang="zh-CN"/>
              <a:t>, </a:t>
            </a:r>
            <a:r>
              <a:rPr lang="zh-CN" altLang="en-US"/>
              <a:t>该机制可以捕捉特征在深度网络中的长程依赖</a:t>
            </a:r>
            <a:r>
              <a:rPr lang="en-US" altLang="zh-CN"/>
              <a:t>, </a:t>
            </a:r>
            <a:r>
              <a:rPr lang="zh-CN" altLang="en-US"/>
              <a:t>避</a:t>
            </a:r>
            <a:r>
              <a:rPr lang="en-US" altLang="zh-CN"/>
              <a:t>  </a:t>
            </a:r>
            <a:r>
              <a:rPr lang="zh-CN" altLang="en-US"/>
              <a:t>免了过度依赖某一层输出的问题</a:t>
            </a:r>
            <a:endParaRPr lang="zh-CN" altLang="en-US"/>
          </a:p>
          <a:p>
            <a:endParaRPr lang="zh-CN" altLang="en-US"/>
          </a:p>
          <a:p>
            <a:r>
              <a:rPr lang="en-US" altLang="zh-CN"/>
              <a:t>- **</a:t>
            </a:r>
            <a:r>
              <a:rPr lang="zh-CN" altLang="en-US"/>
              <a:t>初始化</a:t>
            </a:r>
            <a:r>
              <a:rPr lang="en-US" altLang="zh-CN"/>
              <a:t> (l=l1)**: </a:t>
            </a:r>
            <a:r>
              <a:rPr lang="zh-CN" altLang="en-US"/>
              <a:t>合并过程从第</a:t>
            </a:r>
            <a:r>
              <a:rPr lang="en-US" altLang="zh-CN"/>
              <a:t> l1 </a:t>
            </a:r>
            <a:r>
              <a:rPr lang="zh-CN" altLang="en-US"/>
              <a:t>层开始，该层的合并后矩阵熵</a:t>
            </a:r>
            <a:r>
              <a:rPr lang="en-US" altLang="zh-CN"/>
              <a:t> H~l1 </a:t>
            </a:r>
            <a:r>
              <a:rPr lang="zh-CN" altLang="en-US"/>
              <a:t>直接等于其原始计算出的矩阵熵</a:t>
            </a:r>
            <a:r>
              <a:rPr lang="en-US" altLang="zh-CN"/>
              <a:t> Hl1 </a:t>
            </a:r>
            <a:r>
              <a:rPr lang="zh-CN" altLang="en-US"/>
              <a:t>。</a:t>
            </a:r>
            <a:endParaRPr lang="zh-CN" altLang="en-US"/>
          </a:p>
          <a:p>
            <a:endParaRPr lang="en-US" altLang="zh-CN"/>
          </a:p>
          <a:p>
            <a:r>
              <a:rPr lang="en-US" altLang="zh-CN"/>
              <a:t>- **</a:t>
            </a:r>
            <a:r>
              <a:rPr lang="zh-CN" altLang="en-US"/>
              <a:t>递归步骤</a:t>
            </a:r>
            <a:r>
              <a:rPr lang="en-US" altLang="zh-CN"/>
              <a:t> (l1&lt;l≤l2)**: </a:t>
            </a:r>
            <a:r>
              <a:rPr lang="zh-CN" altLang="en-US"/>
              <a:t>对于后续的每一层</a:t>
            </a:r>
            <a:r>
              <a:rPr lang="en-US" altLang="zh-CN"/>
              <a:t> l</a:t>
            </a:r>
            <a:r>
              <a:rPr lang="zh-CN" altLang="en-US"/>
              <a:t>，其合并后的矩阵熵</a:t>
            </a:r>
            <a:r>
              <a:rPr lang="en-US" altLang="zh-CN"/>
              <a:t> H~l </a:t>
            </a:r>
            <a:r>
              <a:rPr lang="zh-CN" altLang="en-US"/>
              <a:t>是由当前层的原始矩阵熵</a:t>
            </a:r>
            <a:r>
              <a:rPr lang="en-US" altLang="zh-CN"/>
              <a:t> Hl</a:t>
            </a:r>
            <a:r>
              <a:rPr lang="zh-CN" altLang="en-US"/>
              <a:t>（加上一个单位矩阵</a:t>
            </a:r>
            <a:r>
              <a:rPr lang="en-US" altLang="zh-CN"/>
              <a:t>I</a:t>
            </a:r>
            <a:r>
              <a:rPr lang="zh-CN" altLang="en-US"/>
              <a:t>）与上一层合并后的结果</a:t>
            </a:r>
            <a:r>
              <a:rPr lang="en-US" altLang="zh-CN"/>
              <a:t> H~l−1 </a:t>
            </a:r>
            <a:r>
              <a:rPr lang="zh-CN" altLang="en-US"/>
              <a:t>相乘得到的</a:t>
            </a:r>
            <a:r>
              <a:rPr lang="en-US" altLang="zh-CN"/>
              <a:t> </a:t>
            </a:r>
            <a:r>
              <a:rPr lang="zh-CN" altLang="en-US"/>
              <a:t>。这可以理解为将当前层的信息</a:t>
            </a:r>
            <a:r>
              <a:rPr lang="en-US" altLang="zh-CN"/>
              <a:t>“</a:t>
            </a:r>
            <a:r>
              <a:rPr lang="zh-CN" altLang="en-US"/>
              <a:t>叠加</a:t>
            </a:r>
            <a:r>
              <a:rPr lang="en-US" altLang="zh-CN"/>
              <a:t>”</a:t>
            </a:r>
            <a:r>
              <a:rPr lang="zh-CN" altLang="en-US"/>
              <a:t>到之前所有层累积的信息之上。</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从性能与效率指标对比</a:t>
            </a:r>
            <a:r>
              <a:rPr lang="en-US" altLang="zh-CN"/>
              <a:t>,</a:t>
            </a:r>
            <a:r>
              <a:rPr lang="zh-CN" altLang="en-US"/>
              <a:t>可以得出以下结论</a:t>
            </a:r>
            <a:r>
              <a:rPr lang="en-US" altLang="zh-CN"/>
              <a:t>:FastViT-Prune </a:t>
            </a:r>
            <a:r>
              <a:rPr lang="zh-CN" altLang="en-US"/>
              <a:t>可以显著提高原模型的</a:t>
            </a:r>
            <a:r>
              <a:rPr lang="en-US" altLang="zh-CN"/>
              <a:t>  </a:t>
            </a:r>
            <a:r>
              <a:rPr lang="zh-CN" altLang="en-US"/>
              <a:t>生成质量与效率</a:t>
            </a:r>
            <a:r>
              <a:rPr lang="en-US" altLang="zh-CN"/>
              <a:t>,Entropy-Prune </a:t>
            </a:r>
            <a:r>
              <a:rPr lang="zh-CN" altLang="en-US"/>
              <a:t>方案在实际应用中会增加其计算复杂度</a:t>
            </a:r>
            <a:r>
              <a:rPr lang="en-US" altLang="zh-CN"/>
              <a:t>,</a:t>
            </a:r>
            <a:r>
              <a:rPr lang="zh-CN" altLang="en-US"/>
              <a:t>致使其延迟明</a:t>
            </a:r>
            <a:r>
              <a:rPr lang="en-US" altLang="zh-CN"/>
              <a:t>  </a:t>
            </a:r>
            <a:r>
              <a:rPr lang="zh-CN" altLang="en-US"/>
              <a:t>显增大</a:t>
            </a:r>
            <a:r>
              <a:rPr lang="en-US" altLang="zh-CN"/>
              <a:t>(</a:t>
            </a:r>
            <a:r>
              <a:rPr lang="zh-CN" altLang="en-US"/>
              <a:t>这是不可避免地</a:t>
            </a:r>
            <a:r>
              <a:rPr lang="en-US" altLang="zh-CN"/>
              <a:t>,</a:t>
            </a:r>
            <a:r>
              <a:rPr lang="zh-CN" altLang="en-US"/>
              <a:t>尽管我们已经尽可能降低处理方案的复杂度</a:t>
            </a:r>
            <a:r>
              <a:rPr lang="en-US" altLang="zh-CN"/>
              <a:t>),</a:t>
            </a:r>
            <a:r>
              <a:rPr lang="zh-CN" altLang="en-US"/>
              <a:t>而生成质量</a:t>
            </a:r>
            <a:r>
              <a:rPr lang="en-US" altLang="zh-CN"/>
              <a:t>  </a:t>
            </a:r>
            <a:r>
              <a:rPr lang="zh-CN" altLang="en-US"/>
              <a:t>较基线模型降低较少</a:t>
            </a:r>
            <a:r>
              <a:rPr lang="en-US" altLang="zh-CN"/>
              <a:t>,</a:t>
            </a:r>
            <a:r>
              <a:rPr lang="zh-CN" altLang="en-US"/>
              <a:t>如果在算力充裕的情况下</a:t>
            </a:r>
            <a:r>
              <a:rPr lang="en-US" altLang="zh-CN"/>
              <a:t>,</a:t>
            </a:r>
            <a:r>
              <a:rPr lang="zh-CN" altLang="en-US"/>
              <a:t>具备一定的可行性。</a:t>
            </a:r>
            <a:endParaRPr lang="zh-CN" altLang="en-US"/>
          </a:p>
          <a:p>
            <a:endParaRPr lang="en-US" altLang="zh-CN"/>
          </a:p>
          <a:p>
            <a:r>
              <a:rPr lang="en-US" altLang="zh-CN"/>
              <a:t>### 1. BLEU-4 (Bilingual Evaluation Understudy)</a:t>
            </a:r>
            <a:endParaRPr lang="en-US" altLang="zh-CN"/>
          </a:p>
          <a:p>
            <a:r>
              <a:rPr lang="en-US" altLang="zh-CN"/>
              <a:t>- **</a:t>
            </a:r>
            <a:r>
              <a:rPr lang="zh-CN" altLang="en-US"/>
              <a:t>核心思想</a:t>
            </a:r>
            <a:r>
              <a:rPr lang="en-US" altLang="zh-CN"/>
              <a:t>**</a:t>
            </a:r>
            <a:r>
              <a:rPr lang="zh-CN" altLang="en-US"/>
              <a:t>：衡量</a:t>
            </a:r>
            <a:r>
              <a:rPr lang="en-US" altLang="zh-CN"/>
              <a:t>“</a:t>
            </a:r>
            <a:r>
              <a:rPr lang="zh-CN" altLang="en-US"/>
              <a:t>生成文本</a:t>
            </a:r>
            <a:r>
              <a:rPr lang="en-US" altLang="zh-CN"/>
              <a:t>”</a:t>
            </a:r>
            <a:r>
              <a:rPr lang="zh-CN" altLang="en-US"/>
              <a:t>和</a:t>
            </a:r>
            <a:r>
              <a:rPr lang="en-US" altLang="zh-CN"/>
              <a:t>“</a:t>
            </a:r>
            <a:r>
              <a:rPr lang="zh-CN" altLang="en-US"/>
              <a:t>参考文本</a:t>
            </a:r>
            <a:r>
              <a:rPr lang="en-US" altLang="zh-CN"/>
              <a:t>”</a:t>
            </a:r>
            <a:r>
              <a:rPr lang="zh-CN" altLang="en-US"/>
              <a:t>之间</a:t>
            </a:r>
            <a:r>
              <a:rPr lang="en-US" altLang="zh-CN"/>
              <a:t>n-gram</a:t>
            </a:r>
            <a:r>
              <a:rPr lang="zh-CN" altLang="en-US"/>
              <a:t>（</a:t>
            </a:r>
            <a:r>
              <a:rPr lang="en-US" altLang="zh-CN"/>
              <a:t>n</a:t>
            </a:r>
            <a:r>
              <a:rPr lang="zh-CN" altLang="en-US"/>
              <a:t>元语法）的重合度。它是一种基于</a:t>
            </a:r>
            <a:r>
              <a:rPr lang="en-US" altLang="zh-CN"/>
              <a:t>**</a:t>
            </a:r>
            <a:r>
              <a:rPr lang="zh-CN" altLang="en-US"/>
              <a:t>精确率</a:t>
            </a:r>
            <a:r>
              <a:rPr lang="en-US" altLang="zh-CN"/>
              <a:t> (Precision)** </a:t>
            </a:r>
            <a:r>
              <a:rPr lang="zh-CN" altLang="en-US"/>
              <a:t>的方法。</a:t>
            </a:r>
            <a:endParaRPr lang="zh-CN" altLang="en-US"/>
          </a:p>
          <a:p>
            <a:r>
              <a:rPr lang="en-US" altLang="zh-CN"/>
              <a:t>- **</a:t>
            </a:r>
            <a:r>
              <a:rPr lang="zh-CN" altLang="en-US"/>
              <a:t>工作原理</a:t>
            </a:r>
            <a:r>
              <a:rPr lang="en-US" altLang="zh-CN"/>
              <a:t>**</a:t>
            </a:r>
            <a:r>
              <a:rPr lang="zh-CN" altLang="en-US"/>
              <a:t>：</a:t>
            </a:r>
            <a:endParaRPr lang="zh-CN" altLang="en-US"/>
          </a:p>
          <a:p>
            <a:r>
              <a:rPr lang="en-US" altLang="zh-CN"/>
              <a:t>  - </a:t>
            </a:r>
            <a:r>
              <a:rPr lang="zh-CN" altLang="en-US"/>
              <a:t>它会计算</a:t>
            </a:r>
            <a:r>
              <a:rPr lang="en-US" altLang="zh-CN"/>
              <a:t>1-gram, 2-gram, 3-gram, </a:t>
            </a:r>
            <a:r>
              <a:rPr lang="zh-CN" altLang="en-US"/>
              <a:t>和</a:t>
            </a:r>
            <a:r>
              <a:rPr lang="en-US" altLang="zh-CN"/>
              <a:t> 4-gram</a:t>
            </a:r>
            <a:r>
              <a:rPr lang="zh-CN" altLang="en-US"/>
              <a:t>（即连续的</a:t>
            </a:r>
            <a:r>
              <a:rPr lang="en-US" altLang="zh-CN"/>
              <a:t>1</a:t>
            </a:r>
            <a:r>
              <a:rPr lang="zh-CN" altLang="en-US"/>
              <a:t>、</a:t>
            </a:r>
            <a:r>
              <a:rPr lang="en-US" altLang="zh-CN"/>
              <a:t>2</a:t>
            </a:r>
            <a:r>
              <a:rPr lang="zh-CN" altLang="en-US"/>
              <a:t>、</a:t>
            </a:r>
            <a:r>
              <a:rPr lang="en-US" altLang="zh-CN"/>
              <a:t>3</a:t>
            </a:r>
            <a:r>
              <a:rPr lang="zh-CN" altLang="en-US"/>
              <a:t>、</a:t>
            </a:r>
            <a:r>
              <a:rPr lang="en-US" altLang="zh-CN"/>
              <a:t>4</a:t>
            </a:r>
            <a:r>
              <a:rPr lang="zh-CN" altLang="en-US"/>
              <a:t>个词的组合）在生成文本和参考文本中共同出现的比例。</a:t>
            </a:r>
            <a:endParaRPr lang="zh-CN" altLang="en-US"/>
          </a:p>
          <a:p>
            <a:r>
              <a:rPr lang="en-US" altLang="zh-CN"/>
              <a:t>  - **BLEU-4** </a:t>
            </a:r>
            <a:r>
              <a:rPr lang="zh-CN" altLang="en-US"/>
              <a:t>表示它会综合考虑从</a:t>
            </a:r>
            <a:r>
              <a:rPr lang="en-US" altLang="zh-CN"/>
              <a:t>1-gram</a:t>
            </a:r>
            <a:r>
              <a:rPr lang="zh-CN" altLang="en-US"/>
              <a:t>到</a:t>
            </a:r>
            <a:r>
              <a:rPr lang="en-US" altLang="zh-CN"/>
              <a:t>4-gram</a:t>
            </a:r>
            <a:r>
              <a:rPr lang="zh-CN" altLang="en-US"/>
              <a:t>的匹配情况，并计算一个加权几何平均值。</a:t>
            </a:r>
            <a:endParaRPr lang="zh-CN" altLang="en-US"/>
          </a:p>
          <a:p>
            <a:r>
              <a:rPr lang="en-US" altLang="zh-CN"/>
              <a:t>  - </a:t>
            </a:r>
            <a:r>
              <a:rPr lang="zh-CN" altLang="en-US"/>
              <a:t>为了惩罚那些虽然精确率高但句子过短的生成结果（例如，只生成一个</a:t>
            </a:r>
            <a:r>
              <a:rPr lang="en-US" altLang="zh-CN"/>
              <a:t>“the”</a:t>
            </a:r>
            <a:r>
              <a:rPr lang="zh-CN" altLang="en-US"/>
              <a:t>），</a:t>
            </a:r>
            <a:r>
              <a:rPr lang="en-US" altLang="zh-CN"/>
              <a:t>BLEU</a:t>
            </a:r>
            <a:r>
              <a:rPr lang="zh-CN" altLang="en-US"/>
              <a:t>引入了</a:t>
            </a:r>
            <a:r>
              <a:rPr lang="en-US" altLang="zh-CN"/>
              <a:t>“</a:t>
            </a:r>
            <a:r>
              <a:rPr lang="zh-CN" altLang="en-US"/>
              <a:t>简短惩罚因子</a:t>
            </a:r>
            <a:r>
              <a:rPr lang="en-US" altLang="zh-CN"/>
              <a:t>”</a:t>
            </a:r>
            <a:r>
              <a:rPr lang="zh-CN" altLang="en-US"/>
              <a:t>（</a:t>
            </a:r>
            <a:r>
              <a:rPr lang="en-US" altLang="zh-CN"/>
              <a:t>Brevity Penalty</a:t>
            </a:r>
            <a:r>
              <a:rPr lang="zh-CN" altLang="en-US"/>
              <a:t>）。</a:t>
            </a:r>
            <a:endParaRPr lang="zh-CN" altLang="en-US"/>
          </a:p>
          <a:p>
            <a:r>
              <a:rPr lang="en-US" altLang="zh-CN"/>
              <a:t>- **</a:t>
            </a:r>
            <a:r>
              <a:rPr lang="zh-CN" altLang="en-US"/>
              <a:t>优点</a:t>
            </a:r>
            <a:r>
              <a:rPr lang="en-US" altLang="zh-CN"/>
              <a:t>**</a:t>
            </a:r>
            <a:r>
              <a:rPr lang="zh-CN" altLang="en-US"/>
              <a:t>：计算速度快，与人类判断有一定的相关性。</a:t>
            </a:r>
            <a:endParaRPr lang="zh-CN" altLang="en-US"/>
          </a:p>
          <a:p>
            <a:r>
              <a:rPr lang="en-US" altLang="zh-CN"/>
              <a:t>- **</a:t>
            </a:r>
            <a:r>
              <a:rPr lang="zh-CN" altLang="en-US"/>
              <a:t>缺点</a:t>
            </a:r>
            <a:r>
              <a:rPr lang="en-US" altLang="zh-CN"/>
              <a:t>**</a:t>
            </a:r>
            <a:r>
              <a:rPr lang="zh-CN" altLang="en-US"/>
              <a:t>：不考虑同义词，对句子结构和语法不敏感，有时与人类的直观感受有出入。</a:t>
            </a:r>
            <a:endParaRPr lang="zh-CN" altLang="en-US"/>
          </a:p>
          <a:p>
            <a:endParaRPr lang="en-US" altLang="zh-CN"/>
          </a:p>
          <a:p>
            <a:r>
              <a:rPr lang="en-US" altLang="zh-CN"/>
              <a:t>### 2. METEOR (Metric for Evaluation of Translation with Explicit ORdering)</a:t>
            </a:r>
            <a:endParaRPr lang="en-US" altLang="zh-CN"/>
          </a:p>
          <a:p>
            <a:r>
              <a:rPr lang="en-US" altLang="zh-CN"/>
              <a:t>- **</a:t>
            </a:r>
            <a:r>
              <a:rPr lang="zh-CN" altLang="en-US"/>
              <a:t>核心思想</a:t>
            </a:r>
            <a:r>
              <a:rPr lang="en-US" altLang="zh-CN"/>
              <a:t>**</a:t>
            </a:r>
            <a:r>
              <a:rPr lang="zh-CN" altLang="en-US"/>
              <a:t>：旨在改进</a:t>
            </a:r>
            <a:r>
              <a:rPr lang="en-US" altLang="zh-CN"/>
              <a:t>BLEU</a:t>
            </a:r>
            <a:r>
              <a:rPr lang="zh-CN" altLang="en-US"/>
              <a:t>的缺点，它在衡量匹配度时同时考虑了</a:t>
            </a:r>
            <a:r>
              <a:rPr lang="en-US" altLang="zh-CN"/>
              <a:t>**</a:t>
            </a:r>
            <a:r>
              <a:rPr lang="zh-CN" altLang="en-US"/>
              <a:t>精确率和召回率</a:t>
            </a:r>
            <a:r>
              <a:rPr lang="en-US" altLang="zh-CN"/>
              <a:t> (Recall)**</a:t>
            </a:r>
            <a:r>
              <a:rPr lang="zh-CN" altLang="en-US"/>
              <a:t>。</a:t>
            </a:r>
            <a:endParaRPr lang="zh-CN" altLang="en-US"/>
          </a:p>
          <a:p>
            <a:r>
              <a:rPr lang="en-US" altLang="zh-CN"/>
              <a:t>- **</a:t>
            </a:r>
            <a:r>
              <a:rPr lang="zh-CN" altLang="en-US"/>
              <a:t>工作原理</a:t>
            </a:r>
            <a:r>
              <a:rPr lang="en-US" altLang="zh-CN"/>
              <a:t>**</a:t>
            </a:r>
            <a:r>
              <a:rPr lang="zh-CN" altLang="en-US"/>
              <a:t>：</a:t>
            </a:r>
            <a:endParaRPr lang="zh-CN" altLang="en-US"/>
          </a:p>
          <a:p>
            <a:r>
              <a:rPr lang="en-US" altLang="zh-CN"/>
              <a:t>  - </a:t>
            </a:r>
            <a:r>
              <a:rPr lang="zh-CN" altLang="en-US"/>
              <a:t>它首先在生成文本和参考文本之间寻找最佳的词对齐。</a:t>
            </a:r>
            <a:endParaRPr lang="zh-CN" altLang="en-US"/>
          </a:p>
          <a:p>
            <a:r>
              <a:rPr lang="en-US" altLang="zh-CN"/>
              <a:t>  - </a:t>
            </a:r>
            <a:r>
              <a:rPr lang="zh-CN" altLang="en-US"/>
              <a:t>与</a:t>
            </a:r>
            <a:r>
              <a:rPr lang="en-US" altLang="zh-CN"/>
              <a:t>BLEU</a:t>
            </a:r>
            <a:r>
              <a:rPr lang="zh-CN" altLang="en-US"/>
              <a:t>不同，</a:t>
            </a:r>
            <a:r>
              <a:rPr lang="en-US" altLang="zh-CN"/>
              <a:t>METEOR</a:t>
            </a:r>
            <a:r>
              <a:rPr lang="zh-CN" altLang="en-US"/>
              <a:t>能够识别</a:t>
            </a:r>
            <a:r>
              <a:rPr lang="en-US" altLang="zh-CN"/>
              <a:t>**</a:t>
            </a:r>
            <a:r>
              <a:rPr lang="zh-CN" altLang="en-US"/>
              <a:t>同义词</a:t>
            </a:r>
            <a:r>
              <a:rPr lang="en-US" altLang="zh-CN"/>
              <a:t>**</a:t>
            </a:r>
            <a:r>
              <a:rPr lang="zh-CN" altLang="en-US"/>
              <a:t>和</a:t>
            </a:r>
            <a:r>
              <a:rPr lang="en-US" altLang="zh-CN"/>
              <a:t>**</a:t>
            </a:r>
            <a:r>
              <a:rPr lang="zh-CN" altLang="en-US"/>
              <a:t>词干相同</a:t>
            </a:r>
            <a:r>
              <a:rPr lang="en-US" altLang="zh-CN"/>
              <a:t>**</a:t>
            </a:r>
            <a:r>
              <a:rPr lang="zh-CN" altLang="en-US"/>
              <a:t>的词（例如，</a:t>
            </a:r>
            <a:r>
              <a:rPr lang="en-US" altLang="zh-CN"/>
              <a:t>“run” </a:t>
            </a:r>
            <a:r>
              <a:rPr lang="zh-CN" altLang="en-US"/>
              <a:t>和</a:t>
            </a:r>
            <a:r>
              <a:rPr lang="en-US" altLang="zh-CN"/>
              <a:t> “running”</a:t>
            </a:r>
            <a:r>
              <a:rPr lang="zh-CN" altLang="en-US"/>
              <a:t>），而不仅仅是完全相同的词。</a:t>
            </a:r>
            <a:endParaRPr lang="zh-CN" altLang="en-US"/>
          </a:p>
          <a:p>
            <a:r>
              <a:rPr lang="en-US" altLang="zh-CN"/>
              <a:t>  - </a:t>
            </a:r>
            <a:r>
              <a:rPr lang="zh-CN" altLang="en-US"/>
              <a:t>它使用精确率和召回率的调和平均数（</a:t>
            </a:r>
            <a:r>
              <a:rPr lang="en-US" altLang="zh-CN"/>
              <a:t>Harmonic Mean</a:t>
            </a:r>
            <a:r>
              <a:rPr lang="zh-CN" altLang="en-US"/>
              <a:t>）来计算最终得分，对词序的流畅性也有一定的惩罚。</a:t>
            </a:r>
            <a:endParaRPr lang="zh-CN" altLang="en-US"/>
          </a:p>
          <a:p>
            <a:r>
              <a:rPr lang="en-US" altLang="zh-CN"/>
              <a:t>- **</a:t>
            </a:r>
            <a:r>
              <a:rPr lang="zh-CN" altLang="en-US"/>
              <a:t>优点</a:t>
            </a:r>
            <a:r>
              <a:rPr lang="en-US" altLang="zh-CN"/>
              <a:t>**</a:t>
            </a:r>
            <a:r>
              <a:rPr lang="zh-CN" altLang="en-US"/>
              <a:t>：比</a:t>
            </a:r>
            <a:r>
              <a:rPr lang="en-US" altLang="zh-CN"/>
              <a:t>BLEU</a:t>
            </a:r>
            <a:r>
              <a:rPr lang="zh-CN" altLang="en-US"/>
              <a:t>更考虑语义，与人类判断的相关性更高。</a:t>
            </a:r>
            <a:endParaRPr lang="zh-CN" altLang="en-US"/>
          </a:p>
          <a:p>
            <a:endParaRPr lang="en-US" altLang="zh-CN"/>
          </a:p>
          <a:p>
            <a:r>
              <a:rPr lang="en-US" altLang="zh-CN"/>
              <a:t>### 3. ROUGE-L (Recall-Oriented Understudy for Gisting Evaluation)</a:t>
            </a:r>
            <a:endParaRPr lang="en-US" altLang="zh-CN"/>
          </a:p>
          <a:p>
            <a:r>
              <a:rPr lang="en-US" altLang="zh-CN"/>
              <a:t>- **</a:t>
            </a:r>
            <a:r>
              <a:rPr lang="zh-CN" altLang="en-US"/>
              <a:t>核心思想</a:t>
            </a:r>
            <a:r>
              <a:rPr lang="en-US" altLang="zh-CN"/>
              <a:t>**</a:t>
            </a:r>
            <a:r>
              <a:rPr lang="zh-CN" altLang="en-US"/>
              <a:t>：</a:t>
            </a:r>
            <a:r>
              <a:rPr lang="en-US" altLang="zh-CN"/>
              <a:t>ROUGE</a:t>
            </a:r>
            <a:r>
              <a:rPr lang="zh-CN" altLang="en-US"/>
              <a:t>系列指标主要用于评估自动文摘，它更侧重于</a:t>
            </a:r>
            <a:r>
              <a:rPr lang="en-US" altLang="zh-CN"/>
              <a:t>**</a:t>
            </a:r>
            <a:r>
              <a:rPr lang="zh-CN" altLang="en-US"/>
              <a:t>召回率</a:t>
            </a:r>
            <a:r>
              <a:rPr lang="en-US" altLang="zh-CN"/>
              <a:t>**</a:t>
            </a:r>
            <a:r>
              <a:rPr lang="zh-CN" altLang="en-US"/>
              <a:t>，即参考文本中的重要信息有多少被生成文本覆盖了。</a:t>
            </a:r>
            <a:endParaRPr lang="zh-CN" altLang="en-US"/>
          </a:p>
          <a:p>
            <a:r>
              <a:rPr lang="en-US" altLang="zh-CN"/>
              <a:t>- **</a:t>
            </a:r>
            <a:r>
              <a:rPr lang="zh-CN" altLang="en-US"/>
              <a:t>工作原理</a:t>
            </a:r>
            <a:r>
              <a:rPr lang="en-US" altLang="zh-CN"/>
              <a:t>**</a:t>
            </a:r>
            <a:r>
              <a:rPr lang="zh-CN" altLang="en-US"/>
              <a:t>：</a:t>
            </a:r>
            <a:endParaRPr lang="zh-CN" altLang="en-US"/>
          </a:p>
          <a:p>
            <a:r>
              <a:rPr lang="en-US" altLang="zh-CN"/>
              <a:t>  - **ROUGE-L** </a:t>
            </a:r>
            <a:r>
              <a:rPr lang="zh-CN" altLang="en-US"/>
              <a:t>中的</a:t>
            </a:r>
            <a:r>
              <a:rPr lang="en-US" altLang="zh-CN"/>
              <a:t> “L” </a:t>
            </a:r>
            <a:r>
              <a:rPr lang="zh-CN" altLang="en-US"/>
              <a:t>代表</a:t>
            </a:r>
            <a:r>
              <a:rPr lang="en-US" altLang="zh-CN"/>
              <a:t>**</a:t>
            </a:r>
            <a:r>
              <a:rPr lang="zh-CN" altLang="en-US"/>
              <a:t>最长公共子序列</a:t>
            </a:r>
            <a:r>
              <a:rPr lang="en-US" altLang="zh-CN"/>
              <a:t> (Longest Common Subsequence, LCS)**</a:t>
            </a:r>
            <a:r>
              <a:rPr lang="zh-CN" altLang="en-US"/>
              <a:t>。</a:t>
            </a:r>
            <a:endParaRPr lang="zh-CN" altLang="en-US"/>
          </a:p>
          <a:p>
            <a:r>
              <a:rPr lang="en-US" altLang="zh-CN"/>
              <a:t>  - </a:t>
            </a:r>
            <a:r>
              <a:rPr lang="zh-CN" altLang="en-US"/>
              <a:t>它会查找生成文本和参考文本之间最长的共现词语序列，即使这些词在原句中不是连续的。例如，</a:t>
            </a:r>
            <a:r>
              <a:rPr lang="en-US" altLang="zh-CN"/>
              <a:t>“A B C D” </a:t>
            </a:r>
            <a:r>
              <a:rPr lang="zh-CN" altLang="en-US"/>
              <a:t>和</a:t>
            </a:r>
            <a:r>
              <a:rPr lang="en-US" altLang="zh-CN"/>
              <a:t> “A X B C Y D” </a:t>
            </a:r>
            <a:r>
              <a:rPr lang="zh-CN" altLang="en-US"/>
              <a:t>的</a:t>
            </a:r>
            <a:r>
              <a:rPr lang="en-US" altLang="zh-CN"/>
              <a:t>LCS</a:t>
            </a:r>
            <a:r>
              <a:rPr lang="zh-CN" altLang="en-US"/>
              <a:t>就是</a:t>
            </a:r>
            <a:r>
              <a:rPr lang="en-US" altLang="zh-CN"/>
              <a:t> “A B C D”</a:t>
            </a:r>
            <a:r>
              <a:rPr lang="zh-CN" altLang="en-US"/>
              <a:t>。</a:t>
            </a:r>
            <a:endParaRPr lang="zh-CN" altLang="en-US"/>
          </a:p>
          <a:p>
            <a:r>
              <a:rPr lang="en-US" altLang="zh-CN"/>
              <a:t>  - LCS</a:t>
            </a:r>
            <a:r>
              <a:rPr lang="zh-CN" altLang="en-US"/>
              <a:t>越长，说明生成文本捕捉到了参考文本越多的核心内容。</a:t>
            </a:r>
            <a:endParaRPr lang="zh-CN" altLang="en-US"/>
          </a:p>
          <a:p>
            <a:r>
              <a:rPr lang="en-US" altLang="zh-CN"/>
              <a:t>- **</a:t>
            </a:r>
            <a:r>
              <a:rPr lang="zh-CN" altLang="en-US"/>
              <a:t>优点</a:t>
            </a:r>
            <a:r>
              <a:rPr lang="en-US" altLang="zh-CN"/>
              <a:t>**</a:t>
            </a:r>
            <a:r>
              <a:rPr lang="zh-CN" altLang="en-US"/>
              <a:t>：能很好地反映句子级别结构上的相似性。</a:t>
            </a:r>
            <a:endParaRPr lang="zh-CN" altLang="en-US"/>
          </a:p>
          <a:p>
            <a:endParaRPr lang="en-US" altLang="zh-CN"/>
          </a:p>
          <a:p>
            <a:r>
              <a:rPr lang="en-US" altLang="zh-CN"/>
              <a:t>### 4. CIDEr (Consensus-based Image Description Evaluation)</a:t>
            </a:r>
            <a:endParaRPr lang="en-US" altLang="zh-CN"/>
          </a:p>
          <a:p>
            <a:r>
              <a:rPr lang="en-US" altLang="zh-CN"/>
              <a:t>- **</a:t>
            </a:r>
            <a:r>
              <a:rPr lang="zh-CN" altLang="en-US"/>
              <a:t>核心思想</a:t>
            </a:r>
            <a:r>
              <a:rPr lang="en-US" altLang="zh-CN"/>
              <a:t>**</a:t>
            </a:r>
            <a:r>
              <a:rPr lang="zh-CN" altLang="en-US"/>
              <a:t>：专门为图像描述任务设计，它认为一个好的描述应该包含被大多数人（共识）认可的、有信息量的表达</a:t>
            </a:r>
            <a:r>
              <a:rPr lang="en-US" altLang="zh-CN"/>
              <a:t> </a:t>
            </a:r>
            <a:r>
              <a:rPr lang="zh-CN" altLang="en-US"/>
              <a:t>。</a:t>
            </a:r>
            <a:endParaRPr lang="zh-CN" altLang="en-US"/>
          </a:p>
          <a:p>
            <a:r>
              <a:rPr lang="en-US" altLang="zh-CN"/>
              <a:t>- **</a:t>
            </a:r>
            <a:r>
              <a:rPr lang="zh-CN" altLang="en-US"/>
              <a:t>工作原理</a:t>
            </a:r>
            <a:r>
              <a:rPr lang="en-US" altLang="zh-CN"/>
              <a:t>**</a:t>
            </a:r>
            <a:r>
              <a:rPr lang="zh-CN" altLang="en-US"/>
              <a:t>：</a:t>
            </a:r>
            <a:endParaRPr lang="zh-CN" altLang="en-US"/>
          </a:p>
          <a:p>
            <a:r>
              <a:rPr lang="en-US" altLang="zh-CN"/>
              <a:t>  - </a:t>
            </a:r>
            <a:r>
              <a:rPr lang="zh-CN" altLang="en-US"/>
              <a:t>它将每个句子看作是由</a:t>
            </a:r>
            <a:r>
              <a:rPr lang="en-US" altLang="zh-CN"/>
              <a:t>n-gram</a:t>
            </a:r>
            <a:r>
              <a:rPr lang="zh-CN" altLang="en-US"/>
              <a:t>组成的</a:t>
            </a:r>
            <a:r>
              <a:rPr lang="en-US" altLang="zh-CN"/>
              <a:t>“</a:t>
            </a:r>
            <a:r>
              <a:rPr lang="zh-CN" altLang="en-US"/>
              <a:t>文档</a:t>
            </a:r>
            <a:r>
              <a:rPr lang="en-US" altLang="zh-CN"/>
              <a:t>”</a:t>
            </a:r>
            <a:r>
              <a:rPr lang="zh-CN" altLang="en-US"/>
              <a:t>。</a:t>
            </a:r>
            <a:endParaRPr lang="zh-CN" altLang="en-US"/>
          </a:p>
          <a:p>
            <a:r>
              <a:rPr lang="en-US" altLang="zh-CN"/>
              <a:t>  - </a:t>
            </a:r>
            <a:r>
              <a:rPr lang="zh-CN" altLang="en-US"/>
              <a:t>它使用</a:t>
            </a:r>
            <a:r>
              <a:rPr lang="en-US" altLang="zh-CN"/>
              <a:t>**TF-IDF (</a:t>
            </a:r>
            <a:r>
              <a:rPr lang="zh-CN" altLang="en-US"/>
              <a:t>词频</a:t>
            </a:r>
            <a:r>
              <a:rPr lang="en-US" altLang="zh-CN"/>
              <a:t>-</a:t>
            </a:r>
            <a:r>
              <a:rPr lang="zh-CN" altLang="en-US"/>
              <a:t>逆文档频率</a:t>
            </a:r>
            <a:r>
              <a:rPr lang="en-US" altLang="zh-CN"/>
              <a:t>)** </a:t>
            </a:r>
            <a:r>
              <a:rPr lang="zh-CN" altLang="en-US"/>
              <a:t>的思想来给每个</a:t>
            </a:r>
            <a:r>
              <a:rPr lang="en-US" altLang="zh-CN"/>
              <a:t>n-gram</a:t>
            </a:r>
            <a:r>
              <a:rPr lang="zh-CN" altLang="en-US"/>
              <a:t>加权。一个</a:t>
            </a:r>
            <a:r>
              <a:rPr lang="en-US" altLang="zh-CN"/>
              <a:t>n-gram</a:t>
            </a:r>
            <a:r>
              <a:rPr lang="zh-CN" altLang="en-US"/>
              <a:t>如果在一张图片的多个参考描述中频繁出现（</a:t>
            </a:r>
            <a:r>
              <a:rPr lang="en-US" altLang="zh-CN"/>
              <a:t>TF</a:t>
            </a:r>
            <a:r>
              <a:rPr lang="zh-CN" altLang="en-US"/>
              <a:t>高），但在整个数据集的其他图片描述中很少出现（</a:t>
            </a:r>
            <a:r>
              <a:rPr lang="en-US" altLang="zh-CN"/>
              <a:t>IDF</a:t>
            </a:r>
            <a:r>
              <a:rPr lang="zh-CN" altLang="en-US"/>
              <a:t>高），那么它就被认为更能描述这张图片的独特性，权重就更高。</a:t>
            </a:r>
            <a:endParaRPr lang="zh-CN" altLang="en-US"/>
          </a:p>
          <a:p>
            <a:r>
              <a:rPr lang="en-US" altLang="zh-CN"/>
              <a:t>  - </a:t>
            </a:r>
            <a:r>
              <a:rPr lang="zh-CN" altLang="en-US"/>
              <a:t>最终通过计算生成描述和参考描述之间加权后的余弦相似度来得到分数。</a:t>
            </a:r>
            <a:endParaRPr lang="zh-CN" altLang="en-US"/>
          </a:p>
          <a:p>
            <a:r>
              <a:rPr lang="en-US" altLang="zh-CN"/>
              <a:t>- **</a:t>
            </a:r>
            <a:r>
              <a:rPr lang="zh-CN" altLang="en-US"/>
              <a:t>优点</a:t>
            </a:r>
            <a:r>
              <a:rPr lang="en-US" altLang="zh-CN"/>
              <a:t>**</a:t>
            </a:r>
            <a:r>
              <a:rPr lang="zh-CN" altLang="en-US"/>
              <a:t>：与人类对图像描述质量的判断高度相关，被认为是图像描述领域最重要的评价指标之一。</a:t>
            </a:r>
            <a:endParaRPr lang="zh-CN" altLang="en-US"/>
          </a:p>
          <a:p>
            <a:endParaRPr lang="en-US" altLang="zh-CN"/>
          </a:p>
          <a:p>
            <a:r>
              <a:rPr lang="en-US" altLang="zh-CN"/>
              <a:t>### 5. SPICE (Semantic Propositional Image Caption Evaluation)</a:t>
            </a:r>
            <a:endParaRPr lang="en-US" altLang="zh-CN"/>
          </a:p>
          <a:p>
            <a:r>
              <a:rPr lang="en-US" altLang="zh-CN"/>
              <a:t>- **</a:t>
            </a:r>
            <a:r>
              <a:rPr lang="zh-CN" altLang="en-US"/>
              <a:t>核心思想</a:t>
            </a:r>
            <a:r>
              <a:rPr lang="en-US" altLang="zh-CN"/>
              <a:t>**</a:t>
            </a:r>
            <a:r>
              <a:rPr lang="zh-CN" altLang="en-US"/>
              <a:t>：完全脱离了</a:t>
            </a:r>
            <a:r>
              <a:rPr lang="en-US" altLang="zh-CN"/>
              <a:t>n-gram</a:t>
            </a:r>
            <a:r>
              <a:rPr lang="zh-CN" altLang="en-US"/>
              <a:t>匹配，专注于评估描述在</a:t>
            </a:r>
            <a:r>
              <a:rPr lang="en-US" altLang="zh-CN"/>
              <a:t>**</a:t>
            </a:r>
            <a:r>
              <a:rPr lang="zh-CN" altLang="en-US"/>
              <a:t>语义层面</a:t>
            </a:r>
            <a:r>
              <a:rPr lang="en-US" altLang="zh-CN"/>
              <a:t>**</a:t>
            </a:r>
            <a:r>
              <a:rPr lang="zh-CN" altLang="en-US"/>
              <a:t>是否准确</a:t>
            </a:r>
            <a:r>
              <a:rPr lang="en-US" altLang="zh-CN"/>
              <a:t> </a:t>
            </a:r>
            <a:r>
              <a:rPr lang="zh-CN" altLang="en-US"/>
              <a:t>。</a:t>
            </a:r>
            <a:endParaRPr lang="zh-CN" altLang="en-US"/>
          </a:p>
          <a:p>
            <a:r>
              <a:rPr lang="en-US" altLang="zh-CN"/>
              <a:t>- **</a:t>
            </a:r>
            <a:r>
              <a:rPr lang="zh-CN" altLang="en-US"/>
              <a:t>工作原理</a:t>
            </a:r>
            <a:r>
              <a:rPr lang="en-US" altLang="zh-CN"/>
              <a:t>**</a:t>
            </a:r>
            <a:r>
              <a:rPr lang="zh-CN" altLang="en-US"/>
              <a:t>：</a:t>
            </a:r>
            <a:endParaRPr lang="zh-CN" altLang="en-US"/>
          </a:p>
          <a:p>
            <a:r>
              <a:rPr lang="en-US" altLang="zh-CN"/>
              <a:t>  - </a:t>
            </a:r>
            <a:r>
              <a:rPr lang="zh-CN" altLang="en-US"/>
              <a:t>它使用场景图（</a:t>
            </a:r>
            <a:r>
              <a:rPr lang="en-US" altLang="zh-CN"/>
              <a:t>Scene Graph</a:t>
            </a:r>
            <a:r>
              <a:rPr lang="zh-CN" altLang="en-US"/>
              <a:t>）来分析句子。它会将生成描述和每个参考描述都解析成一个包含物体、属性和它们之间关系的图结构。</a:t>
            </a:r>
            <a:endParaRPr lang="zh-CN" altLang="en-US"/>
          </a:p>
          <a:p>
            <a:r>
              <a:rPr lang="en-US" altLang="zh-CN"/>
              <a:t>  - </a:t>
            </a:r>
            <a:r>
              <a:rPr lang="zh-CN" altLang="en-US"/>
              <a:t>例如，对于</a:t>
            </a:r>
            <a:r>
              <a:rPr lang="en-US" altLang="zh-CN"/>
              <a:t>“</a:t>
            </a:r>
            <a:r>
              <a:rPr lang="zh-CN" altLang="en-US"/>
              <a:t>一个穿着红色衬衫的男人在踢球</a:t>
            </a:r>
            <a:r>
              <a:rPr lang="en-US" altLang="zh-CN"/>
              <a:t>”</a:t>
            </a:r>
            <a:r>
              <a:rPr lang="zh-CN" altLang="en-US"/>
              <a:t>这句话，</a:t>
            </a:r>
            <a:r>
              <a:rPr lang="en-US" altLang="zh-CN"/>
              <a:t>SPICE</a:t>
            </a:r>
            <a:r>
              <a:rPr lang="zh-CN" altLang="en-US"/>
              <a:t>会解析出</a:t>
            </a:r>
            <a:r>
              <a:rPr lang="en-US" altLang="zh-CN"/>
              <a:t>“</a:t>
            </a:r>
            <a:r>
              <a:rPr lang="zh-CN" altLang="en-US"/>
              <a:t>男人</a:t>
            </a:r>
            <a:r>
              <a:rPr lang="en-US" altLang="zh-CN"/>
              <a:t>”</a:t>
            </a:r>
            <a:r>
              <a:rPr lang="zh-CN" altLang="en-US"/>
              <a:t>、</a:t>
            </a:r>
            <a:r>
              <a:rPr lang="en-US" altLang="zh-CN"/>
              <a:t>“</a:t>
            </a:r>
            <a:r>
              <a:rPr lang="zh-CN" altLang="en-US"/>
              <a:t>衬衫</a:t>
            </a:r>
            <a:r>
              <a:rPr lang="en-US" altLang="zh-CN"/>
              <a:t>”</a:t>
            </a:r>
            <a:r>
              <a:rPr lang="zh-CN" altLang="en-US"/>
              <a:t>、</a:t>
            </a:r>
            <a:r>
              <a:rPr lang="en-US" altLang="zh-CN"/>
              <a:t>“</a:t>
            </a:r>
            <a:r>
              <a:rPr lang="zh-CN" altLang="en-US"/>
              <a:t>球</a:t>
            </a:r>
            <a:r>
              <a:rPr lang="en-US" altLang="zh-CN"/>
              <a:t>”</a:t>
            </a:r>
            <a:r>
              <a:rPr lang="zh-CN" altLang="en-US"/>
              <a:t>等物体，以及</a:t>
            </a:r>
            <a:r>
              <a:rPr lang="en-US" altLang="zh-CN"/>
              <a:t>“</a:t>
            </a:r>
            <a:r>
              <a:rPr lang="zh-CN" altLang="en-US"/>
              <a:t>红色</a:t>
            </a:r>
            <a:r>
              <a:rPr lang="en-US" altLang="zh-CN"/>
              <a:t>”</a:t>
            </a:r>
            <a:r>
              <a:rPr lang="zh-CN" altLang="en-US"/>
              <a:t>这个属性和</a:t>
            </a:r>
            <a:r>
              <a:rPr lang="en-US" altLang="zh-CN"/>
              <a:t>“</a:t>
            </a:r>
            <a:r>
              <a:rPr lang="zh-CN" altLang="en-US"/>
              <a:t>穿着</a:t>
            </a:r>
            <a:r>
              <a:rPr lang="en-US" altLang="zh-CN"/>
              <a:t>”</a:t>
            </a:r>
            <a:r>
              <a:rPr lang="zh-CN" altLang="en-US"/>
              <a:t>、</a:t>
            </a:r>
            <a:r>
              <a:rPr lang="en-US" altLang="zh-CN"/>
              <a:t>“</a:t>
            </a:r>
            <a:r>
              <a:rPr lang="zh-CN" altLang="en-US"/>
              <a:t>踢</a:t>
            </a:r>
            <a:r>
              <a:rPr lang="en-US" altLang="zh-CN"/>
              <a:t>”</a:t>
            </a:r>
            <a:r>
              <a:rPr lang="zh-CN" altLang="en-US"/>
              <a:t>等关系。</a:t>
            </a:r>
            <a:endParaRPr lang="zh-CN" altLang="en-US"/>
          </a:p>
          <a:p>
            <a:r>
              <a:rPr lang="en-US" altLang="zh-CN"/>
              <a:t>  - </a:t>
            </a:r>
            <a:r>
              <a:rPr lang="zh-CN" altLang="en-US"/>
              <a:t>它通过比较生成描述的场景图和参考描述的场景图的重合度来计算分数。</a:t>
            </a:r>
            <a:endParaRPr lang="zh-CN" altLang="en-US"/>
          </a:p>
          <a:p>
            <a:r>
              <a:rPr lang="en-US" altLang="zh-CN"/>
              <a:t>- **</a:t>
            </a:r>
            <a:r>
              <a:rPr lang="zh-CN" altLang="en-US"/>
              <a:t>优点</a:t>
            </a:r>
            <a:r>
              <a:rPr lang="en-US" altLang="zh-CN"/>
              <a:t>**</a:t>
            </a:r>
            <a:r>
              <a:rPr lang="zh-CN" altLang="en-US"/>
              <a:t>：能非常准确地判断描述的语义内容是否正确，即使措辞完全不同。</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 **</a:t>
            </a:r>
            <a:r>
              <a:rPr lang="zh-CN" altLang="en-US"/>
              <a:t>得分高的簇</a:t>
            </a:r>
            <a:r>
              <a:rPr lang="en-US" altLang="zh-CN"/>
              <a:t> (</a:t>
            </a:r>
            <a:r>
              <a:rPr lang="zh-CN" altLang="en-US"/>
              <a:t>左侧深色柱</a:t>
            </a:r>
            <a:r>
              <a:rPr lang="en-US" altLang="zh-CN"/>
              <a:t>)**: </a:t>
            </a:r>
            <a:r>
              <a:rPr lang="zh-CN" altLang="en-US"/>
              <a:t>像</a:t>
            </a:r>
            <a:r>
              <a:rPr lang="en-US" altLang="zh-CN"/>
              <a:t>Cluster 27, 28, 23</a:t>
            </a:r>
            <a:r>
              <a:rPr lang="zh-CN" altLang="en-US"/>
              <a:t>等得分远高于零的簇，是信息量最大、最重要的簇。得分高意味着如果移除这些簇，整个序列的信息总量将</a:t>
            </a:r>
            <a:r>
              <a:rPr lang="en-US" altLang="zh-CN"/>
              <a:t>**</a:t>
            </a:r>
            <a:r>
              <a:rPr lang="zh-CN" altLang="en-US"/>
              <a:t>显著下降</a:t>
            </a:r>
            <a:r>
              <a:rPr lang="en-US" altLang="zh-CN"/>
              <a:t>**</a:t>
            </a:r>
            <a:r>
              <a:rPr lang="zh-CN" altLang="en-US"/>
              <a:t>。这表明它们包含了独特且不可替代的语义信息</a:t>
            </a:r>
            <a:r>
              <a:rPr lang="en-US" altLang="zh-CN"/>
              <a:t> </a:t>
            </a:r>
            <a:r>
              <a:rPr lang="zh-CN" altLang="en-US"/>
              <a:t>。</a:t>
            </a:r>
            <a:endParaRPr lang="zh-CN" altLang="en-US"/>
          </a:p>
          <a:p>
            <a:r>
              <a:rPr lang="en-US" altLang="zh-CN"/>
              <a:t>- **</a:t>
            </a:r>
            <a:r>
              <a:rPr lang="zh-CN" altLang="en-US"/>
              <a:t>得分低的簇</a:t>
            </a:r>
            <a:r>
              <a:rPr lang="en-US" altLang="zh-CN"/>
              <a:t> (</a:t>
            </a:r>
            <a:r>
              <a:rPr lang="zh-CN" altLang="en-US"/>
              <a:t>中间及右侧浅色柱</a:t>
            </a:r>
            <a:r>
              <a:rPr lang="en-US" altLang="zh-CN"/>
              <a:t>)**: </a:t>
            </a:r>
            <a:r>
              <a:rPr lang="zh-CN" altLang="en-US"/>
              <a:t>像</a:t>
            </a:r>
            <a:r>
              <a:rPr lang="en-US" altLang="zh-CN"/>
              <a:t>Cluster 5, 22, 0</a:t>
            </a:r>
            <a:r>
              <a:rPr lang="zh-CN" altLang="en-US"/>
              <a:t>等得分接近零的簇，其包含的信息是</a:t>
            </a:r>
            <a:r>
              <a:rPr lang="en-US" altLang="zh-CN"/>
              <a:t>**</a:t>
            </a:r>
            <a:r>
              <a:rPr lang="zh-CN" altLang="en-US"/>
              <a:t>冗余的</a:t>
            </a:r>
            <a:r>
              <a:rPr lang="en-US" altLang="zh-CN"/>
              <a:t>**</a:t>
            </a:r>
            <a:r>
              <a:rPr lang="zh-CN" altLang="en-US"/>
              <a:t>。移除它们对整个序列的信息总量影响甚微</a:t>
            </a:r>
            <a:r>
              <a:rPr lang="en-US" altLang="zh-CN"/>
              <a:t> </a:t>
            </a:r>
            <a:r>
              <a:rPr lang="zh-CN" altLang="en-US"/>
              <a:t>。</a:t>
            </a:r>
            <a:endParaRPr lang="zh-CN" altLang="en-US"/>
          </a:p>
          <a:p>
            <a:r>
              <a:rPr lang="en-US" altLang="zh-CN"/>
              <a:t>- **</a:t>
            </a:r>
            <a:r>
              <a:rPr lang="zh-CN" altLang="en-US"/>
              <a:t>得分为负的簇</a:t>
            </a:r>
            <a:r>
              <a:rPr lang="en-US" altLang="zh-CN"/>
              <a:t> (</a:t>
            </a:r>
            <a:r>
              <a:rPr lang="zh-CN" altLang="en-US"/>
              <a:t>右侧黄色柱</a:t>
            </a:r>
            <a:r>
              <a:rPr lang="en-US" altLang="zh-CN"/>
              <a:t>)**: </a:t>
            </a:r>
            <a:r>
              <a:rPr lang="zh-CN" altLang="en-US"/>
              <a:t>像</a:t>
            </a:r>
            <a:r>
              <a:rPr lang="en-US" altLang="zh-CN"/>
              <a:t>Cluster 13, 10, 12, 16</a:t>
            </a:r>
            <a:r>
              <a:rPr lang="zh-CN" altLang="en-US"/>
              <a:t>等得分甚至为负数的簇，表明这些簇可能是噪声或者与其他簇的信息高度相关，移除它们甚至可能对提升剩余信息集合的</a:t>
            </a:r>
            <a:r>
              <a:rPr lang="en-US" altLang="zh-CN"/>
              <a:t>“</a:t>
            </a:r>
            <a:r>
              <a:rPr lang="zh-CN" altLang="en-US"/>
              <a:t>纯度</a:t>
            </a:r>
            <a:r>
              <a:rPr lang="en-US" altLang="zh-CN"/>
              <a:t>”</a:t>
            </a:r>
            <a:r>
              <a:rPr lang="zh-CN" altLang="en-US"/>
              <a:t>有微弱的正面作用。它们是</a:t>
            </a:r>
            <a:r>
              <a:rPr lang="en-US" altLang="zh-CN"/>
              <a:t>**</a:t>
            </a:r>
            <a:r>
              <a:rPr lang="zh-CN" altLang="en-US"/>
              <a:t>最不重要</a:t>
            </a:r>
            <a:r>
              <a:rPr lang="en-US" altLang="zh-CN"/>
              <a:t>**</a:t>
            </a:r>
            <a:r>
              <a:rPr lang="zh-CN" altLang="en-US"/>
              <a:t>的簇。</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原定</a:t>
            </a:r>
            <a:r>
              <a:rPr lang="en-US" altLang="zh-CN"/>
              <a:t>Token</a:t>
            </a:r>
            <a:r>
              <a:rPr lang="zh-CN" altLang="en-US"/>
              <a:t>数为</a:t>
            </a:r>
            <a:r>
              <a:rPr lang="en-US" altLang="zh-CN"/>
              <a:t>256</a:t>
            </a:r>
            <a:r>
              <a:rPr lang="zh-CN" altLang="en-US"/>
              <a:t>，设定</a:t>
            </a:r>
            <a:r>
              <a:rPr lang="en-US" altLang="zh-CN"/>
              <a:t>M</a:t>
            </a:r>
            <a:r>
              <a:rPr lang="zh-CN" altLang="en-US"/>
              <a:t>为</a:t>
            </a:r>
            <a:r>
              <a:rPr lang="en-US" altLang="zh-CN"/>
              <a:t>32</a:t>
            </a:r>
            <a:r>
              <a:rPr lang="zh-CN" altLang="en-US"/>
              <a:t>，保留簇的数量</a:t>
            </a:r>
            <a:r>
              <a:rPr lang="en-US" altLang="zh-CN"/>
              <a:t>kc</a:t>
            </a:r>
            <a:r>
              <a:rPr lang="zh-CN" altLang="en-US"/>
              <a:t>就是</a:t>
            </a:r>
            <a:r>
              <a:rPr lang="en-US" altLang="zh-CN"/>
              <a:t>16</a:t>
            </a:r>
            <a:endParaRPr lang="en-US" altLang="zh-CN"/>
          </a:p>
          <a:p>
            <a:endParaRPr lang="en-US" altLang="zh-CN"/>
          </a:p>
          <a:p>
            <a:r>
              <a:rPr lang="en-US" altLang="zh-CN"/>
              <a:t>1:</a:t>
            </a:r>
            <a:r>
              <a:rPr lang="zh-CN" altLang="en-US"/>
              <a:t>利用渐近均分性，当样本数量足够时，典型序列中</a:t>
            </a:r>
            <a:r>
              <a:rPr lang="en-US" altLang="zh-CN"/>
              <a:t> Token </a:t>
            </a:r>
            <a:r>
              <a:rPr lang="zh-CN" altLang="en-US"/>
              <a:t>的出现频数会接近其概率。</a:t>
            </a:r>
            <a:r>
              <a:rPr lang="zh-CN" altLang="en-US" b="1"/>
              <a:t>构建联合概率分布</a:t>
            </a:r>
            <a:r>
              <a:rPr lang="zh-CN" altLang="en-US"/>
              <a:t>：为分析不同模态</a:t>
            </a:r>
            <a:r>
              <a:rPr lang="en-US" altLang="zh-CN"/>
              <a:t> Token </a:t>
            </a:r>
            <a:r>
              <a:rPr lang="zh-CN" altLang="en-US"/>
              <a:t>间的相关性，构建文本和布局</a:t>
            </a:r>
            <a:r>
              <a:rPr lang="en-US" altLang="zh-CN"/>
              <a:t> Token </a:t>
            </a:r>
            <a:r>
              <a:rPr lang="zh-CN" altLang="en-US"/>
              <a:t>的联合概率分布。考虑文本中某个词与布局中特定区域</a:t>
            </a:r>
            <a:r>
              <a:rPr lang="en-US" altLang="zh-CN"/>
              <a:t> Token </a:t>
            </a:r>
            <a:r>
              <a:rPr lang="zh-CN" altLang="en-US"/>
              <a:t>同时出现的概率，通过统计大量多模态文档样本，得到联合概率矩阵。依据渐近均分性，当序列足够长，典型联合序列的概率会趋于稳定，可用于反映模态间的相关性。</a:t>
            </a:r>
            <a:endParaRPr lang="zh-CN" altLang="en-US"/>
          </a:p>
          <a:p>
            <a:r>
              <a:rPr lang="zh-CN" altLang="en-US" b="1"/>
              <a:t>计算互信息衡量相关性</a:t>
            </a:r>
            <a:r>
              <a:rPr lang="zh-CN" altLang="en-US"/>
              <a:t>：基于联合概率分布和各自的边缘概率分布，计算文本和布局模态</a:t>
            </a:r>
            <a:r>
              <a:rPr lang="en-US" altLang="zh-CN"/>
              <a:t> Token </a:t>
            </a:r>
            <a:r>
              <a:rPr lang="zh-CN" altLang="en-US"/>
              <a:t>之间的互信息。互信息越大，表明两模态</a:t>
            </a:r>
            <a:r>
              <a:rPr lang="en-US" altLang="zh-CN"/>
              <a:t> Token </a:t>
            </a:r>
            <a:r>
              <a:rPr lang="zh-CN" altLang="en-US"/>
              <a:t>间的相关性越强。利用渐近均分性，典型序列能更准确地反映整体数据的统计特征，使得互信息计算更可靠，帮助识别对多模态理解重要的</a:t>
            </a:r>
            <a:r>
              <a:rPr lang="en-US" altLang="zh-CN"/>
              <a:t> Token </a:t>
            </a:r>
            <a:r>
              <a:rPr lang="zh-CN" altLang="en-US"/>
              <a:t>关联。</a:t>
            </a:r>
            <a:endParaRPr lang="zh-CN" altLang="en-US"/>
          </a:p>
          <a:p>
            <a:endParaRPr lang="en-US" altLang="zh-CN"/>
          </a:p>
          <a:p>
            <a:r>
              <a:rPr lang="en-US" altLang="zh-CN"/>
              <a:t>2</a:t>
            </a:r>
            <a:r>
              <a:rPr lang="zh-CN" altLang="en-US"/>
              <a:t>：率失真理论旨在平衡信息压缩的码率（数据量）与失真（信息损失），文章中视觉上下文压缩的设计严格遵循这一框架：</a:t>
            </a:r>
            <a:endParaRPr lang="zh-CN" altLang="en-US"/>
          </a:p>
          <a:p>
            <a:r>
              <a:rPr lang="zh-CN" altLang="en-US"/>
              <a:t>码率控制：通过平均池化压缩视觉</a:t>
            </a:r>
            <a:r>
              <a:rPr lang="en-US" altLang="zh-CN"/>
              <a:t> token </a:t>
            </a:r>
            <a:r>
              <a:rPr lang="zh-CN" altLang="en-US"/>
              <a:t>数量，直接减少输入序列长度。例如，当压缩步长</a:t>
            </a:r>
            <a:r>
              <a:rPr lang="en-US" altLang="zh-CN"/>
              <a:t> S=4 </a:t>
            </a:r>
            <a:r>
              <a:rPr lang="zh-CN" altLang="en-US"/>
              <a:t>时，视觉</a:t>
            </a:r>
            <a:r>
              <a:rPr lang="en-US" altLang="zh-CN"/>
              <a:t> token </a:t>
            </a:r>
            <a:r>
              <a:rPr lang="zh-CN" altLang="en-US"/>
              <a:t>数量从</a:t>
            </a:r>
            <a:r>
              <a:rPr lang="en-US" altLang="zh-CN"/>
              <a:t> 576 </a:t>
            </a:r>
            <a:r>
              <a:rPr lang="zh-CN" altLang="en-US"/>
              <a:t>降至</a:t>
            </a:r>
            <a:r>
              <a:rPr lang="en-US" altLang="zh-CN"/>
              <a:t> 144</a:t>
            </a:r>
            <a:r>
              <a:rPr lang="zh-CN" altLang="en-US"/>
              <a:t>，码率降低</a:t>
            </a:r>
            <a:r>
              <a:rPr lang="en-US" altLang="zh-CN"/>
              <a:t> 75%</a:t>
            </a:r>
            <a:r>
              <a:rPr lang="zh-CN" altLang="en-US"/>
              <a:t>。</a:t>
            </a:r>
            <a:endParaRPr lang="zh-CN" altLang="en-US"/>
          </a:p>
          <a:p>
            <a:r>
              <a:rPr lang="zh-CN" altLang="en-US"/>
              <a:t>失真约束：通过渐进式训练（</a:t>
            </a:r>
            <a:r>
              <a:rPr lang="en-US" altLang="zh-CN"/>
              <a:t>LLaVolta</a:t>
            </a:r>
            <a:r>
              <a:rPr lang="zh-CN" altLang="en-US"/>
              <a:t>）控制信息损失。实验表明，即使压缩</a:t>
            </a:r>
            <a:r>
              <a:rPr lang="en-US" altLang="zh-CN"/>
              <a:t> 70% </a:t>
            </a:r>
            <a:r>
              <a:rPr lang="zh-CN" altLang="en-US"/>
              <a:t>视觉</a:t>
            </a:r>
            <a:r>
              <a:rPr lang="en-US" altLang="zh-CN"/>
              <a:t> token</a:t>
            </a:r>
            <a:r>
              <a:rPr lang="zh-CN" altLang="en-US"/>
              <a:t>，</a:t>
            </a:r>
            <a:r>
              <a:rPr lang="en-US" altLang="zh-CN"/>
              <a:t>GQA </a:t>
            </a:r>
            <a:r>
              <a:rPr lang="zh-CN" altLang="en-US"/>
              <a:t>准确率仅下降</a:t>
            </a:r>
            <a:r>
              <a:rPr lang="en-US" altLang="zh-CN"/>
              <a:t> 3%</a:t>
            </a:r>
            <a:r>
              <a:rPr lang="zh-CN" altLang="en-US"/>
              <a:t>，证明在显著降低码率的同时将失真控制在可接受范围。</a:t>
            </a:r>
            <a:endParaRPr lang="zh-CN" altLang="en-US"/>
          </a:p>
          <a:p>
            <a:endParaRPr lang="zh-CN" altLang="en-US"/>
          </a:p>
          <a:p>
            <a:r>
              <a:rPr lang="en-US" altLang="zh-CN"/>
              <a:t>3</a:t>
            </a:r>
            <a:r>
              <a:rPr lang="zh-CN" altLang="en-US"/>
              <a:t>：将视觉</a:t>
            </a:r>
            <a:r>
              <a:rPr lang="en-US" altLang="zh-CN"/>
              <a:t> Token </a:t>
            </a:r>
            <a:r>
              <a:rPr lang="zh-CN" altLang="en-US"/>
              <a:t>的重要性评估建模为</a:t>
            </a:r>
            <a:r>
              <a:rPr lang="zh-CN" altLang="en-US" b="1"/>
              <a:t>源</a:t>
            </a:r>
            <a:r>
              <a:rPr lang="en-US" altLang="zh-CN" b="1"/>
              <a:t> Token </a:t>
            </a:r>
            <a:r>
              <a:rPr lang="zh-CN" altLang="en-US" b="1"/>
              <a:t>到目标</a:t>
            </a:r>
            <a:r>
              <a:rPr lang="en-US" altLang="zh-CN" b="1"/>
              <a:t> Token </a:t>
            </a:r>
            <a:r>
              <a:rPr lang="zh-CN" altLang="en-US" b="1"/>
              <a:t>的最优传输问题</a:t>
            </a:r>
            <a:r>
              <a:rPr lang="zh-CN" altLang="en-US"/>
              <a:t>，结合特征相似度（鼓励模型保留与目标特征更相似的源</a:t>
            </a:r>
            <a:r>
              <a:rPr lang="en-US" altLang="zh-CN"/>
              <a:t> Token</a:t>
            </a:r>
            <a:r>
              <a:rPr lang="zh-CN" altLang="en-US"/>
              <a:t>，确保关键语义信息不丢失</a:t>
            </a:r>
            <a:r>
              <a:rPr lang="zh-CN" altLang="en-US"/>
              <a:t>）、相对空间距离（该代价使空间邻近的</a:t>
            </a:r>
            <a:r>
              <a:rPr lang="en-US" altLang="zh-CN"/>
              <a:t> Token </a:t>
            </a:r>
            <a:r>
              <a:rPr lang="zh-CN" altLang="en-US"/>
              <a:t>传输代价更低，保留图像结构信息</a:t>
            </a:r>
            <a:r>
              <a:rPr lang="zh-CN" altLang="en-US"/>
              <a:t>）和绝对中心距离（该代价使边缘区域</a:t>
            </a:r>
            <a:r>
              <a:rPr lang="en-US" altLang="zh-CN"/>
              <a:t> Token </a:t>
            </a:r>
            <a:r>
              <a:rPr lang="zh-CN" altLang="en-US"/>
              <a:t>的传输代价更高，优先保留中心区域的关键信息</a:t>
            </a:r>
            <a:r>
              <a:rPr lang="zh-CN" altLang="en-US"/>
              <a:t>）的视觉感知成本函数，实现与</a:t>
            </a:r>
            <a:r>
              <a:rPr lang="en-US" altLang="zh-CN"/>
              <a:t> FlashAttention </a:t>
            </a:r>
            <a:r>
              <a:rPr lang="zh-CN" altLang="en-US"/>
              <a:t>和</a:t>
            </a:r>
            <a:r>
              <a:rPr lang="en-US" altLang="zh-CN"/>
              <a:t> KV </a:t>
            </a:r>
            <a:r>
              <a:rPr lang="zh-CN" altLang="en-US"/>
              <a:t>缓存兼容的高效推理。</a:t>
            </a:r>
            <a:endParaRPr lang="zh-CN" altLang="en-US"/>
          </a:p>
          <a:p>
            <a:endParaRPr lang="zh-CN" altLang="en-US"/>
          </a:p>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slideLayout" Target="../slideLayouts/slideLayout1.xml"/><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15.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sz="4800"/>
              <a:t>基于分层矩阵熵的大型视觉语言模型</a:t>
            </a:r>
            <a:r>
              <a:rPr lang="en-US" altLang="zh-CN" sz="4800"/>
              <a:t> Token </a:t>
            </a:r>
            <a:r>
              <a:rPr lang="zh-CN" altLang="en-US" sz="4800"/>
              <a:t>剪枝</a:t>
            </a:r>
            <a:endParaRPr lang="zh-CN" altLang="en-US" sz="4800"/>
          </a:p>
        </p:txBody>
      </p:sp>
      <p:sp>
        <p:nvSpPr>
          <p:cNvPr id="3" name="副标题 2"/>
          <p:cNvSpPr>
            <a:spLocks noGrp="1"/>
          </p:cNvSpPr>
          <p:nvPr>
            <p:ph type="subTitle" idx="1"/>
          </p:nvPr>
        </p:nvSpPr>
        <p:spPr/>
        <p:txBody>
          <a:bodyPr/>
          <a:p>
            <a:r>
              <a:rPr lang="zh-CN" altLang="en-US"/>
              <a:t>林莉淇、李帅飞、吴海垚</a:t>
            </a:r>
            <a:r>
              <a:rPr lang="en-US" altLang="zh-CN"/>
              <a:t> </a:t>
            </a:r>
            <a:r>
              <a:rPr lang="zh-CN" altLang="en-US"/>
              <a:t>、张云起</a:t>
            </a:r>
            <a:endParaRPr lang="zh-CN" altLang="en-US"/>
          </a:p>
          <a:p>
            <a:r>
              <a:rPr lang="en-US" altLang="zh-CN"/>
              <a:t>2025/7/4</a:t>
            </a: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副标题 2"/>
          <p:cNvSpPr>
            <a:spLocks noGrp="1"/>
          </p:cNvSpPr>
          <p:nvPr/>
        </p:nvSpPr>
        <p:spPr>
          <a:xfrm>
            <a:off x="99060" y="103505"/>
            <a:ext cx="7216775" cy="925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Conclusion</a:t>
            </a:r>
            <a:endParaRPr lang="en-US" sz="3200" b="1"/>
          </a:p>
        </p:txBody>
      </p:sp>
      <p:sp>
        <p:nvSpPr>
          <p:cNvPr id="10" name="文本框 9"/>
          <p:cNvSpPr txBox="1"/>
          <p:nvPr/>
        </p:nvSpPr>
        <p:spPr>
          <a:xfrm>
            <a:off x="328930" y="1028700"/>
            <a:ext cx="7263130" cy="1838960"/>
          </a:xfrm>
          <a:prstGeom prst="rect">
            <a:avLst/>
          </a:prstGeom>
          <a:noFill/>
        </p:spPr>
        <p:txBody>
          <a:bodyPr wrap="square" rtlCol="0">
            <a:noAutofit/>
          </a:bodyPr>
          <a:p>
            <a:pPr indent="0">
              <a:lnSpc>
                <a:spcPct val="120000"/>
              </a:lnSpc>
              <a:buNone/>
            </a:pPr>
            <a:r>
              <a:rPr lang="zh-CN" altLang="en-US" sz="2400" b="1"/>
              <a:t>不足：</a:t>
            </a:r>
            <a:endParaRPr lang="zh-CN" altLang="en-US" sz="2400" b="1"/>
          </a:p>
          <a:p>
            <a:pPr marL="285750" indent="-285750">
              <a:lnSpc>
                <a:spcPct val="120000"/>
              </a:lnSpc>
              <a:buFont typeface="Arial" panose="020B0604020202020204" pitchFamily="34" charset="0"/>
              <a:buChar char="•"/>
            </a:pPr>
            <a:r>
              <a:rPr lang="zh-CN" altLang="en-US"/>
              <a:t>当前方法在计算矩阵熵时有较大的时间开销</a:t>
            </a:r>
            <a:r>
              <a:rPr lang="en-US" altLang="zh-CN"/>
              <a:t>, </a:t>
            </a:r>
            <a:r>
              <a:rPr lang="zh-CN" altLang="en-US"/>
              <a:t>需要优化</a:t>
            </a:r>
            <a:endParaRPr lang="zh-CN" altLang="en-US"/>
          </a:p>
          <a:p>
            <a:pPr marL="285750" indent="-285750">
              <a:lnSpc>
                <a:spcPct val="120000"/>
              </a:lnSpc>
              <a:buFont typeface="Arial" panose="020B0604020202020204" pitchFamily="34" charset="0"/>
              <a:buChar char="•"/>
            </a:pPr>
            <a:r>
              <a:rPr lang="zh-CN" altLang="en-US"/>
              <a:t>当前方案簇的个数</a:t>
            </a:r>
            <a:r>
              <a:rPr lang="en-US" altLang="zh-CN"/>
              <a:t> M , </a:t>
            </a:r>
            <a:r>
              <a:rPr lang="zh-CN" altLang="en-US"/>
              <a:t>保留簇的数量</a:t>
            </a:r>
            <a:r>
              <a:rPr lang="en-US" altLang="zh-CN"/>
              <a:t> kc </a:t>
            </a:r>
            <a:r>
              <a:rPr lang="zh-CN" altLang="en-US"/>
              <a:t>作为一个超参数设定</a:t>
            </a:r>
            <a:r>
              <a:rPr lang="en-US" altLang="zh-CN"/>
              <a:t>, </a:t>
            </a:r>
            <a:r>
              <a:rPr lang="zh-CN" altLang="en-US"/>
              <a:t>未来的研究需要让模型根据输入内容的复杂度</a:t>
            </a:r>
            <a:r>
              <a:rPr lang="en-US" altLang="zh-CN"/>
              <a:t>,  </a:t>
            </a:r>
            <a:r>
              <a:rPr lang="zh-CN" altLang="en-US"/>
              <a:t>自适应地动态调整超参数</a:t>
            </a:r>
            <a:endParaRPr lang="zh-CN" altLang="en-US"/>
          </a:p>
        </p:txBody>
      </p:sp>
      <p:sp>
        <p:nvSpPr>
          <p:cNvPr id="5" name="文本框 4"/>
          <p:cNvSpPr txBox="1"/>
          <p:nvPr/>
        </p:nvSpPr>
        <p:spPr>
          <a:xfrm>
            <a:off x="328930" y="3022600"/>
            <a:ext cx="9961245" cy="1838960"/>
          </a:xfrm>
          <a:prstGeom prst="rect">
            <a:avLst/>
          </a:prstGeom>
          <a:noFill/>
        </p:spPr>
        <p:txBody>
          <a:bodyPr wrap="square" rtlCol="0">
            <a:noAutofit/>
          </a:bodyPr>
          <a:p>
            <a:pPr indent="0">
              <a:lnSpc>
                <a:spcPct val="120000"/>
              </a:lnSpc>
              <a:buNone/>
            </a:pPr>
            <a:r>
              <a:rPr lang="zh-CN" altLang="en-US" sz="2400" b="1"/>
              <a:t>可能的信息论</a:t>
            </a:r>
            <a:r>
              <a:rPr lang="zh-CN" altLang="en-US" sz="2400" b="1"/>
              <a:t>研究方向：</a:t>
            </a:r>
            <a:endParaRPr lang="zh-CN" altLang="en-US" sz="2400" b="1"/>
          </a:p>
          <a:p>
            <a:pPr marL="285750" indent="-285750">
              <a:lnSpc>
                <a:spcPct val="120000"/>
              </a:lnSpc>
              <a:buFont typeface="Arial" panose="020B0604020202020204" pitchFamily="34" charset="0"/>
              <a:buChar char="•"/>
            </a:pPr>
            <a:r>
              <a:rPr lang="zh-CN" altLang="en-US"/>
              <a:t>利用渐近均分性通过分析文本和布局等不同模态</a:t>
            </a:r>
            <a:r>
              <a:rPr lang="en-US" altLang="zh-CN"/>
              <a:t> Token </a:t>
            </a:r>
            <a:r>
              <a:rPr lang="zh-CN" altLang="en-US"/>
              <a:t>之间的相关性</a:t>
            </a:r>
            <a:r>
              <a:rPr lang="en-US" altLang="zh-CN" baseline="30000"/>
              <a:t>[1]</a:t>
            </a:r>
            <a:endParaRPr lang="zh-CN" altLang="en-US"/>
          </a:p>
          <a:p>
            <a:pPr marL="285750" indent="-285750">
              <a:lnSpc>
                <a:spcPct val="120000"/>
              </a:lnSpc>
              <a:buFont typeface="Arial" panose="020B0604020202020204" pitchFamily="34" charset="0"/>
              <a:buChar char="•"/>
            </a:pPr>
            <a:r>
              <a:rPr lang="zh-CN" altLang="en-US"/>
              <a:t>基于率失真理论实现视觉上下文压缩方法</a:t>
            </a:r>
            <a:r>
              <a:rPr lang="en-US" altLang="zh-CN" baseline="30000">
                <a:sym typeface="+mn-ea"/>
              </a:rPr>
              <a:t>[2]</a:t>
            </a:r>
            <a:endParaRPr lang="en-US" altLang="zh-CN" baseline="30000">
              <a:sym typeface="+mn-ea"/>
            </a:endParaRPr>
          </a:p>
          <a:p>
            <a:pPr marL="285750" indent="-285750">
              <a:lnSpc>
                <a:spcPct val="120000"/>
              </a:lnSpc>
              <a:buFont typeface="Arial" panose="020B0604020202020204" pitchFamily="34" charset="0"/>
              <a:buChar char="•"/>
            </a:pPr>
            <a:r>
              <a:rPr lang="zh-CN" altLang="en-US"/>
              <a:t>使用最优传输理论将</a:t>
            </a:r>
            <a:r>
              <a:rPr lang="en-US" altLang="zh-CN"/>
              <a:t>  Token </a:t>
            </a:r>
            <a:r>
              <a:rPr lang="zh-CN" altLang="en-US"/>
              <a:t>重要性评估转化为最小化传输代价的优化问题</a:t>
            </a:r>
            <a:r>
              <a:rPr lang="en-US" altLang="zh-CN" baseline="30000">
                <a:sym typeface="+mn-ea"/>
              </a:rPr>
              <a:t>[3]</a:t>
            </a:r>
            <a:endParaRPr lang="zh-CN" altLang="en-US"/>
          </a:p>
        </p:txBody>
      </p:sp>
      <p:sp>
        <p:nvSpPr>
          <p:cNvPr id="7" name="文本框 6"/>
          <p:cNvSpPr txBox="1"/>
          <p:nvPr/>
        </p:nvSpPr>
        <p:spPr>
          <a:xfrm>
            <a:off x="328930" y="5016500"/>
            <a:ext cx="11863705" cy="1838960"/>
          </a:xfrm>
          <a:prstGeom prst="rect">
            <a:avLst/>
          </a:prstGeom>
          <a:noFill/>
        </p:spPr>
        <p:txBody>
          <a:bodyPr wrap="square" rtlCol="0">
            <a:noAutofit/>
          </a:bodyPr>
          <a:p>
            <a:pPr algn="l">
              <a:lnSpc>
                <a:spcPct val="120000"/>
              </a:lnSpc>
              <a:buClrTx/>
              <a:buSzTx/>
              <a:buFontTx/>
              <a:buNone/>
            </a:pPr>
            <a:r>
              <a:rPr lang="en-US" sz="1600">
                <a:solidFill>
                  <a:schemeClr val="tx1">
                    <a:lumMod val="50000"/>
                    <a:lumOff val="50000"/>
                  </a:schemeClr>
                </a:solidFill>
              </a:rPr>
              <a:t>[1] R. Zhang, Y. Lyu, R. Shao, G. Chen, W. Guan, and L. Nie, “Token-level correlation-guided compression for efficient multimodal document understanding,” ArXiv, vol. abs/2407.14439, 2024.</a:t>
            </a:r>
            <a:endParaRPr lang="en-US" sz="1600">
              <a:solidFill>
                <a:schemeClr val="tx1">
                  <a:lumMod val="50000"/>
                  <a:lumOff val="50000"/>
                </a:schemeClr>
              </a:solidFill>
            </a:endParaRPr>
          </a:p>
          <a:p>
            <a:pPr indent="0">
              <a:lnSpc>
                <a:spcPct val="120000"/>
              </a:lnSpc>
              <a:buNone/>
            </a:pPr>
            <a:r>
              <a:rPr lang="en-US" sz="1600">
                <a:solidFill>
                  <a:schemeClr val="tx1">
                    <a:lumMod val="50000"/>
                    <a:lumOff val="50000"/>
                  </a:schemeClr>
                </a:solidFill>
              </a:rPr>
              <a:t>[2] </a:t>
            </a:r>
            <a:r>
              <a:rPr lang="en-US" altLang="zh-CN" sz="1600">
                <a:solidFill>
                  <a:schemeClr val="tx1">
                    <a:lumMod val="50000"/>
                    <a:lumOff val="50000"/>
                  </a:schemeClr>
                </a:solidFill>
              </a:rPr>
              <a:t>J. Chen, L. Ye, J. He, Z. Wang, D. Khashabi, and A. L. Yuille, “Efficient large multi-modal models  via visual context compression,” in Neural Information Processing Systems, 2024.</a:t>
            </a:r>
            <a:endParaRPr lang="en-US" altLang="zh-CN" sz="1600">
              <a:solidFill>
                <a:schemeClr val="tx1">
                  <a:lumMod val="50000"/>
                  <a:lumOff val="50000"/>
                </a:schemeClr>
              </a:solidFill>
            </a:endParaRPr>
          </a:p>
          <a:p>
            <a:pPr indent="0">
              <a:lnSpc>
                <a:spcPct val="120000"/>
              </a:lnSpc>
              <a:buNone/>
            </a:pPr>
            <a:r>
              <a:rPr lang="en-US" sz="1600">
                <a:solidFill>
                  <a:schemeClr val="tx1">
                    <a:lumMod val="50000"/>
                    <a:lumOff val="50000"/>
                  </a:schemeClr>
                </a:solidFill>
              </a:rPr>
              <a:t>[3] </a:t>
            </a:r>
            <a:r>
              <a:rPr lang="en-US" altLang="zh-CN" sz="1600">
                <a:solidFill>
                  <a:schemeClr val="tx1">
                    <a:lumMod val="50000"/>
                    <a:lumOff val="50000"/>
                  </a:schemeClr>
                </a:solidFill>
              </a:rPr>
              <a:t>C. Yang, Y. Sui, J. Xiao, L. Huang, Y. Gong, C. Li, J. Yan, Y. Bai, P. Sadayappan, X. Hu, and B. Yuan,  “Topv: Compatible token pruning with inference time optimization for fast and low-memory multimodal vision language model,” ArXiv, vol. abs/2503.18278, 2025.</a:t>
            </a:r>
            <a:endParaRPr lang="en-US" altLang="zh-CN" sz="160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2495550" y="2893060"/>
            <a:ext cx="7201535" cy="1071880"/>
          </a:xfrm>
          <a:prstGeom prst="rect">
            <a:avLst/>
          </a:prstGeom>
          <a:noFill/>
        </p:spPr>
        <p:txBody>
          <a:bodyPr wrap="square" rtlCol="0">
            <a:noAutofit/>
          </a:bodyPr>
          <a:p>
            <a:pPr indent="0" algn="ctr">
              <a:lnSpc>
                <a:spcPct val="120000"/>
              </a:lnSpc>
              <a:buNone/>
            </a:pPr>
            <a:r>
              <a:rPr lang="en-US" sz="4000" b="1"/>
              <a:t>Thank you!</a:t>
            </a:r>
            <a:endParaRPr lang="en-US" sz="4000" b="1"/>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243840" y="4798060"/>
            <a:ext cx="11705590" cy="2059940"/>
          </a:xfrm>
        </p:spPr>
        <p:txBody>
          <a:bodyPr>
            <a:normAutofit lnSpcReduction="20000"/>
          </a:bodyPr>
          <a:p>
            <a:pPr marL="342900" indent="-342900" algn="l">
              <a:lnSpc>
                <a:spcPct val="100000"/>
              </a:lnSpc>
              <a:buFont typeface="Arial" panose="020B0604020202020204" pitchFamily="34" charset="0"/>
              <a:buChar char="•"/>
            </a:pPr>
            <a:r>
              <a:rPr lang="en-US" altLang="zh-CN">
                <a:latin typeface="+mn-ea"/>
                <a:cs typeface="+mn-ea"/>
              </a:rPr>
              <a:t>Token </a:t>
            </a:r>
            <a:r>
              <a:rPr lang="zh-CN" altLang="en-US">
                <a:latin typeface="+mn-ea"/>
                <a:cs typeface="+mn-ea"/>
              </a:rPr>
              <a:t>冗余</a:t>
            </a:r>
            <a:r>
              <a:rPr lang="en-US" altLang="zh-CN">
                <a:latin typeface="+mn-ea"/>
                <a:cs typeface="+mn-ea"/>
              </a:rPr>
              <a:t> --- O(N</a:t>
            </a:r>
            <a:r>
              <a:rPr lang="en-US" altLang="zh-CN" baseline="30000">
                <a:latin typeface="+mn-ea"/>
                <a:cs typeface="+mn-ea"/>
              </a:rPr>
              <a:t>2</a:t>
            </a:r>
            <a:r>
              <a:rPr lang="en-US" altLang="zh-CN">
                <a:latin typeface="+mn-ea"/>
                <a:cs typeface="+mn-ea"/>
              </a:rPr>
              <a:t>)</a:t>
            </a:r>
            <a:r>
              <a:rPr lang="zh-CN" altLang="en-US">
                <a:latin typeface="+mn-ea"/>
                <a:cs typeface="+mn-ea"/>
              </a:rPr>
              <a:t> </a:t>
            </a:r>
            <a:r>
              <a:rPr lang="en-US" altLang="zh-CN">
                <a:latin typeface="+mn-ea"/>
                <a:cs typeface="+mn-ea"/>
              </a:rPr>
              <a:t>--- </a:t>
            </a:r>
            <a:r>
              <a:rPr lang="zh-CN" altLang="en-US">
                <a:latin typeface="+mn-ea"/>
                <a:cs typeface="+mn-ea"/>
              </a:rPr>
              <a:t>计算和内存消耗</a:t>
            </a:r>
            <a:endParaRPr lang="zh-CN" altLang="en-US">
              <a:latin typeface="+mn-ea"/>
              <a:cs typeface="+mn-ea"/>
            </a:endParaRPr>
          </a:p>
          <a:p>
            <a:pPr marL="342900" indent="-342900" algn="l">
              <a:lnSpc>
                <a:spcPct val="100000"/>
              </a:lnSpc>
              <a:buFont typeface="Arial" panose="020B0604020202020204" pitchFamily="34" charset="0"/>
              <a:buChar char="•"/>
            </a:pPr>
            <a:r>
              <a:rPr lang="zh-CN" altLang="en-US">
                <a:latin typeface="+mn-ea"/>
                <a:cs typeface="+mn-ea"/>
              </a:rPr>
              <a:t>传统研究方法</a:t>
            </a:r>
            <a:endParaRPr lang="zh-CN" altLang="en-US">
              <a:latin typeface="+mn-ea"/>
              <a:cs typeface="+mn-ea"/>
            </a:endParaRPr>
          </a:p>
          <a:p>
            <a:pPr marL="800100" lvl="1" indent="-342900" algn="l">
              <a:lnSpc>
                <a:spcPct val="100000"/>
              </a:lnSpc>
              <a:buFont typeface="Arial" panose="020B0604020202020204" pitchFamily="34" charset="0"/>
              <a:buChar char="•"/>
            </a:pPr>
            <a:r>
              <a:rPr lang="zh-CN" altLang="en-US">
                <a:latin typeface="+mn-ea"/>
                <a:cs typeface="+mn-ea"/>
              </a:rPr>
              <a:t>非参数估计方法：数据分箱、核密度估计</a:t>
            </a:r>
            <a:r>
              <a:rPr lang="en-US" altLang="zh-CN">
                <a:latin typeface="+mn-ea"/>
                <a:cs typeface="+mn-ea"/>
              </a:rPr>
              <a:t> --- “</a:t>
            </a:r>
            <a:r>
              <a:rPr lang="zh-CN" altLang="en-US">
                <a:latin typeface="+mn-ea"/>
                <a:cs typeface="+mn-ea"/>
              </a:rPr>
              <a:t>维度灾难</a:t>
            </a:r>
            <a:r>
              <a:rPr lang="en-US" altLang="zh-CN">
                <a:latin typeface="+mn-ea"/>
                <a:cs typeface="+mn-ea"/>
              </a:rPr>
              <a:t>”</a:t>
            </a:r>
            <a:endParaRPr lang="en-US" altLang="zh-CN">
              <a:latin typeface="+mn-ea"/>
              <a:cs typeface="+mn-ea"/>
            </a:endParaRPr>
          </a:p>
          <a:p>
            <a:pPr marL="800100" lvl="1" indent="-342900" algn="l">
              <a:lnSpc>
                <a:spcPct val="100000"/>
              </a:lnSpc>
              <a:buFont typeface="Arial" panose="020B0604020202020204" pitchFamily="34" charset="0"/>
              <a:buChar char="•"/>
            </a:pPr>
            <a:r>
              <a:rPr lang="zh-CN" altLang="en-US">
                <a:latin typeface="+mn-ea"/>
                <a:cs typeface="+mn-ea"/>
              </a:rPr>
              <a:t>基于神经网络的变分下界估计方法：互信息神经估计器</a:t>
            </a:r>
            <a:r>
              <a:rPr lang="en-US" altLang="zh-CN">
                <a:latin typeface="+mn-ea"/>
                <a:cs typeface="+mn-ea"/>
              </a:rPr>
              <a:t>(MINE) --- </a:t>
            </a:r>
            <a:r>
              <a:rPr lang="zh-CN" altLang="en-US">
                <a:latin typeface="+mn-ea"/>
                <a:cs typeface="+mn-ea"/>
              </a:rPr>
              <a:t>判别器网络训练、下界不紧</a:t>
            </a:r>
            <a:endParaRPr lang="zh-CN" altLang="en-US">
              <a:latin typeface="+mn-ea"/>
              <a:cs typeface="+mn-ea"/>
            </a:endParaRPr>
          </a:p>
          <a:p>
            <a:pPr marL="342900" indent="-342900" algn="l">
              <a:lnSpc>
                <a:spcPct val="100000"/>
              </a:lnSpc>
              <a:buFont typeface="Arial" panose="020B0604020202020204" pitchFamily="34" charset="0"/>
              <a:buChar char="•"/>
            </a:pPr>
            <a:r>
              <a:rPr lang="zh-CN" altLang="en-US">
                <a:latin typeface="+mn-ea"/>
                <a:cs typeface="+mn-ea"/>
              </a:rPr>
              <a:t> 基于注意力分数：</a:t>
            </a:r>
            <a:r>
              <a:rPr lang="en-US" altLang="zh-CN">
                <a:latin typeface="+mn-ea"/>
                <a:cs typeface="+mn-ea"/>
              </a:rPr>
              <a:t>FastV --- </a:t>
            </a:r>
            <a:r>
              <a:rPr lang="zh-CN" altLang="en-US">
                <a:latin typeface="+mn-ea"/>
                <a:cs typeface="+mn-ea"/>
              </a:rPr>
              <a:t>免训练</a:t>
            </a:r>
            <a:endParaRPr lang="en-US" altLang="zh-CN">
              <a:latin typeface="+mn-ea"/>
              <a:cs typeface="+mn-ea"/>
            </a:endParaRPr>
          </a:p>
          <a:p>
            <a:pPr algn="l">
              <a:lnSpc>
                <a:spcPct val="100000"/>
              </a:lnSpc>
            </a:pPr>
            <a:endParaRPr lang="en-US" altLang="zh-CN">
              <a:latin typeface="+mn-ea"/>
              <a:cs typeface="+mn-ea"/>
            </a:endParaRPr>
          </a:p>
        </p:txBody>
      </p:sp>
      <p:pic>
        <p:nvPicPr>
          <p:cNvPr id="5" name="图片 4"/>
          <p:cNvPicPr/>
          <p:nvPr/>
        </p:nvPicPr>
        <p:blipFill>
          <a:blip r:embed="rId1"/>
          <a:stretch>
            <a:fillRect/>
          </a:stretch>
        </p:blipFill>
        <p:spPr>
          <a:xfrm>
            <a:off x="374015" y="702310"/>
            <a:ext cx="11444605" cy="3932555"/>
          </a:xfrm>
          <a:prstGeom prst="rect">
            <a:avLst/>
          </a:prstGeom>
        </p:spPr>
      </p:pic>
      <p:sp>
        <p:nvSpPr>
          <p:cNvPr id="6" name="副标题 2"/>
          <p:cNvSpPr>
            <a:spLocks noGrp="1"/>
          </p:cNvSpPr>
          <p:nvPr/>
        </p:nvSpPr>
        <p:spPr>
          <a:xfrm>
            <a:off x="99060" y="103505"/>
            <a:ext cx="7216775" cy="925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Background</a:t>
            </a:r>
            <a:endParaRPr lang="en-US" sz="3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副标题 2"/>
          <p:cNvSpPr>
            <a:spLocks noGrp="1"/>
          </p:cNvSpPr>
          <p:nvPr/>
        </p:nvSpPr>
        <p:spPr>
          <a:xfrm>
            <a:off x="99060" y="103505"/>
            <a:ext cx="7216775" cy="925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Background</a:t>
            </a:r>
            <a:r>
              <a:rPr lang="zh-CN" altLang="en-US" sz="3200" b="1"/>
              <a:t>：</a:t>
            </a:r>
            <a:r>
              <a:rPr lang="en-US" altLang="zh-CN" sz="3200" b="1"/>
              <a:t>F</a:t>
            </a:r>
            <a:r>
              <a:rPr lang="en-US" altLang="zh-CN" sz="3200" b="1"/>
              <a:t>astV</a:t>
            </a:r>
            <a:endParaRPr lang="en-US" altLang="zh-CN" sz="3200" b="1"/>
          </a:p>
        </p:txBody>
      </p:sp>
      <p:pic>
        <p:nvPicPr>
          <p:cNvPr id="4" name="图片 3"/>
          <p:cNvPicPr/>
          <p:nvPr/>
        </p:nvPicPr>
        <p:blipFill>
          <a:blip r:embed="rId1"/>
          <a:stretch>
            <a:fillRect/>
          </a:stretch>
        </p:blipFill>
        <p:spPr>
          <a:xfrm>
            <a:off x="435610" y="647700"/>
            <a:ext cx="5780405" cy="5415280"/>
          </a:xfrm>
          <a:prstGeom prst="rect">
            <a:avLst/>
          </a:prstGeom>
        </p:spPr>
      </p:pic>
      <p:pic>
        <p:nvPicPr>
          <p:cNvPr id="7" name="图片 6"/>
          <p:cNvPicPr/>
          <p:nvPr/>
        </p:nvPicPr>
        <p:blipFill>
          <a:blip r:embed="rId2"/>
          <a:stretch>
            <a:fillRect/>
          </a:stretch>
        </p:blipFill>
        <p:spPr>
          <a:xfrm>
            <a:off x="7067550" y="103505"/>
            <a:ext cx="4559300" cy="675449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9060" y="648335"/>
            <a:ext cx="11984355" cy="691515"/>
          </a:xfrm>
        </p:spPr>
        <p:txBody>
          <a:bodyPr/>
          <a:p>
            <a:pPr marL="342900" indent="-342900" algn="l">
              <a:buFont typeface="Arial" panose="020B0604020202020204" pitchFamily="34" charset="0"/>
              <a:buChar char="•"/>
            </a:pPr>
            <a:r>
              <a:rPr lang="en-US" altLang="zh-CN" b="1"/>
              <a:t>Token </a:t>
            </a:r>
            <a:r>
              <a:rPr lang="zh-CN" altLang="en-US" b="1"/>
              <a:t>重要性新定义：其从序列中移除后</a:t>
            </a:r>
            <a:r>
              <a:rPr lang="en-US" altLang="zh-CN" b="1"/>
              <a:t>,</a:t>
            </a:r>
            <a:r>
              <a:rPr lang="zh-CN" altLang="en-US" b="1"/>
              <a:t>整个序列信息总量</a:t>
            </a:r>
            <a:r>
              <a:rPr lang="en-US" altLang="zh-CN" b="1"/>
              <a:t>(</a:t>
            </a:r>
            <a:r>
              <a:rPr lang="zh-CN" altLang="en-US" b="1"/>
              <a:t>即冯</a:t>
            </a:r>
            <a:r>
              <a:rPr lang="en-US" altLang="zh-CN" b="1"/>
              <a:t>·</a:t>
            </a:r>
            <a:r>
              <a:rPr lang="zh-CN" altLang="en-US" b="1"/>
              <a:t>诺依曼熵</a:t>
            </a:r>
            <a:r>
              <a:rPr lang="en-US" altLang="zh-CN" b="1"/>
              <a:t>) </a:t>
            </a:r>
            <a:r>
              <a:rPr lang="zh-CN" altLang="en-US" b="1"/>
              <a:t>的减少量</a:t>
            </a:r>
            <a:endParaRPr lang="en-US" altLang="zh-CN" b="1"/>
          </a:p>
          <a:p>
            <a:pPr algn="l"/>
            <a:endParaRPr lang="en-US" altLang="zh-CN" b="1"/>
          </a:p>
        </p:txBody>
      </p:sp>
      <p:sp>
        <p:nvSpPr>
          <p:cNvPr id="6" name="副标题 2"/>
          <p:cNvSpPr>
            <a:spLocks noGrp="1"/>
          </p:cNvSpPr>
          <p:nvPr/>
        </p:nvSpPr>
        <p:spPr>
          <a:xfrm>
            <a:off x="99060" y="103505"/>
            <a:ext cx="7216775" cy="925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Method</a:t>
            </a:r>
            <a:endParaRPr lang="en-US" sz="3200" b="1"/>
          </a:p>
        </p:txBody>
      </p:sp>
      <p:sp>
        <p:nvSpPr>
          <p:cNvPr id="2" name="副标题 2"/>
          <p:cNvSpPr>
            <a:spLocks noGrp="1"/>
          </p:cNvSpPr>
          <p:nvPr/>
        </p:nvSpPr>
        <p:spPr>
          <a:xfrm>
            <a:off x="99060" y="1231265"/>
            <a:ext cx="11984355" cy="691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a:t>1. </a:t>
            </a:r>
            <a:r>
              <a:rPr lang="zh-CN" altLang="en-US" b="1"/>
              <a:t>归一化、</a:t>
            </a:r>
            <a:r>
              <a:rPr lang="zh-CN" altLang="en-US" b="1"/>
              <a:t>构建格拉姆矩阵</a:t>
            </a:r>
            <a:r>
              <a:rPr lang="en-US" altLang="zh-CN" b="1"/>
              <a:t>(Gram matrix)</a:t>
            </a:r>
            <a:endParaRPr lang="en-US" altLang="zh-CN" b="1"/>
          </a:p>
        </p:txBody>
      </p:sp>
      <p:pic>
        <p:nvPicPr>
          <p:cNvPr id="4" name="图片 3"/>
          <p:cNvPicPr/>
          <p:nvPr/>
        </p:nvPicPr>
        <p:blipFill>
          <a:blip r:embed="rId1"/>
          <a:stretch>
            <a:fillRect/>
          </a:stretch>
        </p:blipFill>
        <p:spPr>
          <a:xfrm>
            <a:off x="285750" y="1710055"/>
            <a:ext cx="2628900" cy="514350"/>
          </a:xfrm>
          <a:prstGeom prst="rect">
            <a:avLst/>
          </a:prstGeom>
        </p:spPr>
      </p:pic>
      <p:pic>
        <p:nvPicPr>
          <p:cNvPr id="7" name="图片 6"/>
          <p:cNvPicPr/>
          <p:nvPr/>
        </p:nvPicPr>
        <p:blipFill>
          <a:blip r:embed="rId2"/>
          <a:stretch>
            <a:fillRect/>
          </a:stretch>
        </p:blipFill>
        <p:spPr>
          <a:xfrm>
            <a:off x="285750" y="2193290"/>
            <a:ext cx="1695450" cy="552450"/>
          </a:xfrm>
          <a:prstGeom prst="rect">
            <a:avLst/>
          </a:prstGeom>
        </p:spPr>
      </p:pic>
      <p:pic>
        <p:nvPicPr>
          <p:cNvPr id="8" name="图片 7"/>
          <p:cNvPicPr/>
          <p:nvPr/>
        </p:nvPicPr>
        <p:blipFill>
          <a:blip r:embed="rId3"/>
          <a:stretch>
            <a:fillRect/>
          </a:stretch>
        </p:blipFill>
        <p:spPr>
          <a:xfrm>
            <a:off x="285750" y="2745740"/>
            <a:ext cx="1524000" cy="533400"/>
          </a:xfrm>
          <a:prstGeom prst="rect">
            <a:avLst/>
          </a:prstGeom>
        </p:spPr>
      </p:pic>
      <p:sp>
        <p:nvSpPr>
          <p:cNvPr id="9" name="副标题 2"/>
          <p:cNvSpPr>
            <a:spLocks noGrp="1"/>
          </p:cNvSpPr>
          <p:nvPr/>
        </p:nvSpPr>
        <p:spPr>
          <a:xfrm>
            <a:off x="99060" y="3279140"/>
            <a:ext cx="4504690" cy="691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t>2. </a:t>
            </a:r>
            <a:r>
              <a:rPr lang="zh-CN" altLang="en-US" b="1"/>
              <a:t>特征值归一化、伪概率分布</a:t>
            </a:r>
            <a:endParaRPr lang="zh-CN" altLang="en-US" b="1"/>
          </a:p>
        </p:txBody>
      </p:sp>
      <p:pic>
        <p:nvPicPr>
          <p:cNvPr id="10" name="图片 9"/>
          <p:cNvPicPr/>
          <p:nvPr/>
        </p:nvPicPr>
        <p:blipFill>
          <a:blip r:embed="rId4"/>
          <a:srcRect r="1230" b="3889"/>
          <a:stretch>
            <a:fillRect/>
          </a:stretch>
        </p:blipFill>
        <p:spPr>
          <a:xfrm>
            <a:off x="285750" y="3718560"/>
            <a:ext cx="2295525" cy="549275"/>
          </a:xfrm>
          <a:prstGeom prst="rect">
            <a:avLst/>
          </a:prstGeom>
        </p:spPr>
      </p:pic>
      <p:sp>
        <p:nvSpPr>
          <p:cNvPr id="11" name="副标题 2"/>
          <p:cNvSpPr>
            <a:spLocks noGrp="1"/>
          </p:cNvSpPr>
          <p:nvPr/>
        </p:nvSpPr>
        <p:spPr>
          <a:xfrm>
            <a:off x="99060" y="4267835"/>
            <a:ext cx="3166745" cy="6146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t>3. </a:t>
            </a:r>
            <a:r>
              <a:rPr lang="zh-CN" altLang="en-US" b="1"/>
              <a:t>矩阵熵</a:t>
            </a:r>
            <a:endParaRPr lang="zh-CN" altLang="en-US" b="1"/>
          </a:p>
        </p:txBody>
      </p:sp>
      <p:pic>
        <p:nvPicPr>
          <p:cNvPr id="12" name="图片 11"/>
          <p:cNvPicPr/>
          <p:nvPr/>
        </p:nvPicPr>
        <p:blipFill>
          <a:blip r:embed="rId5"/>
          <a:stretch>
            <a:fillRect/>
          </a:stretch>
        </p:blipFill>
        <p:spPr>
          <a:xfrm>
            <a:off x="285750" y="4685030"/>
            <a:ext cx="3714750" cy="1047749"/>
          </a:xfrm>
          <a:prstGeom prst="rect">
            <a:avLst/>
          </a:prstGeom>
        </p:spPr>
      </p:pic>
      <p:sp>
        <p:nvSpPr>
          <p:cNvPr id="13" name="副标题 2"/>
          <p:cNvSpPr>
            <a:spLocks noGrp="1"/>
          </p:cNvSpPr>
          <p:nvPr/>
        </p:nvSpPr>
        <p:spPr>
          <a:xfrm>
            <a:off x="99060" y="5636260"/>
            <a:ext cx="11004550" cy="708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t>4. </a:t>
            </a:r>
            <a:r>
              <a:rPr lang="zh-CN" altLang="en-US" b="1"/>
              <a:t>第 i 个 Token 的重要性得分 Si :从序列中移除该 Token 导致的整体熵减量</a:t>
            </a:r>
            <a:endParaRPr lang="zh-CN" altLang="en-US" b="1"/>
          </a:p>
        </p:txBody>
      </p:sp>
      <p:pic>
        <p:nvPicPr>
          <p:cNvPr id="14" name="图片 13"/>
          <p:cNvPicPr/>
          <p:nvPr/>
        </p:nvPicPr>
        <p:blipFill>
          <a:blip r:embed="rId6"/>
          <a:stretch>
            <a:fillRect/>
          </a:stretch>
        </p:blipFill>
        <p:spPr>
          <a:xfrm>
            <a:off x="285750" y="6221095"/>
            <a:ext cx="2762250" cy="438150"/>
          </a:xfrm>
          <a:prstGeom prst="rect">
            <a:avLst/>
          </a:prstGeom>
        </p:spPr>
      </p:pic>
      <p:pic>
        <p:nvPicPr>
          <p:cNvPr id="15" name="图片 14"/>
          <p:cNvPicPr/>
          <p:nvPr/>
        </p:nvPicPr>
        <p:blipFill>
          <a:blip r:embed="rId7"/>
          <a:stretch>
            <a:fillRect/>
          </a:stretch>
        </p:blipFill>
        <p:spPr>
          <a:xfrm>
            <a:off x="3265805" y="6149975"/>
            <a:ext cx="4972050" cy="476250"/>
          </a:xfrm>
          <a:prstGeom prst="rect">
            <a:avLst/>
          </a:prstGeom>
        </p:spPr>
      </p:pic>
      <p:sp>
        <p:nvSpPr>
          <p:cNvPr id="16" name="副标题 2"/>
          <p:cNvSpPr>
            <a:spLocks noGrp="1"/>
          </p:cNvSpPr>
          <p:nvPr/>
        </p:nvSpPr>
        <p:spPr>
          <a:xfrm>
            <a:off x="5684520" y="1806575"/>
            <a:ext cx="6398260" cy="147256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b="1">
                <a:solidFill>
                  <a:srgbClr val="FF0000"/>
                </a:solidFill>
              </a:rPr>
              <a:t>计算复杂度</a:t>
            </a:r>
            <a:r>
              <a:rPr lang="en-US" altLang="zh-CN" b="1">
                <a:solidFill>
                  <a:srgbClr val="FF0000"/>
                </a:solidFill>
              </a:rPr>
              <a:t> = </a:t>
            </a:r>
            <a:r>
              <a:rPr lang="zh-CN" altLang="en-US" b="1">
                <a:solidFill>
                  <a:srgbClr val="FF0000"/>
                </a:solidFill>
              </a:rPr>
              <a:t>特征值分解</a:t>
            </a:r>
            <a:r>
              <a:rPr lang="en-US" altLang="zh-CN" b="1">
                <a:solidFill>
                  <a:srgbClr val="FF0000"/>
                </a:solidFill>
              </a:rPr>
              <a:t>O(N</a:t>
            </a:r>
            <a:r>
              <a:rPr lang="en-US" altLang="zh-CN" b="1" baseline="30000">
                <a:solidFill>
                  <a:srgbClr val="FF0000"/>
                </a:solidFill>
              </a:rPr>
              <a:t>3</a:t>
            </a:r>
            <a:r>
              <a:rPr lang="en-US" altLang="zh-CN" b="1">
                <a:solidFill>
                  <a:srgbClr val="FF0000"/>
                </a:solidFill>
              </a:rPr>
              <a:t>) + token</a:t>
            </a:r>
            <a:r>
              <a:rPr lang="zh-CN" altLang="en-US" b="1">
                <a:solidFill>
                  <a:srgbClr val="FF0000"/>
                </a:solidFill>
              </a:rPr>
              <a:t>遍历</a:t>
            </a:r>
            <a:r>
              <a:rPr lang="en-US" altLang="zh-CN" b="1">
                <a:solidFill>
                  <a:srgbClr val="FF0000"/>
                </a:solidFill>
                <a:sym typeface="+mn-ea"/>
              </a:rPr>
              <a:t>O(N)</a:t>
            </a:r>
            <a:r>
              <a:rPr lang="en-US" altLang="zh-CN" b="1">
                <a:solidFill>
                  <a:srgbClr val="FF0000"/>
                </a:solidFill>
              </a:rPr>
              <a:t> </a:t>
            </a:r>
            <a:endParaRPr lang="en-US" altLang="zh-CN" b="1">
              <a:solidFill>
                <a:srgbClr val="FF0000"/>
              </a:solidFill>
            </a:endParaRPr>
          </a:p>
          <a:p>
            <a:pPr algn="l"/>
            <a:r>
              <a:rPr lang="en-US" altLang="zh-CN" b="1">
                <a:solidFill>
                  <a:srgbClr val="FF0000"/>
                </a:solidFill>
              </a:rPr>
              <a:t>                       = </a:t>
            </a:r>
            <a:r>
              <a:rPr lang="en-US" altLang="zh-CN" b="1">
                <a:solidFill>
                  <a:srgbClr val="FF0000"/>
                </a:solidFill>
                <a:sym typeface="+mn-ea"/>
              </a:rPr>
              <a:t>O(N</a:t>
            </a:r>
            <a:r>
              <a:rPr lang="en-US" altLang="zh-CN" b="1" baseline="30000">
                <a:solidFill>
                  <a:srgbClr val="FF0000"/>
                </a:solidFill>
                <a:sym typeface="+mn-ea"/>
              </a:rPr>
              <a:t>4</a:t>
            </a:r>
            <a:r>
              <a:rPr lang="en-US" altLang="zh-CN" b="1">
                <a:solidFill>
                  <a:srgbClr val="FF0000"/>
                </a:solidFill>
                <a:sym typeface="+mn-ea"/>
              </a:rPr>
              <a:t>)</a:t>
            </a:r>
            <a:endParaRPr lang="en-US" altLang="zh-CN" b="1">
              <a:solidFill>
                <a:srgbClr val="FF0000"/>
              </a:solidFill>
              <a:sym typeface="+mn-ea"/>
            </a:endParaRPr>
          </a:p>
          <a:p>
            <a:pPr algn="l"/>
            <a:r>
              <a:rPr lang="zh-CN" altLang="en-US" b="1">
                <a:solidFill>
                  <a:srgbClr val="FF0000"/>
                </a:solidFill>
                <a:sym typeface="+mn-ea"/>
              </a:rPr>
              <a:t>（</a:t>
            </a:r>
            <a:r>
              <a:rPr lang="en-US" altLang="zh-CN" b="1">
                <a:solidFill>
                  <a:srgbClr val="FF0000"/>
                </a:solidFill>
                <a:sym typeface="+mn-ea"/>
              </a:rPr>
              <a:t>N </a:t>
            </a:r>
            <a:r>
              <a:rPr lang="zh-CN" altLang="en-US" b="1">
                <a:solidFill>
                  <a:srgbClr val="FF0000"/>
                </a:solidFill>
                <a:sym typeface="+mn-ea"/>
              </a:rPr>
              <a:t>是序列长度）</a:t>
            </a:r>
            <a:endParaRPr lang="zh-CN" altLang="en-US" b="1">
              <a:solidFill>
                <a:srgbClr val="FF0000"/>
              </a:solidFill>
              <a:sym typeface="+mn-ea"/>
            </a:endParaRPr>
          </a:p>
        </p:txBody>
      </p:sp>
      <p:sp>
        <p:nvSpPr>
          <p:cNvPr id="17" name="副标题 2"/>
          <p:cNvSpPr>
            <a:spLocks noGrp="1"/>
          </p:cNvSpPr>
          <p:nvPr/>
        </p:nvSpPr>
        <p:spPr>
          <a:xfrm>
            <a:off x="5684520" y="4126865"/>
            <a:ext cx="6134100" cy="88265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b="1">
                <a:solidFill>
                  <a:srgbClr val="FF0000"/>
                </a:solidFill>
                <a:sym typeface="+mn-ea"/>
              </a:rPr>
              <a:t>高效分层剪枝</a:t>
            </a:r>
            <a:r>
              <a:rPr lang="en-US" altLang="zh-CN" b="1">
                <a:solidFill>
                  <a:srgbClr val="FF0000"/>
                </a:solidFill>
                <a:sym typeface="+mn-ea"/>
              </a:rPr>
              <a:t>(Efficient Hierarchical  Pruning)</a:t>
            </a:r>
            <a:endParaRPr lang="en-US" altLang="zh-CN" b="1">
              <a:solidFill>
                <a:srgbClr val="FF0000"/>
              </a:solidFill>
              <a:sym typeface="+mn-ea"/>
            </a:endParaRPr>
          </a:p>
        </p:txBody>
      </p:sp>
      <p:sp>
        <p:nvSpPr>
          <p:cNvPr id="18" name="下箭头 17"/>
          <p:cNvSpPr/>
          <p:nvPr/>
        </p:nvSpPr>
        <p:spPr>
          <a:xfrm>
            <a:off x="8653145" y="3201670"/>
            <a:ext cx="473710" cy="83883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animBg="1"/>
      <p:bldP spid="16" grpId="1"/>
      <p:bldP spid="18" grpId="1" animBg="1"/>
      <p:bldP spid="17" grpId="0"/>
      <p:bldP spid="1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9060" y="790575"/>
            <a:ext cx="11984355" cy="691515"/>
          </a:xfrm>
        </p:spPr>
        <p:txBody>
          <a:bodyPr/>
          <a:p>
            <a:pPr marL="342900" indent="-342900" algn="l">
              <a:buFont typeface="Arial" panose="020B0604020202020204" pitchFamily="34" charset="0"/>
              <a:buChar char="•"/>
            </a:pPr>
            <a:r>
              <a:rPr lang="en-US" altLang="zh-CN" b="1"/>
              <a:t>“</a:t>
            </a:r>
            <a:r>
              <a:rPr lang="zh-CN" altLang="en-US" b="1"/>
              <a:t>分而治之</a:t>
            </a:r>
            <a:r>
              <a:rPr lang="en-US" altLang="zh-CN" b="1"/>
              <a:t>”</a:t>
            </a:r>
            <a:r>
              <a:rPr lang="zh-CN" altLang="en-US" b="1"/>
              <a:t>框架：作用于更高层级的语义单元</a:t>
            </a:r>
            <a:r>
              <a:rPr lang="en-US" altLang="zh-CN" b="1"/>
              <a:t>(</a:t>
            </a:r>
            <a:r>
              <a:rPr lang="zh-CN" altLang="en-US" b="1"/>
              <a:t>簇</a:t>
            </a:r>
            <a:r>
              <a:rPr lang="en-US" altLang="zh-CN" b="1"/>
              <a:t>),</a:t>
            </a:r>
            <a:r>
              <a:rPr lang="zh-CN" altLang="en-US" b="1"/>
              <a:t>而非单个</a:t>
            </a:r>
            <a:r>
              <a:rPr lang="en-US" altLang="zh-CN" b="1"/>
              <a:t> Token</a:t>
            </a:r>
            <a:endParaRPr lang="en-US" altLang="zh-CN" b="1"/>
          </a:p>
          <a:p>
            <a:pPr algn="l"/>
            <a:endParaRPr lang="en-US" altLang="zh-CN" b="1"/>
          </a:p>
        </p:txBody>
      </p:sp>
      <p:sp>
        <p:nvSpPr>
          <p:cNvPr id="6" name="副标题 2"/>
          <p:cNvSpPr>
            <a:spLocks noGrp="1"/>
          </p:cNvSpPr>
          <p:nvPr/>
        </p:nvSpPr>
        <p:spPr>
          <a:xfrm>
            <a:off x="99060" y="103505"/>
            <a:ext cx="7216775" cy="925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Method</a:t>
            </a:r>
            <a:endParaRPr lang="en-US" sz="3200" b="1"/>
          </a:p>
        </p:txBody>
      </p:sp>
      <p:sp>
        <p:nvSpPr>
          <p:cNvPr id="2" name="副标题 2"/>
          <p:cNvSpPr>
            <a:spLocks noGrp="1"/>
          </p:cNvSpPr>
          <p:nvPr/>
        </p:nvSpPr>
        <p:spPr>
          <a:xfrm>
            <a:off x="99060" y="1231265"/>
            <a:ext cx="11984355" cy="6915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b="1"/>
              <a:t>1. K-Means </a:t>
            </a:r>
            <a:r>
              <a:rPr lang="zh-CN" altLang="en-US" b="1"/>
              <a:t>算法、语义簇</a:t>
            </a:r>
            <a:r>
              <a:rPr lang="zh-CN" altLang="en-US" b="1"/>
              <a:t>质心</a:t>
            </a:r>
            <a:endParaRPr lang="zh-CN" altLang="en-US" b="1"/>
          </a:p>
        </p:txBody>
      </p:sp>
      <p:sp>
        <p:nvSpPr>
          <p:cNvPr id="9" name="副标题 2"/>
          <p:cNvSpPr>
            <a:spLocks noGrp="1"/>
          </p:cNvSpPr>
          <p:nvPr/>
        </p:nvSpPr>
        <p:spPr>
          <a:xfrm>
            <a:off x="99060" y="2921635"/>
            <a:ext cx="5763895" cy="691515"/>
          </a:xfrm>
          <a:prstGeom prst="rect">
            <a:avLst/>
          </a:prstGeom>
        </p:spPr>
        <p:txBody>
          <a:bodyPr vert="horz" lIns="91440" tIns="45720" rIns="91440" bIns="45720" rtlCol="0"/>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latin typeface="+mn-ea"/>
                <a:cs typeface="+mn-ea"/>
              </a:rPr>
              <a:t>2. </a:t>
            </a:r>
            <a:r>
              <a:rPr lang="zh-CN" altLang="en-US" b="1">
                <a:latin typeface="+mn-ea"/>
                <a:cs typeface="+mn-ea"/>
              </a:rPr>
              <a:t>获取由</a:t>
            </a:r>
            <a:r>
              <a:rPr lang="en-US" altLang="zh-CN" b="1">
                <a:latin typeface="+mn-ea"/>
                <a:cs typeface="+mn-ea"/>
              </a:rPr>
              <a:t> M </a:t>
            </a:r>
            <a:r>
              <a:rPr lang="zh-CN" altLang="en-US" b="1">
                <a:latin typeface="+mn-ea"/>
                <a:cs typeface="+mn-ea"/>
              </a:rPr>
              <a:t>个质心向量构成的</a:t>
            </a:r>
            <a:r>
              <a:rPr lang="en-US" altLang="zh-CN" b="1">
                <a:latin typeface="+mn-ea"/>
                <a:cs typeface="+mn-ea"/>
              </a:rPr>
              <a:t>“</a:t>
            </a:r>
            <a:r>
              <a:rPr lang="zh-CN" altLang="en-US" b="1">
                <a:latin typeface="+mn-ea"/>
                <a:cs typeface="+mn-ea"/>
              </a:rPr>
              <a:t>元序列</a:t>
            </a:r>
            <a:r>
              <a:rPr lang="en-US" altLang="zh-CN" b="1">
                <a:latin typeface="+mn-ea"/>
                <a:cs typeface="+mn-ea"/>
              </a:rPr>
              <a:t>”</a:t>
            </a:r>
            <a:endParaRPr lang="en-US" altLang="zh-CN" b="1">
              <a:latin typeface="+mn-ea"/>
              <a:cs typeface="+mn-ea"/>
            </a:endParaRPr>
          </a:p>
        </p:txBody>
      </p:sp>
      <p:sp>
        <p:nvSpPr>
          <p:cNvPr id="11" name="副标题 2"/>
          <p:cNvSpPr>
            <a:spLocks noGrp="1"/>
          </p:cNvSpPr>
          <p:nvPr/>
        </p:nvSpPr>
        <p:spPr>
          <a:xfrm>
            <a:off x="99060" y="3985895"/>
            <a:ext cx="4457700" cy="6146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t>3. </a:t>
            </a:r>
            <a:r>
              <a:rPr lang="en-US" altLang="zh-CN" b="1"/>
              <a:t>“</a:t>
            </a:r>
            <a:r>
              <a:rPr lang="zh-CN" altLang="en-US" b="1"/>
              <a:t>留一法</a:t>
            </a:r>
            <a:r>
              <a:rPr lang="en-US" altLang="zh-CN" b="1"/>
              <a:t>”</a:t>
            </a:r>
            <a:r>
              <a:rPr lang="zh-CN" altLang="en-US" b="1"/>
              <a:t>计算簇的重要性得分</a:t>
            </a:r>
            <a:endParaRPr lang="zh-CN" altLang="en-US" b="1"/>
          </a:p>
        </p:txBody>
      </p:sp>
      <p:sp>
        <p:nvSpPr>
          <p:cNvPr id="13" name="副标题 2"/>
          <p:cNvSpPr>
            <a:spLocks noGrp="1"/>
          </p:cNvSpPr>
          <p:nvPr/>
        </p:nvSpPr>
        <p:spPr>
          <a:xfrm>
            <a:off x="99060" y="5052695"/>
            <a:ext cx="11004550" cy="70802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a:t>4. </a:t>
            </a:r>
            <a:r>
              <a:rPr lang="zh-CN" altLang="en-US" b="1"/>
              <a:t>剪枝</a:t>
            </a:r>
            <a:endParaRPr lang="zh-CN" altLang="en-US" b="1"/>
          </a:p>
        </p:txBody>
      </p:sp>
      <p:sp>
        <p:nvSpPr>
          <p:cNvPr id="16" name="副标题 2"/>
          <p:cNvSpPr>
            <a:spLocks noGrp="1"/>
          </p:cNvSpPr>
          <p:nvPr/>
        </p:nvSpPr>
        <p:spPr>
          <a:xfrm>
            <a:off x="6477000" y="1830705"/>
            <a:ext cx="5419090" cy="322199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b="1">
                <a:solidFill>
                  <a:srgbClr val="FF0000"/>
                </a:solidFill>
                <a:sym typeface="+mn-ea"/>
              </a:rPr>
              <a:t>总体时间复杂度由</a:t>
            </a:r>
            <a:r>
              <a:rPr lang="en-US" altLang="zh-CN" b="1">
                <a:solidFill>
                  <a:srgbClr val="FF0000"/>
                </a:solidFill>
                <a:sym typeface="+mn-ea"/>
              </a:rPr>
              <a:t> K-Means </a:t>
            </a:r>
            <a:r>
              <a:rPr lang="zh-CN" altLang="en-US" b="1">
                <a:solidFill>
                  <a:srgbClr val="FF0000"/>
                </a:solidFill>
                <a:sym typeface="+mn-ea"/>
              </a:rPr>
              <a:t>聚类主导：</a:t>
            </a:r>
            <a:endParaRPr lang="en-US" altLang="zh-CN" b="1">
              <a:solidFill>
                <a:srgbClr val="FF0000"/>
              </a:solidFill>
              <a:sym typeface="+mn-ea"/>
            </a:endParaRPr>
          </a:p>
          <a:p>
            <a:pPr algn="l"/>
            <a:r>
              <a:rPr lang="en-US" altLang="zh-CN" b="1">
                <a:solidFill>
                  <a:srgbClr val="FF0000"/>
                </a:solidFill>
                <a:sym typeface="+mn-ea"/>
              </a:rPr>
              <a:t>O (I*N*M*D)</a:t>
            </a:r>
            <a:endParaRPr lang="en-US" altLang="zh-CN" b="1">
              <a:solidFill>
                <a:srgbClr val="FF0000"/>
              </a:solidFill>
              <a:sym typeface="+mn-ea"/>
            </a:endParaRPr>
          </a:p>
          <a:p>
            <a:pPr algn="l"/>
            <a:endParaRPr lang="en-US" altLang="zh-CN" b="1">
              <a:solidFill>
                <a:srgbClr val="FF0000"/>
              </a:solidFill>
              <a:sym typeface="+mn-ea"/>
            </a:endParaRPr>
          </a:p>
          <a:p>
            <a:pPr algn="l"/>
            <a:r>
              <a:rPr lang="en-US" altLang="zh-CN" sz="2000" b="1">
                <a:solidFill>
                  <a:srgbClr val="FF0000"/>
                </a:solidFill>
                <a:sym typeface="+mn-ea"/>
              </a:rPr>
              <a:t>N = </a:t>
            </a:r>
            <a:r>
              <a:rPr lang="zh-CN" altLang="en-US" sz="2000" b="1">
                <a:solidFill>
                  <a:srgbClr val="FF0000"/>
                </a:solidFill>
                <a:sym typeface="+mn-ea"/>
              </a:rPr>
              <a:t>输入</a:t>
            </a:r>
            <a:r>
              <a:rPr lang="en-US" altLang="zh-CN" sz="2000" b="1">
                <a:solidFill>
                  <a:srgbClr val="FF0000"/>
                </a:solidFill>
                <a:sym typeface="+mn-ea"/>
              </a:rPr>
              <a:t> Token </a:t>
            </a:r>
            <a:r>
              <a:rPr lang="zh-CN" altLang="en-US" sz="2000" b="1">
                <a:solidFill>
                  <a:srgbClr val="FF0000"/>
                </a:solidFill>
                <a:sym typeface="+mn-ea"/>
              </a:rPr>
              <a:t>的总数</a:t>
            </a:r>
            <a:endParaRPr lang="zh-CN" altLang="en-US" sz="2000" b="1">
              <a:solidFill>
                <a:srgbClr val="FF0000"/>
              </a:solidFill>
              <a:sym typeface="+mn-ea"/>
            </a:endParaRPr>
          </a:p>
          <a:p>
            <a:pPr algn="l"/>
            <a:r>
              <a:rPr lang="en-US" altLang="zh-CN" sz="2000" b="1">
                <a:solidFill>
                  <a:srgbClr val="FF0000"/>
                </a:solidFill>
                <a:sym typeface="+mn-ea"/>
              </a:rPr>
              <a:t>M = </a:t>
            </a:r>
            <a:r>
              <a:rPr lang="zh-CN" altLang="en-US" sz="2000" b="1">
                <a:solidFill>
                  <a:srgbClr val="FF0000"/>
                </a:solidFill>
                <a:sym typeface="+mn-ea"/>
              </a:rPr>
              <a:t>聚类的数量</a:t>
            </a:r>
            <a:endParaRPr lang="zh-CN" altLang="en-US" sz="2000" b="1">
              <a:solidFill>
                <a:srgbClr val="FF0000"/>
              </a:solidFill>
              <a:sym typeface="+mn-ea"/>
            </a:endParaRPr>
          </a:p>
          <a:p>
            <a:pPr algn="l"/>
            <a:r>
              <a:rPr lang="en-US" altLang="zh-CN" sz="2000" b="1">
                <a:solidFill>
                  <a:srgbClr val="FF0000"/>
                </a:solidFill>
                <a:sym typeface="+mn-ea"/>
              </a:rPr>
              <a:t>D = Token </a:t>
            </a:r>
            <a:r>
              <a:rPr lang="zh-CN" altLang="en-US" sz="2000" b="1">
                <a:solidFill>
                  <a:srgbClr val="FF0000"/>
                </a:solidFill>
                <a:sym typeface="+mn-ea"/>
              </a:rPr>
              <a:t>向量的维度</a:t>
            </a:r>
            <a:endParaRPr lang="zh-CN" altLang="en-US" sz="2000" b="1">
              <a:solidFill>
                <a:srgbClr val="FF0000"/>
              </a:solidFill>
              <a:sym typeface="+mn-ea"/>
            </a:endParaRPr>
          </a:p>
          <a:p>
            <a:pPr algn="l"/>
            <a:r>
              <a:rPr lang="en-US" altLang="zh-CN" sz="2000" b="1">
                <a:solidFill>
                  <a:srgbClr val="FF0000"/>
                </a:solidFill>
                <a:sym typeface="+mn-ea"/>
              </a:rPr>
              <a:t>I = K-Means </a:t>
            </a:r>
            <a:r>
              <a:rPr lang="zh-CN" altLang="en-US" sz="2000" b="1">
                <a:solidFill>
                  <a:srgbClr val="FF0000"/>
                </a:solidFill>
                <a:sym typeface="+mn-ea"/>
              </a:rPr>
              <a:t>算法的迭代次数</a:t>
            </a:r>
            <a:endParaRPr lang="zh-CN" altLang="en-US" sz="2000" b="1">
              <a:solidFill>
                <a:srgbClr val="FF0000"/>
              </a:solidFill>
              <a:sym typeface="+mn-ea"/>
            </a:endParaRPr>
          </a:p>
        </p:txBody>
      </p:sp>
      <p:pic>
        <p:nvPicPr>
          <p:cNvPr id="5" name="图片 4"/>
          <p:cNvPicPr/>
          <p:nvPr/>
        </p:nvPicPr>
        <p:blipFill>
          <a:blip r:embed="rId1"/>
          <a:stretch>
            <a:fillRect/>
          </a:stretch>
        </p:blipFill>
        <p:spPr>
          <a:xfrm>
            <a:off x="285750" y="1639571"/>
            <a:ext cx="3771900" cy="495299"/>
          </a:xfrm>
          <a:prstGeom prst="rect">
            <a:avLst/>
          </a:prstGeom>
        </p:spPr>
      </p:pic>
      <p:pic>
        <p:nvPicPr>
          <p:cNvPr id="19" name="图片 18"/>
          <p:cNvPicPr/>
          <p:nvPr/>
        </p:nvPicPr>
        <p:blipFill>
          <a:blip r:embed="rId2"/>
          <a:stretch>
            <a:fillRect/>
          </a:stretch>
        </p:blipFill>
        <p:spPr>
          <a:xfrm>
            <a:off x="285750" y="2014855"/>
            <a:ext cx="2152650" cy="914400"/>
          </a:xfrm>
          <a:prstGeom prst="rect">
            <a:avLst/>
          </a:prstGeom>
        </p:spPr>
      </p:pic>
      <p:pic>
        <p:nvPicPr>
          <p:cNvPr id="20" name="图片 19"/>
          <p:cNvPicPr/>
          <p:nvPr/>
        </p:nvPicPr>
        <p:blipFill>
          <a:blip r:embed="rId3"/>
          <a:stretch>
            <a:fillRect/>
          </a:stretch>
        </p:blipFill>
        <p:spPr>
          <a:xfrm>
            <a:off x="300355" y="3348990"/>
            <a:ext cx="3238500" cy="552450"/>
          </a:xfrm>
          <a:prstGeom prst="rect">
            <a:avLst/>
          </a:prstGeom>
        </p:spPr>
      </p:pic>
      <p:pic>
        <p:nvPicPr>
          <p:cNvPr id="21" name="图片 20"/>
          <p:cNvPicPr/>
          <p:nvPr/>
        </p:nvPicPr>
        <p:blipFill>
          <a:blip r:embed="rId4"/>
          <a:stretch>
            <a:fillRect/>
          </a:stretch>
        </p:blipFill>
        <p:spPr>
          <a:xfrm>
            <a:off x="285750" y="4399915"/>
            <a:ext cx="5029200" cy="628650"/>
          </a:xfrm>
          <a:prstGeom prst="rect">
            <a:avLst/>
          </a:prstGeom>
        </p:spPr>
      </p:pic>
      <p:sp>
        <p:nvSpPr>
          <p:cNvPr id="24" name="文本框 23"/>
          <p:cNvSpPr txBox="1"/>
          <p:nvPr/>
        </p:nvSpPr>
        <p:spPr>
          <a:xfrm>
            <a:off x="285750" y="5527040"/>
            <a:ext cx="4064000" cy="1322070"/>
          </a:xfrm>
          <a:prstGeom prst="rect">
            <a:avLst/>
          </a:prstGeom>
          <a:noFill/>
        </p:spPr>
        <p:txBody>
          <a:bodyPr wrap="square" rtlCol="0">
            <a:spAutoFit/>
          </a:bodyPr>
          <a:p>
            <a:pPr marL="285750" indent="-285750">
              <a:buFont typeface="Arial" panose="020B0604020202020204" pitchFamily="34" charset="0"/>
              <a:buChar char="•"/>
            </a:pPr>
            <a:r>
              <a:rPr lang="zh-CN" altLang="en-US" sz="2000">
                <a:latin typeface="+mn-ea"/>
                <a:cs typeface="+mn-ea"/>
              </a:rPr>
              <a:t>筛选核心簇</a:t>
            </a:r>
            <a:endParaRPr lang="zh-CN" altLang="en-US" sz="2000">
              <a:latin typeface="+mn-ea"/>
              <a:cs typeface="+mn-ea"/>
            </a:endParaRPr>
          </a:p>
          <a:p>
            <a:pPr marL="285750" indent="-285750">
              <a:buFont typeface="Arial" panose="020B0604020202020204" pitchFamily="34" charset="0"/>
              <a:buChar char="•"/>
            </a:pPr>
            <a:r>
              <a:rPr lang="zh-CN" altLang="en-US" sz="2000">
                <a:latin typeface="+mn-ea"/>
                <a:cs typeface="+mn-ea"/>
              </a:rPr>
              <a:t>选择代表性</a:t>
            </a:r>
            <a:r>
              <a:rPr lang="en-US" altLang="zh-CN" sz="2000">
                <a:latin typeface="+mn-ea"/>
                <a:cs typeface="+mn-ea"/>
              </a:rPr>
              <a:t> Token</a:t>
            </a:r>
            <a:endParaRPr lang="en-US" altLang="zh-CN" sz="2000">
              <a:latin typeface="+mn-ea"/>
              <a:cs typeface="+mn-ea"/>
            </a:endParaRPr>
          </a:p>
          <a:p>
            <a:pPr marL="285750" indent="-285750">
              <a:buFont typeface="Arial" panose="020B0604020202020204" pitchFamily="34" charset="0"/>
              <a:buChar char="•"/>
            </a:pPr>
            <a:r>
              <a:rPr lang="zh-CN" altLang="en-US" sz="2000">
                <a:latin typeface="+mn-ea"/>
                <a:cs typeface="+mn-ea"/>
              </a:rPr>
              <a:t>自适应数量调整</a:t>
            </a:r>
            <a:endParaRPr lang="zh-CN" altLang="en-US" sz="2000">
              <a:latin typeface="+mn-ea"/>
              <a:cs typeface="+mn-ea"/>
            </a:endParaRPr>
          </a:p>
          <a:p>
            <a:pPr marL="285750" indent="-285750">
              <a:buFont typeface="Arial" panose="020B0604020202020204" pitchFamily="34" charset="0"/>
              <a:buChar char="•"/>
            </a:pPr>
            <a:endParaRPr lang="zh-CN" altLang="en-US" sz="2000">
              <a:latin typeface="+mn-ea"/>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副标题 2"/>
          <p:cNvSpPr>
            <a:spLocks noGrp="1"/>
          </p:cNvSpPr>
          <p:nvPr/>
        </p:nvSpPr>
        <p:spPr>
          <a:xfrm>
            <a:off x="99060" y="103505"/>
            <a:ext cx="7216775" cy="925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Method</a:t>
            </a:r>
            <a:endParaRPr lang="en-US" sz="3200" b="1"/>
          </a:p>
        </p:txBody>
      </p:sp>
      <p:pic>
        <p:nvPicPr>
          <p:cNvPr id="7" name="图片 6"/>
          <p:cNvPicPr/>
          <p:nvPr/>
        </p:nvPicPr>
        <p:blipFill>
          <a:blip r:embed="rId1"/>
          <a:srcRect r="13718"/>
          <a:stretch>
            <a:fillRect/>
          </a:stretch>
        </p:blipFill>
        <p:spPr>
          <a:xfrm>
            <a:off x="5673725" y="103505"/>
            <a:ext cx="6518275" cy="6754495"/>
          </a:xfrm>
          <a:prstGeom prst="rect">
            <a:avLst/>
          </a:prstGeom>
        </p:spPr>
      </p:pic>
      <p:pic>
        <p:nvPicPr>
          <p:cNvPr id="8" name="图片 7"/>
          <p:cNvPicPr/>
          <p:nvPr/>
        </p:nvPicPr>
        <p:blipFill>
          <a:blip r:embed="rId2"/>
          <a:stretch>
            <a:fillRect/>
          </a:stretch>
        </p:blipFill>
        <p:spPr>
          <a:xfrm>
            <a:off x="0" y="743585"/>
            <a:ext cx="5673090" cy="3621405"/>
          </a:xfrm>
          <a:prstGeom prst="rect">
            <a:avLst/>
          </a:prstGeom>
        </p:spPr>
      </p:pic>
      <p:sp>
        <p:nvSpPr>
          <p:cNvPr id="10" name="文本框 9"/>
          <p:cNvSpPr txBox="1"/>
          <p:nvPr/>
        </p:nvSpPr>
        <p:spPr>
          <a:xfrm>
            <a:off x="99060" y="4492625"/>
            <a:ext cx="5574665" cy="1372235"/>
          </a:xfrm>
          <a:prstGeom prst="rect">
            <a:avLst/>
          </a:prstGeom>
          <a:noFill/>
        </p:spPr>
        <p:txBody>
          <a:bodyPr wrap="square" rtlCol="0">
            <a:noAutofit/>
          </a:bodyPr>
          <a:p>
            <a:pPr marL="285750" indent="-285750">
              <a:lnSpc>
                <a:spcPct val="110000"/>
              </a:lnSpc>
              <a:buFont typeface="Arial" panose="020B0604020202020204" pitchFamily="34" charset="0"/>
              <a:buChar char="•"/>
            </a:pPr>
            <a:r>
              <a:rPr lang="zh-CN" altLang="en-US" b="1"/>
              <a:t>彩色数据点：原始的</a:t>
            </a:r>
            <a:r>
              <a:rPr lang="en-US" altLang="zh-CN" b="1"/>
              <a:t>256</a:t>
            </a:r>
            <a:r>
              <a:rPr lang="zh-CN" altLang="en-US" b="1"/>
              <a:t>个视觉</a:t>
            </a:r>
            <a:r>
              <a:rPr lang="en-US" altLang="zh-CN" b="1"/>
              <a:t>Token</a:t>
            </a:r>
            <a:endParaRPr lang="zh-CN" altLang="en-US" b="1"/>
          </a:p>
          <a:p>
            <a:pPr marL="285750" indent="-285750">
              <a:lnSpc>
                <a:spcPct val="110000"/>
              </a:lnSpc>
              <a:buFont typeface="Arial" panose="020B0604020202020204" pitchFamily="34" charset="0"/>
              <a:buChar char="•"/>
            </a:pPr>
            <a:r>
              <a:rPr lang="zh-CN" altLang="en-US" b="1"/>
              <a:t>不同颜色：不同的语义簇</a:t>
            </a:r>
            <a:endParaRPr lang="zh-CN" altLang="en-US" b="1"/>
          </a:p>
          <a:p>
            <a:pPr marL="285750" indent="-285750">
              <a:lnSpc>
                <a:spcPct val="110000"/>
              </a:lnSpc>
              <a:buFont typeface="Arial" panose="020B0604020202020204" pitchFamily="34" charset="0"/>
              <a:buChar char="•"/>
            </a:pPr>
            <a:r>
              <a:rPr lang="zh-CN" altLang="en-US" b="1"/>
              <a:t>黑色的</a:t>
            </a:r>
            <a:r>
              <a:rPr lang="en-US" altLang="zh-CN" b="1"/>
              <a:t>“X”</a:t>
            </a:r>
            <a:r>
              <a:rPr lang="zh-CN" altLang="en-US" b="1"/>
              <a:t>标记：经过剪枝算法筛选后，最终被保留下来的</a:t>
            </a:r>
            <a:r>
              <a:rPr lang="en-US" altLang="zh-CN" b="1"/>
              <a:t>Token</a:t>
            </a:r>
            <a:endParaRPr lang="en-US" altLang="zh-CN" b="1"/>
          </a:p>
        </p:txBody>
      </p:sp>
      <p:sp>
        <p:nvSpPr>
          <p:cNvPr id="14" name="文本框 13"/>
          <p:cNvSpPr txBox="1"/>
          <p:nvPr/>
        </p:nvSpPr>
        <p:spPr>
          <a:xfrm>
            <a:off x="98425" y="5864860"/>
            <a:ext cx="5574665" cy="993775"/>
          </a:xfrm>
          <a:prstGeom prst="rect">
            <a:avLst/>
          </a:prstGeom>
          <a:noFill/>
        </p:spPr>
        <p:txBody>
          <a:bodyPr wrap="square" rtlCol="0">
            <a:noAutofit/>
          </a:bodyPr>
          <a:p>
            <a:pPr marL="285750" indent="-285750">
              <a:lnSpc>
                <a:spcPct val="110000"/>
              </a:lnSpc>
              <a:buFont typeface="Arial" panose="020B0604020202020204" pitchFamily="34" charset="0"/>
              <a:buChar char="•"/>
            </a:pPr>
            <a:r>
              <a:rPr lang="zh-CN" altLang="en-US" b="1">
                <a:solidFill>
                  <a:srgbClr val="FF0000"/>
                </a:solidFill>
              </a:rPr>
              <a:t>聚类效果显著</a:t>
            </a:r>
            <a:endParaRPr lang="zh-CN" altLang="en-US" b="1">
              <a:solidFill>
                <a:srgbClr val="FF0000"/>
              </a:solidFill>
            </a:endParaRPr>
          </a:p>
          <a:p>
            <a:pPr marL="285750" indent="-285750">
              <a:lnSpc>
                <a:spcPct val="110000"/>
              </a:lnSpc>
              <a:buFont typeface="Arial" panose="020B0604020202020204" pitchFamily="34" charset="0"/>
              <a:buChar char="•"/>
            </a:pPr>
            <a:r>
              <a:rPr lang="zh-CN" altLang="en-US" b="1">
                <a:solidFill>
                  <a:srgbClr val="FF0000"/>
                </a:solidFill>
              </a:rPr>
              <a:t>剪枝策略的智能性：被保留下来的</a:t>
            </a:r>
            <a:r>
              <a:rPr lang="en-US" altLang="zh-CN" b="1">
                <a:solidFill>
                  <a:srgbClr val="FF0000"/>
                </a:solidFill>
              </a:rPr>
              <a:t>21</a:t>
            </a:r>
            <a:r>
              <a:rPr lang="zh-CN" altLang="en-US" b="1">
                <a:solidFill>
                  <a:srgbClr val="FF0000"/>
                </a:solidFill>
              </a:rPr>
              <a:t>个黑色</a:t>
            </a:r>
            <a:r>
              <a:rPr lang="en-US" altLang="zh-CN" b="1">
                <a:solidFill>
                  <a:srgbClr val="FF0000"/>
                </a:solidFill>
              </a:rPr>
              <a:t>“X”</a:t>
            </a:r>
            <a:r>
              <a:rPr lang="zh-CN" altLang="en-US" b="1">
                <a:solidFill>
                  <a:srgbClr val="FF0000"/>
                </a:solidFill>
              </a:rPr>
              <a:t>标记，广泛地分布在不同的颜色簇之中</a:t>
            </a:r>
            <a:endParaRPr lang="zh-CN" altLang="en-US" b="1">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副标题 2"/>
          <p:cNvSpPr>
            <a:spLocks noGrp="1"/>
          </p:cNvSpPr>
          <p:nvPr>
            <p:ph type="subTitle" idx="1"/>
          </p:nvPr>
        </p:nvSpPr>
        <p:spPr>
          <a:xfrm>
            <a:off x="99060" y="666750"/>
            <a:ext cx="11984355" cy="691515"/>
          </a:xfrm>
        </p:spPr>
        <p:txBody>
          <a:bodyPr/>
          <a:p>
            <a:pPr marL="342900" indent="-342900" algn="l">
              <a:buFont typeface="Arial" panose="020B0604020202020204" pitchFamily="34" charset="0"/>
              <a:buChar char="•"/>
            </a:pPr>
            <a:r>
              <a:rPr lang="en-US" altLang="zh-CN" b="1"/>
              <a:t>Attention Rollout </a:t>
            </a:r>
            <a:r>
              <a:rPr lang="zh-CN" altLang="en-US" b="1"/>
              <a:t>机制</a:t>
            </a:r>
            <a:r>
              <a:rPr lang="zh-CN" altLang="en-US" b="1"/>
              <a:t>合并矩阵熵</a:t>
            </a:r>
            <a:endParaRPr lang="zh-CN" altLang="en-US" b="1"/>
          </a:p>
        </p:txBody>
      </p:sp>
      <p:sp>
        <p:nvSpPr>
          <p:cNvPr id="6" name="副标题 2"/>
          <p:cNvSpPr>
            <a:spLocks noGrp="1"/>
          </p:cNvSpPr>
          <p:nvPr/>
        </p:nvSpPr>
        <p:spPr>
          <a:xfrm>
            <a:off x="99060" y="103505"/>
            <a:ext cx="1920240" cy="7499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Method</a:t>
            </a:r>
            <a:endParaRPr lang="en-US" sz="3200" b="1"/>
          </a:p>
        </p:txBody>
      </p:sp>
      <p:pic>
        <p:nvPicPr>
          <p:cNvPr id="4" name="图片 3"/>
          <p:cNvPicPr/>
          <p:nvPr/>
        </p:nvPicPr>
        <p:blipFill>
          <a:blip r:embed="rId1"/>
          <a:stretch>
            <a:fillRect/>
          </a:stretch>
        </p:blipFill>
        <p:spPr>
          <a:xfrm>
            <a:off x="272415" y="1005840"/>
            <a:ext cx="3758565" cy="910590"/>
          </a:xfrm>
          <a:prstGeom prst="rect">
            <a:avLst/>
          </a:prstGeom>
        </p:spPr>
      </p:pic>
      <p:pic>
        <p:nvPicPr>
          <p:cNvPr id="7" name="图片 6"/>
          <p:cNvPicPr/>
          <p:nvPr/>
        </p:nvPicPr>
        <p:blipFill>
          <a:blip r:embed="rId2"/>
          <a:stretch>
            <a:fillRect/>
          </a:stretch>
        </p:blipFill>
        <p:spPr>
          <a:xfrm>
            <a:off x="6404610" y="0"/>
            <a:ext cx="5787390" cy="6858000"/>
          </a:xfrm>
          <a:prstGeom prst="rect">
            <a:avLst/>
          </a:prstGeom>
        </p:spPr>
      </p:pic>
      <p:sp>
        <p:nvSpPr>
          <p:cNvPr id="14" name="文本框 13"/>
          <p:cNvSpPr txBox="1"/>
          <p:nvPr/>
        </p:nvSpPr>
        <p:spPr>
          <a:xfrm>
            <a:off x="99060" y="5406390"/>
            <a:ext cx="5375910" cy="1353185"/>
          </a:xfrm>
          <a:prstGeom prst="rect">
            <a:avLst/>
          </a:prstGeom>
          <a:noFill/>
        </p:spPr>
        <p:txBody>
          <a:bodyPr wrap="square" rtlCol="0">
            <a:noAutofit/>
          </a:bodyPr>
          <a:p>
            <a:pPr marL="285750" indent="-285750">
              <a:lnSpc>
                <a:spcPct val="110000"/>
              </a:lnSpc>
              <a:buFont typeface="Arial" panose="020B0604020202020204" pitchFamily="34" charset="0"/>
              <a:buChar char="•"/>
            </a:pPr>
            <a:r>
              <a:rPr lang="zh-CN" altLang="en-US" b="1">
                <a:solidFill>
                  <a:srgbClr val="FF0000"/>
                </a:solidFill>
              </a:rPr>
              <a:t>递归合并每一层矩阵熵</a:t>
            </a:r>
            <a:r>
              <a:rPr lang="en-US" altLang="zh-CN" b="1">
                <a:solidFill>
                  <a:srgbClr val="FF0000"/>
                </a:solidFill>
              </a:rPr>
              <a:t>,</a:t>
            </a:r>
            <a:endParaRPr lang="en-US" altLang="zh-CN" b="1">
              <a:solidFill>
                <a:srgbClr val="FF0000"/>
              </a:solidFill>
            </a:endParaRPr>
          </a:p>
          <a:p>
            <a:pPr marL="285750" indent="-285750">
              <a:lnSpc>
                <a:spcPct val="110000"/>
              </a:lnSpc>
              <a:buFont typeface="Arial" panose="020B0604020202020204" pitchFamily="34" charset="0"/>
              <a:buChar char="•"/>
            </a:pPr>
            <a:r>
              <a:rPr lang="zh-CN" altLang="en-US" b="1">
                <a:solidFill>
                  <a:srgbClr val="FF0000"/>
                </a:solidFill>
              </a:rPr>
              <a:t>更准确地评估全局信息的信息量和</a:t>
            </a:r>
            <a:r>
              <a:rPr lang="en-US" altLang="zh-CN" b="1">
                <a:solidFill>
                  <a:srgbClr val="FF0000"/>
                </a:solidFill>
              </a:rPr>
              <a:t> Token </a:t>
            </a:r>
            <a:r>
              <a:rPr lang="zh-CN" altLang="en-US" b="1">
                <a:solidFill>
                  <a:srgbClr val="FF0000"/>
                </a:solidFill>
              </a:rPr>
              <a:t>之间的互信息大小</a:t>
            </a:r>
            <a:endParaRPr lang="zh-CN" altLang="en-US" b="1">
              <a:solidFill>
                <a:srgbClr val="FF0000"/>
              </a:solidFill>
            </a:endParaRPr>
          </a:p>
          <a:p>
            <a:pPr marL="285750" indent="-285750">
              <a:lnSpc>
                <a:spcPct val="110000"/>
              </a:lnSpc>
              <a:buFont typeface="Arial" panose="020B0604020202020204" pitchFamily="34" charset="0"/>
              <a:buChar char="•"/>
            </a:pPr>
            <a:r>
              <a:rPr lang="zh-CN" altLang="en-US" b="1">
                <a:solidFill>
                  <a:srgbClr val="FF0000"/>
                </a:solidFill>
              </a:rPr>
              <a:t>捕捉特征在深度网络中的长程依赖</a:t>
            </a:r>
            <a:endParaRPr lang="zh-CN" altLang="en-US" b="1">
              <a:solidFill>
                <a:srgbClr val="FF0000"/>
              </a:solidFill>
            </a:endParaRPr>
          </a:p>
        </p:txBody>
      </p:sp>
      <p:pic>
        <p:nvPicPr>
          <p:cNvPr id="8" name="图片 7"/>
          <p:cNvPicPr/>
          <p:nvPr/>
        </p:nvPicPr>
        <p:blipFill>
          <a:blip r:embed="rId3"/>
          <a:stretch>
            <a:fillRect/>
          </a:stretch>
        </p:blipFill>
        <p:spPr>
          <a:xfrm>
            <a:off x="272415" y="1916430"/>
            <a:ext cx="5445760" cy="3490595"/>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副标题 2"/>
          <p:cNvSpPr>
            <a:spLocks noGrp="1"/>
          </p:cNvSpPr>
          <p:nvPr/>
        </p:nvSpPr>
        <p:spPr>
          <a:xfrm>
            <a:off x="99060" y="103505"/>
            <a:ext cx="7216775" cy="925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Experiment</a:t>
            </a:r>
            <a:endParaRPr lang="en-US" sz="3200" b="1"/>
          </a:p>
        </p:txBody>
      </p:sp>
      <p:sp>
        <p:nvSpPr>
          <p:cNvPr id="10" name="文本框 9"/>
          <p:cNvSpPr txBox="1"/>
          <p:nvPr/>
        </p:nvSpPr>
        <p:spPr>
          <a:xfrm>
            <a:off x="-53975" y="4660900"/>
            <a:ext cx="4987290" cy="1906905"/>
          </a:xfrm>
          <a:prstGeom prst="rect">
            <a:avLst/>
          </a:prstGeom>
          <a:noFill/>
        </p:spPr>
        <p:txBody>
          <a:bodyPr wrap="square" rtlCol="0">
            <a:noAutofit/>
          </a:bodyPr>
          <a:p>
            <a:pPr marL="285750" indent="-285750">
              <a:lnSpc>
                <a:spcPct val="110000"/>
              </a:lnSpc>
              <a:buFont typeface="Arial" panose="020B0604020202020204" pitchFamily="34" charset="0"/>
              <a:buChar char="•"/>
            </a:pPr>
            <a:r>
              <a:rPr lang="zh-CN" altLang="en-US" sz="1600" b="1"/>
              <a:t>数据集：</a:t>
            </a:r>
            <a:r>
              <a:rPr lang="en-US" altLang="zh-CN" sz="1600" b="1"/>
              <a:t>COCO 2017</a:t>
            </a:r>
            <a:endParaRPr lang="en-US" altLang="zh-CN" sz="1600" b="1"/>
          </a:p>
          <a:p>
            <a:pPr marL="285750" indent="-285750">
              <a:lnSpc>
                <a:spcPct val="110000"/>
              </a:lnSpc>
              <a:buFont typeface="Arial" panose="020B0604020202020204" pitchFamily="34" charset="0"/>
              <a:buChar char="•"/>
            </a:pPr>
            <a:r>
              <a:rPr lang="zh-CN" altLang="en-US" sz="1600" b="1"/>
              <a:t>评估指标：</a:t>
            </a:r>
            <a:endParaRPr lang="zh-CN" altLang="en-US" sz="1600" b="1"/>
          </a:p>
          <a:p>
            <a:pPr marL="742950" lvl="1" indent="-285750">
              <a:lnSpc>
                <a:spcPct val="110000"/>
              </a:lnSpc>
              <a:buFont typeface="Arial" panose="020B0604020202020204" pitchFamily="34" charset="0"/>
              <a:buChar char="•"/>
            </a:pPr>
            <a:r>
              <a:rPr lang="zh-CN" altLang="en-US" sz="1600" b="1"/>
              <a:t>生成质量：</a:t>
            </a:r>
            <a:r>
              <a:rPr lang="en-US" altLang="zh-CN" sz="1600" b="1"/>
              <a:t>BLEU-4,  METEOR, ROUGE-L, </a:t>
            </a:r>
            <a:endParaRPr lang="en-US" altLang="zh-CN" sz="1600" b="1"/>
          </a:p>
          <a:p>
            <a:pPr lvl="1" indent="0">
              <a:lnSpc>
                <a:spcPct val="110000"/>
              </a:lnSpc>
              <a:buFont typeface="Arial" panose="020B0604020202020204" pitchFamily="34" charset="0"/>
              <a:buNone/>
            </a:pPr>
            <a:r>
              <a:rPr lang="en-US" altLang="zh-CN" sz="1600" b="1"/>
              <a:t>CIDEr,  SPICE</a:t>
            </a:r>
            <a:endParaRPr lang="en-US" altLang="zh-CN" sz="1600" b="1"/>
          </a:p>
          <a:p>
            <a:pPr marL="742950" lvl="1" indent="-285750">
              <a:lnSpc>
                <a:spcPct val="110000"/>
              </a:lnSpc>
              <a:buFont typeface="Arial" panose="020B0604020202020204" pitchFamily="34" charset="0"/>
              <a:buChar char="•"/>
            </a:pPr>
            <a:r>
              <a:rPr lang="zh-CN" altLang="en-US" sz="1600" b="1"/>
              <a:t>模型效率：</a:t>
            </a:r>
            <a:r>
              <a:rPr lang="en-US" altLang="zh-CN" sz="1600" b="1"/>
              <a:t>FLOPs (G)</a:t>
            </a:r>
            <a:r>
              <a:rPr lang="zh-CN" altLang="en-US" sz="1600" b="1"/>
              <a:t>，推理延迟</a:t>
            </a:r>
            <a:r>
              <a:rPr lang="en-US" altLang="zh-CN" sz="1600" b="1"/>
              <a:t> (Latency, ms)</a:t>
            </a:r>
            <a:r>
              <a:rPr lang="zh-CN" altLang="en-US" sz="1600" b="1"/>
              <a:t>，</a:t>
            </a:r>
            <a:endParaRPr lang="zh-CN" altLang="en-US" sz="1600" b="1"/>
          </a:p>
          <a:p>
            <a:pPr lvl="1" indent="0">
              <a:lnSpc>
                <a:spcPct val="110000"/>
              </a:lnSpc>
              <a:buFont typeface="Arial" panose="020B0604020202020204" pitchFamily="34" charset="0"/>
              <a:buNone/>
            </a:pPr>
            <a:r>
              <a:rPr lang="en-US" altLang="zh-CN" sz="1600" b="1"/>
              <a:t>Token </a:t>
            </a:r>
            <a:r>
              <a:rPr lang="zh-CN" altLang="en-US" sz="1600" b="1"/>
              <a:t>保留率</a:t>
            </a:r>
            <a:r>
              <a:rPr lang="en-US" altLang="zh-CN" sz="1600" b="1"/>
              <a:t> (%)</a:t>
            </a:r>
            <a:endParaRPr lang="en-US" altLang="zh-CN" sz="1600" b="1"/>
          </a:p>
          <a:p>
            <a:pPr indent="0">
              <a:lnSpc>
                <a:spcPct val="110000"/>
              </a:lnSpc>
              <a:buFont typeface="Arial" panose="020B0604020202020204" pitchFamily="34" charset="0"/>
              <a:buNone/>
            </a:pPr>
            <a:endParaRPr lang="en-US" altLang="zh-CN" sz="1600" b="1"/>
          </a:p>
        </p:txBody>
      </p:sp>
      <p:pic>
        <p:nvPicPr>
          <p:cNvPr id="2" name="图片 1"/>
          <p:cNvPicPr/>
          <p:nvPr/>
        </p:nvPicPr>
        <p:blipFill>
          <a:blip r:embed="rId1"/>
          <a:stretch>
            <a:fillRect/>
          </a:stretch>
        </p:blipFill>
        <p:spPr>
          <a:xfrm>
            <a:off x="485775" y="736600"/>
            <a:ext cx="11220450" cy="3924300"/>
          </a:xfrm>
          <a:prstGeom prst="rect">
            <a:avLst/>
          </a:prstGeom>
        </p:spPr>
      </p:pic>
      <p:sp>
        <p:nvSpPr>
          <p:cNvPr id="3" name="文本框 2"/>
          <p:cNvSpPr txBox="1"/>
          <p:nvPr/>
        </p:nvSpPr>
        <p:spPr>
          <a:xfrm>
            <a:off x="4933315" y="4660900"/>
            <a:ext cx="7370445" cy="2196465"/>
          </a:xfrm>
          <a:prstGeom prst="rect">
            <a:avLst/>
          </a:prstGeom>
          <a:noFill/>
        </p:spPr>
        <p:txBody>
          <a:bodyPr wrap="square" rtlCol="0">
            <a:noAutofit/>
          </a:bodyPr>
          <a:p>
            <a:pPr marL="285750" indent="-285750">
              <a:lnSpc>
                <a:spcPct val="110000"/>
              </a:lnSpc>
              <a:buFont typeface="Arial" panose="020B0604020202020204" pitchFamily="34" charset="0"/>
              <a:buChar char="•"/>
            </a:pPr>
            <a:r>
              <a:rPr lang="zh-CN" altLang="en-US" sz="1600" b="1"/>
              <a:t>对比方法：</a:t>
            </a:r>
            <a:endParaRPr lang="zh-CN" altLang="en-US" sz="1600" b="1"/>
          </a:p>
          <a:p>
            <a:pPr marL="742950" lvl="1" indent="-285750">
              <a:lnSpc>
                <a:spcPct val="110000"/>
              </a:lnSpc>
              <a:buFont typeface="Arial" panose="020B0604020202020204" pitchFamily="34" charset="0"/>
              <a:buChar char="•"/>
            </a:pPr>
            <a:r>
              <a:rPr lang="en-US" altLang="zh-CN" sz="1600" b="1"/>
              <a:t>LLaVA-1.5-7B: </a:t>
            </a:r>
            <a:r>
              <a:rPr lang="zh-CN" altLang="en-US" sz="1600" b="1"/>
              <a:t>未经任何剪枝</a:t>
            </a:r>
            <a:r>
              <a:rPr lang="en-US" altLang="zh-CN" sz="1600" b="1"/>
              <a:t>, </a:t>
            </a:r>
            <a:r>
              <a:rPr lang="zh-CN" altLang="en-US" sz="1600" b="1"/>
              <a:t>作为性能和效率的上限基线</a:t>
            </a:r>
            <a:endParaRPr lang="zh-CN" altLang="en-US" sz="1600" b="1"/>
          </a:p>
          <a:p>
            <a:pPr marL="742950" lvl="1" indent="-285750">
              <a:lnSpc>
                <a:spcPct val="110000"/>
              </a:lnSpc>
              <a:buFont typeface="Arial" panose="020B0604020202020204" pitchFamily="34" charset="0"/>
              <a:buChar char="•"/>
            </a:pPr>
            <a:r>
              <a:rPr lang="en-US" altLang="zh-CN" sz="1600" b="1"/>
              <a:t>RandomPrune: </a:t>
            </a:r>
            <a:r>
              <a:rPr lang="zh-CN" altLang="en-US" sz="1600" b="1"/>
              <a:t>随机剪枝</a:t>
            </a:r>
            <a:r>
              <a:rPr lang="en-US" altLang="zh-CN" sz="1600" b="1"/>
              <a:t> k% </a:t>
            </a:r>
            <a:r>
              <a:rPr lang="zh-CN" altLang="en-US" sz="1600" b="1"/>
              <a:t>的视觉</a:t>
            </a:r>
            <a:r>
              <a:rPr lang="en-US" altLang="zh-CN" sz="1600" b="1"/>
              <a:t> Token,</a:t>
            </a:r>
            <a:r>
              <a:rPr lang="zh-CN" altLang="en-US" sz="1600" b="1"/>
              <a:t>作为下限基线</a:t>
            </a:r>
            <a:r>
              <a:rPr lang="en-US" altLang="zh-CN" sz="1600" b="1"/>
              <a:t>,</a:t>
            </a:r>
            <a:r>
              <a:rPr lang="zh-CN" altLang="en-US" sz="1600" b="1"/>
              <a:t>用于健全性检查</a:t>
            </a:r>
            <a:endParaRPr lang="zh-CN" altLang="en-US" sz="1600" b="1"/>
          </a:p>
          <a:p>
            <a:pPr marL="742950" lvl="1" indent="-285750">
              <a:lnSpc>
                <a:spcPct val="110000"/>
              </a:lnSpc>
              <a:buFont typeface="Arial" panose="020B0604020202020204" pitchFamily="34" charset="0"/>
              <a:buChar char="•"/>
            </a:pPr>
            <a:r>
              <a:rPr lang="en-US" altLang="zh-CN" sz="1600" b="1"/>
              <a:t>ToMe (Token Merging): </a:t>
            </a:r>
            <a:r>
              <a:rPr lang="zh-CN" altLang="en-US" sz="1600" b="1"/>
              <a:t>一种经典且高效的</a:t>
            </a:r>
            <a:r>
              <a:rPr lang="en-US" altLang="zh-CN" sz="1600" b="1"/>
              <a:t> Token </a:t>
            </a:r>
            <a:r>
              <a:rPr lang="zh-CN" altLang="en-US" sz="1600" b="1"/>
              <a:t>合并</a:t>
            </a:r>
            <a:r>
              <a:rPr lang="en-US" altLang="zh-CN" sz="1600" b="1"/>
              <a:t>/</a:t>
            </a:r>
            <a:r>
              <a:rPr lang="zh-CN" altLang="en-US" sz="1600" b="1"/>
              <a:t>剪枝方法</a:t>
            </a:r>
            <a:r>
              <a:rPr lang="en-US" altLang="zh-CN" sz="1600" b="1"/>
              <a:t>,</a:t>
            </a:r>
            <a:r>
              <a:rPr lang="zh-CN" altLang="en-US" sz="1600" b="1"/>
              <a:t>作为强有力的</a:t>
            </a:r>
            <a:r>
              <a:rPr lang="en-US" altLang="zh-CN" sz="1600" b="1"/>
              <a:t> SOTA </a:t>
            </a:r>
            <a:r>
              <a:rPr lang="zh-CN" altLang="en-US" sz="1600" b="1"/>
              <a:t>基线</a:t>
            </a:r>
            <a:endParaRPr lang="zh-CN" altLang="en-US" sz="1600" b="1"/>
          </a:p>
          <a:p>
            <a:pPr marL="742950" lvl="1" indent="-285750">
              <a:lnSpc>
                <a:spcPct val="110000"/>
              </a:lnSpc>
              <a:buFont typeface="Arial" panose="020B0604020202020204" pitchFamily="34" charset="0"/>
              <a:buChar char="•"/>
            </a:pPr>
            <a:r>
              <a:rPr lang="en-US" altLang="zh-CN" sz="1600" b="1"/>
              <a:t>FastViT-Prune (Ours): </a:t>
            </a:r>
            <a:r>
              <a:rPr lang="zh-CN" altLang="en-US" sz="1600" b="1"/>
              <a:t>我们实现的基于</a:t>
            </a:r>
            <a:r>
              <a:rPr lang="en-US" altLang="zh-CN" sz="1600" b="1"/>
              <a:t> FastViT </a:t>
            </a:r>
            <a:r>
              <a:rPr lang="zh-CN" altLang="en-US" sz="1600" b="1"/>
              <a:t>思想的</a:t>
            </a:r>
            <a:r>
              <a:rPr lang="en-US" altLang="zh-CN" sz="1600" b="1"/>
              <a:t> Token </a:t>
            </a:r>
            <a:r>
              <a:rPr lang="zh-CN" altLang="en-US" sz="1600" b="1"/>
              <a:t>剪枝策略</a:t>
            </a:r>
            <a:endParaRPr lang="zh-CN" altLang="en-US" sz="1600" b="1"/>
          </a:p>
          <a:p>
            <a:pPr marL="742950" lvl="1" indent="-285750">
              <a:lnSpc>
                <a:spcPct val="110000"/>
              </a:lnSpc>
              <a:buFont typeface="Arial" panose="020B0604020202020204" pitchFamily="34" charset="0"/>
              <a:buChar char="•"/>
            </a:pPr>
            <a:r>
              <a:rPr lang="en-US" altLang="zh-CN" sz="1600" b="1"/>
              <a:t>Entropy-Prune (Ours): </a:t>
            </a:r>
            <a:r>
              <a:rPr lang="zh-CN" altLang="en-US" sz="1600" b="1"/>
              <a:t>我们提出的核心方法</a:t>
            </a:r>
            <a:r>
              <a:rPr lang="en-US" altLang="zh-CN" sz="1600" b="1"/>
              <a:t>,</a:t>
            </a:r>
            <a:r>
              <a:rPr lang="zh-CN" altLang="en-US" sz="1600" b="1"/>
              <a:t>即基于</a:t>
            </a:r>
            <a:r>
              <a:rPr lang="en-US" altLang="zh-CN" sz="1600" b="1"/>
              <a:t> Attention Rollout </a:t>
            </a:r>
            <a:r>
              <a:rPr lang="zh-CN" altLang="en-US" sz="1600" b="1"/>
              <a:t>合并</a:t>
            </a:r>
            <a:r>
              <a:rPr lang="en-US" altLang="zh-CN" sz="1600" b="1"/>
              <a:t>  </a:t>
            </a:r>
            <a:r>
              <a:rPr lang="zh-CN" altLang="en-US" sz="1600" b="1"/>
              <a:t>的矩阵熵</a:t>
            </a:r>
            <a:r>
              <a:rPr lang="en-US" altLang="zh-CN" sz="1600" b="1"/>
              <a:t> Token </a:t>
            </a:r>
            <a:r>
              <a:rPr lang="zh-CN" altLang="en-US" sz="1600" b="1"/>
              <a:t>剪枝策略</a:t>
            </a:r>
            <a:endParaRPr lang="zh-CN" altLang="en-US" sz="1600" b="1"/>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副标题 2"/>
          <p:cNvSpPr>
            <a:spLocks noGrp="1"/>
          </p:cNvSpPr>
          <p:nvPr/>
        </p:nvSpPr>
        <p:spPr>
          <a:xfrm>
            <a:off x="99060" y="103505"/>
            <a:ext cx="7216775" cy="9251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3200" b="1"/>
              <a:t>Experiment</a:t>
            </a:r>
            <a:endParaRPr lang="en-US" sz="3200" b="1"/>
          </a:p>
        </p:txBody>
      </p:sp>
      <p:sp>
        <p:nvSpPr>
          <p:cNvPr id="10" name="文本框 9"/>
          <p:cNvSpPr txBox="1"/>
          <p:nvPr/>
        </p:nvSpPr>
        <p:spPr>
          <a:xfrm>
            <a:off x="328930" y="5797550"/>
            <a:ext cx="11534775" cy="854710"/>
          </a:xfrm>
          <a:prstGeom prst="rect">
            <a:avLst/>
          </a:prstGeom>
          <a:noFill/>
        </p:spPr>
        <p:txBody>
          <a:bodyPr wrap="square" rtlCol="0">
            <a:noAutofit/>
          </a:bodyPr>
          <a:p>
            <a:pPr marL="285750" indent="-285750">
              <a:lnSpc>
                <a:spcPct val="120000"/>
              </a:lnSpc>
              <a:buFont typeface="Arial" panose="020B0604020202020204" pitchFamily="34" charset="0"/>
              <a:buChar char="•"/>
            </a:pPr>
            <a:r>
              <a:rPr lang="zh-CN" altLang="en-US" sz="1600" b="1"/>
              <a:t>横轴</a:t>
            </a:r>
            <a:r>
              <a:rPr lang="en-US" altLang="zh-CN" sz="1600" b="1"/>
              <a:t>: </a:t>
            </a:r>
            <a:r>
              <a:rPr lang="zh-CN" altLang="en-US" sz="1600" b="1"/>
              <a:t>通过</a:t>
            </a:r>
            <a:r>
              <a:rPr lang="en-US" altLang="zh-CN" sz="1600" b="1"/>
              <a:t>K-Means</a:t>
            </a:r>
            <a:r>
              <a:rPr lang="zh-CN" altLang="en-US" sz="1600" b="1"/>
              <a:t>算法对原始</a:t>
            </a:r>
            <a:r>
              <a:rPr lang="en-US" altLang="zh-CN" sz="1600" b="1"/>
              <a:t>Token</a:t>
            </a:r>
            <a:r>
              <a:rPr lang="zh-CN" altLang="en-US" sz="1600" b="1"/>
              <a:t>进行聚类后得到的</a:t>
            </a:r>
            <a:r>
              <a:rPr lang="en-US" altLang="zh-CN" sz="1600" b="1"/>
              <a:t>32</a:t>
            </a:r>
            <a:r>
              <a:rPr lang="zh-CN" altLang="en-US" sz="1600" b="1"/>
              <a:t>个独立的语义簇，并按重要性得分从高到低排序</a:t>
            </a:r>
            <a:r>
              <a:rPr lang="en-US" altLang="zh-CN" sz="1600" b="1"/>
              <a:t> </a:t>
            </a:r>
            <a:endParaRPr lang="en-US" altLang="zh-CN" sz="1600" b="1"/>
          </a:p>
          <a:p>
            <a:pPr marL="285750" indent="-285750">
              <a:lnSpc>
                <a:spcPct val="120000"/>
              </a:lnSpc>
              <a:buFont typeface="Arial" panose="020B0604020202020204" pitchFamily="34" charset="0"/>
              <a:buChar char="•"/>
            </a:pPr>
            <a:r>
              <a:rPr lang="zh-CN" altLang="en-US" sz="1600" b="1"/>
              <a:t>纵轴</a:t>
            </a:r>
            <a:r>
              <a:rPr lang="en-US" altLang="zh-CN" sz="1600" b="1"/>
              <a:t>: </a:t>
            </a:r>
            <a:r>
              <a:rPr lang="zh-CN" altLang="en-US" sz="1600" b="1"/>
              <a:t>簇重要性得分</a:t>
            </a:r>
            <a:r>
              <a:rPr lang="en-US" altLang="zh-CN" sz="1600" b="1"/>
              <a:t> (</a:t>
            </a:r>
            <a:r>
              <a:rPr lang="zh-CN" altLang="en-US" sz="1600" b="1"/>
              <a:t>熵减量</a:t>
            </a:r>
            <a:r>
              <a:rPr lang="en-US" altLang="zh-CN" sz="1600" b="1"/>
              <a:t>)</a:t>
            </a:r>
            <a:r>
              <a:rPr lang="zh-CN" altLang="en-US" sz="1600" b="1"/>
              <a:t>，即</a:t>
            </a:r>
            <a:r>
              <a:rPr lang="en-US" altLang="zh-CN" sz="1600" b="1"/>
              <a:t>"</a:t>
            </a:r>
            <a:r>
              <a:rPr lang="zh-CN" altLang="en-US" sz="1600" b="1"/>
              <a:t>当该簇的质心从元序列中被移除后，整个元序列信息总量（即矩阵熵）的减少量</a:t>
            </a:r>
            <a:r>
              <a:rPr lang="en-US" altLang="zh-CN" sz="1600" b="1"/>
              <a:t>"</a:t>
            </a:r>
            <a:endParaRPr lang="en-US" altLang="zh-CN" sz="1600" b="1"/>
          </a:p>
        </p:txBody>
      </p:sp>
      <p:pic>
        <p:nvPicPr>
          <p:cNvPr id="4" name="图片 3"/>
          <p:cNvPicPr/>
          <p:nvPr/>
        </p:nvPicPr>
        <p:blipFill>
          <a:blip r:embed="rId1"/>
          <a:stretch>
            <a:fillRect/>
          </a:stretch>
        </p:blipFill>
        <p:spPr>
          <a:xfrm>
            <a:off x="1861185" y="763270"/>
            <a:ext cx="8470265" cy="482473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2256</Words>
  <Application>WPS 演示</Application>
  <PresentationFormat>宽屏</PresentationFormat>
  <Paragraphs>117</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vt:lpstr>
      <vt:lpstr>宋体</vt:lpstr>
      <vt:lpstr>Wingdings</vt:lpstr>
      <vt:lpstr>微软雅黑</vt:lpstr>
      <vt:lpstr>Calibri</vt:lpstr>
      <vt:lpstr>Arial Unicode MS</vt:lpstr>
      <vt:lpstr>WPS</vt:lpstr>
      <vt:lpstr>基于分层矩阵熵的大型视觉语言模型 Token 剪枝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ASUS</dc:creator>
  <cp:lastModifiedBy>Joker</cp:lastModifiedBy>
  <cp:revision>47</cp:revision>
  <dcterms:created xsi:type="dcterms:W3CDTF">2023-08-09T12:44:00Z</dcterms:created>
  <dcterms:modified xsi:type="dcterms:W3CDTF">2025-07-04T06:57:29Z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DDC79EA8619C43528535CCB06FD0F27F_12</vt:lpwstr>
  </property>
</Properties>
</file>