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2" r:id="rId11"/>
    <p:sldId id="284" r:id="rId12"/>
    <p:sldId id="286" r:id="rId13"/>
  </p:sldIdLst>
  <p:sldSz cx="9144000" cy="6858000" type="screen4x3"/>
  <p:notesSz cx="7099300" cy="1023493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8284"/>
  </p:normalViewPr>
  <p:slideViewPr>
    <p:cSldViewPr showGuides="1">
      <p:cViewPr varScale="1">
        <p:scale>
          <a:sx n="75" d="100"/>
          <a:sy n="75" d="100"/>
        </p:scale>
        <p:origin x="1109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smtClean="0"/>
            </a:lvl1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4C4F3A6-B017-4D6A-BC5F-08D240961A21}" type="slidenum"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EB9DEB-485B-4ABE-81C6-1289F9ADCD7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20EF1F-6DAA-4BC9-A549-1C98960DCBC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381000"/>
            <a:ext cx="2135187" cy="5641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381000"/>
            <a:ext cx="6253163" cy="5641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20EF1F-6DAA-4BC9-A549-1C98960DCBC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20EF1F-6DAA-4BC9-A549-1C98960DCBC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20EF1F-6DAA-4BC9-A549-1C98960DCBC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52600"/>
            <a:ext cx="4194175" cy="4270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20EF1F-6DAA-4BC9-A549-1C98960DCBC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20EF1F-6DAA-4BC9-A549-1C98960DCBC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20EF1F-6DAA-4BC9-A549-1C98960DCBC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20EF1F-6DAA-4BC9-A549-1C98960DCBC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20EF1F-6DAA-4BC9-A549-1C98960DCBC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20EF1F-6DAA-4BC9-A549-1C98960DCBC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 noRot="1"/>
          </p:cNvSpPr>
          <p:nvPr>
            <p:ph type="title"/>
          </p:nvPr>
        </p:nvSpPr>
        <p:spPr>
          <a:xfrm>
            <a:off x="301625" y="3810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 noRot="1"/>
          </p:cNvSpPr>
          <p:nvPr>
            <p:ph type="body" idx="1"/>
          </p:nvPr>
        </p:nvSpPr>
        <p:spPr>
          <a:xfrm>
            <a:off x="301625" y="1752600"/>
            <a:ext cx="8540750" cy="42703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20EF1F-6DAA-4BC9-A549-1C98960DCBC8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5000"/>
        <a:buChar char="•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Rot="1"/>
          </p:cNvSpPr>
          <p:nvPr>
            <p:ph type="ctrTitle"/>
          </p:nvPr>
        </p:nvSpPr>
        <p:spPr>
          <a:xfrm>
            <a:off x="522288" y="1898650"/>
            <a:ext cx="8189912" cy="2116138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en-US" altLang="zh-CN" sz="5400" b="0" dirty="0">
                <a:latin typeface="+mj-lt"/>
                <a:ea typeface="+mj-ea"/>
                <a:cs typeface="+mj-cs"/>
              </a:rPr>
              <a:t>《</a:t>
            </a:r>
            <a:r>
              <a:rPr lang="zh-CN" altLang="en-US" sz="5400" b="0" dirty="0">
                <a:latin typeface="+mj-lt"/>
                <a:ea typeface="+mj-ea"/>
                <a:cs typeface="+mj-cs"/>
              </a:rPr>
              <a:t>微波技术基础</a:t>
            </a:r>
            <a:r>
              <a:rPr lang="en-US" altLang="zh-CN" sz="5400" b="0" dirty="0">
                <a:latin typeface="+mj-lt"/>
                <a:ea typeface="+mj-ea"/>
                <a:cs typeface="+mj-cs"/>
              </a:rPr>
              <a:t>》</a:t>
            </a:r>
            <a:br>
              <a:rPr lang="en-US" altLang="zh-CN" sz="5400" b="0" dirty="0">
                <a:latin typeface="+mj-lt"/>
                <a:ea typeface="+mj-ea"/>
                <a:cs typeface="+mj-cs"/>
              </a:rPr>
            </a:br>
            <a:r>
              <a:rPr lang="en-US" altLang="zh-CN" sz="5400" b="0" dirty="0">
                <a:latin typeface="+mj-lt"/>
                <a:ea typeface="+mj-ea"/>
                <a:cs typeface="+mj-cs"/>
              </a:rPr>
              <a:t>2025</a:t>
            </a:r>
            <a:r>
              <a:rPr lang="zh-CN" altLang="en-US" sz="5400" b="0" dirty="0">
                <a:latin typeface="+mj-lt"/>
                <a:ea typeface="+mj-ea"/>
                <a:cs typeface="+mj-cs"/>
              </a:rPr>
              <a:t>年期末考试复习要求</a:t>
            </a:r>
            <a:endParaRPr lang="zh-CN" altLang="en-US" sz="5400" b="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第六章  微波网络基础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Rot="1"/>
          </p:cNvSpPr>
          <p:nvPr>
            <p:ph idx="1"/>
          </p:nvPr>
        </p:nvSpPr>
        <p:spPr>
          <a:xfrm>
            <a:off x="301625" y="1752600"/>
            <a:ext cx="8540750" cy="3071813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 anchorCtr="0"/>
          <a:p>
            <a:pPr marL="609600" indent="-609600" algn="just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微波网络基本概念和主要特点（</a:t>
            </a:r>
            <a:r>
              <a:rPr lang="zh-CN" altLang="en-US" sz="2800" dirty="0">
                <a:solidFill>
                  <a:srgbClr val="FF0000"/>
                </a:solidFill>
              </a:rPr>
              <a:t>了解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marL="609600" indent="-609600" algn="just" eaLnBrk="1" hangingPunct="1">
              <a:buFont typeface="Wingdings" panose="05000000000000000000" pitchFamily="2" charset="2"/>
              <a:buAutoNum type="arabicPeriod"/>
            </a:pPr>
            <a:r>
              <a:rPr lang="zh-CN" altLang="en-US" sz="2800" dirty="0"/>
              <a:t>网络阻抗的特点（</a:t>
            </a:r>
            <a:r>
              <a:rPr lang="zh-CN" altLang="en-US" sz="2800" dirty="0">
                <a:solidFill>
                  <a:srgbClr val="FF0000"/>
                </a:solidFill>
              </a:rPr>
              <a:t>重点掌握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marL="609600" indent="-609600" algn="just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800" dirty="0"/>
              <a:t>[Z]</a:t>
            </a:r>
            <a:r>
              <a:rPr lang="zh-CN" altLang="en-US" sz="2800" dirty="0"/>
              <a:t>和</a:t>
            </a:r>
            <a:r>
              <a:rPr lang="en-US" altLang="zh-CN" sz="2800" dirty="0"/>
              <a:t>[Y]</a:t>
            </a:r>
            <a:r>
              <a:rPr lang="zh-CN" altLang="en-US" sz="2800" dirty="0"/>
              <a:t>的定义、元素含义和主要性质（</a:t>
            </a:r>
            <a:r>
              <a:rPr lang="zh-CN" altLang="en-US" sz="2800" dirty="0">
                <a:solidFill>
                  <a:srgbClr val="FF0000"/>
                </a:solidFill>
              </a:rPr>
              <a:t>了解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marL="609600" indent="-609600" algn="just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800" dirty="0"/>
              <a:t>[S] </a:t>
            </a:r>
            <a:r>
              <a:rPr lang="zh-CN" altLang="en-US" sz="2800" dirty="0"/>
              <a:t>的定义、元素含义和主要性质（</a:t>
            </a:r>
            <a:r>
              <a:rPr lang="zh-CN" altLang="en-US" sz="2800" dirty="0">
                <a:solidFill>
                  <a:srgbClr val="FF0000"/>
                </a:solidFill>
              </a:rPr>
              <a:t>重点掌握</a:t>
            </a:r>
            <a:r>
              <a:rPr lang="zh-CN" altLang="en-US" sz="2800" dirty="0"/>
              <a:t>）</a:t>
            </a:r>
            <a:endParaRPr lang="zh-CN" altLang="en-US" sz="2800" dirty="0"/>
          </a:p>
          <a:p>
            <a:pPr marL="609600" indent="-609600" algn="just" eaLnBrk="1" hangingPunct="1">
              <a:buFont typeface="Wingdings" panose="05000000000000000000" pitchFamily="2" charset="2"/>
              <a:buAutoNum type="arabicPeriod"/>
            </a:pPr>
            <a:r>
              <a:rPr lang="en-US" altLang="zh-CN" sz="2800" dirty="0"/>
              <a:t>[A]</a:t>
            </a:r>
            <a:r>
              <a:rPr lang="zh-CN" altLang="en-US" sz="2800" dirty="0"/>
              <a:t> （</a:t>
            </a:r>
            <a:r>
              <a:rPr lang="zh-CN" altLang="en-US" sz="2800" dirty="0">
                <a:solidFill>
                  <a:srgbClr val="FF0000"/>
                </a:solidFill>
              </a:rPr>
              <a:t>了解</a:t>
            </a:r>
            <a:r>
              <a:rPr lang="zh-CN" altLang="en-US" sz="2800" dirty="0"/>
              <a:t>）和</a:t>
            </a:r>
            <a:r>
              <a:rPr lang="en-US" altLang="zh-CN" sz="2800" dirty="0"/>
              <a:t>[T]</a:t>
            </a:r>
            <a:r>
              <a:rPr lang="zh-CN" altLang="en-US" sz="2800" dirty="0"/>
              <a:t> （</a:t>
            </a:r>
            <a:r>
              <a:rPr lang="zh-CN" altLang="en-US" sz="2800" dirty="0">
                <a:solidFill>
                  <a:srgbClr val="FF0000"/>
                </a:solidFill>
              </a:rPr>
              <a:t>重点掌握</a:t>
            </a:r>
            <a:r>
              <a:rPr lang="zh-CN" altLang="en-US" sz="2800" dirty="0"/>
              <a:t>）的定义、元素含义和主要性质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r>
              <a:rPr lang="zh-CN" altLang="en-US" dirty="0"/>
              <a:t>需要复习的作业</a:t>
            </a:r>
            <a:endParaRPr lang="zh-CN" altLang="en-US" dirty="0"/>
          </a:p>
        </p:txBody>
      </p:sp>
      <p:sp>
        <p:nvSpPr>
          <p:cNvPr id="14339" name="内容占位符 2"/>
          <p:cNvSpPr>
            <a:spLocks noGrp="1"/>
          </p:cNvSpPr>
          <p:nvPr>
            <p:ph idx="1"/>
          </p:nvPr>
        </p:nvSpPr>
        <p:spPr>
          <a:xfrm>
            <a:off x="301625" y="1752600"/>
            <a:ext cx="8540750" cy="3702050"/>
          </a:xfrm>
          <a:ln/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zh-CN" altLang="en-US" dirty="0"/>
              <a:t>共计</a:t>
            </a:r>
            <a:r>
              <a:rPr lang="en-US" altLang="zh-CN" dirty="0"/>
              <a:t>25</a:t>
            </a:r>
            <a:r>
              <a:rPr lang="zh-CN" altLang="en-US" dirty="0"/>
              <a:t>道题：</a:t>
            </a:r>
            <a:endParaRPr lang="en-US" altLang="zh-CN" dirty="0"/>
          </a:p>
          <a:p>
            <a:r>
              <a:rPr lang="zh-CN" altLang="en-US" dirty="0"/>
              <a:t>第二章（</a:t>
            </a:r>
            <a:r>
              <a:rPr lang="en-US" altLang="zh-CN" dirty="0"/>
              <a:t>10</a:t>
            </a:r>
            <a:r>
              <a:rPr lang="zh-CN" altLang="en-US" dirty="0"/>
              <a:t>）：</a:t>
            </a:r>
            <a:r>
              <a:rPr lang="en-US" altLang="zh-CN" dirty="0"/>
              <a:t>3,4,5,9,11,13,15,16,17,18</a:t>
            </a:r>
            <a:endParaRPr lang="en-US" altLang="zh-CN" dirty="0"/>
          </a:p>
          <a:p>
            <a:r>
              <a:rPr lang="zh-CN" altLang="en-US" dirty="0"/>
              <a:t>第三章（</a:t>
            </a:r>
            <a:r>
              <a:rPr lang="en-US" altLang="zh-CN" dirty="0"/>
              <a:t>5</a:t>
            </a:r>
            <a:r>
              <a:rPr lang="zh-CN" altLang="en-US" dirty="0"/>
              <a:t>）：</a:t>
            </a:r>
            <a:r>
              <a:rPr lang="en-US" altLang="zh-CN" dirty="0"/>
              <a:t>19,20,21,25,27</a:t>
            </a:r>
            <a:endParaRPr lang="en-US" altLang="zh-CN" dirty="0"/>
          </a:p>
          <a:p>
            <a:r>
              <a:rPr lang="zh-CN" altLang="en-US" dirty="0"/>
              <a:t>第四章（</a:t>
            </a:r>
            <a:r>
              <a:rPr lang="en-US" altLang="zh-CN" dirty="0"/>
              <a:t>4</a:t>
            </a:r>
            <a:r>
              <a:rPr lang="zh-CN" altLang="en-US" dirty="0"/>
              <a:t>）：</a:t>
            </a:r>
            <a:r>
              <a:rPr lang="en-US" altLang="zh-CN" dirty="0"/>
              <a:t>29,30,31,32</a:t>
            </a:r>
            <a:endParaRPr lang="en-US" altLang="zh-CN" dirty="0"/>
          </a:p>
          <a:p>
            <a:r>
              <a:rPr lang="zh-CN" altLang="en-US" dirty="0"/>
              <a:t>第五章（</a:t>
            </a:r>
            <a:r>
              <a:rPr lang="en-US" altLang="zh-CN" dirty="0"/>
              <a:t>2</a:t>
            </a:r>
            <a:r>
              <a:rPr lang="zh-CN" altLang="en-US" dirty="0"/>
              <a:t>）：</a:t>
            </a:r>
            <a:r>
              <a:rPr lang="en-US" altLang="zh-CN" dirty="0"/>
              <a:t>35,36</a:t>
            </a:r>
            <a:endParaRPr lang="en-US" altLang="zh-CN" dirty="0"/>
          </a:p>
          <a:p>
            <a:r>
              <a:rPr lang="zh-CN" altLang="en-US" dirty="0"/>
              <a:t>第六章（</a:t>
            </a:r>
            <a:r>
              <a:rPr lang="en-US" altLang="zh-CN" dirty="0"/>
              <a:t>4</a:t>
            </a:r>
            <a:r>
              <a:rPr lang="zh-CN" altLang="en-US" dirty="0"/>
              <a:t>）：</a:t>
            </a:r>
            <a:r>
              <a:rPr lang="en-US" altLang="zh-CN" dirty="0"/>
              <a:t>37,38,39,40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第一章  引言</a:t>
            </a:r>
            <a:endParaRPr lang="zh-CN" altLang="en-US" dirty="0"/>
          </a:p>
        </p:txBody>
      </p:sp>
      <p:sp>
        <p:nvSpPr>
          <p:cNvPr id="5123" name="Rectangle 3"/>
          <p:cNvSpPr>
            <a:spLocks noGrp="1" noRot="1"/>
          </p:cNvSpPr>
          <p:nvPr>
            <p:ph idx="1"/>
          </p:nvPr>
        </p:nvSpPr>
        <p:spPr>
          <a:xfrm>
            <a:off x="1241425" y="2079625"/>
            <a:ext cx="6840538" cy="1798638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 anchorCtr="0"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微波的定义（</a:t>
            </a:r>
            <a:r>
              <a:rPr lang="zh-CN" altLang="en-US" dirty="0">
                <a:solidFill>
                  <a:srgbClr val="FF0000"/>
                </a:solidFill>
              </a:rPr>
              <a:t>掌握</a:t>
            </a:r>
            <a:r>
              <a:rPr lang="zh-CN" altLang="en-US" dirty="0"/>
              <a:t>）</a:t>
            </a:r>
            <a:endParaRPr lang="zh-CN" altLang="en-US" dirty="0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微波的波长与频率范围（</a:t>
            </a:r>
            <a:r>
              <a:rPr lang="zh-CN" altLang="en-US" dirty="0">
                <a:solidFill>
                  <a:srgbClr val="FF0000"/>
                </a:solidFill>
              </a:rPr>
              <a:t>掌握</a:t>
            </a:r>
            <a:r>
              <a:rPr lang="zh-CN" altLang="en-US" dirty="0"/>
              <a:t>）</a:t>
            </a:r>
            <a:endParaRPr lang="en-US" altLang="zh-CN" dirty="0"/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zh-CN" dirty="0"/>
              <a:t>MHz</a:t>
            </a:r>
            <a:r>
              <a:rPr lang="zh-CN" altLang="en-US" dirty="0"/>
              <a:t>、</a:t>
            </a:r>
            <a:r>
              <a:rPr lang="en-US" altLang="zh-CN" dirty="0"/>
              <a:t>GHz</a:t>
            </a:r>
            <a:r>
              <a:rPr lang="zh-CN" altLang="en-US" dirty="0"/>
              <a:t>和</a:t>
            </a:r>
            <a:r>
              <a:rPr lang="en-US" altLang="zh-CN" dirty="0"/>
              <a:t>THz</a:t>
            </a:r>
            <a:r>
              <a:rPr lang="zh-CN" altLang="en-US" dirty="0"/>
              <a:t> （</a:t>
            </a:r>
            <a:r>
              <a:rPr lang="zh-CN" altLang="en-US" dirty="0">
                <a:solidFill>
                  <a:srgbClr val="FF0000"/>
                </a:solidFill>
              </a:rPr>
              <a:t>掌握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第二章  传输线理论</a:t>
            </a:r>
            <a:endParaRPr lang="zh-CN" altLang="en-US" dirty="0"/>
          </a:p>
        </p:txBody>
      </p:sp>
      <p:sp>
        <p:nvSpPr>
          <p:cNvPr id="6147" name="Rectangle 3"/>
          <p:cNvSpPr>
            <a:spLocks noGrp="1" noRot="1"/>
          </p:cNvSpPr>
          <p:nvPr>
            <p:ph idx="1"/>
          </p:nvPr>
        </p:nvSpPr>
        <p:spPr>
          <a:xfrm>
            <a:off x="296863" y="1449388"/>
            <a:ext cx="8636000" cy="4905375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 anchorCtr="0"/>
          <a:p>
            <a:pPr marL="609600" indent="-609600" algn="just" eaLnBrk="1" hangingPunct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传输线与低频线的差异（</a:t>
            </a:r>
            <a:r>
              <a:rPr lang="zh-CN" altLang="en-US" dirty="0">
                <a:solidFill>
                  <a:srgbClr val="FF0000"/>
                </a:solidFill>
              </a:rPr>
              <a:t>掌握</a:t>
            </a:r>
            <a:r>
              <a:rPr lang="zh-CN" altLang="en-US" dirty="0"/>
              <a:t>）</a:t>
            </a:r>
            <a:endParaRPr lang="zh-CN" altLang="en-US" dirty="0"/>
          </a:p>
          <a:p>
            <a:pPr marL="609600" indent="-609600" algn="just" eaLnBrk="1" hangingPunct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均匀传输线： （</a:t>
            </a:r>
            <a:r>
              <a:rPr lang="zh-CN" altLang="en-US" dirty="0">
                <a:solidFill>
                  <a:srgbClr val="FF0000"/>
                </a:solidFill>
              </a:rPr>
              <a:t>全面掌握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009650" lvl="1" indent="-609600" algn="just" eaLnBrk="1" hangingPunct="1">
              <a:buFont typeface="黑体" panose="02010609060101010101" pitchFamily="49" charset="-122"/>
              <a:buAutoNum type="circleNumDbPlain"/>
            </a:pPr>
            <a:r>
              <a:rPr lang="zh-CN" altLang="en-US" dirty="0"/>
              <a:t>四个分布参数的含义（</a:t>
            </a:r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L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G</a:t>
            </a:r>
            <a:r>
              <a:rPr lang="en-US" altLang="zh-CN" baseline="-25000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C</a:t>
            </a:r>
            <a:r>
              <a:rPr lang="en-US" altLang="zh-CN" baseline="-25000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009650" lvl="1" indent="-609600" algn="just" eaLnBrk="1" hangingPunct="1">
              <a:buFont typeface="黑体" panose="02010609060101010101" pitchFamily="49" charset="-122"/>
              <a:buAutoNum type="circleNumDbPlain"/>
            </a:pPr>
            <a:r>
              <a:rPr lang="zh-CN" altLang="en-US" dirty="0"/>
              <a:t>电报方程（时域和频域形式）、频域形式的波动方程</a:t>
            </a:r>
            <a:endParaRPr lang="en-US" altLang="zh-CN" dirty="0"/>
          </a:p>
          <a:p>
            <a:pPr marL="1009650" lvl="1" indent="-609600" algn="just" eaLnBrk="1" hangingPunct="1">
              <a:buFont typeface="黑体" panose="02010609060101010101" pitchFamily="49" charset="-122"/>
              <a:buAutoNum type="circleNumDbPlain"/>
            </a:pPr>
            <a:r>
              <a:rPr lang="zh-CN" altLang="en-US" dirty="0"/>
              <a:t>基本解型：已知负载的情况</a:t>
            </a:r>
            <a:endParaRPr lang="en-US" altLang="zh-CN" dirty="0"/>
          </a:p>
          <a:p>
            <a:pPr marL="1009650" lvl="1" indent="-609600" algn="just" eaLnBrk="1" hangingPunct="1">
              <a:buFont typeface="黑体" panose="02010609060101010101" pitchFamily="49" charset="-122"/>
              <a:buAutoNum type="circleNumDbPlain"/>
            </a:pPr>
            <a:r>
              <a:rPr lang="zh-CN" altLang="en-US" dirty="0"/>
              <a:t>重要参数：特性阻抗、传播常数、相速和波长</a:t>
            </a:r>
            <a:endParaRPr lang="zh-CN" altLang="en-US" dirty="0"/>
          </a:p>
          <a:p>
            <a:pPr marL="609600" indent="-609600" algn="just" eaLnBrk="1" hangingPunct="1">
              <a:buFont typeface="Arial" panose="020B0604020202020204" pitchFamily="34" charset="0"/>
              <a:buAutoNum type="arabicPeriod"/>
            </a:pPr>
            <a:r>
              <a:rPr lang="zh-CN" altLang="en-US" dirty="0"/>
              <a:t>输入阻抗与反射系数：（</a:t>
            </a:r>
            <a:r>
              <a:rPr lang="zh-CN" altLang="en-US" dirty="0">
                <a:solidFill>
                  <a:srgbClr val="FF0000"/>
                </a:solidFill>
              </a:rPr>
              <a:t>全面掌握</a:t>
            </a:r>
            <a:r>
              <a:rPr lang="zh-CN" altLang="en-US" dirty="0"/>
              <a:t>）</a:t>
            </a:r>
            <a:endParaRPr lang="en-US" altLang="zh-CN" dirty="0"/>
          </a:p>
          <a:p>
            <a:pPr marL="609600" indent="-609600" algn="just" eaLnBrk="1" hangingPunct="1">
              <a:buFont typeface="Arial" panose="020B0604020202020204" pitchFamily="34" charset="0"/>
              <a:buAutoNum type="arabicPeriod"/>
            </a:pPr>
            <a:r>
              <a:rPr lang="zh-CN" altLang="en-US" dirty="0"/>
              <a:t>无损传输线的工作状态分析（</a:t>
            </a:r>
            <a:r>
              <a:rPr lang="zh-CN" altLang="en-US" dirty="0">
                <a:solidFill>
                  <a:srgbClr val="FF0000"/>
                </a:solidFill>
              </a:rPr>
              <a:t>全面掌握</a:t>
            </a:r>
            <a:r>
              <a:rPr lang="zh-CN" altLang="en-US" dirty="0"/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第二章  传输线理论</a:t>
            </a:r>
            <a:endParaRPr lang="zh-CN" altLang="en-US" dirty="0"/>
          </a:p>
        </p:txBody>
      </p:sp>
      <p:sp>
        <p:nvSpPr>
          <p:cNvPr id="7171" name="Rectangle 3"/>
          <p:cNvSpPr>
            <a:spLocks noGrp="1" noRot="1"/>
          </p:cNvSpPr>
          <p:nvPr>
            <p:ph idx="1"/>
          </p:nvPr>
        </p:nvSpPr>
        <p:spPr>
          <a:xfrm>
            <a:off x="115888" y="1493838"/>
            <a:ext cx="8866187" cy="4500562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 anchorCtr="0"/>
          <a:p>
            <a:pPr marL="609600" indent="-609600" algn="just" eaLnBrk="1" hangingPunct="1">
              <a:buFont typeface="Arial" panose="020B0604020202020204" pitchFamily="34" charset="0"/>
              <a:buAutoNum type="arabicPeriod" startAt="4"/>
            </a:pPr>
            <a:r>
              <a:rPr lang="zh-CN" altLang="en-US" dirty="0"/>
              <a:t>传输功率和效率：</a:t>
            </a:r>
            <a:endParaRPr lang="en-US" altLang="zh-CN" dirty="0"/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传输功率（</a:t>
            </a:r>
            <a:r>
              <a:rPr lang="zh-CN" altLang="en-US" dirty="0">
                <a:solidFill>
                  <a:srgbClr val="FF0000"/>
                </a:solidFill>
              </a:rPr>
              <a:t>掌握</a:t>
            </a:r>
            <a:r>
              <a:rPr lang="zh-CN" altLang="en-US" dirty="0"/>
              <a:t>），功率容量（</a:t>
            </a:r>
            <a:r>
              <a:rPr lang="zh-CN" altLang="en-US" dirty="0">
                <a:solidFill>
                  <a:srgbClr val="FF0000"/>
                </a:solidFill>
              </a:rPr>
              <a:t>了解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传输效率（</a:t>
            </a:r>
            <a:r>
              <a:rPr lang="zh-CN" altLang="en-US" dirty="0">
                <a:solidFill>
                  <a:srgbClr val="FF0000"/>
                </a:solidFill>
              </a:rPr>
              <a:t>了解</a:t>
            </a:r>
            <a:r>
              <a:rPr lang="zh-CN" altLang="en-US" dirty="0"/>
              <a:t>）</a:t>
            </a:r>
            <a:endParaRPr lang="zh-CN" altLang="en-US" dirty="0"/>
          </a:p>
          <a:p>
            <a:pPr marL="609600" indent="-609600" algn="just" eaLnBrk="1" hangingPunct="1">
              <a:buFont typeface="Arial" panose="020B0604020202020204" pitchFamily="34" charset="0"/>
              <a:buAutoNum type="arabicPeriod" startAt="4"/>
            </a:pPr>
            <a:r>
              <a:rPr lang="zh-CN" altLang="en-US" dirty="0"/>
              <a:t>阻抗圆图和导纳圆图：</a:t>
            </a:r>
            <a:r>
              <a:rPr lang="zh-CN" altLang="en-US" dirty="0">
                <a:solidFill>
                  <a:srgbClr val="FF0000"/>
                </a:solidFill>
              </a:rPr>
              <a:t>主要掌握</a:t>
            </a:r>
            <a:r>
              <a:rPr lang="zh-CN" altLang="en-US" dirty="0"/>
              <a:t>构成原理、圆图中点线的主要含义，不要求圆图作题。</a:t>
            </a:r>
            <a:endParaRPr lang="zh-CN" altLang="en-US" dirty="0"/>
          </a:p>
          <a:p>
            <a:pPr marL="609600" indent="-609600" algn="just" eaLnBrk="1" hangingPunct="1">
              <a:buFont typeface="Arial" panose="020B0604020202020204" pitchFamily="34" charset="0"/>
              <a:buAutoNum type="arabicPeriod" startAt="4"/>
            </a:pPr>
            <a:r>
              <a:rPr lang="zh-CN" altLang="en-US" dirty="0"/>
              <a:t>阻抗匹配：</a:t>
            </a:r>
            <a:endParaRPr lang="en-US" altLang="zh-CN" dirty="0"/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三种阻抗匹配问题（</a:t>
            </a:r>
            <a:r>
              <a:rPr lang="zh-CN" altLang="en-US" dirty="0">
                <a:solidFill>
                  <a:srgbClr val="FF0000"/>
                </a:solidFill>
              </a:rPr>
              <a:t>重点掌握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阻抗匹配方法（</a:t>
            </a:r>
            <a:r>
              <a:rPr lang="zh-CN" altLang="en-US" dirty="0">
                <a:solidFill>
                  <a:srgbClr val="FF0000"/>
                </a:solidFill>
              </a:rPr>
              <a:t>掌握方法的原理和主要特点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Rot="1"/>
          </p:cNvSpPr>
          <p:nvPr>
            <p:ph type="title"/>
          </p:nvPr>
        </p:nvSpPr>
        <p:spPr>
          <a:xfrm>
            <a:off x="301625" y="125413"/>
            <a:ext cx="854075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第三章  规则金属波导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Rot="1"/>
          </p:cNvSpPr>
          <p:nvPr>
            <p:ph idx="1"/>
          </p:nvPr>
        </p:nvSpPr>
        <p:spPr>
          <a:xfrm>
            <a:off x="71438" y="1179513"/>
            <a:ext cx="9028112" cy="5580062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 anchorCtr="0"/>
          <a:p>
            <a:pPr marL="609600" indent="-609600" algn="just" eaLnBrk="1" hangingPunct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规则波导基础理论：</a:t>
            </a:r>
            <a:endParaRPr lang="en-US" altLang="zh-CN" dirty="0"/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基本概念和导波场分析（</a:t>
            </a:r>
            <a:r>
              <a:rPr lang="zh-CN" altLang="en-US" dirty="0">
                <a:solidFill>
                  <a:srgbClr val="FF0000"/>
                </a:solidFill>
              </a:rPr>
              <a:t>了解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纵向场的波动方程和边界条件（</a:t>
            </a:r>
            <a:r>
              <a:rPr lang="zh-CN" altLang="en-US" dirty="0">
                <a:solidFill>
                  <a:srgbClr val="FF0000"/>
                </a:solidFill>
              </a:rPr>
              <a:t>重点掌握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纵向场法的基本公式（</a:t>
            </a:r>
            <a:r>
              <a:rPr lang="zh-CN" altLang="en-US" dirty="0">
                <a:solidFill>
                  <a:srgbClr val="FF0000"/>
                </a:solidFill>
              </a:rPr>
              <a:t>重点掌握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导模的特点、“独立存在”、导模分类（</a:t>
            </a:r>
            <a:r>
              <a:rPr lang="zh-CN" altLang="en-US" dirty="0">
                <a:solidFill>
                  <a:srgbClr val="FF0000"/>
                </a:solidFill>
              </a:rPr>
              <a:t>掌握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传输参数（</a:t>
            </a:r>
            <a:r>
              <a:rPr lang="zh-CN" altLang="en-US" dirty="0">
                <a:solidFill>
                  <a:srgbClr val="FF0000"/>
                </a:solidFill>
              </a:rPr>
              <a:t>重点掌握</a:t>
            </a:r>
            <a:r>
              <a:rPr lang="zh-CN" altLang="en-US" dirty="0"/>
              <a:t>）：</a:t>
            </a:r>
            <a:r>
              <a:rPr lang="en-US" altLang="zh-CN" dirty="0"/>
              <a:t>3</a:t>
            </a:r>
            <a:r>
              <a:rPr lang="zh-CN" altLang="en-US" dirty="0"/>
              <a:t>个波长及其关系，截止的概念等。</a:t>
            </a:r>
            <a:endParaRPr lang="zh-CN" altLang="en-US" dirty="0"/>
          </a:p>
          <a:p>
            <a:pPr marL="609600" indent="-609600" algn="just" eaLnBrk="1" hangingPunct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矩形金属波导： （</a:t>
            </a:r>
            <a:r>
              <a:rPr lang="zh-CN" altLang="en-US" dirty="0">
                <a:solidFill>
                  <a:srgbClr val="FF0000"/>
                </a:solidFill>
              </a:rPr>
              <a:t>全面掌握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导模推导过程、下标含义和范围、</a:t>
            </a:r>
            <a:r>
              <a:rPr lang="en-US" altLang="zh-CN" dirty="0"/>
              <a:t>H</a:t>
            </a:r>
            <a:r>
              <a:rPr lang="en-US" altLang="zh-CN" baseline="-25000" dirty="0"/>
              <a:t>10</a:t>
            </a:r>
            <a:r>
              <a:rPr lang="zh-CN" altLang="en-US" dirty="0"/>
              <a:t>模的场结构、管壁电流等</a:t>
            </a:r>
            <a:endParaRPr lang="en-US" altLang="zh-CN" dirty="0"/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模式简并概念、主模定义和</a:t>
            </a:r>
            <a:r>
              <a:rPr lang="en-US" altLang="zh-CN" dirty="0"/>
              <a:t>H</a:t>
            </a:r>
            <a:r>
              <a:rPr lang="en-US" altLang="zh-CN" baseline="-25000" dirty="0"/>
              <a:t>10</a:t>
            </a:r>
            <a:r>
              <a:rPr lang="zh-CN" altLang="en-US" dirty="0"/>
              <a:t>的特点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第三章  规则金属波导</a:t>
            </a:r>
            <a:endParaRPr lang="zh-CN" altLang="en-US" dirty="0"/>
          </a:p>
        </p:txBody>
      </p:sp>
      <p:sp>
        <p:nvSpPr>
          <p:cNvPr id="8195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61925" y="1493838"/>
            <a:ext cx="8866188" cy="5130800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609600" marR="0" lvl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AutoNum type="arabicPeriod" startAt="4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圆形金属波导：（注意和矩形波导的不同）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09650" marR="0" lvl="1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导模的求解特点、下标含义和范围（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重点掌握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）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09650" marR="0" lvl="1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主模和简并关系（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重点掌握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09600" marR="0" lvl="0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Wingdings" panose="05000000000000000000" pitchFamily="2" charset="2"/>
              <a:buAutoNum type="arabicPeriod" startAt="4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同轴线：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009650" marR="0" lvl="1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TEM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模式推导及其主要特性（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重点掌握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）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1009650" marR="0" lvl="1" indent="-6096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高次模（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</a:rPr>
              <a:t>了解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Tx/>
              <a:buFont typeface="+mj-lt"/>
              <a:buAutoNum type="arabicPeriod" startAt="6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波导的激励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：（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了解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anose="05000000000000000000" pitchFamily="2" charset="2"/>
              </a:rPr>
              <a:t>）</a:t>
            </a:r>
            <a:endParaRPr kumimoji="0" lang="en-US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Wingdings" panose="05000000000000000000" pitchFamily="2" charset="2"/>
            </a:endParaRPr>
          </a:p>
          <a:p>
            <a:pPr marL="914400" marR="0" lvl="1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Wingdings" panose="05000000000000000000" pitchFamily="2" charset="2"/>
              </a:rPr>
              <a:t>波导激励的主要方法并能够举例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sym typeface="Wingdings" panose="05000000000000000000" pitchFamily="2" charset="2"/>
            </a:endParaRPr>
          </a:p>
          <a:p>
            <a:pPr marL="914400" marR="0" lvl="1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sym typeface="Wingdings" panose="05000000000000000000" pitchFamily="2" charset="2"/>
              </a:rPr>
              <a:t>奇偶禁戒规则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第四章  平面传输线和介质波导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Rot="1"/>
          </p:cNvSpPr>
          <p:nvPr>
            <p:ph idx="1"/>
          </p:nvPr>
        </p:nvSpPr>
        <p:spPr>
          <a:xfrm>
            <a:off x="206375" y="1493838"/>
            <a:ext cx="8775700" cy="5130800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 anchorCtr="0"/>
          <a:p>
            <a:pPr marL="609600" indent="-609600" algn="just" eaLnBrk="1" hangingPunct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带状线基本结构和主要特点（</a:t>
            </a:r>
            <a:r>
              <a:rPr lang="zh-CN" altLang="en-US" dirty="0">
                <a:solidFill>
                  <a:srgbClr val="FF0000"/>
                </a:solidFill>
              </a:rPr>
              <a:t>了解</a:t>
            </a:r>
            <a:r>
              <a:rPr lang="zh-CN" altLang="en-US" dirty="0"/>
              <a:t>）</a:t>
            </a:r>
            <a:endParaRPr lang="en-US" altLang="zh-CN" dirty="0"/>
          </a:p>
          <a:p>
            <a:pPr marL="609600" indent="-609600" algn="just" eaLnBrk="1" hangingPunct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增量电感法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基本步骤和物理解释（</a:t>
            </a:r>
            <a:r>
              <a:rPr lang="zh-CN" altLang="en-US" dirty="0">
                <a:solidFill>
                  <a:srgbClr val="FF0000"/>
                </a:solidFill>
              </a:rPr>
              <a:t>了解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解题方法（</a:t>
            </a:r>
            <a:r>
              <a:rPr lang="zh-CN" altLang="en-US" dirty="0">
                <a:solidFill>
                  <a:srgbClr val="FF0000"/>
                </a:solidFill>
              </a:rPr>
              <a:t>重点掌握</a:t>
            </a:r>
            <a:r>
              <a:rPr lang="zh-CN" altLang="en-US" dirty="0"/>
              <a:t>）</a:t>
            </a:r>
            <a:endParaRPr lang="zh-CN" altLang="en-US" dirty="0"/>
          </a:p>
          <a:p>
            <a:pPr marL="609600" indent="-609600" algn="just" eaLnBrk="1" hangingPunct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微带线基本结构、特点和色散现象（</a:t>
            </a:r>
            <a:r>
              <a:rPr lang="zh-CN" altLang="en-US" dirty="0">
                <a:solidFill>
                  <a:srgbClr val="FF0000"/>
                </a:solidFill>
              </a:rPr>
              <a:t>了解</a:t>
            </a:r>
            <a:r>
              <a:rPr lang="zh-CN" altLang="en-US" dirty="0"/>
              <a:t>）</a:t>
            </a:r>
            <a:endParaRPr lang="en-US" altLang="zh-CN" dirty="0"/>
          </a:p>
          <a:p>
            <a:pPr marL="609600" indent="-609600" algn="just" eaLnBrk="1" hangingPunct="1">
              <a:buFont typeface="Arial" panose="020B0604020202020204" pitchFamily="34" charset="0"/>
              <a:buAutoNum type="arabicPeriod"/>
            </a:pPr>
            <a:r>
              <a:rPr lang="zh-CN" altLang="en-US" dirty="0"/>
              <a:t>耦合传输线：</a:t>
            </a:r>
            <a:endParaRPr lang="en-US" altLang="zh-CN" dirty="0"/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奇偶激励、奇偶模以及等效关系（</a:t>
            </a:r>
            <a:r>
              <a:rPr lang="zh-CN" altLang="en-US" dirty="0">
                <a:solidFill>
                  <a:srgbClr val="FF0000"/>
                </a:solidFill>
              </a:rPr>
              <a:t>重点掌握</a:t>
            </a:r>
            <a:r>
              <a:rPr lang="zh-CN" altLang="en-US" dirty="0"/>
              <a:t>）</a:t>
            </a:r>
            <a:endParaRPr lang="en-US" altLang="zh-CN" dirty="0"/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对称耦合传输线奇偶模分析的主要结果（偶模阻抗、奇模阻抗、</a:t>
            </a:r>
            <a:r>
              <a:rPr lang="en-US" altLang="zh-CN" dirty="0"/>
              <a:t>K</a:t>
            </a:r>
            <a:r>
              <a:rPr lang="zh-CN" altLang="en-US" dirty="0"/>
              <a:t>等参数的关系） （</a:t>
            </a:r>
            <a:r>
              <a:rPr lang="zh-CN" altLang="en-US" dirty="0">
                <a:solidFill>
                  <a:srgbClr val="FF0000"/>
                </a:solidFill>
              </a:rPr>
              <a:t>掌握</a:t>
            </a:r>
            <a:r>
              <a:rPr lang="zh-CN" altLang="en-US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 noRot="1"/>
          </p:cNvSpPr>
          <p:nvPr>
            <p:ph type="title"/>
          </p:nvPr>
        </p:nvSpPr>
        <p:spPr>
          <a:xfrm>
            <a:off x="301625" y="98425"/>
            <a:ext cx="854075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第四章  平面传输线和介质波导</a:t>
            </a:r>
            <a:endParaRPr lang="zh-CN" altLang="en-US" dirty="0"/>
          </a:p>
        </p:txBody>
      </p:sp>
      <p:sp>
        <p:nvSpPr>
          <p:cNvPr id="11267" name="Rectangle 3"/>
          <p:cNvSpPr>
            <a:spLocks noGrp="1" noRot="1"/>
          </p:cNvSpPr>
          <p:nvPr>
            <p:ph idx="1"/>
          </p:nvPr>
        </p:nvSpPr>
        <p:spPr>
          <a:xfrm>
            <a:off x="161925" y="1719263"/>
            <a:ext cx="8866188" cy="3419475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 anchorCtr="0"/>
          <a:p>
            <a:pPr marL="609600" indent="-609600" algn="just" eaLnBrk="1" hangingPunct="1">
              <a:buFont typeface="Arial" panose="020B0604020202020204" pitchFamily="34" charset="0"/>
              <a:buAutoNum type="arabicPeriod" startAt="5"/>
            </a:pPr>
            <a:r>
              <a:rPr lang="zh-CN" altLang="en-US" dirty="0"/>
              <a:t>介质波导的工作原理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ym typeface="Wingdings" panose="05000000000000000000" pitchFamily="2" charset="2"/>
              </a:rPr>
              <a:t>两种平面波及其麦克斯韦公式（</a:t>
            </a:r>
            <a:r>
              <a:rPr lang="zh-CN" altLang="en-US" dirty="0">
                <a:solidFill>
                  <a:srgbClr val="FF0000"/>
                </a:solidFill>
              </a:rPr>
              <a:t>重点掌握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ym typeface="Wingdings" panose="05000000000000000000" pitchFamily="2" charset="2"/>
              </a:rPr>
              <a:t>两种平面波等效传输线的推导（</a:t>
            </a:r>
            <a:r>
              <a:rPr lang="zh-CN" altLang="en-US" dirty="0">
                <a:solidFill>
                  <a:srgbClr val="FF0000"/>
                </a:solidFill>
              </a:rPr>
              <a:t>重点掌握</a:t>
            </a:r>
            <a:r>
              <a:rPr lang="zh-CN" altLang="en-US" dirty="0">
                <a:sym typeface="Wingdings" panose="05000000000000000000" pitchFamily="2" charset="2"/>
              </a:rPr>
              <a:t>） 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ym typeface="Wingdings" panose="05000000000000000000" pitchFamily="2" charset="2"/>
              </a:rPr>
              <a:t>全反射和全折射原理（</a:t>
            </a:r>
            <a:r>
              <a:rPr lang="zh-CN" altLang="en-US" dirty="0">
                <a:solidFill>
                  <a:srgbClr val="FF0000"/>
                </a:solidFill>
              </a:rPr>
              <a:t>重点掌握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ym typeface="Wingdings" panose="05000000000000000000" pitchFamily="2" charset="2"/>
              </a:rPr>
              <a:t>古斯</a:t>
            </a:r>
            <a:r>
              <a:rPr lang="en-US" altLang="zh-CN" dirty="0">
                <a:sym typeface="Wingdings" panose="05000000000000000000" pitchFamily="2" charset="2"/>
              </a:rPr>
              <a:t>-</a:t>
            </a:r>
            <a:r>
              <a:rPr lang="zh-CN" altLang="en-US" dirty="0">
                <a:sym typeface="Wingdings" panose="05000000000000000000" pitchFamily="2" charset="2"/>
              </a:rPr>
              <a:t>亨切位移（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了解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ym typeface="Wingdings" panose="05000000000000000000" pitchFamily="2" charset="2"/>
              </a:rPr>
              <a:t>典型波型（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了解表面波和辐射模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 noRot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dirty="0"/>
              <a:t>第五章  微波谐振器</a:t>
            </a:r>
            <a:endParaRPr lang="zh-CN" altLang="en-US" dirty="0"/>
          </a:p>
        </p:txBody>
      </p:sp>
      <p:sp>
        <p:nvSpPr>
          <p:cNvPr id="12291" name="Rectangle 3"/>
          <p:cNvSpPr>
            <a:spLocks noGrp="1" noRot="1"/>
          </p:cNvSpPr>
          <p:nvPr>
            <p:ph idx="1"/>
          </p:nvPr>
        </p:nvSpPr>
        <p:spPr>
          <a:xfrm>
            <a:off x="301625" y="1358900"/>
            <a:ext cx="8540750" cy="4905375"/>
          </a:xfrm>
          <a:solidFill>
            <a:schemeClr val="bg1">
              <a:alpha val="100000"/>
            </a:schemeClr>
          </a:solidFill>
          <a:ln/>
        </p:spPr>
        <p:txBody>
          <a:bodyPr vert="horz" wrap="square" lIns="91440" tIns="45720" rIns="91440" bIns="45720" anchor="t" anchorCtr="0"/>
          <a:p>
            <a:pPr marL="609600" indent="-609600" algn="just" eaLnBrk="1" hangingPunct="1">
              <a:buFont typeface="Wingdings" panose="05000000000000000000" pitchFamily="2" charset="2"/>
              <a:buAutoNum type="arabicPeriod"/>
            </a:pPr>
            <a:r>
              <a:rPr lang="zh-CN" altLang="en-US" dirty="0"/>
              <a:t>微波谐振器的基本特性：</a:t>
            </a:r>
            <a:endParaRPr lang="en-US" altLang="zh-CN" dirty="0"/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谐振波长和品质因数（</a:t>
            </a:r>
            <a:r>
              <a:rPr lang="zh-CN" altLang="en-US" dirty="0">
                <a:solidFill>
                  <a:srgbClr val="FF0000"/>
                </a:solidFill>
              </a:rPr>
              <a:t>重点掌握</a:t>
            </a:r>
            <a:r>
              <a:rPr lang="zh-CN" altLang="en-US" dirty="0"/>
              <a:t>）</a:t>
            </a:r>
            <a:endParaRPr lang="zh-CN" altLang="en-US" dirty="0"/>
          </a:p>
          <a:p>
            <a:pPr marL="609600" indent="-609600" algn="just"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 dirty="0"/>
              <a:t>金属波导谐振器：</a:t>
            </a:r>
            <a:endParaRPr lang="en-US" altLang="zh-CN" dirty="0"/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矩形谐振腔（</a:t>
            </a:r>
            <a:r>
              <a:rPr lang="zh-CN" altLang="en-US" dirty="0">
                <a:solidFill>
                  <a:srgbClr val="FF0000"/>
                </a:solidFill>
              </a:rPr>
              <a:t>重点掌握</a:t>
            </a:r>
            <a:r>
              <a:rPr lang="zh-CN" altLang="en-US" dirty="0"/>
              <a:t>波动方程和边界条件、修正的纵向场法公式、下标的含义和范围、主模等）</a:t>
            </a:r>
            <a:endParaRPr lang="en-US" altLang="zh-CN" dirty="0"/>
          </a:p>
          <a:p>
            <a:pPr marL="1009650" lvl="1" indent="-609600" algn="just" eaLnBrk="1" hangingPunct="1">
              <a:buFont typeface="Wingdings" panose="05000000000000000000" pitchFamily="2" charset="2"/>
              <a:buChar char="ü"/>
            </a:pPr>
            <a:r>
              <a:rPr lang="zh-CN" altLang="en-US" dirty="0"/>
              <a:t>圆形谐振腔（</a:t>
            </a:r>
            <a:r>
              <a:rPr lang="zh-CN" altLang="en-US" dirty="0">
                <a:solidFill>
                  <a:srgbClr val="FF0000"/>
                </a:solidFill>
              </a:rPr>
              <a:t>重点掌握</a:t>
            </a:r>
            <a:r>
              <a:rPr lang="zh-CN" altLang="en-US" dirty="0"/>
              <a:t>下标的含义和范围、主模、模式图、虚假模式及其定义等）</a:t>
            </a:r>
            <a:endParaRPr lang="en-US" altLang="zh-CN" dirty="0"/>
          </a:p>
          <a:p>
            <a:pPr marL="609600" indent="-609600" algn="just" eaLnBrk="1" hangingPunct="1">
              <a:buFont typeface="Wingdings" panose="05000000000000000000" pitchFamily="2" charset="2"/>
              <a:buAutoNum type="arabicPeriod" startAt="2"/>
            </a:pPr>
            <a:r>
              <a:rPr lang="zh-CN" altLang="en-US" dirty="0"/>
              <a:t>传输线谐振腔：</a:t>
            </a:r>
            <a:r>
              <a:rPr lang="zh-CN" altLang="en-US" dirty="0">
                <a:solidFill>
                  <a:srgbClr val="FF0000"/>
                </a:solidFill>
              </a:rPr>
              <a:t>重点掌握横向谐振条件</a:t>
            </a:r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万里长城">
  <a:themeElements>
    <a:clrScheme name="万里长城 1">
      <a:dk1>
        <a:srgbClr val="000000"/>
      </a:dk1>
      <a:lt1>
        <a:srgbClr val="FFFFFF"/>
      </a:lt1>
      <a:dk2>
        <a:srgbClr val="000099"/>
      </a:dk2>
      <a:lt2>
        <a:srgbClr val="969696"/>
      </a:lt2>
      <a:accent1>
        <a:srgbClr val="FFFF99"/>
      </a:accent1>
      <a:accent2>
        <a:srgbClr val="006666"/>
      </a:accent2>
      <a:accent3>
        <a:srgbClr val="FFFFFF"/>
      </a:accent3>
      <a:accent4>
        <a:srgbClr val="000000"/>
      </a:accent4>
      <a:accent5>
        <a:srgbClr val="FFFFCA"/>
      </a:accent5>
      <a:accent6>
        <a:srgbClr val="005C5C"/>
      </a:accent6>
      <a:hlink>
        <a:srgbClr val="800080"/>
      </a:hlink>
      <a:folHlink>
        <a:srgbClr val="FF6600"/>
      </a:folHlink>
    </a:clrScheme>
    <a:fontScheme name="万里长城">
      <a:majorFont>
        <a:latin typeface="Arial"/>
        <a:ea typeface="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万里长城 1">
        <a:dk1>
          <a:srgbClr val="000000"/>
        </a:dk1>
        <a:lt1>
          <a:srgbClr val="FFFFFF"/>
        </a:lt1>
        <a:dk2>
          <a:srgbClr val="000099"/>
        </a:dk2>
        <a:lt2>
          <a:srgbClr val="969696"/>
        </a:lt2>
        <a:accent1>
          <a:srgbClr val="FFFF99"/>
        </a:accent1>
        <a:accent2>
          <a:srgbClr val="006666"/>
        </a:accent2>
        <a:accent3>
          <a:srgbClr val="FFFFFF"/>
        </a:accent3>
        <a:accent4>
          <a:srgbClr val="000000"/>
        </a:accent4>
        <a:accent5>
          <a:srgbClr val="FFFFCA"/>
        </a:accent5>
        <a:accent6>
          <a:srgbClr val="005C5C"/>
        </a:accent6>
        <a:hlink>
          <a:srgbClr val="800080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2">
        <a:dk1>
          <a:srgbClr val="000000"/>
        </a:dk1>
        <a:lt1>
          <a:srgbClr val="8EA4EA"/>
        </a:lt1>
        <a:dk2>
          <a:srgbClr val="0033CC"/>
        </a:dk2>
        <a:lt2>
          <a:srgbClr val="969696"/>
        </a:lt2>
        <a:accent1>
          <a:srgbClr val="86B5B6"/>
        </a:accent1>
        <a:accent2>
          <a:srgbClr val="FFCC66"/>
        </a:accent2>
        <a:accent3>
          <a:srgbClr val="C6CFF3"/>
        </a:accent3>
        <a:accent4>
          <a:srgbClr val="000000"/>
        </a:accent4>
        <a:accent5>
          <a:srgbClr val="C3D7D7"/>
        </a:accent5>
        <a:accent6>
          <a:srgbClr val="E7B95C"/>
        </a:accent6>
        <a:hlink>
          <a:srgbClr val="626292"/>
        </a:hlink>
        <a:folHlink>
          <a:srgbClr val="A2366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3">
        <a:dk1>
          <a:srgbClr val="0000FF"/>
        </a:dk1>
        <a:lt1>
          <a:srgbClr val="C0C0C0"/>
        </a:lt1>
        <a:dk2>
          <a:srgbClr val="000000"/>
        </a:dk2>
        <a:lt2>
          <a:srgbClr val="B2B2B2"/>
        </a:lt2>
        <a:accent1>
          <a:srgbClr val="FFCC99"/>
        </a:accent1>
        <a:accent2>
          <a:srgbClr val="FF99CC"/>
        </a:accent2>
        <a:accent3>
          <a:srgbClr val="DCDCDC"/>
        </a:accent3>
        <a:accent4>
          <a:srgbClr val="0000DA"/>
        </a:accent4>
        <a:accent5>
          <a:srgbClr val="FFE2CA"/>
        </a:accent5>
        <a:accent6>
          <a:srgbClr val="E78AB9"/>
        </a:accent6>
        <a:hlink>
          <a:srgbClr val="9C4070"/>
        </a:hlink>
        <a:folHlink>
          <a:srgbClr val="0071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4">
        <a:dk1>
          <a:srgbClr val="0029AC"/>
        </a:dk1>
        <a:lt1>
          <a:srgbClr val="CCFFCC"/>
        </a:lt1>
        <a:dk2>
          <a:srgbClr val="993366"/>
        </a:dk2>
        <a:lt2>
          <a:srgbClr val="969696"/>
        </a:lt2>
        <a:accent1>
          <a:srgbClr val="FFCC99"/>
        </a:accent1>
        <a:accent2>
          <a:srgbClr val="6699FF"/>
        </a:accent2>
        <a:accent3>
          <a:srgbClr val="E2FFE2"/>
        </a:accent3>
        <a:accent4>
          <a:srgbClr val="002192"/>
        </a:accent4>
        <a:accent5>
          <a:srgbClr val="FFE2CA"/>
        </a:accent5>
        <a:accent6>
          <a:srgbClr val="5C8AE7"/>
        </a:accent6>
        <a:hlink>
          <a:srgbClr val="006600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5">
        <a:dk1>
          <a:srgbClr val="333333"/>
        </a:dk1>
        <a:lt1>
          <a:srgbClr val="FF99CC"/>
        </a:lt1>
        <a:dk2>
          <a:srgbClr val="006600"/>
        </a:dk2>
        <a:lt2>
          <a:srgbClr val="B2B2B2"/>
        </a:lt2>
        <a:accent1>
          <a:srgbClr val="FFFF66"/>
        </a:accent1>
        <a:accent2>
          <a:srgbClr val="33CCFF"/>
        </a:accent2>
        <a:accent3>
          <a:srgbClr val="FFCAE2"/>
        </a:accent3>
        <a:accent4>
          <a:srgbClr val="2A2A2A"/>
        </a:accent4>
        <a:accent5>
          <a:srgbClr val="FFFFB8"/>
        </a:accent5>
        <a:accent6>
          <a:srgbClr val="2DB9E7"/>
        </a:accent6>
        <a:hlink>
          <a:srgbClr val="6600FF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6">
        <a:dk1>
          <a:srgbClr val="000000"/>
        </a:dk1>
        <a:lt1>
          <a:srgbClr val="FFFFCC"/>
        </a:lt1>
        <a:dk2>
          <a:srgbClr val="6756A6"/>
        </a:dk2>
        <a:lt2>
          <a:srgbClr val="969696"/>
        </a:lt2>
        <a:accent1>
          <a:srgbClr val="99CCFF"/>
        </a:accent1>
        <a:accent2>
          <a:srgbClr val="008000"/>
        </a:accent2>
        <a:accent3>
          <a:srgbClr val="FFFFE2"/>
        </a:accent3>
        <a:accent4>
          <a:srgbClr val="000000"/>
        </a:accent4>
        <a:accent5>
          <a:srgbClr val="CAE2FF"/>
        </a:accent5>
        <a:accent6>
          <a:srgbClr val="007300"/>
        </a:accent6>
        <a:hlink>
          <a:srgbClr val="990033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7">
        <a:dk1>
          <a:srgbClr val="CC3300"/>
        </a:dk1>
        <a:lt1>
          <a:srgbClr val="99CCFF"/>
        </a:lt1>
        <a:dk2>
          <a:srgbClr val="003399"/>
        </a:dk2>
        <a:lt2>
          <a:srgbClr val="969696"/>
        </a:lt2>
        <a:accent1>
          <a:srgbClr val="CED7FE"/>
        </a:accent1>
        <a:accent2>
          <a:srgbClr val="FFFFFF"/>
        </a:accent2>
        <a:accent3>
          <a:srgbClr val="CAE2FF"/>
        </a:accent3>
        <a:accent4>
          <a:srgbClr val="AE2A00"/>
        </a:accent4>
        <a:accent5>
          <a:srgbClr val="E3E8FE"/>
        </a:accent5>
        <a:accent6>
          <a:srgbClr val="E7E7E7"/>
        </a:accent6>
        <a:hlink>
          <a:srgbClr val="006600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万里长城 8">
        <a:dk1>
          <a:srgbClr val="006600"/>
        </a:dk1>
        <a:lt1>
          <a:srgbClr val="FFCC99"/>
        </a:lt1>
        <a:dk2>
          <a:srgbClr val="000000"/>
        </a:dk2>
        <a:lt2>
          <a:srgbClr val="B2B2B2"/>
        </a:lt2>
        <a:accent1>
          <a:srgbClr val="FFFFFF"/>
        </a:accent1>
        <a:accent2>
          <a:srgbClr val="FFFF66"/>
        </a:accent2>
        <a:accent3>
          <a:srgbClr val="FFE2CA"/>
        </a:accent3>
        <a:accent4>
          <a:srgbClr val="005600"/>
        </a:accent4>
        <a:accent5>
          <a:srgbClr val="FFFFFF"/>
        </a:accent5>
        <a:accent6>
          <a:srgbClr val="E7E75C"/>
        </a:accent6>
        <a:hlink>
          <a:srgbClr val="5B5B89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CDESIGNA</Template>
  <TotalTime>0</TotalTime>
  <Words>1264</Words>
  <Application>WPS 演示</Application>
  <PresentationFormat>全屏显示(4:3)</PresentationFormat>
  <Paragraphs>99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黑体</vt:lpstr>
      <vt:lpstr>微软雅黑</vt:lpstr>
      <vt:lpstr>Arial Unicode MS</vt:lpstr>
      <vt:lpstr>万里长城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中国科学技术大学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《微波技术基础》 第三章图形</dc:title>
  <dc:creator>陈卫东</dc:creator>
  <cp:lastModifiedBy>Joker</cp:lastModifiedBy>
  <cp:revision>122</cp:revision>
  <dcterms:created xsi:type="dcterms:W3CDTF">2007-03-25T02:55:06Z</dcterms:created>
  <dcterms:modified xsi:type="dcterms:W3CDTF">2025-05-27T01:28:52Z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F7B463FC78C74E5399281C240AC666F0_13</vt:lpwstr>
  </property>
  <property fmtid="{D5CDD505-2E9C-101B-9397-08002B2CF9AE}" pid="3" name="KSOProductBuildVer">
    <vt:lpwstr>2052-12.1.0.21171</vt:lpwstr>
  </property>
</Properties>
</file>